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48" r:id="rId2"/>
    <p:sldMasterId id="2147483753" r:id="rId3"/>
    <p:sldMasterId id="2147483663" r:id="rId4"/>
    <p:sldMasterId id="2147483665" r:id="rId5"/>
    <p:sldMasterId id="2147483648" r:id="rId6"/>
    <p:sldMasterId id="2147483755" r:id="rId7"/>
  </p:sldMasterIdLst>
  <p:notesMasterIdLst>
    <p:notesMasterId r:id="rId73"/>
  </p:notesMasterIdLst>
  <p:sldIdLst>
    <p:sldId id="740" r:id="rId8"/>
    <p:sldId id="763" r:id="rId9"/>
    <p:sldId id="764" r:id="rId10"/>
    <p:sldId id="765" r:id="rId11"/>
    <p:sldId id="766" r:id="rId12"/>
    <p:sldId id="767" r:id="rId13"/>
    <p:sldId id="768" r:id="rId14"/>
    <p:sldId id="769" r:id="rId15"/>
    <p:sldId id="770" r:id="rId16"/>
    <p:sldId id="771" r:id="rId17"/>
    <p:sldId id="772" r:id="rId18"/>
    <p:sldId id="773" r:id="rId19"/>
    <p:sldId id="774" r:id="rId20"/>
    <p:sldId id="775" r:id="rId21"/>
    <p:sldId id="776" r:id="rId22"/>
    <p:sldId id="777" r:id="rId23"/>
    <p:sldId id="778" r:id="rId24"/>
    <p:sldId id="779" r:id="rId25"/>
    <p:sldId id="780" r:id="rId26"/>
    <p:sldId id="781" r:id="rId27"/>
    <p:sldId id="782" r:id="rId28"/>
    <p:sldId id="783" r:id="rId29"/>
    <p:sldId id="784" r:id="rId30"/>
    <p:sldId id="785" r:id="rId31"/>
    <p:sldId id="786" r:id="rId32"/>
    <p:sldId id="787" r:id="rId33"/>
    <p:sldId id="788" r:id="rId34"/>
    <p:sldId id="789" r:id="rId35"/>
    <p:sldId id="790" r:id="rId36"/>
    <p:sldId id="791" r:id="rId37"/>
    <p:sldId id="792" r:id="rId38"/>
    <p:sldId id="793" r:id="rId39"/>
    <p:sldId id="794" r:id="rId40"/>
    <p:sldId id="795" r:id="rId41"/>
    <p:sldId id="796" r:id="rId42"/>
    <p:sldId id="797" r:id="rId43"/>
    <p:sldId id="798" r:id="rId44"/>
    <p:sldId id="799" r:id="rId45"/>
    <p:sldId id="800" r:id="rId46"/>
    <p:sldId id="801" r:id="rId47"/>
    <p:sldId id="802" r:id="rId48"/>
    <p:sldId id="3539" r:id="rId49"/>
    <p:sldId id="3541" r:id="rId50"/>
    <p:sldId id="3550" r:id="rId51"/>
    <p:sldId id="3551" r:id="rId52"/>
    <p:sldId id="3552" r:id="rId53"/>
    <p:sldId id="3553" r:id="rId54"/>
    <p:sldId id="2145706634" r:id="rId55"/>
    <p:sldId id="2145706704" r:id="rId56"/>
    <p:sldId id="2145706682" r:id="rId57"/>
    <p:sldId id="2145706698" r:id="rId58"/>
    <p:sldId id="3601" r:id="rId59"/>
    <p:sldId id="2145706705" r:id="rId60"/>
    <p:sldId id="2145706713" r:id="rId61"/>
    <p:sldId id="2145706714" r:id="rId62"/>
    <p:sldId id="2145706715" r:id="rId63"/>
    <p:sldId id="2145706702" r:id="rId64"/>
    <p:sldId id="2145706712" r:id="rId65"/>
    <p:sldId id="2145706706" r:id="rId66"/>
    <p:sldId id="2145706716" r:id="rId67"/>
    <p:sldId id="2145706643" r:id="rId68"/>
    <p:sldId id="2145706709" r:id="rId69"/>
    <p:sldId id="2145706710" r:id="rId70"/>
    <p:sldId id="2145706711" r:id="rId71"/>
    <p:sldId id="74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200"/>
    <a:srgbClr val="00B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2"/>
    <p:restoredTop sz="95884"/>
  </p:normalViewPr>
  <p:slideViewPr>
    <p:cSldViewPr snapToGrid="0" snapToObjects="1">
      <p:cViewPr varScale="1">
        <p:scale>
          <a:sx n="121" d="100"/>
          <a:sy n="121" d="100"/>
        </p:scale>
        <p:origin x="4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EAD7C7-CA59-9649-B079-2EA7F2F8D843}" type="doc">
      <dgm:prSet loTypeId="urn:microsoft.com/office/officeart/2005/8/layout/cycle1" loCatId="" qsTypeId="urn:microsoft.com/office/officeart/2005/8/quickstyle/simple1" qsCatId="simple" csTypeId="urn:microsoft.com/office/officeart/2005/8/colors/accent3_2" csCatId="accent3" phldr="1"/>
      <dgm:spPr/>
      <dgm:t>
        <a:bodyPr/>
        <a:lstStyle/>
        <a:p>
          <a:endParaRPr lang="en-US"/>
        </a:p>
      </dgm:t>
    </dgm:pt>
    <dgm:pt modelId="{D35C55A7-3D68-D647-905A-FD64BF38C231}">
      <dgm:prSet phldrT="[Text]"/>
      <dgm:spPr/>
      <dgm:t>
        <a:bodyPr/>
        <a:lstStyle/>
        <a:p>
          <a:pPr rtl="0"/>
          <a:r>
            <a:rPr lang="en-US"/>
            <a:t> </a:t>
          </a:r>
        </a:p>
      </dgm:t>
    </dgm:pt>
    <dgm:pt modelId="{DCA4A254-1913-5C46-BB16-A68C20A464D6}" type="parTrans" cxnId="{240F21C0-2C9A-7443-93EE-CD3081B4428A}">
      <dgm:prSet/>
      <dgm:spPr/>
      <dgm:t>
        <a:bodyPr/>
        <a:lstStyle/>
        <a:p>
          <a:endParaRPr lang="en-US"/>
        </a:p>
      </dgm:t>
    </dgm:pt>
    <dgm:pt modelId="{BCED8326-FE9F-5E4F-AFAD-0BBE232DFF43}" type="sibTrans" cxnId="{240F21C0-2C9A-7443-93EE-CD3081B4428A}">
      <dgm:prSet/>
      <dgm:spPr>
        <a:solidFill>
          <a:schemeClr val="bg1">
            <a:lumMod val="85000"/>
          </a:schemeClr>
        </a:solidFill>
      </dgm:spPr>
      <dgm:t>
        <a:bodyPr/>
        <a:lstStyle/>
        <a:p>
          <a:endParaRPr lang="en-US"/>
        </a:p>
      </dgm:t>
    </dgm:pt>
    <dgm:pt modelId="{75CEB08D-3F26-3C4F-8894-E30ED56DC628}">
      <dgm:prSet phldrT="[Text]"/>
      <dgm:spPr/>
      <dgm:t>
        <a:bodyPr/>
        <a:lstStyle/>
        <a:p>
          <a:pPr rtl="0"/>
          <a:r>
            <a:rPr lang="en-US"/>
            <a:t> </a:t>
          </a:r>
        </a:p>
      </dgm:t>
    </dgm:pt>
    <dgm:pt modelId="{468430D8-5DEF-0E48-BD97-859A56051F43}" type="parTrans" cxnId="{61E3E49B-998B-DB45-B3B6-A8D36E0487CF}">
      <dgm:prSet/>
      <dgm:spPr/>
      <dgm:t>
        <a:bodyPr/>
        <a:lstStyle/>
        <a:p>
          <a:endParaRPr lang="en-US"/>
        </a:p>
      </dgm:t>
    </dgm:pt>
    <dgm:pt modelId="{E2FFF44B-0E8B-174A-B323-6A1874B1995C}" type="sibTrans" cxnId="{61E3E49B-998B-DB45-B3B6-A8D36E0487CF}">
      <dgm:prSet/>
      <dgm:spPr>
        <a:solidFill>
          <a:schemeClr val="bg1">
            <a:lumMod val="85000"/>
          </a:schemeClr>
        </a:solidFill>
      </dgm:spPr>
      <dgm:t>
        <a:bodyPr/>
        <a:lstStyle/>
        <a:p>
          <a:endParaRPr lang="en-US"/>
        </a:p>
      </dgm:t>
    </dgm:pt>
    <dgm:pt modelId="{8E6045ED-337E-094C-9573-A44D9EA1589C}" type="pres">
      <dgm:prSet presAssocID="{B1EAD7C7-CA59-9649-B079-2EA7F2F8D843}" presName="cycle" presStyleCnt="0">
        <dgm:presLayoutVars>
          <dgm:dir/>
          <dgm:resizeHandles val="exact"/>
        </dgm:presLayoutVars>
      </dgm:prSet>
      <dgm:spPr/>
    </dgm:pt>
    <dgm:pt modelId="{5C4A197F-1BC8-5F40-9454-7CF114B47A49}" type="pres">
      <dgm:prSet presAssocID="{D35C55A7-3D68-D647-905A-FD64BF38C231}" presName="dummy" presStyleCnt="0"/>
      <dgm:spPr/>
    </dgm:pt>
    <dgm:pt modelId="{1001EE58-877B-1B4C-930A-A40FEEF6FF57}" type="pres">
      <dgm:prSet presAssocID="{D35C55A7-3D68-D647-905A-FD64BF38C231}" presName="node" presStyleLbl="revTx" presStyleIdx="0" presStyleCnt="2">
        <dgm:presLayoutVars>
          <dgm:bulletEnabled val="1"/>
        </dgm:presLayoutVars>
      </dgm:prSet>
      <dgm:spPr/>
    </dgm:pt>
    <dgm:pt modelId="{B89D7653-1DFB-4646-89B4-F2BC5D039182}" type="pres">
      <dgm:prSet presAssocID="{BCED8326-FE9F-5E4F-AFAD-0BBE232DFF43}" presName="sibTrans" presStyleLbl="node1" presStyleIdx="0" presStyleCnt="2" custScaleX="109703" custScaleY="117697" custLinFactNeighborX="-2183" custLinFactNeighborY="-3949"/>
      <dgm:spPr/>
    </dgm:pt>
    <dgm:pt modelId="{C04A0D97-0CFD-FB48-873C-6C003CF9DAC6}" type="pres">
      <dgm:prSet presAssocID="{75CEB08D-3F26-3C4F-8894-E30ED56DC628}" presName="dummy" presStyleCnt="0"/>
      <dgm:spPr/>
    </dgm:pt>
    <dgm:pt modelId="{BA85B77E-3CA2-D741-87B7-6DFDA6C1D7F4}" type="pres">
      <dgm:prSet presAssocID="{75CEB08D-3F26-3C4F-8894-E30ED56DC628}" presName="node" presStyleLbl="revTx" presStyleIdx="1" presStyleCnt="2">
        <dgm:presLayoutVars>
          <dgm:bulletEnabled val="1"/>
        </dgm:presLayoutVars>
      </dgm:prSet>
      <dgm:spPr/>
    </dgm:pt>
    <dgm:pt modelId="{43AC1F2B-EECF-5348-8DFF-5B93B12159B3}" type="pres">
      <dgm:prSet presAssocID="{E2FFF44B-0E8B-174A-B323-6A1874B1995C}" presName="sibTrans" presStyleLbl="node1" presStyleIdx="1" presStyleCnt="2" custScaleX="108747" custScaleY="110806" custLinFactNeighborX="-2946" custLinFactNeighborY="2736"/>
      <dgm:spPr/>
    </dgm:pt>
  </dgm:ptLst>
  <dgm:cxnLst>
    <dgm:cxn modelId="{39DB9823-5999-8647-A2F3-F2C4266B5352}" type="presOf" srcId="{D35C55A7-3D68-D647-905A-FD64BF38C231}" destId="{1001EE58-877B-1B4C-930A-A40FEEF6FF57}" srcOrd="0" destOrd="0" presId="urn:microsoft.com/office/officeart/2005/8/layout/cycle1"/>
    <dgm:cxn modelId="{67D2F987-BEFB-8F4A-B5FD-25112E589EB1}" type="presOf" srcId="{B1EAD7C7-CA59-9649-B079-2EA7F2F8D843}" destId="{8E6045ED-337E-094C-9573-A44D9EA1589C}" srcOrd="0" destOrd="0" presId="urn:microsoft.com/office/officeart/2005/8/layout/cycle1"/>
    <dgm:cxn modelId="{E4374A8B-CCD2-A94C-AB14-891DA7FB2B7D}" type="presOf" srcId="{BCED8326-FE9F-5E4F-AFAD-0BBE232DFF43}" destId="{B89D7653-1DFB-4646-89B4-F2BC5D039182}" srcOrd="0" destOrd="0" presId="urn:microsoft.com/office/officeart/2005/8/layout/cycle1"/>
    <dgm:cxn modelId="{61E3E49B-998B-DB45-B3B6-A8D36E0487CF}" srcId="{B1EAD7C7-CA59-9649-B079-2EA7F2F8D843}" destId="{75CEB08D-3F26-3C4F-8894-E30ED56DC628}" srcOrd="1" destOrd="0" parTransId="{468430D8-5DEF-0E48-BD97-859A56051F43}" sibTransId="{E2FFF44B-0E8B-174A-B323-6A1874B1995C}"/>
    <dgm:cxn modelId="{240F21C0-2C9A-7443-93EE-CD3081B4428A}" srcId="{B1EAD7C7-CA59-9649-B079-2EA7F2F8D843}" destId="{D35C55A7-3D68-D647-905A-FD64BF38C231}" srcOrd="0" destOrd="0" parTransId="{DCA4A254-1913-5C46-BB16-A68C20A464D6}" sibTransId="{BCED8326-FE9F-5E4F-AFAD-0BBE232DFF43}"/>
    <dgm:cxn modelId="{AABC11CB-CBC9-DF47-B391-E6533318B0C9}" type="presOf" srcId="{75CEB08D-3F26-3C4F-8894-E30ED56DC628}" destId="{BA85B77E-3CA2-D741-87B7-6DFDA6C1D7F4}" srcOrd="0" destOrd="0" presId="urn:microsoft.com/office/officeart/2005/8/layout/cycle1"/>
    <dgm:cxn modelId="{7B8E4EFD-7844-7A46-8A54-B116A7ADC887}" type="presOf" srcId="{E2FFF44B-0E8B-174A-B323-6A1874B1995C}" destId="{43AC1F2B-EECF-5348-8DFF-5B93B12159B3}" srcOrd="0" destOrd="0" presId="urn:microsoft.com/office/officeart/2005/8/layout/cycle1"/>
    <dgm:cxn modelId="{AB8D777B-E1BE-8048-898D-23B940F044D8}" type="presParOf" srcId="{8E6045ED-337E-094C-9573-A44D9EA1589C}" destId="{5C4A197F-1BC8-5F40-9454-7CF114B47A49}" srcOrd="0" destOrd="0" presId="urn:microsoft.com/office/officeart/2005/8/layout/cycle1"/>
    <dgm:cxn modelId="{B563259A-6BEA-414A-B89A-86EB0C51C80A}" type="presParOf" srcId="{8E6045ED-337E-094C-9573-A44D9EA1589C}" destId="{1001EE58-877B-1B4C-930A-A40FEEF6FF57}" srcOrd="1" destOrd="0" presId="urn:microsoft.com/office/officeart/2005/8/layout/cycle1"/>
    <dgm:cxn modelId="{C234C34D-60E4-7148-8862-F88C28C83143}" type="presParOf" srcId="{8E6045ED-337E-094C-9573-A44D9EA1589C}" destId="{B89D7653-1DFB-4646-89B4-F2BC5D039182}" srcOrd="2" destOrd="0" presId="urn:microsoft.com/office/officeart/2005/8/layout/cycle1"/>
    <dgm:cxn modelId="{344F33F8-2C70-A84F-AB11-72FEB7E9C4BB}" type="presParOf" srcId="{8E6045ED-337E-094C-9573-A44D9EA1589C}" destId="{C04A0D97-0CFD-FB48-873C-6C003CF9DAC6}" srcOrd="3" destOrd="0" presId="urn:microsoft.com/office/officeart/2005/8/layout/cycle1"/>
    <dgm:cxn modelId="{B425CDC6-4BF3-7343-B345-7DBD9F77DE91}" type="presParOf" srcId="{8E6045ED-337E-094C-9573-A44D9EA1589C}" destId="{BA85B77E-3CA2-D741-87B7-6DFDA6C1D7F4}" srcOrd="4" destOrd="0" presId="urn:microsoft.com/office/officeart/2005/8/layout/cycle1"/>
    <dgm:cxn modelId="{658D68D2-5D38-C645-B9D5-A1E64973F0C9}" type="presParOf" srcId="{8E6045ED-337E-094C-9573-A44D9EA1589C}" destId="{43AC1F2B-EECF-5348-8DFF-5B93B12159B3}" srcOrd="5" destOrd="0" presId="urn:microsoft.com/office/officeart/2005/8/layout/cycle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1EE58-877B-1B4C-930A-A40FEEF6FF57}">
      <dsp:nvSpPr>
        <dsp:cNvPr id="0" name=""/>
        <dsp:cNvSpPr/>
      </dsp:nvSpPr>
      <dsp:spPr>
        <a:xfrm>
          <a:off x="1339292" y="1549007"/>
          <a:ext cx="819228" cy="819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30" tIns="62230" rIns="62230" bIns="62230" numCol="1" spcCol="1270" anchor="ctr" anchorCtr="0">
          <a:noAutofit/>
        </a:bodyPr>
        <a:lstStyle/>
        <a:p>
          <a:pPr marL="0" lvl="0" indent="0" algn="ctr" defTabSz="2178050" rtl="0">
            <a:lnSpc>
              <a:spcPct val="90000"/>
            </a:lnSpc>
            <a:spcBef>
              <a:spcPct val="0"/>
            </a:spcBef>
            <a:spcAft>
              <a:spcPct val="35000"/>
            </a:spcAft>
            <a:buNone/>
          </a:pPr>
          <a:r>
            <a:rPr lang="en-US" sz="4900" kern="1200"/>
            <a:t> </a:t>
          </a:r>
        </a:p>
      </dsp:txBody>
      <dsp:txXfrm>
        <a:off x="1339292" y="1549007"/>
        <a:ext cx="819228" cy="819228"/>
      </dsp:txXfrm>
    </dsp:sp>
    <dsp:sp modelId="{B89D7653-1DFB-4646-89B4-F2BC5D039182}">
      <dsp:nvSpPr>
        <dsp:cNvPr id="0" name=""/>
        <dsp:cNvSpPr/>
      </dsp:nvSpPr>
      <dsp:spPr>
        <a:xfrm>
          <a:off x="118831" y="900714"/>
          <a:ext cx="1848092" cy="1982762"/>
        </a:xfrm>
        <a:prstGeom prst="circularArrow">
          <a:avLst>
            <a:gd name="adj1" fmla="val 9483"/>
            <a:gd name="adj2" fmla="val 684952"/>
            <a:gd name="adj3" fmla="val 7850793"/>
            <a:gd name="adj4" fmla="val 2264255"/>
            <a:gd name="adj5" fmla="val 11063"/>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85B77E-3CA2-D741-87B7-6DFDA6C1D7F4}">
      <dsp:nvSpPr>
        <dsp:cNvPr id="0" name=""/>
        <dsp:cNvSpPr/>
      </dsp:nvSpPr>
      <dsp:spPr>
        <a:xfrm>
          <a:off x="784" y="1549007"/>
          <a:ext cx="819228" cy="819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30" tIns="62230" rIns="62230" bIns="62230" numCol="1" spcCol="1270" anchor="ctr" anchorCtr="0">
          <a:noAutofit/>
        </a:bodyPr>
        <a:lstStyle/>
        <a:p>
          <a:pPr marL="0" lvl="0" indent="0" algn="ctr" defTabSz="2178050" rtl="0">
            <a:lnSpc>
              <a:spcPct val="90000"/>
            </a:lnSpc>
            <a:spcBef>
              <a:spcPct val="0"/>
            </a:spcBef>
            <a:spcAft>
              <a:spcPct val="35000"/>
            </a:spcAft>
            <a:buNone/>
          </a:pPr>
          <a:r>
            <a:rPr lang="en-US" sz="4900" kern="1200"/>
            <a:t> </a:t>
          </a:r>
        </a:p>
      </dsp:txBody>
      <dsp:txXfrm>
        <a:off x="784" y="1549007"/>
        <a:ext cx="819228" cy="819228"/>
      </dsp:txXfrm>
    </dsp:sp>
    <dsp:sp modelId="{43AC1F2B-EECF-5348-8DFF-5B93B12159B3}">
      <dsp:nvSpPr>
        <dsp:cNvPr id="0" name=""/>
        <dsp:cNvSpPr/>
      </dsp:nvSpPr>
      <dsp:spPr>
        <a:xfrm>
          <a:off x="114029" y="1071376"/>
          <a:ext cx="1831987" cy="1866674"/>
        </a:xfrm>
        <a:prstGeom prst="circularArrow">
          <a:avLst>
            <a:gd name="adj1" fmla="val 9483"/>
            <a:gd name="adj2" fmla="val 684952"/>
            <a:gd name="adj3" fmla="val 18650793"/>
            <a:gd name="adj4" fmla="val 13064255"/>
            <a:gd name="adj5" fmla="val 11063"/>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85BB5-DD9B-A949-9949-14F0D8C17E3F}" type="datetimeFigureOut">
              <a:rPr lang="en-US" smtClean="0"/>
              <a:t>4/7/26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2E6C5-2FA3-FB43-945D-A5F600F6C176}" type="slidenum">
              <a:rPr lang="en-US" smtClean="0"/>
              <a:t>‹#›</a:t>
            </a:fld>
            <a:endParaRPr lang="en-US"/>
          </a:p>
        </p:txBody>
      </p:sp>
    </p:spTree>
    <p:extLst>
      <p:ext uri="{BB962C8B-B14F-4D97-AF65-F5344CB8AC3E}">
        <p14:creationId xmlns:p14="http://schemas.microsoft.com/office/powerpoint/2010/main" val="134527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direct.com/science/article/pii/S1098360021054472#t001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7B69F93-A129-4B9D-8231-482B027BA9D6}" type="slidenum">
              <a:rPr lang="en-AU" smtClean="0"/>
              <a:t>17</a:t>
            </a:fld>
            <a:endParaRPr lang="en-AU"/>
          </a:p>
        </p:txBody>
      </p:sp>
    </p:spTree>
    <p:extLst>
      <p:ext uri="{BB962C8B-B14F-4D97-AF65-F5344CB8AC3E}">
        <p14:creationId xmlns:p14="http://schemas.microsoft.com/office/powerpoint/2010/main" val="2932484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916E3-9B9C-C20C-BFD3-3A9EC146AB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93133-2E13-C715-16CB-0E2E5B7D557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B487EC9-6B6D-5D66-39D4-75486753FDB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B828037F-0773-91A8-C325-0602308ECAA4}"/>
              </a:ext>
            </a:extLst>
          </p:cNvPr>
          <p:cNvSpPr>
            <a:spLocks noGrp="1"/>
          </p:cNvSpPr>
          <p:nvPr>
            <p:ph type="sldNum" sz="quarter" idx="5"/>
          </p:nvPr>
        </p:nvSpPr>
        <p:spPr/>
        <p:txBody>
          <a:bodyPr/>
          <a:lstStyle/>
          <a:p>
            <a:fld id="{65178F87-BB61-47A4-916A-8F8EC152E141}" type="slidenum">
              <a:rPr lang="en-AU" smtClean="0"/>
              <a:t>27</a:t>
            </a:fld>
            <a:endParaRPr lang="en-AU"/>
          </a:p>
        </p:txBody>
      </p:sp>
    </p:spTree>
    <p:extLst>
      <p:ext uri="{BB962C8B-B14F-4D97-AF65-F5344CB8AC3E}">
        <p14:creationId xmlns:p14="http://schemas.microsoft.com/office/powerpoint/2010/main" val="3172725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are creating an ontology framework by: 1) gathering feedback, 2) updating entity definitions, 3) structuring the ontology, and 4) conducting stakeholder reviews and inter-rater reliability assessments.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implementation schema will outline necessary entities and relationships, addressing questions about </a:t>
            </a:r>
            <a:r>
              <a:rPr lang="en-US" sz="1200" b="1" i="0" u="none" strike="noStrike" kern="1200" baseline="0" dirty="0">
                <a:solidFill>
                  <a:schemeClr val="tx1"/>
                </a:solidFill>
                <a:latin typeface="+mn-lt"/>
                <a:ea typeface="+mn-ea"/>
                <a:cs typeface="+mn-cs"/>
              </a:rPr>
              <a:t>what works, why, in which settings, and at what cost. </a:t>
            </a:r>
            <a:r>
              <a:rPr lang="en-US" sz="1200" b="0" i="0" u="none" strike="noStrike" kern="1200" baseline="0" dirty="0">
                <a:solidFill>
                  <a:schemeClr val="tx1"/>
                </a:solidFill>
                <a:latin typeface="+mn-lt"/>
                <a:ea typeface="+mn-ea"/>
                <a:cs typeface="+mn-cs"/>
              </a:rPr>
              <a:t>We are working with Janna Hastings to re-use, adapt and extend relevant parts of the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Change Intervention Ontology from the Health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Change Project for the implementation context to ensure interoperability. </a:t>
            </a:r>
            <a:endParaRPr lang="en-AU" dirty="0"/>
          </a:p>
          <a:p>
            <a:endParaRPr lang="en-AU" dirty="0"/>
          </a:p>
        </p:txBody>
      </p:sp>
      <p:sp>
        <p:nvSpPr>
          <p:cNvPr id="4" name="Slide Number Placeholder 3"/>
          <p:cNvSpPr>
            <a:spLocks noGrp="1"/>
          </p:cNvSpPr>
          <p:nvPr>
            <p:ph type="sldNum" sz="quarter" idx="5"/>
          </p:nvPr>
        </p:nvSpPr>
        <p:spPr/>
        <p:txBody>
          <a:bodyPr/>
          <a:lstStyle/>
          <a:p>
            <a:fld id="{27B69F93-A129-4B9D-8231-482B027BA9D6}" type="slidenum">
              <a:rPr lang="en-AU" smtClean="0"/>
              <a:t>28</a:t>
            </a:fld>
            <a:endParaRPr lang="en-AU"/>
          </a:p>
        </p:txBody>
      </p:sp>
    </p:spTree>
    <p:extLst>
      <p:ext uri="{BB962C8B-B14F-4D97-AF65-F5344CB8AC3E}">
        <p14:creationId xmlns:p14="http://schemas.microsoft.com/office/powerpoint/2010/main" val="758944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Specifically, development of HIPOs will involve extending existing taxonomies to describe implementation strategy content (e.g., Expert Recommendations for Implementing Change strategies)50 to BCT and mechanisms of action ontologies,27, 28 as well as new types of features to </a:t>
            </a:r>
            <a:r>
              <a:rPr lang="en-US" sz="1200" b="0" i="0" u="none" strike="noStrike" kern="1200" baseline="0" dirty="0" err="1">
                <a:solidFill>
                  <a:schemeClr val="tx1"/>
                </a:solidFill>
                <a:latin typeface="+mn-lt"/>
                <a:ea typeface="+mn-ea"/>
                <a:cs typeface="+mn-cs"/>
              </a:rPr>
              <a:t>characterise</a:t>
            </a:r>
            <a:r>
              <a:rPr lang="en-US" sz="1200" b="0" i="0" u="none" strike="noStrike" kern="1200" baseline="0" dirty="0">
                <a:solidFill>
                  <a:schemeClr val="tx1"/>
                </a:solidFill>
                <a:latin typeface="+mn-lt"/>
                <a:ea typeface="+mn-ea"/>
                <a:cs typeface="+mn-cs"/>
              </a:rPr>
              <a:t> the circumstances of the intervention and its implementation </a:t>
            </a:r>
            <a:r>
              <a:rPr lang="en-AU" sz="1200" b="0" i="0" u="none" strike="noStrike" kern="1200" baseline="0" dirty="0">
                <a:solidFill>
                  <a:schemeClr val="tx1"/>
                </a:solidFill>
                <a:latin typeface="+mn-lt"/>
                <a:ea typeface="+mn-ea"/>
                <a:cs typeface="+mn-cs"/>
              </a:rPr>
              <a:t>(e.g., mode of delivery,45 dose), population (e.g., roles targeted for change), setting (e.g., region, hospital size), source (EBI implementers), target behaviour (e.g., appropriate patient referral, results interpretation, communicating results to patients), exposure (e.g., strategy frequency), and outcomes (e.g., extent of change in intended direction.). </a:t>
            </a:r>
          </a:p>
          <a:p>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table is an example of entities for evaluation of a </a:t>
            </a:r>
            <a:r>
              <a:rPr lang="en-US" sz="1200" b="0" i="0" u="none" strike="noStrike" kern="1200" baseline="0" dirty="0" err="1">
                <a:solidFill>
                  <a:schemeClr val="tx1"/>
                </a:solidFill>
                <a:latin typeface="+mn-lt"/>
                <a:ea typeface="+mn-ea"/>
                <a:cs typeface="+mn-cs"/>
              </a:rPr>
              <a:t>standardised</a:t>
            </a:r>
            <a:r>
              <a:rPr lang="en-US" sz="1200" b="0" i="0" u="none" strike="noStrike" kern="1200" baseline="0" dirty="0">
                <a:solidFill>
                  <a:schemeClr val="tx1"/>
                </a:solidFill>
                <a:latin typeface="+mn-lt"/>
                <a:ea typeface="+mn-ea"/>
                <a:cs typeface="+mn-cs"/>
              </a:rPr>
              <a:t> pathology report to support referral of patients at high risk of a hereditary cancer condition into to </a:t>
            </a:r>
            <a:r>
              <a:rPr lang="en-US" sz="1200" b="0" i="0" u="none" strike="noStrike" kern="1200" baseline="0">
                <a:solidFill>
                  <a:schemeClr val="tx1"/>
                </a:solidFill>
                <a:latin typeface="+mn-lt"/>
                <a:ea typeface="+mn-ea"/>
                <a:cs typeface="+mn-cs"/>
              </a:rPr>
              <a:t>genetic services</a:t>
            </a:r>
            <a:endParaRPr lang="en-AU" dirty="0"/>
          </a:p>
        </p:txBody>
      </p:sp>
      <p:sp>
        <p:nvSpPr>
          <p:cNvPr id="4" name="Slide Number Placeholder 3"/>
          <p:cNvSpPr>
            <a:spLocks noGrp="1"/>
          </p:cNvSpPr>
          <p:nvPr>
            <p:ph type="sldNum" sz="quarter" idx="5"/>
          </p:nvPr>
        </p:nvSpPr>
        <p:spPr/>
        <p:txBody>
          <a:bodyPr/>
          <a:lstStyle/>
          <a:p>
            <a:fld id="{27B69F93-A129-4B9D-8231-482B027BA9D6}" type="slidenum">
              <a:rPr lang="en-AU" smtClean="0"/>
              <a:t>29</a:t>
            </a:fld>
            <a:endParaRPr lang="en-AU"/>
          </a:p>
        </p:txBody>
      </p:sp>
    </p:spTree>
    <p:extLst>
      <p:ext uri="{BB962C8B-B14F-4D97-AF65-F5344CB8AC3E}">
        <p14:creationId xmlns:p14="http://schemas.microsoft.com/office/powerpoint/2010/main" val="4021430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7B69F93-A129-4B9D-8231-482B027BA9D6}" type="slidenum">
              <a:rPr lang="en-AU" smtClean="0"/>
              <a:t>31</a:t>
            </a:fld>
            <a:endParaRPr lang="en-AU"/>
          </a:p>
        </p:txBody>
      </p:sp>
    </p:spTree>
    <p:extLst>
      <p:ext uri="{BB962C8B-B14F-4D97-AF65-F5344CB8AC3E}">
        <p14:creationId xmlns:p14="http://schemas.microsoft.com/office/powerpoint/2010/main" val="596749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1448C-274D-DE94-1113-C77D8D52E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8910A-A7CC-B9F6-495D-5894396F0A7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AB606FB-0A72-B19E-E6F4-CB40AED630D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4A58EE1-4DF7-565B-D29C-87AB4A5A7815}"/>
              </a:ext>
            </a:extLst>
          </p:cNvPr>
          <p:cNvSpPr>
            <a:spLocks noGrp="1"/>
          </p:cNvSpPr>
          <p:nvPr>
            <p:ph type="sldNum" sz="quarter" idx="5"/>
          </p:nvPr>
        </p:nvSpPr>
        <p:spPr/>
        <p:txBody>
          <a:bodyPr/>
          <a:lstStyle/>
          <a:p>
            <a:fld id="{65178F87-BB61-47A4-916A-8F8EC152E141}" type="slidenum">
              <a:rPr lang="en-AU" smtClean="0"/>
              <a:t>32</a:t>
            </a:fld>
            <a:endParaRPr lang="en-AU"/>
          </a:p>
        </p:txBody>
      </p:sp>
    </p:spTree>
    <p:extLst>
      <p:ext uri="{BB962C8B-B14F-4D97-AF65-F5344CB8AC3E}">
        <p14:creationId xmlns:p14="http://schemas.microsoft.com/office/powerpoint/2010/main" val="534313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FAE70-A2E2-5771-03B9-6D129552B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2946B-CE8C-A533-B3B3-0613F8823F3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17DC467-2094-CC74-AEAE-3BC56CFFFCF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6C17BD8-EC21-8C27-1D81-CB4B6495FAD5}"/>
              </a:ext>
            </a:extLst>
          </p:cNvPr>
          <p:cNvSpPr>
            <a:spLocks noGrp="1"/>
          </p:cNvSpPr>
          <p:nvPr>
            <p:ph type="sldNum" sz="quarter" idx="5"/>
          </p:nvPr>
        </p:nvSpPr>
        <p:spPr/>
        <p:txBody>
          <a:bodyPr/>
          <a:lstStyle/>
          <a:p>
            <a:fld id="{65178F87-BB61-47A4-916A-8F8EC152E141}" type="slidenum">
              <a:rPr lang="en-AU" smtClean="0"/>
              <a:t>34</a:t>
            </a:fld>
            <a:endParaRPr lang="en-AU"/>
          </a:p>
        </p:txBody>
      </p:sp>
    </p:spTree>
    <p:extLst>
      <p:ext uri="{BB962C8B-B14F-4D97-AF65-F5344CB8AC3E}">
        <p14:creationId xmlns:p14="http://schemas.microsoft.com/office/powerpoint/2010/main" val="1017732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7B69F93-A129-4B9D-8231-482B027BA9D6}" type="slidenum">
              <a:rPr lang="en-AU" smtClean="0"/>
              <a:t>35</a:t>
            </a:fld>
            <a:endParaRPr lang="en-AU"/>
          </a:p>
        </p:txBody>
      </p:sp>
    </p:spTree>
    <p:extLst>
      <p:ext uri="{BB962C8B-B14F-4D97-AF65-F5344CB8AC3E}">
        <p14:creationId xmlns:p14="http://schemas.microsoft.com/office/powerpoint/2010/main" val="3596443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DB373-B327-AFFE-99AC-758B03193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3BD70-1DCE-D2C0-B805-465CAE5B4F1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4617640-643B-63B1-8511-40A9AF6087C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FDF290B5-E726-BDAB-CE3B-8193B997A46C}"/>
              </a:ext>
            </a:extLst>
          </p:cNvPr>
          <p:cNvSpPr>
            <a:spLocks noGrp="1"/>
          </p:cNvSpPr>
          <p:nvPr>
            <p:ph type="sldNum" sz="quarter" idx="5"/>
          </p:nvPr>
        </p:nvSpPr>
        <p:spPr/>
        <p:txBody>
          <a:bodyPr/>
          <a:lstStyle/>
          <a:p>
            <a:fld id="{65178F87-BB61-47A4-916A-8F8EC152E141}" type="slidenum">
              <a:rPr lang="en-AU" smtClean="0"/>
              <a:t>37</a:t>
            </a:fld>
            <a:endParaRPr lang="en-AU"/>
          </a:p>
        </p:txBody>
      </p:sp>
    </p:spTree>
    <p:extLst>
      <p:ext uri="{BB962C8B-B14F-4D97-AF65-F5344CB8AC3E}">
        <p14:creationId xmlns:p14="http://schemas.microsoft.com/office/powerpoint/2010/main" val="221669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successful implementation of </a:t>
            </a:r>
            <a:r>
              <a:rPr lang="en-US" sz="1200" b="0" i="0" u="none" strike="noStrike" kern="1200" baseline="0" dirty="0" err="1">
                <a:solidFill>
                  <a:schemeClr val="tx1"/>
                </a:solidFill>
                <a:latin typeface="+mn-lt"/>
                <a:ea typeface="+mn-ea"/>
                <a:cs typeface="+mn-cs"/>
              </a:rPr>
              <a:t>ImpleMATE</a:t>
            </a:r>
            <a:r>
              <a:rPr lang="en-US" sz="1200" b="0" i="0" u="none" strike="noStrike" kern="1200" baseline="0" dirty="0">
                <a:solidFill>
                  <a:schemeClr val="tx1"/>
                </a:solidFill>
                <a:latin typeface="+mn-lt"/>
                <a:ea typeface="+mn-ea"/>
                <a:cs typeface="+mn-cs"/>
              </a:rPr>
              <a:t> requires seamless integration into existing healthcare systems, ensuring the platform enhances workflows. This process involves collaboration with state-wide entities and </a:t>
            </a:r>
            <a:r>
              <a:rPr lang="en-US" sz="1200" b="0" i="0" u="none" strike="noStrike" kern="1200" baseline="0" dirty="0" err="1">
                <a:solidFill>
                  <a:schemeClr val="tx1"/>
                </a:solidFill>
                <a:latin typeface="+mn-lt"/>
                <a:ea typeface="+mn-ea"/>
                <a:cs typeface="+mn-cs"/>
              </a:rPr>
              <a:t>organisations</a:t>
            </a:r>
            <a:r>
              <a:rPr lang="en-US" sz="1200" b="0" i="0" u="none" strike="noStrike" kern="1200" baseline="0" dirty="0">
                <a:solidFill>
                  <a:schemeClr val="tx1"/>
                </a:solidFill>
                <a:latin typeface="+mn-lt"/>
                <a:ea typeface="+mn-ea"/>
                <a:cs typeface="+mn-cs"/>
              </a:rPr>
              <a:t>, aligning the platform with healthcare </a:t>
            </a:r>
            <a:r>
              <a:rPr lang="en-US" sz="1200" b="0" i="0" u="none" strike="noStrike" kern="1200" baseline="0" dirty="0" err="1">
                <a:solidFill>
                  <a:schemeClr val="tx1"/>
                </a:solidFill>
                <a:latin typeface="+mn-lt"/>
                <a:ea typeface="+mn-ea"/>
                <a:cs typeface="+mn-cs"/>
              </a:rPr>
              <a:t>organisations'</a:t>
            </a:r>
            <a:r>
              <a:rPr lang="en-US" sz="1200" b="0" i="0" u="none" strike="noStrike" kern="1200" baseline="0" dirty="0">
                <a:solidFill>
                  <a:schemeClr val="tx1"/>
                </a:solidFill>
                <a:latin typeface="+mn-lt"/>
                <a:ea typeface="+mn-ea"/>
                <a:cs typeface="+mn-cs"/>
              </a:rPr>
              <a:t> requirements.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understand the effectiveness of integration of </a:t>
            </a:r>
            <a:r>
              <a:rPr lang="en-US" sz="1200" b="0" i="0" u="none" strike="noStrike" kern="1200" baseline="0" dirty="0" err="1">
                <a:solidFill>
                  <a:schemeClr val="tx1"/>
                </a:solidFill>
                <a:latin typeface="+mn-lt"/>
                <a:ea typeface="+mn-ea"/>
                <a:cs typeface="+mn-cs"/>
              </a:rPr>
              <a:t>ImpleMATE</a:t>
            </a:r>
            <a:r>
              <a:rPr lang="en-US" sz="1200" b="0" i="0" u="none" strike="noStrike" kern="1200" baseline="0" dirty="0">
                <a:solidFill>
                  <a:schemeClr val="tx1"/>
                </a:solidFill>
                <a:latin typeface="+mn-lt"/>
                <a:ea typeface="+mn-ea"/>
                <a:cs typeface="+mn-cs"/>
              </a:rPr>
              <a:t>, we aim to work closely with the Single Digital Patient Record Implementation Authority </a:t>
            </a:r>
            <a:r>
              <a:rPr lang="en-US" sz="1200" b="1" i="0" u="none" strike="noStrike" kern="1200" baseline="0" dirty="0">
                <a:solidFill>
                  <a:schemeClr val="tx1"/>
                </a:solidFill>
                <a:latin typeface="+mn-lt"/>
                <a:ea typeface="+mn-ea"/>
                <a:cs typeface="+mn-cs"/>
              </a:rPr>
              <a:t>to reflect relevant patient outcomes, </a:t>
            </a:r>
            <a:r>
              <a:rPr lang="en-US" sz="1200" b="0" i="0" u="none" strike="noStrike" kern="1200" baseline="0" dirty="0">
                <a:solidFill>
                  <a:schemeClr val="tx1"/>
                </a:solidFill>
                <a:latin typeface="+mn-lt"/>
                <a:ea typeface="+mn-ea"/>
                <a:cs typeface="+mn-cs"/>
              </a:rPr>
              <a:t>whose care has been influenced by implementation processes recommended via our tool/supported by our coaching module as part of </a:t>
            </a:r>
            <a:r>
              <a:rPr lang="en-US" sz="1200" b="0" i="0" u="none" strike="noStrike" kern="1200" baseline="0" dirty="0" err="1">
                <a:solidFill>
                  <a:schemeClr val="tx1"/>
                </a:solidFill>
                <a:latin typeface="+mn-lt"/>
                <a:ea typeface="+mn-ea"/>
                <a:cs typeface="+mn-cs"/>
              </a:rPr>
              <a:t>ImpleMATE</a:t>
            </a:r>
            <a:r>
              <a:rPr lang="en-US" sz="1200" b="0" i="0" u="none" strike="noStrike" kern="1200" baseline="0" dirty="0">
                <a:solidFill>
                  <a:schemeClr val="tx1"/>
                </a:solidFill>
                <a:latin typeface="+mn-lt"/>
                <a:ea typeface="+mn-ea"/>
                <a:cs typeface="+mn-cs"/>
              </a:rPr>
              <a:t>. </a:t>
            </a:r>
            <a:endParaRPr lang="en-AU" dirty="0"/>
          </a:p>
        </p:txBody>
      </p:sp>
      <p:sp>
        <p:nvSpPr>
          <p:cNvPr id="4" name="Slide Number Placeholder 3"/>
          <p:cNvSpPr>
            <a:spLocks noGrp="1"/>
          </p:cNvSpPr>
          <p:nvPr>
            <p:ph type="sldNum" sz="quarter" idx="5"/>
          </p:nvPr>
        </p:nvSpPr>
        <p:spPr/>
        <p:txBody>
          <a:bodyPr/>
          <a:lstStyle/>
          <a:p>
            <a:fld id="{27B69F93-A129-4B9D-8231-482B027BA9D6}" type="slidenum">
              <a:rPr lang="en-AU" smtClean="0"/>
              <a:t>38</a:t>
            </a:fld>
            <a:endParaRPr lang="en-AU"/>
          </a:p>
        </p:txBody>
      </p:sp>
    </p:spTree>
    <p:extLst>
      <p:ext uri="{BB962C8B-B14F-4D97-AF65-F5344CB8AC3E}">
        <p14:creationId xmlns:p14="http://schemas.microsoft.com/office/powerpoint/2010/main" val="3889887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26D69-0244-3D9F-7594-0A4222813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C1347-A3D8-AD50-F238-8DDCCE327B4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489FC97-9708-0930-73AA-F05D5406A6B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3E8D54D-14EF-B7FC-648A-F1EEF989CCB6}"/>
              </a:ext>
            </a:extLst>
          </p:cNvPr>
          <p:cNvSpPr>
            <a:spLocks noGrp="1"/>
          </p:cNvSpPr>
          <p:nvPr>
            <p:ph type="sldNum" sz="quarter" idx="5"/>
          </p:nvPr>
        </p:nvSpPr>
        <p:spPr/>
        <p:txBody>
          <a:bodyPr/>
          <a:lstStyle/>
          <a:p>
            <a:fld id="{65178F87-BB61-47A4-916A-8F8EC152E141}" type="slidenum">
              <a:rPr lang="en-AU" smtClean="0"/>
              <a:t>39</a:t>
            </a:fld>
            <a:endParaRPr lang="en-AU"/>
          </a:p>
        </p:txBody>
      </p:sp>
    </p:spTree>
    <p:extLst>
      <p:ext uri="{BB962C8B-B14F-4D97-AF65-F5344CB8AC3E}">
        <p14:creationId xmlns:p14="http://schemas.microsoft.com/office/powerpoint/2010/main" val="117133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05B18-9D7A-829B-EBE6-E3BAA09A9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586FB-6F54-0576-A4F6-077B1BBE1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C5A0A-48C9-6848-EC80-C9064B3F25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Scientific advances are outpacing health systems' ability to translate evidence into practice. With over 75 trials and 17 systematic reviews published globally daily, and currently 515,000 clinical trials currently registered globally, the challenges associated with successfully implementing the evidence into practice in cost-effective ways are both complex and relentless. </a:t>
            </a:r>
          </a:p>
          <a:p>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know that evidence-driven implementation can drive effective system and practice change, improved outcomes, and reduce costs. However, the full potential of implementation science is hindered by </a:t>
            </a:r>
            <a:r>
              <a:rPr lang="en-US" sz="1200" b="1" i="0" u="none" strike="noStrike" kern="1200" baseline="0" dirty="0">
                <a:solidFill>
                  <a:schemeClr val="tx1"/>
                </a:solidFill>
                <a:latin typeface="+mn-lt"/>
                <a:ea typeface="+mn-ea"/>
                <a:cs typeface="+mn-cs"/>
              </a:rPr>
              <a:t>knowledge underutilization </a:t>
            </a:r>
            <a:r>
              <a:rPr lang="en-US" sz="1200" b="0" i="0" u="none" strike="noStrike" kern="1200" baseline="0" dirty="0">
                <a:solidFill>
                  <a:schemeClr val="tx1"/>
                </a:solidFill>
                <a:latin typeface="+mn-lt"/>
                <a:ea typeface="+mn-ea"/>
                <a:cs typeface="+mn-cs"/>
              </a:rPr>
              <a:t>caused by challenges in efficiently and effectively extracting and </a:t>
            </a:r>
            <a:r>
              <a:rPr lang="en-US" sz="1200" b="0" i="0" u="none" strike="noStrike" kern="1200" baseline="0" dirty="0" err="1">
                <a:solidFill>
                  <a:schemeClr val="tx1"/>
                </a:solidFill>
                <a:latin typeface="+mn-lt"/>
                <a:ea typeface="+mn-ea"/>
                <a:cs typeface="+mn-cs"/>
              </a:rPr>
              <a:t>synthesising</a:t>
            </a:r>
            <a:r>
              <a:rPr lang="en-US" sz="1200" b="0" i="0" u="none" strike="noStrike" kern="1200" baseline="0" dirty="0">
                <a:solidFill>
                  <a:schemeClr val="tx1"/>
                </a:solidFill>
                <a:latin typeface="+mn-lt"/>
                <a:ea typeface="+mn-ea"/>
                <a:cs typeface="+mn-cs"/>
              </a:rPr>
              <a:t> data that can tell us about patterns behind implementation success. This leads to constant reinvention of solutions.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Healthcare systems also </a:t>
            </a:r>
            <a:r>
              <a:rPr lang="en-US" sz="1200" b="1" i="0" u="none" strike="noStrike" kern="1200" baseline="0" dirty="0">
                <a:solidFill>
                  <a:schemeClr val="tx1"/>
                </a:solidFill>
                <a:latin typeface="+mn-lt"/>
                <a:ea typeface="+mn-ea"/>
                <a:cs typeface="+mn-cs"/>
              </a:rPr>
              <a:t>lack dedicated infrastructure </a:t>
            </a:r>
            <a:r>
              <a:rPr lang="en-US" sz="1200" b="0" i="0" u="none" strike="noStrike" kern="1200" baseline="0" dirty="0">
                <a:solidFill>
                  <a:schemeClr val="tx1"/>
                </a:solidFill>
                <a:latin typeface="+mn-lt"/>
                <a:ea typeface="+mn-ea"/>
                <a:cs typeface="+mn-cs"/>
              </a:rPr>
              <a:t>(e.g., implementation skills, resources, systems) to systematically translate evidence into practice. There is an urgent need for a more scientific, structured, and integrated approach to make health system implementation smarter.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we do not act, we will persist in </a:t>
            </a:r>
            <a:r>
              <a:rPr lang="en-US" sz="1200" b="1" i="0" u="none" strike="noStrike" kern="1200" baseline="0" dirty="0">
                <a:solidFill>
                  <a:schemeClr val="tx1"/>
                </a:solidFill>
                <a:latin typeface="+mn-lt"/>
                <a:ea typeface="+mn-ea"/>
                <a:cs typeface="+mn-cs"/>
              </a:rPr>
              <a:t>wasting time rehashing implementation approaches</a:t>
            </a:r>
            <a:r>
              <a:rPr lang="en-US" sz="1200" b="0" i="0" u="none" strike="noStrike" kern="1200" baseline="0" dirty="0">
                <a:solidFill>
                  <a:schemeClr val="tx1"/>
                </a:solidFill>
                <a:latin typeface="+mn-lt"/>
                <a:ea typeface="+mn-ea"/>
                <a:cs typeface="+mn-cs"/>
              </a:rPr>
              <a:t>, leaving healthcare delivery further behind the science, such that it is impossible for the benefits of innovations to reach patients when they need it. </a:t>
            </a:r>
            <a:endParaRPr lang="en-AU" dirty="0"/>
          </a:p>
        </p:txBody>
      </p:sp>
      <p:sp>
        <p:nvSpPr>
          <p:cNvPr id="4" name="Slide Number Placeholder 3">
            <a:extLst>
              <a:ext uri="{FF2B5EF4-FFF2-40B4-BE49-F238E27FC236}">
                <a16:creationId xmlns:a16="http://schemas.microsoft.com/office/drawing/2014/main" id="{DFD30EDB-E6B9-4F3F-DFC4-DDA6CD5933D3}"/>
              </a:ext>
            </a:extLst>
          </p:cNvPr>
          <p:cNvSpPr>
            <a:spLocks noGrp="1"/>
          </p:cNvSpPr>
          <p:nvPr>
            <p:ph type="sldNum" sz="quarter" idx="5"/>
          </p:nvPr>
        </p:nvSpPr>
        <p:spPr/>
        <p:txBody>
          <a:bodyPr/>
          <a:lstStyle/>
          <a:p>
            <a:fld id="{27B69F93-A129-4B9D-8231-482B027BA9D6}" type="slidenum">
              <a:rPr lang="en-AU" smtClean="0"/>
              <a:t>19</a:t>
            </a:fld>
            <a:endParaRPr lang="en-AU"/>
          </a:p>
        </p:txBody>
      </p:sp>
    </p:spTree>
    <p:extLst>
      <p:ext uri="{BB962C8B-B14F-4D97-AF65-F5344CB8AC3E}">
        <p14:creationId xmlns:p14="http://schemas.microsoft.com/office/powerpoint/2010/main" val="1826192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To ensure the platform is grounded in real-world needs and ethical practice, we are establishing a </a:t>
            </a:r>
            <a:r>
              <a:rPr lang="en-AU" sz="1200" b="1" kern="1200" dirty="0">
                <a:solidFill>
                  <a:schemeClr val="tx1"/>
                </a:solidFill>
                <a:effectLst/>
                <a:latin typeface="+mn-lt"/>
                <a:ea typeface="+mn-ea"/>
                <a:cs typeface="+mn-cs"/>
              </a:rPr>
              <a:t>Principle Setting End User Committee</a:t>
            </a:r>
            <a:r>
              <a:rPr lang="en-AU" sz="1200" kern="1200" dirty="0">
                <a:solidFill>
                  <a:schemeClr val="tx1"/>
                </a:solidFill>
                <a:effectLst/>
                <a:latin typeface="+mn-lt"/>
                <a:ea typeface="+mn-ea"/>
                <a:cs typeface="+mn-cs"/>
              </a:rPr>
              <a:t>. This committee will include clinicians, consumers, government and commercial partners, educators, and legal experts. The committee will lead a series of workshops and focus groups to co-design data journeys, define privacy expectations, and test AI transparency and accountability principles. Insights from these sessions will inform the development of the </a:t>
            </a:r>
            <a:r>
              <a:rPr lang="en-AU" sz="1200" b="1" kern="1200" dirty="0" err="1">
                <a:solidFill>
                  <a:schemeClr val="tx1"/>
                </a:solidFill>
                <a:effectLst/>
                <a:latin typeface="+mn-lt"/>
                <a:ea typeface="+mn-ea"/>
                <a:cs typeface="+mn-cs"/>
              </a:rPr>
              <a:t>ImpleMATE</a:t>
            </a:r>
            <a:r>
              <a:rPr lang="en-AU" sz="1200" b="1" kern="1200" dirty="0">
                <a:solidFill>
                  <a:schemeClr val="tx1"/>
                </a:solidFill>
                <a:effectLst/>
                <a:latin typeface="+mn-lt"/>
                <a:ea typeface="+mn-ea"/>
                <a:cs typeface="+mn-cs"/>
              </a:rPr>
              <a:t> Ethics Principles</a:t>
            </a:r>
            <a:r>
              <a:rPr lang="en-AU" sz="1200" kern="1200" dirty="0">
                <a:solidFill>
                  <a:schemeClr val="tx1"/>
                </a:solidFill>
                <a:effectLst/>
                <a:latin typeface="+mn-lt"/>
                <a:ea typeface="+mn-ea"/>
                <a:cs typeface="+mn-cs"/>
              </a:rPr>
              <a:t> and a robust data and AI governance framework.</a:t>
            </a:r>
          </a:p>
          <a:p>
            <a:endParaRPr lang="en-AU" dirty="0"/>
          </a:p>
        </p:txBody>
      </p:sp>
      <p:sp>
        <p:nvSpPr>
          <p:cNvPr id="4" name="Slide Number Placeholder 3"/>
          <p:cNvSpPr>
            <a:spLocks noGrp="1"/>
          </p:cNvSpPr>
          <p:nvPr>
            <p:ph type="sldNum" sz="quarter" idx="5"/>
          </p:nvPr>
        </p:nvSpPr>
        <p:spPr/>
        <p:txBody>
          <a:bodyPr/>
          <a:lstStyle/>
          <a:p>
            <a:fld id="{27B69F93-A129-4B9D-8231-482B027BA9D6}" type="slidenum">
              <a:rPr lang="en-AU" smtClean="0"/>
              <a:t>40</a:t>
            </a:fld>
            <a:endParaRPr lang="en-AU"/>
          </a:p>
        </p:txBody>
      </p:sp>
    </p:spTree>
    <p:extLst>
      <p:ext uri="{BB962C8B-B14F-4D97-AF65-F5344CB8AC3E}">
        <p14:creationId xmlns:p14="http://schemas.microsoft.com/office/powerpoint/2010/main" val="831986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69F93-A129-4B9D-8231-482B027BA9D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655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05B18-9D7A-829B-EBE6-E3BAA09A9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586FB-6F54-0576-A4F6-077B1BBE1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C5A0A-48C9-6848-EC80-C9064B3F25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 don’t know about you, but I think process mapping might have a bit of a bad rap. Mention the phrase, and people brace themselves to be locked in a room with co-workers and a supervisor armed with a sharpie and </a:t>
            </a:r>
            <a:r>
              <a:rPr lang="en-AU" sz="1200" kern="1200" dirty="0" err="1">
                <a:solidFill>
                  <a:schemeClr val="tx1"/>
                </a:solidFill>
                <a:effectLst/>
                <a:latin typeface="+mn-lt"/>
                <a:ea typeface="+mn-ea"/>
                <a:cs typeface="+mn-cs"/>
              </a:rPr>
              <a:t>post-its</a:t>
            </a:r>
            <a:r>
              <a:rPr lang="en-AU" sz="1200" kern="1200" dirty="0">
                <a:solidFill>
                  <a:schemeClr val="tx1"/>
                </a:solidFill>
                <a:effectLst/>
                <a:latin typeface="+mn-lt"/>
                <a:ea typeface="+mn-ea"/>
                <a:cs typeface="+mn-cs"/>
              </a:rPr>
              <a:t>. But there is a reason that we all know process mapping – it’s a proven tool to help understand existing work processes, resource allocations and areas for improvement.</a:t>
            </a:r>
          </a:p>
          <a:p>
            <a:endParaRPr lang="en-AU" dirty="0"/>
          </a:p>
        </p:txBody>
      </p:sp>
      <p:sp>
        <p:nvSpPr>
          <p:cNvPr id="4" name="Slide Number Placeholder 3">
            <a:extLst>
              <a:ext uri="{FF2B5EF4-FFF2-40B4-BE49-F238E27FC236}">
                <a16:creationId xmlns:a16="http://schemas.microsoft.com/office/drawing/2014/main" id="{DFD30EDB-E6B9-4F3F-DFC4-DDA6CD5933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69F93-A129-4B9D-8231-482B027BA9D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192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8D52D-CAC5-2891-1E7F-0F308A207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1056D-F82C-B8BD-2657-3E139AD50F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BC704-790D-F813-B621-CFB8266AF5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When applied to different phases of implementation, there is clear evidence that process mapping can help us to understand complex systems, visualise integration of a new intervention, and identify target behaviours for change. And to achieve this, we often use mixed-methods….</a:t>
            </a:r>
          </a:p>
          <a:p>
            <a:endParaRPr lang="en-AU" dirty="0"/>
          </a:p>
        </p:txBody>
      </p:sp>
      <p:sp>
        <p:nvSpPr>
          <p:cNvPr id="4" name="Slide Number Placeholder 3">
            <a:extLst>
              <a:ext uri="{FF2B5EF4-FFF2-40B4-BE49-F238E27FC236}">
                <a16:creationId xmlns:a16="http://schemas.microsoft.com/office/drawing/2014/main" id="{4CE628DC-DFD4-2141-D4F8-73CDDF0C89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69F93-A129-4B9D-8231-482B027BA9D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17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FB7EC-FE8F-B116-B344-CCD5B7BDC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20A30-9BB9-50AB-1902-BBF88E061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19460F-F390-5EB6-1909-24965EBEC0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 like to think of mixed-methods process mapping as the cooler cousin of traditional corporate mapping – less rigid, more insightful. It brings together the qualitative and quantitative data sources that are our bread and butter –interviews, focus groups, audit data -  to produce targeted, useful implementation outputs. And this method is gaining traction….</a:t>
            </a:r>
          </a:p>
          <a:p>
            <a:endParaRPr lang="en-AU" dirty="0"/>
          </a:p>
        </p:txBody>
      </p:sp>
      <p:sp>
        <p:nvSpPr>
          <p:cNvPr id="4" name="Slide Number Placeholder 3">
            <a:extLst>
              <a:ext uri="{FF2B5EF4-FFF2-40B4-BE49-F238E27FC236}">
                <a16:creationId xmlns:a16="http://schemas.microsoft.com/office/drawing/2014/main" id="{2D573E2A-E0B5-CBDA-F7BB-428869E19C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69F93-A129-4B9D-8231-482B027BA9D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576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7D0F9-B99F-6F9B-97B7-DC8302192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9D716-2A2F-7E1D-CF95-ADB92E62F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E6316-6E34-5E04-008A-0A649B7EF2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So, with some brilliant colleagues from Australia and Canada, we developed practical, consensus-based guidance on how to use mixed-methods process mapping across three core phases of implementation – with the overall goal to help improve consistency, quality, and utility in practice.</a:t>
            </a:r>
          </a:p>
          <a:p>
            <a:endParaRPr lang="en-AU" dirty="0"/>
          </a:p>
        </p:txBody>
      </p:sp>
      <p:sp>
        <p:nvSpPr>
          <p:cNvPr id="4" name="Slide Number Placeholder 3">
            <a:extLst>
              <a:ext uri="{FF2B5EF4-FFF2-40B4-BE49-F238E27FC236}">
                <a16:creationId xmlns:a16="http://schemas.microsoft.com/office/drawing/2014/main" id="{A2D25185-2196-7F52-55CB-46CA5A533F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69F93-A129-4B9D-8231-482B027BA9D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177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6378D-9075-CE33-3D7B-72769D701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1368A-4230-1F1A-4B03-173048C57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C7422-D75C-4DE1-D649-BE95769AE9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Today I will walk you through these 3 core phases - Stakeholder engagement, Identifying what needs to change, Identifying barriers and enablers, and co-designing strategies – providing a rationale, best practice recommendations, and case studies for each.</a:t>
            </a:r>
          </a:p>
          <a:p>
            <a:endParaRPr lang="en-AU" dirty="0"/>
          </a:p>
        </p:txBody>
      </p:sp>
      <p:sp>
        <p:nvSpPr>
          <p:cNvPr id="4" name="Slide Number Placeholder 3">
            <a:extLst>
              <a:ext uri="{FF2B5EF4-FFF2-40B4-BE49-F238E27FC236}">
                <a16:creationId xmlns:a16="http://schemas.microsoft.com/office/drawing/2014/main" id="{6386FEB4-A881-B52D-1D46-AEC73851F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69F93-A129-4B9D-8231-482B027BA9D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620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66D95-AD61-3616-D03A-FE4EBEABF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547EE-4AF0-81B3-1401-445B8F950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AA2E3-F1EE-F403-4E0C-31F6188885B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Now the implementation to impact team at the University of New South Wales love our process mapping so I have selected a few i2i case studies to demonstrate application across the 3 phases</a:t>
            </a:r>
            <a:endParaRPr lang="en-A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HCV project aims to enhance the national uptake of Hepatitis C virus point-of-care testing through co-development of an implementation intervention </a:t>
            </a:r>
            <a:endParaRPr lang="en-A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Precision Care Initiative is co-designing a new precision medicine clinic to facilitate integration of research genomics into routine care.</a:t>
            </a:r>
            <a:endParaRPr lang="en-A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Engage study – which you can hear more about in Natalie Taylor’s presentation this afternoon –is a new model-of-care designed to overcome challenges faced in delivery of childhood cancer survivorship care.</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the Hide and Seek project – a completed study which aimed to improve genetic referral pathway for Lynch syndrome, a hereditary cancer predisposition condition</a:t>
            </a:r>
            <a:endParaRPr lang="en-AU" dirty="0"/>
          </a:p>
        </p:txBody>
      </p:sp>
      <p:sp>
        <p:nvSpPr>
          <p:cNvPr id="4" name="Slide Number Placeholder 3">
            <a:extLst>
              <a:ext uri="{FF2B5EF4-FFF2-40B4-BE49-F238E27FC236}">
                <a16:creationId xmlns:a16="http://schemas.microsoft.com/office/drawing/2014/main" id="{EA14689B-6728-C192-7942-E736D0D52A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453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0EDD7-7A2E-7883-F79A-956A837E2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5816E-E316-68D9-C099-96F038AF82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3E6C6B-BE50-CAE6-7495-C9FE682ED2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Let’s start with stakeholder engagement. We all know it’s not easy to pull busy clinicians away from their patients and a packed schedule to talk implementation</a:t>
            </a:r>
            <a:r>
              <a:rPr lang="en-US" sz="1200" kern="12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 But early engagement is crucial — and this is where mixed-methods process mapping shines.</a:t>
            </a:r>
          </a:p>
          <a:p>
            <a:r>
              <a:rPr lang="en-AU" sz="1200" kern="1200" dirty="0">
                <a:solidFill>
                  <a:schemeClr val="tx1"/>
                </a:solidFill>
                <a:effectLst/>
                <a:latin typeface="+mn-lt"/>
                <a:ea typeface="+mn-ea"/>
                <a:cs typeface="+mn-cs"/>
              </a:rPr>
              <a:t>First, we recommend forging these partnerships – perhaps via a planning meeting. Show up with a rough sketch — a visual of how things </a:t>
            </a:r>
            <a:r>
              <a:rPr lang="en-AU" sz="1200" i="1" kern="1200" dirty="0">
                <a:solidFill>
                  <a:schemeClr val="tx1"/>
                </a:solidFill>
                <a:effectLst/>
                <a:latin typeface="+mn-lt"/>
                <a:ea typeface="+mn-ea"/>
                <a:cs typeface="+mn-cs"/>
              </a:rPr>
              <a:t>currently</a:t>
            </a:r>
            <a:r>
              <a:rPr lang="en-AU" sz="1200" kern="1200" dirty="0">
                <a:solidFill>
                  <a:schemeClr val="tx1"/>
                </a:solidFill>
                <a:effectLst/>
                <a:latin typeface="+mn-lt"/>
                <a:ea typeface="+mn-ea"/>
                <a:cs typeface="+mn-cs"/>
              </a:rPr>
              <a:t> work –generated by speaking with content experts or existing guidelines. This map is not meant to be perfect – but enough to spark conversations.  Ask “Does this look right to you?” and suddenly you are learning about missing steps or workarounds, key players to speak to, or areas that just aren’t working as they should. These early conversations generate insights to help design the process mapping activities – are interviews or focus groups more feasible? What outcome data is available? Who else should be involved? </a:t>
            </a:r>
          </a:p>
          <a:p>
            <a:r>
              <a:rPr lang="en-AU" sz="1200" kern="1200" dirty="0">
                <a:solidFill>
                  <a:schemeClr val="tx1"/>
                </a:solidFill>
                <a:effectLst/>
                <a:latin typeface="+mn-lt"/>
                <a:ea typeface="+mn-ea"/>
                <a:cs typeface="+mn-cs"/>
              </a:rPr>
              <a:t>These early process maps are more than conversation props — they show people you’re listening and help build a network of collaborators who are</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more likely to stick around for the rest of the implementation journey.</a:t>
            </a:r>
          </a:p>
          <a:p>
            <a:endParaRPr lang="en-AU" dirty="0"/>
          </a:p>
        </p:txBody>
      </p:sp>
      <p:sp>
        <p:nvSpPr>
          <p:cNvPr id="4" name="Slide Number Placeholder 3">
            <a:extLst>
              <a:ext uri="{FF2B5EF4-FFF2-40B4-BE49-F238E27FC236}">
                <a16:creationId xmlns:a16="http://schemas.microsoft.com/office/drawing/2014/main" id="{AEE52A62-6D00-880B-73C6-B140DC1E63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4569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Take for example the HCV study – a simple process map was generated using documented processes, with the core steps aligned with 3 distinct phases of point of care testing. Following discussions with stakeholders, the initial map was contextualised and refined to represent real-world practice, and used in focus groups and interviews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B69F93-A129-4B9D-8231-482B027BA9D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321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 know that evidence-driven implementation can drive effective system and practice change, improved outcomes, and reduce costs. However, the full potential of implementation science is hindered by </a:t>
            </a:r>
            <a:r>
              <a:rPr lang="en-US" sz="1200" b="1" i="0" u="none" strike="noStrike" kern="1200" baseline="0" dirty="0">
                <a:solidFill>
                  <a:schemeClr val="tx1"/>
                </a:solidFill>
                <a:latin typeface="+mn-lt"/>
                <a:ea typeface="+mn-ea"/>
                <a:cs typeface="+mn-cs"/>
              </a:rPr>
              <a:t>knowledge underutilization </a:t>
            </a:r>
            <a:r>
              <a:rPr lang="en-US" sz="1200" b="0" i="0" u="none" strike="noStrike" kern="1200" baseline="0" dirty="0">
                <a:solidFill>
                  <a:schemeClr val="tx1"/>
                </a:solidFill>
                <a:latin typeface="+mn-lt"/>
                <a:ea typeface="+mn-ea"/>
                <a:cs typeface="+mn-cs"/>
              </a:rPr>
              <a:t>caused by challenges in efficiently and effectively extracting and </a:t>
            </a:r>
            <a:r>
              <a:rPr lang="en-US" sz="1200" b="0" i="0" u="none" strike="noStrike" kern="1200" baseline="0" dirty="0" err="1">
                <a:solidFill>
                  <a:schemeClr val="tx1"/>
                </a:solidFill>
                <a:latin typeface="+mn-lt"/>
                <a:ea typeface="+mn-ea"/>
                <a:cs typeface="+mn-cs"/>
              </a:rPr>
              <a:t>synthesising</a:t>
            </a:r>
            <a:r>
              <a:rPr lang="en-US" sz="1200" b="0" i="0" u="none" strike="noStrike" kern="1200" baseline="0" dirty="0">
                <a:solidFill>
                  <a:schemeClr val="tx1"/>
                </a:solidFill>
                <a:latin typeface="+mn-lt"/>
                <a:ea typeface="+mn-ea"/>
                <a:cs typeface="+mn-cs"/>
              </a:rPr>
              <a:t> data that can tell us about patterns behind implementation success. This leads to constant reinvention of solutions.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285750" indent="-285750">
              <a:buFont typeface="Arial" panose="020B0604020202020204" pitchFamily="34" charset="0"/>
              <a:buChar char="•"/>
            </a:pPr>
            <a:r>
              <a:rPr lang="en-US" sz="1200" b="0" i="0" dirty="0">
                <a:solidFill>
                  <a:srgbClr val="1F1F1F"/>
                </a:solidFill>
                <a:effectLst/>
                <a:latin typeface="ElsevierGulliver"/>
              </a:rPr>
              <a:t>Few studies (</a:t>
            </a:r>
            <a:r>
              <a:rPr lang="en-US" sz="1200" b="0" i="1" dirty="0">
                <a:solidFill>
                  <a:srgbClr val="1F1F1F"/>
                </a:solidFill>
                <a:effectLst/>
                <a:latin typeface="ElsevierGulliver"/>
              </a:rPr>
              <a:t>n</a:t>
            </a:r>
            <a:r>
              <a:rPr lang="en-US" sz="1200" b="0" i="0" dirty="0">
                <a:solidFill>
                  <a:srgbClr val="1F1F1F"/>
                </a:solidFill>
                <a:effectLst/>
                <a:latin typeface="ElsevierGulliver"/>
              </a:rPr>
              <a:t> = 4; 13%) explicitly made use of implementation science or behavior change theory frameworks in the design and/or implementation of intervention strategies</a:t>
            </a:r>
            <a:endParaRPr lang="en-US" sz="1200" dirty="0">
              <a:solidFill>
                <a:srgbClr val="1F1F1F"/>
              </a:solidFill>
              <a:latin typeface="ElsevierGulliver"/>
            </a:endParaRPr>
          </a:p>
          <a:p>
            <a:pPr marL="285750" indent="-285750">
              <a:spcAft>
                <a:spcPts val="1200"/>
              </a:spcAft>
              <a:buFont typeface="Arial" panose="020B0604020202020204" pitchFamily="34" charset="0"/>
              <a:buChar char="•"/>
            </a:pPr>
            <a:r>
              <a:rPr lang="en-US" sz="1200" b="0" i="0" dirty="0">
                <a:solidFill>
                  <a:srgbClr val="1F1F1F"/>
                </a:solidFill>
                <a:effectLst/>
                <a:latin typeface="ElsevierGulliver"/>
              </a:rPr>
              <a:t>Applying the coding scheme developed by only one article applied behavior change theory to the full extent (e.g., describing how theoretical constructs were used to inform the design of each intervention strategy).</a:t>
            </a:r>
          </a:p>
          <a:p>
            <a:pPr marL="285750" indent="-285750">
              <a:spcAft>
                <a:spcPts val="1200"/>
              </a:spcAft>
              <a:buFont typeface="Arial" panose="020B0604020202020204" pitchFamily="34" charset="0"/>
              <a:buChar char="•"/>
            </a:pPr>
            <a:r>
              <a:rPr lang="en-US" sz="1200" b="0" i="0" dirty="0">
                <a:solidFill>
                  <a:srgbClr val="1F1F1F"/>
                </a:solidFill>
                <a:effectLst/>
                <a:latin typeface="ElsevierGulliver"/>
              </a:rPr>
              <a:t>Only one study explicitly stated the BCTs used in intervention strategies with the majority of studies requiring retrospective coding of BCTs based on intervention descriptions.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27B69F93-A129-4B9D-8231-482B027BA9D6}" type="slidenum">
              <a:rPr lang="en-AU" smtClean="0"/>
              <a:t>20</a:t>
            </a:fld>
            <a:endParaRPr lang="en-AU"/>
          </a:p>
        </p:txBody>
      </p:sp>
    </p:spTree>
    <p:extLst>
      <p:ext uri="{BB962C8B-B14F-4D97-AF65-F5344CB8AC3E}">
        <p14:creationId xmlns:p14="http://schemas.microsoft.com/office/powerpoint/2010/main" val="297833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11CAD-D4F0-0562-52FB-8A3B0440F4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67EAF-E148-A72A-51F7-9768C43D1F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F5453-324D-353B-6AB5-AB62735A73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With the Precision Care Initiative, a process map of the proposed clinic was developed with clinicians delivering the new intervention. Here you can see a simple clinical consultation model, across 3 phases of patient care</a:t>
            </a:r>
            <a:endParaRPr lang="en-AU" dirty="0"/>
          </a:p>
        </p:txBody>
      </p:sp>
      <p:sp>
        <p:nvSpPr>
          <p:cNvPr id="4" name="Slide Number Placeholder 3">
            <a:extLst>
              <a:ext uri="{FF2B5EF4-FFF2-40B4-BE49-F238E27FC236}">
                <a16:creationId xmlns:a16="http://schemas.microsoft.com/office/drawing/2014/main" id="{15ED283F-E42D-AC34-07A2-E9FCF1E079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143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As the clinic was piloted, multiple iterations were required to reflect the evolving processes in response to real-world complexity. By speaking with referring clinician stakeholders throughout implementation, we begin to understand why one of the clinical consultation arms is less utilised, and why the multidisciplinary team meetings are perceived to be the central value-add service.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7EFBF-642D-7E42-8F38-DAC77D38B4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526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051DA-3A59-1B02-22DD-9C7929135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45CB1-8989-8F01-AA7B-A359B2987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B66EE-9DCF-168C-07BF-1D2E240DD8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Next we use process mapping to find the sweet spot for change. We carefully frame the prompts to specify who does What,</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When, Where and Why, and what are the potential consequences to change.  Now clinical processes are translated into behaviours, and those causing barriers or bottlenecks start to emerge.</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For example, if someone says the </a:t>
            </a:r>
            <a:r>
              <a:rPr lang="en-AU" sz="1200" i="1" kern="1200" dirty="0">
                <a:solidFill>
                  <a:schemeClr val="tx1"/>
                </a:solidFill>
                <a:effectLst/>
                <a:latin typeface="+mn-lt"/>
                <a:ea typeface="+mn-ea"/>
                <a:cs typeface="+mn-cs"/>
              </a:rPr>
              <a:t>“the referral process is clunky,”</a:t>
            </a:r>
            <a:r>
              <a:rPr lang="en-AU" sz="1200" kern="1200" dirty="0">
                <a:solidFill>
                  <a:schemeClr val="tx1"/>
                </a:solidFill>
                <a:effectLst/>
                <a:latin typeface="+mn-lt"/>
                <a:ea typeface="+mn-ea"/>
                <a:cs typeface="+mn-cs"/>
              </a:rPr>
              <a:t> we can get specific to unpick the why… “So what you’re saying is - Dr. A sends Form B to Team C by 11am… except on Fridays when John from Team C has the morning off to look after his grandson, so those referrals sit there until Monday…..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Recommendation 7 is where assumptions can gently explode. By matching audit data to process steps, we demonstrate gaps and variations in practice, and </a:t>
            </a:r>
            <a:r>
              <a:rPr lang="en-AU" sz="1200" i="1" kern="1200" dirty="0">
                <a:solidFill>
                  <a:schemeClr val="tx1"/>
                </a:solidFill>
                <a:effectLst/>
                <a:latin typeface="+mn-lt"/>
                <a:ea typeface="+mn-ea"/>
                <a:cs typeface="+mn-cs"/>
              </a:rPr>
              <a:t>work-as-imagined</a:t>
            </a:r>
            <a:r>
              <a:rPr lang="en-AU" sz="1200" kern="1200" dirty="0">
                <a:solidFill>
                  <a:schemeClr val="tx1"/>
                </a:solidFill>
                <a:effectLst/>
                <a:latin typeface="+mn-lt"/>
                <a:ea typeface="+mn-ea"/>
                <a:cs typeface="+mn-cs"/>
              </a:rPr>
              <a:t> vs </a:t>
            </a:r>
            <a:r>
              <a:rPr lang="en-AU" sz="1200" i="1" kern="1200" dirty="0">
                <a:solidFill>
                  <a:schemeClr val="tx1"/>
                </a:solidFill>
                <a:effectLst/>
                <a:latin typeface="+mn-lt"/>
                <a:ea typeface="+mn-ea"/>
                <a:cs typeface="+mn-cs"/>
              </a:rPr>
              <a:t>work-as-done</a:t>
            </a:r>
            <a:r>
              <a:rPr lang="en-AU" sz="1200" kern="1200" dirty="0">
                <a:solidFill>
                  <a:schemeClr val="tx1"/>
                </a:solidFill>
                <a:effectLst/>
                <a:latin typeface="+mn-lt"/>
                <a:ea typeface="+mn-ea"/>
                <a:cs typeface="+mn-cs"/>
              </a:rPr>
              <a:t> starts to diverge. This step helps us zero in on the exact behaviours we need to either support, change, or retire and also how the desired practice change is going to be best measured</a:t>
            </a:r>
          </a:p>
          <a:p>
            <a:endParaRPr lang="en-AU" dirty="0"/>
          </a:p>
        </p:txBody>
      </p:sp>
      <p:sp>
        <p:nvSpPr>
          <p:cNvPr id="4" name="Slide Number Placeholder 3">
            <a:extLst>
              <a:ext uri="{FF2B5EF4-FFF2-40B4-BE49-F238E27FC236}">
                <a16:creationId xmlns:a16="http://schemas.microsoft.com/office/drawing/2014/main" id="{34CEF7CE-DC8C-2D97-0FB2-BD04F23825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7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C17DB-1805-F13F-3527-DCA273E4B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DE88F-8E6A-5D78-E20B-C69703BB01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C6D192-53DE-D3E4-0504-E28152E4F161}"/>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With the Engage study, process mapping was applied to understand existing survivorship services across 3 hospitals prior to implementation, successfully highlighting important resource and practice variation between</a:t>
            </a:r>
            <a:endParaRPr lang="en-AU" dirty="0"/>
          </a:p>
        </p:txBody>
      </p:sp>
      <p:sp>
        <p:nvSpPr>
          <p:cNvPr id="4" name="Slide Number Placeholder 3">
            <a:extLst>
              <a:ext uri="{FF2B5EF4-FFF2-40B4-BE49-F238E27FC236}">
                <a16:creationId xmlns:a16="http://schemas.microsoft.com/office/drawing/2014/main" id="{4696B6BF-2E10-38F1-D017-852130AF0B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653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E2DA9-F677-5603-4F60-9D5484272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48EED-69D7-836F-816C-D45F3E5D9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9AC58E-FE9B-33BE-6694-7977759A16F0}"/>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This also allowed us to identify overlapping commonalties between each service…..</a:t>
            </a:r>
            <a:endParaRPr lang="en-AU" dirty="0"/>
          </a:p>
        </p:txBody>
      </p:sp>
      <p:sp>
        <p:nvSpPr>
          <p:cNvPr id="4" name="Slide Number Placeholder 3">
            <a:extLst>
              <a:ext uri="{FF2B5EF4-FFF2-40B4-BE49-F238E27FC236}">
                <a16:creationId xmlns:a16="http://schemas.microsoft.com/office/drawing/2014/main" id="{A279B014-14FF-C74D-E793-CF0B994228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267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E96B4-65F4-E5FF-6A19-D24B46FE8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E65F2-6DCF-1391-C8DB-397572F85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F671F3-EFCE-71AA-FECD-565F2DB1C9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and to delve a bit deeper and understanding underlying unique contextual factors across each site predicted to positively or negatively influence implementation of the Engage intervention, which need to be addressed in a site-specific manner</a:t>
            </a:r>
          </a:p>
          <a:p>
            <a:endParaRPr lang="en-AU" dirty="0"/>
          </a:p>
        </p:txBody>
      </p:sp>
      <p:sp>
        <p:nvSpPr>
          <p:cNvPr id="4" name="Slide Number Placeholder 3">
            <a:extLst>
              <a:ext uri="{FF2B5EF4-FFF2-40B4-BE49-F238E27FC236}">
                <a16:creationId xmlns:a16="http://schemas.microsoft.com/office/drawing/2014/main" id="{30FF6CDF-C307-758E-5A61-CAEF49CCA4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13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1AD3-40E2-E8B7-FD24-30CB1505F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475F0-BF73-77DF-ADEC-5F1DE4A519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F6667-2653-2884-6010-67DAC9CD80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hide and seek project gives a powerful example of how audit data can identify target behaviours for change. This is an outcomes map from one of the 7 hospital sites, showing how many patients underwent resection for colorectal cancer during a set time period, and according to established guidelines -  how many samples were tested and interpreted appropriately, and how many high risk LS patients were referred to genetics services. This is where the process gaps emerge as red flags. First, we identify the missed tests, indicating the first TB for change. Then we start to see the high-risk patients who were not referred to genetics, indicating the second target behaviour for change.  </a:t>
            </a:r>
          </a:p>
          <a:p>
            <a:endParaRPr lang="en-AU" dirty="0"/>
          </a:p>
        </p:txBody>
      </p:sp>
      <p:sp>
        <p:nvSpPr>
          <p:cNvPr id="4" name="Slide Number Placeholder 3">
            <a:extLst>
              <a:ext uri="{FF2B5EF4-FFF2-40B4-BE49-F238E27FC236}">
                <a16:creationId xmlns:a16="http://schemas.microsoft.com/office/drawing/2014/main" id="{ACD6BAC7-DD53-1585-564D-C538360E94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995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a:extLst>
            <a:ext uri="{FF2B5EF4-FFF2-40B4-BE49-F238E27FC236}">
              <a16:creationId xmlns:a16="http://schemas.microsoft.com/office/drawing/2014/main" id="{93F348AB-59C2-4B76-F3F8-3B2A6BCD252C}"/>
            </a:ext>
          </a:extLst>
        </p:cNvPr>
        <p:cNvGrpSpPr/>
        <p:nvPr/>
      </p:nvGrpSpPr>
      <p:grpSpPr>
        <a:xfrm>
          <a:off x="0" y="0"/>
          <a:ext cx="0" cy="0"/>
          <a:chOff x="0" y="0"/>
          <a:chExt cx="0" cy="0"/>
        </a:xfrm>
      </p:grpSpPr>
      <p:sp>
        <p:nvSpPr>
          <p:cNvPr id="842" name="Google Shape;842;p23:notes">
            <a:extLst>
              <a:ext uri="{FF2B5EF4-FFF2-40B4-BE49-F238E27FC236}">
                <a16:creationId xmlns:a16="http://schemas.microsoft.com/office/drawing/2014/main" id="{D9A9817A-94DB-10A9-53EC-3BE0722A8A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Here we can see the impact these maps had on the study clinicians – linking us back to stakeholder engagement. These activities helped them to visualise the processes, develop a shared understanding of the gaps and behaviours, and most importantly, motivate real action for change.</a:t>
            </a:r>
          </a:p>
          <a:p>
            <a:pPr marL="0" lvl="0" indent="0" algn="l" rtl="0">
              <a:spcBef>
                <a:spcPts val="0"/>
              </a:spcBef>
              <a:spcAft>
                <a:spcPts val="0"/>
              </a:spcAft>
              <a:buNone/>
            </a:pPr>
            <a:endParaRPr dirty="0"/>
          </a:p>
        </p:txBody>
      </p:sp>
      <p:sp>
        <p:nvSpPr>
          <p:cNvPr id="843" name="Google Shape;843;p23:notes">
            <a:extLst>
              <a:ext uri="{FF2B5EF4-FFF2-40B4-BE49-F238E27FC236}">
                <a16:creationId xmlns:a16="http://schemas.microsoft.com/office/drawing/2014/main" id="{5B453778-2134-D22E-8456-B4E8848DCF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1463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162FE-0A0A-2ED3-22B0-E49C4E6E0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8081C-0DB3-5808-8C5F-F522E55B99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C6A9E-7E43-340B-6DC5-AD495E3A32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Finally, process mapping helps us to identify barriers and enablers to implementation, and co-design strategies. Traditionally, this is tackled over a number of linear steps. However, we find that in the previous phases, we organically uncover tacit knowledge which may otherwise go unsaid – such as the shared login that shouldn’t exist – and practical, intuitive solutions emerge —  valid strategies that can be cross-checked against theory and considered as part of the intervention package.  It’s fast, collaborative implementation design — without compromising the value of theory-driven strategies, because there’s room for both.</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And step 10 recommends just that – map both sets of strategies to barriers, target behaviours and potential impacts in the proposed intervention package, and present to a new group of stakeholders to test the acceptability and feasibility, and guide further refinements.</a:t>
            </a:r>
          </a:p>
        </p:txBody>
      </p:sp>
      <p:sp>
        <p:nvSpPr>
          <p:cNvPr id="4" name="Slide Number Placeholder 3">
            <a:extLst>
              <a:ext uri="{FF2B5EF4-FFF2-40B4-BE49-F238E27FC236}">
                <a16:creationId xmlns:a16="http://schemas.microsoft.com/office/drawing/2014/main" id="{211120DE-DA64-4320-724B-AC185D2BAB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979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B3EB-BD19-781D-4D97-B418001A6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688E2-1D60-27BE-5B51-9C1283E52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28D921-6232-D738-E848-93338B9301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 the HCV study, for example, a process map with overlayed audit data is used to systematically capture barriers and enablers across each phase, along with the intuitive strategies to overcome them, which can then be mapped back to ERIC taxonomy and considered part of </a:t>
            </a:r>
            <a:r>
              <a:rPr lang="en-AU" sz="1200" kern="1200">
                <a:solidFill>
                  <a:schemeClr val="tx1"/>
                </a:solidFill>
                <a:effectLst/>
                <a:latin typeface="+mn-lt"/>
                <a:ea typeface="+mn-ea"/>
                <a:cs typeface="+mn-cs"/>
              </a:rPr>
              <a:t>the strategy </a:t>
            </a:r>
            <a:r>
              <a:rPr lang="en-AU" sz="1200" kern="1200" dirty="0">
                <a:solidFill>
                  <a:schemeClr val="tx1"/>
                </a:solidFill>
                <a:effectLst/>
                <a:latin typeface="+mn-lt"/>
                <a:ea typeface="+mn-ea"/>
                <a:cs typeface="+mn-cs"/>
              </a:rPr>
              <a:t>package.</a:t>
            </a:r>
          </a:p>
          <a:p>
            <a:endParaRPr lang="en-AU" dirty="0"/>
          </a:p>
        </p:txBody>
      </p:sp>
      <p:sp>
        <p:nvSpPr>
          <p:cNvPr id="4" name="Slide Number Placeholder 3">
            <a:extLst>
              <a:ext uri="{FF2B5EF4-FFF2-40B4-BE49-F238E27FC236}">
                <a16:creationId xmlns:a16="http://schemas.microsoft.com/office/drawing/2014/main" id="{34772C5B-B036-3555-442E-8C7B6DF92E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119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F5072-5776-D964-612E-0B6BA7DB3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C4B5A-422F-B680-DC90-C7DC2B590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60EE8-8E6A-CD4C-7C6A-A938E4B9C598}"/>
              </a:ext>
            </a:extLst>
          </p:cNvPr>
          <p:cNvSpPr>
            <a:spLocks noGrp="1"/>
          </p:cNvSpPr>
          <p:nvPr>
            <p:ph type="body" idx="1"/>
          </p:nvPr>
        </p:nvSpPr>
        <p:spPr/>
        <p:txBody>
          <a:bodyPr/>
          <a:lstStyle/>
          <a:p>
            <a:pPr marL="285750" indent="-285750">
              <a:spcAft>
                <a:spcPts val="1200"/>
              </a:spcAft>
              <a:buFont typeface="Arial" panose="020B0604020202020204" pitchFamily="34" charset="0"/>
              <a:buChar char="•"/>
            </a:pPr>
            <a:r>
              <a:rPr lang="en-US" sz="1200" b="0" i="0" dirty="0">
                <a:solidFill>
                  <a:srgbClr val="1F1F1F"/>
                </a:solidFill>
                <a:effectLst/>
                <a:latin typeface="ElsevierGulliver"/>
              </a:rPr>
              <a:t>The BCT </a:t>
            </a:r>
            <a:r>
              <a:rPr lang="en-US" sz="1200" b="0" i="1" dirty="0">
                <a:solidFill>
                  <a:srgbClr val="1F1F1F"/>
                </a:solidFill>
                <a:effectLst/>
                <a:latin typeface="ElsevierGulliver"/>
              </a:rPr>
              <a:t>social support—practical</a:t>
            </a:r>
            <a:r>
              <a:rPr lang="en-US" sz="1200" b="0" i="0" dirty="0">
                <a:solidFill>
                  <a:srgbClr val="1F1F1F"/>
                </a:solidFill>
                <a:effectLst/>
                <a:latin typeface="ElsevierGulliver"/>
              </a:rPr>
              <a:t> was the most frequently observed BCT among studies that successfully led to improvements in referral (used on 32 occasions across 16 studies), while the BCT </a:t>
            </a:r>
            <a:r>
              <a:rPr lang="en-US" sz="1200" b="0" i="1" dirty="0">
                <a:solidFill>
                  <a:srgbClr val="1F1F1F"/>
                </a:solidFill>
                <a:effectLst/>
                <a:latin typeface="ElsevierGulliver"/>
              </a:rPr>
              <a:t>information about health consequences</a:t>
            </a:r>
            <a:r>
              <a:rPr lang="en-US" sz="1200" b="0" i="0" dirty="0">
                <a:solidFill>
                  <a:srgbClr val="1F1F1F"/>
                </a:solidFill>
                <a:effectLst/>
                <a:latin typeface="ElsevierGulliver"/>
              </a:rPr>
              <a:t> was the most frequently observed among studies that did not lead to improvements (used on 14 occasions across 5 studies). </a:t>
            </a:r>
          </a:p>
          <a:p>
            <a:pPr marL="285750" indent="-285750">
              <a:spcAft>
                <a:spcPts val="1200"/>
              </a:spcAft>
              <a:buFont typeface="Arial" panose="020B0604020202020204" pitchFamily="34" charset="0"/>
              <a:buChar char="•"/>
            </a:pPr>
            <a:r>
              <a:rPr lang="en-US" sz="1200" b="0" i="0" dirty="0">
                <a:solidFill>
                  <a:srgbClr val="1F1F1F"/>
                </a:solidFill>
                <a:effectLst/>
                <a:latin typeface="ElsevierGulliver"/>
              </a:rPr>
              <a:t>Among successful studies, 41% (41/99) of the examinable BCTs had evidence of mechanistic links according to the Theory and Techniques Tool compared to 25% (11/44) in the non -successful studies. </a:t>
            </a:r>
            <a:br>
              <a:rPr lang="en-US" b="0" i="0" u="none" strike="noStrike" dirty="0">
                <a:effectLst/>
                <a:latin typeface="ElsevierGulliver"/>
                <a:hlinkClick r:id="rId3"/>
              </a:rPr>
            </a:br>
            <a:endParaRPr lang="en-AU" dirty="0"/>
          </a:p>
          <a:p>
            <a:endParaRPr lang="en-AU" dirty="0"/>
          </a:p>
        </p:txBody>
      </p:sp>
      <p:sp>
        <p:nvSpPr>
          <p:cNvPr id="4" name="Slide Number Placeholder 3">
            <a:extLst>
              <a:ext uri="{FF2B5EF4-FFF2-40B4-BE49-F238E27FC236}">
                <a16:creationId xmlns:a16="http://schemas.microsoft.com/office/drawing/2014/main" id="{9B312ECB-CF41-43CC-A32C-6D82CB91D90E}"/>
              </a:ext>
            </a:extLst>
          </p:cNvPr>
          <p:cNvSpPr>
            <a:spLocks noGrp="1"/>
          </p:cNvSpPr>
          <p:nvPr>
            <p:ph type="sldNum" sz="quarter" idx="5"/>
          </p:nvPr>
        </p:nvSpPr>
        <p:spPr/>
        <p:txBody>
          <a:bodyPr/>
          <a:lstStyle/>
          <a:p>
            <a:fld id="{27B69F93-A129-4B9D-8231-482B027BA9D6}" type="slidenum">
              <a:rPr lang="en-AU" smtClean="0"/>
              <a:t>21</a:t>
            </a:fld>
            <a:endParaRPr lang="en-AU"/>
          </a:p>
        </p:txBody>
      </p:sp>
    </p:spTree>
    <p:extLst>
      <p:ext uri="{BB962C8B-B14F-4D97-AF65-F5344CB8AC3E}">
        <p14:creationId xmlns:p14="http://schemas.microsoft.com/office/powerpoint/2010/main" val="1336519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34E59-A792-01B1-DEE8-6A51A66A75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B7576-9101-1AA2-FEA7-E04C52C89C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77417-B0AE-0E5D-C14B-2F7890CE01C4}"/>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The Hide and Seek cluster randomised trial comparing intuitive and theory-informed implementation approaches. Theory won, perhaps not surprisingly, but intuitive strategies weren’t far off the mark. Forty-two percent aligned with behaviour change theory, suggesting mapping can generate real, actionable insights while still respecting scientific rigour. The study also provides guidance on how to theoretically align intuitively identified strategies using the theory and techniques tool, so perhaps implementation researchers are the real winners here. </a:t>
            </a:r>
          </a:p>
          <a:p>
            <a:endParaRPr lang="en-AU" dirty="0"/>
          </a:p>
        </p:txBody>
      </p:sp>
      <p:sp>
        <p:nvSpPr>
          <p:cNvPr id="4" name="Slide Number Placeholder 3">
            <a:extLst>
              <a:ext uri="{FF2B5EF4-FFF2-40B4-BE49-F238E27FC236}">
                <a16:creationId xmlns:a16="http://schemas.microsoft.com/office/drawing/2014/main" id="{25894CB9-EF02-1031-49CC-33C780B4BA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281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46E4C-F00D-C660-C381-8AE9EB99E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E796E4-1444-7A57-3ED1-10F2F9E64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29278-7971-496D-066F-310D07DC07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 summary, we’ve built a practical, consensus-based framework for using mixed-methods process mapping across three key phases - supported by practical tools and case studies. However, if you need further convincing or if you are just keen to start mapping, please have a read of the paper which has only just been published </a:t>
            </a:r>
          </a:p>
          <a:p>
            <a:endParaRPr lang="en-AU" dirty="0"/>
          </a:p>
        </p:txBody>
      </p:sp>
      <p:sp>
        <p:nvSpPr>
          <p:cNvPr id="4" name="Slide Number Placeholder 3">
            <a:extLst>
              <a:ext uri="{FF2B5EF4-FFF2-40B4-BE49-F238E27FC236}">
                <a16:creationId xmlns:a16="http://schemas.microsoft.com/office/drawing/2014/main" id="{D349BF52-3038-47DC-3EE6-E14060E411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9252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C79F1-C5B2-DF24-6E17-1377DF9F2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C286E0-B2C5-A87C-4ADE-6745E7585E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98FDB-3075-9637-EE1D-E35341960F64}"/>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We believe mixed-methods process mapping is more than just a method — it can become the GPS of implementation. It helps us navigate complexity, stay on course between research and real-world change, and reroute when the system throws up unexpected roadblocks. To unlock its full potential, we invite you to apply these methods across diverse settings, share what works (and what doesn’t), and help us refine and strengthen the approach together.</a:t>
            </a:r>
          </a:p>
        </p:txBody>
      </p:sp>
      <p:sp>
        <p:nvSpPr>
          <p:cNvPr id="4" name="Slide Number Placeholder 3">
            <a:extLst>
              <a:ext uri="{FF2B5EF4-FFF2-40B4-BE49-F238E27FC236}">
                <a16:creationId xmlns:a16="http://schemas.microsoft.com/office/drawing/2014/main" id="{5CDF64CD-2C64-58DE-3508-99D897C321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493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96AEC-2E6A-C19F-AF27-D97D996AE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8355A-86DB-844C-7D17-C2F2007E5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78F0A-DC66-6C24-4943-FBEB336898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Thank you so much for your attention today, and to the co-authors, collaborators, and i2i team members</a:t>
            </a:r>
            <a:endParaRPr lang="en-AU" dirty="0"/>
          </a:p>
          <a:p>
            <a:endParaRPr lang="en-AU" dirty="0"/>
          </a:p>
        </p:txBody>
      </p:sp>
      <p:sp>
        <p:nvSpPr>
          <p:cNvPr id="4" name="Slide Number Placeholder 3">
            <a:extLst>
              <a:ext uri="{FF2B5EF4-FFF2-40B4-BE49-F238E27FC236}">
                <a16:creationId xmlns:a16="http://schemas.microsoft.com/office/drawing/2014/main" id="{0DEFBDA3-3F13-55B3-E010-62DBBDBCA6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ACD0-BE8A-3D4B-8E89-B0E6ACFF59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355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9715A-B9EA-BB0B-4E51-51A2D9451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211CA-EE88-6D13-2FA0-F9EE772F2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CA018-2C78-B82B-40E8-3C08947C4AF7}"/>
              </a:ext>
            </a:extLst>
          </p:cNvPr>
          <p:cNvSpPr>
            <a:spLocks noGrp="1"/>
          </p:cNvSpPr>
          <p:nvPr>
            <p:ph type="body" idx="1"/>
          </p:nvPr>
        </p:nvSpPr>
        <p:spPr/>
        <p:txBody>
          <a:bodyPr/>
          <a:lstStyle/>
          <a:p>
            <a:r>
              <a:rPr lang="en-GB" dirty="0"/>
              <a:t>S</a:t>
            </a:r>
            <a:r>
              <a:rPr lang="en-AU" dirty="0"/>
              <a:t>o what are our all these sources of data? </a:t>
            </a:r>
          </a:p>
          <a:p>
            <a:pPr marL="171450" indent="-171450">
              <a:buFontTx/>
              <a:buChar char="-"/>
            </a:pPr>
            <a:r>
              <a:rPr lang="en-AU" dirty="0"/>
              <a:t>Well we have implementation publications of varying quality. Some have used frameworks which help with standardising the information collected and speeding up the coding process. Many haven’t, which makes it a much bigger task to manually extract the information and code it to associated and associated framework. However the potential, if we were able to synthesise all the information in implementation publications would help us to generate a meta-evidence base of strategies associated with successful implementation for any given intervention in any given context.</a:t>
            </a:r>
          </a:p>
          <a:p>
            <a:pPr marL="171450" indent="-171450">
              <a:buFontTx/>
              <a:buChar char="-"/>
            </a:pPr>
            <a:r>
              <a:rPr lang="en-AU" dirty="0"/>
              <a:t>In addition, we have our live project data, again of varying quality (e.g., unit led QI project versus carefully designed implementation trials and in depth process evaluations). These data often come from meeting records, interviews, surveys, and implementation, service, and sometimes patient level outcome data which we often attempt to link together to generate and test strategies, and establish the mechanistic links between them.</a:t>
            </a:r>
          </a:p>
          <a:p>
            <a:pPr marL="171450" indent="-171450">
              <a:buFontTx/>
              <a:buChar char="-"/>
            </a:pPr>
            <a:r>
              <a:rPr lang="en-AU" dirty="0"/>
              <a:t>Most of the time we are manually coding all this information, attempting to keep up with the speed required on the ground to generate strategies in a timely way, but also undertake deep analysis of these data to advance the science of what we know works, for what kinds of interventions, for whom, in what settings, and at what cost.</a:t>
            </a:r>
          </a:p>
        </p:txBody>
      </p:sp>
      <p:sp>
        <p:nvSpPr>
          <p:cNvPr id="4" name="Slide Number Placeholder 3">
            <a:extLst>
              <a:ext uri="{FF2B5EF4-FFF2-40B4-BE49-F238E27FC236}">
                <a16:creationId xmlns:a16="http://schemas.microsoft.com/office/drawing/2014/main" id="{7A7861FC-2857-9AF0-175E-FED3EF56CD2E}"/>
              </a:ext>
            </a:extLst>
          </p:cNvPr>
          <p:cNvSpPr>
            <a:spLocks noGrp="1"/>
          </p:cNvSpPr>
          <p:nvPr>
            <p:ph type="sldNum" sz="quarter" idx="5"/>
          </p:nvPr>
        </p:nvSpPr>
        <p:spPr/>
        <p:txBody>
          <a:bodyPr/>
          <a:lstStyle/>
          <a:p>
            <a:fld id="{27B69F93-A129-4B9D-8231-482B027BA9D6}" type="slidenum">
              <a:rPr lang="en-AU" smtClean="0"/>
              <a:t>22</a:t>
            </a:fld>
            <a:endParaRPr lang="en-AU"/>
          </a:p>
        </p:txBody>
      </p:sp>
    </p:spTree>
    <p:extLst>
      <p:ext uri="{BB962C8B-B14F-4D97-AF65-F5344CB8AC3E}">
        <p14:creationId xmlns:p14="http://schemas.microsoft.com/office/powerpoint/2010/main" val="977521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We propose ImpleMATE to a</a:t>
            </a:r>
            <a:r>
              <a:rPr lang="en-US" sz="1200" kern="1200" dirty="0" err="1">
                <a:solidFill>
                  <a:schemeClr val="tx1"/>
                </a:solidFill>
                <a:effectLst/>
                <a:latin typeface="+mn-lt"/>
                <a:ea typeface="+mn-ea"/>
                <a:cs typeface="+mn-cs"/>
              </a:rPr>
              <a:t>ccelerate</a:t>
            </a:r>
            <a:r>
              <a:rPr lang="en-US" sz="1200" kern="1200" dirty="0">
                <a:solidFill>
                  <a:schemeClr val="tx1"/>
                </a:solidFill>
                <a:effectLst/>
                <a:latin typeface="+mn-lt"/>
                <a:ea typeface="+mn-ea"/>
                <a:cs typeface="+mn-cs"/>
              </a:rPr>
              <a:t> cancer implementation research and practice by enabling rapid, automated evidence reviews, and real-time process evaluations to identify the most effective strategies for successful implementation across diverse settings.</a:t>
            </a: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6246ACD0-BE8A-3D4B-8E89-B0E6ACFF594E}" type="slidenum">
              <a:rPr lang="en-US" smtClean="0"/>
              <a:t>23</a:t>
            </a:fld>
            <a:endParaRPr lang="en-US"/>
          </a:p>
        </p:txBody>
      </p:sp>
    </p:spTree>
    <p:extLst>
      <p:ext uri="{BB962C8B-B14F-4D97-AF65-F5344CB8AC3E}">
        <p14:creationId xmlns:p14="http://schemas.microsoft.com/office/powerpoint/2010/main" val="1308827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41E7-12F5-DB34-4B0D-5A13A2557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D70A3-139B-7D95-766E-24B678D908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974B6-E1F4-0D58-AAB2-9122C09D36EA}"/>
              </a:ext>
            </a:extLst>
          </p:cNvPr>
          <p:cNvSpPr>
            <a:spLocks noGrp="1"/>
          </p:cNvSpPr>
          <p:nvPr>
            <p:ph type="body" idx="1"/>
          </p:nvPr>
        </p:nvSpPr>
        <p:spPr/>
        <p:txBody>
          <a:bodyPr/>
          <a:lstStyle/>
          <a:p>
            <a:pPr lvl="0"/>
            <a:r>
              <a:rPr lang="en-AU" sz="1200" kern="1200" dirty="0">
                <a:solidFill>
                  <a:schemeClr val="tx1"/>
                </a:solidFill>
                <a:effectLst/>
                <a:latin typeface="+mn-lt"/>
                <a:ea typeface="+mn-ea"/>
                <a:cs typeface="+mn-cs"/>
              </a:rPr>
              <a:t>ImpleMATE will start with a Data to knowledge phase by curating data sources from published implementation studies and live project data; pre-process the data; feed data to LLM for evaluation and fine-tuning the model to identify and extract entities including the barriers, facilitators, strategies, outcomes, settings, and their relationships, to construct an implementation ontology (knowledge base).</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Knowledge to practice – ImpleMATE will transfer knowledge through an interactive web application providing two different tools for different levels of supports. One of the tools is a question-answering interface to response to queries based on the knowledge base and LLM synthesis to answer questions about implementation challenges for different types of users. For example, hospital oncology department manager and change management team for their unique scenario for implementation challenges.</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Another tool is Implementation coaching and data sharing platform to provide more supports and streamline implementation processes, including coaching and education support for their implementation steps, and AI real-time data analysis of data provided by the users.</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Practice to data – Integrate expert review of the AI-generated knowledge base, and the AI analysis. Provide feedback to improve AI accuracy continuously. Ensure AI outputs will be guided by experts.</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Finally, we plan to design evaluation framework and system integration</a:t>
            </a:r>
          </a:p>
          <a:p>
            <a:endParaRPr lang="en-AU" dirty="0"/>
          </a:p>
        </p:txBody>
      </p:sp>
      <p:sp>
        <p:nvSpPr>
          <p:cNvPr id="4" name="Slide Number Placeholder 3">
            <a:extLst>
              <a:ext uri="{FF2B5EF4-FFF2-40B4-BE49-F238E27FC236}">
                <a16:creationId xmlns:a16="http://schemas.microsoft.com/office/drawing/2014/main" id="{BE51AE9E-3FB1-5D20-B181-FCE350CFD686}"/>
              </a:ext>
            </a:extLst>
          </p:cNvPr>
          <p:cNvSpPr>
            <a:spLocks noGrp="1"/>
          </p:cNvSpPr>
          <p:nvPr>
            <p:ph type="sldNum" sz="quarter" idx="5"/>
          </p:nvPr>
        </p:nvSpPr>
        <p:spPr/>
        <p:txBody>
          <a:bodyPr/>
          <a:lstStyle/>
          <a:p>
            <a:fld id="{27B69F93-A129-4B9D-8231-482B027BA9D6}" type="slidenum">
              <a:rPr lang="en-AU" smtClean="0"/>
              <a:t>24</a:t>
            </a:fld>
            <a:endParaRPr lang="en-AU"/>
          </a:p>
        </p:txBody>
      </p:sp>
    </p:spTree>
    <p:extLst>
      <p:ext uri="{BB962C8B-B14F-4D97-AF65-F5344CB8AC3E}">
        <p14:creationId xmlns:p14="http://schemas.microsoft.com/office/powerpoint/2010/main" val="48416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FF7FE-96AF-43A1-5E44-C23851E35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52E45-28A7-92F6-8735-D040F5ACB27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245797C-0570-326A-6BDA-F9E67191184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899205C-8647-1E35-306D-C80D8F278125}"/>
              </a:ext>
            </a:extLst>
          </p:cNvPr>
          <p:cNvSpPr>
            <a:spLocks noGrp="1"/>
          </p:cNvSpPr>
          <p:nvPr>
            <p:ph type="sldNum" sz="quarter" idx="5"/>
          </p:nvPr>
        </p:nvSpPr>
        <p:spPr/>
        <p:txBody>
          <a:bodyPr/>
          <a:lstStyle/>
          <a:p>
            <a:fld id="{65178F87-BB61-47A4-916A-8F8EC152E141}" type="slidenum">
              <a:rPr lang="en-AU" smtClean="0"/>
              <a:t>25</a:t>
            </a:fld>
            <a:endParaRPr lang="en-AU"/>
          </a:p>
        </p:txBody>
      </p:sp>
    </p:spTree>
    <p:extLst>
      <p:ext uri="{BB962C8B-B14F-4D97-AF65-F5344CB8AC3E}">
        <p14:creationId xmlns:p14="http://schemas.microsoft.com/office/powerpoint/2010/main" val="1220521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data pipeline will curate implementation literature from MEDLINE, focusing on cancer care (screening, diagnostics, treatment, survivorship). This involves (1) keyword searches in titles and abstracts, and (2) topic semantic modelling with machine learning (ML) approach. </a:t>
            </a:r>
          </a:p>
          <a:p>
            <a:endParaRPr lang="en-US"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A robust preprocessing pipeline including file type classification, format conversion (e.g., parse PDF to plain text using </a:t>
            </a:r>
            <a:r>
              <a:rPr lang="en-AU" sz="1200" b="0" i="0" u="none" strike="noStrike" kern="1200" baseline="0" dirty="0" err="1">
                <a:solidFill>
                  <a:schemeClr val="tx1"/>
                </a:solidFill>
                <a:latin typeface="+mn-lt"/>
                <a:ea typeface="+mn-ea"/>
                <a:cs typeface="+mn-cs"/>
              </a:rPr>
              <a:t>PDFMiner</a:t>
            </a:r>
            <a:r>
              <a:rPr lang="en-AU" sz="1200" b="0" i="0" u="none" strike="noStrike" kern="1200" baseline="0" dirty="0">
                <a:solidFill>
                  <a:schemeClr val="tx1"/>
                </a:solidFill>
                <a:latin typeface="+mn-lt"/>
                <a:ea typeface="+mn-ea"/>
                <a:cs typeface="+mn-cs"/>
              </a:rPr>
              <a:t> Python library), will standardise data for AI models and ensure compatibility.</a:t>
            </a:r>
          </a:p>
          <a:p>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initial focus will be on published cancer genetics/genomics studies that used two key frameworks (collectively cited &gt;9000 times for use in implementation studies, and recently combined to first </a:t>
            </a:r>
            <a:r>
              <a:rPr lang="en-US" sz="1200" b="1" i="0" u="none" strike="noStrike" kern="1200" baseline="0" dirty="0">
                <a:solidFill>
                  <a:schemeClr val="tx1"/>
                </a:solidFill>
                <a:latin typeface="+mn-lt"/>
                <a:ea typeface="+mn-ea"/>
                <a:cs typeface="+mn-cs"/>
              </a:rPr>
              <a:t>train </a:t>
            </a:r>
            <a:r>
              <a:rPr lang="en-US" sz="1200" b="0" i="0" u="none" strike="noStrike" kern="1200" baseline="0" dirty="0">
                <a:solidFill>
                  <a:schemeClr val="tx1"/>
                </a:solidFill>
                <a:latin typeface="+mn-lt"/>
                <a:ea typeface="+mn-ea"/>
                <a:cs typeface="+mn-cs"/>
              </a:rPr>
              <a:t>the model: the Theoretical Domains Framework (TDF) for individual </a:t>
            </a:r>
            <a:r>
              <a:rPr lang="en-US" sz="1200" b="0" i="0" u="none" strike="noStrike" kern="1200" baseline="0" dirty="0" err="1">
                <a:solidFill>
                  <a:schemeClr val="tx1"/>
                </a:solidFill>
                <a:latin typeface="+mn-lt"/>
                <a:ea typeface="+mn-ea"/>
                <a:cs typeface="+mn-cs"/>
              </a:rPr>
              <a:t>behaviour</a:t>
            </a:r>
            <a:r>
              <a:rPr lang="en-US" sz="1200" b="0" i="0" u="none" strike="noStrike" kern="1200" baseline="0" dirty="0">
                <a:solidFill>
                  <a:schemeClr val="tx1"/>
                </a:solidFill>
                <a:latin typeface="+mn-lt"/>
                <a:ea typeface="+mn-ea"/>
                <a:cs typeface="+mn-cs"/>
              </a:rPr>
              <a:t> change, and the Consolidated Framework for Implementation Research (CFIR) for organizational and policy factors affecting implementation. Studies using alternative frameworks and/or with unstructured implementation data</a:t>
            </a:r>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(i.e., no framework used at all) will be next accessed for coding.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Second data input – existing and ongoing project data (e.g., interviews, surveys, meeting records, audit data): </a:t>
            </a:r>
            <a:r>
              <a:rPr lang="en-AU" sz="1200" b="0" i="0" u="none" strike="noStrike" kern="1200" baseline="0" dirty="0">
                <a:solidFill>
                  <a:schemeClr val="tx1"/>
                </a:solidFill>
                <a:latin typeface="+mn-lt"/>
                <a:ea typeface="+mn-ea"/>
                <a:cs typeface="+mn-cs"/>
              </a:rPr>
              <a:t> </a:t>
            </a:r>
            <a:endParaRPr lang="en-AU" dirty="0"/>
          </a:p>
        </p:txBody>
      </p:sp>
      <p:sp>
        <p:nvSpPr>
          <p:cNvPr id="4" name="Slide Number Placeholder 3"/>
          <p:cNvSpPr>
            <a:spLocks noGrp="1"/>
          </p:cNvSpPr>
          <p:nvPr>
            <p:ph type="sldNum" sz="quarter" idx="5"/>
          </p:nvPr>
        </p:nvSpPr>
        <p:spPr/>
        <p:txBody>
          <a:bodyPr/>
          <a:lstStyle/>
          <a:p>
            <a:fld id="{27B69F93-A129-4B9D-8231-482B027BA9D6}" type="slidenum">
              <a:rPr lang="en-AU" smtClean="0"/>
              <a:t>26</a:t>
            </a:fld>
            <a:endParaRPr lang="en-AU"/>
          </a:p>
        </p:txBody>
      </p:sp>
    </p:spTree>
    <p:extLst>
      <p:ext uri="{BB962C8B-B14F-4D97-AF65-F5344CB8AC3E}">
        <p14:creationId xmlns:p14="http://schemas.microsoft.com/office/powerpoint/2010/main" val="409802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AA3-C164-9140-81FE-9493D7363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C6DE4F-207C-2543-BB26-18194BFB0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41C9F-8BB5-C846-B880-099C8C815192}"/>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02F6DD8E-9F23-BE4F-9AB8-087363255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215D5-FBC2-BE4B-BDF3-7ECEBAAEFCC4}"/>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779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5F72-2105-3444-AFAD-C86C8A2892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8F679-04DD-5246-B0EB-23D22505C9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4A489-0AAD-2244-AA0F-307DAC237BBC}"/>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F159B387-17C4-7E4C-8D01-6796E3B38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BADD4-98EF-E341-A4D6-18206959323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60949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5FA2D-063C-A943-84EE-45A3D5420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D4E02-3F77-EE4A-B097-E2C668E5E0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5B438-821A-7244-9DF1-24449F6D42E3}"/>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B285DD4C-BBAB-8F43-9A2C-28363CA8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D9D0-DEA2-5744-BF36-75BE2B507BE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7956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Slides Top Right Logo">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(c) Michael.Sykes@Northumbria.ac.uk July2024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71788" y="187450"/>
            <a:ext cx="1875453" cy="855116"/>
          </a:xfrm>
          <a:prstGeom prst="rect">
            <a:avLst/>
          </a:prstGeom>
        </p:spPr>
      </p:pic>
      <p:sp>
        <p:nvSpPr>
          <p:cNvPr id="7"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lvl2pPr marL="742950" indent="-285750">
              <a:buFont typeface="Wingdings" panose="05000000000000000000" pitchFamily="2" charset="2"/>
              <a:buChar char="§"/>
              <a:defRPr/>
            </a:lvl2pPr>
            <a:lvl3pPr marL="1200150" indent="-285750">
              <a:buFont typeface="Wingdings" panose="05000000000000000000" pitchFamily="2" charset="2"/>
              <a:buChar char="§"/>
              <a:defRPr>
                <a:latin typeface="Azo Sans Thin" panose="020B0303030303020204" pitchFamily="34" charset="0"/>
              </a:defRPr>
            </a:lvl3pPr>
            <a:lvl4pPr marL="1657350" indent="-285750">
              <a:buFont typeface="Wingdings" panose="05000000000000000000" pitchFamily="2" charset="2"/>
              <a:buChar char="§"/>
              <a:defRPr>
                <a:latin typeface="Azo Sans Thin" panose="020B0303030303020204" pitchFamily="34" charset="0"/>
              </a:defRPr>
            </a:lvl4pPr>
            <a:lvl5pPr marL="2114550" indent="-285750">
              <a:buFont typeface="Wingdings" panose="05000000000000000000" pitchFamily="2" charset="2"/>
              <a:buChar char="§"/>
              <a:defRPr>
                <a:latin typeface="Azo Sans Thin" panose="020B0303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8D0769-FE88-4547-801D-4FB98E0D0C2D}" type="datetime1">
              <a:rPr lang="en-GB" smtClean="0"/>
              <a:t>07/04/2026</a:t>
            </a:fld>
            <a:endParaRPr lang="en-GB"/>
          </a:p>
        </p:txBody>
      </p:sp>
      <p:sp>
        <p:nvSpPr>
          <p:cNvPr id="9" name="Title Placeholder 1"/>
          <p:cNvSpPr>
            <a:spLocks noGrp="1"/>
          </p:cNvSpPr>
          <p:nvPr>
            <p:ph type="title"/>
          </p:nvPr>
        </p:nvSpPr>
        <p:spPr>
          <a:xfrm>
            <a:off x="455427" y="369731"/>
            <a:ext cx="9285514"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195162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Slides Bottom Right Logo">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(c) Michael.Sykes@Northumbria.ac.uk July2024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49068" y="5766570"/>
            <a:ext cx="1879145" cy="856800"/>
          </a:xfrm>
          <a:prstGeom prst="rect">
            <a:avLst/>
          </a:prstGeom>
        </p:spPr>
      </p:pic>
      <p:sp>
        <p:nvSpPr>
          <p:cNvPr id="7" name="Text Placeholder 2"/>
          <p:cNvSpPr>
            <a:spLocks noGrp="1"/>
          </p:cNvSpPr>
          <p:nvPr>
            <p:ph idx="1"/>
          </p:nvPr>
        </p:nvSpPr>
        <p:spPr>
          <a:xfrm>
            <a:off x="455427" y="1825625"/>
            <a:ext cx="11261756" cy="3947854"/>
          </a:xfrm>
          <a:prstGeom prst="rect">
            <a:avLst/>
          </a:prstGeom>
        </p:spPr>
        <p:txBody>
          <a:bodyPr vert="horz" lIns="91440" tIns="45720" rIns="91440" bIns="45720" rtlCol="0">
            <a:normAutofit/>
          </a:bodyPr>
          <a:lstStyle>
            <a:lvl2pPr marL="742950" indent="-285750">
              <a:buFont typeface="Wingdings" panose="05000000000000000000" pitchFamily="2" charset="2"/>
              <a:buChar char="§"/>
              <a:defRPr/>
            </a:lvl2pPr>
            <a:lvl3pPr marL="1200150" indent="-285750">
              <a:buFont typeface="Wingdings" panose="05000000000000000000" pitchFamily="2" charset="2"/>
              <a:buChar char="§"/>
              <a:defRPr>
                <a:latin typeface="Azo Sans Thin" panose="020B0303030303020204" pitchFamily="34" charset="0"/>
              </a:defRPr>
            </a:lvl3pPr>
            <a:lvl4pPr marL="1657350" indent="-285750">
              <a:buFont typeface="Wingdings" panose="05000000000000000000" pitchFamily="2" charset="2"/>
              <a:buChar char="§"/>
              <a:defRPr>
                <a:latin typeface="Azo Sans Thin" panose="020B0303030303020204" pitchFamily="34" charset="0"/>
              </a:defRPr>
            </a:lvl4pPr>
            <a:lvl5pPr marL="2114550" indent="-285750">
              <a:buFont typeface="Wingdings" panose="05000000000000000000" pitchFamily="2" charset="2"/>
              <a:buChar char="§"/>
              <a:defRPr>
                <a:latin typeface="Azo Sans Thin" panose="020B0303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CA469-A7E3-4775-A535-4694185A2BAD}" type="datetime1">
              <a:rPr lang="en-GB" smtClean="0"/>
              <a:t>07/04/2026</a:t>
            </a:fld>
            <a:endParaRPr lang="en-GB"/>
          </a:p>
        </p:txBody>
      </p:sp>
      <p:sp>
        <p:nvSpPr>
          <p:cNvPr id="9" name="Title Placeholder 1"/>
          <p:cNvSpPr>
            <a:spLocks noGrp="1"/>
          </p:cNvSpPr>
          <p:nvPr>
            <p:ph type="title"/>
          </p:nvPr>
        </p:nvSpPr>
        <p:spPr>
          <a:xfrm>
            <a:off x="455427" y="369731"/>
            <a:ext cx="11277494"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068294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Slides Logo Top Lef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a:t>(c) Michael.Sykes@Northumbria.ac.uk July2024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083" y="220441"/>
            <a:ext cx="1879146" cy="856800"/>
          </a:xfrm>
          <a:prstGeom prst="rect">
            <a:avLst/>
          </a:prstGeom>
        </p:spPr>
      </p:pic>
      <p:sp>
        <p:nvSpPr>
          <p:cNvPr id="7" name="Text Placeholder 2"/>
          <p:cNvSpPr>
            <a:spLocks noGrp="1"/>
          </p:cNvSpPr>
          <p:nvPr>
            <p:ph idx="1"/>
          </p:nvPr>
        </p:nvSpPr>
        <p:spPr>
          <a:xfrm>
            <a:off x="455427" y="1825625"/>
            <a:ext cx="10515600" cy="4351338"/>
          </a:xfrm>
          <a:prstGeom prst="rect">
            <a:avLst/>
          </a:prstGeom>
        </p:spPr>
        <p:txBody>
          <a:bodyPr vert="horz" lIns="91440" tIns="45720" rIns="91440" bIns="45720" rtlCol="0">
            <a:normAutofit/>
          </a:bodyPr>
          <a:lstStyle>
            <a:lvl2pPr marL="742950" indent="-285750">
              <a:buFont typeface="Wingdings" panose="05000000000000000000" pitchFamily="2" charset="2"/>
              <a:buChar char="§"/>
              <a:defRPr/>
            </a:lvl2pPr>
            <a:lvl3pPr marL="1200150" indent="-285750">
              <a:buFont typeface="Wingdings" panose="05000000000000000000" pitchFamily="2" charset="2"/>
              <a:buChar char="§"/>
              <a:defRPr>
                <a:latin typeface="Azo Sans Thin" panose="020B0303030303020204" pitchFamily="34" charset="0"/>
              </a:defRPr>
            </a:lvl3pPr>
            <a:lvl4pPr marL="1657350" indent="-285750">
              <a:buFont typeface="Wingdings" panose="05000000000000000000" pitchFamily="2" charset="2"/>
              <a:buChar char="§"/>
              <a:defRPr>
                <a:latin typeface="Azo Sans Thin" panose="020B0303030303020204" pitchFamily="34" charset="0"/>
              </a:defRPr>
            </a:lvl4pPr>
            <a:lvl5pPr marL="2114550" indent="-285750">
              <a:buFont typeface="Wingdings" panose="05000000000000000000" pitchFamily="2" charset="2"/>
              <a:buChar char="§"/>
              <a:defRPr>
                <a:latin typeface="Azo Sans Thin" panose="020B0303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2"/>
          </p:nvPr>
        </p:nvSpPr>
        <p:spPr>
          <a:xfrm>
            <a:off x="45542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02C6E-B03A-42A0-9F17-66C905BC1B1F}" type="datetime1">
              <a:rPr lang="en-GB" smtClean="0"/>
              <a:t>07/04/2026</a:t>
            </a:fld>
            <a:endParaRPr lang="en-GB"/>
          </a:p>
        </p:txBody>
      </p:sp>
      <p:sp>
        <p:nvSpPr>
          <p:cNvPr id="9" name="Title Placeholder 1"/>
          <p:cNvSpPr>
            <a:spLocks noGrp="1"/>
          </p:cNvSpPr>
          <p:nvPr>
            <p:ph type="title"/>
          </p:nvPr>
        </p:nvSpPr>
        <p:spPr>
          <a:xfrm>
            <a:off x="2554013" y="369731"/>
            <a:ext cx="8417013" cy="1140582"/>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184935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Slides Section Break Short">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(c) Michael.Sykes@Northumbria.ac.uk July2024 </a:t>
            </a:r>
          </a:p>
        </p:txBody>
      </p:sp>
      <p:sp>
        <p:nvSpPr>
          <p:cNvPr id="6" name="Date Placeholder 2"/>
          <p:cNvSpPr>
            <a:spLocks noGrp="1"/>
          </p:cNvSpPr>
          <p:nvPr>
            <p:ph type="dt" sz="half" idx="10"/>
          </p:nvPr>
        </p:nvSpPr>
        <p:spPr>
          <a:xfrm>
            <a:off x="455427" y="6356350"/>
            <a:ext cx="2743200" cy="365125"/>
          </a:xfrm>
        </p:spPr>
        <p:txBody>
          <a:bodyPr/>
          <a:lstStyle/>
          <a:p>
            <a:fld id="{AC59A34E-14C5-4191-BEED-4C64E2A7761A}" type="datetime1">
              <a:rPr lang="en-GB" smtClean="0"/>
              <a:t>07/04/2026</a:t>
            </a:fld>
            <a:endParaRPr lang="en-GB"/>
          </a:p>
        </p:txBody>
      </p:sp>
      <p:sp>
        <p:nvSpPr>
          <p:cNvPr id="9" name="Text Placeholder 2"/>
          <p:cNvSpPr>
            <a:spLocks noGrp="1"/>
          </p:cNvSpPr>
          <p:nvPr>
            <p:ph type="body" idx="1" hasCustomPrompt="1"/>
          </p:nvPr>
        </p:nvSpPr>
        <p:spPr>
          <a:xfrm>
            <a:off x="455427" y="4821615"/>
            <a:ext cx="7772400" cy="1298705"/>
          </a:xfrm>
        </p:spPr>
        <p:txBody>
          <a:bodyPr/>
          <a:lstStyle>
            <a:lvl1pPr marL="0" indent="0">
              <a:buNone/>
              <a:defRPr sz="24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 Heading</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4522" y="243818"/>
            <a:ext cx="1879146" cy="856800"/>
          </a:xfrm>
          <a:prstGeom prst="rect">
            <a:avLst/>
          </a:prstGeom>
        </p:spPr>
      </p:pic>
      <p:sp>
        <p:nvSpPr>
          <p:cNvPr id="12" name="Title 1"/>
          <p:cNvSpPr>
            <a:spLocks noGrp="1"/>
          </p:cNvSpPr>
          <p:nvPr>
            <p:ph type="title" hasCustomPrompt="1"/>
          </p:nvPr>
        </p:nvSpPr>
        <p:spPr>
          <a:xfrm>
            <a:off x="455427" y="394139"/>
            <a:ext cx="7772400" cy="4312052"/>
          </a:xfrm>
        </p:spPr>
        <p:txBody>
          <a:bodyPr anchor="t">
            <a:normAutofit/>
          </a:bodyPr>
          <a:lstStyle>
            <a:lvl1pPr>
              <a:defRPr sz="6600"/>
            </a:lvl1pPr>
          </a:lstStyle>
          <a:p>
            <a:r>
              <a:rPr lang="en-US" dirty="0"/>
              <a:t>Section Title</a:t>
            </a:r>
            <a:endParaRPr lang="en-GB" dirty="0"/>
          </a:p>
        </p:txBody>
      </p:sp>
    </p:spTree>
    <p:extLst>
      <p:ext uri="{BB962C8B-B14F-4D97-AF65-F5344CB8AC3E}">
        <p14:creationId xmlns:p14="http://schemas.microsoft.com/office/powerpoint/2010/main" val="268339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Slides Section Break Lon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5427" y="6356350"/>
            <a:ext cx="2743200" cy="365125"/>
          </a:xfrm>
        </p:spPr>
        <p:txBody>
          <a:bodyPr/>
          <a:lstStyle/>
          <a:p>
            <a:fld id="{E8616007-F361-44C2-A7C5-9629731F2F1E}" type="datetime1">
              <a:rPr lang="en-GB" smtClean="0"/>
              <a:t>07/04/2026</a:t>
            </a:fld>
            <a:endParaRPr lang="en-GB" dirty="0"/>
          </a:p>
        </p:txBody>
      </p:sp>
      <p:sp>
        <p:nvSpPr>
          <p:cNvPr id="5" name="Footer Placeholder 4"/>
          <p:cNvSpPr>
            <a:spLocks noGrp="1"/>
          </p:cNvSpPr>
          <p:nvPr>
            <p:ph type="ftr" sz="quarter" idx="11"/>
          </p:nvPr>
        </p:nvSpPr>
        <p:spPr/>
        <p:txBody>
          <a:bodyPr/>
          <a:lstStyle/>
          <a:p>
            <a:r>
              <a:rPr lang="en-GB"/>
              <a:t>(c) Michael.Sykes@Northumbria.ac.uk July2024 </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16F8A46-E344-42B0-8AFF-66A3024D4E24}" type="slidenum">
              <a:rPr lang="en-GB" smtClean="0"/>
              <a:t>‹#›</a:t>
            </a:fld>
            <a:endParaRPr lang="en-GB"/>
          </a:p>
        </p:txBody>
      </p:sp>
      <p:sp>
        <p:nvSpPr>
          <p:cNvPr id="7" name="Title 1"/>
          <p:cNvSpPr>
            <a:spLocks noGrp="1"/>
          </p:cNvSpPr>
          <p:nvPr>
            <p:ph type="title" hasCustomPrompt="1"/>
          </p:nvPr>
        </p:nvSpPr>
        <p:spPr>
          <a:xfrm>
            <a:off x="455427" y="1741269"/>
            <a:ext cx="10515600" cy="2852737"/>
          </a:xfrm>
        </p:spPr>
        <p:txBody>
          <a:bodyPr anchor="b"/>
          <a:lstStyle>
            <a:lvl1pPr>
              <a:defRPr sz="6000" baseline="0"/>
            </a:lvl1pPr>
          </a:lstStyle>
          <a:p>
            <a:r>
              <a:rPr lang="en-US" dirty="0"/>
              <a:t>Section Title</a:t>
            </a:r>
            <a:endParaRPr lang="en-GB" dirty="0"/>
          </a:p>
        </p:txBody>
      </p:sp>
      <p:sp>
        <p:nvSpPr>
          <p:cNvPr id="8" name="Text Placeholder 2"/>
          <p:cNvSpPr>
            <a:spLocks noGrp="1"/>
          </p:cNvSpPr>
          <p:nvPr>
            <p:ph type="body" idx="1" hasCustomPrompt="1"/>
          </p:nvPr>
        </p:nvSpPr>
        <p:spPr>
          <a:xfrm>
            <a:off x="455427" y="4709857"/>
            <a:ext cx="10515600" cy="1411324"/>
          </a:xfrm>
        </p:spPr>
        <p:txBody>
          <a:bodyPr/>
          <a:lstStyle>
            <a:lvl1pPr marL="0" indent="0">
              <a:buNone/>
              <a:defRPr sz="2400" baseline="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 Title Heading</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745" y="234488"/>
            <a:ext cx="1879146" cy="856800"/>
          </a:xfrm>
          <a:prstGeom prst="rect">
            <a:avLst/>
          </a:prstGeom>
        </p:spPr>
      </p:pic>
    </p:spTree>
    <p:extLst>
      <p:ext uri="{BB962C8B-B14F-4D97-AF65-F5344CB8AC3E}">
        <p14:creationId xmlns:p14="http://schemas.microsoft.com/office/powerpoint/2010/main" val="1406126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White Logo Only">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6674" y="1567543"/>
            <a:ext cx="7592157" cy="3461657"/>
          </a:xfrm>
          <a:prstGeom prst="rect">
            <a:avLst/>
          </a:prstGeom>
        </p:spPr>
      </p:pic>
    </p:spTree>
    <p:extLst>
      <p:ext uri="{BB962C8B-B14F-4D97-AF65-F5344CB8AC3E}">
        <p14:creationId xmlns:p14="http://schemas.microsoft.com/office/powerpoint/2010/main" val="3398925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White 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4182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F52686-6430-0B44-84C4-7041661DE13C}"/>
              </a:ext>
            </a:extLst>
          </p:cNvPr>
          <p:cNvSpPr/>
          <p:nvPr userDrawn="1"/>
        </p:nvSpPr>
        <p:spPr>
          <a:xfrm>
            <a:off x="6087376" y="0"/>
            <a:ext cx="6104623" cy="6858000"/>
          </a:xfrm>
          <a:prstGeom prst="rect">
            <a:avLst/>
          </a:prstGeom>
          <a:solidFill>
            <a:srgbClr val="F2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4">
            <a:extLst>
              <a:ext uri="{FF2B5EF4-FFF2-40B4-BE49-F238E27FC236}">
                <a16:creationId xmlns:a16="http://schemas.microsoft.com/office/drawing/2014/main" id="{F89EAE0D-5D30-814F-B7A6-7C8BD2DE4023}"/>
              </a:ext>
            </a:extLst>
          </p:cNvPr>
          <p:cNvSpPr>
            <a:spLocks noGrp="1"/>
          </p:cNvSpPr>
          <p:nvPr>
            <p:ph type="title" hasCustomPrompt="1"/>
          </p:nvPr>
        </p:nvSpPr>
        <p:spPr>
          <a:xfrm>
            <a:off x="408629" y="2566609"/>
            <a:ext cx="5410279" cy="1412694"/>
          </a:xfrm>
        </p:spPr>
        <p:txBody>
          <a:bodyPr lIns="0" tIns="0" rIns="0" bIns="0" anchor="t">
            <a:noAutofit/>
          </a:bodyPr>
          <a:lstStyle>
            <a:lvl1pPr>
              <a:lnSpc>
                <a:spcPct val="85000"/>
              </a:lnSpc>
              <a:defRPr sz="5400" b="1" i="0" kern="0" cap="all" spc="-60" baseline="0">
                <a:solidFill>
                  <a:srgbClr val="F2CD00"/>
                </a:solidFill>
                <a:latin typeface="Roboto" panose="02000000000000000000" pitchFamily="2" charset="0"/>
                <a:ea typeface="Roboto" panose="02000000000000000000" pitchFamily="2" charset="0"/>
              </a:defRPr>
            </a:lvl1pPr>
          </a:lstStyle>
          <a:p>
            <a:r>
              <a:rPr lang="en-US" dirty="0"/>
              <a:t>PRESENTATION</a:t>
            </a:r>
            <a:br>
              <a:rPr lang="en-US" dirty="0"/>
            </a:br>
            <a:r>
              <a:rPr lang="en-US" dirty="0"/>
              <a:t>TITLE HERE</a:t>
            </a:r>
          </a:p>
        </p:txBody>
      </p:sp>
      <p:sp>
        <p:nvSpPr>
          <p:cNvPr id="9" name="Picture Placeholder 7">
            <a:extLst>
              <a:ext uri="{FF2B5EF4-FFF2-40B4-BE49-F238E27FC236}">
                <a16:creationId xmlns:a16="http://schemas.microsoft.com/office/drawing/2014/main" id="{3825FBE8-D501-F049-BB8C-2749379953A0}"/>
              </a:ext>
            </a:extLst>
          </p:cNvPr>
          <p:cNvSpPr>
            <a:spLocks noGrp="1"/>
          </p:cNvSpPr>
          <p:nvPr>
            <p:ph type="pic" sz="quarter" idx="10"/>
          </p:nvPr>
        </p:nvSpPr>
        <p:spPr>
          <a:xfrm>
            <a:off x="6599995" y="794695"/>
            <a:ext cx="5079387" cy="5346332"/>
          </a:xfrm>
        </p:spPr>
        <p:txBody>
          <a:bodyPr/>
          <a:lstStyle/>
          <a:p>
            <a:r>
              <a:rPr lang="en-US"/>
              <a:t>Click icon to add picture</a:t>
            </a:r>
            <a:endParaRPr lang="en-US" dirty="0"/>
          </a:p>
        </p:txBody>
      </p:sp>
      <p:pic>
        <p:nvPicPr>
          <p:cNvPr id="10" name="Picture 9">
            <a:extLst>
              <a:ext uri="{FF2B5EF4-FFF2-40B4-BE49-F238E27FC236}">
                <a16:creationId xmlns:a16="http://schemas.microsoft.com/office/drawing/2014/main" id="{4962880B-DFD3-D64C-92C3-67B32FFB0A20}"/>
              </a:ext>
            </a:extLst>
          </p:cNvPr>
          <p:cNvPicPr>
            <a:picLocks noChangeAspect="1"/>
          </p:cNvPicPr>
          <p:nvPr userDrawn="1"/>
        </p:nvPicPr>
        <p:blipFill>
          <a:blip r:embed="rId2"/>
          <a:stretch>
            <a:fillRect/>
          </a:stretch>
        </p:blipFill>
        <p:spPr>
          <a:xfrm>
            <a:off x="507312" y="5876636"/>
            <a:ext cx="2443706" cy="661837"/>
          </a:xfrm>
          <a:prstGeom prst="rect">
            <a:avLst/>
          </a:prstGeom>
        </p:spPr>
      </p:pic>
    </p:spTree>
    <p:extLst>
      <p:ext uri="{BB962C8B-B14F-4D97-AF65-F5344CB8AC3E}">
        <p14:creationId xmlns:p14="http://schemas.microsoft.com/office/powerpoint/2010/main" val="422788646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B46E-1302-5A4E-B21F-3185E2232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B2335-C1E0-694B-8483-A000100733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6A5A-EDFE-8B40-97AE-04E27FF1EEC7}"/>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C63B3E63-3E8D-8A45-8BE8-1C131983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9FC6-E885-004A-A996-ADB1993D840A}"/>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39932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F9D906D3-8B7E-1149-8B20-A66E908F15B5}"/>
              </a:ext>
            </a:extLst>
          </p:cNvPr>
          <p:cNvSpPr>
            <a:spLocks noGrp="1"/>
          </p:cNvSpPr>
          <p:nvPr>
            <p:ph type="pic" sz="quarter" idx="10"/>
          </p:nvPr>
        </p:nvSpPr>
        <p:spPr>
          <a:xfrm>
            <a:off x="-1" y="0"/>
            <a:ext cx="6089073" cy="6858000"/>
          </a:xfrm>
        </p:spPr>
        <p:txBody>
          <a:bodyPr/>
          <a:lstStyle/>
          <a:p>
            <a:r>
              <a:rPr lang="en-US"/>
              <a:t>Click icon to add picture</a:t>
            </a:r>
            <a:endParaRPr lang="en-US" dirty="0"/>
          </a:p>
        </p:txBody>
      </p:sp>
      <p:sp>
        <p:nvSpPr>
          <p:cNvPr id="12" name="Title 4">
            <a:extLst>
              <a:ext uri="{FF2B5EF4-FFF2-40B4-BE49-F238E27FC236}">
                <a16:creationId xmlns:a16="http://schemas.microsoft.com/office/drawing/2014/main" id="{94D23AA6-1750-3D47-9E0A-6A94907D69C4}"/>
              </a:ext>
            </a:extLst>
          </p:cNvPr>
          <p:cNvSpPr>
            <a:spLocks noGrp="1"/>
          </p:cNvSpPr>
          <p:nvPr>
            <p:ph type="title" hasCustomPrompt="1"/>
          </p:nvPr>
        </p:nvSpPr>
        <p:spPr>
          <a:xfrm>
            <a:off x="6528874" y="2621371"/>
            <a:ext cx="5410279" cy="1615258"/>
          </a:xfrm>
        </p:spPr>
        <p:txBody>
          <a:bodyPr lIns="0" tIns="0" rIns="0" bIns="0" anchor="t">
            <a:noAutofit/>
          </a:bodyPr>
          <a:lstStyle>
            <a:lvl1pPr>
              <a:lnSpc>
                <a:spcPct val="85000"/>
              </a:lnSpc>
              <a:defRPr sz="5400" b="1" i="0" kern="0" cap="all" spc="-60" baseline="0">
                <a:solidFill>
                  <a:srgbClr val="F2CD00"/>
                </a:solidFill>
                <a:latin typeface="Roboto" panose="02000000000000000000" pitchFamily="2" charset="0"/>
                <a:ea typeface="Roboto" panose="02000000000000000000" pitchFamily="2" charset="0"/>
              </a:defRPr>
            </a:lvl1pPr>
          </a:lstStyle>
          <a:p>
            <a:r>
              <a:rPr lang="en-US" dirty="0"/>
              <a:t>PRESENTATION</a:t>
            </a:r>
            <a:br>
              <a:rPr lang="en-US" dirty="0"/>
            </a:br>
            <a:r>
              <a:rPr lang="en-US" dirty="0"/>
              <a:t>TITLE HERE</a:t>
            </a:r>
          </a:p>
        </p:txBody>
      </p:sp>
      <p:pic>
        <p:nvPicPr>
          <p:cNvPr id="13" name="Picture 12">
            <a:extLst>
              <a:ext uri="{FF2B5EF4-FFF2-40B4-BE49-F238E27FC236}">
                <a16:creationId xmlns:a16="http://schemas.microsoft.com/office/drawing/2014/main" id="{5800DFB4-9F59-7747-AA09-5658FC269E8C}"/>
              </a:ext>
            </a:extLst>
          </p:cNvPr>
          <p:cNvPicPr>
            <a:picLocks noChangeAspect="1"/>
          </p:cNvPicPr>
          <p:nvPr userDrawn="1"/>
        </p:nvPicPr>
        <p:blipFill>
          <a:blip r:embed="rId2"/>
          <a:stretch>
            <a:fillRect/>
          </a:stretch>
        </p:blipFill>
        <p:spPr>
          <a:xfrm>
            <a:off x="9234013" y="5876636"/>
            <a:ext cx="2443706" cy="661837"/>
          </a:xfrm>
          <a:prstGeom prst="rect">
            <a:avLst/>
          </a:prstGeom>
        </p:spPr>
      </p:pic>
    </p:spTree>
    <p:extLst>
      <p:ext uri="{BB962C8B-B14F-4D97-AF65-F5344CB8AC3E}">
        <p14:creationId xmlns:p14="http://schemas.microsoft.com/office/powerpoint/2010/main" val="1489397189"/>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2DD3DC5E-BB1F-CC49-8A6A-15B7AA059602}"/>
              </a:ext>
            </a:extLst>
          </p:cNvPr>
          <p:cNvSpPr>
            <a:spLocks noGrp="1"/>
          </p:cNvSpPr>
          <p:nvPr>
            <p:ph type="pic" sz="quarter" idx="10"/>
          </p:nvPr>
        </p:nvSpPr>
        <p:spPr>
          <a:xfrm>
            <a:off x="0" y="0"/>
            <a:ext cx="12192000" cy="4374573"/>
          </a:xfrm>
        </p:spPr>
        <p:txBody>
          <a:bodyPr/>
          <a:lstStyle/>
          <a:p>
            <a:r>
              <a:rPr lang="en-US"/>
              <a:t>Click icon to add picture</a:t>
            </a:r>
            <a:endParaRPr lang="en-US" dirty="0"/>
          </a:p>
        </p:txBody>
      </p:sp>
      <p:pic>
        <p:nvPicPr>
          <p:cNvPr id="9" name="Picture 8">
            <a:extLst>
              <a:ext uri="{FF2B5EF4-FFF2-40B4-BE49-F238E27FC236}">
                <a16:creationId xmlns:a16="http://schemas.microsoft.com/office/drawing/2014/main" id="{DD3E6B1A-8D98-FD42-A4CA-51E78A48F315}"/>
              </a:ext>
            </a:extLst>
          </p:cNvPr>
          <p:cNvPicPr>
            <a:picLocks noChangeAspect="1"/>
          </p:cNvPicPr>
          <p:nvPr userDrawn="1"/>
        </p:nvPicPr>
        <p:blipFill>
          <a:blip r:embed="rId2"/>
          <a:stretch>
            <a:fillRect/>
          </a:stretch>
        </p:blipFill>
        <p:spPr>
          <a:xfrm>
            <a:off x="9330379" y="5987724"/>
            <a:ext cx="2407631" cy="652067"/>
          </a:xfrm>
          <a:prstGeom prst="rect">
            <a:avLst/>
          </a:prstGeom>
        </p:spPr>
      </p:pic>
      <p:sp>
        <p:nvSpPr>
          <p:cNvPr id="14" name="Title 4">
            <a:extLst>
              <a:ext uri="{FF2B5EF4-FFF2-40B4-BE49-F238E27FC236}">
                <a16:creationId xmlns:a16="http://schemas.microsoft.com/office/drawing/2014/main" id="{920B4C46-B53F-D041-9D91-C4F5B83BC2ED}"/>
              </a:ext>
            </a:extLst>
          </p:cNvPr>
          <p:cNvSpPr>
            <a:spLocks noGrp="1"/>
          </p:cNvSpPr>
          <p:nvPr>
            <p:ph type="title" hasCustomPrompt="1"/>
          </p:nvPr>
        </p:nvSpPr>
        <p:spPr>
          <a:xfrm>
            <a:off x="315110" y="5024533"/>
            <a:ext cx="5410279" cy="1615258"/>
          </a:xfrm>
        </p:spPr>
        <p:txBody>
          <a:bodyPr lIns="0" tIns="0" rIns="0" bIns="0" anchor="t">
            <a:noAutofit/>
          </a:bodyPr>
          <a:lstStyle>
            <a:lvl1pPr>
              <a:lnSpc>
                <a:spcPct val="85000"/>
              </a:lnSpc>
              <a:defRPr sz="5400" b="1" i="0" kern="0" cap="all" spc="-60" baseline="0">
                <a:solidFill>
                  <a:srgbClr val="275D38"/>
                </a:solidFill>
                <a:latin typeface="Roboto" panose="02000000000000000000" pitchFamily="2" charset="0"/>
                <a:ea typeface="Roboto" panose="02000000000000000000" pitchFamily="2" charset="0"/>
              </a:defRPr>
            </a:lvl1pPr>
          </a:lstStyle>
          <a:p>
            <a:r>
              <a:rPr lang="en-US" dirty="0"/>
              <a:t>PRESENTATION</a:t>
            </a:r>
            <a:br>
              <a:rPr lang="en-US" dirty="0"/>
            </a:br>
            <a:r>
              <a:rPr lang="en-US" dirty="0"/>
              <a:t>TITLE HERE</a:t>
            </a:r>
          </a:p>
        </p:txBody>
      </p:sp>
    </p:spTree>
    <p:extLst>
      <p:ext uri="{BB962C8B-B14F-4D97-AF65-F5344CB8AC3E}">
        <p14:creationId xmlns:p14="http://schemas.microsoft.com/office/powerpoint/2010/main" val="501246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827D8E9-644D-9348-AE09-62079C534D98}"/>
              </a:ext>
            </a:extLst>
          </p:cNvPr>
          <p:cNvSpPr/>
          <p:nvPr userDrawn="1"/>
        </p:nvSpPr>
        <p:spPr>
          <a:xfrm>
            <a:off x="0" y="0"/>
            <a:ext cx="12192000" cy="1485900"/>
          </a:xfrm>
          <a:prstGeom prst="rect">
            <a:avLst/>
          </a:prstGeom>
          <a:solidFill>
            <a:srgbClr val="F2C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C4B75D-85A6-A440-A2A4-6BE8238DC603}"/>
              </a:ext>
            </a:extLst>
          </p:cNvPr>
          <p:cNvSpPr>
            <a:spLocks noGrp="1"/>
          </p:cNvSpPr>
          <p:nvPr>
            <p:ph type="title"/>
          </p:nvPr>
        </p:nvSpPr>
        <p:spPr/>
        <p:txBody>
          <a:bodyPr/>
          <a:lstStyle/>
          <a:p>
            <a:r>
              <a:rPr lang="en-US"/>
              <a:t>Click to edit Master title style</a:t>
            </a:r>
            <a:endParaRPr lang="en-US" dirty="0"/>
          </a:p>
        </p:txBody>
      </p:sp>
      <p:sp>
        <p:nvSpPr>
          <p:cNvPr id="7" name="Content Placeholder 3">
            <a:extLst>
              <a:ext uri="{FF2B5EF4-FFF2-40B4-BE49-F238E27FC236}">
                <a16:creationId xmlns:a16="http://schemas.microsoft.com/office/drawing/2014/main" id="{9EED9667-564A-9D42-B035-C9F46434330D}"/>
              </a:ext>
            </a:extLst>
          </p:cNvPr>
          <p:cNvSpPr>
            <a:spLocks noGrp="1"/>
          </p:cNvSpPr>
          <p:nvPr>
            <p:ph sz="quarter" idx="10"/>
          </p:nvPr>
        </p:nvSpPr>
        <p:spPr>
          <a:xfrm>
            <a:off x="390525" y="1965325"/>
            <a:ext cx="11410818" cy="41941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42CB782E-AFC9-E44D-BC30-747F09DD175B}"/>
              </a:ext>
            </a:extLst>
          </p:cNvPr>
          <p:cNvSpPr>
            <a:spLocks noGrp="1"/>
          </p:cNvSpPr>
          <p:nvPr>
            <p:ph type="dt" sz="half" idx="11"/>
          </p:nvPr>
        </p:nvSpPr>
        <p:spPr/>
        <p:txBody>
          <a:bodyPr/>
          <a:lstStyle/>
          <a:p>
            <a:fld id="{1535BD11-B08F-2E4E-8A2A-C0A6527C5A21}" type="datetime1">
              <a:rPr lang="en-CA" smtClean="0"/>
              <a:t>2026-04-07</a:t>
            </a:fld>
            <a:endParaRPr lang="en-US" dirty="0"/>
          </a:p>
        </p:txBody>
      </p:sp>
      <p:sp>
        <p:nvSpPr>
          <p:cNvPr id="4" name="Footer Placeholder 3">
            <a:extLst>
              <a:ext uri="{FF2B5EF4-FFF2-40B4-BE49-F238E27FC236}">
                <a16:creationId xmlns:a16="http://schemas.microsoft.com/office/drawing/2014/main" id="{898F5E64-4170-A048-B967-058F83A1D04B}"/>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EB3C2586-8877-EF4C-B528-8425113CEA5F}"/>
              </a:ext>
            </a:extLst>
          </p:cNvPr>
          <p:cNvSpPr>
            <a:spLocks noGrp="1"/>
          </p:cNvSpPr>
          <p:nvPr>
            <p:ph type="sldNum" sz="quarter" idx="13"/>
          </p:nvPr>
        </p:nvSpPr>
        <p:spPr/>
        <p:txBody>
          <a:bodyPr/>
          <a:lstStyle/>
          <a:p>
            <a:fld id="{61130C78-B4AB-6843-B818-B4CC8CBE3619}" type="slidenum">
              <a:rPr lang="en-US" smtClean="0"/>
              <a:pPr/>
              <a:t>‹#›</a:t>
            </a:fld>
            <a:endParaRPr lang="en-US" dirty="0"/>
          </a:p>
        </p:txBody>
      </p:sp>
    </p:spTree>
    <p:extLst>
      <p:ext uri="{BB962C8B-B14F-4D97-AF65-F5344CB8AC3E}">
        <p14:creationId xmlns:p14="http://schemas.microsoft.com/office/powerpoint/2010/main" val="303689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1">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46ADF0-4FA1-534E-AE2E-0BA9A26A6007}"/>
              </a:ext>
            </a:extLst>
          </p:cNvPr>
          <p:cNvSpPr/>
          <p:nvPr userDrawn="1"/>
        </p:nvSpPr>
        <p:spPr>
          <a:xfrm>
            <a:off x="-12086" y="0"/>
            <a:ext cx="61115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7">
            <a:extLst>
              <a:ext uri="{FF2B5EF4-FFF2-40B4-BE49-F238E27FC236}">
                <a16:creationId xmlns:a16="http://schemas.microsoft.com/office/drawing/2014/main" id="{A8446BC8-C722-4C42-9BEF-1FAB515AD2A0}"/>
              </a:ext>
            </a:extLst>
          </p:cNvPr>
          <p:cNvSpPr>
            <a:spLocks noGrp="1"/>
          </p:cNvSpPr>
          <p:nvPr>
            <p:ph type="pic" sz="quarter" idx="10" hasCustomPrompt="1"/>
          </p:nvPr>
        </p:nvSpPr>
        <p:spPr>
          <a:xfrm>
            <a:off x="6099464" y="0"/>
            <a:ext cx="6092536" cy="6858000"/>
          </a:xfrm>
        </p:spPr>
        <p:txBody>
          <a:bodyPr/>
          <a:lstStyle/>
          <a:p>
            <a:r>
              <a:rPr lang="en-US" dirty="0"/>
              <a:t>Click to add picture here</a:t>
            </a:r>
          </a:p>
        </p:txBody>
      </p:sp>
      <p:sp>
        <p:nvSpPr>
          <p:cNvPr id="11" name="Text Placeholder 6">
            <a:extLst>
              <a:ext uri="{FF2B5EF4-FFF2-40B4-BE49-F238E27FC236}">
                <a16:creationId xmlns:a16="http://schemas.microsoft.com/office/drawing/2014/main" id="{8DB62A6C-FCD9-F348-BC39-AC4EDF3EDF14}"/>
              </a:ext>
            </a:extLst>
          </p:cNvPr>
          <p:cNvSpPr>
            <a:spLocks noGrp="1"/>
          </p:cNvSpPr>
          <p:nvPr>
            <p:ph type="body" sz="quarter" idx="11" hasCustomPrompt="1"/>
          </p:nvPr>
        </p:nvSpPr>
        <p:spPr>
          <a:xfrm>
            <a:off x="390526" y="1965324"/>
            <a:ext cx="5249624" cy="4194175"/>
          </a:xfrm>
        </p:spPr>
        <p:txBody>
          <a:bodyPr wrap="square"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3200" b="1" i="0">
                <a:solidFill>
                  <a:schemeClr val="tx1"/>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Your Text Here</a:t>
            </a:r>
          </a:p>
        </p:txBody>
      </p:sp>
      <p:sp>
        <p:nvSpPr>
          <p:cNvPr id="2" name="Date Placeholder 1">
            <a:extLst>
              <a:ext uri="{FF2B5EF4-FFF2-40B4-BE49-F238E27FC236}">
                <a16:creationId xmlns:a16="http://schemas.microsoft.com/office/drawing/2014/main" id="{F68B36EC-AE6D-7B4C-9149-E278D2EE2F53}"/>
              </a:ext>
            </a:extLst>
          </p:cNvPr>
          <p:cNvSpPr>
            <a:spLocks noGrp="1"/>
          </p:cNvSpPr>
          <p:nvPr>
            <p:ph type="dt" sz="half" idx="12"/>
          </p:nvPr>
        </p:nvSpPr>
        <p:spPr/>
        <p:txBody>
          <a:bodyPr/>
          <a:lstStyle/>
          <a:p>
            <a:fld id="{1535BD11-B08F-2E4E-8A2A-C0A6527C5A21}" type="datetime1">
              <a:rPr lang="en-CA" smtClean="0"/>
              <a:t>2026-04-07</a:t>
            </a:fld>
            <a:endParaRPr lang="en-US" dirty="0"/>
          </a:p>
        </p:txBody>
      </p:sp>
      <p:sp>
        <p:nvSpPr>
          <p:cNvPr id="3" name="Footer Placeholder 2">
            <a:extLst>
              <a:ext uri="{FF2B5EF4-FFF2-40B4-BE49-F238E27FC236}">
                <a16:creationId xmlns:a16="http://schemas.microsoft.com/office/drawing/2014/main" id="{E49F6D64-6CA8-4E46-8078-EB7559BEADB9}"/>
              </a:ext>
            </a:extLst>
          </p:cNvPr>
          <p:cNvSpPr>
            <a:spLocks noGrp="1"/>
          </p:cNvSpPr>
          <p:nvPr>
            <p:ph type="ftr" sz="quarter" idx="13"/>
          </p:nvPr>
        </p:nvSpPr>
        <p:spPr/>
        <p:txBody>
          <a:bodyPr/>
          <a:lstStyle/>
          <a:p>
            <a:endParaRPr lang="en-US" dirty="0"/>
          </a:p>
        </p:txBody>
      </p:sp>
      <p:sp>
        <p:nvSpPr>
          <p:cNvPr id="6" name="Slide Number Placeholder 5">
            <a:extLst>
              <a:ext uri="{FF2B5EF4-FFF2-40B4-BE49-F238E27FC236}">
                <a16:creationId xmlns:a16="http://schemas.microsoft.com/office/drawing/2014/main" id="{F838C3E2-7AE8-8347-8C47-1414C00CC4C3}"/>
              </a:ext>
            </a:extLst>
          </p:cNvPr>
          <p:cNvSpPr>
            <a:spLocks noGrp="1"/>
          </p:cNvSpPr>
          <p:nvPr>
            <p:ph type="sldNum" sz="quarter" idx="14"/>
          </p:nvPr>
        </p:nvSpPr>
        <p:spPr/>
        <p:txBody>
          <a:bodyPr/>
          <a:lstStyle/>
          <a:p>
            <a:fld id="{61130C78-B4AB-6843-B818-B4CC8CBE3619}" type="slidenum">
              <a:rPr lang="en-US" smtClean="0"/>
              <a:pPr/>
              <a:t>‹#›</a:t>
            </a:fld>
            <a:endParaRPr lang="en-US" dirty="0"/>
          </a:p>
        </p:txBody>
      </p:sp>
    </p:spTree>
    <p:extLst>
      <p:ext uri="{BB962C8B-B14F-4D97-AF65-F5344CB8AC3E}">
        <p14:creationId xmlns:p14="http://schemas.microsoft.com/office/powerpoint/2010/main" val="2659355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70340F-E15F-094C-A6B3-4AC19D9AE0BD}"/>
              </a:ext>
            </a:extLst>
          </p:cNvPr>
          <p:cNvSpPr/>
          <p:nvPr userDrawn="1"/>
        </p:nvSpPr>
        <p:spPr>
          <a:xfrm>
            <a:off x="6096000" y="0"/>
            <a:ext cx="610462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6475157D-CDA2-4247-AABA-615B15AA6197}"/>
              </a:ext>
            </a:extLst>
          </p:cNvPr>
          <p:cNvSpPr>
            <a:spLocks noGrp="1"/>
          </p:cNvSpPr>
          <p:nvPr>
            <p:ph type="body" sz="quarter" idx="11" hasCustomPrompt="1"/>
          </p:nvPr>
        </p:nvSpPr>
        <p:spPr>
          <a:xfrm>
            <a:off x="6518563" y="513149"/>
            <a:ext cx="5239164" cy="1323743"/>
          </a:xfrm>
        </p:spPr>
        <p:txBody>
          <a:bodyPr>
            <a:noAutofit/>
          </a:bodyPr>
          <a:lstStyle>
            <a:lvl1pPr marL="0" indent="0">
              <a:lnSpc>
                <a:spcPct val="80000"/>
              </a:lnSpc>
              <a:spcBef>
                <a:spcPts val="0"/>
              </a:spcBef>
              <a:buNone/>
              <a:defRPr sz="4800" b="1" i="0">
                <a:solidFill>
                  <a:schemeClr val="tx2"/>
                </a:solidFill>
                <a:latin typeface="Roboto" panose="02000000000000000000" pitchFamily="2" charset="0"/>
                <a:ea typeface="Roboto" panose="02000000000000000000" pitchFamily="2" charset="0"/>
              </a:defRPr>
            </a:lvl1pPr>
          </a:lstStyle>
          <a:p>
            <a:pPr lvl="0"/>
            <a:r>
              <a:rPr lang="en-US" dirty="0"/>
              <a:t>Your Text </a:t>
            </a:r>
          </a:p>
          <a:p>
            <a:pPr lvl="0"/>
            <a:r>
              <a:rPr lang="en-US" dirty="0"/>
              <a:t>Goes Here</a:t>
            </a:r>
          </a:p>
        </p:txBody>
      </p:sp>
      <p:sp>
        <p:nvSpPr>
          <p:cNvPr id="9" name="Text Placeholder 4">
            <a:extLst>
              <a:ext uri="{FF2B5EF4-FFF2-40B4-BE49-F238E27FC236}">
                <a16:creationId xmlns:a16="http://schemas.microsoft.com/office/drawing/2014/main" id="{CB914A6D-8C2D-6F4D-8143-83856BA6F15F}"/>
              </a:ext>
            </a:extLst>
          </p:cNvPr>
          <p:cNvSpPr>
            <a:spLocks noGrp="1"/>
          </p:cNvSpPr>
          <p:nvPr>
            <p:ph type="body" sz="quarter" idx="12" hasCustomPrompt="1"/>
          </p:nvPr>
        </p:nvSpPr>
        <p:spPr>
          <a:xfrm>
            <a:off x="6518563" y="2269259"/>
            <a:ext cx="5239164" cy="3435350"/>
          </a:xfrm>
        </p:spPr>
        <p:txBody>
          <a:bodyPr lIns="0" tIns="0" rIns="0" bIns="0">
            <a:normAutofit/>
          </a:bodyPr>
          <a:lstStyle>
            <a:lvl1pPr marL="457200" marR="0" indent="-342900" algn="l" defTabSz="914400" rtl="0" eaLnBrk="1" fontAlgn="auto" latinLnBrk="0" hangingPunct="1">
              <a:lnSpc>
                <a:spcPct val="115000"/>
              </a:lnSpc>
              <a:spcBef>
                <a:spcPts val="0"/>
              </a:spcBef>
              <a:spcAft>
                <a:spcPts val="0"/>
              </a:spcAft>
              <a:buClr>
                <a:schemeClr val="tx1"/>
              </a:buClr>
              <a:buSzPts val="1800"/>
              <a:buFont typeface="Arial" panose="020B0604020202020204" pitchFamily="34" charset="0"/>
              <a:buChar char="•"/>
              <a:tabLst/>
              <a:defRPr sz="2400" b="0" i="0">
                <a:solidFill>
                  <a:schemeClr val="tx1"/>
                </a:solidFill>
                <a:latin typeface="Roboto Light" panose="02000000000000000000" pitchFamily="2" charset="0"/>
                <a:ea typeface="Roboto Light" panose="02000000000000000000" pitchFamily="2" charset="0"/>
              </a:defRPr>
            </a:lvl1pPr>
            <a:lvl4pPr marL="1511300" indent="0">
              <a:buNone/>
              <a:defRPr/>
            </a:lvl4pPr>
          </a:lstStyle>
          <a:p>
            <a:pPr lvl="0"/>
            <a:r>
              <a:rPr lang="en-US" dirty="0"/>
              <a:t>Your Text Here</a:t>
            </a:r>
          </a:p>
          <a:p>
            <a:pPr lvl="0"/>
            <a:r>
              <a:rPr lang="en-US" dirty="0"/>
              <a:t>Your Text Here</a:t>
            </a:r>
          </a:p>
          <a:p>
            <a:pPr marL="457200" marR="0" lvl="0" indent="-342900" algn="l" defTabSz="914400" rtl="0" eaLnBrk="1" fontAlgn="auto" latinLnBrk="0" hangingPunct="1">
              <a:lnSpc>
                <a:spcPct val="115000"/>
              </a:lnSpc>
              <a:spcBef>
                <a:spcPts val="0"/>
              </a:spcBef>
              <a:spcAft>
                <a:spcPts val="0"/>
              </a:spcAft>
              <a:buClr>
                <a:schemeClr val="tx1"/>
              </a:buClr>
              <a:buSzPts val="1800"/>
              <a:buFont typeface="Arial" panose="020B0604020202020204" pitchFamily="34" charset="0"/>
              <a:buChar char="•"/>
              <a:tabLst/>
              <a:defRPr/>
            </a:pPr>
            <a:r>
              <a:rPr lang="en-US" dirty="0"/>
              <a:t>Your Text Here</a:t>
            </a:r>
          </a:p>
        </p:txBody>
      </p:sp>
      <p:sp>
        <p:nvSpPr>
          <p:cNvPr id="6" name="Picture Placeholder 7">
            <a:extLst>
              <a:ext uri="{FF2B5EF4-FFF2-40B4-BE49-F238E27FC236}">
                <a16:creationId xmlns:a16="http://schemas.microsoft.com/office/drawing/2014/main" id="{63359BAD-3CB8-FE46-BA80-2394B58F9CA7}"/>
              </a:ext>
            </a:extLst>
          </p:cNvPr>
          <p:cNvSpPr>
            <a:spLocks noGrp="1"/>
          </p:cNvSpPr>
          <p:nvPr>
            <p:ph type="pic" sz="quarter" idx="10" hasCustomPrompt="1"/>
          </p:nvPr>
        </p:nvSpPr>
        <p:spPr>
          <a:xfrm>
            <a:off x="3464" y="0"/>
            <a:ext cx="6092536" cy="6858000"/>
          </a:xfrm>
        </p:spPr>
        <p:txBody>
          <a:bodyPr/>
          <a:lstStyle>
            <a:lvl1pPr>
              <a:defRPr>
                <a:solidFill>
                  <a:schemeClr val="bg1"/>
                </a:solidFill>
              </a:defRPr>
            </a:lvl1pPr>
          </a:lstStyle>
          <a:p>
            <a:r>
              <a:rPr lang="en-US" dirty="0"/>
              <a:t>Click to add picture here</a:t>
            </a:r>
          </a:p>
        </p:txBody>
      </p:sp>
      <p:sp>
        <p:nvSpPr>
          <p:cNvPr id="2" name="Date Placeholder 1">
            <a:extLst>
              <a:ext uri="{FF2B5EF4-FFF2-40B4-BE49-F238E27FC236}">
                <a16:creationId xmlns:a16="http://schemas.microsoft.com/office/drawing/2014/main" id="{3A7C0AC7-FA26-BA47-B571-28CC5C5F3F79}"/>
              </a:ext>
            </a:extLst>
          </p:cNvPr>
          <p:cNvSpPr>
            <a:spLocks noGrp="1"/>
          </p:cNvSpPr>
          <p:nvPr>
            <p:ph type="dt" sz="half" idx="13"/>
          </p:nvPr>
        </p:nvSpPr>
        <p:spPr/>
        <p:txBody>
          <a:bodyPr/>
          <a:lstStyle/>
          <a:p>
            <a:fld id="{1535BD11-B08F-2E4E-8A2A-C0A6527C5A21}" type="datetime1">
              <a:rPr lang="en-CA" smtClean="0"/>
              <a:t>2026-04-07</a:t>
            </a:fld>
            <a:endParaRPr lang="en-US" dirty="0"/>
          </a:p>
        </p:txBody>
      </p:sp>
      <p:sp>
        <p:nvSpPr>
          <p:cNvPr id="3" name="Footer Placeholder 2">
            <a:extLst>
              <a:ext uri="{FF2B5EF4-FFF2-40B4-BE49-F238E27FC236}">
                <a16:creationId xmlns:a16="http://schemas.microsoft.com/office/drawing/2014/main" id="{0B9B3EDE-4A11-5444-8ABD-68C908D7329C}"/>
              </a:ext>
            </a:extLst>
          </p:cNvPr>
          <p:cNvSpPr>
            <a:spLocks noGrp="1"/>
          </p:cNvSpPr>
          <p:nvPr>
            <p:ph type="ftr" sz="quarter" idx="14"/>
          </p:nvPr>
        </p:nvSpPr>
        <p:spPr/>
        <p:txBody>
          <a:bodyPr/>
          <a:lstStyle/>
          <a:p>
            <a:endParaRPr lang="en-US" dirty="0"/>
          </a:p>
        </p:txBody>
      </p:sp>
      <p:sp>
        <p:nvSpPr>
          <p:cNvPr id="4" name="Slide Number Placeholder 3">
            <a:extLst>
              <a:ext uri="{FF2B5EF4-FFF2-40B4-BE49-F238E27FC236}">
                <a16:creationId xmlns:a16="http://schemas.microsoft.com/office/drawing/2014/main" id="{AFDE9A02-8917-734C-9EA1-83C1D9E6EB92}"/>
              </a:ext>
            </a:extLst>
          </p:cNvPr>
          <p:cNvSpPr>
            <a:spLocks noGrp="1"/>
          </p:cNvSpPr>
          <p:nvPr>
            <p:ph type="sldNum" sz="quarter" idx="15"/>
          </p:nvPr>
        </p:nvSpPr>
        <p:spPr/>
        <p:txBody>
          <a:bodyPr/>
          <a:lstStyle/>
          <a:p>
            <a:fld id="{61130C78-B4AB-6843-B818-B4CC8CBE3619}" type="slidenum">
              <a:rPr lang="en-US" smtClean="0"/>
              <a:pPr/>
              <a:t>‹#›</a:t>
            </a:fld>
            <a:endParaRPr lang="en-US" dirty="0"/>
          </a:p>
        </p:txBody>
      </p:sp>
    </p:spTree>
    <p:extLst>
      <p:ext uri="{BB962C8B-B14F-4D97-AF65-F5344CB8AC3E}">
        <p14:creationId xmlns:p14="http://schemas.microsoft.com/office/powerpoint/2010/main" val="41828609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417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A96EDDE9-0D4B-A044-A12C-1688B006ED49}"/>
              </a:ext>
            </a:extLst>
          </p:cNvPr>
          <p:cNvSpPr>
            <a:spLocks noGrp="1"/>
          </p:cNvSpPr>
          <p:nvPr>
            <p:ph sz="quarter" idx="10"/>
          </p:nvPr>
        </p:nvSpPr>
        <p:spPr>
          <a:xfrm>
            <a:off x="390525" y="1965325"/>
            <a:ext cx="11410818" cy="41941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Google Shape;17;p4">
            <a:extLst>
              <a:ext uri="{FF2B5EF4-FFF2-40B4-BE49-F238E27FC236}">
                <a16:creationId xmlns:a16="http://schemas.microsoft.com/office/drawing/2014/main" id="{9E787EB5-1C41-A34E-8CF2-43A8EB83503C}"/>
              </a:ext>
            </a:extLst>
          </p:cNvPr>
          <p:cNvSpPr txBox="1">
            <a:spLocks noGrp="1"/>
          </p:cNvSpPr>
          <p:nvPr>
            <p:ph type="title" hasCustomPrompt="1"/>
          </p:nvPr>
        </p:nvSpPr>
        <p:spPr>
          <a:xfrm>
            <a:off x="351487" y="556576"/>
            <a:ext cx="11449855" cy="760977"/>
          </a:xfrm>
          <a:prstGeom prst="rect">
            <a:avLst/>
          </a:prstGeom>
        </p:spPr>
        <p:txBody>
          <a:bodyPr spcFirstLastPara="1" wrap="square" lIns="0" tIns="0" rIns="0" bIns="0" anchor="t" anchorCtr="0">
            <a:noAutofit/>
          </a:bodyPr>
          <a:lstStyle>
            <a:lvl1pPr lvl="0" rtl="0">
              <a:spcBef>
                <a:spcPts val="0"/>
              </a:spcBef>
              <a:spcAft>
                <a:spcPts val="0"/>
              </a:spcAft>
              <a:buSzPts val="2800"/>
              <a:buNone/>
              <a:defRPr sz="5400" b="1" i="0">
                <a:solidFill>
                  <a:schemeClr val="tx1"/>
                </a:solidFill>
                <a:latin typeface="Roboto" panose="02000000000000000000" pitchFamily="2" charset="0"/>
                <a:ea typeface="Roboto"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CA" dirty="0"/>
              <a:t>Your Title Here</a:t>
            </a:r>
            <a:endParaRPr dirty="0"/>
          </a:p>
        </p:txBody>
      </p:sp>
      <p:sp>
        <p:nvSpPr>
          <p:cNvPr id="2" name="Date Placeholder 1">
            <a:extLst>
              <a:ext uri="{FF2B5EF4-FFF2-40B4-BE49-F238E27FC236}">
                <a16:creationId xmlns:a16="http://schemas.microsoft.com/office/drawing/2014/main" id="{C02EB020-6420-494B-95DB-E9AD8CE0C60A}"/>
              </a:ext>
            </a:extLst>
          </p:cNvPr>
          <p:cNvSpPr>
            <a:spLocks noGrp="1"/>
          </p:cNvSpPr>
          <p:nvPr>
            <p:ph type="dt" sz="half" idx="11"/>
          </p:nvPr>
        </p:nvSpPr>
        <p:spPr/>
        <p:txBody>
          <a:bodyPr/>
          <a:lstStyle/>
          <a:p>
            <a:fld id="{1535BD11-B08F-2E4E-8A2A-C0A6527C5A21}" type="datetime1">
              <a:rPr lang="en-CA" smtClean="0"/>
              <a:t>2026-04-07</a:t>
            </a:fld>
            <a:endParaRPr lang="en-US" dirty="0"/>
          </a:p>
        </p:txBody>
      </p:sp>
      <p:sp>
        <p:nvSpPr>
          <p:cNvPr id="3" name="Footer Placeholder 2">
            <a:extLst>
              <a:ext uri="{FF2B5EF4-FFF2-40B4-BE49-F238E27FC236}">
                <a16:creationId xmlns:a16="http://schemas.microsoft.com/office/drawing/2014/main" id="{DAAE9E22-20D4-F140-900D-D0C4110480B8}"/>
              </a:ext>
            </a:extLst>
          </p:cNvPr>
          <p:cNvSpPr>
            <a:spLocks noGrp="1"/>
          </p:cNvSpPr>
          <p:nvPr>
            <p:ph type="ftr" sz="quarter" idx="12"/>
          </p:nvPr>
        </p:nvSpPr>
        <p:spPr/>
        <p:txBody>
          <a:bodyPr/>
          <a:lstStyle/>
          <a:p>
            <a:endParaRPr lang="en-US" dirty="0"/>
          </a:p>
        </p:txBody>
      </p:sp>
      <p:sp>
        <p:nvSpPr>
          <p:cNvPr id="4" name="Slide Number Placeholder 3">
            <a:extLst>
              <a:ext uri="{FF2B5EF4-FFF2-40B4-BE49-F238E27FC236}">
                <a16:creationId xmlns:a16="http://schemas.microsoft.com/office/drawing/2014/main" id="{56E52ABC-BFE4-4D47-9151-B99D1850F361}"/>
              </a:ext>
            </a:extLst>
          </p:cNvPr>
          <p:cNvSpPr>
            <a:spLocks noGrp="1"/>
          </p:cNvSpPr>
          <p:nvPr>
            <p:ph type="sldNum" sz="quarter" idx="13"/>
          </p:nvPr>
        </p:nvSpPr>
        <p:spPr/>
        <p:txBody>
          <a:bodyPr/>
          <a:lstStyle/>
          <a:p>
            <a:fld id="{61130C78-B4AB-6843-B818-B4CC8CBE3619}" type="slidenum">
              <a:rPr lang="en-US" smtClean="0"/>
              <a:pPr/>
              <a:t>‹#›</a:t>
            </a:fld>
            <a:endParaRPr lang="en-US" dirty="0"/>
          </a:p>
        </p:txBody>
      </p:sp>
    </p:spTree>
    <p:extLst>
      <p:ext uri="{BB962C8B-B14F-4D97-AF65-F5344CB8AC3E}">
        <p14:creationId xmlns:p14="http://schemas.microsoft.com/office/powerpoint/2010/main" val="2601202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C4BE29-637A-8249-853A-17D0176371B3}"/>
              </a:ext>
            </a:extLst>
          </p:cNvPr>
          <p:cNvSpPr/>
          <p:nvPr userDrawn="1"/>
        </p:nvSpPr>
        <p:spPr>
          <a:xfrm>
            <a:off x="0" y="0"/>
            <a:ext cx="12192000" cy="1485900"/>
          </a:xfrm>
          <a:prstGeom prst="rect">
            <a:avLst/>
          </a:prstGeom>
          <a:solidFill>
            <a:srgbClr val="275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p4">
            <a:extLst>
              <a:ext uri="{FF2B5EF4-FFF2-40B4-BE49-F238E27FC236}">
                <a16:creationId xmlns:a16="http://schemas.microsoft.com/office/drawing/2014/main" id="{7745FA55-A17E-1442-B82C-EB919EC7125D}"/>
              </a:ext>
            </a:extLst>
          </p:cNvPr>
          <p:cNvSpPr txBox="1">
            <a:spLocks noGrp="1"/>
          </p:cNvSpPr>
          <p:nvPr>
            <p:ph type="title" hasCustomPrompt="1"/>
          </p:nvPr>
        </p:nvSpPr>
        <p:spPr>
          <a:xfrm>
            <a:off x="351487" y="556576"/>
            <a:ext cx="11449855" cy="760977"/>
          </a:xfrm>
          <a:prstGeom prst="rect">
            <a:avLst/>
          </a:prstGeom>
        </p:spPr>
        <p:txBody>
          <a:bodyPr spcFirstLastPara="1" wrap="square" lIns="0" tIns="0" rIns="0" bIns="0" anchor="t" anchorCtr="0">
            <a:noAutofit/>
          </a:bodyPr>
          <a:lstStyle>
            <a:lvl1pPr lvl="0" rtl="0">
              <a:spcBef>
                <a:spcPts val="0"/>
              </a:spcBef>
              <a:spcAft>
                <a:spcPts val="0"/>
              </a:spcAft>
              <a:buSzPts val="2800"/>
              <a:buNone/>
              <a:defRPr sz="5400" b="1" i="0">
                <a:solidFill>
                  <a:schemeClr val="bg2"/>
                </a:solidFill>
                <a:latin typeface="Roboto" panose="02000000000000000000" pitchFamily="2" charset="0"/>
                <a:ea typeface="Roboto" panose="02000000000000000000" pitchFamily="2"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CA" dirty="0"/>
              <a:t>Your Title Here</a:t>
            </a:r>
            <a:endParaRPr dirty="0"/>
          </a:p>
        </p:txBody>
      </p:sp>
      <p:sp>
        <p:nvSpPr>
          <p:cNvPr id="10" name="Content Placeholder 3">
            <a:extLst>
              <a:ext uri="{FF2B5EF4-FFF2-40B4-BE49-F238E27FC236}">
                <a16:creationId xmlns:a16="http://schemas.microsoft.com/office/drawing/2014/main" id="{D5C67B29-3361-7044-B10F-1D2880365E06}"/>
              </a:ext>
            </a:extLst>
          </p:cNvPr>
          <p:cNvSpPr>
            <a:spLocks noGrp="1"/>
          </p:cNvSpPr>
          <p:nvPr>
            <p:ph sz="quarter" idx="10"/>
          </p:nvPr>
        </p:nvSpPr>
        <p:spPr>
          <a:xfrm>
            <a:off x="390525" y="1965325"/>
            <a:ext cx="11410818" cy="41941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3C060203-9422-4A4A-83AE-9349F3600C5A}"/>
              </a:ext>
            </a:extLst>
          </p:cNvPr>
          <p:cNvSpPr>
            <a:spLocks noGrp="1"/>
          </p:cNvSpPr>
          <p:nvPr>
            <p:ph type="dt" sz="half" idx="11"/>
          </p:nvPr>
        </p:nvSpPr>
        <p:spPr/>
        <p:txBody>
          <a:bodyPr/>
          <a:lstStyle/>
          <a:p>
            <a:fld id="{1535BD11-B08F-2E4E-8A2A-C0A6527C5A21}" type="datetime1">
              <a:rPr lang="en-CA" smtClean="0"/>
              <a:t>2026-04-07</a:t>
            </a:fld>
            <a:endParaRPr lang="en-US" dirty="0"/>
          </a:p>
        </p:txBody>
      </p:sp>
      <p:sp>
        <p:nvSpPr>
          <p:cNvPr id="3" name="Footer Placeholder 2">
            <a:extLst>
              <a:ext uri="{FF2B5EF4-FFF2-40B4-BE49-F238E27FC236}">
                <a16:creationId xmlns:a16="http://schemas.microsoft.com/office/drawing/2014/main" id="{AD531723-859E-6A40-B89A-CAD5E47EDE06}"/>
              </a:ext>
            </a:extLst>
          </p:cNvPr>
          <p:cNvSpPr>
            <a:spLocks noGrp="1"/>
          </p:cNvSpPr>
          <p:nvPr>
            <p:ph type="ftr" sz="quarter" idx="12"/>
          </p:nvPr>
        </p:nvSpPr>
        <p:spPr/>
        <p:txBody>
          <a:bodyPr/>
          <a:lstStyle/>
          <a:p>
            <a:endParaRPr lang="en-US" dirty="0"/>
          </a:p>
        </p:txBody>
      </p:sp>
      <p:sp>
        <p:nvSpPr>
          <p:cNvPr id="4" name="Slide Number Placeholder 3">
            <a:extLst>
              <a:ext uri="{FF2B5EF4-FFF2-40B4-BE49-F238E27FC236}">
                <a16:creationId xmlns:a16="http://schemas.microsoft.com/office/drawing/2014/main" id="{6AC3134F-C888-DF45-9DC4-837B89120783}"/>
              </a:ext>
            </a:extLst>
          </p:cNvPr>
          <p:cNvSpPr>
            <a:spLocks noGrp="1"/>
          </p:cNvSpPr>
          <p:nvPr>
            <p:ph type="sldNum" sz="quarter" idx="13"/>
          </p:nvPr>
        </p:nvSpPr>
        <p:spPr/>
        <p:txBody>
          <a:bodyPr/>
          <a:lstStyle/>
          <a:p>
            <a:fld id="{61130C78-B4AB-6843-B818-B4CC8CBE3619}" type="slidenum">
              <a:rPr lang="en-US" smtClean="0"/>
              <a:pPr/>
              <a:t>‹#›</a:t>
            </a:fld>
            <a:endParaRPr lang="en-US" dirty="0"/>
          </a:p>
        </p:txBody>
      </p:sp>
    </p:spTree>
    <p:extLst>
      <p:ext uri="{BB962C8B-B14F-4D97-AF65-F5344CB8AC3E}">
        <p14:creationId xmlns:p14="http://schemas.microsoft.com/office/powerpoint/2010/main" val="1952947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2">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A04BE0-5C54-8543-A526-3B18831952A1}"/>
              </a:ext>
            </a:extLst>
          </p:cNvPr>
          <p:cNvSpPr/>
          <p:nvPr userDrawn="1"/>
        </p:nvSpPr>
        <p:spPr>
          <a:xfrm>
            <a:off x="6096000" y="0"/>
            <a:ext cx="610462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7">
            <a:extLst>
              <a:ext uri="{FF2B5EF4-FFF2-40B4-BE49-F238E27FC236}">
                <a16:creationId xmlns:a16="http://schemas.microsoft.com/office/drawing/2014/main" id="{ACA2EC1B-7F3B-E243-B93A-7186975219C7}"/>
              </a:ext>
            </a:extLst>
          </p:cNvPr>
          <p:cNvSpPr>
            <a:spLocks noGrp="1"/>
          </p:cNvSpPr>
          <p:nvPr>
            <p:ph type="pic" sz="quarter" idx="10"/>
          </p:nvPr>
        </p:nvSpPr>
        <p:spPr>
          <a:xfrm>
            <a:off x="1" y="0"/>
            <a:ext cx="6096000" cy="6858000"/>
          </a:xfrm>
        </p:spPr>
        <p:txBody>
          <a:bodyPr/>
          <a:lstStyle>
            <a:lvl1pPr>
              <a:defRPr>
                <a:solidFill>
                  <a:schemeClr val="bg1"/>
                </a:solidFill>
              </a:defRPr>
            </a:lvl1pPr>
          </a:lstStyle>
          <a:p>
            <a:r>
              <a:rPr lang="en-US"/>
              <a:t>Click icon to add picture</a:t>
            </a:r>
            <a:endParaRPr lang="en-US" dirty="0"/>
          </a:p>
        </p:txBody>
      </p:sp>
      <p:sp>
        <p:nvSpPr>
          <p:cNvPr id="11" name="Text Placeholder 6">
            <a:extLst>
              <a:ext uri="{FF2B5EF4-FFF2-40B4-BE49-F238E27FC236}">
                <a16:creationId xmlns:a16="http://schemas.microsoft.com/office/drawing/2014/main" id="{BA4C0F9C-1D5F-D14A-89EC-85CD14178400}"/>
              </a:ext>
            </a:extLst>
          </p:cNvPr>
          <p:cNvSpPr>
            <a:spLocks noGrp="1"/>
          </p:cNvSpPr>
          <p:nvPr>
            <p:ph type="body" sz="quarter" idx="11" hasCustomPrompt="1"/>
          </p:nvPr>
        </p:nvSpPr>
        <p:spPr>
          <a:xfrm>
            <a:off x="7095960" y="1579417"/>
            <a:ext cx="4178176" cy="3875810"/>
          </a:xfrm>
        </p:spPr>
        <p:txBody>
          <a:bodyPr lIns="0" tIns="0" rIns="0" bIns="0">
            <a:noAutofit/>
          </a:bodyPr>
          <a:lstStyle>
            <a:lvl1pPr marL="0" marR="0" indent="0" algn="l" defTabSz="914400" rtl="0" eaLnBrk="1" fontAlgn="auto" latinLnBrk="0" hangingPunct="1">
              <a:lnSpc>
                <a:spcPct val="90000"/>
              </a:lnSpc>
              <a:spcBef>
                <a:spcPts val="0"/>
              </a:spcBef>
              <a:spcAft>
                <a:spcPts val="0"/>
              </a:spcAft>
              <a:buClr>
                <a:schemeClr val="dk2"/>
              </a:buClr>
              <a:buSzPts val="1800"/>
              <a:buFont typeface="Arial"/>
              <a:buNone/>
              <a:tabLst/>
              <a:defRPr sz="3200" b="0" i="0">
                <a:solidFill>
                  <a:schemeClr val="tx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
                <a:schemeClr val="dk2"/>
              </a:buClr>
              <a:buSzPts val="1800"/>
              <a:buFont typeface="Arial"/>
              <a:buNone/>
              <a:tabLst/>
              <a:defRPr/>
            </a:pPr>
            <a:r>
              <a:rPr lang="en-US" dirty="0"/>
              <a:t>Your Text Goes Here</a:t>
            </a:r>
          </a:p>
          <a:p>
            <a:pPr lvl="0"/>
            <a:r>
              <a:rPr lang="en-US" dirty="0"/>
              <a:t>Your Text Goes Here</a:t>
            </a:r>
          </a:p>
        </p:txBody>
      </p:sp>
      <p:sp>
        <p:nvSpPr>
          <p:cNvPr id="2" name="Date Placeholder 1">
            <a:extLst>
              <a:ext uri="{FF2B5EF4-FFF2-40B4-BE49-F238E27FC236}">
                <a16:creationId xmlns:a16="http://schemas.microsoft.com/office/drawing/2014/main" id="{81615F37-35F6-DA4E-9480-0E302143DAF0}"/>
              </a:ext>
            </a:extLst>
          </p:cNvPr>
          <p:cNvSpPr>
            <a:spLocks noGrp="1"/>
          </p:cNvSpPr>
          <p:nvPr>
            <p:ph type="dt" sz="half" idx="12"/>
          </p:nvPr>
        </p:nvSpPr>
        <p:spPr/>
        <p:txBody>
          <a:bodyPr/>
          <a:lstStyle/>
          <a:p>
            <a:fld id="{1535BD11-B08F-2E4E-8A2A-C0A6527C5A21}" type="datetime1">
              <a:rPr lang="en-CA" smtClean="0"/>
              <a:t>2026-04-07</a:t>
            </a:fld>
            <a:endParaRPr lang="en-US" dirty="0"/>
          </a:p>
        </p:txBody>
      </p:sp>
      <p:sp>
        <p:nvSpPr>
          <p:cNvPr id="3" name="Footer Placeholder 2">
            <a:extLst>
              <a:ext uri="{FF2B5EF4-FFF2-40B4-BE49-F238E27FC236}">
                <a16:creationId xmlns:a16="http://schemas.microsoft.com/office/drawing/2014/main" id="{A0A362A8-AC39-A24B-A550-5B87DC5173AA}"/>
              </a:ext>
            </a:extLst>
          </p:cNvPr>
          <p:cNvSpPr>
            <a:spLocks noGrp="1"/>
          </p:cNvSpPr>
          <p:nvPr>
            <p:ph type="ftr"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529C9496-36B1-9A4E-9804-213B9A36F7CA}"/>
              </a:ext>
            </a:extLst>
          </p:cNvPr>
          <p:cNvSpPr>
            <a:spLocks noGrp="1"/>
          </p:cNvSpPr>
          <p:nvPr>
            <p:ph type="sldNum" sz="quarter" idx="14"/>
          </p:nvPr>
        </p:nvSpPr>
        <p:spPr/>
        <p:txBody>
          <a:bodyPr/>
          <a:lstStyle/>
          <a:p>
            <a:fld id="{61130C78-B4AB-6843-B818-B4CC8CBE3619}" type="slidenum">
              <a:rPr lang="en-US" smtClean="0"/>
              <a:pPr/>
              <a:t>‹#›</a:t>
            </a:fld>
            <a:endParaRPr lang="en-US" dirty="0"/>
          </a:p>
        </p:txBody>
      </p:sp>
    </p:spTree>
    <p:extLst>
      <p:ext uri="{BB962C8B-B14F-4D97-AF65-F5344CB8AC3E}">
        <p14:creationId xmlns:p14="http://schemas.microsoft.com/office/powerpoint/2010/main" val="3293928148"/>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Number and Content">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C0E220-A2A2-C446-8DB8-C27C9A784183}"/>
              </a:ext>
            </a:extLst>
          </p:cNvPr>
          <p:cNvSpPr/>
          <p:nvPr userDrawn="1"/>
        </p:nvSpPr>
        <p:spPr>
          <a:xfrm>
            <a:off x="0" y="0"/>
            <a:ext cx="6099464" cy="6858000"/>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4F678153-9B2A-B248-A3B6-2B275BA35EBB}"/>
              </a:ext>
            </a:extLst>
          </p:cNvPr>
          <p:cNvSpPr>
            <a:spLocks noGrp="1"/>
          </p:cNvSpPr>
          <p:nvPr>
            <p:ph type="body" sz="quarter" idx="15" hasCustomPrompt="1"/>
          </p:nvPr>
        </p:nvSpPr>
        <p:spPr>
          <a:xfrm>
            <a:off x="455357" y="1565125"/>
            <a:ext cx="5415507" cy="4527845"/>
          </a:xfrm>
        </p:spPr>
        <p:txBody>
          <a:bodyPr anchor="ctr">
            <a:noAutofit/>
          </a:bodyPr>
          <a:lstStyle>
            <a:lvl1pPr marL="0" indent="0">
              <a:buNone/>
              <a:defRPr sz="35000" b="1" spc="-60" baseline="0"/>
            </a:lvl1pPr>
          </a:lstStyle>
          <a:p>
            <a:pPr lvl="0"/>
            <a:r>
              <a:rPr lang="en-US" dirty="0"/>
              <a:t>01</a:t>
            </a:r>
          </a:p>
        </p:txBody>
      </p:sp>
      <p:sp>
        <p:nvSpPr>
          <p:cNvPr id="6" name="Text Placeholder 6">
            <a:extLst>
              <a:ext uri="{FF2B5EF4-FFF2-40B4-BE49-F238E27FC236}">
                <a16:creationId xmlns:a16="http://schemas.microsoft.com/office/drawing/2014/main" id="{9C9E93D6-3D12-4A44-96CF-54D10D6B14EC}"/>
              </a:ext>
            </a:extLst>
          </p:cNvPr>
          <p:cNvSpPr>
            <a:spLocks noGrp="1"/>
          </p:cNvSpPr>
          <p:nvPr>
            <p:ph type="body" sz="quarter" idx="11" hasCustomPrompt="1"/>
          </p:nvPr>
        </p:nvSpPr>
        <p:spPr>
          <a:xfrm>
            <a:off x="7095960" y="1579417"/>
            <a:ext cx="4178176" cy="3875810"/>
          </a:xfrm>
        </p:spPr>
        <p:txBody>
          <a:bodyPr lIns="0" tIns="0" rIns="0" bIns="0">
            <a:noAutofit/>
          </a:bodyPr>
          <a:lstStyle>
            <a:lvl1pPr marL="0" marR="0" indent="0" algn="l" defTabSz="914400" rtl="0" eaLnBrk="1" fontAlgn="auto" latinLnBrk="0" hangingPunct="1">
              <a:lnSpc>
                <a:spcPct val="90000"/>
              </a:lnSpc>
              <a:spcBef>
                <a:spcPts val="0"/>
              </a:spcBef>
              <a:spcAft>
                <a:spcPts val="0"/>
              </a:spcAft>
              <a:buClr>
                <a:schemeClr val="dk2"/>
              </a:buClr>
              <a:buSzPts val="1800"/>
              <a:buFont typeface="Arial"/>
              <a:buNone/>
              <a:tabLst/>
              <a:defRPr sz="3200" b="0" i="0">
                <a:solidFill>
                  <a:schemeClr val="tx1"/>
                </a:solidFill>
                <a:latin typeface="Roboto Light" panose="02000000000000000000" pitchFamily="2" charset="0"/>
                <a:ea typeface="Roboto Light"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
                <a:schemeClr val="dk2"/>
              </a:buClr>
              <a:buSzPts val="1800"/>
              <a:buFont typeface="Arial"/>
              <a:buNone/>
              <a:tabLst/>
              <a:defRPr/>
            </a:pPr>
            <a:r>
              <a:rPr lang="en-US" dirty="0"/>
              <a:t>Your Text Goes Here</a:t>
            </a:r>
          </a:p>
          <a:p>
            <a:pPr lvl="0"/>
            <a:r>
              <a:rPr lang="en-US" dirty="0"/>
              <a:t>Your Text Goes Here</a:t>
            </a:r>
          </a:p>
        </p:txBody>
      </p:sp>
      <p:sp>
        <p:nvSpPr>
          <p:cNvPr id="2" name="Date Placeholder 1">
            <a:extLst>
              <a:ext uri="{FF2B5EF4-FFF2-40B4-BE49-F238E27FC236}">
                <a16:creationId xmlns:a16="http://schemas.microsoft.com/office/drawing/2014/main" id="{DAAC56D3-060C-5343-83E6-11ED11198D34}"/>
              </a:ext>
            </a:extLst>
          </p:cNvPr>
          <p:cNvSpPr>
            <a:spLocks noGrp="1"/>
          </p:cNvSpPr>
          <p:nvPr>
            <p:ph type="dt" sz="half" idx="12"/>
          </p:nvPr>
        </p:nvSpPr>
        <p:spPr/>
        <p:txBody>
          <a:bodyPr/>
          <a:lstStyle/>
          <a:p>
            <a:fld id="{1535BD11-B08F-2E4E-8A2A-C0A6527C5A21}" type="datetime1">
              <a:rPr lang="en-CA" smtClean="0"/>
              <a:t>2026-04-07</a:t>
            </a:fld>
            <a:endParaRPr lang="en-US" dirty="0"/>
          </a:p>
        </p:txBody>
      </p:sp>
      <p:sp>
        <p:nvSpPr>
          <p:cNvPr id="3" name="Footer Placeholder 2">
            <a:extLst>
              <a:ext uri="{FF2B5EF4-FFF2-40B4-BE49-F238E27FC236}">
                <a16:creationId xmlns:a16="http://schemas.microsoft.com/office/drawing/2014/main" id="{E8232243-6432-BC48-AF51-684F2F206B6F}"/>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1FFE2CB9-A1DC-1E40-AC49-72A7A82E07CE}"/>
              </a:ext>
            </a:extLst>
          </p:cNvPr>
          <p:cNvSpPr>
            <a:spLocks noGrp="1"/>
          </p:cNvSpPr>
          <p:nvPr>
            <p:ph type="sldNum" sz="quarter" idx="14"/>
          </p:nvPr>
        </p:nvSpPr>
        <p:spPr/>
        <p:txBody>
          <a:bodyPr/>
          <a:lstStyle/>
          <a:p>
            <a:fld id="{61130C78-B4AB-6843-B818-B4CC8CBE3619}" type="slidenum">
              <a:rPr lang="en-US" smtClean="0"/>
              <a:pPr/>
              <a:t>‹#›</a:t>
            </a:fld>
            <a:endParaRPr lang="en-US" dirty="0"/>
          </a:p>
        </p:txBody>
      </p:sp>
    </p:spTree>
    <p:extLst>
      <p:ext uri="{BB962C8B-B14F-4D97-AF65-F5344CB8AC3E}">
        <p14:creationId xmlns:p14="http://schemas.microsoft.com/office/powerpoint/2010/main" val="236370614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6">
    <p:bg>
      <p:bgPr>
        <a:solidFill>
          <a:schemeClr val="bg2"/>
        </a:solidFill>
        <a:effectLst/>
      </p:bgPr>
    </p:bg>
    <p:spTree>
      <p:nvGrpSpPr>
        <p:cNvPr id="1" name=""/>
        <p:cNvGrpSpPr/>
        <p:nvPr/>
      </p:nvGrpSpPr>
      <p:grpSpPr>
        <a:xfrm>
          <a:off x="0" y="0"/>
          <a:ext cx="0" cy="0"/>
          <a:chOff x="0" y="0"/>
          <a:chExt cx="0" cy="0"/>
        </a:xfrm>
      </p:grpSpPr>
      <p:sp>
        <p:nvSpPr>
          <p:cNvPr id="15" name="Google Shape;18;p4">
            <a:extLst>
              <a:ext uri="{FF2B5EF4-FFF2-40B4-BE49-F238E27FC236}">
                <a16:creationId xmlns:a16="http://schemas.microsoft.com/office/drawing/2014/main" id="{3DAC7B97-E2D8-A240-8F95-4D7259F8C770}"/>
              </a:ext>
            </a:extLst>
          </p:cNvPr>
          <p:cNvSpPr txBox="1">
            <a:spLocks noGrp="1"/>
          </p:cNvSpPr>
          <p:nvPr>
            <p:ph type="body" idx="1" hasCustomPrompt="1"/>
          </p:nvPr>
        </p:nvSpPr>
        <p:spPr>
          <a:xfrm>
            <a:off x="935337" y="2340855"/>
            <a:ext cx="10866071" cy="3384535"/>
          </a:xfrm>
          <a:prstGeom prst="rect">
            <a:avLst/>
          </a:prstGeom>
        </p:spPr>
        <p:txBody>
          <a:bodyPr spcFirstLastPara="1" wrap="square" lIns="0" tIns="0" rIns="0" bIns="0" numCol="2" anchor="t" anchorCtr="0">
            <a:normAutofit/>
          </a:bodyPr>
          <a:lstStyle>
            <a:lvl1pPr marL="0" lvl="0" indent="0" rtl="0">
              <a:lnSpc>
                <a:spcPct val="150000"/>
              </a:lnSpc>
              <a:spcBef>
                <a:spcPts val="0"/>
              </a:spcBef>
              <a:spcAft>
                <a:spcPts val="0"/>
              </a:spcAft>
              <a:buClr>
                <a:srgbClr val="000000"/>
              </a:buClr>
              <a:buSzPts val="1800"/>
              <a:buFont typeface="Arial" panose="020B0604020202020204" pitchFamily="34" charset="0"/>
              <a:buNone/>
              <a:defRPr sz="2400" b="0" i="0">
                <a:solidFill>
                  <a:schemeClr val="tx1"/>
                </a:solidFill>
                <a:latin typeface="Roboto Light" panose="02000000000000000000" pitchFamily="2" charset="0"/>
                <a:ea typeface="Roboto Light" panose="02000000000000000000" pitchFamily="2" charset="0"/>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r>
              <a:rPr lang="en-CA" dirty="0"/>
              <a:t>Your Text Here </a:t>
            </a:r>
          </a:p>
          <a:p>
            <a:endParaRPr lang="en-CA" dirty="0"/>
          </a:p>
          <a:p>
            <a:endParaRPr lang="en-CA" dirty="0"/>
          </a:p>
          <a:p>
            <a:endParaRPr lang="en-CA" dirty="0"/>
          </a:p>
          <a:p>
            <a:endParaRPr lang="en-CA" dirty="0"/>
          </a:p>
          <a:p>
            <a:r>
              <a:rPr lang="en-CA" dirty="0"/>
              <a:t>Your Text Here</a:t>
            </a:r>
          </a:p>
        </p:txBody>
      </p:sp>
      <p:sp>
        <p:nvSpPr>
          <p:cNvPr id="16" name="Text Placeholder 6">
            <a:extLst>
              <a:ext uri="{FF2B5EF4-FFF2-40B4-BE49-F238E27FC236}">
                <a16:creationId xmlns:a16="http://schemas.microsoft.com/office/drawing/2014/main" id="{D81B8BA2-1F4B-E349-8B72-C54B055380A0}"/>
              </a:ext>
            </a:extLst>
          </p:cNvPr>
          <p:cNvSpPr>
            <a:spLocks noGrp="1"/>
          </p:cNvSpPr>
          <p:nvPr>
            <p:ph type="body" sz="quarter" idx="11" hasCustomPrompt="1"/>
          </p:nvPr>
        </p:nvSpPr>
        <p:spPr>
          <a:xfrm>
            <a:off x="935338" y="1074258"/>
            <a:ext cx="10866070" cy="702587"/>
          </a:xfrm>
        </p:spPr>
        <p:txBody>
          <a:bodyPr lIns="0" tIns="0" rIns="0" bIns="0">
            <a:noAutofit/>
          </a:bodyPr>
          <a:lstStyle>
            <a:lvl1pPr marL="0" indent="0">
              <a:lnSpc>
                <a:spcPct val="80000"/>
              </a:lnSpc>
              <a:spcBef>
                <a:spcPts val="400"/>
              </a:spcBef>
              <a:buNone/>
              <a:defRPr sz="5400" b="1" i="0">
                <a:solidFill>
                  <a:schemeClr val="tx2"/>
                </a:solidFill>
                <a:latin typeface="Roboto" panose="02000000000000000000" pitchFamily="2" charset="0"/>
                <a:ea typeface="Roboto" panose="02000000000000000000" pitchFamily="2" charset="0"/>
              </a:defRPr>
            </a:lvl1pPr>
          </a:lstStyle>
          <a:p>
            <a:pPr lvl="0"/>
            <a:r>
              <a:rPr lang="en-US" dirty="0"/>
              <a:t>Your Title Goes Here</a:t>
            </a:r>
          </a:p>
        </p:txBody>
      </p:sp>
      <p:sp>
        <p:nvSpPr>
          <p:cNvPr id="3" name="Date Placeholder 2">
            <a:extLst>
              <a:ext uri="{FF2B5EF4-FFF2-40B4-BE49-F238E27FC236}">
                <a16:creationId xmlns:a16="http://schemas.microsoft.com/office/drawing/2014/main" id="{9A16CEDB-D656-694C-BA91-65ADFC3D2884}"/>
              </a:ext>
            </a:extLst>
          </p:cNvPr>
          <p:cNvSpPr>
            <a:spLocks noGrp="1"/>
          </p:cNvSpPr>
          <p:nvPr>
            <p:ph type="dt" sz="half" idx="12"/>
          </p:nvPr>
        </p:nvSpPr>
        <p:spPr/>
        <p:txBody>
          <a:bodyPr/>
          <a:lstStyle/>
          <a:p>
            <a:fld id="{1535BD11-B08F-2E4E-8A2A-C0A6527C5A21}" type="datetime1">
              <a:rPr lang="en-CA" smtClean="0"/>
              <a:t>2026-04-07</a:t>
            </a:fld>
            <a:endParaRPr lang="en-US" dirty="0"/>
          </a:p>
        </p:txBody>
      </p:sp>
      <p:sp>
        <p:nvSpPr>
          <p:cNvPr id="4" name="Footer Placeholder 3">
            <a:extLst>
              <a:ext uri="{FF2B5EF4-FFF2-40B4-BE49-F238E27FC236}">
                <a16:creationId xmlns:a16="http://schemas.microsoft.com/office/drawing/2014/main" id="{148F6AD3-74BC-6A46-8208-E4646CF992BB}"/>
              </a:ext>
            </a:extLst>
          </p:cNvPr>
          <p:cNvSpPr>
            <a:spLocks noGrp="1"/>
          </p:cNvSpPr>
          <p:nvPr>
            <p:ph type="ftr" sz="quarter" idx="13"/>
          </p:nvPr>
        </p:nvSpPr>
        <p:spPr/>
        <p:txBody>
          <a:bodyPr/>
          <a:lstStyle/>
          <a:p>
            <a:endParaRPr lang="en-US" dirty="0"/>
          </a:p>
        </p:txBody>
      </p:sp>
      <p:sp>
        <p:nvSpPr>
          <p:cNvPr id="5" name="Slide Number Placeholder 4">
            <a:extLst>
              <a:ext uri="{FF2B5EF4-FFF2-40B4-BE49-F238E27FC236}">
                <a16:creationId xmlns:a16="http://schemas.microsoft.com/office/drawing/2014/main" id="{358DF7E4-AB1D-AB4F-9EB2-C891920D0267}"/>
              </a:ext>
            </a:extLst>
          </p:cNvPr>
          <p:cNvSpPr>
            <a:spLocks noGrp="1"/>
          </p:cNvSpPr>
          <p:nvPr>
            <p:ph type="sldNum" sz="quarter" idx="14"/>
          </p:nvPr>
        </p:nvSpPr>
        <p:spPr/>
        <p:txBody>
          <a:bodyPr/>
          <a:lstStyle/>
          <a:p>
            <a:fld id="{61130C78-B4AB-6843-B818-B4CC8CBE3619}" type="slidenum">
              <a:rPr lang="en-US" smtClean="0"/>
              <a:pPr/>
              <a:t>‹#›</a:t>
            </a:fld>
            <a:endParaRPr lang="en-US" dirty="0"/>
          </a:p>
        </p:txBody>
      </p:sp>
    </p:spTree>
    <p:extLst>
      <p:ext uri="{BB962C8B-B14F-4D97-AF65-F5344CB8AC3E}">
        <p14:creationId xmlns:p14="http://schemas.microsoft.com/office/powerpoint/2010/main" val="22211995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3CD0-97DF-1848-BDEF-FD7E95A29D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A0AC6-9940-1141-A454-F6AE1AF8F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A6FB9A-D216-C643-A65E-D805AC62279F}"/>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59A9CF60-5CD3-E246-9E2E-25DF6E8CC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3982C-C269-3747-BA8C-376FB035FD8B}"/>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859490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 1">
    <p:bg>
      <p:bgRef idx="1001">
        <a:schemeClr val="bg2"/>
      </p:bgRef>
    </p:bg>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853EC0B4-9DD0-3E42-8433-7FF2BCEBE109}"/>
              </a:ext>
            </a:extLst>
          </p:cNvPr>
          <p:cNvSpPr>
            <a:spLocks noGrp="1"/>
          </p:cNvSpPr>
          <p:nvPr>
            <p:ph type="chart" sz="quarter" idx="10" hasCustomPrompt="1"/>
          </p:nvPr>
        </p:nvSpPr>
        <p:spPr>
          <a:xfrm>
            <a:off x="390591" y="1343279"/>
            <a:ext cx="11383897" cy="4183582"/>
          </a:xfrm>
        </p:spPr>
        <p:txBody>
          <a:bodyPr/>
          <a:lstStyle/>
          <a:p>
            <a:r>
              <a:rPr lang="en-US" dirty="0"/>
              <a:t>Click icon to insert chart</a:t>
            </a:r>
          </a:p>
        </p:txBody>
      </p:sp>
      <p:sp>
        <p:nvSpPr>
          <p:cNvPr id="8" name="Text Placeholder 7">
            <a:extLst>
              <a:ext uri="{FF2B5EF4-FFF2-40B4-BE49-F238E27FC236}">
                <a16:creationId xmlns:a16="http://schemas.microsoft.com/office/drawing/2014/main" id="{999F9ECB-E455-B648-BC28-63F9169F62E3}"/>
              </a:ext>
            </a:extLst>
          </p:cNvPr>
          <p:cNvSpPr>
            <a:spLocks noGrp="1"/>
          </p:cNvSpPr>
          <p:nvPr>
            <p:ph type="body" sz="quarter" idx="11" hasCustomPrompt="1"/>
          </p:nvPr>
        </p:nvSpPr>
        <p:spPr>
          <a:xfrm>
            <a:off x="390591" y="498930"/>
            <a:ext cx="11383897" cy="687387"/>
          </a:xfrm>
        </p:spPr>
        <p:txBody>
          <a:bodyPr lIns="0" tIns="0" rIns="0" bIns="0"/>
          <a:lstStyle>
            <a:lvl1pPr marL="0" indent="0">
              <a:buNone/>
              <a:defRPr b="1">
                <a:solidFill>
                  <a:schemeClr val="tx2"/>
                </a:solidFill>
              </a:defRPr>
            </a:lvl1pPr>
          </a:lstStyle>
          <a:p>
            <a:pPr lvl="0"/>
            <a:r>
              <a:rPr lang="en-US" dirty="0"/>
              <a:t>Add chart title here</a:t>
            </a:r>
          </a:p>
        </p:txBody>
      </p:sp>
      <p:sp>
        <p:nvSpPr>
          <p:cNvPr id="9" name="Date Placeholder 8">
            <a:extLst>
              <a:ext uri="{FF2B5EF4-FFF2-40B4-BE49-F238E27FC236}">
                <a16:creationId xmlns:a16="http://schemas.microsoft.com/office/drawing/2014/main" id="{F198B815-91E0-F54F-8DBF-E1E115486F83}"/>
              </a:ext>
            </a:extLst>
          </p:cNvPr>
          <p:cNvSpPr>
            <a:spLocks noGrp="1"/>
          </p:cNvSpPr>
          <p:nvPr>
            <p:ph type="dt" sz="half" idx="12"/>
          </p:nvPr>
        </p:nvSpPr>
        <p:spPr/>
        <p:txBody>
          <a:bodyPr/>
          <a:lstStyle/>
          <a:p>
            <a:fld id="{1535BD11-B08F-2E4E-8A2A-C0A6527C5A21}" type="datetime1">
              <a:rPr lang="en-CA" smtClean="0"/>
              <a:t>2026-04-07</a:t>
            </a:fld>
            <a:endParaRPr lang="en-US" dirty="0"/>
          </a:p>
        </p:txBody>
      </p:sp>
      <p:sp>
        <p:nvSpPr>
          <p:cNvPr id="10" name="Footer Placeholder 9">
            <a:extLst>
              <a:ext uri="{FF2B5EF4-FFF2-40B4-BE49-F238E27FC236}">
                <a16:creationId xmlns:a16="http://schemas.microsoft.com/office/drawing/2014/main" id="{6D77A3A9-C12D-DA40-8219-2377C4987404}"/>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DB0096DC-00BB-7144-8688-CF3D555BA455}"/>
              </a:ext>
            </a:extLst>
          </p:cNvPr>
          <p:cNvSpPr>
            <a:spLocks noGrp="1"/>
          </p:cNvSpPr>
          <p:nvPr>
            <p:ph type="sldNum" sz="quarter" idx="14"/>
          </p:nvPr>
        </p:nvSpPr>
        <p:spPr/>
        <p:txBody>
          <a:bodyPr/>
          <a:lstStyle/>
          <a:p>
            <a:fld id="{61130C78-B4AB-6843-B818-B4CC8CBE3619}" type="slidenum">
              <a:rPr lang="en-US" smtClean="0"/>
              <a:pPr/>
              <a:t>‹#›</a:t>
            </a:fld>
            <a:endParaRPr lang="en-US" dirty="0"/>
          </a:p>
        </p:txBody>
      </p:sp>
      <p:sp>
        <p:nvSpPr>
          <p:cNvPr id="13" name="Text Placeholder 12">
            <a:extLst>
              <a:ext uri="{FF2B5EF4-FFF2-40B4-BE49-F238E27FC236}">
                <a16:creationId xmlns:a16="http://schemas.microsoft.com/office/drawing/2014/main" id="{93D5752F-93E8-5640-B649-2F69D4E4B4FB}"/>
              </a:ext>
            </a:extLst>
          </p:cNvPr>
          <p:cNvSpPr>
            <a:spLocks noGrp="1"/>
          </p:cNvSpPr>
          <p:nvPr>
            <p:ph type="body" sz="quarter" idx="15" hasCustomPrompt="1"/>
          </p:nvPr>
        </p:nvSpPr>
        <p:spPr>
          <a:xfrm>
            <a:off x="390525" y="5688013"/>
            <a:ext cx="11410950" cy="373062"/>
          </a:xfrm>
        </p:spPr>
        <p:txBody>
          <a:bodyPr lIns="0" tIns="0" rIns="0" bIns="0">
            <a:noAutofit/>
          </a:bodyPr>
          <a:lstStyle>
            <a:lvl1pPr marL="0" indent="0">
              <a:buNone/>
              <a:defRPr sz="1200" b="0" i="0">
                <a:solidFill>
                  <a:schemeClr val="tx1"/>
                </a:solidFill>
                <a:latin typeface="Roboto Light" panose="02000000000000000000" pitchFamily="2" charset="0"/>
                <a:ea typeface="Roboto Light" panose="02000000000000000000"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chart source text</a:t>
            </a:r>
          </a:p>
        </p:txBody>
      </p:sp>
    </p:spTree>
    <p:extLst>
      <p:ext uri="{BB962C8B-B14F-4D97-AF65-F5344CB8AC3E}">
        <p14:creationId xmlns:p14="http://schemas.microsoft.com/office/powerpoint/2010/main" val="15077843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7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2">
    <p:bg>
      <p:bgPr>
        <a:solidFill>
          <a:schemeClr val="tx2"/>
        </a:solidFill>
        <a:effectLst/>
      </p:bgPr>
    </p:bg>
    <p:spTree>
      <p:nvGrpSpPr>
        <p:cNvPr id="1" name=""/>
        <p:cNvGrpSpPr/>
        <p:nvPr/>
      </p:nvGrpSpPr>
      <p:grpSpPr>
        <a:xfrm>
          <a:off x="0" y="0"/>
          <a:ext cx="0" cy="0"/>
          <a:chOff x="0" y="0"/>
          <a:chExt cx="0" cy="0"/>
        </a:xfrm>
      </p:grpSpPr>
      <p:sp>
        <p:nvSpPr>
          <p:cNvPr id="11" name="Chart Placeholder 2">
            <a:extLst>
              <a:ext uri="{FF2B5EF4-FFF2-40B4-BE49-F238E27FC236}">
                <a16:creationId xmlns:a16="http://schemas.microsoft.com/office/drawing/2014/main" id="{DBDA81E4-D819-194B-A845-51E77961E251}"/>
              </a:ext>
            </a:extLst>
          </p:cNvPr>
          <p:cNvSpPr>
            <a:spLocks noGrp="1"/>
          </p:cNvSpPr>
          <p:nvPr>
            <p:ph type="chart" sz="quarter" idx="10" hasCustomPrompt="1"/>
          </p:nvPr>
        </p:nvSpPr>
        <p:spPr>
          <a:xfrm>
            <a:off x="390591" y="1343279"/>
            <a:ext cx="11383897" cy="4183582"/>
          </a:xfrm>
        </p:spPr>
        <p:txBody>
          <a:bodyPr/>
          <a:lstStyle>
            <a:lvl1pPr>
              <a:defRPr>
                <a:solidFill>
                  <a:schemeClr val="bg2"/>
                </a:solidFill>
              </a:defRPr>
            </a:lvl1pPr>
          </a:lstStyle>
          <a:p>
            <a:r>
              <a:rPr lang="en-US" dirty="0"/>
              <a:t>Click icon to insert chart</a:t>
            </a:r>
          </a:p>
        </p:txBody>
      </p:sp>
      <p:sp>
        <p:nvSpPr>
          <p:cNvPr id="12" name="Text Placeholder 7">
            <a:extLst>
              <a:ext uri="{FF2B5EF4-FFF2-40B4-BE49-F238E27FC236}">
                <a16:creationId xmlns:a16="http://schemas.microsoft.com/office/drawing/2014/main" id="{F6B907DA-D648-3848-B281-CF9A84B4C7AB}"/>
              </a:ext>
            </a:extLst>
          </p:cNvPr>
          <p:cNvSpPr>
            <a:spLocks noGrp="1"/>
          </p:cNvSpPr>
          <p:nvPr>
            <p:ph type="body" sz="quarter" idx="11" hasCustomPrompt="1"/>
          </p:nvPr>
        </p:nvSpPr>
        <p:spPr>
          <a:xfrm>
            <a:off x="390591" y="498930"/>
            <a:ext cx="11383897" cy="687387"/>
          </a:xfrm>
        </p:spPr>
        <p:txBody>
          <a:bodyPr lIns="0" tIns="0" rIns="0" bIns="0"/>
          <a:lstStyle>
            <a:lvl1pPr marL="0" indent="0">
              <a:buNone/>
              <a:defRPr b="1">
                <a:solidFill>
                  <a:schemeClr val="bg2"/>
                </a:solidFill>
              </a:defRPr>
            </a:lvl1pPr>
          </a:lstStyle>
          <a:p>
            <a:pPr lvl="0"/>
            <a:r>
              <a:rPr lang="en-US" dirty="0"/>
              <a:t>Add chart title here</a:t>
            </a:r>
          </a:p>
        </p:txBody>
      </p:sp>
      <p:sp>
        <p:nvSpPr>
          <p:cNvPr id="13" name="Text Placeholder 12">
            <a:extLst>
              <a:ext uri="{FF2B5EF4-FFF2-40B4-BE49-F238E27FC236}">
                <a16:creationId xmlns:a16="http://schemas.microsoft.com/office/drawing/2014/main" id="{C2333AAA-2953-3E42-89E5-E6D6786DA5B7}"/>
              </a:ext>
            </a:extLst>
          </p:cNvPr>
          <p:cNvSpPr>
            <a:spLocks noGrp="1"/>
          </p:cNvSpPr>
          <p:nvPr>
            <p:ph type="body" sz="quarter" idx="15" hasCustomPrompt="1"/>
          </p:nvPr>
        </p:nvSpPr>
        <p:spPr>
          <a:xfrm>
            <a:off x="390525" y="5688013"/>
            <a:ext cx="11410950" cy="373062"/>
          </a:xfrm>
        </p:spPr>
        <p:txBody>
          <a:bodyPr lIns="0" tIns="0" rIns="0" bIns="0">
            <a:noAutofit/>
          </a:bodyPr>
          <a:lstStyle>
            <a:lvl1pPr marL="0" indent="0">
              <a:buNone/>
              <a:defRPr sz="1200">
                <a:solidFill>
                  <a:schemeClr val="bg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chart source text</a:t>
            </a:r>
          </a:p>
        </p:txBody>
      </p:sp>
      <p:sp>
        <p:nvSpPr>
          <p:cNvPr id="2" name="Date Placeholder 1">
            <a:extLst>
              <a:ext uri="{FF2B5EF4-FFF2-40B4-BE49-F238E27FC236}">
                <a16:creationId xmlns:a16="http://schemas.microsoft.com/office/drawing/2014/main" id="{2E96E9AE-1B93-944F-94E9-92B7D2B39F31}"/>
              </a:ext>
            </a:extLst>
          </p:cNvPr>
          <p:cNvSpPr>
            <a:spLocks noGrp="1"/>
          </p:cNvSpPr>
          <p:nvPr>
            <p:ph type="dt" sz="half" idx="16"/>
          </p:nvPr>
        </p:nvSpPr>
        <p:spPr/>
        <p:txBody>
          <a:bodyPr/>
          <a:lstStyle/>
          <a:p>
            <a:fld id="{1535BD11-B08F-2E4E-8A2A-C0A6527C5A21}" type="datetime1">
              <a:rPr lang="en-CA" smtClean="0"/>
              <a:t>2026-04-07</a:t>
            </a:fld>
            <a:endParaRPr lang="en-US" dirty="0"/>
          </a:p>
        </p:txBody>
      </p:sp>
      <p:sp>
        <p:nvSpPr>
          <p:cNvPr id="3" name="Footer Placeholder 2">
            <a:extLst>
              <a:ext uri="{FF2B5EF4-FFF2-40B4-BE49-F238E27FC236}">
                <a16:creationId xmlns:a16="http://schemas.microsoft.com/office/drawing/2014/main" id="{626A558C-3CFE-9F45-8C8F-90D0362E71BA}"/>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688BAD6E-366B-1E4E-B7F4-DD7B00DDA4C8}"/>
              </a:ext>
            </a:extLst>
          </p:cNvPr>
          <p:cNvSpPr>
            <a:spLocks noGrp="1"/>
          </p:cNvSpPr>
          <p:nvPr>
            <p:ph type="sldNum" sz="quarter" idx="18"/>
          </p:nvPr>
        </p:nvSpPr>
        <p:spPr/>
        <p:txBody>
          <a:bodyPr/>
          <a:lstStyle/>
          <a:p>
            <a:fld id="{61130C78-B4AB-6843-B818-B4CC8CBE3619}" type="slidenum">
              <a:rPr lang="en-US" smtClean="0"/>
              <a:pPr/>
              <a:t>‹#›</a:t>
            </a:fld>
            <a:endParaRPr lang="en-US" dirty="0"/>
          </a:p>
        </p:txBody>
      </p:sp>
    </p:spTree>
    <p:extLst>
      <p:ext uri="{BB962C8B-B14F-4D97-AF65-F5344CB8AC3E}">
        <p14:creationId xmlns:p14="http://schemas.microsoft.com/office/powerpoint/2010/main" val="4580198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7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3">
    <p:bg>
      <p:bgPr>
        <a:solidFill>
          <a:schemeClr val="bg2"/>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3962DB7E-0883-7945-8AA8-880B377F4D6B}"/>
              </a:ext>
            </a:extLst>
          </p:cNvPr>
          <p:cNvSpPr>
            <a:spLocks noGrp="1"/>
          </p:cNvSpPr>
          <p:nvPr>
            <p:ph type="pic" sz="quarter" idx="10"/>
          </p:nvPr>
        </p:nvSpPr>
        <p:spPr>
          <a:xfrm>
            <a:off x="1451120" y="1608138"/>
            <a:ext cx="3557298" cy="3327638"/>
          </a:xfrm>
        </p:spPr>
        <p:txBody>
          <a:bodyPr>
            <a:normAutofit/>
          </a:bodyPr>
          <a:lstStyle>
            <a:lvl1pPr>
              <a:defRPr sz="2000"/>
            </a:lvl1pPr>
          </a:lstStyle>
          <a:p>
            <a:r>
              <a:rPr lang="en-US"/>
              <a:t>Click icon to add picture</a:t>
            </a:r>
            <a:endParaRPr lang="en-US" dirty="0"/>
          </a:p>
        </p:txBody>
      </p:sp>
      <p:sp>
        <p:nvSpPr>
          <p:cNvPr id="10" name="Text Placeholder 4">
            <a:extLst>
              <a:ext uri="{FF2B5EF4-FFF2-40B4-BE49-F238E27FC236}">
                <a16:creationId xmlns:a16="http://schemas.microsoft.com/office/drawing/2014/main" id="{730FD155-F064-E242-90C2-6F80336985E3}"/>
              </a:ext>
            </a:extLst>
          </p:cNvPr>
          <p:cNvSpPr>
            <a:spLocks noGrp="1"/>
          </p:cNvSpPr>
          <p:nvPr>
            <p:ph type="body" sz="quarter" idx="12" hasCustomPrompt="1"/>
          </p:nvPr>
        </p:nvSpPr>
        <p:spPr>
          <a:xfrm>
            <a:off x="5857875" y="1608138"/>
            <a:ext cx="5322888" cy="4168775"/>
          </a:xfrm>
        </p:spPr>
        <p:txBody>
          <a:bodyPr lIns="0" tIns="0" rIns="0" bIns="0">
            <a:normAutofit/>
          </a:bodyPr>
          <a:lstStyle>
            <a:lvl1pPr marL="0" indent="0">
              <a:lnSpc>
                <a:spcPct val="114000"/>
              </a:lnSpc>
              <a:spcBef>
                <a:spcPts val="0"/>
              </a:spcBef>
              <a:buNone/>
              <a:defRPr sz="2800" b="1" i="0">
                <a:solidFill>
                  <a:schemeClr val="tx2"/>
                </a:solidFill>
                <a:latin typeface="Roboto" panose="02000000000000000000" pitchFamily="2" charset="0"/>
                <a:ea typeface="Roboto" panose="02000000000000000000" pitchFamily="2" charset="0"/>
              </a:defRPr>
            </a:lvl1pPr>
          </a:lstStyle>
          <a:p>
            <a:pPr lvl="0"/>
            <a:r>
              <a:rPr lang="en-US" dirty="0"/>
              <a:t>Click to add text</a:t>
            </a:r>
          </a:p>
        </p:txBody>
      </p:sp>
      <p:sp>
        <p:nvSpPr>
          <p:cNvPr id="6" name="Date Placeholder 5">
            <a:extLst>
              <a:ext uri="{FF2B5EF4-FFF2-40B4-BE49-F238E27FC236}">
                <a16:creationId xmlns:a16="http://schemas.microsoft.com/office/drawing/2014/main" id="{6ED51F88-AA70-F347-9489-C2435C814DEE}"/>
              </a:ext>
            </a:extLst>
          </p:cNvPr>
          <p:cNvSpPr>
            <a:spLocks noGrp="1"/>
          </p:cNvSpPr>
          <p:nvPr>
            <p:ph type="dt" sz="half" idx="13"/>
          </p:nvPr>
        </p:nvSpPr>
        <p:spPr/>
        <p:txBody>
          <a:bodyPr/>
          <a:lstStyle/>
          <a:p>
            <a:fld id="{1535BD11-B08F-2E4E-8A2A-C0A6527C5A21}" type="datetime1">
              <a:rPr lang="en-CA" smtClean="0"/>
              <a:t>2026-04-07</a:t>
            </a:fld>
            <a:endParaRPr lang="en-US" dirty="0"/>
          </a:p>
        </p:txBody>
      </p:sp>
      <p:sp>
        <p:nvSpPr>
          <p:cNvPr id="7" name="Footer Placeholder 6">
            <a:extLst>
              <a:ext uri="{FF2B5EF4-FFF2-40B4-BE49-F238E27FC236}">
                <a16:creationId xmlns:a16="http://schemas.microsoft.com/office/drawing/2014/main" id="{B3F34C8B-A24B-834E-97B0-23FD1B54B1B6}"/>
              </a:ext>
            </a:extLst>
          </p:cNvPr>
          <p:cNvSpPr>
            <a:spLocks noGrp="1"/>
          </p:cNvSpPr>
          <p:nvPr>
            <p:ph type="ftr" sz="quarter" idx="14"/>
          </p:nvPr>
        </p:nvSpPr>
        <p:spPr/>
        <p:txBody>
          <a:bodyPr/>
          <a:lstStyle/>
          <a:p>
            <a:endParaRPr lang="en-US" dirty="0"/>
          </a:p>
        </p:txBody>
      </p:sp>
      <p:sp>
        <p:nvSpPr>
          <p:cNvPr id="11" name="Slide Number Placeholder 10">
            <a:extLst>
              <a:ext uri="{FF2B5EF4-FFF2-40B4-BE49-F238E27FC236}">
                <a16:creationId xmlns:a16="http://schemas.microsoft.com/office/drawing/2014/main" id="{98AD62E2-152C-CC4F-89F0-606EC63B9301}"/>
              </a:ext>
            </a:extLst>
          </p:cNvPr>
          <p:cNvSpPr>
            <a:spLocks noGrp="1"/>
          </p:cNvSpPr>
          <p:nvPr>
            <p:ph type="sldNum" sz="quarter" idx="15"/>
          </p:nvPr>
        </p:nvSpPr>
        <p:spPr/>
        <p:txBody>
          <a:bodyPr/>
          <a:lstStyle/>
          <a:p>
            <a:fld id="{61130C78-B4AB-6843-B818-B4CC8CBE3619}" type="slidenum">
              <a:rPr lang="en-US" smtClean="0"/>
              <a:pPr/>
              <a:t>‹#›</a:t>
            </a:fld>
            <a:endParaRPr lang="en-US" dirty="0"/>
          </a:p>
        </p:txBody>
      </p:sp>
    </p:spTree>
    <p:extLst>
      <p:ext uri="{BB962C8B-B14F-4D97-AF65-F5344CB8AC3E}">
        <p14:creationId xmlns:p14="http://schemas.microsoft.com/office/powerpoint/2010/main" val="5377784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7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mise 1">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6A1FA5-02DD-3D41-8634-67C3FF49380A}"/>
              </a:ext>
            </a:extLst>
          </p:cNvPr>
          <p:cNvPicPr>
            <a:picLocks noChangeAspect="1"/>
          </p:cNvPicPr>
          <p:nvPr userDrawn="1"/>
        </p:nvPicPr>
        <p:blipFill>
          <a:blip r:embed="rId2"/>
          <a:stretch>
            <a:fillRect/>
          </a:stretch>
        </p:blipFill>
        <p:spPr>
          <a:xfrm>
            <a:off x="9234013" y="5876636"/>
            <a:ext cx="2443706" cy="661837"/>
          </a:xfrm>
          <a:prstGeom prst="rect">
            <a:avLst/>
          </a:prstGeom>
        </p:spPr>
      </p:pic>
      <p:sp>
        <p:nvSpPr>
          <p:cNvPr id="6" name="Title 5">
            <a:extLst>
              <a:ext uri="{FF2B5EF4-FFF2-40B4-BE49-F238E27FC236}">
                <a16:creationId xmlns:a16="http://schemas.microsoft.com/office/drawing/2014/main" id="{C0132E0B-F5FA-A649-92CF-89A8BABC5BB9}"/>
              </a:ext>
            </a:extLst>
          </p:cNvPr>
          <p:cNvSpPr>
            <a:spLocks noGrp="1"/>
          </p:cNvSpPr>
          <p:nvPr>
            <p:ph type="title" hasCustomPrompt="1"/>
          </p:nvPr>
        </p:nvSpPr>
        <p:spPr>
          <a:xfrm>
            <a:off x="318654" y="2599170"/>
            <a:ext cx="11516592" cy="1325563"/>
          </a:xfrm>
        </p:spPr>
        <p:txBody>
          <a:bodyPr>
            <a:noAutofit/>
          </a:bodyPr>
          <a:lstStyle>
            <a:lvl1pPr>
              <a:defRPr sz="8900" b="1" i="0" spc="-140" baseline="0">
                <a:solidFill>
                  <a:srgbClr val="F2CD00"/>
                </a:solidFill>
                <a:latin typeface="Roboto" panose="02000000000000000000" pitchFamily="2" charset="0"/>
                <a:ea typeface="Roboto" panose="02000000000000000000" pitchFamily="2" charset="0"/>
              </a:defRPr>
            </a:lvl1pPr>
          </a:lstStyle>
          <a:p>
            <a:r>
              <a:rPr lang="en-US" dirty="0"/>
              <a:t>Leading with Purpose.</a:t>
            </a:r>
          </a:p>
        </p:txBody>
      </p:sp>
    </p:spTree>
    <p:extLst>
      <p:ext uri="{BB962C8B-B14F-4D97-AF65-F5344CB8AC3E}">
        <p14:creationId xmlns:p14="http://schemas.microsoft.com/office/powerpoint/2010/main" val="19036854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7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mise 2">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6A1FA5-02DD-3D41-8634-67C3FF49380A}"/>
              </a:ext>
            </a:extLst>
          </p:cNvPr>
          <p:cNvPicPr>
            <a:picLocks noChangeAspect="1"/>
          </p:cNvPicPr>
          <p:nvPr userDrawn="1"/>
        </p:nvPicPr>
        <p:blipFill>
          <a:blip r:embed="rId2"/>
          <a:stretch>
            <a:fillRect/>
          </a:stretch>
        </p:blipFill>
        <p:spPr>
          <a:xfrm>
            <a:off x="9234013" y="5876636"/>
            <a:ext cx="2443706" cy="661837"/>
          </a:xfrm>
          <a:prstGeom prst="rect">
            <a:avLst/>
          </a:prstGeom>
        </p:spPr>
      </p:pic>
      <p:sp>
        <p:nvSpPr>
          <p:cNvPr id="6" name="Title 5">
            <a:extLst>
              <a:ext uri="{FF2B5EF4-FFF2-40B4-BE49-F238E27FC236}">
                <a16:creationId xmlns:a16="http://schemas.microsoft.com/office/drawing/2014/main" id="{C0132E0B-F5FA-A649-92CF-89A8BABC5BB9}"/>
              </a:ext>
            </a:extLst>
          </p:cNvPr>
          <p:cNvSpPr>
            <a:spLocks noGrp="1"/>
          </p:cNvSpPr>
          <p:nvPr>
            <p:ph type="title" hasCustomPrompt="1"/>
          </p:nvPr>
        </p:nvSpPr>
        <p:spPr>
          <a:xfrm>
            <a:off x="318654" y="2630343"/>
            <a:ext cx="9137073" cy="1325563"/>
          </a:xfrm>
        </p:spPr>
        <p:txBody>
          <a:bodyPr>
            <a:noAutofit/>
          </a:bodyPr>
          <a:lstStyle>
            <a:lvl1pPr>
              <a:defRPr sz="7200" b="1" i="0" spc="-140" baseline="0">
                <a:solidFill>
                  <a:srgbClr val="F2CD00"/>
                </a:solidFill>
                <a:latin typeface="Roboto" panose="02000000000000000000" pitchFamily="2" charset="0"/>
                <a:ea typeface="Roboto" panose="02000000000000000000" pitchFamily="2" charset="0"/>
              </a:defRPr>
            </a:lvl1pPr>
          </a:lstStyle>
          <a:p>
            <a:r>
              <a:rPr lang="en-US" dirty="0"/>
              <a:t>Leading with Purpose.</a:t>
            </a:r>
          </a:p>
        </p:txBody>
      </p:sp>
    </p:spTree>
    <p:extLst>
      <p:ext uri="{BB962C8B-B14F-4D97-AF65-F5344CB8AC3E}">
        <p14:creationId xmlns:p14="http://schemas.microsoft.com/office/powerpoint/2010/main" val="14807208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7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1">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58A413-3734-3C4C-B113-2BB989517A6E}"/>
              </a:ext>
            </a:extLst>
          </p:cNvPr>
          <p:cNvPicPr>
            <a:picLocks noChangeAspect="1"/>
          </p:cNvPicPr>
          <p:nvPr userDrawn="1"/>
        </p:nvPicPr>
        <p:blipFill>
          <a:blip r:embed="rId2"/>
          <a:stretch>
            <a:fillRect/>
          </a:stretch>
        </p:blipFill>
        <p:spPr>
          <a:xfrm>
            <a:off x="9330379" y="5906804"/>
            <a:ext cx="2407631" cy="652067"/>
          </a:xfrm>
          <a:prstGeom prst="rect">
            <a:avLst/>
          </a:prstGeom>
        </p:spPr>
      </p:pic>
    </p:spTree>
    <p:extLst>
      <p:ext uri="{BB962C8B-B14F-4D97-AF65-F5344CB8AC3E}">
        <p14:creationId xmlns:p14="http://schemas.microsoft.com/office/powerpoint/2010/main" val="2747106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7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03C5-CA42-4AA5-4036-6F3AE3D78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8762263-B8B5-4AF3-8CE4-2245A3397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5CAAA3D-30FF-6000-43FE-CD41556E398F}"/>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E3E6234D-C9F0-E456-0E01-7E2CD54F9A9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198A7BE-7C4B-6B9E-1166-0CDD6598639E}"/>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192052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04D9A-5A3D-19DF-212A-2C4F217E720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B2282F5-09BD-BE15-62BB-1EED86EB82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A77FE1C-5C4E-63AE-57D2-A1CB7A2FC616}"/>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D5654AD2-FA4E-4CC6-9FD9-CFF3ACBAF60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54AC142-64EC-49F0-F79F-59F22849CFF5}"/>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3800562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8AC8-7225-13D5-88CF-5B8C495C41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A22FC93-7A76-F6AF-BCD4-5C22906113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9B9FCD-A2CD-5351-FE9F-B72E2AEE56E2}"/>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0F0381B2-954F-4A2A-F765-563AC263E9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46B05FF-9E6C-98D4-81EB-F4F0929A7D61}"/>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1034801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6FA3-2862-6801-8BCB-062668E4762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67AB5B4-FCF9-FD14-DF80-EC81103F75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6607E28-D043-6C5E-AB43-1F8BBFD624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EABD269-2062-1F21-E267-2913A79122FD}"/>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6" name="Footer Placeholder 5">
            <a:extLst>
              <a:ext uri="{FF2B5EF4-FFF2-40B4-BE49-F238E27FC236}">
                <a16:creationId xmlns:a16="http://schemas.microsoft.com/office/drawing/2014/main" id="{9B5D1C3C-1E28-8E7D-1182-15FFB2E908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300FFCF-1BDF-F387-059F-961921BBEE1C}"/>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2662378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231F-BE31-2641-83DB-500E16E99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EAE80-5E41-0F4A-A15F-2E49F825FA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7311C-2C8C-E04D-81D7-64020E5A97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21982-4501-F440-9542-A9558A815546}"/>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3F39867C-501D-B84C-9254-CB2D4E0FA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ECDB5-0934-7847-A386-6ED557A7A65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2877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C5A3-403E-8D48-DD97-9FC44A2FD84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F2A8D4F-32B0-9FF4-36D1-E37FF91CC0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0881CE-723A-964D-88D6-E6F0409191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FC99A0C-7AE4-E762-DAD3-2530E657BB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1CB4B5-95D2-ADDF-AE64-69C0757A34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26839F7-DE97-FB0E-CE5C-BDA84A2E801E}"/>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8" name="Footer Placeholder 7">
            <a:extLst>
              <a:ext uri="{FF2B5EF4-FFF2-40B4-BE49-F238E27FC236}">
                <a16:creationId xmlns:a16="http://schemas.microsoft.com/office/drawing/2014/main" id="{F5B8B81E-1FB8-4C01-7365-28C7FCB4587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4EA471-907D-52E8-C0C5-F0AF0F2B36A8}"/>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2829725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DEDD-BACD-9727-A909-B42A292F39D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49FD8E2-EB8E-B5AA-C543-879AE682B70E}"/>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4" name="Footer Placeholder 3">
            <a:extLst>
              <a:ext uri="{FF2B5EF4-FFF2-40B4-BE49-F238E27FC236}">
                <a16:creationId xmlns:a16="http://schemas.microsoft.com/office/drawing/2014/main" id="{D17FC16F-BDE3-3347-C72F-3DF8FBE85E1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0D59C25-6020-F4A3-973F-343F04104E60}"/>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981189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15014-F4F8-8853-F14E-DEF60545944F}"/>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3" name="Footer Placeholder 2">
            <a:extLst>
              <a:ext uri="{FF2B5EF4-FFF2-40B4-BE49-F238E27FC236}">
                <a16:creationId xmlns:a16="http://schemas.microsoft.com/office/drawing/2014/main" id="{93A7A34E-D02E-2D94-4068-D8F8B9F7BF0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92033F8-F841-B5B8-8FB4-5006805D9152}"/>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3988667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A42-2B06-669F-1CD8-AAB78E23CD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410DB4B-8AB8-318C-F216-AD4EAE68F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E7CF30B-0F9A-9685-346C-00CBDB370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287BB-36C1-F40A-42F3-AD3E7EE63360}"/>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6" name="Footer Placeholder 5">
            <a:extLst>
              <a:ext uri="{FF2B5EF4-FFF2-40B4-BE49-F238E27FC236}">
                <a16:creationId xmlns:a16="http://schemas.microsoft.com/office/drawing/2014/main" id="{9EE48BA9-83F5-56BD-8E28-2E762A10699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54F9664-EF67-5C30-2EC9-0E0D4633A389}"/>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2396104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DD4F-5F4C-CAC2-02FC-84AE62C5AD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534DBB1-BBBF-CAE1-0EA3-26F84A990F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A24D5AF-7970-C285-E186-D60D8F244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EF42FB-21D8-CE5D-5876-823363EC3A7D}"/>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6" name="Footer Placeholder 5">
            <a:extLst>
              <a:ext uri="{FF2B5EF4-FFF2-40B4-BE49-F238E27FC236}">
                <a16:creationId xmlns:a16="http://schemas.microsoft.com/office/drawing/2014/main" id="{3D8212BA-1847-2090-D560-70F1002F62E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55D9E85-021C-A0A7-13BD-F05229027576}"/>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3654281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D020-4E2A-98C7-89E4-ED31687A09F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850AC88-7F7E-F5DF-194A-FB6D2B47FE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B5BD8E8-A3DE-96ED-644B-E0135191CF35}"/>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399FE302-7D69-15EC-7AC7-D31404FEB2E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BB84E1A-4C76-F944-AA37-0DF4A247D764}"/>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3164203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CD08-74D8-3D88-F47C-7282BD9298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6D226E0-D298-45EC-3206-F347BF1C48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68EFDF-35E8-EFA9-6CA0-9B97E0E5D5AC}"/>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BF185B1E-3ED9-4B3B-188C-BCC5884AE69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BA764A9-54C9-7532-8AAE-3217E35785A8}"/>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2135270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A79730-D198-1943-B0FF-F638CF8CA3BA}"/>
              </a:ext>
            </a:extLst>
          </p:cNvPr>
          <p:cNvSpPr/>
          <p:nvPr userDrawn="1"/>
        </p:nvSpPr>
        <p:spPr>
          <a:xfrm rot="5400000">
            <a:off x="5732607" y="398610"/>
            <a:ext cx="726784" cy="12192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pic>
        <p:nvPicPr>
          <p:cNvPr id="8" name="Picture 7" descr="A picture containing food&#10;&#10;Description automatically generated">
            <a:extLst>
              <a:ext uri="{FF2B5EF4-FFF2-40B4-BE49-F238E27FC236}">
                <a16:creationId xmlns:a16="http://schemas.microsoft.com/office/drawing/2014/main" id="{EEB7E903-3709-944C-91E1-E98317839FB4}"/>
              </a:ext>
            </a:extLst>
          </p:cNvPr>
          <p:cNvPicPr>
            <a:picLocks noChangeAspect="1"/>
          </p:cNvPicPr>
          <p:nvPr userDrawn="1"/>
        </p:nvPicPr>
        <p:blipFill>
          <a:blip r:embed="rId2"/>
          <a:stretch>
            <a:fillRect/>
          </a:stretch>
        </p:blipFill>
        <p:spPr>
          <a:xfrm>
            <a:off x="11405628" y="6192603"/>
            <a:ext cx="687313" cy="604015"/>
          </a:xfrm>
          <a:prstGeom prst="rect">
            <a:avLst/>
          </a:prstGeom>
        </p:spPr>
      </p:pic>
      <p:sp>
        <p:nvSpPr>
          <p:cNvPr id="6" name="Title Placeholder 1">
            <a:extLst>
              <a:ext uri="{FF2B5EF4-FFF2-40B4-BE49-F238E27FC236}">
                <a16:creationId xmlns:a16="http://schemas.microsoft.com/office/drawing/2014/main" id="{2D2D8D3D-880E-4C45-A7E3-8FA230EFB4A6}"/>
              </a:ext>
            </a:extLst>
          </p:cNvPr>
          <p:cNvSpPr>
            <a:spLocks noGrp="1"/>
          </p:cNvSpPr>
          <p:nvPr>
            <p:ph type="title"/>
          </p:nvPr>
        </p:nvSpPr>
        <p:spPr>
          <a:xfrm>
            <a:off x="838119" y="365177"/>
            <a:ext cx="10485743" cy="1330716"/>
          </a:xfrm>
          <a:prstGeom prst="rect">
            <a:avLst/>
          </a:prstGeom>
        </p:spPr>
        <p:txBody>
          <a:bodyPr vert="horz" lIns="91440" tIns="45720" rIns="91440" bIns="45720" rtlCol="0" anchor="ctr">
            <a:norm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2">
            <a:extLst>
              <a:ext uri="{FF2B5EF4-FFF2-40B4-BE49-F238E27FC236}">
                <a16:creationId xmlns:a16="http://schemas.microsoft.com/office/drawing/2014/main" id="{C4F6F52D-569D-134B-9AEC-AF17DF9FF1BB}"/>
              </a:ext>
            </a:extLst>
          </p:cNvPr>
          <p:cNvSpPr>
            <a:spLocks noGrp="1"/>
          </p:cNvSpPr>
          <p:nvPr>
            <p:ph idx="1"/>
          </p:nvPr>
        </p:nvSpPr>
        <p:spPr>
          <a:xfrm>
            <a:off x="838119" y="1825884"/>
            <a:ext cx="10485743" cy="4130070"/>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262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D1F73B-4427-944F-B2BE-413A8DF84E95}"/>
              </a:ext>
            </a:extLst>
          </p:cNvPr>
          <p:cNvSpPr/>
          <p:nvPr userDrawn="1"/>
        </p:nvSpPr>
        <p:spPr>
          <a:xfrm rot="5400000">
            <a:off x="8302866" y="2968870"/>
            <a:ext cx="6858002" cy="920263"/>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pic>
        <p:nvPicPr>
          <p:cNvPr id="9" name="Picture 8" descr="A picture containing food&#10;&#10;Description automatically generated">
            <a:extLst>
              <a:ext uri="{FF2B5EF4-FFF2-40B4-BE49-F238E27FC236}">
                <a16:creationId xmlns:a16="http://schemas.microsoft.com/office/drawing/2014/main" id="{D7058DBF-3D77-3449-9BB7-639E9EE07161}"/>
              </a:ext>
            </a:extLst>
          </p:cNvPr>
          <p:cNvPicPr>
            <a:picLocks noChangeAspect="1"/>
          </p:cNvPicPr>
          <p:nvPr userDrawn="1"/>
        </p:nvPicPr>
        <p:blipFill>
          <a:blip r:embed="rId2"/>
          <a:stretch>
            <a:fillRect/>
          </a:stretch>
        </p:blipFill>
        <p:spPr>
          <a:xfrm>
            <a:off x="11405628" y="6192603"/>
            <a:ext cx="687313" cy="604015"/>
          </a:xfrm>
          <a:prstGeom prst="rect">
            <a:avLst/>
          </a:prstGeom>
        </p:spPr>
      </p:pic>
      <p:sp>
        <p:nvSpPr>
          <p:cNvPr id="4" name="Title Placeholder 1">
            <a:extLst>
              <a:ext uri="{FF2B5EF4-FFF2-40B4-BE49-F238E27FC236}">
                <a16:creationId xmlns:a16="http://schemas.microsoft.com/office/drawing/2014/main" id="{65368A73-B936-7C4A-8E53-69E93AF8D955}"/>
              </a:ext>
            </a:extLst>
          </p:cNvPr>
          <p:cNvSpPr>
            <a:spLocks noGrp="1"/>
          </p:cNvSpPr>
          <p:nvPr>
            <p:ph type="title"/>
          </p:nvPr>
        </p:nvSpPr>
        <p:spPr>
          <a:xfrm>
            <a:off x="838118" y="365177"/>
            <a:ext cx="9976077" cy="1325886"/>
          </a:xfrm>
          <a:prstGeom prst="rect">
            <a:avLst/>
          </a:prstGeom>
        </p:spPr>
        <p:txBody>
          <a:bodyPr vert="horz" lIns="91440" tIns="45720" rIns="91440" bIns="45720" rtlCol="0" anchor="ctr">
            <a:normAutofit/>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9974B4E9-603E-0D4E-B0CA-24D4E9C4A8D8}"/>
              </a:ext>
            </a:extLst>
          </p:cNvPr>
          <p:cNvSpPr>
            <a:spLocks noGrp="1"/>
          </p:cNvSpPr>
          <p:nvPr>
            <p:ph idx="1"/>
          </p:nvPr>
        </p:nvSpPr>
        <p:spPr>
          <a:xfrm>
            <a:off x="838118" y="1825884"/>
            <a:ext cx="9976077" cy="4350870"/>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2205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03B341F3-514D-F42F-D0AA-C75B36DDF590}"/>
              </a:ext>
            </a:extLst>
          </p:cNvPr>
          <p:cNvPicPr>
            <a:picLocks noChangeAspect="1"/>
          </p:cNvPicPr>
          <p:nvPr userDrawn="1"/>
        </p:nvPicPr>
        <p:blipFill>
          <a:blip r:embed="rId2"/>
          <a:stretch>
            <a:fillRect/>
          </a:stretch>
        </p:blipFill>
        <p:spPr>
          <a:xfrm rot="13685278">
            <a:off x="659043" y="1428646"/>
            <a:ext cx="5544134" cy="7503507"/>
          </a:xfrm>
          <a:prstGeom prst="rect">
            <a:avLst/>
          </a:prstGeom>
        </p:spPr>
      </p:pic>
      <p:sp>
        <p:nvSpPr>
          <p:cNvPr id="5" name="Text Placeholder 2" descr="Click to add secondary details&#10;">
            <a:extLst>
              <a:ext uri="{FF2B5EF4-FFF2-40B4-BE49-F238E27FC236}">
                <a16:creationId xmlns:a16="http://schemas.microsoft.com/office/drawing/2014/main"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a:t>Secondary details go here</a:t>
            </a:r>
          </a:p>
        </p:txBody>
      </p:sp>
      <p:sp>
        <p:nvSpPr>
          <p:cNvPr id="6" name="Picture Placeholder 2" descr="Click icon to add picture">
            <a:extLst>
              <a:ext uri="{FF2B5EF4-FFF2-40B4-BE49-F238E27FC236}">
                <a16:creationId xmlns:a16="http://schemas.microsoft.com/office/drawing/2014/main" id="{7D37E0CB-DF2A-4FFC-85FC-AD9C7ED63B74}"/>
              </a:ext>
            </a:extLst>
          </p:cNvPr>
          <p:cNvSpPr>
            <a:spLocks noGrp="1"/>
          </p:cNvSpPr>
          <p:nvPr>
            <p:ph type="pic" sz="quarter" idx="10"/>
          </p:nvPr>
        </p:nvSpPr>
        <p:spPr>
          <a:xfrm>
            <a:off x="6784800" y="-2"/>
            <a:ext cx="5407200" cy="6858001"/>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id="{77E20C77-3D0A-4A35-878B-F3D37CBE0520}"/>
              </a:ext>
            </a:extLst>
          </p:cNvPr>
          <p:cNvPicPr>
            <a:picLocks noChangeAspect="1"/>
          </p:cNvPicPr>
          <p:nvPr userDrawn="1"/>
        </p:nvPicPr>
        <p:blipFill>
          <a:blip r:embed="rId3"/>
          <a:srcRect/>
          <a:stretch/>
        </p:blipFill>
        <p:spPr>
          <a:xfrm>
            <a:off x="304630" y="526455"/>
            <a:ext cx="1188000" cy="1240241"/>
          </a:xfrm>
          <a:prstGeom prst="rect">
            <a:avLst/>
          </a:prstGeom>
        </p:spPr>
      </p:pic>
      <p:sp>
        <p:nvSpPr>
          <p:cNvPr id="4" name="Title Placeholder 1" descr="Click to edit master title style&#10;">
            <a:extLst>
              <a:ext uri="{FF2B5EF4-FFF2-40B4-BE49-F238E27FC236}">
                <a16:creationId xmlns:a16="http://schemas.microsoft.com/office/drawing/2014/main" id="{9EC0BA0E-E5B8-41F6-813F-C9A458BE6C3D}"/>
              </a:ext>
            </a:extLst>
          </p:cNvPr>
          <p:cNvSpPr>
            <a:spLocks noGrp="1"/>
          </p:cNvSpPr>
          <p:nvPr>
            <p:ph type="title"/>
          </p:nvPr>
        </p:nvSpPr>
        <p:spPr>
          <a:xfrm>
            <a:off x="410805" y="2624399"/>
            <a:ext cx="6244621" cy="2556000"/>
          </a:xfrm>
          <a:prstGeom prst="rect">
            <a:avLst/>
          </a:prstGeom>
        </p:spPr>
        <p:txBody>
          <a:bodyPr vert="horz" lIns="91440" tIns="45720" rIns="91440" bIns="45720" rtlCol="0" anchor="t" anchorCtr="0">
            <a:noAutofit/>
          </a:bodyPr>
          <a:lstStyle>
            <a:lvl1pPr>
              <a:defRPr sz="8000"/>
            </a:lvl1pPr>
          </a:lstStyle>
          <a:p>
            <a:r>
              <a:rPr lang="en-US"/>
              <a:t>Click to edit Master title style</a:t>
            </a:r>
          </a:p>
        </p:txBody>
      </p:sp>
    </p:spTree>
    <p:extLst>
      <p:ext uri="{BB962C8B-B14F-4D97-AF65-F5344CB8AC3E}">
        <p14:creationId xmlns:p14="http://schemas.microsoft.com/office/powerpoint/2010/main" val="4203938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CC1E-0963-0D4B-9107-B320B8F1D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83A992-8579-3D4D-ACDE-A837488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720E66-7D4B-7D4A-8D64-112F0C726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D29AC2-5EE5-0E43-B982-28963C262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5B49B5-F393-E247-A0FE-A579393D94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8AD7FC-6093-F54D-BE24-0E8AE0CFB2E8}"/>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8" name="Footer Placeholder 7">
            <a:extLst>
              <a:ext uri="{FF2B5EF4-FFF2-40B4-BE49-F238E27FC236}">
                <a16:creationId xmlns:a16="http://schemas.microsoft.com/office/drawing/2014/main" id="{04DA7AB6-B0F5-3E40-8A7D-0B7AD8A6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37108-6258-7945-AF9F-1A524697CB2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772511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B392-2D9B-F89C-3208-79BF2981A6D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F6E3CB01-4D86-E4A9-3280-89C096FCBA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B9FCD3B6-E22D-10F9-39C3-3B8A523F9ED4}"/>
              </a:ext>
            </a:extLst>
          </p:cNvPr>
          <p:cNvSpPr>
            <a:spLocks noGrp="1"/>
          </p:cNvSpPr>
          <p:nvPr>
            <p:ph type="dt" sz="half" idx="10"/>
          </p:nvPr>
        </p:nvSpPr>
        <p:spPr/>
        <p:txBody>
          <a:bodyPr/>
          <a:lstStyle/>
          <a:p>
            <a:fld id="{3F09BEEA-AC5E-014A-86D0-04EC95640ED2}" type="datetimeFigureOut">
              <a:rPr lang="en-AU" smtClean="0"/>
              <a:t>7/4/2026</a:t>
            </a:fld>
            <a:endParaRPr lang="en-AU"/>
          </a:p>
        </p:txBody>
      </p:sp>
      <p:sp>
        <p:nvSpPr>
          <p:cNvPr id="5" name="Footer Placeholder 4">
            <a:extLst>
              <a:ext uri="{FF2B5EF4-FFF2-40B4-BE49-F238E27FC236}">
                <a16:creationId xmlns:a16="http://schemas.microsoft.com/office/drawing/2014/main" id="{45A17386-E410-5817-E14F-2AF95B0E821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0B8A46E-2B51-2D5D-A4AE-93BABC4DDFA2}"/>
              </a:ext>
            </a:extLst>
          </p:cNvPr>
          <p:cNvSpPr>
            <a:spLocks noGrp="1"/>
          </p:cNvSpPr>
          <p:nvPr>
            <p:ph type="sldNum" sz="quarter" idx="12"/>
          </p:nvPr>
        </p:nvSpPr>
        <p:spPr/>
        <p:txBody>
          <a:bodyPr/>
          <a:lstStyle/>
          <a:p>
            <a:fld id="{D551DC68-F65B-FF48-ACD5-227C2589BF43}" type="slidenum">
              <a:rPr lang="en-AU" smtClean="0"/>
              <a:t>‹#›</a:t>
            </a:fld>
            <a:endParaRPr lang="en-AU"/>
          </a:p>
        </p:txBody>
      </p:sp>
    </p:spTree>
    <p:extLst>
      <p:ext uri="{BB962C8B-B14F-4D97-AF65-F5344CB8AC3E}">
        <p14:creationId xmlns:p14="http://schemas.microsoft.com/office/powerpoint/2010/main" val="791688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D23F6-37C5-E7A8-9EE9-8F8E119F0514}"/>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223344A9-0787-5142-E7C2-1B77831E8DD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ACF50ED-FEE6-22D7-E565-1006C34C9ADE}"/>
              </a:ext>
            </a:extLst>
          </p:cNvPr>
          <p:cNvSpPr>
            <a:spLocks noGrp="1"/>
          </p:cNvSpPr>
          <p:nvPr>
            <p:ph type="dt" sz="half" idx="10"/>
          </p:nvPr>
        </p:nvSpPr>
        <p:spPr/>
        <p:txBody>
          <a:bodyPr/>
          <a:lstStyle/>
          <a:p>
            <a:fld id="{3F09BEEA-AC5E-014A-86D0-04EC95640ED2}" type="datetimeFigureOut">
              <a:rPr lang="en-AU" smtClean="0"/>
              <a:t>7/4/2026</a:t>
            </a:fld>
            <a:endParaRPr lang="en-AU"/>
          </a:p>
        </p:txBody>
      </p:sp>
      <p:sp>
        <p:nvSpPr>
          <p:cNvPr id="5" name="Footer Placeholder 4">
            <a:extLst>
              <a:ext uri="{FF2B5EF4-FFF2-40B4-BE49-F238E27FC236}">
                <a16:creationId xmlns:a16="http://schemas.microsoft.com/office/drawing/2014/main" id="{F2F06CA9-4226-9F46-FB1A-C2BC75F682D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BF23A99-0297-B99C-9F3D-549D79A2821F}"/>
              </a:ext>
            </a:extLst>
          </p:cNvPr>
          <p:cNvSpPr>
            <a:spLocks noGrp="1"/>
          </p:cNvSpPr>
          <p:nvPr>
            <p:ph type="sldNum" sz="quarter" idx="12"/>
          </p:nvPr>
        </p:nvSpPr>
        <p:spPr/>
        <p:txBody>
          <a:bodyPr/>
          <a:lstStyle/>
          <a:p>
            <a:fld id="{D551DC68-F65B-FF48-ACD5-227C2589BF43}" type="slidenum">
              <a:rPr lang="en-AU" smtClean="0"/>
              <a:t>‹#›</a:t>
            </a:fld>
            <a:endParaRPr lang="en-AU"/>
          </a:p>
        </p:txBody>
      </p:sp>
    </p:spTree>
    <p:extLst>
      <p:ext uri="{BB962C8B-B14F-4D97-AF65-F5344CB8AC3E}">
        <p14:creationId xmlns:p14="http://schemas.microsoft.com/office/powerpoint/2010/main" val="230407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BC-5E3B-DB56-6DCE-45C9FF5D6EA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B1C381E0-C5D0-FF0B-5524-2EB64989ED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2564098-B678-2F4F-6807-EF49167AFDA9}"/>
              </a:ext>
            </a:extLst>
          </p:cNvPr>
          <p:cNvSpPr>
            <a:spLocks noGrp="1"/>
          </p:cNvSpPr>
          <p:nvPr>
            <p:ph type="dt" sz="half" idx="10"/>
          </p:nvPr>
        </p:nvSpPr>
        <p:spPr/>
        <p:txBody>
          <a:bodyPr/>
          <a:lstStyle/>
          <a:p>
            <a:fld id="{3F09BEEA-AC5E-014A-86D0-04EC95640ED2}" type="datetimeFigureOut">
              <a:rPr lang="en-AU" smtClean="0"/>
              <a:t>7/4/2026</a:t>
            </a:fld>
            <a:endParaRPr lang="en-AU"/>
          </a:p>
        </p:txBody>
      </p:sp>
      <p:sp>
        <p:nvSpPr>
          <p:cNvPr id="5" name="Footer Placeholder 4">
            <a:extLst>
              <a:ext uri="{FF2B5EF4-FFF2-40B4-BE49-F238E27FC236}">
                <a16:creationId xmlns:a16="http://schemas.microsoft.com/office/drawing/2014/main" id="{7259F784-61BC-8CA4-2C57-E22E8A4517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2F762A5-9CA2-5743-0ABC-D9688501A210}"/>
              </a:ext>
            </a:extLst>
          </p:cNvPr>
          <p:cNvSpPr>
            <a:spLocks noGrp="1"/>
          </p:cNvSpPr>
          <p:nvPr>
            <p:ph type="sldNum" sz="quarter" idx="12"/>
          </p:nvPr>
        </p:nvSpPr>
        <p:spPr/>
        <p:txBody>
          <a:bodyPr/>
          <a:lstStyle/>
          <a:p>
            <a:fld id="{D551DC68-F65B-FF48-ACD5-227C2589BF43}" type="slidenum">
              <a:rPr lang="en-AU" smtClean="0"/>
              <a:t>‹#›</a:t>
            </a:fld>
            <a:endParaRPr lang="en-AU"/>
          </a:p>
        </p:txBody>
      </p:sp>
    </p:spTree>
    <p:extLst>
      <p:ext uri="{BB962C8B-B14F-4D97-AF65-F5344CB8AC3E}">
        <p14:creationId xmlns:p14="http://schemas.microsoft.com/office/powerpoint/2010/main" val="197288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D97AB-D615-6B32-CC7B-F290F3E83431}"/>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B22BDFC8-4032-F431-B3DF-841E2424B4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8EE70C26-B514-C1DC-2EAB-EF03775F2D4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57516D8C-84F5-6BB2-FEC2-FC06E1FB665C}"/>
              </a:ext>
            </a:extLst>
          </p:cNvPr>
          <p:cNvSpPr>
            <a:spLocks noGrp="1"/>
          </p:cNvSpPr>
          <p:nvPr>
            <p:ph type="dt" sz="half" idx="10"/>
          </p:nvPr>
        </p:nvSpPr>
        <p:spPr/>
        <p:txBody>
          <a:bodyPr/>
          <a:lstStyle/>
          <a:p>
            <a:fld id="{3F09BEEA-AC5E-014A-86D0-04EC95640ED2}" type="datetimeFigureOut">
              <a:rPr lang="en-AU" smtClean="0"/>
              <a:t>7/4/2026</a:t>
            </a:fld>
            <a:endParaRPr lang="en-AU"/>
          </a:p>
        </p:txBody>
      </p:sp>
      <p:sp>
        <p:nvSpPr>
          <p:cNvPr id="6" name="Footer Placeholder 5">
            <a:extLst>
              <a:ext uri="{FF2B5EF4-FFF2-40B4-BE49-F238E27FC236}">
                <a16:creationId xmlns:a16="http://schemas.microsoft.com/office/drawing/2014/main" id="{FA7DF655-E355-6BE2-1D85-BC16B37F1AC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DEC5B46-D41B-D6E7-A911-8F9DFE803983}"/>
              </a:ext>
            </a:extLst>
          </p:cNvPr>
          <p:cNvSpPr>
            <a:spLocks noGrp="1"/>
          </p:cNvSpPr>
          <p:nvPr>
            <p:ph type="sldNum" sz="quarter" idx="12"/>
          </p:nvPr>
        </p:nvSpPr>
        <p:spPr/>
        <p:txBody>
          <a:bodyPr/>
          <a:lstStyle/>
          <a:p>
            <a:fld id="{D551DC68-F65B-FF48-ACD5-227C2589BF43}" type="slidenum">
              <a:rPr lang="en-AU" smtClean="0"/>
              <a:t>‹#›</a:t>
            </a:fld>
            <a:endParaRPr lang="en-AU"/>
          </a:p>
        </p:txBody>
      </p:sp>
    </p:spTree>
    <p:extLst>
      <p:ext uri="{BB962C8B-B14F-4D97-AF65-F5344CB8AC3E}">
        <p14:creationId xmlns:p14="http://schemas.microsoft.com/office/powerpoint/2010/main" val="2878278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2C8A4-64F0-E6D9-97B8-1265A29B3969}"/>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D6839161-1BDA-92ED-5BB2-7E08D87AA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6A239CA-CD60-CCB8-11A0-C09BC68D2A8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E09D8024-E011-3528-BF4F-D6A7677E24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D34EB75-344E-1F7F-AD29-9A05775418F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01A60A32-BB0C-2AD1-8FD0-49E106297C12}"/>
              </a:ext>
            </a:extLst>
          </p:cNvPr>
          <p:cNvSpPr>
            <a:spLocks noGrp="1"/>
          </p:cNvSpPr>
          <p:nvPr>
            <p:ph type="dt" sz="half" idx="10"/>
          </p:nvPr>
        </p:nvSpPr>
        <p:spPr/>
        <p:txBody>
          <a:bodyPr/>
          <a:lstStyle/>
          <a:p>
            <a:fld id="{3F09BEEA-AC5E-014A-86D0-04EC95640ED2}" type="datetimeFigureOut">
              <a:rPr lang="en-AU" smtClean="0"/>
              <a:t>7/4/2026</a:t>
            </a:fld>
            <a:endParaRPr lang="en-AU"/>
          </a:p>
        </p:txBody>
      </p:sp>
      <p:sp>
        <p:nvSpPr>
          <p:cNvPr id="8" name="Footer Placeholder 7">
            <a:extLst>
              <a:ext uri="{FF2B5EF4-FFF2-40B4-BE49-F238E27FC236}">
                <a16:creationId xmlns:a16="http://schemas.microsoft.com/office/drawing/2014/main" id="{92D6FEE5-C975-2C63-CD74-0F82AE38D48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75F5CAD-C7A5-ACDB-0AEE-6E5536CAE4B3}"/>
              </a:ext>
            </a:extLst>
          </p:cNvPr>
          <p:cNvSpPr>
            <a:spLocks noGrp="1"/>
          </p:cNvSpPr>
          <p:nvPr>
            <p:ph type="sldNum" sz="quarter" idx="12"/>
          </p:nvPr>
        </p:nvSpPr>
        <p:spPr/>
        <p:txBody>
          <a:bodyPr/>
          <a:lstStyle/>
          <a:p>
            <a:fld id="{D551DC68-F65B-FF48-ACD5-227C2589BF43}" type="slidenum">
              <a:rPr lang="en-AU" smtClean="0"/>
              <a:t>‹#›</a:t>
            </a:fld>
            <a:endParaRPr lang="en-AU"/>
          </a:p>
        </p:txBody>
      </p:sp>
    </p:spTree>
    <p:extLst>
      <p:ext uri="{BB962C8B-B14F-4D97-AF65-F5344CB8AC3E}">
        <p14:creationId xmlns:p14="http://schemas.microsoft.com/office/powerpoint/2010/main" val="22311301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87DD-B6DB-848B-5B7B-5DA169370F26}"/>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1CEE3D09-BCC9-4735-9064-070277D4C16F}"/>
              </a:ext>
            </a:extLst>
          </p:cNvPr>
          <p:cNvSpPr>
            <a:spLocks noGrp="1"/>
          </p:cNvSpPr>
          <p:nvPr>
            <p:ph type="dt" sz="half" idx="10"/>
          </p:nvPr>
        </p:nvSpPr>
        <p:spPr/>
        <p:txBody>
          <a:bodyPr/>
          <a:lstStyle/>
          <a:p>
            <a:fld id="{3F09BEEA-AC5E-014A-86D0-04EC95640ED2}" type="datetimeFigureOut">
              <a:rPr lang="en-AU" smtClean="0"/>
              <a:t>7/4/2026</a:t>
            </a:fld>
            <a:endParaRPr lang="en-AU"/>
          </a:p>
        </p:txBody>
      </p:sp>
      <p:sp>
        <p:nvSpPr>
          <p:cNvPr id="4" name="Footer Placeholder 3">
            <a:extLst>
              <a:ext uri="{FF2B5EF4-FFF2-40B4-BE49-F238E27FC236}">
                <a16:creationId xmlns:a16="http://schemas.microsoft.com/office/drawing/2014/main" id="{81CCEEF7-224F-46BF-7DEA-F90BC7A51CA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C69F5CB-74FC-3E7D-CCF2-7004FF665AF2}"/>
              </a:ext>
            </a:extLst>
          </p:cNvPr>
          <p:cNvSpPr>
            <a:spLocks noGrp="1"/>
          </p:cNvSpPr>
          <p:nvPr>
            <p:ph type="sldNum" sz="quarter" idx="12"/>
          </p:nvPr>
        </p:nvSpPr>
        <p:spPr/>
        <p:txBody>
          <a:bodyPr/>
          <a:lstStyle/>
          <a:p>
            <a:fld id="{D551DC68-F65B-FF48-ACD5-227C2589BF43}" type="slidenum">
              <a:rPr lang="en-AU" smtClean="0"/>
              <a:t>‹#›</a:t>
            </a:fld>
            <a:endParaRPr lang="en-AU"/>
          </a:p>
        </p:txBody>
      </p:sp>
    </p:spTree>
    <p:extLst>
      <p:ext uri="{BB962C8B-B14F-4D97-AF65-F5344CB8AC3E}">
        <p14:creationId xmlns:p14="http://schemas.microsoft.com/office/powerpoint/2010/main" val="733394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ED432-A031-0A02-B2C1-A2A0E09336F2}"/>
              </a:ext>
            </a:extLst>
          </p:cNvPr>
          <p:cNvSpPr>
            <a:spLocks noGrp="1"/>
          </p:cNvSpPr>
          <p:nvPr>
            <p:ph type="dt" sz="half" idx="10"/>
          </p:nvPr>
        </p:nvSpPr>
        <p:spPr/>
        <p:txBody>
          <a:bodyPr/>
          <a:lstStyle/>
          <a:p>
            <a:fld id="{3F09BEEA-AC5E-014A-86D0-04EC95640ED2}" type="datetimeFigureOut">
              <a:rPr lang="en-AU" smtClean="0"/>
              <a:t>7/4/2026</a:t>
            </a:fld>
            <a:endParaRPr lang="en-AU"/>
          </a:p>
        </p:txBody>
      </p:sp>
      <p:sp>
        <p:nvSpPr>
          <p:cNvPr id="3" name="Footer Placeholder 2">
            <a:extLst>
              <a:ext uri="{FF2B5EF4-FFF2-40B4-BE49-F238E27FC236}">
                <a16:creationId xmlns:a16="http://schemas.microsoft.com/office/drawing/2014/main" id="{2FABE198-5DD3-D0B2-8898-2A5413910D2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E91C70D-FDDE-DBF3-0CDC-D4B1E9C4A68C}"/>
              </a:ext>
            </a:extLst>
          </p:cNvPr>
          <p:cNvSpPr>
            <a:spLocks noGrp="1"/>
          </p:cNvSpPr>
          <p:nvPr>
            <p:ph type="sldNum" sz="quarter" idx="12"/>
          </p:nvPr>
        </p:nvSpPr>
        <p:spPr/>
        <p:txBody>
          <a:bodyPr/>
          <a:lstStyle/>
          <a:p>
            <a:fld id="{D551DC68-F65B-FF48-ACD5-227C2589BF43}" type="slidenum">
              <a:rPr lang="en-AU" smtClean="0"/>
              <a:t>‹#›</a:t>
            </a:fld>
            <a:endParaRPr lang="en-AU"/>
          </a:p>
        </p:txBody>
      </p:sp>
    </p:spTree>
    <p:extLst>
      <p:ext uri="{BB962C8B-B14F-4D97-AF65-F5344CB8AC3E}">
        <p14:creationId xmlns:p14="http://schemas.microsoft.com/office/powerpoint/2010/main" val="18490842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A817-C1DB-CA02-6761-69F98F3A860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4C8C549A-C911-BE92-234D-E86DBC1F86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3557746B-50C2-A969-9231-F0DF635A56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C068E3-AB92-2DE6-B889-BFCA18E2643F}"/>
              </a:ext>
            </a:extLst>
          </p:cNvPr>
          <p:cNvSpPr>
            <a:spLocks noGrp="1"/>
          </p:cNvSpPr>
          <p:nvPr>
            <p:ph type="dt" sz="half" idx="10"/>
          </p:nvPr>
        </p:nvSpPr>
        <p:spPr/>
        <p:txBody>
          <a:bodyPr/>
          <a:lstStyle/>
          <a:p>
            <a:fld id="{3F09BEEA-AC5E-014A-86D0-04EC95640ED2}" type="datetimeFigureOut">
              <a:rPr lang="en-AU" smtClean="0"/>
              <a:t>7/4/2026</a:t>
            </a:fld>
            <a:endParaRPr lang="en-AU"/>
          </a:p>
        </p:txBody>
      </p:sp>
      <p:sp>
        <p:nvSpPr>
          <p:cNvPr id="6" name="Footer Placeholder 5">
            <a:extLst>
              <a:ext uri="{FF2B5EF4-FFF2-40B4-BE49-F238E27FC236}">
                <a16:creationId xmlns:a16="http://schemas.microsoft.com/office/drawing/2014/main" id="{7760CAB0-E1DD-934C-A5E1-0C7F21966F1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513C5CD-CC49-359D-5703-FD66D29FB1E6}"/>
              </a:ext>
            </a:extLst>
          </p:cNvPr>
          <p:cNvSpPr>
            <a:spLocks noGrp="1"/>
          </p:cNvSpPr>
          <p:nvPr>
            <p:ph type="sldNum" sz="quarter" idx="12"/>
          </p:nvPr>
        </p:nvSpPr>
        <p:spPr/>
        <p:txBody>
          <a:bodyPr/>
          <a:lstStyle/>
          <a:p>
            <a:fld id="{D551DC68-F65B-FF48-ACD5-227C2589BF43}" type="slidenum">
              <a:rPr lang="en-AU" smtClean="0"/>
              <a:t>‹#›</a:t>
            </a:fld>
            <a:endParaRPr lang="en-AU"/>
          </a:p>
        </p:txBody>
      </p:sp>
    </p:spTree>
    <p:extLst>
      <p:ext uri="{BB962C8B-B14F-4D97-AF65-F5344CB8AC3E}">
        <p14:creationId xmlns:p14="http://schemas.microsoft.com/office/powerpoint/2010/main" val="25955606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9A18-872F-0649-E81B-3FE8132F14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DE1D55DE-F497-3DA1-FE6E-0DDAB0F50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43757E2-4C40-E9CC-3B00-A0926093D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53EC81-A6B5-9AB8-3923-B9D71FDC3349}"/>
              </a:ext>
            </a:extLst>
          </p:cNvPr>
          <p:cNvSpPr>
            <a:spLocks noGrp="1"/>
          </p:cNvSpPr>
          <p:nvPr>
            <p:ph type="dt" sz="half" idx="10"/>
          </p:nvPr>
        </p:nvSpPr>
        <p:spPr/>
        <p:txBody>
          <a:bodyPr/>
          <a:lstStyle/>
          <a:p>
            <a:fld id="{3F09BEEA-AC5E-014A-86D0-04EC95640ED2}" type="datetimeFigureOut">
              <a:rPr lang="en-AU" smtClean="0"/>
              <a:t>7/4/2026</a:t>
            </a:fld>
            <a:endParaRPr lang="en-AU"/>
          </a:p>
        </p:txBody>
      </p:sp>
      <p:sp>
        <p:nvSpPr>
          <p:cNvPr id="6" name="Footer Placeholder 5">
            <a:extLst>
              <a:ext uri="{FF2B5EF4-FFF2-40B4-BE49-F238E27FC236}">
                <a16:creationId xmlns:a16="http://schemas.microsoft.com/office/drawing/2014/main" id="{6189201E-D67E-FFE7-CB1A-5708A3FAE4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DE23412-6E59-FE99-290B-3B8387AC9A68}"/>
              </a:ext>
            </a:extLst>
          </p:cNvPr>
          <p:cNvSpPr>
            <a:spLocks noGrp="1"/>
          </p:cNvSpPr>
          <p:nvPr>
            <p:ph type="sldNum" sz="quarter" idx="12"/>
          </p:nvPr>
        </p:nvSpPr>
        <p:spPr/>
        <p:txBody>
          <a:bodyPr/>
          <a:lstStyle/>
          <a:p>
            <a:fld id="{D551DC68-F65B-FF48-ACD5-227C2589BF43}" type="slidenum">
              <a:rPr lang="en-AU" smtClean="0"/>
              <a:t>‹#›</a:t>
            </a:fld>
            <a:endParaRPr lang="en-AU"/>
          </a:p>
        </p:txBody>
      </p:sp>
    </p:spTree>
    <p:extLst>
      <p:ext uri="{BB962C8B-B14F-4D97-AF65-F5344CB8AC3E}">
        <p14:creationId xmlns:p14="http://schemas.microsoft.com/office/powerpoint/2010/main" val="72097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354CA-E079-A0D1-A2F1-61FE48FDBC0E}"/>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89C973D0-B077-F945-028E-A1EA638694C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CDA2B879-FB5E-0A69-FEE6-06C4BAF4D526}"/>
              </a:ext>
            </a:extLst>
          </p:cNvPr>
          <p:cNvSpPr>
            <a:spLocks noGrp="1"/>
          </p:cNvSpPr>
          <p:nvPr>
            <p:ph type="dt" sz="half" idx="10"/>
          </p:nvPr>
        </p:nvSpPr>
        <p:spPr/>
        <p:txBody>
          <a:bodyPr/>
          <a:lstStyle/>
          <a:p>
            <a:fld id="{3F09BEEA-AC5E-014A-86D0-04EC95640ED2}" type="datetimeFigureOut">
              <a:rPr lang="en-AU" smtClean="0"/>
              <a:t>7/4/2026</a:t>
            </a:fld>
            <a:endParaRPr lang="en-AU"/>
          </a:p>
        </p:txBody>
      </p:sp>
      <p:sp>
        <p:nvSpPr>
          <p:cNvPr id="5" name="Footer Placeholder 4">
            <a:extLst>
              <a:ext uri="{FF2B5EF4-FFF2-40B4-BE49-F238E27FC236}">
                <a16:creationId xmlns:a16="http://schemas.microsoft.com/office/drawing/2014/main" id="{F86A35F3-73FF-F9EA-2AAE-5C9F58D4C2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737005B-4B5F-EA88-D374-B73003F2654C}"/>
              </a:ext>
            </a:extLst>
          </p:cNvPr>
          <p:cNvSpPr>
            <a:spLocks noGrp="1"/>
          </p:cNvSpPr>
          <p:nvPr>
            <p:ph type="sldNum" sz="quarter" idx="12"/>
          </p:nvPr>
        </p:nvSpPr>
        <p:spPr/>
        <p:txBody>
          <a:bodyPr/>
          <a:lstStyle/>
          <a:p>
            <a:fld id="{D551DC68-F65B-FF48-ACD5-227C2589BF43}" type="slidenum">
              <a:rPr lang="en-AU" smtClean="0"/>
              <a:t>‹#›</a:t>
            </a:fld>
            <a:endParaRPr lang="en-AU"/>
          </a:p>
        </p:txBody>
      </p:sp>
    </p:spTree>
    <p:extLst>
      <p:ext uri="{BB962C8B-B14F-4D97-AF65-F5344CB8AC3E}">
        <p14:creationId xmlns:p14="http://schemas.microsoft.com/office/powerpoint/2010/main" val="425162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E204-83D6-C84A-89E9-7C86B1618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3187C-5D37-7B4B-8501-36351BFB9018}"/>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4" name="Footer Placeholder 3">
            <a:extLst>
              <a:ext uri="{FF2B5EF4-FFF2-40B4-BE49-F238E27FC236}">
                <a16:creationId xmlns:a16="http://schemas.microsoft.com/office/drawing/2014/main" id="{D92A201C-EE6B-6444-9157-A1443ED75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D0A8C-5222-624E-B508-0AA67BFE3992}"/>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264532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51C366-FA41-DEF5-8825-2B8C9C52F6D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14DE4C36-3C1E-8EFE-8C4F-C19855AF6B4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93EA815A-D9F3-5704-9144-6B4C31F02C48}"/>
              </a:ext>
            </a:extLst>
          </p:cNvPr>
          <p:cNvSpPr>
            <a:spLocks noGrp="1"/>
          </p:cNvSpPr>
          <p:nvPr>
            <p:ph type="dt" sz="half" idx="10"/>
          </p:nvPr>
        </p:nvSpPr>
        <p:spPr/>
        <p:txBody>
          <a:bodyPr/>
          <a:lstStyle/>
          <a:p>
            <a:fld id="{3F09BEEA-AC5E-014A-86D0-04EC95640ED2}" type="datetimeFigureOut">
              <a:rPr lang="en-AU" smtClean="0"/>
              <a:t>7/4/2026</a:t>
            </a:fld>
            <a:endParaRPr lang="en-AU"/>
          </a:p>
        </p:txBody>
      </p:sp>
      <p:sp>
        <p:nvSpPr>
          <p:cNvPr id="5" name="Footer Placeholder 4">
            <a:extLst>
              <a:ext uri="{FF2B5EF4-FFF2-40B4-BE49-F238E27FC236}">
                <a16:creationId xmlns:a16="http://schemas.microsoft.com/office/drawing/2014/main" id="{DED61561-AFBE-35C5-5DE0-FAEDECECC6D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8370F6-12B0-C54E-B5FD-E851B03271B4}"/>
              </a:ext>
            </a:extLst>
          </p:cNvPr>
          <p:cNvSpPr>
            <a:spLocks noGrp="1"/>
          </p:cNvSpPr>
          <p:nvPr>
            <p:ph type="sldNum" sz="quarter" idx="12"/>
          </p:nvPr>
        </p:nvSpPr>
        <p:spPr/>
        <p:txBody>
          <a:bodyPr/>
          <a:lstStyle/>
          <a:p>
            <a:fld id="{D551DC68-F65B-FF48-ACD5-227C2589BF43}" type="slidenum">
              <a:rPr lang="en-AU" smtClean="0"/>
              <a:t>‹#›</a:t>
            </a:fld>
            <a:endParaRPr lang="en-AU"/>
          </a:p>
        </p:txBody>
      </p:sp>
    </p:spTree>
    <p:extLst>
      <p:ext uri="{BB962C8B-B14F-4D97-AF65-F5344CB8AC3E}">
        <p14:creationId xmlns:p14="http://schemas.microsoft.com/office/powerpoint/2010/main" val="2856507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3FE1-B5E2-1F0A-134A-D127B98E324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98159A6-39C5-72A1-4F22-7580B71D8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3266411-BDF0-F82B-9E3D-4F3DCB6A2648}"/>
              </a:ext>
            </a:extLst>
          </p:cNvPr>
          <p:cNvSpPr>
            <a:spLocks noGrp="1"/>
          </p:cNvSpPr>
          <p:nvPr>
            <p:ph type="dt" sz="half" idx="10"/>
          </p:nvPr>
        </p:nvSpPr>
        <p:spPr/>
        <p:txBody>
          <a:bodyPr/>
          <a:lstStyle/>
          <a:p>
            <a:fld id="{A62DE2DC-AA5A-5847-8442-DF461C82500D}" type="datetimeFigureOut">
              <a:rPr lang="en-US" smtClean="0"/>
              <a:t>4/7/26</a:t>
            </a:fld>
            <a:endParaRPr lang="en-US"/>
          </a:p>
        </p:txBody>
      </p:sp>
      <p:sp>
        <p:nvSpPr>
          <p:cNvPr id="5" name="Footer Placeholder 4">
            <a:extLst>
              <a:ext uri="{FF2B5EF4-FFF2-40B4-BE49-F238E27FC236}">
                <a16:creationId xmlns:a16="http://schemas.microsoft.com/office/drawing/2014/main" id="{946E215B-87DD-77EA-25D3-F0012C018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A900F-1B2A-89D1-5DC3-D3B752B64040}"/>
              </a:ext>
            </a:extLst>
          </p:cNvPr>
          <p:cNvSpPr>
            <a:spLocks noGrp="1"/>
          </p:cNvSpPr>
          <p:nvPr>
            <p:ph type="sldNum" sz="quarter" idx="12"/>
          </p:nvPr>
        </p:nvSpPr>
        <p:spPr/>
        <p:txBody>
          <a:bodyPr/>
          <a:lstStyle/>
          <a:p>
            <a:fld id="{72869FCE-72AA-4049-B1ED-F9867278540D}" type="slidenum">
              <a:rPr lang="en-US" smtClean="0"/>
              <a:t>‹#›</a:t>
            </a:fld>
            <a:endParaRPr lang="en-US"/>
          </a:p>
        </p:txBody>
      </p:sp>
    </p:spTree>
    <p:extLst>
      <p:ext uri="{BB962C8B-B14F-4D97-AF65-F5344CB8AC3E}">
        <p14:creationId xmlns:p14="http://schemas.microsoft.com/office/powerpoint/2010/main" val="2028744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03C5-CA42-4AA5-4036-6F3AE3D784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8762263-B8B5-4AF3-8CE4-2245A3397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5CAAA3D-30FF-6000-43FE-CD41556E398F}"/>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E3E6234D-C9F0-E456-0E01-7E2CD54F9A9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198A7BE-7C4B-6B9E-1166-0CDD6598639E}"/>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2966214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04D9A-5A3D-19DF-212A-2C4F217E720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B2282F5-09BD-BE15-62BB-1EED86EB82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A77FE1C-5C4E-63AE-57D2-A1CB7A2FC616}"/>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D5654AD2-FA4E-4CC6-9FD9-CFF3ACBAF60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54AC142-64EC-49F0-F79F-59F22849CFF5}"/>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25092768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8AC8-7225-13D5-88CF-5B8C495C41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A22FC93-7A76-F6AF-BCD4-5C22906113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D9B9FCD-A2CD-5351-FE9F-B72E2AEE56E2}"/>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0F0381B2-954F-4A2A-F765-563AC263E9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46B05FF-9E6C-98D4-81EB-F4F0929A7D61}"/>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5793682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26FA3-2862-6801-8BCB-062668E4762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67AB5B4-FCF9-FD14-DF80-EC81103F75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6607E28-D043-6C5E-AB43-1F8BBFD624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EABD269-2062-1F21-E267-2913A79122FD}"/>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6" name="Footer Placeholder 5">
            <a:extLst>
              <a:ext uri="{FF2B5EF4-FFF2-40B4-BE49-F238E27FC236}">
                <a16:creationId xmlns:a16="http://schemas.microsoft.com/office/drawing/2014/main" id="{9B5D1C3C-1E28-8E7D-1182-15FFB2E908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300FFCF-1BDF-F387-059F-961921BBEE1C}"/>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2248493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FC5A3-403E-8D48-DD97-9FC44A2FD84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F2A8D4F-32B0-9FF4-36D1-E37FF91CC0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0881CE-723A-964D-88D6-E6F0409191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FC99A0C-7AE4-E762-DAD3-2530E657BB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1CB4B5-95D2-ADDF-AE64-69C0757A34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26839F7-DE97-FB0E-CE5C-BDA84A2E801E}"/>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8" name="Footer Placeholder 7">
            <a:extLst>
              <a:ext uri="{FF2B5EF4-FFF2-40B4-BE49-F238E27FC236}">
                <a16:creationId xmlns:a16="http://schemas.microsoft.com/office/drawing/2014/main" id="{F5B8B81E-1FB8-4C01-7365-28C7FCB4587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4EA471-907D-52E8-C0C5-F0AF0F2B36A8}"/>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17615546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DEDD-BACD-9727-A909-B42A292F39D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49FD8E2-EB8E-B5AA-C543-879AE682B70E}"/>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4" name="Footer Placeholder 3">
            <a:extLst>
              <a:ext uri="{FF2B5EF4-FFF2-40B4-BE49-F238E27FC236}">
                <a16:creationId xmlns:a16="http://schemas.microsoft.com/office/drawing/2014/main" id="{D17FC16F-BDE3-3347-C72F-3DF8FBE85E1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0D59C25-6020-F4A3-973F-343F04104E60}"/>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31938234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115014-F4F8-8853-F14E-DEF60545944F}"/>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3" name="Footer Placeholder 2">
            <a:extLst>
              <a:ext uri="{FF2B5EF4-FFF2-40B4-BE49-F238E27FC236}">
                <a16:creationId xmlns:a16="http://schemas.microsoft.com/office/drawing/2014/main" id="{93A7A34E-D02E-2D94-4068-D8F8B9F7BF0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92033F8-F841-B5B8-8FB4-5006805D9152}"/>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2383440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6A42-2B06-669F-1CD8-AAB78E23CD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410DB4B-8AB8-318C-F216-AD4EAE68F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E7CF30B-0F9A-9685-346C-00CBDB370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287BB-36C1-F40A-42F3-AD3E7EE63360}"/>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6" name="Footer Placeholder 5">
            <a:extLst>
              <a:ext uri="{FF2B5EF4-FFF2-40B4-BE49-F238E27FC236}">
                <a16:creationId xmlns:a16="http://schemas.microsoft.com/office/drawing/2014/main" id="{9EE48BA9-83F5-56BD-8E28-2E762A10699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54F9664-EF67-5C30-2EC9-0E0D4633A389}"/>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201632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C586C-1CBC-E54B-8A1F-ABB1461596C0}"/>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3" name="Footer Placeholder 2">
            <a:extLst>
              <a:ext uri="{FF2B5EF4-FFF2-40B4-BE49-F238E27FC236}">
                <a16:creationId xmlns:a16="http://schemas.microsoft.com/office/drawing/2014/main" id="{5AC6ABF4-DC07-BE44-9C89-53B28DA28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A9153-246E-984B-9334-F7B09420B7A3}"/>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1825102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DD4F-5F4C-CAC2-02FC-84AE62C5AD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534DBB1-BBBF-CAE1-0EA3-26F84A990F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A24D5AF-7970-C285-E186-D60D8F244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EF42FB-21D8-CE5D-5876-823363EC3A7D}"/>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6" name="Footer Placeholder 5">
            <a:extLst>
              <a:ext uri="{FF2B5EF4-FFF2-40B4-BE49-F238E27FC236}">
                <a16:creationId xmlns:a16="http://schemas.microsoft.com/office/drawing/2014/main" id="{3D8212BA-1847-2090-D560-70F1002F62E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55D9E85-021C-A0A7-13BD-F05229027576}"/>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28678876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AD020-4E2A-98C7-89E4-ED31687A09F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850AC88-7F7E-F5DF-194A-FB6D2B47FE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B5BD8E8-A3DE-96ED-644B-E0135191CF35}"/>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399FE302-7D69-15EC-7AC7-D31404FEB2E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BB84E1A-4C76-F944-AA37-0DF4A247D764}"/>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34793314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CD08-74D8-3D88-F47C-7282BD9298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6D226E0-D298-45EC-3206-F347BF1C48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68EFDF-35E8-EFA9-6CA0-9B97E0E5D5AC}"/>
              </a:ext>
            </a:extLst>
          </p:cNvPr>
          <p:cNvSpPr>
            <a:spLocks noGrp="1"/>
          </p:cNvSpPr>
          <p:nvPr>
            <p:ph type="dt" sz="half" idx="10"/>
          </p:nvPr>
        </p:nvSpPr>
        <p:spPr/>
        <p:txBody>
          <a:body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BF185B1E-3ED9-4B3B-188C-BCC5884AE69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BA764A9-54C9-7532-8AAE-3217E35785A8}"/>
              </a:ext>
            </a:extLst>
          </p:cNvPr>
          <p:cNvSpPr>
            <a:spLocks noGrp="1"/>
          </p:cNvSpPr>
          <p:nvPr>
            <p:ph type="sldNum" sz="quarter" idx="12"/>
          </p:nvPr>
        </p:nvSpPr>
        <p:spPr/>
        <p:txBody>
          <a:bodyPr/>
          <a:lstStyle/>
          <a:p>
            <a:fld id="{C8A33772-AD73-4E96-A38D-A7A86AC1E562}" type="slidenum">
              <a:rPr lang="en-AU" smtClean="0"/>
              <a:t>‹#›</a:t>
            </a:fld>
            <a:endParaRPr lang="en-AU"/>
          </a:p>
        </p:txBody>
      </p:sp>
    </p:spTree>
    <p:extLst>
      <p:ext uri="{BB962C8B-B14F-4D97-AF65-F5344CB8AC3E}">
        <p14:creationId xmlns:p14="http://schemas.microsoft.com/office/powerpoint/2010/main" val="8533347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A79730-D198-1943-B0FF-F638CF8CA3BA}"/>
              </a:ext>
            </a:extLst>
          </p:cNvPr>
          <p:cNvSpPr/>
          <p:nvPr userDrawn="1"/>
        </p:nvSpPr>
        <p:spPr>
          <a:xfrm rot="5400000">
            <a:off x="5732607" y="398610"/>
            <a:ext cx="726784" cy="12192000"/>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pic>
        <p:nvPicPr>
          <p:cNvPr id="8" name="Picture 7" descr="A picture containing food&#10;&#10;Description automatically generated">
            <a:extLst>
              <a:ext uri="{FF2B5EF4-FFF2-40B4-BE49-F238E27FC236}">
                <a16:creationId xmlns:a16="http://schemas.microsoft.com/office/drawing/2014/main" id="{EEB7E903-3709-944C-91E1-E98317839F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5628" y="6192603"/>
            <a:ext cx="687313" cy="604015"/>
          </a:xfrm>
          <a:prstGeom prst="rect">
            <a:avLst/>
          </a:prstGeom>
        </p:spPr>
      </p:pic>
      <p:sp>
        <p:nvSpPr>
          <p:cNvPr id="6" name="Title Placeholder 1">
            <a:extLst>
              <a:ext uri="{FF2B5EF4-FFF2-40B4-BE49-F238E27FC236}">
                <a16:creationId xmlns:a16="http://schemas.microsoft.com/office/drawing/2014/main" id="{2D2D8D3D-880E-4C45-A7E3-8FA230EFB4A6}"/>
              </a:ext>
            </a:extLst>
          </p:cNvPr>
          <p:cNvSpPr>
            <a:spLocks noGrp="1"/>
          </p:cNvSpPr>
          <p:nvPr>
            <p:ph type="title"/>
          </p:nvPr>
        </p:nvSpPr>
        <p:spPr>
          <a:xfrm>
            <a:off x="838119" y="365177"/>
            <a:ext cx="10485743" cy="1330716"/>
          </a:xfrm>
          <a:prstGeom prst="rect">
            <a:avLst/>
          </a:prstGeom>
        </p:spPr>
        <p:txBody>
          <a:bodyPr vert="horz" lIns="91440" tIns="45720" rIns="91440" bIns="45720" rtlCol="0" anchor="ctr">
            <a:norm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9" name="Text Placeholder 2">
            <a:extLst>
              <a:ext uri="{FF2B5EF4-FFF2-40B4-BE49-F238E27FC236}">
                <a16:creationId xmlns:a16="http://schemas.microsoft.com/office/drawing/2014/main" id="{C4F6F52D-569D-134B-9AEC-AF17DF9FF1BB}"/>
              </a:ext>
            </a:extLst>
          </p:cNvPr>
          <p:cNvSpPr>
            <a:spLocks noGrp="1"/>
          </p:cNvSpPr>
          <p:nvPr>
            <p:ph idx="1"/>
          </p:nvPr>
        </p:nvSpPr>
        <p:spPr>
          <a:xfrm>
            <a:off x="838119" y="1825884"/>
            <a:ext cx="10485743" cy="4130070"/>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930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D1F73B-4427-944F-B2BE-413A8DF84E95}"/>
              </a:ext>
            </a:extLst>
          </p:cNvPr>
          <p:cNvSpPr/>
          <p:nvPr userDrawn="1"/>
        </p:nvSpPr>
        <p:spPr>
          <a:xfrm rot="5400000">
            <a:off x="8302866" y="2968870"/>
            <a:ext cx="6858002" cy="920263"/>
          </a:xfrm>
          <a:prstGeom prst="rect">
            <a:avLst/>
          </a:prstGeom>
          <a:solidFill>
            <a:srgbClr val="FF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2"/>
          </a:p>
        </p:txBody>
      </p:sp>
      <p:pic>
        <p:nvPicPr>
          <p:cNvPr id="9" name="Picture 8" descr="A picture containing food&#10;&#10;Description automatically generated">
            <a:extLst>
              <a:ext uri="{FF2B5EF4-FFF2-40B4-BE49-F238E27FC236}">
                <a16:creationId xmlns:a16="http://schemas.microsoft.com/office/drawing/2014/main" id="{D7058DBF-3D77-3449-9BB7-639E9EE071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5628" y="6192603"/>
            <a:ext cx="687313" cy="604015"/>
          </a:xfrm>
          <a:prstGeom prst="rect">
            <a:avLst/>
          </a:prstGeom>
        </p:spPr>
      </p:pic>
      <p:sp>
        <p:nvSpPr>
          <p:cNvPr id="4" name="Title Placeholder 1">
            <a:extLst>
              <a:ext uri="{FF2B5EF4-FFF2-40B4-BE49-F238E27FC236}">
                <a16:creationId xmlns:a16="http://schemas.microsoft.com/office/drawing/2014/main" id="{65368A73-B936-7C4A-8E53-69E93AF8D955}"/>
              </a:ext>
            </a:extLst>
          </p:cNvPr>
          <p:cNvSpPr>
            <a:spLocks noGrp="1"/>
          </p:cNvSpPr>
          <p:nvPr>
            <p:ph type="title"/>
          </p:nvPr>
        </p:nvSpPr>
        <p:spPr>
          <a:xfrm>
            <a:off x="838118" y="365177"/>
            <a:ext cx="9976077" cy="1325886"/>
          </a:xfrm>
          <a:prstGeom prst="rect">
            <a:avLst/>
          </a:prstGeom>
        </p:spPr>
        <p:txBody>
          <a:bodyPr vert="horz" lIns="91440" tIns="45720" rIns="91440" bIns="45720" rtlCol="0" anchor="ctr">
            <a:normAutofit/>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9974B4E9-603E-0D4E-B0CA-24D4E9C4A8D8}"/>
              </a:ext>
            </a:extLst>
          </p:cNvPr>
          <p:cNvSpPr>
            <a:spLocks noGrp="1"/>
          </p:cNvSpPr>
          <p:nvPr>
            <p:ph idx="1"/>
          </p:nvPr>
        </p:nvSpPr>
        <p:spPr>
          <a:xfrm>
            <a:off x="838118" y="1825884"/>
            <a:ext cx="9976077" cy="4350870"/>
          </a:xfrm>
          <a:prstGeom prst="rect">
            <a:avLst/>
          </a:prstGeom>
        </p:spPr>
        <p:txBody>
          <a:bodyPr vert="horz" lIns="91440" tIns="45720" rIns="91440" bIns="45720" rtlCol="0">
            <a:normAutofit/>
          </a:bodyPr>
          <a:lstStyle>
            <a:lvl1pPr>
              <a:defRPr>
                <a:latin typeface="Arial" panose="020B0604020202020204" pitchFamily="34" charset="0"/>
                <a:ea typeface="Roboto" panose="02000000000000000000" pitchFamily="2" charset="0"/>
                <a:cs typeface="Arial" panose="020B0604020202020204" pitchFamily="34" charset="0"/>
              </a:defRPr>
            </a:lvl1pPr>
            <a:lvl2pPr>
              <a:defRPr>
                <a:latin typeface="Arial" panose="020B0604020202020204" pitchFamily="34" charset="0"/>
                <a:ea typeface="Roboto" panose="02000000000000000000" pitchFamily="2" charset="0"/>
                <a:cs typeface="Arial" panose="020B0604020202020204" pitchFamily="34" charset="0"/>
              </a:defRPr>
            </a:lvl2pPr>
            <a:lvl3pPr>
              <a:defRPr>
                <a:latin typeface="Arial" panose="020B0604020202020204" pitchFamily="34" charset="0"/>
                <a:ea typeface="Roboto" panose="02000000000000000000" pitchFamily="2" charset="0"/>
                <a:cs typeface="Arial" panose="020B0604020202020204" pitchFamily="34" charset="0"/>
              </a:defRPr>
            </a:lvl3pPr>
            <a:lvl4pPr>
              <a:defRPr>
                <a:latin typeface="Arial" panose="020B0604020202020204" pitchFamily="34" charset="0"/>
                <a:ea typeface="Roboto" panose="02000000000000000000" pitchFamily="2" charset="0"/>
                <a:cs typeface="Arial" panose="020B0604020202020204" pitchFamily="34" charset="0"/>
              </a:defRPr>
            </a:lvl4pPr>
            <a:lvl5pPr>
              <a:defRPr>
                <a:latin typeface="Arial" panose="020B0604020202020204" pitchFamily="34" charset="0"/>
                <a:ea typeface="Roboto" panose="02000000000000000000" pitchFamily="2"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27326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03B341F3-514D-F42F-D0AA-C75B36DDF5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3685278">
            <a:off x="659043" y="1428646"/>
            <a:ext cx="5544134" cy="7503507"/>
          </a:xfrm>
          <a:prstGeom prst="rect">
            <a:avLst/>
          </a:prstGeom>
        </p:spPr>
      </p:pic>
      <p:sp>
        <p:nvSpPr>
          <p:cNvPr id="5" name="Text Placeholder 2" descr="Click to add secondary details&#10;">
            <a:extLst>
              <a:ext uri="{FF2B5EF4-FFF2-40B4-BE49-F238E27FC236}">
                <a16:creationId xmlns:a16="http://schemas.microsoft.com/office/drawing/2014/main" id="{92413593-DCD0-42A0-AE48-665AD86AE6DD}"/>
              </a:ext>
            </a:extLst>
          </p:cNvPr>
          <p:cNvSpPr>
            <a:spLocks noGrp="1"/>
          </p:cNvSpPr>
          <p:nvPr>
            <p:ph idx="1" hasCustomPrompt="1"/>
          </p:nvPr>
        </p:nvSpPr>
        <p:spPr>
          <a:xfrm>
            <a:off x="410400" y="6289200"/>
            <a:ext cx="4730400" cy="370800"/>
          </a:xfrm>
          <a:prstGeom prst="rect">
            <a:avLst/>
          </a:prstGeom>
        </p:spPr>
        <p:txBody>
          <a:bodyPr vert="horz" lIns="91440" tIns="45720" rIns="91440" bIns="45720" rtlCol="0">
            <a:normAutofit/>
          </a:bodyPr>
          <a:lstStyle/>
          <a:p>
            <a:pPr lvl="0"/>
            <a:r>
              <a:rPr lang="en-GB"/>
              <a:t>Secondary details go here</a:t>
            </a:r>
          </a:p>
        </p:txBody>
      </p:sp>
      <p:sp>
        <p:nvSpPr>
          <p:cNvPr id="6" name="Picture Placeholder 2" descr="Click icon to add picture">
            <a:extLst>
              <a:ext uri="{FF2B5EF4-FFF2-40B4-BE49-F238E27FC236}">
                <a16:creationId xmlns:a16="http://schemas.microsoft.com/office/drawing/2014/main" id="{7D37E0CB-DF2A-4FFC-85FC-AD9C7ED63B74}"/>
              </a:ext>
            </a:extLst>
          </p:cNvPr>
          <p:cNvSpPr>
            <a:spLocks noGrp="1"/>
          </p:cNvSpPr>
          <p:nvPr>
            <p:ph type="pic" sz="quarter" idx="10"/>
          </p:nvPr>
        </p:nvSpPr>
        <p:spPr>
          <a:xfrm>
            <a:off x="6784800" y="-2"/>
            <a:ext cx="5407200" cy="6858001"/>
          </a:xfrm>
        </p:spPr>
        <p:txBody>
          <a:bodyPr/>
          <a:lstStyle/>
          <a:p>
            <a:r>
              <a:rPr lang="en-US"/>
              <a:t>Click icon to add picture</a:t>
            </a:r>
            <a:endParaRPr lang="en-AU"/>
          </a:p>
        </p:txBody>
      </p:sp>
      <p:pic>
        <p:nvPicPr>
          <p:cNvPr id="2" name="Picture 1" descr="UNSW Sydney Logo">
            <a:extLst>
              <a:ext uri="{FF2B5EF4-FFF2-40B4-BE49-F238E27FC236}">
                <a16:creationId xmlns:a16="http://schemas.microsoft.com/office/drawing/2014/main" id="{77E20C77-3D0A-4A35-878B-F3D37CBE052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04630" y="526455"/>
            <a:ext cx="1188000" cy="1240241"/>
          </a:xfrm>
          <a:prstGeom prst="rect">
            <a:avLst/>
          </a:prstGeom>
        </p:spPr>
      </p:pic>
      <p:sp>
        <p:nvSpPr>
          <p:cNvPr id="4" name="Title Placeholder 1" descr="Click to edit master title style&#10;">
            <a:extLst>
              <a:ext uri="{FF2B5EF4-FFF2-40B4-BE49-F238E27FC236}">
                <a16:creationId xmlns:a16="http://schemas.microsoft.com/office/drawing/2014/main" id="{9EC0BA0E-E5B8-41F6-813F-C9A458BE6C3D}"/>
              </a:ext>
            </a:extLst>
          </p:cNvPr>
          <p:cNvSpPr>
            <a:spLocks noGrp="1"/>
          </p:cNvSpPr>
          <p:nvPr>
            <p:ph type="title"/>
          </p:nvPr>
        </p:nvSpPr>
        <p:spPr>
          <a:xfrm>
            <a:off x="410805" y="2624399"/>
            <a:ext cx="6244621" cy="2556000"/>
          </a:xfrm>
          <a:prstGeom prst="rect">
            <a:avLst/>
          </a:prstGeom>
        </p:spPr>
        <p:txBody>
          <a:bodyPr vert="horz" lIns="91440" tIns="45720" rIns="91440" bIns="45720" rtlCol="0" anchor="t" anchorCtr="0">
            <a:noAutofit/>
          </a:bodyPr>
          <a:lstStyle>
            <a:lvl1pPr>
              <a:defRPr sz="8000"/>
            </a:lvl1pPr>
          </a:lstStyle>
          <a:p>
            <a:r>
              <a:rPr lang="en-US"/>
              <a:t>Click to edit Master title style</a:t>
            </a:r>
          </a:p>
        </p:txBody>
      </p:sp>
    </p:spTree>
    <p:extLst>
      <p:ext uri="{BB962C8B-B14F-4D97-AF65-F5344CB8AC3E}">
        <p14:creationId xmlns:p14="http://schemas.microsoft.com/office/powerpoint/2010/main" val="4042856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00CF-98DC-D443-B9A4-83EADB7BC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D21A41-1D9D-F040-BFC3-74EB4BBC4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D67A33-476D-E04E-85ED-E77567F54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0EFBF0-4F68-7B48-BE4F-ADA696328F01}"/>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6BA1CA7C-6AD2-2442-A53E-B3121D7BC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DB331-079C-1C40-BC97-0D9C37E9EEC8}"/>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275167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C541-626E-B548-999A-E241EB1CC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E8CE82-492A-FD49-9B52-D8DFD4D8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B2155-5DB2-6048-8FE2-7DFA8A4C9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8B294-C164-1448-A3FD-7E65DC9C7FEE}"/>
              </a:ext>
            </a:extLst>
          </p:cNvPr>
          <p:cNvSpPr>
            <a:spLocks noGrp="1"/>
          </p:cNvSpPr>
          <p:nvPr>
            <p:ph type="dt" sz="half" idx="10"/>
          </p:nvPr>
        </p:nvSpPr>
        <p:spPr/>
        <p:txBody>
          <a:bodyPr/>
          <a:lstStyle/>
          <a:p>
            <a:fld id="{F615CAE5-4B1B-F743-8A79-232E75C4E233}" type="datetimeFigureOut">
              <a:rPr lang="en-US" smtClean="0"/>
              <a:t>4/7/26</a:t>
            </a:fld>
            <a:endParaRPr lang="en-US"/>
          </a:p>
        </p:txBody>
      </p:sp>
      <p:sp>
        <p:nvSpPr>
          <p:cNvPr id="6" name="Footer Placeholder 5">
            <a:extLst>
              <a:ext uri="{FF2B5EF4-FFF2-40B4-BE49-F238E27FC236}">
                <a16:creationId xmlns:a16="http://schemas.microsoft.com/office/drawing/2014/main" id="{88852285-0BC5-9D40-B589-EF0C60D59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899C1-BC43-D04B-BAA8-E44B95352A2E}"/>
              </a:ext>
            </a:extLst>
          </p:cNvPr>
          <p:cNvSpPr>
            <a:spLocks noGrp="1"/>
          </p:cNvSpPr>
          <p:nvPr>
            <p:ph type="sldNum" sz="quarter" idx="12"/>
          </p:nvPr>
        </p:nvSpPr>
        <p:spPr/>
        <p:txBody>
          <a:bodyPr/>
          <a:lstStyle/>
          <a:p>
            <a:fld id="{D1C5AE3C-3ACF-414D-AB6A-FB298D997D01}" type="slidenum">
              <a:rPr lang="en-US" smtClean="0"/>
              <a:t>‹#›</a:t>
            </a:fld>
            <a:endParaRPr lang="en-US"/>
          </a:p>
        </p:txBody>
      </p:sp>
    </p:spTree>
    <p:extLst>
      <p:ext uri="{BB962C8B-B14F-4D97-AF65-F5344CB8AC3E}">
        <p14:creationId xmlns:p14="http://schemas.microsoft.com/office/powerpoint/2010/main" val="380016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7.png"/><Relationship Id="rId2" Type="http://schemas.openxmlformats.org/officeDocument/2006/relationships/slideLayout" Target="../slideLayouts/slideLayout37.xml"/><Relationship Id="rId16" Type="http://schemas.openxmlformats.org/officeDocument/2006/relationships/image" Target="../media/image6.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6.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image" Target="../media/image7.png"/><Relationship Id="rId2" Type="http://schemas.openxmlformats.org/officeDocument/2006/relationships/slideLayout" Target="../slideLayouts/slideLayout63.xml"/><Relationship Id="rId16" Type="http://schemas.openxmlformats.org/officeDocument/2006/relationships/image" Target="../media/image6.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7.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F3BAB-CC1C-5F40-BAED-5C4466A5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FE21F1-36F9-C143-B1C7-FA061ACD5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A373D-0D08-9948-96A1-948F5AE24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5CAE5-4B1B-F743-8A79-232E75C4E233}" type="datetimeFigureOut">
              <a:rPr lang="en-US" smtClean="0"/>
              <a:t>4/7/26</a:t>
            </a:fld>
            <a:endParaRPr lang="en-US"/>
          </a:p>
        </p:txBody>
      </p:sp>
      <p:sp>
        <p:nvSpPr>
          <p:cNvPr id="5" name="Footer Placeholder 4">
            <a:extLst>
              <a:ext uri="{FF2B5EF4-FFF2-40B4-BE49-F238E27FC236}">
                <a16:creationId xmlns:a16="http://schemas.microsoft.com/office/drawing/2014/main" id="{CC7B855D-3D86-0140-8D36-4BE1DF1EA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C87F9E-CC54-634C-808E-6A959F58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5AE3C-3ACF-414D-AB6A-FB298D997D01}" type="slidenum">
              <a:rPr lang="en-US" smtClean="0"/>
              <a:t>‹#›</a:t>
            </a:fld>
            <a:endParaRPr lang="en-US"/>
          </a:p>
        </p:txBody>
      </p:sp>
    </p:spTree>
    <p:extLst>
      <p:ext uri="{BB962C8B-B14F-4D97-AF65-F5344CB8AC3E}">
        <p14:creationId xmlns:p14="http://schemas.microsoft.com/office/powerpoint/2010/main" val="42665604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11770"/>
            <a:ext cx="9285514"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0AB670-9C8B-47D5-889D-184A62EFFAEC}" type="datetime1">
              <a:rPr lang="en-GB" smtClean="0"/>
              <a:t>07/04/2026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 Michael.Sykes@Northumbria.ac.uk July2024 </a:t>
            </a:r>
          </a:p>
        </p:txBody>
      </p:sp>
    </p:spTree>
    <p:extLst>
      <p:ext uri="{BB962C8B-B14F-4D97-AF65-F5344CB8AC3E}">
        <p14:creationId xmlns:p14="http://schemas.microsoft.com/office/powerpoint/2010/main" val="43346475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677" r:id="rId5"/>
    <p:sldLayoutId id="2147483678" r:id="rId6"/>
    <p:sldLayoutId id="2147483679" r:id="rId7"/>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Azo Sans Thin" panose="020B030303030302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zo Sans Thin" panose="020B0303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6555AB-A659-BD40-978B-F47AA54B19E5}"/>
              </a:ext>
            </a:extLst>
          </p:cNvPr>
          <p:cNvSpPr>
            <a:spLocks noGrp="1"/>
          </p:cNvSpPr>
          <p:nvPr>
            <p:ph type="title"/>
          </p:nvPr>
        </p:nvSpPr>
        <p:spPr>
          <a:xfrm>
            <a:off x="390591" y="365125"/>
            <a:ext cx="1141081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3DCE43-AFF8-8A43-98D1-00F3E9F422E4}"/>
              </a:ext>
            </a:extLst>
          </p:cNvPr>
          <p:cNvSpPr>
            <a:spLocks noGrp="1"/>
          </p:cNvSpPr>
          <p:nvPr>
            <p:ph type="body" idx="1"/>
          </p:nvPr>
        </p:nvSpPr>
        <p:spPr>
          <a:xfrm>
            <a:off x="390591" y="1825625"/>
            <a:ext cx="1141348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881EAD-ACA1-FE47-A8A5-C7966E097921}"/>
              </a:ext>
            </a:extLst>
          </p:cNvPr>
          <p:cNvSpPr>
            <a:spLocks noGrp="1"/>
          </p:cNvSpPr>
          <p:nvPr>
            <p:ph type="dt" sz="half" idx="2"/>
          </p:nvPr>
        </p:nvSpPr>
        <p:spPr>
          <a:xfrm>
            <a:off x="390591"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defRPr>
            </a:lvl1pPr>
          </a:lstStyle>
          <a:p>
            <a:fld id="{1535BD11-B08F-2E4E-8A2A-C0A6527C5A21}" type="datetime1">
              <a:rPr lang="en-CA" smtClean="0"/>
              <a:t>2026-04-07</a:t>
            </a:fld>
            <a:endParaRPr lang="en-US" dirty="0"/>
          </a:p>
        </p:txBody>
      </p:sp>
      <p:sp>
        <p:nvSpPr>
          <p:cNvPr id="5" name="Footer Placeholder 4">
            <a:extLst>
              <a:ext uri="{FF2B5EF4-FFF2-40B4-BE49-F238E27FC236}">
                <a16:creationId xmlns:a16="http://schemas.microsoft.com/office/drawing/2014/main" id="{8E76E2DD-2D19-1640-A6B3-94C55C6DD8C5}"/>
              </a:ext>
            </a:extLst>
          </p:cNvPr>
          <p:cNvSpPr>
            <a:spLocks noGrp="1"/>
          </p:cNvSpPr>
          <p:nvPr>
            <p:ph type="ftr" sz="quarter" idx="3"/>
          </p:nvPr>
        </p:nvSpPr>
        <p:spPr>
          <a:xfrm>
            <a:off x="39235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ea typeface="Roboto"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7F92D2B5-C3DE-A045-A1E5-C92623BB745F}"/>
              </a:ext>
            </a:extLst>
          </p:cNvPr>
          <p:cNvSpPr>
            <a:spLocks noGrp="1"/>
          </p:cNvSpPr>
          <p:nvPr>
            <p:ph type="sldNum" sz="quarter" idx="4"/>
          </p:nvPr>
        </p:nvSpPr>
        <p:spPr>
          <a:xfrm>
            <a:off x="8828009" y="6356350"/>
            <a:ext cx="29734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ea typeface="Roboto" panose="02000000000000000000" pitchFamily="2" charset="0"/>
              </a:defRPr>
            </a:lvl1pPr>
          </a:lstStyle>
          <a:p>
            <a:fld id="{61130C78-B4AB-6843-B818-B4CC8CBE3619}" type="slidenum">
              <a:rPr lang="en-US" smtClean="0"/>
              <a:pPr/>
              <a:t>‹#›</a:t>
            </a:fld>
            <a:endParaRPr lang="en-US" dirty="0"/>
          </a:p>
        </p:txBody>
      </p:sp>
    </p:spTree>
    <p:extLst>
      <p:ext uri="{BB962C8B-B14F-4D97-AF65-F5344CB8AC3E}">
        <p14:creationId xmlns:p14="http://schemas.microsoft.com/office/powerpoint/2010/main" val="2446282044"/>
      </p:ext>
    </p:extLst>
  </p:cSld>
  <p:clrMap bg1="lt1" tx1="dk1" bg2="lt2" tx2="dk2" accent1="accent1" accent2="accent2" accent3="accent3" accent4="accent4" accent5="accent5" accent6="accent6" hlink="hlink" folHlink="folHlink"/>
  <p:sldLayoutIdLst>
    <p:sldLayoutId id="2147483733" r:id="rId1"/>
    <p:sldLayoutId id="2147483754" r:id="rId2"/>
    <p:sldLayoutId id="2147483728" r:id="rId3"/>
    <p:sldLayoutId id="2147483734" r:id="rId4"/>
    <p:sldLayoutId id="2147483735" r:id="rId5"/>
    <p:sldLayoutId id="2147483736" r:id="rId6"/>
    <p:sldLayoutId id="2147483737" r:id="rId7"/>
    <p:sldLayoutId id="2147483738" r:id="rId8"/>
    <p:sldLayoutId id="2147483739" r:id="rId9"/>
    <p:sldLayoutId id="2147483740" r:id="rId10"/>
    <p:sldLayoutId id="2147483726" r:id="rId11"/>
    <p:sldLayoutId id="2147483727" r:id="rId12"/>
    <p:sldLayoutId id="2147483741" r:id="rId13"/>
    <p:sldLayoutId id="2147483742" r:id="rId14"/>
    <p:sldLayoutId id="2147483743" r:id="rId15"/>
    <p:sldLayoutId id="2147483744" r:id="rId16"/>
    <p:sldLayoutId id="2147483746" r:id="rId17"/>
  </p:sldLayoutIdLst>
  <p:hf hdr="0" ftr="0" dt="0"/>
  <p:txStyles>
    <p:titleStyle>
      <a:lvl1pPr algn="l" defTabSz="914400" rtl="0" eaLnBrk="1" latinLnBrk="0" hangingPunct="1">
        <a:lnSpc>
          <a:spcPct val="90000"/>
        </a:lnSpc>
        <a:spcBef>
          <a:spcPct val="0"/>
        </a:spcBef>
        <a:buNone/>
        <a:defRPr sz="4400" b="1" i="0" kern="1200" spc="-60" baseline="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68EE0C-69F3-8CF2-A3FE-14B0434376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D5CAB67-6943-075B-8437-BD74C4A181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E6656B6-886C-4049-71AA-1895CF7B65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3C7D149F-361A-001C-7BA9-E8670D9367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123B9C2-6653-B93B-78DB-15F7F0B28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A33772-AD73-4E96-A38D-A7A86AC1E562}" type="slidenum">
              <a:rPr lang="en-AU" smtClean="0"/>
              <a:t>‹#›</a:t>
            </a:fld>
            <a:endParaRPr lang="en-AU"/>
          </a:p>
        </p:txBody>
      </p:sp>
      <p:pic>
        <p:nvPicPr>
          <p:cNvPr id="7" name="Picture 6">
            <a:extLst>
              <a:ext uri="{FF2B5EF4-FFF2-40B4-BE49-F238E27FC236}">
                <a16:creationId xmlns:a16="http://schemas.microsoft.com/office/drawing/2014/main" id="{A5229019-AF76-6036-FA59-14376D55C19F}"/>
              </a:ext>
            </a:extLst>
          </p:cNvPr>
          <p:cNvPicPr>
            <a:picLocks noChangeAspect="1"/>
          </p:cNvPicPr>
          <p:nvPr userDrawn="1"/>
        </p:nvPicPr>
        <p:blipFill rotWithShape="1">
          <a:blip r:embed="rId16"/>
          <a:srcRect l="17615" r="18676"/>
          <a:stretch/>
        </p:blipFill>
        <p:spPr>
          <a:xfrm>
            <a:off x="10269735" y="5848336"/>
            <a:ext cx="693208" cy="792281"/>
          </a:xfrm>
          <a:prstGeom prst="rect">
            <a:avLst/>
          </a:prstGeom>
        </p:spPr>
      </p:pic>
      <p:pic>
        <p:nvPicPr>
          <p:cNvPr id="8" name="Picture 7">
            <a:extLst>
              <a:ext uri="{FF2B5EF4-FFF2-40B4-BE49-F238E27FC236}">
                <a16:creationId xmlns:a16="http://schemas.microsoft.com/office/drawing/2014/main" id="{B621BED0-E017-0DA4-6A38-2160564A0FDE}"/>
              </a:ext>
            </a:extLst>
          </p:cNvPr>
          <p:cNvPicPr>
            <a:picLocks noChangeAspect="1"/>
          </p:cNvPicPr>
          <p:nvPr userDrawn="1"/>
        </p:nvPicPr>
        <p:blipFill>
          <a:blip r:embed="rId17"/>
          <a:stretch>
            <a:fillRect/>
          </a:stretch>
        </p:blipFill>
        <p:spPr>
          <a:xfrm>
            <a:off x="11271879" y="5829488"/>
            <a:ext cx="764506" cy="822570"/>
          </a:xfrm>
          <a:prstGeom prst="rect">
            <a:avLst/>
          </a:prstGeom>
        </p:spPr>
      </p:pic>
      <p:cxnSp>
        <p:nvCxnSpPr>
          <p:cNvPr id="9" name="Straight Connector 8">
            <a:extLst>
              <a:ext uri="{FF2B5EF4-FFF2-40B4-BE49-F238E27FC236}">
                <a16:creationId xmlns:a16="http://schemas.microsoft.com/office/drawing/2014/main" id="{C5CABC42-D290-F864-F73F-0E4433005ECD}"/>
              </a:ext>
            </a:extLst>
          </p:cNvPr>
          <p:cNvCxnSpPr/>
          <p:nvPr userDrawn="1"/>
        </p:nvCxnSpPr>
        <p:spPr>
          <a:xfrm>
            <a:off x="11116264" y="5961032"/>
            <a:ext cx="0" cy="612709"/>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81306891"/>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9DCF0-CC64-599C-DE17-56105573D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FBDB7B06-351A-2806-7FA7-BF9D65025A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1F158BBD-3C84-FA35-6B40-7345FDD8FE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09BEEA-AC5E-014A-86D0-04EC95640ED2}" type="datetimeFigureOut">
              <a:rPr lang="en-AU" smtClean="0"/>
              <a:t>7/4/2026</a:t>
            </a:fld>
            <a:endParaRPr lang="en-AU"/>
          </a:p>
        </p:txBody>
      </p:sp>
      <p:sp>
        <p:nvSpPr>
          <p:cNvPr id="5" name="Footer Placeholder 4">
            <a:extLst>
              <a:ext uri="{FF2B5EF4-FFF2-40B4-BE49-F238E27FC236}">
                <a16:creationId xmlns:a16="http://schemas.microsoft.com/office/drawing/2014/main" id="{99621E72-5932-ABCB-A05B-3C7220975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7FC6B4A9-FD59-DB8D-FC01-B94DD40AB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51DC68-F65B-FF48-ACD5-227C2589BF43}" type="slidenum">
              <a:rPr lang="en-AU" smtClean="0"/>
              <a:t>‹#›</a:t>
            </a:fld>
            <a:endParaRPr lang="en-AU"/>
          </a:p>
        </p:txBody>
      </p:sp>
      <p:pic>
        <p:nvPicPr>
          <p:cNvPr id="7" name="Picture 6">
            <a:extLst>
              <a:ext uri="{FF2B5EF4-FFF2-40B4-BE49-F238E27FC236}">
                <a16:creationId xmlns:a16="http://schemas.microsoft.com/office/drawing/2014/main" id="{A2D1C337-5BAD-C9E3-D78A-953418180650}"/>
              </a:ext>
            </a:extLst>
          </p:cNvPr>
          <p:cNvPicPr>
            <a:picLocks noChangeAspect="1"/>
          </p:cNvPicPr>
          <p:nvPr userDrawn="1"/>
        </p:nvPicPr>
        <p:blipFill rotWithShape="1">
          <a:blip r:embed="rId13"/>
          <a:srcRect l="17615" r="18676"/>
          <a:stretch/>
        </p:blipFill>
        <p:spPr>
          <a:xfrm>
            <a:off x="10269735" y="5848336"/>
            <a:ext cx="693208" cy="792281"/>
          </a:xfrm>
          <a:prstGeom prst="rect">
            <a:avLst/>
          </a:prstGeom>
        </p:spPr>
      </p:pic>
      <p:pic>
        <p:nvPicPr>
          <p:cNvPr id="8" name="Picture 7">
            <a:extLst>
              <a:ext uri="{FF2B5EF4-FFF2-40B4-BE49-F238E27FC236}">
                <a16:creationId xmlns:a16="http://schemas.microsoft.com/office/drawing/2014/main" id="{00D1C98A-8931-FF9F-F614-92EE03E82D6B}"/>
              </a:ext>
            </a:extLst>
          </p:cNvPr>
          <p:cNvPicPr>
            <a:picLocks noChangeAspect="1"/>
          </p:cNvPicPr>
          <p:nvPr userDrawn="1"/>
        </p:nvPicPr>
        <p:blipFill>
          <a:blip r:embed="rId14"/>
          <a:stretch>
            <a:fillRect/>
          </a:stretch>
        </p:blipFill>
        <p:spPr>
          <a:xfrm>
            <a:off x="11271879" y="5829488"/>
            <a:ext cx="764506" cy="822570"/>
          </a:xfrm>
          <a:prstGeom prst="rect">
            <a:avLst/>
          </a:prstGeom>
        </p:spPr>
      </p:pic>
      <p:cxnSp>
        <p:nvCxnSpPr>
          <p:cNvPr id="9" name="Straight Connector 8">
            <a:extLst>
              <a:ext uri="{FF2B5EF4-FFF2-40B4-BE49-F238E27FC236}">
                <a16:creationId xmlns:a16="http://schemas.microsoft.com/office/drawing/2014/main" id="{69DBD510-4B1D-7F1E-A601-08E2A66D4A25}"/>
              </a:ext>
            </a:extLst>
          </p:cNvPr>
          <p:cNvCxnSpPr/>
          <p:nvPr userDrawn="1"/>
        </p:nvCxnSpPr>
        <p:spPr>
          <a:xfrm>
            <a:off x="11116264" y="5961032"/>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8142680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212E3D-0E2C-743F-BDC4-66C96FC91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8634C10-FA2E-2EDA-2E56-A8E2F6E3AF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9C8980-28FA-8012-0220-8CA26BEA80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2DE2DC-AA5A-5847-8442-DF461C82500D}" type="datetimeFigureOut">
              <a:rPr lang="en-US" smtClean="0"/>
              <a:t>4/7/26</a:t>
            </a:fld>
            <a:endParaRPr lang="en-US"/>
          </a:p>
        </p:txBody>
      </p:sp>
      <p:sp>
        <p:nvSpPr>
          <p:cNvPr id="5" name="Footer Placeholder 4">
            <a:extLst>
              <a:ext uri="{FF2B5EF4-FFF2-40B4-BE49-F238E27FC236}">
                <a16:creationId xmlns:a16="http://schemas.microsoft.com/office/drawing/2014/main" id="{F78DB7B8-6151-98AA-EE38-116336948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0E497B-AA99-BAF9-8400-DFD4EAE6CC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69FCE-72AA-4049-B1ED-F9867278540D}" type="slidenum">
              <a:rPr lang="en-US" smtClean="0"/>
              <a:t>‹#›</a:t>
            </a:fld>
            <a:endParaRPr lang="en-US"/>
          </a:p>
        </p:txBody>
      </p:sp>
    </p:spTree>
    <p:extLst>
      <p:ext uri="{BB962C8B-B14F-4D97-AF65-F5344CB8AC3E}">
        <p14:creationId xmlns:p14="http://schemas.microsoft.com/office/powerpoint/2010/main" val="203443471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68EE0C-69F3-8CF2-A3FE-14B0434376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D5CAB67-6943-075B-8437-BD74C4A181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E6656B6-886C-4049-71AA-1895CF7B65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B2B235-8C43-4435-84A0-4169A7321065}" type="datetimeFigureOut">
              <a:rPr lang="en-AU" smtClean="0"/>
              <a:t>7/4/2026</a:t>
            </a:fld>
            <a:endParaRPr lang="en-AU"/>
          </a:p>
        </p:txBody>
      </p:sp>
      <p:sp>
        <p:nvSpPr>
          <p:cNvPr id="5" name="Footer Placeholder 4">
            <a:extLst>
              <a:ext uri="{FF2B5EF4-FFF2-40B4-BE49-F238E27FC236}">
                <a16:creationId xmlns:a16="http://schemas.microsoft.com/office/drawing/2014/main" id="{3C7D149F-361A-001C-7BA9-E8670D9367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123B9C2-6653-B93B-78DB-15F7F0B28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A33772-AD73-4E96-A38D-A7A86AC1E562}" type="slidenum">
              <a:rPr lang="en-AU" smtClean="0"/>
              <a:t>‹#›</a:t>
            </a:fld>
            <a:endParaRPr lang="en-AU"/>
          </a:p>
        </p:txBody>
      </p:sp>
      <p:cxnSp>
        <p:nvCxnSpPr>
          <p:cNvPr id="9" name="Straight Connector 8">
            <a:extLst>
              <a:ext uri="{FF2B5EF4-FFF2-40B4-BE49-F238E27FC236}">
                <a16:creationId xmlns:a16="http://schemas.microsoft.com/office/drawing/2014/main" id="{C5CABC42-D290-F864-F73F-0E4433005ECD}"/>
              </a:ext>
            </a:extLst>
          </p:cNvPr>
          <p:cNvCxnSpPr/>
          <p:nvPr userDrawn="1"/>
        </p:nvCxnSpPr>
        <p:spPr>
          <a:xfrm>
            <a:off x="11116264" y="5961032"/>
            <a:ext cx="0" cy="612709"/>
          </a:xfrm>
          <a:prstGeom prst="line">
            <a:avLst/>
          </a:prstGeom>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C0B392A6-089E-10B2-DD01-E5C1BC2C64E6}"/>
              </a:ext>
            </a:extLst>
          </p:cNvPr>
          <p:cNvPicPr>
            <a:picLocks noChangeAspect="1"/>
          </p:cNvPicPr>
          <p:nvPr userDrawn="1"/>
        </p:nvPicPr>
        <p:blipFill rotWithShape="1">
          <a:blip r:embed="rId16"/>
          <a:srcRect l="17615" r="18676"/>
          <a:stretch/>
        </p:blipFill>
        <p:spPr>
          <a:xfrm>
            <a:off x="10269735" y="5848336"/>
            <a:ext cx="693208" cy="792281"/>
          </a:xfrm>
          <a:prstGeom prst="rect">
            <a:avLst/>
          </a:prstGeom>
        </p:spPr>
      </p:pic>
      <p:pic>
        <p:nvPicPr>
          <p:cNvPr id="11" name="Picture 10">
            <a:extLst>
              <a:ext uri="{FF2B5EF4-FFF2-40B4-BE49-F238E27FC236}">
                <a16:creationId xmlns:a16="http://schemas.microsoft.com/office/drawing/2014/main" id="{1C37AF92-C3CD-7020-E913-197389C676AC}"/>
              </a:ext>
            </a:extLst>
          </p:cNvPr>
          <p:cNvPicPr>
            <a:picLocks noChangeAspect="1"/>
          </p:cNvPicPr>
          <p:nvPr userDrawn="1"/>
        </p:nvPicPr>
        <p:blipFill>
          <a:blip r:embed="rId17"/>
          <a:stretch>
            <a:fillRect/>
          </a:stretch>
        </p:blipFill>
        <p:spPr>
          <a:xfrm>
            <a:off x="11271879" y="5829488"/>
            <a:ext cx="764506" cy="822570"/>
          </a:xfrm>
          <a:prstGeom prst="rect">
            <a:avLst/>
          </a:prstGeom>
        </p:spPr>
      </p:pic>
    </p:spTree>
    <p:extLst>
      <p:ext uri="{BB962C8B-B14F-4D97-AF65-F5344CB8AC3E}">
        <p14:creationId xmlns:p14="http://schemas.microsoft.com/office/powerpoint/2010/main" val="72088700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23.jp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jp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image" Target="../media/image24.jpg"/><Relationship Id="rId1" Type="http://schemas.openxmlformats.org/officeDocument/2006/relationships/slideLayout" Target="../slideLayouts/slideLayout50.xml"/><Relationship Id="rId6" Type="http://schemas.openxmlformats.org/officeDocument/2006/relationships/image" Target="../media/image7.png"/><Relationship Id="rId11" Type="http://schemas.openxmlformats.org/officeDocument/2006/relationships/image" Target="../media/image31.jpeg"/><Relationship Id="rId5" Type="http://schemas.openxmlformats.org/officeDocument/2006/relationships/image" Target="../media/image6.png"/><Relationship Id="rId10" Type="http://schemas.openxmlformats.org/officeDocument/2006/relationships/image" Target="../media/image30.jpeg"/><Relationship Id="rId4" Type="http://schemas.openxmlformats.org/officeDocument/2006/relationships/image" Target="../media/image26.jpg"/><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41.svg"/><Relationship Id="rId5" Type="http://schemas.openxmlformats.org/officeDocument/2006/relationships/image" Target="../media/image46.svg"/><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svg"/></Relationships>
</file>

<file path=ppt/slides/_rels/slide2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52.svg"/><Relationship Id="rId5" Type="http://schemas.openxmlformats.org/officeDocument/2006/relationships/image" Target="../media/image51.svg"/><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svg"/></Relationships>
</file>

<file path=ppt/slides/_rels/slide2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44.png"/><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svg"/></Relationships>
</file>

<file path=ppt/slides/_rels/slide3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svg"/><Relationship Id="rId1" Type="http://schemas.openxmlformats.org/officeDocument/2006/relationships/slideLayout" Target="../slideLayouts/slideLayout41.xml"/><Relationship Id="rId5" Type="http://schemas.openxmlformats.org/officeDocument/2006/relationships/image" Target="../media/image47.svg"/><Relationship Id="rId4" Type="http://schemas.openxmlformats.org/officeDocument/2006/relationships/image" Target="../media/image55.svg"/></Relationships>
</file>

<file path=ppt/slides/_rels/slide3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svg"/></Relationships>
</file>

<file path=ppt/slides/_rels/slide35.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41.xml"/><Relationship Id="rId6" Type="http://schemas.openxmlformats.org/officeDocument/2006/relationships/image" Target="../media/image55.svg"/><Relationship Id="rId5" Type="http://schemas.openxmlformats.org/officeDocument/2006/relationships/image" Target="../media/image54.svg"/><Relationship Id="rId4" Type="http://schemas.openxmlformats.org/officeDocument/2006/relationships/image" Target="../media/image53.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sv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50.sv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slideLayout" Target="../slideLayouts/slideLayout42.xml"/><Relationship Id="rId6" Type="http://schemas.openxmlformats.org/officeDocument/2006/relationships/image" Target="../media/image65.svg"/><Relationship Id="rId5" Type="http://schemas.openxmlformats.org/officeDocument/2006/relationships/image" Target="../media/image64.svg"/><Relationship Id="rId4" Type="http://schemas.openxmlformats.org/officeDocument/2006/relationships/image" Target="../media/image63.sv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6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2.png"/><Relationship Id="rId7"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6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24.xml"/><Relationship Id="rId1" Type="http://schemas.openxmlformats.org/officeDocument/2006/relationships/slideLayout" Target="../slideLayouts/slideLayout68.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4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notesSlide" Target="../notesSlides/notesSlide26.xml"/><Relationship Id="rId1" Type="http://schemas.openxmlformats.org/officeDocument/2006/relationships/slideLayout" Target="../slideLayouts/slideLayout68.xml"/><Relationship Id="rId5" Type="http://schemas.openxmlformats.org/officeDocument/2006/relationships/image" Target="../media/image81.svg"/><Relationship Id="rId4" Type="http://schemas.openxmlformats.org/officeDocument/2006/relationships/image" Target="../media/image80.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49.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2.png"/><Relationship Id="rId7" Type="http://schemas.openxmlformats.org/officeDocument/2006/relationships/image" Target="../media/image85.svg"/><Relationship Id="rId2" Type="http://schemas.openxmlformats.org/officeDocument/2006/relationships/notesSlide" Target="../notesSlides/notesSlide28.xml"/><Relationship Id="rId1" Type="http://schemas.openxmlformats.org/officeDocument/2006/relationships/slideLayout" Target="../slideLayouts/slideLayout63.xml"/><Relationship Id="rId6" Type="http://schemas.openxmlformats.org/officeDocument/2006/relationships/image" Target="../media/image84.svg"/><Relationship Id="rId5" Type="http://schemas.openxmlformats.org/officeDocument/2006/relationships/image" Target="../media/image83.svg"/><Relationship Id="rId4" Type="http://schemas.microsoft.com/office/2007/relationships/hdphoto" Target="../media/hdphoto2.wdp"/><Relationship Id="rId9" Type="http://schemas.openxmlformats.org/officeDocument/2006/relationships/image" Target="../media/image87.sv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67.xml"/><Relationship Id="rId5" Type="http://schemas.openxmlformats.org/officeDocument/2006/relationships/image" Target="../media/image87.svg"/><Relationship Id="rId4" Type="http://schemas.openxmlformats.org/officeDocument/2006/relationships/image" Target="../media/image89.emf"/></Relationships>
</file>

<file path=ppt/slides/_rels/slide51.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notesSlide" Target="../notesSlides/notesSlide31.xml"/><Relationship Id="rId1" Type="http://schemas.openxmlformats.org/officeDocument/2006/relationships/slideLayout" Target="../slideLayouts/slideLayout62.xml"/><Relationship Id="rId5" Type="http://schemas.openxmlformats.org/officeDocument/2006/relationships/image" Target="../media/image87.svg"/><Relationship Id="rId4" Type="http://schemas.openxmlformats.org/officeDocument/2006/relationships/image" Target="../media/image91.svg"/></Relationships>
</file>

<file path=ppt/slides/_rels/slide5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2.png"/><Relationship Id="rId7" Type="http://schemas.openxmlformats.org/officeDocument/2006/relationships/image" Target="../media/image93.svg"/><Relationship Id="rId2" Type="http://schemas.openxmlformats.org/officeDocument/2006/relationships/notesSlide" Target="../notesSlides/notesSlide32.xml"/><Relationship Id="rId1" Type="http://schemas.openxmlformats.org/officeDocument/2006/relationships/slideLayout" Target="../slideLayouts/slideLayout63.xml"/><Relationship Id="rId6" Type="http://schemas.openxmlformats.org/officeDocument/2006/relationships/image" Target="../media/image92.svg"/><Relationship Id="rId5" Type="http://schemas.openxmlformats.org/officeDocument/2006/relationships/image" Target="../media/image83.sv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63.xml"/><Relationship Id="rId6" Type="http://schemas.openxmlformats.org/officeDocument/2006/relationships/image" Target="../media/image94.svg"/><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63.xml"/><Relationship Id="rId6" Type="http://schemas.openxmlformats.org/officeDocument/2006/relationships/image" Target="../media/image94.svg"/><Relationship Id="rId5" Type="http://schemas.openxmlformats.org/officeDocument/2006/relationships/image" Target="../media/image100.png"/><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notesSlide" Target="../notesSlides/notesSlide36.xml"/><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notesSlide" Target="../notesSlides/notesSlide37.xml"/><Relationship Id="rId1" Type="http://schemas.openxmlformats.org/officeDocument/2006/relationships/slideLayout" Target="../slideLayouts/slideLayout63.xml"/><Relationship Id="rId4" Type="http://schemas.openxmlformats.org/officeDocument/2006/relationships/image" Target="../media/image101.svg"/></Relationships>
</file>

<file path=ppt/slides/_rels/slide59.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82.png"/><Relationship Id="rId7" Type="http://schemas.openxmlformats.org/officeDocument/2006/relationships/image" Target="../media/image103.svg"/><Relationship Id="rId2" Type="http://schemas.openxmlformats.org/officeDocument/2006/relationships/notesSlide" Target="../notesSlides/notesSlide38.xml"/><Relationship Id="rId1" Type="http://schemas.openxmlformats.org/officeDocument/2006/relationships/slideLayout" Target="../slideLayouts/slideLayout63.xml"/><Relationship Id="rId6" Type="http://schemas.openxmlformats.org/officeDocument/2006/relationships/image" Target="../media/image102.svg"/><Relationship Id="rId5" Type="http://schemas.openxmlformats.org/officeDocument/2006/relationships/image" Target="../media/image83.svg"/><Relationship Id="rId4" Type="http://schemas.microsoft.com/office/2007/relationships/hdphoto" Target="../media/hdphoto2.wdp"/><Relationship Id="rId9" Type="http://schemas.openxmlformats.org/officeDocument/2006/relationships/image" Target="../media/image105.sv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63.xml"/><Relationship Id="rId6" Type="http://schemas.openxmlformats.org/officeDocument/2006/relationships/image" Target="../media/image103.svg"/><Relationship Id="rId5" Type="http://schemas.microsoft.com/office/2007/relationships/hdphoto" Target="../media/hdphoto3.wdp"/><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3.svg"/><Relationship Id="rId2" Type="http://schemas.openxmlformats.org/officeDocument/2006/relationships/notesSlide" Target="../notesSlides/notesSlide40.xml"/><Relationship Id="rId1" Type="http://schemas.openxmlformats.org/officeDocument/2006/relationships/slideLayout" Target="../slideLayouts/slideLayout63.xml"/><Relationship Id="rId6" Type="http://schemas.openxmlformats.org/officeDocument/2006/relationships/diagramColors" Target="../diagrams/colors1.xml"/><Relationship Id="rId11" Type="http://schemas.openxmlformats.org/officeDocument/2006/relationships/image" Target="../media/image111.svg"/><Relationship Id="rId5" Type="http://schemas.openxmlformats.org/officeDocument/2006/relationships/diagramQuickStyle" Target="../diagrams/quickStyle1.xml"/><Relationship Id="rId10" Type="http://schemas.openxmlformats.org/officeDocument/2006/relationships/image" Target="../media/image110.svg"/><Relationship Id="rId4" Type="http://schemas.openxmlformats.org/officeDocument/2006/relationships/diagramLayout" Target="../diagrams/layout1.xml"/><Relationship Id="rId9" Type="http://schemas.openxmlformats.org/officeDocument/2006/relationships/image" Target="../media/image109.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6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hyperlink" Target="https://doi.org/10.1177/16094069251340908"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2.xml"/><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63.xml"/><Relationship Id="rId5" Type="http://schemas.openxmlformats.org/officeDocument/2006/relationships/image" Target="../media/image118.jpeg"/><Relationship Id="rId4" Type="http://schemas.openxmlformats.org/officeDocument/2006/relationships/image" Target="../media/image117.svg"/></Relationships>
</file>

<file path=ppt/slides/_rels/slide6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23368" y="1452793"/>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a:lnSpc>
                <a:spcPct val="100000"/>
              </a:lnSpc>
            </a:pPr>
            <a:r>
              <a:rPr lang="en-US" sz="5400" b="1" dirty="0">
                <a:solidFill>
                  <a:srgbClr val="CD1200"/>
                </a:solidFill>
              </a:rPr>
              <a:t>Ride the Knowledge Wave 1</a:t>
            </a:r>
            <a:endParaRPr lang="en-US" sz="5400" dirty="0">
              <a:solidFill>
                <a:srgbClr val="CD1200"/>
              </a:solidFill>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23368" y="2353616"/>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spcBef>
                <a:spcPts val="0"/>
              </a:spcBef>
            </a:pPr>
            <a:r>
              <a:rPr lang="en-US" b="1" dirty="0"/>
              <a:t>Urgency, pace and temporality in implementation</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sp>
        <p:nvSpPr>
          <p:cNvPr id="12" name="TextBox 11">
            <a:extLst>
              <a:ext uri="{FF2B5EF4-FFF2-40B4-BE49-F238E27FC236}">
                <a16:creationId xmlns:a16="http://schemas.microsoft.com/office/drawing/2014/main" id="{2034B216-7647-4C4B-96E4-BF89C634BF63}"/>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Michael Sykes</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Denise Thomson</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Natalie Taylor</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Skye McKay</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Bruno </a:t>
            </a:r>
            <a:r>
              <a:rPr lang="en-US" sz="2000" dirty="0" err="1">
                <a:latin typeface="Calibri" panose="020F0502020204030204" pitchFamily="34" charset="0"/>
                <a:cs typeface="Calibri" panose="020F0502020204030204" pitchFamily="34" charset="0"/>
              </a:rPr>
              <a:t>Mazuquin</a:t>
            </a:r>
            <a:endParaRPr lang="en-US" sz="20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Tree>
    <p:extLst>
      <p:ext uri="{BB962C8B-B14F-4D97-AF65-F5344CB8AC3E}">
        <p14:creationId xmlns:p14="http://schemas.microsoft.com/office/powerpoint/2010/main" val="425104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563E7-0126-F2C2-9340-C52EA0F35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D84506-83AD-37EE-AFC5-9C55C4AE4BD1}"/>
              </a:ext>
            </a:extLst>
          </p:cNvPr>
          <p:cNvSpPr>
            <a:spLocks noGrp="1"/>
          </p:cNvSpPr>
          <p:nvPr>
            <p:ph type="title"/>
          </p:nvPr>
        </p:nvSpPr>
        <p:spPr/>
        <p:txBody>
          <a:bodyPr/>
          <a:lstStyle/>
          <a:p>
            <a:r>
              <a:rPr lang="en-US" dirty="0">
                <a:solidFill>
                  <a:srgbClr val="275D38"/>
                </a:solidFill>
                <a:latin typeface="Calibri" panose="020F0502020204030204" pitchFamily="34" charset="0"/>
                <a:cs typeface="Calibri" panose="020F0502020204030204" pitchFamily="34" charset="0"/>
              </a:rPr>
              <a:t>Personal motivation – seeing into the future</a:t>
            </a:r>
          </a:p>
        </p:txBody>
      </p:sp>
      <p:sp>
        <p:nvSpPr>
          <p:cNvPr id="3" name="Content Placeholder 2">
            <a:extLst>
              <a:ext uri="{FF2B5EF4-FFF2-40B4-BE49-F238E27FC236}">
                <a16:creationId xmlns:a16="http://schemas.microsoft.com/office/drawing/2014/main" id="{C4C2186A-8954-09EB-3E43-53FCF57317EC}"/>
              </a:ext>
            </a:extLst>
          </p:cNvPr>
          <p:cNvSpPr>
            <a:spLocks noGrp="1"/>
          </p:cNvSpPr>
          <p:nvPr>
            <p:ph sz="quarter" idx="10"/>
          </p:nvPr>
        </p:nvSpPr>
        <p:spPr>
          <a:xfrm>
            <a:off x="2509735" y="1965326"/>
            <a:ext cx="7179013" cy="4114462"/>
          </a:xfrm>
        </p:spPr>
        <p:txBody>
          <a:bodyPr/>
          <a:lstStyle/>
          <a:p>
            <a:pPr marL="0" indent="0">
              <a:lnSpc>
                <a:spcPct val="140000"/>
              </a:lnSpc>
              <a:buNone/>
            </a:pPr>
            <a:r>
              <a:rPr lang="en-US" dirty="0">
                <a:latin typeface="+mn-lt"/>
              </a:rPr>
              <a:t>And we are stealing from our children's future. And when it gets really bad, I want to be able to look my kids in the eye and say I did everything I could. </a:t>
            </a:r>
            <a:r>
              <a:rPr lang="en-US" b="1" dirty="0">
                <a:solidFill>
                  <a:srgbClr val="275D38"/>
                </a:solidFill>
                <a:latin typeface="+mn-lt"/>
              </a:rPr>
              <a:t>I was one of the people who tried, because I love you. </a:t>
            </a:r>
          </a:p>
          <a:p>
            <a:pPr marL="0" indent="0">
              <a:lnSpc>
                <a:spcPct val="140000"/>
              </a:lnSpc>
              <a:buNone/>
            </a:pPr>
            <a:r>
              <a:rPr lang="en-US" dirty="0">
                <a:latin typeface="+mn-lt"/>
              </a:rPr>
              <a:t>(BC Health Facility 3)</a:t>
            </a:r>
          </a:p>
        </p:txBody>
      </p:sp>
      <p:sp>
        <p:nvSpPr>
          <p:cNvPr id="4" name="Slide Number Placeholder 3">
            <a:extLst>
              <a:ext uri="{FF2B5EF4-FFF2-40B4-BE49-F238E27FC236}">
                <a16:creationId xmlns:a16="http://schemas.microsoft.com/office/drawing/2014/main" id="{7C384FC2-9E59-6C92-2C9F-C2C0A5A57F64}"/>
              </a:ext>
            </a:extLst>
          </p:cNvPr>
          <p:cNvSpPr>
            <a:spLocks noGrp="1"/>
          </p:cNvSpPr>
          <p:nvPr>
            <p:ph type="sldNum" sz="quarter" idx="13"/>
          </p:nvPr>
        </p:nvSpPr>
        <p:spPr/>
        <p:txBody>
          <a:bodyPr/>
          <a:lstStyle/>
          <a:p>
            <a:fld id="{61130C78-B4AB-6843-B818-B4CC8CBE3619}" type="slidenum">
              <a:rPr lang="en-US" smtClean="0"/>
              <a:pPr/>
              <a:t>10</a:t>
            </a:fld>
            <a:endParaRPr lang="en-US" dirty="0"/>
          </a:p>
        </p:txBody>
      </p:sp>
      <p:sp>
        <p:nvSpPr>
          <p:cNvPr id="5" name="TextBox 4">
            <a:extLst>
              <a:ext uri="{FF2B5EF4-FFF2-40B4-BE49-F238E27FC236}">
                <a16:creationId xmlns:a16="http://schemas.microsoft.com/office/drawing/2014/main" id="{0EF6C4E8-FB86-FEE1-C43D-6DF4D81EE9CA}"/>
              </a:ext>
            </a:extLst>
          </p:cNvPr>
          <p:cNvSpPr txBox="1"/>
          <p:nvPr/>
        </p:nvSpPr>
        <p:spPr>
          <a:xfrm>
            <a:off x="2696066" y="5825765"/>
            <a:ext cx="8700940" cy="369332"/>
          </a:xfrm>
          <a:prstGeom prst="rect">
            <a:avLst/>
          </a:prstGeom>
          <a:noFill/>
        </p:spPr>
        <p:txBody>
          <a:bodyPr wrap="square" rtlCol="0">
            <a:spAutoFit/>
          </a:bodyPr>
          <a:lstStyle/>
          <a:p>
            <a:endParaRPr lang="en-US" dirty="0"/>
          </a:p>
        </p:txBody>
      </p:sp>
      <p:sp>
        <p:nvSpPr>
          <p:cNvPr id="7" name="Rounded Rectangular Callout 6">
            <a:extLst>
              <a:ext uri="{FF2B5EF4-FFF2-40B4-BE49-F238E27FC236}">
                <a16:creationId xmlns:a16="http://schemas.microsoft.com/office/drawing/2014/main" id="{7264FDD1-035B-7919-E9ED-D696B0A460C9}"/>
              </a:ext>
            </a:extLst>
          </p:cNvPr>
          <p:cNvSpPr/>
          <p:nvPr/>
        </p:nvSpPr>
        <p:spPr>
          <a:xfrm>
            <a:off x="2198451" y="1843610"/>
            <a:ext cx="7704306" cy="4168084"/>
          </a:xfrm>
          <a:prstGeom prst="wedgeRoundRectCallout">
            <a:avLst/>
          </a:prstGeom>
          <a:noFill/>
          <a:ln w="44450">
            <a:solidFill>
              <a:srgbClr val="275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5A8227-5057-6580-9198-4148454AF354}"/>
              </a:ext>
            </a:extLst>
          </p:cNvPr>
          <p:cNvSpPr txBox="1"/>
          <p:nvPr/>
        </p:nvSpPr>
        <p:spPr>
          <a:xfrm>
            <a:off x="9200408" y="6292820"/>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spTree>
    <p:extLst>
      <p:ext uri="{BB962C8B-B14F-4D97-AF65-F5344CB8AC3E}">
        <p14:creationId xmlns:p14="http://schemas.microsoft.com/office/powerpoint/2010/main" val="208535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563E7-0126-F2C2-9340-C52EA0F35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D84506-83AD-37EE-AFC5-9C55C4AE4BD1}"/>
              </a:ext>
            </a:extLst>
          </p:cNvPr>
          <p:cNvSpPr>
            <a:spLocks noGrp="1"/>
          </p:cNvSpPr>
          <p:nvPr>
            <p:ph type="title"/>
          </p:nvPr>
        </p:nvSpPr>
        <p:spPr/>
        <p:txBody>
          <a:bodyPr>
            <a:normAutofit/>
          </a:bodyPr>
          <a:lstStyle/>
          <a:p>
            <a:r>
              <a:rPr lang="en-US" sz="3600" dirty="0">
                <a:solidFill>
                  <a:srgbClr val="275D38"/>
                </a:solidFill>
                <a:latin typeface="Calibri" panose="020F0502020204030204" pitchFamily="34" charset="0"/>
                <a:cs typeface="Calibri" panose="020F0502020204030204" pitchFamily="34" charset="0"/>
              </a:rPr>
              <a:t>Discrepancy between what’s happening and what’s needed</a:t>
            </a:r>
          </a:p>
        </p:txBody>
      </p:sp>
      <p:sp>
        <p:nvSpPr>
          <p:cNvPr id="3" name="Content Placeholder 2">
            <a:extLst>
              <a:ext uri="{FF2B5EF4-FFF2-40B4-BE49-F238E27FC236}">
                <a16:creationId xmlns:a16="http://schemas.microsoft.com/office/drawing/2014/main" id="{C4C2186A-8954-09EB-3E43-53FCF57317EC}"/>
              </a:ext>
            </a:extLst>
          </p:cNvPr>
          <p:cNvSpPr>
            <a:spLocks noGrp="1"/>
          </p:cNvSpPr>
          <p:nvPr>
            <p:ph sz="quarter" idx="10"/>
          </p:nvPr>
        </p:nvSpPr>
        <p:spPr>
          <a:xfrm>
            <a:off x="2833093" y="2026088"/>
            <a:ext cx="6428564" cy="4194175"/>
          </a:xfrm>
        </p:spPr>
        <p:txBody>
          <a:bodyPr/>
          <a:lstStyle/>
          <a:p>
            <a:pPr marL="0" indent="0">
              <a:lnSpc>
                <a:spcPct val="140000"/>
              </a:lnSpc>
              <a:buNone/>
            </a:pPr>
            <a:r>
              <a:rPr lang="en-US" dirty="0">
                <a:latin typeface="+mn-lt"/>
              </a:rPr>
              <a:t>Every time I'm asked to speak about climate change, [I] just say, fundamentally, </a:t>
            </a:r>
            <a:r>
              <a:rPr lang="en-US" b="1" dirty="0">
                <a:solidFill>
                  <a:srgbClr val="275D38"/>
                </a:solidFill>
                <a:latin typeface="+mn-lt"/>
              </a:rPr>
              <a:t>until we make a major shift</a:t>
            </a:r>
            <a:r>
              <a:rPr lang="en-US" dirty="0">
                <a:latin typeface="+mn-lt"/>
              </a:rPr>
              <a:t>, the fact that we're using half the gloves we used to use is not going to resolve climate change.  </a:t>
            </a:r>
          </a:p>
          <a:p>
            <a:pPr marL="0" indent="0">
              <a:lnSpc>
                <a:spcPct val="140000"/>
              </a:lnSpc>
              <a:buNone/>
            </a:pPr>
            <a:r>
              <a:rPr lang="en-US" dirty="0">
                <a:latin typeface="+mn-lt"/>
              </a:rPr>
              <a:t>(BC Health Authority 3)</a:t>
            </a:r>
          </a:p>
        </p:txBody>
      </p:sp>
      <p:sp>
        <p:nvSpPr>
          <p:cNvPr id="4" name="Slide Number Placeholder 3">
            <a:extLst>
              <a:ext uri="{FF2B5EF4-FFF2-40B4-BE49-F238E27FC236}">
                <a16:creationId xmlns:a16="http://schemas.microsoft.com/office/drawing/2014/main" id="{7C384FC2-9E59-6C92-2C9F-C2C0A5A57F64}"/>
              </a:ext>
            </a:extLst>
          </p:cNvPr>
          <p:cNvSpPr>
            <a:spLocks noGrp="1"/>
          </p:cNvSpPr>
          <p:nvPr>
            <p:ph type="sldNum" sz="quarter" idx="13"/>
          </p:nvPr>
        </p:nvSpPr>
        <p:spPr/>
        <p:txBody>
          <a:bodyPr/>
          <a:lstStyle/>
          <a:p>
            <a:fld id="{61130C78-B4AB-6843-B818-B4CC8CBE3619}" type="slidenum">
              <a:rPr lang="en-US" smtClean="0"/>
              <a:pPr/>
              <a:t>11</a:t>
            </a:fld>
            <a:endParaRPr lang="en-US" dirty="0"/>
          </a:p>
        </p:txBody>
      </p:sp>
      <p:sp>
        <p:nvSpPr>
          <p:cNvPr id="5" name="TextBox 4">
            <a:extLst>
              <a:ext uri="{FF2B5EF4-FFF2-40B4-BE49-F238E27FC236}">
                <a16:creationId xmlns:a16="http://schemas.microsoft.com/office/drawing/2014/main" id="{0EF6C4E8-FB86-FEE1-C43D-6DF4D81EE9CA}"/>
              </a:ext>
            </a:extLst>
          </p:cNvPr>
          <p:cNvSpPr txBox="1"/>
          <p:nvPr/>
        </p:nvSpPr>
        <p:spPr>
          <a:xfrm>
            <a:off x="2696066" y="5825765"/>
            <a:ext cx="8700940" cy="369332"/>
          </a:xfrm>
          <a:prstGeom prst="rect">
            <a:avLst/>
          </a:prstGeom>
          <a:noFill/>
        </p:spPr>
        <p:txBody>
          <a:bodyPr wrap="square" rtlCol="0">
            <a:spAutoFit/>
          </a:bodyPr>
          <a:lstStyle/>
          <a:p>
            <a:endParaRPr lang="en-US" dirty="0"/>
          </a:p>
        </p:txBody>
      </p:sp>
      <p:sp>
        <p:nvSpPr>
          <p:cNvPr id="7" name="Rounded Rectangular Callout 6">
            <a:extLst>
              <a:ext uri="{FF2B5EF4-FFF2-40B4-BE49-F238E27FC236}">
                <a16:creationId xmlns:a16="http://schemas.microsoft.com/office/drawing/2014/main" id="{15581688-1FDF-5D87-9224-33E6E6C2DA9E}"/>
              </a:ext>
            </a:extLst>
          </p:cNvPr>
          <p:cNvSpPr/>
          <p:nvPr/>
        </p:nvSpPr>
        <p:spPr>
          <a:xfrm>
            <a:off x="2696066" y="1890001"/>
            <a:ext cx="6565592" cy="4194175"/>
          </a:xfrm>
          <a:prstGeom prst="wedgeRoundRectCallout">
            <a:avLst>
              <a:gd name="adj1" fmla="val -20833"/>
              <a:gd name="adj2" fmla="val 62719"/>
              <a:gd name="adj3" fmla="val 16667"/>
            </a:avLst>
          </a:prstGeom>
          <a:noFill/>
          <a:ln w="44450">
            <a:solidFill>
              <a:srgbClr val="275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D90810-1472-2D49-AC0E-E6945E57F07F}"/>
              </a:ext>
            </a:extLst>
          </p:cNvPr>
          <p:cNvSpPr txBox="1"/>
          <p:nvPr/>
        </p:nvSpPr>
        <p:spPr>
          <a:xfrm>
            <a:off x="9346323" y="5959445"/>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spTree>
    <p:extLst>
      <p:ext uri="{BB962C8B-B14F-4D97-AF65-F5344CB8AC3E}">
        <p14:creationId xmlns:p14="http://schemas.microsoft.com/office/powerpoint/2010/main" val="1458067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563E7-0126-F2C2-9340-C52EA0F35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D84506-83AD-37EE-AFC5-9C55C4AE4BD1}"/>
              </a:ext>
            </a:extLst>
          </p:cNvPr>
          <p:cNvSpPr>
            <a:spLocks noGrp="1"/>
          </p:cNvSpPr>
          <p:nvPr>
            <p:ph type="title"/>
          </p:nvPr>
        </p:nvSpPr>
        <p:spPr/>
        <p:txBody>
          <a:bodyPr>
            <a:normAutofit/>
          </a:bodyPr>
          <a:lstStyle/>
          <a:p>
            <a:r>
              <a:rPr lang="en-US" dirty="0">
                <a:solidFill>
                  <a:srgbClr val="275D38"/>
                </a:solidFill>
                <a:latin typeface="Calibri" panose="020F0502020204030204" pitchFamily="34" charset="0"/>
                <a:cs typeface="Calibri" panose="020F0502020204030204" pitchFamily="34" charset="0"/>
              </a:rPr>
              <a:t>Long-term thinking vs short-term possibility</a:t>
            </a:r>
          </a:p>
        </p:txBody>
      </p:sp>
      <p:sp>
        <p:nvSpPr>
          <p:cNvPr id="3" name="Content Placeholder 2">
            <a:extLst>
              <a:ext uri="{FF2B5EF4-FFF2-40B4-BE49-F238E27FC236}">
                <a16:creationId xmlns:a16="http://schemas.microsoft.com/office/drawing/2014/main" id="{C4C2186A-8954-09EB-3E43-53FCF57317EC}"/>
              </a:ext>
            </a:extLst>
          </p:cNvPr>
          <p:cNvSpPr>
            <a:spLocks noGrp="1"/>
          </p:cNvSpPr>
          <p:nvPr>
            <p:ph sz="quarter" idx="10"/>
          </p:nvPr>
        </p:nvSpPr>
        <p:spPr>
          <a:xfrm>
            <a:off x="468349" y="1965325"/>
            <a:ext cx="5293682" cy="4194175"/>
          </a:xfrm>
        </p:spPr>
        <p:txBody>
          <a:bodyPr/>
          <a:lstStyle/>
          <a:p>
            <a:pPr marL="0" indent="0">
              <a:lnSpc>
                <a:spcPct val="140000"/>
              </a:lnSpc>
              <a:buNone/>
            </a:pPr>
            <a:r>
              <a:rPr lang="en-US" sz="2400" dirty="0">
                <a:latin typeface="+mn-lt"/>
              </a:rPr>
              <a:t>Climate change is an existential threat to our life on this planet. And </a:t>
            </a:r>
            <a:r>
              <a:rPr lang="en-US" sz="2400" b="1" dirty="0">
                <a:solidFill>
                  <a:srgbClr val="275D38"/>
                </a:solidFill>
                <a:latin typeface="+mn-lt"/>
              </a:rPr>
              <a:t>it should be the top of mind in every single thing we do every single day. And I don't think it is yet</a:t>
            </a:r>
            <a:r>
              <a:rPr lang="en-US" sz="2400" dirty="0">
                <a:latin typeface="+mn-lt"/>
              </a:rPr>
              <a:t>. I think lots of other things take precedence in health care, because we're always putting out fires. </a:t>
            </a:r>
            <a:br>
              <a:rPr lang="en-US" sz="2400" dirty="0">
                <a:latin typeface="+mn-lt"/>
              </a:rPr>
            </a:br>
            <a:r>
              <a:rPr lang="en-US" sz="2400" dirty="0">
                <a:latin typeface="+mn-lt"/>
              </a:rPr>
              <a:t>(BC Health Authority 10)</a:t>
            </a:r>
          </a:p>
        </p:txBody>
      </p:sp>
      <p:sp>
        <p:nvSpPr>
          <p:cNvPr id="4" name="Slide Number Placeholder 3">
            <a:extLst>
              <a:ext uri="{FF2B5EF4-FFF2-40B4-BE49-F238E27FC236}">
                <a16:creationId xmlns:a16="http://schemas.microsoft.com/office/drawing/2014/main" id="{7C384FC2-9E59-6C92-2C9F-C2C0A5A57F64}"/>
              </a:ext>
            </a:extLst>
          </p:cNvPr>
          <p:cNvSpPr>
            <a:spLocks noGrp="1"/>
          </p:cNvSpPr>
          <p:nvPr>
            <p:ph type="sldNum" sz="quarter" idx="13"/>
          </p:nvPr>
        </p:nvSpPr>
        <p:spPr/>
        <p:txBody>
          <a:bodyPr/>
          <a:lstStyle/>
          <a:p>
            <a:fld id="{61130C78-B4AB-6843-B818-B4CC8CBE3619}" type="slidenum">
              <a:rPr lang="en-US" smtClean="0"/>
              <a:pPr/>
              <a:t>12</a:t>
            </a:fld>
            <a:endParaRPr lang="en-US" dirty="0"/>
          </a:p>
        </p:txBody>
      </p:sp>
      <p:sp>
        <p:nvSpPr>
          <p:cNvPr id="5" name="TextBox 4">
            <a:extLst>
              <a:ext uri="{FF2B5EF4-FFF2-40B4-BE49-F238E27FC236}">
                <a16:creationId xmlns:a16="http://schemas.microsoft.com/office/drawing/2014/main" id="{0EF6C4E8-FB86-FEE1-C43D-6DF4D81EE9CA}"/>
              </a:ext>
            </a:extLst>
          </p:cNvPr>
          <p:cNvSpPr txBox="1"/>
          <p:nvPr/>
        </p:nvSpPr>
        <p:spPr>
          <a:xfrm>
            <a:off x="2696066" y="5825765"/>
            <a:ext cx="8700940" cy="369332"/>
          </a:xfrm>
          <a:prstGeom prst="rect">
            <a:avLst/>
          </a:prstGeom>
          <a:noFill/>
        </p:spPr>
        <p:txBody>
          <a:bodyPr wrap="square" rtlCol="0">
            <a:spAutoFit/>
          </a:bodyPr>
          <a:lstStyle/>
          <a:p>
            <a:endParaRPr lang="en-US" dirty="0"/>
          </a:p>
        </p:txBody>
      </p:sp>
      <p:sp>
        <p:nvSpPr>
          <p:cNvPr id="7" name="Rounded Rectangular Callout 6">
            <a:extLst>
              <a:ext uri="{FF2B5EF4-FFF2-40B4-BE49-F238E27FC236}">
                <a16:creationId xmlns:a16="http://schemas.microsoft.com/office/drawing/2014/main" id="{A0CF9A1C-4CC3-9EE1-03BF-2255F068653C}"/>
              </a:ext>
            </a:extLst>
          </p:cNvPr>
          <p:cNvSpPr/>
          <p:nvPr/>
        </p:nvSpPr>
        <p:spPr>
          <a:xfrm>
            <a:off x="253497" y="1851941"/>
            <a:ext cx="5712799" cy="4437604"/>
          </a:xfrm>
          <a:prstGeom prst="wedgeRoundRectCallout">
            <a:avLst/>
          </a:prstGeom>
          <a:noFill/>
          <a:ln w="44450">
            <a:solidFill>
              <a:srgbClr val="275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a:extLst>
              <a:ext uri="{FF2B5EF4-FFF2-40B4-BE49-F238E27FC236}">
                <a16:creationId xmlns:a16="http://schemas.microsoft.com/office/drawing/2014/main" id="{D3B7917C-2671-3965-3EA7-6E339A760196}"/>
              </a:ext>
            </a:extLst>
          </p:cNvPr>
          <p:cNvSpPr/>
          <p:nvPr/>
        </p:nvSpPr>
        <p:spPr>
          <a:xfrm>
            <a:off x="6225702" y="1851941"/>
            <a:ext cx="5712799" cy="4437604"/>
          </a:xfrm>
          <a:prstGeom prst="wedgeRoundRectCallout">
            <a:avLst/>
          </a:prstGeom>
          <a:noFill/>
          <a:ln w="44450">
            <a:solidFill>
              <a:srgbClr val="275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3A2081B-F8E9-5E90-88A1-A64A8AFE7052}"/>
              </a:ext>
            </a:extLst>
          </p:cNvPr>
          <p:cNvSpPr txBox="1"/>
          <p:nvPr/>
        </p:nvSpPr>
        <p:spPr>
          <a:xfrm>
            <a:off x="6536412" y="2170716"/>
            <a:ext cx="5524828" cy="3988784"/>
          </a:xfrm>
          <a:prstGeom prst="rect">
            <a:avLst/>
          </a:prstGeom>
          <a:noFill/>
        </p:spPr>
        <p:txBody>
          <a:bodyPr wrap="square" rtlCol="0">
            <a:spAutoFit/>
          </a:bodyPr>
          <a:lstStyle/>
          <a:p>
            <a:pPr>
              <a:lnSpc>
                <a:spcPct val="140000"/>
              </a:lnSpc>
              <a:spcBef>
                <a:spcPts val="1000"/>
              </a:spcBef>
            </a:pPr>
            <a:r>
              <a:rPr lang="en-US" sz="2400" dirty="0">
                <a:ea typeface="Roboto" panose="02000000000000000000" pitchFamily="2" charset="0"/>
              </a:rPr>
              <a:t>Because it is such a long-term thing, but also … it is hard to sustain practices and sustain work, you know in order to make anything last, </a:t>
            </a:r>
            <a:r>
              <a:rPr lang="en-US" sz="2400" b="1" dirty="0">
                <a:solidFill>
                  <a:srgbClr val="275D38"/>
                </a:solidFill>
                <a:ea typeface="Roboto" panose="02000000000000000000" pitchFamily="2" charset="0"/>
              </a:rPr>
              <a:t>you need to actively fight against it degrading … in order to just maintain it.</a:t>
            </a:r>
            <a:br>
              <a:rPr lang="en-US" sz="2400" b="1" dirty="0">
                <a:solidFill>
                  <a:srgbClr val="275D38"/>
                </a:solidFill>
                <a:ea typeface="Roboto" panose="02000000000000000000" pitchFamily="2" charset="0"/>
              </a:rPr>
            </a:br>
            <a:r>
              <a:rPr lang="en-US" sz="2400" dirty="0">
                <a:ea typeface="Roboto" panose="02000000000000000000" pitchFamily="2" charset="0"/>
              </a:rPr>
              <a:t>(Ontario Public Health Unit 3)</a:t>
            </a:r>
          </a:p>
          <a:p>
            <a:endParaRPr lang="en-US" dirty="0"/>
          </a:p>
        </p:txBody>
      </p:sp>
      <p:sp>
        <p:nvSpPr>
          <p:cNvPr id="10" name="TextBox 9">
            <a:extLst>
              <a:ext uri="{FF2B5EF4-FFF2-40B4-BE49-F238E27FC236}">
                <a16:creationId xmlns:a16="http://schemas.microsoft.com/office/drawing/2014/main" id="{6BC6F7F1-D87A-5114-F713-DBF75DB44D02}"/>
              </a:ext>
            </a:extLst>
          </p:cNvPr>
          <p:cNvSpPr txBox="1"/>
          <p:nvPr/>
        </p:nvSpPr>
        <p:spPr>
          <a:xfrm>
            <a:off x="8998000" y="6382553"/>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spTree>
    <p:extLst>
      <p:ext uri="{BB962C8B-B14F-4D97-AF65-F5344CB8AC3E}">
        <p14:creationId xmlns:p14="http://schemas.microsoft.com/office/powerpoint/2010/main" val="400696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8DBE0-8E17-B868-67F7-8B48F9DB26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AC803-8147-AEBA-5359-2FE8F27F9485}"/>
              </a:ext>
            </a:extLst>
          </p:cNvPr>
          <p:cNvSpPr>
            <a:spLocks noGrp="1"/>
          </p:cNvSpPr>
          <p:nvPr>
            <p:ph type="title"/>
          </p:nvPr>
        </p:nvSpPr>
        <p:spPr/>
        <p:txBody>
          <a:bodyPr>
            <a:normAutofit/>
          </a:bodyPr>
          <a:lstStyle/>
          <a:p>
            <a:r>
              <a:rPr lang="en-US" dirty="0">
                <a:solidFill>
                  <a:srgbClr val="275D38"/>
                </a:solidFill>
                <a:latin typeface="Calibri" panose="020F0502020204030204" pitchFamily="34" charset="0"/>
                <a:cs typeface="Calibri" panose="020F0502020204030204" pitchFamily="34" charset="0"/>
              </a:rPr>
              <a:t>Construction of urgency</a:t>
            </a:r>
          </a:p>
        </p:txBody>
      </p:sp>
      <p:sp>
        <p:nvSpPr>
          <p:cNvPr id="3" name="Content Placeholder 2">
            <a:extLst>
              <a:ext uri="{FF2B5EF4-FFF2-40B4-BE49-F238E27FC236}">
                <a16:creationId xmlns:a16="http://schemas.microsoft.com/office/drawing/2014/main" id="{AB67C033-8EC4-6471-090B-64F9BA051531}"/>
              </a:ext>
            </a:extLst>
          </p:cNvPr>
          <p:cNvSpPr>
            <a:spLocks noGrp="1"/>
          </p:cNvSpPr>
          <p:nvPr>
            <p:ph sz="quarter" idx="10"/>
          </p:nvPr>
        </p:nvSpPr>
        <p:spPr/>
        <p:txBody>
          <a:bodyPr/>
          <a:lstStyle/>
          <a:p>
            <a:pPr>
              <a:lnSpc>
                <a:spcPct val="140000"/>
              </a:lnSpc>
            </a:pPr>
            <a:r>
              <a:rPr lang="en-US" dirty="0">
                <a:latin typeface="+mn-lt"/>
              </a:rPr>
              <a:t>Knowledgeable, committed policy actors navigating complex structures</a:t>
            </a:r>
          </a:p>
          <a:p>
            <a:pPr>
              <a:lnSpc>
                <a:spcPct val="140000"/>
              </a:lnSpc>
            </a:pPr>
            <a:r>
              <a:rPr lang="en-US" dirty="0">
                <a:latin typeface="+mn-lt"/>
              </a:rPr>
              <a:t>High degree of personal commitment to addressing climate change</a:t>
            </a:r>
          </a:p>
          <a:p>
            <a:pPr>
              <a:lnSpc>
                <a:spcPct val="140000"/>
              </a:lnSpc>
            </a:pPr>
            <a:r>
              <a:rPr lang="en-US" dirty="0">
                <a:latin typeface="+mn-lt"/>
              </a:rPr>
              <a:t>Mobilizing temporal practices to maintain organizational attention on climate change</a:t>
            </a:r>
          </a:p>
          <a:p>
            <a:pPr>
              <a:lnSpc>
                <a:spcPct val="140000"/>
              </a:lnSpc>
            </a:pPr>
            <a:r>
              <a:rPr lang="en-US" dirty="0">
                <a:latin typeface="+mn-lt"/>
              </a:rPr>
              <a:t>Urgency reinforced by funding, benchmarking, windows of opportunity</a:t>
            </a:r>
          </a:p>
          <a:p>
            <a:pPr marL="0" indent="0">
              <a:lnSpc>
                <a:spcPct val="140000"/>
              </a:lnSpc>
              <a:buNone/>
            </a:pPr>
            <a:endParaRPr lang="en-US" dirty="0">
              <a:latin typeface="+mn-lt"/>
            </a:endParaRPr>
          </a:p>
        </p:txBody>
      </p:sp>
      <p:sp>
        <p:nvSpPr>
          <p:cNvPr id="4" name="Slide Number Placeholder 3">
            <a:extLst>
              <a:ext uri="{FF2B5EF4-FFF2-40B4-BE49-F238E27FC236}">
                <a16:creationId xmlns:a16="http://schemas.microsoft.com/office/drawing/2014/main" id="{F07A4966-55CC-1889-24B8-18F183A98DD4}"/>
              </a:ext>
            </a:extLst>
          </p:cNvPr>
          <p:cNvSpPr>
            <a:spLocks noGrp="1"/>
          </p:cNvSpPr>
          <p:nvPr>
            <p:ph type="sldNum" sz="quarter" idx="13"/>
          </p:nvPr>
        </p:nvSpPr>
        <p:spPr/>
        <p:txBody>
          <a:bodyPr/>
          <a:lstStyle/>
          <a:p>
            <a:fld id="{61130C78-B4AB-6843-B818-B4CC8CBE3619}" type="slidenum">
              <a:rPr lang="en-US" smtClean="0"/>
              <a:pPr/>
              <a:t>13</a:t>
            </a:fld>
            <a:endParaRPr lang="en-US" dirty="0"/>
          </a:p>
        </p:txBody>
      </p:sp>
      <p:sp>
        <p:nvSpPr>
          <p:cNvPr id="7" name="TextBox 6">
            <a:extLst>
              <a:ext uri="{FF2B5EF4-FFF2-40B4-BE49-F238E27FC236}">
                <a16:creationId xmlns:a16="http://schemas.microsoft.com/office/drawing/2014/main" id="{5C4A566C-1FBF-D75B-DDE7-EC48A77BB762}"/>
              </a:ext>
            </a:extLst>
          </p:cNvPr>
          <p:cNvSpPr txBox="1"/>
          <p:nvPr/>
        </p:nvSpPr>
        <p:spPr>
          <a:xfrm>
            <a:off x="9346323" y="5959445"/>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sp>
        <p:nvSpPr>
          <p:cNvPr id="8" name="TextBox 7">
            <a:extLst>
              <a:ext uri="{FF2B5EF4-FFF2-40B4-BE49-F238E27FC236}">
                <a16:creationId xmlns:a16="http://schemas.microsoft.com/office/drawing/2014/main" id="{1B0252C1-16F8-17BD-BAA6-4FDCA5B6B153}"/>
              </a:ext>
            </a:extLst>
          </p:cNvPr>
          <p:cNvSpPr txBox="1"/>
          <p:nvPr/>
        </p:nvSpPr>
        <p:spPr>
          <a:xfrm>
            <a:off x="305998" y="5888593"/>
            <a:ext cx="7441659" cy="738664"/>
          </a:xfrm>
          <a:prstGeom prst="rect">
            <a:avLst/>
          </a:prstGeom>
          <a:noFill/>
        </p:spPr>
        <p:txBody>
          <a:bodyPr wrap="square" rtlCol="0">
            <a:spAutoFit/>
          </a:bodyPr>
          <a:lstStyle/>
          <a:p>
            <a:r>
              <a:rPr lang="en-US" sz="1400" dirty="0"/>
              <a:t>Skade, L., E. Lehrer, Y. </a:t>
            </a:r>
            <a:r>
              <a:rPr lang="en-US" sz="1400" dirty="0" err="1"/>
              <a:t>Hamdali</a:t>
            </a:r>
            <a:r>
              <a:rPr lang="en-US" sz="1400" dirty="0"/>
              <a:t> and J. Koch (2024). "The Temporality of Crisis and the Crisis of Temporality: On the Construction and Modulation of Urgency During Prolonged Crises." </a:t>
            </a:r>
            <a:r>
              <a:rPr lang="en-US" sz="1400" i="1" dirty="0"/>
              <a:t>Journal of Management Studies </a:t>
            </a:r>
            <a:r>
              <a:rPr lang="en-US" sz="1400" dirty="0"/>
              <a:t>62(3): 1087-1120.</a:t>
            </a:r>
          </a:p>
        </p:txBody>
      </p:sp>
    </p:spTree>
    <p:extLst>
      <p:ext uri="{BB962C8B-B14F-4D97-AF65-F5344CB8AC3E}">
        <p14:creationId xmlns:p14="http://schemas.microsoft.com/office/powerpoint/2010/main" val="3249975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80F6A-7655-1636-2182-A363468F1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927998-2715-EF61-088D-66C2FEDD9B7D}"/>
              </a:ext>
            </a:extLst>
          </p:cNvPr>
          <p:cNvSpPr>
            <a:spLocks noGrp="1"/>
          </p:cNvSpPr>
          <p:nvPr>
            <p:ph type="title"/>
          </p:nvPr>
        </p:nvSpPr>
        <p:spPr/>
        <p:txBody>
          <a:bodyPr/>
          <a:lstStyle/>
          <a:p>
            <a:r>
              <a:rPr lang="en-US" dirty="0">
                <a:solidFill>
                  <a:srgbClr val="275D38"/>
                </a:solidFill>
                <a:latin typeface="+mn-lt"/>
              </a:rPr>
              <a:t>Conclusion</a:t>
            </a:r>
          </a:p>
        </p:txBody>
      </p:sp>
      <p:sp>
        <p:nvSpPr>
          <p:cNvPr id="3" name="Content Placeholder 2">
            <a:extLst>
              <a:ext uri="{FF2B5EF4-FFF2-40B4-BE49-F238E27FC236}">
                <a16:creationId xmlns:a16="http://schemas.microsoft.com/office/drawing/2014/main" id="{DD83ABAE-4F3A-7CB1-0AA6-9BB406CE5978}"/>
              </a:ext>
            </a:extLst>
          </p:cNvPr>
          <p:cNvSpPr>
            <a:spLocks noGrp="1"/>
          </p:cNvSpPr>
          <p:nvPr>
            <p:ph sz="quarter" idx="10"/>
          </p:nvPr>
        </p:nvSpPr>
        <p:spPr/>
        <p:txBody>
          <a:bodyPr/>
          <a:lstStyle/>
          <a:p>
            <a:r>
              <a:rPr lang="en-US" dirty="0">
                <a:latin typeface="+mn-lt"/>
              </a:rPr>
              <a:t>System staff </a:t>
            </a:r>
          </a:p>
          <a:p>
            <a:pPr lvl="1"/>
            <a:r>
              <a:rPr lang="en-US" dirty="0">
                <a:latin typeface="+mn-lt"/>
              </a:rPr>
              <a:t>Navigating numerous timeframes in their implementation work</a:t>
            </a:r>
          </a:p>
          <a:p>
            <a:pPr lvl="1"/>
            <a:r>
              <a:rPr lang="en-US" dirty="0">
                <a:latin typeface="+mn-lt"/>
              </a:rPr>
              <a:t>Emotionally taxing demands of continuously confronting an uncertain future</a:t>
            </a:r>
          </a:p>
          <a:p>
            <a:pPr marL="457200" lvl="1" indent="0">
              <a:buNone/>
            </a:pPr>
            <a:endParaRPr lang="en-US" dirty="0">
              <a:latin typeface="+mn-lt"/>
            </a:endParaRPr>
          </a:p>
          <a:p>
            <a:r>
              <a:rPr lang="en-US" dirty="0">
                <a:latin typeface="+mn-lt"/>
              </a:rPr>
              <a:t>Implementation science scholars and practitioners </a:t>
            </a:r>
          </a:p>
          <a:p>
            <a:pPr lvl="1"/>
            <a:r>
              <a:rPr lang="en-US" dirty="0">
                <a:latin typeface="+mn-lt"/>
              </a:rPr>
              <a:t>Implicit and explicit timescales in planning and analyzing implementation work</a:t>
            </a:r>
          </a:p>
        </p:txBody>
      </p:sp>
      <p:sp>
        <p:nvSpPr>
          <p:cNvPr id="4" name="Slide Number Placeholder 3">
            <a:extLst>
              <a:ext uri="{FF2B5EF4-FFF2-40B4-BE49-F238E27FC236}">
                <a16:creationId xmlns:a16="http://schemas.microsoft.com/office/drawing/2014/main" id="{3ADE3F08-F19F-8096-3755-4A35EEE9BDD2}"/>
              </a:ext>
            </a:extLst>
          </p:cNvPr>
          <p:cNvSpPr>
            <a:spLocks noGrp="1"/>
          </p:cNvSpPr>
          <p:nvPr>
            <p:ph type="sldNum" sz="quarter" idx="13"/>
          </p:nvPr>
        </p:nvSpPr>
        <p:spPr/>
        <p:txBody>
          <a:bodyPr/>
          <a:lstStyle/>
          <a:p>
            <a:fld id="{61130C78-B4AB-6843-B818-B4CC8CBE3619}" type="slidenum">
              <a:rPr lang="en-US" smtClean="0"/>
              <a:pPr/>
              <a:t>14</a:t>
            </a:fld>
            <a:endParaRPr lang="en-US" dirty="0"/>
          </a:p>
        </p:txBody>
      </p:sp>
      <p:sp>
        <p:nvSpPr>
          <p:cNvPr id="5" name="TextBox 4">
            <a:extLst>
              <a:ext uri="{FF2B5EF4-FFF2-40B4-BE49-F238E27FC236}">
                <a16:creationId xmlns:a16="http://schemas.microsoft.com/office/drawing/2014/main" id="{2FC378C3-C4E0-36E7-4E5D-346A3E968AA3}"/>
              </a:ext>
            </a:extLst>
          </p:cNvPr>
          <p:cNvSpPr txBox="1"/>
          <p:nvPr/>
        </p:nvSpPr>
        <p:spPr>
          <a:xfrm>
            <a:off x="2696066" y="5825765"/>
            <a:ext cx="8700940"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65E9C068-47FC-91F6-BC53-F0C347E141D3}"/>
              </a:ext>
            </a:extLst>
          </p:cNvPr>
          <p:cNvSpPr txBox="1"/>
          <p:nvPr/>
        </p:nvSpPr>
        <p:spPr>
          <a:xfrm>
            <a:off x="9346323" y="5959445"/>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spTree>
    <p:extLst>
      <p:ext uri="{BB962C8B-B14F-4D97-AF65-F5344CB8AC3E}">
        <p14:creationId xmlns:p14="http://schemas.microsoft.com/office/powerpoint/2010/main" val="2851638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518583-5030-AB41-AC4C-29A30432C3D1}"/>
              </a:ext>
            </a:extLst>
          </p:cNvPr>
          <p:cNvPicPr>
            <a:picLocks noChangeAspect="1"/>
          </p:cNvPicPr>
          <p:nvPr/>
        </p:nvPicPr>
        <p:blipFill>
          <a:blip r:embed="rId2"/>
          <a:stretch>
            <a:fillRect/>
          </a:stretch>
        </p:blipFill>
        <p:spPr>
          <a:xfrm>
            <a:off x="296664" y="-276323"/>
            <a:ext cx="6395452" cy="6395452"/>
          </a:xfrm>
          <a:prstGeom prst="rect">
            <a:avLst/>
          </a:prstGeom>
        </p:spPr>
      </p:pic>
      <p:sp>
        <p:nvSpPr>
          <p:cNvPr id="3" name="TextBox 2"/>
          <p:cNvSpPr txBox="1"/>
          <p:nvPr/>
        </p:nvSpPr>
        <p:spPr>
          <a:xfrm>
            <a:off x="2041845" y="5916247"/>
            <a:ext cx="3576119" cy="369332"/>
          </a:xfrm>
          <a:prstGeom prst="rect">
            <a:avLst/>
          </a:prstGeom>
          <a:noFill/>
        </p:spPr>
        <p:txBody>
          <a:bodyPr wrap="square" rtlCol="0">
            <a:spAutoFit/>
          </a:bodyPr>
          <a:lstStyle/>
          <a:p>
            <a:pPr algn="ctr"/>
            <a:r>
              <a:rPr lang="en-US" i="1" dirty="0"/>
              <a:t>Graphic credit: Candace </a:t>
            </a:r>
            <a:r>
              <a:rPr lang="en-US" i="1" dirty="0" err="1"/>
              <a:t>Ramjohn</a:t>
            </a:r>
            <a:endParaRPr lang="en-CA" i="1" dirty="0"/>
          </a:p>
        </p:txBody>
      </p:sp>
      <p:sp>
        <p:nvSpPr>
          <p:cNvPr id="4" name="TextBox 3">
            <a:extLst>
              <a:ext uri="{FF2B5EF4-FFF2-40B4-BE49-F238E27FC236}">
                <a16:creationId xmlns:a16="http://schemas.microsoft.com/office/drawing/2014/main" id="{016FE68D-232D-FA1A-CB93-B53AC02938E9}"/>
              </a:ext>
            </a:extLst>
          </p:cNvPr>
          <p:cNvSpPr txBox="1"/>
          <p:nvPr/>
        </p:nvSpPr>
        <p:spPr>
          <a:xfrm>
            <a:off x="7177422" y="2033080"/>
            <a:ext cx="4717914" cy="2308324"/>
          </a:xfrm>
          <a:prstGeom prst="rect">
            <a:avLst/>
          </a:prstGeom>
          <a:noFill/>
        </p:spPr>
        <p:txBody>
          <a:bodyPr wrap="square" rtlCol="0">
            <a:spAutoFit/>
          </a:bodyPr>
          <a:lstStyle/>
          <a:p>
            <a:r>
              <a:rPr lang="en-US" sz="3600" b="1" dirty="0">
                <a:solidFill>
                  <a:srgbClr val="275D38"/>
                </a:solidFill>
              </a:rPr>
              <a:t>Questions?</a:t>
            </a:r>
          </a:p>
          <a:p>
            <a:endParaRPr lang="en-US" sz="3600" dirty="0">
              <a:solidFill>
                <a:srgbClr val="275D38"/>
              </a:solidFill>
            </a:endParaRPr>
          </a:p>
          <a:p>
            <a:r>
              <a:rPr lang="en-US" sz="3600" b="1" dirty="0">
                <a:solidFill>
                  <a:srgbClr val="275D38"/>
                </a:solidFill>
              </a:rPr>
              <a:t>Contact:</a:t>
            </a:r>
          </a:p>
          <a:p>
            <a:r>
              <a:rPr lang="en-US" sz="3600" dirty="0" err="1">
                <a:solidFill>
                  <a:srgbClr val="275D38"/>
                </a:solidFill>
              </a:rPr>
              <a:t>dthomson@ualberta.ca</a:t>
            </a:r>
            <a:endParaRPr lang="en-US" sz="3600" dirty="0">
              <a:solidFill>
                <a:srgbClr val="275D38"/>
              </a:solidFill>
            </a:endParaRPr>
          </a:p>
        </p:txBody>
      </p:sp>
    </p:spTree>
    <p:extLst>
      <p:ext uri="{BB962C8B-B14F-4D97-AF65-F5344CB8AC3E}">
        <p14:creationId xmlns:p14="http://schemas.microsoft.com/office/powerpoint/2010/main" val="999202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225A8-4BB7-62C1-F413-C96CA8629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6AA44A-E562-F9B8-E908-6A2B7659C443}"/>
              </a:ext>
            </a:extLst>
          </p:cNvPr>
          <p:cNvSpPr>
            <a:spLocks noGrp="1"/>
          </p:cNvSpPr>
          <p:nvPr>
            <p:ph type="title"/>
          </p:nvPr>
        </p:nvSpPr>
        <p:spPr/>
        <p:txBody>
          <a:bodyPr/>
          <a:lstStyle/>
          <a:p>
            <a:r>
              <a:rPr lang="en-US" dirty="0">
                <a:latin typeface="+mn-lt"/>
              </a:rPr>
              <a:t>Canadian health systems</a:t>
            </a:r>
          </a:p>
        </p:txBody>
      </p:sp>
      <p:sp>
        <p:nvSpPr>
          <p:cNvPr id="4" name="Slide Number Placeholder 3">
            <a:extLst>
              <a:ext uri="{FF2B5EF4-FFF2-40B4-BE49-F238E27FC236}">
                <a16:creationId xmlns:a16="http://schemas.microsoft.com/office/drawing/2014/main" id="{A3B7B901-AD06-14C0-0E98-999B73A88D68}"/>
              </a:ext>
            </a:extLst>
          </p:cNvPr>
          <p:cNvSpPr>
            <a:spLocks noGrp="1"/>
          </p:cNvSpPr>
          <p:nvPr>
            <p:ph type="sldNum" sz="quarter" idx="13"/>
          </p:nvPr>
        </p:nvSpPr>
        <p:spPr/>
        <p:txBody>
          <a:bodyPr/>
          <a:lstStyle/>
          <a:p>
            <a:fld id="{61130C78-B4AB-6843-B818-B4CC8CBE3619}" type="slidenum">
              <a:rPr lang="en-US" smtClean="0"/>
              <a:pPr/>
              <a:t>16</a:t>
            </a:fld>
            <a:endParaRPr lang="en-US" dirty="0"/>
          </a:p>
        </p:txBody>
      </p:sp>
      <p:pic>
        <p:nvPicPr>
          <p:cNvPr id="7" name="Picture 2" descr="A map of Canada showing its 10 provinces and 3 territories">
            <a:extLst>
              <a:ext uri="{FF2B5EF4-FFF2-40B4-BE49-F238E27FC236}">
                <a16:creationId xmlns:a16="http://schemas.microsoft.com/office/drawing/2014/main" id="{C0CDB5D5-1138-1B12-6E48-656973A00A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941" y="1382971"/>
            <a:ext cx="6277376" cy="51099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3CCAD93-C2BC-90CC-FD72-33BC2AD0C18C}"/>
              </a:ext>
            </a:extLst>
          </p:cNvPr>
          <p:cNvSpPr txBox="1"/>
          <p:nvPr/>
        </p:nvSpPr>
        <p:spPr>
          <a:xfrm>
            <a:off x="7274066" y="2414541"/>
            <a:ext cx="4710545" cy="2862322"/>
          </a:xfrm>
          <a:prstGeom prst="rect">
            <a:avLst/>
          </a:prstGeom>
          <a:noFill/>
        </p:spPr>
        <p:txBody>
          <a:bodyPr wrap="square" rtlCol="0">
            <a:spAutoFit/>
          </a:bodyPr>
          <a:lstStyle/>
          <a:p>
            <a:r>
              <a:rPr lang="en-US" sz="2000" b="1" dirty="0">
                <a:solidFill>
                  <a:srgbClr val="275D38"/>
                </a:solidFill>
              </a:rPr>
              <a:t>15 interlocking systems</a:t>
            </a:r>
          </a:p>
          <a:p>
            <a:r>
              <a:rPr lang="en-US" sz="2000" dirty="0"/>
              <a:t>Federal</a:t>
            </a:r>
          </a:p>
          <a:p>
            <a:r>
              <a:rPr lang="en-US" sz="2000" dirty="0"/>
              <a:t>Provincial/territorial (13)</a:t>
            </a:r>
          </a:p>
          <a:p>
            <a:r>
              <a:rPr lang="en-US" sz="2000" dirty="0"/>
              <a:t>Indigenous (First Nations, Metis, Inuit)</a:t>
            </a:r>
          </a:p>
          <a:p>
            <a:endParaRPr lang="en-US" sz="2000" dirty="0"/>
          </a:p>
          <a:p>
            <a:r>
              <a:rPr lang="en-US" sz="2000" dirty="0"/>
              <a:t>Most responsibilities devolved to provinces and territories</a:t>
            </a:r>
          </a:p>
          <a:p>
            <a:r>
              <a:rPr lang="en-US" sz="2000" dirty="0"/>
              <a:t>Decision-making at many levels &amp; locations</a:t>
            </a:r>
          </a:p>
          <a:p>
            <a:endParaRPr lang="en-US" sz="2000" dirty="0"/>
          </a:p>
        </p:txBody>
      </p:sp>
      <p:sp>
        <p:nvSpPr>
          <p:cNvPr id="9" name="TextBox 8">
            <a:extLst>
              <a:ext uri="{FF2B5EF4-FFF2-40B4-BE49-F238E27FC236}">
                <a16:creationId xmlns:a16="http://schemas.microsoft.com/office/drawing/2014/main" id="{00A58BAC-7466-1FFD-2895-228AAC1D5613}"/>
              </a:ext>
            </a:extLst>
          </p:cNvPr>
          <p:cNvSpPr txBox="1"/>
          <p:nvPr/>
        </p:nvSpPr>
        <p:spPr>
          <a:xfrm>
            <a:off x="9346323" y="5959445"/>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spTree>
    <p:extLst>
      <p:ext uri="{BB962C8B-B14F-4D97-AF65-F5344CB8AC3E}">
        <p14:creationId xmlns:p14="http://schemas.microsoft.com/office/powerpoint/2010/main" val="273230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8CB2F3-CBDE-5436-D256-7BD15046459B}"/>
              </a:ext>
            </a:extLst>
          </p:cNvPr>
          <p:cNvSpPr/>
          <p:nvPr/>
        </p:nvSpPr>
        <p:spPr>
          <a:xfrm>
            <a:off x="0" y="-49467"/>
            <a:ext cx="12175576" cy="4010105"/>
          </a:xfrm>
          <a:prstGeom prst="rect">
            <a:avLst/>
          </a:prstGeom>
          <a:solidFill>
            <a:srgbClr val="3F61C4"/>
          </a:solidFill>
          <a:ln>
            <a:noFill/>
          </a:ln>
          <a:effectLst>
            <a:outerShdw blurRad="228600" dist="88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213DC170-D3DC-A668-2068-360495CDBCE6}"/>
              </a:ext>
            </a:extLst>
          </p:cNvPr>
          <p:cNvGrpSpPr/>
          <p:nvPr/>
        </p:nvGrpSpPr>
        <p:grpSpPr>
          <a:xfrm>
            <a:off x="7683910" y="152395"/>
            <a:ext cx="4375319" cy="3682186"/>
            <a:chOff x="6139543" y="261259"/>
            <a:chExt cx="5863771" cy="6371770"/>
          </a:xfrm>
          <a:solidFill>
            <a:schemeClr val="bg1">
              <a:lumMod val="95000"/>
            </a:schemeClr>
          </a:solidFill>
          <a:effectLst>
            <a:outerShdw blurRad="139700" dist="152400" dir="11400000" sx="102000" sy="102000" algn="ctr" rotWithShape="0">
              <a:prstClr val="black">
                <a:alpha val="16000"/>
              </a:prstClr>
            </a:outerShdw>
          </a:effectLst>
        </p:grpSpPr>
        <p:sp>
          <p:nvSpPr>
            <p:cNvPr id="8" name="Freeform: Shape 33">
              <a:extLst>
                <a:ext uri="{FF2B5EF4-FFF2-40B4-BE49-F238E27FC236}">
                  <a16:creationId xmlns:a16="http://schemas.microsoft.com/office/drawing/2014/main" id="{0077B918-C4F9-E23B-3B44-5E7813FF123A}"/>
                </a:ext>
              </a:extLst>
            </p:cNvPr>
            <p:cNvSpPr/>
            <p:nvPr/>
          </p:nvSpPr>
          <p:spPr>
            <a:xfrm>
              <a:off x="6139543" y="821251"/>
              <a:ext cx="5007428" cy="5389673"/>
            </a:xfrm>
            <a:custGeom>
              <a:avLst/>
              <a:gdLst>
                <a:gd name="connsiteX0" fmla="*/ 537029 w 3802743"/>
                <a:gd name="connsiteY0" fmla="*/ 290285 h 4093028"/>
                <a:gd name="connsiteX1" fmla="*/ 0 w 3802743"/>
                <a:gd name="connsiteY1" fmla="*/ 3323771 h 4093028"/>
                <a:gd name="connsiteX2" fmla="*/ 2583543 w 3802743"/>
                <a:gd name="connsiteY2" fmla="*/ 4093028 h 4093028"/>
                <a:gd name="connsiteX3" fmla="*/ 3802743 w 3802743"/>
                <a:gd name="connsiteY3" fmla="*/ 2394857 h 4093028"/>
                <a:gd name="connsiteX4" fmla="*/ 2075543 w 3802743"/>
                <a:gd name="connsiteY4" fmla="*/ 0 h 4093028"/>
                <a:gd name="connsiteX5" fmla="*/ 537029 w 3802743"/>
                <a:gd name="connsiteY5" fmla="*/ 290285 h 409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743" h="4093028">
                  <a:moveTo>
                    <a:pt x="537029" y="290285"/>
                  </a:moveTo>
                  <a:lnTo>
                    <a:pt x="0" y="3323771"/>
                  </a:lnTo>
                  <a:lnTo>
                    <a:pt x="2583543" y="4093028"/>
                  </a:lnTo>
                  <a:lnTo>
                    <a:pt x="3802743" y="2394857"/>
                  </a:lnTo>
                  <a:lnTo>
                    <a:pt x="2075543" y="0"/>
                  </a:lnTo>
                  <a:lnTo>
                    <a:pt x="537029" y="29028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Shape 34">
              <a:extLst>
                <a:ext uri="{FF2B5EF4-FFF2-40B4-BE49-F238E27FC236}">
                  <a16:creationId xmlns:a16="http://schemas.microsoft.com/office/drawing/2014/main" id="{689F7E18-09F6-24A6-CAB0-DE0AF8B641B1}"/>
                </a:ext>
              </a:extLst>
            </p:cNvPr>
            <p:cNvSpPr/>
            <p:nvPr/>
          </p:nvSpPr>
          <p:spPr>
            <a:xfrm>
              <a:off x="9202057" y="261259"/>
              <a:ext cx="2801257" cy="3483428"/>
            </a:xfrm>
            <a:custGeom>
              <a:avLst/>
              <a:gdLst>
                <a:gd name="connsiteX0" fmla="*/ 0 w 2801257"/>
                <a:gd name="connsiteY0" fmla="*/ 522514 h 3483428"/>
                <a:gd name="connsiteX1" fmla="*/ 2148114 w 2801257"/>
                <a:gd name="connsiteY1" fmla="*/ 3483428 h 3483428"/>
                <a:gd name="connsiteX2" fmla="*/ 2801257 w 2801257"/>
                <a:gd name="connsiteY2" fmla="*/ 2467428 h 3483428"/>
                <a:gd name="connsiteX3" fmla="*/ 2772229 w 2801257"/>
                <a:gd name="connsiteY3" fmla="*/ 0 h 3483428"/>
                <a:gd name="connsiteX4" fmla="*/ 609600 w 2801257"/>
                <a:gd name="connsiteY4" fmla="*/ 0 h 3483428"/>
                <a:gd name="connsiteX5" fmla="*/ 0 w 2801257"/>
                <a:gd name="connsiteY5" fmla="*/ 522514 h 348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1257" h="3483428">
                  <a:moveTo>
                    <a:pt x="0" y="522514"/>
                  </a:moveTo>
                  <a:lnTo>
                    <a:pt x="2148114" y="3483428"/>
                  </a:lnTo>
                  <a:lnTo>
                    <a:pt x="2801257" y="2467428"/>
                  </a:lnTo>
                  <a:lnTo>
                    <a:pt x="2772229" y="0"/>
                  </a:lnTo>
                  <a:lnTo>
                    <a:pt x="609600" y="0"/>
                  </a:lnTo>
                  <a:lnTo>
                    <a:pt x="0" y="52251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Shape 35">
              <a:extLst>
                <a:ext uri="{FF2B5EF4-FFF2-40B4-BE49-F238E27FC236}">
                  <a16:creationId xmlns:a16="http://schemas.microsoft.com/office/drawing/2014/main" id="{75BF1697-5197-A20B-4BDD-C6364538F52B}"/>
                </a:ext>
              </a:extLst>
            </p:cNvPr>
            <p:cNvSpPr/>
            <p:nvPr/>
          </p:nvSpPr>
          <p:spPr>
            <a:xfrm>
              <a:off x="6923313" y="261259"/>
              <a:ext cx="2423886" cy="638628"/>
            </a:xfrm>
            <a:custGeom>
              <a:avLst/>
              <a:gdLst>
                <a:gd name="connsiteX0" fmla="*/ 2423886 w 2423886"/>
                <a:gd name="connsiteY0" fmla="*/ 0 h 638628"/>
                <a:gd name="connsiteX1" fmla="*/ 14514 w 2423886"/>
                <a:gd name="connsiteY1" fmla="*/ 0 h 638628"/>
                <a:gd name="connsiteX2" fmla="*/ 0 w 2423886"/>
                <a:gd name="connsiteY2" fmla="*/ 638628 h 638628"/>
                <a:gd name="connsiteX3" fmla="*/ 1973943 w 2423886"/>
                <a:gd name="connsiteY3" fmla="*/ 319314 h 638628"/>
                <a:gd name="connsiteX4" fmla="*/ 2423886 w 2423886"/>
                <a:gd name="connsiteY4" fmla="*/ 0 h 63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886" h="638628">
                  <a:moveTo>
                    <a:pt x="2423886" y="0"/>
                  </a:moveTo>
                  <a:lnTo>
                    <a:pt x="14514" y="0"/>
                  </a:lnTo>
                  <a:lnTo>
                    <a:pt x="0" y="638628"/>
                  </a:lnTo>
                  <a:lnTo>
                    <a:pt x="1973943" y="319314"/>
                  </a:lnTo>
                  <a:lnTo>
                    <a:pt x="242388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Shape 36">
              <a:extLst>
                <a:ext uri="{FF2B5EF4-FFF2-40B4-BE49-F238E27FC236}">
                  <a16:creationId xmlns:a16="http://schemas.microsoft.com/office/drawing/2014/main" id="{655169A8-CE95-D5E5-4DB7-0067114E288A}"/>
                </a:ext>
              </a:extLst>
            </p:cNvPr>
            <p:cNvSpPr/>
            <p:nvPr/>
          </p:nvSpPr>
          <p:spPr>
            <a:xfrm>
              <a:off x="7032170" y="5837776"/>
              <a:ext cx="2480332" cy="746295"/>
            </a:xfrm>
            <a:custGeom>
              <a:avLst/>
              <a:gdLst>
                <a:gd name="connsiteX0" fmla="*/ 0 w 3280228"/>
                <a:gd name="connsiteY0" fmla="*/ 0 h 986972"/>
                <a:gd name="connsiteX1" fmla="*/ 14514 w 3280228"/>
                <a:gd name="connsiteY1" fmla="*/ 928914 h 986972"/>
                <a:gd name="connsiteX2" fmla="*/ 3265714 w 3280228"/>
                <a:gd name="connsiteY2" fmla="*/ 986972 h 986972"/>
                <a:gd name="connsiteX3" fmla="*/ 3280228 w 3280228"/>
                <a:gd name="connsiteY3" fmla="*/ 856343 h 986972"/>
                <a:gd name="connsiteX4" fmla="*/ 0 w 3280228"/>
                <a:gd name="connsiteY4" fmla="*/ 0 h 986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0228" h="986972">
                  <a:moveTo>
                    <a:pt x="0" y="0"/>
                  </a:moveTo>
                  <a:lnTo>
                    <a:pt x="14514" y="928914"/>
                  </a:lnTo>
                  <a:lnTo>
                    <a:pt x="3265714" y="986972"/>
                  </a:lnTo>
                  <a:lnTo>
                    <a:pt x="3280228" y="856343"/>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Shape 37">
              <a:extLst>
                <a:ext uri="{FF2B5EF4-FFF2-40B4-BE49-F238E27FC236}">
                  <a16:creationId xmlns:a16="http://schemas.microsoft.com/office/drawing/2014/main" id="{01BE82B7-3E88-5D46-9EE0-06884627B442}"/>
                </a:ext>
              </a:extLst>
            </p:cNvPr>
            <p:cNvSpPr/>
            <p:nvPr/>
          </p:nvSpPr>
          <p:spPr>
            <a:xfrm>
              <a:off x="9811657" y="3178629"/>
              <a:ext cx="2191657" cy="3454400"/>
            </a:xfrm>
            <a:custGeom>
              <a:avLst/>
              <a:gdLst>
                <a:gd name="connsiteX0" fmla="*/ 2191657 w 2191657"/>
                <a:gd name="connsiteY0" fmla="*/ 0 h 3454400"/>
                <a:gd name="connsiteX1" fmla="*/ 2148114 w 2191657"/>
                <a:gd name="connsiteY1" fmla="*/ 3454400 h 3454400"/>
                <a:gd name="connsiteX2" fmla="*/ 0 w 2191657"/>
                <a:gd name="connsiteY2" fmla="*/ 3454400 h 3454400"/>
                <a:gd name="connsiteX3" fmla="*/ 14514 w 2191657"/>
                <a:gd name="connsiteY3" fmla="*/ 3091542 h 3454400"/>
                <a:gd name="connsiteX4" fmla="*/ 2191657 w 2191657"/>
                <a:gd name="connsiteY4" fmla="*/ 0 h 345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657" h="3454400">
                  <a:moveTo>
                    <a:pt x="2191657" y="0"/>
                  </a:moveTo>
                  <a:lnTo>
                    <a:pt x="2148114" y="3454400"/>
                  </a:lnTo>
                  <a:lnTo>
                    <a:pt x="0" y="3454400"/>
                  </a:lnTo>
                  <a:lnTo>
                    <a:pt x="14514" y="3091542"/>
                  </a:lnTo>
                  <a:lnTo>
                    <a:pt x="2191657"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Title 1">
            <a:extLst>
              <a:ext uri="{FF2B5EF4-FFF2-40B4-BE49-F238E27FC236}">
                <a16:creationId xmlns:a16="http://schemas.microsoft.com/office/drawing/2014/main" id="{8C1DBC87-C4D1-EFA3-084C-3EF267A9DEC6}"/>
              </a:ext>
            </a:extLst>
          </p:cNvPr>
          <p:cNvSpPr>
            <a:spLocks noGrp="1"/>
          </p:cNvSpPr>
          <p:nvPr>
            <p:ph type="ctrTitle"/>
          </p:nvPr>
        </p:nvSpPr>
        <p:spPr>
          <a:xfrm>
            <a:off x="375281" y="68579"/>
            <a:ext cx="8266458" cy="3892059"/>
          </a:xfrm>
        </p:spPr>
        <p:txBody>
          <a:bodyPr anchor="ctr">
            <a:noAutofit/>
          </a:bodyPr>
          <a:lstStyle/>
          <a:p>
            <a:pPr algn="l"/>
            <a:r>
              <a:rPr lang="en-US" sz="4800" b="1">
                <a:solidFill>
                  <a:schemeClr val="bg1"/>
                </a:solidFill>
                <a:latin typeface="Barlow" pitchFamily="2" charset="77"/>
              </a:rPr>
              <a:t>Developing an AI-enabled web platform </a:t>
            </a:r>
            <a:r>
              <a:rPr lang="en-US" sz="4800">
                <a:solidFill>
                  <a:schemeClr val="bg1"/>
                </a:solidFill>
                <a:latin typeface="Barlow" pitchFamily="2" charset="77"/>
              </a:rPr>
              <a:t>to collect, analyse, synthesise, and accelerate implementation research and practice</a:t>
            </a:r>
            <a:endParaRPr lang="en-AU" sz="4800" dirty="0">
              <a:solidFill>
                <a:schemeClr val="bg1"/>
              </a:solidFill>
              <a:latin typeface="Barlow" pitchFamily="2" charset="77"/>
            </a:endParaRPr>
          </a:p>
        </p:txBody>
      </p:sp>
      <p:sp>
        <p:nvSpPr>
          <p:cNvPr id="4" name="Subtitle 2">
            <a:extLst>
              <a:ext uri="{FF2B5EF4-FFF2-40B4-BE49-F238E27FC236}">
                <a16:creationId xmlns:a16="http://schemas.microsoft.com/office/drawing/2014/main" id="{B73D3350-8992-F038-FC14-21E5F11C390E}"/>
              </a:ext>
            </a:extLst>
          </p:cNvPr>
          <p:cNvSpPr txBox="1">
            <a:spLocks/>
          </p:cNvSpPr>
          <p:nvPr/>
        </p:nvSpPr>
        <p:spPr>
          <a:xfrm>
            <a:off x="5615940" y="4241800"/>
            <a:ext cx="6576060" cy="13465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AU" sz="1800" b="1" dirty="0">
                <a:latin typeface="Barlow" pitchFamily="2" charset="77"/>
              </a:rPr>
              <a:t>Team members:</a:t>
            </a:r>
          </a:p>
          <a:p>
            <a:pPr algn="l">
              <a:lnSpc>
                <a:spcPct val="100000"/>
              </a:lnSpc>
              <a:spcBef>
                <a:spcPts val="0"/>
              </a:spcBef>
            </a:pPr>
            <a:r>
              <a:rPr lang="en-AU" sz="1800" dirty="0">
                <a:solidFill>
                  <a:srgbClr val="404040"/>
                </a:solidFill>
                <a:latin typeface="Barlow" pitchFamily="2" charset="77"/>
              </a:rPr>
              <a:t>Natalie Taylor, Shuang Liang, Skye McKay, Carolyn Mazariego, Elizabeth Kennedy, Helen Monaghan, Ely Tyedmers, Joey Elias, Frank Lin, Jeffery Chan</a:t>
            </a:r>
          </a:p>
        </p:txBody>
      </p:sp>
      <p:pic>
        <p:nvPicPr>
          <p:cNvPr id="14" name="Picture 13">
            <a:extLst>
              <a:ext uri="{FF2B5EF4-FFF2-40B4-BE49-F238E27FC236}">
                <a16:creationId xmlns:a16="http://schemas.microsoft.com/office/drawing/2014/main" id="{4B12886B-8FC6-B485-9D22-8F09EB052987}"/>
              </a:ext>
            </a:extLst>
          </p:cNvPr>
          <p:cNvPicPr>
            <a:picLocks noChangeAspect="1"/>
          </p:cNvPicPr>
          <p:nvPr/>
        </p:nvPicPr>
        <p:blipFill>
          <a:blip r:embed="rId3">
            <a:duotone>
              <a:prstClr val="black"/>
              <a:srgbClr val="778DFD">
                <a:tint val="45000"/>
                <a:satMod val="400000"/>
              </a:srgbClr>
            </a:duotone>
          </a:blip>
          <a:stretch>
            <a:fillRect/>
          </a:stretch>
        </p:blipFill>
        <p:spPr>
          <a:xfrm>
            <a:off x="10601741" y="152395"/>
            <a:ext cx="1403337" cy="1403337"/>
          </a:xfrm>
          <a:prstGeom prst="rect">
            <a:avLst/>
          </a:prstGeom>
        </p:spPr>
      </p:pic>
      <p:pic>
        <p:nvPicPr>
          <p:cNvPr id="15" name="Picture 14">
            <a:extLst>
              <a:ext uri="{FF2B5EF4-FFF2-40B4-BE49-F238E27FC236}">
                <a16:creationId xmlns:a16="http://schemas.microsoft.com/office/drawing/2014/main" id="{64742061-1AF9-ED49-4900-272450AA2F66}"/>
              </a:ext>
            </a:extLst>
          </p:cNvPr>
          <p:cNvPicPr>
            <a:picLocks noChangeAspect="1"/>
          </p:cNvPicPr>
          <p:nvPr/>
        </p:nvPicPr>
        <p:blipFill>
          <a:blip r:embed="rId4"/>
          <a:stretch>
            <a:fillRect/>
          </a:stretch>
        </p:blipFill>
        <p:spPr>
          <a:xfrm>
            <a:off x="10829221" y="2565304"/>
            <a:ext cx="1405294" cy="1405294"/>
          </a:xfrm>
          <a:prstGeom prst="rect">
            <a:avLst/>
          </a:prstGeom>
        </p:spPr>
      </p:pic>
      <p:sp>
        <p:nvSpPr>
          <p:cNvPr id="16" name="Title 1">
            <a:extLst>
              <a:ext uri="{FF2B5EF4-FFF2-40B4-BE49-F238E27FC236}">
                <a16:creationId xmlns:a16="http://schemas.microsoft.com/office/drawing/2014/main" id="{4DE90515-5966-51DD-6F3D-6B8F3B3C8751}"/>
              </a:ext>
            </a:extLst>
          </p:cNvPr>
          <p:cNvSpPr txBox="1">
            <a:spLocks/>
          </p:cNvSpPr>
          <p:nvPr/>
        </p:nvSpPr>
        <p:spPr>
          <a:xfrm>
            <a:off x="8025272" y="1737554"/>
            <a:ext cx="3094043" cy="909240"/>
          </a:xfrm>
          <a:prstGeom prst="rect">
            <a:avLst/>
          </a:prstGeom>
          <a:effectLst>
            <a:outerShdw blurRad="147335" dist="168951" dir="9180000" algn="t" rotWithShape="0">
              <a:prstClr val="black">
                <a:alpha val="15522"/>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rgbClr val="778DFD"/>
                </a:solidFill>
                <a:latin typeface="Harding Text Web Regular" pitchFamily="2" charset="0"/>
                <a:ea typeface="Harding Text Web Regular" pitchFamily="2" charset="0"/>
              </a:rPr>
              <a:t>ImpleMATE</a:t>
            </a:r>
            <a:endParaRPr lang="en-AU" sz="4400" dirty="0">
              <a:solidFill>
                <a:srgbClr val="778DFD"/>
              </a:solidFill>
              <a:latin typeface="Harding Text Web Regular" pitchFamily="2" charset="0"/>
              <a:ea typeface="Harding Text Web Regular" pitchFamily="2" charset="0"/>
            </a:endParaRPr>
          </a:p>
        </p:txBody>
      </p:sp>
      <p:sp>
        <p:nvSpPr>
          <p:cNvPr id="19" name="Subtitle 2">
            <a:extLst>
              <a:ext uri="{FF2B5EF4-FFF2-40B4-BE49-F238E27FC236}">
                <a16:creationId xmlns:a16="http://schemas.microsoft.com/office/drawing/2014/main" id="{76FA944A-6974-EE25-1656-784CEC23EE75}"/>
              </a:ext>
            </a:extLst>
          </p:cNvPr>
          <p:cNvSpPr txBox="1">
            <a:spLocks/>
          </p:cNvSpPr>
          <p:nvPr/>
        </p:nvSpPr>
        <p:spPr>
          <a:xfrm>
            <a:off x="128938" y="4241800"/>
            <a:ext cx="5191207" cy="23548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800"/>
              </a:spcAft>
            </a:pPr>
            <a:r>
              <a:rPr lang="en-GB" sz="2000" b="1" dirty="0"/>
              <a:t>A/Professor Natalie Taylor</a:t>
            </a:r>
          </a:p>
          <a:p>
            <a:pPr marL="984250" algn="l">
              <a:lnSpc>
                <a:spcPct val="100000"/>
              </a:lnSpc>
              <a:spcBef>
                <a:spcPts val="0"/>
              </a:spcBef>
            </a:pPr>
            <a:r>
              <a:rPr lang="en-US" sz="1600" dirty="0">
                <a:solidFill>
                  <a:srgbClr val="404040"/>
                </a:solidFill>
              </a:rPr>
              <a:t>Director | i2i | Implementation to Impact </a:t>
            </a:r>
          </a:p>
          <a:p>
            <a:pPr marL="984250" algn="l">
              <a:lnSpc>
                <a:spcPct val="100000"/>
              </a:lnSpc>
              <a:spcBef>
                <a:spcPts val="0"/>
              </a:spcBef>
            </a:pPr>
            <a:r>
              <a:rPr lang="en-US" sz="1600" dirty="0">
                <a:solidFill>
                  <a:srgbClr val="404040"/>
                </a:solidFill>
              </a:rPr>
              <a:t>Director of Research</a:t>
            </a:r>
          </a:p>
          <a:p>
            <a:pPr marL="984250" algn="l">
              <a:lnSpc>
                <a:spcPct val="100000"/>
              </a:lnSpc>
              <a:spcBef>
                <a:spcPts val="0"/>
              </a:spcBef>
            </a:pPr>
            <a:r>
              <a:rPr lang="en-US" sz="1600" dirty="0">
                <a:solidFill>
                  <a:srgbClr val="404040"/>
                </a:solidFill>
              </a:rPr>
              <a:t>School of Population Health</a:t>
            </a:r>
          </a:p>
          <a:p>
            <a:pPr marL="984250" algn="l">
              <a:lnSpc>
                <a:spcPct val="100000"/>
              </a:lnSpc>
              <a:spcBef>
                <a:spcPts val="0"/>
              </a:spcBef>
            </a:pPr>
            <a:r>
              <a:rPr lang="en-US" sz="1600" dirty="0">
                <a:solidFill>
                  <a:srgbClr val="404040"/>
                </a:solidFill>
              </a:rPr>
              <a:t>Faculty of Medicine and Health, UNSW</a:t>
            </a:r>
          </a:p>
          <a:p>
            <a:pPr algn="l">
              <a:lnSpc>
                <a:spcPct val="100000"/>
              </a:lnSpc>
              <a:spcBef>
                <a:spcPts val="0"/>
              </a:spcBef>
            </a:pPr>
            <a:endParaRPr lang="en-US" sz="1600" dirty="0">
              <a:solidFill>
                <a:srgbClr val="404040"/>
              </a:solidFill>
            </a:endParaRPr>
          </a:p>
          <a:p>
            <a:pPr algn="l">
              <a:lnSpc>
                <a:spcPct val="100000"/>
              </a:lnSpc>
              <a:spcBef>
                <a:spcPts val="0"/>
              </a:spcBef>
            </a:pPr>
            <a:r>
              <a:rPr lang="en-US" sz="1600" dirty="0">
                <a:solidFill>
                  <a:srgbClr val="404040"/>
                </a:solidFill>
              </a:rPr>
              <a:t>Director | Implementation Science Platform</a:t>
            </a:r>
          </a:p>
          <a:p>
            <a:pPr algn="l">
              <a:lnSpc>
                <a:spcPct val="100000"/>
              </a:lnSpc>
              <a:spcBef>
                <a:spcPts val="0"/>
              </a:spcBef>
            </a:pPr>
            <a:r>
              <a:rPr lang="en-US" sz="1600" dirty="0">
                <a:solidFill>
                  <a:srgbClr val="404040"/>
                </a:solidFill>
              </a:rPr>
              <a:t>Chair | Implementation Science Collaborative</a:t>
            </a:r>
          </a:p>
          <a:p>
            <a:pPr algn="l">
              <a:lnSpc>
                <a:spcPct val="100000"/>
              </a:lnSpc>
              <a:spcBef>
                <a:spcPts val="0"/>
              </a:spcBef>
            </a:pPr>
            <a:r>
              <a:rPr lang="en-US" sz="1600" dirty="0">
                <a:solidFill>
                  <a:srgbClr val="404040"/>
                </a:solidFill>
              </a:rPr>
              <a:t>Maridulu Budyari Gumal (SPHERE)</a:t>
            </a:r>
            <a:endParaRPr lang="en-GB" sz="1600" dirty="0">
              <a:solidFill>
                <a:srgbClr val="404040"/>
              </a:solidFill>
            </a:endParaRPr>
          </a:p>
        </p:txBody>
      </p:sp>
      <p:pic>
        <p:nvPicPr>
          <p:cNvPr id="20" name="Picture 2">
            <a:extLst>
              <a:ext uri="{FF2B5EF4-FFF2-40B4-BE49-F238E27FC236}">
                <a16:creationId xmlns:a16="http://schemas.microsoft.com/office/drawing/2014/main" id="{0632C4FA-6920-C5F1-8779-C110E876A14B}"/>
              </a:ext>
            </a:extLst>
          </p:cNvPr>
          <p:cNvPicPr>
            <a:picLocks noChangeAspect="1" noChangeArrowheads="1"/>
          </p:cNvPicPr>
          <p:nvPr/>
        </p:nvPicPr>
        <p:blipFill>
          <a:blip r:embed="rId5"/>
          <a:srcRect t="12667" b="12667"/>
          <a:stretch/>
        </p:blipFill>
        <p:spPr bwMode="auto">
          <a:xfrm>
            <a:off x="128938" y="4708060"/>
            <a:ext cx="938328" cy="938328"/>
          </a:xfrm>
          <a:prstGeom prst="flowChartConnector">
            <a:avLst/>
          </a:prstGeom>
          <a:noFill/>
          <a:ln w="28575">
            <a:solidFill>
              <a:srgbClr val="778DFD"/>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236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3F61C4"/>
        </a:solidFill>
        <a:effectLst/>
      </p:bgPr>
    </p:bg>
    <p:spTree>
      <p:nvGrpSpPr>
        <p:cNvPr id="1" name="">
          <a:extLst>
            <a:ext uri="{FF2B5EF4-FFF2-40B4-BE49-F238E27FC236}">
              <a16:creationId xmlns:a16="http://schemas.microsoft.com/office/drawing/2014/main" id="{625CE141-B2C0-7E58-4B5D-A5CB5D84550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6FE3F38-3C1B-D7B7-C876-BBA6AA297AB3}"/>
              </a:ext>
            </a:extLst>
          </p:cNvPr>
          <p:cNvSpPr/>
          <p:nvPr/>
        </p:nvSpPr>
        <p:spPr>
          <a:xfrm>
            <a:off x="0" y="1"/>
            <a:ext cx="12214592" cy="1115710"/>
          </a:xfrm>
          <a:prstGeom prst="rect">
            <a:avLst/>
          </a:prstGeom>
          <a:solidFill>
            <a:schemeClr val="bg1"/>
          </a:solidFill>
          <a:ln>
            <a:noFill/>
          </a:ln>
          <a:effectLst>
            <a:outerShdw blurRad="215900" dist="101600" dir="5400000" algn="t" rotWithShape="0">
              <a:prstClr val="black">
                <a:alpha val="3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B36E87D-6346-A18D-2814-9969815F9B3E}"/>
              </a:ext>
            </a:extLst>
          </p:cNvPr>
          <p:cNvSpPr txBox="1"/>
          <p:nvPr/>
        </p:nvSpPr>
        <p:spPr>
          <a:xfrm>
            <a:off x="284726" y="137093"/>
            <a:ext cx="81942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1" u="none" strike="noStrike" kern="1200" cap="none" spc="0" normalizeH="0" baseline="0" noProof="0" dirty="0">
                <a:ln>
                  <a:noFill/>
                </a:ln>
                <a:solidFill>
                  <a:srgbClr val="404040"/>
                </a:solidFill>
                <a:effectLst/>
                <a:uLnTx/>
                <a:uFillTx/>
                <a:latin typeface="Barlow" pitchFamily="2" charset="77"/>
                <a:ea typeface="Harding Text Web Bold" pitchFamily="2" charset="0"/>
                <a:cs typeface="+mn-cs"/>
              </a:rPr>
              <a:t>Our Team</a:t>
            </a:r>
            <a:endParaRPr kumimoji="0" lang="en-AU" sz="4000" b="0" i="1" u="none" strike="noStrike" kern="1200" cap="none" spc="0" normalizeH="0" baseline="0" noProof="0" dirty="0">
              <a:ln>
                <a:noFill/>
              </a:ln>
              <a:solidFill>
                <a:srgbClr val="404040"/>
              </a:solidFill>
              <a:effectLst/>
              <a:uLnTx/>
              <a:uFillTx/>
              <a:latin typeface="Barlow" pitchFamily="2" charset="77"/>
              <a:ea typeface="Harding Text Web Regular" pitchFamily="2" charset="0"/>
              <a:cs typeface="+mn-cs"/>
            </a:endParaRPr>
          </a:p>
        </p:txBody>
      </p:sp>
      <p:pic>
        <p:nvPicPr>
          <p:cNvPr id="30" name="Picture 2">
            <a:extLst>
              <a:ext uri="{FF2B5EF4-FFF2-40B4-BE49-F238E27FC236}">
                <a16:creationId xmlns:a16="http://schemas.microsoft.com/office/drawing/2014/main" id="{94B3F015-76FD-1123-61F7-20A193D3B4E7}"/>
              </a:ext>
            </a:extLst>
          </p:cNvPr>
          <p:cNvPicPr>
            <a:picLocks noChangeAspect="1" noChangeArrowheads="1"/>
          </p:cNvPicPr>
          <p:nvPr/>
        </p:nvPicPr>
        <p:blipFill>
          <a:blip r:embed="rId2"/>
          <a:srcRect/>
          <a:stretch/>
        </p:blipFill>
        <p:spPr bwMode="auto">
          <a:xfrm>
            <a:off x="417204" y="3059587"/>
            <a:ext cx="843963" cy="8439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1DCA9B-2619-4770-77B4-EB028FCC9991}"/>
              </a:ext>
            </a:extLst>
          </p:cNvPr>
          <p:cNvSpPr txBox="1"/>
          <p:nvPr/>
        </p:nvSpPr>
        <p:spPr>
          <a:xfrm>
            <a:off x="1450167" y="3325994"/>
            <a:ext cx="256773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Senior Research Officer, UNSW Implementation to Impact</a:t>
            </a:r>
          </a:p>
        </p:txBody>
      </p:sp>
      <p:sp>
        <p:nvSpPr>
          <p:cNvPr id="32" name="TextBox 31">
            <a:extLst>
              <a:ext uri="{FF2B5EF4-FFF2-40B4-BE49-F238E27FC236}">
                <a16:creationId xmlns:a16="http://schemas.microsoft.com/office/drawing/2014/main" id="{06AF6C13-7178-734E-55D5-50BD307FF6B8}"/>
              </a:ext>
            </a:extLst>
          </p:cNvPr>
          <p:cNvSpPr txBox="1"/>
          <p:nvPr/>
        </p:nvSpPr>
        <p:spPr>
          <a:xfrm>
            <a:off x="1450169" y="2989811"/>
            <a:ext cx="25677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Ms Skye McKay</a:t>
            </a:r>
            <a:endParaRPr kumimoji="0" lang="en-AU" sz="4400" b="1" i="0" u="none" strike="noStrike" kern="1200" cap="none" spc="0" normalizeH="0" baseline="0" noProof="0" dirty="0">
              <a:ln>
                <a:noFill/>
              </a:ln>
              <a:solidFill>
                <a:prstClr val="white"/>
              </a:solidFill>
              <a:effectLst/>
              <a:uLnTx/>
              <a:uFillTx/>
              <a:latin typeface="Barlow" panose="00000500000000000000" pitchFamily="2" charset="0"/>
              <a:ea typeface="+mn-ea"/>
              <a:cs typeface="+mn-cs"/>
            </a:endParaRPr>
          </a:p>
        </p:txBody>
      </p:sp>
      <p:pic>
        <p:nvPicPr>
          <p:cNvPr id="33" name="Picture 2">
            <a:extLst>
              <a:ext uri="{FF2B5EF4-FFF2-40B4-BE49-F238E27FC236}">
                <a16:creationId xmlns:a16="http://schemas.microsoft.com/office/drawing/2014/main" id="{C9975D4D-A35D-A76C-AB04-879C3C2BC5FE}"/>
              </a:ext>
            </a:extLst>
          </p:cNvPr>
          <p:cNvPicPr>
            <a:picLocks noChangeAspect="1" noChangeArrowheads="1"/>
          </p:cNvPicPr>
          <p:nvPr/>
        </p:nvPicPr>
        <p:blipFill rotWithShape="1">
          <a:blip r:embed="rId3"/>
          <a:srcRect b="25334"/>
          <a:stretch>
            <a:fillRect/>
          </a:stretch>
        </p:blipFill>
        <p:spPr bwMode="auto">
          <a:xfrm>
            <a:off x="417204" y="4390323"/>
            <a:ext cx="843963" cy="8439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17E950A-D081-8A5B-47DA-2DB688F72EE0}"/>
              </a:ext>
            </a:extLst>
          </p:cNvPr>
          <p:cNvSpPr txBox="1"/>
          <p:nvPr/>
        </p:nvSpPr>
        <p:spPr>
          <a:xfrm>
            <a:off x="1450167" y="4583032"/>
            <a:ext cx="211053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Deputy Director and Senior Research Fellow, UNSW Implementation to Impact</a:t>
            </a:r>
          </a:p>
        </p:txBody>
      </p:sp>
      <p:sp>
        <p:nvSpPr>
          <p:cNvPr id="35" name="TextBox 34">
            <a:extLst>
              <a:ext uri="{FF2B5EF4-FFF2-40B4-BE49-F238E27FC236}">
                <a16:creationId xmlns:a16="http://schemas.microsoft.com/office/drawing/2014/main" id="{E99EA524-460A-BBBC-D5C4-24C9C5DD8702}"/>
              </a:ext>
            </a:extLst>
          </p:cNvPr>
          <p:cNvSpPr txBox="1"/>
          <p:nvPr/>
        </p:nvSpPr>
        <p:spPr>
          <a:xfrm>
            <a:off x="1450169" y="4261521"/>
            <a:ext cx="25677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Barlow" panose="00000500000000000000" pitchFamily="2" charset="0"/>
              </a:rPr>
              <a:t>Dr Carolyn Mazariego</a:t>
            </a:r>
            <a:endParaRPr kumimoji="0" lang="en-AU" sz="4400" b="1" i="0" u="none" strike="noStrike" kern="1200" cap="none" spc="0" normalizeH="0" baseline="0" noProof="0" dirty="0">
              <a:ln>
                <a:noFill/>
              </a:ln>
              <a:solidFill>
                <a:prstClr val="white"/>
              </a:solidFill>
              <a:effectLst/>
              <a:uLnTx/>
              <a:uFillTx/>
              <a:latin typeface="Barlow" panose="00000500000000000000" pitchFamily="2" charset="0"/>
              <a:ea typeface="+mn-ea"/>
              <a:cs typeface="+mn-cs"/>
            </a:endParaRPr>
          </a:p>
        </p:txBody>
      </p:sp>
      <p:pic>
        <p:nvPicPr>
          <p:cNvPr id="48" name="Picture 2">
            <a:extLst>
              <a:ext uri="{FF2B5EF4-FFF2-40B4-BE49-F238E27FC236}">
                <a16:creationId xmlns:a16="http://schemas.microsoft.com/office/drawing/2014/main" id="{80AA1CD7-A9AE-150E-57EE-03A4BA1C0BC2}"/>
              </a:ext>
            </a:extLst>
          </p:cNvPr>
          <p:cNvPicPr>
            <a:picLocks noChangeAspect="1" noChangeArrowheads="1"/>
          </p:cNvPicPr>
          <p:nvPr/>
        </p:nvPicPr>
        <p:blipFill>
          <a:blip r:embed="rId4"/>
          <a:srcRect t="12500" b="12500"/>
          <a:stretch/>
        </p:blipFill>
        <p:spPr bwMode="auto">
          <a:xfrm>
            <a:off x="417204" y="1839938"/>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C90281F9-82DE-B8F8-4F6F-9B8108938119}"/>
              </a:ext>
            </a:extLst>
          </p:cNvPr>
          <p:cNvSpPr txBox="1"/>
          <p:nvPr/>
        </p:nvSpPr>
        <p:spPr>
          <a:xfrm>
            <a:off x="5192685" y="2079872"/>
            <a:ext cx="21132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prstClr val="white"/>
                </a:solidFill>
                <a:latin typeface="Barlow" panose="00000500000000000000" pitchFamily="2" charset="0"/>
              </a:rPr>
              <a:t>Research Officer</a:t>
            </a:r>
            <a:r>
              <a:rPr kumimoji="0" lang="en-GB"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 UNSW Implementation to Impact</a:t>
            </a:r>
          </a:p>
        </p:txBody>
      </p:sp>
      <p:sp>
        <p:nvSpPr>
          <p:cNvPr id="50" name="TextBox 49">
            <a:extLst>
              <a:ext uri="{FF2B5EF4-FFF2-40B4-BE49-F238E27FC236}">
                <a16:creationId xmlns:a16="http://schemas.microsoft.com/office/drawing/2014/main" id="{D0510753-3F90-CB6F-C0BA-B4F4E4CADF47}"/>
              </a:ext>
            </a:extLst>
          </p:cNvPr>
          <p:cNvSpPr txBox="1"/>
          <p:nvPr/>
        </p:nvSpPr>
        <p:spPr>
          <a:xfrm>
            <a:off x="5192687" y="1724516"/>
            <a:ext cx="31295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Barlow" panose="00000500000000000000" pitchFamily="2" charset="0"/>
                <a:ea typeface="+mn-ea"/>
                <a:cs typeface="+mn-cs"/>
              </a:rPr>
              <a:t>Ms Elizabeth Kennedy</a:t>
            </a:r>
            <a:endParaRPr kumimoji="0" lang="en-AU" sz="4400" b="1" i="0" u="none" strike="noStrike" kern="1200" cap="none" spc="0" normalizeH="0" baseline="0" noProof="0" dirty="0">
              <a:ln>
                <a:noFill/>
              </a:ln>
              <a:solidFill>
                <a:prstClr val="white"/>
              </a:solidFill>
              <a:effectLst/>
              <a:uLnTx/>
              <a:uFillTx/>
              <a:latin typeface="Barlow" panose="00000500000000000000" pitchFamily="2" charset="0"/>
              <a:ea typeface="+mn-ea"/>
              <a:cs typeface="+mn-cs"/>
            </a:endParaRPr>
          </a:p>
        </p:txBody>
      </p:sp>
      <p:pic>
        <p:nvPicPr>
          <p:cNvPr id="59" name="Picture 58">
            <a:extLst>
              <a:ext uri="{FF2B5EF4-FFF2-40B4-BE49-F238E27FC236}">
                <a16:creationId xmlns:a16="http://schemas.microsoft.com/office/drawing/2014/main" id="{54DC0848-E9CB-47E9-13F5-F15CD5FFF43E}"/>
              </a:ext>
            </a:extLst>
          </p:cNvPr>
          <p:cNvPicPr>
            <a:picLocks noChangeAspect="1"/>
          </p:cNvPicPr>
          <p:nvPr/>
        </p:nvPicPr>
        <p:blipFill rotWithShape="1">
          <a:blip r:embed="rId5"/>
          <a:srcRect l="17615" r="18676"/>
          <a:stretch/>
        </p:blipFill>
        <p:spPr>
          <a:xfrm>
            <a:off x="10140624" y="156451"/>
            <a:ext cx="693208" cy="792281"/>
          </a:xfrm>
          <a:prstGeom prst="rect">
            <a:avLst/>
          </a:prstGeom>
        </p:spPr>
      </p:pic>
      <p:pic>
        <p:nvPicPr>
          <p:cNvPr id="60" name="Picture 59">
            <a:extLst>
              <a:ext uri="{FF2B5EF4-FFF2-40B4-BE49-F238E27FC236}">
                <a16:creationId xmlns:a16="http://schemas.microsoft.com/office/drawing/2014/main" id="{E6E64B36-20E6-30CB-EE72-ED42CE544740}"/>
              </a:ext>
            </a:extLst>
          </p:cNvPr>
          <p:cNvPicPr>
            <a:picLocks noChangeAspect="1"/>
          </p:cNvPicPr>
          <p:nvPr/>
        </p:nvPicPr>
        <p:blipFill>
          <a:blip r:embed="rId6"/>
          <a:stretch>
            <a:fillRect/>
          </a:stretch>
        </p:blipFill>
        <p:spPr>
          <a:xfrm>
            <a:off x="11142768" y="131179"/>
            <a:ext cx="764506" cy="822570"/>
          </a:xfrm>
          <a:prstGeom prst="rect">
            <a:avLst/>
          </a:prstGeom>
        </p:spPr>
      </p:pic>
      <p:cxnSp>
        <p:nvCxnSpPr>
          <p:cNvPr id="61" name="Straight Connector 60">
            <a:extLst>
              <a:ext uri="{FF2B5EF4-FFF2-40B4-BE49-F238E27FC236}">
                <a16:creationId xmlns:a16="http://schemas.microsoft.com/office/drawing/2014/main" id="{3D63CA49-6448-1D37-D801-9EB8C583494D}"/>
              </a:ext>
            </a:extLst>
          </p:cNvPr>
          <p:cNvCxnSpPr/>
          <p:nvPr/>
        </p:nvCxnSpPr>
        <p:spPr>
          <a:xfrm>
            <a:off x="10987153" y="262723"/>
            <a:ext cx="0" cy="612709"/>
          </a:xfrm>
          <a:prstGeom prst="line">
            <a:avLst/>
          </a:prstGeom>
          <a:ln w="12700">
            <a:solidFill>
              <a:srgbClr val="404040"/>
            </a:solidFill>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97647EE0-C5F0-82CA-EDDC-11156EF4ACA1}"/>
              </a:ext>
            </a:extLst>
          </p:cNvPr>
          <p:cNvSpPr txBox="1"/>
          <p:nvPr/>
        </p:nvSpPr>
        <p:spPr>
          <a:xfrm>
            <a:off x="1450167" y="2115019"/>
            <a:ext cx="211053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Barlow" panose="00000500000000000000" pitchFamily="2" charset="0"/>
                <a:ea typeface="+mn-ea"/>
                <a:cs typeface="+mn-cs"/>
              </a:rPr>
              <a:t>Post Doctoral Fellow</a:t>
            </a:r>
            <a:r>
              <a:rPr kumimoji="0" lang="en-GB"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 UNSW Implementation to Impact</a:t>
            </a:r>
          </a:p>
        </p:txBody>
      </p:sp>
      <p:sp>
        <p:nvSpPr>
          <p:cNvPr id="4" name="TextBox 3">
            <a:extLst>
              <a:ext uri="{FF2B5EF4-FFF2-40B4-BE49-F238E27FC236}">
                <a16:creationId xmlns:a16="http://schemas.microsoft.com/office/drawing/2014/main" id="{4E4B9E70-9505-DEBC-1071-486F1BF57E3F}"/>
              </a:ext>
            </a:extLst>
          </p:cNvPr>
          <p:cNvSpPr txBox="1"/>
          <p:nvPr/>
        </p:nvSpPr>
        <p:spPr>
          <a:xfrm>
            <a:off x="1450169" y="1778836"/>
            <a:ext cx="25677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Dr Shuang Liang</a:t>
            </a:r>
            <a:endParaRPr kumimoji="0" lang="en-AU" sz="4400" b="1" i="0" u="none" strike="noStrike" kern="1200" cap="none" spc="0" normalizeH="0" baseline="0" noProof="0" dirty="0">
              <a:ln>
                <a:noFill/>
              </a:ln>
              <a:solidFill>
                <a:prstClr val="white"/>
              </a:solidFill>
              <a:effectLst/>
              <a:uLnTx/>
              <a:uFillTx/>
              <a:latin typeface="Barlow" panose="00000500000000000000" pitchFamily="2" charset="0"/>
              <a:ea typeface="+mn-ea"/>
              <a:cs typeface="+mn-cs"/>
            </a:endParaRPr>
          </a:p>
        </p:txBody>
      </p:sp>
      <p:sp>
        <p:nvSpPr>
          <p:cNvPr id="17" name="TextBox 16">
            <a:extLst>
              <a:ext uri="{FF2B5EF4-FFF2-40B4-BE49-F238E27FC236}">
                <a16:creationId xmlns:a16="http://schemas.microsoft.com/office/drawing/2014/main" id="{36CD733D-A186-2241-E1F4-1EFD2618F51A}"/>
              </a:ext>
            </a:extLst>
          </p:cNvPr>
          <p:cNvSpPr txBox="1"/>
          <p:nvPr/>
        </p:nvSpPr>
        <p:spPr>
          <a:xfrm>
            <a:off x="5192685" y="4666698"/>
            <a:ext cx="256773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Barlow" panose="00000500000000000000" pitchFamily="2" charset="0"/>
                <a:ea typeface="+mn-ea"/>
                <a:cs typeface="+mn-cs"/>
              </a:rPr>
              <a:t>PhD Candidate/Research Assistant, UNSW Implementation to Impact</a:t>
            </a:r>
          </a:p>
        </p:txBody>
      </p:sp>
      <p:sp>
        <p:nvSpPr>
          <p:cNvPr id="18" name="TextBox 17">
            <a:extLst>
              <a:ext uri="{FF2B5EF4-FFF2-40B4-BE49-F238E27FC236}">
                <a16:creationId xmlns:a16="http://schemas.microsoft.com/office/drawing/2014/main" id="{F1494CE2-D67C-6538-BA32-C85123256777}"/>
              </a:ext>
            </a:extLst>
          </p:cNvPr>
          <p:cNvSpPr txBox="1"/>
          <p:nvPr/>
        </p:nvSpPr>
        <p:spPr>
          <a:xfrm>
            <a:off x="5192687" y="4330515"/>
            <a:ext cx="25677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Barlow" panose="00000500000000000000" pitchFamily="2" charset="0"/>
                <a:ea typeface="+mn-ea"/>
                <a:cs typeface="+mn-cs"/>
              </a:rPr>
              <a:t>Mr Elijah Tyedmers</a:t>
            </a:r>
            <a:endParaRPr kumimoji="0" lang="en-AU" sz="4400" b="1" i="0" u="none" strike="noStrike" kern="1200" cap="none" spc="0" normalizeH="0" baseline="0" noProof="0" dirty="0">
              <a:ln>
                <a:noFill/>
              </a:ln>
              <a:solidFill>
                <a:prstClr val="white"/>
              </a:solidFill>
              <a:effectLst/>
              <a:uLnTx/>
              <a:uFillTx/>
              <a:latin typeface="Barlow" panose="00000500000000000000" pitchFamily="2" charset="0"/>
              <a:ea typeface="+mn-ea"/>
              <a:cs typeface="+mn-cs"/>
            </a:endParaRPr>
          </a:p>
        </p:txBody>
      </p:sp>
      <p:sp>
        <p:nvSpPr>
          <p:cNvPr id="26" name="TextBox 25">
            <a:extLst>
              <a:ext uri="{FF2B5EF4-FFF2-40B4-BE49-F238E27FC236}">
                <a16:creationId xmlns:a16="http://schemas.microsoft.com/office/drawing/2014/main" id="{336BECD8-27DA-4910-AAE0-C13B84BDC0BC}"/>
              </a:ext>
            </a:extLst>
          </p:cNvPr>
          <p:cNvSpPr txBox="1"/>
          <p:nvPr/>
        </p:nvSpPr>
        <p:spPr>
          <a:xfrm>
            <a:off x="9029568" y="2079872"/>
            <a:ext cx="240957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Barlow" panose="00000500000000000000" pitchFamily="2" charset="0"/>
                <a:ea typeface="+mn-ea"/>
                <a:cs typeface="+mn-cs"/>
              </a:rPr>
              <a:t>PhD Candidate/Research Assistant, UNSW Implementation to Impact</a:t>
            </a:r>
          </a:p>
        </p:txBody>
      </p:sp>
      <p:sp>
        <p:nvSpPr>
          <p:cNvPr id="27" name="TextBox 26">
            <a:extLst>
              <a:ext uri="{FF2B5EF4-FFF2-40B4-BE49-F238E27FC236}">
                <a16:creationId xmlns:a16="http://schemas.microsoft.com/office/drawing/2014/main" id="{2406BCE7-1F58-D197-B43F-A755CA98B3A9}"/>
              </a:ext>
            </a:extLst>
          </p:cNvPr>
          <p:cNvSpPr txBox="1"/>
          <p:nvPr/>
        </p:nvSpPr>
        <p:spPr>
          <a:xfrm>
            <a:off x="9029570" y="1743689"/>
            <a:ext cx="194830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Barlow"/>
              </a:rPr>
              <a:t>Mr</a:t>
            </a:r>
            <a:r>
              <a:rPr kumimoji="0" lang="en-GB" sz="2000" b="1" i="0" u="none" strike="noStrike" kern="1200" cap="none" spc="0" normalizeH="0" baseline="0" noProof="0" dirty="0">
                <a:ln>
                  <a:noFill/>
                </a:ln>
                <a:solidFill>
                  <a:prstClr val="white"/>
                </a:solidFill>
                <a:effectLst/>
                <a:uLnTx/>
                <a:uFillTx/>
                <a:latin typeface="Barlow"/>
              </a:rPr>
              <a:t> Joey Elias</a:t>
            </a:r>
            <a:endParaRPr kumimoji="0" lang="en-AU" sz="4400" b="1" i="0" u="none" strike="noStrike" kern="1200" cap="none" spc="0" normalizeH="0" baseline="0" noProof="0" dirty="0">
              <a:ln>
                <a:noFill/>
              </a:ln>
              <a:solidFill>
                <a:prstClr val="white"/>
              </a:solidFill>
              <a:effectLst/>
              <a:uLnTx/>
              <a:uFillTx/>
              <a:latin typeface="Barlow"/>
            </a:endParaRPr>
          </a:p>
        </p:txBody>
      </p:sp>
      <p:pic>
        <p:nvPicPr>
          <p:cNvPr id="28" name="Picture 2">
            <a:extLst>
              <a:ext uri="{FF2B5EF4-FFF2-40B4-BE49-F238E27FC236}">
                <a16:creationId xmlns:a16="http://schemas.microsoft.com/office/drawing/2014/main" id="{C2E2E498-CEA6-1A2D-03B1-0793C99D4B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7212" b="7212"/>
          <a:stretch/>
        </p:blipFill>
        <p:spPr bwMode="auto">
          <a:xfrm>
            <a:off x="7996605" y="3163924"/>
            <a:ext cx="843963" cy="8439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BD5685A-8A77-96CE-7F04-AE8EBEC01FDB}"/>
              </a:ext>
            </a:extLst>
          </p:cNvPr>
          <p:cNvSpPr txBox="1"/>
          <p:nvPr/>
        </p:nvSpPr>
        <p:spPr>
          <a:xfrm>
            <a:off x="9029568" y="3438459"/>
            <a:ext cx="21132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Barlow" panose="00000500000000000000" pitchFamily="2" charset="0"/>
                <a:ea typeface="+mn-ea"/>
                <a:cs typeface="+mn-cs"/>
              </a:rPr>
              <a:t>Medical Oncologist &amp; </a:t>
            </a:r>
            <a:r>
              <a:rPr kumimoji="0" lang="en-GB"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Senior Research </a:t>
            </a:r>
            <a:r>
              <a:rPr kumimoji="0" lang="en-GB" sz="1400" b="0" i="0" u="none" strike="noStrike" kern="1200" cap="none" spc="0" normalizeH="0" baseline="0" noProof="0">
                <a:ln>
                  <a:noFill/>
                </a:ln>
                <a:solidFill>
                  <a:prstClr val="white"/>
                </a:solidFill>
                <a:effectLst/>
                <a:uLnTx/>
                <a:uFillTx/>
                <a:latin typeface="Barlow" panose="00000500000000000000" pitchFamily="2" charset="0"/>
                <a:ea typeface="+mn-ea"/>
                <a:cs typeface="+mn-cs"/>
              </a:rPr>
              <a:t>Fellow</a:t>
            </a:r>
            <a:r>
              <a:rPr kumimoji="0" lang="en-GB"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 UNSW</a:t>
            </a:r>
          </a:p>
        </p:txBody>
      </p:sp>
      <p:sp>
        <p:nvSpPr>
          <p:cNvPr id="57" name="TextBox 56">
            <a:extLst>
              <a:ext uri="{FF2B5EF4-FFF2-40B4-BE49-F238E27FC236}">
                <a16:creationId xmlns:a16="http://schemas.microsoft.com/office/drawing/2014/main" id="{3CF6B434-58CC-B54E-28AD-2CFD9FB789DA}"/>
              </a:ext>
            </a:extLst>
          </p:cNvPr>
          <p:cNvSpPr txBox="1"/>
          <p:nvPr/>
        </p:nvSpPr>
        <p:spPr>
          <a:xfrm>
            <a:off x="9029571" y="3102276"/>
            <a:ext cx="2567731"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Barlow"/>
              </a:rPr>
              <a:t>Dr</a:t>
            </a:r>
            <a:r>
              <a:rPr kumimoji="0" lang="en-GB" sz="2000" b="1" i="0" u="none" strike="noStrike" kern="1200" cap="none" spc="0" normalizeH="0" baseline="0" noProof="0" dirty="0">
                <a:ln>
                  <a:noFill/>
                </a:ln>
                <a:solidFill>
                  <a:prstClr val="white"/>
                </a:solidFill>
                <a:effectLst/>
                <a:uLnTx/>
                <a:uFillTx/>
                <a:latin typeface="Barlow"/>
              </a:rPr>
              <a:t> Frank Lin</a:t>
            </a:r>
            <a:endParaRPr kumimoji="0" lang="en-AU" sz="4400" b="1" i="0" u="none" strike="noStrike" kern="1200" cap="none" spc="0" normalizeH="0" baseline="0" noProof="0" dirty="0">
              <a:ln>
                <a:noFill/>
              </a:ln>
              <a:solidFill>
                <a:prstClr val="white"/>
              </a:solidFill>
              <a:effectLst/>
              <a:uLnTx/>
              <a:uFillTx/>
              <a:latin typeface="Barlow"/>
            </a:endParaRPr>
          </a:p>
        </p:txBody>
      </p:sp>
      <p:pic>
        <p:nvPicPr>
          <p:cNvPr id="58" name="Picture 2">
            <a:extLst>
              <a:ext uri="{FF2B5EF4-FFF2-40B4-BE49-F238E27FC236}">
                <a16:creationId xmlns:a16="http://schemas.microsoft.com/office/drawing/2014/main" id="{17B8A537-5A92-74A4-D2DF-2BCC2D46FC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6760" b="16760"/>
          <a:stretch/>
        </p:blipFill>
        <p:spPr bwMode="auto">
          <a:xfrm>
            <a:off x="4159722" y="1814664"/>
            <a:ext cx="843963" cy="8439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33B45B16-2097-E574-77A4-717D093E351C}"/>
              </a:ext>
            </a:extLst>
          </p:cNvPr>
          <p:cNvSpPr txBox="1"/>
          <p:nvPr/>
        </p:nvSpPr>
        <p:spPr>
          <a:xfrm>
            <a:off x="9029568" y="4830888"/>
            <a:ext cx="2113200"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Barlow"/>
              </a:rPr>
              <a:t>Post Doctoral Fellow, UNSW Implementation to Impact</a:t>
            </a:r>
          </a:p>
        </p:txBody>
      </p:sp>
      <p:sp>
        <p:nvSpPr>
          <p:cNvPr id="63" name="TextBox 62">
            <a:extLst>
              <a:ext uri="{FF2B5EF4-FFF2-40B4-BE49-F238E27FC236}">
                <a16:creationId xmlns:a16="http://schemas.microsoft.com/office/drawing/2014/main" id="{373290A0-6F4D-302F-5902-52D81910EEE6}"/>
              </a:ext>
            </a:extLst>
          </p:cNvPr>
          <p:cNvSpPr txBox="1"/>
          <p:nvPr/>
        </p:nvSpPr>
        <p:spPr>
          <a:xfrm>
            <a:off x="9029571" y="4394442"/>
            <a:ext cx="2567731" cy="461665"/>
          </a:xfrm>
          <a:prstGeom prst="rect">
            <a:avLst/>
          </a:prstGeom>
          <a:noFill/>
        </p:spPr>
        <p:txBody>
          <a:bodyPr wrap="square" lIns="91440" tIns="45720" rIns="91440" bIns="45720" rtlCol="0" anchor="t">
            <a:spAutoFit/>
          </a:bodyPr>
          <a:lstStyle/>
          <a:p>
            <a:pPr>
              <a:defRPr/>
            </a:pPr>
            <a:r>
              <a:rPr lang="en-GB" sz="2400" b="1" dirty="0">
                <a:solidFill>
                  <a:prstClr val="white"/>
                </a:solidFill>
                <a:latin typeface="Barlow"/>
              </a:rPr>
              <a:t>Dr Jeffery</a:t>
            </a:r>
            <a:r>
              <a:rPr kumimoji="0" lang="en-GB" sz="2400" b="1" i="0" u="none" strike="noStrike" kern="1200" cap="none" spc="0" normalizeH="0" baseline="0" noProof="0" dirty="0">
                <a:ln>
                  <a:noFill/>
                </a:ln>
                <a:solidFill>
                  <a:prstClr val="white"/>
                </a:solidFill>
                <a:effectLst/>
                <a:uLnTx/>
                <a:uFillTx/>
                <a:latin typeface="Barlow"/>
              </a:rPr>
              <a:t> Chan</a:t>
            </a:r>
            <a:endParaRPr lang="en-AU" sz="2400" b="1" i="0" u="none" strike="noStrike" kern="1200" cap="none" spc="0" normalizeH="0" baseline="0" noProof="0">
              <a:ln>
                <a:noFill/>
              </a:ln>
              <a:solidFill>
                <a:prstClr val="white"/>
              </a:solidFill>
              <a:effectLst/>
              <a:uLnTx/>
              <a:uFillTx/>
              <a:latin typeface="Barlow"/>
            </a:endParaRPr>
          </a:p>
        </p:txBody>
      </p:sp>
      <p:sp>
        <p:nvSpPr>
          <p:cNvPr id="65" name="TextBox 64">
            <a:extLst>
              <a:ext uri="{FF2B5EF4-FFF2-40B4-BE49-F238E27FC236}">
                <a16:creationId xmlns:a16="http://schemas.microsoft.com/office/drawing/2014/main" id="{EC36632A-2EB7-B223-3411-B39493EDFEB6}"/>
              </a:ext>
            </a:extLst>
          </p:cNvPr>
          <p:cNvSpPr txBox="1"/>
          <p:nvPr/>
        </p:nvSpPr>
        <p:spPr>
          <a:xfrm>
            <a:off x="5192685" y="3302098"/>
            <a:ext cx="211053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Senior </a:t>
            </a:r>
            <a:r>
              <a:rPr kumimoji="0" lang="en-GB" sz="1400" b="0" i="0" u="none" strike="noStrike" kern="1200" cap="none" spc="0" normalizeH="0" baseline="0" noProof="0">
                <a:ln>
                  <a:noFill/>
                </a:ln>
                <a:solidFill>
                  <a:prstClr val="white"/>
                </a:solidFill>
                <a:effectLst/>
                <a:uLnTx/>
                <a:uFillTx/>
                <a:latin typeface="Barlow" panose="00000500000000000000" pitchFamily="2" charset="0"/>
                <a:ea typeface="+mn-ea"/>
                <a:cs typeface="+mn-cs"/>
              </a:rPr>
              <a:t>Project Officer</a:t>
            </a:r>
            <a:r>
              <a:rPr kumimoji="0" lang="en-GB"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 UNSW Implementation to Impact</a:t>
            </a:r>
          </a:p>
        </p:txBody>
      </p:sp>
      <p:sp>
        <p:nvSpPr>
          <p:cNvPr id="66" name="TextBox 65">
            <a:extLst>
              <a:ext uri="{FF2B5EF4-FFF2-40B4-BE49-F238E27FC236}">
                <a16:creationId xmlns:a16="http://schemas.microsoft.com/office/drawing/2014/main" id="{77831185-575B-4AB4-6270-3E32ED8BB02C}"/>
              </a:ext>
            </a:extLst>
          </p:cNvPr>
          <p:cNvSpPr txBox="1"/>
          <p:nvPr/>
        </p:nvSpPr>
        <p:spPr>
          <a:xfrm>
            <a:off x="5192687" y="2980587"/>
            <a:ext cx="25677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Barlow" panose="00000500000000000000" pitchFamily="2" charset="0"/>
                <a:ea typeface="+mn-ea"/>
                <a:cs typeface="+mn-cs"/>
              </a:rPr>
              <a:t>Ms Helen Monaghan</a:t>
            </a:r>
            <a:endParaRPr kumimoji="0" lang="en-AU" sz="4400" b="1" i="0" u="none" strike="noStrike" kern="1200" cap="none" spc="0" normalizeH="0" baseline="0" noProof="0" dirty="0">
              <a:ln>
                <a:noFill/>
              </a:ln>
              <a:solidFill>
                <a:prstClr val="white"/>
              </a:solidFill>
              <a:effectLst/>
              <a:uLnTx/>
              <a:uFillTx/>
              <a:latin typeface="Barlow" panose="00000500000000000000" pitchFamily="2" charset="0"/>
              <a:ea typeface="+mn-ea"/>
              <a:cs typeface="+mn-cs"/>
            </a:endParaRPr>
          </a:p>
        </p:txBody>
      </p:sp>
      <p:pic>
        <p:nvPicPr>
          <p:cNvPr id="6" name="Picture 2">
            <a:extLst>
              <a:ext uri="{FF2B5EF4-FFF2-40B4-BE49-F238E27FC236}">
                <a16:creationId xmlns:a16="http://schemas.microsoft.com/office/drawing/2014/main" id="{EC258274-4358-A2A8-D61C-88A6971B138B}"/>
              </a:ext>
            </a:extLst>
          </p:cNvPr>
          <p:cNvPicPr>
            <a:picLocks noChangeAspect="1" noChangeArrowheads="1"/>
          </p:cNvPicPr>
          <p:nvPr/>
        </p:nvPicPr>
        <p:blipFill>
          <a:blip r:embed="rId9"/>
          <a:srcRect/>
          <a:stretch/>
        </p:blipFill>
        <p:spPr bwMode="auto">
          <a:xfrm>
            <a:off x="7996605" y="1845771"/>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41773C4A-49A7-6DDB-E5C3-EF7D1CC28B21}"/>
              </a:ext>
            </a:extLst>
          </p:cNvPr>
          <p:cNvPicPr>
            <a:picLocks noChangeAspect="1" noChangeArrowheads="1"/>
          </p:cNvPicPr>
          <p:nvPr/>
        </p:nvPicPr>
        <p:blipFill>
          <a:blip r:embed="rId10"/>
          <a:srcRect/>
          <a:stretch/>
        </p:blipFill>
        <p:spPr bwMode="auto">
          <a:xfrm>
            <a:off x="4168774" y="4360514"/>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893CC79F-F303-70C6-A0D1-59B7CBA09F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4159722" y="3102434"/>
            <a:ext cx="938328" cy="93832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E9BAC7F-C6E3-D1F6-8754-3D63A8CB21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7584466" y="4395302"/>
            <a:ext cx="1475737" cy="1483758"/>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84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91B25-ABFB-50ED-3FAE-7E5987946C0F}"/>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65CCC169-9EDF-9161-FD04-941D35F43862}"/>
              </a:ext>
            </a:extLst>
          </p:cNvPr>
          <p:cNvGrpSpPr/>
          <p:nvPr/>
        </p:nvGrpSpPr>
        <p:grpSpPr>
          <a:xfrm>
            <a:off x="1125814" y="186794"/>
            <a:ext cx="10333763" cy="5481450"/>
            <a:chOff x="1154389" y="83446"/>
            <a:chExt cx="10333763" cy="5481450"/>
          </a:xfrm>
        </p:grpSpPr>
        <p:pic>
          <p:nvPicPr>
            <p:cNvPr id="6" name="Picture 8" descr="1,219 Carrying Books Icons - Free in SVG, PNG, ICO - IconScout">
              <a:extLst>
                <a:ext uri="{FF2B5EF4-FFF2-40B4-BE49-F238E27FC236}">
                  <a16:creationId xmlns:a16="http://schemas.microsoft.com/office/drawing/2014/main" id="{AC5722B8-DDC0-E186-87B1-B81C236F837B}"/>
                </a:ext>
              </a:extLst>
            </p:cNvPr>
            <p:cNvPicPr>
              <a:picLocks noChangeAspect="1" noChangeArrowheads="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p:blipFill>
          <p:spPr bwMode="auto">
            <a:xfrm>
              <a:off x="7323775" y="3703205"/>
              <a:ext cx="1247683" cy="1247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1,219 Carrying Books Icons - Free in SVG, PNG, ICO - IconScout">
              <a:extLst>
                <a:ext uri="{FF2B5EF4-FFF2-40B4-BE49-F238E27FC236}">
                  <a16:creationId xmlns:a16="http://schemas.microsoft.com/office/drawing/2014/main" id="{84656FE3-A8E1-B796-CDA9-71D4CE1D1A19}"/>
                </a:ext>
              </a:extLst>
            </p:cNvPr>
            <p:cNvPicPr>
              <a:picLocks noChangeAspect="1" noChangeArrowheads="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p:blipFill>
          <p:spPr bwMode="auto">
            <a:xfrm>
              <a:off x="3641380" y="3703205"/>
              <a:ext cx="1247683" cy="12476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1,219 Carrying Books Icons - Free in SVG, PNG, ICO - IconScout">
              <a:extLst>
                <a:ext uri="{FF2B5EF4-FFF2-40B4-BE49-F238E27FC236}">
                  <a16:creationId xmlns:a16="http://schemas.microsoft.com/office/drawing/2014/main" id="{3E260068-5C99-7732-A71D-7762BC32E680}"/>
                </a:ext>
              </a:extLst>
            </p:cNvPr>
            <p:cNvPicPr>
              <a:picLocks noChangeAspect="1" noChangeArrowheads="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p:blipFill>
          <p:spPr bwMode="auto">
            <a:xfrm>
              <a:off x="4700277" y="3703524"/>
              <a:ext cx="1247683" cy="12476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219 Carrying Books Icons - Free in SVG, PNG, ICO - IconScout">
              <a:extLst>
                <a:ext uri="{FF2B5EF4-FFF2-40B4-BE49-F238E27FC236}">
                  <a16:creationId xmlns:a16="http://schemas.microsoft.com/office/drawing/2014/main" id="{F025DB9B-A46A-69C0-2248-3FA2781E0B04}"/>
                </a:ext>
              </a:extLst>
            </p:cNvPr>
            <p:cNvPicPr>
              <a:picLocks noChangeAspect="1" noChangeArrowheads="1"/>
            </p:cNvPicPr>
            <p:nvPr/>
          </p:nvPicPr>
          <p:blipFill>
            <a:blip r:embed="rId3">
              <a:duotone>
                <a:schemeClr val="bg2">
                  <a:shade val="45000"/>
                  <a:satMod val="135000"/>
                </a:schemeClr>
                <a:prstClr val="white"/>
              </a:duotone>
              <a:alphaModFix amt="50000"/>
              <a:extLst>
                <a:ext uri="{28A0092B-C50C-407E-A947-70E740481C1C}">
                  <a14:useLocalDpi xmlns:a14="http://schemas.microsoft.com/office/drawing/2010/main" val="0"/>
                </a:ext>
              </a:extLst>
            </a:blip>
            <a:srcRect/>
            <a:stretch>
              <a:fillRect/>
            </a:stretch>
          </p:blipFill>
          <p:spPr bwMode="auto">
            <a:xfrm>
              <a:off x="5904528" y="3703205"/>
              <a:ext cx="1247683" cy="1247683"/>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506F4D8E-6F44-CD30-C161-C92B647098AB}"/>
                </a:ext>
              </a:extLst>
            </p:cNvPr>
            <p:cNvSpPr/>
            <p:nvPr/>
          </p:nvSpPr>
          <p:spPr>
            <a:xfrm>
              <a:off x="6076415" y="4357232"/>
              <a:ext cx="2666607" cy="1084476"/>
            </a:xfrm>
            <a:custGeom>
              <a:avLst/>
              <a:gdLst>
                <a:gd name="connsiteX0" fmla="*/ 781050 w 781050"/>
                <a:gd name="connsiteY0" fmla="*/ 183356 h 452437"/>
                <a:gd name="connsiteX1" fmla="*/ 781050 w 781050"/>
                <a:gd name="connsiteY1" fmla="*/ 145256 h 452437"/>
                <a:gd name="connsiteX2" fmla="*/ 600075 w 781050"/>
                <a:gd name="connsiteY2" fmla="*/ 762 h 452437"/>
                <a:gd name="connsiteX3" fmla="*/ 600075 w 781050"/>
                <a:gd name="connsiteY3" fmla="*/ 0 h 452437"/>
                <a:gd name="connsiteX4" fmla="*/ 561975 w 781050"/>
                <a:gd name="connsiteY4" fmla="*/ 0 h 452437"/>
                <a:gd name="connsiteX5" fmla="*/ 561975 w 781050"/>
                <a:gd name="connsiteY5" fmla="*/ 762 h 452437"/>
                <a:gd name="connsiteX6" fmla="*/ 390525 w 781050"/>
                <a:gd name="connsiteY6" fmla="*/ 144875 h 452437"/>
                <a:gd name="connsiteX7" fmla="*/ 219075 w 781050"/>
                <a:gd name="connsiteY7" fmla="*/ 762 h 452437"/>
                <a:gd name="connsiteX8" fmla="*/ 219075 w 781050"/>
                <a:gd name="connsiteY8" fmla="*/ 0 h 452437"/>
                <a:gd name="connsiteX9" fmla="*/ 180975 w 781050"/>
                <a:gd name="connsiteY9" fmla="*/ 0 h 452437"/>
                <a:gd name="connsiteX10" fmla="*/ 180975 w 781050"/>
                <a:gd name="connsiteY10" fmla="*/ 762 h 452437"/>
                <a:gd name="connsiteX11" fmla="*/ 0 w 781050"/>
                <a:gd name="connsiteY11" fmla="*/ 145256 h 452437"/>
                <a:gd name="connsiteX12" fmla="*/ 0 w 781050"/>
                <a:gd name="connsiteY12" fmla="*/ 183356 h 452437"/>
                <a:gd name="connsiteX13" fmla="*/ 28575 w 781050"/>
                <a:gd name="connsiteY13" fmla="*/ 181547 h 452437"/>
                <a:gd name="connsiteX14" fmla="*/ 28575 w 781050"/>
                <a:gd name="connsiteY14" fmla="*/ 257175 h 452437"/>
                <a:gd name="connsiteX15" fmla="*/ 0 w 781050"/>
                <a:gd name="connsiteY15" fmla="*/ 257175 h 452437"/>
                <a:gd name="connsiteX16" fmla="*/ 0 w 781050"/>
                <a:gd name="connsiteY16" fmla="*/ 333375 h 452437"/>
                <a:gd name="connsiteX17" fmla="*/ 171450 w 781050"/>
                <a:gd name="connsiteY17" fmla="*/ 333375 h 452437"/>
                <a:gd name="connsiteX18" fmla="*/ 171450 w 781050"/>
                <a:gd name="connsiteY18" fmla="*/ 446532 h 452437"/>
                <a:gd name="connsiteX19" fmla="*/ 197644 w 781050"/>
                <a:gd name="connsiteY19" fmla="*/ 451294 h 452437"/>
                <a:gd name="connsiteX20" fmla="*/ 228600 w 781050"/>
                <a:gd name="connsiteY20" fmla="*/ 445103 h 452437"/>
                <a:gd name="connsiteX21" fmla="*/ 228600 w 781050"/>
                <a:gd name="connsiteY21" fmla="*/ 333375 h 452437"/>
                <a:gd name="connsiteX22" fmla="*/ 552450 w 781050"/>
                <a:gd name="connsiteY22" fmla="*/ 333375 h 452437"/>
                <a:gd name="connsiteX23" fmla="*/ 552450 w 781050"/>
                <a:gd name="connsiteY23" fmla="*/ 447675 h 452437"/>
                <a:gd name="connsiteX24" fmla="*/ 578644 w 781050"/>
                <a:gd name="connsiteY24" fmla="*/ 452438 h 452437"/>
                <a:gd name="connsiteX25" fmla="*/ 609600 w 781050"/>
                <a:gd name="connsiteY25" fmla="*/ 446246 h 452437"/>
                <a:gd name="connsiteX26" fmla="*/ 609600 w 781050"/>
                <a:gd name="connsiteY26" fmla="*/ 333375 h 452437"/>
                <a:gd name="connsiteX27" fmla="*/ 781050 w 781050"/>
                <a:gd name="connsiteY27" fmla="*/ 333375 h 452437"/>
                <a:gd name="connsiteX28" fmla="*/ 781050 w 781050"/>
                <a:gd name="connsiteY28" fmla="*/ 257175 h 452437"/>
                <a:gd name="connsiteX29" fmla="*/ 752475 w 781050"/>
                <a:gd name="connsiteY29" fmla="*/ 257175 h 452437"/>
                <a:gd name="connsiteX30" fmla="*/ 752475 w 781050"/>
                <a:gd name="connsiteY30" fmla="*/ 181547 h 452437"/>
                <a:gd name="connsiteX31" fmla="*/ 781050 w 781050"/>
                <a:gd name="connsiteY31" fmla="*/ 183356 h 452437"/>
                <a:gd name="connsiteX32" fmla="*/ 104775 w 781050"/>
                <a:gd name="connsiteY32" fmla="*/ 257175 h 452437"/>
                <a:gd name="connsiteX33" fmla="*/ 66675 w 781050"/>
                <a:gd name="connsiteY33" fmla="*/ 257175 h 452437"/>
                <a:gd name="connsiteX34" fmla="*/ 66675 w 781050"/>
                <a:gd name="connsiteY34" fmla="*/ 173831 h 452437"/>
                <a:gd name="connsiteX35" fmla="*/ 104775 w 781050"/>
                <a:gd name="connsiteY35" fmla="*/ 159353 h 452437"/>
                <a:gd name="connsiteX36" fmla="*/ 171450 w 781050"/>
                <a:gd name="connsiteY36" fmla="*/ 257175 h 452437"/>
                <a:gd name="connsiteX37" fmla="*/ 142875 w 781050"/>
                <a:gd name="connsiteY37" fmla="*/ 257175 h 452437"/>
                <a:gd name="connsiteX38" fmla="*/ 142875 w 781050"/>
                <a:gd name="connsiteY38" fmla="*/ 136398 h 452437"/>
                <a:gd name="connsiteX39" fmla="*/ 171450 w 781050"/>
                <a:gd name="connsiteY39" fmla="*/ 111062 h 452437"/>
                <a:gd name="connsiteX40" fmla="*/ 257175 w 781050"/>
                <a:gd name="connsiteY40" fmla="*/ 257175 h 452437"/>
                <a:gd name="connsiteX41" fmla="*/ 228600 w 781050"/>
                <a:gd name="connsiteY41" fmla="*/ 257175 h 452437"/>
                <a:gd name="connsiteX42" fmla="*/ 228600 w 781050"/>
                <a:gd name="connsiteY42" fmla="*/ 111062 h 452437"/>
                <a:gd name="connsiteX43" fmla="*/ 257175 w 781050"/>
                <a:gd name="connsiteY43" fmla="*/ 136303 h 452437"/>
                <a:gd name="connsiteX44" fmla="*/ 485775 w 781050"/>
                <a:gd name="connsiteY44" fmla="*/ 159258 h 452437"/>
                <a:gd name="connsiteX45" fmla="*/ 485775 w 781050"/>
                <a:gd name="connsiteY45" fmla="*/ 257175 h 452437"/>
                <a:gd name="connsiteX46" fmla="*/ 447675 w 781050"/>
                <a:gd name="connsiteY46" fmla="*/ 257175 h 452437"/>
                <a:gd name="connsiteX47" fmla="*/ 447675 w 781050"/>
                <a:gd name="connsiteY47" fmla="*/ 173736 h 452437"/>
                <a:gd name="connsiteX48" fmla="*/ 485775 w 781050"/>
                <a:gd name="connsiteY48" fmla="*/ 159258 h 452437"/>
                <a:gd name="connsiteX49" fmla="*/ 409575 w 781050"/>
                <a:gd name="connsiteY49" fmla="*/ 181451 h 452437"/>
                <a:gd name="connsiteX50" fmla="*/ 409575 w 781050"/>
                <a:gd name="connsiteY50" fmla="*/ 257651 h 452437"/>
                <a:gd name="connsiteX51" fmla="*/ 371475 w 781050"/>
                <a:gd name="connsiteY51" fmla="*/ 257651 h 452437"/>
                <a:gd name="connsiteX52" fmla="*/ 371475 w 781050"/>
                <a:gd name="connsiteY52" fmla="*/ 181451 h 452437"/>
                <a:gd name="connsiteX53" fmla="*/ 390525 w 781050"/>
                <a:gd name="connsiteY53" fmla="*/ 183071 h 452437"/>
                <a:gd name="connsiteX54" fmla="*/ 409575 w 781050"/>
                <a:gd name="connsiteY54" fmla="*/ 181451 h 452437"/>
                <a:gd name="connsiteX55" fmla="*/ 295275 w 781050"/>
                <a:gd name="connsiteY55" fmla="*/ 159258 h 452437"/>
                <a:gd name="connsiteX56" fmla="*/ 333375 w 781050"/>
                <a:gd name="connsiteY56" fmla="*/ 173641 h 452437"/>
                <a:gd name="connsiteX57" fmla="*/ 333375 w 781050"/>
                <a:gd name="connsiteY57" fmla="*/ 257175 h 452437"/>
                <a:gd name="connsiteX58" fmla="*/ 295275 w 781050"/>
                <a:gd name="connsiteY58" fmla="*/ 257175 h 452437"/>
                <a:gd name="connsiteX59" fmla="*/ 523875 w 781050"/>
                <a:gd name="connsiteY59" fmla="*/ 257175 h 452437"/>
                <a:gd name="connsiteX60" fmla="*/ 523875 w 781050"/>
                <a:gd name="connsiteY60" fmla="*/ 136303 h 452437"/>
                <a:gd name="connsiteX61" fmla="*/ 552450 w 781050"/>
                <a:gd name="connsiteY61" fmla="*/ 111062 h 452437"/>
                <a:gd name="connsiteX62" fmla="*/ 552450 w 781050"/>
                <a:gd name="connsiteY62" fmla="*/ 257175 h 452437"/>
                <a:gd name="connsiteX63" fmla="*/ 609600 w 781050"/>
                <a:gd name="connsiteY63" fmla="*/ 111062 h 452437"/>
                <a:gd name="connsiteX64" fmla="*/ 638175 w 781050"/>
                <a:gd name="connsiteY64" fmla="*/ 136398 h 452437"/>
                <a:gd name="connsiteX65" fmla="*/ 638175 w 781050"/>
                <a:gd name="connsiteY65" fmla="*/ 257175 h 452437"/>
                <a:gd name="connsiteX66" fmla="*/ 609600 w 781050"/>
                <a:gd name="connsiteY66" fmla="*/ 257175 h 452437"/>
                <a:gd name="connsiteX67" fmla="*/ 714375 w 781050"/>
                <a:gd name="connsiteY67" fmla="*/ 257175 h 452437"/>
                <a:gd name="connsiteX68" fmla="*/ 676275 w 781050"/>
                <a:gd name="connsiteY68" fmla="*/ 257175 h 452437"/>
                <a:gd name="connsiteX69" fmla="*/ 676275 w 781050"/>
                <a:gd name="connsiteY69" fmla="*/ 159353 h 452437"/>
                <a:gd name="connsiteX70" fmla="*/ 714375 w 781050"/>
                <a:gd name="connsiteY70" fmla="*/ 173831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81050" h="452437">
                  <a:moveTo>
                    <a:pt x="781050" y="183356"/>
                  </a:moveTo>
                  <a:lnTo>
                    <a:pt x="781050" y="145256"/>
                  </a:lnTo>
                  <a:cubicBezTo>
                    <a:pt x="686657" y="145256"/>
                    <a:pt x="600647" y="76486"/>
                    <a:pt x="600075" y="762"/>
                  </a:cubicBezTo>
                  <a:lnTo>
                    <a:pt x="600075" y="0"/>
                  </a:lnTo>
                  <a:lnTo>
                    <a:pt x="561975" y="0"/>
                  </a:lnTo>
                  <a:lnTo>
                    <a:pt x="561975" y="762"/>
                  </a:lnTo>
                  <a:cubicBezTo>
                    <a:pt x="561404" y="73914"/>
                    <a:pt x="466725" y="144875"/>
                    <a:pt x="390525" y="144875"/>
                  </a:cubicBezTo>
                  <a:cubicBezTo>
                    <a:pt x="314325" y="144875"/>
                    <a:pt x="219647" y="73914"/>
                    <a:pt x="219075" y="762"/>
                  </a:cubicBezTo>
                  <a:lnTo>
                    <a:pt x="219075" y="0"/>
                  </a:lnTo>
                  <a:lnTo>
                    <a:pt x="180975" y="0"/>
                  </a:lnTo>
                  <a:lnTo>
                    <a:pt x="180975" y="762"/>
                  </a:lnTo>
                  <a:cubicBezTo>
                    <a:pt x="180404" y="76962"/>
                    <a:pt x="94393" y="145256"/>
                    <a:pt x="0" y="145256"/>
                  </a:cubicBezTo>
                  <a:lnTo>
                    <a:pt x="0" y="183356"/>
                  </a:lnTo>
                  <a:cubicBezTo>
                    <a:pt x="9553" y="183329"/>
                    <a:pt x="19095" y="182725"/>
                    <a:pt x="28575" y="181547"/>
                  </a:cubicBezTo>
                  <a:lnTo>
                    <a:pt x="28575" y="257175"/>
                  </a:lnTo>
                  <a:lnTo>
                    <a:pt x="0" y="257175"/>
                  </a:lnTo>
                  <a:lnTo>
                    <a:pt x="0" y="333375"/>
                  </a:lnTo>
                  <a:lnTo>
                    <a:pt x="171450" y="333375"/>
                  </a:lnTo>
                  <a:lnTo>
                    <a:pt x="171450" y="446532"/>
                  </a:lnTo>
                  <a:cubicBezTo>
                    <a:pt x="179994" y="449016"/>
                    <a:pt x="188772" y="450613"/>
                    <a:pt x="197644" y="451294"/>
                  </a:cubicBezTo>
                  <a:cubicBezTo>
                    <a:pt x="208180" y="450531"/>
                    <a:pt x="218580" y="448450"/>
                    <a:pt x="228600" y="445103"/>
                  </a:cubicBezTo>
                  <a:lnTo>
                    <a:pt x="228600" y="333375"/>
                  </a:lnTo>
                  <a:lnTo>
                    <a:pt x="552450" y="333375"/>
                  </a:lnTo>
                  <a:lnTo>
                    <a:pt x="552450" y="447675"/>
                  </a:lnTo>
                  <a:cubicBezTo>
                    <a:pt x="560983" y="450205"/>
                    <a:pt x="569766" y="451802"/>
                    <a:pt x="578644" y="452438"/>
                  </a:cubicBezTo>
                  <a:cubicBezTo>
                    <a:pt x="589180" y="451674"/>
                    <a:pt x="599580" y="449593"/>
                    <a:pt x="609600" y="446246"/>
                  </a:cubicBezTo>
                  <a:lnTo>
                    <a:pt x="609600" y="333375"/>
                  </a:lnTo>
                  <a:lnTo>
                    <a:pt x="781050" y="333375"/>
                  </a:lnTo>
                  <a:lnTo>
                    <a:pt x="781050" y="257175"/>
                  </a:lnTo>
                  <a:lnTo>
                    <a:pt x="752475" y="257175"/>
                  </a:lnTo>
                  <a:lnTo>
                    <a:pt x="752475" y="181547"/>
                  </a:lnTo>
                  <a:cubicBezTo>
                    <a:pt x="761955" y="182725"/>
                    <a:pt x="771497" y="183329"/>
                    <a:pt x="781050" y="183356"/>
                  </a:cubicBezTo>
                  <a:close/>
                  <a:moveTo>
                    <a:pt x="104775" y="257175"/>
                  </a:moveTo>
                  <a:lnTo>
                    <a:pt x="66675" y="257175"/>
                  </a:lnTo>
                  <a:lnTo>
                    <a:pt x="66675" y="173831"/>
                  </a:lnTo>
                  <a:cubicBezTo>
                    <a:pt x="79757" y="170077"/>
                    <a:pt x="92501" y="165235"/>
                    <a:pt x="104775" y="159353"/>
                  </a:cubicBezTo>
                  <a:close/>
                  <a:moveTo>
                    <a:pt x="171450" y="257175"/>
                  </a:moveTo>
                  <a:lnTo>
                    <a:pt x="142875" y="257175"/>
                  </a:lnTo>
                  <a:lnTo>
                    <a:pt x="142875" y="136398"/>
                  </a:lnTo>
                  <a:cubicBezTo>
                    <a:pt x="153114" y="128794"/>
                    <a:pt x="162675" y="120317"/>
                    <a:pt x="171450" y="111062"/>
                  </a:cubicBezTo>
                  <a:close/>
                  <a:moveTo>
                    <a:pt x="257175" y="257175"/>
                  </a:moveTo>
                  <a:lnTo>
                    <a:pt x="228600" y="257175"/>
                  </a:lnTo>
                  <a:lnTo>
                    <a:pt x="228600" y="111062"/>
                  </a:lnTo>
                  <a:cubicBezTo>
                    <a:pt x="237380" y="120283"/>
                    <a:pt x="246940" y="128728"/>
                    <a:pt x="257175" y="136303"/>
                  </a:cubicBezTo>
                  <a:close/>
                  <a:moveTo>
                    <a:pt x="485775" y="159258"/>
                  </a:moveTo>
                  <a:lnTo>
                    <a:pt x="485775" y="257175"/>
                  </a:lnTo>
                  <a:lnTo>
                    <a:pt x="447675" y="257175"/>
                  </a:lnTo>
                  <a:lnTo>
                    <a:pt x="447675" y="173736"/>
                  </a:lnTo>
                  <a:cubicBezTo>
                    <a:pt x="460757" y="169982"/>
                    <a:pt x="473501" y="165140"/>
                    <a:pt x="485775" y="159258"/>
                  </a:cubicBezTo>
                  <a:close/>
                  <a:moveTo>
                    <a:pt x="409575" y="181451"/>
                  </a:moveTo>
                  <a:lnTo>
                    <a:pt x="409575" y="257651"/>
                  </a:lnTo>
                  <a:lnTo>
                    <a:pt x="371475" y="257651"/>
                  </a:lnTo>
                  <a:lnTo>
                    <a:pt x="371475" y="181451"/>
                  </a:lnTo>
                  <a:cubicBezTo>
                    <a:pt x="377762" y="182213"/>
                    <a:pt x="384143" y="182785"/>
                    <a:pt x="390525" y="183071"/>
                  </a:cubicBezTo>
                  <a:cubicBezTo>
                    <a:pt x="396907" y="183356"/>
                    <a:pt x="403289" y="182213"/>
                    <a:pt x="409575" y="181451"/>
                  </a:cubicBezTo>
                  <a:close/>
                  <a:moveTo>
                    <a:pt x="295275" y="159258"/>
                  </a:moveTo>
                  <a:cubicBezTo>
                    <a:pt x="307551" y="165108"/>
                    <a:pt x="320295" y="169919"/>
                    <a:pt x="333375" y="173641"/>
                  </a:cubicBezTo>
                  <a:lnTo>
                    <a:pt x="333375" y="257175"/>
                  </a:lnTo>
                  <a:lnTo>
                    <a:pt x="295275" y="257175"/>
                  </a:lnTo>
                  <a:close/>
                  <a:moveTo>
                    <a:pt x="523875" y="257175"/>
                  </a:moveTo>
                  <a:lnTo>
                    <a:pt x="523875" y="136303"/>
                  </a:lnTo>
                  <a:cubicBezTo>
                    <a:pt x="534110" y="128728"/>
                    <a:pt x="543670" y="120284"/>
                    <a:pt x="552450" y="111062"/>
                  </a:cubicBezTo>
                  <a:lnTo>
                    <a:pt x="552450" y="257175"/>
                  </a:lnTo>
                  <a:close/>
                  <a:moveTo>
                    <a:pt x="609600" y="111062"/>
                  </a:moveTo>
                  <a:cubicBezTo>
                    <a:pt x="618375" y="120317"/>
                    <a:pt x="627936" y="128794"/>
                    <a:pt x="638175" y="136398"/>
                  </a:cubicBezTo>
                  <a:lnTo>
                    <a:pt x="638175" y="257175"/>
                  </a:lnTo>
                  <a:lnTo>
                    <a:pt x="609600" y="257175"/>
                  </a:lnTo>
                  <a:close/>
                  <a:moveTo>
                    <a:pt x="714375" y="257175"/>
                  </a:moveTo>
                  <a:lnTo>
                    <a:pt x="676275" y="257175"/>
                  </a:lnTo>
                  <a:lnTo>
                    <a:pt x="676275" y="159353"/>
                  </a:lnTo>
                  <a:cubicBezTo>
                    <a:pt x="688549" y="165235"/>
                    <a:pt x="701293" y="170077"/>
                    <a:pt x="714375" y="173831"/>
                  </a:cubicBezTo>
                  <a:close/>
                </a:path>
              </a:pathLst>
            </a:custGeom>
            <a:solidFill>
              <a:schemeClr val="bg1">
                <a:lumMod val="65000"/>
              </a:schemeClr>
            </a:solidFill>
            <a:ln w="9525" cap="flat">
              <a:noFill/>
              <a:prstDash val="solid"/>
              <a:miter/>
            </a:ln>
          </p:spPr>
          <p:txBody>
            <a:bodyPr rtlCol="0" anchor="ctr"/>
            <a:lstStyle/>
            <a:p>
              <a:endParaRPr lang="en-AU">
                <a:latin typeface="Roboto" panose="02000000000000000000" pitchFamily="2" charset="0"/>
                <a:ea typeface="Roboto" panose="02000000000000000000" pitchFamily="2" charset="0"/>
              </a:endParaRPr>
            </a:p>
          </p:txBody>
        </p:sp>
        <p:sp>
          <p:nvSpPr>
            <p:cNvPr id="12" name="Freeform: Shape 11">
              <a:extLst>
                <a:ext uri="{FF2B5EF4-FFF2-40B4-BE49-F238E27FC236}">
                  <a16:creationId xmlns:a16="http://schemas.microsoft.com/office/drawing/2014/main" id="{075AEE68-E224-743B-9486-42DAC0E18960}"/>
                </a:ext>
              </a:extLst>
            </p:cNvPr>
            <p:cNvSpPr/>
            <p:nvPr/>
          </p:nvSpPr>
          <p:spPr>
            <a:xfrm>
              <a:off x="3409808" y="4357232"/>
              <a:ext cx="2666607" cy="1084476"/>
            </a:xfrm>
            <a:custGeom>
              <a:avLst/>
              <a:gdLst>
                <a:gd name="connsiteX0" fmla="*/ 781050 w 781050"/>
                <a:gd name="connsiteY0" fmla="*/ 183356 h 452437"/>
                <a:gd name="connsiteX1" fmla="*/ 781050 w 781050"/>
                <a:gd name="connsiteY1" fmla="*/ 145256 h 452437"/>
                <a:gd name="connsiteX2" fmla="*/ 600075 w 781050"/>
                <a:gd name="connsiteY2" fmla="*/ 762 h 452437"/>
                <a:gd name="connsiteX3" fmla="*/ 600075 w 781050"/>
                <a:gd name="connsiteY3" fmla="*/ 0 h 452437"/>
                <a:gd name="connsiteX4" fmla="*/ 561975 w 781050"/>
                <a:gd name="connsiteY4" fmla="*/ 0 h 452437"/>
                <a:gd name="connsiteX5" fmla="*/ 561975 w 781050"/>
                <a:gd name="connsiteY5" fmla="*/ 762 h 452437"/>
                <a:gd name="connsiteX6" fmla="*/ 390525 w 781050"/>
                <a:gd name="connsiteY6" fmla="*/ 144875 h 452437"/>
                <a:gd name="connsiteX7" fmla="*/ 219075 w 781050"/>
                <a:gd name="connsiteY7" fmla="*/ 762 h 452437"/>
                <a:gd name="connsiteX8" fmla="*/ 219075 w 781050"/>
                <a:gd name="connsiteY8" fmla="*/ 0 h 452437"/>
                <a:gd name="connsiteX9" fmla="*/ 180975 w 781050"/>
                <a:gd name="connsiteY9" fmla="*/ 0 h 452437"/>
                <a:gd name="connsiteX10" fmla="*/ 180975 w 781050"/>
                <a:gd name="connsiteY10" fmla="*/ 762 h 452437"/>
                <a:gd name="connsiteX11" fmla="*/ 0 w 781050"/>
                <a:gd name="connsiteY11" fmla="*/ 145256 h 452437"/>
                <a:gd name="connsiteX12" fmla="*/ 0 w 781050"/>
                <a:gd name="connsiteY12" fmla="*/ 183356 h 452437"/>
                <a:gd name="connsiteX13" fmla="*/ 28575 w 781050"/>
                <a:gd name="connsiteY13" fmla="*/ 181547 h 452437"/>
                <a:gd name="connsiteX14" fmla="*/ 28575 w 781050"/>
                <a:gd name="connsiteY14" fmla="*/ 257175 h 452437"/>
                <a:gd name="connsiteX15" fmla="*/ 0 w 781050"/>
                <a:gd name="connsiteY15" fmla="*/ 257175 h 452437"/>
                <a:gd name="connsiteX16" fmla="*/ 0 w 781050"/>
                <a:gd name="connsiteY16" fmla="*/ 333375 h 452437"/>
                <a:gd name="connsiteX17" fmla="*/ 171450 w 781050"/>
                <a:gd name="connsiteY17" fmla="*/ 333375 h 452437"/>
                <a:gd name="connsiteX18" fmla="*/ 171450 w 781050"/>
                <a:gd name="connsiteY18" fmla="*/ 446532 h 452437"/>
                <a:gd name="connsiteX19" fmla="*/ 197644 w 781050"/>
                <a:gd name="connsiteY19" fmla="*/ 451294 h 452437"/>
                <a:gd name="connsiteX20" fmla="*/ 228600 w 781050"/>
                <a:gd name="connsiteY20" fmla="*/ 445103 h 452437"/>
                <a:gd name="connsiteX21" fmla="*/ 228600 w 781050"/>
                <a:gd name="connsiteY21" fmla="*/ 333375 h 452437"/>
                <a:gd name="connsiteX22" fmla="*/ 552450 w 781050"/>
                <a:gd name="connsiteY22" fmla="*/ 333375 h 452437"/>
                <a:gd name="connsiteX23" fmla="*/ 552450 w 781050"/>
                <a:gd name="connsiteY23" fmla="*/ 447675 h 452437"/>
                <a:gd name="connsiteX24" fmla="*/ 578644 w 781050"/>
                <a:gd name="connsiteY24" fmla="*/ 452438 h 452437"/>
                <a:gd name="connsiteX25" fmla="*/ 609600 w 781050"/>
                <a:gd name="connsiteY25" fmla="*/ 446246 h 452437"/>
                <a:gd name="connsiteX26" fmla="*/ 609600 w 781050"/>
                <a:gd name="connsiteY26" fmla="*/ 333375 h 452437"/>
                <a:gd name="connsiteX27" fmla="*/ 781050 w 781050"/>
                <a:gd name="connsiteY27" fmla="*/ 333375 h 452437"/>
                <a:gd name="connsiteX28" fmla="*/ 781050 w 781050"/>
                <a:gd name="connsiteY28" fmla="*/ 257175 h 452437"/>
                <a:gd name="connsiteX29" fmla="*/ 752475 w 781050"/>
                <a:gd name="connsiteY29" fmla="*/ 257175 h 452437"/>
                <a:gd name="connsiteX30" fmla="*/ 752475 w 781050"/>
                <a:gd name="connsiteY30" fmla="*/ 181547 h 452437"/>
                <a:gd name="connsiteX31" fmla="*/ 781050 w 781050"/>
                <a:gd name="connsiteY31" fmla="*/ 183356 h 452437"/>
                <a:gd name="connsiteX32" fmla="*/ 104775 w 781050"/>
                <a:gd name="connsiteY32" fmla="*/ 257175 h 452437"/>
                <a:gd name="connsiteX33" fmla="*/ 66675 w 781050"/>
                <a:gd name="connsiteY33" fmla="*/ 257175 h 452437"/>
                <a:gd name="connsiteX34" fmla="*/ 66675 w 781050"/>
                <a:gd name="connsiteY34" fmla="*/ 173831 h 452437"/>
                <a:gd name="connsiteX35" fmla="*/ 104775 w 781050"/>
                <a:gd name="connsiteY35" fmla="*/ 159353 h 452437"/>
                <a:gd name="connsiteX36" fmla="*/ 171450 w 781050"/>
                <a:gd name="connsiteY36" fmla="*/ 257175 h 452437"/>
                <a:gd name="connsiteX37" fmla="*/ 142875 w 781050"/>
                <a:gd name="connsiteY37" fmla="*/ 257175 h 452437"/>
                <a:gd name="connsiteX38" fmla="*/ 142875 w 781050"/>
                <a:gd name="connsiteY38" fmla="*/ 136398 h 452437"/>
                <a:gd name="connsiteX39" fmla="*/ 171450 w 781050"/>
                <a:gd name="connsiteY39" fmla="*/ 111062 h 452437"/>
                <a:gd name="connsiteX40" fmla="*/ 257175 w 781050"/>
                <a:gd name="connsiteY40" fmla="*/ 257175 h 452437"/>
                <a:gd name="connsiteX41" fmla="*/ 228600 w 781050"/>
                <a:gd name="connsiteY41" fmla="*/ 257175 h 452437"/>
                <a:gd name="connsiteX42" fmla="*/ 228600 w 781050"/>
                <a:gd name="connsiteY42" fmla="*/ 111062 h 452437"/>
                <a:gd name="connsiteX43" fmla="*/ 257175 w 781050"/>
                <a:gd name="connsiteY43" fmla="*/ 136303 h 452437"/>
                <a:gd name="connsiteX44" fmla="*/ 485775 w 781050"/>
                <a:gd name="connsiteY44" fmla="*/ 159258 h 452437"/>
                <a:gd name="connsiteX45" fmla="*/ 485775 w 781050"/>
                <a:gd name="connsiteY45" fmla="*/ 257175 h 452437"/>
                <a:gd name="connsiteX46" fmla="*/ 447675 w 781050"/>
                <a:gd name="connsiteY46" fmla="*/ 257175 h 452437"/>
                <a:gd name="connsiteX47" fmla="*/ 447675 w 781050"/>
                <a:gd name="connsiteY47" fmla="*/ 173736 h 452437"/>
                <a:gd name="connsiteX48" fmla="*/ 485775 w 781050"/>
                <a:gd name="connsiteY48" fmla="*/ 159258 h 452437"/>
                <a:gd name="connsiteX49" fmla="*/ 409575 w 781050"/>
                <a:gd name="connsiteY49" fmla="*/ 181451 h 452437"/>
                <a:gd name="connsiteX50" fmla="*/ 409575 w 781050"/>
                <a:gd name="connsiteY50" fmla="*/ 257651 h 452437"/>
                <a:gd name="connsiteX51" fmla="*/ 371475 w 781050"/>
                <a:gd name="connsiteY51" fmla="*/ 257651 h 452437"/>
                <a:gd name="connsiteX52" fmla="*/ 371475 w 781050"/>
                <a:gd name="connsiteY52" fmla="*/ 181451 h 452437"/>
                <a:gd name="connsiteX53" fmla="*/ 390525 w 781050"/>
                <a:gd name="connsiteY53" fmla="*/ 183071 h 452437"/>
                <a:gd name="connsiteX54" fmla="*/ 409575 w 781050"/>
                <a:gd name="connsiteY54" fmla="*/ 181451 h 452437"/>
                <a:gd name="connsiteX55" fmla="*/ 295275 w 781050"/>
                <a:gd name="connsiteY55" fmla="*/ 159258 h 452437"/>
                <a:gd name="connsiteX56" fmla="*/ 333375 w 781050"/>
                <a:gd name="connsiteY56" fmla="*/ 173641 h 452437"/>
                <a:gd name="connsiteX57" fmla="*/ 333375 w 781050"/>
                <a:gd name="connsiteY57" fmla="*/ 257175 h 452437"/>
                <a:gd name="connsiteX58" fmla="*/ 295275 w 781050"/>
                <a:gd name="connsiteY58" fmla="*/ 257175 h 452437"/>
                <a:gd name="connsiteX59" fmla="*/ 523875 w 781050"/>
                <a:gd name="connsiteY59" fmla="*/ 257175 h 452437"/>
                <a:gd name="connsiteX60" fmla="*/ 523875 w 781050"/>
                <a:gd name="connsiteY60" fmla="*/ 136303 h 452437"/>
                <a:gd name="connsiteX61" fmla="*/ 552450 w 781050"/>
                <a:gd name="connsiteY61" fmla="*/ 111062 h 452437"/>
                <a:gd name="connsiteX62" fmla="*/ 552450 w 781050"/>
                <a:gd name="connsiteY62" fmla="*/ 257175 h 452437"/>
                <a:gd name="connsiteX63" fmla="*/ 609600 w 781050"/>
                <a:gd name="connsiteY63" fmla="*/ 111062 h 452437"/>
                <a:gd name="connsiteX64" fmla="*/ 638175 w 781050"/>
                <a:gd name="connsiteY64" fmla="*/ 136398 h 452437"/>
                <a:gd name="connsiteX65" fmla="*/ 638175 w 781050"/>
                <a:gd name="connsiteY65" fmla="*/ 257175 h 452437"/>
                <a:gd name="connsiteX66" fmla="*/ 609600 w 781050"/>
                <a:gd name="connsiteY66" fmla="*/ 257175 h 452437"/>
                <a:gd name="connsiteX67" fmla="*/ 714375 w 781050"/>
                <a:gd name="connsiteY67" fmla="*/ 257175 h 452437"/>
                <a:gd name="connsiteX68" fmla="*/ 676275 w 781050"/>
                <a:gd name="connsiteY68" fmla="*/ 257175 h 452437"/>
                <a:gd name="connsiteX69" fmla="*/ 676275 w 781050"/>
                <a:gd name="connsiteY69" fmla="*/ 159353 h 452437"/>
                <a:gd name="connsiteX70" fmla="*/ 714375 w 781050"/>
                <a:gd name="connsiteY70" fmla="*/ 173831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781050" h="452437">
                  <a:moveTo>
                    <a:pt x="781050" y="183356"/>
                  </a:moveTo>
                  <a:lnTo>
                    <a:pt x="781050" y="145256"/>
                  </a:lnTo>
                  <a:cubicBezTo>
                    <a:pt x="686657" y="145256"/>
                    <a:pt x="600647" y="76486"/>
                    <a:pt x="600075" y="762"/>
                  </a:cubicBezTo>
                  <a:lnTo>
                    <a:pt x="600075" y="0"/>
                  </a:lnTo>
                  <a:lnTo>
                    <a:pt x="561975" y="0"/>
                  </a:lnTo>
                  <a:lnTo>
                    <a:pt x="561975" y="762"/>
                  </a:lnTo>
                  <a:cubicBezTo>
                    <a:pt x="561404" y="73914"/>
                    <a:pt x="466725" y="144875"/>
                    <a:pt x="390525" y="144875"/>
                  </a:cubicBezTo>
                  <a:cubicBezTo>
                    <a:pt x="314325" y="144875"/>
                    <a:pt x="219647" y="73914"/>
                    <a:pt x="219075" y="762"/>
                  </a:cubicBezTo>
                  <a:lnTo>
                    <a:pt x="219075" y="0"/>
                  </a:lnTo>
                  <a:lnTo>
                    <a:pt x="180975" y="0"/>
                  </a:lnTo>
                  <a:lnTo>
                    <a:pt x="180975" y="762"/>
                  </a:lnTo>
                  <a:cubicBezTo>
                    <a:pt x="180404" y="76962"/>
                    <a:pt x="94393" y="145256"/>
                    <a:pt x="0" y="145256"/>
                  </a:cubicBezTo>
                  <a:lnTo>
                    <a:pt x="0" y="183356"/>
                  </a:lnTo>
                  <a:cubicBezTo>
                    <a:pt x="9553" y="183329"/>
                    <a:pt x="19095" y="182725"/>
                    <a:pt x="28575" y="181547"/>
                  </a:cubicBezTo>
                  <a:lnTo>
                    <a:pt x="28575" y="257175"/>
                  </a:lnTo>
                  <a:lnTo>
                    <a:pt x="0" y="257175"/>
                  </a:lnTo>
                  <a:lnTo>
                    <a:pt x="0" y="333375"/>
                  </a:lnTo>
                  <a:lnTo>
                    <a:pt x="171450" y="333375"/>
                  </a:lnTo>
                  <a:lnTo>
                    <a:pt x="171450" y="446532"/>
                  </a:lnTo>
                  <a:cubicBezTo>
                    <a:pt x="179994" y="449016"/>
                    <a:pt x="188772" y="450613"/>
                    <a:pt x="197644" y="451294"/>
                  </a:cubicBezTo>
                  <a:cubicBezTo>
                    <a:pt x="208180" y="450531"/>
                    <a:pt x="218580" y="448450"/>
                    <a:pt x="228600" y="445103"/>
                  </a:cubicBezTo>
                  <a:lnTo>
                    <a:pt x="228600" y="333375"/>
                  </a:lnTo>
                  <a:lnTo>
                    <a:pt x="552450" y="333375"/>
                  </a:lnTo>
                  <a:lnTo>
                    <a:pt x="552450" y="447675"/>
                  </a:lnTo>
                  <a:cubicBezTo>
                    <a:pt x="560983" y="450205"/>
                    <a:pt x="569766" y="451802"/>
                    <a:pt x="578644" y="452438"/>
                  </a:cubicBezTo>
                  <a:cubicBezTo>
                    <a:pt x="589180" y="451674"/>
                    <a:pt x="599580" y="449593"/>
                    <a:pt x="609600" y="446246"/>
                  </a:cubicBezTo>
                  <a:lnTo>
                    <a:pt x="609600" y="333375"/>
                  </a:lnTo>
                  <a:lnTo>
                    <a:pt x="781050" y="333375"/>
                  </a:lnTo>
                  <a:lnTo>
                    <a:pt x="781050" y="257175"/>
                  </a:lnTo>
                  <a:lnTo>
                    <a:pt x="752475" y="257175"/>
                  </a:lnTo>
                  <a:lnTo>
                    <a:pt x="752475" y="181547"/>
                  </a:lnTo>
                  <a:cubicBezTo>
                    <a:pt x="761955" y="182725"/>
                    <a:pt x="771497" y="183329"/>
                    <a:pt x="781050" y="183356"/>
                  </a:cubicBezTo>
                  <a:close/>
                  <a:moveTo>
                    <a:pt x="104775" y="257175"/>
                  </a:moveTo>
                  <a:lnTo>
                    <a:pt x="66675" y="257175"/>
                  </a:lnTo>
                  <a:lnTo>
                    <a:pt x="66675" y="173831"/>
                  </a:lnTo>
                  <a:cubicBezTo>
                    <a:pt x="79757" y="170077"/>
                    <a:pt x="92501" y="165235"/>
                    <a:pt x="104775" y="159353"/>
                  </a:cubicBezTo>
                  <a:close/>
                  <a:moveTo>
                    <a:pt x="171450" y="257175"/>
                  </a:moveTo>
                  <a:lnTo>
                    <a:pt x="142875" y="257175"/>
                  </a:lnTo>
                  <a:lnTo>
                    <a:pt x="142875" y="136398"/>
                  </a:lnTo>
                  <a:cubicBezTo>
                    <a:pt x="153114" y="128794"/>
                    <a:pt x="162675" y="120317"/>
                    <a:pt x="171450" y="111062"/>
                  </a:cubicBezTo>
                  <a:close/>
                  <a:moveTo>
                    <a:pt x="257175" y="257175"/>
                  </a:moveTo>
                  <a:lnTo>
                    <a:pt x="228600" y="257175"/>
                  </a:lnTo>
                  <a:lnTo>
                    <a:pt x="228600" y="111062"/>
                  </a:lnTo>
                  <a:cubicBezTo>
                    <a:pt x="237380" y="120283"/>
                    <a:pt x="246940" y="128728"/>
                    <a:pt x="257175" y="136303"/>
                  </a:cubicBezTo>
                  <a:close/>
                  <a:moveTo>
                    <a:pt x="485775" y="159258"/>
                  </a:moveTo>
                  <a:lnTo>
                    <a:pt x="485775" y="257175"/>
                  </a:lnTo>
                  <a:lnTo>
                    <a:pt x="447675" y="257175"/>
                  </a:lnTo>
                  <a:lnTo>
                    <a:pt x="447675" y="173736"/>
                  </a:lnTo>
                  <a:cubicBezTo>
                    <a:pt x="460757" y="169982"/>
                    <a:pt x="473501" y="165140"/>
                    <a:pt x="485775" y="159258"/>
                  </a:cubicBezTo>
                  <a:close/>
                  <a:moveTo>
                    <a:pt x="409575" y="181451"/>
                  </a:moveTo>
                  <a:lnTo>
                    <a:pt x="409575" y="257651"/>
                  </a:lnTo>
                  <a:lnTo>
                    <a:pt x="371475" y="257651"/>
                  </a:lnTo>
                  <a:lnTo>
                    <a:pt x="371475" y="181451"/>
                  </a:lnTo>
                  <a:cubicBezTo>
                    <a:pt x="377762" y="182213"/>
                    <a:pt x="384143" y="182785"/>
                    <a:pt x="390525" y="183071"/>
                  </a:cubicBezTo>
                  <a:cubicBezTo>
                    <a:pt x="396907" y="183356"/>
                    <a:pt x="403289" y="182213"/>
                    <a:pt x="409575" y="181451"/>
                  </a:cubicBezTo>
                  <a:close/>
                  <a:moveTo>
                    <a:pt x="295275" y="159258"/>
                  </a:moveTo>
                  <a:cubicBezTo>
                    <a:pt x="307551" y="165108"/>
                    <a:pt x="320295" y="169919"/>
                    <a:pt x="333375" y="173641"/>
                  </a:cubicBezTo>
                  <a:lnTo>
                    <a:pt x="333375" y="257175"/>
                  </a:lnTo>
                  <a:lnTo>
                    <a:pt x="295275" y="257175"/>
                  </a:lnTo>
                  <a:close/>
                  <a:moveTo>
                    <a:pt x="523875" y="257175"/>
                  </a:moveTo>
                  <a:lnTo>
                    <a:pt x="523875" y="136303"/>
                  </a:lnTo>
                  <a:cubicBezTo>
                    <a:pt x="534110" y="128728"/>
                    <a:pt x="543670" y="120284"/>
                    <a:pt x="552450" y="111062"/>
                  </a:cubicBezTo>
                  <a:lnTo>
                    <a:pt x="552450" y="257175"/>
                  </a:lnTo>
                  <a:close/>
                  <a:moveTo>
                    <a:pt x="609600" y="111062"/>
                  </a:moveTo>
                  <a:cubicBezTo>
                    <a:pt x="618375" y="120317"/>
                    <a:pt x="627936" y="128794"/>
                    <a:pt x="638175" y="136398"/>
                  </a:cubicBezTo>
                  <a:lnTo>
                    <a:pt x="638175" y="257175"/>
                  </a:lnTo>
                  <a:lnTo>
                    <a:pt x="609600" y="257175"/>
                  </a:lnTo>
                  <a:close/>
                  <a:moveTo>
                    <a:pt x="714375" y="257175"/>
                  </a:moveTo>
                  <a:lnTo>
                    <a:pt x="676275" y="257175"/>
                  </a:lnTo>
                  <a:lnTo>
                    <a:pt x="676275" y="159353"/>
                  </a:lnTo>
                  <a:cubicBezTo>
                    <a:pt x="688549" y="165235"/>
                    <a:pt x="701293" y="170077"/>
                    <a:pt x="714375" y="173831"/>
                  </a:cubicBezTo>
                  <a:close/>
                </a:path>
              </a:pathLst>
            </a:custGeom>
            <a:solidFill>
              <a:schemeClr val="bg1">
                <a:lumMod val="65000"/>
              </a:schemeClr>
            </a:solidFill>
            <a:ln w="9525" cap="flat">
              <a:noFill/>
              <a:prstDash val="solid"/>
              <a:miter/>
            </a:ln>
          </p:spPr>
          <p:txBody>
            <a:bodyPr rtlCol="0" anchor="ctr"/>
            <a:lstStyle/>
            <a:p>
              <a:endParaRPr lang="en-AU">
                <a:latin typeface="Roboto" panose="02000000000000000000" pitchFamily="2" charset="0"/>
                <a:ea typeface="Roboto" panose="02000000000000000000" pitchFamily="2" charset="0"/>
              </a:endParaRPr>
            </a:p>
          </p:txBody>
        </p:sp>
        <p:sp>
          <p:nvSpPr>
            <p:cNvPr id="13" name="Rectangle: Top Corners Rounded 12">
              <a:extLst>
                <a:ext uri="{FF2B5EF4-FFF2-40B4-BE49-F238E27FC236}">
                  <a16:creationId xmlns:a16="http://schemas.microsoft.com/office/drawing/2014/main" id="{999EA231-7C0E-E141-ACB8-1CC5D0421AB0}"/>
                </a:ext>
              </a:extLst>
            </p:cNvPr>
            <p:cNvSpPr/>
            <p:nvPr/>
          </p:nvSpPr>
          <p:spPr>
            <a:xfrm rot="10800000">
              <a:off x="1179395" y="2734391"/>
              <a:ext cx="2455044" cy="2830505"/>
            </a:xfrm>
            <a:prstGeom prst="round2SameRect">
              <a:avLst/>
            </a:prstGeom>
            <a:solidFill>
              <a:srgbClr val="778DFD"/>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latin typeface="Roboto" panose="02000000000000000000" pitchFamily="2" charset="0"/>
                <a:ea typeface="Roboto" panose="02000000000000000000" pitchFamily="2" charset="0"/>
              </a:endParaRPr>
            </a:p>
          </p:txBody>
        </p:sp>
        <p:pic>
          <p:nvPicPr>
            <p:cNvPr id="14" name="Picture 4" descr="Library - Free education icons">
              <a:extLst>
                <a:ext uri="{FF2B5EF4-FFF2-40B4-BE49-F238E27FC236}">
                  <a16:creationId xmlns:a16="http://schemas.microsoft.com/office/drawing/2014/main" id="{73BA0DE6-2B0B-BF44-96BD-0B34B7E386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412" y="3065771"/>
              <a:ext cx="2013396" cy="20133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6C1E0454-CE4C-F8AB-AF90-528FCAE9CEBA}"/>
                </a:ext>
              </a:extLst>
            </p:cNvPr>
            <p:cNvSpPr/>
            <p:nvPr/>
          </p:nvSpPr>
          <p:spPr>
            <a:xfrm>
              <a:off x="1154389" y="1918974"/>
              <a:ext cx="2508168" cy="943532"/>
            </a:xfrm>
            <a:prstGeom prst="roundRect">
              <a:avLst/>
            </a:prstGeom>
            <a:solidFill>
              <a:schemeClr val="bg1"/>
            </a:solidFill>
            <a:ln w="38100">
              <a:solidFill>
                <a:srgbClr val="778DFD"/>
              </a:solidFill>
            </a:ln>
            <a:effectLst>
              <a:outerShdw blurRad="254000" dist="165100" dir="5400000" algn="t"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78DFD"/>
                  </a:solidFill>
                  <a:latin typeface="Barlow" pitchFamily="2" charset="77"/>
                  <a:ea typeface="Roboto" panose="02000000000000000000" pitchFamily="2" charset="0"/>
                </a:rPr>
                <a:t>Research</a:t>
              </a:r>
              <a:endParaRPr lang="en-AU" dirty="0">
                <a:latin typeface="Barlow" pitchFamily="2" charset="77"/>
                <a:ea typeface="Roboto" panose="02000000000000000000" pitchFamily="2" charset="0"/>
              </a:endParaRPr>
            </a:p>
          </p:txBody>
        </p:sp>
        <p:sp>
          <p:nvSpPr>
            <p:cNvPr id="18" name="Rectangle: Top Corners Rounded 17">
              <a:extLst>
                <a:ext uri="{FF2B5EF4-FFF2-40B4-BE49-F238E27FC236}">
                  <a16:creationId xmlns:a16="http://schemas.microsoft.com/office/drawing/2014/main" id="{56B79298-8A9E-FE1C-04FE-02164F7E610A}"/>
                </a:ext>
              </a:extLst>
            </p:cNvPr>
            <p:cNvSpPr/>
            <p:nvPr/>
          </p:nvSpPr>
          <p:spPr>
            <a:xfrm rot="10800000">
              <a:off x="8648668" y="2734391"/>
              <a:ext cx="2455044" cy="2830505"/>
            </a:xfrm>
            <a:prstGeom prst="round2SameRect">
              <a:avLst/>
            </a:prstGeom>
            <a:solidFill>
              <a:srgbClr val="62ACF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latin typeface="Roboto" panose="02000000000000000000" pitchFamily="2" charset="0"/>
                <a:ea typeface="Roboto" panose="02000000000000000000" pitchFamily="2" charset="0"/>
              </a:endParaRPr>
            </a:p>
          </p:txBody>
        </p:sp>
        <p:sp>
          <p:nvSpPr>
            <p:cNvPr id="19" name="Rectangle: Rounded Corners 18">
              <a:extLst>
                <a:ext uri="{FF2B5EF4-FFF2-40B4-BE49-F238E27FC236}">
                  <a16:creationId xmlns:a16="http://schemas.microsoft.com/office/drawing/2014/main" id="{4BB005F8-E359-682C-C134-634A92E2966E}"/>
                </a:ext>
              </a:extLst>
            </p:cNvPr>
            <p:cNvSpPr/>
            <p:nvPr/>
          </p:nvSpPr>
          <p:spPr>
            <a:xfrm>
              <a:off x="8648410" y="1945235"/>
              <a:ext cx="2455044" cy="943532"/>
            </a:xfrm>
            <a:prstGeom prst="roundRect">
              <a:avLst/>
            </a:prstGeom>
            <a:solidFill>
              <a:schemeClr val="bg1"/>
            </a:solidFill>
            <a:ln w="38100">
              <a:solidFill>
                <a:srgbClr val="62ACF0"/>
              </a:solidFill>
            </a:ln>
            <a:effectLst>
              <a:outerShdw blurRad="254000" dist="165100" dir="5400000" algn="t"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62ACF0"/>
                  </a:solidFill>
                  <a:latin typeface="Barlow" pitchFamily="2" charset="77"/>
                  <a:ea typeface="Roboto" panose="02000000000000000000" pitchFamily="2" charset="0"/>
                </a:rPr>
                <a:t>Practice</a:t>
              </a:r>
              <a:endParaRPr lang="en-AU" dirty="0">
                <a:solidFill>
                  <a:srgbClr val="62ACF0"/>
                </a:solidFill>
                <a:latin typeface="Barlow" pitchFamily="2" charset="77"/>
                <a:ea typeface="Roboto" panose="02000000000000000000" pitchFamily="2" charset="0"/>
              </a:endParaRPr>
            </a:p>
          </p:txBody>
        </p:sp>
        <p:pic>
          <p:nvPicPr>
            <p:cNvPr id="21" name="Picture 6" descr="Doctor free icons designed by Icon Pond | Free icons, Baby logo design,  Vector icon design">
              <a:extLst>
                <a:ext uri="{FF2B5EF4-FFF2-40B4-BE49-F238E27FC236}">
                  <a16:creationId xmlns:a16="http://schemas.microsoft.com/office/drawing/2014/main" id="{CAB16698-0BBB-F153-BF65-CE5CBCDF5B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3067" y="3399818"/>
              <a:ext cx="2330903" cy="122372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0340F929-062E-9CDF-7802-70F42E6A4483}"/>
                </a:ext>
              </a:extLst>
            </p:cNvPr>
            <p:cNvGrpSpPr/>
            <p:nvPr/>
          </p:nvGrpSpPr>
          <p:grpSpPr>
            <a:xfrm>
              <a:off x="4265221" y="2093781"/>
              <a:ext cx="1409652" cy="1118604"/>
              <a:chOff x="4720268" y="1519479"/>
              <a:chExt cx="1409652" cy="1118604"/>
            </a:xfrm>
          </p:grpSpPr>
          <p:sp>
            <p:nvSpPr>
              <p:cNvPr id="11" name="Speech Bubble: Oval 10">
                <a:extLst>
                  <a:ext uri="{FF2B5EF4-FFF2-40B4-BE49-F238E27FC236}">
                    <a16:creationId xmlns:a16="http://schemas.microsoft.com/office/drawing/2014/main" id="{2D1DE74A-A99D-E952-F6A8-1707FB60FE94}"/>
                  </a:ext>
                </a:extLst>
              </p:cNvPr>
              <p:cNvSpPr/>
              <p:nvPr/>
            </p:nvSpPr>
            <p:spPr>
              <a:xfrm>
                <a:off x="4720268" y="1519479"/>
                <a:ext cx="1409652" cy="1118604"/>
              </a:xfrm>
              <a:prstGeom prst="wedgeEllipseCallout">
                <a:avLst>
                  <a:gd name="adj1" fmla="val -38749"/>
                  <a:gd name="adj2" fmla="val 83467"/>
                </a:avLst>
              </a:prstGeom>
              <a:solidFill>
                <a:schemeClr val="bg1"/>
              </a:solid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Roboto" panose="02000000000000000000" pitchFamily="2" charset="0"/>
                  <a:ea typeface="Roboto" panose="02000000000000000000" pitchFamily="2" charset="0"/>
                </a:endParaRPr>
              </a:p>
            </p:txBody>
          </p:sp>
          <p:pic>
            <p:nvPicPr>
              <p:cNvPr id="23" name="Graphic 22" descr="Hourglass 90% with solid fill">
                <a:extLst>
                  <a:ext uri="{FF2B5EF4-FFF2-40B4-BE49-F238E27FC236}">
                    <a16:creationId xmlns:a16="http://schemas.microsoft.com/office/drawing/2014/main" id="{F847F8CE-0C95-7265-850B-8AA0B8B7820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137575">
                <a:off x="4982838" y="1613597"/>
                <a:ext cx="930363" cy="930364"/>
              </a:xfrm>
              <a:prstGeom prst="rect">
                <a:avLst/>
              </a:prstGeom>
            </p:spPr>
          </p:pic>
        </p:grpSp>
        <p:sp>
          <p:nvSpPr>
            <p:cNvPr id="4" name="TextBox 3">
              <a:extLst>
                <a:ext uri="{FF2B5EF4-FFF2-40B4-BE49-F238E27FC236}">
                  <a16:creationId xmlns:a16="http://schemas.microsoft.com/office/drawing/2014/main" id="{6E048803-7464-A646-08F0-DBA79B574481}"/>
                </a:ext>
              </a:extLst>
            </p:cNvPr>
            <p:cNvSpPr txBox="1"/>
            <p:nvPr/>
          </p:nvSpPr>
          <p:spPr>
            <a:xfrm>
              <a:off x="1154389" y="4743862"/>
              <a:ext cx="2508168" cy="461665"/>
            </a:xfrm>
            <a:prstGeom prst="rect">
              <a:avLst/>
            </a:prstGeom>
            <a:noFill/>
          </p:spPr>
          <p:txBody>
            <a:bodyPr wrap="square">
              <a:spAutoFit/>
            </a:bodyPr>
            <a:lstStyle/>
            <a:p>
              <a:pPr algn="ctr"/>
              <a:r>
                <a:rPr lang="en-US" sz="2400" b="1" dirty="0">
                  <a:solidFill>
                    <a:schemeClr val="bg1"/>
                  </a:solidFill>
                  <a:latin typeface="Barlow" pitchFamily="2" charset="77"/>
                  <a:ea typeface="Roboto" panose="02000000000000000000" pitchFamily="2" charset="0"/>
                </a:rPr>
                <a:t>Evidence</a:t>
              </a:r>
              <a:r>
                <a:rPr kumimoji="0" lang="en-US" sz="2400" b="1" u="none" strike="noStrike" kern="1200" cap="none" spc="0" normalizeH="0" baseline="0" noProof="0" dirty="0">
                  <a:ln>
                    <a:noFill/>
                  </a:ln>
                  <a:solidFill>
                    <a:schemeClr val="bg1"/>
                  </a:solidFill>
                  <a:effectLst/>
                  <a:uLnTx/>
                  <a:uFillTx/>
                  <a:latin typeface="Barlow" pitchFamily="2" charset="77"/>
                  <a:ea typeface="Roboto" panose="02000000000000000000" pitchFamily="2" charset="0"/>
                </a:rPr>
                <a:t>  </a:t>
              </a:r>
              <a:endParaRPr lang="en-AU" sz="2400" dirty="0">
                <a:solidFill>
                  <a:schemeClr val="bg1"/>
                </a:solidFill>
                <a:latin typeface="Barlow" pitchFamily="2" charset="77"/>
                <a:ea typeface="Roboto" panose="02000000000000000000" pitchFamily="2" charset="0"/>
              </a:endParaRPr>
            </a:p>
          </p:txBody>
        </p:sp>
        <p:sp>
          <p:nvSpPr>
            <p:cNvPr id="5" name="TextBox 4">
              <a:extLst>
                <a:ext uri="{FF2B5EF4-FFF2-40B4-BE49-F238E27FC236}">
                  <a16:creationId xmlns:a16="http://schemas.microsoft.com/office/drawing/2014/main" id="{2FF2847B-F9DC-24E9-B408-65A7C656CD25}"/>
                </a:ext>
              </a:extLst>
            </p:cNvPr>
            <p:cNvSpPr txBox="1"/>
            <p:nvPr/>
          </p:nvSpPr>
          <p:spPr>
            <a:xfrm>
              <a:off x="8339563" y="4700024"/>
              <a:ext cx="3148589" cy="461665"/>
            </a:xfrm>
            <a:prstGeom prst="rect">
              <a:avLst/>
            </a:prstGeom>
            <a:noFill/>
          </p:spPr>
          <p:txBody>
            <a:bodyPr wrap="square">
              <a:spAutoFit/>
            </a:bodyPr>
            <a:lstStyle/>
            <a:p>
              <a:pPr algn="ctr"/>
              <a:r>
                <a:rPr lang="en-US" sz="2400" b="1" dirty="0">
                  <a:solidFill>
                    <a:schemeClr val="bg1"/>
                  </a:solidFill>
                  <a:latin typeface="Barlow" pitchFamily="2" charset="77"/>
                  <a:ea typeface="Roboto" panose="02000000000000000000" pitchFamily="2" charset="0"/>
                </a:rPr>
                <a:t>Patient care</a:t>
              </a:r>
              <a:endParaRPr lang="en-AU" sz="2400" dirty="0">
                <a:solidFill>
                  <a:schemeClr val="bg1"/>
                </a:solidFill>
                <a:latin typeface="Barlow" pitchFamily="2" charset="77"/>
                <a:ea typeface="Roboto" panose="02000000000000000000" pitchFamily="2" charset="0"/>
              </a:endParaRPr>
            </a:p>
          </p:txBody>
        </p:sp>
        <p:sp>
          <p:nvSpPr>
            <p:cNvPr id="58" name="TextBox 57">
              <a:extLst>
                <a:ext uri="{FF2B5EF4-FFF2-40B4-BE49-F238E27FC236}">
                  <a16:creationId xmlns:a16="http://schemas.microsoft.com/office/drawing/2014/main" id="{B59681E0-5C6E-1CB1-1935-840CDDC84294}"/>
                </a:ext>
              </a:extLst>
            </p:cNvPr>
            <p:cNvSpPr txBox="1"/>
            <p:nvPr/>
          </p:nvSpPr>
          <p:spPr>
            <a:xfrm>
              <a:off x="3091619" y="83446"/>
              <a:ext cx="6180211" cy="1754326"/>
            </a:xfrm>
            <a:prstGeom prst="rect">
              <a:avLst/>
            </a:prstGeom>
            <a:noFill/>
          </p:spPr>
          <p:txBody>
            <a:bodyPr wrap="square">
              <a:spAutoFit/>
            </a:bodyPr>
            <a:lstStyle/>
            <a:p>
              <a:pPr algn="ctr" rtl="0" fontAlgn="base">
                <a:buNone/>
              </a:pPr>
              <a:r>
                <a:rPr lang="en-GB" sz="4400" b="1" dirty="0">
                  <a:solidFill>
                    <a:srgbClr val="778DFD"/>
                  </a:solidFill>
                  <a:latin typeface="Barlow" pitchFamily="2" charset="77"/>
                </a:rPr>
                <a:t>515</a:t>
              </a:r>
              <a:r>
                <a:rPr lang="en-GB" sz="4400" b="1" i="0" u="none" strike="noStrike" dirty="0">
                  <a:solidFill>
                    <a:srgbClr val="778DFD"/>
                  </a:solidFill>
                  <a:effectLst/>
                  <a:latin typeface="Barlow" pitchFamily="2" charset="77"/>
                </a:rPr>
                <a:t>,000</a:t>
              </a:r>
              <a:r>
                <a:rPr lang="en-GB" sz="4400" b="1" i="0" u="none" strike="noStrike" dirty="0">
                  <a:solidFill>
                    <a:srgbClr val="007882"/>
                  </a:solidFill>
                  <a:effectLst/>
                  <a:latin typeface="Barlow" pitchFamily="2" charset="77"/>
                </a:rPr>
                <a:t> </a:t>
              </a:r>
              <a:r>
                <a:rPr lang="en-GB" sz="4400" b="0" i="0" u="none" strike="noStrike" dirty="0">
                  <a:solidFill>
                    <a:srgbClr val="404040"/>
                  </a:solidFill>
                  <a:effectLst/>
                  <a:latin typeface="Barlow" pitchFamily="2" charset="77"/>
                </a:rPr>
                <a:t>clinical trials registered globally </a:t>
              </a:r>
              <a:r>
                <a:rPr lang="en-US" sz="4400" b="0" i="0" dirty="0">
                  <a:solidFill>
                    <a:srgbClr val="404040"/>
                  </a:solidFill>
                  <a:effectLst/>
                  <a:latin typeface="Barlow" pitchFamily="2" charset="77"/>
                </a:rPr>
                <a:t>​</a:t>
              </a:r>
            </a:p>
            <a:p>
              <a:pPr algn="ctr" rtl="0" fontAlgn="base">
                <a:buNone/>
              </a:pPr>
              <a:r>
                <a:rPr lang="en-GB" sz="2000" b="0" i="0" u="none" strike="noStrike" dirty="0">
                  <a:solidFill>
                    <a:srgbClr val="404040"/>
                  </a:solidFill>
                  <a:effectLst/>
                  <a:latin typeface="Barlow" pitchFamily="2" charset="77"/>
                </a:rPr>
                <a:t>(as at </a:t>
              </a:r>
              <a:r>
                <a:rPr lang="en-GB" sz="2000" dirty="0">
                  <a:solidFill>
                    <a:srgbClr val="404040"/>
                  </a:solidFill>
                  <a:latin typeface="Barlow" pitchFamily="2" charset="77"/>
                </a:rPr>
                <a:t>Nov</a:t>
              </a:r>
              <a:r>
                <a:rPr lang="en-GB" sz="2000" b="0" i="0" u="none" strike="noStrike" dirty="0">
                  <a:solidFill>
                    <a:srgbClr val="404040"/>
                  </a:solidFill>
                  <a:effectLst/>
                  <a:latin typeface="Barlow" pitchFamily="2" charset="77"/>
                </a:rPr>
                <a:t> 2024</a:t>
              </a:r>
              <a:r>
                <a:rPr lang="en-GB" sz="2000" dirty="0">
                  <a:solidFill>
                    <a:srgbClr val="404040"/>
                  </a:solidFill>
                  <a:latin typeface="Barlow" pitchFamily="2" charset="77"/>
                </a:rPr>
                <a:t>; Statistica, 2025</a:t>
              </a:r>
              <a:r>
                <a:rPr lang="en-GB" sz="2000" b="0" i="0" u="none" strike="noStrike" dirty="0">
                  <a:solidFill>
                    <a:srgbClr val="404040"/>
                  </a:solidFill>
                  <a:effectLst/>
                  <a:latin typeface="Barlow" pitchFamily="2" charset="77"/>
                </a:rPr>
                <a:t>)</a:t>
              </a:r>
              <a:endParaRPr lang="en-AU" sz="2000" b="0" i="0" dirty="0">
                <a:solidFill>
                  <a:srgbClr val="404040"/>
                </a:solidFill>
                <a:effectLst/>
                <a:latin typeface="Barlow" pitchFamily="2" charset="77"/>
              </a:endParaRPr>
            </a:p>
          </p:txBody>
        </p:sp>
      </p:grpSp>
      <p:sp>
        <p:nvSpPr>
          <p:cNvPr id="2" name="TextBox 1">
            <a:extLst>
              <a:ext uri="{FF2B5EF4-FFF2-40B4-BE49-F238E27FC236}">
                <a16:creationId xmlns:a16="http://schemas.microsoft.com/office/drawing/2014/main" id="{0B586651-D852-FA8B-324C-9269827234E0}"/>
              </a:ext>
            </a:extLst>
          </p:cNvPr>
          <p:cNvSpPr txBox="1"/>
          <p:nvPr/>
        </p:nvSpPr>
        <p:spPr>
          <a:xfrm>
            <a:off x="204791" y="5840209"/>
            <a:ext cx="9671399" cy="830997"/>
          </a:xfrm>
          <a:prstGeom prst="rect">
            <a:avLst/>
          </a:prstGeom>
          <a:noFill/>
        </p:spPr>
        <p:txBody>
          <a:bodyPr wrap="square" lIns="91440" tIns="45720" rIns="91440" bIns="45720" rtlCol="0" anchor="t">
            <a:spAutoFit/>
          </a:bodyPr>
          <a:lstStyle/>
          <a:p>
            <a:r>
              <a:rPr lang="en-AU" sz="4800" b="1" i="1" dirty="0">
                <a:solidFill>
                  <a:srgbClr val="404040"/>
                </a:solidFill>
                <a:latin typeface="Barlow" pitchFamily="2" charset="77"/>
                <a:ea typeface="Roboto"/>
                <a:cs typeface="Roboto"/>
              </a:rPr>
              <a:t>Research to practice gap</a:t>
            </a:r>
            <a:endParaRPr lang="en-US" sz="4800" b="1" i="1" dirty="0">
              <a:solidFill>
                <a:srgbClr val="404040"/>
              </a:solidFill>
              <a:latin typeface="Barlow" pitchFamily="2" charset="77"/>
              <a:cs typeface="Roboto"/>
            </a:endParaRPr>
          </a:p>
        </p:txBody>
      </p:sp>
    </p:spTree>
    <p:extLst>
      <p:ext uri="{BB962C8B-B14F-4D97-AF65-F5344CB8AC3E}">
        <p14:creationId xmlns:p14="http://schemas.microsoft.com/office/powerpoint/2010/main" val="3679591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92;p19">
            <a:extLst>
              <a:ext uri="{FF2B5EF4-FFF2-40B4-BE49-F238E27FC236}">
                <a16:creationId xmlns:a16="http://schemas.microsoft.com/office/drawing/2014/main" id="{E42305F9-6306-8F45-A805-8F56C6DFBFC5}"/>
              </a:ext>
            </a:extLst>
          </p:cNvPr>
          <p:cNvPicPr preferRelativeResize="0"/>
          <p:nvPr/>
        </p:nvPicPr>
        <p:blipFill>
          <a:blip r:embed="rId2">
            <a:alphaModFix/>
          </a:blip>
          <a:stretch>
            <a:fillRect/>
          </a:stretch>
        </p:blipFill>
        <p:spPr>
          <a:xfrm>
            <a:off x="6096000" y="0"/>
            <a:ext cx="6096000" cy="6858000"/>
          </a:xfrm>
          <a:prstGeom prst="rect">
            <a:avLst/>
          </a:prstGeom>
          <a:noFill/>
          <a:ln>
            <a:noFill/>
          </a:ln>
        </p:spPr>
      </p:pic>
      <p:sp>
        <p:nvSpPr>
          <p:cNvPr id="2" name="Title 1">
            <a:extLst>
              <a:ext uri="{FF2B5EF4-FFF2-40B4-BE49-F238E27FC236}">
                <a16:creationId xmlns:a16="http://schemas.microsoft.com/office/drawing/2014/main" id="{A7DF597C-96FF-B44A-9822-1524585BE373}"/>
              </a:ext>
            </a:extLst>
          </p:cNvPr>
          <p:cNvSpPr>
            <a:spLocks noGrp="1"/>
          </p:cNvSpPr>
          <p:nvPr>
            <p:ph type="title"/>
          </p:nvPr>
        </p:nvSpPr>
        <p:spPr>
          <a:xfrm>
            <a:off x="389174" y="634934"/>
            <a:ext cx="5410279" cy="1412694"/>
          </a:xfrm>
        </p:spPr>
        <p:txBody>
          <a:bodyPr/>
          <a:lstStyle/>
          <a:p>
            <a:pPr>
              <a:lnSpc>
                <a:spcPct val="135000"/>
              </a:lnSpc>
            </a:pPr>
            <a:r>
              <a:rPr lang="en-CA" sz="3600" cap="none" dirty="0">
                <a:latin typeface="Calibri" panose="020F0502020204030204" pitchFamily="34" charset="0"/>
                <a:cs typeface="Calibri" panose="020F0502020204030204" pitchFamily="34" charset="0"/>
              </a:rPr>
              <a:t>Urgency in implementation: </a:t>
            </a:r>
            <a:br>
              <a:rPr lang="en-CA" sz="3600" cap="none" dirty="0">
                <a:latin typeface="Calibri" panose="020F0502020204030204" pitchFamily="34" charset="0"/>
                <a:cs typeface="Calibri" panose="020F0502020204030204" pitchFamily="34" charset="0"/>
              </a:rPr>
            </a:br>
            <a:r>
              <a:rPr lang="en-CA" sz="3200" b="0" cap="none" dirty="0">
                <a:latin typeface="Calibri" panose="020F0502020204030204" pitchFamily="34" charset="0"/>
                <a:cs typeface="Calibri" panose="020F0502020204030204" pitchFamily="34" charset="0"/>
              </a:rPr>
              <a:t>How temporal structures influence health-system climate change and sustainability work</a:t>
            </a:r>
            <a:endParaRPr lang="en-US" sz="3200" b="0" cap="none"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D47B290-F293-6708-2CDC-B9D906302401}"/>
              </a:ext>
            </a:extLst>
          </p:cNvPr>
          <p:cNvSpPr txBox="1"/>
          <p:nvPr/>
        </p:nvSpPr>
        <p:spPr>
          <a:xfrm>
            <a:off x="320511" y="3762393"/>
            <a:ext cx="5043340" cy="1754326"/>
          </a:xfrm>
          <a:prstGeom prst="rect">
            <a:avLst/>
          </a:prstGeom>
          <a:noFill/>
        </p:spPr>
        <p:txBody>
          <a:bodyPr wrap="square" rtlCol="0">
            <a:spAutoFit/>
          </a:bodyPr>
          <a:lstStyle/>
          <a:p>
            <a:r>
              <a:rPr lang="en-CA" b="1" dirty="0"/>
              <a:t>Denise Thomson, MA MBA PhD(c)</a:t>
            </a:r>
          </a:p>
          <a:p>
            <a:endParaRPr lang="en-CA" dirty="0"/>
          </a:p>
          <a:p>
            <a:r>
              <a:rPr lang="en-CA" dirty="0"/>
              <a:t>Kristie L. Ebi, Lisa Hartling, Stephanie Montesanti, Amanda S. Newton, Elden Wiebe, Ken J. Caine</a:t>
            </a:r>
          </a:p>
          <a:p>
            <a:endParaRPr lang="en-CA" dirty="0"/>
          </a:p>
          <a:p>
            <a:r>
              <a:rPr lang="en-CA" dirty="0"/>
              <a:t>European Implementation Event, June 2025</a:t>
            </a:r>
            <a:endParaRPr lang="en-US" dirty="0"/>
          </a:p>
        </p:txBody>
      </p:sp>
    </p:spTree>
    <p:extLst>
      <p:ext uri="{BB962C8B-B14F-4D97-AF65-F5344CB8AC3E}">
        <p14:creationId xmlns:p14="http://schemas.microsoft.com/office/powerpoint/2010/main" val="2479803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28F65-1731-817C-18B6-D06A026949C4}"/>
              </a:ext>
            </a:extLst>
          </p:cNvPr>
          <p:cNvSpPr>
            <a:spLocks noGrp="1"/>
          </p:cNvSpPr>
          <p:nvPr>
            <p:ph type="title"/>
          </p:nvPr>
        </p:nvSpPr>
        <p:spPr>
          <a:xfrm>
            <a:off x="380999" y="379874"/>
            <a:ext cx="10515600" cy="1035971"/>
          </a:xfrm>
        </p:spPr>
        <p:txBody>
          <a:bodyPr>
            <a:normAutofit/>
          </a:bodyPr>
          <a:lstStyle/>
          <a:p>
            <a:r>
              <a:rPr lang="en-GB" sz="4800" b="1" i="1" dirty="0">
                <a:solidFill>
                  <a:srgbClr val="404040"/>
                </a:solidFill>
                <a:latin typeface="Barlow" pitchFamily="2" charset="77"/>
              </a:rPr>
              <a:t>Implementation science inefficiencies</a:t>
            </a:r>
            <a:endParaRPr lang="en-AU" sz="4800" b="1" i="1" dirty="0">
              <a:solidFill>
                <a:srgbClr val="404040"/>
              </a:solidFill>
              <a:latin typeface="Barlow" pitchFamily="2" charset="77"/>
            </a:endParaRPr>
          </a:p>
        </p:txBody>
      </p:sp>
      <p:pic>
        <p:nvPicPr>
          <p:cNvPr id="3" name="Picture 2">
            <a:extLst>
              <a:ext uri="{FF2B5EF4-FFF2-40B4-BE49-F238E27FC236}">
                <a16:creationId xmlns:a16="http://schemas.microsoft.com/office/drawing/2014/main" id="{1D903493-123C-96D4-8D9F-8F0331D2D83D}"/>
              </a:ext>
            </a:extLst>
          </p:cNvPr>
          <p:cNvPicPr>
            <a:picLocks noChangeAspect="1"/>
          </p:cNvPicPr>
          <p:nvPr/>
        </p:nvPicPr>
        <p:blipFill>
          <a:blip r:embed="rId3"/>
          <a:stretch>
            <a:fillRect/>
          </a:stretch>
        </p:blipFill>
        <p:spPr>
          <a:xfrm>
            <a:off x="5376672" y="1430385"/>
            <a:ext cx="5914568" cy="4449451"/>
          </a:xfrm>
          <a:prstGeom prst="rect">
            <a:avLst/>
          </a:prstGeom>
        </p:spPr>
      </p:pic>
      <p:sp>
        <p:nvSpPr>
          <p:cNvPr id="4" name="Title 1">
            <a:extLst>
              <a:ext uri="{FF2B5EF4-FFF2-40B4-BE49-F238E27FC236}">
                <a16:creationId xmlns:a16="http://schemas.microsoft.com/office/drawing/2014/main" id="{1992062C-8AFC-A740-CC47-F66EB3DE2839}"/>
              </a:ext>
            </a:extLst>
          </p:cNvPr>
          <p:cNvSpPr txBox="1">
            <a:spLocks/>
          </p:cNvSpPr>
          <p:nvPr/>
        </p:nvSpPr>
        <p:spPr>
          <a:xfrm>
            <a:off x="515429" y="1701538"/>
            <a:ext cx="4353516" cy="4449451"/>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en-AU" sz="3200" dirty="0">
                <a:latin typeface="Barlow" panose="00000500000000000000" pitchFamily="2" charset="0"/>
                <a:ea typeface="Roboto" panose="02000000000000000000" pitchFamily="2" charset="0"/>
              </a:rPr>
              <a:t>Retrospectively</a:t>
            </a:r>
            <a:r>
              <a:rPr lang="en-AU" sz="3200" dirty="0">
                <a:latin typeface="Barlow" panose="00000500000000000000" pitchFamily="2" charset="0"/>
              </a:rPr>
              <a:t> coded 28 </a:t>
            </a:r>
            <a:r>
              <a:rPr lang="en-AU" sz="3200" dirty="0">
                <a:latin typeface="Barlow" panose="00000500000000000000" pitchFamily="2" charset="0"/>
                <a:ea typeface="Roboto" panose="02000000000000000000" pitchFamily="2" charset="0"/>
              </a:rPr>
              <a:t>studies</a:t>
            </a:r>
          </a:p>
          <a:p>
            <a:pPr marL="457200" indent="-457200">
              <a:buFont typeface="Arial" panose="020B0604020202020204" pitchFamily="34" charset="0"/>
              <a:buChar char="•"/>
            </a:pPr>
            <a:endParaRPr lang="en-AU" sz="3200" dirty="0">
              <a:solidFill>
                <a:srgbClr val="1F1F1F"/>
              </a:solidFill>
              <a:latin typeface="Barlow" panose="00000500000000000000" pitchFamily="2" charset="0"/>
              <a:ea typeface="Roboto" panose="02000000000000000000" pitchFamily="2" charset="0"/>
            </a:endParaRPr>
          </a:p>
          <a:p>
            <a:pPr marL="457200" indent="-457200">
              <a:buFont typeface="Arial" panose="020B0604020202020204" pitchFamily="34" charset="0"/>
              <a:buChar char="•"/>
            </a:pPr>
            <a:r>
              <a:rPr lang="en-US" sz="3200" dirty="0">
                <a:solidFill>
                  <a:srgbClr val="1F1F1F"/>
                </a:solidFill>
                <a:latin typeface="Barlow" panose="00000500000000000000" pitchFamily="2" charset="0"/>
              </a:rPr>
              <a:t>13% used implementation science or behavior change theory frameworks in the design and/or implementation of intervention strategies</a:t>
            </a:r>
          </a:p>
          <a:p>
            <a:pPr marL="457200" indent="-457200">
              <a:buFont typeface="Arial" panose="020B0604020202020204" pitchFamily="34" charset="0"/>
              <a:buChar char="•"/>
            </a:pPr>
            <a:endParaRPr lang="en-US" sz="3200" dirty="0">
              <a:solidFill>
                <a:srgbClr val="1F1F1F"/>
              </a:solidFill>
              <a:latin typeface="Barlow" panose="00000500000000000000" pitchFamily="2" charset="0"/>
            </a:endParaRPr>
          </a:p>
          <a:p>
            <a:pPr marL="457200" indent="-457200">
              <a:buFont typeface="Arial" panose="020B0604020202020204" pitchFamily="34" charset="0"/>
              <a:buChar char="•"/>
            </a:pPr>
            <a:r>
              <a:rPr lang="en-US" sz="3200" dirty="0">
                <a:solidFill>
                  <a:srgbClr val="1F1F1F"/>
                </a:solidFill>
                <a:latin typeface="Barlow" panose="00000500000000000000" pitchFamily="2" charset="0"/>
              </a:rPr>
              <a:t>Only one study fully applied BCTs; most required retrospective coding</a:t>
            </a:r>
          </a:p>
          <a:p>
            <a:endParaRPr lang="en-AU" sz="3000" dirty="0"/>
          </a:p>
        </p:txBody>
      </p:sp>
    </p:spTree>
    <p:extLst>
      <p:ext uri="{BB962C8B-B14F-4D97-AF65-F5344CB8AC3E}">
        <p14:creationId xmlns:p14="http://schemas.microsoft.com/office/powerpoint/2010/main" val="3352740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0EB3F-EBA5-5B7A-4EF3-F493275F9D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76B81-9021-F67B-5B06-0D108B5DA2FC}"/>
              </a:ext>
            </a:extLst>
          </p:cNvPr>
          <p:cNvSpPr>
            <a:spLocks noGrp="1"/>
          </p:cNvSpPr>
          <p:nvPr>
            <p:ph type="title"/>
          </p:nvPr>
        </p:nvSpPr>
        <p:spPr>
          <a:xfrm>
            <a:off x="380999" y="379874"/>
            <a:ext cx="10515600" cy="1035971"/>
          </a:xfrm>
        </p:spPr>
        <p:txBody>
          <a:bodyPr>
            <a:normAutofit/>
          </a:bodyPr>
          <a:lstStyle/>
          <a:p>
            <a:r>
              <a:rPr lang="en-GB" sz="4800" b="1" i="1" dirty="0">
                <a:solidFill>
                  <a:srgbClr val="404040"/>
                </a:solidFill>
                <a:latin typeface="Barlow" pitchFamily="2" charset="77"/>
              </a:rPr>
              <a:t>Implementation science patterns</a:t>
            </a:r>
            <a:endParaRPr lang="en-AU" sz="4800" b="1" i="1" dirty="0">
              <a:solidFill>
                <a:srgbClr val="404040"/>
              </a:solidFill>
              <a:latin typeface="Barlow" pitchFamily="2" charset="77"/>
            </a:endParaRPr>
          </a:p>
        </p:txBody>
      </p:sp>
      <p:sp>
        <p:nvSpPr>
          <p:cNvPr id="4" name="Title 1">
            <a:extLst>
              <a:ext uri="{FF2B5EF4-FFF2-40B4-BE49-F238E27FC236}">
                <a16:creationId xmlns:a16="http://schemas.microsoft.com/office/drawing/2014/main" id="{DF6F838C-0719-0BF3-446F-A21E3F10E23E}"/>
              </a:ext>
            </a:extLst>
          </p:cNvPr>
          <p:cNvSpPr txBox="1">
            <a:spLocks/>
          </p:cNvSpPr>
          <p:nvPr/>
        </p:nvSpPr>
        <p:spPr>
          <a:xfrm>
            <a:off x="380999" y="1189602"/>
            <a:ext cx="4687389" cy="532703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00000"/>
              </a:lnSpc>
              <a:spcBef>
                <a:spcPts val="0"/>
              </a:spcBef>
              <a:buFont typeface="Arial" panose="020B0604020202020204" pitchFamily="34" charset="0"/>
              <a:buChar char="•"/>
              <a:defRPr/>
            </a:pPr>
            <a:r>
              <a:rPr lang="en-US" sz="3200" dirty="0">
                <a:solidFill>
                  <a:srgbClr val="1F1F1F"/>
                </a:solidFill>
                <a:latin typeface="Barlow" panose="00000500000000000000" pitchFamily="2" charset="0"/>
              </a:rPr>
              <a:t>The BCT "social support—practical" was most common in </a:t>
            </a:r>
            <a:r>
              <a:rPr lang="en-US" sz="4000" dirty="0">
                <a:solidFill>
                  <a:srgbClr val="1F1F1F"/>
                </a:solidFill>
                <a:latin typeface="Barlow" panose="00000500000000000000" pitchFamily="2" charset="0"/>
              </a:rPr>
              <a:t>successful</a:t>
            </a:r>
            <a:r>
              <a:rPr lang="en-US" sz="3200" dirty="0">
                <a:solidFill>
                  <a:srgbClr val="1F1F1F"/>
                </a:solidFill>
                <a:latin typeface="Barlow" panose="00000500000000000000" pitchFamily="2" charset="0"/>
              </a:rPr>
              <a:t> studies </a:t>
            </a:r>
            <a:r>
              <a:rPr lang="en-US" sz="2700" dirty="0">
                <a:solidFill>
                  <a:srgbClr val="1F1F1F"/>
                </a:solidFill>
                <a:latin typeface="Barlow" panose="00000500000000000000" pitchFamily="2" charset="0"/>
              </a:rPr>
              <a:t>(32 instances across 16 studies)</a:t>
            </a:r>
          </a:p>
          <a:p>
            <a:pPr lvl="0">
              <a:lnSpc>
                <a:spcPct val="100000"/>
              </a:lnSpc>
              <a:spcBef>
                <a:spcPts val="0"/>
              </a:spcBef>
              <a:defRPr/>
            </a:pPr>
            <a:endParaRPr lang="en-US" sz="3200" dirty="0">
              <a:solidFill>
                <a:srgbClr val="1F1F1F"/>
              </a:solidFill>
              <a:latin typeface="Barlow" panose="00000500000000000000" pitchFamily="2" charset="0"/>
            </a:endParaRPr>
          </a:p>
          <a:p>
            <a:pPr marL="285750" lvl="0" indent="-285750">
              <a:lnSpc>
                <a:spcPct val="100000"/>
              </a:lnSpc>
              <a:spcBef>
                <a:spcPts val="0"/>
              </a:spcBef>
              <a:buFont typeface="Arial" panose="020B0604020202020204" pitchFamily="34" charset="0"/>
              <a:buChar char="•"/>
              <a:defRPr/>
            </a:pPr>
            <a:r>
              <a:rPr lang="en-US" sz="3200" dirty="0">
                <a:solidFill>
                  <a:srgbClr val="1F1F1F"/>
                </a:solidFill>
                <a:latin typeface="Barlow" panose="00000500000000000000" pitchFamily="2" charset="0"/>
              </a:rPr>
              <a:t>The BCT "information about health consequences" was most common in </a:t>
            </a:r>
            <a:r>
              <a:rPr lang="en-US" sz="4000" dirty="0">
                <a:solidFill>
                  <a:srgbClr val="1F1F1F"/>
                </a:solidFill>
                <a:latin typeface="Barlow" panose="00000500000000000000" pitchFamily="2" charset="0"/>
              </a:rPr>
              <a:t>unsuccessful </a:t>
            </a:r>
            <a:r>
              <a:rPr lang="en-US" sz="3200" dirty="0">
                <a:solidFill>
                  <a:srgbClr val="1F1F1F"/>
                </a:solidFill>
                <a:latin typeface="Barlow" panose="00000500000000000000" pitchFamily="2" charset="0"/>
              </a:rPr>
              <a:t>studies </a:t>
            </a:r>
            <a:r>
              <a:rPr lang="en-US" sz="2700" dirty="0">
                <a:solidFill>
                  <a:srgbClr val="1F1F1F"/>
                </a:solidFill>
                <a:latin typeface="Barlow" panose="00000500000000000000" pitchFamily="2" charset="0"/>
              </a:rPr>
              <a:t>(14 instances across 5 studies)</a:t>
            </a:r>
          </a:p>
          <a:p>
            <a:pPr lvl="0">
              <a:lnSpc>
                <a:spcPct val="100000"/>
              </a:lnSpc>
              <a:spcBef>
                <a:spcPts val="0"/>
              </a:spcBef>
              <a:defRPr/>
            </a:pPr>
            <a:endParaRPr lang="en-US" sz="3200" dirty="0">
              <a:solidFill>
                <a:srgbClr val="1F1F1F"/>
              </a:solidFill>
              <a:latin typeface="Barlow" panose="00000500000000000000" pitchFamily="2" charset="0"/>
            </a:endParaRPr>
          </a:p>
          <a:p>
            <a:pPr marL="285750" lvl="0" indent="-285750">
              <a:lnSpc>
                <a:spcPct val="100000"/>
              </a:lnSpc>
              <a:spcBef>
                <a:spcPts val="0"/>
              </a:spcBef>
              <a:buFont typeface="Arial" panose="020B0604020202020204" pitchFamily="34" charset="0"/>
              <a:buChar char="•"/>
              <a:defRPr/>
            </a:pPr>
            <a:r>
              <a:rPr lang="en-US" sz="4000" dirty="0">
                <a:solidFill>
                  <a:srgbClr val="1F1F1F"/>
                </a:solidFill>
                <a:latin typeface="Barlow" panose="00000500000000000000" pitchFamily="2" charset="0"/>
              </a:rPr>
              <a:t>41%</a:t>
            </a:r>
            <a:r>
              <a:rPr lang="en-US" sz="3200" dirty="0">
                <a:solidFill>
                  <a:srgbClr val="1F1F1F"/>
                </a:solidFill>
                <a:latin typeface="Barlow" panose="00000500000000000000" pitchFamily="2" charset="0"/>
              </a:rPr>
              <a:t> of BCTs in successful studies showed </a:t>
            </a:r>
            <a:r>
              <a:rPr lang="en-US" sz="4000" dirty="0">
                <a:solidFill>
                  <a:srgbClr val="1F1F1F"/>
                </a:solidFill>
                <a:latin typeface="Barlow" panose="00000500000000000000" pitchFamily="2" charset="0"/>
              </a:rPr>
              <a:t>mechanistic links </a:t>
            </a:r>
            <a:r>
              <a:rPr lang="en-US" sz="2700" dirty="0">
                <a:solidFill>
                  <a:srgbClr val="1F1F1F"/>
                </a:solidFill>
                <a:latin typeface="Barlow" panose="00000500000000000000" pitchFamily="2" charset="0"/>
              </a:rPr>
              <a:t>(vs. 25% in unsuccessful studies)</a:t>
            </a:r>
            <a:endParaRPr lang="en-AU" sz="3200" dirty="0">
              <a:solidFill>
                <a:srgbClr val="000000"/>
              </a:solidFill>
              <a:latin typeface="Barlow" panose="00000500000000000000" pitchFamily="2" charset="0"/>
            </a:endParaRPr>
          </a:p>
        </p:txBody>
      </p:sp>
      <p:pic>
        <p:nvPicPr>
          <p:cNvPr id="6" name="Picture 5">
            <a:extLst>
              <a:ext uri="{FF2B5EF4-FFF2-40B4-BE49-F238E27FC236}">
                <a16:creationId xmlns:a16="http://schemas.microsoft.com/office/drawing/2014/main" id="{FA52C2A6-AC49-1F3C-F697-B95683CBE5A8}"/>
              </a:ext>
            </a:extLst>
          </p:cNvPr>
          <p:cNvPicPr>
            <a:picLocks noChangeAspect="1"/>
          </p:cNvPicPr>
          <p:nvPr/>
        </p:nvPicPr>
        <p:blipFill>
          <a:blip r:embed="rId3"/>
          <a:stretch>
            <a:fillRect/>
          </a:stretch>
        </p:blipFill>
        <p:spPr>
          <a:xfrm>
            <a:off x="5376672" y="1430385"/>
            <a:ext cx="5917878" cy="4451941"/>
          </a:xfrm>
          <a:prstGeom prst="rect">
            <a:avLst/>
          </a:prstGeom>
        </p:spPr>
      </p:pic>
      <p:sp>
        <p:nvSpPr>
          <p:cNvPr id="7" name="Rectangle 6">
            <a:extLst>
              <a:ext uri="{FF2B5EF4-FFF2-40B4-BE49-F238E27FC236}">
                <a16:creationId xmlns:a16="http://schemas.microsoft.com/office/drawing/2014/main" id="{DB48C391-2EA8-AC65-319A-BA1AA43504D2}"/>
              </a:ext>
            </a:extLst>
          </p:cNvPr>
          <p:cNvSpPr/>
          <p:nvPr/>
        </p:nvSpPr>
        <p:spPr>
          <a:xfrm rot="912460">
            <a:off x="1849296" y="1997839"/>
            <a:ext cx="8493415" cy="286232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0" b="1" dirty="0">
                <a:ln w="9525">
                  <a:solidFill>
                    <a:schemeClr val="tx1"/>
                  </a:solidFill>
                  <a:prstDash val="solid"/>
                </a:ln>
                <a:solidFill>
                  <a:schemeClr val="accent2">
                    <a:lumMod val="75000"/>
                  </a:schemeClr>
                </a:solidFill>
                <a:effectLst>
                  <a:outerShdw blurRad="12700" dist="38100" dir="2700000" algn="tl" rotWithShape="0">
                    <a:schemeClr val="bg1">
                      <a:lumMod val="50000"/>
                    </a:schemeClr>
                  </a:outerShdw>
                </a:effectLst>
              </a:rPr>
              <a:t>Coding: </a:t>
            </a:r>
          </a:p>
          <a:p>
            <a:pPr algn="ctr"/>
            <a:r>
              <a:rPr lang="en-US" sz="9000" b="1" dirty="0">
                <a:ln w="9525">
                  <a:solidFill>
                    <a:schemeClr val="tx1"/>
                  </a:solidFill>
                  <a:prstDash val="solid"/>
                </a:ln>
                <a:solidFill>
                  <a:schemeClr val="accent2">
                    <a:lumMod val="75000"/>
                  </a:schemeClr>
                </a:solidFill>
                <a:effectLst>
                  <a:outerShdw blurRad="12700" dist="38100" dir="2700000" algn="tl" rotWithShape="0">
                    <a:schemeClr val="bg1">
                      <a:lumMod val="50000"/>
                    </a:schemeClr>
                  </a:outerShdw>
                </a:effectLst>
              </a:rPr>
              <a:t>So. Much. Time!</a:t>
            </a:r>
            <a:endParaRPr lang="en-US" sz="9000" b="1" cap="none" spc="0" dirty="0">
              <a:ln w="9525">
                <a:solidFill>
                  <a:schemeClr val="tx1"/>
                </a:solidFill>
                <a:prstDash val="solid"/>
              </a:ln>
              <a:solidFill>
                <a:schemeClr val="accent2">
                  <a:lumMod val="75000"/>
                </a:schemeClr>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1835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3D7B0-0B79-273C-16E4-9E6A71BF8B7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ABBD920-BEE8-BA9A-D7E2-98DA0AAE115F}"/>
              </a:ext>
            </a:extLst>
          </p:cNvPr>
          <p:cNvSpPr txBox="1"/>
          <p:nvPr/>
        </p:nvSpPr>
        <p:spPr>
          <a:xfrm>
            <a:off x="335119" y="205264"/>
            <a:ext cx="9671399" cy="830997"/>
          </a:xfrm>
          <a:prstGeom prst="rect">
            <a:avLst/>
          </a:prstGeom>
          <a:noFill/>
        </p:spPr>
        <p:txBody>
          <a:bodyPr wrap="square" lIns="91440" tIns="45720" rIns="91440" bIns="45720" rtlCol="0" anchor="t">
            <a:spAutoFit/>
          </a:bodyPr>
          <a:lstStyle/>
          <a:p>
            <a:r>
              <a:rPr lang="en-AU" sz="4800" b="1" i="1" dirty="0">
                <a:solidFill>
                  <a:srgbClr val="404040"/>
                </a:solidFill>
                <a:latin typeface="Barlow" pitchFamily="2" charset="77"/>
                <a:ea typeface="Roboto"/>
                <a:cs typeface="Roboto"/>
              </a:rPr>
              <a:t>Implementation data</a:t>
            </a:r>
            <a:endParaRPr lang="en-US" sz="4800" b="1" i="1" dirty="0">
              <a:solidFill>
                <a:srgbClr val="404040"/>
              </a:solidFill>
              <a:latin typeface="Barlow" pitchFamily="2" charset="77"/>
              <a:cs typeface="Roboto"/>
            </a:endParaRPr>
          </a:p>
        </p:txBody>
      </p:sp>
      <p:cxnSp>
        <p:nvCxnSpPr>
          <p:cNvPr id="4" name="Straight Connector 3">
            <a:extLst>
              <a:ext uri="{FF2B5EF4-FFF2-40B4-BE49-F238E27FC236}">
                <a16:creationId xmlns:a16="http://schemas.microsoft.com/office/drawing/2014/main" id="{89BC2819-4E32-FAD5-558C-A273599B371B}"/>
              </a:ext>
            </a:extLst>
          </p:cNvPr>
          <p:cNvCxnSpPr>
            <a:cxnSpLocks/>
          </p:cNvCxnSpPr>
          <p:nvPr/>
        </p:nvCxnSpPr>
        <p:spPr>
          <a:xfrm>
            <a:off x="363557" y="1074315"/>
            <a:ext cx="11244549"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7891AAA8-7EB9-E44E-DACD-06DCC53F2225}"/>
              </a:ext>
            </a:extLst>
          </p:cNvPr>
          <p:cNvSpPr/>
          <p:nvPr/>
        </p:nvSpPr>
        <p:spPr>
          <a:xfrm>
            <a:off x="4675239" y="1784555"/>
            <a:ext cx="648929" cy="648929"/>
          </a:xfrm>
          <a:prstGeom prst="ellipse">
            <a:avLst/>
          </a:prstGeom>
          <a:solidFill>
            <a:srgbClr val="FA91B6"/>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CD041F50-6D52-57EA-67B4-47ECDD80D917}"/>
              </a:ext>
            </a:extLst>
          </p:cNvPr>
          <p:cNvSpPr/>
          <p:nvPr/>
        </p:nvSpPr>
        <p:spPr>
          <a:xfrm>
            <a:off x="4675239" y="2706898"/>
            <a:ext cx="648929" cy="648929"/>
          </a:xfrm>
          <a:prstGeom prst="ellipse">
            <a:avLst/>
          </a:prstGeom>
          <a:solidFill>
            <a:srgbClr val="8A68C8"/>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9DB808DA-EA27-26F7-199B-C69AD0303361}"/>
              </a:ext>
            </a:extLst>
          </p:cNvPr>
          <p:cNvSpPr/>
          <p:nvPr/>
        </p:nvSpPr>
        <p:spPr>
          <a:xfrm>
            <a:off x="4675239" y="3662376"/>
            <a:ext cx="648929" cy="648929"/>
          </a:xfrm>
          <a:prstGeom prst="ellipse">
            <a:avLst/>
          </a:prstGeom>
          <a:solidFill>
            <a:srgbClr val="2DAAE2"/>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6B352B59-3AC0-AE39-8048-F4058CC33C8E}"/>
              </a:ext>
            </a:extLst>
          </p:cNvPr>
          <p:cNvSpPr/>
          <p:nvPr/>
        </p:nvSpPr>
        <p:spPr>
          <a:xfrm>
            <a:off x="4675239" y="4584719"/>
            <a:ext cx="648929" cy="648929"/>
          </a:xfrm>
          <a:prstGeom prst="ellipse">
            <a:avLst/>
          </a:prstGeom>
          <a:solidFill>
            <a:srgbClr val="007882"/>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a:extLst>
              <a:ext uri="{FF2B5EF4-FFF2-40B4-BE49-F238E27FC236}">
                <a16:creationId xmlns:a16="http://schemas.microsoft.com/office/drawing/2014/main" id="{32C077D8-3EF4-7532-1711-0F19EE6DAA01}"/>
              </a:ext>
            </a:extLst>
          </p:cNvPr>
          <p:cNvSpPr/>
          <p:nvPr/>
        </p:nvSpPr>
        <p:spPr>
          <a:xfrm>
            <a:off x="4654625" y="5540197"/>
            <a:ext cx="648929" cy="648929"/>
          </a:xfrm>
          <a:prstGeom prst="ellipse">
            <a:avLst/>
          </a:prstGeom>
          <a:solidFill>
            <a:srgbClr val="1AC987"/>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250D4FFB-4B67-68FE-7FCC-E381E1C6EDC6}"/>
              </a:ext>
            </a:extLst>
          </p:cNvPr>
          <p:cNvSpPr/>
          <p:nvPr/>
        </p:nvSpPr>
        <p:spPr>
          <a:xfrm>
            <a:off x="8043772" y="3639493"/>
            <a:ext cx="820414" cy="820414"/>
          </a:xfrm>
          <a:prstGeom prst="ellipse">
            <a:avLst/>
          </a:prstGeom>
          <a:solidFill>
            <a:schemeClr val="bg1">
              <a:lumMod val="95000"/>
            </a:schemeClr>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Left Brace 14">
            <a:extLst>
              <a:ext uri="{FF2B5EF4-FFF2-40B4-BE49-F238E27FC236}">
                <a16:creationId xmlns:a16="http://schemas.microsoft.com/office/drawing/2014/main" id="{890B7B51-692D-901C-359E-C38769C8E8E8}"/>
              </a:ext>
            </a:extLst>
          </p:cNvPr>
          <p:cNvSpPr/>
          <p:nvPr/>
        </p:nvSpPr>
        <p:spPr>
          <a:xfrm>
            <a:off x="2064530" y="3074681"/>
            <a:ext cx="539834" cy="2822027"/>
          </a:xfrm>
          <a:prstGeom prst="leftBrace">
            <a:avLst>
              <a:gd name="adj1" fmla="val 0"/>
              <a:gd name="adj2" fmla="val 50000"/>
            </a:avLst>
          </a:prstGeom>
          <a:ln w="38100">
            <a:solidFill>
              <a:srgbClr val="40404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AU"/>
          </a:p>
        </p:txBody>
      </p:sp>
      <p:sp>
        <p:nvSpPr>
          <p:cNvPr id="19" name="TextBox 18">
            <a:extLst>
              <a:ext uri="{FF2B5EF4-FFF2-40B4-BE49-F238E27FC236}">
                <a16:creationId xmlns:a16="http://schemas.microsoft.com/office/drawing/2014/main" id="{D26A775E-CB4B-5F64-CAD4-E582BE77BC67}"/>
              </a:ext>
            </a:extLst>
          </p:cNvPr>
          <p:cNvSpPr txBox="1"/>
          <p:nvPr/>
        </p:nvSpPr>
        <p:spPr>
          <a:xfrm>
            <a:off x="1203601" y="1908964"/>
            <a:ext cx="3471638" cy="400110"/>
          </a:xfrm>
          <a:prstGeom prst="rect">
            <a:avLst/>
          </a:prstGeom>
          <a:noFill/>
        </p:spPr>
        <p:txBody>
          <a:bodyPr wrap="square">
            <a:spAutoFit/>
          </a:bodyPr>
          <a:lstStyle/>
          <a:p>
            <a:pPr algn="r" rtl="0" fontAlgn="base">
              <a:buNone/>
            </a:pPr>
            <a:r>
              <a:rPr lang="en-AU" sz="2000" dirty="0">
                <a:solidFill>
                  <a:srgbClr val="404040"/>
                </a:solidFill>
                <a:latin typeface="Barlow" pitchFamily="2" charset="77"/>
              </a:rPr>
              <a:t>Implementation Publications</a:t>
            </a:r>
            <a:endParaRPr lang="en-AU" sz="2000" i="0" dirty="0">
              <a:solidFill>
                <a:srgbClr val="404040"/>
              </a:solidFill>
              <a:effectLst/>
              <a:latin typeface="Barlow" pitchFamily="2" charset="77"/>
            </a:endParaRPr>
          </a:p>
        </p:txBody>
      </p:sp>
      <p:sp>
        <p:nvSpPr>
          <p:cNvPr id="20" name="TextBox 19">
            <a:extLst>
              <a:ext uri="{FF2B5EF4-FFF2-40B4-BE49-F238E27FC236}">
                <a16:creationId xmlns:a16="http://schemas.microsoft.com/office/drawing/2014/main" id="{847B37A9-FB45-914E-5801-DF3708324901}"/>
              </a:ext>
            </a:extLst>
          </p:cNvPr>
          <p:cNvSpPr txBox="1"/>
          <p:nvPr/>
        </p:nvSpPr>
        <p:spPr>
          <a:xfrm>
            <a:off x="2457449" y="2835083"/>
            <a:ext cx="2217789" cy="400110"/>
          </a:xfrm>
          <a:prstGeom prst="rect">
            <a:avLst/>
          </a:prstGeom>
          <a:noFill/>
        </p:spPr>
        <p:txBody>
          <a:bodyPr wrap="square">
            <a:spAutoFit/>
          </a:bodyPr>
          <a:lstStyle/>
          <a:p>
            <a:pPr algn="r" rtl="0" fontAlgn="base">
              <a:buNone/>
            </a:pPr>
            <a:r>
              <a:rPr lang="en-AU" sz="2000" dirty="0">
                <a:solidFill>
                  <a:srgbClr val="404040"/>
                </a:solidFill>
                <a:latin typeface="Barlow" pitchFamily="2" charset="77"/>
              </a:rPr>
              <a:t>Meeting Records</a:t>
            </a:r>
            <a:endParaRPr lang="en-AU" sz="2000" i="0" dirty="0">
              <a:solidFill>
                <a:srgbClr val="404040"/>
              </a:solidFill>
              <a:effectLst/>
              <a:latin typeface="Barlow" pitchFamily="2" charset="77"/>
            </a:endParaRPr>
          </a:p>
        </p:txBody>
      </p:sp>
      <p:sp>
        <p:nvSpPr>
          <p:cNvPr id="21" name="TextBox 20">
            <a:extLst>
              <a:ext uri="{FF2B5EF4-FFF2-40B4-BE49-F238E27FC236}">
                <a16:creationId xmlns:a16="http://schemas.microsoft.com/office/drawing/2014/main" id="{D0B8F537-FD89-D42B-E1C5-AF1F48F2412D}"/>
              </a:ext>
            </a:extLst>
          </p:cNvPr>
          <p:cNvSpPr txBox="1"/>
          <p:nvPr/>
        </p:nvSpPr>
        <p:spPr>
          <a:xfrm>
            <a:off x="2673703" y="3783319"/>
            <a:ext cx="2001535" cy="400110"/>
          </a:xfrm>
          <a:prstGeom prst="rect">
            <a:avLst/>
          </a:prstGeom>
          <a:noFill/>
        </p:spPr>
        <p:txBody>
          <a:bodyPr wrap="square">
            <a:spAutoFit/>
          </a:bodyPr>
          <a:lstStyle/>
          <a:p>
            <a:pPr algn="r" rtl="0" fontAlgn="base">
              <a:buNone/>
            </a:pPr>
            <a:r>
              <a:rPr lang="en-AU" sz="2000" dirty="0">
                <a:solidFill>
                  <a:srgbClr val="404040"/>
                </a:solidFill>
                <a:latin typeface="Barlow" pitchFamily="2" charset="77"/>
              </a:rPr>
              <a:t>Interviews</a:t>
            </a:r>
            <a:endParaRPr lang="en-AU" sz="2000" i="0" dirty="0">
              <a:solidFill>
                <a:srgbClr val="404040"/>
              </a:solidFill>
              <a:effectLst/>
              <a:latin typeface="Barlow" pitchFamily="2" charset="77"/>
            </a:endParaRPr>
          </a:p>
        </p:txBody>
      </p:sp>
      <p:sp>
        <p:nvSpPr>
          <p:cNvPr id="23" name="TextBox 22">
            <a:extLst>
              <a:ext uri="{FF2B5EF4-FFF2-40B4-BE49-F238E27FC236}">
                <a16:creationId xmlns:a16="http://schemas.microsoft.com/office/drawing/2014/main" id="{1E8B1AAB-0CD4-B5B1-7A74-1ADDD6374C10}"/>
              </a:ext>
            </a:extLst>
          </p:cNvPr>
          <p:cNvSpPr txBox="1"/>
          <p:nvPr/>
        </p:nvSpPr>
        <p:spPr>
          <a:xfrm>
            <a:off x="2800349" y="4709129"/>
            <a:ext cx="1874889" cy="400110"/>
          </a:xfrm>
          <a:prstGeom prst="rect">
            <a:avLst/>
          </a:prstGeom>
          <a:noFill/>
        </p:spPr>
        <p:txBody>
          <a:bodyPr wrap="square">
            <a:spAutoFit/>
          </a:bodyPr>
          <a:lstStyle/>
          <a:p>
            <a:pPr algn="r" rtl="0" fontAlgn="base">
              <a:buNone/>
            </a:pPr>
            <a:r>
              <a:rPr lang="en-AU" sz="2000" dirty="0">
                <a:solidFill>
                  <a:srgbClr val="404040"/>
                </a:solidFill>
                <a:latin typeface="Barlow" pitchFamily="2" charset="77"/>
              </a:rPr>
              <a:t>Surveys</a:t>
            </a:r>
            <a:endParaRPr lang="en-AU" sz="2000" i="0" dirty="0">
              <a:solidFill>
                <a:srgbClr val="404040"/>
              </a:solidFill>
              <a:effectLst/>
              <a:latin typeface="Barlow" pitchFamily="2" charset="77"/>
            </a:endParaRPr>
          </a:p>
        </p:txBody>
      </p:sp>
      <p:sp>
        <p:nvSpPr>
          <p:cNvPr id="24" name="TextBox 23">
            <a:extLst>
              <a:ext uri="{FF2B5EF4-FFF2-40B4-BE49-F238E27FC236}">
                <a16:creationId xmlns:a16="http://schemas.microsoft.com/office/drawing/2014/main" id="{4C357733-AD1F-69BC-7526-B2C1B5A27B4F}"/>
              </a:ext>
            </a:extLst>
          </p:cNvPr>
          <p:cNvSpPr txBox="1"/>
          <p:nvPr/>
        </p:nvSpPr>
        <p:spPr>
          <a:xfrm>
            <a:off x="2800349" y="5662196"/>
            <a:ext cx="1874890" cy="400110"/>
          </a:xfrm>
          <a:prstGeom prst="rect">
            <a:avLst/>
          </a:prstGeom>
          <a:noFill/>
        </p:spPr>
        <p:txBody>
          <a:bodyPr wrap="square">
            <a:spAutoFit/>
          </a:bodyPr>
          <a:lstStyle/>
          <a:p>
            <a:pPr algn="r" rtl="0" fontAlgn="base">
              <a:buNone/>
            </a:pPr>
            <a:r>
              <a:rPr lang="en-AU" sz="2000" dirty="0">
                <a:solidFill>
                  <a:srgbClr val="404040"/>
                </a:solidFill>
                <a:latin typeface="Barlow" pitchFamily="2" charset="77"/>
              </a:rPr>
              <a:t>Outcome Data</a:t>
            </a:r>
            <a:endParaRPr lang="en-AU" sz="2000" i="0" dirty="0">
              <a:solidFill>
                <a:srgbClr val="404040"/>
              </a:solidFill>
              <a:effectLst/>
              <a:latin typeface="Barlow" pitchFamily="2" charset="77"/>
            </a:endParaRPr>
          </a:p>
        </p:txBody>
      </p:sp>
      <p:sp>
        <p:nvSpPr>
          <p:cNvPr id="25" name="TextBox 24">
            <a:extLst>
              <a:ext uri="{FF2B5EF4-FFF2-40B4-BE49-F238E27FC236}">
                <a16:creationId xmlns:a16="http://schemas.microsoft.com/office/drawing/2014/main" id="{BA749123-D99F-BE35-8350-5E6013B5D931}"/>
              </a:ext>
            </a:extLst>
          </p:cNvPr>
          <p:cNvSpPr txBox="1"/>
          <p:nvPr/>
        </p:nvSpPr>
        <p:spPr>
          <a:xfrm>
            <a:off x="211014" y="4259852"/>
            <a:ext cx="1853515" cy="400110"/>
          </a:xfrm>
          <a:prstGeom prst="rect">
            <a:avLst/>
          </a:prstGeom>
          <a:noFill/>
        </p:spPr>
        <p:txBody>
          <a:bodyPr wrap="square">
            <a:spAutoFit/>
          </a:bodyPr>
          <a:lstStyle/>
          <a:p>
            <a:pPr algn="r" rtl="0" fontAlgn="base">
              <a:buNone/>
            </a:pPr>
            <a:r>
              <a:rPr lang="en-AU" sz="2000" dirty="0">
                <a:solidFill>
                  <a:srgbClr val="404040"/>
                </a:solidFill>
                <a:latin typeface="Barlow" pitchFamily="2" charset="77"/>
              </a:rPr>
              <a:t>Live Projects</a:t>
            </a:r>
            <a:endParaRPr lang="en-AU" sz="2000" i="0" dirty="0">
              <a:solidFill>
                <a:srgbClr val="404040"/>
              </a:solidFill>
              <a:effectLst/>
              <a:latin typeface="Barlow" pitchFamily="2" charset="77"/>
            </a:endParaRPr>
          </a:p>
        </p:txBody>
      </p:sp>
      <p:sp>
        <p:nvSpPr>
          <p:cNvPr id="26" name="TextBox 25">
            <a:extLst>
              <a:ext uri="{FF2B5EF4-FFF2-40B4-BE49-F238E27FC236}">
                <a16:creationId xmlns:a16="http://schemas.microsoft.com/office/drawing/2014/main" id="{F707E25F-092D-805E-55A0-7F769DE17F2F}"/>
              </a:ext>
            </a:extLst>
          </p:cNvPr>
          <p:cNvSpPr txBox="1"/>
          <p:nvPr/>
        </p:nvSpPr>
        <p:spPr>
          <a:xfrm>
            <a:off x="8958217" y="3597587"/>
            <a:ext cx="3471638" cy="830997"/>
          </a:xfrm>
          <a:prstGeom prst="rect">
            <a:avLst/>
          </a:prstGeom>
          <a:noFill/>
        </p:spPr>
        <p:txBody>
          <a:bodyPr wrap="square">
            <a:spAutoFit/>
          </a:bodyPr>
          <a:lstStyle/>
          <a:p>
            <a:pPr rtl="0" fontAlgn="base">
              <a:buNone/>
            </a:pPr>
            <a:r>
              <a:rPr lang="en-AU" sz="2400" b="1" dirty="0">
                <a:solidFill>
                  <a:srgbClr val="778DFD"/>
                </a:solidFill>
                <a:latin typeface="Barlow" pitchFamily="2" charset="77"/>
              </a:rPr>
              <a:t>Comprehensive Understanding</a:t>
            </a:r>
            <a:endParaRPr lang="en-AU" sz="2400" b="0" i="0" dirty="0">
              <a:solidFill>
                <a:srgbClr val="778DFD"/>
              </a:solidFill>
              <a:effectLst/>
              <a:latin typeface="Barlow" pitchFamily="2" charset="77"/>
            </a:endParaRPr>
          </a:p>
        </p:txBody>
      </p:sp>
      <p:cxnSp>
        <p:nvCxnSpPr>
          <p:cNvPr id="30" name="Straight Connector 29">
            <a:extLst>
              <a:ext uri="{FF2B5EF4-FFF2-40B4-BE49-F238E27FC236}">
                <a16:creationId xmlns:a16="http://schemas.microsoft.com/office/drawing/2014/main" id="{1441BD98-8B09-B629-CEF9-202AC262E2C5}"/>
              </a:ext>
            </a:extLst>
          </p:cNvPr>
          <p:cNvCxnSpPr>
            <a:stCxn id="5" idx="6"/>
          </p:cNvCxnSpPr>
          <p:nvPr/>
        </p:nvCxnSpPr>
        <p:spPr>
          <a:xfrm flipV="1">
            <a:off x="5324168" y="2109019"/>
            <a:ext cx="1463494" cy="1"/>
          </a:xfrm>
          <a:prstGeom prst="line">
            <a:avLst/>
          </a:prstGeom>
          <a:ln w="38100">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529A0D4-F706-031C-79F4-4DA77A094E91}"/>
              </a:ext>
            </a:extLst>
          </p:cNvPr>
          <p:cNvCxnSpPr>
            <a:cxnSpLocks/>
            <a:stCxn id="6" idx="6"/>
          </p:cNvCxnSpPr>
          <p:nvPr/>
        </p:nvCxnSpPr>
        <p:spPr>
          <a:xfrm flipV="1">
            <a:off x="5324168" y="3027530"/>
            <a:ext cx="1345573" cy="3833"/>
          </a:xfrm>
          <a:prstGeom prst="line">
            <a:avLst/>
          </a:prstGeom>
          <a:ln w="38100">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4D2A3A7-0891-C6C8-AEA0-C48AABF7C10B}"/>
              </a:ext>
            </a:extLst>
          </p:cNvPr>
          <p:cNvCxnSpPr>
            <a:cxnSpLocks/>
            <a:stCxn id="8" idx="6"/>
          </p:cNvCxnSpPr>
          <p:nvPr/>
        </p:nvCxnSpPr>
        <p:spPr>
          <a:xfrm flipV="1">
            <a:off x="5324168" y="4909182"/>
            <a:ext cx="1463494" cy="2"/>
          </a:xfrm>
          <a:prstGeom prst="line">
            <a:avLst/>
          </a:prstGeom>
          <a:ln w="38100">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4E5C02D-401D-9713-F023-52B1BF177597}"/>
              </a:ext>
            </a:extLst>
          </p:cNvPr>
          <p:cNvCxnSpPr>
            <a:cxnSpLocks/>
            <a:stCxn id="9" idx="6"/>
          </p:cNvCxnSpPr>
          <p:nvPr/>
        </p:nvCxnSpPr>
        <p:spPr>
          <a:xfrm flipV="1">
            <a:off x="5303554" y="5862251"/>
            <a:ext cx="1442560" cy="2411"/>
          </a:xfrm>
          <a:prstGeom prst="line">
            <a:avLst/>
          </a:prstGeom>
          <a:ln w="38100">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2D38257-74A9-1222-01A4-B3DEA4063A3F}"/>
              </a:ext>
            </a:extLst>
          </p:cNvPr>
          <p:cNvCxnSpPr/>
          <p:nvPr/>
        </p:nvCxnSpPr>
        <p:spPr>
          <a:xfrm>
            <a:off x="6787662" y="2109019"/>
            <a:ext cx="1342165" cy="1553357"/>
          </a:xfrm>
          <a:prstGeom prst="straightConnector1">
            <a:avLst/>
          </a:prstGeom>
          <a:ln w="3810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8ECFC388-8ED9-0F8B-60E3-D372EED1A69C}"/>
              </a:ext>
            </a:extLst>
          </p:cNvPr>
          <p:cNvCxnSpPr>
            <a:cxnSpLocks/>
          </p:cNvCxnSpPr>
          <p:nvPr/>
        </p:nvCxnSpPr>
        <p:spPr>
          <a:xfrm>
            <a:off x="6672309" y="3029162"/>
            <a:ext cx="1302123" cy="801545"/>
          </a:xfrm>
          <a:prstGeom prst="straightConnector1">
            <a:avLst/>
          </a:prstGeom>
          <a:ln w="3810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815F938E-0E0A-2900-5122-939E4EB156BB}"/>
              </a:ext>
            </a:extLst>
          </p:cNvPr>
          <p:cNvCxnSpPr>
            <a:cxnSpLocks/>
            <a:stCxn id="7" idx="6"/>
          </p:cNvCxnSpPr>
          <p:nvPr/>
        </p:nvCxnSpPr>
        <p:spPr>
          <a:xfrm flipV="1">
            <a:off x="5324168" y="3980597"/>
            <a:ext cx="2536878" cy="6244"/>
          </a:xfrm>
          <a:prstGeom prst="straightConnector1">
            <a:avLst/>
          </a:prstGeom>
          <a:ln w="3810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CBA0A36-8121-633C-3695-1C768B1A15C8}"/>
              </a:ext>
            </a:extLst>
          </p:cNvPr>
          <p:cNvCxnSpPr>
            <a:cxnSpLocks/>
          </p:cNvCxnSpPr>
          <p:nvPr/>
        </p:nvCxnSpPr>
        <p:spPr>
          <a:xfrm flipV="1">
            <a:off x="6786909" y="4229483"/>
            <a:ext cx="1121712" cy="679699"/>
          </a:xfrm>
          <a:prstGeom prst="straightConnector1">
            <a:avLst/>
          </a:prstGeom>
          <a:ln w="3810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BCE81FB8-3C4F-A81F-6272-052417E00938}"/>
              </a:ext>
            </a:extLst>
          </p:cNvPr>
          <p:cNvCxnSpPr>
            <a:cxnSpLocks/>
          </p:cNvCxnSpPr>
          <p:nvPr/>
        </p:nvCxnSpPr>
        <p:spPr>
          <a:xfrm flipV="1">
            <a:off x="6737452" y="4428584"/>
            <a:ext cx="1324807" cy="1435810"/>
          </a:xfrm>
          <a:prstGeom prst="straightConnector1">
            <a:avLst/>
          </a:prstGeom>
          <a:ln w="38100">
            <a:solidFill>
              <a:srgbClr val="404040"/>
            </a:solidFill>
            <a:tailEnd type="triangle"/>
          </a:ln>
        </p:spPr>
        <p:style>
          <a:lnRef idx="2">
            <a:schemeClr val="accent1"/>
          </a:lnRef>
          <a:fillRef idx="0">
            <a:schemeClr val="accent1"/>
          </a:fillRef>
          <a:effectRef idx="1">
            <a:schemeClr val="accent1"/>
          </a:effectRef>
          <a:fontRef idx="minor">
            <a:schemeClr val="tx1"/>
          </a:fontRef>
        </p:style>
      </p:cxnSp>
      <p:pic>
        <p:nvPicPr>
          <p:cNvPr id="66" name="Graphic 65" descr="Male profile with solid fill">
            <a:extLst>
              <a:ext uri="{FF2B5EF4-FFF2-40B4-BE49-F238E27FC236}">
                <a16:creationId xmlns:a16="http://schemas.microsoft.com/office/drawing/2014/main" id="{FBD57AE2-8B10-839D-BB15-2673C5302AE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18657" y="1812047"/>
            <a:ext cx="560810" cy="560810"/>
          </a:xfrm>
          <a:prstGeom prst="rect">
            <a:avLst/>
          </a:prstGeom>
        </p:spPr>
      </p:pic>
      <p:pic>
        <p:nvPicPr>
          <p:cNvPr id="68" name="Graphic 67" descr="Online meeting with solid fill">
            <a:extLst>
              <a:ext uri="{FF2B5EF4-FFF2-40B4-BE49-F238E27FC236}">
                <a16:creationId xmlns:a16="http://schemas.microsoft.com/office/drawing/2014/main" id="{3E8E9B3E-3C00-45BF-2B41-BCB3F68617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74226" y="2813948"/>
            <a:ext cx="450956" cy="450956"/>
          </a:xfrm>
          <a:prstGeom prst="rect">
            <a:avLst/>
          </a:prstGeom>
        </p:spPr>
      </p:pic>
      <p:pic>
        <p:nvPicPr>
          <p:cNvPr id="70" name="Graphic 69" descr="Chat with solid fill">
            <a:extLst>
              <a:ext uri="{FF2B5EF4-FFF2-40B4-BE49-F238E27FC236}">
                <a16:creationId xmlns:a16="http://schemas.microsoft.com/office/drawing/2014/main" id="{697A64A4-3BAD-1E83-7303-C103D487AC9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724695" y="3750183"/>
            <a:ext cx="548322" cy="548322"/>
          </a:xfrm>
          <a:prstGeom prst="rect">
            <a:avLst/>
          </a:prstGeom>
        </p:spPr>
      </p:pic>
      <p:pic>
        <p:nvPicPr>
          <p:cNvPr id="73" name="Graphic 72" descr="CheckList with solid fill">
            <a:extLst>
              <a:ext uri="{FF2B5EF4-FFF2-40B4-BE49-F238E27FC236}">
                <a16:creationId xmlns:a16="http://schemas.microsoft.com/office/drawing/2014/main" id="{3190E799-1414-9DDD-F0A6-60D28F988D1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779036" y="4701930"/>
            <a:ext cx="414503" cy="414503"/>
          </a:xfrm>
          <a:prstGeom prst="rect">
            <a:avLst/>
          </a:prstGeom>
        </p:spPr>
      </p:pic>
      <p:pic>
        <p:nvPicPr>
          <p:cNvPr id="75" name="Graphic 74" descr="Business Growth with solid fill">
            <a:extLst>
              <a:ext uri="{FF2B5EF4-FFF2-40B4-BE49-F238E27FC236}">
                <a16:creationId xmlns:a16="http://schemas.microsoft.com/office/drawing/2014/main" id="{99263C7F-62D4-7F36-B5D1-E98A77B7DCE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767982" y="5655273"/>
            <a:ext cx="457200" cy="457200"/>
          </a:xfrm>
          <a:prstGeom prst="rect">
            <a:avLst/>
          </a:prstGeom>
        </p:spPr>
      </p:pic>
      <p:pic>
        <p:nvPicPr>
          <p:cNvPr id="77" name="Graphic 76" descr="Lightbulb with solid fill">
            <a:extLst>
              <a:ext uri="{FF2B5EF4-FFF2-40B4-BE49-F238E27FC236}">
                <a16:creationId xmlns:a16="http://schemas.microsoft.com/office/drawing/2014/main" id="{F402AE3E-2DA5-5320-425C-97705A75F4A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109583" y="3732333"/>
            <a:ext cx="657616" cy="657616"/>
          </a:xfrm>
          <a:prstGeom prst="rect">
            <a:avLst/>
          </a:prstGeom>
        </p:spPr>
      </p:pic>
    </p:spTree>
    <p:extLst>
      <p:ext uri="{BB962C8B-B14F-4D97-AF65-F5344CB8AC3E}">
        <p14:creationId xmlns:p14="http://schemas.microsoft.com/office/powerpoint/2010/main" val="3766730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F980A9-D717-906A-F1A5-72D55F800CE5}"/>
              </a:ext>
            </a:extLst>
          </p:cNvPr>
          <p:cNvSpPr/>
          <p:nvPr/>
        </p:nvSpPr>
        <p:spPr>
          <a:xfrm>
            <a:off x="1" y="0"/>
            <a:ext cx="50977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CFCC5A40-F1D0-E980-6D01-94882CB97C87}"/>
              </a:ext>
            </a:extLst>
          </p:cNvPr>
          <p:cNvSpPr/>
          <p:nvPr/>
        </p:nvSpPr>
        <p:spPr>
          <a:xfrm>
            <a:off x="244646" y="1729999"/>
            <a:ext cx="2462713" cy="3619661"/>
          </a:xfrm>
          <a:custGeom>
            <a:avLst/>
            <a:gdLst>
              <a:gd name="connsiteX0" fmla="*/ 1410901 w 2745201"/>
              <a:gd name="connsiteY0" fmla="*/ 0 h 2836623"/>
              <a:gd name="connsiteX1" fmla="*/ 2745201 w 2745201"/>
              <a:gd name="connsiteY1" fmla="*/ 0 h 2836623"/>
              <a:gd name="connsiteX2" fmla="*/ 2745201 w 2745201"/>
              <a:gd name="connsiteY2" fmla="*/ 2836623 h 2836623"/>
              <a:gd name="connsiteX3" fmla="*/ 1410901 w 2745201"/>
              <a:gd name="connsiteY3" fmla="*/ 2836623 h 2836623"/>
              <a:gd name="connsiteX4" fmla="*/ 1410901 w 2745201"/>
              <a:gd name="connsiteY4" fmla="*/ 2308049 h 2836623"/>
              <a:gd name="connsiteX5" fmla="*/ 622311 w 2745201"/>
              <a:gd name="connsiteY5" fmla="*/ 2834681 h 2836623"/>
              <a:gd name="connsiteX6" fmla="*/ 594135 w 2745201"/>
              <a:gd name="connsiteY6" fmla="*/ 2701369 h 2836623"/>
              <a:gd name="connsiteX7" fmla="*/ 748416 w 2745201"/>
              <a:gd name="connsiteY7" fmla="*/ 2567912 h 2836623"/>
              <a:gd name="connsiteX8" fmla="*/ 951697 w 2745201"/>
              <a:gd name="connsiteY8" fmla="*/ 2280030 h 2836623"/>
              <a:gd name="connsiteX9" fmla="*/ 993563 w 2745201"/>
              <a:gd name="connsiteY9" fmla="*/ 1978241 h 2836623"/>
              <a:gd name="connsiteX10" fmla="*/ 1186421 w 2745201"/>
              <a:gd name="connsiteY10" fmla="*/ 1910298 h 2836623"/>
              <a:gd name="connsiteX11" fmla="*/ 1372239 w 2745201"/>
              <a:gd name="connsiteY11" fmla="*/ 1634078 h 2836623"/>
              <a:gd name="connsiteX12" fmla="*/ 1259534 w 2745201"/>
              <a:gd name="connsiteY12" fmla="*/ 1100831 h 2836623"/>
              <a:gd name="connsiteX13" fmla="*/ 1226186 w 2745201"/>
              <a:gd name="connsiteY13" fmla="*/ 994401 h 2836623"/>
              <a:gd name="connsiteX14" fmla="*/ 1156699 w 2745201"/>
              <a:gd name="connsiteY14" fmla="*/ 1066667 h 2836623"/>
              <a:gd name="connsiteX15" fmla="*/ 915590 w 2745201"/>
              <a:gd name="connsiteY15" fmla="*/ 1085596 h 2836623"/>
              <a:gd name="connsiteX16" fmla="*/ 888497 w 2745201"/>
              <a:gd name="connsiteY16" fmla="*/ 1080565 h 2836623"/>
              <a:gd name="connsiteX17" fmla="*/ 686343 w 2745201"/>
              <a:gd name="connsiteY17" fmla="*/ 1019322 h 2836623"/>
              <a:gd name="connsiteX18" fmla="*/ 643351 w 2745201"/>
              <a:gd name="connsiteY18" fmla="*/ 1315778 h 2836623"/>
              <a:gd name="connsiteX19" fmla="*/ 913122 w 2745201"/>
              <a:gd name="connsiteY19" fmla="*/ 1336125 h 2836623"/>
              <a:gd name="connsiteX20" fmla="*/ 996535 w 2745201"/>
              <a:gd name="connsiteY20" fmla="*/ 1391779 h 2836623"/>
              <a:gd name="connsiteX21" fmla="*/ 1179283 w 2745201"/>
              <a:gd name="connsiteY21" fmla="*/ 1756548 h 2836623"/>
              <a:gd name="connsiteX22" fmla="*/ 1133987 w 2745201"/>
              <a:gd name="connsiteY22" fmla="*/ 1892374 h 2836623"/>
              <a:gd name="connsiteX23" fmla="*/ 998160 w 2745201"/>
              <a:gd name="connsiteY23" fmla="*/ 1847078 h 2836623"/>
              <a:gd name="connsiteX24" fmla="*/ 841979 w 2745201"/>
              <a:gd name="connsiteY24" fmla="*/ 1532112 h 2836623"/>
              <a:gd name="connsiteX25" fmla="*/ 539574 w 2745201"/>
              <a:gd name="connsiteY25" fmla="*/ 1510739 h 2836623"/>
              <a:gd name="connsiteX26" fmla="*/ 641671 w 2745201"/>
              <a:gd name="connsiteY26" fmla="*/ 1763853 h 2836623"/>
              <a:gd name="connsiteX27" fmla="*/ 647609 w 2745201"/>
              <a:gd name="connsiteY27" fmla="*/ 1818304 h 2836623"/>
              <a:gd name="connsiteX28" fmla="*/ 584820 w 2745201"/>
              <a:gd name="connsiteY28" fmla="*/ 2194918 h 2836623"/>
              <a:gd name="connsiteX29" fmla="*/ 468289 w 2745201"/>
              <a:gd name="connsiteY29" fmla="*/ 2278063 h 2836623"/>
              <a:gd name="connsiteX30" fmla="*/ 385143 w 2745201"/>
              <a:gd name="connsiteY30" fmla="*/ 2161532 h 2836623"/>
              <a:gd name="connsiteX31" fmla="*/ 443252 w 2745201"/>
              <a:gd name="connsiteY31" fmla="*/ 1812992 h 2836623"/>
              <a:gd name="connsiteX32" fmla="*/ 291163 w 2745201"/>
              <a:gd name="connsiteY32" fmla="*/ 1436269 h 2836623"/>
              <a:gd name="connsiteX33" fmla="*/ 284897 w 2745201"/>
              <a:gd name="connsiteY33" fmla="*/ 1410028 h 2836623"/>
              <a:gd name="connsiteX34" fmla="*/ 253316 w 2745201"/>
              <a:gd name="connsiteY34" fmla="*/ 1408299 h 2836623"/>
              <a:gd name="connsiteX35" fmla="*/ 180195 w 2745201"/>
              <a:gd name="connsiteY35" fmla="*/ 1499726 h 2836623"/>
              <a:gd name="connsiteX36" fmla="*/ 37891 w 2745201"/>
              <a:gd name="connsiteY36" fmla="*/ 1515348 h 2836623"/>
              <a:gd name="connsiteX37" fmla="*/ 22269 w 2745201"/>
              <a:gd name="connsiteY37" fmla="*/ 1373044 h 2836623"/>
              <a:gd name="connsiteX38" fmla="*/ 99035 w 2745201"/>
              <a:gd name="connsiteY38" fmla="*/ 1277053 h 2836623"/>
              <a:gd name="connsiteX39" fmla="*/ 251101 w 2745201"/>
              <a:gd name="connsiteY39" fmla="*/ 1358054 h 2836623"/>
              <a:gd name="connsiteX40" fmla="*/ 282681 w 2745201"/>
              <a:gd name="connsiteY40" fmla="*/ 1359784 h 2836623"/>
              <a:gd name="connsiteX41" fmla="*/ 284197 w 2745201"/>
              <a:gd name="connsiteY41" fmla="*/ 1324695 h 2836623"/>
              <a:gd name="connsiteX42" fmla="*/ 340236 w 2745201"/>
              <a:gd name="connsiteY42" fmla="*/ 931596 h 2836623"/>
              <a:gd name="connsiteX43" fmla="*/ 529381 w 2745201"/>
              <a:gd name="connsiteY43" fmla="*/ 780637 h 2836623"/>
              <a:gd name="connsiteX44" fmla="*/ 534153 w 2745201"/>
              <a:gd name="connsiteY44" fmla="*/ 780494 h 2836623"/>
              <a:gd name="connsiteX45" fmla="*/ 540398 w 2745201"/>
              <a:gd name="connsiteY45" fmla="*/ 781191 h 2836623"/>
              <a:gd name="connsiteX46" fmla="*/ 548821 w 2745201"/>
              <a:gd name="connsiteY46" fmla="*/ 782867 h 2836623"/>
              <a:gd name="connsiteX47" fmla="*/ 622164 w 2745201"/>
              <a:gd name="connsiteY47" fmla="*/ 794739 h 2836623"/>
              <a:gd name="connsiteX48" fmla="*/ 999440 w 2745201"/>
              <a:gd name="connsiteY48" fmla="*/ 542789 h 2836623"/>
              <a:gd name="connsiteX49" fmla="*/ 1104720 w 2745201"/>
              <a:gd name="connsiteY49" fmla="*/ 563758 h 2836623"/>
              <a:gd name="connsiteX50" fmla="*/ 1083751 w 2745201"/>
              <a:gd name="connsiteY50" fmla="*/ 669038 h 2836623"/>
              <a:gd name="connsiteX51" fmla="*/ 761394 w 2745201"/>
              <a:gd name="connsiteY51" fmla="*/ 884313 h 2836623"/>
              <a:gd name="connsiteX52" fmla="*/ 918135 w 2745201"/>
              <a:gd name="connsiteY52" fmla="*/ 931768 h 2836623"/>
              <a:gd name="connsiteX53" fmla="*/ 1144789 w 2745201"/>
              <a:gd name="connsiteY53" fmla="*/ 913974 h 2836623"/>
              <a:gd name="connsiteX54" fmla="*/ 1212041 w 2745201"/>
              <a:gd name="connsiteY54" fmla="*/ 945429 h 2836623"/>
              <a:gd name="connsiteX55" fmla="*/ 1160809 w 2745201"/>
              <a:gd name="connsiteY55" fmla="*/ 587152 h 2836623"/>
              <a:gd name="connsiteX56" fmla="*/ 1237841 w 2745201"/>
              <a:gd name="connsiteY56" fmla="*/ 383581 h 2836623"/>
              <a:gd name="connsiteX57" fmla="*/ 1139478 w 2745201"/>
              <a:gd name="connsiteY57" fmla="*/ 236290 h 2836623"/>
              <a:gd name="connsiteX58" fmla="*/ 1153385 w 2745201"/>
              <a:gd name="connsiteY58" fmla="*/ 74875 h 2836623"/>
              <a:gd name="connsiteX59" fmla="*/ 1272645 w 2745201"/>
              <a:gd name="connsiteY59" fmla="*/ 25657 h 2836623"/>
              <a:gd name="connsiteX60" fmla="*/ 1410901 w 2745201"/>
              <a:gd name="connsiteY60" fmla="*/ 232685 h 2836623"/>
              <a:gd name="connsiteX0" fmla="*/ 1410901 w 2745201"/>
              <a:gd name="connsiteY0" fmla="*/ 0 h 2908374"/>
              <a:gd name="connsiteX1" fmla="*/ 2745201 w 2745201"/>
              <a:gd name="connsiteY1" fmla="*/ 0 h 2908374"/>
              <a:gd name="connsiteX2" fmla="*/ 2745201 w 2745201"/>
              <a:gd name="connsiteY2" fmla="*/ 2836623 h 2908374"/>
              <a:gd name="connsiteX3" fmla="*/ 1410901 w 2745201"/>
              <a:gd name="connsiteY3" fmla="*/ 2836623 h 2908374"/>
              <a:gd name="connsiteX4" fmla="*/ 1163251 w 2745201"/>
              <a:gd name="connsiteY4" fmla="*/ 2860499 h 2908374"/>
              <a:gd name="connsiteX5" fmla="*/ 622311 w 2745201"/>
              <a:gd name="connsiteY5" fmla="*/ 2834681 h 2908374"/>
              <a:gd name="connsiteX6" fmla="*/ 594135 w 2745201"/>
              <a:gd name="connsiteY6" fmla="*/ 2701369 h 2908374"/>
              <a:gd name="connsiteX7" fmla="*/ 748416 w 2745201"/>
              <a:gd name="connsiteY7" fmla="*/ 2567912 h 2908374"/>
              <a:gd name="connsiteX8" fmla="*/ 951697 w 2745201"/>
              <a:gd name="connsiteY8" fmla="*/ 2280030 h 2908374"/>
              <a:gd name="connsiteX9" fmla="*/ 993563 w 2745201"/>
              <a:gd name="connsiteY9" fmla="*/ 1978241 h 2908374"/>
              <a:gd name="connsiteX10" fmla="*/ 1186421 w 2745201"/>
              <a:gd name="connsiteY10" fmla="*/ 1910298 h 2908374"/>
              <a:gd name="connsiteX11" fmla="*/ 1372239 w 2745201"/>
              <a:gd name="connsiteY11" fmla="*/ 1634078 h 2908374"/>
              <a:gd name="connsiteX12" fmla="*/ 1259534 w 2745201"/>
              <a:gd name="connsiteY12" fmla="*/ 1100831 h 2908374"/>
              <a:gd name="connsiteX13" fmla="*/ 1226186 w 2745201"/>
              <a:gd name="connsiteY13" fmla="*/ 994401 h 2908374"/>
              <a:gd name="connsiteX14" fmla="*/ 1156699 w 2745201"/>
              <a:gd name="connsiteY14" fmla="*/ 1066667 h 2908374"/>
              <a:gd name="connsiteX15" fmla="*/ 915590 w 2745201"/>
              <a:gd name="connsiteY15" fmla="*/ 1085596 h 2908374"/>
              <a:gd name="connsiteX16" fmla="*/ 888497 w 2745201"/>
              <a:gd name="connsiteY16" fmla="*/ 1080565 h 2908374"/>
              <a:gd name="connsiteX17" fmla="*/ 686343 w 2745201"/>
              <a:gd name="connsiteY17" fmla="*/ 1019322 h 2908374"/>
              <a:gd name="connsiteX18" fmla="*/ 643351 w 2745201"/>
              <a:gd name="connsiteY18" fmla="*/ 1315778 h 2908374"/>
              <a:gd name="connsiteX19" fmla="*/ 913122 w 2745201"/>
              <a:gd name="connsiteY19" fmla="*/ 1336125 h 2908374"/>
              <a:gd name="connsiteX20" fmla="*/ 996535 w 2745201"/>
              <a:gd name="connsiteY20" fmla="*/ 1391779 h 2908374"/>
              <a:gd name="connsiteX21" fmla="*/ 1179283 w 2745201"/>
              <a:gd name="connsiteY21" fmla="*/ 1756548 h 2908374"/>
              <a:gd name="connsiteX22" fmla="*/ 1133987 w 2745201"/>
              <a:gd name="connsiteY22" fmla="*/ 1892374 h 2908374"/>
              <a:gd name="connsiteX23" fmla="*/ 998160 w 2745201"/>
              <a:gd name="connsiteY23" fmla="*/ 1847078 h 2908374"/>
              <a:gd name="connsiteX24" fmla="*/ 841979 w 2745201"/>
              <a:gd name="connsiteY24" fmla="*/ 1532112 h 2908374"/>
              <a:gd name="connsiteX25" fmla="*/ 539574 w 2745201"/>
              <a:gd name="connsiteY25" fmla="*/ 1510739 h 2908374"/>
              <a:gd name="connsiteX26" fmla="*/ 641671 w 2745201"/>
              <a:gd name="connsiteY26" fmla="*/ 1763853 h 2908374"/>
              <a:gd name="connsiteX27" fmla="*/ 647609 w 2745201"/>
              <a:gd name="connsiteY27" fmla="*/ 1818304 h 2908374"/>
              <a:gd name="connsiteX28" fmla="*/ 584820 w 2745201"/>
              <a:gd name="connsiteY28" fmla="*/ 2194918 h 2908374"/>
              <a:gd name="connsiteX29" fmla="*/ 468289 w 2745201"/>
              <a:gd name="connsiteY29" fmla="*/ 2278063 h 2908374"/>
              <a:gd name="connsiteX30" fmla="*/ 385143 w 2745201"/>
              <a:gd name="connsiteY30" fmla="*/ 2161532 h 2908374"/>
              <a:gd name="connsiteX31" fmla="*/ 443252 w 2745201"/>
              <a:gd name="connsiteY31" fmla="*/ 1812992 h 2908374"/>
              <a:gd name="connsiteX32" fmla="*/ 291163 w 2745201"/>
              <a:gd name="connsiteY32" fmla="*/ 1436269 h 2908374"/>
              <a:gd name="connsiteX33" fmla="*/ 284897 w 2745201"/>
              <a:gd name="connsiteY33" fmla="*/ 1410028 h 2908374"/>
              <a:gd name="connsiteX34" fmla="*/ 253316 w 2745201"/>
              <a:gd name="connsiteY34" fmla="*/ 1408299 h 2908374"/>
              <a:gd name="connsiteX35" fmla="*/ 180195 w 2745201"/>
              <a:gd name="connsiteY35" fmla="*/ 1499726 h 2908374"/>
              <a:gd name="connsiteX36" fmla="*/ 37891 w 2745201"/>
              <a:gd name="connsiteY36" fmla="*/ 1515348 h 2908374"/>
              <a:gd name="connsiteX37" fmla="*/ 22269 w 2745201"/>
              <a:gd name="connsiteY37" fmla="*/ 1373044 h 2908374"/>
              <a:gd name="connsiteX38" fmla="*/ 99035 w 2745201"/>
              <a:gd name="connsiteY38" fmla="*/ 1277053 h 2908374"/>
              <a:gd name="connsiteX39" fmla="*/ 251101 w 2745201"/>
              <a:gd name="connsiteY39" fmla="*/ 1358054 h 2908374"/>
              <a:gd name="connsiteX40" fmla="*/ 282681 w 2745201"/>
              <a:gd name="connsiteY40" fmla="*/ 1359784 h 2908374"/>
              <a:gd name="connsiteX41" fmla="*/ 284197 w 2745201"/>
              <a:gd name="connsiteY41" fmla="*/ 1324695 h 2908374"/>
              <a:gd name="connsiteX42" fmla="*/ 340236 w 2745201"/>
              <a:gd name="connsiteY42" fmla="*/ 931596 h 2908374"/>
              <a:gd name="connsiteX43" fmla="*/ 529381 w 2745201"/>
              <a:gd name="connsiteY43" fmla="*/ 780637 h 2908374"/>
              <a:gd name="connsiteX44" fmla="*/ 534153 w 2745201"/>
              <a:gd name="connsiteY44" fmla="*/ 780494 h 2908374"/>
              <a:gd name="connsiteX45" fmla="*/ 540398 w 2745201"/>
              <a:gd name="connsiteY45" fmla="*/ 781191 h 2908374"/>
              <a:gd name="connsiteX46" fmla="*/ 548821 w 2745201"/>
              <a:gd name="connsiteY46" fmla="*/ 782867 h 2908374"/>
              <a:gd name="connsiteX47" fmla="*/ 622164 w 2745201"/>
              <a:gd name="connsiteY47" fmla="*/ 794739 h 2908374"/>
              <a:gd name="connsiteX48" fmla="*/ 999440 w 2745201"/>
              <a:gd name="connsiteY48" fmla="*/ 542789 h 2908374"/>
              <a:gd name="connsiteX49" fmla="*/ 1104720 w 2745201"/>
              <a:gd name="connsiteY49" fmla="*/ 563758 h 2908374"/>
              <a:gd name="connsiteX50" fmla="*/ 1083751 w 2745201"/>
              <a:gd name="connsiteY50" fmla="*/ 669038 h 2908374"/>
              <a:gd name="connsiteX51" fmla="*/ 761394 w 2745201"/>
              <a:gd name="connsiteY51" fmla="*/ 884313 h 2908374"/>
              <a:gd name="connsiteX52" fmla="*/ 918135 w 2745201"/>
              <a:gd name="connsiteY52" fmla="*/ 931768 h 2908374"/>
              <a:gd name="connsiteX53" fmla="*/ 1144789 w 2745201"/>
              <a:gd name="connsiteY53" fmla="*/ 913974 h 2908374"/>
              <a:gd name="connsiteX54" fmla="*/ 1212041 w 2745201"/>
              <a:gd name="connsiteY54" fmla="*/ 945429 h 2908374"/>
              <a:gd name="connsiteX55" fmla="*/ 1160809 w 2745201"/>
              <a:gd name="connsiteY55" fmla="*/ 587152 h 2908374"/>
              <a:gd name="connsiteX56" fmla="*/ 1237841 w 2745201"/>
              <a:gd name="connsiteY56" fmla="*/ 383581 h 2908374"/>
              <a:gd name="connsiteX57" fmla="*/ 1139478 w 2745201"/>
              <a:gd name="connsiteY57" fmla="*/ 236290 h 2908374"/>
              <a:gd name="connsiteX58" fmla="*/ 1153385 w 2745201"/>
              <a:gd name="connsiteY58" fmla="*/ 74875 h 2908374"/>
              <a:gd name="connsiteX59" fmla="*/ 1272645 w 2745201"/>
              <a:gd name="connsiteY59" fmla="*/ 25657 h 2908374"/>
              <a:gd name="connsiteX60" fmla="*/ 1410901 w 2745201"/>
              <a:gd name="connsiteY60" fmla="*/ 232685 h 2908374"/>
              <a:gd name="connsiteX61" fmla="*/ 1410901 w 2745201"/>
              <a:gd name="connsiteY61" fmla="*/ 0 h 2908374"/>
              <a:gd name="connsiteX0" fmla="*/ 1410901 w 2745201"/>
              <a:gd name="connsiteY0" fmla="*/ 0 h 2860502"/>
              <a:gd name="connsiteX1" fmla="*/ 2745201 w 2745201"/>
              <a:gd name="connsiteY1" fmla="*/ 0 h 2860502"/>
              <a:gd name="connsiteX2" fmla="*/ 2745201 w 2745201"/>
              <a:gd name="connsiteY2" fmla="*/ 2836623 h 2860502"/>
              <a:gd name="connsiteX3" fmla="*/ 1410901 w 2745201"/>
              <a:gd name="connsiteY3" fmla="*/ 2836623 h 2860502"/>
              <a:gd name="connsiteX4" fmla="*/ 1163251 w 2745201"/>
              <a:gd name="connsiteY4" fmla="*/ 2860499 h 2860502"/>
              <a:gd name="connsiteX5" fmla="*/ 622311 w 2745201"/>
              <a:gd name="connsiteY5" fmla="*/ 2834681 h 2860502"/>
              <a:gd name="connsiteX6" fmla="*/ 594135 w 2745201"/>
              <a:gd name="connsiteY6" fmla="*/ 2701369 h 2860502"/>
              <a:gd name="connsiteX7" fmla="*/ 748416 w 2745201"/>
              <a:gd name="connsiteY7" fmla="*/ 2567912 h 2860502"/>
              <a:gd name="connsiteX8" fmla="*/ 951697 w 2745201"/>
              <a:gd name="connsiteY8" fmla="*/ 2280030 h 2860502"/>
              <a:gd name="connsiteX9" fmla="*/ 993563 w 2745201"/>
              <a:gd name="connsiteY9" fmla="*/ 1978241 h 2860502"/>
              <a:gd name="connsiteX10" fmla="*/ 1186421 w 2745201"/>
              <a:gd name="connsiteY10" fmla="*/ 1910298 h 2860502"/>
              <a:gd name="connsiteX11" fmla="*/ 1372239 w 2745201"/>
              <a:gd name="connsiteY11" fmla="*/ 1634078 h 2860502"/>
              <a:gd name="connsiteX12" fmla="*/ 1259534 w 2745201"/>
              <a:gd name="connsiteY12" fmla="*/ 1100831 h 2860502"/>
              <a:gd name="connsiteX13" fmla="*/ 1226186 w 2745201"/>
              <a:gd name="connsiteY13" fmla="*/ 994401 h 2860502"/>
              <a:gd name="connsiteX14" fmla="*/ 1156699 w 2745201"/>
              <a:gd name="connsiteY14" fmla="*/ 1066667 h 2860502"/>
              <a:gd name="connsiteX15" fmla="*/ 915590 w 2745201"/>
              <a:gd name="connsiteY15" fmla="*/ 1085596 h 2860502"/>
              <a:gd name="connsiteX16" fmla="*/ 888497 w 2745201"/>
              <a:gd name="connsiteY16" fmla="*/ 1080565 h 2860502"/>
              <a:gd name="connsiteX17" fmla="*/ 686343 w 2745201"/>
              <a:gd name="connsiteY17" fmla="*/ 1019322 h 2860502"/>
              <a:gd name="connsiteX18" fmla="*/ 643351 w 2745201"/>
              <a:gd name="connsiteY18" fmla="*/ 1315778 h 2860502"/>
              <a:gd name="connsiteX19" fmla="*/ 913122 w 2745201"/>
              <a:gd name="connsiteY19" fmla="*/ 1336125 h 2860502"/>
              <a:gd name="connsiteX20" fmla="*/ 996535 w 2745201"/>
              <a:gd name="connsiteY20" fmla="*/ 1391779 h 2860502"/>
              <a:gd name="connsiteX21" fmla="*/ 1179283 w 2745201"/>
              <a:gd name="connsiteY21" fmla="*/ 1756548 h 2860502"/>
              <a:gd name="connsiteX22" fmla="*/ 1133987 w 2745201"/>
              <a:gd name="connsiteY22" fmla="*/ 1892374 h 2860502"/>
              <a:gd name="connsiteX23" fmla="*/ 998160 w 2745201"/>
              <a:gd name="connsiteY23" fmla="*/ 1847078 h 2860502"/>
              <a:gd name="connsiteX24" fmla="*/ 841979 w 2745201"/>
              <a:gd name="connsiteY24" fmla="*/ 1532112 h 2860502"/>
              <a:gd name="connsiteX25" fmla="*/ 539574 w 2745201"/>
              <a:gd name="connsiteY25" fmla="*/ 1510739 h 2860502"/>
              <a:gd name="connsiteX26" fmla="*/ 641671 w 2745201"/>
              <a:gd name="connsiteY26" fmla="*/ 1763853 h 2860502"/>
              <a:gd name="connsiteX27" fmla="*/ 647609 w 2745201"/>
              <a:gd name="connsiteY27" fmla="*/ 1818304 h 2860502"/>
              <a:gd name="connsiteX28" fmla="*/ 584820 w 2745201"/>
              <a:gd name="connsiteY28" fmla="*/ 2194918 h 2860502"/>
              <a:gd name="connsiteX29" fmla="*/ 468289 w 2745201"/>
              <a:gd name="connsiteY29" fmla="*/ 2278063 h 2860502"/>
              <a:gd name="connsiteX30" fmla="*/ 385143 w 2745201"/>
              <a:gd name="connsiteY30" fmla="*/ 2161532 h 2860502"/>
              <a:gd name="connsiteX31" fmla="*/ 443252 w 2745201"/>
              <a:gd name="connsiteY31" fmla="*/ 1812992 h 2860502"/>
              <a:gd name="connsiteX32" fmla="*/ 291163 w 2745201"/>
              <a:gd name="connsiteY32" fmla="*/ 1436269 h 2860502"/>
              <a:gd name="connsiteX33" fmla="*/ 284897 w 2745201"/>
              <a:gd name="connsiteY33" fmla="*/ 1410028 h 2860502"/>
              <a:gd name="connsiteX34" fmla="*/ 253316 w 2745201"/>
              <a:gd name="connsiteY34" fmla="*/ 1408299 h 2860502"/>
              <a:gd name="connsiteX35" fmla="*/ 180195 w 2745201"/>
              <a:gd name="connsiteY35" fmla="*/ 1499726 h 2860502"/>
              <a:gd name="connsiteX36" fmla="*/ 37891 w 2745201"/>
              <a:gd name="connsiteY36" fmla="*/ 1515348 h 2860502"/>
              <a:gd name="connsiteX37" fmla="*/ 22269 w 2745201"/>
              <a:gd name="connsiteY37" fmla="*/ 1373044 h 2860502"/>
              <a:gd name="connsiteX38" fmla="*/ 99035 w 2745201"/>
              <a:gd name="connsiteY38" fmla="*/ 1277053 h 2860502"/>
              <a:gd name="connsiteX39" fmla="*/ 251101 w 2745201"/>
              <a:gd name="connsiteY39" fmla="*/ 1358054 h 2860502"/>
              <a:gd name="connsiteX40" fmla="*/ 282681 w 2745201"/>
              <a:gd name="connsiteY40" fmla="*/ 1359784 h 2860502"/>
              <a:gd name="connsiteX41" fmla="*/ 284197 w 2745201"/>
              <a:gd name="connsiteY41" fmla="*/ 1324695 h 2860502"/>
              <a:gd name="connsiteX42" fmla="*/ 340236 w 2745201"/>
              <a:gd name="connsiteY42" fmla="*/ 931596 h 2860502"/>
              <a:gd name="connsiteX43" fmla="*/ 529381 w 2745201"/>
              <a:gd name="connsiteY43" fmla="*/ 780637 h 2860502"/>
              <a:gd name="connsiteX44" fmla="*/ 534153 w 2745201"/>
              <a:gd name="connsiteY44" fmla="*/ 780494 h 2860502"/>
              <a:gd name="connsiteX45" fmla="*/ 540398 w 2745201"/>
              <a:gd name="connsiteY45" fmla="*/ 781191 h 2860502"/>
              <a:gd name="connsiteX46" fmla="*/ 548821 w 2745201"/>
              <a:gd name="connsiteY46" fmla="*/ 782867 h 2860502"/>
              <a:gd name="connsiteX47" fmla="*/ 622164 w 2745201"/>
              <a:gd name="connsiteY47" fmla="*/ 794739 h 2860502"/>
              <a:gd name="connsiteX48" fmla="*/ 999440 w 2745201"/>
              <a:gd name="connsiteY48" fmla="*/ 542789 h 2860502"/>
              <a:gd name="connsiteX49" fmla="*/ 1104720 w 2745201"/>
              <a:gd name="connsiteY49" fmla="*/ 563758 h 2860502"/>
              <a:gd name="connsiteX50" fmla="*/ 1083751 w 2745201"/>
              <a:gd name="connsiteY50" fmla="*/ 669038 h 2860502"/>
              <a:gd name="connsiteX51" fmla="*/ 761394 w 2745201"/>
              <a:gd name="connsiteY51" fmla="*/ 884313 h 2860502"/>
              <a:gd name="connsiteX52" fmla="*/ 918135 w 2745201"/>
              <a:gd name="connsiteY52" fmla="*/ 931768 h 2860502"/>
              <a:gd name="connsiteX53" fmla="*/ 1144789 w 2745201"/>
              <a:gd name="connsiteY53" fmla="*/ 913974 h 2860502"/>
              <a:gd name="connsiteX54" fmla="*/ 1212041 w 2745201"/>
              <a:gd name="connsiteY54" fmla="*/ 945429 h 2860502"/>
              <a:gd name="connsiteX55" fmla="*/ 1160809 w 2745201"/>
              <a:gd name="connsiteY55" fmla="*/ 587152 h 2860502"/>
              <a:gd name="connsiteX56" fmla="*/ 1237841 w 2745201"/>
              <a:gd name="connsiteY56" fmla="*/ 383581 h 2860502"/>
              <a:gd name="connsiteX57" fmla="*/ 1139478 w 2745201"/>
              <a:gd name="connsiteY57" fmla="*/ 236290 h 2860502"/>
              <a:gd name="connsiteX58" fmla="*/ 1153385 w 2745201"/>
              <a:gd name="connsiteY58" fmla="*/ 74875 h 2860502"/>
              <a:gd name="connsiteX59" fmla="*/ 1272645 w 2745201"/>
              <a:gd name="connsiteY59" fmla="*/ 25657 h 2860502"/>
              <a:gd name="connsiteX60" fmla="*/ 1410901 w 2745201"/>
              <a:gd name="connsiteY60" fmla="*/ 232685 h 2860502"/>
              <a:gd name="connsiteX61" fmla="*/ 1410901 w 2745201"/>
              <a:gd name="connsiteY61" fmla="*/ 0 h 2860502"/>
              <a:gd name="connsiteX0" fmla="*/ 1410901 w 2745201"/>
              <a:gd name="connsiteY0" fmla="*/ 0 h 2860502"/>
              <a:gd name="connsiteX1" fmla="*/ 2745201 w 2745201"/>
              <a:gd name="connsiteY1" fmla="*/ 0 h 2860502"/>
              <a:gd name="connsiteX2" fmla="*/ 2745201 w 2745201"/>
              <a:gd name="connsiteY2" fmla="*/ 2836623 h 2860502"/>
              <a:gd name="connsiteX3" fmla="*/ 1410901 w 2745201"/>
              <a:gd name="connsiteY3" fmla="*/ 2836623 h 2860502"/>
              <a:gd name="connsiteX4" fmla="*/ 1163251 w 2745201"/>
              <a:gd name="connsiteY4" fmla="*/ 2860499 h 2860502"/>
              <a:gd name="connsiteX5" fmla="*/ 622311 w 2745201"/>
              <a:gd name="connsiteY5" fmla="*/ 2834681 h 2860502"/>
              <a:gd name="connsiteX6" fmla="*/ 594135 w 2745201"/>
              <a:gd name="connsiteY6" fmla="*/ 2701369 h 2860502"/>
              <a:gd name="connsiteX7" fmla="*/ 748416 w 2745201"/>
              <a:gd name="connsiteY7" fmla="*/ 2567912 h 2860502"/>
              <a:gd name="connsiteX8" fmla="*/ 951697 w 2745201"/>
              <a:gd name="connsiteY8" fmla="*/ 2280030 h 2860502"/>
              <a:gd name="connsiteX9" fmla="*/ 993563 w 2745201"/>
              <a:gd name="connsiteY9" fmla="*/ 1978241 h 2860502"/>
              <a:gd name="connsiteX10" fmla="*/ 1186421 w 2745201"/>
              <a:gd name="connsiteY10" fmla="*/ 1910298 h 2860502"/>
              <a:gd name="connsiteX11" fmla="*/ 1372239 w 2745201"/>
              <a:gd name="connsiteY11" fmla="*/ 1634078 h 2860502"/>
              <a:gd name="connsiteX12" fmla="*/ 1259534 w 2745201"/>
              <a:gd name="connsiteY12" fmla="*/ 1100831 h 2860502"/>
              <a:gd name="connsiteX13" fmla="*/ 1226186 w 2745201"/>
              <a:gd name="connsiteY13" fmla="*/ 994401 h 2860502"/>
              <a:gd name="connsiteX14" fmla="*/ 1156699 w 2745201"/>
              <a:gd name="connsiteY14" fmla="*/ 1066667 h 2860502"/>
              <a:gd name="connsiteX15" fmla="*/ 915590 w 2745201"/>
              <a:gd name="connsiteY15" fmla="*/ 1085596 h 2860502"/>
              <a:gd name="connsiteX16" fmla="*/ 888497 w 2745201"/>
              <a:gd name="connsiteY16" fmla="*/ 1080565 h 2860502"/>
              <a:gd name="connsiteX17" fmla="*/ 686343 w 2745201"/>
              <a:gd name="connsiteY17" fmla="*/ 1019322 h 2860502"/>
              <a:gd name="connsiteX18" fmla="*/ 643351 w 2745201"/>
              <a:gd name="connsiteY18" fmla="*/ 1315778 h 2860502"/>
              <a:gd name="connsiteX19" fmla="*/ 913122 w 2745201"/>
              <a:gd name="connsiteY19" fmla="*/ 1336125 h 2860502"/>
              <a:gd name="connsiteX20" fmla="*/ 996535 w 2745201"/>
              <a:gd name="connsiteY20" fmla="*/ 1391779 h 2860502"/>
              <a:gd name="connsiteX21" fmla="*/ 1179283 w 2745201"/>
              <a:gd name="connsiteY21" fmla="*/ 1756548 h 2860502"/>
              <a:gd name="connsiteX22" fmla="*/ 1133987 w 2745201"/>
              <a:gd name="connsiteY22" fmla="*/ 1892374 h 2860502"/>
              <a:gd name="connsiteX23" fmla="*/ 998160 w 2745201"/>
              <a:gd name="connsiteY23" fmla="*/ 1847078 h 2860502"/>
              <a:gd name="connsiteX24" fmla="*/ 841979 w 2745201"/>
              <a:gd name="connsiteY24" fmla="*/ 1532112 h 2860502"/>
              <a:gd name="connsiteX25" fmla="*/ 539574 w 2745201"/>
              <a:gd name="connsiteY25" fmla="*/ 1510739 h 2860502"/>
              <a:gd name="connsiteX26" fmla="*/ 641671 w 2745201"/>
              <a:gd name="connsiteY26" fmla="*/ 1763853 h 2860502"/>
              <a:gd name="connsiteX27" fmla="*/ 647609 w 2745201"/>
              <a:gd name="connsiteY27" fmla="*/ 1818304 h 2860502"/>
              <a:gd name="connsiteX28" fmla="*/ 584820 w 2745201"/>
              <a:gd name="connsiteY28" fmla="*/ 2194918 h 2860502"/>
              <a:gd name="connsiteX29" fmla="*/ 468289 w 2745201"/>
              <a:gd name="connsiteY29" fmla="*/ 2278063 h 2860502"/>
              <a:gd name="connsiteX30" fmla="*/ 385143 w 2745201"/>
              <a:gd name="connsiteY30" fmla="*/ 2161532 h 2860502"/>
              <a:gd name="connsiteX31" fmla="*/ 443252 w 2745201"/>
              <a:gd name="connsiteY31" fmla="*/ 1812992 h 2860502"/>
              <a:gd name="connsiteX32" fmla="*/ 291163 w 2745201"/>
              <a:gd name="connsiteY32" fmla="*/ 1436269 h 2860502"/>
              <a:gd name="connsiteX33" fmla="*/ 284897 w 2745201"/>
              <a:gd name="connsiteY33" fmla="*/ 1410028 h 2860502"/>
              <a:gd name="connsiteX34" fmla="*/ 253316 w 2745201"/>
              <a:gd name="connsiteY34" fmla="*/ 1408299 h 2860502"/>
              <a:gd name="connsiteX35" fmla="*/ 180195 w 2745201"/>
              <a:gd name="connsiteY35" fmla="*/ 1499726 h 2860502"/>
              <a:gd name="connsiteX36" fmla="*/ 37891 w 2745201"/>
              <a:gd name="connsiteY36" fmla="*/ 1515348 h 2860502"/>
              <a:gd name="connsiteX37" fmla="*/ 22269 w 2745201"/>
              <a:gd name="connsiteY37" fmla="*/ 1373044 h 2860502"/>
              <a:gd name="connsiteX38" fmla="*/ 99035 w 2745201"/>
              <a:gd name="connsiteY38" fmla="*/ 1277053 h 2860502"/>
              <a:gd name="connsiteX39" fmla="*/ 251101 w 2745201"/>
              <a:gd name="connsiteY39" fmla="*/ 1358054 h 2860502"/>
              <a:gd name="connsiteX40" fmla="*/ 282681 w 2745201"/>
              <a:gd name="connsiteY40" fmla="*/ 1359784 h 2860502"/>
              <a:gd name="connsiteX41" fmla="*/ 284197 w 2745201"/>
              <a:gd name="connsiteY41" fmla="*/ 1324695 h 2860502"/>
              <a:gd name="connsiteX42" fmla="*/ 340236 w 2745201"/>
              <a:gd name="connsiteY42" fmla="*/ 931596 h 2860502"/>
              <a:gd name="connsiteX43" fmla="*/ 529381 w 2745201"/>
              <a:gd name="connsiteY43" fmla="*/ 780637 h 2860502"/>
              <a:gd name="connsiteX44" fmla="*/ 534153 w 2745201"/>
              <a:gd name="connsiteY44" fmla="*/ 780494 h 2860502"/>
              <a:gd name="connsiteX45" fmla="*/ 540398 w 2745201"/>
              <a:gd name="connsiteY45" fmla="*/ 781191 h 2860502"/>
              <a:gd name="connsiteX46" fmla="*/ 548821 w 2745201"/>
              <a:gd name="connsiteY46" fmla="*/ 782867 h 2860502"/>
              <a:gd name="connsiteX47" fmla="*/ 622164 w 2745201"/>
              <a:gd name="connsiteY47" fmla="*/ 794739 h 2860502"/>
              <a:gd name="connsiteX48" fmla="*/ 999440 w 2745201"/>
              <a:gd name="connsiteY48" fmla="*/ 542789 h 2860502"/>
              <a:gd name="connsiteX49" fmla="*/ 1104720 w 2745201"/>
              <a:gd name="connsiteY49" fmla="*/ 563758 h 2860502"/>
              <a:gd name="connsiteX50" fmla="*/ 1083751 w 2745201"/>
              <a:gd name="connsiteY50" fmla="*/ 669038 h 2860502"/>
              <a:gd name="connsiteX51" fmla="*/ 761394 w 2745201"/>
              <a:gd name="connsiteY51" fmla="*/ 884313 h 2860502"/>
              <a:gd name="connsiteX52" fmla="*/ 918135 w 2745201"/>
              <a:gd name="connsiteY52" fmla="*/ 931768 h 2860502"/>
              <a:gd name="connsiteX53" fmla="*/ 1144789 w 2745201"/>
              <a:gd name="connsiteY53" fmla="*/ 913974 h 2860502"/>
              <a:gd name="connsiteX54" fmla="*/ 1212041 w 2745201"/>
              <a:gd name="connsiteY54" fmla="*/ 945429 h 2860502"/>
              <a:gd name="connsiteX55" fmla="*/ 1160809 w 2745201"/>
              <a:gd name="connsiteY55" fmla="*/ 587152 h 2860502"/>
              <a:gd name="connsiteX56" fmla="*/ 1237841 w 2745201"/>
              <a:gd name="connsiteY56" fmla="*/ 383581 h 2860502"/>
              <a:gd name="connsiteX57" fmla="*/ 1139478 w 2745201"/>
              <a:gd name="connsiteY57" fmla="*/ 236290 h 2860502"/>
              <a:gd name="connsiteX58" fmla="*/ 1153385 w 2745201"/>
              <a:gd name="connsiteY58" fmla="*/ 74875 h 2860502"/>
              <a:gd name="connsiteX59" fmla="*/ 1272645 w 2745201"/>
              <a:gd name="connsiteY59" fmla="*/ 25657 h 2860502"/>
              <a:gd name="connsiteX60" fmla="*/ 1315651 w 2745201"/>
              <a:gd name="connsiteY60" fmla="*/ 42185 h 2860502"/>
              <a:gd name="connsiteX61" fmla="*/ 1410901 w 2745201"/>
              <a:gd name="connsiteY61" fmla="*/ 0 h 2860502"/>
              <a:gd name="connsiteX0" fmla="*/ 1410901 w 2745201"/>
              <a:gd name="connsiteY0" fmla="*/ 0 h 2848427"/>
              <a:gd name="connsiteX1" fmla="*/ 2745201 w 2745201"/>
              <a:gd name="connsiteY1" fmla="*/ 0 h 2848427"/>
              <a:gd name="connsiteX2" fmla="*/ 2745201 w 2745201"/>
              <a:gd name="connsiteY2" fmla="*/ 2836623 h 2848427"/>
              <a:gd name="connsiteX3" fmla="*/ 1410901 w 2745201"/>
              <a:gd name="connsiteY3" fmla="*/ 2836623 h 2848427"/>
              <a:gd name="connsiteX4" fmla="*/ 1153726 w 2745201"/>
              <a:gd name="connsiteY4" fmla="*/ 2841449 h 2848427"/>
              <a:gd name="connsiteX5" fmla="*/ 622311 w 2745201"/>
              <a:gd name="connsiteY5" fmla="*/ 2834681 h 2848427"/>
              <a:gd name="connsiteX6" fmla="*/ 594135 w 2745201"/>
              <a:gd name="connsiteY6" fmla="*/ 2701369 h 2848427"/>
              <a:gd name="connsiteX7" fmla="*/ 748416 w 2745201"/>
              <a:gd name="connsiteY7" fmla="*/ 2567912 h 2848427"/>
              <a:gd name="connsiteX8" fmla="*/ 951697 w 2745201"/>
              <a:gd name="connsiteY8" fmla="*/ 2280030 h 2848427"/>
              <a:gd name="connsiteX9" fmla="*/ 993563 w 2745201"/>
              <a:gd name="connsiteY9" fmla="*/ 1978241 h 2848427"/>
              <a:gd name="connsiteX10" fmla="*/ 1186421 w 2745201"/>
              <a:gd name="connsiteY10" fmla="*/ 1910298 h 2848427"/>
              <a:gd name="connsiteX11" fmla="*/ 1372239 w 2745201"/>
              <a:gd name="connsiteY11" fmla="*/ 1634078 h 2848427"/>
              <a:gd name="connsiteX12" fmla="*/ 1259534 w 2745201"/>
              <a:gd name="connsiteY12" fmla="*/ 1100831 h 2848427"/>
              <a:gd name="connsiteX13" fmla="*/ 1226186 w 2745201"/>
              <a:gd name="connsiteY13" fmla="*/ 994401 h 2848427"/>
              <a:gd name="connsiteX14" fmla="*/ 1156699 w 2745201"/>
              <a:gd name="connsiteY14" fmla="*/ 1066667 h 2848427"/>
              <a:gd name="connsiteX15" fmla="*/ 915590 w 2745201"/>
              <a:gd name="connsiteY15" fmla="*/ 1085596 h 2848427"/>
              <a:gd name="connsiteX16" fmla="*/ 888497 w 2745201"/>
              <a:gd name="connsiteY16" fmla="*/ 1080565 h 2848427"/>
              <a:gd name="connsiteX17" fmla="*/ 686343 w 2745201"/>
              <a:gd name="connsiteY17" fmla="*/ 1019322 h 2848427"/>
              <a:gd name="connsiteX18" fmla="*/ 643351 w 2745201"/>
              <a:gd name="connsiteY18" fmla="*/ 1315778 h 2848427"/>
              <a:gd name="connsiteX19" fmla="*/ 913122 w 2745201"/>
              <a:gd name="connsiteY19" fmla="*/ 1336125 h 2848427"/>
              <a:gd name="connsiteX20" fmla="*/ 996535 w 2745201"/>
              <a:gd name="connsiteY20" fmla="*/ 1391779 h 2848427"/>
              <a:gd name="connsiteX21" fmla="*/ 1179283 w 2745201"/>
              <a:gd name="connsiteY21" fmla="*/ 1756548 h 2848427"/>
              <a:gd name="connsiteX22" fmla="*/ 1133987 w 2745201"/>
              <a:gd name="connsiteY22" fmla="*/ 1892374 h 2848427"/>
              <a:gd name="connsiteX23" fmla="*/ 998160 w 2745201"/>
              <a:gd name="connsiteY23" fmla="*/ 1847078 h 2848427"/>
              <a:gd name="connsiteX24" fmla="*/ 841979 w 2745201"/>
              <a:gd name="connsiteY24" fmla="*/ 1532112 h 2848427"/>
              <a:gd name="connsiteX25" fmla="*/ 539574 w 2745201"/>
              <a:gd name="connsiteY25" fmla="*/ 1510739 h 2848427"/>
              <a:gd name="connsiteX26" fmla="*/ 641671 w 2745201"/>
              <a:gd name="connsiteY26" fmla="*/ 1763853 h 2848427"/>
              <a:gd name="connsiteX27" fmla="*/ 647609 w 2745201"/>
              <a:gd name="connsiteY27" fmla="*/ 1818304 h 2848427"/>
              <a:gd name="connsiteX28" fmla="*/ 584820 w 2745201"/>
              <a:gd name="connsiteY28" fmla="*/ 2194918 h 2848427"/>
              <a:gd name="connsiteX29" fmla="*/ 468289 w 2745201"/>
              <a:gd name="connsiteY29" fmla="*/ 2278063 h 2848427"/>
              <a:gd name="connsiteX30" fmla="*/ 385143 w 2745201"/>
              <a:gd name="connsiteY30" fmla="*/ 2161532 h 2848427"/>
              <a:gd name="connsiteX31" fmla="*/ 443252 w 2745201"/>
              <a:gd name="connsiteY31" fmla="*/ 1812992 h 2848427"/>
              <a:gd name="connsiteX32" fmla="*/ 291163 w 2745201"/>
              <a:gd name="connsiteY32" fmla="*/ 1436269 h 2848427"/>
              <a:gd name="connsiteX33" fmla="*/ 284897 w 2745201"/>
              <a:gd name="connsiteY33" fmla="*/ 1410028 h 2848427"/>
              <a:gd name="connsiteX34" fmla="*/ 253316 w 2745201"/>
              <a:gd name="connsiteY34" fmla="*/ 1408299 h 2848427"/>
              <a:gd name="connsiteX35" fmla="*/ 180195 w 2745201"/>
              <a:gd name="connsiteY35" fmla="*/ 1499726 h 2848427"/>
              <a:gd name="connsiteX36" fmla="*/ 37891 w 2745201"/>
              <a:gd name="connsiteY36" fmla="*/ 1515348 h 2848427"/>
              <a:gd name="connsiteX37" fmla="*/ 22269 w 2745201"/>
              <a:gd name="connsiteY37" fmla="*/ 1373044 h 2848427"/>
              <a:gd name="connsiteX38" fmla="*/ 99035 w 2745201"/>
              <a:gd name="connsiteY38" fmla="*/ 1277053 h 2848427"/>
              <a:gd name="connsiteX39" fmla="*/ 251101 w 2745201"/>
              <a:gd name="connsiteY39" fmla="*/ 1358054 h 2848427"/>
              <a:gd name="connsiteX40" fmla="*/ 282681 w 2745201"/>
              <a:gd name="connsiteY40" fmla="*/ 1359784 h 2848427"/>
              <a:gd name="connsiteX41" fmla="*/ 284197 w 2745201"/>
              <a:gd name="connsiteY41" fmla="*/ 1324695 h 2848427"/>
              <a:gd name="connsiteX42" fmla="*/ 340236 w 2745201"/>
              <a:gd name="connsiteY42" fmla="*/ 931596 h 2848427"/>
              <a:gd name="connsiteX43" fmla="*/ 529381 w 2745201"/>
              <a:gd name="connsiteY43" fmla="*/ 780637 h 2848427"/>
              <a:gd name="connsiteX44" fmla="*/ 534153 w 2745201"/>
              <a:gd name="connsiteY44" fmla="*/ 780494 h 2848427"/>
              <a:gd name="connsiteX45" fmla="*/ 540398 w 2745201"/>
              <a:gd name="connsiteY45" fmla="*/ 781191 h 2848427"/>
              <a:gd name="connsiteX46" fmla="*/ 548821 w 2745201"/>
              <a:gd name="connsiteY46" fmla="*/ 782867 h 2848427"/>
              <a:gd name="connsiteX47" fmla="*/ 622164 w 2745201"/>
              <a:gd name="connsiteY47" fmla="*/ 794739 h 2848427"/>
              <a:gd name="connsiteX48" fmla="*/ 999440 w 2745201"/>
              <a:gd name="connsiteY48" fmla="*/ 542789 h 2848427"/>
              <a:gd name="connsiteX49" fmla="*/ 1104720 w 2745201"/>
              <a:gd name="connsiteY49" fmla="*/ 563758 h 2848427"/>
              <a:gd name="connsiteX50" fmla="*/ 1083751 w 2745201"/>
              <a:gd name="connsiteY50" fmla="*/ 669038 h 2848427"/>
              <a:gd name="connsiteX51" fmla="*/ 761394 w 2745201"/>
              <a:gd name="connsiteY51" fmla="*/ 884313 h 2848427"/>
              <a:gd name="connsiteX52" fmla="*/ 918135 w 2745201"/>
              <a:gd name="connsiteY52" fmla="*/ 931768 h 2848427"/>
              <a:gd name="connsiteX53" fmla="*/ 1144789 w 2745201"/>
              <a:gd name="connsiteY53" fmla="*/ 913974 h 2848427"/>
              <a:gd name="connsiteX54" fmla="*/ 1212041 w 2745201"/>
              <a:gd name="connsiteY54" fmla="*/ 945429 h 2848427"/>
              <a:gd name="connsiteX55" fmla="*/ 1160809 w 2745201"/>
              <a:gd name="connsiteY55" fmla="*/ 587152 h 2848427"/>
              <a:gd name="connsiteX56" fmla="*/ 1237841 w 2745201"/>
              <a:gd name="connsiteY56" fmla="*/ 383581 h 2848427"/>
              <a:gd name="connsiteX57" fmla="*/ 1139478 w 2745201"/>
              <a:gd name="connsiteY57" fmla="*/ 236290 h 2848427"/>
              <a:gd name="connsiteX58" fmla="*/ 1153385 w 2745201"/>
              <a:gd name="connsiteY58" fmla="*/ 74875 h 2848427"/>
              <a:gd name="connsiteX59" fmla="*/ 1272645 w 2745201"/>
              <a:gd name="connsiteY59" fmla="*/ 25657 h 2848427"/>
              <a:gd name="connsiteX60" fmla="*/ 1315651 w 2745201"/>
              <a:gd name="connsiteY60" fmla="*/ 42185 h 2848427"/>
              <a:gd name="connsiteX61" fmla="*/ 1410901 w 2745201"/>
              <a:gd name="connsiteY61" fmla="*/ 0 h 2848427"/>
              <a:gd name="connsiteX0" fmla="*/ 1410901 w 2745201"/>
              <a:gd name="connsiteY0" fmla="*/ 0 h 2847147"/>
              <a:gd name="connsiteX1" fmla="*/ 2745201 w 2745201"/>
              <a:gd name="connsiteY1" fmla="*/ 0 h 2847147"/>
              <a:gd name="connsiteX2" fmla="*/ 2745201 w 2745201"/>
              <a:gd name="connsiteY2" fmla="*/ 2836623 h 2847147"/>
              <a:gd name="connsiteX3" fmla="*/ 1410901 w 2745201"/>
              <a:gd name="connsiteY3" fmla="*/ 2836623 h 2847147"/>
              <a:gd name="connsiteX4" fmla="*/ 1153726 w 2745201"/>
              <a:gd name="connsiteY4" fmla="*/ 2841449 h 2847147"/>
              <a:gd name="connsiteX5" fmla="*/ 622311 w 2745201"/>
              <a:gd name="connsiteY5" fmla="*/ 2834681 h 2847147"/>
              <a:gd name="connsiteX6" fmla="*/ 594135 w 2745201"/>
              <a:gd name="connsiteY6" fmla="*/ 2701369 h 2847147"/>
              <a:gd name="connsiteX7" fmla="*/ 748416 w 2745201"/>
              <a:gd name="connsiteY7" fmla="*/ 2567912 h 2847147"/>
              <a:gd name="connsiteX8" fmla="*/ 951697 w 2745201"/>
              <a:gd name="connsiteY8" fmla="*/ 2280030 h 2847147"/>
              <a:gd name="connsiteX9" fmla="*/ 993563 w 2745201"/>
              <a:gd name="connsiteY9" fmla="*/ 1978241 h 2847147"/>
              <a:gd name="connsiteX10" fmla="*/ 1186421 w 2745201"/>
              <a:gd name="connsiteY10" fmla="*/ 1910298 h 2847147"/>
              <a:gd name="connsiteX11" fmla="*/ 1372239 w 2745201"/>
              <a:gd name="connsiteY11" fmla="*/ 1634078 h 2847147"/>
              <a:gd name="connsiteX12" fmla="*/ 1259534 w 2745201"/>
              <a:gd name="connsiteY12" fmla="*/ 1100831 h 2847147"/>
              <a:gd name="connsiteX13" fmla="*/ 1226186 w 2745201"/>
              <a:gd name="connsiteY13" fmla="*/ 994401 h 2847147"/>
              <a:gd name="connsiteX14" fmla="*/ 1156699 w 2745201"/>
              <a:gd name="connsiteY14" fmla="*/ 1066667 h 2847147"/>
              <a:gd name="connsiteX15" fmla="*/ 915590 w 2745201"/>
              <a:gd name="connsiteY15" fmla="*/ 1085596 h 2847147"/>
              <a:gd name="connsiteX16" fmla="*/ 888497 w 2745201"/>
              <a:gd name="connsiteY16" fmla="*/ 1080565 h 2847147"/>
              <a:gd name="connsiteX17" fmla="*/ 686343 w 2745201"/>
              <a:gd name="connsiteY17" fmla="*/ 1019322 h 2847147"/>
              <a:gd name="connsiteX18" fmla="*/ 643351 w 2745201"/>
              <a:gd name="connsiteY18" fmla="*/ 1315778 h 2847147"/>
              <a:gd name="connsiteX19" fmla="*/ 913122 w 2745201"/>
              <a:gd name="connsiteY19" fmla="*/ 1336125 h 2847147"/>
              <a:gd name="connsiteX20" fmla="*/ 996535 w 2745201"/>
              <a:gd name="connsiteY20" fmla="*/ 1391779 h 2847147"/>
              <a:gd name="connsiteX21" fmla="*/ 1179283 w 2745201"/>
              <a:gd name="connsiteY21" fmla="*/ 1756548 h 2847147"/>
              <a:gd name="connsiteX22" fmla="*/ 1133987 w 2745201"/>
              <a:gd name="connsiteY22" fmla="*/ 1892374 h 2847147"/>
              <a:gd name="connsiteX23" fmla="*/ 998160 w 2745201"/>
              <a:gd name="connsiteY23" fmla="*/ 1847078 h 2847147"/>
              <a:gd name="connsiteX24" fmla="*/ 841979 w 2745201"/>
              <a:gd name="connsiteY24" fmla="*/ 1532112 h 2847147"/>
              <a:gd name="connsiteX25" fmla="*/ 539574 w 2745201"/>
              <a:gd name="connsiteY25" fmla="*/ 1510739 h 2847147"/>
              <a:gd name="connsiteX26" fmla="*/ 641671 w 2745201"/>
              <a:gd name="connsiteY26" fmla="*/ 1763853 h 2847147"/>
              <a:gd name="connsiteX27" fmla="*/ 647609 w 2745201"/>
              <a:gd name="connsiteY27" fmla="*/ 1818304 h 2847147"/>
              <a:gd name="connsiteX28" fmla="*/ 584820 w 2745201"/>
              <a:gd name="connsiteY28" fmla="*/ 2194918 h 2847147"/>
              <a:gd name="connsiteX29" fmla="*/ 468289 w 2745201"/>
              <a:gd name="connsiteY29" fmla="*/ 2278063 h 2847147"/>
              <a:gd name="connsiteX30" fmla="*/ 385143 w 2745201"/>
              <a:gd name="connsiteY30" fmla="*/ 2161532 h 2847147"/>
              <a:gd name="connsiteX31" fmla="*/ 443252 w 2745201"/>
              <a:gd name="connsiteY31" fmla="*/ 1812992 h 2847147"/>
              <a:gd name="connsiteX32" fmla="*/ 291163 w 2745201"/>
              <a:gd name="connsiteY32" fmla="*/ 1436269 h 2847147"/>
              <a:gd name="connsiteX33" fmla="*/ 284897 w 2745201"/>
              <a:gd name="connsiteY33" fmla="*/ 1410028 h 2847147"/>
              <a:gd name="connsiteX34" fmla="*/ 253316 w 2745201"/>
              <a:gd name="connsiteY34" fmla="*/ 1408299 h 2847147"/>
              <a:gd name="connsiteX35" fmla="*/ 180195 w 2745201"/>
              <a:gd name="connsiteY35" fmla="*/ 1499726 h 2847147"/>
              <a:gd name="connsiteX36" fmla="*/ 37891 w 2745201"/>
              <a:gd name="connsiteY36" fmla="*/ 1515348 h 2847147"/>
              <a:gd name="connsiteX37" fmla="*/ 22269 w 2745201"/>
              <a:gd name="connsiteY37" fmla="*/ 1373044 h 2847147"/>
              <a:gd name="connsiteX38" fmla="*/ 99035 w 2745201"/>
              <a:gd name="connsiteY38" fmla="*/ 1277053 h 2847147"/>
              <a:gd name="connsiteX39" fmla="*/ 251101 w 2745201"/>
              <a:gd name="connsiteY39" fmla="*/ 1358054 h 2847147"/>
              <a:gd name="connsiteX40" fmla="*/ 282681 w 2745201"/>
              <a:gd name="connsiteY40" fmla="*/ 1359784 h 2847147"/>
              <a:gd name="connsiteX41" fmla="*/ 284197 w 2745201"/>
              <a:gd name="connsiteY41" fmla="*/ 1324695 h 2847147"/>
              <a:gd name="connsiteX42" fmla="*/ 340236 w 2745201"/>
              <a:gd name="connsiteY42" fmla="*/ 931596 h 2847147"/>
              <a:gd name="connsiteX43" fmla="*/ 529381 w 2745201"/>
              <a:gd name="connsiteY43" fmla="*/ 780637 h 2847147"/>
              <a:gd name="connsiteX44" fmla="*/ 534153 w 2745201"/>
              <a:gd name="connsiteY44" fmla="*/ 780494 h 2847147"/>
              <a:gd name="connsiteX45" fmla="*/ 540398 w 2745201"/>
              <a:gd name="connsiteY45" fmla="*/ 781191 h 2847147"/>
              <a:gd name="connsiteX46" fmla="*/ 548821 w 2745201"/>
              <a:gd name="connsiteY46" fmla="*/ 782867 h 2847147"/>
              <a:gd name="connsiteX47" fmla="*/ 622164 w 2745201"/>
              <a:gd name="connsiteY47" fmla="*/ 794739 h 2847147"/>
              <a:gd name="connsiteX48" fmla="*/ 999440 w 2745201"/>
              <a:gd name="connsiteY48" fmla="*/ 542789 h 2847147"/>
              <a:gd name="connsiteX49" fmla="*/ 1104720 w 2745201"/>
              <a:gd name="connsiteY49" fmla="*/ 563758 h 2847147"/>
              <a:gd name="connsiteX50" fmla="*/ 1083751 w 2745201"/>
              <a:gd name="connsiteY50" fmla="*/ 669038 h 2847147"/>
              <a:gd name="connsiteX51" fmla="*/ 761394 w 2745201"/>
              <a:gd name="connsiteY51" fmla="*/ 884313 h 2847147"/>
              <a:gd name="connsiteX52" fmla="*/ 918135 w 2745201"/>
              <a:gd name="connsiteY52" fmla="*/ 931768 h 2847147"/>
              <a:gd name="connsiteX53" fmla="*/ 1144789 w 2745201"/>
              <a:gd name="connsiteY53" fmla="*/ 913974 h 2847147"/>
              <a:gd name="connsiteX54" fmla="*/ 1212041 w 2745201"/>
              <a:gd name="connsiteY54" fmla="*/ 945429 h 2847147"/>
              <a:gd name="connsiteX55" fmla="*/ 1160809 w 2745201"/>
              <a:gd name="connsiteY55" fmla="*/ 587152 h 2847147"/>
              <a:gd name="connsiteX56" fmla="*/ 1237841 w 2745201"/>
              <a:gd name="connsiteY56" fmla="*/ 383581 h 2847147"/>
              <a:gd name="connsiteX57" fmla="*/ 1139478 w 2745201"/>
              <a:gd name="connsiteY57" fmla="*/ 236290 h 2847147"/>
              <a:gd name="connsiteX58" fmla="*/ 1153385 w 2745201"/>
              <a:gd name="connsiteY58" fmla="*/ 74875 h 2847147"/>
              <a:gd name="connsiteX59" fmla="*/ 1272645 w 2745201"/>
              <a:gd name="connsiteY59" fmla="*/ 25657 h 2847147"/>
              <a:gd name="connsiteX60" fmla="*/ 1315651 w 2745201"/>
              <a:gd name="connsiteY60" fmla="*/ 42185 h 2847147"/>
              <a:gd name="connsiteX61" fmla="*/ 1410901 w 2745201"/>
              <a:gd name="connsiteY61" fmla="*/ 0 h 2847147"/>
              <a:gd name="connsiteX0" fmla="*/ 1410901 w 2745201"/>
              <a:gd name="connsiteY0" fmla="*/ 0 h 2847148"/>
              <a:gd name="connsiteX1" fmla="*/ 2745201 w 2745201"/>
              <a:gd name="connsiteY1" fmla="*/ 0 h 2847148"/>
              <a:gd name="connsiteX2" fmla="*/ 2745201 w 2745201"/>
              <a:gd name="connsiteY2" fmla="*/ 2836623 h 2847148"/>
              <a:gd name="connsiteX3" fmla="*/ 1410901 w 2745201"/>
              <a:gd name="connsiteY3" fmla="*/ 2836623 h 2847148"/>
              <a:gd name="connsiteX4" fmla="*/ 1153726 w 2745201"/>
              <a:gd name="connsiteY4" fmla="*/ 2841449 h 2847148"/>
              <a:gd name="connsiteX5" fmla="*/ 622311 w 2745201"/>
              <a:gd name="connsiteY5" fmla="*/ 2834681 h 2847148"/>
              <a:gd name="connsiteX6" fmla="*/ 594135 w 2745201"/>
              <a:gd name="connsiteY6" fmla="*/ 2701369 h 2847148"/>
              <a:gd name="connsiteX7" fmla="*/ 748416 w 2745201"/>
              <a:gd name="connsiteY7" fmla="*/ 2567912 h 2847148"/>
              <a:gd name="connsiteX8" fmla="*/ 951697 w 2745201"/>
              <a:gd name="connsiteY8" fmla="*/ 2280030 h 2847148"/>
              <a:gd name="connsiteX9" fmla="*/ 993563 w 2745201"/>
              <a:gd name="connsiteY9" fmla="*/ 1978241 h 2847148"/>
              <a:gd name="connsiteX10" fmla="*/ 1186421 w 2745201"/>
              <a:gd name="connsiteY10" fmla="*/ 1910298 h 2847148"/>
              <a:gd name="connsiteX11" fmla="*/ 1372239 w 2745201"/>
              <a:gd name="connsiteY11" fmla="*/ 1634078 h 2847148"/>
              <a:gd name="connsiteX12" fmla="*/ 1259534 w 2745201"/>
              <a:gd name="connsiteY12" fmla="*/ 1100831 h 2847148"/>
              <a:gd name="connsiteX13" fmla="*/ 1226186 w 2745201"/>
              <a:gd name="connsiteY13" fmla="*/ 994401 h 2847148"/>
              <a:gd name="connsiteX14" fmla="*/ 1156699 w 2745201"/>
              <a:gd name="connsiteY14" fmla="*/ 1066667 h 2847148"/>
              <a:gd name="connsiteX15" fmla="*/ 915590 w 2745201"/>
              <a:gd name="connsiteY15" fmla="*/ 1085596 h 2847148"/>
              <a:gd name="connsiteX16" fmla="*/ 888497 w 2745201"/>
              <a:gd name="connsiteY16" fmla="*/ 1080565 h 2847148"/>
              <a:gd name="connsiteX17" fmla="*/ 686343 w 2745201"/>
              <a:gd name="connsiteY17" fmla="*/ 1019322 h 2847148"/>
              <a:gd name="connsiteX18" fmla="*/ 643351 w 2745201"/>
              <a:gd name="connsiteY18" fmla="*/ 1315778 h 2847148"/>
              <a:gd name="connsiteX19" fmla="*/ 913122 w 2745201"/>
              <a:gd name="connsiteY19" fmla="*/ 1336125 h 2847148"/>
              <a:gd name="connsiteX20" fmla="*/ 996535 w 2745201"/>
              <a:gd name="connsiteY20" fmla="*/ 1391779 h 2847148"/>
              <a:gd name="connsiteX21" fmla="*/ 1179283 w 2745201"/>
              <a:gd name="connsiteY21" fmla="*/ 1756548 h 2847148"/>
              <a:gd name="connsiteX22" fmla="*/ 1133987 w 2745201"/>
              <a:gd name="connsiteY22" fmla="*/ 1892374 h 2847148"/>
              <a:gd name="connsiteX23" fmla="*/ 998160 w 2745201"/>
              <a:gd name="connsiteY23" fmla="*/ 1847078 h 2847148"/>
              <a:gd name="connsiteX24" fmla="*/ 841979 w 2745201"/>
              <a:gd name="connsiteY24" fmla="*/ 1532112 h 2847148"/>
              <a:gd name="connsiteX25" fmla="*/ 539574 w 2745201"/>
              <a:gd name="connsiteY25" fmla="*/ 1510739 h 2847148"/>
              <a:gd name="connsiteX26" fmla="*/ 641671 w 2745201"/>
              <a:gd name="connsiteY26" fmla="*/ 1763853 h 2847148"/>
              <a:gd name="connsiteX27" fmla="*/ 647609 w 2745201"/>
              <a:gd name="connsiteY27" fmla="*/ 1818304 h 2847148"/>
              <a:gd name="connsiteX28" fmla="*/ 584820 w 2745201"/>
              <a:gd name="connsiteY28" fmla="*/ 2194918 h 2847148"/>
              <a:gd name="connsiteX29" fmla="*/ 468289 w 2745201"/>
              <a:gd name="connsiteY29" fmla="*/ 2278063 h 2847148"/>
              <a:gd name="connsiteX30" fmla="*/ 385143 w 2745201"/>
              <a:gd name="connsiteY30" fmla="*/ 2161532 h 2847148"/>
              <a:gd name="connsiteX31" fmla="*/ 443252 w 2745201"/>
              <a:gd name="connsiteY31" fmla="*/ 1812992 h 2847148"/>
              <a:gd name="connsiteX32" fmla="*/ 291163 w 2745201"/>
              <a:gd name="connsiteY32" fmla="*/ 1436269 h 2847148"/>
              <a:gd name="connsiteX33" fmla="*/ 284897 w 2745201"/>
              <a:gd name="connsiteY33" fmla="*/ 1410028 h 2847148"/>
              <a:gd name="connsiteX34" fmla="*/ 253316 w 2745201"/>
              <a:gd name="connsiteY34" fmla="*/ 1408299 h 2847148"/>
              <a:gd name="connsiteX35" fmla="*/ 180195 w 2745201"/>
              <a:gd name="connsiteY35" fmla="*/ 1499726 h 2847148"/>
              <a:gd name="connsiteX36" fmla="*/ 37891 w 2745201"/>
              <a:gd name="connsiteY36" fmla="*/ 1515348 h 2847148"/>
              <a:gd name="connsiteX37" fmla="*/ 22269 w 2745201"/>
              <a:gd name="connsiteY37" fmla="*/ 1373044 h 2847148"/>
              <a:gd name="connsiteX38" fmla="*/ 99035 w 2745201"/>
              <a:gd name="connsiteY38" fmla="*/ 1277053 h 2847148"/>
              <a:gd name="connsiteX39" fmla="*/ 251101 w 2745201"/>
              <a:gd name="connsiteY39" fmla="*/ 1358054 h 2847148"/>
              <a:gd name="connsiteX40" fmla="*/ 282681 w 2745201"/>
              <a:gd name="connsiteY40" fmla="*/ 1359784 h 2847148"/>
              <a:gd name="connsiteX41" fmla="*/ 284197 w 2745201"/>
              <a:gd name="connsiteY41" fmla="*/ 1324695 h 2847148"/>
              <a:gd name="connsiteX42" fmla="*/ 340236 w 2745201"/>
              <a:gd name="connsiteY42" fmla="*/ 931596 h 2847148"/>
              <a:gd name="connsiteX43" fmla="*/ 529381 w 2745201"/>
              <a:gd name="connsiteY43" fmla="*/ 780637 h 2847148"/>
              <a:gd name="connsiteX44" fmla="*/ 534153 w 2745201"/>
              <a:gd name="connsiteY44" fmla="*/ 780494 h 2847148"/>
              <a:gd name="connsiteX45" fmla="*/ 540398 w 2745201"/>
              <a:gd name="connsiteY45" fmla="*/ 781191 h 2847148"/>
              <a:gd name="connsiteX46" fmla="*/ 548821 w 2745201"/>
              <a:gd name="connsiteY46" fmla="*/ 782867 h 2847148"/>
              <a:gd name="connsiteX47" fmla="*/ 622164 w 2745201"/>
              <a:gd name="connsiteY47" fmla="*/ 794739 h 2847148"/>
              <a:gd name="connsiteX48" fmla="*/ 999440 w 2745201"/>
              <a:gd name="connsiteY48" fmla="*/ 542789 h 2847148"/>
              <a:gd name="connsiteX49" fmla="*/ 1104720 w 2745201"/>
              <a:gd name="connsiteY49" fmla="*/ 563758 h 2847148"/>
              <a:gd name="connsiteX50" fmla="*/ 1083751 w 2745201"/>
              <a:gd name="connsiteY50" fmla="*/ 669038 h 2847148"/>
              <a:gd name="connsiteX51" fmla="*/ 761394 w 2745201"/>
              <a:gd name="connsiteY51" fmla="*/ 884313 h 2847148"/>
              <a:gd name="connsiteX52" fmla="*/ 918135 w 2745201"/>
              <a:gd name="connsiteY52" fmla="*/ 931768 h 2847148"/>
              <a:gd name="connsiteX53" fmla="*/ 1144789 w 2745201"/>
              <a:gd name="connsiteY53" fmla="*/ 913974 h 2847148"/>
              <a:gd name="connsiteX54" fmla="*/ 1212041 w 2745201"/>
              <a:gd name="connsiteY54" fmla="*/ 945429 h 2847148"/>
              <a:gd name="connsiteX55" fmla="*/ 1160809 w 2745201"/>
              <a:gd name="connsiteY55" fmla="*/ 587152 h 2847148"/>
              <a:gd name="connsiteX56" fmla="*/ 1237841 w 2745201"/>
              <a:gd name="connsiteY56" fmla="*/ 383581 h 2847148"/>
              <a:gd name="connsiteX57" fmla="*/ 1139478 w 2745201"/>
              <a:gd name="connsiteY57" fmla="*/ 236290 h 2847148"/>
              <a:gd name="connsiteX58" fmla="*/ 1153385 w 2745201"/>
              <a:gd name="connsiteY58" fmla="*/ 74875 h 2847148"/>
              <a:gd name="connsiteX59" fmla="*/ 1272645 w 2745201"/>
              <a:gd name="connsiteY59" fmla="*/ 25657 h 2847148"/>
              <a:gd name="connsiteX60" fmla="*/ 1315651 w 2745201"/>
              <a:gd name="connsiteY60" fmla="*/ 42185 h 2847148"/>
              <a:gd name="connsiteX61" fmla="*/ 1410901 w 2745201"/>
              <a:gd name="connsiteY61" fmla="*/ 0 h 2847148"/>
              <a:gd name="connsiteX0" fmla="*/ 1410901 w 2745201"/>
              <a:gd name="connsiteY0" fmla="*/ 0 h 2846477"/>
              <a:gd name="connsiteX1" fmla="*/ 2745201 w 2745201"/>
              <a:gd name="connsiteY1" fmla="*/ 0 h 2846477"/>
              <a:gd name="connsiteX2" fmla="*/ 2745201 w 2745201"/>
              <a:gd name="connsiteY2" fmla="*/ 2836623 h 2846477"/>
              <a:gd name="connsiteX3" fmla="*/ 1410901 w 2745201"/>
              <a:gd name="connsiteY3" fmla="*/ 2836623 h 2846477"/>
              <a:gd name="connsiteX4" fmla="*/ 1158488 w 2745201"/>
              <a:gd name="connsiteY4" fmla="*/ 2839068 h 2846477"/>
              <a:gd name="connsiteX5" fmla="*/ 622311 w 2745201"/>
              <a:gd name="connsiteY5" fmla="*/ 2834681 h 2846477"/>
              <a:gd name="connsiteX6" fmla="*/ 594135 w 2745201"/>
              <a:gd name="connsiteY6" fmla="*/ 2701369 h 2846477"/>
              <a:gd name="connsiteX7" fmla="*/ 748416 w 2745201"/>
              <a:gd name="connsiteY7" fmla="*/ 2567912 h 2846477"/>
              <a:gd name="connsiteX8" fmla="*/ 951697 w 2745201"/>
              <a:gd name="connsiteY8" fmla="*/ 2280030 h 2846477"/>
              <a:gd name="connsiteX9" fmla="*/ 993563 w 2745201"/>
              <a:gd name="connsiteY9" fmla="*/ 1978241 h 2846477"/>
              <a:gd name="connsiteX10" fmla="*/ 1186421 w 2745201"/>
              <a:gd name="connsiteY10" fmla="*/ 1910298 h 2846477"/>
              <a:gd name="connsiteX11" fmla="*/ 1372239 w 2745201"/>
              <a:gd name="connsiteY11" fmla="*/ 1634078 h 2846477"/>
              <a:gd name="connsiteX12" fmla="*/ 1259534 w 2745201"/>
              <a:gd name="connsiteY12" fmla="*/ 1100831 h 2846477"/>
              <a:gd name="connsiteX13" fmla="*/ 1226186 w 2745201"/>
              <a:gd name="connsiteY13" fmla="*/ 994401 h 2846477"/>
              <a:gd name="connsiteX14" fmla="*/ 1156699 w 2745201"/>
              <a:gd name="connsiteY14" fmla="*/ 1066667 h 2846477"/>
              <a:gd name="connsiteX15" fmla="*/ 915590 w 2745201"/>
              <a:gd name="connsiteY15" fmla="*/ 1085596 h 2846477"/>
              <a:gd name="connsiteX16" fmla="*/ 888497 w 2745201"/>
              <a:gd name="connsiteY16" fmla="*/ 1080565 h 2846477"/>
              <a:gd name="connsiteX17" fmla="*/ 686343 w 2745201"/>
              <a:gd name="connsiteY17" fmla="*/ 1019322 h 2846477"/>
              <a:gd name="connsiteX18" fmla="*/ 643351 w 2745201"/>
              <a:gd name="connsiteY18" fmla="*/ 1315778 h 2846477"/>
              <a:gd name="connsiteX19" fmla="*/ 913122 w 2745201"/>
              <a:gd name="connsiteY19" fmla="*/ 1336125 h 2846477"/>
              <a:gd name="connsiteX20" fmla="*/ 996535 w 2745201"/>
              <a:gd name="connsiteY20" fmla="*/ 1391779 h 2846477"/>
              <a:gd name="connsiteX21" fmla="*/ 1179283 w 2745201"/>
              <a:gd name="connsiteY21" fmla="*/ 1756548 h 2846477"/>
              <a:gd name="connsiteX22" fmla="*/ 1133987 w 2745201"/>
              <a:gd name="connsiteY22" fmla="*/ 1892374 h 2846477"/>
              <a:gd name="connsiteX23" fmla="*/ 998160 w 2745201"/>
              <a:gd name="connsiteY23" fmla="*/ 1847078 h 2846477"/>
              <a:gd name="connsiteX24" fmla="*/ 841979 w 2745201"/>
              <a:gd name="connsiteY24" fmla="*/ 1532112 h 2846477"/>
              <a:gd name="connsiteX25" fmla="*/ 539574 w 2745201"/>
              <a:gd name="connsiteY25" fmla="*/ 1510739 h 2846477"/>
              <a:gd name="connsiteX26" fmla="*/ 641671 w 2745201"/>
              <a:gd name="connsiteY26" fmla="*/ 1763853 h 2846477"/>
              <a:gd name="connsiteX27" fmla="*/ 647609 w 2745201"/>
              <a:gd name="connsiteY27" fmla="*/ 1818304 h 2846477"/>
              <a:gd name="connsiteX28" fmla="*/ 584820 w 2745201"/>
              <a:gd name="connsiteY28" fmla="*/ 2194918 h 2846477"/>
              <a:gd name="connsiteX29" fmla="*/ 468289 w 2745201"/>
              <a:gd name="connsiteY29" fmla="*/ 2278063 h 2846477"/>
              <a:gd name="connsiteX30" fmla="*/ 385143 w 2745201"/>
              <a:gd name="connsiteY30" fmla="*/ 2161532 h 2846477"/>
              <a:gd name="connsiteX31" fmla="*/ 443252 w 2745201"/>
              <a:gd name="connsiteY31" fmla="*/ 1812992 h 2846477"/>
              <a:gd name="connsiteX32" fmla="*/ 291163 w 2745201"/>
              <a:gd name="connsiteY32" fmla="*/ 1436269 h 2846477"/>
              <a:gd name="connsiteX33" fmla="*/ 284897 w 2745201"/>
              <a:gd name="connsiteY33" fmla="*/ 1410028 h 2846477"/>
              <a:gd name="connsiteX34" fmla="*/ 253316 w 2745201"/>
              <a:gd name="connsiteY34" fmla="*/ 1408299 h 2846477"/>
              <a:gd name="connsiteX35" fmla="*/ 180195 w 2745201"/>
              <a:gd name="connsiteY35" fmla="*/ 1499726 h 2846477"/>
              <a:gd name="connsiteX36" fmla="*/ 37891 w 2745201"/>
              <a:gd name="connsiteY36" fmla="*/ 1515348 h 2846477"/>
              <a:gd name="connsiteX37" fmla="*/ 22269 w 2745201"/>
              <a:gd name="connsiteY37" fmla="*/ 1373044 h 2846477"/>
              <a:gd name="connsiteX38" fmla="*/ 99035 w 2745201"/>
              <a:gd name="connsiteY38" fmla="*/ 1277053 h 2846477"/>
              <a:gd name="connsiteX39" fmla="*/ 251101 w 2745201"/>
              <a:gd name="connsiteY39" fmla="*/ 1358054 h 2846477"/>
              <a:gd name="connsiteX40" fmla="*/ 282681 w 2745201"/>
              <a:gd name="connsiteY40" fmla="*/ 1359784 h 2846477"/>
              <a:gd name="connsiteX41" fmla="*/ 284197 w 2745201"/>
              <a:gd name="connsiteY41" fmla="*/ 1324695 h 2846477"/>
              <a:gd name="connsiteX42" fmla="*/ 340236 w 2745201"/>
              <a:gd name="connsiteY42" fmla="*/ 931596 h 2846477"/>
              <a:gd name="connsiteX43" fmla="*/ 529381 w 2745201"/>
              <a:gd name="connsiteY43" fmla="*/ 780637 h 2846477"/>
              <a:gd name="connsiteX44" fmla="*/ 534153 w 2745201"/>
              <a:gd name="connsiteY44" fmla="*/ 780494 h 2846477"/>
              <a:gd name="connsiteX45" fmla="*/ 540398 w 2745201"/>
              <a:gd name="connsiteY45" fmla="*/ 781191 h 2846477"/>
              <a:gd name="connsiteX46" fmla="*/ 548821 w 2745201"/>
              <a:gd name="connsiteY46" fmla="*/ 782867 h 2846477"/>
              <a:gd name="connsiteX47" fmla="*/ 622164 w 2745201"/>
              <a:gd name="connsiteY47" fmla="*/ 794739 h 2846477"/>
              <a:gd name="connsiteX48" fmla="*/ 999440 w 2745201"/>
              <a:gd name="connsiteY48" fmla="*/ 542789 h 2846477"/>
              <a:gd name="connsiteX49" fmla="*/ 1104720 w 2745201"/>
              <a:gd name="connsiteY49" fmla="*/ 563758 h 2846477"/>
              <a:gd name="connsiteX50" fmla="*/ 1083751 w 2745201"/>
              <a:gd name="connsiteY50" fmla="*/ 669038 h 2846477"/>
              <a:gd name="connsiteX51" fmla="*/ 761394 w 2745201"/>
              <a:gd name="connsiteY51" fmla="*/ 884313 h 2846477"/>
              <a:gd name="connsiteX52" fmla="*/ 918135 w 2745201"/>
              <a:gd name="connsiteY52" fmla="*/ 931768 h 2846477"/>
              <a:gd name="connsiteX53" fmla="*/ 1144789 w 2745201"/>
              <a:gd name="connsiteY53" fmla="*/ 913974 h 2846477"/>
              <a:gd name="connsiteX54" fmla="*/ 1212041 w 2745201"/>
              <a:gd name="connsiteY54" fmla="*/ 945429 h 2846477"/>
              <a:gd name="connsiteX55" fmla="*/ 1160809 w 2745201"/>
              <a:gd name="connsiteY55" fmla="*/ 587152 h 2846477"/>
              <a:gd name="connsiteX56" fmla="*/ 1237841 w 2745201"/>
              <a:gd name="connsiteY56" fmla="*/ 383581 h 2846477"/>
              <a:gd name="connsiteX57" fmla="*/ 1139478 w 2745201"/>
              <a:gd name="connsiteY57" fmla="*/ 236290 h 2846477"/>
              <a:gd name="connsiteX58" fmla="*/ 1153385 w 2745201"/>
              <a:gd name="connsiteY58" fmla="*/ 74875 h 2846477"/>
              <a:gd name="connsiteX59" fmla="*/ 1272645 w 2745201"/>
              <a:gd name="connsiteY59" fmla="*/ 25657 h 2846477"/>
              <a:gd name="connsiteX60" fmla="*/ 1315651 w 2745201"/>
              <a:gd name="connsiteY60" fmla="*/ 42185 h 2846477"/>
              <a:gd name="connsiteX61" fmla="*/ 1410901 w 2745201"/>
              <a:gd name="connsiteY61" fmla="*/ 0 h 2846477"/>
              <a:gd name="connsiteX0" fmla="*/ 1410901 w 2745201"/>
              <a:gd name="connsiteY0" fmla="*/ 0 h 2847186"/>
              <a:gd name="connsiteX1" fmla="*/ 2745201 w 2745201"/>
              <a:gd name="connsiteY1" fmla="*/ 0 h 2847186"/>
              <a:gd name="connsiteX2" fmla="*/ 2745201 w 2745201"/>
              <a:gd name="connsiteY2" fmla="*/ 2836623 h 2847186"/>
              <a:gd name="connsiteX3" fmla="*/ 1410901 w 2745201"/>
              <a:gd name="connsiteY3" fmla="*/ 2836623 h 2847186"/>
              <a:gd name="connsiteX4" fmla="*/ 1158488 w 2745201"/>
              <a:gd name="connsiteY4" fmla="*/ 2839068 h 2847186"/>
              <a:gd name="connsiteX5" fmla="*/ 622311 w 2745201"/>
              <a:gd name="connsiteY5" fmla="*/ 2834681 h 2847186"/>
              <a:gd name="connsiteX6" fmla="*/ 594135 w 2745201"/>
              <a:gd name="connsiteY6" fmla="*/ 2701369 h 2847186"/>
              <a:gd name="connsiteX7" fmla="*/ 748416 w 2745201"/>
              <a:gd name="connsiteY7" fmla="*/ 2567912 h 2847186"/>
              <a:gd name="connsiteX8" fmla="*/ 951697 w 2745201"/>
              <a:gd name="connsiteY8" fmla="*/ 2280030 h 2847186"/>
              <a:gd name="connsiteX9" fmla="*/ 993563 w 2745201"/>
              <a:gd name="connsiteY9" fmla="*/ 1978241 h 2847186"/>
              <a:gd name="connsiteX10" fmla="*/ 1186421 w 2745201"/>
              <a:gd name="connsiteY10" fmla="*/ 1910298 h 2847186"/>
              <a:gd name="connsiteX11" fmla="*/ 1372239 w 2745201"/>
              <a:gd name="connsiteY11" fmla="*/ 1634078 h 2847186"/>
              <a:gd name="connsiteX12" fmla="*/ 1259534 w 2745201"/>
              <a:gd name="connsiteY12" fmla="*/ 1100831 h 2847186"/>
              <a:gd name="connsiteX13" fmla="*/ 1226186 w 2745201"/>
              <a:gd name="connsiteY13" fmla="*/ 994401 h 2847186"/>
              <a:gd name="connsiteX14" fmla="*/ 1156699 w 2745201"/>
              <a:gd name="connsiteY14" fmla="*/ 1066667 h 2847186"/>
              <a:gd name="connsiteX15" fmla="*/ 915590 w 2745201"/>
              <a:gd name="connsiteY15" fmla="*/ 1085596 h 2847186"/>
              <a:gd name="connsiteX16" fmla="*/ 888497 w 2745201"/>
              <a:gd name="connsiteY16" fmla="*/ 1080565 h 2847186"/>
              <a:gd name="connsiteX17" fmla="*/ 686343 w 2745201"/>
              <a:gd name="connsiteY17" fmla="*/ 1019322 h 2847186"/>
              <a:gd name="connsiteX18" fmla="*/ 643351 w 2745201"/>
              <a:gd name="connsiteY18" fmla="*/ 1315778 h 2847186"/>
              <a:gd name="connsiteX19" fmla="*/ 913122 w 2745201"/>
              <a:gd name="connsiteY19" fmla="*/ 1336125 h 2847186"/>
              <a:gd name="connsiteX20" fmla="*/ 996535 w 2745201"/>
              <a:gd name="connsiteY20" fmla="*/ 1391779 h 2847186"/>
              <a:gd name="connsiteX21" fmla="*/ 1179283 w 2745201"/>
              <a:gd name="connsiteY21" fmla="*/ 1756548 h 2847186"/>
              <a:gd name="connsiteX22" fmla="*/ 1133987 w 2745201"/>
              <a:gd name="connsiteY22" fmla="*/ 1892374 h 2847186"/>
              <a:gd name="connsiteX23" fmla="*/ 998160 w 2745201"/>
              <a:gd name="connsiteY23" fmla="*/ 1847078 h 2847186"/>
              <a:gd name="connsiteX24" fmla="*/ 841979 w 2745201"/>
              <a:gd name="connsiteY24" fmla="*/ 1532112 h 2847186"/>
              <a:gd name="connsiteX25" fmla="*/ 539574 w 2745201"/>
              <a:gd name="connsiteY25" fmla="*/ 1510739 h 2847186"/>
              <a:gd name="connsiteX26" fmla="*/ 641671 w 2745201"/>
              <a:gd name="connsiteY26" fmla="*/ 1763853 h 2847186"/>
              <a:gd name="connsiteX27" fmla="*/ 647609 w 2745201"/>
              <a:gd name="connsiteY27" fmla="*/ 1818304 h 2847186"/>
              <a:gd name="connsiteX28" fmla="*/ 584820 w 2745201"/>
              <a:gd name="connsiteY28" fmla="*/ 2194918 h 2847186"/>
              <a:gd name="connsiteX29" fmla="*/ 468289 w 2745201"/>
              <a:gd name="connsiteY29" fmla="*/ 2278063 h 2847186"/>
              <a:gd name="connsiteX30" fmla="*/ 385143 w 2745201"/>
              <a:gd name="connsiteY30" fmla="*/ 2161532 h 2847186"/>
              <a:gd name="connsiteX31" fmla="*/ 443252 w 2745201"/>
              <a:gd name="connsiteY31" fmla="*/ 1812992 h 2847186"/>
              <a:gd name="connsiteX32" fmla="*/ 291163 w 2745201"/>
              <a:gd name="connsiteY32" fmla="*/ 1436269 h 2847186"/>
              <a:gd name="connsiteX33" fmla="*/ 284897 w 2745201"/>
              <a:gd name="connsiteY33" fmla="*/ 1410028 h 2847186"/>
              <a:gd name="connsiteX34" fmla="*/ 253316 w 2745201"/>
              <a:gd name="connsiteY34" fmla="*/ 1408299 h 2847186"/>
              <a:gd name="connsiteX35" fmla="*/ 180195 w 2745201"/>
              <a:gd name="connsiteY35" fmla="*/ 1499726 h 2847186"/>
              <a:gd name="connsiteX36" fmla="*/ 37891 w 2745201"/>
              <a:gd name="connsiteY36" fmla="*/ 1515348 h 2847186"/>
              <a:gd name="connsiteX37" fmla="*/ 22269 w 2745201"/>
              <a:gd name="connsiteY37" fmla="*/ 1373044 h 2847186"/>
              <a:gd name="connsiteX38" fmla="*/ 99035 w 2745201"/>
              <a:gd name="connsiteY38" fmla="*/ 1277053 h 2847186"/>
              <a:gd name="connsiteX39" fmla="*/ 251101 w 2745201"/>
              <a:gd name="connsiteY39" fmla="*/ 1358054 h 2847186"/>
              <a:gd name="connsiteX40" fmla="*/ 282681 w 2745201"/>
              <a:gd name="connsiteY40" fmla="*/ 1359784 h 2847186"/>
              <a:gd name="connsiteX41" fmla="*/ 284197 w 2745201"/>
              <a:gd name="connsiteY41" fmla="*/ 1324695 h 2847186"/>
              <a:gd name="connsiteX42" fmla="*/ 340236 w 2745201"/>
              <a:gd name="connsiteY42" fmla="*/ 931596 h 2847186"/>
              <a:gd name="connsiteX43" fmla="*/ 529381 w 2745201"/>
              <a:gd name="connsiteY43" fmla="*/ 780637 h 2847186"/>
              <a:gd name="connsiteX44" fmla="*/ 534153 w 2745201"/>
              <a:gd name="connsiteY44" fmla="*/ 780494 h 2847186"/>
              <a:gd name="connsiteX45" fmla="*/ 540398 w 2745201"/>
              <a:gd name="connsiteY45" fmla="*/ 781191 h 2847186"/>
              <a:gd name="connsiteX46" fmla="*/ 548821 w 2745201"/>
              <a:gd name="connsiteY46" fmla="*/ 782867 h 2847186"/>
              <a:gd name="connsiteX47" fmla="*/ 622164 w 2745201"/>
              <a:gd name="connsiteY47" fmla="*/ 794739 h 2847186"/>
              <a:gd name="connsiteX48" fmla="*/ 999440 w 2745201"/>
              <a:gd name="connsiteY48" fmla="*/ 542789 h 2847186"/>
              <a:gd name="connsiteX49" fmla="*/ 1104720 w 2745201"/>
              <a:gd name="connsiteY49" fmla="*/ 563758 h 2847186"/>
              <a:gd name="connsiteX50" fmla="*/ 1083751 w 2745201"/>
              <a:gd name="connsiteY50" fmla="*/ 669038 h 2847186"/>
              <a:gd name="connsiteX51" fmla="*/ 761394 w 2745201"/>
              <a:gd name="connsiteY51" fmla="*/ 884313 h 2847186"/>
              <a:gd name="connsiteX52" fmla="*/ 918135 w 2745201"/>
              <a:gd name="connsiteY52" fmla="*/ 931768 h 2847186"/>
              <a:gd name="connsiteX53" fmla="*/ 1144789 w 2745201"/>
              <a:gd name="connsiteY53" fmla="*/ 913974 h 2847186"/>
              <a:gd name="connsiteX54" fmla="*/ 1212041 w 2745201"/>
              <a:gd name="connsiteY54" fmla="*/ 945429 h 2847186"/>
              <a:gd name="connsiteX55" fmla="*/ 1160809 w 2745201"/>
              <a:gd name="connsiteY55" fmla="*/ 587152 h 2847186"/>
              <a:gd name="connsiteX56" fmla="*/ 1237841 w 2745201"/>
              <a:gd name="connsiteY56" fmla="*/ 383581 h 2847186"/>
              <a:gd name="connsiteX57" fmla="*/ 1139478 w 2745201"/>
              <a:gd name="connsiteY57" fmla="*/ 236290 h 2847186"/>
              <a:gd name="connsiteX58" fmla="*/ 1153385 w 2745201"/>
              <a:gd name="connsiteY58" fmla="*/ 74875 h 2847186"/>
              <a:gd name="connsiteX59" fmla="*/ 1272645 w 2745201"/>
              <a:gd name="connsiteY59" fmla="*/ 25657 h 2847186"/>
              <a:gd name="connsiteX60" fmla="*/ 1315651 w 2745201"/>
              <a:gd name="connsiteY60" fmla="*/ 42185 h 2847186"/>
              <a:gd name="connsiteX61" fmla="*/ 1410901 w 2745201"/>
              <a:gd name="connsiteY61" fmla="*/ 0 h 2847186"/>
              <a:gd name="connsiteX0" fmla="*/ 1410901 w 2745201"/>
              <a:gd name="connsiteY0" fmla="*/ 0 h 2847186"/>
              <a:gd name="connsiteX1" fmla="*/ 2745201 w 2745201"/>
              <a:gd name="connsiteY1" fmla="*/ 0 h 2847186"/>
              <a:gd name="connsiteX2" fmla="*/ 2745201 w 2745201"/>
              <a:gd name="connsiteY2" fmla="*/ 2836623 h 2847186"/>
              <a:gd name="connsiteX3" fmla="*/ 1410901 w 2745201"/>
              <a:gd name="connsiteY3" fmla="*/ 2836623 h 2847186"/>
              <a:gd name="connsiteX4" fmla="*/ 1158488 w 2745201"/>
              <a:gd name="connsiteY4" fmla="*/ 2839068 h 2847186"/>
              <a:gd name="connsiteX5" fmla="*/ 622311 w 2745201"/>
              <a:gd name="connsiteY5" fmla="*/ 2834681 h 2847186"/>
              <a:gd name="connsiteX6" fmla="*/ 594135 w 2745201"/>
              <a:gd name="connsiteY6" fmla="*/ 2701369 h 2847186"/>
              <a:gd name="connsiteX7" fmla="*/ 748416 w 2745201"/>
              <a:gd name="connsiteY7" fmla="*/ 2567912 h 2847186"/>
              <a:gd name="connsiteX8" fmla="*/ 951697 w 2745201"/>
              <a:gd name="connsiteY8" fmla="*/ 2280030 h 2847186"/>
              <a:gd name="connsiteX9" fmla="*/ 993563 w 2745201"/>
              <a:gd name="connsiteY9" fmla="*/ 1978241 h 2847186"/>
              <a:gd name="connsiteX10" fmla="*/ 1186421 w 2745201"/>
              <a:gd name="connsiteY10" fmla="*/ 1910298 h 2847186"/>
              <a:gd name="connsiteX11" fmla="*/ 1372239 w 2745201"/>
              <a:gd name="connsiteY11" fmla="*/ 1634078 h 2847186"/>
              <a:gd name="connsiteX12" fmla="*/ 1259534 w 2745201"/>
              <a:gd name="connsiteY12" fmla="*/ 1100831 h 2847186"/>
              <a:gd name="connsiteX13" fmla="*/ 1226186 w 2745201"/>
              <a:gd name="connsiteY13" fmla="*/ 994401 h 2847186"/>
              <a:gd name="connsiteX14" fmla="*/ 1156699 w 2745201"/>
              <a:gd name="connsiteY14" fmla="*/ 1066667 h 2847186"/>
              <a:gd name="connsiteX15" fmla="*/ 915590 w 2745201"/>
              <a:gd name="connsiteY15" fmla="*/ 1085596 h 2847186"/>
              <a:gd name="connsiteX16" fmla="*/ 888497 w 2745201"/>
              <a:gd name="connsiteY16" fmla="*/ 1080565 h 2847186"/>
              <a:gd name="connsiteX17" fmla="*/ 686343 w 2745201"/>
              <a:gd name="connsiteY17" fmla="*/ 1019322 h 2847186"/>
              <a:gd name="connsiteX18" fmla="*/ 643351 w 2745201"/>
              <a:gd name="connsiteY18" fmla="*/ 1315778 h 2847186"/>
              <a:gd name="connsiteX19" fmla="*/ 913122 w 2745201"/>
              <a:gd name="connsiteY19" fmla="*/ 1336125 h 2847186"/>
              <a:gd name="connsiteX20" fmla="*/ 996535 w 2745201"/>
              <a:gd name="connsiteY20" fmla="*/ 1391779 h 2847186"/>
              <a:gd name="connsiteX21" fmla="*/ 1179283 w 2745201"/>
              <a:gd name="connsiteY21" fmla="*/ 1756548 h 2847186"/>
              <a:gd name="connsiteX22" fmla="*/ 1133987 w 2745201"/>
              <a:gd name="connsiteY22" fmla="*/ 1892374 h 2847186"/>
              <a:gd name="connsiteX23" fmla="*/ 998160 w 2745201"/>
              <a:gd name="connsiteY23" fmla="*/ 1847078 h 2847186"/>
              <a:gd name="connsiteX24" fmla="*/ 841979 w 2745201"/>
              <a:gd name="connsiteY24" fmla="*/ 1532112 h 2847186"/>
              <a:gd name="connsiteX25" fmla="*/ 539574 w 2745201"/>
              <a:gd name="connsiteY25" fmla="*/ 1510739 h 2847186"/>
              <a:gd name="connsiteX26" fmla="*/ 641671 w 2745201"/>
              <a:gd name="connsiteY26" fmla="*/ 1763853 h 2847186"/>
              <a:gd name="connsiteX27" fmla="*/ 647609 w 2745201"/>
              <a:gd name="connsiteY27" fmla="*/ 1818304 h 2847186"/>
              <a:gd name="connsiteX28" fmla="*/ 584820 w 2745201"/>
              <a:gd name="connsiteY28" fmla="*/ 2194918 h 2847186"/>
              <a:gd name="connsiteX29" fmla="*/ 468289 w 2745201"/>
              <a:gd name="connsiteY29" fmla="*/ 2278063 h 2847186"/>
              <a:gd name="connsiteX30" fmla="*/ 385143 w 2745201"/>
              <a:gd name="connsiteY30" fmla="*/ 2161532 h 2847186"/>
              <a:gd name="connsiteX31" fmla="*/ 443252 w 2745201"/>
              <a:gd name="connsiteY31" fmla="*/ 1812992 h 2847186"/>
              <a:gd name="connsiteX32" fmla="*/ 291163 w 2745201"/>
              <a:gd name="connsiteY32" fmla="*/ 1436269 h 2847186"/>
              <a:gd name="connsiteX33" fmla="*/ 284897 w 2745201"/>
              <a:gd name="connsiteY33" fmla="*/ 1410028 h 2847186"/>
              <a:gd name="connsiteX34" fmla="*/ 253316 w 2745201"/>
              <a:gd name="connsiteY34" fmla="*/ 1408299 h 2847186"/>
              <a:gd name="connsiteX35" fmla="*/ 180195 w 2745201"/>
              <a:gd name="connsiteY35" fmla="*/ 1499726 h 2847186"/>
              <a:gd name="connsiteX36" fmla="*/ 37891 w 2745201"/>
              <a:gd name="connsiteY36" fmla="*/ 1515348 h 2847186"/>
              <a:gd name="connsiteX37" fmla="*/ 22269 w 2745201"/>
              <a:gd name="connsiteY37" fmla="*/ 1373044 h 2847186"/>
              <a:gd name="connsiteX38" fmla="*/ 251101 w 2745201"/>
              <a:gd name="connsiteY38" fmla="*/ 1358054 h 2847186"/>
              <a:gd name="connsiteX39" fmla="*/ 282681 w 2745201"/>
              <a:gd name="connsiteY39" fmla="*/ 1359784 h 2847186"/>
              <a:gd name="connsiteX40" fmla="*/ 284197 w 2745201"/>
              <a:gd name="connsiteY40" fmla="*/ 1324695 h 2847186"/>
              <a:gd name="connsiteX41" fmla="*/ 340236 w 2745201"/>
              <a:gd name="connsiteY41" fmla="*/ 931596 h 2847186"/>
              <a:gd name="connsiteX42" fmla="*/ 529381 w 2745201"/>
              <a:gd name="connsiteY42" fmla="*/ 780637 h 2847186"/>
              <a:gd name="connsiteX43" fmla="*/ 534153 w 2745201"/>
              <a:gd name="connsiteY43" fmla="*/ 780494 h 2847186"/>
              <a:gd name="connsiteX44" fmla="*/ 540398 w 2745201"/>
              <a:gd name="connsiteY44" fmla="*/ 781191 h 2847186"/>
              <a:gd name="connsiteX45" fmla="*/ 548821 w 2745201"/>
              <a:gd name="connsiteY45" fmla="*/ 782867 h 2847186"/>
              <a:gd name="connsiteX46" fmla="*/ 622164 w 2745201"/>
              <a:gd name="connsiteY46" fmla="*/ 794739 h 2847186"/>
              <a:gd name="connsiteX47" fmla="*/ 999440 w 2745201"/>
              <a:gd name="connsiteY47" fmla="*/ 542789 h 2847186"/>
              <a:gd name="connsiteX48" fmla="*/ 1104720 w 2745201"/>
              <a:gd name="connsiteY48" fmla="*/ 563758 h 2847186"/>
              <a:gd name="connsiteX49" fmla="*/ 1083751 w 2745201"/>
              <a:gd name="connsiteY49" fmla="*/ 669038 h 2847186"/>
              <a:gd name="connsiteX50" fmla="*/ 761394 w 2745201"/>
              <a:gd name="connsiteY50" fmla="*/ 884313 h 2847186"/>
              <a:gd name="connsiteX51" fmla="*/ 918135 w 2745201"/>
              <a:gd name="connsiteY51" fmla="*/ 931768 h 2847186"/>
              <a:gd name="connsiteX52" fmla="*/ 1144789 w 2745201"/>
              <a:gd name="connsiteY52" fmla="*/ 913974 h 2847186"/>
              <a:gd name="connsiteX53" fmla="*/ 1212041 w 2745201"/>
              <a:gd name="connsiteY53" fmla="*/ 945429 h 2847186"/>
              <a:gd name="connsiteX54" fmla="*/ 1160809 w 2745201"/>
              <a:gd name="connsiteY54" fmla="*/ 587152 h 2847186"/>
              <a:gd name="connsiteX55" fmla="*/ 1237841 w 2745201"/>
              <a:gd name="connsiteY55" fmla="*/ 383581 h 2847186"/>
              <a:gd name="connsiteX56" fmla="*/ 1139478 w 2745201"/>
              <a:gd name="connsiteY56" fmla="*/ 236290 h 2847186"/>
              <a:gd name="connsiteX57" fmla="*/ 1153385 w 2745201"/>
              <a:gd name="connsiteY57" fmla="*/ 74875 h 2847186"/>
              <a:gd name="connsiteX58" fmla="*/ 1272645 w 2745201"/>
              <a:gd name="connsiteY58" fmla="*/ 25657 h 2847186"/>
              <a:gd name="connsiteX59" fmla="*/ 1315651 w 2745201"/>
              <a:gd name="connsiteY59" fmla="*/ 42185 h 2847186"/>
              <a:gd name="connsiteX60" fmla="*/ 1410901 w 2745201"/>
              <a:gd name="connsiteY60" fmla="*/ 0 h 2847186"/>
              <a:gd name="connsiteX0" fmla="*/ 1373831 w 2708131"/>
              <a:gd name="connsiteY0" fmla="*/ 0 h 2847186"/>
              <a:gd name="connsiteX1" fmla="*/ 2708131 w 2708131"/>
              <a:gd name="connsiteY1" fmla="*/ 0 h 2847186"/>
              <a:gd name="connsiteX2" fmla="*/ 2708131 w 2708131"/>
              <a:gd name="connsiteY2" fmla="*/ 2836623 h 2847186"/>
              <a:gd name="connsiteX3" fmla="*/ 1373831 w 2708131"/>
              <a:gd name="connsiteY3" fmla="*/ 2836623 h 2847186"/>
              <a:gd name="connsiteX4" fmla="*/ 1121418 w 2708131"/>
              <a:gd name="connsiteY4" fmla="*/ 2839068 h 2847186"/>
              <a:gd name="connsiteX5" fmla="*/ 585241 w 2708131"/>
              <a:gd name="connsiteY5" fmla="*/ 2834681 h 2847186"/>
              <a:gd name="connsiteX6" fmla="*/ 557065 w 2708131"/>
              <a:gd name="connsiteY6" fmla="*/ 2701369 h 2847186"/>
              <a:gd name="connsiteX7" fmla="*/ 711346 w 2708131"/>
              <a:gd name="connsiteY7" fmla="*/ 2567912 h 2847186"/>
              <a:gd name="connsiteX8" fmla="*/ 914627 w 2708131"/>
              <a:gd name="connsiteY8" fmla="*/ 2280030 h 2847186"/>
              <a:gd name="connsiteX9" fmla="*/ 956493 w 2708131"/>
              <a:gd name="connsiteY9" fmla="*/ 1978241 h 2847186"/>
              <a:gd name="connsiteX10" fmla="*/ 1149351 w 2708131"/>
              <a:gd name="connsiteY10" fmla="*/ 1910298 h 2847186"/>
              <a:gd name="connsiteX11" fmla="*/ 1335169 w 2708131"/>
              <a:gd name="connsiteY11" fmla="*/ 1634078 h 2847186"/>
              <a:gd name="connsiteX12" fmla="*/ 1222464 w 2708131"/>
              <a:gd name="connsiteY12" fmla="*/ 1100831 h 2847186"/>
              <a:gd name="connsiteX13" fmla="*/ 1189116 w 2708131"/>
              <a:gd name="connsiteY13" fmla="*/ 994401 h 2847186"/>
              <a:gd name="connsiteX14" fmla="*/ 1119629 w 2708131"/>
              <a:gd name="connsiteY14" fmla="*/ 1066667 h 2847186"/>
              <a:gd name="connsiteX15" fmla="*/ 878520 w 2708131"/>
              <a:gd name="connsiteY15" fmla="*/ 1085596 h 2847186"/>
              <a:gd name="connsiteX16" fmla="*/ 851427 w 2708131"/>
              <a:gd name="connsiteY16" fmla="*/ 1080565 h 2847186"/>
              <a:gd name="connsiteX17" fmla="*/ 649273 w 2708131"/>
              <a:gd name="connsiteY17" fmla="*/ 1019322 h 2847186"/>
              <a:gd name="connsiteX18" fmla="*/ 606281 w 2708131"/>
              <a:gd name="connsiteY18" fmla="*/ 1315778 h 2847186"/>
              <a:gd name="connsiteX19" fmla="*/ 876052 w 2708131"/>
              <a:gd name="connsiteY19" fmla="*/ 1336125 h 2847186"/>
              <a:gd name="connsiteX20" fmla="*/ 959465 w 2708131"/>
              <a:gd name="connsiteY20" fmla="*/ 1391779 h 2847186"/>
              <a:gd name="connsiteX21" fmla="*/ 1142213 w 2708131"/>
              <a:gd name="connsiteY21" fmla="*/ 1756548 h 2847186"/>
              <a:gd name="connsiteX22" fmla="*/ 1096917 w 2708131"/>
              <a:gd name="connsiteY22" fmla="*/ 1892374 h 2847186"/>
              <a:gd name="connsiteX23" fmla="*/ 961090 w 2708131"/>
              <a:gd name="connsiteY23" fmla="*/ 1847078 h 2847186"/>
              <a:gd name="connsiteX24" fmla="*/ 804909 w 2708131"/>
              <a:gd name="connsiteY24" fmla="*/ 1532112 h 2847186"/>
              <a:gd name="connsiteX25" fmla="*/ 502504 w 2708131"/>
              <a:gd name="connsiteY25" fmla="*/ 1510739 h 2847186"/>
              <a:gd name="connsiteX26" fmla="*/ 604601 w 2708131"/>
              <a:gd name="connsiteY26" fmla="*/ 1763853 h 2847186"/>
              <a:gd name="connsiteX27" fmla="*/ 610539 w 2708131"/>
              <a:gd name="connsiteY27" fmla="*/ 1818304 h 2847186"/>
              <a:gd name="connsiteX28" fmla="*/ 547750 w 2708131"/>
              <a:gd name="connsiteY28" fmla="*/ 2194918 h 2847186"/>
              <a:gd name="connsiteX29" fmla="*/ 431219 w 2708131"/>
              <a:gd name="connsiteY29" fmla="*/ 2278063 h 2847186"/>
              <a:gd name="connsiteX30" fmla="*/ 348073 w 2708131"/>
              <a:gd name="connsiteY30" fmla="*/ 2161532 h 2847186"/>
              <a:gd name="connsiteX31" fmla="*/ 406182 w 2708131"/>
              <a:gd name="connsiteY31" fmla="*/ 1812992 h 2847186"/>
              <a:gd name="connsiteX32" fmla="*/ 254093 w 2708131"/>
              <a:gd name="connsiteY32" fmla="*/ 1436269 h 2847186"/>
              <a:gd name="connsiteX33" fmla="*/ 247827 w 2708131"/>
              <a:gd name="connsiteY33" fmla="*/ 1410028 h 2847186"/>
              <a:gd name="connsiteX34" fmla="*/ 216246 w 2708131"/>
              <a:gd name="connsiteY34" fmla="*/ 1408299 h 2847186"/>
              <a:gd name="connsiteX35" fmla="*/ 143125 w 2708131"/>
              <a:gd name="connsiteY35" fmla="*/ 1499726 h 2847186"/>
              <a:gd name="connsiteX36" fmla="*/ 821 w 2708131"/>
              <a:gd name="connsiteY36" fmla="*/ 1515348 h 2847186"/>
              <a:gd name="connsiteX37" fmla="*/ 214031 w 2708131"/>
              <a:gd name="connsiteY37" fmla="*/ 1358054 h 2847186"/>
              <a:gd name="connsiteX38" fmla="*/ 245611 w 2708131"/>
              <a:gd name="connsiteY38" fmla="*/ 1359784 h 2847186"/>
              <a:gd name="connsiteX39" fmla="*/ 247127 w 2708131"/>
              <a:gd name="connsiteY39" fmla="*/ 1324695 h 2847186"/>
              <a:gd name="connsiteX40" fmla="*/ 303166 w 2708131"/>
              <a:gd name="connsiteY40" fmla="*/ 931596 h 2847186"/>
              <a:gd name="connsiteX41" fmla="*/ 492311 w 2708131"/>
              <a:gd name="connsiteY41" fmla="*/ 780637 h 2847186"/>
              <a:gd name="connsiteX42" fmla="*/ 497083 w 2708131"/>
              <a:gd name="connsiteY42" fmla="*/ 780494 h 2847186"/>
              <a:gd name="connsiteX43" fmla="*/ 503328 w 2708131"/>
              <a:gd name="connsiteY43" fmla="*/ 781191 h 2847186"/>
              <a:gd name="connsiteX44" fmla="*/ 511751 w 2708131"/>
              <a:gd name="connsiteY44" fmla="*/ 782867 h 2847186"/>
              <a:gd name="connsiteX45" fmla="*/ 585094 w 2708131"/>
              <a:gd name="connsiteY45" fmla="*/ 794739 h 2847186"/>
              <a:gd name="connsiteX46" fmla="*/ 962370 w 2708131"/>
              <a:gd name="connsiteY46" fmla="*/ 542789 h 2847186"/>
              <a:gd name="connsiteX47" fmla="*/ 1067650 w 2708131"/>
              <a:gd name="connsiteY47" fmla="*/ 563758 h 2847186"/>
              <a:gd name="connsiteX48" fmla="*/ 1046681 w 2708131"/>
              <a:gd name="connsiteY48" fmla="*/ 669038 h 2847186"/>
              <a:gd name="connsiteX49" fmla="*/ 724324 w 2708131"/>
              <a:gd name="connsiteY49" fmla="*/ 884313 h 2847186"/>
              <a:gd name="connsiteX50" fmla="*/ 881065 w 2708131"/>
              <a:gd name="connsiteY50" fmla="*/ 931768 h 2847186"/>
              <a:gd name="connsiteX51" fmla="*/ 1107719 w 2708131"/>
              <a:gd name="connsiteY51" fmla="*/ 913974 h 2847186"/>
              <a:gd name="connsiteX52" fmla="*/ 1174971 w 2708131"/>
              <a:gd name="connsiteY52" fmla="*/ 945429 h 2847186"/>
              <a:gd name="connsiteX53" fmla="*/ 1123739 w 2708131"/>
              <a:gd name="connsiteY53" fmla="*/ 587152 h 2847186"/>
              <a:gd name="connsiteX54" fmla="*/ 1200771 w 2708131"/>
              <a:gd name="connsiteY54" fmla="*/ 383581 h 2847186"/>
              <a:gd name="connsiteX55" fmla="*/ 1102408 w 2708131"/>
              <a:gd name="connsiteY55" fmla="*/ 236290 h 2847186"/>
              <a:gd name="connsiteX56" fmla="*/ 1116315 w 2708131"/>
              <a:gd name="connsiteY56" fmla="*/ 74875 h 2847186"/>
              <a:gd name="connsiteX57" fmla="*/ 1235575 w 2708131"/>
              <a:gd name="connsiteY57" fmla="*/ 25657 h 2847186"/>
              <a:gd name="connsiteX58" fmla="*/ 1278581 w 2708131"/>
              <a:gd name="connsiteY58" fmla="*/ 42185 h 2847186"/>
              <a:gd name="connsiteX59" fmla="*/ 1373831 w 2708131"/>
              <a:gd name="connsiteY59" fmla="*/ 0 h 2847186"/>
              <a:gd name="connsiteX0" fmla="*/ 1230708 w 2565008"/>
              <a:gd name="connsiteY0" fmla="*/ 0 h 2847186"/>
              <a:gd name="connsiteX1" fmla="*/ 2565008 w 2565008"/>
              <a:gd name="connsiteY1" fmla="*/ 0 h 2847186"/>
              <a:gd name="connsiteX2" fmla="*/ 2565008 w 2565008"/>
              <a:gd name="connsiteY2" fmla="*/ 2836623 h 2847186"/>
              <a:gd name="connsiteX3" fmla="*/ 1230708 w 2565008"/>
              <a:gd name="connsiteY3" fmla="*/ 2836623 h 2847186"/>
              <a:gd name="connsiteX4" fmla="*/ 978295 w 2565008"/>
              <a:gd name="connsiteY4" fmla="*/ 2839068 h 2847186"/>
              <a:gd name="connsiteX5" fmla="*/ 442118 w 2565008"/>
              <a:gd name="connsiteY5" fmla="*/ 2834681 h 2847186"/>
              <a:gd name="connsiteX6" fmla="*/ 413942 w 2565008"/>
              <a:gd name="connsiteY6" fmla="*/ 2701369 h 2847186"/>
              <a:gd name="connsiteX7" fmla="*/ 568223 w 2565008"/>
              <a:gd name="connsiteY7" fmla="*/ 2567912 h 2847186"/>
              <a:gd name="connsiteX8" fmla="*/ 771504 w 2565008"/>
              <a:gd name="connsiteY8" fmla="*/ 2280030 h 2847186"/>
              <a:gd name="connsiteX9" fmla="*/ 813370 w 2565008"/>
              <a:gd name="connsiteY9" fmla="*/ 1978241 h 2847186"/>
              <a:gd name="connsiteX10" fmla="*/ 1006228 w 2565008"/>
              <a:gd name="connsiteY10" fmla="*/ 1910298 h 2847186"/>
              <a:gd name="connsiteX11" fmla="*/ 1192046 w 2565008"/>
              <a:gd name="connsiteY11" fmla="*/ 1634078 h 2847186"/>
              <a:gd name="connsiteX12" fmla="*/ 1079341 w 2565008"/>
              <a:gd name="connsiteY12" fmla="*/ 1100831 h 2847186"/>
              <a:gd name="connsiteX13" fmla="*/ 1045993 w 2565008"/>
              <a:gd name="connsiteY13" fmla="*/ 994401 h 2847186"/>
              <a:gd name="connsiteX14" fmla="*/ 976506 w 2565008"/>
              <a:gd name="connsiteY14" fmla="*/ 1066667 h 2847186"/>
              <a:gd name="connsiteX15" fmla="*/ 735397 w 2565008"/>
              <a:gd name="connsiteY15" fmla="*/ 1085596 h 2847186"/>
              <a:gd name="connsiteX16" fmla="*/ 708304 w 2565008"/>
              <a:gd name="connsiteY16" fmla="*/ 1080565 h 2847186"/>
              <a:gd name="connsiteX17" fmla="*/ 506150 w 2565008"/>
              <a:gd name="connsiteY17" fmla="*/ 1019322 h 2847186"/>
              <a:gd name="connsiteX18" fmla="*/ 463158 w 2565008"/>
              <a:gd name="connsiteY18" fmla="*/ 1315778 h 2847186"/>
              <a:gd name="connsiteX19" fmla="*/ 732929 w 2565008"/>
              <a:gd name="connsiteY19" fmla="*/ 1336125 h 2847186"/>
              <a:gd name="connsiteX20" fmla="*/ 816342 w 2565008"/>
              <a:gd name="connsiteY20" fmla="*/ 1391779 h 2847186"/>
              <a:gd name="connsiteX21" fmla="*/ 999090 w 2565008"/>
              <a:gd name="connsiteY21" fmla="*/ 1756548 h 2847186"/>
              <a:gd name="connsiteX22" fmla="*/ 953794 w 2565008"/>
              <a:gd name="connsiteY22" fmla="*/ 1892374 h 2847186"/>
              <a:gd name="connsiteX23" fmla="*/ 817967 w 2565008"/>
              <a:gd name="connsiteY23" fmla="*/ 1847078 h 2847186"/>
              <a:gd name="connsiteX24" fmla="*/ 661786 w 2565008"/>
              <a:gd name="connsiteY24" fmla="*/ 1532112 h 2847186"/>
              <a:gd name="connsiteX25" fmla="*/ 359381 w 2565008"/>
              <a:gd name="connsiteY25" fmla="*/ 1510739 h 2847186"/>
              <a:gd name="connsiteX26" fmla="*/ 461478 w 2565008"/>
              <a:gd name="connsiteY26" fmla="*/ 1763853 h 2847186"/>
              <a:gd name="connsiteX27" fmla="*/ 467416 w 2565008"/>
              <a:gd name="connsiteY27" fmla="*/ 1818304 h 2847186"/>
              <a:gd name="connsiteX28" fmla="*/ 404627 w 2565008"/>
              <a:gd name="connsiteY28" fmla="*/ 2194918 h 2847186"/>
              <a:gd name="connsiteX29" fmla="*/ 288096 w 2565008"/>
              <a:gd name="connsiteY29" fmla="*/ 2278063 h 2847186"/>
              <a:gd name="connsiteX30" fmla="*/ 204950 w 2565008"/>
              <a:gd name="connsiteY30" fmla="*/ 2161532 h 2847186"/>
              <a:gd name="connsiteX31" fmla="*/ 263059 w 2565008"/>
              <a:gd name="connsiteY31" fmla="*/ 1812992 h 2847186"/>
              <a:gd name="connsiteX32" fmla="*/ 110970 w 2565008"/>
              <a:gd name="connsiteY32" fmla="*/ 1436269 h 2847186"/>
              <a:gd name="connsiteX33" fmla="*/ 104704 w 2565008"/>
              <a:gd name="connsiteY33" fmla="*/ 1410028 h 2847186"/>
              <a:gd name="connsiteX34" fmla="*/ 73123 w 2565008"/>
              <a:gd name="connsiteY34" fmla="*/ 1408299 h 2847186"/>
              <a:gd name="connsiteX35" fmla="*/ 2 w 2565008"/>
              <a:gd name="connsiteY35" fmla="*/ 1499726 h 2847186"/>
              <a:gd name="connsiteX36" fmla="*/ 70908 w 2565008"/>
              <a:gd name="connsiteY36" fmla="*/ 1358054 h 2847186"/>
              <a:gd name="connsiteX37" fmla="*/ 102488 w 2565008"/>
              <a:gd name="connsiteY37" fmla="*/ 1359784 h 2847186"/>
              <a:gd name="connsiteX38" fmla="*/ 104004 w 2565008"/>
              <a:gd name="connsiteY38" fmla="*/ 1324695 h 2847186"/>
              <a:gd name="connsiteX39" fmla="*/ 160043 w 2565008"/>
              <a:gd name="connsiteY39" fmla="*/ 931596 h 2847186"/>
              <a:gd name="connsiteX40" fmla="*/ 349188 w 2565008"/>
              <a:gd name="connsiteY40" fmla="*/ 780637 h 2847186"/>
              <a:gd name="connsiteX41" fmla="*/ 353960 w 2565008"/>
              <a:gd name="connsiteY41" fmla="*/ 780494 h 2847186"/>
              <a:gd name="connsiteX42" fmla="*/ 360205 w 2565008"/>
              <a:gd name="connsiteY42" fmla="*/ 781191 h 2847186"/>
              <a:gd name="connsiteX43" fmla="*/ 368628 w 2565008"/>
              <a:gd name="connsiteY43" fmla="*/ 782867 h 2847186"/>
              <a:gd name="connsiteX44" fmla="*/ 441971 w 2565008"/>
              <a:gd name="connsiteY44" fmla="*/ 794739 h 2847186"/>
              <a:gd name="connsiteX45" fmla="*/ 819247 w 2565008"/>
              <a:gd name="connsiteY45" fmla="*/ 542789 h 2847186"/>
              <a:gd name="connsiteX46" fmla="*/ 924527 w 2565008"/>
              <a:gd name="connsiteY46" fmla="*/ 563758 h 2847186"/>
              <a:gd name="connsiteX47" fmla="*/ 903558 w 2565008"/>
              <a:gd name="connsiteY47" fmla="*/ 669038 h 2847186"/>
              <a:gd name="connsiteX48" fmla="*/ 581201 w 2565008"/>
              <a:gd name="connsiteY48" fmla="*/ 884313 h 2847186"/>
              <a:gd name="connsiteX49" fmla="*/ 737942 w 2565008"/>
              <a:gd name="connsiteY49" fmla="*/ 931768 h 2847186"/>
              <a:gd name="connsiteX50" fmla="*/ 964596 w 2565008"/>
              <a:gd name="connsiteY50" fmla="*/ 913974 h 2847186"/>
              <a:gd name="connsiteX51" fmla="*/ 1031848 w 2565008"/>
              <a:gd name="connsiteY51" fmla="*/ 945429 h 2847186"/>
              <a:gd name="connsiteX52" fmla="*/ 980616 w 2565008"/>
              <a:gd name="connsiteY52" fmla="*/ 587152 h 2847186"/>
              <a:gd name="connsiteX53" fmla="*/ 1057648 w 2565008"/>
              <a:gd name="connsiteY53" fmla="*/ 383581 h 2847186"/>
              <a:gd name="connsiteX54" fmla="*/ 959285 w 2565008"/>
              <a:gd name="connsiteY54" fmla="*/ 236290 h 2847186"/>
              <a:gd name="connsiteX55" fmla="*/ 973192 w 2565008"/>
              <a:gd name="connsiteY55" fmla="*/ 74875 h 2847186"/>
              <a:gd name="connsiteX56" fmla="*/ 1092452 w 2565008"/>
              <a:gd name="connsiteY56" fmla="*/ 25657 h 2847186"/>
              <a:gd name="connsiteX57" fmla="*/ 1135458 w 2565008"/>
              <a:gd name="connsiteY57" fmla="*/ 42185 h 2847186"/>
              <a:gd name="connsiteX58" fmla="*/ 1230708 w 2565008"/>
              <a:gd name="connsiteY58" fmla="*/ 0 h 2847186"/>
              <a:gd name="connsiteX0" fmla="*/ 1159800 w 2494100"/>
              <a:gd name="connsiteY0" fmla="*/ 0 h 2847186"/>
              <a:gd name="connsiteX1" fmla="*/ 2494100 w 2494100"/>
              <a:gd name="connsiteY1" fmla="*/ 0 h 2847186"/>
              <a:gd name="connsiteX2" fmla="*/ 2494100 w 2494100"/>
              <a:gd name="connsiteY2" fmla="*/ 2836623 h 2847186"/>
              <a:gd name="connsiteX3" fmla="*/ 1159800 w 2494100"/>
              <a:gd name="connsiteY3" fmla="*/ 2836623 h 2847186"/>
              <a:gd name="connsiteX4" fmla="*/ 907387 w 2494100"/>
              <a:gd name="connsiteY4" fmla="*/ 2839068 h 2847186"/>
              <a:gd name="connsiteX5" fmla="*/ 371210 w 2494100"/>
              <a:gd name="connsiteY5" fmla="*/ 2834681 h 2847186"/>
              <a:gd name="connsiteX6" fmla="*/ 343034 w 2494100"/>
              <a:gd name="connsiteY6" fmla="*/ 2701369 h 2847186"/>
              <a:gd name="connsiteX7" fmla="*/ 497315 w 2494100"/>
              <a:gd name="connsiteY7" fmla="*/ 2567912 h 2847186"/>
              <a:gd name="connsiteX8" fmla="*/ 700596 w 2494100"/>
              <a:gd name="connsiteY8" fmla="*/ 2280030 h 2847186"/>
              <a:gd name="connsiteX9" fmla="*/ 742462 w 2494100"/>
              <a:gd name="connsiteY9" fmla="*/ 1978241 h 2847186"/>
              <a:gd name="connsiteX10" fmla="*/ 935320 w 2494100"/>
              <a:gd name="connsiteY10" fmla="*/ 1910298 h 2847186"/>
              <a:gd name="connsiteX11" fmla="*/ 1121138 w 2494100"/>
              <a:gd name="connsiteY11" fmla="*/ 1634078 h 2847186"/>
              <a:gd name="connsiteX12" fmla="*/ 1008433 w 2494100"/>
              <a:gd name="connsiteY12" fmla="*/ 1100831 h 2847186"/>
              <a:gd name="connsiteX13" fmla="*/ 975085 w 2494100"/>
              <a:gd name="connsiteY13" fmla="*/ 994401 h 2847186"/>
              <a:gd name="connsiteX14" fmla="*/ 905598 w 2494100"/>
              <a:gd name="connsiteY14" fmla="*/ 1066667 h 2847186"/>
              <a:gd name="connsiteX15" fmla="*/ 664489 w 2494100"/>
              <a:gd name="connsiteY15" fmla="*/ 1085596 h 2847186"/>
              <a:gd name="connsiteX16" fmla="*/ 637396 w 2494100"/>
              <a:gd name="connsiteY16" fmla="*/ 1080565 h 2847186"/>
              <a:gd name="connsiteX17" fmla="*/ 435242 w 2494100"/>
              <a:gd name="connsiteY17" fmla="*/ 1019322 h 2847186"/>
              <a:gd name="connsiteX18" fmla="*/ 392250 w 2494100"/>
              <a:gd name="connsiteY18" fmla="*/ 1315778 h 2847186"/>
              <a:gd name="connsiteX19" fmla="*/ 662021 w 2494100"/>
              <a:gd name="connsiteY19" fmla="*/ 1336125 h 2847186"/>
              <a:gd name="connsiteX20" fmla="*/ 745434 w 2494100"/>
              <a:gd name="connsiteY20" fmla="*/ 1391779 h 2847186"/>
              <a:gd name="connsiteX21" fmla="*/ 928182 w 2494100"/>
              <a:gd name="connsiteY21" fmla="*/ 1756548 h 2847186"/>
              <a:gd name="connsiteX22" fmla="*/ 882886 w 2494100"/>
              <a:gd name="connsiteY22" fmla="*/ 1892374 h 2847186"/>
              <a:gd name="connsiteX23" fmla="*/ 747059 w 2494100"/>
              <a:gd name="connsiteY23" fmla="*/ 1847078 h 2847186"/>
              <a:gd name="connsiteX24" fmla="*/ 590878 w 2494100"/>
              <a:gd name="connsiteY24" fmla="*/ 1532112 h 2847186"/>
              <a:gd name="connsiteX25" fmla="*/ 288473 w 2494100"/>
              <a:gd name="connsiteY25" fmla="*/ 1510739 h 2847186"/>
              <a:gd name="connsiteX26" fmla="*/ 390570 w 2494100"/>
              <a:gd name="connsiteY26" fmla="*/ 1763853 h 2847186"/>
              <a:gd name="connsiteX27" fmla="*/ 396508 w 2494100"/>
              <a:gd name="connsiteY27" fmla="*/ 1818304 h 2847186"/>
              <a:gd name="connsiteX28" fmla="*/ 333719 w 2494100"/>
              <a:gd name="connsiteY28" fmla="*/ 2194918 h 2847186"/>
              <a:gd name="connsiteX29" fmla="*/ 217188 w 2494100"/>
              <a:gd name="connsiteY29" fmla="*/ 2278063 h 2847186"/>
              <a:gd name="connsiteX30" fmla="*/ 134042 w 2494100"/>
              <a:gd name="connsiteY30" fmla="*/ 2161532 h 2847186"/>
              <a:gd name="connsiteX31" fmla="*/ 192151 w 2494100"/>
              <a:gd name="connsiteY31" fmla="*/ 1812992 h 2847186"/>
              <a:gd name="connsiteX32" fmla="*/ 40062 w 2494100"/>
              <a:gd name="connsiteY32" fmla="*/ 1436269 h 2847186"/>
              <a:gd name="connsiteX33" fmla="*/ 33796 w 2494100"/>
              <a:gd name="connsiteY33" fmla="*/ 1410028 h 2847186"/>
              <a:gd name="connsiteX34" fmla="*/ 2215 w 2494100"/>
              <a:gd name="connsiteY34" fmla="*/ 1408299 h 2847186"/>
              <a:gd name="connsiteX35" fmla="*/ 0 w 2494100"/>
              <a:gd name="connsiteY35" fmla="*/ 1358054 h 2847186"/>
              <a:gd name="connsiteX36" fmla="*/ 31580 w 2494100"/>
              <a:gd name="connsiteY36" fmla="*/ 1359784 h 2847186"/>
              <a:gd name="connsiteX37" fmla="*/ 33096 w 2494100"/>
              <a:gd name="connsiteY37" fmla="*/ 1324695 h 2847186"/>
              <a:gd name="connsiteX38" fmla="*/ 89135 w 2494100"/>
              <a:gd name="connsiteY38" fmla="*/ 931596 h 2847186"/>
              <a:gd name="connsiteX39" fmla="*/ 278280 w 2494100"/>
              <a:gd name="connsiteY39" fmla="*/ 780637 h 2847186"/>
              <a:gd name="connsiteX40" fmla="*/ 283052 w 2494100"/>
              <a:gd name="connsiteY40" fmla="*/ 780494 h 2847186"/>
              <a:gd name="connsiteX41" fmla="*/ 289297 w 2494100"/>
              <a:gd name="connsiteY41" fmla="*/ 781191 h 2847186"/>
              <a:gd name="connsiteX42" fmla="*/ 297720 w 2494100"/>
              <a:gd name="connsiteY42" fmla="*/ 782867 h 2847186"/>
              <a:gd name="connsiteX43" fmla="*/ 371063 w 2494100"/>
              <a:gd name="connsiteY43" fmla="*/ 794739 h 2847186"/>
              <a:gd name="connsiteX44" fmla="*/ 748339 w 2494100"/>
              <a:gd name="connsiteY44" fmla="*/ 542789 h 2847186"/>
              <a:gd name="connsiteX45" fmla="*/ 853619 w 2494100"/>
              <a:gd name="connsiteY45" fmla="*/ 563758 h 2847186"/>
              <a:gd name="connsiteX46" fmla="*/ 832650 w 2494100"/>
              <a:gd name="connsiteY46" fmla="*/ 669038 h 2847186"/>
              <a:gd name="connsiteX47" fmla="*/ 510293 w 2494100"/>
              <a:gd name="connsiteY47" fmla="*/ 884313 h 2847186"/>
              <a:gd name="connsiteX48" fmla="*/ 667034 w 2494100"/>
              <a:gd name="connsiteY48" fmla="*/ 931768 h 2847186"/>
              <a:gd name="connsiteX49" fmla="*/ 893688 w 2494100"/>
              <a:gd name="connsiteY49" fmla="*/ 913974 h 2847186"/>
              <a:gd name="connsiteX50" fmla="*/ 960940 w 2494100"/>
              <a:gd name="connsiteY50" fmla="*/ 945429 h 2847186"/>
              <a:gd name="connsiteX51" fmla="*/ 909708 w 2494100"/>
              <a:gd name="connsiteY51" fmla="*/ 587152 h 2847186"/>
              <a:gd name="connsiteX52" fmla="*/ 986740 w 2494100"/>
              <a:gd name="connsiteY52" fmla="*/ 383581 h 2847186"/>
              <a:gd name="connsiteX53" fmla="*/ 888377 w 2494100"/>
              <a:gd name="connsiteY53" fmla="*/ 236290 h 2847186"/>
              <a:gd name="connsiteX54" fmla="*/ 902284 w 2494100"/>
              <a:gd name="connsiteY54" fmla="*/ 74875 h 2847186"/>
              <a:gd name="connsiteX55" fmla="*/ 1021544 w 2494100"/>
              <a:gd name="connsiteY55" fmla="*/ 25657 h 2847186"/>
              <a:gd name="connsiteX56" fmla="*/ 1064550 w 2494100"/>
              <a:gd name="connsiteY56" fmla="*/ 42185 h 2847186"/>
              <a:gd name="connsiteX57" fmla="*/ 1159800 w 2494100"/>
              <a:gd name="connsiteY57" fmla="*/ 0 h 2847186"/>
              <a:gd name="connsiteX0" fmla="*/ 1159800 w 2494100"/>
              <a:gd name="connsiteY0" fmla="*/ 0 h 2847186"/>
              <a:gd name="connsiteX1" fmla="*/ 2494100 w 2494100"/>
              <a:gd name="connsiteY1" fmla="*/ 0 h 2847186"/>
              <a:gd name="connsiteX2" fmla="*/ 2494100 w 2494100"/>
              <a:gd name="connsiteY2" fmla="*/ 2836623 h 2847186"/>
              <a:gd name="connsiteX3" fmla="*/ 1159800 w 2494100"/>
              <a:gd name="connsiteY3" fmla="*/ 2836623 h 2847186"/>
              <a:gd name="connsiteX4" fmla="*/ 907387 w 2494100"/>
              <a:gd name="connsiteY4" fmla="*/ 2839068 h 2847186"/>
              <a:gd name="connsiteX5" fmla="*/ 371210 w 2494100"/>
              <a:gd name="connsiteY5" fmla="*/ 2834681 h 2847186"/>
              <a:gd name="connsiteX6" fmla="*/ 343034 w 2494100"/>
              <a:gd name="connsiteY6" fmla="*/ 2701369 h 2847186"/>
              <a:gd name="connsiteX7" fmla="*/ 497315 w 2494100"/>
              <a:gd name="connsiteY7" fmla="*/ 2567912 h 2847186"/>
              <a:gd name="connsiteX8" fmla="*/ 700596 w 2494100"/>
              <a:gd name="connsiteY8" fmla="*/ 2280030 h 2847186"/>
              <a:gd name="connsiteX9" fmla="*/ 742462 w 2494100"/>
              <a:gd name="connsiteY9" fmla="*/ 1978241 h 2847186"/>
              <a:gd name="connsiteX10" fmla="*/ 935320 w 2494100"/>
              <a:gd name="connsiteY10" fmla="*/ 1910298 h 2847186"/>
              <a:gd name="connsiteX11" fmla="*/ 1121138 w 2494100"/>
              <a:gd name="connsiteY11" fmla="*/ 1634078 h 2847186"/>
              <a:gd name="connsiteX12" fmla="*/ 1008433 w 2494100"/>
              <a:gd name="connsiteY12" fmla="*/ 1100831 h 2847186"/>
              <a:gd name="connsiteX13" fmla="*/ 975085 w 2494100"/>
              <a:gd name="connsiteY13" fmla="*/ 994401 h 2847186"/>
              <a:gd name="connsiteX14" fmla="*/ 905598 w 2494100"/>
              <a:gd name="connsiteY14" fmla="*/ 1066667 h 2847186"/>
              <a:gd name="connsiteX15" fmla="*/ 664489 w 2494100"/>
              <a:gd name="connsiteY15" fmla="*/ 1085596 h 2847186"/>
              <a:gd name="connsiteX16" fmla="*/ 637396 w 2494100"/>
              <a:gd name="connsiteY16" fmla="*/ 1080565 h 2847186"/>
              <a:gd name="connsiteX17" fmla="*/ 435242 w 2494100"/>
              <a:gd name="connsiteY17" fmla="*/ 1019322 h 2847186"/>
              <a:gd name="connsiteX18" fmla="*/ 392250 w 2494100"/>
              <a:gd name="connsiteY18" fmla="*/ 1315778 h 2847186"/>
              <a:gd name="connsiteX19" fmla="*/ 662021 w 2494100"/>
              <a:gd name="connsiteY19" fmla="*/ 1336125 h 2847186"/>
              <a:gd name="connsiteX20" fmla="*/ 745434 w 2494100"/>
              <a:gd name="connsiteY20" fmla="*/ 1391779 h 2847186"/>
              <a:gd name="connsiteX21" fmla="*/ 928182 w 2494100"/>
              <a:gd name="connsiteY21" fmla="*/ 1756548 h 2847186"/>
              <a:gd name="connsiteX22" fmla="*/ 882886 w 2494100"/>
              <a:gd name="connsiteY22" fmla="*/ 1892374 h 2847186"/>
              <a:gd name="connsiteX23" fmla="*/ 747059 w 2494100"/>
              <a:gd name="connsiteY23" fmla="*/ 1847078 h 2847186"/>
              <a:gd name="connsiteX24" fmla="*/ 590878 w 2494100"/>
              <a:gd name="connsiteY24" fmla="*/ 1532112 h 2847186"/>
              <a:gd name="connsiteX25" fmla="*/ 288473 w 2494100"/>
              <a:gd name="connsiteY25" fmla="*/ 1510739 h 2847186"/>
              <a:gd name="connsiteX26" fmla="*/ 390570 w 2494100"/>
              <a:gd name="connsiteY26" fmla="*/ 1763853 h 2847186"/>
              <a:gd name="connsiteX27" fmla="*/ 396508 w 2494100"/>
              <a:gd name="connsiteY27" fmla="*/ 1818304 h 2847186"/>
              <a:gd name="connsiteX28" fmla="*/ 333719 w 2494100"/>
              <a:gd name="connsiteY28" fmla="*/ 2194918 h 2847186"/>
              <a:gd name="connsiteX29" fmla="*/ 217188 w 2494100"/>
              <a:gd name="connsiteY29" fmla="*/ 2278063 h 2847186"/>
              <a:gd name="connsiteX30" fmla="*/ 134042 w 2494100"/>
              <a:gd name="connsiteY30" fmla="*/ 2161532 h 2847186"/>
              <a:gd name="connsiteX31" fmla="*/ 192151 w 2494100"/>
              <a:gd name="connsiteY31" fmla="*/ 1812992 h 2847186"/>
              <a:gd name="connsiteX32" fmla="*/ 40062 w 2494100"/>
              <a:gd name="connsiteY32" fmla="*/ 1436269 h 2847186"/>
              <a:gd name="connsiteX33" fmla="*/ 33796 w 2494100"/>
              <a:gd name="connsiteY33" fmla="*/ 1410028 h 2847186"/>
              <a:gd name="connsiteX34" fmla="*/ 0 w 2494100"/>
              <a:gd name="connsiteY34" fmla="*/ 1358054 h 2847186"/>
              <a:gd name="connsiteX35" fmla="*/ 31580 w 2494100"/>
              <a:gd name="connsiteY35" fmla="*/ 1359784 h 2847186"/>
              <a:gd name="connsiteX36" fmla="*/ 33096 w 2494100"/>
              <a:gd name="connsiteY36" fmla="*/ 1324695 h 2847186"/>
              <a:gd name="connsiteX37" fmla="*/ 89135 w 2494100"/>
              <a:gd name="connsiteY37" fmla="*/ 931596 h 2847186"/>
              <a:gd name="connsiteX38" fmla="*/ 278280 w 2494100"/>
              <a:gd name="connsiteY38" fmla="*/ 780637 h 2847186"/>
              <a:gd name="connsiteX39" fmla="*/ 283052 w 2494100"/>
              <a:gd name="connsiteY39" fmla="*/ 780494 h 2847186"/>
              <a:gd name="connsiteX40" fmla="*/ 289297 w 2494100"/>
              <a:gd name="connsiteY40" fmla="*/ 781191 h 2847186"/>
              <a:gd name="connsiteX41" fmla="*/ 297720 w 2494100"/>
              <a:gd name="connsiteY41" fmla="*/ 782867 h 2847186"/>
              <a:gd name="connsiteX42" fmla="*/ 371063 w 2494100"/>
              <a:gd name="connsiteY42" fmla="*/ 794739 h 2847186"/>
              <a:gd name="connsiteX43" fmla="*/ 748339 w 2494100"/>
              <a:gd name="connsiteY43" fmla="*/ 542789 h 2847186"/>
              <a:gd name="connsiteX44" fmla="*/ 853619 w 2494100"/>
              <a:gd name="connsiteY44" fmla="*/ 563758 h 2847186"/>
              <a:gd name="connsiteX45" fmla="*/ 832650 w 2494100"/>
              <a:gd name="connsiteY45" fmla="*/ 669038 h 2847186"/>
              <a:gd name="connsiteX46" fmla="*/ 510293 w 2494100"/>
              <a:gd name="connsiteY46" fmla="*/ 884313 h 2847186"/>
              <a:gd name="connsiteX47" fmla="*/ 667034 w 2494100"/>
              <a:gd name="connsiteY47" fmla="*/ 931768 h 2847186"/>
              <a:gd name="connsiteX48" fmla="*/ 893688 w 2494100"/>
              <a:gd name="connsiteY48" fmla="*/ 913974 h 2847186"/>
              <a:gd name="connsiteX49" fmla="*/ 960940 w 2494100"/>
              <a:gd name="connsiteY49" fmla="*/ 945429 h 2847186"/>
              <a:gd name="connsiteX50" fmla="*/ 909708 w 2494100"/>
              <a:gd name="connsiteY50" fmla="*/ 587152 h 2847186"/>
              <a:gd name="connsiteX51" fmla="*/ 986740 w 2494100"/>
              <a:gd name="connsiteY51" fmla="*/ 383581 h 2847186"/>
              <a:gd name="connsiteX52" fmla="*/ 888377 w 2494100"/>
              <a:gd name="connsiteY52" fmla="*/ 236290 h 2847186"/>
              <a:gd name="connsiteX53" fmla="*/ 902284 w 2494100"/>
              <a:gd name="connsiteY53" fmla="*/ 74875 h 2847186"/>
              <a:gd name="connsiteX54" fmla="*/ 1021544 w 2494100"/>
              <a:gd name="connsiteY54" fmla="*/ 25657 h 2847186"/>
              <a:gd name="connsiteX55" fmla="*/ 1064550 w 2494100"/>
              <a:gd name="connsiteY55" fmla="*/ 42185 h 2847186"/>
              <a:gd name="connsiteX56" fmla="*/ 1159800 w 2494100"/>
              <a:gd name="connsiteY56" fmla="*/ 0 h 2847186"/>
              <a:gd name="connsiteX0" fmla="*/ 1128413 w 2462713"/>
              <a:gd name="connsiteY0" fmla="*/ 0 h 2847186"/>
              <a:gd name="connsiteX1" fmla="*/ 2462713 w 2462713"/>
              <a:gd name="connsiteY1" fmla="*/ 0 h 2847186"/>
              <a:gd name="connsiteX2" fmla="*/ 2462713 w 2462713"/>
              <a:gd name="connsiteY2" fmla="*/ 2836623 h 2847186"/>
              <a:gd name="connsiteX3" fmla="*/ 1128413 w 2462713"/>
              <a:gd name="connsiteY3" fmla="*/ 2836623 h 2847186"/>
              <a:gd name="connsiteX4" fmla="*/ 876000 w 2462713"/>
              <a:gd name="connsiteY4" fmla="*/ 2839068 h 2847186"/>
              <a:gd name="connsiteX5" fmla="*/ 339823 w 2462713"/>
              <a:gd name="connsiteY5" fmla="*/ 2834681 h 2847186"/>
              <a:gd name="connsiteX6" fmla="*/ 311647 w 2462713"/>
              <a:gd name="connsiteY6" fmla="*/ 2701369 h 2847186"/>
              <a:gd name="connsiteX7" fmla="*/ 465928 w 2462713"/>
              <a:gd name="connsiteY7" fmla="*/ 2567912 h 2847186"/>
              <a:gd name="connsiteX8" fmla="*/ 669209 w 2462713"/>
              <a:gd name="connsiteY8" fmla="*/ 2280030 h 2847186"/>
              <a:gd name="connsiteX9" fmla="*/ 711075 w 2462713"/>
              <a:gd name="connsiteY9" fmla="*/ 1978241 h 2847186"/>
              <a:gd name="connsiteX10" fmla="*/ 903933 w 2462713"/>
              <a:gd name="connsiteY10" fmla="*/ 1910298 h 2847186"/>
              <a:gd name="connsiteX11" fmla="*/ 1089751 w 2462713"/>
              <a:gd name="connsiteY11" fmla="*/ 1634078 h 2847186"/>
              <a:gd name="connsiteX12" fmla="*/ 977046 w 2462713"/>
              <a:gd name="connsiteY12" fmla="*/ 1100831 h 2847186"/>
              <a:gd name="connsiteX13" fmla="*/ 943698 w 2462713"/>
              <a:gd name="connsiteY13" fmla="*/ 994401 h 2847186"/>
              <a:gd name="connsiteX14" fmla="*/ 874211 w 2462713"/>
              <a:gd name="connsiteY14" fmla="*/ 1066667 h 2847186"/>
              <a:gd name="connsiteX15" fmla="*/ 633102 w 2462713"/>
              <a:gd name="connsiteY15" fmla="*/ 1085596 h 2847186"/>
              <a:gd name="connsiteX16" fmla="*/ 606009 w 2462713"/>
              <a:gd name="connsiteY16" fmla="*/ 1080565 h 2847186"/>
              <a:gd name="connsiteX17" fmla="*/ 403855 w 2462713"/>
              <a:gd name="connsiteY17" fmla="*/ 1019322 h 2847186"/>
              <a:gd name="connsiteX18" fmla="*/ 360863 w 2462713"/>
              <a:gd name="connsiteY18" fmla="*/ 1315778 h 2847186"/>
              <a:gd name="connsiteX19" fmla="*/ 630634 w 2462713"/>
              <a:gd name="connsiteY19" fmla="*/ 1336125 h 2847186"/>
              <a:gd name="connsiteX20" fmla="*/ 714047 w 2462713"/>
              <a:gd name="connsiteY20" fmla="*/ 1391779 h 2847186"/>
              <a:gd name="connsiteX21" fmla="*/ 896795 w 2462713"/>
              <a:gd name="connsiteY21" fmla="*/ 1756548 h 2847186"/>
              <a:gd name="connsiteX22" fmla="*/ 851499 w 2462713"/>
              <a:gd name="connsiteY22" fmla="*/ 1892374 h 2847186"/>
              <a:gd name="connsiteX23" fmla="*/ 715672 w 2462713"/>
              <a:gd name="connsiteY23" fmla="*/ 1847078 h 2847186"/>
              <a:gd name="connsiteX24" fmla="*/ 559491 w 2462713"/>
              <a:gd name="connsiteY24" fmla="*/ 1532112 h 2847186"/>
              <a:gd name="connsiteX25" fmla="*/ 257086 w 2462713"/>
              <a:gd name="connsiteY25" fmla="*/ 1510739 h 2847186"/>
              <a:gd name="connsiteX26" fmla="*/ 359183 w 2462713"/>
              <a:gd name="connsiteY26" fmla="*/ 1763853 h 2847186"/>
              <a:gd name="connsiteX27" fmla="*/ 365121 w 2462713"/>
              <a:gd name="connsiteY27" fmla="*/ 1818304 h 2847186"/>
              <a:gd name="connsiteX28" fmla="*/ 302332 w 2462713"/>
              <a:gd name="connsiteY28" fmla="*/ 2194918 h 2847186"/>
              <a:gd name="connsiteX29" fmla="*/ 185801 w 2462713"/>
              <a:gd name="connsiteY29" fmla="*/ 2278063 h 2847186"/>
              <a:gd name="connsiteX30" fmla="*/ 102655 w 2462713"/>
              <a:gd name="connsiteY30" fmla="*/ 2161532 h 2847186"/>
              <a:gd name="connsiteX31" fmla="*/ 160764 w 2462713"/>
              <a:gd name="connsiteY31" fmla="*/ 1812992 h 2847186"/>
              <a:gd name="connsiteX32" fmla="*/ 8675 w 2462713"/>
              <a:gd name="connsiteY32" fmla="*/ 1436269 h 2847186"/>
              <a:gd name="connsiteX33" fmla="*/ 2409 w 2462713"/>
              <a:gd name="connsiteY33" fmla="*/ 1410028 h 2847186"/>
              <a:gd name="connsiteX34" fmla="*/ 193 w 2462713"/>
              <a:gd name="connsiteY34" fmla="*/ 1359784 h 2847186"/>
              <a:gd name="connsiteX35" fmla="*/ 1709 w 2462713"/>
              <a:gd name="connsiteY35" fmla="*/ 1324695 h 2847186"/>
              <a:gd name="connsiteX36" fmla="*/ 57748 w 2462713"/>
              <a:gd name="connsiteY36" fmla="*/ 931596 h 2847186"/>
              <a:gd name="connsiteX37" fmla="*/ 246893 w 2462713"/>
              <a:gd name="connsiteY37" fmla="*/ 780637 h 2847186"/>
              <a:gd name="connsiteX38" fmla="*/ 251665 w 2462713"/>
              <a:gd name="connsiteY38" fmla="*/ 780494 h 2847186"/>
              <a:gd name="connsiteX39" fmla="*/ 257910 w 2462713"/>
              <a:gd name="connsiteY39" fmla="*/ 781191 h 2847186"/>
              <a:gd name="connsiteX40" fmla="*/ 266333 w 2462713"/>
              <a:gd name="connsiteY40" fmla="*/ 782867 h 2847186"/>
              <a:gd name="connsiteX41" fmla="*/ 339676 w 2462713"/>
              <a:gd name="connsiteY41" fmla="*/ 794739 h 2847186"/>
              <a:gd name="connsiteX42" fmla="*/ 716952 w 2462713"/>
              <a:gd name="connsiteY42" fmla="*/ 542789 h 2847186"/>
              <a:gd name="connsiteX43" fmla="*/ 822232 w 2462713"/>
              <a:gd name="connsiteY43" fmla="*/ 563758 h 2847186"/>
              <a:gd name="connsiteX44" fmla="*/ 801263 w 2462713"/>
              <a:gd name="connsiteY44" fmla="*/ 669038 h 2847186"/>
              <a:gd name="connsiteX45" fmla="*/ 478906 w 2462713"/>
              <a:gd name="connsiteY45" fmla="*/ 884313 h 2847186"/>
              <a:gd name="connsiteX46" fmla="*/ 635647 w 2462713"/>
              <a:gd name="connsiteY46" fmla="*/ 931768 h 2847186"/>
              <a:gd name="connsiteX47" fmla="*/ 862301 w 2462713"/>
              <a:gd name="connsiteY47" fmla="*/ 913974 h 2847186"/>
              <a:gd name="connsiteX48" fmla="*/ 929553 w 2462713"/>
              <a:gd name="connsiteY48" fmla="*/ 945429 h 2847186"/>
              <a:gd name="connsiteX49" fmla="*/ 878321 w 2462713"/>
              <a:gd name="connsiteY49" fmla="*/ 587152 h 2847186"/>
              <a:gd name="connsiteX50" fmla="*/ 955353 w 2462713"/>
              <a:gd name="connsiteY50" fmla="*/ 383581 h 2847186"/>
              <a:gd name="connsiteX51" fmla="*/ 856990 w 2462713"/>
              <a:gd name="connsiteY51" fmla="*/ 236290 h 2847186"/>
              <a:gd name="connsiteX52" fmla="*/ 870897 w 2462713"/>
              <a:gd name="connsiteY52" fmla="*/ 74875 h 2847186"/>
              <a:gd name="connsiteX53" fmla="*/ 990157 w 2462713"/>
              <a:gd name="connsiteY53" fmla="*/ 25657 h 2847186"/>
              <a:gd name="connsiteX54" fmla="*/ 1033163 w 2462713"/>
              <a:gd name="connsiteY54" fmla="*/ 42185 h 2847186"/>
              <a:gd name="connsiteX55" fmla="*/ 1128413 w 2462713"/>
              <a:gd name="connsiteY55" fmla="*/ 0 h 2847186"/>
              <a:gd name="connsiteX0" fmla="*/ 1128413 w 2462713"/>
              <a:gd name="connsiteY0" fmla="*/ 8615 h 2855801"/>
              <a:gd name="connsiteX1" fmla="*/ 2462713 w 2462713"/>
              <a:gd name="connsiteY1" fmla="*/ 8615 h 2855801"/>
              <a:gd name="connsiteX2" fmla="*/ 2462713 w 2462713"/>
              <a:gd name="connsiteY2" fmla="*/ 2845238 h 2855801"/>
              <a:gd name="connsiteX3" fmla="*/ 1128413 w 2462713"/>
              <a:gd name="connsiteY3" fmla="*/ 2845238 h 2855801"/>
              <a:gd name="connsiteX4" fmla="*/ 876000 w 2462713"/>
              <a:gd name="connsiteY4" fmla="*/ 2847683 h 2855801"/>
              <a:gd name="connsiteX5" fmla="*/ 339823 w 2462713"/>
              <a:gd name="connsiteY5" fmla="*/ 2843296 h 2855801"/>
              <a:gd name="connsiteX6" fmla="*/ 311647 w 2462713"/>
              <a:gd name="connsiteY6" fmla="*/ 2709984 h 2855801"/>
              <a:gd name="connsiteX7" fmla="*/ 465928 w 2462713"/>
              <a:gd name="connsiteY7" fmla="*/ 2576527 h 2855801"/>
              <a:gd name="connsiteX8" fmla="*/ 669209 w 2462713"/>
              <a:gd name="connsiteY8" fmla="*/ 2288645 h 2855801"/>
              <a:gd name="connsiteX9" fmla="*/ 711075 w 2462713"/>
              <a:gd name="connsiteY9" fmla="*/ 1986856 h 2855801"/>
              <a:gd name="connsiteX10" fmla="*/ 903933 w 2462713"/>
              <a:gd name="connsiteY10" fmla="*/ 1918913 h 2855801"/>
              <a:gd name="connsiteX11" fmla="*/ 1089751 w 2462713"/>
              <a:gd name="connsiteY11" fmla="*/ 1642693 h 2855801"/>
              <a:gd name="connsiteX12" fmla="*/ 977046 w 2462713"/>
              <a:gd name="connsiteY12" fmla="*/ 1109446 h 2855801"/>
              <a:gd name="connsiteX13" fmla="*/ 943698 w 2462713"/>
              <a:gd name="connsiteY13" fmla="*/ 1003016 h 2855801"/>
              <a:gd name="connsiteX14" fmla="*/ 874211 w 2462713"/>
              <a:gd name="connsiteY14" fmla="*/ 1075282 h 2855801"/>
              <a:gd name="connsiteX15" fmla="*/ 633102 w 2462713"/>
              <a:gd name="connsiteY15" fmla="*/ 1094211 h 2855801"/>
              <a:gd name="connsiteX16" fmla="*/ 606009 w 2462713"/>
              <a:gd name="connsiteY16" fmla="*/ 1089180 h 2855801"/>
              <a:gd name="connsiteX17" fmla="*/ 403855 w 2462713"/>
              <a:gd name="connsiteY17" fmla="*/ 1027937 h 2855801"/>
              <a:gd name="connsiteX18" fmla="*/ 360863 w 2462713"/>
              <a:gd name="connsiteY18" fmla="*/ 1324393 h 2855801"/>
              <a:gd name="connsiteX19" fmla="*/ 630634 w 2462713"/>
              <a:gd name="connsiteY19" fmla="*/ 1344740 h 2855801"/>
              <a:gd name="connsiteX20" fmla="*/ 714047 w 2462713"/>
              <a:gd name="connsiteY20" fmla="*/ 1400394 h 2855801"/>
              <a:gd name="connsiteX21" fmla="*/ 896795 w 2462713"/>
              <a:gd name="connsiteY21" fmla="*/ 1765163 h 2855801"/>
              <a:gd name="connsiteX22" fmla="*/ 851499 w 2462713"/>
              <a:gd name="connsiteY22" fmla="*/ 1900989 h 2855801"/>
              <a:gd name="connsiteX23" fmla="*/ 715672 w 2462713"/>
              <a:gd name="connsiteY23" fmla="*/ 1855693 h 2855801"/>
              <a:gd name="connsiteX24" fmla="*/ 559491 w 2462713"/>
              <a:gd name="connsiteY24" fmla="*/ 1540727 h 2855801"/>
              <a:gd name="connsiteX25" fmla="*/ 257086 w 2462713"/>
              <a:gd name="connsiteY25" fmla="*/ 1519354 h 2855801"/>
              <a:gd name="connsiteX26" fmla="*/ 359183 w 2462713"/>
              <a:gd name="connsiteY26" fmla="*/ 1772468 h 2855801"/>
              <a:gd name="connsiteX27" fmla="*/ 365121 w 2462713"/>
              <a:gd name="connsiteY27" fmla="*/ 1826919 h 2855801"/>
              <a:gd name="connsiteX28" fmla="*/ 302332 w 2462713"/>
              <a:gd name="connsiteY28" fmla="*/ 2203533 h 2855801"/>
              <a:gd name="connsiteX29" fmla="*/ 185801 w 2462713"/>
              <a:gd name="connsiteY29" fmla="*/ 2286678 h 2855801"/>
              <a:gd name="connsiteX30" fmla="*/ 102655 w 2462713"/>
              <a:gd name="connsiteY30" fmla="*/ 2170147 h 2855801"/>
              <a:gd name="connsiteX31" fmla="*/ 160764 w 2462713"/>
              <a:gd name="connsiteY31" fmla="*/ 1821607 h 2855801"/>
              <a:gd name="connsiteX32" fmla="*/ 8675 w 2462713"/>
              <a:gd name="connsiteY32" fmla="*/ 1444884 h 2855801"/>
              <a:gd name="connsiteX33" fmla="*/ 2409 w 2462713"/>
              <a:gd name="connsiteY33" fmla="*/ 1418643 h 2855801"/>
              <a:gd name="connsiteX34" fmla="*/ 193 w 2462713"/>
              <a:gd name="connsiteY34" fmla="*/ 1368399 h 2855801"/>
              <a:gd name="connsiteX35" fmla="*/ 1709 w 2462713"/>
              <a:gd name="connsiteY35" fmla="*/ 1333310 h 2855801"/>
              <a:gd name="connsiteX36" fmla="*/ 57748 w 2462713"/>
              <a:gd name="connsiteY36" fmla="*/ 940211 h 2855801"/>
              <a:gd name="connsiteX37" fmla="*/ 246893 w 2462713"/>
              <a:gd name="connsiteY37" fmla="*/ 789252 h 2855801"/>
              <a:gd name="connsiteX38" fmla="*/ 251665 w 2462713"/>
              <a:gd name="connsiteY38" fmla="*/ 789109 h 2855801"/>
              <a:gd name="connsiteX39" fmla="*/ 257910 w 2462713"/>
              <a:gd name="connsiteY39" fmla="*/ 789806 h 2855801"/>
              <a:gd name="connsiteX40" fmla="*/ 266333 w 2462713"/>
              <a:gd name="connsiteY40" fmla="*/ 791482 h 2855801"/>
              <a:gd name="connsiteX41" fmla="*/ 339676 w 2462713"/>
              <a:gd name="connsiteY41" fmla="*/ 803354 h 2855801"/>
              <a:gd name="connsiteX42" fmla="*/ 716952 w 2462713"/>
              <a:gd name="connsiteY42" fmla="*/ 551404 h 2855801"/>
              <a:gd name="connsiteX43" fmla="*/ 822232 w 2462713"/>
              <a:gd name="connsiteY43" fmla="*/ 572373 h 2855801"/>
              <a:gd name="connsiteX44" fmla="*/ 801263 w 2462713"/>
              <a:gd name="connsiteY44" fmla="*/ 677653 h 2855801"/>
              <a:gd name="connsiteX45" fmla="*/ 478906 w 2462713"/>
              <a:gd name="connsiteY45" fmla="*/ 892928 h 2855801"/>
              <a:gd name="connsiteX46" fmla="*/ 635647 w 2462713"/>
              <a:gd name="connsiteY46" fmla="*/ 940383 h 2855801"/>
              <a:gd name="connsiteX47" fmla="*/ 862301 w 2462713"/>
              <a:gd name="connsiteY47" fmla="*/ 922589 h 2855801"/>
              <a:gd name="connsiteX48" fmla="*/ 929553 w 2462713"/>
              <a:gd name="connsiteY48" fmla="*/ 954044 h 2855801"/>
              <a:gd name="connsiteX49" fmla="*/ 878321 w 2462713"/>
              <a:gd name="connsiteY49" fmla="*/ 595767 h 2855801"/>
              <a:gd name="connsiteX50" fmla="*/ 955353 w 2462713"/>
              <a:gd name="connsiteY50" fmla="*/ 392196 h 2855801"/>
              <a:gd name="connsiteX51" fmla="*/ 856990 w 2462713"/>
              <a:gd name="connsiteY51" fmla="*/ 244905 h 2855801"/>
              <a:gd name="connsiteX52" fmla="*/ 870897 w 2462713"/>
              <a:gd name="connsiteY52" fmla="*/ 83490 h 2855801"/>
              <a:gd name="connsiteX53" fmla="*/ 990157 w 2462713"/>
              <a:gd name="connsiteY53" fmla="*/ 34272 h 2855801"/>
              <a:gd name="connsiteX54" fmla="*/ 1026813 w 2462713"/>
              <a:gd name="connsiteY54" fmla="*/ 0 h 2855801"/>
              <a:gd name="connsiteX55" fmla="*/ 1128413 w 2462713"/>
              <a:gd name="connsiteY55" fmla="*/ 8615 h 2855801"/>
              <a:gd name="connsiteX0" fmla="*/ 1128413 w 2462713"/>
              <a:gd name="connsiteY0" fmla="*/ 8615 h 2855801"/>
              <a:gd name="connsiteX1" fmla="*/ 2462713 w 2462713"/>
              <a:gd name="connsiteY1" fmla="*/ 8615 h 2855801"/>
              <a:gd name="connsiteX2" fmla="*/ 2462713 w 2462713"/>
              <a:gd name="connsiteY2" fmla="*/ 2845238 h 2855801"/>
              <a:gd name="connsiteX3" fmla="*/ 1128413 w 2462713"/>
              <a:gd name="connsiteY3" fmla="*/ 2845238 h 2855801"/>
              <a:gd name="connsiteX4" fmla="*/ 876000 w 2462713"/>
              <a:gd name="connsiteY4" fmla="*/ 2847683 h 2855801"/>
              <a:gd name="connsiteX5" fmla="*/ 339823 w 2462713"/>
              <a:gd name="connsiteY5" fmla="*/ 2843296 h 2855801"/>
              <a:gd name="connsiteX6" fmla="*/ 311647 w 2462713"/>
              <a:gd name="connsiteY6" fmla="*/ 2709984 h 2855801"/>
              <a:gd name="connsiteX7" fmla="*/ 465928 w 2462713"/>
              <a:gd name="connsiteY7" fmla="*/ 2576527 h 2855801"/>
              <a:gd name="connsiteX8" fmla="*/ 669209 w 2462713"/>
              <a:gd name="connsiteY8" fmla="*/ 2288645 h 2855801"/>
              <a:gd name="connsiteX9" fmla="*/ 711075 w 2462713"/>
              <a:gd name="connsiteY9" fmla="*/ 1986856 h 2855801"/>
              <a:gd name="connsiteX10" fmla="*/ 903933 w 2462713"/>
              <a:gd name="connsiteY10" fmla="*/ 1918913 h 2855801"/>
              <a:gd name="connsiteX11" fmla="*/ 1089751 w 2462713"/>
              <a:gd name="connsiteY11" fmla="*/ 1642693 h 2855801"/>
              <a:gd name="connsiteX12" fmla="*/ 977046 w 2462713"/>
              <a:gd name="connsiteY12" fmla="*/ 1109446 h 2855801"/>
              <a:gd name="connsiteX13" fmla="*/ 943698 w 2462713"/>
              <a:gd name="connsiteY13" fmla="*/ 1003016 h 2855801"/>
              <a:gd name="connsiteX14" fmla="*/ 874211 w 2462713"/>
              <a:gd name="connsiteY14" fmla="*/ 1075282 h 2855801"/>
              <a:gd name="connsiteX15" fmla="*/ 633102 w 2462713"/>
              <a:gd name="connsiteY15" fmla="*/ 1094211 h 2855801"/>
              <a:gd name="connsiteX16" fmla="*/ 606009 w 2462713"/>
              <a:gd name="connsiteY16" fmla="*/ 1089180 h 2855801"/>
              <a:gd name="connsiteX17" fmla="*/ 403855 w 2462713"/>
              <a:gd name="connsiteY17" fmla="*/ 1027937 h 2855801"/>
              <a:gd name="connsiteX18" fmla="*/ 360863 w 2462713"/>
              <a:gd name="connsiteY18" fmla="*/ 1324393 h 2855801"/>
              <a:gd name="connsiteX19" fmla="*/ 630634 w 2462713"/>
              <a:gd name="connsiteY19" fmla="*/ 1344740 h 2855801"/>
              <a:gd name="connsiteX20" fmla="*/ 714047 w 2462713"/>
              <a:gd name="connsiteY20" fmla="*/ 1400394 h 2855801"/>
              <a:gd name="connsiteX21" fmla="*/ 896795 w 2462713"/>
              <a:gd name="connsiteY21" fmla="*/ 1765163 h 2855801"/>
              <a:gd name="connsiteX22" fmla="*/ 851499 w 2462713"/>
              <a:gd name="connsiteY22" fmla="*/ 1900989 h 2855801"/>
              <a:gd name="connsiteX23" fmla="*/ 715672 w 2462713"/>
              <a:gd name="connsiteY23" fmla="*/ 1855693 h 2855801"/>
              <a:gd name="connsiteX24" fmla="*/ 559491 w 2462713"/>
              <a:gd name="connsiteY24" fmla="*/ 1540727 h 2855801"/>
              <a:gd name="connsiteX25" fmla="*/ 257086 w 2462713"/>
              <a:gd name="connsiteY25" fmla="*/ 1519354 h 2855801"/>
              <a:gd name="connsiteX26" fmla="*/ 359183 w 2462713"/>
              <a:gd name="connsiteY26" fmla="*/ 1772468 h 2855801"/>
              <a:gd name="connsiteX27" fmla="*/ 365121 w 2462713"/>
              <a:gd name="connsiteY27" fmla="*/ 1826919 h 2855801"/>
              <a:gd name="connsiteX28" fmla="*/ 302332 w 2462713"/>
              <a:gd name="connsiteY28" fmla="*/ 2203533 h 2855801"/>
              <a:gd name="connsiteX29" fmla="*/ 185801 w 2462713"/>
              <a:gd name="connsiteY29" fmla="*/ 2286678 h 2855801"/>
              <a:gd name="connsiteX30" fmla="*/ 102655 w 2462713"/>
              <a:gd name="connsiteY30" fmla="*/ 2170147 h 2855801"/>
              <a:gd name="connsiteX31" fmla="*/ 160764 w 2462713"/>
              <a:gd name="connsiteY31" fmla="*/ 1821607 h 2855801"/>
              <a:gd name="connsiteX32" fmla="*/ 8675 w 2462713"/>
              <a:gd name="connsiteY32" fmla="*/ 1444884 h 2855801"/>
              <a:gd name="connsiteX33" fmla="*/ 2409 w 2462713"/>
              <a:gd name="connsiteY33" fmla="*/ 1418643 h 2855801"/>
              <a:gd name="connsiteX34" fmla="*/ 193 w 2462713"/>
              <a:gd name="connsiteY34" fmla="*/ 1368399 h 2855801"/>
              <a:gd name="connsiteX35" fmla="*/ 1709 w 2462713"/>
              <a:gd name="connsiteY35" fmla="*/ 1333310 h 2855801"/>
              <a:gd name="connsiteX36" fmla="*/ 57748 w 2462713"/>
              <a:gd name="connsiteY36" fmla="*/ 940211 h 2855801"/>
              <a:gd name="connsiteX37" fmla="*/ 246893 w 2462713"/>
              <a:gd name="connsiteY37" fmla="*/ 789252 h 2855801"/>
              <a:gd name="connsiteX38" fmla="*/ 251665 w 2462713"/>
              <a:gd name="connsiteY38" fmla="*/ 789109 h 2855801"/>
              <a:gd name="connsiteX39" fmla="*/ 257910 w 2462713"/>
              <a:gd name="connsiteY39" fmla="*/ 789806 h 2855801"/>
              <a:gd name="connsiteX40" fmla="*/ 266333 w 2462713"/>
              <a:gd name="connsiteY40" fmla="*/ 791482 h 2855801"/>
              <a:gd name="connsiteX41" fmla="*/ 339676 w 2462713"/>
              <a:gd name="connsiteY41" fmla="*/ 803354 h 2855801"/>
              <a:gd name="connsiteX42" fmla="*/ 716952 w 2462713"/>
              <a:gd name="connsiteY42" fmla="*/ 551404 h 2855801"/>
              <a:gd name="connsiteX43" fmla="*/ 822232 w 2462713"/>
              <a:gd name="connsiteY43" fmla="*/ 572373 h 2855801"/>
              <a:gd name="connsiteX44" fmla="*/ 801263 w 2462713"/>
              <a:gd name="connsiteY44" fmla="*/ 677653 h 2855801"/>
              <a:gd name="connsiteX45" fmla="*/ 478906 w 2462713"/>
              <a:gd name="connsiteY45" fmla="*/ 892928 h 2855801"/>
              <a:gd name="connsiteX46" fmla="*/ 635647 w 2462713"/>
              <a:gd name="connsiteY46" fmla="*/ 940383 h 2855801"/>
              <a:gd name="connsiteX47" fmla="*/ 862301 w 2462713"/>
              <a:gd name="connsiteY47" fmla="*/ 922589 h 2855801"/>
              <a:gd name="connsiteX48" fmla="*/ 929553 w 2462713"/>
              <a:gd name="connsiteY48" fmla="*/ 954044 h 2855801"/>
              <a:gd name="connsiteX49" fmla="*/ 878321 w 2462713"/>
              <a:gd name="connsiteY49" fmla="*/ 595767 h 2855801"/>
              <a:gd name="connsiteX50" fmla="*/ 955353 w 2462713"/>
              <a:gd name="connsiteY50" fmla="*/ 392196 h 2855801"/>
              <a:gd name="connsiteX51" fmla="*/ 856990 w 2462713"/>
              <a:gd name="connsiteY51" fmla="*/ 244905 h 2855801"/>
              <a:gd name="connsiteX52" fmla="*/ 870897 w 2462713"/>
              <a:gd name="connsiteY52" fmla="*/ 83490 h 2855801"/>
              <a:gd name="connsiteX53" fmla="*/ 926657 w 2462713"/>
              <a:gd name="connsiteY53" fmla="*/ 8872 h 2855801"/>
              <a:gd name="connsiteX54" fmla="*/ 1026813 w 2462713"/>
              <a:gd name="connsiteY54" fmla="*/ 0 h 2855801"/>
              <a:gd name="connsiteX55" fmla="*/ 1128413 w 2462713"/>
              <a:gd name="connsiteY55" fmla="*/ 8615 h 2855801"/>
              <a:gd name="connsiteX0" fmla="*/ 1128413 w 2462713"/>
              <a:gd name="connsiteY0" fmla="*/ 407 h 2847593"/>
              <a:gd name="connsiteX1" fmla="*/ 2462713 w 2462713"/>
              <a:gd name="connsiteY1" fmla="*/ 407 h 2847593"/>
              <a:gd name="connsiteX2" fmla="*/ 2462713 w 2462713"/>
              <a:gd name="connsiteY2" fmla="*/ 2837030 h 2847593"/>
              <a:gd name="connsiteX3" fmla="*/ 1128413 w 2462713"/>
              <a:gd name="connsiteY3" fmla="*/ 2837030 h 2847593"/>
              <a:gd name="connsiteX4" fmla="*/ 876000 w 2462713"/>
              <a:gd name="connsiteY4" fmla="*/ 2839475 h 2847593"/>
              <a:gd name="connsiteX5" fmla="*/ 339823 w 2462713"/>
              <a:gd name="connsiteY5" fmla="*/ 2835088 h 2847593"/>
              <a:gd name="connsiteX6" fmla="*/ 311647 w 2462713"/>
              <a:gd name="connsiteY6" fmla="*/ 2701776 h 2847593"/>
              <a:gd name="connsiteX7" fmla="*/ 465928 w 2462713"/>
              <a:gd name="connsiteY7" fmla="*/ 2568319 h 2847593"/>
              <a:gd name="connsiteX8" fmla="*/ 669209 w 2462713"/>
              <a:gd name="connsiteY8" fmla="*/ 2280437 h 2847593"/>
              <a:gd name="connsiteX9" fmla="*/ 711075 w 2462713"/>
              <a:gd name="connsiteY9" fmla="*/ 1978648 h 2847593"/>
              <a:gd name="connsiteX10" fmla="*/ 903933 w 2462713"/>
              <a:gd name="connsiteY10" fmla="*/ 1910705 h 2847593"/>
              <a:gd name="connsiteX11" fmla="*/ 1089751 w 2462713"/>
              <a:gd name="connsiteY11" fmla="*/ 1634485 h 2847593"/>
              <a:gd name="connsiteX12" fmla="*/ 977046 w 2462713"/>
              <a:gd name="connsiteY12" fmla="*/ 1101238 h 2847593"/>
              <a:gd name="connsiteX13" fmla="*/ 943698 w 2462713"/>
              <a:gd name="connsiteY13" fmla="*/ 994808 h 2847593"/>
              <a:gd name="connsiteX14" fmla="*/ 874211 w 2462713"/>
              <a:gd name="connsiteY14" fmla="*/ 1067074 h 2847593"/>
              <a:gd name="connsiteX15" fmla="*/ 633102 w 2462713"/>
              <a:gd name="connsiteY15" fmla="*/ 1086003 h 2847593"/>
              <a:gd name="connsiteX16" fmla="*/ 606009 w 2462713"/>
              <a:gd name="connsiteY16" fmla="*/ 1080972 h 2847593"/>
              <a:gd name="connsiteX17" fmla="*/ 403855 w 2462713"/>
              <a:gd name="connsiteY17" fmla="*/ 1019729 h 2847593"/>
              <a:gd name="connsiteX18" fmla="*/ 360863 w 2462713"/>
              <a:gd name="connsiteY18" fmla="*/ 1316185 h 2847593"/>
              <a:gd name="connsiteX19" fmla="*/ 630634 w 2462713"/>
              <a:gd name="connsiteY19" fmla="*/ 1336532 h 2847593"/>
              <a:gd name="connsiteX20" fmla="*/ 714047 w 2462713"/>
              <a:gd name="connsiteY20" fmla="*/ 1392186 h 2847593"/>
              <a:gd name="connsiteX21" fmla="*/ 896795 w 2462713"/>
              <a:gd name="connsiteY21" fmla="*/ 1756955 h 2847593"/>
              <a:gd name="connsiteX22" fmla="*/ 851499 w 2462713"/>
              <a:gd name="connsiteY22" fmla="*/ 1892781 h 2847593"/>
              <a:gd name="connsiteX23" fmla="*/ 715672 w 2462713"/>
              <a:gd name="connsiteY23" fmla="*/ 1847485 h 2847593"/>
              <a:gd name="connsiteX24" fmla="*/ 559491 w 2462713"/>
              <a:gd name="connsiteY24" fmla="*/ 1532519 h 2847593"/>
              <a:gd name="connsiteX25" fmla="*/ 257086 w 2462713"/>
              <a:gd name="connsiteY25" fmla="*/ 1511146 h 2847593"/>
              <a:gd name="connsiteX26" fmla="*/ 359183 w 2462713"/>
              <a:gd name="connsiteY26" fmla="*/ 1764260 h 2847593"/>
              <a:gd name="connsiteX27" fmla="*/ 365121 w 2462713"/>
              <a:gd name="connsiteY27" fmla="*/ 1818711 h 2847593"/>
              <a:gd name="connsiteX28" fmla="*/ 302332 w 2462713"/>
              <a:gd name="connsiteY28" fmla="*/ 2195325 h 2847593"/>
              <a:gd name="connsiteX29" fmla="*/ 185801 w 2462713"/>
              <a:gd name="connsiteY29" fmla="*/ 2278470 h 2847593"/>
              <a:gd name="connsiteX30" fmla="*/ 102655 w 2462713"/>
              <a:gd name="connsiteY30" fmla="*/ 2161939 h 2847593"/>
              <a:gd name="connsiteX31" fmla="*/ 160764 w 2462713"/>
              <a:gd name="connsiteY31" fmla="*/ 1813399 h 2847593"/>
              <a:gd name="connsiteX32" fmla="*/ 8675 w 2462713"/>
              <a:gd name="connsiteY32" fmla="*/ 1436676 h 2847593"/>
              <a:gd name="connsiteX33" fmla="*/ 2409 w 2462713"/>
              <a:gd name="connsiteY33" fmla="*/ 1410435 h 2847593"/>
              <a:gd name="connsiteX34" fmla="*/ 193 w 2462713"/>
              <a:gd name="connsiteY34" fmla="*/ 1360191 h 2847593"/>
              <a:gd name="connsiteX35" fmla="*/ 1709 w 2462713"/>
              <a:gd name="connsiteY35" fmla="*/ 1325102 h 2847593"/>
              <a:gd name="connsiteX36" fmla="*/ 57748 w 2462713"/>
              <a:gd name="connsiteY36" fmla="*/ 932003 h 2847593"/>
              <a:gd name="connsiteX37" fmla="*/ 246893 w 2462713"/>
              <a:gd name="connsiteY37" fmla="*/ 781044 h 2847593"/>
              <a:gd name="connsiteX38" fmla="*/ 251665 w 2462713"/>
              <a:gd name="connsiteY38" fmla="*/ 780901 h 2847593"/>
              <a:gd name="connsiteX39" fmla="*/ 257910 w 2462713"/>
              <a:gd name="connsiteY39" fmla="*/ 781598 h 2847593"/>
              <a:gd name="connsiteX40" fmla="*/ 266333 w 2462713"/>
              <a:gd name="connsiteY40" fmla="*/ 783274 h 2847593"/>
              <a:gd name="connsiteX41" fmla="*/ 339676 w 2462713"/>
              <a:gd name="connsiteY41" fmla="*/ 795146 h 2847593"/>
              <a:gd name="connsiteX42" fmla="*/ 716952 w 2462713"/>
              <a:gd name="connsiteY42" fmla="*/ 543196 h 2847593"/>
              <a:gd name="connsiteX43" fmla="*/ 822232 w 2462713"/>
              <a:gd name="connsiteY43" fmla="*/ 564165 h 2847593"/>
              <a:gd name="connsiteX44" fmla="*/ 801263 w 2462713"/>
              <a:gd name="connsiteY44" fmla="*/ 669445 h 2847593"/>
              <a:gd name="connsiteX45" fmla="*/ 478906 w 2462713"/>
              <a:gd name="connsiteY45" fmla="*/ 884720 h 2847593"/>
              <a:gd name="connsiteX46" fmla="*/ 635647 w 2462713"/>
              <a:gd name="connsiteY46" fmla="*/ 932175 h 2847593"/>
              <a:gd name="connsiteX47" fmla="*/ 862301 w 2462713"/>
              <a:gd name="connsiteY47" fmla="*/ 914381 h 2847593"/>
              <a:gd name="connsiteX48" fmla="*/ 929553 w 2462713"/>
              <a:gd name="connsiteY48" fmla="*/ 945836 h 2847593"/>
              <a:gd name="connsiteX49" fmla="*/ 878321 w 2462713"/>
              <a:gd name="connsiteY49" fmla="*/ 587559 h 2847593"/>
              <a:gd name="connsiteX50" fmla="*/ 955353 w 2462713"/>
              <a:gd name="connsiteY50" fmla="*/ 383988 h 2847593"/>
              <a:gd name="connsiteX51" fmla="*/ 856990 w 2462713"/>
              <a:gd name="connsiteY51" fmla="*/ 236697 h 2847593"/>
              <a:gd name="connsiteX52" fmla="*/ 870897 w 2462713"/>
              <a:gd name="connsiteY52" fmla="*/ 75282 h 2847593"/>
              <a:gd name="connsiteX53" fmla="*/ 926657 w 2462713"/>
              <a:gd name="connsiteY53" fmla="*/ 664 h 2847593"/>
              <a:gd name="connsiteX54" fmla="*/ 1024431 w 2462713"/>
              <a:gd name="connsiteY54" fmla="*/ 3698 h 2847593"/>
              <a:gd name="connsiteX55" fmla="*/ 1128413 w 2462713"/>
              <a:gd name="connsiteY55" fmla="*/ 407 h 2847593"/>
              <a:gd name="connsiteX0" fmla="*/ 1128413 w 2462713"/>
              <a:gd name="connsiteY0" fmla="*/ 0 h 2847186"/>
              <a:gd name="connsiteX1" fmla="*/ 2462713 w 2462713"/>
              <a:gd name="connsiteY1" fmla="*/ 0 h 2847186"/>
              <a:gd name="connsiteX2" fmla="*/ 2462713 w 2462713"/>
              <a:gd name="connsiteY2" fmla="*/ 2836623 h 2847186"/>
              <a:gd name="connsiteX3" fmla="*/ 1128413 w 2462713"/>
              <a:gd name="connsiteY3" fmla="*/ 2836623 h 2847186"/>
              <a:gd name="connsiteX4" fmla="*/ 876000 w 2462713"/>
              <a:gd name="connsiteY4" fmla="*/ 2839068 h 2847186"/>
              <a:gd name="connsiteX5" fmla="*/ 339823 w 2462713"/>
              <a:gd name="connsiteY5" fmla="*/ 2834681 h 2847186"/>
              <a:gd name="connsiteX6" fmla="*/ 311647 w 2462713"/>
              <a:gd name="connsiteY6" fmla="*/ 2701369 h 2847186"/>
              <a:gd name="connsiteX7" fmla="*/ 465928 w 2462713"/>
              <a:gd name="connsiteY7" fmla="*/ 2567912 h 2847186"/>
              <a:gd name="connsiteX8" fmla="*/ 669209 w 2462713"/>
              <a:gd name="connsiteY8" fmla="*/ 2280030 h 2847186"/>
              <a:gd name="connsiteX9" fmla="*/ 711075 w 2462713"/>
              <a:gd name="connsiteY9" fmla="*/ 1978241 h 2847186"/>
              <a:gd name="connsiteX10" fmla="*/ 903933 w 2462713"/>
              <a:gd name="connsiteY10" fmla="*/ 1910298 h 2847186"/>
              <a:gd name="connsiteX11" fmla="*/ 1089751 w 2462713"/>
              <a:gd name="connsiteY11" fmla="*/ 1634078 h 2847186"/>
              <a:gd name="connsiteX12" fmla="*/ 977046 w 2462713"/>
              <a:gd name="connsiteY12" fmla="*/ 1100831 h 2847186"/>
              <a:gd name="connsiteX13" fmla="*/ 943698 w 2462713"/>
              <a:gd name="connsiteY13" fmla="*/ 994401 h 2847186"/>
              <a:gd name="connsiteX14" fmla="*/ 874211 w 2462713"/>
              <a:gd name="connsiteY14" fmla="*/ 1066667 h 2847186"/>
              <a:gd name="connsiteX15" fmla="*/ 633102 w 2462713"/>
              <a:gd name="connsiteY15" fmla="*/ 1085596 h 2847186"/>
              <a:gd name="connsiteX16" fmla="*/ 606009 w 2462713"/>
              <a:gd name="connsiteY16" fmla="*/ 1080565 h 2847186"/>
              <a:gd name="connsiteX17" fmla="*/ 403855 w 2462713"/>
              <a:gd name="connsiteY17" fmla="*/ 1019322 h 2847186"/>
              <a:gd name="connsiteX18" fmla="*/ 360863 w 2462713"/>
              <a:gd name="connsiteY18" fmla="*/ 1315778 h 2847186"/>
              <a:gd name="connsiteX19" fmla="*/ 630634 w 2462713"/>
              <a:gd name="connsiteY19" fmla="*/ 1336125 h 2847186"/>
              <a:gd name="connsiteX20" fmla="*/ 714047 w 2462713"/>
              <a:gd name="connsiteY20" fmla="*/ 1391779 h 2847186"/>
              <a:gd name="connsiteX21" fmla="*/ 896795 w 2462713"/>
              <a:gd name="connsiteY21" fmla="*/ 1756548 h 2847186"/>
              <a:gd name="connsiteX22" fmla="*/ 851499 w 2462713"/>
              <a:gd name="connsiteY22" fmla="*/ 1892374 h 2847186"/>
              <a:gd name="connsiteX23" fmla="*/ 715672 w 2462713"/>
              <a:gd name="connsiteY23" fmla="*/ 1847078 h 2847186"/>
              <a:gd name="connsiteX24" fmla="*/ 559491 w 2462713"/>
              <a:gd name="connsiteY24" fmla="*/ 1532112 h 2847186"/>
              <a:gd name="connsiteX25" fmla="*/ 257086 w 2462713"/>
              <a:gd name="connsiteY25" fmla="*/ 1510739 h 2847186"/>
              <a:gd name="connsiteX26" fmla="*/ 359183 w 2462713"/>
              <a:gd name="connsiteY26" fmla="*/ 1763853 h 2847186"/>
              <a:gd name="connsiteX27" fmla="*/ 365121 w 2462713"/>
              <a:gd name="connsiteY27" fmla="*/ 1818304 h 2847186"/>
              <a:gd name="connsiteX28" fmla="*/ 302332 w 2462713"/>
              <a:gd name="connsiteY28" fmla="*/ 2194918 h 2847186"/>
              <a:gd name="connsiteX29" fmla="*/ 185801 w 2462713"/>
              <a:gd name="connsiteY29" fmla="*/ 2278063 h 2847186"/>
              <a:gd name="connsiteX30" fmla="*/ 102655 w 2462713"/>
              <a:gd name="connsiteY30" fmla="*/ 2161532 h 2847186"/>
              <a:gd name="connsiteX31" fmla="*/ 160764 w 2462713"/>
              <a:gd name="connsiteY31" fmla="*/ 1812992 h 2847186"/>
              <a:gd name="connsiteX32" fmla="*/ 8675 w 2462713"/>
              <a:gd name="connsiteY32" fmla="*/ 1436269 h 2847186"/>
              <a:gd name="connsiteX33" fmla="*/ 2409 w 2462713"/>
              <a:gd name="connsiteY33" fmla="*/ 1410028 h 2847186"/>
              <a:gd name="connsiteX34" fmla="*/ 193 w 2462713"/>
              <a:gd name="connsiteY34" fmla="*/ 1359784 h 2847186"/>
              <a:gd name="connsiteX35" fmla="*/ 1709 w 2462713"/>
              <a:gd name="connsiteY35" fmla="*/ 1324695 h 2847186"/>
              <a:gd name="connsiteX36" fmla="*/ 57748 w 2462713"/>
              <a:gd name="connsiteY36" fmla="*/ 931596 h 2847186"/>
              <a:gd name="connsiteX37" fmla="*/ 246893 w 2462713"/>
              <a:gd name="connsiteY37" fmla="*/ 780637 h 2847186"/>
              <a:gd name="connsiteX38" fmla="*/ 251665 w 2462713"/>
              <a:gd name="connsiteY38" fmla="*/ 780494 h 2847186"/>
              <a:gd name="connsiteX39" fmla="*/ 257910 w 2462713"/>
              <a:gd name="connsiteY39" fmla="*/ 781191 h 2847186"/>
              <a:gd name="connsiteX40" fmla="*/ 266333 w 2462713"/>
              <a:gd name="connsiteY40" fmla="*/ 782867 h 2847186"/>
              <a:gd name="connsiteX41" fmla="*/ 339676 w 2462713"/>
              <a:gd name="connsiteY41" fmla="*/ 794739 h 2847186"/>
              <a:gd name="connsiteX42" fmla="*/ 716952 w 2462713"/>
              <a:gd name="connsiteY42" fmla="*/ 542789 h 2847186"/>
              <a:gd name="connsiteX43" fmla="*/ 822232 w 2462713"/>
              <a:gd name="connsiteY43" fmla="*/ 563758 h 2847186"/>
              <a:gd name="connsiteX44" fmla="*/ 801263 w 2462713"/>
              <a:gd name="connsiteY44" fmla="*/ 669038 h 2847186"/>
              <a:gd name="connsiteX45" fmla="*/ 478906 w 2462713"/>
              <a:gd name="connsiteY45" fmla="*/ 884313 h 2847186"/>
              <a:gd name="connsiteX46" fmla="*/ 635647 w 2462713"/>
              <a:gd name="connsiteY46" fmla="*/ 931768 h 2847186"/>
              <a:gd name="connsiteX47" fmla="*/ 862301 w 2462713"/>
              <a:gd name="connsiteY47" fmla="*/ 913974 h 2847186"/>
              <a:gd name="connsiteX48" fmla="*/ 929553 w 2462713"/>
              <a:gd name="connsiteY48" fmla="*/ 945429 h 2847186"/>
              <a:gd name="connsiteX49" fmla="*/ 878321 w 2462713"/>
              <a:gd name="connsiteY49" fmla="*/ 587152 h 2847186"/>
              <a:gd name="connsiteX50" fmla="*/ 955353 w 2462713"/>
              <a:gd name="connsiteY50" fmla="*/ 383581 h 2847186"/>
              <a:gd name="connsiteX51" fmla="*/ 856990 w 2462713"/>
              <a:gd name="connsiteY51" fmla="*/ 236290 h 2847186"/>
              <a:gd name="connsiteX52" fmla="*/ 870897 w 2462713"/>
              <a:gd name="connsiteY52" fmla="*/ 74875 h 2847186"/>
              <a:gd name="connsiteX53" fmla="*/ 1024431 w 2462713"/>
              <a:gd name="connsiteY53" fmla="*/ 3291 h 2847186"/>
              <a:gd name="connsiteX54" fmla="*/ 1128413 w 2462713"/>
              <a:gd name="connsiteY54" fmla="*/ 0 h 2847186"/>
              <a:gd name="connsiteX0" fmla="*/ 1128413 w 2462713"/>
              <a:gd name="connsiteY0" fmla="*/ 0 h 2847186"/>
              <a:gd name="connsiteX1" fmla="*/ 2462713 w 2462713"/>
              <a:gd name="connsiteY1" fmla="*/ 0 h 2847186"/>
              <a:gd name="connsiteX2" fmla="*/ 2462713 w 2462713"/>
              <a:gd name="connsiteY2" fmla="*/ 2836623 h 2847186"/>
              <a:gd name="connsiteX3" fmla="*/ 1128413 w 2462713"/>
              <a:gd name="connsiteY3" fmla="*/ 2836623 h 2847186"/>
              <a:gd name="connsiteX4" fmla="*/ 876000 w 2462713"/>
              <a:gd name="connsiteY4" fmla="*/ 2839068 h 2847186"/>
              <a:gd name="connsiteX5" fmla="*/ 339823 w 2462713"/>
              <a:gd name="connsiteY5" fmla="*/ 2834681 h 2847186"/>
              <a:gd name="connsiteX6" fmla="*/ 311647 w 2462713"/>
              <a:gd name="connsiteY6" fmla="*/ 2701369 h 2847186"/>
              <a:gd name="connsiteX7" fmla="*/ 465928 w 2462713"/>
              <a:gd name="connsiteY7" fmla="*/ 2567912 h 2847186"/>
              <a:gd name="connsiteX8" fmla="*/ 669209 w 2462713"/>
              <a:gd name="connsiteY8" fmla="*/ 2280030 h 2847186"/>
              <a:gd name="connsiteX9" fmla="*/ 711075 w 2462713"/>
              <a:gd name="connsiteY9" fmla="*/ 1978241 h 2847186"/>
              <a:gd name="connsiteX10" fmla="*/ 903933 w 2462713"/>
              <a:gd name="connsiteY10" fmla="*/ 1910298 h 2847186"/>
              <a:gd name="connsiteX11" fmla="*/ 1089751 w 2462713"/>
              <a:gd name="connsiteY11" fmla="*/ 1634078 h 2847186"/>
              <a:gd name="connsiteX12" fmla="*/ 977046 w 2462713"/>
              <a:gd name="connsiteY12" fmla="*/ 1100831 h 2847186"/>
              <a:gd name="connsiteX13" fmla="*/ 943698 w 2462713"/>
              <a:gd name="connsiteY13" fmla="*/ 994401 h 2847186"/>
              <a:gd name="connsiteX14" fmla="*/ 874211 w 2462713"/>
              <a:gd name="connsiteY14" fmla="*/ 1066667 h 2847186"/>
              <a:gd name="connsiteX15" fmla="*/ 633102 w 2462713"/>
              <a:gd name="connsiteY15" fmla="*/ 1085596 h 2847186"/>
              <a:gd name="connsiteX16" fmla="*/ 606009 w 2462713"/>
              <a:gd name="connsiteY16" fmla="*/ 1080565 h 2847186"/>
              <a:gd name="connsiteX17" fmla="*/ 403855 w 2462713"/>
              <a:gd name="connsiteY17" fmla="*/ 1019322 h 2847186"/>
              <a:gd name="connsiteX18" fmla="*/ 360863 w 2462713"/>
              <a:gd name="connsiteY18" fmla="*/ 1315778 h 2847186"/>
              <a:gd name="connsiteX19" fmla="*/ 630634 w 2462713"/>
              <a:gd name="connsiteY19" fmla="*/ 1336125 h 2847186"/>
              <a:gd name="connsiteX20" fmla="*/ 714047 w 2462713"/>
              <a:gd name="connsiteY20" fmla="*/ 1391779 h 2847186"/>
              <a:gd name="connsiteX21" fmla="*/ 896795 w 2462713"/>
              <a:gd name="connsiteY21" fmla="*/ 1756548 h 2847186"/>
              <a:gd name="connsiteX22" fmla="*/ 851499 w 2462713"/>
              <a:gd name="connsiteY22" fmla="*/ 1892374 h 2847186"/>
              <a:gd name="connsiteX23" fmla="*/ 715672 w 2462713"/>
              <a:gd name="connsiteY23" fmla="*/ 1847078 h 2847186"/>
              <a:gd name="connsiteX24" fmla="*/ 559491 w 2462713"/>
              <a:gd name="connsiteY24" fmla="*/ 1532112 h 2847186"/>
              <a:gd name="connsiteX25" fmla="*/ 257086 w 2462713"/>
              <a:gd name="connsiteY25" fmla="*/ 1510739 h 2847186"/>
              <a:gd name="connsiteX26" fmla="*/ 359183 w 2462713"/>
              <a:gd name="connsiteY26" fmla="*/ 1763853 h 2847186"/>
              <a:gd name="connsiteX27" fmla="*/ 365121 w 2462713"/>
              <a:gd name="connsiteY27" fmla="*/ 1818304 h 2847186"/>
              <a:gd name="connsiteX28" fmla="*/ 302332 w 2462713"/>
              <a:gd name="connsiteY28" fmla="*/ 2194918 h 2847186"/>
              <a:gd name="connsiteX29" fmla="*/ 185801 w 2462713"/>
              <a:gd name="connsiteY29" fmla="*/ 2278063 h 2847186"/>
              <a:gd name="connsiteX30" fmla="*/ 102655 w 2462713"/>
              <a:gd name="connsiteY30" fmla="*/ 2161532 h 2847186"/>
              <a:gd name="connsiteX31" fmla="*/ 160764 w 2462713"/>
              <a:gd name="connsiteY31" fmla="*/ 1812992 h 2847186"/>
              <a:gd name="connsiteX32" fmla="*/ 8675 w 2462713"/>
              <a:gd name="connsiteY32" fmla="*/ 1436269 h 2847186"/>
              <a:gd name="connsiteX33" fmla="*/ 2409 w 2462713"/>
              <a:gd name="connsiteY33" fmla="*/ 1410028 h 2847186"/>
              <a:gd name="connsiteX34" fmla="*/ 193 w 2462713"/>
              <a:gd name="connsiteY34" fmla="*/ 1359784 h 2847186"/>
              <a:gd name="connsiteX35" fmla="*/ 1709 w 2462713"/>
              <a:gd name="connsiteY35" fmla="*/ 1324695 h 2847186"/>
              <a:gd name="connsiteX36" fmla="*/ 57748 w 2462713"/>
              <a:gd name="connsiteY36" fmla="*/ 931596 h 2847186"/>
              <a:gd name="connsiteX37" fmla="*/ 246893 w 2462713"/>
              <a:gd name="connsiteY37" fmla="*/ 780637 h 2847186"/>
              <a:gd name="connsiteX38" fmla="*/ 251665 w 2462713"/>
              <a:gd name="connsiteY38" fmla="*/ 780494 h 2847186"/>
              <a:gd name="connsiteX39" fmla="*/ 257910 w 2462713"/>
              <a:gd name="connsiteY39" fmla="*/ 781191 h 2847186"/>
              <a:gd name="connsiteX40" fmla="*/ 266333 w 2462713"/>
              <a:gd name="connsiteY40" fmla="*/ 782867 h 2847186"/>
              <a:gd name="connsiteX41" fmla="*/ 339676 w 2462713"/>
              <a:gd name="connsiteY41" fmla="*/ 794739 h 2847186"/>
              <a:gd name="connsiteX42" fmla="*/ 716952 w 2462713"/>
              <a:gd name="connsiteY42" fmla="*/ 542789 h 2847186"/>
              <a:gd name="connsiteX43" fmla="*/ 822232 w 2462713"/>
              <a:gd name="connsiteY43" fmla="*/ 563758 h 2847186"/>
              <a:gd name="connsiteX44" fmla="*/ 801263 w 2462713"/>
              <a:gd name="connsiteY44" fmla="*/ 669038 h 2847186"/>
              <a:gd name="connsiteX45" fmla="*/ 478906 w 2462713"/>
              <a:gd name="connsiteY45" fmla="*/ 884313 h 2847186"/>
              <a:gd name="connsiteX46" fmla="*/ 635647 w 2462713"/>
              <a:gd name="connsiteY46" fmla="*/ 931768 h 2847186"/>
              <a:gd name="connsiteX47" fmla="*/ 862301 w 2462713"/>
              <a:gd name="connsiteY47" fmla="*/ 913974 h 2847186"/>
              <a:gd name="connsiteX48" fmla="*/ 929553 w 2462713"/>
              <a:gd name="connsiteY48" fmla="*/ 945429 h 2847186"/>
              <a:gd name="connsiteX49" fmla="*/ 878321 w 2462713"/>
              <a:gd name="connsiteY49" fmla="*/ 587152 h 2847186"/>
              <a:gd name="connsiteX50" fmla="*/ 955353 w 2462713"/>
              <a:gd name="connsiteY50" fmla="*/ 383581 h 2847186"/>
              <a:gd name="connsiteX51" fmla="*/ 856990 w 2462713"/>
              <a:gd name="connsiteY51" fmla="*/ 236290 h 2847186"/>
              <a:gd name="connsiteX52" fmla="*/ 870897 w 2462713"/>
              <a:gd name="connsiteY52" fmla="*/ 74875 h 2847186"/>
              <a:gd name="connsiteX53" fmla="*/ 938706 w 2462713"/>
              <a:gd name="connsiteY53" fmla="*/ 5252 h 2847186"/>
              <a:gd name="connsiteX54" fmla="*/ 1128413 w 2462713"/>
              <a:gd name="connsiteY54" fmla="*/ 0 h 2847186"/>
              <a:gd name="connsiteX0" fmla="*/ 1128413 w 2462713"/>
              <a:gd name="connsiteY0" fmla="*/ 628 h 2847814"/>
              <a:gd name="connsiteX1" fmla="*/ 2462713 w 2462713"/>
              <a:gd name="connsiteY1" fmla="*/ 628 h 2847814"/>
              <a:gd name="connsiteX2" fmla="*/ 2462713 w 2462713"/>
              <a:gd name="connsiteY2" fmla="*/ 2837251 h 2847814"/>
              <a:gd name="connsiteX3" fmla="*/ 1128413 w 2462713"/>
              <a:gd name="connsiteY3" fmla="*/ 2837251 h 2847814"/>
              <a:gd name="connsiteX4" fmla="*/ 876000 w 2462713"/>
              <a:gd name="connsiteY4" fmla="*/ 2839696 h 2847814"/>
              <a:gd name="connsiteX5" fmla="*/ 339823 w 2462713"/>
              <a:gd name="connsiteY5" fmla="*/ 2835309 h 2847814"/>
              <a:gd name="connsiteX6" fmla="*/ 311647 w 2462713"/>
              <a:gd name="connsiteY6" fmla="*/ 2701997 h 2847814"/>
              <a:gd name="connsiteX7" fmla="*/ 465928 w 2462713"/>
              <a:gd name="connsiteY7" fmla="*/ 2568540 h 2847814"/>
              <a:gd name="connsiteX8" fmla="*/ 669209 w 2462713"/>
              <a:gd name="connsiteY8" fmla="*/ 2280658 h 2847814"/>
              <a:gd name="connsiteX9" fmla="*/ 711075 w 2462713"/>
              <a:gd name="connsiteY9" fmla="*/ 1978869 h 2847814"/>
              <a:gd name="connsiteX10" fmla="*/ 903933 w 2462713"/>
              <a:gd name="connsiteY10" fmla="*/ 1910926 h 2847814"/>
              <a:gd name="connsiteX11" fmla="*/ 1089751 w 2462713"/>
              <a:gd name="connsiteY11" fmla="*/ 1634706 h 2847814"/>
              <a:gd name="connsiteX12" fmla="*/ 977046 w 2462713"/>
              <a:gd name="connsiteY12" fmla="*/ 1101459 h 2847814"/>
              <a:gd name="connsiteX13" fmla="*/ 943698 w 2462713"/>
              <a:gd name="connsiteY13" fmla="*/ 995029 h 2847814"/>
              <a:gd name="connsiteX14" fmla="*/ 874211 w 2462713"/>
              <a:gd name="connsiteY14" fmla="*/ 1067295 h 2847814"/>
              <a:gd name="connsiteX15" fmla="*/ 633102 w 2462713"/>
              <a:gd name="connsiteY15" fmla="*/ 1086224 h 2847814"/>
              <a:gd name="connsiteX16" fmla="*/ 606009 w 2462713"/>
              <a:gd name="connsiteY16" fmla="*/ 1081193 h 2847814"/>
              <a:gd name="connsiteX17" fmla="*/ 403855 w 2462713"/>
              <a:gd name="connsiteY17" fmla="*/ 1019950 h 2847814"/>
              <a:gd name="connsiteX18" fmla="*/ 360863 w 2462713"/>
              <a:gd name="connsiteY18" fmla="*/ 1316406 h 2847814"/>
              <a:gd name="connsiteX19" fmla="*/ 630634 w 2462713"/>
              <a:gd name="connsiteY19" fmla="*/ 1336753 h 2847814"/>
              <a:gd name="connsiteX20" fmla="*/ 714047 w 2462713"/>
              <a:gd name="connsiteY20" fmla="*/ 1392407 h 2847814"/>
              <a:gd name="connsiteX21" fmla="*/ 896795 w 2462713"/>
              <a:gd name="connsiteY21" fmla="*/ 1757176 h 2847814"/>
              <a:gd name="connsiteX22" fmla="*/ 851499 w 2462713"/>
              <a:gd name="connsiteY22" fmla="*/ 1893002 h 2847814"/>
              <a:gd name="connsiteX23" fmla="*/ 715672 w 2462713"/>
              <a:gd name="connsiteY23" fmla="*/ 1847706 h 2847814"/>
              <a:gd name="connsiteX24" fmla="*/ 559491 w 2462713"/>
              <a:gd name="connsiteY24" fmla="*/ 1532740 h 2847814"/>
              <a:gd name="connsiteX25" fmla="*/ 257086 w 2462713"/>
              <a:gd name="connsiteY25" fmla="*/ 1511367 h 2847814"/>
              <a:gd name="connsiteX26" fmla="*/ 359183 w 2462713"/>
              <a:gd name="connsiteY26" fmla="*/ 1764481 h 2847814"/>
              <a:gd name="connsiteX27" fmla="*/ 365121 w 2462713"/>
              <a:gd name="connsiteY27" fmla="*/ 1818932 h 2847814"/>
              <a:gd name="connsiteX28" fmla="*/ 302332 w 2462713"/>
              <a:gd name="connsiteY28" fmla="*/ 2195546 h 2847814"/>
              <a:gd name="connsiteX29" fmla="*/ 185801 w 2462713"/>
              <a:gd name="connsiteY29" fmla="*/ 2278691 h 2847814"/>
              <a:gd name="connsiteX30" fmla="*/ 102655 w 2462713"/>
              <a:gd name="connsiteY30" fmla="*/ 2162160 h 2847814"/>
              <a:gd name="connsiteX31" fmla="*/ 160764 w 2462713"/>
              <a:gd name="connsiteY31" fmla="*/ 1813620 h 2847814"/>
              <a:gd name="connsiteX32" fmla="*/ 8675 w 2462713"/>
              <a:gd name="connsiteY32" fmla="*/ 1436897 h 2847814"/>
              <a:gd name="connsiteX33" fmla="*/ 2409 w 2462713"/>
              <a:gd name="connsiteY33" fmla="*/ 1410656 h 2847814"/>
              <a:gd name="connsiteX34" fmla="*/ 193 w 2462713"/>
              <a:gd name="connsiteY34" fmla="*/ 1360412 h 2847814"/>
              <a:gd name="connsiteX35" fmla="*/ 1709 w 2462713"/>
              <a:gd name="connsiteY35" fmla="*/ 1325323 h 2847814"/>
              <a:gd name="connsiteX36" fmla="*/ 57748 w 2462713"/>
              <a:gd name="connsiteY36" fmla="*/ 932224 h 2847814"/>
              <a:gd name="connsiteX37" fmla="*/ 246893 w 2462713"/>
              <a:gd name="connsiteY37" fmla="*/ 781265 h 2847814"/>
              <a:gd name="connsiteX38" fmla="*/ 251665 w 2462713"/>
              <a:gd name="connsiteY38" fmla="*/ 781122 h 2847814"/>
              <a:gd name="connsiteX39" fmla="*/ 257910 w 2462713"/>
              <a:gd name="connsiteY39" fmla="*/ 781819 h 2847814"/>
              <a:gd name="connsiteX40" fmla="*/ 266333 w 2462713"/>
              <a:gd name="connsiteY40" fmla="*/ 783495 h 2847814"/>
              <a:gd name="connsiteX41" fmla="*/ 339676 w 2462713"/>
              <a:gd name="connsiteY41" fmla="*/ 795367 h 2847814"/>
              <a:gd name="connsiteX42" fmla="*/ 716952 w 2462713"/>
              <a:gd name="connsiteY42" fmla="*/ 543417 h 2847814"/>
              <a:gd name="connsiteX43" fmla="*/ 822232 w 2462713"/>
              <a:gd name="connsiteY43" fmla="*/ 564386 h 2847814"/>
              <a:gd name="connsiteX44" fmla="*/ 801263 w 2462713"/>
              <a:gd name="connsiteY44" fmla="*/ 669666 h 2847814"/>
              <a:gd name="connsiteX45" fmla="*/ 478906 w 2462713"/>
              <a:gd name="connsiteY45" fmla="*/ 884941 h 2847814"/>
              <a:gd name="connsiteX46" fmla="*/ 635647 w 2462713"/>
              <a:gd name="connsiteY46" fmla="*/ 932396 h 2847814"/>
              <a:gd name="connsiteX47" fmla="*/ 862301 w 2462713"/>
              <a:gd name="connsiteY47" fmla="*/ 914602 h 2847814"/>
              <a:gd name="connsiteX48" fmla="*/ 929553 w 2462713"/>
              <a:gd name="connsiteY48" fmla="*/ 946057 h 2847814"/>
              <a:gd name="connsiteX49" fmla="*/ 878321 w 2462713"/>
              <a:gd name="connsiteY49" fmla="*/ 587780 h 2847814"/>
              <a:gd name="connsiteX50" fmla="*/ 955353 w 2462713"/>
              <a:gd name="connsiteY50" fmla="*/ 384209 h 2847814"/>
              <a:gd name="connsiteX51" fmla="*/ 856990 w 2462713"/>
              <a:gd name="connsiteY51" fmla="*/ 236918 h 2847814"/>
              <a:gd name="connsiteX52" fmla="*/ 870897 w 2462713"/>
              <a:gd name="connsiteY52" fmla="*/ 75503 h 2847814"/>
              <a:gd name="connsiteX53" fmla="*/ 938706 w 2462713"/>
              <a:gd name="connsiteY53" fmla="*/ 0 h 2847814"/>
              <a:gd name="connsiteX54" fmla="*/ 1128413 w 2462713"/>
              <a:gd name="connsiteY54" fmla="*/ 628 h 284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462713" h="2847814">
                <a:moveTo>
                  <a:pt x="1128413" y="628"/>
                </a:moveTo>
                <a:lnTo>
                  <a:pt x="2462713" y="628"/>
                </a:lnTo>
                <a:lnTo>
                  <a:pt x="2462713" y="2837251"/>
                </a:lnTo>
                <a:lnTo>
                  <a:pt x="1128413" y="2837251"/>
                </a:lnTo>
                <a:cubicBezTo>
                  <a:pt x="864755" y="2841230"/>
                  <a:pt x="1009749" y="2841429"/>
                  <a:pt x="876000" y="2839696"/>
                </a:cubicBezTo>
                <a:cubicBezTo>
                  <a:pt x="713546" y="2837591"/>
                  <a:pt x="434676" y="2861831"/>
                  <a:pt x="339823" y="2835309"/>
                </a:cubicBezTo>
                <a:cubicBezTo>
                  <a:pt x="314923" y="2795617"/>
                  <a:pt x="304936" y="2748371"/>
                  <a:pt x="311647" y="2701997"/>
                </a:cubicBezTo>
                <a:cubicBezTo>
                  <a:pt x="325626" y="2631810"/>
                  <a:pt x="401960" y="2609433"/>
                  <a:pt x="465928" y="2568540"/>
                </a:cubicBezTo>
                <a:cubicBezTo>
                  <a:pt x="551218" y="2514016"/>
                  <a:pt x="651905" y="2406006"/>
                  <a:pt x="669209" y="2280658"/>
                </a:cubicBezTo>
                <a:cubicBezTo>
                  <a:pt x="686513" y="2155311"/>
                  <a:pt x="670356" y="2046832"/>
                  <a:pt x="711075" y="1978869"/>
                </a:cubicBezTo>
                <a:cubicBezTo>
                  <a:pt x="748220" y="1917856"/>
                  <a:pt x="808894" y="1972265"/>
                  <a:pt x="903933" y="1910926"/>
                </a:cubicBezTo>
                <a:cubicBezTo>
                  <a:pt x="1050176" y="1816914"/>
                  <a:pt x="1067970" y="1690022"/>
                  <a:pt x="1089751" y="1634706"/>
                </a:cubicBezTo>
                <a:cubicBezTo>
                  <a:pt x="1156774" y="1464898"/>
                  <a:pt x="1047044" y="1319721"/>
                  <a:pt x="977046" y="1101459"/>
                </a:cubicBezTo>
                <a:cubicBezTo>
                  <a:pt x="964945" y="1063293"/>
                  <a:pt x="953690" y="1028215"/>
                  <a:pt x="943698" y="995029"/>
                </a:cubicBezTo>
                <a:cubicBezTo>
                  <a:pt x="942001" y="1033163"/>
                  <a:pt x="912248" y="1064104"/>
                  <a:pt x="874211" y="1067295"/>
                </a:cubicBezTo>
                <a:lnTo>
                  <a:pt x="633102" y="1086224"/>
                </a:lnTo>
                <a:cubicBezTo>
                  <a:pt x="623840" y="1086214"/>
                  <a:pt x="614659" y="1084508"/>
                  <a:pt x="606009" y="1081193"/>
                </a:cubicBezTo>
                <a:lnTo>
                  <a:pt x="403855" y="1019950"/>
                </a:lnTo>
                <a:lnTo>
                  <a:pt x="360863" y="1316406"/>
                </a:lnTo>
                <a:lnTo>
                  <a:pt x="630634" y="1336753"/>
                </a:lnTo>
                <a:cubicBezTo>
                  <a:pt x="666320" y="1339258"/>
                  <a:pt x="698033" y="1360417"/>
                  <a:pt x="714047" y="1392407"/>
                </a:cubicBezTo>
                <a:lnTo>
                  <a:pt x="896795" y="1757176"/>
                </a:lnTo>
                <a:cubicBezTo>
                  <a:pt x="921795" y="1807191"/>
                  <a:pt x="901514" y="1868001"/>
                  <a:pt x="851499" y="1893002"/>
                </a:cubicBezTo>
                <a:cubicBezTo>
                  <a:pt x="801483" y="1918002"/>
                  <a:pt x="740673" y="1897722"/>
                  <a:pt x="715672" y="1847706"/>
                </a:cubicBezTo>
                <a:lnTo>
                  <a:pt x="559491" y="1532740"/>
                </a:lnTo>
                <a:lnTo>
                  <a:pt x="257086" y="1511367"/>
                </a:lnTo>
                <a:lnTo>
                  <a:pt x="359183" y="1764481"/>
                </a:lnTo>
                <a:cubicBezTo>
                  <a:pt x="366248" y="1781712"/>
                  <a:pt x="368307" y="1800584"/>
                  <a:pt x="365121" y="1818932"/>
                </a:cubicBezTo>
                <a:lnTo>
                  <a:pt x="302332" y="2195546"/>
                </a:lnTo>
                <a:cubicBezTo>
                  <a:pt x="293112" y="2250685"/>
                  <a:pt x="240940" y="2287911"/>
                  <a:pt x="185801" y="2278691"/>
                </a:cubicBezTo>
                <a:cubicBezTo>
                  <a:pt x="130662" y="2269471"/>
                  <a:pt x="93436" y="2217300"/>
                  <a:pt x="102655" y="2162160"/>
                </a:cubicBezTo>
                <a:lnTo>
                  <a:pt x="160764" y="1813620"/>
                </a:lnTo>
                <a:lnTo>
                  <a:pt x="8675" y="1436897"/>
                </a:lnTo>
                <a:cubicBezTo>
                  <a:pt x="5388" y="1428481"/>
                  <a:pt x="3279" y="1419649"/>
                  <a:pt x="2409" y="1410656"/>
                </a:cubicBezTo>
                <a:cubicBezTo>
                  <a:pt x="1670" y="1393908"/>
                  <a:pt x="932" y="1377160"/>
                  <a:pt x="193" y="1360412"/>
                </a:cubicBezTo>
                <a:cubicBezTo>
                  <a:pt x="-318" y="1348693"/>
                  <a:pt x="188" y="1336954"/>
                  <a:pt x="1709" y="1325323"/>
                </a:cubicBezTo>
                <a:lnTo>
                  <a:pt x="57748" y="932224"/>
                </a:lnTo>
                <a:cubicBezTo>
                  <a:pt x="71231" y="839963"/>
                  <a:pt x="153939" y="773953"/>
                  <a:pt x="246893" y="781265"/>
                </a:cubicBezTo>
                <a:lnTo>
                  <a:pt x="251665" y="781122"/>
                </a:lnTo>
                <a:cubicBezTo>
                  <a:pt x="253770" y="781541"/>
                  <a:pt x="255805" y="781399"/>
                  <a:pt x="257910" y="781819"/>
                </a:cubicBezTo>
                <a:lnTo>
                  <a:pt x="266333" y="783495"/>
                </a:lnTo>
                <a:lnTo>
                  <a:pt x="339676" y="795367"/>
                </a:lnTo>
                <a:lnTo>
                  <a:pt x="716952" y="543417"/>
                </a:lnTo>
                <a:cubicBezTo>
                  <a:pt x="751816" y="520134"/>
                  <a:pt x="798949" y="529522"/>
                  <a:pt x="822232" y="564386"/>
                </a:cubicBezTo>
                <a:cubicBezTo>
                  <a:pt x="845515" y="599250"/>
                  <a:pt x="836127" y="646383"/>
                  <a:pt x="801263" y="669666"/>
                </a:cubicBezTo>
                <a:lnTo>
                  <a:pt x="478906" y="884941"/>
                </a:lnTo>
                <a:lnTo>
                  <a:pt x="635647" y="932396"/>
                </a:lnTo>
                <a:lnTo>
                  <a:pt x="862301" y="914602"/>
                </a:lnTo>
                <a:cubicBezTo>
                  <a:pt x="888666" y="912661"/>
                  <a:pt x="914142" y="924576"/>
                  <a:pt x="929553" y="946057"/>
                </a:cubicBezTo>
                <a:cubicBezTo>
                  <a:pt x="892357" y="830383"/>
                  <a:pt x="875036" y="709243"/>
                  <a:pt x="878321" y="587780"/>
                </a:cubicBezTo>
                <a:cubicBezTo>
                  <a:pt x="881548" y="496479"/>
                  <a:pt x="956049" y="464981"/>
                  <a:pt x="955353" y="384209"/>
                </a:cubicBezTo>
                <a:cubicBezTo>
                  <a:pt x="954957" y="327578"/>
                  <a:pt x="864052" y="293054"/>
                  <a:pt x="856990" y="236918"/>
                </a:cubicBezTo>
                <a:cubicBezTo>
                  <a:pt x="849928" y="180783"/>
                  <a:pt x="827152" y="132099"/>
                  <a:pt x="870897" y="75503"/>
                </a:cubicBezTo>
                <a:cubicBezTo>
                  <a:pt x="898804" y="36670"/>
                  <a:pt x="895787" y="12479"/>
                  <a:pt x="938706" y="0"/>
                </a:cubicBezTo>
                <a:lnTo>
                  <a:pt x="1128413" y="628"/>
                </a:lnTo>
                <a:close/>
              </a:path>
            </a:pathLst>
          </a:custGeom>
          <a:solidFill>
            <a:srgbClr val="65A1ED">
              <a:alpha val="636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43" name="Freeform: Shape 42">
            <a:extLst>
              <a:ext uri="{FF2B5EF4-FFF2-40B4-BE49-F238E27FC236}">
                <a16:creationId xmlns:a16="http://schemas.microsoft.com/office/drawing/2014/main" id="{38AB81B9-A9F4-ED0E-66E2-4E0856CBCA5D}"/>
              </a:ext>
            </a:extLst>
          </p:cNvPr>
          <p:cNvSpPr/>
          <p:nvPr/>
        </p:nvSpPr>
        <p:spPr>
          <a:xfrm rot="3375865">
            <a:off x="339330" y="2361930"/>
            <a:ext cx="354231" cy="354231"/>
          </a:xfrm>
          <a:custGeom>
            <a:avLst/>
            <a:gdLst>
              <a:gd name="connsiteX0" fmla="*/ 354232 w 354231"/>
              <a:gd name="connsiteY0" fmla="*/ 177116 h 354231"/>
              <a:gd name="connsiteX1" fmla="*/ 177116 w 354231"/>
              <a:gd name="connsiteY1" fmla="*/ 354232 h 354231"/>
              <a:gd name="connsiteX2" fmla="*/ 0 w 354231"/>
              <a:gd name="connsiteY2" fmla="*/ 177116 h 354231"/>
              <a:gd name="connsiteX3" fmla="*/ 177116 w 354231"/>
              <a:gd name="connsiteY3" fmla="*/ 0 h 354231"/>
              <a:gd name="connsiteX4" fmla="*/ 354232 w 354231"/>
              <a:gd name="connsiteY4" fmla="*/ 177116 h 354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231" h="354231">
                <a:moveTo>
                  <a:pt x="354232" y="177116"/>
                </a:moveTo>
                <a:cubicBezTo>
                  <a:pt x="354232" y="274934"/>
                  <a:pt x="274934" y="354232"/>
                  <a:pt x="177116" y="354232"/>
                </a:cubicBezTo>
                <a:cubicBezTo>
                  <a:pt x="79297" y="354232"/>
                  <a:pt x="0" y="274934"/>
                  <a:pt x="0" y="177116"/>
                </a:cubicBezTo>
                <a:cubicBezTo>
                  <a:pt x="0" y="79297"/>
                  <a:pt x="79297" y="0"/>
                  <a:pt x="177116" y="0"/>
                </a:cubicBezTo>
                <a:cubicBezTo>
                  <a:pt x="274934" y="0"/>
                  <a:pt x="354232" y="79297"/>
                  <a:pt x="354232" y="177116"/>
                </a:cubicBezTo>
                <a:close/>
              </a:path>
            </a:pathLst>
          </a:custGeom>
          <a:solidFill>
            <a:srgbClr val="65A1ED">
              <a:alpha val="63600"/>
            </a:srgbClr>
          </a:solidFill>
          <a:ln w="25301" cap="flat">
            <a:noFill/>
            <a:prstDash val="solid"/>
            <a:miter/>
          </a:ln>
        </p:spPr>
        <p:txBody>
          <a:bodyPr rtlCol="0" anchor="ctr"/>
          <a:lstStyle/>
          <a:p>
            <a:endParaRPr lang="en-AU"/>
          </a:p>
        </p:txBody>
      </p:sp>
      <p:sp>
        <p:nvSpPr>
          <p:cNvPr id="9" name="TextBox 8">
            <a:extLst>
              <a:ext uri="{FF2B5EF4-FFF2-40B4-BE49-F238E27FC236}">
                <a16:creationId xmlns:a16="http://schemas.microsoft.com/office/drawing/2014/main" id="{4EABA541-CB36-6501-B4B3-F8EC7A4F8D64}"/>
              </a:ext>
            </a:extLst>
          </p:cNvPr>
          <p:cNvSpPr txBox="1"/>
          <p:nvPr/>
        </p:nvSpPr>
        <p:spPr>
          <a:xfrm>
            <a:off x="5509326" y="1559713"/>
            <a:ext cx="6328809" cy="3862596"/>
          </a:xfrm>
          <a:prstGeom prst="rect">
            <a:avLst/>
          </a:prstGeom>
          <a:noFill/>
        </p:spPr>
        <p:txBody>
          <a:bodyPr wrap="square">
            <a:spAutoFit/>
          </a:bodyPr>
          <a:lstStyle/>
          <a:p>
            <a:pPr>
              <a:spcAft>
                <a:spcPts val="600"/>
              </a:spcAft>
            </a:pPr>
            <a:r>
              <a:rPr lang="en-US" sz="4400" b="1" i="1" dirty="0">
                <a:solidFill>
                  <a:srgbClr val="404040"/>
                </a:solidFill>
                <a:latin typeface="Barlow" pitchFamily="2" charset="77"/>
              </a:rPr>
              <a:t>Aim</a:t>
            </a:r>
          </a:p>
          <a:p>
            <a:r>
              <a:rPr lang="en-US" sz="2800" i="1" u="sng" dirty="0">
                <a:solidFill>
                  <a:srgbClr val="404040"/>
                </a:solidFill>
                <a:latin typeface="Barlow" pitchFamily="2" charset="77"/>
              </a:rPr>
              <a:t>Accelerate implementation research and practice</a:t>
            </a:r>
            <a:r>
              <a:rPr lang="en-US" sz="2800" i="1" dirty="0">
                <a:solidFill>
                  <a:srgbClr val="404040"/>
                </a:solidFill>
                <a:latin typeface="Barlow" pitchFamily="2" charset="77"/>
              </a:rPr>
              <a:t> </a:t>
            </a:r>
            <a:r>
              <a:rPr lang="en-US" sz="2800" dirty="0">
                <a:solidFill>
                  <a:srgbClr val="404040"/>
                </a:solidFill>
                <a:latin typeface="Barlow" pitchFamily="2" charset="77"/>
              </a:rPr>
              <a:t>by enabling rapid, automated evidence reviews, and real-time process evaluations to identify the most effective strategies for successful implementation across diverse settings </a:t>
            </a:r>
            <a:r>
              <a:rPr lang="en-US" sz="2200" i="1" dirty="0">
                <a:solidFill>
                  <a:srgbClr val="404040"/>
                </a:solidFill>
                <a:latin typeface="Barlow" pitchFamily="2" charset="77"/>
              </a:rPr>
              <a:t>(starting in cancer).</a:t>
            </a:r>
          </a:p>
        </p:txBody>
      </p:sp>
      <p:sp>
        <p:nvSpPr>
          <p:cNvPr id="2" name="Rectangle: Top Corners Rounded 17">
            <a:extLst>
              <a:ext uri="{FF2B5EF4-FFF2-40B4-BE49-F238E27FC236}">
                <a16:creationId xmlns:a16="http://schemas.microsoft.com/office/drawing/2014/main" id="{76D63937-AA3C-61D6-0295-68A250C6A983}"/>
              </a:ext>
            </a:extLst>
          </p:cNvPr>
          <p:cNvSpPr/>
          <p:nvPr/>
        </p:nvSpPr>
        <p:spPr>
          <a:xfrm rot="10800000">
            <a:off x="1716100" y="2519155"/>
            <a:ext cx="2455044" cy="2830505"/>
          </a:xfrm>
          <a:prstGeom prst="round2SameRect">
            <a:avLst/>
          </a:prstGeom>
          <a:solidFill>
            <a:srgbClr val="62ACF0"/>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latin typeface="Roboto" panose="02000000000000000000" pitchFamily="2" charset="0"/>
              <a:ea typeface="Roboto" panose="02000000000000000000" pitchFamily="2" charset="0"/>
            </a:endParaRPr>
          </a:p>
        </p:txBody>
      </p:sp>
      <p:sp>
        <p:nvSpPr>
          <p:cNvPr id="3" name="Rectangle: Rounded Corners 18">
            <a:extLst>
              <a:ext uri="{FF2B5EF4-FFF2-40B4-BE49-F238E27FC236}">
                <a16:creationId xmlns:a16="http://schemas.microsoft.com/office/drawing/2014/main" id="{AC30205D-BEDB-F444-FAC1-889C513E6196}"/>
              </a:ext>
            </a:extLst>
          </p:cNvPr>
          <p:cNvSpPr/>
          <p:nvPr/>
        </p:nvSpPr>
        <p:spPr>
          <a:xfrm>
            <a:off x="1715842" y="1729999"/>
            <a:ext cx="2455044" cy="943532"/>
          </a:xfrm>
          <a:prstGeom prst="roundRect">
            <a:avLst/>
          </a:prstGeom>
          <a:solidFill>
            <a:schemeClr val="bg1"/>
          </a:solidFill>
          <a:ln w="38100">
            <a:solidFill>
              <a:srgbClr val="62ACF0"/>
            </a:solidFill>
          </a:ln>
          <a:effectLst>
            <a:outerShdw blurRad="254000" dist="165100" dir="5400000" algn="t" rotWithShape="0">
              <a:prstClr val="black">
                <a:alpha val="3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62ACF0"/>
                </a:solidFill>
                <a:latin typeface="Barlow" pitchFamily="2" charset="77"/>
                <a:ea typeface="Roboto" panose="02000000000000000000" pitchFamily="2" charset="0"/>
              </a:rPr>
              <a:t>Practice</a:t>
            </a:r>
            <a:endParaRPr lang="en-AU" dirty="0">
              <a:solidFill>
                <a:srgbClr val="62ACF0"/>
              </a:solidFill>
              <a:latin typeface="Barlow" pitchFamily="2" charset="77"/>
              <a:ea typeface="Roboto" panose="02000000000000000000" pitchFamily="2" charset="0"/>
            </a:endParaRPr>
          </a:p>
        </p:txBody>
      </p:sp>
      <p:pic>
        <p:nvPicPr>
          <p:cNvPr id="4" name="Picture 6" descr="Doctor free icons designed by Icon Pond | Free icons, Baby logo design,  Vector icon design">
            <a:extLst>
              <a:ext uri="{FF2B5EF4-FFF2-40B4-BE49-F238E27FC236}">
                <a16:creationId xmlns:a16="http://schemas.microsoft.com/office/drawing/2014/main" id="{6D92A73E-FBCF-A283-9C40-89CFB9E38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0499" y="3184582"/>
            <a:ext cx="2330903" cy="1223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ECEEC4-F034-0B2E-DADA-114DC49C7231}"/>
              </a:ext>
            </a:extLst>
          </p:cNvPr>
          <p:cNvSpPr txBox="1"/>
          <p:nvPr/>
        </p:nvSpPr>
        <p:spPr>
          <a:xfrm>
            <a:off x="1406995" y="4484788"/>
            <a:ext cx="3148589" cy="461665"/>
          </a:xfrm>
          <a:prstGeom prst="rect">
            <a:avLst/>
          </a:prstGeom>
          <a:noFill/>
        </p:spPr>
        <p:txBody>
          <a:bodyPr wrap="square">
            <a:spAutoFit/>
          </a:bodyPr>
          <a:lstStyle/>
          <a:p>
            <a:pPr algn="ctr"/>
            <a:r>
              <a:rPr lang="en-US" sz="2400" b="1" dirty="0">
                <a:solidFill>
                  <a:schemeClr val="bg1"/>
                </a:solidFill>
                <a:latin typeface="Barlow" pitchFamily="2" charset="77"/>
                <a:ea typeface="Roboto" panose="02000000000000000000" pitchFamily="2" charset="0"/>
              </a:rPr>
              <a:t>Patient care</a:t>
            </a:r>
            <a:endParaRPr lang="en-AU" sz="2400" dirty="0">
              <a:solidFill>
                <a:schemeClr val="bg1"/>
              </a:solidFill>
              <a:latin typeface="Barlow" pitchFamily="2" charset="77"/>
              <a:ea typeface="Roboto" panose="02000000000000000000" pitchFamily="2" charset="0"/>
            </a:endParaRPr>
          </a:p>
        </p:txBody>
      </p:sp>
    </p:spTree>
    <p:extLst>
      <p:ext uri="{BB962C8B-B14F-4D97-AF65-F5344CB8AC3E}">
        <p14:creationId xmlns:p14="http://schemas.microsoft.com/office/powerpoint/2010/main" val="4288591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108F0-DC87-095E-F9DA-8FB159326609}"/>
            </a:ext>
          </a:extLst>
        </p:cNvPr>
        <p:cNvGrpSpPr/>
        <p:nvPr/>
      </p:nvGrpSpPr>
      <p:grpSpPr>
        <a:xfrm>
          <a:off x="0" y="0"/>
          <a:ext cx="0" cy="0"/>
          <a:chOff x="0" y="0"/>
          <a:chExt cx="0" cy="0"/>
        </a:xfrm>
      </p:grpSpPr>
      <p:grpSp>
        <p:nvGrpSpPr>
          <p:cNvPr id="56" name="Group 55">
            <a:extLst>
              <a:ext uri="{FF2B5EF4-FFF2-40B4-BE49-F238E27FC236}">
                <a16:creationId xmlns:a16="http://schemas.microsoft.com/office/drawing/2014/main" id="{7FE81EBE-5D37-D06A-71B4-27B3C5455BB9}"/>
              </a:ext>
            </a:extLst>
          </p:cNvPr>
          <p:cNvGrpSpPr/>
          <p:nvPr/>
        </p:nvGrpSpPr>
        <p:grpSpPr>
          <a:xfrm>
            <a:off x="335119" y="4528452"/>
            <a:ext cx="2570605" cy="1261821"/>
            <a:chOff x="6439014" y="4818797"/>
            <a:chExt cx="2570605" cy="1261821"/>
          </a:xfrm>
        </p:grpSpPr>
        <p:sp>
          <p:nvSpPr>
            <p:cNvPr id="46" name="TextBox 45">
              <a:extLst>
                <a:ext uri="{FF2B5EF4-FFF2-40B4-BE49-F238E27FC236}">
                  <a16:creationId xmlns:a16="http://schemas.microsoft.com/office/drawing/2014/main" id="{A52CB920-E2FC-C2E3-7774-12D914F54222}"/>
                </a:ext>
              </a:extLst>
            </p:cNvPr>
            <p:cNvSpPr txBox="1"/>
            <p:nvPr/>
          </p:nvSpPr>
          <p:spPr>
            <a:xfrm>
              <a:off x="6473779" y="4818797"/>
              <a:ext cx="1841851" cy="307777"/>
            </a:xfrm>
            <a:prstGeom prst="rect">
              <a:avLst/>
            </a:prstGeom>
            <a:noFill/>
            <a:ln>
              <a:noFill/>
            </a:ln>
          </p:spPr>
          <p:txBody>
            <a:bodyPr wrap="none" lIns="0" tIns="0" rIns="0" bIns="0" anchor="t">
              <a:spAutoFit/>
            </a:bodyPr>
            <a:lstStyle/>
            <a:p>
              <a:pPr algn="ctr"/>
              <a:r>
                <a:rPr sz="2000" b="1" dirty="0">
                  <a:solidFill>
                    <a:srgbClr val="007882"/>
                  </a:solidFill>
                  <a:latin typeface="Roboto" panose="02000000000000000000" pitchFamily="2" charset="0"/>
                  <a:ea typeface="Roboto" panose="02000000000000000000" pitchFamily="2" charset="0"/>
                </a:rPr>
                <a:t>Practice to Data</a:t>
              </a:r>
            </a:p>
          </p:txBody>
        </p:sp>
        <p:sp>
          <p:nvSpPr>
            <p:cNvPr id="48" name="TextBox 47">
              <a:extLst>
                <a:ext uri="{FF2B5EF4-FFF2-40B4-BE49-F238E27FC236}">
                  <a16:creationId xmlns:a16="http://schemas.microsoft.com/office/drawing/2014/main" id="{9E4091D0-4136-AFD3-B012-6186146040F8}"/>
                </a:ext>
              </a:extLst>
            </p:cNvPr>
            <p:cNvSpPr txBox="1"/>
            <p:nvPr/>
          </p:nvSpPr>
          <p:spPr>
            <a:xfrm>
              <a:off x="6439014" y="5249621"/>
              <a:ext cx="2570605" cy="830997"/>
            </a:xfrm>
            <a:prstGeom prst="rect">
              <a:avLst/>
            </a:prstGeom>
            <a:noFill/>
            <a:ln>
              <a:noFill/>
            </a:ln>
          </p:spPr>
          <p:txBody>
            <a:bodyPr wrap="square" lIns="0" tIns="0" rIns="0" bIns="0" anchor="t">
              <a:spAutoFit/>
            </a:bodyPr>
            <a:lstStyle/>
            <a:p>
              <a:pPr marL="285750" indent="-285750">
                <a:buFont typeface="Arial" panose="020B0604020202020204" pitchFamily="34" charset="0"/>
                <a:buChar char="•"/>
              </a:pPr>
              <a:r>
                <a:rPr lang="en-AU" b="0" dirty="0">
                  <a:solidFill>
                    <a:srgbClr val="484848"/>
                  </a:solidFill>
                  <a:latin typeface="Roboto" panose="02000000000000000000" pitchFamily="2" charset="0"/>
                  <a:ea typeface="Roboto" panose="02000000000000000000" pitchFamily="2" charset="0"/>
                </a:rPr>
                <a:t>Integrate expert review and feedback,</a:t>
              </a:r>
            </a:p>
            <a:p>
              <a:pPr marL="285750" indent="-285750">
                <a:buFont typeface="Arial" panose="020B0604020202020204" pitchFamily="34" charset="0"/>
                <a:buChar char="•"/>
              </a:pPr>
              <a:r>
                <a:rPr lang="en-AU" dirty="0">
                  <a:solidFill>
                    <a:srgbClr val="484848"/>
                  </a:solidFill>
                  <a:latin typeface="Roboto" panose="02000000000000000000" pitchFamily="2" charset="0"/>
                  <a:ea typeface="Roboto" panose="02000000000000000000" pitchFamily="2" charset="0"/>
                </a:rPr>
                <a:t>Improve AI accuracy</a:t>
              </a:r>
            </a:p>
          </p:txBody>
        </p:sp>
      </p:grpSp>
      <p:grpSp>
        <p:nvGrpSpPr>
          <p:cNvPr id="55" name="Group 54">
            <a:extLst>
              <a:ext uri="{FF2B5EF4-FFF2-40B4-BE49-F238E27FC236}">
                <a16:creationId xmlns:a16="http://schemas.microsoft.com/office/drawing/2014/main" id="{A4A5EFB7-9846-B228-1F3C-5CBD7B37FF5D}"/>
              </a:ext>
            </a:extLst>
          </p:cNvPr>
          <p:cNvGrpSpPr/>
          <p:nvPr/>
        </p:nvGrpSpPr>
        <p:grpSpPr>
          <a:xfrm>
            <a:off x="8196453" y="4528452"/>
            <a:ext cx="3000421" cy="1218687"/>
            <a:chOff x="11447735" y="5257251"/>
            <a:chExt cx="2673280" cy="1218687"/>
          </a:xfrm>
        </p:grpSpPr>
        <p:sp>
          <p:nvSpPr>
            <p:cNvPr id="47" name="TextBox 46">
              <a:extLst>
                <a:ext uri="{FF2B5EF4-FFF2-40B4-BE49-F238E27FC236}">
                  <a16:creationId xmlns:a16="http://schemas.microsoft.com/office/drawing/2014/main" id="{EBC3F32E-7A20-DE59-A7C7-7228DBB1CFC5}"/>
                </a:ext>
              </a:extLst>
            </p:cNvPr>
            <p:cNvSpPr txBox="1"/>
            <p:nvPr/>
          </p:nvSpPr>
          <p:spPr>
            <a:xfrm>
              <a:off x="11447735" y="5257251"/>
              <a:ext cx="2673280" cy="307777"/>
            </a:xfrm>
            <a:prstGeom prst="rect">
              <a:avLst/>
            </a:prstGeom>
            <a:noFill/>
            <a:ln>
              <a:noFill/>
            </a:ln>
          </p:spPr>
          <p:txBody>
            <a:bodyPr wrap="square" lIns="0" tIns="0" rIns="0" bIns="0" anchor="t">
              <a:spAutoFit/>
            </a:bodyPr>
            <a:lstStyle/>
            <a:p>
              <a:pPr algn="ctr"/>
              <a:r>
                <a:rPr sz="2000" b="1" dirty="0">
                  <a:solidFill>
                    <a:srgbClr val="65A1ED"/>
                  </a:solidFill>
                  <a:latin typeface="Roboto" panose="02000000000000000000" pitchFamily="2" charset="0"/>
                  <a:ea typeface="Roboto" panose="02000000000000000000" pitchFamily="2" charset="0"/>
                </a:rPr>
                <a:t>Knowledge to</a:t>
              </a:r>
              <a:r>
                <a:rPr lang="en-US" sz="2000" b="1" dirty="0">
                  <a:solidFill>
                    <a:srgbClr val="65A1ED"/>
                  </a:solidFill>
                  <a:latin typeface="Roboto" panose="02000000000000000000" pitchFamily="2" charset="0"/>
                  <a:ea typeface="Roboto" panose="02000000000000000000" pitchFamily="2" charset="0"/>
                </a:rPr>
                <a:t> </a:t>
              </a:r>
              <a:r>
                <a:rPr sz="2000" b="1" dirty="0">
                  <a:solidFill>
                    <a:srgbClr val="65A1ED"/>
                  </a:solidFill>
                  <a:latin typeface="Roboto" panose="02000000000000000000" pitchFamily="2" charset="0"/>
                  <a:ea typeface="Roboto" panose="02000000000000000000" pitchFamily="2" charset="0"/>
                </a:rPr>
                <a:t>Practice</a:t>
              </a:r>
            </a:p>
          </p:txBody>
        </p:sp>
        <p:sp>
          <p:nvSpPr>
            <p:cNvPr id="49" name="TextBox 48">
              <a:extLst>
                <a:ext uri="{FF2B5EF4-FFF2-40B4-BE49-F238E27FC236}">
                  <a16:creationId xmlns:a16="http://schemas.microsoft.com/office/drawing/2014/main" id="{7AFD8052-3012-C30C-AB2C-7E6767D65487}"/>
                </a:ext>
              </a:extLst>
            </p:cNvPr>
            <p:cNvSpPr txBox="1"/>
            <p:nvPr/>
          </p:nvSpPr>
          <p:spPr>
            <a:xfrm>
              <a:off x="11579786" y="5644941"/>
              <a:ext cx="2541229" cy="830997"/>
            </a:xfrm>
            <a:prstGeom prst="rect">
              <a:avLst/>
            </a:prstGeom>
            <a:noFill/>
            <a:ln>
              <a:noFill/>
            </a:ln>
          </p:spPr>
          <p:txBody>
            <a:bodyPr wrap="square" lIns="0" tIns="0" rIns="0" bIns="0" anchor="t">
              <a:spAutoFit/>
            </a:bodyPr>
            <a:lstStyle/>
            <a:p>
              <a:pPr marL="285750" indent="-285750">
                <a:buFont typeface="Arial" panose="020B0604020202020204" pitchFamily="34" charset="0"/>
                <a:buChar char="•"/>
              </a:pPr>
              <a:r>
                <a:rPr lang="en-AU" b="0" dirty="0">
                  <a:solidFill>
                    <a:srgbClr val="484848"/>
                  </a:solidFill>
                  <a:latin typeface="Roboto" panose="02000000000000000000" pitchFamily="2" charset="0"/>
                  <a:ea typeface="Roboto" panose="02000000000000000000" pitchFamily="2" charset="0"/>
                </a:rPr>
                <a:t>Provide timely guidance to professionals,</a:t>
              </a:r>
            </a:p>
            <a:p>
              <a:pPr marL="285750" indent="-285750">
                <a:buFont typeface="Arial" panose="020B0604020202020204" pitchFamily="34" charset="0"/>
                <a:buChar char="•"/>
              </a:pPr>
              <a:r>
                <a:rPr lang="en-AU" dirty="0">
                  <a:solidFill>
                    <a:srgbClr val="484848"/>
                  </a:solidFill>
                  <a:latin typeface="Roboto" panose="02000000000000000000" pitchFamily="2" charset="0"/>
                  <a:ea typeface="Roboto" panose="02000000000000000000" pitchFamily="2" charset="0"/>
                </a:rPr>
                <a:t>AI-assisted data analysis</a:t>
              </a:r>
              <a:endParaRPr b="0" dirty="0">
                <a:solidFill>
                  <a:srgbClr val="484848"/>
                </a:solidFill>
                <a:latin typeface="Roboto" panose="02000000000000000000" pitchFamily="2" charset="0"/>
                <a:ea typeface="Roboto" panose="02000000000000000000" pitchFamily="2" charset="0"/>
              </a:endParaRPr>
            </a:p>
          </p:txBody>
        </p:sp>
      </p:grpSp>
      <p:pic>
        <p:nvPicPr>
          <p:cNvPr id="17" name="Picture 16">
            <a:extLst>
              <a:ext uri="{FF2B5EF4-FFF2-40B4-BE49-F238E27FC236}">
                <a16:creationId xmlns:a16="http://schemas.microsoft.com/office/drawing/2014/main" id="{8B39B2DA-A11B-1FDB-DF47-FD440448763F}"/>
              </a:ext>
            </a:extLst>
          </p:cNvPr>
          <p:cNvPicPr>
            <a:picLocks noChangeAspect="1"/>
          </p:cNvPicPr>
          <p:nvPr/>
        </p:nvPicPr>
        <p:blipFill>
          <a:blip r:embed="rId3"/>
          <a:stretch>
            <a:fillRect/>
          </a:stretch>
        </p:blipFill>
        <p:spPr>
          <a:xfrm>
            <a:off x="7111525" y="1072421"/>
            <a:ext cx="3765730" cy="2902354"/>
          </a:xfrm>
          <a:prstGeom prst="rect">
            <a:avLst/>
          </a:prstGeom>
        </p:spPr>
      </p:pic>
      <p:grpSp>
        <p:nvGrpSpPr>
          <p:cNvPr id="28" name="Group 27">
            <a:extLst>
              <a:ext uri="{FF2B5EF4-FFF2-40B4-BE49-F238E27FC236}">
                <a16:creationId xmlns:a16="http://schemas.microsoft.com/office/drawing/2014/main" id="{B3D28DFE-8954-4D88-4933-04A15D2B668E}"/>
              </a:ext>
            </a:extLst>
          </p:cNvPr>
          <p:cNvGrpSpPr/>
          <p:nvPr/>
        </p:nvGrpSpPr>
        <p:grpSpPr>
          <a:xfrm>
            <a:off x="1710632" y="1637321"/>
            <a:ext cx="2162452" cy="903161"/>
            <a:chOff x="6539525" y="1735593"/>
            <a:chExt cx="1494160" cy="628015"/>
          </a:xfrm>
        </p:grpSpPr>
        <p:sp>
          <p:nvSpPr>
            <p:cNvPr id="44" name="TextBox 43">
              <a:extLst>
                <a:ext uri="{FF2B5EF4-FFF2-40B4-BE49-F238E27FC236}">
                  <a16:creationId xmlns:a16="http://schemas.microsoft.com/office/drawing/2014/main" id="{F912210D-94C3-4593-A0C7-E941940A92F4}"/>
                </a:ext>
              </a:extLst>
            </p:cNvPr>
            <p:cNvSpPr txBox="1"/>
            <p:nvPr/>
          </p:nvSpPr>
          <p:spPr>
            <a:xfrm>
              <a:off x="6539525" y="1735593"/>
              <a:ext cx="1494160" cy="214013"/>
            </a:xfrm>
            <a:prstGeom prst="rect">
              <a:avLst/>
            </a:prstGeom>
            <a:noFill/>
            <a:ln>
              <a:noFill/>
            </a:ln>
          </p:spPr>
          <p:txBody>
            <a:bodyPr wrap="none" lIns="0" tIns="0" rIns="0" bIns="0" anchor="t">
              <a:spAutoFit/>
            </a:bodyPr>
            <a:lstStyle/>
            <a:p>
              <a:pPr algn="ctr"/>
              <a:r>
                <a:rPr sz="2000" b="1" dirty="0">
                  <a:solidFill>
                    <a:srgbClr val="778DFD"/>
                  </a:solidFill>
                  <a:latin typeface="Roboto" panose="02000000000000000000" pitchFamily="2" charset="0"/>
                  <a:ea typeface="Roboto" panose="02000000000000000000" pitchFamily="2" charset="0"/>
                </a:rPr>
                <a:t>Data to Knowledge</a:t>
              </a:r>
            </a:p>
          </p:txBody>
        </p:sp>
        <p:sp>
          <p:nvSpPr>
            <p:cNvPr id="45" name="TextBox 44">
              <a:extLst>
                <a:ext uri="{FF2B5EF4-FFF2-40B4-BE49-F238E27FC236}">
                  <a16:creationId xmlns:a16="http://schemas.microsoft.com/office/drawing/2014/main" id="{43952428-AE08-A226-11BC-2768BC121D24}"/>
                </a:ext>
              </a:extLst>
            </p:cNvPr>
            <p:cNvSpPr txBox="1"/>
            <p:nvPr/>
          </p:nvSpPr>
          <p:spPr>
            <a:xfrm>
              <a:off x="6559342" y="1978384"/>
              <a:ext cx="1454527" cy="385224"/>
            </a:xfrm>
            <a:prstGeom prst="rect">
              <a:avLst/>
            </a:prstGeom>
            <a:noFill/>
            <a:ln>
              <a:noFill/>
            </a:ln>
          </p:spPr>
          <p:txBody>
            <a:bodyPr wrap="square" lIns="0" tIns="0" rIns="0" bIns="0" anchor="t">
              <a:spAutoFit/>
            </a:bodyPr>
            <a:lstStyle/>
            <a:p>
              <a:pPr algn="ctr"/>
              <a:r>
                <a:rPr lang="en-AU" dirty="0">
                  <a:solidFill>
                    <a:srgbClr val="484848"/>
                  </a:solidFill>
                  <a:latin typeface="Roboto" panose="02000000000000000000" pitchFamily="2" charset="0"/>
                  <a:ea typeface="Roboto" panose="02000000000000000000" pitchFamily="2" charset="0"/>
                </a:rPr>
                <a:t>Develop automated knowledge base</a:t>
              </a:r>
              <a:endParaRPr b="0" dirty="0">
                <a:solidFill>
                  <a:srgbClr val="484848"/>
                </a:solidFill>
                <a:latin typeface="Roboto" panose="02000000000000000000" pitchFamily="2" charset="0"/>
                <a:ea typeface="Roboto" panose="02000000000000000000" pitchFamily="2" charset="0"/>
              </a:endParaRPr>
            </a:p>
          </p:txBody>
        </p:sp>
      </p:grpSp>
      <p:sp>
        <p:nvSpPr>
          <p:cNvPr id="30" name="Rounded Rectangle 1">
            <a:extLst>
              <a:ext uri="{FF2B5EF4-FFF2-40B4-BE49-F238E27FC236}">
                <a16:creationId xmlns:a16="http://schemas.microsoft.com/office/drawing/2014/main" id="{274C2D2B-495C-5FFD-8BA2-DCBCBCAF2FB1}"/>
              </a:ext>
            </a:extLst>
          </p:cNvPr>
          <p:cNvSpPr/>
          <p:nvPr/>
        </p:nvSpPr>
        <p:spPr>
          <a:xfrm>
            <a:off x="4711446" y="1689926"/>
            <a:ext cx="1603760" cy="1593621"/>
          </a:xfrm>
          <a:custGeom>
            <a:avLst/>
            <a:gdLst/>
            <a:ahLst/>
            <a:cxnLst/>
            <a:rect l="0" t="0" r="0" b="0"/>
            <a:pathLst>
              <a:path w="1108128" h="1108128">
                <a:moveTo>
                  <a:pt x="0" y="554064"/>
                </a:moveTo>
                <a:cubicBezTo>
                  <a:pt x="0" y="248063"/>
                  <a:pt x="248063" y="0"/>
                  <a:pt x="554064" y="0"/>
                </a:cubicBezTo>
                <a:cubicBezTo>
                  <a:pt x="860065" y="0"/>
                  <a:pt x="1108128" y="248063"/>
                  <a:pt x="1108128" y="554064"/>
                </a:cubicBezTo>
                <a:cubicBezTo>
                  <a:pt x="1108128" y="860065"/>
                  <a:pt x="860065" y="1108128"/>
                  <a:pt x="554064" y="1108128"/>
                </a:cubicBezTo>
                <a:cubicBezTo>
                  <a:pt x="248063" y="1108128"/>
                  <a:pt x="0" y="860065"/>
                  <a:pt x="0" y="554064"/>
                </a:cubicBezTo>
              </a:path>
            </a:pathLst>
          </a:custGeom>
          <a:solidFill>
            <a:srgbClr val="778DFD"/>
          </a:solidFill>
          <a:ln w="28575">
            <a:solidFill>
              <a:srgbClr val="404040"/>
            </a:solidFill>
          </a:ln>
        </p:spPr>
        <p:txBody>
          <a:bodyPr rtlCol="0" anchor="ctr"/>
          <a:lstStyle/>
          <a:p>
            <a:pPr algn="ctr"/>
            <a:endParaRPr>
              <a:latin typeface="Roboto" panose="02000000000000000000" pitchFamily="2" charset="0"/>
              <a:ea typeface="Roboto" panose="02000000000000000000" pitchFamily="2" charset="0"/>
            </a:endParaRPr>
          </a:p>
        </p:txBody>
      </p:sp>
      <p:sp>
        <p:nvSpPr>
          <p:cNvPr id="31" name="Rounded Rectangle 2">
            <a:extLst>
              <a:ext uri="{FF2B5EF4-FFF2-40B4-BE49-F238E27FC236}">
                <a16:creationId xmlns:a16="http://schemas.microsoft.com/office/drawing/2014/main" id="{9AEB2551-AD3B-CB2D-686F-1226A9777CBC}"/>
              </a:ext>
            </a:extLst>
          </p:cNvPr>
          <p:cNvSpPr/>
          <p:nvPr/>
        </p:nvSpPr>
        <p:spPr>
          <a:xfrm>
            <a:off x="3713281" y="2382527"/>
            <a:ext cx="3837860" cy="1274716"/>
          </a:xfrm>
          <a:custGeom>
            <a:avLst/>
            <a:gdLst/>
            <a:ahLst/>
            <a:cxnLst/>
            <a:rect l="0" t="0" r="0" b="0"/>
            <a:pathLst>
              <a:path w="2651794" h="886377">
                <a:moveTo>
                  <a:pt x="1732181" y="319932"/>
                </a:moveTo>
                <a:cubicBezTo>
                  <a:pt x="1774097" y="241943"/>
                  <a:pt x="1797871" y="152757"/>
                  <a:pt x="1797871" y="58018"/>
                </a:cubicBezTo>
                <a:cubicBezTo>
                  <a:pt x="1797871" y="38424"/>
                  <a:pt x="1796856" y="19068"/>
                  <a:pt x="1794874" y="0"/>
                </a:cubicBezTo>
                <a:cubicBezTo>
                  <a:pt x="1827363" y="12849"/>
                  <a:pt x="1859448" y="26896"/>
                  <a:pt x="1891055" y="42128"/>
                </a:cubicBezTo>
                <a:cubicBezTo>
                  <a:pt x="2109230" y="147277"/>
                  <a:pt x="2297411" y="305391"/>
                  <a:pt x="2438529" y="501846"/>
                </a:cubicBezTo>
                <a:lnTo>
                  <a:pt x="2651794" y="412062"/>
                </a:lnTo>
                <a:lnTo>
                  <a:pt x="2469490" y="886377"/>
                </a:lnTo>
                <a:lnTo>
                  <a:pt x="2001859" y="685684"/>
                </a:lnTo>
                <a:lnTo>
                  <a:pt x="2134701" y="629760"/>
                </a:lnTo>
                <a:cubicBezTo>
                  <a:pt x="2030864" y="503421"/>
                  <a:pt x="1900558" y="400832"/>
                  <a:pt x="1752556" y="329502"/>
                </a:cubicBezTo>
                <a:cubicBezTo>
                  <a:pt x="1745789" y="326242"/>
                  <a:pt x="1738998" y="323053"/>
                  <a:pt x="1732181" y="319932"/>
                </a:cubicBezTo>
                <a:close/>
                <a:moveTo>
                  <a:pt x="763151" y="333807"/>
                </a:moveTo>
                <a:cubicBezTo>
                  <a:pt x="719323" y="355402"/>
                  <a:pt x="676806" y="379886"/>
                  <a:pt x="635893" y="407160"/>
                </a:cubicBezTo>
                <a:cubicBezTo>
                  <a:pt x="495314" y="500871"/>
                  <a:pt x="377849" y="624728"/>
                  <a:pt x="291807" y="769325"/>
                </a:cubicBezTo>
                <a:lnTo>
                  <a:pt x="206737" y="547997"/>
                </a:lnTo>
                <a:lnTo>
                  <a:pt x="0" y="636721"/>
                </a:lnTo>
                <a:cubicBezTo>
                  <a:pt x="111696" y="438164"/>
                  <a:pt x="268843" y="268450"/>
                  <a:pt x="458950" y="141723"/>
                </a:cubicBezTo>
                <a:cubicBezTo>
                  <a:pt x="532694" y="92564"/>
                  <a:pt x="610500" y="50472"/>
                  <a:pt x="691327" y="15801"/>
                </a:cubicBezTo>
                <a:cubicBezTo>
                  <a:pt x="690278" y="29736"/>
                  <a:pt x="689743" y="43814"/>
                  <a:pt x="689743" y="58018"/>
                </a:cubicBezTo>
                <a:cubicBezTo>
                  <a:pt x="689743" y="158424"/>
                  <a:pt x="716452" y="252593"/>
                  <a:pt x="763151" y="333807"/>
                </a:cubicBezTo>
                <a:close/>
              </a:path>
            </a:pathLst>
          </a:custGeom>
          <a:solidFill>
            <a:srgbClr val="778DFD"/>
          </a:solidFill>
          <a:ln w="28575">
            <a:solidFill>
              <a:srgbClr val="404040"/>
            </a:solidFill>
          </a:ln>
        </p:spPr>
        <p:txBody>
          <a:bodyPr rtlCol="0" anchor="ctr"/>
          <a:lstStyle/>
          <a:p>
            <a:pPr algn="ctr"/>
            <a:endParaRPr>
              <a:latin typeface="Roboto" panose="02000000000000000000" pitchFamily="2" charset="0"/>
              <a:ea typeface="Roboto" panose="02000000000000000000" pitchFamily="2" charset="0"/>
            </a:endParaRPr>
          </a:p>
        </p:txBody>
      </p:sp>
      <p:grpSp>
        <p:nvGrpSpPr>
          <p:cNvPr id="34" name="Group 33">
            <a:extLst>
              <a:ext uri="{FF2B5EF4-FFF2-40B4-BE49-F238E27FC236}">
                <a16:creationId xmlns:a16="http://schemas.microsoft.com/office/drawing/2014/main" id="{5CFB7080-8BC0-6867-EC3A-32CE4EA7A72E}"/>
              </a:ext>
            </a:extLst>
          </p:cNvPr>
          <p:cNvGrpSpPr/>
          <p:nvPr/>
        </p:nvGrpSpPr>
        <p:grpSpPr>
          <a:xfrm>
            <a:off x="5156530" y="3371375"/>
            <a:ext cx="2768439" cy="3263458"/>
            <a:chOff x="3568712" y="3191805"/>
            <a:chExt cx="1912871" cy="2269254"/>
          </a:xfrm>
        </p:grpSpPr>
        <p:sp>
          <p:nvSpPr>
            <p:cNvPr id="36" name="Rounded Rectangle 7">
              <a:extLst>
                <a:ext uri="{FF2B5EF4-FFF2-40B4-BE49-F238E27FC236}">
                  <a16:creationId xmlns:a16="http://schemas.microsoft.com/office/drawing/2014/main" id="{61F679EB-C359-3F2C-8747-5A5A917921A6}"/>
                </a:ext>
              </a:extLst>
            </p:cNvPr>
            <p:cNvSpPr/>
            <p:nvPr/>
          </p:nvSpPr>
          <p:spPr>
            <a:xfrm>
              <a:off x="3568712" y="3191805"/>
              <a:ext cx="1721981" cy="2269254"/>
            </a:xfrm>
            <a:custGeom>
              <a:avLst/>
              <a:gdLst/>
              <a:ahLst/>
              <a:cxnLst/>
              <a:rect l="0" t="0" r="0" b="0"/>
              <a:pathLst>
                <a:path w="1721981" h="2269254">
                  <a:moveTo>
                    <a:pt x="1558373" y="0"/>
                  </a:moveTo>
                  <a:cubicBezTo>
                    <a:pt x="1666231" y="208349"/>
                    <a:pt x="1721981" y="440029"/>
                    <a:pt x="1720470" y="675135"/>
                  </a:cubicBezTo>
                  <a:cubicBezTo>
                    <a:pt x="1720000" y="747779"/>
                    <a:pt x="1714073" y="820027"/>
                    <a:pt x="1702841" y="891296"/>
                  </a:cubicBezTo>
                  <a:cubicBezTo>
                    <a:pt x="1638343" y="865003"/>
                    <a:pt x="1567784" y="850514"/>
                    <a:pt x="1493833" y="850514"/>
                  </a:cubicBezTo>
                  <a:cubicBezTo>
                    <a:pt x="1456391" y="850514"/>
                    <a:pt x="1419806" y="854232"/>
                    <a:pt x="1384447" y="861318"/>
                  </a:cubicBezTo>
                  <a:cubicBezTo>
                    <a:pt x="1395327" y="799383"/>
                    <a:pt x="1401060" y="736427"/>
                    <a:pt x="1401472" y="673084"/>
                  </a:cubicBezTo>
                  <a:cubicBezTo>
                    <a:pt x="1402731" y="476798"/>
                    <a:pt x="1352807" y="283573"/>
                    <a:pt x="1256618" y="112464"/>
                  </a:cubicBezTo>
                  <a:lnTo>
                    <a:pt x="1259329" y="110941"/>
                  </a:lnTo>
                  <a:lnTo>
                    <a:pt x="1479427" y="205399"/>
                  </a:lnTo>
                  <a:close/>
                  <a:moveTo>
                    <a:pt x="1001001" y="1917390"/>
                  </a:moveTo>
                  <a:cubicBezTo>
                    <a:pt x="806661" y="2030553"/>
                    <a:pt x="588967" y="2096722"/>
                    <a:pt x="365274" y="2111128"/>
                  </a:cubicBezTo>
                  <a:lnTo>
                    <a:pt x="364355" y="2269254"/>
                  </a:lnTo>
                  <a:lnTo>
                    <a:pt x="0" y="1914015"/>
                  </a:lnTo>
                  <a:lnTo>
                    <a:pt x="368454" y="1564081"/>
                  </a:lnTo>
                  <a:lnTo>
                    <a:pt x="367134" y="1791113"/>
                  </a:lnTo>
                  <a:cubicBezTo>
                    <a:pt x="533687" y="1777069"/>
                    <a:pt x="695423" y="1726179"/>
                    <a:pt x="840473" y="1641718"/>
                  </a:cubicBezTo>
                  <a:cubicBezTo>
                    <a:pt x="882800" y="1617070"/>
                    <a:pt x="923339" y="1589778"/>
                    <a:pt x="961880" y="1560052"/>
                  </a:cubicBezTo>
                  <a:cubicBezTo>
                    <a:pt x="992765" y="1665912"/>
                    <a:pt x="1054392" y="1758667"/>
                    <a:pt x="1136453" y="1827992"/>
                  </a:cubicBezTo>
                  <a:cubicBezTo>
                    <a:pt x="1093135" y="1860212"/>
                    <a:pt x="1047920" y="1890064"/>
                    <a:pt x="1001001" y="1917390"/>
                  </a:cubicBezTo>
                  <a:close/>
                </a:path>
              </a:pathLst>
            </a:custGeom>
            <a:solidFill>
              <a:srgbClr val="65A1ED"/>
            </a:solidFill>
            <a:ln w="28575">
              <a:solidFill>
                <a:srgbClr val="404040"/>
              </a:solidFill>
            </a:ln>
          </p:spPr>
          <p:txBody>
            <a:bodyPr rtlCol="0" anchor="ctr"/>
            <a:lstStyle/>
            <a:p>
              <a:pPr algn="ctr"/>
              <a:endParaRPr>
                <a:latin typeface="Roboto" panose="02000000000000000000" pitchFamily="2" charset="0"/>
                <a:ea typeface="Roboto" panose="02000000000000000000" pitchFamily="2" charset="0"/>
              </a:endParaRPr>
            </a:p>
          </p:txBody>
        </p:sp>
        <p:sp>
          <p:nvSpPr>
            <p:cNvPr id="35" name="Rounded Rectangle 6">
              <a:extLst>
                <a:ext uri="{FF2B5EF4-FFF2-40B4-BE49-F238E27FC236}">
                  <a16:creationId xmlns:a16="http://schemas.microsoft.com/office/drawing/2014/main" id="{8FA961DD-7B05-3CD8-AB3C-2BF08E2BC85F}"/>
                </a:ext>
              </a:extLst>
            </p:cNvPr>
            <p:cNvSpPr/>
            <p:nvPr/>
          </p:nvSpPr>
          <p:spPr>
            <a:xfrm>
              <a:off x="4373455" y="3965552"/>
              <a:ext cx="1108128" cy="1108128"/>
            </a:xfrm>
            <a:custGeom>
              <a:avLst/>
              <a:gdLst/>
              <a:ahLst/>
              <a:cxnLst/>
              <a:rect l="0" t="0" r="0" b="0"/>
              <a:pathLst>
                <a:path w="1108128" h="1108128">
                  <a:moveTo>
                    <a:pt x="0" y="554064"/>
                  </a:moveTo>
                  <a:cubicBezTo>
                    <a:pt x="0" y="248063"/>
                    <a:pt x="248063" y="0"/>
                    <a:pt x="554064" y="0"/>
                  </a:cubicBezTo>
                  <a:cubicBezTo>
                    <a:pt x="860065" y="0"/>
                    <a:pt x="1108128" y="248063"/>
                    <a:pt x="1108128" y="554064"/>
                  </a:cubicBezTo>
                  <a:cubicBezTo>
                    <a:pt x="1108128" y="860065"/>
                    <a:pt x="860065" y="1108128"/>
                    <a:pt x="554064" y="1108128"/>
                  </a:cubicBezTo>
                  <a:cubicBezTo>
                    <a:pt x="248063" y="1108128"/>
                    <a:pt x="0" y="860065"/>
                    <a:pt x="0" y="554064"/>
                  </a:cubicBezTo>
                </a:path>
              </a:pathLst>
            </a:custGeom>
            <a:solidFill>
              <a:srgbClr val="65A1ED"/>
            </a:solidFill>
            <a:ln w="28575">
              <a:solidFill>
                <a:srgbClr val="404040"/>
              </a:solidFill>
            </a:ln>
          </p:spPr>
          <p:txBody>
            <a:bodyPr rtlCol="0" anchor="ctr"/>
            <a:lstStyle/>
            <a:p>
              <a:pPr algn="ctr"/>
              <a:endParaRPr>
                <a:latin typeface="Roboto" panose="02000000000000000000" pitchFamily="2" charset="0"/>
                <a:ea typeface="Roboto" panose="02000000000000000000" pitchFamily="2" charset="0"/>
              </a:endParaRPr>
            </a:p>
          </p:txBody>
        </p:sp>
      </p:grpSp>
      <p:grpSp>
        <p:nvGrpSpPr>
          <p:cNvPr id="39" name="Group 38">
            <a:extLst>
              <a:ext uri="{FF2B5EF4-FFF2-40B4-BE49-F238E27FC236}">
                <a16:creationId xmlns:a16="http://schemas.microsoft.com/office/drawing/2014/main" id="{3EB9AA3D-AD04-6118-0D77-066D49F1B0D0}"/>
              </a:ext>
            </a:extLst>
          </p:cNvPr>
          <p:cNvGrpSpPr/>
          <p:nvPr/>
        </p:nvGrpSpPr>
        <p:grpSpPr>
          <a:xfrm>
            <a:off x="2964949" y="3164768"/>
            <a:ext cx="2507138" cy="3229255"/>
            <a:chOff x="2039964" y="3058821"/>
            <a:chExt cx="1732323" cy="2245471"/>
          </a:xfrm>
        </p:grpSpPr>
        <p:sp>
          <p:nvSpPr>
            <p:cNvPr id="41" name="Rounded Rectangle 12">
              <a:extLst>
                <a:ext uri="{FF2B5EF4-FFF2-40B4-BE49-F238E27FC236}">
                  <a16:creationId xmlns:a16="http://schemas.microsoft.com/office/drawing/2014/main" id="{A9F4C8E2-1EF0-AECE-E484-76FE288679B1}"/>
                </a:ext>
              </a:extLst>
            </p:cNvPr>
            <p:cNvSpPr/>
            <p:nvPr/>
          </p:nvSpPr>
          <p:spPr>
            <a:xfrm>
              <a:off x="2317759" y="3058821"/>
              <a:ext cx="1454528" cy="2245471"/>
            </a:xfrm>
            <a:custGeom>
              <a:avLst/>
              <a:gdLst/>
              <a:ahLst/>
              <a:cxnLst/>
              <a:rect l="0" t="0" r="0" b="0"/>
              <a:pathLst>
                <a:path w="1454528" h="2245471">
                  <a:moveTo>
                    <a:pt x="173421" y="273700"/>
                  </a:moveTo>
                  <a:lnTo>
                    <a:pt x="0" y="200690"/>
                  </a:lnTo>
                  <a:lnTo>
                    <a:pt x="467629" y="0"/>
                  </a:lnTo>
                  <a:lnTo>
                    <a:pt x="649936" y="474312"/>
                  </a:lnTo>
                  <a:lnTo>
                    <a:pt x="467576" y="397540"/>
                  </a:lnTo>
                  <a:cubicBezTo>
                    <a:pt x="410784" y="546939"/>
                    <a:pt x="386205" y="707098"/>
                    <a:pt x="395968" y="867438"/>
                  </a:cubicBezTo>
                  <a:cubicBezTo>
                    <a:pt x="398688" y="912115"/>
                    <a:pt x="404053" y="956457"/>
                    <a:pt x="411990" y="1000237"/>
                  </a:cubicBezTo>
                  <a:cubicBezTo>
                    <a:pt x="368561" y="989307"/>
                    <a:pt x="323094" y="983497"/>
                    <a:pt x="276269" y="983497"/>
                  </a:cubicBezTo>
                  <a:cubicBezTo>
                    <a:pt x="211341" y="983497"/>
                    <a:pt x="149023" y="994663"/>
                    <a:pt x="91128" y="1015180"/>
                  </a:cubicBezTo>
                  <a:cubicBezTo>
                    <a:pt x="84713" y="972727"/>
                    <a:pt x="80173" y="929896"/>
                    <a:pt x="77552" y="886830"/>
                  </a:cubicBezTo>
                  <a:cubicBezTo>
                    <a:pt x="64802" y="677435"/>
                    <a:pt x="97718" y="468286"/>
                    <a:pt x="173421" y="273700"/>
                  </a:cubicBezTo>
                  <a:close/>
                  <a:moveTo>
                    <a:pt x="812736" y="1676632"/>
                  </a:moveTo>
                  <a:cubicBezTo>
                    <a:pt x="873255" y="1725608"/>
                    <a:pt x="938920" y="1768397"/>
                    <a:pt x="1008791" y="1804142"/>
                  </a:cubicBezTo>
                  <a:cubicBezTo>
                    <a:pt x="1126925" y="1864586"/>
                    <a:pt x="1254334" y="1903513"/>
                    <a:pt x="1385077" y="1919614"/>
                  </a:cubicBezTo>
                  <a:lnTo>
                    <a:pt x="1250959" y="2046990"/>
                  </a:lnTo>
                  <a:lnTo>
                    <a:pt x="1454528" y="2245471"/>
                  </a:lnTo>
                  <a:cubicBezTo>
                    <a:pt x="1249079" y="2235725"/>
                    <a:pt x="1047509" y="2182291"/>
                    <a:pt x="863484" y="2088134"/>
                  </a:cubicBezTo>
                  <a:cubicBezTo>
                    <a:pt x="786552" y="2048770"/>
                    <a:pt x="713598" y="2002758"/>
                    <a:pt x="645380" y="1950776"/>
                  </a:cubicBezTo>
                  <a:cubicBezTo>
                    <a:pt x="725690" y="1878991"/>
                    <a:pt x="784945" y="1784137"/>
                    <a:pt x="812736" y="1676632"/>
                  </a:cubicBezTo>
                  <a:close/>
                </a:path>
              </a:pathLst>
            </a:custGeom>
            <a:solidFill>
              <a:srgbClr val="007882"/>
            </a:solidFill>
            <a:ln w="28575">
              <a:solidFill>
                <a:srgbClr val="404040"/>
              </a:solidFill>
            </a:ln>
          </p:spPr>
          <p:txBody>
            <a:bodyPr rtlCol="0" anchor="ctr"/>
            <a:lstStyle/>
            <a:p>
              <a:pPr algn="ctr"/>
              <a:endParaRPr>
                <a:latin typeface="Roboto" panose="02000000000000000000" pitchFamily="2" charset="0"/>
                <a:ea typeface="Roboto" panose="02000000000000000000" pitchFamily="2" charset="0"/>
              </a:endParaRPr>
            </a:p>
          </p:txBody>
        </p:sp>
        <p:sp>
          <p:nvSpPr>
            <p:cNvPr id="42" name="Rounded Rectangle 13">
              <a:extLst>
                <a:ext uri="{FF2B5EF4-FFF2-40B4-BE49-F238E27FC236}">
                  <a16:creationId xmlns:a16="http://schemas.microsoft.com/office/drawing/2014/main" id="{EF60E811-574D-C8E5-F8ED-96D23A5B1F51}"/>
                </a:ext>
              </a:extLst>
            </p:cNvPr>
            <p:cNvSpPr/>
            <p:nvPr/>
          </p:nvSpPr>
          <p:spPr>
            <a:xfrm>
              <a:off x="2039964" y="4042317"/>
              <a:ext cx="1108128" cy="1108128"/>
            </a:xfrm>
            <a:custGeom>
              <a:avLst/>
              <a:gdLst/>
              <a:ahLst/>
              <a:cxnLst/>
              <a:rect l="0" t="0" r="0" b="0"/>
              <a:pathLst>
                <a:path w="1108128" h="1108128">
                  <a:moveTo>
                    <a:pt x="0" y="554064"/>
                  </a:moveTo>
                  <a:cubicBezTo>
                    <a:pt x="0" y="248063"/>
                    <a:pt x="248063" y="0"/>
                    <a:pt x="554064" y="0"/>
                  </a:cubicBezTo>
                  <a:cubicBezTo>
                    <a:pt x="860065" y="0"/>
                    <a:pt x="1108128" y="248063"/>
                    <a:pt x="1108128" y="554064"/>
                  </a:cubicBezTo>
                  <a:cubicBezTo>
                    <a:pt x="1108128" y="860065"/>
                    <a:pt x="860065" y="1108128"/>
                    <a:pt x="554064" y="1108128"/>
                  </a:cubicBezTo>
                  <a:cubicBezTo>
                    <a:pt x="248063" y="1108128"/>
                    <a:pt x="0" y="860065"/>
                    <a:pt x="0" y="554064"/>
                  </a:cubicBezTo>
                </a:path>
              </a:pathLst>
            </a:custGeom>
            <a:solidFill>
              <a:srgbClr val="007882"/>
            </a:solidFill>
            <a:ln w="28575">
              <a:solidFill>
                <a:srgbClr val="404040"/>
              </a:solidFill>
            </a:ln>
          </p:spPr>
          <p:txBody>
            <a:bodyPr rtlCol="0" anchor="ctr"/>
            <a:lstStyle/>
            <a:p>
              <a:pPr algn="ctr"/>
              <a:endParaRPr>
                <a:latin typeface="Roboto" panose="02000000000000000000" pitchFamily="2" charset="0"/>
                <a:ea typeface="Roboto" panose="02000000000000000000" pitchFamily="2" charset="0"/>
              </a:endParaRPr>
            </a:p>
          </p:txBody>
        </p:sp>
      </p:grpSp>
      <p:sp>
        <p:nvSpPr>
          <p:cNvPr id="2" name="TextBox 1">
            <a:extLst>
              <a:ext uri="{FF2B5EF4-FFF2-40B4-BE49-F238E27FC236}">
                <a16:creationId xmlns:a16="http://schemas.microsoft.com/office/drawing/2014/main" id="{F825EA28-6091-A57C-E6F5-E0F58EB80ABF}"/>
              </a:ext>
            </a:extLst>
          </p:cNvPr>
          <p:cNvSpPr txBox="1"/>
          <p:nvPr/>
        </p:nvSpPr>
        <p:spPr>
          <a:xfrm>
            <a:off x="335119" y="205264"/>
            <a:ext cx="9671399" cy="800219"/>
          </a:xfrm>
          <a:prstGeom prst="rect">
            <a:avLst/>
          </a:prstGeom>
          <a:noFill/>
        </p:spPr>
        <p:txBody>
          <a:bodyPr wrap="square" lIns="91440" tIns="45720" rIns="91440" bIns="45720" rtlCol="0" anchor="t">
            <a:spAutoFit/>
          </a:bodyPr>
          <a:lstStyle/>
          <a:p>
            <a:r>
              <a:rPr lang="en-AU" sz="4600" b="1" i="1" dirty="0">
                <a:solidFill>
                  <a:srgbClr val="404040"/>
                </a:solidFill>
                <a:latin typeface="Aptos Display" panose="020B0004020202020204" pitchFamily="34" charset="0"/>
                <a:ea typeface="Roboto"/>
                <a:cs typeface="Roboto"/>
              </a:rPr>
              <a:t>Solution - ImpleMATE</a:t>
            </a:r>
            <a:endParaRPr lang="en-US" sz="4600" b="1" i="1" dirty="0">
              <a:solidFill>
                <a:srgbClr val="404040"/>
              </a:solidFill>
              <a:latin typeface="Aptos Display" panose="020B0004020202020204" pitchFamily="34" charset="0"/>
              <a:cs typeface="Roboto"/>
            </a:endParaRPr>
          </a:p>
        </p:txBody>
      </p:sp>
      <p:cxnSp>
        <p:nvCxnSpPr>
          <p:cNvPr id="4" name="Straight Connector 3">
            <a:extLst>
              <a:ext uri="{FF2B5EF4-FFF2-40B4-BE49-F238E27FC236}">
                <a16:creationId xmlns:a16="http://schemas.microsoft.com/office/drawing/2014/main" id="{BE8F930D-777B-31F3-A350-0EA278E32471}"/>
              </a:ext>
            </a:extLst>
          </p:cNvPr>
          <p:cNvCxnSpPr>
            <a:cxnSpLocks/>
          </p:cNvCxnSpPr>
          <p:nvPr/>
        </p:nvCxnSpPr>
        <p:spPr>
          <a:xfrm>
            <a:off x="369884" y="1005483"/>
            <a:ext cx="11244549"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6" name="Graphic 5" descr="Folder Search with solid fill">
            <a:extLst>
              <a:ext uri="{FF2B5EF4-FFF2-40B4-BE49-F238E27FC236}">
                <a16:creationId xmlns:a16="http://schemas.microsoft.com/office/drawing/2014/main" id="{392803AF-28B4-877F-3DFC-359B069DE87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24304" y="1809381"/>
            <a:ext cx="1378044" cy="1378044"/>
          </a:xfrm>
          <a:prstGeom prst="rect">
            <a:avLst/>
          </a:prstGeom>
        </p:spPr>
      </p:pic>
      <p:pic>
        <p:nvPicPr>
          <p:cNvPr id="8" name="Graphic 7" descr="Lightbulb with solid fill">
            <a:extLst>
              <a:ext uri="{FF2B5EF4-FFF2-40B4-BE49-F238E27FC236}">
                <a16:creationId xmlns:a16="http://schemas.microsoft.com/office/drawing/2014/main" id="{AE242538-1F15-61EB-EFFF-A53F16D2C4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452433" y="4614921"/>
            <a:ext cx="1332009" cy="1332009"/>
          </a:xfrm>
          <a:prstGeom prst="rect">
            <a:avLst/>
          </a:prstGeom>
        </p:spPr>
      </p:pic>
      <p:pic>
        <p:nvPicPr>
          <p:cNvPr id="10" name="Graphic 9" descr="CheckList with solid fill">
            <a:extLst>
              <a:ext uri="{FF2B5EF4-FFF2-40B4-BE49-F238E27FC236}">
                <a16:creationId xmlns:a16="http://schemas.microsoft.com/office/drawing/2014/main" id="{31510D85-3F1A-0764-46C9-9DE776CAE35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204364" y="4846075"/>
            <a:ext cx="1057398" cy="1057398"/>
          </a:xfrm>
          <a:prstGeom prst="rect">
            <a:avLst/>
          </a:prstGeom>
        </p:spPr>
      </p:pic>
    </p:spTree>
    <p:extLst>
      <p:ext uri="{BB962C8B-B14F-4D97-AF65-F5344CB8AC3E}">
        <p14:creationId xmlns:p14="http://schemas.microsoft.com/office/powerpoint/2010/main" val="82926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4F56EE1-87FD-5D04-F079-7BD6A3540891}"/>
            </a:ext>
          </a:extLst>
        </p:cNvPr>
        <p:cNvGrpSpPr/>
        <p:nvPr/>
      </p:nvGrpSpPr>
      <p:grpSpPr>
        <a:xfrm>
          <a:off x="0" y="0"/>
          <a:ext cx="0" cy="0"/>
          <a:chOff x="0" y="0"/>
          <a:chExt cx="0" cy="0"/>
        </a:xfrm>
      </p:grpSpPr>
      <p:sp>
        <p:nvSpPr>
          <p:cNvPr id="125" name="TextBox 124">
            <a:extLst>
              <a:ext uri="{FF2B5EF4-FFF2-40B4-BE49-F238E27FC236}">
                <a16:creationId xmlns:a16="http://schemas.microsoft.com/office/drawing/2014/main" id="{07519AFF-272C-6396-2D47-C18369BAFEB2}"/>
              </a:ext>
            </a:extLst>
          </p:cNvPr>
          <p:cNvSpPr txBox="1"/>
          <p:nvPr/>
        </p:nvSpPr>
        <p:spPr>
          <a:xfrm>
            <a:off x="6644879" y="3245336"/>
            <a:ext cx="119863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Input:</a:t>
            </a:r>
            <a:endParaRPr lang="en-US" sz="1129" b="1" dirty="0">
              <a:solidFill>
                <a:srgbClr val="7030A0"/>
              </a:solidFill>
              <a:latin typeface="Barlow" pitchFamily="2" charset="77"/>
            </a:endParaRPr>
          </a:p>
          <a:p>
            <a:r>
              <a:rPr lang="en-US" sz="1016" dirty="0">
                <a:solidFill>
                  <a:srgbClr val="7030A0"/>
                </a:solidFill>
                <a:latin typeface="Barlow" pitchFamily="2" charset="77"/>
                <a:cs typeface="Arial"/>
              </a:rPr>
              <a:t>Users enter their Implementation scenario</a:t>
            </a:r>
          </a:p>
        </p:txBody>
      </p:sp>
      <p:sp>
        <p:nvSpPr>
          <p:cNvPr id="92" name="Rectangle 91">
            <a:extLst>
              <a:ext uri="{FF2B5EF4-FFF2-40B4-BE49-F238E27FC236}">
                <a16:creationId xmlns:a16="http://schemas.microsoft.com/office/drawing/2014/main" id="{0B65116A-361E-860B-C715-644EABF3BE9A}"/>
              </a:ext>
            </a:extLst>
          </p:cNvPr>
          <p:cNvSpPr/>
          <p:nvPr/>
        </p:nvSpPr>
        <p:spPr>
          <a:xfrm>
            <a:off x="3274751" y="1945061"/>
            <a:ext cx="575514" cy="652483"/>
          </a:xfrm>
          <a:prstGeom prst="rect">
            <a:avLst/>
          </a:prstGeom>
          <a:no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7" name="TextBox 106">
            <a:extLst>
              <a:ext uri="{FF2B5EF4-FFF2-40B4-BE49-F238E27FC236}">
                <a16:creationId xmlns:a16="http://schemas.microsoft.com/office/drawing/2014/main" id="{0BD7727D-9157-9E0A-5000-E95FE01A086F}"/>
              </a:ext>
            </a:extLst>
          </p:cNvPr>
          <p:cNvSpPr txBox="1"/>
          <p:nvPr/>
        </p:nvSpPr>
        <p:spPr>
          <a:xfrm>
            <a:off x="798072" y="727566"/>
            <a:ext cx="3303752" cy="261610"/>
          </a:xfrm>
          <a:prstGeom prst="rect">
            <a:avLst/>
          </a:prstGeom>
          <a:noFill/>
        </p:spPr>
        <p:txBody>
          <a:bodyPr wrap="square">
            <a:spAutoFit/>
          </a:bodyPr>
          <a:lstStyle/>
          <a:p>
            <a:r>
              <a:rPr lang="en-US" sz="1100" b="1" u="sng" dirty="0">
                <a:solidFill>
                  <a:srgbClr val="404040"/>
                </a:solidFill>
                <a:latin typeface="Barlow" pitchFamily="2" charset="77"/>
                <a:cs typeface="Arial" panose="020B0604020202020204" pitchFamily="34" charset="0"/>
              </a:rPr>
              <a:t>Component 1 – Learning Implementation System</a:t>
            </a:r>
          </a:p>
        </p:txBody>
      </p:sp>
      <p:sp>
        <p:nvSpPr>
          <p:cNvPr id="110" name="Rectangle 109">
            <a:extLst>
              <a:ext uri="{FF2B5EF4-FFF2-40B4-BE49-F238E27FC236}">
                <a16:creationId xmlns:a16="http://schemas.microsoft.com/office/drawing/2014/main" id="{8F8F5FCB-37EC-8399-1BDB-648D0B8CF0C1}"/>
              </a:ext>
            </a:extLst>
          </p:cNvPr>
          <p:cNvSpPr/>
          <p:nvPr/>
        </p:nvSpPr>
        <p:spPr>
          <a:xfrm>
            <a:off x="793505" y="711100"/>
            <a:ext cx="5096097" cy="5382225"/>
          </a:xfrm>
          <a:prstGeom prst="rect">
            <a:avLst/>
          </a:pr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p>
        </p:txBody>
      </p:sp>
      <p:pic>
        <p:nvPicPr>
          <p:cNvPr id="47" name="Graphic 46" descr="User with solid fill">
            <a:extLst>
              <a:ext uri="{FF2B5EF4-FFF2-40B4-BE49-F238E27FC236}">
                <a16:creationId xmlns:a16="http://schemas.microsoft.com/office/drawing/2014/main" id="{A52B2660-B4B7-D3CF-7DBE-761DF066DF9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03063" y="4714094"/>
            <a:ext cx="656169" cy="656169"/>
          </a:xfrm>
          <a:prstGeom prst="rect">
            <a:avLst/>
          </a:prstGeom>
        </p:spPr>
      </p:pic>
      <p:sp>
        <p:nvSpPr>
          <p:cNvPr id="50" name="TextBox 49">
            <a:extLst>
              <a:ext uri="{FF2B5EF4-FFF2-40B4-BE49-F238E27FC236}">
                <a16:creationId xmlns:a16="http://schemas.microsoft.com/office/drawing/2014/main" id="{05CB1A88-93EE-5976-DBC0-924E315A2900}"/>
              </a:ext>
            </a:extLst>
          </p:cNvPr>
          <p:cNvSpPr txBox="1"/>
          <p:nvPr/>
        </p:nvSpPr>
        <p:spPr>
          <a:xfrm>
            <a:off x="2847431" y="5275804"/>
            <a:ext cx="1144430" cy="404983"/>
          </a:xfrm>
          <a:prstGeom prst="rect">
            <a:avLst/>
          </a:prstGeom>
          <a:noFill/>
        </p:spPr>
        <p:txBody>
          <a:bodyPr wrap="square">
            <a:spAutoFit/>
          </a:bodyPr>
          <a:lstStyle/>
          <a:p>
            <a:pPr algn="ctr"/>
            <a:r>
              <a:rPr lang="en-US" sz="1016">
                <a:latin typeface="Barlow" pitchFamily="2" charset="77"/>
                <a:cs typeface="Arial" panose="020B0604020202020204" pitchFamily="34" charset="0"/>
              </a:rPr>
              <a:t>Implementation scientists</a:t>
            </a:r>
            <a:endParaRPr lang="en-AU" sz="1016">
              <a:latin typeface="Barlow" pitchFamily="2" charset="77"/>
              <a:cs typeface="Arial" panose="020B0604020202020204" pitchFamily="34" charset="0"/>
            </a:endParaRPr>
          </a:p>
        </p:txBody>
      </p:sp>
      <p:sp>
        <p:nvSpPr>
          <p:cNvPr id="80" name="Rectangle 79">
            <a:extLst>
              <a:ext uri="{FF2B5EF4-FFF2-40B4-BE49-F238E27FC236}">
                <a16:creationId xmlns:a16="http://schemas.microsoft.com/office/drawing/2014/main" id="{A59A1ECA-4987-ED61-F8CE-482830C06D5C}"/>
              </a:ext>
            </a:extLst>
          </p:cNvPr>
          <p:cNvSpPr/>
          <p:nvPr/>
        </p:nvSpPr>
        <p:spPr>
          <a:xfrm>
            <a:off x="5892132" y="711100"/>
            <a:ext cx="5569749" cy="5385711"/>
          </a:xfrm>
          <a:custGeom>
            <a:avLst/>
            <a:gdLst>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0 w 5569749"/>
              <a:gd name="connsiteY4" fmla="*/ 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20855 w 5590604"/>
              <a:gd name="connsiteY0" fmla="*/ 0 h 5385711"/>
              <a:gd name="connsiteX1" fmla="*/ 5590604 w 5590604"/>
              <a:gd name="connsiteY1" fmla="*/ 0 h 5385711"/>
              <a:gd name="connsiteX2" fmla="*/ 5590604 w 5590604"/>
              <a:gd name="connsiteY2" fmla="*/ 5385711 h 5385711"/>
              <a:gd name="connsiteX3" fmla="*/ 20855 w 5590604"/>
              <a:gd name="connsiteY3" fmla="*/ 5385711 h 5385711"/>
              <a:gd name="connsiteX4" fmla="*/ 0 w 5590604"/>
              <a:gd name="connsiteY4" fmla="*/ 2401503 h 5385711"/>
              <a:gd name="connsiteX0" fmla="*/ 15507 w 5585256"/>
              <a:gd name="connsiteY0" fmla="*/ 0 h 5385711"/>
              <a:gd name="connsiteX1" fmla="*/ 5585256 w 5585256"/>
              <a:gd name="connsiteY1" fmla="*/ 0 h 5385711"/>
              <a:gd name="connsiteX2" fmla="*/ 5585256 w 5585256"/>
              <a:gd name="connsiteY2" fmla="*/ 5385711 h 5385711"/>
              <a:gd name="connsiteX3" fmla="*/ 15507 w 5585256"/>
              <a:gd name="connsiteY3" fmla="*/ 5385711 h 5385711"/>
              <a:gd name="connsiteX4" fmla="*/ 0 w 5585256"/>
              <a:gd name="connsiteY4" fmla="*/ 4257040 h 5385711"/>
              <a:gd name="connsiteX0" fmla="*/ 4812 w 5574561"/>
              <a:gd name="connsiteY0" fmla="*/ 0 h 5385711"/>
              <a:gd name="connsiteX1" fmla="*/ 5574561 w 5574561"/>
              <a:gd name="connsiteY1" fmla="*/ 0 h 5385711"/>
              <a:gd name="connsiteX2" fmla="*/ 5574561 w 5574561"/>
              <a:gd name="connsiteY2" fmla="*/ 5385711 h 5385711"/>
              <a:gd name="connsiteX3" fmla="*/ 4812 w 5574561"/>
              <a:gd name="connsiteY3" fmla="*/ 5385711 h 5385711"/>
              <a:gd name="connsiteX4" fmla="*/ 0 w 5574561"/>
              <a:gd name="connsiteY4" fmla="*/ 4321209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Lst>
            <a:ahLst/>
            <a:cxnLst>
              <a:cxn ang="0">
                <a:pos x="connsiteX0" y="connsiteY0"/>
              </a:cxn>
              <a:cxn ang="0">
                <a:pos x="connsiteX1" y="connsiteY1"/>
              </a:cxn>
              <a:cxn ang="0">
                <a:pos x="connsiteX2" y="connsiteY2"/>
              </a:cxn>
              <a:cxn ang="0">
                <a:pos x="connsiteX3" y="connsiteY3"/>
              </a:cxn>
            </a:cxnLst>
            <a:rect l="l" t="t" r="r" b="b"/>
            <a:pathLst>
              <a:path w="5569749" h="5385711">
                <a:moveTo>
                  <a:pt x="0" y="0"/>
                </a:moveTo>
                <a:lnTo>
                  <a:pt x="5569749" y="0"/>
                </a:lnTo>
                <a:lnTo>
                  <a:pt x="5569749" y="5385711"/>
                </a:lnTo>
                <a:lnTo>
                  <a:pt x="0" y="5385711"/>
                </a:lnTo>
              </a:path>
            </a:pathLst>
          </a:cu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solidFill>
                <a:srgbClr val="404040"/>
              </a:solidFill>
            </a:endParaRPr>
          </a:p>
        </p:txBody>
      </p:sp>
      <p:pic>
        <p:nvPicPr>
          <p:cNvPr id="8" name="Graphic 7" descr="Processor with solid fill">
            <a:extLst>
              <a:ext uri="{FF2B5EF4-FFF2-40B4-BE49-F238E27FC236}">
                <a16:creationId xmlns:a16="http://schemas.microsoft.com/office/drawing/2014/main" id="{F3D1C371-AC71-B832-0891-1697ADF471B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5161" y="2869121"/>
            <a:ext cx="729400" cy="729400"/>
          </a:xfrm>
          <a:prstGeom prst="rect">
            <a:avLst/>
          </a:prstGeom>
        </p:spPr>
      </p:pic>
      <p:sp>
        <p:nvSpPr>
          <p:cNvPr id="9" name="TextBox 8">
            <a:extLst>
              <a:ext uri="{FF2B5EF4-FFF2-40B4-BE49-F238E27FC236}">
                <a16:creationId xmlns:a16="http://schemas.microsoft.com/office/drawing/2014/main" id="{CFE83FE6-9400-44C7-0307-411C9399CDA4}"/>
              </a:ext>
            </a:extLst>
          </p:cNvPr>
          <p:cNvSpPr txBox="1"/>
          <p:nvPr/>
        </p:nvSpPr>
        <p:spPr>
          <a:xfrm>
            <a:off x="5935091" y="727882"/>
            <a:ext cx="2821744" cy="214033"/>
          </a:xfrm>
          <a:prstGeom prst="rect">
            <a:avLst/>
          </a:prstGeom>
          <a:noFill/>
        </p:spPr>
        <p:txBody>
          <a:bodyPr wrap="square" lIns="57149" tIns="28575" rIns="57149" bIns="28575" anchor="t">
            <a:spAutoFit/>
          </a:bodyPr>
          <a:lstStyle/>
          <a:p>
            <a:r>
              <a:rPr lang="en-US" sz="1016" b="1" u="sng" dirty="0">
                <a:solidFill>
                  <a:srgbClr val="404040"/>
                </a:solidFill>
                <a:latin typeface="Arial"/>
                <a:cs typeface="Arial"/>
              </a:rPr>
              <a:t>Component 2 – Interactive web application</a:t>
            </a:r>
            <a:endParaRPr lang="en-US" sz="1016" b="1" u="sng" dirty="0">
              <a:solidFill>
                <a:srgbClr val="404040"/>
              </a:solidFill>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E8F2026B-BD46-A00A-8C37-60AD4DE5BFCB}"/>
              </a:ext>
            </a:extLst>
          </p:cNvPr>
          <p:cNvSpPr/>
          <p:nvPr/>
        </p:nvSpPr>
        <p:spPr>
          <a:xfrm>
            <a:off x="3498864" y="4614270"/>
            <a:ext cx="805715" cy="909545"/>
          </a:xfrm>
          <a:prstGeom prst="rightArrow">
            <a:avLst/>
          </a:prstGeom>
          <a:solidFill>
            <a:srgbClr val="FFC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sz="1038" b="1" dirty="0">
              <a:latin typeface="Barlow" pitchFamily="2" charset="77"/>
            </a:endParaRPr>
          </a:p>
        </p:txBody>
      </p:sp>
      <p:sp>
        <p:nvSpPr>
          <p:cNvPr id="25" name="TextBox 24">
            <a:extLst>
              <a:ext uri="{FF2B5EF4-FFF2-40B4-BE49-F238E27FC236}">
                <a16:creationId xmlns:a16="http://schemas.microsoft.com/office/drawing/2014/main" id="{D896C5BC-46DD-5C01-479C-77E684CA9033}"/>
              </a:ext>
            </a:extLst>
          </p:cNvPr>
          <p:cNvSpPr txBox="1"/>
          <p:nvPr/>
        </p:nvSpPr>
        <p:spPr>
          <a:xfrm>
            <a:off x="3455511" y="4850661"/>
            <a:ext cx="805715" cy="370230"/>
          </a:xfrm>
          <a:prstGeom prst="rect">
            <a:avLst/>
          </a:prstGeom>
          <a:noFill/>
        </p:spPr>
        <p:txBody>
          <a:bodyPr wrap="square">
            <a:spAutoFit/>
          </a:bodyPr>
          <a:lstStyle/>
          <a:p>
            <a:pPr algn="ctr"/>
            <a:r>
              <a:rPr lang="en-US" sz="903" b="1" dirty="0">
                <a:latin typeface="Barlow" pitchFamily="2" charset="77"/>
                <a:cs typeface="Arial" panose="020B0604020202020204" pitchFamily="34" charset="0"/>
              </a:rPr>
              <a:t>Review</a:t>
            </a:r>
          </a:p>
          <a:p>
            <a:pPr algn="ctr"/>
            <a:r>
              <a:rPr lang="en-US" sz="903" b="1" dirty="0">
                <a:latin typeface="Barlow" pitchFamily="2" charset="77"/>
                <a:cs typeface="Arial" panose="020B0604020202020204" pitchFamily="34" charset="0"/>
              </a:rPr>
              <a:t>(quarterly)</a:t>
            </a:r>
            <a:endParaRPr lang="en-AU" sz="903" b="1" dirty="0">
              <a:latin typeface="Barlow" pitchFamily="2" charset="77"/>
              <a:cs typeface="Arial" panose="020B0604020202020204" pitchFamily="34" charset="0"/>
            </a:endParaRPr>
          </a:p>
        </p:txBody>
      </p:sp>
      <p:sp>
        <p:nvSpPr>
          <p:cNvPr id="26" name="Oval 25">
            <a:extLst>
              <a:ext uri="{FF2B5EF4-FFF2-40B4-BE49-F238E27FC236}">
                <a16:creationId xmlns:a16="http://schemas.microsoft.com/office/drawing/2014/main" id="{F3904E11-7F49-969D-0ECB-7C16B6CBCA79}"/>
              </a:ext>
            </a:extLst>
          </p:cNvPr>
          <p:cNvSpPr/>
          <p:nvPr/>
        </p:nvSpPr>
        <p:spPr>
          <a:xfrm>
            <a:off x="2744384" y="4345091"/>
            <a:ext cx="1653000" cy="1445866"/>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36" name="Graphic 35" descr="Database with solid fill">
            <a:extLst>
              <a:ext uri="{FF2B5EF4-FFF2-40B4-BE49-F238E27FC236}">
                <a16:creationId xmlns:a16="http://schemas.microsoft.com/office/drawing/2014/main" id="{4249271A-C163-8482-5898-34C0D43CF63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9926" y="2827368"/>
            <a:ext cx="736674" cy="736674"/>
          </a:xfrm>
          <a:prstGeom prst="rect">
            <a:avLst/>
          </a:prstGeom>
        </p:spPr>
      </p:pic>
      <p:cxnSp>
        <p:nvCxnSpPr>
          <p:cNvPr id="29" name="Straight Arrow Connector 28">
            <a:extLst>
              <a:ext uri="{FF2B5EF4-FFF2-40B4-BE49-F238E27FC236}">
                <a16:creationId xmlns:a16="http://schemas.microsoft.com/office/drawing/2014/main" id="{2309980E-7119-28D7-B8D0-33C4F4137929}"/>
              </a:ext>
            </a:extLst>
          </p:cNvPr>
          <p:cNvCxnSpPr>
            <a:cxnSpLocks/>
          </p:cNvCxnSpPr>
          <p:nvPr/>
        </p:nvCxnSpPr>
        <p:spPr>
          <a:xfrm flipV="1">
            <a:off x="2351433" y="3285037"/>
            <a:ext cx="781048" cy="0"/>
          </a:xfrm>
          <a:prstGeom prst="straightConnector1">
            <a:avLst/>
          </a:prstGeom>
          <a:ln w="57150">
            <a:solidFill>
              <a:srgbClr val="62ACF0"/>
            </a:solidFill>
            <a:tailEnd type="triangle"/>
          </a:ln>
        </p:spPr>
        <p:style>
          <a:lnRef idx="2">
            <a:schemeClr val="accent1"/>
          </a:lnRef>
          <a:fillRef idx="0">
            <a:schemeClr val="accent1"/>
          </a:fillRef>
          <a:effectRef idx="1">
            <a:schemeClr val="accent1"/>
          </a:effectRef>
          <a:fontRef idx="minor">
            <a:schemeClr val="tx1"/>
          </a:fontRef>
        </p:style>
      </p:cxnSp>
      <p:pic>
        <p:nvPicPr>
          <p:cNvPr id="71" name="Graphic 70" descr="User with solid fill">
            <a:extLst>
              <a:ext uri="{FF2B5EF4-FFF2-40B4-BE49-F238E27FC236}">
                <a16:creationId xmlns:a16="http://schemas.microsoft.com/office/drawing/2014/main" id="{E60455A2-9509-D4FD-085E-2E4E3229DD8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40404" y="2298118"/>
            <a:ext cx="656169" cy="656169"/>
          </a:xfrm>
          <a:prstGeom prst="rect">
            <a:avLst/>
          </a:prstGeom>
        </p:spPr>
      </p:pic>
      <p:sp>
        <p:nvSpPr>
          <p:cNvPr id="85" name="TextBox 84">
            <a:extLst>
              <a:ext uri="{FF2B5EF4-FFF2-40B4-BE49-F238E27FC236}">
                <a16:creationId xmlns:a16="http://schemas.microsoft.com/office/drawing/2014/main" id="{20057D94-1603-7DD6-767D-EC59BBBF85AD}"/>
              </a:ext>
            </a:extLst>
          </p:cNvPr>
          <p:cNvSpPr txBox="1"/>
          <p:nvPr/>
        </p:nvSpPr>
        <p:spPr>
          <a:xfrm>
            <a:off x="8738642" y="3716847"/>
            <a:ext cx="2723239" cy="1777281"/>
          </a:xfrm>
          <a:prstGeom prst="rect">
            <a:avLst/>
          </a:prstGeom>
          <a:noFill/>
        </p:spPr>
        <p:txBody>
          <a:bodyPr wrap="square" lIns="57149" tIns="28575" rIns="57149" bIns="28575" anchor="t">
            <a:spAutoFit/>
          </a:bodyPr>
          <a:lstStyle/>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r>
              <a:rPr lang="en-AU" sz="1016" b="1" dirty="0">
                <a:solidFill>
                  <a:srgbClr val="7030A0"/>
                </a:solidFill>
                <a:latin typeface="Barlow" pitchFamily="2" charset="77"/>
                <a:cs typeface="Arial"/>
              </a:rPr>
              <a:t>Tool 2 FUNCTIONS</a:t>
            </a:r>
            <a:endParaRPr lang="en-AU" sz="1016" dirty="0">
              <a:solidFill>
                <a:srgbClr val="7030A0"/>
              </a:solidFill>
              <a:latin typeface="Barlow" pitchFamily="2" charset="77"/>
              <a:cs typeface="Arial"/>
            </a:endParaRPr>
          </a:p>
          <a:p>
            <a:pPr marL="107152" indent="-107152">
              <a:buFont typeface="Arial" panose="020B0604020202020204" pitchFamily="34" charset="0"/>
              <a:buChar char="•"/>
            </a:pPr>
            <a:r>
              <a:rPr lang="en-AU" sz="1016" dirty="0">
                <a:solidFill>
                  <a:srgbClr val="7030A0"/>
                </a:solidFill>
                <a:latin typeface="Barlow" pitchFamily="2" charset="77"/>
                <a:cs typeface="Arial"/>
              </a:rPr>
              <a:t>Log in</a:t>
            </a:r>
            <a:endParaRPr lang="en-AU" sz="1806" dirty="0">
              <a:solidFill>
                <a:srgbClr val="7030A0"/>
              </a:solidFill>
              <a:latin typeface="Barlow" pitchFamily="2" charset="77"/>
            </a:endParaRPr>
          </a:p>
          <a:p>
            <a:pPr marL="107152" indent="-107152">
              <a:buFont typeface="Arial" panose="020B0604020202020204" pitchFamily="34" charset="0"/>
              <a:buChar char="•"/>
            </a:pPr>
            <a:r>
              <a:rPr lang="en-AU" sz="1016" dirty="0">
                <a:solidFill>
                  <a:srgbClr val="7030A0"/>
                </a:solidFill>
                <a:latin typeface="Barlow" pitchFamily="2" charset="77"/>
              </a:rPr>
              <a:t>Receive communications</a:t>
            </a:r>
          </a:p>
          <a:p>
            <a:pPr marL="107152" indent="-107152">
              <a:buFont typeface="Arial" panose="020B0604020202020204" pitchFamily="34" charset="0"/>
              <a:buChar char="•"/>
            </a:pPr>
            <a:r>
              <a:rPr lang="en-AU" sz="1016" dirty="0">
                <a:solidFill>
                  <a:srgbClr val="7030A0"/>
                </a:solidFill>
                <a:latin typeface="Barlow" pitchFamily="2" charset="77"/>
              </a:rPr>
              <a:t>Coordinate with implementation team for training and coaching</a:t>
            </a:r>
          </a:p>
          <a:p>
            <a:pPr marL="107152" indent="-107152">
              <a:buFont typeface="Arial" panose="020B0604020202020204" pitchFamily="34" charset="0"/>
              <a:buChar char="•"/>
            </a:pPr>
            <a:r>
              <a:rPr lang="en-AU" sz="1016" dirty="0">
                <a:solidFill>
                  <a:srgbClr val="7030A0"/>
                </a:solidFill>
                <a:latin typeface="Barlow" pitchFamily="2" charset="77"/>
              </a:rPr>
              <a:t>Upload data for analysis</a:t>
            </a:r>
          </a:p>
          <a:p>
            <a:pPr marL="107152" indent="-107152">
              <a:buFont typeface="Arial" panose="020B0604020202020204" pitchFamily="34" charset="0"/>
              <a:buChar char="•"/>
            </a:pPr>
            <a:r>
              <a:rPr lang="en-AU" sz="1016" dirty="0">
                <a:solidFill>
                  <a:srgbClr val="7030A0"/>
                </a:solidFill>
                <a:latin typeface="Barlow" pitchFamily="2" charset="77"/>
                <a:cs typeface="Arial"/>
              </a:rPr>
              <a:t>Network with peers (community of practice)</a:t>
            </a:r>
          </a:p>
          <a:p>
            <a:pPr marL="107152" indent="-107152">
              <a:buFont typeface="Arial" panose="020B0604020202020204" pitchFamily="34" charset="0"/>
              <a:buChar char="•"/>
            </a:pPr>
            <a:r>
              <a:rPr lang="en-AU" sz="1016" dirty="0">
                <a:solidFill>
                  <a:srgbClr val="7030A0"/>
                </a:solidFill>
                <a:latin typeface="Barlow" pitchFamily="2" charset="77"/>
                <a:cs typeface="Arial"/>
              </a:rPr>
              <a:t>Access educational resources</a:t>
            </a: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p:txBody>
      </p:sp>
      <p:pic>
        <p:nvPicPr>
          <p:cNvPr id="88" name="Graphic 87" descr="User with solid fill">
            <a:extLst>
              <a:ext uri="{FF2B5EF4-FFF2-40B4-BE49-F238E27FC236}">
                <a16:creationId xmlns:a16="http://schemas.microsoft.com/office/drawing/2014/main" id="{AFEA089B-C574-A17D-5637-CF374E66C7A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3672" y="1407696"/>
            <a:ext cx="495732" cy="495732"/>
          </a:xfrm>
          <a:prstGeom prst="rect">
            <a:avLst/>
          </a:prstGeom>
        </p:spPr>
      </p:pic>
      <p:sp>
        <p:nvSpPr>
          <p:cNvPr id="89" name="TextBox 88">
            <a:extLst>
              <a:ext uri="{FF2B5EF4-FFF2-40B4-BE49-F238E27FC236}">
                <a16:creationId xmlns:a16="http://schemas.microsoft.com/office/drawing/2014/main" id="{068D409D-E6F4-DE88-C5D7-3AA6058E8359}"/>
              </a:ext>
            </a:extLst>
          </p:cNvPr>
          <p:cNvSpPr txBox="1"/>
          <p:nvPr/>
        </p:nvSpPr>
        <p:spPr>
          <a:xfrm>
            <a:off x="7285139" y="1937251"/>
            <a:ext cx="1963199" cy="1013098"/>
          </a:xfrm>
          <a:prstGeom prst="rect">
            <a:avLst/>
          </a:prstGeom>
          <a:noFill/>
        </p:spPr>
        <p:txBody>
          <a:bodyPr wrap="square" lIns="57149" tIns="28575" rIns="57149" bIns="28575" anchor="t">
            <a:spAutoFit/>
          </a:bodyPr>
          <a:lstStyle/>
          <a:p>
            <a:r>
              <a:rPr lang="en-US"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involved</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a:t>
            </a:r>
          </a:p>
        </p:txBody>
      </p:sp>
      <p:cxnSp>
        <p:nvCxnSpPr>
          <p:cNvPr id="90" name="Straight Arrow Connector 89">
            <a:extLst>
              <a:ext uri="{FF2B5EF4-FFF2-40B4-BE49-F238E27FC236}">
                <a16:creationId xmlns:a16="http://schemas.microsoft.com/office/drawing/2014/main" id="{A84FD6ED-654C-DA08-6253-571C28018665}"/>
              </a:ext>
            </a:extLst>
          </p:cNvPr>
          <p:cNvCxnSpPr>
            <a:cxnSpLocks/>
          </p:cNvCxnSpPr>
          <p:nvPr/>
        </p:nvCxnSpPr>
        <p:spPr>
          <a:xfrm>
            <a:off x="7788299" y="3362573"/>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E67F869A-4A4F-E2B6-78FA-B34BA4F67D31}"/>
              </a:ext>
            </a:extLst>
          </p:cNvPr>
          <p:cNvSpPr txBox="1"/>
          <p:nvPr/>
        </p:nvSpPr>
        <p:spPr>
          <a:xfrm>
            <a:off x="7974691" y="3266576"/>
            <a:ext cx="167652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Output:</a:t>
            </a:r>
          </a:p>
          <a:p>
            <a:r>
              <a:rPr lang="en-US" sz="1016" dirty="0">
                <a:solidFill>
                  <a:srgbClr val="7030A0"/>
                </a:solidFill>
                <a:latin typeface="Barlow" pitchFamily="2" charset="77"/>
                <a:cs typeface="Arial"/>
              </a:rPr>
              <a:t>Users receive evidence-based implementation strategies</a:t>
            </a:r>
          </a:p>
        </p:txBody>
      </p:sp>
      <p:sp>
        <p:nvSpPr>
          <p:cNvPr id="105" name="Freeform: Shape 104">
            <a:extLst>
              <a:ext uri="{FF2B5EF4-FFF2-40B4-BE49-F238E27FC236}">
                <a16:creationId xmlns:a16="http://schemas.microsoft.com/office/drawing/2014/main" id="{328EE6BF-2BE6-A0B9-160A-8C5AAEAA64DF}"/>
              </a:ext>
            </a:extLst>
          </p:cNvPr>
          <p:cNvSpPr/>
          <p:nvPr/>
        </p:nvSpPr>
        <p:spPr>
          <a:xfrm>
            <a:off x="2299069" y="3835619"/>
            <a:ext cx="2204526" cy="2063210"/>
          </a:xfrm>
          <a:custGeom>
            <a:avLst/>
            <a:gdLst>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660400 w 3987800"/>
              <a:gd name="connsiteY7" fmla="*/ 1574800 h 4813300"/>
              <a:gd name="connsiteX8" fmla="*/ 584200 w 3987800"/>
              <a:gd name="connsiteY8" fmla="*/ 1676400 h 4813300"/>
              <a:gd name="connsiteX9" fmla="*/ 495300 w 3987800"/>
              <a:gd name="connsiteY9" fmla="*/ 1866900 h 4813300"/>
              <a:gd name="connsiteX10" fmla="*/ 431800 w 3987800"/>
              <a:gd name="connsiteY10" fmla="*/ 2032000 h 4813300"/>
              <a:gd name="connsiteX11" fmla="*/ 381000 w 3987800"/>
              <a:gd name="connsiteY11" fmla="*/ 2133600 h 4813300"/>
              <a:gd name="connsiteX12" fmla="*/ 368300 w 3987800"/>
              <a:gd name="connsiteY12" fmla="*/ 2184400 h 4813300"/>
              <a:gd name="connsiteX13" fmla="*/ 254000 w 3987800"/>
              <a:gd name="connsiteY13" fmla="*/ 2425700 h 4813300"/>
              <a:gd name="connsiteX14" fmla="*/ 228600 w 3987800"/>
              <a:gd name="connsiteY14" fmla="*/ 2514600 h 4813300"/>
              <a:gd name="connsiteX15" fmla="*/ 0 w 3987800"/>
              <a:gd name="connsiteY15" fmla="*/ 2984500 h 4813300"/>
              <a:gd name="connsiteX16" fmla="*/ 520700 w 3987800"/>
              <a:gd name="connsiteY16" fmla="*/ 3492500 h 4813300"/>
              <a:gd name="connsiteX17" fmla="*/ 876300 w 3987800"/>
              <a:gd name="connsiteY17" fmla="*/ 3683000 h 4813300"/>
              <a:gd name="connsiteX18" fmla="*/ 1422400 w 3987800"/>
              <a:gd name="connsiteY18" fmla="*/ 4025900 h 4813300"/>
              <a:gd name="connsiteX19" fmla="*/ 1866900 w 3987800"/>
              <a:gd name="connsiteY19" fmla="*/ 4267200 h 4813300"/>
              <a:gd name="connsiteX20" fmla="*/ 2082800 w 3987800"/>
              <a:gd name="connsiteY20" fmla="*/ 4406900 h 4813300"/>
              <a:gd name="connsiteX21" fmla="*/ 2641600 w 3987800"/>
              <a:gd name="connsiteY21" fmla="*/ 4635500 h 4813300"/>
              <a:gd name="connsiteX22" fmla="*/ 2959100 w 3987800"/>
              <a:gd name="connsiteY22" fmla="*/ 4724400 h 4813300"/>
              <a:gd name="connsiteX23" fmla="*/ 3086100 w 3987800"/>
              <a:gd name="connsiteY23" fmla="*/ 4749800 h 4813300"/>
              <a:gd name="connsiteX24" fmla="*/ 3162300 w 3987800"/>
              <a:gd name="connsiteY24" fmla="*/ 4813300 h 4813300"/>
              <a:gd name="connsiteX25" fmla="*/ 3987800 w 3987800"/>
              <a:gd name="connsiteY25" fmla="*/ 4495800 h 4813300"/>
              <a:gd name="connsiteX26" fmla="*/ 3987800 w 3987800"/>
              <a:gd name="connsiteY26"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584200 w 3987800"/>
              <a:gd name="connsiteY7" fmla="*/ 1676400 h 4813300"/>
              <a:gd name="connsiteX8" fmla="*/ 495300 w 3987800"/>
              <a:gd name="connsiteY8" fmla="*/ 1866900 h 4813300"/>
              <a:gd name="connsiteX9" fmla="*/ 431800 w 3987800"/>
              <a:gd name="connsiteY9" fmla="*/ 2032000 h 4813300"/>
              <a:gd name="connsiteX10" fmla="*/ 381000 w 3987800"/>
              <a:gd name="connsiteY10" fmla="*/ 2133600 h 4813300"/>
              <a:gd name="connsiteX11" fmla="*/ 368300 w 3987800"/>
              <a:gd name="connsiteY11" fmla="*/ 2184400 h 4813300"/>
              <a:gd name="connsiteX12" fmla="*/ 254000 w 3987800"/>
              <a:gd name="connsiteY12" fmla="*/ 2425700 h 4813300"/>
              <a:gd name="connsiteX13" fmla="*/ 228600 w 3987800"/>
              <a:gd name="connsiteY13" fmla="*/ 2514600 h 4813300"/>
              <a:gd name="connsiteX14" fmla="*/ 0 w 3987800"/>
              <a:gd name="connsiteY14" fmla="*/ 2984500 h 4813300"/>
              <a:gd name="connsiteX15" fmla="*/ 520700 w 3987800"/>
              <a:gd name="connsiteY15" fmla="*/ 3492500 h 4813300"/>
              <a:gd name="connsiteX16" fmla="*/ 876300 w 3987800"/>
              <a:gd name="connsiteY16" fmla="*/ 3683000 h 4813300"/>
              <a:gd name="connsiteX17" fmla="*/ 1422400 w 3987800"/>
              <a:gd name="connsiteY17" fmla="*/ 4025900 h 4813300"/>
              <a:gd name="connsiteX18" fmla="*/ 1866900 w 3987800"/>
              <a:gd name="connsiteY18" fmla="*/ 4267200 h 4813300"/>
              <a:gd name="connsiteX19" fmla="*/ 2082800 w 3987800"/>
              <a:gd name="connsiteY19" fmla="*/ 4406900 h 4813300"/>
              <a:gd name="connsiteX20" fmla="*/ 2641600 w 3987800"/>
              <a:gd name="connsiteY20" fmla="*/ 4635500 h 4813300"/>
              <a:gd name="connsiteX21" fmla="*/ 2959100 w 3987800"/>
              <a:gd name="connsiteY21" fmla="*/ 4724400 h 4813300"/>
              <a:gd name="connsiteX22" fmla="*/ 3086100 w 3987800"/>
              <a:gd name="connsiteY22" fmla="*/ 4749800 h 4813300"/>
              <a:gd name="connsiteX23" fmla="*/ 3162300 w 3987800"/>
              <a:gd name="connsiteY23" fmla="*/ 4813300 h 4813300"/>
              <a:gd name="connsiteX24" fmla="*/ 3987800 w 3987800"/>
              <a:gd name="connsiteY24" fmla="*/ 4495800 h 4813300"/>
              <a:gd name="connsiteX25" fmla="*/ 3987800 w 3987800"/>
              <a:gd name="connsiteY25"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95300 w 3987800"/>
              <a:gd name="connsiteY7" fmla="*/ 1866900 h 4813300"/>
              <a:gd name="connsiteX8" fmla="*/ 431800 w 3987800"/>
              <a:gd name="connsiteY8" fmla="*/ 2032000 h 4813300"/>
              <a:gd name="connsiteX9" fmla="*/ 381000 w 3987800"/>
              <a:gd name="connsiteY9" fmla="*/ 2133600 h 4813300"/>
              <a:gd name="connsiteX10" fmla="*/ 368300 w 3987800"/>
              <a:gd name="connsiteY10" fmla="*/ 2184400 h 4813300"/>
              <a:gd name="connsiteX11" fmla="*/ 254000 w 3987800"/>
              <a:gd name="connsiteY11" fmla="*/ 2425700 h 4813300"/>
              <a:gd name="connsiteX12" fmla="*/ 228600 w 3987800"/>
              <a:gd name="connsiteY12" fmla="*/ 2514600 h 4813300"/>
              <a:gd name="connsiteX13" fmla="*/ 0 w 3987800"/>
              <a:gd name="connsiteY13" fmla="*/ 2984500 h 4813300"/>
              <a:gd name="connsiteX14" fmla="*/ 520700 w 3987800"/>
              <a:gd name="connsiteY14" fmla="*/ 3492500 h 4813300"/>
              <a:gd name="connsiteX15" fmla="*/ 876300 w 3987800"/>
              <a:gd name="connsiteY15" fmla="*/ 3683000 h 4813300"/>
              <a:gd name="connsiteX16" fmla="*/ 1422400 w 3987800"/>
              <a:gd name="connsiteY16" fmla="*/ 4025900 h 4813300"/>
              <a:gd name="connsiteX17" fmla="*/ 1866900 w 3987800"/>
              <a:gd name="connsiteY17" fmla="*/ 4267200 h 4813300"/>
              <a:gd name="connsiteX18" fmla="*/ 2082800 w 3987800"/>
              <a:gd name="connsiteY18" fmla="*/ 4406900 h 4813300"/>
              <a:gd name="connsiteX19" fmla="*/ 2641600 w 3987800"/>
              <a:gd name="connsiteY19" fmla="*/ 4635500 h 4813300"/>
              <a:gd name="connsiteX20" fmla="*/ 2959100 w 3987800"/>
              <a:gd name="connsiteY20" fmla="*/ 4724400 h 4813300"/>
              <a:gd name="connsiteX21" fmla="*/ 3086100 w 3987800"/>
              <a:gd name="connsiteY21" fmla="*/ 4749800 h 4813300"/>
              <a:gd name="connsiteX22" fmla="*/ 3162300 w 3987800"/>
              <a:gd name="connsiteY22" fmla="*/ 4813300 h 4813300"/>
              <a:gd name="connsiteX23" fmla="*/ 3987800 w 3987800"/>
              <a:gd name="connsiteY23" fmla="*/ 4495800 h 4813300"/>
              <a:gd name="connsiteX24" fmla="*/ 3987800 w 3987800"/>
              <a:gd name="connsiteY24"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31800 w 3987800"/>
              <a:gd name="connsiteY7" fmla="*/ 2032000 h 4813300"/>
              <a:gd name="connsiteX8" fmla="*/ 381000 w 3987800"/>
              <a:gd name="connsiteY8" fmla="*/ 2133600 h 4813300"/>
              <a:gd name="connsiteX9" fmla="*/ 368300 w 3987800"/>
              <a:gd name="connsiteY9" fmla="*/ 2184400 h 4813300"/>
              <a:gd name="connsiteX10" fmla="*/ 254000 w 3987800"/>
              <a:gd name="connsiteY10" fmla="*/ 2425700 h 4813300"/>
              <a:gd name="connsiteX11" fmla="*/ 228600 w 3987800"/>
              <a:gd name="connsiteY11" fmla="*/ 2514600 h 4813300"/>
              <a:gd name="connsiteX12" fmla="*/ 0 w 3987800"/>
              <a:gd name="connsiteY12" fmla="*/ 2984500 h 4813300"/>
              <a:gd name="connsiteX13" fmla="*/ 520700 w 3987800"/>
              <a:gd name="connsiteY13" fmla="*/ 3492500 h 4813300"/>
              <a:gd name="connsiteX14" fmla="*/ 876300 w 3987800"/>
              <a:gd name="connsiteY14" fmla="*/ 3683000 h 4813300"/>
              <a:gd name="connsiteX15" fmla="*/ 1422400 w 3987800"/>
              <a:gd name="connsiteY15" fmla="*/ 4025900 h 4813300"/>
              <a:gd name="connsiteX16" fmla="*/ 1866900 w 3987800"/>
              <a:gd name="connsiteY16" fmla="*/ 4267200 h 4813300"/>
              <a:gd name="connsiteX17" fmla="*/ 2082800 w 3987800"/>
              <a:gd name="connsiteY17" fmla="*/ 4406900 h 4813300"/>
              <a:gd name="connsiteX18" fmla="*/ 2641600 w 3987800"/>
              <a:gd name="connsiteY18" fmla="*/ 4635500 h 4813300"/>
              <a:gd name="connsiteX19" fmla="*/ 2959100 w 3987800"/>
              <a:gd name="connsiteY19" fmla="*/ 4724400 h 4813300"/>
              <a:gd name="connsiteX20" fmla="*/ 3086100 w 3987800"/>
              <a:gd name="connsiteY20" fmla="*/ 4749800 h 4813300"/>
              <a:gd name="connsiteX21" fmla="*/ 3162300 w 3987800"/>
              <a:gd name="connsiteY21" fmla="*/ 4813300 h 4813300"/>
              <a:gd name="connsiteX22" fmla="*/ 3987800 w 3987800"/>
              <a:gd name="connsiteY22" fmla="*/ 4495800 h 4813300"/>
              <a:gd name="connsiteX23" fmla="*/ 3987800 w 3987800"/>
              <a:gd name="connsiteY23"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368300 w 3987800"/>
              <a:gd name="connsiteY8" fmla="*/ 2184400 h 4813300"/>
              <a:gd name="connsiteX9" fmla="*/ 254000 w 3987800"/>
              <a:gd name="connsiteY9" fmla="*/ 2425700 h 4813300"/>
              <a:gd name="connsiteX10" fmla="*/ 228600 w 3987800"/>
              <a:gd name="connsiteY10" fmla="*/ 2514600 h 4813300"/>
              <a:gd name="connsiteX11" fmla="*/ 0 w 3987800"/>
              <a:gd name="connsiteY11" fmla="*/ 2984500 h 4813300"/>
              <a:gd name="connsiteX12" fmla="*/ 520700 w 3987800"/>
              <a:gd name="connsiteY12" fmla="*/ 3492500 h 4813300"/>
              <a:gd name="connsiteX13" fmla="*/ 876300 w 3987800"/>
              <a:gd name="connsiteY13" fmla="*/ 3683000 h 4813300"/>
              <a:gd name="connsiteX14" fmla="*/ 1422400 w 3987800"/>
              <a:gd name="connsiteY14" fmla="*/ 4025900 h 4813300"/>
              <a:gd name="connsiteX15" fmla="*/ 1866900 w 3987800"/>
              <a:gd name="connsiteY15" fmla="*/ 4267200 h 4813300"/>
              <a:gd name="connsiteX16" fmla="*/ 2082800 w 3987800"/>
              <a:gd name="connsiteY16" fmla="*/ 4406900 h 4813300"/>
              <a:gd name="connsiteX17" fmla="*/ 2641600 w 3987800"/>
              <a:gd name="connsiteY17" fmla="*/ 4635500 h 4813300"/>
              <a:gd name="connsiteX18" fmla="*/ 2959100 w 3987800"/>
              <a:gd name="connsiteY18" fmla="*/ 4724400 h 4813300"/>
              <a:gd name="connsiteX19" fmla="*/ 3086100 w 3987800"/>
              <a:gd name="connsiteY19" fmla="*/ 4749800 h 4813300"/>
              <a:gd name="connsiteX20" fmla="*/ 3162300 w 3987800"/>
              <a:gd name="connsiteY20" fmla="*/ 4813300 h 4813300"/>
              <a:gd name="connsiteX21" fmla="*/ 3987800 w 3987800"/>
              <a:gd name="connsiteY21" fmla="*/ 4495800 h 4813300"/>
              <a:gd name="connsiteX22" fmla="*/ 3987800 w 3987800"/>
              <a:gd name="connsiteY22"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254000 w 3987800"/>
              <a:gd name="connsiteY8" fmla="*/ 2425700 h 4813300"/>
              <a:gd name="connsiteX9" fmla="*/ 228600 w 3987800"/>
              <a:gd name="connsiteY9" fmla="*/ 2514600 h 4813300"/>
              <a:gd name="connsiteX10" fmla="*/ 0 w 3987800"/>
              <a:gd name="connsiteY10" fmla="*/ 2984500 h 4813300"/>
              <a:gd name="connsiteX11" fmla="*/ 520700 w 3987800"/>
              <a:gd name="connsiteY11" fmla="*/ 3492500 h 4813300"/>
              <a:gd name="connsiteX12" fmla="*/ 876300 w 3987800"/>
              <a:gd name="connsiteY12" fmla="*/ 3683000 h 4813300"/>
              <a:gd name="connsiteX13" fmla="*/ 1422400 w 3987800"/>
              <a:gd name="connsiteY13" fmla="*/ 4025900 h 4813300"/>
              <a:gd name="connsiteX14" fmla="*/ 1866900 w 3987800"/>
              <a:gd name="connsiteY14" fmla="*/ 4267200 h 4813300"/>
              <a:gd name="connsiteX15" fmla="*/ 2082800 w 3987800"/>
              <a:gd name="connsiteY15" fmla="*/ 4406900 h 4813300"/>
              <a:gd name="connsiteX16" fmla="*/ 2641600 w 3987800"/>
              <a:gd name="connsiteY16" fmla="*/ 4635500 h 4813300"/>
              <a:gd name="connsiteX17" fmla="*/ 2959100 w 3987800"/>
              <a:gd name="connsiteY17" fmla="*/ 4724400 h 4813300"/>
              <a:gd name="connsiteX18" fmla="*/ 3086100 w 3987800"/>
              <a:gd name="connsiteY18" fmla="*/ 4749800 h 4813300"/>
              <a:gd name="connsiteX19" fmla="*/ 3162300 w 3987800"/>
              <a:gd name="connsiteY19" fmla="*/ 4813300 h 4813300"/>
              <a:gd name="connsiteX20" fmla="*/ 3987800 w 3987800"/>
              <a:gd name="connsiteY20" fmla="*/ 4495800 h 4813300"/>
              <a:gd name="connsiteX21" fmla="*/ 3987800 w 3987800"/>
              <a:gd name="connsiteY21"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54000 w 3987800"/>
              <a:gd name="connsiteY7" fmla="*/ 2425700 h 4813300"/>
              <a:gd name="connsiteX8" fmla="*/ 228600 w 3987800"/>
              <a:gd name="connsiteY8" fmla="*/ 2514600 h 4813300"/>
              <a:gd name="connsiteX9" fmla="*/ 0 w 3987800"/>
              <a:gd name="connsiteY9" fmla="*/ 2984500 h 4813300"/>
              <a:gd name="connsiteX10" fmla="*/ 520700 w 3987800"/>
              <a:gd name="connsiteY10" fmla="*/ 3492500 h 4813300"/>
              <a:gd name="connsiteX11" fmla="*/ 876300 w 3987800"/>
              <a:gd name="connsiteY11" fmla="*/ 3683000 h 4813300"/>
              <a:gd name="connsiteX12" fmla="*/ 1422400 w 3987800"/>
              <a:gd name="connsiteY12" fmla="*/ 4025900 h 4813300"/>
              <a:gd name="connsiteX13" fmla="*/ 1866900 w 3987800"/>
              <a:gd name="connsiteY13" fmla="*/ 4267200 h 4813300"/>
              <a:gd name="connsiteX14" fmla="*/ 2082800 w 3987800"/>
              <a:gd name="connsiteY14" fmla="*/ 4406900 h 4813300"/>
              <a:gd name="connsiteX15" fmla="*/ 2641600 w 3987800"/>
              <a:gd name="connsiteY15" fmla="*/ 4635500 h 4813300"/>
              <a:gd name="connsiteX16" fmla="*/ 2959100 w 3987800"/>
              <a:gd name="connsiteY16" fmla="*/ 4724400 h 4813300"/>
              <a:gd name="connsiteX17" fmla="*/ 3086100 w 3987800"/>
              <a:gd name="connsiteY17" fmla="*/ 4749800 h 4813300"/>
              <a:gd name="connsiteX18" fmla="*/ 3162300 w 3987800"/>
              <a:gd name="connsiteY18" fmla="*/ 4813300 h 4813300"/>
              <a:gd name="connsiteX19" fmla="*/ 3987800 w 3987800"/>
              <a:gd name="connsiteY19" fmla="*/ 4495800 h 4813300"/>
              <a:gd name="connsiteX20" fmla="*/ 3987800 w 3987800"/>
              <a:gd name="connsiteY20"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28600 w 3987800"/>
              <a:gd name="connsiteY7" fmla="*/ 2514600 h 4813300"/>
              <a:gd name="connsiteX8" fmla="*/ 0 w 3987800"/>
              <a:gd name="connsiteY8" fmla="*/ 2984500 h 4813300"/>
              <a:gd name="connsiteX9" fmla="*/ 520700 w 3987800"/>
              <a:gd name="connsiteY9" fmla="*/ 3492500 h 4813300"/>
              <a:gd name="connsiteX10" fmla="*/ 876300 w 3987800"/>
              <a:gd name="connsiteY10" fmla="*/ 3683000 h 4813300"/>
              <a:gd name="connsiteX11" fmla="*/ 1422400 w 3987800"/>
              <a:gd name="connsiteY11" fmla="*/ 4025900 h 4813300"/>
              <a:gd name="connsiteX12" fmla="*/ 1866900 w 3987800"/>
              <a:gd name="connsiteY12" fmla="*/ 4267200 h 4813300"/>
              <a:gd name="connsiteX13" fmla="*/ 2082800 w 3987800"/>
              <a:gd name="connsiteY13" fmla="*/ 4406900 h 4813300"/>
              <a:gd name="connsiteX14" fmla="*/ 2641600 w 3987800"/>
              <a:gd name="connsiteY14" fmla="*/ 4635500 h 4813300"/>
              <a:gd name="connsiteX15" fmla="*/ 2959100 w 3987800"/>
              <a:gd name="connsiteY15" fmla="*/ 4724400 h 4813300"/>
              <a:gd name="connsiteX16" fmla="*/ 3086100 w 3987800"/>
              <a:gd name="connsiteY16" fmla="*/ 4749800 h 4813300"/>
              <a:gd name="connsiteX17" fmla="*/ 3162300 w 3987800"/>
              <a:gd name="connsiteY17" fmla="*/ 4813300 h 4813300"/>
              <a:gd name="connsiteX18" fmla="*/ 3987800 w 3987800"/>
              <a:gd name="connsiteY18" fmla="*/ 4495800 h 4813300"/>
              <a:gd name="connsiteX19" fmla="*/ 3987800 w 3987800"/>
              <a:gd name="connsiteY19" fmla="*/ 4495800 h 4813300"/>
              <a:gd name="connsiteX0" fmla="*/ 1496744 w 3998644"/>
              <a:gd name="connsiteY0" fmla="*/ 0 h 4813300"/>
              <a:gd name="connsiteX1" fmla="*/ 1496744 w 3998644"/>
              <a:gd name="connsiteY1" fmla="*/ 0 h 4813300"/>
              <a:gd name="connsiteX2" fmla="*/ 1395144 w 3998644"/>
              <a:gd name="connsiteY2" fmla="*/ 317500 h 4813300"/>
              <a:gd name="connsiteX3" fmla="*/ 1179244 w 3998644"/>
              <a:gd name="connsiteY3" fmla="*/ 749300 h 4813300"/>
              <a:gd name="connsiteX4" fmla="*/ 1103044 w 3998644"/>
              <a:gd name="connsiteY4" fmla="*/ 914400 h 4813300"/>
              <a:gd name="connsiteX5" fmla="*/ 1026844 w 3998644"/>
              <a:gd name="connsiteY5" fmla="*/ 1028700 h 4813300"/>
              <a:gd name="connsiteX6" fmla="*/ 976044 w 3998644"/>
              <a:gd name="connsiteY6" fmla="*/ 1117600 h 4813300"/>
              <a:gd name="connsiteX7" fmla="*/ 10844 w 3998644"/>
              <a:gd name="connsiteY7" fmla="*/ 2984500 h 4813300"/>
              <a:gd name="connsiteX8" fmla="*/ 531544 w 3998644"/>
              <a:gd name="connsiteY8" fmla="*/ 3492500 h 4813300"/>
              <a:gd name="connsiteX9" fmla="*/ 887144 w 3998644"/>
              <a:gd name="connsiteY9" fmla="*/ 3683000 h 4813300"/>
              <a:gd name="connsiteX10" fmla="*/ 1433244 w 3998644"/>
              <a:gd name="connsiteY10" fmla="*/ 4025900 h 4813300"/>
              <a:gd name="connsiteX11" fmla="*/ 1877744 w 3998644"/>
              <a:gd name="connsiteY11" fmla="*/ 4267200 h 4813300"/>
              <a:gd name="connsiteX12" fmla="*/ 2093644 w 3998644"/>
              <a:gd name="connsiteY12" fmla="*/ 4406900 h 4813300"/>
              <a:gd name="connsiteX13" fmla="*/ 2652444 w 3998644"/>
              <a:gd name="connsiteY13" fmla="*/ 4635500 h 4813300"/>
              <a:gd name="connsiteX14" fmla="*/ 2969944 w 3998644"/>
              <a:gd name="connsiteY14" fmla="*/ 4724400 h 4813300"/>
              <a:gd name="connsiteX15" fmla="*/ 3096944 w 3998644"/>
              <a:gd name="connsiteY15" fmla="*/ 4749800 h 4813300"/>
              <a:gd name="connsiteX16" fmla="*/ 3173144 w 3998644"/>
              <a:gd name="connsiteY16" fmla="*/ 4813300 h 4813300"/>
              <a:gd name="connsiteX17" fmla="*/ 3998644 w 3998644"/>
              <a:gd name="connsiteY17" fmla="*/ 4495800 h 4813300"/>
              <a:gd name="connsiteX18" fmla="*/ 3998644 w 3998644"/>
              <a:gd name="connsiteY18" fmla="*/ 4495800 h 4813300"/>
              <a:gd name="connsiteX0" fmla="*/ 1498853 w 4000753"/>
              <a:gd name="connsiteY0" fmla="*/ 0 h 4813300"/>
              <a:gd name="connsiteX1" fmla="*/ 1498853 w 4000753"/>
              <a:gd name="connsiteY1" fmla="*/ 0 h 4813300"/>
              <a:gd name="connsiteX2" fmla="*/ 1397253 w 4000753"/>
              <a:gd name="connsiteY2" fmla="*/ 317500 h 4813300"/>
              <a:gd name="connsiteX3" fmla="*/ 1181353 w 4000753"/>
              <a:gd name="connsiteY3" fmla="*/ 749300 h 4813300"/>
              <a:gd name="connsiteX4" fmla="*/ 1105153 w 4000753"/>
              <a:gd name="connsiteY4" fmla="*/ 914400 h 4813300"/>
              <a:gd name="connsiteX5" fmla="*/ 1028953 w 4000753"/>
              <a:gd name="connsiteY5" fmla="*/ 1028700 h 4813300"/>
              <a:gd name="connsiteX6" fmla="*/ 12953 w 4000753"/>
              <a:gd name="connsiteY6" fmla="*/ 2984500 h 4813300"/>
              <a:gd name="connsiteX7" fmla="*/ 533653 w 4000753"/>
              <a:gd name="connsiteY7" fmla="*/ 3492500 h 4813300"/>
              <a:gd name="connsiteX8" fmla="*/ 889253 w 4000753"/>
              <a:gd name="connsiteY8" fmla="*/ 3683000 h 4813300"/>
              <a:gd name="connsiteX9" fmla="*/ 1435353 w 4000753"/>
              <a:gd name="connsiteY9" fmla="*/ 4025900 h 4813300"/>
              <a:gd name="connsiteX10" fmla="*/ 1879853 w 4000753"/>
              <a:gd name="connsiteY10" fmla="*/ 4267200 h 4813300"/>
              <a:gd name="connsiteX11" fmla="*/ 2095753 w 4000753"/>
              <a:gd name="connsiteY11" fmla="*/ 4406900 h 4813300"/>
              <a:gd name="connsiteX12" fmla="*/ 2654553 w 4000753"/>
              <a:gd name="connsiteY12" fmla="*/ 4635500 h 4813300"/>
              <a:gd name="connsiteX13" fmla="*/ 2972053 w 4000753"/>
              <a:gd name="connsiteY13" fmla="*/ 4724400 h 4813300"/>
              <a:gd name="connsiteX14" fmla="*/ 3099053 w 4000753"/>
              <a:gd name="connsiteY14" fmla="*/ 4749800 h 4813300"/>
              <a:gd name="connsiteX15" fmla="*/ 3175253 w 4000753"/>
              <a:gd name="connsiteY15" fmla="*/ 4813300 h 4813300"/>
              <a:gd name="connsiteX16" fmla="*/ 4000753 w 4000753"/>
              <a:gd name="connsiteY16" fmla="*/ 4495800 h 4813300"/>
              <a:gd name="connsiteX17" fmla="*/ 4000753 w 4000753"/>
              <a:gd name="connsiteY17" fmla="*/ 4495800 h 4813300"/>
              <a:gd name="connsiteX0" fmla="*/ 1502219 w 4004119"/>
              <a:gd name="connsiteY0" fmla="*/ 0 h 4813300"/>
              <a:gd name="connsiteX1" fmla="*/ 1502219 w 4004119"/>
              <a:gd name="connsiteY1" fmla="*/ 0 h 4813300"/>
              <a:gd name="connsiteX2" fmla="*/ 1400619 w 4004119"/>
              <a:gd name="connsiteY2" fmla="*/ 317500 h 4813300"/>
              <a:gd name="connsiteX3" fmla="*/ 1184719 w 4004119"/>
              <a:gd name="connsiteY3" fmla="*/ 749300 h 4813300"/>
              <a:gd name="connsiteX4" fmla="*/ 1108519 w 4004119"/>
              <a:gd name="connsiteY4" fmla="*/ 914400 h 4813300"/>
              <a:gd name="connsiteX5" fmla="*/ 16319 w 4004119"/>
              <a:gd name="connsiteY5" fmla="*/ 2984500 h 4813300"/>
              <a:gd name="connsiteX6" fmla="*/ 537019 w 4004119"/>
              <a:gd name="connsiteY6" fmla="*/ 3492500 h 4813300"/>
              <a:gd name="connsiteX7" fmla="*/ 892619 w 4004119"/>
              <a:gd name="connsiteY7" fmla="*/ 3683000 h 4813300"/>
              <a:gd name="connsiteX8" fmla="*/ 1438719 w 4004119"/>
              <a:gd name="connsiteY8" fmla="*/ 4025900 h 4813300"/>
              <a:gd name="connsiteX9" fmla="*/ 1883219 w 4004119"/>
              <a:gd name="connsiteY9" fmla="*/ 4267200 h 4813300"/>
              <a:gd name="connsiteX10" fmla="*/ 2099119 w 4004119"/>
              <a:gd name="connsiteY10" fmla="*/ 4406900 h 4813300"/>
              <a:gd name="connsiteX11" fmla="*/ 2657919 w 4004119"/>
              <a:gd name="connsiteY11" fmla="*/ 4635500 h 4813300"/>
              <a:gd name="connsiteX12" fmla="*/ 2975419 w 4004119"/>
              <a:gd name="connsiteY12" fmla="*/ 4724400 h 4813300"/>
              <a:gd name="connsiteX13" fmla="*/ 3102419 w 4004119"/>
              <a:gd name="connsiteY13" fmla="*/ 4749800 h 4813300"/>
              <a:gd name="connsiteX14" fmla="*/ 3178619 w 4004119"/>
              <a:gd name="connsiteY14" fmla="*/ 4813300 h 4813300"/>
              <a:gd name="connsiteX15" fmla="*/ 4004119 w 4004119"/>
              <a:gd name="connsiteY15" fmla="*/ 4495800 h 4813300"/>
              <a:gd name="connsiteX16" fmla="*/ 4004119 w 4004119"/>
              <a:gd name="connsiteY16" fmla="*/ 4495800 h 4813300"/>
              <a:gd name="connsiteX0" fmla="*/ 1505796 w 4007696"/>
              <a:gd name="connsiteY0" fmla="*/ 0 h 4813300"/>
              <a:gd name="connsiteX1" fmla="*/ 1505796 w 4007696"/>
              <a:gd name="connsiteY1" fmla="*/ 0 h 4813300"/>
              <a:gd name="connsiteX2" fmla="*/ 1404196 w 4007696"/>
              <a:gd name="connsiteY2" fmla="*/ 317500 h 4813300"/>
              <a:gd name="connsiteX3" fmla="*/ 1188296 w 4007696"/>
              <a:gd name="connsiteY3" fmla="*/ 749300 h 4813300"/>
              <a:gd name="connsiteX4" fmla="*/ 19896 w 4007696"/>
              <a:gd name="connsiteY4" fmla="*/ 2984500 h 4813300"/>
              <a:gd name="connsiteX5" fmla="*/ 540596 w 4007696"/>
              <a:gd name="connsiteY5" fmla="*/ 3492500 h 4813300"/>
              <a:gd name="connsiteX6" fmla="*/ 896196 w 4007696"/>
              <a:gd name="connsiteY6" fmla="*/ 3683000 h 4813300"/>
              <a:gd name="connsiteX7" fmla="*/ 1442296 w 4007696"/>
              <a:gd name="connsiteY7" fmla="*/ 4025900 h 4813300"/>
              <a:gd name="connsiteX8" fmla="*/ 1886796 w 4007696"/>
              <a:gd name="connsiteY8" fmla="*/ 4267200 h 4813300"/>
              <a:gd name="connsiteX9" fmla="*/ 2102696 w 4007696"/>
              <a:gd name="connsiteY9" fmla="*/ 4406900 h 4813300"/>
              <a:gd name="connsiteX10" fmla="*/ 2661496 w 4007696"/>
              <a:gd name="connsiteY10" fmla="*/ 4635500 h 4813300"/>
              <a:gd name="connsiteX11" fmla="*/ 2978996 w 4007696"/>
              <a:gd name="connsiteY11" fmla="*/ 4724400 h 4813300"/>
              <a:gd name="connsiteX12" fmla="*/ 3105996 w 4007696"/>
              <a:gd name="connsiteY12" fmla="*/ 4749800 h 4813300"/>
              <a:gd name="connsiteX13" fmla="*/ 3182196 w 4007696"/>
              <a:gd name="connsiteY13" fmla="*/ 4813300 h 4813300"/>
              <a:gd name="connsiteX14" fmla="*/ 4007696 w 4007696"/>
              <a:gd name="connsiteY14" fmla="*/ 4495800 h 4813300"/>
              <a:gd name="connsiteX15" fmla="*/ 4007696 w 4007696"/>
              <a:gd name="connsiteY15" fmla="*/ 4495800 h 4813300"/>
              <a:gd name="connsiteX0" fmla="*/ 1516839 w 4018739"/>
              <a:gd name="connsiteY0" fmla="*/ 0 h 4813300"/>
              <a:gd name="connsiteX1" fmla="*/ 1516839 w 4018739"/>
              <a:gd name="connsiteY1" fmla="*/ 0 h 4813300"/>
              <a:gd name="connsiteX2" fmla="*/ 1415239 w 4018739"/>
              <a:gd name="connsiteY2" fmla="*/ 317500 h 4813300"/>
              <a:gd name="connsiteX3" fmla="*/ 30939 w 4018739"/>
              <a:gd name="connsiteY3" fmla="*/ 2984500 h 4813300"/>
              <a:gd name="connsiteX4" fmla="*/ 551639 w 4018739"/>
              <a:gd name="connsiteY4" fmla="*/ 3492500 h 4813300"/>
              <a:gd name="connsiteX5" fmla="*/ 907239 w 4018739"/>
              <a:gd name="connsiteY5" fmla="*/ 3683000 h 4813300"/>
              <a:gd name="connsiteX6" fmla="*/ 1453339 w 4018739"/>
              <a:gd name="connsiteY6" fmla="*/ 4025900 h 4813300"/>
              <a:gd name="connsiteX7" fmla="*/ 1897839 w 4018739"/>
              <a:gd name="connsiteY7" fmla="*/ 4267200 h 4813300"/>
              <a:gd name="connsiteX8" fmla="*/ 2113739 w 4018739"/>
              <a:gd name="connsiteY8" fmla="*/ 4406900 h 4813300"/>
              <a:gd name="connsiteX9" fmla="*/ 2672539 w 4018739"/>
              <a:gd name="connsiteY9" fmla="*/ 4635500 h 4813300"/>
              <a:gd name="connsiteX10" fmla="*/ 2990039 w 4018739"/>
              <a:gd name="connsiteY10" fmla="*/ 4724400 h 4813300"/>
              <a:gd name="connsiteX11" fmla="*/ 3117039 w 4018739"/>
              <a:gd name="connsiteY11" fmla="*/ 4749800 h 4813300"/>
              <a:gd name="connsiteX12" fmla="*/ 3193239 w 4018739"/>
              <a:gd name="connsiteY12" fmla="*/ 4813300 h 4813300"/>
              <a:gd name="connsiteX13" fmla="*/ 4018739 w 4018739"/>
              <a:gd name="connsiteY13" fmla="*/ 4495800 h 4813300"/>
              <a:gd name="connsiteX14" fmla="*/ 4018739 w 4018739"/>
              <a:gd name="connsiteY14" fmla="*/ 4495800 h 4813300"/>
              <a:gd name="connsiteX0" fmla="*/ 1522406 w 4024306"/>
              <a:gd name="connsiteY0" fmla="*/ 0 h 4813300"/>
              <a:gd name="connsiteX1" fmla="*/ 1522406 w 4024306"/>
              <a:gd name="connsiteY1" fmla="*/ 0 h 4813300"/>
              <a:gd name="connsiteX2" fmla="*/ 36506 w 4024306"/>
              <a:gd name="connsiteY2" fmla="*/ 2984500 h 4813300"/>
              <a:gd name="connsiteX3" fmla="*/ 557206 w 4024306"/>
              <a:gd name="connsiteY3" fmla="*/ 3492500 h 4813300"/>
              <a:gd name="connsiteX4" fmla="*/ 912806 w 4024306"/>
              <a:gd name="connsiteY4" fmla="*/ 3683000 h 4813300"/>
              <a:gd name="connsiteX5" fmla="*/ 1458906 w 4024306"/>
              <a:gd name="connsiteY5" fmla="*/ 4025900 h 4813300"/>
              <a:gd name="connsiteX6" fmla="*/ 1903406 w 4024306"/>
              <a:gd name="connsiteY6" fmla="*/ 4267200 h 4813300"/>
              <a:gd name="connsiteX7" fmla="*/ 2119306 w 4024306"/>
              <a:gd name="connsiteY7" fmla="*/ 4406900 h 4813300"/>
              <a:gd name="connsiteX8" fmla="*/ 2678106 w 4024306"/>
              <a:gd name="connsiteY8" fmla="*/ 4635500 h 4813300"/>
              <a:gd name="connsiteX9" fmla="*/ 2995606 w 4024306"/>
              <a:gd name="connsiteY9" fmla="*/ 4724400 h 4813300"/>
              <a:gd name="connsiteX10" fmla="*/ 3122606 w 4024306"/>
              <a:gd name="connsiteY10" fmla="*/ 4749800 h 4813300"/>
              <a:gd name="connsiteX11" fmla="*/ 3198806 w 4024306"/>
              <a:gd name="connsiteY11" fmla="*/ 4813300 h 4813300"/>
              <a:gd name="connsiteX12" fmla="*/ 4024306 w 4024306"/>
              <a:gd name="connsiteY12" fmla="*/ 4495800 h 4813300"/>
              <a:gd name="connsiteX13" fmla="*/ 4024306 w 4024306"/>
              <a:gd name="connsiteY13" fmla="*/ 4495800 h 4813300"/>
              <a:gd name="connsiteX0" fmla="*/ 1495409 w 3997309"/>
              <a:gd name="connsiteY0" fmla="*/ 0 h 4813300"/>
              <a:gd name="connsiteX1" fmla="*/ 1495409 w 3997309"/>
              <a:gd name="connsiteY1" fmla="*/ 0 h 4813300"/>
              <a:gd name="connsiteX2" fmla="*/ 9509 w 3997309"/>
              <a:gd name="connsiteY2" fmla="*/ 2984500 h 4813300"/>
              <a:gd name="connsiteX3" fmla="*/ 885809 w 3997309"/>
              <a:gd name="connsiteY3" fmla="*/ 3683000 h 4813300"/>
              <a:gd name="connsiteX4" fmla="*/ 1431909 w 3997309"/>
              <a:gd name="connsiteY4" fmla="*/ 4025900 h 4813300"/>
              <a:gd name="connsiteX5" fmla="*/ 1876409 w 3997309"/>
              <a:gd name="connsiteY5" fmla="*/ 4267200 h 4813300"/>
              <a:gd name="connsiteX6" fmla="*/ 2092309 w 3997309"/>
              <a:gd name="connsiteY6" fmla="*/ 4406900 h 4813300"/>
              <a:gd name="connsiteX7" fmla="*/ 2651109 w 3997309"/>
              <a:gd name="connsiteY7" fmla="*/ 4635500 h 4813300"/>
              <a:gd name="connsiteX8" fmla="*/ 2968609 w 3997309"/>
              <a:gd name="connsiteY8" fmla="*/ 4724400 h 4813300"/>
              <a:gd name="connsiteX9" fmla="*/ 3095609 w 3997309"/>
              <a:gd name="connsiteY9" fmla="*/ 4749800 h 4813300"/>
              <a:gd name="connsiteX10" fmla="*/ 3171809 w 3997309"/>
              <a:gd name="connsiteY10" fmla="*/ 4813300 h 4813300"/>
              <a:gd name="connsiteX11" fmla="*/ 3997309 w 3997309"/>
              <a:gd name="connsiteY11" fmla="*/ 4495800 h 4813300"/>
              <a:gd name="connsiteX12" fmla="*/ 3997309 w 3997309"/>
              <a:gd name="connsiteY12" fmla="*/ 4495800 h 4813300"/>
              <a:gd name="connsiteX0" fmla="*/ 1485975 w 3987875"/>
              <a:gd name="connsiteY0" fmla="*/ 0 h 4813300"/>
              <a:gd name="connsiteX1" fmla="*/ 1485975 w 3987875"/>
              <a:gd name="connsiteY1" fmla="*/ 0 h 4813300"/>
              <a:gd name="connsiteX2" fmla="*/ 75 w 3987875"/>
              <a:gd name="connsiteY2" fmla="*/ 2984500 h 4813300"/>
              <a:gd name="connsiteX3" fmla="*/ 1422475 w 3987875"/>
              <a:gd name="connsiteY3" fmla="*/ 4025900 h 4813300"/>
              <a:gd name="connsiteX4" fmla="*/ 1866975 w 3987875"/>
              <a:gd name="connsiteY4" fmla="*/ 4267200 h 4813300"/>
              <a:gd name="connsiteX5" fmla="*/ 2082875 w 3987875"/>
              <a:gd name="connsiteY5" fmla="*/ 4406900 h 4813300"/>
              <a:gd name="connsiteX6" fmla="*/ 2641675 w 3987875"/>
              <a:gd name="connsiteY6" fmla="*/ 4635500 h 4813300"/>
              <a:gd name="connsiteX7" fmla="*/ 2959175 w 3987875"/>
              <a:gd name="connsiteY7" fmla="*/ 4724400 h 4813300"/>
              <a:gd name="connsiteX8" fmla="*/ 3086175 w 3987875"/>
              <a:gd name="connsiteY8" fmla="*/ 4749800 h 4813300"/>
              <a:gd name="connsiteX9" fmla="*/ 3162375 w 3987875"/>
              <a:gd name="connsiteY9" fmla="*/ 4813300 h 4813300"/>
              <a:gd name="connsiteX10" fmla="*/ 3987875 w 3987875"/>
              <a:gd name="connsiteY10" fmla="*/ 4495800 h 4813300"/>
              <a:gd name="connsiteX11" fmla="*/ 3987875 w 3987875"/>
              <a:gd name="connsiteY11" fmla="*/ 4495800 h 4813300"/>
              <a:gd name="connsiteX0" fmla="*/ 1488146 w 3990046"/>
              <a:gd name="connsiteY0" fmla="*/ 0 h 4813300"/>
              <a:gd name="connsiteX1" fmla="*/ 1488146 w 3990046"/>
              <a:gd name="connsiteY1" fmla="*/ 0 h 4813300"/>
              <a:gd name="connsiteX2" fmla="*/ 2246 w 3990046"/>
              <a:gd name="connsiteY2" fmla="*/ 2984500 h 4813300"/>
              <a:gd name="connsiteX3" fmla="*/ 1869146 w 3990046"/>
              <a:gd name="connsiteY3" fmla="*/ 4267200 h 4813300"/>
              <a:gd name="connsiteX4" fmla="*/ 2085046 w 3990046"/>
              <a:gd name="connsiteY4" fmla="*/ 4406900 h 4813300"/>
              <a:gd name="connsiteX5" fmla="*/ 2643846 w 3990046"/>
              <a:gd name="connsiteY5" fmla="*/ 4635500 h 4813300"/>
              <a:gd name="connsiteX6" fmla="*/ 2961346 w 3990046"/>
              <a:gd name="connsiteY6" fmla="*/ 4724400 h 4813300"/>
              <a:gd name="connsiteX7" fmla="*/ 3088346 w 3990046"/>
              <a:gd name="connsiteY7" fmla="*/ 4749800 h 4813300"/>
              <a:gd name="connsiteX8" fmla="*/ 3164546 w 3990046"/>
              <a:gd name="connsiteY8" fmla="*/ 4813300 h 4813300"/>
              <a:gd name="connsiteX9" fmla="*/ 3990046 w 3990046"/>
              <a:gd name="connsiteY9" fmla="*/ 4495800 h 4813300"/>
              <a:gd name="connsiteX10" fmla="*/ 3990046 w 3990046"/>
              <a:gd name="connsiteY10" fmla="*/ 4495800 h 4813300"/>
              <a:gd name="connsiteX0" fmla="*/ 1491174 w 3993074"/>
              <a:gd name="connsiteY0" fmla="*/ 0 h 4813300"/>
              <a:gd name="connsiteX1" fmla="*/ 1491174 w 3993074"/>
              <a:gd name="connsiteY1" fmla="*/ 0 h 4813300"/>
              <a:gd name="connsiteX2" fmla="*/ 5274 w 3993074"/>
              <a:gd name="connsiteY2" fmla="*/ 2984500 h 4813300"/>
              <a:gd name="connsiteX3" fmla="*/ 2088074 w 3993074"/>
              <a:gd name="connsiteY3" fmla="*/ 4406900 h 4813300"/>
              <a:gd name="connsiteX4" fmla="*/ 2646874 w 3993074"/>
              <a:gd name="connsiteY4" fmla="*/ 4635500 h 4813300"/>
              <a:gd name="connsiteX5" fmla="*/ 2964374 w 3993074"/>
              <a:gd name="connsiteY5" fmla="*/ 4724400 h 4813300"/>
              <a:gd name="connsiteX6" fmla="*/ 3091374 w 3993074"/>
              <a:gd name="connsiteY6" fmla="*/ 4749800 h 4813300"/>
              <a:gd name="connsiteX7" fmla="*/ 3167574 w 3993074"/>
              <a:gd name="connsiteY7" fmla="*/ 4813300 h 4813300"/>
              <a:gd name="connsiteX8" fmla="*/ 3993074 w 3993074"/>
              <a:gd name="connsiteY8" fmla="*/ 4495800 h 4813300"/>
              <a:gd name="connsiteX9" fmla="*/ 3993074 w 3993074"/>
              <a:gd name="connsiteY9"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2976875 w 4005575"/>
              <a:gd name="connsiteY4" fmla="*/ 4724400 h 4813300"/>
              <a:gd name="connsiteX5" fmla="*/ 3103875 w 4005575"/>
              <a:gd name="connsiteY5" fmla="*/ 4749800 h 4813300"/>
              <a:gd name="connsiteX6" fmla="*/ 3180075 w 4005575"/>
              <a:gd name="connsiteY6" fmla="*/ 4813300 h 4813300"/>
              <a:gd name="connsiteX7" fmla="*/ 4005575 w 4005575"/>
              <a:gd name="connsiteY7" fmla="*/ 4495800 h 4813300"/>
              <a:gd name="connsiteX8" fmla="*/ 4005575 w 4005575"/>
              <a:gd name="connsiteY8"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3103875 w 4005575"/>
              <a:gd name="connsiteY4" fmla="*/ 4749800 h 4813300"/>
              <a:gd name="connsiteX5" fmla="*/ 3180075 w 4005575"/>
              <a:gd name="connsiteY5" fmla="*/ 4813300 h 4813300"/>
              <a:gd name="connsiteX6" fmla="*/ 4005575 w 4005575"/>
              <a:gd name="connsiteY6" fmla="*/ 4495800 h 4813300"/>
              <a:gd name="connsiteX7" fmla="*/ 4005575 w 4005575"/>
              <a:gd name="connsiteY7" fmla="*/ 4495800 h 4813300"/>
              <a:gd name="connsiteX0" fmla="*/ 1503675 w 4005575"/>
              <a:gd name="connsiteY0" fmla="*/ 0 h 4849100"/>
              <a:gd name="connsiteX1" fmla="*/ 1503675 w 4005575"/>
              <a:gd name="connsiteY1" fmla="*/ 0 h 4849100"/>
              <a:gd name="connsiteX2" fmla="*/ 17775 w 4005575"/>
              <a:gd name="connsiteY2" fmla="*/ 2984500 h 4849100"/>
              <a:gd name="connsiteX3" fmla="*/ 2659375 w 4005575"/>
              <a:gd name="connsiteY3" fmla="*/ 4635500 h 4849100"/>
              <a:gd name="connsiteX4" fmla="*/ 3180075 w 4005575"/>
              <a:gd name="connsiteY4" fmla="*/ 4813300 h 4849100"/>
              <a:gd name="connsiteX5" fmla="*/ 4005575 w 4005575"/>
              <a:gd name="connsiteY5" fmla="*/ 4495800 h 4849100"/>
              <a:gd name="connsiteX6" fmla="*/ 4005575 w 4005575"/>
              <a:gd name="connsiteY6" fmla="*/ 4495800 h 4849100"/>
              <a:gd name="connsiteX0" fmla="*/ 1520087 w 4021987"/>
              <a:gd name="connsiteY0" fmla="*/ 0 h 4813300"/>
              <a:gd name="connsiteX1" fmla="*/ 1520087 w 4021987"/>
              <a:gd name="connsiteY1" fmla="*/ 0 h 4813300"/>
              <a:gd name="connsiteX2" fmla="*/ 34187 w 4021987"/>
              <a:gd name="connsiteY2" fmla="*/ 2984500 h 4813300"/>
              <a:gd name="connsiteX3" fmla="*/ 3196487 w 4021987"/>
              <a:gd name="connsiteY3" fmla="*/ 4813300 h 4813300"/>
              <a:gd name="connsiteX4" fmla="*/ 4021987 w 4021987"/>
              <a:gd name="connsiteY4" fmla="*/ 4495800 h 4813300"/>
              <a:gd name="connsiteX5" fmla="*/ 4021987 w 4021987"/>
              <a:gd name="connsiteY5" fmla="*/ 4495800 h 4813300"/>
              <a:gd name="connsiteX0" fmla="*/ 1552919 w 4054819"/>
              <a:gd name="connsiteY0" fmla="*/ 0 h 4495800"/>
              <a:gd name="connsiteX1" fmla="*/ 1552919 w 4054819"/>
              <a:gd name="connsiteY1" fmla="*/ 0 h 4495800"/>
              <a:gd name="connsiteX2" fmla="*/ 67019 w 4054819"/>
              <a:gd name="connsiteY2" fmla="*/ 2984500 h 4495800"/>
              <a:gd name="connsiteX3" fmla="*/ 4054819 w 4054819"/>
              <a:gd name="connsiteY3" fmla="*/ 4495800 h 4495800"/>
              <a:gd name="connsiteX4" fmla="*/ 4054819 w 4054819"/>
              <a:gd name="connsiteY4" fmla="*/ 4495800 h 4495800"/>
              <a:gd name="connsiteX0" fmla="*/ 1552919 w 4054819"/>
              <a:gd name="connsiteY0" fmla="*/ 0 h 4553367"/>
              <a:gd name="connsiteX1" fmla="*/ 1552919 w 4054819"/>
              <a:gd name="connsiteY1" fmla="*/ 0 h 4553367"/>
              <a:gd name="connsiteX2" fmla="*/ 67019 w 4054819"/>
              <a:gd name="connsiteY2" fmla="*/ 2984500 h 4553367"/>
              <a:gd name="connsiteX3" fmla="*/ 4054819 w 4054819"/>
              <a:gd name="connsiteY3" fmla="*/ 4495800 h 4553367"/>
              <a:gd name="connsiteX4" fmla="*/ 4054819 w 4054819"/>
              <a:gd name="connsiteY4" fmla="*/ 4495800 h 4553367"/>
              <a:gd name="connsiteX0" fmla="*/ 1498278 w 4000178"/>
              <a:gd name="connsiteY0" fmla="*/ 0 h 4574205"/>
              <a:gd name="connsiteX1" fmla="*/ 1498278 w 4000178"/>
              <a:gd name="connsiteY1" fmla="*/ 0 h 4574205"/>
              <a:gd name="connsiteX2" fmla="*/ 12378 w 4000178"/>
              <a:gd name="connsiteY2" fmla="*/ 2984500 h 4574205"/>
              <a:gd name="connsiteX3" fmla="*/ 4000178 w 4000178"/>
              <a:gd name="connsiteY3" fmla="*/ 4495800 h 4574205"/>
              <a:gd name="connsiteX4" fmla="*/ 4000178 w 4000178"/>
              <a:gd name="connsiteY4" fmla="*/ 4495800 h 4574205"/>
              <a:gd name="connsiteX0" fmla="*/ 1529641 w 4031541"/>
              <a:gd name="connsiteY0" fmla="*/ 0 h 4574342"/>
              <a:gd name="connsiteX1" fmla="*/ 1529641 w 4031541"/>
              <a:gd name="connsiteY1" fmla="*/ 0 h 4574342"/>
              <a:gd name="connsiteX2" fmla="*/ 43741 w 4031541"/>
              <a:gd name="connsiteY2" fmla="*/ 2984500 h 4574342"/>
              <a:gd name="connsiteX3" fmla="*/ 4031541 w 4031541"/>
              <a:gd name="connsiteY3" fmla="*/ 4495800 h 4574342"/>
              <a:gd name="connsiteX4" fmla="*/ 4031541 w 4031541"/>
              <a:gd name="connsiteY4" fmla="*/ 4495800 h 4574342"/>
              <a:gd name="connsiteX0" fmla="*/ 1611719 w 4113619"/>
              <a:gd name="connsiteY0" fmla="*/ 0 h 4550224"/>
              <a:gd name="connsiteX1" fmla="*/ 1052919 w 4113619"/>
              <a:gd name="connsiteY1" fmla="*/ 495300 h 4550224"/>
              <a:gd name="connsiteX2" fmla="*/ 125819 w 4113619"/>
              <a:gd name="connsiteY2" fmla="*/ 2984500 h 4550224"/>
              <a:gd name="connsiteX3" fmla="*/ 4113619 w 4113619"/>
              <a:gd name="connsiteY3" fmla="*/ 4495800 h 4550224"/>
              <a:gd name="connsiteX4" fmla="*/ 4113619 w 4113619"/>
              <a:gd name="connsiteY4"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523633 w 4025533"/>
              <a:gd name="connsiteY0" fmla="*/ 0 h 4556995"/>
              <a:gd name="connsiteX1" fmla="*/ 37733 w 4025533"/>
              <a:gd name="connsiteY1" fmla="*/ 2984500 h 4556995"/>
              <a:gd name="connsiteX2" fmla="*/ 4025533 w 4025533"/>
              <a:gd name="connsiteY2" fmla="*/ 4495800 h 4556995"/>
              <a:gd name="connsiteX3" fmla="*/ 4025533 w 4025533"/>
              <a:gd name="connsiteY3" fmla="*/ 4495800 h 4556995"/>
              <a:gd name="connsiteX0" fmla="*/ 1523633 w 4025533"/>
              <a:gd name="connsiteY0" fmla="*/ 0 h 4655193"/>
              <a:gd name="connsiteX1" fmla="*/ 37733 w 4025533"/>
              <a:gd name="connsiteY1" fmla="*/ 2984500 h 4655193"/>
              <a:gd name="connsiteX2" fmla="*/ 4025533 w 4025533"/>
              <a:gd name="connsiteY2" fmla="*/ 4495800 h 4655193"/>
              <a:gd name="connsiteX3" fmla="*/ 4025533 w 4025533"/>
              <a:gd name="connsiteY3" fmla="*/ 4495800 h 4655193"/>
              <a:gd name="connsiteX0" fmla="*/ 1632123 w 4134023"/>
              <a:gd name="connsiteY0" fmla="*/ 0 h 4653804"/>
              <a:gd name="connsiteX1" fmla="*/ 146223 w 4134023"/>
              <a:gd name="connsiteY1" fmla="*/ 2984500 h 4653804"/>
              <a:gd name="connsiteX2" fmla="*/ 4134023 w 4134023"/>
              <a:gd name="connsiteY2" fmla="*/ 4495800 h 4653804"/>
              <a:gd name="connsiteX3" fmla="*/ 4134023 w 4134023"/>
              <a:gd name="connsiteY3" fmla="*/ 4495800 h 4653804"/>
              <a:gd name="connsiteX0" fmla="*/ 1837133 w 4339033"/>
              <a:gd name="connsiteY0" fmla="*/ 0 h 4667917"/>
              <a:gd name="connsiteX1" fmla="*/ 122633 w 4339033"/>
              <a:gd name="connsiteY1" fmla="*/ 3136900 h 4667917"/>
              <a:gd name="connsiteX2" fmla="*/ 4339033 w 4339033"/>
              <a:gd name="connsiteY2" fmla="*/ 4495800 h 4667917"/>
              <a:gd name="connsiteX3" fmla="*/ 4339033 w 4339033"/>
              <a:gd name="connsiteY3" fmla="*/ 4495800 h 4667917"/>
              <a:gd name="connsiteX0" fmla="*/ 1798553 w 4300453"/>
              <a:gd name="connsiteY0" fmla="*/ 0 h 4696006"/>
              <a:gd name="connsiteX1" fmla="*/ 84053 w 4300453"/>
              <a:gd name="connsiteY1" fmla="*/ 3136900 h 4696006"/>
              <a:gd name="connsiteX2" fmla="*/ 4300453 w 4300453"/>
              <a:gd name="connsiteY2" fmla="*/ 4495800 h 4696006"/>
              <a:gd name="connsiteX3" fmla="*/ 4300453 w 4300453"/>
              <a:gd name="connsiteY3" fmla="*/ 4495800 h 4696006"/>
              <a:gd name="connsiteX0" fmla="*/ 1798553 w 4833853"/>
              <a:gd name="connsiteY0" fmla="*/ 0 h 4696006"/>
              <a:gd name="connsiteX1" fmla="*/ 84053 w 4833853"/>
              <a:gd name="connsiteY1" fmla="*/ 3136900 h 4696006"/>
              <a:gd name="connsiteX2" fmla="*/ 4300453 w 4833853"/>
              <a:gd name="connsiteY2" fmla="*/ 4495800 h 4696006"/>
              <a:gd name="connsiteX3" fmla="*/ 4833853 w 4833853"/>
              <a:gd name="connsiteY3" fmla="*/ 4229100 h 4696006"/>
              <a:gd name="connsiteX0" fmla="*/ 1759247 w 4794547"/>
              <a:gd name="connsiteY0" fmla="*/ 0 h 4697184"/>
              <a:gd name="connsiteX1" fmla="*/ 44747 w 4794547"/>
              <a:gd name="connsiteY1" fmla="*/ 3136900 h 4697184"/>
              <a:gd name="connsiteX2" fmla="*/ 4261147 w 4794547"/>
              <a:gd name="connsiteY2" fmla="*/ 4495800 h 4697184"/>
              <a:gd name="connsiteX3" fmla="*/ 4794547 w 4794547"/>
              <a:gd name="connsiteY3" fmla="*/ 4229100 h 4697184"/>
              <a:gd name="connsiteX0" fmla="*/ 1775432 w 4810732"/>
              <a:gd name="connsiteY0" fmla="*/ 0 h 4696963"/>
              <a:gd name="connsiteX1" fmla="*/ 60932 w 4810732"/>
              <a:gd name="connsiteY1" fmla="*/ 3136900 h 4696963"/>
              <a:gd name="connsiteX2" fmla="*/ 4277332 w 4810732"/>
              <a:gd name="connsiteY2" fmla="*/ 4495800 h 4696963"/>
              <a:gd name="connsiteX3" fmla="*/ 4810732 w 4810732"/>
              <a:gd name="connsiteY3" fmla="*/ 4229100 h 4696963"/>
              <a:gd name="connsiteX0" fmla="*/ 1846655 w 4881955"/>
              <a:gd name="connsiteY0" fmla="*/ 0 h 4696964"/>
              <a:gd name="connsiteX1" fmla="*/ 132155 w 4881955"/>
              <a:gd name="connsiteY1" fmla="*/ 3136900 h 4696964"/>
              <a:gd name="connsiteX2" fmla="*/ 4348555 w 4881955"/>
              <a:gd name="connsiteY2" fmla="*/ 4495800 h 4696964"/>
              <a:gd name="connsiteX3" fmla="*/ 4881955 w 4881955"/>
              <a:gd name="connsiteY3" fmla="*/ 4229100 h 4696964"/>
              <a:gd name="connsiteX0" fmla="*/ 1806071 w 4841371"/>
              <a:gd name="connsiteY0" fmla="*/ 0 h 4701371"/>
              <a:gd name="connsiteX1" fmla="*/ 91571 w 4841371"/>
              <a:gd name="connsiteY1" fmla="*/ 3136900 h 4701371"/>
              <a:gd name="connsiteX2" fmla="*/ 4307971 w 4841371"/>
              <a:gd name="connsiteY2" fmla="*/ 4495800 h 4701371"/>
              <a:gd name="connsiteX3" fmla="*/ 4841371 w 4841371"/>
              <a:gd name="connsiteY3" fmla="*/ 4229100 h 4701371"/>
              <a:gd name="connsiteX0" fmla="*/ 1806070 w 4841370"/>
              <a:gd name="connsiteY0" fmla="*/ 0 h 4701054"/>
              <a:gd name="connsiteX1" fmla="*/ 91570 w 4841370"/>
              <a:gd name="connsiteY1" fmla="*/ 3136900 h 4701054"/>
              <a:gd name="connsiteX2" fmla="*/ 4307970 w 4841370"/>
              <a:gd name="connsiteY2" fmla="*/ 4495800 h 4701054"/>
              <a:gd name="connsiteX3" fmla="*/ 4841370 w 4841370"/>
              <a:gd name="connsiteY3" fmla="*/ 4229100 h 4701054"/>
              <a:gd name="connsiteX0" fmla="*/ 1776834 w 4812134"/>
              <a:gd name="connsiteY0" fmla="*/ 0 h 4702009"/>
              <a:gd name="connsiteX1" fmla="*/ 62334 w 4812134"/>
              <a:gd name="connsiteY1" fmla="*/ 3136900 h 4702009"/>
              <a:gd name="connsiteX2" fmla="*/ 4278734 w 4812134"/>
              <a:gd name="connsiteY2" fmla="*/ 4495800 h 4702009"/>
              <a:gd name="connsiteX3" fmla="*/ 4812134 w 4812134"/>
              <a:gd name="connsiteY3" fmla="*/ 4229100 h 4702009"/>
              <a:gd name="connsiteX0" fmla="*/ 1721813 w 4757113"/>
              <a:gd name="connsiteY0" fmla="*/ 0 h 4703246"/>
              <a:gd name="connsiteX1" fmla="*/ 7313 w 4757113"/>
              <a:gd name="connsiteY1" fmla="*/ 3136900 h 4703246"/>
              <a:gd name="connsiteX2" fmla="*/ 4223713 w 4757113"/>
              <a:gd name="connsiteY2" fmla="*/ 4495800 h 4703246"/>
              <a:gd name="connsiteX3" fmla="*/ 4757113 w 4757113"/>
              <a:gd name="connsiteY3" fmla="*/ 4229100 h 4703246"/>
              <a:gd name="connsiteX0" fmla="*/ 1794108 w 4829408"/>
              <a:gd name="connsiteY0" fmla="*/ 0 h 4697911"/>
              <a:gd name="connsiteX1" fmla="*/ 79608 w 4829408"/>
              <a:gd name="connsiteY1" fmla="*/ 3136900 h 4697911"/>
              <a:gd name="connsiteX2" fmla="*/ 4296008 w 4829408"/>
              <a:gd name="connsiteY2" fmla="*/ 4495800 h 4697911"/>
              <a:gd name="connsiteX3" fmla="*/ 4829408 w 4829408"/>
              <a:gd name="connsiteY3" fmla="*/ 4229100 h 4697911"/>
            </a:gdLst>
            <a:ahLst/>
            <a:cxnLst>
              <a:cxn ang="0">
                <a:pos x="connsiteX0" y="connsiteY0"/>
              </a:cxn>
              <a:cxn ang="0">
                <a:pos x="connsiteX1" y="connsiteY1"/>
              </a:cxn>
              <a:cxn ang="0">
                <a:pos x="connsiteX2" y="connsiteY2"/>
              </a:cxn>
              <a:cxn ang="0">
                <a:pos x="connsiteX3" y="connsiteY3"/>
              </a:cxn>
            </a:cxnLst>
            <a:rect l="l" t="t" r="r" b="b"/>
            <a:pathLst>
              <a:path w="4829408" h="4697911">
                <a:moveTo>
                  <a:pt x="1794108" y="0"/>
                </a:moveTo>
                <a:cubicBezTo>
                  <a:pt x="498708" y="499533"/>
                  <a:pt x="-256006" y="1963316"/>
                  <a:pt x="79608" y="3136900"/>
                </a:cubicBezTo>
                <a:cubicBezTo>
                  <a:pt x="394224" y="4237056"/>
                  <a:pt x="2018475" y="5107517"/>
                  <a:pt x="4296008" y="4495800"/>
                </a:cubicBezTo>
                <a:lnTo>
                  <a:pt x="4829408" y="4229100"/>
                </a:lnTo>
              </a:path>
            </a:pathLst>
          </a:custGeom>
          <a:noFill/>
          <a:ln w="57150">
            <a:solidFill>
              <a:srgbClr val="1AC987"/>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6" name="TextBox 105">
            <a:extLst>
              <a:ext uri="{FF2B5EF4-FFF2-40B4-BE49-F238E27FC236}">
                <a16:creationId xmlns:a16="http://schemas.microsoft.com/office/drawing/2014/main" id="{50C5A188-3E7F-0895-1A6D-9E064D7DBF7C}"/>
              </a:ext>
            </a:extLst>
          </p:cNvPr>
          <p:cNvSpPr txBox="1"/>
          <p:nvPr/>
        </p:nvSpPr>
        <p:spPr>
          <a:xfrm>
            <a:off x="1151709" y="3890448"/>
            <a:ext cx="1465288" cy="404983"/>
          </a:xfrm>
          <a:prstGeom prst="rect">
            <a:avLst/>
          </a:prstGeom>
          <a:noFill/>
        </p:spPr>
        <p:txBody>
          <a:bodyPr wrap="square">
            <a:spAutoFit/>
          </a:bodyPr>
          <a:lstStyle/>
          <a:p>
            <a:r>
              <a:rPr lang="en-US" sz="1016" b="1" dirty="0">
                <a:solidFill>
                  <a:srgbClr val="1AC987"/>
                </a:solidFill>
                <a:latin typeface="Barlow" pitchFamily="2" charset="77"/>
                <a:cs typeface="Arial" panose="020B0604020202020204" pitchFamily="34" charset="0"/>
              </a:rPr>
              <a:t>Continuous learning and building ontology</a:t>
            </a:r>
            <a:endParaRPr lang="en-AU" sz="1016" b="1" dirty="0">
              <a:solidFill>
                <a:srgbClr val="1AC987"/>
              </a:solidFill>
              <a:latin typeface="Barlow" pitchFamily="2" charset="77"/>
              <a:cs typeface="Arial" panose="020B0604020202020204" pitchFamily="34" charset="0"/>
            </a:endParaRPr>
          </a:p>
        </p:txBody>
      </p:sp>
      <p:sp>
        <p:nvSpPr>
          <p:cNvPr id="3" name="TextBox 2">
            <a:extLst>
              <a:ext uri="{FF2B5EF4-FFF2-40B4-BE49-F238E27FC236}">
                <a16:creationId xmlns:a16="http://schemas.microsoft.com/office/drawing/2014/main" id="{9734B3FD-76F5-4FB0-056B-3EBCF9ED69C7}"/>
              </a:ext>
            </a:extLst>
          </p:cNvPr>
          <p:cNvSpPr txBox="1"/>
          <p:nvPr/>
        </p:nvSpPr>
        <p:spPr>
          <a:xfrm>
            <a:off x="7127312" y="1276508"/>
            <a:ext cx="2311116" cy="214033"/>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1: AI-generated Decision Aid </a:t>
            </a:r>
          </a:p>
        </p:txBody>
      </p:sp>
      <p:sp>
        <p:nvSpPr>
          <p:cNvPr id="6" name="TextBox 5">
            <a:extLst>
              <a:ext uri="{FF2B5EF4-FFF2-40B4-BE49-F238E27FC236}">
                <a16:creationId xmlns:a16="http://schemas.microsoft.com/office/drawing/2014/main" id="{6C72939B-547B-88AB-9400-648D851547D1}"/>
              </a:ext>
            </a:extLst>
          </p:cNvPr>
          <p:cNvSpPr txBox="1"/>
          <p:nvPr/>
        </p:nvSpPr>
        <p:spPr>
          <a:xfrm>
            <a:off x="9270944" y="2073258"/>
            <a:ext cx="2266709" cy="370358"/>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2:</a:t>
            </a:r>
            <a:r>
              <a:rPr lang="en-US" sz="1016" dirty="0">
                <a:solidFill>
                  <a:srgbClr val="7030A0"/>
                </a:solidFill>
                <a:latin typeface="Barlow" pitchFamily="2" charset="77"/>
                <a:cs typeface="Arial"/>
              </a:rPr>
              <a:t> </a:t>
            </a:r>
            <a:r>
              <a:rPr lang="en-US" sz="1016" b="1" dirty="0">
                <a:solidFill>
                  <a:srgbClr val="7030A0"/>
                </a:solidFill>
                <a:latin typeface="Barlow" pitchFamily="2" charset="77"/>
                <a:cs typeface="Arial"/>
              </a:rPr>
              <a:t>Implementation Coaching and Data Sharing Platform</a:t>
            </a:r>
            <a:endParaRPr lang="en-US" sz="1016" b="1" dirty="0">
              <a:solidFill>
                <a:srgbClr val="7030A0"/>
              </a:solidFill>
              <a:latin typeface="Barlow" pitchFamily="2" charset="77"/>
            </a:endParaRPr>
          </a:p>
        </p:txBody>
      </p:sp>
      <p:sp>
        <p:nvSpPr>
          <p:cNvPr id="7" name="TextBox 6">
            <a:extLst>
              <a:ext uri="{FF2B5EF4-FFF2-40B4-BE49-F238E27FC236}">
                <a16:creationId xmlns:a16="http://schemas.microsoft.com/office/drawing/2014/main" id="{C38C6F1D-E465-1D0F-E1F1-78172F0F42E0}"/>
              </a:ext>
            </a:extLst>
          </p:cNvPr>
          <p:cNvSpPr txBox="1"/>
          <p:nvPr/>
        </p:nvSpPr>
        <p:spPr>
          <a:xfrm>
            <a:off x="9343212" y="2650411"/>
            <a:ext cx="2127114" cy="116942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 wishing for additional support</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 anyone wishing to upskill in implementation practice</a:t>
            </a:r>
          </a:p>
        </p:txBody>
      </p:sp>
      <p:sp>
        <p:nvSpPr>
          <p:cNvPr id="11" name="TextBox 10">
            <a:extLst>
              <a:ext uri="{FF2B5EF4-FFF2-40B4-BE49-F238E27FC236}">
                <a16:creationId xmlns:a16="http://schemas.microsoft.com/office/drawing/2014/main" id="{B82FCF3A-7FF4-DD61-7BDA-46079A270A15}"/>
              </a:ext>
            </a:extLst>
          </p:cNvPr>
          <p:cNvSpPr txBox="1"/>
          <p:nvPr/>
        </p:nvSpPr>
        <p:spPr>
          <a:xfrm>
            <a:off x="6632030" y="3106490"/>
            <a:ext cx="1475741"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7030A0"/>
                </a:solidFill>
                <a:latin typeface="Barlow" pitchFamily="2" charset="77"/>
                <a:cs typeface="Arial"/>
              </a:rPr>
              <a:t>Tool 1 FUNCTIONS</a:t>
            </a:r>
            <a:endParaRPr lang="en-AU" sz="1016" dirty="0">
              <a:solidFill>
                <a:srgbClr val="7030A0"/>
              </a:solidFill>
              <a:latin typeface="Barlow" pitchFamily="2" charset="77"/>
              <a:cs typeface="Arial"/>
            </a:endParaRPr>
          </a:p>
        </p:txBody>
      </p:sp>
      <p:grpSp>
        <p:nvGrpSpPr>
          <p:cNvPr id="4" name="Group 3">
            <a:extLst>
              <a:ext uri="{FF2B5EF4-FFF2-40B4-BE49-F238E27FC236}">
                <a16:creationId xmlns:a16="http://schemas.microsoft.com/office/drawing/2014/main" id="{91C7F7A4-BCD4-F2BD-E065-39D561BE3F13}"/>
              </a:ext>
            </a:extLst>
          </p:cNvPr>
          <p:cNvGrpSpPr/>
          <p:nvPr/>
        </p:nvGrpSpPr>
        <p:grpSpPr>
          <a:xfrm>
            <a:off x="973161" y="1364107"/>
            <a:ext cx="1036825" cy="450620"/>
            <a:chOff x="5188160" y="1629472"/>
            <a:chExt cx="1605699" cy="697861"/>
          </a:xfrm>
          <a:solidFill>
            <a:srgbClr val="007882"/>
          </a:solidFill>
        </p:grpSpPr>
        <p:pic>
          <p:nvPicPr>
            <p:cNvPr id="5" name="Graphic 4" descr="Document outline">
              <a:extLst>
                <a:ext uri="{FF2B5EF4-FFF2-40B4-BE49-F238E27FC236}">
                  <a16:creationId xmlns:a16="http://schemas.microsoft.com/office/drawing/2014/main" id="{F80864FA-3593-3D9B-01DA-814C02D688B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88160" y="1629474"/>
              <a:ext cx="697859" cy="697859"/>
            </a:xfrm>
            <a:prstGeom prst="rect">
              <a:avLst/>
            </a:prstGeom>
          </p:spPr>
        </p:pic>
        <p:pic>
          <p:nvPicPr>
            <p:cNvPr id="17" name="Graphic 16" descr="Document outline">
              <a:extLst>
                <a:ext uri="{FF2B5EF4-FFF2-40B4-BE49-F238E27FC236}">
                  <a16:creationId xmlns:a16="http://schemas.microsoft.com/office/drawing/2014/main" id="{0234E2EA-E411-3225-856E-33D9E96F940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42080" y="1629473"/>
              <a:ext cx="697859" cy="697859"/>
            </a:xfrm>
            <a:prstGeom prst="rect">
              <a:avLst/>
            </a:prstGeom>
          </p:spPr>
        </p:pic>
        <p:pic>
          <p:nvPicPr>
            <p:cNvPr id="34" name="Graphic 33" descr="Document outline">
              <a:extLst>
                <a:ext uri="{FF2B5EF4-FFF2-40B4-BE49-F238E27FC236}">
                  <a16:creationId xmlns:a16="http://schemas.microsoft.com/office/drawing/2014/main" id="{F67AA1C6-F4E3-1D14-96DD-82D4D5150E4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96000" y="1629472"/>
              <a:ext cx="697859" cy="697859"/>
            </a:xfrm>
            <a:prstGeom prst="rect">
              <a:avLst/>
            </a:prstGeom>
          </p:spPr>
        </p:pic>
      </p:grpSp>
      <p:sp>
        <p:nvSpPr>
          <p:cNvPr id="14" name="TextBox 13">
            <a:extLst>
              <a:ext uri="{FF2B5EF4-FFF2-40B4-BE49-F238E27FC236}">
                <a16:creationId xmlns:a16="http://schemas.microsoft.com/office/drawing/2014/main" id="{8A7727DC-DB52-AD3D-EDB5-1F9B94A1D5A1}"/>
              </a:ext>
            </a:extLst>
          </p:cNvPr>
          <p:cNvSpPr txBox="1"/>
          <p:nvPr/>
        </p:nvSpPr>
        <p:spPr>
          <a:xfrm>
            <a:off x="927417" y="997681"/>
            <a:ext cx="1259095"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 literatures/ studies</a:t>
            </a:r>
            <a:endParaRPr lang="en-US" sz="1580" dirty="0">
              <a:solidFill>
                <a:srgbClr val="007882"/>
              </a:solidFill>
              <a:latin typeface="Barlow" pitchFamily="2" charset="77"/>
            </a:endParaRPr>
          </a:p>
        </p:txBody>
      </p:sp>
      <p:sp>
        <p:nvSpPr>
          <p:cNvPr id="16" name="TextBox 15">
            <a:extLst>
              <a:ext uri="{FF2B5EF4-FFF2-40B4-BE49-F238E27FC236}">
                <a16:creationId xmlns:a16="http://schemas.microsoft.com/office/drawing/2014/main" id="{F228AC02-9379-63B4-8513-7961E80EFA7A}"/>
              </a:ext>
            </a:extLst>
          </p:cNvPr>
          <p:cNvSpPr txBox="1"/>
          <p:nvPr/>
        </p:nvSpPr>
        <p:spPr>
          <a:xfrm>
            <a:off x="3930438" y="2908835"/>
            <a:ext cx="1534931" cy="683007"/>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rPr>
              <a:t>Large language models:</a:t>
            </a:r>
            <a:endParaRPr lang="en-US" sz="1806" dirty="0">
              <a:solidFill>
                <a:srgbClr val="62ACF0"/>
              </a:solidFill>
              <a:latin typeface="Barlow" pitchFamily="2" charset="77"/>
            </a:endParaRPr>
          </a:p>
          <a:p>
            <a:pPr marL="107152" indent="-107152">
              <a:buFont typeface="Arial"/>
              <a:buChar char="•"/>
            </a:pPr>
            <a:r>
              <a:rPr lang="en-AU" sz="1016" dirty="0">
                <a:solidFill>
                  <a:srgbClr val="62ACF0"/>
                </a:solidFill>
                <a:latin typeface="Barlow" pitchFamily="2" charset="77"/>
              </a:rPr>
              <a:t>Training/ fine-tuning</a:t>
            </a:r>
          </a:p>
          <a:p>
            <a:pPr marL="107152" indent="-107152">
              <a:buFont typeface="Arial"/>
              <a:buChar char="•"/>
            </a:pPr>
            <a:r>
              <a:rPr lang="en-AU" sz="1016" dirty="0">
                <a:solidFill>
                  <a:srgbClr val="62ACF0"/>
                </a:solidFill>
                <a:latin typeface="Barlow" pitchFamily="2" charset="77"/>
                <a:cs typeface="Arial"/>
              </a:rPr>
              <a:t>Test and evaluation</a:t>
            </a:r>
          </a:p>
          <a:p>
            <a:pPr marL="107152" indent="-107152">
              <a:buFont typeface="Arial"/>
              <a:buChar char="•"/>
            </a:pPr>
            <a:r>
              <a:rPr lang="en-AU" sz="1016" dirty="0">
                <a:solidFill>
                  <a:srgbClr val="62ACF0"/>
                </a:solidFill>
                <a:latin typeface="Barlow" pitchFamily="2" charset="77"/>
                <a:cs typeface="Arial"/>
              </a:rPr>
              <a:t>Optimisation</a:t>
            </a:r>
          </a:p>
        </p:txBody>
      </p:sp>
      <p:sp>
        <p:nvSpPr>
          <p:cNvPr id="12" name="TextBox 11">
            <a:extLst>
              <a:ext uri="{FF2B5EF4-FFF2-40B4-BE49-F238E27FC236}">
                <a16:creationId xmlns:a16="http://schemas.microsoft.com/office/drawing/2014/main" id="{4286A6A0-4945-3218-E9AC-BA0BA28FFE64}"/>
              </a:ext>
            </a:extLst>
          </p:cNvPr>
          <p:cNvSpPr txBox="1"/>
          <p:nvPr/>
        </p:nvSpPr>
        <p:spPr>
          <a:xfrm>
            <a:off x="2098969" y="980818"/>
            <a:ext cx="1460263"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a:t>
            </a:r>
            <a:endParaRPr lang="en-US" sz="1806" dirty="0">
              <a:solidFill>
                <a:srgbClr val="007882"/>
              </a:solidFill>
              <a:latin typeface="Barlow" pitchFamily="2" charset="77"/>
            </a:endParaRPr>
          </a:p>
          <a:p>
            <a:r>
              <a:rPr lang="en-US" sz="1016" dirty="0">
                <a:solidFill>
                  <a:srgbClr val="007882"/>
                </a:solidFill>
                <a:latin typeface="Barlow" pitchFamily="2" charset="77"/>
                <a:cs typeface="Arial"/>
              </a:rPr>
              <a:t>Project data 1, 2, 3, …</a:t>
            </a:r>
            <a:endParaRPr lang="en-US" sz="1806" dirty="0">
              <a:solidFill>
                <a:srgbClr val="007882"/>
              </a:solidFill>
              <a:latin typeface="Barlow" pitchFamily="2" charset="77"/>
            </a:endParaRPr>
          </a:p>
        </p:txBody>
      </p:sp>
      <p:grpSp>
        <p:nvGrpSpPr>
          <p:cNvPr id="22" name="Group 21">
            <a:extLst>
              <a:ext uri="{FF2B5EF4-FFF2-40B4-BE49-F238E27FC236}">
                <a16:creationId xmlns:a16="http://schemas.microsoft.com/office/drawing/2014/main" id="{1E92CB89-408A-C826-D951-BE9961D25966}"/>
              </a:ext>
            </a:extLst>
          </p:cNvPr>
          <p:cNvGrpSpPr/>
          <p:nvPr/>
        </p:nvGrpSpPr>
        <p:grpSpPr>
          <a:xfrm>
            <a:off x="2044146" y="1304921"/>
            <a:ext cx="1455563" cy="548723"/>
            <a:chOff x="2672841" y="1636553"/>
            <a:chExt cx="2578887" cy="972197"/>
          </a:xfrm>
          <a:solidFill>
            <a:srgbClr val="007882"/>
          </a:solidFill>
        </p:grpSpPr>
        <p:pic>
          <p:nvPicPr>
            <p:cNvPr id="23" name="Graphic 22" descr="Open folder outline">
              <a:extLst>
                <a:ext uri="{FF2B5EF4-FFF2-40B4-BE49-F238E27FC236}">
                  <a16:creationId xmlns:a16="http://schemas.microsoft.com/office/drawing/2014/main" id="{03304C0F-9A28-0F3B-04D9-0489D0775FE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672841" y="1636553"/>
              <a:ext cx="961566" cy="961566"/>
            </a:xfrm>
            <a:prstGeom prst="rect">
              <a:avLst/>
            </a:prstGeom>
          </p:spPr>
        </p:pic>
        <p:pic>
          <p:nvPicPr>
            <p:cNvPr id="51" name="Graphic 50" descr="Open folder outline">
              <a:extLst>
                <a:ext uri="{FF2B5EF4-FFF2-40B4-BE49-F238E27FC236}">
                  <a16:creationId xmlns:a16="http://schemas.microsoft.com/office/drawing/2014/main" id="{F15C422D-4CC4-78E3-5DED-5C138F8EB4A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85205" y="1647184"/>
              <a:ext cx="961566" cy="961566"/>
            </a:xfrm>
            <a:prstGeom prst="rect">
              <a:avLst/>
            </a:prstGeom>
          </p:spPr>
        </p:pic>
        <p:pic>
          <p:nvPicPr>
            <p:cNvPr id="52" name="Graphic 51" descr="Open folder outline">
              <a:extLst>
                <a:ext uri="{FF2B5EF4-FFF2-40B4-BE49-F238E27FC236}">
                  <a16:creationId xmlns:a16="http://schemas.microsoft.com/office/drawing/2014/main" id="{8E1D78F9-06EF-5538-3989-DFABBA13E83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90162" y="1647183"/>
              <a:ext cx="961566" cy="961566"/>
            </a:xfrm>
            <a:prstGeom prst="rect">
              <a:avLst/>
            </a:prstGeom>
          </p:spPr>
        </p:pic>
      </p:grpSp>
      <p:sp>
        <p:nvSpPr>
          <p:cNvPr id="56" name="TextBox 55">
            <a:extLst>
              <a:ext uri="{FF2B5EF4-FFF2-40B4-BE49-F238E27FC236}">
                <a16:creationId xmlns:a16="http://schemas.microsoft.com/office/drawing/2014/main" id="{3AEA56A0-9A59-5E2F-B84D-DF72D33F3802}"/>
              </a:ext>
            </a:extLst>
          </p:cNvPr>
          <p:cNvSpPr txBox="1"/>
          <p:nvPr/>
        </p:nvSpPr>
        <p:spPr>
          <a:xfrm>
            <a:off x="1468919" y="2137670"/>
            <a:ext cx="1071229" cy="370358"/>
          </a:xfrm>
          <a:prstGeom prst="rect">
            <a:avLst/>
          </a:prstGeom>
          <a:noFill/>
          <a:ln w="19050">
            <a:solidFill>
              <a:srgbClr val="007882"/>
            </a:solid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1016" b="1" dirty="0">
                <a:solidFill>
                  <a:srgbClr val="007882"/>
                </a:solidFill>
                <a:latin typeface="Barlow" pitchFamily="2" charset="77"/>
                <a:cs typeface="Arial"/>
              </a:rPr>
              <a:t>Data handling and routing</a:t>
            </a:r>
            <a:endParaRPr lang="en-AU" sz="1016" dirty="0">
              <a:solidFill>
                <a:srgbClr val="007882"/>
              </a:solidFill>
              <a:latin typeface="Barlow" pitchFamily="2" charset="77"/>
              <a:cs typeface="Arial"/>
            </a:endParaRPr>
          </a:p>
        </p:txBody>
      </p:sp>
      <p:sp>
        <p:nvSpPr>
          <p:cNvPr id="58" name="TextBox 57">
            <a:extLst>
              <a:ext uri="{FF2B5EF4-FFF2-40B4-BE49-F238E27FC236}">
                <a16:creationId xmlns:a16="http://schemas.microsoft.com/office/drawing/2014/main" id="{F59000A6-500C-DAE6-2B90-587B850A474D}"/>
              </a:ext>
            </a:extLst>
          </p:cNvPr>
          <p:cNvSpPr txBox="1"/>
          <p:nvPr/>
        </p:nvSpPr>
        <p:spPr>
          <a:xfrm>
            <a:off x="1255659" y="3033160"/>
            <a:ext cx="568567" cy="404983"/>
          </a:xfrm>
          <a:prstGeom prst="rect">
            <a:avLst/>
          </a:prstGeom>
          <a:noFill/>
          <a:ln>
            <a:noFill/>
          </a:ln>
        </p:spPr>
        <p:txBody>
          <a:bodyPr wrap="square">
            <a:spAutoFit/>
          </a:bodyPr>
          <a:lstStyle/>
          <a:p>
            <a:pPr algn="ctr"/>
            <a:r>
              <a:rPr lang="en-US" sz="1016" dirty="0">
                <a:solidFill>
                  <a:srgbClr val="007882"/>
                </a:solidFill>
                <a:latin typeface="Barlow" pitchFamily="2" charset="77"/>
                <a:cs typeface="Arial" panose="020B0604020202020204" pitchFamily="34" charset="0"/>
              </a:rPr>
              <a:t>Raw data</a:t>
            </a:r>
            <a:endParaRPr lang="en-AU" sz="1016" dirty="0">
              <a:solidFill>
                <a:srgbClr val="007882"/>
              </a:solidFill>
              <a:latin typeface="Barlow" pitchFamily="2" charset="77"/>
              <a:cs typeface="Arial" panose="020B0604020202020204" pitchFamily="34" charset="0"/>
            </a:endParaRPr>
          </a:p>
        </p:txBody>
      </p:sp>
      <p:sp>
        <p:nvSpPr>
          <p:cNvPr id="62" name="TextBox 61">
            <a:extLst>
              <a:ext uri="{FF2B5EF4-FFF2-40B4-BE49-F238E27FC236}">
                <a16:creationId xmlns:a16="http://schemas.microsoft.com/office/drawing/2014/main" id="{03ADEB12-2167-824C-00C4-B7768995CDD0}"/>
              </a:ext>
            </a:extLst>
          </p:cNvPr>
          <p:cNvSpPr txBox="1"/>
          <p:nvPr/>
        </p:nvSpPr>
        <p:spPr>
          <a:xfrm>
            <a:off x="721675" y="3515952"/>
            <a:ext cx="2777189" cy="404983"/>
          </a:xfrm>
          <a:prstGeom prst="rect">
            <a:avLst/>
          </a:prstGeom>
          <a:noFill/>
          <a:ln>
            <a:noFill/>
          </a:ln>
        </p:spPr>
        <p:txBody>
          <a:bodyPr wrap="square">
            <a:spAutoFit/>
          </a:bodyPr>
          <a:lstStyle/>
          <a:p>
            <a:pPr algn="ctr"/>
            <a:r>
              <a:rPr lang="en-US" sz="1016" dirty="0">
                <a:solidFill>
                  <a:srgbClr val="62ACF0"/>
                </a:solidFill>
                <a:latin typeface="Barlow" pitchFamily="2" charset="77"/>
                <a:cs typeface="Arial" panose="020B0604020202020204" pitchFamily="34" charset="0"/>
              </a:rPr>
              <a:t>Annotation</a:t>
            </a:r>
          </a:p>
          <a:p>
            <a:pPr algn="ctr"/>
            <a:r>
              <a:rPr lang="en-US" sz="1016" dirty="0">
                <a:solidFill>
                  <a:srgbClr val="62ACF0"/>
                </a:solidFill>
                <a:latin typeface="Barlow" pitchFamily="2" charset="77"/>
                <a:cs typeface="Arial" panose="020B0604020202020204" pitchFamily="34" charset="0"/>
              </a:rPr>
              <a:t>(</a:t>
            </a:r>
            <a:r>
              <a:rPr lang="en-US" sz="903" dirty="0">
                <a:solidFill>
                  <a:srgbClr val="62ACF0"/>
                </a:solidFill>
                <a:latin typeface="Barlow" pitchFamily="2" charset="77"/>
                <a:cs typeface="Arial" panose="020B0604020202020204" pitchFamily="34" charset="0"/>
              </a:rPr>
              <a:t>During initial AI training and evaluation phase</a:t>
            </a:r>
            <a:r>
              <a:rPr lang="en-AU" sz="1016" dirty="0">
                <a:solidFill>
                  <a:srgbClr val="62ACF0"/>
                </a:solidFill>
                <a:latin typeface="Barlow" pitchFamily="2" charset="77"/>
                <a:cs typeface="Arial" panose="020B0604020202020204" pitchFamily="34" charset="0"/>
              </a:rPr>
              <a:t>)</a:t>
            </a:r>
          </a:p>
        </p:txBody>
      </p:sp>
      <p:sp>
        <p:nvSpPr>
          <p:cNvPr id="66" name="Freeform: Shape 65">
            <a:extLst>
              <a:ext uri="{FF2B5EF4-FFF2-40B4-BE49-F238E27FC236}">
                <a16:creationId xmlns:a16="http://schemas.microsoft.com/office/drawing/2014/main" id="{042E8C25-949F-712B-D6C5-52C29849DEA3}"/>
              </a:ext>
            </a:extLst>
          </p:cNvPr>
          <p:cNvSpPr/>
          <p:nvPr/>
        </p:nvSpPr>
        <p:spPr>
          <a:xfrm>
            <a:off x="2370678" y="3377751"/>
            <a:ext cx="722302" cy="166684"/>
          </a:xfrm>
          <a:custGeom>
            <a:avLst/>
            <a:gdLst>
              <a:gd name="connsiteX0" fmla="*/ 0 w 1155700"/>
              <a:gd name="connsiteY0" fmla="*/ 0 h 0"/>
              <a:gd name="connsiteX1" fmla="*/ 596900 w 1155700"/>
              <a:gd name="connsiteY1" fmla="*/ 0 h 0"/>
              <a:gd name="connsiteX2" fmla="*/ 1155700 w 1155700"/>
              <a:gd name="connsiteY2" fmla="*/ 0 h 0"/>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Lst>
            <a:ahLst/>
            <a:cxnLst>
              <a:cxn ang="0">
                <a:pos x="connsiteX0" y="connsiteY0"/>
              </a:cxn>
              <a:cxn ang="0">
                <a:pos x="connsiteX1" y="connsiteY1"/>
              </a:cxn>
              <a:cxn ang="0">
                <a:pos x="connsiteX2" y="connsiteY2"/>
              </a:cxn>
            </a:cxnLst>
            <a:rect l="l" t="t" r="r" b="b"/>
            <a:pathLst>
              <a:path w="10000" h="12459">
                <a:moveTo>
                  <a:pt x="0" y="0"/>
                </a:moveTo>
                <a:cubicBezTo>
                  <a:pt x="1788" y="8069"/>
                  <a:pt x="2014" y="12459"/>
                  <a:pt x="5165" y="12459"/>
                </a:cubicBezTo>
                <a:cubicBezTo>
                  <a:pt x="8425" y="11866"/>
                  <a:pt x="8234" y="7357"/>
                  <a:pt x="10000" y="0"/>
                </a:cubicBezTo>
              </a:path>
            </a:pathLst>
          </a:custGeom>
          <a:noFill/>
          <a:ln>
            <a:solidFill>
              <a:srgbClr val="62ACF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75" name="Graphic 74" descr="Network diagram with solid fill">
            <a:extLst>
              <a:ext uri="{FF2B5EF4-FFF2-40B4-BE49-F238E27FC236}">
                <a16:creationId xmlns:a16="http://schemas.microsoft.com/office/drawing/2014/main" id="{9C6BC98E-57E2-A69F-8CDF-646FD272D39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17323" y="2081435"/>
            <a:ext cx="571491" cy="571491"/>
          </a:xfrm>
          <a:prstGeom prst="rect">
            <a:avLst/>
          </a:prstGeom>
        </p:spPr>
      </p:pic>
      <p:sp>
        <p:nvSpPr>
          <p:cNvPr id="83" name="TextBox 82">
            <a:extLst>
              <a:ext uri="{FF2B5EF4-FFF2-40B4-BE49-F238E27FC236}">
                <a16:creationId xmlns:a16="http://schemas.microsoft.com/office/drawing/2014/main" id="{9BF50BAC-DCEE-A0B5-6A77-206BB373B0C6}"/>
              </a:ext>
            </a:extLst>
          </p:cNvPr>
          <p:cNvSpPr txBox="1"/>
          <p:nvPr/>
        </p:nvSpPr>
        <p:spPr>
          <a:xfrm>
            <a:off x="3193202" y="1945061"/>
            <a:ext cx="720815" cy="173124"/>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750" dirty="0">
                <a:solidFill>
                  <a:srgbClr val="007882"/>
                </a:solidFill>
                <a:latin typeface="Barlow" pitchFamily="2" charset="77"/>
                <a:cs typeface="Arial"/>
              </a:rPr>
              <a:t>Schema</a:t>
            </a:r>
          </a:p>
        </p:txBody>
      </p:sp>
      <p:cxnSp>
        <p:nvCxnSpPr>
          <p:cNvPr id="99" name="Straight Arrow Connector 98">
            <a:extLst>
              <a:ext uri="{FF2B5EF4-FFF2-40B4-BE49-F238E27FC236}">
                <a16:creationId xmlns:a16="http://schemas.microsoft.com/office/drawing/2014/main" id="{820CA05B-42B1-0E3D-F9DA-67BDADCD2B0F}"/>
              </a:ext>
            </a:extLst>
          </p:cNvPr>
          <p:cNvCxnSpPr>
            <a:cxnSpLocks/>
          </p:cNvCxnSpPr>
          <p:nvPr/>
        </p:nvCxnSpPr>
        <p:spPr>
          <a:xfrm flipV="1">
            <a:off x="7926260" y="3353459"/>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nvGrpSpPr>
          <p:cNvPr id="102" name="Group 101">
            <a:extLst>
              <a:ext uri="{FF2B5EF4-FFF2-40B4-BE49-F238E27FC236}">
                <a16:creationId xmlns:a16="http://schemas.microsoft.com/office/drawing/2014/main" id="{03061D4C-6373-E588-465C-F4484FB02F56}"/>
              </a:ext>
            </a:extLst>
          </p:cNvPr>
          <p:cNvGrpSpPr/>
          <p:nvPr/>
        </p:nvGrpSpPr>
        <p:grpSpPr>
          <a:xfrm rot="5400000">
            <a:off x="8464777" y="4186619"/>
            <a:ext cx="186480" cy="323736"/>
            <a:chOff x="11747493" y="5913320"/>
            <a:chExt cx="274015" cy="785657"/>
          </a:xfrm>
        </p:grpSpPr>
        <p:cxnSp>
          <p:nvCxnSpPr>
            <p:cNvPr id="100" name="Straight Arrow Connector 99">
              <a:extLst>
                <a:ext uri="{FF2B5EF4-FFF2-40B4-BE49-F238E27FC236}">
                  <a16:creationId xmlns:a16="http://schemas.microsoft.com/office/drawing/2014/main" id="{00984AC0-F1BD-3F4F-FCA3-DCC6EDE30232}"/>
                </a:ext>
              </a:extLst>
            </p:cNvPr>
            <p:cNvCxnSpPr>
              <a:cxnSpLocks/>
            </p:cNvCxnSpPr>
            <p:nvPr/>
          </p:nvCxnSpPr>
          <p:spPr>
            <a:xfrm>
              <a:off x="11747493" y="5927902"/>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0952381D-D8BB-A13F-4109-110B6EAC881C}"/>
                </a:ext>
              </a:extLst>
            </p:cNvPr>
            <p:cNvCxnSpPr>
              <a:cxnSpLocks/>
            </p:cNvCxnSpPr>
            <p:nvPr/>
          </p:nvCxnSpPr>
          <p:spPr>
            <a:xfrm flipV="1">
              <a:off x="12021508" y="5913320"/>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sp>
        <p:nvSpPr>
          <p:cNvPr id="104" name="Arrow: Right 103">
            <a:extLst>
              <a:ext uri="{FF2B5EF4-FFF2-40B4-BE49-F238E27FC236}">
                <a16:creationId xmlns:a16="http://schemas.microsoft.com/office/drawing/2014/main" id="{6731E2DF-96E3-0AD2-BDC8-8622E444EBDB}"/>
              </a:ext>
            </a:extLst>
          </p:cNvPr>
          <p:cNvSpPr/>
          <p:nvPr/>
        </p:nvSpPr>
        <p:spPr>
          <a:xfrm>
            <a:off x="9022877" y="5025847"/>
            <a:ext cx="2330082" cy="1043925"/>
          </a:xfrm>
          <a:prstGeom prst="rightArrow">
            <a:avLst/>
          </a:prstGeom>
          <a:solidFill>
            <a:srgbClr val="1AC9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016" b="1" u="sng" dirty="0">
                <a:solidFill>
                  <a:schemeClr val="bg1"/>
                </a:solidFill>
                <a:latin typeface="Barlow" pitchFamily="2" charset="77"/>
                <a:cs typeface="Arial"/>
              </a:rPr>
              <a:t>Objective 4:</a:t>
            </a:r>
            <a:endParaRPr lang="en-AU" sz="1016" b="1" dirty="0">
              <a:solidFill>
                <a:schemeClr val="bg1"/>
              </a:solidFill>
              <a:latin typeface="Barlow" pitchFamily="2" charset="77"/>
              <a:cs typeface="Arial"/>
            </a:endParaRPr>
          </a:p>
          <a:p>
            <a:r>
              <a:rPr lang="en-AU" sz="1016" b="1" dirty="0">
                <a:solidFill>
                  <a:schemeClr val="bg1"/>
                </a:solidFill>
                <a:latin typeface="Barlow" pitchFamily="2" charset="77"/>
                <a:cs typeface="Arial"/>
              </a:rPr>
              <a:t>Co-design a national roadmap and evaluation for integration</a:t>
            </a:r>
            <a:endParaRPr lang="en-AU" sz="1016" b="1" dirty="0">
              <a:solidFill>
                <a:schemeClr val="bg1"/>
              </a:solidFill>
              <a:latin typeface="Barlow" pitchFamily="2" charset="77"/>
              <a:cs typeface="Arial" panose="020B0604020202020204" pitchFamily="34" charset="0"/>
            </a:endParaRPr>
          </a:p>
        </p:txBody>
      </p:sp>
      <p:cxnSp>
        <p:nvCxnSpPr>
          <p:cNvPr id="109" name="Connector: Elbow 108">
            <a:extLst>
              <a:ext uri="{FF2B5EF4-FFF2-40B4-BE49-F238E27FC236}">
                <a16:creationId xmlns:a16="http://schemas.microsoft.com/office/drawing/2014/main" id="{D76F6832-1D5B-6848-92C7-6102D4E8696B}"/>
              </a:ext>
            </a:extLst>
          </p:cNvPr>
          <p:cNvCxnSpPr>
            <a:cxnSpLocks/>
            <a:stCxn id="16" idx="0"/>
            <a:endCxn id="6" idx="0"/>
          </p:cNvCxnSpPr>
          <p:nvPr/>
        </p:nvCxnSpPr>
        <p:spPr>
          <a:xfrm rot="5400000" flipH="1" flipV="1">
            <a:off x="7133313" y="-362150"/>
            <a:ext cx="835577" cy="5706395"/>
          </a:xfrm>
          <a:prstGeom prst="bentConnector3">
            <a:avLst>
              <a:gd name="adj1" fmla="val 196997"/>
            </a:avLst>
          </a:prstGeom>
          <a:ln w="44450"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6" name="Rectangle 115">
            <a:extLst>
              <a:ext uri="{FF2B5EF4-FFF2-40B4-BE49-F238E27FC236}">
                <a16:creationId xmlns:a16="http://schemas.microsoft.com/office/drawing/2014/main" id="{FC2D5567-B84C-9033-1342-51B9D5822AD4}"/>
              </a:ext>
            </a:extLst>
          </p:cNvPr>
          <p:cNvSpPr/>
          <p:nvPr/>
        </p:nvSpPr>
        <p:spPr>
          <a:xfrm>
            <a:off x="4027333" y="2927540"/>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17" name="Rectangle 116">
            <a:extLst>
              <a:ext uri="{FF2B5EF4-FFF2-40B4-BE49-F238E27FC236}">
                <a16:creationId xmlns:a16="http://schemas.microsoft.com/office/drawing/2014/main" id="{43D82F26-C59A-9FFF-A736-242DD8D4E8E7}"/>
              </a:ext>
            </a:extLst>
          </p:cNvPr>
          <p:cNvSpPr/>
          <p:nvPr/>
        </p:nvSpPr>
        <p:spPr>
          <a:xfrm>
            <a:off x="10119727" y="1837598"/>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cxnSp>
        <p:nvCxnSpPr>
          <p:cNvPr id="119" name="Connector: Elbow 118">
            <a:extLst>
              <a:ext uri="{FF2B5EF4-FFF2-40B4-BE49-F238E27FC236}">
                <a16:creationId xmlns:a16="http://schemas.microsoft.com/office/drawing/2014/main" id="{2CBDF0E1-37C7-AE16-4F03-F07A517CA21C}"/>
              </a:ext>
            </a:extLst>
          </p:cNvPr>
          <p:cNvCxnSpPr>
            <a:cxnSpLocks/>
            <a:stCxn id="116" idx="0"/>
            <a:endCxn id="117" idx="0"/>
          </p:cNvCxnSpPr>
          <p:nvPr/>
        </p:nvCxnSpPr>
        <p:spPr>
          <a:xfrm rot="5400000" flipH="1" flipV="1">
            <a:off x="6912803" y="-663628"/>
            <a:ext cx="1089942" cy="6092394"/>
          </a:xfrm>
          <a:prstGeom prst="bentConnector3">
            <a:avLst>
              <a:gd name="adj1" fmla="val 177966"/>
            </a:avLst>
          </a:prstGeom>
          <a:ln w="57150">
            <a:solidFill>
              <a:srgbClr val="7030A0"/>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CAB32515-6DC2-4E17-82F7-362695759B64}"/>
              </a:ext>
            </a:extLst>
          </p:cNvPr>
          <p:cNvSpPr txBox="1"/>
          <p:nvPr/>
        </p:nvSpPr>
        <p:spPr>
          <a:xfrm>
            <a:off x="8738643" y="754458"/>
            <a:ext cx="2595276" cy="21403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a:solidFill>
                  <a:srgbClr val="7030A0"/>
                </a:solidFill>
                <a:latin typeface="Arial"/>
                <a:cs typeface="Arial"/>
              </a:rPr>
              <a:t>Feedback mechanism for improvement</a:t>
            </a:r>
            <a:endParaRPr lang="en-AU" sz="1016">
              <a:solidFill>
                <a:srgbClr val="7030A0"/>
              </a:solidFill>
              <a:latin typeface="Arial"/>
              <a:cs typeface="Arial"/>
            </a:endParaRPr>
          </a:p>
        </p:txBody>
      </p:sp>
      <p:cxnSp>
        <p:nvCxnSpPr>
          <p:cNvPr id="132" name="Straight Arrow Connector 131">
            <a:extLst>
              <a:ext uri="{FF2B5EF4-FFF2-40B4-BE49-F238E27FC236}">
                <a16:creationId xmlns:a16="http://schemas.microsoft.com/office/drawing/2014/main" id="{6B968DD0-3ACC-89B5-24FD-31470DB31A16}"/>
              </a:ext>
            </a:extLst>
          </p:cNvPr>
          <p:cNvCxnSpPr>
            <a:cxnSpLocks/>
          </p:cNvCxnSpPr>
          <p:nvPr/>
        </p:nvCxnSpPr>
        <p:spPr>
          <a:xfrm flipV="1">
            <a:off x="3539954" y="3564042"/>
            <a:ext cx="0" cy="684509"/>
          </a:xfrm>
          <a:prstGeom prst="straightConnector1">
            <a:avLst/>
          </a:prstGeom>
          <a:ln w="57150">
            <a:solidFill>
              <a:srgbClr val="62ACF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39" name="TextBox 138">
            <a:extLst>
              <a:ext uri="{FF2B5EF4-FFF2-40B4-BE49-F238E27FC236}">
                <a16:creationId xmlns:a16="http://schemas.microsoft.com/office/drawing/2014/main" id="{AFB00774-57C1-2028-11D7-625E0CCA4EE4}"/>
              </a:ext>
            </a:extLst>
          </p:cNvPr>
          <p:cNvSpPr txBox="1"/>
          <p:nvPr/>
        </p:nvSpPr>
        <p:spPr>
          <a:xfrm>
            <a:off x="3650989" y="3604247"/>
            <a:ext cx="979582" cy="52668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Feedback mechanism for improvement</a:t>
            </a:r>
            <a:endParaRPr lang="en-AU" sz="1016" dirty="0">
              <a:solidFill>
                <a:srgbClr val="62ACF0"/>
              </a:solidFill>
              <a:latin typeface="Barlow" pitchFamily="2" charset="77"/>
              <a:cs typeface="Arial"/>
            </a:endParaRPr>
          </a:p>
        </p:txBody>
      </p:sp>
      <p:sp>
        <p:nvSpPr>
          <p:cNvPr id="140" name="TextBox 139">
            <a:extLst>
              <a:ext uri="{FF2B5EF4-FFF2-40B4-BE49-F238E27FC236}">
                <a16:creationId xmlns:a16="http://schemas.microsoft.com/office/drawing/2014/main" id="{95E7A590-2305-9F4C-BF5E-1C73619DCD84}"/>
              </a:ext>
            </a:extLst>
          </p:cNvPr>
          <p:cNvSpPr txBox="1"/>
          <p:nvPr/>
        </p:nvSpPr>
        <p:spPr>
          <a:xfrm>
            <a:off x="8738642" y="1019588"/>
            <a:ext cx="1672834"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AI real-time inferencing</a:t>
            </a:r>
          </a:p>
        </p:txBody>
      </p:sp>
      <p:sp>
        <p:nvSpPr>
          <p:cNvPr id="142" name="TextBox 141">
            <a:extLst>
              <a:ext uri="{FF2B5EF4-FFF2-40B4-BE49-F238E27FC236}">
                <a16:creationId xmlns:a16="http://schemas.microsoft.com/office/drawing/2014/main" id="{0BF77AF1-B124-C8A1-5788-DD35D37CCE50}"/>
              </a:ext>
            </a:extLst>
          </p:cNvPr>
          <p:cNvSpPr txBox="1"/>
          <p:nvPr/>
        </p:nvSpPr>
        <p:spPr>
          <a:xfrm rot="16200000">
            <a:off x="-440883" y="2591509"/>
            <a:ext cx="2148454" cy="338554"/>
          </a:xfrm>
          <a:prstGeom prst="rect">
            <a:avLst/>
          </a:prstGeom>
          <a:noFill/>
        </p:spPr>
        <p:txBody>
          <a:bodyPr wrap="square">
            <a:spAutoFit/>
          </a:bodyPr>
          <a:lstStyle/>
          <a:p>
            <a:r>
              <a:rPr lang="en-AU" sz="1600" b="1" dirty="0">
                <a:solidFill>
                  <a:srgbClr val="404040"/>
                </a:solidFill>
                <a:latin typeface="Barlow" pitchFamily="2" charset="77"/>
              </a:rPr>
              <a:t>Data to knowledge</a:t>
            </a:r>
          </a:p>
        </p:txBody>
      </p:sp>
      <p:sp>
        <p:nvSpPr>
          <p:cNvPr id="143" name="TextBox 142">
            <a:extLst>
              <a:ext uri="{FF2B5EF4-FFF2-40B4-BE49-F238E27FC236}">
                <a16:creationId xmlns:a16="http://schemas.microsoft.com/office/drawing/2014/main" id="{3987114F-5E7C-28F5-76B2-FD0EE320B436}"/>
              </a:ext>
            </a:extLst>
          </p:cNvPr>
          <p:cNvSpPr txBox="1"/>
          <p:nvPr/>
        </p:nvSpPr>
        <p:spPr>
          <a:xfrm>
            <a:off x="3498864" y="6093325"/>
            <a:ext cx="3952347" cy="338554"/>
          </a:xfrm>
          <a:prstGeom prst="rect">
            <a:avLst/>
          </a:prstGeom>
          <a:noFill/>
        </p:spPr>
        <p:txBody>
          <a:bodyPr wrap="square">
            <a:spAutoFit/>
          </a:bodyPr>
          <a:lstStyle/>
          <a:p>
            <a:pPr algn="ctr"/>
            <a:r>
              <a:rPr lang="en-AU" sz="1600" b="1" dirty="0">
                <a:solidFill>
                  <a:srgbClr val="404040"/>
                </a:solidFill>
                <a:latin typeface="Barlow" pitchFamily="2" charset="77"/>
              </a:rPr>
              <a:t>Knowledge to implementation practice</a:t>
            </a:r>
          </a:p>
        </p:txBody>
      </p:sp>
      <p:sp>
        <p:nvSpPr>
          <p:cNvPr id="144" name="TextBox 143">
            <a:extLst>
              <a:ext uri="{FF2B5EF4-FFF2-40B4-BE49-F238E27FC236}">
                <a16:creationId xmlns:a16="http://schemas.microsoft.com/office/drawing/2014/main" id="{D6310740-28A1-5BD3-AA80-EBA9162F4553}"/>
              </a:ext>
            </a:extLst>
          </p:cNvPr>
          <p:cNvSpPr txBox="1"/>
          <p:nvPr/>
        </p:nvSpPr>
        <p:spPr>
          <a:xfrm>
            <a:off x="4300553" y="352545"/>
            <a:ext cx="3555898" cy="338554"/>
          </a:xfrm>
          <a:prstGeom prst="rect">
            <a:avLst/>
          </a:prstGeom>
          <a:noFill/>
        </p:spPr>
        <p:txBody>
          <a:bodyPr wrap="square">
            <a:spAutoFit/>
          </a:bodyPr>
          <a:lstStyle/>
          <a:p>
            <a:pPr algn="ctr"/>
            <a:r>
              <a:rPr lang="en-AU" sz="1600" b="1" dirty="0">
                <a:solidFill>
                  <a:srgbClr val="404040"/>
                </a:solidFill>
                <a:latin typeface="Barlow" pitchFamily="2" charset="77"/>
              </a:rPr>
              <a:t>Implementation practice to data</a:t>
            </a:r>
          </a:p>
        </p:txBody>
      </p:sp>
      <p:cxnSp>
        <p:nvCxnSpPr>
          <p:cNvPr id="145" name="Straight Arrow Connector 144">
            <a:extLst>
              <a:ext uri="{FF2B5EF4-FFF2-40B4-BE49-F238E27FC236}">
                <a16:creationId xmlns:a16="http://schemas.microsoft.com/office/drawing/2014/main" id="{AF7536D3-1B00-6C79-CB38-CB070E1A8162}"/>
              </a:ext>
            </a:extLst>
          </p:cNvPr>
          <p:cNvCxnSpPr>
            <a:cxnSpLocks/>
          </p:cNvCxnSpPr>
          <p:nvPr/>
        </p:nvCxnSpPr>
        <p:spPr>
          <a:xfrm>
            <a:off x="633342" y="3835015"/>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21F5E381-08A1-0C15-632C-E06089F8C7B0}"/>
              </a:ext>
            </a:extLst>
          </p:cNvPr>
          <p:cNvCxnSpPr>
            <a:cxnSpLocks/>
          </p:cNvCxnSpPr>
          <p:nvPr/>
        </p:nvCxnSpPr>
        <p:spPr>
          <a:xfrm rot="16200000">
            <a:off x="7661334" y="5897509"/>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1C673D50-AF04-8BEC-9646-21A0F0082B7E}"/>
              </a:ext>
            </a:extLst>
          </p:cNvPr>
          <p:cNvCxnSpPr>
            <a:cxnSpLocks/>
          </p:cNvCxnSpPr>
          <p:nvPr/>
        </p:nvCxnSpPr>
        <p:spPr>
          <a:xfrm rot="5400000" flipH="1">
            <a:off x="4140780" y="158491"/>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B32829E-A1FB-F33E-B116-B7FE2EEBEF4E}"/>
              </a:ext>
            </a:extLst>
          </p:cNvPr>
          <p:cNvSpPr txBox="1"/>
          <p:nvPr/>
        </p:nvSpPr>
        <p:spPr>
          <a:xfrm>
            <a:off x="3473925" y="1058733"/>
            <a:ext cx="870281" cy="839332"/>
          </a:xfrm>
          <a:prstGeom prst="rect">
            <a:avLst/>
          </a:prstGeom>
          <a:solidFill>
            <a:srgbClr val="007882"/>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1</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Co-design</a:t>
            </a:r>
          </a:p>
          <a:p>
            <a:r>
              <a:rPr lang="en-AU" sz="1016" b="1" dirty="0">
                <a:solidFill>
                  <a:schemeClr val="bg1"/>
                </a:solidFill>
                <a:latin typeface="Barlow" pitchFamily="2" charset="77"/>
                <a:cs typeface="Arial"/>
              </a:rPr>
              <a:t>a schema and data handling</a:t>
            </a:r>
            <a:endParaRPr lang="en-AU" sz="1016" dirty="0">
              <a:solidFill>
                <a:schemeClr val="bg1"/>
              </a:solidFill>
              <a:latin typeface="Barlow" pitchFamily="2" charset="77"/>
              <a:cs typeface="Arial"/>
            </a:endParaRPr>
          </a:p>
        </p:txBody>
      </p:sp>
      <p:sp>
        <p:nvSpPr>
          <p:cNvPr id="18" name="TextBox 17">
            <a:extLst>
              <a:ext uri="{FF2B5EF4-FFF2-40B4-BE49-F238E27FC236}">
                <a16:creationId xmlns:a16="http://schemas.microsoft.com/office/drawing/2014/main" id="{1AC672FB-D916-781E-116D-DD2D87715E2F}"/>
              </a:ext>
            </a:extLst>
          </p:cNvPr>
          <p:cNvSpPr txBox="1"/>
          <p:nvPr/>
        </p:nvSpPr>
        <p:spPr>
          <a:xfrm>
            <a:off x="2261658" y="2537130"/>
            <a:ext cx="925415" cy="683007"/>
          </a:xfrm>
          <a:prstGeom prst="rect">
            <a:avLst/>
          </a:prstGeom>
          <a:solidFill>
            <a:srgbClr val="62ACF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2</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Build and validate </a:t>
            </a:r>
          </a:p>
          <a:p>
            <a:r>
              <a:rPr lang="en-AU" sz="1016" b="1" dirty="0">
                <a:solidFill>
                  <a:schemeClr val="bg1"/>
                </a:solidFill>
                <a:latin typeface="Barlow" pitchFamily="2" charset="77"/>
                <a:cs typeface="Arial"/>
              </a:rPr>
              <a:t>AI model</a:t>
            </a:r>
            <a:endParaRPr lang="en-AU" sz="1016" dirty="0">
              <a:solidFill>
                <a:schemeClr val="bg1"/>
              </a:solidFill>
              <a:latin typeface="Barlow" pitchFamily="2" charset="77"/>
              <a:cs typeface="Arial"/>
            </a:endParaRPr>
          </a:p>
        </p:txBody>
      </p:sp>
      <p:sp>
        <p:nvSpPr>
          <p:cNvPr id="27" name="TextBox 26">
            <a:extLst>
              <a:ext uri="{FF2B5EF4-FFF2-40B4-BE49-F238E27FC236}">
                <a16:creationId xmlns:a16="http://schemas.microsoft.com/office/drawing/2014/main" id="{3A9F5F0D-0789-CC9F-F44C-B63956470418}"/>
              </a:ext>
            </a:extLst>
          </p:cNvPr>
          <p:cNvSpPr txBox="1"/>
          <p:nvPr/>
        </p:nvSpPr>
        <p:spPr>
          <a:xfrm>
            <a:off x="8332122" y="1524365"/>
            <a:ext cx="1787604" cy="526683"/>
          </a:xfrm>
          <a:prstGeom prst="rect">
            <a:avLst/>
          </a:prstGeom>
          <a:solidFill>
            <a:srgbClr val="7030A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3</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Develop an </a:t>
            </a:r>
          </a:p>
          <a:p>
            <a:r>
              <a:rPr lang="en-AU" sz="1016" b="1" dirty="0">
                <a:solidFill>
                  <a:schemeClr val="bg1"/>
                </a:solidFill>
                <a:latin typeface="Barlow" pitchFamily="2" charset="77"/>
                <a:cs typeface="Arial"/>
              </a:rPr>
              <a:t>interactive web application</a:t>
            </a:r>
            <a:endParaRPr lang="en-AU" sz="1016" dirty="0">
              <a:solidFill>
                <a:schemeClr val="bg1"/>
              </a:solidFill>
              <a:latin typeface="Barlow" pitchFamily="2" charset="77"/>
              <a:cs typeface="Arial"/>
            </a:endParaRPr>
          </a:p>
        </p:txBody>
      </p:sp>
      <p:grpSp>
        <p:nvGrpSpPr>
          <p:cNvPr id="44" name="Group 43">
            <a:extLst>
              <a:ext uri="{FF2B5EF4-FFF2-40B4-BE49-F238E27FC236}">
                <a16:creationId xmlns:a16="http://schemas.microsoft.com/office/drawing/2014/main" id="{0D702906-7B8D-EE29-B9D6-6DED79952360}"/>
              </a:ext>
            </a:extLst>
          </p:cNvPr>
          <p:cNvGrpSpPr/>
          <p:nvPr/>
        </p:nvGrpSpPr>
        <p:grpSpPr>
          <a:xfrm>
            <a:off x="5183154" y="1612945"/>
            <a:ext cx="1420613" cy="1406134"/>
            <a:chOff x="7620119" y="4561490"/>
            <a:chExt cx="2516964" cy="2491311"/>
          </a:xfrm>
          <a:solidFill>
            <a:schemeClr val="bg1"/>
          </a:solidFill>
        </p:grpSpPr>
        <p:sp>
          <p:nvSpPr>
            <p:cNvPr id="45" name="Rounded Rectangle 2">
              <a:extLst>
                <a:ext uri="{FF2B5EF4-FFF2-40B4-BE49-F238E27FC236}">
                  <a16:creationId xmlns:a16="http://schemas.microsoft.com/office/drawing/2014/main" id="{E8C079F1-12E5-0EDE-7566-5F9E719AFD83}"/>
                </a:ext>
              </a:extLst>
            </p:cNvPr>
            <p:cNvSpPr/>
            <p:nvPr/>
          </p:nvSpPr>
          <p:spPr>
            <a:xfrm>
              <a:off x="7948619" y="6159892"/>
              <a:ext cx="1859557" cy="892909"/>
            </a:xfrm>
            <a:custGeom>
              <a:avLst/>
              <a:gdLst/>
              <a:ahLst/>
              <a:cxnLst/>
              <a:rect l="0" t="0" r="0" b="0"/>
              <a:pathLst>
                <a:path w="1859557" h="892909">
                  <a:moveTo>
                    <a:pt x="1747719" y="276583"/>
                  </a:moveTo>
                  <a:lnTo>
                    <a:pt x="1859557" y="482575"/>
                  </a:lnTo>
                  <a:cubicBezTo>
                    <a:pt x="1784448" y="564312"/>
                    <a:pt x="1699023" y="636141"/>
                    <a:pt x="1604932" y="695999"/>
                  </a:cubicBezTo>
                  <a:lnTo>
                    <a:pt x="1422110" y="550689"/>
                  </a:lnTo>
                  <a:cubicBezTo>
                    <a:pt x="1335445" y="597337"/>
                    <a:pt x="1241355" y="632013"/>
                    <a:pt x="1142311" y="652653"/>
                  </a:cubicBezTo>
                  <a:lnTo>
                    <a:pt x="1095677" y="881763"/>
                  </a:lnTo>
                  <a:cubicBezTo>
                    <a:pt x="1041615" y="888781"/>
                    <a:pt x="985902" y="892909"/>
                    <a:pt x="929777" y="892909"/>
                  </a:cubicBezTo>
                  <a:cubicBezTo>
                    <a:pt x="873652" y="892909"/>
                    <a:pt x="818354" y="888781"/>
                    <a:pt x="763880" y="881763"/>
                  </a:cubicBezTo>
                  <a:lnTo>
                    <a:pt x="717246" y="652653"/>
                  </a:lnTo>
                  <a:cubicBezTo>
                    <a:pt x="617789" y="632013"/>
                    <a:pt x="524108" y="597337"/>
                    <a:pt x="437445" y="550689"/>
                  </a:cubicBezTo>
                  <a:lnTo>
                    <a:pt x="254626" y="695999"/>
                  </a:lnTo>
                  <a:cubicBezTo>
                    <a:pt x="160533" y="636141"/>
                    <a:pt x="74696" y="564312"/>
                    <a:pt x="0" y="482575"/>
                  </a:cubicBezTo>
                  <a:lnTo>
                    <a:pt x="111835" y="276583"/>
                  </a:lnTo>
                  <a:cubicBezTo>
                    <a:pt x="80884" y="237365"/>
                    <a:pt x="52823" y="196497"/>
                    <a:pt x="28062" y="153152"/>
                  </a:cubicBezTo>
                  <a:lnTo>
                    <a:pt x="293005" y="0"/>
                  </a:lnTo>
                  <a:cubicBezTo>
                    <a:pt x="420524" y="220028"/>
                    <a:pt x="657405" y="368226"/>
                    <a:pt x="929777" y="368226"/>
                  </a:cubicBezTo>
                  <a:cubicBezTo>
                    <a:pt x="1202149" y="368226"/>
                    <a:pt x="1439442" y="220028"/>
                    <a:pt x="1566550" y="0"/>
                  </a:cubicBezTo>
                  <a:lnTo>
                    <a:pt x="1831495" y="153152"/>
                  </a:lnTo>
                  <a:cubicBezTo>
                    <a:pt x="1806321" y="196497"/>
                    <a:pt x="1778257" y="237779"/>
                    <a:pt x="1747719" y="276583"/>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sp>
          <p:nvSpPr>
            <p:cNvPr id="46" name="Rounded Rectangle 6">
              <a:extLst>
                <a:ext uri="{FF2B5EF4-FFF2-40B4-BE49-F238E27FC236}">
                  <a16:creationId xmlns:a16="http://schemas.microsoft.com/office/drawing/2014/main" id="{ADF94EAE-814E-F36C-09C1-60945E6A1A7C}"/>
                </a:ext>
              </a:extLst>
            </p:cNvPr>
            <p:cNvSpPr/>
            <p:nvPr/>
          </p:nvSpPr>
          <p:spPr>
            <a:xfrm>
              <a:off x="8878808" y="4562315"/>
              <a:ext cx="1258275" cy="1751142"/>
            </a:xfrm>
            <a:custGeom>
              <a:avLst/>
              <a:gdLst/>
              <a:ahLst/>
              <a:cxnLst/>
              <a:rect l="0" t="0" r="0" b="0"/>
              <a:pathLst>
                <a:path w="1258275" h="1751142">
                  <a:moveTo>
                    <a:pt x="735817" y="1231001"/>
                  </a:moveTo>
                  <a:cubicBezTo>
                    <a:pt x="735817" y="824383"/>
                    <a:pt x="406494" y="494959"/>
                    <a:pt x="0" y="494959"/>
                  </a:cubicBezTo>
                  <a:lnTo>
                    <a:pt x="0" y="189067"/>
                  </a:lnTo>
                  <a:cubicBezTo>
                    <a:pt x="50347" y="189067"/>
                    <a:pt x="99871" y="192782"/>
                    <a:pt x="148568" y="199800"/>
                  </a:cubicBezTo>
                  <a:lnTo>
                    <a:pt x="271133" y="0"/>
                  </a:lnTo>
                  <a:cubicBezTo>
                    <a:pt x="381320" y="23942"/>
                    <a:pt x="485730" y="62746"/>
                    <a:pt x="583124" y="113522"/>
                  </a:cubicBezTo>
                  <a:lnTo>
                    <a:pt x="548459" y="345109"/>
                  </a:lnTo>
                  <a:cubicBezTo>
                    <a:pt x="633472" y="397536"/>
                    <a:pt x="710230" y="462348"/>
                    <a:pt x="776259" y="536241"/>
                  </a:cubicBezTo>
                  <a:lnTo>
                    <a:pt x="998284" y="461934"/>
                  </a:lnTo>
                  <a:cubicBezTo>
                    <a:pt x="1065552" y="549450"/>
                    <a:pt x="1121678" y="645635"/>
                    <a:pt x="1164597" y="749251"/>
                  </a:cubicBezTo>
                  <a:lnTo>
                    <a:pt x="989206" y="904468"/>
                  </a:lnTo>
                  <a:cubicBezTo>
                    <a:pt x="1019333" y="997350"/>
                    <a:pt x="1037078" y="1095599"/>
                    <a:pt x="1040379" y="1197563"/>
                  </a:cubicBezTo>
                  <a:lnTo>
                    <a:pt x="1258275" y="1283428"/>
                  </a:lnTo>
                  <a:cubicBezTo>
                    <a:pt x="1253323" y="1397364"/>
                    <a:pt x="1233929" y="1506758"/>
                    <a:pt x="1200914" y="1610787"/>
                  </a:cubicBezTo>
                  <a:lnTo>
                    <a:pt x="966507" y="1616979"/>
                  </a:lnTo>
                  <a:cubicBezTo>
                    <a:pt x="947936" y="1663626"/>
                    <a:pt x="926066" y="1708210"/>
                    <a:pt x="901305" y="1751142"/>
                  </a:cubicBezTo>
                  <a:lnTo>
                    <a:pt x="636359" y="1597990"/>
                  </a:lnTo>
                  <a:cubicBezTo>
                    <a:pt x="699087" y="1489421"/>
                    <a:pt x="735404" y="1364339"/>
                    <a:pt x="735404" y="1230175"/>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dirty="0"/>
            </a:p>
          </p:txBody>
        </p:sp>
        <p:sp>
          <p:nvSpPr>
            <p:cNvPr id="48" name="Rounded Rectangle 10">
              <a:extLst>
                <a:ext uri="{FF2B5EF4-FFF2-40B4-BE49-F238E27FC236}">
                  <a16:creationId xmlns:a16="http://schemas.microsoft.com/office/drawing/2014/main" id="{8C42362B-B4E7-750F-BE7B-94AF64FBFB30}"/>
                </a:ext>
              </a:extLst>
            </p:cNvPr>
            <p:cNvSpPr/>
            <p:nvPr/>
          </p:nvSpPr>
          <p:spPr>
            <a:xfrm>
              <a:off x="7620119" y="4561490"/>
              <a:ext cx="1258275" cy="1751142"/>
            </a:xfrm>
            <a:custGeom>
              <a:avLst/>
              <a:gdLst/>
              <a:ahLst/>
              <a:cxnLst/>
              <a:rect l="0" t="0" r="0" b="0"/>
              <a:pathLst>
                <a:path w="1258275" h="1751142">
                  <a:moveTo>
                    <a:pt x="522871" y="1230175"/>
                  </a:moveTo>
                  <a:cubicBezTo>
                    <a:pt x="522871" y="1364339"/>
                    <a:pt x="559187" y="1489833"/>
                    <a:pt x="621916" y="1597990"/>
                  </a:cubicBezTo>
                  <a:lnTo>
                    <a:pt x="356973" y="1751142"/>
                  </a:lnTo>
                  <a:cubicBezTo>
                    <a:pt x="332211" y="1708210"/>
                    <a:pt x="310339" y="1663626"/>
                    <a:pt x="291768" y="1616979"/>
                  </a:cubicBezTo>
                  <a:lnTo>
                    <a:pt x="57363" y="1610787"/>
                  </a:lnTo>
                  <a:cubicBezTo>
                    <a:pt x="24348" y="1506758"/>
                    <a:pt x="4539" y="1396951"/>
                    <a:pt x="0" y="1283428"/>
                  </a:cubicBezTo>
                  <a:lnTo>
                    <a:pt x="217898" y="1197563"/>
                  </a:lnTo>
                  <a:cubicBezTo>
                    <a:pt x="220787" y="1095186"/>
                    <a:pt x="238532" y="996937"/>
                    <a:pt x="269071" y="904468"/>
                  </a:cubicBezTo>
                  <a:lnTo>
                    <a:pt x="93680" y="749251"/>
                  </a:lnTo>
                  <a:cubicBezTo>
                    <a:pt x="136599" y="646048"/>
                    <a:pt x="192723" y="549451"/>
                    <a:pt x="259990" y="461934"/>
                  </a:cubicBezTo>
                  <a:lnTo>
                    <a:pt x="482015" y="536241"/>
                  </a:lnTo>
                  <a:cubicBezTo>
                    <a:pt x="548458" y="462348"/>
                    <a:pt x="625218" y="397949"/>
                    <a:pt x="709818" y="345109"/>
                  </a:cubicBezTo>
                  <a:lnTo>
                    <a:pt x="675152" y="113522"/>
                  </a:lnTo>
                  <a:cubicBezTo>
                    <a:pt x="772545" y="62746"/>
                    <a:pt x="876954" y="24355"/>
                    <a:pt x="987141" y="0"/>
                  </a:cubicBezTo>
                  <a:lnTo>
                    <a:pt x="1109710" y="199800"/>
                  </a:lnTo>
                  <a:cubicBezTo>
                    <a:pt x="1157994" y="192782"/>
                    <a:pt x="1207928" y="189067"/>
                    <a:pt x="1258275" y="189067"/>
                  </a:cubicBezTo>
                  <a:lnTo>
                    <a:pt x="1258275" y="494959"/>
                  </a:lnTo>
                  <a:cubicBezTo>
                    <a:pt x="851780" y="494959"/>
                    <a:pt x="522460" y="824383"/>
                    <a:pt x="522460" y="1231001"/>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grpSp>
      <p:sp>
        <p:nvSpPr>
          <p:cNvPr id="49" name="TextBox 14">
            <a:extLst>
              <a:ext uri="{FF2B5EF4-FFF2-40B4-BE49-F238E27FC236}">
                <a16:creationId xmlns:a16="http://schemas.microsoft.com/office/drawing/2014/main" id="{36629FF6-A61E-0408-57EA-EA0CDAC99A87}"/>
              </a:ext>
            </a:extLst>
          </p:cNvPr>
          <p:cNvSpPr txBox="1"/>
          <p:nvPr/>
        </p:nvSpPr>
        <p:spPr>
          <a:xfrm>
            <a:off x="4922901" y="1338630"/>
            <a:ext cx="1931619" cy="173766"/>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129" b="1" u="sng">
                <a:solidFill>
                  <a:srgbClr val="404040"/>
                </a:solidFill>
                <a:latin typeface="Barlow" pitchFamily="2" charset="77"/>
              </a:rPr>
              <a:t>Project Governance Structure</a:t>
            </a:r>
          </a:p>
        </p:txBody>
      </p:sp>
      <p:sp>
        <p:nvSpPr>
          <p:cNvPr id="53" name="TextBox 15">
            <a:extLst>
              <a:ext uri="{FF2B5EF4-FFF2-40B4-BE49-F238E27FC236}">
                <a16:creationId xmlns:a16="http://schemas.microsoft.com/office/drawing/2014/main" id="{DAB8709B-3F15-0767-3A49-C49CDB91ECF9}"/>
              </a:ext>
            </a:extLst>
          </p:cNvPr>
          <p:cNvSpPr txBox="1"/>
          <p:nvPr/>
        </p:nvSpPr>
        <p:spPr>
          <a:xfrm>
            <a:off x="4803014" y="2002120"/>
            <a:ext cx="646011" cy="312650"/>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Steering
Committee</a:t>
            </a:r>
          </a:p>
        </p:txBody>
      </p:sp>
      <p:sp>
        <p:nvSpPr>
          <p:cNvPr id="54" name="TextBox 16">
            <a:extLst>
              <a:ext uri="{FF2B5EF4-FFF2-40B4-BE49-F238E27FC236}">
                <a16:creationId xmlns:a16="http://schemas.microsoft.com/office/drawing/2014/main" id="{BCFC2042-263E-453F-1D53-A03E5AB92AA2}"/>
              </a:ext>
            </a:extLst>
          </p:cNvPr>
          <p:cNvSpPr txBox="1"/>
          <p:nvPr/>
        </p:nvSpPr>
        <p:spPr>
          <a:xfrm>
            <a:off x="6015834" y="2002464"/>
            <a:ext cx="1242749"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Principle Setting
End User</a:t>
            </a:r>
            <a:r>
              <a:rPr lang="en-US" sz="1016" b="1" dirty="0">
                <a:solidFill>
                  <a:srgbClr val="404040"/>
                </a:solidFill>
                <a:latin typeface="Barlow" pitchFamily="2" charset="77"/>
              </a:rPr>
              <a:t> </a:t>
            </a:r>
            <a:r>
              <a:rPr sz="1016" b="1" dirty="0">
                <a:solidFill>
                  <a:srgbClr val="404040"/>
                </a:solidFill>
                <a:latin typeface="Barlow" pitchFamily="2" charset="77"/>
              </a:rPr>
              <a:t>Committee</a:t>
            </a:r>
          </a:p>
        </p:txBody>
      </p:sp>
      <p:sp>
        <p:nvSpPr>
          <p:cNvPr id="55" name="TextBox 17">
            <a:extLst>
              <a:ext uri="{FF2B5EF4-FFF2-40B4-BE49-F238E27FC236}">
                <a16:creationId xmlns:a16="http://schemas.microsoft.com/office/drawing/2014/main" id="{E10CBCDF-AF6E-958D-928E-5D206FFB86B8}"/>
              </a:ext>
            </a:extLst>
          </p:cNvPr>
          <p:cNvSpPr txBox="1"/>
          <p:nvPr/>
        </p:nvSpPr>
        <p:spPr>
          <a:xfrm>
            <a:off x="5275306" y="3055331"/>
            <a:ext cx="1265434"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System</a:t>
            </a:r>
            <a:r>
              <a:rPr lang="en-US" sz="1016" b="1" dirty="0">
                <a:solidFill>
                  <a:srgbClr val="404040"/>
                </a:solidFill>
                <a:latin typeface="Barlow" pitchFamily="2" charset="77"/>
              </a:rPr>
              <a:t> </a:t>
            </a:r>
            <a:r>
              <a:rPr sz="1016" b="1" dirty="0">
                <a:solidFill>
                  <a:srgbClr val="404040"/>
                </a:solidFill>
                <a:latin typeface="Barlow" pitchFamily="2" charset="77"/>
              </a:rPr>
              <a:t>Integration
Advisory Group</a:t>
            </a:r>
          </a:p>
        </p:txBody>
      </p:sp>
      <p:sp>
        <p:nvSpPr>
          <p:cNvPr id="103" name="TextBox 102">
            <a:extLst>
              <a:ext uri="{FF2B5EF4-FFF2-40B4-BE49-F238E27FC236}">
                <a16:creationId xmlns:a16="http://schemas.microsoft.com/office/drawing/2014/main" id="{10814F09-3AED-B9DA-0BD3-2634BD80E65D}"/>
              </a:ext>
            </a:extLst>
          </p:cNvPr>
          <p:cNvSpPr txBox="1"/>
          <p:nvPr/>
        </p:nvSpPr>
        <p:spPr>
          <a:xfrm>
            <a:off x="4716578" y="3527303"/>
            <a:ext cx="1404918" cy="52668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cs typeface="Arial"/>
              </a:rPr>
              <a:t>Ontology construction</a:t>
            </a:r>
          </a:p>
          <a:p>
            <a:pPr marL="107152" indent="-107152">
              <a:buFont typeface="Arial" panose="020B0604020202020204" pitchFamily="34" charset="0"/>
              <a:buChar char="•"/>
            </a:pPr>
            <a:r>
              <a:rPr lang="en-AU" sz="1016" dirty="0">
                <a:solidFill>
                  <a:srgbClr val="62ACF0"/>
                </a:solidFill>
                <a:latin typeface="Barlow" pitchFamily="2" charset="77"/>
                <a:cs typeface="Arial"/>
              </a:rPr>
              <a:t>Entities</a:t>
            </a:r>
          </a:p>
          <a:p>
            <a:pPr marL="107152" indent="-107152">
              <a:buFont typeface="Arial" panose="020B0604020202020204" pitchFamily="34" charset="0"/>
              <a:buChar char="•"/>
            </a:pPr>
            <a:r>
              <a:rPr lang="en-AU" sz="1016" dirty="0">
                <a:solidFill>
                  <a:srgbClr val="62ACF0"/>
                </a:solidFill>
                <a:latin typeface="Barlow" pitchFamily="2" charset="77"/>
                <a:cs typeface="Arial"/>
              </a:rPr>
              <a:t>Relation</a:t>
            </a:r>
          </a:p>
        </p:txBody>
      </p:sp>
      <p:cxnSp>
        <p:nvCxnSpPr>
          <p:cNvPr id="129" name="Straight Arrow Connector 128">
            <a:extLst>
              <a:ext uri="{FF2B5EF4-FFF2-40B4-BE49-F238E27FC236}">
                <a16:creationId xmlns:a16="http://schemas.microsoft.com/office/drawing/2014/main" id="{7F9265C0-F266-7DA9-78B0-FFEF96254BC3}"/>
              </a:ext>
            </a:extLst>
          </p:cNvPr>
          <p:cNvCxnSpPr>
            <a:cxnSpLocks/>
          </p:cNvCxnSpPr>
          <p:nvPr/>
        </p:nvCxnSpPr>
        <p:spPr>
          <a:xfrm>
            <a:off x="4697903" y="3684253"/>
            <a:ext cx="0" cy="844558"/>
          </a:xfrm>
          <a:prstGeom prst="straightConnector1">
            <a:avLst/>
          </a:prstGeom>
          <a:ln w="47625"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0" name="Group 69">
            <a:extLst>
              <a:ext uri="{FF2B5EF4-FFF2-40B4-BE49-F238E27FC236}">
                <a16:creationId xmlns:a16="http://schemas.microsoft.com/office/drawing/2014/main" id="{11BC1285-D3A7-18DE-3B9C-6933923B4826}"/>
              </a:ext>
            </a:extLst>
          </p:cNvPr>
          <p:cNvGrpSpPr/>
          <p:nvPr/>
        </p:nvGrpSpPr>
        <p:grpSpPr>
          <a:xfrm>
            <a:off x="6863170" y="3702796"/>
            <a:ext cx="1659506" cy="1304060"/>
            <a:chOff x="11845118" y="5034852"/>
            <a:chExt cx="2940221" cy="2310461"/>
          </a:xfrm>
        </p:grpSpPr>
        <p:pic>
          <p:nvPicPr>
            <p:cNvPr id="118" name="Graphic 117" descr="Internet with solid fill">
              <a:extLst>
                <a:ext uri="{FF2B5EF4-FFF2-40B4-BE49-F238E27FC236}">
                  <a16:creationId xmlns:a16="http://schemas.microsoft.com/office/drawing/2014/main" id="{9CB7F220-1C7A-2BD5-DA0B-5FE8289BB19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2474878" y="5034852"/>
              <a:ext cx="2310461" cy="2310461"/>
            </a:xfrm>
            <a:prstGeom prst="rect">
              <a:avLst/>
            </a:prstGeom>
          </p:spPr>
        </p:pic>
        <p:pic>
          <p:nvPicPr>
            <p:cNvPr id="120" name="Graphic 119" descr="Wireless with solid fill">
              <a:extLst>
                <a:ext uri="{FF2B5EF4-FFF2-40B4-BE49-F238E27FC236}">
                  <a16:creationId xmlns:a16="http://schemas.microsoft.com/office/drawing/2014/main" id="{F4E8FB4A-9A67-92CC-CA5C-31B565F0370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845118" y="5615981"/>
              <a:ext cx="465403" cy="465403"/>
            </a:xfrm>
            <a:prstGeom prst="rect">
              <a:avLst/>
            </a:prstGeom>
          </p:spPr>
        </p:pic>
        <p:pic>
          <p:nvPicPr>
            <p:cNvPr id="124" name="Graphic 123" descr="Smart Phone with solid fill">
              <a:extLst>
                <a:ext uri="{FF2B5EF4-FFF2-40B4-BE49-F238E27FC236}">
                  <a16:creationId xmlns:a16="http://schemas.microsoft.com/office/drawing/2014/main" id="{897DF835-B04B-D5C8-97AA-43C2E7417077}"/>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2077817" y="5804666"/>
              <a:ext cx="887748" cy="887748"/>
            </a:xfrm>
            <a:prstGeom prst="rect">
              <a:avLst/>
            </a:prstGeom>
          </p:spPr>
        </p:pic>
      </p:grpSp>
      <p:pic>
        <p:nvPicPr>
          <p:cNvPr id="13" name="Picture 12">
            <a:extLst>
              <a:ext uri="{FF2B5EF4-FFF2-40B4-BE49-F238E27FC236}">
                <a16:creationId xmlns:a16="http://schemas.microsoft.com/office/drawing/2014/main" id="{E11ACDA6-F673-9D46-0E88-865608B5FA4F}"/>
              </a:ext>
            </a:extLst>
          </p:cNvPr>
          <p:cNvPicPr>
            <a:picLocks noChangeAspect="1"/>
          </p:cNvPicPr>
          <p:nvPr/>
        </p:nvPicPr>
        <p:blipFill>
          <a:blip r:embed="rId12"/>
          <a:stretch>
            <a:fillRect/>
          </a:stretch>
        </p:blipFill>
        <p:spPr>
          <a:xfrm>
            <a:off x="4503596" y="3946615"/>
            <a:ext cx="2754988" cy="2136856"/>
          </a:xfrm>
          <a:prstGeom prst="rect">
            <a:avLst/>
          </a:prstGeom>
        </p:spPr>
      </p:pic>
      <p:sp>
        <p:nvSpPr>
          <p:cNvPr id="65" name="Right Arrow 64">
            <a:extLst>
              <a:ext uri="{FF2B5EF4-FFF2-40B4-BE49-F238E27FC236}">
                <a16:creationId xmlns:a16="http://schemas.microsoft.com/office/drawing/2014/main" id="{534C2EDA-B511-8842-5CC8-C40A1839DA51}"/>
              </a:ext>
            </a:extLst>
          </p:cNvPr>
          <p:cNvSpPr/>
          <p:nvPr/>
        </p:nvSpPr>
        <p:spPr>
          <a:xfrm rot="5400000">
            <a:off x="1841757" y="1882295"/>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ight Arrow 66">
            <a:extLst>
              <a:ext uri="{FF2B5EF4-FFF2-40B4-BE49-F238E27FC236}">
                <a16:creationId xmlns:a16="http://schemas.microsoft.com/office/drawing/2014/main" id="{044EDF74-FC3D-F0A3-DAF2-D2B3E7FF4116}"/>
              </a:ext>
            </a:extLst>
          </p:cNvPr>
          <p:cNvSpPr/>
          <p:nvPr/>
        </p:nvSpPr>
        <p:spPr>
          <a:xfrm rot="5400000">
            <a:off x="1818718" y="2608025"/>
            <a:ext cx="319340" cy="119347"/>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ight Arrow 67">
            <a:extLst>
              <a:ext uri="{FF2B5EF4-FFF2-40B4-BE49-F238E27FC236}">
                <a16:creationId xmlns:a16="http://schemas.microsoft.com/office/drawing/2014/main" id="{30E0EB1B-DBA0-161D-8765-F3CFB1872400}"/>
              </a:ext>
            </a:extLst>
          </p:cNvPr>
          <p:cNvSpPr/>
          <p:nvPr/>
        </p:nvSpPr>
        <p:spPr>
          <a:xfrm rot="5400000">
            <a:off x="3421362" y="2695407"/>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25232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B57C4BF2-7E0A-9A46-EF47-D43214FD9826}"/>
              </a:ext>
            </a:extLst>
          </p:cNvPr>
          <p:cNvCxnSpPr>
            <a:cxnSpLocks/>
          </p:cNvCxnSpPr>
          <p:nvPr/>
        </p:nvCxnSpPr>
        <p:spPr>
          <a:xfrm>
            <a:off x="473725" y="1325463"/>
            <a:ext cx="11244549"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38" name="Title 5">
            <a:extLst>
              <a:ext uri="{FF2B5EF4-FFF2-40B4-BE49-F238E27FC236}">
                <a16:creationId xmlns:a16="http://schemas.microsoft.com/office/drawing/2014/main" id="{95EA7D66-F57B-5DED-2F9E-FE4E5FB3CC94}"/>
              </a:ext>
            </a:extLst>
          </p:cNvPr>
          <p:cNvSpPr>
            <a:spLocks noGrp="1"/>
          </p:cNvSpPr>
          <p:nvPr>
            <p:ph type="title"/>
          </p:nvPr>
        </p:nvSpPr>
        <p:spPr>
          <a:xfrm>
            <a:off x="473725" y="202565"/>
            <a:ext cx="10515600" cy="1325563"/>
          </a:xfrm>
        </p:spPr>
        <p:txBody>
          <a:bodyPr>
            <a:normAutofit/>
          </a:bodyPr>
          <a:lstStyle/>
          <a:p>
            <a:r>
              <a:rPr lang="en-GB" sz="4800" b="1" i="1" dirty="0">
                <a:solidFill>
                  <a:srgbClr val="404040"/>
                </a:solidFill>
                <a:latin typeface="Barlow" pitchFamily="2" charset="77"/>
              </a:rPr>
              <a:t>Component 1, Objective 1</a:t>
            </a:r>
            <a:endParaRPr lang="en-AU" sz="4800" b="1" i="1" dirty="0">
              <a:solidFill>
                <a:srgbClr val="404040"/>
              </a:solidFill>
              <a:latin typeface="Barlow" pitchFamily="2" charset="77"/>
            </a:endParaRPr>
          </a:p>
        </p:txBody>
      </p:sp>
      <p:sp>
        <p:nvSpPr>
          <p:cNvPr id="66" name="Rectangle 65">
            <a:extLst>
              <a:ext uri="{FF2B5EF4-FFF2-40B4-BE49-F238E27FC236}">
                <a16:creationId xmlns:a16="http://schemas.microsoft.com/office/drawing/2014/main" id="{C4C31C16-0EAD-207A-A385-115106DE70A4}"/>
              </a:ext>
            </a:extLst>
          </p:cNvPr>
          <p:cNvSpPr/>
          <p:nvPr/>
        </p:nvSpPr>
        <p:spPr>
          <a:xfrm>
            <a:off x="7894340" y="3868769"/>
            <a:ext cx="1101761" cy="1331506"/>
          </a:xfrm>
          <a:prstGeom prst="rect">
            <a:avLst/>
          </a:prstGeom>
          <a:no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68" name="TextBox 67">
            <a:extLst>
              <a:ext uri="{FF2B5EF4-FFF2-40B4-BE49-F238E27FC236}">
                <a16:creationId xmlns:a16="http://schemas.microsoft.com/office/drawing/2014/main" id="{5F01FFC7-4F89-DBB4-FA92-A24EDE4D34BB}"/>
              </a:ext>
            </a:extLst>
          </p:cNvPr>
          <p:cNvSpPr txBox="1"/>
          <p:nvPr/>
        </p:nvSpPr>
        <p:spPr>
          <a:xfrm>
            <a:off x="2801609" y="1636106"/>
            <a:ext cx="7213431" cy="461665"/>
          </a:xfrm>
          <a:prstGeom prst="rect">
            <a:avLst/>
          </a:prstGeom>
          <a:noFill/>
        </p:spPr>
        <p:txBody>
          <a:bodyPr wrap="square">
            <a:spAutoFit/>
          </a:bodyPr>
          <a:lstStyle/>
          <a:p>
            <a:r>
              <a:rPr lang="en-US" sz="2400" b="1" u="sng" dirty="0">
                <a:solidFill>
                  <a:srgbClr val="404040"/>
                </a:solidFill>
                <a:latin typeface="Barlow" pitchFamily="2" charset="77"/>
                <a:cs typeface="Arial" panose="020B0604020202020204" pitchFamily="34" charset="0"/>
              </a:rPr>
              <a:t>Component 1 – Learning Implementation System</a:t>
            </a:r>
          </a:p>
        </p:txBody>
      </p:sp>
      <p:pic>
        <p:nvPicPr>
          <p:cNvPr id="70" name="Graphic 69" descr="Database with solid fill">
            <a:extLst>
              <a:ext uri="{FF2B5EF4-FFF2-40B4-BE49-F238E27FC236}">
                <a16:creationId xmlns:a16="http://schemas.microsoft.com/office/drawing/2014/main" id="{F160D71F-7290-E3D5-5B3D-9F3866CF755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2932" y="5572347"/>
            <a:ext cx="1136797" cy="1136797"/>
          </a:xfrm>
          <a:prstGeom prst="rect">
            <a:avLst/>
          </a:prstGeom>
        </p:spPr>
      </p:pic>
      <p:grpSp>
        <p:nvGrpSpPr>
          <p:cNvPr id="72" name="Group 71">
            <a:extLst>
              <a:ext uri="{FF2B5EF4-FFF2-40B4-BE49-F238E27FC236}">
                <a16:creationId xmlns:a16="http://schemas.microsoft.com/office/drawing/2014/main" id="{D38B9465-EF22-61AA-2298-26A1373E88EC}"/>
              </a:ext>
            </a:extLst>
          </p:cNvPr>
          <p:cNvGrpSpPr/>
          <p:nvPr/>
        </p:nvGrpSpPr>
        <p:grpSpPr>
          <a:xfrm>
            <a:off x="2662707" y="2887851"/>
            <a:ext cx="1905708" cy="828250"/>
            <a:chOff x="5188160" y="1629472"/>
            <a:chExt cx="1605699" cy="697861"/>
          </a:xfrm>
          <a:solidFill>
            <a:srgbClr val="007882"/>
          </a:solidFill>
        </p:grpSpPr>
        <p:pic>
          <p:nvPicPr>
            <p:cNvPr id="73" name="Graphic 72" descr="Document outline">
              <a:extLst>
                <a:ext uri="{FF2B5EF4-FFF2-40B4-BE49-F238E27FC236}">
                  <a16:creationId xmlns:a16="http://schemas.microsoft.com/office/drawing/2014/main" id="{AF3674F0-22E2-8E42-23F7-BA53E9CD52C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188160" y="1629474"/>
              <a:ext cx="697859" cy="697859"/>
            </a:xfrm>
            <a:prstGeom prst="rect">
              <a:avLst/>
            </a:prstGeom>
          </p:spPr>
        </p:pic>
        <p:pic>
          <p:nvPicPr>
            <p:cNvPr id="74" name="Graphic 73" descr="Document outline">
              <a:extLst>
                <a:ext uri="{FF2B5EF4-FFF2-40B4-BE49-F238E27FC236}">
                  <a16:creationId xmlns:a16="http://schemas.microsoft.com/office/drawing/2014/main" id="{FF1C4DFE-A4DF-F75D-D53C-7450387166C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42080" y="1629473"/>
              <a:ext cx="697859" cy="697859"/>
            </a:xfrm>
            <a:prstGeom prst="rect">
              <a:avLst/>
            </a:prstGeom>
          </p:spPr>
        </p:pic>
        <p:pic>
          <p:nvPicPr>
            <p:cNvPr id="75" name="Graphic 74" descr="Document outline">
              <a:extLst>
                <a:ext uri="{FF2B5EF4-FFF2-40B4-BE49-F238E27FC236}">
                  <a16:creationId xmlns:a16="http://schemas.microsoft.com/office/drawing/2014/main" id="{5003525F-92CD-8EA5-F759-022FB0B8EAC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096000" y="1629472"/>
              <a:ext cx="697859" cy="697859"/>
            </a:xfrm>
            <a:prstGeom prst="rect">
              <a:avLst/>
            </a:prstGeom>
          </p:spPr>
        </p:pic>
      </p:grpSp>
      <p:sp>
        <p:nvSpPr>
          <p:cNvPr id="76" name="TextBox 75">
            <a:extLst>
              <a:ext uri="{FF2B5EF4-FFF2-40B4-BE49-F238E27FC236}">
                <a16:creationId xmlns:a16="http://schemas.microsoft.com/office/drawing/2014/main" id="{B035E6C9-ED3B-9155-26D3-6AFADC01D803}"/>
              </a:ext>
            </a:extLst>
          </p:cNvPr>
          <p:cNvSpPr txBox="1"/>
          <p:nvPr/>
        </p:nvSpPr>
        <p:spPr>
          <a:xfrm>
            <a:off x="2658003" y="2219762"/>
            <a:ext cx="2540330" cy="673261"/>
          </a:xfrm>
          <a:prstGeom prst="rect">
            <a:avLst/>
          </a:prstGeom>
          <a:noFill/>
        </p:spPr>
        <p:txBody>
          <a:bodyPr wrap="square" lIns="57149" tIns="28575" rIns="57149" bIns="28575" anchor="t">
            <a:spAutoFit/>
          </a:bodyPr>
          <a:lstStyle/>
          <a:p>
            <a:r>
              <a:rPr lang="en-US" sz="2000" dirty="0">
                <a:solidFill>
                  <a:srgbClr val="007882"/>
                </a:solidFill>
                <a:latin typeface="Barlow" pitchFamily="2" charset="77"/>
                <a:cs typeface="Arial"/>
              </a:rPr>
              <a:t>Implementation literatures/ studies</a:t>
            </a:r>
            <a:endParaRPr lang="en-US" sz="3600" dirty="0">
              <a:solidFill>
                <a:srgbClr val="007882"/>
              </a:solidFill>
              <a:latin typeface="Barlow" pitchFamily="2" charset="77"/>
            </a:endParaRPr>
          </a:p>
        </p:txBody>
      </p:sp>
      <p:sp>
        <p:nvSpPr>
          <p:cNvPr id="77" name="TextBox 76">
            <a:extLst>
              <a:ext uri="{FF2B5EF4-FFF2-40B4-BE49-F238E27FC236}">
                <a16:creationId xmlns:a16="http://schemas.microsoft.com/office/drawing/2014/main" id="{6610AA67-4B9A-CE18-7ADB-F2DE80DA853B}"/>
              </a:ext>
            </a:extLst>
          </p:cNvPr>
          <p:cNvSpPr txBox="1"/>
          <p:nvPr/>
        </p:nvSpPr>
        <p:spPr>
          <a:xfrm>
            <a:off x="5234659" y="2235002"/>
            <a:ext cx="2540330" cy="673261"/>
          </a:xfrm>
          <a:prstGeom prst="rect">
            <a:avLst/>
          </a:prstGeom>
          <a:noFill/>
        </p:spPr>
        <p:txBody>
          <a:bodyPr wrap="square" lIns="57149" tIns="28575" rIns="57149" bIns="28575" anchor="t">
            <a:spAutoFit/>
          </a:bodyPr>
          <a:lstStyle/>
          <a:p>
            <a:r>
              <a:rPr lang="en-US" sz="2000" dirty="0">
                <a:solidFill>
                  <a:srgbClr val="007882"/>
                </a:solidFill>
                <a:latin typeface="Barlow" pitchFamily="2" charset="77"/>
                <a:cs typeface="Arial"/>
              </a:rPr>
              <a:t>Implementation</a:t>
            </a:r>
            <a:endParaRPr lang="en-US" sz="4400" dirty="0">
              <a:solidFill>
                <a:srgbClr val="007882"/>
              </a:solidFill>
              <a:latin typeface="Barlow" pitchFamily="2" charset="77"/>
            </a:endParaRPr>
          </a:p>
          <a:p>
            <a:r>
              <a:rPr lang="en-US" sz="2000" dirty="0">
                <a:solidFill>
                  <a:srgbClr val="007882"/>
                </a:solidFill>
                <a:latin typeface="Barlow" pitchFamily="2" charset="77"/>
                <a:cs typeface="Arial"/>
              </a:rPr>
              <a:t>Project data 1, 2, 3, …</a:t>
            </a:r>
            <a:endParaRPr lang="en-US" sz="4400" dirty="0">
              <a:solidFill>
                <a:srgbClr val="007882"/>
              </a:solidFill>
              <a:latin typeface="Barlow" pitchFamily="2" charset="77"/>
            </a:endParaRPr>
          </a:p>
        </p:txBody>
      </p:sp>
      <p:grpSp>
        <p:nvGrpSpPr>
          <p:cNvPr id="78" name="Group 77">
            <a:extLst>
              <a:ext uri="{FF2B5EF4-FFF2-40B4-BE49-F238E27FC236}">
                <a16:creationId xmlns:a16="http://schemas.microsoft.com/office/drawing/2014/main" id="{DEFD2FB4-8A0E-F51D-A2AE-C528EEA66893}"/>
              </a:ext>
            </a:extLst>
          </p:cNvPr>
          <p:cNvGrpSpPr/>
          <p:nvPr/>
        </p:nvGrpSpPr>
        <p:grpSpPr>
          <a:xfrm>
            <a:off x="5274255" y="2918774"/>
            <a:ext cx="2115022" cy="797328"/>
            <a:chOff x="2672841" y="1636553"/>
            <a:chExt cx="2578887" cy="972197"/>
          </a:xfrm>
          <a:solidFill>
            <a:srgbClr val="007882"/>
          </a:solidFill>
        </p:grpSpPr>
        <p:pic>
          <p:nvPicPr>
            <p:cNvPr id="79" name="Graphic 78" descr="Open folder outline">
              <a:extLst>
                <a:ext uri="{FF2B5EF4-FFF2-40B4-BE49-F238E27FC236}">
                  <a16:creationId xmlns:a16="http://schemas.microsoft.com/office/drawing/2014/main" id="{A631D95D-6FA5-E69C-2765-A77355EB38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672841" y="1636553"/>
              <a:ext cx="961566" cy="961566"/>
            </a:xfrm>
            <a:prstGeom prst="rect">
              <a:avLst/>
            </a:prstGeom>
          </p:spPr>
        </p:pic>
        <p:pic>
          <p:nvPicPr>
            <p:cNvPr id="80" name="Graphic 79" descr="Open folder outline">
              <a:extLst>
                <a:ext uri="{FF2B5EF4-FFF2-40B4-BE49-F238E27FC236}">
                  <a16:creationId xmlns:a16="http://schemas.microsoft.com/office/drawing/2014/main" id="{F22A0256-E142-6E78-FA37-83EA5D8A795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85205" y="1647184"/>
              <a:ext cx="961566" cy="961566"/>
            </a:xfrm>
            <a:prstGeom prst="rect">
              <a:avLst/>
            </a:prstGeom>
          </p:spPr>
        </p:pic>
        <p:pic>
          <p:nvPicPr>
            <p:cNvPr id="81" name="Graphic 80" descr="Open folder outline">
              <a:extLst>
                <a:ext uri="{FF2B5EF4-FFF2-40B4-BE49-F238E27FC236}">
                  <a16:creationId xmlns:a16="http://schemas.microsoft.com/office/drawing/2014/main" id="{F733121E-E536-22AA-E809-AE4CB4C96BE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290162" y="1647183"/>
              <a:ext cx="961566" cy="961566"/>
            </a:xfrm>
            <a:prstGeom prst="rect">
              <a:avLst/>
            </a:prstGeom>
          </p:spPr>
        </p:pic>
      </p:grpSp>
      <p:sp>
        <p:nvSpPr>
          <p:cNvPr id="82" name="TextBox 81">
            <a:extLst>
              <a:ext uri="{FF2B5EF4-FFF2-40B4-BE49-F238E27FC236}">
                <a16:creationId xmlns:a16="http://schemas.microsoft.com/office/drawing/2014/main" id="{0CD25BF7-C4E0-B673-1F05-74C3592255BF}"/>
              </a:ext>
            </a:extLst>
          </p:cNvPr>
          <p:cNvSpPr txBox="1"/>
          <p:nvPr/>
        </p:nvSpPr>
        <p:spPr>
          <a:xfrm>
            <a:off x="3928168" y="4187874"/>
            <a:ext cx="1889636" cy="673261"/>
          </a:xfrm>
          <a:prstGeom prst="rect">
            <a:avLst/>
          </a:prstGeom>
          <a:noFill/>
          <a:ln w="19050">
            <a:solidFill>
              <a:srgbClr val="007882"/>
            </a:solid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2000" b="1" dirty="0">
                <a:solidFill>
                  <a:srgbClr val="007882"/>
                </a:solidFill>
                <a:latin typeface="Barlow" pitchFamily="2" charset="77"/>
                <a:cs typeface="Arial"/>
              </a:rPr>
              <a:t>Data handling and routing</a:t>
            </a:r>
            <a:endParaRPr lang="en-AU" sz="2000" dirty="0">
              <a:solidFill>
                <a:srgbClr val="007882"/>
              </a:solidFill>
              <a:latin typeface="Barlow" pitchFamily="2" charset="77"/>
              <a:cs typeface="Arial"/>
            </a:endParaRPr>
          </a:p>
        </p:txBody>
      </p:sp>
      <p:sp>
        <p:nvSpPr>
          <p:cNvPr id="83" name="TextBox 82">
            <a:extLst>
              <a:ext uri="{FF2B5EF4-FFF2-40B4-BE49-F238E27FC236}">
                <a16:creationId xmlns:a16="http://schemas.microsoft.com/office/drawing/2014/main" id="{0A894500-2336-DA1C-04D6-41697F912B3A}"/>
              </a:ext>
            </a:extLst>
          </p:cNvPr>
          <p:cNvSpPr txBox="1"/>
          <p:nvPr/>
        </p:nvSpPr>
        <p:spPr>
          <a:xfrm>
            <a:off x="3777463" y="5786802"/>
            <a:ext cx="806924" cy="707886"/>
          </a:xfrm>
          <a:prstGeom prst="rect">
            <a:avLst/>
          </a:prstGeom>
          <a:noFill/>
          <a:ln>
            <a:noFill/>
          </a:ln>
        </p:spPr>
        <p:txBody>
          <a:bodyPr wrap="square">
            <a:spAutoFit/>
          </a:bodyPr>
          <a:lstStyle/>
          <a:p>
            <a:pPr algn="ctr"/>
            <a:r>
              <a:rPr lang="en-US" sz="2000" dirty="0">
                <a:solidFill>
                  <a:srgbClr val="007882"/>
                </a:solidFill>
                <a:latin typeface="Barlow" pitchFamily="2" charset="77"/>
                <a:cs typeface="Arial" panose="020B0604020202020204" pitchFamily="34" charset="0"/>
              </a:rPr>
              <a:t>Raw data</a:t>
            </a:r>
            <a:endParaRPr lang="en-AU" sz="2000" dirty="0">
              <a:solidFill>
                <a:srgbClr val="007882"/>
              </a:solidFill>
              <a:latin typeface="Barlow" pitchFamily="2" charset="77"/>
              <a:cs typeface="Arial" panose="020B0604020202020204" pitchFamily="34" charset="0"/>
            </a:endParaRPr>
          </a:p>
        </p:txBody>
      </p:sp>
      <p:pic>
        <p:nvPicPr>
          <p:cNvPr id="87" name="Graphic 86" descr="Network diagram with solid fill">
            <a:extLst>
              <a:ext uri="{FF2B5EF4-FFF2-40B4-BE49-F238E27FC236}">
                <a16:creationId xmlns:a16="http://schemas.microsoft.com/office/drawing/2014/main" id="{73A8E651-DD8D-A51C-5C43-28FC34C90E7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21338" y="4255276"/>
            <a:ext cx="898305" cy="898305"/>
          </a:xfrm>
          <a:prstGeom prst="rect">
            <a:avLst/>
          </a:prstGeom>
        </p:spPr>
      </p:pic>
      <p:sp>
        <p:nvSpPr>
          <p:cNvPr id="88" name="TextBox 87">
            <a:extLst>
              <a:ext uri="{FF2B5EF4-FFF2-40B4-BE49-F238E27FC236}">
                <a16:creationId xmlns:a16="http://schemas.microsoft.com/office/drawing/2014/main" id="{D4F31F66-BE30-5CCF-B549-2C89C8C07CCE}"/>
              </a:ext>
            </a:extLst>
          </p:cNvPr>
          <p:cNvSpPr txBox="1"/>
          <p:nvPr/>
        </p:nvSpPr>
        <p:spPr>
          <a:xfrm>
            <a:off x="7931427" y="3879280"/>
            <a:ext cx="1027586" cy="365485"/>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2000" dirty="0">
                <a:solidFill>
                  <a:srgbClr val="007882"/>
                </a:solidFill>
                <a:latin typeface="Barlow" pitchFamily="2" charset="77"/>
                <a:cs typeface="Arial"/>
              </a:rPr>
              <a:t>Schema</a:t>
            </a:r>
          </a:p>
        </p:txBody>
      </p:sp>
      <p:sp>
        <p:nvSpPr>
          <p:cNvPr id="92" name="TextBox 91">
            <a:extLst>
              <a:ext uri="{FF2B5EF4-FFF2-40B4-BE49-F238E27FC236}">
                <a16:creationId xmlns:a16="http://schemas.microsoft.com/office/drawing/2014/main" id="{B7E0FD7F-29A1-2B87-8491-ED7BA5DE3332}"/>
              </a:ext>
            </a:extLst>
          </p:cNvPr>
          <p:cNvSpPr txBox="1"/>
          <p:nvPr/>
        </p:nvSpPr>
        <p:spPr>
          <a:xfrm>
            <a:off x="8312793" y="2348367"/>
            <a:ext cx="1440000" cy="1404000"/>
          </a:xfrm>
          <a:prstGeom prst="rect">
            <a:avLst/>
          </a:prstGeom>
          <a:solidFill>
            <a:srgbClr val="007882"/>
          </a:solidFill>
          <a:ln>
            <a:noFill/>
          </a:ln>
        </p:spPr>
        <p:txBody>
          <a:bodyPr rot="0" spcFirstLastPara="0" vertOverflow="overflow" horzOverflow="overflow" vert="horz" wrap="square" lIns="57149" tIns="28575" rIns="57149" bIns="28575" numCol="1" spcCol="0" rtlCol="0" fromWordArt="0" anchor="ctr" anchorCtr="0" forceAA="0" compatLnSpc="1">
            <a:prstTxWarp prst="textNoShape">
              <a:avLst/>
            </a:prstTxWarp>
            <a:spAutoFit/>
          </a:bodyPr>
          <a:lstStyle/>
          <a:p>
            <a:r>
              <a:rPr lang="en-AU" sz="1600" b="1" u="sng">
                <a:solidFill>
                  <a:schemeClr val="bg1"/>
                </a:solidFill>
                <a:latin typeface="Barlow" pitchFamily="2" charset="77"/>
                <a:cs typeface="Arial"/>
              </a:rPr>
              <a:t>Objective 1</a:t>
            </a:r>
            <a:r>
              <a:rPr lang="en-AU" sz="1600" b="1">
                <a:solidFill>
                  <a:schemeClr val="bg1"/>
                </a:solidFill>
                <a:latin typeface="Barlow" pitchFamily="2" charset="77"/>
                <a:cs typeface="Arial"/>
              </a:rPr>
              <a:t>:</a:t>
            </a:r>
          </a:p>
          <a:p>
            <a:r>
              <a:rPr lang="en-AU" sz="1600" b="1">
                <a:solidFill>
                  <a:schemeClr val="bg1"/>
                </a:solidFill>
                <a:latin typeface="Barlow" pitchFamily="2" charset="77"/>
                <a:cs typeface="Arial"/>
              </a:rPr>
              <a:t>Co-design</a:t>
            </a:r>
          </a:p>
          <a:p>
            <a:r>
              <a:rPr lang="en-AU" sz="1600" b="1">
                <a:solidFill>
                  <a:schemeClr val="bg1"/>
                </a:solidFill>
                <a:latin typeface="Barlow" pitchFamily="2" charset="77"/>
                <a:cs typeface="Arial"/>
              </a:rPr>
              <a:t>a schema and data handling</a:t>
            </a:r>
            <a:endParaRPr lang="en-AU" sz="1600">
              <a:solidFill>
                <a:schemeClr val="bg1"/>
              </a:solidFill>
              <a:latin typeface="Barlow" pitchFamily="2" charset="77"/>
              <a:cs typeface="Arial"/>
            </a:endParaRPr>
          </a:p>
        </p:txBody>
      </p:sp>
      <p:sp>
        <p:nvSpPr>
          <p:cNvPr id="128" name="Right Arrow 127">
            <a:extLst>
              <a:ext uri="{FF2B5EF4-FFF2-40B4-BE49-F238E27FC236}">
                <a16:creationId xmlns:a16="http://schemas.microsoft.com/office/drawing/2014/main" id="{1A273A6E-634B-EE13-B91A-DA7DBBA18D3E}"/>
              </a:ext>
            </a:extLst>
          </p:cNvPr>
          <p:cNvSpPr/>
          <p:nvPr/>
        </p:nvSpPr>
        <p:spPr>
          <a:xfrm rot="5400000">
            <a:off x="4605190" y="3681316"/>
            <a:ext cx="586618" cy="295351"/>
          </a:xfrm>
          <a:prstGeom prst="rightArrow">
            <a:avLst>
              <a:gd name="adj1" fmla="val 50000"/>
              <a:gd name="adj2" fmla="val 53440"/>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Right Arrow 128">
            <a:extLst>
              <a:ext uri="{FF2B5EF4-FFF2-40B4-BE49-F238E27FC236}">
                <a16:creationId xmlns:a16="http://schemas.microsoft.com/office/drawing/2014/main" id="{4D1DF136-B353-B91D-7623-7E7553366127}"/>
              </a:ext>
            </a:extLst>
          </p:cNvPr>
          <p:cNvSpPr/>
          <p:nvPr/>
        </p:nvSpPr>
        <p:spPr>
          <a:xfrm rot="5400000">
            <a:off x="4534714" y="5105574"/>
            <a:ext cx="755897" cy="267023"/>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Right Arrow 129">
            <a:extLst>
              <a:ext uri="{FF2B5EF4-FFF2-40B4-BE49-F238E27FC236}">
                <a16:creationId xmlns:a16="http://schemas.microsoft.com/office/drawing/2014/main" id="{D61B1F59-13EF-3B86-23FA-51FF82233BE1}"/>
              </a:ext>
            </a:extLst>
          </p:cNvPr>
          <p:cNvSpPr/>
          <p:nvPr/>
        </p:nvSpPr>
        <p:spPr>
          <a:xfrm rot="5400000">
            <a:off x="8116460" y="5396610"/>
            <a:ext cx="659690" cy="267022"/>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349768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098DA4C-6176-1A62-CF0D-4B2D6F254B3B}"/>
            </a:ext>
          </a:extLst>
        </p:cNvPr>
        <p:cNvGrpSpPr/>
        <p:nvPr/>
      </p:nvGrpSpPr>
      <p:grpSpPr>
        <a:xfrm>
          <a:off x="0" y="0"/>
          <a:ext cx="0" cy="0"/>
          <a:chOff x="0" y="0"/>
          <a:chExt cx="0" cy="0"/>
        </a:xfrm>
      </p:grpSpPr>
      <p:sp>
        <p:nvSpPr>
          <p:cNvPr id="125" name="TextBox 124">
            <a:extLst>
              <a:ext uri="{FF2B5EF4-FFF2-40B4-BE49-F238E27FC236}">
                <a16:creationId xmlns:a16="http://schemas.microsoft.com/office/drawing/2014/main" id="{962F0009-C104-6FF1-34FA-F0C280D18A2A}"/>
              </a:ext>
            </a:extLst>
          </p:cNvPr>
          <p:cNvSpPr txBox="1"/>
          <p:nvPr/>
        </p:nvSpPr>
        <p:spPr>
          <a:xfrm>
            <a:off x="6644879" y="3245336"/>
            <a:ext cx="119863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Input:</a:t>
            </a:r>
            <a:endParaRPr lang="en-US" sz="1129" b="1" dirty="0">
              <a:solidFill>
                <a:srgbClr val="7030A0"/>
              </a:solidFill>
              <a:latin typeface="Barlow" pitchFamily="2" charset="77"/>
            </a:endParaRPr>
          </a:p>
          <a:p>
            <a:r>
              <a:rPr lang="en-US" sz="1016" dirty="0">
                <a:solidFill>
                  <a:srgbClr val="7030A0"/>
                </a:solidFill>
                <a:latin typeface="Barlow" pitchFamily="2" charset="77"/>
                <a:cs typeface="Arial"/>
              </a:rPr>
              <a:t>Users enter their Implementation scenario</a:t>
            </a:r>
          </a:p>
        </p:txBody>
      </p:sp>
      <p:sp>
        <p:nvSpPr>
          <p:cNvPr id="92" name="Rectangle 91">
            <a:extLst>
              <a:ext uri="{FF2B5EF4-FFF2-40B4-BE49-F238E27FC236}">
                <a16:creationId xmlns:a16="http://schemas.microsoft.com/office/drawing/2014/main" id="{C4E07487-C9D3-B65D-C4FA-D0ECBACE0E00}"/>
              </a:ext>
            </a:extLst>
          </p:cNvPr>
          <p:cNvSpPr/>
          <p:nvPr/>
        </p:nvSpPr>
        <p:spPr>
          <a:xfrm>
            <a:off x="3274751" y="1945061"/>
            <a:ext cx="575514" cy="652483"/>
          </a:xfrm>
          <a:prstGeom prst="rect">
            <a:avLst/>
          </a:prstGeom>
          <a:no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7" name="TextBox 106">
            <a:extLst>
              <a:ext uri="{FF2B5EF4-FFF2-40B4-BE49-F238E27FC236}">
                <a16:creationId xmlns:a16="http://schemas.microsoft.com/office/drawing/2014/main" id="{804C9767-27E5-6C8E-8717-BD8C1046ED09}"/>
              </a:ext>
            </a:extLst>
          </p:cNvPr>
          <p:cNvSpPr txBox="1"/>
          <p:nvPr/>
        </p:nvSpPr>
        <p:spPr>
          <a:xfrm>
            <a:off x="798072" y="727566"/>
            <a:ext cx="3303752" cy="261610"/>
          </a:xfrm>
          <a:prstGeom prst="rect">
            <a:avLst/>
          </a:prstGeom>
          <a:noFill/>
        </p:spPr>
        <p:txBody>
          <a:bodyPr wrap="square">
            <a:spAutoFit/>
          </a:bodyPr>
          <a:lstStyle/>
          <a:p>
            <a:r>
              <a:rPr lang="en-US" sz="1100" b="1" u="sng" dirty="0">
                <a:solidFill>
                  <a:srgbClr val="404040"/>
                </a:solidFill>
                <a:latin typeface="Barlow" pitchFamily="2" charset="77"/>
                <a:cs typeface="Arial" panose="020B0604020202020204" pitchFamily="34" charset="0"/>
              </a:rPr>
              <a:t>Component 1 – Learning Implementation System</a:t>
            </a:r>
          </a:p>
        </p:txBody>
      </p:sp>
      <p:sp>
        <p:nvSpPr>
          <p:cNvPr id="110" name="Rectangle 109">
            <a:extLst>
              <a:ext uri="{FF2B5EF4-FFF2-40B4-BE49-F238E27FC236}">
                <a16:creationId xmlns:a16="http://schemas.microsoft.com/office/drawing/2014/main" id="{959E0AD8-9CCB-B9B7-EB62-1A34D07B0671}"/>
              </a:ext>
            </a:extLst>
          </p:cNvPr>
          <p:cNvSpPr/>
          <p:nvPr/>
        </p:nvSpPr>
        <p:spPr>
          <a:xfrm>
            <a:off x="793505" y="711100"/>
            <a:ext cx="5096097" cy="5382225"/>
          </a:xfrm>
          <a:prstGeom prst="rect">
            <a:avLst/>
          </a:pr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p>
        </p:txBody>
      </p:sp>
      <p:pic>
        <p:nvPicPr>
          <p:cNvPr id="47" name="Graphic 46" descr="User with solid fill">
            <a:extLst>
              <a:ext uri="{FF2B5EF4-FFF2-40B4-BE49-F238E27FC236}">
                <a16:creationId xmlns:a16="http://schemas.microsoft.com/office/drawing/2014/main" id="{BBA7ABB1-8CB3-5191-1F83-D232B305EA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03063" y="4714094"/>
            <a:ext cx="656169" cy="656169"/>
          </a:xfrm>
          <a:prstGeom prst="rect">
            <a:avLst/>
          </a:prstGeom>
        </p:spPr>
      </p:pic>
      <p:sp>
        <p:nvSpPr>
          <p:cNvPr id="50" name="TextBox 49">
            <a:extLst>
              <a:ext uri="{FF2B5EF4-FFF2-40B4-BE49-F238E27FC236}">
                <a16:creationId xmlns:a16="http://schemas.microsoft.com/office/drawing/2014/main" id="{A22F9E44-F3DE-5F58-8B68-9DF901990C25}"/>
              </a:ext>
            </a:extLst>
          </p:cNvPr>
          <p:cNvSpPr txBox="1"/>
          <p:nvPr/>
        </p:nvSpPr>
        <p:spPr>
          <a:xfrm>
            <a:off x="2847431" y="5275804"/>
            <a:ext cx="1144430" cy="404983"/>
          </a:xfrm>
          <a:prstGeom prst="rect">
            <a:avLst/>
          </a:prstGeom>
          <a:noFill/>
        </p:spPr>
        <p:txBody>
          <a:bodyPr wrap="square">
            <a:spAutoFit/>
          </a:bodyPr>
          <a:lstStyle/>
          <a:p>
            <a:pPr algn="ctr"/>
            <a:r>
              <a:rPr lang="en-US" sz="1016">
                <a:latin typeface="Barlow" pitchFamily="2" charset="77"/>
                <a:cs typeface="Arial" panose="020B0604020202020204" pitchFamily="34" charset="0"/>
              </a:rPr>
              <a:t>Implementation scientists</a:t>
            </a:r>
            <a:endParaRPr lang="en-AU" sz="1016">
              <a:latin typeface="Barlow" pitchFamily="2" charset="77"/>
              <a:cs typeface="Arial" panose="020B0604020202020204" pitchFamily="34" charset="0"/>
            </a:endParaRPr>
          </a:p>
        </p:txBody>
      </p:sp>
      <p:sp>
        <p:nvSpPr>
          <p:cNvPr id="80" name="Rectangle 79">
            <a:extLst>
              <a:ext uri="{FF2B5EF4-FFF2-40B4-BE49-F238E27FC236}">
                <a16:creationId xmlns:a16="http://schemas.microsoft.com/office/drawing/2014/main" id="{9543DA76-BA32-34F6-CF5C-A53E00FA395A}"/>
              </a:ext>
            </a:extLst>
          </p:cNvPr>
          <p:cNvSpPr/>
          <p:nvPr/>
        </p:nvSpPr>
        <p:spPr>
          <a:xfrm>
            <a:off x="5892132" y="711100"/>
            <a:ext cx="5569749" cy="5385711"/>
          </a:xfrm>
          <a:custGeom>
            <a:avLst/>
            <a:gdLst>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0 w 5569749"/>
              <a:gd name="connsiteY4" fmla="*/ 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20855 w 5590604"/>
              <a:gd name="connsiteY0" fmla="*/ 0 h 5385711"/>
              <a:gd name="connsiteX1" fmla="*/ 5590604 w 5590604"/>
              <a:gd name="connsiteY1" fmla="*/ 0 h 5385711"/>
              <a:gd name="connsiteX2" fmla="*/ 5590604 w 5590604"/>
              <a:gd name="connsiteY2" fmla="*/ 5385711 h 5385711"/>
              <a:gd name="connsiteX3" fmla="*/ 20855 w 5590604"/>
              <a:gd name="connsiteY3" fmla="*/ 5385711 h 5385711"/>
              <a:gd name="connsiteX4" fmla="*/ 0 w 5590604"/>
              <a:gd name="connsiteY4" fmla="*/ 2401503 h 5385711"/>
              <a:gd name="connsiteX0" fmla="*/ 15507 w 5585256"/>
              <a:gd name="connsiteY0" fmla="*/ 0 h 5385711"/>
              <a:gd name="connsiteX1" fmla="*/ 5585256 w 5585256"/>
              <a:gd name="connsiteY1" fmla="*/ 0 h 5385711"/>
              <a:gd name="connsiteX2" fmla="*/ 5585256 w 5585256"/>
              <a:gd name="connsiteY2" fmla="*/ 5385711 h 5385711"/>
              <a:gd name="connsiteX3" fmla="*/ 15507 w 5585256"/>
              <a:gd name="connsiteY3" fmla="*/ 5385711 h 5385711"/>
              <a:gd name="connsiteX4" fmla="*/ 0 w 5585256"/>
              <a:gd name="connsiteY4" fmla="*/ 4257040 h 5385711"/>
              <a:gd name="connsiteX0" fmla="*/ 4812 w 5574561"/>
              <a:gd name="connsiteY0" fmla="*/ 0 h 5385711"/>
              <a:gd name="connsiteX1" fmla="*/ 5574561 w 5574561"/>
              <a:gd name="connsiteY1" fmla="*/ 0 h 5385711"/>
              <a:gd name="connsiteX2" fmla="*/ 5574561 w 5574561"/>
              <a:gd name="connsiteY2" fmla="*/ 5385711 h 5385711"/>
              <a:gd name="connsiteX3" fmla="*/ 4812 w 5574561"/>
              <a:gd name="connsiteY3" fmla="*/ 5385711 h 5385711"/>
              <a:gd name="connsiteX4" fmla="*/ 0 w 5574561"/>
              <a:gd name="connsiteY4" fmla="*/ 4321209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Lst>
            <a:ahLst/>
            <a:cxnLst>
              <a:cxn ang="0">
                <a:pos x="connsiteX0" y="connsiteY0"/>
              </a:cxn>
              <a:cxn ang="0">
                <a:pos x="connsiteX1" y="connsiteY1"/>
              </a:cxn>
              <a:cxn ang="0">
                <a:pos x="connsiteX2" y="connsiteY2"/>
              </a:cxn>
              <a:cxn ang="0">
                <a:pos x="connsiteX3" y="connsiteY3"/>
              </a:cxn>
            </a:cxnLst>
            <a:rect l="l" t="t" r="r" b="b"/>
            <a:pathLst>
              <a:path w="5569749" h="5385711">
                <a:moveTo>
                  <a:pt x="0" y="0"/>
                </a:moveTo>
                <a:lnTo>
                  <a:pt x="5569749" y="0"/>
                </a:lnTo>
                <a:lnTo>
                  <a:pt x="5569749" y="5385711"/>
                </a:lnTo>
                <a:lnTo>
                  <a:pt x="0" y="5385711"/>
                </a:lnTo>
              </a:path>
            </a:pathLst>
          </a:cu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solidFill>
                <a:srgbClr val="404040"/>
              </a:solidFill>
            </a:endParaRPr>
          </a:p>
        </p:txBody>
      </p:sp>
      <p:pic>
        <p:nvPicPr>
          <p:cNvPr id="8" name="Graphic 7" descr="Processor with solid fill">
            <a:extLst>
              <a:ext uri="{FF2B5EF4-FFF2-40B4-BE49-F238E27FC236}">
                <a16:creationId xmlns:a16="http://schemas.microsoft.com/office/drawing/2014/main" id="{2F18DE12-A73F-6406-8C0B-BC3A2F1D14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5161" y="2869121"/>
            <a:ext cx="729400" cy="729400"/>
          </a:xfrm>
          <a:prstGeom prst="rect">
            <a:avLst/>
          </a:prstGeom>
        </p:spPr>
      </p:pic>
      <p:sp>
        <p:nvSpPr>
          <p:cNvPr id="9" name="TextBox 8">
            <a:extLst>
              <a:ext uri="{FF2B5EF4-FFF2-40B4-BE49-F238E27FC236}">
                <a16:creationId xmlns:a16="http://schemas.microsoft.com/office/drawing/2014/main" id="{2DEE20A1-B1D3-28F5-5C25-CA8B1E22AD2F}"/>
              </a:ext>
            </a:extLst>
          </p:cNvPr>
          <p:cNvSpPr txBox="1"/>
          <p:nvPr/>
        </p:nvSpPr>
        <p:spPr>
          <a:xfrm>
            <a:off x="5935091" y="727882"/>
            <a:ext cx="2821744" cy="214033"/>
          </a:xfrm>
          <a:prstGeom prst="rect">
            <a:avLst/>
          </a:prstGeom>
          <a:noFill/>
        </p:spPr>
        <p:txBody>
          <a:bodyPr wrap="square" lIns="57149" tIns="28575" rIns="57149" bIns="28575" anchor="t">
            <a:spAutoFit/>
          </a:bodyPr>
          <a:lstStyle/>
          <a:p>
            <a:r>
              <a:rPr lang="en-US" sz="1016" b="1" u="sng" dirty="0">
                <a:solidFill>
                  <a:srgbClr val="404040"/>
                </a:solidFill>
                <a:latin typeface="Arial"/>
                <a:cs typeface="Arial"/>
              </a:rPr>
              <a:t>Component 2 – Interactive web application</a:t>
            </a:r>
            <a:endParaRPr lang="en-US" sz="1016" b="1" u="sng" dirty="0">
              <a:solidFill>
                <a:srgbClr val="404040"/>
              </a:solidFill>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68E45130-66F9-7E01-06ED-6B96758D26BF}"/>
              </a:ext>
            </a:extLst>
          </p:cNvPr>
          <p:cNvSpPr/>
          <p:nvPr/>
        </p:nvSpPr>
        <p:spPr>
          <a:xfrm>
            <a:off x="3498864" y="4614270"/>
            <a:ext cx="805715" cy="909545"/>
          </a:xfrm>
          <a:prstGeom prst="rightArrow">
            <a:avLst/>
          </a:prstGeom>
          <a:solidFill>
            <a:srgbClr val="FFC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sz="1038" b="1" dirty="0">
              <a:latin typeface="Barlow" pitchFamily="2" charset="77"/>
            </a:endParaRPr>
          </a:p>
        </p:txBody>
      </p:sp>
      <p:sp>
        <p:nvSpPr>
          <p:cNvPr id="25" name="TextBox 24">
            <a:extLst>
              <a:ext uri="{FF2B5EF4-FFF2-40B4-BE49-F238E27FC236}">
                <a16:creationId xmlns:a16="http://schemas.microsoft.com/office/drawing/2014/main" id="{6C04E9A9-53A8-E047-4CFD-F5A27E44AE54}"/>
              </a:ext>
            </a:extLst>
          </p:cNvPr>
          <p:cNvSpPr txBox="1"/>
          <p:nvPr/>
        </p:nvSpPr>
        <p:spPr>
          <a:xfrm>
            <a:off x="3455511" y="4850661"/>
            <a:ext cx="805715" cy="370230"/>
          </a:xfrm>
          <a:prstGeom prst="rect">
            <a:avLst/>
          </a:prstGeom>
          <a:noFill/>
        </p:spPr>
        <p:txBody>
          <a:bodyPr wrap="square">
            <a:spAutoFit/>
          </a:bodyPr>
          <a:lstStyle/>
          <a:p>
            <a:pPr algn="ctr"/>
            <a:r>
              <a:rPr lang="en-US" sz="903" b="1" dirty="0">
                <a:latin typeface="Barlow" pitchFamily="2" charset="77"/>
                <a:cs typeface="Arial" panose="020B0604020202020204" pitchFamily="34" charset="0"/>
              </a:rPr>
              <a:t>Review</a:t>
            </a:r>
          </a:p>
          <a:p>
            <a:pPr algn="ctr"/>
            <a:r>
              <a:rPr lang="en-US" sz="903" b="1" dirty="0">
                <a:latin typeface="Barlow" pitchFamily="2" charset="77"/>
                <a:cs typeface="Arial" panose="020B0604020202020204" pitchFamily="34" charset="0"/>
              </a:rPr>
              <a:t>(quarterly)</a:t>
            </a:r>
            <a:endParaRPr lang="en-AU" sz="903" b="1" dirty="0">
              <a:latin typeface="Barlow" pitchFamily="2" charset="77"/>
              <a:cs typeface="Arial" panose="020B0604020202020204" pitchFamily="34" charset="0"/>
            </a:endParaRPr>
          </a:p>
        </p:txBody>
      </p:sp>
      <p:sp>
        <p:nvSpPr>
          <p:cNvPr id="26" name="Oval 25">
            <a:extLst>
              <a:ext uri="{FF2B5EF4-FFF2-40B4-BE49-F238E27FC236}">
                <a16:creationId xmlns:a16="http://schemas.microsoft.com/office/drawing/2014/main" id="{180CFBEE-C755-C1D0-1715-1F87C79CFDAE}"/>
              </a:ext>
            </a:extLst>
          </p:cNvPr>
          <p:cNvSpPr/>
          <p:nvPr/>
        </p:nvSpPr>
        <p:spPr>
          <a:xfrm>
            <a:off x="2744384" y="4345091"/>
            <a:ext cx="1653000" cy="1445866"/>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36" name="Graphic 35" descr="Database with solid fill">
            <a:extLst>
              <a:ext uri="{FF2B5EF4-FFF2-40B4-BE49-F238E27FC236}">
                <a16:creationId xmlns:a16="http://schemas.microsoft.com/office/drawing/2014/main" id="{CD0D9834-F55A-E353-24D4-894DFFB1A75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9926" y="2827368"/>
            <a:ext cx="736674" cy="736674"/>
          </a:xfrm>
          <a:prstGeom prst="rect">
            <a:avLst/>
          </a:prstGeom>
        </p:spPr>
      </p:pic>
      <p:cxnSp>
        <p:nvCxnSpPr>
          <p:cNvPr id="29" name="Straight Arrow Connector 28">
            <a:extLst>
              <a:ext uri="{FF2B5EF4-FFF2-40B4-BE49-F238E27FC236}">
                <a16:creationId xmlns:a16="http://schemas.microsoft.com/office/drawing/2014/main" id="{539CBBEB-EF06-B961-C408-6A121BFC087E}"/>
              </a:ext>
            </a:extLst>
          </p:cNvPr>
          <p:cNvCxnSpPr>
            <a:cxnSpLocks/>
          </p:cNvCxnSpPr>
          <p:nvPr/>
        </p:nvCxnSpPr>
        <p:spPr>
          <a:xfrm flipV="1">
            <a:off x="2351433" y="3285037"/>
            <a:ext cx="781048" cy="0"/>
          </a:xfrm>
          <a:prstGeom prst="straightConnector1">
            <a:avLst/>
          </a:prstGeom>
          <a:ln w="57150">
            <a:solidFill>
              <a:srgbClr val="62ACF0"/>
            </a:solidFill>
            <a:tailEnd type="triangle"/>
          </a:ln>
        </p:spPr>
        <p:style>
          <a:lnRef idx="2">
            <a:schemeClr val="accent1"/>
          </a:lnRef>
          <a:fillRef idx="0">
            <a:schemeClr val="accent1"/>
          </a:fillRef>
          <a:effectRef idx="1">
            <a:schemeClr val="accent1"/>
          </a:effectRef>
          <a:fontRef idx="minor">
            <a:schemeClr val="tx1"/>
          </a:fontRef>
        </p:style>
      </p:cxnSp>
      <p:pic>
        <p:nvPicPr>
          <p:cNvPr id="71" name="Graphic 70" descr="User with solid fill">
            <a:extLst>
              <a:ext uri="{FF2B5EF4-FFF2-40B4-BE49-F238E27FC236}">
                <a16:creationId xmlns:a16="http://schemas.microsoft.com/office/drawing/2014/main" id="{28F22826-8721-8D82-4CB6-5AAD105AAB1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40404" y="2298118"/>
            <a:ext cx="656169" cy="656169"/>
          </a:xfrm>
          <a:prstGeom prst="rect">
            <a:avLst/>
          </a:prstGeom>
        </p:spPr>
      </p:pic>
      <p:sp>
        <p:nvSpPr>
          <p:cNvPr id="85" name="TextBox 84">
            <a:extLst>
              <a:ext uri="{FF2B5EF4-FFF2-40B4-BE49-F238E27FC236}">
                <a16:creationId xmlns:a16="http://schemas.microsoft.com/office/drawing/2014/main" id="{B62253FA-202A-BDFD-08F3-E6A172E6308C}"/>
              </a:ext>
            </a:extLst>
          </p:cNvPr>
          <p:cNvSpPr txBox="1"/>
          <p:nvPr/>
        </p:nvSpPr>
        <p:spPr>
          <a:xfrm>
            <a:off x="8738642" y="3716847"/>
            <a:ext cx="2723239" cy="1777281"/>
          </a:xfrm>
          <a:prstGeom prst="rect">
            <a:avLst/>
          </a:prstGeom>
          <a:noFill/>
        </p:spPr>
        <p:txBody>
          <a:bodyPr wrap="square" lIns="57149" tIns="28575" rIns="57149" bIns="28575" anchor="t">
            <a:spAutoFit/>
          </a:bodyPr>
          <a:lstStyle/>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r>
              <a:rPr lang="en-AU" sz="1016" b="1" dirty="0">
                <a:solidFill>
                  <a:srgbClr val="7030A0"/>
                </a:solidFill>
                <a:latin typeface="Barlow" pitchFamily="2" charset="77"/>
                <a:cs typeface="Arial"/>
              </a:rPr>
              <a:t>Tool 2 FUNCTIONS</a:t>
            </a:r>
            <a:endParaRPr lang="en-AU" sz="1016" dirty="0">
              <a:solidFill>
                <a:srgbClr val="7030A0"/>
              </a:solidFill>
              <a:latin typeface="Barlow" pitchFamily="2" charset="77"/>
              <a:cs typeface="Arial"/>
            </a:endParaRPr>
          </a:p>
          <a:p>
            <a:pPr marL="107152" indent="-107152">
              <a:buFont typeface="Arial" panose="020B0604020202020204" pitchFamily="34" charset="0"/>
              <a:buChar char="•"/>
            </a:pPr>
            <a:r>
              <a:rPr lang="en-AU" sz="1016" dirty="0">
                <a:solidFill>
                  <a:srgbClr val="7030A0"/>
                </a:solidFill>
                <a:latin typeface="Barlow" pitchFamily="2" charset="77"/>
                <a:cs typeface="Arial"/>
              </a:rPr>
              <a:t>Log in</a:t>
            </a:r>
            <a:endParaRPr lang="en-AU" sz="1806" dirty="0">
              <a:solidFill>
                <a:srgbClr val="7030A0"/>
              </a:solidFill>
              <a:latin typeface="Barlow" pitchFamily="2" charset="77"/>
            </a:endParaRPr>
          </a:p>
          <a:p>
            <a:pPr marL="107152" indent="-107152">
              <a:buFont typeface="Arial" panose="020B0604020202020204" pitchFamily="34" charset="0"/>
              <a:buChar char="•"/>
            </a:pPr>
            <a:r>
              <a:rPr lang="en-AU" sz="1016" dirty="0">
                <a:solidFill>
                  <a:srgbClr val="7030A0"/>
                </a:solidFill>
                <a:latin typeface="Barlow" pitchFamily="2" charset="77"/>
              </a:rPr>
              <a:t>Receive communications</a:t>
            </a:r>
          </a:p>
          <a:p>
            <a:pPr marL="107152" indent="-107152">
              <a:buFont typeface="Arial" panose="020B0604020202020204" pitchFamily="34" charset="0"/>
              <a:buChar char="•"/>
            </a:pPr>
            <a:r>
              <a:rPr lang="en-AU" sz="1016" dirty="0">
                <a:solidFill>
                  <a:srgbClr val="7030A0"/>
                </a:solidFill>
                <a:latin typeface="Barlow" pitchFamily="2" charset="77"/>
              </a:rPr>
              <a:t>Coordinate with implementation team for training and coaching</a:t>
            </a:r>
          </a:p>
          <a:p>
            <a:pPr marL="107152" indent="-107152">
              <a:buFont typeface="Arial" panose="020B0604020202020204" pitchFamily="34" charset="0"/>
              <a:buChar char="•"/>
            </a:pPr>
            <a:r>
              <a:rPr lang="en-AU" sz="1016" dirty="0">
                <a:solidFill>
                  <a:srgbClr val="7030A0"/>
                </a:solidFill>
                <a:latin typeface="Barlow" pitchFamily="2" charset="77"/>
              </a:rPr>
              <a:t>Upload data for analysis</a:t>
            </a:r>
          </a:p>
          <a:p>
            <a:pPr marL="107152" indent="-107152">
              <a:buFont typeface="Arial" panose="020B0604020202020204" pitchFamily="34" charset="0"/>
              <a:buChar char="•"/>
            </a:pPr>
            <a:r>
              <a:rPr lang="en-AU" sz="1016" dirty="0">
                <a:solidFill>
                  <a:srgbClr val="7030A0"/>
                </a:solidFill>
                <a:latin typeface="Barlow" pitchFamily="2" charset="77"/>
                <a:cs typeface="Arial"/>
              </a:rPr>
              <a:t>Network with peers (community of practice)</a:t>
            </a:r>
          </a:p>
          <a:p>
            <a:pPr marL="107152" indent="-107152">
              <a:buFont typeface="Arial" panose="020B0604020202020204" pitchFamily="34" charset="0"/>
              <a:buChar char="•"/>
            </a:pPr>
            <a:r>
              <a:rPr lang="en-AU" sz="1016" dirty="0">
                <a:solidFill>
                  <a:srgbClr val="7030A0"/>
                </a:solidFill>
                <a:latin typeface="Barlow" pitchFamily="2" charset="77"/>
                <a:cs typeface="Arial"/>
              </a:rPr>
              <a:t>Access educational resources</a:t>
            </a: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p:txBody>
      </p:sp>
      <p:pic>
        <p:nvPicPr>
          <p:cNvPr id="88" name="Graphic 87" descr="User with solid fill">
            <a:extLst>
              <a:ext uri="{FF2B5EF4-FFF2-40B4-BE49-F238E27FC236}">
                <a16:creationId xmlns:a16="http://schemas.microsoft.com/office/drawing/2014/main" id="{82C7DC0A-1A4A-0252-B300-1DE7AFD480B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3672" y="1407696"/>
            <a:ext cx="495732" cy="495732"/>
          </a:xfrm>
          <a:prstGeom prst="rect">
            <a:avLst/>
          </a:prstGeom>
        </p:spPr>
      </p:pic>
      <p:sp>
        <p:nvSpPr>
          <p:cNvPr id="89" name="TextBox 88">
            <a:extLst>
              <a:ext uri="{FF2B5EF4-FFF2-40B4-BE49-F238E27FC236}">
                <a16:creationId xmlns:a16="http://schemas.microsoft.com/office/drawing/2014/main" id="{689E9637-5B07-AE4B-F600-29F0CC315AC1}"/>
              </a:ext>
            </a:extLst>
          </p:cNvPr>
          <p:cNvSpPr txBox="1"/>
          <p:nvPr/>
        </p:nvSpPr>
        <p:spPr>
          <a:xfrm>
            <a:off x="7285139" y="1937251"/>
            <a:ext cx="1963199" cy="1013098"/>
          </a:xfrm>
          <a:prstGeom prst="rect">
            <a:avLst/>
          </a:prstGeom>
          <a:noFill/>
        </p:spPr>
        <p:txBody>
          <a:bodyPr wrap="square" lIns="57149" tIns="28575" rIns="57149" bIns="28575" anchor="t">
            <a:spAutoFit/>
          </a:bodyPr>
          <a:lstStyle/>
          <a:p>
            <a:r>
              <a:rPr lang="en-US"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involved</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a:t>
            </a:r>
          </a:p>
        </p:txBody>
      </p:sp>
      <p:cxnSp>
        <p:nvCxnSpPr>
          <p:cNvPr id="90" name="Straight Arrow Connector 89">
            <a:extLst>
              <a:ext uri="{FF2B5EF4-FFF2-40B4-BE49-F238E27FC236}">
                <a16:creationId xmlns:a16="http://schemas.microsoft.com/office/drawing/2014/main" id="{BDA17365-C69E-1971-6C18-F315CF42A58F}"/>
              </a:ext>
            </a:extLst>
          </p:cNvPr>
          <p:cNvCxnSpPr>
            <a:cxnSpLocks/>
          </p:cNvCxnSpPr>
          <p:nvPr/>
        </p:nvCxnSpPr>
        <p:spPr>
          <a:xfrm>
            <a:off x="7788299" y="3362573"/>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D839D6F6-D7B4-D34E-047C-62F3A12DC934}"/>
              </a:ext>
            </a:extLst>
          </p:cNvPr>
          <p:cNvSpPr txBox="1"/>
          <p:nvPr/>
        </p:nvSpPr>
        <p:spPr>
          <a:xfrm>
            <a:off x="7974691" y="3266576"/>
            <a:ext cx="167652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Output:</a:t>
            </a:r>
          </a:p>
          <a:p>
            <a:r>
              <a:rPr lang="en-US" sz="1016" dirty="0">
                <a:solidFill>
                  <a:srgbClr val="7030A0"/>
                </a:solidFill>
                <a:latin typeface="Barlow" pitchFamily="2" charset="77"/>
                <a:cs typeface="Arial"/>
              </a:rPr>
              <a:t>Users receive evidence-based implementation strategies</a:t>
            </a:r>
          </a:p>
        </p:txBody>
      </p:sp>
      <p:sp>
        <p:nvSpPr>
          <p:cNvPr id="105" name="Freeform: Shape 104">
            <a:extLst>
              <a:ext uri="{FF2B5EF4-FFF2-40B4-BE49-F238E27FC236}">
                <a16:creationId xmlns:a16="http://schemas.microsoft.com/office/drawing/2014/main" id="{61EC627C-2EC6-3B9B-8536-E31317F2C62F}"/>
              </a:ext>
            </a:extLst>
          </p:cNvPr>
          <p:cNvSpPr/>
          <p:nvPr/>
        </p:nvSpPr>
        <p:spPr>
          <a:xfrm>
            <a:off x="2299069" y="3835619"/>
            <a:ext cx="2204526" cy="2063210"/>
          </a:xfrm>
          <a:custGeom>
            <a:avLst/>
            <a:gdLst>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660400 w 3987800"/>
              <a:gd name="connsiteY7" fmla="*/ 1574800 h 4813300"/>
              <a:gd name="connsiteX8" fmla="*/ 584200 w 3987800"/>
              <a:gd name="connsiteY8" fmla="*/ 1676400 h 4813300"/>
              <a:gd name="connsiteX9" fmla="*/ 495300 w 3987800"/>
              <a:gd name="connsiteY9" fmla="*/ 1866900 h 4813300"/>
              <a:gd name="connsiteX10" fmla="*/ 431800 w 3987800"/>
              <a:gd name="connsiteY10" fmla="*/ 2032000 h 4813300"/>
              <a:gd name="connsiteX11" fmla="*/ 381000 w 3987800"/>
              <a:gd name="connsiteY11" fmla="*/ 2133600 h 4813300"/>
              <a:gd name="connsiteX12" fmla="*/ 368300 w 3987800"/>
              <a:gd name="connsiteY12" fmla="*/ 2184400 h 4813300"/>
              <a:gd name="connsiteX13" fmla="*/ 254000 w 3987800"/>
              <a:gd name="connsiteY13" fmla="*/ 2425700 h 4813300"/>
              <a:gd name="connsiteX14" fmla="*/ 228600 w 3987800"/>
              <a:gd name="connsiteY14" fmla="*/ 2514600 h 4813300"/>
              <a:gd name="connsiteX15" fmla="*/ 0 w 3987800"/>
              <a:gd name="connsiteY15" fmla="*/ 2984500 h 4813300"/>
              <a:gd name="connsiteX16" fmla="*/ 520700 w 3987800"/>
              <a:gd name="connsiteY16" fmla="*/ 3492500 h 4813300"/>
              <a:gd name="connsiteX17" fmla="*/ 876300 w 3987800"/>
              <a:gd name="connsiteY17" fmla="*/ 3683000 h 4813300"/>
              <a:gd name="connsiteX18" fmla="*/ 1422400 w 3987800"/>
              <a:gd name="connsiteY18" fmla="*/ 4025900 h 4813300"/>
              <a:gd name="connsiteX19" fmla="*/ 1866900 w 3987800"/>
              <a:gd name="connsiteY19" fmla="*/ 4267200 h 4813300"/>
              <a:gd name="connsiteX20" fmla="*/ 2082800 w 3987800"/>
              <a:gd name="connsiteY20" fmla="*/ 4406900 h 4813300"/>
              <a:gd name="connsiteX21" fmla="*/ 2641600 w 3987800"/>
              <a:gd name="connsiteY21" fmla="*/ 4635500 h 4813300"/>
              <a:gd name="connsiteX22" fmla="*/ 2959100 w 3987800"/>
              <a:gd name="connsiteY22" fmla="*/ 4724400 h 4813300"/>
              <a:gd name="connsiteX23" fmla="*/ 3086100 w 3987800"/>
              <a:gd name="connsiteY23" fmla="*/ 4749800 h 4813300"/>
              <a:gd name="connsiteX24" fmla="*/ 3162300 w 3987800"/>
              <a:gd name="connsiteY24" fmla="*/ 4813300 h 4813300"/>
              <a:gd name="connsiteX25" fmla="*/ 3987800 w 3987800"/>
              <a:gd name="connsiteY25" fmla="*/ 4495800 h 4813300"/>
              <a:gd name="connsiteX26" fmla="*/ 3987800 w 3987800"/>
              <a:gd name="connsiteY26"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584200 w 3987800"/>
              <a:gd name="connsiteY7" fmla="*/ 1676400 h 4813300"/>
              <a:gd name="connsiteX8" fmla="*/ 495300 w 3987800"/>
              <a:gd name="connsiteY8" fmla="*/ 1866900 h 4813300"/>
              <a:gd name="connsiteX9" fmla="*/ 431800 w 3987800"/>
              <a:gd name="connsiteY9" fmla="*/ 2032000 h 4813300"/>
              <a:gd name="connsiteX10" fmla="*/ 381000 w 3987800"/>
              <a:gd name="connsiteY10" fmla="*/ 2133600 h 4813300"/>
              <a:gd name="connsiteX11" fmla="*/ 368300 w 3987800"/>
              <a:gd name="connsiteY11" fmla="*/ 2184400 h 4813300"/>
              <a:gd name="connsiteX12" fmla="*/ 254000 w 3987800"/>
              <a:gd name="connsiteY12" fmla="*/ 2425700 h 4813300"/>
              <a:gd name="connsiteX13" fmla="*/ 228600 w 3987800"/>
              <a:gd name="connsiteY13" fmla="*/ 2514600 h 4813300"/>
              <a:gd name="connsiteX14" fmla="*/ 0 w 3987800"/>
              <a:gd name="connsiteY14" fmla="*/ 2984500 h 4813300"/>
              <a:gd name="connsiteX15" fmla="*/ 520700 w 3987800"/>
              <a:gd name="connsiteY15" fmla="*/ 3492500 h 4813300"/>
              <a:gd name="connsiteX16" fmla="*/ 876300 w 3987800"/>
              <a:gd name="connsiteY16" fmla="*/ 3683000 h 4813300"/>
              <a:gd name="connsiteX17" fmla="*/ 1422400 w 3987800"/>
              <a:gd name="connsiteY17" fmla="*/ 4025900 h 4813300"/>
              <a:gd name="connsiteX18" fmla="*/ 1866900 w 3987800"/>
              <a:gd name="connsiteY18" fmla="*/ 4267200 h 4813300"/>
              <a:gd name="connsiteX19" fmla="*/ 2082800 w 3987800"/>
              <a:gd name="connsiteY19" fmla="*/ 4406900 h 4813300"/>
              <a:gd name="connsiteX20" fmla="*/ 2641600 w 3987800"/>
              <a:gd name="connsiteY20" fmla="*/ 4635500 h 4813300"/>
              <a:gd name="connsiteX21" fmla="*/ 2959100 w 3987800"/>
              <a:gd name="connsiteY21" fmla="*/ 4724400 h 4813300"/>
              <a:gd name="connsiteX22" fmla="*/ 3086100 w 3987800"/>
              <a:gd name="connsiteY22" fmla="*/ 4749800 h 4813300"/>
              <a:gd name="connsiteX23" fmla="*/ 3162300 w 3987800"/>
              <a:gd name="connsiteY23" fmla="*/ 4813300 h 4813300"/>
              <a:gd name="connsiteX24" fmla="*/ 3987800 w 3987800"/>
              <a:gd name="connsiteY24" fmla="*/ 4495800 h 4813300"/>
              <a:gd name="connsiteX25" fmla="*/ 3987800 w 3987800"/>
              <a:gd name="connsiteY25"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95300 w 3987800"/>
              <a:gd name="connsiteY7" fmla="*/ 1866900 h 4813300"/>
              <a:gd name="connsiteX8" fmla="*/ 431800 w 3987800"/>
              <a:gd name="connsiteY8" fmla="*/ 2032000 h 4813300"/>
              <a:gd name="connsiteX9" fmla="*/ 381000 w 3987800"/>
              <a:gd name="connsiteY9" fmla="*/ 2133600 h 4813300"/>
              <a:gd name="connsiteX10" fmla="*/ 368300 w 3987800"/>
              <a:gd name="connsiteY10" fmla="*/ 2184400 h 4813300"/>
              <a:gd name="connsiteX11" fmla="*/ 254000 w 3987800"/>
              <a:gd name="connsiteY11" fmla="*/ 2425700 h 4813300"/>
              <a:gd name="connsiteX12" fmla="*/ 228600 w 3987800"/>
              <a:gd name="connsiteY12" fmla="*/ 2514600 h 4813300"/>
              <a:gd name="connsiteX13" fmla="*/ 0 w 3987800"/>
              <a:gd name="connsiteY13" fmla="*/ 2984500 h 4813300"/>
              <a:gd name="connsiteX14" fmla="*/ 520700 w 3987800"/>
              <a:gd name="connsiteY14" fmla="*/ 3492500 h 4813300"/>
              <a:gd name="connsiteX15" fmla="*/ 876300 w 3987800"/>
              <a:gd name="connsiteY15" fmla="*/ 3683000 h 4813300"/>
              <a:gd name="connsiteX16" fmla="*/ 1422400 w 3987800"/>
              <a:gd name="connsiteY16" fmla="*/ 4025900 h 4813300"/>
              <a:gd name="connsiteX17" fmla="*/ 1866900 w 3987800"/>
              <a:gd name="connsiteY17" fmla="*/ 4267200 h 4813300"/>
              <a:gd name="connsiteX18" fmla="*/ 2082800 w 3987800"/>
              <a:gd name="connsiteY18" fmla="*/ 4406900 h 4813300"/>
              <a:gd name="connsiteX19" fmla="*/ 2641600 w 3987800"/>
              <a:gd name="connsiteY19" fmla="*/ 4635500 h 4813300"/>
              <a:gd name="connsiteX20" fmla="*/ 2959100 w 3987800"/>
              <a:gd name="connsiteY20" fmla="*/ 4724400 h 4813300"/>
              <a:gd name="connsiteX21" fmla="*/ 3086100 w 3987800"/>
              <a:gd name="connsiteY21" fmla="*/ 4749800 h 4813300"/>
              <a:gd name="connsiteX22" fmla="*/ 3162300 w 3987800"/>
              <a:gd name="connsiteY22" fmla="*/ 4813300 h 4813300"/>
              <a:gd name="connsiteX23" fmla="*/ 3987800 w 3987800"/>
              <a:gd name="connsiteY23" fmla="*/ 4495800 h 4813300"/>
              <a:gd name="connsiteX24" fmla="*/ 3987800 w 3987800"/>
              <a:gd name="connsiteY24"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31800 w 3987800"/>
              <a:gd name="connsiteY7" fmla="*/ 2032000 h 4813300"/>
              <a:gd name="connsiteX8" fmla="*/ 381000 w 3987800"/>
              <a:gd name="connsiteY8" fmla="*/ 2133600 h 4813300"/>
              <a:gd name="connsiteX9" fmla="*/ 368300 w 3987800"/>
              <a:gd name="connsiteY9" fmla="*/ 2184400 h 4813300"/>
              <a:gd name="connsiteX10" fmla="*/ 254000 w 3987800"/>
              <a:gd name="connsiteY10" fmla="*/ 2425700 h 4813300"/>
              <a:gd name="connsiteX11" fmla="*/ 228600 w 3987800"/>
              <a:gd name="connsiteY11" fmla="*/ 2514600 h 4813300"/>
              <a:gd name="connsiteX12" fmla="*/ 0 w 3987800"/>
              <a:gd name="connsiteY12" fmla="*/ 2984500 h 4813300"/>
              <a:gd name="connsiteX13" fmla="*/ 520700 w 3987800"/>
              <a:gd name="connsiteY13" fmla="*/ 3492500 h 4813300"/>
              <a:gd name="connsiteX14" fmla="*/ 876300 w 3987800"/>
              <a:gd name="connsiteY14" fmla="*/ 3683000 h 4813300"/>
              <a:gd name="connsiteX15" fmla="*/ 1422400 w 3987800"/>
              <a:gd name="connsiteY15" fmla="*/ 4025900 h 4813300"/>
              <a:gd name="connsiteX16" fmla="*/ 1866900 w 3987800"/>
              <a:gd name="connsiteY16" fmla="*/ 4267200 h 4813300"/>
              <a:gd name="connsiteX17" fmla="*/ 2082800 w 3987800"/>
              <a:gd name="connsiteY17" fmla="*/ 4406900 h 4813300"/>
              <a:gd name="connsiteX18" fmla="*/ 2641600 w 3987800"/>
              <a:gd name="connsiteY18" fmla="*/ 4635500 h 4813300"/>
              <a:gd name="connsiteX19" fmla="*/ 2959100 w 3987800"/>
              <a:gd name="connsiteY19" fmla="*/ 4724400 h 4813300"/>
              <a:gd name="connsiteX20" fmla="*/ 3086100 w 3987800"/>
              <a:gd name="connsiteY20" fmla="*/ 4749800 h 4813300"/>
              <a:gd name="connsiteX21" fmla="*/ 3162300 w 3987800"/>
              <a:gd name="connsiteY21" fmla="*/ 4813300 h 4813300"/>
              <a:gd name="connsiteX22" fmla="*/ 3987800 w 3987800"/>
              <a:gd name="connsiteY22" fmla="*/ 4495800 h 4813300"/>
              <a:gd name="connsiteX23" fmla="*/ 3987800 w 3987800"/>
              <a:gd name="connsiteY23"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368300 w 3987800"/>
              <a:gd name="connsiteY8" fmla="*/ 2184400 h 4813300"/>
              <a:gd name="connsiteX9" fmla="*/ 254000 w 3987800"/>
              <a:gd name="connsiteY9" fmla="*/ 2425700 h 4813300"/>
              <a:gd name="connsiteX10" fmla="*/ 228600 w 3987800"/>
              <a:gd name="connsiteY10" fmla="*/ 2514600 h 4813300"/>
              <a:gd name="connsiteX11" fmla="*/ 0 w 3987800"/>
              <a:gd name="connsiteY11" fmla="*/ 2984500 h 4813300"/>
              <a:gd name="connsiteX12" fmla="*/ 520700 w 3987800"/>
              <a:gd name="connsiteY12" fmla="*/ 3492500 h 4813300"/>
              <a:gd name="connsiteX13" fmla="*/ 876300 w 3987800"/>
              <a:gd name="connsiteY13" fmla="*/ 3683000 h 4813300"/>
              <a:gd name="connsiteX14" fmla="*/ 1422400 w 3987800"/>
              <a:gd name="connsiteY14" fmla="*/ 4025900 h 4813300"/>
              <a:gd name="connsiteX15" fmla="*/ 1866900 w 3987800"/>
              <a:gd name="connsiteY15" fmla="*/ 4267200 h 4813300"/>
              <a:gd name="connsiteX16" fmla="*/ 2082800 w 3987800"/>
              <a:gd name="connsiteY16" fmla="*/ 4406900 h 4813300"/>
              <a:gd name="connsiteX17" fmla="*/ 2641600 w 3987800"/>
              <a:gd name="connsiteY17" fmla="*/ 4635500 h 4813300"/>
              <a:gd name="connsiteX18" fmla="*/ 2959100 w 3987800"/>
              <a:gd name="connsiteY18" fmla="*/ 4724400 h 4813300"/>
              <a:gd name="connsiteX19" fmla="*/ 3086100 w 3987800"/>
              <a:gd name="connsiteY19" fmla="*/ 4749800 h 4813300"/>
              <a:gd name="connsiteX20" fmla="*/ 3162300 w 3987800"/>
              <a:gd name="connsiteY20" fmla="*/ 4813300 h 4813300"/>
              <a:gd name="connsiteX21" fmla="*/ 3987800 w 3987800"/>
              <a:gd name="connsiteY21" fmla="*/ 4495800 h 4813300"/>
              <a:gd name="connsiteX22" fmla="*/ 3987800 w 3987800"/>
              <a:gd name="connsiteY22"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254000 w 3987800"/>
              <a:gd name="connsiteY8" fmla="*/ 2425700 h 4813300"/>
              <a:gd name="connsiteX9" fmla="*/ 228600 w 3987800"/>
              <a:gd name="connsiteY9" fmla="*/ 2514600 h 4813300"/>
              <a:gd name="connsiteX10" fmla="*/ 0 w 3987800"/>
              <a:gd name="connsiteY10" fmla="*/ 2984500 h 4813300"/>
              <a:gd name="connsiteX11" fmla="*/ 520700 w 3987800"/>
              <a:gd name="connsiteY11" fmla="*/ 3492500 h 4813300"/>
              <a:gd name="connsiteX12" fmla="*/ 876300 w 3987800"/>
              <a:gd name="connsiteY12" fmla="*/ 3683000 h 4813300"/>
              <a:gd name="connsiteX13" fmla="*/ 1422400 w 3987800"/>
              <a:gd name="connsiteY13" fmla="*/ 4025900 h 4813300"/>
              <a:gd name="connsiteX14" fmla="*/ 1866900 w 3987800"/>
              <a:gd name="connsiteY14" fmla="*/ 4267200 h 4813300"/>
              <a:gd name="connsiteX15" fmla="*/ 2082800 w 3987800"/>
              <a:gd name="connsiteY15" fmla="*/ 4406900 h 4813300"/>
              <a:gd name="connsiteX16" fmla="*/ 2641600 w 3987800"/>
              <a:gd name="connsiteY16" fmla="*/ 4635500 h 4813300"/>
              <a:gd name="connsiteX17" fmla="*/ 2959100 w 3987800"/>
              <a:gd name="connsiteY17" fmla="*/ 4724400 h 4813300"/>
              <a:gd name="connsiteX18" fmla="*/ 3086100 w 3987800"/>
              <a:gd name="connsiteY18" fmla="*/ 4749800 h 4813300"/>
              <a:gd name="connsiteX19" fmla="*/ 3162300 w 3987800"/>
              <a:gd name="connsiteY19" fmla="*/ 4813300 h 4813300"/>
              <a:gd name="connsiteX20" fmla="*/ 3987800 w 3987800"/>
              <a:gd name="connsiteY20" fmla="*/ 4495800 h 4813300"/>
              <a:gd name="connsiteX21" fmla="*/ 3987800 w 3987800"/>
              <a:gd name="connsiteY21"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54000 w 3987800"/>
              <a:gd name="connsiteY7" fmla="*/ 2425700 h 4813300"/>
              <a:gd name="connsiteX8" fmla="*/ 228600 w 3987800"/>
              <a:gd name="connsiteY8" fmla="*/ 2514600 h 4813300"/>
              <a:gd name="connsiteX9" fmla="*/ 0 w 3987800"/>
              <a:gd name="connsiteY9" fmla="*/ 2984500 h 4813300"/>
              <a:gd name="connsiteX10" fmla="*/ 520700 w 3987800"/>
              <a:gd name="connsiteY10" fmla="*/ 3492500 h 4813300"/>
              <a:gd name="connsiteX11" fmla="*/ 876300 w 3987800"/>
              <a:gd name="connsiteY11" fmla="*/ 3683000 h 4813300"/>
              <a:gd name="connsiteX12" fmla="*/ 1422400 w 3987800"/>
              <a:gd name="connsiteY12" fmla="*/ 4025900 h 4813300"/>
              <a:gd name="connsiteX13" fmla="*/ 1866900 w 3987800"/>
              <a:gd name="connsiteY13" fmla="*/ 4267200 h 4813300"/>
              <a:gd name="connsiteX14" fmla="*/ 2082800 w 3987800"/>
              <a:gd name="connsiteY14" fmla="*/ 4406900 h 4813300"/>
              <a:gd name="connsiteX15" fmla="*/ 2641600 w 3987800"/>
              <a:gd name="connsiteY15" fmla="*/ 4635500 h 4813300"/>
              <a:gd name="connsiteX16" fmla="*/ 2959100 w 3987800"/>
              <a:gd name="connsiteY16" fmla="*/ 4724400 h 4813300"/>
              <a:gd name="connsiteX17" fmla="*/ 3086100 w 3987800"/>
              <a:gd name="connsiteY17" fmla="*/ 4749800 h 4813300"/>
              <a:gd name="connsiteX18" fmla="*/ 3162300 w 3987800"/>
              <a:gd name="connsiteY18" fmla="*/ 4813300 h 4813300"/>
              <a:gd name="connsiteX19" fmla="*/ 3987800 w 3987800"/>
              <a:gd name="connsiteY19" fmla="*/ 4495800 h 4813300"/>
              <a:gd name="connsiteX20" fmla="*/ 3987800 w 3987800"/>
              <a:gd name="connsiteY20"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28600 w 3987800"/>
              <a:gd name="connsiteY7" fmla="*/ 2514600 h 4813300"/>
              <a:gd name="connsiteX8" fmla="*/ 0 w 3987800"/>
              <a:gd name="connsiteY8" fmla="*/ 2984500 h 4813300"/>
              <a:gd name="connsiteX9" fmla="*/ 520700 w 3987800"/>
              <a:gd name="connsiteY9" fmla="*/ 3492500 h 4813300"/>
              <a:gd name="connsiteX10" fmla="*/ 876300 w 3987800"/>
              <a:gd name="connsiteY10" fmla="*/ 3683000 h 4813300"/>
              <a:gd name="connsiteX11" fmla="*/ 1422400 w 3987800"/>
              <a:gd name="connsiteY11" fmla="*/ 4025900 h 4813300"/>
              <a:gd name="connsiteX12" fmla="*/ 1866900 w 3987800"/>
              <a:gd name="connsiteY12" fmla="*/ 4267200 h 4813300"/>
              <a:gd name="connsiteX13" fmla="*/ 2082800 w 3987800"/>
              <a:gd name="connsiteY13" fmla="*/ 4406900 h 4813300"/>
              <a:gd name="connsiteX14" fmla="*/ 2641600 w 3987800"/>
              <a:gd name="connsiteY14" fmla="*/ 4635500 h 4813300"/>
              <a:gd name="connsiteX15" fmla="*/ 2959100 w 3987800"/>
              <a:gd name="connsiteY15" fmla="*/ 4724400 h 4813300"/>
              <a:gd name="connsiteX16" fmla="*/ 3086100 w 3987800"/>
              <a:gd name="connsiteY16" fmla="*/ 4749800 h 4813300"/>
              <a:gd name="connsiteX17" fmla="*/ 3162300 w 3987800"/>
              <a:gd name="connsiteY17" fmla="*/ 4813300 h 4813300"/>
              <a:gd name="connsiteX18" fmla="*/ 3987800 w 3987800"/>
              <a:gd name="connsiteY18" fmla="*/ 4495800 h 4813300"/>
              <a:gd name="connsiteX19" fmla="*/ 3987800 w 3987800"/>
              <a:gd name="connsiteY19" fmla="*/ 4495800 h 4813300"/>
              <a:gd name="connsiteX0" fmla="*/ 1496744 w 3998644"/>
              <a:gd name="connsiteY0" fmla="*/ 0 h 4813300"/>
              <a:gd name="connsiteX1" fmla="*/ 1496744 w 3998644"/>
              <a:gd name="connsiteY1" fmla="*/ 0 h 4813300"/>
              <a:gd name="connsiteX2" fmla="*/ 1395144 w 3998644"/>
              <a:gd name="connsiteY2" fmla="*/ 317500 h 4813300"/>
              <a:gd name="connsiteX3" fmla="*/ 1179244 w 3998644"/>
              <a:gd name="connsiteY3" fmla="*/ 749300 h 4813300"/>
              <a:gd name="connsiteX4" fmla="*/ 1103044 w 3998644"/>
              <a:gd name="connsiteY4" fmla="*/ 914400 h 4813300"/>
              <a:gd name="connsiteX5" fmla="*/ 1026844 w 3998644"/>
              <a:gd name="connsiteY5" fmla="*/ 1028700 h 4813300"/>
              <a:gd name="connsiteX6" fmla="*/ 976044 w 3998644"/>
              <a:gd name="connsiteY6" fmla="*/ 1117600 h 4813300"/>
              <a:gd name="connsiteX7" fmla="*/ 10844 w 3998644"/>
              <a:gd name="connsiteY7" fmla="*/ 2984500 h 4813300"/>
              <a:gd name="connsiteX8" fmla="*/ 531544 w 3998644"/>
              <a:gd name="connsiteY8" fmla="*/ 3492500 h 4813300"/>
              <a:gd name="connsiteX9" fmla="*/ 887144 w 3998644"/>
              <a:gd name="connsiteY9" fmla="*/ 3683000 h 4813300"/>
              <a:gd name="connsiteX10" fmla="*/ 1433244 w 3998644"/>
              <a:gd name="connsiteY10" fmla="*/ 4025900 h 4813300"/>
              <a:gd name="connsiteX11" fmla="*/ 1877744 w 3998644"/>
              <a:gd name="connsiteY11" fmla="*/ 4267200 h 4813300"/>
              <a:gd name="connsiteX12" fmla="*/ 2093644 w 3998644"/>
              <a:gd name="connsiteY12" fmla="*/ 4406900 h 4813300"/>
              <a:gd name="connsiteX13" fmla="*/ 2652444 w 3998644"/>
              <a:gd name="connsiteY13" fmla="*/ 4635500 h 4813300"/>
              <a:gd name="connsiteX14" fmla="*/ 2969944 w 3998644"/>
              <a:gd name="connsiteY14" fmla="*/ 4724400 h 4813300"/>
              <a:gd name="connsiteX15" fmla="*/ 3096944 w 3998644"/>
              <a:gd name="connsiteY15" fmla="*/ 4749800 h 4813300"/>
              <a:gd name="connsiteX16" fmla="*/ 3173144 w 3998644"/>
              <a:gd name="connsiteY16" fmla="*/ 4813300 h 4813300"/>
              <a:gd name="connsiteX17" fmla="*/ 3998644 w 3998644"/>
              <a:gd name="connsiteY17" fmla="*/ 4495800 h 4813300"/>
              <a:gd name="connsiteX18" fmla="*/ 3998644 w 3998644"/>
              <a:gd name="connsiteY18" fmla="*/ 4495800 h 4813300"/>
              <a:gd name="connsiteX0" fmla="*/ 1498853 w 4000753"/>
              <a:gd name="connsiteY0" fmla="*/ 0 h 4813300"/>
              <a:gd name="connsiteX1" fmla="*/ 1498853 w 4000753"/>
              <a:gd name="connsiteY1" fmla="*/ 0 h 4813300"/>
              <a:gd name="connsiteX2" fmla="*/ 1397253 w 4000753"/>
              <a:gd name="connsiteY2" fmla="*/ 317500 h 4813300"/>
              <a:gd name="connsiteX3" fmla="*/ 1181353 w 4000753"/>
              <a:gd name="connsiteY3" fmla="*/ 749300 h 4813300"/>
              <a:gd name="connsiteX4" fmla="*/ 1105153 w 4000753"/>
              <a:gd name="connsiteY4" fmla="*/ 914400 h 4813300"/>
              <a:gd name="connsiteX5" fmla="*/ 1028953 w 4000753"/>
              <a:gd name="connsiteY5" fmla="*/ 1028700 h 4813300"/>
              <a:gd name="connsiteX6" fmla="*/ 12953 w 4000753"/>
              <a:gd name="connsiteY6" fmla="*/ 2984500 h 4813300"/>
              <a:gd name="connsiteX7" fmla="*/ 533653 w 4000753"/>
              <a:gd name="connsiteY7" fmla="*/ 3492500 h 4813300"/>
              <a:gd name="connsiteX8" fmla="*/ 889253 w 4000753"/>
              <a:gd name="connsiteY8" fmla="*/ 3683000 h 4813300"/>
              <a:gd name="connsiteX9" fmla="*/ 1435353 w 4000753"/>
              <a:gd name="connsiteY9" fmla="*/ 4025900 h 4813300"/>
              <a:gd name="connsiteX10" fmla="*/ 1879853 w 4000753"/>
              <a:gd name="connsiteY10" fmla="*/ 4267200 h 4813300"/>
              <a:gd name="connsiteX11" fmla="*/ 2095753 w 4000753"/>
              <a:gd name="connsiteY11" fmla="*/ 4406900 h 4813300"/>
              <a:gd name="connsiteX12" fmla="*/ 2654553 w 4000753"/>
              <a:gd name="connsiteY12" fmla="*/ 4635500 h 4813300"/>
              <a:gd name="connsiteX13" fmla="*/ 2972053 w 4000753"/>
              <a:gd name="connsiteY13" fmla="*/ 4724400 h 4813300"/>
              <a:gd name="connsiteX14" fmla="*/ 3099053 w 4000753"/>
              <a:gd name="connsiteY14" fmla="*/ 4749800 h 4813300"/>
              <a:gd name="connsiteX15" fmla="*/ 3175253 w 4000753"/>
              <a:gd name="connsiteY15" fmla="*/ 4813300 h 4813300"/>
              <a:gd name="connsiteX16" fmla="*/ 4000753 w 4000753"/>
              <a:gd name="connsiteY16" fmla="*/ 4495800 h 4813300"/>
              <a:gd name="connsiteX17" fmla="*/ 4000753 w 4000753"/>
              <a:gd name="connsiteY17" fmla="*/ 4495800 h 4813300"/>
              <a:gd name="connsiteX0" fmla="*/ 1502219 w 4004119"/>
              <a:gd name="connsiteY0" fmla="*/ 0 h 4813300"/>
              <a:gd name="connsiteX1" fmla="*/ 1502219 w 4004119"/>
              <a:gd name="connsiteY1" fmla="*/ 0 h 4813300"/>
              <a:gd name="connsiteX2" fmla="*/ 1400619 w 4004119"/>
              <a:gd name="connsiteY2" fmla="*/ 317500 h 4813300"/>
              <a:gd name="connsiteX3" fmla="*/ 1184719 w 4004119"/>
              <a:gd name="connsiteY3" fmla="*/ 749300 h 4813300"/>
              <a:gd name="connsiteX4" fmla="*/ 1108519 w 4004119"/>
              <a:gd name="connsiteY4" fmla="*/ 914400 h 4813300"/>
              <a:gd name="connsiteX5" fmla="*/ 16319 w 4004119"/>
              <a:gd name="connsiteY5" fmla="*/ 2984500 h 4813300"/>
              <a:gd name="connsiteX6" fmla="*/ 537019 w 4004119"/>
              <a:gd name="connsiteY6" fmla="*/ 3492500 h 4813300"/>
              <a:gd name="connsiteX7" fmla="*/ 892619 w 4004119"/>
              <a:gd name="connsiteY7" fmla="*/ 3683000 h 4813300"/>
              <a:gd name="connsiteX8" fmla="*/ 1438719 w 4004119"/>
              <a:gd name="connsiteY8" fmla="*/ 4025900 h 4813300"/>
              <a:gd name="connsiteX9" fmla="*/ 1883219 w 4004119"/>
              <a:gd name="connsiteY9" fmla="*/ 4267200 h 4813300"/>
              <a:gd name="connsiteX10" fmla="*/ 2099119 w 4004119"/>
              <a:gd name="connsiteY10" fmla="*/ 4406900 h 4813300"/>
              <a:gd name="connsiteX11" fmla="*/ 2657919 w 4004119"/>
              <a:gd name="connsiteY11" fmla="*/ 4635500 h 4813300"/>
              <a:gd name="connsiteX12" fmla="*/ 2975419 w 4004119"/>
              <a:gd name="connsiteY12" fmla="*/ 4724400 h 4813300"/>
              <a:gd name="connsiteX13" fmla="*/ 3102419 w 4004119"/>
              <a:gd name="connsiteY13" fmla="*/ 4749800 h 4813300"/>
              <a:gd name="connsiteX14" fmla="*/ 3178619 w 4004119"/>
              <a:gd name="connsiteY14" fmla="*/ 4813300 h 4813300"/>
              <a:gd name="connsiteX15" fmla="*/ 4004119 w 4004119"/>
              <a:gd name="connsiteY15" fmla="*/ 4495800 h 4813300"/>
              <a:gd name="connsiteX16" fmla="*/ 4004119 w 4004119"/>
              <a:gd name="connsiteY16" fmla="*/ 4495800 h 4813300"/>
              <a:gd name="connsiteX0" fmla="*/ 1505796 w 4007696"/>
              <a:gd name="connsiteY0" fmla="*/ 0 h 4813300"/>
              <a:gd name="connsiteX1" fmla="*/ 1505796 w 4007696"/>
              <a:gd name="connsiteY1" fmla="*/ 0 h 4813300"/>
              <a:gd name="connsiteX2" fmla="*/ 1404196 w 4007696"/>
              <a:gd name="connsiteY2" fmla="*/ 317500 h 4813300"/>
              <a:gd name="connsiteX3" fmla="*/ 1188296 w 4007696"/>
              <a:gd name="connsiteY3" fmla="*/ 749300 h 4813300"/>
              <a:gd name="connsiteX4" fmla="*/ 19896 w 4007696"/>
              <a:gd name="connsiteY4" fmla="*/ 2984500 h 4813300"/>
              <a:gd name="connsiteX5" fmla="*/ 540596 w 4007696"/>
              <a:gd name="connsiteY5" fmla="*/ 3492500 h 4813300"/>
              <a:gd name="connsiteX6" fmla="*/ 896196 w 4007696"/>
              <a:gd name="connsiteY6" fmla="*/ 3683000 h 4813300"/>
              <a:gd name="connsiteX7" fmla="*/ 1442296 w 4007696"/>
              <a:gd name="connsiteY7" fmla="*/ 4025900 h 4813300"/>
              <a:gd name="connsiteX8" fmla="*/ 1886796 w 4007696"/>
              <a:gd name="connsiteY8" fmla="*/ 4267200 h 4813300"/>
              <a:gd name="connsiteX9" fmla="*/ 2102696 w 4007696"/>
              <a:gd name="connsiteY9" fmla="*/ 4406900 h 4813300"/>
              <a:gd name="connsiteX10" fmla="*/ 2661496 w 4007696"/>
              <a:gd name="connsiteY10" fmla="*/ 4635500 h 4813300"/>
              <a:gd name="connsiteX11" fmla="*/ 2978996 w 4007696"/>
              <a:gd name="connsiteY11" fmla="*/ 4724400 h 4813300"/>
              <a:gd name="connsiteX12" fmla="*/ 3105996 w 4007696"/>
              <a:gd name="connsiteY12" fmla="*/ 4749800 h 4813300"/>
              <a:gd name="connsiteX13" fmla="*/ 3182196 w 4007696"/>
              <a:gd name="connsiteY13" fmla="*/ 4813300 h 4813300"/>
              <a:gd name="connsiteX14" fmla="*/ 4007696 w 4007696"/>
              <a:gd name="connsiteY14" fmla="*/ 4495800 h 4813300"/>
              <a:gd name="connsiteX15" fmla="*/ 4007696 w 4007696"/>
              <a:gd name="connsiteY15" fmla="*/ 4495800 h 4813300"/>
              <a:gd name="connsiteX0" fmla="*/ 1516839 w 4018739"/>
              <a:gd name="connsiteY0" fmla="*/ 0 h 4813300"/>
              <a:gd name="connsiteX1" fmla="*/ 1516839 w 4018739"/>
              <a:gd name="connsiteY1" fmla="*/ 0 h 4813300"/>
              <a:gd name="connsiteX2" fmla="*/ 1415239 w 4018739"/>
              <a:gd name="connsiteY2" fmla="*/ 317500 h 4813300"/>
              <a:gd name="connsiteX3" fmla="*/ 30939 w 4018739"/>
              <a:gd name="connsiteY3" fmla="*/ 2984500 h 4813300"/>
              <a:gd name="connsiteX4" fmla="*/ 551639 w 4018739"/>
              <a:gd name="connsiteY4" fmla="*/ 3492500 h 4813300"/>
              <a:gd name="connsiteX5" fmla="*/ 907239 w 4018739"/>
              <a:gd name="connsiteY5" fmla="*/ 3683000 h 4813300"/>
              <a:gd name="connsiteX6" fmla="*/ 1453339 w 4018739"/>
              <a:gd name="connsiteY6" fmla="*/ 4025900 h 4813300"/>
              <a:gd name="connsiteX7" fmla="*/ 1897839 w 4018739"/>
              <a:gd name="connsiteY7" fmla="*/ 4267200 h 4813300"/>
              <a:gd name="connsiteX8" fmla="*/ 2113739 w 4018739"/>
              <a:gd name="connsiteY8" fmla="*/ 4406900 h 4813300"/>
              <a:gd name="connsiteX9" fmla="*/ 2672539 w 4018739"/>
              <a:gd name="connsiteY9" fmla="*/ 4635500 h 4813300"/>
              <a:gd name="connsiteX10" fmla="*/ 2990039 w 4018739"/>
              <a:gd name="connsiteY10" fmla="*/ 4724400 h 4813300"/>
              <a:gd name="connsiteX11" fmla="*/ 3117039 w 4018739"/>
              <a:gd name="connsiteY11" fmla="*/ 4749800 h 4813300"/>
              <a:gd name="connsiteX12" fmla="*/ 3193239 w 4018739"/>
              <a:gd name="connsiteY12" fmla="*/ 4813300 h 4813300"/>
              <a:gd name="connsiteX13" fmla="*/ 4018739 w 4018739"/>
              <a:gd name="connsiteY13" fmla="*/ 4495800 h 4813300"/>
              <a:gd name="connsiteX14" fmla="*/ 4018739 w 4018739"/>
              <a:gd name="connsiteY14" fmla="*/ 4495800 h 4813300"/>
              <a:gd name="connsiteX0" fmla="*/ 1522406 w 4024306"/>
              <a:gd name="connsiteY0" fmla="*/ 0 h 4813300"/>
              <a:gd name="connsiteX1" fmla="*/ 1522406 w 4024306"/>
              <a:gd name="connsiteY1" fmla="*/ 0 h 4813300"/>
              <a:gd name="connsiteX2" fmla="*/ 36506 w 4024306"/>
              <a:gd name="connsiteY2" fmla="*/ 2984500 h 4813300"/>
              <a:gd name="connsiteX3" fmla="*/ 557206 w 4024306"/>
              <a:gd name="connsiteY3" fmla="*/ 3492500 h 4813300"/>
              <a:gd name="connsiteX4" fmla="*/ 912806 w 4024306"/>
              <a:gd name="connsiteY4" fmla="*/ 3683000 h 4813300"/>
              <a:gd name="connsiteX5" fmla="*/ 1458906 w 4024306"/>
              <a:gd name="connsiteY5" fmla="*/ 4025900 h 4813300"/>
              <a:gd name="connsiteX6" fmla="*/ 1903406 w 4024306"/>
              <a:gd name="connsiteY6" fmla="*/ 4267200 h 4813300"/>
              <a:gd name="connsiteX7" fmla="*/ 2119306 w 4024306"/>
              <a:gd name="connsiteY7" fmla="*/ 4406900 h 4813300"/>
              <a:gd name="connsiteX8" fmla="*/ 2678106 w 4024306"/>
              <a:gd name="connsiteY8" fmla="*/ 4635500 h 4813300"/>
              <a:gd name="connsiteX9" fmla="*/ 2995606 w 4024306"/>
              <a:gd name="connsiteY9" fmla="*/ 4724400 h 4813300"/>
              <a:gd name="connsiteX10" fmla="*/ 3122606 w 4024306"/>
              <a:gd name="connsiteY10" fmla="*/ 4749800 h 4813300"/>
              <a:gd name="connsiteX11" fmla="*/ 3198806 w 4024306"/>
              <a:gd name="connsiteY11" fmla="*/ 4813300 h 4813300"/>
              <a:gd name="connsiteX12" fmla="*/ 4024306 w 4024306"/>
              <a:gd name="connsiteY12" fmla="*/ 4495800 h 4813300"/>
              <a:gd name="connsiteX13" fmla="*/ 4024306 w 4024306"/>
              <a:gd name="connsiteY13" fmla="*/ 4495800 h 4813300"/>
              <a:gd name="connsiteX0" fmla="*/ 1495409 w 3997309"/>
              <a:gd name="connsiteY0" fmla="*/ 0 h 4813300"/>
              <a:gd name="connsiteX1" fmla="*/ 1495409 w 3997309"/>
              <a:gd name="connsiteY1" fmla="*/ 0 h 4813300"/>
              <a:gd name="connsiteX2" fmla="*/ 9509 w 3997309"/>
              <a:gd name="connsiteY2" fmla="*/ 2984500 h 4813300"/>
              <a:gd name="connsiteX3" fmla="*/ 885809 w 3997309"/>
              <a:gd name="connsiteY3" fmla="*/ 3683000 h 4813300"/>
              <a:gd name="connsiteX4" fmla="*/ 1431909 w 3997309"/>
              <a:gd name="connsiteY4" fmla="*/ 4025900 h 4813300"/>
              <a:gd name="connsiteX5" fmla="*/ 1876409 w 3997309"/>
              <a:gd name="connsiteY5" fmla="*/ 4267200 h 4813300"/>
              <a:gd name="connsiteX6" fmla="*/ 2092309 w 3997309"/>
              <a:gd name="connsiteY6" fmla="*/ 4406900 h 4813300"/>
              <a:gd name="connsiteX7" fmla="*/ 2651109 w 3997309"/>
              <a:gd name="connsiteY7" fmla="*/ 4635500 h 4813300"/>
              <a:gd name="connsiteX8" fmla="*/ 2968609 w 3997309"/>
              <a:gd name="connsiteY8" fmla="*/ 4724400 h 4813300"/>
              <a:gd name="connsiteX9" fmla="*/ 3095609 w 3997309"/>
              <a:gd name="connsiteY9" fmla="*/ 4749800 h 4813300"/>
              <a:gd name="connsiteX10" fmla="*/ 3171809 w 3997309"/>
              <a:gd name="connsiteY10" fmla="*/ 4813300 h 4813300"/>
              <a:gd name="connsiteX11" fmla="*/ 3997309 w 3997309"/>
              <a:gd name="connsiteY11" fmla="*/ 4495800 h 4813300"/>
              <a:gd name="connsiteX12" fmla="*/ 3997309 w 3997309"/>
              <a:gd name="connsiteY12" fmla="*/ 4495800 h 4813300"/>
              <a:gd name="connsiteX0" fmla="*/ 1485975 w 3987875"/>
              <a:gd name="connsiteY0" fmla="*/ 0 h 4813300"/>
              <a:gd name="connsiteX1" fmla="*/ 1485975 w 3987875"/>
              <a:gd name="connsiteY1" fmla="*/ 0 h 4813300"/>
              <a:gd name="connsiteX2" fmla="*/ 75 w 3987875"/>
              <a:gd name="connsiteY2" fmla="*/ 2984500 h 4813300"/>
              <a:gd name="connsiteX3" fmla="*/ 1422475 w 3987875"/>
              <a:gd name="connsiteY3" fmla="*/ 4025900 h 4813300"/>
              <a:gd name="connsiteX4" fmla="*/ 1866975 w 3987875"/>
              <a:gd name="connsiteY4" fmla="*/ 4267200 h 4813300"/>
              <a:gd name="connsiteX5" fmla="*/ 2082875 w 3987875"/>
              <a:gd name="connsiteY5" fmla="*/ 4406900 h 4813300"/>
              <a:gd name="connsiteX6" fmla="*/ 2641675 w 3987875"/>
              <a:gd name="connsiteY6" fmla="*/ 4635500 h 4813300"/>
              <a:gd name="connsiteX7" fmla="*/ 2959175 w 3987875"/>
              <a:gd name="connsiteY7" fmla="*/ 4724400 h 4813300"/>
              <a:gd name="connsiteX8" fmla="*/ 3086175 w 3987875"/>
              <a:gd name="connsiteY8" fmla="*/ 4749800 h 4813300"/>
              <a:gd name="connsiteX9" fmla="*/ 3162375 w 3987875"/>
              <a:gd name="connsiteY9" fmla="*/ 4813300 h 4813300"/>
              <a:gd name="connsiteX10" fmla="*/ 3987875 w 3987875"/>
              <a:gd name="connsiteY10" fmla="*/ 4495800 h 4813300"/>
              <a:gd name="connsiteX11" fmla="*/ 3987875 w 3987875"/>
              <a:gd name="connsiteY11" fmla="*/ 4495800 h 4813300"/>
              <a:gd name="connsiteX0" fmla="*/ 1488146 w 3990046"/>
              <a:gd name="connsiteY0" fmla="*/ 0 h 4813300"/>
              <a:gd name="connsiteX1" fmla="*/ 1488146 w 3990046"/>
              <a:gd name="connsiteY1" fmla="*/ 0 h 4813300"/>
              <a:gd name="connsiteX2" fmla="*/ 2246 w 3990046"/>
              <a:gd name="connsiteY2" fmla="*/ 2984500 h 4813300"/>
              <a:gd name="connsiteX3" fmla="*/ 1869146 w 3990046"/>
              <a:gd name="connsiteY3" fmla="*/ 4267200 h 4813300"/>
              <a:gd name="connsiteX4" fmla="*/ 2085046 w 3990046"/>
              <a:gd name="connsiteY4" fmla="*/ 4406900 h 4813300"/>
              <a:gd name="connsiteX5" fmla="*/ 2643846 w 3990046"/>
              <a:gd name="connsiteY5" fmla="*/ 4635500 h 4813300"/>
              <a:gd name="connsiteX6" fmla="*/ 2961346 w 3990046"/>
              <a:gd name="connsiteY6" fmla="*/ 4724400 h 4813300"/>
              <a:gd name="connsiteX7" fmla="*/ 3088346 w 3990046"/>
              <a:gd name="connsiteY7" fmla="*/ 4749800 h 4813300"/>
              <a:gd name="connsiteX8" fmla="*/ 3164546 w 3990046"/>
              <a:gd name="connsiteY8" fmla="*/ 4813300 h 4813300"/>
              <a:gd name="connsiteX9" fmla="*/ 3990046 w 3990046"/>
              <a:gd name="connsiteY9" fmla="*/ 4495800 h 4813300"/>
              <a:gd name="connsiteX10" fmla="*/ 3990046 w 3990046"/>
              <a:gd name="connsiteY10" fmla="*/ 4495800 h 4813300"/>
              <a:gd name="connsiteX0" fmla="*/ 1491174 w 3993074"/>
              <a:gd name="connsiteY0" fmla="*/ 0 h 4813300"/>
              <a:gd name="connsiteX1" fmla="*/ 1491174 w 3993074"/>
              <a:gd name="connsiteY1" fmla="*/ 0 h 4813300"/>
              <a:gd name="connsiteX2" fmla="*/ 5274 w 3993074"/>
              <a:gd name="connsiteY2" fmla="*/ 2984500 h 4813300"/>
              <a:gd name="connsiteX3" fmla="*/ 2088074 w 3993074"/>
              <a:gd name="connsiteY3" fmla="*/ 4406900 h 4813300"/>
              <a:gd name="connsiteX4" fmla="*/ 2646874 w 3993074"/>
              <a:gd name="connsiteY4" fmla="*/ 4635500 h 4813300"/>
              <a:gd name="connsiteX5" fmla="*/ 2964374 w 3993074"/>
              <a:gd name="connsiteY5" fmla="*/ 4724400 h 4813300"/>
              <a:gd name="connsiteX6" fmla="*/ 3091374 w 3993074"/>
              <a:gd name="connsiteY6" fmla="*/ 4749800 h 4813300"/>
              <a:gd name="connsiteX7" fmla="*/ 3167574 w 3993074"/>
              <a:gd name="connsiteY7" fmla="*/ 4813300 h 4813300"/>
              <a:gd name="connsiteX8" fmla="*/ 3993074 w 3993074"/>
              <a:gd name="connsiteY8" fmla="*/ 4495800 h 4813300"/>
              <a:gd name="connsiteX9" fmla="*/ 3993074 w 3993074"/>
              <a:gd name="connsiteY9"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2976875 w 4005575"/>
              <a:gd name="connsiteY4" fmla="*/ 4724400 h 4813300"/>
              <a:gd name="connsiteX5" fmla="*/ 3103875 w 4005575"/>
              <a:gd name="connsiteY5" fmla="*/ 4749800 h 4813300"/>
              <a:gd name="connsiteX6" fmla="*/ 3180075 w 4005575"/>
              <a:gd name="connsiteY6" fmla="*/ 4813300 h 4813300"/>
              <a:gd name="connsiteX7" fmla="*/ 4005575 w 4005575"/>
              <a:gd name="connsiteY7" fmla="*/ 4495800 h 4813300"/>
              <a:gd name="connsiteX8" fmla="*/ 4005575 w 4005575"/>
              <a:gd name="connsiteY8"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3103875 w 4005575"/>
              <a:gd name="connsiteY4" fmla="*/ 4749800 h 4813300"/>
              <a:gd name="connsiteX5" fmla="*/ 3180075 w 4005575"/>
              <a:gd name="connsiteY5" fmla="*/ 4813300 h 4813300"/>
              <a:gd name="connsiteX6" fmla="*/ 4005575 w 4005575"/>
              <a:gd name="connsiteY6" fmla="*/ 4495800 h 4813300"/>
              <a:gd name="connsiteX7" fmla="*/ 4005575 w 4005575"/>
              <a:gd name="connsiteY7" fmla="*/ 4495800 h 4813300"/>
              <a:gd name="connsiteX0" fmla="*/ 1503675 w 4005575"/>
              <a:gd name="connsiteY0" fmla="*/ 0 h 4849100"/>
              <a:gd name="connsiteX1" fmla="*/ 1503675 w 4005575"/>
              <a:gd name="connsiteY1" fmla="*/ 0 h 4849100"/>
              <a:gd name="connsiteX2" fmla="*/ 17775 w 4005575"/>
              <a:gd name="connsiteY2" fmla="*/ 2984500 h 4849100"/>
              <a:gd name="connsiteX3" fmla="*/ 2659375 w 4005575"/>
              <a:gd name="connsiteY3" fmla="*/ 4635500 h 4849100"/>
              <a:gd name="connsiteX4" fmla="*/ 3180075 w 4005575"/>
              <a:gd name="connsiteY4" fmla="*/ 4813300 h 4849100"/>
              <a:gd name="connsiteX5" fmla="*/ 4005575 w 4005575"/>
              <a:gd name="connsiteY5" fmla="*/ 4495800 h 4849100"/>
              <a:gd name="connsiteX6" fmla="*/ 4005575 w 4005575"/>
              <a:gd name="connsiteY6" fmla="*/ 4495800 h 4849100"/>
              <a:gd name="connsiteX0" fmla="*/ 1520087 w 4021987"/>
              <a:gd name="connsiteY0" fmla="*/ 0 h 4813300"/>
              <a:gd name="connsiteX1" fmla="*/ 1520087 w 4021987"/>
              <a:gd name="connsiteY1" fmla="*/ 0 h 4813300"/>
              <a:gd name="connsiteX2" fmla="*/ 34187 w 4021987"/>
              <a:gd name="connsiteY2" fmla="*/ 2984500 h 4813300"/>
              <a:gd name="connsiteX3" fmla="*/ 3196487 w 4021987"/>
              <a:gd name="connsiteY3" fmla="*/ 4813300 h 4813300"/>
              <a:gd name="connsiteX4" fmla="*/ 4021987 w 4021987"/>
              <a:gd name="connsiteY4" fmla="*/ 4495800 h 4813300"/>
              <a:gd name="connsiteX5" fmla="*/ 4021987 w 4021987"/>
              <a:gd name="connsiteY5" fmla="*/ 4495800 h 4813300"/>
              <a:gd name="connsiteX0" fmla="*/ 1552919 w 4054819"/>
              <a:gd name="connsiteY0" fmla="*/ 0 h 4495800"/>
              <a:gd name="connsiteX1" fmla="*/ 1552919 w 4054819"/>
              <a:gd name="connsiteY1" fmla="*/ 0 h 4495800"/>
              <a:gd name="connsiteX2" fmla="*/ 67019 w 4054819"/>
              <a:gd name="connsiteY2" fmla="*/ 2984500 h 4495800"/>
              <a:gd name="connsiteX3" fmla="*/ 4054819 w 4054819"/>
              <a:gd name="connsiteY3" fmla="*/ 4495800 h 4495800"/>
              <a:gd name="connsiteX4" fmla="*/ 4054819 w 4054819"/>
              <a:gd name="connsiteY4" fmla="*/ 4495800 h 4495800"/>
              <a:gd name="connsiteX0" fmla="*/ 1552919 w 4054819"/>
              <a:gd name="connsiteY0" fmla="*/ 0 h 4553367"/>
              <a:gd name="connsiteX1" fmla="*/ 1552919 w 4054819"/>
              <a:gd name="connsiteY1" fmla="*/ 0 h 4553367"/>
              <a:gd name="connsiteX2" fmla="*/ 67019 w 4054819"/>
              <a:gd name="connsiteY2" fmla="*/ 2984500 h 4553367"/>
              <a:gd name="connsiteX3" fmla="*/ 4054819 w 4054819"/>
              <a:gd name="connsiteY3" fmla="*/ 4495800 h 4553367"/>
              <a:gd name="connsiteX4" fmla="*/ 4054819 w 4054819"/>
              <a:gd name="connsiteY4" fmla="*/ 4495800 h 4553367"/>
              <a:gd name="connsiteX0" fmla="*/ 1498278 w 4000178"/>
              <a:gd name="connsiteY0" fmla="*/ 0 h 4574205"/>
              <a:gd name="connsiteX1" fmla="*/ 1498278 w 4000178"/>
              <a:gd name="connsiteY1" fmla="*/ 0 h 4574205"/>
              <a:gd name="connsiteX2" fmla="*/ 12378 w 4000178"/>
              <a:gd name="connsiteY2" fmla="*/ 2984500 h 4574205"/>
              <a:gd name="connsiteX3" fmla="*/ 4000178 w 4000178"/>
              <a:gd name="connsiteY3" fmla="*/ 4495800 h 4574205"/>
              <a:gd name="connsiteX4" fmla="*/ 4000178 w 4000178"/>
              <a:gd name="connsiteY4" fmla="*/ 4495800 h 4574205"/>
              <a:gd name="connsiteX0" fmla="*/ 1529641 w 4031541"/>
              <a:gd name="connsiteY0" fmla="*/ 0 h 4574342"/>
              <a:gd name="connsiteX1" fmla="*/ 1529641 w 4031541"/>
              <a:gd name="connsiteY1" fmla="*/ 0 h 4574342"/>
              <a:gd name="connsiteX2" fmla="*/ 43741 w 4031541"/>
              <a:gd name="connsiteY2" fmla="*/ 2984500 h 4574342"/>
              <a:gd name="connsiteX3" fmla="*/ 4031541 w 4031541"/>
              <a:gd name="connsiteY3" fmla="*/ 4495800 h 4574342"/>
              <a:gd name="connsiteX4" fmla="*/ 4031541 w 4031541"/>
              <a:gd name="connsiteY4" fmla="*/ 4495800 h 4574342"/>
              <a:gd name="connsiteX0" fmla="*/ 1611719 w 4113619"/>
              <a:gd name="connsiteY0" fmla="*/ 0 h 4550224"/>
              <a:gd name="connsiteX1" fmla="*/ 1052919 w 4113619"/>
              <a:gd name="connsiteY1" fmla="*/ 495300 h 4550224"/>
              <a:gd name="connsiteX2" fmla="*/ 125819 w 4113619"/>
              <a:gd name="connsiteY2" fmla="*/ 2984500 h 4550224"/>
              <a:gd name="connsiteX3" fmla="*/ 4113619 w 4113619"/>
              <a:gd name="connsiteY3" fmla="*/ 4495800 h 4550224"/>
              <a:gd name="connsiteX4" fmla="*/ 4113619 w 4113619"/>
              <a:gd name="connsiteY4"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523633 w 4025533"/>
              <a:gd name="connsiteY0" fmla="*/ 0 h 4556995"/>
              <a:gd name="connsiteX1" fmla="*/ 37733 w 4025533"/>
              <a:gd name="connsiteY1" fmla="*/ 2984500 h 4556995"/>
              <a:gd name="connsiteX2" fmla="*/ 4025533 w 4025533"/>
              <a:gd name="connsiteY2" fmla="*/ 4495800 h 4556995"/>
              <a:gd name="connsiteX3" fmla="*/ 4025533 w 4025533"/>
              <a:gd name="connsiteY3" fmla="*/ 4495800 h 4556995"/>
              <a:gd name="connsiteX0" fmla="*/ 1523633 w 4025533"/>
              <a:gd name="connsiteY0" fmla="*/ 0 h 4655193"/>
              <a:gd name="connsiteX1" fmla="*/ 37733 w 4025533"/>
              <a:gd name="connsiteY1" fmla="*/ 2984500 h 4655193"/>
              <a:gd name="connsiteX2" fmla="*/ 4025533 w 4025533"/>
              <a:gd name="connsiteY2" fmla="*/ 4495800 h 4655193"/>
              <a:gd name="connsiteX3" fmla="*/ 4025533 w 4025533"/>
              <a:gd name="connsiteY3" fmla="*/ 4495800 h 4655193"/>
              <a:gd name="connsiteX0" fmla="*/ 1632123 w 4134023"/>
              <a:gd name="connsiteY0" fmla="*/ 0 h 4653804"/>
              <a:gd name="connsiteX1" fmla="*/ 146223 w 4134023"/>
              <a:gd name="connsiteY1" fmla="*/ 2984500 h 4653804"/>
              <a:gd name="connsiteX2" fmla="*/ 4134023 w 4134023"/>
              <a:gd name="connsiteY2" fmla="*/ 4495800 h 4653804"/>
              <a:gd name="connsiteX3" fmla="*/ 4134023 w 4134023"/>
              <a:gd name="connsiteY3" fmla="*/ 4495800 h 4653804"/>
              <a:gd name="connsiteX0" fmla="*/ 1837133 w 4339033"/>
              <a:gd name="connsiteY0" fmla="*/ 0 h 4667917"/>
              <a:gd name="connsiteX1" fmla="*/ 122633 w 4339033"/>
              <a:gd name="connsiteY1" fmla="*/ 3136900 h 4667917"/>
              <a:gd name="connsiteX2" fmla="*/ 4339033 w 4339033"/>
              <a:gd name="connsiteY2" fmla="*/ 4495800 h 4667917"/>
              <a:gd name="connsiteX3" fmla="*/ 4339033 w 4339033"/>
              <a:gd name="connsiteY3" fmla="*/ 4495800 h 4667917"/>
              <a:gd name="connsiteX0" fmla="*/ 1798553 w 4300453"/>
              <a:gd name="connsiteY0" fmla="*/ 0 h 4696006"/>
              <a:gd name="connsiteX1" fmla="*/ 84053 w 4300453"/>
              <a:gd name="connsiteY1" fmla="*/ 3136900 h 4696006"/>
              <a:gd name="connsiteX2" fmla="*/ 4300453 w 4300453"/>
              <a:gd name="connsiteY2" fmla="*/ 4495800 h 4696006"/>
              <a:gd name="connsiteX3" fmla="*/ 4300453 w 4300453"/>
              <a:gd name="connsiteY3" fmla="*/ 4495800 h 4696006"/>
              <a:gd name="connsiteX0" fmla="*/ 1798553 w 4833853"/>
              <a:gd name="connsiteY0" fmla="*/ 0 h 4696006"/>
              <a:gd name="connsiteX1" fmla="*/ 84053 w 4833853"/>
              <a:gd name="connsiteY1" fmla="*/ 3136900 h 4696006"/>
              <a:gd name="connsiteX2" fmla="*/ 4300453 w 4833853"/>
              <a:gd name="connsiteY2" fmla="*/ 4495800 h 4696006"/>
              <a:gd name="connsiteX3" fmla="*/ 4833853 w 4833853"/>
              <a:gd name="connsiteY3" fmla="*/ 4229100 h 4696006"/>
              <a:gd name="connsiteX0" fmla="*/ 1759247 w 4794547"/>
              <a:gd name="connsiteY0" fmla="*/ 0 h 4697184"/>
              <a:gd name="connsiteX1" fmla="*/ 44747 w 4794547"/>
              <a:gd name="connsiteY1" fmla="*/ 3136900 h 4697184"/>
              <a:gd name="connsiteX2" fmla="*/ 4261147 w 4794547"/>
              <a:gd name="connsiteY2" fmla="*/ 4495800 h 4697184"/>
              <a:gd name="connsiteX3" fmla="*/ 4794547 w 4794547"/>
              <a:gd name="connsiteY3" fmla="*/ 4229100 h 4697184"/>
              <a:gd name="connsiteX0" fmla="*/ 1775432 w 4810732"/>
              <a:gd name="connsiteY0" fmla="*/ 0 h 4696963"/>
              <a:gd name="connsiteX1" fmla="*/ 60932 w 4810732"/>
              <a:gd name="connsiteY1" fmla="*/ 3136900 h 4696963"/>
              <a:gd name="connsiteX2" fmla="*/ 4277332 w 4810732"/>
              <a:gd name="connsiteY2" fmla="*/ 4495800 h 4696963"/>
              <a:gd name="connsiteX3" fmla="*/ 4810732 w 4810732"/>
              <a:gd name="connsiteY3" fmla="*/ 4229100 h 4696963"/>
              <a:gd name="connsiteX0" fmla="*/ 1846655 w 4881955"/>
              <a:gd name="connsiteY0" fmla="*/ 0 h 4696964"/>
              <a:gd name="connsiteX1" fmla="*/ 132155 w 4881955"/>
              <a:gd name="connsiteY1" fmla="*/ 3136900 h 4696964"/>
              <a:gd name="connsiteX2" fmla="*/ 4348555 w 4881955"/>
              <a:gd name="connsiteY2" fmla="*/ 4495800 h 4696964"/>
              <a:gd name="connsiteX3" fmla="*/ 4881955 w 4881955"/>
              <a:gd name="connsiteY3" fmla="*/ 4229100 h 4696964"/>
              <a:gd name="connsiteX0" fmla="*/ 1806071 w 4841371"/>
              <a:gd name="connsiteY0" fmla="*/ 0 h 4701371"/>
              <a:gd name="connsiteX1" fmla="*/ 91571 w 4841371"/>
              <a:gd name="connsiteY1" fmla="*/ 3136900 h 4701371"/>
              <a:gd name="connsiteX2" fmla="*/ 4307971 w 4841371"/>
              <a:gd name="connsiteY2" fmla="*/ 4495800 h 4701371"/>
              <a:gd name="connsiteX3" fmla="*/ 4841371 w 4841371"/>
              <a:gd name="connsiteY3" fmla="*/ 4229100 h 4701371"/>
              <a:gd name="connsiteX0" fmla="*/ 1806070 w 4841370"/>
              <a:gd name="connsiteY0" fmla="*/ 0 h 4701054"/>
              <a:gd name="connsiteX1" fmla="*/ 91570 w 4841370"/>
              <a:gd name="connsiteY1" fmla="*/ 3136900 h 4701054"/>
              <a:gd name="connsiteX2" fmla="*/ 4307970 w 4841370"/>
              <a:gd name="connsiteY2" fmla="*/ 4495800 h 4701054"/>
              <a:gd name="connsiteX3" fmla="*/ 4841370 w 4841370"/>
              <a:gd name="connsiteY3" fmla="*/ 4229100 h 4701054"/>
              <a:gd name="connsiteX0" fmla="*/ 1776834 w 4812134"/>
              <a:gd name="connsiteY0" fmla="*/ 0 h 4702009"/>
              <a:gd name="connsiteX1" fmla="*/ 62334 w 4812134"/>
              <a:gd name="connsiteY1" fmla="*/ 3136900 h 4702009"/>
              <a:gd name="connsiteX2" fmla="*/ 4278734 w 4812134"/>
              <a:gd name="connsiteY2" fmla="*/ 4495800 h 4702009"/>
              <a:gd name="connsiteX3" fmla="*/ 4812134 w 4812134"/>
              <a:gd name="connsiteY3" fmla="*/ 4229100 h 4702009"/>
              <a:gd name="connsiteX0" fmla="*/ 1721813 w 4757113"/>
              <a:gd name="connsiteY0" fmla="*/ 0 h 4703246"/>
              <a:gd name="connsiteX1" fmla="*/ 7313 w 4757113"/>
              <a:gd name="connsiteY1" fmla="*/ 3136900 h 4703246"/>
              <a:gd name="connsiteX2" fmla="*/ 4223713 w 4757113"/>
              <a:gd name="connsiteY2" fmla="*/ 4495800 h 4703246"/>
              <a:gd name="connsiteX3" fmla="*/ 4757113 w 4757113"/>
              <a:gd name="connsiteY3" fmla="*/ 4229100 h 4703246"/>
              <a:gd name="connsiteX0" fmla="*/ 1794108 w 4829408"/>
              <a:gd name="connsiteY0" fmla="*/ 0 h 4697911"/>
              <a:gd name="connsiteX1" fmla="*/ 79608 w 4829408"/>
              <a:gd name="connsiteY1" fmla="*/ 3136900 h 4697911"/>
              <a:gd name="connsiteX2" fmla="*/ 4296008 w 4829408"/>
              <a:gd name="connsiteY2" fmla="*/ 4495800 h 4697911"/>
              <a:gd name="connsiteX3" fmla="*/ 4829408 w 4829408"/>
              <a:gd name="connsiteY3" fmla="*/ 4229100 h 4697911"/>
            </a:gdLst>
            <a:ahLst/>
            <a:cxnLst>
              <a:cxn ang="0">
                <a:pos x="connsiteX0" y="connsiteY0"/>
              </a:cxn>
              <a:cxn ang="0">
                <a:pos x="connsiteX1" y="connsiteY1"/>
              </a:cxn>
              <a:cxn ang="0">
                <a:pos x="connsiteX2" y="connsiteY2"/>
              </a:cxn>
              <a:cxn ang="0">
                <a:pos x="connsiteX3" y="connsiteY3"/>
              </a:cxn>
            </a:cxnLst>
            <a:rect l="l" t="t" r="r" b="b"/>
            <a:pathLst>
              <a:path w="4829408" h="4697911">
                <a:moveTo>
                  <a:pt x="1794108" y="0"/>
                </a:moveTo>
                <a:cubicBezTo>
                  <a:pt x="498708" y="499533"/>
                  <a:pt x="-256006" y="1963316"/>
                  <a:pt x="79608" y="3136900"/>
                </a:cubicBezTo>
                <a:cubicBezTo>
                  <a:pt x="394224" y="4237056"/>
                  <a:pt x="2018475" y="5107517"/>
                  <a:pt x="4296008" y="4495800"/>
                </a:cubicBezTo>
                <a:lnTo>
                  <a:pt x="4829408" y="4229100"/>
                </a:lnTo>
              </a:path>
            </a:pathLst>
          </a:custGeom>
          <a:noFill/>
          <a:ln w="57150">
            <a:solidFill>
              <a:srgbClr val="1AC987"/>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6" name="TextBox 105">
            <a:extLst>
              <a:ext uri="{FF2B5EF4-FFF2-40B4-BE49-F238E27FC236}">
                <a16:creationId xmlns:a16="http://schemas.microsoft.com/office/drawing/2014/main" id="{EFDB2184-9EFB-4731-45E3-4007117B4EF3}"/>
              </a:ext>
            </a:extLst>
          </p:cNvPr>
          <p:cNvSpPr txBox="1"/>
          <p:nvPr/>
        </p:nvSpPr>
        <p:spPr>
          <a:xfrm>
            <a:off x="1151709" y="3890448"/>
            <a:ext cx="1465288" cy="404983"/>
          </a:xfrm>
          <a:prstGeom prst="rect">
            <a:avLst/>
          </a:prstGeom>
          <a:noFill/>
        </p:spPr>
        <p:txBody>
          <a:bodyPr wrap="square">
            <a:spAutoFit/>
          </a:bodyPr>
          <a:lstStyle/>
          <a:p>
            <a:r>
              <a:rPr lang="en-US" sz="1016" b="1" dirty="0">
                <a:solidFill>
                  <a:srgbClr val="1AC987"/>
                </a:solidFill>
                <a:latin typeface="Barlow" pitchFamily="2" charset="77"/>
                <a:cs typeface="Arial" panose="020B0604020202020204" pitchFamily="34" charset="0"/>
              </a:rPr>
              <a:t>Continuous learning and building ontology</a:t>
            </a:r>
            <a:endParaRPr lang="en-AU" sz="1016" b="1" dirty="0">
              <a:solidFill>
                <a:srgbClr val="1AC987"/>
              </a:solidFill>
              <a:latin typeface="Barlow" pitchFamily="2" charset="77"/>
              <a:cs typeface="Arial" panose="020B0604020202020204" pitchFamily="34" charset="0"/>
            </a:endParaRPr>
          </a:p>
        </p:txBody>
      </p:sp>
      <p:sp>
        <p:nvSpPr>
          <p:cNvPr id="3" name="TextBox 2">
            <a:extLst>
              <a:ext uri="{FF2B5EF4-FFF2-40B4-BE49-F238E27FC236}">
                <a16:creationId xmlns:a16="http://schemas.microsoft.com/office/drawing/2014/main" id="{3655D239-4415-55F5-C86D-F565F35F7756}"/>
              </a:ext>
            </a:extLst>
          </p:cNvPr>
          <p:cNvSpPr txBox="1"/>
          <p:nvPr/>
        </p:nvSpPr>
        <p:spPr>
          <a:xfrm>
            <a:off x="7127312" y="1276508"/>
            <a:ext cx="2311116" cy="214033"/>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1: AI-generated Decision Aid </a:t>
            </a:r>
          </a:p>
        </p:txBody>
      </p:sp>
      <p:sp>
        <p:nvSpPr>
          <p:cNvPr id="6" name="TextBox 5">
            <a:extLst>
              <a:ext uri="{FF2B5EF4-FFF2-40B4-BE49-F238E27FC236}">
                <a16:creationId xmlns:a16="http://schemas.microsoft.com/office/drawing/2014/main" id="{C497ED35-51C8-F93D-59EA-FCA0E0674CC0}"/>
              </a:ext>
            </a:extLst>
          </p:cNvPr>
          <p:cNvSpPr txBox="1"/>
          <p:nvPr/>
        </p:nvSpPr>
        <p:spPr>
          <a:xfrm>
            <a:off x="9270944" y="2073258"/>
            <a:ext cx="2266709" cy="370358"/>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2:</a:t>
            </a:r>
            <a:r>
              <a:rPr lang="en-US" sz="1016" dirty="0">
                <a:solidFill>
                  <a:srgbClr val="7030A0"/>
                </a:solidFill>
                <a:latin typeface="Barlow" pitchFamily="2" charset="77"/>
                <a:cs typeface="Arial"/>
              </a:rPr>
              <a:t> </a:t>
            </a:r>
            <a:r>
              <a:rPr lang="en-US" sz="1016" b="1" dirty="0">
                <a:solidFill>
                  <a:srgbClr val="7030A0"/>
                </a:solidFill>
                <a:latin typeface="Barlow" pitchFamily="2" charset="77"/>
                <a:cs typeface="Arial"/>
              </a:rPr>
              <a:t>Implementation Coaching and Data Sharing Platform</a:t>
            </a:r>
            <a:endParaRPr lang="en-US" sz="1016" b="1" dirty="0">
              <a:solidFill>
                <a:srgbClr val="7030A0"/>
              </a:solidFill>
              <a:latin typeface="Barlow" pitchFamily="2" charset="77"/>
            </a:endParaRPr>
          </a:p>
        </p:txBody>
      </p:sp>
      <p:sp>
        <p:nvSpPr>
          <p:cNvPr id="7" name="TextBox 6">
            <a:extLst>
              <a:ext uri="{FF2B5EF4-FFF2-40B4-BE49-F238E27FC236}">
                <a16:creationId xmlns:a16="http://schemas.microsoft.com/office/drawing/2014/main" id="{558A7457-8E13-DA29-8A34-B94C3269D9A3}"/>
              </a:ext>
            </a:extLst>
          </p:cNvPr>
          <p:cNvSpPr txBox="1"/>
          <p:nvPr/>
        </p:nvSpPr>
        <p:spPr>
          <a:xfrm>
            <a:off x="9343212" y="2650411"/>
            <a:ext cx="2127114" cy="116942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 wishing for additional support</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 anyone wishing to upskill in implementation practice</a:t>
            </a:r>
          </a:p>
        </p:txBody>
      </p:sp>
      <p:sp>
        <p:nvSpPr>
          <p:cNvPr id="11" name="TextBox 10">
            <a:extLst>
              <a:ext uri="{FF2B5EF4-FFF2-40B4-BE49-F238E27FC236}">
                <a16:creationId xmlns:a16="http://schemas.microsoft.com/office/drawing/2014/main" id="{E6BCD557-A4D7-A843-542F-7B1E7B681707}"/>
              </a:ext>
            </a:extLst>
          </p:cNvPr>
          <p:cNvSpPr txBox="1"/>
          <p:nvPr/>
        </p:nvSpPr>
        <p:spPr>
          <a:xfrm>
            <a:off x="6632030" y="3106490"/>
            <a:ext cx="1475741"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7030A0"/>
                </a:solidFill>
                <a:latin typeface="Barlow" pitchFamily="2" charset="77"/>
                <a:cs typeface="Arial"/>
              </a:rPr>
              <a:t>Tool 1 FUNCTIONS</a:t>
            </a:r>
            <a:endParaRPr lang="en-AU" sz="1016" dirty="0">
              <a:solidFill>
                <a:srgbClr val="7030A0"/>
              </a:solidFill>
              <a:latin typeface="Barlow" pitchFamily="2" charset="77"/>
              <a:cs typeface="Arial"/>
            </a:endParaRPr>
          </a:p>
        </p:txBody>
      </p:sp>
      <p:grpSp>
        <p:nvGrpSpPr>
          <p:cNvPr id="4" name="Group 3">
            <a:extLst>
              <a:ext uri="{FF2B5EF4-FFF2-40B4-BE49-F238E27FC236}">
                <a16:creationId xmlns:a16="http://schemas.microsoft.com/office/drawing/2014/main" id="{AD36E1CE-19DD-300D-6406-92FBFF013AB5}"/>
              </a:ext>
            </a:extLst>
          </p:cNvPr>
          <p:cNvGrpSpPr/>
          <p:nvPr/>
        </p:nvGrpSpPr>
        <p:grpSpPr>
          <a:xfrm>
            <a:off x="973161" y="1364107"/>
            <a:ext cx="1036825" cy="450620"/>
            <a:chOff x="5188160" y="1629472"/>
            <a:chExt cx="1605699" cy="697861"/>
          </a:xfrm>
          <a:solidFill>
            <a:srgbClr val="007882"/>
          </a:solidFill>
        </p:grpSpPr>
        <p:pic>
          <p:nvPicPr>
            <p:cNvPr id="5" name="Graphic 4" descr="Document outline">
              <a:extLst>
                <a:ext uri="{FF2B5EF4-FFF2-40B4-BE49-F238E27FC236}">
                  <a16:creationId xmlns:a16="http://schemas.microsoft.com/office/drawing/2014/main" id="{E4EE4CB3-48BC-3B96-13BA-FE4E0FAFA10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88160" y="1629474"/>
              <a:ext cx="697859" cy="697859"/>
            </a:xfrm>
            <a:prstGeom prst="rect">
              <a:avLst/>
            </a:prstGeom>
          </p:spPr>
        </p:pic>
        <p:pic>
          <p:nvPicPr>
            <p:cNvPr id="17" name="Graphic 16" descr="Document outline">
              <a:extLst>
                <a:ext uri="{FF2B5EF4-FFF2-40B4-BE49-F238E27FC236}">
                  <a16:creationId xmlns:a16="http://schemas.microsoft.com/office/drawing/2014/main" id="{BFEF14CF-E4C6-7DCF-CC9C-A615DAE5071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42080" y="1629473"/>
              <a:ext cx="697859" cy="697859"/>
            </a:xfrm>
            <a:prstGeom prst="rect">
              <a:avLst/>
            </a:prstGeom>
          </p:spPr>
        </p:pic>
        <p:pic>
          <p:nvPicPr>
            <p:cNvPr id="34" name="Graphic 33" descr="Document outline">
              <a:extLst>
                <a:ext uri="{FF2B5EF4-FFF2-40B4-BE49-F238E27FC236}">
                  <a16:creationId xmlns:a16="http://schemas.microsoft.com/office/drawing/2014/main" id="{0A020D25-496A-8079-941D-7999ED14C7B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96000" y="1629472"/>
              <a:ext cx="697859" cy="697859"/>
            </a:xfrm>
            <a:prstGeom prst="rect">
              <a:avLst/>
            </a:prstGeom>
          </p:spPr>
        </p:pic>
      </p:grpSp>
      <p:sp>
        <p:nvSpPr>
          <p:cNvPr id="14" name="TextBox 13">
            <a:extLst>
              <a:ext uri="{FF2B5EF4-FFF2-40B4-BE49-F238E27FC236}">
                <a16:creationId xmlns:a16="http://schemas.microsoft.com/office/drawing/2014/main" id="{9A811FC3-3AE5-50FC-0EB7-20F34E495485}"/>
              </a:ext>
            </a:extLst>
          </p:cNvPr>
          <p:cNvSpPr txBox="1"/>
          <p:nvPr/>
        </p:nvSpPr>
        <p:spPr>
          <a:xfrm>
            <a:off x="927417" y="997681"/>
            <a:ext cx="1259095"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 literatures/ studies</a:t>
            </a:r>
            <a:endParaRPr lang="en-US" sz="1580" dirty="0">
              <a:solidFill>
                <a:srgbClr val="007882"/>
              </a:solidFill>
              <a:latin typeface="Barlow" pitchFamily="2" charset="77"/>
            </a:endParaRPr>
          </a:p>
        </p:txBody>
      </p:sp>
      <p:sp>
        <p:nvSpPr>
          <p:cNvPr id="16" name="TextBox 15">
            <a:extLst>
              <a:ext uri="{FF2B5EF4-FFF2-40B4-BE49-F238E27FC236}">
                <a16:creationId xmlns:a16="http://schemas.microsoft.com/office/drawing/2014/main" id="{CCB88889-D339-D995-6217-BC28C3D2BB82}"/>
              </a:ext>
            </a:extLst>
          </p:cNvPr>
          <p:cNvSpPr txBox="1"/>
          <p:nvPr/>
        </p:nvSpPr>
        <p:spPr>
          <a:xfrm>
            <a:off x="3930438" y="2908835"/>
            <a:ext cx="1534931" cy="683007"/>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rPr>
              <a:t>Large language models:</a:t>
            </a:r>
            <a:endParaRPr lang="en-US" sz="1806" dirty="0">
              <a:solidFill>
                <a:srgbClr val="62ACF0"/>
              </a:solidFill>
              <a:latin typeface="Barlow" pitchFamily="2" charset="77"/>
            </a:endParaRPr>
          </a:p>
          <a:p>
            <a:pPr marL="107152" indent="-107152">
              <a:buFont typeface="Arial"/>
              <a:buChar char="•"/>
            </a:pPr>
            <a:r>
              <a:rPr lang="en-AU" sz="1016" dirty="0">
                <a:solidFill>
                  <a:srgbClr val="62ACF0"/>
                </a:solidFill>
                <a:latin typeface="Barlow" pitchFamily="2" charset="77"/>
              </a:rPr>
              <a:t>Training/ fine-tuning</a:t>
            </a:r>
          </a:p>
          <a:p>
            <a:pPr marL="107152" indent="-107152">
              <a:buFont typeface="Arial"/>
              <a:buChar char="•"/>
            </a:pPr>
            <a:r>
              <a:rPr lang="en-AU" sz="1016" dirty="0">
                <a:solidFill>
                  <a:srgbClr val="62ACF0"/>
                </a:solidFill>
                <a:latin typeface="Barlow" pitchFamily="2" charset="77"/>
                <a:cs typeface="Arial"/>
              </a:rPr>
              <a:t>Test and evaluation</a:t>
            </a:r>
          </a:p>
          <a:p>
            <a:pPr marL="107152" indent="-107152">
              <a:buFont typeface="Arial"/>
              <a:buChar char="•"/>
            </a:pPr>
            <a:r>
              <a:rPr lang="en-AU" sz="1016" dirty="0">
                <a:solidFill>
                  <a:srgbClr val="62ACF0"/>
                </a:solidFill>
                <a:latin typeface="Barlow" pitchFamily="2" charset="77"/>
                <a:cs typeface="Arial"/>
              </a:rPr>
              <a:t>Optimisation</a:t>
            </a:r>
          </a:p>
        </p:txBody>
      </p:sp>
      <p:sp>
        <p:nvSpPr>
          <p:cNvPr id="12" name="TextBox 11">
            <a:extLst>
              <a:ext uri="{FF2B5EF4-FFF2-40B4-BE49-F238E27FC236}">
                <a16:creationId xmlns:a16="http://schemas.microsoft.com/office/drawing/2014/main" id="{D1410F68-8A05-2940-D7B2-F01D0C8FD486}"/>
              </a:ext>
            </a:extLst>
          </p:cNvPr>
          <p:cNvSpPr txBox="1"/>
          <p:nvPr/>
        </p:nvSpPr>
        <p:spPr>
          <a:xfrm>
            <a:off x="2098969" y="980818"/>
            <a:ext cx="1460263"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a:t>
            </a:r>
            <a:endParaRPr lang="en-US" sz="1806" dirty="0">
              <a:solidFill>
                <a:srgbClr val="007882"/>
              </a:solidFill>
              <a:latin typeface="Barlow" pitchFamily="2" charset="77"/>
            </a:endParaRPr>
          </a:p>
          <a:p>
            <a:r>
              <a:rPr lang="en-US" sz="1016" dirty="0">
                <a:solidFill>
                  <a:srgbClr val="007882"/>
                </a:solidFill>
                <a:latin typeface="Barlow" pitchFamily="2" charset="77"/>
                <a:cs typeface="Arial"/>
              </a:rPr>
              <a:t>Project data 1, 2, 3, …</a:t>
            </a:r>
            <a:endParaRPr lang="en-US" sz="1806" dirty="0">
              <a:solidFill>
                <a:srgbClr val="007882"/>
              </a:solidFill>
              <a:latin typeface="Barlow" pitchFamily="2" charset="77"/>
            </a:endParaRPr>
          </a:p>
        </p:txBody>
      </p:sp>
      <p:grpSp>
        <p:nvGrpSpPr>
          <p:cNvPr id="22" name="Group 21">
            <a:extLst>
              <a:ext uri="{FF2B5EF4-FFF2-40B4-BE49-F238E27FC236}">
                <a16:creationId xmlns:a16="http://schemas.microsoft.com/office/drawing/2014/main" id="{D196D49C-A99E-CE02-8F4C-C6D7E63F9000}"/>
              </a:ext>
            </a:extLst>
          </p:cNvPr>
          <p:cNvGrpSpPr/>
          <p:nvPr/>
        </p:nvGrpSpPr>
        <p:grpSpPr>
          <a:xfrm>
            <a:off x="2044146" y="1304921"/>
            <a:ext cx="1455563" cy="548723"/>
            <a:chOff x="2672841" y="1636553"/>
            <a:chExt cx="2578887" cy="972197"/>
          </a:xfrm>
          <a:solidFill>
            <a:srgbClr val="007882"/>
          </a:solidFill>
        </p:grpSpPr>
        <p:pic>
          <p:nvPicPr>
            <p:cNvPr id="23" name="Graphic 22" descr="Open folder outline">
              <a:extLst>
                <a:ext uri="{FF2B5EF4-FFF2-40B4-BE49-F238E27FC236}">
                  <a16:creationId xmlns:a16="http://schemas.microsoft.com/office/drawing/2014/main" id="{7E860C97-483A-CD28-C62E-F3B9411F6F7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672841" y="1636553"/>
              <a:ext cx="961566" cy="961566"/>
            </a:xfrm>
            <a:prstGeom prst="rect">
              <a:avLst/>
            </a:prstGeom>
          </p:spPr>
        </p:pic>
        <p:pic>
          <p:nvPicPr>
            <p:cNvPr id="51" name="Graphic 50" descr="Open folder outline">
              <a:extLst>
                <a:ext uri="{FF2B5EF4-FFF2-40B4-BE49-F238E27FC236}">
                  <a16:creationId xmlns:a16="http://schemas.microsoft.com/office/drawing/2014/main" id="{04CDF339-C8E2-DD8F-2F3A-94BA7B4ACD0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85205" y="1647184"/>
              <a:ext cx="961566" cy="961566"/>
            </a:xfrm>
            <a:prstGeom prst="rect">
              <a:avLst/>
            </a:prstGeom>
          </p:spPr>
        </p:pic>
        <p:pic>
          <p:nvPicPr>
            <p:cNvPr id="52" name="Graphic 51" descr="Open folder outline">
              <a:extLst>
                <a:ext uri="{FF2B5EF4-FFF2-40B4-BE49-F238E27FC236}">
                  <a16:creationId xmlns:a16="http://schemas.microsoft.com/office/drawing/2014/main" id="{DFDFF053-B485-C96B-F019-0437FF6082B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90162" y="1647183"/>
              <a:ext cx="961566" cy="961566"/>
            </a:xfrm>
            <a:prstGeom prst="rect">
              <a:avLst/>
            </a:prstGeom>
          </p:spPr>
        </p:pic>
      </p:grpSp>
      <p:sp>
        <p:nvSpPr>
          <p:cNvPr id="56" name="TextBox 55">
            <a:extLst>
              <a:ext uri="{FF2B5EF4-FFF2-40B4-BE49-F238E27FC236}">
                <a16:creationId xmlns:a16="http://schemas.microsoft.com/office/drawing/2014/main" id="{1AAEE948-D0E6-044E-EADE-6935D13A7A9B}"/>
              </a:ext>
            </a:extLst>
          </p:cNvPr>
          <p:cNvSpPr txBox="1"/>
          <p:nvPr/>
        </p:nvSpPr>
        <p:spPr>
          <a:xfrm>
            <a:off x="1468919" y="2137670"/>
            <a:ext cx="1071229" cy="370358"/>
          </a:xfrm>
          <a:prstGeom prst="rect">
            <a:avLst/>
          </a:prstGeom>
          <a:noFill/>
          <a:ln w="19050">
            <a:solidFill>
              <a:srgbClr val="007882"/>
            </a:solid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1016" b="1" dirty="0">
                <a:solidFill>
                  <a:srgbClr val="007882"/>
                </a:solidFill>
                <a:latin typeface="Barlow" pitchFamily="2" charset="77"/>
                <a:cs typeface="Arial"/>
              </a:rPr>
              <a:t>Data handling and routing</a:t>
            </a:r>
            <a:endParaRPr lang="en-AU" sz="1016" dirty="0">
              <a:solidFill>
                <a:srgbClr val="007882"/>
              </a:solidFill>
              <a:latin typeface="Barlow" pitchFamily="2" charset="77"/>
              <a:cs typeface="Arial"/>
            </a:endParaRPr>
          </a:p>
        </p:txBody>
      </p:sp>
      <p:sp>
        <p:nvSpPr>
          <p:cNvPr id="58" name="TextBox 57">
            <a:extLst>
              <a:ext uri="{FF2B5EF4-FFF2-40B4-BE49-F238E27FC236}">
                <a16:creationId xmlns:a16="http://schemas.microsoft.com/office/drawing/2014/main" id="{45CF6990-6FE7-D8B2-C59F-77D9DEC5CD53}"/>
              </a:ext>
            </a:extLst>
          </p:cNvPr>
          <p:cNvSpPr txBox="1"/>
          <p:nvPr/>
        </p:nvSpPr>
        <p:spPr>
          <a:xfrm>
            <a:off x="1255659" y="3033160"/>
            <a:ext cx="568567" cy="404983"/>
          </a:xfrm>
          <a:prstGeom prst="rect">
            <a:avLst/>
          </a:prstGeom>
          <a:noFill/>
          <a:ln>
            <a:noFill/>
          </a:ln>
        </p:spPr>
        <p:txBody>
          <a:bodyPr wrap="square">
            <a:spAutoFit/>
          </a:bodyPr>
          <a:lstStyle/>
          <a:p>
            <a:pPr algn="ctr"/>
            <a:r>
              <a:rPr lang="en-US" sz="1016" dirty="0">
                <a:solidFill>
                  <a:srgbClr val="007882"/>
                </a:solidFill>
                <a:latin typeface="Barlow" pitchFamily="2" charset="77"/>
                <a:cs typeface="Arial" panose="020B0604020202020204" pitchFamily="34" charset="0"/>
              </a:rPr>
              <a:t>Raw data</a:t>
            </a:r>
            <a:endParaRPr lang="en-AU" sz="1016" dirty="0">
              <a:solidFill>
                <a:srgbClr val="007882"/>
              </a:solidFill>
              <a:latin typeface="Barlow" pitchFamily="2" charset="77"/>
              <a:cs typeface="Arial" panose="020B0604020202020204" pitchFamily="34" charset="0"/>
            </a:endParaRPr>
          </a:p>
        </p:txBody>
      </p:sp>
      <p:sp>
        <p:nvSpPr>
          <p:cNvPr id="62" name="TextBox 61">
            <a:extLst>
              <a:ext uri="{FF2B5EF4-FFF2-40B4-BE49-F238E27FC236}">
                <a16:creationId xmlns:a16="http://schemas.microsoft.com/office/drawing/2014/main" id="{7B8D38CD-95E6-AA6D-4765-B11767507028}"/>
              </a:ext>
            </a:extLst>
          </p:cNvPr>
          <p:cNvSpPr txBox="1"/>
          <p:nvPr/>
        </p:nvSpPr>
        <p:spPr>
          <a:xfrm>
            <a:off x="721675" y="3515952"/>
            <a:ext cx="2777189" cy="404983"/>
          </a:xfrm>
          <a:prstGeom prst="rect">
            <a:avLst/>
          </a:prstGeom>
          <a:noFill/>
          <a:ln>
            <a:noFill/>
          </a:ln>
        </p:spPr>
        <p:txBody>
          <a:bodyPr wrap="square">
            <a:spAutoFit/>
          </a:bodyPr>
          <a:lstStyle/>
          <a:p>
            <a:pPr algn="ctr"/>
            <a:r>
              <a:rPr lang="en-US" sz="1016" dirty="0">
                <a:solidFill>
                  <a:srgbClr val="62ACF0"/>
                </a:solidFill>
                <a:latin typeface="Barlow" pitchFamily="2" charset="77"/>
                <a:cs typeface="Arial" panose="020B0604020202020204" pitchFamily="34" charset="0"/>
              </a:rPr>
              <a:t>Annotation</a:t>
            </a:r>
          </a:p>
          <a:p>
            <a:pPr algn="ctr"/>
            <a:r>
              <a:rPr lang="en-US" sz="1016" dirty="0">
                <a:solidFill>
                  <a:srgbClr val="62ACF0"/>
                </a:solidFill>
                <a:latin typeface="Barlow" pitchFamily="2" charset="77"/>
                <a:cs typeface="Arial" panose="020B0604020202020204" pitchFamily="34" charset="0"/>
              </a:rPr>
              <a:t>(</a:t>
            </a:r>
            <a:r>
              <a:rPr lang="en-US" sz="903" dirty="0">
                <a:solidFill>
                  <a:srgbClr val="62ACF0"/>
                </a:solidFill>
                <a:latin typeface="Barlow" pitchFamily="2" charset="77"/>
                <a:cs typeface="Arial" panose="020B0604020202020204" pitchFamily="34" charset="0"/>
              </a:rPr>
              <a:t>During initial AI training and evaluation phase</a:t>
            </a:r>
            <a:r>
              <a:rPr lang="en-AU" sz="1016" dirty="0">
                <a:solidFill>
                  <a:srgbClr val="62ACF0"/>
                </a:solidFill>
                <a:latin typeface="Barlow" pitchFamily="2" charset="77"/>
                <a:cs typeface="Arial" panose="020B0604020202020204" pitchFamily="34" charset="0"/>
              </a:rPr>
              <a:t>)</a:t>
            </a:r>
          </a:p>
        </p:txBody>
      </p:sp>
      <p:sp>
        <p:nvSpPr>
          <p:cNvPr id="66" name="Freeform: Shape 65">
            <a:extLst>
              <a:ext uri="{FF2B5EF4-FFF2-40B4-BE49-F238E27FC236}">
                <a16:creationId xmlns:a16="http://schemas.microsoft.com/office/drawing/2014/main" id="{04555417-7694-44BE-2C94-C691D74E6538}"/>
              </a:ext>
            </a:extLst>
          </p:cNvPr>
          <p:cNvSpPr/>
          <p:nvPr/>
        </p:nvSpPr>
        <p:spPr>
          <a:xfrm>
            <a:off x="2370678" y="3377751"/>
            <a:ext cx="722302" cy="166684"/>
          </a:xfrm>
          <a:custGeom>
            <a:avLst/>
            <a:gdLst>
              <a:gd name="connsiteX0" fmla="*/ 0 w 1155700"/>
              <a:gd name="connsiteY0" fmla="*/ 0 h 0"/>
              <a:gd name="connsiteX1" fmla="*/ 596900 w 1155700"/>
              <a:gd name="connsiteY1" fmla="*/ 0 h 0"/>
              <a:gd name="connsiteX2" fmla="*/ 1155700 w 1155700"/>
              <a:gd name="connsiteY2" fmla="*/ 0 h 0"/>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Lst>
            <a:ahLst/>
            <a:cxnLst>
              <a:cxn ang="0">
                <a:pos x="connsiteX0" y="connsiteY0"/>
              </a:cxn>
              <a:cxn ang="0">
                <a:pos x="connsiteX1" y="connsiteY1"/>
              </a:cxn>
              <a:cxn ang="0">
                <a:pos x="connsiteX2" y="connsiteY2"/>
              </a:cxn>
            </a:cxnLst>
            <a:rect l="l" t="t" r="r" b="b"/>
            <a:pathLst>
              <a:path w="10000" h="12459">
                <a:moveTo>
                  <a:pt x="0" y="0"/>
                </a:moveTo>
                <a:cubicBezTo>
                  <a:pt x="1788" y="8069"/>
                  <a:pt x="2014" y="12459"/>
                  <a:pt x="5165" y="12459"/>
                </a:cubicBezTo>
                <a:cubicBezTo>
                  <a:pt x="8425" y="11866"/>
                  <a:pt x="8234" y="7357"/>
                  <a:pt x="10000" y="0"/>
                </a:cubicBezTo>
              </a:path>
            </a:pathLst>
          </a:custGeom>
          <a:noFill/>
          <a:ln>
            <a:solidFill>
              <a:srgbClr val="62ACF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75" name="Graphic 74" descr="Network diagram with solid fill">
            <a:extLst>
              <a:ext uri="{FF2B5EF4-FFF2-40B4-BE49-F238E27FC236}">
                <a16:creationId xmlns:a16="http://schemas.microsoft.com/office/drawing/2014/main" id="{807E080D-AF50-5F18-3911-C7662DFB078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17323" y="2081435"/>
            <a:ext cx="571491" cy="571491"/>
          </a:xfrm>
          <a:prstGeom prst="rect">
            <a:avLst/>
          </a:prstGeom>
        </p:spPr>
      </p:pic>
      <p:sp>
        <p:nvSpPr>
          <p:cNvPr id="83" name="TextBox 82">
            <a:extLst>
              <a:ext uri="{FF2B5EF4-FFF2-40B4-BE49-F238E27FC236}">
                <a16:creationId xmlns:a16="http://schemas.microsoft.com/office/drawing/2014/main" id="{171599F6-F89D-0B16-91B0-1A2AB598E806}"/>
              </a:ext>
            </a:extLst>
          </p:cNvPr>
          <p:cNvSpPr txBox="1"/>
          <p:nvPr/>
        </p:nvSpPr>
        <p:spPr>
          <a:xfrm>
            <a:off x="3193202" y="1945061"/>
            <a:ext cx="720815" cy="173124"/>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750" dirty="0">
                <a:solidFill>
                  <a:srgbClr val="007882"/>
                </a:solidFill>
                <a:latin typeface="Barlow" pitchFamily="2" charset="77"/>
                <a:cs typeface="Arial"/>
              </a:rPr>
              <a:t>Schema</a:t>
            </a:r>
          </a:p>
        </p:txBody>
      </p:sp>
      <p:cxnSp>
        <p:nvCxnSpPr>
          <p:cNvPr id="99" name="Straight Arrow Connector 98">
            <a:extLst>
              <a:ext uri="{FF2B5EF4-FFF2-40B4-BE49-F238E27FC236}">
                <a16:creationId xmlns:a16="http://schemas.microsoft.com/office/drawing/2014/main" id="{3B524715-3AA9-3C6A-77BA-E1D1E0AFF9DD}"/>
              </a:ext>
            </a:extLst>
          </p:cNvPr>
          <p:cNvCxnSpPr>
            <a:cxnSpLocks/>
          </p:cNvCxnSpPr>
          <p:nvPr/>
        </p:nvCxnSpPr>
        <p:spPr>
          <a:xfrm flipV="1">
            <a:off x="7926260" y="3353459"/>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nvGrpSpPr>
          <p:cNvPr id="102" name="Group 101">
            <a:extLst>
              <a:ext uri="{FF2B5EF4-FFF2-40B4-BE49-F238E27FC236}">
                <a16:creationId xmlns:a16="http://schemas.microsoft.com/office/drawing/2014/main" id="{B743545F-6B91-F489-9332-8CF0CDE7B9FB}"/>
              </a:ext>
            </a:extLst>
          </p:cNvPr>
          <p:cNvGrpSpPr/>
          <p:nvPr/>
        </p:nvGrpSpPr>
        <p:grpSpPr>
          <a:xfrm rot="5400000">
            <a:off x="8464777" y="4186619"/>
            <a:ext cx="186480" cy="323736"/>
            <a:chOff x="11747493" y="5913320"/>
            <a:chExt cx="274015" cy="785657"/>
          </a:xfrm>
        </p:grpSpPr>
        <p:cxnSp>
          <p:nvCxnSpPr>
            <p:cNvPr id="100" name="Straight Arrow Connector 99">
              <a:extLst>
                <a:ext uri="{FF2B5EF4-FFF2-40B4-BE49-F238E27FC236}">
                  <a16:creationId xmlns:a16="http://schemas.microsoft.com/office/drawing/2014/main" id="{228C071C-AA84-5784-8755-A753141FC35E}"/>
                </a:ext>
              </a:extLst>
            </p:cNvPr>
            <p:cNvCxnSpPr>
              <a:cxnSpLocks/>
            </p:cNvCxnSpPr>
            <p:nvPr/>
          </p:nvCxnSpPr>
          <p:spPr>
            <a:xfrm>
              <a:off x="11747493" y="5927902"/>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0C0AFF47-6B6A-B34D-0267-626399327D06}"/>
                </a:ext>
              </a:extLst>
            </p:cNvPr>
            <p:cNvCxnSpPr>
              <a:cxnSpLocks/>
            </p:cNvCxnSpPr>
            <p:nvPr/>
          </p:nvCxnSpPr>
          <p:spPr>
            <a:xfrm flipV="1">
              <a:off x="12021508" y="5913320"/>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sp>
        <p:nvSpPr>
          <p:cNvPr id="104" name="Arrow: Right 103">
            <a:extLst>
              <a:ext uri="{FF2B5EF4-FFF2-40B4-BE49-F238E27FC236}">
                <a16:creationId xmlns:a16="http://schemas.microsoft.com/office/drawing/2014/main" id="{B70D37BF-B26A-F4DD-F613-F368EDBFC618}"/>
              </a:ext>
            </a:extLst>
          </p:cNvPr>
          <p:cNvSpPr/>
          <p:nvPr/>
        </p:nvSpPr>
        <p:spPr>
          <a:xfrm>
            <a:off x="9022877" y="5025847"/>
            <a:ext cx="2330082" cy="1043925"/>
          </a:xfrm>
          <a:prstGeom prst="rightArrow">
            <a:avLst/>
          </a:prstGeom>
          <a:solidFill>
            <a:srgbClr val="1AC9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016" b="1" u="sng" dirty="0">
                <a:solidFill>
                  <a:schemeClr val="bg1"/>
                </a:solidFill>
                <a:latin typeface="Barlow" pitchFamily="2" charset="77"/>
                <a:cs typeface="Arial"/>
              </a:rPr>
              <a:t>Objective 4:</a:t>
            </a:r>
            <a:endParaRPr lang="en-AU" sz="1016" b="1" dirty="0">
              <a:solidFill>
                <a:schemeClr val="bg1"/>
              </a:solidFill>
              <a:latin typeface="Barlow" pitchFamily="2" charset="77"/>
              <a:cs typeface="Arial"/>
            </a:endParaRPr>
          </a:p>
          <a:p>
            <a:r>
              <a:rPr lang="en-AU" sz="1016" b="1" dirty="0">
                <a:solidFill>
                  <a:schemeClr val="bg1"/>
                </a:solidFill>
                <a:latin typeface="Barlow" pitchFamily="2" charset="77"/>
                <a:cs typeface="Arial"/>
              </a:rPr>
              <a:t>Co-design a national roadmap and evaluation for integration</a:t>
            </a:r>
            <a:endParaRPr lang="en-AU" sz="1016" b="1" dirty="0">
              <a:solidFill>
                <a:schemeClr val="bg1"/>
              </a:solidFill>
              <a:latin typeface="Barlow" pitchFamily="2" charset="77"/>
              <a:cs typeface="Arial" panose="020B0604020202020204" pitchFamily="34" charset="0"/>
            </a:endParaRPr>
          </a:p>
        </p:txBody>
      </p:sp>
      <p:cxnSp>
        <p:nvCxnSpPr>
          <p:cNvPr id="109" name="Connector: Elbow 108">
            <a:extLst>
              <a:ext uri="{FF2B5EF4-FFF2-40B4-BE49-F238E27FC236}">
                <a16:creationId xmlns:a16="http://schemas.microsoft.com/office/drawing/2014/main" id="{2C7467BE-8861-8EC1-FD32-7688410BA0DA}"/>
              </a:ext>
            </a:extLst>
          </p:cNvPr>
          <p:cNvCxnSpPr>
            <a:cxnSpLocks/>
            <a:stCxn id="16" idx="0"/>
            <a:endCxn id="6" idx="0"/>
          </p:cNvCxnSpPr>
          <p:nvPr/>
        </p:nvCxnSpPr>
        <p:spPr>
          <a:xfrm rot="5400000" flipH="1" flipV="1">
            <a:off x="7133313" y="-362150"/>
            <a:ext cx="835577" cy="5706395"/>
          </a:xfrm>
          <a:prstGeom prst="bentConnector3">
            <a:avLst>
              <a:gd name="adj1" fmla="val 196997"/>
            </a:avLst>
          </a:prstGeom>
          <a:ln w="44450"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6" name="Rectangle 115">
            <a:extLst>
              <a:ext uri="{FF2B5EF4-FFF2-40B4-BE49-F238E27FC236}">
                <a16:creationId xmlns:a16="http://schemas.microsoft.com/office/drawing/2014/main" id="{DC36B3DF-B682-A6FE-A44A-FBB993396590}"/>
              </a:ext>
            </a:extLst>
          </p:cNvPr>
          <p:cNvSpPr/>
          <p:nvPr/>
        </p:nvSpPr>
        <p:spPr>
          <a:xfrm>
            <a:off x="4027333" y="2927540"/>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17" name="Rectangle 116">
            <a:extLst>
              <a:ext uri="{FF2B5EF4-FFF2-40B4-BE49-F238E27FC236}">
                <a16:creationId xmlns:a16="http://schemas.microsoft.com/office/drawing/2014/main" id="{17CE0E5A-4B39-78FA-7570-A0F5F8753C9A}"/>
              </a:ext>
            </a:extLst>
          </p:cNvPr>
          <p:cNvSpPr/>
          <p:nvPr/>
        </p:nvSpPr>
        <p:spPr>
          <a:xfrm>
            <a:off x="10119727" y="1837598"/>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cxnSp>
        <p:nvCxnSpPr>
          <p:cNvPr id="119" name="Connector: Elbow 118">
            <a:extLst>
              <a:ext uri="{FF2B5EF4-FFF2-40B4-BE49-F238E27FC236}">
                <a16:creationId xmlns:a16="http://schemas.microsoft.com/office/drawing/2014/main" id="{15BC6575-0A62-4562-2B70-D5E9EF195526}"/>
              </a:ext>
            </a:extLst>
          </p:cNvPr>
          <p:cNvCxnSpPr>
            <a:cxnSpLocks/>
            <a:stCxn id="116" idx="0"/>
            <a:endCxn id="117" idx="0"/>
          </p:cNvCxnSpPr>
          <p:nvPr/>
        </p:nvCxnSpPr>
        <p:spPr>
          <a:xfrm rot="5400000" flipH="1" flipV="1">
            <a:off x="6912803" y="-663628"/>
            <a:ext cx="1089942" cy="6092394"/>
          </a:xfrm>
          <a:prstGeom prst="bentConnector3">
            <a:avLst>
              <a:gd name="adj1" fmla="val 177966"/>
            </a:avLst>
          </a:prstGeom>
          <a:ln w="57150">
            <a:solidFill>
              <a:srgbClr val="7030A0"/>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BF333B7B-DA5E-CB73-5776-6E4D7D4EDFB8}"/>
              </a:ext>
            </a:extLst>
          </p:cNvPr>
          <p:cNvSpPr txBox="1"/>
          <p:nvPr/>
        </p:nvSpPr>
        <p:spPr>
          <a:xfrm>
            <a:off x="8738643" y="754458"/>
            <a:ext cx="2595276" cy="21403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a:solidFill>
                  <a:srgbClr val="7030A0"/>
                </a:solidFill>
                <a:latin typeface="Arial"/>
                <a:cs typeface="Arial"/>
              </a:rPr>
              <a:t>Feedback mechanism for improvement</a:t>
            </a:r>
            <a:endParaRPr lang="en-AU" sz="1016">
              <a:solidFill>
                <a:srgbClr val="7030A0"/>
              </a:solidFill>
              <a:latin typeface="Arial"/>
              <a:cs typeface="Arial"/>
            </a:endParaRPr>
          </a:p>
        </p:txBody>
      </p:sp>
      <p:cxnSp>
        <p:nvCxnSpPr>
          <p:cNvPr id="132" name="Straight Arrow Connector 131">
            <a:extLst>
              <a:ext uri="{FF2B5EF4-FFF2-40B4-BE49-F238E27FC236}">
                <a16:creationId xmlns:a16="http://schemas.microsoft.com/office/drawing/2014/main" id="{AD17E058-4305-BD6F-FD9E-979B4D74765F}"/>
              </a:ext>
            </a:extLst>
          </p:cNvPr>
          <p:cNvCxnSpPr>
            <a:cxnSpLocks/>
          </p:cNvCxnSpPr>
          <p:nvPr/>
        </p:nvCxnSpPr>
        <p:spPr>
          <a:xfrm flipV="1">
            <a:off x="3539954" y="3564042"/>
            <a:ext cx="0" cy="684509"/>
          </a:xfrm>
          <a:prstGeom prst="straightConnector1">
            <a:avLst/>
          </a:prstGeom>
          <a:ln w="57150">
            <a:solidFill>
              <a:srgbClr val="62ACF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39" name="TextBox 138">
            <a:extLst>
              <a:ext uri="{FF2B5EF4-FFF2-40B4-BE49-F238E27FC236}">
                <a16:creationId xmlns:a16="http://schemas.microsoft.com/office/drawing/2014/main" id="{666E9FCD-63B5-C5F5-0B3B-31FF4BC4BF6D}"/>
              </a:ext>
            </a:extLst>
          </p:cNvPr>
          <p:cNvSpPr txBox="1"/>
          <p:nvPr/>
        </p:nvSpPr>
        <p:spPr>
          <a:xfrm>
            <a:off x="3650989" y="3604247"/>
            <a:ext cx="979582" cy="52668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Feedback mechanism for improvement</a:t>
            </a:r>
            <a:endParaRPr lang="en-AU" sz="1016" dirty="0">
              <a:solidFill>
                <a:srgbClr val="62ACF0"/>
              </a:solidFill>
              <a:latin typeface="Barlow" pitchFamily="2" charset="77"/>
              <a:cs typeface="Arial"/>
            </a:endParaRPr>
          </a:p>
        </p:txBody>
      </p:sp>
      <p:sp>
        <p:nvSpPr>
          <p:cNvPr id="140" name="TextBox 139">
            <a:extLst>
              <a:ext uri="{FF2B5EF4-FFF2-40B4-BE49-F238E27FC236}">
                <a16:creationId xmlns:a16="http://schemas.microsoft.com/office/drawing/2014/main" id="{D616DD79-707C-A977-BF0A-8598DC0DF9A5}"/>
              </a:ext>
            </a:extLst>
          </p:cNvPr>
          <p:cNvSpPr txBox="1"/>
          <p:nvPr/>
        </p:nvSpPr>
        <p:spPr>
          <a:xfrm>
            <a:off x="8738642" y="1019588"/>
            <a:ext cx="1672834"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AI real-time inferencing</a:t>
            </a:r>
          </a:p>
        </p:txBody>
      </p:sp>
      <p:sp>
        <p:nvSpPr>
          <p:cNvPr id="142" name="TextBox 141">
            <a:extLst>
              <a:ext uri="{FF2B5EF4-FFF2-40B4-BE49-F238E27FC236}">
                <a16:creationId xmlns:a16="http://schemas.microsoft.com/office/drawing/2014/main" id="{C7E6E4A2-F26E-F5AD-3A39-4841A4FBB9D2}"/>
              </a:ext>
            </a:extLst>
          </p:cNvPr>
          <p:cNvSpPr txBox="1"/>
          <p:nvPr/>
        </p:nvSpPr>
        <p:spPr>
          <a:xfrm rot="16200000">
            <a:off x="-440883" y="2591509"/>
            <a:ext cx="2148454" cy="338554"/>
          </a:xfrm>
          <a:prstGeom prst="rect">
            <a:avLst/>
          </a:prstGeom>
          <a:noFill/>
        </p:spPr>
        <p:txBody>
          <a:bodyPr wrap="square">
            <a:spAutoFit/>
          </a:bodyPr>
          <a:lstStyle/>
          <a:p>
            <a:r>
              <a:rPr lang="en-AU" sz="1600" b="1" dirty="0">
                <a:solidFill>
                  <a:srgbClr val="404040"/>
                </a:solidFill>
                <a:latin typeface="Barlow" pitchFamily="2" charset="77"/>
              </a:rPr>
              <a:t>Data to knowledge</a:t>
            </a:r>
          </a:p>
        </p:txBody>
      </p:sp>
      <p:sp>
        <p:nvSpPr>
          <p:cNvPr id="143" name="TextBox 142">
            <a:extLst>
              <a:ext uri="{FF2B5EF4-FFF2-40B4-BE49-F238E27FC236}">
                <a16:creationId xmlns:a16="http://schemas.microsoft.com/office/drawing/2014/main" id="{12B9CEFB-320B-2EFD-90C4-C4C1D0BB411F}"/>
              </a:ext>
            </a:extLst>
          </p:cNvPr>
          <p:cNvSpPr txBox="1"/>
          <p:nvPr/>
        </p:nvSpPr>
        <p:spPr>
          <a:xfrm>
            <a:off x="3498864" y="6093325"/>
            <a:ext cx="3952347" cy="338554"/>
          </a:xfrm>
          <a:prstGeom prst="rect">
            <a:avLst/>
          </a:prstGeom>
          <a:noFill/>
        </p:spPr>
        <p:txBody>
          <a:bodyPr wrap="square">
            <a:spAutoFit/>
          </a:bodyPr>
          <a:lstStyle/>
          <a:p>
            <a:pPr algn="ctr"/>
            <a:r>
              <a:rPr lang="en-AU" sz="1600" b="1" dirty="0">
                <a:solidFill>
                  <a:srgbClr val="404040"/>
                </a:solidFill>
                <a:latin typeface="Barlow" pitchFamily="2" charset="77"/>
              </a:rPr>
              <a:t>Knowledge to implementation practice</a:t>
            </a:r>
          </a:p>
        </p:txBody>
      </p:sp>
      <p:sp>
        <p:nvSpPr>
          <p:cNvPr id="144" name="TextBox 143">
            <a:extLst>
              <a:ext uri="{FF2B5EF4-FFF2-40B4-BE49-F238E27FC236}">
                <a16:creationId xmlns:a16="http://schemas.microsoft.com/office/drawing/2014/main" id="{3FE7F76A-BC82-5663-13DD-4AD55F686B20}"/>
              </a:ext>
            </a:extLst>
          </p:cNvPr>
          <p:cNvSpPr txBox="1"/>
          <p:nvPr/>
        </p:nvSpPr>
        <p:spPr>
          <a:xfrm>
            <a:off x="4300553" y="352545"/>
            <a:ext cx="3555898" cy="338554"/>
          </a:xfrm>
          <a:prstGeom prst="rect">
            <a:avLst/>
          </a:prstGeom>
          <a:noFill/>
        </p:spPr>
        <p:txBody>
          <a:bodyPr wrap="square">
            <a:spAutoFit/>
          </a:bodyPr>
          <a:lstStyle/>
          <a:p>
            <a:pPr algn="ctr"/>
            <a:r>
              <a:rPr lang="en-AU" sz="1600" b="1" dirty="0">
                <a:solidFill>
                  <a:srgbClr val="404040"/>
                </a:solidFill>
                <a:latin typeface="Barlow" pitchFamily="2" charset="77"/>
              </a:rPr>
              <a:t>Implementation practice to data</a:t>
            </a:r>
          </a:p>
        </p:txBody>
      </p:sp>
      <p:cxnSp>
        <p:nvCxnSpPr>
          <p:cNvPr id="145" name="Straight Arrow Connector 144">
            <a:extLst>
              <a:ext uri="{FF2B5EF4-FFF2-40B4-BE49-F238E27FC236}">
                <a16:creationId xmlns:a16="http://schemas.microsoft.com/office/drawing/2014/main" id="{198AAF33-139B-ACA3-BC69-20A81F20FCCE}"/>
              </a:ext>
            </a:extLst>
          </p:cNvPr>
          <p:cNvCxnSpPr>
            <a:cxnSpLocks/>
          </p:cNvCxnSpPr>
          <p:nvPr/>
        </p:nvCxnSpPr>
        <p:spPr>
          <a:xfrm>
            <a:off x="633342" y="3835015"/>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9C252251-B9A7-B6BF-C456-C897DF5F65F1}"/>
              </a:ext>
            </a:extLst>
          </p:cNvPr>
          <p:cNvCxnSpPr>
            <a:cxnSpLocks/>
          </p:cNvCxnSpPr>
          <p:nvPr/>
        </p:nvCxnSpPr>
        <p:spPr>
          <a:xfrm rot="16200000">
            <a:off x="7661334" y="5897509"/>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7172B829-147B-A0DF-4F8C-18917FD7400D}"/>
              </a:ext>
            </a:extLst>
          </p:cNvPr>
          <p:cNvCxnSpPr>
            <a:cxnSpLocks/>
          </p:cNvCxnSpPr>
          <p:nvPr/>
        </p:nvCxnSpPr>
        <p:spPr>
          <a:xfrm rot="5400000" flipH="1">
            <a:off x="4140780" y="158491"/>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EC02D60-7284-FC3B-79CD-A3765E1A7DBF}"/>
              </a:ext>
            </a:extLst>
          </p:cNvPr>
          <p:cNvSpPr txBox="1"/>
          <p:nvPr/>
        </p:nvSpPr>
        <p:spPr>
          <a:xfrm>
            <a:off x="3473925" y="1058733"/>
            <a:ext cx="870281" cy="839332"/>
          </a:xfrm>
          <a:prstGeom prst="rect">
            <a:avLst/>
          </a:prstGeom>
          <a:solidFill>
            <a:srgbClr val="007882"/>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1</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Co-design</a:t>
            </a:r>
          </a:p>
          <a:p>
            <a:r>
              <a:rPr lang="en-AU" sz="1016" b="1" dirty="0">
                <a:solidFill>
                  <a:schemeClr val="bg1"/>
                </a:solidFill>
                <a:latin typeface="Barlow" pitchFamily="2" charset="77"/>
                <a:cs typeface="Arial"/>
              </a:rPr>
              <a:t>a schema and data handling</a:t>
            </a:r>
            <a:endParaRPr lang="en-AU" sz="1016" dirty="0">
              <a:solidFill>
                <a:schemeClr val="bg1"/>
              </a:solidFill>
              <a:latin typeface="Barlow" pitchFamily="2" charset="77"/>
              <a:cs typeface="Arial"/>
            </a:endParaRPr>
          </a:p>
        </p:txBody>
      </p:sp>
      <p:sp>
        <p:nvSpPr>
          <p:cNvPr id="18" name="TextBox 17">
            <a:extLst>
              <a:ext uri="{FF2B5EF4-FFF2-40B4-BE49-F238E27FC236}">
                <a16:creationId xmlns:a16="http://schemas.microsoft.com/office/drawing/2014/main" id="{BA8B0CA1-90A0-2E40-29C9-096C8A8984B5}"/>
              </a:ext>
            </a:extLst>
          </p:cNvPr>
          <p:cNvSpPr txBox="1"/>
          <p:nvPr/>
        </p:nvSpPr>
        <p:spPr>
          <a:xfrm>
            <a:off x="2261658" y="2537130"/>
            <a:ext cx="925415" cy="683007"/>
          </a:xfrm>
          <a:prstGeom prst="rect">
            <a:avLst/>
          </a:prstGeom>
          <a:solidFill>
            <a:srgbClr val="62ACF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2</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Build and validate </a:t>
            </a:r>
          </a:p>
          <a:p>
            <a:r>
              <a:rPr lang="en-AU" sz="1016" b="1" dirty="0">
                <a:solidFill>
                  <a:schemeClr val="bg1"/>
                </a:solidFill>
                <a:latin typeface="Barlow" pitchFamily="2" charset="77"/>
                <a:cs typeface="Arial"/>
              </a:rPr>
              <a:t>AI model</a:t>
            </a:r>
            <a:endParaRPr lang="en-AU" sz="1016" dirty="0">
              <a:solidFill>
                <a:schemeClr val="bg1"/>
              </a:solidFill>
              <a:latin typeface="Barlow" pitchFamily="2" charset="77"/>
              <a:cs typeface="Arial"/>
            </a:endParaRPr>
          </a:p>
        </p:txBody>
      </p:sp>
      <p:sp>
        <p:nvSpPr>
          <p:cNvPr id="27" name="TextBox 26">
            <a:extLst>
              <a:ext uri="{FF2B5EF4-FFF2-40B4-BE49-F238E27FC236}">
                <a16:creationId xmlns:a16="http://schemas.microsoft.com/office/drawing/2014/main" id="{880CDD82-D135-0203-75F5-7C7C14E04B88}"/>
              </a:ext>
            </a:extLst>
          </p:cNvPr>
          <p:cNvSpPr txBox="1"/>
          <p:nvPr/>
        </p:nvSpPr>
        <p:spPr>
          <a:xfrm>
            <a:off x="8332122" y="1524365"/>
            <a:ext cx="1787604" cy="526683"/>
          </a:xfrm>
          <a:prstGeom prst="rect">
            <a:avLst/>
          </a:prstGeom>
          <a:solidFill>
            <a:srgbClr val="7030A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3</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Develop an </a:t>
            </a:r>
          </a:p>
          <a:p>
            <a:r>
              <a:rPr lang="en-AU" sz="1016" b="1" dirty="0">
                <a:solidFill>
                  <a:schemeClr val="bg1"/>
                </a:solidFill>
                <a:latin typeface="Barlow" pitchFamily="2" charset="77"/>
                <a:cs typeface="Arial"/>
              </a:rPr>
              <a:t>interactive web application</a:t>
            </a:r>
            <a:endParaRPr lang="en-AU" sz="1016" dirty="0">
              <a:solidFill>
                <a:schemeClr val="bg1"/>
              </a:solidFill>
              <a:latin typeface="Barlow" pitchFamily="2" charset="77"/>
              <a:cs typeface="Arial"/>
            </a:endParaRPr>
          </a:p>
        </p:txBody>
      </p:sp>
      <p:grpSp>
        <p:nvGrpSpPr>
          <p:cNvPr id="44" name="Group 43">
            <a:extLst>
              <a:ext uri="{FF2B5EF4-FFF2-40B4-BE49-F238E27FC236}">
                <a16:creationId xmlns:a16="http://schemas.microsoft.com/office/drawing/2014/main" id="{F7B52FAC-BCAC-C42A-1A69-7D26B56758F6}"/>
              </a:ext>
            </a:extLst>
          </p:cNvPr>
          <p:cNvGrpSpPr/>
          <p:nvPr/>
        </p:nvGrpSpPr>
        <p:grpSpPr>
          <a:xfrm>
            <a:off x="5183154" y="1612945"/>
            <a:ext cx="1420613" cy="1406134"/>
            <a:chOff x="7620119" y="4561490"/>
            <a:chExt cx="2516964" cy="2491311"/>
          </a:xfrm>
          <a:solidFill>
            <a:schemeClr val="bg1"/>
          </a:solidFill>
        </p:grpSpPr>
        <p:sp>
          <p:nvSpPr>
            <p:cNvPr id="45" name="Rounded Rectangle 2">
              <a:extLst>
                <a:ext uri="{FF2B5EF4-FFF2-40B4-BE49-F238E27FC236}">
                  <a16:creationId xmlns:a16="http://schemas.microsoft.com/office/drawing/2014/main" id="{CEF985BE-21DA-2E31-7797-DA89C1EA994D}"/>
                </a:ext>
              </a:extLst>
            </p:cNvPr>
            <p:cNvSpPr/>
            <p:nvPr/>
          </p:nvSpPr>
          <p:spPr>
            <a:xfrm>
              <a:off x="7948619" y="6159892"/>
              <a:ext cx="1859557" cy="892909"/>
            </a:xfrm>
            <a:custGeom>
              <a:avLst/>
              <a:gdLst/>
              <a:ahLst/>
              <a:cxnLst/>
              <a:rect l="0" t="0" r="0" b="0"/>
              <a:pathLst>
                <a:path w="1859557" h="892909">
                  <a:moveTo>
                    <a:pt x="1747719" y="276583"/>
                  </a:moveTo>
                  <a:lnTo>
                    <a:pt x="1859557" y="482575"/>
                  </a:lnTo>
                  <a:cubicBezTo>
                    <a:pt x="1784448" y="564312"/>
                    <a:pt x="1699023" y="636141"/>
                    <a:pt x="1604932" y="695999"/>
                  </a:cubicBezTo>
                  <a:lnTo>
                    <a:pt x="1422110" y="550689"/>
                  </a:lnTo>
                  <a:cubicBezTo>
                    <a:pt x="1335445" y="597337"/>
                    <a:pt x="1241355" y="632013"/>
                    <a:pt x="1142311" y="652653"/>
                  </a:cubicBezTo>
                  <a:lnTo>
                    <a:pt x="1095677" y="881763"/>
                  </a:lnTo>
                  <a:cubicBezTo>
                    <a:pt x="1041615" y="888781"/>
                    <a:pt x="985902" y="892909"/>
                    <a:pt x="929777" y="892909"/>
                  </a:cubicBezTo>
                  <a:cubicBezTo>
                    <a:pt x="873652" y="892909"/>
                    <a:pt x="818354" y="888781"/>
                    <a:pt x="763880" y="881763"/>
                  </a:cubicBezTo>
                  <a:lnTo>
                    <a:pt x="717246" y="652653"/>
                  </a:lnTo>
                  <a:cubicBezTo>
                    <a:pt x="617789" y="632013"/>
                    <a:pt x="524108" y="597337"/>
                    <a:pt x="437445" y="550689"/>
                  </a:cubicBezTo>
                  <a:lnTo>
                    <a:pt x="254626" y="695999"/>
                  </a:lnTo>
                  <a:cubicBezTo>
                    <a:pt x="160533" y="636141"/>
                    <a:pt x="74696" y="564312"/>
                    <a:pt x="0" y="482575"/>
                  </a:cubicBezTo>
                  <a:lnTo>
                    <a:pt x="111835" y="276583"/>
                  </a:lnTo>
                  <a:cubicBezTo>
                    <a:pt x="80884" y="237365"/>
                    <a:pt x="52823" y="196497"/>
                    <a:pt x="28062" y="153152"/>
                  </a:cubicBezTo>
                  <a:lnTo>
                    <a:pt x="293005" y="0"/>
                  </a:lnTo>
                  <a:cubicBezTo>
                    <a:pt x="420524" y="220028"/>
                    <a:pt x="657405" y="368226"/>
                    <a:pt x="929777" y="368226"/>
                  </a:cubicBezTo>
                  <a:cubicBezTo>
                    <a:pt x="1202149" y="368226"/>
                    <a:pt x="1439442" y="220028"/>
                    <a:pt x="1566550" y="0"/>
                  </a:cubicBezTo>
                  <a:lnTo>
                    <a:pt x="1831495" y="153152"/>
                  </a:lnTo>
                  <a:cubicBezTo>
                    <a:pt x="1806321" y="196497"/>
                    <a:pt x="1778257" y="237779"/>
                    <a:pt x="1747719" y="276583"/>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sp>
          <p:nvSpPr>
            <p:cNvPr id="46" name="Rounded Rectangle 6">
              <a:extLst>
                <a:ext uri="{FF2B5EF4-FFF2-40B4-BE49-F238E27FC236}">
                  <a16:creationId xmlns:a16="http://schemas.microsoft.com/office/drawing/2014/main" id="{A6FB58D1-8233-3920-144B-20AF2DA99EB1}"/>
                </a:ext>
              </a:extLst>
            </p:cNvPr>
            <p:cNvSpPr/>
            <p:nvPr/>
          </p:nvSpPr>
          <p:spPr>
            <a:xfrm>
              <a:off x="8878808" y="4562315"/>
              <a:ext cx="1258275" cy="1751142"/>
            </a:xfrm>
            <a:custGeom>
              <a:avLst/>
              <a:gdLst/>
              <a:ahLst/>
              <a:cxnLst/>
              <a:rect l="0" t="0" r="0" b="0"/>
              <a:pathLst>
                <a:path w="1258275" h="1751142">
                  <a:moveTo>
                    <a:pt x="735817" y="1231001"/>
                  </a:moveTo>
                  <a:cubicBezTo>
                    <a:pt x="735817" y="824383"/>
                    <a:pt x="406494" y="494959"/>
                    <a:pt x="0" y="494959"/>
                  </a:cubicBezTo>
                  <a:lnTo>
                    <a:pt x="0" y="189067"/>
                  </a:lnTo>
                  <a:cubicBezTo>
                    <a:pt x="50347" y="189067"/>
                    <a:pt x="99871" y="192782"/>
                    <a:pt x="148568" y="199800"/>
                  </a:cubicBezTo>
                  <a:lnTo>
                    <a:pt x="271133" y="0"/>
                  </a:lnTo>
                  <a:cubicBezTo>
                    <a:pt x="381320" y="23942"/>
                    <a:pt x="485730" y="62746"/>
                    <a:pt x="583124" y="113522"/>
                  </a:cubicBezTo>
                  <a:lnTo>
                    <a:pt x="548459" y="345109"/>
                  </a:lnTo>
                  <a:cubicBezTo>
                    <a:pt x="633472" y="397536"/>
                    <a:pt x="710230" y="462348"/>
                    <a:pt x="776259" y="536241"/>
                  </a:cubicBezTo>
                  <a:lnTo>
                    <a:pt x="998284" y="461934"/>
                  </a:lnTo>
                  <a:cubicBezTo>
                    <a:pt x="1065552" y="549450"/>
                    <a:pt x="1121678" y="645635"/>
                    <a:pt x="1164597" y="749251"/>
                  </a:cubicBezTo>
                  <a:lnTo>
                    <a:pt x="989206" y="904468"/>
                  </a:lnTo>
                  <a:cubicBezTo>
                    <a:pt x="1019333" y="997350"/>
                    <a:pt x="1037078" y="1095599"/>
                    <a:pt x="1040379" y="1197563"/>
                  </a:cubicBezTo>
                  <a:lnTo>
                    <a:pt x="1258275" y="1283428"/>
                  </a:lnTo>
                  <a:cubicBezTo>
                    <a:pt x="1253323" y="1397364"/>
                    <a:pt x="1233929" y="1506758"/>
                    <a:pt x="1200914" y="1610787"/>
                  </a:cubicBezTo>
                  <a:lnTo>
                    <a:pt x="966507" y="1616979"/>
                  </a:lnTo>
                  <a:cubicBezTo>
                    <a:pt x="947936" y="1663626"/>
                    <a:pt x="926066" y="1708210"/>
                    <a:pt x="901305" y="1751142"/>
                  </a:cubicBezTo>
                  <a:lnTo>
                    <a:pt x="636359" y="1597990"/>
                  </a:lnTo>
                  <a:cubicBezTo>
                    <a:pt x="699087" y="1489421"/>
                    <a:pt x="735404" y="1364339"/>
                    <a:pt x="735404" y="1230175"/>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dirty="0"/>
            </a:p>
          </p:txBody>
        </p:sp>
        <p:sp>
          <p:nvSpPr>
            <p:cNvPr id="48" name="Rounded Rectangle 10">
              <a:extLst>
                <a:ext uri="{FF2B5EF4-FFF2-40B4-BE49-F238E27FC236}">
                  <a16:creationId xmlns:a16="http://schemas.microsoft.com/office/drawing/2014/main" id="{080B49B4-EFFB-B7C3-5AD9-42F14CA47AC5}"/>
                </a:ext>
              </a:extLst>
            </p:cNvPr>
            <p:cNvSpPr/>
            <p:nvPr/>
          </p:nvSpPr>
          <p:spPr>
            <a:xfrm>
              <a:off x="7620119" y="4561490"/>
              <a:ext cx="1258275" cy="1751142"/>
            </a:xfrm>
            <a:custGeom>
              <a:avLst/>
              <a:gdLst/>
              <a:ahLst/>
              <a:cxnLst/>
              <a:rect l="0" t="0" r="0" b="0"/>
              <a:pathLst>
                <a:path w="1258275" h="1751142">
                  <a:moveTo>
                    <a:pt x="522871" y="1230175"/>
                  </a:moveTo>
                  <a:cubicBezTo>
                    <a:pt x="522871" y="1364339"/>
                    <a:pt x="559187" y="1489833"/>
                    <a:pt x="621916" y="1597990"/>
                  </a:cubicBezTo>
                  <a:lnTo>
                    <a:pt x="356973" y="1751142"/>
                  </a:lnTo>
                  <a:cubicBezTo>
                    <a:pt x="332211" y="1708210"/>
                    <a:pt x="310339" y="1663626"/>
                    <a:pt x="291768" y="1616979"/>
                  </a:cubicBezTo>
                  <a:lnTo>
                    <a:pt x="57363" y="1610787"/>
                  </a:lnTo>
                  <a:cubicBezTo>
                    <a:pt x="24348" y="1506758"/>
                    <a:pt x="4539" y="1396951"/>
                    <a:pt x="0" y="1283428"/>
                  </a:cubicBezTo>
                  <a:lnTo>
                    <a:pt x="217898" y="1197563"/>
                  </a:lnTo>
                  <a:cubicBezTo>
                    <a:pt x="220787" y="1095186"/>
                    <a:pt x="238532" y="996937"/>
                    <a:pt x="269071" y="904468"/>
                  </a:cubicBezTo>
                  <a:lnTo>
                    <a:pt x="93680" y="749251"/>
                  </a:lnTo>
                  <a:cubicBezTo>
                    <a:pt x="136599" y="646048"/>
                    <a:pt x="192723" y="549451"/>
                    <a:pt x="259990" y="461934"/>
                  </a:cubicBezTo>
                  <a:lnTo>
                    <a:pt x="482015" y="536241"/>
                  </a:lnTo>
                  <a:cubicBezTo>
                    <a:pt x="548458" y="462348"/>
                    <a:pt x="625218" y="397949"/>
                    <a:pt x="709818" y="345109"/>
                  </a:cubicBezTo>
                  <a:lnTo>
                    <a:pt x="675152" y="113522"/>
                  </a:lnTo>
                  <a:cubicBezTo>
                    <a:pt x="772545" y="62746"/>
                    <a:pt x="876954" y="24355"/>
                    <a:pt x="987141" y="0"/>
                  </a:cubicBezTo>
                  <a:lnTo>
                    <a:pt x="1109710" y="199800"/>
                  </a:lnTo>
                  <a:cubicBezTo>
                    <a:pt x="1157994" y="192782"/>
                    <a:pt x="1207928" y="189067"/>
                    <a:pt x="1258275" y="189067"/>
                  </a:cubicBezTo>
                  <a:lnTo>
                    <a:pt x="1258275" y="494959"/>
                  </a:lnTo>
                  <a:cubicBezTo>
                    <a:pt x="851780" y="494959"/>
                    <a:pt x="522460" y="824383"/>
                    <a:pt x="522460" y="1231001"/>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grpSp>
      <p:sp>
        <p:nvSpPr>
          <p:cNvPr id="49" name="TextBox 14">
            <a:extLst>
              <a:ext uri="{FF2B5EF4-FFF2-40B4-BE49-F238E27FC236}">
                <a16:creationId xmlns:a16="http://schemas.microsoft.com/office/drawing/2014/main" id="{EA279AC7-5C96-6BE2-4660-21634CB102DB}"/>
              </a:ext>
            </a:extLst>
          </p:cNvPr>
          <p:cNvSpPr txBox="1"/>
          <p:nvPr/>
        </p:nvSpPr>
        <p:spPr>
          <a:xfrm>
            <a:off x="4922901" y="1338630"/>
            <a:ext cx="1931619" cy="173766"/>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129" b="1" u="sng">
                <a:solidFill>
                  <a:srgbClr val="404040"/>
                </a:solidFill>
                <a:latin typeface="Barlow" pitchFamily="2" charset="77"/>
              </a:rPr>
              <a:t>Project Governance Structure</a:t>
            </a:r>
          </a:p>
        </p:txBody>
      </p:sp>
      <p:sp>
        <p:nvSpPr>
          <p:cNvPr id="53" name="TextBox 15">
            <a:extLst>
              <a:ext uri="{FF2B5EF4-FFF2-40B4-BE49-F238E27FC236}">
                <a16:creationId xmlns:a16="http://schemas.microsoft.com/office/drawing/2014/main" id="{E6C7F34D-3F2C-9FA1-98F9-D03F5DC3E3F5}"/>
              </a:ext>
            </a:extLst>
          </p:cNvPr>
          <p:cNvSpPr txBox="1"/>
          <p:nvPr/>
        </p:nvSpPr>
        <p:spPr>
          <a:xfrm>
            <a:off x="4803014" y="2002120"/>
            <a:ext cx="646011" cy="312650"/>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Steering
Committee</a:t>
            </a:r>
          </a:p>
        </p:txBody>
      </p:sp>
      <p:sp>
        <p:nvSpPr>
          <p:cNvPr id="54" name="TextBox 16">
            <a:extLst>
              <a:ext uri="{FF2B5EF4-FFF2-40B4-BE49-F238E27FC236}">
                <a16:creationId xmlns:a16="http://schemas.microsoft.com/office/drawing/2014/main" id="{8F89BD2D-F322-8D85-E3E9-44BECCAB56FB}"/>
              </a:ext>
            </a:extLst>
          </p:cNvPr>
          <p:cNvSpPr txBox="1"/>
          <p:nvPr/>
        </p:nvSpPr>
        <p:spPr>
          <a:xfrm>
            <a:off x="6015834" y="2002464"/>
            <a:ext cx="1242749"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Principle Setting
End User</a:t>
            </a:r>
            <a:r>
              <a:rPr lang="en-US" sz="1016" b="1" dirty="0">
                <a:solidFill>
                  <a:srgbClr val="404040"/>
                </a:solidFill>
                <a:latin typeface="Barlow" pitchFamily="2" charset="77"/>
              </a:rPr>
              <a:t> </a:t>
            </a:r>
            <a:r>
              <a:rPr sz="1016" b="1" dirty="0">
                <a:solidFill>
                  <a:srgbClr val="404040"/>
                </a:solidFill>
                <a:latin typeface="Barlow" pitchFamily="2" charset="77"/>
              </a:rPr>
              <a:t>Committee</a:t>
            </a:r>
          </a:p>
        </p:txBody>
      </p:sp>
      <p:sp>
        <p:nvSpPr>
          <p:cNvPr id="55" name="TextBox 17">
            <a:extLst>
              <a:ext uri="{FF2B5EF4-FFF2-40B4-BE49-F238E27FC236}">
                <a16:creationId xmlns:a16="http://schemas.microsoft.com/office/drawing/2014/main" id="{8AF4A1AA-DD76-2EEC-16B3-D127C9A426BF}"/>
              </a:ext>
            </a:extLst>
          </p:cNvPr>
          <p:cNvSpPr txBox="1"/>
          <p:nvPr/>
        </p:nvSpPr>
        <p:spPr>
          <a:xfrm>
            <a:off x="5275306" y="3055331"/>
            <a:ext cx="1265434"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System</a:t>
            </a:r>
            <a:r>
              <a:rPr lang="en-US" sz="1016" b="1" dirty="0">
                <a:solidFill>
                  <a:srgbClr val="404040"/>
                </a:solidFill>
                <a:latin typeface="Barlow" pitchFamily="2" charset="77"/>
              </a:rPr>
              <a:t> </a:t>
            </a:r>
            <a:r>
              <a:rPr sz="1016" b="1" dirty="0">
                <a:solidFill>
                  <a:srgbClr val="404040"/>
                </a:solidFill>
                <a:latin typeface="Barlow" pitchFamily="2" charset="77"/>
              </a:rPr>
              <a:t>Integration
Advisory Group</a:t>
            </a:r>
          </a:p>
        </p:txBody>
      </p:sp>
      <p:sp>
        <p:nvSpPr>
          <p:cNvPr id="103" name="TextBox 102">
            <a:extLst>
              <a:ext uri="{FF2B5EF4-FFF2-40B4-BE49-F238E27FC236}">
                <a16:creationId xmlns:a16="http://schemas.microsoft.com/office/drawing/2014/main" id="{9629F680-F781-FC63-5586-E95050B5B0AA}"/>
              </a:ext>
            </a:extLst>
          </p:cNvPr>
          <p:cNvSpPr txBox="1"/>
          <p:nvPr/>
        </p:nvSpPr>
        <p:spPr>
          <a:xfrm>
            <a:off x="4716578" y="3527303"/>
            <a:ext cx="1404918" cy="52668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cs typeface="Arial"/>
              </a:rPr>
              <a:t>Ontology construction</a:t>
            </a:r>
          </a:p>
          <a:p>
            <a:pPr marL="107152" indent="-107152">
              <a:buFont typeface="Arial" panose="020B0604020202020204" pitchFamily="34" charset="0"/>
              <a:buChar char="•"/>
            </a:pPr>
            <a:r>
              <a:rPr lang="en-AU" sz="1016" dirty="0">
                <a:solidFill>
                  <a:srgbClr val="62ACF0"/>
                </a:solidFill>
                <a:latin typeface="Barlow" pitchFamily="2" charset="77"/>
                <a:cs typeface="Arial"/>
              </a:rPr>
              <a:t>Entities</a:t>
            </a:r>
          </a:p>
          <a:p>
            <a:pPr marL="107152" indent="-107152">
              <a:buFont typeface="Arial" panose="020B0604020202020204" pitchFamily="34" charset="0"/>
              <a:buChar char="•"/>
            </a:pPr>
            <a:r>
              <a:rPr lang="en-AU" sz="1016" dirty="0">
                <a:solidFill>
                  <a:srgbClr val="62ACF0"/>
                </a:solidFill>
                <a:latin typeface="Barlow" pitchFamily="2" charset="77"/>
                <a:cs typeface="Arial"/>
              </a:rPr>
              <a:t>Relation</a:t>
            </a:r>
          </a:p>
        </p:txBody>
      </p:sp>
      <p:cxnSp>
        <p:nvCxnSpPr>
          <p:cNvPr id="129" name="Straight Arrow Connector 128">
            <a:extLst>
              <a:ext uri="{FF2B5EF4-FFF2-40B4-BE49-F238E27FC236}">
                <a16:creationId xmlns:a16="http://schemas.microsoft.com/office/drawing/2014/main" id="{23AD2CEA-E2BE-7A6B-DD7B-398808FF9F09}"/>
              </a:ext>
            </a:extLst>
          </p:cNvPr>
          <p:cNvCxnSpPr>
            <a:cxnSpLocks/>
          </p:cNvCxnSpPr>
          <p:nvPr/>
        </p:nvCxnSpPr>
        <p:spPr>
          <a:xfrm>
            <a:off x="4697903" y="3684253"/>
            <a:ext cx="0" cy="844558"/>
          </a:xfrm>
          <a:prstGeom prst="straightConnector1">
            <a:avLst/>
          </a:prstGeom>
          <a:ln w="47625"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0" name="Group 69">
            <a:extLst>
              <a:ext uri="{FF2B5EF4-FFF2-40B4-BE49-F238E27FC236}">
                <a16:creationId xmlns:a16="http://schemas.microsoft.com/office/drawing/2014/main" id="{88A7A974-AF6A-646A-DB8F-8CB48206B580}"/>
              </a:ext>
            </a:extLst>
          </p:cNvPr>
          <p:cNvGrpSpPr/>
          <p:nvPr/>
        </p:nvGrpSpPr>
        <p:grpSpPr>
          <a:xfrm>
            <a:off x="6863170" y="3702796"/>
            <a:ext cx="1659506" cy="1304060"/>
            <a:chOff x="11845118" y="5034852"/>
            <a:chExt cx="2940221" cy="2310461"/>
          </a:xfrm>
        </p:grpSpPr>
        <p:pic>
          <p:nvPicPr>
            <p:cNvPr id="118" name="Graphic 117" descr="Internet with solid fill">
              <a:extLst>
                <a:ext uri="{FF2B5EF4-FFF2-40B4-BE49-F238E27FC236}">
                  <a16:creationId xmlns:a16="http://schemas.microsoft.com/office/drawing/2014/main" id="{F0687EAB-46BE-7973-1FB9-0FE6C069F5D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2474878" y="5034852"/>
              <a:ext cx="2310461" cy="2310461"/>
            </a:xfrm>
            <a:prstGeom prst="rect">
              <a:avLst/>
            </a:prstGeom>
          </p:spPr>
        </p:pic>
        <p:pic>
          <p:nvPicPr>
            <p:cNvPr id="120" name="Graphic 119" descr="Wireless with solid fill">
              <a:extLst>
                <a:ext uri="{FF2B5EF4-FFF2-40B4-BE49-F238E27FC236}">
                  <a16:creationId xmlns:a16="http://schemas.microsoft.com/office/drawing/2014/main" id="{5623721C-47A6-DFAC-FF16-9FCF930B311B}"/>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845118" y="5615981"/>
              <a:ext cx="465403" cy="465403"/>
            </a:xfrm>
            <a:prstGeom prst="rect">
              <a:avLst/>
            </a:prstGeom>
          </p:spPr>
        </p:pic>
        <p:pic>
          <p:nvPicPr>
            <p:cNvPr id="124" name="Graphic 123" descr="Smart Phone with solid fill">
              <a:extLst>
                <a:ext uri="{FF2B5EF4-FFF2-40B4-BE49-F238E27FC236}">
                  <a16:creationId xmlns:a16="http://schemas.microsoft.com/office/drawing/2014/main" id="{66C93C5E-CA5B-E9BA-C873-B378AE193F30}"/>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2077817" y="5804666"/>
              <a:ext cx="887748" cy="887748"/>
            </a:xfrm>
            <a:prstGeom prst="rect">
              <a:avLst/>
            </a:prstGeom>
          </p:spPr>
        </p:pic>
      </p:grpSp>
      <p:pic>
        <p:nvPicPr>
          <p:cNvPr id="13" name="Picture 12">
            <a:extLst>
              <a:ext uri="{FF2B5EF4-FFF2-40B4-BE49-F238E27FC236}">
                <a16:creationId xmlns:a16="http://schemas.microsoft.com/office/drawing/2014/main" id="{F8DAD9D8-7140-7448-724B-269E198A6983}"/>
              </a:ext>
            </a:extLst>
          </p:cNvPr>
          <p:cNvPicPr>
            <a:picLocks noChangeAspect="1"/>
          </p:cNvPicPr>
          <p:nvPr/>
        </p:nvPicPr>
        <p:blipFill>
          <a:blip r:embed="rId12"/>
          <a:stretch>
            <a:fillRect/>
          </a:stretch>
        </p:blipFill>
        <p:spPr>
          <a:xfrm>
            <a:off x="4503596" y="3946615"/>
            <a:ext cx="2754988" cy="2136856"/>
          </a:xfrm>
          <a:prstGeom prst="rect">
            <a:avLst/>
          </a:prstGeom>
        </p:spPr>
      </p:pic>
      <p:sp>
        <p:nvSpPr>
          <p:cNvPr id="65" name="Right Arrow 64">
            <a:extLst>
              <a:ext uri="{FF2B5EF4-FFF2-40B4-BE49-F238E27FC236}">
                <a16:creationId xmlns:a16="http://schemas.microsoft.com/office/drawing/2014/main" id="{4B6FBD05-AABF-7204-643C-2F8336A3E24C}"/>
              </a:ext>
            </a:extLst>
          </p:cNvPr>
          <p:cNvSpPr/>
          <p:nvPr/>
        </p:nvSpPr>
        <p:spPr>
          <a:xfrm rot="5400000">
            <a:off x="1841757" y="1882295"/>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ight Arrow 66">
            <a:extLst>
              <a:ext uri="{FF2B5EF4-FFF2-40B4-BE49-F238E27FC236}">
                <a16:creationId xmlns:a16="http://schemas.microsoft.com/office/drawing/2014/main" id="{489550BC-7908-203B-A838-5F599826CC57}"/>
              </a:ext>
            </a:extLst>
          </p:cNvPr>
          <p:cNvSpPr/>
          <p:nvPr/>
        </p:nvSpPr>
        <p:spPr>
          <a:xfrm rot="5400000">
            <a:off x="1818718" y="2608025"/>
            <a:ext cx="319340" cy="119347"/>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ight Arrow 67">
            <a:extLst>
              <a:ext uri="{FF2B5EF4-FFF2-40B4-BE49-F238E27FC236}">
                <a16:creationId xmlns:a16="http://schemas.microsoft.com/office/drawing/2014/main" id="{638F43E4-F553-9C20-99DE-8E80F12CA263}"/>
              </a:ext>
            </a:extLst>
          </p:cNvPr>
          <p:cNvSpPr/>
          <p:nvPr/>
        </p:nvSpPr>
        <p:spPr>
          <a:xfrm rot="5400000">
            <a:off x="3421362" y="2695407"/>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44561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32D33BD-8E34-5E83-70D4-D8874D81CCAA}"/>
              </a:ext>
            </a:extLst>
          </p:cNvPr>
          <p:cNvCxnSpPr>
            <a:cxnSpLocks/>
          </p:cNvCxnSpPr>
          <p:nvPr/>
        </p:nvCxnSpPr>
        <p:spPr>
          <a:xfrm>
            <a:off x="473725" y="1325463"/>
            <a:ext cx="11244549"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9" name="Title 5">
            <a:extLst>
              <a:ext uri="{FF2B5EF4-FFF2-40B4-BE49-F238E27FC236}">
                <a16:creationId xmlns:a16="http://schemas.microsoft.com/office/drawing/2014/main" id="{A09A6FA4-1604-DDF2-C7F0-124E34F232AD}"/>
              </a:ext>
            </a:extLst>
          </p:cNvPr>
          <p:cNvSpPr>
            <a:spLocks noGrp="1"/>
          </p:cNvSpPr>
          <p:nvPr>
            <p:ph type="title"/>
          </p:nvPr>
        </p:nvSpPr>
        <p:spPr>
          <a:xfrm>
            <a:off x="473725" y="202565"/>
            <a:ext cx="10515600" cy="1325563"/>
          </a:xfrm>
        </p:spPr>
        <p:txBody>
          <a:bodyPr>
            <a:normAutofit/>
          </a:bodyPr>
          <a:lstStyle/>
          <a:p>
            <a:r>
              <a:rPr lang="en-GB" sz="4800" b="1" i="1" dirty="0">
                <a:solidFill>
                  <a:srgbClr val="404040"/>
                </a:solidFill>
                <a:latin typeface="Barlow" pitchFamily="2" charset="77"/>
              </a:rPr>
              <a:t>Component 1, Objective 2</a:t>
            </a:r>
            <a:endParaRPr lang="en-AU" sz="4800" b="1" i="1" dirty="0">
              <a:solidFill>
                <a:srgbClr val="404040"/>
              </a:solidFill>
              <a:latin typeface="Barlow" pitchFamily="2" charset="77"/>
            </a:endParaRPr>
          </a:p>
        </p:txBody>
      </p:sp>
      <p:pic>
        <p:nvPicPr>
          <p:cNvPr id="11" name="Graphic 10" descr="User with solid fill">
            <a:extLst>
              <a:ext uri="{FF2B5EF4-FFF2-40B4-BE49-F238E27FC236}">
                <a16:creationId xmlns:a16="http://schemas.microsoft.com/office/drawing/2014/main" id="{ADB520D6-6B10-111E-E971-BBB2C82DB2E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69899" y="4648912"/>
            <a:ext cx="905562" cy="905562"/>
          </a:xfrm>
          <a:prstGeom prst="rect">
            <a:avLst/>
          </a:prstGeom>
        </p:spPr>
      </p:pic>
      <p:sp>
        <p:nvSpPr>
          <p:cNvPr id="12" name="TextBox 11">
            <a:extLst>
              <a:ext uri="{FF2B5EF4-FFF2-40B4-BE49-F238E27FC236}">
                <a16:creationId xmlns:a16="http://schemas.microsoft.com/office/drawing/2014/main" id="{6FBD2C39-E5DD-B394-E8EA-EA78521E7FEF}"/>
              </a:ext>
            </a:extLst>
          </p:cNvPr>
          <p:cNvSpPr txBox="1"/>
          <p:nvPr/>
        </p:nvSpPr>
        <p:spPr>
          <a:xfrm>
            <a:off x="3740605" y="5510125"/>
            <a:ext cx="1986861" cy="707886"/>
          </a:xfrm>
          <a:prstGeom prst="rect">
            <a:avLst/>
          </a:prstGeom>
          <a:noFill/>
        </p:spPr>
        <p:txBody>
          <a:bodyPr wrap="square">
            <a:spAutoFit/>
          </a:bodyPr>
          <a:lstStyle/>
          <a:p>
            <a:pPr algn="ctr"/>
            <a:r>
              <a:rPr lang="en-US" sz="2000">
                <a:latin typeface="Barlow" pitchFamily="2" charset="77"/>
                <a:cs typeface="Arial" panose="020B0604020202020204" pitchFamily="34" charset="0"/>
              </a:rPr>
              <a:t>Implementation scientists</a:t>
            </a:r>
            <a:endParaRPr lang="en-AU" sz="2000">
              <a:latin typeface="Barlow" pitchFamily="2" charset="77"/>
              <a:cs typeface="Arial" panose="020B0604020202020204" pitchFamily="34" charset="0"/>
            </a:endParaRPr>
          </a:p>
        </p:txBody>
      </p:sp>
      <p:pic>
        <p:nvPicPr>
          <p:cNvPr id="13" name="Graphic 12" descr="Processor with solid fill">
            <a:extLst>
              <a:ext uri="{FF2B5EF4-FFF2-40B4-BE49-F238E27FC236}">
                <a16:creationId xmlns:a16="http://schemas.microsoft.com/office/drawing/2014/main" id="{E7D21842-3F34-D129-D936-B57A5D23102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6616" y="2777209"/>
            <a:ext cx="729400" cy="729400"/>
          </a:xfrm>
          <a:prstGeom prst="rect">
            <a:avLst/>
          </a:prstGeom>
        </p:spPr>
      </p:pic>
      <p:sp>
        <p:nvSpPr>
          <p:cNvPr id="14" name="Arrow: Right 23">
            <a:extLst>
              <a:ext uri="{FF2B5EF4-FFF2-40B4-BE49-F238E27FC236}">
                <a16:creationId xmlns:a16="http://schemas.microsoft.com/office/drawing/2014/main" id="{A145E5E1-7EB1-20BB-4B0E-01AFAD6B2169}"/>
              </a:ext>
            </a:extLst>
          </p:cNvPr>
          <p:cNvSpPr/>
          <p:nvPr/>
        </p:nvSpPr>
        <p:spPr>
          <a:xfrm>
            <a:off x="4403715" y="4546941"/>
            <a:ext cx="1473761" cy="1008152"/>
          </a:xfrm>
          <a:prstGeom prst="rightArrow">
            <a:avLst>
              <a:gd name="adj1" fmla="val 64109"/>
              <a:gd name="adj2" fmla="val 50000"/>
            </a:avLst>
          </a:prstGeom>
          <a:solidFill>
            <a:srgbClr val="FFC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sz="1038" b="1" dirty="0">
              <a:latin typeface="Barlow" pitchFamily="2" charset="77"/>
            </a:endParaRPr>
          </a:p>
        </p:txBody>
      </p:sp>
      <p:sp>
        <p:nvSpPr>
          <p:cNvPr id="15" name="TextBox 14">
            <a:extLst>
              <a:ext uri="{FF2B5EF4-FFF2-40B4-BE49-F238E27FC236}">
                <a16:creationId xmlns:a16="http://schemas.microsoft.com/office/drawing/2014/main" id="{92217B8F-0EC1-2ADE-8786-3D6EA736FD94}"/>
              </a:ext>
            </a:extLst>
          </p:cNvPr>
          <p:cNvSpPr txBox="1"/>
          <p:nvPr/>
        </p:nvSpPr>
        <p:spPr>
          <a:xfrm>
            <a:off x="4425954" y="4689221"/>
            <a:ext cx="1301512" cy="646331"/>
          </a:xfrm>
          <a:prstGeom prst="rect">
            <a:avLst/>
          </a:prstGeom>
          <a:noFill/>
        </p:spPr>
        <p:txBody>
          <a:bodyPr wrap="square">
            <a:spAutoFit/>
          </a:bodyPr>
          <a:lstStyle/>
          <a:p>
            <a:pPr algn="ctr"/>
            <a:r>
              <a:rPr lang="en-US" b="1" dirty="0">
                <a:latin typeface="Barlow" pitchFamily="2" charset="77"/>
                <a:cs typeface="Arial" panose="020B0604020202020204" pitchFamily="34" charset="0"/>
              </a:rPr>
              <a:t>Review</a:t>
            </a:r>
          </a:p>
          <a:p>
            <a:pPr algn="ctr"/>
            <a:r>
              <a:rPr lang="en-US" b="1" dirty="0">
                <a:latin typeface="Barlow" pitchFamily="2" charset="77"/>
                <a:cs typeface="Arial" panose="020B0604020202020204" pitchFamily="34" charset="0"/>
              </a:rPr>
              <a:t>(quarterly)</a:t>
            </a:r>
            <a:endParaRPr lang="en-AU" b="1" dirty="0">
              <a:latin typeface="Barlow" pitchFamily="2" charset="77"/>
              <a:cs typeface="Arial" panose="020B0604020202020204" pitchFamily="34" charset="0"/>
            </a:endParaRPr>
          </a:p>
        </p:txBody>
      </p:sp>
      <p:sp>
        <p:nvSpPr>
          <p:cNvPr id="16" name="Oval 15">
            <a:extLst>
              <a:ext uri="{FF2B5EF4-FFF2-40B4-BE49-F238E27FC236}">
                <a16:creationId xmlns:a16="http://schemas.microsoft.com/office/drawing/2014/main" id="{A13F8DBA-8669-3183-3594-175A7CA9E8AF}"/>
              </a:ext>
            </a:extLst>
          </p:cNvPr>
          <p:cNvSpPr/>
          <p:nvPr/>
        </p:nvSpPr>
        <p:spPr>
          <a:xfrm>
            <a:off x="3512863" y="4238741"/>
            <a:ext cx="2502146" cy="2188607"/>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cxnSp>
        <p:nvCxnSpPr>
          <p:cNvPr id="18" name="Straight Arrow Connector 17">
            <a:extLst>
              <a:ext uri="{FF2B5EF4-FFF2-40B4-BE49-F238E27FC236}">
                <a16:creationId xmlns:a16="http://schemas.microsoft.com/office/drawing/2014/main" id="{0F53C889-AC3C-C6C3-FD72-4A1BAF874D92}"/>
              </a:ext>
            </a:extLst>
          </p:cNvPr>
          <p:cNvCxnSpPr>
            <a:cxnSpLocks/>
          </p:cNvCxnSpPr>
          <p:nvPr/>
        </p:nvCxnSpPr>
        <p:spPr>
          <a:xfrm>
            <a:off x="2910880" y="3287218"/>
            <a:ext cx="1853056" cy="0"/>
          </a:xfrm>
          <a:prstGeom prst="straightConnector1">
            <a:avLst/>
          </a:prstGeom>
          <a:ln w="57150">
            <a:solidFill>
              <a:srgbClr val="62ACF0"/>
            </a:solidFill>
            <a:tailEnd type="triangle"/>
          </a:ln>
        </p:spPr>
        <p:style>
          <a:lnRef idx="2">
            <a:schemeClr val="accent1"/>
          </a:lnRef>
          <a:fillRef idx="0">
            <a:schemeClr val="accent1"/>
          </a:fillRef>
          <a:effectRef idx="1">
            <a:schemeClr val="accent1"/>
          </a:effectRef>
          <a:fontRef idx="minor">
            <a:schemeClr val="tx1"/>
          </a:fontRef>
        </p:style>
      </p:cxnSp>
      <p:sp>
        <p:nvSpPr>
          <p:cNvPr id="20" name="Freeform: Shape 104">
            <a:extLst>
              <a:ext uri="{FF2B5EF4-FFF2-40B4-BE49-F238E27FC236}">
                <a16:creationId xmlns:a16="http://schemas.microsoft.com/office/drawing/2014/main" id="{B2488336-F5EA-B29F-C2ED-2CC5E372882A}"/>
              </a:ext>
            </a:extLst>
          </p:cNvPr>
          <p:cNvSpPr/>
          <p:nvPr/>
        </p:nvSpPr>
        <p:spPr>
          <a:xfrm rot="20212406">
            <a:off x="3042053" y="3780662"/>
            <a:ext cx="4003821" cy="2835554"/>
          </a:xfrm>
          <a:custGeom>
            <a:avLst/>
            <a:gdLst>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660400 w 3987800"/>
              <a:gd name="connsiteY7" fmla="*/ 1574800 h 4813300"/>
              <a:gd name="connsiteX8" fmla="*/ 584200 w 3987800"/>
              <a:gd name="connsiteY8" fmla="*/ 1676400 h 4813300"/>
              <a:gd name="connsiteX9" fmla="*/ 495300 w 3987800"/>
              <a:gd name="connsiteY9" fmla="*/ 1866900 h 4813300"/>
              <a:gd name="connsiteX10" fmla="*/ 431800 w 3987800"/>
              <a:gd name="connsiteY10" fmla="*/ 2032000 h 4813300"/>
              <a:gd name="connsiteX11" fmla="*/ 381000 w 3987800"/>
              <a:gd name="connsiteY11" fmla="*/ 2133600 h 4813300"/>
              <a:gd name="connsiteX12" fmla="*/ 368300 w 3987800"/>
              <a:gd name="connsiteY12" fmla="*/ 2184400 h 4813300"/>
              <a:gd name="connsiteX13" fmla="*/ 254000 w 3987800"/>
              <a:gd name="connsiteY13" fmla="*/ 2425700 h 4813300"/>
              <a:gd name="connsiteX14" fmla="*/ 228600 w 3987800"/>
              <a:gd name="connsiteY14" fmla="*/ 2514600 h 4813300"/>
              <a:gd name="connsiteX15" fmla="*/ 0 w 3987800"/>
              <a:gd name="connsiteY15" fmla="*/ 2984500 h 4813300"/>
              <a:gd name="connsiteX16" fmla="*/ 520700 w 3987800"/>
              <a:gd name="connsiteY16" fmla="*/ 3492500 h 4813300"/>
              <a:gd name="connsiteX17" fmla="*/ 876300 w 3987800"/>
              <a:gd name="connsiteY17" fmla="*/ 3683000 h 4813300"/>
              <a:gd name="connsiteX18" fmla="*/ 1422400 w 3987800"/>
              <a:gd name="connsiteY18" fmla="*/ 4025900 h 4813300"/>
              <a:gd name="connsiteX19" fmla="*/ 1866900 w 3987800"/>
              <a:gd name="connsiteY19" fmla="*/ 4267200 h 4813300"/>
              <a:gd name="connsiteX20" fmla="*/ 2082800 w 3987800"/>
              <a:gd name="connsiteY20" fmla="*/ 4406900 h 4813300"/>
              <a:gd name="connsiteX21" fmla="*/ 2641600 w 3987800"/>
              <a:gd name="connsiteY21" fmla="*/ 4635500 h 4813300"/>
              <a:gd name="connsiteX22" fmla="*/ 2959100 w 3987800"/>
              <a:gd name="connsiteY22" fmla="*/ 4724400 h 4813300"/>
              <a:gd name="connsiteX23" fmla="*/ 3086100 w 3987800"/>
              <a:gd name="connsiteY23" fmla="*/ 4749800 h 4813300"/>
              <a:gd name="connsiteX24" fmla="*/ 3162300 w 3987800"/>
              <a:gd name="connsiteY24" fmla="*/ 4813300 h 4813300"/>
              <a:gd name="connsiteX25" fmla="*/ 3987800 w 3987800"/>
              <a:gd name="connsiteY25" fmla="*/ 4495800 h 4813300"/>
              <a:gd name="connsiteX26" fmla="*/ 3987800 w 3987800"/>
              <a:gd name="connsiteY26"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584200 w 3987800"/>
              <a:gd name="connsiteY7" fmla="*/ 1676400 h 4813300"/>
              <a:gd name="connsiteX8" fmla="*/ 495300 w 3987800"/>
              <a:gd name="connsiteY8" fmla="*/ 1866900 h 4813300"/>
              <a:gd name="connsiteX9" fmla="*/ 431800 w 3987800"/>
              <a:gd name="connsiteY9" fmla="*/ 2032000 h 4813300"/>
              <a:gd name="connsiteX10" fmla="*/ 381000 w 3987800"/>
              <a:gd name="connsiteY10" fmla="*/ 2133600 h 4813300"/>
              <a:gd name="connsiteX11" fmla="*/ 368300 w 3987800"/>
              <a:gd name="connsiteY11" fmla="*/ 2184400 h 4813300"/>
              <a:gd name="connsiteX12" fmla="*/ 254000 w 3987800"/>
              <a:gd name="connsiteY12" fmla="*/ 2425700 h 4813300"/>
              <a:gd name="connsiteX13" fmla="*/ 228600 w 3987800"/>
              <a:gd name="connsiteY13" fmla="*/ 2514600 h 4813300"/>
              <a:gd name="connsiteX14" fmla="*/ 0 w 3987800"/>
              <a:gd name="connsiteY14" fmla="*/ 2984500 h 4813300"/>
              <a:gd name="connsiteX15" fmla="*/ 520700 w 3987800"/>
              <a:gd name="connsiteY15" fmla="*/ 3492500 h 4813300"/>
              <a:gd name="connsiteX16" fmla="*/ 876300 w 3987800"/>
              <a:gd name="connsiteY16" fmla="*/ 3683000 h 4813300"/>
              <a:gd name="connsiteX17" fmla="*/ 1422400 w 3987800"/>
              <a:gd name="connsiteY17" fmla="*/ 4025900 h 4813300"/>
              <a:gd name="connsiteX18" fmla="*/ 1866900 w 3987800"/>
              <a:gd name="connsiteY18" fmla="*/ 4267200 h 4813300"/>
              <a:gd name="connsiteX19" fmla="*/ 2082800 w 3987800"/>
              <a:gd name="connsiteY19" fmla="*/ 4406900 h 4813300"/>
              <a:gd name="connsiteX20" fmla="*/ 2641600 w 3987800"/>
              <a:gd name="connsiteY20" fmla="*/ 4635500 h 4813300"/>
              <a:gd name="connsiteX21" fmla="*/ 2959100 w 3987800"/>
              <a:gd name="connsiteY21" fmla="*/ 4724400 h 4813300"/>
              <a:gd name="connsiteX22" fmla="*/ 3086100 w 3987800"/>
              <a:gd name="connsiteY22" fmla="*/ 4749800 h 4813300"/>
              <a:gd name="connsiteX23" fmla="*/ 3162300 w 3987800"/>
              <a:gd name="connsiteY23" fmla="*/ 4813300 h 4813300"/>
              <a:gd name="connsiteX24" fmla="*/ 3987800 w 3987800"/>
              <a:gd name="connsiteY24" fmla="*/ 4495800 h 4813300"/>
              <a:gd name="connsiteX25" fmla="*/ 3987800 w 3987800"/>
              <a:gd name="connsiteY25"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95300 w 3987800"/>
              <a:gd name="connsiteY7" fmla="*/ 1866900 h 4813300"/>
              <a:gd name="connsiteX8" fmla="*/ 431800 w 3987800"/>
              <a:gd name="connsiteY8" fmla="*/ 2032000 h 4813300"/>
              <a:gd name="connsiteX9" fmla="*/ 381000 w 3987800"/>
              <a:gd name="connsiteY9" fmla="*/ 2133600 h 4813300"/>
              <a:gd name="connsiteX10" fmla="*/ 368300 w 3987800"/>
              <a:gd name="connsiteY10" fmla="*/ 2184400 h 4813300"/>
              <a:gd name="connsiteX11" fmla="*/ 254000 w 3987800"/>
              <a:gd name="connsiteY11" fmla="*/ 2425700 h 4813300"/>
              <a:gd name="connsiteX12" fmla="*/ 228600 w 3987800"/>
              <a:gd name="connsiteY12" fmla="*/ 2514600 h 4813300"/>
              <a:gd name="connsiteX13" fmla="*/ 0 w 3987800"/>
              <a:gd name="connsiteY13" fmla="*/ 2984500 h 4813300"/>
              <a:gd name="connsiteX14" fmla="*/ 520700 w 3987800"/>
              <a:gd name="connsiteY14" fmla="*/ 3492500 h 4813300"/>
              <a:gd name="connsiteX15" fmla="*/ 876300 w 3987800"/>
              <a:gd name="connsiteY15" fmla="*/ 3683000 h 4813300"/>
              <a:gd name="connsiteX16" fmla="*/ 1422400 w 3987800"/>
              <a:gd name="connsiteY16" fmla="*/ 4025900 h 4813300"/>
              <a:gd name="connsiteX17" fmla="*/ 1866900 w 3987800"/>
              <a:gd name="connsiteY17" fmla="*/ 4267200 h 4813300"/>
              <a:gd name="connsiteX18" fmla="*/ 2082800 w 3987800"/>
              <a:gd name="connsiteY18" fmla="*/ 4406900 h 4813300"/>
              <a:gd name="connsiteX19" fmla="*/ 2641600 w 3987800"/>
              <a:gd name="connsiteY19" fmla="*/ 4635500 h 4813300"/>
              <a:gd name="connsiteX20" fmla="*/ 2959100 w 3987800"/>
              <a:gd name="connsiteY20" fmla="*/ 4724400 h 4813300"/>
              <a:gd name="connsiteX21" fmla="*/ 3086100 w 3987800"/>
              <a:gd name="connsiteY21" fmla="*/ 4749800 h 4813300"/>
              <a:gd name="connsiteX22" fmla="*/ 3162300 w 3987800"/>
              <a:gd name="connsiteY22" fmla="*/ 4813300 h 4813300"/>
              <a:gd name="connsiteX23" fmla="*/ 3987800 w 3987800"/>
              <a:gd name="connsiteY23" fmla="*/ 4495800 h 4813300"/>
              <a:gd name="connsiteX24" fmla="*/ 3987800 w 3987800"/>
              <a:gd name="connsiteY24"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31800 w 3987800"/>
              <a:gd name="connsiteY7" fmla="*/ 2032000 h 4813300"/>
              <a:gd name="connsiteX8" fmla="*/ 381000 w 3987800"/>
              <a:gd name="connsiteY8" fmla="*/ 2133600 h 4813300"/>
              <a:gd name="connsiteX9" fmla="*/ 368300 w 3987800"/>
              <a:gd name="connsiteY9" fmla="*/ 2184400 h 4813300"/>
              <a:gd name="connsiteX10" fmla="*/ 254000 w 3987800"/>
              <a:gd name="connsiteY10" fmla="*/ 2425700 h 4813300"/>
              <a:gd name="connsiteX11" fmla="*/ 228600 w 3987800"/>
              <a:gd name="connsiteY11" fmla="*/ 2514600 h 4813300"/>
              <a:gd name="connsiteX12" fmla="*/ 0 w 3987800"/>
              <a:gd name="connsiteY12" fmla="*/ 2984500 h 4813300"/>
              <a:gd name="connsiteX13" fmla="*/ 520700 w 3987800"/>
              <a:gd name="connsiteY13" fmla="*/ 3492500 h 4813300"/>
              <a:gd name="connsiteX14" fmla="*/ 876300 w 3987800"/>
              <a:gd name="connsiteY14" fmla="*/ 3683000 h 4813300"/>
              <a:gd name="connsiteX15" fmla="*/ 1422400 w 3987800"/>
              <a:gd name="connsiteY15" fmla="*/ 4025900 h 4813300"/>
              <a:gd name="connsiteX16" fmla="*/ 1866900 w 3987800"/>
              <a:gd name="connsiteY16" fmla="*/ 4267200 h 4813300"/>
              <a:gd name="connsiteX17" fmla="*/ 2082800 w 3987800"/>
              <a:gd name="connsiteY17" fmla="*/ 4406900 h 4813300"/>
              <a:gd name="connsiteX18" fmla="*/ 2641600 w 3987800"/>
              <a:gd name="connsiteY18" fmla="*/ 4635500 h 4813300"/>
              <a:gd name="connsiteX19" fmla="*/ 2959100 w 3987800"/>
              <a:gd name="connsiteY19" fmla="*/ 4724400 h 4813300"/>
              <a:gd name="connsiteX20" fmla="*/ 3086100 w 3987800"/>
              <a:gd name="connsiteY20" fmla="*/ 4749800 h 4813300"/>
              <a:gd name="connsiteX21" fmla="*/ 3162300 w 3987800"/>
              <a:gd name="connsiteY21" fmla="*/ 4813300 h 4813300"/>
              <a:gd name="connsiteX22" fmla="*/ 3987800 w 3987800"/>
              <a:gd name="connsiteY22" fmla="*/ 4495800 h 4813300"/>
              <a:gd name="connsiteX23" fmla="*/ 3987800 w 3987800"/>
              <a:gd name="connsiteY23"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368300 w 3987800"/>
              <a:gd name="connsiteY8" fmla="*/ 2184400 h 4813300"/>
              <a:gd name="connsiteX9" fmla="*/ 254000 w 3987800"/>
              <a:gd name="connsiteY9" fmla="*/ 2425700 h 4813300"/>
              <a:gd name="connsiteX10" fmla="*/ 228600 w 3987800"/>
              <a:gd name="connsiteY10" fmla="*/ 2514600 h 4813300"/>
              <a:gd name="connsiteX11" fmla="*/ 0 w 3987800"/>
              <a:gd name="connsiteY11" fmla="*/ 2984500 h 4813300"/>
              <a:gd name="connsiteX12" fmla="*/ 520700 w 3987800"/>
              <a:gd name="connsiteY12" fmla="*/ 3492500 h 4813300"/>
              <a:gd name="connsiteX13" fmla="*/ 876300 w 3987800"/>
              <a:gd name="connsiteY13" fmla="*/ 3683000 h 4813300"/>
              <a:gd name="connsiteX14" fmla="*/ 1422400 w 3987800"/>
              <a:gd name="connsiteY14" fmla="*/ 4025900 h 4813300"/>
              <a:gd name="connsiteX15" fmla="*/ 1866900 w 3987800"/>
              <a:gd name="connsiteY15" fmla="*/ 4267200 h 4813300"/>
              <a:gd name="connsiteX16" fmla="*/ 2082800 w 3987800"/>
              <a:gd name="connsiteY16" fmla="*/ 4406900 h 4813300"/>
              <a:gd name="connsiteX17" fmla="*/ 2641600 w 3987800"/>
              <a:gd name="connsiteY17" fmla="*/ 4635500 h 4813300"/>
              <a:gd name="connsiteX18" fmla="*/ 2959100 w 3987800"/>
              <a:gd name="connsiteY18" fmla="*/ 4724400 h 4813300"/>
              <a:gd name="connsiteX19" fmla="*/ 3086100 w 3987800"/>
              <a:gd name="connsiteY19" fmla="*/ 4749800 h 4813300"/>
              <a:gd name="connsiteX20" fmla="*/ 3162300 w 3987800"/>
              <a:gd name="connsiteY20" fmla="*/ 4813300 h 4813300"/>
              <a:gd name="connsiteX21" fmla="*/ 3987800 w 3987800"/>
              <a:gd name="connsiteY21" fmla="*/ 4495800 h 4813300"/>
              <a:gd name="connsiteX22" fmla="*/ 3987800 w 3987800"/>
              <a:gd name="connsiteY22"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254000 w 3987800"/>
              <a:gd name="connsiteY8" fmla="*/ 2425700 h 4813300"/>
              <a:gd name="connsiteX9" fmla="*/ 228600 w 3987800"/>
              <a:gd name="connsiteY9" fmla="*/ 2514600 h 4813300"/>
              <a:gd name="connsiteX10" fmla="*/ 0 w 3987800"/>
              <a:gd name="connsiteY10" fmla="*/ 2984500 h 4813300"/>
              <a:gd name="connsiteX11" fmla="*/ 520700 w 3987800"/>
              <a:gd name="connsiteY11" fmla="*/ 3492500 h 4813300"/>
              <a:gd name="connsiteX12" fmla="*/ 876300 w 3987800"/>
              <a:gd name="connsiteY12" fmla="*/ 3683000 h 4813300"/>
              <a:gd name="connsiteX13" fmla="*/ 1422400 w 3987800"/>
              <a:gd name="connsiteY13" fmla="*/ 4025900 h 4813300"/>
              <a:gd name="connsiteX14" fmla="*/ 1866900 w 3987800"/>
              <a:gd name="connsiteY14" fmla="*/ 4267200 h 4813300"/>
              <a:gd name="connsiteX15" fmla="*/ 2082800 w 3987800"/>
              <a:gd name="connsiteY15" fmla="*/ 4406900 h 4813300"/>
              <a:gd name="connsiteX16" fmla="*/ 2641600 w 3987800"/>
              <a:gd name="connsiteY16" fmla="*/ 4635500 h 4813300"/>
              <a:gd name="connsiteX17" fmla="*/ 2959100 w 3987800"/>
              <a:gd name="connsiteY17" fmla="*/ 4724400 h 4813300"/>
              <a:gd name="connsiteX18" fmla="*/ 3086100 w 3987800"/>
              <a:gd name="connsiteY18" fmla="*/ 4749800 h 4813300"/>
              <a:gd name="connsiteX19" fmla="*/ 3162300 w 3987800"/>
              <a:gd name="connsiteY19" fmla="*/ 4813300 h 4813300"/>
              <a:gd name="connsiteX20" fmla="*/ 3987800 w 3987800"/>
              <a:gd name="connsiteY20" fmla="*/ 4495800 h 4813300"/>
              <a:gd name="connsiteX21" fmla="*/ 3987800 w 3987800"/>
              <a:gd name="connsiteY21"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54000 w 3987800"/>
              <a:gd name="connsiteY7" fmla="*/ 2425700 h 4813300"/>
              <a:gd name="connsiteX8" fmla="*/ 228600 w 3987800"/>
              <a:gd name="connsiteY8" fmla="*/ 2514600 h 4813300"/>
              <a:gd name="connsiteX9" fmla="*/ 0 w 3987800"/>
              <a:gd name="connsiteY9" fmla="*/ 2984500 h 4813300"/>
              <a:gd name="connsiteX10" fmla="*/ 520700 w 3987800"/>
              <a:gd name="connsiteY10" fmla="*/ 3492500 h 4813300"/>
              <a:gd name="connsiteX11" fmla="*/ 876300 w 3987800"/>
              <a:gd name="connsiteY11" fmla="*/ 3683000 h 4813300"/>
              <a:gd name="connsiteX12" fmla="*/ 1422400 w 3987800"/>
              <a:gd name="connsiteY12" fmla="*/ 4025900 h 4813300"/>
              <a:gd name="connsiteX13" fmla="*/ 1866900 w 3987800"/>
              <a:gd name="connsiteY13" fmla="*/ 4267200 h 4813300"/>
              <a:gd name="connsiteX14" fmla="*/ 2082800 w 3987800"/>
              <a:gd name="connsiteY14" fmla="*/ 4406900 h 4813300"/>
              <a:gd name="connsiteX15" fmla="*/ 2641600 w 3987800"/>
              <a:gd name="connsiteY15" fmla="*/ 4635500 h 4813300"/>
              <a:gd name="connsiteX16" fmla="*/ 2959100 w 3987800"/>
              <a:gd name="connsiteY16" fmla="*/ 4724400 h 4813300"/>
              <a:gd name="connsiteX17" fmla="*/ 3086100 w 3987800"/>
              <a:gd name="connsiteY17" fmla="*/ 4749800 h 4813300"/>
              <a:gd name="connsiteX18" fmla="*/ 3162300 w 3987800"/>
              <a:gd name="connsiteY18" fmla="*/ 4813300 h 4813300"/>
              <a:gd name="connsiteX19" fmla="*/ 3987800 w 3987800"/>
              <a:gd name="connsiteY19" fmla="*/ 4495800 h 4813300"/>
              <a:gd name="connsiteX20" fmla="*/ 3987800 w 3987800"/>
              <a:gd name="connsiteY20"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28600 w 3987800"/>
              <a:gd name="connsiteY7" fmla="*/ 2514600 h 4813300"/>
              <a:gd name="connsiteX8" fmla="*/ 0 w 3987800"/>
              <a:gd name="connsiteY8" fmla="*/ 2984500 h 4813300"/>
              <a:gd name="connsiteX9" fmla="*/ 520700 w 3987800"/>
              <a:gd name="connsiteY9" fmla="*/ 3492500 h 4813300"/>
              <a:gd name="connsiteX10" fmla="*/ 876300 w 3987800"/>
              <a:gd name="connsiteY10" fmla="*/ 3683000 h 4813300"/>
              <a:gd name="connsiteX11" fmla="*/ 1422400 w 3987800"/>
              <a:gd name="connsiteY11" fmla="*/ 4025900 h 4813300"/>
              <a:gd name="connsiteX12" fmla="*/ 1866900 w 3987800"/>
              <a:gd name="connsiteY12" fmla="*/ 4267200 h 4813300"/>
              <a:gd name="connsiteX13" fmla="*/ 2082800 w 3987800"/>
              <a:gd name="connsiteY13" fmla="*/ 4406900 h 4813300"/>
              <a:gd name="connsiteX14" fmla="*/ 2641600 w 3987800"/>
              <a:gd name="connsiteY14" fmla="*/ 4635500 h 4813300"/>
              <a:gd name="connsiteX15" fmla="*/ 2959100 w 3987800"/>
              <a:gd name="connsiteY15" fmla="*/ 4724400 h 4813300"/>
              <a:gd name="connsiteX16" fmla="*/ 3086100 w 3987800"/>
              <a:gd name="connsiteY16" fmla="*/ 4749800 h 4813300"/>
              <a:gd name="connsiteX17" fmla="*/ 3162300 w 3987800"/>
              <a:gd name="connsiteY17" fmla="*/ 4813300 h 4813300"/>
              <a:gd name="connsiteX18" fmla="*/ 3987800 w 3987800"/>
              <a:gd name="connsiteY18" fmla="*/ 4495800 h 4813300"/>
              <a:gd name="connsiteX19" fmla="*/ 3987800 w 3987800"/>
              <a:gd name="connsiteY19" fmla="*/ 4495800 h 4813300"/>
              <a:gd name="connsiteX0" fmla="*/ 1496744 w 3998644"/>
              <a:gd name="connsiteY0" fmla="*/ 0 h 4813300"/>
              <a:gd name="connsiteX1" fmla="*/ 1496744 w 3998644"/>
              <a:gd name="connsiteY1" fmla="*/ 0 h 4813300"/>
              <a:gd name="connsiteX2" fmla="*/ 1395144 w 3998644"/>
              <a:gd name="connsiteY2" fmla="*/ 317500 h 4813300"/>
              <a:gd name="connsiteX3" fmla="*/ 1179244 w 3998644"/>
              <a:gd name="connsiteY3" fmla="*/ 749300 h 4813300"/>
              <a:gd name="connsiteX4" fmla="*/ 1103044 w 3998644"/>
              <a:gd name="connsiteY4" fmla="*/ 914400 h 4813300"/>
              <a:gd name="connsiteX5" fmla="*/ 1026844 w 3998644"/>
              <a:gd name="connsiteY5" fmla="*/ 1028700 h 4813300"/>
              <a:gd name="connsiteX6" fmla="*/ 976044 w 3998644"/>
              <a:gd name="connsiteY6" fmla="*/ 1117600 h 4813300"/>
              <a:gd name="connsiteX7" fmla="*/ 10844 w 3998644"/>
              <a:gd name="connsiteY7" fmla="*/ 2984500 h 4813300"/>
              <a:gd name="connsiteX8" fmla="*/ 531544 w 3998644"/>
              <a:gd name="connsiteY8" fmla="*/ 3492500 h 4813300"/>
              <a:gd name="connsiteX9" fmla="*/ 887144 w 3998644"/>
              <a:gd name="connsiteY9" fmla="*/ 3683000 h 4813300"/>
              <a:gd name="connsiteX10" fmla="*/ 1433244 w 3998644"/>
              <a:gd name="connsiteY10" fmla="*/ 4025900 h 4813300"/>
              <a:gd name="connsiteX11" fmla="*/ 1877744 w 3998644"/>
              <a:gd name="connsiteY11" fmla="*/ 4267200 h 4813300"/>
              <a:gd name="connsiteX12" fmla="*/ 2093644 w 3998644"/>
              <a:gd name="connsiteY12" fmla="*/ 4406900 h 4813300"/>
              <a:gd name="connsiteX13" fmla="*/ 2652444 w 3998644"/>
              <a:gd name="connsiteY13" fmla="*/ 4635500 h 4813300"/>
              <a:gd name="connsiteX14" fmla="*/ 2969944 w 3998644"/>
              <a:gd name="connsiteY14" fmla="*/ 4724400 h 4813300"/>
              <a:gd name="connsiteX15" fmla="*/ 3096944 w 3998644"/>
              <a:gd name="connsiteY15" fmla="*/ 4749800 h 4813300"/>
              <a:gd name="connsiteX16" fmla="*/ 3173144 w 3998644"/>
              <a:gd name="connsiteY16" fmla="*/ 4813300 h 4813300"/>
              <a:gd name="connsiteX17" fmla="*/ 3998644 w 3998644"/>
              <a:gd name="connsiteY17" fmla="*/ 4495800 h 4813300"/>
              <a:gd name="connsiteX18" fmla="*/ 3998644 w 3998644"/>
              <a:gd name="connsiteY18" fmla="*/ 4495800 h 4813300"/>
              <a:gd name="connsiteX0" fmla="*/ 1498853 w 4000753"/>
              <a:gd name="connsiteY0" fmla="*/ 0 h 4813300"/>
              <a:gd name="connsiteX1" fmla="*/ 1498853 w 4000753"/>
              <a:gd name="connsiteY1" fmla="*/ 0 h 4813300"/>
              <a:gd name="connsiteX2" fmla="*/ 1397253 w 4000753"/>
              <a:gd name="connsiteY2" fmla="*/ 317500 h 4813300"/>
              <a:gd name="connsiteX3" fmla="*/ 1181353 w 4000753"/>
              <a:gd name="connsiteY3" fmla="*/ 749300 h 4813300"/>
              <a:gd name="connsiteX4" fmla="*/ 1105153 w 4000753"/>
              <a:gd name="connsiteY4" fmla="*/ 914400 h 4813300"/>
              <a:gd name="connsiteX5" fmla="*/ 1028953 w 4000753"/>
              <a:gd name="connsiteY5" fmla="*/ 1028700 h 4813300"/>
              <a:gd name="connsiteX6" fmla="*/ 12953 w 4000753"/>
              <a:gd name="connsiteY6" fmla="*/ 2984500 h 4813300"/>
              <a:gd name="connsiteX7" fmla="*/ 533653 w 4000753"/>
              <a:gd name="connsiteY7" fmla="*/ 3492500 h 4813300"/>
              <a:gd name="connsiteX8" fmla="*/ 889253 w 4000753"/>
              <a:gd name="connsiteY8" fmla="*/ 3683000 h 4813300"/>
              <a:gd name="connsiteX9" fmla="*/ 1435353 w 4000753"/>
              <a:gd name="connsiteY9" fmla="*/ 4025900 h 4813300"/>
              <a:gd name="connsiteX10" fmla="*/ 1879853 w 4000753"/>
              <a:gd name="connsiteY10" fmla="*/ 4267200 h 4813300"/>
              <a:gd name="connsiteX11" fmla="*/ 2095753 w 4000753"/>
              <a:gd name="connsiteY11" fmla="*/ 4406900 h 4813300"/>
              <a:gd name="connsiteX12" fmla="*/ 2654553 w 4000753"/>
              <a:gd name="connsiteY12" fmla="*/ 4635500 h 4813300"/>
              <a:gd name="connsiteX13" fmla="*/ 2972053 w 4000753"/>
              <a:gd name="connsiteY13" fmla="*/ 4724400 h 4813300"/>
              <a:gd name="connsiteX14" fmla="*/ 3099053 w 4000753"/>
              <a:gd name="connsiteY14" fmla="*/ 4749800 h 4813300"/>
              <a:gd name="connsiteX15" fmla="*/ 3175253 w 4000753"/>
              <a:gd name="connsiteY15" fmla="*/ 4813300 h 4813300"/>
              <a:gd name="connsiteX16" fmla="*/ 4000753 w 4000753"/>
              <a:gd name="connsiteY16" fmla="*/ 4495800 h 4813300"/>
              <a:gd name="connsiteX17" fmla="*/ 4000753 w 4000753"/>
              <a:gd name="connsiteY17" fmla="*/ 4495800 h 4813300"/>
              <a:gd name="connsiteX0" fmla="*/ 1502219 w 4004119"/>
              <a:gd name="connsiteY0" fmla="*/ 0 h 4813300"/>
              <a:gd name="connsiteX1" fmla="*/ 1502219 w 4004119"/>
              <a:gd name="connsiteY1" fmla="*/ 0 h 4813300"/>
              <a:gd name="connsiteX2" fmla="*/ 1400619 w 4004119"/>
              <a:gd name="connsiteY2" fmla="*/ 317500 h 4813300"/>
              <a:gd name="connsiteX3" fmla="*/ 1184719 w 4004119"/>
              <a:gd name="connsiteY3" fmla="*/ 749300 h 4813300"/>
              <a:gd name="connsiteX4" fmla="*/ 1108519 w 4004119"/>
              <a:gd name="connsiteY4" fmla="*/ 914400 h 4813300"/>
              <a:gd name="connsiteX5" fmla="*/ 16319 w 4004119"/>
              <a:gd name="connsiteY5" fmla="*/ 2984500 h 4813300"/>
              <a:gd name="connsiteX6" fmla="*/ 537019 w 4004119"/>
              <a:gd name="connsiteY6" fmla="*/ 3492500 h 4813300"/>
              <a:gd name="connsiteX7" fmla="*/ 892619 w 4004119"/>
              <a:gd name="connsiteY7" fmla="*/ 3683000 h 4813300"/>
              <a:gd name="connsiteX8" fmla="*/ 1438719 w 4004119"/>
              <a:gd name="connsiteY8" fmla="*/ 4025900 h 4813300"/>
              <a:gd name="connsiteX9" fmla="*/ 1883219 w 4004119"/>
              <a:gd name="connsiteY9" fmla="*/ 4267200 h 4813300"/>
              <a:gd name="connsiteX10" fmla="*/ 2099119 w 4004119"/>
              <a:gd name="connsiteY10" fmla="*/ 4406900 h 4813300"/>
              <a:gd name="connsiteX11" fmla="*/ 2657919 w 4004119"/>
              <a:gd name="connsiteY11" fmla="*/ 4635500 h 4813300"/>
              <a:gd name="connsiteX12" fmla="*/ 2975419 w 4004119"/>
              <a:gd name="connsiteY12" fmla="*/ 4724400 h 4813300"/>
              <a:gd name="connsiteX13" fmla="*/ 3102419 w 4004119"/>
              <a:gd name="connsiteY13" fmla="*/ 4749800 h 4813300"/>
              <a:gd name="connsiteX14" fmla="*/ 3178619 w 4004119"/>
              <a:gd name="connsiteY14" fmla="*/ 4813300 h 4813300"/>
              <a:gd name="connsiteX15" fmla="*/ 4004119 w 4004119"/>
              <a:gd name="connsiteY15" fmla="*/ 4495800 h 4813300"/>
              <a:gd name="connsiteX16" fmla="*/ 4004119 w 4004119"/>
              <a:gd name="connsiteY16" fmla="*/ 4495800 h 4813300"/>
              <a:gd name="connsiteX0" fmla="*/ 1505796 w 4007696"/>
              <a:gd name="connsiteY0" fmla="*/ 0 h 4813300"/>
              <a:gd name="connsiteX1" fmla="*/ 1505796 w 4007696"/>
              <a:gd name="connsiteY1" fmla="*/ 0 h 4813300"/>
              <a:gd name="connsiteX2" fmla="*/ 1404196 w 4007696"/>
              <a:gd name="connsiteY2" fmla="*/ 317500 h 4813300"/>
              <a:gd name="connsiteX3" fmla="*/ 1188296 w 4007696"/>
              <a:gd name="connsiteY3" fmla="*/ 749300 h 4813300"/>
              <a:gd name="connsiteX4" fmla="*/ 19896 w 4007696"/>
              <a:gd name="connsiteY4" fmla="*/ 2984500 h 4813300"/>
              <a:gd name="connsiteX5" fmla="*/ 540596 w 4007696"/>
              <a:gd name="connsiteY5" fmla="*/ 3492500 h 4813300"/>
              <a:gd name="connsiteX6" fmla="*/ 896196 w 4007696"/>
              <a:gd name="connsiteY6" fmla="*/ 3683000 h 4813300"/>
              <a:gd name="connsiteX7" fmla="*/ 1442296 w 4007696"/>
              <a:gd name="connsiteY7" fmla="*/ 4025900 h 4813300"/>
              <a:gd name="connsiteX8" fmla="*/ 1886796 w 4007696"/>
              <a:gd name="connsiteY8" fmla="*/ 4267200 h 4813300"/>
              <a:gd name="connsiteX9" fmla="*/ 2102696 w 4007696"/>
              <a:gd name="connsiteY9" fmla="*/ 4406900 h 4813300"/>
              <a:gd name="connsiteX10" fmla="*/ 2661496 w 4007696"/>
              <a:gd name="connsiteY10" fmla="*/ 4635500 h 4813300"/>
              <a:gd name="connsiteX11" fmla="*/ 2978996 w 4007696"/>
              <a:gd name="connsiteY11" fmla="*/ 4724400 h 4813300"/>
              <a:gd name="connsiteX12" fmla="*/ 3105996 w 4007696"/>
              <a:gd name="connsiteY12" fmla="*/ 4749800 h 4813300"/>
              <a:gd name="connsiteX13" fmla="*/ 3182196 w 4007696"/>
              <a:gd name="connsiteY13" fmla="*/ 4813300 h 4813300"/>
              <a:gd name="connsiteX14" fmla="*/ 4007696 w 4007696"/>
              <a:gd name="connsiteY14" fmla="*/ 4495800 h 4813300"/>
              <a:gd name="connsiteX15" fmla="*/ 4007696 w 4007696"/>
              <a:gd name="connsiteY15" fmla="*/ 4495800 h 4813300"/>
              <a:gd name="connsiteX0" fmla="*/ 1516839 w 4018739"/>
              <a:gd name="connsiteY0" fmla="*/ 0 h 4813300"/>
              <a:gd name="connsiteX1" fmla="*/ 1516839 w 4018739"/>
              <a:gd name="connsiteY1" fmla="*/ 0 h 4813300"/>
              <a:gd name="connsiteX2" fmla="*/ 1415239 w 4018739"/>
              <a:gd name="connsiteY2" fmla="*/ 317500 h 4813300"/>
              <a:gd name="connsiteX3" fmla="*/ 30939 w 4018739"/>
              <a:gd name="connsiteY3" fmla="*/ 2984500 h 4813300"/>
              <a:gd name="connsiteX4" fmla="*/ 551639 w 4018739"/>
              <a:gd name="connsiteY4" fmla="*/ 3492500 h 4813300"/>
              <a:gd name="connsiteX5" fmla="*/ 907239 w 4018739"/>
              <a:gd name="connsiteY5" fmla="*/ 3683000 h 4813300"/>
              <a:gd name="connsiteX6" fmla="*/ 1453339 w 4018739"/>
              <a:gd name="connsiteY6" fmla="*/ 4025900 h 4813300"/>
              <a:gd name="connsiteX7" fmla="*/ 1897839 w 4018739"/>
              <a:gd name="connsiteY7" fmla="*/ 4267200 h 4813300"/>
              <a:gd name="connsiteX8" fmla="*/ 2113739 w 4018739"/>
              <a:gd name="connsiteY8" fmla="*/ 4406900 h 4813300"/>
              <a:gd name="connsiteX9" fmla="*/ 2672539 w 4018739"/>
              <a:gd name="connsiteY9" fmla="*/ 4635500 h 4813300"/>
              <a:gd name="connsiteX10" fmla="*/ 2990039 w 4018739"/>
              <a:gd name="connsiteY10" fmla="*/ 4724400 h 4813300"/>
              <a:gd name="connsiteX11" fmla="*/ 3117039 w 4018739"/>
              <a:gd name="connsiteY11" fmla="*/ 4749800 h 4813300"/>
              <a:gd name="connsiteX12" fmla="*/ 3193239 w 4018739"/>
              <a:gd name="connsiteY12" fmla="*/ 4813300 h 4813300"/>
              <a:gd name="connsiteX13" fmla="*/ 4018739 w 4018739"/>
              <a:gd name="connsiteY13" fmla="*/ 4495800 h 4813300"/>
              <a:gd name="connsiteX14" fmla="*/ 4018739 w 4018739"/>
              <a:gd name="connsiteY14" fmla="*/ 4495800 h 4813300"/>
              <a:gd name="connsiteX0" fmla="*/ 1522406 w 4024306"/>
              <a:gd name="connsiteY0" fmla="*/ 0 h 4813300"/>
              <a:gd name="connsiteX1" fmla="*/ 1522406 w 4024306"/>
              <a:gd name="connsiteY1" fmla="*/ 0 h 4813300"/>
              <a:gd name="connsiteX2" fmla="*/ 36506 w 4024306"/>
              <a:gd name="connsiteY2" fmla="*/ 2984500 h 4813300"/>
              <a:gd name="connsiteX3" fmla="*/ 557206 w 4024306"/>
              <a:gd name="connsiteY3" fmla="*/ 3492500 h 4813300"/>
              <a:gd name="connsiteX4" fmla="*/ 912806 w 4024306"/>
              <a:gd name="connsiteY4" fmla="*/ 3683000 h 4813300"/>
              <a:gd name="connsiteX5" fmla="*/ 1458906 w 4024306"/>
              <a:gd name="connsiteY5" fmla="*/ 4025900 h 4813300"/>
              <a:gd name="connsiteX6" fmla="*/ 1903406 w 4024306"/>
              <a:gd name="connsiteY6" fmla="*/ 4267200 h 4813300"/>
              <a:gd name="connsiteX7" fmla="*/ 2119306 w 4024306"/>
              <a:gd name="connsiteY7" fmla="*/ 4406900 h 4813300"/>
              <a:gd name="connsiteX8" fmla="*/ 2678106 w 4024306"/>
              <a:gd name="connsiteY8" fmla="*/ 4635500 h 4813300"/>
              <a:gd name="connsiteX9" fmla="*/ 2995606 w 4024306"/>
              <a:gd name="connsiteY9" fmla="*/ 4724400 h 4813300"/>
              <a:gd name="connsiteX10" fmla="*/ 3122606 w 4024306"/>
              <a:gd name="connsiteY10" fmla="*/ 4749800 h 4813300"/>
              <a:gd name="connsiteX11" fmla="*/ 3198806 w 4024306"/>
              <a:gd name="connsiteY11" fmla="*/ 4813300 h 4813300"/>
              <a:gd name="connsiteX12" fmla="*/ 4024306 w 4024306"/>
              <a:gd name="connsiteY12" fmla="*/ 4495800 h 4813300"/>
              <a:gd name="connsiteX13" fmla="*/ 4024306 w 4024306"/>
              <a:gd name="connsiteY13" fmla="*/ 4495800 h 4813300"/>
              <a:gd name="connsiteX0" fmla="*/ 1495409 w 3997309"/>
              <a:gd name="connsiteY0" fmla="*/ 0 h 4813300"/>
              <a:gd name="connsiteX1" fmla="*/ 1495409 w 3997309"/>
              <a:gd name="connsiteY1" fmla="*/ 0 h 4813300"/>
              <a:gd name="connsiteX2" fmla="*/ 9509 w 3997309"/>
              <a:gd name="connsiteY2" fmla="*/ 2984500 h 4813300"/>
              <a:gd name="connsiteX3" fmla="*/ 885809 w 3997309"/>
              <a:gd name="connsiteY3" fmla="*/ 3683000 h 4813300"/>
              <a:gd name="connsiteX4" fmla="*/ 1431909 w 3997309"/>
              <a:gd name="connsiteY4" fmla="*/ 4025900 h 4813300"/>
              <a:gd name="connsiteX5" fmla="*/ 1876409 w 3997309"/>
              <a:gd name="connsiteY5" fmla="*/ 4267200 h 4813300"/>
              <a:gd name="connsiteX6" fmla="*/ 2092309 w 3997309"/>
              <a:gd name="connsiteY6" fmla="*/ 4406900 h 4813300"/>
              <a:gd name="connsiteX7" fmla="*/ 2651109 w 3997309"/>
              <a:gd name="connsiteY7" fmla="*/ 4635500 h 4813300"/>
              <a:gd name="connsiteX8" fmla="*/ 2968609 w 3997309"/>
              <a:gd name="connsiteY8" fmla="*/ 4724400 h 4813300"/>
              <a:gd name="connsiteX9" fmla="*/ 3095609 w 3997309"/>
              <a:gd name="connsiteY9" fmla="*/ 4749800 h 4813300"/>
              <a:gd name="connsiteX10" fmla="*/ 3171809 w 3997309"/>
              <a:gd name="connsiteY10" fmla="*/ 4813300 h 4813300"/>
              <a:gd name="connsiteX11" fmla="*/ 3997309 w 3997309"/>
              <a:gd name="connsiteY11" fmla="*/ 4495800 h 4813300"/>
              <a:gd name="connsiteX12" fmla="*/ 3997309 w 3997309"/>
              <a:gd name="connsiteY12" fmla="*/ 4495800 h 4813300"/>
              <a:gd name="connsiteX0" fmla="*/ 1485975 w 3987875"/>
              <a:gd name="connsiteY0" fmla="*/ 0 h 4813300"/>
              <a:gd name="connsiteX1" fmla="*/ 1485975 w 3987875"/>
              <a:gd name="connsiteY1" fmla="*/ 0 h 4813300"/>
              <a:gd name="connsiteX2" fmla="*/ 75 w 3987875"/>
              <a:gd name="connsiteY2" fmla="*/ 2984500 h 4813300"/>
              <a:gd name="connsiteX3" fmla="*/ 1422475 w 3987875"/>
              <a:gd name="connsiteY3" fmla="*/ 4025900 h 4813300"/>
              <a:gd name="connsiteX4" fmla="*/ 1866975 w 3987875"/>
              <a:gd name="connsiteY4" fmla="*/ 4267200 h 4813300"/>
              <a:gd name="connsiteX5" fmla="*/ 2082875 w 3987875"/>
              <a:gd name="connsiteY5" fmla="*/ 4406900 h 4813300"/>
              <a:gd name="connsiteX6" fmla="*/ 2641675 w 3987875"/>
              <a:gd name="connsiteY6" fmla="*/ 4635500 h 4813300"/>
              <a:gd name="connsiteX7" fmla="*/ 2959175 w 3987875"/>
              <a:gd name="connsiteY7" fmla="*/ 4724400 h 4813300"/>
              <a:gd name="connsiteX8" fmla="*/ 3086175 w 3987875"/>
              <a:gd name="connsiteY8" fmla="*/ 4749800 h 4813300"/>
              <a:gd name="connsiteX9" fmla="*/ 3162375 w 3987875"/>
              <a:gd name="connsiteY9" fmla="*/ 4813300 h 4813300"/>
              <a:gd name="connsiteX10" fmla="*/ 3987875 w 3987875"/>
              <a:gd name="connsiteY10" fmla="*/ 4495800 h 4813300"/>
              <a:gd name="connsiteX11" fmla="*/ 3987875 w 3987875"/>
              <a:gd name="connsiteY11" fmla="*/ 4495800 h 4813300"/>
              <a:gd name="connsiteX0" fmla="*/ 1488146 w 3990046"/>
              <a:gd name="connsiteY0" fmla="*/ 0 h 4813300"/>
              <a:gd name="connsiteX1" fmla="*/ 1488146 w 3990046"/>
              <a:gd name="connsiteY1" fmla="*/ 0 h 4813300"/>
              <a:gd name="connsiteX2" fmla="*/ 2246 w 3990046"/>
              <a:gd name="connsiteY2" fmla="*/ 2984500 h 4813300"/>
              <a:gd name="connsiteX3" fmla="*/ 1869146 w 3990046"/>
              <a:gd name="connsiteY3" fmla="*/ 4267200 h 4813300"/>
              <a:gd name="connsiteX4" fmla="*/ 2085046 w 3990046"/>
              <a:gd name="connsiteY4" fmla="*/ 4406900 h 4813300"/>
              <a:gd name="connsiteX5" fmla="*/ 2643846 w 3990046"/>
              <a:gd name="connsiteY5" fmla="*/ 4635500 h 4813300"/>
              <a:gd name="connsiteX6" fmla="*/ 2961346 w 3990046"/>
              <a:gd name="connsiteY6" fmla="*/ 4724400 h 4813300"/>
              <a:gd name="connsiteX7" fmla="*/ 3088346 w 3990046"/>
              <a:gd name="connsiteY7" fmla="*/ 4749800 h 4813300"/>
              <a:gd name="connsiteX8" fmla="*/ 3164546 w 3990046"/>
              <a:gd name="connsiteY8" fmla="*/ 4813300 h 4813300"/>
              <a:gd name="connsiteX9" fmla="*/ 3990046 w 3990046"/>
              <a:gd name="connsiteY9" fmla="*/ 4495800 h 4813300"/>
              <a:gd name="connsiteX10" fmla="*/ 3990046 w 3990046"/>
              <a:gd name="connsiteY10" fmla="*/ 4495800 h 4813300"/>
              <a:gd name="connsiteX0" fmla="*/ 1491174 w 3993074"/>
              <a:gd name="connsiteY0" fmla="*/ 0 h 4813300"/>
              <a:gd name="connsiteX1" fmla="*/ 1491174 w 3993074"/>
              <a:gd name="connsiteY1" fmla="*/ 0 h 4813300"/>
              <a:gd name="connsiteX2" fmla="*/ 5274 w 3993074"/>
              <a:gd name="connsiteY2" fmla="*/ 2984500 h 4813300"/>
              <a:gd name="connsiteX3" fmla="*/ 2088074 w 3993074"/>
              <a:gd name="connsiteY3" fmla="*/ 4406900 h 4813300"/>
              <a:gd name="connsiteX4" fmla="*/ 2646874 w 3993074"/>
              <a:gd name="connsiteY4" fmla="*/ 4635500 h 4813300"/>
              <a:gd name="connsiteX5" fmla="*/ 2964374 w 3993074"/>
              <a:gd name="connsiteY5" fmla="*/ 4724400 h 4813300"/>
              <a:gd name="connsiteX6" fmla="*/ 3091374 w 3993074"/>
              <a:gd name="connsiteY6" fmla="*/ 4749800 h 4813300"/>
              <a:gd name="connsiteX7" fmla="*/ 3167574 w 3993074"/>
              <a:gd name="connsiteY7" fmla="*/ 4813300 h 4813300"/>
              <a:gd name="connsiteX8" fmla="*/ 3993074 w 3993074"/>
              <a:gd name="connsiteY8" fmla="*/ 4495800 h 4813300"/>
              <a:gd name="connsiteX9" fmla="*/ 3993074 w 3993074"/>
              <a:gd name="connsiteY9"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2976875 w 4005575"/>
              <a:gd name="connsiteY4" fmla="*/ 4724400 h 4813300"/>
              <a:gd name="connsiteX5" fmla="*/ 3103875 w 4005575"/>
              <a:gd name="connsiteY5" fmla="*/ 4749800 h 4813300"/>
              <a:gd name="connsiteX6" fmla="*/ 3180075 w 4005575"/>
              <a:gd name="connsiteY6" fmla="*/ 4813300 h 4813300"/>
              <a:gd name="connsiteX7" fmla="*/ 4005575 w 4005575"/>
              <a:gd name="connsiteY7" fmla="*/ 4495800 h 4813300"/>
              <a:gd name="connsiteX8" fmla="*/ 4005575 w 4005575"/>
              <a:gd name="connsiteY8"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3103875 w 4005575"/>
              <a:gd name="connsiteY4" fmla="*/ 4749800 h 4813300"/>
              <a:gd name="connsiteX5" fmla="*/ 3180075 w 4005575"/>
              <a:gd name="connsiteY5" fmla="*/ 4813300 h 4813300"/>
              <a:gd name="connsiteX6" fmla="*/ 4005575 w 4005575"/>
              <a:gd name="connsiteY6" fmla="*/ 4495800 h 4813300"/>
              <a:gd name="connsiteX7" fmla="*/ 4005575 w 4005575"/>
              <a:gd name="connsiteY7" fmla="*/ 4495800 h 4813300"/>
              <a:gd name="connsiteX0" fmla="*/ 1503675 w 4005575"/>
              <a:gd name="connsiteY0" fmla="*/ 0 h 4849100"/>
              <a:gd name="connsiteX1" fmla="*/ 1503675 w 4005575"/>
              <a:gd name="connsiteY1" fmla="*/ 0 h 4849100"/>
              <a:gd name="connsiteX2" fmla="*/ 17775 w 4005575"/>
              <a:gd name="connsiteY2" fmla="*/ 2984500 h 4849100"/>
              <a:gd name="connsiteX3" fmla="*/ 2659375 w 4005575"/>
              <a:gd name="connsiteY3" fmla="*/ 4635500 h 4849100"/>
              <a:gd name="connsiteX4" fmla="*/ 3180075 w 4005575"/>
              <a:gd name="connsiteY4" fmla="*/ 4813300 h 4849100"/>
              <a:gd name="connsiteX5" fmla="*/ 4005575 w 4005575"/>
              <a:gd name="connsiteY5" fmla="*/ 4495800 h 4849100"/>
              <a:gd name="connsiteX6" fmla="*/ 4005575 w 4005575"/>
              <a:gd name="connsiteY6" fmla="*/ 4495800 h 4849100"/>
              <a:gd name="connsiteX0" fmla="*/ 1520087 w 4021987"/>
              <a:gd name="connsiteY0" fmla="*/ 0 h 4813300"/>
              <a:gd name="connsiteX1" fmla="*/ 1520087 w 4021987"/>
              <a:gd name="connsiteY1" fmla="*/ 0 h 4813300"/>
              <a:gd name="connsiteX2" fmla="*/ 34187 w 4021987"/>
              <a:gd name="connsiteY2" fmla="*/ 2984500 h 4813300"/>
              <a:gd name="connsiteX3" fmla="*/ 3196487 w 4021987"/>
              <a:gd name="connsiteY3" fmla="*/ 4813300 h 4813300"/>
              <a:gd name="connsiteX4" fmla="*/ 4021987 w 4021987"/>
              <a:gd name="connsiteY4" fmla="*/ 4495800 h 4813300"/>
              <a:gd name="connsiteX5" fmla="*/ 4021987 w 4021987"/>
              <a:gd name="connsiteY5" fmla="*/ 4495800 h 4813300"/>
              <a:gd name="connsiteX0" fmla="*/ 1552919 w 4054819"/>
              <a:gd name="connsiteY0" fmla="*/ 0 h 4495800"/>
              <a:gd name="connsiteX1" fmla="*/ 1552919 w 4054819"/>
              <a:gd name="connsiteY1" fmla="*/ 0 h 4495800"/>
              <a:gd name="connsiteX2" fmla="*/ 67019 w 4054819"/>
              <a:gd name="connsiteY2" fmla="*/ 2984500 h 4495800"/>
              <a:gd name="connsiteX3" fmla="*/ 4054819 w 4054819"/>
              <a:gd name="connsiteY3" fmla="*/ 4495800 h 4495800"/>
              <a:gd name="connsiteX4" fmla="*/ 4054819 w 4054819"/>
              <a:gd name="connsiteY4" fmla="*/ 4495800 h 4495800"/>
              <a:gd name="connsiteX0" fmla="*/ 1552919 w 4054819"/>
              <a:gd name="connsiteY0" fmla="*/ 0 h 4553367"/>
              <a:gd name="connsiteX1" fmla="*/ 1552919 w 4054819"/>
              <a:gd name="connsiteY1" fmla="*/ 0 h 4553367"/>
              <a:gd name="connsiteX2" fmla="*/ 67019 w 4054819"/>
              <a:gd name="connsiteY2" fmla="*/ 2984500 h 4553367"/>
              <a:gd name="connsiteX3" fmla="*/ 4054819 w 4054819"/>
              <a:gd name="connsiteY3" fmla="*/ 4495800 h 4553367"/>
              <a:gd name="connsiteX4" fmla="*/ 4054819 w 4054819"/>
              <a:gd name="connsiteY4" fmla="*/ 4495800 h 4553367"/>
              <a:gd name="connsiteX0" fmla="*/ 1498278 w 4000178"/>
              <a:gd name="connsiteY0" fmla="*/ 0 h 4574205"/>
              <a:gd name="connsiteX1" fmla="*/ 1498278 w 4000178"/>
              <a:gd name="connsiteY1" fmla="*/ 0 h 4574205"/>
              <a:gd name="connsiteX2" fmla="*/ 12378 w 4000178"/>
              <a:gd name="connsiteY2" fmla="*/ 2984500 h 4574205"/>
              <a:gd name="connsiteX3" fmla="*/ 4000178 w 4000178"/>
              <a:gd name="connsiteY3" fmla="*/ 4495800 h 4574205"/>
              <a:gd name="connsiteX4" fmla="*/ 4000178 w 4000178"/>
              <a:gd name="connsiteY4" fmla="*/ 4495800 h 4574205"/>
              <a:gd name="connsiteX0" fmla="*/ 1529641 w 4031541"/>
              <a:gd name="connsiteY0" fmla="*/ 0 h 4574342"/>
              <a:gd name="connsiteX1" fmla="*/ 1529641 w 4031541"/>
              <a:gd name="connsiteY1" fmla="*/ 0 h 4574342"/>
              <a:gd name="connsiteX2" fmla="*/ 43741 w 4031541"/>
              <a:gd name="connsiteY2" fmla="*/ 2984500 h 4574342"/>
              <a:gd name="connsiteX3" fmla="*/ 4031541 w 4031541"/>
              <a:gd name="connsiteY3" fmla="*/ 4495800 h 4574342"/>
              <a:gd name="connsiteX4" fmla="*/ 4031541 w 4031541"/>
              <a:gd name="connsiteY4" fmla="*/ 4495800 h 4574342"/>
              <a:gd name="connsiteX0" fmla="*/ 1611719 w 4113619"/>
              <a:gd name="connsiteY0" fmla="*/ 0 h 4550224"/>
              <a:gd name="connsiteX1" fmla="*/ 1052919 w 4113619"/>
              <a:gd name="connsiteY1" fmla="*/ 495300 h 4550224"/>
              <a:gd name="connsiteX2" fmla="*/ 125819 w 4113619"/>
              <a:gd name="connsiteY2" fmla="*/ 2984500 h 4550224"/>
              <a:gd name="connsiteX3" fmla="*/ 4113619 w 4113619"/>
              <a:gd name="connsiteY3" fmla="*/ 4495800 h 4550224"/>
              <a:gd name="connsiteX4" fmla="*/ 4113619 w 4113619"/>
              <a:gd name="connsiteY4"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523633 w 4025533"/>
              <a:gd name="connsiteY0" fmla="*/ 0 h 4556995"/>
              <a:gd name="connsiteX1" fmla="*/ 37733 w 4025533"/>
              <a:gd name="connsiteY1" fmla="*/ 2984500 h 4556995"/>
              <a:gd name="connsiteX2" fmla="*/ 4025533 w 4025533"/>
              <a:gd name="connsiteY2" fmla="*/ 4495800 h 4556995"/>
              <a:gd name="connsiteX3" fmla="*/ 4025533 w 4025533"/>
              <a:gd name="connsiteY3" fmla="*/ 4495800 h 4556995"/>
              <a:gd name="connsiteX0" fmla="*/ 1523633 w 4025533"/>
              <a:gd name="connsiteY0" fmla="*/ 0 h 4655193"/>
              <a:gd name="connsiteX1" fmla="*/ 37733 w 4025533"/>
              <a:gd name="connsiteY1" fmla="*/ 2984500 h 4655193"/>
              <a:gd name="connsiteX2" fmla="*/ 4025533 w 4025533"/>
              <a:gd name="connsiteY2" fmla="*/ 4495800 h 4655193"/>
              <a:gd name="connsiteX3" fmla="*/ 4025533 w 4025533"/>
              <a:gd name="connsiteY3" fmla="*/ 4495800 h 4655193"/>
              <a:gd name="connsiteX0" fmla="*/ 1632123 w 4134023"/>
              <a:gd name="connsiteY0" fmla="*/ 0 h 4653804"/>
              <a:gd name="connsiteX1" fmla="*/ 146223 w 4134023"/>
              <a:gd name="connsiteY1" fmla="*/ 2984500 h 4653804"/>
              <a:gd name="connsiteX2" fmla="*/ 4134023 w 4134023"/>
              <a:gd name="connsiteY2" fmla="*/ 4495800 h 4653804"/>
              <a:gd name="connsiteX3" fmla="*/ 4134023 w 4134023"/>
              <a:gd name="connsiteY3" fmla="*/ 4495800 h 4653804"/>
              <a:gd name="connsiteX0" fmla="*/ 1837133 w 4339033"/>
              <a:gd name="connsiteY0" fmla="*/ 0 h 4667917"/>
              <a:gd name="connsiteX1" fmla="*/ 122633 w 4339033"/>
              <a:gd name="connsiteY1" fmla="*/ 3136900 h 4667917"/>
              <a:gd name="connsiteX2" fmla="*/ 4339033 w 4339033"/>
              <a:gd name="connsiteY2" fmla="*/ 4495800 h 4667917"/>
              <a:gd name="connsiteX3" fmla="*/ 4339033 w 4339033"/>
              <a:gd name="connsiteY3" fmla="*/ 4495800 h 4667917"/>
              <a:gd name="connsiteX0" fmla="*/ 1798553 w 4300453"/>
              <a:gd name="connsiteY0" fmla="*/ 0 h 4696006"/>
              <a:gd name="connsiteX1" fmla="*/ 84053 w 4300453"/>
              <a:gd name="connsiteY1" fmla="*/ 3136900 h 4696006"/>
              <a:gd name="connsiteX2" fmla="*/ 4300453 w 4300453"/>
              <a:gd name="connsiteY2" fmla="*/ 4495800 h 4696006"/>
              <a:gd name="connsiteX3" fmla="*/ 4300453 w 4300453"/>
              <a:gd name="connsiteY3" fmla="*/ 4495800 h 4696006"/>
              <a:gd name="connsiteX0" fmla="*/ 1798553 w 4833853"/>
              <a:gd name="connsiteY0" fmla="*/ 0 h 4696006"/>
              <a:gd name="connsiteX1" fmla="*/ 84053 w 4833853"/>
              <a:gd name="connsiteY1" fmla="*/ 3136900 h 4696006"/>
              <a:gd name="connsiteX2" fmla="*/ 4300453 w 4833853"/>
              <a:gd name="connsiteY2" fmla="*/ 4495800 h 4696006"/>
              <a:gd name="connsiteX3" fmla="*/ 4833853 w 4833853"/>
              <a:gd name="connsiteY3" fmla="*/ 4229100 h 4696006"/>
              <a:gd name="connsiteX0" fmla="*/ 1759247 w 4794547"/>
              <a:gd name="connsiteY0" fmla="*/ 0 h 4697184"/>
              <a:gd name="connsiteX1" fmla="*/ 44747 w 4794547"/>
              <a:gd name="connsiteY1" fmla="*/ 3136900 h 4697184"/>
              <a:gd name="connsiteX2" fmla="*/ 4261147 w 4794547"/>
              <a:gd name="connsiteY2" fmla="*/ 4495800 h 4697184"/>
              <a:gd name="connsiteX3" fmla="*/ 4794547 w 4794547"/>
              <a:gd name="connsiteY3" fmla="*/ 4229100 h 4697184"/>
              <a:gd name="connsiteX0" fmla="*/ 1775432 w 4810732"/>
              <a:gd name="connsiteY0" fmla="*/ 0 h 4696963"/>
              <a:gd name="connsiteX1" fmla="*/ 60932 w 4810732"/>
              <a:gd name="connsiteY1" fmla="*/ 3136900 h 4696963"/>
              <a:gd name="connsiteX2" fmla="*/ 4277332 w 4810732"/>
              <a:gd name="connsiteY2" fmla="*/ 4495800 h 4696963"/>
              <a:gd name="connsiteX3" fmla="*/ 4810732 w 4810732"/>
              <a:gd name="connsiteY3" fmla="*/ 4229100 h 4696963"/>
              <a:gd name="connsiteX0" fmla="*/ 1846655 w 4881955"/>
              <a:gd name="connsiteY0" fmla="*/ 0 h 4696964"/>
              <a:gd name="connsiteX1" fmla="*/ 132155 w 4881955"/>
              <a:gd name="connsiteY1" fmla="*/ 3136900 h 4696964"/>
              <a:gd name="connsiteX2" fmla="*/ 4348555 w 4881955"/>
              <a:gd name="connsiteY2" fmla="*/ 4495800 h 4696964"/>
              <a:gd name="connsiteX3" fmla="*/ 4881955 w 4881955"/>
              <a:gd name="connsiteY3" fmla="*/ 4229100 h 4696964"/>
              <a:gd name="connsiteX0" fmla="*/ 1806071 w 4841371"/>
              <a:gd name="connsiteY0" fmla="*/ 0 h 4701371"/>
              <a:gd name="connsiteX1" fmla="*/ 91571 w 4841371"/>
              <a:gd name="connsiteY1" fmla="*/ 3136900 h 4701371"/>
              <a:gd name="connsiteX2" fmla="*/ 4307971 w 4841371"/>
              <a:gd name="connsiteY2" fmla="*/ 4495800 h 4701371"/>
              <a:gd name="connsiteX3" fmla="*/ 4841371 w 4841371"/>
              <a:gd name="connsiteY3" fmla="*/ 4229100 h 4701371"/>
              <a:gd name="connsiteX0" fmla="*/ 1806070 w 4841370"/>
              <a:gd name="connsiteY0" fmla="*/ 0 h 4701054"/>
              <a:gd name="connsiteX1" fmla="*/ 91570 w 4841370"/>
              <a:gd name="connsiteY1" fmla="*/ 3136900 h 4701054"/>
              <a:gd name="connsiteX2" fmla="*/ 4307970 w 4841370"/>
              <a:gd name="connsiteY2" fmla="*/ 4495800 h 4701054"/>
              <a:gd name="connsiteX3" fmla="*/ 4841370 w 4841370"/>
              <a:gd name="connsiteY3" fmla="*/ 4229100 h 4701054"/>
              <a:gd name="connsiteX0" fmla="*/ 1776834 w 4812134"/>
              <a:gd name="connsiteY0" fmla="*/ 0 h 4702009"/>
              <a:gd name="connsiteX1" fmla="*/ 62334 w 4812134"/>
              <a:gd name="connsiteY1" fmla="*/ 3136900 h 4702009"/>
              <a:gd name="connsiteX2" fmla="*/ 4278734 w 4812134"/>
              <a:gd name="connsiteY2" fmla="*/ 4495800 h 4702009"/>
              <a:gd name="connsiteX3" fmla="*/ 4812134 w 4812134"/>
              <a:gd name="connsiteY3" fmla="*/ 4229100 h 4702009"/>
              <a:gd name="connsiteX0" fmla="*/ 1721813 w 4757113"/>
              <a:gd name="connsiteY0" fmla="*/ 0 h 4703246"/>
              <a:gd name="connsiteX1" fmla="*/ 7313 w 4757113"/>
              <a:gd name="connsiteY1" fmla="*/ 3136900 h 4703246"/>
              <a:gd name="connsiteX2" fmla="*/ 4223713 w 4757113"/>
              <a:gd name="connsiteY2" fmla="*/ 4495800 h 4703246"/>
              <a:gd name="connsiteX3" fmla="*/ 4757113 w 4757113"/>
              <a:gd name="connsiteY3" fmla="*/ 4229100 h 4703246"/>
              <a:gd name="connsiteX0" fmla="*/ 1794108 w 4829408"/>
              <a:gd name="connsiteY0" fmla="*/ 0 h 4697911"/>
              <a:gd name="connsiteX1" fmla="*/ 79608 w 4829408"/>
              <a:gd name="connsiteY1" fmla="*/ 3136900 h 4697911"/>
              <a:gd name="connsiteX2" fmla="*/ 4296008 w 4829408"/>
              <a:gd name="connsiteY2" fmla="*/ 4495800 h 4697911"/>
              <a:gd name="connsiteX3" fmla="*/ 4829408 w 4829408"/>
              <a:gd name="connsiteY3" fmla="*/ 4229100 h 4697911"/>
            </a:gdLst>
            <a:ahLst/>
            <a:cxnLst>
              <a:cxn ang="0">
                <a:pos x="connsiteX0" y="connsiteY0"/>
              </a:cxn>
              <a:cxn ang="0">
                <a:pos x="connsiteX1" y="connsiteY1"/>
              </a:cxn>
              <a:cxn ang="0">
                <a:pos x="connsiteX2" y="connsiteY2"/>
              </a:cxn>
              <a:cxn ang="0">
                <a:pos x="connsiteX3" y="connsiteY3"/>
              </a:cxn>
            </a:cxnLst>
            <a:rect l="l" t="t" r="r" b="b"/>
            <a:pathLst>
              <a:path w="4829408" h="4697911">
                <a:moveTo>
                  <a:pt x="1794108" y="0"/>
                </a:moveTo>
                <a:cubicBezTo>
                  <a:pt x="498708" y="499533"/>
                  <a:pt x="-256006" y="1963316"/>
                  <a:pt x="79608" y="3136900"/>
                </a:cubicBezTo>
                <a:cubicBezTo>
                  <a:pt x="394224" y="4237056"/>
                  <a:pt x="2018475" y="5107517"/>
                  <a:pt x="4296008" y="4495800"/>
                </a:cubicBezTo>
                <a:lnTo>
                  <a:pt x="4829408" y="4229100"/>
                </a:lnTo>
              </a:path>
            </a:pathLst>
          </a:custGeom>
          <a:noFill/>
          <a:ln w="57150">
            <a:solidFill>
              <a:srgbClr val="1AC987"/>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21" name="TextBox 20">
            <a:extLst>
              <a:ext uri="{FF2B5EF4-FFF2-40B4-BE49-F238E27FC236}">
                <a16:creationId xmlns:a16="http://schemas.microsoft.com/office/drawing/2014/main" id="{AB5AFE46-432A-8C9D-54D7-36ADE0E3FFCC}"/>
              </a:ext>
            </a:extLst>
          </p:cNvPr>
          <p:cNvSpPr txBox="1"/>
          <p:nvPr/>
        </p:nvSpPr>
        <p:spPr>
          <a:xfrm>
            <a:off x="797889" y="4686713"/>
            <a:ext cx="2577441" cy="646331"/>
          </a:xfrm>
          <a:prstGeom prst="rect">
            <a:avLst/>
          </a:prstGeom>
          <a:noFill/>
        </p:spPr>
        <p:txBody>
          <a:bodyPr wrap="square">
            <a:spAutoFit/>
          </a:bodyPr>
          <a:lstStyle/>
          <a:p>
            <a:r>
              <a:rPr lang="en-US" b="1" dirty="0">
                <a:solidFill>
                  <a:srgbClr val="1AC987"/>
                </a:solidFill>
                <a:latin typeface="Barlow" pitchFamily="2" charset="77"/>
                <a:cs typeface="Arial" panose="020B0604020202020204" pitchFamily="34" charset="0"/>
              </a:rPr>
              <a:t>Continuous learning and building ontology</a:t>
            </a:r>
            <a:endParaRPr lang="en-AU" b="1" dirty="0">
              <a:solidFill>
                <a:srgbClr val="1AC987"/>
              </a:solidFill>
              <a:latin typeface="Barlow" pitchFamily="2" charset="77"/>
              <a:cs typeface="Arial" panose="020B0604020202020204" pitchFamily="34" charset="0"/>
            </a:endParaRPr>
          </a:p>
        </p:txBody>
      </p:sp>
      <p:sp>
        <p:nvSpPr>
          <p:cNvPr id="23" name="TextBox 22">
            <a:extLst>
              <a:ext uri="{FF2B5EF4-FFF2-40B4-BE49-F238E27FC236}">
                <a16:creationId xmlns:a16="http://schemas.microsoft.com/office/drawing/2014/main" id="{94C8572D-EBFA-F115-C2D9-F4985AE6F9A1}"/>
              </a:ext>
            </a:extLst>
          </p:cNvPr>
          <p:cNvSpPr txBox="1"/>
          <p:nvPr/>
        </p:nvSpPr>
        <p:spPr>
          <a:xfrm>
            <a:off x="6886047" y="1421450"/>
            <a:ext cx="3427158" cy="1288814"/>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2000" dirty="0">
                <a:solidFill>
                  <a:srgbClr val="62ACF0"/>
                </a:solidFill>
                <a:latin typeface="Barlow" pitchFamily="2" charset="77"/>
              </a:rPr>
              <a:t>Large language models:</a:t>
            </a:r>
            <a:endParaRPr lang="en-US" sz="2000" dirty="0">
              <a:solidFill>
                <a:srgbClr val="62ACF0"/>
              </a:solidFill>
              <a:latin typeface="Barlow" pitchFamily="2" charset="77"/>
            </a:endParaRPr>
          </a:p>
          <a:p>
            <a:pPr marL="107152" indent="-107152">
              <a:buFont typeface="Arial"/>
              <a:buChar char="•"/>
            </a:pPr>
            <a:r>
              <a:rPr lang="en-AU" sz="2000" dirty="0">
                <a:solidFill>
                  <a:srgbClr val="62ACF0"/>
                </a:solidFill>
                <a:latin typeface="Barlow" pitchFamily="2" charset="77"/>
              </a:rPr>
              <a:t>Training/ fine-tuning</a:t>
            </a:r>
          </a:p>
          <a:p>
            <a:pPr marL="107152" indent="-107152">
              <a:buFont typeface="Arial"/>
              <a:buChar char="•"/>
            </a:pPr>
            <a:r>
              <a:rPr lang="en-AU" sz="2000" dirty="0">
                <a:solidFill>
                  <a:srgbClr val="62ACF0"/>
                </a:solidFill>
                <a:latin typeface="Barlow" pitchFamily="2" charset="77"/>
                <a:cs typeface="Arial"/>
              </a:rPr>
              <a:t>Test and evaluation</a:t>
            </a:r>
          </a:p>
          <a:p>
            <a:pPr marL="107152" indent="-107152">
              <a:buFont typeface="Arial"/>
              <a:buChar char="•"/>
            </a:pPr>
            <a:r>
              <a:rPr lang="en-AU" sz="2000" dirty="0">
                <a:solidFill>
                  <a:srgbClr val="62ACF0"/>
                </a:solidFill>
                <a:latin typeface="Barlow" pitchFamily="2" charset="77"/>
                <a:cs typeface="Arial"/>
              </a:rPr>
              <a:t>Optimisation</a:t>
            </a:r>
          </a:p>
        </p:txBody>
      </p:sp>
      <p:sp>
        <p:nvSpPr>
          <p:cNvPr id="25" name="Freeform: Shape 65">
            <a:extLst>
              <a:ext uri="{FF2B5EF4-FFF2-40B4-BE49-F238E27FC236}">
                <a16:creationId xmlns:a16="http://schemas.microsoft.com/office/drawing/2014/main" id="{CA726B7B-37A1-92B6-A5EB-3BB949E91156}"/>
              </a:ext>
            </a:extLst>
          </p:cNvPr>
          <p:cNvSpPr/>
          <p:nvPr/>
        </p:nvSpPr>
        <p:spPr>
          <a:xfrm>
            <a:off x="2977013" y="3423267"/>
            <a:ext cx="1528676" cy="208398"/>
          </a:xfrm>
          <a:custGeom>
            <a:avLst/>
            <a:gdLst>
              <a:gd name="connsiteX0" fmla="*/ 0 w 1155700"/>
              <a:gd name="connsiteY0" fmla="*/ 0 h 0"/>
              <a:gd name="connsiteX1" fmla="*/ 596900 w 1155700"/>
              <a:gd name="connsiteY1" fmla="*/ 0 h 0"/>
              <a:gd name="connsiteX2" fmla="*/ 1155700 w 1155700"/>
              <a:gd name="connsiteY2" fmla="*/ 0 h 0"/>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Lst>
            <a:ahLst/>
            <a:cxnLst>
              <a:cxn ang="0">
                <a:pos x="connsiteX0" y="connsiteY0"/>
              </a:cxn>
              <a:cxn ang="0">
                <a:pos x="connsiteX1" y="connsiteY1"/>
              </a:cxn>
              <a:cxn ang="0">
                <a:pos x="connsiteX2" y="connsiteY2"/>
              </a:cxn>
            </a:cxnLst>
            <a:rect l="l" t="t" r="r" b="b"/>
            <a:pathLst>
              <a:path w="10000" h="12459">
                <a:moveTo>
                  <a:pt x="0" y="0"/>
                </a:moveTo>
                <a:cubicBezTo>
                  <a:pt x="1788" y="8069"/>
                  <a:pt x="2014" y="12459"/>
                  <a:pt x="5165" y="12459"/>
                </a:cubicBezTo>
                <a:cubicBezTo>
                  <a:pt x="8425" y="11866"/>
                  <a:pt x="8234" y="7357"/>
                  <a:pt x="10000" y="0"/>
                </a:cubicBezTo>
              </a:path>
            </a:pathLst>
          </a:custGeom>
          <a:noFill/>
          <a:ln>
            <a:solidFill>
              <a:srgbClr val="62ACF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28" name="Rectangle 27">
            <a:extLst>
              <a:ext uri="{FF2B5EF4-FFF2-40B4-BE49-F238E27FC236}">
                <a16:creationId xmlns:a16="http://schemas.microsoft.com/office/drawing/2014/main" id="{49C5DEBB-77EB-ADC3-7715-4633CCC16F0E}"/>
              </a:ext>
            </a:extLst>
          </p:cNvPr>
          <p:cNvSpPr/>
          <p:nvPr/>
        </p:nvSpPr>
        <p:spPr>
          <a:xfrm>
            <a:off x="7055012" y="2820108"/>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cxnSp>
        <p:nvCxnSpPr>
          <p:cNvPr id="29" name="Straight Arrow Connector 28">
            <a:extLst>
              <a:ext uri="{FF2B5EF4-FFF2-40B4-BE49-F238E27FC236}">
                <a16:creationId xmlns:a16="http://schemas.microsoft.com/office/drawing/2014/main" id="{39F36A9D-321D-B92C-A6E9-7135D1A56CAA}"/>
              </a:ext>
            </a:extLst>
          </p:cNvPr>
          <p:cNvCxnSpPr>
            <a:cxnSpLocks/>
          </p:cNvCxnSpPr>
          <p:nvPr/>
        </p:nvCxnSpPr>
        <p:spPr>
          <a:xfrm flipV="1">
            <a:off x="5171409" y="3472130"/>
            <a:ext cx="0" cy="684509"/>
          </a:xfrm>
          <a:prstGeom prst="straightConnector1">
            <a:avLst/>
          </a:prstGeom>
          <a:ln w="57150">
            <a:solidFill>
              <a:srgbClr val="62ACF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AAFFB0F0-0EA3-1A71-E93A-0F1CE1AB095B}"/>
              </a:ext>
            </a:extLst>
          </p:cNvPr>
          <p:cNvSpPr txBox="1"/>
          <p:nvPr/>
        </p:nvSpPr>
        <p:spPr>
          <a:xfrm>
            <a:off x="5672229" y="3129639"/>
            <a:ext cx="1812302" cy="981038"/>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2000" b="1" dirty="0">
                <a:solidFill>
                  <a:srgbClr val="62ACF0"/>
                </a:solidFill>
                <a:latin typeface="Barlow" pitchFamily="2" charset="77"/>
                <a:cs typeface="Arial"/>
              </a:rPr>
              <a:t>Feedback mechanism for improvement</a:t>
            </a:r>
            <a:endParaRPr lang="en-AU" sz="2000" dirty="0">
              <a:solidFill>
                <a:srgbClr val="62ACF0"/>
              </a:solidFill>
              <a:latin typeface="Barlow" pitchFamily="2" charset="77"/>
              <a:cs typeface="Arial"/>
            </a:endParaRPr>
          </a:p>
        </p:txBody>
      </p:sp>
      <p:sp>
        <p:nvSpPr>
          <p:cNvPr id="32" name="TextBox 31">
            <a:extLst>
              <a:ext uri="{FF2B5EF4-FFF2-40B4-BE49-F238E27FC236}">
                <a16:creationId xmlns:a16="http://schemas.microsoft.com/office/drawing/2014/main" id="{3F41F5CD-B402-9A70-6766-480A3BB9D7DA}"/>
              </a:ext>
            </a:extLst>
          </p:cNvPr>
          <p:cNvSpPr txBox="1"/>
          <p:nvPr/>
        </p:nvSpPr>
        <p:spPr>
          <a:xfrm>
            <a:off x="2903828" y="1832435"/>
            <a:ext cx="1902788" cy="1288814"/>
          </a:xfrm>
          <a:prstGeom prst="rect">
            <a:avLst/>
          </a:prstGeom>
          <a:solidFill>
            <a:srgbClr val="62ACF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2000" b="1" u="sng" dirty="0">
                <a:solidFill>
                  <a:schemeClr val="bg1"/>
                </a:solidFill>
                <a:latin typeface="Barlow" pitchFamily="2" charset="77"/>
                <a:cs typeface="Arial"/>
              </a:rPr>
              <a:t>Objective 2</a:t>
            </a:r>
            <a:r>
              <a:rPr lang="en-AU" sz="2000" b="1" dirty="0">
                <a:solidFill>
                  <a:schemeClr val="bg1"/>
                </a:solidFill>
                <a:latin typeface="Barlow" pitchFamily="2" charset="77"/>
                <a:cs typeface="Arial"/>
              </a:rPr>
              <a:t>:</a:t>
            </a:r>
          </a:p>
          <a:p>
            <a:r>
              <a:rPr lang="en-AU" sz="2000" b="1" dirty="0">
                <a:solidFill>
                  <a:schemeClr val="bg1"/>
                </a:solidFill>
                <a:latin typeface="Barlow" pitchFamily="2" charset="77"/>
                <a:cs typeface="Arial"/>
              </a:rPr>
              <a:t>Build and validate </a:t>
            </a:r>
          </a:p>
          <a:p>
            <a:r>
              <a:rPr lang="en-AU" sz="2000" b="1" dirty="0">
                <a:solidFill>
                  <a:schemeClr val="bg1"/>
                </a:solidFill>
                <a:latin typeface="Barlow" pitchFamily="2" charset="77"/>
                <a:cs typeface="Arial"/>
              </a:rPr>
              <a:t>AI model</a:t>
            </a:r>
            <a:endParaRPr lang="en-AU" sz="2000" dirty="0">
              <a:solidFill>
                <a:schemeClr val="bg1"/>
              </a:solidFill>
              <a:latin typeface="Barlow" pitchFamily="2" charset="77"/>
              <a:cs typeface="Arial"/>
            </a:endParaRPr>
          </a:p>
        </p:txBody>
      </p:sp>
      <p:sp>
        <p:nvSpPr>
          <p:cNvPr id="34" name="TextBox 33">
            <a:extLst>
              <a:ext uri="{FF2B5EF4-FFF2-40B4-BE49-F238E27FC236}">
                <a16:creationId xmlns:a16="http://schemas.microsoft.com/office/drawing/2014/main" id="{3367BAB5-1F9B-D162-92B9-6CE9770BA8DD}"/>
              </a:ext>
            </a:extLst>
          </p:cNvPr>
          <p:cNvSpPr txBox="1"/>
          <p:nvPr/>
        </p:nvSpPr>
        <p:spPr>
          <a:xfrm>
            <a:off x="7823500" y="2946484"/>
            <a:ext cx="2743048" cy="981038"/>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2000" dirty="0">
                <a:solidFill>
                  <a:srgbClr val="62ACF0"/>
                </a:solidFill>
                <a:latin typeface="Barlow" pitchFamily="2" charset="77"/>
                <a:cs typeface="Arial"/>
              </a:rPr>
              <a:t>Ontology construction</a:t>
            </a:r>
          </a:p>
          <a:p>
            <a:pPr marL="107152" indent="-107152">
              <a:buFont typeface="Arial" panose="020B0604020202020204" pitchFamily="34" charset="0"/>
              <a:buChar char="•"/>
            </a:pPr>
            <a:r>
              <a:rPr lang="en-AU" sz="2000" dirty="0">
                <a:solidFill>
                  <a:srgbClr val="62ACF0"/>
                </a:solidFill>
                <a:latin typeface="Barlow" pitchFamily="2" charset="77"/>
                <a:cs typeface="Arial"/>
              </a:rPr>
              <a:t>Entities</a:t>
            </a:r>
          </a:p>
          <a:p>
            <a:pPr marL="107152" indent="-107152">
              <a:buFont typeface="Arial" panose="020B0604020202020204" pitchFamily="34" charset="0"/>
              <a:buChar char="•"/>
            </a:pPr>
            <a:r>
              <a:rPr lang="en-AU" sz="2000" dirty="0">
                <a:solidFill>
                  <a:srgbClr val="62ACF0"/>
                </a:solidFill>
                <a:latin typeface="Barlow" pitchFamily="2" charset="77"/>
                <a:cs typeface="Arial"/>
              </a:rPr>
              <a:t>Relation</a:t>
            </a:r>
          </a:p>
        </p:txBody>
      </p:sp>
      <p:cxnSp>
        <p:nvCxnSpPr>
          <p:cNvPr id="35" name="Straight Arrow Connector 34">
            <a:extLst>
              <a:ext uri="{FF2B5EF4-FFF2-40B4-BE49-F238E27FC236}">
                <a16:creationId xmlns:a16="http://schemas.microsoft.com/office/drawing/2014/main" id="{A11FB1BE-57DD-E5E0-5096-A519C9BE88B0}"/>
              </a:ext>
            </a:extLst>
          </p:cNvPr>
          <p:cNvCxnSpPr>
            <a:cxnSpLocks/>
          </p:cNvCxnSpPr>
          <p:nvPr/>
        </p:nvCxnSpPr>
        <p:spPr>
          <a:xfrm>
            <a:off x="7725582" y="2761689"/>
            <a:ext cx="0" cy="1659690"/>
          </a:xfrm>
          <a:prstGeom prst="straightConnector1">
            <a:avLst/>
          </a:prstGeom>
          <a:ln w="47625"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6" name="Picture 35">
            <a:extLst>
              <a:ext uri="{FF2B5EF4-FFF2-40B4-BE49-F238E27FC236}">
                <a16:creationId xmlns:a16="http://schemas.microsoft.com/office/drawing/2014/main" id="{D6C6514C-C23F-79EC-DFD6-3186B165859A}"/>
              </a:ext>
            </a:extLst>
          </p:cNvPr>
          <p:cNvPicPr>
            <a:picLocks noChangeAspect="1"/>
          </p:cNvPicPr>
          <p:nvPr/>
        </p:nvPicPr>
        <p:blipFill>
          <a:blip r:embed="rId5"/>
          <a:stretch>
            <a:fillRect/>
          </a:stretch>
        </p:blipFill>
        <p:spPr>
          <a:xfrm>
            <a:off x="7344540" y="3839183"/>
            <a:ext cx="3189973" cy="2474244"/>
          </a:xfrm>
          <a:prstGeom prst="rect">
            <a:avLst/>
          </a:prstGeom>
        </p:spPr>
      </p:pic>
      <p:sp>
        <p:nvSpPr>
          <p:cNvPr id="40" name="TextBox 39">
            <a:extLst>
              <a:ext uri="{FF2B5EF4-FFF2-40B4-BE49-F238E27FC236}">
                <a16:creationId xmlns:a16="http://schemas.microsoft.com/office/drawing/2014/main" id="{4E8D2EF6-A177-AAF3-DF5F-3FF41D146EB8}"/>
              </a:ext>
            </a:extLst>
          </p:cNvPr>
          <p:cNvSpPr txBox="1"/>
          <p:nvPr/>
        </p:nvSpPr>
        <p:spPr>
          <a:xfrm>
            <a:off x="-410072" y="3429000"/>
            <a:ext cx="5549446" cy="646331"/>
          </a:xfrm>
          <a:prstGeom prst="rect">
            <a:avLst/>
          </a:prstGeom>
          <a:noFill/>
          <a:ln>
            <a:noFill/>
          </a:ln>
        </p:spPr>
        <p:txBody>
          <a:bodyPr wrap="square">
            <a:spAutoFit/>
          </a:bodyPr>
          <a:lstStyle/>
          <a:p>
            <a:pPr algn="ctr"/>
            <a:r>
              <a:rPr lang="en-US" dirty="0">
                <a:solidFill>
                  <a:srgbClr val="62ACF0"/>
                </a:solidFill>
                <a:latin typeface="Barlow" pitchFamily="2" charset="77"/>
                <a:cs typeface="Arial" panose="020B0604020202020204" pitchFamily="34" charset="0"/>
              </a:rPr>
              <a:t>Annotation</a:t>
            </a:r>
          </a:p>
          <a:p>
            <a:pPr algn="ctr"/>
            <a:r>
              <a:rPr lang="en-US" dirty="0">
                <a:solidFill>
                  <a:srgbClr val="62ACF0"/>
                </a:solidFill>
                <a:latin typeface="Barlow" pitchFamily="2" charset="77"/>
                <a:cs typeface="Arial" panose="020B0604020202020204" pitchFamily="34" charset="0"/>
              </a:rPr>
              <a:t>(During initial AI training and evaluation phase</a:t>
            </a:r>
            <a:r>
              <a:rPr lang="en-AU" dirty="0">
                <a:solidFill>
                  <a:srgbClr val="62ACF0"/>
                </a:solidFill>
                <a:latin typeface="Barlow" pitchFamily="2" charset="77"/>
                <a:cs typeface="Arial" panose="020B0604020202020204" pitchFamily="34" charset="0"/>
              </a:rPr>
              <a:t>)</a:t>
            </a:r>
          </a:p>
        </p:txBody>
      </p:sp>
      <p:sp>
        <p:nvSpPr>
          <p:cNvPr id="45" name="TextBox 44">
            <a:extLst>
              <a:ext uri="{FF2B5EF4-FFF2-40B4-BE49-F238E27FC236}">
                <a16:creationId xmlns:a16="http://schemas.microsoft.com/office/drawing/2014/main" id="{F33426DF-07C7-7AAE-2624-A34FC169B337}"/>
              </a:ext>
            </a:extLst>
          </p:cNvPr>
          <p:cNvSpPr txBox="1"/>
          <p:nvPr/>
        </p:nvSpPr>
        <p:spPr>
          <a:xfrm>
            <a:off x="133889" y="1341210"/>
            <a:ext cx="7213431" cy="461665"/>
          </a:xfrm>
          <a:prstGeom prst="rect">
            <a:avLst/>
          </a:prstGeom>
          <a:noFill/>
        </p:spPr>
        <p:txBody>
          <a:bodyPr wrap="square">
            <a:spAutoFit/>
          </a:bodyPr>
          <a:lstStyle/>
          <a:p>
            <a:r>
              <a:rPr lang="en-US" sz="2400" b="1" u="sng" dirty="0">
                <a:solidFill>
                  <a:srgbClr val="404040"/>
                </a:solidFill>
                <a:latin typeface="Barlow" pitchFamily="2" charset="77"/>
                <a:cs typeface="Arial" panose="020B0604020202020204" pitchFamily="34" charset="0"/>
              </a:rPr>
              <a:t>Component 1 – Learning Implementation System</a:t>
            </a:r>
          </a:p>
        </p:txBody>
      </p:sp>
    </p:spTree>
    <p:extLst>
      <p:ext uri="{BB962C8B-B14F-4D97-AF65-F5344CB8AC3E}">
        <p14:creationId xmlns:p14="http://schemas.microsoft.com/office/powerpoint/2010/main" val="1321956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8F522-577F-7753-480C-FEAF12ED2065}"/>
            </a:ext>
          </a:extLst>
        </p:cNvPr>
        <p:cNvGrpSpPr/>
        <p:nvPr/>
      </p:nvGrpSpPr>
      <p:grpSpPr>
        <a:xfrm>
          <a:off x="0" y="0"/>
          <a:ext cx="0" cy="0"/>
          <a:chOff x="0" y="0"/>
          <a:chExt cx="0" cy="0"/>
        </a:xfrm>
      </p:grpSpPr>
      <p:pic>
        <p:nvPicPr>
          <p:cNvPr id="3" name="Picture 2" descr="A diagram of a network&#10;&#10;AI-generated content may be incorrect.">
            <a:extLst>
              <a:ext uri="{FF2B5EF4-FFF2-40B4-BE49-F238E27FC236}">
                <a16:creationId xmlns:a16="http://schemas.microsoft.com/office/drawing/2014/main" id="{B9E29209-134E-2AD0-4D59-D17010CB99DE}"/>
              </a:ext>
            </a:extLst>
          </p:cNvPr>
          <p:cNvPicPr>
            <a:picLocks noChangeAspect="1"/>
          </p:cNvPicPr>
          <p:nvPr/>
        </p:nvPicPr>
        <p:blipFill>
          <a:blip r:embed="rId3">
            <a:extLst>
              <a:ext uri="{28A0092B-C50C-407E-A947-70E740481C1C}">
                <a14:useLocalDpi xmlns:a14="http://schemas.microsoft.com/office/drawing/2010/main" val="0"/>
              </a:ext>
            </a:extLst>
          </a:blip>
          <a:srcRect l="14438" r="14594"/>
          <a:stretch/>
        </p:blipFill>
        <p:spPr>
          <a:xfrm>
            <a:off x="0" y="995030"/>
            <a:ext cx="7397115" cy="5862971"/>
          </a:xfrm>
          <a:prstGeom prst="rect">
            <a:avLst/>
          </a:prstGeom>
        </p:spPr>
      </p:pic>
      <p:sp>
        <p:nvSpPr>
          <p:cNvPr id="2" name="TextBox 1">
            <a:extLst>
              <a:ext uri="{FF2B5EF4-FFF2-40B4-BE49-F238E27FC236}">
                <a16:creationId xmlns:a16="http://schemas.microsoft.com/office/drawing/2014/main" id="{EE097748-BE98-E5A2-28E9-3416697E7937}"/>
              </a:ext>
            </a:extLst>
          </p:cNvPr>
          <p:cNvSpPr txBox="1"/>
          <p:nvPr/>
        </p:nvSpPr>
        <p:spPr>
          <a:xfrm>
            <a:off x="335119" y="164033"/>
            <a:ext cx="9671399" cy="830997"/>
          </a:xfrm>
          <a:prstGeom prst="rect">
            <a:avLst/>
          </a:prstGeom>
          <a:noFill/>
        </p:spPr>
        <p:txBody>
          <a:bodyPr wrap="square" lIns="91440" tIns="45720" rIns="91440" bIns="45720" rtlCol="0" anchor="t">
            <a:spAutoFit/>
          </a:bodyPr>
          <a:lstStyle/>
          <a:p>
            <a:r>
              <a:rPr lang="en-AU" sz="4800" b="1" i="1" dirty="0">
                <a:solidFill>
                  <a:srgbClr val="404040"/>
                </a:solidFill>
                <a:latin typeface="Aptos Display" panose="020B0004020202020204" pitchFamily="34" charset="0"/>
                <a:ea typeface="Roboto"/>
                <a:cs typeface="Roboto"/>
              </a:rPr>
              <a:t>Implementation ontology</a:t>
            </a:r>
            <a:endParaRPr lang="en-US" sz="4800" b="1" i="1" dirty="0">
              <a:solidFill>
                <a:srgbClr val="404040"/>
              </a:solidFill>
              <a:latin typeface="Aptos Display" panose="020B0004020202020204" pitchFamily="34" charset="0"/>
              <a:cs typeface="Roboto"/>
            </a:endParaRPr>
          </a:p>
        </p:txBody>
      </p:sp>
      <p:cxnSp>
        <p:nvCxnSpPr>
          <p:cNvPr id="5" name="Straight Connector 4">
            <a:extLst>
              <a:ext uri="{FF2B5EF4-FFF2-40B4-BE49-F238E27FC236}">
                <a16:creationId xmlns:a16="http://schemas.microsoft.com/office/drawing/2014/main" id="{CE7D9A3A-FB0A-7A4E-5C81-C42F23C18291}"/>
              </a:ext>
            </a:extLst>
          </p:cNvPr>
          <p:cNvCxnSpPr>
            <a:cxnSpLocks/>
          </p:cNvCxnSpPr>
          <p:nvPr/>
        </p:nvCxnSpPr>
        <p:spPr>
          <a:xfrm>
            <a:off x="434869" y="948863"/>
            <a:ext cx="11244549"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aphicFrame>
        <p:nvGraphicFramePr>
          <p:cNvPr id="4" name="Table 3">
            <a:extLst>
              <a:ext uri="{FF2B5EF4-FFF2-40B4-BE49-F238E27FC236}">
                <a16:creationId xmlns:a16="http://schemas.microsoft.com/office/drawing/2014/main" id="{5BC1654C-E08F-A12F-FC3B-0077BD336B4C}"/>
              </a:ext>
            </a:extLst>
          </p:cNvPr>
          <p:cNvGraphicFramePr>
            <a:graphicFrameLocks noGrp="1"/>
          </p:cNvGraphicFramePr>
          <p:nvPr/>
        </p:nvGraphicFramePr>
        <p:xfrm>
          <a:off x="7270115" y="291985"/>
          <a:ext cx="4921885" cy="5390455"/>
        </p:xfrm>
        <a:graphic>
          <a:graphicData uri="http://schemas.openxmlformats.org/drawingml/2006/table">
            <a:tbl>
              <a:tblPr>
                <a:tableStyleId>{5C22544A-7EE6-4342-B048-85BDC9FD1C3A}</a:tableStyleId>
              </a:tblPr>
              <a:tblGrid>
                <a:gridCol w="1238885">
                  <a:extLst>
                    <a:ext uri="{9D8B030D-6E8A-4147-A177-3AD203B41FA5}">
                      <a16:colId xmlns:a16="http://schemas.microsoft.com/office/drawing/2014/main" val="516237911"/>
                    </a:ext>
                  </a:extLst>
                </a:gridCol>
                <a:gridCol w="1842901">
                  <a:extLst>
                    <a:ext uri="{9D8B030D-6E8A-4147-A177-3AD203B41FA5}">
                      <a16:colId xmlns:a16="http://schemas.microsoft.com/office/drawing/2014/main" val="1578321597"/>
                    </a:ext>
                  </a:extLst>
                </a:gridCol>
                <a:gridCol w="1840099">
                  <a:extLst>
                    <a:ext uri="{9D8B030D-6E8A-4147-A177-3AD203B41FA5}">
                      <a16:colId xmlns:a16="http://schemas.microsoft.com/office/drawing/2014/main" val="4234340595"/>
                    </a:ext>
                  </a:extLst>
                </a:gridCol>
              </a:tblGrid>
              <a:tr h="205581">
                <a:tc>
                  <a:txBody>
                    <a:bodyPr/>
                    <a:lstStyle/>
                    <a:p>
                      <a:pPr marL="0" marR="0">
                        <a:lnSpc>
                          <a:spcPct val="107000"/>
                        </a:lnSpc>
                        <a:spcAft>
                          <a:spcPts val="800"/>
                        </a:spcAft>
                        <a:buNone/>
                      </a:pPr>
                      <a:r>
                        <a:rPr lang="en-AU" sz="1600" b="1" kern="100" dirty="0">
                          <a:effectLst/>
                        </a:rPr>
                        <a:t>Label</a:t>
                      </a:r>
                      <a:endParaRPr lang="en-AU"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b="1" kern="100" dirty="0">
                          <a:effectLst/>
                        </a:rPr>
                        <a:t>Definition</a:t>
                      </a:r>
                      <a:endParaRPr lang="en-AU"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b="1" kern="100" dirty="0">
                          <a:effectLst/>
                        </a:rPr>
                        <a:t>Example</a:t>
                      </a:r>
                      <a:endParaRPr lang="en-AU"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extLst>
                  <a:ext uri="{0D108BD9-81ED-4DB2-BD59-A6C34878D82A}">
                    <a16:rowId xmlns:a16="http://schemas.microsoft.com/office/drawing/2014/main" val="3891193665"/>
                  </a:ext>
                </a:extLst>
              </a:tr>
              <a:tr h="260350">
                <a:tc>
                  <a:txBody>
                    <a:bodyPr/>
                    <a:lstStyle/>
                    <a:p>
                      <a:pPr marL="0" marR="0">
                        <a:lnSpc>
                          <a:spcPct val="107000"/>
                        </a:lnSpc>
                        <a:spcAft>
                          <a:spcPts val="800"/>
                        </a:spcAft>
                        <a:buNone/>
                      </a:pPr>
                      <a:r>
                        <a:rPr lang="en-AU" sz="1600" kern="100" dirty="0">
                          <a:solidFill>
                            <a:srgbClr val="00B0F0"/>
                          </a:solidFill>
                          <a:effectLst/>
                        </a:rPr>
                        <a:t>Strategy </a:t>
                      </a:r>
                      <a:endParaRPr lang="en-AU" sz="1600" kern="1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solidFill>
                            <a:srgbClr val="00B0F0"/>
                          </a:solidFill>
                          <a:effectLst/>
                        </a:rPr>
                        <a:t>Strategy content specific </a:t>
                      </a:r>
                      <a:endParaRPr lang="en-AU" sz="1600" kern="1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solidFill>
                            <a:srgbClr val="00B0F0"/>
                          </a:solidFill>
                          <a:effectLst/>
                        </a:rPr>
                        <a:t>Pathology report with results-based clinical guidance </a:t>
                      </a:r>
                      <a:endParaRPr lang="en-AU" sz="1600" kern="100" dirty="0">
                        <a:solidFill>
                          <a:srgbClr val="00B0F0"/>
                        </a:solidFill>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extLst>
                  <a:ext uri="{0D108BD9-81ED-4DB2-BD59-A6C34878D82A}">
                    <a16:rowId xmlns:a16="http://schemas.microsoft.com/office/drawing/2014/main" val="1270530459"/>
                  </a:ext>
                </a:extLst>
              </a:tr>
              <a:tr h="165100">
                <a:tc>
                  <a:txBody>
                    <a:bodyPr/>
                    <a:lstStyle/>
                    <a:p>
                      <a:pPr marL="0" marR="0">
                        <a:lnSpc>
                          <a:spcPct val="107000"/>
                        </a:lnSpc>
                        <a:spcAft>
                          <a:spcPts val="800"/>
                        </a:spcAft>
                        <a:buNone/>
                      </a:pPr>
                      <a:r>
                        <a:rPr lang="en-AU" sz="1600" kern="100">
                          <a:effectLst/>
                        </a:rPr>
                        <a:t>Comparator </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effectLst/>
                        </a:rPr>
                        <a:t>Comparator content specific </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a:effectLst/>
                        </a:rPr>
                        <a:t>Standard pathology report </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extLst>
                  <a:ext uri="{0D108BD9-81ED-4DB2-BD59-A6C34878D82A}">
                    <a16:rowId xmlns:a16="http://schemas.microsoft.com/office/drawing/2014/main" val="741411953"/>
                  </a:ext>
                </a:extLst>
              </a:tr>
              <a:tr h="241300">
                <a:tc>
                  <a:txBody>
                    <a:bodyPr/>
                    <a:lstStyle/>
                    <a:p>
                      <a:pPr marL="0" marR="0">
                        <a:lnSpc>
                          <a:spcPct val="107000"/>
                        </a:lnSpc>
                        <a:spcAft>
                          <a:spcPts val="800"/>
                        </a:spcAft>
                        <a:buNone/>
                      </a:pPr>
                      <a:r>
                        <a:rPr lang="en-AU" sz="1600" kern="100">
                          <a:effectLst/>
                        </a:rPr>
                        <a:t>Population </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effectLst/>
                        </a:rPr>
                        <a:t>Sample practice change role </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a:effectLst/>
                        </a:rPr>
                        <a:t>Colorectal cancer surgeons; oncologists </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extLst>
                  <a:ext uri="{0D108BD9-81ED-4DB2-BD59-A6C34878D82A}">
                    <a16:rowId xmlns:a16="http://schemas.microsoft.com/office/drawing/2014/main" val="73321045"/>
                  </a:ext>
                </a:extLst>
              </a:tr>
              <a:tr h="152400">
                <a:tc>
                  <a:txBody>
                    <a:bodyPr/>
                    <a:lstStyle/>
                    <a:p>
                      <a:pPr marL="0" marR="0">
                        <a:lnSpc>
                          <a:spcPct val="107000"/>
                        </a:lnSpc>
                        <a:spcAft>
                          <a:spcPts val="800"/>
                        </a:spcAft>
                        <a:buNone/>
                      </a:pPr>
                      <a:r>
                        <a:rPr lang="en-AU" sz="1600" kern="100" dirty="0">
                          <a:effectLst/>
                        </a:rPr>
                        <a:t>Setting </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effectLst/>
                        </a:rPr>
                        <a:t>Setting organisation </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effectLst/>
                        </a:rPr>
                        <a:t>Tertiary hospitals </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extLst>
                  <a:ext uri="{0D108BD9-81ED-4DB2-BD59-A6C34878D82A}">
                    <a16:rowId xmlns:a16="http://schemas.microsoft.com/office/drawing/2014/main" val="355704291"/>
                  </a:ext>
                </a:extLst>
              </a:tr>
              <a:tr h="261337">
                <a:tc>
                  <a:txBody>
                    <a:bodyPr/>
                    <a:lstStyle/>
                    <a:p>
                      <a:pPr marL="0" marR="0">
                        <a:lnSpc>
                          <a:spcPct val="107000"/>
                        </a:lnSpc>
                        <a:spcAft>
                          <a:spcPts val="800"/>
                        </a:spcAft>
                        <a:buNone/>
                      </a:pPr>
                      <a:r>
                        <a:rPr lang="en-AU" sz="1600" kern="100">
                          <a:effectLst/>
                        </a:rPr>
                        <a:t>Mechanisms of action </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a:effectLst/>
                        </a:rPr>
                        <a:t>Mechanism of action target </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effectLst/>
                        </a:rPr>
                        <a:t>Enhanced memory attention and decision-making </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extLst>
                  <a:ext uri="{0D108BD9-81ED-4DB2-BD59-A6C34878D82A}">
                    <a16:rowId xmlns:a16="http://schemas.microsoft.com/office/drawing/2014/main" val="1230213381"/>
                  </a:ext>
                </a:extLst>
              </a:tr>
              <a:tr h="247650">
                <a:tc>
                  <a:txBody>
                    <a:bodyPr/>
                    <a:lstStyle/>
                    <a:p>
                      <a:pPr marL="0" marR="0">
                        <a:lnSpc>
                          <a:spcPct val="107000"/>
                        </a:lnSpc>
                        <a:spcAft>
                          <a:spcPts val="800"/>
                        </a:spcAft>
                        <a:buNone/>
                      </a:pPr>
                      <a:r>
                        <a:rPr lang="en-AU" sz="1600" dirty="0"/>
                        <a:t>Target behaviour </a:t>
                      </a:r>
                    </a:p>
                  </a:txBody>
                  <a:tcPr marL="43033" marR="43033" marT="0" marB="0"/>
                </a:tc>
                <a:tc>
                  <a:txBody>
                    <a:bodyPr/>
                    <a:lstStyle/>
                    <a:p>
                      <a:pPr marL="0" marR="0">
                        <a:lnSpc>
                          <a:spcPct val="107000"/>
                        </a:lnSpc>
                        <a:spcAft>
                          <a:spcPts val="800"/>
                        </a:spcAft>
                        <a:buNone/>
                      </a:pPr>
                      <a:r>
                        <a:rPr lang="en-AU" sz="1600" dirty="0"/>
                        <a:t>Target behaviour type </a:t>
                      </a:r>
                    </a:p>
                  </a:txBody>
                  <a:tcPr marL="43033" marR="43033" marT="0" marB="0"/>
                </a:tc>
                <a:tc>
                  <a:txBody>
                    <a:bodyPr/>
                    <a:lstStyle/>
                    <a:p>
                      <a:pPr marL="0" marR="0">
                        <a:lnSpc>
                          <a:spcPct val="107000"/>
                        </a:lnSpc>
                        <a:spcAft>
                          <a:spcPts val="800"/>
                        </a:spcAft>
                        <a:buNone/>
                      </a:pPr>
                      <a:r>
                        <a:rPr lang="en-AU" sz="1600" dirty="0"/>
                        <a:t>Appropriate referral of high risk patients into genetic service</a:t>
                      </a:r>
                    </a:p>
                  </a:txBody>
                  <a:tcPr marL="43033" marR="43033" marT="0" marB="0"/>
                </a:tc>
                <a:extLst>
                  <a:ext uri="{0D108BD9-81ED-4DB2-BD59-A6C34878D82A}">
                    <a16:rowId xmlns:a16="http://schemas.microsoft.com/office/drawing/2014/main" val="4281970550"/>
                  </a:ext>
                </a:extLst>
              </a:tr>
              <a:tr h="254000">
                <a:tc>
                  <a:txBody>
                    <a:bodyPr/>
                    <a:lstStyle/>
                    <a:p>
                      <a:pPr marL="0" marR="0">
                        <a:lnSpc>
                          <a:spcPct val="107000"/>
                        </a:lnSpc>
                        <a:spcAft>
                          <a:spcPts val="800"/>
                        </a:spcAft>
                        <a:buNone/>
                      </a:pPr>
                      <a:r>
                        <a:rPr lang="en-AU" sz="1600" kern="100">
                          <a:effectLst/>
                        </a:rPr>
                        <a:t>Outcome </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a:effectLst/>
                        </a:rPr>
                        <a:t>Target behaviour intervention % </a:t>
                      </a:r>
                      <a:endParaRPr lang="en-AU" sz="1600" kern="10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effectLst/>
                        </a:rPr>
                        <a:t>50%_increase_in_appropriate_referral </a:t>
                      </a:r>
                      <a:endParaRPr lang="en-AU" sz="16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extLst>
                  <a:ext uri="{0D108BD9-81ED-4DB2-BD59-A6C34878D82A}">
                    <a16:rowId xmlns:a16="http://schemas.microsoft.com/office/drawing/2014/main" val="3322087725"/>
                  </a:ext>
                </a:extLst>
              </a:tr>
              <a:tr h="400528">
                <a:tc>
                  <a:txBody>
                    <a:bodyPr/>
                    <a:lstStyle/>
                    <a:p>
                      <a:pPr marL="0" marR="0">
                        <a:lnSpc>
                          <a:spcPct val="107000"/>
                        </a:lnSpc>
                        <a:spcAft>
                          <a:spcPts val="800"/>
                        </a:spcAft>
                        <a:buNone/>
                      </a:pPr>
                      <a:r>
                        <a:rPr lang="en-AU" sz="1600" kern="100" dirty="0">
                          <a:solidFill>
                            <a:schemeClr val="tx1"/>
                          </a:solidFill>
                          <a:effectLst/>
                        </a:rPr>
                        <a:t>Study method </a:t>
                      </a:r>
                      <a:endParaRPr lang="en-AU"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solidFill>
                            <a:schemeClr val="tx1"/>
                          </a:solidFill>
                          <a:effectLst/>
                        </a:rPr>
                        <a:t>Study design </a:t>
                      </a:r>
                      <a:endParaRPr lang="en-AU"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solidFill>
                            <a:schemeClr val="tx1"/>
                          </a:solidFill>
                          <a:effectLst/>
                        </a:rPr>
                        <a:t>Implementation RCT </a:t>
                      </a:r>
                      <a:endParaRPr lang="en-AU" sz="16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extLst>
                  <a:ext uri="{0D108BD9-81ED-4DB2-BD59-A6C34878D82A}">
                    <a16:rowId xmlns:a16="http://schemas.microsoft.com/office/drawing/2014/main" val="2345324589"/>
                  </a:ext>
                </a:extLst>
              </a:tr>
              <a:tr h="221263">
                <a:tc>
                  <a:txBody>
                    <a:bodyPr/>
                    <a:lstStyle/>
                    <a:p>
                      <a:pPr marL="0" marR="0">
                        <a:lnSpc>
                          <a:spcPct val="107000"/>
                        </a:lnSpc>
                        <a:spcAft>
                          <a:spcPts val="800"/>
                        </a:spcAft>
                        <a:buNone/>
                      </a:pPr>
                      <a:r>
                        <a:rPr lang="en-AU" sz="1600" kern="100" dirty="0">
                          <a:solidFill>
                            <a:srgbClr val="FF0000"/>
                          </a:solidFill>
                          <a:effectLst/>
                        </a:rPr>
                        <a:t>Effect </a:t>
                      </a:r>
                      <a:endParaRPr lang="en-AU" sz="16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solidFill>
                            <a:srgbClr val="FF0000"/>
                          </a:solidFill>
                          <a:effectLst/>
                        </a:rPr>
                        <a:t>Effect size type </a:t>
                      </a:r>
                      <a:endParaRPr lang="en-AU" sz="16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tc>
                  <a:txBody>
                    <a:bodyPr/>
                    <a:lstStyle/>
                    <a:p>
                      <a:pPr marL="0" marR="0">
                        <a:lnSpc>
                          <a:spcPct val="107000"/>
                        </a:lnSpc>
                        <a:spcAft>
                          <a:spcPts val="800"/>
                        </a:spcAft>
                        <a:buNone/>
                      </a:pPr>
                      <a:r>
                        <a:rPr lang="en-AU" sz="1600" kern="100" dirty="0">
                          <a:solidFill>
                            <a:srgbClr val="FF0000"/>
                          </a:solidFill>
                          <a:effectLst/>
                        </a:rPr>
                        <a:t>Odds ratio </a:t>
                      </a:r>
                      <a:endParaRPr lang="en-AU" sz="16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43033" marR="43033" marT="0" marB="0"/>
                </a:tc>
                <a:extLst>
                  <a:ext uri="{0D108BD9-81ED-4DB2-BD59-A6C34878D82A}">
                    <a16:rowId xmlns:a16="http://schemas.microsoft.com/office/drawing/2014/main" val="326136696"/>
                  </a:ext>
                </a:extLst>
              </a:tr>
            </a:tbl>
          </a:graphicData>
        </a:graphic>
      </p:graphicFrame>
    </p:spTree>
    <p:extLst>
      <p:ext uri="{BB962C8B-B14F-4D97-AF65-F5344CB8AC3E}">
        <p14:creationId xmlns:p14="http://schemas.microsoft.com/office/powerpoint/2010/main" val="92600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F146-09BD-9A4C-AF70-6F99A92E4B38}"/>
              </a:ext>
            </a:extLst>
          </p:cNvPr>
          <p:cNvSpPr>
            <a:spLocks noGrp="1"/>
          </p:cNvSpPr>
          <p:nvPr>
            <p:ph type="title"/>
          </p:nvPr>
        </p:nvSpPr>
        <p:spPr/>
        <p:txBody>
          <a:bodyPr/>
          <a:lstStyle/>
          <a:p>
            <a:r>
              <a:rPr lang="en-US" dirty="0">
                <a:solidFill>
                  <a:srgbClr val="275D38"/>
                </a:solidFill>
                <a:latin typeface="+mn-lt"/>
              </a:rPr>
              <a:t> Time as context</a:t>
            </a:r>
          </a:p>
        </p:txBody>
      </p:sp>
      <p:sp>
        <p:nvSpPr>
          <p:cNvPr id="3" name="Content Placeholder 2">
            <a:extLst>
              <a:ext uri="{FF2B5EF4-FFF2-40B4-BE49-F238E27FC236}">
                <a16:creationId xmlns:a16="http://schemas.microsoft.com/office/drawing/2014/main" id="{752B2116-578D-3947-8E60-D9AF5D6E5A9E}"/>
              </a:ext>
            </a:extLst>
          </p:cNvPr>
          <p:cNvSpPr>
            <a:spLocks noGrp="1"/>
          </p:cNvSpPr>
          <p:nvPr>
            <p:ph sz="quarter" idx="10"/>
          </p:nvPr>
        </p:nvSpPr>
        <p:spPr>
          <a:xfrm>
            <a:off x="390524" y="1965325"/>
            <a:ext cx="11801475" cy="505501"/>
          </a:xfrm>
        </p:spPr>
        <p:txBody>
          <a:bodyPr/>
          <a:lstStyle/>
          <a:p>
            <a:pPr marL="0" indent="0">
              <a:buNone/>
            </a:pPr>
            <a:r>
              <a:rPr lang="en-US" dirty="0">
                <a:latin typeface="+mn-lt"/>
              </a:rPr>
              <a:t>Time and temporality constitute a contextual determinant for implementation.</a:t>
            </a:r>
            <a:endParaRPr lang="en-US" sz="2400" dirty="0">
              <a:latin typeface="+mn-lt"/>
              <a:ea typeface="Roboto Light" panose="02000000000000000000" pitchFamily="2" charset="0"/>
            </a:endParaRPr>
          </a:p>
        </p:txBody>
      </p:sp>
      <p:sp>
        <p:nvSpPr>
          <p:cNvPr id="6" name="Rectangle 5">
            <a:extLst>
              <a:ext uri="{FF2B5EF4-FFF2-40B4-BE49-F238E27FC236}">
                <a16:creationId xmlns:a16="http://schemas.microsoft.com/office/drawing/2014/main" id="{14C8475F-8848-CFA3-925E-8654D53FD53F}"/>
              </a:ext>
            </a:extLst>
          </p:cNvPr>
          <p:cNvSpPr/>
          <p:nvPr/>
        </p:nvSpPr>
        <p:spPr>
          <a:xfrm>
            <a:off x="496111" y="2626460"/>
            <a:ext cx="2694561" cy="3677055"/>
          </a:xfrm>
          <a:prstGeom prst="rect">
            <a:avLst/>
          </a:prstGeom>
          <a:solidFill>
            <a:srgbClr val="275D38">
              <a:alpha val="26000"/>
            </a:srgbClr>
          </a:solidFill>
          <a:ln>
            <a:solidFill>
              <a:srgbClr val="275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C0D9AEA-2597-80E1-A819-CFA010DC6DC0}"/>
              </a:ext>
            </a:extLst>
          </p:cNvPr>
          <p:cNvSpPr/>
          <p:nvPr/>
        </p:nvSpPr>
        <p:spPr>
          <a:xfrm>
            <a:off x="3394954" y="2626460"/>
            <a:ext cx="2694561" cy="3677055"/>
          </a:xfrm>
          <a:prstGeom prst="rect">
            <a:avLst/>
          </a:prstGeom>
          <a:solidFill>
            <a:srgbClr val="275D38">
              <a:alpha val="26000"/>
            </a:srgbClr>
          </a:solidFill>
          <a:ln>
            <a:solidFill>
              <a:srgbClr val="275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8E59DD4-2EE4-B243-40ED-CBA447B055EF}"/>
              </a:ext>
            </a:extLst>
          </p:cNvPr>
          <p:cNvSpPr/>
          <p:nvPr/>
        </p:nvSpPr>
        <p:spPr>
          <a:xfrm>
            <a:off x="6313252" y="2626460"/>
            <a:ext cx="2694561" cy="3677055"/>
          </a:xfrm>
          <a:prstGeom prst="rect">
            <a:avLst/>
          </a:prstGeom>
          <a:solidFill>
            <a:srgbClr val="275D38">
              <a:alpha val="26000"/>
            </a:srgbClr>
          </a:solidFill>
          <a:ln>
            <a:solidFill>
              <a:srgbClr val="275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9F47FBC-8AF4-F263-3C9D-9C96E95BED20}"/>
              </a:ext>
            </a:extLst>
          </p:cNvPr>
          <p:cNvSpPr/>
          <p:nvPr/>
        </p:nvSpPr>
        <p:spPr>
          <a:xfrm>
            <a:off x="9212094" y="2626460"/>
            <a:ext cx="2694561" cy="3677055"/>
          </a:xfrm>
          <a:prstGeom prst="rect">
            <a:avLst/>
          </a:prstGeom>
          <a:solidFill>
            <a:srgbClr val="275D38">
              <a:alpha val="26000"/>
            </a:srgbClr>
          </a:solidFill>
          <a:ln>
            <a:solidFill>
              <a:srgbClr val="275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2605B6D-B111-6EDD-D490-12BAE951BCEF}"/>
              </a:ext>
            </a:extLst>
          </p:cNvPr>
          <p:cNvSpPr txBox="1"/>
          <p:nvPr/>
        </p:nvSpPr>
        <p:spPr>
          <a:xfrm>
            <a:off x="632297" y="2898834"/>
            <a:ext cx="2208179" cy="2862322"/>
          </a:xfrm>
          <a:prstGeom prst="rect">
            <a:avLst/>
          </a:prstGeom>
          <a:noFill/>
        </p:spPr>
        <p:txBody>
          <a:bodyPr wrap="square" rtlCol="0">
            <a:spAutoFit/>
          </a:bodyPr>
          <a:lstStyle/>
          <a:p>
            <a:r>
              <a:rPr lang="en-US" b="1" dirty="0">
                <a:solidFill>
                  <a:srgbClr val="275D38"/>
                </a:solidFill>
              </a:rPr>
              <a:t>Outer (outer) context</a:t>
            </a:r>
          </a:p>
          <a:p>
            <a:endParaRPr lang="en-US" dirty="0"/>
          </a:p>
          <a:p>
            <a:r>
              <a:rPr lang="en-CA" dirty="0"/>
              <a:t>Climate change as a “slow disaster” – an assortment of long-term processes linked across time and history (Knowles 2020)</a:t>
            </a:r>
          </a:p>
          <a:p>
            <a:endParaRPr lang="en-US" dirty="0"/>
          </a:p>
        </p:txBody>
      </p:sp>
      <p:sp>
        <p:nvSpPr>
          <p:cNvPr id="13" name="TextBox 12">
            <a:extLst>
              <a:ext uri="{FF2B5EF4-FFF2-40B4-BE49-F238E27FC236}">
                <a16:creationId xmlns:a16="http://schemas.microsoft.com/office/drawing/2014/main" id="{76427F62-F91E-506F-8B76-14D085257252}"/>
              </a:ext>
            </a:extLst>
          </p:cNvPr>
          <p:cNvSpPr txBox="1"/>
          <p:nvPr/>
        </p:nvSpPr>
        <p:spPr>
          <a:xfrm>
            <a:off x="3540866" y="2898834"/>
            <a:ext cx="2208179" cy="2862322"/>
          </a:xfrm>
          <a:prstGeom prst="rect">
            <a:avLst/>
          </a:prstGeom>
          <a:noFill/>
        </p:spPr>
        <p:txBody>
          <a:bodyPr wrap="square" rtlCol="0">
            <a:spAutoFit/>
          </a:bodyPr>
          <a:lstStyle/>
          <a:p>
            <a:r>
              <a:rPr lang="en-US" b="1" dirty="0">
                <a:solidFill>
                  <a:srgbClr val="275D38"/>
                </a:solidFill>
              </a:rPr>
              <a:t>Outer context</a:t>
            </a:r>
          </a:p>
          <a:p>
            <a:endParaRPr lang="en-US" dirty="0"/>
          </a:p>
          <a:p>
            <a:r>
              <a:rPr lang="en-CA" dirty="0"/>
              <a:t>Health systems increasingly being required to address the impacts of climate change and related extreme weather events</a:t>
            </a:r>
          </a:p>
          <a:p>
            <a:endParaRPr lang="en-US" dirty="0"/>
          </a:p>
        </p:txBody>
      </p:sp>
      <p:sp>
        <p:nvSpPr>
          <p:cNvPr id="14" name="TextBox 13">
            <a:extLst>
              <a:ext uri="{FF2B5EF4-FFF2-40B4-BE49-F238E27FC236}">
                <a16:creationId xmlns:a16="http://schemas.microsoft.com/office/drawing/2014/main" id="{F10B1CB2-2840-9633-A352-5E90885BDA96}"/>
              </a:ext>
            </a:extLst>
          </p:cNvPr>
          <p:cNvSpPr txBox="1"/>
          <p:nvPr/>
        </p:nvSpPr>
        <p:spPr>
          <a:xfrm>
            <a:off x="6478618" y="2898834"/>
            <a:ext cx="2208179" cy="1754326"/>
          </a:xfrm>
          <a:prstGeom prst="rect">
            <a:avLst/>
          </a:prstGeom>
          <a:noFill/>
        </p:spPr>
        <p:txBody>
          <a:bodyPr wrap="square" rtlCol="0">
            <a:spAutoFit/>
          </a:bodyPr>
          <a:lstStyle/>
          <a:p>
            <a:r>
              <a:rPr lang="en-US" b="1" dirty="0">
                <a:solidFill>
                  <a:srgbClr val="275D38"/>
                </a:solidFill>
              </a:rPr>
              <a:t>Inner context</a:t>
            </a:r>
          </a:p>
          <a:p>
            <a:endParaRPr lang="en-US" dirty="0"/>
          </a:p>
          <a:p>
            <a:r>
              <a:rPr lang="en-CA" dirty="0"/>
              <a:t>Organizational timeframes drive action</a:t>
            </a:r>
          </a:p>
          <a:p>
            <a:endParaRPr lang="en-US" dirty="0"/>
          </a:p>
        </p:txBody>
      </p:sp>
      <p:sp>
        <p:nvSpPr>
          <p:cNvPr id="15" name="TextBox 14">
            <a:extLst>
              <a:ext uri="{FF2B5EF4-FFF2-40B4-BE49-F238E27FC236}">
                <a16:creationId xmlns:a16="http://schemas.microsoft.com/office/drawing/2014/main" id="{E6F35748-5847-0DF6-7374-0EC67D688EFB}"/>
              </a:ext>
            </a:extLst>
          </p:cNvPr>
          <p:cNvSpPr txBox="1"/>
          <p:nvPr/>
        </p:nvSpPr>
        <p:spPr>
          <a:xfrm>
            <a:off x="9314233" y="2898834"/>
            <a:ext cx="2592422" cy="1754326"/>
          </a:xfrm>
          <a:prstGeom prst="rect">
            <a:avLst/>
          </a:prstGeom>
          <a:noFill/>
        </p:spPr>
        <p:txBody>
          <a:bodyPr wrap="square" rtlCol="0">
            <a:spAutoFit/>
          </a:bodyPr>
          <a:lstStyle/>
          <a:p>
            <a:r>
              <a:rPr lang="en-US" b="1" dirty="0">
                <a:solidFill>
                  <a:srgbClr val="275D38"/>
                </a:solidFill>
              </a:rPr>
              <a:t>Individual characteristics</a:t>
            </a:r>
          </a:p>
          <a:p>
            <a:endParaRPr lang="en-US" dirty="0"/>
          </a:p>
          <a:p>
            <a:r>
              <a:rPr lang="en-CA" dirty="0"/>
              <a:t>Ability to navigate various temporal scales in their work</a:t>
            </a:r>
          </a:p>
          <a:p>
            <a:endParaRPr lang="en-US" dirty="0"/>
          </a:p>
        </p:txBody>
      </p:sp>
      <p:sp>
        <p:nvSpPr>
          <p:cNvPr id="16" name="TextBox 15">
            <a:extLst>
              <a:ext uri="{FF2B5EF4-FFF2-40B4-BE49-F238E27FC236}">
                <a16:creationId xmlns:a16="http://schemas.microsoft.com/office/drawing/2014/main" id="{C479B561-0F10-E7E5-C447-BB40A8B016F4}"/>
              </a:ext>
            </a:extLst>
          </p:cNvPr>
          <p:cNvSpPr txBox="1"/>
          <p:nvPr/>
        </p:nvSpPr>
        <p:spPr>
          <a:xfrm>
            <a:off x="9314233" y="6375834"/>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spTree>
    <p:extLst>
      <p:ext uri="{BB962C8B-B14F-4D97-AF65-F5344CB8AC3E}">
        <p14:creationId xmlns:p14="http://schemas.microsoft.com/office/powerpoint/2010/main" val="3171656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6D49C1-3C22-D594-4AF5-BB6E411DD6E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0761" y="580261"/>
            <a:ext cx="5815239" cy="5924667"/>
          </a:xfrm>
          <a:prstGeom prst="rect">
            <a:avLst/>
          </a:prstGeom>
        </p:spPr>
      </p:pic>
      <p:sp>
        <p:nvSpPr>
          <p:cNvPr id="3" name="TextBox 2">
            <a:extLst>
              <a:ext uri="{FF2B5EF4-FFF2-40B4-BE49-F238E27FC236}">
                <a16:creationId xmlns:a16="http://schemas.microsoft.com/office/drawing/2014/main" id="{41EB3709-29DC-4398-0365-429BC6AB8ADF}"/>
              </a:ext>
            </a:extLst>
          </p:cNvPr>
          <p:cNvSpPr txBox="1"/>
          <p:nvPr/>
        </p:nvSpPr>
        <p:spPr>
          <a:xfrm>
            <a:off x="6486706" y="2274838"/>
            <a:ext cx="5403358" cy="2662267"/>
          </a:xfrm>
          <a:prstGeom prst="rect">
            <a:avLst/>
          </a:prstGeom>
          <a:noFill/>
        </p:spPr>
        <p:txBody>
          <a:bodyPr wrap="square">
            <a:spAutoFit/>
          </a:bodyPr>
          <a:lstStyle/>
          <a:p>
            <a:pPr algn="just"/>
            <a:r>
              <a:rPr lang="en-US" b="1" u="sng" dirty="0">
                <a:solidFill>
                  <a:srgbClr val="404040"/>
                </a:solidFill>
                <a:latin typeface="Barlow" pitchFamily="2" charset="77"/>
                <a:cs typeface="Arial" panose="020B0604020202020204" pitchFamily="34" charset="0"/>
              </a:rPr>
              <a:t>Similarity 0.71</a:t>
            </a:r>
          </a:p>
          <a:p>
            <a:pPr algn="just"/>
            <a:r>
              <a:rPr lang="en-US" dirty="0">
                <a:solidFill>
                  <a:srgbClr val="404040"/>
                </a:solidFill>
                <a:latin typeface="Barlow" pitchFamily="2" charset="77"/>
                <a:cs typeface="Arial" panose="020B0604020202020204" pitchFamily="34" charset="0"/>
              </a:rPr>
              <a:t>Manual coding:</a:t>
            </a:r>
          </a:p>
          <a:p>
            <a:pPr>
              <a:spcAft>
                <a:spcPts val="600"/>
              </a:spcAft>
            </a:pPr>
            <a:r>
              <a:rPr lang="en-US" dirty="0">
                <a:solidFill>
                  <a:srgbClr val="404040"/>
                </a:solidFill>
                <a:latin typeface="Barlow" pitchFamily="2" charset="77"/>
                <a:cs typeface="Arial" panose="020B0604020202020204" pitchFamily="34" charset="0"/>
              </a:rPr>
              <a:t>Difficulties applying referral guidelines/criteria to identify patients at increased genetic risk </a:t>
            </a:r>
          </a:p>
          <a:p>
            <a:r>
              <a:rPr lang="en-US" b="1" dirty="0">
                <a:solidFill>
                  <a:srgbClr val="404040"/>
                </a:solidFill>
                <a:latin typeface="Barlow" pitchFamily="2" charset="77"/>
                <a:cs typeface="Arial" panose="020B0604020202020204" pitchFamily="34" charset="0"/>
              </a:rPr>
              <a:t>TDF: Skills</a:t>
            </a:r>
            <a:endParaRPr lang="en-US" dirty="0">
              <a:solidFill>
                <a:srgbClr val="404040"/>
              </a:solidFill>
              <a:latin typeface="Barlow" pitchFamily="2" charset="77"/>
              <a:cs typeface="Arial" panose="020B0604020202020204" pitchFamily="34" charset="0"/>
            </a:endParaRPr>
          </a:p>
          <a:p>
            <a:pPr algn="just"/>
            <a:endParaRPr lang="en-US" dirty="0">
              <a:latin typeface="Barlow" pitchFamily="2" charset="77"/>
              <a:cs typeface="Arial" panose="020B0604020202020204" pitchFamily="34" charset="0"/>
            </a:endParaRPr>
          </a:p>
          <a:p>
            <a:pPr algn="just"/>
            <a:r>
              <a:rPr lang="en-US" dirty="0">
                <a:solidFill>
                  <a:srgbClr val="12239E"/>
                </a:solidFill>
                <a:latin typeface="Barlow" pitchFamily="2" charset="77"/>
                <a:cs typeface="Arial" panose="020B0604020202020204" pitchFamily="34" charset="0"/>
              </a:rPr>
              <a:t>AI extraction (Llama-3.1):</a:t>
            </a:r>
          </a:p>
          <a:p>
            <a:pPr algn="just"/>
            <a:r>
              <a:rPr lang="en-US" dirty="0">
                <a:solidFill>
                  <a:srgbClr val="12239E"/>
                </a:solidFill>
                <a:latin typeface="Barlow" pitchFamily="2" charset="77"/>
                <a:cs typeface="Arial" panose="020B0604020202020204" pitchFamily="34" charset="0"/>
              </a:rPr>
              <a:t>Lack of clear guidelines and protocols for the referral of patients with genetic conditions.</a:t>
            </a:r>
            <a:endParaRPr lang="en-AU" dirty="0">
              <a:solidFill>
                <a:srgbClr val="12239E"/>
              </a:solidFill>
              <a:latin typeface="Barlow" pitchFamily="2" charset="77"/>
              <a:cs typeface="Arial" panose="020B0604020202020204" pitchFamily="34" charset="0"/>
            </a:endParaRPr>
          </a:p>
        </p:txBody>
      </p:sp>
      <p:sp>
        <p:nvSpPr>
          <p:cNvPr id="4" name="TextBox 3">
            <a:extLst>
              <a:ext uri="{FF2B5EF4-FFF2-40B4-BE49-F238E27FC236}">
                <a16:creationId xmlns:a16="http://schemas.microsoft.com/office/drawing/2014/main" id="{27E2D8D8-88F9-42BB-32BD-B15B302B500A}"/>
              </a:ext>
            </a:extLst>
          </p:cNvPr>
          <p:cNvSpPr txBox="1"/>
          <p:nvPr/>
        </p:nvSpPr>
        <p:spPr>
          <a:xfrm>
            <a:off x="3862326" y="2062684"/>
            <a:ext cx="872247" cy="461665"/>
          </a:xfrm>
          <a:prstGeom prst="rect">
            <a:avLst/>
          </a:prstGeom>
          <a:noFill/>
        </p:spPr>
        <p:txBody>
          <a:bodyPr wrap="square">
            <a:spAutoFit/>
          </a:bodyPr>
          <a:lstStyle/>
          <a:p>
            <a:r>
              <a:rPr lang="en-US" sz="2400" b="1" dirty="0">
                <a:solidFill>
                  <a:srgbClr val="12239E"/>
                </a:solidFill>
                <a:latin typeface="Arial" panose="020B0604020202020204" pitchFamily="34" charset="0"/>
                <a:cs typeface="Arial" panose="020B0604020202020204" pitchFamily="34" charset="0"/>
              </a:rPr>
              <a:t>0.71</a:t>
            </a:r>
            <a:endParaRPr lang="en-AU" sz="2400" b="1" dirty="0">
              <a:solidFill>
                <a:srgbClr val="12239E"/>
              </a:solidFill>
            </a:endParaRPr>
          </a:p>
        </p:txBody>
      </p:sp>
      <p:cxnSp>
        <p:nvCxnSpPr>
          <p:cNvPr id="5" name="Straight Arrow Connector 4">
            <a:extLst>
              <a:ext uri="{FF2B5EF4-FFF2-40B4-BE49-F238E27FC236}">
                <a16:creationId xmlns:a16="http://schemas.microsoft.com/office/drawing/2014/main" id="{8B7B7243-9102-B8FA-6355-C6428DFBC27E}"/>
              </a:ext>
            </a:extLst>
          </p:cNvPr>
          <p:cNvCxnSpPr>
            <a:cxnSpLocks/>
          </p:cNvCxnSpPr>
          <p:nvPr/>
        </p:nvCxnSpPr>
        <p:spPr>
          <a:xfrm>
            <a:off x="4612849" y="2415334"/>
            <a:ext cx="243448" cy="218031"/>
          </a:xfrm>
          <a:prstGeom prst="straightConnector1">
            <a:avLst/>
          </a:prstGeom>
          <a:ln w="57150">
            <a:solidFill>
              <a:srgbClr val="12239E"/>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8857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ECE448-0B45-467C-450B-E803F99465D0}"/>
              </a:ext>
            </a:extLst>
          </p:cNvPr>
          <p:cNvSpPr txBox="1"/>
          <p:nvPr/>
        </p:nvSpPr>
        <p:spPr>
          <a:xfrm>
            <a:off x="6615475" y="1512358"/>
            <a:ext cx="5382132" cy="4324261"/>
          </a:xfrm>
          <a:prstGeom prst="rect">
            <a:avLst/>
          </a:prstGeom>
          <a:noFill/>
        </p:spPr>
        <p:txBody>
          <a:bodyPr wrap="square">
            <a:spAutoFit/>
          </a:bodyPr>
          <a:lstStyle/>
          <a:p>
            <a:pPr algn="just"/>
            <a:r>
              <a:rPr lang="en-US" b="1" u="sng" dirty="0">
                <a:solidFill>
                  <a:srgbClr val="404040"/>
                </a:solidFill>
                <a:latin typeface="Arial" panose="020B0604020202020204" pitchFamily="34" charset="0"/>
                <a:cs typeface="Arial" panose="020B0604020202020204" pitchFamily="34" charset="0"/>
              </a:rPr>
              <a:t>Similarity 0.79</a:t>
            </a:r>
          </a:p>
          <a:p>
            <a:pPr algn="just"/>
            <a:r>
              <a:rPr lang="en-US" dirty="0">
                <a:solidFill>
                  <a:srgbClr val="404040"/>
                </a:solidFill>
                <a:latin typeface="Arial" panose="020B0604020202020204" pitchFamily="34" charset="0"/>
                <a:cs typeface="Arial" panose="020B0604020202020204" pitchFamily="34" charset="0"/>
              </a:rPr>
              <a:t>Manual coding:</a:t>
            </a:r>
          </a:p>
          <a:p>
            <a:pPr algn="just">
              <a:spcAft>
                <a:spcPts val="600"/>
              </a:spcAft>
            </a:pPr>
            <a:r>
              <a:rPr lang="en-US" dirty="0">
                <a:solidFill>
                  <a:srgbClr val="404040"/>
                </a:solidFill>
                <a:latin typeface="Arial" panose="020B0604020202020204" pitchFamily="34" charset="0"/>
                <a:cs typeface="Arial" panose="020B0604020202020204" pitchFamily="34" charset="0"/>
              </a:rPr>
              <a:t>Lead clinicians attended a further 90-min interactive training session to learn to use the GRAIDS software.</a:t>
            </a:r>
          </a:p>
          <a:p>
            <a:pPr algn="just"/>
            <a:r>
              <a:rPr lang="en-US" b="1" dirty="0">
                <a:solidFill>
                  <a:srgbClr val="404040"/>
                </a:solidFill>
                <a:latin typeface="Arial" panose="020B0604020202020204" pitchFamily="34" charset="0"/>
                <a:cs typeface="Arial" panose="020B0604020202020204" pitchFamily="34" charset="0"/>
              </a:rPr>
              <a:t>BCTs</a:t>
            </a:r>
          </a:p>
          <a:p>
            <a:pPr algn="just"/>
            <a:r>
              <a:rPr lang="en-US" i="1" dirty="0">
                <a:solidFill>
                  <a:srgbClr val="404040"/>
                </a:solidFill>
                <a:latin typeface="Arial" panose="020B0604020202020204" pitchFamily="34" charset="0"/>
                <a:cs typeface="Arial" panose="020B0604020202020204" pitchFamily="34" charset="0"/>
              </a:rPr>
              <a:t>i: 7.1 Prompts/cues</a:t>
            </a:r>
          </a:p>
          <a:p>
            <a:pPr algn="just"/>
            <a:r>
              <a:rPr lang="en-US" i="1" dirty="0">
                <a:solidFill>
                  <a:srgbClr val="404040"/>
                </a:solidFill>
                <a:latin typeface="Arial" panose="020B0604020202020204" pitchFamily="34" charset="0"/>
                <a:cs typeface="Arial" panose="020B0604020202020204" pitchFamily="34" charset="0"/>
              </a:rPr>
              <a:t>ii: 11.3 Conserving mental resources</a:t>
            </a:r>
          </a:p>
          <a:p>
            <a:pPr algn="just"/>
            <a:r>
              <a:rPr lang="en-US" i="1" dirty="0">
                <a:solidFill>
                  <a:srgbClr val="404040"/>
                </a:solidFill>
                <a:latin typeface="Arial" panose="020B0604020202020204" pitchFamily="34" charset="0"/>
                <a:cs typeface="Arial" panose="020B0604020202020204" pitchFamily="34" charset="0"/>
              </a:rPr>
              <a:t>iii: 12.5 Adding objects to the environment</a:t>
            </a:r>
          </a:p>
          <a:p>
            <a:pPr algn="just"/>
            <a:r>
              <a:rPr lang="en-US" i="1" dirty="0">
                <a:solidFill>
                  <a:srgbClr val="404040"/>
                </a:solidFill>
                <a:latin typeface="Arial" panose="020B0604020202020204" pitchFamily="34" charset="0"/>
                <a:cs typeface="Arial" panose="020B0604020202020204" pitchFamily="34" charset="0"/>
              </a:rPr>
              <a:t>iv: ii: ? Instruction on how to perform the </a:t>
            </a:r>
            <a:r>
              <a:rPr lang="en-US" i="1" dirty="0" err="1">
                <a:solidFill>
                  <a:srgbClr val="404040"/>
                </a:solidFill>
                <a:latin typeface="Arial" panose="020B0604020202020204" pitchFamily="34" charset="0"/>
                <a:cs typeface="Arial" panose="020B0604020202020204" pitchFamily="34" charset="0"/>
              </a:rPr>
              <a:t>behaviour</a:t>
            </a:r>
            <a:endParaRPr lang="en-US" i="1" dirty="0">
              <a:solidFill>
                <a:srgbClr val="404040"/>
              </a:solidFill>
              <a:latin typeface="Arial" panose="020B0604020202020204" pitchFamily="34" charset="0"/>
              <a:cs typeface="Arial" panose="020B0604020202020204" pitchFamily="34" charset="0"/>
            </a:endParaRPr>
          </a:p>
          <a:p>
            <a:pPr algn="just"/>
            <a:endParaRPr lang="en-US" dirty="0">
              <a:latin typeface="Arial" panose="020B0604020202020204" pitchFamily="34" charset="0"/>
              <a:cs typeface="Arial" panose="020B0604020202020204" pitchFamily="34" charset="0"/>
            </a:endParaRPr>
          </a:p>
          <a:p>
            <a:pPr algn="just"/>
            <a:r>
              <a:rPr lang="en-US" dirty="0">
                <a:solidFill>
                  <a:srgbClr val="E66C37"/>
                </a:solidFill>
                <a:latin typeface="Arial" panose="020B0604020202020204" pitchFamily="34" charset="0"/>
                <a:cs typeface="Arial" panose="020B0604020202020204" pitchFamily="34" charset="0"/>
              </a:rPr>
              <a:t>AI extraction (GPT-4):</a:t>
            </a:r>
          </a:p>
          <a:p>
            <a:pPr algn="just"/>
            <a:r>
              <a:rPr lang="en-US" dirty="0">
                <a:solidFill>
                  <a:srgbClr val="E66C37"/>
                </a:solidFill>
                <a:latin typeface="Arial" panose="020B0604020202020204" pitchFamily="34" charset="0"/>
                <a:cs typeface="Arial" panose="020B0604020202020204" pitchFamily="34" charset="0"/>
              </a:rPr>
              <a:t>The GRAIDS software was used to assess family history and cancer risk, with lead clinicians receiving training and support.</a:t>
            </a:r>
            <a:endParaRPr lang="en-AU" dirty="0">
              <a:solidFill>
                <a:srgbClr val="E66C37"/>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8080458-0B68-C555-0102-85D8835CD4D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2867" y="607462"/>
            <a:ext cx="5763133" cy="5847433"/>
          </a:xfrm>
          <a:prstGeom prst="rect">
            <a:avLst/>
          </a:prstGeom>
        </p:spPr>
      </p:pic>
      <p:sp>
        <p:nvSpPr>
          <p:cNvPr id="9" name="TextBox 8">
            <a:extLst>
              <a:ext uri="{FF2B5EF4-FFF2-40B4-BE49-F238E27FC236}">
                <a16:creationId xmlns:a16="http://schemas.microsoft.com/office/drawing/2014/main" id="{D1EED3A8-407D-14DD-385C-4022D46CC8A3}"/>
              </a:ext>
            </a:extLst>
          </p:cNvPr>
          <p:cNvSpPr txBox="1"/>
          <p:nvPr/>
        </p:nvSpPr>
        <p:spPr>
          <a:xfrm>
            <a:off x="2573690" y="1704566"/>
            <a:ext cx="1067444" cy="461665"/>
          </a:xfrm>
          <a:prstGeom prst="rect">
            <a:avLst/>
          </a:prstGeom>
          <a:noFill/>
        </p:spPr>
        <p:txBody>
          <a:bodyPr wrap="square">
            <a:spAutoFit/>
          </a:bodyPr>
          <a:lstStyle/>
          <a:p>
            <a:r>
              <a:rPr lang="en-US" sz="2400" b="1" dirty="0">
                <a:solidFill>
                  <a:srgbClr val="E66C37"/>
                </a:solidFill>
                <a:latin typeface="Arial" panose="020B0604020202020204" pitchFamily="34" charset="0"/>
                <a:cs typeface="Arial" panose="020B0604020202020204" pitchFamily="34" charset="0"/>
              </a:rPr>
              <a:t>0.79</a:t>
            </a:r>
            <a:endParaRPr lang="en-AU" sz="2400" b="1" dirty="0">
              <a:solidFill>
                <a:srgbClr val="E66C37"/>
              </a:solidFill>
            </a:endParaRPr>
          </a:p>
        </p:txBody>
      </p:sp>
      <p:cxnSp>
        <p:nvCxnSpPr>
          <p:cNvPr id="11" name="Straight Arrow Connector 10">
            <a:extLst>
              <a:ext uri="{FF2B5EF4-FFF2-40B4-BE49-F238E27FC236}">
                <a16:creationId xmlns:a16="http://schemas.microsoft.com/office/drawing/2014/main" id="{35E8DE55-7012-093B-F3D9-B56BC8ED12A5}"/>
              </a:ext>
            </a:extLst>
          </p:cNvPr>
          <p:cNvCxnSpPr>
            <a:cxnSpLocks/>
          </p:cNvCxnSpPr>
          <p:nvPr/>
        </p:nvCxnSpPr>
        <p:spPr>
          <a:xfrm flipH="1">
            <a:off x="2330242" y="2057216"/>
            <a:ext cx="243448" cy="218031"/>
          </a:xfrm>
          <a:prstGeom prst="straightConnector1">
            <a:avLst/>
          </a:prstGeom>
          <a:ln w="57150">
            <a:solidFill>
              <a:srgbClr val="E66C3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1575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D88055F-E6B7-7536-0814-B5AED52294C7}"/>
            </a:ext>
          </a:extLst>
        </p:cNvPr>
        <p:cNvGrpSpPr/>
        <p:nvPr/>
      </p:nvGrpSpPr>
      <p:grpSpPr>
        <a:xfrm>
          <a:off x="0" y="0"/>
          <a:ext cx="0" cy="0"/>
          <a:chOff x="0" y="0"/>
          <a:chExt cx="0" cy="0"/>
        </a:xfrm>
      </p:grpSpPr>
      <p:sp>
        <p:nvSpPr>
          <p:cNvPr id="125" name="TextBox 124">
            <a:extLst>
              <a:ext uri="{FF2B5EF4-FFF2-40B4-BE49-F238E27FC236}">
                <a16:creationId xmlns:a16="http://schemas.microsoft.com/office/drawing/2014/main" id="{917BD35D-82FB-7CDE-CB27-454A82B3A28E}"/>
              </a:ext>
            </a:extLst>
          </p:cNvPr>
          <p:cNvSpPr txBox="1"/>
          <p:nvPr/>
        </p:nvSpPr>
        <p:spPr>
          <a:xfrm>
            <a:off x="6644879" y="3245336"/>
            <a:ext cx="119863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Input:</a:t>
            </a:r>
            <a:endParaRPr lang="en-US" sz="1129" b="1" dirty="0">
              <a:solidFill>
                <a:srgbClr val="7030A0"/>
              </a:solidFill>
              <a:latin typeface="Barlow" pitchFamily="2" charset="77"/>
            </a:endParaRPr>
          </a:p>
          <a:p>
            <a:r>
              <a:rPr lang="en-US" sz="1016" dirty="0">
                <a:solidFill>
                  <a:srgbClr val="7030A0"/>
                </a:solidFill>
                <a:latin typeface="Barlow" pitchFamily="2" charset="77"/>
                <a:cs typeface="Arial"/>
              </a:rPr>
              <a:t>Users enter their Implementation scenario</a:t>
            </a:r>
          </a:p>
        </p:txBody>
      </p:sp>
      <p:sp>
        <p:nvSpPr>
          <p:cNvPr id="92" name="Rectangle 91">
            <a:extLst>
              <a:ext uri="{FF2B5EF4-FFF2-40B4-BE49-F238E27FC236}">
                <a16:creationId xmlns:a16="http://schemas.microsoft.com/office/drawing/2014/main" id="{8610ECA4-3181-868A-1E64-323DF6D33B68}"/>
              </a:ext>
            </a:extLst>
          </p:cNvPr>
          <p:cNvSpPr/>
          <p:nvPr/>
        </p:nvSpPr>
        <p:spPr>
          <a:xfrm>
            <a:off x="3274751" y="1945061"/>
            <a:ext cx="575514" cy="652483"/>
          </a:xfrm>
          <a:prstGeom prst="rect">
            <a:avLst/>
          </a:prstGeom>
          <a:no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7" name="TextBox 106">
            <a:extLst>
              <a:ext uri="{FF2B5EF4-FFF2-40B4-BE49-F238E27FC236}">
                <a16:creationId xmlns:a16="http://schemas.microsoft.com/office/drawing/2014/main" id="{851396C6-ECCA-C01F-C3A5-83A12CC48FEC}"/>
              </a:ext>
            </a:extLst>
          </p:cNvPr>
          <p:cNvSpPr txBox="1"/>
          <p:nvPr/>
        </p:nvSpPr>
        <p:spPr>
          <a:xfrm>
            <a:off x="798072" y="727566"/>
            <a:ext cx="3303752" cy="261610"/>
          </a:xfrm>
          <a:prstGeom prst="rect">
            <a:avLst/>
          </a:prstGeom>
          <a:noFill/>
        </p:spPr>
        <p:txBody>
          <a:bodyPr wrap="square">
            <a:spAutoFit/>
          </a:bodyPr>
          <a:lstStyle/>
          <a:p>
            <a:r>
              <a:rPr lang="en-US" sz="1100" b="1" u="sng" dirty="0">
                <a:solidFill>
                  <a:srgbClr val="404040"/>
                </a:solidFill>
                <a:latin typeface="Barlow" pitchFamily="2" charset="77"/>
                <a:cs typeface="Arial" panose="020B0604020202020204" pitchFamily="34" charset="0"/>
              </a:rPr>
              <a:t>Component 1 – Learning Implementation System</a:t>
            </a:r>
          </a:p>
        </p:txBody>
      </p:sp>
      <p:sp>
        <p:nvSpPr>
          <p:cNvPr id="110" name="Rectangle 109">
            <a:extLst>
              <a:ext uri="{FF2B5EF4-FFF2-40B4-BE49-F238E27FC236}">
                <a16:creationId xmlns:a16="http://schemas.microsoft.com/office/drawing/2014/main" id="{BFA4B6D7-F369-B450-2A05-DFA2B6EEE417}"/>
              </a:ext>
            </a:extLst>
          </p:cNvPr>
          <p:cNvSpPr/>
          <p:nvPr/>
        </p:nvSpPr>
        <p:spPr>
          <a:xfrm>
            <a:off x="793505" y="711100"/>
            <a:ext cx="5096097" cy="5382225"/>
          </a:xfrm>
          <a:prstGeom prst="rect">
            <a:avLst/>
          </a:pr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p>
        </p:txBody>
      </p:sp>
      <p:pic>
        <p:nvPicPr>
          <p:cNvPr id="47" name="Graphic 46" descr="User with solid fill">
            <a:extLst>
              <a:ext uri="{FF2B5EF4-FFF2-40B4-BE49-F238E27FC236}">
                <a16:creationId xmlns:a16="http://schemas.microsoft.com/office/drawing/2014/main" id="{D4D2345E-8146-0EEF-44AB-5BC3B108D00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03063" y="4714094"/>
            <a:ext cx="656169" cy="656169"/>
          </a:xfrm>
          <a:prstGeom prst="rect">
            <a:avLst/>
          </a:prstGeom>
        </p:spPr>
      </p:pic>
      <p:sp>
        <p:nvSpPr>
          <p:cNvPr id="50" name="TextBox 49">
            <a:extLst>
              <a:ext uri="{FF2B5EF4-FFF2-40B4-BE49-F238E27FC236}">
                <a16:creationId xmlns:a16="http://schemas.microsoft.com/office/drawing/2014/main" id="{5018477D-3492-7236-8A4B-D2CDD69B5265}"/>
              </a:ext>
            </a:extLst>
          </p:cNvPr>
          <p:cNvSpPr txBox="1"/>
          <p:nvPr/>
        </p:nvSpPr>
        <p:spPr>
          <a:xfrm>
            <a:off x="2847431" y="5275804"/>
            <a:ext cx="1144430" cy="404983"/>
          </a:xfrm>
          <a:prstGeom prst="rect">
            <a:avLst/>
          </a:prstGeom>
          <a:noFill/>
        </p:spPr>
        <p:txBody>
          <a:bodyPr wrap="square">
            <a:spAutoFit/>
          </a:bodyPr>
          <a:lstStyle/>
          <a:p>
            <a:pPr algn="ctr"/>
            <a:r>
              <a:rPr lang="en-US" sz="1016">
                <a:latin typeface="Barlow" pitchFamily="2" charset="77"/>
                <a:cs typeface="Arial" panose="020B0604020202020204" pitchFamily="34" charset="0"/>
              </a:rPr>
              <a:t>Implementation scientists</a:t>
            </a:r>
            <a:endParaRPr lang="en-AU" sz="1016">
              <a:latin typeface="Barlow" pitchFamily="2" charset="77"/>
              <a:cs typeface="Arial" panose="020B0604020202020204" pitchFamily="34" charset="0"/>
            </a:endParaRPr>
          </a:p>
        </p:txBody>
      </p:sp>
      <p:sp>
        <p:nvSpPr>
          <p:cNvPr id="80" name="Rectangle 79">
            <a:extLst>
              <a:ext uri="{FF2B5EF4-FFF2-40B4-BE49-F238E27FC236}">
                <a16:creationId xmlns:a16="http://schemas.microsoft.com/office/drawing/2014/main" id="{45ECAAEB-EFC9-5AD4-A0C3-057FCB057295}"/>
              </a:ext>
            </a:extLst>
          </p:cNvPr>
          <p:cNvSpPr/>
          <p:nvPr/>
        </p:nvSpPr>
        <p:spPr>
          <a:xfrm>
            <a:off x="5892132" y="711100"/>
            <a:ext cx="5569749" cy="5385711"/>
          </a:xfrm>
          <a:custGeom>
            <a:avLst/>
            <a:gdLst>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0 w 5569749"/>
              <a:gd name="connsiteY4" fmla="*/ 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20855 w 5590604"/>
              <a:gd name="connsiteY0" fmla="*/ 0 h 5385711"/>
              <a:gd name="connsiteX1" fmla="*/ 5590604 w 5590604"/>
              <a:gd name="connsiteY1" fmla="*/ 0 h 5385711"/>
              <a:gd name="connsiteX2" fmla="*/ 5590604 w 5590604"/>
              <a:gd name="connsiteY2" fmla="*/ 5385711 h 5385711"/>
              <a:gd name="connsiteX3" fmla="*/ 20855 w 5590604"/>
              <a:gd name="connsiteY3" fmla="*/ 5385711 h 5385711"/>
              <a:gd name="connsiteX4" fmla="*/ 0 w 5590604"/>
              <a:gd name="connsiteY4" fmla="*/ 2401503 h 5385711"/>
              <a:gd name="connsiteX0" fmla="*/ 15507 w 5585256"/>
              <a:gd name="connsiteY0" fmla="*/ 0 h 5385711"/>
              <a:gd name="connsiteX1" fmla="*/ 5585256 w 5585256"/>
              <a:gd name="connsiteY1" fmla="*/ 0 h 5385711"/>
              <a:gd name="connsiteX2" fmla="*/ 5585256 w 5585256"/>
              <a:gd name="connsiteY2" fmla="*/ 5385711 h 5385711"/>
              <a:gd name="connsiteX3" fmla="*/ 15507 w 5585256"/>
              <a:gd name="connsiteY3" fmla="*/ 5385711 h 5385711"/>
              <a:gd name="connsiteX4" fmla="*/ 0 w 5585256"/>
              <a:gd name="connsiteY4" fmla="*/ 4257040 h 5385711"/>
              <a:gd name="connsiteX0" fmla="*/ 4812 w 5574561"/>
              <a:gd name="connsiteY0" fmla="*/ 0 h 5385711"/>
              <a:gd name="connsiteX1" fmla="*/ 5574561 w 5574561"/>
              <a:gd name="connsiteY1" fmla="*/ 0 h 5385711"/>
              <a:gd name="connsiteX2" fmla="*/ 5574561 w 5574561"/>
              <a:gd name="connsiteY2" fmla="*/ 5385711 h 5385711"/>
              <a:gd name="connsiteX3" fmla="*/ 4812 w 5574561"/>
              <a:gd name="connsiteY3" fmla="*/ 5385711 h 5385711"/>
              <a:gd name="connsiteX4" fmla="*/ 0 w 5574561"/>
              <a:gd name="connsiteY4" fmla="*/ 4321209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Lst>
            <a:ahLst/>
            <a:cxnLst>
              <a:cxn ang="0">
                <a:pos x="connsiteX0" y="connsiteY0"/>
              </a:cxn>
              <a:cxn ang="0">
                <a:pos x="connsiteX1" y="connsiteY1"/>
              </a:cxn>
              <a:cxn ang="0">
                <a:pos x="connsiteX2" y="connsiteY2"/>
              </a:cxn>
              <a:cxn ang="0">
                <a:pos x="connsiteX3" y="connsiteY3"/>
              </a:cxn>
            </a:cxnLst>
            <a:rect l="l" t="t" r="r" b="b"/>
            <a:pathLst>
              <a:path w="5569749" h="5385711">
                <a:moveTo>
                  <a:pt x="0" y="0"/>
                </a:moveTo>
                <a:lnTo>
                  <a:pt x="5569749" y="0"/>
                </a:lnTo>
                <a:lnTo>
                  <a:pt x="5569749" y="5385711"/>
                </a:lnTo>
                <a:lnTo>
                  <a:pt x="0" y="5385711"/>
                </a:lnTo>
              </a:path>
            </a:pathLst>
          </a:cu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solidFill>
                <a:srgbClr val="404040"/>
              </a:solidFill>
            </a:endParaRPr>
          </a:p>
        </p:txBody>
      </p:sp>
      <p:pic>
        <p:nvPicPr>
          <p:cNvPr id="8" name="Graphic 7" descr="Processor with solid fill">
            <a:extLst>
              <a:ext uri="{FF2B5EF4-FFF2-40B4-BE49-F238E27FC236}">
                <a16:creationId xmlns:a16="http://schemas.microsoft.com/office/drawing/2014/main" id="{90E0FBD3-C8D6-9451-58F9-D19EC9DB404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5161" y="2869121"/>
            <a:ext cx="729400" cy="729400"/>
          </a:xfrm>
          <a:prstGeom prst="rect">
            <a:avLst/>
          </a:prstGeom>
        </p:spPr>
      </p:pic>
      <p:sp>
        <p:nvSpPr>
          <p:cNvPr id="9" name="TextBox 8">
            <a:extLst>
              <a:ext uri="{FF2B5EF4-FFF2-40B4-BE49-F238E27FC236}">
                <a16:creationId xmlns:a16="http://schemas.microsoft.com/office/drawing/2014/main" id="{966AC9A7-CC1D-C374-7B30-CE07F47790E9}"/>
              </a:ext>
            </a:extLst>
          </p:cNvPr>
          <p:cNvSpPr txBox="1"/>
          <p:nvPr/>
        </p:nvSpPr>
        <p:spPr>
          <a:xfrm>
            <a:off x="5935091" y="727882"/>
            <a:ext cx="2821744" cy="214033"/>
          </a:xfrm>
          <a:prstGeom prst="rect">
            <a:avLst/>
          </a:prstGeom>
          <a:noFill/>
        </p:spPr>
        <p:txBody>
          <a:bodyPr wrap="square" lIns="57149" tIns="28575" rIns="57149" bIns="28575" anchor="t">
            <a:spAutoFit/>
          </a:bodyPr>
          <a:lstStyle/>
          <a:p>
            <a:r>
              <a:rPr lang="en-US" sz="1016" b="1" u="sng" dirty="0">
                <a:solidFill>
                  <a:srgbClr val="404040"/>
                </a:solidFill>
                <a:latin typeface="Arial"/>
                <a:cs typeface="Arial"/>
              </a:rPr>
              <a:t>Component 2 – Interactive web application</a:t>
            </a:r>
            <a:endParaRPr lang="en-US" sz="1016" b="1" u="sng" dirty="0">
              <a:solidFill>
                <a:srgbClr val="404040"/>
              </a:solidFill>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FDF7F21D-6A1B-43A5-CF10-A81F2ADDB611}"/>
              </a:ext>
            </a:extLst>
          </p:cNvPr>
          <p:cNvSpPr/>
          <p:nvPr/>
        </p:nvSpPr>
        <p:spPr>
          <a:xfrm>
            <a:off x="3498864" y="4614270"/>
            <a:ext cx="805715" cy="909545"/>
          </a:xfrm>
          <a:prstGeom prst="rightArrow">
            <a:avLst/>
          </a:prstGeom>
          <a:solidFill>
            <a:srgbClr val="FFC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sz="1038" b="1" dirty="0">
              <a:latin typeface="Barlow" pitchFamily="2" charset="77"/>
            </a:endParaRPr>
          </a:p>
        </p:txBody>
      </p:sp>
      <p:sp>
        <p:nvSpPr>
          <p:cNvPr id="25" name="TextBox 24">
            <a:extLst>
              <a:ext uri="{FF2B5EF4-FFF2-40B4-BE49-F238E27FC236}">
                <a16:creationId xmlns:a16="http://schemas.microsoft.com/office/drawing/2014/main" id="{9BBEDD5C-8BA3-68A2-FD0D-A5A172365554}"/>
              </a:ext>
            </a:extLst>
          </p:cNvPr>
          <p:cNvSpPr txBox="1"/>
          <p:nvPr/>
        </p:nvSpPr>
        <p:spPr>
          <a:xfrm>
            <a:off x="3455511" y="4850661"/>
            <a:ext cx="805715" cy="370230"/>
          </a:xfrm>
          <a:prstGeom prst="rect">
            <a:avLst/>
          </a:prstGeom>
          <a:noFill/>
        </p:spPr>
        <p:txBody>
          <a:bodyPr wrap="square">
            <a:spAutoFit/>
          </a:bodyPr>
          <a:lstStyle/>
          <a:p>
            <a:pPr algn="ctr"/>
            <a:r>
              <a:rPr lang="en-US" sz="903" b="1" dirty="0">
                <a:latin typeface="Barlow" pitchFamily="2" charset="77"/>
                <a:cs typeface="Arial" panose="020B0604020202020204" pitchFamily="34" charset="0"/>
              </a:rPr>
              <a:t>Review</a:t>
            </a:r>
          </a:p>
          <a:p>
            <a:pPr algn="ctr"/>
            <a:r>
              <a:rPr lang="en-US" sz="903" b="1" dirty="0">
                <a:latin typeface="Barlow" pitchFamily="2" charset="77"/>
                <a:cs typeface="Arial" panose="020B0604020202020204" pitchFamily="34" charset="0"/>
              </a:rPr>
              <a:t>(quarterly)</a:t>
            </a:r>
            <a:endParaRPr lang="en-AU" sz="903" b="1" dirty="0">
              <a:latin typeface="Barlow" pitchFamily="2" charset="77"/>
              <a:cs typeface="Arial" panose="020B0604020202020204" pitchFamily="34" charset="0"/>
            </a:endParaRPr>
          </a:p>
        </p:txBody>
      </p:sp>
      <p:sp>
        <p:nvSpPr>
          <p:cNvPr id="26" name="Oval 25">
            <a:extLst>
              <a:ext uri="{FF2B5EF4-FFF2-40B4-BE49-F238E27FC236}">
                <a16:creationId xmlns:a16="http://schemas.microsoft.com/office/drawing/2014/main" id="{48F7CBF1-C3C8-039B-10F2-32659E8E1E8A}"/>
              </a:ext>
            </a:extLst>
          </p:cNvPr>
          <p:cNvSpPr/>
          <p:nvPr/>
        </p:nvSpPr>
        <p:spPr>
          <a:xfrm>
            <a:off x="2744384" y="4345091"/>
            <a:ext cx="1653000" cy="1445866"/>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36" name="Graphic 35" descr="Database with solid fill">
            <a:extLst>
              <a:ext uri="{FF2B5EF4-FFF2-40B4-BE49-F238E27FC236}">
                <a16:creationId xmlns:a16="http://schemas.microsoft.com/office/drawing/2014/main" id="{044DA6EA-1C98-BA46-98CF-1B0FAD7A541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9926" y="2827368"/>
            <a:ext cx="736674" cy="736674"/>
          </a:xfrm>
          <a:prstGeom prst="rect">
            <a:avLst/>
          </a:prstGeom>
        </p:spPr>
      </p:pic>
      <p:cxnSp>
        <p:nvCxnSpPr>
          <p:cNvPr id="29" name="Straight Arrow Connector 28">
            <a:extLst>
              <a:ext uri="{FF2B5EF4-FFF2-40B4-BE49-F238E27FC236}">
                <a16:creationId xmlns:a16="http://schemas.microsoft.com/office/drawing/2014/main" id="{4FEA8856-8667-C950-2673-93B083D4C758}"/>
              </a:ext>
            </a:extLst>
          </p:cNvPr>
          <p:cNvCxnSpPr>
            <a:cxnSpLocks/>
          </p:cNvCxnSpPr>
          <p:nvPr/>
        </p:nvCxnSpPr>
        <p:spPr>
          <a:xfrm flipV="1">
            <a:off x="2351433" y="3285037"/>
            <a:ext cx="781048" cy="0"/>
          </a:xfrm>
          <a:prstGeom prst="straightConnector1">
            <a:avLst/>
          </a:prstGeom>
          <a:ln w="57150">
            <a:solidFill>
              <a:srgbClr val="62ACF0"/>
            </a:solidFill>
            <a:tailEnd type="triangle"/>
          </a:ln>
        </p:spPr>
        <p:style>
          <a:lnRef idx="2">
            <a:schemeClr val="accent1"/>
          </a:lnRef>
          <a:fillRef idx="0">
            <a:schemeClr val="accent1"/>
          </a:fillRef>
          <a:effectRef idx="1">
            <a:schemeClr val="accent1"/>
          </a:effectRef>
          <a:fontRef idx="minor">
            <a:schemeClr val="tx1"/>
          </a:fontRef>
        </p:style>
      </p:cxnSp>
      <p:pic>
        <p:nvPicPr>
          <p:cNvPr id="71" name="Graphic 70" descr="User with solid fill">
            <a:extLst>
              <a:ext uri="{FF2B5EF4-FFF2-40B4-BE49-F238E27FC236}">
                <a16:creationId xmlns:a16="http://schemas.microsoft.com/office/drawing/2014/main" id="{8679D266-FFAD-A653-29BA-F9196C86C92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40404" y="2298118"/>
            <a:ext cx="656169" cy="656169"/>
          </a:xfrm>
          <a:prstGeom prst="rect">
            <a:avLst/>
          </a:prstGeom>
        </p:spPr>
      </p:pic>
      <p:sp>
        <p:nvSpPr>
          <p:cNvPr id="85" name="TextBox 84">
            <a:extLst>
              <a:ext uri="{FF2B5EF4-FFF2-40B4-BE49-F238E27FC236}">
                <a16:creationId xmlns:a16="http://schemas.microsoft.com/office/drawing/2014/main" id="{114EF5DE-F9A3-6C09-B1A6-3784F203D4F2}"/>
              </a:ext>
            </a:extLst>
          </p:cNvPr>
          <p:cNvSpPr txBox="1"/>
          <p:nvPr/>
        </p:nvSpPr>
        <p:spPr>
          <a:xfrm>
            <a:off x="8738642" y="3716847"/>
            <a:ext cx="2723239" cy="1777281"/>
          </a:xfrm>
          <a:prstGeom prst="rect">
            <a:avLst/>
          </a:prstGeom>
          <a:noFill/>
        </p:spPr>
        <p:txBody>
          <a:bodyPr wrap="square" lIns="57149" tIns="28575" rIns="57149" bIns="28575" anchor="t">
            <a:spAutoFit/>
          </a:bodyPr>
          <a:lstStyle/>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r>
              <a:rPr lang="en-AU" sz="1016" b="1" dirty="0">
                <a:solidFill>
                  <a:srgbClr val="7030A0"/>
                </a:solidFill>
                <a:latin typeface="Barlow" pitchFamily="2" charset="77"/>
                <a:cs typeface="Arial"/>
              </a:rPr>
              <a:t>Tool 2 FUNCTIONS</a:t>
            </a:r>
            <a:endParaRPr lang="en-AU" sz="1016" dirty="0">
              <a:solidFill>
                <a:srgbClr val="7030A0"/>
              </a:solidFill>
              <a:latin typeface="Barlow" pitchFamily="2" charset="77"/>
              <a:cs typeface="Arial"/>
            </a:endParaRPr>
          </a:p>
          <a:p>
            <a:pPr marL="107152" indent="-107152">
              <a:buFont typeface="Arial" panose="020B0604020202020204" pitchFamily="34" charset="0"/>
              <a:buChar char="•"/>
            </a:pPr>
            <a:r>
              <a:rPr lang="en-AU" sz="1016" dirty="0">
                <a:solidFill>
                  <a:srgbClr val="7030A0"/>
                </a:solidFill>
                <a:latin typeface="Barlow" pitchFamily="2" charset="77"/>
                <a:cs typeface="Arial"/>
              </a:rPr>
              <a:t>Log in</a:t>
            </a:r>
            <a:endParaRPr lang="en-AU" sz="1806" dirty="0">
              <a:solidFill>
                <a:srgbClr val="7030A0"/>
              </a:solidFill>
              <a:latin typeface="Barlow" pitchFamily="2" charset="77"/>
            </a:endParaRPr>
          </a:p>
          <a:p>
            <a:pPr marL="107152" indent="-107152">
              <a:buFont typeface="Arial" panose="020B0604020202020204" pitchFamily="34" charset="0"/>
              <a:buChar char="•"/>
            </a:pPr>
            <a:r>
              <a:rPr lang="en-AU" sz="1016" dirty="0">
                <a:solidFill>
                  <a:srgbClr val="7030A0"/>
                </a:solidFill>
                <a:latin typeface="Barlow" pitchFamily="2" charset="77"/>
              </a:rPr>
              <a:t>Receive communications</a:t>
            </a:r>
          </a:p>
          <a:p>
            <a:pPr marL="107152" indent="-107152">
              <a:buFont typeface="Arial" panose="020B0604020202020204" pitchFamily="34" charset="0"/>
              <a:buChar char="•"/>
            </a:pPr>
            <a:r>
              <a:rPr lang="en-AU" sz="1016" dirty="0">
                <a:solidFill>
                  <a:srgbClr val="7030A0"/>
                </a:solidFill>
                <a:latin typeface="Barlow" pitchFamily="2" charset="77"/>
              </a:rPr>
              <a:t>Coordinate with implementation team for training and coaching</a:t>
            </a:r>
          </a:p>
          <a:p>
            <a:pPr marL="107152" indent="-107152">
              <a:buFont typeface="Arial" panose="020B0604020202020204" pitchFamily="34" charset="0"/>
              <a:buChar char="•"/>
            </a:pPr>
            <a:r>
              <a:rPr lang="en-AU" sz="1016" dirty="0">
                <a:solidFill>
                  <a:srgbClr val="7030A0"/>
                </a:solidFill>
                <a:latin typeface="Barlow" pitchFamily="2" charset="77"/>
              </a:rPr>
              <a:t>Upload data for analysis</a:t>
            </a:r>
          </a:p>
          <a:p>
            <a:pPr marL="107152" indent="-107152">
              <a:buFont typeface="Arial" panose="020B0604020202020204" pitchFamily="34" charset="0"/>
              <a:buChar char="•"/>
            </a:pPr>
            <a:r>
              <a:rPr lang="en-AU" sz="1016" dirty="0">
                <a:solidFill>
                  <a:srgbClr val="7030A0"/>
                </a:solidFill>
                <a:latin typeface="Barlow" pitchFamily="2" charset="77"/>
                <a:cs typeface="Arial"/>
              </a:rPr>
              <a:t>Network with peers (community of practice)</a:t>
            </a:r>
          </a:p>
          <a:p>
            <a:pPr marL="107152" indent="-107152">
              <a:buFont typeface="Arial" panose="020B0604020202020204" pitchFamily="34" charset="0"/>
              <a:buChar char="•"/>
            </a:pPr>
            <a:r>
              <a:rPr lang="en-AU" sz="1016" dirty="0">
                <a:solidFill>
                  <a:srgbClr val="7030A0"/>
                </a:solidFill>
                <a:latin typeface="Barlow" pitchFamily="2" charset="77"/>
                <a:cs typeface="Arial"/>
              </a:rPr>
              <a:t>Access educational resources</a:t>
            </a: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p:txBody>
      </p:sp>
      <p:pic>
        <p:nvPicPr>
          <p:cNvPr id="88" name="Graphic 87" descr="User with solid fill">
            <a:extLst>
              <a:ext uri="{FF2B5EF4-FFF2-40B4-BE49-F238E27FC236}">
                <a16:creationId xmlns:a16="http://schemas.microsoft.com/office/drawing/2014/main" id="{CDC2F0A3-E768-1CAC-984A-479F29C9CD1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3672" y="1407696"/>
            <a:ext cx="495732" cy="495732"/>
          </a:xfrm>
          <a:prstGeom prst="rect">
            <a:avLst/>
          </a:prstGeom>
        </p:spPr>
      </p:pic>
      <p:sp>
        <p:nvSpPr>
          <p:cNvPr id="89" name="TextBox 88">
            <a:extLst>
              <a:ext uri="{FF2B5EF4-FFF2-40B4-BE49-F238E27FC236}">
                <a16:creationId xmlns:a16="http://schemas.microsoft.com/office/drawing/2014/main" id="{2D4BBF02-A0F5-0BD5-58AE-22FDCCA60C82}"/>
              </a:ext>
            </a:extLst>
          </p:cNvPr>
          <p:cNvSpPr txBox="1"/>
          <p:nvPr/>
        </p:nvSpPr>
        <p:spPr>
          <a:xfrm>
            <a:off x="7285139" y="1937251"/>
            <a:ext cx="1963199" cy="1013098"/>
          </a:xfrm>
          <a:prstGeom prst="rect">
            <a:avLst/>
          </a:prstGeom>
          <a:noFill/>
        </p:spPr>
        <p:txBody>
          <a:bodyPr wrap="square" lIns="57149" tIns="28575" rIns="57149" bIns="28575" anchor="t">
            <a:spAutoFit/>
          </a:bodyPr>
          <a:lstStyle/>
          <a:p>
            <a:r>
              <a:rPr lang="en-US"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involved</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a:t>
            </a:r>
          </a:p>
        </p:txBody>
      </p:sp>
      <p:cxnSp>
        <p:nvCxnSpPr>
          <p:cNvPr id="90" name="Straight Arrow Connector 89">
            <a:extLst>
              <a:ext uri="{FF2B5EF4-FFF2-40B4-BE49-F238E27FC236}">
                <a16:creationId xmlns:a16="http://schemas.microsoft.com/office/drawing/2014/main" id="{1ED77E23-7116-7589-6411-FD2496919EB4}"/>
              </a:ext>
            </a:extLst>
          </p:cNvPr>
          <p:cNvCxnSpPr>
            <a:cxnSpLocks/>
          </p:cNvCxnSpPr>
          <p:nvPr/>
        </p:nvCxnSpPr>
        <p:spPr>
          <a:xfrm>
            <a:off x="7788299" y="3362573"/>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FF69B836-DD9C-F13D-EEDF-D4063BDEE632}"/>
              </a:ext>
            </a:extLst>
          </p:cNvPr>
          <p:cNvSpPr txBox="1"/>
          <p:nvPr/>
        </p:nvSpPr>
        <p:spPr>
          <a:xfrm>
            <a:off x="7974691" y="3266576"/>
            <a:ext cx="167652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Output:</a:t>
            </a:r>
          </a:p>
          <a:p>
            <a:r>
              <a:rPr lang="en-US" sz="1016" dirty="0">
                <a:solidFill>
                  <a:srgbClr val="7030A0"/>
                </a:solidFill>
                <a:latin typeface="Barlow" pitchFamily="2" charset="77"/>
                <a:cs typeface="Arial"/>
              </a:rPr>
              <a:t>Users receive evidence-based implementation strategies</a:t>
            </a:r>
          </a:p>
        </p:txBody>
      </p:sp>
      <p:sp>
        <p:nvSpPr>
          <p:cNvPr id="105" name="Freeform: Shape 104">
            <a:extLst>
              <a:ext uri="{FF2B5EF4-FFF2-40B4-BE49-F238E27FC236}">
                <a16:creationId xmlns:a16="http://schemas.microsoft.com/office/drawing/2014/main" id="{0B3EBF7F-9A99-6D53-32E0-33373B0C2B17}"/>
              </a:ext>
            </a:extLst>
          </p:cNvPr>
          <p:cNvSpPr/>
          <p:nvPr/>
        </p:nvSpPr>
        <p:spPr>
          <a:xfrm>
            <a:off x="2299069" y="3835619"/>
            <a:ext cx="2204526" cy="2063210"/>
          </a:xfrm>
          <a:custGeom>
            <a:avLst/>
            <a:gdLst>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660400 w 3987800"/>
              <a:gd name="connsiteY7" fmla="*/ 1574800 h 4813300"/>
              <a:gd name="connsiteX8" fmla="*/ 584200 w 3987800"/>
              <a:gd name="connsiteY8" fmla="*/ 1676400 h 4813300"/>
              <a:gd name="connsiteX9" fmla="*/ 495300 w 3987800"/>
              <a:gd name="connsiteY9" fmla="*/ 1866900 h 4813300"/>
              <a:gd name="connsiteX10" fmla="*/ 431800 w 3987800"/>
              <a:gd name="connsiteY10" fmla="*/ 2032000 h 4813300"/>
              <a:gd name="connsiteX11" fmla="*/ 381000 w 3987800"/>
              <a:gd name="connsiteY11" fmla="*/ 2133600 h 4813300"/>
              <a:gd name="connsiteX12" fmla="*/ 368300 w 3987800"/>
              <a:gd name="connsiteY12" fmla="*/ 2184400 h 4813300"/>
              <a:gd name="connsiteX13" fmla="*/ 254000 w 3987800"/>
              <a:gd name="connsiteY13" fmla="*/ 2425700 h 4813300"/>
              <a:gd name="connsiteX14" fmla="*/ 228600 w 3987800"/>
              <a:gd name="connsiteY14" fmla="*/ 2514600 h 4813300"/>
              <a:gd name="connsiteX15" fmla="*/ 0 w 3987800"/>
              <a:gd name="connsiteY15" fmla="*/ 2984500 h 4813300"/>
              <a:gd name="connsiteX16" fmla="*/ 520700 w 3987800"/>
              <a:gd name="connsiteY16" fmla="*/ 3492500 h 4813300"/>
              <a:gd name="connsiteX17" fmla="*/ 876300 w 3987800"/>
              <a:gd name="connsiteY17" fmla="*/ 3683000 h 4813300"/>
              <a:gd name="connsiteX18" fmla="*/ 1422400 w 3987800"/>
              <a:gd name="connsiteY18" fmla="*/ 4025900 h 4813300"/>
              <a:gd name="connsiteX19" fmla="*/ 1866900 w 3987800"/>
              <a:gd name="connsiteY19" fmla="*/ 4267200 h 4813300"/>
              <a:gd name="connsiteX20" fmla="*/ 2082800 w 3987800"/>
              <a:gd name="connsiteY20" fmla="*/ 4406900 h 4813300"/>
              <a:gd name="connsiteX21" fmla="*/ 2641600 w 3987800"/>
              <a:gd name="connsiteY21" fmla="*/ 4635500 h 4813300"/>
              <a:gd name="connsiteX22" fmla="*/ 2959100 w 3987800"/>
              <a:gd name="connsiteY22" fmla="*/ 4724400 h 4813300"/>
              <a:gd name="connsiteX23" fmla="*/ 3086100 w 3987800"/>
              <a:gd name="connsiteY23" fmla="*/ 4749800 h 4813300"/>
              <a:gd name="connsiteX24" fmla="*/ 3162300 w 3987800"/>
              <a:gd name="connsiteY24" fmla="*/ 4813300 h 4813300"/>
              <a:gd name="connsiteX25" fmla="*/ 3987800 w 3987800"/>
              <a:gd name="connsiteY25" fmla="*/ 4495800 h 4813300"/>
              <a:gd name="connsiteX26" fmla="*/ 3987800 w 3987800"/>
              <a:gd name="connsiteY26"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584200 w 3987800"/>
              <a:gd name="connsiteY7" fmla="*/ 1676400 h 4813300"/>
              <a:gd name="connsiteX8" fmla="*/ 495300 w 3987800"/>
              <a:gd name="connsiteY8" fmla="*/ 1866900 h 4813300"/>
              <a:gd name="connsiteX9" fmla="*/ 431800 w 3987800"/>
              <a:gd name="connsiteY9" fmla="*/ 2032000 h 4813300"/>
              <a:gd name="connsiteX10" fmla="*/ 381000 w 3987800"/>
              <a:gd name="connsiteY10" fmla="*/ 2133600 h 4813300"/>
              <a:gd name="connsiteX11" fmla="*/ 368300 w 3987800"/>
              <a:gd name="connsiteY11" fmla="*/ 2184400 h 4813300"/>
              <a:gd name="connsiteX12" fmla="*/ 254000 w 3987800"/>
              <a:gd name="connsiteY12" fmla="*/ 2425700 h 4813300"/>
              <a:gd name="connsiteX13" fmla="*/ 228600 w 3987800"/>
              <a:gd name="connsiteY13" fmla="*/ 2514600 h 4813300"/>
              <a:gd name="connsiteX14" fmla="*/ 0 w 3987800"/>
              <a:gd name="connsiteY14" fmla="*/ 2984500 h 4813300"/>
              <a:gd name="connsiteX15" fmla="*/ 520700 w 3987800"/>
              <a:gd name="connsiteY15" fmla="*/ 3492500 h 4813300"/>
              <a:gd name="connsiteX16" fmla="*/ 876300 w 3987800"/>
              <a:gd name="connsiteY16" fmla="*/ 3683000 h 4813300"/>
              <a:gd name="connsiteX17" fmla="*/ 1422400 w 3987800"/>
              <a:gd name="connsiteY17" fmla="*/ 4025900 h 4813300"/>
              <a:gd name="connsiteX18" fmla="*/ 1866900 w 3987800"/>
              <a:gd name="connsiteY18" fmla="*/ 4267200 h 4813300"/>
              <a:gd name="connsiteX19" fmla="*/ 2082800 w 3987800"/>
              <a:gd name="connsiteY19" fmla="*/ 4406900 h 4813300"/>
              <a:gd name="connsiteX20" fmla="*/ 2641600 w 3987800"/>
              <a:gd name="connsiteY20" fmla="*/ 4635500 h 4813300"/>
              <a:gd name="connsiteX21" fmla="*/ 2959100 w 3987800"/>
              <a:gd name="connsiteY21" fmla="*/ 4724400 h 4813300"/>
              <a:gd name="connsiteX22" fmla="*/ 3086100 w 3987800"/>
              <a:gd name="connsiteY22" fmla="*/ 4749800 h 4813300"/>
              <a:gd name="connsiteX23" fmla="*/ 3162300 w 3987800"/>
              <a:gd name="connsiteY23" fmla="*/ 4813300 h 4813300"/>
              <a:gd name="connsiteX24" fmla="*/ 3987800 w 3987800"/>
              <a:gd name="connsiteY24" fmla="*/ 4495800 h 4813300"/>
              <a:gd name="connsiteX25" fmla="*/ 3987800 w 3987800"/>
              <a:gd name="connsiteY25"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95300 w 3987800"/>
              <a:gd name="connsiteY7" fmla="*/ 1866900 h 4813300"/>
              <a:gd name="connsiteX8" fmla="*/ 431800 w 3987800"/>
              <a:gd name="connsiteY8" fmla="*/ 2032000 h 4813300"/>
              <a:gd name="connsiteX9" fmla="*/ 381000 w 3987800"/>
              <a:gd name="connsiteY9" fmla="*/ 2133600 h 4813300"/>
              <a:gd name="connsiteX10" fmla="*/ 368300 w 3987800"/>
              <a:gd name="connsiteY10" fmla="*/ 2184400 h 4813300"/>
              <a:gd name="connsiteX11" fmla="*/ 254000 w 3987800"/>
              <a:gd name="connsiteY11" fmla="*/ 2425700 h 4813300"/>
              <a:gd name="connsiteX12" fmla="*/ 228600 w 3987800"/>
              <a:gd name="connsiteY12" fmla="*/ 2514600 h 4813300"/>
              <a:gd name="connsiteX13" fmla="*/ 0 w 3987800"/>
              <a:gd name="connsiteY13" fmla="*/ 2984500 h 4813300"/>
              <a:gd name="connsiteX14" fmla="*/ 520700 w 3987800"/>
              <a:gd name="connsiteY14" fmla="*/ 3492500 h 4813300"/>
              <a:gd name="connsiteX15" fmla="*/ 876300 w 3987800"/>
              <a:gd name="connsiteY15" fmla="*/ 3683000 h 4813300"/>
              <a:gd name="connsiteX16" fmla="*/ 1422400 w 3987800"/>
              <a:gd name="connsiteY16" fmla="*/ 4025900 h 4813300"/>
              <a:gd name="connsiteX17" fmla="*/ 1866900 w 3987800"/>
              <a:gd name="connsiteY17" fmla="*/ 4267200 h 4813300"/>
              <a:gd name="connsiteX18" fmla="*/ 2082800 w 3987800"/>
              <a:gd name="connsiteY18" fmla="*/ 4406900 h 4813300"/>
              <a:gd name="connsiteX19" fmla="*/ 2641600 w 3987800"/>
              <a:gd name="connsiteY19" fmla="*/ 4635500 h 4813300"/>
              <a:gd name="connsiteX20" fmla="*/ 2959100 w 3987800"/>
              <a:gd name="connsiteY20" fmla="*/ 4724400 h 4813300"/>
              <a:gd name="connsiteX21" fmla="*/ 3086100 w 3987800"/>
              <a:gd name="connsiteY21" fmla="*/ 4749800 h 4813300"/>
              <a:gd name="connsiteX22" fmla="*/ 3162300 w 3987800"/>
              <a:gd name="connsiteY22" fmla="*/ 4813300 h 4813300"/>
              <a:gd name="connsiteX23" fmla="*/ 3987800 w 3987800"/>
              <a:gd name="connsiteY23" fmla="*/ 4495800 h 4813300"/>
              <a:gd name="connsiteX24" fmla="*/ 3987800 w 3987800"/>
              <a:gd name="connsiteY24"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31800 w 3987800"/>
              <a:gd name="connsiteY7" fmla="*/ 2032000 h 4813300"/>
              <a:gd name="connsiteX8" fmla="*/ 381000 w 3987800"/>
              <a:gd name="connsiteY8" fmla="*/ 2133600 h 4813300"/>
              <a:gd name="connsiteX9" fmla="*/ 368300 w 3987800"/>
              <a:gd name="connsiteY9" fmla="*/ 2184400 h 4813300"/>
              <a:gd name="connsiteX10" fmla="*/ 254000 w 3987800"/>
              <a:gd name="connsiteY10" fmla="*/ 2425700 h 4813300"/>
              <a:gd name="connsiteX11" fmla="*/ 228600 w 3987800"/>
              <a:gd name="connsiteY11" fmla="*/ 2514600 h 4813300"/>
              <a:gd name="connsiteX12" fmla="*/ 0 w 3987800"/>
              <a:gd name="connsiteY12" fmla="*/ 2984500 h 4813300"/>
              <a:gd name="connsiteX13" fmla="*/ 520700 w 3987800"/>
              <a:gd name="connsiteY13" fmla="*/ 3492500 h 4813300"/>
              <a:gd name="connsiteX14" fmla="*/ 876300 w 3987800"/>
              <a:gd name="connsiteY14" fmla="*/ 3683000 h 4813300"/>
              <a:gd name="connsiteX15" fmla="*/ 1422400 w 3987800"/>
              <a:gd name="connsiteY15" fmla="*/ 4025900 h 4813300"/>
              <a:gd name="connsiteX16" fmla="*/ 1866900 w 3987800"/>
              <a:gd name="connsiteY16" fmla="*/ 4267200 h 4813300"/>
              <a:gd name="connsiteX17" fmla="*/ 2082800 w 3987800"/>
              <a:gd name="connsiteY17" fmla="*/ 4406900 h 4813300"/>
              <a:gd name="connsiteX18" fmla="*/ 2641600 w 3987800"/>
              <a:gd name="connsiteY18" fmla="*/ 4635500 h 4813300"/>
              <a:gd name="connsiteX19" fmla="*/ 2959100 w 3987800"/>
              <a:gd name="connsiteY19" fmla="*/ 4724400 h 4813300"/>
              <a:gd name="connsiteX20" fmla="*/ 3086100 w 3987800"/>
              <a:gd name="connsiteY20" fmla="*/ 4749800 h 4813300"/>
              <a:gd name="connsiteX21" fmla="*/ 3162300 w 3987800"/>
              <a:gd name="connsiteY21" fmla="*/ 4813300 h 4813300"/>
              <a:gd name="connsiteX22" fmla="*/ 3987800 w 3987800"/>
              <a:gd name="connsiteY22" fmla="*/ 4495800 h 4813300"/>
              <a:gd name="connsiteX23" fmla="*/ 3987800 w 3987800"/>
              <a:gd name="connsiteY23"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368300 w 3987800"/>
              <a:gd name="connsiteY8" fmla="*/ 2184400 h 4813300"/>
              <a:gd name="connsiteX9" fmla="*/ 254000 w 3987800"/>
              <a:gd name="connsiteY9" fmla="*/ 2425700 h 4813300"/>
              <a:gd name="connsiteX10" fmla="*/ 228600 w 3987800"/>
              <a:gd name="connsiteY10" fmla="*/ 2514600 h 4813300"/>
              <a:gd name="connsiteX11" fmla="*/ 0 w 3987800"/>
              <a:gd name="connsiteY11" fmla="*/ 2984500 h 4813300"/>
              <a:gd name="connsiteX12" fmla="*/ 520700 w 3987800"/>
              <a:gd name="connsiteY12" fmla="*/ 3492500 h 4813300"/>
              <a:gd name="connsiteX13" fmla="*/ 876300 w 3987800"/>
              <a:gd name="connsiteY13" fmla="*/ 3683000 h 4813300"/>
              <a:gd name="connsiteX14" fmla="*/ 1422400 w 3987800"/>
              <a:gd name="connsiteY14" fmla="*/ 4025900 h 4813300"/>
              <a:gd name="connsiteX15" fmla="*/ 1866900 w 3987800"/>
              <a:gd name="connsiteY15" fmla="*/ 4267200 h 4813300"/>
              <a:gd name="connsiteX16" fmla="*/ 2082800 w 3987800"/>
              <a:gd name="connsiteY16" fmla="*/ 4406900 h 4813300"/>
              <a:gd name="connsiteX17" fmla="*/ 2641600 w 3987800"/>
              <a:gd name="connsiteY17" fmla="*/ 4635500 h 4813300"/>
              <a:gd name="connsiteX18" fmla="*/ 2959100 w 3987800"/>
              <a:gd name="connsiteY18" fmla="*/ 4724400 h 4813300"/>
              <a:gd name="connsiteX19" fmla="*/ 3086100 w 3987800"/>
              <a:gd name="connsiteY19" fmla="*/ 4749800 h 4813300"/>
              <a:gd name="connsiteX20" fmla="*/ 3162300 w 3987800"/>
              <a:gd name="connsiteY20" fmla="*/ 4813300 h 4813300"/>
              <a:gd name="connsiteX21" fmla="*/ 3987800 w 3987800"/>
              <a:gd name="connsiteY21" fmla="*/ 4495800 h 4813300"/>
              <a:gd name="connsiteX22" fmla="*/ 3987800 w 3987800"/>
              <a:gd name="connsiteY22"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254000 w 3987800"/>
              <a:gd name="connsiteY8" fmla="*/ 2425700 h 4813300"/>
              <a:gd name="connsiteX9" fmla="*/ 228600 w 3987800"/>
              <a:gd name="connsiteY9" fmla="*/ 2514600 h 4813300"/>
              <a:gd name="connsiteX10" fmla="*/ 0 w 3987800"/>
              <a:gd name="connsiteY10" fmla="*/ 2984500 h 4813300"/>
              <a:gd name="connsiteX11" fmla="*/ 520700 w 3987800"/>
              <a:gd name="connsiteY11" fmla="*/ 3492500 h 4813300"/>
              <a:gd name="connsiteX12" fmla="*/ 876300 w 3987800"/>
              <a:gd name="connsiteY12" fmla="*/ 3683000 h 4813300"/>
              <a:gd name="connsiteX13" fmla="*/ 1422400 w 3987800"/>
              <a:gd name="connsiteY13" fmla="*/ 4025900 h 4813300"/>
              <a:gd name="connsiteX14" fmla="*/ 1866900 w 3987800"/>
              <a:gd name="connsiteY14" fmla="*/ 4267200 h 4813300"/>
              <a:gd name="connsiteX15" fmla="*/ 2082800 w 3987800"/>
              <a:gd name="connsiteY15" fmla="*/ 4406900 h 4813300"/>
              <a:gd name="connsiteX16" fmla="*/ 2641600 w 3987800"/>
              <a:gd name="connsiteY16" fmla="*/ 4635500 h 4813300"/>
              <a:gd name="connsiteX17" fmla="*/ 2959100 w 3987800"/>
              <a:gd name="connsiteY17" fmla="*/ 4724400 h 4813300"/>
              <a:gd name="connsiteX18" fmla="*/ 3086100 w 3987800"/>
              <a:gd name="connsiteY18" fmla="*/ 4749800 h 4813300"/>
              <a:gd name="connsiteX19" fmla="*/ 3162300 w 3987800"/>
              <a:gd name="connsiteY19" fmla="*/ 4813300 h 4813300"/>
              <a:gd name="connsiteX20" fmla="*/ 3987800 w 3987800"/>
              <a:gd name="connsiteY20" fmla="*/ 4495800 h 4813300"/>
              <a:gd name="connsiteX21" fmla="*/ 3987800 w 3987800"/>
              <a:gd name="connsiteY21"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54000 w 3987800"/>
              <a:gd name="connsiteY7" fmla="*/ 2425700 h 4813300"/>
              <a:gd name="connsiteX8" fmla="*/ 228600 w 3987800"/>
              <a:gd name="connsiteY8" fmla="*/ 2514600 h 4813300"/>
              <a:gd name="connsiteX9" fmla="*/ 0 w 3987800"/>
              <a:gd name="connsiteY9" fmla="*/ 2984500 h 4813300"/>
              <a:gd name="connsiteX10" fmla="*/ 520700 w 3987800"/>
              <a:gd name="connsiteY10" fmla="*/ 3492500 h 4813300"/>
              <a:gd name="connsiteX11" fmla="*/ 876300 w 3987800"/>
              <a:gd name="connsiteY11" fmla="*/ 3683000 h 4813300"/>
              <a:gd name="connsiteX12" fmla="*/ 1422400 w 3987800"/>
              <a:gd name="connsiteY12" fmla="*/ 4025900 h 4813300"/>
              <a:gd name="connsiteX13" fmla="*/ 1866900 w 3987800"/>
              <a:gd name="connsiteY13" fmla="*/ 4267200 h 4813300"/>
              <a:gd name="connsiteX14" fmla="*/ 2082800 w 3987800"/>
              <a:gd name="connsiteY14" fmla="*/ 4406900 h 4813300"/>
              <a:gd name="connsiteX15" fmla="*/ 2641600 w 3987800"/>
              <a:gd name="connsiteY15" fmla="*/ 4635500 h 4813300"/>
              <a:gd name="connsiteX16" fmla="*/ 2959100 w 3987800"/>
              <a:gd name="connsiteY16" fmla="*/ 4724400 h 4813300"/>
              <a:gd name="connsiteX17" fmla="*/ 3086100 w 3987800"/>
              <a:gd name="connsiteY17" fmla="*/ 4749800 h 4813300"/>
              <a:gd name="connsiteX18" fmla="*/ 3162300 w 3987800"/>
              <a:gd name="connsiteY18" fmla="*/ 4813300 h 4813300"/>
              <a:gd name="connsiteX19" fmla="*/ 3987800 w 3987800"/>
              <a:gd name="connsiteY19" fmla="*/ 4495800 h 4813300"/>
              <a:gd name="connsiteX20" fmla="*/ 3987800 w 3987800"/>
              <a:gd name="connsiteY20"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28600 w 3987800"/>
              <a:gd name="connsiteY7" fmla="*/ 2514600 h 4813300"/>
              <a:gd name="connsiteX8" fmla="*/ 0 w 3987800"/>
              <a:gd name="connsiteY8" fmla="*/ 2984500 h 4813300"/>
              <a:gd name="connsiteX9" fmla="*/ 520700 w 3987800"/>
              <a:gd name="connsiteY9" fmla="*/ 3492500 h 4813300"/>
              <a:gd name="connsiteX10" fmla="*/ 876300 w 3987800"/>
              <a:gd name="connsiteY10" fmla="*/ 3683000 h 4813300"/>
              <a:gd name="connsiteX11" fmla="*/ 1422400 w 3987800"/>
              <a:gd name="connsiteY11" fmla="*/ 4025900 h 4813300"/>
              <a:gd name="connsiteX12" fmla="*/ 1866900 w 3987800"/>
              <a:gd name="connsiteY12" fmla="*/ 4267200 h 4813300"/>
              <a:gd name="connsiteX13" fmla="*/ 2082800 w 3987800"/>
              <a:gd name="connsiteY13" fmla="*/ 4406900 h 4813300"/>
              <a:gd name="connsiteX14" fmla="*/ 2641600 w 3987800"/>
              <a:gd name="connsiteY14" fmla="*/ 4635500 h 4813300"/>
              <a:gd name="connsiteX15" fmla="*/ 2959100 w 3987800"/>
              <a:gd name="connsiteY15" fmla="*/ 4724400 h 4813300"/>
              <a:gd name="connsiteX16" fmla="*/ 3086100 w 3987800"/>
              <a:gd name="connsiteY16" fmla="*/ 4749800 h 4813300"/>
              <a:gd name="connsiteX17" fmla="*/ 3162300 w 3987800"/>
              <a:gd name="connsiteY17" fmla="*/ 4813300 h 4813300"/>
              <a:gd name="connsiteX18" fmla="*/ 3987800 w 3987800"/>
              <a:gd name="connsiteY18" fmla="*/ 4495800 h 4813300"/>
              <a:gd name="connsiteX19" fmla="*/ 3987800 w 3987800"/>
              <a:gd name="connsiteY19" fmla="*/ 4495800 h 4813300"/>
              <a:gd name="connsiteX0" fmla="*/ 1496744 w 3998644"/>
              <a:gd name="connsiteY0" fmla="*/ 0 h 4813300"/>
              <a:gd name="connsiteX1" fmla="*/ 1496744 w 3998644"/>
              <a:gd name="connsiteY1" fmla="*/ 0 h 4813300"/>
              <a:gd name="connsiteX2" fmla="*/ 1395144 w 3998644"/>
              <a:gd name="connsiteY2" fmla="*/ 317500 h 4813300"/>
              <a:gd name="connsiteX3" fmla="*/ 1179244 w 3998644"/>
              <a:gd name="connsiteY3" fmla="*/ 749300 h 4813300"/>
              <a:gd name="connsiteX4" fmla="*/ 1103044 w 3998644"/>
              <a:gd name="connsiteY4" fmla="*/ 914400 h 4813300"/>
              <a:gd name="connsiteX5" fmla="*/ 1026844 w 3998644"/>
              <a:gd name="connsiteY5" fmla="*/ 1028700 h 4813300"/>
              <a:gd name="connsiteX6" fmla="*/ 976044 w 3998644"/>
              <a:gd name="connsiteY6" fmla="*/ 1117600 h 4813300"/>
              <a:gd name="connsiteX7" fmla="*/ 10844 w 3998644"/>
              <a:gd name="connsiteY7" fmla="*/ 2984500 h 4813300"/>
              <a:gd name="connsiteX8" fmla="*/ 531544 w 3998644"/>
              <a:gd name="connsiteY8" fmla="*/ 3492500 h 4813300"/>
              <a:gd name="connsiteX9" fmla="*/ 887144 w 3998644"/>
              <a:gd name="connsiteY9" fmla="*/ 3683000 h 4813300"/>
              <a:gd name="connsiteX10" fmla="*/ 1433244 w 3998644"/>
              <a:gd name="connsiteY10" fmla="*/ 4025900 h 4813300"/>
              <a:gd name="connsiteX11" fmla="*/ 1877744 w 3998644"/>
              <a:gd name="connsiteY11" fmla="*/ 4267200 h 4813300"/>
              <a:gd name="connsiteX12" fmla="*/ 2093644 w 3998644"/>
              <a:gd name="connsiteY12" fmla="*/ 4406900 h 4813300"/>
              <a:gd name="connsiteX13" fmla="*/ 2652444 w 3998644"/>
              <a:gd name="connsiteY13" fmla="*/ 4635500 h 4813300"/>
              <a:gd name="connsiteX14" fmla="*/ 2969944 w 3998644"/>
              <a:gd name="connsiteY14" fmla="*/ 4724400 h 4813300"/>
              <a:gd name="connsiteX15" fmla="*/ 3096944 w 3998644"/>
              <a:gd name="connsiteY15" fmla="*/ 4749800 h 4813300"/>
              <a:gd name="connsiteX16" fmla="*/ 3173144 w 3998644"/>
              <a:gd name="connsiteY16" fmla="*/ 4813300 h 4813300"/>
              <a:gd name="connsiteX17" fmla="*/ 3998644 w 3998644"/>
              <a:gd name="connsiteY17" fmla="*/ 4495800 h 4813300"/>
              <a:gd name="connsiteX18" fmla="*/ 3998644 w 3998644"/>
              <a:gd name="connsiteY18" fmla="*/ 4495800 h 4813300"/>
              <a:gd name="connsiteX0" fmla="*/ 1498853 w 4000753"/>
              <a:gd name="connsiteY0" fmla="*/ 0 h 4813300"/>
              <a:gd name="connsiteX1" fmla="*/ 1498853 w 4000753"/>
              <a:gd name="connsiteY1" fmla="*/ 0 h 4813300"/>
              <a:gd name="connsiteX2" fmla="*/ 1397253 w 4000753"/>
              <a:gd name="connsiteY2" fmla="*/ 317500 h 4813300"/>
              <a:gd name="connsiteX3" fmla="*/ 1181353 w 4000753"/>
              <a:gd name="connsiteY3" fmla="*/ 749300 h 4813300"/>
              <a:gd name="connsiteX4" fmla="*/ 1105153 w 4000753"/>
              <a:gd name="connsiteY4" fmla="*/ 914400 h 4813300"/>
              <a:gd name="connsiteX5" fmla="*/ 1028953 w 4000753"/>
              <a:gd name="connsiteY5" fmla="*/ 1028700 h 4813300"/>
              <a:gd name="connsiteX6" fmla="*/ 12953 w 4000753"/>
              <a:gd name="connsiteY6" fmla="*/ 2984500 h 4813300"/>
              <a:gd name="connsiteX7" fmla="*/ 533653 w 4000753"/>
              <a:gd name="connsiteY7" fmla="*/ 3492500 h 4813300"/>
              <a:gd name="connsiteX8" fmla="*/ 889253 w 4000753"/>
              <a:gd name="connsiteY8" fmla="*/ 3683000 h 4813300"/>
              <a:gd name="connsiteX9" fmla="*/ 1435353 w 4000753"/>
              <a:gd name="connsiteY9" fmla="*/ 4025900 h 4813300"/>
              <a:gd name="connsiteX10" fmla="*/ 1879853 w 4000753"/>
              <a:gd name="connsiteY10" fmla="*/ 4267200 h 4813300"/>
              <a:gd name="connsiteX11" fmla="*/ 2095753 w 4000753"/>
              <a:gd name="connsiteY11" fmla="*/ 4406900 h 4813300"/>
              <a:gd name="connsiteX12" fmla="*/ 2654553 w 4000753"/>
              <a:gd name="connsiteY12" fmla="*/ 4635500 h 4813300"/>
              <a:gd name="connsiteX13" fmla="*/ 2972053 w 4000753"/>
              <a:gd name="connsiteY13" fmla="*/ 4724400 h 4813300"/>
              <a:gd name="connsiteX14" fmla="*/ 3099053 w 4000753"/>
              <a:gd name="connsiteY14" fmla="*/ 4749800 h 4813300"/>
              <a:gd name="connsiteX15" fmla="*/ 3175253 w 4000753"/>
              <a:gd name="connsiteY15" fmla="*/ 4813300 h 4813300"/>
              <a:gd name="connsiteX16" fmla="*/ 4000753 w 4000753"/>
              <a:gd name="connsiteY16" fmla="*/ 4495800 h 4813300"/>
              <a:gd name="connsiteX17" fmla="*/ 4000753 w 4000753"/>
              <a:gd name="connsiteY17" fmla="*/ 4495800 h 4813300"/>
              <a:gd name="connsiteX0" fmla="*/ 1502219 w 4004119"/>
              <a:gd name="connsiteY0" fmla="*/ 0 h 4813300"/>
              <a:gd name="connsiteX1" fmla="*/ 1502219 w 4004119"/>
              <a:gd name="connsiteY1" fmla="*/ 0 h 4813300"/>
              <a:gd name="connsiteX2" fmla="*/ 1400619 w 4004119"/>
              <a:gd name="connsiteY2" fmla="*/ 317500 h 4813300"/>
              <a:gd name="connsiteX3" fmla="*/ 1184719 w 4004119"/>
              <a:gd name="connsiteY3" fmla="*/ 749300 h 4813300"/>
              <a:gd name="connsiteX4" fmla="*/ 1108519 w 4004119"/>
              <a:gd name="connsiteY4" fmla="*/ 914400 h 4813300"/>
              <a:gd name="connsiteX5" fmla="*/ 16319 w 4004119"/>
              <a:gd name="connsiteY5" fmla="*/ 2984500 h 4813300"/>
              <a:gd name="connsiteX6" fmla="*/ 537019 w 4004119"/>
              <a:gd name="connsiteY6" fmla="*/ 3492500 h 4813300"/>
              <a:gd name="connsiteX7" fmla="*/ 892619 w 4004119"/>
              <a:gd name="connsiteY7" fmla="*/ 3683000 h 4813300"/>
              <a:gd name="connsiteX8" fmla="*/ 1438719 w 4004119"/>
              <a:gd name="connsiteY8" fmla="*/ 4025900 h 4813300"/>
              <a:gd name="connsiteX9" fmla="*/ 1883219 w 4004119"/>
              <a:gd name="connsiteY9" fmla="*/ 4267200 h 4813300"/>
              <a:gd name="connsiteX10" fmla="*/ 2099119 w 4004119"/>
              <a:gd name="connsiteY10" fmla="*/ 4406900 h 4813300"/>
              <a:gd name="connsiteX11" fmla="*/ 2657919 w 4004119"/>
              <a:gd name="connsiteY11" fmla="*/ 4635500 h 4813300"/>
              <a:gd name="connsiteX12" fmla="*/ 2975419 w 4004119"/>
              <a:gd name="connsiteY12" fmla="*/ 4724400 h 4813300"/>
              <a:gd name="connsiteX13" fmla="*/ 3102419 w 4004119"/>
              <a:gd name="connsiteY13" fmla="*/ 4749800 h 4813300"/>
              <a:gd name="connsiteX14" fmla="*/ 3178619 w 4004119"/>
              <a:gd name="connsiteY14" fmla="*/ 4813300 h 4813300"/>
              <a:gd name="connsiteX15" fmla="*/ 4004119 w 4004119"/>
              <a:gd name="connsiteY15" fmla="*/ 4495800 h 4813300"/>
              <a:gd name="connsiteX16" fmla="*/ 4004119 w 4004119"/>
              <a:gd name="connsiteY16" fmla="*/ 4495800 h 4813300"/>
              <a:gd name="connsiteX0" fmla="*/ 1505796 w 4007696"/>
              <a:gd name="connsiteY0" fmla="*/ 0 h 4813300"/>
              <a:gd name="connsiteX1" fmla="*/ 1505796 w 4007696"/>
              <a:gd name="connsiteY1" fmla="*/ 0 h 4813300"/>
              <a:gd name="connsiteX2" fmla="*/ 1404196 w 4007696"/>
              <a:gd name="connsiteY2" fmla="*/ 317500 h 4813300"/>
              <a:gd name="connsiteX3" fmla="*/ 1188296 w 4007696"/>
              <a:gd name="connsiteY3" fmla="*/ 749300 h 4813300"/>
              <a:gd name="connsiteX4" fmla="*/ 19896 w 4007696"/>
              <a:gd name="connsiteY4" fmla="*/ 2984500 h 4813300"/>
              <a:gd name="connsiteX5" fmla="*/ 540596 w 4007696"/>
              <a:gd name="connsiteY5" fmla="*/ 3492500 h 4813300"/>
              <a:gd name="connsiteX6" fmla="*/ 896196 w 4007696"/>
              <a:gd name="connsiteY6" fmla="*/ 3683000 h 4813300"/>
              <a:gd name="connsiteX7" fmla="*/ 1442296 w 4007696"/>
              <a:gd name="connsiteY7" fmla="*/ 4025900 h 4813300"/>
              <a:gd name="connsiteX8" fmla="*/ 1886796 w 4007696"/>
              <a:gd name="connsiteY8" fmla="*/ 4267200 h 4813300"/>
              <a:gd name="connsiteX9" fmla="*/ 2102696 w 4007696"/>
              <a:gd name="connsiteY9" fmla="*/ 4406900 h 4813300"/>
              <a:gd name="connsiteX10" fmla="*/ 2661496 w 4007696"/>
              <a:gd name="connsiteY10" fmla="*/ 4635500 h 4813300"/>
              <a:gd name="connsiteX11" fmla="*/ 2978996 w 4007696"/>
              <a:gd name="connsiteY11" fmla="*/ 4724400 h 4813300"/>
              <a:gd name="connsiteX12" fmla="*/ 3105996 w 4007696"/>
              <a:gd name="connsiteY12" fmla="*/ 4749800 h 4813300"/>
              <a:gd name="connsiteX13" fmla="*/ 3182196 w 4007696"/>
              <a:gd name="connsiteY13" fmla="*/ 4813300 h 4813300"/>
              <a:gd name="connsiteX14" fmla="*/ 4007696 w 4007696"/>
              <a:gd name="connsiteY14" fmla="*/ 4495800 h 4813300"/>
              <a:gd name="connsiteX15" fmla="*/ 4007696 w 4007696"/>
              <a:gd name="connsiteY15" fmla="*/ 4495800 h 4813300"/>
              <a:gd name="connsiteX0" fmla="*/ 1516839 w 4018739"/>
              <a:gd name="connsiteY0" fmla="*/ 0 h 4813300"/>
              <a:gd name="connsiteX1" fmla="*/ 1516839 w 4018739"/>
              <a:gd name="connsiteY1" fmla="*/ 0 h 4813300"/>
              <a:gd name="connsiteX2" fmla="*/ 1415239 w 4018739"/>
              <a:gd name="connsiteY2" fmla="*/ 317500 h 4813300"/>
              <a:gd name="connsiteX3" fmla="*/ 30939 w 4018739"/>
              <a:gd name="connsiteY3" fmla="*/ 2984500 h 4813300"/>
              <a:gd name="connsiteX4" fmla="*/ 551639 w 4018739"/>
              <a:gd name="connsiteY4" fmla="*/ 3492500 h 4813300"/>
              <a:gd name="connsiteX5" fmla="*/ 907239 w 4018739"/>
              <a:gd name="connsiteY5" fmla="*/ 3683000 h 4813300"/>
              <a:gd name="connsiteX6" fmla="*/ 1453339 w 4018739"/>
              <a:gd name="connsiteY6" fmla="*/ 4025900 h 4813300"/>
              <a:gd name="connsiteX7" fmla="*/ 1897839 w 4018739"/>
              <a:gd name="connsiteY7" fmla="*/ 4267200 h 4813300"/>
              <a:gd name="connsiteX8" fmla="*/ 2113739 w 4018739"/>
              <a:gd name="connsiteY8" fmla="*/ 4406900 h 4813300"/>
              <a:gd name="connsiteX9" fmla="*/ 2672539 w 4018739"/>
              <a:gd name="connsiteY9" fmla="*/ 4635500 h 4813300"/>
              <a:gd name="connsiteX10" fmla="*/ 2990039 w 4018739"/>
              <a:gd name="connsiteY10" fmla="*/ 4724400 h 4813300"/>
              <a:gd name="connsiteX11" fmla="*/ 3117039 w 4018739"/>
              <a:gd name="connsiteY11" fmla="*/ 4749800 h 4813300"/>
              <a:gd name="connsiteX12" fmla="*/ 3193239 w 4018739"/>
              <a:gd name="connsiteY12" fmla="*/ 4813300 h 4813300"/>
              <a:gd name="connsiteX13" fmla="*/ 4018739 w 4018739"/>
              <a:gd name="connsiteY13" fmla="*/ 4495800 h 4813300"/>
              <a:gd name="connsiteX14" fmla="*/ 4018739 w 4018739"/>
              <a:gd name="connsiteY14" fmla="*/ 4495800 h 4813300"/>
              <a:gd name="connsiteX0" fmla="*/ 1522406 w 4024306"/>
              <a:gd name="connsiteY0" fmla="*/ 0 h 4813300"/>
              <a:gd name="connsiteX1" fmla="*/ 1522406 w 4024306"/>
              <a:gd name="connsiteY1" fmla="*/ 0 h 4813300"/>
              <a:gd name="connsiteX2" fmla="*/ 36506 w 4024306"/>
              <a:gd name="connsiteY2" fmla="*/ 2984500 h 4813300"/>
              <a:gd name="connsiteX3" fmla="*/ 557206 w 4024306"/>
              <a:gd name="connsiteY3" fmla="*/ 3492500 h 4813300"/>
              <a:gd name="connsiteX4" fmla="*/ 912806 w 4024306"/>
              <a:gd name="connsiteY4" fmla="*/ 3683000 h 4813300"/>
              <a:gd name="connsiteX5" fmla="*/ 1458906 w 4024306"/>
              <a:gd name="connsiteY5" fmla="*/ 4025900 h 4813300"/>
              <a:gd name="connsiteX6" fmla="*/ 1903406 w 4024306"/>
              <a:gd name="connsiteY6" fmla="*/ 4267200 h 4813300"/>
              <a:gd name="connsiteX7" fmla="*/ 2119306 w 4024306"/>
              <a:gd name="connsiteY7" fmla="*/ 4406900 h 4813300"/>
              <a:gd name="connsiteX8" fmla="*/ 2678106 w 4024306"/>
              <a:gd name="connsiteY8" fmla="*/ 4635500 h 4813300"/>
              <a:gd name="connsiteX9" fmla="*/ 2995606 w 4024306"/>
              <a:gd name="connsiteY9" fmla="*/ 4724400 h 4813300"/>
              <a:gd name="connsiteX10" fmla="*/ 3122606 w 4024306"/>
              <a:gd name="connsiteY10" fmla="*/ 4749800 h 4813300"/>
              <a:gd name="connsiteX11" fmla="*/ 3198806 w 4024306"/>
              <a:gd name="connsiteY11" fmla="*/ 4813300 h 4813300"/>
              <a:gd name="connsiteX12" fmla="*/ 4024306 w 4024306"/>
              <a:gd name="connsiteY12" fmla="*/ 4495800 h 4813300"/>
              <a:gd name="connsiteX13" fmla="*/ 4024306 w 4024306"/>
              <a:gd name="connsiteY13" fmla="*/ 4495800 h 4813300"/>
              <a:gd name="connsiteX0" fmla="*/ 1495409 w 3997309"/>
              <a:gd name="connsiteY0" fmla="*/ 0 h 4813300"/>
              <a:gd name="connsiteX1" fmla="*/ 1495409 w 3997309"/>
              <a:gd name="connsiteY1" fmla="*/ 0 h 4813300"/>
              <a:gd name="connsiteX2" fmla="*/ 9509 w 3997309"/>
              <a:gd name="connsiteY2" fmla="*/ 2984500 h 4813300"/>
              <a:gd name="connsiteX3" fmla="*/ 885809 w 3997309"/>
              <a:gd name="connsiteY3" fmla="*/ 3683000 h 4813300"/>
              <a:gd name="connsiteX4" fmla="*/ 1431909 w 3997309"/>
              <a:gd name="connsiteY4" fmla="*/ 4025900 h 4813300"/>
              <a:gd name="connsiteX5" fmla="*/ 1876409 w 3997309"/>
              <a:gd name="connsiteY5" fmla="*/ 4267200 h 4813300"/>
              <a:gd name="connsiteX6" fmla="*/ 2092309 w 3997309"/>
              <a:gd name="connsiteY6" fmla="*/ 4406900 h 4813300"/>
              <a:gd name="connsiteX7" fmla="*/ 2651109 w 3997309"/>
              <a:gd name="connsiteY7" fmla="*/ 4635500 h 4813300"/>
              <a:gd name="connsiteX8" fmla="*/ 2968609 w 3997309"/>
              <a:gd name="connsiteY8" fmla="*/ 4724400 h 4813300"/>
              <a:gd name="connsiteX9" fmla="*/ 3095609 w 3997309"/>
              <a:gd name="connsiteY9" fmla="*/ 4749800 h 4813300"/>
              <a:gd name="connsiteX10" fmla="*/ 3171809 w 3997309"/>
              <a:gd name="connsiteY10" fmla="*/ 4813300 h 4813300"/>
              <a:gd name="connsiteX11" fmla="*/ 3997309 w 3997309"/>
              <a:gd name="connsiteY11" fmla="*/ 4495800 h 4813300"/>
              <a:gd name="connsiteX12" fmla="*/ 3997309 w 3997309"/>
              <a:gd name="connsiteY12" fmla="*/ 4495800 h 4813300"/>
              <a:gd name="connsiteX0" fmla="*/ 1485975 w 3987875"/>
              <a:gd name="connsiteY0" fmla="*/ 0 h 4813300"/>
              <a:gd name="connsiteX1" fmla="*/ 1485975 w 3987875"/>
              <a:gd name="connsiteY1" fmla="*/ 0 h 4813300"/>
              <a:gd name="connsiteX2" fmla="*/ 75 w 3987875"/>
              <a:gd name="connsiteY2" fmla="*/ 2984500 h 4813300"/>
              <a:gd name="connsiteX3" fmla="*/ 1422475 w 3987875"/>
              <a:gd name="connsiteY3" fmla="*/ 4025900 h 4813300"/>
              <a:gd name="connsiteX4" fmla="*/ 1866975 w 3987875"/>
              <a:gd name="connsiteY4" fmla="*/ 4267200 h 4813300"/>
              <a:gd name="connsiteX5" fmla="*/ 2082875 w 3987875"/>
              <a:gd name="connsiteY5" fmla="*/ 4406900 h 4813300"/>
              <a:gd name="connsiteX6" fmla="*/ 2641675 w 3987875"/>
              <a:gd name="connsiteY6" fmla="*/ 4635500 h 4813300"/>
              <a:gd name="connsiteX7" fmla="*/ 2959175 w 3987875"/>
              <a:gd name="connsiteY7" fmla="*/ 4724400 h 4813300"/>
              <a:gd name="connsiteX8" fmla="*/ 3086175 w 3987875"/>
              <a:gd name="connsiteY8" fmla="*/ 4749800 h 4813300"/>
              <a:gd name="connsiteX9" fmla="*/ 3162375 w 3987875"/>
              <a:gd name="connsiteY9" fmla="*/ 4813300 h 4813300"/>
              <a:gd name="connsiteX10" fmla="*/ 3987875 w 3987875"/>
              <a:gd name="connsiteY10" fmla="*/ 4495800 h 4813300"/>
              <a:gd name="connsiteX11" fmla="*/ 3987875 w 3987875"/>
              <a:gd name="connsiteY11" fmla="*/ 4495800 h 4813300"/>
              <a:gd name="connsiteX0" fmla="*/ 1488146 w 3990046"/>
              <a:gd name="connsiteY0" fmla="*/ 0 h 4813300"/>
              <a:gd name="connsiteX1" fmla="*/ 1488146 w 3990046"/>
              <a:gd name="connsiteY1" fmla="*/ 0 h 4813300"/>
              <a:gd name="connsiteX2" fmla="*/ 2246 w 3990046"/>
              <a:gd name="connsiteY2" fmla="*/ 2984500 h 4813300"/>
              <a:gd name="connsiteX3" fmla="*/ 1869146 w 3990046"/>
              <a:gd name="connsiteY3" fmla="*/ 4267200 h 4813300"/>
              <a:gd name="connsiteX4" fmla="*/ 2085046 w 3990046"/>
              <a:gd name="connsiteY4" fmla="*/ 4406900 h 4813300"/>
              <a:gd name="connsiteX5" fmla="*/ 2643846 w 3990046"/>
              <a:gd name="connsiteY5" fmla="*/ 4635500 h 4813300"/>
              <a:gd name="connsiteX6" fmla="*/ 2961346 w 3990046"/>
              <a:gd name="connsiteY6" fmla="*/ 4724400 h 4813300"/>
              <a:gd name="connsiteX7" fmla="*/ 3088346 w 3990046"/>
              <a:gd name="connsiteY7" fmla="*/ 4749800 h 4813300"/>
              <a:gd name="connsiteX8" fmla="*/ 3164546 w 3990046"/>
              <a:gd name="connsiteY8" fmla="*/ 4813300 h 4813300"/>
              <a:gd name="connsiteX9" fmla="*/ 3990046 w 3990046"/>
              <a:gd name="connsiteY9" fmla="*/ 4495800 h 4813300"/>
              <a:gd name="connsiteX10" fmla="*/ 3990046 w 3990046"/>
              <a:gd name="connsiteY10" fmla="*/ 4495800 h 4813300"/>
              <a:gd name="connsiteX0" fmla="*/ 1491174 w 3993074"/>
              <a:gd name="connsiteY0" fmla="*/ 0 h 4813300"/>
              <a:gd name="connsiteX1" fmla="*/ 1491174 w 3993074"/>
              <a:gd name="connsiteY1" fmla="*/ 0 h 4813300"/>
              <a:gd name="connsiteX2" fmla="*/ 5274 w 3993074"/>
              <a:gd name="connsiteY2" fmla="*/ 2984500 h 4813300"/>
              <a:gd name="connsiteX3" fmla="*/ 2088074 w 3993074"/>
              <a:gd name="connsiteY3" fmla="*/ 4406900 h 4813300"/>
              <a:gd name="connsiteX4" fmla="*/ 2646874 w 3993074"/>
              <a:gd name="connsiteY4" fmla="*/ 4635500 h 4813300"/>
              <a:gd name="connsiteX5" fmla="*/ 2964374 w 3993074"/>
              <a:gd name="connsiteY5" fmla="*/ 4724400 h 4813300"/>
              <a:gd name="connsiteX6" fmla="*/ 3091374 w 3993074"/>
              <a:gd name="connsiteY6" fmla="*/ 4749800 h 4813300"/>
              <a:gd name="connsiteX7" fmla="*/ 3167574 w 3993074"/>
              <a:gd name="connsiteY7" fmla="*/ 4813300 h 4813300"/>
              <a:gd name="connsiteX8" fmla="*/ 3993074 w 3993074"/>
              <a:gd name="connsiteY8" fmla="*/ 4495800 h 4813300"/>
              <a:gd name="connsiteX9" fmla="*/ 3993074 w 3993074"/>
              <a:gd name="connsiteY9"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2976875 w 4005575"/>
              <a:gd name="connsiteY4" fmla="*/ 4724400 h 4813300"/>
              <a:gd name="connsiteX5" fmla="*/ 3103875 w 4005575"/>
              <a:gd name="connsiteY5" fmla="*/ 4749800 h 4813300"/>
              <a:gd name="connsiteX6" fmla="*/ 3180075 w 4005575"/>
              <a:gd name="connsiteY6" fmla="*/ 4813300 h 4813300"/>
              <a:gd name="connsiteX7" fmla="*/ 4005575 w 4005575"/>
              <a:gd name="connsiteY7" fmla="*/ 4495800 h 4813300"/>
              <a:gd name="connsiteX8" fmla="*/ 4005575 w 4005575"/>
              <a:gd name="connsiteY8"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3103875 w 4005575"/>
              <a:gd name="connsiteY4" fmla="*/ 4749800 h 4813300"/>
              <a:gd name="connsiteX5" fmla="*/ 3180075 w 4005575"/>
              <a:gd name="connsiteY5" fmla="*/ 4813300 h 4813300"/>
              <a:gd name="connsiteX6" fmla="*/ 4005575 w 4005575"/>
              <a:gd name="connsiteY6" fmla="*/ 4495800 h 4813300"/>
              <a:gd name="connsiteX7" fmla="*/ 4005575 w 4005575"/>
              <a:gd name="connsiteY7" fmla="*/ 4495800 h 4813300"/>
              <a:gd name="connsiteX0" fmla="*/ 1503675 w 4005575"/>
              <a:gd name="connsiteY0" fmla="*/ 0 h 4849100"/>
              <a:gd name="connsiteX1" fmla="*/ 1503675 w 4005575"/>
              <a:gd name="connsiteY1" fmla="*/ 0 h 4849100"/>
              <a:gd name="connsiteX2" fmla="*/ 17775 w 4005575"/>
              <a:gd name="connsiteY2" fmla="*/ 2984500 h 4849100"/>
              <a:gd name="connsiteX3" fmla="*/ 2659375 w 4005575"/>
              <a:gd name="connsiteY3" fmla="*/ 4635500 h 4849100"/>
              <a:gd name="connsiteX4" fmla="*/ 3180075 w 4005575"/>
              <a:gd name="connsiteY4" fmla="*/ 4813300 h 4849100"/>
              <a:gd name="connsiteX5" fmla="*/ 4005575 w 4005575"/>
              <a:gd name="connsiteY5" fmla="*/ 4495800 h 4849100"/>
              <a:gd name="connsiteX6" fmla="*/ 4005575 w 4005575"/>
              <a:gd name="connsiteY6" fmla="*/ 4495800 h 4849100"/>
              <a:gd name="connsiteX0" fmla="*/ 1520087 w 4021987"/>
              <a:gd name="connsiteY0" fmla="*/ 0 h 4813300"/>
              <a:gd name="connsiteX1" fmla="*/ 1520087 w 4021987"/>
              <a:gd name="connsiteY1" fmla="*/ 0 h 4813300"/>
              <a:gd name="connsiteX2" fmla="*/ 34187 w 4021987"/>
              <a:gd name="connsiteY2" fmla="*/ 2984500 h 4813300"/>
              <a:gd name="connsiteX3" fmla="*/ 3196487 w 4021987"/>
              <a:gd name="connsiteY3" fmla="*/ 4813300 h 4813300"/>
              <a:gd name="connsiteX4" fmla="*/ 4021987 w 4021987"/>
              <a:gd name="connsiteY4" fmla="*/ 4495800 h 4813300"/>
              <a:gd name="connsiteX5" fmla="*/ 4021987 w 4021987"/>
              <a:gd name="connsiteY5" fmla="*/ 4495800 h 4813300"/>
              <a:gd name="connsiteX0" fmla="*/ 1552919 w 4054819"/>
              <a:gd name="connsiteY0" fmla="*/ 0 h 4495800"/>
              <a:gd name="connsiteX1" fmla="*/ 1552919 w 4054819"/>
              <a:gd name="connsiteY1" fmla="*/ 0 h 4495800"/>
              <a:gd name="connsiteX2" fmla="*/ 67019 w 4054819"/>
              <a:gd name="connsiteY2" fmla="*/ 2984500 h 4495800"/>
              <a:gd name="connsiteX3" fmla="*/ 4054819 w 4054819"/>
              <a:gd name="connsiteY3" fmla="*/ 4495800 h 4495800"/>
              <a:gd name="connsiteX4" fmla="*/ 4054819 w 4054819"/>
              <a:gd name="connsiteY4" fmla="*/ 4495800 h 4495800"/>
              <a:gd name="connsiteX0" fmla="*/ 1552919 w 4054819"/>
              <a:gd name="connsiteY0" fmla="*/ 0 h 4553367"/>
              <a:gd name="connsiteX1" fmla="*/ 1552919 w 4054819"/>
              <a:gd name="connsiteY1" fmla="*/ 0 h 4553367"/>
              <a:gd name="connsiteX2" fmla="*/ 67019 w 4054819"/>
              <a:gd name="connsiteY2" fmla="*/ 2984500 h 4553367"/>
              <a:gd name="connsiteX3" fmla="*/ 4054819 w 4054819"/>
              <a:gd name="connsiteY3" fmla="*/ 4495800 h 4553367"/>
              <a:gd name="connsiteX4" fmla="*/ 4054819 w 4054819"/>
              <a:gd name="connsiteY4" fmla="*/ 4495800 h 4553367"/>
              <a:gd name="connsiteX0" fmla="*/ 1498278 w 4000178"/>
              <a:gd name="connsiteY0" fmla="*/ 0 h 4574205"/>
              <a:gd name="connsiteX1" fmla="*/ 1498278 w 4000178"/>
              <a:gd name="connsiteY1" fmla="*/ 0 h 4574205"/>
              <a:gd name="connsiteX2" fmla="*/ 12378 w 4000178"/>
              <a:gd name="connsiteY2" fmla="*/ 2984500 h 4574205"/>
              <a:gd name="connsiteX3" fmla="*/ 4000178 w 4000178"/>
              <a:gd name="connsiteY3" fmla="*/ 4495800 h 4574205"/>
              <a:gd name="connsiteX4" fmla="*/ 4000178 w 4000178"/>
              <a:gd name="connsiteY4" fmla="*/ 4495800 h 4574205"/>
              <a:gd name="connsiteX0" fmla="*/ 1529641 w 4031541"/>
              <a:gd name="connsiteY0" fmla="*/ 0 h 4574342"/>
              <a:gd name="connsiteX1" fmla="*/ 1529641 w 4031541"/>
              <a:gd name="connsiteY1" fmla="*/ 0 h 4574342"/>
              <a:gd name="connsiteX2" fmla="*/ 43741 w 4031541"/>
              <a:gd name="connsiteY2" fmla="*/ 2984500 h 4574342"/>
              <a:gd name="connsiteX3" fmla="*/ 4031541 w 4031541"/>
              <a:gd name="connsiteY3" fmla="*/ 4495800 h 4574342"/>
              <a:gd name="connsiteX4" fmla="*/ 4031541 w 4031541"/>
              <a:gd name="connsiteY4" fmla="*/ 4495800 h 4574342"/>
              <a:gd name="connsiteX0" fmla="*/ 1611719 w 4113619"/>
              <a:gd name="connsiteY0" fmla="*/ 0 h 4550224"/>
              <a:gd name="connsiteX1" fmla="*/ 1052919 w 4113619"/>
              <a:gd name="connsiteY1" fmla="*/ 495300 h 4550224"/>
              <a:gd name="connsiteX2" fmla="*/ 125819 w 4113619"/>
              <a:gd name="connsiteY2" fmla="*/ 2984500 h 4550224"/>
              <a:gd name="connsiteX3" fmla="*/ 4113619 w 4113619"/>
              <a:gd name="connsiteY3" fmla="*/ 4495800 h 4550224"/>
              <a:gd name="connsiteX4" fmla="*/ 4113619 w 4113619"/>
              <a:gd name="connsiteY4"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523633 w 4025533"/>
              <a:gd name="connsiteY0" fmla="*/ 0 h 4556995"/>
              <a:gd name="connsiteX1" fmla="*/ 37733 w 4025533"/>
              <a:gd name="connsiteY1" fmla="*/ 2984500 h 4556995"/>
              <a:gd name="connsiteX2" fmla="*/ 4025533 w 4025533"/>
              <a:gd name="connsiteY2" fmla="*/ 4495800 h 4556995"/>
              <a:gd name="connsiteX3" fmla="*/ 4025533 w 4025533"/>
              <a:gd name="connsiteY3" fmla="*/ 4495800 h 4556995"/>
              <a:gd name="connsiteX0" fmla="*/ 1523633 w 4025533"/>
              <a:gd name="connsiteY0" fmla="*/ 0 h 4655193"/>
              <a:gd name="connsiteX1" fmla="*/ 37733 w 4025533"/>
              <a:gd name="connsiteY1" fmla="*/ 2984500 h 4655193"/>
              <a:gd name="connsiteX2" fmla="*/ 4025533 w 4025533"/>
              <a:gd name="connsiteY2" fmla="*/ 4495800 h 4655193"/>
              <a:gd name="connsiteX3" fmla="*/ 4025533 w 4025533"/>
              <a:gd name="connsiteY3" fmla="*/ 4495800 h 4655193"/>
              <a:gd name="connsiteX0" fmla="*/ 1632123 w 4134023"/>
              <a:gd name="connsiteY0" fmla="*/ 0 h 4653804"/>
              <a:gd name="connsiteX1" fmla="*/ 146223 w 4134023"/>
              <a:gd name="connsiteY1" fmla="*/ 2984500 h 4653804"/>
              <a:gd name="connsiteX2" fmla="*/ 4134023 w 4134023"/>
              <a:gd name="connsiteY2" fmla="*/ 4495800 h 4653804"/>
              <a:gd name="connsiteX3" fmla="*/ 4134023 w 4134023"/>
              <a:gd name="connsiteY3" fmla="*/ 4495800 h 4653804"/>
              <a:gd name="connsiteX0" fmla="*/ 1837133 w 4339033"/>
              <a:gd name="connsiteY0" fmla="*/ 0 h 4667917"/>
              <a:gd name="connsiteX1" fmla="*/ 122633 w 4339033"/>
              <a:gd name="connsiteY1" fmla="*/ 3136900 h 4667917"/>
              <a:gd name="connsiteX2" fmla="*/ 4339033 w 4339033"/>
              <a:gd name="connsiteY2" fmla="*/ 4495800 h 4667917"/>
              <a:gd name="connsiteX3" fmla="*/ 4339033 w 4339033"/>
              <a:gd name="connsiteY3" fmla="*/ 4495800 h 4667917"/>
              <a:gd name="connsiteX0" fmla="*/ 1798553 w 4300453"/>
              <a:gd name="connsiteY0" fmla="*/ 0 h 4696006"/>
              <a:gd name="connsiteX1" fmla="*/ 84053 w 4300453"/>
              <a:gd name="connsiteY1" fmla="*/ 3136900 h 4696006"/>
              <a:gd name="connsiteX2" fmla="*/ 4300453 w 4300453"/>
              <a:gd name="connsiteY2" fmla="*/ 4495800 h 4696006"/>
              <a:gd name="connsiteX3" fmla="*/ 4300453 w 4300453"/>
              <a:gd name="connsiteY3" fmla="*/ 4495800 h 4696006"/>
              <a:gd name="connsiteX0" fmla="*/ 1798553 w 4833853"/>
              <a:gd name="connsiteY0" fmla="*/ 0 h 4696006"/>
              <a:gd name="connsiteX1" fmla="*/ 84053 w 4833853"/>
              <a:gd name="connsiteY1" fmla="*/ 3136900 h 4696006"/>
              <a:gd name="connsiteX2" fmla="*/ 4300453 w 4833853"/>
              <a:gd name="connsiteY2" fmla="*/ 4495800 h 4696006"/>
              <a:gd name="connsiteX3" fmla="*/ 4833853 w 4833853"/>
              <a:gd name="connsiteY3" fmla="*/ 4229100 h 4696006"/>
              <a:gd name="connsiteX0" fmla="*/ 1759247 w 4794547"/>
              <a:gd name="connsiteY0" fmla="*/ 0 h 4697184"/>
              <a:gd name="connsiteX1" fmla="*/ 44747 w 4794547"/>
              <a:gd name="connsiteY1" fmla="*/ 3136900 h 4697184"/>
              <a:gd name="connsiteX2" fmla="*/ 4261147 w 4794547"/>
              <a:gd name="connsiteY2" fmla="*/ 4495800 h 4697184"/>
              <a:gd name="connsiteX3" fmla="*/ 4794547 w 4794547"/>
              <a:gd name="connsiteY3" fmla="*/ 4229100 h 4697184"/>
              <a:gd name="connsiteX0" fmla="*/ 1775432 w 4810732"/>
              <a:gd name="connsiteY0" fmla="*/ 0 h 4696963"/>
              <a:gd name="connsiteX1" fmla="*/ 60932 w 4810732"/>
              <a:gd name="connsiteY1" fmla="*/ 3136900 h 4696963"/>
              <a:gd name="connsiteX2" fmla="*/ 4277332 w 4810732"/>
              <a:gd name="connsiteY2" fmla="*/ 4495800 h 4696963"/>
              <a:gd name="connsiteX3" fmla="*/ 4810732 w 4810732"/>
              <a:gd name="connsiteY3" fmla="*/ 4229100 h 4696963"/>
              <a:gd name="connsiteX0" fmla="*/ 1846655 w 4881955"/>
              <a:gd name="connsiteY0" fmla="*/ 0 h 4696964"/>
              <a:gd name="connsiteX1" fmla="*/ 132155 w 4881955"/>
              <a:gd name="connsiteY1" fmla="*/ 3136900 h 4696964"/>
              <a:gd name="connsiteX2" fmla="*/ 4348555 w 4881955"/>
              <a:gd name="connsiteY2" fmla="*/ 4495800 h 4696964"/>
              <a:gd name="connsiteX3" fmla="*/ 4881955 w 4881955"/>
              <a:gd name="connsiteY3" fmla="*/ 4229100 h 4696964"/>
              <a:gd name="connsiteX0" fmla="*/ 1806071 w 4841371"/>
              <a:gd name="connsiteY0" fmla="*/ 0 h 4701371"/>
              <a:gd name="connsiteX1" fmla="*/ 91571 w 4841371"/>
              <a:gd name="connsiteY1" fmla="*/ 3136900 h 4701371"/>
              <a:gd name="connsiteX2" fmla="*/ 4307971 w 4841371"/>
              <a:gd name="connsiteY2" fmla="*/ 4495800 h 4701371"/>
              <a:gd name="connsiteX3" fmla="*/ 4841371 w 4841371"/>
              <a:gd name="connsiteY3" fmla="*/ 4229100 h 4701371"/>
              <a:gd name="connsiteX0" fmla="*/ 1806070 w 4841370"/>
              <a:gd name="connsiteY0" fmla="*/ 0 h 4701054"/>
              <a:gd name="connsiteX1" fmla="*/ 91570 w 4841370"/>
              <a:gd name="connsiteY1" fmla="*/ 3136900 h 4701054"/>
              <a:gd name="connsiteX2" fmla="*/ 4307970 w 4841370"/>
              <a:gd name="connsiteY2" fmla="*/ 4495800 h 4701054"/>
              <a:gd name="connsiteX3" fmla="*/ 4841370 w 4841370"/>
              <a:gd name="connsiteY3" fmla="*/ 4229100 h 4701054"/>
              <a:gd name="connsiteX0" fmla="*/ 1776834 w 4812134"/>
              <a:gd name="connsiteY0" fmla="*/ 0 h 4702009"/>
              <a:gd name="connsiteX1" fmla="*/ 62334 w 4812134"/>
              <a:gd name="connsiteY1" fmla="*/ 3136900 h 4702009"/>
              <a:gd name="connsiteX2" fmla="*/ 4278734 w 4812134"/>
              <a:gd name="connsiteY2" fmla="*/ 4495800 h 4702009"/>
              <a:gd name="connsiteX3" fmla="*/ 4812134 w 4812134"/>
              <a:gd name="connsiteY3" fmla="*/ 4229100 h 4702009"/>
              <a:gd name="connsiteX0" fmla="*/ 1721813 w 4757113"/>
              <a:gd name="connsiteY0" fmla="*/ 0 h 4703246"/>
              <a:gd name="connsiteX1" fmla="*/ 7313 w 4757113"/>
              <a:gd name="connsiteY1" fmla="*/ 3136900 h 4703246"/>
              <a:gd name="connsiteX2" fmla="*/ 4223713 w 4757113"/>
              <a:gd name="connsiteY2" fmla="*/ 4495800 h 4703246"/>
              <a:gd name="connsiteX3" fmla="*/ 4757113 w 4757113"/>
              <a:gd name="connsiteY3" fmla="*/ 4229100 h 4703246"/>
              <a:gd name="connsiteX0" fmla="*/ 1794108 w 4829408"/>
              <a:gd name="connsiteY0" fmla="*/ 0 h 4697911"/>
              <a:gd name="connsiteX1" fmla="*/ 79608 w 4829408"/>
              <a:gd name="connsiteY1" fmla="*/ 3136900 h 4697911"/>
              <a:gd name="connsiteX2" fmla="*/ 4296008 w 4829408"/>
              <a:gd name="connsiteY2" fmla="*/ 4495800 h 4697911"/>
              <a:gd name="connsiteX3" fmla="*/ 4829408 w 4829408"/>
              <a:gd name="connsiteY3" fmla="*/ 4229100 h 4697911"/>
            </a:gdLst>
            <a:ahLst/>
            <a:cxnLst>
              <a:cxn ang="0">
                <a:pos x="connsiteX0" y="connsiteY0"/>
              </a:cxn>
              <a:cxn ang="0">
                <a:pos x="connsiteX1" y="connsiteY1"/>
              </a:cxn>
              <a:cxn ang="0">
                <a:pos x="connsiteX2" y="connsiteY2"/>
              </a:cxn>
              <a:cxn ang="0">
                <a:pos x="connsiteX3" y="connsiteY3"/>
              </a:cxn>
            </a:cxnLst>
            <a:rect l="l" t="t" r="r" b="b"/>
            <a:pathLst>
              <a:path w="4829408" h="4697911">
                <a:moveTo>
                  <a:pt x="1794108" y="0"/>
                </a:moveTo>
                <a:cubicBezTo>
                  <a:pt x="498708" y="499533"/>
                  <a:pt x="-256006" y="1963316"/>
                  <a:pt x="79608" y="3136900"/>
                </a:cubicBezTo>
                <a:cubicBezTo>
                  <a:pt x="394224" y="4237056"/>
                  <a:pt x="2018475" y="5107517"/>
                  <a:pt x="4296008" y="4495800"/>
                </a:cubicBezTo>
                <a:lnTo>
                  <a:pt x="4829408" y="4229100"/>
                </a:lnTo>
              </a:path>
            </a:pathLst>
          </a:custGeom>
          <a:noFill/>
          <a:ln w="57150">
            <a:solidFill>
              <a:srgbClr val="1AC987"/>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6" name="TextBox 105">
            <a:extLst>
              <a:ext uri="{FF2B5EF4-FFF2-40B4-BE49-F238E27FC236}">
                <a16:creationId xmlns:a16="http://schemas.microsoft.com/office/drawing/2014/main" id="{6190F0A9-1067-BC8F-ACDA-5D6A5799DE28}"/>
              </a:ext>
            </a:extLst>
          </p:cNvPr>
          <p:cNvSpPr txBox="1"/>
          <p:nvPr/>
        </p:nvSpPr>
        <p:spPr>
          <a:xfrm>
            <a:off x="1151709" y="3890448"/>
            <a:ext cx="1465288" cy="404983"/>
          </a:xfrm>
          <a:prstGeom prst="rect">
            <a:avLst/>
          </a:prstGeom>
          <a:noFill/>
        </p:spPr>
        <p:txBody>
          <a:bodyPr wrap="square">
            <a:spAutoFit/>
          </a:bodyPr>
          <a:lstStyle/>
          <a:p>
            <a:r>
              <a:rPr lang="en-US" sz="1016" b="1" dirty="0">
                <a:solidFill>
                  <a:srgbClr val="1AC987"/>
                </a:solidFill>
                <a:latin typeface="Barlow" pitchFamily="2" charset="77"/>
                <a:cs typeface="Arial" panose="020B0604020202020204" pitchFamily="34" charset="0"/>
              </a:rPr>
              <a:t>Continuous learning and building ontology</a:t>
            </a:r>
            <a:endParaRPr lang="en-AU" sz="1016" b="1" dirty="0">
              <a:solidFill>
                <a:srgbClr val="1AC987"/>
              </a:solidFill>
              <a:latin typeface="Barlow" pitchFamily="2" charset="77"/>
              <a:cs typeface="Arial" panose="020B0604020202020204" pitchFamily="34" charset="0"/>
            </a:endParaRPr>
          </a:p>
        </p:txBody>
      </p:sp>
      <p:sp>
        <p:nvSpPr>
          <p:cNvPr id="3" name="TextBox 2">
            <a:extLst>
              <a:ext uri="{FF2B5EF4-FFF2-40B4-BE49-F238E27FC236}">
                <a16:creationId xmlns:a16="http://schemas.microsoft.com/office/drawing/2014/main" id="{7D51645F-BA14-9418-9AAC-C8744B5A8ED7}"/>
              </a:ext>
            </a:extLst>
          </p:cNvPr>
          <p:cNvSpPr txBox="1"/>
          <p:nvPr/>
        </p:nvSpPr>
        <p:spPr>
          <a:xfrm>
            <a:off x="7127312" y="1276508"/>
            <a:ext cx="2311116" cy="214033"/>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1: AI-generated Decision Aid </a:t>
            </a:r>
          </a:p>
        </p:txBody>
      </p:sp>
      <p:sp>
        <p:nvSpPr>
          <p:cNvPr id="6" name="TextBox 5">
            <a:extLst>
              <a:ext uri="{FF2B5EF4-FFF2-40B4-BE49-F238E27FC236}">
                <a16:creationId xmlns:a16="http://schemas.microsoft.com/office/drawing/2014/main" id="{C36619E8-9ECB-8265-7A5A-3F7941CFDE77}"/>
              </a:ext>
            </a:extLst>
          </p:cNvPr>
          <p:cNvSpPr txBox="1"/>
          <p:nvPr/>
        </p:nvSpPr>
        <p:spPr>
          <a:xfrm>
            <a:off x="9270944" y="2073258"/>
            <a:ext cx="2266709" cy="370358"/>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2:</a:t>
            </a:r>
            <a:r>
              <a:rPr lang="en-US" sz="1016" dirty="0">
                <a:solidFill>
                  <a:srgbClr val="7030A0"/>
                </a:solidFill>
                <a:latin typeface="Barlow" pitchFamily="2" charset="77"/>
                <a:cs typeface="Arial"/>
              </a:rPr>
              <a:t> </a:t>
            </a:r>
            <a:r>
              <a:rPr lang="en-US" sz="1016" b="1" dirty="0">
                <a:solidFill>
                  <a:srgbClr val="7030A0"/>
                </a:solidFill>
                <a:latin typeface="Barlow" pitchFamily="2" charset="77"/>
                <a:cs typeface="Arial"/>
              </a:rPr>
              <a:t>Implementation Coaching and Data Sharing Platform</a:t>
            </a:r>
            <a:endParaRPr lang="en-US" sz="1016" b="1" dirty="0">
              <a:solidFill>
                <a:srgbClr val="7030A0"/>
              </a:solidFill>
              <a:latin typeface="Barlow" pitchFamily="2" charset="77"/>
            </a:endParaRPr>
          </a:p>
        </p:txBody>
      </p:sp>
      <p:sp>
        <p:nvSpPr>
          <p:cNvPr id="7" name="TextBox 6">
            <a:extLst>
              <a:ext uri="{FF2B5EF4-FFF2-40B4-BE49-F238E27FC236}">
                <a16:creationId xmlns:a16="http://schemas.microsoft.com/office/drawing/2014/main" id="{80215EC6-19A8-810B-54D2-B1C86DBD74B8}"/>
              </a:ext>
            </a:extLst>
          </p:cNvPr>
          <p:cNvSpPr txBox="1"/>
          <p:nvPr/>
        </p:nvSpPr>
        <p:spPr>
          <a:xfrm>
            <a:off x="9343212" y="2650411"/>
            <a:ext cx="2127114" cy="116942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 wishing for additional support</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 anyone wishing to upskill in implementation practice</a:t>
            </a:r>
          </a:p>
        </p:txBody>
      </p:sp>
      <p:sp>
        <p:nvSpPr>
          <p:cNvPr id="11" name="TextBox 10">
            <a:extLst>
              <a:ext uri="{FF2B5EF4-FFF2-40B4-BE49-F238E27FC236}">
                <a16:creationId xmlns:a16="http://schemas.microsoft.com/office/drawing/2014/main" id="{CC19AD8F-12E3-E4FB-05FC-FD6925511028}"/>
              </a:ext>
            </a:extLst>
          </p:cNvPr>
          <p:cNvSpPr txBox="1"/>
          <p:nvPr/>
        </p:nvSpPr>
        <p:spPr>
          <a:xfrm>
            <a:off x="6632030" y="3106490"/>
            <a:ext cx="1475741"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7030A0"/>
                </a:solidFill>
                <a:latin typeface="Barlow" pitchFamily="2" charset="77"/>
                <a:cs typeface="Arial"/>
              </a:rPr>
              <a:t>Tool 1 FUNCTIONS</a:t>
            </a:r>
            <a:endParaRPr lang="en-AU" sz="1016" dirty="0">
              <a:solidFill>
                <a:srgbClr val="7030A0"/>
              </a:solidFill>
              <a:latin typeface="Barlow" pitchFamily="2" charset="77"/>
              <a:cs typeface="Arial"/>
            </a:endParaRPr>
          </a:p>
        </p:txBody>
      </p:sp>
      <p:grpSp>
        <p:nvGrpSpPr>
          <p:cNvPr id="4" name="Group 3">
            <a:extLst>
              <a:ext uri="{FF2B5EF4-FFF2-40B4-BE49-F238E27FC236}">
                <a16:creationId xmlns:a16="http://schemas.microsoft.com/office/drawing/2014/main" id="{44CC32E0-7DF2-BD3F-BB8E-B0330FB1728E}"/>
              </a:ext>
            </a:extLst>
          </p:cNvPr>
          <p:cNvGrpSpPr/>
          <p:nvPr/>
        </p:nvGrpSpPr>
        <p:grpSpPr>
          <a:xfrm>
            <a:off x="973161" y="1364107"/>
            <a:ext cx="1036825" cy="450620"/>
            <a:chOff x="5188160" y="1629472"/>
            <a:chExt cx="1605699" cy="697861"/>
          </a:xfrm>
          <a:solidFill>
            <a:srgbClr val="007882"/>
          </a:solidFill>
        </p:grpSpPr>
        <p:pic>
          <p:nvPicPr>
            <p:cNvPr id="5" name="Graphic 4" descr="Document outline">
              <a:extLst>
                <a:ext uri="{FF2B5EF4-FFF2-40B4-BE49-F238E27FC236}">
                  <a16:creationId xmlns:a16="http://schemas.microsoft.com/office/drawing/2014/main" id="{91193373-0CED-B754-719F-A31387CB412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88160" y="1629474"/>
              <a:ext cx="697859" cy="697859"/>
            </a:xfrm>
            <a:prstGeom prst="rect">
              <a:avLst/>
            </a:prstGeom>
          </p:spPr>
        </p:pic>
        <p:pic>
          <p:nvPicPr>
            <p:cNvPr id="17" name="Graphic 16" descr="Document outline">
              <a:extLst>
                <a:ext uri="{FF2B5EF4-FFF2-40B4-BE49-F238E27FC236}">
                  <a16:creationId xmlns:a16="http://schemas.microsoft.com/office/drawing/2014/main" id="{471B6CAC-CCD9-3E57-0D91-2FEF65D5CE1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42080" y="1629473"/>
              <a:ext cx="697859" cy="697859"/>
            </a:xfrm>
            <a:prstGeom prst="rect">
              <a:avLst/>
            </a:prstGeom>
          </p:spPr>
        </p:pic>
        <p:pic>
          <p:nvPicPr>
            <p:cNvPr id="34" name="Graphic 33" descr="Document outline">
              <a:extLst>
                <a:ext uri="{FF2B5EF4-FFF2-40B4-BE49-F238E27FC236}">
                  <a16:creationId xmlns:a16="http://schemas.microsoft.com/office/drawing/2014/main" id="{E99F7A41-6BEA-4EF8-953A-F73D4BE190C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96000" y="1629472"/>
              <a:ext cx="697859" cy="697859"/>
            </a:xfrm>
            <a:prstGeom prst="rect">
              <a:avLst/>
            </a:prstGeom>
          </p:spPr>
        </p:pic>
      </p:grpSp>
      <p:sp>
        <p:nvSpPr>
          <p:cNvPr id="14" name="TextBox 13">
            <a:extLst>
              <a:ext uri="{FF2B5EF4-FFF2-40B4-BE49-F238E27FC236}">
                <a16:creationId xmlns:a16="http://schemas.microsoft.com/office/drawing/2014/main" id="{AFB22164-7575-9BD1-2E95-C491C0B9D759}"/>
              </a:ext>
            </a:extLst>
          </p:cNvPr>
          <p:cNvSpPr txBox="1"/>
          <p:nvPr/>
        </p:nvSpPr>
        <p:spPr>
          <a:xfrm>
            <a:off x="927417" y="997681"/>
            <a:ext cx="1259095"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 literatures/ studies</a:t>
            </a:r>
            <a:endParaRPr lang="en-US" sz="1580" dirty="0">
              <a:solidFill>
                <a:srgbClr val="007882"/>
              </a:solidFill>
              <a:latin typeface="Barlow" pitchFamily="2" charset="77"/>
            </a:endParaRPr>
          </a:p>
        </p:txBody>
      </p:sp>
      <p:sp>
        <p:nvSpPr>
          <p:cNvPr id="16" name="TextBox 15">
            <a:extLst>
              <a:ext uri="{FF2B5EF4-FFF2-40B4-BE49-F238E27FC236}">
                <a16:creationId xmlns:a16="http://schemas.microsoft.com/office/drawing/2014/main" id="{ADCE1D84-3E48-AB16-D7AE-873176C122BC}"/>
              </a:ext>
            </a:extLst>
          </p:cNvPr>
          <p:cNvSpPr txBox="1"/>
          <p:nvPr/>
        </p:nvSpPr>
        <p:spPr>
          <a:xfrm>
            <a:off x="3930438" y="2908835"/>
            <a:ext cx="1534931" cy="683007"/>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rPr>
              <a:t>Large language models:</a:t>
            </a:r>
            <a:endParaRPr lang="en-US" sz="1806" dirty="0">
              <a:solidFill>
                <a:srgbClr val="62ACF0"/>
              </a:solidFill>
              <a:latin typeface="Barlow" pitchFamily="2" charset="77"/>
            </a:endParaRPr>
          </a:p>
          <a:p>
            <a:pPr marL="107152" indent="-107152">
              <a:buFont typeface="Arial"/>
              <a:buChar char="•"/>
            </a:pPr>
            <a:r>
              <a:rPr lang="en-AU" sz="1016" dirty="0">
                <a:solidFill>
                  <a:srgbClr val="62ACF0"/>
                </a:solidFill>
                <a:latin typeface="Barlow" pitchFamily="2" charset="77"/>
              </a:rPr>
              <a:t>Training/ fine-tuning</a:t>
            </a:r>
          </a:p>
          <a:p>
            <a:pPr marL="107152" indent="-107152">
              <a:buFont typeface="Arial"/>
              <a:buChar char="•"/>
            </a:pPr>
            <a:r>
              <a:rPr lang="en-AU" sz="1016" dirty="0">
                <a:solidFill>
                  <a:srgbClr val="62ACF0"/>
                </a:solidFill>
                <a:latin typeface="Barlow" pitchFamily="2" charset="77"/>
                <a:cs typeface="Arial"/>
              </a:rPr>
              <a:t>Test and evaluation</a:t>
            </a:r>
          </a:p>
          <a:p>
            <a:pPr marL="107152" indent="-107152">
              <a:buFont typeface="Arial"/>
              <a:buChar char="•"/>
            </a:pPr>
            <a:r>
              <a:rPr lang="en-AU" sz="1016" dirty="0">
                <a:solidFill>
                  <a:srgbClr val="62ACF0"/>
                </a:solidFill>
                <a:latin typeface="Barlow" pitchFamily="2" charset="77"/>
                <a:cs typeface="Arial"/>
              </a:rPr>
              <a:t>Optimisation</a:t>
            </a:r>
          </a:p>
        </p:txBody>
      </p:sp>
      <p:sp>
        <p:nvSpPr>
          <p:cNvPr id="12" name="TextBox 11">
            <a:extLst>
              <a:ext uri="{FF2B5EF4-FFF2-40B4-BE49-F238E27FC236}">
                <a16:creationId xmlns:a16="http://schemas.microsoft.com/office/drawing/2014/main" id="{C4C12CF8-10D7-91BB-605B-0CC17D8FCB7A}"/>
              </a:ext>
            </a:extLst>
          </p:cNvPr>
          <p:cNvSpPr txBox="1"/>
          <p:nvPr/>
        </p:nvSpPr>
        <p:spPr>
          <a:xfrm>
            <a:off x="2098969" y="980818"/>
            <a:ext cx="1460263"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a:t>
            </a:r>
            <a:endParaRPr lang="en-US" sz="1806" dirty="0">
              <a:solidFill>
                <a:srgbClr val="007882"/>
              </a:solidFill>
              <a:latin typeface="Barlow" pitchFamily="2" charset="77"/>
            </a:endParaRPr>
          </a:p>
          <a:p>
            <a:r>
              <a:rPr lang="en-US" sz="1016" dirty="0">
                <a:solidFill>
                  <a:srgbClr val="007882"/>
                </a:solidFill>
                <a:latin typeface="Barlow" pitchFamily="2" charset="77"/>
                <a:cs typeface="Arial"/>
              </a:rPr>
              <a:t>Project data 1, 2, 3, …</a:t>
            </a:r>
            <a:endParaRPr lang="en-US" sz="1806" dirty="0">
              <a:solidFill>
                <a:srgbClr val="007882"/>
              </a:solidFill>
              <a:latin typeface="Barlow" pitchFamily="2" charset="77"/>
            </a:endParaRPr>
          </a:p>
        </p:txBody>
      </p:sp>
      <p:grpSp>
        <p:nvGrpSpPr>
          <p:cNvPr id="22" name="Group 21">
            <a:extLst>
              <a:ext uri="{FF2B5EF4-FFF2-40B4-BE49-F238E27FC236}">
                <a16:creationId xmlns:a16="http://schemas.microsoft.com/office/drawing/2014/main" id="{67C57971-2B69-30F0-8115-6B687C87615F}"/>
              </a:ext>
            </a:extLst>
          </p:cNvPr>
          <p:cNvGrpSpPr/>
          <p:nvPr/>
        </p:nvGrpSpPr>
        <p:grpSpPr>
          <a:xfrm>
            <a:off x="2044146" y="1304921"/>
            <a:ext cx="1455563" cy="548723"/>
            <a:chOff x="2672841" y="1636553"/>
            <a:chExt cx="2578887" cy="972197"/>
          </a:xfrm>
          <a:solidFill>
            <a:srgbClr val="007882"/>
          </a:solidFill>
        </p:grpSpPr>
        <p:pic>
          <p:nvPicPr>
            <p:cNvPr id="23" name="Graphic 22" descr="Open folder outline">
              <a:extLst>
                <a:ext uri="{FF2B5EF4-FFF2-40B4-BE49-F238E27FC236}">
                  <a16:creationId xmlns:a16="http://schemas.microsoft.com/office/drawing/2014/main" id="{8C0E4C4B-544B-2E86-184E-7B27F253A52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672841" y="1636553"/>
              <a:ext cx="961566" cy="961566"/>
            </a:xfrm>
            <a:prstGeom prst="rect">
              <a:avLst/>
            </a:prstGeom>
          </p:spPr>
        </p:pic>
        <p:pic>
          <p:nvPicPr>
            <p:cNvPr id="51" name="Graphic 50" descr="Open folder outline">
              <a:extLst>
                <a:ext uri="{FF2B5EF4-FFF2-40B4-BE49-F238E27FC236}">
                  <a16:creationId xmlns:a16="http://schemas.microsoft.com/office/drawing/2014/main" id="{A9E57158-890B-7577-E911-9A11C67F38C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85205" y="1647184"/>
              <a:ext cx="961566" cy="961566"/>
            </a:xfrm>
            <a:prstGeom prst="rect">
              <a:avLst/>
            </a:prstGeom>
          </p:spPr>
        </p:pic>
        <p:pic>
          <p:nvPicPr>
            <p:cNvPr id="52" name="Graphic 51" descr="Open folder outline">
              <a:extLst>
                <a:ext uri="{FF2B5EF4-FFF2-40B4-BE49-F238E27FC236}">
                  <a16:creationId xmlns:a16="http://schemas.microsoft.com/office/drawing/2014/main" id="{0991677B-A788-2EB9-1254-700F62ABD17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90162" y="1647183"/>
              <a:ext cx="961566" cy="961566"/>
            </a:xfrm>
            <a:prstGeom prst="rect">
              <a:avLst/>
            </a:prstGeom>
          </p:spPr>
        </p:pic>
      </p:grpSp>
      <p:sp>
        <p:nvSpPr>
          <p:cNvPr id="56" name="TextBox 55">
            <a:extLst>
              <a:ext uri="{FF2B5EF4-FFF2-40B4-BE49-F238E27FC236}">
                <a16:creationId xmlns:a16="http://schemas.microsoft.com/office/drawing/2014/main" id="{274F305B-AB38-87A4-E520-DEEE6ABAC529}"/>
              </a:ext>
            </a:extLst>
          </p:cNvPr>
          <p:cNvSpPr txBox="1"/>
          <p:nvPr/>
        </p:nvSpPr>
        <p:spPr>
          <a:xfrm>
            <a:off x="1468919" y="2137670"/>
            <a:ext cx="1071229" cy="370358"/>
          </a:xfrm>
          <a:prstGeom prst="rect">
            <a:avLst/>
          </a:prstGeom>
          <a:noFill/>
          <a:ln w="19050">
            <a:solidFill>
              <a:srgbClr val="007882"/>
            </a:solid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1016" b="1" dirty="0">
                <a:solidFill>
                  <a:srgbClr val="007882"/>
                </a:solidFill>
                <a:latin typeface="Barlow" pitchFamily="2" charset="77"/>
                <a:cs typeface="Arial"/>
              </a:rPr>
              <a:t>Data handling and routing</a:t>
            </a:r>
            <a:endParaRPr lang="en-AU" sz="1016" dirty="0">
              <a:solidFill>
                <a:srgbClr val="007882"/>
              </a:solidFill>
              <a:latin typeface="Barlow" pitchFamily="2" charset="77"/>
              <a:cs typeface="Arial"/>
            </a:endParaRPr>
          </a:p>
        </p:txBody>
      </p:sp>
      <p:sp>
        <p:nvSpPr>
          <p:cNvPr id="58" name="TextBox 57">
            <a:extLst>
              <a:ext uri="{FF2B5EF4-FFF2-40B4-BE49-F238E27FC236}">
                <a16:creationId xmlns:a16="http://schemas.microsoft.com/office/drawing/2014/main" id="{A3B222B2-3772-E5A3-0A17-64DE64671F22}"/>
              </a:ext>
            </a:extLst>
          </p:cNvPr>
          <p:cNvSpPr txBox="1"/>
          <p:nvPr/>
        </p:nvSpPr>
        <p:spPr>
          <a:xfrm>
            <a:off x="1255659" y="3033160"/>
            <a:ext cx="568567" cy="404983"/>
          </a:xfrm>
          <a:prstGeom prst="rect">
            <a:avLst/>
          </a:prstGeom>
          <a:noFill/>
          <a:ln>
            <a:noFill/>
          </a:ln>
        </p:spPr>
        <p:txBody>
          <a:bodyPr wrap="square">
            <a:spAutoFit/>
          </a:bodyPr>
          <a:lstStyle/>
          <a:p>
            <a:pPr algn="ctr"/>
            <a:r>
              <a:rPr lang="en-US" sz="1016" dirty="0">
                <a:solidFill>
                  <a:srgbClr val="007882"/>
                </a:solidFill>
                <a:latin typeface="Barlow" pitchFamily="2" charset="77"/>
                <a:cs typeface="Arial" panose="020B0604020202020204" pitchFamily="34" charset="0"/>
              </a:rPr>
              <a:t>Raw data</a:t>
            </a:r>
            <a:endParaRPr lang="en-AU" sz="1016" dirty="0">
              <a:solidFill>
                <a:srgbClr val="007882"/>
              </a:solidFill>
              <a:latin typeface="Barlow" pitchFamily="2" charset="77"/>
              <a:cs typeface="Arial" panose="020B0604020202020204" pitchFamily="34" charset="0"/>
            </a:endParaRPr>
          </a:p>
        </p:txBody>
      </p:sp>
      <p:sp>
        <p:nvSpPr>
          <p:cNvPr id="62" name="TextBox 61">
            <a:extLst>
              <a:ext uri="{FF2B5EF4-FFF2-40B4-BE49-F238E27FC236}">
                <a16:creationId xmlns:a16="http://schemas.microsoft.com/office/drawing/2014/main" id="{6CAAE3A1-FFF3-4187-746C-955C888EA089}"/>
              </a:ext>
            </a:extLst>
          </p:cNvPr>
          <p:cNvSpPr txBox="1"/>
          <p:nvPr/>
        </p:nvSpPr>
        <p:spPr>
          <a:xfrm>
            <a:off x="721675" y="3515952"/>
            <a:ext cx="2777189" cy="404983"/>
          </a:xfrm>
          <a:prstGeom prst="rect">
            <a:avLst/>
          </a:prstGeom>
          <a:noFill/>
          <a:ln>
            <a:noFill/>
          </a:ln>
        </p:spPr>
        <p:txBody>
          <a:bodyPr wrap="square">
            <a:spAutoFit/>
          </a:bodyPr>
          <a:lstStyle/>
          <a:p>
            <a:pPr algn="ctr"/>
            <a:r>
              <a:rPr lang="en-US" sz="1016" dirty="0">
                <a:solidFill>
                  <a:srgbClr val="62ACF0"/>
                </a:solidFill>
                <a:latin typeface="Barlow" pitchFamily="2" charset="77"/>
                <a:cs typeface="Arial" panose="020B0604020202020204" pitchFamily="34" charset="0"/>
              </a:rPr>
              <a:t>Annotation</a:t>
            </a:r>
          </a:p>
          <a:p>
            <a:pPr algn="ctr"/>
            <a:r>
              <a:rPr lang="en-US" sz="1016" dirty="0">
                <a:solidFill>
                  <a:srgbClr val="62ACF0"/>
                </a:solidFill>
                <a:latin typeface="Barlow" pitchFamily="2" charset="77"/>
                <a:cs typeface="Arial" panose="020B0604020202020204" pitchFamily="34" charset="0"/>
              </a:rPr>
              <a:t>(</a:t>
            </a:r>
            <a:r>
              <a:rPr lang="en-US" sz="903" dirty="0">
                <a:solidFill>
                  <a:srgbClr val="62ACF0"/>
                </a:solidFill>
                <a:latin typeface="Barlow" pitchFamily="2" charset="77"/>
                <a:cs typeface="Arial" panose="020B0604020202020204" pitchFamily="34" charset="0"/>
              </a:rPr>
              <a:t>During initial AI training and evaluation phase</a:t>
            </a:r>
            <a:r>
              <a:rPr lang="en-AU" sz="1016" dirty="0">
                <a:solidFill>
                  <a:srgbClr val="62ACF0"/>
                </a:solidFill>
                <a:latin typeface="Barlow" pitchFamily="2" charset="77"/>
                <a:cs typeface="Arial" panose="020B0604020202020204" pitchFamily="34" charset="0"/>
              </a:rPr>
              <a:t>)</a:t>
            </a:r>
          </a:p>
        </p:txBody>
      </p:sp>
      <p:sp>
        <p:nvSpPr>
          <p:cNvPr id="66" name="Freeform: Shape 65">
            <a:extLst>
              <a:ext uri="{FF2B5EF4-FFF2-40B4-BE49-F238E27FC236}">
                <a16:creationId xmlns:a16="http://schemas.microsoft.com/office/drawing/2014/main" id="{42EBC9BD-B255-10DD-2ABF-4C3318677736}"/>
              </a:ext>
            </a:extLst>
          </p:cNvPr>
          <p:cNvSpPr/>
          <p:nvPr/>
        </p:nvSpPr>
        <p:spPr>
          <a:xfrm>
            <a:off x="2370678" y="3377751"/>
            <a:ext cx="722302" cy="166684"/>
          </a:xfrm>
          <a:custGeom>
            <a:avLst/>
            <a:gdLst>
              <a:gd name="connsiteX0" fmla="*/ 0 w 1155700"/>
              <a:gd name="connsiteY0" fmla="*/ 0 h 0"/>
              <a:gd name="connsiteX1" fmla="*/ 596900 w 1155700"/>
              <a:gd name="connsiteY1" fmla="*/ 0 h 0"/>
              <a:gd name="connsiteX2" fmla="*/ 1155700 w 1155700"/>
              <a:gd name="connsiteY2" fmla="*/ 0 h 0"/>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Lst>
            <a:ahLst/>
            <a:cxnLst>
              <a:cxn ang="0">
                <a:pos x="connsiteX0" y="connsiteY0"/>
              </a:cxn>
              <a:cxn ang="0">
                <a:pos x="connsiteX1" y="connsiteY1"/>
              </a:cxn>
              <a:cxn ang="0">
                <a:pos x="connsiteX2" y="connsiteY2"/>
              </a:cxn>
            </a:cxnLst>
            <a:rect l="l" t="t" r="r" b="b"/>
            <a:pathLst>
              <a:path w="10000" h="12459">
                <a:moveTo>
                  <a:pt x="0" y="0"/>
                </a:moveTo>
                <a:cubicBezTo>
                  <a:pt x="1788" y="8069"/>
                  <a:pt x="2014" y="12459"/>
                  <a:pt x="5165" y="12459"/>
                </a:cubicBezTo>
                <a:cubicBezTo>
                  <a:pt x="8425" y="11866"/>
                  <a:pt x="8234" y="7357"/>
                  <a:pt x="10000" y="0"/>
                </a:cubicBezTo>
              </a:path>
            </a:pathLst>
          </a:custGeom>
          <a:noFill/>
          <a:ln>
            <a:solidFill>
              <a:srgbClr val="62ACF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75" name="Graphic 74" descr="Network diagram with solid fill">
            <a:extLst>
              <a:ext uri="{FF2B5EF4-FFF2-40B4-BE49-F238E27FC236}">
                <a16:creationId xmlns:a16="http://schemas.microsoft.com/office/drawing/2014/main" id="{12BF56B5-8C48-9FA3-2458-2F2F09D4CF1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17323" y="2081435"/>
            <a:ext cx="571491" cy="571491"/>
          </a:xfrm>
          <a:prstGeom prst="rect">
            <a:avLst/>
          </a:prstGeom>
        </p:spPr>
      </p:pic>
      <p:sp>
        <p:nvSpPr>
          <p:cNvPr id="83" name="TextBox 82">
            <a:extLst>
              <a:ext uri="{FF2B5EF4-FFF2-40B4-BE49-F238E27FC236}">
                <a16:creationId xmlns:a16="http://schemas.microsoft.com/office/drawing/2014/main" id="{A16BD3F9-ACFB-B1D1-8D98-5F8B604F0D58}"/>
              </a:ext>
            </a:extLst>
          </p:cNvPr>
          <p:cNvSpPr txBox="1"/>
          <p:nvPr/>
        </p:nvSpPr>
        <p:spPr>
          <a:xfrm>
            <a:off x="3193202" y="1945061"/>
            <a:ext cx="720815" cy="173124"/>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750" dirty="0">
                <a:solidFill>
                  <a:srgbClr val="007882"/>
                </a:solidFill>
                <a:latin typeface="Barlow" pitchFamily="2" charset="77"/>
                <a:cs typeface="Arial"/>
              </a:rPr>
              <a:t>Schema</a:t>
            </a:r>
          </a:p>
        </p:txBody>
      </p:sp>
      <p:cxnSp>
        <p:nvCxnSpPr>
          <p:cNvPr id="99" name="Straight Arrow Connector 98">
            <a:extLst>
              <a:ext uri="{FF2B5EF4-FFF2-40B4-BE49-F238E27FC236}">
                <a16:creationId xmlns:a16="http://schemas.microsoft.com/office/drawing/2014/main" id="{09A55160-8724-B22A-1058-587D2F673FFB}"/>
              </a:ext>
            </a:extLst>
          </p:cNvPr>
          <p:cNvCxnSpPr>
            <a:cxnSpLocks/>
          </p:cNvCxnSpPr>
          <p:nvPr/>
        </p:nvCxnSpPr>
        <p:spPr>
          <a:xfrm flipV="1">
            <a:off x="7926260" y="3353459"/>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nvGrpSpPr>
          <p:cNvPr id="102" name="Group 101">
            <a:extLst>
              <a:ext uri="{FF2B5EF4-FFF2-40B4-BE49-F238E27FC236}">
                <a16:creationId xmlns:a16="http://schemas.microsoft.com/office/drawing/2014/main" id="{8A514A2F-021B-ABDF-16E3-1BF0ABD5659D}"/>
              </a:ext>
            </a:extLst>
          </p:cNvPr>
          <p:cNvGrpSpPr/>
          <p:nvPr/>
        </p:nvGrpSpPr>
        <p:grpSpPr>
          <a:xfrm rot="5400000">
            <a:off x="8464777" y="4186619"/>
            <a:ext cx="186480" cy="323736"/>
            <a:chOff x="11747493" y="5913320"/>
            <a:chExt cx="274015" cy="785657"/>
          </a:xfrm>
        </p:grpSpPr>
        <p:cxnSp>
          <p:nvCxnSpPr>
            <p:cNvPr id="100" name="Straight Arrow Connector 99">
              <a:extLst>
                <a:ext uri="{FF2B5EF4-FFF2-40B4-BE49-F238E27FC236}">
                  <a16:creationId xmlns:a16="http://schemas.microsoft.com/office/drawing/2014/main" id="{A22FDDEF-1971-0758-2755-1FC45C71F106}"/>
                </a:ext>
              </a:extLst>
            </p:cNvPr>
            <p:cNvCxnSpPr>
              <a:cxnSpLocks/>
            </p:cNvCxnSpPr>
            <p:nvPr/>
          </p:nvCxnSpPr>
          <p:spPr>
            <a:xfrm>
              <a:off x="11747493" y="5927902"/>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F213CF63-6AF0-0B45-06CC-666FA6205523}"/>
                </a:ext>
              </a:extLst>
            </p:cNvPr>
            <p:cNvCxnSpPr>
              <a:cxnSpLocks/>
            </p:cNvCxnSpPr>
            <p:nvPr/>
          </p:nvCxnSpPr>
          <p:spPr>
            <a:xfrm flipV="1">
              <a:off x="12021508" y="5913320"/>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sp>
        <p:nvSpPr>
          <p:cNvPr id="104" name="Arrow: Right 103">
            <a:extLst>
              <a:ext uri="{FF2B5EF4-FFF2-40B4-BE49-F238E27FC236}">
                <a16:creationId xmlns:a16="http://schemas.microsoft.com/office/drawing/2014/main" id="{1446D860-748D-1F80-D289-4F714369DEBE}"/>
              </a:ext>
            </a:extLst>
          </p:cNvPr>
          <p:cNvSpPr/>
          <p:nvPr/>
        </p:nvSpPr>
        <p:spPr>
          <a:xfrm>
            <a:off x="9022877" y="5025847"/>
            <a:ext cx="2330082" cy="1043925"/>
          </a:xfrm>
          <a:prstGeom prst="rightArrow">
            <a:avLst/>
          </a:prstGeom>
          <a:solidFill>
            <a:srgbClr val="1AC9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016" b="1" u="sng" dirty="0">
                <a:solidFill>
                  <a:schemeClr val="bg1"/>
                </a:solidFill>
                <a:latin typeface="Barlow" pitchFamily="2" charset="77"/>
                <a:cs typeface="Arial"/>
              </a:rPr>
              <a:t>Objective 4:</a:t>
            </a:r>
            <a:endParaRPr lang="en-AU" sz="1016" b="1" dirty="0">
              <a:solidFill>
                <a:schemeClr val="bg1"/>
              </a:solidFill>
              <a:latin typeface="Barlow" pitchFamily="2" charset="77"/>
              <a:cs typeface="Arial"/>
            </a:endParaRPr>
          </a:p>
          <a:p>
            <a:r>
              <a:rPr lang="en-AU" sz="1016" b="1" dirty="0">
                <a:solidFill>
                  <a:schemeClr val="bg1"/>
                </a:solidFill>
                <a:latin typeface="Barlow" pitchFamily="2" charset="77"/>
                <a:cs typeface="Arial"/>
              </a:rPr>
              <a:t>Co-design a national roadmap and evaluation for integration</a:t>
            </a:r>
            <a:endParaRPr lang="en-AU" sz="1016" b="1" dirty="0">
              <a:solidFill>
                <a:schemeClr val="bg1"/>
              </a:solidFill>
              <a:latin typeface="Barlow" pitchFamily="2" charset="77"/>
              <a:cs typeface="Arial" panose="020B0604020202020204" pitchFamily="34" charset="0"/>
            </a:endParaRPr>
          </a:p>
        </p:txBody>
      </p:sp>
      <p:cxnSp>
        <p:nvCxnSpPr>
          <p:cNvPr id="109" name="Connector: Elbow 108">
            <a:extLst>
              <a:ext uri="{FF2B5EF4-FFF2-40B4-BE49-F238E27FC236}">
                <a16:creationId xmlns:a16="http://schemas.microsoft.com/office/drawing/2014/main" id="{4BCC3FBF-D695-920E-E420-BF8876D672BB}"/>
              </a:ext>
            </a:extLst>
          </p:cNvPr>
          <p:cNvCxnSpPr>
            <a:cxnSpLocks/>
            <a:stCxn id="16" idx="0"/>
            <a:endCxn id="6" idx="0"/>
          </p:cNvCxnSpPr>
          <p:nvPr/>
        </p:nvCxnSpPr>
        <p:spPr>
          <a:xfrm rot="5400000" flipH="1" flipV="1">
            <a:off x="7133313" y="-362150"/>
            <a:ext cx="835577" cy="5706395"/>
          </a:xfrm>
          <a:prstGeom prst="bentConnector3">
            <a:avLst>
              <a:gd name="adj1" fmla="val 196997"/>
            </a:avLst>
          </a:prstGeom>
          <a:ln w="44450"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6" name="Rectangle 115">
            <a:extLst>
              <a:ext uri="{FF2B5EF4-FFF2-40B4-BE49-F238E27FC236}">
                <a16:creationId xmlns:a16="http://schemas.microsoft.com/office/drawing/2014/main" id="{96299849-E6DB-ACD4-CC3D-BC2CA3E11C84}"/>
              </a:ext>
            </a:extLst>
          </p:cNvPr>
          <p:cNvSpPr/>
          <p:nvPr/>
        </p:nvSpPr>
        <p:spPr>
          <a:xfrm>
            <a:off x="4027333" y="2927540"/>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17" name="Rectangle 116">
            <a:extLst>
              <a:ext uri="{FF2B5EF4-FFF2-40B4-BE49-F238E27FC236}">
                <a16:creationId xmlns:a16="http://schemas.microsoft.com/office/drawing/2014/main" id="{18079CBC-4FE6-196C-0BF1-6EE50F8F7B36}"/>
              </a:ext>
            </a:extLst>
          </p:cNvPr>
          <p:cNvSpPr/>
          <p:nvPr/>
        </p:nvSpPr>
        <p:spPr>
          <a:xfrm>
            <a:off x="10119727" y="1837598"/>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cxnSp>
        <p:nvCxnSpPr>
          <p:cNvPr id="119" name="Connector: Elbow 118">
            <a:extLst>
              <a:ext uri="{FF2B5EF4-FFF2-40B4-BE49-F238E27FC236}">
                <a16:creationId xmlns:a16="http://schemas.microsoft.com/office/drawing/2014/main" id="{7C632F34-F4F8-6622-4A17-084398EA19A2}"/>
              </a:ext>
            </a:extLst>
          </p:cNvPr>
          <p:cNvCxnSpPr>
            <a:cxnSpLocks/>
            <a:stCxn id="116" idx="0"/>
            <a:endCxn id="117" idx="0"/>
          </p:cNvCxnSpPr>
          <p:nvPr/>
        </p:nvCxnSpPr>
        <p:spPr>
          <a:xfrm rot="5400000" flipH="1" flipV="1">
            <a:off x="6912803" y="-663628"/>
            <a:ext cx="1089942" cy="6092394"/>
          </a:xfrm>
          <a:prstGeom prst="bentConnector3">
            <a:avLst>
              <a:gd name="adj1" fmla="val 177966"/>
            </a:avLst>
          </a:prstGeom>
          <a:ln w="57150">
            <a:solidFill>
              <a:srgbClr val="7030A0"/>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6EFD422F-F1F9-8C73-FEAE-59B802D0C856}"/>
              </a:ext>
            </a:extLst>
          </p:cNvPr>
          <p:cNvSpPr txBox="1"/>
          <p:nvPr/>
        </p:nvSpPr>
        <p:spPr>
          <a:xfrm>
            <a:off x="8738643" y="754458"/>
            <a:ext cx="2595276" cy="21403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a:solidFill>
                  <a:srgbClr val="7030A0"/>
                </a:solidFill>
                <a:latin typeface="Arial"/>
                <a:cs typeface="Arial"/>
              </a:rPr>
              <a:t>Feedback mechanism for improvement</a:t>
            </a:r>
            <a:endParaRPr lang="en-AU" sz="1016">
              <a:solidFill>
                <a:srgbClr val="7030A0"/>
              </a:solidFill>
              <a:latin typeface="Arial"/>
              <a:cs typeface="Arial"/>
            </a:endParaRPr>
          </a:p>
        </p:txBody>
      </p:sp>
      <p:cxnSp>
        <p:nvCxnSpPr>
          <p:cNvPr id="132" name="Straight Arrow Connector 131">
            <a:extLst>
              <a:ext uri="{FF2B5EF4-FFF2-40B4-BE49-F238E27FC236}">
                <a16:creationId xmlns:a16="http://schemas.microsoft.com/office/drawing/2014/main" id="{9624D3C3-9843-16F3-C591-3649E2F8E36E}"/>
              </a:ext>
            </a:extLst>
          </p:cNvPr>
          <p:cNvCxnSpPr>
            <a:cxnSpLocks/>
          </p:cNvCxnSpPr>
          <p:nvPr/>
        </p:nvCxnSpPr>
        <p:spPr>
          <a:xfrm flipV="1">
            <a:off x="3539954" y="3564042"/>
            <a:ext cx="0" cy="684509"/>
          </a:xfrm>
          <a:prstGeom prst="straightConnector1">
            <a:avLst/>
          </a:prstGeom>
          <a:ln w="57150">
            <a:solidFill>
              <a:srgbClr val="62ACF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39" name="TextBox 138">
            <a:extLst>
              <a:ext uri="{FF2B5EF4-FFF2-40B4-BE49-F238E27FC236}">
                <a16:creationId xmlns:a16="http://schemas.microsoft.com/office/drawing/2014/main" id="{7D334AEA-EF49-CFA0-7256-BD012026C0C7}"/>
              </a:ext>
            </a:extLst>
          </p:cNvPr>
          <p:cNvSpPr txBox="1"/>
          <p:nvPr/>
        </p:nvSpPr>
        <p:spPr>
          <a:xfrm>
            <a:off x="3650989" y="3604247"/>
            <a:ext cx="979582" cy="52668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Feedback mechanism for improvement</a:t>
            </a:r>
            <a:endParaRPr lang="en-AU" sz="1016" dirty="0">
              <a:solidFill>
                <a:srgbClr val="62ACF0"/>
              </a:solidFill>
              <a:latin typeface="Barlow" pitchFamily="2" charset="77"/>
              <a:cs typeface="Arial"/>
            </a:endParaRPr>
          </a:p>
        </p:txBody>
      </p:sp>
      <p:sp>
        <p:nvSpPr>
          <p:cNvPr id="140" name="TextBox 139">
            <a:extLst>
              <a:ext uri="{FF2B5EF4-FFF2-40B4-BE49-F238E27FC236}">
                <a16:creationId xmlns:a16="http://schemas.microsoft.com/office/drawing/2014/main" id="{4BDB14EE-8CE8-6D3F-A11C-716292AACDE3}"/>
              </a:ext>
            </a:extLst>
          </p:cNvPr>
          <p:cNvSpPr txBox="1"/>
          <p:nvPr/>
        </p:nvSpPr>
        <p:spPr>
          <a:xfrm>
            <a:off x="8738642" y="1019588"/>
            <a:ext cx="1672834"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AI real-time inferencing</a:t>
            </a:r>
          </a:p>
        </p:txBody>
      </p:sp>
      <p:sp>
        <p:nvSpPr>
          <p:cNvPr id="142" name="TextBox 141">
            <a:extLst>
              <a:ext uri="{FF2B5EF4-FFF2-40B4-BE49-F238E27FC236}">
                <a16:creationId xmlns:a16="http://schemas.microsoft.com/office/drawing/2014/main" id="{4A47D9D8-CDD9-37EF-E037-9288AABCAFDC}"/>
              </a:ext>
            </a:extLst>
          </p:cNvPr>
          <p:cNvSpPr txBox="1"/>
          <p:nvPr/>
        </p:nvSpPr>
        <p:spPr>
          <a:xfrm rot="16200000">
            <a:off x="-440883" y="2591509"/>
            <a:ext cx="2148454" cy="338554"/>
          </a:xfrm>
          <a:prstGeom prst="rect">
            <a:avLst/>
          </a:prstGeom>
          <a:noFill/>
        </p:spPr>
        <p:txBody>
          <a:bodyPr wrap="square">
            <a:spAutoFit/>
          </a:bodyPr>
          <a:lstStyle/>
          <a:p>
            <a:r>
              <a:rPr lang="en-AU" sz="1600" b="1" dirty="0">
                <a:solidFill>
                  <a:srgbClr val="404040"/>
                </a:solidFill>
                <a:latin typeface="Barlow" pitchFamily="2" charset="77"/>
              </a:rPr>
              <a:t>Data to knowledge</a:t>
            </a:r>
          </a:p>
        </p:txBody>
      </p:sp>
      <p:sp>
        <p:nvSpPr>
          <p:cNvPr id="143" name="TextBox 142">
            <a:extLst>
              <a:ext uri="{FF2B5EF4-FFF2-40B4-BE49-F238E27FC236}">
                <a16:creationId xmlns:a16="http://schemas.microsoft.com/office/drawing/2014/main" id="{C9A6589A-4A89-3EAE-52A7-D2FFACA1186F}"/>
              </a:ext>
            </a:extLst>
          </p:cNvPr>
          <p:cNvSpPr txBox="1"/>
          <p:nvPr/>
        </p:nvSpPr>
        <p:spPr>
          <a:xfrm>
            <a:off x="3498864" y="6093325"/>
            <a:ext cx="3952347" cy="338554"/>
          </a:xfrm>
          <a:prstGeom prst="rect">
            <a:avLst/>
          </a:prstGeom>
          <a:noFill/>
        </p:spPr>
        <p:txBody>
          <a:bodyPr wrap="square">
            <a:spAutoFit/>
          </a:bodyPr>
          <a:lstStyle/>
          <a:p>
            <a:pPr algn="ctr"/>
            <a:r>
              <a:rPr lang="en-AU" sz="1600" b="1" dirty="0">
                <a:solidFill>
                  <a:srgbClr val="404040"/>
                </a:solidFill>
                <a:latin typeface="Barlow" pitchFamily="2" charset="77"/>
              </a:rPr>
              <a:t>Knowledge to implementation practice</a:t>
            </a:r>
          </a:p>
        </p:txBody>
      </p:sp>
      <p:sp>
        <p:nvSpPr>
          <p:cNvPr id="144" name="TextBox 143">
            <a:extLst>
              <a:ext uri="{FF2B5EF4-FFF2-40B4-BE49-F238E27FC236}">
                <a16:creationId xmlns:a16="http://schemas.microsoft.com/office/drawing/2014/main" id="{EE47A5E6-A36A-BA5B-DA17-CA84C24FFD00}"/>
              </a:ext>
            </a:extLst>
          </p:cNvPr>
          <p:cNvSpPr txBox="1"/>
          <p:nvPr/>
        </p:nvSpPr>
        <p:spPr>
          <a:xfrm>
            <a:off x="4300553" y="352545"/>
            <a:ext cx="3555898" cy="338554"/>
          </a:xfrm>
          <a:prstGeom prst="rect">
            <a:avLst/>
          </a:prstGeom>
          <a:noFill/>
        </p:spPr>
        <p:txBody>
          <a:bodyPr wrap="square">
            <a:spAutoFit/>
          </a:bodyPr>
          <a:lstStyle/>
          <a:p>
            <a:pPr algn="ctr"/>
            <a:r>
              <a:rPr lang="en-AU" sz="1600" b="1" dirty="0">
                <a:solidFill>
                  <a:srgbClr val="404040"/>
                </a:solidFill>
                <a:latin typeface="Barlow" pitchFamily="2" charset="77"/>
              </a:rPr>
              <a:t>Implementation practice to data</a:t>
            </a:r>
          </a:p>
        </p:txBody>
      </p:sp>
      <p:cxnSp>
        <p:nvCxnSpPr>
          <p:cNvPr id="145" name="Straight Arrow Connector 144">
            <a:extLst>
              <a:ext uri="{FF2B5EF4-FFF2-40B4-BE49-F238E27FC236}">
                <a16:creationId xmlns:a16="http://schemas.microsoft.com/office/drawing/2014/main" id="{3E4C1AAB-CBA1-3AC6-4BCB-A6D16D3A5133}"/>
              </a:ext>
            </a:extLst>
          </p:cNvPr>
          <p:cNvCxnSpPr>
            <a:cxnSpLocks/>
          </p:cNvCxnSpPr>
          <p:nvPr/>
        </p:nvCxnSpPr>
        <p:spPr>
          <a:xfrm>
            <a:off x="633342" y="3835015"/>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BEB61897-1282-A7BC-27BC-35E7CF413994}"/>
              </a:ext>
            </a:extLst>
          </p:cNvPr>
          <p:cNvCxnSpPr>
            <a:cxnSpLocks/>
          </p:cNvCxnSpPr>
          <p:nvPr/>
        </p:nvCxnSpPr>
        <p:spPr>
          <a:xfrm rot="16200000">
            <a:off x="7661334" y="5897509"/>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20684953-100E-1B99-753F-EE21E9E9891B}"/>
              </a:ext>
            </a:extLst>
          </p:cNvPr>
          <p:cNvCxnSpPr>
            <a:cxnSpLocks/>
          </p:cNvCxnSpPr>
          <p:nvPr/>
        </p:nvCxnSpPr>
        <p:spPr>
          <a:xfrm rot="5400000" flipH="1">
            <a:off x="4140780" y="158491"/>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F3E2E0E-EEC8-771C-BBB6-500449028CE1}"/>
              </a:ext>
            </a:extLst>
          </p:cNvPr>
          <p:cNvSpPr txBox="1"/>
          <p:nvPr/>
        </p:nvSpPr>
        <p:spPr>
          <a:xfrm>
            <a:off x="3473925" y="1058733"/>
            <a:ext cx="870281" cy="839332"/>
          </a:xfrm>
          <a:prstGeom prst="rect">
            <a:avLst/>
          </a:prstGeom>
          <a:solidFill>
            <a:srgbClr val="007882"/>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1</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Co-design</a:t>
            </a:r>
          </a:p>
          <a:p>
            <a:r>
              <a:rPr lang="en-AU" sz="1016" b="1" dirty="0">
                <a:solidFill>
                  <a:schemeClr val="bg1"/>
                </a:solidFill>
                <a:latin typeface="Barlow" pitchFamily="2" charset="77"/>
                <a:cs typeface="Arial"/>
              </a:rPr>
              <a:t>a schema and data handling</a:t>
            </a:r>
            <a:endParaRPr lang="en-AU" sz="1016" dirty="0">
              <a:solidFill>
                <a:schemeClr val="bg1"/>
              </a:solidFill>
              <a:latin typeface="Barlow" pitchFamily="2" charset="77"/>
              <a:cs typeface="Arial"/>
            </a:endParaRPr>
          </a:p>
        </p:txBody>
      </p:sp>
      <p:sp>
        <p:nvSpPr>
          <p:cNvPr id="18" name="TextBox 17">
            <a:extLst>
              <a:ext uri="{FF2B5EF4-FFF2-40B4-BE49-F238E27FC236}">
                <a16:creationId xmlns:a16="http://schemas.microsoft.com/office/drawing/2014/main" id="{CFBAB7A9-FB9C-0C38-D0CE-F3210514C7FB}"/>
              </a:ext>
            </a:extLst>
          </p:cNvPr>
          <p:cNvSpPr txBox="1"/>
          <p:nvPr/>
        </p:nvSpPr>
        <p:spPr>
          <a:xfrm>
            <a:off x="2261658" y="2537130"/>
            <a:ext cx="925415" cy="683007"/>
          </a:xfrm>
          <a:prstGeom prst="rect">
            <a:avLst/>
          </a:prstGeom>
          <a:solidFill>
            <a:srgbClr val="62ACF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2</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Build and validate </a:t>
            </a:r>
          </a:p>
          <a:p>
            <a:r>
              <a:rPr lang="en-AU" sz="1016" b="1" dirty="0">
                <a:solidFill>
                  <a:schemeClr val="bg1"/>
                </a:solidFill>
                <a:latin typeface="Barlow" pitchFamily="2" charset="77"/>
                <a:cs typeface="Arial"/>
              </a:rPr>
              <a:t>AI model</a:t>
            </a:r>
            <a:endParaRPr lang="en-AU" sz="1016" dirty="0">
              <a:solidFill>
                <a:schemeClr val="bg1"/>
              </a:solidFill>
              <a:latin typeface="Barlow" pitchFamily="2" charset="77"/>
              <a:cs typeface="Arial"/>
            </a:endParaRPr>
          </a:p>
        </p:txBody>
      </p:sp>
      <p:sp>
        <p:nvSpPr>
          <p:cNvPr id="27" name="TextBox 26">
            <a:extLst>
              <a:ext uri="{FF2B5EF4-FFF2-40B4-BE49-F238E27FC236}">
                <a16:creationId xmlns:a16="http://schemas.microsoft.com/office/drawing/2014/main" id="{2FDD631A-1A79-F9E1-8A7C-3713FADCD42C}"/>
              </a:ext>
            </a:extLst>
          </p:cNvPr>
          <p:cNvSpPr txBox="1"/>
          <p:nvPr/>
        </p:nvSpPr>
        <p:spPr>
          <a:xfrm>
            <a:off x="8332122" y="1524365"/>
            <a:ext cx="1787604" cy="526683"/>
          </a:xfrm>
          <a:prstGeom prst="rect">
            <a:avLst/>
          </a:prstGeom>
          <a:solidFill>
            <a:srgbClr val="7030A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3</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Develop an </a:t>
            </a:r>
          </a:p>
          <a:p>
            <a:r>
              <a:rPr lang="en-AU" sz="1016" b="1" dirty="0">
                <a:solidFill>
                  <a:schemeClr val="bg1"/>
                </a:solidFill>
                <a:latin typeface="Barlow" pitchFamily="2" charset="77"/>
                <a:cs typeface="Arial"/>
              </a:rPr>
              <a:t>interactive web application</a:t>
            </a:r>
            <a:endParaRPr lang="en-AU" sz="1016" dirty="0">
              <a:solidFill>
                <a:schemeClr val="bg1"/>
              </a:solidFill>
              <a:latin typeface="Barlow" pitchFamily="2" charset="77"/>
              <a:cs typeface="Arial"/>
            </a:endParaRPr>
          </a:p>
        </p:txBody>
      </p:sp>
      <p:grpSp>
        <p:nvGrpSpPr>
          <p:cNvPr id="44" name="Group 43">
            <a:extLst>
              <a:ext uri="{FF2B5EF4-FFF2-40B4-BE49-F238E27FC236}">
                <a16:creationId xmlns:a16="http://schemas.microsoft.com/office/drawing/2014/main" id="{0E71DCCA-ED77-7CFD-0103-83F3BC12EBB1}"/>
              </a:ext>
            </a:extLst>
          </p:cNvPr>
          <p:cNvGrpSpPr/>
          <p:nvPr/>
        </p:nvGrpSpPr>
        <p:grpSpPr>
          <a:xfrm>
            <a:off x="5183154" y="1612945"/>
            <a:ext cx="1420613" cy="1406134"/>
            <a:chOff x="7620119" y="4561490"/>
            <a:chExt cx="2516964" cy="2491311"/>
          </a:xfrm>
          <a:solidFill>
            <a:schemeClr val="bg1"/>
          </a:solidFill>
        </p:grpSpPr>
        <p:sp>
          <p:nvSpPr>
            <p:cNvPr id="45" name="Rounded Rectangle 2">
              <a:extLst>
                <a:ext uri="{FF2B5EF4-FFF2-40B4-BE49-F238E27FC236}">
                  <a16:creationId xmlns:a16="http://schemas.microsoft.com/office/drawing/2014/main" id="{4E289D58-0365-90BA-10FC-96C32D810D3E}"/>
                </a:ext>
              </a:extLst>
            </p:cNvPr>
            <p:cNvSpPr/>
            <p:nvPr/>
          </p:nvSpPr>
          <p:spPr>
            <a:xfrm>
              <a:off x="7948619" y="6159892"/>
              <a:ext cx="1859557" cy="892909"/>
            </a:xfrm>
            <a:custGeom>
              <a:avLst/>
              <a:gdLst/>
              <a:ahLst/>
              <a:cxnLst/>
              <a:rect l="0" t="0" r="0" b="0"/>
              <a:pathLst>
                <a:path w="1859557" h="892909">
                  <a:moveTo>
                    <a:pt x="1747719" y="276583"/>
                  </a:moveTo>
                  <a:lnTo>
                    <a:pt x="1859557" y="482575"/>
                  </a:lnTo>
                  <a:cubicBezTo>
                    <a:pt x="1784448" y="564312"/>
                    <a:pt x="1699023" y="636141"/>
                    <a:pt x="1604932" y="695999"/>
                  </a:cubicBezTo>
                  <a:lnTo>
                    <a:pt x="1422110" y="550689"/>
                  </a:lnTo>
                  <a:cubicBezTo>
                    <a:pt x="1335445" y="597337"/>
                    <a:pt x="1241355" y="632013"/>
                    <a:pt x="1142311" y="652653"/>
                  </a:cubicBezTo>
                  <a:lnTo>
                    <a:pt x="1095677" y="881763"/>
                  </a:lnTo>
                  <a:cubicBezTo>
                    <a:pt x="1041615" y="888781"/>
                    <a:pt x="985902" y="892909"/>
                    <a:pt x="929777" y="892909"/>
                  </a:cubicBezTo>
                  <a:cubicBezTo>
                    <a:pt x="873652" y="892909"/>
                    <a:pt x="818354" y="888781"/>
                    <a:pt x="763880" y="881763"/>
                  </a:cubicBezTo>
                  <a:lnTo>
                    <a:pt x="717246" y="652653"/>
                  </a:lnTo>
                  <a:cubicBezTo>
                    <a:pt x="617789" y="632013"/>
                    <a:pt x="524108" y="597337"/>
                    <a:pt x="437445" y="550689"/>
                  </a:cubicBezTo>
                  <a:lnTo>
                    <a:pt x="254626" y="695999"/>
                  </a:lnTo>
                  <a:cubicBezTo>
                    <a:pt x="160533" y="636141"/>
                    <a:pt x="74696" y="564312"/>
                    <a:pt x="0" y="482575"/>
                  </a:cubicBezTo>
                  <a:lnTo>
                    <a:pt x="111835" y="276583"/>
                  </a:lnTo>
                  <a:cubicBezTo>
                    <a:pt x="80884" y="237365"/>
                    <a:pt x="52823" y="196497"/>
                    <a:pt x="28062" y="153152"/>
                  </a:cubicBezTo>
                  <a:lnTo>
                    <a:pt x="293005" y="0"/>
                  </a:lnTo>
                  <a:cubicBezTo>
                    <a:pt x="420524" y="220028"/>
                    <a:pt x="657405" y="368226"/>
                    <a:pt x="929777" y="368226"/>
                  </a:cubicBezTo>
                  <a:cubicBezTo>
                    <a:pt x="1202149" y="368226"/>
                    <a:pt x="1439442" y="220028"/>
                    <a:pt x="1566550" y="0"/>
                  </a:cubicBezTo>
                  <a:lnTo>
                    <a:pt x="1831495" y="153152"/>
                  </a:lnTo>
                  <a:cubicBezTo>
                    <a:pt x="1806321" y="196497"/>
                    <a:pt x="1778257" y="237779"/>
                    <a:pt x="1747719" y="276583"/>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sp>
          <p:nvSpPr>
            <p:cNvPr id="46" name="Rounded Rectangle 6">
              <a:extLst>
                <a:ext uri="{FF2B5EF4-FFF2-40B4-BE49-F238E27FC236}">
                  <a16:creationId xmlns:a16="http://schemas.microsoft.com/office/drawing/2014/main" id="{57603CBD-D2CF-BAA2-67E8-3DC396230AEB}"/>
                </a:ext>
              </a:extLst>
            </p:cNvPr>
            <p:cNvSpPr/>
            <p:nvPr/>
          </p:nvSpPr>
          <p:spPr>
            <a:xfrm>
              <a:off x="8878808" y="4562315"/>
              <a:ext cx="1258275" cy="1751142"/>
            </a:xfrm>
            <a:custGeom>
              <a:avLst/>
              <a:gdLst/>
              <a:ahLst/>
              <a:cxnLst/>
              <a:rect l="0" t="0" r="0" b="0"/>
              <a:pathLst>
                <a:path w="1258275" h="1751142">
                  <a:moveTo>
                    <a:pt x="735817" y="1231001"/>
                  </a:moveTo>
                  <a:cubicBezTo>
                    <a:pt x="735817" y="824383"/>
                    <a:pt x="406494" y="494959"/>
                    <a:pt x="0" y="494959"/>
                  </a:cubicBezTo>
                  <a:lnTo>
                    <a:pt x="0" y="189067"/>
                  </a:lnTo>
                  <a:cubicBezTo>
                    <a:pt x="50347" y="189067"/>
                    <a:pt x="99871" y="192782"/>
                    <a:pt x="148568" y="199800"/>
                  </a:cubicBezTo>
                  <a:lnTo>
                    <a:pt x="271133" y="0"/>
                  </a:lnTo>
                  <a:cubicBezTo>
                    <a:pt x="381320" y="23942"/>
                    <a:pt x="485730" y="62746"/>
                    <a:pt x="583124" y="113522"/>
                  </a:cubicBezTo>
                  <a:lnTo>
                    <a:pt x="548459" y="345109"/>
                  </a:lnTo>
                  <a:cubicBezTo>
                    <a:pt x="633472" y="397536"/>
                    <a:pt x="710230" y="462348"/>
                    <a:pt x="776259" y="536241"/>
                  </a:cubicBezTo>
                  <a:lnTo>
                    <a:pt x="998284" y="461934"/>
                  </a:lnTo>
                  <a:cubicBezTo>
                    <a:pt x="1065552" y="549450"/>
                    <a:pt x="1121678" y="645635"/>
                    <a:pt x="1164597" y="749251"/>
                  </a:cubicBezTo>
                  <a:lnTo>
                    <a:pt x="989206" y="904468"/>
                  </a:lnTo>
                  <a:cubicBezTo>
                    <a:pt x="1019333" y="997350"/>
                    <a:pt x="1037078" y="1095599"/>
                    <a:pt x="1040379" y="1197563"/>
                  </a:cubicBezTo>
                  <a:lnTo>
                    <a:pt x="1258275" y="1283428"/>
                  </a:lnTo>
                  <a:cubicBezTo>
                    <a:pt x="1253323" y="1397364"/>
                    <a:pt x="1233929" y="1506758"/>
                    <a:pt x="1200914" y="1610787"/>
                  </a:cubicBezTo>
                  <a:lnTo>
                    <a:pt x="966507" y="1616979"/>
                  </a:lnTo>
                  <a:cubicBezTo>
                    <a:pt x="947936" y="1663626"/>
                    <a:pt x="926066" y="1708210"/>
                    <a:pt x="901305" y="1751142"/>
                  </a:cubicBezTo>
                  <a:lnTo>
                    <a:pt x="636359" y="1597990"/>
                  </a:lnTo>
                  <a:cubicBezTo>
                    <a:pt x="699087" y="1489421"/>
                    <a:pt x="735404" y="1364339"/>
                    <a:pt x="735404" y="1230175"/>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dirty="0"/>
            </a:p>
          </p:txBody>
        </p:sp>
        <p:sp>
          <p:nvSpPr>
            <p:cNvPr id="48" name="Rounded Rectangle 10">
              <a:extLst>
                <a:ext uri="{FF2B5EF4-FFF2-40B4-BE49-F238E27FC236}">
                  <a16:creationId xmlns:a16="http://schemas.microsoft.com/office/drawing/2014/main" id="{EDD15FB0-38F0-E940-8ACC-CA85BDAFDBD0}"/>
                </a:ext>
              </a:extLst>
            </p:cNvPr>
            <p:cNvSpPr/>
            <p:nvPr/>
          </p:nvSpPr>
          <p:spPr>
            <a:xfrm>
              <a:off x="7620119" y="4561490"/>
              <a:ext cx="1258275" cy="1751142"/>
            </a:xfrm>
            <a:custGeom>
              <a:avLst/>
              <a:gdLst/>
              <a:ahLst/>
              <a:cxnLst/>
              <a:rect l="0" t="0" r="0" b="0"/>
              <a:pathLst>
                <a:path w="1258275" h="1751142">
                  <a:moveTo>
                    <a:pt x="522871" y="1230175"/>
                  </a:moveTo>
                  <a:cubicBezTo>
                    <a:pt x="522871" y="1364339"/>
                    <a:pt x="559187" y="1489833"/>
                    <a:pt x="621916" y="1597990"/>
                  </a:cubicBezTo>
                  <a:lnTo>
                    <a:pt x="356973" y="1751142"/>
                  </a:lnTo>
                  <a:cubicBezTo>
                    <a:pt x="332211" y="1708210"/>
                    <a:pt x="310339" y="1663626"/>
                    <a:pt x="291768" y="1616979"/>
                  </a:cubicBezTo>
                  <a:lnTo>
                    <a:pt x="57363" y="1610787"/>
                  </a:lnTo>
                  <a:cubicBezTo>
                    <a:pt x="24348" y="1506758"/>
                    <a:pt x="4539" y="1396951"/>
                    <a:pt x="0" y="1283428"/>
                  </a:cubicBezTo>
                  <a:lnTo>
                    <a:pt x="217898" y="1197563"/>
                  </a:lnTo>
                  <a:cubicBezTo>
                    <a:pt x="220787" y="1095186"/>
                    <a:pt x="238532" y="996937"/>
                    <a:pt x="269071" y="904468"/>
                  </a:cubicBezTo>
                  <a:lnTo>
                    <a:pt x="93680" y="749251"/>
                  </a:lnTo>
                  <a:cubicBezTo>
                    <a:pt x="136599" y="646048"/>
                    <a:pt x="192723" y="549451"/>
                    <a:pt x="259990" y="461934"/>
                  </a:cubicBezTo>
                  <a:lnTo>
                    <a:pt x="482015" y="536241"/>
                  </a:lnTo>
                  <a:cubicBezTo>
                    <a:pt x="548458" y="462348"/>
                    <a:pt x="625218" y="397949"/>
                    <a:pt x="709818" y="345109"/>
                  </a:cubicBezTo>
                  <a:lnTo>
                    <a:pt x="675152" y="113522"/>
                  </a:lnTo>
                  <a:cubicBezTo>
                    <a:pt x="772545" y="62746"/>
                    <a:pt x="876954" y="24355"/>
                    <a:pt x="987141" y="0"/>
                  </a:cubicBezTo>
                  <a:lnTo>
                    <a:pt x="1109710" y="199800"/>
                  </a:lnTo>
                  <a:cubicBezTo>
                    <a:pt x="1157994" y="192782"/>
                    <a:pt x="1207928" y="189067"/>
                    <a:pt x="1258275" y="189067"/>
                  </a:cubicBezTo>
                  <a:lnTo>
                    <a:pt x="1258275" y="494959"/>
                  </a:lnTo>
                  <a:cubicBezTo>
                    <a:pt x="851780" y="494959"/>
                    <a:pt x="522460" y="824383"/>
                    <a:pt x="522460" y="1231001"/>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grpSp>
      <p:sp>
        <p:nvSpPr>
          <p:cNvPr id="49" name="TextBox 14">
            <a:extLst>
              <a:ext uri="{FF2B5EF4-FFF2-40B4-BE49-F238E27FC236}">
                <a16:creationId xmlns:a16="http://schemas.microsoft.com/office/drawing/2014/main" id="{38457E1C-B658-DEB5-4362-DF5147C3B774}"/>
              </a:ext>
            </a:extLst>
          </p:cNvPr>
          <p:cNvSpPr txBox="1"/>
          <p:nvPr/>
        </p:nvSpPr>
        <p:spPr>
          <a:xfrm>
            <a:off x="4922901" y="1338630"/>
            <a:ext cx="1931619" cy="173766"/>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129" b="1" u="sng">
                <a:solidFill>
                  <a:srgbClr val="404040"/>
                </a:solidFill>
                <a:latin typeface="Barlow" pitchFamily="2" charset="77"/>
              </a:rPr>
              <a:t>Project Governance Structure</a:t>
            </a:r>
          </a:p>
        </p:txBody>
      </p:sp>
      <p:sp>
        <p:nvSpPr>
          <p:cNvPr id="53" name="TextBox 15">
            <a:extLst>
              <a:ext uri="{FF2B5EF4-FFF2-40B4-BE49-F238E27FC236}">
                <a16:creationId xmlns:a16="http://schemas.microsoft.com/office/drawing/2014/main" id="{5140C839-5288-C230-993C-E14781916376}"/>
              </a:ext>
            </a:extLst>
          </p:cNvPr>
          <p:cNvSpPr txBox="1"/>
          <p:nvPr/>
        </p:nvSpPr>
        <p:spPr>
          <a:xfrm>
            <a:off x="4803014" y="2002120"/>
            <a:ext cx="646011" cy="312650"/>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Steering
Committee</a:t>
            </a:r>
          </a:p>
        </p:txBody>
      </p:sp>
      <p:sp>
        <p:nvSpPr>
          <p:cNvPr id="54" name="TextBox 16">
            <a:extLst>
              <a:ext uri="{FF2B5EF4-FFF2-40B4-BE49-F238E27FC236}">
                <a16:creationId xmlns:a16="http://schemas.microsoft.com/office/drawing/2014/main" id="{214A1DDE-A884-8C56-7C81-5E39CA7B2B45}"/>
              </a:ext>
            </a:extLst>
          </p:cNvPr>
          <p:cNvSpPr txBox="1"/>
          <p:nvPr/>
        </p:nvSpPr>
        <p:spPr>
          <a:xfrm>
            <a:off x="6015834" y="2002464"/>
            <a:ext cx="1242749"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Principle Setting
End User</a:t>
            </a:r>
            <a:r>
              <a:rPr lang="en-US" sz="1016" b="1" dirty="0">
                <a:solidFill>
                  <a:srgbClr val="404040"/>
                </a:solidFill>
                <a:latin typeface="Barlow" pitchFamily="2" charset="77"/>
              </a:rPr>
              <a:t> </a:t>
            </a:r>
            <a:r>
              <a:rPr sz="1016" b="1" dirty="0">
                <a:solidFill>
                  <a:srgbClr val="404040"/>
                </a:solidFill>
                <a:latin typeface="Barlow" pitchFamily="2" charset="77"/>
              </a:rPr>
              <a:t>Committee</a:t>
            </a:r>
          </a:p>
        </p:txBody>
      </p:sp>
      <p:sp>
        <p:nvSpPr>
          <p:cNvPr id="55" name="TextBox 17">
            <a:extLst>
              <a:ext uri="{FF2B5EF4-FFF2-40B4-BE49-F238E27FC236}">
                <a16:creationId xmlns:a16="http://schemas.microsoft.com/office/drawing/2014/main" id="{8CDA0558-5851-BE5A-2B26-282FA3374886}"/>
              </a:ext>
            </a:extLst>
          </p:cNvPr>
          <p:cNvSpPr txBox="1"/>
          <p:nvPr/>
        </p:nvSpPr>
        <p:spPr>
          <a:xfrm>
            <a:off x="5275306" y="3055331"/>
            <a:ext cx="1265434"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System</a:t>
            </a:r>
            <a:r>
              <a:rPr lang="en-US" sz="1016" b="1" dirty="0">
                <a:solidFill>
                  <a:srgbClr val="404040"/>
                </a:solidFill>
                <a:latin typeface="Barlow" pitchFamily="2" charset="77"/>
              </a:rPr>
              <a:t> </a:t>
            </a:r>
            <a:r>
              <a:rPr sz="1016" b="1" dirty="0">
                <a:solidFill>
                  <a:srgbClr val="404040"/>
                </a:solidFill>
                <a:latin typeface="Barlow" pitchFamily="2" charset="77"/>
              </a:rPr>
              <a:t>Integration
Advisory Group</a:t>
            </a:r>
          </a:p>
        </p:txBody>
      </p:sp>
      <p:sp>
        <p:nvSpPr>
          <p:cNvPr id="103" name="TextBox 102">
            <a:extLst>
              <a:ext uri="{FF2B5EF4-FFF2-40B4-BE49-F238E27FC236}">
                <a16:creationId xmlns:a16="http://schemas.microsoft.com/office/drawing/2014/main" id="{7D20FB1A-7C2B-83C0-8977-615902DF618D}"/>
              </a:ext>
            </a:extLst>
          </p:cNvPr>
          <p:cNvSpPr txBox="1"/>
          <p:nvPr/>
        </p:nvSpPr>
        <p:spPr>
          <a:xfrm>
            <a:off x="4716578" y="3527303"/>
            <a:ext cx="1404918" cy="52668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cs typeface="Arial"/>
              </a:rPr>
              <a:t>Ontology construction</a:t>
            </a:r>
          </a:p>
          <a:p>
            <a:pPr marL="107152" indent="-107152">
              <a:buFont typeface="Arial" panose="020B0604020202020204" pitchFamily="34" charset="0"/>
              <a:buChar char="•"/>
            </a:pPr>
            <a:r>
              <a:rPr lang="en-AU" sz="1016" dirty="0">
                <a:solidFill>
                  <a:srgbClr val="62ACF0"/>
                </a:solidFill>
                <a:latin typeface="Barlow" pitchFamily="2" charset="77"/>
                <a:cs typeface="Arial"/>
              </a:rPr>
              <a:t>Entities</a:t>
            </a:r>
          </a:p>
          <a:p>
            <a:pPr marL="107152" indent="-107152">
              <a:buFont typeface="Arial" panose="020B0604020202020204" pitchFamily="34" charset="0"/>
              <a:buChar char="•"/>
            </a:pPr>
            <a:r>
              <a:rPr lang="en-AU" sz="1016" dirty="0">
                <a:solidFill>
                  <a:srgbClr val="62ACF0"/>
                </a:solidFill>
                <a:latin typeface="Barlow" pitchFamily="2" charset="77"/>
                <a:cs typeface="Arial"/>
              </a:rPr>
              <a:t>Relation</a:t>
            </a:r>
          </a:p>
        </p:txBody>
      </p:sp>
      <p:cxnSp>
        <p:nvCxnSpPr>
          <p:cNvPr id="129" name="Straight Arrow Connector 128">
            <a:extLst>
              <a:ext uri="{FF2B5EF4-FFF2-40B4-BE49-F238E27FC236}">
                <a16:creationId xmlns:a16="http://schemas.microsoft.com/office/drawing/2014/main" id="{901433BD-4EE8-3BEA-B1D5-922D2CD6A446}"/>
              </a:ext>
            </a:extLst>
          </p:cNvPr>
          <p:cNvCxnSpPr>
            <a:cxnSpLocks/>
          </p:cNvCxnSpPr>
          <p:nvPr/>
        </p:nvCxnSpPr>
        <p:spPr>
          <a:xfrm>
            <a:off x="4697903" y="3684253"/>
            <a:ext cx="0" cy="844558"/>
          </a:xfrm>
          <a:prstGeom prst="straightConnector1">
            <a:avLst/>
          </a:prstGeom>
          <a:ln w="47625"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0" name="Group 69">
            <a:extLst>
              <a:ext uri="{FF2B5EF4-FFF2-40B4-BE49-F238E27FC236}">
                <a16:creationId xmlns:a16="http://schemas.microsoft.com/office/drawing/2014/main" id="{821F9ACC-1F07-020B-9A0B-DE60D1AC7483}"/>
              </a:ext>
            </a:extLst>
          </p:cNvPr>
          <p:cNvGrpSpPr/>
          <p:nvPr/>
        </p:nvGrpSpPr>
        <p:grpSpPr>
          <a:xfrm>
            <a:off x="6863170" y="3702796"/>
            <a:ext cx="1659506" cy="1304060"/>
            <a:chOff x="11845118" y="5034852"/>
            <a:chExt cx="2940221" cy="2310461"/>
          </a:xfrm>
        </p:grpSpPr>
        <p:pic>
          <p:nvPicPr>
            <p:cNvPr id="118" name="Graphic 117" descr="Internet with solid fill">
              <a:extLst>
                <a:ext uri="{FF2B5EF4-FFF2-40B4-BE49-F238E27FC236}">
                  <a16:creationId xmlns:a16="http://schemas.microsoft.com/office/drawing/2014/main" id="{5907B390-243A-7991-C9CE-EE55852152C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2474878" y="5034852"/>
              <a:ext cx="2310461" cy="2310461"/>
            </a:xfrm>
            <a:prstGeom prst="rect">
              <a:avLst/>
            </a:prstGeom>
          </p:spPr>
        </p:pic>
        <p:pic>
          <p:nvPicPr>
            <p:cNvPr id="120" name="Graphic 119" descr="Wireless with solid fill">
              <a:extLst>
                <a:ext uri="{FF2B5EF4-FFF2-40B4-BE49-F238E27FC236}">
                  <a16:creationId xmlns:a16="http://schemas.microsoft.com/office/drawing/2014/main" id="{BADE9962-DFEC-4322-09EF-11C0BD8817F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845118" y="5615981"/>
              <a:ext cx="465403" cy="465403"/>
            </a:xfrm>
            <a:prstGeom prst="rect">
              <a:avLst/>
            </a:prstGeom>
          </p:spPr>
        </p:pic>
        <p:pic>
          <p:nvPicPr>
            <p:cNvPr id="124" name="Graphic 123" descr="Smart Phone with solid fill">
              <a:extLst>
                <a:ext uri="{FF2B5EF4-FFF2-40B4-BE49-F238E27FC236}">
                  <a16:creationId xmlns:a16="http://schemas.microsoft.com/office/drawing/2014/main" id="{BF08D579-3201-9BE1-36FB-0EDA5D498FE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2077817" y="5804666"/>
              <a:ext cx="887748" cy="887748"/>
            </a:xfrm>
            <a:prstGeom prst="rect">
              <a:avLst/>
            </a:prstGeom>
          </p:spPr>
        </p:pic>
      </p:grpSp>
      <p:pic>
        <p:nvPicPr>
          <p:cNvPr id="13" name="Picture 12">
            <a:extLst>
              <a:ext uri="{FF2B5EF4-FFF2-40B4-BE49-F238E27FC236}">
                <a16:creationId xmlns:a16="http://schemas.microsoft.com/office/drawing/2014/main" id="{B7209CA8-90E2-E0BD-9EE9-31C6FC9A71E8}"/>
              </a:ext>
            </a:extLst>
          </p:cNvPr>
          <p:cNvPicPr>
            <a:picLocks noChangeAspect="1"/>
          </p:cNvPicPr>
          <p:nvPr/>
        </p:nvPicPr>
        <p:blipFill>
          <a:blip r:embed="rId12"/>
          <a:stretch>
            <a:fillRect/>
          </a:stretch>
        </p:blipFill>
        <p:spPr>
          <a:xfrm>
            <a:off x="4503596" y="3946615"/>
            <a:ext cx="2754988" cy="2136856"/>
          </a:xfrm>
          <a:prstGeom prst="rect">
            <a:avLst/>
          </a:prstGeom>
        </p:spPr>
      </p:pic>
      <p:sp>
        <p:nvSpPr>
          <p:cNvPr id="65" name="Right Arrow 64">
            <a:extLst>
              <a:ext uri="{FF2B5EF4-FFF2-40B4-BE49-F238E27FC236}">
                <a16:creationId xmlns:a16="http://schemas.microsoft.com/office/drawing/2014/main" id="{0CFE5D7B-672E-0706-BD2A-E640B76E5E33}"/>
              </a:ext>
            </a:extLst>
          </p:cNvPr>
          <p:cNvSpPr/>
          <p:nvPr/>
        </p:nvSpPr>
        <p:spPr>
          <a:xfrm rot="5400000">
            <a:off x="1841757" y="1882295"/>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ight Arrow 66">
            <a:extLst>
              <a:ext uri="{FF2B5EF4-FFF2-40B4-BE49-F238E27FC236}">
                <a16:creationId xmlns:a16="http://schemas.microsoft.com/office/drawing/2014/main" id="{51F4AAA6-7360-BE85-426E-922A9E2B7A72}"/>
              </a:ext>
            </a:extLst>
          </p:cNvPr>
          <p:cNvSpPr/>
          <p:nvPr/>
        </p:nvSpPr>
        <p:spPr>
          <a:xfrm rot="5400000">
            <a:off x="1818718" y="2608025"/>
            <a:ext cx="319340" cy="119347"/>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ight Arrow 67">
            <a:extLst>
              <a:ext uri="{FF2B5EF4-FFF2-40B4-BE49-F238E27FC236}">
                <a16:creationId xmlns:a16="http://schemas.microsoft.com/office/drawing/2014/main" id="{FD15BADE-E037-DB17-C19E-053E5EBCA7A9}"/>
              </a:ext>
            </a:extLst>
          </p:cNvPr>
          <p:cNvSpPr/>
          <p:nvPr/>
        </p:nvSpPr>
        <p:spPr>
          <a:xfrm rot="5400000">
            <a:off x="3421362" y="2695407"/>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73432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E10B-505E-42DC-9A0F-40D2D5BC998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180032A-3DCA-6411-EEE8-DCD007A3A6D5}"/>
              </a:ext>
            </a:extLst>
          </p:cNvPr>
          <p:cNvSpPr>
            <a:spLocks noGrp="1"/>
          </p:cNvSpPr>
          <p:nvPr>
            <p:ph type="title"/>
          </p:nvPr>
        </p:nvSpPr>
        <p:spPr>
          <a:xfrm>
            <a:off x="473725" y="180197"/>
            <a:ext cx="10515600" cy="698904"/>
          </a:xfrm>
        </p:spPr>
        <p:txBody>
          <a:bodyPr>
            <a:normAutofit fontScale="90000"/>
          </a:bodyPr>
          <a:lstStyle/>
          <a:p>
            <a:r>
              <a:rPr lang="en-GB" sz="4800" b="1" i="1" dirty="0">
                <a:solidFill>
                  <a:srgbClr val="404040"/>
                </a:solidFill>
                <a:latin typeface="Barlow" pitchFamily="2" charset="77"/>
              </a:rPr>
              <a:t>Component 2, Objective 3, Tool 1</a:t>
            </a:r>
            <a:endParaRPr lang="en-AU" sz="4800" b="1" i="1" dirty="0">
              <a:solidFill>
                <a:srgbClr val="404040"/>
              </a:solidFill>
              <a:latin typeface="Barlow" pitchFamily="2" charset="77"/>
            </a:endParaRPr>
          </a:p>
        </p:txBody>
      </p:sp>
      <p:cxnSp>
        <p:nvCxnSpPr>
          <p:cNvPr id="2" name="Straight Connector 1">
            <a:extLst>
              <a:ext uri="{FF2B5EF4-FFF2-40B4-BE49-F238E27FC236}">
                <a16:creationId xmlns:a16="http://schemas.microsoft.com/office/drawing/2014/main" id="{57572D43-EBD1-1251-3893-392C1B879F7C}"/>
              </a:ext>
            </a:extLst>
          </p:cNvPr>
          <p:cNvCxnSpPr>
            <a:cxnSpLocks/>
          </p:cNvCxnSpPr>
          <p:nvPr/>
        </p:nvCxnSpPr>
        <p:spPr>
          <a:xfrm>
            <a:off x="473725" y="922716"/>
            <a:ext cx="11244549"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B1956DAD-6968-2A65-4A0A-42426FE07E8C}"/>
              </a:ext>
            </a:extLst>
          </p:cNvPr>
          <p:cNvSpPr txBox="1"/>
          <p:nvPr/>
        </p:nvSpPr>
        <p:spPr>
          <a:xfrm>
            <a:off x="3814787" y="4854104"/>
            <a:ext cx="2047139" cy="1042593"/>
          </a:xfrm>
          <a:prstGeom prst="rect">
            <a:avLst/>
          </a:prstGeom>
          <a:noFill/>
        </p:spPr>
        <p:txBody>
          <a:bodyPr wrap="square" lIns="57149" tIns="28575" rIns="57149" bIns="28575" anchor="t">
            <a:spAutoFit/>
          </a:bodyPr>
          <a:lstStyle/>
          <a:p>
            <a:r>
              <a:rPr lang="en-US" sz="1600" b="1" dirty="0">
                <a:solidFill>
                  <a:srgbClr val="7030A0"/>
                </a:solidFill>
                <a:latin typeface="Barlow" pitchFamily="2" charset="77"/>
                <a:cs typeface="Arial"/>
              </a:rPr>
              <a:t>Input:</a:t>
            </a:r>
            <a:endParaRPr lang="en-US" sz="1600" b="1" dirty="0">
              <a:solidFill>
                <a:srgbClr val="7030A0"/>
              </a:solidFill>
              <a:latin typeface="Barlow" pitchFamily="2" charset="77"/>
            </a:endParaRPr>
          </a:p>
          <a:p>
            <a:r>
              <a:rPr lang="en-US" sz="1600" dirty="0">
                <a:solidFill>
                  <a:srgbClr val="7030A0"/>
                </a:solidFill>
                <a:latin typeface="Barlow" pitchFamily="2" charset="77"/>
                <a:cs typeface="Arial"/>
              </a:rPr>
              <a:t>Users enter their Implementation scenario</a:t>
            </a:r>
          </a:p>
        </p:txBody>
      </p:sp>
      <p:sp>
        <p:nvSpPr>
          <p:cNvPr id="32" name="TextBox 31">
            <a:extLst>
              <a:ext uri="{FF2B5EF4-FFF2-40B4-BE49-F238E27FC236}">
                <a16:creationId xmlns:a16="http://schemas.microsoft.com/office/drawing/2014/main" id="{E50550D0-1FB8-9409-3FB8-3B0106E21D59}"/>
              </a:ext>
            </a:extLst>
          </p:cNvPr>
          <p:cNvSpPr txBox="1"/>
          <p:nvPr/>
        </p:nvSpPr>
        <p:spPr>
          <a:xfrm>
            <a:off x="940456" y="1113690"/>
            <a:ext cx="5573509" cy="365485"/>
          </a:xfrm>
          <a:prstGeom prst="rect">
            <a:avLst/>
          </a:prstGeom>
          <a:noFill/>
        </p:spPr>
        <p:txBody>
          <a:bodyPr wrap="square" lIns="57149" tIns="28575" rIns="57149" bIns="28575" anchor="t">
            <a:spAutoFit/>
          </a:bodyPr>
          <a:lstStyle/>
          <a:p>
            <a:r>
              <a:rPr lang="en-US" sz="2000" b="1" u="sng" dirty="0">
                <a:solidFill>
                  <a:srgbClr val="404040"/>
                </a:solidFill>
                <a:latin typeface="Arial"/>
                <a:cs typeface="Arial"/>
              </a:rPr>
              <a:t>Component 2 – Interactive web application</a:t>
            </a:r>
            <a:endParaRPr lang="en-US" sz="2000" b="1" u="sng" dirty="0">
              <a:solidFill>
                <a:srgbClr val="40404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445B55E8-5978-A419-B456-AF83D735E1A4}"/>
              </a:ext>
            </a:extLst>
          </p:cNvPr>
          <p:cNvSpPr txBox="1"/>
          <p:nvPr/>
        </p:nvSpPr>
        <p:spPr>
          <a:xfrm>
            <a:off x="4838356" y="3194345"/>
            <a:ext cx="3542103" cy="1288814"/>
          </a:xfrm>
          <a:prstGeom prst="rect">
            <a:avLst/>
          </a:prstGeom>
          <a:noFill/>
        </p:spPr>
        <p:txBody>
          <a:bodyPr wrap="square" lIns="57149" tIns="28575" rIns="57149" bIns="28575" anchor="t">
            <a:spAutoFit/>
          </a:bodyPr>
          <a:lstStyle/>
          <a:p>
            <a:r>
              <a:rPr lang="en-US" sz="1600" b="1" dirty="0">
                <a:solidFill>
                  <a:srgbClr val="404040"/>
                </a:solidFill>
                <a:latin typeface="Barlow" pitchFamily="2" charset="77"/>
                <a:cs typeface="Arial"/>
              </a:rPr>
              <a:t>USERS</a:t>
            </a:r>
          </a:p>
          <a:p>
            <a:pPr marL="107152" indent="-107152">
              <a:buFont typeface="Arial" panose="020B0604020202020204" pitchFamily="34" charset="0"/>
              <a:buChar char="•"/>
            </a:pPr>
            <a:r>
              <a:rPr lang="en-US" sz="1600" b="1" dirty="0">
                <a:solidFill>
                  <a:srgbClr val="404040"/>
                </a:solidFill>
                <a:latin typeface="Barlow" pitchFamily="2" charset="77"/>
                <a:cs typeface="Arial"/>
              </a:rPr>
              <a:t>Primary:</a:t>
            </a:r>
            <a:r>
              <a:rPr lang="zh-TW" altLang="en-US" sz="1600" b="1"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anyone</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responsible</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for</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or</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involved</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in</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an</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implementation</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endeavour</a:t>
            </a:r>
          </a:p>
          <a:p>
            <a:pPr marL="107152" indent="-107152">
              <a:buFont typeface="Arial" panose="020B0604020202020204" pitchFamily="34" charset="0"/>
              <a:buChar char="•"/>
            </a:pPr>
            <a:r>
              <a:rPr lang="en-AU" sz="1600" b="1" dirty="0">
                <a:solidFill>
                  <a:srgbClr val="404040"/>
                </a:solidFill>
                <a:latin typeface="Barlow" pitchFamily="2" charset="77"/>
                <a:cs typeface="Arial"/>
              </a:rPr>
              <a:t>Other: </a:t>
            </a:r>
            <a:r>
              <a:rPr lang="en-AU" sz="1600" dirty="0">
                <a:solidFill>
                  <a:srgbClr val="404040"/>
                </a:solidFill>
                <a:latin typeface="Barlow" pitchFamily="2" charset="77"/>
                <a:cs typeface="Arial"/>
              </a:rPr>
              <a:t>Implementation researchers</a:t>
            </a:r>
          </a:p>
        </p:txBody>
      </p:sp>
      <p:cxnSp>
        <p:nvCxnSpPr>
          <p:cNvPr id="37" name="Straight Arrow Connector 36">
            <a:extLst>
              <a:ext uri="{FF2B5EF4-FFF2-40B4-BE49-F238E27FC236}">
                <a16:creationId xmlns:a16="http://schemas.microsoft.com/office/drawing/2014/main" id="{56850063-7708-00B7-DDA2-5B1AA6F28B7F}"/>
              </a:ext>
            </a:extLst>
          </p:cNvPr>
          <p:cNvCxnSpPr>
            <a:cxnSpLocks/>
          </p:cNvCxnSpPr>
          <p:nvPr/>
        </p:nvCxnSpPr>
        <p:spPr>
          <a:xfrm>
            <a:off x="5664913" y="5130981"/>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A2DB073F-AEDF-609A-932A-070416D48FF0}"/>
              </a:ext>
            </a:extLst>
          </p:cNvPr>
          <p:cNvSpPr txBox="1"/>
          <p:nvPr/>
        </p:nvSpPr>
        <p:spPr>
          <a:xfrm>
            <a:off x="6125891" y="4907923"/>
            <a:ext cx="2760290" cy="1042593"/>
          </a:xfrm>
          <a:prstGeom prst="rect">
            <a:avLst/>
          </a:prstGeom>
          <a:noFill/>
        </p:spPr>
        <p:txBody>
          <a:bodyPr wrap="square" lIns="57149" tIns="28575" rIns="57149" bIns="28575" anchor="t">
            <a:spAutoFit/>
          </a:bodyPr>
          <a:lstStyle/>
          <a:p>
            <a:r>
              <a:rPr lang="en-US" sz="1600" b="1" dirty="0">
                <a:solidFill>
                  <a:srgbClr val="7030A0"/>
                </a:solidFill>
                <a:latin typeface="Barlow" pitchFamily="2" charset="77"/>
                <a:cs typeface="Arial"/>
              </a:rPr>
              <a:t>Output:</a:t>
            </a:r>
          </a:p>
          <a:p>
            <a:r>
              <a:rPr lang="en-US" sz="1600" dirty="0">
                <a:solidFill>
                  <a:srgbClr val="7030A0"/>
                </a:solidFill>
                <a:latin typeface="Barlow" pitchFamily="2" charset="77"/>
                <a:cs typeface="Arial"/>
              </a:rPr>
              <a:t>Users receive evidence-based implementation strategies</a:t>
            </a:r>
          </a:p>
        </p:txBody>
      </p:sp>
      <p:sp>
        <p:nvSpPr>
          <p:cNvPr id="39" name="TextBox 38">
            <a:extLst>
              <a:ext uri="{FF2B5EF4-FFF2-40B4-BE49-F238E27FC236}">
                <a16:creationId xmlns:a16="http://schemas.microsoft.com/office/drawing/2014/main" id="{C351BBB7-6697-5767-490E-549FA9AE35B1}"/>
              </a:ext>
            </a:extLst>
          </p:cNvPr>
          <p:cNvSpPr txBox="1"/>
          <p:nvPr/>
        </p:nvSpPr>
        <p:spPr>
          <a:xfrm>
            <a:off x="4530805" y="2198431"/>
            <a:ext cx="4157207" cy="365485"/>
          </a:xfrm>
          <a:prstGeom prst="rect">
            <a:avLst/>
          </a:prstGeom>
          <a:noFill/>
        </p:spPr>
        <p:txBody>
          <a:bodyPr wrap="square" lIns="57149" tIns="28575" rIns="57149" bIns="28575" anchor="t">
            <a:spAutoFit/>
          </a:bodyPr>
          <a:lstStyle/>
          <a:p>
            <a:r>
              <a:rPr lang="en-US" sz="2000" b="1" dirty="0">
                <a:solidFill>
                  <a:srgbClr val="7030A0"/>
                </a:solidFill>
                <a:latin typeface="Barlow" pitchFamily="2" charset="77"/>
                <a:cs typeface="Arial"/>
              </a:rPr>
              <a:t>TOOL 1: AI-generated Decision Aid </a:t>
            </a:r>
          </a:p>
        </p:txBody>
      </p:sp>
      <p:sp>
        <p:nvSpPr>
          <p:cNvPr id="42" name="TextBox 41">
            <a:extLst>
              <a:ext uri="{FF2B5EF4-FFF2-40B4-BE49-F238E27FC236}">
                <a16:creationId xmlns:a16="http://schemas.microsoft.com/office/drawing/2014/main" id="{7CDD41A4-35D0-0C11-DF7E-ED55DBB223B2}"/>
              </a:ext>
            </a:extLst>
          </p:cNvPr>
          <p:cNvSpPr txBox="1"/>
          <p:nvPr/>
        </p:nvSpPr>
        <p:spPr>
          <a:xfrm>
            <a:off x="3778353" y="4558085"/>
            <a:ext cx="2417071" cy="365485"/>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2000" b="1" dirty="0">
                <a:solidFill>
                  <a:srgbClr val="7030A0"/>
                </a:solidFill>
                <a:latin typeface="Barlow" pitchFamily="2" charset="77"/>
                <a:cs typeface="Arial"/>
              </a:rPr>
              <a:t>Tool 1 FUNCTIONS</a:t>
            </a:r>
            <a:endParaRPr lang="en-AU" sz="2000" dirty="0">
              <a:solidFill>
                <a:srgbClr val="7030A0"/>
              </a:solidFill>
              <a:latin typeface="Barlow" pitchFamily="2" charset="77"/>
              <a:cs typeface="Arial"/>
            </a:endParaRPr>
          </a:p>
        </p:txBody>
      </p:sp>
      <p:cxnSp>
        <p:nvCxnSpPr>
          <p:cNvPr id="44" name="Straight Arrow Connector 43">
            <a:extLst>
              <a:ext uri="{FF2B5EF4-FFF2-40B4-BE49-F238E27FC236}">
                <a16:creationId xmlns:a16="http://schemas.microsoft.com/office/drawing/2014/main" id="{770C1924-3B28-C0DA-1019-1A46159C036A}"/>
              </a:ext>
            </a:extLst>
          </p:cNvPr>
          <p:cNvCxnSpPr>
            <a:cxnSpLocks/>
          </p:cNvCxnSpPr>
          <p:nvPr/>
        </p:nvCxnSpPr>
        <p:spPr>
          <a:xfrm flipV="1">
            <a:off x="5802874" y="5121867"/>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Connector: Elbow 108">
            <a:extLst>
              <a:ext uri="{FF2B5EF4-FFF2-40B4-BE49-F238E27FC236}">
                <a16:creationId xmlns:a16="http://schemas.microsoft.com/office/drawing/2014/main" id="{31507FF0-3404-8310-5267-8B59BA0F957F}"/>
              </a:ext>
            </a:extLst>
          </p:cNvPr>
          <p:cNvCxnSpPr>
            <a:cxnSpLocks/>
          </p:cNvCxnSpPr>
          <p:nvPr/>
        </p:nvCxnSpPr>
        <p:spPr>
          <a:xfrm>
            <a:off x="3829898" y="2085027"/>
            <a:ext cx="6356375" cy="12700"/>
          </a:xfrm>
          <a:prstGeom prst="bentConnector3">
            <a:avLst>
              <a:gd name="adj1" fmla="val 50000"/>
            </a:avLst>
          </a:prstGeom>
          <a:ln w="44450"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Rectangle 48">
            <a:extLst>
              <a:ext uri="{FF2B5EF4-FFF2-40B4-BE49-F238E27FC236}">
                <a16:creationId xmlns:a16="http://schemas.microsoft.com/office/drawing/2014/main" id="{CA36ED23-CDDE-5BC7-DE2D-C7C21A3CC8AA}"/>
              </a:ext>
            </a:extLst>
          </p:cNvPr>
          <p:cNvSpPr/>
          <p:nvPr/>
        </p:nvSpPr>
        <p:spPr>
          <a:xfrm>
            <a:off x="3443500" y="4661048"/>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50" name="Rectangle 49">
            <a:extLst>
              <a:ext uri="{FF2B5EF4-FFF2-40B4-BE49-F238E27FC236}">
                <a16:creationId xmlns:a16="http://schemas.microsoft.com/office/drawing/2014/main" id="{69E37E25-21D5-E298-B1AF-2880460AA84F}"/>
              </a:ext>
            </a:extLst>
          </p:cNvPr>
          <p:cNvSpPr/>
          <p:nvPr/>
        </p:nvSpPr>
        <p:spPr>
          <a:xfrm>
            <a:off x="9228343" y="2985765"/>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cxnSp>
        <p:nvCxnSpPr>
          <p:cNvPr id="51" name="Connector: Elbow 118">
            <a:extLst>
              <a:ext uri="{FF2B5EF4-FFF2-40B4-BE49-F238E27FC236}">
                <a16:creationId xmlns:a16="http://schemas.microsoft.com/office/drawing/2014/main" id="{FDAE0AA5-9159-7D28-AC6C-8F422805A955}"/>
              </a:ext>
            </a:extLst>
          </p:cNvPr>
          <p:cNvCxnSpPr>
            <a:cxnSpLocks/>
          </p:cNvCxnSpPr>
          <p:nvPr/>
        </p:nvCxnSpPr>
        <p:spPr>
          <a:xfrm flipV="1">
            <a:off x="3507236" y="1644441"/>
            <a:ext cx="6769348" cy="5195"/>
          </a:xfrm>
          <a:prstGeom prst="bentConnector3">
            <a:avLst>
              <a:gd name="adj1" fmla="val 50000"/>
            </a:avLst>
          </a:prstGeom>
          <a:ln w="57150">
            <a:solidFill>
              <a:srgbClr val="7030A0"/>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82E50A38-30AD-F8F7-C062-4EB62A01B19B}"/>
              </a:ext>
            </a:extLst>
          </p:cNvPr>
          <p:cNvSpPr txBox="1"/>
          <p:nvPr/>
        </p:nvSpPr>
        <p:spPr>
          <a:xfrm>
            <a:off x="6513965" y="1231656"/>
            <a:ext cx="4939122" cy="365485"/>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2000" b="1" dirty="0">
                <a:solidFill>
                  <a:srgbClr val="7030A0"/>
                </a:solidFill>
                <a:latin typeface="Barlow" pitchFamily="2" charset="77"/>
                <a:cs typeface="Arial"/>
              </a:rPr>
              <a:t>Feedback mechanism for improvement</a:t>
            </a:r>
            <a:endParaRPr lang="en-AU" sz="2000" dirty="0">
              <a:solidFill>
                <a:srgbClr val="7030A0"/>
              </a:solidFill>
              <a:latin typeface="Barlow" pitchFamily="2" charset="77"/>
              <a:cs typeface="Arial"/>
            </a:endParaRPr>
          </a:p>
        </p:txBody>
      </p:sp>
      <p:sp>
        <p:nvSpPr>
          <p:cNvPr id="53" name="TextBox 52">
            <a:extLst>
              <a:ext uri="{FF2B5EF4-FFF2-40B4-BE49-F238E27FC236}">
                <a16:creationId xmlns:a16="http://schemas.microsoft.com/office/drawing/2014/main" id="{848EB08F-271E-3BB7-3466-2FEEFB004278}"/>
              </a:ext>
            </a:extLst>
          </p:cNvPr>
          <p:cNvSpPr txBox="1"/>
          <p:nvPr/>
        </p:nvSpPr>
        <p:spPr>
          <a:xfrm>
            <a:off x="6792870" y="1693586"/>
            <a:ext cx="3671323" cy="365485"/>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2000" b="1" dirty="0">
                <a:solidFill>
                  <a:srgbClr val="62ACF0"/>
                </a:solidFill>
                <a:latin typeface="Barlow" pitchFamily="2" charset="77"/>
                <a:cs typeface="Arial"/>
              </a:rPr>
              <a:t>AI real-time inferencing</a:t>
            </a:r>
          </a:p>
        </p:txBody>
      </p:sp>
      <p:sp>
        <p:nvSpPr>
          <p:cNvPr id="56" name="TextBox 55">
            <a:extLst>
              <a:ext uri="{FF2B5EF4-FFF2-40B4-BE49-F238E27FC236}">
                <a16:creationId xmlns:a16="http://schemas.microsoft.com/office/drawing/2014/main" id="{5D7A5F52-783A-379C-EA64-35C6843B6F9C}"/>
              </a:ext>
            </a:extLst>
          </p:cNvPr>
          <p:cNvSpPr txBox="1"/>
          <p:nvPr/>
        </p:nvSpPr>
        <p:spPr>
          <a:xfrm>
            <a:off x="6614693" y="2642106"/>
            <a:ext cx="2760290" cy="827150"/>
          </a:xfrm>
          <a:prstGeom prst="rect">
            <a:avLst/>
          </a:prstGeom>
          <a:solidFill>
            <a:srgbClr val="7030A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600" b="1" u="sng" dirty="0">
                <a:solidFill>
                  <a:schemeClr val="bg1"/>
                </a:solidFill>
                <a:latin typeface="Barlow" pitchFamily="2" charset="77"/>
                <a:cs typeface="Arial"/>
              </a:rPr>
              <a:t>Objective 3</a:t>
            </a:r>
            <a:r>
              <a:rPr lang="en-AU" sz="1600" b="1" dirty="0">
                <a:solidFill>
                  <a:schemeClr val="bg1"/>
                </a:solidFill>
                <a:latin typeface="Barlow" pitchFamily="2" charset="77"/>
                <a:cs typeface="Arial"/>
              </a:rPr>
              <a:t>:</a:t>
            </a:r>
          </a:p>
          <a:p>
            <a:r>
              <a:rPr lang="en-AU" sz="1600" b="1" dirty="0">
                <a:solidFill>
                  <a:schemeClr val="bg1"/>
                </a:solidFill>
                <a:latin typeface="Barlow" pitchFamily="2" charset="77"/>
                <a:cs typeface="Arial"/>
              </a:rPr>
              <a:t>Develop an </a:t>
            </a:r>
          </a:p>
          <a:p>
            <a:r>
              <a:rPr lang="en-AU" sz="1600" b="1" dirty="0">
                <a:solidFill>
                  <a:schemeClr val="bg1"/>
                </a:solidFill>
                <a:latin typeface="Barlow" pitchFamily="2" charset="77"/>
                <a:cs typeface="Arial"/>
              </a:rPr>
              <a:t>interactive web application</a:t>
            </a:r>
            <a:endParaRPr lang="en-AU" sz="1600" dirty="0">
              <a:solidFill>
                <a:schemeClr val="bg1"/>
              </a:solidFill>
              <a:latin typeface="Barlow" pitchFamily="2" charset="77"/>
              <a:cs typeface="Arial"/>
            </a:endParaRPr>
          </a:p>
        </p:txBody>
      </p:sp>
      <p:grpSp>
        <p:nvGrpSpPr>
          <p:cNvPr id="67" name="Group 66">
            <a:extLst>
              <a:ext uri="{FF2B5EF4-FFF2-40B4-BE49-F238E27FC236}">
                <a16:creationId xmlns:a16="http://schemas.microsoft.com/office/drawing/2014/main" id="{6C68C1AA-9B50-34ED-6341-F3B9DB2EC4C6}"/>
              </a:ext>
            </a:extLst>
          </p:cNvPr>
          <p:cNvGrpSpPr/>
          <p:nvPr/>
        </p:nvGrpSpPr>
        <p:grpSpPr>
          <a:xfrm>
            <a:off x="4400971" y="5524635"/>
            <a:ext cx="1882449" cy="1479251"/>
            <a:chOff x="11845118" y="5034852"/>
            <a:chExt cx="2940221" cy="2310461"/>
          </a:xfrm>
        </p:grpSpPr>
        <p:pic>
          <p:nvPicPr>
            <p:cNvPr id="68" name="Graphic 67" descr="Internet with solid fill">
              <a:extLst>
                <a:ext uri="{FF2B5EF4-FFF2-40B4-BE49-F238E27FC236}">
                  <a16:creationId xmlns:a16="http://schemas.microsoft.com/office/drawing/2014/main" id="{BE7D7D3E-FEB7-9F49-19F3-8D1F13DC24A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474878" y="5034852"/>
              <a:ext cx="2310461" cy="2310461"/>
            </a:xfrm>
            <a:prstGeom prst="rect">
              <a:avLst/>
            </a:prstGeom>
          </p:spPr>
        </p:pic>
        <p:pic>
          <p:nvPicPr>
            <p:cNvPr id="69" name="Graphic 68" descr="Wireless with solid fill">
              <a:extLst>
                <a:ext uri="{FF2B5EF4-FFF2-40B4-BE49-F238E27FC236}">
                  <a16:creationId xmlns:a16="http://schemas.microsoft.com/office/drawing/2014/main" id="{74482C4C-BDA9-E346-4FBA-267D9B2CD4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845118" y="5615981"/>
              <a:ext cx="465403" cy="465403"/>
            </a:xfrm>
            <a:prstGeom prst="rect">
              <a:avLst/>
            </a:prstGeom>
          </p:spPr>
        </p:pic>
        <p:pic>
          <p:nvPicPr>
            <p:cNvPr id="70" name="Graphic 69" descr="Smart Phone with solid fill">
              <a:extLst>
                <a:ext uri="{FF2B5EF4-FFF2-40B4-BE49-F238E27FC236}">
                  <a16:creationId xmlns:a16="http://schemas.microsoft.com/office/drawing/2014/main" id="{BF3DF673-4A46-E4A4-7A85-9A765D53B2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077817" y="5804666"/>
              <a:ext cx="887748" cy="887748"/>
            </a:xfrm>
            <a:prstGeom prst="rect">
              <a:avLst/>
            </a:prstGeom>
          </p:spPr>
        </p:pic>
      </p:grpSp>
      <p:pic>
        <p:nvPicPr>
          <p:cNvPr id="77" name="Graphic 76" descr="User with solid fill">
            <a:extLst>
              <a:ext uri="{FF2B5EF4-FFF2-40B4-BE49-F238E27FC236}">
                <a16:creationId xmlns:a16="http://schemas.microsoft.com/office/drawing/2014/main" id="{2FEA488F-C2B7-0B76-D94F-EFCBA5908CC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0609" y="2496069"/>
            <a:ext cx="727731" cy="727731"/>
          </a:xfrm>
          <a:prstGeom prst="rect">
            <a:avLst/>
          </a:prstGeom>
        </p:spPr>
      </p:pic>
    </p:spTree>
    <p:extLst>
      <p:ext uri="{BB962C8B-B14F-4D97-AF65-F5344CB8AC3E}">
        <p14:creationId xmlns:p14="http://schemas.microsoft.com/office/powerpoint/2010/main" val="2320375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633CFCF-298A-D8F6-FB6D-3D729B063D1D}"/>
            </a:ext>
          </a:extLst>
        </p:cNvPr>
        <p:cNvGrpSpPr/>
        <p:nvPr/>
      </p:nvGrpSpPr>
      <p:grpSpPr>
        <a:xfrm>
          <a:off x="0" y="0"/>
          <a:ext cx="0" cy="0"/>
          <a:chOff x="0" y="0"/>
          <a:chExt cx="0" cy="0"/>
        </a:xfrm>
      </p:grpSpPr>
      <p:sp>
        <p:nvSpPr>
          <p:cNvPr id="125" name="TextBox 124">
            <a:extLst>
              <a:ext uri="{FF2B5EF4-FFF2-40B4-BE49-F238E27FC236}">
                <a16:creationId xmlns:a16="http://schemas.microsoft.com/office/drawing/2014/main" id="{30FF02EE-81AB-D557-D048-CA83792C88FB}"/>
              </a:ext>
            </a:extLst>
          </p:cNvPr>
          <p:cNvSpPr txBox="1"/>
          <p:nvPr/>
        </p:nvSpPr>
        <p:spPr>
          <a:xfrm>
            <a:off x="6644879" y="3245336"/>
            <a:ext cx="119863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Input:</a:t>
            </a:r>
            <a:endParaRPr lang="en-US" sz="1129" b="1" dirty="0">
              <a:solidFill>
                <a:srgbClr val="7030A0"/>
              </a:solidFill>
              <a:latin typeface="Barlow" pitchFamily="2" charset="77"/>
            </a:endParaRPr>
          </a:p>
          <a:p>
            <a:r>
              <a:rPr lang="en-US" sz="1016" dirty="0">
                <a:solidFill>
                  <a:srgbClr val="7030A0"/>
                </a:solidFill>
                <a:latin typeface="Barlow" pitchFamily="2" charset="77"/>
                <a:cs typeface="Arial"/>
              </a:rPr>
              <a:t>Users enter their Implementation scenario</a:t>
            </a:r>
          </a:p>
        </p:txBody>
      </p:sp>
      <p:sp>
        <p:nvSpPr>
          <p:cNvPr id="92" name="Rectangle 91">
            <a:extLst>
              <a:ext uri="{FF2B5EF4-FFF2-40B4-BE49-F238E27FC236}">
                <a16:creationId xmlns:a16="http://schemas.microsoft.com/office/drawing/2014/main" id="{5193D906-6CA8-94C7-E985-6529F515E05E}"/>
              </a:ext>
            </a:extLst>
          </p:cNvPr>
          <p:cNvSpPr/>
          <p:nvPr/>
        </p:nvSpPr>
        <p:spPr>
          <a:xfrm>
            <a:off x="3274751" y="1945061"/>
            <a:ext cx="575514" cy="652483"/>
          </a:xfrm>
          <a:prstGeom prst="rect">
            <a:avLst/>
          </a:prstGeom>
          <a:no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7" name="TextBox 106">
            <a:extLst>
              <a:ext uri="{FF2B5EF4-FFF2-40B4-BE49-F238E27FC236}">
                <a16:creationId xmlns:a16="http://schemas.microsoft.com/office/drawing/2014/main" id="{B1CE4F72-46B2-5447-2190-4F8AED7C9F94}"/>
              </a:ext>
            </a:extLst>
          </p:cNvPr>
          <p:cNvSpPr txBox="1"/>
          <p:nvPr/>
        </p:nvSpPr>
        <p:spPr>
          <a:xfrm>
            <a:off x="798072" y="727566"/>
            <a:ext cx="3303752" cy="261610"/>
          </a:xfrm>
          <a:prstGeom prst="rect">
            <a:avLst/>
          </a:prstGeom>
          <a:noFill/>
        </p:spPr>
        <p:txBody>
          <a:bodyPr wrap="square">
            <a:spAutoFit/>
          </a:bodyPr>
          <a:lstStyle/>
          <a:p>
            <a:r>
              <a:rPr lang="en-US" sz="1100" b="1" u="sng" dirty="0">
                <a:solidFill>
                  <a:srgbClr val="404040"/>
                </a:solidFill>
                <a:latin typeface="Barlow" pitchFamily="2" charset="77"/>
                <a:cs typeface="Arial" panose="020B0604020202020204" pitchFamily="34" charset="0"/>
              </a:rPr>
              <a:t>Component 1 – Learning Implementation System</a:t>
            </a:r>
          </a:p>
        </p:txBody>
      </p:sp>
      <p:sp>
        <p:nvSpPr>
          <p:cNvPr id="110" name="Rectangle 109">
            <a:extLst>
              <a:ext uri="{FF2B5EF4-FFF2-40B4-BE49-F238E27FC236}">
                <a16:creationId xmlns:a16="http://schemas.microsoft.com/office/drawing/2014/main" id="{AF9ABC95-2A2E-0B4D-55C1-F9C614EF5F29}"/>
              </a:ext>
            </a:extLst>
          </p:cNvPr>
          <p:cNvSpPr/>
          <p:nvPr/>
        </p:nvSpPr>
        <p:spPr>
          <a:xfrm>
            <a:off x="793505" y="711100"/>
            <a:ext cx="5096097" cy="5382225"/>
          </a:xfrm>
          <a:prstGeom prst="rect">
            <a:avLst/>
          </a:pr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p>
        </p:txBody>
      </p:sp>
      <p:pic>
        <p:nvPicPr>
          <p:cNvPr id="47" name="Graphic 46" descr="User with solid fill">
            <a:extLst>
              <a:ext uri="{FF2B5EF4-FFF2-40B4-BE49-F238E27FC236}">
                <a16:creationId xmlns:a16="http://schemas.microsoft.com/office/drawing/2014/main" id="{BC8E4842-25FA-126B-26E1-BD5BABCBFBF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03063" y="4714094"/>
            <a:ext cx="656169" cy="656169"/>
          </a:xfrm>
          <a:prstGeom prst="rect">
            <a:avLst/>
          </a:prstGeom>
        </p:spPr>
      </p:pic>
      <p:sp>
        <p:nvSpPr>
          <p:cNvPr id="50" name="TextBox 49">
            <a:extLst>
              <a:ext uri="{FF2B5EF4-FFF2-40B4-BE49-F238E27FC236}">
                <a16:creationId xmlns:a16="http://schemas.microsoft.com/office/drawing/2014/main" id="{0B459795-802C-96C9-F4D8-0C6409F70975}"/>
              </a:ext>
            </a:extLst>
          </p:cNvPr>
          <p:cNvSpPr txBox="1"/>
          <p:nvPr/>
        </p:nvSpPr>
        <p:spPr>
          <a:xfrm>
            <a:off x="2847431" y="5275804"/>
            <a:ext cx="1144430" cy="404983"/>
          </a:xfrm>
          <a:prstGeom prst="rect">
            <a:avLst/>
          </a:prstGeom>
          <a:noFill/>
        </p:spPr>
        <p:txBody>
          <a:bodyPr wrap="square">
            <a:spAutoFit/>
          </a:bodyPr>
          <a:lstStyle/>
          <a:p>
            <a:pPr algn="ctr"/>
            <a:r>
              <a:rPr lang="en-US" sz="1016">
                <a:latin typeface="Barlow" pitchFamily="2" charset="77"/>
                <a:cs typeface="Arial" panose="020B0604020202020204" pitchFamily="34" charset="0"/>
              </a:rPr>
              <a:t>Implementation scientists</a:t>
            </a:r>
            <a:endParaRPr lang="en-AU" sz="1016">
              <a:latin typeface="Barlow" pitchFamily="2" charset="77"/>
              <a:cs typeface="Arial" panose="020B0604020202020204" pitchFamily="34" charset="0"/>
            </a:endParaRPr>
          </a:p>
        </p:txBody>
      </p:sp>
      <p:sp>
        <p:nvSpPr>
          <p:cNvPr id="80" name="Rectangle 79">
            <a:extLst>
              <a:ext uri="{FF2B5EF4-FFF2-40B4-BE49-F238E27FC236}">
                <a16:creationId xmlns:a16="http://schemas.microsoft.com/office/drawing/2014/main" id="{3220E93C-1656-3A72-2E56-07DB90838E14}"/>
              </a:ext>
            </a:extLst>
          </p:cNvPr>
          <p:cNvSpPr/>
          <p:nvPr/>
        </p:nvSpPr>
        <p:spPr>
          <a:xfrm>
            <a:off x="5892132" y="711100"/>
            <a:ext cx="5569749" cy="5385711"/>
          </a:xfrm>
          <a:custGeom>
            <a:avLst/>
            <a:gdLst>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0 w 5569749"/>
              <a:gd name="connsiteY4" fmla="*/ 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20855 w 5590604"/>
              <a:gd name="connsiteY0" fmla="*/ 0 h 5385711"/>
              <a:gd name="connsiteX1" fmla="*/ 5590604 w 5590604"/>
              <a:gd name="connsiteY1" fmla="*/ 0 h 5385711"/>
              <a:gd name="connsiteX2" fmla="*/ 5590604 w 5590604"/>
              <a:gd name="connsiteY2" fmla="*/ 5385711 h 5385711"/>
              <a:gd name="connsiteX3" fmla="*/ 20855 w 5590604"/>
              <a:gd name="connsiteY3" fmla="*/ 5385711 h 5385711"/>
              <a:gd name="connsiteX4" fmla="*/ 0 w 5590604"/>
              <a:gd name="connsiteY4" fmla="*/ 2401503 h 5385711"/>
              <a:gd name="connsiteX0" fmla="*/ 15507 w 5585256"/>
              <a:gd name="connsiteY0" fmla="*/ 0 h 5385711"/>
              <a:gd name="connsiteX1" fmla="*/ 5585256 w 5585256"/>
              <a:gd name="connsiteY1" fmla="*/ 0 h 5385711"/>
              <a:gd name="connsiteX2" fmla="*/ 5585256 w 5585256"/>
              <a:gd name="connsiteY2" fmla="*/ 5385711 h 5385711"/>
              <a:gd name="connsiteX3" fmla="*/ 15507 w 5585256"/>
              <a:gd name="connsiteY3" fmla="*/ 5385711 h 5385711"/>
              <a:gd name="connsiteX4" fmla="*/ 0 w 5585256"/>
              <a:gd name="connsiteY4" fmla="*/ 4257040 h 5385711"/>
              <a:gd name="connsiteX0" fmla="*/ 4812 w 5574561"/>
              <a:gd name="connsiteY0" fmla="*/ 0 h 5385711"/>
              <a:gd name="connsiteX1" fmla="*/ 5574561 w 5574561"/>
              <a:gd name="connsiteY1" fmla="*/ 0 h 5385711"/>
              <a:gd name="connsiteX2" fmla="*/ 5574561 w 5574561"/>
              <a:gd name="connsiteY2" fmla="*/ 5385711 h 5385711"/>
              <a:gd name="connsiteX3" fmla="*/ 4812 w 5574561"/>
              <a:gd name="connsiteY3" fmla="*/ 5385711 h 5385711"/>
              <a:gd name="connsiteX4" fmla="*/ 0 w 5574561"/>
              <a:gd name="connsiteY4" fmla="*/ 4321209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Lst>
            <a:ahLst/>
            <a:cxnLst>
              <a:cxn ang="0">
                <a:pos x="connsiteX0" y="connsiteY0"/>
              </a:cxn>
              <a:cxn ang="0">
                <a:pos x="connsiteX1" y="connsiteY1"/>
              </a:cxn>
              <a:cxn ang="0">
                <a:pos x="connsiteX2" y="connsiteY2"/>
              </a:cxn>
              <a:cxn ang="0">
                <a:pos x="connsiteX3" y="connsiteY3"/>
              </a:cxn>
            </a:cxnLst>
            <a:rect l="l" t="t" r="r" b="b"/>
            <a:pathLst>
              <a:path w="5569749" h="5385711">
                <a:moveTo>
                  <a:pt x="0" y="0"/>
                </a:moveTo>
                <a:lnTo>
                  <a:pt x="5569749" y="0"/>
                </a:lnTo>
                <a:lnTo>
                  <a:pt x="5569749" y="5385711"/>
                </a:lnTo>
                <a:lnTo>
                  <a:pt x="0" y="5385711"/>
                </a:lnTo>
              </a:path>
            </a:pathLst>
          </a:cu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solidFill>
                <a:srgbClr val="404040"/>
              </a:solidFill>
            </a:endParaRPr>
          </a:p>
        </p:txBody>
      </p:sp>
      <p:pic>
        <p:nvPicPr>
          <p:cNvPr id="8" name="Graphic 7" descr="Processor with solid fill">
            <a:extLst>
              <a:ext uri="{FF2B5EF4-FFF2-40B4-BE49-F238E27FC236}">
                <a16:creationId xmlns:a16="http://schemas.microsoft.com/office/drawing/2014/main" id="{7F50B4E6-02CD-C10B-A4FA-D78F0D7BC40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5161" y="2869121"/>
            <a:ext cx="729400" cy="729400"/>
          </a:xfrm>
          <a:prstGeom prst="rect">
            <a:avLst/>
          </a:prstGeom>
        </p:spPr>
      </p:pic>
      <p:sp>
        <p:nvSpPr>
          <p:cNvPr id="9" name="TextBox 8">
            <a:extLst>
              <a:ext uri="{FF2B5EF4-FFF2-40B4-BE49-F238E27FC236}">
                <a16:creationId xmlns:a16="http://schemas.microsoft.com/office/drawing/2014/main" id="{0B424737-8BD6-2BE9-FF3C-C4218844CD75}"/>
              </a:ext>
            </a:extLst>
          </p:cNvPr>
          <p:cNvSpPr txBox="1"/>
          <p:nvPr/>
        </p:nvSpPr>
        <p:spPr>
          <a:xfrm>
            <a:off x="5935091" y="727882"/>
            <a:ext cx="2821744" cy="214033"/>
          </a:xfrm>
          <a:prstGeom prst="rect">
            <a:avLst/>
          </a:prstGeom>
          <a:noFill/>
        </p:spPr>
        <p:txBody>
          <a:bodyPr wrap="square" lIns="57149" tIns="28575" rIns="57149" bIns="28575" anchor="t">
            <a:spAutoFit/>
          </a:bodyPr>
          <a:lstStyle/>
          <a:p>
            <a:r>
              <a:rPr lang="en-US" sz="1016" b="1" u="sng" dirty="0">
                <a:solidFill>
                  <a:srgbClr val="404040"/>
                </a:solidFill>
                <a:latin typeface="Arial"/>
                <a:cs typeface="Arial"/>
              </a:rPr>
              <a:t>Component 2 – Interactive web application</a:t>
            </a:r>
            <a:endParaRPr lang="en-US" sz="1016" b="1" u="sng" dirty="0">
              <a:solidFill>
                <a:srgbClr val="404040"/>
              </a:solidFill>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9F9534C1-B22C-0C4F-1223-04996D7077DC}"/>
              </a:ext>
            </a:extLst>
          </p:cNvPr>
          <p:cNvSpPr/>
          <p:nvPr/>
        </p:nvSpPr>
        <p:spPr>
          <a:xfrm>
            <a:off x="3498864" y="4614270"/>
            <a:ext cx="805715" cy="909545"/>
          </a:xfrm>
          <a:prstGeom prst="rightArrow">
            <a:avLst/>
          </a:prstGeom>
          <a:solidFill>
            <a:srgbClr val="FFC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sz="1038" b="1" dirty="0">
              <a:latin typeface="Barlow" pitchFamily="2" charset="77"/>
            </a:endParaRPr>
          </a:p>
        </p:txBody>
      </p:sp>
      <p:sp>
        <p:nvSpPr>
          <p:cNvPr id="25" name="TextBox 24">
            <a:extLst>
              <a:ext uri="{FF2B5EF4-FFF2-40B4-BE49-F238E27FC236}">
                <a16:creationId xmlns:a16="http://schemas.microsoft.com/office/drawing/2014/main" id="{FC9D95FB-803F-45C3-4143-B9759ED93A87}"/>
              </a:ext>
            </a:extLst>
          </p:cNvPr>
          <p:cNvSpPr txBox="1"/>
          <p:nvPr/>
        </p:nvSpPr>
        <p:spPr>
          <a:xfrm>
            <a:off x="3455511" y="4850661"/>
            <a:ext cx="805715" cy="370230"/>
          </a:xfrm>
          <a:prstGeom prst="rect">
            <a:avLst/>
          </a:prstGeom>
          <a:noFill/>
        </p:spPr>
        <p:txBody>
          <a:bodyPr wrap="square">
            <a:spAutoFit/>
          </a:bodyPr>
          <a:lstStyle/>
          <a:p>
            <a:pPr algn="ctr"/>
            <a:r>
              <a:rPr lang="en-US" sz="903" b="1" dirty="0">
                <a:latin typeface="Barlow" pitchFamily="2" charset="77"/>
                <a:cs typeface="Arial" panose="020B0604020202020204" pitchFamily="34" charset="0"/>
              </a:rPr>
              <a:t>Review</a:t>
            </a:r>
          </a:p>
          <a:p>
            <a:pPr algn="ctr"/>
            <a:r>
              <a:rPr lang="en-US" sz="903" b="1" dirty="0">
                <a:latin typeface="Barlow" pitchFamily="2" charset="77"/>
                <a:cs typeface="Arial" panose="020B0604020202020204" pitchFamily="34" charset="0"/>
              </a:rPr>
              <a:t>(quarterly)</a:t>
            </a:r>
            <a:endParaRPr lang="en-AU" sz="903" b="1" dirty="0">
              <a:latin typeface="Barlow" pitchFamily="2" charset="77"/>
              <a:cs typeface="Arial" panose="020B0604020202020204" pitchFamily="34" charset="0"/>
            </a:endParaRPr>
          </a:p>
        </p:txBody>
      </p:sp>
      <p:sp>
        <p:nvSpPr>
          <p:cNvPr id="26" name="Oval 25">
            <a:extLst>
              <a:ext uri="{FF2B5EF4-FFF2-40B4-BE49-F238E27FC236}">
                <a16:creationId xmlns:a16="http://schemas.microsoft.com/office/drawing/2014/main" id="{BAD9A19B-915D-85FF-2FC7-6C40AA0D9121}"/>
              </a:ext>
            </a:extLst>
          </p:cNvPr>
          <p:cNvSpPr/>
          <p:nvPr/>
        </p:nvSpPr>
        <p:spPr>
          <a:xfrm>
            <a:off x="2744384" y="4345091"/>
            <a:ext cx="1653000" cy="1445866"/>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36" name="Graphic 35" descr="Database with solid fill">
            <a:extLst>
              <a:ext uri="{FF2B5EF4-FFF2-40B4-BE49-F238E27FC236}">
                <a16:creationId xmlns:a16="http://schemas.microsoft.com/office/drawing/2014/main" id="{8DB04B0B-EB03-51BE-63F7-39B701D400A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9926" y="2827368"/>
            <a:ext cx="736674" cy="736674"/>
          </a:xfrm>
          <a:prstGeom prst="rect">
            <a:avLst/>
          </a:prstGeom>
        </p:spPr>
      </p:pic>
      <p:cxnSp>
        <p:nvCxnSpPr>
          <p:cNvPr id="29" name="Straight Arrow Connector 28">
            <a:extLst>
              <a:ext uri="{FF2B5EF4-FFF2-40B4-BE49-F238E27FC236}">
                <a16:creationId xmlns:a16="http://schemas.microsoft.com/office/drawing/2014/main" id="{0DA4706B-67BF-4AF3-BC34-CE54D11AF6C5}"/>
              </a:ext>
            </a:extLst>
          </p:cNvPr>
          <p:cNvCxnSpPr>
            <a:cxnSpLocks/>
          </p:cNvCxnSpPr>
          <p:nvPr/>
        </p:nvCxnSpPr>
        <p:spPr>
          <a:xfrm flipV="1">
            <a:off x="2351433" y="3285037"/>
            <a:ext cx="781048" cy="0"/>
          </a:xfrm>
          <a:prstGeom prst="straightConnector1">
            <a:avLst/>
          </a:prstGeom>
          <a:ln w="57150">
            <a:solidFill>
              <a:srgbClr val="62ACF0"/>
            </a:solidFill>
            <a:tailEnd type="triangle"/>
          </a:ln>
        </p:spPr>
        <p:style>
          <a:lnRef idx="2">
            <a:schemeClr val="accent1"/>
          </a:lnRef>
          <a:fillRef idx="0">
            <a:schemeClr val="accent1"/>
          </a:fillRef>
          <a:effectRef idx="1">
            <a:schemeClr val="accent1"/>
          </a:effectRef>
          <a:fontRef idx="minor">
            <a:schemeClr val="tx1"/>
          </a:fontRef>
        </p:style>
      </p:cxnSp>
      <p:pic>
        <p:nvPicPr>
          <p:cNvPr id="71" name="Graphic 70" descr="User with solid fill">
            <a:extLst>
              <a:ext uri="{FF2B5EF4-FFF2-40B4-BE49-F238E27FC236}">
                <a16:creationId xmlns:a16="http://schemas.microsoft.com/office/drawing/2014/main" id="{87FAE51F-52D4-8D2F-C5B1-61541066DF9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40404" y="2298118"/>
            <a:ext cx="656169" cy="656169"/>
          </a:xfrm>
          <a:prstGeom prst="rect">
            <a:avLst/>
          </a:prstGeom>
        </p:spPr>
      </p:pic>
      <p:sp>
        <p:nvSpPr>
          <p:cNvPr id="85" name="TextBox 84">
            <a:extLst>
              <a:ext uri="{FF2B5EF4-FFF2-40B4-BE49-F238E27FC236}">
                <a16:creationId xmlns:a16="http://schemas.microsoft.com/office/drawing/2014/main" id="{64B47B97-FE82-50D6-B5B7-2C7E615F634A}"/>
              </a:ext>
            </a:extLst>
          </p:cNvPr>
          <p:cNvSpPr txBox="1"/>
          <p:nvPr/>
        </p:nvSpPr>
        <p:spPr>
          <a:xfrm>
            <a:off x="8738642" y="3716847"/>
            <a:ext cx="2723239" cy="1777281"/>
          </a:xfrm>
          <a:prstGeom prst="rect">
            <a:avLst/>
          </a:prstGeom>
          <a:noFill/>
        </p:spPr>
        <p:txBody>
          <a:bodyPr wrap="square" lIns="57149" tIns="28575" rIns="57149" bIns="28575" anchor="t">
            <a:spAutoFit/>
          </a:bodyPr>
          <a:lstStyle/>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r>
              <a:rPr lang="en-AU" sz="1016" b="1" dirty="0">
                <a:solidFill>
                  <a:srgbClr val="7030A0"/>
                </a:solidFill>
                <a:latin typeface="Barlow" pitchFamily="2" charset="77"/>
                <a:cs typeface="Arial"/>
              </a:rPr>
              <a:t>Tool 2 FUNCTIONS</a:t>
            </a:r>
            <a:endParaRPr lang="en-AU" sz="1016" dirty="0">
              <a:solidFill>
                <a:srgbClr val="7030A0"/>
              </a:solidFill>
              <a:latin typeface="Barlow" pitchFamily="2" charset="77"/>
              <a:cs typeface="Arial"/>
            </a:endParaRPr>
          </a:p>
          <a:p>
            <a:pPr marL="107152" indent="-107152">
              <a:buFont typeface="Arial" panose="020B0604020202020204" pitchFamily="34" charset="0"/>
              <a:buChar char="•"/>
            </a:pPr>
            <a:r>
              <a:rPr lang="en-AU" sz="1016" dirty="0">
                <a:solidFill>
                  <a:srgbClr val="7030A0"/>
                </a:solidFill>
                <a:latin typeface="Barlow" pitchFamily="2" charset="77"/>
                <a:cs typeface="Arial"/>
              </a:rPr>
              <a:t>Log in</a:t>
            </a:r>
            <a:endParaRPr lang="en-AU" sz="1806" dirty="0">
              <a:solidFill>
                <a:srgbClr val="7030A0"/>
              </a:solidFill>
              <a:latin typeface="Barlow" pitchFamily="2" charset="77"/>
            </a:endParaRPr>
          </a:p>
          <a:p>
            <a:pPr marL="107152" indent="-107152">
              <a:buFont typeface="Arial" panose="020B0604020202020204" pitchFamily="34" charset="0"/>
              <a:buChar char="•"/>
            </a:pPr>
            <a:r>
              <a:rPr lang="en-AU" sz="1016" dirty="0">
                <a:solidFill>
                  <a:srgbClr val="7030A0"/>
                </a:solidFill>
                <a:latin typeface="Barlow" pitchFamily="2" charset="77"/>
              </a:rPr>
              <a:t>Receive communications</a:t>
            </a:r>
          </a:p>
          <a:p>
            <a:pPr marL="107152" indent="-107152">
              <a:buFont typeface="Arial" panose="020B0604020202020204" pitchFamily="34" charset="0"/>
              <a:buChar char="•"/>
            </a:pPr>
            <a:r>
              <a:rPr lang="en-AU" sz="1016" dirty="0">
                <a:solidFill>
                  <a:srgbClr val="7030A0"/>
                </a:solidFill>
                <a:latin typeface="Barlow" pitchFamily="2" charset="77"/>
              </a:rPr>
              <a:t>Coordinate with implementation team for training and coaching</a:t>
            </a:r>
          </a:p>
          <a:p>
            <a:pPr marL="107152" indent="-107152">
              <a:buFont typeface="Arial" panose="020B0604020202020204" pitchFamily="34" charset="0"/>
              <a:buChar char="•"/>
            </a:pPr>
            <a:r>
              <a:rPr lang="en-AU" sz="1016" dirty="0">
                <a:solidFill>
                  <a:srgbClr val="7030A0"/>
                </a:solidFill>
                <a:latin typeface="Barlow" pitchFamily="2" charset="77"/>
              </a:rPr>
              <a:t>Upload data for analysis</a:t>
            </a:r>
          </a:p>
          <a:p>
            <a:pPr marL="107152" indent="-107152">
              <a:buFont typeface="Arial" panose="020B0604020202020204" pitchFamily="34" charset="0"/>
              <a:buChar char="•"/>
            </a:pPr>
            <a:r>
              <a:rPr lang="en-AU" sz="1016" dirty="0">
                <a:solidFill>
                  <a:srgbClr val="7030A0"/>
                </a:solidFill>
                <a:latin typeface="Barlow" pitchFamily="2" charset="77"/>
                <a:cs typeface="Arial"/>
              </a:rPr>
              <a:t>Network with peers (community of practice)</a:t>
            </a:r>
          </a:p>
          <a:p>
            <a:pPr marL="107152" indent="-107152">
              <a:buFont typeface="Arial" panose="020B0604020202020204" pitchFamily="34" charset="0"/>
              <a:buChar char="•"/>
            </a:pPr>
            <a:r>
              <a:rPr lang="en-AU" sz="1016" dirty="0">
                <a:solidFill>
                  <a:srgbClr val="7030A0"/>
                </a:solidFill>
                <a:latin typeface="Barlow" pitchFamily="2" charset="77"/>
                <a:cs typeface="Arial"/>
              </a:rPr>
              <a:t>Access educational resources</a:t>
            </a: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p:txBody>
      </p:sp>
      <p:pic>
        <p:nvPicPr>
          <p:cNvPr id="88" name="Graphic 87" descr="User with solid fill">
            <a:extLst>
              <a:ext uri="{FF2B5EF4-FFF2-40B4-BE49-F238E27FC236}">
                <a16:creationId xmlns:a16="http://schemas.microsoft.com/office/drawing/2014/main" id="{6DCBD028-3838-8E19-D12E-4180ADB79D9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3672" y="1407696"/>
            <a:ext cx="495732" cy="495732"/>
          </a:xfrm>
          <a:prstGeom prst="rect">
            <a:avLst/>
          </a:prstGeom>
        </p:spPr>
      </p:pic>
      <p:sp>
        <p:nvSpPr>
          <p:cNvPr id="89" name="TextBox 88">
            <a:extLst>
              <a:ext uri="{FF2B5EF4-FFF2-40B4-BE49-F238E27FC236}">
                <a16:creationId xmlns:a16="http://schemas.microsoft.com/office/drawing/2014/main" id="{CE5BD57E-0652-16C4-4210-82786AFC04A0}"/>
              </a:ext>
            </a:extLst>
          </p:cNvPr>
          <p:cNvSpPr txBox="1"/>
          <p:nvPr/>
        </p:nvSpPr>
        <p:spPr>
          <a:xfrm>
            <a:off x="7285139" y="1937251"/>
            <a:ext cx="1963199" cy="1013098"/>
          </a:xfrm>
          <a:prstGeom prst="rect">
            <a:avLst/>
          </a:prstGeom>
          <a:noFill/>
        </p:spPr>
        <p:txBody>
          <a:bodyPr wrap="square" lIns="57149" tIns="28575" rIns="57149" bIns="28575" anchor="t">
            <a:spAutoFit/>
          </a:bodyPr>
          <a:lstStyle/>
          <a:p>
            <a:r>
              <a:rPr lang="en-US"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involved</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a:t>
            </a:r>
          </a:p>
        </p:txBody>
      </p:sp>
      <p:cxnSp>
        <p:nvCxnSpPr>
          <p:cNvPr id="90" name="Straight Arrow Connector 89">
            <a:extLst>
              <a:ext uri="{FF2B5EF4-FFF2-40B4-BE49-F238E27FC236}">
                <a16:creationId xmlns:a16="http://schemas.microsoft.com/office/drawing/2014/main" id="{B79B1CED-AD7E-4613-6CE6-A1A622A64171}"/>
              </a:ext>
            </a:extLst>
          </p:cNvPr>
          <p:cNvCxnSpPr>
            <a:cxnSpLocks/>
          </p:cNvCxnSpPr>
          <p:nvPr/>
        </p:nvCxnSpPr>
        <p:spPr>
          <a:xfrm>
            <a:off x="7788299" y="3362573"/>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E2972920-2858-6EFF-2C00-6AEDD20EFB7A}"/>
              </a:ext>
            </a:extLst>
          </p:cNvPr>
          <p:cNvSpPr txBox="1"/>
          <p:nvPr/>
        </p:nvSpPr>
        <p:spPr>
          <a:xfrm>
            <a:off x="7974691" y="3266576"/>
            <a:ext cx="167652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Output:</a:t>
            </a:r>
          </a:p>
          <a:p>
            <a:r>
              <a:rPr lang="en-US" sz="1016" dirty="0">
                <a:solidFill>
                  <a:srgbClr val="7030A0"/>
                </a:solidFill>
                <a:latin typeface="Barlow" pitchFamily="2" charset="77"/>
                <a:cs typeface="Arial"/>
              </a:rPr>
              <a:t>Users receive evidence-based implementation strategies</a:t>
            </a:r>
          </a:p>
        </p:txBody>
      </p:sp>
      <p:sp>
        <p:nvSpPr>
          <p:cNvPr id="105" name="Freeform: Shape 104">
            <a:extLst>
              <a:ext uri="{FF2B5EF4-FFF2-40B4-BE49-F238E27FC236}">
                <a16:creationId xmlns:a16="http://schemas.microsoft.com/office/drawing/2014/main" id="{AA0D7CB8-B356-0BF0-037C-6271F891AF67}"/>
              </a:ext>
            </a:extLst>
          </p:cNvPr>
          <p:cNvSpPr/>
          <p:nvPr/>
        </p:nvSpPr>
        <p:spPr>
          <a:xfrm>
            <a:off x="2299069" y="3835619"/>
            <a:ext cx="2204526" cy="2063210"/>
          </a:xfrm>
          <a:custGeom>
            <a:avLst/>
            <a:gdLst>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660400 w 3987800"/>
              <a:gd name="connsiteY7" fmla="*/ 1574800 h 4813300"/>
              <a:gd name="connsiteX8" fmla="*/ 584200 w 3987800"/>
              <a:gd name="connsiteY8" fmla="*/ 1676400 h 4813300"/>
              <a:gd name="connsiteX9" fmla="*/ 495300 w 3987800"/>
              <a:gd name="connsiteY9" fmla="*/ 1866900 h 4813300"/>
              <a:gd name="connsiteX10" fmla="*/ 431800 w 3987800"/>
              <a:gd name="connsiteY10" fmla="*/ 2032000 h 4813300"/>
              <a:gd name="connsiteX11" fmla="*/ 381000 w 3987800"/>
              <a:gd name="connsiteY11" fmla="*/ 2133600 h 4813300"/>
              <a:gd name="connsiteX12" fmla="*/ 368300 w 3987800"/>
              <a:gd name="connsiteY12" fmla="*/ 2184400 h 4813300"/>
              <a:gd name="connsiteX13" fmla="*/ 254000 w 3987800"/>
              <a:gd name="connsiteY13" fmla="*/ 2425700 h 4813300"/>
              <a:gd name="connsiteX14" fmla="*/ 228600 w 3987800"/>
              <a:gd name="connsiteY14" fmla="*/ 2514600 h 4813300"/>
              <a:gd name="connsiteX15" fmla="*/ 0 w 3987800"/>
              <a:gd name="connsiteY15" fmla="*/ 2984500 h 4813300"/>
              <a:gd name="connsiteX16" fmla="*/ 520700 w 3987800"/>
              <a:gd name="connsiteY16" fmla="*/ 3492500 h 4813300"/>
              <a:gd name="connsiteX17" fmla="*/ 876300 w 3987800"/>
              <a:gd name="connsiteY17" fmla="*/ 3683000 h 4813300"/>
              <a:gd name="connsiteX18" fmla="*/ 1422400 w 3987800"/>
              <a:gd name="connsiteY18" fmla="*/ 4025900 h 4813300"/>
              <a:gd name="connsiteX19" fmla="*/ 1866900 w 3987800"/>
              <a:gd name="connsiteY19" fmla="*/ 4267200 h 4813300"/>
              <a:gd name="connsiteX20" fmla="*/ 2082800 w 3987800"/>
              <a:gd name="connsiteY20" fmla="*/ 4406900 h 4813300"/>
              <a:gd name="connsiteX21" fmla="*/ 2641600 w 3987800"/>
              <a:gd name="connsiteY21" fmla="*/ 4635500 h 4813300"/>
              <a:gd name="connsiteX22" fmla="*/ 2959100 w 3987800"/>
              <a:gd name="connsiteY22" fmla="*/ 4724400 h 4813300"/>
              <a:gd name="connsiteX23" fmla="*/ 3086100 w 3987800"/>
              <a:gd name="connsiteY23" fmla="*/ 4749800 h 4813300"/>
              <a:gd name="connsiteX24" fmla="*/ 3162300 w 3987800"/>
              <a:gd name="connsiteY24" fmla="*/ 4813300 h 4813300"/>
              <a:gd name="connsiteX25" fmla="*/ 3987800 w 3987800"/>
              <a:gd name="connsiteY25" fmla="*/ 4495800 h 4813300"/>
              <a:gd name="connsiteX26" fmla="*/ 3987800 w 3987800"/>
              <a:gd name="connsiteY26"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584200 w 3987800"/>
              <a:gd name="connsiteY7" fmla="*/ 1676400 h 4813300"/>
              <a:gd name="connsiteX8" fmla="*/ 495300 w 3987800"/>
              <a:gd name="connsiteY8" fmla="*/ 1866900 h 4813300"/>
              <a:gd name="connsiteX9" fmla="*/ 431800 w 3987800"/>
              <a:gd name="connsiteY9" fmla="*/ 2032000 h 4813300"/>
              <a:gd name="connsiteX10" fmla="*/ 381000 w 3987800"/>
              <a:gd name="connsiteY10" fmla="*/ 2133600 h 4813300"/>
              <a:gd name="connsiteX11" fmla="*/ 368300 w 3987800"/>
              <a:gd name="connsiteY11" fmla="*/ 2184400 h 4813300"/>
              <a:gd name="connsiteX12" fmla="*/ 254000 w 3987800"/>
              <a:gd name="connsiteY12" fmla="*/ 2425700 h 4813300"/>
              <a:gd name="connsiteX13" fmla="*/ 228600 w 3987800"/>
              <a:gd name="connsiteY13" fmla="*/ 2514600 h 4813300"/>
              <a:gd name="connsiteX14" fmla="*/ 0 w 3987800"/>
              <a:gd name="connsiteY14" fmla="*/ 2984500 h 4813300"/>
              <a:gd name="connsiteX15" fmla="*/ 520700 w 3987800"/>
              <a:gd name="connsiteY15" fmla="*/ 3492500 h 4813300"/>
              <a:gd name="connsiteX16" fmla="*/ 876300 w 3987800"/>
              <a:gd name="connsiteY16" fmla="*/ 3683000 h 4813300"/>
              <a:gd name="connsiteX17" fmla="*/ 1422400 w 3987800"/>
              <a:gd name="connsiteY17" fmla="*/ 4025900 h 4813300"/>
              <a:gd name="connsiteX18" fmla="*/ 1866900 w 3987800"/>
              <a:gd name="connsiteY18" fmla="*/ 4267200 h 4813300"/>
              <a:gd name="connsiteX19" fmla="*/ 2082800 w 3987800"/>
              <a:gd name="connsiteY19" fmla="*/ 4406900 h 4813300"/>
              <a:gd name="connsiteX20" fmla="*/ 2641600 w 3987800"/>
              <a:gd name="connsiteY20" fmla="*/ 4635500 h 4813300"/>
              <a:gd name="connsiteX21" fmla="*/ 2959100 w 3987800"/>
              <a:gd name="connsiteY21" fmla="*/ 4724400 h 4813300"/>
              <a:gd name="connsiteX22" fmla="*/ 3086100 w 3987800"/>
              <a:gd name="connsiteY22" fmla="*/ 4749800 h 4813300"/>
              <a:gd name="connsiteX23" fmla="*/ 3162300 w 3987800"/>
              <a:gd name="connsiteY23" fmla="*/ 4813300 h 4813300"/>
              <a:gd name="connsiteX24" fmla="*/ 3987800 w 3987800"/>
              <a:gd name="connsiteY24" fmla="*/ 4495800 h 4813300"/>
              <a:gd name="connsiteX25" fmla="*/ 3987800 w 3987800"/>
              <a:gd name="connsiteY25"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95300 w 3987800"/>
              <a:gd name="connsiteY7" fmla="*/ 1866900 h 4813300"/>
              <a:gd name="connsiteX8" fmla="*/ 431800 w 3987800"/>
              <a:gd name="connsiteY8" fmla="*/ 2032000 h 4813300"/>
              <a:gd name="connsiteX9" fmla="*/ 381000 w 3987800"/>
              <a:gd name="connsiteY9" fmla="*/ 2133600 h 4813300"/>
              <a:gd name="connsiteX10" fmla="*/ 368300 w 3987800"/>
              <a:gd name="connsiteY10" fmla="*/ 2184400 h 4813300"/>
              <a:gd name="connsiteX11" fmla="*/ 254000 w 3987800"/>
              <a:gd name="connsiteY11" fmla="*/ 2425700 h 4813300"/>
              <a:gd name="connsiteX12" fmla="*/ 228600 w 3987800"/>
              <a:gd name="connsiteY12" fmla="*/ 2514600 h 4813300"/>
              <a:gd name="connsiteX13" fmla="*/ 0 w 3987800"/>
              <a:gd name="connsiteY13" fmla="*/ 2984500 h 4813300"/>
              <a:gd name="connsiteX14" fmla="*/ 520700 w 3987800"/>
              <a:gd name="connsiteY14" fmla="*/ 3492500 h 4813300"/>
              <a:gd name="connsiteX15" fmla="*/ 876300 w 3987800"/>
              <a:gd name="connsiteY15" fmla="*/ 3683000 h 4813300"/>
              <a:gd name="connsiteX16" fmla="*/ 1422400 w 3987800"/>
              <a:gd name="connsiteY16" fmla="*/ 4025900 h 4813300"/>
              <a:gd name="connsiteX17" fmla="*/ 1866900 w 3987800"/>
              <a:gd name="connsiteY17" fmla="*/ 4267200 h 4813300"/>
              <a:gd name="connsiteX18" fmla="*/ 2082800 w 3987800"/>
              <a:gd name="connsiteY18" fmla="*/ 4406900 h 4813300"/>
              <a:gd name="connsiteX19" fmla="*/ 2641600 w 3987800"/>
              <a:gd name="connsiteY19" fmla="*/ 4635500 h 4813300"/>
              <a:gd name="connsiteX20" fmla="*/ 2959100 w 3987800"/>
              <a:gd name="connsiteY20" fmla="*/ 4724400 h 4813300"/>
              <a:gd name="connsiteX21" fmla="*/ 3086100 w 3987800"/>
              <a:gd name="connsiteY21" fmla="*/ 4749800 h 4813300"/>
              <a:gd name="connsiteX22" fmla="*/ 3162300 w 3987800"/>
              <a:gd name="connsiteY22" fmla="*/ 4813300 h 4813300"/>
              <a:gd name="connsiteX23" fmla="*/ 3987800 w 3987800"/>
              <a:gd name="connsiteY23" fmla="*/ 4495800 h 4813300"/>
              <a:gd name="connsiteX24" fmla="*/ 3987800 w 3987800"/>
              <a:gd name="connsiteY24"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31800 w 3987800"/>
              <a:gd name="connsiteY7" fmla="*/ 2032000 h 4813300"/>
              <a:gd name="connsiteX8" fmla="*/ 381000 w 3987800"/>
              <a:gd name="connsiteY8" fmla="*/ 2133600 h 4813300"/>
              <a:gd name="connsiteX9" fmla="*/ 368300 w 3987800"/>
              <a:gd name="connsiteY9" fmla="*/ 2184400 h 4813300"/>
              <a:gd name="connsiteX10" fmla="*/ 254000 w 3987800"/>
              <a:gd name="connsiteY10" fmla="*/ 2425700 h 4813300"/>
              <a:gd name="connsiteX11" fmla="*/ 228600 w 3987800"/>
              <a:gd name="connsiteY11" fmla="*/ 2514600 h 4813300"/>
              <a:gd name="connsiteX12" fmla="*/ 0 w 3987800"/>
              <a:gd name="connsiteY12" fmla="*/ 2984500 h 4813300"/>
              <a:gd name="connsiteX13" fmla="*/ 520700 w 3987800"/>
              <a:gd name="connsiteY13" fmla="*/ 3492500 h 4813300"/>
              <a:gd name="connsiteX14" fmla="*/ 876300 w 3987800"/>
              <a:gd name="connsiteY14" fmla="*/ 3683000 h 4813300"/>
              <a:gd name="connsiteX15" fmla="*/ 1422400 w 3987800"/>
              <a:gd name="connsiteY15" fmla="*/ 4025900 h 4813300"/>
              <a:gd name="connsiteX16" fmla="*/ 1866900 w 3987800"/>
              <a:gd name="connsiteY16" fmla="*/ 4267200 h 4813300"/>
              <a:gd name="connsiteX17" fmla="*/ 2082800 w 3987800"/>
              <a:gd name="connsiteY17" fmla="*/ 4406900 h 4813300"/>
              <a:gd name="connsiteX18" fmla="*/ 2641600 w 3987800"/>
              <a:gd name="connsiteY18" fmla="*/ 4635500 h 4813300"/>
              <a:gd name="connsiteX19" fmla="*/ 2959100 w 3987800"/>
              <a:gd name="connsiteY19" fmla="*/ 4724400 h 4813300"/>
              <a:gd name="connsiteX20" fmla="*/ 3086100 w 3987800"/>
              <a:gd name="connsiteY20" fmla="*/ 4749800 h 4813300"/>
              <a:gd name="connsiteX21" fmla="*/ 3162300 w 3987800"/>
              <a:gd name="connsiteY21" fmla="*/ 4813300 h 4813300"/>
              <a:gd name="connsiteX22" fmla="*/ 3987800 w 3987800"/>
              <a:gd name="connsiteY22" fmla="*/ 4495800 h 4813300"/>
              <a:gd name="connsiteX23" fmla="*/ 3987800 w 3987800"/>
              <a:gd name="connsiteY23"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368300 w 3987800"/>
              <a:gd name="connsiteY8" fmla="*/ 2184400 h 4813300"/>
              <a:gd name="connsiteX9" fmla="*/ 254000 w 3987800"/>
              <a:gd name="connsiteY9" fmla="*/ 2425700 h 4813300"/>
              <a:gd name="connsiteX10" fmla="*/ 228600 w 3987800"/>
              <a:gd name="connsiteY10" fmla="*/ 2514600 h 4813300"/>
              <a:gd name="connsiteX11" fmla="*/ 0 w 3987800"/>
              <a:gd name="connsiteY11" fmla="*/ 2984500 h 4813300"/>
              <a:gd name="connsiteX12" fmla="*/ 520700 w 3987800"/>
              <a:gd name="connsiteY12" fmla="*/ 3492500 h 4813300"/>
              <a:gd name="connsiteX13" fmla="*/ 876300 w 3987800"/>
              <a:gd name="connsiteY13" fmla="*/ 3683000 h 4813300"/>
              <a:gd name="connsiteX14" fmla="*/ 1422400 w 3987800"/>
              <a:gd name="connsiteY14" fmla="*/ 4025900 h 4813300"/>
              <a:gd name="connsiteX15" fmla="*/ 1866900 w 3987800"/>
              <a:gd name="connsiteY15" fmla="*/ 4267200 h 4813300"/>
              <a:gd name="connsiteX16" fmla="*/ 2082800 w 3987800"/>
              <a:gd name="connsiteY16" fmla="*/ 4406900 h 4813300"/>
              <a:gd name="connsiteX17" fmla="*/ 2641600 w 3987800"/>
              <a:gd name="connsiteY17" fmla="*/ 4635500 h 4813300"/>
              <a:gd name="connsiteX18" fmla="*/ 2959100 w 3987800"/>
              <a:gd name="connsiteY18" fmla="*/ 4724400 h 4813300"/>
              <a:gd name="connsiteX19" fmla="*/ 3086100 w 3987800"/>
              <a:gd name="connsiteY19" fmla="*/ 4749800 h 4813300"/>
              <a:gd name="connsiteX20" fmla="*/ 3162300 w 3987800"/>
              <a:gd name="connsiteY20" fmla="*/ 4813300 h 4813300"/>
              <a:gd name="connsiteX21" fmla="*/ 3987800 w 3987800"/>
              <a:gd name="connsiteY21" fmla="*/ 4495800 h 4813300"/>
              <a:gd name="connsiteX22" fmla="*/ 3987800 w 3987800"/>
              <a:gd name="connsiteY22"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254000 w 3987800"/>
              <a:gd name="connsiteY8" fmla="*/ 2425700 h 4813300"/>
              <a:gd name="connsiteX9" fmla="*/ 228600 w 3987800"/>
              <a:gd name="connsiteY9" fmla="*/ 2514600 h 4813300"/>
              <a:gd name="connsiteX10" fmla="*/ 0 w 3987800"/>
              <a:gd name="connsiteY10" fmla="*/ 2984500 h 4813300"/>
              <a:gd name="connsiteX11" fmla="*/ 520700 w 3987800"/>
              <a:gd name="connsiteY11" fmla="*/ 3492500 h 4813300"/>
              <a:gd name="connsiteX12" fmla="*/ 876300 w 3987800"/>
              <a:gd name="connsiteY12" fmla="*/ 3683000 h 4813300"/>
              <a:gd name="connsiteX13" fmla="*/ 1422400 w 3987800"/>
              <a:gd name="connsiteY13" fmla="*/ 4025900 h 4813300"/>
              <a:gd name="connsiteX14" fmla="*/ 1866900 w 3987800"/>
              <a:gd name="connsiteY14" fmla="*/ 4267200 h 4813300"/>
              <a:gd name="connsiteX15" fmla="*/ 2082800 w 3987800"/>
              <a:gd name="connsiteY15" fmla="*/ 4406900 h 4813300"/>
              <a:gd name="connsiteX16" fmla="*/ 2641600 w 3987800"/>
              <a:gd name="connsiteY16" fmla="*/ 4635500 h 4813300"/>
              <a:gd name="connsiteX17" fmla="*/ 2959100 w 3987800"/>
              <a:gd name="connsiteY17" fmla="*/ 4724400 h 4813300"/>
              <a:gd name="connsiteX18" fmla="*/ 3086100 w 3987800"/>
              <a:gd name="connsiteY18" fmla="*/ 4749800 h 4813300"/>
              <a:gd name="connsiteX19" fmla="*/ 3162300 w 3987800"/>
              <a:gd name="connsiteY19" fmla="*/ 4813300 h 4813300"/>
              <a:gd name="connsiteX20" fmla="*/ 3987800 w 3987800"/>
              <a:gd name="connsiteY20" fmla="*/ 4495800 h 4813300"/>
              <a:gd name="connsiteX21" fmla="*/ 3987800 w 3987800"/>
              <a:gd name="connsiteY21"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54000 w 3987800"/>
              <a:gd name="connsiteY7" fmla="*/ 2425700 h 4813300"/>
              <a:gd name="connsiteX8" fmla="*/ 228600 w 3987800"/>
              <a:gd name="connsiteY8" fmla="*/ 2514600 h 4813300"/>
              <a:gd name="connsiteX9" fmla="*/ 0 w 3987800"/>
              <a:gd name="connsiteY9" fmla="*/ 2984500 h 4813300"/>
              <a:gd name="connsiteX10" fmla="*/ 520700 w 3987800"/>
              <a:gd name="connsiteY10" fmla="*/ 3492500 h 4813300"/>
              <a:gd name="connsiteX11" fmla="*/ 876300 w 3987800"/>
              <a:gd name="connsiteY11" fmla="*/ 3683000 h 4813300"/>
              <a:gd name="connsiteX12" fmla="*/ 1422400 w 3987800"/>
              <a:gd name="connsiteY12" fmla="*/ 4025900 h 4813300"/>
              <a:gd name="connsiteX13" fmla="*/ 1866900 w 3987800"/>
              <a:gd name="connsiteY13" fmla="*/ 4267200 h 4813300"/>
              <a:gd name="connsiteX14" fmla="*/ 2082800 w 3987800"/>
              <a:gd name="connsiteY14" fmla="*/ 4406900 h 4813300"/>
              <a:gd name="connsiteX15" fmla="*/ 2641600 w 3987800"/>
              <a:gd name="connsiteY15" fmla="*/ 4635500 h 4813300"/>
              <a:gd name="connsiteX16" fmla="*/ 2959100 w 3987800"/>
              <a:gd name="connsiteY16" fmla="*/ 4724400 h 4813300"/>
              <a:gd name="connsiteX17" fmla="*/ 3086100 w 3987800"/>
              <a:gd name="connsiteY17" fmla="*/ 4749800 h 4813300"/>
              <a:gd name="connsiteX18" fmla="*/ 3162300 w 3987800"/>
              <a:gd name="connsiteY18" fmla="*/ 4813300 h 4813300"/>
              <a:gd name="connsiteX19" fmla="*/ 3987800 w 3987800"/>
              <a:gd name="connsiteY19" fmla="*/ 4495800 h 4813300"/>
              <a:gd name="connsiteX20" fmla="*/ 3987800 w 3987800"/>
              <a:gd name="connsiteY20"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28600 w 3987800"/>
              <a:gd name="connsiteY7" fmla="*/ 2514600 h 4813300"/>
              <a:gd name="connsiteX8" fmla="*/ 0 w 3987800"/>
              <a:gd name="connsiteY8" fmla="*/ 2984500 h 4813300"/>
              <a:gd name="connsiteX9" fmla="*/ 520700 w 3987800"/>
              <a:gd name="connsiteY9" fmla="*/ 3492500 h 4813300"/>
              <a:gd name="connsiteX10" fmla="*/ 876300 w 3987800"/>
              <a:gd name="connsiteY10" fmla="*/ 3683000 h 4813300"/>
              <a:gd name="connsiteX11" fmla="*/ 1422400 w 3987800"/>
              <a:gd name="connsiteY11" fmla="*/ 4025900 h 4813300"/>
              <a:gd name="connsiteX12" fmla="*/ 1866900 w 3987800"/>
              <a:gd name="connsiteY12" fmla="*/ 4267200 h 4813300"/>
              <a:gd name="connsiteX13" fmla="*/ 2082800 w 3987800"/>
              <a:gd name="connsiteY13" fmla="*/ 4406900 h 4813300"/>
              <a:gd name="connsiteX14" fmla="*/ 2641600 w 3987800"/>
              <a:gd name="connsiteY14" fmla="*/ 4635500 h 4813300"/>
              <a:gd name="connsiteX15" fmla="*/ 2959100 w 3987800"/>
              <a:gd name="connsiteY15" fmla="*/ 4724400 h 4813300"/>
              <a:gd name="connsiteX16" fmla="*/ 3086100 w 3987800"/>
              <a:gd name="connsiteY16" fmla="*/ 4749800 h 4813300"/>
              <a:gd name="connsiteX17" fmla="*/ 3162300 w 3987800"/>
              <a:gd name="connsiteY17" fmla="*/ 4813300 h 4813300"/>
              <a:gd name="connsiteX18" fmla="*/ 3987800 w 3987800"/>
              <a:gd name="connsiteY18" fmla="*/ 4495800 h 4813300"/>
              <a:gd name="connsiteX19" fmla="*/ 3987800 w 3987800"/>
              <a:gd name="connsiteY19" fmla="*/ 4495800 h 4813300"/>
              <a:gd name="connsiteX0" fmla="*/ 1496744 w 3998644"/>
              <a:gd name="connsiteY0" fmla="*/ 0 h 4813300"/>
              <a:gd name="connsiteX1" fmla="*/ 1496744 w 3998644"/>
              <a:gd name="connsiteY1" fmla="*/ 0 h 4813300"/>
              <a:gd name="connsiteX2" fmla="*/ 1395144 w 3998644"/>
              <a:gd name="connsiteY2" fmla="*/ 317500 h 4813300"/>
              <a:gd name="connsiteX3" fmla="*/ 1179244 w 3998644"/>
              <a:gd name="connsiteY3" fmla="*/ 749300 h 4813300"/>
              <a:gd name="connsiteX4" fmla="*/ 1103044 w 3998644"/>
              <a:gd name="connsiteY4" fmla="*/ 914400 h 4813300"/>
              <a:gd name="connsiteX5" fmla="*/ 1026844 w 3998644"/>
              <a:gd name="connsiteY5" fmla="*/ 1028700 h 4813300"/>
              <a:gd name="connsiteX6" fmla="*/ 976044 w 3998644"/>
              <a:gd name="connsiteY6" fmla="*/ 1117600 h 4813300"/>
              <a:gd name="connsiteX7" fmla="*/ 10844 w 3998644"/>
              <a:gd name="connsiteY7" fmla="*/ 2984500 h 4813300"/>
              <a:gd name="connsiteX8" fmla="*/ 531544 w 3998644"/>
              <a:gd name="connsiteY8" fmla="*/ 3492500 h 4813300"/>
              <a:gd name="connsiteX9" fmla="*/ 887144 w 3998644"/>
              <a:gd name="connsiteY9" fmla="*/ 3683000 h 4813300"/>
              <a:gd name="connsiteX10" fmla="*/ 1433244 w 3998644"/>
              <a:gd name="connsiteY10" fmla="*/ 4025900 h 4813300"/>
              <a:gd name="connsiteX11" fmla="*/ 1877744 w 3998644"/>
              <a:gd name="connsiteY11" fmla="*/ 4267200 h 4813300"/>
              <a:gd name="connsiteX12" fmla="*/ 2093644 w 3998644"/>
              <a:gd name="connsiteY12" fmla="*/ 4406900 h 4813300"/>
              <a:gd name="connsiteX13" fmla="*/ 2652444 w 3998644"/>
              <a:gd name="connsiteY13" fmla="*/ 4635500 h 4813300"/>
              <a:gd name="connsiteX14" fmla="*/ 2969944 w 3998644"/>
              <a:gd name="connsiteY14" fmla="*/ 4724400 h 4813300"/>
              <a:gd name="connsiteX15" fmla="*/ 3096944 w 3998644"/>
              <a:gd name="connsiteY15" fmla="*/ 4749800 h 4813300"/>
              <a:gd name="connsiteX16" fmla="*/ 3173144 w 3998644"/>
              <a:gd name="connsiteY16" fmla="*/ 4813300 h 4813300"/>
              <a:gd name="connsiteX17" fmla="*/ 3998644 w 3998644"/>
              <a:gd name="connsiteY17" fmla="*/ 4495800 h 4813300"/>
              <a:gd name="connsiteX18" fmla="*/ 3998644 w 3998644"/>
              <a:gd name="connsiteY18" fmla="*/ 4495800 h 4813300"/>
              <a:gd name="connsiteX0" fmla="*/ 1498853 w 4000753"/>
              <a:gd name="connsiteY0" fmla="*/ 0 h 4813300"/>
              <a:gd name="connsiteX1" fmla="*/ 1498853 w 4000753"/>
              <a:gd name="connsiteY1" fmla="*/ 0 h 4813300"/>
              <a:gd name="connsiteX2" fmla="*/ 1397253 w 4000753"/>
              <a:gd name="connsiteY2" fmla="*/ 317500 h 4813300"/>
              <a:gd name="connsiteX3" fmla="*/ 1181353 w 4000753"/>
              <a:gd name="connsiteY3" fmla="*/ 749300 h 4813300"/>
              <a:gd name="connsiteX4" fmla="*/ 1105153 w 4000753"/>
              <a:gd name="connsiteY4" fmla="*/ 914400 h 4813300"/>
              <a:gd name="connsiteX5" fmla="*/ 1028953 w 4000753"/>
              <a:gd name="connsiteY5" fmla="*/ 1028700 h 4813300"/>
              <a:gd name="connsiteX6" fmla="*/ 12953 w 4000753"/>
              <a:gd name="connsiteY6" fmla="*/ 2984500 h 4813300"/>
              <a:gd name="connsiteX7" fmla="*/ 533653 w 4000753"/>
              <a:gd name="connsiteY7" fmla="*/ 3492500 h 4813300"/>
              <a:gd name="connsiteX8" fmla="*/ 889253 w 4000753"/>
              <a:gd name="connsiteY8" fmla="*/ 3683000 h 4813300"/>
              <a:gd name="connsiteX9" fmla="*/ 1435353 w 4000753"/>
              <a:gd name="connsiteY9" fmla="*/ 4025900 h 4813300"/>
              <a:gd name="connsiteX10" fmla="*/ 1879853 w 4000753"/>
              <a:gd name="connsiteY10" fmla="*/ 4267200 h 4813300"/>
              <a:gd name="connsiteX11" fmla="*/ 2095753 w 4000753"/>
              <a:gd name="connsiteY11" fmla="*/ 4406900 h 4813300"/>
              <a:gd name="connsiteX12" fmla="*/ 2654553 w 4000753"/>
              <a:gd name="connsiteY12" fmla="*/ 4635500 h 4813300"/>
              <a:gd name="connsiteX13" fmla="*/ 2972053 w 4000753"/>
              <a:gd name="connsiteY13" fmla="*/ 4724400 h 4813300"/>
              <a:gd name="connsiteX14" fmla="*/ 3099053 w 4000753"/>
              <a:gd name="connsiteY14" fmla="*/ 4749800 h 4813300"/>
              <a:gd name="connsiteX15" fmla="*/ 3175253 w 4000753"/>
              <a:gd name="connsiteY15" fmla="*/ 4813300 h 4813300"/>
              <a:gd name="connsiteX16" fmla="*/ 4000753 w 4000753"/>
              <a:gd name="connsiteY16" fmla="*/ 4495800 h 4813300"/>
              <a:gd name="connsiteX17" fmla="*/ 4000753 w 4000753"/>
              <a:gd name="connsiteY17" fmla="*/ 4495800 h 4813300"/>
              <a:gd name="connsiteX0" fmla="*/ 1502219 w 4004119"/>
              <a:gd name="connsiteY0" fmla="*/ 0 h 4813300"/>
              <a:gd name="connsiteX1" fmla="*/ 1502219 w 4004119"/>
              <a:gd name="connsiteY1" fmla="*/ 0 h 4813300"/>
              <a:gd name="connsiteX2" fmla="*/ 1400619 w 4004119"/>
              <a:gd name="connsiteY2" fmla="*/ 317500 h 4813300"/>
              <a:gd name="connsiteX3" fmla="*/ 1184719 w 4004119"/>
              <a:gd name="connsiteY3" fmla="*/ 749300 h 4813300"/>
              <a:gd name="connsiteX4" fmla="*/ 1108519 w 4004119"/>
              <a:gd name="connsiteY4" fmla="*/ 914400 h 4813300"/>
              <a:gd name="connsiteX5" fmla="*/ 16319 w 4004119"/>
              <a:gd name="connsiteY5" fmla="*/ 2984500 h 4813300"/>
              <a:gd name="connsiteX6" fmla="*/ 537019 w 4004119"/>
              <a:gd name="connsiteY6" fmla="*/ 3492500 h 4813300"/>
              <a:gd name="connsiteX7" fmla="*/ 892619 w 4004119"/>
              <a:gd name="connsiteY7" fmla="*/ 3683000 h 4813300"/>
              <a:gd name="connsiteX8" fmla="*/ 1438719 w 4004119"/>
              <a:gd name="connsiteY8" fmla="*/ 4025900 h 4813300"/>
              <a:gd name="connsiteX9" fmla="*/ 1883219 w 4004119"/>
              <a:gd name="connsiteY9" fmla="*/ 4267200 h 4813300"/>
              <a:gd name="connsiteX10" fmla="*/ 2099119 w 4004119"/>
              <a:gd name="connsiteY10" fmla="*/ 4406900 h 4813300"/>
              <a:gd name="connsiteX11" fmla="*/ 2657919 w 4004119"/>
              <a:gd name="connsiteY11" fmla="*/ 4635500 h 4813300"/>
              <a:gd name="connsiteX12" fmla="*/ 2975419 w 4004119"/>
              <a:gd name="connsiteY12" fmla="*/ 4724400 h 4813300"/>
              <a:gd name="connsiteX13" fmla="*/ 3102419 w 4004119"/>
              <a:gd name="connsiteY13" fmla="*/ 4749800 h 4813300"/>
              <a:gd name="connsiteX14" fmla="*/ 3178619 w 4004119"/>
              <a:gd name="connsiteY14" fmla="*/ 4813300 h 4813300"/>
              <a:gd name="connsiteX15" fmla="*/ 4004119 w 4004119"/>
              <a:gd name="connsiteY15" fmla="*/ 4495800 h 4813300"/>
              <a:gd name="connsiteX16" fmla="*/ 4004119 w 4004119"/>
              <a:gd name="connsiteY16" fmla="*/ 4495800 h 4813300"/>
              <a:gd name="connsiteX0" fmla="*/ 1505796 w 4007696"/>
              <a:gd name="connsiteY0" fmla="*/ 0 h 4813300"/>
              <a:gd name="connsiteX1" fmla="*/ 1505796 w 4007696"/>
              <a:gd name="connsiteY1" fmla="*/ 0 h 4813300"/>
              <a:gd name="connsiteX2" fmla="*/ 1404196 w 4007696"/>
              <a:gd name="connsiteY2" fmla="*/ 317500 h 4813300"/>
              <a:gd name="connsiteX3" fmla="*/ 1188296 w 4007696"/>
              <a:gd name="connsiteY3" fmla="*/ 749300 h 4813300"/>
              <a:gd name="connsiteX4" fmla="*/ 19896 w 4007696"/>
              <a:gd name="connsiteY4" fmla="*/ 2984500 h 4813300"/>
              <a:gd name="connsiteX5" fmla="*/ 540596 w 4007696"/>
              <a:gd name="connsiteY5" fmla="*/ 3492500 h 4813300"/>
              <a:gd name="connsiteX6" fmla="*/ 896196 w 4007696"/>
              <a:gd name="connsiteY6" fmla="*/ 3683000 h 4813300"/>
              <a:gd name="connsiteX7" fmla="*/ 1442296 w 4007696"/>
              <a:gd name="connsiteY7" fmla="*/ 4025900 h 4813300"/>
              <a:gd name="connsiteX8" fmla="*/ 1886796 w 4007696"/>
              <a:gd name="connsiteY8" fmla="*/ 4267200 h 4813300"/>
              <a:gd name="connsiteX9" fmla="*/ 2102696 w 4007696"/>
              <a:gd name="connsiteY9" fmla="*/ 4406900 h 4813300"/>
              <a:gd name="connsiteX10" fmla="*/ 2661496 w 4007696"/>
              <a:gd name="connsiteY10" fmla="*/ 4635500 h 4813300"/>
              <a:gd name="connsiteX11" fmla="*/ 2978996 w 4007696"/>
              <a:gd name="connsiteY11" fmla="*/ 4724400 h 4813300"/>
              <a:gd name="connsiteX12" fmla="*/ 3105996 w 4007696"/>
              <a:gd name="connsiteY12" fmla="*/ 4749800 h 4813300"/>
              <a:gd name="connsiteX13" fmla="*/ 3182196 w 4007696"/>
              <a:gd name="connsiteY13" fmla="*/ 4813300 h 4813300"/>
              <a:gd name="connsiteX14" fmla="*/ 4007696 w 4007696"/>
              <a:gd name="connsiteY14" fmla="*/ 4495800 h 4813300"/>
              <a:gd name="connsiteX15" fmla="*/ 4007696 w 4007696"/>
              <a:gd name="connsiteY15" fmla="*/ 4495800 h 4813300"/>
              <a:gd name="connsiteX0" fmla="*/ 1516839 w 4018739"/>
              <a:gd name="connsiteY0" fmla="*/ 0 h 4813300"/>
              <a:gd name="connsiteX1" fmla="*/ 1516839 w 4018739"/>
              <a:gd name="connsiteY1" fmla="*/ 0 h 4813300"/>
              <a:gd name="connsiteX2" fmla="*/ 1415239 w 4018739"/>
              <a:gd name="connsiteY2" fmla="*/ 317500 h 4813300"/>
              <a:gd name="connsiteX3" fmla="*/ 30939 w 4018739"/>
              <a:gd name="connsiteY3" fmla="*/ 2984500 h 4813300"/>
              <a:gd name="connsiteX4" fmla="*/ 551639 w 4018739"/>
              <a:gd name="connsiteY4" fmla="*/ 3492500 h 4813300"/>
              <a:gd name="connsiteX5" fmla="*/ 907239 w 4018739"/>
              <a:gd name="connsiteY5" fmla="*/ 3683000 h 4813300"/>
              <a:gd name="connsiteX6" fmla="*/ 1453339 w 4018739"/>
              <a:gd name="connsiteY6" fmla="*/ 4025900 h 4813300"/>
              <a:gd name="connsiteX7" fmla="*/ 1897839 w 4018739"/>
              <a:gd name="connsiteY7" fmla="*/ 4267200 h 4813300"/>
              <a:gd name="connsiteX8" fmla="*/ 2113739 w 4018739"/>
              <a:gd name="connsiteY8" fmla="*/ 4406900 h 4813300"/>
              <a:gd name="connsiteX9" fmla="*/ 2672539 w 4018739"/>
              <a:gd name="connsiteY9" fmla="*/ 4635500 h 4813300"/>
              <a:gd name="connsiteX10" fmla="*/ 2990039 w 4018739"/>
              <a:gd name="connsiteY10" fmla="*/ 4724400 h 4813300"/>
              <a:gd name="connsiteX11" fmla="*/ 3117039 w 4018739"/>
              <a:gd name="connsiteY11" fmla="*/ 4749800 h 4813300"/>
              <a:gd name="connsiteX12" fmla="*/ 3193239 w 4018739"/>
              <a:gd name="connsiteY12" fmla="*/ 4813300 h 4813300"/>
              <a:gd name="connsiteX13" fmla="*/ 4018739 w 4018739"/>
              <a:gd name="connsiteY13" fmla="*/ 4495800 h 4813300"/>
              <a:gd name="connsiteX14" fmla="*/ 4018739 w 4018739"/>
              <a:gd name="connsiteY14" fmla="*/ 4495800 h 4813300"/>
              <a:gd name="connsiteX0" fmla="*/ 1522406 w 4024306"/>
              <a:gd name="connsiteY0" fmla="*/ 0 h 4813300"/>
              <a:gd name="connsiteX1" fmla="*/ 1522406 w 4024306"/>
              <a:gd name="connsiteY1" fmla="*/ 0 h 4813300"/>
              <a:gd name="connsiteX2" fmla="*/ 36506 w 4024306"/>
              <a:gd name="connsiteY2" fmla="*/ 2984500 h 4813300"/>
              <a:gd name="connsiteX3" fmla="*/ 557206 w 4024306"/>
              <a:gd name="connsiteY3" fmla="*/ 3492500 h 4813300"/>
              <a:gd name="connsiteX4" fmla="*/ 912806 w 4024306"/>
              <a:gd name="connsiteY4" fmla="*/ 3683000 h 4813300"/>
              <a:gd name="connsiteX5" fmla="*/ 1458906 w 4024306"/>
              <a:gd name="connsiteY5" fmla="*/ 4025900 h 4813300"/>
              <a:gd name="connsiteX6" fmla="*/ 1903406 w 4024306"/>
              <a:gd name="connsiteY6" fmla="*/ 4267200 h 4813300"/>
              <a:gd name="connsiteX7" fmla="*/ 2119306 w 4024306"/>
              <a:gd name="connsiteY7" fmla="*/ 4406900 h 4813300"/>
              <a:gd name="connsiteX8" fmla="*/ 2678106 w 4024306"/>
              <a:gd name="connsiteY8" fmla="*/ 4635500 h 4813300"/>
              <a:gd name="connsiteX9" fmla="*/ 2995606 w 4024306"/>
              <a:gd name="connsiteY9" fmla="*/ 4724400 h 4813300"/>
              <a:gd name="connsiteX10" fmla="*/ 3122606 w 4024306"/>
              <a:gd name="connsiteY10" fmla="*/ 4749800 h 4813300"/>
              <a:gd name="connsiteX11" fmla="*/ 3198806 w 4024306"/>
              <a:gd name="connsiteY11" fmla="*/ 4813300 h 4813300"/>
              <a:gd name="connsiteX12" fmla="*/ 4024306 w 4024306"/>
              <a:gd name="connsiteY12" fmla="*/ 4495800 h 4813300"/>
              <a:gd name="connsiteX13" fmla="*/ 4024306 w 4024306"/>
              <a:gd name="connsiteY13" fmla="*/ 4495800 h 4813300"/>
              <a:gd name="connsiteX0" fmla="*/ 1495409 w 3997309"/>
              <a:gd name="connsiteY0" fmla="*/ 0 h 4813300"/>
              <a:gd name="connsiteX1" fmla="*/ 1495409 w 3997309"/>
              <a:gd name="connsiteY1" fmla="*/ 0 h 4813300"/>
              <a:gd name="connsiteX2" fmla="*/ 9509 w 3997309"/>
              <a:gd name="connsiteY2" fmla="*/ 2984500 h 4813300"/>
              <a:gd name="connsiteX3" fmla="*/ 885809 w 3997309"/>
              <a:gd name="connsiteY3" fmla="*/ 3683000 h 4813300"/>
              <a:gd name="connsiteX4" fmla="*/ 1431909 w 3997309"/>
              <a:gd name="connsiteY4" fmla="*/ 4025900 h 4813300"/>
              <a:gd name="connsiteX5" fmla="*/ 1876409 w 3997309"/>
              <a:gd name="connsiteY5" fmla="*/ 4267200 h 4813300"/>
              <a:gd name="connsiteX6" fmla="*/ 2092309 w 3997309"/>
              <a:gd name="connsiteY6" fmla="*/ 4406900 h 4813300"/>
              <a:gd name="connsiteX7" fmla="*/ 2651109 w 3997309"/>
              <a:gd name="connsiteY7" fmla="*/ 4635500 h 4813300"/>
              <a:gd name="connsiteX8" fmla="*/ 2968609 w 3997309"/>
              <a:gd name="connsiteY8" fmla="*/ 4724400 h 4813300"/>
              <a:gd name="connsiteX9" fmla="*/ 3095609 w 3997309"/>
              <a:gd name="connsiteY9" fmla="*/ 4749800 h 4813300"/>
              <a:gd name="connsiteX10" fmla="*/ 3171809 w 3997309"/>
              <a:gd name="connsiteY10" fmla="*/ 4813300 h 4813300"/>
              <a:gd name="connsiteX11" fmla="*/ 3997309 w 3997309"/>
              <a:gd name="connsiteY11" fmla="*/ 4495800 h 4813300"/>
              <a:gd name="connsiteX12" fmla="*/ 3997309 w 3997309"/>
              <a:gd name="connsiteY12" fmla="*/ 4495800 h 4813300"/>
              <a:gd name="connsiteX0" fmla="*/ 1485975 w 3987875"/>
              <a:gd name="connsiteY0" fmla="*/ 0 h 4813300"/>
              <a:gd name="connsiteX1" fmla="*/ 1485975 w 3987875"/>
              <a:gd name="connsiteY1" fmla="*/ 0 h 4813300"/>
              <a:gd name="connsiteX2" fmla="*/ 75 w 3987875"/>
              <a:gd name="connsiteY2" fmla="*/ 2984500 h 4813300"/>
              <a:gd name="connsiteX3" fmla="*/ 1422475 w 3987875"/>
              <a:gd name="connsiteY3" fmla="*/ 4025900 h 4813300"/>
              <a:gd name="connsiteX4" fmla="*/ 1866975 w 3987875"/>
              <a:gd name="connsiteY4" fmla="*/ 4267200 h 4813300"/>
              <a:gd name="connsiteX5" fmla="*/ 2082875 w 3987875"/>
              <a:gd name="connsiteY5" fmla="*/ 4406900 h 4813300"/>
              <a:gd name="connsiteX6" fmla="*/ 2641675 w 3987875"/>
              <a:gd name="connsiteY6" fmla="*/ 4635500 h 4813300"/>
              <a:gd name="connsiteX7" fmla="*/ 2959175 w 3987875"/>
              <a:gd name="connsiteY7" fmla="*/ 4724400 h 4813300"/>
              <a:gd name="connsiteX8" fmla="*/ 3086175 w 3987875"/>
              <a:gd name="connsiteY8" fmla="*/ 4749800 h 4813300"/>
              <a:gd name="connsiteX9" fmla="*/ 3162375 w 3987875"/>
              <a:gd name="connsiteY9" fmla="*/ 4813300 h 4813300"/>
              <a:gd name="connsiteX10" fmla="*/ 3987875 w 3987875"/>
              <a:gd name="connsiteY10" fmla="*/ 4495800 h 4813300"/>
              <a:gd name="connsiteX11" fmla="*/ 3987875 w 3987875"/>
              <a:gd name="connsiteY11" fmla="*/ 4495800 h 4813300"/>
              <a:gd name="connsiteX0" fmla="*/ 1488146 w 3990046"/>
              <a:gd name="connsiteY0" fmla="*/ 0 h 4813300"/>
              <a:gd name="connsiteX1" fmla="*/ 1488146 w 3990046"/>
              <a:gd name="connsiteY1" fmla="*/ 0 h 4813300"/>
              <a:gd name="connsiteX2" fmla="*/ 2246 w 3990046"/>
              <a:gd name="connsiteY2" fmla="*/ 2984500 h 4813300"/>
              <a:gd name="connsiteX3" fmla="*/ 1869146 w 3990046"/>
              <a:gd name="connsiteY3" fmla="*/ 4267200 h 4813300"/>
              <a:gd name="connsiteX4" fmla="*/ 2085046 w 3990046"/>
              <a:gd name="connsiteY4" fmla="*/ 4406900 h 4813300"/>
              <a:gd name="connsiteX5" fmla="*/ 2643846 w 3990046"/>
              <a:gd name="connsiteY5" fmla="*/ 4635500 h 4813300"/>
              <a:gd name="connsiteX6" fmla="*/ 2961346 w 3990046"/>
              <a:gd name="connsiteY6" fmla="*/ 4724400 h 4813300"/>
              <a:gd name="connsiteX7" fmla="*/ 3088346 w 3990046"/>
              <a:gd name="connsiteY7" fmla="*/ 4749800 h 4813300"/>
              <a:gd name="connsiteX8" fmla="*/ 3164546 w 3990046"/>
              <a:gd name="connsiteY8" fmla="*/ 4813300 h 4813300"/>
              <a:gd name="connsiteX9" fmla="*/ 3990046 w 3990046"/>
              <a:gd name="connsiteY9" fmla="*/ 4495800 h 4813300"/>
              <a:gd name="connsiteX10" fmla="*/ 3990046 w 3990046"/>
              <a:gd name="connsiteY10" fmla="*/ 4495800 h 4813300"/>
              <a:gd name="connsiteX0" fmla="*/ 1491174 w 3993074"/>
              <a:gd name="connsiteY0" fmla="*/ 0 h 4813300"/>
              <a:gd name="connsiteX1" fmla="*/ 1491174 w 3993074"/>
              <a:gd name="connsiteY1" fmla="*/ 0 h 4813300"/>
              <a:gd name="connsiteX2" fmla="*/ 5274 w 3993074"/>
              <a:gd name="connsiteY2" fmla="*/ 2984500 h 4813300"/>
              <a:gd name="connsiteX3" fmla="*/ 2088074 w 3993074"/>
              <a:gd name="connsiteY3" fmla="*/ 4406900 h 4813300"/>
              <a:gd name="connsiteX4" fmla="*/ 2646874 w 3993074"/>
              <a:gd name="connsiteY4" fmla="*/ 4635500 h 4813300"/>
              <a:gd name="connsiteX5" fmla="*/ 2964374 w 3993074"/>
              <a:gd name="connsiteY5" fmla="*/ 4724400 h 4813300"/>
              <a:gd name="connsiteX6" fmla="*/ 3091374 w 3993074"/>
              <a:gd name="connsiteY6" fmla="*/ 4749800 h 4813300"/>
              <a:gd name="connsiteX7" fmla="*/ 3167574 w 3993074"/>
              <a:gd name="connsiteY7" fmla="*/ 4813300 h 4813300"/>
              <a:gd name="connsiteX8" fmla="*/ 3993074 w 3993074"/>
              <a:gd name="connsiteY8" fmla="*/ 4495800 h 4813300"/>
              <a:gd name="connsiteX9" fmla="*/ 3993074 w 3993074"/>
              <a:gd name="connsiteY9"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2976875 w 4005575"/>
              <a:gd name="connsiteY4" fmla="*/ 4724400 h 4813300"/>
              <a:gd name="connsiteX5" fmla="*/ 3103875 w 4005575"/>
              <a:gd name="connsiteY5" fmla="*/ 4749800 h 4813300"/>
              <a:gd name="connsiteX6" fmla="*/ 3180075 w 4005575"/>
              <a:gd name="connsiteY6" fmla="*/ 4813300 h 4813300"/>
              <a:gd name="connsiteX7" fmla="*/ 4005575 w 4005575"/>
              <a:gd name="connsiteY7" fmla="*/ 4495800 h 4813300"/>
              <a:gd name="connsiteX8" fmla="*/ 4005575 w 4005575"/>
              <a:gd name="connsiteY8"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3103875 w 4005575"/>
              <a:gd name="connsiteY4" fmla="*/ 4749800 h 4813300"/>
              <a:gd name="connsiteX5" fmla="*/ 3180075 w 4005575"/>
              <a:gd name="connsiteY5" fmla="*/ 4813300 h 4813300"/>
              <a:gd name="connsiteX6" fmla="*/ 4005575 w 4005575"/>
              <a:gd name="connsiteY6" fmla="*/ 4495800 h 4813300"/>
              <a:gd name="connsiteX7" fmla="*/ 4005575 w 4005575"/>
              <a:gd name="connsiteY7" fmla="*/ 4495800 h 4813300"/>
              <a:gd name="connsiteX0" fmla="*/ 1503675 w 4005575"/>
              <a:gd name="connsiteY0" fmla="*/ 0 h 4849100"/>
              <a:gd name="connsiteX1" fmla="*/ 1503675 w 4005575"/>
              <a:gd name="connsiteY1" fmla="*/ 0 h 4849100"/>
              <a:gd name="connsiteX2" fmla="*/ 17775 w 4005575"/>
              <a:gd name="connsiteY2" fmla="*/ 2984500 h 4849100"/>
              <a:gd name="connsiteX3" fmla="*/ 2659375 w 4005575"/>
              <a:gd name="connsiteY3" fmla="*/ 4635500 h 4849100"/>
              <a:gd name="connsiteX4" fmla="*/ 3180075 w 4005575"/>
              <a:gd name="connsiteY4" fmla="*/ 4813300 h 4849100"/>
              <a:gd name="connsiteX5" fmla="*/ 4005575 w 4005575"/>
              <a:gd name="connsiteY5" fmla="*/ 4495800 h 4849100"/>
              <a:gd name="connsiteX6" fmla="*/ 4005575 w 4005575"/>
              <a:gd name="connsiteY6" fmla="*/ 4495800 h 4849100"/>
              <a:gd name="connsiteX0" fmla="*/ 1520087 w 4021987"/>
              <a:gd name="connsiteY0" fmla="*/ 0 h 4813300"/>
              <a:gd name="connsiteX1" fmla="*/ 1520087 w 4021987"/>
              <a:gd name="connsiteY1" fmla="*/ 0 h 4813300"/>
              <a:gd name="connsiteX2" fmla="*/ 34187 w 4021987"/>
              <a:gd name="connsiteY2" fmla="*/ 2984500 h 4813300"/>
              <a:gd name="connsiteX3" fmla="*/ 3196487 w 4021987"/>
              <a:gd name="connsiteY3" fmla="*/ 4813300 h 4813300"/>
              <a:gd name="connsiteX4" fmla="*/ 4021987 w 4021987"/>
              <a:gd name="connsiteY4" fmla="*/ 4495800 h 4813300"/>
              <a:gd name="connsiteX5" fmla="*/ 4021987 w 4021987"/>
              <a:gd name="connsiteY5" fmla="*/ 4495800 h 4813300"/>
              <a:gd name="connsiteX0" fmla="*/ 1552919 w 4054819"/>
              <a:gd name="connsiteY0" fmla="*/ 0 h 4495800"/>
              <a:gd name="connsiteX1" fmla="*/ 1552919 w 4054819"/>
              <a:gd name="connsiteY1" fmla="*/ 0 h 4495800"/>
              <a:gd name="connsiteX2" fmla="*/ 67019 w 4054819"/>
              <a:gd name="connsiteY2" fmla="*/ 2984500 h 4495800"/>
              <a:gd name="connsiteX3" fmla="*/ 4054819 w 4054819"/>
              <a:gd name="connsiteY3" fmla="*/ 4495800 h 4495800"/>
              <a:gd name="connsiteX4" fmla="*/ 4054819 w 4054819"/>
              <a:gd name="connsiteY4" fmla="*/ 4495800 h 4495800"/>
              <a:gd name="connsiteX0" fmla="*/ 1552919 w 4054819"/>
              <a:gd name="connsiteY0" fmla="*/ 0 h 4553367"/>
              <a:gd name="connsiteX1" fmla="*/ 1552919 w 4054819"/>
              <a:gd name="connsiteY1" fmla="*/ 0 h 4553367"/>
              <a:gd name="connsiteX2" fmla="*/ 67019 w 4054819"/>
              <a:gd name="connsiteY2" fmla="*/ 2984500 h 4553367"/>
              <a:gd name="connsiteX3" fmla="*/ 4054819 w 4054819"/>
              <a:gd name="connsiteY3" fmla="*/ 4495800 h 4553367"/>
              <a:gd name="connsiteX4" fmla="*/ 4054819 w 4054819"/>
              <a:gd name="connsiteY4" fmla="*/ 4495800 h 4553367"/>
              <a:gd name="connsiteX0" fmla="*/ 1498278 w 4000178"/>
              <a:gd name="connsiteY0" fmla="*/ 0 h 4574205"/>
              <a:gd name="connsiteX1" fmla="*/ 1498278 w 4000178"/>
              <a:gd name="connsiteY1" fmla="*/ 0 h 4574205"/>
              <a:gd name="connsiteX2" fmla="*/ 12378 w 4000178"/>
              <a:gd name="connsiteY2" fmla="*/ 2984500 h 4574205"/>
              <a:gd name="connsiteX3" fmla="*/ 4000178 w 4000178"/>
              <a:gd name="connsiteY3" fmla="*/ 4495800 h 4574205"/>
              <a:gd name="connsiteX4" fmla="*/ 4000178 w 4000178"/>
              <a:gd name="connsiteY4" fmla="*/ 4495800 h 4574205"/>
              <a:gd name="connsiteX0" fmla="*/ 1529641 w 4031541"/>
              <a:gd name="connsiteY0" fmla="*/ 0 h 4574342"/>
              <a:gd name="connsiteX1" fmla="*/ 1529641 w 4031541"/>
              <a:gd name="connsiteY1" fmla="*/ 0 h 4574342"/>
              <a:gd name="connsiteX2" fmla="*/ 43741 w 4031541"/>
              <a:gd name="connsiteY2" fmla="*/ 2984500 h 4574342"/>
              <a:gd name="connsiteX3" fmla="*/ 4031541 w 4031541"/>
              <a:gd name="connsiteY3" fmla="*/ 4495800 h 4574342"/>
              <a:gd name="connsiteX4" fmla="*/ 4031541 w 4031541"/>
              <a:gd name="connsiteY4" fmla="*/ 4495800 h 4574342"/>
              <a:gd name="connsiteX0" fmla="*/ 1611719 w 4113619"/>
              <a:gd name="connsiteY0" fmla="*/ 0 h 4550224"/>
              <a:gd name="connsiteX1" fmla="*/ 1052919 w 4113619"/>
              <a:gd name="connsiteY1" fmla="*/ 495300 h 4550224"/>
              <a:gd name="connsiteX2" fmla="*/ 125819 w 4113619"/>
              <a:gd name="connsiteY2" fmla="*/ 2984500 h 4550224"/>
              <a:gd name="connsiteX3" fmla="*/ 4113619 w 4113619"/>
              <a:gd name="connsiteY3" fmla="*/ 4495800 h 4550224"/>
              <a:gd name="connsiteX4" fmla="*/ 4113619 w 4113619"/>
              <a:gd name="connsiteY4"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523633 w 4025533"/>
              <a:gd name="connsiteY0" fmla="*/ 0 h 4556995"/>
              <a:gd name="connsiteX1" fmla="*/ 37733 w 4025533"/>
              <a:gd name="connsiteY1" fmla="*/ 2984500 h 4556995"/>
              <a:gd name="connsiteX2" fmla="*/ 4025533 w 4025533"/>
              <a:gd name="connsiteY2" fmla="*/ 4495800 h 4556995"/>
              <a:gd name="connsiteX3" fmla="*/ 4025533 w 4025533"/>
              <a:gd name="connsiteY3" fmla="*/ 4495800 h 4556995"/>
              <a:gd name="connsiteX0" fmla="*/ 1523633 w 4025533"/>
              <a:gd name="connsiteY0" fmla="*/ 0 h 4655193"/>
              <a:gd name="connsiteX1" fmla="*/ 37733 w 4025533"/>
              <a:gd name="connsiteY1" fmla="*/ 2984500 h 4655193"/>
              <a:gd name="connsiteX2" fmla="*/ 4025533 w 4025533"/>
              <a:gd name="connsiteY2" fmla="*/ 4495800 h 4655193"/>
              <a:gd name="connsiteX3" fmla="*/ 4025533 w 4025533"/>
              <a:gd name="connsiteY3" fmla="*/ 4495800 h 4655193"/>
              <a:gd name="connsiteX0" fmla="*/ 1632123 w 4134023"/>
              <a:gd name="connsiteY0" fmla="*/ 0 h 4653804"/>
              <a:gd name="connsiteX1" fmla="*/ 146223 w 4134023"/>
              <a:gd name="connsiteY1" fmla="*/ 2984500 h 4653804"/>
              <a:gd name="connsiteX2" fmla="*/ 4134023 w 4134023"/>
              <a:gd name="connsiteY2" fmla="*/ 4495800 h 4653804"/>
              <a:gd name="connsiteX3" fmla="*/ 4134023 w 4134023"/>
              <a:gd name="connsiteY3" fmla="*/ 4495800 h 4653804"/>
              <a:gd name="connsiteX0" fmla="*/ 1837133 w 4339033"/>
              <a:gd name="connsiteY0" fmla="*/ 0 h 4667917"/>
              <a:gd name="connsiteX1" fmla="*/ 122633 w 4339033"/>
              <a:gd name="connsiteY1" fmla="*/ 3136900 h 4667917"/>
              <a:gd name="connsiteX2" fmla="*/ 4339033 w 4339033"/>
              <a:gd name="connsiteY2" fmla="*/ 4495800 h 4667917"/>
              <a:gd name="connsiteX3" fmla="*/ 4339033 w 4339033"/>
              <a:gd name="connsiteY3" fmla="*/ 4495800 h 4667917"/>
              <a:gd name="connsiteX0" fmla="*/ 1798553 w 4300453"/>
              <a:gd name="connsiteY0" fmla="*/ 0 h 4696006"/>
              <a:gd name="connsiteX1" fmla="*/ 84053 w 4300453"/>
              <a:gd name="connsiteY1" fmla="*/ 3136900 h 4696006"/>
              <a:gd name="connsiteX2" fmla="*/ 4300453 w 4300453"/>
              <a:gd name="connsiteY2" fmla="*/ 4495800 h 4696006"/>
              <a:gd name="connsiteX3" fmla="*/ 4300453 w 4300453"/>
              <a:gd name="connsiteY3" fmla="*/ 4495800 h 4696006"/>
              <a:gd name="connsiteX0" fmla="*/ 1798553 w 4833853"/>
              <a:gd name="connsiteY0" fmla="*/ 0 h 4696006"/>
              <a:gd name="connsiteX1" fmla="*/ 84053 w 4833853"/>
              <a:gd name="connsiteY1" fmla="*/ 3136900 h 4696006"/>
              <a:gd name="connsiteX2" fmla="*/ 4300453 w 4833853"/>
              <a:gd name="connsiteY2" fmla="*/ 4495800 h 4696006"/>
              <a:gd name="connsiteX3" fmla="*/ 4833853 w 4833853"/>
              <a:gd name="connsiteY3" fmla="*/ 4229100 h 4696006"/>
              <a:gd name="connsiteX0" fmla="*/ 1759247 w 4794547"/>
              <a:gd name="connsiteY0" fmla="*/ 0 h 4697184"/>
              <a:gd name="connsiteX1" fmla="*/ 44747 w 4794547"/>
              <a:gd name="connsiteY1" fmla="*/ 3136900 h 4697184"/>
              <a:gd name="connsiteX2" fmla="*/ 4261147 w 4794547"/>
              <a:gd name="connsiteY2" fmla="*/ 4495800 h 4697184"/>
              <a:gd name="connsiteX3" fmla="*/ 4794547 w 4794547"/>
              <a:gd name="connsiteY3" fmla="*/ 4229100 h 4697184"/>
              <a:gd name="connsiteX0" fmla="*/ 1775432 w 4810732"/>
              <a:gd name="connsiteY0" fmla="*/ 0 h 4696963"/>
              <a:gd name="connsiteX1" fmla="*/ 60932 w 4810732"/>
              <a:gd name="connsiteY1" fmla="*/ 3136900 h 4696963"/>
              <a:gd name="connsiteX2" fmla="*/ 4277332 w 4810732"/>
              <a:gd name="connsiteY2" fmla="*/ 4495800 h 4696963"/>
              <a:gd name="connsiteX3" fmla="*/ 4810732 w 4810732"/>
              <a:gd name="connsiteY3" fmla="*/ 4229100 h 4696963"/>
              <a:gd name="connsiteX0" fmla="*/ 1846655 w 4881955"/>
              <a:gd name="connsiteY0" fmla="*/ 0 h 4696964"/>
              <a:gd name="connsiteX1" fmla="*/ 132155 w 4881955"/>
              <a:gd name="connsiteY1" fmla="*/ 3136900 h 4696964"/>
              <a:gd name="connsiteX2" fmla="*/ 4348555 w 4881955"/>
              <a:gd name="connsiteY2" fmla="*/ 4495800 h 4696964"/>
              <a:gd name="connsiteX3" fmla="*/ 4881955 w 4881955"/>
              <a:gd name="connsiteY3" fmla="*/ 4229100 h 4696964"/>
              <a:gd name="connsiteX0" fmla="*/ 1806071 w 4841371"/>
              <a:gd name="connsiteY0" fmla="*/ 0 h 4701371"/>
              <a:gd name="connsiteX1" fmla="*/ 91571 w 4841371"/>
              <a:gd name="connsiteY1" fmla="*/ 3136900 h 4701371"/>
              <a:gd name="connsiteX2" fmla="*/ 4307971 w 4841371"/>
              <a:gd name="connsiteY2" fmla="*/ 4495800 h 4701371"/>
              <a:gd name="connsiteX3" fmla="*/ 4841371 w 4841371"/>
              <a:gd name="connsiteY3" fmla="*/ 4229100 h 4701371"/>
              <a:gd name="connsiteX0" fmla="*/ 1806070 w 4841370"/>
              <a:gd name="connsiteY0" fmla="*/ 0 h 4701054"/>
              <a:gd name="connsiteX1" fmla="*/ 91570 w 4841370"/>
              <a:gd name="connsiteY1" fmla="*/ 3136900 h 4701054"/>
              <a:gd name="connsiteX2" fmla="*/ 4307970 w 4841370"/>
              <a:gd name="connsiteY2" fmla="*/ 4495800 h 4701054"/>
              <a:gd name="connsiteX3" fmla="*/ 4841370 w 4841370"/>
              <a:gd name="connsiteY3" fmla="*/ 4229100 h 4701054"/>
              <a:gd name="connsiteX0" fmla="*/ 1776834 w 4812134"/>
              <a:gd name="connsiteY0" fmla="*/ 0 h 4702009"/>
              <a:gd name="connsiteX1" fmla="*/ 62334 w 4812134"/>
              <a:gd name="connsiteY1" fmla="*/ 3136900 h 4702009"/>
              <a:gd name="connsiteX2" fmla="*/ 4278734 w 4812134"/>
              <a:gd name="connsiteY2" fmla="*/ 4495800 h 4702009"/>
              <a:gd name="connsiteX3" fmla="*/ 4812134 w 4812134"/>
              <a:gd name="connsiteY3" fmla="*/ 4229100 h 4702009"/>
              <a:gd name="connsiteX0" fmla="*/ 1721813 w 4757113"/>
              <a:gd name="connsiteY0" fmla="*/ 0 h 4703246"/>
              <a:gd name="connsiteX1" fmla="*/ 7313 w 4757113"/>
              <a:gd name="connsiteY1" fmla="*/ 3136900 h 4703246"/>
              <a:gd name="connsiteX2" fmla="*/ 4223713 w 4757113"/>
              <a:gd name="connsiteY2" fmla="*/ 4495800 h 4703246"/>
              <a:gd name="connsiteX3" fmla="*/ 4757113 w 4757113"/>
              <a:gd name="connsiteY3" fmla="*/ 4229100 h 4703246"/>
              <a:gd name="connsiteX0" fmla="*/ 1794108 w 4829408"/>
              <a:gd name="connsiteY0" fmla="*/ 0 h 4697911"/>
              <a:gd name="connsiteX1" fmla="*/ 79608 w 4829408"/>
              <a:gd name="connsiteY1" fmla="*/ 3136900 h 4697911"/>
              <a:gd name="connsiteX2" fmla="*/ 4296008 w 4829408"/>
              <a:gd name="connsiteY2" fmla="*/ 4495800 h 4697911"/>
              <a:gd name="connsiteX3" fmla="*/ 4829408 w 4829408"/>
              <a:gd name="connsiteY3" fmla="*/ 4229100 h 4697911"/>
            </a:gdLst>
            <a:ahLst/>
            <a:cxnLst>
              <a:cxn ang="0">
                <a:pos x="connsiteX0" y="connsiteY0"/>
              </a:cxn>
              <a:cxn ang="0">
                <a:pos x="connsiteX1" y="connsiteY1"/>
              </a:cxn>
              <a:cxn ang="0">
                <a:pos x="connsiteX2" y="connsiteY2"/>
              </a:cxn>
              <a:cxn ang="0">
                <a:pos x="connsiteX3" y="connsiteY3"/>
              </a:cxn>
            </a:cxnLst>
            <a:rect l="l" t="t" r="r" b="b"/>
            <a:pathLst>
              <a:path w="4829408" h="4697911">
                <a:moveTo>
                  <a:pt x="1794108" y="0"/>
                </a:moveTo>
                <a:cubicBezTo>
                  <a:pt x="498708" y="499533"/>
                  <a:pt x="-256006" y="1963316"/>
                  <a:pt x="79608" y="3136900"/>
                </a:cubicBezTo>
                <a:cubicBezTo>
                  <a:pt x="394224" y="4237056"/>
                  <a:pt x="2018475" y="5107517"/>
                  <a:pt x="4296008" y="4495800"/>
                </a:cubicBezTo>
                <a:lnTo>
                  <a:pt x="4829408" y="4229100"/>
                </a:lnTo>
              </a:path>
            </a:pathLst>
          </a:custGeom>
          <a:noFill/>
          <a:ln w="57150">
            <a:solidFill>
              <a:srgbClr val="1AC987"/>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6" name="TextBox 105">
            <a:extLst>
              <a:ext uri="{FF2B5EF4-FFF2-40B4-BE49-F238E27FC236}">
                <a16:creationId xmlns:a16="http://schemas.microsoft.com/office/drawing/2014/main" id="{7F5A710E-4A06-4352-5184-374114D9032D}"/>
              </a:ext>
            </a:extLst>
          </p:cNvPr>
          <p:cNvSpPr txBox="1"/>
          <p:nvPr/>
        </p:nvSpPr>
        <p:spPr>
          <a:xfrm>
            <a:off x="1151709" y="3890448"/>
            <a:ext cx="1465288" cy="404983"/>
          </a:xfrm>
          <a:prstGeom prst="rect">
            <a:avLst/>
          </a:prstGeom>
          <a:noFill/>
        </p:spPr>
        <p:txBody>
          <a:bodyPr wrap="square">
            <a:spAutoFit/>
          </a:bodyPr>
          <a:lstStyle/>
          <a:p>
            <a:r>
              <a:rPr lang="en-US" sz="1016" b="1" dirty="0">
                <a:solidFill>
                  <a:srgbClr val="1AC987"/>
                </a:solidFill>
                <a:latin typeface="Barlow" pitchFamily="2" charset="77"/>
                <a:cs typeface="Arial" panose="020B0604020202020204" pitchFamily="34" charset="0"/>
              </a:rPr>
              <a:t>Continuous learning and building ontology</a:t>
            </a:r>
            <a:endParaRPr lang="en-AU" sz="1016" b="1" dirty="0">
              <a:solidFill>
                <a:srgbClr val="1AC987"/>
              </a:solidFill>
              <a:latin typeface="Barlow" pitchFamily="2" charset="77"/>
              <a:cs typeface="Arial" panose="020B0604020202020204" pitchFamily="34" charset="0"/>
            </a:endParaRPr>
          </a:p>
        </p:txBody>
      </p:sp>
      <p:sp>
        <p:nvSpPr>
          <p:cNvPr id="3" name="TextBox 2">
            <a:extLst>
              <a:ext uri="{FF2B5EF4-FFF2-40B4-BE49-F238E27FC236}">
                <a16:creationId xmlns:a16="http://schemas.microsoft.com/office/drawing/2014/main" id="{1BBBD57F-0424-7C01-1B83-C1A20977B157}"/>
              </a:ext>
            </a:extLst>
          </p:cNvPr>
          <p:cNvSpPr txBox="1"/>
          <p:nvPr/>
        </p:nvSpPr>
        <p:spPr>
          <a:xfrm>
            <a:off x="7127312" y="1276508"/>
            <a:ext cx="2311116" cy="214033"/>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1: AI-generated Decision Aid </a:t>
            </a:r>
          </a:p>
        </p:txBody>
      </p:sp>
      <p:sp>
        <p:nvSpPr>
          <p:cNvPr id="6" name="TextBox 5">
            <a:extLst>
              <a:ext uri="{FF2B5EF4-FFF2-40B4-BE49-F238E27FC236}">
                <a16:creationId xmlns:a16="http://schemas.microsoft.com/office/drawing/2014/main" id="{6365A8A6-6B06-30A1-AC30-3AF94452A9EA}"/>
              </a:ext>
            </a:extLst>
          </p:cNvPr>
          <p:cNvSpPr txBox="1"/>
          <p:nvPr/>
        </p:nvSpPr>
        <p:spPr>
          <a:xfrm>
            <a:off x="9270944" y="2073258"/>
            <a:ext cx="2266709" cy="370358"/>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2:</a:t>
            </a:r>
            <a:r>
              <a:rPr lang="en-US" sz="1016" dirty="0">
                <a:solidFill>
                  <a:srgbClr val="7030A0"/>
                </a:solidFill>
                <a:latin typeface="Barlow" pitchFamily="2" charset="77"/>
                <a:cs typeface="Arial"/>
              </a:rPr>
              <a:t> </a:t>
            </a:r>
            <a:r>
              <a:rPr lang="en-US" sz="1016" b="1" dirty="0">
                <a:solidFill>
                  <a:srgbClr val="7030A0"/>
                </a:solidFill>
                <a:latin typeface="Barlow" pitchFamily="2" charset="77"/>
                <a:cs typeface="Arial"/>
              </a:rPr>
              <a:t>Implementation Coaching and Data Sharing Platform</a:t>
            </a:r>
            <a:endParaRPr lang="en-US" sz="1016" b="1" dirty="0">
              <a:solidFill>
                <a:srgbClr val="7030A0"/>
              </a:solidFill>
              <a:latin typeface="Barlow" pitchFamily="2" charset="77"/>
            </a:endParaRPr>
          </a:p>
        </p:txBody>
      </p:sp>
      <p:sp>
        <p:nvSpPr>
          <p:cNvPr id="7" name="TextBox 6">
            <a:extLst>
              <a:ext uri="{FF2B5EF4-FFF2-40B4-BE49-F238E27FC236}">
                <a16:creationId xmlns:a16="http://schemas.microsoft.com/office/drawing/2014/main" id="{F972E59A-3ED5-7CEC-90DB-14AD836194E7}"/>
              </a:ext>
            </a:extLst>
          </p:cNvPr>
          <p:cNvSpPr txBox="1"/>
          <p:nvPr/>
        </p:nvSpPr>
        <p:spPr>
          <a:xfrm>
            <a:off x="9343212" y="2650411"/>
            <a:ext cx="2127114" cy="116942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 wishing for additional support</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 anyone wishing to upskill in implementation practice</a:t>
            </a:r>
          </a:p>
        </p:txBody>
      </p:sp>
      <p:sp>
        <p:nvSpPr>
          <p:cNvPr id="11" name="TextBox 10">
            <a:extLst>
              <a:ext uri="{FF2B5EF4-FFF2-40B4-BE49-F238E27FC236}">
                <a16:creationId xmlns:a16="http://schemas.microsoft.com/office/drawing/2014/main" id="{B500B44C-169E-A90B-3999-6AE21DB34270}"/>
              </a:ext>
            </a:extLst>
          </p:cNvPr>
          <p:cNvSpPr txBox="1"/>
          <p:nvPr/>
        </p:nvSpPr>
        <p:spPr>
          <a:xfrm>
            <a:off x="6632030" y="3106490"/>
            <a:ext cx="1475741"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7030A0"/>
                </a:solidFill>
                <a:latin typeface="Barlow" pitchFamily="2" charset="77"/>
                <a:cs typeface="Arial"/>
              </a:rPr>
              <a:t>Tool 1 FUNCTIONS</a:t>
            </a:r>
            <a:endParaRPr lang="en-AU" sz="1016" dirty="0">
              <a:solidFill>
                <a:srgbClr val="7030A0"/>
              </a:solidFill>
              <a:latin typeface="Barlow" pitchFamily="2" charset="77"/>
              <a:cs typeface="Arial"/>
            </a:endParaRPr>
          </a:p>
        </p:txBody>
      </p:sp>
      <p:grpSp>
        <p:nvGrpSpPr>
          <p:cNvPr id="4" name="Group 3">
            <a:extLst>
              <a:ext uri="{FF2B5EF4-FFF2-40B4-BE49-F238E27FC236}">
                <a16:creationId xmlns:a16="http://schemas.microsoft.com/office/drawing/2014/main" id="{F9412C3E-3A59-8FD6-8571-C61ADC41D57B}"/>
              </a:ext>
            </a:extLst>
          </p:cNvPr>
          <p:cNvGrpSpPr/>
          <p:nvPr/>
        </p:nvGrpSpPr>
        <p:grpSpPr>
          <a:xfrm>
            <a:off x="973161" y="1364107"/>
            <a:ext cx="1036825" cy="450620"/>
            <a:chOff x="5188160" y="1629472"/>
            <a:chExt cx="1605699" cy="697861"/>
          </a:xfrm>
          <a:solidFill>
            <a:srgbClr val="007882"/>
          </a:solidFill>
        </p:grpSpPr>
        <p:pic>
          <p:nvPicPr>
            <p:cNvPr id="5" name="Graphic 4" descr="Document outline">
              <a:extLst>
                <a:ext uri="{FF2B5EF4-FFF2-40B4-BE49-F238E27FC236}">
                  <a16:creationId xmlns:a16="http://schemas.microsoft.com/office/drawing/2014/main" id="{B1CF34FF-B977-C61A-4FF1-3058D126018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88160" y="1629474"/>
              <a:ext cx="697859" cy="697859"/>
            </a:xfrm>
            <a:prstGeom prst="rect">
              <a:avLst/>
            </a:prstGeom>
          </p:spPr>
        </p:pic>
        <p:pic>
          <p:nvPicPr>
            <p:cNvPr id="17" name="Graphic 16" descr="Document outline">
              <a:extLst>
                <a:ext uri="{FF2B5EF4-FFF2-40B4-BE49-F238E27FC236}">
                  <a16:creationId xmlns:a16="http://schemas.microsoft.com/office/drawing/2014/main" id="{24078312-AD1A-9C6A-737F-7D12329C851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42080" y="1629473"/>
              <a:ext cx="697859" cy="697859"/>
            </a:xfrm>
            <a:prstGeom prst="rect">
              <a:avLst/>
            </a:prstGeom>
          </p:spPr>
        </p:pic>
        <p:pic>
          <p:nvPicPr>
            <p:cNvPr id="34" name="Graphic 33" descr="Document outline">
              <a:extLst>
                <a:ext uri="{FF2B5EF4-FFF2-40B4-BE49-F238E27FC236}">
                  <a16:creationId xmlns:a16="http://schemas.microsoft.com/office/drawing/2014/main" id="{107D6E0E-8C98-CFE8-241E-E84C61865A7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96000" y="1629472"/>
              <a:ext cx="697859" cy="697859"/>
            </a:xfrm>
            <a:prstGeom prst="rect">
              <a:avLst/>
            </a:prstGeom>
          </p:spPr>
        </p:pic>
      </p:grpSp>
      <p:sp>
        <p:nvSpPr>
          <p:cNvPr id="14" name="TextBox 13">
            <a:extLst>
              <a:ext uri="{FF2B5EF4-FFF2-40B4-BE49-F238E27FC236}">
                <a16:creationId xmlns:a16="http://schemas.microsoft.com/office/drawing/2014/main" id="{41412838-8326-74BC-4080-8659D6AC05B1}"/>
              </a:ext>
            </a:extLst>
          </p:cNvPr>
          <p:cNvSpPr txBox="1"/>
          <p:nvPr/>
        </p:nvSpPr>
        <p:spPr>
          <a:xfrm>
            <a:off x="927417" y="997681"/>
            <a:ext cx="1259095"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 literatures/ studies</a:t>
            </a:r>
            <a:endParaRPr lang="en-US" sz="1580" dirty="0">
              <a:solidFill>
                <a:srgbClr val="007882"/>
              </a:solidFill>
              <a:latin typeface="Barlow" pitchFamily="2" charset="77"/>
            </a:endParaRPr>
          </a:p>
        </p:txBody>
      </p:sp>
      <p:sp>
        <p:nvSpPr>
          <p:cNvPr id="16" name="TextBox 15">
            <a:extLst>
              <a:ext uri="{FF2B5EF4-FFF2-40B4-BE49-F238E27FC236}">
                <a16:creationId xmlns:a16="http://schemas.microsoft.com/office/drawing/2014/main" id="{624555BF-53AD-4841-07F0-A0E586ABCEA4}"/>
              </a:ext>
            </a:extLst>
          </p:cNvPr>
          <p:cNvSpPr txBox="1"/>
          <p:nvPr/>
        </p:nvSpPr>
        <p:spPr>
          <a:xfrm>
            <a:off x="3930438" y="2908835"/>
            <a:ext cx="1534931" cy="683007"/>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rPr>
              <a:t>Large language models:</a:t>
            </a:r>
            <a:endParaRPr lang="en-US" sz="1806" dirty="0">
              <a:solidFill>
                <a:srgbClr val="62ACF0"/>
              </a:solidFill>
              <a:latin typeface="Barlow" pitchFamily="2" charset="77"/>
            </a:endParaRPr>
          </a:p>
          <a:p>
            <a:pPr marL="107152" indent="-107152">
              <a:buFont typeface="Arial"/>
              <a:buChar char="•"/>
            </a:pPr>
            <a:r>
              <a:rPr lang="en-AU" sz="1016" dirty="0">
                <a:solidFill>
                  <a:srgbClr val="62ACF0"/>
                </a:solidFill>
                <a:latin typeface="Barlow" pitchFamily="2" charset="77"/>
              </a:rPr>
              <a:t>Training/ fine-tuning</a:t>
            </a:r>
          </a:p>
          <a:p>
            <a:pPr marL="107152" indent="-107152">
              <a:buFont typeface="Arial"/>
              <a:buChar char="•"/>
            </a:pPr>
            <a:r>
              <a:rPr lang="en-AU" sz="1016" dirty="0">
                <a:solidFill>
                  <a:srgbClr val="62ACF0"/>
                </a:solidFill>
                <a:latin typeface="Barlow" pitchFamily="2" charset="77"/>
                <a:cs typeface="Arial"/>
              </a:rPr>
              <a:t>Test and evaluation</a:t>
            </a:r>
          </a:p>
          <a:p>
            <a:pPr marL="107152" indent="-107152">
              <a:buFont typeface="Arial"/>
              <a:buChar char="•"/>
            </a:pPr>
            <a:r>
              <a:rPr lang="en-AU" sz="1016" dirty="0">
                <a:solidFill>
                  <a:srgbClr val="62ACF0"/>
                </a:solidFill>
                <a:latin typeface="Barlow" pitchFamily="2" charset="77"/>
                <a:cs typeface="Arial"/>
              </a:rPr>
              <a:t>Optimisation</a:t>
            </a:r>
          </a:p>
        </p:txBody>
      </p:sp>
      <p:sp>
        <p:nvSpPr>
          <p:cNvPr id="12" name="TextBox 11">
            <a:extLst>
              <a:ext uri="{FF2B5EF4-FFF2-40B4-BE49-F238E27FC236}">
                <a16:creationId xmlns:a16="http://schemas.microsoft.com/office/drawing/2014/main" id="{8BE39276-FDB6-21AE-FA1A-F1239C702648}"/>
              </a:ext>
            </a:extLst>
          </p:cNvPr>
          <p:cNvSpPr txBox="1"/>
          <p:nvPr/>
        </p:nvSpPr>
        <p:spPr>
          <a:xfrm>
            <a:off x="2098969" y="980818"/>
            <a:ext cx="1460263"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a:t>
            </a:r>
            <a:endParaRPr lang="en-US" sz="1806" dirty="0">
              <a:solidFill>
                <a:srgbClr val="007882"/>
              </a:solidFill>
              <a:latin typeface="Barlow" pitchFamily="2" charset="77"/>
            </a:endParaRPr>
          </a:p>
          <a:p>
            <a:r>
              <a:rPr lang="en-US" sz="1016" dirty="0">
                <a:solidFill>
                  <a:srgbClr val="007882"/>
                </a:solidFill>
                <a:latin typeface="Barlow" pitchFamily="2" charset="77"/>
                <a:cs typeface="Arial"/>
              </a:rPr>
              <a:t>Project data 1, 2, 3, …</a:t>
            </a:r>
            <a:endParaRPr lang="en-US" sz="1806" dirty="0">
              <a:solidFill>
                <a:srgbClr val="007882"/>
              </a:solidFill>
              <a:latin typeface="Barlow" pitchFamily="2" charset="77"/>
            </a:endParaRPr>
          </a:p>
        </p:txBody>
      </p:sp>
      <p:grpSp>
        <p:nvGrpSpPr>
          <p:cNvPr id="22" name="Group 21">
            <a:extLst>
              <a:ext uri="{FF2B5EF4-FFF2-40B4-BE49-F238E27FC236}">
                <a16:creationId xmlns:a16="http://schemas.microsoft.com/office/drawing/2014/main" id="{5BE078E0-F125-039B-BBE8-AE97ADD65EE3}"/>
              </a:ext>
            </a:extLst>
          </p:cNvPr>
          <p:cNvGrpSpPr/>
          <p:nvPr/>
        </p:nvGrpSpPr>
        <p:grpSpPr>
          <a:xfrm>
            <a:off x="2044146" y="1304921"/>
            <a:ext cx="1455563" cy="548723"/>
            <a:chOff x="2672841" y="1636553"/>
            <a:chExt cx="2578887" cy="972197"/>
          </a:xfrm>
          <a:solidFill>
            <a:srgbClr val="007882"/>
          </a:solidFill>
        </p:grpSpPr>
        <p:pic>
          <p:nvPicPr>
            <p:cNvPr id="23" name="Graphic 22" descr="Open folder outline">
              <a:extLst>
                <a:ext uri="{FF2B5EF4-FFF2-40B4-BE49-F238E27FC236}">
                  <a16:creationId xmlns:a16="http://schemas.microsoft.com/office/drawing/2014/main" id="{8B8834BD-12DC-9E33-DE43-8BBFCCBD4FE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672841" y="1636553"/>
              <a:ext cx="961566" cy="961566"/>
            </a:xfrm>
            <a:prstGeom prst="rect">
              <a:avLst/>
            </a:prstGeom>
          </p:spPr>
        </p:pic>
        <p:pic>
          <p:nvPicPr>
            <p:cNvPr id="51" name="Graphic 50" descr="Open folder outline">
              <a:extLst>
                <a:ext uri="{FF2B5EF4-FFF2-40B4-BE49-F238E27FC236}">
                  <a16:creationId xmlns:a16="http://schemas.microsoft.com/office/drawing/2014/main" id="{3C621B8A-B8BE-EED7-2974-EA26A9CBAAD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85205" y="1647184"/>
              <a:ext cx="961566" cy="961566"/>
            </a:xfrm>
            <a:prstGeom prst="rect">
              <a:avLst/>
            </a:prstGeom>
          </p:spPr>
        </p:pic>
        <p:pic>
          <p:nvPicPr>
            <p:cNvPr id="52" name="Graphic 51" descr="Open folder outline">
              <a:extLst>
                <a:ext uri="{FF2B5EF4-FFF2-40B4-BE49-F238E27FC236}">
                  <a16:creationId xmlns:a16="http://schemas.microsoft.com/office/drawing/2014/main" id="{95ECF057-5F82-95EE-17A6-A5C2C7A693B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90162" y="1647183"/>
              <a:ext cx="961566" cy="961566"/>
            </a:xfrm>
            <a:prstGeom prst="rect">
              <a:avLst/>
            </a:prstGeom>
          </p:spPr>
        </p:pic>
      </p:grpSp>
      <p:sp>
        <p:nvSpPr>
          <p:cNvPr id="56" name="TextBox 55">
            <a:extLst>
              <a:ext uri="{FF2B5EF4-FFF2-40B4-BE49-F238E27FC236}">
                <a16:creationId xmlns:a16="http://schemas.microsoft.com/office/drawing/2014/main" id="{0862084E-61DF-577C-8286-28F480B41C8B}"/>
              </a:ext>
            </a:extLst>
          </p:cNvPr>
          <p:cNvSpPr txBox="1"/>
          <p:nvPr/>
        </p:nvSpPr>
        <p:spPr>
          <a:xfrm>
            <a:off x="1468919" y="2137670"/>
            <a:ext cx="1071229" cy="370358"/>
          </a:xfrm>
          <a:prstGeom prst="rect">
            <a:avLst/>
          </a:prstGeom>
          <a:noFill/>
          <a:ln w="19050">
            <a:solidFill>
              <a:srgbClr val="007882"/>
            </a:solid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1016" b="1" dirty="0">
                <a:solidFill>
                  <a:srgbClr val="007882"/>
                </a:solidFill>
                <a:latin typeface="Barlow" pitchFamily="2" charset="77"/>
                <a:cs typeface="Arial"/>
              </a:rPr>
              <a:t>Data handling and routing</a:t>
            </a:r>
            <a:endParaRPr lang="en-AU" sz="1016" dirty="0">
              <a:solidFill>
                <a:srgbClr val="007882"/>
              </a:solidFill>
              <a:latin typeface="Barlow" pitchFamily="2" charset="77"/>
              <a:cs typeface="Arial"/>
            </a:endParaRPr>
          </a:p>
        </p:txBody>
      </p:sp>
      <p:sp>
        <p:nvSpPr>
          <p:cNvPr id="58" name="TextBox 57">
            <a:extLst>
              <a:ext uri="{FF2B5EF4-FFF2-40B4-BE49-F238E27FC236}">
                <a16:creationId xmlns:a16="http://schemas.microsoft.com/office/drawing/2014/main" id="{9E183B78-9987-0FDD-BDBE-B0166343ECF7}"/>
              </a:ext>
            </a:extLst>
          </p:cNvPr>
          <p:cNvSpPr txBox="1"/>
          <p:nvPr/>
        </p:nvSpPr>
        <p:spPr>
          <a:xfrm>
            <a:off x="1255659" y="3033160"/>
            <a:ext cx="568567" cy="404983"/>
          </a:xfrm>
          <a:prstGeom prst="rect">
            <a:avLst/>
          </a:prstGeom>
          <a:noFill/>
          <a:ln>
            <a:noFill/>
          </a:ln>
        </p:spPr>
        <p:txBody>
          <a:bodyPr wrap="square">
            <a:spAutoFit/>
          </a:bodyPr>
          <a:lstStyle/>
          <a:p>
            <a:pPr algn="ctr"/>
            <a:r>
              <a:rPr lang="en-US" sz="1016" dirty="0">
                <a:solidFill>
                  <a:srgbClr val="007882"/>
                </a:solidFill>
                <a:latin typeface="Barlow" pitchFamily="2" charset="77"/>
                <a:cs typeface="Arial" panose="020B0604020202020204" pitchFamily="34" charset="0"/>
              </a:rPr>
              <a:t>Raw data</a:t>
            </a:r>
            <a:endParaRPr lang="en-AU" sz="1016" dirty="0">
              <a:solidFill>
                <a:srgbClr val="007882"/>
              </a:solidFill>
              <a:latin typeface="Barlow" pitchFamily="2" charset="77"/>
              <a:cs typeface="Arial" panose="020B0604020202020204" pitchFamily="34" charset="0"/>
            </a:endParaRPr>
          </a:p>
        </p:txBody>
      </p:sp>
      <p:sp>
        <p:nvSpPr>
          <p:cNvPr id="62" name="TextBox 61">
            <a:extLst>
              <a:ext uri="{FF2B5EF4-FFF2-40B4-BE49-F238E27FC236}">
                <a16:creationId xmlns:a16="http://schemas.microsoft.com/office/drawing/2014/main" id="{53ABC3D2-9D55-6AF7-FE25-547CFC7A7AFC}"/>
              </a:ext>
            </a:extLst>
          </p:cNvPr>
          <p:cNvSpPr txBox="1"/>
          <p:nvPr/>
        </p:nvSpPr>
        <p:spPr>
          <a:xfrm>
            <a:off x="721675" y="3515952"/>
            <a:ext cx="2777189" cy="404983"/>
          </a:xfrm>
          <a:prstGeom prst="rect">
            <a:avLst/>
          </a:prstGeom>
          <a:noFill/>
          <a:ln>
            <a:noFill/>
          </a:ln>
        </p:spPr>
        <p:txBody>
          <a:bodyPr wrap="square">
            <a:spAutoFit/>
          </a:bodyPr>
          <a:lstStyle/>
          <a:p>
            <a:pPr algn="ctr"/>
            <a:r>
              <a:rPr lang="en-US" sz="1016" dirty="0">
                <a:solidFill>
                  <a:srgbClr val="62ACF0"/>
                </a:solidFill>
                <a:latin typeface="Barlow" pitchFamily="2" charset="77"/>
                <a:cs typeface="Arial" panose="020B0604020202020204" pitchFamily="34" charset="0"/>
              </a:rPr>
              <a:t>Annotation</a:t>
            </a:r>
          </a:p>
          <a:p>
            <a:pPr algn="ctr"/>
            <a:r>
              <a:rPr lang="en-US" sz="1016" dirty="0">
                <a:solidFill>
                  <a:srgbClr val="62ACF0"/>
                </a:solidFill>
                <a:latin typeface="Barlow" pitchFamily="2" charset="77"/>
                <a:cs typeface="Arial" panose="020B0604020202020204" pitchFamily="34" charset="0"/>
              </a:rPr>
              <a:t>(</a:t>
            </a:r>
            <a:r>
              <a:rPr lang="en-US" sz="903" dirty="0">
                <a:solidFill>
                  <a:srgbClr val="62ACF0"/>
                </a:solidFill>
                <a:latin typeface="Barlow" pitchFamily="2" charset="77"/>
                <a:cs typeface="Arial" panose="020B0604020202020204" pitchFamily="34" charset="0"/>
              </a:rPr>
              <a:t>During initial AI training and evaluation phase</a:t>
            </a:r>
            <a:r>
              <a:rPr lang="en-AU" sz="1016" dirty="0">
                <a:solidFill>
                  <a:srgbClr val="62ACF0"/>
                </a:solidFill>
                <a:latin typeface="Barlow" pitchFamily="2" charset="77"/>
                <a:cs typeface="Arial" panose="020B0604020202020204" pitchFamily="34" charset="0"/>
              </a:rPr>
              <a:t>)</a:t>
            </a:r>
          </a:p>
        </p:txBody>
      </p:sp>
      <p:sp>
        <p:nvSpPr>
          <p:cNvPr id="66" name="Freeform: Shape 65">
            <a:extLst>
              <a:ext uri="{FF2B5EF4-FFF2-40B4-BE49-F238E27FC236}">
                <a16:creationId xmlns:a16="http://schemas.microsoft.com/office/drawing/2014/main" id="{589B0AE1-257D-E8D2-2A82-1DB9BD4C45F6}"/>
              </a:ext>
            </a:extLst>
          </p:cNvPr>
          <p:cNvSpPr/>
          <p:nvPr/>
        </p:nvSpPr>
        <p:spPr>
          <a:xfrm>
            <a:off x="2370678" y="3377751"/>
            <a:ext cx="722302" cy="166684"/>
          </a:xfrm>
          <a:custGeom>
            <a:avLst/>
            <a:gdLst>
              <a:gd name="connsiteX0" fmla="*/ 0 w 1155700"/>
              <a:gd name="connsiteY0" fmla="*/ 0 h 0"/>
              <a:gd name="connsiteX1" fmla="*/ 596900 w 1155700"/>
              <a:gd name="connsiteY1" fmla="*/ 0 h 0"/>
              <a:gd name="connsiteX2" fmla="*/ 1155700 w 1155700"/>
              <a:gd name="connsiteY2" fmla="*/ 0 h 0"/>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Lst>
            <a:ahLst/>
            <a:cxnLst>
              <a:cxn ang="0">
                <a:pos x="connsiteX0" y="connsiteY0"/>
              </a:cxn>
              <a:cxn ang="0">
                <a:pos x="connsiteX1" y="connsiteY1"/>
              </a:cxn>
              <a:cxn ang="0">
                <a:pos x="connsiteX2" y="connsiteY2"/>
              </a:cxn>
            </a:cxnLst>
            <a:rect l="l" t="t" r="r" b="b"/>
            <a:pathLst>
              <a:path w="10000" h="12459">
                <a:moveTo>
                  <a:pt x="0" y="0"/>
                </a:moveTo>
                <a:cubicBezTo>
                  <a:pt x="1788" y="8069"/>
                  <a:pt x="2014" y="12459"/>
                  <a:pt x="5165" y="12459"/>
                </a:cubicBezTo>
                <a:cubicBezTo>
                  <a:pt x="8425" y="11866"/>
                  <a:pt x="8234" y="7357"/>
                  <a:pt x="10000" y="0"/>
                </a:cubicBezTo>
              </a:path>
            </a:pathLst>
          </a:custGeom>
          <a:noFill/>
          <a:ln>
            <a:solidFill>
              <a:srgbClr val="62ACF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75" name="Graphic 74" descr="Network diagram with solid fill">
            <a:extLst>
              <a:ext uri="{FF2B5EF4-FFF2-40B4-BE49-F238E27FC236}">
                <a16:creationId xmlns:a16="http://schemas.microsoft.com/office/drawing/2014/main" id="{EEF5B1B5-E458-CEC7-1DB5-C0676BBE7C3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17323" y="2081435"/>
            <a:ext cx="571491" cy="571491"/>
          </a:xfrm>
          <a:prstGeom prst="rect">
            <a:avLst/>
          </a:prstGeom>
        </p:spPr>
      </p:pic>
      <p:sp>
        <p:nvSpPr>
          <p:cNvPr id="83" name="TextBox 82">
            <a:extLst>
              <a:ext uri="{FF2B5EF4-FFF2-40B4-BE49-F238E27FC236}">
                <a16:creationId xmlns:a16="http://schemas.microsoft.com/office/drawing/2014/main" id="{2E9C0492-2F48-4369-0D4E-992258965D2E}"/>
              </a:ext>
            </a:extLst>
          </p:cNvPr>
          <p:cNvSpPr txBox="1"/>
          <p:nvPr/>
        </p:nvSpPr>
        <p:spPr>
          <a:xfrm>
            <a:off x="3193202" y="1945061"/>
            <a:ext cx="720815" cy="173124"/>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750" dirty="0">
                <a:solidFill>
                  <a:srgbClr val="007882"/>
                </a:solidFill>
                <a:latin typeface="Barlow" pitchFamily="2" charset="77"/>
                <a:cs typeface="Arial"/>
              </a:rPr>
              <a:t>Schema</a:t>
            </a:r>
          </a:p>
        </p:txBody>
      </p:sp>
      <p:cxnSp>
        <p:nvCxnSpPr>
          <p:cNvPr id="99" name="Straight Arrow Connector 98">
            <a:extLst>
              <a:ext uri="{FF2B5EF4-FFF2-40B4-BE49-F238E27FC236}">
                <a16:creationId xmlns:a16="http://schemas.microsoft.com/office/drawing/2014/main" id="{C0A51652-79F1-619A-221F-96C68DC9448C}"/>
              </a:ext>
            </a:extLst>
          </p:cNvPr>
          <p:cNvCxnSpPr>
            <a:cxnSpLocks/>
          </p:cNvCxnSpPr>
          <p:nvPr/>
        </p:nvCxnSpPr>
        <p:spPr>
          <a:xfrm flipV="1">
            <a:off x="7926260" y="3353459"/>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nvGrpSpPr>
          <p:cNvPr id="102" name="Group 101">
            <a:extLst>
              <a:ext uri="{FF2B5EF4-FFF2-40B4-BE49-F238E27FC236}">
                <a16:creationId xmlns:a16="http://schemas.microsoft.com/office/drawing/2014/main" id="{A82BABF9-F0A1-7DE0-81A0-0ED3409A71D6}"/>
              </a:ext>
            </a:extLst>
          </p:cNvPr>
          <p:cNvGrpSpPr/>
          <p:nvPr/>
        </p:nvGrpSpPr>
        <p:grpSpPr>
          <a:xfrm rot="5400000">
            <a:off x="8464777" y="4186619"/>
            <a:ext cx="186480" cy="323736"/>
            <a:chOff x="11747493" y="5913320"/>
            <a:chExt cx="274015" cy="785657"/>
          </a:xfrm>
        </p:grpSpPr>
        <p:cxnSp>
          <p:nvCxnSpPr>
            <p:cNvPr id="100" name="Straight Arrow Connector 99">
              <a:extLst>
                <a:ext uri="{FF2B5EF4-FFF2-40B4-BE49-F238E27FC236}">
                  <a16:creationId xmlns:a16="http://schemas.microsoft.com/office/drawing/2014/main" id="{9DBE7CCE-8937-3AD3-9EFF-A7F091B5E78B}"/>
                </a:ext>
              </a:extLst>
            </p:cNvPr>
            <p:cNvCxnSpPr>
              <a:cxnSpLocks/>
            </p:cNvCxnSpPr>
            <p:nvPr/>
          </p:nvCxnSpPr>
          <p:spPr>
            <a:xfrm>
              <a:off x="11747493" y="5927902"/>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29EC860E-F5A9-8BE6-563F-39DED8712A46}"/>
                </a:ext>
              </a:extLst>
            </p:cNvPr>
            <p:cNvCxnSpPr>
              <a:cxnSpLocks/>
            </p:cNvCxnSpPr>
            <p:nvPr/>
          </p:nvCxnSpPr>
          <p:spPr>
            <a:xfrm flipV="1">
              <a:off x="12021508" y="5913320"/>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sp>
        <p:nvSpPr>
          <p:cNvPr id="104" name="Arrow: Right 103">
            <a:extLst>
              <a:ext uri="{FF2B5EF4-FFF2-40B4-BE49-F238E27FC236}">
                <a16:creationId xmlns:a16="http://schemas.microsoft.com/office/drawing/2014/main" id="{CE8A245A-5F9C-2288-DE89-66E03A6F18C4}"/>
              </a:ext>
            </a:extLst>
          </p:cNvPr>
          <p:cNvSpPr/>
          <p:nvPr/>
        </p:nvSpPr>
        <p:spPr>
          <a:xfrm>
            <a:off x="9022877" y="5025847"/>
            <a:ext cx="2330082" cy="1043925"/>
          </a:xfrm>
          <a:prstGeom prst="rightArrow">
            <a:avLst/>
          </a:prstGeom>
          <a:solidFill>
            <a:srgbClr val="1AC9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016" b="1" u="sng" dirty="0">
                <a:solidFill>
                  <a:schemeClr val="bg1"/>
                </a:solidFill>
                <a:latin typeface="Barlow" pitchFamily="2" charset="77"/>
                <a:cs typeface="Arial"/>
              </a:rPr>
              <a:t>Objective 4:</a:t>
            </a:r>
            <a:endParaRPr lang="en-AU" sz="1016" b="1" dirty="0">
              <a:solidFill>
                <a:schemeClr val="bg1"/>
              </a:solidFill>
              <a:latin typeface="Barlow" pitchFamily="2" charset="77"/>
              <a:cs typeface="Arial"/>
            </a:endParaRPr>
          </a:p>
          <a:p>
            <a:r>
              <a:rPr lang="en-AU" sz="1016" b="1" dirty="0">
                <a:solidFill>
                  <a:schemeClr val="bg1"/>
                </a:solidFill>
                <a:latin typeface="Barlow" pitchFamily="2" charset="77"/>
                <a:cs typeface="Arial"/>
              </a:rPr>
              <a:t>Co-design a national roadmap and evaluation for integration</a:t>
            </a:r>
            <a:endParaRPr lang="en-AU" sz="1016" b="1" dirty="0">
              <a:solidFill>
                <a:schemeClr val="bg1"/>
              </a:solidFill>
              <a:latin typeface="Barlow" pitchFamily="2" charset="77"/>
              <a:cs typeface="Arial" panose="020B0604020202020204" pitchFamily="34" charset="0"/>
            </a:endParaRPr>
          </a:p>
        </p:txBody>
      </p:sp>
      <p:cxnSp>
        <p:nvCxnSpPr>
          <p:cNvPr id="109" name="Connector: Elbow 108">
            <a:extLst>
              <a:ext uri="{FF2B5EF4-FFF2-40B4-BE49-F238E27FC236}">
                <a16:creationId xmlns:a16="http://schemas.microsoft.com/office/drawing/2014/main" id="{64093C97-D546-63D4-1DB2-2CA74249CF3F}"/>
              </a:ext>
            </a:extLst>
          </p:cNvPr>
          <p:cNvCxnSpPr>
            <a:cxnSpLocks/>
            <a:stCxn id="16" idx="0"/>
            <a:endCxn id="6" idx="0"/>
          </p:cNvCxnSpPr>
          <p:nvPr/>
        </p:nvCxnSpPr>
        <p:spPr>
          <a:xfrm rot="5400000" flipH="1" flipV="1">
            <a:off x="7133313" y="-362150"/>
            <a:ext cx="835577" cy="5706395"/>
          </a:xfrm>
          <a:prstGeom prst="bentConnector3">
            <a:avLst>
              <a:gd name="adj1" fmla="val 196997"/>
            </a:avLst>
          </a:prstGeom>
          <a:ln w="44450"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6" name="Rectangle 115">
            <a:extLst>
              <a:ext uri="{FF2B5EF4-FFF2-40B4-BE49-F238E27FC236}">
                <a16:creationId xmlns:a16="http://schemas.microsoft.com/office/drawing/2014/main" id="{4D6B9865-1B83-BB30-01EA-7B5A365C0DAC}"/>
              </a:ext>
            </a:extLst>
          </p:cNvPr>
          <p:cNvSpPr/>
          <p:nvPr/>
        </p:nvSpPr>
        <p:spPr>
          <a:xfrm>
            <a:off x="4027333" y="2927540"/>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17" name="Rectangle 116">
            <a:extLst>
              <a:ext uri="{FF2B5EF4-FFF2-40B4-BE49-F238E27FC236}">
                <a16:creationId xmlns:a16="http://schemas.microsoft.com/office/drawing/2014/main" id="{5BEB0BED-DE93-BAFE-310E-0AF3BF145FA5}"/>
              </a:ext>
            </a:extLst>
          </p:cNvPr>
          <p:cNvSpPr/>
          <p:nvPr/>
        </p:nvSpPr>
        <p:spPr>
          <a:xfrm>
            <a:off x="10119727" y="1837598"/>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cxnSp>
        <p:nvCxnSpPr>
          <p:cNvPr id="119" name="Connector: Elbow 118">
            <a:extLst>
              <a:ext uri="{FF2B5EF4-FFF2-40B4-BE49-F238E27FC236}">
                <a16:creationId xmlns:a16="http://schemas.microsoft.com/office/drawing/2014/main" id="{87560041-C77E-0F81-203D-A069BCB29511}"/>
              </a:ext>
            </a:extLst>
          </p:cNvPr>
          <p:cNvCxnSpPr>
            <a:cxnSpLocks/>
            <a:stCxn id="116" idx="0"/>
            <a:endCxn id="117" idx="0"/>
          </p:cNvCxnSpPr>
          <p:nvPr/>
        </p:nvCxnSpPr>
        <p:spPr>
          <a:xfrm rot="5400000" flipH="1" flipV="1">
            <a:off x="6912803" y="-663628"/>
            <a:ext cx="1089942" cy="6092394"/>
          </a:xfrm>
          <a:prstGeom prst="bentConnector3">
            <a:avLst>
              <a:gd name="adj1" fmla="val 177966"/>
            </a:avLst>
          </a:prstGeom>
          <a:ln w="57150">
            <a:solidFill>
              <a:srgbClr val="7030A0"/>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8037CB5A-C200-DAA1-C074-04C268D21B68}"/>
              </a:ext>
            </a:extLst>
          </p:cNvPr>
          <p:cNvSpPr txBox="1"/>
          <p:nvPr/>
        </p:nvSpPr>
        <p:spPr>
          <a:xfrm>
            <a:off x="8738643" y="754458"/>
            <a:ext cx="2595276" cy="21403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a:solidFill>
                  <a:srgbClr val="7030A0"/>
                </a:solidFill>
                <a:latin typeface="Arial"/>
                <a:cs typeface="Arial"/>
              </a:rPr>
              <a:t>Feedback mechanism for improvement</a:t>
            </a:r>
            <a:endParaRPr lang="en-AU" sz="1016">
              <a:solidFill>
                <a:srgbClr val="7030A0"/>
              </a:solidFill>
              <a:latin typeface="Arial"/>
              <a:cs typeface="Arial"/>
            </a:endParaRPr>
          </a:p>
        </p:txBody>
      </p:sp>
      <p:cxnSp>
        <p:nvCxnSpPr>
          <p:cNvPr id="132" name="Straight Arrow Connector 131">
            <a:extLst>
              <a:ext uri="{FF2B5EF4-FFF2-40B4-BE49-F238E27FC236}">
                <a16:creationId xmlns:a16="http://schemas.microsoft.com/office/drawing/2014/main" id="{A4DFD3F7-A3A5-F84D-508D-767C1110EFBE}"/>
              </a:ext>
            </a:extLst>
          </p:cNvPr>
          <p:cNvCxnSpPr>
            <a:cxnSpLocks/>
          </p:cNvCxnSpPr>
          <p:nvPr/>
        </p:nvCxnSpPr>
        <p:spPr>
          <a:xfrm flipV="1">
            <a:off x="3539954" y="3564042"/>
            <a:ext cx="0" cy="684509"/>
          </a:xfrm>
          <a:prstGeom prst="straightConnector1">
            <a:avLst/>
          </a:prstGeom>
          <a:ln w="57150">
            <a:solidFill>
              <a:srgbClr val="62ACF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39" name="TextBox 138">
            <a:extLst>
              <a:ext uri="{FF2B5EF4-FFF2-40B4-BE49-F238E27FC236}">
                <a16:creationId xmlns:a16="http://schemas.microsoft.com/office/drawing/2014/main" id="{4E5381C3-F597-0DC8-A61E-A1BC77EDDBE3}"/>
              </a:ext>
            </a:extLst>
          </p:cNvPr>
          <p:cNvSpPr txBox="1"/>
          <p:nvPr/>
        </p:nvSpPr>
        <p:spPr>
          <a:xfrm>
            <a:off x="3650989" y="3604247"/>
            <a:ext cx="979582" cy="52668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Feedback mechanism for improvement</a:t>
            </a:r>
            <a:endParaRPr lang="en-AU" sz="1016" dirty="0">
              <a:solidFill>
                <a:srgbClr val="62ACF0"/>
              </a:solidFill>
              <a:latin typeface="Barlow" pitchFamily="2" charset="77"/>
              <a:cs typeface="Arial"/>
            </a:endParaRPr>
          </a:p>
        </p:txBody>
      </p:sp>
      <p:sp>
        <p:nvSpPr>
          <p:cNvPr id="140" name="TextBox 139">
            <a:extLst>
              <a:ext uri="{FF2B5EF4-FFF2-40B4-BE49-F238E27FC236}">
                <a16:creationId xmlns:a16="http://schemas.microsoft.com/office/drawing/2014/main" id="{97DB322F-8CBB-01D3-6825-697A83E82D48}"/>
              </a:ext>
            </a:extLst>
          </p:cNvPr>
          <p:cNvSpPr txBox="1"/>
          <p:nvPr/>
        </p:nvSpPr>
        <p:spPr>
          <a:xfrm>
            <a:off x="8738642" y="1019588"/>
            <a:ext cx="1672834"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AI real-time inferencing</a:t>
            </a:r>
          </a:p>
        </p:txBody>
      </p:sp>
      <p:sp>
        <p:nvSpPr>
          <p:cNvPr id="142" name="TextBox 141">
            <a:extLst>
              <a:ext uri="{FF2B5EF4-FFF2-40B4-BE49-F238E27FC236}">
                <a16:creationId xmlns:a16="http://schemas.microsoft.com/office/drawing/2014/main" id="{A1A855DF-34CC-BD6E-8F10-12AE91F44C13}"/>
              </a:ext>
            </a:extLst>
          </p:cNvPr>
          <p:cNvSpPr txBox="1"/>
          <p:nvPr/>
        </p:nvSpPr>
        <p:spPr>
          <a:xfrm rot="16200000">
            <a:off x="-440883" y="2591509"/>
            <a:ext cx="2148454" cy="338554"/>
          </a:xfrm>
          <a:prstGeom prst="rect">
            <a:avLst/>
          </a:prstGeom>
          <a:noFill/>
        </p:spPr>
        <p:txBody>
          <a:bodyPr wrap="square">
            <a:spAutoFit/>
          </a:bodyPr>
          <a:lstStyle/>
          <a:p>
            <a:r>
              <a:rPr lang="en-AU" sz="1600" b="1" dirty="0">
                <a:solidFill>
                  <a:srgbClr val="404040"/>
                </a:solidFill>
                <a:latin typeface="Barlow" pitchFamily="2" charset="77"/>
              </a:rPr>
              <a:t>Data to knowledge</a:t>
            </a:r>
          </a:p>
        </p:txBody>
      </p:sp>
      <p:sp>
        <p:nvSpPr>
          <p:cNvPr id="143" name="TextBox 142">
            <a:extLst>
              <a:ext uri="{FF2B5EF4-FFF2-40B4-BE49-F238E27FC236}">
                <a16:creationId xmlns:a16="http://schemas.microsoft.com/office/drawing/2014/main" id="{69EA2BA6-57C8-621D-BE3E-B8935560677E}"/>
              </a:ext>
            </a:extLst>
          </p:cNvPr>
          <p:cNvSpPr txBox="1"/>
          <p:nvPr/>
        </p:nvSpPr>
        <p:spPr>
          <a:xfrm>
            <a:off x="3498864" y="6093325"/>
            <a:ext cx="3952347" cy="338554"/>
          </a:xfrm>
          <a:prstGeom prst="rect">
            <a:avLst/>
          </a:prstGeom>
          <a:noFill/>
        </p:spPr>
        <p:txBody>
          <a:bodyPr wrap="square">
            <a:spAutoFit/>
          </a:bodyPr>
          <a:lstStyle/>
          <a:p>
            <a:pPr algn="ctr"/>
            <a:r>
              <a:rPr lang="en-AU" sz="1600" b="1" dirty="0">
                <a:solidFill>
                  <a:srgbClr val="404040"/>
                </a:solidFill>
                <a:latin typeface="Barlow" pitchFamily="2" charset="77"/>
              </a:rPr>
              <a:t>Knowledge to implementation practice</a:t>
            </a:r>
          </a:p>
        </p:txBody>
      </p:sp>
      <p:sp>
        <p:nvSpPr>
          <p:cNvPr id="144" name="TextBox 143">
            <a:extLst>
              <a:ext uri="{FF2B5EF4-FFF2-40B4-BE49-F238E27FC236}">
                <a16:creationId xmlns:a16="http://schemas.microsoft.com/office/drawing/2014/main" id="{F41E05C9-BB3A-8ADD-F080-4FE3604B6E05}"/>
              </a:ext>
            </a:extLst>
          </p:cNvPr>
          <p:cNvSpPr txBox="1"/>
          <p:nvPr/>
        </p:nvSpPr>
        <p:spPr>
          <a:xfrm>
            <a:off x="4300553" y="352545"/>
            <a:ext cx="3555898" cy="338554"/>
          </a:xfrm>
          <a:prstGeom prst="rect">
            <a:avLst/>
          </a:prstGeom>
          <a:noFill/>
        </p:spPr>
        <p:txBody>
          <a:bodyPr wrap="square">
            <a:spAutoFit/>
          </a:bodyPr>
          <a:lstStyle/>
          <a:p>
            <a:pPr algn="ctr"/>
            <a:r>
              <a:rPr lang="en-AU" sz="1600" b="1" dirty="0">
                <a:solidFill>
                  <a:srgbClr val="404040"/>
                </a:solidFill>
                <a:latin typeface="Barlow" pitchFamily="2" charset="77"/>
              </a:rPr>
              <a:t>Implementation practice to data</a:t>
            </a:r>
          </a:p>
        </p:txBody>
      </p:sp>
      <p:cxnSp>
        <p:nvCxnSpPr>
          <p:cNvPr id="145" name="Straight Arrow Connector 144">
            <a:extLst>
              <a:ext uri="{FF2B5EF4-FFF2-40B4-BE49-F238E27FC236}">
                <a16:creationId xmlns:a16="http://schemas.microsoft.com/office/drawing/2014/main" id="{06EBF72D-244D-2983-96ED-E32B0358C303}"/>
              </a:ext>
            </a:extLst>
          </p:cNvPr>
          <p:cNvCxnSpPr>
            <a:cxnSpLocks/>
          </p:cNvCxnSpPr>
          <p:nvPr/>
        </p:nvCxnSpPr>
        <p:spPr>
          <a:xfrm>
            <a:off x="633342" y="3835015"/>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6BAD1AD3-80A6-EF37-80E5-83FD949E31C4}"/>
              </a:ext>
            </a:extLst>
          </p:cNvPr>
          <p:cNvCxnSpPr>
            <a:cxnSpLocks/>
          </p:cNvCxnSpPr>
          <p:nvPr/>
        </p:nvCxnSpPr>
        <p:spPr>
          <a:xfrm rot="16200000">
            <a:off x="7661334" y="5897509"/>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DB444402-4607-32F8-77DD-9A67D55479CD}"/>
              </a:ext>
            </a:extLst>
          </p:cNvPr>
          <p:cNvCxnSpPr>
            <a:cxnSpLocks/>
          </p:cNvCxnSpPr>
          <p:nvPr/>
        </p:nvCxnSpPr>
        <p:spPr>
          <a:xfrm rot="5400000" flipH="1">
            <a:off x="4140780" y="158491"/>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7F49204-29DA-F2F8-119A-15CDCC662CC2}"/>
              </a:ext>
            </a:extLst>
          </p:cNvPr>
          <p:cNvSpPr txBox="1"/>
          <p:nvPr/>
        </p:nvSpPr>
        <p:spPr>
          <a:xfrm>
            <a:off x="3473925" y="1058733"/>
            <a:ext cx="870281" cy="839332"/>
          </a:xfrm>
          <a:prstGeom prst="rect">
            <a:avLst/>
          </a:prstGeom>
          <a:solidFill>
            <a:srgbClr val="007882"/>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1</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Co-design</a:t>
            </a:r>
          </a:p>
          <a:p>
            <a:r>
              <a:rPr lang="en-AU" sz="1016" b="1" dirty="0">
                <a:solidFill>
                  <a:schemeClr val="bg1"/>
                </a:solidFill>
                <a:latin typeface="Barlow" pitchFamily="2" charset="77"/>
                <a:cs typeface="Arial"/>
              </a:rPr>
              <a:t>a schema and data handling</a:t>
            </a:r>
            <a:endParaRPr lang="en-AU" sz="1016" dirty="0">
              <a:solidFill>
                <a:schemeClr val="bg1"/>
              </a:solidFill>
              <a:latin typeface="Barlow" pitchFamily="2" charset="77"/>
              <a:cs typeface="Arial"/>
            </a:endParaRPr>
          </a:p>
        </p:txBody>
      </p:sp>
      <p:sp>
        <p:nvSpPr>
          <p:cNvPr id="18" name="TextBox 17">
            <a:extLst>
              <a:ext uri="{FF2B5EF4-FFF2-40B4-BE49-F238E27FC236}">
                <a16:creationId xmlns:a16="http://schemas.microsoft.com/office/drawing/2014/main" id="{514CDD70-8F1E-0979-8203-82B1402D3046}"/>
              </a:ext>
            </a:extLst>
          </p:cNvPr>
          <p:cNvSpPr txBox="1"/>
          <p:nvPr/>
        </p:nvSpPr>
        <p:spPr>
          <a:xfrm>
            <a:off x="2261658" y="2537130"/>
            <a:ext cx="925415" cy="683007"/>
          </a:xfrm>
          <a:prstGeom prst="rect">
            <a:avLst/>
          </a:prstGeom>
          <a:solidFill>
            <a:srgbClr val="62ACF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2</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Build and validate </a:t>
            </a:r>
          </a:p>
          <a:p>
            <a:r>
              <a:rPr lang="en-AU" sz="1016" b="1" dirty="0">
                <a:solidFill>
                  <a:schemeClr val="bg1"/>
                </a:solidFill>
                <a:latin typeface="Barlow" pitchFamily="2" charset="77"/>
                <a:cs typeface="Arial"/>
              </a:rPr>
              <a:t>AI model</a:t>
            </a:r>
            <a:endParaRPr lang="en-AU" sz="1016" dirty="0">
              <a:solidFill>
                <a:schemeClr val="bg1"/>
              </a:solidFill>
              <a:latin typeface="Barlow" pitchFamily="2" charset="77"/>
              <a:cs typeface="Arial"/>
            </a:endParaRPr>
          </a:p>
        </p:txBody>
      </p:sp>
      <p:sp>
        <p:nvSpPr>
          <p:cNvPr id="27" name="TextBox 26">
            <a:extLst>
              <a:ext uri="{FF2B5EF4-FFF2-40B4-BE49-F238E27FC236}">
                <a16:creationId xmlns:a16="http://schemas.microsoft.com/office/drawing/2014/main" id="{9B63DF09-2638-6351-74D4-69E11CC73521}"/>
              </a:ext>
            </a:extLst>
          </p:cNvPr>
          <p:cNvSpPr txBox="1"/>
          <p:nvPr/>
        </p:nvSpPr>
        <p:spPr>
          <a:xfrm>
            <a:off x="8332122" y="1524365"/>
            <a:ext cx="1787604" cy="526683"/>
          </a:xfrm>
          <a:prstGeom prst="rect">
            <a:avLst/>
          </a:prstGeom>
          <a:solidFill>
            <a:srgbClr val="7030A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3</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Develop an </a:t>
            </a:r>
          </a:p>
          <a:p>
            <a:r>
              <a:rPr lang="en-AU" sz="1016" b="1" dirty="0">
                <a:solidFill>
                  <a:schemeClr val="bg1"/>
                </a:solidFill>
                <a:latin typeface="Barlow" pitchFamily="2" charset="77"/>
                <a:cs typeface="Arial"/>
              </a:rPr>
              <a:t>interactive web application</a:t>
            </a:r>
            <a:endParaRPr lang="en-AU" sz="1016" dirty="0">
              <a:solidFill>
                <a:schemeClr val="bg1"/>
              </a:solidFill>
              <a:latin typeface="Barlow" pitchFamily="2" charset="77"/>
              <a:cs typeface="Arial"/>
            </a:endParaRPr>
          </a:p>
        </p:txBody>
      </p:sp>
      <p:grpSp>
        <p:nvGrpSpPr>
          <p:cNvPr id="44" name="Group 43">
            <a:extLst>
              <a:ext uri="{FF2B5EF4-FFF2-40B4-BE49-F238E27FC236}">
                <a16:creationId xmlns:a16="http://schemas.microsoft.com/office/drawing/2014/main" id="{8B86DB1C-C7A6-4659-73B7-B61704509DA0}"/>
              </a:ext>
            </a:extLst>
          </p:cNvPr>
          <p:cNvGrpSpPr/>
          <p:nvPr/>
        </p:nvGrpSpPr>
        <p:grpSpPr>
          <a:xfrm>
            <a:off x="5183154" y="1612945"/>
            <a:ext cx="1420613" cy="1406134"/>
            <a:chOff x="7620119" y="4561490"/>
            <a:chExt cx="2516964" cy="2491311"/>
          </a:xfrm>
          <a:solidFill>
            <a:schemeClr val="bg1"/>
          </a:solidFill>
        </p:grpSpPr>
        <p:sp>
          <p:nvSpPr>
            <p:cNvPr id="45" name="Rounded Rectangle 2">
              <a:extLst>
                <a:ext uri="{FF2B5EF4-FFF2-40B4-BE49-F238E27FC236}">
                  <a16:creationId xmlns:a16="http://schemas.microsoft.com/office/drawing/2014/main" id="{399DE02D-BF4D-1D45-0C6A-D8B7359F94DA}"/>
                </a:ext>
              </a:extLst>
            </p:cNvPr>
            <p:cNvSpPr/>
            <p:nvPr/>
          </p:nvSpPr>
          <p:spPr>
            <a:xfrm>
              <a:off x="7948619" y="6159892"/>
              <a:ext cx="1859557" cy="892909"/>
            </a:xfrm>
            <a:custGeom>
              <a:avLst/>
              <a:gdLst/>
              <a:ahLst/>
              <a:cxnLst/>
              <a:rect l="0" t="0" r="0" b="0"/>
              <a:pathLst>
                <a:path w="1859557" h="892909">
                  <a:moveTo>
                    <a:pt x="1747719" y="276583"/>
                  </a:moveTo>
                  <a:lnTo>
                    <a:pt x="1859557" y="482575"/>
                  </a:lnTo>
                  <a:cubicBezTo>
                    <a:pt x="1784448" y="564312"/>
                    <a:pt x="1699023" y="636141"/>
                    <a:pt x="1604932" y="695999"/>
                  </a:cubicBezTo>
                  <a:lnTo>
                    <a:pt x="1422110" y="550689"/>
                  </a:lnTo>
                  <a:cubicBezTo>
                    <a:pt x="1335445" y="597337"/>
                    <a:pt x="1241355" y="632013"/>
                    <a:pt x="1142311" y="652653"/>
                  </a:cubicBezTo>
                  <a:lnTo>
                    <a:pt x="1095677" y="881763"/>
                  </a:lnTo>
                  <a:cubicBezTo>
                    <a:pt x="1041615" y="888781"/>
                    <a:pt x="985902" y="892909"/>
                    <a:pt x="929777" y="892909"/>
                  </a:cubicBezTo>
                  <a:cubicBezTo>
                    <a:pt x="873652" y="892909"/>
                    <a:pt x="818354" y="888781"/>
                    <a:pt x="763880" y="881763"/>
                  </a:cubicBezTo>
                  <a:lnTo>
                    <a:pt x="717246" y="652653"/>
                  </a:lnTo>
                  <a:cubicBezTo>
                    <a:pt x="617789" y="632013"/>
                    <a:pt x="524108" y="597337"/>
                    <a:pt x="437445" y="550689"/>
                  </a:cubicBezTo>
                  <a:lnTo>
                    <a:pt x="254626" y="695999"/>
                  </a:lnTo>
                  <a:cubicBezTo>
                    <a:pt x="160533" y="636141"/>
                    <a:pt x="74696" y="564312"/>
                    <a:pt x="0" y="482575"/>
                  </a:cubicBezTo>
                  <a:lnTo>
                    <a:pt x="111835" y="276583"/>
                  </a:lnTo>
                  <a:cubicBezTo>
                    <a:pt x="80884" y="237365"/>
                    <a:pt x="52823" y="196497"/>
                    <a:pt x="28062" y="153152"/>
                  </a:cubicBezTo>
                  <a:lnTo>
                    <a:pt x="293005" y="0"/>
                  </a:lnTo>
                  <a:cubicBezTo>
                    <a:pt x="420524" y="220028"/>
                    <a:pt x="657405" y="368226"/>
                    <a:pt x="929777" y="368226"/>
                  </a:cubicBezTo>
                  <a:cubicBezTo>
                    <a:pt x="1202149" y="368226"/>
                    <a:pt x="1439442" y="220028"/>
                    <a:pt x="1566550" y="0"/>
                  </a:cubicBezTo>
                  <a:lnTo>
                    <a:pt x="1831495" y="153152"/>
                  </a:lnTo>
                  <a:cubicBezTo>
                    <a:pt x="1806321" y="196497"/>
                    <a:pt x="1778257" y="237779"/>
                    <a:pt x="1747719" y="276583"/>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sp>
          <p:nvSpPr>
            <p:cNvPr id="46" name="Rounded Rectangle 6">
              <a:extLst>
                <a:ext uri="{FF2B5EF4-FFF2-40B4-BE49-F238E27FC236}">
                  <a16:creationId xmlns:a16="http://schemas.microsoft.com/office/drawing/2014/main" id="{632EDB1E-0640-43ED-108E-FEF82842AF46}"/>
                </a:ext>
              </a:extLst>
            </p:cNvPr>
            <p:cNvSpPr/>
            <p:nvPr/>
          </p:nvSpPr>
          <p:spPr>
            <a:xfrm>
              <a:off x="8878808" y="4562315"/>
              <a:ext cx="1258275" cy="1751142"/>
            </a:xfrm>
            <a:custGeom>
              <a:avLst/>
              <a:gdLst/>
              <a:ahLst/>
              <a:cxnLst/>
              <a:rect l="0" t="0" r="0" b="0"/>
              <a:pathLst>
                <a:path w="1258275" h="1751142">
                  <a:moveTo>
                    <a:pt x="735817" y="1231001"/>
                  </a:moveTo>
                  <a:cubicBezTo>
                    <a:pt x="735817" y="824383"/>
                    <a:pt x="406494" y="494959"/>
                    <a:pt x="0" y="494959"/>
                  </a:cubicBezTo>
                  <a:lnTo>
                    <a:pt x="0" y="189067"/>
                  </a:lnTo>
                  <a:cubicBezTo>
                    <a:pt x="50347" y="189067"/>
                    <a:pt x="99871" y="192782"/>
                    <a:pt x="148568" y="199800"/>
                  </a:cubicBezTo>
                  <a:lnTo>
                    <a:pt x="271133" y="0"/>
                  </a:lnTo>
                  <a:cubicBezTo>
                    <a:pt x="381320" y="23942"/>
                    <a:pt x="485730" y="62746"/>
                    <a:pt x="583124" y="113522"/>
                  </a:cubicBezTo>
                  <a:lnTo>
                    <a:pt x="548459" y="345109"/>
                  </a:lnTo>
                  <a:cubicBezTo>
                    <a:pt x="633472" y="397536"/>
                    <a:pt x="710230" y="462348"/>
                    <a:pt x="776259" y="536241"/>
                  </a:cubicBezTo>
                  <a:lnTo>
                    <a:pt x="998284" y="461934"/>
                  </a:lnTo>
                  <a:cubicBezTo>
                    <a:pt x="1065552" y="549450"/>
                    <a:pt x="1121678" y="645635"/>
                    <a:pt x="1164597" y="749251"/>
                  </a:cubicBezTo>
                  <a:lnTo>
                    <a:pt x="989206" y="904468"/>
                  </a:lnTo>
                  <a:cubicBezTo>
                    <a:pt x="1019333" y="997350"/>
                    <a:pt x="1037078" y="1095599"/>
                    <a:pt x="1040379" y="1197563"/>
                  </a:cubicBezTo>
                  <a:lnTo>
                    <a:pt x="1258275" y="1283428"/>
                  </a:lnTo>
                  <a:cubicBezTo>
                    <a:pt x="1253323" y="1397364"/>
                    <a:pt x="1233929" y="1506758"/>
                    <a:pt x="1200914" y="1610787"/>
                  </a:cubicBezTo>
                  <a:lnTo>
                    <a:pt x="966507" y="1616979"/>
                  </a:lnTo>
                  <a:cubicBezTo>
                    <a:pt x="947936" y="1663626"/>
                    <a:pt x="926066" y="1708210"/>
                    <a:pt x="901305" y="1751142"/>
                  </a:cubicBezTo>
                  <a:lnTo>
                    <a:pt x="636359" y="1597990"/>
                  </a:lnTo>
                  <a:cubicBezTo>
                    <a:pt x="699087" y="1489421"/>
                    <a:pt x="735404" y="1364339"/>
                    <a:pt x="735404" y="1230175"/>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dirty="0"/>
            </a:p>
          </p:txBody>
        </p:sp>
        <p:sp>
          <p:nvSpPr>
            <p:cNvPr id="48" name="Rounded Rectangle 10">
              <a:extLst>
                <a:ext uri="{FF2B5EF4-FFF2-40B4-BE49-F238E27FC236}">
                  <a16:creationId xmlns:a16="http://schemas.microsoft.com/office/drawing/2014/main" id="{740808AE-21C8-B862-5DDC-88EFA8CD46DF}"/>
                </a:ext>
              </a:extLst>
            </p:cNvPr>
            <p:cNvSpPr/>
            <p:nvPr/>
          </p:nvSpPr>
          <p:spPr>
            <a:xfrm>
              <a:off x="7620119" y="4561490"/>
              <a:ext cx="1258275" cy="1751142"/>
            </a:xfrm>
            <a:custGeom>
              <a:avLst/>
              <a:gdLst/>
              <a:ahLst/>
              <a:cxnLst/>
              <a:rect l="0" t="0" r="0" b="0"/>
              <a:pathLst>
                <a:path w="1258275" h="1751142">
                  <a:moveTo>
                    <a:pt x="522871" y="1230175"/>
                  </a:moveTo>
                  <a:cubicBezTo>
                    <a:pt x="522871" y="1364339"/>
                    <a:pt x="559187" y="1489833"/>
                    <a:pt x="621916" y="1597990"/>
                  </a:cubicBezTo>
                  <a:lnTo>
                    <a:pt x="356973" y="1751142"/>
                  </a:lnTo>
                  <a:cubicBezTo>
                    <a:pt x="332211" y="1708210"/>
                    <a:pt x="310339" y="1663626"/>
                    <a:pt x="291768" y="1616979"/>
                  </a:cubicBezTo>
                  <a:lnTo>
                    <a:pt x="57363" y="1610787"/>
                  </a:lnTo>
                  <a:cubicBezTo>
                    <a:pt x="24348" y="1506758"/>
                    <a:pt x="4539" y="1396951"/>
                    <a:pt x="0" y="1283428"/>
                  </a:cubicBezTo>
                  <a:lnTo>
                    <a:pt x="217898" y="1197563"/>
                  </a:lnTo>
                  <a:cubicBezTo>
                    <a:pt x="220787" y="1095186"/>
                    <a:pt x="238532" y="996937"/>
                    <a:pt x="269071" y="904468"/>
                  </a:cubicBezTo>
                  <a:lnTo>
                    <a:pt x="93680" y="749251"/>
                  </a:lnTo>
                  <a:cubicBezTo>
                    <a:pt x="136599" y="646048"/>
                    <a:pt x="192723" y="549451"/>
                    <a:pt x="259990" y="461934"/>
                  </a:cubicBezTo>
                  <a:lnTo>
                    <a:pt x="482015" y="536241"/>
                  </a:lnTo>
                  <a:cubicBezTo>
                    <a:pt x="548458" y="462348"/>
                    <a:pt x="625218" y="397949"/>
                    <a:pt x="709818" y="345109"/>
                  </a:cubicBezTo>
                  <a:lnTo>
                    <a:pt x="675152" y="113522"/>
                  </a:lnTo>
                  <a:cubicBezTo>
                    <a:pt x="772545" y="62746"/>
                    <a:pt x="876954" y="24355"/>
                    <a:pt x="987141" y="0"/>
                  </a:cubicBezTo>
                  <a:lnTo>
                    <a:pt x="1109710" y="199800"/>
                  </a:lnTo>
                  <a:cubicBezTo>
                    <a:pt x="1157994" y="192782"/>
                    <a:pt x="1207928" y="189067"/>
                    <a:pt x="1258275" y="189067"/>
                  </a:cubicBezTo>
                  <a:lnTo>
                    <a:pt x="1258275" y="494959"/>
                  </a:lnTo>
                  <a:cubicBezTo>
                    <a:pt x="851780" y="494959"/>
                    <a:pt x="522460" y="824383"/>
                    <a:pt x="522460" y="1231001"/>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grpSp>
      <p:sp>
        <p:nvSpPr>
          <p:cNvPr id="49" name="TextBox 14">
            <a:extLst>
              <a:ext uri="{FF2B5EF4-FFF2-40B4-BE49-F238E27FC236}">
                <a16:creationId xmlns:a16="http://schemas.microsoft.com/office/drawing/2014/main" id="{0F8F39C0-4636-EFD4-5350-9B0B3E97049A}"/>
              </a:ext>
            </a:extLst>
          </p:cNvPr>
          <p:cNvSpPr txBox="1"/>
          <p:nvPr/>
        </p:nvSpPr>
        <p:spPr>
          <a:xfrm>
            <a:off x="4922901" y="1338630"/>
            <a:ext cx="1931619" cy="173766"/>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129" b="1" u="sng">
                <a:solidFill>
                  <a:srgbClr val="404040"/>
                </a:solidFill>
                <a:latin typeface="Barlow" pitchFamily="2" charset="77"/>
              </a:rPr>
              <a:t>Project Governance Structure</a:t>
            </a:r>
          </a:p>
        </p:txBody>
      </p:sp>
      <p:sp>
        <p:nvSpPr>
          <p:cNvPr id="53" name="TextBox 15">
            <a:extLst>
              <a:ext uri="{FF2B5EF4-FFF2-40B4-BE49-F238E27FC236}">
                <a16:creationId xmlns:a16="http://schemas.microsoft.com/office/drawing/2014/main" id="{8655F359-B9C3-4DDA-FE39-6A88E9B3636C}"/>
              </a:ext>
            </a:extLst>
          </p:cNvPr>
          <p:cNvSpPr txBox="1"/>
          <p:nvPr/>
        </p:nvSpPr>
        <p:spPr>
          <a:xfrm>
            <a:off x="4803014" y="2002120"/>
            <a:ext cx="646011" cy="312650"/>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Steering
Committee</a:t>
            </a:r>
          </a:p>
        </p:txBody>
      </p:sp>
      <p:sp>
        <p:nvSpPr>
          <p:cNvPr id="54" name="TextBox 16">
            <a:extLst>
              <a:ext uri="{FF2B5EF4-FFF2-40B4-BE49-F238E27FC236}">
                <a16:creationId xmlns:a16="http://schemas.microsoft.com/office/drawing/2014/main" id="{C6217A4F-2436-1B9B-9DBA-A3309C5DCE11}"/>
              </a:ext>
            </a:extLst>
          </p:cNvPr>
          <p:cNvSpPr txBox="1"/>
          <p:nvPr/>
        </p:nvSpPr>
        <p:spPr>
          <a:xfrm>
            <a:off x="6015834" y="2002464"/>
            <a:ext cx="1242749"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Principle Setting
End User</a:t>
            </a:r>
            <a:r>
              <a:rPr lang="en-US" sz="1016" b="1" dirty="0">
                <a:solidFill>
                  <a:srgbClr val="404040"/>
                </a:solidFill>
                <a:latin typeface="Barlow" pitchFamily="2" charset="77"/>
              </a:rPr>
              <a:t> </a:t>
            </a:r>
            <a:r>
              <a:rPr sz="1016" b="1" dirty="0">
                <a:solidFill>
                  <a:srgbClr val="404040"/>
                </a:solidFill>
                <a:latin typeface="Barlow" pitchFamily="2" charset="77"/>
              </a:rPr>
              <a:t>Committee</a:t>
            </a:r>
          </a:p>
        </p:txBody>
      </p:sp>
      <p:sp>
        <p:nvSpPr>
          <p:cNvPr id="55" name="TextBox 17">
            <a:extLst>
              <a:ext uri="{FF2B5EF4-FFF2-40B4-BE49-F238E27FC236}">
                <a16:creationId xmlns:a16="http://schemas.microsoft.com/office/drawing/2014/main" id="{C64B757A-156E-4B93-E7D9-19FDEE29D6F8}"/>
              </a:ext>
            </a:extLst>
          </p:cNvPr>
          <p:cNvSpPr txBox="1"/>
          <p:nvPr/>
        </p:nvSpPr>
        <p:spPr>
          <a:xfrm>
            <a:off x="5275306" y="3055331"/>
            <a:ext cx="1265434"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System</a:t>
            </a:r>
            <a:r>
              <a:rPr lang="en-US" sz="1016" b="1" dirty="0">
                <a:solidFill>
                  <a:srgbClr val="404040"/>
                </a:solidFill>
                <a:latin typeface="Barlow" pitchFamily="2" charset="77"/>
              </a:rPr>
              <a:t> </a:t>
            </a:r>
            <a:r>
              <a:rPr sz="1016" b="1" dirty="0">
                <a:solidFill>
                  <a:srgbClr val="404040"/>
                </a:solidFill>
                <a:latin typeface="Barlow" pitchFamily="2" charset="77"/>
              </a:rPr>
              <a:t>Integration
Advisory Group</a:t>
            </a:r>
          </a:p>
        </p:txBody>
      </p:sp>
      <p:sp>
        <p:nvSpPr>
          <p:cNvPr id="103" name="TextBox 102">
            <a:extLst>
              <a:ext uri="{FF2B5EF4-FFF2-40B4-BE49-F238E27FC236}">
                <a16:creationId xmlns:a16="http://schemas.microsoft.com/office/drawing/2014/main" id="{EC01E0CF-1C7A-1B53-8249-933F90C53E5E}"/>
              </a:ext>
            </a:extLst>
          </p:cNvPr>
          <p:cNvSpPr txBox="1"/>
          <p:nvPr/>
        </p:nvSpPr>
        <p:spPr>
          <a:xfrm>
            <a:off x="4716578" y="3527303"/>
            <a:ext cx="1404918" cy="52668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cs typeface="Arial"/>
              </a:rPr>
              <a:t>Ontology construction</a:t>
            </a:r>
          </a:p>
          <a:p>
            <a:pPr marL="107152" indent="-107152">
              <a:buFont typeface="Arial" panose="020B0604020202020204" pitchFamily="34" charset="0"/>
              <a:buChar char="•"/>
            </a:pPr>
            <a:r>
              <a:rPr lang="en-AU" sz="1016" dirty="0">
                <a:solidFill>
                  <a:srgbClr val="62ACF0"/>
                </a:solidFill>
                <a:latin typeface="Barlow" pitchFamily="2" charset="77"/>
                <a:cs typeface="Arial"/>
              </a:rPr>
              <a:t>Entities</a:t>
            </a:r>
          </a:p>
          <a:p>
            <a:pPr marL="107152" indent="-107152">
              <a:buFont typeface="Arial" panose="020B0604020202020204" pitchFamily="34" charset="0"/>
              <a:buChar char="•"/>
            </a:pPr>
            <a:r>
              <a:rPr lang="en-AU" sz="1016" dirty="0">
                <a:solidFill>
                  <a:srgbClr val="62ACF0"/>
                </a:solidFill>
                <a:latin typeface="Barlow" pitchFamily="2" charset="77"/>
                <a:cs typeface="Arial"/>
              </a:rPr>
              <a:t>Relation</a:t>
            </a:r>
          </a:p>
        </p:txBody>
      </p:sp>
      <p:cxnSp>
        <p:nvCxnSpPr>
          <p:cNvPr id="129" name="Straight Arrow Connector 128">
            <a:extLst>
              <a:ext uri="{FF2B5EF4-FFF2-40B4-BE49-F238E27FC236}">
                <a16:creationId xmlns:a16="http://schemas.microsoft.com/office/drawing/2014/main" id="{935A9A81-D9BF-1FE0-3296-832DA0EF3272}"/>
              </a:ext>
            </a:extLst>
          </p:cNvPr>
          <p:cNvCxnSpPr>
            <a:cxnSpLocks/>
          </p:cNvCxnSpPr>
          <p:nvPr/>
        </p:nvCxnSpPr>
        <p:spPr>
          <a:xfrm>
            <a:off x="4697903" y="3684253"/>
            <a:ext cx="0" cy="844558"/>
          </a:xfrm>
          <a:prstGeom prst="straightConnector1">
            <a:avLst/>
          </a:prstGeom>
          <a:ln w="47625"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0" name="Group 69">
            <a:extLst>
              <a:ext uri="{FF2B5EF4-FFF2-40B4-BE49-F238E27FC236}">
                <a16:creationId xmlns:a16="http://schemas.microsoft.com/office/drawing/2014/main" id="{56229AF3-DF49-7D10-149E-5DF0CA2E71E8}"/>
              </a:ext>
            </a:extLst>
          </p:cNvPr>
          <p:cNvGrpSpPr/>
          <p:nvPr/>
        </p:nvGrpSpPr>
        <p:grpSpPr>
          <a:xfrm>
            <a:off x="6863170" y="3702796"/>
            <a:ext cx="1659506" cy="1304060"/>
            <a:chOff x="11845118" y="5034852"/>
            <a:chExt cx="2940221" cy="2310461"/>
          </a:xfrm>
        </p:grpSpPr>
        <p:pic>
          <p:nvPicPr>
            <p:cNvPr id="118" name="Graphic 117" descr="Internet with solid fill">
              <a:extLst>
                <a:ext uri="{FF2B5EF4-FFF2-40B4-BE49-F238E27FC236}">
                  <a16:creationId xmlns:a16="http://schemas.microsoft.com/office/drawing/2014/main" id="{2064008F-D92A-DA2E-B0F3-F1C43A0FA97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2474878" y="5034852"/>
              <a:ext cx="2310461" cy="2310461"/>
            </a:xfrm>
            <a:prstGeom prst="rect">
              <a:avLst/>
            </a:prstGeom>
          </p:spPr>
        </p:pic>
        <p:pic>
          <p:nvPicPr>
            <p:cNvPr id="120" name="Graphic 119" descr="Wireless with solid fill">
              <a:extLst>
                <a:ext uri="{FF2B5EF4-FFF2-40B4-BE49-F238E27FC236}">
                  <a16:creationId xmlns:a16="http://schemas.microsoft.com/office/drawing/2014/main" id="{A1089D38-534A-C0CC-FBF3-EBCBAD9F357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845118" y="5615981"/>
              <a:ext cx="465403" cy="465403"/>
            </a:xfrm>
            <a:prstGeom prst="rect">
              <a:avLst/>
            </a:prstGeom>
          </p:spPr>
        </p:pic>
        <p:pic>
          <p:nvPicPr>
            <p:cNvPr id="124" name="Graphic 123" descr="Smart Phone with solid fill">
              <a:extLst>
                <a:ext uri="{FF2B5EF4-FFF2-40B4-BE49-F238E27FC236}">
                  <a16:creationId xmlns:a16="http://schemas.microsoft.com/office/drawing/2014/main" id="{8C21B436-A2C2-BEE2-B5ED-332DC00423B7}"/>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2077817" y="5804666"/>
              <a:ext cx="887748" cy="887748"/>
            </a:xfrm>
            <a:prstGeom prst="rect">
              <a:avLst/>
            </a:prstGeom>
          </p:spPr>
        </p:pic>
      </p:grpSp>
      <p:pic>
        <p:nvPicPr>
          <p:cNvPr id="13" name="Picture 12">
            <a:extLst>
              <a:ext uri="{FF2B5EF4-FFF2-40B4-BE49-F238E27FC236}">
                <a16:creationId xmlns:a16="http://schemas.microsoft.com/office/drawing/2014/main" id="{95132C09-0AA3-D6C2-15CD-D7370D4A3536}"/>
              </a:ext>
            </a:extLst>
          </p:cNvPr>
          <p:cNvPicPr>
            <a:picLocks noChangeAspect="1"/>
          </p:cNvPicPr>
          <p:nvPr/>
        </p:nvPicPr>
        <p:blipFill>
          <a:blip r:embed="rId12"/>
          <a:stretch>
            <a:fillRect/>
          </a:stretch>
        </p:blipFill>
        <p:spPr>
          <a:xfrm>
            <a:off x="4503596" y="3946615"/>
            <a:ext cx="2754988" cy="2136856"/>
          </a:xfrm>
          <a:prstGeom prst="rect">
            <a:avLst/>
          </a:prstGeom>
        </p:spPr>
      </p:pic>
      <p:sp>
        <p:nvSpPr>
          <p:cNvPr id="65" name="Right Arrow 64">
            <a:extLst>
              <a:ext uri="{FF2B5EF4-FFF2-40B4-BE49-F238E27FC236}">
                <a16:creationId xmlns:a16="http://schemas.microsoft.com/office/drawing/2014/main" id="{7E490381-038A-486B-526E-393583746B55}"/>
              </a:ext>
            </a:extLst>
          </p:cNvPr>
          <p:cNvSpPr/>
          <p:nvPr/>
        </p:nvSpPr>
        <p:spPr>
          <a:xfrm rot="5400000">
            <a:off x="1841757" y="1882295"/>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ight Arrow 66">
            <a:extLst>
              <a:ext uri="{FF2B5EF4-FFF2-40B4-BE49-F238E27FC236}">
                <a16:creationId xmlns:a16="http://schemas.microsoft.com/office/drawing/2014/main" id="{9446F27D-724D-FB91-538B-515DF23BA871}"/>
              </a:ext>
            </a:extLst>
          </p:cNvPr>
          <p:cNvSpPr/>
          <p:nvPr/>
        </p:nvSpPr>
        <p:spPr>
          <a:xfrm rot="5400000">
            <a:off x="1818718" y="2608025"/>
            <a:ext cx="319340" cy="119347"/>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ight Arrow 67">
            <a:extLst>
              <a:ext uri="{FF2B5EF4-FFF2-40B4-BE49-F238E27FC236}">
                <a16:creationId xmlns:a16="http://schemas.microsoft.com/office/drawing/2014/main" id="{F2F493B9-399E-68DB-9432-E1B27D10271D}"/>
              </a:ext>
            </a:extLst>
          </p:cNvPr>
          <p:cNvSpPr/>
          <p:nvPr/>
        </p:nvSpPr>
        <p:spPr>
          <a:xfrm rot="5400000">
            <a:off x="3421362" y="2695407"/>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524210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71C17-C119-6D65-3F32-6A7958FBDC32}"/>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A336AAC4-0A30-6CDA-6780-9C51D75FB6E6}"/>
              </a:ext>
            </a:extLst>
          </p:cNvPr>
          <p:cNvSpPr txBox="1"/>
          <p:nvPr/>
        </p:nvSpPr>
        <p:spPr>
          <a:xfrm>
            <a:off x="6502446" y="2900002"/>
            <a:ext cx="3304899" cy="1781257"/>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600" b="1" dirty="0">
                <a:solidFill>
                  <a:srgbClr val="404040"/>
                </a:solidFill>
                <a:latin typeface="Barlow" pitchFamily="2" charset="77"/>
                <a:cs typeface="Arial"/>
              </a:rPr>
              <a:t>USERS</a:t>
            </a:r>
          </a:p>
          <a:p>
            <a:pPr marL="107152" indent="-107152">
              <a:buFont typeface="Arial" panose="020B0604020202020204" pitchFamily="34" charset="0"/>
              <a:buChar char="•"/>
            </a:pPr>
            <a:r>
              <a:rPr lang="en-US" sz="1600" b="1" dirty="0">
                <a:solidFill>
                  <a:srgbClr val="404040"/>
                </a:solidFill>
                <a:latin typeface="Barlow" pitchFamily="2" charset="77"/>
                <a:cs typeface="Arial"/>
              </a:rPr>
              <a:t>Primary:</a:t>
            </a:r>
            <a:r>
              <a:rPr lang="zh-TW" altLang="en-US" sz="1600" b="1"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anyone</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responsible</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for</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an</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implementation</a:t>
            </a:r>
            <a:r>
              <a:rPr lang="zh-TW" altLang="en-US" sz="1600" dirty="0">
                <a:solidFill>
                  <a:srgbClr val="404040"/>
                </a:solidFill>
                <a:latin typeface="Barlow" pitchFamily="2" charset="77"/>
                <a:cs typeface="Arial"/>
              </a:rPr>
              <a:t> </a:t>
            </a:r>
            <a:r>
              <a:rPr lang="en-AU" altLang="zh-TW" sz="1600" dirty="0">
                <a:solidFill>
                  <a:srgbClr val="404040"/>
                </a:solidFill>
                <a:latin typeface="Barlow" pitchFamily="2" charset="77"/>
                <a:cs typeface="Arial"/>
              </a:rPr>
              <a:t>endeavour wishing for additional support</a:t>
            </a:r>
          </a:p>
          <a:p>
            <a:pPr marL="107152" indent="-107152">
              <a:buFont typeface="Arial" panose="020B0604020202020204" pitchFamily="34" charset="0"/>
              <a:buChar char="•"/>
            </a:pPr>
            <a:r>
              <a:rPr lang="en-AU" sz="1600" b="1" dirty="0">
                <a:solidFill>
                  <a:srgbClr val="404040"/>
                </a:solidFill>
                <a:latin typeface="Barlow" pitchFamily="2" charset="77"/>
                <a:cs typeface="Arial"/>
              </a:rPr>
              <a:t>Other: </a:t>
            </a:r>
            <a:r>
              <a:rPr lang="en-AU" sz="1600" dirty="0">
                <a:solidFill>
                  <a:srgbClr val="404040"/>
                </a:solidFill>
                <a:latin typeface="Barlow" pitchFamily="2" charset="77"/>
                <a:cs typeface="Arial"/>
              </a:rPr>
              <a:t>Implementation researchers; anyone wishing to upskill in implementation practice</a:t>
            </a:r>
          </a:p>
        </p:txBody>
      </p:sp>
      <p:sp>
        <p:nvSpPr>
          <p:cNvPr id="5" name="Title 5">
            <a:extLst>
              <a:ext uri="{FF2B5EF4-FFF2-40B4-BE49-F238E27FC236}">
                <a16:creationId xmlns:a16="http://schemas.microsoft.com/office/drawing/2014/main" id="{A1AC6BA7-33CE-4D70-7AE7-E019626A88B9}"/>
              </a:ext>
            </a:extLst>
          </p:cNvPr>
          <p:cNvSpPr txBox="1">
            <a:spLocks/>
          </p:cNvSpPr>
          <p:nvPr/>
        </p:nvSpPr>
        <p:spPr>
          <a:xfrm>
            <a:off x="473725" y="94268"/>
            <a:ext cx="11014464" cy="8163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i="1" dirty="0">
                <a:solidFill>
                  <a:srgbClr val="404040"/>
                </a:solidFill>
                <a:latin typeface="Barlow" pitchFamily="2" charset="77"/>
              </a:rPr>
              <a:t>Component 2, Objective 3, Tool 2</a:t>
            </a:r>
            <a:endParaRPr lang="en-AU" sz="4800" b="1" i="1" dirty="0">
              <a:solidFill>
                <a:srgbClr val="404040"/>
              </a:solidFill>
              <a:latin typeface="Barlow" pitchFamily="2" charset="77"/>
            </a:endParaRPr>
          </a:p>
        </p:txBody>
      </p:sp>
      <p:cxnSp>
        <p:nvCxnSpPr>
          <p:cNvPr id="7" name="Straight Connector 6">
            <a:extLst>
              <a:ext uri="{FF2B5EF4-FFF2-40B4-BE49-F238E27FC236}">
                <a16:creationId xmlns:a16="http://schemas.microsoft.com/office/drawing/2014/main" id="{A8A163F0-C2FE-D6E9-6CCF-7CB6F9502361}"/>
              </a:ext>
            </a:extLst>
          </p:cNvPr>
          <p:cNvCxnSpPr>
            <a:cxnSpLocks/>
          </p:cNvCxnSpPr>
          <p:nvPr/>
        </p:nvCxnSpPr>
        <p:spPr>
          <a:xfrm>
            <a:off x="473725" y="954215"/>
            <a:ext cx="11244549"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pic>
        <p:nvPicPr>
          <p:cNvPr id="10" name="Graphic 9" descr="User with solid fill">
            <a:extLst>
              <a:ext uri="{FF2B5EF4-FFF2-40B4-BE49-F238E27FC236}">
                <a16:creationId xmlns:a16="http://schemas.microsoft.com/office/drawing/2014/main" id="{CD1DAFAA-4B4C-0289-5D21-73EAB142307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22200" y="3683682"/>
            <a:ext cx="575262" cy="575262"/>
          </a:xfrm>
          <a:prstGeom prst="rect">
            <a:avLst/>
          </a:prstGeom>
        </p:spPr>
      </p:pic>
      <p:sp>
        <p:nvSpPr>
          <p:cNvPr id="16" name="TextBox 15">
            <a:extLst>
              <a:ext uri="{FF2B5EF4-FFF2-40B4-BE49-F238E27FC236}">
                <a16:creationId xmlns:a16="http://schemas.microsoft.com/office/drawing/2014/main" id="{B2C8C8EE-3619-1489-5168-221914D03D11}"/>
              </a:ext>
            </a:extLst>
          </p:cNvPr>
          <p:cNvSpPr txBox="1"/>
          <p:nvPr/>
        </p:nvSpPr>
        <p:spPr>
          <a:xfrm>
            <a:off x="6475674" y="2213892"/>
            <a:ext cx="3521788" cy="550151"/>
          </a:xfrm>
          <a:prstGeom prst="rect">
            <a:avLst/>
          </a:prstGeom>
          <a:noFill/>
        </p:spPr>
        <p:txBody>
          <a:bodyPr wrap="square" lIns="57149" tIns="28575" rIns="57149" bIns="28575" anchor="t">
            <a:spAutoFit/>
          </a:bodyPr>
          <a:lstStyle/>
          <a:p>
            <a:r>
              <a:rPr lang="en-US" sz="1600" b="1" dirty="0">
                <a:solidFill>
                  <a:srgbClr val="7030A0"/>
                </a:solidFill>
                <a:latin typeface="Barlow" pitchFamily="2" charset="77"/>
                <a:cs typeface="Arial"/>
              </a:rPr>
              <a:t>TOOL 2:</a:t>
            </a:r>
            <a:r>
              <a:rPr lang="en-US" sz="1600" dirty="0">
                <a:solidFill>
                  <a:srgbClr val="7030A0"/>
                </a:solidFill>
                <a:latin typeface="Barlow" pitchFamily="2" charset="77"/>
                <a:cs typeface="Arial"/>
              </a:rPr>
              <a:t> </a:t>
            </a:r>
            <a:r>
              <a:rPr lang="en-US" sz="1600" b="1" dirty="0">
                <a:solidFill>
                  <a:srgbClr val="7030A0"/>
                </a:solidFill>
                <a:latin typeface="Barlow" pitchFamily="2" charset="77"/>
                <a:cs typeface="Arial"/>
              </a:rPr>
              <a:t>Implementation Coaching and Data Sharing Platform</a:t>
            </a:r>
            <a:endParaRPr lang="en-US" sz="1600" b="1" dirty="0">
              <a:solidFill>
                <a:srgbClr val="7030A0"/>
              </a:solidFill>
              <a:latin typeface="Barlow" pitchFamily="2" charset="77"/>
            </a:endParaRPr>
          </a:p>
        </p:txBody>
      </p:sp>
      <p:grpSp>
        <p:nvGrpSpPr>
          <p:cNvPr id="20" name="Group 19">
            <a:extLst>
              <a:ext uri="{FF2B5EF4-FFF2-40B4-BE49-F238E27FC236}">
                <a16:creationId xmlns:a16="http://schemas.microsoft.com/office/drawing/2014/main" id="{9C3C9103-E2F5-7960-25A6-6506275ADAB1}"/>
              </a:ext>
            </a:extLst>
          </p:cNvPr>
          <p:cNvGrpSpPr/>
          <p:nvPr/>
        </p:nvGrpSpPr>
        <p:grpSpPr>
          <a:xfrm rot="5400000">
            <a:off x="5073917" y="9474146"/>
            <a:ext cx="274015" cy="323736"/>
            <a:chOff x="11747493" y="5913320"/>
            <a:chExt cx="274015" cy="785657"/>
          </a:xfrm>
        </p:grpSpPr>
        <p:cxnSp>
          <p:nvCxnSpPr>
            <p:cNvPr id="21" name="Straight Arrow Connector 20">
              <a:extLst>
                <a:ext uri="{FF2B5EF4-FFF2-40B4-BE49-F238E27FC236}">
                  <a16:creationId xmlns:a16="http://schemas.microsoft.com/office/drawing/2014/main" id="{79485418-AA89-2386-2601-1997C5FF358B}"/>
                </a:ext>
              </a:extLst>
            </p:cNvPr>
            <p:cNvCxnSpPr>
              <a:cxnSpLocks/>
            </p:cNvCxnSpPr>
            <p:nvPr/>
          </p:nvCxnSpPr>
          <p:spPr>
            <a:xfrm>
              <a:off x="11747493" y="5927902"/>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26D439E-7C15-C5F5-B00E-E54692B767FC}"/>
                </a:ext>
              </a:extLst>
            </p:cNvPr>
            <p:cNvCxnSpPr>
              <a:cxnSpLocks/>
            </p:cNvCxnSpPr>
            <p:nvPr/>
          </p:nvCxnSpPr>
          <p:spPr>
            <a:xfrm flipV="1">
              <a:off x="12021508" y="5913320"/>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sp>
        <p:nvSpPr>
          <p:cNvPr id="23" name="Rectangle 22">
            <a:extLst>
              <a:ext uri="{FF2B5EF4-FFF2-40B4-BE49-F238E27FC236}">
                <a16:creationId xmlns:a16="http://schemas.microsoft.com/office/drawing/2014/main" id="{582C28B2-B5B4-70C7-E8E9-E8779B72C24B}"/>
              </a:ext>
            </a:extLst>
          </p:cNvPr>
          <p:cNvSpPr/>
          <p:nvPr/>
        </p:nvSpPr>
        <p:spPr>
          <a:xfrm>
            <a:off x="7790945" y="3105798"/>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28" name="TextBox 27">
            <a:extLst>
              <a:ext uri="{FF2B5EF4-FFF2-40B4-BE49-F238E27FC236}">
                <a16:creationId xmlns:a16="http://schemas.microsoft.com/office/drawing/2014/main" id="{076269F3-BC07-AA1B-2C02-DED1629C8986}"/>
              </a:ext>
            </a:extLst>
          </p:cNvPr>
          <p:cNvSpPr txBox="1"/>
          <p:nvPr/>
        </p:nvSpPr>
        <p:spPr>
          <a:xfrm>
            <a:off x="5514907" y="4513626"/>
            <a:ext cx="4294946" cy="2766142"/>
          </a:xfrm>
          <a:prstGeom prst="rect">
            <a:avLst/>
          </a:prstGeom>
          <a:noFill/>
        </p:spPr>
        <p:txBody>
          <a:bodyPr wrap="square" lIns="57149" tIns="28575" rIns="57149" bIns="28575" anchor="t">
            <a:spAutoFit/>
          </a:bodyPr>
          <a:lstStyle/>
          <a:p>
            <a:pPr marL="107152" indent="-107152">
              <a:buFont typeface="Arial" panose="020B0604020202020204" pitchFamily="34" charset="0"/>
              <a:buChar char="•"/>
            </a:pPr>
            <a:endParaRPr lang="en-AU" sz="1600" dirty="0">
              <a:solidFill>
                <a:srgbClr val="7030A0"/>
              </a:solidFill>
              <a:latin typeface="Barlow" pitchFamily="2" charset="77"/>
              <a:cs typeface="Arial"/>
            </a:endParaRPr>
          </a:p>
          <a:p>
            <a:r>
              <a:rPr lang="en-AU" sz="1600" b="1" dirty="0">
                <a:solidFill>
                  <a:srgbClr val="7030A0"/>
                </a:solidFill>
                <a:latin typeface="Barlow" pitchFamily="2" charset="77"/>
                <a:cs typeface="Arial"/>
              </a:rPr>
              <a:t>Tool 2 FUNCTIONS</a:t>
            </a:r>
            <a:endParaRPr lang="en-AU" sz="1600" dirty="0">
              <a:solidFill>
                <a:srgbClr val="7030A0"/>
              </a:solidFill>
              <a:latin typeface="Barlow" pitchFamily="2" charset="77"/>
              <a:cs typeface="Arial"/>
            </a:endParaRPr>
          </a:p>
          <a:p>
            <a:pPr marL="107152" indent="-107152">
              <a:buFont typeface="Arial" panose="020B0604020202020204" pitchFamily="34" charset="0"/>
              <a:buChar char="•"/>
            </a:pPr>
            <a:r>
              <a:rPr lang="en-AU" sz="1600" dirty="0">
                <a:solidFill>
                  <a:srgbClr val="7030A0"/>
                </a:solidFill>
                <a:latin typeface="Barlow" pitchFamily="2" charset="77"/>
                <a:cs typeface="Arial"/>
              </a:rPr>
              <a:t>Log in</a:t>
            </a:r>
            <a:endParaRPr lang="en-AU" sz="1600" dirty="0">
              <a:solidFill>
                <a:srgbClr val="7030A0"/>
              </a:solidFill>
              <a:latin typeface="Barlow" pitchFamily="2" charset="77"/>
            </a:endParaRPr>
          </a:p>
          <a:p>
            <a:pPr marL="107152" indent="-107152">
              <a:buFont typeface="Arial" panose="020B0604020202020204" pitchFamily="34" charset="0"/>
              <a:buChar char="•"/>
            </a:pPr>
            <a:r>
              <a:rPr lang="en-AU" sz="1600" dirty="0">
                <a:solidFill>
                  <a:srgbClr val="7030A0"/>
                </a:solidFill>
                <a:latin typeface="Barlow" pitchFamily="2" charset="77"/>
              </a:rPr>
              <a:t>Receive communications</a:t>
            </a:r>
          </a:p>
          <a:p>
            <a:pPr marL="107152" indent="-107152">
              <a:buFont typeface="Arial" panose="020B0604020202020204" pitchFamily="34" charset="0"/>
              <a:buChar char="•"/>
            </a:pPr>
            <a:r>
              <a:rPr lang="en-AU" sz="1600" dirty="0">
                <a:solidFill>
                  <a:srgbClr val="7030A0"/>
                </a:solidFill>
                <a:latin typeface="Barlow" pitchFamily="2" charset="77"/>
              </a:rPr>
              <a:t>Coordinate with implementation team for training and coaching</a:t>
            </a:r>
          </a:p>
          <a:p>
            <a:pPr marL="107152" indent="-107152">
              <a:buFont typeface="Arial" panose="020B0604020202020204" pitchFamily="34" charset="0"/>
              <a:buChar char="•"/>
            </a:pPr>
            <a:r>
              <a:rPr lang="en-AU" sz="1600" dirty="0">
                <a:solidFill>
                  <a:srgbClr val="7030A0"/>
                </a:solidFill>
                <a:latin typeface="Barlow" pitchFamily="2" charset="77"/>
              </a:rPr>
              <a:t>Upload data for analysis</a:t>
            </a:r>
          </a:p>
          <a:p>
            <a:pPr marL="107152" indent="-107152">
              <a:buFont typeface="Arial" panose="020B0604020202020204" pitchFamily="34" charset="0"/>
              <a:buChar char="•"/>
            </a:pPr>
            <a:r>
              <a:rPr lang="en-AU" sz="1600" dirty="0">
                <a:solidFill>
                  <a:srgbClr val="7030A0"/>
                </a:solidFill>
                <a:latin typeface="Barlow" pitchFamily="2" charset="77"/>
                <a:cs typeface="Arial"/>
              </a:rPr>
              <a:t>Network with peers (community of practice)</a:t>
            </a:r>
          </a:p>
          <a:p>
            <a:pPr marL="107152" indent="-107152">
              <a:buFont typeface="Arial" panose="020B0604020202020204" pitchFamily="34" charset="0"/>
              <a:buChar char="•"/>
            </a:pPr>
            <a:r>
              <a:rPr lang="en-AU" sz="1600" dirty="0">
                <a:solidFill>
                  <a:srgbClr val="7030A0"/>
                </a:solidFill>
                <a:latin typeface="Barlow" pitchFamily="2" charset="77"/>
                <a:cs typeface="Arial"/>
              </a:rPr>
              <a:t>Access educational resources</a:t>
            </a:r>
          </a:p>
          <a:p>
            <a:pPr marL="107152" indent="-107152">
              <a:buFont typeface="Arial" panose="020B0604020202020204" pitchFamily="34" charset="0"/>
              <a:buChar char="•"/>
            </a:pPr>
            <a:endParaRPr lang="en-AU" sz="1600" dirty="0">
              <a:solidFill>
                <a:srgbClr val="7030A0"/>
              </a:solidFill>
              <a:latin typeface="Barlow" pitchFamily="2" charset="77"/>
              <a:cs typeface="Arial"/>
            </a:endParaRPr>
          </a:p>
          <a:p>
            <a:pPr marL="107152" indent="-107152">
              <a:buFont typeface="Arial" panose="020B0604020202020204" pitchFamily="34" charset="0"/>
              <a:buChar char="•"/>
            </a:pPr>
            <a:endParaRPr lang="en-AU" sz="1600" dirty="0">
              <a:solidFill>
                <a:srgbClr val="7030A0"/>
              </a:solidFill>
              <a:latin typeface="Barlow" pitchFamily="2" charset="77"/>
              <a:cs typeface="Arial"/>
            </a:endParaRPr>
          </a:p>
        </p:txBody>
      </p:sp>
      <p:sp>
        <p:nvSpPr>
          <p:cNvPr id="29" name="TextBox 28">
            <a:extLst>
              <a:ext uri="{FF2B5EF4-FFF2-40B4-BE49-F238E27FC236}">
                <a16:creationId xmlns:a16="http://schemas.microsoft.com/office/drawing/2014/main" id="{299B103D-22CC-F046-A6E6-97B07424A21E}"/>
              </a:ext>
            </a:extLst>
          </p:cNvPr>
          <p:cNvSpPr txBox="1"/>
          <p:nvPr/>
        </p:nvSpPr>
        <p:spPr>
          <a:xfrm>
            <a:off x="473725" y="1113690"/>
            <a:ext cx="5573509" cy="365485"/>
          </a:xfrm>
          <a:prstGeom prst="rect">
            <a:avLst/>
          </a:prstGeom>
          <a:noFill/>
        </p:spPr>
        <p:txBody>
          <a:bodyPr wrap="square" lIns="57149" tIns="28575" rIns="57149" bIns="28575" anchor="t">
            <a:spAutoFit/>
          </a:bodyPr>
          <a:lstStyle/>
          <a:p>
            <a:r>
              <a:rPr lang="en-US" sz="2000" b="1" u="sng" dirty="0">
                <a:solidFill>
                  <a:srgbClr val="404040"/>
                </a:solidFill>
                <a:latin typeface="Arial"/>
                <a:cs typeface="Arial"/>
              </a:rPr>
              <a:t>Component 2 – Interactive web application</a:t>
            </a:r>
            <a:endParaRPr lang="en-US" sz="2000" b="1" u="sng" dirty="0">
              <a:solidFill>
                <a:srgbClr val="404040"/>
              </a:solidFill>
              <a:latin typeface="Arial" panose="020B0604020202020204" pitchFamily="34" charset="0"/>
              <a:cs typeface="Arial" panose="020B0604020202020204" pitchFamily="34" charset="0"/>
            </a:endParaRPr>
          </a:p>
        </p:txBody>
      </p:sp>
      <p:cxnSp>
        <p:nvCxnSpPr>
          <p:cNvPr id="30" name="Connector: Elbow 108">
            <a:extLst>
              <a:ext uri="{FF2B5EF4-FFF2-40B4-BE49-F238E27FC236}">
                <a16:creationId xmlns:a16="http://schemas.microsoft.com/office/drawing/2014/main" id="{81470AC0-56E7-BE6E-19E0-41F9E87AC877}"/>
              </a:ext>
            </a:extLst>
          </p:cNvPr>
          <p:cNvCxnSpPr>
            <a:cxnSpLocks/>
          </p:cNvCxnSpPr>
          <p:nvPr/>
        </p:nvCxnSpPr>
        <p:spPr>
          <a:xfrm>
            <a:off x="3363167" y="2085027"/>
            <a:ext cx="6444178" cy="1813"/>
          </a:xfrm>
          <a:prstGeom prst="bentConnector3">
            <a:avLst>
              <a:gd name="adj1" fmla="val 50000"/>
            </a:avLst>
          </a:prstGeom>
          <a:ln w="44450"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Connector: Elbow 118">
            <a:extLst>
              <a:ext uri="{FF2B5EF4-FFF2-40B4-BE49-F238E27FC236}">
                <a16:creationId xmlns:a16="http://schemas.microsoft.com/office/drawing/2014/main" id="{16B81260-75CD-4500-20E5-A5296A49FE16}"/>
              </a:ext>
            </a:extLst>
          </p:cNvPr>
          <p:cNvCxnSpPr>
            <a:cxnSpLocks/>
          </p:cNvCxnSpPr>
          <p:nvPr/>
        </p:nvCxnSpPr>
        <p:spPr>
          <a:xfrm flipV="1">
            <a:off x="3040505" y="1644441"/>
            <a:ext cx="6769348" cy="5195"/>
          </a:xfrm>
          <a:prstGeom prst="bentConnector3">
            <a:avLst>
              <a:gd name="adj1" fmla="val 50000"/>
            </a:avLst>
          </a:prstGeom>
          <a:ln w="57150">
            <a:solidFill>
              <a:srgbClr val="7030A0"/>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9A98BB8D-068F-74D9-B79F-C47D83083B21}"/>
              </a:ext>
            </a:extLst>
          </p:cNvPr>
          <p:cNvSpPr txBox="1"/>
          <p:nvPr/>
        </p:nvSpPr>
        <p:spPr>
          <a:xfrm>
            <a:off x="6047234" y="1231656"/>
            <a:ext cx="4939122" cy="365485"/>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2000" b="1" dirty="0">
                <a:solidFill>
                  <a:srgbClr val="7030A0"/>
                </a:solidFill>
                <a:latin typeface="Barlow" pitchFamily="2" charset="77"/>
                <a:cs typeface="Arial"/>
              </a:rPr>
              <a:t>Feedback mechanism for improvement</a:t>
            </a:r>
            <a:endParaRPr lang="en-AU" sz="2000" dirty="0">
              <a:solidFill>
                <a:srgbClr val="7030A0"/>
              </a:solidFill>
              <a:latin typeface="Barlow" pitchFamily="2" charset="77"/>
              <a:cs typeface="Arial"/>
            </a:endParaRPr>
          </a:p>
        </p:txBody>
      </p:sp>
      <p:sp>
        <p:nvSpPr>
          <p:cNvPr id="33" name="TextBox 32">
            <a:extLst>
              <a:ext uri="{FF2B5EF4-FFF2-40B4-BE49-F238E27FC236}">
                <a16:creationId xmlns:a16="http://schemas.microsoft.com/office/drawing/2014/main" id="{5217A99A-9226-FAD3-4B29-2274416E7014}"/>
              </a:ext>
            </a:extLst>
          </p:cNvPr>
          <p:cNvSpPr txBox="1"/>
          <p:nvPr/>
        </p:nvSpPr>
        <p:spPr>
          <a:xfrm>
            <a:off x="6326139" y="1693586"/>
            <a:ext cx="3671323" cy="365485"/>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2000" b="1" dirty="0">
                <a:solidFill>
                  <a:srgbClr val="62ACF0"/>
                </a:solidFill>
                <a:latin typeface="Barlow" pitchFamily="2" charset="77"/>
                <a:cs typeface="Arial"/>
              </a:rPr>
              <a:t>AI real-time inferencing</a:t>
            </a:r>
          </a:p>
        </p:txBody>
      </p:sp>
      <p:grpSp>
        <p:nvGrpSpPr>
          <p:cNvPr id="34" name="Group 33">
            <a:extLst>
              <a:ext uri="{FF2B5EF4-FFF2-40B4-BE49-F238E27FC236}">
                <a16:creationId xmlns:a16="http://schemas.microsoft.com/office/drawing/2014/main" id="{05C7CC89-95EA-DE4C-B051-2C3FA9916747}"/>
              </a:ext>
            </a:extLst>
          </p:cNvPr>
          <p:cNvGrpSpPr/>
          <p:nvPr/>
        </p:nvGrpSpPr>
        <p:grpSpPr>
          <a:xfrm>
            <a:off x="3074260" y="5099846"/>
            <a:ext cx="1882449" cy="1479251"/>
            <a:chOff x="11845118" y="5034852"/>
            <a:chExt cx="2940221" cy="2310461"/>
          </a:xfrm>
        </p:grpSpPr>
        <p:pic>
          <p:nvPicPr>
            <p:cNvPr id="35" name="Graphic 34" descr="Internet with solid fill">
              <a:extLst>
                <a:ext uri="{FF2B5EF4-FFF2-40B4-BE49-F238E27FC236}">
                  <a16:creationId xmlns:a16="http://schemas.microsoft.com/office/drawing/2014/main" id="{E9B2A342-F47C-3BBE-9705-959F6A890B2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474878" y="5034852"/>
              <a:ext cx="2310461" cy="2310461"/>
            </a:xfrm>
            <a:prstGeom prst="rect">
              <a:avLst/>
            </a:prstGeom>
          </p:spPr>
        </p:pic>
        <p:pic>
          <p:nvPicPr>
            <p:cNvPr id="36" name="Graphic 35" descr="Wireless with solid fill">
              <a:extLst>
                <a:ext uri="{FF2B5EF4-FFF2-40B4-BE49-F238E27FC236}">
                  <a16:creationId xmlns:a16="http://schemas.microsoft.com/office/drawing/2014/main" id="{453E7FE7-8912-7418-2FB3-E64BCE48E81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845118" y="5615981"/>
              <a:ext cx="465403" cy="465403"/>
            </a:xfrm>
            <a:prstGeom prst="rect">
              <a:avLst/>
            </a:prstGeom>
          </p:spPr>
        </p:pic>
        <p:pic>
          <p:nvPicPr>
            <p:cNvPr id="37" name="Graphic 36" descr="Smart Phone with solid fill">
              <a:extLst>
                <a:ext uri="{FF2B5EF4-FFF2-40B4-BE49-F238E27FC236}">
                  <a16:creationId xmlns:a16="http://schemas.microsoft.com/office/drawing/2014/main" id="{65EE8585-7248-FF92-B51D-37AB12DA842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077817" y="5804666"/>
              <a:ext cx="887748" cy="887748"/>
            </a:xfrm>
            <a:prstGeom prst="rect">
              <a:avLst/>
            </a:prstGeom>
          </p:spPr>
        </p:pic>
      </p:grpSp>
      <p:sp>
        <p:nvSpPr>
          <p:cNvPr id="38" name="TextBox 37">
            <a:extLst>
              <a:ext uri="{FF2B5EF4-FFF2-40B4-BE49-F238E27FC236}">
                <a16:creationId xmlns:a16="http://schemas.microsoft.com/office/drawing/2014/main" id="{02302017-8F72-1E36-521B-1932B02ECA84}"/>
              </a:ext>
            </a:extLst>
          </p:cNvPr>
          <p:cNvSpPr txBox="1"/>
          <p:nvPr/>
        </p:nvSpPr>
        <p:spPr>
          <a:xfrm>
            <a:off x="3583874" y="2601850"/>
            <a:ext cx="2760290" cy="827150"/>
          </a:xfrm>
          <a:prstGeom prst="rect">
            <a:avLst/>
          </a:prstGeom>
          <a:solidFill>
            <a:srgbClr val="7030A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600" b="1" u="sng" dirty="0">
                <a:solidFill>
                  <a:schemeClr val="bg1"/>
                </a:solidFill>
                <a:latin typeface="Barlow" pitchFamily="2" charset="77"/>
                <a:cs typeface="Arial"/>
              </a:rPr>
              <a:t>Objective 3</a:t>
            </a:r>
            <a:r>
              <a:rPr lang="en-AU" sz="1600" b="1" dirty="0">
                <a:solidFill>
                  <a:schemeClr val="bg1"/>
                </a:solidFill>
                <a:latin typeface="Barlow" pitchFamily="2" charset="77"/>
                <a:cs typeface="Arial"/>
              </a:rPr>
              <a:t>:</a:t>
            </a:r>
          </a:p>
          <a:p>
            <a:r>
              <a:rPr lang="en-AU" sz="1600" b="1" dirty="0">
                <a:solidFill>
                  <a:schemeClr val="bg1"/>
                </a:solidFill>
                <a:latin typeface="Barlow" pitchFamily="2" charset="77"/>
                <a:cs typeface="Arial"/>
              </a:rPr>
              <a:t>Develop an </a:t>
            </a:r>
          </a:p>
          <a:p>
            <a:r>
              <a:rPr lang="en-AU" sz="1600" b="1" dirty="0">
                <a:solidFill>
                  <a:schemeClr val="bg1"/>
                </a:solidFill>
                <a:latin typeface="Barlow" pitchFamily="2" charset="77"/>
                <a:cs typeface="Arial"/>
              </a:rPr>
              <a:t>interactive web application</a:t>
            </a:r>
            <a:endParaRPr lang="en-AU" sz="1600" dirty="0">
              <a:solidFill>
                <a:schemeClr val="bg1"/>
              </a:solidFill>
              <a:latin typeface="Barlow" pitchFamily="2" charset="77"/>
              <a:cs typeface="Arial"/>
            </a:endParaRPr>
          </a:p>
        </p:txBody>
      </p:sp>
      <p:pic>
        <p:nvPicPr>
          <p:cNvPr id="1026" name="Picture 2">
            <a:extLst>
              <a:ext uri="{FF2B5EF4-FFF2-40B4-BE49-F238E27FC236}">
                <a16:creationId xmlns:a16="http://schemas.microsoft.com/office/drawing/2014/main" id="{37377B43-118F-0A05-1465-D655C5D57B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650" y="3501182"/>
            <a:ext cx="5276850" cy="1794679"/>
          </a:xfrm>
          <a:prstGeom prst="rect">
            <a:avLst/>
          </a:prstGeom>
          <a:noFill/>
          <a:extLst>
            <a:ext uri="{909E8E84-426E-40DD-AFC4-6F175D3DCCD1}">
              <a14:hiddenFill xmlns:a14="http://schemas.microsoft.com/office/drawing/2010/main">
                <a:solidFill>
                  <a:srgbClr val="FFFFFF"/>
                </a:solidFill>
              </a14:hiddenFill>
            </a:ext>
          </a:extLst>
        </p:spPr>
      </p:pic>
      <p:sp>
        <p:nvSpPr>
          <p:cNvPr id="8" name="Graphic 25" descr="Line arrow: Counter-clockwise curve with solid fill">
            <a:extLst>
              <a:ext uri="{FF2B5EF4-FFF2-40B4-BE49-F238E27FC236}">
                <a16:creationId xmlns:a16="http://schemas.microsoft.com/office/drawing/2014/main" id="{B0F1E5DD-B30F-1A7C-730B-D0F010D82B25}"/>
              </a:ext>
            </a:extLst>
          </p:cNvPr>
          <p:cNvSpPr/>
          <p:nvPr/>
        </p:nvSpPr>
        <p:spPr>
          <a:xfrm rot="15399192" flipV="1">
            <a:off x="1644072" y="1678638"/>
            <a:ext cx="523804" cy="1337071"/>
          </a:xfrm>
          <a:custGeom>
            <a:avLst/>
            <a:gdLst>
              <a:gd name="connsiteX0" fmla="*/ 95250 w 327665"/>
              <a:gd name="connsiteY0" fmla="*/ 58103 h 836403"/>
              <a:gd name="connsiteX1" fmla="*/ 220980 w 327665"/>
              <a:gd name="connsiteY1" fmla="*/ 59055 h 836403"/>
              <a:gd name="connsiteX2" fmla="*/ 249555 w 327665"/>
              <a:gd name="connsiteY2" fmla="*/ 30480 h 836403"/>
              <a:gd name="connsiteX3" fmla="*/ 220980 w 327665"/>
              <a:gd name="connsiteY3" fmla="*/ 1905 h 836403"/>
              <a:gd name="connsiteX4" fmla="*/ 30480 w 327665"/>
              <a:gd name="connsiteY4" fmla="*/ 0 h 836403"/>
              <a:gd name="connsiteX5" fmla="*/ 12382 w 327665"/>
              <a:gd name="connsiteY5" fmla="*/ 6667 h 836403"/>
              <a:gd name="connsiteX6" fmla="*/ 10478 w 327665"/>
              <a:gd name="connsiteY6" fmla="*/ 8573 h 836403"/>
              <a:gd name="connsiteX7" fmla="*/ 7620 w 327665"/>
              <a:gd name="connsiteY7" fmla="*/ 11430 h 836403"/>
              <a:gd name="connsiteX8" fmla="*/ 6668 w 327665"/>
              <a:gd name="connsiteY8" fmla="*/ 13335 h 836403"/>
              <a:gd name="connsiteX9" fmla="*/ 5715 w 327665"/>
              <a:gd name="connsiteY9" fmla="*/ 15240 h 836403"/>
              <a:gd name="connsiteX10" fmla="*/ 1905 w 327665"/>
              <a:gd name="connsiteY10" fmla="*/ 28575 h 836403"/>
              <a:gd name="connsiteX11" fmla="*/ 0 w 327665"/>
              <a:gd name="connsiteY11" fmla="*/ 219075 h 836403"/>
              <a:gd name="connsiteX12" fmla="*/ 28575 w 327665"/>
              <a:gd name="connsiteY12" fmla="*/ 247650 h 836403"/>
              <a:gd name="connsiteX13" fmla="*/ 57150 w 327665"/>
              <a:gd name="connsiteY13" fmla="*/ 219075 h 836403"/>
              <a:gd name="connsiteX14" fmla="*/ 58103 w 327665"/>
              <a:gd name="connsiteY14" fmla="*/ 100965 h 836403"/>
              <a:gd name="connsiteX15" fmla="*/ 269558 w 327665"/>
              <a:gd name="connsiteY15" fmla="*/ 534353 h 836403"/>
              <a:gd name="connsiteX16" fmla="*/ 203835 w 327665"/>
              <a:gd name="connsiteY16" fmla="*/ 796290 h 836403"/>
              <a:gd name="connsiteX17" fmla="*/ 217170 w 327665"/>
              <a:gd name="connsiteY17" fmla="*/ 833438 h 836403"/>
              <a:gd name="connsiteX18" fmla="*/ 255270 w 327665"/>
              <a:gd name="connsiteY18" fmla="*/ 821055 h 836403"/>
              <a:gd name="connsiteX19" fmla="*/ 326708 w 327665"/>
              <a:gd name="connsiteY19" fmla="*/ 538163 h 836403"/>
              <a:gd name="connsiteX20" fmla="*/ 95250 w 327665"/>
              <a:gd name="connsiteY20" fmla="*/ 58103 h 83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665" h="836403">
                <a:moveTo>
                  <a:pt x="95250" y="58103"/>
                </a:moveTo>
                <a:lnTo>
                  <a:pt x="220980" y="59055"/>
                </a:lnTo>
                <a:cubicBezTo>
                  <a:pt x="237173" y="59055"/>
                  <a:pt x="249555" y="46672"/>
                  <a:pt x="249555" y="30480"/>
                </a:cubicBezTo>
                <a:cubicBezTo>
                  <a:pt x="249555" y="14288"/>
                  <a:pt x="237173" y="1905"/>
                  <a:pt x="220980" y="1905"/>
                </a:cubicBezTo>
                <a:lnTo>
                  <a:pt x="30480" y="0"/>
                </a:lnTo>
                <a:cubicBezTo>
                  <a:pt x="23813" y="0"/>
                  <a:pt x="18098" y="1905"/>
                  <a:pt x="12382" y="6667"/>
                </a:cubicBezTo>
                <a:cubicBezTo>
                  <a:pt x="11430" y="6667"/>
                  <a:pt x="11430" y="7620"/>
                  <a:pt x="10478" y="8573"/>
                </a:cubicBezTo>
                <a:cubicBezTo>
                  <a:pt x="9525" y="9525"/>
                  <a:pt x="8573" y="9525"/>
                  <a:pt x="7620" y="11430"/>
                </a:cubicBezTo>
                <a:cubicBezTo>
                  <a:pt x="7620" y="11430"/>
                  <a:pt x="6668" y="12383"/>
                  <a:pt x="6668" y="13335"/>
                </a:cubicBezTo>
                <a:cubicBezTo>
                  <a:pt x="6668" y="13335"/>
                  <a:pt x="5715" y="14288"/>
                  <a:pt x="5715" y="15240"/>
                </a:cubicBezTo>
                <a:cubicBezTo>
                  <a:pt x="2858" y="19050"/>
                  <a:pt x="1905" y="23813"/>
                  <a:pt x="1905" y="28575"/>
                </a:cubicBezTo>
                <a:lnTo>
                  <a:pt x="0" y="219075"/>
                </a:lnTo>
                <a:cubicBezTo>
                  <a:pt x="0" y="235268"/>
                  <a:pt x="12382" y="247650"/>
                  <a:pt x="28575" y="247650"/>
                </a:cubicBezTo>
                <a:cubicBezTo>
                  <a:pt x="44768" y="247650"/>
                  <a:pt x="57150" y="235268"/>
                  <a:pt x="57150" y="219075"/>
                </a:cubicBezTo>
                <a:lnTo>
                  <a:pt x="58103" y="100965"/>
                </a:lnTo>
                <a:cubicBezTo>
                  <a:pt x="207645" y="204788"/>
                  <a:pt x="279083" y="350520"/>
                  <a:pt x="269558" y="534353"/>
                </a:cubicBezTo>
                <a:cubicBezTo>
                  <a:pt x="263843" y="624840"/>
                  <a:pt x="241935" y="713423"/>
                  <a:pt x="203835" y="796290"/>
                </a:cubicBezTo>
                <a:cubicBezTo>
                  <a:pt x="197168" y="810578"/>
                  <a:pt x="202883" y="826770"/>
                  <a:pt x="217170" y="833438"/>
                </a:cubicBezTo>
                <a:cubicBezTo>
                  <a:pt x="230505" y="840105"/>
                  <a:pt x="247650" y="835343"/>
                  <a:pt x="255270" y="821055"/>
                </a:cubicBezTo>
                <a:cubicBezTo>
                  <a:pt x="296228" y="732473"/>
                  <a:pt x="320993" y="636270"/>
                  <a:pt x="326708" y="538163"/>
                </a:cubicBezTo>
                <a:cubicBezTo>
                  <a:pt x="334328" y="398145"/>
                  <a:pt x="300038" y="201930"/>
                  <a:pt x="95250" y="58103"/>
                </a:cubicBezTo>
                <a:close/>
              </a:path>
            </a:pathLst>
          </a:custGeom>
          <a:gradFill>
            <a:gsLst>
              <a:gs pos="0">
                <a:srgbClr val="8A68C8"/>
              </a:gs>
              <a:gs pos="100000">
                <a:srgbClr val="758BFD"/>
              </a:gs>
            </a:gsLst>
            <a:lin ang="5400000" scaled="1"/>
          </a:gradFill>
          <a:ln w="9525" cap="flat">
            <a:gradFill>
              <a:gsLst>
                <a:gs pos="0">
                  <a:srgbClr val="8A68C8"/>
                </a:gs>
                <a:gs pos="74000">
                  <a:srgbClr val="8A68C8">
                    <a:lumMod val="60000"/>
                    <a:lumOff val="40000"/>
                  </a:srgbClr>
                </a:gs>
                <a:gs pos="100000">
                  <a:srgbClr val="758BFD"/>
                </a:gs>
              </a:gsLst>
              <a:lin ang="5400000" scaled="1"/>
            </a:gradFill>
            <a:prstDash val="solid"/>
            <a:miter/>
          </a:ln>
        </p:spPr>
        <p:txBody>
          <a:bodyPr rtlCol="0" anchor="ctr"/>
          <a:lstStyle>
            <a:defPPr>
              <a:defRPr lang="en-US"/>
            </a:defPPr>
            <a:lvl1pPr marL="0" algn="l" defTabSz="914400" rtl="0" eaLnBrk="1" latinLnBrk="0" hangingPunct="1">
              <a:defRPr sz="1800" kern="1200">
                <a:solidFill>
                  <a:srgbClr val="000000"/>
                </a:solidFill>
                <a:latin typeface="Roboto"/>
              </a:defRPr>
            </a:lvl1pPr>
            <a:lvl2pPr marL="457200" algn="l" defTabSz="914400" rtl="0" eaLnBrk="1" latinLnBrk="0" hangingPunct="1">
              <a:defRPr sz="1800" kern="1200">
                <a:solidFill>
                  <a:srgbClr val="000000"/>
                </a:solidFill>
                <a:latin typeface="Roboto"/>
              </a:defRPr>
            </a:lvl2pPr>
            <a:lvl3pPr marL="914400" algn="l" defTabSz="914400" rtl="0" eaLnBrk="1" latinLnBrk="0" hangingPunct="1">
              <a:defRPr sz="1800" kern="1200">
                <a:solidFill>
                  <a:srgbClr val="000000"/>
                </a:solidFill>
                <a:latin typeface="Roboto"/>
              </a:defRPr>
            </a:lvl3pPr>
            <a:lvl4pPr marL="1371600" algn="l" defTabSz="914400" rtl="0" eaLnBrk="1" latinLnBrk="0" hangingPunct="1">
              <a:defRPr sz="1800" kern="1200">
                <a:solidFill>
                  <a:srgbClr val="000000"/>
                </a:solidFill>
                <a:latin typeface="Roboto"/>
              </a:defRPr>
            </a:lvl4pPr>
            <a:lvl5pPr marL="1828800" algn="l" defTabSz="914400" rtl="0" eaLnBrk="1" latinLnBrk="0" hangingPunct="1">
              <a:defRPr sz="1800" kern="1200">
                <a:solidFill>
                  <a:srgbClr val="000000"/>
                </a:solidFill>
                <a:latin typeface="Roboto"/>
              </a:defRPr>
            </a:lvl5pPr>
            <a:lvl6pPr marL="2286000" algn="l" defTabSz="914400" rtl="0" eaLnBrk="1" latinLnBrk="0" hangingPunct="1">
              <a:defRPr sz="1800" kern="1200">
                <a:solidFill>
                  <a:srgbClr val="000000"/>
                </a:solidFill>
                <a:latin typeface="Roboto"/>
              </a:defRPr>
            </a:lvl6pPr>
            <a:lvl7pPr marL="2743200" algn="l" defTabSz="914400" rtl="0" eaLnBrk="1" latinLnBrk="0" hangingPunct="1">
              <a:defRPr sz="1800" kern="1200">
                <a:solidFill>
                  <a:srgbClr val="000000"/>
                </a:solidFill>
                <a:latin typeface="Roboto"/>
              </a:defRPr>
            </a:lvl7pPr>
            <a:lvl8pPr marL="3200400" algn="l" defTabSz="914400" rtl="0" eaLnBrk="1" latinLnBrk="0" hangingPunct="1">
              <a:defRPr sz="1800" kern="1200">
                <a:solidFill>
                  <a:srgbClr val="000000"/>
                </a:solidFill>
                <a:latin typeface="Roboto"/>
              </a:defRPr>
            </a:lvl8pPr>
            <a:lvl9pPr marL="3657600" algn="l" defTabSz="914400" rtl="0" eaLnBrk="1" latinLnBrk="0" hangingPunct="1">
              <a:defRPr sz="1800" kern="1200">
                <a:solidFill>
                  <a:srgbClr val="000000"/>
                </a:solidFill>
                <a:latin typeface="Roboto"/>
              </a:defRPr>
            </a:lvl9pPr>
          </a:lstStyle>
          <a:p>
            <a:endParaRPr lang="en-AU"/>
          </a:p>
        </p:txBody>
      </p:sp>
      <p:sp>
        <p:nvSpPr>
          <p:cNvPr id="9" name="Graphic 25" descr="Line arrow: Counter-clockwise curve with solid fill">
            <a:extLst>
              <a:ext uri="{FF2B5EF4-FFF2-40B4-BE49-F238E27FC236}">
                <a16:creationId xmlns:a16="http://schemas.microsoft.com/office/drawing/2014/main" id="{03FE8EC6-F14A-243A-6F1C-D206A5A3FF72}"/>
              </a:ext>
            </a:extLst>
          </p:cNvPr>
          <p:cNvSpPr/>
          <p:nvPr/>
        </p:nvSpPr>
        <p:spPr>
          <a:xfrm rot="4839891" flipV="1">
            <a:off x="1652845" y="2847504"/>
            <a:ext cx="523804" cy="1337071"/>
          </a:xfrm>
          <a:custGeom>
            <a:avLst/>
            <a:gdLst>
              <a:gd name="connsiteX0" fmla="*/ 95250 w 327665"/>
              <a:gd name="connsiteY0" fmla="*/ 58103 h 836403"/>
              <a:gd name="connsiteX1" fmla="*/ 220980 w 327665"/>
              <a:gd name="connsiteY1" fmla="*/ 59055 h 836403"/>
              <a:gd name="connsiteX2" fmla="*/ 249555 w 327665"/>
              <a:gd name="connsiteY2" fmla="*/ 30480 h 836403"/>
              <a:gd name="connsiteX3" fmla="*/ 220980 w 327665"/>
              <a:gd name="connsiteY3" fmla="*/ 1905 h 836403"/>
              <a:gd name="connsiteX4" fmla="*/ 30480 w 327665"/>
              <a:gd name="connsiteY4" fmla="*/ 0 h 836403"/>
              <a:gd name="connsiteX5" fmla="*/ 12382 w 327665"/>
              <a:gd name="connsiteY5" fmla="*/ 6667 h 836403"/>
              <a:gd name="connsiteX6" fmla="*/ 10478 w 327665"/>
              <a:gd name="connsiteY6" fmla="*/ 8573 h 836403"/>
              <a:gd name="connsiteX7" fmla="*/ 7620 w 327665"/>
              <a:gd name="connsiteY7" fmla="*/ 11430 h 836403"/>
              <a:gd name="connsiteX8" fmla="*/ 6668 w 327665"/>
              <a:gd name="connsiteY8" fmla="*/ 13335 h 836403"/>
              <a:gd name="connsiteX9" fmla="*/ 5715 w 327665"/>
              <a:gd name="connsiteY9" fmla="*/ 15240 h 836403"/>
              <a:gd name="connsiteX10" fmla="*/ 1905 w 327665"/>
              <a:gd name="connsiteY10" fmla="*/ 28575 h 836403"/>
              <a:gd name="connsiteX11" fmla="*/ 0 w 327665"/>
              <a:gd name="connsiteY11" fmla="*/ 219075 h 836403"/>
              <a:gd name="connsiteX12" fmla="*/ 28575 w 327665"/>
              <a:gd name="connsiteY12" fmla="*/ 247650 h 836403"/>
              <a:gd name="connsiteX13" fmla="*/ 57150 w 327665"/>
              <a:gd name="connsiteY13" fmla="*/ 219075 h 836403"/>
              <a:gd name="connsiteX14" fmla="*/ 58103 w 327665"/>
              <a:gd name="connsiteY14" fmla="*/ 100965 h 836403"/>
              <a:gd name="connsiteX15" fmla="*/ 269558 w 327665"/>
              <a:gd name="connsiteY15" fmla="*/ 534353 h 836403"/>
              <a:gd name="connsiteX16" fmla="*/ 203835 w 327665"/>
              <a:gd name="connsiteY16" fmla="*/ 796290 h 836403"/>
              <a:gd name="connsiteX17" fmla="*/ 217170 w 327665"/>
              <a:gd name="connsiteY17" fmla="*/ 833438 h 836403"/>
              <a:gd name="connsiteX18" fmla="*/ 255270 w 327665"/>
              <a:gd name="connsiteY18" fmla="*/ 821055 h 836403"/>
              <a:gd name="connsiteX19" fmla="*/ 326708 w 327665"/>
              <a:gd name="connsiteY19" fmla="*/ 538163 h 836403"/>
              <a:gd name="connsiteX20" fmla="*/ 95250 w 327665"/>
              <a:gd name="connsiteY20" fmla="*/ 58103 h 836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665" h="836403">
                <a:moveTo>
                  <a:pt x="95250" y="58103"/>
                </a:moveTo>
                <a:lnTo>
                  <a:pt x="220980" y="59055"/>
                </a:lnTo>
                <a:cubicBezTo>
                  <a:pt x="237173" y="59055"/>
                  <a:pt x="249555" y="46672"/>
                  <a:pt x="249555" y="30480"/>
                </a:cubicBezTo>
                <a:cubicBezTo>
                  <a:pt x="249555" y="14288"/>
                  <a:pt x="237173" y="1905"/>
                  <a:pt x="220980" y="1905"/>
                </a:cubicBezTo>
                <a:lnTo>
                  <a:pt x="30480" y="0"/>
                </a:lnTo>
                <a:cubicBezTo>
                  <a:pt x="23813" y="0"/>
                  <a:pt x="18098" y="1905"/>
                  <a:pt x="12382" y="6667"/>
                </a:cubicBezTo>
                <a:cubicBezTo>
                  <a:pt x="11430" y="6667"/>
                  <a:pt x="11430" y="7620"/>
                  <a:pt x="10478" y="8573"/>
                </a:cubicBezTo>
                <a:cubicBezTo>
                  <a:pt x="9525" y="9525"/>
                  <a:pt x="8573" y="9525"/>
                  <a:pt x="7620" y="11430"/>
                </a:cubicBezTo>
                <a:cubicBezTo>
                  <a:pt x="7620" y="11430"/>
                  <a:pt x="6668" y="12383"/>
                  <a:pt x="6668" y="13335"/>
                </a:cubicBezTo>
                <a:cubicBezTo>
                  <a:pt x="6668" y="13335"/>
                  <a:pt x="5715" y="14288"/>
                  <a:pt x="5715" y="15240"/>
                </a:cubicBezTo>
                <a:cubicBezTo>
                  <a:pt x="2858" y="19050"/>
                  <a:pt x="1905" y="23813"/>
                  <a:pt x="1905" y="28575"/>
                </a:cubicBezTo>
                <a:lnTo>
                  <a:pt x="0" y="219075"/>
                </a:lnTo>
                <a:cubicBezTo>
                  <a:pt x="0" y="235268"/>
                  <a:pt x="12382" y="247650"/>
                  <a:pt x="28575" y="247650"/>
                </a:cubicBezTo>
                <a:cubicBezTo>
                  <a:pt x="44768" y="247650"/>
                  <a:pt x="57150" y="235268"/>
                  <a:pt x="57150" y="219075"/>
                </a:cubicBezTo>
                <a:lnTo>
                  <a:pt x="58103" y="100965"/>
                </a:lnTo>
                <a:cubicBezTo>
                  <a:pt x="207645" y="204788"/>
                  <a:pt x="279083" y="350520"/>
                  <a:pt x="269558" y="534353"/>
                </a:cubicBezTo>
                <a:cubicBezTo>
                  <a:pt x="263843" y="624840"/>
                  <a:pt x="241935" y="713423"/>
                  <a:pt x="203835" y="796290"/>
                </a:cubicBezTo>
                <a:cubicBezTo>
                  <a:pt x="197168" y="810578"/>
                  <a:pt x="202883" y="826770"/>
                  <a:pt x="217170" y="833438"/>
                </a:cubicBezTo>
                <a:cubicBezTo>
                  <a:pt x="230505" y="840105"/>
                  <a:pt x="247650" y="835343"/>
                  <a:pt x="255270" y="821055"/>
                </a:cubicBezTo>
                <a:cubicBezTo>
                  <a:pt x="296228" y="732473"/>
                  <a:pt x="320993" y="636270"/>
                  <a:pt x="326708" y="538163"/>
                </a:cubicBezTo>
                <a:cubicBezTo>
                  <a:pt x="334328" y="398145"/>
                  <a:pt x="300038" y="201930"/>
                  <a:pt x="95250" y="58103"/>
                </a:cubicBezTo>
                <a:close/>
              </a:path>
            </a:pathLst>
          </a:custGeom>
          <a:gradFill>
            <a:gsLst>
              <a:gs pos="0">
                <a:srgbClr val="8A68C8"/>
              </a:gs>
              <a:gs pos="100000">
                <a:srgbClr val="758BFD"/>
              </a:gs>
            </a:gsLst>
            <a:lin ang="5400000" scaled="1"/>
          </a:gradFill>
          <a:ln w="9525" cap="flat">
            <a:gradFill>
              <a:gsLst>
                <a:gs pos="0">
                  <a:srgbClr val="8A68C8"/>
                </a:gs>
                <a:gs pos="74000">
                  <a:srgbClr val="8A68C8">
                    <a:lumMod val="60000"/>
                    <a:lumOff val="40000"/>
                  </a:srgbClr>
                </a:gs>
                <a:gs pos="100000">
                  <a:srgbClr val="758BFD"/>
                </a:gs>
              </a:gsLst>
              <a:lin ang="5400000" scaled="1"/>
            </a:gradFill>
            <a:prstDash val="solid"/>
            <a:miter/>
          </a:ln>
        </p:spPr>
        <p:txBody>
          <a:bodyPr rtlCol="0" anchor="ctr"/>
          <a:lstStyle>
            <a:defPPr>
              <a:defRPr lang="en-US"/>
            </a:defPPr>
            <a:lvl1pPr marL="0" algn="l" defTabSz="914400" rtl="0" eaLnBrk="1" latinLnBrk="0" hangingPunct="1">
              <a:defRPr sz="1800" kern="1200">
                <a:solidFill>
                  <a:srgbClr val="000000"/>
                </a:solidFill>
                <a:latin typeface="Roboto"/>
              </a:defRPr>
            </a:lvl1pPr>
            <a:lvl2pPr marL="457200" algn="l" defTabSz="914400" rtl="0" eaLnBrk="1" latinLnBrk="0" hangingPunct="1">
              <a:defRPr sz="1800" kern="1200">
                <a:solidFill>
                  <a:srgbClr val="000000"/>
                </a:solidFill>
                <a:latin typeface="Roboto"/>
              </a:defRPr>
            </a:lvl2pPr>
            <a:lvl3pPr marL="914400" algn="l" defTabSz="914400" rtl="0" eaLnBrk="1" latinLnBrk="0" hangingPunct="1">
              <a:defRPr sz="1800" kern="1200">
                <a:solidFill>
                  <a:srgbClr val="000000"/>
                </a:solidFill>
                <a:latin typeface="Roboto"/>
              </a:defRPr>
            </a:lvl3pPr>
            <a:lvl4pPr marL="1371600" algn="l" defTabSz="914400" rtl="0" eaLnBrk="1" latinLnBrk="0" hangingPunct="1">
              <a:defRPr sz="1800" kern="1200">
                <a:solidFill>
                  <a:srgbClr val="000000"/>
                </a:solidFill>
                <a:latin typeface="Roboto"/>
              </a:defRPr>
            </a:lvl4pPr>
            <a:lvl5pPr marL="1828800" algn="l" defTabSz="914400" rtl="0" eaLnBrk="1" latinLnBrk="0" hangingPunct="1">
              <a:defRPr sz="1800" kern="1200">
                <a:solidFill>
                  <a:srgbClr val="000000"/>
                </a:solidFill>
                <a:latin typeface="Roboto"/>
              </a:defRPr>
            </a:lvl5pPr>
            <a:lvl6pPr marL="2286000" algn="l" defTabSz="914400" rtl="0" eaLnBrk="1" latinLnBrk="0" hangingPunct="1">
              <a:defRPr sz="1800" kern="1200">
                <a:solidFill>
                  <a:srgbClr val="000000"/>
                </a:solidFill>
                <a:latin typeface="Roboto"/>
              </a:defRPr>
            </a:lvl6pPr>
            <a:lvl7pPr marL="2743200" algn="l" defTabSz="914400" rtl="0" eaLnBrk="1" latinLnBrk="0" hangingPunct="1">
              <a:defRPr sz="1800" kern="1200">
                <a:solidFill>
                  <a:srgbClr val="000000"/>
                </a:solidFill>
                <a:latin typeface="Roboto"/>
              </a:defRPr>
            </a:lvl7pPr>
            <a:lvl8pPr marL="3200400" algn="l" defTabSz="914400" rtl="0" eaLnBrk="1" latinLnBrk="0" hangingPunct="1">
              <a:defRPr sz="1800" kern="1200">
                <a:solidFill>
                  <a:srgbClr val="000000"/>
                </a:solidFill>
                <a:latin typeface="Roboto"/>
              </a:defRPr>
            </a:lvl8pPr>
            <a:lvl9pPr marL="3657600" algn="l" defTabSz="914400" rtl="0" eaLnBrk="1" latinLnBrk="0" hangingPunct="1">
              <a:defRPr sz="1800" kern="1200">
                <a:solidFill>
                  <a:srgbClr val="000000"/>
                </a:solidFill>
                <a:latin typeface="Roboto"/>
              </a:defRPr>
            </a:lvl9pPr>
          </a:lstStyle>
          <a:p>
            <a:endParaRPr lang="en-AU"/>
          </a:p>
        </p:txBody>
      </p:sp>
      <p:sp>
        <p:nvSpPr>
          <p:cNvPr id="11" name="Rectangle: Rounded Corners 10">
            <a:extLst>
              <a:ext uri="{FF2B5EF4-FFF2-40B4-BE49-F238E27FC236}">
                <a16:creationId xmlns:a16="http://schemas.microsoft.com/office/drawing/2014/main" id="{3682A5EA-660B-D684-167D-74510C794600}"/>
              </a:ext>
            </a:extLst>
          </p:cNvPr>
          <p:cNvSpPr/>
          <p:nvPr/>
        </p:nvSpPr>
        <p:spPr>
          <a:xfrm>
            <a:off x="259819" y="2510747"/>
            <a:ext cx="1479010" cy="818313"/>
          </a:xfrm>
          <a:prstGeom prst="roundRect">
            <a:avLst/>
          </a:prstGeom>
          <a:solidFill>
            <a:srgbClr val="FA91B6"/>
          </a:solidFill>
          <a:ln w="12700" cap="flat" cmpd="sng" algn="ctr">
            <a:solidFill>
              <a:srgbClr val="FA91B6"/>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Roboto"/>
              </a:defRPr>
            </a:lvl1pPr>
            <a:lvl2pPr marL="457200" algn="l" defTabSz="914400" rtl="0" eaLnBrk="1" latinLnBrk="0" hangingPunct="1">
              <a:defRPr sz="1800" kern="1200">
                <a:solidFill>
                  <a:sysClr val="window" lastClr="FFFFFF"/>
                </a:solidFill>
                <a:latin typeface="Roboto"/>
              </a:defRPr>
            </a:lvl2pPr>
            <a:lvl3pPr marL="914400" algn="l" defTabSz="914400" rtl="0" eaLnBrk="1" latinLnBrk="0" hangingPunct="1">
              <a:defRPr sz="1800" kern="1200">
                <a:solidFill>
                  <a:sysClr val="window" lastClr="FFFFFF"/>
                </a:solidFill>
                <a:latin typeface="Roboto"/>
              </a:defRPr>
            </a:lvl3pPr>
            <a:lvl4pPr marL="1371600" algn="l" defTabSz="914400" rtl="0" eaLnBrk="1" latinLnBrk="0" hangingPunct="1">
              <a:defRPr sz="1800" kern="1200">
                <a:solidFill>
                  <a:sysClr val="window" lastClr="FFFFFF"/>
                </a:solidFill>
                <a:latin typeface="Roboto"/>
              </a:defRPr>
            </a:lvl4pPr>
            <a:lvl5pPr marL="1828800" algn="l" defTabSz="914400" rtl="0" eaLnBrk="1" latinLnBrk="0" hangingPunct="1">
              <a:defRPr sz="1800" kern="1200">
                <a:solidFill>
                  <a:sysClr val="window" lastClr="FFFFFF"/>
                </a:solidFill>
                <a:latin typeface="Roboto"/>
              </a:defRPr>
            </a:lvl5pPr>
            <a:lvl6pPr marL="2286000" algn="l" defTabSz="914400" rtl="0" eaLnBrk="1" latinLnBrk="0" hangingPunct="1">
              <a:defRPr sz="1800" kern="1200">
                <a:solidFill>
                  <a:sysClr val="window" lastClr="FFFFFF"/>
                </a:solidFill>
                <a:latin typeface="Roboto"/>
              </a:defRPr>
            </a:lvl6pPr>
            <a:lvl7pPr marL="2743200" algn="l" defTabSz="914400" rtl="0" eaLnBrk="1" latinLnBrk="0" hangingPunct="1">
              <a:defRPr sz="1800" kern="1200">
                <a:solidFill>
                  <a:sysClr val="window" lastClr="FFFFFF"/>
                </a:solidFill>
                <a:latin typeface="Roboto"/>
              </a:defRPr>
            </a:lvl7pPr>
            <a:lvl8pPr marL="3200400" algn="l" defTabSz="914400" rtl="0" eaLnBrk="1" latinLnBrk="0" hangingPunct="1">
              <a:defRPr sz="1800" kern="1200">
                <a:solidFill>
                  <a:sysClr val="window" lastClr="FFFFFF"/>
                </a:solidFill>
                <a:latin typeface="Roboto"/>
              </a:defRPr>
            </a:lvl8pPr>
            <a:lvl9pPr marL="3657600" algn="l" defTabSz="914400" rtl="0" eaLnBrk="1" latinLnBrk="0" hangingPunct="1">
              <a:defRPr sz="1800" kern="1200">
                <a:solidFill>
                  <a:sysClr val="window" lastClr="FFFFFF"/>
                </a:solidFill>
                <a:latin typeface="Roboto"/>
              </a:defRPr>
            </a:lvl9pPr>
          </a:lstStyle>
          <a:p>
            <a:pPr algn="ctr"/>
            <a:r>
              <a:rPr lang="en-GB" sz="2200" b="1" dirty="0"/>
              <a:t>Training, support</a:t>
            </a:r>
            <a:endParaRPr lang="en-AU" sz="2200" b="1" dirty="0"/>
          </a:p>
        </p:txBody>
      </p:sp>
      <p:sp>
        <p:nvSpPr>
          <p:cNvPr id="12" name="Rectangle: Rounded Corners 11">
            <a:extLst>
              <a:ext uri="{FF2B5EF4-FFF2-40B4-BE49-F238E27FC236}">
                <a16:creationId xmlns:a16="http://schemas.microsoft.com/office/drawing/2014/main" id="{ABDBEEE2-32C7-0331-AB49-754D15C53CFC}"/>
              </a:ext>
            </a:extLst>
          </p:cNvPr>
          <p:cNvSpPr/>
          <p:nvPr/>
        </p:nvSpPr>
        <p:spPr>
          <a:xfrm>
            <a:off x="1914747" y="2538505"/>
            <a:ext cx="1479010" cy="818313"/>
          </a:xfrm>
          <a:prstGeom prst="roundRect">
            <a:avLst/>
          </a:prstGeom>
          <a:solidFill>
            <a:srgbClr val="FA91B6"/>
          </a:solidFill>
          <a:ln w="12700" cap="flat" cmpd="sng" algn="ctr">
            <a:solidFill>
              <a:srgbClr val="FA91B6"/>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Roboto"/>
              </a:defRPr>
            </a:lvl1pPr>
            <a:lvl2pPr marL="457200" algn="l" defTabSz="914400" rtl="0" eaLnBrk="1" latinLnBrk="0" hangingPunct="1">
              <a:defRPr sz="1800" kern="1200">
                <a:solidFill>
                  <a:sysClr val="window" lastClr="FFFFFF"/>
                </a:solidFill>
                <a:latin typeface="Roboto"/>
              </a:defRPr>
            </a:lvl2pPr>
            <a:lvl3pPr marL="914400" algn="l" defTabSz="914400" rtl="0" eaLnBrk="1" latinLnBrk="0" hangingPunct="1">
              <a:defRPr sz="1800" kern="1200">
                <a:solidFill>
                  <a:sysClr val="window" lastClr="FFFFFF"/>
                </a:solidFill>
                <a:latin typeface="Roboto"/>
              </a:defRPr>
            </a:lvl3pPr>
            <a:lvl4pPr marL="1371600" algn="l" defTabSz="914400" rtl="0" eaLnBrk="1" latinLnBrk="0" hangingPunct="1">
              <a:defRPr sz="1800" kern="1200">
                <a:solidFill>
                  <a:sysClr val="window" lastClr="FFFFFF"/>
                </a:solidFill>
                <a:latin typeface="Roboto"/>
              </a:defRPr>
            </a:lvl4pPr>
            <a:lvl5pPr marL="1828800" algn="l" defTabSz="914400" rtl="0" eaLnBrk="1" latinLnBrk="0" hangingPunct="1">
              <a:defRPr sz="1800" kern="1200">
                <a:solidFill>
                  <a:sysClr val="window" lastClr="FFFFFF"/>
                </a:solidFill>
                <a:latin typeface="Roboto"/>
              </a:defRPr>
            </a:lvl5pPr>
            <a:lvl6pPr marL="2286000" algn="l" defTabSz="914400" rtl="0" eaLnBrk="1" latinLnBrk="0" hangingPunct="1">
              <a:defRPr sz="1800" kern="1200">
                <a:solidFill>
                  <a:sysClr val="window" lastClr="FFFFFF"/>
                </a:solidFill>
                <a:latin typeface="Roboto"/>
              </a:defRPr>
            </a:lvl6pPr>
            <a:lvl7pPr marL="2743200" algn="l" defTabSz="914400" rtl="0" eaLnBrk="1" latinLnBrk="0" hangingPunct="1">
              <a:defRPr sz="1800" kern="1200">
                <a:solidFill>
                  <a:sysClr val="window" lastClr="FFFFFF"/>
                </a:solidFill>
                <a:latin typeface="Roboto"/>
              </a:defRPr>
            </a:lvl7pPr>
            <a:lvl8pPr marL="3200400" algn="l" defTabSz="914400" rtl="0" eaLnBrk="1" latinLnBrk="0" hangingPunct="1">
              <a:defRPr sz="1800" kern="1200">
                <a:solidFill>
                  <a:sysClr val="window" lastClr="FFFFFF"/>
                </a:solidFill>
                <a:latin typeface="Roboto"/>
              </a:defRPr>
            </a:lvl8pPr>
            <a:lvl9pPr marL="3657600" algn="l" defTabSz="914400" rtl="0" eaLnBrk="1" latinLnBrk="0" hangingPunct="1">
              <a:defRPr sz="1800" kern="1200">
                <a:solidFill>
                  <a:sysClr val="window" lastClr="FFFFFF"/>
                </a:solidFill>
                <a:latin typeface="Roboto"/>
              </a:defRPr>
            </a:lvl9pPr>
          </a:lstStyle>
          <a:p>
            <a:pPr algn="ctr"/>
            <a:r>
              <a:rPr lang="en-GB" sz="2200" b="1" dirty="0"/>
              <a:t>Data analysis</a:t>
            </a:r>
            <a:endParaRPr lang="en-AU" sz="2200" b="1" dirty="0"/>
          </a:p>
        </p:txBody>
      </p:sp>
    </p:spTree>
    <p:extLst>
      <p:ext uri="{BB962C8B-B14F-4D97-AF65-F5344CB8AC3E}">
        <p14:creationId xmlns:p14="http://schemas.microsoft.com/office/powerpoint/2010/main" val="1097768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6DD489-C18B-EBDE-FA41-32A9713F53B0}"/>
              </a:ext>
            </a:extLst>
          </p:cNvPr>
          <p:cNvSpPr txBox="1"/>
          <p:nvPr/>
        </p:nvSpPr>
        <p:spPr>
          <a:xfrm>
            <a:off x="298383" y="115861"/>
            <a:ext cx="9671399" cy="830997"/>
          </a:xfrm>
          <a:prstGeom prst="rect">
            <a:avLst/>
          </a:prstGeom>
          <a:noFill/>
        </p:spPr>
        <p:txBody>
          <a:bodyPr wrap="square" lIns="91440" tIns="45720" rIns="91440" bIns="45720" rtlCol="0" anchor="t">
            <a:spAutoFit/>
          </a:bodyPr>
          <a:lstStyle/>
          <a:p>
            <a:r>
              <a:rPr lang="en-AU" sz="4800" b="1" i="1" dirty="0">
                <a:solidFill>
                  <a:srgbClr val="404040"/>
                </a:solidFill>
                <a:latin typeface="Barlow" pitchFamily="2" charset="77"/>
                <a:ea typeface="Roboto" panose="02000000000000000000" pitchFamily="2" charset="0"/>
                <a:cs typeface="Roboto"/>
              </a:rPr>
              <a:t>User Scenario </a:t>
            </a:r>
            <a:endParaRPr lang="en-US" sz="4800" b="1" i="1" dirty="0">
              <a:solidFill>
                <a:srgbClr val="404040"/>
              </a:solidFill>
              <a:latin typeface="Barlow" pitchFamily="2" charset="77"/>
              <a:ea typeface="Roboto" panose="02000000000000000000" pitchFamily="2" charset="0"/>
              <a:cs typeface="Roboto"/>
            </a:endParaRPr>
          </a:p>
        </p:txBody>
      </p:sp>
      <p:graphicFrame>
        <p:nvGraphicFramePr>
          <p:cNvPr id="9" name="Table 8">
            <a:extLst>
              <a:ext uri="{FF2B5EF4-FFF2-40B4-BE49-F238E27FC236}">
                <a16:creationId xmlns:a16="http://schemas.microsoft.com/office/drawing/2014/main" id="{4673A16B-A68F-792F-9A16-A7D2715196D6}"/>
              </a:ext>
            </a:extLst>
          </p:cNvPr>
          <p:cNvGraphicFramePr>
            <a:graphicFrameLocks noGrp="1"/>
          </p:cNvGraphicFramePr>
          <p:nvPr/>
        </p:nvGraphicFramePr>
        <p:xfrm>
          <a:off x="389625" y="1139526"/>
          <a:ext cx="11546225" cy="1933320"/>
        </p:xfrm>
        <a:graphic>
          <a:graphicData uri="http://schemas.openxmlformats.org/drawingml/2006/table">
            <a:tbl>
              <a:tblPr firstRow="1" bandRow="1">
                <a:tableStyleId>{5C22544A-7EE6-4342-B048-85BDC9FD1C3A}</a:tableStyleId>
              </a:tblPr>
              <a:tblGrid>
                <a:gridCol w="1909791">
                  <a:extLst>
                    <a:ext uri="{9D8B030D-6E8A-4147-A177-3AD203B41FA5}">
                      <a16:colId xmlns:a16="http://schemas.microsoft.com/office/drawing/2014/main" val="3640692451"/>
                    </a:ext>
                  </a:extLst>
                </a:gridCol>
                <a:gridCol w="2528047">
                  <a:extLst>
                    <a:ext uri="{9D8B030D-6E8A-4147-A177-3AD203B41FA5}">
                      <a16:colId xmlns:a16="http://schemas.microsoft.com/office/drawing/2014/main" val="1780566899"/>
                    </a:ext>
                  </a:extLst>
                </a:gridCol>
                <a:gridCol w="3101789">
                  <a:extLst>
                    <a:ext uri="{9D8B030D-6E8A-4147-A177-3AD203B41FA5}">
                      <a16:colId xmlns:a16="http://schemas.microsoft.com/office/drawing/2014/main" val="1277861264"/>
                    </a:ext>
                  </a:extLst>
                </a:gridCol>
                <a:gridCol w="4006598">
                  <a:extLst>
                    <a:ext uri="{9D8B030D-6E8A-4147-A177-3AD203B41FA5}">
                      <a16:colId xmlns:a16="http://schemas.microsoft.com/office/drawing/2014/main" val="3825703626"/>
                    </a:ext>
                  </a:extLst>
                </a:gridCol>
              </a:tblGrid>
              <a:tr h="884346">
                <a:tc>
                  <a:txBody>
                    <a:bodyPr/>
                    <a:lstStyle/>
                    <a:p>
                      <a:pPr algn="ctr"/>
                      <a:r>
                        <a:rPr lang="en-AU" sz="1400" dirty="0">
                          <a:latin typeface="Barlow" pitchFamily="2" charset="77"/>
                        </a:rPr>
                        <a:t>Type of user</a:t>
                      </a:r>
                    </a:p>
                  </a:txBody>
                  <a:tcPr anchor="ctr">
                    <a:solidFill>
                      <a:srgbClr val="6172CE"/>
                    </a:solidFill>
                  </a:tcPr>
                </a:tc>
                <a:tc>
                  <a:txBody>
                    <a:bodyPr/>
                    <a:lstStyle/>
                    <a:p>
                      <a:pPr algn="ctr"/>
                      <a:r>
                        <a:rPr lang="en-AU" sz="1400" dirty="0">
                          <a:latin typeface="Barlow" pitchFamily="2" charset="77"/>
                        </a:rPr>
                        <a:t>Requirement</a:t>
                      </a:r>
                    </a:p>
                  </a:txBody>
                  <a:tcPr anchor="ctr">
                    <a:solidFill>
                      <a:srgbClr val="6172CE"/>
                    </a:solidFill>
                  </a:tcPr>
                </a:tc>
                <a:tc>
                  <a:txBody>
                    <a:bodyPr/>
                    <a:lstStyle/>
                    <a:p>
                      <a:pPr algn="ctr"/>
                      <a:r>
                        <a:rPr lang="en-AU" sz="1400" dirty="0">
                          <a:latin typeface="Barlow" pitchFamily="2" charset="77"/>
                        </a:rPr>
                        <a:t>Tool 1 – Query for </a:t>
                      </a:r>
                    </a:p>
                    <a:p>
                      <a:pPr algn="ctr"/>
                      <a:r>
                        <a:rPr lang="en-AU" sz="1400" dirty="0">
                          <a:latin typeface="Barlow" pitchFamily="2" charset="77"/>
                        </a:rPr>
                        <a:t>implementation challenge</a:t>
                      </a:r>
                    </a:p>
                  </a:txBody>
                  <a:tcPr anchor="ctr">
                    <a:solidFill>
                      <a:srgbClr val="6172CE"/>
                    </a:solidFill>
                  </a:tcPr>
                </a:tc>
                <a:tc>
                  <a:txBody>
                    <a:bodyPr/>
                    <a:lstStyle/>
                    <a:p>
                      <a:pPr algn="ctr"/>
                      <a:r>
                        <a:rPr lang="en-AU" sz="1400" dirty="0">
                          <a:latin typeface="Barlow" pitchFamily="2" charset="77"/>
                        </a:rPr>
                        <a:t>Tool 2 – Comprehensive implementation support </a:t>
                      </a:r>
                    </a:p>
                    <a:p>
                      <a:pPr algn="ctr"/>
                      <a:r>
                        <a:rPr lang="en-AU" sz="1400" i="1" dirty="0">
                          <a:highlight>
                            <a:srgbClr val="62ACF0"/>
                          </a:highlight>
                          <a:latin typeface="Barlow" pitchFamily="2" charset="77"/>
                        </a:rPr>
                        <a:t>all data collected fed into </a:t>
                      </a:r>
                    </a:p>
                    <a:p>
                      <a:pPr algn="ctr"/>
                      <a:r>
                        <a:rPr lang="en-AU" sz="1400" i="1" dirty="0">
                          <a:highlight>
                            <a:srgbClr val="62ACF0"/>
                          </a:highlight>
                          <a:latin typeface="Barlow" pitchFamily="2" charset="77"/>
                        </a:rPr>
                        <a:t>Learning Implementation System</a:t>
                      </a:r>
                    </a:p>
                  </a:txBody>
                  <a:tcPr anchor="ctr">
                    <a:solidFill>
                      <a:srgbClr val="6172CE"/>
                    </a:solidFill>
                  </a:tcPr>
                </a:tc>
                <a:extLst>
                  <a:ext uri="{0D108BD9-81ED-4DB2-BD59-A6C34878D82A}">
                    <a16:rowId xmlns:a16="http://schemas.microsoft.com/office/drawing/2014/main" val="519223797"/>
                  </a:ext>
                </a:extLst>
              </a:tr>
              <a:tr h="1048974">
                <a:tc>
                  <a:txBody>
                    <a:bodyPr/>
                    <a:lstStyle/>
                    <a:p>
                      <a:r>
                        <a:rPr lang="en-AU" sz="1400" dirty="0">
                          <a:latin typeface="Barlow" pitchFamily="2" charset="77"/>
                        </a:rPr>
                        <a:t>Hospital cardiac department manager</a:t>
                      </a:r>
                    </a:p>
                  </a:txBody>
                  <a:tcPr anchor="ctr">
                    <a:solidFill>
                      <a:srgbClr val="BDCCFF"/>
                    </a:solidFill>
                  </a:tcPr>
                </a:tc>
                <a:tc>
                  <a:txBody>
                    <a:bodyPr/>
                    <a:lstStyle/>
                    <a:p>
                      <a:r>
                        <a:rPr lang="en-AU" sz="1400" dirty="0">
                          <a:latin typeface="Barlow" pitchFamily="2" charset="77"/>
                        </a:rPr>
                        <a:t>To identify the </a:t>
                      </a:r>
                      <a:r>
                        <a:rPr lang="en-AU" sz="1400" u="sng" dirty="0">
                          <a:latin typeface="Barlow" pitchFamily="2" charset="77"/>
                        </a:rPr>
                        <a:t>most effective strategies</a:t>
                      </a:r>
                      <a:r>
                        <a:rPr lang="en-AU" sz="1400" dirty="0">
                          <a:latin typeface="Barlow" pitchFamily="2" charset="77"/>
                        </a:rPr>
                        <a:t> for implementing remote pulse oximetry.</a:t>
                      </a:r>
                    </a:p>
                  </a:txBody>
                  <a:tcPr anchor="ctr">
                    <a:solidFill>
                      <a:srgbClr val="BDCCFF"/>
                    </a:solidFill>
                  </a:tcPr>
                </a:tc>
                <a:tc>
                  <a:txBody>
                    <a:bodyPr/>
                    <a:lstStyle/>
                    <a:p>
                      <a:r>
                        <a:rPr lang="en-AU" sz="1400" dirty="0">
                          <a:latin typeface="Barlow" pitchFamily="2" charset="77"/>
                        </a:rPr>
                        <a:t>What are the </a:t>
                      </a:r>
                      <a:r>
                        <a:rPr lang="en-AU" sz="1400" u="sng" dirty="0">
                          <a:latin typeface="Barlow" pitchFamily="2" charset="77"/>
                        </a:rPr>
                        <a:t>optimal</a:t>
                      </a:r>
                      <a:r>
                        <a:rPr lang="en-AU" sz="1400" dirty="0">
                          <a:latin typeface="Barlow" pitchFamily="2" charset="77"/>
                        </a:rPr>
                        <a:t> </a:t>
                      </a:r>
                      <a:r>
                        <a:rPr lang="en-AU" sz="1400" u="sng" dirty="0">
                          <a:latin typeface="Barlow" pitchFamily="2" charset="77"/>
                        </a:rPr>
                        <a:t>strategies</a:t>
                      </a:r>
                      <a:r>
                        <a:rPr lang="en-AU" sz="1400" dirty="0">
                          <a:latin typeface="Barlow" pitchFamily="2" charset="77"/>
                        </a:rPr>
                        <a:t> to implement remote pulse oximetry, and what </a:t>
                      </a:r>
                      <a:r>
                        <a:rPr lang="en-AU" sz="1400" u="sng" dirty="0">
                          <a:latin typeface="Barlow" pitchFamily="2" charset="77"/>
                        </a:rPr>
                        <a:t>key barriers </a:t>
                      </a:r>
                      <a:r>
                        <a:rPr lang="en-AU" sz="1400" dirty="0">
                          <a:latin typeface="Barlow" pitchFamily="2" charset="77"/>
                        </a:rPr>
                        <a:t>hinder patient adoption?</a:t>
                      </a:r>
                    </a:p>
                  </a:txBody>
                  <a:tcPr anchor="ctr">
                    <a:solidFill>
                      <a:srgbClr val="BDCCFF"/>
                    </a:solidFill>
                  </a:tcPr>
                </a:tc>
                <a:tc>
                  <a:txBody>
                    <a:bodyPr/>
                    <a:lstStyle/>
                    <a:p>
                      <a:r>
                        <a:rPr lang="en-AU" sz="1400" u="none" dirty="0">
                          <a:latin typeface="Barlow" pitchFamily="2" charset="77"/>
                        </a:rPr>
                        <a:t>Interacts with ImpleMATE for guided implementation support as part of a continued professional development project.</a:t>
                      </a:r>
                    </a:p>
                  </a:txBody>
                  <a:tcPr anchor="ctr">
                    <a:solidFill>
                      <a:srgbClr val="BDCCFF"/>
                    </a:solidFill>
                  </a:tcPr>
                </a:tc>
                <a:extLst>
                  <a:ext uri="{0D108BD9-81ED-4DB2-BD59-A6C34878D82A}">
                    <a16:rowId xmlns:a16="http://schemas.microsoft.com/office/drawing/2014/main" val="1846358435"/>
                  </a:ext>
                </a:extLst>
              </a:tr>
            </a:tbl>
          </a:graphicData>
        </a:graphic>
      </p:graphicFrame>
      <p:graphicFrame>
        <p:nvGraphicFramePr>
          <p:cNvPr id="3" name="Table 2">
            <a:extLst>
              <a:ext uri="{FF2B5EF4-FFF2-40B4-BE49-F238E27FC236}">
                <a16:creationId xmlns:a16="http://schemas.microsoft.com/office/drawing/2014/main" id="{F03A2E7E-6E02-8EAA-F5C9-8A888C04E6DC}"/>
              </a:ext>
            </a:extLst>
          </p:cNvPr>
          <p:cNvGraphicFramePr>
            <a:graphicFrameLocks noGrp="1"/>
          </p:cNvGraphicFramePr>
          <p:nvPr/>
        </p:nvGraphicFramePr>
        <p:xfrm>
          <a:off x="398650" y="2996216"/>
          <a:ext cx="11537200" cy="1158240"/>
        </p:xfrm>
        <a:graphic>
          <a:graphicData uri="http://schemas.openxmlformats.org/drawingml/2006/table">
            <a:tbl>
              <a:tblPr firstRow="1" bandRow="1">
                <a:tableStyleId>{5C22544A-7EE6-4342-B048-85BDC9FD1C3A}</a:tableStyleId>
              </a:tblPr>
              <a:tblGrid>
                <a:gridCol w="1900766">
                  <a:extLst>
                    <a:ext uri="{9D8B030D-6E8A-4147-A177-3AD203B41FA5}">
                      <a16:colId xmlns:a16="http://schemas.microsoft.com/office/drawing/2014/main" val="2570238320"/>
                    </a:ext>
                  </a:extLst>
                </a:gridCol>
                <a:gridCol w="2528047">
                  <a:extLst>
                    <a:ext uri="{9D8B030D-6E8A-4147-A177-3AD203B41FA5}">
                      <a16:colId xmlns:a16="http://schemas.microsoft.com/office/drawing/2014/main" val="2774506695"/>
                    </a:ext>
                  </a:extLst>
                </a:gridCol>
                <a:gridCol w="3101789">
                  <a:extLst>
                    <a:ext uri="{9D8B030D-6E8A-4147-A177-3AD203B41FA5}">
                      <a16:colId xmlns:a16="http://schemas.microsoft.com/office/drawing/2014/main" val="436483651"/>
                    </a:ext>
                  </a:extLst>
                </a:gridCol>
                <a:gridCol w="4006598">
                  <a:extLst>
                    <a:ext uri="{9D8B030D-6E8A-4147-A177-3AD203B41FA5}">
                      <a16:colId xmlns:a16="http://schemas.microsoft.com/office/drawing/2014/main" val="1033405303"/>
                    </a:ext>
                  </a:extLst>
                </a:gridCol>
              </a:tblGrid>
              <a:tr h="1071761">
                <a:tc>
                  <a:txBody>
                    <a:bodyPr/>
                    <a:lstStyle/>
                    <a:p>
                      <a:r>
                        <a:rPr lang="en-AU" sz="1400" b="0" dirty="0">
                          <a:solidFill>
                            <a:schemeClr val="tx1"/>
                          </a:solidFill>
                          <a:latin typeface="Barlow" pitchFamily="2" charset="77"/>
                        </a:rPr>
                        <a:t>NSW hospital CEOs and change management team</a:t>
                      </a:r>
                    </a:p>
                  </a:txBody>
                  <a:tcPr anchor="ctr">
                    <a:solidFill>
                      <a:srgbClr val="E5F2FF"/>
                    </a:solidFill>
                  </a:tcPr>
                </a:tc>
                <a:tc>
                  <a:txBody>
                    <a:bodyPr/>
                    <a:lstStyle/>
                    <a:p>
                      <a:r>
                        <a:rPr lang="en-AU" sz="1400" b="0" dirty="0">
                          <a:solidFill>
                            <a:schemeClr val="tx1"/>
                          </a:solidFill>
                          <a:latin typeface="Barlow" pitchFamily="2" charset="77"/>
                        </a:rPr>
                        <a:t>To </a:t>
                      </a:r>
                      <a:r>
                        <a:rPr lang="en-AU" sz="1400" b="0" u="sng" dirty="0">
                          <a:solidFill>
                            <a:schemeClr val="tx1"/>
                          </a:solidFill>
                          <a:latin typeface="Barlow" pitchFamily="2" charset="77"/>
                        </a:rPr>
                        <a:t>scale and evaluate a precision oncology clinic </a:t>
                      </a:r>
                      <a:r>
                        <a:rPr lang="en-AU" sz="1400" b="0" dirty="0">
                          <a:solidFill>
                            <a:schemeClr val="tx1"/>
                          </a:solidFill>
                          <a:latin typeface="Barlow" pitchFamily="2" charset="77"/>
                        </a:rPr>
                        <a:t>in routine healthcare.</a:t>
                      </a:r>
                    </a:p>
                  </a:txBody>
                  <a:tcPr anchor="ctr">
                    <a:solidFill>
                      <a:srgbClr val="E5F2FF"/>
                    </a:solidFill>
                  </a:tcPr>
                </a:tc>
                <a:tc>
                  <a:txBody>
                    <a:bodyPr/>
                    <a:lstStyle/>
                    <a:p>
                      <a:r>
                        <a:rPr lang="en-AU" sz="1400" b="0" dirty="0">
                          <a:solidFill>
                            <a:schemeClr val="tx1"/>
                          </a:solidFill>
                          <a:latin typeface="Barlow" pitchFamily="2" charset="77"/>
                        </a:rPr>
                        <a:t>How can we </a:t>
                      </a:r>
                      <a:r>
                        <a:rPr lang="en-AU" sz="1400" b="0" u="sng" dirty="0">
                          <a:solidFill>
                            <a:schemeClr val="tx1"/>
                          </a:solidFill>
                          <a:latin typeface="Barlow" pitchFamily="2" charset="77"/>
                        </a:rPr>
                        <a:t>effectively integrate</a:t>
                      </a:r>
                      <a:r>
                        <a:rPr lang="en-AU" sz="1400" b="0" dirty="0">
                          <a:solidFill>
                            <a:schemeClr val="tx1"/>
                          </a:solidFill>
                          <a:latin typeface="Barlow" pitchFamily="2" charset="77"/>
                        </a:rPr>
                        <a:t> a precision oncology clinic into </a:t>
                      </a:r>
                      <a:r>
                        <a:rPr lang="en-AU" sz="1400" b="0" u="sng" dirty="0">
                          <a:solidFill>
                            <a:schemeClr val="tx1"/>
                          </a:solidFill>
                          <a:latin typeface="Barlow" pitchFamily="2" charset="77"/>
                        </a:rPr>
                        <a:t>existing workflows</a:t>
                      </a:r>
                      <a:r>
                        <a:rPr lang="en-AU" sz="1400" b="0" dirty="0">
                          <a:solidFill>
                            <a:schemeClr val="tx1"/>
                          </a:solidFill>
                          <a:latin typeface="Barlow" pitchFamily="2" charset="77"/>
                        </a:rPr>
                        <a:t> to improve patient outcomes in hospital settings?</a:t>
                      </a:r>
                    </a:p>
                  </a:txBody>
                  <a:tcPr anchor="ctr">
                    <a:solidFill>
                      <a:srgbClr val="E5F2FF"/>
                    </a:solidFill>
                  </a:tcPr>
                </a:tc>
                <a:tc>
                  <a:txBody>
                    <a:bodyPr/>
                    <a:lstStyle/>
                    <a:p>
                      <a:pPr marL="285750" indent="-285750">
                        <a:buFont typeface="Arial" panose="020B0604020202020204" pitchFamily="34" charset="0"/>
                        <a:buChar char="•"/>
                      </a:pPr>
                      <a:r>
                        <a:rPr lang="en-AU" sz="1400" b="0" u="none" dirty="0">
                          <a:solidFill>
                            <a:schemeClr val="tx1"/>
                          </a:solidFill>
                          <a:latin typeface="Barlow" pitchFamily="2" charset="77"/>
                        </a:rPr>
                        <a:t>Change mangers receive ImpleMATE support to collect context specific data.</a:t>
                      </a:r>
                    </a:p>
                    <a:p>
                      <a:pPr marL="285750" indent="-285750">
                        <a:buFont typeface="Arial" panose="020B0604020202020204" pitchFamily="34" charset="0"/>
                        <a:buChar char="•"/>
                      </a:pPr>
                      <a:r>
                        <a:rPr lang="en-AU" sz="1400" b="0" u="none" dirty="0">
                          <a:solidFill>
                            <a:schemeClr val="tx1"/>
                          </a:solidFill>
                          <a:latin typeface="Barlow" pitchFamily="2" charset="77"/>
                        </a:rPr>
                        <a:t>Provide analysis on operational changes, resource allocations, and policy amendments.</a:t>
                      </a:r>
                    </a:p>
                    <a:p>
                      <a:pPr marL="285750" indent="-285750">
                        <a:buFont typeface="Arial" panose="020B0604020202020204" pitchFamily="34" charset="0"/>
                        <a:buChar char="•"/>
                      </a:pPr>
                      <a:r>
                        <a:rPr lang="en-AU" sz="1400" b="0" u="none" dirty="0">
                          <a:solidFill>
                            <a:schemeClr val="tx1"/>
                          </a:solidFill>
                          <a:latin typeface="Barlow" pitchFamily="2" charset="77"/>
                        </a:rPr>
                        <a:t>Support to develop strategies.</a:t>
                      </a:r>
                    </a:p>
                  </a:txBody>
                  <a:tcPr anchor="ctr">
                    <a:solidFill>
                      <a:srgbClr val="E5F2FF"/>
                    </a:solidFill>
                  </a:tcPr>
                </a:tc>
                <a:extLst>
                  <a:ext uri="{0D108BD9-81ED-4DB2-BD59-A6C34878D82A}">
                    <a16:rowId xmlns:a16="http://schemas.microsoft.com/office/drawing/2014/main" val="3674822850"/>
                  </a:ext>
                </a:extLst>
              </a:tr>
            </a:tbl>
          </a:graphicData>
        </a:graphic>
      </p:graphicFrame>
      <p:graphicFrame>
        <p:nvGraphicFramePr>
          <p:cNvPr id="6" name="Table 5">
            <a:extLst>
              <a:ext uri="{FF2B5EF4-FFF2-40B4-BE49-F238E27FC236}">
                <a16:creationId xmlns:a16="http://schemas.microsoft.com/office/drawing/2014/main" id="{5AE53BAB-FEDD-264D-8E90-8429CF284D61}"/>
              </a:ext>
            </a:extLst>
          </p:cNvPr>
          <p:cNvGraphicFramePr>
            <a:graphicFrameLocks noGrp="1"/>
          </p:cNvGraphicFramePr>
          <p:nvPr/>
        </p:nvGraphicFramePr>
        <p:xfrm>
          <a:off x="398650" y="4162652"/>
          <a:ext cx="11537200" cy="1071761"/>
        </p:xfrm>
        <a:graphic>
          <a:graphicData uri="http://schemas.openxmlformats.org/drawingml/2006/table">
            <a:tbl>
              <a:tblPr firstRow="1" bandRow="1">
                <a:tableStyleId>{5C22544A-7EE6-4342-B048-85BDC9FD1C3A}</a:tableStyleId>
              </a:tblPr>
              <a:tblGrid>
                <a:gridCol w="1900766">
                  <a:extLst>
                    <a:ext uri="{9D8B030D-6E8A-4147-A177-3AD203B41FA5}">
                      <a16:colId xmlns:a16="http://schemas.microsoft.com/office/drawing/2014/main" val="1230329074"/>
                    </a:ext>
                  </a:extLst>
                </a:gridCol>
                <a:gridCol w="2528047">
                  <a:extLst>
                    <a:ext uri="{9D8B030D-6E8A-4147-A177-3AD203B41FA5}">
                      <a16:colId xmlns:a16="http://schemas.microsoft.com/office/drawing/2014/main" val="1611952073"/>
                    </a:ext>
                  </a:extLst>
                </a:gridCol>
                <a:gridCol w="3101789">
                  <a:extLst>
                    <a:ext uri="{9D8B030D-6E8A-4147-A177-3AD203B41FA5}">
                      <a16:colId xmlns:a16="http://schemas.microsoft.com/office/drawing/2014/main" val="3790746319"/>
                    </a:ext>
                  </a:extLst>
                </a:gridCol>
                <a:gridCol w="4006598">
                  <a:extLst>
                    <a:ext uri="{9D8B030D-6E8A-4147-A177-3AD203B41FA5}">
                      <a16:colId xmlns:a16="http://schemas.microsoft.com/office/drawing/2014/main" val="81205248"/>
                    </a:ext>
                  </a:extLst>
                </a:gridCol>
              </a:tblGrid>
              <a:tr h="1071761">
                <a:tc>
                  <a:txBody>
                    <a:bodyPr/>
                    <a:lstStyle/>
                    <a:p>
                      <a:r>
                        <a:rPr lang="en-AU" sz="1400" b="0" dirty="0">
                          <a:solidFill>
                            <a:schemeClr val="tx1"/>
                          </a:solidFill>
                          <a:latin typeface="Barlow" pitchFamily="2" charset="77"/>
                        </a:rPr>
                        <a:t>Research team</a:t>
                      </a:r>
                    </a:p>
                  </a:txBody>
                  <a:tcPr anchor="ctr">
                    <a:solidFill>
                      <a:srgbClr val="BDCCFF"/>
                    </a:solidFill>
                  </a:tcPr>
                </a:tc>
                <a:tc>
                  <a:txBody>
                    <a:bodyPr/>
                    <a:lstStyle/>
                    <a:p>
                      <a:r>
                        <a:rPr lang="en-AU" sz="1400" b="0" dirty="0">
                          <a:solidFill>
                            <a:schemeClr val="tx1"/>
                          </a:solidFill>
                          <a:latin typeface="Barlow" pitchFamily="2" charset="77"/>
                        </a:rPr>
                        <a:t>Understand evidence to introduce </a:t>
                      </a:r>
                      <a:r>
                        <a:rPr lang="en-AU" sz="1400" b="0" u="sng" dirty="0">
                          <a:solidFill>
                            <a:schemeClr val="tx1"/>
                          </a:solidFill>
                          <a:latin typeface="Barlow" pitchFamily="2" charset="77"/>
                        </a:rPr>
                        <a:t>whole-body MRI cancer screening </a:t>
                      </a:r>
                      <a:r>
                        <a:rPr lang="en-AU" sz="1400" b="0" dirty="0">
                          <a:solidFill>
                            <a:schemeClr val="tx1"/>
                          </a:solidFill>
                          <a:latin typeface="Barlow" pitchFamily="2" charset="77"/>
                        </a:rPr>
                        <a:t>in Li-Fraumeni Syndrome.</a:t>
                      </a:r>
                    </a:p>
                  </a:txBody>
                  <a:tcPr anchor="ctr">
                    <a:solidFill>
                      <a:srgbClr val="BDCCFF"/>
                    </a:solidFill>
                  </a:tcPr>
                </a:tc>
                <a:tc>
                  <a:txBody>
                    <a:bodyPr/>
                    <a:lstStyle/>
                    <a:p>
                      <a:r>
                        <a:rPr lang="en-US" sz="1400" b="0" u="sng" dirty="0">
                          <a:solidFill>
                            <a:schemeClr val="tx1"/>
                          </a:solidFill>
                          <a:latin typeface="Barlow" pitchFamily="2" charset="77"/>
                        </a:rPr>
                        <a:t>How effective </a:t>
                      </a:r>
                      <a:r>
                        <a:rPr lang="en-US" sz="1400" b="0" dirty="0">
                          <a:solidFill>
                            <a:schemeClr val="tx1"/>
                          </a:solidFill>
                          <a:latin typeface="Barlow" pitchFamily="2" charset="77"/>
                        </a:rPr>
                        <a:t>is whole-body MRI screening, and </a:t>
                      </a:r>
                      <a:r>
                        <a:rPr lang="en-US" sz="1400" b="0" u="sng" dirty="0">
                          <a:solidFill>
                            <a:schemeClr val="tx1"/>
                          </a:solidFill>
                          <a:latin typeface="Barlow" pitchFamily="2" charset="77"/>
                        </a:rPr>
                        <a:t>what behavior changes </a:t>
                      </a:r>
                      <a:r>
                        <a:rPr lang="en-US" sz="1400" b="0" dirty="0">
                          <a:solidFill>
                            <a:schemeClr val="tx1"/>
                          </a:solidFill>
                          <a:latin typeface="Barlow" pitchFamily="2" charset="77"/>
                        </a:rPr>
                        <a:t>are needed to support its implementation?</a:t>
                      </a:r>
                      <a:endParaRPr lang="en-AU" sz="1400" b="0" dirty="0">
                        <a:solidFill>
                          <a:schemeClr val="tx1"/>
                        </a:solidFill>
                        <a:latin typeface="Barlow" pitchFamily="2" charset="77"/>
                      </a:endParaRPr>
                    </a:p>
                  </a:txBody>
                  <a:tcPr anchor="ctr">
                    <a:solidFill>
                      <a:srgbClr val="BDCCFF"/>
                    </a:solidFill>
                  </a:tcPr>
                </a:tc>
                <a:tc>
                  <a:txBody>
                    <a:bodyPr/>
                    <a:lstStyle/>
                    <a:p>
                      <a:r>
                        <a:rPr lang="en-AU" sz="1400" b="0" u="none" dirty="0">
                          <a:solidFill>
                            <a:schemeClr val="tx1"/>
                          </a:solidFill>
                          <a:latin typeface="Barlow" pitchFamily="2" charset="77"/>
                        </a:rPr>
                        <a:t>ImpleMATE-guided structured data collection to enable analysis and evaluation.</a:t>
                      </a:r>
                    </a:p>
                  </a:txBody>
                  <a:tcPr anchor="ctr">
                    <a:solidFill>
                      <a:srgbClr val="BDCCFF"/>
                    </a:solidFill>
                  </a:tcPr>
                </a:tc>
                <a:extLst>
                  <a:ext uri="{0D108BD9-81ED-4DB2-BD59-A6C34878D82A}">
                    <a16:rowId xmlns:a16="http://schemas.microsoft.com/office/drawing/2014/main" val="1985649802"/>
                  </a:ext>
                </a:extLst>
              </a:tr>
            </a:tbl>
          </a:graphicData>
        </a:graphic>
      </p:graphicFrame>
      <p:graphicFrame>
        <p:nvGraphicFramePr>
          <p:cNvPr id="7" name="Table 6">
            <a:extLst>
              <a:ext uri="{FF2B5EF4-FFF2-40B4-BE49-F238E27FC236}">
                <a16:creationId xmlns:a16="http://schemas.microsoft.com/office/drawing/2014/main" id="{BDD31357-1F45-35C9-824C-27BDE1BBEFC4}"/>
              </a:ext>
            </a:extLst>
          </p:cNvPr>
          <p:cNvGraphicFramePr>
            <a:graphicFrameLocks noGrp="1"/>
          </p:cNvGraphicFramePr>
          <p:nvPr/>
        </p:nvGraphicFramePr>
        <p:xfrm>
          <a:off x="398650" y="5229612"/>
          <a:ext cx="11537200" cy="1158240"/>
        </p:xfrm>
        <a:graphic>
          <a:graphicData uri="http://schemas.openxmlformats.org/drawingml/2006/table">
            <a:tbl>
              <a:tblPr firstRow="1" bandRow="1">
                <a:tableStyleId>{5C22544A-7EE6-4342-B048-85BDC9FD1C3A}</a:tableStyleId>
              </a:tblPr>
              <a:tblGrid>
                <a:gridCol w="1900766">
                  <a:extLst>
                    <a:ext uri="{9D8B030D-6E8A-4147-A177-3AD203B41FA5}">
                      <a16:colId xmlns:a16="http://schemas.microsoft.com/office/drawing/2014/main" val="2802631971"/>
                    </a:ext>
                  </a:extLst>
                </a:gridCol>
                <a:gridCol w="2528047">
                  <a:extLst>
                    <a:ext uri="{9D8B030D-6E8A-4147-A177-3AD203B41FA5}">
                      <a16:colId xmlns:a16="http://schemas.microsoft.com/office/drawing/2014/main" val="3998550006"/>
                    </a:ext>
                  </a:extLst>
                </a:gridCol>
                <a:gridCol w="3101789">
                  <a:extLst>
                    <a:ext uri="{9D8B030D-6E8A-4147-A177-3AD203B41FA5}">
                      <a16:colId xmlns:a16="http://schemas.microsoft.com/office/drawing/2014/main" val="2461675598"/>
                    </a:ext>
                  </a:extLst>
                </a:gridCol>
                <a:gridCol w="4006598">
                  <a:extLst>
                    <a:ext uri="{9D8B030D-6E8A-4147-A177-3AD203B41FA5}">
                      <a16:colId xmlns:a16="http://schemas.microsoft.com/office/drawing/2014/main" val="3026534211"/>
                    </a:ext>
                  </a:extLst>
                </a:gridCol>
              </a:tblGrid>
              <a:tr h="1071761">
                <a:tc>
                  <a:txBody>
                    <a:bodyPr/>
                    <a:lstStyle/>
                    <a:p>
                      <a:r>
                        <a:rPr lang="en-AU" sz="1400" b="0" dirty="0">
                          <a:solidFill>
                            <a:schemeClr val="tx1"/>
                          </a:solidFill>
                          <a:latin typeface="Barlow" pitchFamily="2" charset="77"/>
                        </a:rPr>
                        <a:t>Department of Health and Aged Care</a:t>
                      </a:r>
                    </a:p>
                  </a:txBody>
                  <a:tcPr anchor="ctr">
                    <a:solidFill>
                      <a:srgbClr val="E5F2FF"/>
                    </a:solidFill>
                  </a:tcPr>
                </a:tc>
                <a:tc>
                  <a:txBody>
                    <a:bodyPr/>
                    <a:lstStyle/>
                    <a:p>
                      <a:r>
                        <a:rPr lang="en-AU" sz="1400" b="0" dirty="0">
                          <a:solidFill>
                            <a:schemeClr val="tx1"/>
                          </a:solidFill>
                          <a:latin typeface="Barlow" pitchFamily="2" charset="77"/>
                        </a:rPr>
                        <a:t>To run a national campaign to </a:t>
                      </a:r>
                      <a:r>
                        <a:rPr lang="en-AU" sz="1400" b="0" u="sng" dirty="0">
                          <a:solidFill>
                            <a:schemeClr val="tx1"/>
                          </a:solidFill>
                          <a:latin typeface="Barlow" pitchFamily="2" charset="77"/>
                        </a:rPr>
                        <a:t>promote HPV self-collection in rural and remote settings</a:t>
                      </a:r>
                      <a:r>
                        <a:rPr lang="en-AU" sz="1400" b="0" dirty="0">
                          <a:solidFill>
                            <a:schemeClr val="tx1"/>
                          </a:solidFill>
                          <a:latin typeface="Barlow" pitchFamily="2" charset="77"/>
                        </a:rPr>
                        <a:t>.</a:t>
                      </a:r>
                    </a:p>
                  </a:txBody>
                  <a:tcPr anchor="ctr">
                    <a:solidFill>
                      <a:srgbClr val="E5F2FF"/>
                    </a:solidFill>
                  </a:tcPr>
                </a:tc>
                <a:tc>
                  <a:txBody>
                    <a:bodyPr/>
                    <a:lstStyle/>
                    <a:p>
                      <a:r>
                        <a:rPr lang="en-US" sz="1400" b="0" dirty="0">
                          <a:solidFill>
                            <a:schemeClr val="tx1"/>
                          </a:solidFill>
                          <a:latin typeface="Barlow" pitchFamily="2" charset="77"/>
                        </a:rPr>
                        <a:t>What </a:t>
                      </a:r>
                      <a:r>
                        <a:rPr lang="en-US" sz="1400" b="0" u="sng" dirty="0">
                          <a:solidFill>
                            <a:schemeClr val="tx1"/>
                          </a:solidFill>
                          <a:latin typeface="Barlow" pitchFamily="2" charset="77"/>
                        </a:rPr>
                        <a:t>contextual and cultural factors </a:t>
                      </a:r>
                      <a:r>
                        <a:rPr lang="en-US" sz="1400" b="0" dirty="0">
                          <a:solidFill>
                            <a:schemeClr val="tx1"/>
                          </a:solidFill>
                          <a:latin typeface="Barlow" pitchFamily="2" charset="77"/>
                        </a:rPr>
                        <a:t>influence the successful implementation of HPV self-collection in rural and remote settings?</a:t>
                      </a:r>
                      <a:endParaRPr lang="en-AU" sz="1400" b="0" dirty="0">
                        <a:solidFill>
                          <a:schemeClr val="tx1"/>
                        </a:solidFill>
                        <a:latin typeface="Barlow" pitchFamily="2" charset="77"/>
                      </a:endParaRPr>
                    </a:p>
                  </a:txBody>
                  <a:tcPr anchor="ctr">
                    <a:solidFill>
                      <a:srgbClr val="E5F2FF"/>
                    </a:solidFill>
                  </a:tcPr>
                </a:tc>
                <a:tc>
                  <a:txBody>
                    <a:bodyPr/>
                    <a:lstStyle/>
                    <a:p>
                      <a:pPr marL="285750" indent="-285750">
                        <a:buFont typeface="Arial" panose="020B0604020202020204" pitchFamily="34" charset="0"/>
                        <a:buChar char="•"/>
                      </a:pPr>
                      <a:r>
                        <a:rPr lang="en-AU" sz="1400" b="0" u="none" dirty="0">
                          <a:solidFill>
                            <a:schemeClr val="tx1"/>
                          </a:solidFill>
                          <a:latin typeface="Barlow" pitchFamily="2" charset="77"/>
                        </a:rPr>
                        <a:t>Campaign staff to get ImpleMATE training to collect context specific data.</a:t>
                      </a:r>
                    </a:p>
                    <a:p>
                      <a:pPr marL="285750" indent="-285750">
                        <a:buFont typeface="Arial" panose="020B0604020202020204" pitchFamily="34" charset="0"/>
                        <a:buChar char="•"/>
                      </a:pPr>
                      <a:r>
                        <a:rPr lang="en-AU" sz="1400" b="0" u="none" dirty="0">
                          <a:solidFill>
                            <a:schemeClr val="tx1"/>
                          </a:solidFill>
                          <a:latin typeface="Barlow" pitchFamily="2" charset="77"/>
                        </a:rPr>
                        <a:t>Co-design strategies with ImpleMATE coaching team.</a:t>
                      </a:r>
                    </a:p>
                  </a:txBody>
                  <a:tcPr anchor="ctr">
                    <a:solidFill>
                      <a:srgbClr val="E5F2FF"/>
                    </a:solidFill>
                  </a:tcPr>
                </a:tc>
                <a:extLst>
                  <a:ext uri="{0D108BD9-81ED-4DB2-BD59-A6C34878D82A}">
                    <a16:rowId xmlns:a16="http://schemas.microsoft.com/office/drawing/2014/main" val="2339606537"/>
                  </a:ext>
                </a:extLst>
              </a:tr>
            </a:tbl>
          </a:graphicData>
        </a:graphic>
      </p:graphicFrame>
      <p:cxnSp>
        <p:nvCxnSpPr>
          <p:cNvPr id="2" name="Straight Connector 1">
            <a:extLst>
              <a:ext uri="{FF2B5EF4-FFF2-40B4-BE49-F238E27FC236}">
                <a16:creationId xmlns:a16="http://schemas.microsoft.com/office/drawing/2014/main" id="{5CA175AD-1E2E-BF9A-B487-12A05487B1ED}"/>
              </a:ext>
            </a:extLst>
          </p:cNvPr>
          <p:cNvCxnSpPr>
            <a:cxnSpLocks/>
          </p:cNvCxnSpPr>
          <p:nvPr/>
        </p:nvCxnSpPr>
        <p:spPr>
          <a:xfrm>
            <a:off x="389625" y="920536"/>
            <a:ext cx="11244549"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718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21D43C1-BF3B-DA3C-66ED-8DF0C6961ADA}"/>
            </a:ext>
          </a:extLst>
        </p:cNvPr>
        <p:cNvGrpSpPr/>
        <p:nvPr/>
      </p:nvGrpSpPr>
      <p:grpSpPr>
        <a:xfrm>
          <a:off x="0" y="0"/>
          <a:ext cx="0" cy="0"/>
          <a:chOff x="0" y="0"/>
          <a:chExt cx="0" cy="0"/>
        </a:xfrm>
      </p:grpSpPr>
      <p:sp>
        <p:nvSpPr>
          <p:cNvPr id="125" name="TextBox 124">
            <a:extLst>
              <a:ext uri="{FF2B5EF4-FFF2-40B4-BE49-F238E27FC236}">
                <a16:creationId xmlns:a16="http://schemas.microsoft.com/office/drawing/2014/main" id="{1935B34A-476B-C128-C08D-D7A7D2BC8A1D}"/>
              </a:ext>
            </a:extLst>
          </p:cNvPr>
          <p:cNvSpPr txBox="1"/>
          <p:nvPr/>
        </p:nvSpPr>
        <p:spPr>
          <a:xfrm>
            <a:off x="6644879" y="3245336"/>
            <a:ext cx="119863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Input:</a:t>
            </a:r>
            <a:endParaRPr lang="en-US" sz="1129" b="1" dirty="0">
              <a:solidFill>
                <a:srgbClr val="7030A0"/>
              </a:solidFill>
              <a:latin typeface="Barlow" pitchFamily="2" charset="77"/>
            </a:endParaRPr>
          </a:p>
          <a:p>
            <a:r>
              <a:rPr lang="en-US" sz="1016" dirty="0">
                <a:solidFill>
                  <a:srgbClr val="7030A0"/>
                </a:solidFill>
                <a:latin typeface="Barlow" pitchFamily="2" charset="77"/>
                <a:cs typeface="Arial"/>
              </a:rPr>
              <a:t>Users enter their Implementation scenario</a:t>
            </a:r>
          </a:p>
        </p:txBody>
      </p:sp>
      <p:sp>
        <p:nvSpPr>
          <p:cNvPr id="92" name="Rectangle 91">
            <a:extLst>
              <a:ext uri="{FF2B5EF4-FFF2-40B4-BE49-F238E27FC236}">
                <a16:creationId xmlns:a16="http://schemas.microsoft.com/office/drawing/2014/main" id="{90DB94C1-A564-C893-0CEA-BBEF50D9D6DA}"/>
              </a:ext>
            </a:extLst>
          </p:cNvPr>
          <p:cNvSpPr/>
          <p:nvPr/>
        </p:nvSpPr>
        <p:spPr>
          <a:xfrm>
            <a:off x="3274751" y="1945061"/>
            <a:ext cx="575514" cy="652483"/>
          </a:xfrm>
          <a:prstGeom prst="rect">
            <a:avLst/>
          </a:prstGeom>
          <a:no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7" name="TextBox 106">
            <a:extLst>
              <a:ext uri="{FF2B5EF4-FFF2-40B4-BE49-F238E27FC236}">
                <a16:creationId xmlns:a16="http://schemas.microsoft.com/office/drawing/2014/main" id="{6B619408-1507-78E0-5743-7A2B03278471}"/>
              </a:ext>
            </a:extLst>
          </p:cNvPr>
          <p:cNvSpPr txBox="1"/>
          <p:nvPr/>
        </p:nvSpPr>
        <p:spPr>
          <a:xfrm>
            <a:off x="798072" y="727566"/>
            <a:ext cx="3303752" cy="261610"/>
          </a:xfrm>
          <a:prstGeom prst="rect">
            <a:avLst/>
          </a:prstGeom>
          <a:noFill/>
        </p:spPr>
        <p:txBody>
          <a:bodyPr wrap="square">
            <a:spAutoFit/>
          </a:bodyPr>
          <a:lstStyle/>
          <a:p>
            <a:r>
              <a:rPr lang="en-US" sz="1100" b="1" u="sng" dirty="0">
                <a:solidFill>
                  <a:srgbClr val="404040"/>
                </a:solidFill>
                <a:latin typeface="Barlow" pitchFamily="2" charset="77"/>
                <a:cs typeface="Arial" panose="020B0604020202020204" pitchFamily="34" charset="0"/>
              </a:rPr>
              <a:t>Component 1 – Learning Implementation System</a:t>
            </a:r>
          </a:p>
        </p:txBody>
      </p:sp>
      <p:sp>
        <p:nvSpPr>
          <p:cNvPr id="110" name="Rectangle 109">
            <a:extLst>
              <a:ext uri="{FF2B5EF4-FFF2-40B4-BE49-F238E27FC236}">
                <a16:creationId xmlns:a16="http://schemas.microsoft.com/office/drawing/2014/main" id="{EB9169D5-D18D-C30A-8090-5B4EB94FA00F}"/>
              </a:ext>
            </a:extLst>
          </p:cNvPr>
          <p:cNvSpPr/>
          <p:nvPr/>
        </p:nvSpPr>
        <p:spPr>
          <a:xfrm>
            <a:off x="793505" y="711100"/>
            <a:ext cx="5096097" cy="5382225"/>
          </a:xfrm>
          <a:prstGeom prst="rect">
            <a:avLst/>
          </a:pr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p>
        </p:txBody>
      </p:sp>
      <p:pic>
        <p:nvPicPr>
          <p:cNvPr id="47" name="Graphic 46" descr="User with solid fill">
            <a:extLst>
              <a:ext uri="{FF2B5EF4-FFF2-40B4-BE49-F238E27FC236}">
                <a16:creationId xmlns:a16="http://schemas.microsoft.com/office/drawing/2014/main" id="{C31889B9-5EC7-CAEF-7589-CB4A533C5D5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03063" y="4714094"/>
            <a:ext cx="656169" cy="656169"/>
          </a:xfrm>
          <a:prstGeom prst="rect">
            <a:avLst/>
          </a:prstGeom>
        </p:spPr>
      </p:pic>
      <p:sp>
        <p:nvSpPr>
          <p:cNvPr id="50" name="TextBox 49">
            <a:extLst>
              <a:ext uri="{FF2B5EF4-FFF2-40B4-BE49-F238E27FC236}">
                <a16:creationId xmlns:a16="http://schemas.microsoft.com/office/drawing/2014/main" id="{E296A6D4-0194-12DE-C0BF-247A9037AFBF}"/>
              </a:ext>
            </a:extLst>
          </p:cNvPr>
          <p:cNvSpPr txBox="1"/>
          <p:nvPr/>
        </p:nvSpPr>
        <p:spPr>
          <a:xfrm>
            <a:off x="2847431" y="5275804"/>
            <a:ext cx="1144430" cy="404983"/>
          </a:xfrm>
          <a:prstGeom prst="rect">
            <a:avLst/>
          </a:prstGeom>
          <a:noFill/>
        </p:spPr>
        <p:txBody>
          <a:bodyPr wrap="square">
            <a:spAutoFit/>
          </a:bodyPr>
          <a:lstStyle/>
          <a:p>
            <a:pPr algn="ctr"/>
            <a:r>
              <a:rPr lang="en-US" sz="1016">
                <a:latin typeface="Barlow" pitchFamily="2" charset="77"/>
                <a:cs typeface="Arial" panose="020B0604020202020204" pitchFamily="34" charset="0"/>
              </a:rPr>
              <a:t>Implementation scientists</a:t>
            </a:r>
            <a:endParaRPr lang="en-AU" sz="1016">
              <a:latin typeface="Barlow" pitchFamily="2" charset="77"/>
              <a:cs typeface="Arial" panose="020B0604020202020204" pitchFamily="34" charset="0"/>
            </a:endParaRPr>
          </a:p>
        </p:txBody>
      </p:sp>
      <p:sp>
        <p:nvSpPr>
          <p:cNvPr id="80" name="Rectangle 79">
            <a:extLst>
              <a:ext uri="{FF2B5EF4-FFF2-40B4-BE49-F238E27FC236}">
                <a16:creationId xmlns:a16="http://schemas.microsoft.com/office/drawing/2014/main" id="{2AB6DEE5-03F4-DBB8-F476-C5DCE8027F7B}"/>
              </a:ext>
            </a:extLst>
          </p:cNvPr>
          <p:cNvSpPr/>
          <p:nvPr/>
        </p:nvSpPr>
        <p:spPr>
          <a:xfrm>
            <a:off x="5892132" y="711100"/>
            <a:ext cx="5569749" cy="5385711"/>
          </a:xfrm>
          <a:custGeom>
            <a:avLst/>
            <a:gdLst>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0 w 5569749"/>
              <a:gd name="connsiteY4" fmla="*/ 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20855 w 5590604"/>
              <a:gd name="connsiteY0" fmla="*/ 0 h 5385711"/>
              <a:gd name="connsiteX1" fmla="*/ 5590604 w 5590604"/>
              <a:gd name="connsiteY1" fmla="*/ 0 h 5385711"/>
              <a:gd name="connsiteX2" fmla="*/ 5590604 w 5590604"/>
              <a:gd name="connsiteY2" fmla="*/ 5385711 h 5385711"/>
              <a:gd name="connsiteX3" fmla="*/ 20855 w 5590604"/>
              <a:gd name="connsiteY3" fmla="*/ 5385711 h 5385711"/>
              <a:gd name="connsiteX4" fmla="*/ 0 w 5590604"/>
              <a:gd name="connsiteY4" fmla="*/ 2401503 h 5385711"/>
              <a:gd name="connsiteX0" fmla="*/ 15507 w 5585256"/>
              <a:gd name="connsiteY0" fmla="*/ 0 h 5385711"/>
              <a:gd name="connsiteX1" fmla="*/ 5585256 w 5585256"/>
              <a:gd name="connsiteY1" fmla="*/ 0 h 5385711"/>
              <a:gd name="connsiteX2" fmla="*/ 5585256 w 5585256"/>
              <a:gd name="connsiteY2" fmla="*/ 5385711 h 5385711"/>
              <a:gd name="connsiteX3" fmla="*/ 15507 w 5585256"/>
              <a:gd name="connsiteY3" fmla="*/ 5385711 h 5385711"/>
              <a:gd name="connsiteX4" fmla="*/ 0 w 5585256"/>
              <a:gd name="connsiteY4" fmla="*/ 4257040 h 5385711"/>
              <a:gd name="connsiteX0" fmla="*/ 4812 w 5574561"/>
              <a:gd name="connsiteY0" fmla="*/ 0 h 5385711"/>
              <a:gd name="connsiteX1" fmla="*/ 5574561 w 5574561"/>
              <a:gd name="connsiteY1" fmla="*/ 0 h 5385711"/>
              <a:gd name="connsiteX2" fmla="*/ 5574561 w 5574561"/>
              <a:gd name="connsiteY2" fmla="*/ 5385711 h 5385711"/>
              <a:gd name="connsiteX3" fmla="*/ 4812 w 5574561"/>
              <a:gd name="connsiteY3" fmla="*/ 5385711 h 5385711"/>
              <a:gd name="connsiteX4" fmla="*/ 0 w 5574561"/>
              <a:gd name="connsiteY4" fmla="*/ 4321209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Lst>
            <a:ahLst/>
            <a:cxnLst>
              <a:cxn ang="0">
                <a:pos x="connsiteX0" y="connsiteY0"/>
              </a:cxn>
              <a:cxn ang="0">
                <a:pos x="connsiteX1" y="connsiteY1"/>
              </a:cxn>
              <a:cxn ang="0">
                <a:pos x="connsiteX2" y="connsiteY2"/>
              </a:cxn>
              <a:cxn ang="0">
                <a:pos x="connsiteX3" y="connsiteY3"/>
              </a:cxn>
            </a:cxnLst>
            <a:rect l="l" t="t" r="r" b="b"/>
            <a:pathLst>
              <a:path w="5569749" h="5385711">
                <a:moveTo>
                  <a:pt x="0" y="0"/>
                </a:moveTo>
                <a:lnTo>
                  <a:pt x="5569749" y="0"/>
                </a:lnTo>
                <a:lnTo>
                  <a:pt x="5569749" y="5385711"/>
                </a:lnTo>
                <a:lnTo>
                  <a:pt x="0" y="5385711"/>
                </a:lnTo>
              </a:path>
            </a:pathLst>
          </a:cu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solidFill>
                <a:srgbClr val="404040"/>
              </a:solidFill>
            </a:endParaRPr>
          </a:p>
        </p:txBody>
      </p:sp>
      <p:pic>
        <p:nvPicPr>
          <p:cNvPr id="8" name="Graphic 7" descr="Processor with solid fill">
            <a:extLst>
              <a:ext uri="{FF2B5EF4-FFF2-40B4-BE49-F238E27FC236}">
                <a16:creationId xmlns:a16="http://schemas.microsoft.com/office/drawing/2014/main" id="{F3C0BB1F-C9BA-A7DA-9783-C568AA4208F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5161" y="2869121"/>
            <a:ext cx="729400" cy="729400"/>
          </a:xfrm>
          <a:prstGeom prst="rect">
            <a:avLst/>
          </a:prstGeom>
        </p:spPr>
      </p:pic>
      <p:sp>
        <p:nvSpPr>
          <p:cNvPr id="9" name="TextBox 8">
            <a:extLst>
              <a:ext uri="{FF2B5EF4-FFF2-40B4-BE49-F238E27FC236}">
                <a16:creationId xmlns:a16="http://schemas.microsoft.com/office/drawing/2014/main" id="{BE859E76-DE2C-0473-5A15-522D9D147470}"/>
              </a:ext>
            </a:extLst>
          </p:cNvPr>
          <p:cNvSpPr txBox="1"/>
          <p:nvPr/>
        </p:nvSpPr>
        <p:spPr>
          <a:xfrm>
            <a:off x="5935091" y="727882"/>
            <a:ext cx="2821744" cy="214033"/>
          </a:xfrm>
          <a:prstGeom prst="rect">
            <a:avLst/>
          </a:prstGeom>
          <a:noFill/>
        </p:spPr>
        <p:txBody>
          <a:bodyPr wrap="square" lIns="57149" tIns="28575" rIns="57149" bIns="28575" anchor="t">
            <a:spAutoFit/>
          </a:bodyPr>
          <a:lstStyle/>
          <a:p>
            <a:r>
              <a:rPr lang="en-US" sz="1016" b="1" u="sng" dirty="0">
                <a:solidFill>
                  <a:srgbClr val="404040"/>
                </a:solidFill>
                <a:latin typeface="Arial"/>
                <a:cs typeface="Arial"/>
              </a:rPr>
              <a:t>Component 2 – Interactive web application</a:t>
            </a:r>
            <a:endParaRPr lang="en-US" sz="1016" b="1" u="sng" dirty="0">
              <a:solidFill>
                <a:srgbClr val="404040"/>
              </a:solidFill>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F740CA4C-A198-40B7-C57B-FD0335409055}"/>
              </a:ext>
            </a:extLst>
          </p:cNvPr>
          <p:cNvSpPr/>
          <p:nvPr/>
        </p:nvSpPr>
        <p:spPr>
          <a:xfrm>
            <a:off x="3498864" y="4614270"/>
            <a:ext cx="805715" cy="909545"/>
          </a:xfrm>
          <a:prstGeom prst="rightArrow">
            <a:avLst/>
          </a:prstGeom>
          <a:solidFill>
            <a:srgbClr val="FFC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sz="1038" b="1" dirty="0">
              <a:latin typeface="Barlow" pitchFamily="2" charset="77"/>
            </a:endParaRPr>
          </a:p>
        </p:txBody>
      </p:sp>
      <p:sp>
        <p:nvSpPr>
          <p:cNvPr id="25" name="TextBox 24">
            <a:extLst>
              <a:ext uri="{FF2B5EF4-FFF2-40B4-BE49-F238E27FC236}">
                <a16:creationId xmlns:a16="http://schemas.microsoft.com/office/drawing/2014/main" id="{E0DFE2A1-AAB3-40B7-AACA-B46F0D83AD90}"/>
              </a:ext>
            </a:extLst>
          </p:cNvPr>
          <p:cNvSpPr txBox="1"/>
          <p:nvPr/>
        </p:nvSpPr>
        <p:spPr>
          <a:xfrm>
            <a:off x="3455511" y="4850661"/>
            <a:ext cx="805715" cy="370230"/>
          </a:xfrm>
          <a:prstGeom prst="rect">
            <a:avLst/>
          </a:prstGeom>
          <a:noFill/>
        </p:spPr>
        <p:txBody>
          <a:bodyPr wrap="square">
            <a:spAutoFit/>
          </a:bodyPr>
          <a:lstStyle/>
          <a:p>
            <a:pPr algn="ctr"/>
            <a:r>
              <a:rPr lang="en-US" sz="903" b="1" dirty="0">
                <a:latin typeface="Barlow" pitchFamily="2" charset="77"/>
                <a:cs typeface="Arial" panose="020B0604020202020204" pitchFamily="34" charset="0"/>
              </a:rPr>
              <a:t>Review</a:t>
            </a:r>
          </a:p>
          <a:p>
            <a:pPr algn="ctr"/>
            <a:r>
              <a:rPr lang="en-US" sz="903" b="1" dirty="0">
                <a:latin typeface="Barlow" pitchFamily="2" charset="77"/>
                <a:cs typeface="Arial" panose="020B0604020202020204" pitchFamily="34" charset="0"/>
              </a:rPr>
              <a:t>(quarterly)</a:t>
            </a:r>
            <a:endParaRPr lang="en-AU" sz="903" b="1" dirty="0">
              <a:latin typeface="Barlow" pitchFamily="2" charset="77"/>
              <a:cs typeface="Arial" panose="020B0604020202020204" pitchFamily="34" charset="0"/>
            </a:endParaRPr>
          </a:p>
        </p:txBody>
      </p:sp>
      <p:sp>
        <p:nvSpPr>
          <p:cNvPr id="26" name="Oval 25">
            <a:extLst>
              <a:ext uri="{FF2B5EF4-FFF2-40B4-BE49-F238E27FC236}">
                <a16:creationId xmlns:a16="http://schemas.microsoft.com/office/drawing/2014/main" id="{92A38F8E-15C1-E999-65B0-01CB5D02F845}"/>
              </a:ext>
            </a:extLst>
          </p:cNvPr>
          <p:cNvSpPr/>
          <p:nvPr/>
        </p:nvSpPr>
        <p:spPr>
          <a:xfrm>
            <a:off x="2744384" y="4345091"/>
            <a:ext cx="1653000" cy="1445866"/>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36" name="Graphic 35" descr="Database with solid fill">
            <a:extLst>
              <a:ext uri="{FF2B5EF4-FFF2-40B4-BE49-F238E27FC236}">
                <a16:creationId xmlns:a16="http://schemas.microsoft.com/office/drawing/2014/main" id="{ADBC2AF6-51DA-2822-CE91-9C3D43F47BD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9926" y="2827368"/>
            <a:ext cx="736674" cy="736674"/>
          </a:xfrm>
          <a:prstGeom prst="rect">
            <a:avLst/>
          </a:prstGeom>
        </p:spPr>
      </p:pic>
      <p:cxnSp>
        <p:nvCxnSpPr>
          <p:cNvPr id="29" name="Straight Arrow Connector 28">
            <a:extLst>
              <a:ext uri="{FF2B5EF4-FFF2-40B4-BE49-F238E27FC236}">
                <a16:creationId xmlns:a16="http://schemas.microsoft.com/office/drawing/2014/main" id="{959414C7-7D9E-BE61-5817-05BFDDA62813}"/>
              </a:ext>
            </a:extLst>
          </p:cNvPr>
          <p:cNvCxnSpPr>
            <a:cxnSpLocks/>
          </p:cNvCxnSpPr>
          <p:nvPr/>
        </p:nvCxnSpPr>
        <p:spPr>
          <a:xfrm flipV="1">
            <a:off x="2351433" y="3285037"/>
            <a:ext cx="781048" cy="0"/>
          </a:xfrm>
          <a:prstGeom prst="straightConnector1">
            <a:avLst/>
          </a:prstGeom>
          <a:ln w="57150">
            <a:solidFill>
              <a:srgbClr val="62ACF0"/>
            </a:solidFill>
            <a:tailEnd type="triangle"/>
          </a:ln>
        </p:spPr>
        <p:style>
          <a:lnRef idx="2">
            <a:schemeClr val="accent1"/>
          </a:lnRef>
          <a:fillRef idx="0">
            <a:schemeClr val="accent1"/>
          </a:fillRef>
          <a:effectRef idx="1">
            <a:schemeClr val="accent1"/>
          </a:effectRef>
          <a:fontRef idx="minor">
            <a:schemeClr val="tx1"/>
          </a:fontRef>
        </p:style>
      </p:cxnSp>
      <p:pic>
        <p:nvPicPr>
          <p:cNvPr id="71" name="Graphic 70" descr="User with solid fill">
            <a:extLst>
              <a:ext uri="{FF2B5EF4-FFF2-40B4-BE49-F238E27FC236}">
                <a16:creationId xmlns:a16="http://schemas.microsoft.com/office/drawing/2014/main" id="{974111BD-5FAD-CC95-A0EE-02E25F6039E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40404" y="2298118"/>
            <a:ext cx="656169" cy="656169"/>
          </a:xfrm>
          <a:prstGeom prst="rect">
            <a:avLst/>
          </a:prstGeom>
        </p:spPr>
      </p:pic>
      <p:sp>
        <p:nvSpPr>
          <p:cNvPr id="85" name="TextBox 84">
            <a:extLst>
              <a:ext uri="{FF2B5EF4-FFF2-40B4-BE49-F238E27FC236}">
                <a16:creationId xmlns:a16="http://schemas.microsoft.com/office/drawing/2014/main" id="{472F9A85-A6B4-10A4-86B2-B02195A994B5}"/>
              </a:ext>
            </a:extLst>
          </p:cNvPr>
          <p:cNvSpPr txBox="1"/>
          <p:nvPr/>
        </p:nvSpPr>
        <p:spPr>
          <a:xfrm>
            <a:off x="8738642" y="3716847"/>
            <a:ext cx="2723239" cy="1777281"/>
          </a:xfrm>
          <a:prstGeom prst="rect">
            <a:avLst/>
          </a:prstGeom>
          <a:noFill/>
        </p:spPr>
        <p:txBody>
          <a:bodyPr wrap="square" lIns="57149" tIns="28575" rIns="57149" bIns="28575" anchor="t">
            <a:spAutoFit/>
          </a:bodyPr>
          <a:lstStyle/>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r>
              <a:rPr lang="en-AU" sz="1016" b="1" dirty="0">
                <a:solidFill>
                  <a:srgbClr val="7030A0"/>
                </a:solidFill>
                <a:latin typeface="Barlow" pitchFamily="2" charset="77"/>
                <a:cs typeface="Arial"/>
              </a:rPr>
              <a:t>Tool 2 FUNCTIONS</a:t>
            </a:r>
            <a:endParaRPr lang="en-AU" sz="1016" dirty="0">
              <a:solidFill>
                <a:srgbClr val="7030A0"/>
              </a:solidFill>
              <a:latin typeface="Barlow" pitchFamily="2" charset="77"/>
              <a:cs typeface="Arial"/>
            </a:endParaRPr>
          </a:p>
          <a:p>
            <a:pPr marL="107152" indent="-107152">
              <a:buFont typeface="Arial" panose="020B0604020202020204" pitchFamily="34" charset="0"/>
              <a:buChar char="•"/>
            </a:pPr>
            <a:r>
              <a:rPr lang="en-AU" sz="1016" dirty="0">
                <a:solidFill>
                  <a:srgbClr val="7030A0"/>
                </a:solidFill>
                <a:latin typeface="Barlow" pitchFamily="2" charset="77"/>
                <a:cs typeface="Arial"/>
              </a:rPr>
              <a:t>Log in</a:t>
            </a:r>
            <a:endParaRPr lang="en-AU" sz="1806" dirty="0">
              <a:solidFill>
                <a:srgbClr val="7030A0"/>
              </a:solidFill>
              <a:latin typeface="Barlow" pitchFamily="2" charset="77"/>
            </a:endParaRPr>
          </a:p>
          <a:p>
            <a:pPr marL="107152" indent="-107152">
              <a:buFont typeface="Arial" panose="020B0604020202020204" pitchFamily="34" charset="0"/>
              <a:buChar char="•"/>
            </a:pPr>
            <a:r>
              <a:rPr lang="en-AU" sz="1016" dirty="0">
                <a:solidFill>
                  <a:srgbClr val="7030A0"/>
                </a:solidFill>
                <a:latin typeface="Barlow" pitchFamily="2" charset="77"/>
              </a:rPr>
              <a:t>Receive communications</a:t>
            </a:r>
          </a:p>
          <a:p>
            <a:pPr marL="107152" indent="-107152">
              <a:buFont typeface="Arial" panose="020B0604020202020204" pitchFamily="34" charset="0"/>
              <a:buChar char="•"/>
            </a:pPr>
            <a:r>
              <a:rPr lang="en-AU" sz="1016" dirty="0">
                <a:solidFill>
                  <a:srgbClr val="7030A0"/>
                </a:solidFill>
                <a:latin typeface="Barlow" pitchFamily="2" charset="77"/>
              </a:rPr>
              <a:t>Coordinate with implementation team for training and coaching</a:t>
            </a:r>
          </a:p>
          <a:p>
            <a:pPr marL="107152" indent="-107152">
              <a:buFont typeface="Arial" panose="020B0604020202020204" pitchFamily="34" charset="0"/>
              <a:buChar char="•"/>
            </a:pPr>
            <a:r>
              <a:rPr lang="en-AU" sz="1016" dirty="0">
                <a:solidFill>
                  <a:srgbClr val="7030A0"/>
                </a:solidFill>
                <a:latin typeface="Barlow" pitchFamily="2" charset="77"/>
              </a:rPr>
              <a:t>Upload data for analysis</a:t>
            </a:r>
          </a:p>
          <a:p>
            <a:pPr marL="107152" indent="-107152">
              <a:buFont typeface="Arial" panose="020B0604020202020204" pitchFamily="34" charset="0"/>
              <a:buChar char="•"/>
            </a:pPr>
            <a:r>
              <a:rPr lang="en-AU" sz="1016" dirty="0">
                <a:solidFill>
                  <a:srgbClr val="7030A0"/>
                </a:solidFill>
                <a:latin typeface="Barlow" pitchFamily="2" charset="77"/>
                <a:cs typeface="Arial"/>
              </a:rPr>
              <a:t>Network with peers (community of practice)</a:t>
            </a:r>
          </a:p>
          <a:p>
            <a:pPr marL="107152" indent="-107152">
              <a:buFont typeface="Arial" panose="020B0604020202020204" pitchFamily="34" charset="0"/>
              <a:buChar char="•"/>
            </a:pPr>
            <a:r>
              <a:rPr lang="en-AU" sz="1016" dirty="0">
                <a:solidFill>
                  <a:srgbClr val="7030A0"/>
                </a:solidFill>
                <a:latin typeface="Barlow" pitchFamily="2" charset="77"/>
                <a:cs typeface="Arial"/>
              </a:rPr>
              <a:t>Access educational resources</a:t>
            </a: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p:txBody>
      </p:sp>
      <p:pic>
        <p:nvPicPr>
          <p:cNvPr id="88" name="Graphic 87" descr="User with solid fill">
            <a:extLst>
              <a:ext uri="{FF2B5EF4-FFF2-40B4-BE49-F238E27FC236}">
                <a16:creationId xmlns:a16="http://schemas.microsoft.com/office/drawing/2014/main" id="{156D30D8-3A41-914E-DE2C-DDF10120876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3672" y="1407696"/>
            <a:ext cx="495732" cy="495732"/>
          </a:xfrm>
          <a:prstGeom prst="rect">
            <a:avLst/>
          </a:prstGeom>
        </p:spPr>
      </p:pic>
      <p:sp>
        <p:nvSpPr>
          <p:cNvPr id="89" name="TextBox 88">
            <a:extLst>
              <a:ext uri="{FF2B5EF4-FFF2-40B4-BE49-F238E27FC236}">
                <a16:creationId xmlns:a16="http://schemas.microsoft.com/office/drawing/2014/main" id="{3CA1E062-29D1-B211-A483-1A8465B9617C}"/>
              </a:ext>
            </a:extLst>
          </p:cNvPr>
          <p:cNvSpPr txBox="1"/>
          <p:nvPr/>
        </p:nvSpPr>
        <p:spPr>
          <a:xfrm>
            <a:off x="7285139" y="1937251"/>
            <a:ext cx="1963199" cy="1013098"/>
          </a:xfrm>
          <a:prstGeom prst="rect">
            <a:avLst/>
          </a:prstGeom>
          <a:noFill/>
        </p:spPr>
        <p:txBody>
          <a:bodyPr wrap="square" lIns="57149" tIns="28575" rIns="57149" bIns="28575" anchor="t">
            <a:spAutoFit/>
          </a:bodyPr>
          <a:lstStyle/>
          <a:p>
            <a:r>
              <a:rPr lang="en-US"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involved</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a:t>
            </a:r>
          </a:p>
        </p:txBody>
      </p:sp>
      <p:cxnSp>
        <p:nvCxnSpPr>
          <p:cNvPr id="90" name="Straight Arrow Connector 89">
            <a:extLst>
              <a:ext uri="{FF2B5EF4-FFF2-40B4-BE49-F238E27FC236}">
                <a16:creationId xmlns:a16="http://schemas.microsoft.com/office/drawing/2014/main" id="{47BA2D1F-A1A8-A32D-C8C2-AF9C052B879E}"/>
              </a:ext>
            </a:extLst>
          </p:cNvPr>
          <p:cNvCxnSpPr>
            <a:cxnSpLocks/>
          </p:cNvCxnSpPr>
          <p:nvPr/>
        </p:nvCxnSpPr>
        <p:spPr>
          <a:xfrm>
            <a:off x="7788299" y="3362573"/>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3265F8A4-0405-C0CD-90F1-40E3F936B4A7}"/>
              </a:ext>
            </a:extLst>
          </p:cNvPr>
          <p:cNvSpPr txBox="1"/>
          <p:nvPr/>
        </p:nvSpPr>
        <p:spPr>
          <a:xfrm>
            <a:off x="7974691" y="3266576"/>
            <a:ext cx="167652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Output:</a:t>
            </a:r>
          </a:p>
          <a:p>
            <a:r>
              <a:rPr lang="en-US" sz="1016" dirty="0">
                <a:solidFill>
                  <a:srgbClr val="7030A0"/>
                </a:solidFill>
                <a:latin typeface="Barlow" pitchFamily="2" charset="77"/>
                <a:cs typeface="Arial"/>
              </a:rPr>
              <a:t>Users receive evidence-based implementation strategies</a:t>
            </a:r>
          </a:p>
        </p:txBody>
      </p:sp>
      <p:sp>
        <p:nvSpPr>
          <p:cNvPr id="105" name="Freeform: Shape 104">
            <a:extLst>
              <a:ext uri="{FF2B5EF4-FFF2-40B4-BE49-F238E27FC236}">
                <a16:creationId xmlns:a16="http://schemas.microsoft.com/office/drawing/2014/main" id="{3CECDAA1-17B4-F571-E160-F8FD6D18AEFC}"/>
              </a:ext>
            </a:extLst>
          </p:cNvPr>
          <p:cNvSpPr/>
          <p:nvPr/>
        </p:nvSpPr>
        <p:spPr>
          <a:xfrm>
            <a:off x="2299069" y="3835619"/>
            <a:ext cx="2204526" cy="2063210"/>
          </a:xfrm>
          <a:custGeom>
            <a:avLst/>
            <a:gdLst>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660400 w 3987800"/>
              <a:gd name="connsiteY7" fmla="*/ 1574800 h 4813300"/>
              <a:gd name="connsiteX8" fmla="*/ 584200 w 3987800"/>
              <a:gd name="connsiteY8" fmla="*/ 1676400 h 4813300"/>
              <a:gd name="connsiteX9" fmla="*/ 495300 w 3987800"/>
              <a:gd name="connsiteY9" fmla="*/ 1866900 h 4813300"/>
              <a:gd name="connsiteX10" fmla="*/ 431800 w 3987800"/>
              <a:gd name="connsiteY10" fmla="*/ 2032000 h 4813300"/>
              <a:gd name="connsiteX11" fmla="*/ 381000 w 3987800"/>
              <a:gd name="connsiteY11" fmla="*/ 2133600 h 4813300"/>
              <a:gd name="connsiteX12" fmla="*/ 368300 w 3987800"/>
              <a:gd name="connsiteY12" fmla="*/ 2184400 h 4813300"/>
              <a:gd name="connsiteX13" fmla="*/ 254000 w 3987800"/>
              <a:gd name="connsiteY13" fmla="*/ 2425700 h 4813300"/>
              <a:gd name="connsiteX14" fmla="*/ 228600 w 3987800"/>
              <a:gd name="connsiteY14" fmla="*/ 2514600 h 4813300"/>
              <a:gd name="connsiteX15" fmla="*/ 0 w 3987800"/>
              <a:gd name="connsiteY15" fmla="*/ 2984500 h 4813300"/>
              <a:gd name="connsiteX16" fmla="*/ 520700 w 3987800"/>
              <a:gd name="connsiteY16" fmla="*/ 3492500 h 4813300"/>
              <a:gd name="connsiteX17" fmla="*/ 876300 w 3987800"/>
              <a:gd name="connsiteY17" fmla="*/ 3683000 h 4813300"/>
              <a:gd name="connsiteX18" fmla="*/ 1422400 w 3987800"/>
              <a:gd name="connsiteY18" fmla="*/ 4025900 h 4813300"/>
              <a:gd name="connsiteX19" fmla="*/ 1866900 w 3987800"/>
              <a:gd name="connsiteY19" fmla="*/ 4267200 h 4813300"/>
              <a:gd name="connsiteX20" fmla="*/ 2082800 w 3987800"/>
              <a:gd name="connsiteY20" fmla="*/ 4406900 h 4813300"/>
              <a:gd name="connsiteX21" fmla="*/ 2641600 w 3987800"/>
              <a:gd name="connsiteY21" fmla="*/ 4635500 h 4813300"/>
              <a:gd name="connsiteX22" fmla="*/ 2959100 w 3987800"/>
              <a:gd name="connsiteY22" fmla="*/ 4724400 h 4813300"/>
              <a:gd name="connsiteX23" fmla="*/ 3086100 w 3987800"/>
              <a:gd name="connsiteY23" fmla="*/ 4749800 h 4813300"/>
              <a:gd name="connsiteX24" fmla="*/ 3162300 w 3987800"/>
              <a:gd name="connsiteY24" fmla="*/ 4813300 h 4813300"/>
              <a:gd name="connsiteX25" fmla="*/ 3987800 w 3987800"/>
              <a:gd name="connsiteY25" fmla="*/ 4495800 h 4813300"/>
              <a:gd name="connsiteX26" fmla="*/ 3987800 w 3987800"/>
              <a:gd name="connsiteY26"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584200 w 3987800"/>
              <a:gd name="connsiteY7" fmla="*/ 1676400 h 4813300"/>
              <a:gd name="connsiteX8" fmla="*/ 495300 w 3987800"/>
              <a:gd name="connsiteY8" fmla="*/ 1866900 h 4813300"/>
              <a:gd name="connsiteX9" fmla="*/ 431800 w 3987800"/>
              <a:gd name="connsiteY9" fmla="*/ 2032000 h 4813300"/>
              <a:gd name="connsiteX10" fmla="*/ 381000 w 3987800"/>
              <a:gd name="connsiteY10" fmla="*/ 2133600 h 4813300"/>
              <a:gd name="connsiteX11" fmla="*/ 368300 w 3987800"/>
              <a:gd name="connsiteY11" fmla="*/ 2184400 h 4813300"/>
              <a:gd name="connsiteX12" fmla="*/ 254000 w 3987800"/>
              <a:gd name="connsiteY12" fmla="*/ 2425700 h 4813300"/>
              <a:gd name="connsiteX13" fmla="*/ 228600 w 3987800"/>
              <a:gd name="connsiteY13" fmla="*/ 2514600 h 4813300"/>
              <a:gd name="connsiteX14" fmla="*/ 0 w 3987800"/>
              <a:gd name="connsiteY14" fmla="*/ 2984500 h 4813300"/>
              <a:gd name="connsiteX15" fmla="*/ 520700 w 3987800"/>
              <a:gd name="connsiteY15" fmla="*/ 3492500 h 4813300"/>
              <a:gd name="connsiteX16" fmla="*/ 876300 w 3987800"/>
              <a:gd name="connsiteY16" fmla="*/ 3683000 h 4813300"/>
              <a:gd name="connsiteX17" fmla="*/ 1422400 w 3987800"/>
              <a:gd name="connsiteY17" fmla="*/ 4025900 h 4813300"/>
              <a:gd name="connsiteX18" fmla="*/ 1866900 w 3987800"/>
              <a:gd name="connsiteY18" fmla="*/ 4267200 h 4813300"/>
              <a:gd name="connsiteX19" fmla="*/ 2082800 w 3987800"/>
              <a:gd name="connsiteY19" fmla="*/ 4406900 h 4813300"/>
              <a:gd name="connsiteX20" fmla="*/ 2641600 w 3987800"/>
              <a:gd name="connsiteY20" fmla="*/ 4635500 h 4813300"/>
              <a:gd name="connsiteX21" fmla="*/ 2959100 w 3987800"/>
              <a:gd name="connsiteY21" fmla="*/ 4724400 h 4813300"/>
              <a:gd name="connsiteX22" fmla="*/ 3086100 w 3987800"/>
              <a:gd name="connsiteY22" fmla="*/ 4749800 h 4813300"/>
              <a:gd name="connsiteX23" fmla="*/ 3162300 w 3987800"/>
              <a:gd name="connsiteY23" fmla="*/ 4813300 h 4813300"/>
              <a:gd name="connsiteX24" fmla="*/ 3987800 w 3987800"/>
              <a:gd name="connsiteY24" fmla="*/ 4495800 h 4813300"/>
              <a:gd name="connsiteX25" fmla="*/ 3987800 w 3987800"/>
              <a:gd name="connsiteY25"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95300 w 3987800"/>
              <a:gd name="connsiteY7" fmla="*/ 1866900 h 4813300"/>
              <a:gd name="connsiteX8" fmla="*/ 431800 w 3987800"/>
              <a:gd name="connsiteY8" fmla="*/ 2032000 h 4813300"/>
              <a:gd name="connsiteX9" fmla="*/ 381000 w 3987800"/>
              <a:gd name="connsiteY9" fmla="*/ 2133600 h 4813300"/>
              <a:gd name="connsiteX10" fmla="*/ 368300 w 3987800"/>
              <a:gd name="connsiteY10" fmla="*/ 2184400 h 4813300"/>
              <a:gd name="connsiteX11" fmla="*/ 254000 w 3987800"/>
              <a:gd name="connsiteY11" fmla="*/ 2425700 h 4813300"/>
              <a:gd name="connsiteX12" fmla="*/ 228600 w 3987800"/>
              <a:gd name="connsiteY12" fmla="*/ 2514600 h 4813300"/>
              <a:gd name="connsiteX13" fmla="*/ 0 w 3987800"/>
              <a:gd name="connsiteY13" fmla="*/ 2984500 h 4813300"/>
              <a:gd name="connsiteX14" fmla="*/ 520700 w 3987800"/>
              <a:gd name="connsiteY14" fmla="*/ 3492500 h 4813300"/>
              <a:gd name="connsiteX15" fmla="*/ 876300 w 3987800"/>
              <a:gd name="connsiteY15" fmla="*/ 3683000 h 4813300"/>
              <a:gd name="connsiteX16" fmla="*/ 1422400 w 3987800"/>
              <a:gd name="connsiteY16" fmla="*/ 4025900 h 4813300"/>
              <a:gd name="connsiteX17" fmla="*/ 1866900 w 3987800"/>
              <a:gd name="connsiteY17" fmla="*/ 4267200 h 4813300"/>
              <a:gd name="connsiteX18" fmla="*/ 2082800 w 3987800"/>
              <a:gd name="connsiteY18" fmla="*/ 4406900 h 4813300"/>
              <a:gd name="connsiteX19" fmla="*/ 2641600 w 3987800"/>
              <a:gd name="connsiteY19" fmla="*/ 4635500 h 4813300"/>
              <a:gd name="connsiteX20" fmla="*/ 2959100 w 3987800"/>
              <a:gd name="connsiteY20" fmla="*/ 4724400 h 4813300"/>
              <a:gd name="connsiteX21" fmla="*/ 3086100 w 3987800"/>
              <a:gd name="connsiteY21" fmla="*/ 4749800 h 4813300"/>
              <a:gd name="connsiteX22" fmla="*/ 3162300 w 3987800"/>
              <a:gd name="connsiteY22" fmla="*/ 4813300 h 4813300"/>
              <a:gd name="connsiteX23" fmla="*/ 3987800 w 3987800"/>
              <a:gd name="connsiteY23" fmla="*/ 4495800 h 4813300"/>
              <a:gd name="connsiteX24" fmla="*/ 3987800 w 3987800"/>
              <a:gd name="connsiteY24"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31800 w 3987800"/>
              <a:gd name="connsiteY7" fmla="*/ 2032000 h 4813300"/>
              <a:gd name="connsiteX8" fmla="*/ 381000 w 3987800"/>
              <a:gd name="connsiteY8" fmla="*/ 2133600 h 4813300"/>
              <a:gd name="connsiteX9" fmla="*/ 368300 w 3987800"/>
              <a:gd name="connsiteY9" fmla="*/ 2184400 h 4813300"/>
              <a:gd name="connsiteX10" fmla="*/ 254000 w 3987800"/>
              <a:gd name="connsiteY10" fmla="*/ 2425700 h 4813300"/>
              <a:gd name="connsiteX11" fmla="*/ 228600 w 3987800"/>
              <a:gd name="connsiteY11" fmla="*/ 2514600 h 4813300"/>
              <a:gd name="connsiteX12" fmla="*/ 0 w 3987800"/>
              <a:gd name="connsiteY12" fmla="*/ 2984500 h 4813300"/>
              <a:gd name="connsiteX13" fmla="*/ 520700 w 3987800"/>
              <a:gd name="connsiteY13" fmla="*/ 3492500 h 4813300"/>
              <a:gd name="connsiteX14" fmla="*/ 876300 w 3987800"/>
              <a:gd name="connsiteY14" fmla="*/ 3683000 h 4813300"/>
              <a:gd name="connsiteX15" fmla="*/ 1422400 w 3987800"/>
              <a:gd name="connsiteY15" fmla="*/ 4025900 h 4813300"/>
              <a:gd name="connsiteX16" fmla="*/ 1866900 w 3987800"/>
              <a:gd name="connsiteY16" fmla="*/ 4267200 h 4813300"/>
              <a:gd name="connsiteX17" fmla="*/ 2082800 w 3987800"/>
              <a:gd name="connsiteY17" fmla="*/ 4406900 h 4813300"/>
              <a:gd name="connsiteX18" fmla="*/ 2641600 w 3987800"/>
              <a:gd name="connsiteY18" fmla="*/ 4635500 h 4813300"/>
              <a:gd name="connsiteX19" fmla="*/ 2959100 w 3987800"/>
              <a:gd name="connsiteY19" fmla="*/ 4724400 h 4813300"/>
              <a:gd name="connsiteX20" fmla="*/ 3086100 w 3987800"/>
              <a:gd name="connsiteY20" fmla="*/ 4749800 h 4813300"/>
              <a:gd name="connsiteX21" fmla="*/ 3162300 w 3987800"/>
              <a:gd name="connsiteY21" fmla="*/ 4813300 h 4813300"/>
              <a:gd name="connsiteX22" fmla="*/ 3987800 w 3987800"/>
              <a:gd name="connsiteY22" fmla="*/ 4495800 h 4813300"/>
              <a:gd name="connsiteX23" fmla="*/ 3987800 w 3987800"/>
              <a:gd name="connsiteY23"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368300 w 3987800"/>
              <a:gd name="connsiteY8" fmla="*/ 2184400 h 4813300"/>
              <a:gd name="connsiteX9" fmla="*/ 254000 w 3987800"/>
              <a:gd name="connsiteY9" fmla="*/ 2425700 h 4813300"/>
              <a:gd name="connsiteX10" fmla="*/ 228600 w 3987800"/>
              <a:gd name="connsiteY10" fmla="*/ 2514600 h 4813300"/>
              <a:gd name="connsiteX11" fmla="*/ 0 w 3987800"/>
              <a:gd name="connsiteY11" fmla="*/ 2984500 h 4813300"/>
              <a:gd name="connsiteX12" fmla="*/ 520700 w 3987800"/>
              <a:gd name="connsiteY12" fmla="*/ 3492500 h 4813300"/>
              <a:gd name="connsiteX13" fmla="*/ 876300 w 3987800"/>
              <a:gd name="connsiteY13" fmla="*/ 3683000 h 4813300"/>
              <a:gd name="connsiteX14" fmla="*/ 1422400 w 3987800"/>
              <a:gd name="connsiteY14" fmla="*/ 4025900 h 4813300"/>
              <a:gd name="connsiteX15" fmla="*/ 1866900 w 3987800"/>
              <a:gd name="connsiteY15" fmla="*/ 4267200 h 4813300"/>
              <a:gd name="connsiteX16" fmla="*/ 2082800 w 3987800"/>
              <a:gd name="connsiteY16" fmla="*/ 4406900 h 4813300"/>
              <a:gd name="connsiteX17" fmla="*/ 2641600 w 3987800"/>
              <a:gd name="connsiteY17" fmla="*/ 4635500 h 4813300"/>
              <a:gd name="connsiteX18" fmla="*/ 2959100 w 3987800"/>
              <a:gd name="connsiteY18" fmla="*/ 4724400 h 4813300"/>
              <a:gd name="connsiteX19" fmla="*/ 3086100 w 3987800"/>
              <a:gd name="connsiteY19" fmla="*/ 4749800 h 4813300"/>
              <a:gd name="connsiteX20" fmla="*/ 3162300 w 3987800"/>
              <a:gd name="connsiteY20" fmla="*/ 4813300 h 4813300"/>
              <a:gd name="connsiteX21" fmla="*/ 3987800 w 3987800"/>
              <a:gd name="connsiteY21" fmla="*/ 4495800 h 4813300"/>
              <a:gd name="connsiteX22" fmla="*/ 3987800 w 3987800"/>
              <a:gd name="connsiteY22"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254000 w 3987800"/>
              <a:gd name="connsiteY8" fmla="*/ 2425700 h 4813300"/>
              <a:gd name="connsiteX9" fmla="*/ 228600 w 3987800"/>
              <a:gd name="connsiteY9" fmla="*/ 2514600 h 4813300"/>
              <a:gd name="connsiteX10" fmla="*/ 0 w 3987800"/>
              <a:gd name="connsiteY10" fmla="*/ 2984500 h 4813300"/>
              <a:gd name="connsiteX11" fmla="*/ 520700 w 3987800"/>
              <a:gd name="connsiteY11" fmla="*/ 3492500 h 4813300"/>
              <a:gd name="connsiteX12" fmla="*/ 876300 w 3987800"/>
              <a:gd name="connsiteY12" fmla="*/ 3683000 h 4813300"/>
              <a:gd name="connsiteX13" fmla="*/ 1422400 w 3987800"/>
              <a:gd name="connsiteY13" fmla="*/ 4025900 h 4813300"/>
              <a:gd name="connsiteX14" fmla="*/ 1866900 w 3987800"/>
              <a:gd name="connsiteY14" fmla="*/ 4267200 h 4813300"/>
              <a:gd name="connsiteX15" fmla="*/ 2082800 w 3987800"/>
              <a:gd name="connsiteY15" fmla="*/ 4406900 h 4813300"/>
              <a:gd name="connsiteX16" fmla="*/ 2641600 w 3987800"/>
              <a:gd name="connsiteY16" fmla="*/ 4635500 h 4813300"/>
              <a:gd name="connsiteX17" fmla="*/ 2959100 w 3987800"/>
              <a:gd name="connsiteY17" fmla="*/ 4724400 h 4813300"/>
              <a:gd name="connsiteX18" fmla="*/ 3086100 w 3987800"/>
              <a:gd name="connsiteY18" fmla="*/ 4749800 h 4813300"/>
              <a:gd name="connsiteX19" fmla="*/ 3162300 w 3987800"/>
              <a:gd name="connsiteY19" fmla="*/ 4813300 h 4813300"/>
              <a:gd name="connsiteX20" fmla="*/ 3987800 w 3987800"/>
              <a:gd name="connsiteY20" fmla="*/ 4495800 h 4813300"/>
              <a:gd name="connsiteX21" fmla="*/ 3987800 w 3987800"/>
              <a:gd name="connsiteY21"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54000 w 3987800"/>
              <a:gd name="connsiteY7" fmla="*/ 2425700 h 4813300"/>
              <a:gd name="connsiteX8" fmla="*/ 228600 w 3987800"/>
              <a:gd name="connsiteY8" fmla="*/ 2514600 h 4813300"/>
              <a:gd name="connsiteX9" fmla="*/ 0 w 3987800"/>
              <a:gd name="connsiteY9" fmla="*/ 2984500 h 4813300"/>
              <a:gd name="connsiteX10" fmla="*/ 520700 w 3987800"/>
              <a:gd name="connsiteY10" fmla="*/ 3492500 h 4813300"/>
              <a:gd name="connsiteX11" fmla="*/ 876300 w 3987800"/>
              <a:gd name="connsiteY11" fmla="*/ 3683000 h 4813300"/>
              <a:gd name="connsiteX12" fmla="*/ 1422400 w 3987800"/>
              <a:gd name="connsiteY12" fmla="*/ 4025900 h 4813300"/>
              <a:gd name="connsiteX13" fmla="*/ 1866900 w 3987800"/>
              <a:gd name="connsiteY13" fmla="*/ 4267200 h 4813300"/>
              <a:gd name="connsiteX14" fmla="*/ 2082800 w 3987800"/>
              <a:gd name="connsiteY14" fmla="*/ 4406900 h 4813300"/>
              <a:gd name="connsiteX15" fmla="*/ 2641600 w 3987800"/>
              <a:gd name="connsiteY15" fmla="*/ 4635500 h 4813300"/>
              <a:gd name="connsiteX16" fmla="*/ 2959100 w 3987800"/>
              <a:gd name="connsiteY16" fmla="*/ 4724400 h 4813300"/>
              <a:gd name="connsiteX17" fmla="*/ 3086100 w 3987800"/>
              <a:gd name="connsiteY17" fmla="*/ 4749800 h 4813300"/>
              <a:gd name="connsiteX18" fmla="*/ 3162300 w 3987800"/>
              <a:gd name="connsiteY18" fmla="*/ 4813300 h 4813300"/>
              <a:gd name="connsiteX19" fmla="*/ 3987800 w 3987800"/>
              <a:gd name="connsiteY19" fmla="*/ 4495800 h 4813300"/>
              <a:gd name="connsiteX20" fmla="*/ 3987800 w 3987800"/>
              <a:gd name="connsiteY20"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28600 w 3987800"/>
              <a:gd name="connsiteY7" fmla="*/ 2514600 h 4813300"/>
              <a:gd name="connsiteX8" fmla="*/ 0 w 3987800"/>
              <a:gd name="connsiteY8" fmla="*/ 2984500 h 4813300"/>
              <a:gd name="connsiteX9" fmla="*/ 520700 w 3987800"/>
              <a:gd name="connsiteY9" fmla="*/ 3492500 h 4813300"/>
              <a:gd name="connsiteX10" fmla="*/ 876300 w 3987800"/>
              <a:gd name="connsiteY10" fmla="*/ 3683000 h 4813300"/>
              <a:gd name="connsiteX11" fmla="*/ 1422400 w 3987800"/>
              <a:gd name="connsiteY11" fmla="*/ 4025900 h 4813300"/>
              <a:gd name="connsiteX12" fmla="*/ 1866900 w 3987800"/>
              <a:gd name="connsiteY12" fmla="*/ 4267200 h 4813300"/>
              <a:gd name="connsiteX13" fmla="*/ 2082800 w 3987800"/>
              <a:gd name="connsiteY13" fmla="*/ 4406900 h 4813300"/>
              <a:gd name="connsiteX14" fmla="*/ 2641600 w 3987800"/>
              <a:gd name="connsiteY14" fmla="*/ 4635500 h 4813300"/>
              <a:gd name="connsiteX15" fmla="*/ 2959100 w 3987800"/>
              <a:gd name="connsiteY15" fmla="*/ 4724400 h 4813300"/>
              <a:gd name="connsiteX16" fmla="*/ 3086100 w 3987800"/>
              <a:gd name="connsiteY16" fmla="*/ 4749800 h 4813300"/>
              <a:gd name="connsiteX17" fmla="*/ 3162300 w 3987800"/>
              <a:gd name="connsiteY17" fmla="*/ 4813300 h 4813300"/>
              <a:gd name="connsiteX18" fmla="*/ 3987800 w 3987800"/>
              <a:gd name="connsiteY18" fmla="*/ 4495800 h 4813300"/>
              <a:gd name="connsiteX19" fmla="*/ 3987800 w 3987800"/>
              <a:gd name="connsiteY19" fmla="*/ 4495800 h 4813300"/>
              <a:gd name="connsiteX0" fmla="*/ 1496744 w 3998644"/>
              <a:gd name="connsiteY0" fmla="*/ 0 h 4813300"/>
              <a:gd name="connsiteX1" fmla="*/ 1496744 w 3998644"/>
              <a:gd name="connsiteY1" fmla="*/ 0 h 4813300"/>
              <a:gd name="connsiteX2" fmla="*/ 1395144 w 3998644"/>
              <a:gd name="connsiteY2" fmla="*/ 317500 h 4813300"/>
              <a:gd name="connsiteX3" fmla="*/ 1179244 w 3998644"/>
              <a:gd name="connsiteY3" fmla="*/ 749300 h 4813300"/>
              <a:gd name="connsiteX4" fmla="*/ 1103044 w 3998644"/>
              <a:gd name="connsiteY4" fmla="*/ 914400 h 4813300"/>
              <a:gd name="connsiteX5" fmla="*/ 1026844 w 3998644"/>
              <a:gd name="connsiteY5" fmla="*/ 1028700 h 4813300"/>
              <a:gd name="connsiteX6" fmla="*/ 976044 w 3998644"/>
              <a:gd name="connsiteY6" fmla="*/ 1117600 h 4813300"/>
              <a:gd name="connsiteX7" fmla="*/ 10844 w 3998644"/>
              <a:gd name="connsiteY7" fmla="*/ 2984500 h 4813300"/>
              <a:gd name="connsiteX8" fmla="*/ 531544 w 3998644"/>
              <a:gd name="connsiteY8" fmla="*/ 3492500 h 4813300"/>
              <a:gd name="connsiteX9" fmla="*/ 887144 w 3998644"/>
              <a:gd name="connsiteY9" fmla="*/ 3683000 h 4813300"/>
              <a:gd name="connsiteX10" fmla="*/ 1433244 w 3998644"/>
              <a:gd name="connsiteY10" fmla="*/ 4025900 h 4813300"/>
              <a:gd name="connsiteX11" fmla="*/ 1877744 w 3998644"/>
              <a:gd name="connsiteY11" fmla="*/ 4267200 h 4813300"/>
              <a:gd name="connsiteX12" fmla="*/ 2093644 w 3998644"/>
              <a:gd name="connsiteY12" fmla="*/ 4406900 h 4813300"/>
              <a:gd name="connsiteX13" fmla="*/ 2652444 w 3998644"/>
              <a:gd name="connsiteY13" fmla="*/ 4635500 h 4813300"/>
              <a:gd name="connsiteX14" fmla="*/ 2969944 w 3998644"/>
              <a:gd name="connsiteY14" fmla="*/ 4724400 h 4813300"/>
              <a:gd name="connsiteX15" fmla="*/ 3096944 w 3998644"/>
              <a:gd name="connsiteY15" fmla="*/ 4749800 h 4813300"/>
              <a:gd name="connsiteX16" fmla="*/ 3173144 w 3998644"/>
              <a:gd name="connsiteY16" fmla="*/ 4813300 h 4813300"/>
              <a:gd name="connsiteX17" fmla="*/ 3998644 w 3998644"/>
              <a:gd name="connsiteY17" fmla="*/ 4495800 h 4813300"/>
              <a:gd name="connsiteX18" fmla="*/ 3998644 w 3998644"/>
              <a:gd name="connsiteY18" fmla="*/ 4495800 h 4813300"/>
              <a:gd name="connsiteX0" fmla="*/ 1498853 w 4000753"/>
              <a:gd name="connsiteY0" fmla="*/ 0 h 4813300"/>
              <a:gd name="connsiteX1" fmla="*/ 1498853 w 4000753"/>
              <a:gd name="connsiteY1" fmla="*/ 0 h 4813300"/>
              <a:gd name="connsiteX2" fmla="*/ 1397253 w 4000753"/>
              <a:gd name="connsiteY2" fmla="*/ 317500 h 4813300"/>
              <a:gd name="connsiteX3" fmla="*/ 1181353 w 4000753"/>
              <a:gd name="connsiteY3" fmla="*/ 749300 h 4813300"/>
              <a:gd name="connsiteX4" fmla="*/ 1105153 w 4000753"/>
              <a:gd name="connsiteY4" fmla="*/ 914400 h 4813300"/>
              <a:gd name="connsiteX5" fmla="*/ 1028953 w 4000753"/>
              <a:gd name="connsiteY5" fmla="*/ 1028700 h 4813300"/>
              <a:gd name="connsiteX6" fmla="*/ 12953 w 4000753"/>
              <a:gd name="connsiteY6" fmla="*/ 2984500 h 4813300"/>
              <a:gd name="connsiteX7" fmla="*/ 533653 w 4000753"/>
              <a:gd name="connsiteY7" fmla="*/ 3492500 h 4813300"/>
              <a:gd name="connsiteX8" fmla="*/ 889253 w 4000753"/>
              <a:gd name="connsiteY8" fmla="*/ 3683000 h 4813300"/>
              <a:gd name="connsiteX9" fmla="*/ 1435353 w 4000753"/>
              <a:gd name="connsiteY9" fmla="*/ 4025900 h 4813300"/>
              <a:gd name="connsiteX10" fmla="*/ 1879853 w 4000753"/>
              <a:gd name="connsiteY10" fmla="*/ 4267200 h 4813300"/>
              <a:gd name="connsiteX11" fmla="*/ 2095753 w 4000753"/>
              <a:gd name="connsiteY11" fmla="*/ 4406900 h 4813300"/>
              <a:gd name="connsiteX12" fmla="*/ 2654553 w 4000753"/>
              <a:gd name="connsiteY12" fmla="*/ 4635500 h 4813300"/>
              <a:gd name="connsiteX13" fmla="*/ 2972053 w 4000753"/>
              <a:gd name="connsiteY13" fmla="*/ 4724400 h 4813300"/>
              <a:gd name="connsiteX14" fmla="*/ 3099053 w 4000753"/>
              <a:gd name="connsiteY14" fmla="*/ 4749800 h 4813300"/>
              <a:gd name="connsiteX15" fmla="*/ 3175253 w 4000753"/>
              <a:gd name="connsiteY15" fmla="*/ 4813300 h 4813300"/>
              <a:gd name="connsiteX16" fmla="*/ 4000753 w 4000753"/>
              <a:gd name="connsiteY16" fmla="*/ 4495800 h 4813300"/>
              <a:gd name="connsiteX17" fmla="*/ 4000753 w 4000753"/>
              <a:gd name="connsiteY17" fmla="*/ 4495800 h 4813300"/>
              <a:gd name="connsiteX0" fmla="*/ 1502219 w 4004119"/>
              <a:gd name="connsiteY0" fmla="*/ 0 h 4813300"/>
              <a:gd name="connsiteX1" fmla="*/ 1502219 w 4004119"/>
              <a:gd name="connsiteY1" fmla="*/ 0 h 4813300"/>
              <a:gd name="connsiteX2" fmla="*/ 1400619 w 4004119"/>
              <a:gd name="connsiteY2" fmla="*/ 317500 h 4813300"/>
              <a:gd name="connsiteX3" fmla="*/ 1184719 w 4004119"/>
              <a:gd name="connsiteY3" fmla="*/ 749300 h 4813300"/>
              <a:gd name="connsiteX4" fmla="*/ 1108519 w 4004119"/>
              <a:gd name="connsiteY4" fmla="*/ 914400 h 4813300"/>
              <a:gd name="connsiteX5" fmla="*/ 16319 w 4004119"/>
              <a:gd name="connsiteY5" fmla="*/ 2984500 h 4813300"/>
              <a:gd name="connsiteX6" fmla="*/ 537019 w 4004119"/>
              <a:gd name="connsiteY6" fmla="*/ 3492500 h 4813300"/>
              <a:gd name="connsiteX7" fmla="*/ 892619 w 4004119"/>
              <a:gd name="connsiteY7" fmla="*/ 3683000 h 4813300"/>
              <a:gd name="connsiteX8" fmla="*/ 1438719 w 4004119"/>
              <a:gd name="connsiteY8" fmla="*/ 4025900 h 4813300"/>
              <a:gd name="connsiteX9" fmla="*/ 1883219 w 4004119"/>
              <a:gd name="connsiteY9" fmla="*/ 4267200 h 4813300"/>
              <a:gd name="connsiteX10" fmla="*/ 2099119 w 4004119"/>
              <a:gd name="connsiteY10" fmla="*/ 4406900 h 4813300"/>
              <a:gd name="connsiteX11" fmla="*/ 2657919 w 4004119"/>
              <a:gd name="connsiteY11" fmla="*/ 4635500 h 4813300"/>
              <a:gd name="connsiteX12" fmla="*/ 2975419 w 4004119"/>
              <a:gd name="connsiteY12" fmla="*/ 4724400 h 4813300"/>
              <a:gd name="connsiteX13" fmla="*/ 3102419 w 4004119"/>
              <a:gd name="connsiteY13" fmla="*/ 4749800 h 4813300"/>
              <a:gd name="connsiteX14" fmla="*/ 3178619 w 4004119"/>
              <a:gd name="connsiteY14" fmla="*/ 4813300 h 4813300"/>
              <a:gd name="connsiteX15" fmla="*/ 4004119 w 4004119"/>
              <a:gd name="connsiteY15" fmla="*/ 4495800 h 4813300"/>
              <a:gd name="connsiteX16" fmla="*/ 4004119 w 4004119"/>
              <a:gd name="connsiteY16" fmla="*/ 4495800 h 4813300"/>
              <a:gd name="connsiteX0" fmla="*/ 1505796 w 4007696"/>
              <a:gd name="connsiteY0" fmla="*/ 0 h 4813300"/>
              <a:gd name="connsiteX1" fmla="*/ 1505796 w 4007696"/>
              <a:gd name="connsiteY1" fmla="*/ 0 h 4813300"/>
              <a:gd name="connsiteX2" fmla="*/ 1404196 w 4007696"/>
              <a:gd name="connsiteY2" fmla="*/ 317500 h 4813300"/>
              <a:gd name="connsiteX3" fmla="*/ 1188296 w 4007696"/>
              <a:gd name="connsiteY3" fmla="*/ 749300 h 4813300"/>
              <a:gd name="connsiteX4" fmla="*/ 19896 w 4007696"/>
              <a:gd name="connsiteY4" fmla="*/ 2984500 h 4813300"/>
              <a:gd name="connsiteX5" fmla="*/ 540596 w 4007696"/>
              <a:gd name="connsiteY5" fmla="*/ 3492500 h 4813300"/>
              <a:gd name="connsiteX6" fmla="*/ 896196 w 4007696"/>
              <a:gd name="connsiteY6" fmla="*/ 3683000 h 4813300"/>
              <a:gd name="connsiteX7" fmla="*/ 1442296 w 4007696"/>
              <a:gd name="connsiteY7" fmla="*/ 4025900 h 4813300"/>
              <a:gd name="connsiteX8" fmla="*/ 1886796 w 4007696"/>
              <a:gd name="connsiteY8" fmla="*/ 4267200 h 4813300"/>
              <a:gd name="connsiteX9" fmla="*/ 2102696 w 4007696"/>
              <a:gd name="connsiteY9" fmla="*/ 4406900 h 4813300"/>
              <a:gd name="connsiteX10" fmla="*/ 2661496 w 4007696"/>
              <a:gd name="connsiteY10" fmla="*/ 4635500 h 4813300"/>
              <a:gd name="connsiteX11" fmla="*/ 2978996 w 4007696"/>
              <a:gd name="connsiteY11" fmla="*/ 4724400 h 4813300"/>
              <a:gd name="connsiteX12" fmla="*/ 3105996 w 4007696"/>
              <a:gd name="connsiteY12" fmla="*/ 4749800 h 4813300"/>
              <a:gd name="connsiteX13" fmla="*/ 3182196 w 4007696"/>
              <a:gd name="connsiteY13" fmla="*/ 4813300 h 4813300"/>
              <a:gd name="connsiteX14" fmla="*/ 4007696 w 4007696"/>
              <a:gd name="connsiteY14" fmla="*/ 4495800 h 4813300"/>
              <a:gd name="connsiteX15" fmla="*/ 4007696 w 4007696"/>
              <a:gd name="connsiteY15" fmla="*/ 4495800 h 4813300"/>
              <a:gd name="connsiteX0" fmla="*/ 1516839 w 4018739"/>
              <a:gd name="connsiteY0" fmla="*/ 0 h 4813300"/>
              <a:gd name="connsiteX1" fmla="*/ 1516839 w 4018739"/>
              <a:gd name="connsiteY1" fmla="*/ 0 h 4813300"/>
              <a:gd name="connsiteX2" fmla="*/ 1415239 w 4018739"/>
              <a:gd name="connsiteY2" fmla="*/ 317500 h 4813300"/>
              <a:gd name="connsiteX3" fmla="*/ 30939 w 4018739"/>
              <a:gd name="connsiteY3" fmla="*/ 2984500 h 4813300"/>
              <a:gd name="connsiteX4" fmla="*/ 551639 w 4018739"/>
              <a:gd name="connsiteY4" fmla="*/ 3492500 h 4813300"/>
              <a:gd name="connsiteX5" fmla="*/ 907239 w 4018739"/>
              <a:gd name="connsiteY5" fmla="*/ 3683000 h 4813300"/>
              <a:gd name="connsiteX6" fmla="*/ 1453339 w 4018739"/>
              <a:gd name="connsiteY6" fmla="*/ 4025900 h 4813300"/>
              <a:gd name="connsiteX7" fmla="*/ 1897839 w 4018739"/>
              <a:gd name="connsiteY7" fmla="*/ 4267200 h 4813300"/>
              <a:gd name="connsiteX8" fmla="*/ 2113739 w 4018739"/>
              <a:gd name="connsiteY8" fmla="*/ 4406900 h 4813300"/>
              <a:gd name="connsiteX9" fmla="*/ 2672539 w 4018739"/>
              <a:gd name="connsiteY9" fmla="*/ 4635500 h 4813300"/>
              <a:gd name="connsiteX10" fmla="*/ 2990039 w 4018739"/>
              <a:gd name="connsiteY10" fmla="*/ 4724400 h 4813300"/>
              <a:gd name="connsiteX11" fmla="*/ 3117039 w 4018739"/>
              <a:gd name="connsiteY11" fmla="*/ 4749800 h 4813300"/>
              <a:gd name="connsiteX12" fmla="*/ 3193239 w 4018739"/>
              <a:gd name="connsiteY12" fmla="*/ 4813300 h 4813300"/>
              <a:gd name="connsiteX13" fmla="*/ 4018739 w 4018739"/>
              <a:gd name="connsiteY13" fmla="*/ 4495800 h 4813300"/>
              <a:gd name="connsiteX14" fmla="*/ 4018739 w 4018739"/>
              <a:gd name="connsiteY14" fmla="*/ 4495800 h 4813300"/>
              <a:gd name="connsiteX0" fmla="*/ 1522406 w 4024306"/>
              <a:gd name="connsiteY0" fmla="*/ 0 h 4813300"/>
              <a:gd name="connsiteX1" fmla="*/ 1522406 w 4024306"/>
              <a:gd name="connsiteY1" fmla="*/ 0 h 4813300"/>
              <a:gd name="connsiteX2" fmla="*/ 36506 w 4024306"/>
              <a:gd name="connsiteY2" fmla="*/ 2984500 h 4813300"/>
              <a:gd name="connsiteX3" fmla="*/ 557206 w 4024306"/>
              <a:gd name="connsiteY3" fmla="*/ 3492500 h 4813300"/>
              <a:gd name="connsiteX4" fmla="*/ 912806 w 4024306"/>
              <a:gd name="connsiteY4" fmla="*/ 3683000 h 4813300"/>
              <a:gd name="connsiteX5" fmla="*/ 1458906 w 4024306"/>
              <a:gd name="connsiteY5" fmla="*/ 4025900 h 4813300"/>
              <a:gd name="connsiteX6" fmla="*/ 1903406 w 4024306"/>
              <a:gd name="connsiteY6" fmla="*/ 4267200 h 4813300"/>
              <a:gd name="connsiteX7" fmla="*/ 2119306 w 4024306"/>
              <a:gd name="connsiteY7" fmla="*/ 4406900 h 4813300"/>
              <a:gd name="connsiteX8" fmla="*/ 2678106 w 4024306"/>
              <a:gd name="connsiteY8" fmla="*/ 4635500 h 4813300"/>
              <a:gd name="connsiteX9" fmla="*/ 2995606 w 4024306"/>
              <a:gd name="connsiteY9" fmla="*/ 4724400 h 4813300"/>
              <a:gd name="connsiteX10" fmla="*/ 3122606 w 4024306"/>
              <a:gd name="connsiteY10" fmla="*/ 4749800 h 4813300"/>
              <a:gd name="connsiteX11" fmla="*/ 3198806 w 4024306"/>
              <a:gd name="connsiteY11" fmla="*/ 4813300 h 4813300"/>
              <a:gd name="connsiteX12" fmla="*/ 4024306 w 4024306"/>
              <a:gd name="connsiteY12" fmla="*/ 4495800 h 4813300"/>
              <a:gd name="connsiteX13" fmla="*/ 4024306 w 4024306"/>
              <a:gd name="connsiteY13" fmla="*/ 4495800 h 4813300"/>
              <a:gd name="connsiteX0" fmla="*/ 1495409 w 3997309"/>
              <a:gd name="connsiteY0" fmla="*/ 0 h 4813300"/>
              <a:gd name="connsiteX1" fmla="*/ 1495409 w 3997309"/>
              <a:gd name="connsiteY1" fmla="*/ 0 h 4813300"/>
              <a:gd name="connsiteX2" fmla="*/ 9509 w 3997309"/>
              <a:gd name="connsiteY2" fmla="*/ 2984500 h 4813300"/>
              <a:gd name="connsiteX3" fmla="*/ 885809 w 3997309"/>
              <a:gd name="connsiteY3" fmla="*/ 3683000 h 4813300"/>
              <a:gd name="connsiteX4" fmla="*/ 1431909 w 3997309"/>
              <a:gd name="connsiteY4" fmla="*/ 4025900 h 4813300"/>
              <a:gd name="connsiteX5" fmla="*/ 1876409 w 3997309"/>
              <a:gd name="connsiteY5" fmla="*/ 4267200 h 4813300"/>
              <a:gd name="connsiteX6" fmla="*/ 2092309 w 3997309"/>
              <a:gd name="connsiteY6" fmla="*/ 4406900 h 4813300"/>
              <a:gd name="connsiteX7" fmla="*/ 2651109 w 3997309"/>
              <a:gd name="connsiteY7" fmla="*/ 4635500 h 4813300"/>
              <a:gd name="connsiteX8" fmla="*/ 2968609 w 3997309"/>
              <a:gd name="connsiteY8" fmla="*/ 4724400 h 4813300"/>
              <a:gd name="connsiteX9" fmla="*/ 3095609 w 3997309"/>
              <a:gd name="connsiteY9" fmla="*/ 4749800 h 4813300"/>
              <a:gd name="connsiteX10" fmla="*/ 3171809 w 3997309"/>
              <a:gd name="connsiteY10" fmla="*/ 4813300 h 4813300"/>
              <a:gd name="connsiteX11" fmla="*/ 3997309 w 3997309"/>
              <a:gd name="connsiteY11" fmla="*/ 4495800 h 4813300"/>
              <a:gd name="connsiteX12" fmla="*/ 3997309 w 3997309"/>
              <a:gd name="connsiteY12" fmla="*/ 4495800 h 4813300"/>
              <a:gd name="connsiteX0" fmla="*/ 1485975 w 3987875"/>
              <a:gd name="connsiteY0" fmla="*/ 0 h 4813300"/>
              <a:gd name="connsiteX1" fmla="*/ 1485975 w 3987875"/>
              <a:gd name="connsiteY1" fmla="*/ 0 h 4813300"/>
              <a:gd name="connsiteX2" fmla="*/ 75 w 3987875"/>
              <a:gd name="connsiteY2" fmla="*/ 2984500 h 4813300"/>
              <a:gd name="connsiteX3" fmla="*/ 1422475 w 3987875"/>
              <a:gd name="connsiteY3" fmla="*/ 4025900 h 4813300"/>
              <a:gd name="connsiteX4" fmla="*/ 1866975 w 3987875"/>
              <a:gd name="connsiteY4" fmla="*/ 4267200 h 4813300"/>
              <a:gd name="connsiteX5" fmla="*/ 2082875 w 3987875"/>
              <a:gd name="connsiteY5" fmla="*/ 4406900 h 4813300"/>
              <a:gd name="connsiteX6" fmla="*/ 2641675 w 3987875"/>
              <a:gd name="connsiteY6" fmla="*/ 4635500 h 4813300"/>
              <a:gd name="connsiteX7" fmla="*/ 2959175 w 3987875"/>
              <a:gd name="connsiteY7" fmla="*/ 4724400 h 4813300"/>
              <a:gd name="connsiteX8" fmla="*/ 3086175 w 3987875"/>
              <a:gd name="connsiteY8" fmla="*/ 4749800 h 4813300"/>
              <a:gd name="connsiteX9" fmla="*/ 3162375 w 3987875"/>
              <a:gd name="connsiteY9" fmla="*/ 4813300 h 4813300"/>
              <a:gd name="connsiteX10" fmla="*/ 3987875 w 3987875"/>
              <a:gd name="connsiteY10" fmla="*/ 4495800 h 4813300"/>
              <a:gd name="connsiteX11" fmla="*/ 3987875 w 3987875"/>
              <a:gd name="connsiteY11" fmla="*/ 4495800 h 4813300"/>
              <a:gd name="connsiteX0" fmla="*/ 1488146 w 3990046"/>
              <a:gd name="connsiteY0" fmla="*/ 0 h 4813300"/>
              <a:gd name="connsiteX1" fmla="*/ 1488146 w 3990046"/>
              <a:gd name="connsiteY1" fmla="*/ 0 h 4813300"/>
              <a:gd name="connsiteX2" fmla="*/ 2246 w 3990046"/>
              <a:gd name="connsiteY2" fmla="*/ 2984500 h 4813300"/>
              <a:gd name="connsiteX3" fmla="*/ 1869146 w 3990046"/>
              <a:gd name="connsiteY3" fmla="*/ 4267200 h 4813300"/>
              <a:gd name="connsiteX4" fmla="*/ 2085046 w 3990046"/>
              <a:gd name="connsiteY4" fmla="*/ 4406900 h 4813300"/>
              <a:gd name="connsiteX5" fmla="*/ 2643846 w 3990046"/>
              <a:gd name="connsiteY5" fmla="*/ 4635500 h 4813300"/>
              <a:gd name="connsiteX6" fmla="*/ 2961346 w 3990046"/>
              <a:gd name="connsiteY6" fmla="*/ 4724400 h 4813300"/>
              <a:gd name="connsiteX7" fmla="*/ 3088346 w 3990046"/>
              <a:gd name="connsiteY7" fmla="*/ 4749800 h 4813300"/>
              <a:gd name="connsiteX8" fmla="*/ 3164546 w 3990046"/>
              <a:gd name="connsiteY8" fmla="*/ 4813300 h 4813300"/>
              <a:gd name="connsiteX9" fmla="*/ 3990046 w 3990046"/>
              <a:gd name="connsiteY9" fmla="*/ 4495800 h 4813300"/>
              <a:gd name="connsiteX10" fmla="*/ 3990046 w 3990046"/>
              <a:gd name="connsiteY10" fmla="*/ 4495800 h 4813300"/>
              <a:gd name="connsiteX0" fmla="*/ 1491174 w 3993074"/>
              <a:gd name="connsiteY0" fmla="*/ 0 h 4813300"/>
              <a:gd name="connsiteX1" fmla="*/ 1491174 w 3993074"/>
              <a:gd name="connsiteY1" fmla="*/ 0 h 4813300"/>
              <a:gd name="connsiteX2" fmla="*/ 5274 w 3993074"/>
              <a:gd name="connsiteY2" fmla="*/ 2984500 h 4813300"/>
              <a:gd name="connsiteX3" fmla="*/ 2088074 w 3993074"/>
              <a:gd name="connsiteY3" fmla="*/ 4406900 h 4813300"/>
              <a:gd name="connsiteX4" fmla="*/ 2646874 w 3993074"/>
              <a:gd name="connsiteY4" fmla="*/ 4635500 h 4813300"/>
              <a:gd name="connsiteX5" fmla="*/ 2964374 w 3993074"/>
              <a:gd name="connsiteY5" fmla="*/ 4724400 h 4813300"/>
              <a:gd name="connsiteX6" fmla="*/ 3091374 w 3993074"/>
              <a:gd name="connsiteY6" fmla="*/ 4749800 h 4813300"/>
              <a:gd name="connsiteX7" fmla="*/ 3167574 w 3993074"/>
              <a:gd name="connsiteY7" fmla="*/ 4813300 h 4813300"/>
              <a:gd name="connsiteX8" fmla="*/ 3993074 w 3993074"/>
              <a:gd name="connsiteY8" fmla="*/ 4495800 h 4813300"/>
              <a:gd name="connsiteX9" fmla="*/ 3993074 w 3993074"/>
              <a:gd name="connsiteY9"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2976875 w 4005575"/>
              <a:gd name="connsiteY4" fmla="*/ 4724400 h 4813300"/>
              <a:gd name="connsiteX5" fmla="*/ 3103875 w 4005575"/>
              <a:gd name="connsiteY5" fmla="*/ 4749800 h 4813300"/>
              <a:gd name="connsiteX6" fmla="*/ 3180075 w 4005575"/>
              <a:gd name="connsiteY6" fmla="*/ 4813300 h 4813300"/>
              <a:gd name="connsiteX7" fmla="*/ 4005575 w 4005575"/>
              <a:gd name="connsiteY7" fmla="*/ 4495800 h 4813300"/>
              <a:gd name="connsiteX8" fmla="*/ 4005575 w 4005575"/>
              <a:gd name="connsiteY8"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3103875 w 4005575"/>
              <a:gd name="connsiteY4" fmla="*/ 4749800 h 4813300"/>
              <a:gd name="connsiteX5" fmla="*/ 3180075 w 4005575"/>
              <a:gd name="connsiteY5" fmla="*/ 4813300 h 4813300"/>
              <a:gd name="connsiteX6" fmla="*/ 4005575 w 4005575"/>
              <a:gd name="connsiteY6" fmla="*/ 4495800 h 4813300"/>
              <a:gd name="connsiteX7" fmla="*/ 4005575 w 4005575"/>
              <a:gd name="connsiteY7" fmla="*/ 4495800 h 4813300"/>
              <a:gd name="connsiteX0" fmla="*/ 1503675 w 4005575"/>
              <a:gd name="connsiteY0" fmla="*/ 0 h 4849100"/>
              <a:gd name="connsiteX1" fmla="*/ 1503675 w 4005575"/>
              <a:gd name="connsiteY1" fmla="*/ 0 h 4849100"/>
              <a:gd name="connsiteX2" fmla="*/ 17775 w 4005575"/>
              <a:gd name="connsiteY2" fmla="*/ 2984500 h 4849100"/>
              <a:gd name="connsiteX3" fmla="*/ 2659375 w 4005575"/>
              <a:gd name="connsiteY3" fmla="*/ 4635500 h 4849100"/>
              <a:gd name="connsiteX4" fmla="*/ 3180075 w 4005575"/>
              <a:gd name="connsiteY4" fmla="*/ 4813300 h 4849100"/>
              <a:gd name="connsiteX5" fmla="*/ 4005575 w 4005575"/>
              <a:gd name="connsiteY5" fmla="*/ 4495800 h 4849100"/>
              <a:gd name="connsiteX6" fmla="*/ 4005575 w 4005575"/>
              <a:gd name="connsiteY6" fmla="*/ 4495800 h 4849100"/>
              <a:gd name="connsiteX0" fmla="*/ 1520087 w 4021987"/>
              <a:gd name="connsiteY0" fmla="*/ 0 h 4813300"/>
              <a:gd name="connsiteX1" fmla="*/ 1520087 w 4021987"/>
              <a:gd name="connsiteY1" fmla="*/ 0 h 4813300"/>
              <a:gd name="connsiteX2" fmla="*/ 34187 w 4021987"/>
              <a:gd name="connsiteY2" fmla="*/ 2984500 h 4813300"/>
              <a:gd name="connsiteX3" fmla="*/ 3196487 w 4021987"/>
              <a:gd name="connsiteY3" fmla="*/ 4813300 h 4813300"/>
              <a:gd name="connsiteX4" fmla="*/ 4021987 w 4021987"/>
              <a:gd name="connsiteY4" fmla="*/ 4495800 h 4813300"/>
              <a:gd name="connsiteX5" fmla="*/ 4021987 w 4021987"/>
              <a:gd name="connsiteY5" fmla="*/ 4495800 h 4813300"/>
              <a:gd name="connsiteX0" fmla="*/ 1552919 w 4054819"/>
              <a:gd name="connsiteY0" fmla="*/ 0 h 4495800"/>
              <a:gd name="connsiteX1" fmla="*/ 1552919 w 4054819"/>
              <a:gd name="connsiteY1" fmla="*/ 0 h 4495800"/>
              <a:gd name="connsiteX2" fmla="*/ 67019 w 4054819"/>
              <a:gd name="connsiteY2" fmla="*/ 2984500 h 4495800"/>
              <a:gd name="connsiteX3" fmla="*/ 4054819 w 4054819"/>
              <a:gd name="connsiteY3" fmla="*/ 4495800 h 4495800"/>
              <a:gd name="connsiteX4" fmla="*/ 4054819 w 4054819"/>
              <a:gd name="connsiteY4" fmla="*/ 4495800 h 4495800"/>
              <a:gd name="connsiteX0" fmla="*/ 1552919 w 4054819"/>
              <a:gd name="connsiteY0" fmla="*/ 0 h 4553367"/>
              <a:gd name="connsiteX1" fmla="*/ 1552919 w 4054819"/>
              <a:gd name="connsiteY1" fmla="*/ 0 h 4553367"/>
              <a:gd name="connsiteX2" fmla="*/ 67019 w 4054819"/>
              <a:gd name="connsiteY2" fmla="*/ 2984500 h 4553367"/>
              <a:gd name="connsiteX3" fmla="*/ 4054819 w 4054819"/>
              <a:gd name="connsiteY3" fmla="*/ 4495800 h 4553367"/>
              <a:gd name="connsiteX4" fmla="*/ 4054819 w 4054819"/>
              <a:gd name="connsiteY4" fmla="*/ 4495800 h 4553367"/>
              <a:gd name="connsiteX0" fmla="*/ 1498278 w 4000178"/>
              <a:gd name="connsiteY0" fmla="*/ 0 h 4574205"/>
              <a:gd name="connsiteX1" fmla="*/ 1498278 w 4000178"/>
              <a:gd name="connsiteY1" fmla="*/ 0 h 4574205"/>
              <a:gd name="connsiteX2" fmla="*/ 12378 w 4000178"/>
              <a:gd name="connsiteY2" fmla="*/ 2984500 h 4574205"/>
              <a:gd name="connsiteX3" fmla="*/ 4000178 w 4000178"/>
              <a:gd name="connsiteY3" fmla="*/ 4495800 h 4574205"/>
              <a:gd name="connsiteX4" fmla="*/ 4000178 w 4000178"/>
              <a:gd name="connsiteY4" fmla="*/ 4495800 h 4574205"/>
              <a:gd name="connsiteX0" fmla="*/ 1529641 w 4031541"/>
              <a:gd name="connsiteY0" fmla="*/ 0 h 4574342"/>
              <a:gd name="connsiteX1" fmla="*/ 1529641 w 4031541"/>
              <a:gd name="connsiteY1" fmla="*/ 0 h 4574342"/>
              <a:gd name="connsiteX2" fmla="*/ 43741 w 4031541"/>
              <a:gd name="connsiteY2" fmla="*/ 2984500 h 4574342"/>
              <a:gd name="connsiteX3" fmla="*/ 4031541 w 4031541"/>
              <a:gd name="connsiteY3" fmla="*/ 4495800 h 4574342"/>
              <a:gd name="connsiteX4" fmla="*/ 4031541 w 4031541"/>
              <a:gd name="connsiteY4" fmla="*/ 4495800 h 4574342"/>
              <a:gd name="connsiteX0" fmla="*/ 1611719 w 4113619"/>
              <a:gd name="connsiteY0" fmla="*/ 0 h 4550224"/>
              <a:gd name="connsiteX1" fmla="*/ 1052919 w 4113619"/>
              <a:gd name="connsiteY1" fmla="*/ 495300 h 4550224"/>
              <a:gd name="connsiteX2" fmla="*/ 125819 w 4113619"/>
              <a:gd name="connsiteY2" fmla="*/ 2984500 h 4550224"/>
              <a:gd name="connsiteX3" fmla="*/ 4113619 w 4113619"/>
              <a:gd name="connsiteY3" fmla="*/ 4495800 h 4550224"/>
              <a:gd name="connsiteX4" fmla="*/ 4113619 w 4113619"/>
              <a:gd name="connsiteY4"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523633 w 4025533"/>
              <a:gd name="connsiteY0" fmla="*/ 0 h 4556995"/>
              <a:gd name="connsiteX1" fmla="*/ 37733 w 4025533"/>
              <a:gd name="connsiteY1" fmla="*/ 2984500 h 4556995"/>
              <a:gd name="connsiteX2" fmla="*/ 4025533 w 4025533"/>
              <a:gd name="connsiteY2" fmla="*/ 4495800 h 4556995"/>
              <a:gd name="connsiteX3" fmla="*/ 4025533 w 4025533"/>
              <a:gd name="connsiteY3" fmla="*/ 4495800 h 4556995"/>
              <a:gd name="connsiteX0" fmla="*/ 1523633 w 4025533"/>
              <a:gd name="connsiteY0" fmla="*/ 0 h 4655193"/>
              <a:gd name="connsiteX1" fmla="*/ 37733 w 4025533"/>
              <a:gd name="connsiteY1" fmla="*/ 2984500 h 4655193"/>
              <a:gd name="connsiteX2" fmla="*/ 4025533 w 4025533"/>
              <a:gd name="connsiteY2" fmla="*/ 4495800 h 4655193"/>
              <a:gd name="connsiteX3" fmla="*/ 4025533 w 4025533"/>
              <a:gd name="connsiteY3" fmla="*/ 4495800 h 4655193"/>
              <a:gd name="connsiteX0" fmla="*/ 1632123 w 4134023"/>
              <a:gd name="connsiteY0" fmla="*/ 0 h 4653804"/>
              <a:gd name="connsiteX1" fmla="*/ 146223 w 4134023"/>
              <a:gd name="connsiteY1" fmla="*/ 2984500 h 4653804"/>
              <a:gd name="connsiteX2" fmla="*/ 4134023 w 4134023"/>
              <a:gd name="connsiteY2" fmla="*/ 4495800 h 4653804"/>
              <a:gd name="connsiteX3" fmla="*/ 4134023 w 4134023"/>
              <a:gd name="connsiteY3" fmla="*/ 4495800 h 4653804"/>
              <a:gd name="connsiteX0" fmla="*/ 1837133 w 4339033"/>
              <a:gd name="connsiteY0" fmla="*/ 0 h 4667917"/>
              <a:gd name="connsiteX1" fmla="*/ 122633 w 4339033"/>
              <a:gd name="connsiteY1" fmla="*/ 3136900 h 4667917"/>
              <a:gd name="connsiteX2" fmla="*/ 4339033 w 4339033"/>
              <a:gd name="connsiteY2" fmla="*/ 4495800 h 4667917"/>
              <a:gd name="connsiteX3" fmla="*/ 4339033 w 4339033"/>
              <a:gd name="connsiteY3" fmla="*/ 4495800 h 4667917"/>
              <a:gd name="connsiteX0" fmla="*/ 1798553 w 4300453"/>
              <a:gd name="connsiteY0" fmla="*/ 0 h 4696006"/>
              <a:gd name="connsiteX1" fmla="*/ 84053 w 4300453"/>
              <a:gd name="connsiteY1" fmla="*/ 3136900 h 4696006"/>
              <a:gd name="connsiteX2" fmla="*/ 4300453 w 4300453"/>
              <a:gd name="connsiteY2" fmla="*/ 4495800 h 4696006"/>
              <a:gd name="connsiteX3" fmla="*/ 4300453 w 4300453"/>
              <a:gd name="connsiteY3" fmla="*/ 4495800 h 4696006"/>
              <a:gd name="connsiteX0" fmla="*/ 1798553 w 4833853"/>
              <a:gd name="connsiteY0" fmla="*/ 0 h 4696006"/>
              <a:gd name="connsiteX1" fmla="*/ 84053 w 4833853"/>
              <a:gd name="connsiteY1" fmla="*/ 3136900 h 4696006"/>
              <a:gd name="connsiteX2" fmla="*/ 4300453 w 4833853"/>
              <a:gd name="connsiteY2" fmla="*/ 4495800 h 4696006"/>
              <a:gd name="connsiteX3" fmla="*/ 4833853 w 4833853"/>
              <a:gd name="connsiteY3" fmla="*/ 4229100 h 4696006"/>
              <a:gd name="connsiteX0" fmla="*/ 1759247 w 4794547"/>
              <a:gd name="connsiteY0" fmla="*/ 0 h 4697184"/>
              <a:gd name="connsiteX1" fmla="*/ 44747 w 4794547"/>
              <a:gd name="connsiteY1" fmla="*/ 3136900 h 4697184"/>
              <a:gd name="connsiteX2" fmla="*/ 4261147 w 4794547"/>
              <a:gd name="connsiteY2" fmla="*/ 4495800 h 4697184"/>
              <a:gd name="connsiteX3" fmla="*/ 4794547 w 4794547"/>
              <a:gd name="connsiteY3" fmla="*/ 4229100 h 4697184"/>
              <a:gd name="connsiteX0" fmla="*/ 1775432 w 4810732"/>
              <a:gd name="connsiteY0" fmla="*/ 0 h 4696963"/>
              <a:gd name="connsiteX1" fmla="*/ 60932 w 4810732"/>
              <a:gd name="connsiteY1" fmla="*/ 3136900 h 4696963"/>
              <a:gd name="connsiteX2" fmla="*/ 4277332 w 4810732"/>
              <a:gd name="connsiteY2" fmla="*/ 4495800 h 4696963"/>
              <a:gd name="connsiteX3" fmla="*/ 4810732 w 4810732"/>
              <a:gd name="connsiteY3" fmla="*/ 4229100 h 4696963"/>
              <a:gd name="connsiteX0" fmla="*/ 1846655 w 4881955"/>
              <a:gd name="connsiteY0" fmla="*/ 0 h 4696964"/>
              <a:gd name="connsiteX1" fmla="*/ 132155 w 4881955"/>
              <a:gd name="connsiteY1" fmla="*/ 3136900 h 4696964"/>
              <a:gd name="connsiteX2" fmla="*/ 4348555 w 4881955"/>
              <a:gd name="connsiteY2" fmla="*/ 4495800 h 4696964"/>
              <a:gd name="connsiteX3" fmla="*/ 4881955 w 4881955"/>
              <a:gd name="connsiteY3" fmla="*/ 4229100 h 4696964"/>
              <a:gd name="connsiteX0" fmla="*/ 1806071 w 4841371"/>
              <a:gd name="connsiteY0" fmla="*/ 0 h 4701371"/>
              <a:gd name="connsiteX1" fmla="*/ 91571 w 4841371"/>
              <a:gd name="connsiteY1" fmla="*/ 3136900 h 4701371"/>
              <a:gd name="connsiteX2" fmla="*/ 4307971 w 4841371"/>
              <a:gd name="connsiteY2" fmla="*/ 4495800 h 4701371"/>
              <a:gd name="connsiteX3" fmla="*/ 4841371 w 4841371"/>
              <a:gd name="connsiteY3" fmla="*/ 4229100 h 4701371"/>
              <a:gd name="connsiteX0" fmla="*/ 1806070 w 4841370"/>
              <a:gd name="connsiteY0" fmla="*/ 0 h 4701054"/>
              <a:gd name="connsiteX1" fmla="*/ 91570 w 4841370"/>
              <a:gd name="connsiteY1" fmla="*/ 3136900 h 4701054"/>
              <a:gd name="connsiteX2" fmla="*/ 4307970 w 4841370"/>
              <a:gd name="connsiteY2" fmla="*/ 4495800 h 4701054"/>
              <a:gd name="connsiteX3" fmla="*/ 4841370 w 4841370"/>
              <a:gd name="connsiteY3" fmla="*/ 4229100 h 4701054"/>
              <a:gd name="connsiteX0" fmla="*/ 1776834 w 4812134"/>
              <a:gd name="connsiteY0" fmla="*/ 0 h 4702009"/>
              <a:gd name="connsiteX1" fmla="*/ 62334 w 4812134"/>
              <a:gd name="connsiteY1" fmla="*/ 3136900 h 4702009"/>
              <a:gd name="connsiteX2" fmla="*/ 4278734 w 4812134"/>
              <a:gd name="connsiteY2" fmla="*/ 4495800 h 4702009"/>
              <a:gd name="connsiteX3" fmla="*/ 4812134 w 4812134"/>
              <a:gd name="connsiteY3" fmla="*/ 4229100 h 4702009"/>
              <a:gd name="connsiteX0" fmla="*/ 1721813 w 4757113"/>
              <a:gd name="connsiteY0" fmla="*/ 0 h 4703246"/>
              <a:gd name="connsiteX1" fmla="*/ 7313 w 4757113"/>
              <a:gd name="connsiteY1" fmla="*/ 3136900 h 4703246"/>
              <a:gd name="connsiteX2" fmla="*/ 4223713 w 4757113"/>
              <a:gd name="connsiteY2" fmla="*/ 4495800 h 4703246"/>
              <a:gd name="connsiteX3" fmla="*/ 4757113 w 4757113"/>
              <a:gd name="connsiteY3" fmla="*/ 4229100 h 4703246"/>
              <a:gd name="connsiteX0" fmla="*/ 1794108 w 4829408"/>
              <a:gd name="connsiteY0" fmla="*/ 0 h 4697911"/>
              <a:gd name="connsiteX1" fmla="*/ 79608 w 4829408"/>
              <a:gd name="connsiteY1" fmla="*/ 3136900 h 4697911"/>
              <a:gd name="connsiteX2" fmla="*/ 4296008 w 4829408"/>
              <a:gd name="connsiteY2" fmla="*/ 4495800 h 4697911"/>
              <a:gd name="connsiteX3" fmla="*/ 4829408 w 4829408"/>
              <a:gd name="connsiteY3" fmla="*/ 4229100 h 4697911"/>
            </a:gdLst>
            <a:ahLst/>
            <a:cxnLst>
              <a:cxn ang="0">
                <a:pos x="connsiteX0" y="connsiteY0"/>
              </a:cxn>
              <a:cxn ang="0">
                <a:pos x="connsiteX1" y="connsiteY1"/>
              </a:cxn>
              <a:cxn ang="0">
                <a:pos x="connsiteX2" y="connsiteY2"/>
              </a:cxn>
              <a:cxn ang="0">
                <a:pos x="connsiteX3" y="connsiteY3"/>
              </a:cxn>
            </a:cxnLst>
            <a:rect l="l" t="t" r="r" b="b"/>
            <a:pathLst>
              <a:path w="4829408" h="4697911">
                <a:moveTo>
                  <a:pt x="1794108" y="0"/>
                </a:moveTo>
                <a:cubicBezTo>
                  <a:pt x="498708" y="499533"/>
                  <a:pt x="-256006" y="1963316"/>
                  <a:pt x="79608" y="3136900"/>
                </a:cubicBezTo>
                <a:cubicBezTo>
                  <a:pt x="394224" y="4237056"/>
                  <a:pt x="2018475" y="5107517"/>
                  <a:pt x="4296008" y="4495800"/>
                </a:cubicBezTo>
                <a:lnTo>
                  <a:pt x="4829408" y="4229100"/>
                </a:lnTo>
              </a:path>
            </a:pathLst>
          </a:custGeom>
          <a:noFill/>
          <a:ln w="57150">
            <a:solidFill>
              <a:srgbClr val="1AC987"/>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6" name="TextBox 105">
            <a:extLst>
              <a:ext uri="{FF2B5EF4-FFF2-40B4-BE49-F238E27FC236}">
                <a16:creationId xmlns:a16="http://schemas.microsoft.com/office/drawing/2014/main" id="{F321530C-EE76-54DC-78D8-74DF238A09AF}"/>
              </a:ext>
            </a:extLst>
          </p:cNvPr>
          <p:cNvSpPr txBox="1"/>
          <p:nvPr/>
        </p:nvSpPr>
        <p:spPr>
          <a:xfrm>
            <a:off x="1151709" y="3890448"/>
            <a:ext cx="1465288" cy="404983"/>
          </a:xfrm>
          <a:prstGeom prst="rect">
            <a:avLst/>
          </a:prstGeom>
          <a:noFill/>
        </p:spPr>
        <p:txBody>
          <a:bodyPr wrap="square">
            <a:spAutoFit/>
          </a:bodyPr>
          <a:lstStyle/>
          <a:p>
            <a:r>
              <a:rPr lang="en-US" sz="1016" b="1" dirty="0">
                <a:solidFill>
                  <a:srgbClr val="1AC987"/>
                </a:solidFill>
                <a:latin typeface="Barlow" pitchFamily="2" charset="77"/>
                <a:cs typeface="Arial" panose="020B0604020202020204" pitchFamily="34" charset="0"/>
              </a:rPr>
              <a:t>Continuous learning and building ontology</a:t>
            </a:r>
            <a:endParaRPr lang="en-AU" sz="1016" b="1" dirty="0">
              <a:solidFill>
                <a:srgbClr val="1AC987"/>
              </a:solidFill>
              <a:latin typeface="Barlow" pitchFamily="2" charset="77"/>
              <a:cs typeface="Arial" panose="020B0604020202020204" pitchFamily="34" charset="0"/>
            </a:endParaRPr>
          </a:p>
        </p:txBody>
      </p:sp>
      <p:sp>
        <p:nvSpPr>
          <p:cNvPr id="3" name="TextBox 2">
            <a:extLst>
              <a:ext uri="{FF2B5EF4-FFF2-40B4-BE49-F238E27FC236}">
                <a16:creationId xmlns:a16="http://schemas.microsoft.com/office/drawing/2014/main" id="{18A18D9F-90BB-6982-4BE1-F3E96AF790CC}"/>
              </a:ext>
            </a:extLst>
          </p:cNvPr>
          <p:cNvSpPr txBox="1"/>
          <p:nvPr/>
        </p:nvSpPr>
        <p:spPr>
          <a:xfrm>
            <a:off x="7127312" y="1276508"/>
            <a:ext cx="2311116" cy="214033"/>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1: AI-generated Decision Aid </a:t>
            </a:r>
          </a:p>
        </p:txBody>
      </p:sp>
      <p:sp>
        <p:nvSpPr>
          <p:cNvPr id="6" name="TextBox 5">
            <a:extLst>
              <a:ext uri="{FF2B5EF4-FFF2-40B4-BE49-F238E27FC236}">
                <a16:creationId xmlns:a16="http://schemas.microsoft.com/office/drawing/2014/main" id="{185F9E58-B852-B8BC-406A-28A933FC7783}"/>
              </a:ext>
            </a:extLst>
          </p:cNvPr>
          <p:cNvSpPr txBox="1"/>
          <p:nvPr/>
        </p:nvSpPr>
        <p:spPr>
          <a:xfrm>
            <a:off x="9270944" y="2073258"/>
            <a:ext cx="2266709" cy="370358"/>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2:</a:t>
            </a:r>
            <a:r>
              <a:rPr lang="en-US" sz="1016" dirty="0">
                <a:solidFill>
                  <a:srgbClr val="7030A0"/>
                </a:solidFill>
                <a:latin typeface="Barlow" pitchFamily="2" charset="77"/>
                <a:cs typeface="Arial"/>
              </a:rPr>
              <a:t> </a:t>
            </a:r>
            <a:r>
              <a:rPr lang="en-US" sz="1016" b="1" dirty="0">
                <a:solidFill>
                  <a:srgbClr val="7030A0"/>
                </a:solidFill>
                <a:latin typeface="Barlow" pitchFamily="2" charset="77"/>
                <a:cs typeface="Arial"/>
              </a:rPr>
              <a:t>Implementation Coaching and Data Sharing Platform</a:t>
            </a:r>
            <a:endParaRPr lang="en-US" sz="1016" b="1" dirty="0">
              <a:solidFill>
                <a:srgbClr val="7030A0"/>
              </a:solidFill>
              <a:latin typeface="Barlow" pitchFamily="2" charset="77"/>
            </a:endParaRPr>
          </a:p>
        </p:txBody>
      </p:sp>
      <p:sp>
        <p:nvSpPr>
          <p:cNvPr id="7" name="TextBox 6">
            <a:extLst>
              <a:ext uri="{FF2B5EF4-FFF2-40B4-BE49-F238E27FC236}">
                <a16:creationId xmlns:a16="http://schemas.microsoft.com/office/drawing/2014/main" id="{32C67B90-97F0-EC1C-B0C7-4CF47E5C6A9C}"/>
              </a:ext>
            </a:extLst>
          </p:cNvPr>
          <p:cNvSpPr txBox="1"/>
          <p:nvPr/>
        </p:nvSpPr>
        <p:spPr>
          <a:xfrm>
            <a:off x="9343212" y="2650411"/>
            <a:ext cx="2127114" cy="116942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 wishing for additional support</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 anyone wishing to upskill in implementation practice</a:t>
            </a:r>
          </a:p>
        </p:txBody>
      </p:sp>
      <p:sp>
        <p:nvSpPr>
          <p:cNvPr id="11" name="TextBox 10">
            <a:extLst>
              <a:ext uri="{FF2B5EF4-FFF2-40B4-BE49-F238E27FC236}">
                <a16:creationId xmlns:a16="http://schemas.microsoft.com/office/drawing/2014/main" id="{D8AA9272-316A-C987-FDC7-E1F7E2C93E48}"/>
              </a:ext>
            </a:extLst>
          </p:cNvPr>
          <p:cNvSpPr txBox="1"/>
          <p:nvPr/>
        </p:nvSpPr>
        <p:spPr>
          <a:xfrm>
            <a:off x="6632030" y="3106490"/>
            <a:ext cx="1475741"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7030A0"/>
                </a:solidFill>
                <a:latin typeface="Barlow" pitchFamily="2" charset="77"/>
                <a:cs typeface="Arial"/>
              </a:rPr>
              <a:t>Tool 1 FUNCTIONS</a:t>
            </a:r>
            <a:endParaRPr lang="en-AU" sz="1016" dirty="0">
              <a:solidFill>
                <a:srgbClr val="7030A0"/>
              </a:solidFill>
              <a:latin typeface="Barlow" pitchFamily="2" charset="77"/>
              <a:cs typeface="Arial"/>
            </a:endParaRPr>
          </a:p>
        </p:txBody>
      </p:sp>
      <p:grpSp>
        <p:nvGrpSpPr>
          <p:cNvPr id="4" name="Group 3">
            <a:extLst>
              <a:ext uri="{FF2B5EF4-FFF2-40B4-BE49-F238E27FC236}">
                <a16:creationId xmlns:a16="http://schemas.microsoft.com/office/drawing/2014/main" id="{2F7A88EA-F951-7BE9-BCB0-D39A0A57F79A}"/>
              </a:ext>
            </a:extLst>
          </p:cNvPr>
          <p:cNvGrpSpPr/>
          <p:nvPr/>
        </p:nvGrpSpPr>
        <p:grpSpPr>
          <a:xfrm>
            <a:off x="973161" y="1364107"/>
            <a:ext cx="1036825" cy="450620"/>
            <a:chOff x="5188160" y="1629472"/>
            <a:chExt cx="1605699" cy="697861"/>
          </a:xfrm>
          <a:solidFill>
            <a:srgbClr val="007882"/>
          </a:solidFill>
        </p:grpSpPr>
        <p:pic>
          <p:nvPicPr>
            <p:cNvPr id="5" name="Graphic 4" descr="Document outline">
              <a:extLst>
                <a:ext uri="{FF2B5EF4-FFF2-40B4-BE49-F238E27FC236}">
                  <a16:creationId xmlns:a16="http://schemas.microsoft.com/office/drawing/2014/main" id="{A911B3D4-C6F8-0CAC-C71A-440E02AE665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88160" y="1629474"/>
              <a:ext cx="697859" cy="697859"/>
            </a:xfrm>
            <a:prstGeom prst="rect">
              <a:avLst/>
            </a:prstGeom>
          </p:spPr>
        </p:pic>
        <p:pic>
          <p:nvPicPr>
            <p:cNvPr id="17" name="Graphic 16" descr="Document outline">
              <a:extLst>
                <a:ext uri="{FF2B5EF4-FFF2-40B4-BE49-F238E27FC236}">
                  <a16:creationId xmlns:a16="http://schemas.microsoft.com/office/drawing/2014/main" id="{44700163-2199-DCDC-C0A5-3C0373BF93F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42080" y="1629473"/>
              <a:ext cx="697859" cy="697859"/>
            </a:xfrm>
            <a:prstGeom prst="rect">
              <a:avLst/>
            </a:prstGeom>
          </p:spPr>
        </p:pic>
        <p:pic>
          <p:nvPicPr>
            <p:cNvPr id="34" name="Graphic 33" descr="Document outline">
              <a:extLst>
                <a:ext uri="{FF2B5EF4-FFF2-40B4-BE49-F238E27FC236}">
                  <a16:creationId xmlns:a16="http://schemas.microsoft.com/office/drawing/2014/main" id="{B08D9B2C-9118-71FD-1DC5-64379A6DA6E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96000" y="1629472"/>
              <a:ext cx="697859" cy="697859"/>
            </a:xfrm>
            <a:prstGeom prst="rect">
              <a:avLst/>
            </a:prstGeom>
          </p:spPr>
        </p:pic>
      </p:grpSp>
      <p:sp>
        <p:nvSpPr>
          <p:cNvPr id="14" name="TextBox 13">
            <a:extLst>
              <a:ext uri="{FF2B5EF4-FFF2-40B4-BE49-F238E27FC236}">
                <a16:creationId xmlns:a16="http://schemas.microsoft.com/office/drawing/2014/main" id="{118CFB7D-7975-FAF1-E939-8DC93CFA0A7F}"/>
              </a:ext>
            </a:extLst>
          </p:cNvPr>
          <p:cNvSpPr txBox="1"/>
          <p:nvPr/>
        </p:nvSpPr>
        <p:spPr>
          <a:xfrm>
            <a:off x="927417" y="997681"/>
            <a:ext cx="1259095"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 literatures/ studies</a:t>
            </a:r>
            <a:endParaRPr lang="en-US" sz="1580" dirty="0">
              <a:solidFill>
                <a:srgbClr val="007882"/>
              </a:solidFill>
              <a:latin typeface="Barlow" pitchFamily="2" charset="77"/>
            </a:endParaRPr>
          </a:p>
        </p:txBody>
      </p:sp>
      <p:sp>
        <p:nvSpPr>
          <p:cNvPr id="16" name="TextBox 15">
            <a:extLst>
              <a:ext uri="{FF2B5EF4-FFF2-40B4-BE49-F238E27FC236}">
                <a16:creationId xmlns:a16="http://schemas.microsoft.com/office/drawing/2014/main" id="{4EA51CBF-1C5A-11C6-09B1-CEE3D51F806B}"/>
              </a:ext>
            </a:extLst>
          </p:cNvPr>
          <p:cNvSpPr txBox="1"/>
          <p:nvPr/>
        </p:nvSpPr>
        <p:spPr>
          <a:xfrm>
            <a:off x="3930438" y="2908835"/>
            <a:ext cx="1534931" cy="683007"/>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rPr>
              <a:t>Large language models:</a:t>
            </a:r>
            <a:endParaRPr lang="en-US" sz="1806" dirty="0">
              <a:solidFill>
                <a:srgbClr val="62ACF0"/>
              </a:solidFill>
              <a:latin typeface="Barlow" pitchFamily="2" charset="77"/>
            </a:endParaRPr>
          </a:p>
          <a:p>
            <a:pPr marL="107152" indent="-107152">
              <a:buFont typeface="Arial"/>
              <a:buChar char="•"/>
            </a:pPr>
            <a:r>
              <a:rPr lang="en-AU" sz="1016" dirty="0">
                <a:solidFill>
                  <a:srgbClr val="62ACF0"/>
                </a:solidFill>
                <a:latin typeface="Barlow" pitchFamily="2" charset="77"/>
              </a:rPr>
              <a:t>Training/ fine-tuning</a:t>
            </a:r>
          </a:p>
          <a:p>
            <a:pPr marL="107152" indent="-107152">
              <a:buFont typeface="Arial"/>
              <a:buChar char="•"/>
            </a:pPr>
            <a:r>
              <a:rPr lang="en-AU" sz="1016" dirty="0">
                <a:solidFill>
                  <a:srgbClr val="62ACF0"/>
                </a:solidFill>
                <a:latin typeface="Barlow" pitchFamily="2" charset="77"/>
                <a:cs typeface="Arial"/>
              </a:rPr>
              <a:t>Test and evaluation</a:t>
            </a:r>
          </a:p>
          <a:p>
            <a:pPr marL="107152" indent="-107152">
              <a:buFont typeface="Arial"/>
              <a:buChar char="•"/>
            </a:pPr>
            <a:r>
              <a:rPr lang="en-AU" sz="1016" dirty="0">
                <a:solidFill>
                  <a:srgbClr val="62ACF0"/>
                </a:solidFill>
                <a:latin typeface="Barlow" pitchFamily="2" charset="77"/>
                <a:cs typeface="Arial"/>
              </a:rPr>
              <a:t>Optimisation</a:t>
            </a:r>
          </a:p>
        </p:txBody>
      </p:sp>
      <p:sp>
        <p:nvSpPr>
          <p:cNvPr id="12" name="TextBox 11">
            <a:extLst>
              <a:ext uri="{FF2B5EF4-FFF2-40B4-BE49-F238E27FC236}">
                <a16:creationId xmlns:a16="http://schemas.microsoft.com/office/drawing/2014/main" id="{58C731C3-2D25-615E-CF78-34FCADEA5EDC}"/>
              </a:ext>
            </a:extLst>
          </p:cNvPr>
          <p:cNvSpPr txBox="1"/>
          <p:nvPr/>
        </p:nvSpPr>
        <p:spPr>
          <a:xfrm>
            <a:off x="2098969" y="980818"/>
            <a:ext cx="1460263"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a:t>
            </a:r>
            <a:endParaRPr lang="en-US" sz="1806" dirty="0">
              <a:solidFill>
                <a:srgbClr val="007882"/>
              </a:solidFill>
              <a:latin typeface="Barlow" pitchFamily="2" charset="77"/>
            </a:endParaRPr>
          </a:p>
          <a:p>
            <a:r>
              <a:rPr lang="en-US" sz="1016" dirty="0">
                <a:solidFill>
                  <a:srgbClr val="007882"/>
                </a:solidFill>
                <a:latin typeface="Barlow" pitchFamily="2" charset="77"/>
                <a:cs typeface="Arial"/>
              </a:rPr>
              <a:t>Project data 1, 2, 3, …</a:t>
            </a:r>
            <a:endParaRPr lang="en-US" sz="1806" dirty="0">
              <a:solidFill>
                <a:srgbClr val="007882"/>
              </a:solidFill>
              <a:latin typeface="Barlow" pitchFamily="2" charset="77"/>
            </a:endParaRPr>
          </a:p>
        </p:txBody>
      </p:sp>
      <p:grpSp>
        <p:nvGrpSpPr>
          <p:cNvPr id="22" name="Group 21">
            <a:extLst>
              <a:ext uri="{FF2B5EF4-FFF2-40B4-BE49-F238E27FC236}">
                <a16:creationId xmlns:a16="http://schemas.microsoft.com/office/drawing/2014/main" id="{C29F7F00-3080-4D24-5157-87C328FBBFDC}"/>
              </a:ext>
            </a:extLst>
          </p:cNvPr>
          <p:cNvGrpSpPr/>
          <p:nvPr/>
        </p:nvGrpSpPr>
        <p:grpSpPr>
          <a:xfrm>
            <a:off x="2044146" y="1304921"/>
            <a:ext cx="1455563" cy="548723"/>
            <a:chOff x="2672841" y="1636553"/>
            <a:chExt cx="2578887" cy="972197"/>
          </a:xfrm>
          <a:solidFill>
            <a:srgbClr val="007882"/>
          </a:solidFill>
        </p:grpSpPr>
        <p:pic>
          <p:nvPicPr>
            <p:cNvPr id="23" name="Graphic 22" descr="Open folder outline">
              <a:extLst>
                <a:ext uri="{FF2B5EF4-FFF2-40B4-BE49-F238E27FC236}">
                  <a16:creationId xmlns:a16="http://schemas.microsoft.com/office/drawing/2014/main" id="{85B22ADE-6177-C47D-65F2-44D5BA392D0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672841" y="1636553"/>
              <a:ext cx="961566" cy="961566"/>
            </a:xfrm>
            <a:prstGeom prst="rect">
              <a:avLst/>
            </a:prstGeom>
          </p:spPr>
        </p:pic>
        <p:pic>
          <p:nvPicPr>
            <p:cNvPr id="51" name="Graphic 50" descr="Open folder outline">
              <a:extLst>
                <a:ext uri="{FF2B5EF4-FFF2-40B4-BE49-F238E27FC236}">
                  <a16:creationId xmlns:a16="http://schemas.microsoft.com/office/drawing/2014/main" id="{58A42BB4-73D2-C764-3EB9-22CC7C799B6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85205" y="1647184"/>
              <a:ext cx="961566" cy="961566"/>
            </a:xfrm>
            <a:prstGeom prst="rect">
              <a:avLst/>
            </a:prstGeom>
          </p:spPr>
        </p:pic>
        <p:pic>
          <p:nvPicPr>
            <p:cNvPr id="52" name="Graphic 51" descr="Open folder outline">
              <a:extLst>
                <a:ext uri="{FF2B5EF4-FFF2-40B4-BE49-F238E27FC236}">
                  <a16:creationId xmlns:a16="http://schemas.microsoft.com/office/drawing/2014/main" id="{C4F75684-574B-FCA8-C6D8-FB3D9709FDB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90162" y="1647183"/>
              <a:ext cx="961566" cy="961566"/>
            </a:xfrm>
            <a:prstGeom prst="rect">
              <a:avLst/>
            </a:prstGeom>
          </p:spPr>
        </p:pic>
      </p:grpSp>
      <p:sp>
        <p:nvSpPr>
          <p:cNvPr id="56" name="TextBox 55">
            <a:extLst>
              <a:ext uri="{FF2B5EF4-FFF2-40B4-BE49-F238E27FC236}">
                <a16:creationId xmlns:a16="http://schemas.microsoft.com/office/drawing/2014/main" id="{EE58B2E8-7D53-AC74-3FAE-2640DF76FEBE}"/>
              </a:ext>
            </a:extLst>
          </p:cNvPr>
          <p:cNvSpPr txBox="1"/>
          <p:nvPr/>
        </p:nvSpPr>
        <p:spPr>
          <a:xfrm>
            <a:off x="1468919" y="2137670"/>
            <a:ext cx="1071229" cy="370358"/>
          </a:xfrm>
          <a:prstGeom prst="rect">
            <a:avLst/>
          </a:prstGeom>
          <a:noFill/>
          <a:ln w="19050">
            <a:solidFill>
              <a:srgbClr val="007882"/>
            </a:solid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1016" b="1" dirty="0">
                <a:solidFill>
                  <a:srgbClr val="007882"/>
                </a:solidFill>
                <a:latin typeface="Barlow" pitchFamily="2" charset="77"/>
                <a:cs typeface="Arial"/>
              </a:rPr>
              <a:t>Data handling and routing</a:t>
            </a:r>
            <a:endParaRPr lang="en-AU" sz="1016" dirty="0">
              <a:solidFill>
                <a:srgbClr val="007882"/>
              </a:solidFill>
              <a:latin typeface="Barlow" pitchFamily="2" charset="77"/>
              <a:cs typeface="Arial"/>
            </a:endParaRPr>
          </a:p>
        </p:txBody>
      </p:sp>
      <p:sp>
        <p:nvSpPr>
          <p:cNvPr id="58" name="TextBox 57">
            <a:extLst>
              <a:ext uri="{FF2B5EF4-FFF2-40B4-BE49-F238E27FC236}">
                <a16:creationId xmlns:a16="http://schemas.microsoft.com/office/drawing/2014/main" id="{CB7C9978-630C-6A37-8A0D-CB586F08D88B}"/>
              </a:ext>
            </a:extLst>
          </p:cNvPr>
          <p:cNvSpPr txBox="1"/>
          <p:nvPr/>
        </p:nvSpPr>
        <p:spPr>
          <a:xfrm>
            <a:off x="1255659" y="3033160"/>
            <a:ext cx="568567" cy="404983"/>
          </a:xfrm>
          <a:prstGeom prst="rect">
            <a:avLst/>
          </a:prstGeom>
          <a:noFill/>
          <a:ln>
            <a:noFill/>
          </a:ln>
        </p:spPr>
        <p:txBody>
          <a:bodyPr wrap="square">
            <a:spAutoFit/>
          </a:bodyPr>
          <a:lstStyle/>
          <a:p>
            <a:pPr algn="ctr"/>
            <a:r>
              <a:rPr lang="en-US" sz="1016" dirty="0">
                <a:solidFill>
                  <a:srgbClr val="007882"/>
                </a:solidFill>
                <a:latin typeface="Barlow" pitchFamily="2" charset="77"/>
                <a:cs typeface="Arial" panose="020B0604020202020204" pitchFamily="34" charset="0"/>
              </a:rPr>
              <a:t>Raw data</a:t>
            </a:r>
            <a:endParaRPr lang="en-AU" sz="1016" dirty="0">
              <a:solidFill>
                <a:srgbClr val="007882"/>
              </a:solidFill>
              <a:latin typeface="Barlow" pitchFamily="2" charset="77"/>
              <a:cs typeface="Arial" panose="020B0604020202020204" pitchFamily="34" charset="0"/>
            </a:endParaRPr>
          </a:p>
        </p:txBody>
      </p:sp>
      <p:sp>
        <p:nvSpPr>
          <p:cNvPr id="62" name="TextBox 61">
            <a:extLst>
              <a:ext uri="{FF2B5EF4-FFF2-40B4-BE49-F238E27FC236}">
                <a16:creationId xmlns:a16="http://schemas.microsoft.com/office/drawing/2014/main" id="{32FF29CB-D9DE-9339-9421-505B45A17A45}"/>
              </a:ext>
            </a:extLst>
          </p:cNvPr>
          <p:cNvSpPr txBox="1"/>
          <p:nvPr/>
        </p:nvSpPr>
        <p:spPr>
          <a:xfrm>
            <a:off x="721675" y="3515952"/>
            <a:ext cx="2777189" cy="404983"/>
          </a:xfrm>
          <a:prstGeom prst="rect">
            <a:avLst/>
          </a:prstGeom>
          <a:noFill/>
          <a:ln>
            <a:noFill/>
          </a:ln>
        </p:spPr>
        <p:txBody>
          <a:bodyPr wrap="square">
            <a:spAutoFit/>
          </a:bodyPr>
          <a:lstStyle/>
          <a:p>
            <a:pPr algn="ctr"/>
            <a:r>
              <a:rPr lang="en-US" sz="1016" dirty="0">
                <a:solidFill>
                  <a:srgbClr val="62ACF0"/>
                </a:solidFill>
                <a:latin typeface="Barlow" pitchFamily="2" charset="77"/>
                <a:cs typeface="Arial" panose="020B0604020202020204" pitchFamily="34" charset="0"/>
              </a:rPr>
              <a:t>Annotation</a:t>
            </a:r>
          </a:p>
          <a:p>
            <a:pPr algn="ctr"/>
            <a:r>
              <a:rPr lang="en-US" sz="1016" dirty="0">
                <a:solidFill>
                  <a:srgbClr val="62ACF0"/>
                </a:solidFill>
                <a:latin typeface="Barlow" pitchFamily="2" charset="77"/>
                <a:cs typeface="Arial" panose="020B0604020202020204" pitchFamily="34" charset="0"/>
              </a:rPr>
              <a:t>(</a:t>
            </a:r>
            <a:r>
              <a:rPr lang="en-US" sz="903" dirty="0">
                <a:solidFill>
                  <a:srgbClr val="62ACF0"/>
                </a:solidFill>
                <a:latin typeface="Barlow" pitchFamily="2" charset="77"/>
                <a:cs typeface="Arial" panose="020B0604020202020204" pitchFamily="34" charset="0"/>
              </a:rPr>
              <a:t>During initial AI training and evaluation phase</a:t>
            </a:r>
            <a:r>
              <a:rPr lang="en-AU" sz="1016" dirty="0">
                <a:solidFill>
                  <a:srgbClr val="62ACF0"/>
                </a:solidFill>
                <a:latin typeface="Barlow" pitchFamily="2" charset="77"/>
                <a:cs typeface="Arial" panose="020B0604020202020204" pitchFamily="34" charset="0"/>
              </a:rPr>
              <a:t>)</a:t>
            </a:r>
          </a:p>
        </p:txBody>
      </p:sp>
      <p:sp>
        <p:nvSpPr>
          <p:cNvPr id="66" name="Freeform: Shape 65">
            <a:extLst>
              <a:ext uri="{FF2B5EF4-FFF2-40B4-BE49-F238E27FC236}">
                <a16:creationId xmlns:a16="http://schemas.microsoft.com/office/drawing/2014/main" id="{1E27A61E-C0DA-4904-D95C-DA98529C0329}"/>
              </a:ext>
            </a:extLst>
          </p:cNvPr>
          <p:cNvSpPr/>
          <p:nvPr/>
        </p:nvSpPr>
        <p:spPr>
          <a:xfrm>
            <a:off x="2370678" y="3377751"/>
            <a:ext cx="722302" cy="166684"/>
          </a:xfrm>
          <a:custGeom>
            <a:avLst/>
            <a:gdLst>
              <a:gd name="connsiteX0" fmla="*/ 0 w 1155700"/>
              <a:gd name="connsiteY0" fmla="*/ 0 h 0"/>
              <a:gd name="connsiteX1" fmla="*/ 596900 w 1155700"/>
              <a:gd name="connsiteY1" fmla="*/ 0 h 0"/>
              <a:gd name="connsiteX2" fmla="*/ 1155700 w 1155700"/>
              <a:gd name="connsiteY2" fmla="*/ 0 h 0"/>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Lst>
            <a:ahLst/>
            <a:cxnLst>
              <a:cxn ang="0">
                <a:pos x="connsiteX0" y="connsiteY0"/>
              </a:cxn>
              <a:cxn ang="0">
                <a:pos x="connsiteX1" y="connsiteY1"/>
              </a:cxn>
              <a:cxn ang="0">
                <a:pos x="connsiteX2" y="connsiteY2"/>
              </a:cxn>
            </a:cxnLst>
            <a:rect l="l" t="t" r="r" b="b"/>
            <a:pathLst>
              <a:path w="10000" h="12459">
                <a:moveTo>
                  <a:pt x="0" y="0"/>
                </a:moveTo>
                <a:cubicBezTo>
                  <a:pt x="1788" y="8069"/>
                  <a:pt x="2014" y="12459"/>
                  <a:pt x="5165" y="12459"/>
                </a:cubicBezTo>
                <a:cubicBezTo>
                  <a:pt x="8425" y="11866"/>
                  <a:pt x="8234" y="7357"/>
                  <a:pt x="10000" y="0"/>
                </a:cubicBezTo>
              </a:path>
            </a:pathLst>
          </a:custGeom>
          <a:noFill/>
          <a:ln>
            <a:solidFill>
              <a:srgbClr val="62ACF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75" name="Graphic 74" descr="Network diagram with solid fill">
            <a:extLst>
              <a:ext uri="{FF2B5EF4-FFF2-40B4-BE49-F238E27FC236}">
                <a16:creationId xmlns:a16="http://schemas.microsoft.com/office/drawing/2014/main" id="{F49AE9BE-6A2F-1D31-7C7D-7A272835F02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17323" y="2081435"/>
            <a:ext cx="571491" cy="571491"/>
          </a:xfrm>
          <a:prstGeom prst="rect">
            <a:avLst/>
          </a:prstGeom>
        </p:spPr>
      </p:pic>
      <p:sp>
        <p:nvSpPr>
          <p:cNvPr id="83" name="TextBox 82">
            <a:extLst>
              <a:ext uri="{FF2B5EF4-FFF2-40B4-BE49-F238E27FC236}">
                <a16:creationId xmlns:a16="http://schemas.microsoft.com/office/drawing/2014/main" id="{D92C19EC-FB6A-904E-40AF-E49DE823C60D}"/>
              </a:ext>
            </a:extLst>
          </p:cNvPr>
          <p:cNvSpPr txBox="1"/>
          <p:nvPr/>
        </p:nvSpPr>
        <p:spPr>
          <a:xfrm>
            <a:off x="3193202" y="1945061"/>
            <a:ext cx="720815" cy="173124"/>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750" dirty="0">
                <a:solidFill>
                  <a:srgbClr val="007882"/>
                </a:solidFill>
                <a:latin typeface="Barlow" pitchFamily="2" charset="77"/>
                <a:cs typeface="Arial"/>
              </a:rPr>
              <a:t>Schema</a:t>
            </a:r>
          </a:p>
        </p:txBody>
      </p:sp>
      <p:cxnSp>
        <p:nvCxnSpPr>
          <p:cNvPr id="99" name="Straight Arrow Connector 98">
            <a:extLst>
              <a:ext uri="{FF2B5EF4-FFF2-40B4-BE49-F238E27FC236}">
                <a16:creationId xmlns:a16="http://schemas.microsoft.com/office/drawing/2014/main" id="{F386B71A-A307-0A0D-95B4-305420C9979C}"/>
              </a:ext>
            </a:extLst>
          </p:cNvPr>
          <p:cNvCxnSpPr>
            <a:cxnSpLocks/>
          </p:cNvCxnSpPr>
          <p:nvPr/>
        </p:nvCxnSpPr>
        <p:spPr>
          <a:xfrm flipV="1">
            <a:off x="7926260" y="3353459"/>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nvGrpSpPr>
          <p:cNvPr id="102" name="Group 101">
            <a:extLst>
              <a:ext uri="{FF2B5EF4-FFF2-40B4-BE49-F238E27FC236}">
                <a16:creationId xmlns:a16="http://schemas.microsoft.com/office/drawing/2014/main" id="{AF943132-8544-EAF3-FAD3-39FC75ED613D}"/>
              </a:ext>
            </a:extLst>
          </p:cNvPr>
          <p:cNvGrpSpPr/>
          <p:nvPr/>
        </p:nvGrpSpPr>
        <p:grpSpPr>
          <a:xfrm rot="5400000">
            <a:off x="8464777" y="4186619"/>
            <a:ext cx="186480" cy="323736"/>
            <a:chOff x="11747493" y="5913320"/>
            <a:chExt cx="274015" cy="785657"/>
          </a:xfrm>
        </p:grpSpPr>
        <p:cxnSp>
          <p:nvCxnSpPr>
            <p:cNvPr id="100" name="Straight Arrow Connector 99">
              <a:extLst>
                <a:ext uri="{FF2B5EF4-FFF2-40B4-BE49-F238E27FC236}">
                  <a16:creationId xmlns:a16="http://schemas.microsoft.com/office/drawing/2014/main" id="{DF9DBCC5-9BE5-01F3-4134-23C475C3586D}"/>
                </a:ext>
              </a:extLst>
            </p:cNvPr>
            <p:cNvCxnSpPr>
              <a:cxnSpLocks/>
            </p:cNvCxnSpPr>
            <p:nvPr/>
          </p:nvCxnSpPr>
          <p:spPr>
            <a:xfrm>
              <a:off x="11747493" y="5927902"/>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631B5931-82F8-B266-6306-C32837D11FFF}"/>
                </a:ext>
              </a:extLst>
            </p:cNvPr>
            <p:cNvCxnSpPr>
              <a:cxnSpLocks/>
            </p:cNvCxnSpPr>
            <p:nvPr/>
          </p:nvCxnSpPr>
          <p:spPr>
            <a:xfrm flipV="1">
              <a:off x="12021508" y="5913320"/>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sp>
        <p:nvSpPr>
          <p:cNvPr id="104" name="Arrow: Right 103">
            <a:extLst>
              <a:ext uri="{FF2B5EF4-FFF2-40B4-BE49-F238E27FC236}">
                <a16:creationId xmlns:a16="http://schemas.microsoft.com/office/drawing/2014/main" id="{7C192D63-2334-0A6F-CCD1-B533AC3438C8}"/>
              </a:ext>
            </a:extLst>
          </p:cNvPr>
          <p:cNvSpPr/>
          <p:nvPr/>
        </p:nvSpPr>
        <p:spPr>
          <a:xfrm>
            <a:off x="9022877" y="5025847"/>
            <a:ext cx="2330082" cy="1043925"/>
          </a:xfrm>
          <a:prstGeom prst="rightArrow">
            <a:avLst/>
          </a:prstGeom>
          <a:solidFill>
            <a:srgbClr val="1AC9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016" b="1" u="sng" dirty="0">
                <a:solidFill>
                  <a:schemeClr val="bg1"/>
                </a:solidFill>
                <a:latin typeface="Barlow" pitchFamily="2" charset="77"/>
                <a:cs typeface="Arial"/>
              </a:rPr>
              <a:t>Objective 4:</a:t>
            </a:r>
            <a:endParaRPr lang="en-AU" sz="1016" b="1" dirty="0">
              <a:solidFill>
                <a:schemeClr val="bg1"/>
              </a:solidFill>
              <a:latin typeface="Barlow" pitchFamily="2" charset="77"/>
              <a:cs typeface="Arial"/>
            </a:endParaRPr>
          </a:p>
          <a:p>
            <a:r>
              <a:rPr lang="en-AU" sz="1016" b="1" dirty="0">
                <a:solidFill>
                  <a:schemeClr val="bg1"/>
                </a:solidFill>
                <a:latin typeface="Barlow" pitchFamily="2" charset="77"/>
                <a:cs typeface="Arial"/>
              </a:rPr>
              <a:t>Co-design a national roadmap and evaluation for integration</a:t>
            </a:r>
            <a:endParaRPr lang="en-AU" sz="1016" b="1" dirty="0">
              <a:solidFill>
                <a:schemeClr val="bg1"/>
              </a:solidFill>
              <a:latin typeface="Barlow" pitchFamily="2" charset="77"/>
              <a:cs typeface="Arial" panose="020B0604020202020204" pitchFamily="34" charset="0"/>
            </a:endParaRPr>
          </a:p>
        </p:txBody>
      </p:sp>
      <p:cxnSp>
        <p:nvCxnSpPr>
          <p:cNvPr id="109" name="Connector: Elbow 108">
            <a:extLst>
              <a:ext uri="{FF2B5EF4-FFF2-40B4-BE49-F238E27FC236}">
                <a16:creationId xmlns:a16="http://schemas.microsoft.com/office/drawing/2014/main" id="{DA25654A-136F-9910-1F8D-2796D3883B9C}"/>
              </a:ext>
            </a:extLst>
          </p:cNvPr>
          <p:cNvCxnSpPr>
            <a:cxnSpLocks/>
            <a:stCxn id="16" idx="0"/>
            <a:endCxn id="6" idx="0"/>
          </p:cNvCxnSpPr>
          <p:nvPr/>
        </p:nvCxnSpPr>
        <p:spPr>
          <a:xfrm rot="5400000" flipH="1" flipV="1">
            <a:off x="7133313" y="-362150"/>
            <a:ext cx="835577" cy="5706395"/>
          </a:xfrm>
          <a:prstGeom prst="bentConnector3">
            <a:avLst>
              <a:gd name="adj1" fmla="val 196997"/>
            </a:avLst>
          </a:prstGeom>
          <a:ln w="44450"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6" name="Rectangle 115">
            <a:extLst>
              <a:ext uri="{FF2B5EF4-FFF2-40B4-BE49-F238E27FC236}">
                <a16:creationId xmlns:a16="http://schemas.microsoft.com/office/drawing/2014/main" id="{5446ABA4-EEE2-3B8A-4C07-BB6F4E7DFC14}"/>
              </a:ext>
            </a:extLst>
          </p:cNvPr>
          <p:cNvSpPr/>
          <p:nvPr/>
        </p:nvSpPr>
        <p:spPr>
          <a:xfrm>
            <a:off x="4027333" y="2927540"/>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17" name="Rectangle 116">
            <a:extLst>
              <a:ext uri="{FF2B5EF4-FFF2-40B4-BE49-F238E27FC236}">
                <a16:creationId xmlns:a16="http://schemas.microsoft.com/office/drawing/2014/main" id="{F4344943-8147-8CFC-0DA8-F5C7D94B7F54}"/>
              </a:ext>
            </a:extLst>
          </p:cNvPr>
          <p:cNvSpPr/>
          <p:nvPr/>
        </p:nvSpPr>
        <p:spPr>
          <a:xfrm>
            <a:off x="10119727" y="1837598"/>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cxnSp>
        <p:nvCxnSpPr>
          <p:cNvPr id="119" name="Connector: Elbow 118">
            <a:extLst>
              <a:ext uri="{FF2B5EF4-FFF2-40B4-BE49-F238E27FC236}">
                <a16:creationId xmlns:a16="http://schemas.microsoft.com/office/drawing/2014/main" id="{AD60735C-42D4-BFA1-2D8A-B8F41F5258FC}"/>
              </a:ext>
            </a:extLst>
          </p:cNvPr>
          <p:cNvCxnSpPr>
            <a:cxnSpLocks/>
            <a:stCxn id="116" idx="0"/>
            <a:endCxn id="117" idx="0"/>
          </p:cNvCxnSpPr>
          <p:nvPr/>
        </p:nvCxnSpPr>
        <p:spPr>
          <a:xfrm rot="5400000" flipH="1" flipV="1">
            <a:off x="6912803" y="-663628"/>
            <a:ext cx="1089942" cy="6092394"/>
          </a:xfrm>
          <a:prstGeom prst="bentConnector3">
            <a:avLst>
              <a:gd name="adj1" fmla="val 177966"/>
            </a:avLst>
          </a:prstGeom>
          <a:ln w="57150">
            <a:solidFill>
              <a:srgbClr val="7030A0"/>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83337E30-CDD0-D392-842B-66CF62FB6C25}"/>
              </a:ext>
            </a:extLst>
          </p:cNvPr>
          <p:cNvSpPr txBox="1"/>
          <p:nvPr/>
        </p:nvSpPr>
        <p:spPr>
          <a:xfrm>
            <a:off x="8738643" y="754458"/>
            <a:ext cx="2595276" cy="21403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a:solidFill>
                  <a:srgbClr val="7030A0"/>
                </a:solidFill>
                <a:latin typeface="Arial"/>
                <a:cs typeface="Arial"/>
              </a:rPr>
              <a:t>Feedback mechanism for improvement</a:t>
            </a:r>
            <a:endParaRPr lang="en-AU" sz="1016">
              <a:solidFill>
                <a:srgbClr val="7030A0"/>
              </a:solidFill>
              <a:latin typeface="Arial"/>
              <a:cs typeface="Arial"/>
            </a:endParaRPr>
          </a:p>
        </p:txBody>
      </p:sp>
      <p:cxnSp>
        <p:nvCxnSpPr>
          <p:cNvPr id="132" name="Straight Arrow Connector 131">
            <a:extLst>
              <a:ext uri="{FF2B5EF4-FFF2-40B4-BE49-F238E27FC236}">
                <a16:creationId xmlns:a16="http://schemas.microsoft.com/office/drawing/2014/main" id="{2F02FBAA-E608-F86C-5BBB-0EF6FA7B74A4}"/>
              </a:ext>
            </a:extLst>
          </p:cNvPr>
          <p:cNvCxnSpPr>
            <a:cxnSpLocks/>
          </p:cNvCxnSpPr>
          <p:nvPr/>
        </p:nvCxnSpPr>
        <p:spPr>
          <a:xfrm flipV="1">
            <a:off x="3539954" y="3564042"/>
            <a:ext cx="0" cy="684509"/>
          </a:xfrm>
          <a:prstGeom prst="straightConnector1">
            <a:avLst/>
          </a:prstGeom>
          <a:ln w="57150">
            <a:solidFill>
              <a:srgbClr val="62ACF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39" name="TextBox 138">
            <a:extLst>
              <a:ext uri="{FF2B5EF4-FFF2-40B4-BE49-F238E27FC236}">
                <a16:creationId xmlns:a16="http://schemas.microsoft.com/office/drawing/2014/main" id="{1452D400-C177-A1C6-6E76-D8E272775884}"/>
              </a:ext>
            </a:extLst>
          </p:cNvPr>
          <p:cNvSpPr txBox="1"/>
          <p:nvPr/>
        </p:nvSpPr>
        <p:spPr>
          <a:xfrm>
            <a:off x="3650989" y="3604247"/>
            <a:ext cx="979582" cy="52668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Feedback mechanism for improvement</a:t>
            </a:r>
            <a:endParaRPr lang="en-AU" sz="1016" dirty="0">
              <a:solidFill>
                <a:srgbClr val="62ACF0"/>
              </a:solidFill>
              <a:latin typeface="Barlow" pitchFamily="2" charset="77"/>
              <a:cs typeface="Arial"/>
            </a:endParaRPr>
          </a:p>
        </p:txBody>
      </p:sp>
      <p:sp>
        <p:nvSpPr>
          <p:cNvPr id="140" name="TextBox 139">
            <a:extLst>
              <a:ext uri="{FF2B5EF4-FFF2-40B4-BE49-F238E27FC236}">
                <a16:creationId xmlns:a16="http://schemas.microsoft.com/office/drawing/2014/main" id="{670F5E58-645A-1EEC-57A4-FB6EB78CAB45}"/>
              </a:ext>
            </a:extLst>
          </p:cNvPr>
          <p:cNvSpPr txBox="1"/>
          <p:nvPr/>
        </p:nvSpPr>
        <p:spPr>
          <a:xfrm>
            <a:off x="8738642" y="1019588"/>
            <a:ext cx="1672834"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AI real-time inferencing</a:t>
            </a:r>
          </a:p>
        </p:txBody>
      </p:sp>
      <p:sp>
        <p:nvSpPr>
          <p:cNvPr id="142" name="TextBox 141">
            <a:extLst>
              <a:ext uri="{FF2B5EF4-FFF2-40B4-BE49-F238E27FC236}">
                <a16:creationId xmlns:a16="http://schemas.microsoft.com/office/drawing/2014/main" id="{C907652D-3339-49E0-3E90-7B345D03FD8C}"/>
              </a:ext>
            </a:extLst>
          </p:cNvPr>
          <p:cNvSpPr txBox="1"/>
          <p:nvPr/>
        </p:nvSpPr>
        <p:spPr>
          <a:xfrm rot="16200000">
            <a:off x="-440883" y="2591509"/>
            <a:ext cx="2148454" cy="338554"/>
          </a:xfrm>
          <a:prstGeom prst="rect">
            <a:avLst/>
          </a:prstGeom>
          <a:noFill/>
        </p:spPr>
        <p:txBody>
          <a:bodyPr wrap="square">
            <a:spAutoFit/>
          </a:bodyPr>
          <a:lstStyle/>
          <a:p>
            <a:r>
              <a:rPr lang="en-AU" sz="1600" b="1" dirty="0">
                <a:solidFill>
                  <a:srgbClr val="404040"/>
                </a:solidFill>
                <a:latin typeface="Barlow" pitchFamily="2" charset="77"/>
              </a:rPr>
              <a:t>Data to knowledge</a:t>
            </a:r>
          </a:p>
        </p:txBody>
      </p:sp>
      <p:sp>
        <p:nvSpPr>
          <p:cNvPr id="143" name="TextBox 142">
            <a:extLst>
              <a:ext uri="{FF2B5EF4-FFF2-40B4-BE49-F238E27FC236}">
                <a16:creationId xmlns:a16="http://schemas.microsoft.com/office/drawing/2014/main" id="{DC43D4EF-524C-92A1-373B-45C4D365D537}"/>
              </a:ext>
            </a:extLst>
          </p:cNvPr>
          <p:cNvSpPr txBox="1"/>
          <p:nvPr/>
        </p:nvSpPr>
        <p:spPr>
          <a:xfrm>
            <a:off x="3498864" y="6093325"/>
            <a:ext cx="3952347" cy="338554"/>
          </a:xfrm>
          <a:prstGeom prst="rect">
            <a:avLst/>
          </a:prstGeom>
          <a:noFill/>
        </p:spPr>
        <p:txBody>
          <a:bodyPr wrap="square">
            <a:spAutoFit/>
          </a:bodyPr>
          <a:lstStyle/>
          <a:p>
            <a:pPr algn="ctr"/>
            <a:r>
              <a:rPr lang="en-AU" sz="1600" b="1" dirty="0">
                <a:solidFill>
                  <a:srgbClr val="404040"/>
                </a:solidFill>
                <a:latin typeface="Barlow" pitchFamily="2" charset="77"/>
              </a:rPr>
              <a:t>Knowledge to implementation practice</a:t>
            </a:r>
          </a:p>
        </p:txBody>
      </p:sp>
      <p:sp>
        <p:nvSpPr>
          <p:cNvPr id="144" name="TextBox 143">
            <a:extLst>
              <a:ext uri="{FF2B5EF4-FFF2-40B4-BE49-F238E27FC236}">
                <a16:creationId xmlns:a16="http://schemas.microsoft.com/office/drawing/2014/main" id="{25770CEE-102E-1FC5-82AF-3274F14BD165}"/>
              </a:ext>
            </a:extLst>
          </p:cNvPr>
          <p:cNvSpPr txBox="1"/>
          <p:nvPr/>
        </p:nvSpPr>
        <p:spPr>
          <a:xfrm>
            <a:off x="4300553" y="352545"/>
            <a:ext cx="3555898" cy="338554"/>
          </a:xfrm>
          <a:prstGeom prst="rect">
            <a:avLst/>
          </a:prstGeom>
          <a:noFill/>
        </p:spPr>
        <p:txBody>
          <a:bodyPr wrap="square">
            <a:spAutoFit/>
          </a:bodyPr>
          <a:lstStyle/>
          <a:p>
            <a:pPr algn="ctr"/>
            <a:r>
              <a:rPr lang="en-AU" sz="1600" b="1" dirty="0">
                <a:solidFill>
                  <a:srgbClr val="404040"/>
                </a:solidFill>
                <a:latin typeface="Barlow" pitchFamily="2" charset="77"/>
              </a:rPr>
              <a:t>Implementation practice to data</a:t>
            </a:r>
          </a:p>
        </p:txBody>
      </p:sp>
      <p:cxnSp>
        <p:nvCxnSpPr>
          <p:cNvPr id="145" name="Straight Arrow Connector 144">
            <a:extLst>
              <a:ext uri="{FF2B5EF4-FFF2-40B4-BE49-F238E27FC236}">
                <a16:creationId xmlns:a16="http://schemas.microsoft.com/office/drawing/2014/main" id="{6FE47DB0-6B6C-19DE-B1B5-B0A972B18C17}"/>
              </a:ext>
            </a:extLst>
          </p:cNvPr>
          <p:cNvCxnSpPr>
            <a:cxnSpLocks/>
          </p:cNvCxnSpPr>
          <p:nvPr/>
        </p:nvCxnSpPr>
        <p:spPr>
          <a:xfrm>
            <a:off x="633342" y="3835015"/>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3EA3B638-1281-1968-5A41-33E9CEDF651C}"/>
              </a:ext>
            </a:extLst>
          </p:cNvPr>
          <p:cNvCxnSpPr>
            <a:cxnSpLocks/>
          </p:cNvCxnSpPr>
          <p:nvPr/>
        </p:nvCxnSpPr>
        <p:spPr>
          <a:xfrm rot="16200000">
            <a:off x="7661334" y="5897509"/>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76482797-C04B-3403-DBD1-306F0F889AD5}"/>
              </a:ext>
            </a:extLst>
          </p:cNvPr>
          <p:cNvCxnSpPr>
            <a:cxnSpLocks/>
          </p:cNvCxnSpPr>
          <p:nvPr/>
        </p:nvCxnSpPr>
        <p:spPr>
          <a:xfrm rot="5400000" flipH="1">
            <a:off x="4140780" y="158491"/>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5EB0A73-0CD7-279C-C69F-BFF77F46FBC7}"/>
              </a:ext>
            </a:extLst>
          </p:cNvPr>
          <p:cNvSpPr txBox="1"/>
          <p:nvPr/>
        </p:nvSpPr>
        <p:spPr>
          <a:xfrm>
            <a:off x="3473925" y="1058733"/>
            <a:ext cx="870281" cy="839332"/>
          </a:xfrm>
          <a:prstGeom prst="rect">
            <a:avLst/>
          </a:prstGeom>
          <a:solidFill>
            <a:srgbClr val="007882"/>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1</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Co-design</a:t>
            </a:r>
          </a:p>
          <a:p>
            <a:r>
              <a:rPr lang="en-AU" sz="1016" b="1" dirty="0">
                <a:solidFill>
                  <a:schemeClr val="bg1"/>
                </a:solidFill>
                <a:latin typeface="Barlow" pitchFamily="2" charset="77"/>
                <a:cs typeface="Arial"/>
              </a:rPr>
              <a:t>a schema and data handling</a:t>
            </a:r>
            <a:endParaRPr lang="en-AU" sz="1016" dirty="0">
              <a:solidFill>
                <a:schemeClr val="bg1"/>
              </a:solidFill>
              <a:latin typeface="Barlow" pitchFamily="2" charset="77"/>
              <a:cs typeface="Arial"/>
            </a:endParaRPr>
          </a:p>
        </p:txBody>
      </p:sp>
      <p:sp>
        <p:nvSpPr>
          <p:cNvPr id="18" name="TextBox 17">
            <a:extLst>
              <a:ext uri="{FF2B5EF4-FFF2-40B4-BE49-F238E27FC236}">
                <a16:creationId xmlns:a16="http://schemas.microsoft.com/office/drawing/2014/main" id="{7951F95F-D3A8-F323-A5FC-DB5A39A31E50}"/>
              </a:ext>
            </a:extLst>
          </p:cNvPr>
          <p:cNvSpPr txBox="1"/>
          <p:nvPr/>
        </p:nvSpPr>
        <p:spPr>
          <a:xfrm>
            <a:off x="2261658" y="2537130"/>
            <a:ext cx="925415" cy="683007"/>
          </a:xfrm>
          <a:prstGeom prst="rect">
            <a:avLst/>
          </a:prstGeom>
          <a:solidFill>
            <a:srgbClr val="62ACF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2</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Build and validate </a:t>
            </a:r>
          </a:p>
          <a:p>
            <a:r>
              <a:rPr lang="en-AU" sz="1016" b="1" dirty="0">
                <a:solidFill>
                  <a:schemeClr val="bg1"/>
                </a:solidFill>
                <a:latin typeface="Barlow" pitchFamily="2" charset="77"/>
                <a:cs typeface="Arial"/>
              </a:rPr>
              <a:t>AI model</a:t>
            </a:r>
            <a:endParaRPr lang="en-AU" sz="1016" dirty="0">
              <a:solidFill>
                <a:schemeClr val="bg1"/>
              </a:solidFill>
              <a:latin typeface="Barlow" pitchFamily="2" charset="77"/>
              <a:cs typeface="Arial"/>
            </a:endParaRPr>
          </a:p>
        </p:txBody>
      </p:sp>
      <p:sp>
        <p:nvSpPr>
          <p:cNvPr id="27" name="TextBox 26">
            <a:extLst>
              <a:ext uri="{FF2B5EF4-FFF2-40B4-BE49-F238E27FC236}">
                <a16:creationId xmlns:a16="http://schemas.microsoft.com/office/drawing/2014/main" id="{65CDB1EB-4E0C-6D9F-3BCC-6DA8C09857FA}"/>
              </a:ext>
            </a:extLst>
          </p:cNvPr>
          <p:cNvSpPr txBox="1"/>
          <p:nvPr/>
        </p:nvSpPr>
        <p:spPr>
          <a:xfrm>
            <a:off x="8332122" y="1524365"/>
            <a:ext cx="1787604" cy="526683"/>
          </a:xfrm>
          <a:prstGeom prst="rect">
            <a:avLst/>
          </a:prstGeom>
          <a:solidFill>
            <a:srgbClr val="7030A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3</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Develop an </a:t>
            </a:r>
          </a:p>
          <a:p>
            <a:r>
              <a:rPr lang="en-AU" sz="1016" b="1" dirty="0">
                <a:solidFill>
                  <a:schemeClr val="bg1"/>
                </a:solidFill>
                <a:latin typeface="Barlow" pitchFamily="2" charset="77"/>
                <a:cs typeface="Arial"/>
              </a:rPr>
              <a:t>interactive web application</a:t>
            </a:r>
            <a:endParaRPr lang="en-AU" sz="1016" dirty="0">
              <a:solidFill>
                <a:schemeClr val="bg1"/>
              </a:solidFill>
              <a:latin typeface="Barlow" pitchFamily="2" charset="77"/>
              <a:cs typeface="Arial"/>
            </a:endParaRPr>
          </a:p>
        </p:txBody>
      </p:sp>
      <p:grpSp>
        <p:nvGrpSpPr>
          <p:cNvPr id="44" name="Group 43">
            <a:extLst>
              <a:ext uri="{FF2B5EF4-FFF2-40B4-BE49-F238E27FC236}">
                <a16:creationId xmlns:a16="http://schemas.microsoft.com/office/drawing/2014/main" id="{2020F73D-F251-28C4-0BF0-96978555BB2A}"/>
              </a:ext>
            </a:extLst>
          </p:cNvPr>
          <p:cNvGrpSpPr/>
          <p:nvPr/>
        </p:nvGrpSpPr>
        <p:grpSpPr>
          <a:xfrm>
            <a:off x="5183154" y="1612945"/>
            <a:ext cx="1420613" cy="1406134"/>
            <a:chOff x="7620119" y="4561490"/>
            <a:chExt cx="2516964" cy="2491311"/>
          </a:xfrm>
          <a:solidFill>
            <a:schemeClr val="bg1"/>
          </a:solidFill>
        </p:grpSpPr>
        <p:sp>
          <p:nvSpPr>
            <p:cNvPr id="45" name="Rounded Rectangle 2">
              <a:extLst>
                <a:ext uri="{FF2B5EF4-FFF2-40B4-BE49-F238E27FC236}">
                  <a16:creationId xmlns:a16="http://schemas.microsoft.com/office/drawing/2014/main" id="{A79CB7A9-1EF7-1390-DA2D-5BEC44FF06D7}"/>
                </a:ext>
              </a:extLst>
            </p:cNvPr>
            <p:cNvSpPr/>
            <p:nvPr/>
          </p:nvSpPr>
          <p:spPr>
            <a:xfrm>
              <a:off x="7948619" y="6159892"/>
              <a:ext cx="1859557" cy="892909"/>
            </a:xfrm>
            <a:custGeom>
              <a:avLst/>
              <a:gdLst/>
              <a:ahLst/>
              <a:cxnLst/>
              <a:rect l="0" t="0" r="0" b="0"/>
              <a:pathLst>
                <a:path w="1859557" h="892909">
                  <a:moveTo>
                    <a:pt x="1747719" y="276583"/>
                  </a:moveTo>
                  <a:lnTo>
                    <a:pt x="1859557" y="482575"/>
                  </a:lnTo>
                  <a:cubicBezTo>
                    <a:pt x="1784448" y="564312"/>
                    <a:pt x="1699023" y="636141"/>
                    <a:pt x="1604932" y="695999"/>
                  </a:cubicBezTo>
                  <a:lnTo>
                    <a:pt x="1422110" y="550689"/>
                  </a:lnTo>
                  <a:cubicBezTo>
                    <a:pt x="1335445" y="597337"/>
                    <a:pt x="1241355" y="632013"/>
                    <a:pt x="1142311" y="652653"/>
                  </a:cubicBezTo>
                  <a:lnTo>
                    <a:pt x="1095677" y="881763"/>
                  </a:lnTo>
                  <a:cubicBezTo>
                    <a:pt x="1041615" y="888781"/>
                    <a:pt x="985902" y="892909"/>
                    <a:pt x="929777" y="892909"/>
                  </a:cubicBezTo>
                  <a:cubicBezTo>
                    <a:pt x="873652" y="892909"/>
                    <a:pt x="818354" y="888781"/>
                    <a:pt x="763880" y="881763"/>
                  </a:cubicBezTo>
                  <a:lnTo>
                    <a:pt x="717246" y="652653"/>
                  </a:lnTo>
                  <a:cubicBezTo>
                    <a:pt x="617789" y="632013"/>
                    <a:pt x="524108" y="597337"/>
                    <a:pt x="437445" y="550689"/>
                  </a:cubicBezTo>
                  <a:lnTo>
                    <a:pt x="254626" y="695999"/>
                  </a:lnTo>
                  <a:cubicBezTo>
                    <a:pt x="160533" y="636141"/>
                    <a:pt x="74696" y="564312"/>
                    <a:pt x="0" y="482575"/>
                  </a:cubicBezTo>
                  <a:lnTo>
                    <a:pt x="111835" y="276583"/>
                  </a:lnTo>
                  <a:cubicBezTo>
                    <a:pt x="80884" y="237365"/>
                    <a:pt x="52823" y="196497"/>
                    <a:pt x="28062" y="153152"/>
                  </a:cubicBezTo>
                  <a:lnTo>
                    <a:pt x="293005" y="0"/>
                  </a:lnTo>
                  <a:cubicBezTo>
                    <a:pt x="420524" y="220028"/>
                    <a:pt x="657405" y="368226"/>
                    <a:pt x="929777" y="368226"/>
                  </a:cubicBezTo>
                  <a:cubicBezTo>
                    <a:pt x="1202149" y="368226"/>
                    <a:pt x="1439442" y="220028"/>
                    <a:pt x="1566550" y="0"/>
                  </a:cubicBezTo>
                  <a:lnTo>
                    <a:pt x="1831495" y="153152"/>
                  </a:lnTo>
                  <a:cubicBezTo>
                    <a:pt x="1806321" y="196497"/>
                    <a:pt x="1778257" y="237779"/>
                    <a:pt x="1747719" y="276583"/>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sp>
          <p:nvSpPr>
            <p:cNvPr id="46" name="Rounded Rectangle 6">
              <a:extLst>
                <a:ext uri="{FF2B5EF4-FFF2-40B4-BE49-F238E27FC236}">
                  <a16:creationId xmlns:a16="http://schemas.microsoft.com/office/drawing/2014/main" id="{92436A2D-5EFF-C406-B6CD-FB7C0AFF808B}"/>
                </a:ext>
              </a:extLst>
            </p:cNvPr>
            <p:cNvSpPr/>
            <p:nvPr/>
          </p:nvSpPr>
          <p:spPr>
            <a:xfrm>
              <a:off x="8878808" y="4562315"/>
              <a:ext cx="1258275" cy="1751142"/>
            </a:xfrm>
            <a:custGeom>
              <a:avLst/>
              <a:gdLst/>
              <a:ahLst/>
              <a:cxnLst/>
              <a:rect l="0" t="0" r="0" b="0"/>
              <a:pathLst>
                <a:path w="1258275" h="1751142">
                  <a:moveTo>
                    <a:pt x="735817" y="1231001"/>
                  </a:moveTo>
                  <a:cubicBezTo>
                    <a:pt x="735817" y="824383"/>
                    <a:pt x="406494" y="494959"/>
                    <a:pt x="0" y="494959"/>
                  </a:cubicBezTo>
                  <a:lnTo>
                    <a:pt x="0" y="189067"/>
                  </a:lnTo>
                  <a:cubicBezTo>
                    <a:pt x="50347" y="189067"/>
                    <a:pt x="99871" y="192782"/>
                    <a:pt x="148568" y="199800"/>
                  </a:cubicBezTo>
                  <a:lnTo>
                    <a:pt x="271133" y="0"/>
                  </a:lnTo>
                  <a:cubicBezTo>
                    <a:pt x="381320" y="23942"/>
                    <a:pt x="485730" y="62746"/>
                    <a:pt x="583124" y="113522"/>
                  </a:cubicBezTo>
                  <a:lnTo>
                    <a:pt x="548459" y="345109"/>
                  </a:lnTo>
                  <a:cubicBezTo>
                    <a:pt x="633472" y="397536"/>
                    <a:pt x="710230" y="462348"/>
                    <a:pt x="776259" y="536241"/>
                  </a:cubicBezTo>
                  <a:lnTo>
                    <a:pt x="998284" y="461934"/>
                  </a:lnTo>
                  <a:cubicBezTo>
                    <a:pt x="1065552" y="549450"/>
                    <a:pt x="1121678" y="645635"/>
                    <a:pt x="1164597" y="749251"/>
                  </a:cubicBezTo>
                  <a:lnTo>
                    <a:pt x="989206" y="904468"/>
                  </a:lnTo>
                  <a:cubicBezTo>
                    <a:pt x="1019333" y="997350"/>
                    <a:pt x="1037078" y="1095599"/>
                    <a:pt x="1040379" y="1197563"/>
                  </a:cubicBezTo>
                  <a:lnTo>
                    <a:pt x="1258275" y="1283428"/>
                  </a:lnTo>
                  <a:cubicBezTo>
                    <a:pt x="1253323" y="1397364"/>
                    <a:pt x="1233929" y="1506758"/>
                    <a:pt x="1200914" y="1610787"/>
                  </a:cubicBezTo>
                  <a:lnTo>
                    <a:pt x="966507" y="1616979"/>
                  </a:lnTo>
                  <a:cubicBezTo>
                    <a:pt x="947936" y="1663626"/>
                    <a:pt x="926066" y="1708210"/>
                    <a:pt x="901305" y="1751142"/>
                  </a:cubicBezTo>
                  <a:lnTo>
                    <a:pt x="636359" y="1597990"/>
                  </a:lnTo>
                  <a:cubicBezTo>
                    <a:pt x="699087" y="1489421"/>
                    <a:pt x="735404" y="1364339"/>
                    <a:pt x="735404" y="1230175"/>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dirty="0"/>
            </a:p>
          </p:txBody>
        </p:sp>
        <p:sp>
          <p:nvSpPr>
            <p:cNvPr id="48" name="Rounded Rectangle 10">
              <a:extLst>
                <a:ext uri="{FF2B5EF4-FFF2-40B4-BE49-F238E27FC236}">
                  <a16:creationId xmlns:a16="http://schemas.microsoft.com/office/drawing/2014/main" id="{E8CA113A-2677-D9D5-CA64-20C9C41B0E8A}"/>
                </a:ext>
              </a:extLst>
            </p:cNvPr>
            <p:cNvSpPr/>
            <p:nvPr/>
          </p:nvSpPr>
          <p:spPr>
            <a:xfrm>
              <a:off x="7620119" y="4561490"/>
              <a:ext cx="1258275" cy="1751142"/>
            </a:xfrm>
            <a:custGeom>
              <a:avLst/>
              <a:gdLst/>
              <a:ahLst/>
              <a:cxnLst/>
              <a:rect l="0" t="0" r="0" b="0"/>
              <a:pathLst>
                <a:path w="1258275" h="1751142">
                  <a:moveTo>
                    <a:pt x="522871" y="1230175"/>
                  </a:moveTo>
                  <a:cubicBezTo>
                    <a:pt x="522871" y="1364339"/>
                    <a:pt x="559187" y="1489833"/>
                    <a:pt x="621916" y="1597990"/>
                  </a:cubicBezTo>
                  <a:lnTo>
                    <a:pt x="356973" y="1751142"/>
                  </a:lnTo>
                  <a:cubicBezTo>
                    <a:pt x="332211" y="1708210"/>
                    <a:pt x="310339" y="1663626"/>
                    <a:pt x="291768" y="1616979"/>
                  </a:cubicBezTo>
                  <a:lnTo>
                    <a:pt x="57363" y="1610787"/>
                  </a:lnTo>
                  <a:cubicBezTo>
                    <a:pt x="24348" y="1506758"/>
                    <a:pt x="4539" y="1396951"/>
                    <a:pt x="0" y="1283428"/>
                  </a:cubicBezTo>
                  <a:lnTo>
                    <a:pt x="217898" y="1197563"/>
                  </a:lnTo>
                  <a:cubicBezTo>
                    <a:pt x="220787" y="1095186"/>
                    <a:pt x="238532" y="996937"/>
                    <a:pt x="269071" y="904468"/>
                  </a:cubicBezTo>
                  <a:lnTo>
                    <a:pt x="93680" y="749251"/>
                  </a:lnTo>
                  <a:cubicBezTo>
                    <a:pt x="136599" y="646048"/>
                    <a:pt x="192723" y="549451"/>
                    <a:pt x="259990" y="461934"/>
                  </a:cubicBezTo>
                  <a:lnTo>
                    <a:pt x="482015" y="536241"/>
                  </a:lnTo>
                  <a:cubicBezTo>
                    <a:pt x="548458" y="462348"/>
                    <a:pt x="625218" y="397949"/>
                    <a:pt x="709818" y="345109"/>
                  </a:cubicBezTo>
                  <a:lnTo>
                    <a:pt x="675152" y="113522"/>
                  </a:lnTo>
                  <a:cubicBezTo>
                    <a:pt x="772545" y="62746"/>
                    <a:pt x="876954" y="24355"/>
                    <a:pt x="987141" y="0"/>
                  </a:cubicBezTo>
                  <a:lnTo>
                    <a:pt x="1109710" y="199800"/>
                  </a:lnTo>
                  <a:cubicBezTo>
                    <a:pt x="1157994" y="192782"/>
                    <a:pt x="1207928" y="189067"/>
                    <a:pt x="1258275" y="189067"/>
                  </a:cubicBezTo>
                  <a:lnTo>
                    <a:pt x="1258275" y="494959"/>
                  </a:lnTo>
                  <a:cubicBezTo>
                    <a:pt x="851780" y="494959"/>
                    <a:pt x="522460" y="824383"/>
                    <a:pt x="522460" y="1231001"/>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grpSp>
      <p:sp>
        <p:nvSpPr>
          <p:cNvPr id="49" name="TextBox 14">
            <a:extLst>
              <a:ext uri="{FF2B5EF4-FFF2-40B4-BE49-F238E27FC236}">
                <a16:creationId xmlns:a16="http://schemas.microsoft.com/office/drawing/2014/main" id="{8ADC9E9F-153A-89CA-4595-6091CE95B417}"/>
              </a:ext>
            </a:extLst>
          </p:cNvPr>
          <p:cNvSpPr txBox="1"/>
          <p:nvPr/>
        </p:nvSpPr>
        <p:spPr>
          <a:xfrm>
            <a:off x="4922901" y="1338630"/>
            <a:ext cx="1931619" cy="173766"/>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129" b="1" u="sng">
                <a:solidFill>
                  <a:srgbClr val="404040"/>
                </a:solidFill>
                <a:latin typeface="Barlow" pitchFamily="2" charset="77"/>
              </a:rPr>
              <a:t>Project Governance Structure</a:t>
            </a:r>
          </a:p>
        </p:txBody>
      </p:sp>
      <p:sp>
        <p:nvSpPr>
          <p:cNvPr id="53" name="TextBox 15">
            <a:extLst>
              <a:ext uri="{FF2B5EF4-FFF2-40B4-BE49-F238E27FC236}">
                <a16:creationId xmlns:a16="http://schemas.microsoft.com/office/drawing/2014/main" id="{66B81B1F-F2A5-54A5-53C9-F19848320E91}"/>
              </a:ext>
            </a:extLst>
          </p:cNvPr>
          <p:cNvSpPr txBox="1"/>
          <p:nvPr/>
        </p:nvSpPr>
        <p:spPr>
          <a:xfrm>
            <a:off x="4803014" y="2002120"/>
            <a:ext cx="646011" cy="312650"/>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Steering
Committee</a:t>
            </a:r>
          </a:p>
        </p:txBody>
      </p:sp>
      <p:sp>
        <p:nvSpPr>
          <p:cNvPr id="54" name="TextBox 16">
            <a:extLst>
              <a:ext uri="{FF2B5EF4-FFF2-40B4-BE49-F238E27FC236}">
                <a16:creationId xmlns:a16="http://schemas.microsoft.com/office/drawing/2014/main" id="{DA94F483-9420-8314-7AD5-3888549F75E1}"/>
              </a:ext>
            </a:extLst>
          </p:cNvPr>
          <p:cNvSpPr txBox="1"/>
          <p:nvPr/>
        </p:nvSpPr>
        <p:spPr>
          <a:xfrm>
            <a:off x="6015834" y="2002464"/>
            <a:ext cx="1242749"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Principle Setting
End User</a:t>
            </a:r>
            <a:r>
              <a:rPr lang="en-US" sz="1016" b="1" dirty="0">
                <a:solidFill>
                  <a:srgbClr val="404040"/>
                </a:solidFill>
                <a:latin typeface="Barlow" pitchFamily="2" charset="77"/>
              </a:rPr>
              <a:t> </a:t>
            </a:r>
            <a:r>
              <a:rPr sz="1016" b="1" dirty="0">
                <a:solidFill>
                  <a:srgbClr val="404040"/>
                </a:solidFill>
                <a:latin typeface="Barlow" pitchFamily="2" charset="77"/>
              </a:rPr>
              <a:t>Committee</a:t>
            </a:r>
          </a:p>
        </p:txBody>
      </p:sp>
      <p:sp>
        <p:nvSpPr>
          <p:cNvPr id="55" name="TextBox 17">
            <a:extLst>
              <a:ext uri="{FF2B5EF4-FFF2-40B4-BE49-F238E27FC236}">
                <a16:creationId xmlns:a16="http://schemas.microsoft.com/office/drawing/2014/main" id="{737D785E-43DC-88D3-5C42-7106BFAA29F0}"/>
              </a:ext>
            </a:extLst>
          </p:cNvPr>
          <p:cNvSpPr txBox="1"/>
          <p:nvPr/>
        </p:nvSpPr>
        <p:spPr>
          <a:xfrm>
            <a:off x="5275306" y="3055331"/>
            <a:ext cx="1265434"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System</a:t>
            </a:r>
            <a:r>
              <a:rPr lang="en-US" sz="1016" b="1" dirty="0">
                <a:solidFill>
                  <a:srgbClr val="404040"/>
                </a:solidFill>
                <a:latin typeface="Barlow" pitchFamily="2" charset="77"/>
              </a:rPr>
              <a:t> </a:t>
            </a:r>
            <a:r>
              <a:rPr sz="1016" b="1" dirty="0">
                <a:solidFill>
                  <a:srgbClr val="404040"/>
                </a:solidFill>
                <a:latin typeface="Barlow" pitchFamily="2" charset="77"/>
              </a:rPr>
              <a:t>Integration
Advisory Group</a:t>
            </a:r>
          </a:p>
        </p:txBody>
      </p:sp>
      <p:sp>
        <p:nvSpPr>
          <p:cNvPr id="103" name="TextBox 102">
            <a:extLst>
              <a:ext uri="{FF2B5EF4-FFF2-40B4-BE49-F238E27FC236}">
                <a16:creationId xmlns:a16="http://schemas.microsoft.com/office/drawing/2014/main" id="{F4BBD03B-41B6-59A0-055E-F4AFCE6B3318}"/>
              </a:ext>
            </a:extLst>
          </p:cNvPr>
          <p:cNvSpPr txBox="1"/>
          <p:nvPr/>
        </p:nvSpPr>
        <p:spPr>
          <a:xfrm>
            <a:off x="4716578" y="3527303"/>
            <a:ext cx="1404918" cy="52668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cs typeface="Arial"/>
              </a:rPr>
              <a:t>Ontology construction</a:t>
            </a:r>
          </a:p>
          <a:p>
            <a:pPr marL="107152" indent="-107152">
              <a:buFont typeface="Arial" panose="020B0604020202020204" pitchFamily="34" charset="0"/>
              <a:buChar char="•"/>
            </a:pPr>
            <a:r>
              <a:rPr lang="en-AU" sz="1016" dirty="0">
                <a:solidFill>
                  <a:srgbClr val="62ACF0"/>
                </a:solidFill>
                <a:latin typeface="Barlow" pitchFamily="2" charset="77"/>
                <a:cs typeface="Arial"/>
              </a:rPr>
              <a:t>Entities</a:t>
            </a:r>
          </a:p>
          <a:p>
            <a:pPr marL="107152" indent="-107152">
              <a:buFont typeface="Arial" panose="020B0604020202020204" pitchFamily="34" charset="0"/>
              <a:buChar char="•"/>
            </a:pPr>
            <a:r>
              <a:rPr lang="en-AU" sz="1016" dirty="0">
                <a:solidFill>
                  <a:srgbClr val="62ACF0"/>
                </a:solidFill>
                <a:latin typeface="Barlow" pitchFamily="2" charset="77"/>
                <a:cs typeface="Arial"/>
              </a:rPr>
              <a:t>Relation</a:t>
            </a:r>
          </a:p>
        </p:txBody>
      </p:sp>
      <p:cxnSp>
        <p:nvCxnSpPr>
          <p:cNvPr id="129" name="Straight Arrow Connector 128">
            <a:extLst>
              <a:ext uri="{FF2B5EF4-FFF2-40B4-BE49-F238E27FC236}">
                <a16:creationId xmlns:a16="http://schemas.microsoft.com/office/drawing/2014/main" id="{8D2AF27C-620C-5304-EC08-8DF87577D627}"/>
              </a:ext>
            </a:extLst>
          </p:cNvPr>
          <p:cNvCxnSpPr>
            <a:cxnSpLocks/>
          </p:cNvCxnSpPr>
          <p:nvPr/>
        </p:nvCxnSpPr>
        <p:spPr>
          <a:xfrm>
            <a:off x="4697903" y="3684253"/>
            <a:ext cx="0" cy="844558"/>
          </a:xfrm>
          <a:prstGeom prst="straightConnector1">
            <a:avLst/>
          </a:prstGeom>
          <a:ln w="47625"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0" name="Group 69">
            <a:extLst>
              <a:ext uri="{FF2B5EF4-FFF2-40B4-BE49-F238E27FC236}">
                <a16:creationId xmlns:a16="http://schemas.microsoft.com/office/drawing/2014/main" id="{63AA8621-35DE-FB71-36E3-CADF92B3582E}"/>
              </a:ext>
            </a:extLst>
          </p:cNvPr>
          <p:cNvGrpSpPr/>
          <p:nvPr/>
        </p:nvGrpSpPr>
        <p:grpSpPr>
          <a:xfrm>
            <a:off x="6863170" y="3702796"/>
            <a:ext cx="1659506" cy="1304060"/>
            <a:chOff x="11845118" y="5034852"/>
            <a:chExt cx="2940221" cy="2310461"/>
          </a:xfrm>
        </p:grpSpPr>
        <p:pic>
          <p:nvPicPr>
            <p:cNvPr id="118" name="Graphic 117" descr="Internet with solid fill">
              <a:extLst>
                <a:ext uri="{FF2B5EF4-FFF2-40B4-BE49-F238E27FC236}">
                  <a16:creationId xmlns:a16="http://schemas.microsoft.com/office/drawing/2014/main" id="{B1E91E16-D549-BF94-1CEE-D6A5EE0A37E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2474878" y="5034852"/>
              <a:ext cx="2310461" cy="2310461"/>
            </a:xfrm>
            <a:prstGeom prst="rect">
              <a:avLst/>
            </a:prstGeom>
          </p:spPr>
        </p:pic>
        <p:pic>
          <p:nvPicPr>
            <p:cNvPr id="120" name="Graphic 119" descr="Wireless with solid fill">
              <a:extLst>
                <a:ext uri="{FF2B5EF4-FFF2-40B4-BE49-F238E27FC236}">
                  <a16:creationId xmlns:a16="http://schemas.microsoft.com/office/drawing/2014/main" id="{40658769-6389-2B8A-5217-F46127901E1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845118" y="5615981"/>
              <a:ext cx="465403" cy="465403"/>
            </a:xfrm>
            <a:prstGeom prst="rect">
              <a:avLst/>
            </a:prstGeom>
          </p:spPr>
        </p:pic>
        <p:pic>
          <p:nvPicPr>
            <p:cNvPr id="124" name="Graphic 123" descr="Smart Phone with solid fill">
              <a:extLst>
                <a:ext uri="{FF2B5EF4-FFF2-40B4-BE49-F238E27FC236}">
                  <a16:creationId xmlns:a16="http://schemas.microsoft.com/office/drawing/2014/main" id="{06195799-07F6-09A1-90F4-D9B587331153}"/>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2077817" y="5804666"/>
              <a:ext cx="887748" cy="887748"/>
            </a:xfrm>
            <a:prstGeom prst="rect">
              <a:avLst/>
            </a:prstGeom>
          </p:spPr>
        </p:pic>
      </p:grpSp>
      <p:pic>
        <p:nvPicPr>
          <p:cNvPr id="13" name="Picture 12">
            <a:extLst>
              <a:ext uri="{FF2B5EF4-FFF2-40B4-BE49-F238E27FC236}">
                <a16:creationId xmlns:a16="http://schemas.microsoft.com/office/drawing/2014/main" id="{D8E9735D-E10C-76F2-3EB0-7C7242CEACE6}"/>
              </a:ext>
            </a:extLst>
          </p:cNvPr>
          <p:cNvPicPr>
            <a:picLocks noChangeAspect="1"/>
          </p:cNvPicPr>
          <p:nvPr/>
        </p:nvPicPr>
        <p:blipFill>
          <a:blip r:embed="rId12"/>
          <a:stretch>
            <a:fillRect/>
          </a:stretch>
        </p:blipFill>
        <p:spPr>
          <a:xfrm>
            <a:off x="4503596" y="3946615"/>
            <a:ext cx="2754988" cy="2136856"/>
          </a:xfrm>
          <a:prstGeom prst="rect">
            <a:avLst/>
          </a:prstGeom>
        </p:spPr>
      </p:pic>
      <p:sp>
        <p:nvSpPr>
          <p:cNvPr id="65" name="Right Arrow 64">
            <a:extLst>
              <a:ext uri="{FF2B5EF4-FFF2-40B4-BE49-F238E27FC236}">
                <a16:creationId xmlns:a16="http://schemas.microsoft.com/office/drawing/2014/main" id="{F5FCA5DD-5B90-2B10-D249-0E8547AEFBB4}"/>
              </a:ext>
            </a:extLst>
          </p:cNvPr>
          <p:cNvSpPr/>
          <p:nvPr/>
        </p:nvSpPr>
        <p:spPr>
          <a:xfrm rot="5400000">
            <a:off x="1841757" y="1882295"/>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ight Arrow 66">
            <a:extLst>
              <a:ext uri="{FF2B5EF4-FFF2-40B4-BE49-F238E27FC236}">
                <a16:creationId xmlns:a16="http://schemas.microsoft.com/office/drawing/2014/main" id="{1329D915-47F9-DF5B-579D-D60FE117E1D9}"/>
              </a:ext>
            </a:extLst>
          </p:cNvPr>
          <p:cNvSpPr/>
          <p:nvPr/>
        </p:nvSpPr>
        <p:spPr>
          <a:xfrm rot="5400000">
            <a:off x="1818718" y="2608025"/>
            <a:ext cx="319340" cy="119347"/>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ight Arrow 67">
            <a:extLst>
              <a:ext uri="{FF2B5EF4-FFF2-40B4-BE49-F238E27FC236}">
                <a16:creationId xmlns:a16="http://schemas.microsoft.com/office/drawing/2014/main" id="{84585D7A-F112-C919-0623-20CB0B72AB0F}"/>
              </a:ext>
            </a:extLst>
          </p:cNvPr>
          <p:cNvSpPr/>
          <p:nvPr/>
        </p:nvSpPr>
        <p:spPr>
          <a:xfrm rot="5400000">
            <a:off x="3421362" y="2695407"/>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607332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277C5-28CB-DBF7-1798-73FAED540B0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C961709-8D01-CDBA-F6B4-C22F40BC17AF}"/>
              </a:ext>
            </a:extLst>
          </p:cNvPr>
          <p:cNvSpPr>
            <a:spLocks noGrp="1"/>
          </p:cNvSpPr>
          <p:nvPr>
            <p:ph type="title"/>
          </p:nvPr>
        </p:nvSpPr>
        <p:spPr>
          <a:xfrm>
            <a:off x="473725" y="460304"/>
            <a:ext cx="10515600" cy="865159"/>
          </a:xfrm>
        </p:spPr>
        <p:txBody>
          <a:bodyPr>
            <a:normAutofit/>
          </a:bodyPr>
          <a:lstStyle/>
          <a:p>
            <a:r>
              <a:rPr lang="en-GB" sz="4800" b="1" i="1" dirty="0">
                <a:solidFill>
                  <a:srgbClr val="404040"/>
                </a:solidFill>
                <a:latin typeface="Barlow" pitchFamily="2" charset="77"/>
              </a:rPr>
              <a:t>Objective 4</a:t>
            </a:r>
            <a:endParaRPr lang="en-AU" sz="4800" b="1" i="1" dirty="0">
              <a:solidFill>
                <a:srgbClr val="404040"/>
              </a:solidFill>
              <a:latin typeface="Barlow" pitchFamily="2" charset="77"/>
            </a:endParaRPr>
          </a:p>
        </p:txBody>
      </p:sp>
      <p:cxnSp>
        <p:nvCxnSpPr>
          <p:cNvPr id="3" name="Straight Connector 2">
            <a:extLst>
              <a:ext uri="{FF2B5EF4-FFF2-40B4-BE49-F238E27FC236}">
                <a16:creationId xmlns:a16="http://schemas.microsoft.com/office/drawing/2014/main" id="{4F31ED54-BD08-79E3-61B1-430B371D7401}"/>
              </a:ext>
            </a:extLst>
          </p:cNvPr>
          <p:cNvCxnSpPr>
            <a:cxnSpLocks/>
          </p:cNvCxnSpPr>
          <p:nvPr/>
        </p:nvCxnSpPr>
        <p:spPr>
          <a:xfrm>
            <a:off x="473725" y="1325463"/>
            <a:ext cx="11244549"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4" name="Arrow: Right 103">
            <a:extLst>
              <a:ext uri="{FF2B5EF4-FFF2-40B4-BE49-F238E27FC236}">
                <a16:creationId xmlns:a16="http://schemas.microsoft.com/office/drawing/2014/main" id="{A1531396-607E-5B1B-EA5D-A917F3E191F9}"/>
              </a:ext>
            </a:extLst>
          </p:cNvPr>
          <p:cNvSpPr/>
          <p:nvPr/>
        </p:nvSpPr>
        <p:spPr>
          <a:xfrm>
            <a:off x="266284" y="2493288"/>
            <a:ext cx="5302249" cy="2702977"/>
          </a:xfrm>
          <a:prstGeom prst="rightArrow">
            <a:avLst/>
          </a:prstGeom>
          <a:solidFill>
            <a:srgbClr val="1AC9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500" b="1" u="sng" dirty="0">
                <a:solidFill>
                  <a:schemeClr val="bg1"/>
                </a:solidFill>
                <a:latin typeface="Barlow" pitchFamily="2" charset="77"/>
                <a:cs typeface="Arial"/>
              </a:rPr>
              <a:t>Objective 4:</a:t>
            </a:r>
            <a:endParaRPr lang="en-AU" sz="2500" b="1" dirty="0">
              <a:solidFill>
                <a:schemeClr val="bg1"/>
              </a:solidFill>
              <a:latin typeface="Barlow" pitchFamily="2" charset="77"/>
              <a:cs typeface="Arial"/>
            </a:endParaRPr>
          </a:p>
          <a:p>
            <a:r>
              <a:rPr lang="en-AU" sz="2500" b="1" dirty="0">
                <a:solidFill>
                  <a:schemeClr val="bg1"/>
                </a:solidFill>
                <a:latin typeface="Barlow" pitchFamily="2" charset="77"/>
                <a:cs typeface="Arial"/>
              </a:rPr>
              <a:t>Co-design a national roadmap and evaluation for integration</a:t>
            </a:r>
            <a:endParaRPr lang="en-AU" sz="2500" b="1" dirty="0">
              <a:solidFill>
                <a:schemeClr val="bg1"/>
              </a:solidFill>
              <a:latin typeface="Barlow" pitchFamily="2" charset="77"/>
              <a:cs typeface="Arial" panose="020B0604020202020204" pitchFamily="34" charset="0"/>
            </a:endParaRPr>
          </a:p>
        </p:txBody>
      </p:sp>
      <p:grpSp>
        <p:nvGrpSpPr>
          <p:cNvPr id="2" name="Group 1">
            <a:extLst>
              <a:ext uri="{FF2B5EF4-FFF2-40B4-BE49-F238E27FC236}">
                <a16:creationId xmlns:a16="http://schemas.microsoft.com/office/drawing/2014/main" id="{84621FAC-12F9-D785-6F04-9A1A3E4416F7}"/>
              </a:ext>
            </a:extLst>
          </p:cNvPr>
          <p:cNvGrpSpPr/>
          <p:nvPr/>
        </p:nvGrpSpPr>
        <p:grpSpPr>
          <a:xfrm>
            <a:off x="8617600" y="1661735"/>
            <a:ext cx="4114800" cy="4114800"/>
            <a:chOff x="3086100" y="1028700"/>
            <a:chExt cx="4114800" cy="4114800"/>
          </a:xfrm>
        </p:grpSpPr>
        <p:sp>
          <p:nvSpPr>
            <p:cNvPr id="5" name="Rounded Rectangle 1">
              <a:extLst>
                <a:ext uri="{FF2B5EF4-FFF2-40B4-BE49-F238E27FC236}">
                  <a16:creationId xmlns:a16="http://schemas.microsoft.com/office/drawing/2014/main" id="{B4B19DE5-DC73-665A-58C6-838275CB2DAE}"/>
                </a:ext>
              </a:extLst>
            </p:cNvPr>
            <p:cNvSpPr/>
            <p:nvPr/>
          </p:nvSpPr>
          <p:spPr>
            <a:xfrm>
              <a:off x="3086100" y="1028700"/>
              <a:ext cx="4114800" cy="4114800"/>
            </a:xfrm>
            <a:custGeom>
              <a:avLst/>
              <a:gdLst/>
              <a:ahLst/>
              <a:cxnLst/>
              <a:rect l="0" t="0" r="0" b="0"/>
              <a:pathLst>
                <a:path w="4114800" h="4114800">
                  <a:moveTo>
                    <a:pt x="0" y="2057400"/>
                  </a:moveTo>
                  <a:cubicBezTo>
                    <a:pt x="0" y="921129"/>
                    <a:pt x="921129" y="0"/>
                    <a:pt x="2057400" y="0"/>
                  </a:cubicBezTo>
                  <a:cubicBezTo>
                    <a:pt x="3193675" y="0"/>
                    <a:pt x="4114800" y="921129"/>
                    <a:pt x="4114800" y="2057400"/>
                  </a:cubicBezTo>
                  <a:cubicBezTo>
                    <a:pt x="4114800" y="3193675"/>
                    <a:pt x="3193675" y="4114800"/>
                    <a:pt x="2057400" y="4114800"/>
                  </a:cubicBezTo>
                  <a:cubicBezTo>
                    <a:pt x="921129" y="4114800"/>
                    <a:pt x="0" y="3193675"/>
                    <a:pt x="0" y="2057400"/>
                  </a:cubicBezTo>
                  <a:close/>
                  <a:moveTo>
                    <a:pt x="3429000" y="2743200"/>
                  </a:moveTo>
                  <a:cubicBezTo>
                    <a:pt x="3429000" y="1985686"/>
                    <a:pt x="2814913" y="1371600"/>
                    <a:pt x="2057400" y="1371600"/>
                  </a:cubicBezTo>
                  <a:cubicBezTo>
                    <a:pt x="1299886" y="1371600"/>
                    <a:pt x="685800" y="1985686"/>
                    <a:pt x="685800" y="2743200"/>
                  </a:cubicBezTo>
                  <a:cubicBezTo>
                    <a:pt x="685800" y="3500713"/>
                    <a:pt x="1299886" y="4114800"/>
                    <a:pt x="2057400" y="4114800"/>
                  </a:cubicBezTo>
                  <a:cubicBezTo>
                    <a:pt x="2814913" y="4114800"/>
                    <a:pt x="3429000" y="3500713"/>
                    <a:pt x="3429000" y="2743200"/>
                  </a:cubicBezTo>
                  <a:close/>
                </a:path>
              </a:pathLst>
            </a:custGeom>
            <a:solidFill>
              <a:srgbClr val="EDF4FF"/>
            </a:solidFill>
            <a:ln>
              <a:noFill/>
            </a:ln>
          </p:spPr>
          <p:txBody>
            <a:bodyPr rtlCol="0" anchor="ctr"/>
            <a:lstStyle/>
            <a:p>
              <a:pPr algn="ctr"/>
              <a:endParaRPr dirty="0"/>
            </a:p>
          </p:txBody>
        </p:sp>
        <p:sp>
          <p:nvSpPr>
            <p:cNvPr id="7" name="Rounded Rectangle 2">
              <a:extLst>
                <a:ext uri="{FF2B5EF4-FFF2-40B4-BE49-F238E27FC236}">
                  <a16:creationId xmlns:a16="http://schemas.microsoft.com/office/drawing/2014/main" id="{4467B919-A10B-7C57-0C1F-189ADEEB927E}"/>
                </a:ext>
              </a:extLst>
            </p:cNvPr>
            <p:cNvSpPr/>
            <p:nvPr/>
          </p:nvSpPr>
          <p:spPr>
            <a:xfrm>
              <a:off x="3086100" y="1028700"/>
              <a:ext cx="4114800" cy="4114800"/>
            </a:xfrm>
            <a:custGeom>
              <a:avLst/>
              <a:gdLst/>
              <a:ahLst/>
              <a:cxnLst/>
              <a:rect l="0" t="0" r="0" b="0"/>
              <a:pathLst>
                <a:path w="4114800" h="4114800">
                  <a:moveTo>
                    <a:pt x="0" y="2057400"/>
                  </a:moveTo>
                  <a:cubicBezTo>
                    <a:pt x="0" y="921129"/>
                    <a:pt x="921129" y="0"/>
                    <a:pt x="2057400" y="0"/>
                  </a:cubicBezTo>
                  <a:cubicBezTo>
                    <a:pt x="3193670" y="0"/>
                    <a:pt x="4114800" y="921129"/>
                    <a:pt x="4114800" y="2057400"/>
                  </a:cubicBezTo>
                  <a:cubicBezTo>
                    <a:pt x="4114800" y="3193670"/>
                    <a:pt x="3193670" y="4114800"/>
                    <a:pt x="2057400" y="4114800"/>
                  </a:cubicBezTo>
                  <a:cubicBezTo>
                    <a:pt x="921129" y="4114800"/>
                    <a:pt x="0" y="3193670"/>
                    <a:pt x="0" y="2057400"/>
                  </a:cubicBezTo>
                  <a:close/>
                  <a:moveTo>
                    <a:pt x="3429000" y="2743200"/>
                  </a:moveTo>
                  <a:cubicBezTo>
                    <a:pt x="3429000" y="1985686"/>
                    <a:pt x="2814913" y="1371600"/>
                    <a:pt x="2057400" y="1371600"/>
                  </a:cubicBezTo>
                  <a:cubicBezTo>
                    <a:pt x="1299886" y="1371600"/>
                    <a:pt x="685800" y="1985686"/>
                    <a:pt x="685800" y="2743200"/>
                  </a:cubicBezTo>
                  <a:cubicBezTo>
                    <a:pt x="685800" y="3500713"/>
                    <a:pt x="1299886" y="4114800"/>
                    <a:pt x="2057400" y="4114800"/>
                  </a:cubicBezTo>
                  <a:cubicBezTo>
                    <a:pt x="2814913" y="4114800"/>
                    <a:pt x="3429000" y="3500713"/>
                    <a:pt x="3429000" y="2743200"/>
                  </a:cubicBezTo>
                  <a:close/>
                </a:path>
              </a:pathLst>
            </a:custGeom>
            <a:noFill/>
            <a:ln w="14287">
              <a:solidFill>
                <a:srgbClr val="4E88E7"/>
              </a:solidFill>
            </a:ln>
          </p:spPr>
          <p:txBody>
            <a:bodyPr rtlCol="0" anchor="ctr"/>
            <a:lstStyle/>
            <a:p>
              <a:pPr algn="ctr"/>
              <a:endParaRPr dirty="0"/>
            </a:p>
          </p:txBody>
        </p:sp>
      </p:grpSp>
      <p:grpSp>
        <p:nvGrpSpPr>
          <p:cNvPr id="8" name="Group 7">
            <a:extLst>
              <a:ext uri="{FF2B5EF4-FFF2-40B4-BE49-F238E27FC236}">
                <a16:creationId xmlns:a16="http://schemas.microsoft.com/office/drawing/2014/main" id="{D6411F46-F7EE-48A8-45EB-2DEA19BD2008}"/>
              </a:ext>
            </a:extLst>
          </p:cNvPr>
          <p:cNvGrpSpPr/>
          <p:nvPr/>
        </p:nvGrpSpPr>
        <p:grpSpPr>
          <a:xfrm>
            <a:off x="5731525" y="2204660"/>
            <a:ext cx="3514725" cy="57150"/>
            <a:chOff x="200025" y="1571625"/>
            <a:chExt cx="3514725" cy="57150"/>
          </a:xfrm>
        </p:grpSpPr>
        <p:sp>
          <p:nvSpPr>
            <p:cNvPr id="9" name="Rounded Rectangle 4">
              <a:extLst>
                <a:ext uri="{FF2B5EF4-FFF2-40B4-BE49-F238E27FC236}">
                  <a16:creationId xmlns:a16="http://schemas.microsoft.com/office/drawing/2014/main" id="{7DD69C23-A5DB-E0D5-FCD1-1709BDAA8810}"/>
                </a:ext>
              </a:extLst>
            </p:cNvPr>
            <p:cNvSpPr/>
            <p:nvPr/>
          </p:nvSpPr>
          <p:spPr>
            <a:xfrm>
              <a:off x="257175" y="1600200"/>
              <a:ext cx="3457575" cy="9525"/>
            </a:xfrm>
            <a:custGeom>
              <a:avLst/>
              <a:gdLst/>
              <a:ahLst/>
              <a:cxnLst/>
              <a:rect l="0" t="0" r="0" b="0"/>
              <a:pathLst>
                <a:path w="3457575" h="9525">
                  <a:moveTo>
                    <a:pt x="3457575" y="0"/>
                  </a:moveTo>
                  <a:lnTo>
                    <a:pt x="0" y="0"/>
                  </a:lnTo>
                </a:path>
              </a:pathLst>
            </a:custGeom>
            <a:noFill/>
            <a:ln w="14287">
              <a:solidFill>
                <a:srgbClr val="4E88E7"/>
              </a:solidFill>
            </a:ln>
          </p:spPr>
          <p:txBody>
            <a:bodyPr rtlCol="0" anchor="ctr"/>
            <a:lstStyle/>
            <a:p>
              <a:pPr algn="ctr"/>
              <a:endParaRPr dirty="0"/>
            </a:p>
          </p:txBody>
        </p:sp>
        <p:sp>
          <p:nvSpPr>
            <p:cNvPr id="10" name="Rounded Rectangle 5">
              <a:extLst>
                <a:ext uri="{FF2B5EF4-FFF2-40B4-BE49-F238E27FC236}">
                  <a16:creationId xmlns:a16="http://schemas.microsoft.com/office/drawing/2014/main" id="{A766BCE0-AFF8-CA65-905F-68454C74C35C}"/>
                </a:ext>
              </a:extLst>
            </p:cNvPr>
            <p:cNvSpPr/>
            <p:nvPr/>
          </p:nvSpPr>
          <p:spPr>
            <a:xfrm>
              <a:off x="200025" y="1571625"/>
              <a:ext cx="57150" cy="57150"/>
            </a:xfrm>
            <a:custGeom>
              <a:avLst/>
              <a:gdLst/>
              <a:ahLst/>
              <a:cxnLst/>
              <a:rect l="0" t="0" r="0" b="0"/>
              <a:pathLst>
                <a:path w="57150" h="57150">
                  <a:moveTo>
                    <a:pt x="0" y="28575"/>
                  </a:moveTo>
                  <a:cubicBezTo>
                    <a:pt x="0" y="12793"/>
                    <a:pt x="12793" y="0"/>
                    <a:pt x="28575" y="0"/>
                  </a:cubicBezTo>
                  <a:cubicBezTo>
                    <a:pt x="44356" y="0"/>
                    <a:pt x="57150" y="12793"/>
                    <a:pt x="57150" y="28575"/>
                  </a:cubicBezTo>
                  <a:cubicBezTo>
                    <a:pt x="57150" y="44356"/>
                    <a:pt x="44356" y="57150"/>
                    <a:pt x="28575" y="57150"/>
                  </a:cubicBezTo>
                  <a:cubicBezTo>
                    <a:pt x="12793" y="57150"/>
                    <a:pt x="0" y="44356"/>
                    <a:pt x="0" y="28575"/>
                  </a:cubicBezTo>
                  <a:close/>
                </a:path>
              </a:pathLst>
            </a:custGeom>
            <a:noFill/>
            <a:ln w="14287">
              <a:solidFill>
                <a:srgbClr val="4E88E7"/>
              </a:solidFill>
            </a:ln>
          </p:spPr>
          <p:txBody>
            <a:bodyPr rtlCol="0" anchor="ctr"/>
            <a:lstStyle/>
            <a:p>
              <a:pPr algn="ctr"/>
              <a:endParaRPr dirty="0"/>
            </a:p>
          </p:txBody>
        </p:sp>
      </p:grpSp>
      <p:grpSp>
        <p:nvGrpSpPr>
          <p:cNvPr id="11" name="Group 10">
            <a:extLst>
              <a:ext uri="{FF2B5EF4-FFF2-40B4-BE49-F238E27FC236}">
                <a16:creationId xmlns:a16="http://schemas.microsoft.com/office/drawing/2014/main" id="{F477EED3-0A76-88F2-89AD-630082A2CEDF}"/>
              </a:ext>
            </a:extLst>
          </p:cNvPr>
          <p:cNvGrpSpPr/>
          <p:nvPr/>
        </p:nvGrpSpPr>
        <p:grpSpPr>
          <a:xfrm>
            <a:off x="9303400" y="3033335"/>
            <a:ext cx="2743200" cy="2743200"/>
            <a:chOff x="3771900" y="2400300"/>
            <a:chExt cx="2743200" cy="2743200"/>
          </a:xfrm>
        </p:grpSpPr>
        <p:sp>
          <p:nvSpPr>
            <p:cNvPr id="12" name="Rounded Rectangle 7">
              <a:extLst>
                <a:ext uri="{FF2B5EF4-FFF2-40B4-BE49-F238E27FC236}">
                  <a16:creationId xmlns:a16="http://schemas.microsoft.com/office/drawing/2014/main" id="{2A2A07FD-5EC0-C7B7-40FD-1C80A4D593AB}"/>
                </a:ext>
              </a:extLst>
            </p:cNvPr>
            <p:cNvSpPr/>
            <p:nvPr/>
          </p:nvSpPr>
          <p:spPr>
            <a:xfrm>
              <a:off x="3771900" y="2400300"/>
              <a:ext cx="2743200" cy="2743200"/>
            </a:xfrm>
            <a:custGeom>
              <a:avLst/>
              <a:gdLst/>
              <a:ahLst/>
              <a:cxnLst/>
              <a:rect l="0" t="0" r="0" b="0"/>
              <a:pathLst>
                <a:path w="2743200" h="2743200">
                  <a:moveTo>
                    <a:pt x="0" y="1371600"/>
                  </a:moveTo>
                  <a:cubicBezTo>
                    <a:pt x="0" y="614086"/>
                    <a:pt x="614086" y="0"/>
                    <a:pt x="1371600" y="0"/>
                  </a:cubicBezTo>
                  <a:cubicBezTo>
                    <a:pt x="2129113" y="0"/>
                    <a:pt x="2743200" y="614086"/>
                    <a:pt x="2743200" y="1371600"/>
                  </a:cubicBezTo>
                  <a:cubicBezTo>
                    <a:pt x="2743200" y="2129113"/>
                    <a:pt x="2129113" y="2743200"/>
                    <a:pt x="1371600" y="2743200"/>
                  </a:cubicBezTo>
                  <a:cubicBezTo>
                    <a:pt x="614086" y="2743200"/>
                    <a:pt x="0" y="2129113"/>
                    <a:pt x="0" y="1371600"/>
                  </a:cubicBezTo>
                  <a:close/>
                  <a:moveTo>
                    <a:pt x="2057400" y="2057400"/>
                  </a:moveTo>
                  <a:cubicBezTo>
                    <a:pt x="2057400" y="1678647"/>
                    <a:pt x="1750352" y="1371600"/>
                    <a:pt x="1371600" y="1371600"/>
                  </a:cubicBezTo>
                  <a:cubicBezTo>
                    <a:pt x="992838" y="1371600"/>
                    <a:pt x="685800" y="1678647"/>
                    <a:pt x="685800" y="2057400"/>
                  </a:cubicBezTo>
                  <a:cubicBezTo>
                    <a:pt x="685800" y="2436152"/>
                    <a:pt x="992838" y="2743200"/>
                    <a:pt x="1371600" y="2743200"/>
                  </a:cubicBezTo>
                  <a:cubicBezTo>
                    <a:pt x="1750352" y="2743200"/>
                    <a:pt x="2057400" y="2436152"/>
                    <a:pt x="2057400" y="2057400"/>
                  </a:cubicBezTo>
                  <a:close/>
                </a:path>
              </a:pathLst>
            </a:custGeom>
            <a:solidFill>
              <a:srgbClr val="E8F9FF"/>
            </a:solidFill>
            <a:ln>
              <a:noFill/>
            </a:ln>
          </p:spPr>
          <p:txBody>
            <a:bodyPr rtlCol="0" anchor="ctr"/>
            <a:lstStyle/>
            <a:p>
              <a:pPr algn="ctr"/>
              <a:endParaRPr dirty="0"/>
            </a:p>
          </p:txBody>
        </p:sp>
        <p:sp>
          <p:nvSpPr>
            <p:cNvPr id="13" name="Rounded Rectangle 8">
              <a:extLst>
                <a:ext uri="{FF2B5EF4-FFF2-40B4-BE49-F238E27FC236}">
                  <a16:creationId xmlns:a16="http://schemas.microsoft.com/office/drawing/2014/main" id="{443E79D7-64C7-3224-B8F1-7845CA0C862B}"/>
                </a:ext>
              </a:extLst>
            </p:cNvPr>
            <p:cNvSpPr/>
            <p:nvPr/>
          </p:nvSpPr>
          <p:spPr>
            <a:xfrm>
              <a:off x="3771900" y="2400300"/>
              <a:ext cx="2743200" cy="2743200"/>
            </a:xfrm>
            <a:custGeom>
              <a:avLst/>
              <a:gdLst/>
              <a:ahLst/>
              <a:cxnLst/>
              <a:rect l="0" t="0" r="0" b="0"/>
              <a:pathLst>
                <a:path w="2743200" h="2743200">
                  <a:moveTo>
                    <a:pt x="0" y="1371600"/>
                  </a:moveTo>
                  <a:cubicBezTo>
                    <a:pt x="0" y="614086"/>
                    <a:pt x="614086" y="0"/>
                    <a:pt x="1371600" y="0"/>
                  </a:cubicBezTo>
                  <a:cubicBezTo>
                    <a:pt x="2129113" y="0"/>
                    <a:pt x="2743200" y="614086"/>
                    <a:pt x="2743200" y="1371600"/>
                  </a:cubicBezTo>
                  <a:cubicBezTo>
                    <a:pt x="2743200" y="2129113"/>
                    <a:pt x="2129113" y="2743200"/>
                    <a:pt x="1371600" y="2743200"/>
                  </a:cubicBezTo>
                  <a:cubicBezTo>
                    <a:pt x="614086" y="2743200"/>
                    <a:pt x="0" y="2129113"/>
                    <a:pt x="0" y="1371600"/>
                  </a:cubicBezTo>
                  <a:close/>
                  <a:moveTo>
                    <a:pt x="2057400" y="2057400"/>
                  </a:moveTo>
                  <a:cubicBezTo>
                    <a:pt x="2057400" y="1678643"/>
                    <a:pt x="1750356" y="1371600"/>
                    <a:pt x="1371600" y="1371600"/>
                  </a:cubicBezTo>
                  <a:cubicBezTo>
                    <a:pt x="992843" y="1371600"/>
                    <a:pt x="685800" y="1678643"/>
                    <a:pt x="685800" y="2057400"/>
                  </a:cubicBezTo>
                  <a:cubicBezTo>
                    <a:pt x="685800" y="2436156"/>
                    <a:pt x="992843" y="2743200"/>
                    <a:pt x="1371600" y="2743200"/>
                  </a:cubicBezTo>
                  <a:cubicBezTo>
                    <a:pt x="1750356" y="2743200"/>
                    <a:pt x="2057400" y="2436156"/>
                    <a:pt x="2057400" y="2057400"/>
                  </a:cubicBezTo>
                  <a:close/>
                </a:path>
              </a:pathLst>
            </a:custGeom>
            <a:noFill/>
            <a:ln w="14287">
              <a:solidFill>
                <a:srgbClr val="1EABDA"/>
              </a:solidFill>
            </a:ln>
          </p:spPr>
          <p:txBody>
            <a:bodyPr rtlCol="0" anchor="ctr"/>
            <a:lstStyle/>
            <a:p>
              <a:pPr algn="ctr"/>
              <a:endParaRPr dirty="0"/>
            </a:p>
          </p:txBody>
        </p:sp>
      </p:grpSp>
      <p:grpSp>
        <p:nvGrpSpPr>
          <p:cNvPr id="14" name="Group 13">
            <a:extLst>
              <a:ext uri="{FF2B5EF4-FFF2-40B4-BE49-F238E27FC236}">
                <a16:creationId xmlns:a16="http://schemas.microsoft.com/office/drawing/2014/main" id="{12595FD9-F68A-1623-A07D-4CBDB5C6DCEB}"/>
              </a:ext>
            </a:extLst>
          </p:cNvPr>
          <p:cNvGrpSpPr/>
          <p:nvPr/>
        </p:nvGrpSpPr>
        <p:grpSpPr>
          <a:xfrm>
            <a:off x="5731525" y="3576260"/>
            <a:ext cx="3829050" cy="57150"/>
            <a:chOff x="200025" y="2943225"/>
            <a:chExt cx="3829050" cy="57150"/>
          </a:xfrm>
        </p:grpSpPr>
        <p:sp>
          <p:nvSpPr>
            <p:cNvPr id="15" name="Rounded Rectangle 10">
              <a:extLst>
                <a:ext uri="{FF2B5EF4-FFF2-40B4-BE49-F238E27FC236}">
                  <a16:creationId xmlns:a16="http://schemas.microsoft.com/office/drawing/2014/main" id="{5F8795A5-8C5D-2E92-A6B6-AE575CB07931}"/>
                </a:ext>
              </a:extLst>
            </p:cNvPr>
            <p:cNvSpPr/>
            <p:nvPr/>
          </p:nvSpPr>
          <p:spPr>
            <a:xfrm>
              <a:off x="257175" y="2971800"/>
              <a:ext cx="3771900" cy="9525"/>
            </a:xfrm>
            <a:custGeom>
              <a:avLst/>
              <a:gdLst/>
              <a:ahLst/>
              <a:cxnLst/>
              <a:rect l="0" t="0" r="0" b="0"/>
              <a:pathLst>
                <a:path w="3771900" h="9525">
                  <a:moveTo>
                    <a:pt x="3771900" y="0"/>
                  </a:moveTo>
                  <a:lnTo>
                    <a:pt x="0" y="0"/>
                  </a:lnTo>
                </a:path>
              </a:pathLst>
            </a:custGeom>
            <a:noFill/>
            <a:ln w="14287">
              <a:solidFill>
                <a:srgbClr val="1EABDA"/>
              </a:solidFill>
            </a:ln>
          </p:spPr>
          <p:txBody>
            <a:bodyPr rtlCol="0" anchor="ctr"/>
            <a:lstStyle/>
            <a:p>
              <a:pPr algn="ctr"/>
              <a:endParaRPr dirty="0"/>
            </a:p>
          </p:txBody>
        </p:sp>
        <p:sp>
          <p:nvSpPr>
            <p:cNvPr id="16" name="Rounded Rectangle 11">
              <a:extLst>
                <a:ext uri="{FF2B5EF4-FFF2-40B4-BE49-F238E27FC236}">
                  <a16:creationId xmlns:a16="http://schemas.microsoft.com/office/drawing/2014/main" id="{DF1FD63B-FDDC-904E-B633-E2DBC5A4984C}"/>
                </a:ext>
              </a:extLst>
            </p:cNvPr>
            <p:cNvSpPr/>
            <p:nvPr/>
          </p:nvSpPr>
          <p:spPr>
            <a:xfrm>
              <a:off x="200025" y="2943225"/>
              <a:ext cx="57150" cy="57150"/>
            </a:xfrm>
            <a:custGeom>
              <a:avLst/>
              <a:gdLst/>
              <a:ahLst/>
              <a:cxnLst/>
              <a:rect l="0" t="0" r="0" b="0"/>
              <a:pathLst>
                <a:path w="57150" h="57150">
                  <a:moveTo>
                    <a:pt x="0" y="28575"/>
                  </a:moveTo>
                  <a:cubicBezTo>
                    <a:pt x="0" y="12793"/>
                    <a:pt x="12793" y="0"/>
                    <a:pt x="28575" y="0"/>
                  </a:cubicBezTo>
                  <a:cubicBezTo>
                    <a:pt x="44356" y="0"/>
                    <a:pt x="57150" y="12793"/>
                    <a:pt x="57150" y="28575"/>
                  </a:cubicBezTo>
                  <a:cubicBezTo>
                    <a:pt x="57150" y="44356"/>
                    <a:pt x="44356" y="57150"/>
                    <a:pt x="28575" y="57150"/>
                  </a:cubicBezTo>
                  <a:cubicBezTo>
                    <a:pt x="12793" y="57150"/>
                    <a:pt x="0" y="44356"/>
                    <a:pt x="0" y="28574"/>
                  </a:cubicBezTo>
                  <a:close/>
                </a:path>
              </a:pathLst>
            </a:custGeom>
            <a:noFill/>
            <a:ln w="14287">
              <a:solidFill>
                <a:srgbClr val="1EABDA"/>
              </a:solidFill>
            </a:ln>
          </p:spPr>
          <p:txBody>
            <a:bodyPr rtlCol="0" anchor="ctr"/>
            <a:lstStyle/>
            <a:p>
              <a:pPr algn="ctr"/>
              <a:endParaRPr dirty="0"/>
            </a:p>
          </p:txBody>
        </p:sp>
      </p:grpSp>
      <p:grpSp>
        <p:nvGrpSpPr>
          <p:cNvPr id="17" name="Group 16">
            <a:extLst>
              <a:ext uri="{FF2B5EF4-FFF2-40B4-BE49-F238E27FC236}">
                <a16:creationId xmlns:a16="http://schemas.microsoft.com/office/drawing/2014/main" id="{04B7D3A2-B651-97FF-8AC8-2FF1EBE56F2A}"/>
              </a:ext>
            </a:extLst>
          </p:cNvPr>
          <p:cNvGrpSpPr/>
          <p:nvPr/>
        </p:nvGrpSpPr>
        <p:grpSpPr>
          <a:xfrm>
            <a:off x="9989200" y="4404935"/>
            <a:ext cx="1371600" cy="1371600"/>
            <a:chOff x="4457700" y="3771900"/>
            <a:chExt cx="1371600" cy="1371600"/>
          </a:xfrm>
        </p:grpSpPr>
        <p:sp>
          <p:nvSpPr>
            <p:cNvPr id="18" name="Rounded Rectangle 13">
              <a:extLst>
                <a:ext uri="{FF2B5EF4-FFF2-40B4-BE49-F238E27FC236}">
                  <a16:creationId xmlns:a16="http://schemas.microsoft.com/office/drawing/2014/main" id="{1E77CDF1-6B82-C611-2B6E-D6E599347F7D}"/>
                </a:ext>
              </a:extLst>
            </p:cNvPr>
            <p:cNvSpPr/>
            <p:nvPr/>
          </p:nvSpPr>
          <p:spPr>
            <a:xfrm>
              <a:off x="4457700" y="3771900"/>
              <a:ext cx="1371600" cy="1371600"/>
            </a:xfrm>
            <a:custGeom>
              <a:avLst/>
              <a:gdLst/>
              <a:ahLst/>
              <a:cxnLst/>
              <a:rect l="0" t="0" r="0" b="0"/>
              <a:pathLst>
                <a:path w="1371600" h="1371600">
                  <a:moveTo>
                    <a:pt x="1371600" y="685800"/>
                  </a:moveTo>
                  <a:cubicBezTo>
                    <a:pt x="1371600" y="1064561"/>
                    <a:pt x="1064561" y="1371600"/>
                    <a:pt x="685800" y="1371600"/>
                  </a:cubicBezTo>
                  <a:cubicBezTo>
                    <a:pt x="307043" y="1371600"/>
                    <a:pt x="0" y="1064561"/>
                    <a:pt x="0" y="685800"/>
                  </a:cubicBezTo>
                  <a:cubicBezTo>
                    <a:pt x="0" y="307043"/>
                    <a:pt x="307043" y="0"/>
                    <a:pt x="685800" y="0"/>
                  </a:cubicBezTo>
                  <a:cubicBezTo>
                    <a:pt x="1064561" y="0"/>
                    <a:pt x="1371600" y="307043"/>
                    <a:pt x="1371600" y="685800"/>
                  </a:cubicBezTo>
                  <a:close/>
                </a:path>
              </a:pathLst>
            </a:custGeom>
            <a:solidFill>
              <a:srgbClr val="E3FFF2"/>
            </a:solidFill>
            <a:ln>
              <a:noFill/>
            </a:ln>
          </p:spPr>
          <p:txBody>
            <a:bodyPr rtlCol="0" anchor="ctr"/>
            <a:lstStyle/>
            <a:p>
              <a:pPr algn="ctr"/>
              <a:endParaRPr dirty="0"/>
            </a:p>
          </p:txBody>
        </p:sp>
        <p:sp>
          <p:nvSpPr>
            <p:cNvPr id="19" name="Rounded Rectangle 14">
              <a:extLst>
                <a:ext uri="{FF2B5EF4-FFF2-40B4-BE49-F238E27FC236}">
                  <a16:creationId xmlns:a16="http://schemas.microsoft.com/office/drawing/2014/main" id="{26DE698F-7636-0850-F295-56470FC251FB}"/>
                </a:ext>
              </a:extLst>
            </p:cNvPr>
            <p:cNvSpPr/>
            <p:nvPr/>
          </p:nvSpPr>
          <p:spPr>
            <a:xfrm>
              <a:off x="4457700" y="3771900"/>
              <a:ext cx="1371600" cy="1371600"/>
            </a:xfrm>
            <a:custGeom>
              <a:avLst/>
              <a:gdLst/>
              <a:ahLst/>
              <a:cxnLst/>
              <a:rect l="0" t="0" r="0" b="0"/>
              <a:pathLst>
                <a:path w="1371600" h="1371600">
                  <a:moveTo>
                    <a:pt x="1371600" y="685800"/>
                  </a:moveTo>
                  <a:cubicBezTo>
                    <a:pt x="1371600" y="1064556"/>
                    <a:pt x="1064556" y="1371600"/>
                    <a:pt x="685800" y="1371600"/>
                  </a:cubicBezTo>
                  <a:cubicBezTo>
                    <a:pt x="307043" y="1371600"/>
                    <a:pt x="0" y="1064556"/>
                    <a:pt x="0" y="685800"/>
                  </a:cubicBezTo>
                  <a:cubicBezTo>
                    <a:pt x="0" y="307043"/>
                    <a:pt x="307043" y="0"/>
                    <a:pt x="685800" y="0"/>
                  </a:cubicBezTo>
                  <a:cubicBezTo>
                    <a:pt x="1064556" y="0"/>
                    <a:pt x="1371600" y="307043"/>
                    <a:pt x="1371600" y="685800"/>
                  </a:cubicBezTo>
                  <a:close/>
                </a:path>
              </a:pathLst>
            </a:custGeom>
            <a:noFill/>
            <a:ln w="14287">
              <a:solidFill>
                <a:srgbClr val="3CC583"/>
              </a:solidFill>
            </a:ln>
          </p:spPr>
          <p:txBody>
            <a:bodyPr rtlCol="0" anchor="ctr"/>
            <a:lstStyle/>
            <a:p>
              <a:pPr algn="ctr"/>
              <a:endParaRPr dirty="0"/>
            </a:p>
          </p:txBody>
        </p:sp>
      </p:grpSp>
      <p:grpSp>
        <p:nvGrpSpPr>
          <p:cNvPr id="20" name="Group 19">
            <a:extLst>
              <a:ext uri="{FF2B5EF4-FFF2-40B4-BE49-F238E27FC236}">
                <a16:creationId xmlns:a16="http://schemas.microsoft.com/office/drawing/2014/main" id="{6DCD8F39-C9EC-39B7-8608-8C9CFA136F6F}"/>
              </a:ext>
            </a:extLst>
          </p:cNvPr>
          <p:cNvGrpSpPr/>
          <p:nvPr/>
        </p:nvGrpSpPr>
        <p:grpSpPr>
          <a:xfrm>
            <a:off x="5731525" y="4947860"/>
            <a:ext cx="4267200" cy="57150"/>
            <a:chOff x="200025" y="4314825"/>
            <a:chExt cx="4267200" cy="57150"/>
          </a:xfrm>
        </p:grpSpPr>
        <p:sp>
          <p:nvSpPr>
            <p:cNvPr id="21" name="Rounded Rectangle 16">
              <a:extLst>
                <a:ext uri="{FF2B5EF4-FFF2-40B4-BE49-F238E27FC236}">
                  <a16:creationId xmlns:a16="http://schemas.microsoft.com/office/drawing/2014/main" id="{6088B963-36A8-2F4E-9B69-67E7D5F7B628}"/>
                </a:ext>
              </a:extLst>
            </p:cNvPr>
            <p:cNvSpPr/>
            <p:nvPr/>
          </p:nvSpPr>
          <p:spPr>
            <a:xfrm>
              <a:off x="257175" y="4343400"/>
              <a:ext cx="4210050" cy="9525"/>
            </a:xfrm>
            <a:custGeom>
              <a:avLst/>
              <a:gdLst/>
              <a:ahLst/>
              <a:cxnLst/>
              <a:rect l="0" t="0" r="0" b="0"/>
              <a:pathLst>
                <a:path w="4210050" h="9525">
                  <a:moveTo>
                    <a:pt x="4210050" y="0"/>
                  </a:moveTo>
                  <a:lnTo>
                    <a:pt x="0" y="0"/>
                  </a:lnTo>
                </a:path>
              </a:pathLst>
            </a:custGeom>
            <a:noFill/>
            <a:ln w="14287">
              <a:solidFill>
                <a:srgbClr val="3CC583"/>
              </a:solidFill>
            </a:ln>
          </p:spPr>
          <p:txBody>
            <a:bodyPr rtlCol="0" anchor="ctr"/>
            <a:lstStyle/>
            <a:p>
              <a:pPr algn="ctr"/>
              <a:endParaRPr dirty="0"/>
            </a:p>
          </p:txBody>
        </p:sp>
        <p:sp>
          <p:nvSpPr>
            <p:cNvPr id="22" name="Rounded Rectangle 17">
              <a:extLst>
                <a:ext uri="{FF2B5EF4-FFF2-40B4-BE49-F238E27FC236}">
                  <a16:creationId xmlns:a16="http://schemas.microsoft.com/office/drawing/2014/main" id="{E9211387-B773-34EB-CEE9-E717E01B86DA}"/>
                </a:ext>
              </a:extLst>
            </p:cNvPr>
            <p:cNvSpPr/>
            <p:nvPr/>
          </p:nvSpPr>
          <p:spPr>
            <a:xfrm>
              <a:off x="200025" y="4314825"/>
              <a:ext cx="57150" cy="57150"/>
            </a:xfrm>
            <a:custGeom>
              <a:avLst/>
              <a:gdLst/>
              <a:ahLst/>
              <a:cxnLst/>
              <a:rect l="0" t="0" r="0" b="0"/>
              <a:pathLst>
                <a:path w="57150" h="57150">
                  <a:moveTo>
                    <a:pt x="0" y="28575"/>
                  </a:moveTo>
                  <a:cubicBezTo>
                    <a:pt x="0" y="12793"/>
                    <a:pt x="12793" y="0"/>
                    <a:pt x="28575" y="0"/>
                  </a:cubicBezTo>
                  <a:cubicBezTo>
                    <a:pt x="44356" y="0"/>
                    <a:pt x="57150" y="12793"/>
                    <a:pt x="57150" y="28575"/>
                  </a:cubicBezTo>
                  <a:cubicBezTo>
                    <a:pt x="57150" y="44356"/>
                    <a:pt x="44356" y="57150"/>
                    <a:pt x="28575" y="57150"/>
                  </a:cubicBezTo>
                  <a:cubicBezTo>
                    <a:pt x="12793" y="57150"/>
                    <a:pt x="0" y="44356"/>
                    <a:pt x="0" y="28574"/>
                  </a:cubicBezTo>
                  <a:close/>
                </a:path>
              </a:pathLst>
            </a:custGeom>
            <a:noFill/>
            <a:ln w="14287">
              <a:solidFill>
                <a:srgbClr val="3CC583"/>
              </a:solidFill>
            </a:ln>
          </p:spPr>
          <p:txBody>
            <a:bodyPr rtlCol="0" anchor="ctr"/>
            <a:lstStyle/>
            <a:p>
              <a:pPr algn="ctr"/>
              <a:endParaRPr dirty="0"/>
            </a:p>
          </p:txBody>
        </p:sp>
      </p:grpSp>
      <p:sp>
        <p:nvSpPr>
          <p:cNvPr id="23" name="TextBox 22">
            <a:extLst>
              <a:ext uri="{FF2B5EF4-FFF2-40B4-BE49-F238E27FC236}">
                <a16:creationId xmlns:a16="http://schemas.microsoft.com/office/drawing/2014/main" id="{382D474B-81CE-4734-A60F-CADDC478D6B1}"/>
              </a:ext>
            </a:extLst>
          </p:cNvPr>
          <p:cNvSpPr txBox="1"/>
          <p:nvPr/>
        </p:nvSpPr>
        <p:spPr>
          <a:xfrm>
            <a:off x="5798860" y="1907003"/>
            <a:ext cx="2758769" cy="276999"/>
          </a:xfrm>
          <a:prstGeom prst="rect">
            <a:avLst/>
          </a:prstGeom>
          <a:noFill/>
          <a:ln>
            <a:noFill/>
          </a:ln>
        </p:spPr>
        <p:txBody>
          <a:bodyPr wrap="square" lIns="0" tIns="0" rIns="0" bIns="0" anchor="t">
            <a:spAutoFit/>
          </a:bodyPr>
          <a:lstStyle/>
          <a:p>
            <a:pPr algn="l"/>
            <a:r>
              <a:rPr lang="en-AU" b="1" dirty="0">
                <a:solidFill>
                  <a:srgbClr val="4E88E7"/>
                </a:solidFill>
                <a:latin typeface="Barlow" pitchFamily="2" charset="77"/>
              </a:rPr>
              <a:t>Implementation Outcomes</a:t>
            </a:r>
          </a:p>
        </p:txBody>
      </p:sp>
      <p:sp>
        <p:nvSpPr>
          <p:cNvPr id="24" name="TextBox 23">
            <a:extLst>
              <a:ext uri="{FF2B5EF4-FFF2-40B4-BE49-F238E27FC236}">
                <a16:creationId xmlns:a16="http://schemas.microsoft.com/office/drawing/2014/main" id="{81E71110-E03A-4131-3E96-267448286160}"/>
              </a:ext>
            </a:extLst>
          </p:cNvPr>
          <p:cNvSpPr txBox="1"/>
          <p:nvPr/>
        </p:nvSpPr>
        <p:spPr>
          <a:xfrm>
            <a:off x="5798860" y="2354022"/>
            <a:ext cx="3274935" cy="646331"/>
          </a:xfrm>
          <a:prstGeom prst="rect">
            <a:avLst/>
          </a:prstGeom>
          <a:noFill/>
          <a:ln>
            <a:noFill/>
          </a:ln>
        </p:spPr>
        <p:txBody>
          <a:bodyPr wrap="square" lIns="0" tIns="0" rIns="0" bIns="0" anchor="t">
            <a:spAutoFit/>
          </a:bodyPr>
          <a:lstStyle/>
          <a:p>
            <a:pPr algn="l"/>
            <a:r>
              <a:rPr lang="en-US" sz="1400" b="0">
                <a:solidFill>
                  <a:srgbClr val="484848"/>
                </a:solidFill>
                <a:latin typeface="Barlow" pitchFamily="2" charset="77"/>
              </a:rPr>
              <a:t>Acceptability, Adoption, Appropriateness,
Costs, Feasibility, Fidelity, Penetration,
Sustainability</a:t>
            </a:r>
          </a:p>
        </p:txBody>
      </p:sp>
      <p:sp>
        <p:nvSpPr>
          <p:cNvPr id="25" name="TextBox 24">
            <a:extLst>
              <a:ext uri="{FF2B5EF4-FFF2-40B4-BE49-F238E27FC236}">
                <a16:creationId xmlns:a16="http://schemas.microsoft.com/office/drawing/2014/main" id="{0F2122FF-F553-BC0E-AFC1-375FB93BBDD0}"/>
              </a:ext>
            </a:extLst>
          </p:cNvPr>
          <p:cNvSpPr txBox="1"/>
          <p:nvPr/>
        </p:nvSpPr>
        <p:spPr>
          <a:xfrm>
            <a:off x="5798860" y="3278603"/>
            <a:ext cx="1894749" cy="276999"/>
          </a:xfrm>
          <a:prstGeom prst="rect">
            <a:avLst/>
          </a:prstGeom>
          <a:noFill/>
          <a:ln>
            <a:noFill/>
          </a:ln>
        </p:spPr>
        <p:txBody>
          <a:bodyPr wrap="square" lIns="0" tIns="0" rIns="0" bIns="0" anchor="t">
            <a:spAutoFit/>
          </a:bodyPr>
          <a:lstStyle/>
          <a:p>
            <a:pPr algn="l"/>
            <a:r>
              <a:rPr lang="en-AU" b="1">
                <a:solidFill>
                  <a:srgbClr val="1EABDA"/>
                </a:solidFill>
                <a:latin typeface="Barlow" pitchFamily="2" charset="77"/>
              </a:rPr>
              <a:t>Service Outcomes</a:t>
            </a:r>
          </a:p>
        </p:txBody>
      </p:sp>
      <p:sp>
        <p:nvSpPr>
          <p:cNvPr id="26" name="TextBox 25">
            <a:extLst>
              <a:ext uri="{FF2B5EF4-FFF2-40B4-BE49-F238E27FC236}">
                <a16:creationId xmlns:a16="http://schemas.microsoft.com/office/drawing/2014/main" id="{EF5ED4F8-3D6E-C38D-CD58-CC6A8F1591A8}"/>
              </a:ext>
            </a:extLst>
          </p:cNvPr>
          <p:cNvSpPr txBox="1"/>
          <p:nvPr/>
        </p:nvSpPr>
        <p:spPr>
          <a:xfrm>
            <a:off x="5798861" y="3758604"/>
            <a:ext cx="2818740" cy="646331"/>
          </a:xfrm>
          <a:prstGeom prst="rect">
            <a:avLst/>
          </a:prstGeom>
          <a:noFill/>
          <a:ln>
            <a:noFill/>
          </a:ln>
        </p:spPr>
        <p:txBody>
          <a:bodyPr wrap="square" lIns="0" tIns="0" rIns="0" bIns="0" anchor="t">
            <a:spAutoFit/>
          </a:bodyPr>
          <a:lstStyle/>
          <a:p>
            <a:pPr algn="l"/>
            <a:r>
              <a:rPr lang="en-US" sz="1400" b="0">
                <a:solidFill>
                  <a:srgbClr val="484848"/>
                </a:solidFill>
                <a:latin typeface="Barlow" pitchFamily="2" charset="77"/>
              </a:rPr>
              <a:t>Efficiency, Safety, Effectiveness, </a:t>
            </a:r>
          </a:p>
          <a:p>
            <a:pPr algn="l"/>
            <a:r>
              <a:rPr lang="en-US" sz="1400" b="0">
                <a:solidFill>
                  <a:srgbClr val="484848"/>
                </a:solidFill>
                <a:latin typeface="Barlow" pitchFamily="2" charset="77"/>
              </a:rPr>
              <a:t>Equity, Patient-centeredness, Timeliness</a:t>
            </a:r>
          </a:p>
        </p:txBody>
      </p:sp>
      <p:sp>
        <p:nvSpPr>
          <p:cNvPr id="27" name="TextBox 26">
            <a:extLst>
              <a:ext uri="{FF2B5EF4-FFF2-40B4-BE49-F238E27FC236}">
                <a16:creationId xmlns:a16="http://schemas.microsoft.com/office/drawing/2014/main" id="{C5109CD6-FB4B-3D29-5CF4-792CB0F06DB5}"/>
              </a:ext>
            </a:extLst>
          </p:cNvPr>
          <p:cNvSpPr txBox="1"/>
          <p:nvPr/>
        </p:nvSpPr>
        <p:spPr>
          <a:xfrm>
            <a:off x="5798860" y="4650203"/>
            <a:ext cx="1864293" cy="276999"/>
          </a:xfrm>
          <a:prstGeom prst="rect">
            <a:avLst/>
          </a:prstGeom>
          <a:noFill/>
          <a:ln>
            <a:noFill/>
          </a:ln>
        </p:spPr>
        <p:txBody>
          <a:bodyPr wrap="square" lIns="0" tIns="0" rIns="0" bIns="0" anchor="t">
            <a:spAutoFit/>
          </a:bodyPr>
          <a:lstStyle/>
          <a:p>
            <a:pPr algn="l"/>
            <a:r>
              <a:rPr lang="en-AU" b="1">
                <a:solidFill>
                  <a:srgbClr val="3CC583"/>
                </a:solidFill>
                <a:latin typeface="Barlow" pitchFamily="2" charset="77"/>
              </a:rPr>
              <a:t>Patient Outcomes</a:t>
            </a:r>
          </a:p>
        </p:txBody>
      </p:sp>
      <p:sp>
        <p:nvSpPr>
          <p:cNvPr id="28" name="TextBox 27">
            <a:extLst>
              <a:ext uri="{FF2B5EF4-FFF2-40B4-BE49-F238E27FC236}">
                <a16:creationId xmlns:a16="http://schemas.microsoft.com/office/drawing/2014/main" id="{26454A7D-5570-32C6-9E38-7AB86B5A128B}"/>
              </a:ext>
            </a:extLst>
          </p:cNvPr>
          <p:cNvSpPr txBox="1"/>
          <p:nvPr/>
        </p:nvSpPr>
        <p:spPr>
          <a:xfrm>
            <a:off x="5798860" y="5110865"/>
            <a:ext cx="3175549" cy="215444"/>
          </a:xfrm>
          <a:prstGeom prst="rect">
            <a:avLst/>
          </a:prstGeom>
          <a:noFill/>
          <a:ln>
            <a:noFill/>
          </a:ln>
        </p:spPr>
        <p:txBody>
          <a:bodyPr wrap="square" lIns="0" tIns="0" rIns="0" bIns="0" anchor="t">
            <a:spAutoFit/>
          </a:bodyPr>
          <a:lstStyle/>
          <a:p>
            <a:pPr algn="l"/>
            <a:r>
              <a:rPr lang="en-AU" sz="1400" b="0">
                <a:solidFill>
                  <a:srgbClr val="484848"/>
                </a:solidFill>
                <a:latin typeface="Barlow" pitchFamily="2" charset="77"/>
              </a:rPr>
              <a:t>Satisfaction, Function, Symptomatology</a:t>
            </a:r>
          </a:p>
        </p:txBody>
      </p:sp>
      <p:sp>
        <p:nvSpPr>
          <p:cNvPr id="29" name="Rounded Rectangle 26">
            <a:extLst>
              <a:ext uri="{FF2B5EF4-FFF2-40B4-BE49-F238E27FC236}">
                <a16:creationId xmlns:a16="http://schemas.microsoft.com/office/drawing/2014/main" id="{8842100E-1EDF-5DEE-F6D3-5DF591EACF8E}"/>
              </a:ext>
            </a:extLst>
          </p:cNvPr>
          <p:cNvSpPr/>
          <p:nvPr/>
        </p:nvSpPr>
        <p:spPr>
          <a:xfrm>
            <a:off x="10321979" y="1999651"/>
            <a:ext cx="695767" cy="695769"/>
          </a:xfrm>
          <a:custGeom>
            <a:avLst/>
            <a:gdLst/>
            <a:ahLst/>
            <a:cxnLst/>
            <a:rect l="0" t="0" r="0" b="0"/>
            <a:pathLst>
              <a:path w="438105" h="438106">
                <a:moveTo>
                  <a:pt x="200004" y="247625"/>
                </a:moveTo>
                <a:cubicBezTo>
                  <a:pt x="200004" y="258145"/>
                  <a:pt x="208533" y="266673"/>
                  <a:pt x="219052" y="266673"/>
                </a:cubicBezTo>
                <a:cubicBezTo>
                  <a:pt x="229572" y="266673"/>
                  <a:pt x="238101" y="258145"/>
                  <a:pt x="238101" y="247625"/>
                </a:cubicBezTo>
                <a:cubicBezTo>
                  <a:pt x="238101" y="237105"/>
                  <a:pt x="229572" y="228577"/>
                  <a:pt x="219052" y="228577"/>
                </a:cubicBezTo>
                <a:cubicBezTo>
                  <a:pt x="208533" y="228577"/>
                  <a:pt x="200004" y="237105"/>
                  <a:pt x="200004" y="247625"/>
                </a:cubicBezTo>
                <a:close/>
                <a:moveTo>
                  <a:pt x="235224" y="173947"/>
                </a:moveTo>
                <a:lnTo>
                  <a:pt x="240844" y="192385"/>
                </a:lnTo>
                <a:cubicBezTo>
                  <a:pt x="242768" y="198741"/>
                  <a:pt x="249286" y="202520"/>
                  <a:pt x="255758" y="201033"/>
                </a:cubicBezTo>
                <a:lnTo>
                  <a:pt x="274444" y="196690"/>
                </a:lnTo>
                <a:cubicBezTo>
                  <a:pt x="281717" y="195057"/>
                  <a:pt x="289205" y="198349"/>
                  <a:pt x="292919" y="204811"/>
                </a:cubicBezTo>
                <a:cubicBezTo>
                  <a:pt x="296633" y="211274"/>
                  <a:pt x="295707" y="219401"/>
                  <a:pt x="290635" y="224863"/>
                </a:cubicBezTo>
                <a:lnTo>
                  <a:pt x="277549" y="238977"/>
                </a:lnTo>
                <a:cubicBezTo>
                  <a:pt x="273038" y="243860"/>
                  <a:pt x="273038" y="251390"/>
                  <a:pt x="277549" y="256273"/>
                </a:cubicBezTo>
                <a:lnTo>
                  <a:pt x="290635" y="270387"/>
                </a:lnTo>
                <a:cubicBezTo>
                  <a:pt x="295707" y="275849"/>
                  <a:pt x="296633" y="283977"/>
                  <a:pt x="292919" y="290439"/>
                </a:cubicBezTo>
                <a:cubicBezTo>
                  <a:pt x="289205" y="296901"/>
                  <a:pt x="281717" y="300193"/>
                  <a:pt x="274444" y="298560"/>
                </a:cubicBezTo>
                <a:lnTo>
                  <a:pt x="255758" y="294217"/>
                </a:lnTo>
                <a:cubicBezTo>
                  <a:pt x="249286" y="292730"/>
                  <a:pt x="242768" y="296509"/>
                  <a:pt x="240844" y="302865"/>
                </a:cubicBezTo>
                <a:lnTo>
                  <a:pt x="235224" y="321303"/>
                </a:lnTo>
                <a:cubicBezTo>
                  <a:pt x="233112" y="328486"/>
                  <a:pt x="226520" y="333418"/>
                  <a:pt x="219033" y="333418"/>
                </a:cubicBezTo>
                <a:cubicBezTo>
                  <a:pt x="211547" y="333418"/>
                  <a:pt x="204955" y="328486"/>
                  <a:pt x="202843" y="321303"/>
                </a:cubicBezTo>
                <a:lnTo>
                  <a:pt x="197223" y="302865"/>
                </a:lnTo>
                <a:cubicBezTo>
                  <a:pt x="195299" y="296509"/>
                  <a:pt x="188781" y="292730"/>
                  <a:pt x="182309" y="294217"/>
                </a:cubicBezTo>
                <a:lnTo>
                  <a:pt x="163623" y="298560"/>
                </a:lnTo>
                <a:cubicBezTo>
                  <a:pt x="156350" y="300193"/>
                  <a:pt x="148862" y="296901"/>
                  <a:pt x="145148" y="290439"/>
                </a:cubicBezTo>
                <a:cubicBezTo>
                  <a:pt x="141434" y="283977"/>
                  <a:pt x="142359" y="275849"/>
                  <a:pt x="147432" y="270387"/>
                </a:cubicBezTo>
                <a:lnTo>
                  <a:pt x="160518" y="256273"/>
                </a:lnTo>
                <a:cubicBezTo>
                  <a:pt x="165029" y="251390"/>
                  <a:pt x="165029" y="243860"/>
                  <a:pt x="160518" y="238977"/>
                </a:cubicBezTo>
                <a:lnTo>
                  <a:pt x="147432" y="224863"/>
                </a:lnTo>
                <a:cubicBezTo>
                  <a:pt x="142359" y="219401"/>
                  <a:pt x="141434" y="211274"/>
                  <a:pt x="145148" y="204811"/>
                </a:cubicBezTo>
                <a:cubicBezTo>
                  <a:pt x="148862" y="198349"/>
                  <a:pt x="156350" y="195057"/>
                  <a:pt x="163623" y="196690"/>
                </a:cubicBezTo>
                <a:lnTo>
                  <a:pt x="182309" y="201033"/>
                </a:lnTo>
                <a:cubicBezTo>
                  <a:pt x="188781" y="202520"/>
                  <a:pt x="195299" y="198741"/>
                  <a:pt x="197223" y="192385"/>
                </a:cubicBezTo>
                <a:lnTo>
                  <a:pt x="202843" y="173947"/>
                </a:lnTo>
                <a:cubicBezTo>
                  <a:pt x="204955" y="166764"/>
                  <a:pt x="211547" y="161832"/>
                  <a:pt x="219033" y="161832"/>
                </a:cubicBezTo>
                <a:cubicBezTo>
                  <a:pt x="226520" y="161832"/>
                  <a:pt x="233112" y="166764"/>
                  <a:pt x="235224" y="173947"/>
                </a:cubicBezTo>
                <a:close/>
                <a:moveTo>
                  <a:pt x="185718" y="33334"/>
                </a:moveTo>
                <a:cubicBezTo>
                  <a:pt x="185718" y="14924"/>
                  <a:pt x="200643" y="0"/>
                  <a:pt x="219052" y="0"/>
                </a:cubicBezTo>
                <a:cubicBezTo>
                  <a:pt x="237462" y="0"/>
                  <a:pt x="252387" y="14924"/>
                  <a:pt x="252387" y="33334"/>
                </a:cubicBezTo>
                <a:cubicBezTo>
                  <a:pt x="252387" y="51744"/>
                  <a:pt x="237462" y="66668"/>
                  <a:pt x="219052" y="66668"/>
                </a:cubicBezTo>
                <a:cubicBezTo>
                  <a:pt x="200643" y="66668"/>
                  <a:pt x="185718" y="51744"/>
                  <a:pt x="185718" y="33334"/>
                </a:cubicBezTo>
                <a:close/>
                <a:moveTo>
                  <a:pt x="152384" y="133336"/>
                </a:moveTo>
                <a:cubicBezTo>
                  <a:pt x="160155" y="102861"/>
                  <a:pt x="187602" y="81535"/>
                  <a:pt x="219052" y="81535"/>
                </a:cubicBezTo>
                <a:cubicBezTo>
                  <a:pt x="250503" y="81535"/>
                  <a:pt x="277950" y="102861"/>
                  <a:pt x="285721" y="133336"/>
                </a:cubicBezTo>
                <a:moveTo>
                  <a:pt x="371437" y="304769"/>
                </a:moveTo>
                <a:cubicBezTo>
                  <a:pt x="389847" y="304769"/>
                  <a:pt x="404771" y="319694"/>
                  <a:pt x="404771" y="338103"/>
                </a:cubicBezTo>
                <a:cubicBezTo>
                  <a:pt x="404771" y="356513"/>
                  <a:pt x="389847" y="371438"/>
                  <a:pt x="371437" y="371438"/>
                </a:cubicBezTo>
                <a:cubicBezTo>
                  <a:pt x="353027" y="371438"/>
                  <a:pt x="338103" y="356513"/>
                  <a:pt x="338103" y="338103"/>
                </a:cubicBezTo>
                <a:cubicBezTo>
                  <a:pt x="338103" y="319694"/>
                  <a:pt x="353027" y="304769"/>
                  <a:pt x="371437" y="304769"/>
                </a:cubicBezTo>
                <a:close/>
                <a:moveTo>
                  <a:pt x="304769" y="438106"/>
                </a:moveTo>
                <a:cubicBezTo>
                  <a:pt x="312540" y="407631"/>
                  <a:pt x="339987" y="386305"/>
                  <a:pt x="371437" y="386305"/>
                </a:cubicBezTo>
                <a:cubicBezTo>
                  <a:pt x="402888" y="386305"/>
                  <a:pt x="430334" y="407631"/>
                  <a:pt x="438105" y="438106"/>
                </a:cubicBezTo>
                <a:moveTo>
                  <a:pt x="66668" y="304769"/>
                </a:moveTo>
                <a:cubicBezTo>
                  <a:pt x="85078" y="304769"/>
                  <a:pt x="100002" y="319694"/>
                  <a:pt x="100002" y="338103"/>
                </a:cubicBezTo>
                <a:cubicBezTo>
                  <a:pt x="100002" y="356513"/>
                  <a:pt x="85078" y="371438"/>
                  <a:pt x="66668" y="371438"/>
                </a:cubicBezTo>
                <a:cubicBezTo>
                  <a:pt x="48258" y="371438"/>
                  <a:pt x="33334" y="356513"/>
                  <a:pt x="33334" y="338103"/>
                </a:cubicBezTo>
                <a:cubicBezTo>
                  <a:pt x="33334" y="319694"/>
                  <a:pt x="48258" y="304769"/>
                  <a:pt x="66668" y="304769"/>
                </a:cubicBezTo>
                <a:close/>
                <a:moveTo>
                  <a:pt x="0" y="438106"/>
                </a:moveTo>
                <a:cubicBezTo>
                  <a:pt x="7771" y="407631"/>
                  <a:pt x="35217" y="386305"/>
                  <a:pt x="66668" y="386305"/>
                </a:cubicBezTo>
                <a:cubicBezTo>
                  <a:pt x="98118" y="386305"/>
                  <a:pt x="125565" y="407631"/>
                  <a:pt x="133336" y="438106"/>
                </a:cubicBezTo>
                <a:moveTo>
                  <a:pt x="277149" y="390486"/>
                </a:moveTo>
                <a:cubicBezTo>
                  <a:pt x="239458" y="403180"/>
                  <a:pt x="198647" y="403180"/>
                  <a:pt x="160956" y="390486"/>
                </a:cubicBezTo>
                <a:moveTo>
                  <a:pt x="299969" y="57144"/>
                </a:moveTo>
                <a:cubicBezTo>
                  <a:pt x="370601" y="92534"/>
                  <a:pt x="410168" y="169603"/>
                  <a:pt x="397762" y="247625"/>
                </a:cubicBezTo>
                <a:moveTo>
                  <a:pt x="40343" y="247625"/>
                </a:moveTo>
                <a:cubicBezTo>
                  <a:pt x="27937" y="169593"/>
                  <a:pt x="67523" y="92518"/>
                  <a:pt x="138174" y="57144"/>
                </a:cubicBezTo>
              </a:path>
            </a:pathLst>
          </a:custGeom>
          <a:noFill/>
          <a:ln w="14287">
            <a:solidFill>
              <a:srgbClr val="3CC583"/>
            </a:solidFill>
          </a:ln>
        </p:spPr>
        <p:txBody>
          <a:bodyPr rtlCol="0" anchor="ctr"/>
          <a:lstStyle/>
          <a:p>
            <a:pPr algn="ctr"/>
            <a:endParaRPr dirty="0"/>
          </a:p>
        </p:txBody>
      </p:sp>
      <p:sp>
        <p:nvSpPr>
          <p:cNvPr id="30" name="Rounded Rectangle 27">
            <a:extLst>
              <a:ext uri="{FF2B5EF4-FFF2-40B4-BE49-F238E27FC236}">
                <a16:creationId xmlns:a16="http://schemas.microsoft.com/office/drawing/2014/main" id="{EB9AF996-8CCC-3E43-EA66-0E3ED3702FB9}"/>
              </a:ext>
            </a:extLst>
          </p:cNvPr>
          <p:cNvSpPr>
            <a:spLocks noChangeAspect="1"/>
          </p:cNvSpPr>
          <p:nvPr/>
        </p:nvSpPr>
        <p:spPr>
          <a:xfrm>
            <a:off x="10321979" y="3301476"/>
            <a:ext cx="694800" cy="694800"/>
          </a:xfrm>
          <a:custGeom>
            <a:avLst/>
            <a:gdLst/>
            <a:ahLst/>
            <a:cxnLst/>
            <a:rect l="0" t="0" r="0" b="0"/>
            <a:pathLst>
              <a:path w="442868" h="442868">
                <a:moveTo>
                  <a:pt x="14286" y="442868"/>
                </a:moveTo>
                <a:cubicBezTo>
                  <a:pt x="46667" y="389533"/>
                  <a:pt x="105716" y="355247"/>
                  <a:pt x="172384" y="355247"/>
                </a:cubicBezTo>
                <a:cubicBezTo>
                  <a:pt x="239053" y="355247"/>
                  <a:pt x="298102" y="389533"/>
                  <a:pt x="330484" y="442868"/>
                </a:cubicBezTo>
                <a:moveTo>
                  <a:pt x="271435" y="210481"/>
                </a:moveTo>
                <a:cubicBezTo>
                  <a:pt x="271435" y="265721"/>
                  <a:pt x="225719" y="309531"/>
                  <a:pt x="172385" y="309531"/>
                </a:cubicBezTo>
                <a:cubicBezTo>
                  <a:pt x="119050" y="309531"/>
                  <a:pt x="71430" y="265721"/>
                  <a:pt x="71430" y="210481"/>
                </a:cubicBezTo>
                <a:cubicBezTo>
                  <a:pt x="71430" y="145718"/>
                  <a:pt x="134288" y="94288"/>
                  <a:pt x="202862" y="115241"/>
                </a:cubicBezTo>
                <a:moveTo>
                  <a:pt x="328579" y="263816"/>
                </a:moveTo>
                <a:cubicBezTo>
                  <a:pt x="271435" y="263816"/>
                  <a:pt x="271435" y="206672"/>
                  <a:pt x="271435" y="206672"/>
                </a:cubicBezTo>
                <a:moveTo>
                  <a:pt x="71430" y="206672"/>
                </a:moveTo>
                <a:cubicBezTo>
                  <a:pt x="71430" y="206672"/>
                  <a:pt x="71430" y="263816"/>
                  <a:pt x="14286" y="263816"/>
                </a:cubicBezTo>
                <a:moveTo>
                  <a:pt x="270798" y="220546"/>
                </a:moveTo>
                <a:cubicBezTo>
                  <a:pt x="270798" y="220546"/>
                  <a:pt x="212161" y="230320"/>
                  <a:pt x="173069" y="161908"/>
                </a:cubicBezTo>
                <a:cubicBezTo>
                  <a:pt x="133977" y="230320"/>
                  <a:pt x="72174" y="220988"/>
                  <a:pt x="72174" y="220988"/>
                </a:cubicBezTo>
                <a:moveTo>
                  <a:pt x="0" y="0"/>
                </a:moveTo>
                <a:moveTo>
                  <a:pt x="145717" y="442868"/>
                </a:moveTo>
                <a:lnTo>
                  <a:pt x="86668" y="376200"/>
                </a:lnTo>
                <a:moveTo>
                  <a:pt x="0" y="0"/>
                </a:moveTo>
                <a:moveTo>
                  <a:pt x="199052" y="442868"/>
                </a:moveTo>
                <a:lnTo>
                  <a:pt x="258101" y="376200"/>
                </a:lnTo>
                <a:moveTo>
                  <a:pt x="442868" y="115241"/>
                </a:moveTo>
                <a:cubicBezTo>
                  <a:pt x="442868" y="124765"/>
                  <a:pt x="435248" y="130479"/>
                  <a:pt x="427629" y="130479"/>
                </a:cubicBezTo>
                <a:lnTo>
                  <a:pt x="387628" y="130479"/>
                </a:lnTo>
                <a:lnTo>
                  <a:pt x="387628" y="172385"/>
                </a:lnTo>
                <a:cubicBezTo>
                  <a:pt x="387628" y="181909"/>
                  <a:pt x="380009" y="187623"/>
                  <a:pt x="372390" y="187623"/>
                </a:cubicBezTo>
                <a:lnTo>
                  <a:pt x="343817" y="187623"/>
                </a:lnTo>
                <a:cubicBezTo>
                  <a:pt x="334293" y="187623"/>
                  <a:pt x="328579" y="180004"/>
                  <a:pt x="328579" y="172385"/>
                </a:cubicBezTo>
                <a:lnTo>
                  <a:pt x="328579" y="130479"/>
                </a:lnTo>
                <a:lnTo>
                  <a:pt x="286673" y="130479"/>
                </a:lnTo>
                <a:cubicBezTo>
                  <a:pt x="277149" y="130479"/>
                  <a:pt x="271435" y="122860"/>
                  <a:pt x="271435" y="115241"/>
                </a:cubicBezTo>
                <a:lnTo>
                  <a:pt x="271435" y="88573"/>
                </a:lnTo>
                <a:cubicBezTo>
                  <a:pt x="271435" y="79049"/>
                  <a:pt x="279054" y="73335"/>
                  <a:pt x="286673" y="73335"/>
                </a:cubicBezTo>
                <a:lnTo>
                  <a:pt x="328579" y="73335"/>
                </a:lnTo>
                <a:lnTo>
                  <a:pt x="328579" y="29524"/>
                </a:lnTo>
                <a:cubicBezTo>
                  <a:pt x="328579" y="20000"/>
                  <a:pt x="336198" y="14286"/>
                  <a:pt x="343817" y="14286"/>
                </a:cubicBezTo>
                <a:lnTo>
                  <a:pt x="370485" y="14286"/>
                </a:lnTo>
                <a:cubicBezTo>
                  <a:pt x="380009" y="14286"/>
                  <a:pt x="385723" y="21905"/>
                  <a:pt x="385723" y="29524"/>
                </a:cubicBezTo>
                <a:lnTo>
                  <a:pt x="385723" y="71430"/>
                </a:lnTo>
                <a:lnTo>
                  <a:pt x="427629" y="71430"/>
                </a:lnTo>
                <a:cubicBezTo>
                  <a:pt x="437153" y="71430"/>
                  <a:pt x="442868" y="79049"/>
                  <a:pt x="442868" y="86668"/>
                </a:cubicBezTo>
                <a:close/>
              </a:path>
            </a:pathLst>
          </a:custGeom>
          <a:noFill/>
          <a:ln w="14287">
            <a:solidFill>
              <a:srgbClr val="92BD39"/>
            </a:solidFill>
          </a:ln>
        </p:spPr>
        <p:txBody>
          <a:bodyPr rtlCol="0" anchor="ctr"/>
          <a:lstStyle/>
          <a:p>
            <a:pPr algn="ctr"/>
            <a:endParaRPr dirty="0"/>
          </a:p>
        </p:txBody>
      </p:sp>
      <p:sp>
        <p:nvSpPr>
          <p:cNvPr id="31" name="Rounded Rectangle 28">
            <a:extLst>
              <a:ext uri="{FF2B5EF4-FFF2-40B4-BE49-F238E27FC236}">
                <a16:creationId xmlns:a16="http://schemas.microsoft.com/office/drawing/2014/main" id="{2BAEC5FC-0303-4526-2AA5-8B624A981492}"/>
              </a:ext>
            </a:extLst>
          </p:cNvPr>
          <p:cNvSpPr>
            <a:spLocks noChangeAspect="1"/>
          </p:cNvSpPr>
          <p:nvPr/>
        </p:nvSpPr>
        <p:spPr>
          <a:xfrm>
            <a:off x="10332362" y="4743334"/>
            <a:ext cx="694800" cy="694802"/>
          </a:xfrm>
          <a:custGeom>
            <a:avLst/>
            <a:gdLst/>
            <a:ahLst/>
            <a:cxnLst/>
            <a:rect l="0" t="0" r="0" b="0"/>
            <a:pathLst>
              <a:path w="438105" h="438106">
                <a:moveTo>
                  <a:pt x="203433" y="266673"/>
                </a:moveTo>
                <a:cubicBezTo>
                  <a:pt x="197232" y="301183"/>
                  <a:pt x="169520" y="327779"/>
                  <a:pt x="134784" y="332556"/>
                </a:cubicBezTo>
                <a:cubicBezTo>
                  <a:pt x="100049" y="337333"/>
                  <a:pt x="66186" y="319206"/>
                  <a:pt x="50899" y="287651"/>
                </a:cubicBezTo>
                <a:cubicBezTo>
                  <a:pt x="35613" y="256096"/>
                  <a:pt x="42377" y="218287"/>
                  <a:pt x="67657" y="193990"/>
                </a:cubicBezTo>
                <a:cubicBezTo>
                  <a:pt x="92936" y="169693"/>
                  <a:pt x="130984" y="164431"/>
                  <a:pt x="161908" y="180956"/>
                </a:cubicBezTo>
                <a:moveTo>
                  <a:pt x="54096" y="211243"/>
                </a:moveTo>
                <a:cubicBezTo>
                  <a:pt x="79353" y="237634"/>
                  <a:pt x="114331" y="252506"/>
                  <a:pt x="150860" y="252387"/>
                </a:cubicBezTo>
                <a:lnTo>
                  <a:pt x="161908" y="252387"/>
                </a:lnTo>
                <a:moveTo>
                  <a:pt x="0" y="438106"/>
                </a:moveTo>
                <a:cubicBezTo>
                  <a:pt x="23575" y="391365"/>
                  <a:pt x="71462" y="361885"/>
                  <a:pt x="123812" y="361885"/>
                </a:cubicBezTo>
                <a:cubicBezTo>
                  <a:pt x="176162" y="361885"/>
                  <a:pt x="224049" y="391365"/>
                  <a:pt x="247625" y="438106"/>
                </a:cubicBezTo>
                <a:moveTo>
                  <a:pt x="438105" y="108764"/>
                </a:moveTo>
                <a:cubicBezTo>
                  <a:pt x="438105" y="168766"/>
                  <a:pt x="378485" y="217529"/>
                  <a:pt x="304769" y="217529"/>
                </a:cubicBezTo>
                <a:cubicBezTo>
                  <a:pt x="288961" y="217536"/>
                  <a:pt x="273238" y="215226"/>
                  <a:pt x="258101" y="210672"/>
                </a:cubicBezTo>
                <a:lnTo>
                  <a:pt x="193719" y="232006"/>
                </a:lnTo>
                <a:lnTo>
                  <a:pt x="211433" y="186481"/>
                </a:lnTo>
                <a:cubicBezTo>
                  <a:pt x="186840" y="168120"/>
                  <a:pt x="172083" y="139448"/>
                  <a:pt x="171432" y="108764"/>
                </a:cubicBezTo>
                <a:cubicBezTo>
                  <a:pt x="171432" y="48763"/>
                  <a:pt x="231053" y="0"/>
                  <a:pt x="304769" y="0"/>
                </a:cubicBezTo>
                <a:cubicBezTo>
                  <a:pt x="378485" y="0"/>
                  <a:pt x="438105" y="48763"/>
                  <a:pt x="438105" y="108764"/>
                </a:cubicBezTo>
                <a:close/>
                <a:moveTo>
                  <a:pt x="354484" y="112193"/>
                </a:moveTo>
                <a:cubicBezTo>
                  <a:pt x="363065" y="103514"/>
                  <a:pt x="365136" y="90321"/>
                  <a:pt x="359627" y="79430"/>
                </a:cubicBezTo>
                <a:lnTo>
                  <a:pt x="359627" y="79430"/>
                </a:lnTo>
                <a:cubicBezTo>
                  <a:pt x="355548" y="71307"/>
                  <a:pt x="347824" y="65629"/>
                  <a:pt x="338854" y="64159"/>
                </a:cubicBezTo>
                <a:cubicBezTo>
                  <a:pt x="329883" y="62689"/>
                  <a:pt x="320751" y="65605"/>
                  <a:pt x="314293" y="72001"/>
                </a:cubicBezTo>
                <a:lnTo>
                  <a:pt x="306483" y="80001"/>
                </a:lnTo>
                <a:lnTo>
                  <a:pt x="298483" y="72001"/>
                </a:lnTo>
                <a:cubicBezTo>
                  <a:pt x="292024" y="65605"/>
                  <a:pt x="282892" y="62689"/>
                  <a:pt x="273922" y="64159"/>
                </a:cubicBezTo>
                <a:cubicBezTo>
                  <a:pt x="264951" y="65629"/>
                  <a:pt x="257228" y="71307"/>
                  <a:pt x="253148" y="79430"/>
                </a:cubicBezTo>
                <a:lnTo>
                  <a:pt x="253148" y="79430"/>
                </a:lnTo>
                <a:cubicBezTo>
                  <a:pt x="247564" y="90341"/>
                  <a:pt x="249725" y="103616"/>
                  <a:pt x="258482" y="112193"/>
                </a:cubicBezTo>
                <a:lnTo>
                  <a:pt x="298102" y="153908"/>
                </a:lnTo>
                <a:cubicBezTo>
                  <a:pt x="300220" y="156108"/>
                  <a:pt x="303143" y="157351"/>
                  <a:pt x="306197" y="157351"/>
                </a:cubicBezTo>
                <a:cubicBezTo>
                  <a:pt x="309251" y="157351"/>
                  <a:pt x="312174" y="156108"/>
                  <a:pt x="314293" y="153908"/>
                </a:cubicBezTo>
                <a:close/>
              </a:path>
            </a:pathLst>
          </a:custGeom>
          <a:noFill/>
          <a:ln w="14287">
            <a:solidFill>
              <a:srgbClr val="1EABDA"/>
            </a:solidFill>
          </a:ln>
        </p:spPr>
        <p:txBody>
          <a:bodyPr rtlCol="0" anchor="ctr"/>
          <a:lstStyle/>
          <a:p>
            <a:pPr algn="ctr"/>
            <a:endParaRPr dirty="0"/>
          </a:p>
        </p:txBody>
      </p:sp>
      <p:pic>
        <p:nvPicPr>
          <p:cNvPr id="33" name="Picture 32">
            <a:extLst>
              <a:ext uri="{FF2B5EF4-FFF2-40B4-BE49-F238E27FC236}">
                <a16:creationId xmlns:a16="http://schemas.microsoft.com/office/drawing/2014/main" id="{4820E776-0F1C-644B-DFBB-1A9B49A04DF0}"/>
              </a:ext>
            </a:extLst>
          </p:cNvPr>
          <p:cNvPicPr>
            <a:picLocks noChangeAspect="1"/>
          </p:cNvPicPr>
          <p:nvPr/>
        </p:nvPicPr>
        <p:blipFill>
          <a:blip r:embed="rId3"/>
          <a:stretch>
            <a:fillRect/>
          </a:stretch>
        </p:blipFill>
        <p:spPr>
          <a:xfrm>
            <a:off x="5649626" y="5430917"/>
            <a:ext cx="3813624" cy="1460836"/>
          </a:xfrm>
          <a:prstGeom prst="rect">
            <a:avLst/>
          </a:prstGeom>
        </p:spPr>
      </p:pic>
    </p:spTree>
    <p:extLst>
      <p:ext uri="{BB962C8B-B14F-4D97-AF65-F5344CB8AC3E}">
        <p14:creationId xmlns:p14="http://schemas.microsoft.com/office/powerpoint/2010/main" val="2138818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9DA048-80AC-8BB3-86FC-37D2C1F6FF63}"/>
            </a:ext>
          </a:extLst>
        </p:cNvPr>
        <p:cNvGrpSpPr/>
        <p:nvPr/>
      </p:nvGrpSpPr>
      <p:grpSpPr>
        <a:xfrm>
          <a:off x="0" y="0"/>
          <a:ext cx="0" cy="0"/>
          <a:chOff x="0" y="0"/>
          <a:chExt cx="0" cy="0"/>
        </a:xfrm>
      </p:grpSpPr>
      <p:sp>
        <p:nvSpPr>
          <p:cNvPr id="125" name="TextBox 124">
            <a:extLst>
              <a:ext uri="{FF2B5EF4-FFF2-40B4-BE49-F238E27FC236}">
                <a16:creationId xmlns:a16="http://schemas.microsoft.com/office/drawing/2014/main" id="{07E1FBF6-F044-0943-6251-98EED062FB02}"/>
              </a:ext>
            </a:extLst>
          </p:cNvPr>
          <p:cNvSpPr txBox="1"/>
          <p:nvPr/>
        </p:nvSpPr>
        <p:spPr>
          <a:xfrm>
            <a:off x="6644879" y="3245336"/>
            <a:ext cx="119863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Input:</a:t>
            </a:r>
            <a:endParaRPr lang="en-US" sz="1129" b="1" dirty="0">
              <a:solidFill>
                <a:srgbClr val="7030A0"/>
              </a:solidFill>
              <a:latin typeface="Barlow" pitchFamily="2" charset="77"/>
            </a:endParaRPr>
          </a:p>
          <a:p>
            <a:r>
              <a:rPr lang="en-US" sz="1016" dirty="0">
                <a:solidFill>
                  <a:srgbClr val="7030A0"/>
                </a:solidFill>
                <a:latin typeface="Barlow" pitchFamily="2" charset="77"/>
                <a:cs typeface="Arial"/>
              </a:rPr>
              <a:t>Users enter their Implementation scenario</a:t>
            </a:r>
          </a:p>
        </p:txBody>
      </p:sp>
      <p:sp>
        <p:nvSpPr>
          <p:cNvPr id="92" name="Rectangle 91">
            <a:extLst>
              <a:ext uri="{FF2B5EF4-FFF2-40B4-BE49-F238E27FC236}">
                <a16:creationId xmlns:a16="http://schemas.microsoft.com/office/drawing/2014/main" id="{0644DD3D-83B8-03B9-120B-D3DC003DD247}"/>
              </a:ext>
            </a:extLst>
          </p:cNvPr>
          <p:cNvSpPr/>
          <p:nvPr/>
        </p:nvSpPr>
        <p:spPr>
          <a:xfrm>
            <a:off x="3274751" y="1945061"/>
            <a:ext cx="575514" cy="652483"/>
          </a:xfrm>
          <a:prstGeom prst="rect">
            <a:avLst/>
          </a:prstGeom>
          <a:no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7" name="TextBox 106">
            <a:extLst>
              <a:ext uri="{FF2B5EF4-FFF2-40B4-BE49-F238E27FC236}">
                <a16:creationId xmlns:a16="http://schemas.microsoft.com/office/drawing/2014/main" id="{43659482-79FC-C0C6-B2B0-E7D9C66D557F}"/>
              </a:ext>
            </a:extLst>
          </p:cNvPr>
          <p:cNvSpPr txBox="1"/>
          <p:nvPr/>
        </p:nvSpPr>
        <p:spPr>
          <a:xfrm>
            <a:off x="798072" y="727566"/>
            <a:ext cx="3303752" cy="261610"/>
          </a:xfrm>
          <a:prstGeom prst="rect">
            <a:avLst/>
          </a:prstGeom>
          <a:noFill/>
        </p:spPr>
        <p:txBody>
          <a:bodyPr wrap="square">
            <a:spAutoFit/>
          </a:bodyPr>
          <a:lstStyle/>
          <a:p>
            <a:r>
              <a:rPr lang="en-US" sz="1100" b="1" u="sng" dirty="0">
                <a:solidFill>
                  <a:srgbClr val="404040"/>
                </a:solidFill>
                <a:latin typeface="Barlow" pitchFamily="2" charset="77"/>
                <a:cs typeface="Arial" panose="020B0604020202020204" pitchFamily="34" charset="0"/>
              </a:rPr>
              <a:t>Component 1 – Learning Implementation System</a:t>
            </a:r>
          </a:p>
        </p:txBody>
      </p:sp>
      <p:sp>
        <p:nvSpPr>
          <p:cNvPr id="110" name="Rectangle 109">
            <a:extLst>
              <a:ext uri="{FF2B5EF4-FFF2-40B4-BE49-F238E27FC236}">
                <a16:creationId xmlns:a16="http://schemas.microsoft.com/office/drawing/2014/main" id="{844828FA-BE9E-651D-16A9-5A5D56AB08B7}"/>
              </a:ext>
            </a:extLst>
          </p:cNvPr>
          <p:cNvSpPr/>
          <p:nvPr/>
        </p:nvSpPr>
        <p:spPr>
          <a:xfrm>
            <a:off x="793505" y="711100"/>
            <a:ext cx="5096097" cy="5382225"/>
          </a:xfrm>
          <a:prstGeom prst="rect">
            <a:avLst/>
          </a:pr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p>
        </p:txBody>
      </p:sp>
      <p:pic>
        <p:nvPicPr>
          <p:cNvPr id="47" name="Graphic 46" descr="User with solid fill">
            <a:extLst>
              <a:ext uri="{FF2B5EF4-FFF2-40B4-BE49-F238E27FC236}">
                <a16:creationId xmlns:a16="http://schemas.microsoft.com/office/drawing/2014/main" id="{94623749-84A3-242B-5082-BD1BF7222D8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03063" y="4714094"/>
            <a:ext cx="656169" cy="656169"/>
          </a:xfrm>
          <a:prstGeom prst="rect">
            <a:avLst/>
          </a:prstGeom>
        </p:spPr>
      </p:pic>
      <p:sp>
        <p:nvSpPr>
          <p:cNvPr id="50" name="TextBox 49">
            <a:extLst>
              <a:ext uri="{FF2B5EF4-FFF2-40B4-BE49-F238E27FC236}">
                <a16:creationId xmlns:a16="http://schemas.microsoft.com/office/drawing/2014/main" id="{6949ABAD-3727-45BE-BCA2-4844768A06C4}"/>
              </a:ext>
            </a:extLst>
          </p:cNvPr>
          <p:cNvSpPr txBox="1"/>
          <p:nvPr/>
        </p:nvSpPr>
        <p:spPr>
          <a:xfrm>
            <a:off x="2847431" y="5275804"/>
            <a:ext cx="1144430" cy="404983"/>
          </a:xfrm>
          <a:prstGeom prst="rect">
            <a:avLst/>
          </a:prstGeom>
          <a:noFill/>
        </p:spPr>
        <p:txBody>
          <a:bodyPr wrap="square">
            <a:spAutoFit/>
          </a:bodyPr>
          <a:lstStyle/>
          <a:p>
            <a:pPr algn="ctr"/>
            <a:r>
              <a:rPr lang="en-US" sz="1016">
                <a:latin typeface="Barlow" pitchFamily="2" charset="77"/>
                <a:cs typeface="Arial" panose="020B0604020202020204" pitchFamily="34" charset="0"/>
              </a:rPr>
              <a:t>Implementation scientists</a:t>
            </a:r>
            <a:endParaRPr lang="en-AU" sz="1016">
              <a:latin typeface="Barlow" pitchFamily="2" charset="77"/>
              <a:cs typeface="Arial" panose="020B0604020202020204" pitchFamily="34" charset="0"/>
            </a:endParaRPr>
          </a:p>
        </p:txBody>
      </p:sp>
      <p:sp>
        <p:nvSpPr>
          <p:cNvPr id="80" name="Rectangle 79">
            <a:extLst>
              <a:ext uri="{FF2B5EF4-FFF2-40B4-BE49-F238E27FC236}">
                <a16:creationId xmlns:a16="http://schemas.microsoft.com/office/drawing/2014/main" id="{D78E8860-EDA8-D870-3330-7A151A9A5C04}"/>
              </a:ext>
            </a:extLst>
          </p:cNvPr>
          <p:cNvSpPr/>
          <p:nvPr/>
        </p:nvSpPr>
        <p:spPr>
          <a:xfrm>
            <a:off x="5892132" y="711100"/>
            <a:ext cx="5569749" cy="5385711"/>
          </a:xfrm>
          <a:custGeom>
            <a:avLst/>
            <a:gdLst>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0 w 5569749"/>
              <a:gd name="connsiteY4" fmla="*/ 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 name="connsiteX4" fmla="*/ 91440 w 5569749"/>
              <a:gd name="connsiteY4" fmla="*/ 91440 h 5385711"/>
              <a:gd name="connsiteX0" fmla="*/ 20855 w 5590604"/>
              <a:gd name="connsiteY0" fmla="*/ 0 h 5385711"/>
              <a:gd name="connsiteX1" fmla="*/ 5590604 w 5590604"/>
              <a:gd name="connsiteY1" fmla="*/ 0 h 5385711"/>
              <a:gd name="connsiteX2" fmla="*/ 5590604 w 5590604"/>
              <a:gd name="connsiteY2" fmla="*/ 5385711 h 5385711"/>
              <a:gd name="connsiteX3" fmla="*/ 20855 w 5590604"/>
              <a:gd name="connsiteY3" fmla="*/ 5385711 h 5385711"/>
              <a:gd name="connsiteX4" fmla="*/ 0 w 5590604"/>
              <a:gd name="connsiteY4" fmla="*/ 2401503 h 5385711"/>
              <a:gd name="connsiteX0" fmla="*/ 15507 w 5585256"/>
              <a:gd name="connsiteY0" fmla="*/ 0 h 5385711"/>
              <a:gd name="connsiteX1" fmla="*/ 5585256 w 5585256"/>
              <a:gd name="connsiteY1" fmla="*/ 0 h 5385711"/>
              <a:gd name="connsiteX2" fmla="*/ 5585256 w 5585256"/>
              <a:gd name="connsiteY2" fmla="*/ 5385711 h 5385711"/>
              <a:gd name="connsiteX3" fmla="*/ 15507 w 5585256"/>
              <a:gd name="connsiteY3" fmla="*/ 5385711 h 5385711"/>
              <a:gd name="connsiteX4" fmla="*/ 0 w 5585256"/>
              <a:gd name="connsiteY4" fmla="*/ 4257040 h 5385711"/>
              <a:gd name="connsiteX0" fmla="*/ 4812 w 5574561"/>
              <a:gd name="connsiteY0" fmla="*/ 0 h 5385711"/>
              <a:gd name="connsiteX1" fmla="*/ 5574561 w 5574561"/>
              <a:gd name="connsiteY1" fmla="*/ 0 h 5385711"/>
              <a:gd name="connsiteX2" fmla="*/ 5574561 w 5574561"/>
              <a:gd name="connsiteY2" fmla="*/ 5385711 h 5385711"/>
              <a:gd name="connsiteX3" fmla="*/ 4812 w 5574561"/>
              <a:gd name="connsiteY3" fmla="*/ 5385711 h 5385711"/>
              <a:gd name="connsiteX4" fmla="*/ 0 w 5574561"/>
              <a:gd name="connsiteY4" fmla="*/ 4321209 h 5385711"/>
              <a:gd name="connsiteX0" fmla="*/ 0 w 5569749"/>
              <a:gd name="connsiteY0" fmla="*/ 0 h 5385711"/>
              <a:gd name="connsiteX1" fmla="*/ 5569749 w 5569749"/>
              <a:gd name="connsiteY1" fmla="*/ 0 h 5385711"/>
              <a:gd name="connsiteX2" fmla="*/ 5569749 w 5569749"/>
              <a:gd name="connsiteY2" fmla="*/ 5385711 h 5385711"/>
              <a:gd name="connsiteX3" fmla="*/ 0 w 5569749"/>
              <a:gd name="connsiteY3" fmla="*/ 5385711 h 5385711"/>
            </a:gdLst>
            <a:ahLst/>
            <a:cxnLst>
              <a:cxn ang="0">
                <a:pos x="connsiteX0" y="connsiteY0"/>
              </a:cxn>
              <a:cxn ang="0">
                <a:pos x="connsiteX1" y="connsiteY1"/>
              </a:cxn>
              <a:cxn ang="0">
                <a:pos x="connsiteX2" y="connsiteY2"/>
              </a:cxn>
              <a:cxn ang="0">
                <a:pos x="connsiteX3" y="connsiteY3"/>
              </a:cxn>
            </a:cxnLst>
            <a:rect l="l" t="t" r="r" b="b"/>
            <a:pathLst>
              <a:path w="5569749" h="5385711">
                <a:moveTo>
                  <a:pt x="0" y="0"/>
                </a:moveTo>
                <a:lnTo>
                  <a:pt x="5569749" y="0"/>
                </a:lnTo>
                <a:lnTo>
                  <a:pt x="5569749" y="5385711"/>
                </a:lnTo>
                <a:lnTo>
                  <a:pt x="0" y="5385711"/>
                </a:lnTo>
              </a:path>
            </a:pathLst>
          </a:custGeom>
          <a:noFill/>
          <a:ln w="38100">
            <a:solidFill>
              <a:srgbClr val="40404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38">
              <a:solidFill>
                <a:srgbClr val="404040"/>
              </a:solidFill>
            </a:endParaRPr>
          </a:p>
        </p:txBody>
      </p:sp>
      <p:pic>
        <p:nvPicPr>
          <p:cNvPr id="8" name="Graphic 7" descr="Processor with solid fill">
            <a:extLst>
              <a:ext uri="{FF2B5EF4-FFF2-40B4-BE49-F238E27FC236}">
                <a16:creationId xmlns:a16="http://schemas.microsoft.com/office/drawing/2014/main" id="{1DDEF3FE-08AB-A422-30B1-68F4710D08C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5161" y="2869121"/>
            <a:ext cx="729400" cy="729400"/>
          </a:xfrm>
          <a:prstGeom prst="rect">
            <a:avLst/>
          </a:prstGeom>
        </p:spPr>
      </p:pic>
      <p:sp>
        <p:nvSpPr>
          <p:cNvPr id="9" name="TextBox 8">
            <a:extLst>
              <a:ext uri="{FF2B5EF4-FFF2-40B4-BE49-F238E27FC236}">
                <a16:creationId xmlns:a16="http://schemas.microsoft.com/office/drawing/2014/main" id="{22D17A1D-629A-5B73-58A0-40A0A1238D5F}"/>
              </a:ext>
            </a:extLst>
          </p:cNvPr>
          <p:cNvSpPr txBox="1"/>
          <p:nvPr/>
        </p:nvSpPr>
        <p:spPr>
          <a:xfrm>
            <a:off x="5935091" y="727882"/>
            <a:ext cx="2821744" cy="214033"/>
          </a:xfrm>
          <a:prstGeom prst="rect">
            <a:avLst/>
          </a:prstGeom>
          <a:noFill/>
        </p:spPr>
        <p:txBody>
          <a:bodyPr wrap="square" lIns="57149" tIns="28575" rIns="57149" bIns="28575" anchor="t">
            <a:spAutoFit/>
          </a:bodyPr>
          <a:lstStyle/>
          <a:p>
            <a:r>
              <a:rPr lang="en-US" sz="1016" b="1" u="sng" dirty="0">
                <a:solidFill>
                  <a:srgbClr val="404040"/>
                </a:solidFill>
                <a:latin typeface="Arial"/>
                <a:cs typeface="Arial"/>
              </a:rPr>
              <a:t>Component 2 – Interactive web application</a:t>
            </a:r>
            <a:endParaRPr lang="en-US" sz="1016" b="1" u="sng" dirty="0">
              <a:solidFill>
                <a:srgbClr val="404040"/>
              </a:solidFill>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6739D537-0A50-E48E-A9AA-6C3BB99C0615}"/>
              </a:ext>
            </a:extLst>
          </p:cNvPr>
          <p:cNvSpPr/>
          <p:nvPr/>
        </p:nvSpPr>
        <p:spPr>
          <a:xfrm>
            <a:off x="3498864" y="4614270"/>
            <a:ext cx="805715" cy="909545"/>
          </a:xfrm>
          <a:prstGeom prst="rightArrow">
            <a:avLst/>
          </a:prstGeom>
          <a:solidFill>
            <a:srgbClr val="FFC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sz="1038" b="1" dirty="0">
              <a:latin typeface="Barlow" pitchFamily="2" charset="77"/>
            </a:endParaRPr>
          </a:p>
        </p:txBody>
      </p:sp>
      <p:sp>
        <p:nvSpPr>
          <p:cNvPr id="25" name="TextBox 24">
            <a:extLst>
              <a:ext uri="{FF2B5EF4-FFF2-40B4-BE49-F238E27FC236}">
                <a16:creationId xmlns:a16="http://schemas.microsoft.com/office/drawing/2014/main" id="{C0960A19-A30F-C119-C64B-BA7DB3439717}"/>
              </a:ext>
            </a:extLst>
          </p:cNvPr>
          <p:cNvSpPr txBox="1"/>
          <p:nvPr/>
        </p:nvSpPr>
        <p:spPr>
          <a:xfrm>
            <a:off x="3455511" y="4850661"/>
            <a:ext cx="805715" cy="370230"/>
          </a:xfrm>
          <a:prstGeom prst="rect">
            <a:avLst/>
          </a:prstGeom>
          <a:noFill/>
        </p:spPr>
        <p:txBody>
          <a:bodyPr wrap="square">
            <a:spAutoFit/>
          </a:bodyPr>
          <a:lstStyle/>
          <a:p>
            <a:pPr algn="ctr"/>
            <a:r>
              <a:rPr lang="en-US" sz="903" b="1" dirty="0">
                <a:latin typeface="Barlow" pitchFamily="2" charset="77"/>
                <a:cs typeface="Arial" panose="020B0604020202020204" pitchFamily="34" charset="0"/>
              </a:rPr>
              <a:t>Review</a:t>
            </a:r>
          </a:p>
          <a:p>
            <a:pPr algn="ctr"/>
            <a:r>
              <a:rPr lang="en-US" sz="903" b="1" dirty="0">
                <a:latin typeface="Barlow" pitchFamily="2" charset="77"/>
                <a:cs typeface="Arial" panose="020B0604020202020204" pitchFamily="34" charset="0"/>
              </a:rPr>
              <a:t>(quarterly)</a:t>
            </a:r>
            <a:endParaRPr lang="en-AU" sz="903" b="1" dirty="0">
              <a:latin typeface="Barlow" pitchFamily="2" charset="77"/>
              <a:cs typeface="Arial" panose="020B0604020202020204" pitchFamily="34" charset="0"/>
            </a:endParaRPr>
          </a:p>
        </p:txBody>
      </p:sp>
      <p:sp>
        <p:nvSpPr>
          <p:cNvPr id="26" name="Oval 25">
            <a:extLst>
              <a:ext uri="{FF2B5EF4-FFF2-40B4-BE49-F238E27FC236}">
                <a16:creationId xmlns:a16="http://schemas.microsoft.com/office/drawing/2014/main" id="{4FCA74A7-11E6-944A-6C75-66D60A6B4409}"/>
              </a:ext>
            </a:extLst>
          </p:cNvPr>
          <p:cNvSpPr/>
          <p:nvPr/>
        </p:nvSpPr>
        <p:spPr>
          <a:xfrm>
            <a:off x="2744384" y="4345091"/>
            <a:ext cx="1653000" cy="1445866"/>
          </a:xfrm>
          <a:prstGeom prst="ellipse">
            <a:avLst/>
          </a:prstGeom>
          <a:no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36" name="Graphic 35" descr="Database with solid fill">
            <a:extLst>
              <a:ext uri="{FF2B5EF4-FFF2-40B4-BE49-F238E27FC236}">
                <a16:creationId xmlns:a16="http://schemas.microsoft.com/office/drawing/2014/main" id="{C05E26D6-AA9B-C451-9710-1DEE3302CE6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9926" y="2827368"/>
            <a:ext cx="736674" cy="736674"/>
          </a:xfrm>
          <a:prstGeom prst="rect">
            <a:avLst/>
          </a:prstGeom>
        </p:spPr>
      </p:pic>
      <p:cxnSp>
        <p:nvCxnSpPr>
          <p:cNvPr id="29" name="Straight Arrow Connector 28">
            <a:extLst>
              <a:ext uri="{FF2B5EF4-FFF2-40B4-BE49-F238E27FC236}">
                <a16:creationId xmlns:a16="http://schemas.microsoft.com/office/drawing/2014/main" id="{6A7B7111-D58E-C30D-E085-397E8FD827AF}"/>
              </a:ext>
            </a:extLst>
          </p:cNvPr>
          <p:cNvCxnSpPr>
            <a:cxnSpLocks/>
          </p:cNvCxnSpPr>
          <p:nvPr/>
        </p:nvCxnSpPr>
        <p:spPr>
          <a:xfrm flipV="1">
            <a:off x="2351433" y="3285037"/>
            <a:ext cx="781048" cy="0"/>
          </a:xfrm>
          <a:prstGeom prst="straightConnector1">
            <a:avLst/>
          </a:prstGeom>
          <a:ln w="57150">
            <a:solidFill>
              <a:srgbClr val="62ACF0"/>
            </a:solidFill>
            <a:tailEnd type="triangle"/>
          </a:ln>
        </p:spPr>
        <p:style>
          <a:lnRef idx="2">
            <a:schemeClr val="accent1"/>
          </a:lnRef>
          <a:fillRef idx="0">
            <a:schemeClr val="accent1"/>
          </a:fillRef>
          <a:effectRef idx="1">
            <a:schemeClr val="accent1"/>
          </a:effectRef>
          <a:fontRef idx="minor">
            <a:schemeClr val="tx1"/>
          </a:fontRef>
        </p:style>
      </p:cxnSp>
      <p:pic>
        <p:nvPicPr>
          <p:cNvPr id="71" name="Graphic 70" descr="User with solid fill">
            <a:extLst>
              <a:ext uri="{FF2B5EF4-FFF2-40B4-BE49-F238E27FC236}">
                <a16:creationId xmlns:a16="http://schemas.microsoft.com/office/drawing/2014/main" id="{C9E09BF2-7601-0DF9-60A8-0A4204F893F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40404" y="2298118"/>
            <a:ext cx="656169" cy="656169"/>
          </a:xfrm>
          <a:prstGeom prst="rect">
            <a:avLst/>
          </a:prstGeom>
        </p:spPr>
      </p:pic>
      <p:sp>
        <p:nvSpPr>
          <p:cNvPr id="85" name="TextBox 84">
            <a:extLst>
              <a:ext uri="{FF2B5EF4-FFF2-40B4-BE49-F238E27FC236}">
                <a16:creationId xmlns:a16="http://schemas.microsoft.com/office/drawing/2014/main" id="{1FFB85A7-B7A9-ACBA-1855-7575E594FE48}"/>
              </a:ext>
            </a:extLst>
          </p:cNvPr>
          <p:cNvSpPr txBox="1"/>
          <p:nvPr/>
        </p:nvSpPr>
        <p:spPr>
          <a:xfrm>
            <a:off x="8738642" y="3716847"/>
            <a:ext cx="2723239" cy="1777281"/>
          </a:xfrm>
          <a:prstGeom prst="rect">
            <a:avLst/>
          </a:prstGeom>
          <a:noFill/>
        </p:spPr>
        <p:txBody>
          <a:bodyPr wrap="square" lIns="57149" tIns="28575" rIns="57149" bIns="28575" anchor="t">
            <a:spAutoFit/>
          </a:bodyPr>
          <a:lstStyle/>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r>
              <a:rPr lang="en-AU" sz="1016" b="1" dirty="0">
                <a:solidFill>
                  <a:srgbClr val="7030A0"/>
                </a:solidFill>
                <a:latin typeface="Barlow" pitchFamily="2" charset="77"/>
                <a:cs typeface="Arial"/>
              </a:rPr>
              <a:t>Tool 2 FUNCTIONS</a:t>
            </a:r>
            <a:endParaRPr lang="en-AU" sz="1016" dirty="0">
              <a:solidFill>
                <a:srgbClr val="7030A0"/>
              </a:solidFill>
              <a:latin typeface="Barlow" pitchFamily="2" charset="77"/>
              <a:cs typeface="Arial"/>
            </a:endParaRPr>
          </a:p>
          <a:p>
            <a:pPr marL="107152" indent="-107152">
              <a:buFont typeface="Arial" panose="020B0604020202020204" pitchFamily="34" charset="0"/>
              <a:buChar char="•"/>
            </a:pPr>
            <a:r>
              <a:rPr lang="en-AU" sz="1016" dirty="0">
                <a:solidFill>
                  <a:srgbClr val="7030A0"/>
                </a:solidFill>
                <a:latin typeface="Barlow" pitchFamily="2" charset="77"/>
                <a:cs typeface="Arial"/>
              </a:rPr>
              <a:t>Log in</a:t>
            </a:r>
            <a:endParaRPr lang="en-AU" sz="1806" dirty="0">
              <a:solidFill>
                <a:srgbClr val="7030A0"/>
              </a:solidFill>
              <a:latin typeface="Barlow" pitchFamily="2" charset="77"/>
            </a:endParaRPr>
          </a:p>
          <a:p>
            <a:pPr marL="107152" indent="-107152">
              <a:buFont typeface="Arial" panose="020B0604020202020204" pitchFamily="34" charset="0"/>
              <a:buChar char="•"/>
            </a:pPr>
            <a:r>
              <a:rPr lang="en-AU" sz="1016" dirty="0">
                <a:solidFill>
                  <a:srgbClr val="7030A0"/>
                </a:solidFill>
                <a:latin typeface="Barlow" pitchFamily="2" charset="77"/>
              </a:rPr>
              <a:t>Receive communications</a:t>
            </a:r>
          </a:p>
          <a:p>
            <a:pPr marL="107152" indent="-107152">
              <a:buFont typeface="Arial" panose="020B0604020202020204" pitchFamily="34" charset="0"/>
              <a:buChar char="•"/>
            </a:pPr>
            <a:r>
              <a:rPr lang="en-AU" sz="1016" dirty="0">
                <a:solidFill>
                  <a:srgbClr val="7030A0"/>
                </a:solidFill>
                <a:latin typeface="Barlow" pitchFamily="2" charset="77"/>
              </a:rPr>
              <a:t>Coordinate with implementation team for training and coaching</a:t>
            </a:r>
          </a:p>
          <a:p>
            <a:pPr marL="107152" indent="-107152">
              <a:buFont typeface="Arial" panose="020B0604020202020204" pitchFamily="34" charset="0"/>
              <a:buChar char="•"/>
            </a:pPr>
            <a:r>
              <a:rPr lang="en-AU" sz="1016" dirty="0">
                <a:solidFill>
                  <a:srgbClr val="7030A0"/>
                </a:solidFill>
                <a:latin typeface="Barlow" pitchFamily="2" charset="77"/>
              </a:rPr>
              <a:t>Upload data for analysis</a:t>
            </a:r>
          </a:p>
          <a:p>
            <a:pPr marL="107152" indent="-107152">
              <a:buFont typeface="Arial" panose="020B0604020202020204" pitchFamily="34" charset="0"/>
              <a:buChar char="•"/>
            </a:pPr>
            <a:r>
              <a:rPr lang="en-AU" sz="1016" dirty="0">
                <a:solidFill>
                  <a:srgbClr val="7030A0"/>
                </a:solidFill>
                <a:latin typeface="Barlow" pitchFamily="2" charset="77"/>
                <a:cs typeface="Arial"/>
              </a:rPr>
              <a:t>Network with peers (community of practice)</a:t>
            </a:r>
          </a:p>
          <a:p>
            <a:pPr marL="107152" indent="-107152">
              <a:buFont typeface="Arial" panose="020B0604020202020204" pitchFamily="34" charset="0"/>
              <a:buChar char="•"/>
            </a:pPr>
            <a:r>
              <a:rPr lang="en-AU" sz="1016" dirty="0">
                <a:solidFill>
                  <a:srgbClr val="7030A0"/>
                </a:solidFill>
                <a:latin typeface="Barlow" pitchFamily="2" charset="77"/>
                <a:cs typeface="Arial"/>
              </a:rPr>
              <a:t>Access educational resources</a:t>
            </a: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a:p>
            <a:pPr marL="107152" indent="-107152">
              <a:buFont typeface="Arial" panose="020B0604020202020204" pitchFamily="34" charset="0"/>
              <a:buChar char="•"/>
            </a:pPr>
            <a:endParaRPr lang="en-AU" sz="1016" dirty="0">
              <a:solidFill>
                <a:srgbClr val="7030A0"/>
              </a:solidFill>
              <a:latin typeface="Barlow" pitchFamily="2" charset="77"/>
              <a:cs typeface="Arial"/>
            </a:endParaRPr>
          </a:p>
        </p:txBody>
      </p:sp>
      <p:pic>
        <p:nvPicPr>
          <p:cNvPr id="88" name="Graphic 87" descr="User with solid fill">
            <a:extLst>
              <a:ext uri="{FF2B5EF4-FFF2-40B4-BE49-F238E27FC236}">
                <a16:creationId xmlns:a16="http://schemas.microsoft.com/office/drawing/2014/main" id="{3052BB92-66A6-51F7-AC55-2D3AA993C8A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53672" y="1407696"/>
            <a:ext cx="495732" cy="495732"/>
          </a:xfrm>
          <a:prstGeom prst="rect">
            <a:avLst/>
          </a:prstGeom>
        </p:spPr>
      </p:pic>
      <p:sp>
        <p:nvSpPr>
          <p:cNvPr id="89" name="TextBox 88">
            <a:extLst>
              <a:ext uri="{FF2B5EF4-FFF2-40B4-BE49-F238E27FC236}">
                <a16:creationId xmlns:a16="http://schemas.microsoft.com/office/drawing/2014/main" id="{6C770604-2405-72B1-26D0-EDADBF47C603}"/>
              </a:ext>
            </a:extLst>
          </p:cNvPr>
          <p:cNvSpPr txBox="1"/>
          <p:nvPr/>
        </p:nvSpPr>
        <p:spPr>
          <a:xfrm>
            <a:off x="7285139" y="1937251"/>
            <a:ext cx="1963199" cy="1013098"/>
          </a:xfrm>
          <a:prstGeom prst="rect">
            <a:avLst/>
          </a:prstGeom>
          <a:noFill/>
        </p:spPr>
        <p:txBody>
          <a:bodyPr wrap="square" lIns="57149" tIns="28575" rIns="57149" bIns="28575" anchor="t">
            <a:spAutoFit/>
          </a:bodyPr>
          <a:lstStyle/>
          <a:p>
            <a:r>
              <a:rPr lang="en-US"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involved</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a:t>
            </a:r>
          </a:p>
        </p:txBody>
      </p:sp>
      <p:cxnSp>
        <p:nvCxnSpPr>
          <p:cNvPr id="90" name="Straight Arrow Connector 89">
            <a:extLst>
              <a:ext uri="{FF2B5EF4-FFF2-40B4-BE49-F238E27FC236}">
                <a16:creationId xmlns:a16="http://schemas.microsoft.com/office/drawing/2014/main" id="{1A4797C9-4014-5221-791C-8DCC9A3045CA}"/>
              </a:ext>
            </a:extLst>
          </p:cNvPr>
          <p:cNvCxnSpPr>
            <a:cxnSpLocks/>
          </p:cNvCxnSpPr>
          <p:nvPr/>
        </p:nvCxnSpPr>
        <p:spPr>
          <a:xfrm>
            <a:off x="7788299" y="3362573"/>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96" name="TextBox 95">
            <a:extLst>
              <a:ext uri="{FF2B5EF4-FFF2-40B4-BE49-F238E27FC236}">
                <a16:creationId xmlns:a16="http://schemas.microsoft.com/office/drawing/2014/main" id="{5D51AF1F-0165-B188-1FE5-964F2E970E23}"/>
              </a:ext>
            </a:extLst>
          </p:cNvPr>
          <p:cNvSpPr txBox="1"/>
          <p:nvPr/>
        </p:nvSpPr>
        <p:spPr>
          <a:xfrm>
            <a:off x="7974691" y="3266576"/>
            <a:ext cx="1676520" cy="700448"/>
          </a:xfrm>
          <a:prstGeom prst="rect">
            <a:avLst/>
          </a:prstGeom>
          <a:noFill/>
        </p:spPr>
        <p:txBody>
          <a:bodyPr wrap="square" lIns="57149" tIns="28575" rIns="57149" bIns="28575" anchor="t">
            <a:spAutoFit/>
          </a:bodyPr>
          <a:lstStyle/>
          <a:p>
            <a:r>
              <a:rPr lang="en-US" sz="1129" b="1" dirty="0">
                <a:solidFill>
                  <a:srgbClr val="7030A0"/>
                </a:solidFill>
                <a:latin typeface="Barlow" pitchFamily="2" charset="77"/>
                <a:cs typeface="Arial"/>
              </a:rPr>
              <a:t>Output:</a:t>
            </a:r>
          </a:p>
          <a:p>
            <a:r>
              <a:rPr lang="en-US" sz="1016" dirty="0">
                <a:solidFill>
                  <a:srgbClr val="7030A0"/>
                </a:solidFill>
                <a:latin typeface="Barlow" pitchFamily="2" charset="77"/>
                <a:cs typeface="Arial"/>
              </a:rPr>
              <a:t>Users receive evidence-based implementation strategies</a:t>
            </a:r>
          </a:p>
        </p:txBody>
      </p:sp>
      <p:sp>
        <p:nvSpPr>
          <p:cNvPr id="105" name="Freeform: Shape 104">
            <a:extLst>
              <a:ext uri="{FF2B5EF4-FFF2-40B4-BE49-F238E27FC236}">
                <a16:creationId xmlns:a16="http://schemas.microsoft.com/office/drawing/2014/main" id="{6CA59D2F-3C96-F8DD-9CE3-335BB0B987E3}"/>
              </a:ext>
            </a:extLst>
          </p:cNvPr>
          <p:cNvSpPr/>
          <p:nvPr/>
        </p:nvSpPr>
        <p:spPr>
          <a:xfrm>
            <a:off x="2299069" y="3835619"/>
            <a:ext cx="2204526" cy="2063210"/>
          </a:xfrm>
          <a:custGeom>
            <a:avLst/>
            <a:gdLst>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660400 w 3987800"/>
              <a:gd name="connsiteY7" fmla="*/ 1574800 h 4813300"/>
              <a:gd name="connsiteX8" fmla="*/ 584200 w 3987800"/>
              <a:gd name="connsiteY8" fmla="*/ 1676400 h 4813300"/>
              <a:gd name="connsiteX9" fmla="*/ 495300 w 3987800"/>
              <a:gd name="connsiteY9" fmla="*/ 1866900 h 4813300"/>
              <a:gd name="connsiteX10" fmla="*/ 431800 w 3987800"/>
              <a:gd name="connsiteY10" fmla="*/ 2032000 h 4813300"/>
              <a:gd name="connsiteX11" fmla="*/ 381000 w 3987800"/>
              <a:gd name="connsiteY11" fmla="*/ 2133600 h 4813300"/>
              <a:gd name="connsiteX12" fmla="*/ 368300 w 3987800"/>
              <a:gd name="connsiteY12" fmla="*/ 2184400 h 4813300"/>
              <a:gd name="connsiteX13" fmla="*/ 254000 w 3987800"/>
              <a:gd name="connsiteY13" fmla="*/ 2425700 h 4813300"/>
              <a:gd name="connsiteX14" fmla="*/ 228600 w 3987800"/>
              <a:gd name="connsiteY14" fmla="*/ 2514600 h 4813300"/>
              <a:gd name="connsiteX15" fmla="*/ 0 w 3987800"/>
              <a:gd name="connsiteY15" fmla="*/ 2984500 h 4813300"/>
              <a:gd name="connsiteX16" fmla="*/ 520700 w 3987800"/>
              <a:gd name="connsiteY16" fmla="*/ 3492500 h 4813300"/>
              <a:gd name="connsiteX17" fmla="*/ 876300 w 3987800"/>
              <a:gd name="connsiteY17" fmla="*/ 3683000 h 4813300"/>
              <a:gd name="connsiteX18" fmla="*/ 1422400 w 3987800"/>
              <a:gd name="connsiteY18" fmla="*/ 4025900 h 4813300"/>
              <a:gd name="connsiteX19" fmla="*/ 1866900 w 3987800"/>
              <a:gd name="connsiteY19" fmla="*/ 4267200 h 4813300"/>
              <a:gd name="connsiteX20" fmla="*/ 2082800 w 3987800"/>
              <a:gd name="connsiteY20" fmla="*/ 4406900 h 4813300"/>
              <a:gd name="connsiteX21" fmla="*/ 2641600 w 3987800"/>
              <a:gd name="connsiteY21" fmla="*/ 4635500 h 4813300"/>
              <a:gd name="connsiteX22" fmla="*/ 2959100 w 3987800"/>
              <a:gd name="connsiteY22" fmla="*/ 4724400 h 4813300"/>
              <a:gd name="connsiteX23" fmla="*/ 3086100 w 3987800"/>
              <a:gd name="connsiteY23" fmla="*/ 4749800 h 4813300"/>
              <a:gd name="connsiteX24" fmla="*/ 3162300 w 3987800"/>
              <a:gd name="connsiteY24" fmla="*/ 4813300 h 4813300"/>
              <a:gd name="connsiteX25" fmla="*/ 3987800 w 3987800"/>
              <a:gd name="connsiteY25" fmla="*/ 4495800 h 4813300"/>
              <a:gd name="connsiteX26" fmla="*/ 3987800 w 3987800"/>
              <a:gd name="connsiteY26"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584200 w 3987800"/>
              <a:gd name="connsiteY7" fmla="*/ 1676400 h 4813300"/>
              <a:gd name="connsiteX8" fmla="*/ 495300 w 3987800"/>
              <a:gd name="connsiteY8" fmla="*/ 1866900 h 4813300"/>
              <a:gd name="connsiteX9" fmla="*/ 431800 w 3987800"/>
              <a:gd name="connsiteY9" fmla="*/ 2032000 h 4813300"/>
              <a:gd name="connsiteX10" fmla="*/ 381000 w 3987800"/>
              <a:gd name="connsiteY10" fmla="*/ 2133600 h 4813300"/>
              <a:gd name="connsiteX11" fmla="*/ 368300 w 3987800"/>
              <a:gd name="connsiteY11" fmla="*/ 2184400 h 4813300"/>
              <a:gd name="connsiteX12" fmla="*/ 254000 w 3987800"/>
              <a:gd name="connsiteY12" fmla="*/ 2425700 h 4813300"/>
              <a:gd name="connsiteX13" fmla="*/ 228600 w 3987800"/>
              <a:gd name="connsiteY13" fmla="*/ 2514600 h 4813300"/>
              <a:gd name="connsiteX14" fmla="*/ 0 w 3987800"/>
              <a:gd name="connsiteY14" fmla="*/ 2984500 h 4813300"/>
              <a:gd name="connsiteX15" fmla="*/ 520700 w 3987800"/>
              <a:gd name="connsiteY15" fmla="*/ 3492500 h 4813300"/>
              <a:gd name="connsiteX16" fmla="*/ 876300 w 3987800"/>
              <a:gd name="connsiteY16" fmla="*/ 3683000 h 4813300"/>
              <a:gd name="connsiteX17" fmla="*/ 1422400 w 3987800"/>
              <a:gd name="connsiteY17" fmla="*/ 4025900 h 4813300"/>
              <a:gd name="connsiteX18" fmla="*/ 1866900 w 3987800"/>
              <a:gd name="connsiteY18" fmla="*/ 4267200 h 4813300"/>
              <a:gd name="connsiteX19" fmla="*/ 2082800 w 3987800"/>
              <a:gd name="connsiteY19" fmla="*/ 4406900 h 4813300"/>
              <a:gd name="connsiteX20" fmla="*/ 2641600 w 3987800"/>
              <a:gd name="connsiteY20" fmla="*/ 4635500 h 4813300"/>
              <a:gd name="connsiteX21" fmla="*/ 2959100 w 3987800"/>
              <a:gd name="connsiteY21" fmla="*/ 4724400 h 4813300"/>
              <a:gd name="connsiteX22" fmla="*/ 3086100 w 3987800"/>
              <a:gd name="connsiteY22" fmla="*/ 4749800 h 4813300"/>
              <a:gd name="connsiteX23" fmla="*/ 3162300 w 3987800"/>
              <a:gd name="connsiteY23" fmla="*/ 4813300 h 4813300"/>
              <a:gd name="connsiteX24" fmla="*/ 3987800 w 3987800"/>
              <a:gd name="connsiteY24" fmla="*/ 4495800 h 4813300"/>
              <a:gd name="connsiteX25" fmla="*/ 3987800 w 3987800"/>
              <a:gd name="connsiteY25"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95300 w 3987800"/>
              <a:gd name="connsiteY7" fmla="*/ 1866900 h 4813300"/>
              <a:gd name="connsiteX8" fmla="*/ 431800 w 3987800"/>
              <a:gd name="connsiteY8" fmla="*/ 2032000 h 4813300"/>
              <a:gd name="connsiteX9" fmla="*/ 381000 w 3987800"/>
              <a:gd name="connsiteY9" fmla="*/ 2133600 h 4813300"/>
              <a:gd name="connsiteX10" fmla="*/ 368300 w 3987800"/>
              <a:gd name="connsiteY10" fmla="*/ 2184400 h 4813300"/>
              <a:gd name="connsiteX11" fmla="*/ 254000 w 3987800"/>
              <a:gd name="connsiteY11" fmla="*/ 2425700 h 4813300"/>
              <a:gd name="connsiteX12" fmla="*/ 228600 w 3987800"/>
              <a:gd name="connsiteY12" fmla="*/ 2514600 h 4813300"/>
              <a:gd name="connsiteX13" fmla="*/ 0 w 3987800"/>
              <a:gd name="connsiteY13" fmla="*/ 2984500 h 4813300"/>
              <a:gd name="connsiteX14" fmla="*/ 520700 w 3987800"/>
              <a:gd name="connsiteY14" fmla="*/ 3492500 h 4813300"/>
              <a:gd name="connsiteX15" fmla="*/ 876300 w 3987800"/>
              <a:gd name="connsiteY15" fmla="*/ 3683000 h 4813300"/>
              <a:gd name="connsiteX16" fmla="*/ 1422400 w 3987800"/>
              <a:gd name="connsiteY16" fmla="*/ 4025900 h 4813300"/>
              <a:gd name="connsiteX17" fmla="*/ 1866900 w 3987800"/>
              <a:gd name="connsiteY17" fmla="*/ 4267200 h 4813300"/>
              <a:gd name="connsiteX18" fmla="*/ 2082800 w 3987800"/>
              <a:gd name="connsiteY18" fmla="*/ 4406900 h 4813300"/>
              <a:gd name="connsiteX19" fmla="*/ 2641600 w 3987800"/>
              <a:gd name="connsiteY19" fmla="*/ 4635500 h 4813300"/>
              <a:gd name="connsiteX20" fmla="*/ 2959100 w 3987800"/>
              <a:gd name="connsiteY20" fmla="*/ 4724400 h 4813300"/>
              <a:gd name="connsiteX21" fmla="*/ 3086100 w 3987800"/>
              <a:gd name="connsiteY21" fmla="*/ 4749800 h 4813300"/>
              <a:gd name="connsiteX22" fmla="*/ 3162300 w 3987800"/>
              <a:gd name="connsiteY22" fmla="*/ 4813300 h 4813300"/>
              <a:gd name="connsiteX23" fmla="*/ 3987800 w 3987800"/>
              <a:gd name="connsiteY23" fmla="*/ 4495800 h 4813300"/>
              <a:gd name="connsiteX24" fmla="*/ 3987800 w 3987800"/>
              <a:gd name="connsiteY24"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431800 w 3987800"/>
              <a:gd name="connsiteY7" fmla="*/ 2032000 h 4813300"/>
              <a:gd name="connsiteX8" fmla="*/ 381000 w 3987800"/>
              <a:gd name="connsiteY8" fmla="*/ 2133600 h 4813300"/>
              <a:gd name="connsiteX9" fmla="*/ 368300 w 3987800"/>
              <a:gd name="connsiteY9" fmla="*/ 2184400 h 4813300"/>
              <a:gd name="connsiteX10" fmla="*/ 254000 w 3987800"/>
              <a:gd name="connsiteY10" fmla="*/ 2425700 h 4813300"/>
              <a:gd name="connsiteX11" fmla="*/ 228600 w 3987800"/>
              <a:gd name="connsiteY11" fmla="*/ 2514600 h 4813300"/>
              <a:gd name="connsiteX12" fmla="*/ 0 w 3987800"/>
              <a:gd name="connsiteY12" fmla="*/ 2984500 h 4813300"/>
              <a:gd name="connsiteX13" fmla="*/ 520700 w 3987800"/>
              <a:gd name="connsiteY13" fmla="*/ 3492500 h 4813300"/>
              <a:gd name="connsiteX14" fmla="*/ 876300 w 3987800"/>
              <a:gd name="connsiteY14" fmla="*/ 3683000 h 4813300"/>
              <a:gd name="connsiteX15" fmla="*/ 1422400 w 3987800"/>
              <a:gd name="connsiteY15" fmla="*/ 4025900 h 4813300"/>
              <a:gd name="connsiteX16" fmla="*/ 1866900 w 3987800"/>
              <a:gd name="connsiteY16" fmla="*/ 4267200 h 4813300"/>
              <a:gd name="connsiteX17" fmla="*/ 2082800 w 3987800"/>
              <a:gd name="connsiteY17" fmla="*/ 4406900 h 4813300"/>
              <a:gd name="connsiteX18" fmla="*/ 2641600 w 3987800"/>
              <a:gd name="connsiteY18" fmla="*/ 4635500 h 4813300"/>
              <a:gd name="connsiteX19" fmla="*/ 2959100 w 3987800"/>
              <a:gd name="connsiteY19" fmla="*/ 4724400 h 4813300"/>
              <a:gd name="connsiteX20" fmla="*/ 3086100 w 3987800"/>
              <a:gd name="connsiteY20" fmla="*/ 4749800 h 4813300"/>
              <a:gd name="connsiteX21" fmla="*/ 3162300 w 3987800"/>
              <a:gd name="connsiteY21" fmla="*/ 4813300 h 4813300"/>
              <a:gd name="connsiteX22" fmla="*/ 3987800 w 3987800"/>
              <a:gd name="connsiteY22" fmla="*/ 4495800 h 4813300"/>
              <a:gd name="connsiteX23" fmla="*/ 3987800 w 3987800"/>
              <a:gd name="connsiteY23"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368300 w 3987800"/>
              <a:gd name="connsiteY8" fmla="*/ 2184400 h 4813300"/>
              <a:gd name="connsiteX9" fmla="*/ 254000 w 3987800"/>
              <a:gd name="connsiteY9" fmla="*/ 2425700 h 4813300"/>
              <a:gd name="connsiteX10" fmla="*/ 228600 w 3987800"/>
              <a:gd name="connsiteY10" fmla="*/ 2514600 h 4813300"/>
              <a:gd name="connsiteX11" fmla="*/ 0 w 3987800"/>
              <a:gd name="connsiteY11" fmla="*/ 2984500 h 4813300"/>
              <a:gd name="connsiteX12" fmla="*/ 520700 w 3987800"/>
              <a:gd name="connsiteY12" fmla="*/ 3492500 h 4813300"/>
              <a:gd name="connsiteX13" fmla="*/ 876300 w 3987800"/>
              <a:gd name="connsiteY13" fmla="*/ 3683000 h 4813300"/>
              <a:gd name="connsiteX14" fmla="*/ 1422400 w 3987800"/>
              <a:gd name="connsiteY14" fmla="*/ 4025900 h 4813300"/>
              <a:gd name="connsiteX15" fmla="*/ 1866900 w 3987800"/>
              <a:gd name="connsiteY15" fmla="*/ 4267200 h 4813300"/>
              <a:gd name="connsiteX16" fmla="*/ 2082800 w 3987800"/>
              <a:gd name="connsiteY16" fmla="*/ 4406900 h 4813300"/>
              <a:gd name="connsiteX17" fmla="*/ 2641600 w 3987800"/>
              <a:gd name="connsiteY17" fmla="*/ 4635500 h 4813300"/>
              <a:gd name="connsiteX18" fmla="*/ 2959100 w 3987800"/>
              <a:gd name="connsiteY18" fmla="*/ 4724400 h 4813300"/>
              <a:gd name="connsiteX19" fmla="*/ 3086100 w 3987800"/>
              <a:gd name="connsiteY19" fmla="*/ 4749800 h 4813300"/>
              <a:gd name="connsiteX20" fmla="*/ 3162300 w 3987800"/>
              <a:gd name="connsiteY20" fmla="*/ 4813300 h 4813300"/>
              <a:gd name="connsiteX21" fmla="*/ 3987800 w 3987800"/>
              <a:gd name="connsiteY21" fmla="*/ 4495800 h 4813300"/>
              <a:gd name="connsiteX22" fmla="*/ 3987800 w 3987800"/>
              <a:gd name="connsiteY22"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381000 w 3987800"/>
              <a:gd name="connsiteY7" fmla="*/ 2133600 h 4813300"/>
              <a:gd name="connsiteX8" fmla="*/ 254000 w 3987800"/>
              <a:gd name="connsiteY8" fmla="*/ 2425700 h 4813300"/>
              <a:gd name="connsiteX9" fmla="*/ 228600 w 3987800"/>
              <a:gd name="connsiteY9" fmla="*/ 2514600 h 4813300"/>
              <a:gd name="connsiteX10" fmla="*/ 0 w 3987800"/>
              <a:gd name="connsiteY10" fmla="*/ 2984500 h 4813300"/>
              <a:gd name="connsiteX11" fmla="*/ 520700 w 3987800"/>
              <a:gd name="connsiteY11" fmla="*/ 3492500 h 4813300"/>
              <a:gd name="connsiteX12" fmla="*/ 876300 w 3987800"/>
              <a:gd name="connsiteY12" fmla="*/ 3683000 h 4813300"/>
              <a:gd name="connsiteX13" fmla="*/ 1422400 w 3987800"/>
              <a:gd name="connsiteY13" fmla="*/ 4025900 h 4813300"/>
              <a:gd name="connsiteX14" fmla="*/ 1866900 w 3987800"/>
              <a:gd name="connsiteY14" fmla="*/ 4267200 h 4813300"/>
              <a:gd name="connsiteX15" fmla="*/ 2082800 w 3987800"/>
              <a:gd name="connsiteY15" fmla="*/ 4406900 h 4813300"/>
              <a:gd name="connsiteX16" fmla="*/ 2641600 w 3987800"/>
              <a:gd name="connsiteY16" fmla="*/ 4635500 h 4813300"/>
              <a:gd name="connsiteX17" fmla="*/ 2959100 w 3987800"/>
              <a:gd name="connsiteY17" fmla="*/ 4724400 h 4813300"/>
              <a:gd name="connsiteX18" fmla="*/ 3086100 w 3987800"/>
              <a:gd name="connsiteY18" fmla="*/ 4749800 h 4813300"/>
              <a:gd name="connsiteX19" fmla="*/ 3162300 w 3987800"/>
              <a:gd name="connsiteY19" fmla="*/ 4813300 h 4813300"/>
              <a:gd name="connsiteX20" fmla="*/ 3987800 w 3987800"/>
              <a:gd name="connsiteY20" fmla="*/ 4495800 h 4813300"/>
              <a:gd name="connsiteX21" fmla="*/ 3987800 w 3987800"/>
              <a:gd name="connsiteY21"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54000 w 3987800"/>
              <a:gd name="connsiteY7" fmla="*/ 2425700 h 4813300"/>
              <a:gd name="connsiteX8" fmla="*/ 228600 w 3987800"/>
              <a:gd name="connsiteY8" fmla="*/ 2514600 h 4813300"/>
              <a:gd name="connsiteX9" fmla="*/ 0 w 3987800"/>
              <a:gd name="connsiteY9" fmla="*/ 2984500 h 4813300"/>
              <a:gd name="connsiteX10" fmla="*/ 520700 w 3987800"/>
              <a:gd name="connsiteY10" fmla="*/ 3492500 h 4813300"/>
              <a:gd name="connsiteX11" fmla="*/ 876300 w 3987800"/>
              <a:gd name="connsiteY11" fmla="*/ 3683000 h 4813300"/>
              <a:gd name="connsiteX12" fmla="*/ 1422400 w 3987800"/>
              <a:gd name="connsiteY12" fmla="*/ 4025900 h 4813300"/>
              <a:gd name="connsiteX13" fmla="*/ 1866900 w 3987800"/>
              <a:gd name="connsiteY13" fmla="*/ 4267200 h 4813300"/>
              <a:gd name="connsiteX14" fmla="*/ 2082800 w 3987800"/>
              <a:gd name="connsiteY14" fmla="*/ 4406900 h 4813300"/>
              <a:gd name="connsiteX15" fmla="*/ 2641600 w 3987800"/>
              <a:gd name="connsiteY15" fmla="*/ 4635500 h 4813300"/>
              <a:gd name="connsiteX16" fmla="*/ 2959100 w 3987800"/>
              <a:gd name="connsiteY16" fmla="*/ 4724400 h 4813300"/>
              <a:gd name="connsiteX17" fmla="*/ 3086100 w 3987800"/>
              <a:gd name="connsiteY17" fmla="*/ 4749800 h 4813300"/>
              <a:gd name="connsiteX18" fmla="*/ 3162300 w 3987800"/>
              <a:gd name="connsiteY18" fmla="*/ 4813300 h 4813300"/>
              <a:gd name="connsiteX19" fmla="*/ 3987800 w 3987800"/>
              <a:gd name="connsiteY19" fmla="*/ 4495800 h 4813300"/>
              <a:gd name="connsiteX20" fmla="*/ 3987800 w 3987800"/>
              <a:gd name="connsiteY20" fmla="*/ 4495800 h 4813300"/>
              <a:gd name="connsiteX0" fmla="*/ 1485900 w 3987800"/>
              <a:gd name="connsiteY0" fmla="*/ 0 h 4813300"/>
              <a:gd name="connsiteX1" fmla="*/ 1485900 w 3987800"/>
              <a:gd name="connsiteY1" fmla="*/ 0 h 4813300"/>
              <a:gd name="connsiteX2" fmla="*/ 1384300 w 3987800"/>
              <a:gd name="connsiteY2" fmla="*/ 317500 h 4813300"/>
              <a:gd name="connsiteX3" fmla="*/ 1168400 w 3987800"/>
              <a:gd name="connsiteY3" fmla="*/ 749300 h 4813300"/>
              <a:gd name="connsiteX4" fmla="*/ 1092200 w 3987800"/>
              <a:gd name="connsiteY4" fmla="*/ 914400 h 4813300"/>
              <a:gd name="connsiteX5" fmla="*/ 1016000 w 3987800"/>
              <a:gd name="connsiteY5" fmla="*/ 1028700 h 4813300"/>
              <a:gd name="connsiteX6" fmla="*/ 965200 w 3987800"/>
              <a:gd name="connsiteY6" fmla="*/ 1117600 h 4813300"/>
              <a:gd name="connsiteX7" fmla="*/ 228600 w 3987800"/>
              <a:gd name="connsiteY7" fmla="*/ 2514600 h 4813300"/>
              <a:gd name="connsiteX8" fmla="*/ 0 w 3987800"/>
              <a:gd name="connsiteY8" fmla="*/ 2984500 h 4813300"/>
              <a:gd name="connsiteX9" fmla="*/ 520700 w 3987800"/>
              <a:gd name="connsiteY9" fmla="*/ 3492500 h 4813300"/>
              <a:gd name="connsiteX10" fmla="*/ 876300 w 3987800"/>
              <a:gd name="connsiteY10" fmla="*/ 3683000 h 4813300"/>
              <a:gd name="connsiteX11" fmla="*/ 1422400 w 3987800"/>
              <a:gd name="connsiteY11" fmla="*/ 4025900 h 4813300"/>
              <a:gd name="connsiteX12" fmla="*/ 1866900 w 3987800"/>
              <a:gd name="connsiteY12" fmla="*/ 4267200 h 4813300"/>
              <a:gd name="connsiteX13" fmla="*/ 2082800 w 3987800"/>
              <a:gd name="connsiteY13" fmla="*/ 4406900 h 4813300"/>
              <a:gd name="connsiteX14" fmla="*/ 2641600 w 3987800"/>
              <a:gd name="connsiteY14" fmla="*/ 4635500 h 4813300"/>
              <a:gd name="connsiteX15" fmla="*/ 2959100 w 3987800"/>
              <a:gd name="connsiteY15" fmla="*/ 4724400 h 4813300"/>
              <a:gd name="connsiteX16" fmla="*/ 3086100 w 3987800"/>
              <a:gd name="connsiteY16" fmla="*/ 4749800 h 4813300"/>
              <a:gd name="connsiteX17" fmla="*/ 3162300 w 3987800"/>
              <a:gd name="connsiteY17" fmla="*/ 4813300 h 4813300"/>
              <a:gd name="connsiteX18" fmla="*/ 3987800 w 3987800"/>
              <a:gd name="connsiteY18" fmla="*/ 4495800 h 4813300"/>
              <a:gd name="connsiteX19" fmla="*/ 3987800 w 3987800"/>
              <a:gd name="connsiteY19" fmla="*/ 4495800 h 4813300"/>
              <a:gd name="connsiteX0" fmla="*/ 1496744 w 3998644"/>
              <a:gd name="connsiteY0" fmla="*/ 0 h 4813300"/>
              <a:gd name="connsiteX1" fmla="*/ 1496744 w 3998644"/>
              <a:gd name="connsiteY1" fmla="*/ 0 h 4813300"/>
              <a:gd name="connsiteX2" fmla="*/ 1395144 w 3998644"/>
              <a:gd name="connsiteY2" fmla="*/ 317500 h 4813300"/>
              <a:gd name="connsiteX3" fmla="*/ 1179244 w 3998644"/>
              <a:gd name="connsiteY3" fmla="*/ 749300 h 4813300"/>
              <a:gd name="connsiteX4" fmla="*/ 1103044 w 3998644"/>
              <a:gd name="connsiteY4" fmla="*/ 914400 h 4813300"/>
              <a:gd name="connsiteX5" fmla="*/ 1026844 w 3998644"/>
              <a:gd name="connsiteY5" fmla="*/ 1028700 h 4813300"/>
              <a:gd name="connsiteX6" fmla="*/ 976044 w 3998644"/>
              <a:gd name="connsiteY6" fmla="*/ 1117600 h 4813300"/>
              <a:gd name="connsiteX7" fmla="*/ 10844 w 3998644"/>
              <a:gd name="connsiteY7" fmla="*/ 2984500 h 4813300"/>
              <a:gd name="connsiteX8" fmla="*/ 531544 w 3998644"/>
              <a:gd name="connsiteY8" fmla="*/ 3492500 h 4813300"/>
              <a:gd name="connsiteX9" fmla="*/ 887144 w 3998644"/>
              <a:gd name="connsiteY9" fmla="*/ 3683000 h 4813300"/>
              <a:gd name="connsiteX10" fmla="*/ 1433244 w 3998644"/>
              <a:gd name="connsiteY10" fmla="*/ 4025900 h 4813300"/>
              <a:gd name="connsiteX11" fmla="*/ 1877744 w 3998644"/>
              <a:gd name="connsiteY11" fmla="*/ 4267200 h 4813300"/>
              <a:gd name="connsiteX12" fmla="*/ 2093644 w 3998644"/>
              <a:gd name="connsiteY12" fmla="*/ 4406900 h 4813300"/>
              <a:gd name="connsiteX13" fmla="*/ 2652444 w 3998644"/>
              <a:gd name="connsiteY13" fmla="*/ 4635500 h 4813300"/>
              <a:gd name="connsiteX14" fmla="*/ 2969944 w 3998644"/>
              <a:gd name="connsiteY14" fmla="*/ 4724400 h 4813300"/>
              <a:gd name="connsiteX15" fmla="*/ 3096944 w 3998644"/>
              <a:gd name="connsiteY15" fmla="*/ 4749800 h 4813300"/>
              <a:gd name="connsiteX16" fmla="*/ 3173144 w 3998644"/>
              <a:gd name="connsiteY16" fmla="*/ 4813300 h 4813300"/>
              <a:gd name="connsiteX17" fmla="*/ 3998644 w 3998644"/>
              <a:gd name="connsiteY17" fmla="*/ 4495800 h 4813300"/>
              <a:gd name="connsiteX18" fmla="*/ 3998644 w 3998644"/>
              <a:gd name="connsiteY18" fmla="*/ 4495800 h 4813300"/>
              <a:gd name="connsiteX0" fmla="*/ 1498853 w 4000753"/>
              <a:gd name="connsiteY0" fmla="*/ 0 h 4813300"/>
              <a:gd name="connsiteX1" fmla="*/ 1498853 w 4000753"/>
              <a:gd name="connsiteY1" fmla="*/ 0 h 4813300"/>
              <a:gd name="connsiteX2" fmla="*/ 1397253 w 4000753"/>
              <a:gd name="connsiteY2" fmla="*/ 317500 h 4813300"/>
              <a:gd name="connsiteX3" fmla="*/ 1181353 w 4000753"/>
              <a:gd name="connsiteY3" fmla="*/ 749300 h 4813300"/>
              <a:gd name="connsiteX4" fmla="*/ 1105153 w 4000753"/>
              <a:gd name="connsiteY4" fmla="*/ 914400 h 4813300"/>
              <a:gd name="connsiteX5" fmla="*/ 1028953 w 4000753"/>
              <a:gd name="connsiteY5" fmla="*/ 1028700 h 4813300"/>
              <a:gd name="connsiteX6" fmla="*/ 12953 w 4000753"/>
              <a:gd name="connsiteY6" fmla="*/ 2984500 h 4813300"/>
              <a:gd name="connsiteX7" fmla="*/ 533653 w 4000753"/>
              <a:gd name="connsiteY7" fmla="*/ 3492500 h 4813300"/>
              <a:gd name="connsiteX8" fmla="*/ 889253 w 4000753"/>
              <a:gd name="connsiteY8" fmla="*/ 3683000 h 4813300"/>
              <a:gd name="connsiteX9" fmla="*/ 1435353 w 4000753"/>
              <a:gd name="connsiteY9" fmla="*/ 4025900 h 4813300"/>
              <a:gd name="connsiteX10" fmla="*/ 1879853 w 4000753"/>
              <a:gd name="connsiteY10" fmla="*/ 4267200 h 4813300"/>
              <a:gd name="connsiteX11" fmla="*/ 2095753 w 4000753"/>
              <a:gd name="connsiteY11" fmla="*/ 4406900 h 4813300"/>
              <a:gd name="connsiteX12" fmla="*/ 2654553 w 4000753"/>
              <a:gd name="connsiteY12" fmla="*/ 4635500 h 4813300"/>
              <a:gd name="connsiteX13" fmla="*/ 2972053 w 4000753"/>
              <a:gd name="connsiteY13" fmla="*/ 4724400 h 4813300"/>
              <a:gd name="connsiteX14" fmla="*/ 3099053 w 4000753"/>
              <a:gd name="connsiteY14" fmla="*/ 4749800 h 4813300"/>
              <a:gd name="connsiteX15" fmla="*/ 3175253 w 4000753"/>
              <a:gd name="connsiteY15" fmla="*/ 4813300 h 4813300"/>
              <a:gd name="connsiteX16" fmla="*/ 4000753 w 4000753"/>
              <a:gd name="connsiteY16" fmla="*/ 4495800 h 4813300"/>
              <a:gd name="connsiteX17" fmla="*/ 4000753 w 4000753"/>
              <a:gd name="connsiteY17" fmla="*/ 4495800 h 4813300"/>
              <a:gd name="connsiteX0" fmla="*/ 1502219 w 4004119"/>
              <a:gd name="connsiteY0" fmla="*/ 0 h 4813300"/>
              <a:gd name="connsiteX1" fmla="*/ 1502219 w 4004119"/>
              <a:gd name="connsiteY1" fmla="*/ 0 h 4813300"/>
              <a:gd name="connsiteX2" fmla="*/ 1400619 w 4004119"/>
              <a:gd name="connsiteY2" fmla="*/ 317500 h 4813300"/>
              <a:gd name="connsiteX3" fmla="*/ 1184719 w 4004119"/>
              <a:gd name="connsiteY3" fmla="*/ 749300 h 4813300"/>
              <a:gd name="connsiteX4" fmla="*/ 1108519 w 4004119"/>
              <a:gd name="connsiteY4" fmla="*/ 914400 h 4813300"/>
              <a:gd name="connsiteX5" fmla="*/ 16319 w 4004119"/>
              <a:gd name="connsiteY5" fmla="*/ 2984500 h 4813300"/>
              <a:gd name="connsiteX6" fmla="*/ 537019 w 4004119"/>
              <a:gd name="connsiteY6" fmla="*/ 3492500 h 4813300"/>
              <a:gd name="connsiteX7" fmla="*/ 892619 w 4004119"/>
              <a:gd name="connsiteY7" fmla="*/ 3683000 h 4813300"/>
              <a:gd name="connsiteX8" fmla="*/ 1438719 w 4004119"/>
              <a:gd name="connsiteY8" fmla="*/ 4025900 h 4813300"/>
              <a:gd name="connsiteX9" fmla="*/ 1883219 w 4004119"/>
              <a:gd name="connsiteY9" fmla="*/ 4267200 h 4813300"/>
              <a:gd name="connsiteX10" fmla="*/ 2099119 w 4004119"/>
              <a:gd name="connsiteY10" fmla="*/ 4406900 h 4813300"/>
              <a:gd name="connsiteX11" fmla="*/ 2657919 w 4004119"/>
              <a:gd name="connsiteY11" fmla="*/ 4635500 h 4813300"/>
              <a:gd name="connsiteX12" fmla="*/ 2975419 w 4004119"/>
              <a:gd name="connsiteY12" fmla="*/ 4724400 h 4813300"/>
              <a:gd name="connsiteX13" fmla="*/ 3102419 w 4004119"/>
              <a:gd name="connsiteY13" fmla="*/ 4749800 h 4813300"/>
              <a:gd name="connsiteX14" fmla="*/ 3178619 w 4004119"/>
              <a:gd name="connsiteY14" fmla="*/ 4813300 h 4813300"/>
              <a:gd name="connsiteX15" fmla="*/ 4004119 w 4004119"/>
              <a:gd name="connsiteY15" fmla="*/ 4495800 h 4813300"/>
              <a:gd name="connsiteX16" fmla="*/ 4004119 w 4004119"/>
              <a:gd name="connsiteY16" fmla="*/ 4495800 h 4813300"/>
              <a:gd name="connsiteX0" fmla="*/ 1505796 w 4007696"/>
              <a:gd name="connsiteY0" fmla="*/ 0 h 4813300"/>
              <a:gd name="connsiteX1" fmla="*/ 1505796 w 4007696"/>
              <a:gd name="connsiteY1" fmla="*/ 0 h 4813300"/>
              <a:gd name="connsiteX2" fmla="*/ 1404196 w 4007696"/>
              <a:gd name="connsiteY2" fmla="*/ 317500 h 4813300"/>
              <a:gd name="connsiteX3" fmla="*/ 1188296 w 4007696"/>
              <a:gd name="connsiteY3" fmla="*/ 749300 h 4813300"/>
              <a:gd name="connsiteX4" fmla="*/ 19896 w 4007696"/>
              <a:gd name="connsiteY4" fmla="*/ 2984500 h 4813300"/>
              <a:gd name="connsiteX5" fmla="*/ 540596 w 4007696"/>
              <a:gd name="connsiteY5" fmla="*/ 3492500 h 4813300"/>
              <a:gd name="connsiteX6" fmla="*/ 896196 w 4007696"/>
              <a:gd name="connsiteY6" fmla="*/ 3683000 h 4813300"/>
              <a:gd name="connsiteX7" fmla="*/ 1442296 w 4007696"/>
              <a:gd name="connsiteY7" fmla="*/ 4025900 h 4813300"/>
              <a:gd name="connsiteX8" fmla="*/ 1886796 w 4007696"/>
              <a:gd name="connsiteY8" fmla="*/ 4267200 h 4813300"/>
              <a:gd name="connsiteX9" fmla="*/ 2102696 w 4007696"/>
              <a:gd name="connsiteY9" fmla="*/ 4406900 h 4813300"/>
              <a:gd name="connsiteX10" fmla="*/ 2661496 w 4007696"/>
              <a:gd name="connsiteY10" fmla="*/ 4635500 h 4813300"/>
              <a:gd name="connsiteX11" fmla="*/ 2978996 w 4007696"/>
              <a:gd name="connsiteY11" fmla="*/ 4724400 h 4813300"/>
              <a:gd name="connsiteX12" fmla="*/ 3105996 w 4007696"/>
              <a:gd name="connsiteY12" fmla="*/ 4749800 h 4813300"/>
              <a:gd name="connsiteX13" fmla="*/ 3182196 w 4007696"/>
              <a:gd name="connsiteY13" fmla="*/ 4813300 h 4813300"/>
              <a:gd name="connsiteX14" fmla="*/ 4007696 w 4007696"/>
              <a:gd name="connsiteY14" fmla="*/ 4495800 h 4813300"/>
              <a:gd name="connsiteX15" fmla="*/ 4007696 w 4007696"/>
              <a:gd name="connsiteY15" fmla="*/ 4495800 h 4813300"/>
              <a:gd name="connsiteX0" fmla="*/ 1516839 w 4018739"/>
              <a:gd name="connsiteY0" fmla="*/ 0 h 4813300"/>
              <a:gd name="connsiteX1" fmla="*/ 1516839 w 4018739"/>
              <a:gd name="connsiteY1" fmla="*/ 0 h 4813300"/>
              <a:gd name="connsiteX2" fmla="*/ 1415239 w 4018739"/>
              <a:gd name="connsiteY2" fmla="*/ 317500 h 4813300"/>
              <a:gd name="connsiteX3" fmla="*/ 30939 w 4018739"/>
              <a:gd name="connsiteY3" fmla="*/ 2984500 h 4813300"/>
              <a:gd name="connsiteX4" fmla="*/ 551639 w 4018739"/>
              <a:gd name="connsiteY4" fmla="*/ 3492500 h 4813300"/>
              <a:gd name="connsiteX5" fmla="*/ 907239 w 4018739"/>
              <a:gd name="connsiteY5" fmla="*/ 3683000 h 4813300"/>
              <a:gd name="connsiteX6" fmla="*/ 1453339 w 4018739"/>
              <a:gd name="connsiteY6" fmla="*/ 4025900 h 4813300"/>
              <a:gd name="connsiteX7" fmla="*/ 1897839 w 4018739"/>
              <a:gd name="connsiteY7" fmla="*/ 4267200 h 4813300"/>
              <a:gd name="connsiteX8" fmla="*/ 2113739 w 4018739"/>
              <a:gd name="connsiteY8" fmla="*/ 4406900 h 4813300"/>
              <a:gd name="connsiteX9" fmla="*/ 2672539 w 4018739"/>
              <a:gd name="connsiteY9" fmla="*/ 4635500 h 4813300"/>
              <a:gd name="connsiteX10" fmla="*/ 2990039 w 4018739"/>
              <a:gd name="connsiteY10" fmla="*/ 4724400 h 4813300"/>
              <a:gd name="connsiteX11" fmla="*/ 3117039 w 4018739"/>
              <a:gd name="connsiteY11" fmla="*/ 4749800 h 4813300"/>
              <a:gd name="connsiteX12" fmla="*/ 3193239 w 4018739"/>
              <a:gd name="connsiteY12" fmla="*/ 4813300 h 4813300"/>
              <a:gd name="connsiteX13" fmla="*/ 4018739 w 4018739"/>
              <a:gd name="connsiteY13" fmla="*/ 4495800 h 4813300"/>
              <a:gd name="connsiteX14" fmla="*/ 4018739 w 4018739"/>
              <a:gd name="connsiteY14" fmla="*/ 4495800 h 4813300"/>
              <a:gd name="connsiteX0" fmla="*/ 1522406 w 4024306"/>
              <a:gd name="connsiteY0" fmla="*/ 0 h 4813300"/>
              <a:gd name="connsiteX1" fmla="*/ 1522406 w 4024306"/>
              <a:gd name="connsiteY1" fmla="*/ 0 h 4813300"/>
              <a:gd name="connsiteX2" fmla="*/ 36506 w 4024306"/>
              <a:gd name="connsiteY2" fmla="*/ 2984500 h 4813300"/>
              <a:gd name="connsiteX3" fmla="*/ 557206 w 4024306"/>
              <a:gd name="connsiteY3" fmla="*/ 3492500 h 4813300"/>
              <a:gd name="connsiteX4" fmla="*/ 912806 w 4024306"/>
              <a:gd name="connsiteY4" fmla="*/ 3683000 h 4813300"/>
              <a:gd name="connsiteX5" fmla="*/ 1458906 w 4024306"/>
              <a:gd name="connsiteY5" fmla="*/ 4025900 h 4813300"/>
              <a:gd name="connsiteX6" fmla="*/ 1903406 w 4024306"/>
              <a:gd name="connsiteY6" fmla="*/ 4267200 h 4813300"/>
              <a:gd name="connsiteX7" fmla="*/ 2119306 w 4024306"/>
              <a:gd name="connsiteY7" fmla="*/ 4406900 h 4813300"/>
              <a:gd name="connsiteX8" fmla="*/ 2678106 w 4024306"/>
              <a:gd name="connsiteY8" fmla="*/ 4635500 h 4813300"/>
              <a:gd name="connsiteX9" fmla="*/ 2995606 w 4024306"/>
              <a:gd name="connsiteY9" fmla="*/ 4724400 h 4813300"/>
              <a:gd name="connsiteX10" fmla="*/ 3122606 w 4024306"/>
              <a:gd name="connsiteY10" fmla="*/ 4749800 h 4813300"/>
              <a:gd name="connsiteX11" fmla="*/ 3198806 w 4024306"/>
              <a:gd name="connsiteY11" fmla="*/ 4813300 h 4813300"/>
              <a:gd name="connsiteX12" fmla="*/ 4024306 w 4024306"/>
              <a:gd name="connsiteY12" fmla="*/ 4495800 h 4813300"/>
              <a:gd name="connsiteX13" fmla="*/ 4024306 w 4024306"/>
              <a:gd name="connsiteY13" fmla="*/ 4495800 h 4813300"/>
              <a:gd name="connsiteX0" fmla="*/ 1495409 w 3997309"/>
              <a:gd name="connsiteY0" fmla="*/ 0 h 4813300"/>
              <a:gd name="connsiteX1" fmla="*/ 1495409 w 3997309"/>
              <a:gd name="connsiteY1" fmla="*/ 0 h 4813300"/>
              <a:gd name="connsiteX2" fmla="*/ 9509 w 3997309"/>
              <a:gd name="connsiteY2" fmla="*/ 2984500 h 4813300"/>
              <a:gd name="connsiteX3" fmla="*/ 885809 w 3997309"/>
              <a:gd name="connsiteY3" fmla="*/ 3683000 h 4813300"/>
              <a:gd name="connsiteX4" fmla="*/ 1431909 w 3997309"/>
              <a:gd name="connsiteY4" fmla="*/ 4025900 h 4813300"/>
              <a:gd name="connsiteX5" fmla="*/ 1876409 w 3997309"/>
              <a:gd name="connsiteY5" fmla="*/ 4267200 h 4813300"/>
              <a:gd name="connsiteX6" fmla="*/ 2092309 w 3997309"/>
              <a:gd name="connsiteY6" fmla="*/ 4406900 h 4813300"/>
              <a:gd name="connsiteX7" fmla="*/ 2651109 w 3997309"/>
              <a:gd name="connsiteY7" fmla="*/ 4635500 h 4813300"/>
              <a:gd name="connsiteX8" fmla="*/ 2968609 w 3997309"/>
              <a:gd name="connsiteY8" fmla="*/ 4724400 h 4813300"/>
              <a:gd name="connsiteX9" fmla="*/ 3095609 w 3997309"/>
              <a:gd name="connsiteY9" fmla="*/ 4749800 h 4813300"/>
              <a:gd name="connsiteX10" fmla="*/ 3171809 w 3997309"/>
              <a:gd name="connsiteY10" fmla="*/ 4813300 h 4813300"/>
              <a:gd name="connsiteX11" fmla="*/ 3997309 w 3997309"/>
              <a:gd name="connsiteY11" fmla="*/ 4495800 h 4813300"/>
              <a:gd name="connsiteX12" fmla="*/ 3997309 w 3997309"/>
              <a:gd name="connsiteY12" fmla="*/ 4495800 h 4813300"/>
              <a:gd name="connsiteX0" fmla="*/ 1485975 w 3987875"/>
              <a:gd name="connsiteY0" fmla="*/ 0 h 4813300"/>
              <a:gd name="connsiteX1" fmla="*/ 1485975 w 3987875"/>
              <a:gd name="connsiteY1" fmla="*/ 0 h 4813300"/>
              <a:gd name="connsiteX2" fmla="*/ 75 w 3987875"/>
              <a:gd name="connsiteY2" fmla="*/ 2984500 h 4813300"/>
              <a:gd name="connsiteX3" fmla="*/ 1422475 w 3987875"/>
              <a:gd name="connsiteY3" fmla="*/ 4025900 h 4813300"/>
              <a:gd name="connsiteX4" fmla="*/ 1866975 w 3987875"/>
              <a:gd name="connsiteY4" fmla="*/ 4267200 h 4813300"/>
              <a:gd name="connsiteX5" fmla="*/ 2082875 w 3987875"/>
              <a:gd name="connsiteY5" fmla="*/ 4406900 h 4813300"/>
              <a:gd name="connsiteX6" fmla="*/ 2641675 w 3987875"/>
              <a:gd name="connsiteY6" fmla="*/ 4635500 h 4813300"/>
              <a:gd name="connsiteX7" fmla="*/ 2959175 w 3987875"/>
              <a:gd name="connsiteY7" fmla="*/ 4724400 h 4813300"/>
              <a:gd name="connsiteX8" fmla="*/ 3086175 w 3987875"/>
              <a:gd name="connsiteY8" fmla="*/ 4749800 h 4813300"/>
              <a:gd name="connsiteX9" fmla="*/ 3162375 w 3987875"/>
              <a:gd name="connsiteY9" fmla="*/ 4813300 h 4813300"/>
              <a:gd name="connsiteX10" fmla="*/ 3987875 w 3987875"/>
              <a:gd name="connsiteY10" fmla="*/ 4495800 h 4813300"/>
              <a:gd name="connsiteX11" fmla="*/ 3987875 w 3987875"/>
              <a:gd name="connsiteY11" fmla="*/ 4495800 h 4813300"/>
              <a:gd name="connsiteX0" fmla="*/ 1488146 w 3990046"/>
              <a:gd name="connsiteY0" fmla="*/ 0 h 4813300"/>
              <a:gd name="connsiteX1" fmla="*/ 1488146 w 3990046"/>
              <a:gd name="connsiteY1" fmla="*/ 0 h 4813300"/>
              <a:gd name="connsiteX2" fmla="*/ 2246 w 3990046"/>
              <a:gd name="connsiteY2" fmla="*/ 2984500 h 4813300"/>
              <a:gd name="connsiteX3" fmla="*/ 1869146 w 3990046"/>
              <a:gd name="connsiteY3" fmla="*/ 4267200 h 4813300"/>
              <a:gd name="connsiteX4" fmla="*/ 2085046 w 3990046"/>
              <a:gd name="connsiteY4" fmla="*/ 4406900 h 4813300"/>
              <a:gd name="connsiteX5" fmla="*/ 2643846 w 3990046"/>
              <a:gd name="connsiteY5" fmla="*/ 4635500 h 4813300"/>
              <a:gd name="connsiteX6" fmla="*/ 2961346 w 3990046"/>
              <a:gd name="connsiteY6" fmla="*/ 4724400 h 4813300"/>
              <a:gd name="connsiteX7" fmla="*/ 3088346 w 3990046"/>
              <a:gd name="connsiteY7" fmla="*/ 4749800 h 4813300"/>
              <a:gd name="connsiteX8" fmla="*/ 3164546 w 3990046"/>
              <a:gd name="connsiteY8" fmla="*/ 4813300 h 4813300"/>
              <a:gd name="connsiteX9" fmla="*/ 3990046 w 3990046"/>
              <a:gd name="connsiteY9" fmla="*/ 4495800 h 4813300"/>
              <a:gd name="connsiteX10" fmla="*/ 3990046 w 3990046"/>
              <a:gd name="connsiteY10" fmla="*/ 4495800 h 4813300"/>
              <a:gd name="connsiteX0" fmla="*/ 1491174 w 3993074"/>
              <a:gd name="connsiteY0" fmla="*/ 0 h 4813300"/>
              <a:gd name="connsiteX1" fmla="*/ 1491174 w 3993074"/>
              <a:gd name="connsiteY1" fmla="*/ 0 h 4813300"/>
              <a:gd name="connsiteX2" fmla="*/ 5274 w 3993074"/>
              <a:gd name="connsiteY2" fmla="*/ 2984500 h 4813300"/>
              <a:gd name="connsiteX3" fmla="*/ 2088074 w 3993074"/>
              <a:gd name="connsiteY3" fmla="*/ 4406900 h 4813300"/>
              <a:gd name="connsiteX4" fmla="*/ 2646874 w 3993074"/>
              <a:gd name="connsiteY4" fmla="*/ 4635500 h 4813300"/>
              <a:gd name="connsiteX5" fmla="*/ 2964374 w 3993074"/>
              <a:gd name="connsiteY5" fmla="*/ 4724400 h 4813300"/>
              <a:gd name="connsiteX6" fmla="*/ 3091374 w 3993074"/>
              <a:gd name="connsiteY6" fmla="*/ 4749800 h 4813300"/>
              <a:gd name="connsiteX7" fmla="*/ 3167574 w 3993074"/>
              <a:gd name="connsiteY7" fmla="*/ 4813300 h 4813300"/>
              <a:gd name="connsiteX8" fmla="*/ 3993074 w 3993074"/>
              <a:gd name="connsiteY8" fmla="*/ 4495800 h 4813300"/>
              <a:gd name="connsiteX9" fmla="*/ 3993074 w 3993074"/>
              <a:gd name="connsiteY9"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2976875 w 4005575"/>
              <a:gd name="connsiteY4" fmla="*/ 4724400 h 4813300"/>
              <a:gd name="connsiteX5" fmla="*/ 3103875 w 4005575"/>
              <a:gd name="connsiteY5" fmla="*/ 4749800 h 4813300"/>
              <a:gd name="connsiteX6" fmla="*/ 3180075 w 4005575"/>
              <a:gd name="connsiteY6" fmla="*/ 4813300 h 4813300"/>
              <a:gd name="connsiteX7" fmla="*/ 4005575 w 4005575"/>
              <a:gd name="connsiteY7" fmla="*/ 4495800 h 4813300"/>
              <a:gd name="connsiteX8" fmla="*/ 4005575 w 4005575"/>
              <a:gd name="connsiteY8" fmla="*/ 4495800 h 4813300"/>
              <a:gd name="connsiteX0" fmla="*/ 1503675 w 4005575"/>
              <a:gd name="connsiteY0" fmla="*/ 0 h 4813300"/>
              <a:gd name="connsiteX1" fmla="*/ 1503675 w 4005575"/>
              <a:gd name="connsiteY1" fmla="*/ 0 h 4813300"/>
              <a:gd name="connsiteX2" fmla="*/ 17775 w 4005575"/>
              <a:gd name="connsiteY2" fmla="*/ 2984500 h 4813300"/>
              <a:gd name="connsiteX3" fmla="*/ 2659375 w 4005575"/>
              <a:gd name="connsiteY3" fmla="*/ 4635500 h 4813300"/>
              <a:gd name="connsiteX4" fmla="*/ 3103875 w 4005575"/>
              <a:gd name="connsiteY4" fmla="*/ 4749800 h 4813300"/>
              <a:gd name="connsiteX5" fmla="*/ 3180075 w 4005575"/>
              <a:gd name="connsiteY5" fmla="*/ 4813300 h 4813300"/>
              <a:gd name="connsiteX6" fmla="*/ 4005575 w 4005575"/>
              <a:gd name="connsiteY6" fmla="*/ 4495800 h 4813300"/>
              <a:gd name="connsiteX7" fmla="*/ 4005575 w 4005575"/>
              <a:gd name="connsiteY7" fmla="*/ 4495800 h 4813300"/>
              <a:gd name="connsiteX0" fmla="*/ 1503675 w 4005575"/>
              <a:gd name="connsiteY0" fmla="*/ 0 h 4849100"/>
              <a:gd name="connsiteX1" fmla="*/ 1503675 w 4005575"/>
              <a:gd name="connsiteY1" fmla="*/ 0 h 4849100"/>
              <a:gd name="connsiteX2" fmla="*/ 17775 w 4005575"/>
              <a:gd name="connsiteY2" fmla="*/ 2984500 h 4849100"/>
              <a:gd name="connsiteX3" fmla="*/ 2659375 w 4005575"/>
              <a:gd name="connsiteY3" fmla="*/ 4635500 h 4849100"/>
              <a:gd name="connsiteX4" fmla="*/ 3180075 w 4005575"/>
              <a:gd name="connsiteY4" fmla="*/ 4813300 h 4849100"/>
              <a:gd name="connsiteX5" fmla="*/ 4005575 w 4005575"/>
              <a:gd name="connsiteY5" fmla="*/ 4495800 h 4849100"/>
              <a:gd name="connsiteX6" fmla="*/ 4005575 w 4005575"/>
              <a:gd name="connsiteY6" fmla="*/ 4495800 h 4849100"/>
              <a:gd name="connsiteX0" fmla="*/ 1520087 w 4021987"/>
              <a:gd name="connsiteY0" fmla="*/ 0 h 4813300"/>
              <a:gd name="connsiteX1" fmla="*/ 1520087 w 4021987"/>
              <a:gd name="connsiteY1" fmla="*/ 0 h 4813300"/>
              <a:gd name="connsiteX2" fmla="*/ 34187 w 4021987"/>
              <a:gd name="connsiteY2" fmla="*/ 2984500 h 4813300"/>
              <a:gd name="connsiteX3" fmla="*/ 3196487 w 4021987"/>
              <a:gd name="connsiteY3" fmla="*/ 4813300 h 4813300"/>
              <a:gd name="connsiteX4" fmla="*/ 4021987 w 4021987"/>
              <a:gd name="connsiteY4" fmla="*/ 4495800 h 4813300"/>
              <a:gd name="connsiteX5" fmla="*/ 4021987 w 4021987"/>
              <a:gd name="connsiteY5" fmla="*/ 4495800 h 4813300"/>
              <a:gd name="connsiteX0" fmla="*/ 1552919 w 4054819"/>
              <a:gd name="connsiteY0" fmla="*/ 0 h 4495800"/>
              <a:gd name="connsiteX1" fmla="*/ 1552919 w 4054819"/>
              <a:gd name="connsiteY1" fmla="*/ 0 h 4495800"/>
              <a:gd name="connsiteX2" fmla="*/ 67019 w 4054819"/>
              <a:gd name="connsiteY2" fmla="*/ 2984500 h 4495800"/>
              <a:gd name="connsiteX3" fmla="*/ 4054819 w 4054819"/>
              <a:gd name="connsiteY3" fmla="*/ 4495800 h 4495800"/>
              <a:gd name="connsiteX4" fmla="*/ 4054819 w 4054819"/>
              <a:gd name="connsiteY4" fmla="*/ 4495800 h 4495800"/>
              <a:gd name="connsiteX0" fmla="*/ 1552919 w 4054819"/>
              <a:gd name="connsiteY0" fmla="*/ 0 h 4553367"/>
              <a:gd name="connsiteX1" fmla="*/ 1552919 w 4054819"/>
              <a:gd name="connsiteY1" fmla="*/ 0 h 4553367"/>
              <a:gd name="connsiteX2" fmla="*/ 67019 w 4054819"/>
              <a:gd name="connsiteY2" fmla="*/ 2984500 h 4553367"/>
              <a:gd name="connsiteX3" fmla="*/ 4054819 w 4054819"/>
              <a:gd name="connsiteY3" fmla="*/ 4495800 h 4553367"/>
              <a:gd name="connsiteX4" fmla="*/ 4054819 w 4054819"/>
              <a:gd name="connsiteY4" fmla="*/ 4495800 h 4553367"/>
              <a:gd name="connsiteX0" fmla="*/ 1498278 w 4000178"/>
              <a:gd name="connsiteY0" fmla="*/ 0 h 4574205"/>
              <a:gd name="connsiteX1" fmla="*/ 1498278 w 4000178"/>
              <a:gd name="connsiteY1" fmla="*/ 0 h 4574205"/>
              <a:gd name="connsiteX2" fmla="*/ 12378 w 4000178"/>
              <a:gd name="connsiteY2" fmla="*/ 2984500 h 4574205"/>
              <a:gd name="connsiteX3" fmla="*/ 4000178 w 4000178"/>
              <a:gd name="connsiteY3" fmla="*/ 4495800 h 4574205"/>
              <a:gd name="connsiteX4" fmla="*/ 4000178 w 4000178"/>
              <a:gd name="connsiteY4" fmla="*/ 4495800 h 4574205"/>
              <a:gd name="connsiteX0" fmla="*/ 1529641 w 4031541"/>
              <a:gd name="connsiteY0" fmla="*/ 0 h 4574342"/>
              <a:gd name="connsiteX1" fmla="*/ 1529641 w 4031541"/>
              <a:gd name="connsiteY1" fmla="*/ 0 h 4574342"/>
              <a:gd name="connsiteX2" fmla="*/ 43741 w 4031541"/>
              <a:gd name="connsiteY2" fmla="*/ 2984500 h 4574342"/>
              <a:gd name="connsiteX3" fmla="*/ 4031541 w 4031541"/>
              <a:gd name="connsiteY3" fmla="*/ 4495800 h 4574342"/>
              <a:gd name="connsiteX4" fmla="*/ 4031541 w 4031541"/>
              <a:gd name="connsiteY4" fmla="*/ 4495800 h 4574342"/>
              <a:gd name="connsiteX0" fmla="*/ 1611719 w 4113619"/>
              <a:gd name="connsiteY0" fmla="*/ 0 h 4550224"/>
              <a:gd name="connsiteX1" fmla="*/ 1052919 w 4113619"/>
              <a:gd name="connsiteY1" fmla="*/ 495300 h 4550224"/>
              <a:gd name="connsiteX2" fmla="*/ 125819 w 4113619"/>
              <a:gd name="connsiteY2" fmla="*/ 2984500 h 4550224"/>
              <a:gd name="connsiteX3" fmla="*/ 4113619 w 4113619"/>
              <a:gd name="connsiteY3" fmla="*/ 4495800 h 4550224"/>
              <a:gd name="connsiteX4" fmla="*/ 4113619 w 4113619"/>
              <a:gd name="connsiteY4"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485900 w 3987800"/>
              <a:gd name="connsiteY0" fmla="*/ 0 h 4550224"/>
              <a:gd name="connsiteX1" fmla="*/ 0 w 3987800"/>
              <a:gd name="connsiteY1" fmla="*/ 2984500 h 4550224"/>
              <a:gd name="connsiteX2" fmla="*/ 3987800 w 3987800"/>
              <a:gd name="connsiteY2" fmla="*/ 4495800 h 4550224"/>
              <a:gd name="connsiteX3" fmla="*/ 3987800 w 3987800"/>
              <a:gd name="connsiteY3" fmla="*/ 4495800 h 4550224"/>
              <a:gd name="connsiteX0" fmla="*/ 1523633 w 4025533"/>
              <a:gd name="connsiteY0" fmla="*/ 0 h 4556995"/>
              <a:gd name="connsiteX1" fmla="*/ 37733 w 4025533"/>
              <a:gd name="connsiteY1" fmla="*/ 2984500 h 4556995"/>
              <a:gd name="connsiteX2" fmla="*/ 4025533 w 4025533"/>
              <a:gd name="connsiteY2" fmla="*/ 4495800 h 4556995"/>
              <a:gd name="connsiteX3" fmla="*/ 4025533 w 4025533"/>
              <a:gd name="connsiteY3" fmla="*/ 4495800 h 4556995"/>
              <a:gd name="connsiteX0" fmla="*/ 1523633 w 4025533"/>
              <a:gd name="connsiteY0" fmla="*/ 0 h 4655193"/>
              <a:gd name="connsiteX1" fmla="*/ 37733 w 4025533"/>
              <a:gd name="connsiteY1" fmla="*/ 2984500 h 4655193"/>
              <a:gd name="connsiteX2" fmla="*/ 4025533 w 4025533"/>
              <a:gd name="connsiteY2" fmla="*/ 4495800 h 4655193"/>
              <a:gd name="connsiteX3" fmla="*/ 4025533 w 4025533"/>
              <a:gd name="connsiteY3" fmla="*/ 4495800 h 4655193"/>
              <a:gd name="connsiteX0" fmla="*/ 1632123 w 4134023"/>
              <a:gd name="connsiteY0" fmla="*/ 0 h 4653804"/>
              <a:gd name="connsiteX1" fmla="*/ 146223 w 4134023"/>
              <a:gd name="connsiteY1" fmla="*/ 2984500 h 4653804"/>
              <a:gd name="connsiteX2" fmla="*/ 4134023 w 4134023"/>
              <a:gd name="connsiteY2" fmla="*/ 4495800 h 4653804"/>
              <a:gd name="connsiteX3" fmla="*/ 4134023 w 4134023"/>
              <a:gd name="connsiteY3" fmla="*/ 4495800 h 4653804"/>
              <a:gd name="connsiteX0" fmla="*/ 1837133 w 4339033"/>
              <a:gd name="connsiteY0" fmla="*/ 0 h 4667917"/>
              <a:gd name="connsiteX1" fmla="*/ 122633 w 4339033"/>
              <a:gd name="connsiteY1" fmla="*/ 3136900 h 4667917"/>
              <a:gd name="connsiteX2" fmla="*/ 4339033 w 4339033"/>
              <a:gd name="connsiteY2" fmla="*/ 4495800 h 4667917"/>
              <a:gd name="connsiteX3" fmla="*/ 4339033 w 4339033"/>
              <a:gd name="connsiteY3" fmla="*/ 4495800 h 4667917"/>
              <a:gd name="connsiteX0" fmla="*/ 1798553 w 4300453"/>
              <a:gd name="connsiteY0" fmla="*/ 0 h 4696006"/>
              <a:gd name="connsiteX1" fmla="*/ 84053 w 4300453"/>
              <a:gd name="connsiteY1" fmla="*/ 3136900 h 4696006"/>
              <a:gd name="connsiteX2" fmla="*/ 4300453 w 4300453"/>
              <a:gd name="connsiteY2" fmla="*/ 4495800 h 4696006"/>
              <a:gd name="connsiteX3" fmla="*/ 4300453 w 4300453"/>
              <a:gd name="connsiteY3" fmla="*/ 4495800 h 4696006"/>
              <a:gd name="connsiteX0" fmla="*/ 1798553 w 4833853"/>
              <a:gd name="connsiteY0" fmla="*/ 0 h 4696006"/>
              <a:gd name="connsiteX1" fmla="*/ 84053 w 4833853"/>
              <a:gd name="connsiteY1" fmla="*/ 3136900 h 4696006"/>
              <a:gd name="connsiteX2" fmla="*/ 4300453 w 4833853"/>
              <a:gd name="connsiteY2" fmla="*/ 4495800 h 4696006"/>
              <a:gd name="connsiteX3" fmla="*/ 4833853 w 4833853"/>
              <a:gd name="connsiteY3" fmla="*/ 4229100 h 4696006"/>
              <a:gd name="connsiteX0" fmla="*/ 1759247 w 4794547"/>
              <a:gd name="connsiteY0" fmla="*/ 0 h 4697184"/>
              <a:gd name="connsiteX1" fmla="*/ 44747 w 4794547"/>
              <a:gd name="connsiteY1" fmla="*/ 3136900 h 4697184"/>
              <a:gd name="connsiteX2" fmla="*/ 4261147 w 4794547"/>
              <a:gd name="connsiteY2" fmla="*/ 4495800 h 4697184"/>
              <a:gd name="connsiteX3" fmla="*/ 4794547 w 4794547"/>
              <a:gd name="connsiteY3" fmla="*/ 4229100 h 4697184"/>
              <a:gd name="connsiteX0" fmla="*/ 1775432 w 4810732"/>
              <a:gd name="connsiteY0" fmla="*/ 0 h 4696963"/>
              <a:gd name="connsiteX1" fmla="*/ 60932 w 4810732"/>
              <a:gd name="connsiteY1" fmla="*/ 3136900 h 4696963"/>
              <a:gd name="connsiteX2" fmla="*/ 4277332 w 4810732"/>
              <a:gd name="connsiteY2" fmla="*/ 4495800 h 4696963"/>
              <a:gd name="connsiteX3" fmla="*/ 4810732 w 4810732"/>
              <a:gd name="connsiteY3" fmla="*/ 4229100 h 4696963"/>
              <a:gd name="connsiteX0" fmla="*/ 1846655 w 4881955"/>
              <a:gd name="connsiteY0" fmla="*/ 0 h 4696964"/>
              <a:gd name="connsiteX1" fmla="*/ 132155 w 4881955"/>
              <a:gd name="connsiteY1" fmla="*/ 3136900 h 4696964"/>
              <a:gd name="connsiteX2" fmla="*/ 4348555 w 4881955"/>
              <a:gd name="connsiteY2" fmla="*/ 4495800 h 4696964"/>
              <a:gd name="connsiteX3" fmla="*/ 4881955 w 4881955"/>
              <a:gd name="connsiteY3" fmla="*/ 4229100 h 4696964"/>
              <a:gd name="connsiteX0" fmla="*/ 1806071 w 4841371"/>
              <a:gd name="connsiteY0" fmla="*/ 0 h 4701371"/>
              <a:gd name="connsiteX1" fmla="*/ 91571 w 4841371"/>
              <a:gd name="connsiteY1" fmla="*/ 3136900 h 4701371"/>
              <a:gd name="connsiteX2" fmla="*/ 4307971 w 4841371"/>
              <a:gd name="connsiteY2" fmla="*/ 4495800 h 4701371"/>
              <a:gd name="connsiteX3" fmla="*/ 4841371 w 4841371"/>
              <a:gd name="connsiteY3" fmla="*/ 4229100 h 4701371"/>
              <a:gd name="connsiteX0" fmla="*/ 1806070 w 4841370"/>
              <a:gd name="connsiteY0" fmla="*/ 0 h 4701054"/>
              <a:gd name="connsiteX1" fmla="*/ 91570 w 4841370"/>
              <a:gd name="connsiteY1" fmla="*/ 3136900 h 4701054"/>
              <a:gd name="connsiteX2" fmla="*/ 4307970 w 4841370"/>
              <a:gd name="connsiteY2" fmla="*/ 4495800 h 4701054"/>
              <a:gd name="connsiteX3" fmla="*/ 4841370 w 4841370"/>
              <a:gd name="connsiteY3" fmla="*/ 4229100 h 4701054"/>
              <a:gd name="connsiteX0" fmla="*/ 1776834 w 4812134"/>
              <a:gd name="connsiteY0" fmla="*/ 0 h 4702009"/>
              <a:gd name="connsiteX1" fmla="*/ 62334 w 4812134"/>
              <a:gd name="connsiteY1" fmla="*/ 3136900 h 4702009"/>
              <a:gd name="connsiteX2" fmla="*/ 4278734 w 4812134"/>
              <a:gd name="connsiteY2" fmla="*/ 4495800 h 4702009"/>
              <a:gd name="connsiteX3" fmla="*/ 4812134 w 4812134"/>
              <a:gd name="connsiteY3" fmla="*/ 4229100 h 4702009"/>
              <a:gd name="connsiteX0" fmla="*/ 1721813 w 4757113"/>
              <a:gd name="connsiteY0" fmla="*/ 0 h 4703246"/>
              <a:gd name="connsiteX1" fmla="*/ 7313 w 4757113"/>
              <a:gd name="connsiteY1" fmla="*/ 3136900 h 4703246"/>
              <a:gd name="connsiteX2" fmla="*/ 4223713 w 4757113"/>
              <a:gd name="connsiteY2" fmla="*/ 4495800 h 4703246"/>
              <a:gd name="connsiteX3" fmla="*/ 4757113 w 4757113"/>
              <a:gd name="connsiteY3" fmla="*/ 4229100 h 4703246"/>
              <a:gd name="connsiteX0" fmla="*/ 1794108 w 4829408"/>
              <a:gd name="connsiteY0" fmla="*/ 0 h 4697911"/>
              <a:gd name="connsiteX1" fmla="*/ 79608 w 4829408"/>
              <a:gd name="connsiteY1" fmla="*/ 3136900 h 4697911"/>
              <a:gd name="connsiteX2" fmla="*/ 4296008 w 4829408"/>
              <a:gd name="connsiteY2" fmla="*/ 4495800 h 4697911"/>
              <a:gd name="connsiteX3" fmla="*/ 4829408 w 4829408"/>
              <a:gd name="connsiteY3" fmla="*/ 4229100 h 4697911"/>
            </a:gdLst>
            <a:ahLst/>
            <a:cxnLst>
              <a:cxn ang="0">
                <a:pos x="connsiteX0" y="connsiteY0"/>
              </a:cxn>
              <a:cxn ang="0">
                <a:pos x="connsiteX1" y="connsiteY1"/>
              </a:cxn>
              <a:cxn ang="0">
                <a:pos x="connsiteX2" y="connsiteY2"/>
              </a:cxn>
              <a:cxn ang="0">
                <a:pos x="connsiteX3" y="connsiteY3"/>
              </a:cxn>
            </a:cxnLst>
            <a:rect l="l" t="t" r="r" b="b"/>
            <a:pathLst>
              <a:path w="4829408" h="4697911">
                <a:moveTo>
                  <a:pt x="1794108" y="0"/>
                </a:moveTo>
                <a:cubicBezTo>
                  <a:pt x="498708" y="499533"/>
                  <a:pt x="-256006" y="1963316"/>
                  <a:pt x="79608" y="3136900"/>
                </a:cubicBezTo>
                <a:cubicBezTo>
                  <a:pt x="394224" y="4237056"/>
                  <a:pt x="2018475" y="5107517"/>
                  <a:pt x="4296008" y="4495800"/>
                </a:cubicBezTo>
                <a:lnTo>
                  <a:pt x="4829408" y="4229100"/>
                </a:lnTo>
              </a:path>
            </a:pathLst>
          </a:custGeom>
          <a:noFill/>
          <a:ln w="57150">
            <a:solidFill>
              <a:srgbClr val="1AC987"/>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06" name="TextBox 105">
            <a:extLst>
              <a:ext uri="{FF2B5EF4-FFF2-40B4-BE49-F238E27FC236}">
                <a16:creationId xmlns:a16="http://schemas.microsoft.com/office/drawing/2014/main" id="{277BD6FB-A089-173D-AF39-8CFAEDB66C23}"/>
              </a:ext>
            </a:extLst>
          </p:cNvPr>
          <p:cNvSpPr txBox="1"/>
          <p:nvPr/>
        </p:nvSpPr>
        <p:spPr>
          <a:xfrm>
            <a:off x="1151709" y="3890448"/>
            <a:ext cx="1465288" cy="404983"/>
          </a:xfrm>
          <a:prstGeom prst="rect">
            <a:avLst/>
          </a:prstGeom>
          <a:noFill/>
        </p:spPr>
        <p:txBody>
          <a:bodyPr wrap="square">
            <a:spAutoFit/>
          </a:bodyPr>
          <a:lstStyle/>
          <a:p>
            <a:r>
              <a:rPr lang="en-US" sz="1016" b="1" dirty="0">
                <a:solidFill>
                  <a:srgbClr val="1AC987"/>
                </a:solidFill>
                <a:latin typeface="Barlow" pitchFamily="2" charset="77"/>
                <a:cs typeface="Arial" panose="020B0604020202020204" pitchFamily="34" charset="0"/>
              </a:rPr>
              <a:t>Continuous learning and building ontology</a:t>
            </a:r>
            <a:endParaRPr lang="en-AU" sz="1016" b="1" dirty="0">
              <a:solidFill>
                <a:srgbClr val="1AC987"/>
              </a:solidFill>
              <a:latin typeface="Barlow" pitchFamily="2" charset="77"/>
              <a:cs typeface="Arial" panose="020B0604020202020204" pitchFamily="34" charset="0"/>
            </a:endParaRPr>
          </a:p>
        </p:txBody>
      </p:sp>
      <p:sp>
        <p:nvSpPr>
          <p:cNvPr id="3" name="TextBox 2">
            <a:extLst>
              <a:ext uri="{FF2B5EF4-FFF2-40B4-BE49-F238E27FC236}">
                <a16:creationId xmlns:a16="http://schemas.microsoft.com/office/drawing/2014/main" id="{E3C07063-83D2-93E2-98F6-923506D28D46}"/>
              </a:ext>
            </a:extLst>
          </p:cNvPr>
          <p:cNvSpPr txBox="1"/>
          <p:nvPr/>
        </p:nvSpPr>
        <p:spPr>
          <a:xfrm>
            <a:off x="7127312" y="1276508"/>
            <a:ext cx="2311116" cy="214033"/>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1: AI-generated Decision Aid </a:t>
            </a:r>
          </a:p>
        </p:txBody>
      </p:sp>
      <p:sp>
        <p:nvSpPr>
          <p:cNvPr id="6" name="TextBox 5">
            <a:extLst>
              <a:ext uri="{FF2B5EF4-FFF2-40B4-BE49-F238E27FC236}">
                <a16:creationId xmlns:a16="http://schemas.microsoft.com/office/drawing/2014/main" id="{8CC28E99-1627-DD0A-A98E-A16718311E76}"/>
              </a:ext>
            </a:extLst>
          </p:cNvPr>
          <p:cNvSpPr txBox="1"/>
          <p:nvPr/>
        </p:nvSpPr>
        <p:spPr>
          <a:xfrm>
            <a:off x="9270944" y="2073258"/>
            <a:ext cx="2266709" cy="370358"/>
          </a:xfrm>
          <a:prstGeom prst="rect">
            <a:avLst/>
          </a:prstGeom>
          <a:noFill/>
        </p:spPr>
        <p:txBody>
          <a:bodyPr wrap="square" lIns="57149" tIns="28575" rIns="57149" bIns="28575" anchor="t">
            <a:spAutoFit/>
          </a:bodyPr>
          <a:lstStyle/>
          <a:p>
            <a:r>
              <a:rPr lang="en-US" sz="1016" b="1" dirty="0">
                <a:solidFill>
                  <a:srgbClr val="7030A0"/>
                </a:solidFill>
                <a:latin typeface="Barlow" pitchFamily="2" charset="77"/>
                <a:cs typeface="Arial"/>
              </a:rPr>
              <a:t>TOOL 2:</a:t>
            </a:r>
            <a:r>
              <a:rPr lang="en-US" sz="1016" dirty="0">
                <a:solidFill>
                  <a:srgbClr val="7030A0"/>
                </a:solidFill>
                <a:latin typeface="Barlow" pitchFamily="2" charset="77"/>
                <a:cs typeface="Arial"/>
              </a:rPr>
              <a:t> </a:t>
            </a:r>
            <a:r>
              <a:rPr lang="en-US" sz="1016" b="1" dirty="0">
                <a:solidFill>
                  <a:srgbClr val="7030A0"/>
                </a:solidFill>
                <a:latin typeface="Barlow" pitchFamily="2" charset="77"/>
                <a:cs typeface="Arial"/>
              </a:rPr>
              <a:t>Implementation Coaching and Data Sharing Platform</a:t>
            </a:r>
            <a:endParaRPr lang="en-US" sz="1016" b="1" dirty="0">
              <a:solidFill>
                <a:srgbClr val="7030A0"/>
              </a:solidFill>
              <a:latin typeface="Barlow" pitchFamily="2" charset="77"/>
            </a:endParaRPr>
          </a:p>
        </p:txBody>
      </p:sp>
      <p:sp>
        <p:nvSpPr>
          <p:cNvPr id="7" name="TextBox 6">
            <a:extLst>
              <a:ext uri="{FF2B5EF4-FFF2-40B4-BE49-F238E27FC236}">
                <a16:creationId xmlns:a16="http://schemas.microsoft.com/office/drawing/2014/main" id="{6272B1F1-9322-67BB-4202-B95900051021}"/>
              </a:ext>
            </a:extLst>
          </p:cNvPr>
          <p:cNvSpPr txBox="1"/>
          <p:nvPr/>
        </p:nvSpPr>
        <p:spPr>
          <a:xfrm>
            <a:off x="9343212" y="2650411"/>
            <a:ext cx="2127114" cy="116942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129" b="1" dirty="0">
                <a:solidFill>
                  <a:srgbClr val="404040"/>
                </a:solidFill>
                <a:latin typeface="Barlow" pitchFamily="2" charset="77"/>
                <a:cs typeface="Arial"/>
              </a:rPr>
              <a:t>USERS</a:t>
            </a:r>
          </a:p>
          <a:p>
            <a:pPr marL="107152" indent="-107152">
              <a:buFont typeface="Arial" panose="020B0604020202020204" pitchFamily="34" charset="0"/>
              <a:buChar char="•"/>
            </a:pPr>
            <a:r>
              <a:rPr lang="en-US" sz="1016" b="1" dirty="0">
                <a:solidFill>
                  <a:srgbClr val="404040"/>
                </a:solidFill>
                <a:latin typeface="Barlow" pitchFamily="2" charset="77"/>
                <a:cs typeface="Arial"/>
              </a:rPr>
              <a:t>Primary:</a:t>
            </a:r>
            <a:r>
              <a:rPr lang="zh-TW" altLang="en-US" sz="1016" b="1"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anyone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responsible</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for</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an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implementation</a:t>
            </a:r>
            <a:r>
              <a:rPr lang="zh-TW" altLang="en-US" sz="1016" dirty="0">
                <a:solidFill>
                  <a:srgbClr val="404040"/>
                </a:solidFill>
                <a:latin typeface="Barlow" pitchFamily="2" charset="77"/>
                <a:cs typeface="Arial"/>
              </a:rPr>
              <a:t> </a:t>
            </a:r>
            <a:r>
              <a:rPr lang="en-AU" altLang="zh-TW" sz="1016" dirty="0">
                <a:solidFill>
                  <a:srgbClr val="404040"/>
                </a:solidFill>
                <a:latin typeface="Barlow" pitchFamily="2" charset="77"/>
                <a:cs typeface="Arial"/>
              </a:rPr>
              <a:t>endeavour wishing for additional support</a:t>
            </a:r>
          </a:p>
          <a:p>
            <a:pPr marL="107152" indent="-107152">
              <a:buFont typeface="Arial" panose="020B0604020202020204" pitchFamily="34" charset="0"/>
              <a:buChar char="•"/>
            </a:pPr>
            <a:r>
              <a:rPr lang="en-AU" sz="1016" b="1" dirty="0">
                <a:solidFill>
                  <a:srgbClr val="404040"/>
                </a:solidFill>
                <a:latin typeface="Barlow" pitchFamily="2" charset="77"/>
                <a:cs typeface="Arial"/>
              </a:rPr>
              <a:t>Other: </a:t>
            </a:r>
            <a:r>
              <a:rPr lang="en-AU" sz="1016" dirty="0">
                <a:solidFill>
                  <a:srgbClr val="404040"/>
                </a:solidFill>
                <a:latin typeface="Barlow" pitchFamily="2" charset="77"/>
                <a:cs typeface="Arial"/>
              </a:rPr>
              <a:t>Implementation researchers; anyone wishing to upskill in implementation practice</a:t>
            </a:r>
          </a:p>
        </p:txBody>
      </p:sp>
      <p:sp>
        <p:nvSpPr>
          <p:cNvPr id="11" name="TextBox 10">
            <a:extLst>
              <a:ext uri="{FF2B5EF4-FFF2-40B4-BE49-F238E27FC236}">
                <a16:creationId xmlns:a16="http://schemas.microsoft.com/office/drawing/2014/main" id="{8E428599-9F10-D3C8-696E-4D71EB67934F}"/>
              </a:ext>
            </a:extLst>
          </p:cNvPr>
          <p:cNvSpPr txBox="1"/>
          <p:nvPr/>
        </p:nvSpPr>
        <p:spPr>
          <a:xfrm>
            <a:off x="6632030" y="3106490"/>
            <a:ext cx="1475741"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7030A0"/>
                </a:solidFill>
                <a:latin typeface="Barlow" pitchFamily="2" charset="77"/>
                <a:cs typeface="Arial"/>
              </a:rPr>
              <a:t>Tool 1 FUNCTIONS</a:t>
            </a:r>
            <a:endParaRPr lang="en-AU" sz="1016" dirty="0">
              <a:solidFill>
                <a:srgbClr val="7030A0"/>
              </a:solidFill>
              <a:latin typeface="Barlow" pitchFamily="2" charset="77"/>
              <a:cs typeface="Arial"/>
            </a:endParaRPr>
          </a:p>
        </p:txBody>
      </p:sp>
      <p:grpSp>
        <p:nvGrpSpPr>
          <p:cNvPr id="4" name="Group 3">
            <a:extLst>
              <a:ext uri="{FF2B5EF4-FFF2-40B4-BE49-F238E27FC236}">
                <a16:creationId xmlns:a16="http://schemas.microsoft.com/office/drawing/2014/main" id="{AE6C4C94-0925-B31B-B292-26E621CF618F}"/>
              </a:ext>
            </a:extLst>
          </p:cNvPr>
          <p:cNvGrpSpPr/>
          <p:nvPr/>
        </p:nvGrpSpPr>
        <p:grpSpPr>
          <a:xfrm>
            <a:off x="973161" y="1364107"/>
            <a:ext cx="1036825" cy="450620"/>
            <a:chOff x="5188160" y="1629472"/>
            <a:chExt cx="1605699" cy="697861"/>
          </a:xfrm>
          <a:solidFill>
            <a:srgbClr val="007882"/>
          </a:solidFill>
        </p:grpSpPr>
        <p:pic>
          <p:nvPicPr>
            <p:cNvPr id="5" name="Graphic 4" descr="Document outline">
              <a:extLst>
                <a:ext uri="{FF2B5EF4-FFF2-40B4-BE49-F238E27FC236}">
                  <a16:creationId xmlns:a16="http://schemas.microsoft.com/office/drawing/2014/main" id="{8FF3FFCB-C160-2338-77FC-7DC42EC5D60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88160" y="1629474"/>
              <a:ext cx="697859" cy="697859"/>
            </a:xfrm>
            <a:prstGeom prst="rect">
              <a:avLst/>
            </a:prstGeom>
          </p:spPr>
        </p:pic>
        <p:pic>
          <p:nvPicPr>
            <p:cNvPr id="17" name="Graphic 16" descr="Document outline">
              <a:extLst>
                <a:ext uri="{FF2B5EF4-FFF2-40B4-BE49-F238E27FC236}">
                  <a16:creationId xmlns:a16="http://schemas.microsoft.com/office/drawing/2014/main" id="{383F81B5-963F-BE6C-22AA-CA742DBD3FE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42080" y="1629473"/>
              <a:ext cx="697859" cy="697859"/>
            </a:xfrm>
            <a:prstGeom prst="rect">
              <a:avLst/>
            </a:prstGeom>
          </p:spPr>
        </p:pic>
        <p:pic>
          <p:nvPicPr>
            <p:cNvPr id="34" name="Graphic 33" descr="Document outline">
              <a:extLst>
                <a:ext uri="{FF2B5EF4-FFF2-40B4-BE49-F238E27FC236}">
                  <a16:creationId xmlns:a16="http://schemas.microsoft.com/office/drawing/2014/main" id="{4E6145B9-2D1F-391A-A8C2-B56BE8D71A1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96000" y="1629472"/>
              <a:ext cx="697859" cy="697859"/>
            </a:xfrm>
            <a:prstGeom prst="rect">
              <a:avLst/>
            </a:prstGeom>
          </p:spPr>
        </p:pic>
      </p:grpSp>
      <p:sp>
        <p:nvSpPr>
          <p:cNvPr id="14" name="TextBox 13">
            <a:extLst>
              <a:ext uri="{FF2B5EF4-FFF2-40B4-BE49-F238E27FC236}">
                <a16:creationId xmlns:a16="http://schemas.microsoft.com/office/drawing/2014/main" id="{B1DD66AD-9460-4DC6-BEFC-20E06F2BBD6B}"/>
              </a:ext>
            </a:extLst>
          </p:cNvPr>
          <p:cNvSpPr txBox="1"/>
          <p:nvPr/>
        </p:nvSpPr>
        <p:spPr>
          <a:xfrm>
            <a:off x="927417" y="997681"/>
            <a:ext cx="1259095"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 literatures/ studies</a:t>
            </a:r>
            <a:endParaRPr lang="en-US" sz="1580" dirty="0">
              <a:solidFill>
                <a:srgbClr val="007882"/>
              </a:solidFill>
              <a:latin typeface="Barlow" pitchFamily="2" charset="77"/>
            </a:endParaRPr>
          </a:p>
        </p:txBody>
      </p:sp>
      <p:sp>
        <p:nvSpPr>
          <p:cNvPr id="16" name="TextBox 15">
            <a:extLst>
              <a:ext uri="{FF2B5EF4-FFF2-40B4-BE49-F238E27FC236}">
                <a16:creationId xmlns:a16="http://schemas.microsoft.com/office/drawing/2014/main" id="{36EF83CD-9B16-C55F-01B8-2B39D291D48B}"/>
              </a:ext>
            </a:extLst>
          </p:cNvPr>
          <p:cNvSpPr txBox="1"/>
          <p:nvPr/>
        </p:nvSpPr>
        <p:spPr>
          <a:xfrm>
            <a:off x="3930438" y="2908835"/>
            <a:ext cx="1534931" cy="683007"/>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rPr>
              <a:t>Large language models:</a:t>
            </a:r>
            <a:endParaRPr lang="en-US" sz="1806" dirty="0">
              <a:solidFill>
                <a:srgbClr val="62ACF0"/>
              </a:solidFill>
              <a:latin typeface="Barlow" pitchFamily="2" charset="77"/>
            </a:endParaRPr>
          </a:p>
          <a:p>
            <a:pPr marL="107152" indent="-107152">
              <a:buFont typeface="Arial"/>
              <a:buChar char="•"/>
            </a:pPr>
            <a:r>
              <a:rPr lang="en-AU" sz="1016" dirty="0">
                <a:solidFill>
                  <a:srgbClr val="62ACF0"/>
                </a:solidFill>
                <a:latin typeface="Barlow" pitchFamily="2" charset="77"/>
              </a:rPr>
              <a:t>Training/ fine-tuning</a:t>
            </a:r>
          </a:p>
          <a:p>
            <a:pPr marL="107152" indent="-107152">
              <a:buFont typeface="Arial"/>
              <a:buChar char="•"/>
            </a:pPr>
            <a:r>
              <a:rPr lang="en-AU" sz="1016" dirty="0">
                <a:solidFill>
                  <a:srgbClr val="62ACF0"/>
                </a:solidFill>
                <a:latin typeface="Barlow" pitchFamily="2" charset="77"/>
                <a:cs typeface="Arial"/>
              </a:rPr>
              <a:t>Test and evaluation</a:t>
            </a:r>
          </a:p>
          <a:p>
            <a:pPr marL="107152" indent="-107152">
              <a:buFont typeface="Arial"/>
              <a:buChar char="•"/>
            </a:pPr>
            <a:r>
              <a:rPr lang="en-AU" sz="1016" dirty="0">
                <a:solidFill>
                  <a:srgbClr val="62ACF0"/>
                </a:solidFill>
                <a:latin typeface="Barlow" pitchFamily="2" charset="77"/>
                <a:cs typeface="Arial"/>
              </a:rPr>
              <a:t>Optimisation</a:t>
            </a:r>
          </a:p>
        </p:txBody>
      </p:sp>
      <p:sp>
        <p:nvSpPr>
          <p:cNvPr id="12" name="TextBox 11">
            <a:extLst>
              <a:ext uri="{FF2B5EF4-FFF2-40B4-BE49-F238E27FC236}">
                <a16:creationId xmlns:a16="http://schemas.microsoft.com/office/drawing/2014/main" id="{9E51CAAE-3004-908E-07E6-8A37B8A7DFDB}"/>
              </a:ext>
            </a:extLst>
          </p:cNvPr>
          <p:cNvSpPr txBox="1"/>
          <p:nvPr/>
        </p:nvSpPr>
        <p:spPr>
          <a:xfrm>
            <a:off x="2098969" y="980818"/>
            <a:ext cx="1460263" cy="370358"/>
          </a:xfrm>
          <a:prstGeom prst="rect">
            <a:avLst/>
          </a:prstGeom>
          <a:noFill/>
        </p:spPr>
        <p:txBody>
          <a:bodyPr wrap="square" lIns="57149" tIns="28575" rIns="57149" bIns="28575" anchor="t">
            <a:spAutoFit/>
          </a:bodyPr>
          <a:lstStyle/>
          <a:p>
            <a:r>
              <a:rPr lang="en-US" sz="1016" dirty="0">
                <a:solidFill>
                  <a:srgbClr val="007882"/>
                </a:solidFill>
                <a:latin typeface="Barlow" pitchFamily="2" charset="77"/>
                <a:cs typeface="Arial"/>
              </a:rPr>
              <a:t>Implementation</a:t>
            </a:r>
            <a:endParaRPr lang="en-US" sz="1806" dirty="0">
              <a:solidFill>
                <a:srgbClr val="007882"/>
              </a:solidFill>
              <a:latin typeface="Barlow" pitchFamily="2" charset="77"/>
            </a:endParaRPr>
          </a:p>
          <a:p>
            <a:r>
              <a:rPr lang="en-US" sz="1016" dirty="0">
                <a:solidFill>
                  <a:srgbClr val="007882"/>
                </a:solidFill>
                <a:latin typeface="Barlow" pitchFamily="2" charset="77"/>
                <a:cs typeface="Arial"/>
              </a:rPr>
              <a:t>Project data 1, 2, 3, …</a:t>
            </a:r>
            <a:endParaRPr lang="en-US" sz="1806" dirty="0">
              <a:solidFill>
                <a:srgbClr val="007882"/>
              </a:solidFill>
              <a:latin typeface="Barlow" pitchFamily="2" charset="77"/>
            </a:endParaRPr>
          </a:p>
        </p:txBody>
      </p:sp>
      <p:grpSp>
        <p:nvGrpSpPr>
          <p:cNvPr id="22" name="Group 21">
            <a:extLst>
              <a:ext uri="{FF2B5EF4-FFF2-40B4-BE49-F238E27FC236}">
                <a16:creationId xmlns:a16="http://schemas.microsoft.com/office/drawing/2014/main" id="{612C852A-740F-EC55-A681-4E7D776A4437}"/>
              </a:ext>
            </a:extLst>
          </p:cNvPr>
          <p:cNvGrpSpPr/>
          <p:nvPr/>
        </p:nvGrpSpPr>
        <p:grpSpPr>
          <a:xfrm>
            <a:off x="2044146" y="1304921"/>
            <a:ext cx="1455563" cy="548723"/>
            <a:chOff x="2672841" y="1636553"/>
            <a:chExt cx="2578887" cy="972197"/>
          </a:xfrm>
          <a:solidFill>
            <a:srgbClr val="007882"/>
          </a:solidFill>
        </p:grpSpPr>
        <p:pic>
          <p:nvPicPr>
            <p:cNvPr id="23" name="Graphic 22" descr="Open folder outline">
              <a:extLst>
                <a:ext uri="{FF2B5EF4-FFF2-40B4-BE49-F238E27FC236}">
                  <a16:creationId xmlns:a16="http://schemas.microsoft.com/office/drawing/2014/main" id="{AEA573CC-E791-A8B4-D608-AD3F4C2F86F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672841" y="1636553"/>
              <a:ext cx="961566" cy="961566"/>
            </a:xfrm>
            <a:prstGeom prst="rect">
              <a:avLst/>
            </a:prstGeom>
          </p:spPr>
        </p:pic>
        <p:pic>
          <p:nvPicPr>
            <p:cNvPr id="51" name="Graphic 50" descr="Open folder outline">
              <a:extLst>
                <a:ext uri="{FF2B5EF4-FFF2-40B4-BE49-F238E27FC236}">
                  <a16:creationId xmlns:a16="http://schemas.microsoft.com/office/drawing/2014/main" id="{497AEA7E-0420-CDDA-EA93-BFBB57EB591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85205" y="1647184"/>
              <a:ext cx="961566" cy="961566"/>
            </a:xfrm>
            <a:prstGeom prst="rect">
              <a:avLst/>
            </a:prstGeom>
          </p:spPr>
        </p:pic>
        <p:pic>
          <p:nvPicPr>
            <p:cNvPr id="52" name="Graphic 51" descr="Open folder outline">
              <a:extLst>
                <a:ext uri="{FF2B5EF4-FFF2-40B4-BE49-F238E27FC236}">
                  <a16:creationId xmlns:a16="http://schemas.microsoft.com/office/drawing/2014/main" id="{7D88B94A-103C-ED8A-8A1E-ABBC8D30615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290162" y="1647183"/>
              <a:ext cx="961566" cy="961566"/>
            </a:xfrm>
            <a:prstGeom prst="rect">
              <a:avLst/>
            </a:prstGeom>
          </p:spPr>
        </p:pic>
      </p:grpSp>
      <p:sp>
        <p:nvSpPr>
          <p:cNvPr id="56" name="TextBox 55">
            <a:extLst>
              <a:ext uri="{FF2B5EF4-FFF2-40B4-BE49-F238E27FC236}">
                <a16:creationId xmlns:a16="http://schemas.microsoft.com/office/drawing/2014/main" id="{CBF0DAC6-0CE0-61EA-5486-49FE813F29DC}"/>
              </a:ext>
            </a:extLst>
          </p:cNvPr>
          <p:cNvSpPr txBox="1"/>
          <p:nvPr/>
        </p:nvSpPr>
        <p:spPr>
          <a:xfrm>
            <a:off x="1468919" y="2137670"/>
            <a:ext cx="1071229" cy="370358"/>
          </a:xfrm>
          <a:prstGeom prst="rect">
            <a:avLst/>
          </a:prstGeom>
          <a:noFill/>
          <a:ln w="19050">
            <a:solidFill>
              <a:srgbClr val="007882"/>
            </a:solid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1016" b="1" dirty="0">
                <a:solidFill>
                  <a:srgbClr val="007882"/>
                </a:solidFill>
                <a:latin typeface="Barlow" pitchFamily="2" charset="77"/>
                <a:cs typeface="Arial"/>
              </a:rPr>
              <a:t>Data handling and routing</a:t>
            </a:r>
            <a:endParaRPr lang="en-AU" sz="1016" dirty="0">
              <a:solidFill>
                <a:srgbClr val="007882"/>
              </a:solidFill>
              <a:latin typeface="Barlow" pitchFamily="2" charset="77"/>
              <a:cs typeface="Arial"/>
            </a:endParaRPr>
          </a:p>
        </p:txBody>
      </p:sp>
      <p:sp>
        <p:nvSpPr>
          <p:cNvPr id="58" name="TextBox 57">
            <a:extLst>
              <a:ext uri="{FF2B5EF4-FFF2-40B4-BE49-F238E27FC236}">
                <a16:creationId xmlns:a16="http://schemas.microsoft.com/office/drawing/2014/main" id="{F33EE58F-524D-1A7E-EEDE-0E10901C7B7A}"/>
              </a:ext>
            </a:extLst>
          </p:cNvPr>
          <p:cNvSpPr txBox="1"/>
          <p:nvPr/>
        </p:nvSpPr>
        <p:spPr>
          <a:xfrm>
            <a:off x="1255659" y="3033160"/>
            <a:ext cx="568567" cy="404983"/>
          </a:xfrm>
          <a:prstGeom prst="rect">
            <a:avLst/>
          </a:prstGeom>
          <a:noFill/>
          <a:ln>
            <a:noFill/>
          </a:ln>
        </p:spPr>
        <p:txBody>
          <a:bodyPr wrap="square">
            <a:spAutoFit/>
          </a:bodyPr>
          <a:lstStyle/>
          <a:p>
            <a:pPr algn="ctr"/>
            <a:r>
              <a:rPr lang="en-US" sz="1016" dirty="0">
                <a:solidFill>
                  <a:srgbClr val="007882"/>
                </a:solidFill>
                <a:latin typeface="Barlow" pitchFamily="2" charset="77"/>
                <a:cs typeface="Arial" panose="020B0604020202020204" pitchFamily="34" charset="0"/>
              </a:rPr>
              <a:t>Raw data</a:t>
            </a:r>
            <a:endParaRPr lang="en-AU" sz="1016" dirty="0">
              <a:solidFill>
                <a:srgbClr val="007882"/>
              </a:solidFill>
              <a:latin typeface="Barlow" pitchFamily="2" charset="77"/>
              <a:cs typeface="Arial" panose="020B0604020202020204" pitchFamily="34" charset="0"/>
            </a:endParaRPr>
          </a:p>
        </p:txBody>
      </p:sp>
      <p:sp>
        <p:nvSpPr>
          <p:cNvPr id="62" name="TextBox 61">
            <a:extLst>
              <a:ext uri="{FF2B5EF4-FFF2-40B4-BE49-F238E27FC236}">
                <a16:creationId xmlns:a16="http://schemas.microsoft.com/office/drawing/2014/main" id="{C37A650A-170E-ACE9-BD8A-B2AE548F7616}"/>
              </a:ext>
            </a:extLst>
          </p:cNvPr>
          <p:cNvSpPr txBox="1"/>
          <p:nvPr/>
        </p:nvSpPr>
        <p:spPr>
          <a:xfrm>
            <a:off x="721675" y="3515952"/>
            <a:ext cx="2777189" cy="404983"/>
          </a:xfrm>
          <a:prstGeom prst="rect">
            <a:avLst/>
          </a:prstGeom>
          <a:noFill/>
          <a:ln>
            <a:noFill/>
          </a:ln>
        </p:spPr>
        <p:txBody>
          <a:bodyPr wrap="square">
            <a:spAutoFit/>
          </a:bodyPr>
          <a:lstStyle/>
          <a:p>
            <a:pPr algn="ctr"/>
            <a:r>
              <a:rPr lang="en-US" sz="1016" dirty="0">
                <a:solidFill>
                  <a:srgbClr val="62ACF0"/>
                </a:solidFill>
                <a:latin typeface="Barlow" pitchFamily="2" charset="77"/>
                <a:cs typeface="Arial" panose="020B0604020202020204" pitchFamily="34" charset="0"/>
              </a:rPr>
              <a:t>Annotation</a:t>
            </a:r>
          </a:p>
          <a:p>
            <a:pPr algn="ctr"/>
            <a:r>
              <a:rPr lang="en-US" sz="1016" dirty="0">
                <a:solidFill>
                  <a:srgbClr val="62ACF0"/>
                </a:solidFill>
                <a:latin typeface="Barlow" pitchFamily="2" charset="77"/>
                <a:cs typeface="Arial" panose="020B0604020202020204" pitchFamily="34" charset="0"/>
              </a:rPr>
              <a:t>(</a:t>
            </a:r>
            <a:r>
              <a:rPr lang="en-US" sz="903" dirty="0">
                <a:solidFill>
                  <a:srgbClr val="62ACF0"/>
                </a:solidFill>
                <a:latin typeface="Barlow" pitchFamily="2" charset="77"/>
                <a:cs typeface="Arial" panose="020B0604020202020204" pitchFamily="34" charset="0"/>
              </a:rPr>
              <a:t>During initial AI training and evaluation phase</a:t>
            </a:r>
            <a:r>
              <a:rPr lang="en-AU" sz="1016" dirty="0">
                <a:solidFill>
                  <a:srgbClr val="62ACF0"/>
                </a:solidFill>
                <a:latin typeface="Barlow" pitchFamily="2" charset="77"/>
                <a:cs typeface="Arial" panose="020B0604020202020204" pitchFamily="34" charset="0"/>
              </a:rPr>
              <a:t>)</a:t>
            </a:r>
          </a:p>
        </p:txBody>
      </p:sp>
      <p:sp>
        <p:nvSpPr>
          <p:cNvPr id="66" name="Freeform: Shape 65">
            <a:extLst>
              <a:ext uri="{FF2B5EF4-FFF2-40B4-BE49-F238E27FC236}">
                <a16:creationId xmlns:a16="http://schemas.microsoft.com/office/drawing/2014/main" id="{28D87754-35DF-A4C3-2336-01D18C2258E1}"/>
              </a:ext>
            </a:extLst>
          </p:cNvPr>
          <p:cNvSpPr/>
          <p:nvPr/>
        </p:nvSpPr>
        <p:spPr>
          <a:xfrm>
            <a:off x="2370678" y="3377751"/>
            <a:ext cx="722302" cy="166684"/>
          </a:xfrm>
          <a:custGeom>
            <a:avLst/>
            <a:gdLst>
              <a:gd name="connsiteX0" fmla="*/ 0 w 1155700"/>
              <a:gd name="connsiteY0" fmla="*/ 0 h 0"/>
              <a:gd name="connsiteX1" fmla="*/ 596900 w 1155700"/>
              <a:gd name="connsiteY1" fmla="*/ 0 h 0"/>
              <a:gd name="connsiteX2" fmla="*/ 1155700 w 1155700"/>
              <a:gd name="connsiteY2" fmla="*/ 0 h 0"/>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 name="connsiteX0" fmla="*/ 0 w 10000"/>
              <a:gd name="connsiteY0" fmla="*/ 0 h 12459"/>
              <a:gd name="connsiteX1" fmla="*/ 5165 w 10000"/>
              <a:gd name="connsiteY1" fmla="*/ 12459 h 12459"/>
              <a:gd name="connsiteX2" fmla="*/ 10000 w 10000"/>
              <a:gd name="connsiteY2" fmla="*/ 0 h 12459"/>
            </a:gdLst>
            <a:ahLst/>
            <a:cxnLst>
              <a:cxn ang="0">
                <a:pos x="connsiteX0" y="connsiteY0"/>
              </a:cxn>
              <a:cxn ang="0">
                <a:pos x="connsiteX1" y="connsiteY1"/>
              </a:cxn>
              <a:cxn ang="0">
                <a:pos x="connsiteX2" y="connsiteY2"/>
              </a:cxn>
            </a:cxnLst>
            <a:rect l="l" t="t" r="r" b="b"/>
            <a:pathLst>
              <a:path w="10000" h="12459">
                <a:moveTo>
                  <a:pt x="0" y="0"/>
                </a:moveTo>
                <a:cubicBezTo>
                  <a:pt x="1788" y="8069"/>
                  <a:pt x="2014" y="12459"/>
                  <a:pt x="5165" y="12459"/>
                </a:cubicBezTo>
                <a:cubicBezTo>
                  <a:pt x="8425" y="11866"/>
                  <a:pt x="8234" y="7357"/>
                  <a:pt x="10000" y="0"/>
                </a:cubicBezTo>
              </a:path>
            </a:pathLst>
          </a:custGeom>
          <a:noFill/>
          <a:ln>
            <a:solidFill>
              <a:srgbClr val="62ACF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pic>
        <p:nvPicPr>
          <p:cNvPr id="75" name="Graphic 74" descr="Network diagram with solid fill">
            <a:extLst>
              <a:ext uri="{FF2B5EF4-FFF2-40B4-BE49-F238E27FC236}">
                <a16:creationId xmlns:a16="http://schemas.microsoft.com/office/drawing/2014/main" id="{68F2B365-2CE0-F471-C3C6-3C561CDA295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317323" y="2081435"/>
            <a:ext cx="571491" cy="571491"/>
          </a:xfrm>
          <a:prstGeom prst="rect">
            <a:avLst/>
          </a:prstGeom>
        </p:spPr>
      </p:pic>
      <p:sp>
        <p:nvSpPr>
          <p:cNvPr id="83" name="TextBox 82">
            <a:extLst>
              <a:ext uri="{FF2B5EF4-FFF2-40B4-BE49-F238E27FC236}">
                <a16:creationId xmlns:a16="http://schemas.microsoft.com/office/drawing/2014/main" id="{9BF1E359-DAC6-FDD5-8831-C7FDB783DEFD}"/>
              </a:ext>
            </a:extLst>
          </p:cNvPr>
          <p:cNvSpPr txBox="1"/>
          <p:nvPr/>
        </p:nvSpPr>
        <p:spPr>
          <a:xfrm>
            <a:off x="3193202" y="1945061"/>
            <a:ext cx="720815" cy="173124"/>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pPr algn="ctr"/>
            <a:r>
              <a:rPr lang="en-AU" sz="750" dirty="0">
                <a:solidFill>
                  <a:srgbClr val="007882"/>
                </a:solidFill>
                <a:latin typeface="Barlow" pitchFamily="2" charset="77"/>
                <a:cs typeface="Arial"/>
              </a:rPr>
              <a:t>Schema</a:t>
            </a:r>
          </a:p>
        </p:txBody>
      </p:sp>
      <p:cxnSp>
        <p:nvCxnSpPr>
          <p:cNvPr id="99" name="Straight Arrow Connector 98">
            <a:extLst>
              <a:ext uri="{FF2B5EF4-FFF2-40B4-BE49-F238E27FC236}">
                <a16:creationId xmlns:a16="http://schemas.microsoft.com/office/drawing/2014/main" id="{CA7CE900-982C-BAB3-C8E1-054BCCFDB7A8}"/>
              </a:ext>
            </a:extLst>
          </p:cNvPr>
          <p:cNvCxnSpPr>
            <a:cxnSpLocks/>
          </p:cNvCxnSpPr>
          <p:nvPr/>
        </p:nvCxnSpPr>
        <p:spPr>
          <a:xfrm flipV="1">
            <a:off x="7926260" y="3353459"/>
            <a:ext cx="0" cy="48191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nvGrpSpPr>
          <p:cNvPr id="102" name="Group 101">
            <a:extLst>
              <a:ext uri="{FF2B5EF4-FFF2-40B4-BE49-F238E27FC236}">
                <a16:creationId xmlns:a16="http://schemas.microsoft.com/office/drawing/2014/main" id="{AE7A0331-A565-3E21-FCB7-2498A0DA35EA}"/>
              </a:ext>
            </a:extLst>
          </p:cNvPr>
          <p:cNvGrpSpPr/>
          <p:nvPr/>
        </p:nvGrpSpPr>
        <p:grpSpPr>
          <a:xfrm rot="5400000">
            <a:off x="8464777" y="4186619"/>
            <a:ext cx="186480" cy="323736"/>
            <a:chOff x="11747493" y="5913320"/>
            <a:chExt cx="274015" cy="785657"/>
          </a:xfrm>
        </p:grpSpPr>
        <p:cxnSp>
          <p:nvCxnSpPr>
            <p:cNvPr id="100" name="Straight Arrow Connector 99">
              <a:extLst>
                <a:ext uri="{FF2B5EF4-FFF2-40B4-BE49-F238E27FC236}">
                  <a16:creationId xmlns:a16="http://schemas.microsoft.com/office/drawing/2014/main" id="{1D5D0D84-7615-DE71-6DB0-87D1625675C2}"/>
                </a:ext>
              </a:extLst>
            </p:cNvPr>
            <p:cNvCxnSpPr>
              <a:cxnSpLocks/>
            </p:cNvCxnSpPr>
            <p:nvPr/>
          </p:nvCxnSpPr>
          <p:spPr>
            <a:xfrm>
              <a:off x="11747493" y="5927902"/>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B43145EF-AC7E-4638-A019-FC426D30238A}"/>
                </a:ext>
              </a:extLst>
            </p:cNvPr>
            <p:cNvCxnSpPr>
              <a:cxnSpLocks/>
            </p:cNvCxnSpPr>
            <p:nvPr/>
          </p:nvCxnSpPr>
          <p:spPr>
            <a:xfrm flipV="1">
              <a:off x="12021508" y="5913320"/>
              <a:ext cx="0" cy="771075"/>
            </a:xfrm>
            <a:prstGeom prst="straightConnector1">
              <a:avLst/>
            </a:prstGeom>
            <a:ln w="57150">
              <a:solidFill>
                <a:srgbClr val="7030A0"/>
              </a:solidFill>
              <a:tailEnd type="triangle"/>
            </a:ln>
          </p:spPr>
          <p:style>
            <a:lnRef idx="2">
              <a:schemeClr val="accent1"/>
            </a:lnRef>
            <a:fillRef idx="0">
              <a:schemeClr val="accent1"/>
            </a:fillRef>
            <a:effectRef idx="1">
              <a:schemeClr val="accent1"/>
            </a:effectRef>
            <a:fontRef idx="minor">
              <a:schemeClr val="tx1"/>
            </a:fontRef>
          </p:style>
        </p:cxnSp>
      </p:grpSp>
      <p:sp>
        <p:nvSpPr>
          <p:cNvPr id="104" name="Arrow: Right 103">
            <a:extLst>
              <a:ext uri="{FF2B5EF4-FFF2-40B4-BE49-F238E27FC236}">
                <a16:creationId xmlns:a16="http://schemas.microsoft.com/office/drawing/2014/main" id="{DAFC29CC-C63F-BB29-F028-D27405CD1732}"/>
              </a:ext>
            </a:extLst>
          </p:cNvPr>
          <p:cNvSpPr/>
          <p:nvPr/>
        </p:nvSpPr>
        <p:spPr>
          <a:xfrm>
            <a:off x="9022877" y="5025847"/>
            <a:ext cx="2330082" cy="1043925"/>
          </a:xfrm>
          <a:prstGeom prst="rightArrow">
            <a:avLst/>
          </a:prstGeom>
          <a:solidFill>
            <a:srgbClr val="1AC9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016" b="1" u="sng" dirty="0">
                <a:solidFill>
                  <a:schemeClr val="bg1"/>
                </a:solidFill>
                <a:latin typeface="Barlow" pitchFamily="2" charset="77"/>
                <a:cs typeface="Arial"/>
              </a:rPr>
              <a:t>Objective 4:</a:t>
            </a:r>
            <a:endParaRPr lang="en-AU" sz="1016" b="1" dirty="0">
              <a:solidFill>
                <a:schemeClr val="bg1"/>
              </a:solidFill>
              <a:latin typeface="Barlow" pitchFamily="2" charset="77"/>
              <a:cs typeface="Arial"/>
            </a:endParaRPr>
          </a:p>
          <a:p>
            <a:r>
              <a:rPr lang="en-AU" sz="1016" b="1" dirty="0">
                <a:solidFill>
                  <a:schemeClr val="bg1"/>
                </a:solidFill>
                <a:latin typeface="Barlow" pitchFamily="2" charset="77"/>
                <a:cs typeface="Arial"/>
              </a:rPr>
              <a:t>Co-design a national roadmap and evaluation for integration</a:t>
            </a:r>
            <a:endParaRPr lang="en-AU" sz="1016" b="1" dirty="0">
              <a:solidFill>
                <a:schemeClr val="bg1"/>
              </a:solidFill>
              <a:latin typeface="Barlow" pitchFamily="2" charset="77"/>
              <a:cs typeface="Arial" panose="020B0604020202020204" pitchFamily="34" charset="0"/>
            </a:endParaRPr>
          </a:p>
        </p:txBody>
      </p:sp>
      <p:cxnSp>
        <p:nvCxnSpPr>
          <p:cNvPr id="109" name="Connector: Elbow 108">
            <a:extLst>
              <a:ext uri="{FF2B5EF4-FFF2-40B4-BE49-F238E27FC236}">
                <a16:creationId xmlns:a16="http://schemas.microsoft.com/office/drawing/2014/main" id="{E635A3FD-87A1-D8FA-7DC8-6EA14B7FA682}"/>
              </a:ext>
            </a:extLst>
          </p:cNvPr>
          <p:cNvCxnSpPr>
            <a:cxnSpLocks/>
            <a:stCxn id="16" idx="0"/>
            <a:endCxn id="6" idx="0"/>
          </p:cNvCxnSpPr>
          <p:nvPr/>
        </p:nvCxnSpPr>
        <p:spPr>
          <a:xfrm rot="5400000" flipH="1" flipV="1">
            <a:off x="7133313" y="-362150"/>
            <a:ext cx="835577" cy="5706395"/>
          </a:xfrm>
          <a:prstGeom prst="bentConnector3">
            <a:avLst>
              <a:gd name="adj1" fmla="val 196997"/>
            </a:avLst>
          </a:prstGeom>
          <a:ln w="44450"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6" name="Rectangle 115">
            <a:extLst>
              <a:ext uri="{FF2B5EF4-FFF2-40B4-BE49-F238E27FC236}">
                <a16:creationId xmlns:a16="http://schemas.microsoft.com/office/drawing/2014/main" id="{38C77873-3B32-954B-DDBC-1F7129E43CE6}"/>
              </a:ext>
            </a:extLst>
          </p:cNvPr>
          <p:cNvSpPr/>
          <p:nvPr/>
        </p:nvSpPr>
        <p:spPr>
          <a:xfrm>
            <a:off x="4027333" y="2927540"/>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sp>
        <p:nvSpPr>
          <p:cNvPr id="117" name="Rectangle 116">
            <a:extLst>
              <a:ext uri="{FF2B5EF4-FFF2-40B4-BE49-F238E27FC236}">
                <a16:creationId xmlns:a16="http://schemas.microsoft.com/office/drawing/2014/main" id="{0A722204-1047-3723-65E4-D2A7906C876A}"/>
              </a:ext>
            </a:extLst>
          </p:cNvPr>
          <p:cNvSpPr/>
          <p:nvPr/>
        </p:nvSpPr>
        <p:spPr>
          <a:xfrm>
            <a:off x="10119727" y="1837598"/>
            <a:ext cx="768488" cy="2182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148"/>
          </a:p>
        </p:txBody>
      </p:sp>
      <p:cxnSp>
        <p:nvCxnSpPr>
          <p:cNvPr id="119" name="Connector: Elbow 118">
            <a:extLst>
              <a:ext uri="{FF2B5EF4-FFF2-40B4-BE49-F238E27FC236}">
                <a16:creationId xmlns:a16="http://schemas.microsoft.com/office/drawing/2014/main" id="{ED22687B-A1DF-D416-2963-BE436DBB3CB8}"/>
              </a:ext>
            </a:extLst>
          </p:cNvPr>
          <p:cNvCxnSpPr>
            <a:cxnSpLocks/>
            <a:stCxn id="116" idx="0"/>
            <a:endCxn id="117" idx="0"/>
          </p:cNvCxnSpPr>
          <p:nvPr/>
        </p:nvCxnSpPr>
        <p:spPr>
          <a:xfrm rot="5400000" flipH="1" flipV="1">
            <a:off x="6912803" y="-663628"/>
            <a:ext cx="1089942" cy="6092394"/>
          </a:xfrm>
          <a:prstGeom prst="bentConnector3">
            <a:avLst>
              <a:gd name="adj1" fmla="val 177966"/>
            </a:avLst>
          </a:prstGeom>
          <a:ln w="57150">
            <a:solidFill>
              <a:srgbClr val="7030A0"/>
            </a:solidFill>
            <a:prstDash val="sysDash"/>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C295B218-A676-18F3-4020-B275CBF9B9B6}"/>
              </a:ext>
            </a:extLst>
          </p:cNvPr>
          <p:cNvSpPr txBox="1"/>
          <p:nvPr/>
        </p:nvSpPr>
        <p:spPr>
          <a:xfrm>
            <a:off x="8738643" y="754458"/>
            <a:ext cx="2595276" cy="21403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a:solidFill>
                  <a:srgbClr val="7030A0"/>
                </a:solidFill>
                <a:latin typeface="Arial"/>
                <a:cs typeface="Arial"/>
              </a:rPr>
              <a:t>Feedback mechanism for improvement</a:t>
            </a:r>
            <a:endParaRPr lang="en-AU" sz="1016">
              <a:solidFill>
                <a:srgbClr val="7030A0"/>
              </a:solidFill>
              <a:latin typeface="Arial"/>
              <a:cs typeface="Arial"/>
            </a:endParaRPr>
          </a:p>
        </p:txBody>
      </p:sp>
      <p:cxnSp>
        <p:nvCxnSpPr>
          <p:cNvPr id="132" name="Straight Arrow Connector 131">
            <a:extLst>
              <a:ext uri="{FF2B5EF4-FFF2-40B4-BE49-F238E27FC236}">
                <a16:creationId xmlns:a16="http://schemas.microsoft.com/office/drawing/2014/main" id="{FF821FCF-17A6-20A4-0D3F-1B2515828BC8}"/>
              </a:ext>
            </a:extLst>
          </p:cNvPr>
          <p:cNvCxnSpPr>
            <a:cxnSpLocks/>
          </p:cNvCxnSpPr>
          <p:nvPr/>
        </p:nvCxnSpPr>
        <p:spPr>
          <a:xfrm flipV="1">
            <a:off x="3539954" y="3564042"/>
            <a:ext cx="0" cy="684509"/>
          </a:xfrm>
          <a:prstGeom prst="straightConnector1">
            <a:avLst/>
          </a:prstGeom>
          <a:ln w="57150">
            <a:solidFill>
              <a:srgbClr val="62ACF0"/>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139" name="TextBox 138">
            <a:extLst>
              <a:ext uri="{FF2B5EF4-FFF2-40B4-BE49-F238E27FC236}">
                <a16:creationId xmlns:a16="http://schemas.microsoft.com/office/drawing/2014/main" id="{E9DF45D3-2AB5-BD68-2F42-E03A933BEDCF}"/>
              </a:ext>
            </a:extLst>
          </p:cNvPr>
          <p:cNvSpPr txBox="1"/>
          <p:nvPr/>
        </p:nvSpPr>
        <p:spPr>
          <a:xfrm>
            <a:off x="3650989" y="3604247"/>
            <a:ext cx="979582" cy="526683"/>
          </a:xfrm>
          <a:prstGeom prst="rect">
            <a:avLst/>
          </a:prstGeom>
          <a:no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Feedback mechanism for improvement</a:t>
            </a:r>
            <a:endParaRPr lang="en-AU" sz="1016" dirty="0">
              <a:solidFill>
                <a:srgbClr val="62ACF0"/>
              </a:solidFill>
              <a:latin typeface="Barlow" pitchFamily="2" charset="77"/>
              <a:cs typeface="Arial"/>
            </a:endParaRPr>
          </a:p>
        </p:txBody>
      </p:sp>
      <p:sp>
        <p:nvSpPr>
          <p:cNvPr id="140" name="TextBox 139">
            <a:extLst>
              <a:ext uri="{FF2B5EF4-FFF2-40B4-BE49-F238E27FC236}">
                <a16:creationId xmlns:a16="http://schemas.microsoft.com/office/drawing/2014/main" id="{483557DC-DEA5-D1CE-999B-6CA532528A59}"/>
              </a:ext>
            </a:extLst>
          </p:cNvPr>
          <p:cNvSpPr txBox="1"/>
          <p:nvPr/>
        </p:nvSpPr>
        <p:spPr>
          <a:xfrm>
            <a:off x="8738642" y="1019588"/>
            <a:ext cx="1672834" cy="21403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dirty="0">
                <a:solidFill>
                  <a:srgbClr val="62ACF0"/>
                </a:solidFill>
                <a:latin typeface="Barlow" pitchFamily="2" charset="77"/>
                <a:cs typeface="Arial"/>
              </a:rPr>
              <a:t>AI real-time inferencing</a:t>
            </a:r>
          </a:p>
        </p:txBody>
      </p:sp>
      <p:sp>
        <p:nvSpPr>
          <p:cNvPr id="142" name="TextBox 141">
            <a:extLst>
              <a:ext uri="{FF2B5EF4-FFF2-40B4-BE49-F238E27FC236}">
                <a16:creationId xmlns:a16="http://schemas.microsoft.com/office/drawing/2014/main" id="{1EAE48FC-B765-DAF4-C359-037C8A184863}"/>
              </a:ext>
            </a:extLst>
          </p:cNvPr>
          <p:cNvSpPr txBox="1"/>
          <p:nvPr/>
        </p:nvSpPr>
        <p:spPr>
          <a:xfrm rot="16200000">
            <a:off x="-440883" y="2591509"/>
            <a:ext cx="2148454" cy="338554"/>
          </a:xfrm>
          <a:prstGeom prst="rect">
            <a:avLst/>
          </a:prstGeom>
          <a:noFill/>
        </p:spPr>
        <p:txBody>
          <a:bodyPr wrap="square">
            <a:spAutoFit/>
          </a:bodyPr>
          <a:lstStyle/>
          <a:p>
            <a:r>
              <a:rPr lang="en-AU" sz="1600" b="1" dirty="0">
                <a:solidFill>
                  <a:srgbClr val="404040"/>
                </a:solidFill>
                <a:latin typeface="Barlow" pitchFamily="2" charset="77"/>
              </a:rPr>
              <a:t>Data to knowledge</a:t>
            </a:r>
          </a:p>
        </p:txBody>
      </p:sp>
      <p:sp>
        <p:nvSpPr>
          <p:cNvPr id="143" name="TextBox 142">
            <a:extLst>
              <a:ext uri="{FF2B5EF4-FFF2-40B4-BE49-F238E27FC236}">
                <a16:creationId xmlns:a16="http://schemas.microsoft.com/office/drawing/2014/main" id="{122DF17B-CE2B-E0BB-DBF9-1EFAAB647423}"/>
              </a:ext>
            </a:extLst>
          </p:cNvPr>
          <p:cNvSpPr txBox="1"/>
          <p:nvPr/>
        </p:nvSpPr>
        <p:spPr>
          <a:xfrm>
            <a:off x="3498864" y="6093325"/>
            <a:ext cx="3952347" cy="338554"/>
          </a:xfrm>
          <a:prstGeom prst="rect">
            <a:avLst/>
          </a:prstGeom>
          <a:noFill/>
        </p:spPr>
        <p:txBody>
          <a:bodyPr wrap="square">
            <a:spAutoFit/>
          </a:bodyPr>
          <a:lstStyle/>
          <a:p>
            <a:pPr algn="ctr"/>
            <a:r>
              <a:rPr lang="en-AU" sz="1600" b="1" dirty="0">
                <a:solidFill>
                  <a:srgbClr val="404040"/>
                </a:solidFill>
                <a:latin typeface="Barlow" pitchFamily="2" charset="77"/>
              </a:rPr>
              <a:t>Knowledge to implementation practice</a:t>
            </a:r>
          </a:p>
        </p:txBody>
      </p:sp>
      <p:sp>
        <p:nvSpPr>
          <p:cNvPr id="144" name="TextBox 143">
            <a:extLst>
              <a:ext uri="{FF2B5EF4-FFF2-40B4-BE49-F238E27FC236}">
                <a16:creationId xmlns:a16="http://schemas.microsoft.com/office/drawing/2014/main" id="{F2B54633-2296-00AA-04EC-9D86096C56F0}"/>
              </a:ext>
            </a:extLst>
          </p:cNvPr>
          <p:cNvSpPr txBox="1"/>
          <p:nvPr/>
        </p:nvSpPr>
        <p:spPr>
          <a:xfrm>
            <a:off x="4300553" y="352545"/>
            <a:ext cx="3555898" cy="338554"/>
          </a:xfrm>
          <a:prstGeom prst="rect">
            <a:avLst/>
          </a:prstGeom>
          <a:noFill/>
        </p:spPr>
        <p:txBody>
          <a:bodyPr wrap="square">
            <a:spAutoFit/>
          </a:bodyPr>
          <a:lstStyle/>
          <a:p>
            <a:pPr algn="ctr"/>
            <a:r>
              <a:rPr lang="en-AU" sz="1600" b="1" dirty="0">
                <a:solidFill>
                  <a:srgbClr val="404040"/>
                </a:solidFill>
                <a:latin typeface="Barlow" pitchFamily="2" charset="77"/>
              </a:rPr>
              <a:t>Implementation practice to data</a:t>
            </a:r>
          </a:p>
        </p:txBody>
      </p:sp>
      <p:cxnSp>
        <p:nvCxnSpPr>
          <p:cNvPr id="145" name="Straight Arrow Connector 144">
            <a:extLst>
              <a:ext uri="{FF2B5EF4-FFF2-40B4-BE49-F238E27FC236}">
                <a16:creationId xmlns:a16="http://schemas.microsoft.com/office/drawing/2014/main" id="{7400183A-F733-4197-C778-3814F5875703}"/>
              </a:ext>
            </a:extLst>
          </p:cNvPr>
          <p:cNvCxnSpPr>
            <a:cxnSpLocks/>
          </p:cNvCxnSpPr>
          <p:nvPr/>
        </p:nvCxnSpPr>
        <p:spPr>
          <a:xfrm>
            <a:off x="633342" y="3835015"/>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DE780EE0-ACFD-B43C-8495-C6809BF71774}"/>
              </a:ext>
            </a:extLst>
          </p:cNvPr>
          <p:cNvCxnSpPr>
            <a:cxnSpLocks/>
          </p:cNvCxnSpPr>
          <p:nvPr/>
        </p:nvCxnSpPr>
        <p:spPr>
          <a:xfrm rot="16200000">
            <a:off x="7661334" y="5897509"/>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cxnSp>
        <p:nvCxnSpPr>
          <p:cNvPr id="148" name="Straight Arrow Connector 147">
            <a:extLst>
              <a:ext uri="{FF2B5EF4-FFF2-40B4-BE49-F238E27FC236}">
                <a16:creationId xmlns:a16="http://schemas.microsoft.com/office/drawing/2014/main" id="{EA64546F-C5AD-6C87-72BF-DB3D38B9726F}"/>
              </a:ext>
            </a:extLst>
          </p:cNvPr>
          <p:cNvCxnSpPr>
            <a:cxnSpLocks/>
          </p:cNvCxnSpPr>
          <p:nvPr/>
        </p:nvCxnSpPr>
        <p:spPr>
          <a:xfrm rot="5400000" flipH="1">
            <a:off x="4140780" y="158491"/>
            <a:ext cx="0" cy="752390"/>
          </a:xfrm>
          <a:prstGeom prst="straightConnector1">
            <a:avLst/>
          </a:prstGeom>
          <a:ln w="57150">
            <a:solidFill>
              <a:srgbClr val="40404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B94CAA23-E7AF-C14D-226F-51157E20F71B}"/>
              </a:ext>
            </a:extLst>
          </p:cNvPr>
          <p:cNvSpPr txBox="1"/>
          <p:nvPr/>
        </p:nvSpPr>
        <p:spPr>
          <a:xfrm>
            <a:off x="3473925" y="1058733"/>
            <a:ext cx="870281" cy="839332"/>
          </a:xfrm>
          <a:prstGeom prst="rect">
            <a:avLst/>
          </a:prstGeom>
          <a:solidFill>
            <a:srgbClr val="007882"/>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1</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Co-design</a:t>
            </a:r>
          </a:p>
          <a:p>
            <a:r>
              <a:rPr lang="en-AU" sz="1016" b="1" dirty="0">
                <a:solidFill>
                  <a:schemeClr val="bg1"/>
                </a:solidFill>
                <a:latin typeface="Barlow" pitchFamily="2" charset="77"/>
                <a:cs typeface="Arial"/>
              </a:rPr>
              <a:t>a schema and data handling</a:t>
            </a:r>
            <a:endParaRPr lang="en-AU" sz="1016" dirty="0">
              <a:solidFill>
                <a:schemeClr val="bg1"/>
              </a:solidFill>
              <a:latin typeface="Barlow" pitchFamily="2" charset="77"/>
              <a:cs typeface="Arial"/>
            </a:endParaRPr>
          </a:p>
        </p:txBody>
      </p:sp>
      <p:sp>
        <p:nvSpPr>
          <p:cNvPr id="18" name="TextBox 17">
            <a:extLst>
              <a:ext uri="{FF2B5EF4-FFF2-40B4-BE49-F238E27FC236}">
                <a16:creationId xmlns:a16="http://schemas.microsoft.com/office/drawing/2014/main" id="{ABD7A5B1-D866-410E-7907-A3D64838724A}"/>
              </a:ext>
            </a:extLst>
          </p:cNvPr>
          <p:cNvSpPr txBox="1"/>
          <p:nvPr/>
        </p:nvSpPr>
        <p:spPr>
          <a:xfrm>
            <a:off x="2261658" y="2537130"/>
            <a:ext cx="925415" cy="683007"/>
          </a:xfrm>
          <a:prstGeom prst="rect">
            <a:avLst/>
          </a:prstGeom>
          <a:solidFill>
            <a:srgbClr val="62ACF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2</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Build and validate </a:t>
            </a:r>
          </a:p>
          <a:p>
            <a:r>
              <a:rPr lang="en-AU" sz="1016" b="1" dirty="0">
                <a:solidFill>
                  <a:schemeClr val="bg1"/>
                </a:solidFill>
                <a:latin typeface="Barlow" pitchFamily="2" charset="77"/>
                <a:cs typeface="Arial"/>
              </a:rPr>
              <a:t>AI model</a:t>
            </a:r>
            <a:endParaRPr lang="en-AU" sz="1016" dirty="0">
              <a:solidFill>
                <a:schemeClr val="bg1"/>
              </a:solidFill>
              <a:latin typeface="Barlow" pitchFamily="2" charset="77"/>
              <a:cs typeface="Arial"/>
            </a:endParaRPr>
          </a:p>
        </p:txBody>
      </p:sp>
      <p:sp>
        <p:nvSpPr>
          <p:cNvPr id="27" name="TextBox 26">
            <a:extLst>
              <a:ext uri="{FF2B5EF4-FFF2-40B4-BE49-F238E27FC236}">
                <a16:creationId xmlns:a16="http://schemas.microsoft.com/office/drawing/2014/main" id="{34702716-A7BD-9FF8-ACF5-B24A5F713793}"/>
              </a:ext>
            </a:extLst>
          </p:cNvPr>
          <p:cNvSpPr txBox="1"/>
          <p:nvPr/>
        </p:nvSpPr>
        <p:spPr>
          <a:xfrm>
            <a:off x="8332122" y="1524365"/>
            <a:ext cx="1787604" cy="526683"/>
          </a:xfrm>
          <a:prstGeom prst="rect">
            <a:avLst/>
          </a:prstGeom>
          <a:solidFill>
            <a:srgbClr val="7030A0"/>
          </a:solidFill>
          <a:ln>
            <a:noFill/>
          </a:ln>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b="1" u="sng" dirty="0">
                <a:solidFill>
                  <a:schemeClr val="bg1"/>
                </a:solidFill>
                <a:latin typeface="Barlow" pitchFamily="2" charset="77"/>
                <a:cs typeface="Arial"/>
              </a:rPr>
              <a:t>Objective 3</a:t>
            </a:r>
            <a:r>
              <a:rPr lang="en-AU" sz="1016" b="1" dirty="0">
                <a:solidFill>
                  <a:schemeClr val="bg1"/>
                </a:solidFill>
                <a:latin typeface="Barlow" pitchFamily="2" charset="77"/>
                <a:cs typeface="Arial"/>
              </a:rPr>
              <a:t>:</a:t>
            </a:r>
          </a:p>
          <a:p>
            <a:r>
              <a:rPr lang="en-AU" sz="1016" b="1" dirty="0">
                <a:solidFill>
                  <a:schemeClr val="bg1"/>
                </a:solidFill>
                <a:latin typeface="Barlow" pitchFamily="2" charset="77"/>
                <a:cs typeface="Arial"/>
              </a:rPr>
              <a:t>Develop an </a:t>
            </a:r>
          </a:p>
          <a:p>
            <a:r>
              <a:rPr lang="en-AU" sz="1016" b="1" dirty="0">
                <a:solidFill>
                  <a:schemeClr val="bg1"/>
                </a:solidFill>
                <a:latin typeface="Barlow" pitchFamily="2" charset="77"/>
                <a:cs typeface="Arial"/>
              </a:rPr>
              <a:t>interactive web application</a:t>
            </a:r>
            <a:endParaRPr lang="en-AU" sz="1016" dirty="0">
              <a:solidFill>
                <a:schemeClr val="bg1"/>
              </a:solidFill>
              <a:latin typeface="Barlow" pitchFamily="2" charset="77"/>
              <a:cs typeface="Arial"/>
            </a:endParaRPr>
          </a:p>
        </p:txBody>
      </p:sp>
      <p:grpSp>
        <p:nvGrpSpPr>
          <p:cNvPr id="44" name="Group 43">
            <a:extLst>
              <a:ext uri="{FF2B5EF4-FFF2-40B4-BE49-F238E27FC236}">
                <a16:creationId xmlns:a16="http://schemas.microsoft.com/office/drawing/2014/main" id="{4361E808-CA9C-7724-E4B9-D5812834ACA5}"/>
              </a:ext>
            </a:extLst>
          </p:cNvPr>
          <p:cNvGrpSpPr/>
          <p:nvPr/>
        </p:nvGrpSpPr>
        <p:grpSpPr>
          <a:xfrm>
            <a:off x="5183154" y="1612945"/>
            <a:ext cx="1420613" cy="1406134"/>
            <a:chOff x="7620119" y="4561490"/>
            <a:chExt cx="2516964" cy="2491311"/>
          </a:xfrm>
          <a:solidFill>
            <a:schemeClr val="bg1"/>
          </a:solidFill>
        </p:grpSpPr>
        <p:sp>
          <p:nvSpPr>
            <p:cNvPr id="45" name="Rounded Rectangle 2">
              <a:extLst>
                <a:ext uri="{FF2B5EF4-FFF2-40B4-BE49-F238E27FC236}">
                  <a16:creationId xmlns:a16="http://schemas.microsoft.com/office/drawing/2014/main" id="{67AED7C3-C217-D420-58BD-7FC630AA6FE5}"/>
                </a:ext>
              </a:extLst>
            </p:cNvPr>
            <p:cNvSpPr/>
            <p:nvPr/>
          </p:nvSpPr>
          <p:spPr>
            <a:xfrm>
              <a:off x="7948619" y="6159892"/>
              <a:ext cx="1859557" cy="892909"/>
            </a:xfrm>
            <a:custGeom>
              <a:avLst/>
              <a:gdLst/>
              <a:ahLst/>
              <a:cxnLst/>
              <a:rect l="0" t="0" r="0" b="0"/>
              <a:pathLst>
                <a:path w="1859557" h="892909">
                  <a:moveTo>
                    <a:pt x="1747719" y="276583"/>
                  </a:moveTo>
                  <a:lnTo>
                    <a:pt x="1859557" y="482575"/>
                  </a:lnTo>
                  <a:cubicBezTo>
                    <a:pt x="1784448" y="564312"/>
                    <a:pt x="1699023" y="636141"/>
                    <a:pt x="1604932" y="695999"/>
                  </a:cubicBezTo>
                  <a:lnTo>
                    <a:pt x="1422110" y="550689"/>
                  </a:lnTo>
                  <a:cubicBezTo>
                    <a:pt x="1335445" y="597337"/>
                    <a:pt x="1241355" y="632013"/>
                    <a:pt x="1142311" y="652653"/>
                  </a:cubicBezTo>
                  <a:lnTo>
                    <a:pt x="1095677" y="881763"/>
                  </a:lnTo>
                  <a:cubicBezTo>
                    <a:pt x="1041615" y="888781"/>
                    <a:pt x="985902" y="892909"/>
                    <a:pt x="929777" y="892909"/>
                  </a:cubicBezTo>
                  <a:cubicBezTo>
                    <a:pt x="873652" y="892909"/>
                    <a:pt x="818354" y="888781"/>
                    <a:pt x="763880" y="881763"/>
                  </a:cubicBezTo>
                  <a:lnTo>
                    <a:pt x="717246" y="652653"/>
                  </a:lnTo>
                  <a:cubicBezTo>
                    <a:pt x="617789" y="632013"/>
                    <a:pt x="524108" y="597337"/>
                    <a:pt x="437445" y="550689"/>
                  </a:cubicBezTo>
                  <a:lnTo>
                    <a:pt x="254626" y="695999"/>
                  </a:lnTo>
                  <a:cubicBezTo>
                    <a:pt x="160533" y="636141"/>
                    <a:pt x="74696" y="564312"/>
                    <a:pt x="0" y="482575"/>
                  </a:cubicBezTo>
                  <a:lnTo>
                    <a:pt x="111835" y="276583"/>
                  </a:lnTo>
                  <a:cubicBezTo>
                    <a:pt x="80884" y="237365"/>
                    <a:pt x="52823" y="196497"/>
                    <a:pt x="28062" y="153152"/>
                  </a:cubicBezTo>
                  <a:lnTo>
                    <a:pt x="293005" y="0"/>
                  </a:lnTo>
                  <a:cubicBezTo>
                    <a:pt x="420524" y="220028"/>
                    <a:pt x="657405" y="368226"/>
                    <a:pt x="929777" y="368226"/>
                  </a:cubicBezTo>
                  <a:cubicBezTo>
                    <a:pt x="1202149" y="368226"/>
                    <a:pt x="1439442" y="220028"/>
                    <a:pt x="1566550" y="0"/>
                  </a:cubicBezTo>
                  <a:lnTo>
                    <a:pt x="1831495" y="153152"/>
                  </a:lnTo>
                  <a:cubicBezTo>
                    <a:pt x="1806321" y="196497"/>
                    <a:pt x="1778257" y="237779"/>
                    <a:pt x="1747719" y="276583"/>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sp>
          <p:nvSpPr>
            <p:cNvPr id="46" name="Rounded Rectangle 6">
              <a:extLst>
                <a:ext uri="{FF2B5EF4-FFF2-40B4-BE49-F238E27FC236}">
                  <a16:creationId xmlns:a16="http://schemas.microsoft.com/office/drawing/2014/main" id="{FD8C1A14-9C1F-1F01-2151-16182A937911}"/>
                </a:ext>
              </a:extLst>
            </p:cNvPr>
            <p:cNvSpPr/>
            <p:nvPr/>
          </p:nvSpPr>
          <p:spPr>
            <a:xfrm>
              <a:off x="8878808" y="4562315"/>
              <a:ext cx="1258275" cy="1751142"/>
            </a:xfrm>
            <a:custGeom>
              <a:avLst/>
              <a:gdLst/>
              <a:ahLst/>
              <a:cxnLst/>
              <a:rect l="0" t="0" r="0" b="0"/>
              <a:pathLst>
                <a:path w="1258275" h="1751142">
                  <a:moveTo>
                    <a:pt x="735817" y="1231001"/>
                  </a:moveTo>
                  <a:cubicBezTo>
                    <a:pt x="735817" y="824383"/>
                    <a:pt x="406494" y="494959"/>
                    <a:pt x="0" y="494959"/>
                  </a:cubicBezTo>
                  <a:lnTo>
                    <a:pt x="0" y="189067"/>
                  </a:lnTo>
                  <a:cubicBezTo>
                    <a:pt x="50347" y="189067"/>
                    <a:pt x="99871" y="192782"/>
                    <a:pt x="148568" y="199800"/>
                  </a:cubicBezTo>
                  <a:lnTo>
                    <a:pt x="271133" y="0"/>
                  </a:lnTo>
                  <a:cubicBezTo>
                    <a:pt x="381320" y="23942"/>
                    <a:pt x="485730" y="62746"/>
                    <a:pt x="583124" y="113522"/>
                  </a:cubicBezTo>
                  <a:lnTo>
                    <a:pt x="548459" y="345109"/>
                  </a:lnTo>
                  <a:cubicBezTo>
                    <a:pt x="633472" y="397536"/>
                    <a:pt x="710230" y="462348"/>
                    <a:pt x="776259" y="536241"/>
                  </a:cubicBezTo>
                  <a:lnTo>
                    <a:pt x="998284" y="461934"/>
                  </a:lnTo>
                  <a:cubicBezTo>
                    <a:pt x="1065552" y="549450"/>
                    <a:pt x="1121678" y="645635"/>
                    <a:pt x="1164597" y="749251"/>
                  </a:cubicBezTo>
                  <a:lnTo>
                    <a:pt x="989206" y="904468"/>
                  </a:lnTo>
                  <a:cubicBezTo>
                    <a:pt x="1019333" y="997350"/>
                    <a:pt x="1037078" y="1095599"/>
                    <a:pt x="1040379" y="1197563"/>
                  </a:cubicBezTo>
                  <a:lnTo>
                    <a:pt x="1258275" y="1283428"/>
                  </a:lnTo>
                  <a:cubicBezTo>
                    <a:pt x="1253323" y="1397364"/>
                    <a:pt x="1233929" y="1506758"/>
                    <a:pt x="1200914" y="1610787"/>
                  </a:cubicBezTo>
                  <a:lnTo>
                    <a:pt x="966507" y="1616979"/>
                  </a:lnTo>
                  <a:cubicBezTo>
                    <a:pt x="947936" y="1663626"/>
                    <a:pt x="926066" y="1708210"/>
                    <a:pt x="901305" y="1751142"/>
                  </a:cubicBezTo>
                  <a:lnTo>
                    <a:pt x="636359" y="1597990"/>
                  </a:lnTo>
                  <a:cubicBezTo>
                    <a:pt x="699087" y="1489421"/>
                    <a:pt x="735404" y="1364339"/>
                    <a:pt x="735404" y="1230175"/>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dirty="0"/>
            </a:p>
          </p:txBody>
        </p:sp>
        <p:sp>
          <p:nvSpPr>
            <p:cNvPr id="48" name="Rounded Rectangle 10">
              <a:extLst>
                <a:ext uri="{FF2B5EF4-FFF2-40B4-BE49-F238E27FC236}">
                  <a16:creationId xmlns:a16="http://schemas.microsoft.com/office/drawing/2014/main" id="{0ADB0054-3FAD-5E8B-A7DD-DD8C46F8887F}"/>
                </a:ext>
              </a:extLst>
            </p:cNvPr>
            <p:cNvSpPr/>
            <p:nvPr/>
          </p:nvSpPr>
          <p:spPr>
            <a:xfrm>
              <a:off x="7620119" y="4561490"/>
              <a:ext cx="1258275" cy="1751142"/>
            </a:xfrm>
            <a:custGeom>
              <a:avLst/>
              <a:gdLst/>
              <a:ahLst/>
              <a:cxnLst/>
              <a:rect l="0" t="0" r="0" b="0"/>
              <a:pathLst>
                <a:path w="1258275" h="1751142">
                  <a:moveTo>
                    <a:pt x="522871" y="1230175"/>
                  </a:moveTo>
                  <a:cubicBezTo>
                    <a:pt x="522871" y="1364339"/>
                    <a:pt x="559187" y="1489833"/>
                    <a:pt x="621916" y="1597990"/>
                  </a:cubicBezTo>
                  <a:lnTo>
                    <a:pt x="356973" y="1751142"/>
                  </a:lnTo>
                  <a:cubicBezTo>
                    <a:pt x="332211" y="1708210"/>
                    <a:pt x="310339" y="1663626"/>
                    <a:pt x="291768" y="1616979"/>
                  </a:cubicBezTo>
                  <a:lnTo>
                    <a:pt x="57363" y="1610787"/>
                  </a:lnTo>
                  <a:cubicBezTo>
                    <a:pt x="24348" y="1506758"/>
                    <a:pt x="4539" y="1396951"/>
                    <a:pt x="0" y="1283428"/>
                  </a:cubicBezTo>
                  <a:lnTo>
                    <a:pt x="217898" y="1197563"/>
                  </a:lnTo>
                  <a:cubicBezTo>
                    <a:pt x="220787" y="1095186"/>
                    <a:pt x="238532" y="996937"/>
                    <a:pt x="269071" y="904468"/>
                  </a:cubicBezTo>
                  <a:lnTo>
                    <a:pt x="93680" y="749251"/>
                  </a:lnTo>
                  <a:cubicBezTo>
                    <a:pt x="136599" y="646048"/>
                    <a:pt x="192723" y="549451"/>
                    <a:pt x="259990" y="461934"/>
                  </a:cubicBezTo>
                  <a:lnTo>
                    <a:pt x="482015" y="536241"/>
                  </a:lnTo>
                  <a:cubicBezTo>
                    <a:pt x="548458" y="462348"/>
                    <a:pt x="625218" y="397949"/>
                    <a:pt x="709818" y="345109"/>
                  </a:cubicBezTo>
                  <a:lnTo>
                    <a:pt x="675152" y="113522"/>
                  </a:lnTo>
                  <a:cubicBezTo>
                    <a:pt x="772545" y="62746"/>
                    <a:pt x="876954" y="24355"/>
                    <a:pt x="987141" y="0"/>
                  </a:cubicBezTo>
                  <a:lnTo>
                    <a:pt x="1109710" y="199800"/>
                  </a:lnTo>
                  <a:cubicBezTo>
                    <a:pt x="1157994" y="192782"/>
                    <a:pt x="1207928" y="189067"/>
                    <a:pt x="1258275" y="189067"/>
                  </a:cubicBezTo>
                  <a:lnTo>
                    <a:pt x="1258275" y="494959"/>
                  </a:lnTo>
                  <a:cubicBezTo>
                    <a:pt x="851780" y="494959"/>
                    <a:pt x="522460" y="824383"/>
                    <a:pt x="522460" y="1231001"/>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grpSp>
      <p:sp>
        <p:nvSpPr>
          <p:cNvPr id="49" name="TextBox 14">
            <a:extLst>
              <a:ext uri="{FF2B5EF4-FFF2-40B4-BE49-F238E27FC236}">
                <a16:creationId xmlns:a16="http://schemas.microsoft.com/office/drawing/2014/main" id="{D2EF044B-A99C-8C4E-33EA-63517B0C14CD}"/>
              </a:ext>
            </a:extLst>
          </p:cNvPr>
          <p:cNvSpPr txBox="1"/>
          <p:nvPr/>
        </p:nvSpPr>
        <p:spPr>
          <a:xfrm>
            <a:off x="4922901" y="1338630"/>
            <a:ext cx="1931619" cy="173766"/>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129" b="1" u="sng">
                <a:solidFill>
                  <a:srgbClr val="404040"/>
                </a:solidFill>
                <a:latin typeface="Barlow" pitchFamily="2" charset="77"/>
              </a:rPr>
              <a:t>Project Governance Structure</a:t>
            </a:r>
          </a:p>
        </p:txBody>
      </p:sp>
      <p:sp>
        <p:nvSpPr>
          <p:cNvPr id="53" name="TextBox 15">
            <a:extLst>
              <a:ext uri="{FF2B5EF4-FFF2-40B4-BE49-F238E27FC236}">
                <a16:creationId xmlns:a16="http://schemas.microsoft.com/office/drawing/2014/main" id="{79F3332A-B7E5-7B50-3DBD-B744360D8525}"/>
              </a:ext>
            </a:extLst>
          </p:cNvPr>
          <p:cNvSpPr txBox="1"/>
          <p:nvPr/>
        </p:nvSpPr>
        <p:spPr>
          <a:xfrm>
            <a:off x="4803014" y="2002120"/>
            <a:ext cx="646011" cy="312650"/>
          </a:xfrm>
          <a:prstGeom prst="rect">
            <a:avLst/>
          </a:prstGeom>
          <a:solidFill>
            <a:schemeClr val="bg1"/>
          </a:solidFill>
          <a:ln>
            <a:noFill/>
          </a:ln>
        </p:spPr>
        <p:txBody>
          <a:bodyPr wrap="non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Steering
Committee</a:t>
            </a:r>
          </a:p>
        </p:txBody>
      </p:sp>
      <p:sp>
        <p:nvSpPr>
          <p:cNvPr id="54" name="TextBox 16">
            <a:extLst>
              <a:ext uri="{FF2B5EF4-FFF2-40B4-BE49-F238E27FC236}">
                <a16:creationId xmlns:a16="http://schemas.microsoft.com/office/drawing/2014/main" id="{DB305734-2C21-5053-67E7-436A31AA65B1}"/>
              </a:ext>
            </a:extLst>
          </p:cNvPr>
          <p:cNvSpPr txBox="1"/>
          <p:nvPr/>
        </p:nvSpPr>
        <p:spPr>
          <a:xfrm>
            <a:off x="6015834" y="2002464"/>
            <a:ext cx="1242749"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Principle Setting
End User</a:t>
            </a:r>
            <a:r>
              <a:rPr lang="en-US" sz="1016" b="1" dirty="0">
                <a:solidFill>
                  <a:srgbClr val="404040"/>
                </a:solidFill>
                <a:latin typeface="Barlow" pitchFamily="2" charset="77"/>
              </a:rPr>
              <a:t> </a:t>
            </a:r>
            <a:r>
              <a:rPr sz="1016" b="1" dirty="0">
                <a:solidFill>
                  <a:srgbClr val="404040"/>
                </a:solidFill>
                <a:latin typeface="Barlow" pitchFamily="2" charset="77"/>
              </a:rPr>
              <a:t>Committee</a:t>
            </a:r>
          </a:p>
        </p:txBody>
      </p:sp>
      <p:sp>
        <p:nvSpPr>
          <p:cNvPr id="55" name="TextBox 17">
            <a:extLst>
              <a:ext uri="{FF2B5EF4-FFF2-40B4-BE49-F238E27FC236}">
                <a16:creationId xmlns:a16="http://schemas.microsoft.com/office/drawing/2014/main" id="{BA047601-F239-A0FE-CA8D-B2EEF794370A}"/>
              </a:ext>
            </a:extLst>
          </p:cNvPr>
          <p:cNvSpPr txBox="1"/>
          <p:nvPr/>
        </p:nvSpPr>
        <p:spPr>
          <a:xfrm>
            <a:off x="5275306" y="3055331"/>
            <a:ext cx="1265434" cy="312650"/>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1016" b="1" dirty="0">
                <a:solidFill>
                  <a:srgbClr val="404040"/>
                </a:solidFill>
                <a:latin typeface="Barlow" pitchFamily="2" charset="77"/>
              </a:rPr>
              <a:t>System</a:t>
            </a:r>
            <a:r>
              <a:rPr lang="en-US" sz="1016" b="1" dirty="0">
                <a:solidFill>
                  <a:srgbClr val="404040"/>
                </a:solidFill>
                <a:latin typeface="Barlow" pitchFamily="2" charset="77"/>
              </a:rPr>
              <a:t> </a:t>
            </a:r>
            <a:r>
              <a:rPr sz="1016" b="1" dirty="0">
                <a:solidFill>
                  <a:srgbClr val="404040"/>
                </a:solidFill>
                <a:latin typeface="Barlow" pitchFamily="2" charset="77"/>
              </a:rPr>
              <a:t>Integration
Advisory Group</a:t>
            </a:r>
          </a:p>
        </p:txBody>
      </p:sp>
      <p:sp>
        <p:nvSpPr>
          <p:cNvPr id="103" name="TextBox 102">
            <a:extLst>
              <a:ext uri="{FF2B5EF4-FFF2-40B4-BE49-F238E27FC236}">
                <a16:creationId xmlns:a16="http://schemas.microsoft.com/office/drawing/2014/main" id="{551CA6C8-5F59-919B-AB32-B403538810A6}"/>
              </a:ext>
            </a:extLst>
          </p:cNvPr>
          <p:cNvSpPr txBox="1"/>
          <p:nvPr/>
        </p:nvSpPr>
        <p:spPr>
          <a:xfrm>
            <a:off x="4716578" y="3527303"/>
            <a:ext cx="1404918" cy="526683"/>
          </a:xfrm>
          <a:prstGeom prst="rect">
            <a:avLst/>
          </a:prstGeom>
          <a:noFill/>
        </p:spPr>
        <p:txBody>
          <a:bodyPr rot="0" spcFirstLastPara="0" vertOverflow="overflow" horzOverflow="overflow" vert="horz" wrap="square" lIns="57149" tIns="28575" rIns="57149" bIns="28575" numCol="1" spcCol="0" rtlCol="0" fromWordArt="0" anchor="t" anchorCtr="0" forceAA="0" compatLnSpc="1">
            <a:prstTxWarp prst="textNoShape">
              <a:avLst/>
            </a:prstTxWarp>
            <a:spAutoFit/>
          </a:bodyPr>
          <a:lstStyle/>
          <a:p>
            <a:r>
              <a:rPr lang="en-AU" sz="1016" dirty="0">
                <a:solidFill>
                  <a:srgbClr val="62ACF0"/>
                </a:solidFill>
                <a:latin typeface="Barlow" pitchFamily="2" charset="77"/>
                <a:cs typeface="Arial"/>
              </a:rPr>
              <a:t>Ontology construction</a:t>
            </a:r>
          </a:p>
          <a:p>
            <a:pPr marL="107152" indent="-107152">
              <a:buFont typeface="Arial" panose="020B0604020202020204" pitchFamily="34" charset="0"/>
              <a:buChar char="•"/>
            </a:pPr>
            <a:r>
              <a:rPr lang="en-AU" sz="1016" dirty="0">
                <a:solidFill>
                  <a:srgbClr val="62ACF0"/>
                </a:solidFill>
                <a:latin typeface="Barlow" pitchFamily="2" charset="77"/>
                <a:cs typeface="Arial"/>
              </a:rPr>
              <a:t>Entities</a:t>
            </a:r>
          </a:p>
          <a:p>
            <a:pPr marL="107152" indent="-107152">
              <a:buFont typeface="Arial" panose="020B0604020202020204" pitchFamily="34" charset="0"/>
              <a:buChar char="•"/>
            </a:pPr>
            <a:r>
              <a:rPr lang="en-AU" sz="1016" dirty="0">
                <a:solidFill>
                  <a:srgbClr val="62ACF0"/>
                </a:solidFill>
                <a:latin typeface="Barlow" pitchFamily="2" charset="77"/>
                <a:cs typeface="Arial"/>
              </a:rPr>
              <a:t>Relation</a:t>
            </a:r>
          </a:p>
        </p:txBody>
      </p:sp>
      <p:cxnSp>
        <p:nvCxnSpPr>
          <p:cNvPr id="129" name="Straight Arrow Connector 128">
            <a:extLst>
              <a:ext uri="{FF2B5EF4-FFF2-40B4-BE49-F238E27FC236}">
                <a16:creationId xmlns:a16="http://schemas.microsoft.com/office/drawing/2014/main" id="{D1997329-AC30-B495-0140-AE890AF57874}"/>
              </a:ext>
            </a:extLst>
          </p:cNvPr>
          <p:cNvCxnSpPr>
            <a:cxnSpLocks/>
          </p:cNvCxnSpPr>
          <p:nvPr/>
        </p:nvCxnSpPr>
        <p:spPr>
          <a:xfrm>
            <a:off x="4697903" y="3684253"/>
            <a:ext cx="0" cy="844558"/>
          </a:xfrm>
          <a:prstGeom prst="straightConnector1">
            <a:avLst/>
          </a:prstGeom>
          <a:ln w="47625" cap="flat" cmpd="sng" algn="ctr">
            <a:solidFill>
              <a:srgbClr val="62ACF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0" name="Group 69">
            <a:extLst>
              <a:ext uri="{FF2B5EF4-FFF2-40B4-BE49-F238E27FC236}">
                <a16:creationId xmlns:a16="http://schemas.microsoft.com/office/drawing/2014/main" id="{3870065B-7F9F-1480-2CE6-0B9EB60C1D4D}"/>
              </a:ext>
            </a:extLst>
          </p:cNvPr>
          <p:cNvGrpSpPr/>
          <p:nvPr/>
        </p:nvGrpSpPr>
        <p:grpSpPr>
          <a:xfrm>
            <a:off x="6863170" y="3702796"/>
            <a:ext cx="1659506" cy="1304060"/>
            <a:chOff x="11845118" y="5034852"/>
            <a:chExt cx="2940221" cy="2310461"/>
          </a:xfrm>
        </p:grpSpPr>
        <p:pic>
          <p:nvPicPr>
            <p:cNvPr id="118" name="Graphic 117" descr="Internet with solid fill">
              <a:extLst>
                <a:ext uri="{FF2B5EF4-FFF2-40B4-BE49-F238E27FC236}">
                  <a16:creationId xmlns:a16="http://schemas.microsoft.com/office/drawing/2014/main" id="{55FE273A-3656-5174-DB96-BB3A0A10FDD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2474878" y="5034852"/>
              <a:ext cx="2310461" cy="2310461"/>
            </a:xfrm>
            <a:prstGeom prst="rect">
              <a:avLst/>
            </a:prstGeom>
          </p:spPr>
        </p:pic>
        <p:pic>
          <p:nvPicPr>
            <p:cNvPr id="120" name="Graphic 119" descr="Wireless with solid fill">
              <a:extLst>
                <a:ext uri="{FF2B5EF4-FFF2-40B4-BE49-F238E27FC236}">
                  <a16:creationId xmlns:a16="http://schemas.microsoft.com/office/drawing/2014/main" id="{1F97BE3B-532F-AA66-64AB-BB6D827A9CB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1845118" y="5615981"/>
              <a:ext cx="465403" cy="465403"/>
            </a:xfrm>
            <a:prstGeom prst="rect">
              <a:avLst/>
            </a:prstGeom>
          </p:spPr>
        </p:pic>
        <p:pic>
          <p:nvPicPr>
            <p:cNvPr id="124" name="Graphic 123" descr="Smart Phone with solid fill">
              <a:extLst>
                <a:ext uri="{FF2B5EF4-FFF2-40B4-BE49-F238E27FC236}">
                  <a16:creationId xmlns:a16="http://schemas.microsoft.com/office/drawing/2014/main" id="{8D69C38A-9992-9C0C-113D-6A3230809704}"/>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2077817" y="5804666"/>
              <a:ext cx="887748" cy="887748"/>
            </a:xfrm>
            <a:prstGeom prst="rect">
              <a:avLst/>
            </a:prstGeom>
          </p:spPr>
        </p:pic>
      </p:grpSp>
      <p:pic>
        <p:nvPicPr>
          <p:cNvPr id="13" name="Picture 12">
            <a:extLst>
              <a:ext uri="{FF2B5EF4-FFF2-40B4-BE49-F238E27FC236}">
                <a16:creationId xmlns:a16="http://schemas.microsoft.com/office/drawing/2014/main" id="{6E861EE6-1B4B-AAE9-8C6E-794A8EA7180D}"/>
              </a:ext>
            </a:extLst>
          </p:cNvPr>
          <p:cNvPicPr>
            <a:picLocks noChangeAspect="1"/>
          </p:cNvPicPr>
          <p:nvPr/>
        </p:nvPicPr>
        <p:blipFill>
          <a:blip r:embed="rId12"/>
          <a:stretch>
            <a:fillRect/>
          </a:stretch>
        </p:blipFill>
        <p:spPr>
          <a:xfrm>
            <a:off x="4503596" y="3946615"/>
            <a:ext cx="2754988" cy="2136856"/>
          </a:xfrm>
          <a:prstGeom prst="rect">
            <a:avLst/>
          </a:prstGeom>
        </p:spPr>
      </p:pic>
      <p:sp>
        <p:nvSpPr>
          <p:cNvPr id="65" name="Right Arrow 64">
            <a:extLst>
              <a:ext uri="{FF2B5EF4-FFF2-40B4-BE49-F238E27FC236}">
                <a16:creationId xmlns:a16="http://schemas.microsoft.com/office/drawing/2014/main" id="{6493A4AA-8522-BA24-3974-98D3E046A2F7}"/>
              </a:ext>
            </a:extLst>
          </p:cNvPr>
          <p:cNvSpPr/>
          <p:nvPr/>
        </p:nvSpPr>
        <p:spPr>
          <a:xfrm rot="5400000">
            <a:off x="1841757" y="1882295"/>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ight Arrow 66">
            <a:extLst>
              <a:ext uri="{FF2B5EF4-FFF2-40B4-BE49-F238E27FC236}">
                <a16:creationId xmlns:a16="http://schemas.microsoft.com/office/drawing/2014/main" id="{E00C506E-7013-A4A4-FB29-A59BB0E177A4}"/>
              </a:ext>
            </a:extLst>
          </p:cNvPr>
          <p:cNvSpPr/>
          <p:nvPr/>
        </p:nvSpPr>
        <p:spPr>
          <a:xfrm rot="5400000">
            <a:off x="1818718" y="2608025"/>
            <a:ext cx="319340" cy="119347"/>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Right Arrow 67">
            <a:extLst>
              <a:ext uri="{FF2B5EF4-FFF2-40B4-BE49-F238E27FC236}">
                <a16:creationId xmlns:a16="http://schemas.microsoft.com/office/drawing/2014/main" id="{20FD08B8-C7DA-AA2F-51F9-0883510AD818}"/>
              </a:ext>
            </a:extLst>
          </p:cNvPr>
          <p:cNvSpPr/>
          <p:nvPr/>
        </p:nvSpPr>
        <p:spPr>
          <a:xfrm rot="5400000">
            <a:off x="3421362" y="2695407"/>
            <a:ext cx="279483" cy="113126"/>
          </a:xfrm>
          <a:prstGeom prst="rightArrow">
            <a:avLst/>
          </a:prstGeom>
          <a:solidFill>
            <a:srgbClr val="007882"/>
          </a:solidFill>
          <a:ln>
            <a:solidFill>
              <a:srgbClr val="0078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11668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F146-09BD-9A4C-AF70-6F99A92E4B38}"/>
              </a:ext>
            </a:extLst>
          </p:cNvPr>
          <p:cNvSpPr>
            <a:spLocks noGrp="1"/>
          </p:cNvSpPr>
          <p:nvPr>
            <p:ph type="title"/>
          </p:nvPr>
        </p:nvSpPr>
        <p:spPr/>
        <p:txBody>
          <a:bodyPr/>
          <a:lstStyle/>
          <a:p>
            <a:r>
              <a:rPr lang="en-US" dirty="0">
                <a:solidFill>
                  <a:srgbClr val="275D38"/>
                </a:solidFill>
                <a:latin typeface="+mn-lt"/>
              </a:rPr>
              <a:t>Climate resilience and decarbonization</a:t>
            </a:r>
          </a:p>
        </p:txBody>
      </p:sp>
      <p:sp>
        <p:nvSpPr>
          <p:cNvPr id="3" name="Content Placeholder 2">
            <a:extLst>
              <a:ext uri="{FF2B5EF4-FFF2-40B4-BE49-F238E27FC236}">
                <a16:creationId xmlns:a16="http://schemas.microsoft.com/office/drawing/2014/main" id="{752B2116-578D-3947-8E60-D9AF5D6E5A9E}"/>
              </a:ext>
            </a:extLst>
          </p:cNvPr>
          <p:cNvSpPr>
            <a:spLocks noGrp="1"/>
          </p:cNvSpPr>
          <p:nvPr>
            <p:ph sz="quarter" idx="10"/>
          </p:nvPr>
        </p:nvSpPr>
        <p:spPr/>
        <p:txBody>
          <a:bodyPr/>
          <a:lstStyle/>
          <a:p>
            <a:r>
              <a:rPr lang="en-US" dirty="0">
                <a:latin typeface="+mn-lt"/>
              </a:rPr>
              <a:t>Climate change and human health</a:t>
            </a:r>
          </a:p>
          <a:p>
            <a:pPr marL="0" indent="0">
              <a:buNone/>
            </a:pPr>
            <a:endParaRPr lang="en-US" dirty="0">
              <a:latin typeface="+mn-lt"/>
            </a:endParaRPr>
          </a:p>
          <a:p>
            <a:r>
              <a:rPr lang="en-US" dirty="0">
                <a:latin typeface="+mn-lt"/>
              </a:rPr>
              <a:t>Health systems’ work</a:t>
            </a:r>
          </a:p>
          <a:p>
            <a:pPr lvl="1"/>
            <a:r>
              <a:rPr lang="en-US" dirty="0">
                <a:latin typeface="+mn-lt"/>
              </a:rPr>
              <a:t>Adaptation and resilience</a:t>
            </a:r>
          </a:p>
          <a:p>
            <a:pPr lvl="1"/>
            <a:r>
              <a:rPr lang="en-US" dirty="0">
                <a:latin typeface="+mn-lt"/>
              </a:rPr>
              <a:t>Mitigation (decarbonization)</a:t>
            </a:r>
          </a:p>
          <a:p>
            <a:pPr marL="457200" lvl="1" indent="0">
              <a:buNone/>
            </a:pPr>
            <a:endParaRPr lang="en-US" dirty="0">
              <a:latin typeface="+mn-lt"/>
            </a:endParaRPr>
          </a:p>
          <a:p>
            <a:r>
              <a:rPr lang="en-US" dirty="0">
                <a:latin typeface="+mn-lt"/>
                <a:ea typeface="Roboto Light" panose="02000000000000000000" pitchFamily="2" charset="0"/>
              </a:rPr>
              <a:t>Facility management, public health, clinical care, system management</a:t>
            </a:r>
          </a:p>
        </p:txBody>
      </p:sp>
      <p:sp>
        <p:nvSpPr>
          <p:cNvPr id="4" name="Slide Number Placeholder 3">
            <a:extLst>
              <a:ext uri="{FF2B5EF4-FFF2-40B4-BE49-F238E27FC236}">
                <a16:creationId xmlns:a16="http://schemas.microsoft.com/office/drawing/2014/main" id="{659A5355-0E3F-D942-B635-91942D1AE58A}"/>
              </a:ext>
            </a:extLst>
          </p:cNvPr>
          <p:cNvSpPr>
            <a:spLocks noGrp="1"/>
          </p:cNvSpPr>
          <p:nvPr>
            <p:ph type="sldNum" sz="quarter" idx="13"/>
          </p:nvPr>
        </p:nvSpPr>
        <p:spPr/>
        <p:txBody>
          <a:bodyPr/>
          <a:lstStyle/>
          <a:p>
            <a:fld id="{61130C78-B4AB-6843-B818-B4CC8CBE3619}" type="slidenum">
              <a:rPr lang="en-US" smtClean="0"/>
              <a:pPr/>
              <a:t>4</a:t>
            </a:fld>
            <a:endParaRPr lang="en-US" dirty="0"/>
          </a:p>
        </p:txBody>
      </p:sp>
      <p:sp>
        <p:nvSpPr>
          <p:cNvPr id="6" name="TextBox 5">
            <a:extLst>
              <a:ext uri="{FF2B5EF4-FFF2-40B4-BE49-F238E27FC236}">
                <a16:creationId xmlns:a16="http://schemas.microsoft.com/office/drawing/2014/main" id="{0CF1C65B-14DF-3679-1037-21B21ECBAA0D}"/>
              </a:ext>
            </a:extLst>
          </p:cNvPr>
          <p:cNvSpPr txBox="1"/>
          <p:nvPr/>
        </p:nvSpPr>
        <p:spPr>
          <a:xfrm>
            <a:off x="9346323" y="5959445"/>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spTree>
    <p:extLst>
      <p:ext uri="{BB962C8B-B14F-4D97-AF65-F5344CB8AC3E}">
        <p14:creationId xmlns:p14="http://schemas.microsoft.com/office/powerpoint/2010/main" val="2960439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36072-26D1-8A6C-5298-6D862126B51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EDA6E11-6113-2029-DAA4-134C98A6D753}"/>
              </a:ext>
            </a:extLst>
          </p:cNvPr>
          <p:cNvSpPr txBox="1">
            <a:spLocks/>
          </p:cNvSpPr>
          <p:nvPr/>
        </p:nvSpPr>
        <p:spPr>
          <a:xfrm>
            <a:off x="358431" y="5945975"/>
            <a:ext cx="10515600" cy="8651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i="1" dirty="0">
                <a:solidFill>
                  <a:srgbClr val="404040"/>
                </a:solidFill>
                <a:latin typeface="Barlow" pitchFamily="2" charset="77"/>
              </a:rPr>
              <a:t>Crucial beginnings…</a:t>
            </a:r>
            <a:endParaRPr lang="en-AU" sz="4800" b="1" i="1" dirty="0">
              <a:solidFill>
                <a:srgbClr val="404040"/>
              </a:solidFill>
              <a:latin typeface="Barlow" pitchFamily="2" charset="77"/>
            </a:endParaRPr>
          </a:p>
        </p:txBody>
      </p:sp>
      <p:grpSp>
        <p:nvGrpSpPr>
          <p:cNvPr id="7" name="Group 6">
            <a:extLst>
              <a:ext uri="{FF2B5EF4-FFF2-40B4-BE49-F238E27FC236}">
                <a16:creationId xmlns:a16="http://schemas.microsoft.com/office/drawing/2014/main" id="{7535235B-1A9D-744B-F130-FC4322FD0930}"/>
              </a:ext>
            </a:extLst>
          </p:cNvPr>
          <p:cNvGrpSpPr/>
          <p:nvPr/>
        </p:nvGrpSpPr>
        <p:grpSpPr>
          <a:xfrm>
            <a:off x="4451255" y="1236934"/>
            <a:ext cx="3289489" cy="3255962"/>
            <a:chOff x="7620119" y="4561490"/>
            <a:chExt cx="2516964" cy="2491311"/>
          </a:xfrm>
          <a:solidFill>
            <a:schemeClr val="bg1"/>
          </a:solidFill>
        </p:grpSpPr>
        <p:sp>
          <p:nvSpPr>
            <p:cNvPr id="8" name="Rounded Rectangle 2">
              <a:extLst>
                <a:ext uri="{FF2B5EF4-FFF2-40B4-BE49-F238E27FC236}">
                  <a16:creationId xmlns:a16="http://schemas.microsoft.com/office/drawing/2014/main" id="{AD31AA74-2AB5-96C1-5D4C-24DE04BF5AB6}"/>
                </a:ext>
              </a:extLst>
            </p:cNvPr>
            <p:cNvSpPr/>
            <p:nvPr/>
          </p:nvSpPr>
          <p:spPr>
            <a:xfrm>
              <a:off x="7948619" y="6159892"/>
              <a:ext cx="1859557" cy="892909"/>
            </a:xfrm>
            <a:custGeom>
              <a:avLst/>
              <a:gdLst/>
              <a:ahLst/>
              <a:cxnLst/>
              <a:rect l="0" t="0" r="0" b="0"/>
              <a:pathLst>
                <a:path w="1859557" h="892909">
                  <a:moveTo>
                    <a:pt x="1747719" y="276583"/>
                  </a:moveTo>
                  <a:lnTo>
                    <a:pt x="1859557" y="482575"/>
                  </a:lnTo>
                  <a:cubicBezTo>
                    <a:pt x="1784448" y="564312"/>
                    <a:pt x="1699023" y="636141"/>
                    <a:pt x="1604932" y="695999"/>
                  </a:cubicBezTo>
                  <a:lnTo>
                    <a:pt x="1422110" y="550689"/>
                  </a:lnTo>
                  <a:cubicBezTo>
                    <a:pt x="1335445" y="597337"/>
                    <a:pt x="1241355" y="632013"/>
                    <a:pt x="1142311" y="652653"/>
                  </a:cubicBezTo>
                  <a:lnTo>
                    <a:pt x="1095677" y="881763"/>
                  </a:lnTo>
                  <a:cubicBezTo>
                    <a:pt x="1041615" y="888781"/>
                    <a:pt x="985902" y="892909"/>
                    <a:pt x="929777" y="892909"/>
                  </a:cubicBezTo>
                  <a:cubicBezTo>
                    <a:pt x="873652" y="892909"/>
                    <a:pt x="818354" y="888781"/>
                    <a:pt x="763880" y="881763"/>
                  </a:cubicBezTo>
                  <a:lnTo>
                    <a:pt x="717246" y="652653"/>
                  </a:lnTo>
                  <a:cubicBezTo>
                    <a:pt x="617789" y="632013"/>
                    <a:pt x="524108" y="597337"/>
                    <a:pt x="437445" y="550689"/>
                  </a:cubicBezTo>
                  <a:lnTo>
                    <a:pt x="254626" y="695999"/>
                  </a:lnTo>
                  <a:cubicBezTo>
                    <a:pt x="160533" y="636141"/>
                    <a:pt x="74696" y="564312"/>
                    <a:pt x="0" y="482575"/>
                  </a:cubicBezTo>
                  <a:lnTo>
                    <a:pt x="111835" y="276583"/>
                  </a:lnTo>
                  <a:cubicBezTo>
                    <a:pt x="80884" y="237365"/>
                    <a:pt x="52823" y="196497"/>
                    <a:pt x="28062" y="153152"/>
                  </a:cubicBezTo>
                  <a:lnTo>
                    <a:pt x="293005" y="0"/>
                  </a:lnTo>
                  <a:cubicBezTo>
                    <a:pt x="420524" y="220028"/>
                    <a:pt x="657405" y="368226"/>
                    <a:pt x="929777" y="368226"/>
                  </a:cubicBezTo>
                  <a:cubicBezTo>
                    <a:pt x="1202149" y="368226"/>
                    <a:pt x="1439442" y="220028"/>
                    <a:pt x="1566550" y="0"/>
                  </a:cubicBezTo>
                  <a:lnTo>
                    <a:pt x="1831495" y="153152"/>
                  </a:lnTo>
                  <a:cubicBezTo>
                    <a:pt x="1806321" y="196497"/>
                    <a:pt x="1778257" y="237779"/>
                    <a:pt x="1747719" y="276583"/>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sp>
          <p:nvSpPr>
            <p:cNvPr id="9" name="Rounded Rectangle 6">
              <a:extLst>
                <a:ext uri="{FF2B5EF4-FFF2-40B4-BE49-F238E27FC236}">
                  <a16:creationId xmlns:a16="http://schemas.microsoft.com/office/drawing/2014/main" id="{FE2E00C3-CB34-76D0-CCDA-B0F9008748DA}"/>
                </a:ext>
              </a:extLst>
            </p:cNvPr>
            <p:cNvSpPr/>
            <p:nvPr/>
          </p:nvSpPr>
          <p:spPr>
            <a:xfrm>
              <a:off x="8878808" y="4562315"/>
              <a:ext cx="1258275" cy="1751142"/>
            </a:xfrm>
            <a:custGeom>
              <a:avLst/>
              <a:gdLst/>
              <a:ahLst/>
              <a:cxnLst/>
              <a:rect l="0" t="0" r="0" b="0"/>
              <a:pathLst>
                <a:path w="1258275" h="1751142">
                  <a:moveTo>
                    <a:pt x="735817" y="1231001"/>
                  </a:moveTo>
                  <a:cubicBezTo>
                    <a:pt x="735817" y="824383"/>
                    <a:pt x="406494" y="494959"/>
                    <a:pt x="0" y="494959"/>
                  </a:cubicBezTo>
                  <a:lnTo>
                    <a:pt x="0" y="189067"/>
                  </a:lnTo>
                  <a:cubicBezTo>
                    <a:pt x="50347" y="189067"/>
                    <a:pt x="99871" y="192782"/>
                    <a:pt x="148568" y="199800"/>
                  </a:cubicBezTo>
                  <a:lnTo>
                    <a:pt x="271133" y="0"/>
                  </a:lnTo>
                  <a:cubicBezTo>
                    <a:pt x="381320" y="23942"/>
                    <a:pt x="485730" y="62746"/>
                    <a:pt x="583124" y="113522"/>
                  </a:cubicBezTo>
                  <a:lnTo>
                    <a:pt x="548459" y="345109"/>
                  </a:lnTo>
                  <a:cubicBezTo>
                    <a:pt x="633472" y="397536"/>
                    <a:pt x="710230" y="462348"/>
                    <a:pt x="776259" y="536241"/>
                  </a:cubicBezTo>
                  <a:lnTo>
                    <a:pt x="998284" y="461934"/>
                  </a:lnTo>
                  <a:cubicBezTo>
                    <a:pt x="1065552" y="549450"/>
                    <a:pt x="1121678" y="645635"/>
                    <a:pt x="1164597" y="749251"/>
                  </a:cubicBezTo>
                  <a:lnTo>
                    <a:pt x="989206" y="904468"/>
                  </a:lnTo>
                  <a:cubicBezTo>
                    <a:pt x="1019333" y="997350"/>
                    <a:pt x="1037078" y="1095599"/>
                    <a:pt x="1040379" y="1197563"/>
                  </a:cubicBezTo>
                  <a:lnTo>
                    <a:pt x="1258275" y="1283428"/>
                  </a:lnTo>
                  <a:cubicBezTo>
                    <a:pt x="1253323" y="1397364"/>
                    <a:pt x="1233929" y="1506758"/>
                    <a:pt x="1200914" y="1610787"/>
                  </a:cubicBezTo>
                  <a:lnTo>
                    <a:pt x="966507" y="1616979"/>
                  </a:lnTo>
                  <a:cubicBezTo>
                    <a:pt x="947936" y="1663626"/>
                    <a:pt x="926066" y="1708210"/>
                    <a:pt x="901305" y="1751142"/>
                  </a:cubicBezTo>
                  <a:lnTo>
                    <a:pt x="636359" y="1597990"/>
                  </a:lnTo>
                  <a:cubicBezTo>
                    <a:pt x="699087" y="1489421"/>
                    <a:pt x="735404" y="1364339"/>
                    <a:pt x="735404" y="1230175"/>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dirty="0"/>
            </a:p>
          </p:txBody>
        </p:sp>
        <p:sp>
          <p:nvSpPr>
            <p:cNvPr id="10" name="Rounded Rectangle 10">
              <a:extLst>
                <a:ext uri="{FF2B5EF4-FFF2-40B4-BE49-F238E27FC236}">
                  <a16:creationId xmlns:a16="http://schemas.microsoft.com/office/drawing/2014/main" id="{6D1A24E3-7BEA-CF96-4920-E4E288C41D26}"/>
                </a:ext>
              </a:extLst>
            </p:cNvPr>
            <p:cNvSpPr/>
            <p:nvPr/>
          </p:nvSpPr>
          <p:spPr>
            <a:xfrm>
              <a:off x="7620119" y="4561490"/>
              <a:ext cx="1258275" cy="1751142"/>
            </a:xfrm>
            <a:custGeom>
              <a:avLst/>
              <a:gdLst/>
              <a:ahLst/>
              <a:cxnLst/>
              <a:rect l="0" t="0" r="0" b="0"/>
              <a:pathLst>
                <a:path w="1258275" h="1751142">
                  <a:moveTo>
                    <a:pt x="522871" y="1230175"/>
                  </a:moveTo>
                  <a:cubicBezTo>
                    <a:pt x="522871" y="1364339"/>
                    <a:pt x="559187" y="1489833"/>
                    <a:pt x="621916" y="1597990"/>
                  </a:cubicBezTo>
                  <a:lnTo>
                    <a:pt x="356973" y="1751142"/>
                  </a:lnTo>
                  <a:cubicBezTo>
                    <a:pt x="332211" y="1708210"/>
                    <a:pt x="310339" y="1663626"/>
                    <a:pt x="291768" y="1616979"/>
                  </a:cubicBezTo>
                  <a:lnTo>
                    <a:pt x="57363" y="1610787"/>
                  </a:lnTo>
                  <a:cubicBezTo>
                    <a:pt x="24348" y="1506758"/>
                    <a:pt x="4539" y="1396951"/>
                    <a:pt x="0" y="1283428"/>
                  </a:cubicBezTo>
                  <a:lnTo>
                    <a:pt x="217898" y="1197563"/>
                  </a:lnTo>
                  <a:cubicBezTo>
                    <a:pt x="220787" y="1095186"/>
                    <a:pt x="238532" y="996937"/>
                    <a:pt x="269071" y="904468"/>
                  </a:cubicBezTo>
                  <a:lnTo>
                    <a:pt x="93680" y="749251"/>
                  </a:lnTo>
                  <a:cubicBezTo>
                    <a:pt x="136599" y="646048"/>
                    <a:pt x="192723" y="549451"/>
                    <a:pt x="259990" y="461934"/>
                  </a:cubicBezTo>
                  <a:lnTo>
                    <a:pt x="482015" y="536241"/>
                  </a:lnTo>
                  <a:cubicBezTo>
                    <a:pt x="548458" y="462348"/>
                    <a:pt x="625218" y="397949"/>
                    <a:pt x="709818" y="345109"/>
                  </a:cubicBezTo>
                  <a:lnTo>
                    <a:pt x="675152" y="113522"/>
                  </a:lnTo>
                  <a:cubicBezTo>
                    <a:pt x="772545" y="62746"/>
                    <a:pt x="876954" y="24355"/>
                    <a:pt x="987141" y="0"/>
                  </a:cubicBezTo>
                  <a:lnTo>
                    <a:pt x="1109710" y="199800"/>
                  </a:lnTo>
                  <a:cubicBezTo>
                    <a:pt x="1157994" y="192782"/>
                    <a:pt x="1207928" y="189067"/>
                    <a:pt x="1258275" y="189067"/>
                  </a:cubicBezTo>
                  <a:lnTo>
                    <a:pt x="1258275" y="494959"/>
                  </a:lnTo>
                  <a:cubicBezTo>
                    <a:pt x="851780" y="494959"/>
                    <a:pt x="522460" y="824383"/>
                    <a:pt x="522460" y="1231001"/>
                  </a:cubicBezTo>
                  <a:close/>
                </a:path>
              </a:pathLst>
            </a:custGeom>
            <a:grpFill/>
            <a:ln w="38100">
              <a:solidFill>
                <a:srgbClr val="404040"/>
              </a:solidFill>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sz="1580" b="1"/>
            </a:p>
          </p:txBody>
        </p:sp>
      </p:grpSp>
      <p:sp>
        <p:nvSpPr>
          <p:cNvPr id="11" name="TextBox 14">
            <a:extLst>
              <a:ext uri="{FF2B5EF4-FFF2-40B4-BE49-F238E27FC236}">
                <a16:creationId xmlns:a16="http://schemas.microsoft.com/office/drawing/2014/main" id="{A8DA00F5-0393-1B3D-A906-0B4D35E45F27}"/>
              </a:ext>
            </a:extLst>
          </p:cNvPr>
          <p:cNvSpPr txBox="1"/>
          <p:nvPr/>
        </p:nvSpPr>
        <p:spPr>
          <a:xfrm>
            <a:off x="4354223" y="709189"/>
            <a:ext cx="3483552" cy="307777"/>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2000" b="1" u="sng" dirty="0">
                <a:solidFill>
                  <a:srgbClr val="404040"/>
                </a:solidFill>
                <a:latin typeface="Barlow" pitchFamily="2" charset="77"/>
              </a:rPr>
              <a:t>Project Governance Structure</a:t>
            </a:r>
          </a:p>
        </p:txBody>
      </p:sp>
      <p:sp>
        <p:nvSpPr>
          <p:cNvPr id="12" name="TextBox 15">
            <a:extLst>
              <a:ext uri="{FF2B5EF4-FFF2-40B4-BE49-F238E27FC236}">
                <a16:creationId xmlns:a16="http://schemas.microsoft.com/office/drawing/2014/main" id="{CF94E8E4-318F-4BB0-E5D1-BC4D100EE132}"/>
              </a:ext>
            </a:extLst>
          </p:cNvPr>
          <p:cNvSpPr txBox="1"/>
          <p:nvPr/>
        </p:nvSpPr>
        <p:spPr>
          <a:xfrm>
            <a:off x="4227354" y="1977796"/>
            <a:ext cx="1388877" cy="615553"/>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2000" b="1" dirty="0">
                <a:solidFill>
                  <a:srgbClr val="404040"/>
                </a:solidFill>
                <a:latin typeface="Barlow" pitchFamily="2" charset="77"/>
              </a:rPr>
              <a:t>Steering
Committee</a:t>
            </a:r>
          </a:p>
        </p:txBody>
      </p:sp>
      <p:sp>
        <p:nvSpPr>
          <p:cNvPr id="13" name="TextBox 16">
            <a:extLst>
              <a:ext uri="{FF2B5EF4-FFF2-40B4-BE49-F238E27FC236}">
                <a16:creationId xmlns:a16="http://schemas.microsoft.com/office/drawing/2014/main" id="{7EB5A237-23E1-6FC2-9CA5-0625E042AB75}"/>
              </a:ext>
            </a:extLst>
          </p:cNvPr>
          <p:cNvSpPr txBox="1"/>
          <p:nvPr/>
        </p:nvSpPr>
        <p:spPr>
          <a:xfrm>
            <a:off x="6259954" y="1977796"/>
            <a:ext cx="2543594" cy="615553"/>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2000" b="1" dirty="0">
                <a:solidFill>
                  <a:srgbClr val="404040"/>
                </a:solidFill>
                <a:latin typeface="Barlow" pitchFamily="2" charset="77"/>
              </a:rPr>
              <a:t>Principle Setting
End User</a:t>
            </a:r>
            <a:r>
              <a:rPr lang="en-US" sz="2000" b="1" dirty="0">
                <a:solidFill>
                  <a:srgbClr val="404040"/>
                </a:solidFill>
                <a:latin typeface="Barlow" pitchFamily="2" charset="77"/>
              </a:rPr>
              <a:t> </a:t>
            </a:r>
            <a:r>
              <a:rPr sz="2000" b="1" dirty="0">
                <a:solidFill>
                  <a:srgbClr val="404040"/>
                </a:solidFill>
                <a:latin typeface="Barlow" pitchFamily="2" charset="77"/>
              </a:rPr>
              <a:t>Committee</a:t>
            </a:r>
          </a:p>
        </p:txBody>
      </p:sp>
      <p:sp>
        <p:nvSpPr>
          <p:cNvPr id="14" name="TextBox 17">
            <a:extLst>
              <a:ext uri="{FF2B5EF4-FFF2-40B4-BE49-F238E27FC236}">
                <a16:creationId xmlns:a16="http://schemas.microsoft.com/office/drawing/2014/main" id="{71B52746-F606-8843-236F-171ACB535175}"/>
              </a:ext>
            </a:extLst>
          </p:cNvPr>
          <p:cNvSpPr txBox="1"/>
          <p:nvPr/>
        </p:nvSpPr>
        <p:spPr>
          <a:xfrm>
            <a:off x="4790508" y="4560463"/>
            <a:ext cx="2610984" cy="615553"/>
          </a:xfrm>
          <a:prstGeom prst="rect">
            <a:avLst/>
          </a:prstGeom>
          <a:solidFill>
            <a:schemeClr val="bg1"/>
          </a:solidFill>
          <a:ln>
            <a:noFill/>
          </a:ln>
        </p:spPr>
        <p:txBody>
          <a:bodyPr wrap="square" lIns="0" tIns="0" rIns="0" bIns="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sz="2000" b="1" dirty="0">
                <a:solidFill>
                  <a:srgbClr val="404040"/>
                </a:solidFill>
                <a:latin typeface="Barlow" pitchFamily="2" charset="77"/>
              </a:rPr>
              <a:t>System</a:t>
            </a:r>
            <a:r>
              <a:rPr lang="en-US" sz="2000" b="1" dirty="0">
                <a:solidFill>
                  <a:srgbClr val="404040"/>
                </a:solidFill>
                <a:latin typeface="Barlow" pitchFamily="2" charset="77"/>
              </a:rPr>
              <a:t> </a:t>
            </a:r>
            <a:r>
              <a:rPr sz="2000" b="1" dirty="0">
                <a:solidFill>
                  <a:srgbClr val="404040"/>
                </a:solidFill>
                <a:latin typeface="Barlow" pitchFamily="2" charset="77"/>
              </a:rPr>
              <a:t>Integration
Advisory Group</a:t>
            </a:r>
          </a:p>
        </p:txBody>
      </p:sp>
    </p:spTree>
    <p:extLst>
      <p:ext uri="{BB962C8B-B14F-4D97-AF65-F5344CB8AC3E}">
        <p14:creationId xmlns:p14="http://schemas.microsoft.com/office/powerpoint/2010/main" val="2017510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7495086-B46E-2D31-71EC-56C49C04EA88}"/>
              </a:ext>
            </a:extLst>
          </p:cNvPr>
          <p:cNvSpPr/>
          <p:nvPr/>
        </p:nvSpPr>
        <p:spPr>
          <a:xfrm>
            <a:off x="6823792" y="959316"/>
            <a:ext cx="5123021" cy="5123021"/>
          </a:xfrm>
          <a:prstGeom prst="ellipse">
            <a:avLst/>
          </a:prstGeom>
          <a:solidFill>
            <a:srgbClr val="BDCC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Oval 11">
            <a:extLst>
              <a:ext uri="{FF2B5EF4-FFF2-40B4-BE49-F238E27FC236}">
                <a16:creationId xmlns:a16="http://schemas.microsoft.com/office/drawing/2014/main" id="{AEF46F42-7258-2588-2CB8-F986CBD26F02}"/>
              </a:ext>
            </a:extLst>
          </p:cNvPr>
          <p:cNvSpPr/>
          <p:nvPr/>
        </p:nvSpPr>
        <p:spPr>
          <a:xfrm>
            <a:off x="3521869" y="959317"/>
            <a:ext cx="5123021" cy="5123021"/>
          </a:xfrm>
          <a:prstGeom prst="ellipse">
            <a:avLst/>
          </a:prstGeom>
          <a:solidFill>
            <a:srgbClr val="1AC987">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73B78318-470E-DA8B-EC5D-BDA9188C5531}"/>
              </a:ext>
            </a:extLst>
          </p:cNvPr>
          <p:cNvSpPr txBox="1"/>
          <p:nvPr/>
        </p:nvSpPr>
        <p:spPr>
          <a:xfrm>
            <a:off x="335119" y="205264"/>
            <a:ext cx="9671399" cy="830997"/>
          </a:xfrm>
          <a:prstGeom prst="rect">
            <a:avLst/>
          </a:prstGeom>
          <a:noFill/>
        </p:spPr>
        <p:txBody>
          <a:bodyPr wrap="square" lIns="91440" tIns="45720" rIns="91440" bIns="45720" rtlCol="0" anchor="t">
            <a:spAutoFit/>
          </a:bodyPr>
          <a:lstStyle/>
          <a:p>
            <a:r>
              <a:rPr lang="en-AU" sz="4800" b="1" i="1" dirty="0">
                <a:solidFill>
                  <a:srgbClr val="404040"/>
                </a:solidFill>
                <a:latin typeface="Aptos Display" panose="020B0004020202020204" pitchFamily="34" charset="0"/>
                <a:ea typeface="Roboto"/>
                <a:cs typeface="Roboto"/>
              </a:rPr>
              <a:t>Thank you</a:t>
            </a:r>
            <a:endParaRPr lang="en-US" sz="4800" b="1" i="1" dirty="0">
              <a:solidFill>
                <a:srgbClr val="404040"/>
              </a:solidFill>
              <a:latin typeface="Aptos Display" panose="020B0004020202020204" pitchFamily="34" charset="0"/>
              <a:cs typeface="Roboto"/>
            </a:endParaRPr>
          </a:p>
        </p:txBody>
      </p:sp>
      <p:sp>
        <p:nvSpPr>
          <p:cNvPr id="6" name="TextBox 5">
            <a:extLst>
              <a:ext uri="{FF2B5EF4-FFF2-40B4-BE49-F238E27FC236}">
                <a16:creationId xmlns:a16="http://schemas.microsoft.com/office/drawing/2014/main" id="{722DDA9E-3573-B18F-C701-75F7CC775E0D}"/>
              </a:ext>
            </a:extLst>
          </p:cNvPr>
          <p:cNvSpPr txBox="1"/>
          <p:nvPr/>
        </p:nvSpPr>
        <p:spPr>
          <a:xfrm>
            <a:off x="6841574" y="589980"/>
            <a:ext cx="1848791" cy="369332"/>
          </a:xfrm>
          <a:prstGeom prst="rect">
            <a:avLst/>
          </a:prstGeom>
          <a:noFill/>
          <a:ln>
            <a:noFill/>
          </a:ln>
        </p:spPr>
        <p:txBody>
          <a:bodyPr wrap="square" lIns="0" tIns="0" rIns="0" bIns="0" anchor="t">
            <a:spAutoFit/>
          </a:bodyPr>
          <a:lstStyle/>
          <a:p>
            <a:pPr algn="ctr"/>
            <a:r>
              <a:rPr lang="en-AU" sz="2400" b="1" dirty="0">
                <a:solidFill>
                  <a:srgbClr val="484848"/>
                </a:solidFill>
                <a:latin typeface="Roboto"/>
              </a:rPr>
              <a:t>ImpleMATE</a:t>
            </a:r>
            <a:endParaRPr sz="2400" b="1" dirty="0">
              <a:solidFill>
                <a:srgbClr val="484848"/>
              </a:solidFill>
              <a:latin typeface="Roboto"/>
            </a:endParaRPr>
          </a:p>
        </p:txBody>
      </p:sp>
      <p:sp>
        <p:nvSpPr>
          <p:cNvPr id="7" name="TextBox 6">
            <a:extLst>
              <a:ext uri="{FF2B5EF4-FFF2-40B4-BE49-F238E27FC236}">
                <a16:creationId xmlns:a16="http://schemas.microsoft.com/office/drawing/2014/main" id="{495FA3F6-AB41-87A1-27FE-427A7C2563C4}"/>
              </a:ext>
            </a:extLst>
          </p:cNvPr>
          <p:cNvSpPr txBox="1"/>
          <p:nvPr/>
        </p:nvSpPr>
        <p:spPr>
          <a:xfrm>
            <a:off x="4990130" y="1501800"/>
            <a:ext cx="2186497" cy="738664"/>
          </a:xfrm>
          <a:prstGeom prst="rect">
            <a:avLst/>
          </a:prstGeom>
          <a:noFill/>
          <a:ln>
            <a:noFill/>
          </a:ln>
        </p:spPr>
        <p:txBody>
          <a:bodyPr wrap="none" lIns="0" tIns="0" rIns="0" bIns="0" anchor="t">
            <a:spAutoFit/>
          </a:bodyPr>
          <a:lstStyle/>
          <a:p>
            <a:pPr algn="ctr"/>
            <a:r>
              <a:rPr sz="2400" b="1" dirty="0">
                <a:solidFill>
                  <a:srgbClr val="484848"/>
                </a:solidFill>
                <a:latin typeface="Roboto"/>
              </a:rPr>
              <a:t>Implementation
Science</a:t>
            </a:r>
          </a:p>
        </p:txBody>
      </p:sp>
      <p:sp>
        <p:nvSpPr>
          <p:cNvPr id="8" name="TextBox 7">
            <a:extLst>
              <a:ext uri="{FF2B5EF4-FFF2-40B4-BE49-F238E27FC236}">
                <a16:creationId xmlns:a16="http://schemas.microsoft.com/office/drawing/2014/main" id="{2FCB8187-82CD-B44C-92C1-442F814B1542}"/>
              </a:ext>
            </a:extLst>
          </p:cNvPr>
          <p:cNvSpPr txBox="1"/>
          <p:nvPr/>
        </p:nvSpPr>
        <p:spPr>
          <a:xfrm>
            <a:off x="8346829" y="1275234"/>
            <a:ext cx="2186497" cy="738664"/>
          </a:xfrm>
          <a:prstGeom prst="rect">
            <a:avLst/>
          </a:prstGeom>
          <a:noFill/>
          <a:ln>
            <a:noFill/>
          </a:ln>
        </p:spPr>
        <p:txBody>
          <a:bodyPr wrap="square" lIns="0" tIns="0" rIns="0" bIns="0" anchor="t">
            <a:spAutoFit/>
          </a:bodyPr>
          <a:lstStyle/>
          <a:p>
            <a:pPr algn="ctr"/>
            <a:r>
              <a:rPr sz="2400" b="1" dirty="0">
                <a:solidFill>
                  <a:srgbClr val="484848"/>
                </a:solidFill>
                <a:latin typeface="Roboto"/>
              </a:rPr>
              <a:t>Data Science &amp;
AI</a:t>
            </a:r>
          </a:p>
        </p:txBody>
      </p:sp>
      <p:sp>
        <p:nvSpPr>
          <p:cNvPr id="9" name="Rounded Rectangle 8">
            <a:extLst>
              <a:ext uri="{FF2B5EF4-FFF2-40B4-BE49-F238E27FC236}">
                <a16:creationId xmlns:a16="http://schemas.microsoft.com/office/drawing/2014/main" id="{CDC3D22F-0CE6-0902-E173-0205B0088142}"/>
              </a:ext>
            </a:extLst>
          </p:cNvPr>
          <p:cNvSpPr/>
          <p:nvPr/>
        </p:nvSpPr>
        <p:spPr>
          <a:xfrm>
            <a:off x="5249847" y="2847314"/>
            <a:ext cx="1347024" cy="1347024"/>
          </a:xfrm>
          <a:custGeom>
            <a:avLst/>
            <a:gdLst/>
            <a:ahLst/>
            <a:cxnLst/>
            <a:rect l="0" t="0" r="0" b="0"/>
            <a:pathLst>
              <a:path w="438149" h="438149">
                <a:moveTo>
                  <a:pt x="366902" y="157162"/>
                </a:moveTo>
                <a:cubicBezTo>
                  <a:pt x="370903" y="168592"/>
                  <a:pt x="373951" y="180975"/>
                  <a:pt x="376237" y="190500"/>
                </a:cubicBezTo>
                <a:lnTo>
                  <a:pt x="419099" y="190500"/>
                </a:lnTo>
                <a:cubicBezTo>
                  <a:pt x="429621" y="190500"/>
                  <a:pt x="438149" y="199028"/>
                  <a:pt x="438149" y="209550"/>
                </a:cubicBezTo>
                <a:lnTo>
                  <a:pt x="438149" y="228600"/>
                </a:lnTo>
                <a:cubicBezTo>
                  <a:pt x="438149" y="239121"/>
                  <a:pt x="429621" y="247650"/>
                  <a:pt x="419099" y="247650"/>
                </a:cubicBezTo>
                <a:lnTo>
                  <a:pt x="376046" y="247650"/>
                </a:lnTo>
                <a:cubicBezTo>
                  <a:pt x="372149" y="266943"/>
                  <a:pt x="365744" y="285643"/>
                  <a:pt x="356996" y="303275"/>
                </a:cubicBezTo>
                <a:lnTo>
                  <a:pt x="387286" y="333565"/>
                </a:lnTo>
                <a:cubicBezTo>
                  <a:pt x="394672" y="340995"/>
                  <a:pt x="394672" y="352995"/>
                  <a:pt x="387286" y="360425"/>
                </a:cubicBezTo>
                <a:lnTo>
                  <a:pt x="360235" y="387476"/>
                </a:lnTo>
                <a:cubicBezTo>
                  <a:pt x="352805" y="394863"/>
                  <a:pt x="340805" y="394863"/>
                  <a:pt x="333374" y="387476"/>
                </a:cubicBezTo>
                <a:lnTo>
                  <a:pt x="303275" y="357187"/>
                </a:lnTo>
                <a:cubicBezTo>
                  <a:pt x="285643" y="365935"/>
                  <a:pt x="266943" y="372339"/>
                  <a:pt x="247649" y="376237"/>
                </a:cubicBezTo>
                <a:lnTo>
                  <a:pt x="247649" y="419099"/>
                </a:lnTo>
                <a:cubicBezTo>
                  <a:pt x="247649" y="429621"/>
                  <a:pt x="239121" y="438149"/>
                  <a:pt x="228599" y="438149"/>
                </a:cubicBezTo>
                <a:lnTo>
                  <a:pt x="209549" y="438149"/>
                </a:lnTo>
                <a:cubicBezTo>
                  <a:pt x="199028" y="438149"/>
                  <a:pt x="190499" y="429621"/>
                  <a:pt x="190499" y="419099"/>
                </a:cubicBezTo>
                <a:lnTo>
                  <a:pt x="190499" y="376046"/>
                </a:lnTo>
                <a:cubicBezTo>
                  <a:pt x="171206" y="372149"/>
                  <a:pt x="152506" y="365744"/>
                  <a:pt x="134873" y="356996"/>
                </a:cubicBezTo>
                <a:lnTo>
                  <a:pt x="104584" y="387286"/>
                </a:lnTo>
                <a:cubicBezTo>
                  <a:pt x="101007" y="390892"/>
                  <a:pt x="96138" y="392921"/>
                  <a:pt x="91058" y="392921"/>
                </a:cubicBezTo>
                <a:cubicBezTo>
                  <a:pt x="85979" y="392921"/>
                  <a:pt x="81110" y="390892"/>
                  <a:pt x="77533" y="387286"/>
                </a:cubicBezTo>
                <a:lnTo>
                  <a:pt x="50672" y="360235"/>
                </a:lnTo>
                <a:cubicBezTo>
                  <a:pt x="43286" y="352805"/>
                  <a:pt x="43286" y="340805"/>
                  <a:pt x="50672" y="333375"/>
                </a:cubicBezTo>
                <a:lnTo>
                  <a:pt x="80962" y="303275"/>
                </a:lnTo>
                <a:cubicBezTo>
                  <a:pt x="72214" y="285643"/>
                  <a:pt x="65810" y="266943"/>
                  <a:pt x="61912" y="247650"/>
                </a:cubicBezTo>
                <a:lnTo>
                  <a:pt x="19050" y="247650"/>
                </a:lnTo>
                <a:cubicBezTo>
                  <a:pt x="8528" y="247650"/>
                  <a:pt x="0" y="239121"/>
                  <a:pt x="0" y="228600"/>
                </a:cubicBezTo>
                <a:lnTo>
                  <a:pt x="0" y="209550"/>
                </a:lnTo>
                <a:cubicBezTo>
                  <a:pt x="0" y="199028"/>
                  <a:pt x="8528" y="190500"/>
                  <a:pt x="19050" y="190500"/>
                </a:cubicBezTo>
                <a:lnTo>
                  <a:pt x="61912" y="190500"/>
                </a:lnTo>
                <a:cubicBezTo>
                  <a:pt x="65810" y="171206"/>
                  <a:pt x="72214" y="152506"/>
                  <a:pt x="80962" y="134874"/>
                </a:cubicBezTo>
                <a:lnTo>
                  <a:pt x="50672" y="104775"/>
                </a:lnTo>
                <a:cubicBezTo>
                  <a:pt x="47066" y="101198"/>
                  <a:pt x="45038" y="96328"/>
                  <a:pt x="45038" y="91249"/>
                </a:cubicBezTo>
                <a:cubicBezTo>
                  <a:pt x="45038" y="86170"/>
                  <a:pt x="47066" y="81300"/>
                  <a:pt x="50672" y="77723"/>
                </a:cubicBezTo>
                <a:lnTo>
                  <a:pt x="77914" y="50672"/>
                </a:lnTo>
                <a:cubicBezTo>
                  <a:pt x="85344" y="43286"/>
                  <a:pt x="97344" y="43286"/>
                  <a:pt x="104775" y="50672"/>
                </a:cubicBezTo>
                <a:lnTo>
                  <a:pt x="134873" y="80962"/>
                </a:lnTo>
                <a:cubicBezTo>
                  <a:pt x="152506" y="72214"/>
                  <a:pt x="171206" y="65810"/>
                  <a:pt x="190499" y="61912"/>
                </a:cubicBezTo>
                <a:lnTo>
                  <a:pt x="190499" y="19050"/>
                </a:lnTo>
                <a:cubicBezTo>
                  <a:pt x="190499" y="8528"/>
                  <a:pt x="199028" y="0"/>
                  <a:pt x="209549" y="0"/>
                </a:cubicBezTo>
                <a:lnTo>
                  <a:pt x="228599" y="0"/>
                </a:lnTo>
                <a:cubicBezTo>
                  <a:pt x="239121" y="0"/>
                  <a:pt x="247649" y="8528"/>
                  <a:pt x="247649" y="19050"/>
                </a:cubicBezTo>
                <a:lnTo>
                  <a:pt x="247649" y="61912"/>
                </a:lnTo>
                <a:cubicBezTo>
                  <a:pt x="266943" y="65810"/>
                  <a:pt x="285643" y="72214"/>
                  <a:pt x="303275" y="80962"/>
                </a:cubicBezTo>
                <a:moveTo>
                  <a:pt x="142874" y="180975"/>
                </a:moveTo>
                <a:lnTo>
                  <a:pt x="204406" y="250888"/>
                </a:lnTo>
                <a:cubicBezTo>
                  <a:pt x="208140" y="255029"/>
                  <a:pt x="213501" y="257327"/>
                  <a:pt x="219074" y="257175"/>
                </a:cubicBezTo>
                <a:cubicBezTo>
                  <a:pt x="224665" y="256831"/>
                  <a:pt x="229821" y="254043"/>
                  <a:pt x="233171" y="249554"/>
                </a:cubicBezTo>
                <a:lnTo>
                  <a:pt x="438149" y="0"/>
                </a:lnTo>
              </a:path>
            </a:pathLst>
          </a:custGeom>
          <a:noFill/>
          <a:ln w="57150">
            <a:solidFill>
              <a:schemeClr val="bg1"/>
            </a:solidFill>
          </a:ln>
        </p:spPr>
        <p:txBody>
          <a:bodyPr rtlCol="0" anchor="ctr"/>
          <a:lstStyle/>
          <a:p>
            <a:pPr algn="ctr"/>
            <a:endParaRPr/>
          </a:p>
        </p:txBody>
      </p:sp>
      <p:sp>
        <p:nvSpPr>
          <p:cNvPr id="11" name="Rounded Rectangle 10">
            <a:extLst>
              <a:ext uri="{FF2B5EF4-FFF2-40B4-BE49-F238E27FC236}">
                <a16:creationId xmlns:a16="http://schemas.microsoft.com/office/drawing/2014/main" id="{E49FA00D-3111-AB97-B86C-9CB8FEEAF4E9}"/>
              </a:ext>
            </a:extLst>
          </p:cNvPr>
          <p:cNvSpPr/>
          <p:nvPr/>
        </p:nvSpPr>
        <p:spPr>
          <a:xfrm>
            <a:off x="8871811" y="2837039"/>
            <a:ext cx="1346520" cy="1367573"/>
          </a:xfrm>
          <a:custGeom>
            <a:avLst/>
            <a:gdLst/>
            <a:ahLst/>
            <a:cxnLst/>
            <a:rect l="0" t="0" r="0" b="0"/>
            <a:pathLst>
              <a:path w="437985" h="444833">
                <a:moveTo>
                  <a:pt x="164490" y="366225"/>
                </a:moveTo>
                <a:cubicBezTo>
                  <a:pt x="184230" y="372816"/>
                  <a:pt x="195029" y="394026"/>
                  <a:pt x="188746" y="413866"/>
                </a:cubicBezTo>
                <a:cubicBezTo>
                  <a:pt x="182464" y="433705"/>
                  <a:pt x="161425" y="444833"/>
                  <a:pt x="141490" y="438861"/>
                </a:cubicBezTo>
                <a:cubicBezTo>
                  <a:pt x="121555" y="432889"/>
                  <a:pt x="110100" y="412025"/>
                  <a:pt x="115761" y="392000"/>
                </a:cubicBezTo>
                <a:cubicBezTo>
                  <a:pt x="113646" y="392190"/>
                  <a:pt x="111608" y="392628"/>
                  <a:pt x="109455" y="392628"/>
                </a:cubicBezTo>
                <a:cubicBezTo>
                  <a:pt x="82244" y="392761"/>
                  <a:pt x="57345" y="377351"/>
                  <a:pt x="45325" y="352939"/>
                </a:cubicBezTo>
                <a:cubicBezTo>
                  <a:pt x="33306" y="328526"/>
                  <a:pt x="36275" y="299395"/>
                  <a:pt x="52972" y="277909"/>
                </a:cubicBezTo>
                <a:cubicBezTo>
                  <a:pt x="23147" y="275863"/>
                  <a:pt x="0" y="251073"/>
                  <a:pt x="0" y="221178"/>
                </a:cubicBezTo>
                <a:cubicBezTo>
                  <a:pt x="0" y="191284"/>
                  <a:pt x="23147" y="166493"/>
                  <a:pt x="52972" y="164447"/>
                </a:cubicBezTo>
                <a:cubicBezTo>
                  <a:pt x="36275" y="142962"/>
                  <a:pt x="33306" y="113830"/>
                  <a:pt x="45325" y="89418"/>
                </a:cubicBezTo>
                <a:cubicBezTo>
                  <a:pt x="57345" y="65006"/>
                  <a:pt x="82244" y="49595"/>
                  <a:pt x="109455" y="49728"/>
                </a:cubicBezTo>
                <a:cubicBezTo>
                  <a:pt x="111608" y="49728"/>
                  <a:pt x="113646" y="50166"/>
                  <a:pt x="115761" y="50357"/>
                </a:cubicBezTo>
                <a:cubicBezTo>
                  <a:pt x="114788" y="47058"/>
                  <a:pt x="114269" y="43642"/>
                  <a:pt x="114217" y="40203"/>
                </a:cubicBezTo>
                <a:cubicBezTo>
                  <a:pt x="114128" y="20734"/>
                  <a:pt x="128731" y="4331"/>
                  <a:pt x="148079" y="2165"/>
                </a:cubicBezTo>
                <a:cubicBezTo>
                  <a:pt x="167427" y="0"/>
                  <a:pt x="185296" y="12769"/>
                  <a:pt x="189513" y="31776"/>
                </a:cubicBezTo>
                <a:cubicBezTo>
                  <a:pt x="193730" y="50783"/>
                  <a:pt x="182939" y="69911"/>
                  <a:pt x="164490" y="76131"/>
                </a:cubicBezTo>
                <a:moveTo>
                  <a:pt x="273495" y="76132"/>
                </a:moveTo>
                <a:cubicBezTo>
                  <a:pt x="255046" y="69911"/>
                  <a:pt x="244255" y="50783"/>
                  <a:pt x="248472" y="31776"/>
                </a:cubicBezTo>
                <a:cubicBezTo>
                  <a:pt x="252689" y="12769"/>
                  <a:pt x="270558" y="0"/>
                  <a:pt x="289906" y="2165"/>
                </a:cubicBezTo>
                <a:cubicBezTo>
                  <a:pt x="309254" y="4331"/>
                  <a:pt x="323857" y="20735"/>
                  <a:pt x="323767" y="40203"/>
                </a:cubicBezTo>
                <a:cubicBezTo>
                  <a:pt x="323716" y="43642"/>
                  <a:pt x="323197" y="47058"/>
                  <a:pt x="322224" y="50357"/>
                </a:cubicBezTo>
                <a:cubicBezTo>
                  <a:pt x="324339" y="50166"/>
                  <a:pt x="326377" y="49728"/>
                  <a:pt x="328530" y="49728"/>
                </a:cubicBezTo>
                <a:cubicBezTo>
                  <a:pt x="355740" y="49595"/>
                  <a:pt x="380640" y="65006"/>
                  <a:pt x="392660" y="89418"/>
                </a:cubicBezTo>
                <a:cubicBezTo>
                  <a:pt x="404679" y="113830"/>
                  <a:pt x="401710" y="142962"/>
                  <a:pt x="385013" y="164447"/>
                </a:cubicBezTo>
                <a:cubicBezTo>
                  <a:pt x="414838" y="166493"/>
                  <a:pt x="437985" y="191284"/>
                  <a:pt x="437985" y="221178"/>
                </a:cubicBezTo>
                <a:cubicBezTo>
                  <a:pt x="437985" y="251073"/>
                  <a:pt x="414838" y="275863"/>
                  <a:pt x="385013" y="277909"/>
                </a:cubicBezTo>
                <a:cubicBezTo>
                  <a:pt x="401710" y="299395"/>
                  <a:pt x="404679" y="328526"/>
                  <a:pt x="392660" y="352939"/>
                </a:cubicBezTo>
                <a:cubicBezTo>
                  <a:pt x="380640" y="377351"/>
                  <a:pt x="355740" y="392761"/>
                  <a:pt x="328530" y="392628"/>
                </a:cubicBezTo>
                <a:cubicBezTo>
                  <a:pt x="326377" y="392628"/>
                  <a:pt x="324339" y="392190"/>
                  <a:pt x="322224" y="392000"/>
                </a:cubicBezTo>
                <a:cubicBezTo>
                  <a:pt x="327885" y="412025"/>
                  <a:pt x="316430" y="432889"/>
                  <a:pt x="296495" y="438861"/>
                </a:cubicBezTo>
                <a:cubicBezTo>
                  <a:pt x="276560" y="444833"/>
                  <a:pt x="255521" y="433705"/>
                  <a:pt x="249239" y="413866"/>
                </a:cubicBezTo>
                <a:cubicBezTo>
                  <a:pt x="242956" y="394026"/>
                  <a:pt x="253755" y="372816"/>
                  <a:pt x="273494" y="366225"/>
                </a:cubicBezTo>
                <a:moveTo>
                  <a:pt x="190417" y="38298"/>
                </a:moveTo>
                <a:cubicBezTo>
                  <a:pt x="208100" y="28089"/>
                  <a:pt x="229885" y="28089"/>
                  <a:pt x="247567" y="38298"/>
                </a:cubicBezTo>
                <a:moveTo>
                  <a:pt x="247567" y="404058"/>
                </a:moveTo>
                <a:cubicBezTo>
                  <a:pt x="229885" y="414267"/>
                  <a:pt x="208100" y="414267"/>
                  <a:pt x="190417" y="404058"/>
                </a:cubicBezTo>
                <a:moveTo>
                  <a:pt x="161842" y="144978"/>
                </a:moveTo>
                <a:lnTo>
                  <a:pt x="276142" y="144978"/>
                </a:lnTo>
                <a:cubicBezTo>
                  <a:pt x="276142" y="144978"/>
                  <a:pt x="295192" y="144978"/>
                  <a:pt x="295192" y="164028"/>
                </a:cubicBezTo>
                <a:lnTo>
                  <a:pt x="295192" y="278328"/>
                </a:lnTo>
                <a:cubicBezTo>
                  <a:pt x="295192" y="278328"/>
                  <a:pt x="295192" y="297378"/>
                  <a:pt x="276142" y="297378"/>
                </a:cubicBezTo>
                <a:lnTo>
                  <a:pt x="161842" y="297378"/>
                </a:lnTo>
                <a:cubicBezTo>
                  <a:pt x="161842" y="297378"/>
                  <a:pt x="142792" y="297378"/>
                  <a:pt x="142792" y="278328"/>
                </a:cubicBezTo>
                <a:lnTo>
                  <a:pt x="142792" y="164028"/>
                </a:lnTo>
                <a:cubicBezTo>
                  <a:pt x="142792" y="164028"/>
                  <a:pt x="142792" y="144978"/>
                  <a:pt x="161842" y="144978"/>
                </a:cubicBezTo>
                <a:moveTo>
                  <a:pt x="180892" y="106878"/>
                </a:moveTo>
                <a:lnTo>
                  <a:pt x="180892" y="144978"/>
                </a:lnTo>
                <a:moveTo>
                  <a:pt x="257092" y="144978"/>
                </a:moveTo>
                <a:lnTo>
                  <a:pt x="257092" y="106878"/>
                </a:lnTo>
                <a:moveTo>
                  <a:pt x="142792" y="259278"/>
                </a:moveTo>
                <a:lnTo>
                  <a:pt x="104692" y="259278"/>
                </a:lnTo>
                <a:moveTo>
                  <a:pt x="142792" y="183078"/>
                </a:moveTo>
                <a:lnTo>
                  <a:pt x="104692" y="183078"/>
                </a:lnTo>
                <a:moveTo>
                  <a:pt x="257092" y="297378"/>
                </a:moveTo>
                <a:lnTo>
                  <a:pt x="257092" y="335478"/>
                </a:lnTo>
                <a:moveTo>
                  <a:pt x="180892" y="335478"/>
                </a:moveTo>
                <a:lnTo>
                  <a:pt x="180892" y="297378"/>
                </a:lnTo>
                <a:moveTo>
                  <a:pt x="295192" y="183078"/>
                </a:moveTo>
                <a:lnTo>
                  <a:pt x="333292" y="183078"/>
                </a:lnTo>
                <a:moveTo>
                  <a:pt x="295192" y="259278"/>
                </a:moveTo>
                <a:lnTo>
                  <a:pt x="333292" y="259278"/>
                </a:lnTo>
              </a:path>
            </a:pathLst>
          </a:custGeom>
          <a:noFill/>
          <a:ln w="57150">
            <a:solidFill>
              <a:schemeClr val="bg1"/>
            </a:solidFill>
          </a:ln>
        </p:spPr>
        <p:txBody>
          <a:bodyPr rtlCol="0" anchor="ctr"/>
          <a:lstStyle/>
          <a:p>
            <a:pPr algn="ctr"/>
            <a:endParaRPr/>
          </a:p>
        </p:txBody>
      </p:sp>
      <p:pic>
        <p:nvPicPr>
          <p:cNvPr id="15" name="Graphic 14" descr="Gears outline">
            <a:extLst>
              <a:ext uri="{FF2B5EF4-FFF2-40B4-BE49-F238E27FC236}">
                <a16:creationId xmlns:a16="http://schemas.microsoft.com/office/drawing/2014/main" id="{A6026529-BFC6-05A7-E4C3-703367DA446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687740" y="2442595"/>
            <a:ext cx="2156460" cy="2156460"/>
          </a:xfrm>
          <a:prstGeom prst="rect">
            <a:avLst/>
          </a:prstGeom>
        </p:spPr>
      </p:pic>
      <p:sp>
        <p:nvSpPr>
          <p:cNvPr id="16" name="Subtitle 2">
            <a:extLst>
              <a:ext uri="{FF2B5EF4-FFF2-40B4-BE49-F238E27FC236}">
                <a16:creationId xmlns:a16="http://schemas.microsoft.com/office/drawing/2014/main" id="{8981C798-4F46-9E00-5192-D92445703090}"/>
              </a:ext>
            </a:extLst>
          </p:cNvPr>
          <p:cNvSpPr txBox="1">
            <a:spLocks/>
          </p:cNvSpPr>
          <p:nvPr/>
        </p:nvSpPr>
        <p:spPr>
          <a:xfrm>
            <a:off x="128506" y="4357859"/>
            <a:ext cx="4382095" cy="25476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1" dirty="0">
                <a:latin typeface="Barlow" pitchFamily="2" charset="77"/>
              </a:rPr>
              <a:t>A/Professor Natalie Taylor</a:t>
            </a:r>
          </a:p>
          <a:p>
            <a:pPr marL="0" indent="0">
              <a:lnSpc>
                <a:spcPct val="100000"/>
              </a:lnSpc>
              <a:spcBef>
                <a:spcPts val="0"/>
              </a:spcBef>
              <a:buNone/>
            </a:pPr>
            <a:r>
              <a:rPr lang="en-US" sz="1600" dirty="0">
                <a:latin typeface="Barlow" pitchFamily="2" charset="77"/>
              </a:rPr>
              <a:t>Director | i2i | Implementation to Impact </a:t>
            </a:r>
          </a:p>
          <a:p>
            <a:pPr marL="0" indent="0">
              <a:lnSpc>
                <a:spcPct val="100000"/>
              </a:lnSpc>
              <a:spcBef>
                <a:spcPts val="0"/>
              </a:spcBef>
              <a:buNone/>
            </a:pPr>
            <a:r>
              <a:rPr lang="en-US" sz="1600" dirty="0">
                <a:latin typeface="Barlow" pitchFamily="2" charset="77"/>
              </a:rPr>
              <a:t>Director of Research</a:t>
            </a:r>
          </a:p>
          <a:p>
            <a:pPr marL="0" indent="0">
              <a:lnSpc>
                <a:spcPct val="100000"/>
              </a:lnSpc>
              <a:spcBef>
                <a:spcPts val="0"/>
              </a:spcBef>
              <a:buNone/>
            </a:pPr>
            <a:r>
              <a:rPr lang="en-US" sz="1600" dirty="0">
                <a:latin typeface="Barlow" pitchFamily="2" charset="77"/>
              </a:rPr>
              <a:t>School of Population Health</a:t>
            </a:r>
          </a:p>
          <a:p>
            <a:pPr marL="0" indent="0">
              <a:lnSpc>
                <a:spcPct val="100000"/>
              </a:lnSpc>
              <a:spcBef>
                <a:spcPts val="0"/>
              </a:spcBef>
              <a:buNone/>
            </a:pPr>
            <a:r>
              <a:rPr lang="en-US" sz="1600" dirty="0">
                <a:latin typeface="Barlow" pitchFamily="2" charset="77"/>
              </a:rPr>
              <a:t>Faculty of Medicine and Health, UNSW</a:t>
            </a:r>
          </a:p>
          <a:p>
            <a:pPr>
              <a:lnSpc>
                <a:spcPct val="100000"/>
              </a:lnSpc>
              <a:spcBef>
                <a:spcPts val="0"/>
              </a:spcBef>
            </a:pPr>
            <a:endParaRPr lang="en-US" sz="1600" dirty="0">
              <a:latin typeface="Barlow" pitchFamily="2" charset="77"/>
            </a:endParaRPr>
          </a:p>
          <a:p>
            <a:pPr marL="0" indent="0">
              <a:lnSpc>
                <a:spcPct val="100000"/>
              </a:lnSpc>
              <a:spcBef>
                <a:spcPts val="0"/>
              </a:spcBef>
              <a:buNone/>
            </a:pPr>
            <a:r>
              <a:rPr lang="en-US" sz="1600" dirty="0">
                <a:latin typeface="Barlow" pitchFamily="2" charset="77"/>
              </a:rPr>
              <a:t>Director | Implementation Science Platform</a:t>
            </a:r>
          </a:p>
          <a:p>
            <a:pPr marL="0" indent="0">
              <a:lnSpc>
                <a:spcPct val="100000"/>
              </a:lnSpc>
              <a:spcBef>
                <a:spcPts val="0"/>
              </a:spcBef>
              <a:buNone/>
            </a:pPr>
            <a:r>
              <a:rPr lang="en-US" sz="1600" dirty="0">
                <a:latin typeface="Barlow" pitchFamily="2" charset="77"/>
              </a:rPr>
              <a:t>Chair | Implementation Science Collaborative</a:t>
            </a:r>
          </a:p>
          <a:p>
            <a:pPr marL="0" indent="0">
              <a:lnSpc>
                <a:spcPct val="100000"/>
              </a:lnSpc>
              <a:spcBef>
                <a:spcPts val="0"/>
              </a:spcBef>
              <a:buNone/>
            </a:pPr>
            <a:r>
              <a:rPr lang="en-US" sz="1600" dirty="0" err="1">
                <a:latin typeface="Barlow" pitchFamily="2" charset="77"/>
              </a:rPr>
              <a:t>Maridulu</a:t>
            </a:r>
            <a:r>
              <a:rPr lang="en-US" sz="1600" dirty="0">
                <a:latin typeface="Barlow" pitchFamily="2" charset="77"/>
              </a:rPr>
              <a:t> </a:t>
            </a:r>
            <a:r>
              <a:rPr lang="en-US" sz="1600" dirty="0" err="1">
                <a:latin typeface="Barlow" pitchFamily="2" charset="77"/>
              </a:rPr>
              <a:t>Budyari</a:t>
            </a:r>
            <a:r>
              <a:rPr lang="en-US" sz="1600" dirty="0">
                <a:latin typeface="Barlow" pitchFamily="2" charset="77"/>
              </a:rPr>
              <a:t> </a:t>
            </a:r>
            <a:r>
              <a:rPr lang="en-US" sz="1600" dirty="0" err="1">
                <a:latin typeface="Barlow" pitchFamily="2" charset="77"/>
              </a:rPr>
              <a:t>Gumal</a:t>
            </a:r>
            <a:r>
              <a:rPr lang="en-US" sz="1600" dirty="0">
                <a:latin typeface="Barlow" pitchFamily="2" charset="77"/>
              </a:rPr>
              <a:t> (SPHERE)</a:t>
            </a:r>
            <a:endParaRPr lang="en-GB" sz="1600" dirty="0">
              <a:latin typeface="Barlow" pitchFamily="2" charset="77"/>
            </a:endParaRPr>
          </a:p>
        </p:txBody>
      </p:sp>
      <p:cxnSp>
        <p:nvCxnSpPr>
          <p:cNvPr id="3" name="Straight Connector 2">
            <a:extLst>
              <a:ext uri="{FF2B5EF4-FFF2-40B4-BE49-F238E27FC236}">
                <a16:creationId xmlns:a16="http://schemas.microsoft.com/office/drawing/2014/main" id="{0F546407-A5B6-6F13-CD55-F108915BF798}"/>
              </a:ext>
            </a:extLst>
          </p:cNvPr>
          <p:cNvCxnSpPr>
            <a:cxnSpLocks/>
          </p:cNvCxnSpPr>
          <p:nvPr/>
        </p:nvCxnSpPr>
        <p:spPr>
          <a:xfrm>
            <a:off x="389625" y="1003896"/>
            <a:ext cx="2748211"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D8338B10-C33D-D979-D8DA-E9128332DB21}"/>
              </a:ext>
            </a:extLst>
          </p:cNvPr>
          <p:cNvGrpSpPr/>
          <p:nvPr/>
        </p:nvGrpSpPr>
        <p:grpSpPr>
          <a:xfrm>
            <a:off x="482594" y="1275234"/>
            <a:ext cx="2655242" cy="2938522"/>
            <a:chOff x="3129366" y="1193679"/>
            <a:chExt cx="3606284" cy="3917301"/>
          </a:xfrm>
        </p:grpSpPr>
        <p:grpSp>
          <p:nvGrpSpPr>
            <p:cNvPr id="14" name="Group 13">
              <a:extLst>
                <a:ext uri="{FF2B5EF4-FFF2-40B4-BE49-F238E27FC236}">
                  <a16:creationId xmlns:a16="http://schemas.microsoft.com/office/drawing/2014/main" id="{DF22A40E-8E7F-AC21-44C5-F7DF54DBA87A}"/>
                </a:ext>
              </a:extLst>
            </p:cNvPr>
            <p:cNvGrpSpPr/>
            <p:nvPr/>
          </p:nvGrpSpPr>
          <p:grpSpPr>
            <a:xfrm>
              <a:off x="3129366" y="1193679"/>
              <a:ext cx="3606284" cy="3917301"/>
              <a:chOff x="1436105" y="2197828"/>
              <a:chExt cx="3606284" cy="3917301"/>
            </a:xfrm>
          </p:grpSpPr>
          <p:sp>
            <p:nvSpPr>
              <p:cNvPr id="18" name="Oval 17">
                <a:extLst>
                  <a:ext uri="{FF2B5EF4-FFF2-40B4-BE49-F238E27FC236}">
                    <a16:creationId xmlns:a16="http://schemas.microsoft.com/office/drawing/2014/main" id="{59A97390-AC24-A027-BC7E-A69EB5234055}"/>
                  </a:ext>
                </a:extLst>
              </p:cNvPr>
              <p:cNvSpPr/>
              <p:nvPr/>
            </p:nvSpPr>
            <p:spPr>
              <a:xfrm>
                <a:off x="1436105" y="2197828"/>
                <a:ext cx="3606284" cy="3606284"/>
              </a:xfrm>
              <a:prstGeom prst="ellipse">
                <a:avLst/>
              </a:prstGeom>
              <a:solidFill>
                <a:srgbClr val="9F5FC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19" name="Freeform 27">
                <a:extLst>
                  <a:ext uri="{FF2B5EF4-FFF2-40B4-BE49-F238E27FC236}">
                    <a16:creationId xmlns:a16="http://schemas.microsoft.com/office/drawing/2014/main" id="{D969853C-27FF-9F7D-C443-288690B07B24}"/>
                  </a:ext>
                </a:extLst>
              </p:cNvPr>
              <p:cNvSpPr>
                <a:spLocks/>
              </p:cNvSpPr>
              <p:nvPr/>
            </p:nvSpPr>
            <p:spPr bwMode="auto">
              <a:xfrm>
                <a:off x="4367687" y="4033687"/>
                <a:ext cx="0" cy="4537"/>
              </a:xfrm>
              <a:custGeom>
                <a:avLst/>
                <a:gdLst>
                  <a:gd name="T0" fmla="*/ 0 h 2"/>
                  <a:gd name="T1" fmla="*/ 0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2"/>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20" name="Freeform 28">
                <a:extLst>
                  <a:ext uri="{FF2B5EF4-FFF2-40B4-BE49-F238E27FC236}">
                    <a16:creationId xmlns:a16="http://schemas.microsoft.com/office/drawing/2014/main" id="{7A30155D-F7C8-165D-B82A-A33128F107FB}"/>
                  </a:ext>
                </a:extLst>
              </p:cNvPr>
              <p:cNvSpPr>
                <a:spLocks/>
              </p:cNvSpPr>
              <p:nvPr/>
            </p:nvSpPr>
            <p:spPr bwMode="auto">
              <a:xfrm>
                <a:off x="4537792" y="4033687"/>
                <a:ext cx="0" cy="4537"/>
              </a:xfrm>
              <a:custGeom>
                <a:avLst/>
                <a:gdLst>
                  <a:gd name="T0" fmla="*/ 2 h 2"/>
                  <a:gd name="T1" fmla="*/ 2 h 2"/>
                  <a:gd name="T2" fmla="*/ 0 h 2"/>
                  <a:gd name="T3" fmla="*/ 0 h 2"/>
                  <a:gd name="T4" fmla="*/ 2 h 2"/>
                  <a:gd name="T5" fmla="*/ 2 h 2"/>
                </a:gdLst>
                <a:ahLst/>
                <a:cxnLst>
                  <a:cxn ang="0">
                    <a:pos x="0" y="T0"/>
                  </a:cxn>
                  <a:cxn ang="0">
                    <a:pos x="0" y="T1"/>
                  </a:cxn>
                  <a:cxn ang="0">
                    <a:pos x="0" y="T2"/>
                  </a:cxn>
                  <a:cxn ang="0">
                    <a:pos x="0" y="T3"/>
                  </a:cxn>
                  <a:cxn ang="0">
                    <a:pos x="0" y="T4"/>
                  </a:cxn>
                  <a:cxn ang="0">
                    <a:pos x="0" y="T5"/>
                  </a:cxn>
                </a:cxnLst>
                <a:rect l="0" t="0" r="r" b="b"/>
                <a:pathLst>
                  <a:path h="2">
                    <a:moveTo>
                      <a:pt x="0" y="2"/>
                    </a:moveTo>
                    <a:lnTo>
                      <a:pt x="0" y="2"/>
                    </a:lnTo>
                    <a:lnTo>
                      <a:pt x="0" y="0"/>
                    </a:lnTo>
                    <a:lnTo>
                      <a:pt x="0" y="0"/>
                    </a:lnTo>
                    <a:lnTo>
                      <a:pt x="0" y="2"/>
                    </a:lnTo>
                    <a:lnTo>
                      <a:pt x="0" y="2"/>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21" name="Rectangle 20">
                <a:extLst>
                  <a:ext uri="{FF2B5EF4-FFF2-40B4-BE49-F238E27FC236}">
                    <a16:creationId xmlns:a16="http://schemas.microsoft.com/office/drawing/2014/main" id="{3FB70155-3F0D-6CF9-AA46-C5727E64388B}"/>
                  </a:ext>
                </a:extLst>
              </p:cNvPr>
              <p:cNvSpPr>
                <a:spLocks noChangeArrowheads="1"/>
              </p:cNvSpPr>
              <p:nvPr/>
            </p:nvSpPr>
            <p:spPr bwMode="auto">
              <a:xfrm>
                <a:off x="4372163" y="4047298"/>
                <a:ext cx="2239" cy="2268"/>
              </a:xfrm>
              <a:prstGeom prst="rect">
                <a:avLst/>
              </a:pr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22" name="Freeform 30">
                <a:extLst>
                  <a:ext uri="{FF2B5EF4-FFF2-40B4-BE49-F238E27FC236}">
                    <a16:creationId xmlns:a16="http://schemas.microsoft.com/office/drawing/2014/main" id="{5920AFC0-6D62-0A07-7EF7-9A0BC7B3414D}"/>
                  </a:ext>
                </a:extLst>
              </p:cNvPr>
              <p:cNvSpPr>
                <a:spLocks/>
              </p:cNvSpPr>
              <p:nvPr/>
            </p:nvSpPr>
            <p:spPr bwMode="auto">
              <a:xfrm>
                <a:off x="4381116" y="4092669"/>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23" name="Freeform 31">
                <a:extLst>
                  <a:ext uri="{FF2B5EF4-FFF2-40B4-BE49-F238E27FC236}">
                    <a16:creationId xmlns:a16="http://schemas.microsoft.com/office/drawing/2014/main" id="{66974098-931E-8B16-9D3F-10A34296DB88}"/>
                  </a:ext>
                </a:extLst>
              </p:cNvPr>
              <p:cNvSpPr>
                <a:spLocks/>
              </p:cNvSpPr>
              <p:nvPr/>
            </p:nvSpPr>
            <p:spPr bwMode="auto">
              <a:xfrm>
                <a:off x="4533316" y="4149383"/>
                <a:ext cx="0" cy="4537"/>
              </a:xfrm>
              <a:custGeom>
                <a:avLst/>
                <a:gdLst>
                  <a:gd name="T0" fmla="*/ 0 h 2"/>
                  <a:gd name="T1" fmla="*/ 0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2"/>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24" name="Freeform 32">
                <a:extLst>
                  <a:ext uri="{FF2B5EF4-FFF2-40B4-BE49-F238E27FC236}">
                    <a16:creationId xmlns:a16="http://schemas.microsoft.com/office/drawing/2014/main" id="{52352730-8F62-2F77-F3CC-8EE9BAF84801}"/>
                  </a:ext>
                </a:extLst>
              </p:cNvPr>
              <p:cNvSpPr>
                <a:spLocks/>
              </p:cNvSpPr>
              <p:nvPr/>
            </p:nvSpPr>
            <p:spPr bwMode="auto">
              <a:xfrm>
                <a:off x="4372163" y="404729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25" name="Freeform 33">
                <a:extLst>
                  <a:ext uri="{FF2B5EF4-FFF2-40B4-BE49-F238E27FC236}">
                    <a16:creationId xmlns:a16="http://schemas.microsoft.com/office/drawing/2014/main" id="{574483CD-E8A8-5614-D061-B7871CA7E1D9}"/>
                  </a:ext>
                </a:extLst>
              </p:cNvPr>
              <p:cNvSpPr>
                <a:spLocks/>
              </p:cNvSpPr>
              <p:nvPr/>
            </p:nvSpPr>
            <p:spPr bwMode="auto">
              <a:xfrm>
                <a:off x="4376640" y="413577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26" name="Freeform 34">
                <a:extLst>
                  <a:ext uri="{FF2B5EF4-FFF2-40B4-BE49-F238E27FC236}">
                    <a16:creationId xmlns:a16="http://schemas.microsoft.com/office/drawing/2014/main" id="{445676F0-5B50-D479-3A0E-9CFB830D2854}"/>
                  </a:ext>
                </a:extLst>
              </p:cNvPr>
              <p:cNvSpPr>
                <a:spLocks/>
              </p:cNvSpPr>
              <p:nvPr/>
            </p:nvSpPr>
            <p:spPr bwMode="auto">
              <a:xfrm>
                <a:off x="4367687" y="4149383"/>
                <a:ext cx="4476" cy="4537"/>
              </a:xfrm>
              <a:custGeom>
                <a:avLst/>
                <a:gdLst>
                  <a:gd name="T0" fmla="*/ 0 w 2"/>
                  <a:gd name="T1" fmla="*/ 2 h 2"/>
                  <a:gd name="T2" fmla="*/ 0 w 2"/>
                  <a:gd name="T3" fmla="*/ 2 h 2"/>
                  <a:gd name="T4" fmla="*/ 2 w 2"/>
                  <a:gd name="T5" fmla="*/ 0 h 2"/>
                  <a:gd name="T6" fmla="*/ 2 w 2"/>
                  <a:gd name="T7" fmla="*/ 0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lnTo>
                      <a:pt x="0" y="2"/>
                    </a:lnTo>
                    <a:lnTo>
                      <a:pt x="2" y="0"/>
                    </a:lnTo>
                    <a:lnTo>
                      <a:pt x="2" y="0"/>
                    </a:lnTo>
                    <a:lnTo>
                      <a:pt x="0" y="2"/>
                    </a:lnTo>
                    <a:lnTo>
                      <a:pt x="0" y="2"/>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27" name="Freeform 35">
                <a:extLst>
                  <a:ext uri="{FF2B5EF4-FFF2-40B4-BE49-F238E27FC236}">
                    <a16:creationId xmlns:a16="http://schemas.microsoft.com/office/drawing/2014/main" id="{2CEAA0EE-F228-D015-4F19-6676C08D389F}"/>
                  </a:ext>
                </a:extLst>
              </p:cNvPr>
              <p:cNvSpPr>
                <a:spLocks/>
              </p:cNvSpPr>
              <p:nvPr/>
            </p:nvSpPr>
            <p:spPr bwMode="auto">
              <a:xfrm>
                <a:off x="4528839" y="4135772"/>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28" name="Freeform 36">
                <a:extLst>
                  <a:ext uri="{FF2B5EF4-FFF2-40B4-BE49-F238E27FC236}">
                    <a16:creationId xmlns:a16="http://schemas.microsoft.com/office/drawing/2014/main" id="{AED0E7D8-1B5F-3A1C-052A-DE83317075DA}"/>
                  </a:ext>
                </a:extLst>
              </p:cNvPr>
              <p:cNvSpPr>
                <a:spLocks/>
              </p:cNvSpPr>
              <p:nvPr/>
            </p:nvSpPr>
            <p:spPr bwMode="auto">
              <a:xfrm>
                <a:off x="4381116" y="4106280"/>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29" name="Oval 28">
                <a:extLst>
                  <a:ext uri="{FF2B5EF4-FFF2-40B4-BE49-F238E27FC236}">
                    <a16:creationId xmlns:a16="http://schemas.microsoft.com/office/drawing/2014/main" id="{D504AF1F-8E3B-DBFC-5605-9948B5293CE8}"/>
                  </a:ext>
                </a:extLst>
              </p:cNvPr>
              <p:cNvSpPr/>
              <p:nvPr/>
            </p:nvSpPr>
            <p:spPr>
              <a:xfrm>
                <a:off x="1615069" y="2376635"/>
                <a:ext cx="3243920" cy="324392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30" name="Freeform 37">
                <a:extLst>
                  <a:ext uri="{FF2B5EF4-FFF2-40B4-BE49-F238E27FC236}">
                    <a16:creationId xmlns:a16="http://schemas.microsoft.com/office/drawing/2014/main" id="{D9685E6B-28E3-DB33-AE69-F4FA61B13111}"/>
                  </a:ext>
                </a:extLst>
              </p:cNvPr>
              <p:cNvSpPr>
                <a:spLocks/>
              </p:cNvSpPr>
              <p:nvPr/>
            </p:nvSpPr>
            <p:spPr bwMode="auto">
              <a:xfrm>
                <a:off x="2840122" y="4047298"/>
                <a:ext cx="2030073" cy="1583437"/>
              </a:xfrm>
              <a:custGeom>
                <a:avLst/>
                <a:gdLst>
                  <a:gd name="T0" fmla="*/ 813 w 907"/>
                  <a:gd name="T1" fmla="*/ 4 h 698"/>
                  <a:gd name="T2" fmla="*/ 805 w 907"/>
                  <a:gd name="T3" fmla="*/ 12 h 698"/>
                  <a:gd name="T4" fmla="*/ 805 w 907"/>
                  <a:gd name="T5" fmla="*/ 35 h 698"/>
                  <a:gd name="T6" fmla="*/ 827 w 907"/>
                  <a:gd name="T7" fmla="*/ 85 h 698"/>
                  <a:gd name="T8" fmla="*/ 829 w 907"/>
                  <a:gd name="T9" fmla="*/ 107 h 698"/>
                  <a:gd name="T10" fmla="*/ 813 w 907"/>
                  <a:gd name="T11" fmla="*/ 157 h 698"/>
                  <a:gd name="T12" fmla="*/ 767 w 907"/>
                  <a:gd name="T13" fmla="*/ 189 h 698"/>
                  <a:gd name="T14" fmla="*/ 729 w 907"/>
                  <a:gd name="T15" fmla="*/ 195 h 698"/>
                  <a:gd name="T16" fmla="*/ 674 w 907"/>
                  <a:gd name="T17" fmla="*/ 181 h 698"/>
                  <a:gd name="T18" fmla="*/ 636 w 907"/>
                  <a:gd name="T19" fmla="*/ 141 h 698"/>
                  <a:gd name="T20" fmla="*/ 628 w 907"/>
                  <a:gd name="T21" fmla="*/ 107 h 698"/>
                  <a:gd name="T22" fmla="*/ 640 w 907"/>
                  <a:gd name="T23" fmla="*/ 63 h 698"/>
                  <a:gd name="T24" fmla="*/ 656 w 907"/>
                  <a:gd name="T25" fmla="*/ 24 h 698"/>
                  <a:gd name="T26" fmla="*/ 654 w 907"/>
                  <a:gd name="T27" fmla="*/ 12 h 698"/>
                  <a:gd name="T28" fmla="*/ 632 w 907"/>
                  <a:gd name="T29" fmla="*/ 0 h 698"/>
                  <a:gd name="T30" fmla="*/ 556 w 907"/>
                  <a:gd name="T31" fmla="*/ 35 h 698"/>
                  <a:gd name="T32" fmla="*/ 526 w 907"/>
                  <a:gd name="T33" fmla="*/ 133 h 698"/>
                  <a:gd name="T34" fmla="*/ 472 w 907"/>
                  <a:gd name="T35" fmla="*/ 219 h 698"/>
                  <a:gd name="T36" fmla="*/ 399 w 907"/>
                  <a:gd name="T37" fmla="*/ 286 h 698"/>
                  <a:gd name="T38" fmla="*/ 309 w 907"/>
                  <a:gd name="T39" fmla="*/ 332 h 698"/>
                  <a:gd name="T40" fmla="*/ 207 w 907"/>
                  <a:gd name="T41" fmla="*/ 352 h 698"/>
                  <a:gd name="T42" fmla="*/ 203 w 907"/>
                  <a:gd name="T43" fmla="*/ 440 h 698"/>
                  <a:gd name="T44" fmla="*/ 185 w 907"/>
                  <a:gd name="T45" fmla="*/ 473 h 698"/>
                  <a:gd name="T46" fmla="*/ 173 w 907"/>
                  <a:gd name="T47" fmla="*/ 483 h 698"/>
                  <a:gd name="T48" fmla="*/ 151 w 907"/>
                  <a:gd name="T49" fmla="*/ 491 h 698"/>
                  <a:gd name="T50" fmla="*/ 108 w 907"/>
                  <a:gd name="T51" fmla="*/ 483 h 698"/>
                  <a:gd name="T52" fmla="*/ 62 w 907"/>
                  <a:gd name="T53" fmla="*/ 463 h 698"/>
                  <a:gd name="T54" fmla="*/ 42 w 907"/>
                  <a:gd name="T55" fmla="*/ 463 h 698"/>
                  <a:gd name="T56" fmla="*/ 16 w 907"/>
                  <a:gd name="T57" fmla="*/ 481 h 698"/>
                  <a:gd name="T58" fmla="*/ 2 w 907"/>
                  <a:gd name="T59" fmla="*/ 513 h 698"/>
                  <a:gd name="T60" fmla="*/ 2 w 907"/>
                  <a:gd name="T61" fmla="*/ 539 h 698"/>
                  <a:gd name="T62" fmla="*/ 16 w 907"/>
                  <a:gd name="T63" fmla="*/ 571 h 698"/>
                  <a:gd name="T64" fmla="*/ 42 w 907"/>
                  <a:gd name="T65" fmla="*/ 587 h 698"/>
                  <a:gd name="T66" fmla="*/ 62 w 907"/>
                  <a:gd name="T67" fmla="*/ 587 h 698"/>
                  <a:gd name="T68" fmla="*/ 108 w 907"/>
                  <a:gd name="T69" fmla="*/ 569 h 698"/>
                  <a:gd name="T70" fmla="*/ 151 w 907"/>
                  <a:gd name="T71" fmla="*/ 561 h 698"/>
                  <a:gd name="T72" fmla="*/ 173 w 907"/>
                  <a:gd name="T73" fmla="*/ 569 h 698"/>
                  <a:gd name="T74" fmla="*/ 185 w 907"/>
                  <a:gd name="T75" fmla="*/ 579 h 698"/>
                  <a:gd name="T76" fmla="*/ 203 w 907"/>
                  <a:gd name="T77" fmla="*/ 609 h 698"/>
                  <a:gd name="T78" fmla="*/ 207 w 907"/>
                  <a:gd name="T79" fmla="*/ 631 h 698"/>
                  <a:gd name="T80" fmla="*/ 207 w 907"/>
                  <a:gd name="T81" fmla="*/ 698 h 698"/>
                  <a:gd name="T82" fmla="*/ 277 w 907"/>
                  <a:gd name="T83" fmla="*/ 692 h 698"/>
                  <a:gd name="T84" fmla="*/ 379 w 907"/>
                  <a:gd name="T85" fmla="*/ 672 h 698"/>
                  <a:gd name="T86" fmla="*/ 476 w 907"/>
                  <a:gd name="T87" fmla="*/ 639 h 698"/>
                  <a:gd name="T88" fmla="*/ 564 w 907"/>
                  <a:gd name="T89" fmla="*/ 591 h 698"/>
                  <a:gd name="T90" fmla="*/ 646 w 907"/>
                  <a:gd name="T91" fmla="*/ 533 h 698"/>
                  <a:gd name="T92" fmla="*/ 719 w 907"/>
                  <a:gd name="T93" fmla="*/ 463 h 698"/>
                  <a:gd name="T94" fmla="*/ 781 w 907"/>
                  <a:gd name="T95" fmla="*/ 386 h 698"/>
                  <a:gd name="T96" fmla="*/ 831 w 907"/>
                  <a:gd name="T97" fmla="*/ 298 h 698"/>
                  <a:gd name="T98" fmla="*/ 871 w 907"/>
                  <a:gd name="T99" fmla="*/ 205 h 698"/>
                  <a:gd name="T100" fmla="*/ 897 w 907"/>
                  <a:gd name="T101" fmla="*/ 105 h 698"/>
                  <a:gd name="T102" fmla="*/ 907 w 907"/>
                  <a:gd name="T10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7" h="698">
                    <a:moveTo>
                      <a:pt x="825" y="0"/>
                    </a:moveTo>
                    <a:lnTo>
                      <a:pt x="825" y="0"/>
                    </a:lnTo>
                    <a:lnTo>
                      <a:pt x="813" y="4"/>
                    </a:lnTo>
                    <a:lnTo>
                      <a:pt x="809" y="8"/>
                    </a:lnTo>
                    <a:lnTo>
                      <a:pt x="805" y="12"/>
                    </a:lnTo>
                    <a:lnTo>
                      <a:pt x="805" y="12"/>
                    </a:lnTo>
                    <a:lnTo>
                      <a:pt x="801" y="18"/>
                    </a:lnTo>
                    <a:lnTo>
                      <a:pt x="801" y="24"/>
                    </a:lnTo>
                    <a:lnTo>
                      <a:pt x="805" y="35"/>
                    </a:lnTo>
                    <a:lnTo>
                      <a:pt x="805" y="35"/>
                    </a:lnTo>
                    <a:lnTo>
                      <a:pt x="819" y="63"/>
                    </a:lnTo>
                    <a:lnTo>
                      <a:pt x="827" y="85"/>
                    </a:lnTo>
                    <a:lnTo>
                      <a:pt x="829" y="97"/>
                    </a:lnTo>
                    <a:lnTo>
                      <a:pt x="829" y="107"/>
                    </a:lnTo>
                    <a:lnTo>
                      <a:pt x="829" y="107"/>
                    </a:lnTo>
                    <a:lnTo>
                      <a:pt x="827" y="125"/>
                    </a:lnTo>
                    <a:lnTo>
                      <a:pt x="821" y="141"/>
                    </a:lnTo>
                    <a:lnTo>
                      <a:pt x="813" y="157"/>
                    </a:lnTo>
                    <a:lnTo>
                      <a:pt x="801" y="169"/>
                    </a:lnTo>
                    <a:lnTo>
                      <a:pt x="785" y="181"/>
                    </a:lnTo>
                    <a:lnTo>
                      <a:pt x="767" y="189"/>
                    </a:lnTo>
                    <a:lnTo>
                      <a:pt x="749" y="193"/>
                    </a:lnTo>
                    <a:lnTo>
                      <a:pt x="729" y="195"/>
                    </a:lnTo>
                    <a:lnTo>
                      <a:pt x="729" y="195"/>
                    </a:lnTo>
                    <a:lnTo>
                      <a:pt x="709" y="193"/>
                    </a:lnTo>
                    <a:lnTo>
                      <a:pt x="689" y="189"/>
                    </a:lnTo>
                    <a:lnTo>
                      <a:pt x="674" y="181"/>
                    </a:lnTo>
                    <a:lnTo>
                      <a:pt x="658" y="169"/>
                    </a:lnTo>
                    <a:lnTo>
                      <a:pt x="646" y="157"/>
                    </a:lnTo>
                    <a:lnTo>
                      <a:pt x="636" y="141"/>
                    </a:lnTo>
                    <a:lnTo>
                      <a:pt x="630" y="125"/>
                    </a:lnTo>
                    <a:lnTo>
                      <a:pt x="628" y="107"/>
                    </a:lnTo>
                    <a:lnTo>
                      <a:pt x="628" y="107"/>
                    </a:lnTo>
                    <a:lnTo>
                      <a:pt x="630" y="97"/>
                    </a:lnTo>
                    <a:lnTo>
                      <a:pt x="632" y="85"/>
                    </a:lnTo>
                    <a:lnTo>
                      <a:pt x="640" y="63"/>
                    </a:lnTo>
                    <a:lnTo>
                      <a:pt x="652" y="35"/>
                    </a:lnTo>
                    <a:lnTo>
                      <a:pt x="652" y="35"/>
                    </a:lnTo>
                    <a:lnTo>
                      <a:pt x="656" y="24"/>
                    </a:lnTo>
                    <a:lnTo>
                      <a:pt x="656" y="18"/>
                    </a:lnTo>
                    <a:lnTo>
                      <a:pt x="654" y="12"/>
                    </a:lnTo>
                    <a:lnTo>
                      <a:pt x="654" y="12"/>
                    </a:lnTo>
                    <a:lnTo>
                      <a:pt x="650" y="6"/>
                    </a:lnTo>
                    <a:lnTo>
                      <a:pt x="644" y="4"/>
                    </a:lnTo>
                    <a:lnTo>
                      <a:pt x="632" y="0"/>
                    </a:lnTo>
                    <a:lnTo>
                      <a:pt x="560" y="0"/>
                    </a:lnTo>
                    <a:lnTo>
                      <a:pt x="560" y="0"/>
                    </a:lnTo>
                    <a:lnTo>
                      <a:pt x="556" y="35"/>
                    </a:lnTo>
                    <a:lnTo>
                      <a:pt x="548" y="69"/>
                    </a:lnTo>
                    <a:lnTo>
                      <a:pt x="540" y="101"/>
                    </a:lnTo>
                    <a:lnTo>
                      <a:pt x="526" y="133"/>
                    </a:lnTo>
                    <a:lnTo>
                      <a:pt x="512" y="163"/>
                    </a:lnTo>
                    <a:lnTo>
                      <a:pt x="494" y="191"/>
                    </a:lnTo>
                    <a:lnTo>
                      <a:pt x="472" y="219"/>
                    </a:lnTo>
                    <a:lnTo>
                      <a:pt x="450" y="242"/>
                    </a:lnTo>
                    <a:lnTo>
                      <a:pt x="426" y="264"/>
                    </a:lnTo>
                    <a:lnTo>
                      <a:pt x="399" y="286"/>
                    </a:lnTo>
                    <a:lnTo>
                      <a:pt x="371" y="304"/>
                    </a:lnTo>
                    <a:lnTo>
                      <a:pt x="341" y="318"/>
                    </a:lnTo>
                    <a:lnTo>
                      <a:pt x="309" y="332"/>
                    </a:lnTo>
                    <a:lnTo>
                      <a:pt x="277" y="342"/>
                    </a:lnTo>
                    <a:lnTo>
                      <a:pt x="241" y="348"/>
                    </a:lnTo>
                    <a:lnTo>
                      <a:pt x="207" y="352"/>
                    </a:lnTo>
                    <a:lnTo>
                      <a:pt x="207" y="428"/>
                    </a:lnTo>
                    <a:lnTo>
                      <a:pt x="207" y="428"/>
                    </a:lnTo>
                    <a:lnTo>
                      <a:pt x="203" y="440"/>
                    </a:lnTo>
                    <a:lnTo>
                      <a:pt x="199" y="453"/>
                    </a:lnTo>
                    <a:lnTo>
                      <a:pt x="193" y="463"/>
                    </a:lnTo>
                    <a:lnTo>
                      <a:pt x="185" y="473"/>
                    </a:lnTo>
                    <a:lnTo>
                      <a:pt x="185" y="473"/>
                    </a:lnTo>
                    <a:lnTo>
                      <a:pt x="173" y="483"/>
                    </a:lnTo>
                    <a:lnTo>
                      <a:pt x="173" y="483"/>
                    </a:lnTo>
                    <a:lnTo>
                      <a:pt x="165" y="487"/>
                    </a:lnTo>
                    <a:lnTo>
                      <a:pt x="165" y="487"/>
                    </a:lnTo>
                    <a:lnTo>
                      <a:pt x="151" y="491"/>
                    </a:lnTo>
                    <a:lnTo>
                      <a:pt x="138" y="491"/>
                    </a:lnTo>
                    <a:lnTo>
                      <a:pt x="124" y="489"/>
                    </a:lnTo>
                    <a:lnTo>
                      <a:pt x="108" y="483"/>
                    </a:lnTo>
                    <a:lnTo>
                      <a:pt x="108" y="483"/>
                    </a:lnTo>
                    <a:lnTo>
                      <a:pt x="76" y="469"/>
                    </a:lnTo>
                    <a:lnTo>
                      <a:pt x="62" y="463"/>
                    </a:lnTo>
                    <a:lnTo>
                      <a:pt x="52" y="461"/>
                    </a:lnTo>
                    <a:lnTo>
                      <a:pt x="52" y="461"/>
                    </a:lnTo>
                    <a:lnTo>
                      <a:pt x="42" y="463"/>
                    </a:lnTo>
                    <a:lnTo>
                      <a:pt x="32" y="467"/>
                    </a:lnTo>
                    <a:lnTo>
                      <a:pt x="22" y="473"/>
                    </a:lnTo>
                    <a:lnTo>
                      <a:pt x="16" y="481"/>
                    </a:lnTo>
                    <a:lnTo>
                      <a:pt x="10" y="489"/>
                    </a:lnTo>
                    <a:lnTo>
                      <a:pt x="4" y="501"/>
                    </a:lnTo>
                    <a:lnTo>
                      <a:pt x="2" y="513"/>
                    </a:lnTo>
                    <a:lnTo>
                      <a:pt x="0" y="525"/>
                    </a:lnTo>
                    <a:lnTo>
                      <a:pt x="0" y="525"/>
                    </a:lnTo>
                    <a:lnTo>
                      <a:pt x="2" y="539"/>
                    </a:lnTo>
                    <a:lnTo>
                      <a:pt x="4" y="551"/>
                    </a:lnTo>
                    <a:lnTo>
                      <a:pt x="10" y="561"/>
                    </a:lnTo>
                    <a:lnTo>
                      <a:pt x="16" y="571"/>
                    </a:lnTo>
                    <a:lnTo>
                      <a:pt x="22" y="579"/>
                    </a:lnTo>
                    <a:lnTo>
                      <a:pt x="32" y="583"/>
                    </a:lnTo>
                    <a:lnTo>
                      <a:pt x="42" y="587"/>
                    </a:lnTo>
                    <a:lnTo>
                      <a:pt x="52" y="589"/>
                    </a:lnTo>
                    <a:lnTo>
                      <a:pt x="52" y="589"/>
                    </a:lnTo>
                    <a:lnTo>
                      <a:pt x="62" y="587"/>
                    </a:lnTo>
                    <a:lnTo>
                      <a:pt x="76" y="583"/>
                    </a:lnTo>
                    <a:lnTo>
                      <a:pt x="108" y="569"/>
                    </a:lnTo>
                    <a:lnTo>
                      <a:pt x="108" y="569"/>
                    </a:lnTo>
                    <a:lnTo>
                      <a:pt x="124" y="563"/>
                    </a:lnTo>
                    <a:lnTo>
                      <a:pt x="138" y="559"/>
                    </a:lnTo>
                    <a:lnTo>
                      <a:pt x="151" y="561"/>
                    </a:lnTo>
                    <a:lnTo>
                      <a:pt x="165" y="565"/>
                    </a:lnTo>
                    <a:lnTo>
                      <a:pt x="165" y="565"/>
                    </a:lnTo>
                    <a:lnTo>
                      <a:pt x="173" y="569"/>
                    </a:lnTo>
                    <a:lnTo>
                      <a:pt x="173" y="569"/>
                    </a:lnTo>
                    <a:lnTo>
                      <a:pt x="185" y="579"/>
                    </a:lnTo>
                    <a:lnTo>
                      <a:pt x="185" y="579"/>
                    </a:lnTo>
                    <a:lnTo>
                      <a:pt x="193" y="587"/>
                    </a:lnTo>
                    <a:lnTo>
                      <a:pt x="199" y="597"/>
                    </a:lnTo>
                    <a:lnTo>
                      <a:pt x="203" y="609"/>
                    </a:lnTo>
                    <a:lnTo>
                      <a:pt x="207" y="621"/>
                    </a:lnTo>
                    <a:lnTo>
                      <a:pt x="207" y="623"/>
                    </a:lnTo>
                    <a:lnTo>
                      <a:pt x="207" y="631"/>
                    </a:lnTo>
                    <a:lnTo>
                      <a:pt x="207" y="633"/>
                    </a:lnTo>
                    <a:lnTo>
                      <a:pt x="207" y="639"/>
                    </a:lnTo>
                    <a:lnTo>
                      <a:pt x="207" y="698"/>
                    </a:lnTo>
                    <a:lnTo>
                      <a:pt x="207" y="698"/>
                    </a:lnTo>
                    <a:lnTo>
                      <a:pt x="243" y="696"/>
                    </a:lnTo>
                    <a:lnTo>
                      <a:pt x="277" y="692"/>
                    </a:lnTo>
                    <a:lnTo>
                      <a:pt x="313" y="688"/>
                    </a:lnTo>
                    <a:lnTo>
                      <a:pt x="347" y="680"/>
                    </a:lnTo>
                    <a:lnTo>
                      <a:pt x="379" y="672"/>
                    </a:lnTo>
                    <a:lnTo>
                      <a:pt x="413" y="662"/>
                    </a:lnTo>
                    <a:lnTo>
                      <a:pt x="444" y="651"/>
                    </a:lnTo>
                    <a:lnTo>
                      <a:pt x="476" y="639"/>
                    </a:lnTo>
                    <a:lnTo>
                      <a:pt x="506" y="625"/>
                    </a:lnTo>
                    <a:lnTo>
                      <a:pt x="536" y="609"/>
                    </a:lnTo>
                    <a:lnTo>
                      <a:pt x="564" y="591"/>
                    </a:lnTo>
                    <a:lnTo>
                      <a:pt x="592" y="573"/>
                    </a:lnTo>
                    <a:lnTo>
                      <a:pt x="620" y="553"/>
                    </a:lnTo>
                    <a:lnTo>
                      <a:pt x="646" y="533"/>
                    </a:lnTo>
                    <a:lnTo>
                      <a:pt x="672" y="511"/>
                    </a:lnTo>
                    <a:lnTo>
                      <a:pt x="695" y="487"/>
                    </a:lnTo>
                    <a:lnTo>
                      <a:pt x="719" y="463"/>
                    </a:lnTo>
                    <a:lnTo>
                      <a:pt x="741" y="438"/>
                    </a:lnTo>
                    <a:lnTo>
                      <a:pt x="761" y="412"/>
                    </a:lnTo>
                    <a:lnTo>
                      <a:pt x="781" y="386"/>
                    </a:lnTo>
                    <a:lnTo>
                      <a:pt x="799" y="358"/>
                    </a:lnTo>
                    <a:lnTo>
                      <a:pt x="817" y="328"/>
                    </a:lnTo>
                    <a:lnTo>
                      <a:pt x="831" y="298"/>
                    </a:lnTo>
                    <a:lnTo>
                      <a:pt x="847" y="268"/>
                    </a:lnTo>
                    <a:lnTo>
                      <a:pt x="859" y="237"/>
                    </a:lnTo>
                    <a:lnTo>
                      <a:pt x="871" y="205"/>
                    </a:lnTo>
                    <a:lnTo>
                      <a:pt x="881" y="171"/>
                    </a:lnTo>
                    <a:lnTo>
                      <a:pt x="889" y="139"/>
                    </a:lnTo>
                    <a:lnTo>
                      <a:pt x="897" y="105"/>
                    </a:lnTo>
                    <a:lnTo>
                      <a:pt x="901" y="69"/>
                    </a:lnTo>
                    <a:lnTo>
                      <a:pt x="905" y="35"/>
                    </a:lnTo>
                    <a:lnTo>
                      <a:pt x="907" y="0"/>
                    </a:lnTo>
                    <a:lnTo>
                      <a:pt x="825" y="0"/>
                    </a:lnTo>
                    <a:close/>
                  </a:path>
                </a:pathLst>
              </a:custGeom>
              <a:solidFill>
                <a:srgbClr val="64A3EB"/>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31" name="Freeform 38">
                <a:extLst>
                  <a:ext uri="{FF2B5EF4-FFF2-40B4-BE49-F238E27FC236}">
                    <a16:creationId xmlns:a16="http://schemas.microsoft.com/office/drawing/2014/main" id="{80ECD910-BA93-9CB3-D8A2-3458188F6212}"/>
                  </a:ext>
                </a:extLst>
              </p:cNvPr>
              <p:cNvSpPr>
                <a:spLocks/>
              </p:cNvSpPr>
              <p:nvPr/>
            </p:nvSpPr>
            <p:spPr bwMode="auto">
              <a:xfrm>
                <a:off x="4363210" y="4024613"/>
                <a:ext cx="4476" cy="9074"/>
              </a:xfrm>
              <a:custGeom>
                <a:avLst/>
                <a:gdLst>
                  <a:gd name="T0" fmla="*/ 0 w 2"/>
                  <a:gd name="T1" fmla="*/ 0 h 4"/>
                  <a:gd name="T2" fmla="*/ 0 w 2"/>
                  <a:gd name="T3" fmla="*/ 0 h 4"/>
                  <a:gd name="T4" fmla="*/ 2 w 2"/>
                  <a:gd name="T5" fmla="*/ 4 h 4"/>
                  <a:gd name="T6" fmla="*/ 2 w 2"/>
                  <a:gd name="T7" fmla="*/ 4 h 4"/>
                  <a:gd name="T8" fmla="*/ 0 w 2"/>
                  <a:gd name="T9" fmla="*/ 0 h 4"/>
                  <a:gd name="T10" fmla="*/ 0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0" y="0"/>
                    </a:moveTo>
                    <a:lnTo>
                      <a:pt x="0" y="0"/>
                    </a:lnTo>
                    <a:lnTo>
                      <a:pt x="2" y="4"/>
                    </a:lnTo>
                    <a:lnTo>
                      <a:pt x="2" y="4"/>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32" name="Freeform 39">
                <a:extLst>
                  <a:ext uri="{FF2B5EF4-FFF2-40B4-BE49-F238E27FC236}">
                    <a16:creationId xmlns:a16="http://schemas.microsoft.com/office/drawing/2014/main" id="{33541077-42B4-98B5-BB41-160D9F034FD4}"/>
                  </a:ext>
                </a:extLst>
              </p:cNvPr>
              <p:cNvSpPr>
                <a:spLocks/>
              </p:cNvSpPr>
              <p:nvPr/>
            </p:nvSpPr>
            <p:spPr bwMode="auto">
              <a:xfrm>
                <a:off x="4533316" y="4038224"/>
                <a:ext cx="4476" cy="9074"/>
              </a:xfrm>
              <a:custGeom>
                <a:avLst/>
                <a:gdLst>
                  <a:gd name="T0" fmla="*/ 2 w 2"/>
                  <a:gd name="T1" fmla="*/ 0 h 4"/>
                  <a:gd name="T2" fmla="*/ 2 w 2"/>
                  <a:gd name="T3" fmla="*/ 0 h 4"/>
                  <a:gd name="T4" fmla="*/ 0 w 2"/>
                  <a:gd name="T5" fmla="*/ 4 h 4"/>
                  <a:gd name="T6" fmla="*/ 0 w 2"/>
                  <a:gd name="T7" fmla="*/ 4 h 4"/>
                  <a:gd name="T8" fmla="*/ 0 w 2"/>
                  <a:gd name="T9" fmla="*/ 4 h 4"/>
                  <a:gd name="T10" fmla="*/ 2 w 2"/>
                  <a:gd name="T11" fmla="*/ 0 h 4"/>
                  <a:gd name="T12" fmla="*/ 2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0"/>
                    </a:moveTo>
                    <a:lnTo>
                      <a:pt x="2" y="0"/>
                    </a:lnTo>
                    <a:lnTo>
                      <a:pt x="0" y="4"/>
                    </a:lnTo>
                    <a:lnTo>
                      <a:pt x="0" y="4"/>
                    </a:lnTo>
                    <a:lnTo>
                      <a:pt x="0" y="4"/>
                    </a:lnTo>
                    <a:lnTo>
                      <a:pt x="2" y="0"/>
                    </a:lnTo>
                    <a:lnTo>
                      <a:pt x="2"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33" name="Freeform 40">
                <a:extLst>
                  <a:ext uri="{FF2B5EF4-FFF2-40B4-BE49-F238E27FC236}">
                    <a16:creationId xmlns:a16="http://schemas.microsoft.com/office/drawing/2014/main" id="{CE728C41-72AE-B73B-4ACF-E788E57A520C}"/>
                  </a:ext>
                </a:extLst>
              </p:cNvPr>
              <p:cNvSpPr>
                <a:spLocks/>
              </p:cNvSpPr>
              <p:nvPr/>
            </p:nvSpPr>
            <p:spPr bwMode="auto">
              <a:xfrm>
                <a:off x="4537792" y="4024613"/>
                <a:ext cx="4476" cy="9074"/>
              </a:xfrm>
              <a:custGeom>
                <a:avLst/>
                <a:gdLst>
                  <a:gd name="T0" fmla="*/ 0 w 2"/>
                  <a:gd name="T1" fmla="*/ 4 h 4"/>
                  <a:gd name="T2" fmla="*/ 0 w 2"/>
                  <a:gd name="T3" fmla="*/ 4 h 4"/>
                  <a:gd name="T4" fmla="*/ 2 w 2"/>
                  <a:gd name="T5" fmla="*/ 0 h 4"/>
                  <a:gd name="T6" fmla="*/ 2 w 2"/>
                  <a:gd name="T7" fmla="*/ 0 h 4"/>
                  <a:gd name="T8" fmla="*/ 0 w 2"/>
                  <a:gd name="T9" fmla="*/ 4 h 4"/>
                  <a:gd name="T10" fmla="*/ 0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0" y="4"/>
                    </a:moveTo>
                    <a:lnTo>
                      <a:pt x="0" y="4"/>
                    </a:lnTo>
                    <a:lnTo>
                      <a:pt x="2" y="0"/>
                    </a:lnTo>
                    <a:lnTo>
                      <a:pt x="2" y="0"/>
                    </a:lnTo>
                    <a:lnTo>
                      <a:pt x="0" y="4"/>
                    </a:lnTo>
                    <a:lnTo>
                      <a:pt x="0" y="4"/>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34" name="Freeform 41">
                <a:extLst>
                  <a:ext uri="{FF2B5EF4-FFF2-40B4-BE49-F238E27FC236}">
                    <a16:creationId xmlns:a16="http://schemas.microsoft.com/office/drawing/2014/main" id="{83403B6E-3447-0DA3-7004-BA2838A56611}"/>
                  </a:ext>
                </a:extLst>
              </p:cNvPr>
              <p:cNvSpPr>
                <a:spLocks/>
              </p:cNvSpPr>
              <p:nvPr/>
            </p:nvSpPr>
            <p:spPr bwMode="auto">
              <a:xfrm>
                <a:off x="4367687" y="4038224"/>
                <a:ext cx="4476" cy="9074"/>
              </a:xfrm>
              <a:custGeom>
                <a:avLst/>
                <a:gdLst>
                  <a:gd name="T0" fmla="*/ 0 w 2"/>
                  <a:gd name="T1" fmla="*/ 0 h 4"/>
                  <a:gd name="T2" fmla="*/ 0 w 2"/>
                  <a:gd name="T3" fmla="*/ 0 h 4"/>
                  <a:gd name="T4" fmla="*/ 2 w 2"/>
                  <a:gd name="T5" fmla="*/ 4 h 4"/>
                  <a:gd name="T6" fmla="*/ 2 w 2"/>
                  <a:gd name="T7" fmla="*/ 4 h 4"/>
                  <a:gd name="T8" fmla="*/ 0 w 2"/>
                  <a:gd name="T9" fmla="*/ 0 h 4"/>
                  <a:gd name="T10" fmla="*/ 0 w 2"/>
                  <a:gd name="T11" fmla="*/ 0 h 4"/>
                </a:gdLst>
                <a:ahLst/>
                <a:cxnLst>
                  <a:cxn ang="0">
                    <a:pos x="T0" y="T1"/>
                  </a:cxn>
                  <a:cxn ang="0">
                    <a:pos x="T2" y="T3"/>
                  </a:cxn>
                  <a:cxn ang="0">
                    <a:pos x="T4" y="T5"/>
                  </a:cxn>
                  <a:cxn ang="0">
                    <a:pos x="T6" y="T7"/>
                  </a:cxn>
                  <a:cxn ang="0">
                    <a:pos x="T8" y="T9"/>
                  </a:cxn>
                  <a:cxn ang="0">
                    <a:pos x="T10" y="T11"/>
                  </a:cxn>
                </a:cxnLst>
                <a:rect l="0" t="0" r="r" b="b"/>
                <a:pathLst>
                  <a:path w="2" h="4">
                    <a:moveTo>
                      <a:pt x="0" y="0"/>
                    </a:moveTo>
                    <a:lnTo>
                      <a:pt x="0" y="0"/>
                    </a:lnTo>
                    <a:lnTo>
                      <a:pt x="2" y="4"/>
                    </a:lnTo>
                    <a:lnTo>
                      <a:pt x="2" y="4"/>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35" name="Freeform 42">
                <a:extLst>
                  <a:ext uri="{FF2B5EF4-FFF2-40B4-BE49-F238E27FC236}">
                    <a16:creationId xmlns:a16="http://schemas.microsoft.com/office/drawing/2014/main" id="{6EA8CF5D-F50C-88EA-7E54-AD5D2B5E9F37}"/>
                  </a:ext>
                </a:extLst>
              </p:cNvPr>
              <p:cNvSpPr>
                <a:spLocks/>
              </p:cNvSpPr>
              <p:nvPr/>
            </p:nvSpPr>
            <p:spPr bwMode="auto">
              <a:xfrm>
                <a:off x="4381116" y="4092669"/>
                <a:ext cx="0" cy="13611"/>
              </a:xfrm>
              <a:custGeom>
                <a:avLst/>
                <a:gdLst>
                  <a:gd name="T0" fmla="*/ 0 h 6"/>
                  <a:gd name="T1" fmla="*/ 0 h 6"/>
                  <a:gd name="T2" fmla="*/ 6 h 6"/>
                  <a:gd name="T3" fmla="*/ 6 h 6"/>
                  <a:gd name="T4" fmla="*/ 0 h 6"/>
                  <a:gd name="T5" fmla="*/ 0 h 6"/>
                </a:gdLst>
                <a:ahLst/>
                <a:cxnLst>
                  <a:cxn ang="0">
                    <a:pos x="0" y="T0"/>
                  </a:cxn>
                  <a:cxn ang="0">
                    <a:pos x="0" y="T1"/>
                  </a:cxn>
                  <a:cxn ang="0">
                    <a:pos x="0" y="T2"/>
                  </a:cxn>
                  <a:cxn ang="0">
                    <a:pos x="0" y="T3"/>
                  </a:cxn>
                  <a:cxn ang="0">
                    <a:pos x="0" y="T4"/>
                  </a:cxn>
                  <a:cxn ang="0">
                    <a:pos x="0" y="T5"/>
                  </a:cxn>
                </a:cxnLst>
                <a:rect l="0" t="0" r="r" b="b"/>
                <a:pathLst>
                  <a:path h="6">
                    <a:moveTo>
                      <a:pt x="0" y="0"/>
                    </a:moveTo>
                    <a:lnTo>
                      <a:pt x="0" y="0"/>
                    </a:lnTo>
                    <a:lnTo>
                      <a:pt x="0" y="6"/>
                    </a:lnTo>
                    <a:lnTo>
                      <a:pt x="0" y="6"/>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36" name="Freeform 43">
                <a:extLst>
                  <a:ext uri="{FF2B5EF4-FFF2-40B4-BE49-F238E27FC236}">
                    <a16:creationId xmlns:a16="http://schemas.microsoft.com/office/drawing/2014/main" id="{1F7204BD-B30D-966F-4943-9C19C82B47F9}"/>
                  </a:ext>
                </a:extLst>
              </p:cNvPr>
              <p:cNvSpPr>
                <a:spLocks/>
              </p:cNvSpPr>
              <p:nvPr/>
            </p:nvSpPr>
            <p:spPr bwMode="auto">
              <a:xfrm>
                <a:off x="4372163" y="4047298"/>
                <a:ext cx="8953" cy="45371"/>
              </a:xfrm>
              <a:custGeom>
                <a:avLst/>
                <a:gdLst>
                  <a:gd name="T0" fmla="*/ 4 w 4"/>
                  <a:gd name="T1" fmla="*/ 20 h 20"/>
                  <a:gd name="T2" fmla="*/ 4 w 4"/>
                  <a:gd name="T3" fmla="*/ 20 h 20"/>
                  <a:gd name="T4" fmla="*/ 4 w 4"/>
                  <a:gd name="T5" fmla="*/ 10 h 20"/>
                  <a:gd name="T6" fmla="*/ 0 w 4"/>
                  <a:gd name="T7" fmla="*/ 0 h 20"/>
                  <a:gd name="T8" fmla="*/ 0 w 4"/>
                  <a:gd name="T9" fmla="*/ 0 h 20"/>
                  <a:gd name="T10" fmla="*/ 4 w 4"/>
                  <a:gd name="T11" fmla="*/ 10 h 20"/>
                  <a:gd name="T12" fmla="*/ 4 w 4"/>
                  <a:gd name="T13" fmla="*/ 20 h 20"/>
                  <a:gd name="T14" fmla="*/ 4 w 4"/>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0">
                    <a:moveTo>
                      <a:pt x="4" y="20"/>
                    </a:moveTo>
                    <a:lnTo>
                      <a:pt x="4" y="20"/>
                    </a:lnTo>
                    <a:lnTo>
                      <a:pt x="4" y="10"/>
                    </a:lnTo>
                    <a:lnTo>
                      <a:pt x="0" y="0"/>
                    </a:lnTo>
                    <a:lnTo>
                      <a:pt x="0" y="0"/>
                    </a:lnTo>
                    <a:lnTo>
                      <a:pt x="4" y="10"/>
                    </a:lnTo>
                    <a:lnTo>
                      <a:pt x="4" y="20"/>
                    </a:lnTo>
                    <a:lnTo>
                      <a:pt x="4" y="2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37" name="Freeform 44">
                <a:extLst>
                  <a:ext uri="{FF2B5EF4-FFF2-40B4-BE49-F238E27FC236}">
                    <a16:creationId xmlns:a16="http://schemas.microsoft.com/office/drawing/2014/main" id="{526771CB-B04B-6215-0D95-2A7A28A24EF5}"/>
                  </a:ext>
                </a:extLst>
              </p:cNvPr>
              <p:cNvSpPr>
                <a:spLocks/>
              </p:cNvSpPr>
              <p:nvPr/>
            </p:nvSpPr>
            <p:spPr bwMode="auto">
              <a:xfrm>
                <a:off x="3306917" y="2372383"/>
                <a:ext cx="1566759" cy="2032607"/>
              </a:xfrm>
              <a:custGeom>
                <a:avLst/>
                <a:gdLst>
                  <a:gd name="T0" fmla="*/ 4 w 700"/>
                  <a:gd name="T1" fmla="*/ 94 h 896"/>
                  <a:gd name="T2" fmla="*/ 18 w 700"/>
                  <a:gd name="T3" fmla="*/ 106 h 896"/>
                  <a:gd name="T4" fmla="*/ 38 w 700"/>
                  <a:gd name="T5" fmla="*/ 104 h 896"/>
                  <a:gd name="T6" fmla="*/ 114 w 700"/>
                  <a:gd name="T7" fmla="*/ 78 h 896"/>
                  <a:gd name="T8" fmla="*/ 166 w 700"/>
                  <a:gd name="T9" fmla="*/ 96 h 896"/>
                  <a:gd name="T10" fmla="*/ 204 w 700"/>
                  <a:gd name="T11" fmla="*/ 161 h 896"/>
                  <a:gd name="T12" fmla="*/ 200 w 700"/>
                  <a:gd name="T13" fmla="*/ 223 h 896"/>
                  <a:gd name="T14" fmla="*/ 150 w 700"/>
                  <a:gd name="T15" fmla="*/ 279 h 896"/>
                  <a:gd name="T16" fmla="*/ 104 w 700"/>
                  <a:gd name="T17" fmla="*/ 287 h 896"/>
                  <a:gd name="T18" fmla="*/ 38 w 700"/>
                  <a:gd name="T19" fmla="*/ 263 h 896"/>
                  <a:gd name="T20" fmla="*/ 12 w 700"/>
                  <a:gd name="T21" fmla="*/ 261 h 896"/>
                  <a:gd name="T22" fmla="*/ 0 w 700"/>
                  <a:gd name="T23" fmla="*/ 285 h 896"/>
                  <a:gd name="T24" fmla="*/ 70 w 700"/>
                  <a:gd name="T25" fmla="*/ 359 h 896"/>
                  <a:gd name="T26" fmla="*/ 192 w 700"/>
                  <a:gd name="T27" fmla="*/ 412 h 896"/>
                  <a:gd name="T28" fmla="*/ 287 w 700"/>
                  <a:gd name="T29" fmla="*/ 508 h 896"/>
                  <a:gd name="T30" fmla="*/ 341 w 700"/>
                  <a:gd name="T31" fmla="*/ 629 h 896"/>
                  <a:gd name="T32" fmla="*/ 429 w 700"/>
                  <a:gd name="T33" fmla="*/ 699 h 896"/>
                  <a:gd name="T34" fmla="*/ 473 w 700"/>
                  <a:gd name="T35" fmla="*/ 721 h 896"/>
                  <a:gd name="T36" fmla="*/ 484 w 700"/>
                  <a:gd name="T37" fmla="*/ 735 h 896"/>
                  <a:gd name="T38" fmla="*/ 486 w 700"/>
                  <a:gd name="T39" fmla="*/ 741 h 896"/>
                  <a:gd name="T40" fmla="*/ 490 w 700"/>
                  <a:gd name="T41" fmla="*/ 751 h 896"/>
                  <a:gd name="T42" fmla="*/ 490 w 700"/>
                  <a:gd name="T43" fmla="*/ 761 h 896"/>
                  <a:gd name="T44" fmla="*/ 490 w 700"/>
                  <a:gd name="T45" fmla="*/ 767 h 896"/>
                  <a:gd name="T46" fmla="*/ 488 w 700"/>
                  <a:gd name="T47" fmla="*/ 780 h 896"/>
                  <a:gd name="T48" fmla="*/ 484 w 700"/>
                  <a:gd name="T49" fmla="*/ 788 h 896"/>
                  <a:gd name="T50" fmla="*/ 465 w 700"/>
                  <a:gd name="T51" fmla="*/ 838 h 896"/>
                  <a:gd name="T52" fmla="*/ 469 w 700"/>
                  <a:gd name="T53" fmla="*/ 866 h 896"/>
                  <a:gd name="T54" fmla="*/ 498 w 700"/>
                  <a:gd name="T55" fmla="*/ 892 h 896"/>
                  <a:gd name="T56" fmla="*/ 534 w 700"/>
                  <a:gd name="T57" fmla="*/ 894 h 896"/>
                  <a:gd name="T58" fmla="*/ 570 w 700"/>
                  <a:gd name="T59" fmla="*/ 874 h 896"/>
                  <a:gd name="T60" fmla="*/ 582 w 700"/>
                  <a:gd name="T61" fmla="*/ 848 h 896"/>
                  <a:gd name="T62" fmla="*/ 562 w 700"/>
                  <a:gd name="T63" fmla="*/ 794 h 896"/>
                  <a:gd name="T64" fmla="*/ 558 w 700"/>
                  <a:gd name="T65" fmla="*/ 786 h 896"/>
                  <a:gd name="T66" fmla="*/ 556 w 700"/>
                  <a:gd name="T67" fmla="*/ 780 h 896"/>
                  <a:gd name="T68" fmla="*/ 554 w 700"/>
                  <a:gd name="T69" fmla="*/ 767 h 896"/>
                  <a:gd name="T70" fmla="*/ 554 w 700"/>
                  <a:gd name="T71" fmla="*/ 761 h 896"/>
                  <a:gd name="T72" fmla="*/ 560 w 700"/>
                  <a:gd name="T73" fmla="*/ 737 h 896"/>
                  <a:gd name="T74" fmla="*/ 562 w 700"/>
                  <a:gd name="T75" fmla="*/ 731 h 896"/>
                  <a:gd name="T76" fmla="*/ 580 w 700"/>
                  <a:gd name="T77" fmla="*/ 713 h 896"/>
                  <a:gd name="T78" fmla="*/ 614 w 700"/>
                  <a:gd name="T79" fmla="*/ 699 h 896"/>
                  <a:gd name="T80" fmla="*/ 700 w 700"/>
                  <a:gd name="T81" fmla="*/ 699 h 896"/>
                  <a:gd name="T82" fmla="*/ 690 w 700"/>
                  <a:gd name="T83" fmla="*/ 593 h 896"/>
                  <a:gd name="T84" fmla="*/ 652 w 700"/>
                  <a:gd name="T85" fmla="*/ 462 h 896"/>
                  <a:gd name="T86" fmla="*/ 592 w 700"/>
                  <a:gd name="T87" fmla="*/ 343 h 896"/>
                  <a:gd name="T88" fmla="*/ 512 w 700"/>
                  <a:gd name="T89" fmla="*/ 235 h 896"/>
                  <a:gd name="T90" fmla="*/ 413 w 700"/>
                  <a:gd name="T91" fmla="*/ 146 h 896"/>
                  <a:gd name="T92" fmla="*/ 299 w 700"/>
                  <a:gd name="T93" fmla="*/ 76 h 896"/>
                  <a:gd name="T94" fmla="*/ 172 w 700"/>
                  <a:gd name="T95" fmla="*/ 26 h 896"/>
                  <a:gd name="T96" fmla="*/ 36 w 700"/>
                  <a:gd name="T97" fmla="*/ 2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0" h="896">
                    <a:moveTo>
                      <a:pt x="0" y="0"/>
                    </a:moveTo>
                    <a:lnTo>
                      <a:pt x="0" y="82"/>
                    </a:lnTo>
                    <a:lnTo>
                      <a:pt x="0" y="82"/>
                    </a:lnTo>
                    <a:lnTo>
                      <a:pt x="4" y="94"/>
                    </a:lnTo>
                    <a:lnTo>
                      <a:pt x="8" y="100"/>
                    </a:lnTo>
                    <a:lnTo>
                      <a:pt x="12" y="104"/>
                    </a:lnTo>
                    <a:lnTo>
                      <a:pt x="12" y="104"/>
                    </a:lnTo>
                    <a:lnTo>
                      <a:pt x="18" y="106"/>
                    </a:lnTo>
                    <a:lnTo>
                      <a:pt x="24" y="108"/>
                    </a:lnTo>
                    <a:lnTo>
                      <a:pt x="32" y="106"/>
                    </a:lnTo>
                    <a:lnTo>
                      <a:pt x="38" y="104"/>
                    </a:lnTo>
                    <a:lnTo>
                      <a:pt x="38" y="104"/>
                    </a:lnTo>
                    <a:lnTo>
                      <a:pt x="68" y="90"/>
                    </a:lnTo>
                    <a:lnTo>
                      <a:pt x="92" y="82"/>
                    </a:lnTo>
                    <a:lnTo>
                      <a:pt x="104" y="78"/>
                    </a:lnTo>
                    <a:lnTo>
                      <a:pt x="114" y="78"/>
                    </a:lnTo>
                    <a:lnTo>
                      <a:pt x="114" y="78"/>
                    </a:lnTo>
                    <a:lnTo>
                      <a:pt x="134" y="80"/>
                    </a:lnTo>
                    <a:lnTo>
                      <a:pt x="150" y="86"/>
                    </a:lnTo>
                    <a:lnTo>
                      <a:pt x="166" y="96"/>
                    </a:lnTo>
                    <a:lnTo>
                      <a:pt x="180" y="108"/>
                    </a:lnTo>
                    <a:lnTo>
                      <a:pt x="192" y="124"/>
                    </a:lnTo>
                    <a:lnTo>
                      <a:pt x="200" y="142"/>
                    </a:lnTo>
                    <a:lnTo>
                      <a:pt x="204" y="161"/>
                    </a:lnTo>
                    <a:lnTo>
                      <a:pt x="206" y="183"/>
                    </a:lnTo>
                    <a:lnTo>
                      <a:pt x="206" y="183"/>
                    </a:lnTo>
                    <a:lnTo>
                      <a:pt x="204" y="203"/>
                    </a:lnTo>
                    <a:lnTo>
                      <a:pt x="200" y="223"/>
                    </a:lnTo>
                    <a:lnTo>
                      <a:pt x="192" y="241"/>
                    </a:lnTo>
                    <a:lnTo>
                      <a:pt x="180" y="257"/>
                    </a:lnTo>
                    <a:lnTo>
                      <a:pt x="166" y="269"/>
                    </a:lnTo>
                    <a:lnTo>
                      <a:pt x="150" y="279"/>
                    </a:lnTo>
                    <a:lnTo>
                      <a:pt x="134" y="285"/>
                    </a:lnTo>
                    <a:lnTo>
                      <a:pt x="114" y="287"/>
                    </a:lnTo>
                    <a:lnTo>
                      <a:pt x="114" y="287"/>
                    </a:lnTo>
                    <a:lnTo>
                      <a:pt x="104" y="287"/>
                    </a:lnTo>
                    <a:lnTo>
                      <a:pt x="92" y="283"/>
                    </a:lnTo>
                    <a:lnTo>
                      <a:pt x="68" y="275"/>
                    </a:lnTo>
                    <a:lnTo>
                      <a:pt x="38" y="263"/>
                    </a:lnTo>
                    <a:lnTo>
                      <a:pt x="38" y="263"/>
                    </a:lnTo>
                    <a:lnTo>
                      <a:pt x="32" y="259"/>
                    </a:lnTo>
                    <a:lnTo>
                      <a:pt x="24" y="257"/>
                    </a:lnTo>
                    <a:lnTo>
                      <a:pt x="18" y="259"/>
                    </a:lnTo>
                    <a:lnTo>
                      <a:pt x="12" y="261"/>
                    </a:lnTo>
                    <a:lnTo>
                      <a:pt x="12" y="261"/>
                    </a:lnTo>
                    <a:lnTo>
                      <a:pt x="8" y="265"/>
                    </a:lnTo>
                    <a:lnTo>
                      <a:pt x="4" y="273"/>
                    </a:lnTo>
                    <a:lnTo>
                      <a:pt x="0" y="285"/>
                    </a:lnTo>
                    <a:lnTo>
                      <a:pt x="0" y="347"/>
                    </a:lnTo>
                    <a:lnTo>
                      <a:pt x="0" y="347"/>
                    </a:lnTo>
                    <a:lnTo>
                      <a:pt x="34" y="351"/>
                    </a:lnTo>
                    <a:lnTo>
                      <a:pt x="70" y="359"/>
                    </a:lnTo>
                    <a:lnTo>
                      <a:pt x="102" y="366"/>
                    </a:lnTo>
                    <a:lnTo>
                      <a:pt x="134" y="380"/>
                    </a:lnTo>
                    <a:lnTo>
                      <a:pt x="164" y="394"/>
                    </a:lnTo>
                    <a:lnTo>
                      <a:pt x="192" y="412"/>
                    </a:lnTo>
                    <a:lnTo>
                      <a:pt x="219" y="434"/>
                    </a:lnTo>
                    <a:lnTo>
                      <a:pt x="243" y="456"/>
                    </a:lnTo>
                    <a:lnTo>
                      <a:pt x="265" y="480"/>
                    </a:lnTo>
                    <a:lnTo>
                      <a:pt x="287" y="508"/>
                    </a:lnTo>
                    <a:lnTo>
                      <a:pt x="305" y="536"/>
                    </a:lnTo>
                    <a:lnTo>
                      <a:pt x="319" y="566"/>
                    </a:lnTo>
                    <a:lnTo>
                      <a:pt x="333" y="597"/>
                    </a:lnTo>
                    <a:lnTo>
                      <a:pt x="341" y="629"/>
                    </a:lnTo>
                    <a:lnTo>
                      <a:pt x="349" y="665"/>
                    </a:lnTo>
                    <a:lnTo>
                      <a:pt x="353" y="699"/>
                    </a:lnTo>
                    <a:lnTo>
                      <a:pt x="429" y="699"/>
                    </a:lnTo>
                    <a:lnTo>
                      <a:pt x="429" y="699"/>
                    </a:lnTo>
                    <a:lnTo>
                      <a:pt x="443" y="703"/>
                    </a:lnTo>
                    <a:lnTo>
                      <a:pt x="455" y="707"/>
                    </a:lnTo>
                    <a:lnTo>
                      <a:pt x="465" y="713"/>
                    </a:lnTo>
                    <a:lnTo>
                      <a:pt x="473" y="721"/>
                    </a:lnTo>
                    <a:lnTo>
                      <a:pt x="473" y="721"/>
                    </a:lnTo>
                    <a:lnTo>
                      <a:pt x="482" y="731"/>
                    </a:lnTo>
                    <a:lnTo>
                      <a:pt x="482" y="731"/>
                    </a:lnTo>
                    <a:lnTo>
                      <a:pt x="484" y="735"/>
                    </a:lnTo>
                    <a:lnTo>
                      <a:pt x="484" y="735"/>
                    </a:lnTo>
                    <a:lnTo>
                      <a:pt x="484" y="737"/>
                    </a:lnTo>
                    <a:lnTo>
                      <a:pt x="484" y="737"/>
                    </a:lnTo>
                    <a:lnTo>
                      <a:pt x="486" y="741"/>
                    </a:lnTo>
                    <a:lnTo>
                      <a:pt x="486" y="741"/>
                    </a:lnTo>
                    <a:lnTo>
                      <a:pt x="486" y="741"/>
                    </a:lnTo>
                    <a:lnTo>
                      <a:pt x="486" y="741"/>
                    </a:lnTo>
                    <a:lnTo>
                      <a:pt x="490" y="751"/>
                    </a:lnTo>
                    <a:lnTo>
                      <a:pt x="490" y="761"/>
                    </a:lnTo>
                    <a:lnTo>
                      <a:pt x="490" y="761"/>
                    </a:lnTo>
                    <a:lnTo>
                      <a:pt x="490" y="761"/>
                    </a:lnTo>
                    <a:lnTo>
                      <a:pt x="490" y="761"/>
                    </a:lnTo>
                    <a:lnTo>
                      <a:pt x="490" y="767"/>
                    </a:lnTo>
                    <a:lnTo>
                      <a:pt x="490" y="767"/>
                    </a:lnTo>
                    <a:lnTo>
                      <a:pt x="490" y="767"/>
                    </a:lnTo>
                    <a:lnTo>
                      <a:pt x="490" y="767"/>
                    </a:lnTo>
                    <a:lnTo>
                      <a:pt x="488" y="780"/>
                    </a:lnTo>
                    <a:lnTo>
                      <a:pt x="488" y="780"/>
                    </a:lnTo>
                    <a:lnTo>
                      <a:pt x="488" y="780"/>
                    </a:lnTo>
                    <a:lnTo>
                      <a:pt x="488" y="780"/>
                    </a:lnTo>
                    <a:lnTo>
                      <a:pt x="486" y="786"/>
                    </a:lnTo>
                    <a:lnTo>
                      <a:pt x="486" y="786"/>
                    </a:lnTo>
                    <a:lnTo>
                      <a:pt x="484" y="788"/>
                    </a:lnTo>
                    <a:lnTo>
                      <a:pt x="484" y="788"/>
                    </a:lnTo>
                    <a:lnTo>
                      <a:pt x="482" y="794"/>
                    </a:lnTo>
                    <a:lnTo>
                      <a:pt x="482" y="794"/>
                    </a:lnTo>
                    <a:lnTo>
                      <a:pt x="469" y="824"/>
                    </a:lnTo>
                    <a:lnTo>
                      <a:pt x="465" y="838"/>
                    </a:lnTo>
                    <a:lnTo>
                      <a:pt x="463" y="848"/>
                    </a:lnTo>
                    <a:lnTo>
                      <a:pt x="463" y="848"/>
                    </a:lnTo>
                    <a:lnTo>
                      <a:pt x="465" y="858"/>
                    </a:lnTo>
                    <a:lnTo>
                      <a:pt x="469" y="866"/>
                    </a:lnTo>
                    <a:lnTo>
                      <a:pt x="473" y="874"/>
                    </a:lnTo>
                    <a:lnTo>
                      <a:pt x="480" y="882"/>
                    </a:lnTo>
                    <a:lnTo>
                      <a:pt x="488" y="886"/>
                    </a:lnTo>
                    <a:lnTo>
                      <a:pt x="498" y="892"/>
                    </a:lnTo>
                    <a:lnTo>
                      <a:pt x="510" y="894"/>
                    </a:lnTo>
                    <a:lnTo>
                      <a:pt x="522" y="896"/>
                    </a:lnTo>
                    <a:lnTo>
                      <a:pt x="522" y="896"/>
                    </a:lnTo>
                    <a:lnTo>
                      <a:pt x="534" y="894"/>
                    </a:lnTo>
                    <a:lnTo>
                      <a:pt x="544" y="892"/>
                    </a:lnTo>
                    <a:lnTo>
                      <a:pt x="554" y="886"/>
                    </a:lnTo>
                    <a:lnTo>
                      <a:pt x="564" y="882"/>
                    </a:lnTo>
                    <a:lnTo>
                      <a:pt x="570" y="874"/>
                    </a:lnTo>
                    <a:lnTo>
                      <a:pt x="576" y="866"/>
                    </a:lnTo>
                    <a:lnTo>
                      <a:pt x="580" y="858"/>
                    </a:lnTo>
                    <a:lnTo>
                      <a:pt x="582" y="848"/>
                    </a:lnTo>
                    <a:lnTo>
                      <a:pt x="582" y="848"/>
                    </a:lnTo>
                    <a:lnTo>
                      <a:pt x="580" y="838"/>
                    </a:lnTo>
                    <a:lnTo>
                      <a:pt x="574" y="824"/>
                    </a:lnTo>
                    <a:lnTo>
                      <a:pt x="562" y="794"/>
                    </a:lnTo>
                    <a:lnTo>
                      <a:pt x="562" y="794"/>
                    </a:lnTo>
                    <a:lnTo>
                      <a:pt x="558" y="788"/>
                    </a:lnTo>
                    <a:lnTo>
                      <a:pt x="558" y="788"/>
                    </a:lnTo>
                    <a:lnTo>
                      <a:pt x="558" y="786"/>
                    </a:lnTo>
                    <a:lnTo>
                      <a:pt x="558" y="786"/>
                    </a:lnTo>
                    <a:lnTo>
                      <a:pt x="556" y="780"/>
                    </a:lnTo>
                    <a:lnTo>
                      <a:pt x="556" y="780"/>
                    </a:lnTo>
                    <a:lnTo>
                      <a:pt x="556" y="780"/>
                    </a:lnTo>
                    <a:lnTo>
                      <a:pt x="556" y="780"/>
                    </a:lnTo>
                    <a:lnTo>
                      <a:pt x="554" y="767"/>
                    </a:lnTo>
                    <a:lnTo>
                      <a:pt x="554" y="767"/>
                    </a:lnTo>
                    <a:lnTo>
                      <a:pt x="554" y="767"/>
                    </a:lnTo>
                    <a:lnTo>
                      <a:pt x="554" y="767"/>
                    </a:lnTo>
                    <a:lnTo>
                      <a:pt x="554" y="761"/>
                    </a:lnTo>
                    <a:lnTo>
                      <a:pt x="554" y="761"/>
                    </a:lnTo>
                    <a:lnTo>
                      <a:pt x="554" y="761"/>
                    </a:lnTo>
                    <a:lnTo>
                      <a:pt x="554" y="761"/>
                    </a:lnTo>
                    <a:lnTo>
                      <a:pt x="554" y="751"/>
                    </a:lnTo>
                    <a:lnTo>
                      <a:pt x="558" y="741"/>
                    </a:lnTo>
                    <a:lnTo>
                      <a:pt x="558" y="741"/>
                    </a:lnTo>
                    <a:lnTo>
                      <a:pt x="560" y="737"/>
                    </a:lnTo>
                    <a:lnTo>
                      <a:pt x="560" y="737"/>
                    </a:lnTo>
                    <a:lnTo>
                      <a:pt x="560" y="735"/>
                    </a:lnTo>
                    <a:lnTo>
                      <a:pt x="560" y="735"/>
                    </a:lnTo>
                    <a:lnTo>
                      <a:pt x="562" y="731"/>
                    </a:lnTo>
                    <a:lnTo>
                      <a:pt x="562" y="731"/>
                    </a:lnTo>
                    <a:lnTo>
                      <a:pt x="570" y="721"/>
                    </a:lnTo>
                    <a:lnTo>
                      <a:pt x="570" y="721"/>
                    </a:lnTo>
                    <a:lnTo>
                      <a:pt x="580" y="713"/>
                    </a:lnTo>
                    <a:lnTo>
                      <a:pt x="590" y="707"/>
                    </a:lnTo>
                    <a:lnTo>
                      <a:pt x="600" y="703"/>
                    </a:lnTo>
                    <a:lnTo>
                      <a:pt x="614" y="699"/>
                    </a:lnTo>
                    <a:lnTo>
                      <a:pt x="614" y="699"/>
                    </a:lnTo>
                    <a:lnTo>
                      <a:pt x="622" y="699"/>
                    </a:lnTo>
                    <a:lnTo>
                      <a:pt x="624" y="699"/>
                    </a:lnTo>
                    <a:lnTo>
                      <a:pt x="630" y="699"/>
                    </a:lnTo>
                    <a:lnTo>
                      <a:pt x="700" y="699"/>
                    </a:lnTo>
                    <a:lnTo>
                      <a:pt x="700" y="699"/>
                    </a:lnTo>
                    <a:lnTo>
                      <a:pt x="698" y="663"/>
                    </a:lnTo>
                    <a:lnTo>
                      <a:pt x="694" y="629"/>
                    </a:lnTo>
                    <a:lnTo>
                      <a:pt x="690" y="593"/>
                    </a:lnTo>
                    <a:lnTo>
                      <a:pt x="682" y="560"/>
                    </a:lnTo>
                    <a:lnTo>
                      <a:pt x="674" y="528"/>
                    </a:lnTo>
                    <a:lnTo>
                      <a:pt x="664" y="494"/>
                    </a:lnTo>
                    <a:lnTo>
                      <a:pt x="652" y="462"/>
                    </a:lnTo>
                    <a:lnTo>
                      <a:pt x="640" y="430"/>
                    </a:lnTo>
                    <a:lnTo>
                      <a:pt x="624" y="400"/>
                    </a:lnTo>
                    <a:lnTo>
                      <a:pt x="610" y="370"/>
                    </a:lnTo>
                    <a:lnTo>
                      <a:pt x="592" y="343"/>
                    </a:lnTo>
                    <a:lnTo>
                      <a:pt x="574" y="315"/>
                    </a:lnTo>
                    <a:lnTo>
                      <a:pt x="554" y="287"/>
                    </a:lnTo>
                    <a:lnTo>
                      <a:pt x="534" y="261"/>
                    </a:lnTo>
                    <a:lnTo>
                      <a:pt x="512" y="235"/>
                    </a:lnTo>
                    <a:lnTo>
                      <a:pt x="488" y="211"/>
                    </a:lnTo>
                    <a:lnTo>
                      <a:pt x="465" y="187"/>
                    </a:lnTo>
                    <a:lnTo>
                      <a:pt x="439" y="165"/>
                    </a:lnTo>
                    <a:lnTo>
                      <a:pt x="413" y="146"/>
                    </a:lnTo>
                    <a:lnTo>
                      <a:pt x="385" y="126"/>
                    </a:lnTo>
                    <a:lnTo>
                      <a:pt x="357" y="108"/>
                    </a:lnTo>
                    <a:lnTo>
                      <a:pt x="329" y="90"/>
                    </a:lnTo>
                    <a:lnTo>
                      <a:pt x="299" y="76"/>
                    </a:lnTo>
                    <a:lnTo>
                      <a:pt x="269" y="60"/>
                    </a:lnTo>
                    <a:lnTo>
                      <a:pt x="237" y="48"/>
                    </a:lnTo>
                    <a:lnTo>
                      <a:pt x="206" y="36"/>
                    </a:lnTo>
                    <a:lnTo>
                      <a:pt x="172" y="26"/>
                    </a:lnTo>
                    <a:lnTo>
                      <a:pt x="140" y="18"/>
                    </a:lnTo>
                    <a:lnTo>
                      <a:pt x="106" y="10"/>
                    </a:lnTo>
                    <a:lnTo>
                      <a:pt x="70" y="6"/>
                    </a:lnTo>
                    <a:lnTo>
                      <a:pt x="36" y="2"/>
                    </a:lnTo>
                    <a:lnTo>
                      <a:pt x="0" y="0"/>
                    </a:lnTo>
                    <a:lnTo>
                      <a:pt x="0" y="0"/>
                    </a:lnTo>
                    <a:close/>
                  </a:path>
                </a:pathLst>
              </a:custGeom>
              <a:solidFill>
                <a:srgbClr val="53BADA"/>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38" name="Freeform 45">
                <a:extLst>
                  <a:ext uri="{FF2B5EF4-FFF2-40B4-BE49-F238E27FC236}">
                    <a16:creationId xmlns:a16="http://schemas.microsoft.com/office/drawing/2014/main" id="{D193A0B9-7881-1E63-5C2E-DBAB731E5965}"/>
                  </a:ext>
                </a:extLst>
              </p:cNvPr>
              <p:cNvSpPr>
                <a:spLocks/>
              </p:cNvSpPr>
              <p:nvPr/>
            </p:nvSpPr>
            <p:spPr bwMode="auto">
              <a:xfrm>
                <a:off x="4372163" y="4135772"/>
                <a:ext cx="4476" cy="13611"/>
              </a:xfrm>
              <a:custGeom>
                <a:avLst/>
                <a:gdLst>
                  <a:gd name="T0" fmla="*/ 0 w 2"/>
                  <a:gd name="T1" fmla="*/ 6 h 6"/>
                  <a:gd name="T2" fmla="*/ 0 w 2"/>
                  <a:gd name="T3" fmla="*/ 6 h 6"/>
                  <a:gd name="T4" fmla="*/ 2 w 2"/>
                  <a:gd name="T5" fmla="*/ 0 h 6"/>
                  <a:gd name="T6" fmla="*/ 2 w 2"/>
                  <a:gd name="T7" fmla="*/ 0 h 6"/>
                  <a:gd name="T8" fmla="*/ 0 w 2"/>
                  <a:gd name="T9" fmla="*/ 6 h 6"/>
                  <a:gd name="T10" fmla="*/ 0 w 2"/>
                  <a:gd name="T11" fmla="*/ 6 h 6"/>
                </a:gdLst>
                <a:ahLst/>
                <a:cxnLst>
                  <a:cxn ang="0">
                    <a:pos x="T0" y="T1"/>
                  </a:cxn>
                  <a:cxn ang="0">
                    <a:pos x="T2" y="T3"/>
                  </a:cxn>
                  <a:cxn ang="0">
                    <a:pos x="T4" y="T5"/>
                  </a:cxn>
                  <a:cxn ang="0">
                    <a:pos x="T6" y="T7"/>
                  </a:cxn>
                  <a:cxn ang="0">
                    <a:pos x="T8" y="T9"/>
                  </a:cxn>
                  <a:cxn ang="0">
                    <a:pos x="T10" y="T11"/>
                  </a:cxn>
                </a:cxnLst>
                <a:rect l="0" t="0" r="r" b="b"/>
                <a:pathLst>
                  <a:path w="2" h="6">
                    <a:moveTo>
                      <a:pt x="0" y="6"/>
                    </a:moveTo>
                    <a:lnTo>
                      <a:pt x="0" y="6"/>
                    </a:lnTo>
                    <a:lnTo>
                      <a:pt x="2" y="0"/>
                    </a:lnTo>
                    <a:lnTo>
                      <a:pt x="2" y="0"/>
                    </a:lnTo>
                    <a:lnTo>
                      <a:pt x="0" y="6"/>
                    </a:lnTo>
                    <a:lnTo>
                      <a:pt x="0" y="6"/>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39" name="Freeform 46">
                <a:extLst>
                  <a:ext uri="{FF2B5EF4-FFF2-40B4-BE49-F238E27FC236}">
                    <a16:creationId xmlns:a16="http://schemas.microsoft.com/office/drawing/2014/main" id="{55CDFE67-000D-D738-542C-BDC457CD880B}"/>
                  </a:ext>
                </a:extLst>
              </p:cNvPr>
              <p:cNvSpPr>
                <a:spLocks/>
              </p:cNvSpPr>
              <p:nvPr/>
            </p:nvSpPr>
            <p:spPr bwMode="auto">
              <a:xfrm>
                <a:off x="4376640" y="4106280"/>
                <a:ext cx="4476" cy="29490"/>
              </a:xfrm>
              <a:custGeom>
                <a:avLst/>
                <a:gdLst>
                  <a:gd name="T0" fmla="*/ 0 w 2"/>
                  <a:gd name="T1" fmla="*/ 13 h 13"/>
                  <a:gd name="T2" fmla="*/ 0 w 2"/>
                  <a:gd name="T3" fmla="*/ 13 h 13"/>
                  <a:gd name="T4" fmla="*/ 2 w 2"/>
                  <a:gd name="T5" fmla="*/ 0 h 13"/>
                  <a:gd name="T6" fmla="*/ 2 w 2"/>
                  <a:gd name="T7" fmla="*/ 0 h 13"/>
                  <a:gd name="T8" fmla="*/ 0 w 2"/>
                  <a:gd name="T9" fmla="*/ 13 h 13"/>
                  <a:gd name="T10" fmla="*/ 0 w 2"/>
                  <a:gd name="T11" fmla="*/ 13 h 13"/>
                </a:gdLst>
                <a:ahLst/>
                <a:cxnLst>
                  <a:cxn ang="0">
                    <a:pos x="T0" y="T1"/>
                  </a:cxn>
                  <a:cxn ang="0">
                    <a:pos x="T2" y="T3"/>
                  </a:cxn>
                  <a:cxn ang="0">
                    <a:pos x="T4" y="T5"/>
                  </a:cxn>
                  <a:cxn ang="0">
                    <a:pos x="T6" y="T7"/>
                  </a:cxn>
                  <a:cxn ang="0">
                    <a:pos x="T8" y="T9"/>
                  </a:cxn>
                  <a:cxn ang="0">
                    <a:pos x="T10" y="T11"/>
                  </a:cxn>
                </a:cxnLst>
                <a:rect l="0" t="0" r="r" b="b"/>
                <a:pathLst>
                  <a:path w="2" h="13">
                    <a:moveTo>
                      <a:pt x="0" y="13"/>
                    </a:moveTo>
                    <a:lnTo>
                      <a:pt x="0" y="13"/>
                    </a:lnTo>
                    <a:lnTo>
                      <a:pt x="2" y="0"/>
                    </a:lnTo>
                    <a:lnTo>
                      <a:pt x="2" y="0"/>
                    </a:lnTo>
                    <a:lnTo>
                      <a:pt x="0" y="13"/>
                    </a:lnTo>
                    <a:lnTo>
                      <a:pt x="0" y="13"/>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40" name="Freeform 47">
                <a:extLst>
                  <a:ext uri="{FF2B5EF4-FFF2-40B4-BE49-F238E27FC236}">
                    <a16:creationId xmlns:a16="http://schemas.microsoft.com/office/drawing/2014/main" id="{F52A1220-DAE7-6930-CD50-F3F54B3F92CD}"/>
                  </a:ext>
                </a:extLst>
              </p:cNvPr>
              <p:cNvSpPr>
                <a:spLocks/>
              </p:cNvSpPr>
              <p:nvPr/>
            </p:nvSpPr>
            <p:spPr bwMode="auto">
              <a:xfrm>
                <a:off x="4528839" y="4135772"/>
                <a:ext cx="4476" cy="13611"/>
              </a:xfrm>
              <a:custGeom>
                <a:avLst/>
                <a:gdLst>
                  <a:gd name="T0" fmla="*/ 0 w 2"/>
                  <a:gd name="T1" fmla="*/ 0 h 6"/>
                  <a:gd name="T2" fmla="*/ 0 w 2"/>
                  <a:gd name="T3" fmla="*/ 0 h 6"/>
                  <a:gd name="T4" fmla="*/ 2 w 2"/>
                  <a:gd name="T5" fmla="*/ 6 h 6"/>
                  <a:gd name="T6" fmla="*/ 2 w 2"/>
                  <a:gd name="T7" fmla="*/ 6 h 6"/>
                  <a:gd name="T8" fmla="*/ 0 w 2"/>
                  <a:gd name="T9" fmla="*/ 0 h 6"/>
                  <a:gd name="T10" fmla="*/ 0 w 2"/>
                  <a:gd name="T11" fmla="*/ 0 h 6"/>
                </a:gdLst>
                <a:ahLst/>
                <a:cxnLst>
                  <a:cxn ang="0">
                    <a:pos x="T0" y="T1"/>
                  </a:cxn>
                  <a:cxn ang="0">
                    <a:pos x="T2" y="T3"/>
                  </a:cxn>
                  <a:cxn ang="0">
                    <a:pos x="T4" y="T5"/>
                  </a:cxn>
                  <a:cxn ang="0">
                    <a:pos x="T6" y="T7"/>
                  </a:cxn>
                  <a:cxn ang="0">
                    <a:pos x="T8" y="T9"/>
                  </a:cxn>
                  <a:cxn ang="0">
                    <a:pos x="T10" y="T11"/>
                  </a:cxn>
                </a:cxnLst>
                <a:rect l="0" t="0" r="r" b="b"/>
                <a:pathLst>
                  <a:path w="2" h="6">
                    <a:moveTo>
                      <a:pt x="0" y="0"/>
                    </a:moveTo>
                    <a:lnTo>
                      <a:pt x="0" y="0"/>
                    </a:lnTo>
                    <a:lnTo>
                      <a:pt x="2" y="6"/>
                    </a:lnTo>
                    <a:lnTo>
                      <a:pt x="2" y="6"/>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41" name="Freeform 48">
                <a:extLst>
                  <a:ext uri="{FF2B5EF4-FFF2-40B4-BE49-F238E27FC236}">
                    <a16:creationId xmlns:a16="http://schemas.microsoft.com/office/drawing/2014/main" id="{826104F7-B557-5BE3-A013-A102B8B16C5F}"/>
                  </a:ext>
                </a:extLst>
              </p:cNvPr>
              <p:cNvSpPr>
                <a:spLocks/>
              </p:cNvSpPr>
              <p:nvPr/>
            </p:nvSpPr>
            <p:spPr bwMode="auto">
              <a:xfrm>
                <a:off x="4363210" y="4153920"/>
                <a:ext cx="4476" cy="13611"/>
              </a:xfrm>
              <a:custGeom>
                <a:avLst/>
                <a:gdLst>
                  <a:gd name="T0" fmla="*/ 0 w 2"/>
                  <a:gd name="T1" fmla="*/ 6 h 6"/>
                  <a:gd name="T2" fmla="*/ 0 w 2"/>
                  <a:gd name="T3" fmla="*/ 6 h 6"/>
                  <a:gd name="T4" fmla="*/ 2 w 2"/>
                  <a:gd name="T5" fmla="*/ 0 h 6"/>
                  <a:gd name="T6" fmla="*/ 2 w 2"/>
                  <a:gd name="T7" fmla="*/ 0 h 6"/>
                  <a:gd name="T8" fmla="*/ 0 w 2"/>
                  <a:gd name="T9" fmla="*/ 6 h 6"/>
                  <a:gd name="T10" fmla="*/ 0 w 2"/>
                  <a:gd name="T11" fmla="*/ 6 h 6"/>
                </a:gdLst>
                <a:ahLst/>
                <a:cxnLst>
                  <a:cxn ang="0">
                    <a:pos x="T0" y="T1"/>
                  </a:cxn>
                  <a:cxn ang="0">
                    <a:pos x="T2" y="T3"/>
                  </a:cxn>
                  <a:cxn ang="0">
                    <a:pos x="T4" y="T5"/>
                  </a:cxn>
                  <a:cxn ang="0">
                    <a:pos x="T6" y="T7"/>
                  </a:cxn>
                  <a:cxn ang="0">
                    <a:pos x="T8" y="T9"/>
                  </a:cxn>
                  <a:cxn ang="0">
                    <a:pos x="T10" y="T11"/>
                  </a:cxn>
                </a:cxnLst>
                <a:rect l="0" t="0" r="r" b="b"/>
                <a:pathLst>
                  <a:path w="2" h="6">
                    <a:moveTo>
                      <a:pt x="0" y="6"/>
                    </a:moveTo>
                    <a:lnTo>
                      <a:pt x="0" y="6"/>
                    </a:lnTo>
                    <a:lnTo>
                      <a:pt x="2" y="0"/>
                    </a:lnTo>
                    <a:lnTo>
                      <a:pt x="2" y="0"/>
                    </a:lnTo>
                    <a:lnTo>
                      <a:pt x="0" y="6"/>
                    </a:lnTo>
                    <a:lnTo>
                      <a:pt x="0" y="6"/>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42" name="Freeform 49">
                <a:extLst>
                  <a:ext uri="{FF2B5EF4-FFF2-40B4-BE49-F238E27FC236}">
                    <a16:creationId xmlns:a16="http://schemas.microsoft.com/office/drawing/2014/main" id="{4004F965-5CF6-F8F8-E483-C71142383256}"/>
                  </a:ext>
                </a:extLst>
              </p:cNvPr>
              <p:cNvSpPr>
                <a:spLocks/>
              </p:cNvSpPr>
              <p:nvPr/>
            </p:nvSpPr>
            <p:spPr bwMode="auto">
              <a:xfrm>
                <a:off x="4533316" y="4153920"/>
                <a:ext cx="8953" cy="13611"/>
              </a:xfrm>
              <a:custGeom>
                <a:avLst/>
                <a:gdLst>
                  <a:gd name="T0" fmla="*/ 0 w 4"/>
                  <a:gd name="T1" fmla="*/ 0 h 6"/>
                  <a:gd name="T2" fmla="*/ 0 w 4"/>
                  <a:gd name="T3" fmla="*/ 0 h 6"/>
                  <a:gd name="T4" fmla="*/ 4 w 4"/>
                  <a:gd name="T5" fmla="*/ 6 h 6"/>
                  <a:gd name="T6" fmla="*/ 4 w 4"/>
                  <a:gd name="T7" fmla="*/ 6 h 6"/>
                  <a:gd name="T8" fmla="*/ 0 w 4"/>
                  <a:gd name="T9" fmla="*/ 0 h 6"/>
                  <a:gd name="T10" fmla="*/ 0 w 4"/>
                  <a:gd name="T11" fmla="*/ 0 h 6"/>
                </a:gdLst>
                <a:ahLst/>
                <a:cxnLst>
                  <a:cxn ang="0">
                    <a:pos x="T0" y="T1"/>
                  </a:cxn>
                  <a:cxn ang="0">
                    <a:pos x="T2" y="T3"/>
                  </a:cxn>
                  <a:cxn ang="0">
                    <a:pos x="T4" y="T5"/>
                  </a:cxn>
                  <a:cxn ang="0">
                    <a:pos x="T6" y="T7"/>
                  </a:cxn>
                  <a:cxn ang="0">
                    <a:pos x="T8" y="T9"/>
                  </a:cxn>
                  <a:cxn ang="0">
                    <a:pos x="T10" y="T11"/>
                  </a:cxn>
                </a:cxnLst>
                <a:rect l="0" t="0" r="r" b="b"/>
                <a:pathLst>
                  <a:path w="4" h="6">
                    <a:moveTo>
                      <a:pt x="0" y="0"/>
                    </a:moveTo>
                    <a:lnTo>
                      <a:pt x="0" y="0"/>
                    </a:lnTo>
                    <a:lnTo>
                      <a:pt x="4" y="6"/>
                    </a:lnTo>
                    <a:lnTo>
                      <a:pt x="4" y="6"/>
                    </a:lnTo>
                    <a:lnTo>
                      <a:pt x="0" y="0"/>
                    </a:lnTo>
                    <a:lnTo>
                      <a:pt x="0" y="0"/>
                    </a:lnTo>
                    <a:close/>
                  </a:path>
                </a:pathLst>
              </a:custGeom>
              <a:solidFill>
                <a:srgbClr val="CDBBB1"/>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43" name="Freeform 50">
                <a:extLst>
                  <a:ext uri="{FF2B5EF4-FFF2-40B4-BE49-F238E27FC236}">
                    <a16:creationId xmlns:a16="http://schemas.microsoft.com/office/drawing/2014/main" id="{F0E87BB8-9CE6-4D87-B08C-D15E008A3947}"/>
                  </a:ext>
                </a:extLst>
              </p:cNvPr>
              <p:cNvSpPr>
                <a:spLocks/>
              </p:cNvSpPr>
              <p:nvPr/>
            </p:nvSpPr>
            <p:spPr bwMode="auto">
              <a:xfrm>
                <a:off x="1604425" y="2366315"/>
                <a:ext cx="2030073" cy="1585705"/>
              </a:xfrm>
              <a:custGeom>
                <a:avLst/>
                <a:gdLst>
                  <a:gd name="T0" fmla="*/ 845 w 907"/>
                  <a:gd name="T1" fmla="*/ 122 h 699"/>
                  <a:gd name="T2" fmla="*/ 799 w 907"/>
                  <a:gd name="T3" fmla="*/ 140 h 699"/>
                  <a:gd name="T4" fmla="*/ 755 w 907"/>
                  <a:gd name="T5" fmla="*/ 148 h 699"/>
                  <a:gd name="T6" fmla="*/ 733 w 907"/>
                  <a:gd name="T7" fmla="*/ 140 h 699"/>
                  <a:gd name="T8" fmla="*/ 719 w 907"/>
                  <a:gd name="T9" fmla="*/ 130 h 699"/>
                  <a:gd name="T10" fmla="*/ 703 w 907"/>
                  <a:gd name="T11" fmla="*/ 100 h 699"/>
                  <a:gd name="T12" fmla="*/ 699 w 907"/>
                  <a:gd name="T13" fmla="*/ 76 h 699"/>
                  <a:gd name="T14" fmla="*/ 699 w 907"/>
                  <a:gd name="T15" fmla="*/ 0 h 699"/>
                  <a:gd name="T16" fmla="*/ 630 w 907"/>
                  <a:gd name="T17" fmla="*/ 6 h 699"/>
                  <a:gd name="T18" fmla="*/ 528 w 907"/>
                  <a:gd name="T19" fmla="*/ 26 h 699"/>
                  <a:gd name="T20" fmla="*/ 430 w 907"/>
                  <a:gd name="T21" fmla="*/ 60 h 699"/>
                  <a:gd name="T22" fmla="*/ 343 w 907"/>
                  <a:gd name="T23" fmla="*/ 108 h 699"/>
                  <a:gd name="T24" fmla="*/ 261 w 907"/>
                  <a:gd name="T25" fmla="*/ 165 h 699"/>
                  <a:gd name="T26" fmla="*/ 187 w 907"/>
                  <a:gd name="T27" fmla="*/ 235 h 699"/>
                  <a:gd name="T28" fmla="*/ 126 w 907"/>
                  <a:gd name="T29" fmla="*/ 315 h 699"/>
                  <a:gd name="T30" fmla="*/ 74 w 907"/>
                  <a:gd name="T31" fmla="*/ 400 h 699"/>
                  <a:gd name="T32" fmla="*/ 36 w 907"/>
                  <a:gd name="T33" fmla="*/ 494 h 699"/>
                  <a:gd name="T34" fmla="*/ 10 w 907"/>
                  <a:gd name="T35" fmla="*/ 593 h 699"/>
                  <a:gd name="T36" fmla="*/ 0 w 907"/>
                  <a:gd name="T37" fmla="*/ 699 h 699"/>
                  <a:gd name="T38" fmla="*/ 82 w 907"/>
                  <a:gd name="T39" fmla="*/ 695 h 699"/>
                  <a:gd name="T40" fmla="*/ 92 w 907"/>
                  <a:gd name="T41" fmla="*/ 687 h 699"/>
                  <a:gd name="T42" fmla="*/ 94 w 907"/>
                  <a:gd name="T43" fmla="*/ 667 h 699"/>
                  <a:gd name="T44" fmla="*/ 78 w 907"/>
                  <a:gd name="T45" fmla="*/ 631 h 699"/>
                  <a:gd name="T46" fmla="*/ 66 w 907"/>
                  <a:gd name="T47" fmla="*/ 585 h 699"/>
                  <a:gd name="T48" fmla="*/ 74 w 907"/>
                  <a:gd name="T49" fmla="*/ 550 h 699"/>
                  <a:gd name="T50" fmla="*/ 112 w 907"/>
                  <a:gd name="T51" fmla="*/ 508 h 699"/>
                  <a:gd name="T52" fmla="*/ 171 w 907"/>
                  <a:gd name="T53" fmla="*/ 494 h 699"/>
                  <a:gd name="T54" fmla="*/ 211 w 907"/>
                  <a:gd name="T55" fmla="*/ 500 h 699"/>
                  <a:gd name="T56" fmla="*/ 257 w 907"/>
                  <a:gd name="T57" fmla="*/ 534 h 699"/>
                  <a:gd name="T58" fmla="*/ 275 w 907"/>
                  <a:gd name="T59" fmla="*/ 585 h 699"/>
                  <a:gd name="T60" fmla="*/ 271 w 907"/>
                  <a:gd name="T61" fmla="*/ 607 h 699"/>
                  <a:gd name="T62" fmla="*/ 251 w 907"/>
                  <a:gd name="T63" fmla="*/ 661 h 699"/>
                  <a:gd name="T64" fmla="*/ 247 w 907"/>
                  <a:gd name="T65" fmla="*/ 679 h 699"/>
                  <a:gd name="T66" fmla="*/ 253 w 907"/>
                  <a:gd name="T67" fmla="*/ 691 h 699"/>
                  <a:gd name="T68" fmla="*/ 347 w 907"/>
                  <a:gd name="T69" fmla="*/ 699 h 699"/>
                  <a:gd name="T70" fmla="*/ 357 w 907"/>
                  <a:gd name="T71" fmla="*/ 629 h 699"/>
                  <a:gd name="T72" fmla="*/ 395 w 907"/>
                  <a:gd name="T73" fmla="*/ 536 h 699"/>
                  <a:gd name="T74" fmla="*/ 456 w 907"/>
                  <a:gd name="T75" fmla="*/ 456 h 699"/>
                  <a:gd name="T76" fmla="*/ 536 w 907"/>
                  <a:gd name="T77" fmla="*/ 394 h 699"/>
                  <a:gd name="T78" fmla="*/ 630 w 907"/>
                  <a:gd name="T79" fmla="*/ 359 h 699"/>
                  <a:gd name="T80" fmla="*/ 699 w 907"/>
                  <a:gd name="T81" fmla="*/ 281 h 699"/>
                  <a:gd name="T82" fmla="*/ 707 w 907"/>
                  <a:gd name="T83" fmla="*/ 255 h 699"/>
                  <a:gd name="T84" fmla="*/ 719 w 907"/>
                  <a:gd name="T85" fmla="*/ 235 h 699"/>
                  <a:gd name="T86" fmla="*/ 741 w 907"/>
                  <a:gd name="T87" fmla="*/ 221 h 699"/>
                  <a:gd name="T88" fmla="*/ 769 w 907"/>
                  <a:gd name="T89" fmla="*/ 217 h 699"/>
                  <a:gd name="T90" fmla="*/ 799 w 907"/>
                  <a:gd name="T91" fmla="*/ 225 h 699"/>
                  <a:gd name="T92" fmla="*/ 855 w 907"/>
                  <a:gd name="T93" fmla="*/ 245 h 699"/>
                  <a:gd name="T94" fmla="*/ 875 w 907"/>
                  <a:gd name="T95" fmla="*/ 241 h 699"/>
                  <a:gd name="T96" fmla="*/ 897 w 907"/>
                  <a:gd name="T97" fmla="*/ 217 h 699"/>
                  <a:gd name="T98" fmla="*/ 907 w 907"/>
                  <a:gd name="T99" fmla="*/ 183 h 699"/>
                  <a:gd name="T100" fmla="*/ 903 w 907"/>
                  <a:gd name="T101" fmla="*/ 157 h 699"/>
                  <a:gd name="T102" fmla="*/ 883 w 907"/>
                  <a:gd name="T103" fmla="*/ 130 h 699"/>
                  <a:gd name="T104" fmla="*/ 855 w 907"/>
                  <a:gd name="T105" fmla="*/ 120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7" h="699">
                    <a:moveTo>
                      <a:pt x="855" y="120"/>
                    </a:moveTo>
                    <a:lnTo>
                      <a:pt x="855" y="120"/>
                    </a:lnTo>
                    <a:lnTo>
                      <a:pt x="845" y="122"/>
                    </a:lnTo>
                    <a:lnTo>
                      <a:pt x="831" y="126"/>
                    </a:lnTo>
                    <a:lnTo>
                      <a:pt x="799" y="140"/>
                    </a:lnTo>
                    <a:lnTo>
                      <a:pt x="799" y="140"/>
                    </a:lnTo>
                    <a:lnTo>
                      <a:pt x="783" y="146"/>
                    </a:lnTo>
                    <a:lnTo>
                      <a:pt x="769" y="148"/>
                    </a:lnTo>
                    <a:lnTo>
                      <a:pt x="755" y="148"/>
                    </a:lnTo>
                    <a:lnTo>
                      <a:pt x="741" y="144"/>
                    </a:lnTo>
                    <a:lnTo>
                      <a:pt x="741" y="144"/>
                    </a:lnTo>
                    <a:lnTo>
                      <a:pt x="733" y="140"/>
                    </a:lnTo>
                    <a:lnTo>
                      <a:pt x="733" y="140"/>
                    </a:lnTo>
                    <a:lnTo>
                      <a:pt x="719" y="130"/>
                    </a:lnTo>
                    <a:lnTo>
                      <a:pt x="719" y="130"/>
                    </a:lnTo>
                    <a:lnTo>
                      <a:pt x="713" y="122"/>
                    </a:lnTo>
                    <a:lnTo>
                      <a:pt x="707" y="110"/>
                    </a:lnTo>
                    <a:lnTo>
                      <a:pt x="703" y="100"/>
                    </a:lnTo>
                    <a:lnTo>
                      <a:pt x="699" y="86"/>
                    </a:lnTo>
                    <a:lnTo>
                      <a:pt x="699" y="84"/>
                    </a:lnTo>
                    <a:lnTo>
                      <a:pt x="699" y="76"/>
                    </a:lnTo>
                    <a:lnTo>
                      <a:pt x="699" y="74"/>
                    </a:lnTo>
                    <a:lnTo>
                      <a:pt x="699" y="70"/>
                    </a:lnTo>
                    <a:lnTo>
                      <a:pt x="699" y="0"/>
                    </a:lnTo>
                    <a:lnTo>
                      <a:pt x="699" y="0"/>
                    </a:lnTo>
                    <a:lnTo>
                      <a:pt x="664" y="2"/>
                    </a:lnTo>
                    <a:lnTo>
                      <a:pt x="630" y="6"/>
                    </a:lnTo>
                    <a:lnTo>
                      <a:pt x="594" y="10"/>
                    </a:lnTo>
                    <a:lnTo>
                      <a:pt x="560" y="18"/>
                    </a:lnTo>
                    <a:lnTo>
                      <a:pt x="528" y="26"/>
                    </a:lnTo>
                    <a:lnTo>
                      <a:pt x="494" y="36"/>
                    </a:lnTo>
                    <a:lnTo>
                      <a:pt x="462" y="48"/>
                    </a:lnTo>
                    <a:lnTo>
                      <a:pt x="430" y="60"/>
                    </a:lnTo>
                    <a:lnTo>
                      <a:pt x="401" y="76"/>
                    </a:lnTo>
                    <a:lnTo>
                      <a:pt x="371" y="90"/>
                    </a:lnTo>
                    <a:lnTo>
                      <a:pt x="343" y="108"/>
                    </a:lnTo>
                    <a:lnTo>
                      <a:pt x="313" y="126"/>
                    </a:lnTo>
                    <a:lnTo>
                      <a:pt x="287" y="146"/>
                    </a:lnTo>
                    <a:lnTo>
                      <a:pt x="261" y="165"/>
                    </a:lnTo>
                    <a:lnTo>
                      <a:pt x="235" y="187"/>
                    </a:lnTo>
                    <a:lnTo>
                      <a:pt x="211" y="211"/>
                    </a:lnTo>
                    <a:lnTo>
                      <a:pt x="187" y="235"/>
                    </a:lnTo>
                    <a:lnTo>
                      <a:pt x="165" y="261"/>
                    </a:lnTo>
                    <a:lnTo>
                      <a:pt x="145" y="287"/>
                    </a:lnTo>
                    <a:lnTo>
                      <a:pt x="126" y="315"/>
                    </a:lnTo>
                    <a:lnTo>
                      <a:pt x="108" y="343"/>
                    </a:lnTo>
                    <a:lnTo>
                      <a:pt x="90" y="370"/>
                    </a:lnTo>
                    <a:lnTo>
                      <a:pt x="74" y="400"/>
                    </a:lnTo>
                    <a:lnTo>
                      <a:pt x="60" y="430"/>
                    </a:lnTo>
                    <a:lnTo>
                      <a:pt x="48" y="462"/>
                    </a:lnTo>
                    <a:lnTo>
                      <a:pt x="36" y="494"/>
                    </a:lnTo>
                    <a:lnTo>
                      <a:pt x="26" y="528"/>
                    </a:lnTo>
                    <a:lnTo>
                      <a:pt x="18" y="560"/>
                    </a:lnTo>
                    <a:lnTo>
                      <a:pt x="10" y="593"/>
                    </a:lnTo>
                    <a:lnTo>
                      <a:pt x="6" y="629"/>
                    </a:lnTo>
                    <a:lnTo>
                      <a:pt x="2" y="663"/>
                    </a:lnTo>
                    <a:lnTo>
                      <a:pt x="0" y="699"/>
                    </a:lnTo>
                    <a:lnTo>
                      <a:pt x="70" y="699"/>
                    </a:lnTo>
                    <a:lnTo>
                      <a:pt x="70" y="699"/>
                    </a:lnTo>
                    <a:lnTo>
                      <a:pt x="82" y="695"/>
                    </a:lnTo>
                    <a:lnTo>
                      <a:pt x="88" y="691"/>
                    </a:lnTo>
                    <a:lnTo>
                      <a:pt x="92" y="687"/>
                    </a:lnTo>
                    <a:lnTo>
                      <a:pt x="92" y="687"/>
                    </a:lnTo>
                    <a:lnTo>
                      <a:pt x="96" y="679"/>
                    </a:lnTo>
                    <a:lnTo>
                      <a:pt x="96" y="673"/>
                    </a:lnTo>
                    <a:lnTo>
                      <a:pt x="94" y="667"/>
                    </a:lnTo>
                    <a:lnTo>
                      <a:pt x="92" y="661"/>
                    </a:lnTo>
                    <a:lnTo>
                      <a:pt x="92" y="661"/>
                    </a:lnTo>
                    <a:lnTo>
                      <a:pt x="78" y="631"/>
                    </a:lnTo>
                    <a:lnTo>
                      <a:pt x="70" y="607"/>
                    </a:lnTo>
                    <a:lnTo>
                      <a:pt x="68" y="595"/>
                    </a:lnTo>
                    <a:lnTo>
                      <a:pt x="66" y="585"/>
                    </a:lnTo>
                    <a:lnTo>
                      <a:pt x="66" y="585"/>
                    </a:lnTo>
                    <a:lnTo>
                      <a:pt x="68" y="566"/>
                    </a:lnTo>
                    <a:lnTo>
                      <a:pt x="74" y="550"/>
                    </a:lnTo>
                    <a:lnTo>
                      <a:pt x="84" y="534"/>
                    </a:lnTo>
                    <a:lnTo>
                      <a:pt x="98" y="520"/>
                    </a:lnTo>
                    <a:lnTo>
                      <a:pt x="112" y="508"/>
                    </a:lnTo>
                    <a:lnTo>
                      <a:pt x="130" y="500"/>
                    </a:lnTo>
                    <a:lnTo>
                      <a:pt x="149" y="496"/>
                    </a:lnTo>
                    <a:lnTo>
                      <a:pt x="171" y="494"/>
                    </a:lnTo>
                    <a:lnTo>
                      <a:pt x="171" y="494"/>
                    </a:lnTo>
                    <a:lnTo>
                      <a:pt x="191" y="496"/>
                    </a:lnTo>
                    <a:lnTo>
                      <a:pt x="211" y="500"/>
                    </a:lnTo>
                    <a:lnTo>
                      <a:pt x="229" y="508"/>
                    </a:lnTo>
                    <a:lnTo>
                      <a:pt x="245" y="520"/>
                    </a:lnTo>
                    <a:lnTo>
                      <a:pt x="257" y="534"/>
                    </a:lnTo>
                    <a:lnTo>
                      <a:pt x="267" y="550"/>
                    </a:lnTo>
                    <a:lnTo>
                      <a:pt x="273" y="566"/>
                    </a:lnTo>
                    <a:lnTo>
                      <a:pt x="275" y="585"/>
                    </a:lnTo>
                    <a:lnTo>
                      <a:pt x="275" y="585"/>
                    </a:lnTo>
                    <a:lnTo>
                      <a:pt x="275" y="595"/>
                    </a:lnTo>
                    <a:lnTo>
                      <a:pt x="271" y="607"/>
                    </a:lnTo>
                    <a:lnTo>
                      <a:pt x="263" y="631"/>
                    </a:lnTo>
                    <a:lnTo>
                      <a:pt x="251" y="661"/>
                    </a:lnTo>
                    <a:lnTo>
                      <a:pt x="251" y="661"/>
                    </a:lnTo>
                    <a:lnTo>
                      <a:pt x="247" y="667"/>
                    </a:lnTo>
                    <a:lnTo>
                      <a:pt x="247" y="673"/>
                    </a:lnTo>
                    <a:lnTo>
                      <a:pt x="247" y="679"/>
                    </a:lnTo>
                    <a:lnTo>
                      <a:pt x="249" y="687"/>
                    </a:lnTo>
                    <a:lnTo>
                      <a:pt x="249" y="687"/>
                    </a:lnTo>
                    <a:lnTo>
                      <a:pt x="253" y="691"/>
                    </a:lnTo>
                    <a:lnTo>
                      <a:pt x="261" y="695"/>
                    </a:lnTo>
                    <a:lnTo>
                      <a:pt x="273" y="699"/>
                    </a:lnTo>
                    <a:lnTo>
                      <a:pt x="347" y="699"/>
                    </a:lnTo>
                    <a:lnTo>
                      <a:pt x="347" y="699"/>
                    </a:lnTo>
                    <a:lnTo>
                      <a:pt x="351" y="665"/>
                    </a:lnTo>
                    <a:lnTo>
                      <a:pt x="357" y="629"/>
                    </a:lnTo>
                    <a:lnTo>
                      <a:pt x="367" y="597"/>
                    </a:lnTo>
                    <a:lnTo>
                      <a:pt x="381" y="566"/>
                    </a:lnTo>
                    <a:lnTo>
                      <a:pt x="395" y="536"/>
                    </a:lnTo>
                    <a:lnTo>
                      <a:pt x="412" y="508"/>
                    </a:lnTo>
                    <a:lnTo>
                      <a:pt x="434" y="480"/>
                    </a:lnTo>
                    <a:lnTo>
                      <a:pt x="456" y="456"/>
                    </a:lnTo>
                    <a:lnTo>
                      <a:pt x="480" y="434"/>
                    </a:lnTo>
                    <a:lnTo>
                      <a:pt x="508" y="412"/>
                    </a:lnTo>
                    <a:lnTo>
                      <a:pt x="536" y="394"/>
                    </a:lnTo>
                    <a:lnTo>
                      <a:pt x="566" y="380"/>
                    </a:lnTo>
                    <a:lnTo>
                      <a:pt x="598" y="366"/>
                    </a:lnTo>
                    <a:lnTo>
                      <a:pt x="630" y="359"/>
                    </a:lnTo>
                    <a:lnTo>
                      <a:pt x="664" y="351"/>
                    </a:lnTo>
                    <a:lnTo>
                      <a:pt x="699" y="347"/>
                    </a:lnTo>
                    <a:lnTo>
                      <a:pt x="699" y="281"/>
                    </a:lnTo>
                    <a:lnTo>
                      <a:pt x="699" y="281"/>
                    </a:lnTo>
                    <a:lnTo>
                      <a:pt x="701" y="267"/>
                    </a:lnTo>
                    <a:lnTo>
                      <a:pt x="707" y="255"/>
                    </a:lnTo>
                    <a:lnTo>
                      <a:pt x="713" y="245"/>
                    </a:lnTo>
                    <a:lnTo>
                      <a:pt x="719" y="235"/>
                    </a:lnTo>
                    <a:lnTo>
                      <a:pt x="719" y="235"/>
                    </a:lnTo>
                    <a:lnTo>
                      <a:pt x="733" y="225"/>
                    </a:lnTo>
                    <a:lnTo>
                      <a:pt x="733" y="225"/>
                    </a:lnTo>
                    <a:lnTo>
                      <a:pt x="741" y="221"/>
                    </a:lnTo>
                    <a:lnTo>
                      <a:pt x="741" y="221"/>
                    </a:lnTo>
                    <a:lnTo>
                      <a:pt x="755" y="217"/>
                    </a:lnTo>
                    <a:lnTo>
                      <a:pt x="769" y="217"/>
                    </a:lnTo>
                    <a:lnTo>
                      <a:pt x="783" y="219"/>
                    </a:lnTo>
                    <a:lnTo>
                      <a:pt x="799" y="225"/>
                    </a:lnTo>
                    <a:lnTo>
                      <a:pt x="799" y="225"/>
                    </a:lnTo>
                    <a:lnTo>
                      <a:pt x="831" y="239"/>
                    </a:lnTo>
                    <a:lnTo>
                      <a:pt x="845" y="243"/>
                    </a:lnTo>
                    <a:lnTo>
                      <a:pt x="855" y="245"/>
                    </a:lnTo>
                    <a:lnTo>
                      <a:pt x="855" y="245"/>
                    </a:lnTo>
                    <a:lnTo>
                      <a:pt x="865" y="245"/>
                    </a:lnTo>
                    <a:lnTo>
                      <a:pt x="875" y="241"/>
                    </a:lnTo>
                    <a:lnTo>
                      <a:pt x="883" y="235"/>
                    </a:lnTo>
                    <a:lnTo>
                      <a:pt x="891" y="227"/>
                    </a:lnTo>
                    <a:lnTo>
                      <a:pt x="897" y="217"/>
                    </a:lnTo>
                    <a:lnTo>
                      <a:pt x="903" y="207"/>
                    </a:lnTo>
                    <a:lnTo>
                      <a:pt x="905" y="195"/>
                    </a:lnTo>
                    <a:lnTo>
                      <a:pt x="907" y="183"/>
                    </a:lnTo>
                    <a:lnTo>
                      <a:pt x="907" y="183"/>
                    </a:lnTo>
                    <a:lnTo>
                      <a:pt x="905" y="169"/>
                    </a:lnTo>
                    <a:lnTo>
                      <a:pt x="903" y="157"/>
                    </a:lnTo>
                    <a:lnTo>
                      <a:pt x="897" y="148"/>
                    </a:lnTo>
                    <a:lnTo>
                      <a:pt x="891" y="138"/>
                    </a:lnTo>
                    <a:lnTo>
                      <a:pt x="883" y="130"/>
                    </a:lnTo>
                    <a:lnTo>
                      <a:pt x="875" y="124"/>
                    </a:lnTo>
                    <a:lnTo>
                      <a:pt x="865" y="120"/>
                    </a:lnTo>
                    <a:lnTo>
                      <a:pt x="855" y="120"/>
                    </a:lnTo>
                    <a:lnTo>
                      <a:pt x="855" y="120"/>
                    </a:lnTo>
                    <a:close/>
                  </a:path>
                </a:pathLst>
              </a:custGeom>
              <a:solidFill>
                <a:srgbClr val="44CFCB"/>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sp>
            <p:nvSpPr>
              <p:cNvPr id="44" name="Freeform 51">
                <a:extLst>
                  <a:ext uri="{FF2B5EF4-FFF2-40B4-BE49-F238E27FC236}">
                    <a16:creationId xmlns:a16="http://schemas.microsoft.com/office/drawing/2014/main" id="{328FCD36-F7DD-F0A2-52D7-74EAE47D5E5E}"/>
                  </a:ext>
                </a:extLst>
              </p:cNvPr>
              <p:cNvSpPr>
                <a:spLocks/>
              </p:cNvSpPr>
              <p:nvPr/>
            </p:nvSpPr>
            <p:spPr bwMode="auto">
              <a:xfrm>
                <a:off x="1604425" y="3577712"/>
                <a:ext cx="1564521" cy="2053023"/>
              </a:xfrm>
              <a:custGeom>
                <a:avLst/>
                <a:gdLst>
                  <a:gd name="T0" fmla="*/ 596 w 699"/>
                  <a:gd name="T1" fmla="*/ 629 h 905"/>
                  <a:gd name="T2" fmla="*/ 662 w 699"/>
                  <a:gd name="T3" fmla="*/ 653 h 905"/>
                  <a:gd name="T4" fmla="*/ 676 w 699"/>
                  <a:gd name="T5" fmla="*/ 657 h 905"/>
                  <a:gd name="T6" fmla="*/ 685 w 699"/>
                  <a:gd name="T7" fmla="*/ 655 h 905"/>
                  <a:gd name="T8" fmla="*/ 699 w 699"/>
                  <a:gd name="T9" fmla="*/ 631 h 905"/>
                  <a:gd name="T10" fmla="*/ 664 w 699"/>
                  <a:gd name="T11" fmla="*/ 555 h 905"/>
                  <a:gd name="T12" fmla="*/ 566 w 699"/>
                  <a:gd name="T13" fmla="*/ 525 h 905"/>
                  <a:gd name="T14" fmla="*/ 480 w 699"/>
                  <a:gd name="T15" fmla="*/ 471 h 905"/>
                  <a:gd name="T16" fmla="*/ 412 w 699"/>
                  <a:gd name="T17" fmla="*/ 398 h 905"/>
                  <a:gd name="T18" fmla="*/ 367 w 699"/>
                  <a:gd name="T19" fmla="*/ 308 h 905"/>
                  <a:gd name="T20" fmla="*/ 347 w 699"/>
                  <a:gd name="T21" fmla="*/ 207 h 905"/>
                  <a:gd name="T22" fmla="*/ 251 w 699"/>
                  <a:gd name="T23" fmla="*/ 203 h 905"/>
                  <a:gd name="T24" fmla="*/ 213 w 699"/>
                  <a:gd name="T25" fmla="*/ 173 h 905"/>
                  <a:gd name="T26" fmla="*/ 209 w 699"/>
                  <a:gd name="T27" fmla="*/ 165 h 905"/>
                  <a:gd name="T28" fmla="*/ 207 w 699"/>
                  <a:gd name="T29" fmla="*/ 123 h 905"/>
                  <a:gd name="T30" fmla="*/ 227 w 699"/>
                  <a:gd name="T31" fmla="*/ 75 h 905"/>
                  <a:gd name="T32" fmla="*/ 235 w 699"/>
                  <a:gd name="T33" fmla="*/ 51 h 905"/>
                  <a:gd name="T34" fmla="*/ 223 w 699"/>
                  <a:gd name="T35" fmla="*/ 24 h 905"/>
                  <a:gd name="T36" fmla="*/ 195 w 699"/>
                  <a:gd name="T37" fmla="*/ 4 h 905"/>
                  <a:gd name="T38" fmla="*/ 171 w 699"/>
                  <a:gd name="T39" fmla="*/ 0 h 905"/>
                  <a:gd name="T40" fmla="*/ 136 w 699"/>
                  <a:gd name="T41" fmla="*/ 10 h 905"/>
                  <a:gd name="T42" fmla="*/ 112 w 699"/>
                  <a:gd name="T43" fmla="*/ 32 h 905"/>
                  <a:gd name="T44" fmla="*/ 108 w 699"/>
                  <a:gd name="T45" fmla="*/ 51 h 905"/>
                  <a:gd name="T46" fmla="*/ 128 w 699"/>
                  <a:gd name="T47" fmla="*/ 107 h 905"/>
                  <a:gd name="T48" fmla="*/ 136 w 699"/>
                  <a:gd name="T49" fmla="*/ 137 h 905"/>
                  <a:gd name="T50" fmla="*/ 132 w 699"/>
                  <a:gd name="T51" fmla="*/ 165 h 905"/>
                  <a:gd name="T52" fmla="*/ 118 w 699"/>
                  <a:gd name="T53" fmla="*/ 185 h 905"/>
                  <a:gd name="T54" fmla="*/ 74 w 699"/>
                  <a:gd name="T55" fmla="*/ 207 h 905"/>
                  <a:gd name="T56" fmla="*/ 62 w 699"/>
                  <a:gd name="T57" fmla="*/ 207 h 905"/>
                  <a:gd name="T58" fmla="*/ 0 w 699"/>
                  <a:gd name="T59" fmla="*/ 207 h 905"/>
                  <a:gd name="T60" fmla="*/ 10 w 699"/>
                  <a:gd name="T61" fmla="*/ 312 h 905"/>
                  <a:gd name="T62" fmla="*/ 36 w 699"/>
                  <a:gd name="T63" fmla="*/ 412 h 905"/>
                  <a:gd name="T64" fmla="*/ 74 w 699"/>
                  <a:gd name="T65" fmla="*/ 505 h 905"/>
                  <a:gd name="T66" fmla="*/ 126 w 699"/>
                  <a:gd name="T67" fmla="*/ 593 h 905"/>
                  <a:gd name="T68" fmla="*/ 187 w 699"/>
                  <a:gd name="T69" fmla="*/ 670 h 905"/>
                  <a:gd name="T70" fmla="*/ 261 w 699"/>
                  <a:gd name="T71" fmla="*/ 740 h 905"/>
                  <a:gd name="T72" fmla="*/ 341 w 699"/>
                  <a:gd name="T73" fmla="*/ 798 h 905"/>
                  <a:gd name="T74" fmla="*/ 430 w 699"/>
                  <a:gd name="T75" fmla="*/ 846 h 905"/>
                  <a:gd name="T76" fmla="*/ 528 w 699"/>
                  <a:gd name="T77" fmla="*/ 879 h 905"/>
                  <a:gd name="T78" fmla="*/ 630 w 699"/>
                  <a:gd name="T79" fmla="*/ 899 h 905"/>
                  <a:gd name="T80" fmla="*/ 699 w 699"/>
                  <a:gd name="T81" fmla="*/ 834 h 905"/>
                  <a:gd name="T82" fmla="*/ 691 w 699"/>
                  <a:gd name="T83" fmla="*/ 816 h 905"/>
                  <a:gd name="T84" fmla="*/ 681 w 699"/>
                  <a:gd name="T85" fmla="*/ 808 h 905"/>
                  <a:gd name="T86" fmla="*/ 662 w 699"/>
                  <a:gd name="T87" fmla="*/ 812 h 905"/>
                  <a:gd name="T88" fmla="*/ 608 w 699"/>
                  <a:gd name="T89" fmla="*/ 834 h 905"/>
                  <a:gd name="T90" fmla="*/ 586 w 699"/>
                  <a:gd name="T91" fmla="*/ 838 h 905"/>
                  <a:gd name="T92" fmla="*/ 534 w 699"/>
                  <a:gd name="T93" fmla="*/ 820 h 905"/>
                  <a:gd name="T94" fmla="*/ 500 w 699"/>
                  <a:gd name="T95" fmla="*/ 774 h 905"/>
                  <a:gd name="T96" fmla="*/ 492 w 699"/>
                  <a:gd name="T97" fmla="*/ 732 h 905"/>
                  <a:gd name="T98" fmla="*/ 508 w 699"/>
                  <a:gd name="T99" fmla="*/ 674 h 905"/>
                  <a:gd name="T100" fmla="*/ 550 w 699"/>
                  <a:gd name="T101" fmla="*/ 637 h 905"/>
                  <a:gd name="T102" fmla="*/ 586 w 699"/>
                  <a:gd name="T103" fmla="*/ 629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99" h="905">
                    <a:moveTo>
                      <a:pt x="586" y="629"/>
                    </a:moveTo>
                    <a:lnTo>
                      <a:pt x="586" y="629"/>
                    </a:lnTo>
                    <a:lnTo>
                      <a:pt x="596" y="629"/>
                    </a:lnTo>
                    <a:lnTo>
                      <a:pt x="608" y="631"/>
                    </a:lnTo>
                    <a:lnTo>
                      <a:pt x="630" y="639"/>
                    </a:lnTo>
                    <a:lnTo>
                      <a:pt x="662" y="653"/>
                    </a:lnTo>
                    <a:lnTo>
                      <a:pt x="662" y="653"/>
                    </a:lnTo>
                    <a:lnTo>
                      <a:pt x="668" y="657"/>
                    </a:lnTo>
                    <a:lnTo>
                      <a:pt x="676" y="657"/>
                    </a:lnTo>
                    <a:lnTo>
                      <a:pt x="681" y="657"/>
                    </a:lnTo>
                    <a:lnTo>
                      <a:pt x="685" y="655"/>
                    </a:lnTo>
                    <a:lnTo>
                      <a:pt x="685" y="655"/>
                    </a:lnTo>
                    <a:lnTo>
                      <a:pt x="691" y="649"/>
                    </a:lnTo>
                    <a:lnTo>
                      <a:pt x="695" y="643"/>
                    </a:lnTo>
                    <a:lnTo>
                      <a:pt x="699" y="631"/>
                    </a:lnTo>
                    <a:lnTo>
                      <a:pt x="699" y="559"/>
                    </a:lnTo>
                    <a:lnTo>
                      <a:pt x="699" y="559"/>
                    </a:lnTo>
                    <a:lnTo>
                      <a:pt x="664" y="555"/>
                    </a:lnTo>
                    <a:lnTo>
                      <a:pt x="630" y="549"/>
                    </a:lnTo>
                    <a:lnTo>
                      <a:pt x="598" y="539"/>
                    </a:lnTo>
                    <a:lnTo>
                      <a:pt x="566" y="525"/>
                    </a:lnTo>
                    <a:lnTo>
                      <a:pt x="536" y="511"/>
                    </a:lnTo>
                    <a:lnTo>
                      <a:pt x="508" y="493"/>
                    </a:lnTo>
                    <a:lnTo>
                      <a:pt x="480" y="471"/>
                    </a:lnTo>
                    <a:lnTo>
                      <a:pt x="456" y="449"/>
                    </a:lnTo>
                    <a:lnTo>
                      <a:pt x="434" y="426"/>
                    </a:lnTo>
                    <a:lnTo>
                      <a:pt x="412" y="398"/>
                    </a:lnTo>
                    <a:lnTo>
                      <a:pt x="395" y="370"/>
                    </a:lnTo>
                    <a:lnTo>
                      <a:pt x="381" y="340"/>
                    </a:lnTo>
                    <a:lnTo>
                      <a:pt x="367" y="308"/>
                    </a:lnTo>
                    <a:lnTo>
                      <a:pt x="357" y="276"/>
                    </a:lnTo>
                    <a:lnTo>
                      <a:pt x="351" y="242"/>
                    </a:lnTo>
                    <a:lnTo>
                      <a:pt x="347" y="207"/>
                    </a:lnTo>
                    <a:lnTo>
                      <a:pt x="269" y="207"/>
                    </a:lnTo>
                    <a:lnTo>
                      <a:pt x="269" y="207"/>
                    </a:lnTo>
                    <a:lnTo>
                      <a:pt x="251" y="203"/>
                    </a:lnTo>
                    <a:lnTo>
                      <a:pt x="235" y="195"/>
                    </a:lnTo>
                    <a:lnTo>
                      <a:pt x="223" y="185"/>
                    </a:lnTo>
                    <a:lnTo>
                      <a:pt x="213" y="173"/>
                    </a:lnTo>
                    <a:lnTo>
                      <a:pt x="213" y="173"/>
                    </a:lnTo>
                    <a:lnTo>
                      <a:pt x="209" y="165"/>
                    </a:lnTo>
                    <a:lnTo>
                      <a:pt x="209" y="165"/>
                    </a:lnTo>
                    <a:lnTo>
                      <a:pt x="205" y="151"/>
                    </a:lnTo>
                    <a:lnTo>
                      <a:pt x="205" y="137"/>
                    </a:lnTo>
                    <a:lnTo>
                      <a:pt x="207" y="123"/>
                    </a:lnTo>
                    <a:lnTo>
                      <a:pt x="213" y="107"/>
                    </a:lnTo>
                    <a:lnTo>
                      <a:pt x="213" y="107"/>
                    </a:lnTo>
                    <a:lnTo>
                      <a:pt x="227" y="75"/>
                    </a:lnTo>
                    <a:lnTo>
                      <a:pt x="233" y="61"/>
                    </a:lnTo>
                    <a:lnTo>
                      <a:pt x="235" y="51"/>
                    </a:lnTo>
                    <a:lnTo>
                      <a:pt x="235" y="51"/>
                    </a:lnTo>
                    <a:lnTo>
                      <a:pt x="233" y="41"/>
                    </a:lnTo>
                    <a:lnTo>
                      <a:pt x="229" y="32"/>
                    </a:lnTo>
                    <a:lnTo>
                      <a:pt x="223" y="24"/>
                    </a:lnTo>
                    <a:lnTo>
                      <a:pt x="215" y="16"/>
                    </a:lnTo>
                    <a:lnTo>
                      <a:pt x="205" y="10"/>
                    </a:lnTo>
                    <a:lnTo>
                      <a:pt x="195" y="4"/>
                    </a:lnTo>
                    <a:lnTo>
                      <a:pt x="183" y="2"/>
                    </a:lnTo>
                    <a:lnTo>
                      <a:pt x="171" y="0"/>
                    </a:lnTo>
                    <a:lnTo>
                      <a:pt x="171" y="0"/>
                    </a:lnTo>
                    <a:lnTo>
                      <a:pt x="157" y="2"/>
                    </a:lnTo>
                    <a:lnTo>
                      <a:pt x="145" y="4"/>
                    </a:lnTo>
                    <a:lnTo>
                      <a:pt x="136" y="10"/>
                    </a:lnTo>
                    <a:lnTo>
                      <a:pt x="126" y="16"/>
                    </a:lnTo>
                    <a:lnTo>
                      <a:pt x="118" y="24"/>
                    </a:lnTo>
                    <a:lnTo>
                      <a:pt x="112" y="32"/>
                    </a:lnTo>
                    <a:lnTo>
                      <a:pt x="110" y="41"/>
                    </a:lnTo>
                    <a:lnTo>
                      <a:pt x="108" y="51"/>
                    </a:lnTo>
                    <a:lnTo>
                      <a:pt x="108" y="51"/>
                    </a:lnTo>
                    <a:lnTo>
                      <a:pt x="110" y="61"/>
                    </a:lnTo>
                    <a:lnTo>
                      <a:pt x="114" y="75"/>
                    </a:lnTo>
                    <a:lnTo>
                      <a:pt x="128" y="107"/>
                    </a:lnTo>
                    <a:lnTo>
                      <a:pt x="128" y="107"/>
                    </a:lnTo>
                    <a:lnTo>
                      <a:pt x="134" y="123"/>
                    </a:lnTo>
                    <a:lnTo>
                      <a:pt x="136" y="137"/>
                    </a:lnTo>
                    <a:lnTo>
                      <a:pt x="136" y="151"/>
                    </a:lnTo>
                    <a:lnTo>
                      <a:pt x="132" y="165"/>
                    </a:lnTo>
                    <a:lnTo>
                      <a:pt x="132" y="165"/>
                    </a:lnTo>
                    <a:lnTo>
                      <a:pt x="128" y="173"/>
                    </a:lnTo>
                    <a:lnTo>
                      <a:pt x="128" y="173"/>
                    </a:lnTo>
                    <a:lnTo>
                      <a:pt x="118" y="185"/>
                    </a:lnTo>
                    <a:lnTo>
                      <a:pt x="106" y="195"/>
                    </a:lnTo>
                    <a:lnTo>
                      <a:pt x="92" y="203"/>
                    </a:lnTo>
                    <a:lnTo>
                      <a:pt x="74" y="207"/>
                    </a:lnTo>
                    <a:lnTo>
                      <a:pt x="74" y="207"/>
                    </a:lnTo>
                    <a:lnTo>
                      <a:pt x="64" y="207"/>
                    </a:lnTo>
                    <a:lnTo>
                      <a:pt x="62" y="207"/>
                    </a:lnTo>
                    <a:lnTo>
                      <a:pt x="58" y="207"/>
                    </a:lnTo>
                    <a:lnTo>
                      <a:pt x="0" y="207"/>
                    </a:lnTo>
                    <a:lnTo>
                      <a:pt x="0" y="207"/>
                    </a:lnTo>
                    <a:lnTo>
                      <a:pt x="2" y="242"/>
                    </a:lnTo>
                    <a:lnTo>
                      <a:pt x="6" y="276"/>
                    </a:lnTo>
                    <a:lnTo>
                      <a:pt x="10" y="312"/>
                    </a:lnTo>
                    <a:lnTo>
                      <a:pt x="18" y="346"/>
                    </a:lnTo>
                    <a:lnTo>
                      <a:pt x="26" y="378"/>
                    </a:lnTo>
                    <a:lnTo>
                      <a:pt x="36" y="412"/>
                    </a:lnTo>
                    <a:lnTo>
                      <a:pt x="48" y="444"/>
                    </a:lnTo>
                    <a:lnTo>
                      <a:pt x="60" y="475"/>
                    </a:lnTo>
                    <a:lnTo>
                      <a:pt x="74" y="505"/>
                    </a:lnTo>
                    <a:lnTo>
                      <a:pt x="90" y="535"/>
                    </a:lnTo>
                    <a:lnTo>
                      <a:pt x="108" y="563"/>
                    </a:lnTo>
                    <a:lnTo>
                      <a:pt x="126" y="593"/>
                    </a:lnTo>
                    <a:lnTo>
                      <a:pt x="145" y="619"/>
                    </a:lnTo>
                    <a:lnTo>
                      <a:pt x="165" y="645"/>
                    </a:lnTo>
                    <a:lnTo>
                      <a:pt x="187" y="670"/>
                    </a:lnTo>
                    <a:lnTo>
                      <a:pt x="211" y="694"/>
                    </a:lnTo>
                    <a:lnTo>
                      <a:pt x="235" y="718"/>
                    </a:lnTo>
                    <a:lnTo>
                      <a:pt x="261" y="740"/>
                    </a:lnTo>
                    <a:lnTo>
                      <a:pt x="287" y="760"/>
                    </a:lnTo>
                    <a:lnTo>
                      <a:pt x="313" y="780"/>
                    </a:lnTo>
                    <a:lnTo>
                      <a:pt x="341" y="798"/>
                    </a:lnTo>
                    <a:lnTo>
                      <a:pt x="371" y="816"/>
                    </a:lnTo>
                    <a:lnTo>
                      <a:pt x="401" y="832"/>
                    </a:lnTo>
                    <a:lnTo>
                      <a:pt x="430" y="846"/>
                    </a:lnTo>
                    <a:lnTo>
                      <a:pt x="462" y="858"/>
                    </a:lnTo>
                    <a:lnTo>
                      <a:pt x="494" y="869"/>
                    </a:lnTo>
                    <a:lnTo>
                      <a:pt x="528" y="879"/>
                    </a:lnTo>
                    <a:lnTo>
                      <a:pt x="560" y="887"/>
                    </a:lnTo>
                    <a:lnTo>
                      <a:pt x="594" y="895"/>
                    </a:lnTo>
                    <a:lnTo>
                      <a:pt x="630" y="899"/>
                    </a:lnTo>
                    <a:lnTo>
                      <a:pt x="664" y="903"/>
                    </a:lnTo>
                    <a:lnTo>
                      <a:pt x="699" y="905"/>
                    </a:lnTo>
                    <a:lnTo>
                      <a:pt x="699" y="834"/>
                    </a:lnTo>
                    <a:lnTo>
                      <a:pt x="699" y="834"/>
                    </a:lnTo>
                    <a:lnTo>
                      <a:pt x="695" y="822"/>
                    </a:lnTo>
                    <a:lnTo>
                      <a:pt x="691" y="816"/>
                    </a:lnTo>
                    <a:lnTo>
                      <a:pt x="685" y="810"/>
                    </a:lnTo>
                    <a:lnTo>
                      <a:pt x="685" y="810"/>
                    </a:lnTo>
                    <a:lnTo>
                      <a:pt x="681" y="808"/>
                    </a:lnTo>
                    <a:lnTo>
                      <a:pt x="676" y="808"/>
                    </a:lnTo>
                    <a:lnTo>
                      <a:pt x="668" y="810"/>
                    </a:lnTo>
                    <a:lnTo>
                      <a:pt x="662" y="812"/>
                    </a:lnTo>
                    <a:lnTo>
                      <a:pt x="662" y="812"/>
                    </a:lnTo>
                    <a:lnTo>
                      <a:pt x="630" y="826"/>
                    </a:lnTo>
                    <a:lnTo>
                      <a:pt x="608" y="834"/>
                    </a:lnTo>
                    <a:lnTo>
                      <a:pt x="596" y="836"/>
                    </a:lnTo>
                    <a:lnTo>
                      <a:pt x="586" y="838"/>
                    </a:lnTo>
                    <a:lnTo>
                      <a:pt x="586" y="838"/>
                    </a:lnTo>
                    <a:lnTo>
                      <a:pt x="566" y="836"/>
                    </a:lnTo>
                    <a:lnTo>
                      <a:pt x="550" y="830"/>
                    </a:lnTo>
                    <a:lnTo>
                      <a:pt x="534" y="820"/>
                    </a:lnTo>
                    <a:lnTo>
                      <a:pt x="520" y="806"/>
                    </a:lnTo>
                    <a:lnTo>
                      <a:pt x="508" y="792"/>
                    </a:lnTo>
                    <a:lnTo>
                      <a:pt x="500" y="774"/>
                    </a:lnTo>
                    <a:lnTo>
                      <a:pt x="494" y="754"/>
                    </a:lnTo>
                    <a:lnTo>
                      <a:pt x="492" y="732"/>
                    </a:lnTo>
                    <a:lnTo>
                      <a:pt x="492" y="732"/>
                    </a:lnTo>
                    <a:lnTo>
                      <a:pt x="494" y="712"/>
                    </a:lnTo>
                    <a:lnTo>
                      <a:pt x="500" y="692"/>
                    </a:lnTo>
                    <a:lnTo>
                      <a:pt x="508" y="674"/>
                    </a:lnTo>
                    <a:lnTo>
                      <a:pt x="520" y="658"/>
                    </a:lnTo>
                    <a:lnTo>
                      <a:pt x="534" y="647"/>
                    </a:lnTo>
                    <a:lnTo>
                      <a:pt x="550" y="637"/>
                    </a:lnTo>
                    <a:lnTo>
                      <a:pt x="566" y="631"/>
                    </a:lnTo>
                    <a:lnTo>
                      <a:pt x="586" y="629"/>
                    </a:lnTo>
                    <a:lnTo>
                      <a:pt x="586" y="629"/>
                    </a:lnTo>
                    <a:close/>
                  </a:path>
                </a:pathLst>
              </a:custGeom>
              <a:solidFill>
                <a:srgbClr val="758BFD"/>
              </a:solidFill>
              <a:ln>
                <a:noFill/>
              </a:ln>
            </p:spPr>
            <p:txBody>
              <a:bodyPr vert="horz" wrap="square" lIns="91440" tIns="45720" rIns="91440" bIns="45720" numCol="1" anchor="t" anchorCtr="0" compatLnSpc="1">
                <a:prstTxWarp prst="textNoShape">
                  <a:avLst/>
                </a:prstTxWarp>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600">
                  <a:latin typeface="Arial" panose="020B0604020202020204" pitchFamily="34" charset="0"/>
                  <a:ea typeface="汉仪昌黎宋刻本(原版)W" panose="00020600040101010101" pitchFamily="18" charset="-122"/>
                  <a:cs typeface="Arial" panose="020B0604020202020204" pitchFamily="34" charset="0"/>
                </a:endParaRPr>
              </a:p>
            </p:txBody>
          </p:sp>
          <p:pic>
            <p:nvPicPr>
              <p:cNvPr id="45" name="Graphic 44" descr="Handshake with solid fill">
                <a:extLst>
                  <a:ext uri="{FF2B5EF4-FFF2-40B4-BE49-F238E27FC236}">
                    <a16:creationId xmlns:a16="http://schemas.microsoft.com/office/drawing/2014/main" id="{B8BAE01D-CF51-8760-B55F-D7ACE832A42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28351" y="2656507"/>
                <a:ext cx="914400" cy="914400"/>
              </a:xfrm>
              <a:prstGeom prst="rect">
                <a:avLst/>
              </a:prstGeom>
            </p:spPr>
          </p:pic>
          <p:pic>
            <p:nvPicPr>
              <p:cNvPr id="46" name="Graphic 45" descr="Document with solid fill">
                <a:extLst>
                  <a:ext uri="{FF2B5EF4-FFF2-40B4-BE49-F238E27FC236}">
                    <a16:creationId xmlns:a16="http://schemas.microsoft.com/office/drawing/2014/main" id="{5612CAFA-FF7D-366D-B4E7-DCB2AA5917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97067" y="2897373"/>
                <a:ext cx="380187" cy="380187"/>
              </a:xfrm>
              <a:prstGeom prst="rect">
                <a:avLst/>
              </a:prstGeom>
            </p:spPr>
          </p:pic>
          <p:pic>
            <p:nvPicPr>
              <p:cNvPr id="47" name="Graphic 46" descr="Document with solid fill">
                <a:extLst>
                  <a:ext uri="{FF2B5EF4-FFF2-40B4-BE49-F238E27FC236}">
                    <a16:creationId xmlns:a16="http://schemas.microsoft.com/office/drawing/2014/main" id="{D7462641-6E12-3D80-C7BA-705BCC48C6A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60306" y="2974203"/>
                <a:ext cx="380187" cy="380187"/>
              </a:xfrm>
              <a:prstGeom prst="rect">
                <a:avLst/>
              </a:prstGeom>
            </p:spPr>
          </p:pic>
          <p:pic>
            <p:nvPicPr>
              <p:cNvPr id="48" name="Graphic 47" descr="Document with solid fill">
                <a:extLst>
                  <a:ext uri="{FF2B5EF4-FFF2-40B4-BE49-F238E27FC236}">
                    <a16:creationId xmlns:a16="http://schemas.microsoft.com/office/drawing/2014/main" id="{14FE1D18-5242-55CF-2669-C4AA0227CE5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59274" y="3258606"/>
                <a:ext cx="380187" cy="380187"/>
              </a:xfrm>
              <a:prstGeom prst="rect">
                <a:avLst/>
              </a:prstGeom>
            </p:spPr>
          </p:pic>
          <p:pic>
            <p:nvPicPr>
              <p:cNvPr id="49" name="Graphic 48" descr="Group brainstorm with solid fill">
                <a:extLst>
                  <a:ext uri="{FF2B5EF4-FFF2-40B4-BE49-F238E27FC236}">
                    <a16:creationId xmlns:a16="http://schemas.microsoft.com/office/drawing/2014/main" id="{DB45F170-5343-E695-12F8-FEC802D1DE3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719668" y="4494200"/>
                <a:ext cx="695824" cy="695824"/>
              </a:xfrm>
              <a:prstGeom prst="rect">
                <a:avLst/>
              </a:prstGeom>
            </p:spPr>
          </p:pic>
          <p:pic>
            <p:nvPicPr>
              <p:cNvPr id="50" name="Graphic 49" descr="Open hand with plant with solid fill">
                <a:extLst>
                  <a:ext uri="{FF2B5EF4-FFF2-40B4-BE49-F238E27FC236}">
                    <a16:creationId xmlns:a16="http://schemas.microsoft.com/office/drawing/2014/main" id="{FED2658D-CFFD-5049-CA60-19CC9D9E8FB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949656" y="4348666"/>
                <a:ext cx="621071" cy="621071"/>
              </a:xfrm>
              <a:prstGeom prst="rect">
                <a:avLst/>
              </a:prstGeom>
            </p:spPr>
          </p:pic>
          <p:sp>
            <p:nvSpPr>
              <p:cNvPr id="51" name="Oval 50">
                <a:extLst>
                  <a:ext uri="{FF2B5EF4-FFF2-40B4-BE49-F238E27FC236}">
                    <a16:creationId xmlns:a16="http://schemas.microsoft.com/office/drawing/2014/main" id="{7B9784D2-B32F-2671-B27D-03F896284700}"/>
                  </a:ext>
                </a:extLst>
              </p:cNvPr>
              <p:cNvSpPr/>
              <p:nvPr/>
            </p:nvSpPr>
            <p:spPr>
              <a:xfrm>
                <a:off x="2372699" y="3144401"/>
                <a:ext cx="1725070" cy="1707990"/>
              </a:xfrm>
              <a:prstGeom prst="ellipse">
                <a:avLst/>
              </a:prstGeom>
              <a:solidFill>
                <a:srgbClr val="9F5F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sp>
            <p:nvSpPr>
              <p:cNvPr id="52" name="Oval 51">
                <a:extLst>
                  <a:ext uri="{FF2B5EF4-FFF2-40B4-BE49-F238E27FC236}">
                    <a16:creationId xmlns:a16="http://schemas.microsoft.com/office/drawing/2014/main" id="{90058B1C-1476-86E3-1205-B0AF24E8C379}"/>
                  </a:ext>
                </a:extLst>
              </p:cNvPr>
              <p:cNvSpPr/>
              <p:nvPr/>
            </p:nvSpPr>
            <p:spPr>
              <a:xfrm>
                <a:off x="2563722" y="3329638"/>
                <a:ext cx="1367125" cy="13535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600"/>
              </a:p>
            </p:txBody>
          </p:sp>
          <p:pic>
            <p:nvPicPr>
              <p:cNvPr id="53" name="Picture 52" descr="Purple numbers on a black background&#10;&#10;Description automatically generated">
                <a:extLst>
                  <a:ext uri="{FF2B5EF4-FFF2-40B4-BE49-F238E27FC236}">
                    <a16:creationId xmlns:a16="http://schemas.microsoft.com/office/drawing/2014/main" id="{A3AFEBF4-E3A9-F0AD-33E0-8A12492945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5979" y="3596376"/>
                <a:ext cx="974265" cy="711287"/>
              </a:xfrm>
              <a:prstGeom prst="rect">
                <a:avLst/>
              </a:prstGeom>
              <a:ln>
                <a:noFill/>
              </a:ln>
            </p:spPr>
          </p:pic>
          <p:sp>
            <p:nvSpPr>
              <p:cNvPr id="54" name="TextBox 53">
                <a:extLst>
                  <a:ext uri="{FF2B5EF4-FFF2-40B4-BE49-F238E27FC236}">
                    <a16:creationId xmlns:a16="http://schemas.microsoft.com/office/drawing/2014/main" id="{EA69779C-A325-A079-04EC-39FED8DA6096}"/>
                  </a:ext>
                </a:extLst>
              </p:cNvPr>
              <p:cNvSpPr txBox="1"/>
              <p:nvPr/>
            </p:nvSpPr>
            <p:spPr>
              <a:xfrm>
                <a:off x="2206398" y="3272639"/>
                <a:ext cx="2070477" cy="2842490"/>
              </a:xfrm>
              <a:prstGeom prst="rect">
                <a:avLst/>
              </a:prstGeom>
              <a:noFill/>
              <a:ln>
                <a:noFill/>
              </a:ln>
            </p:spPr>
            <p:txBody>
              <a:bodyPr wrap="square">
                <a:prstTxWarp prst="textArchUp">
                  <a:avLst/>
                </a:prstTxWarp>
                <a:spAutoFit/>
              </a:bodyPr>
              <a:lstStyle/>
              <a:p>
                <a:pPr algn="ctr"/>
                <a:r>
                  <a:rPr lang="en-US" sz="1000" b="1" dirty="0">
                    <a:solidFill>
                      <a:schemeClr val="bg1"/>
                    </a:solidFill>
                    <a:latin typeface="Arial Black" panose="020B0A04020102020204" pitchFamily="34" charset="0"/>
                    <a:cs typeface="Arial"/>
                  </a:rPr>
                  <a:t>BASIC LEVEL</a:t>
                </a:r>
                <a:endParaRPr lang="en-AU" sz="1000" dirty="0">
                  <a:solidFill>
                    <a:schemeClr val="bg1"/>
                  </a:solidFill>
                  <a:latin typeface="Arial Black" panose="020B0A04020102020204" pitchFamily="34" charset="0"/>
                </a:endParaRPr>
              </a:p>
            </p:txBody>
          </p:sp>
          <p:sp>
            <p:nvSpPr>
              <p:cNvPr id="55" name="TextBox 54">
                <a:extLst>
                  <a:ext uri="{FF2B5EF4-FFF2-40B4-BE49-F238E27FC236}">
                    <a16:creationId xmlns:a16="http://schemas.microsoft.com/office/drawing/2014/main" id="{6F47A384-58CC-10B8-10F6-367D2BFB4A6F}"/>
                  </a:ext>
                </a:extLst>
              </p:cNvPr>
              <p:cNvSpPr txBox="1"/>
              <p:nvPr/>
            </p:nvSpPr>
            <p:spPr>
              <a:xfrm>
                <a:off x="2602456" y="4234282"/>
                <a:ext cx="1318380" cy="373348"/>
              </a:xfrm>
              <a:prstGeom prst="rect">
                <a:avLst/>
              </a:prstGeom>
              <a:noFill/>
              <a:ln>
                <a:noFill/>
              </a:ln>
            </p:spPr>
            <p:txBody>
              <a:bodyPr wrap="square">
                <a:spAutoFit/>
              </a:bodyPr>
              <a:lstStyle/>
              <a:p>
                <a:pPr algn="ctr"/>
                <a:r>
                  <a:rPr lang="en-AU" altLang="zh-CN" sz="1200" b="1" dirty="0">
                    <a:latin typeface="Arial" panose="020B0604020202020204" pitchFamily="34" charset="0"/>
                    <a:ea typeface="Roboto Medium" panose="02000000000000000000" pitchFamily="2" charset="0"/>
                    <a:cs typeface="Arial" panose="020B0604020202020204" pitchFamily="34" charset="0"/>
                    <a:sym typeface="+mn-lt"/>
                  </a:rPr>
                  <a:t>AI engine</a:t>
                </a:r>
                <a:endParaRPr lang="en-AU" sz="1200" b="1" dirty="0"/>
              </a:p>
            </p:txBody>
          </p:sp>
        </p:grpSp>
        <p:sp>
          <p:nvSpPr>
            <p:cNvPr id="17" name="TextBox 16">
              <a:extLst>
                <a:ext uri="{FF2B5EF4-FFF2-40B4-BE49-F238E27FC236}">
                  <a16:creationId xmlns:a16="http://schemas.microsoft.com/office/drawing/2014/main" id="{DC81E2F7-8A7E-9AA2-D7A3-19FE383C64FB}"/>
                </a:ext>
              </a:extLst>
            </p:cNvPr>
            <p:cNvSpPr txBox="1"/>
            <p:nvPr/>
          </p:nvSpPr>
          <p:spPr>
            <a:xfrm>
              <a:off x="3445356" y="1315001"/>
              <a:ext cx="2975965" cy="2441585"/>
            </a:xfrm>
            <a:prstGeom prst="rect">
              <a:avLst/>
            </a:prstGeom>
            <a:noFill/>
            <a:ln>
              <a:noFill/>
            </a:ln>
          </p:spPr>
          <p:txBody>
            <a:bodyPr wrap="square">
              <a:prstTxWarp prst="textArchUp">
                <a:avLst/>
              </a:prstTxWarp>
              <a:spAutoFit/>
            </a:bodyPr>
            <a:lstStyle/>
            <a:p>
              <a:pPr algn="ctr"/>
              <a:r>
                <a:rPr lang="en-US" sz="1050" b="1" dirty="0">
                  <a:solidFill>
                    <a:schemeClr val="bg1"/>
                  </a:solidFill>
                  <a:latin typeface="Arial Black" panose="020B0A04020102020204" pitchFamily="34" charset="0"/>
                  <a:cs typeface="Arial"/>
                </a:rPr>
                <a:t>ADVANCED LEVEL</a:t>
              </a:r>
              <a:endParaRPr lang="en-AU" sz="105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877517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6E056B9-19A7-0CA8-4397-B0D49FF55D45}"/>
              </a:ext>
            </a:extLst>
          </p:cNvPr>
          <p:cNvSpPr/>
          <p:nvPr/>
        </p:nvSpPr>
        <p:spPr>
          <a:xfrm>
            <a:off x="-1" y="-49467"/>
            <a:ext cx="12292271" cy="4241455"/>
          </a:xfrm>
          <a:prstGeom prst="rect">
            <a:avLst/>
          </a:prstGeom>
          <a:solidFill>
            <a:srgbClr val="3F61C4"/>
          </a:solidFill>
          <a:ln>
            <a:noFill/>
          </a:ln>
          <a:effectLst>
            <a:outerShdw blurRad="228600" dist="889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TextBox 33">
            <a:extLst>
              <a:ext uri="{FF2B5EF4-FFF2-40B4-BE49-F238E27FC236}">
                <a16:creationId xmlns:a16="http://schemas.microsoft.com/office/drawing/2014/main" id="{1A58141D-3B64-7458-DF96-FA5EA8D9EA31}"/>
              </a:ext>
            </a:extLst>
          </p:cNvPr>
          <p:cNvSpPr txBox="1"/>
          <p:nvPr/>
        </p:nvSpPr>
        <p:spPr>
          <a:xfrm>
            <a:off x="344103" y="234774"/>
            <a:ext cx="8194255"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0F9FF"/>
                </a:solidFill>
                <a:effectLst/>
                <a:uLnTx/>
                <a:uFillTx/>
                <a:latin typeface="Barlow" pitchFamily="2" charset="77"/>
                <a:ea typeface="Harding Text Web Bold" pitchFamily="2" charset="0"/>
                <a:cs typeface="+mn-cs"/>
              </a:rPr>
              <a:t>Advancing the speed and science of implementation using mixed-methods process mapping – </a:t>
            </a:r>
            <a:r>
              <a:rPr kumimoji="0" lang="en-US" sz="4800" b="0" i="1" u="none" strike="noStrike" kern="1200" cap="none" spc="0" normalizeH="0" baseline="0" noProof="0">
                <a:ln>
                  <a:noFill/>
                </a:ln>
                <a:solidFill>
                  <a:srgbClr val="E0F9FF"/>
                </a:solidFill>
                <a:effectLst/>
                <a:uLnTx/>
                <a:uFillTx/>
                <a:latin typeface="Barlow" pitchFamily="2" charset="77"/>
                <a:ea typeface="Harding Text Web Bold" pitchFamily="2" charset="0"/>
                <a:cs typeface="+mn-cs"/>
              </a:rPr>
              <a:t>best practice recommendations</a:t>
            </a:r>
            <a:endParaRPr kumimoji="0" lang="en-AU" sz="4000" b="0" i="1" u="none" strike="noStrike" kern="1200" cap="none" spc="0" normalizeH="0" baseline="0" noProof="0">
              <a:ln>
                <a:noFill/>
              </a:ln>
              <a:solidFill>
                <a:prstClr val="white"/>
              </a:solidFill>
              <a:effectLst/>
              <a:uLnTx/>
              <a:uFillTx/>
              <a:latin typeface="Barlow" pitchFamily="2" charset="77"/>
              <a:ea typeface="Harding Text Web Regular" pitchFamily="2" charset="0"/>
              <a:cs typeface="+mn-cs"/>
            </a:endParaRPr>
          </a:p>
        </p:txBody>
      </p:sp>
      <p:grpSp>
        <p:nvGrpSpPr>
          <p:cNvPr id="35" name="Group 34">
            <a:extLst>
              <a:ext uri="{FF2B5EF4-FFF2-40B4-BE49-F238E27FC236}">
                <a16:creationId xmlns:a16="http://schemas.microsoft.com/office/drawing/2014/main" id="{BD36EEA2-AAC6-FE12-0738-B8BEF5B16996}"/>
              </a:ext>
            </a:extLst>
          </p:cNvPr>
          <p:cNvGrpSpPr/>
          <p:nvPr/>
        </p:nvGrpSpPr>
        <p:grpSpPr>
          <a:xfrm>
            <a:off x="9017020" y="152396"/>
            <a:ext cx="3042209" cy="3837729"/>
            <a:chOff x="6139543" y="261259"/>
            <a:chExt cx="5863771" cy="6371770"/>
          </a:xfrm>
          <a:solidFill>
            <a:schemeClr val="bg1">
              <a:lumMod val="95000"/>
            </a:schemeClr>
          </a:solidFill>
          <a:effectLst>
            <a:outerShdw blurRad="139700" dist="152400" dir="11400000" sx="102000" sy="102000" algn="ctr" rotWithShape="0">
              <a:prstClr val="black">
                <a:alpha val="16000"/>
              </a:prstClr>
            </a:outerShdw>
          </a:effectLst>
        </p:grpSpPr>
        <p:sp>
          <p:nvSpPr>
            <p:cNvPr id="36" name="Freeform: Shape 33">
              <a:extLst>
                <a:ext uri="{FF2B5EF4-FFF2-40B4-BE49-F238E27FC236}">
                  <a16:creationId xmlns:a16="http://schemas.microsoft.com/office/drawing/2014/main" id="{947BAF61-EF0F-1631-80CB-5801921B4A40}"/>
                </a:ext>
              </a:extLst>
            </p:cNvPr>
            <p:cNvSpPr/>
            <p:nvPr/>
          </p:nvSpPr>
          <p:spPr>
            <a:xfrm>
              <a:off x="6139543" y="821251"/>
              <a:ext cx="5007428" cy="5389673"/>
            </a:xfrm>
            <a:custGeom>
              <a:avLst/>
              <a:gdLst>
                <a:gd name="connsiteX0" fmla="*/ 537029 w 3802743"/>
                <a:gd name="connsiteY0" fmla="*/ 290285 h 4093028"/>
                <a:gd name="connsiteX1" fmla="*/ 0 w 3802743"/>
                <a:gd name="connsiteY1" fmla="*/ 3323771 h 4093028"/>
                <a:gd name="connsiteX2" fmla="*/ 2583543 w 3802743"/>
                <a:gd name="connsiteY2" fmla="*/ 4093028 h 4093028"/>
                <a:gd name="connsiteX3" fmla="*/ 3802743 w 3802743"/>
                <a:gd name="connsiteY3" fmla="*/ 2394857 h 4093028"/>
                <a:gd name="connsiteX4" fmla="*/ 2075543 w 3802743"/>
                <a:gd name="connsiteY4" fmla="*/ 0 h 4093028"/>
                <a:gd name="connsiteX5" fmla="*/ 537029 w 3802743"/>
                <a:gd name="connsiteY5" fmla="*/ 290285 h 409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743" h="4093028">
                  <a:moveTo>
                    <a:pt x="537029" y="290285"/>
                  </a:moveTo>
                  <a:lnTo>
                    <a:pt x="0" y="3323771"/>
                  </a:lnTo>
                  <a:lnTo>
                    <a:pt x="2583543" y="4093028"/>
                  </a:lnTo>
                  <a:lnTo>
                    <a:pt x="3802743" y="2394857"/>
                  </a:lnTo>
                  <a:lnTo>
                    <a:pt x="2075543" y="0"/>
                  </a:lnTo>
                  <a:lnTo>
                    <a:pt x="537029" y="290285"/>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Freeform: Shape 34">
              <a:extLst>
                <a:ext uri="{FF2B5EF4-FFF2-40B4-BE49-F238E27FC236}">
                  <a16:creationId xmlns:a16="http://schemas.microsoft.com/office/drawing/2014/main" id="{E9B3028B-2958-22A7-8998-777FFA1930A0}"/>
                </a:ext>
              </a:extLst>
            </p:cNvPr>
            <p:cNvSpPr/>
            <p:nvPr/>
          </p:nvSpPr>
          <p:spPr>
            <a:xfrm>
              <a:off x="9202057" y="261259"/>
              <a:ext cx="2801257" cy="3483428"/>
            </a:xfrm>
            <a:custGeom>
              <a:avLst/>
              <a:gdLst>
                <a:gd name="connsiteX0" fmla="*/ 0 w 2801257"/>
                <a:gd name="connsiteY0" fmla="*/ 522514 h 3483428"/>
                <a:gd name="connsiteX1" fmla="*/ 2148114 w 2801257"/>
                <a:gd name="connsiteY1" fmla="*/ 3483428 h 3483428"/>
                <a:gd name="connsiteX2" fmla="*/ 2801257 w 2801257"/>
                <a:gd name="connsiteY2" fmla="*/ 2467428 h 3483428"/>
                <a:gd name="connsiteX3" fmla="*/ 2772229 w 2801257"/>
                <a:gd name="connsiteY3" fmla="*/ 0 h 3483428"/>
                <a:gd name="connsiteX4" fmla="*/ 609600 w 2801257"/>
                <a:gd name="connsiteY4" fmla="*/ 0 h 3483428"/>
                <a:gd name="connsiteX5" fmla="*/ 0 w 2801257"/>
                <a:gd name="connsiteY5" fmla="*/ 522514 h 348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1257" h="3483428">
                  <a:moveTo>
                    <a:pt x="0" y="522514"/>
                  </a:moveTo>
                  <a:lnTo>
                    <a:pt x="2148114" y="3483428"/>
                  </a:lnTo>
                  <a:lnTo>
                    <a:pt x="2801257" y="2467428"/>
                  </a:lnTo>
                  <a:lnTo>
                    <a:pt x="2772229" y="0"/>
                  </a:lnTo>
                  <a:lnTo>
                    <a:pt x="609600" y="0"/>
                  </a:lnTo>
                  <a:lnTo>
                    <a:pt x="0" y="522514"/>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Freeform: Shape 35">
              <a:extLst>
                <a:ext uri="{FF2B5EF4-FFF2-40B4-BE49-F238E27FC236}">
                  <a16:creationId xmlns:a16="http://schemas.microsoft.com/office/drawing/2014/main" id="{ED8025F9-D036-E54D-EF88-7D83F66B948A}"/>
                </a:ext>
              </a:extLst>
            </p:cNvPr>
            <p:cNvSpPr/>
            <p:nvPr/>
          </p:nvSpPr>
          <p:spPr>
            <a:xfrm>
              <a:off x="6923313" y="261259"/>
              <a:ext cx="2423886" cy="638628"/>
            </a:xfrm>
            <a:custGeom>
              <a:avLst/>
              <a:gdLst>
                <a:gd name="connsiteX0" fmla="*/ 2423886 w 2423886"/>
                <a:gd name="connsiteY0" fmla="*/ 0 h 638628"/>
                <a:gd name="connsiteX1" fmla="*/ 14514 w 2423886"/>
                <a:gd name="connsiteY1" fmla="*/ 0 h 638628"/>
                <a:gd name="connsiteX2" fmla="*/ 0 w 2423886"/>
                <a:gd name="connsiteY2" fmla="*/ 638628 h 638628"/>
                <a:gd name="connsiteX3" fmla="*/ 1973943 w 2423886"/>
                <a:gd name="connsiteY3" fmla="*/ 319314 h 638628"/>
                <a:gd name="connsiteX4" fmla="*/ 2423886 w 2423886"/>
                <a:gd name="connsiteY4" fmla="*/ 0 h 638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886" h="638628">
                  <a:moveTo>
                    <a:pt x="2423886" y="0"/>
                  </a:moveTo>
                  <a:lnTo>
                    <a:pt x="14514" y="0"/>
                  </a:lnTo>
                  <a:lnTo>
                    <a:pt x="0" y="638628"/>
                  </a:lnTo>
                  <a:lnTo>
                    <a:pt x="1973943" y="319314"/>
                  </a:lnTo>
                  <a:lnTo>
                    <a:pt x="2423886"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Freeform: Shape 36">
              <a:extLst>
                <a:ext uri="{FF2B5EF4-FFF2-40B4-BE49-F238E27FC236}">
                  <a16:creationId xmlns:a16="http://schemas.microsoft.com/office/drawing/2014/main" id="{87E93E5D-4520-C04F-26BD-F8545A41ABBF}"/>
                </a:ext>
              </a:extLst>
            </p:cNvPr>
            <p:cNvSpPr/>
            <p:nvPr/>
          </p:nvSpPr>
          <p:spPr>
            <a:xfrm>
              <a:off x="7032170" y="5837776"/>
              <a:ext cx="2480332" cy="746295"/>
            </a:xfrm>
            <a:custGeom>
              <a:avLst/>
              <a:gdLst>
                <a:gd name="connsiteX0" fmla="*/ 0 w 3280228"/>
                <a:gd name="connsiteY0" fmla="*/ 0 h 986972"/>
                <a:gd name="connsiteX1" fmla="*/ 14514 w 3280228"/>
                <a:gd name="connsiteY1" fmla="*/ 928914 h 986972"/>
                <a:gd name="connsiteX2" fmla="*/ 3265714 w 3280228"/>
                <a:gd name="connsiteY2" fmla="*/ 986972 h 986972"/>
                <a:gd name="connsiteX3" fmla="*/ 3280228 w 3280228"/>
                <a:gd name="connsiteY3" fmla="*/ 856343 h 986972"/>
                <a:gd name="connsiteX4" fmla="*/ 0 w 3280228"/>
                <a:gd name="connsiteY4" fmla="*/ 0 h 986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0228" h="986972">
                  <a:moveTo>
                    <a:pt x="0" y="0"/>
                  </a:moveTo>
                  <a:lnTo>
                    <a:pt x="14514" y="928914"/>
                  </a:lnTo>
                  <a:lnTo>
                    <a:pt x="3265714" y="986972"/>
                  </a:lnTo>
                  <a:lnTo>
                    <a:pt x="3280228" y="856343"/>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7">
              <a:extLst>
                <a:ext uri="{FF2B5EF4-FFF2-40B4-BE49-F238E27FC236}">
                  <a16:creationId xmlns:a16="http://schemas.microsoft.com/office/drawing/2014/main" id="{3593A9E3-F539-9F0F-7472-7ED9FA520E10}"/>
                </a:ext>
              </a:extLst>
            </p:cNvPr>
            <p:cNvSpPr/>
            <p:nvPr/>
          </p:nvSpPr>
          <p:spPr>
            <a:xfrm>
              <a:off x="9811657" y="3178629"/>
              <a:ext cx="2191657" cy="3454400"/>
            </a:xfrm>
            <a:custGeom>
              <a:avLst/>
              <a:gdLst>
                <a:gd name="connsiteX0" fmla="*/ 2191657 w 2191657"/>
                <a:gd name="connsiteY0" fmla="*/ 0 h 3454400"/>
                <a:gd name="connsiteX1" fmla="*/ 2148114 w 2191657"/>
                <a:gd name="connsiteY1" fmla="*/ 3454400 h 3454400"/>
                <a:gd name="connsiteX2" fmla="*/ 0 w 2191657"/>
                <a:gd name="connsiteY2" fmla="*/ 3454400 h 3454400"/>
                <a:gd name="connsiteX3" fmla="*/ 14514 w 2191657"/>
                <a:gd name="connsiteY3" fmla="*/ 3091542 h 3454400"/>
                <a:gd name="connsiteX4" fmla="*/ 2191657 w 2191657"/>
                <a:gd name="connsiteY4" fmla="*/ 0 h 345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657" h="3454400">
                  <a:moveTo>
                    <a:pt x="2191657" y="0"/>
                  </a:moveTo>
                  <a:lnTo>
                    <a:pt x="2148114" y="3454400"/>
                  </a:lnTo>
                  <a:lnTo>
                    <a:pt x="0" y="3454400"/>
                  </a:lnTo>
                  <a:lnTo>
                    <a:pt x="14514" y="3091542"/>
                  </a:lnTo>
                  <a:lnTo>
                    <a:pt x="2191657"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2" name="Subtitle 2">
            <a:extLst>
              <a:ext uri="{FF2B5EF4-FFF2-40B4-BE49-F238E27FC236}">
                <a16:creationId xmlns:a16="http://schemas.microsoft.com/office/drawing/2014/main" id="{6D3CBB3B-9167-F246-F17A-E245F3EA9556}"/>
              </a:ext>
            </a:extLst>
          </p:cNvPr>
          <p:cNvSpPr txBox="1">
            <a:spLocks/>
          </p:cNvSpPr>
          <p:nvPr/>
        </p:nvSpPr>
        <p:spPr>
          <a:xfrm>
            <a:off x="344103" y="4885017"/>
            <a:ext cx="3554129" cy="11913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Aptos" panose="02110004020202020204"/>
                <a:ea typeface="+mn-ea"/>
                <a:cs typeface="+mn-cs"/>
              </a:rPr>
              <a:t>Skye McKay</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04040"/>
                </a:solidFill>
                <a:effectLst/>
                <a:uLnTx/>
                <a:uFillTx/>
                <a:latin typeface="Aptos" panose="02110004020202020204"/>
                <a:ea typeface="+mn-ea"/>
                <a:cs typeface="+mn-cs"/>
              </a:rPr>
              <a:t>Implementation to Impact | i2i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04040"/>
                </a:solidFill>
                <a:effectLst/>
                <a:uLnTx/>
                <a:uFillTx/>
                <a:latin typeface="Aptos" panose="02110004020202020204"/>
                <a:ea typeface="+mn-ea"/>
                <a:cs typeface="+mn-cs"/>
              </a:rPr>
              <a:t>University of New South Wales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04040"/>
                </a:solidFill>
                <a:effectLst/>
                <a:uLnTx/>
                <a:uFillTx/>
                <a:latin typeface="Aptos" panose="02110004020202020204"/>
                <a:ea typeface="+mn-ea"/>
                <a:cs typeface="+mn-cs"/>
              </a:rPr>
              <a:t>Sydney, Australia</a:t>
            </a:r>
          </a:p>
        </p:txBody>
      </p:sp>
      <p:sp>
        <p:nvSpPr>
          <p:cNvPr id="44" name="Subtitle 2">
            <a:extLst>
              <a:ext uri="{FF2B5EF4-FFF2-40B4-BE49-F238E27FC236}">
                <a16:creationId xmlns:a16="http://schemas.microsoft.com/office/drawing/2014/main" id="{BCF0F955-AFA3-F527-5C77-B9B523CBAB3D}"/>
              </a:ext>
            </a:extLst>
          </p:cNvPr>
          <p:cNvSpPr txBox="1">
            <a:spLocks/>
          </p:cNvSpPr>
          <p:nvPr/>
        </p:nvSpPr>
        <p:spPr>
          <a:xfrm>
            <a:off x="5599516" y="4360602"/>
            <a:ext cx="6576060" cy="13465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prstClr val="black"/>
                </a:solidFill>
                <a:effectLst/>
                <a:uLnTx/>
                <a:uFillTx/>
                <a:latin typeface="Aptos" panose="02110004020202020204"/>
                <a:ea typeface="+mn-ea"/>
                <a:cs typeface="+mn-cs"/>
              </a:rPr>
              <a:t>Co-authors: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600" b="0" i="0" u="none" strike="noStrike" kern="1200" cap="none" spc="0" normalizeH="0" baseline="0" noProof="0" dirty="0">
                <a:ln>
                  <a:noFill/>
                </a:ln>
                <a:solidFill>
                  <a:srgbClr val="404040"/>
                </a:solidFill>
                <a:effectLst/>
                <a:uLnTx/>
                <a:uFillTx/>
                <a:latin typeface="Aptos" panose="02110004020202020204"/>
                <a:ea typeface="+mn-ea"/>
                <a:cs typeface="+mn-cs"/>
              </a:rPr>
              <a:t>Natalie Taylor, Carolyn Mazariego, Rachel Baffsky, Shuang Liang, Luke Wolfenden, Justin </a:t>
            </a:r>
            <a:r>
              <a:rPr kumimoji="0" lang="en-AU" sz="1600" b="0" i="0" u="none" strike="noStrike" kern="1200" cap="none" spc="0" normalizeH="0" baseline="0" noProof="0" dirty="0" err="1">
                <a:ln>
                  <a:noFill/>
                </a:ln>
                <a:solidFill>
                  <a:srgbClr val="404040"/>
                </a:solidFill>
                <a:effectLst/>
                <a:uLnTx/>
                <a:uFillTx/>
                <a:latin typeface="Aptos" panose="02110004020202020204"/>
                <a:ea typeface="+mn-ea"/>
                <a:cs typeface="+mn-cs"/>
              </a:rPr>
              <a:t>Presseau</a:t>
            </a:r>
            <a:r>
              <a:rPr kumimoji="0" lang="en-AU" sz="1600" b="0" i="0" u="none" strike="noStrike" kern="1200" cap="none" spc="0" normalizeH="0" baseline="0" noProof="0" dirty="0">
                <a:ln>
                  <a:noFill/>
                </a:ln>
                <a:solidFill>
                  <a:srgbClr val="404040"/>
                </a:solidFill>
                <a:effectLst/>
                <a:uLnTx/>
                <a:uFillTx/>
                <a:latin typeface="Aptos" panose="02110004020202020204"/>
                <a:ea typeface="+mn-ea"/>
                <a:cs typeface="+mn-cs"/>
              </a:rPr>
              <a:t>, Guillaume Fontaine, Jane E. Carland, Christine T. Shiner, Sarah Wise, Deborah Debono, Stephanie Best, April Morrow</a:t>
            </a:r>
          </a:p>
        </p:txBody>
      </p:sp>
      <p:sp>
        <p:nvSpPr>
          <p:cNvPr id="2" name="Subtitle 2">
            <a:extLst>
              <a:ext uri="{FF2B5EF4-FFF2-40B4-BE49-F238E27FC236}">
                <a16:creationId xmlns:a16="http://schemas.microsoft.com/office/drawing/2014/main" id="{C95359A2-4FFD-B298-1D58-A52A1AD0E529}"/>
              </a:ext>
            </a:extLst>
          </p:cNvPr>
          <p:cNvSpPr>
            <a:spLocks noGrp="1"/>
          </p:cNvSpPr>
          <p:nvPr>
            <p:ph type="subTitle" idx="1"/>
          </p:nvPr>
        </p:nvSpPr>
        <p:spPr>
          <a:xfrm>
            <a:off x="344103" y="4360602"/>
            <a:ext cx="5255412" cy="660605"/>
          </a:xfrm>
        </p:spPr>
        <p:txBody>
          <a:bodyPr>
            <a:noAutofit/>
          </a:bodyPr>
          <a:lstStyle/>
          <a:p>
            <a:pPr algn="l">
              <a:lnSpc>
                <a:spcPct val="100000"/>
              </a:lnSpc>
              <a:spcBef>
                <a:spcPts val="0"/>
              </a:spcBef>
            </a:pPr>
            <a:r>
              <a:rPr lang="en-US" sz="2200" b="1" dirty="0"/>
              <a:t>European Implementation Event 2025</a:t>
            </a:r>
          </a:p>
        </p:txBody>
      </p:sp>
      <p:pic>
        <p:nvPicPr>
          <p:cNvPr id="5" name="Picture 4" descr="A person typing on a computer&#10;&#10;AI-generated content may be incorrect.">
            <a:extLst>
              <a:ext uri="{FF2B5EF4-FFF2-40B4-BE49-F238E27FC236}">
                <a16:creationId xmlns:a16="http://schemas.microsoft.com/office/drawing/2014/main" id="{EADA7AD4-7673-A6F1-3FAA-7472ECAFBEBB}"/>
              </a:ext>
            </a:extLst>
          </p:cNvPr>
          <p:cNvPicPr>
            <a:picLocks noChangeAspect="1"/>
          </p:cNvPicPr>
          <p:nvPr/>
        </p:nvPicPr>
        <p:blipFill>
          <a:blip r:embed="rId3">
            <a:alphaModFix amt="44000"/>
          </a:blip>
          <a:srcRect l="20545" r="8921" b="8963"/>
          <a:stretch>
            <a:fillRect/>
          </a:stretch>
        </p:blipFill>
        <p:spPr>
          <a:xfrm>
            <a:off x="9009445" y="1268883"/>
            <a:ext cx="3049784" cy="2342597"/>
          </a:xfrm>
          <a:prstGeom prst="flowChartOffpageConnector">
            <a:avLst/>
          </a:prstGeom>
          <a:effectLst>
            <a:outerShdw blurRad="50800" dist="38100" dir="2700000" algn="tl" rotWithShape="0">
              <a:prstClr val="black">
                <a:alpha val="40000"/>
              </a:prstClr>
            </a:outerShdw>
          </a:effectLst>
        </p:spPr>
      </p:pic>
      <p:sp>
        <p:nvSpPr>
          <p:cNvPr id="49" name="Rectangle 48">
            <a:extLst>
              <a:ext uri="{FF2B5EF4-FFF2-40B4-BE49-F238E27FC236}">
                <a16:creationId xmlns:a16="http://schemas.microsoft.com/office/drawing/2014/main" id="{1873BD5D-9F18-0BA9-1643-6BAAACD90C5E}"/>
              </a:ext>
            </a:extLst>
          </p:cNvPr>
          <p:cNvSpPr/>
          <p:nvPr/>
        </p:nvSpPr>
        <p:spPr>
          <a:xfrm rot="524177">
            <a:off x="8793197" y="677104"/>
            <a:ext cx="425028" cy="2586640"/>
          </a:xfrm>
          <a:prstGeom prst="rect">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Rectangle 49">
            <a:extLst>
              <a:ext uri="{FF2B5EF4-FFF2-40B4-BE49-F238E27FC236}">
                <a16:creationId xmlns:a16="http://schemas.microsoft.com/office/drawing/2014/main" id="{543C9183-006A-C9AD-59B7-07664F5AD5AF}"/>
              </a:ext>
            </a:extLst>
          </p:cNvPr>
          <p:cNvSpPr/>
          <p:nvPr/>
        </p:nvSpPr>
        <p:spPr>
          <a:xfrm rot="19679531">
            <a:off x="11021497" y="228571"/>
            <a:ext cx="170196" cy="2331434"/>
          </a:xfrm>
          <a:prstGeom prst="rect">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Rectangle 50">
            <a:extLst>
              <a:ext uri="{FF2B5EF4-FFF2-40B4-BE49-F238E27FC236}">
                <a16:creationId xmlns:a16="http://schemas.microsoft.com/office/drawing/2014/main" id="{475E8D64-1AA5-7936-6C6A-E94CE54589B2}"/>
              </a:ext>
            </a:extLst>
          </p:cNvPr>
          <p:cNvSpPr/>
          <p:nvPr/>
        </p:nvSpPr>
        <p:spPr>
          <a:xfrm rot="1856848">
            <a:off x="11394970" y="1528608"/>
            <a:ext cx="143335" cy="2444590"/>
          </a:xfrm>
          <a:prstGeom prst="rect">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 name="Rectangle 51">
            <a:extLst>
              <a:ext uri="{FF2B5EF4-FFF2-40B4-BE49-F238E27FC236}">
                <a16:creationId xmlns:a16="http://schemas.microsoft.com/office/drawing/2014/main" id="{CE1B0791-D045-C31F-DB64-FAE372BAD9E8}"/>
              </a:ext>
            </a:extLst>
          </p:cNvPr>
          <p:cNvSpPr/>
          <p:nvPr/>
        </p:nvSpPr>
        <p:spPr>
          <a:xfrm rot="15583535">
            <a:off x="9695326" y="-192256"/>
            <a:ext cx="172095" cy="1517730"/>
          </a:xfrm>
          <a:prstGeom prst="rect">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Rectangle 52">
            <a:extLst>
              <a:ext uri="{FF2B5EF4-FFF2-40B4-BE49-F238E27FC236}">
                <a16:creationId xmlns:a16="http://schemas.microsoft.com/office/drawing/2014/main" id="{EF45C88E-7305-4675-576F-86C8AA6F8AD1}"/>
              </a:ext>
            </a:extLst>
          </p:cNvPr>
          <p:cNvSpPr/>
          <p:nvPr/>
        </p:nvSpPr>
        <p:spPr>
          <a:xfrm rot="175302">
            <a:off x="10786658" y="3732039"/>
            <a:ext cx="139466" cy="456583"/>
          </a:xfrm>
          <a:prstGeom prst="rect">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Rectangle 53">
            <a:extLst>
              <a:ext uri="{FF2B5EF4-FFF2-40B4-BE49-F238E27FC236}">
                <a16:creationId xmlns:a16="http://schemas.microsoft.com/office/drawing/2014/main" id="{21156B55-88FF-9359-8EBA-A101165BD006}"/>
              </a:ext>
            </a:extLst>
          </p:cNvPr>
          <p:cNvSpPr/>
          <p:nvPr/>
        </p:nvSpPr>
        <p:spPr>
          <a:xfrm rot="13798448">
            <a:off x="10637461" y="-93949"/>
            <a:ext cx="176131" cy="626611"/>
          </a:xfrm>
          <a:prstGeom prst="rect">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4700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91B25-ABFB-50ED-3FAE-7E5987946C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9BDD80D-47F7-0907-D036-472066568707}"/>
              </a:ext>
            </a:extLst>
          </p:cNvPr>
          <p:cNvPicPr>
            <a:picLocks noChangeAspect="1"/>
          </p:cNvPicPr>
          <p:nvPr/>
        </p:nvPicPr>
        <p:blipFill>
          <a:blip r:embed="rId3"/>
          <a:srcRect l="3287" r="3287"/>
          <a:stretch/>
        </p:blipFill>
        <p:spPr>
          <a:xfrm>
            <a:off x="6923752" y="1117070"/>
            <a:ext cx="5445898" cy="3630598"/>
          </a:xfrm>
          <a:prstGeom prst="rect">
            <a:avLst/>
          </a:prstGeom>
        </p:spPr>
      </p:pic>
      <p:pic>
        <p:nvPicPr>
          <p:cNvPr id="3" name="Picture 2">
            <a:extLst>
              <a:ext uri="{FF2B5EF4-FFF2-40B4-BE49-F238E27FC236}">
                <a16:creationId xmlns:a16="http://schemas.microsoft.com/office/drawing/2014/main" id="{1C96F62B-7121-BD77-04A4-70B1D81CAC71}"/>
              </a:ext>
            </a:extLst>
          </p:cNvPr>
          <p:cNvPicPr>
            <a:picLocks noChangeAspect="1"/>
          </p:cNvPicPr>
          <p:nvPr/>
        </p:nvPicPr>
        <p:blipFill>
          <a:blip r:embed="rId4"/>
          <a:srcRect l="7533" r="5591"/>
          <a:stretch>
            <a:fillRect/>
          </a:stretch>
        </p:blipFill>
        <p:spPr>
          <a:xfrm>
            <a:off x="5606473" y="4415589"/>
            <a:ext cx="3181226" cy="2442411"/>
          </a:xfrm>
          <a:prstGeom prst="rect">
            <a:avLst/>
          </a:prstGeom>
        </p:spPr>
      </p:pic>
      <p:grpSp>
        <p:nvGrpSpPr>
          <p:cNvPr id="6" name="Group 5">
            <a:extLst>
              <a:ext uri="{FF2B5EF4-FFF2-40B4-BE49-F238E27FC236}">
                <a16:creationId xmlns:a16="http://schemas.microsoft.com/office/drawing/2014/main" id="{9A001182-9C55-6563-A0B9-17D8AC38CADE}"/>
              </a:ext>
            </a:extLst>
          </p:cNvPr>
          <p:cNvGrpSpPr/>
          <p:nvPr/>
        </p:nvGrpSpPr>
        <p:grpSpPr>
          <a:xfrm>
            <a:off x="335119" y="205264"/>
            <a:ext cx="9671399" cy="1569660"/>
            <a:chOff x="335119" y="205264"/>
            <a:chExt cx="9671399" cy="1569660"/>
          </a:xfrm>
        </p:grpSpPr>
        <p:sp>
          <p:nvSpPr>
            <p:cNvPr id="7" name="TextBox 6">
              <a:extLst>
                <a:ext uri="{FF2B5EF4-FFF2-40B4-BE49-F238E27FC236}">
                  <a16:creationId xmlns:a16="http://schemas.microsoft.com/office/drawing/2014/main" id="{1C637D78-8425-F8CD-1F4C-1C5BC5F386C2}"/>
                </a:ext>
              </a:extLst>
            </p:cNvPr>
            <p:cNvSpPr txBox="1"/>
            <p:nvPr/>
          </p:nvSpPr>
          <p:spPr>
            <a:xfrm>
              <a:off x="335119" y="205264"/>
              <a:ext cx="9671399"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Why Process Mapping?</a:t>
              </a:r>
              <a:endParaRPr kumimoji="0" lang="en-US" sz="4800" b="1" i="1" u="none" strike="noStrike" kern="1200" cap="none" spc="0" normalizeH="0" baseline="0" noProof="0">
                <a:ln>
                  <a:noFill/>
                </a:ln>
                <a:solidFill>
                  <a:srgbClr val="404040"/>
                </a:solidFill>
                <a:effectLst/>
                <a:uLnTx/>
                <a:uFillTx/>
                <a:latin typeface="Barlow" panose="00000500000000000000" pitchFamily="2"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800" b="0"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cxnSp>
          <p:nvCxnSpPr>
            <p:cNvPr id="8" name="Straight Connector 7">
              <a:extLst>
                <a:ext uri="{FF2B5EF4-FFF2-40B4-BE49-F238E27FC236}">
                  <a16:creationId xmlns:a16="http://schemas.microsoft.com/office/drawing/2014/main" id="{7B1F553D-965B-7278-710C-7C7BF9228CCA}"/>
                </a:ext>
              </a:extLst>
            </p:cNvPr>
            <p:cNvCxnSpPr>
              <a:cxnSpLocks/>
            </p:cNvCxnSpPr>
            <p:nvPr/>
          </p:nvCxnSpPr>
          <p:spPr>
            <a:xfrm>
              <a:off x="363557" y="1151852"/>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pic>
        <p:nvPicPr>
          <p:cNvPr id="2" name="Content Placeholder 4" descr="A picture containing stationary, envelope, businesscard&#10;&#10;Description automatically generated">
            <a:extLst>
              <a:ext uri="{FF2B5EF4-FFF2-40B4-BE49-F238E27FC236}">
                <a16:creationId xmlns:a16="http://schemas.microsoft.com/office/drawing/2014/main" id="{3F51EE32-1BC7-8C9A-743F-92298EEBE963}"/>
              </a:ext>
            </a:extLst>
          </p:cNvPr>
          <p:cNvPicPr>
            <a:picLocks noChangeAspect="1"/>
          </p:cNvPicPr>
          <p:nvPr/>
        </p:nvPicPr>
        <p:blipFill rotWithShape="1">
          <a:blip r:embed="rId5"/>
          <a:srcRect/>
          <a:stretch/>
        </p:blipFill>
        <p:spPr>
          <a:xfrm>
            <a:off x="510028" y="2297495"/>
            <a:ext cx="5787077" cy="2706665"/>
          </a:xfrm>
          <a:prstGeom prst="rect">
            <a:avLst/>
          </a:prstGeom>
        </p:spPr>
      </p:pic>
      <p:pic>
        <p:nvPicPr>
          <p:cNvPr id="4" name="Picture 2" descr="clipart sharpies 10 free Cliparts | Download images on Clipground 2021">
            <a:extLst>
              <a:ext uri="{FF2B5EF4-FFF2-40B4-BE49-F238E27FC236}">
                <a16:creationId xmlns:a16="http://schemas.microsoft.com/office/drawing/2014/main" id="{09A740A8-2331-1A90-8570-7510E22835E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4467" r="-2272"/>
          <a:stretch/>
        </p:blipFill>
        <p:spPr bwMode="auto">
          <a:xfrm rot="3388954">
            <a:off x="3022169" y="1846068"/>
            <a:ext cx="2270282" cy="169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010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D4016-E4DB-7282-67B1-1FA5EF794419}"/>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5BA2D2C-64BA-8A2F-6084-34260F786C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02459" y="4093035"/>
            <a:ext cx="4356182" cy="1893454"/>
          </a:xfrm>
          <a:prstGeom prst="rect">
            <a:avLst/>
          </a:prstGeom>
        </p:spPr>
      </p:pic>
      <p:pic>
        <p:nvPicPr>
          <p:cNvPr id="14" name="Picture 13">
            <a:extLst>
              <a:ext uri="{FF2B5EF4-FFF2-40B4-BE49-F238E27FC236}">
                <a16:creationId xmlns:a16="http://schemas.microsoft.com/office/drawing/2014/main" id="{C00A96C5-20E4-E0F2-85BF-F136BBB3A33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70818" y="1244188"/>
            <a:ext cx="4438100" cy="1690090"/>
          </a:xfrm>
          <a:prstGeom prst="rect">
            <a:avLst/>
          </a:prstGeom>
        </p:spPr>
      </p:pic>
      <p:pic>
        <p:nvPicPr>
          <p:cNvPr id="18" name="Picture 17">
            <a:extLst>
              <a:ext uri="{FF2B5EF4-FFF2-40B4-BE49-F238E27FC236}">
                <a16:creationId xmlns:a16="http://schemas.microsoft.com/office/drawing/2014/main" id="{40753435-4707-B5E2-7976-EFF8E9C8C1C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761679">
            <a:off x="7333322" y="3539306"/>
            <a:ext cx="4261364" cy="1883209"/>
          </a:xfrm>
          <a:prstGeom prst="rect">
            <a:avLst/>
          </a:prstGeom>
        </p:spPr>
      </p:pic>
      <p:pic>
        <p:nvPicPr>
          <p:cNvPr id="20" name="Picture 19">
            <a:extLst>
              <a:ext uri="{FF2B5EF4-FFF2-40B4-BE49-F238E27FC236}">
                <a16:creationId xmlns:a16="http://schemas.microsoft.com/office/drawing/2014/main" id="{4643CF00-502D-423D-0749-6A95D8E88F1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20447484">
            <a:off x="271397" y="2023533"/>
            <a:ext cx="4565025" cy="2422258"/>
          </a:xfrm>
          <a:prstGeom prst="rect">
            <a:avLst/>
          </a:prstGeom>
        </p:spPr>
      </p:pic>
      <p:grpSp>
        <p:nvGrpSpPr>
          <p:cNvPr id="6" name="Group 5">
            <a:extLst>
              <a:ext uri="{FF2B5EF4-FFF2-40B4-BE49-F238E27FC236}">
                <a16:creationId xmlns:a16="http://schemas.microsoft.com/office/drawing/2014/main" id="{DF6D08A9-A0F3-AF91-B55C-EFABB3F12639}"/>
              </a:ext>
            </a:extLst>
          </p:cNvPr>
          <p:cNvGrpSpPr/>
          <p:nvPr/>
        </p:nvGrpSpPr>
        <p:grpSpPr>
          <a:xfrm>
            <a:off x="215238" y="6139949"/>
            <a:ext cx="9909150" cy="459890"/>
            <a:chOff x="215238" y="6139949"/>
            <a:chExt cx="9909150" cy="459890"/>
          </a:xfrm>
          <a:solidFill>
            <a:srgbClr val="3F61C4"/>
          </a:solidFill>
        </p:grpSpPr>
        <p:sp>
          <p:nvSpPr>
            <p:cNvPr id="7" name="Arrow: Pentagon 6">
              <a:extLst>
                <a:ext uri="{FF2B5EF4-FFF2-40B4-BE49-F238E27FC236}">
                  <a16:creationId xmlns:a16="http://schemas.microsoft.com/office/drawing/2014/main" id="{32791089-5F6C-B9B6-00DE-E5D899F9B639}"/>
                </a:ext>
              </a:extLst>
            </p:cNvPr>
            <p:cNvSpPr/>
            <p:nvPr/>
          </p:nvSpPr>
          <p:spPr>
            <a:xfrm>
              <a:off x="215238" y="6139949"/>
              <a:ext cx="2233110" cy="459889"/>
            </a:xfrm>
            <a:prstGeom prst="homePlat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1" u="none" strike="noStrike" kern="1200" cap="none" spc="0" normalizeH="0" baseline="0" noProof="0">
                  <a:ln>
                    <a:noFill/>
                  </a:ln>
                  <a:solidFill>
                    <a:prstClr val="white"/>
                  </a:solidFill>
                  <a:effectLst/>
                  <a:uLnTx/>
                  <a:uFillTx/>
                  <a:latin typeface="Barlow" panose="00000500000000000000" pitchFamily="2" charset="0"/>
                  <a:ea typeface="+mn-ea"/>
                  <a:cs typeface="+mn-cs"/>
                </a:rPr>
                <a:t>PLANNING</a:t>
              </a:r>
            </a:p>
          </p:txBody>
        </p:sp>
        <p:sp>
          <p:nvSpPr>
            <p:cNvPr id="8" name="Arrow: Chevron 7">
              <a:extLst>
                <a:ext uri="{FF2B5EF4-FFF2-40B4-BE49-F238E27FC236}">
                  <a16:creationId xmlns:a16="http://schemas.microsoft.com/office/drawing/2014/main" id="{1A308DDB-9DC7-B004-D231-C05B9335E5C6}"/>
                </a:ext>
              </a:extLst>
            </p:cNvPr>
            <p:cNvSpPr/>
            <p:nvPr/>
          </p:nvSpPr>
          <p:spPr>
            <a:xfrm>
              <a:off x="2773917" y="6146985"/>
              <a:ext cx="2233111" cy="452854"/>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1" u="none" strike="noStrike" kern="1200" cap="none" spc="0" normalizeH="0" baseline="0" noProof="0">
                  <a:ln>
                    <a:noFill/>
                  </a:ln>
                  <a:solidFill>
                    <a:prstClr val="white"/>
                  </a:solidFill>
                  <a:effectLst/>
                  <a:uLnTx/>
                  <a:uFillTx/>
                  <a:latin typeface="Barlow" panose="00000500000000000000" pitchFamily="2" charset="0"/>
                  <a:ea typeface="+mn-ea"/>
                  <a:cs typeface="+mn-cs"/>
                </a:rPr>
                <a:t>DOING</a:t>
              </a:r>
            </a:p>
          </p:txBody>
        </p:sp>
        <p:sp>
          <p:nvSpPr>
            <p:cNvPr id="13" name="Arrow: Chevron 12">
              <a:extLst>
                <a:ext uri="{FF2B5EF4-FFF2-40B4-BE49-F238E27FC236}">
                  <a16:creationId xmlns:a16="http://schemas.microsoft.com/office/drawing/2014/main" id="{45230617-452A-198D-1B8C-981DED666B9C}"/>
                </a:ext>
              </a:extLst>
            </p:cNvPr>
            <p:cNvSpPr/>
            <p:nvPr/>
          </p:nvSpPr>
          <p:spPr>
            <a:xfrm>
              <a:off x="5332597" y="6146985"/>
              <a:ext cx="2233111" cy="452854"/>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1" u="none" strike="noStrike" kern="1200" cap="none" spc="0" normalizeH="0" baseline="0" noProof="0">
                  <a:ln>
                    <a:noFill/>
                  </a:ln>
                  <a:solidFill>
                    <a:prstClr val="white"/>
                  </a:solidFill>
                  <a:effectLst/>
                  <a:uLnTx/>
                  <a:uFillTx/>
                  <a:latin typeface="Barlow" panose="00000500000000000000" pitchFamily="2" charset="0"/>
                  <a:ea typeface="+mn-ea"/>
                  <a:cs typeface="+mn-cs"/>
                </a:rPr>
                <a:t>EVALUATING</a:t>
              </a:r>
            </a:p>
          </p:txBody>
        </p:sp>
        <p:sp>
          <p:nvSpPr>
            <p:cNvPr id="15" name="Arrow: Chevron 14">
              <a:extLst>
                <a:ext uri="{FF2B5EF4-FFF2-40B4-BE49-F238E27FC236}">
                  <a16:creationId xmlns:a16="http://schemas.microsoft.com/office/drawing/2014/main" id="{A6694EAE-8F8A-9747-DF43-ED521E85235C}"/>
                </a:ext>
              </a:extLst>
            </p:cNvPr>
            <p:cNvSpPr/>
            <p:nvPr/>
          </p:nvSpPr>
          <p:spPr>
            <a:xfrm>
              <a:off x="7891277" y="6146985"/>
              <a:ext cx="2233111" cy="452854"/>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1" u="none" strike="noStrike" kern="1200" cap="none" spc="0" normalizeH="0" baseline="0" noProof="0">
                  <a:ln>
                    <a:noFill/>
                  </a:ln>
                  <a:solidFill>
                    <a:prstClr val="white"/>
                  </a:solidFill>
                  <a:effectLst/>
                  <a:uLnTx/>
                  <a:uFillTx/>
                  <a:latin typeface="Barlow" panose="00000500000000000000" pitchFamily="2" charset="0"/>
                  <a:ea typeface="+mn-ea"/>
                  <a:cs typeface="+mn-cs"/>
                </a:rPr>
                <a:t>ADAPTING</a:t>
              </a:r>
            </a:p>
          </p:txBody>
        </p:sp>
      </p:grpSp>
      <p:grpSp>
        <p:nvGrpSpPr>
          <p:cNvPr id="28" name="Group 27">
            <a:extLst>
              <a:ext uri="{FF2B5EF4-FFF2-40B4-BE49-F238E27FC236}">
                <a16:creationId xmlns:a16="http://schemas.microsoft.com/office/drawing/2014/main" id="{77CB43A1-10DF-27ED-6EF9-B78C9B1671DF}"/>
              </a:ext>
            </a:extLst>
          </p:cNvPr>
          <p:cNvGrpSpPr/>
          <p:nvPr/>
        </p:nvGrpSpPr>
        <p:grpSpPr>
          <a:xfrm>
            <a:off x="335119" y="205264"/>
            <a:ext cx="9671399" cy="1569660"/>
            <a:chOff x="335119" y="205264"/>
            <a:chExt cx="9671399" cy="1569660"/>
          </a:xfrm>
        </p:grpSpPr>
        <p:sp>
          <p:nvSpPr>
            <p:cNvPr id="29" name="TextBox 28">
              <a:extLst>
                <a:ext uri="{FF2B5EF4-FFF2-40B4-BE49-F238E27FC236}">
                  <a16:creationId xmlns:a16="http://schemas.microsoft.com/office/drawing/2014/main" id="{CA342CBA-6001-DBA8-925C-F2D7303DC53B}"/>
                </a:ext>
              </a:extLst>
            </p:cNvPr>
            <p:cNvSpPr txBox="1"/>
            <p:nvPr/>
          </p:nvSpPr>
          <p:spPr>
            <a:xfrm>
              <a:off x="335119" y="205264"/>
              <a:ext cx="9671399"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8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Why Process Mapping?</a:t>
              </a:r>
              <a:endParaRPr kumimoji="0" lang="en-US" sz="4800" b="1" i="1" u="none" strike="noStrike" kern="1200" cap="none" spc="0" normalizeH="0" baseline="0" noProof="0">
                <a:ln>
                  <a:noFill/>
                </a:ln>
                <a:solidFill>
                  <a:srgbClr val="404040"/>
                </a:solidFill>
                <a:effectLst/>
                <a:uLnTx/>
                <a:uFillTx/>
                <a:latin typeface="Barlow" panose="00000500000000000000" pitchFamily="2"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800" b="0"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cxnSp>
          <p:nvCxnSpPr>
            <p:cNvPr id="30" name="Straight Connector 29">
              <a:extLst>
                <a:ext uri="{FF2B5EF4-FFF2-40B4-BE49-F238E27FC236}">
                  <a16:creationId xmlns:a16="http://schemas.microsoft.com/office/drawing/2014/main" id="{D13DA3A6-759A-E3D5-51A6-5737BD2FC96D}"/>
                </a:ext>
              </a:extLst>
            </p:cNvPr>
            <p:cNvCxnSpPr>
              <a:cxnSpLocks/>
            </p:cNvCxnSpPr>
            <p:nvPr/>
          </p:nvCxnSpPr>
          <p:spPr>
            <a:xfrm>
              <a:off x="363557" y="1151852"/>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pic>
        <p:nvPicPr>
          <p:cNvPr id="2" name="Content Placeholder 4" descr="A picture containing stationary, envelope, businesscard&#10;&#10;Description automatically generated">
            <a:extLst>
              <a:ext uri="{FF2B5EF4-FFF2-40B4-BE49-F238E27FC236}">
                <a16:creationId xmlns:a16="http://schemas.microsoft.com/office/drawing/2014/main" id="{B80A47FD-E73B-40B1-4199-89C852679CF6}"/>
              </a:ext>
            </a:extLst>
          </p:cNvPr>
          <p:cNvPicPr>
            <a:picLocks noChangeAspect="1"/>
          </p:cNvPicPr>
          <p:nvPr/>
        </p:nvPicPr>
        <p:blipFill rotWithShape="1">
          <a:blip r:embed="rId7"/>
          <a:srcRect/>
          <a:stretch/>
        </p:blipFill>
        <p:spPr>
          <a:xfrm>
            <a:off x="8742494" y="0"/>
            <a:ext cx="3370948" cy="1576621"/>
          </a:xfrm>
          <a:prstGeom prst="rect">
            <a:avLst/>
          </a:prstGeom>
        </p:spPr>
      </p:pic>
      <p:pic>
        <p:nvPicPr>
          <p:cNvPr id="3" name="Picture 2" descr="clipart sharpies 10 free Cliparts | Download images on Clipground 2021">
            <a:extLst>
              <a:ext uri="{FF2B5EF4-FFF2-40B4-BE49-F238E27FC236}">
                <a16:creationId xmlns:a16="http://schemas.microsoft.com/office/drawing/2014/main" id="{8FCAEFB9-2C89-BE5E-20D2-43F64F910C3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4467" r="-2272"/>
          <a:stretch/>
        </p:blipFill>
        <p:spPr bwMode="auto">
          <a:xfrm rot="242474">
            <a:off x="10956516" y="-150991"/>
            <a:ext cx="1379006" cy="102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273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par>
                                <p:cTn id="13" presetID="22" presetClass="entr" presetSubtype="8"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C6AB6-BFE3-CC26-22BC-19D9C43CBDB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2FA5DF-62A4-63F7-BFD6-9E60014BD78D}"/>
              </a:ext>
            </a:extLst>
          </p:cNvPr>
          <p:cNvSpPr txBox="1"/>
          <p:nvPr/>
        </p:nvSpPr>
        <p:spPr>
          <a:xfrm>
            <a:off x="335119" y="205264"/>
            <a:ext cx="10841408"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Why ‘Mixed-Methods’ Process Mapping?</a:t>
            </a:r>
            <a:endParaRPr kumimoji="0" lang="en-US" sz="4600" b="1" i="1" u="none" strike="noStrike" kern="1200" cap="none" spc="0" normalizeH="0" baseline="0" noProof="0">
              <a:ln>
                <a:noFill/>
              </a:ln>
              <a:solidFill>
                <a:srgbClr val="404040"/>
              </a:solidFill>
              <a:effectLst/>
              <a:uLnTx/>
              <a:uFillTx/>
              <a:latin typeface="Barlow" panose="00000500000000000000" pitchFamily="2"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0"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grpSp>
        <p:nvGrpSpPr>
          <p:cNvPr id="13" name="Group 12">
            <a:extLst>
              <a:ext uri="{FF2B5EF4-FFF2-40B4-BE49-F238E27FC236}">
                <a16:creationId xmlns:a16="http://schemas.microsoft.com/office/drawing/2014/main" id="{F64E1DB4-5813-4A57-C909-5304977C54FA}"/>
              </a:ext>
            </a:extLst>
          </p:cNvPr>
          <p:cNvGrpSpPr/>
          <p:nvPr/>
        </p:nvGrpSpPr>
        <p:grpSpPr>
          <a:xfrm>
            <a:off x="369365" y="1493184"/>
            <a:ext cx="11482970" cy="4887644"/>
            <a:chOff x="369365" y="1343137"/>
            <a:chExt cx="11482970" cy="5056502"/>
          </a:xfrm>
        </p:grpSpPr>
        <p:pic>
          <p:nvPicPr>
            <p:cNvPr id="21" name="Graphic 20" descr="Arrow circle outline">
              <a:extLst>
                <a:ext uri="{FF2B5EF4-FFF2-40B4-BE49-F238E27FC236}">
                  <a16:creationId xmlns:a16="http://schemas.microsoft.com/office/drawing/2014/main" id="{5EFAF934-141E-6C05-370F-03EEB8B1579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977" y="1343137"/>
              <a:ext cx="4887644" cy="5056502"/>
            </a:xfrm>
            <a:prstGeom prst="rect">
              <a:avLst/>
            </a:prstGeom>
          </p:spPr>
        </p:pic>
        <p:grpSp>
          <p:nvGrpSpPr>
            <p:cNvPr id="14" name="Group 13">
              <a:extLst>
                <a:ext uri="{FF2B5EF4-FFF2-40B4-BE49-F238E27FC236}">
                  <a16:creationId xmlns:a16="http://schemas.microsoft.com/office/drawing/2014/main" id="{46A04C96-C06A-AC29-EB3B-76C16FC77E94}"/>
                </a:ext>
              </a:extLst>
            </p:cNvPr>
            <p:cNvGrpSpPr/>
            <p:nvPr/>
          </p:nvGrpSpPr>
          <p:grpSpPr>
            <a:xfrm>
              <a:off x="369365" y="1729359"/>
              <a:ext cx="11482970" cy="4107091"/>
              <a:chOff x="369365" y="1921639"/>
              <a:chExt cx="11482970" cy="4107089"/>
            </a:xfrm>
          </p:grpSpPr>
          <p:sp>
            <p:nvSpPr>
              <p:cNvPr id="22" name="Freeform: Shape 21">
                <a:extLst>
                  <a:ext uri="{FF2B5EF4-FFF2-40B4-BE49-F238E27FC236}">
                    <a16:creationId xmlns:a16="http://schemas.microsoft.com/office/drawing/2014/main" id="{CF8C1CFE-C762-43C4-CDD0-31D75E68CEBE}"/>
                  </a:ext>
                </a:extLst>
              </p:cNvPr>
              <p:cNvSpPr/>
              <p:nvPr/>
            </p:nvSpPr>
            <p:spPr>
              <a:xfrm flipV="1">
                <a:off x="7662247" y="3886700"/>
                <a:ext cx="4175238" cy="2142028"/>
              </a:xfrm>
              <a:custGeom>
                <a:avLst/>
                <a:gdLst>
                  <a:gd name="connsiteX0" fmla="*/ 4078891 w 4326541"/>
                  <a:gd name="connsiteY0" fmla="*/ 0 h 2142028"/>
                  <a:gd name="connsiteX1" fmla="*/ 4326541 w 4326541"/>
                  <a:gd name="connsiteY1" fmla="*/ 247650 h 2142028"/>
                  <a:gd name="connsiteX2" fmla="*/ 4078891 w 4326541"/>
                  <a:gd name="connsiteY2" fmla="*/ 495300 h 2142028"/>
                  <a:gd name="connsiteX3" fmla="*/ 3903776 w 4326541"/>
                  <a:gd name="connsiteY3" fmla="*/ 422765 h 2142028"/>
                  <a:gd name="connsiteX4" fmla="*/ 3894958 w 4326541"/>
                  <a:gd name="connsiteY4" fmla="*/ 409686 h 2142028"/>
                  <a:gd name="connsiteX5" fmla="*/ 3499957 w 4326541"/>
                  <a:gd name="connsiteY5" fmla="*/ 409686 h 2142028"/>
                  <a:gd name="connsiteX6" fmla="*/ 3499957 w 4326541"/>
                  <a:gd name="connsiteY6" fmla="*/ 490628 h 2142028"/>
                  <a:gd name="connsiteX7" fmla="*/ 2018819 w 4326541"/>
                  <a:gd name="connsiteY7" fmla="*/ 490628 h 2142028"/>
                  <a:gd name="connsiteX8" fmla="*/ 2018819 w 4326541"/>
                  <a:gd name="connsiteY8" fmla="*/ 409686 h 2142028"/>
                  <a:gd name="connsiteX9" fmla="*/ 713095 w 4326541"/>
                  <a:gd name="connsiteY9" fmla="*/ 409686 h 2142028"/>
                  <a:gd name="connsiteX10" fmla="*/ 273270 w 4326541"/>
                  <a:gd name="connsiteY10" fmla="*/ 2142028 h 2142028"/>
                  <a:gd name="connsiteX11" fmla="*/ 0 w 4326541"/>
                  <a:gd name="connsiteY11" fmla="*/ 2072646 h 2142028"/>
                  <a:gd name="connsiteX12" fmla="*/ 493231 w 4326541"/>
                  <a:gd name="connsiteY12" fmla="*/ 129956 h 2142028"/>
                  <a:gd name="connsiteX13" fmla="*/ 493231 w 4326541"/>
                  <a:gd name="connsiteY13" fmla="*/ 127746 h 2142028"/>
                  <a:gd name="connsiteX14" fmla="*/ 2018819 w 4326541"/>
                  <a:gd name="connsiteY14" fmla="*/ 127746 h 2142028"/>
                  <a:gd name="connsiteX15" fmla="*/ 2018819 w 4326541"/>
                  <a:gd name="connsiteY15" fmla="*/ 33443 h 2142028"/>
                  <a:gd name="connsiteX16" fmla="*/ 3499957 w 4326541"/>
                  <a:gd name="connsiteY16" fmla="*/ 33443 h 2142028"/>
                  <a:gd name="connsiteX17" fmla="*/ 3499957 w 4326541"/>
                  <a:gd name="connsiteY17" fmla="*/ 127746 h 2142028"/>
                  <a:gd name="connsiteX18" fmla="*/ 3866552 w 4326541"/>
                  <a:gd name="connsiteY18" fmla="*/ 127746 h 2142028"/>
                  <a:gd name="connsiteX19" fmla="*/ 3903776 w 4326541"/>
                  <a:gd name="connsiteY19" fmla="*/ 72535 h 2142028"/>
                  <a:gd name="connsiteX20" fmla="*/ 4078891 w 4326541"/>
                  <a:gd name="connsiteY20" fmla="*/ 0 h 214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6541" h="2142028">
                    <a:moveTo>
                      <a:pt x="4078891" y="0"/>
                    </a:moveTo>
                    <a:cubicBezTo>
                      <a:pt x="4215664" y="0"/>
                      <a:pt x="4326541" y="110877"/>
                      <a:pt x="4326541" y="247650"/>
                    </a:cubicBezTo>
                    <a:cubicBezTo>
                      <a:pt x="4326541" y="384423"/>
                      <a:pt x="4215664" y="495300"/>
                      <a:pt x="4078891" y="495300"/>
                    </a:cubicBezTo>
                    <a:cubicBezTo>
                      <a:pt x="4010505" y="495300"/>
                      <a:pt x="3948592" y="467581"/>
                      <a:pt x="3903776" y="422765"/>
                    </a:cubicBezTo>
                    <a:lnTo>
                      <a:pt x="3894958" y="409686"/>
                    </a:lnTo>
                    <a:lnTo>
                      <a:pt x="3499957" y="409686"/>
                    </a:lnTo>
                    <a:lnTo>
                      <a:pt x="3499957" y="490628"/>
                    </a:lnTo>
                    <a:lnTo>
                      <a:pt x="2018819" y="490628"/>
                    </a:lnTo>
                    <a:lnTo>
                      <a:pt x="2018819" y="409686"/>
                    </a:lnTo>
                    <a:lnTo>
                      <a:pt x="713095" y="409686"/>
                    </a:lnTo>
                    <a:lnTo>
                      <a:pt x="273270" y="2142028"/>
                    </a:lnTo>
                    <a:lnTo>
                      <a:pt x="0" y="2072646"/>
                    </a:lnTo>
                    <a:lnTo>
                      <a:pt x="493231" y="129956"/>
                    </a:lnTo>
                    <a:lnTo>
                      <a:pt x="493231" y="127746"/>
                    </a:lnTo>
                    <a:lnTo>
                      <a:pt x="2018819" y="127746"/>
                    </a:lnTo>
                    <a:lnTo>
                      <a:pt x="2018819" y="33443"/>
                    </a:lnTo>
                    <a:lnTo>
                      <a:pt x="3499957" y="33443"/>
                    </a:lnTo>
                    <a:lnTo>
                      <a:pt x="3499957" y="127746"/>
                    </a:lnTo>
                    <a:lnTo>
                      <a:pt x="3866552" y="127746"/>
                    </a:lnTo>
                    <a:lnTo>
                      <a:pt x="3903776" y="72535"/>
                    </a:lnTo>
                    <a:cubicBezTo>
                      <a:pt x="3948592" y="27719"/>
                      <a:pt x="4010505" y="0"/>
                      <a:pt x="4078891" y="0"/>
                    </a:cubicBezTo>
                    <a:close/>
                  </a:path>
                </a:pathLst>
              </a:custGeom>
              <a:solidFill>
                <a:srgbClr val="79AEEF">
                  <a:alpha val="7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404040"/>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E28633DF-C40E-8470-C994-2879545CA9A1}"/>
                  </a:ext>
                </a:extLst>
              </p:cNvPr>
              <p:cNvSpPr/>
              <p:nvPr/>
            </p:nvSpPr>
            <p:spPr>
              <a:xfrm>
                <a:off x="7677097" y="1921639"/>
                <a:ext cx="4175238" cy="2142028"/>
              </a:xfrm>
              <a:custGeom>
                <a:avLst/>
                <a:gdLst>
                  <a:gd name="connsiteX0" fmla="*/ 4078891 w 4326541"/>
                  <a:gd name="connsiteY0" fmla="*/ 0 h 2142028"/>
                  <a:gd name="connsiteX1" fmla="*/ 4326541 w 4326541"/>
                  <a:gd name="connsiteY1" fmla="*/ 247650 h 2142028"/>
                  <a:gd name="connsiteX2" fmla="*/ 4078891 w 4326541"/>
                  <a:gd name="connsiteY2" fmla="*/ 495300 h 2142028"/>
                  <a:gd name="connsiteX3" fmla="*/ 3903776 w 4326541"/>
                  <a:gd name="connsiteY3" fmla="*/ 422765 h 2142028"/>
                  <a:gd name="connsiteX4" fmla="*/ 3894958 w 4326541"/>
                  <a:gd name="connsiteY4" fmla="*/ 409686 h 2142028"/>
                  <a:gd name="connsiteX5" fmla="*/ 3499957 w 4326541"/>
                  <a:gd name="connsiteY5" fmla="*/ 409686 h 2142028"/>
                  <a:gd name="connsiteX6" fmla="*/ 3499957 w 4326541"/>
                  <a:gd name="connsiteY6" fmla="*/ 490628 h 2142028"/>
                  <a:gd name="connsiteX7" fmla="*/ 2018819 w 4326541"/>
                  <a:gd name="connsiteY7" fmla="*/ 490628 h 2142028"/>
                  <a:gd name="connsiteX8" fmla="*/ 2018819 w 4326541"/>
                  <a:gd name="connsiteY8" fmla="*/ 409686 h 2142028"/>
                  <a:gd name="connsiteX9" fmla="*/ 713095 w 4326541"/>
                  <a:gd name="connsiteY9" fmla="*/ 409686 h 2142028"/>
                  <a:gd name="connsiteX10" fmla="*/ 273270 w 4326541"/>
                  <a:gd name="connsiteY10" fmla="*/ 2142028 h 2142028"/>
                  <a:gd name="connsiteX11" fmla="*/ 0 w 4326541"/>
                  <a:gd name="connsiteY11" fmla="*/ 2072646 h 2142028"/>
                  <a:gd name="connsiteX12" fmla="*/ 493231 w 4326541"/>
                  <a:gd name="connsiteY12" fmla="*/ 129956 h 2142028"/>
                  <a:gd name="connsiteX13" fmla="*/ 493231 w 4326541"/>
                  <a:gd name="connsiteY13" fmla="*/ 127746 h 2142028"/>
                  <a:gd name="connsiteX14" fmla="*/ 2018819 w 4326541"/>
                  <a:gd name="connsiteY14" fmla="*/ 127746 h 2142028"/>
                  <a:gd name="connsiteX15" fmla="*/ 2018819 w 4326541"/>
                  <a:gd name="connsiteY15" fmla="*/ 33443 h 2142028"/>
                  <a:gd name="connsiteX16" fmla="*/ 3499957 w 4326541"/>
                  <a:gd name="connsiteY16" fmla="*/ 33443 h 2142028"/>
                  <a:gd name="connsiteX17" fmla="*/ 3499957 w 4326541"/>
                  <a:gd name="connsiteY17" fmla="*/ 127746 h 2142028"/>
                  <a:gd name="connsiteX18" fmla="*/ 3866552 w 4326541"/>
                  <a:gd name="connsiteY18" fmla="*/ 127746 h 2142028"/>
                  <a:gd name="connsiteX19" fmla="*/ 3903776 w 4326541"/>
                  <a:gd name="connsiteY19" fmla="*/ 72535 h 2142028"/>
                  <a:gd name="connsiteX20" fmla="*/ 4078891 w 4326541"/>
                  <a:gd name="connsiteY20" fmla="*/ 0 h 214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6541" h="2142028">
                    <a:moveTo>
                      <a:pt x="4078891" y="0"/>
                    </a:moveTo>
                    <a:cubicBezTo>
                      <a:pt x="4215664" y="0"/>
                      <a:pt x="4326541" y="110877"/>
                      <a:pt x="4326541" y="247650"/>
                    </a:cubicBezTo>
                    <a:cubicBezTo>
                      <a:pt x="4326541" y="384423"/>
                      <a:pt x="4215664" y="495300"/>
                      <a:pt x="4078891" y="495300"/>
                    </a:cubicBezTo>
                    <a:cubicBezTo>
                      <a:pt x="4010505" y="495300"/>
                      <a:pt x="3948592" y="467581"/>
                      <a:pt x="3903776" y="422765"/>
                    </a:cubicBezTo>
                    <a:lnTo>
                      <a:pt x="3894958" y="409686"/>
                    </a:lnTo>
                    <a:lnTo>
                      <a:pt x="3499957" y="409686"/>
                    </a:lnTo>
                    <a:lnTo>
                      <a:pt x="3499957" y="490628"/>
                    </a:lnTo>
                    <a:lnTo>
                      <a:pt x="2018819" y="490628"/>
                    </a:lnTo>
                    <a:lnTo>
                      <a:pt x="2018819" y="409686"/>
                    </a:lnTo>
                    <a:lnTo>
                      <a:pt x="713095" y="409686"/>
                    </a:lnTo>
                    <a:lnTo>
                      <a:pt x="273270" y="2142028"/>
                    </a:lnTo>
                    <a:lnTo>
                      <a:pt x="0" y="2072646"/>
                    </a:lnTo>
                    <a:lnTo>
                      <a:pt x="493231" y="129956"/>
                    </a:lnTo>
                    <a:lnTo>
                      <a:pt x="493231" y="127746"/>
                    </a:lnTo>
                    <a:lnTo>
                      <a:pt x="2018819" y="127746"/>
                    </a:lnTo>
                    <a:lnTo>
                      <a:pt x="2018819" y="33443"/>
                    </a:lnTo>
                    <a:lnTo>
                      <a:pt x="3499957" y="33443"/>
                    </a:lnTo>
                    <a:lnTo>
                      <a:pt x="3499957" y="127746"/>
                    </a:lnTo>
                    <a:lnTo>
                      <a:pt x="3866552" y="127746"/>
                    </a:lnTo>
                    <a:lnTo>
                      <a:pt x="3903776" y="72535"/>
                    </a:lnTo>
                    <a:cubicBezTo>
                      <a:pt x="3948592" y="27719"/>
                      <a:pt x="4010505" y="0"/>
                      <a:pt x="4078891" y="0"/>
                    </a:cubicBezTo>
                    <a:close/>
                  </a:path>
                </a:pathLst>
              </a:custGeom>
              <a:solidFill>
                <a:srgbClr val="B7DE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404040"/>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72EBA271-5C95-C014-EBAD-E5394A676DEF}"/>
                  </a:ext>
                </a:extLst>
              </p:cNvPr>
              <p:cNvGrpSpPr/>
              <p:nvPr/>
            </p:nvGrpSpPr>
            <p:grpSpPr>
              <a:xfrm>
                <a:off x="369365" y="2768614"/>
                <a:ext cx="11482970" cy="2499108"/>
                <a:chOff x="308225" y="1990700"/>
                <a:chExt cx="11482970" cy="2499108"/>
              </a:xfrm>
            </p:grpSpPr>
            <p:pic>
              <p:nvPicPr>
                <p:cNvPr id="29" name="Picture 28">
                  <a:extLst>
                    <a:ext uri="{FF2B5EF4-FFF2-40B4-BE49-F238E27FC236}">
                      <a16:creationId xmlns:a16="http://schemas.microsoft.com/office/drawing/2014/main" id="{65FCF725-88E1-2BEB-F800-304FABCACFC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08225" y="1990700"/>
                  <a:ext cx="11482970" cy="2499108"/>
                </a:xfrm>
                <a:custGeom>
                  <a:avLst/>
                  <a:gdLst>
                    <a:gd name="connsiteX0" fmla="*/ 0 w 11482970"/>
                    <a:gd name="connsiteY0" fmla="*/ 0 h 2499108"/>
                    <a:gd name="connsiteX1" fmla="*/ 11482970 w 11482970"/>
                    <a:gd name="connsiteY1" fmla="*/ 0 h 2499108"/>
                    <a:gd name="connsiteX2" fmla="*/ 11482970 w 11482970"/>
                    <a:gd name="connsiteY2" fmla="*/ 2499108 h 2499108"/>
                    <a:gd name="connsiteX3" fmla="*/ 0 w 11482970"/>
                    <a:gd name="connsiteY3" fmla="*/ 2499108 h 2499108"/>
                  </a:gdLst>
                  <a:ahLst/>
                  <a:cxnLst>
                    <a:cxn ang="0">
                      <a:pos x="connsiteX0" y="connsiteY0"/>
                    </a:cxn>
                    <a:cxn ang="0">
                      <a:pos x="connsiteX1" y="connsiteY1"/>
                    </a:cxn>
                    <a:cxn ang="0">
                      <a:pos x="connsiteX2" y="connsiteY2"/>
                    </a:cxn>
                    <a:cxn ang="0">
                      <a:pos x="connsiteX3" y="connsiteY3"/>
                    </a:cxn>
                  </a:cxnLst>
                  <a:rect l="l" t="t" r="r" b="b"/>
                  <a:pathLst>
                    <a:path w="11482970" h="2499108">
                      <a:moveTo>
                        <a:pt x="0" y="0"/>
                      </a:moveTo>
                      <a:lnTo>
                        <a:pt x="11482970" y="0"/>
                      </a:lnTo>
                      <a:lnTo>
                        <a:pt x="11482970" y="2499108"/>
                      </a:lnTo>
                      <a:lnTo>
                        <a:pt x="0" y="2499108"/>
                      </a:lnTo>
                      <a:close/>
                    </a:path>
                  </a:pathLst>
                </a:custGeom>
              </p:spPr>
            </p:pic>
            <p:sp>
              <p:nvSpPr>
                <p:cNvPr id="30" name="TextBox 29">
                  <a:extLst>
                    <a:ext uri="{FF2B5EF4-FFF2-40B4-BE49-F238E27FC236}">
                      <a16:creationId xmlns:a16="http://schemas.microsoft.com/office/drawing/2014/main" id="{73979CFF-7B79-2B4E-9605-F280E7D7E8E7}"/>
                    </a:ext>
                  </a:extLst>
                </p:cNvPr>
                <p:cNvSpPr txBox="1"/>
                <p:nvPr/>
              </p:nvSpPr>
              <p:spPr>
                <a:xfrm>
                  <a:off x="1078786" y="2091409"/>
                  <a:ext cx="1561673" cy="382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404040"/>
                      </a:solidFill>
                      <a:effectLst/>
                      <a:uLnTx/>
                      <a:uFillTx/>
                      <a:latin typeface="Barlow" panose="00000500000000000000" pitchFamily="2" charset="0"/>
                      <a:ea typeface="+mn-ea"/>
                      <a:cs typeface="+mn-cs"/>
                    </a:rPr>
                    <a:t>INTERVIEWS</a:t>
                  </a:r>
                </a:p>
              </p:txBody>
            </p:sp>
            <p:sp>
              <p:nvSpPr>
                <p:cNvPr id="31" name="TextBox 30">
                  <a:extLst>
                    <a:ext uri="{FF2B5EF4-FFF2-40B4-BE49-F238E27FC236}">
                      <a16:creationId xmlns:a16="http://schemas.microsoft.com/office/drawing/2014/main" id="{99FC7F6C-33C9-9DE2-0E34-CC9B20EF0504}"/>
                    </a:ext>
                  </a:extLst>
                </p:cNvPr>
                <p:cNvSpPr txBox="1"/>
                <p:nvPr/>
              </p:nvSpPr>
              <p:spPr>
                <a:xfrm>
                  <a:off x="1232898" y="2917087"/>
                  <a:ext cx="1253448" cy="668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404040"/>
                      </a:solidFill>
                      <a:effectLst/>
                      <a:uLnTx/>
                      <a:uFillTx/>
                      <a:latin typeface="Barlow" panose="00000500000000000000" pitchFamily="2" charset="0"/>
                      <a:ea typeface="+mn-ea"/>
                      <a:cs typeface="+mn-cs"/>
                    </a:rPr>
                    <a:t>FOCUS GROUPS</a:t>
                  </a:r>
                </a:p>
              </p:txBody>
            </p:sp>
            <p:sp>
              <p:nvSpPr>
                <p:cNvPr id="32" name="TextBox 31">
                  <a:extLst>
                    <a:ext uri="{FF2B5EF4-FFF2-40B4-BE49-F238E27FC236}">
                      <a16:creationId xmlns:a16="http://schemas.microsoft.com/office/drawing/2014/main" id="{E00977B1-9E4E-2857-5F17-108D8ADC8A2D}"/>
                    </a:ext>
                  </a:extLst>
                </p:cNvPr>
                <p:cNvSpPr txBox="1"/>
                <p:nvPr/>
              </p:nvSpPr>
              <p:spPr>
                <a:xfrm>
                  <a:off x="1078786" y="4040233"/>
                  <a:ext cx="1561673" cy="382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404040"/>
                      </a:solidFill>
                      <a:effectLst/>
                      <a:uLnTx/>
                      <a:uFillTx/>
                      <a:latin typeface="Barlow" panose="00000500000000000000" pitchFamily="2" charset="0"/>
                      <a:ea typeface="+mn-ea"/>
                      <a:cs typeface="+mn-cs"/>
                    </a:rPr>
                    <a:t>AUDIT DATA</a:t>
                  </a:r>
                </a:p>
              </p:txBody>
            </p:sp>
            <p:sp>
              <p:nvSpPr>
                <p:cNvPr id="33" name="TextBox 32">
                  <a:extLst>
                    <a:ext uri="{FF2B5EF4-FFF2-40B4-BE49-F238E27FC236}">
                      <a16:creationId xmlns:a16="http://schemas.microsoft.com/office/drawing/2014/main" id="{44659076-57CB-433D-4D30-CC780087FC23}"/>
                    </a:ext>
                  </a:extLst>
                </p:cNvPr>
                <p:cNvSpPr txBox="1"/>
                <p:nvPr/>
              </p:nvSpPr>
              <p:spPr>
                <a:xfrm>
                  <a:off x="5422986" y="2943390"/>
                  <a:ext cx="1253448" cy="668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rPr>
                    <a:t>PROCESS MAPS</a:t>
                  </a:r>
                </a:p>
              </p:txBody>
            </p:sp>
          </p:grpSp>
        </p:grpSp>
        <p:sp>
          <p:nvSpPr>
            <p:cNvPr id="15" name="TextBox 14">
              <a:extLst>
                <a:ext uri="{FF2B5EF4-FFF2-40B4-BE49-F238E27FC236}">
                  <a16:creationId xmlns:a16="http://schemas.microsoft.com/office/drawing/2014/main" id="{A39A5A85-64E9-BF02-47F6-B7045125C2C2}"/>
                </a:ext>
              </a:extLst>
            </p:cNvPr>
            <p:cNvSpPr txBox="1"/>
            <p:nvPr/>
          </p:nvSpPr>
          <p:spPr>
            <a:xfrm>
              <a:off x="9388467" y="2590342"/>
              <a:ext cx="1788060" cy="5412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04040"/>
                  </a:solidFill>
                  <a:effectLst/>
                  <a:uLnTx/>
                  <a:uFillTx/>
                  <a:latin typeface="Barlow" panose="00000500000000000000" pitchFamily="2" charset="0"/>
                  <a:ea typeface="+mn-ea"/>
                  <a:cs typeface="+mn-cs"/>
                </a:rPr>
                <a:t>BARRIERS &amp; FACILITATORS</a:t>
              </a:r>
            </a:p>
          </p:txBody>
        </p:sp>
        <p:sp>
          <p:nvSpPr>
            <p:cNvPr id="16" name="TextBox 15">
              <a:extLst>
                <a:ext uri="{FF2B5EF4-FFF2-40B4-BE49-F238E27FC236}">
                  <a16:creationId xmlns:a16="http://schemas.microsoft.com/office/drawing/2014/main" id="{F10FA118-561E-3AE4-8F52-27BC6359ECA5}"/>
                </a:ext>
              </a:extLst>
            </p:cNvPr>
            <p:cNvSpPr txBox="1"/>
            <p:nvPr/>
          </p:nvSpPr>
          <p:spPr>
            <a:xfrm>
              <a:off x="9626506" y="3671164"/>
              <a:ext cx="1311983" cy="318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04040"/>
                  </a:solidFill>
                  <a:effectLst/>
                  <a:uLnTx/>
                  <a:uFillTx/>
                  <a:latin typeface="Barlow" panose="00000500000000000000" pitchFamily="2" charset="0"/>
                  <a:ea typeface="+mn-ea"/>
                  <a:cs typeface="+mn-cs"/>
                </a:rPr>
                <a:t>STRATEGIES</a:t>
              </a:r>
            </a:p>
          </p:txBody>
        </p:sp>
        <p:sp>
          <p:nvSpPr>
            <p:cNvPr id="17" name="TextBox 16">
              <a:extLst>
                <a:ext uri="{FF2B5EF4-FFF2-40B4-BE49-F238E27FC236}">
                  <a16:creationId xmlns:a16="http://schemas.microsoft.com/office/drawing/2014/main" id="{72529046-917D-7A42-AAE7-3AB5D8B5D87F}"/>
                </a:ext>
              </a:extLst>
            </p:cNvPr>
            <p:cNvSpPr txBox="1"/>
            <p:nvPr/>
          </p:nvSpPr>
          <p:spPr>
            <a:xfrm>
              <a:off x="9388467" y="4531870"/>
              <a:ext cx="1788060" cy="5412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04040"/>
                  </a:solidFill>
                  <a:effectLst/>
                  <a:uLnTx/>
                  <a:uFillTx/>
                  <a:latin typeface="Barlow" panose="00000500000000000000" pitchFamily="2" charset="0"/>
                  <a:ea typeface="+mn-ea"/>
                  <a:cs typeface="+mn-cs"/>
                </a:rPr>
                <a:t>IMPROVED PROCESSES</a:t>
              </a:r>
            </a:p>
          </p:txBody>
        </p:sp>
        <p:sp>
          <p:nvSpPr>
            <p:cNvPr id="18" name="TextBox 17">
              <a:extLst>
                <a:ext uri="{FF2B5EF4-FFF2-40B4-BE49-F238E27FC236}">
                  <a16:creationId xmlns:a16="http://schemas.microsoft.com/office/drawing/2014/main" id="{CBACF907-F598-A6C5-82F3-3E2F17CF89F3}"/>
                </a:ext>
              </a:extLst>
            </p:cNvPr>
            <p:cNvSpPr txBox="1"/>
            <p:nvPr/>
          </p:nvSpPr>
          <p:spPr>
            <a:xfrm>
              <a:off x="5241304" y="1893932"/>
              <a:ext cx="1660239" cy="598881"/>
            </a:xfrm>
            <a:prstGeom prst="roundRect">
              <a:avLst/>
            </a:prstGeom>
            <a:solidFill>
              <a:srgbClr val="007882"/>
            </a:solidFill>
            <a:ln w="5715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white"/>
                  </a:solidFill>
                  <a:effectLst/>
                  <a:uLnTx/>
                  <a:uFillTx/>
                  <a:latin typeface="Barlow" panose="00000500000000000000" pitchFamily="2" charset="0"/>
                  <a:ea typeface="+mn-ea"/>
                  <a:cs typeface="+mn-cs"/>
                </a:rPr>
                <a:t>STAKEHOLDER ENGAGEMENT</a:t>
              </a:r>
            </a:p>
          </p:txBody>
        </p:sp>
        <p:sp>
          <p:nvSpPr>
            <p:cNvPr id="19" name="TextBox 18">
              <a:extLst>
                <a:ext uri="{FF2B5EF4-FFF2-40B4-BE49-F238E27FC236}">
                  <a16:creationId xmlns:a16="http://schemas.microsoft.com/office/drawing/2014/main" id="{D985A599-B1E4-83C3-BD24-36AEFCCCCD15}"/>
                </a:ext>
              </a:extLst>
            </p:cNvPr>
            <p:cNvSpPr txBox="1"/>
            <p:nvPr/>
          </p:nvSpPr>
          <p:spPr>
            <a:xfrm>
              <a:off x="9297310" y="5303705"/>
              <a:ext cx="1970375" cy="5412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04040"/>
                  </a:solidFill>
                  <a:effectLst/>
                  <a:uLnTx/>
                  <a:uFillTx/>
                  <a:latin typeface="Barlow" panose="00000500000000000000" pitchFamily="2" charset="0"/>
                  <a:ea typeface="+mn-ea"/>
                  <a:cs typeface="+mn-cs"/>
                </a:rPr>
                <a:t>IMPROVED INTERVENTIONS</a:t>
              </a:r>
            </a:p>
          </p:txBody>
        </p:sp>
        <p:sp>
          <p:nvSpPr>
            <p:cNvPr id="20" name="TextBox 19">
              <a:extLst>
                <a:ext uri="{FF2B5EF4-FFF2-40B4-BE49-F238E27FC236}">
                  <a16:creationId xmlns:a16="http://schemas.microsoft.com/office/drawing/2014/main" id="{B16BD893-9C23-D32B-F1CE-2FC0C0EF485B}"/>
                </a:ext>
              </a:extLst>
            </p:cNvPr>
            <p:cNvSpPr txBox="1"/>
            <p:nvPr/>
          </p:nvSpPr>
          <p:spPr>
            <a:xfrm>
              <a:off x="9297310" y="1733219"/>
              <a:ext cx="1879217" cy="5412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404040"/>
                  </a:solidFill>
                  <a:effectLst/>
                  <a:uLnTx/>
                  <a:uFillTx/>
                  <a:latin typeface="Barlow" panose="00000500000000000000" pitchFamily="2" charset="0"/>
                  <a:ea typeface="+mn-ea"/>
                  <a:cs typeface="+mn-cs"/>
                </a:rPr>
                <a:t>TARGET BEHAVIOURS</a:t>
              </a:r>
            </a:p>
          </p:txBody>
        </p:sp>
      </p:grpSp>
      <p:sp>
        <p:nvSpPr>
          <p:cNvPr id="34" name="TextBox 33">
            <a:extLst>
              <a:ext uri="{FF2B5EF4-FFF2-40B4-BE49-F238E27FC236}">
                <a16:creationId xmlns:a16="http://schemas.microsoft.com/office/drawing/2014/main" id="{4188834E-9E55-1014-707B-AD6819351154}"/>
              </a:ext>
            </a:extLst>
          </p:cNvPr>
          <p:cNvSpPr txBox="1"/>
          <p:nvPr/>
        </p:nvSpPr>
        <p:spPr>
          <a:xfrm>
            <a:off x="8661737" y="1021553"/>
            <a:ext cx="46336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a:ln>
                  <a:noFill/>
                </a:ln>
                <a:solidFill>
                  <a:srgbClr val="404040"/>
                </a:solidFill>
                <a:effectLst/>
                <a:uLnTx/>
                <a:uFillTx/>
                <a:latin typeface="Barlow" panose="00000500000000000000" pitchFamily="2" charset="0"/>
                <a:ea typeface="+mn-ea"/>
                <a:cs typeface="+mn-cs"/>
              </a:rPr>
              <a:t>Outputs</a:t>
            </a:r>
          </a:p>
        </p:txBody>
      </p:sp>
      <p:cxnSp>
        <p:nvCxnSpPr>
          <p:cNvPr id="35" name="Straight Arrow Connector 34">
            <a:extLst>
              <a:ext uri="{FF2B5EF4-FFF2-40B4-BE49-F238E27FC236}">
                <a16:creationId xmlns:a16="http://schemas.microsoft.com/office/drawing/2014/main" id="{A84252C3-07D7-F2B7-90DF-56012A7F2B0E}"/>
              </a:ext>
            </a:extLst>
          </p:cNvPr>
          <p:cNvCxnSpPr>
            <a:cxnSpLocks/>
          </p:cNvCxnSpPr>
          <p:nvPr/>
        </p:nvCxnSpPr>
        <p:spPr>
          <a:xfrm>
            <a:off x="8173038" y="1483218"/>
            <a:ext cx="3528000" cy="0"/>
          </a:xfrm>
          <a:prstGeom prst="straightConnector1">
            <a:avLst/>
          </a:prstGeom>
          <a:ln w="57150">
            <a:solidFill>
              <a:srgbClr val="778DFD"/>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2897D96-7377-A94B-ACF6-627094BAB127}"/>
              </a:ext>
            </a:extLst>
          </p:cNvPr>
          <p:cNvSpPr txBox="1"/>
          <p:nvPr/>
        </p:nvSpPr>
        <p:spPr>
          <a:xfrm>
            <a:off x="-1478625" y="1021553"/>
            <a:ext cx="46336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a:ln>
                  <a:noFill/>
                </a:ln>
                <a:solidFill>
                  <a:srgbClr val="404040"/>
                </a:solidFill>
                <a:effectLst/>
                <a:uLnTx/>
                <a:uFillTx/>
                <a:latin typeface="Barlow" panose="00000500000000000000" pitchFamily="2" charset="0"/>
                <a:ea typeface="+mn-ea"/>
                <a:cs typeface="+mn-cs"/>
              </a:rPr>
              <a:t>Inputs</a:t>
            </a:r>
          </a:p>
        </p:txBody>
      </p:sp>
      <p:cxnSp>
        <p:nvCxnSpPr>
          <p:cNvPr id="37" name="Straight Arrow Connector 36">
            <a:extLst>
              <a:ext uri="{FF2B5EF4-FFF2-40B4-BE49-F238E27FC236}">
                <a16:creationId xmlns:a16="http://schemas.microsoft.com/office/drawing/2014/main" id="{AD6BEF8E-F659-735A-771D-CB5D7D1C4E36}"/>
              </a:ext>
            </a:extLst>
          </p:cNvPr>
          <p:cNvCxnSpPr>
            <a:cxnSpLocks/>
          </p:cNvCxnSpPr>
          <p:nvPr/>
        </p:nvCxnSpPr>
        <p:spPr>
          <a:xfrm>
            <a:off x="414183" y="1483218"/>
            <a:ext cx="3528000" cy="0"/>
          </a:xfrm>
          <a:prstGeom prst="straightConnector1">
            <a:avLst/>
          </a:prstGeom>
          <a:ln w="57150">
            <a:solidFill>
              <a:srgbClr val="35CBC7"/>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415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F65E5-FE28-039A-6298-9C20E8F59B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E69E98-091C-3B0D-0533-8B6739CF08FC}"/>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Aims</a:t>
            </a:r>
            <a:endParaRPr kumimoji="0" lang="en-US" sz="4600" b="1" i="1" u="none" strike="noStrike" kern="1200" cap="none" spc="0" normalizeH="0" baseline="0" noProof="0">
              <a:ln>
                <a:noFill/>
              </a:ln>
              <a:solidFill>
                <a:srgbClr val="404040"/>
              </a:solidFill>
              <a:effectLst/>
              <a:uLnTx/>
              <a:uFillTx/>
              <a:latin typeface="Barlow" panose="00000500000000000000" pitchFamily="2"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0" i="0"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sp>
        <p:nvSpPr>
          <p:cNvPr id="34" name="TextBox 33">
            <a:extLst>
              <a:ext uri="{FF2B5EF4-FFF2-40B4-BE49-F238E27FC236}">
                <a16:creationId xmlns:a16="http://schemas.microsoft.com/office/drawing/2014/main" id="{607E06A6-697C-1C51-81E5-6E59CA2269FC}"/>
              </a:ext>
            </a:extLst>
          </p:cNvPr>
          <p:cNvSpPr txBox="1"/>
          <p:nvPr/>
        </p:nvSpPr>
        <p:spPr>
          <a:xfrm>
            <a:off x="2111008" y="3901913"/>
            <a:ext cx="46336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a:ln>
                  <a:noFill/>
                </a:ln>
                <a:solidFill>
                  <a:srgbClr val="404040"/>
                </a:solidFill>
                <a:effectLst/>
                <a:uLnTx/>
                <a:uFillTx/>
                <a:latin typeface="Barlow" panose="00000500000000000000" pitchFamily="2" charset="0"/>
                <a:ea typeface="+mn-ea"/>
                <a:cs typeface="+mn-cs"/>
              </a:rPr>
              <a:t>Outputs</a:t>
            </a:r>
          </a:p>
        </p:txBody>
      </p:sp>
      <p:cxnSp>
        <p:nvCxnSpPr>
          <p:cNvPr id="35" name="Straight Arrow Connector 34">
            <a:extLst>
              <a:ext uri="{FF2B5EF4-FFF2-40B4-BE49-F238E27FC236}">
                <a16:creationId xmlns:a16="http://schemas.microsoft.com/office/drawing/2014/main" id="{1E5F9DE4-3AA9-AF20-F9E5-3DFA7FCD5C1D}"/>
              </a:ext>
            </a:extLst>
          </p:cNvPr>
          <p:cNvCxnSpPr/>
          <p:nvPr/>
        </p:nvCxnSpPr>
        <p:spPr>
          <a:xfrm>
            <a:off x="513539" y="4363578"/>
            <a:ext cx="4645462" cy="0"/>
          </a:xfrm>
          <a:prstGeom prst="straightConnector1">
            <a:avLst/>
          </a:prstGeom>
          <a:ln w="57150">
            <a:solidFill>
              <a:srgbClr val="778DFD"/>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CBF9B22-6B70-1B37-BB90-A1E6DF558E5A}"/>
              </a:ext>
            </a:extLst>
          </p:cNvPr>
          <p:cNvSpPr txBox="1"/>
          <p:nvPr/>
        </p:nvSpPr>
        <p:spPr>
          <a:xfrm>
            <a:off x="-1471178" y="1021553"/>
            <a:ext cx="46336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a:ln>
                  <a:noFill/>
                </a:ln>
                <a:solidFill>
                  <a:srgbClr val="404040"/>
                </a:solidFill>
                <a:effectLst/>
                <a:uLnTx/>
                <a:uFillTx/>
                <a:latin typeface="Barlow" panose="00000500000000000000" pitchFamily="2" charset="0"/>
                <a:ea typeface="+mn-ea"/>
                <a:cs typeface="+mn-cs"/>
              </a:rPr>
              <a:t>Inputs</a:t>
            </a:r>
          </a:p>
        </p:txBody>
      </p:sp>
      <p:cxnSp>
        <p:nvCxnSpPr>
          <p:cNvPr id="37" name="Straight Arrow Connector 36">
            <a:extLst>
              <a:ext uri="{FF2B5EF4-FFF2-40B4-BE49-F238E27FC236}">
                <a16:creationId xmlns:a16="http://schemas.microsoft.com/office/drawing/2014/main" id="{1B68BF0B-1F19-12D4-4765-697A5F55B680}"/>
              </a:ext>
            </a:extLst>
          </p:cNvPr>
          <p:cNvCxnSpPr/>
          <p:nvPr/>
        </p:nvCxnSpPr>
        <p:spPr>
          <a:xfrm>
            <a:off x="414183" y="1483218"/>
            <a:ext cx="4645462" cy="0"/>
          </a:xfrm>
          <a:prstGeom prst="straightConnector1">
            <a:avLst/>
          </a:prstGeom>
          <a:ln w="57150">
            <a:solidFill>
              <a:srgbClr val="35CBC7"/>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AED55D61-2744-DAB0-3E9D-31930D51CF2C}"/>
              </a:ext>
            </a:extLst>
          </p:cNvPr>
          <p:cNvSpPr txBox="1">
            <a:spLocks/>
          </p:cNvSpPr>
          <p:nvPr/>
        </p:nvSpPr>
        <p:spPr>
          <a:xfrm>
            <a:off x="335119" y="1699415"/>
            <a:ext cx="5292683" cy="21255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err="1">
                <a:ln>
                  <a:noFill/>
                </a:ln>
                <a:solidFill>
                  <a:prstClr val="black"/>
                </a:solidFill>
                <a:effectLst/>
                <a:uLnTx/>
                <a:uFillTx/>
                <a:latin typeface="Barlow" panose="00000500000000000000" pitchFamily="2" charset="0"/>
                <a:ea typeface="+mn-ea"/>
                <a:cs typeface="+mn-cs"/>
              </a:rPr>
              <a:t>Formalise</a:t>
            </a:r>
            <a:r>
              <a:rPr kumimoji="0" lang="en-US" sz="2000" b="0" i="0" u="none" strike="noStrike" kern="1200" cap="none" spc="0" normalizeH="0" baseline="0" noProof="0">
                <a:ln>
                  <a:noFill/>
                </a:ln>
                <a:solidFill>
                  <a:prstClr val="black"/>
                </a:solidFill>
                <a:effectLst/>
                <a:uLnTx/>
                <a:uFillTx/>
                <a:latin typeface="Barlow" panose="00000500000000000000" pitchFamily="2" charset="0"/>
                <a:ea typeface="+mn-ea"/>
                <a:cs typeface="+mn-cs"/>
              </a:rPr>
              <a:t> the methodological steps to using mixed-methods process mapping </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a:ln>
                  <a:noFill/>
                </a:ln>
                <a:solidFill>
                  <a:prstClr val="black"/>
                </a:solidFill>
                <a:effectLst/>
                <a:uLnTx/>
                <a:uFillTx/>
                <a:latin typeface="Barlow" panose="00000500000000000000" pitchFamily="2" charset="0"/>
                <a:ea typeface="+mn-ea"/>
                <a:cs typeface="+mn-cs"/>
              </a:rPr>
              <a:t>Provide guidance for best practice recommendations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2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5" name="Content Placeholder 2">
            <a:extLst>
              <a:ext uri="{FF2B5EF4-FFF2-40B4-BE49-F238E27FC236}">
                <a16:creationId xmlns:a16="http://schemas.microsoft.com/office/drawing/2014/main" id="{F9DE2EA5-5BFD-ADD6-B94C-AE78A122C38F}"/>
              </a:ext>
            </a:extLst>
          </p:cNvPr>
          <p:cNvSpPr txBox="1">
            <a:spLocks/>
          </p:cNvSpPr>
          <p:nvPr/>
        </p:nvSpPr>
        <p:spPr>
          <a:xfrm>
            <a:off x="428083" y="4520995"/>
            <a:ext cx="5119652" cy="18655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Improve consistency, quality, and utility in practice</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err="1">
                <a:ln>
                  <a:noFill/>
                </a:ln>
                <a:solidFill>
                  <a:prstClr val="black"/>
                </a:solidFill>
                <a:effectLst/>
                <a:uLnTx/>
                <a:uFillTx/>
                <a:latin typeface="Barlow" panose="00000500000000000000" pitchFamily="2" charset="0"/>
                <a:ea typeface="+mn-ea"/>
                <a:cs typeface="+mn-cs"/>
              </a:rPr>
              <a:t>Optimise</a:t>
            </a:r>
            <a:r>
              <a:rPr kumimoji="0" lang="en-US" sz="20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 implementation practice and research</a:t>
            </a:r>
            <a:endParaRPr kumimoji="0" lang="en-AU" sz="2000" b="0" i="0" u="none" strike="noStrike" kern="1200" cap="none" spc="0" normalizeH="0" baseline="0" noProof="0" dirty="0">
              <a:ln>
                <a:noFill/>
              </a:ln>
              <a:solidFill>
                <a:prstClr val="black"/>
              </a:solidFill>
              <a:effectLst/>
              <a:uLnTx/>
              <a:uFillTx/>
              <a:latin typeface="Barlow" panose="000005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AU" sz="2800" b="0" i="0" u="none" strike="noStrike" kern="1200" cap="none" spc="0" normalizeH="0" baseline="0" noProof="0" dirty="0">
              <a:ln>
                <a:noFill/>
              </a:ln>
              <a:solidFill>
                <a:prstClr val="black"/>
              </a:solidFill>
              <a:effectLst/>
              <a:uLnTx/>
              <a:uFillTx/>
              <a:latin typeface="Barlow" panose="00000500000000000000" pitchFamily="2" charset="0"/>
              <a:ea typeface="+mn-ea"/>
              <a:cs typeface="+mn-cs"/>
            </a:endParaRPr>
          </a:p>
        </p:txBody>
      </p:sp>
      <p:pic>
        <p:nvPicPr>
          <p:cNvPr id="7" name="Picture 6">
            <a:extLst>
              <a:ext uri="{FF2B5EF4-FFF2-40B4-BE49-F238E27FC236}">
                <a16:creationId xmlns:a16="http://schemas.microsoft.com/office/drawing/2014/main" id="{D7510C4A-93AD-140F-2368-6A24ABE68A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3961" y="1011337"/>
            <a:ext cx="5246079" cy="5190799"/>
          </a:xfrm>
          <a:prstGeom prst="rect">
            <a:avLst/>
          </a:prstGeom>
        </p:spPr>
      </p:pic>
    </p:spTree>
    <p:extLst>
      <p:ext uri="{BB962C8B-B14F-4D97-AF65-F5344CB8AC3E}">
        <p14:creationId xmlns:p14="http://schemas.microsoft.com/office/powerpoint/2010/main" val="482573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DDC11-2CBC-E84B-A818-FD9CF968E53F}"/>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2D85254-2461-20D6-FB39-36B4F0F02AFD}"/>
              </a:ext>
            </a:extLst>
          </p:cNvPr>
          <p:cNvSpPr txBox="1">
            <a:spLocks/>
          </p:cNvSpPr>
          <p:nvPr/>
        </p:nvSpPr>
        <p:spPr>
          <a:xfrm>
            <a:off x="335119" y="1253154"/>
            <a:ext cx="6989225" cy="5330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666869"/>
                </a:solidFill>
                <a:effectLst/>
                <a:uLnTx/>
                <a:uFillTx/>
                <a:latin typeface="Barlow" panose="00000500000000000000" pitchFamily="2" charset="0"/>
                <a:ea typeface="+mn-ea"/>
                <a:cs typeface="+mn-cs"/>
              </a:rPr>
              <a:t>Across 3 core phases of implementation:</a:t>
            </a:r>
          </a:p>
        </p:txBody>
      </p:sp>
      <p:sp>
        <p:nvSpPr>
          <p:cNvPr id="42" name="Content Placeholder 2">
            <a:extLst>
              <a:ext uri="{FF2B5EF4-FFF2-40B4-BE49-F238E27FC236}">
                <a16:creationId xmlns:a16="http://schemas.microsoft.com/office/drawing/2014/main" id="{04699EEB-7FDC-C37A-EAAB-4B675EF99BCD}"/>
              </a:ext>
            </a:extLst>
          </p:cNvPr>
          <p:cNvSpPr txBox="1">
            <a:spLocks/>
          </p:cNvSpPr>
          <p:nvPr/>
        </p:nvSpPr>
        <p:spPr>
          <a:xfrm>
            <a:off x="278800" y="3054638"/>
            <a:ext cx="3558761" cy="18750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Provide rationale for using mixed-methods process mapping</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Best practice guidance</a:t>
            </a:r>
          </a:p>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Real-world case studies</a:t>
            </a:r>
          </a:p>
        </p:txBody>
      </p:sp>
      <p:grpSp>
        <p:nvGrpSpPr>
          <p:cNvPr id="75" name="Group 74">
            <a:extLst>
              <a:ext uri="{FF2B5EF4-FFF2-40B4-BE49-F238E27FC236}">
                <a16:creationId xmlns:a16="http://schemas.microsoft.com/office/drawing/2014/main" id="{F8348D52-2FDC-F15B-05C2-105734F944AB}"/>
              </a:ext>
            </a:extLst>
          </p:cNvPr>
          <p:cNvGrpSpPr/>
          <p:nvPr/>
        </p:nvGrpSpPr>
        <p:grpSpPr>
          <a:xfrm>
            <a:off x="335119" y="205264"/>
            <a:ext cx="9671399" cy="1508105"/>
            <a:chOff x="335119" y="205264"/>
            <a:chExt cx="9671399" cy="1508105"/>
          </a:xfrm>
        </p:grpSpPr>
        <p:sp>
          <p:nvSpPr>
            <p:cNvPr id="2" name="TextBox 1">
              <a:extLst>
                <a:ext uri="{FF2B5EF4-FFF2-40B4-BE49-F238E27FC236}">
                  <a16:creationId xmlns:a16="http://schemas.microsoft.com/office/drawing/2014/main" id="{399F2CB2-2935-E43B-E89D-61BBA99C0AA9}"/>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Methods</a:t>
              </a:r>
              <a:endParaRPr kumimoji="0" lang="en-US" sz="4600" b="1" i="1" u="none" strike="noStrike" kern="1200" cap="none" spc="0" normalizeH="0" baseline="0" noProof="0">
                <a:ln>
                  <a:noFill/>
                </a:ln>
                <a:solidFill>
                  <a:srgbClr val="404040"/>
                </a:solidFill>
                <a:effectLst/>
                <a:uLnTx/>
                <a:uFillTx/>
                <a:latin typeface="Barlow" panose="00000500000000000000" pitchFamily="2"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0"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cxnSp>
          <p:nvCxnSpPr>
            <p:cNvPr id="5" name="Straight Connector 4">
              <a:extLst>
                <a:ext uri="{FF2B5EF4-FFF2-40B4-BE49-F238E27FC236}">
                  <a16:creationId xmlns:a16="http://schemas.microsoft.com/office/drawing/2014/main" id="{1BADFCF3-3D1E-2061-7799-718CE07FA6BD}"/>
                </a:ext>
              </a:extLst>
            </p:cNvPr>
            <p:cNvCxnSpPr>
              <a:cxnSpLocks/>
            </p:cNvCxnSpPr>
            <p:nvPr/>
          </p:nvCxnSpPr>
          <p:spPr>
            <a:xfrm>
              <a:off x="392741" y="1087844"/>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grpSp>
        <p:nvGrpSpPr>
          <p:cNvPr id="76" name="Group 75">
            <a:extLst>
              <a:ext uri="{FF2B5EF4-FFF2-40B4-BE49-F238E27FC236}">
                <a16:creationId xmlns:a16="http://schemas.microsoft.com/office/drawing/2014/main" id="{0A2A3DA8-B8C0-0C90-01A3-B63290EEB9A2}"/>
              </a:ext>
            </a:extLst>
          </p:cNvPr>
          <p:cNvGrpSpPr/>
          <p:nvPr/>
        </p:nvGrpSpPr>
        <p:grpSpPr>
          <a:xfrm>
            <a:off x="3859165" y="1360556"/>
            <a:ext cx="8022086" cy="4574675"/>
            <a:chOff x="3859165" y="1360556"/>
            <a:chExt cx="8022086" cy="4574675"/>
          </a:xfrm>
        </p:grpSpPr>
        <p:grpSp>
          <p:nvGrpSpPr>
            <p:cNvPr id="9" name="Group 8">
              <a:extLst>
                <a:ext uri="{FF2B5EF4-FFF2-40B4-BE49-F238E27FC236}">
                  <a16:creationId xmlns:a16="http://schemas.microsoft.com/office/drawing/2014/main" id="{E939FD08-3BAE-AAE6-FA58-0A3B45643CF9}"/>
                </a:ext>
              </a:extLst>
            </p:cNvPr>
            <p:cNvGrpSpPr/>
            <p:nvPr/>
          </p:nvGrpSpPr>
          <p:grpSpPr>
            <a:xfrm>
              <a:off x="3859165" y="1360556"/>
              <a:ext cx="8022086" cy="4574675"/>
              <a:chOff x="4151263" y="745136"/>
              <a:chExt cx="8884913" cy="4886279"/>
            </a:xfrm>
          </p:grpSpPr>
          <p:grpSp>
            <p:nvGrpSpPr>
              <p:cNvPr id="13" name="Группа 8">
                <a:extLst>
                  <a:ext uri="{FF2B5EF4-FFF2-40B4-BE49-F238E27FC236}">
                    <a16:creationId xmlns:a16="http://schemas.microsoft.com/office/drawing/2014/main" id="{E54A4C8A-292E-0908-AE4F-9C6AF0DDE9E7}"/>
                  </a:ext>
                </a:extLst>
              </p:cNvPr>
              <p:cNvGrpSpPr/>
              <p:nvPr/>
            </p:nvGrpSpPr>
            <p:grpSpPr>
              <a:xfrm>
                <a:off x="9558602" y="2533994"/>
                <a:ext cx="3256866" cy="1463201"/>
                <a:chOff x="9278666" y="1480716"/>
                <a:chExt cx="3859527" cy="1703754"/>
              </a:xfrm>
            </p:grpSpPr>
            <p:sp>
              <p:nvSpPr>
                <p:cNvPr id="40" name="Google Shape;1132;p40">
                  <a:extLst>
                    <a:ext uri="{FF2B5EF4-FFF2-40B4-BE49-F238E27FC236}">
                      <a16:creationId xmlns:a16="http://schemas.microsoft.com/office/drawing/2014/main" id="{4657F20F-ECBB-1812-E8A8-EAC6D9825B82}"/>
                    </a:ext>
                  </a:extLst>
                </p:cNvPr>
                <p:cNvSpPr txBox="1">
                  <a:spLocks noChangeArrowheads="1"/>
                </p:cNvSpPr>
                <p:nvPr/>
              </p:nvSpPr>
              <p:spPr bwMode="auto">
                <a:xfrm>
                  <a:off x="9278666" y="2316392"/>
                  <a:ext cx="2763197" cy="86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62626"/>
                    </a:buClr>
                    <a:buSzPts val="1200"/>
                    <a:buFont typeface="Open Sans" panose="020B0606030504020204" pitchFamily="34" charset="0"/>
                    <a:buNone/>
                    <a:tabLst/>
                    <a:defRPr/>
                  </a:pPr>
                  <a:r>
                    <a:rPr kumimoji="0" lang="en-US" altLang="en-US" sz="1200" b="0" i="1" u="none" strike="noStrike" kern="1200" cap="none" spc="0" normalizeH="0" baseline="0" noProof="0" dirty="0">
                      <a:ln>
                        <a:noFill/>
                      </a:ln>
                      <a:solidFill>
                        <a:srgbClr val="262626"/>
                      </a:solidFill>
                      <a:effectLst/>
                      <a:uLnTx/>
                      <a:uFillTx/>
                      <a:latin typeface="Barlow" panose="00000500000000000000" pitchFamily="2" charset="0"/>
                      <a:ea typeface="+mn-ea"/>
                      <a:cs typeface="Arial" panose="020B0604020202020204" pitchFamily="34" charset="0"/>
                      <a:sym typeface="Open Sans" panose="020B0606030504020204" pitchFamily="34" charset="0"/>
                    </a:rPr>
                    <a:t>Identify when, where, why, and to whom change is needed and the potential consequences</a:t>
                  </a:r>
                </a:p>
                <a:p>
                  <a:pPr marL="0" marR="0" lvl="0" indent="0" algn="l" defTabSz="914400" rtl="0" eaLnBrk="1" fontAlgn="auto" latinLnBrk="0" hangingPunct="1">
                    <a:lnSpc>
                      <a:spcPct val="100000"/>
                    </a:lnSpc>
                    <a:spcBef>
                      <a:spcPts val="0"/>
                    </a:spcBef>
                    <a:spcAft>
                      <a:spcPts val="0"/>
                    </a:spcAft>
                    <a:buClr>
                      <a:srgbClr val="262626"/>
                    </a:buClr>
                    <a:buSzPts val="1200"/>
                    <a:buFont typeface="Open Sans" panose="020B0606030504020204" pitchFamily="34" charset="0"/>
                    <a:buNone/>
                    <a:tabLst/>
                    <a:defRPr/>
                  </a:pPr>
                  <a:endParaRPr kumimoji="0" lang="en-US" altLang="en-US" sz="1400" b="0" i="0" u="none" strike="noStrike" kern="1200" cap="none" spc="0" normalizeH="0" baseline="0" noProof="0" dirty="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sp>
              <p:nvSpPr>
                <p:cNvPr id="41" name="Google Shape;1137;p40">
                  <a:extLst>
                    <a:ext uri="{FF2B5EF4-FFF2-40B4-BE49-F238E27FC236}">
                      <a16:creationId xmlns:a16="http://schemas.microsoft.com/office/drawing/2014/main" id="{3E5C8F15-EABF-C982-DCBB-3B49335BC62B}"/>
                    </a:ext>
                  </a:extLst>
                </p:cNvPr>
                <p:cNvSpPr txBox="1">
                  <a:spLocks noChangeArrowheads="1"/>
                </p:cNvSpPr>
                <p:nvPr/>
              </p:nvSpPr>
              <p:spPr bwMode="auto">
                <a:xfrm>
                  <a:off x="9383133" y="1480716"/>
                  <a:ext cx="3755060" cy="83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Open Sans Semibold" panose="020B0706030804020204" pitchFamily="34" charset="0"/>
                    <a:buNone/>
                    <a:tabLst/>
                    <a:defRPr/>
                  </a:pPr>
                  <a:r>
                    <a:rPr kumimoji="0" lang="en-US" altLang="en-US" sz="2200" b="1" i="0" u="none" strike="noStrike" kern="1200" cap="none" spc="0" normalizeH="0" baseline="0" noProof="0">
                      <a:ln>
                        <a:noFill/>
                      </a:ln>
                      <a:solidFill>
                        <a:prstClr val="black"/>
                      </a:solidFill>
                      <a:effectLst/>
                      <a:uLnTx/>
                      <a:uFillTx/>
                      <a:latin typeface="Barlow" panose="00000500000000000000" pitchFamily="2" charset="0"/>
                      <a:ea typeface="+mn-ea"/>
                      <a:cs typeface="Arial Black" panose="020B0604020202020204" pitchFamily="34" charset="0"/>
                      <a:sym typeface="Open Sans Semibold" panose="020B0706030804020204" pitchFamily="34" charset="0"/>
                    </a:rPr>
                    <a:t>Identify areas for change</a:t>
                  </a:r>
                </a:p>
              </p:txBody>
            </p:sp>
          </p:grpSp>
          <p:grpSp>
            <p:nvGrpSpPr>
              <p:cNvPr id="14" name="Группа 9">
                <a:extLst>
                  <a:ext uri="{FF2B5EF4-FFF2-40B4-BE49-F238E27FC236}">
                    <a16:creationId xmlns:a16="http://schemas.microsoft.com/office/drawing/2014/main" id="{14F7EB58-8299-5EE4-0E87-BE0710D2D7E3}"/>
                  </a:ext>
                </a:extLst>
              </p:cNvPr>
              <p:cNvGrpSpPr/>
              <p:nvPr/>
            </p:nvGrpSpPr>
            <p:grpSpPr>
              <a:xfrm>
                <a:off x="9214845" y="4295723"/>
                <a:ext cx="3821331" cy="1181434"/>
                <a:chOff x="8341395" y="3532077"/>
                <a:chExt cx="4528446" cy="1375664"/>
              </a:xfrm>
            </p:grpSpPr>
            <p:sp>
              <p:nvSpPr>
                <p:cNvPr id="38" name="Google Shape;1133;p40">
                  <a:extLst>
                    <a:ext uri="{FF2B5EF4-FFF2-40B4-BE49-F238E27FC236}">
                      <a16:creationId xmlns:a16="http://schemas.microsoft.com/office/drawing/2014/main" id="{D8828D7E-CD7B-605E-64F8-2A84211E8011}"/>
                    </a:ext>
                  </a:extLst>
                </p:cNvPr>
                <p:cNvSpPr txBox="1">
                  <a:spLocks noChangeArrowheads="1"/>
                </p:cNvSpPr>
                <p:nvPr/>
              </p:nvSpPr>
              <p:spPr bwMode="auto">
                <a:xfrm>
                  <a:off x="8341395" y="4356909"/>
                  <a:ext cx="3358451" cy="55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62626"/>
                    </a:buClr>
                    <a:buSzPts val="1200"/>
                    <a:buFont typeface="Open Sans" panose="020B0606030504020204" pitchFamily="34" charset="0"/>
                    <a:buNone/>
                    <a:tabLst/>
                    <a:defRPr/>
                  </a:pPr>
                  <a:r>
                    <a:rPr kumimoji="0" lang="en-US" altLang="en-US" sz="1200" b="0" i="1" u="none" strike="noStrike" kern="1200" cap="none" spc="0" normalizeH="0" baseline="0" noProof="0" dirty="0">
                      <a:ln>
                        <a:noFill/>
                      </a:ln>
                      <a:solidFill>
                        <a:srgbClr val="262626"/>
                      </a:solidFill>
                      <a:effectLst/>
                      <a:uLnTx/>
                      <a:uFillTx/>
                      <a:latin typeface="Barlow" panose="00000500000000000000" pitchFamily="2" charset="0"/>
                      <a:ea typeface="+mn-ea"/>
                      <a:cs typeface="Arial" panose="020B0604020202020204" pitchFamily="34" charset="0"/>
                      <a:sym typeface="Open Sans" panose="020B0606030504020204" pitchFamily="34" charset="0"/>
                    </a:rPr>
                    <a:t>Identify barriers and enablers and provide the opportunity to co-design implementation strategies</a:t>
                  </a:r>
                </a:p>
              </p:txBody>
            </p:sp>
            <p:sp>
              <p:nvSpPr>
                <p:cNvPr id="39" name="Google Shape;1138;p40">
                  <a:extLst>
                    <a:ext uri="{FF2B5EF4-FFF2-40B4-BE49-F238E27FC236}">
                      <a16:creationId xmlns:a16="http://schemas.microsoft.com/office/drawing/2014/main" id="{C2823887-FF9F-6ACB-DFB4-0494763190F2}"/>
                    </a:ext>
                  </a:extLst>
                </p:cNvPr>
                <p:cNvSpPr txBox="1">
                  <a:spLocks noChangeArrowheads="1"/>
                </p:cNvSpPr>
                <p:nvPr/>
              </p:nvSpPr>
              <p:spPr bwMode="auto">
                <a:xfrm>
                  <a:off x="8505638" y="3532077"/>
                  <a:ext cx="4364203" cy="127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Open Sans Semibold" panose="020B0706030804020204" pitchFamily="34" charset="0"/>
                    <a:buNone/>
                    <a:tabLst/>
                    <a:defRPr/>
                  </a:pPr>
                  <a:r>
                    <a:rPr kumimoji="0" lang="en-US" altLang="en-US" sz="2200" b="1" i="0" u="none" strike="noStrike" kern="1200" cap="none" spc="0" normalizeH="0" baseline="0" noProof="0">
                      <a:ln>
                        <a:noFill/>
                      </a:ln>
                      <a:solidFill>
                        <a:prstClr val="black"/>
                      </a:solidFill>
                      <a:effectLst/>
                      <a:uLnTx/>
                      <a:uFillTx/>
                      <a:latin typeface="Barlow" panose="00000500000000000000" pitchFamily="2" charset="0"/>
                      <a:ea typeface="+mn-ea"/>
                      <a:cs typeface="Arial Black" panose="020B0604020202020204" pitchFamily="34" charset="0"/>
                      <a:sym typeface="Open Sans Semibold" panose="020B0706030804020204" pitchFamily="34" charset="0"/>
                    </a:rPr>
                    <a:t>Identify determinants and s</a:t>
                  </a:r>
                  <a:r>
                    <a:rPr kumimoji="0" lang="en-US" altLang="en-US" sz="2200" b="1" i="0" u="none" strike="noStrike" kern="1200" cap="none" spc="0" normalizeH="0" baseline="0" noProof="0">
                      <a:ln>
                        <a:noFill/>
                      </a:ln>
                      <a:solidFill>
                        <a:prstClr val="black"/>
                      </a:solidFill>
                      <a:effectLst/>
                      <a:uLnTx/>
                      <a:uFillTx/>
                      <a:latin typeface="Barlow" panose="00000500000000000000" pitchFamily="2" charset="0"/>
                      <a:ea typeface="+mn-ea"/>
                      <a:cs typeface="Arial" panose="020B0604020202020204" pitchFamily="34" charset="0"/>
                      <a:sym typeface="Open Sans Semibold" panose="020B0706030804020204" pitchFamily="34" charset="0"/>
                    </a:rPr>
                    <a:t>trategies</a:t>
                  </a:r>
                </a:p>
              </p:txBody>
            </p:sp>
          </p:grpSp>
          <p:grpSp>
            <p:nvGrpSpPr>
              <p:cNvPr id="15" name="Группа 7">
                <a:extLst>
                  <a:ext uri="{FF2B5EF4-FFF2-40B4-BE49-F238E27FC236}">
                    <a16:creationId xmlns:a16="http://schemas.microsoft.com/office/drawing/2014/main" id="{190843C7-5671-69AD-BFAE-0C32136524AF}"/>
                  </a:ext>
                </a:extLst>
              </p:cNvPr>
              <p:cNvGrpSpPr/>
              <p:nvPr/>
            </p:nvGrpSpPr>
            <p:grpSpPr>
              <a:xfrm>
                <a:off x="9069413" y="745136"/>
                <a:ext cx="3375645" cy="1305677"/>
                <a:chOff x="8641718" y="-433022"/>
                <a:chExt cx="4000285" cy="1520335"/>
              </a:xfrm>
            </p:grpSpPr>
            <p:sp>
              <p:nvSpPr>
                <p:cNvPr id="32" name="Google Shape;1131;p40">
                  <a:extLst>
                    <a:ext uri="{FF2B5EF4-FFF2-40B4-BE49-F238E27FC236}">
                      <a16:creationId xmlns:a16="http://schemas.microsoft.com/office/drawing/2014/main" id="{3BE98767-56B3-5257-A920-D39A6E19AD52}"/>
                    </a:ext>
                  </a:extLst>
                </p:cNvPr>
                <p:cNvSpPr txBox="1">
                  <a:spLocks noChangeArrowheads="1"/>
                </p:cNvSpPr>
                <p:nvPr/>
              </p:nvSpPr>
              <p:spPr bwMode="auto">
                <a:xfrm>
                  <a:off x="8710998" y="442790"/>
                  <a:ext cx="3016888"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0"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Engage stakeholders in the implementation process and maintain engagement</a:t>
                  </a:r>
                  <a:endParaRPr kumimoji="0" lang="en-US" sz="1600" b="0" i="1"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sp>
              <p:nvSpPr>
                <p:cNvPr id="33" name="Google Shape;1139;p40">
                  <a:extLst>
                    <a:ext uri="{FF2B5EF4-FFF2-40B4-BE49-F238E27FC236}">
                      <a16:creationId xmlns:a16="http://schemas.microsoft.com/office/drawing/2014/main" id="{00B02CC2-7EA4-BD52-0335-8777E9830E41}"/>
                    </a:ext>
                  </a:extLst>
                </p:cNvPr>
                <p:cNvSpPr txBox="1">
                  <a:spLocks noChangeArrowheads="1"/>
                </p:cNvSpPr>
                <p:nvPr/>
              </p:nvSpPr>
              <p:spPr bwMode="auto">
                <a:xfrm>
                  <a:off x="8641718" y="-433022"/>
                  <a:ext cx="4000285"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200" b="1" i="0" u="none" strike="noStrike" kern="1200" cap="none" spc="0" normalizeH="0" baseline="0" noProof="0">
                      <a:ln>
                        <a:noFill/>
                      </a:ln>
                      <a:solidFill>
                        <a:srgbClr val="282828"/>
                      </a:solidFill>
                      <a:effectLst/>
                      <a:uLnTx/>
                      <a:uFillTx/>
                      <a:latin typeface="Barlow" panose="00000500000000000000" pitchFamily="2" charset="0"/>
                      <a:ea typeface="Open Sans Semibold"/>
                      <a:cs typeface="Open Sans Semibold"/>
                      <a:sym typeface="Open Sans SemiBold"/>
                    </a:rPr>
                    <a:t>Stakeholder engagement</a:t>
                  </a:r>
                  <a:endParaRPr kumimoji="0" lang="en-US" sz="32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16" name="Группа 4">
                <a:extLst>
                  <a:ext uri="{FF2B5EF4-FFF2-40B4-BE49-F238E27FC236}">
                    <a16:creationId xmlns:a16="http://schemas.microsoft.com/office/drawing/2014/main" id="{6FF51695-F2A8-4964-F869-13FB083934EB}"/>
                  </a:ext>
                </a:extLst>
              </p:cNvPr>
              <p:cNvGrpSpPr/>
              <p:nvPr/>
            </p:nvGrpSpPr>
            <p:grpSpPr>
              <a:xfrm>
                <a:off x="8262118" y="1282014"/>
                <a:ext cx="750183" cy="767572"/>
                <a:chOff x="7742278" y="22908"/>
                <a:chExt cx="889000" cy="893762"/>
              </a:xfrm>
            </p:grpSpPr>
            <p:sp>
              <p:nvSpPr>
                <p:cNvPr id="30" name="Google Shape;1142;p40">
                  <a:extLst>
                    <a:ext uri="{FF2B5EF4-FFF2-40B4-BE49-F238E27FC236}">
                      <a16:creationId xmlns:a16="http://schemas.microsoft.com/office/drawing/2014/main" id="{83869D2B-14B6-4B87-B958-4576B2675418}"/>
                    </a:ext>
                  </a:extLst>
                </p:cNvPr>
                <p:cNvSpPr>
                  <a:spLocks noChangeArrowheads="1"/>
                </p:cNvSpPr>
                <p:nvPr/>
              </p:nvSpPr>
              <p:spPr bwMode="auto">
                <a:xfrm>
                  <a:off x="7742278" y="22908"/>
                  <a:ext cx="889000" cy="893762"/>
                </a:xfrm>
                <a:prstGeom prst="ellipse">
                  <a:avLst/>
                </a:prstGeom>
                <a:solidFill>
                  <a:srgbClr val="3F61C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31" name="Google Shape;1143;p40">
                  <a:extLst>
                    <a:ext uri="{FF2B5EF4-FFF2-40B4-BE49-F238E27FC236}">
                      <a16:creationId xmlns:a16="http://schemas.microsoft.com/office/drawing/2014/main" id="{8F618DD6-5FC8-F4E2-3CF0-027F115AFFA5}"/>
                    </a:ext>
                  </a:extLst>
                </p:cNvPr>
                <p:cNvSpPr txBox="1">
                  <a:spLocks noChangeArrowheads="1"/>
                </p:cNvSpPr>
                <p:nvPr/>
              </p:nvSpPr>
              <p:spPr bwMode="auto">
                <a:xfrm>
                  <a:off x="8014986" y="68454"/>
                  <a:ext cx="404551"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1</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17" name="Группа 5">
                <a:extLst>
                  <a:ext uri="{FF2B5EF4-FFF2-40B4-BE49-F238E27FC236}">
                    <a16:creationId xmlns:a16="http://schemas.microsoft.com/office/drawing/2014/main" id="{51912494-3BB9-DB28-27DE-E8F401024F55}"/>
                  </a:ext>
                </a:extLst>
              </p:cNvPr>
              <p:cNvGrpSpPr/>
              <p:nvPr/>
            </p:nvGrpSpPr>
            <p:grpSpPr>
              <a:xfrm>
                <a:off x="8737682" y="3089830"/>
                <a:ext cx="752863" cy="767571"/>
                <a:chOff x="8305841" y="2127932"/>
                <a:chExt cx="892175" cy="893762"/>
              </a:xfrm>
            </p:grpSpPr>
            <p:sp>
              <p:nvSpPr>
                <p:cNvPr id="28" name="Google Shape;1140;p40">
                  <a:extLst>
                    <a:ext uri="{FF2B5EF4-FFF2-40B4-BE49-F238E27FC236}">
                      <a16:creationId xmlns:a16="http://schemas.microsoft.com/office/drawing/2014/main" id="{0B72A226-BA11-3A4F-6E80-5714A0829124}"/>
                    </a:ext>
                  </a:extLst>
                </p:cNvPr>
                <p:cNvSpPr>
                  <a:spLocks noChangeArrowheads="1"/>
                </p:cNvSpPr>
                <p:nvPr/>
              </p:nvSpPr>
              <p:spPr bwMode="auto">
                <a:xfrm>
                  <a:off x="8305841" y="2127932"/>
                  <a:ext cx="892175" cy="893762"/>
                </a:xfrm>
                <a:prstGeom prst="ellipse">
                  <a:avLst/>
                </a:prstGeom>
                <a:solidFill>
                  <a:srgbClr val="00788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29" name="Google Shape;1144;p40">
                  <a:extLst>
                    <a:ext uri="{FF2B5EF4-FFF2-40B4-BE49-F238E27FC236}">
                      <a16:creationId xmlns:a16="http://schemas.microsoft.com/office/drawing/2014/main" id="{79DE96AE-19AA-1F95-A17D-752F6DFAF626}"/>
                    </a:ext>
                  </a:extLst>
                </p:cNvPr>
                <p:cNvSpPr txBox="1">
                  <a:spLocks noChangeArrowheads="1"/>
                </p:cNvSpPr>
                <p:nvPr/>
              </p:nvSpPr>
              <p:spPr bwMode="auto">
                <a:xfrm>
                  <a:off x="8538905" y="2142532"/>
                  <a:ext cx="39111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2</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18" name="Группа 6">
                <a:extLst>
                  <a:ext uri="{FF2B5EF4-FFF2-40B4-BE49-F238E27FC236}">
                    <a16:creationId xmlns:a16="http://schemas.microsoft.com/office/drawing/2014/main" id="{FD80A738-C536-668D-586F-ED831A1B5920}"/>
                  </a:ext>
                </a:extLst>
              </p:cNvPr>
              <p:cNvGrpSpPr/>
              <p:nvPr/>
            </p:nvGrpSpPr>
            <p:grpSpPr>
              <a:xfrm>
                <a:off x="8262118" y="4851290"/>
                <a:ext cx="750183" cy="764844"/>
                <a:chOff x="7742278" y="4178982"/>
                <a:chExt cx="889000" cy="890587"/>
              </a:xfrm>
            </p:grpSpPr>
            <p:sp>
              <p:nvSpPr>
                <p:cNvPr id="26" name="Google Shape;1141;p40">
                  <a:extLst>
                    <a:ext uri="{FF2B5EF4-FFF2-40B4-BE49-F238E27FC236}">
                      <a16:creationId xmlns:a16="http://schemas.microsoft.com/office/drawing/2014/main" id="{DFE89ADF-D221-1C40-FB65-6C607F668589}"/>
                    </a:ext>
                  </a:extLst>
                </p:cNvPr>
                <p:cNvSpPr>
                  <a:spLocks noChangeArrowheads="1"/>
                </p:cNvSpPr>
                <p:nvPr/>
              </p:nvSpPr>
              <p:spPr bwMode="auto">
                <a:xfrm>
                  <a:off x="7742278" y="4178982"/>
                  <a:ext cx="889000" cy="890587"/>
                </a:xfrm>
                <a:prstGeom prst="ellipse">
                  <a:avLst/>
                </a:prstGeom>
                <a:solidFill>
                  <a:srgbClr val="4C18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27" name="Google Shape;1145;p40">
                  <a:extLst>
                    <a:ext uri="{FF2B5EF4-FFF2-40B4-BE49-F238E27FC236}">
                      <a16:creationId xmlns:a16="http://schemas.microsoft.com/office/drawing/2014/main" id="{69B5756E-6752-FA63-9653-9DA68B689D27}"/>
                    </a:ext>
                  </a:extLst>
                </p:cNvPr>
                <p:cNvSpPr txBox="1">
                  <a:spLocks noChangeArrowheads="1"/>
                </p:cNvSpPr>
                <p:nvPr/>
              </p:nvSpPr>
              <p:spPr bwMode="auto">
                <a:xfrm>
                  <a:off x="7982301" y="4220373"/>
                  <a:ext cx="39802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3</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sp>
            <p:nvSpPr>
              <p:cNvPr id="19" name="Google Shape;1146;p40">
                <a:extLst>
                  <a:ext uri="{FF2B5EF4-FFF2-40B4-BE49-F238E27FC236}">
                    <a16:creationId xmlns:a16="http://schemas.microsoft.com/office/drawing/2014/main" id="{D25A46B1-48CA-78AB-CA7C-33A834EBE3DD}"/>
                  </a:ext>
                </a:extLst>
              </p:cNvPr>
              <p:cNvSpPr>
                <a:spLocks/>
              </p:cNvSpPr>
              <p:nvPr/>
            </p:nvSpPr>
            <p:spPr bwMode="auto">
              <a:xfrm>
                <a:off x="8828775" y="2085034"/>
                <a:ext cx="270602" cy="912088"/>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8" y="277"/>
                    </a:moveTo>
                    <a:cubicBezTo>
                      <a:pt x="75" y="277"/>
                      <a:pt x="73" y="275"/>
                      <a:pt x="72" y="272"/>
                    </a:cubicBezTo>
                    <a:cubicBezTo>
                      <a:pt x="60" y="182"/>
                      <a:pt x="36" y="93"/>
                      <a:pt x="2" y="9"/>
                    </a:cubicBezTo>
                    <a:cubicBezTo>
                      <a:pt x="0" y="6"/>
                      <a:pt x="2" y="3"/>
                      <a:pt x="5" y="2"/>
                    </a:cubicBezTo>
                    <a:cubicBezTo>
                      <a:pt x="8" y="0"/>
                      <a:pt x="11" y="2"/>
                      <a:pt x="12" y="5"/>
                    </a:cubicBezTo>
                    <a:cubicBezTo>
                      <a:pt x="47" y="90"/>
                      <a:pt x="72" y="179"/>
                      <a:pt x="84" y="271"/>
                    </a:cubicBezTo>
                    <a:cubicBezTo>
                      <a:pt x="84" y="274"/>
                      <a:pt x="82" y="277"/>
                      <a:pt x="79" y="277"/>
                    </a:cubicBezTo>
                    <a:cubicBezTo>
                      <a:pt x="79" y="277"/>
                      <a:pt x="78" y="277"/>
                      <a:pt x="78" y="277"/>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20" name="Google Shape;1147;p40">
                <a:extLst>
                  <a:ext uri="{FF2B5EF4-FFF2-40B4-BE49-F238E27FC236}">
                    <a16:creationId xmlns:a16="http://schemas.microsoft.com/office/drawing/2014/main" id="{A2C5E2C2-9A56-4D79-778A-E96517CA1E12}"/>
                  </a:ext>
                </a:extLst>
              </p:cNvPr>
              <p:cNvSpPr>
                <a:spLocks/>
              </p:cNvSpPr>
              <p:nvPr/>
            </p:nvSpPr>
            <p:spPr bwMode="auto">
              <a:xfrm>
                <a:off x="8828775" y="3926934"/>
                <a:ext cx="270602" cy="912088"/>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 y="277"/>
                    </a:moveTo>
                    <a:cubicBezTo>
                      <a:pt x="6" y="277"/>
                      <a:pt x="5" y="277"/>
                      <a:pt x="5" y="276"/>
                    </a:cubicBezTo>
                    <a:cubicBezTo>
                      <a:pt x="2" y="275"/>
                      <a:pt x="0" y="272"/>
                      <a:pt x="2" y="269"/>
                    </a:cubicBezTo>
                    <a:cubicBezTo>
                      <a:pt x="36" y="185"/>
                      <a:pt x="60" y="96"/>
                      <a:pt x="72" y="6"/>
                    </a:cubicBezTo>
                    <a:cubicBezTo>
                      <a:pt x="73" y="3"/>
                      <a:pt x="76" y="0"/>
                      <a:pt x="79" y="1"/>
                    </a:cubicBezTo>
                    <a:cubicBezTo>
                      <a:pt x="82" y="1"/>
                      <a:pt x="84" y="4"/>
                      <a:pt x="84" y="7"/>
                    </a:cubicBezTo>
                    <a:cubicBezTo>
                      <a:pt x="72" y="99"/>
                      <a:pt x="47" y="188"/>
                      <a:pt x="12" y="273"/>
                    </a:cubicBezTo>
                    <a:cubicBezTo>
                      <a:pt x="11" y="275"/>
                      <a:pt x="9" y="277"/>
                      <a:pt x="7" y="277"/>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pSp>
            <p:nvGrpSpPr>
              <p:cNvPr id="21" name="Группа 2">
                <a:extLst>
                  <a:ext uri="{FF2B5EF4-FFF2-40B4-BE49-F238E27FC236}">
                    <a16:creationId xmlns:a16="http://schemas.microsoft.com/office/drawing/2014/main" id="{1C0BA4EA-2812-CB35-B971-070BAC86C85C}"/>
                  </a:ext>
                </a:extLst>
              </p:cNvPr>
              <p:cNvGrpSpPr/>
              <p:nvPr/>
            </p:nvGrpSpPr>
            <p:grpSpPr>
              <a:xfrm>
                <a:off x="4898767" y="3145824"/>
                <a:ext cx="3478975" cy="2485591"/>
                <a:chOff x="3226650" y="2193132"/>
                <a:chExt cx="4122737" cy="2894232"/>
              </a:xfrm>
            </p:grpSpPr>
            <p:sp>
              <p:nvSpPr>
                <p:cNvPr id="24" name="Google Shape;1136;p40">
                  <a:extLst>
                    <a:ext uri="{FF2B5EF4-FFF2-40B4-BE49-F238E27FC236}">
                      <a16:creationId xmlns:a16="http://schemas.microsoft.com/office/drawing/2014/main" id="{BB1E65FB-EB7F-196F-A4D3-49B1231A7396}"/>
                    </a:ext>
                  </a:extLst>
                </p:cNvPr>
                <p:cNvSpPr>
                  <a:spLocks/>
                </p:cNvSpPr>
                <p:nvPr/>
              </p:nvSpPr>
              <p:spPr bwMode="auto">
                <a:xfrm>
                  <a:off x="3226650" y="2755325"/>
                  <a:ext cx="4122737" cy="2332039"/>
                </a:xfrm>
                <a:custGeom>
                  <a:avLst/>
                  <a:gdLst>
                    <a:gd name="T0" fmla="*/ 2147483646 w 1076"/>
                    <a:gd name="T1" fmla="*/ 2147483646 h 608"/>
                    <a:gd name="T2" fmla="*/ 2147483646 w 1076"/>
                    <a:gd name="T3" fmla="*/ 2147483646 h 608"/>
                    <a:gd name="T4" fmla="*/ 2147483646 w 1076"/>
                    <a:gd name="T5" fmla="*/ 2147483646 h 608"/>
                    <a:gd name="T6" fmla="*/ 2147483646 w 1076"/>
                    <a:gd name="T7" fmla="*/ 2147483646 h 608"/>
                    <a:gd name="T8" fmla="*/ 2147483646 w 1076"/>
                    <a:gd name="T9" fmla="*/ 2147483646 h 608"/>
                    <a:gd name="T10" fmla="*/ 2147483646 w 1076"/>
                    <a:gd name="T11" fmla="*/ 2147483646 h 608"/>
                    <a:gd name="T12" fmla="*/ 2147483646 w 1076"/>
                    <a:gd name="T13" fmla="*/ 2147483646 h 608"/>
                    <a:gd name="T14" fmla="*/ 2147483646 w 1076"/>
                    <a:gd name="T15" fmla="*/ 2147483646 h 608"/>
                    <a:gd name="T16" fmla="*/ 2147483646 w 1076"/>
                    <a:gd name="T17" fmla="*/ 0 h 608"/>
                    <a:gd name="T18" fmla="*/ 2147483646 w 1076"/>
                    <a:gd name="T19" fmla="*/ 2147483646 h 6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6" h="608" extrusionOk="0">
                      <a:moveTo>
                        <a:pt x="1015" y="99"/>
                      </a:moveTo>
                      <a:cubicBezTo>
                        <a:pt x="940" y="182"/>
                        <a:pt x="826" y="186"/>
                        <a:pt x="804" y="186"/>
                      </a:cubicBezTo>
                      <a:cubicBezTo>
                        <a:pt x="802" y="186"/>
                        <a:pt x="801" y="186"/>
                        <a:pt x="800" y="186"/>
                      </a:cubicBezTo>
                      <a:cubicBezTo>
                        <a:pt x="53" y="186"/>
                        <a:pt x="53" y="186"/>
                        <a:pt x="53" y="186"/>
                      </a:cubicBezTo>
                      <a:cubicBezTo>
                        <a:pt x="40" y="210"/>
                        <a:pt x="0" y="297"/>
                        <a:pt x="28" y="385"/>
                      </a:cubicBezTo>
                      <a:cubicBezTo>
                        <a:pt x="67" y="506"/>
                        <a:pt x="179" y="561"/>
                        <a:pt x="180" y="561"/>
                      </a:cubicBezTo>
                      <a:cubicBezTo>
                        <a:pt x="181" y="562"/>
                        <a:pt x="181" y="562"/>
                        <a:pt x="181" y="562"/>
                      </a:cubicBezTo>
                      <a:cubicBezTo>
                        <a:pt x="258" y="592"/>
                        <a:pt x="339" y="608"/>
                        <a:pt x="423" y="608"/>
                      </a:cubicBezTo>
                      <a:cubicBezTo>
                        <a:pt x="768" y="608"/>
                        <a:pt x="1052" y="339"/>
                        <a:pt x="1076" y="0"/>
                      </a:cubicBezTo>
                      <a:cubicBezTo>
                        <a:pt x="1063" y="33"/>
                        <a:pt x="1044" y="67"/>
                        <a:pt x="1015" y="99"/>
                      </a:cubicBezTo>
                      <a:close/>
                    </a:path>
                  </a:pathLst>
                </a:custGeom>
                <a:solidFill>
                  <a:srgbClr val="4C187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C1878"/>
                    </a:solidFill>
                    <a:effectLst/>
                    <a:uLnTx/>
                    <a:uFillTx/>
                    <a:latin typeface="Barlow" panose="00000500000000000000" pitchFamily="2" charset="0"/>
                    <a:ea typeface="+mn-ea"/>
                    <a:cs typeface="+mn-cs"/>
                  </a:endParaRPr>
                </a:p>
              </p:txBody>
            </p:sp>
            <p:sp>
              <p:nvSpPr>
                <p:cNvPr id="25" name="Google Shape;1148;p40">
                  <a:extLst>
                    <a:ext uri="{FF2B5EF4-FFF2-40B4-BE49-F238E27FC236}">
                      <a16:creationId xmlns:a16="http://schemas.microsoft.com/office/drawing/2014/main" id="{0A2062C4-0C9F-39AA-B1BC-5C5B879C4C0C}"/>
                    </a:ext>
                  </a:extLst>
                </p:cNvPr>
                <p:cNvSpPr>
                  <a:spLocks/>
                </p:cNvSpPr>
                <p:nvPr/>
              </p:nvSpPr>
              <p:spPr bwMode="auto">
                <a:xfrm>
                  <a:off x="4802977" y="2193132"/>
                  <a:ext cx="1444625" cy="752475"/>
                </a:xfrm>
                <a:custGeom>
                  <a:avLst/>
                  <a:gdLst>
                    <a:gd name="T0" fmla="*/ 2147483646 w 377"/>
                    <a:gd name="T1" fmla="*/ 2147483646 h 196"/>
                    <a:gd name="T2" fmla="*/ 2147483646 w 377"/>
                    <a:gd name="T3" fmla="*/ 2147483646 h 196"/>
                    <a:gd name="T4" fmla="*/ 2147483646 w 377"/>
                    <a:gd name="T5" fmla="*/ 2147483646 h 196"/>
                    <a:gd name="T6" fmla="*/ 2147483646 w 377"/>
                    <a:gd name="T7" fmla="*/ 2147483646 h 196"/>
                    <a:gd name="T8" fmla="*/ 2147483646 w 377"/>
                    <a:gd name="T9" fmla="*/ 2147483646 h 196"/>
                    <a:gd name="T10" fmla="*/ 2147483646 w 377"/>
                    <a:gd name="T11" fmla="*/ 2147483646 h 196"/>
                    <a:gd name="T12" fmla="*/ 2147483646 w 377"/>
                    <a:gd name="T13" fmla="*/ 2147483646 h 196"/>
                    <a:gd name="T14" fmla="*/ 2147483646 w 377"/>
                    <a:gd name="T15" fmla="*/ 2147483646 h 196"/>
                    <a:gd name="T16" fmla="*/ 2147483646 w 377"/>
                    <a:gd name="T17" fmla="*/ 2147483646 h 196"/>
                    <a:gd name="T18" fmla="*/ 2147483646 w 377"/>
                    <a:gd name="T19" fmla="*/ 2147483646 h 196"/>
                    <a:gd name="T20" fmla="*/ 2147483646 w 377"/>
                    <a:gd name="T21" fmla="*/ 2147483646 h 196"/>
                    <a:gd name="T22" fmla="*/ 2147483646 w 377"/>
                    <a:gd name="T23" fmla="*/ 0 h 196"/>
                    <a:gd name="T24" fmla="*/ 2147483646 w 377"/>
                    <a:gd name="T25" fmla="*/ 2147483646 h 196"/>
                    <a:gd name="T26" fmla="*/ 2147483646 w 377"/>
                    <a:gd name="T27" fmla="*/ 2147483646 h 196"/>
                    <a:gd name="T28" fmla="*/ 2147483646 w 377"/>
                    <a:gd name="T29" fmla="*/ 2147483646 h 196"/>
                    <a:gd name="T30" fmla="*/ 2147483646 w 377"/>
                    <a:gd name="T31" fmla="*/ 2147483646 h 196"/>
                    <a:gd name="T32" fmla="*/ 2147483646 w 377"/>
                    <a:gd name="T33" fmla="*/ 2147483646 h 196"/>
                    <a:gd name="T34" fmla="*/ 2147483646 w 377"/>
                    <a:gd name="T35" fmla="*/ 2147483646 h 196"/>
                    <a:gd name="T36" fmla="*/ 2147483646 w 377"/>
                    <a:gd name="T37" fmla="*/ 2147483646 h 196"/>
                    <a:gd name="T38" fmla="*/ 2147483646 w 377"/>
                    <a:gd name="T39" fmla="*/ 2147483646 h 196"/>
                    <a:gd name="T40" fmla="*/ 2147483646 w 377"/>
                    <a:gd name="T41" fmla="*/ 2147483646 h 196"/>
                    <a:gd name="T42" fmla="*/ 2147483646 w 377"/>
                    <a:gd name="T43" fmla="*/ 2147483646 h 196"/>
                    <a:gd name="T44" fmla="*/ 2147483646 w 377"/>
                    <a:gd name="T45" fmla="*/ 2147483646 h 196"/>
                    <a:gd name="T46" fmla="*/ 2147483646 w 377"/>
                    <a:gd name="T47" fmla="*/ 2147483646 h 196"/>
                    <a:gd name="T48" fmla="*/ 2147483646 w 377"/>
                    <a:gd name="T49" fmla="*/ 2147483646 h 196"/>
                    <a:gd name="T50" fmla="*/ 2147483646 w 377"/>
                    <a:gd name="T51" fmla="*/ 2147483646 h 196"/>
                    <a:gd name="T52" fmla="*/ 2147483646 w 377"/>
                    <a:gd name="T53" fmla="*/ 2147483646 h 196"/>
                    <a:gd name="T54" fmla="*/ 2147483646 w 377"/>
                    <a:gd name="T55" fmla="*/ 2147483646 h 196"/>
                    <a:gd name="T56" fmla="*/ 2147483646 w 377"/>
                    <a:gd name="T57" fmla="*/ 2147483646 h 196"/>
                    <a:gd name="T58" fmla="*/ 2147483646 w 377"/>
                    <a:gd name="T59" fmla="*/ 2147483646 h 196"/>
                    <a:gd name="T60" fmla="*/ 2147483646 w 377"/>
                    <a:gd name="T61" fmla="*/ 2147483646 h 196"/>
                    <a:gd name="T62" fmla="*/ 2147483646 w 377"/>
                    <a:gd name="T63" fmla="*/ 2147483646 h 196"/>
                    <a:gd name="T64" fmla="*/ 2147483646 w 377"/>
                    <a:gd name="T65" fmla="*/ 2147483646 h 196"/>
                    <a:gd name="T66" fmla="*/ 2147483646 w 377"/>
                    <a:gd name="T67" fmla="*/ 2147483646 h 196"/>
                    <a:gd name="T68" fmla="*/ 2147483646 w 377"/>
                    <a:gd name="T69" fmla="*/ 2147483646 h 196"/>
                    <a:gd name="T70" fmla="*/ 2147483646 w 377"/>
                    <a:gd name="T71" fmla="*/ 2147483646 h 196"/>
                    <a:gd name="T72" fmla="*/ 2147483646 w 377"/>
                    <a:gd name="T73" fmla="*/ 2147483646 h 196"/>
                    <a:gd name="T74" fmla="*/ 2147483646 w 377"/>
                    <a:gd name="T75" fmla="*/ 2147483646 h 196"/>
                    <a:gd name="T76" fmla="*/ 2147483646 w 377"/>
                    <a:gd name="T77" fmla="*/ 2147483646 h 196"/>
                    <a:gd name="T78" fmla="*/ 2147483646 w 377"/>
                    <a:gd name="T79" fmla="*/ 2147483646 h 196"/>
                    <a:gd name="T80" fmla="*/ 2147483646 w 377"/>
                    <a:gd name="T81" fmla="*/ 2147483646 h 196"/>
                    <a:gd name="T82" fmla="*/ 2147483646 w 377"/>
                    <a:gd name="T83" fmla="*/ 2147483646 h 196"/>
                    <a:gd name="T84" fmla="*/ 2147483646 w 377"/>
                    <a:gd name="T85" fmla="*/ 2147483646 h 196"/>
                    <a:gd name="T86" fmla="*/ 2147483646 w 377"/>
                    <a:gd name="T87" fmla="*/ 2147483646 h 196"/>
                    <a:gd name="T88" fmla="*/ 2147483646 w 377"/>
                    <a:gd name="T89" fmla="*/ 2147483646 h 196"/>
                    <a:gd name="T90" fmla="*/ 2147483646 w 377"/>
                    <a:gd name="T91" fmla="*/ 2147483646 h 196"/>
                    <a:gd name="T92" fmla="*/ 2147483646 w 377"/>
                    <a:gd name="T93" fmla="*/ 2147483646 h 196"/>
                    <a:gd name="T94" fmla="*/ 2147483646 w 377"/>
                    <a:gd name="T95" fmla="*/ 2147483646 h 196"/>
                    <a:gd name="T96" fmla="*/ 2147483646 w 377"/>
                    <a:gd name="T97" fmla="*/ 2147483646 h 196"/>
                    <a:gd name="T98" fmla="*/ 2147483646 w 377"/>
                    <a:gd name="T99" fmla="*/ 2147483646 h 196"/>
                    <a:gd name="T100" fmla="*/ 2147483646 w 377"/>
                    <a:gd name="T101" fmla="*/ 2147483646 h 196"/>
                    <a:gd name="T102" fmla="*/ 2147483646 w 377"/>
                    <a:gd name="T103" fmla="*/ 2147483646 h 196"/>
                    <a:gd name="T104" fmla="*/ 2147483646 w 377"/>
                    <a:gd name="T105" fmla="*/ 2147483646 h 196"/>
                    <a:gd name="T106" fmla="*/ 2147483646 w 377"/>
                    <a:gd name="T107" fmla="*/ 2147483646 h 196"/>
                    <a:gd name="T108" fmla="*/ 2147483646 w 377"/>
                    <a:gd name="T109" fmla="*/ 2147483646 h 196"/>
                    <a:gd name="T110" fmla="*/ 2147483646 w 377"/>
                    <a:gd name="T111" fmla="*/ 2147483646 h 196"/>
                    <a:gd name="T112" fmla="*/ 2147483646 w 377"/>
                    <a:gd name="T113" fmla="*/ 2147483646 h 196"/>
                    <a:gd name="T114" fmla="*/ 2147483646 w 377"/>
                    <a:gd name="T115" fmla="*/ 2147483646 h 196"/>
                    <a:gd name="T116" fmla="*/ 2147483646 w 377"/>
                    <a:gd name="T117" fmla="*/ 2147483646 h 1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77" h="196" extrusionOk="0">
                      <a:moveTo>
                        <a:pt x="272" y="184"/>
                      </a:moveTo>
                      <a:cubicBezTo>
                        <a:pt x="266" y="187"/>
                        <a:pt x="261" y="189"/>
                        <a:pt x="255" y="190"/>
                      </a:cubicBezTo>
                      <a:cubicBezTo>
                        <a:pt x="236" y="194"/>
                        <a:pt x="217" y="195"/>
                        <a:pt x="193" y="196"/>
                      </a:cubicBezTo>
                      <a:cubicBezTo>
                        <a:pt x="169" y="195"/>
                        <a:pt x="150" y="194"/>
                        <a:pt x="131" y="190"/>
                      </a:cubicBezTo>
                      <a:cubicBezTo>
                        <a:pt x="125" y="189"/>
                        <a:pt x="119" y="187"/>
                        <a:pt x="114" y="184"/>
                      </a:cubicBezTo>
                      <a:cubicBezTo>
                        <a:pt x="98" y="177"/>
                        <a:pt x="98" y="163"/>
                        <a:pt x="107" y="154"/>
                      </a:cubicBezTo>
                      <a:cubicBezTo>
                        <a:pt x="117" y="144"/>
                        <a:pt x="129" y="137"/>
                        <a:pt x="142" y="131"/>
                      </a:cubicBezTo>
                      <a:cubicBezTo>
                        <a:pt x="147" y="129"/>
                        <a:pt x="153" y="127"/>
                        <a:pt x="159" y="124"/>
                      </a:cubicBezTo>
                      <a:cubicBezTo>
                        <a:pt x="170" y="120"/>
                        <a:pt x="173" y="109"/>
                        <a:pt x="165" y="101"/>
                      </a:cubicBezTo>
                      <a:cubicBezTo>
                        <a:pt x="149" y="84"/>
                        <a:pt x="142" y="64"/>
                        <a:pt x="143" y="42"/>
                      </a:cubicBezTo>
                      <a:cubicBezTo>
                        <a:pt x="144" y="19"/>
                        <a:pt x="158" y="7"/>
                        <a:pt x="179" y="1"/>
                      </a:cubicBezTo>
                      <a:cubicBezTo>
                        <a:pt x="184" y="0"/>
                        <a:pt x="188" y="0"/>
                        <a:pt x="193" y="0"/>
                      </a:cubicBezTo>
                      <a:cubicBezTo>
                        <a:pt x="197" y="0"/>
                        <a:pt x="202" y="0"/>
                        <a:pt x="206" y="1"/>
                      </a:cubicBezTo>
                      <a:cubicBezTo>
                        <a:pt x="228" y="7"/>
                        <a:pt x="242" y="19"/>
                        <a:pt x="242" y="42"/>
                      </a:cubicBezTo>
                      <a:cubicBezTo>
                        <a:pt x="243" y="64"/>
                        <a:pt x="237" y="85"/>
                        <a:pt x="221" y="101"/>
                      </a:cubicBezTo>
                      <a:cubicBezTo>
                        <a:pt x="213" y="109"/>
                        <a:pt x="216" y="120"/>
                        <a:pt x="227" y="124"/>
                      </a:cubicBezTo>
                      <a:cubicBezTo>
                        <a:pt x="232" y="127"/>
                        <a:pt x="238" y="129"/>
                        <a:pt x="244" y="131"/>
                      </a:cubicBezTo>
                      <a:cubicBezTo>
                        <a:pt x="257" y="137"/>
                        <a:pt x="269" y="144"/>
                        <a:pt x="279" y="154"/>
                      </a:cubicBezTo>
                      <a:cubicBezTo>
                        <a:pt x="285" y="160"/>
                        <a:pt x="288" y="177"/>
                        <a:pt x="272" y="184"/>
                      </a:cubicBezTo>
                      <a:close/>
                      <a:moveTo>
                        <a:pt x="370" y="167"/>
                      </a:moveTo>
                      <a:cubicBezTo>
                        <a:pt x="363" y="160"/>
                        <a:pt x="355" y="155"/>
                        <a:pt x="346" y="151"/>
                      </a:cubicBezTo>
                      <a:cubicBezTo>
                        <a:pt x="342" y="149"/>
                        <a:pt x="338" y="148"/>
                        <a:pt x="334" y="146"/>
                      </a:cubicBezTo>
                      <a:cubicBezTo>
                        <a:pt x="326" y="143"/>
                        <a:pt x="324" y="135"/>
                        <a:pt x="330" y="130"/>
                      </a:cubicBezTo>
                      <a:cubicBezTo>
                        <a:pt x="341" y="118"/>
                        <a:pt x="346" y="104"/>
                        <a:pt x="345" y="89"/>
                      </a:cubicBezTo>
                      <a:cubicBezTo>
                        <a:pt x="344" y="73"/>
                        <a:pt x="335" y="64"/>
                        <a:pt x="320" y="60"/>
                      </a:cubicBezTo>
                      <a:cubicBezTo>
                        <a:pt x="317" y="60"/>
                        <a:pt x="314" y="59"/>
                        <a:pt x="310" y="59"/>
                      </a:cubicBezTo>
                      <a:cubicBezTo>
                        <a:pt x="307" y="59"/>
                        <a:pt x="304" y="60"/>
                        <a:pt x="301" y="60"/>
                      </a:cubicBezTo>
                      <a:cubicBezTo>
                        <a:pt x="286" y="64"/>
                        <a:pt x="277" y="73"/>
                        <a:pt x="276" y="89"/>
                      </a:cubicBezTo>
                      <a:cubicBezTo>
                        <a:pt x="275" y="104"/>
                        <a:pt x="280" y="118"/>
                        <a:pt x="291" y="130"/>
                      </a:cubicBezTo>
                      <a:cubicBezTo>
                        <a:pt x="297" y="135"/>
                        <a:pt x="295" y="143"/>
                        <a:pt x="287" y="146"/>
                      </a:cubicBezTo>
                      <a:cubicBezTo>
                        <a:pt x="287" y="146"/>
                        <a:pt x="286" y="146"/>
                        <a:pt x="286" y="146"/>
                      </a:cubicBezTo>
                      <a:cubicBezTo>
                        <a:pt x="287" y="147"/>
                        <a:pt x="288" y="148"/>
                        <a:pt x="290" y="150"/>
                      </a:cubicBezTo>
                      <a:cubicBezTo>
                        <a:pt x="295" y="155"/>
                        <a:pt x="297" y="163"/>
                        <a:pt x="296" y="171"/>
                      </a:cubicBezTo>
                      <a:cubicBezTo>
                        <a:pt x="294" y="179"/>
                        <a:pt x="289" y="186"/>
                        <a:pt x="280" y="190"/>
                      </a:cubicBezTo>
                      <a:cubicBezTo>
                        <a:pt x="278" y="191"/>
                        <a:pt x="276" y="192"/>
                        <a:pt x="274" y="193"/>
                      </a:cubicBezTo>
                      <a:cubicBezTo>
                        <a:pt x="285" y="195"/>
                        <a:pt x="296" y="195"/>
                        <a:pt x="310" y="196"/>
                      </a:cubicBezTo>
                      <a:cubicBezTo>
                        <a:pt x="327" y="195"/>
                        <a:pt x="341" y="195"/>
                        <a:pt x="354" y="192"/>
                      </a:cubicBezTo>
                      <a:cubicBezTo>
                        <a:pt x="358" y="191"/>
                        <a:pt x="362" y="189"/>
                        <a:pt x="365" y="188"/>
                      </a:cubicBezTo>
                      <a:cubicBezTo>
                        <a:pt x="377" y="182"/>
                        <a:pt x="375" y="171"/>
                        <a:pt x="370" y="167"/>
                      </a:cubicBezTo>
                      <a:close/>
                      <a:moveTo>
                        <a:pt x="88" y="171"/>
                      </a:moveTo>
                      <a:cubicBezTo>
                        <a:pt x="87" y="164"/>
                        <a:pt x="90" y="156"/>
                        <a:pt x="96" y="150"/>
                      </a:cubicBezTo>
                      <a:cubicBezTo>
                        <a:pt x="99" y="147"/>
                        <a:pt x="101" y="145"/>
                        <a:pt x="104" y="143"/>
                      </a:cubicBezTo>
                      <a:cubicBezTo>
                        <a:pt x="102" y="142"/>
                        <a:pt x="101" y="141"/>
                        <a:pt x="99" y="141"/>
                      </a:cubicBezTo>
                      <a:cubicBezTo>
                        <a:pt x="91" y="137"/>
                        <a:pt x="88" y="129"/>
                        <a:pt x="95" y="123"/>
                      </a:cubicBezTo>
                      <a:cubicBezTo>
                        <a:pt x="107" y="110"/>
                        <a:pt x="112" y="95"/>
                        <a:pt x="111" y="78"/>
                      </a:cubicBezTo>
                      <a:cubicBezTo>
                        <a:pt x="111" y="60"/>
                        <a:pt x="100" y="50"/>
                        <a:pt x="84" y="46"/>
                      </a:cubicBezTo>
                      <a:cubicBezTo>
                        <a:pt x="80" y="45"/>
                        <a:pt x="76" y="45"/>
                        <a:pt x="73" y="45"/>
                      </a:cubicBezTo>
                      <a:cubicBezTo>
                        <a:pt x="70" y="45"/>
                        <a:pt x="66" y="45"/>
                        <a:pt x="63" y="46"/>
                      </a:cubicBezTo>
                      <a:cubicBezTo>
                        <a:pt x="46" y="50"/>
                        <a:pt x="36" y="60"/>
                        <a:pt x="35" y="78"/>
                      </a:cubicBezTo>
                      <a:cubicBezTo>
                        <a:pt x="34" y="95"/>
                        <a:pt x="39" y="110"/>
                        <a:pt x="52" y="123"/>
                      </a:cubicBezTo>
                      <a:cubicBezTo>
                        <a:pt x="58" y="129"/>
                        <a:pt x="55" y="137"/>
                        <a:pt x="47" y="141"/>
                      </a:cubicBezTo>
                      <a:cubicBezTo>
                        <a:pt x="43" y="142"/>
                        <a:pt x="38" y="144"/>
                        <a:pt x="34" y="146"/>
                      </a:cubicBezTo>
                      <a:cubicBezTo>
                        <a:pt x="24" y="151"/>
                        <a:pt x="14" y="156"/>
                        <a:pt x="7" y="164"/>
                      </a:cubicBezTo>
                      <a:cubicBezTo>
                        <a:pt x="0" y="171"/>
                        <a:pt x="0" y="181"/>
                        <a:pt x="12" y="187"/>
                      </a:cubicBezTo>
                      <a:cubicBezTo>
                        <a:pt x="16" y="189"/>
                        <a:pt x="21" y="190"/>
                        <a:pt x="25" y="191"/>
                      </a:cubicBezTo>
                      <a:cubicBezTo>
                        <a:pt x="40" y="195"/>
                        <a:pt x="55" y="195"/>
                        <a:pt x="73" y="196"/>
                      </a:cubicBezTo>
                      <a:cubicBezTo>
                        <a:pt x="88" y="195"/>
                        <a:pt x="100" y="195"/>
                        <a:pt x="112" y="193"/>
                      </a:cubicBezTo>
                      <a:cubicBezTo>
                        <a:pt x="110" y="192"/>
                        <a:pt x="107" y="191"/>
                        <a:pt x="105" y="190"/>
                      </a:cubicBezTo>
                      <a:cubicBezTo>
                        <a:pt x="96" y="186"/>
                        <a:pt x="90" y="179"/>
                        <a:pt x="88"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pSp>
          <p:sp>
            <p:nvSpPr>
              <p:cNvPr id="22" name="Google Shape;1135;p40">
                <a:extLst>
                  <a:ext uri="{FF2B5EF4-FFF2-40B4-BE49-F238E27FC236}">
                    <a16:creationId xmlns:a16="http://schemas.microsoft.com/office/drawing/2014/main" id="{D10035C1-064E-BC1D-7B6F-2F57F601A261}"/>
                  </a:ext>
                </a:extLst>
              </p:cNvPr>
              <p:cNvSpPr>
                <a:spLocks/>
              </p:cNvSpPr>
              <p:nvPr/>
            </p:nvSpPr>
            <p:spPr bwMode="auto">
              <a:xfrm>
                <a:off x="4151263" y="1620410"/>
                <a:ext cx="2063005" cy="3641534"/>
              </a:xfrm>
              <a:custGeom>
                <a:avLst/>
                <a:gdLst>
                  <a:gd name="T0" fmla="*/ 2147483646 w 638"/>
                  <a:gd name="T1" fmla="*/ 2147483646 h 1106"/>
                  <a:gd name="T2" fmla="*/ 2147483646 w 638"/>
                  <a:gd name="T3" fmla="*/ 0 h 1106"/>
                  <a:gd name="T4" fmla="*/ 2147483646 w 638"/>
                  <a:gd name="T5" fmla="*/ 2147483646 h 1106"/>
                  <a:gd name="T6" fmla="*/ 0 w 638"/>
                  <a:gd name="T7" fmla="*/ 2147483646 h 1106"/>
                  <a:gd name="T8" fmla="*/ 2147483646 w 638"/>
                  <a:gd name="T9" fmla="*/ 2147483646 h 1106"/>
                  <a:gd name="T10" fmla="*/ 2147483646 w 638"/>
                  <a:gd name="T11" fmla="*/ 2147483646 h 1106"/>
                  <a:gd name="T12" fmla="*/ 2147483646 w 638"/>
                  <a:gd name="T13" fmla="*/ 2147483646 h 1106"/>
                  <a:gd name="T14" fmla="*/ 2147483646 w 638"/>
                  <a:gd name="T15" fmla="*/ 2147483646 h 1106"/>
                  <a:gd name="T16" fmla="*/ 2147483646 w 638"/>
                  <a:gd name="T17" fmla="*/ 2147483646 h 1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8" h="1106" extrusionOk="0">
                    <a:moveTo>
                      <a:pt x="478" y="6"/>
                    </a:moveTo>
                    <a:cubicBezTo>
                      <a:pt x="459" y="2"/>
                      <a:pt x="439" y="0"/>
                      <a:pt x="419" y="0"/>
                    </a:cubicBezTo>
                    <a:cubicBezTo>
                      <a:pt x="326" y="0"/>
                      <a:pt x="255" y="46"/>
                      <a:pt x="250" y="49"/>
                    </a:cubicBezTo>
                    <a:cubicBezTo>
                      <a:pt x="91" y="174"/>
                      <a:pt x="0" y="362"/>
                      <a:pt x="0" y="564"/>
                    </a:cubicBezTo>
                    <a:cubicBezTo>
                      <a:pt x="0" y="785"/>
                      <a:pt x="109" y="986"/>
                      <a:pt x="288" y="1106"/>
                    </a:cubicBezTo>
                    <a:cubicBezTo>
                      <a:pt x="266" y="1079"/>
                      <a:pt x="245" y="1045"/>
                      <a:pt x="232" y="1003"/>
                    </a:cubicBezTo>
                    <a:cubicBezTo>
                      <a:pt x="195" y="889"/>
                      <a:pt x="260" y="781"/>
                      <a:pt x="264" y="774"/>
                    </a:cubicBezTo>
                    <a:cubicBezTo>
                      <a:pt x="638" y="127"/>
                      <a:pt x="638" y="127"/>
                      <a:pt x="638" y="127"/>
                    </a:cubicBezTo>
                    <a:cubicBezTo>
                      <a:pt x="623" y="104"/>
                      <a:pt x="568" y="25"/>
                      <a:pt x="478" y="6"/>
                    </a:cubicBezTo>
                    <a:close/>
                  </a:path>
                </a:pathLst>
              </a:custGeom>
              <a:solidFill>
                <a:srgbClr val="00788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23" name="Google Shape;1134;p40">
                <a:extLst>
                  <a:ext uri="{FF2B5EF4-FFF2-40B4-BE49-F238E27FC236}">
                    <a16:creationId xmlns:a16="http://schemas.microsoft.com/office/drawing/2014/main" id="{E871E1AB-A273-5657-4AB4-88554F2812EB}"/>
                  </a:ext>
                </a:extLst>
              </p:cNvPr>
              <p:cNvSpPr>
                <a:spLocks/>
              </p:cNvSpPr>
              <p:nvPr/>
            </p:nvSpPr>
            <p:spPr bwMode="auto">
              <a:xfrm>
                <a:off x="5338159" y="1320473"/>
                <a:ext cx="3046281" cy="2828972"/>
              </a:xfrm>
              <a:custGeom>
                <a:avLst/>
                <a:gdLst>
                  <a:gd name="T0" fmla="*/ 2147483646 w 942"/>
                  <a:gd name="T1" fmla="*/ 2147483646 h 859"/>
                  <a:gd name="T2" fmla="*/ 2147483646 w 942"/>
                  <a:gd name="T3" fmla="*/ 0 h 859"/>
                  <a:gd name="T4" fmla="*/ 0 w 942"/>
                  <a:gd name="T5" fmla="*/ 2147483646 h 859"/>
                  <a:gd name="T6" fmla="*/ 2147483646 w 942"/>
                  <a:gd name="T7" fmla="*/ 2147483646 h 859"/>
                  <a:gd name="T8" fmla="*/ 2147483646 w 942"/>
                  <a:gd name="T9" fmla="*/ 2147483646 h 859"/>
                  <a:gd name="T10" fmla="*/ 2147483646 w 942"/>
                  <a:gd name="T11" fmla="*/ 2147483646 h 859"/>
                  <a:gd name="T12" fmla="*/ 2147483646 w 942"/>
                  <a:gd name="T13" fmla="*/ 2147483646 h 859"/>
                  <a:gd name="T14" fmla="*/ 2147483646 w 942"/>
                  <a:gd name="T15" fmla="*/ 2147483646 h 859"/>
                  <a:gd name="T16" fmla="*/ 2147483646 w 942"/>
                  <a:gd name="T17" fmla="*/ 2147483646 h 8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42" h="859" extrusionOk="0">
                    <a:moveTo>
                      <a:pt x="935" y="562"/>
                    </a:moveTo>
                    <a:cubicBezTo>
                      <a:pt x="889" y="242"/>
                      <a:pt x="611" y="0"/>
                      <a:pt x="287" y="0"/>
                    </a:cubicBezTo>
                    <a:cubicBezTo>
                      <a:pt x="186" y="0"/>
                      <a:pt x="88" y="23"/>
                      <a:pt x="0" y="66"/>
                    </a:cubicBezTo>
                    <a:cubicBezTo>
                      <a:pt x="16" y="64"/>
                      <a:pt x="34" y="62"/>
                      <a:pt x="52" y="62"/>
                    </a:cubicBezTo>
                    <a:cubicBezTo>
                      <a:pt x="74" y="62"/>
                      <a:pt x="96" y="65"/>
                      <a:pt x="117" y="69"/>
                    </a:cubicBezTo>
                    <a:cubicBezTo>
                      <a:pt x="234" y="95"/>
                      <a:pt x="295" y="204"/>
                      <a:pt x="299" y="211"/>
                    </a:cubicBezTo>
                    <a:cubicBezTo>
                      <a:pt x="673" y="859"/>
                      <a:pt x="673" y="859"/>
                      <a:pt x="673" y="859"/>
                    </a:cubicBezTo>
                    <a:cubicBezTo>
                      <a:pt x="702" y="858"/>
                      <a:pt x="796" y="850"/>
                      <a:pt x="858" y="781"/>
                    </a:cubicBezTo>
                    <a:cubicBezTo>
                      <a:pt x="942" y="688"/>
                      <a:pt x="935" y="568"/>
                      <a:pt x="935" y="562"/>
                    </a:cubicBezTo>
                    <a:close/>
                  </a:path>
                </a:pathLst>
              </a:custGeom>
              <a:solidFill>
                <a:srgbClr val="3F61C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pSp>
        <p:grpSp>
          <p:nvGrpSpPr>
            <p:cNvPr id="68" name="Group 67">
              <a:extLst>
                <a:ext uri="{FF2B5EF4-FFF2-40B4-BE49-F238E27FC236}">
                  <a16:creationId xmlns:a16="http://schemas.microsoft.com/office/drawing/2014/main" id="{032D7F38-B03F-34DC-0C77-11C75B6DBFD6}"/>
                </a:ext>
              </a:extLst>
            </p:cNvPr>
            <p:cNvGrpSpPr/>
            <p:nvPr/>
          </p:nvGrpSpPr>
          <p:grpSpPr>
            <a:xfrm>
              <a:off x="6513666" y="2804885"/>
              <a:ext cx="559878" cy="577250"/>
              <a:chOff x="2385745" y="5413704"/>
              <a:chExt cx="559878" cy="577250"/>
            </a:xfrm>
          </p:grpSpPr>
          <p:sp>
            <p:nvSpPr>
              <p:cNvPr id="65" name="Oval 64">
                <a:extLst>
                  <a:ext uri="{FF2B5EF4-FFF2-40B4-BE49-F238E27FC236}">
                    <a16:creationId xmlns:a16="http://schemas.microsoft.com/office/drawing/2014/main" id="{0AAC671C-9FE8-E457-9FDA-C9B5C47BB817}"/>
                  </a:ext>
                </a:extLst>
              </p:cNvPr>
              <p:cNvSpPr/>
              <p:nvPr/>
            </p:nvSpPr>
            <p:spPr>
              <a:xfrm>
                <a:off x="2385745" y="5413704"/>
                <a:ext cx="559878" cy="55987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7" name="Graphic 66" descr="Handshake outline">
                <a:extLst>
                  <a:ext uri="{FF2B5EF4-FFF2-40B4-BE49-F238E27FC236}">
                    <a16:creationId xmlns:a16="http://schemas.microsoft.com/office/drawing/2014/main" id="{F649B827-BFA5-706D-CB6C-F8FB7417AD8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89228" y="5441088"/>
                <a:ext cx="549866" cy="549866"/>
              </a:xfrm>
              <a:prstGeom prst="rect">
                <a:avLst/>
              </a:prstGeom>
            </p:spPr>
          </p:pic>
        </p:grpSp>
        <p:grpSp>
          <p:nvGrpSpPr>
            <p:cNvPr id="69" name="Group 68">
              <a:extLst>
                <a:ext uri="{FF2B5EF4-FFF2-40B4-BE49-F238E27FC236}">
                  <a16:creationId xmlns:a16="http://schemas.microsoft.com/office/drawing/2014/main" id="{BBEB983C-1124-9671-D248-57533ACAD0F5}"/>
                </a:ext>
              </a:extLst>
            </p:cNvPr>
            <p:cNvGrpSpPr/>
            <p:nvPr/>
          </p:nvGrpSpPr>
          <p:grpSpPr>
            <a:xfrm>
              <a:off x="4205066" y="3364763"/>
              <a:ext cx="559878" cy="577250"/>
              <a:chOff x="2385745" y="5413704"/>
              <a:chExt cx="559878" cy="577250"/>
            </a:xfrm>
          </p:grpSpPr>
          <p:sp>
            <p:nvSpPr>
              <p:cNvPr id="70" name="Oval 69">
                <a:extLst>
                  <a:ext uri="{FF2B5EF4-FFF2-40B4-BE49-F238E27FC236}">
                    <a16:creationId xmlns:a16="http://schemas.microsoft.com/office/drawing/2014/main" id="{B2DF854B-5FC2-7568-1130-941107F185BC}"/>
                  </a:ext>
                </a:extLst>
              </p:cNvPr>
              <p:cNvSpPr/>
              <p:nvPr/>
            </p:nvSpPr>
            <p:spPr>
              <a:xfrm>
                <a:off x="2385745" y="5413704"/>
                <a:ext cx="559878" cy="55987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1" name="Graphic 70" descr="Head with gears outline">
                <a:extLst>
                  <a:ext uri="{FF2B5EF4-FFF2-40B4-BE49-F238E27FC236}">
                    <a16:creationId xmlns:a16="http://schemas.microsoft.com/office/drawing/2014/main" id="{23B5E30B-A867-4999-6399-B3A777F262F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2389228" y="5441088"/>
                <a:ext cx="549866" cy="549866"/>
              </a:xfrm>
              <a:prstGeom prst="rect">
                <a:avLst/>
              </a:prstGeom>
            </p:spPr>
          </p:pic>
        </p:grpSp>
        <p:grpSp>
          <p:nvGrpSpPr>
            <p:cNvPr id="72" name="Group 71">
              <a:extLst>
                <a:ext uri="{FF2B5EF4-FFF2-40B4-BE49-F238E27FC236}">
                  <a16:creationId xmlns:a16="http://schemas.microsoft.com/office/drawing/2014/main" id="{C459FB29-BCEA-E683-5670-1BC75B6A8D56}"/>
                </a:ext>
              </a:extLst>
            </p:cNvPr>
            <p:cNvGrpSpPr/>
            <p:nvPr/>
          </p:nvGrpSpPr>
          <p:grpSpPr>
            <a:xfrm>
              <a:off x="5612214" y="4935686"/>
              <a:ext cx="563077" cy="559878"/>
              <a:chOff x="2385745" y="5433160"/>
              <a:chExt cx="563077" cy="559878"/>
            </a:xfrm>
          </p:grpSpPr>
          <p:sp>
            <p:nvSpPr>
              <p:cNvPr id="73" name="Oval 72">
                <a:extLst>
                  <a:ext uri="{FF2B5EF4-FFF2-40B4-BE49-F238E27FC236}">
                    <a16:creationId xmlns:a16="http://schemas.microsoft.com/office/drawing/2014/main" id="{AC0B39F8-B4A3-4224-2CED-2A475468C4AC}"/>
                  </a:ext>
                </a:extLst>
              </p:cNvPr>
              <p:cNvSpPr/>
              <p:nvPr/>
            </p:nvSpPr>
            <p:spPr>
              <a:xfrm>
                <a:off x="2385745" y="5433160"/>
                <a:ext cx="559878" cy="55987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4" name="Graphic 73" descr="Bullseye outline">
                <a:extLst>
                  <a:ext uri="{FF2B5EF4-FFF2-40B4-BE49-F238E27FC236}">
                    <a16:creationId xmlns:a16="http://schemas.microsoft.com/office/drawing/2014/main" id="{53C0A28E-C613-AE2E-813F-C00696E51444}"/>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2398956" y="5441088"/>
                <a:ext cx="549866" cy="549866"/>
              </a:xfrm>
              <a:prstGeom prst="rect">
                <a:avLst/>
              </a:prstGeom>
            </p:spPr>
          </p:pic>
        </p:grpSp>
      </p:grpSp>
    </p:spTree>
    <p:extLst>
      <p:ext uri="{BB962C8B-B14F-4D97-AF65-F5344CB8AC3E}">
        <p14:creationId xmlns:p14="http://schemas.microsoft.com/office/powerpoint/2010/main" val="3822633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1D0C7-47BA-50FC-A0C1-61FBC2822E35}"/>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56B1A95-8991-1ED8-EFCF-D509B3619E82}"/>
              </a:ext>
            </a:extLst>
          </p:cNvPr>
          <p:cNvGrpSpPr/>
          <p:nvPr/>
        </p:nvGrpSpPr>
        <p:grpSpPr>
          <a:xfrm>
            <a:off x="335119" y="205264"/>
            <a:ext cx="9671399" cy="1508105"/>
            <a:chOff x="335119" y="205264"/>
            <a:chExt cx="9671399" cy="1508105"/>
          </a:xfrm>
        </p:grpSpPr>
        <p:sp>
          <p:nvSpPr>
            <p:cNvPr id="10" name="TextBox 9">
              <a:extLst>
                <a:ext uri="{FF2B5EF4-FFF2-40B4-BE49-F238E27FC236}">
                  <a16:creationId xmlns:a16="http://schemas.microsoft.com/office/drawing/2014/main" id="{0C539255-C11F-0C0C-6D04-806ECA79E542}"/>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Methods</a:t>
              </a:r>
              <a:endParaRPr kumimoji="0" lang="en-US" sz="4600" b="1" i="1" u="none" strike="noStrike" kern="1200" cap="none" spc="0" normalizeH="0" baseline="0" noProof="0">
                <a:ln>
                  <a:noFill/>
                </a:ln>
                <a:solidFill>
                  <a:srgbClr val="404040"/>
                </a:solidFill>
                <a:effectLst/>
                <a:uLnTx/>
                <a:uFillTx/>
                <a:latin typeface="Barlow" panose="00000500000000000000" pitchFamily="2"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0"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cxnSp>
          <p:nvCxnSpPr>
            <p:cNvPr id="11" name="Straight Connector 10">
              <a:extLst>
                <a:ext uri="{FF2B5EF4-FFF2-40B4-BE49-F238E27FC236}">
                  <a16:creationId xmlns:a16="http://schemas.microsoft.com/office/drawing/2014/main" id="{90470A48-9038-436B-6A7F-92C90D18DD5A}"/>
                </a:ext>
              </a:extLst>
            </p:cNvPr>
            <p:cNvCxnSpPr>
              <a:cxnSpLocks/>
            </p:cNvCxnSpPr>
            <p:nvPr/>
          </p:nvCxnSpPr>
          <p:spPr>
            <a:xfrm>
              <a:off x="363557" y="1087844"/>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sp>
        <p:nvSpPr>
          <p:cNvPr id="2" name="Rectangle 1">
            <a:extLst>
              <a:ext uri="{FF2B5EF4-FFF2-40B4-BE49-F238E27FC236}">
                <a16:creationId xmlns:a16="http://schemas.microsoft.com/office/drawing/2014/main" id="{1168854D-8824-AC54-52FA-6E0DEEF75C4D}"/>
              </a:ext>
            </a:extLst>
          </p:cNvPr>
          <p:cNvSpPr/>
          <p:nvPr/>
        </p:nvSpPr>
        <p:spPr>
          <a:xfrm>
            <a:off x="4314393" y="1842850"/>
            <a:ext cx="1646596" cy="902832"/>
          </a:xfrm>
          <a:prstGeom prst="rect">
            <a:avLst/>
          </a:prstGeom>
          <a:solidFill>
            <a:srgbClr val="00A0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t>Improve existing clinical processes</a:t>
            </a:r>
          </a:p>
        </p:txBody>
      </p:sp>
      <p:sp>
        <p:nvSpPr>
          <p:cNvPr id="3" name="Freeform: Shape 2">
            <a:extLst>
              <a:ext uri="{FF2B5EF4-FFF2-40B4-BE49-F238E27FC236}">
                <a16:creationId xmlns:a16="http://schemas.microsoft.com/office/drawing/2014/main" id="{918E1E7F-1623-F37A-4780-CE5BBA7FB2CC}"/>
              </a:ext>
            </a:extLst>
          </p:cNvPr>
          <p:cNvSpPr/>
          <p:nvPr/>
        </p:nvSpPr>
        <p:spPr>
          <a:xfrm>
            <a:off x="4314395" y="1465495"/>
            <a:ext cx="1646596" cy="377354"/>
          </a:xfrm>
          <a:custGeom>
            <a:avLst/>
            <a:gdLst>
              <a:gd name="connsiteX0" fmla="*/ 281878 w 1691236"/>
              <a:gd name="connsiteY0" fmla="*/ 0 h 562395"/>
              <a:gd name="connsiteX1" fmla="*/ 1409358 w 1691236"/>
              <a:gd name="connsiteY1" fmla="*/ 0 h 562395"/>
              <a:gd name="connsiteX2" fmla="*/ 1691236 w 1691236"/>
              <a:gd name="connsiteY2" fmla="*/ 281878 h 562395"/>
              <a:gd name="connsiteX3" fmla="*/ 1691236 w 1691236"/>
              <a:gd name="connsiteY3" fmla="*/ 562395 h 562395"/>
              <a:gd name="connsiteX4" fmla="*/ 0 w 1691236"/>
              <a:gd name="connsiteY4" fmla="*/ 562395 h 562395"/>
              <a:gd name="connsiteX5" fmla="*/ 0 w 1691236"/>
              <a:gd name="connsiteY5" fmla="*/ 281878 h 562395"/>
              <a:gd name="connsiteX6" fmla="*/ 281878 w 1691236"/>
              <a:gd name="connsiteY6" fmla="*/ 0 h 56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236" h="562395">
                <a:moveTo>
                  <a:pt x="281878" y="0"/>
                </a:moveTo>
                <a:lnTo>
                  <a:pt x="1409358" y="0"/>
                </a:lnTo>
                <a:cubicBezTo>
                  <a:pt x="1565035" y="0"/>
                  <a:pt x="1691236" y="126201"/>
                  <a:pt x="1691236" y="281878"/>
                </a:cubicBezTo>
                <a:lnTo>
                  <a:pt x="1691236" y="562395"/>
                </a:lnTo>
                <a:lnTo>
                  <a:pt x="0" y="562395"/>
                </a:lnTo>
                <a:lnTo>
                  <a:pt x="0" y="281878"/>
                </a:lnTo>
                <a:cubicBezTo>
                  <a:pt x="0" y="126201"/>
                  <a:pt x="126201" y="0"/>
                  <a:pt x="281878" y="0"/>
                </a:cubicBezTo>
                <a:close/>
              </a:path>
            </a:pathLst>
          </a:cu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Barlow" panose="00000500000000000000" pitchFamily="2" charset="0"/>
                <a:ea typeface="+mn-ea"/>
                <a:cs typeface="+mn-cs"/>
              </a:rPr>
              <a:t>AIM</a:t>
            </a:r>
          </a:p>
        </p:txBody>
      </p:sp>
      <p:sp>
        <p:nvSpPr>
          <p:cNvPr id="9" name="Freeform: Shape 8">
            <a:extLst>
              <a:ext uri="{FF2B5EF4-FFF2-40B4-BE49-F238E27FC236}">
                <a16:creationId xmlns:a16="http://schemas.microsoft.com/office/drawing/2014/main" id="{B456F8E0-9650-D193-FD1C-849B2E7AFEB8}"/>
              </a:ext>
            </a:extLst>
          </p:cNvPr>
          <p:cNvSpPr/>
          <p:nvPr/>
        </p:nvSpPr>
        <p:spPr>
          <a:xfrm>
            <a:off x="4314393" y="4802104"/>
            <a:ext cx="1646598" cy="968052"/>
          </a:xfrm>
          <a:custGeom>
            <a:avLst/>
            <a:gdLst>
              <a:gd name="connsiteX0" fmla="*/ 1555407 w 1555409"/>
              <a:gd name="connsiteY0" fmla="*/ 0 h 4848420"/>
              <a:gd name="connsiteX1" fmla="*/ 1555409 w 1555409"/>
              <a:gd name="connsiteY1" fmla="*/ 0 h 4848420"/>
              <a:gd name="connsiteX2" fmla="*/ 1555409 w 1555409"/>
              <a:gd name="connsiteY2" fmla="*/ 4550292 h 4848420"/>
              <a:gd name="connsiteX3" fmla="*/ 1296169 w 1555409"/>
              <a:gd name="connsiteY3" fmla="*/ 4848420 h 4848420"/>
              <a:gd name="connsiteX4" fmla="*/ 259240 w 1555409"/>
              <a:gd name="connsiteY4" fmla="*/ 4848420 h 4848420"/>
              <a:gd name="connsiteX5" fmla="*/ 0 w 1555409"/>
              <a:gd name="connsiteY5" fmla="*/ 4550292 h 4848420"/>
              <a:gd name="connsiteX6" fmla="*/ 0 w 1555409"/>
              <a:gd name="connsiteY6" fmla="*/ 3912058 h 4848420"/>
              <a:gd name="connsiteX7" fmla="*/ 1555407 w 1555409"/>
              <a:gd name="connsiteY7" fmla="*/ 3912058 h 4848420"/>
              <a:gd name="connsiteX0" fmla="*/ 1555407 w 1555409"/>
              <a:gd name="connsiteY0" fmla="*/ 3912058 h 4848420"/>
              <a:gd name="connsiteX1" fmla="*/ 1555409 w 1555409"/>
              <a:gd name="connsiteY1" fmla="*/ 0 h 4848420"/>
              <a:gd name="connsiteX2" fmla="*/ 1555409 w 1555409"/>
              <a:gd name="connsiteY2" fmla="*/ 4550292 h 4848420"/>
              <a:gd name="connsiteX3" fmla="*/ 1296169 w 1555409"/>
              <a:gd name="connsiteY3" fmla="*/ 4848420 h 4848420"/>
              <a:gd name="connsiteX4" fmla="*/ 259240 w 1555409"/>
              <a:gd name="connsiteY4" fmla="*/ 4848420 h 4848420"/>
              <a:gd name="connsiteX5" fmla="*/ 0 w 1555409"/>
              <a:gd name="connsiteY5" fmla="*/ 4550292 h 4848420"/>
              <a:gd name="connsiteX6" fmla="*/ 0 w 1555409"/>
              <a:gd name="connsiteY6" fmla="*/ 3912058 h 4848420"/>
              <a:gd name="connsiteX7" fmla="*/ 1555407 w 1555409"/>
              <a:gd name="connsiteY7" fmla="*/ 3912058 h 4848420"/>
              <a:gd name="connsiteX0" fmla="*/ 1555409 w 1646849"/>
              <a:gd name="connsiteY0" fmla="*/ 0 h 4848420"/>
              <a:gd name="connsiteX1" fmla="*/ 1555409 w 1646849"/>
              <a:gd name="connsiteY1" fmla="*/ 4550292 h 4848420"/>
              <a:gd name="connsiteX2" fmla="*/ 1296169 w 1646849"/>
              <a:gd name="connsiteY2" fmla="*/ 4848420 h 4848420"/>
              <a:gd name="connsiteX3" fmla="*/ 259240 w 1646849"/>
              <a:gd name="connsiteY3" fmla="*/ 4848420 h 4848420"/>
              <a:gd name="connsiteX4" fmla="*/ 0 w 1646849"/>
              <a:gd name="connsiteY4" fmla="*/ 4550292 h 4848420"/>
              <a:gd name="connsiteX5" fmla="*/ 0 w 1646849"/>
              <a:gd name="connsiteY5" fmla="*/ 3912058 h 4848420"/>
              <a:gd name="connsiteX6" fmla="*/ 1555407 w 1646849"/>
              <a:gd name="connsiteY6" fmla="*/ 3912058 h 4848420"/>
              <a:gd name="connsiteX7" fmla="*/ 1646849 w 1646849"/>
              <a:gd name="connsiteY7" fmla="*/ 91440 h 4848420"/>
              <a:gd name="connsiteX0" fmla="*/ 1555409 w 1555409"/>
              <a:gd name="connsiteY0" fmla="*/ 0 h 4848420"/>
              <a:gd name="connsiteX1" fmla="*/ 1555409 w 1555409"/>
              <a:gd name="connsiteY1" fmla="*/ 4550292 h 4848420"/>
              <a:gd name="connsiteX2" fmla="*/ 1296169 w 1555409"/>
              <a:gd name="connsiteY2" fmla="*/ 4848420 h 4848420"/>
              <a:gd name="connsiteX3" fmla="*/ 259240 w 1555409"/>
              <a:gd name="connsiteY3" fmla="*/ 4848420 h 4848420"/>
              <a:gd name="connsiteX4" fmla="*/ 0 w 1555409"/>
              <a:gd name="connsiteY4" fmla="*/ 4550292 h 4848420"/>
              <a:gd name="connsiteX5" fmla="*/ 0 w 1555409"/>
              <a:gd name="connsiteY5" fmla="*/ 3912058 h 4848420"/>
              <a:gd name="connsiteX6" fmla="*/ 1555407 w 1555409"/>
              <a:gd name="connsiteY6" fmla="*/ 3912058 h 4848420"/>
              <a:gd name="connsiteX0" fmla="*/ 1555409 w 1555409"/>
              <a:gd name="connsiteY0" fmla="*/ 638234 h 936362"/>
              <a:gd name="connsiteX1" fmla="*/ 1296169 w 1555409"/>
              <a:gd name="connsiteY1" fmla="*/ 936362 h 936362"/>
              <a:gd name="connsiteX2" fmla="*/ 259240 w 1555409"/>
              <a:gd name="connsiteY2" fmla="*/ 936362 h 936362"/>
              <a:gd name="connsiteX3" fmla="*/ 0 w 1555409"/>
              <a:gd name="connsiteY3" fmla="*/ 638234 h 936362"/>
              <a:gd name="connsiteX4" fmla="*/ 0 w 1555409"/>
              <a:gd name="connsiteY4" fmla="*/ 0 h 936362"/>
              <a:gd name="connsiteX5" fmla="*/ 1555407 w 1555409"/>
              <a:gd name="connsiteY5" fmla="*/ 0 h 9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5409" h="936362">
                <a:moveTo>
                  <a:pt x="1555409" y="638234"/>
                </a:moveTo>
                <a:cubicBezTo>
                  <a:pt x="1555409" y="802886"/>
                  <a:pt x="1439344" y="936362"/>
                  <a:pt x="1296169" y="936362"/>
                </a:cubicBezTo>
                <a:lnTo>
                  <a:pt x="259240" y="936362"/>
                </a:lnTo>
                <a:cubicBezTo>
                  <a:pt x="116066" y="936362"/>
                  <a:pt x="0" y="802886"/>
                  <a:pt x="0" y="638234"/>
                </a:cubicBezTo>
                <a:lnTo>
                  <a:pt x="0" y="0"/>
                </a:lnTo>
                <a:lnTo>
                  <a:pt x="1555407" y="0"/>
                </a:lnTo>
              </a:path>
            </a:pathLst>
          </a:custGeom>
          <a:solidFill>
            <a:srgbClr val="B7DEFF">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t>Improve existing clinical processes</a:t>
            </a:r>
            <a:endParaRPr kumimoji="0" lang="en-AU" sz="14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13" name="TextBox 12">
            <a:extLst>
              <a:ext uri="{FF2B5EF4-FFF2-40B4-BE49-F238E27FC236}">
                <a16:creationId xmlns:a16="http://schemas.microsoft.com/office/drawing/2014/main" id="{157140E0-CE8D-E007-CBBF-B8A9C2328DB1}"/>
              </a:ext>
            </a:extLst>
          </p:cNvPr>
          <p:cNvSpPr txBox="1"/>
          <p:nvPr/>
        </p:nvSpPr>
        <p:spPr>
          <a:xfrm>
            <a:off x="172533" y="4002486"/>
            <a:ext cx="168055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404040"/>
                </a:solidFill>
                <a:effectLst/>
                <a:uLnTx/>
                <a:uFillTx/>
                <a:latin typeface="Barlow" panose="00000500000000000000" pitchFamily="2" charset="0"/>
                <a:ea typeface="+mn-ea"/>
                <a:cs typeface="+mn-cs"/>
              </a:rPr>
              <a:t>Engage</a:t>
            </a:r>
          </a:p>
        </p:txBody>
      </p:sp>
      <p:sp>
        <p:nvSpPr>
          <p:cNvPr id="14" name="TextBox 13">
            <a:extLst>
              <a:ext uri="{FF2B5EF4-FFF2-40B4-BE49-F238E27FC236}">
                <a16:creationId xmlns:a16="http://schemas.microsoft.com/office/drawing/2014/main" id="{2604EBF3-F03F-FB55-4BE1-2B62E6C36DD1}"/>
              </a:ext>
            </a:extLst>
          </p:cNvPr>
          <p:cNvSpPr txBox="1"/>
          <p:nvPr/>
        </p:nvSpPr>
        <p:spPr>
          <a:xfrm>
            <a:off x="156757" y="4931584"/>
            <a:ext cx="168055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404040"/>
                </a:solidFill>
                <a:effectLst/>
                <a:uLnTx/>
                <a:uFillTx/>
                <a:latin typeface="Barlow" panose="00000500000000000000" pitchFamily="2" charset="0"/>
                <a:ea typeface="+mn-ea"/>
                <a:cs typeface="+mn-cs"/>
              </a:rPr>
              <a:t>Hide and Seek Project</a:t>
            </a:r>
          </a:p>
        </p:txBody>
      </p:sp>
      <p:sp>
        <p:nvSpPr>
          <p:cNvPr id="15" name="TextBox 14">
            <a:extLst>
              <a:ext uri="{FF2B5EF4-FFF2-40B4-BE49-F238E27FC236}">
                <a16:creationId xmlns:a16="http://schemas.microsoft.com/office/drawing/2014/main" id="{AF92F753-A514-032C-40D4-69D2D00C3472}"/>
              </a:ext>
            </a:extLst>
          </p:cNvPr>
          <p:cNvSpPr txBox="1"/>
          <p:nvPr/>
        </p:nvSpPr>
        <p:spPr>
          <a:xfrm>
            <a:off x="222690" y="2000191"/>
            <a:ext cx="168055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1" u="none" strike="noStrike" kern="1200" cap="none" spc="0" normalizeH="0" baseline="0" noProof="0" dirty="0">
                <a:ln>
                  <a:noFill/>
                </a:ln>
                <a:solidFill>
                  <a:srgbClr val="404040"/>
                </a:solidFill>
                <a:effectLst/>
                <a:uLnTx/>
                <a:uFillTx/>
                <a:latin typeface="Barlow" panose="00000500000000000000" pitchFamily="2" charset="0"/>
                <a:ea typeface="+mn-ea"/>
                <a:cs typeface="+mn-cs"/>
              </a:rPr>
              <a:t>HCV Point-of-Care testing</a:t>
            </a:r>
            <a:endParaRPr kumimoji="0" lang="en-US" sz="1600" b="1" i="1" u="none" strike="noStrike" kern="1200" cap="none" spc="0" normalizeH="0" baseline="0" noProof="0" dirty="0">
              <a:ln>
                <a:noFill/>
              </a:ln>
              <a:solidFill>
                <a:srgbClr val="404040"/>
              </a:solidFill>
              <a:effectLst/>
              <a:uLnTx/>
              <a:uFillTx/>
              <a:latin typeface="Barlow" panose="00000500000000000000" pitchFamily="2" charset="0"/>
              <a:ea typeface="+mn-ea"/>
              <a:cs typeface="+mn-cs"/>
            </a:endParaRPr>
          </a:p>
        </p:txBody>
      </p:sp>
      <p:sp>
        <p:nvSpPr>
          <p:cNvPr id="20" name="Rectangle 19">
            <a:extLst>
              <a:ext uri="{FF2B5EF4-FFF2-40B4-BE49-F238E27FC236}">
                <a16:creationId xmlns:a16="http://schemas.microsoft.com/office/drawing/2014/main" id="{2E00BB03-3C7E-D8EE-FA87-49441A3B05F4}"/>
              </a:ext>
            </a:extLst>
          </p:cNvPr>
          <p:cNvSpPr/>
          <p:nvPr/>
        </p:nvSpPr>
        <p:spPr>
          <a:xfrm>
            <a:off x="6399482" y="1842850"/>
            <a:ext cx="1646596" cy="902832"/>
          </a:xfrm>
          <a:prstGeom prst="rect">
            <a:avLst/>
          </a:prstGeom>
          <a:solidFill>
            <a:srgbClr val="00A0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Interviews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Focus groups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Audit data</a:t>
            </a:r>
          </a:p>
        </p:txBody>
      </p:sp>
      <p:sp>
        <p:nvSpPr>
          <p:cNvPr id="21" name="Freeform: Shape 20">
            <a:extLst>
              <a:ext uri="{FF2B5EF4-FFF2-40B4-BE49-F238E27FC236}">
                <a16:creationId xmlns:a16="http://schemas.microsoft.com/office/drawing/2014/main" id="{7A9495C2-36EC-0FCC-91A5-B640F5D7011F}"/>
              </a:ext>
            </a:extLst>
          </p:cNvPr>
          <p:cNvSpPr/>
          <p:nvPr/>
        </p:nvSpPr>
        <p:spPr>
          <a:xfrm>
            <a:off x="6399484" y="1465495"/>
            <a:ext cx="1646596" cy="377354"/>
          </a:xfrm>
          <a:custGeom>
            <a:avLst/>
            <a:gdLst>
              <a:gd name="connsiteX0" fmla="*/ 281878 w 1691236"/>
              <a:gd name="connsiteY0" fmla="*/ 0 h 562395"/>
              <a:gd name="connsiteX1" fmla="*/ 1409358 w 1691236"/>
              <a:gd name="connsiteY1" fmla="*/ 0 h 562395"/>
              <a:gd name="connsiteX2" fmla="*/ 1691236 w 1691236"/>
              <a:gd name="connsiteY2" fmla="*/ 281878 h 562395"/>
              <a:gd name="connsiteX3" fmla="*/ 1691236 w 1691236"/>
              <a:gd name="connsiteY3" fmla="*/ 562395 h 562395"/>
              <a:gd name="connsiteX4" fmla="*/ 0 w 1691236"/>
              <a:gd name="connsiteY4" fmla="*/ 562395 h 562395"/>
              <a:gd name="connsiteX5" fmla="*/ 0 w 1691236"/>
              <a:gd name="connsiteY5" fmla="*/ 281878 h 562395"/>
              <a:gd name="connsiteX6" fmla="*/ 281878 w 1691236"/>
              <a:gd name="connsiteY6" fmla="*/ 0 h 56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236" h="562395">
                <a:moveTo>
                  <a:pt x="281878" y="0"/>
                </a:moveTo>
                <a:lnTo>
                  <a:pt x="1409358" y="0"/>
                </a:lnTo>
                <a:cubicBezTo>
                  <a:pt x="1565035" y="0"/>
                  <a:pt x="1691236" y="126201"/>
                  <a:pt x="1691236" y="281878"/>
                </a:cubicBezTo>
                <a:lnTo>
                  <a:pt x="1691236" y="562395"/>
                </a:lnTo>
                <a:lnTo>
                  <a:pt x="0" y="562395"/>
                </a:lnTo>
                <a:lnTo>
                  <a:pt x="0" y="281878"/>
                </a:lnTo>
                <a:cubicBezTo>
                  <a:pt x="0" y="126201"/>
                  <a:pt x="126201" y="0"/>
                  <a:pt x="281878" y="0"/>
                </a:cubicBezTo>
                <a:close/>
              </a:path>
            </a:pathLst>
          </a:cu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Barlow" panose="00000500000000000000" pitchFamily="2" charset="0"/>
                <a:ea typeface="+mn-ea"/>
                <a:cs typeface="+mn-cs"/>
              </a:rPr>
              <a:t>INPUTS</a:t>
            </a:r>
          </a:p>
        </p:txBody>
      </p:sp>
      <p:sp>
        <p:nvSpPr>
          <p:cNvPr id="23" name="Freeform: Shape 22">
            <a:extLst>
              <a:ext uri="{FF2B5EF4-FFF2-40B4-BE49-F238E27FC236}">
                <a16:creationId xmlns:a16="http://schemas.microsoft.com/office/drawing/2014/main" id="{09F2E741-7F7B-A9BB-48C7-B0569B98BE1F}"/>
              </a:ext>
            </a:extLst>
          </p:cNvPr>
          <p:cNvSpPr/>
          <p:nvPr/>
        </p:nvSpPr>
        <p:spPr>
          <a:xfrm>
            <a:off x="6399482" y="4802104"/>
            <a:ext cx="1646598" cy="968052"/>
          </a:xfrm>
          <a:custGeom>
            <a:avLst/>
            <a:gdLst>
              <a:gd name="connsiteX0" fmla="*/ 1555407 w 1555409"/>
              <a:gd name="connsiteY0" fmla="*/ 0 h 4848420"/>
              <a:gd name="connsiteX1" fmla="*/ 1555409 w 1555409"/>
              <a:gd name="connsiteY1" fmla="*/ 0 h 4848420"/>
              <a:gd name="connsiteX2" fmla="*/ 1555409 w 1555409"/>
              <a:gd name="connsiteY2" fmla="*/ 4550292 h 4848420"/>
              <a:gd name="connsiteX3" fmla="*/ 1296169 w 1555409"/>
              <a:gd name="connsiteY3" fmla="*/ 4848420 h 4848420"/>
              <a:gd name="connsiteX4" fmla="*/ 259240 w 1555409"/>
              <a:gd name="connsiteY4" fmla="*/ 4848420 h 4848420"/>
              <a:gd name="connsiteX5" fmla="*/ 0 w 1555409"/>
              <a:gd name="connsiteY5" fmla="*/ 4550292 h 4848420"/>
              <a:gd name="connsiteX6" fmla="*/ 0 w 1555409"/>
              <a:gd name="connsiteY6" fmla="*/ 3912058 h 4848420"/>
              <a:gd name="connsiteX7" fmla="*/ 1555407 w 1555409"/>
              <a:gd name="connsiteY7" fmla="*/ 3912058 h 4848420"/>
              <a:gd name="connsiteX0" fmla="*/ 1555407 w 1555409"/>
              <a:gd name="connsiteY0" fmla="*/ 3912058 h 4848420"/>
              <a:gd name="connsiteX1" fmla="*/ 1555409 w 1555409"/>
              <a:gd name="connsiteY1" fmla="*/ 0 h 4848420"/>
              <a:gd name="connsiteX2" fmla="*/ 1555409 w 1555409"/>
              <a:gd name="connsiteY2" fmla="*/ 4550292 h 4848420"/>
              <a:gd name="connsiteX3" fmla="*/ 1296169 w 1555409"/>
              <a:gd name="connsiteY3" fmla="*/ 4848420 h 4848420"/>
              <a:gd name="connsiteX4" fmla="*/ 259240 w 1555409"/>
              <a:gd name="connsiteY4" fmla="*/ 4848420 h 4848420"/>
              <a:gd name="connsiteX5" fmla="*/ 0 w 1555409"/>
              <a:gd name="connsiteY5" fmla="*/ 4550292 h 4848420"/>
              <a:gd name="connsiteX6" fmla="*/ 0 w 1555409"/>
              <a:gd name="connsiteY6" fmla="*/ 3912058 h 4848420"/>
              <a:gd name="connsiteX7" fmla="*/ 1555407 w 1555409"/>
              <a:gd name="connsiteY7" fmla="*/ 3912058 h 4848420"/>
              <a:gd name="connsiteX0" fmla="*/ 1555409 w 1646849"/>
              <a:gd name="connsiteY0" fmla="*/ 0 h 4848420"/>
              <a:gd name="connsiteX1" fmla="*/ 1555409 w 1646849"/>
              <a:gd name="connsiteY1" fmla="*/ 4550292 h 4848420"/>
              <a:gd name="connsiteX2" fmla="*/ 1296169 w 1646849"/>
              <a:gd name="connsiteY2" fmla="*/ 4848420 h 4848420"/>
              <a:gd name="connsiteX3" fmla="*/ 259240 w 1646849"/>
              <a:gd name="connsiteY3" fmla="*/ 4848420 h 4848420"/>
              <a:gd name="connsiteX4" fmla="*/ 0 w 1646849"/>
              <a:gd name="connsiteY4" fmla="*/ 4550292 h 4848420"/>
              <a:gd name="connsiteX5" fmla="*/ 0 w 1646849"/>
              <a:gd name="connsiteY5" fmla="*/ 3912058 h 4848420"/>
              <a:gd name="connsiteX6" fmla="*/ 1555407 w 1646849"/>
              <a:gd name="connsiteY6" fmla="*/ 3912058 h 4848420"/>
              <a:gd name="connsiteX7" fmla="*/ 1646849 w 1646849"/>
              <a:gd name="connsiteY7" fmla="*/ 91440 h 4848420"/>
              <a:gd name="connsiteX0" fmla="*/ 1555409 w 1555409"/>
              <a:gd name="connsiteY0" fmla="*/ 0 h 4848420"/>
              <a:gd name="connsiteX1" fmla="*/ 1555409 w 1555409"/>
              <a:gd name="connsiteY1" fmla="*/ 4550292 h 4848420"/>
              <a:gd name="connsiteX2" fmla="*/ 1296169 w 1555409"/>
              <a:gd name="connsiteY2" fmla="*/ 4848420 h 4848420"/>
              <a:gd name="connsiteX3" fmla="*/ 259240 w 1555409"/>
              <a:gd name="connsiteY3" fmla="*/ 4848420 h 4848420"/>
              <a:gd name="connsiteX4" fmla="*/ 0 w 1555409"/>
              <a:gd name="connsiteY4" fmla="*/ 4550292 h 4848420"/>
              <a:gd name="connsiteX5" fmla="*/ 0 w 1555409"/>
              <a:gd name="connsiteY5" fmla="*/ 3912058 h 4848420"/>
              <a:gd name="connsiteX6" fmla="*/ 1555407 w 1555409"/>
              <a:gd name="connsiteY6" fmla="*/ 3912058 h 4848420"/>
              <a:gd name="connsiteX0" fmla="*/ 1555409 w 1555409"/>
              <a:gd name="connsiteY0" fmla="*/ 638234 h 936362"/>
              <a:gd name="connsiteX1" fmla="*/ 1296169 w 1555409"/>
              <a:gd name="connsiteY1" fmla="*/ 936362 h 936362"/>
              <a:gd name="connsiteX2" fmla="*/ 259240 w 1555409"/>
              <a:gd name="connsiteY2" fmla="*/ 936362 h 936362"/>
              <a:gd name="connsiteX3" fmla="*/ 0 w 1555409"/>
              <a:gd name="connsiteY3" fmla="*/ 638234 h 936362"/>
              <a:gd name="connsiteX4" fmla="*/ 0 w 1555409"/>
              <a:gd name="connsiteY4" fmla="*/ 0 h 936362"/>
              <a:gd name="connsiteX5" fmla="*/ 1555407 w 1555409"/>
              <a:gd name="connsiteY5" fmla="*/ 0 h 9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5409" h="936362">
                <a:moveTo>
                  <a:pt x="1555409" y="638234"/>
                </a:moveTo>
                <a:cubicBezTo>
                  <a:pt x="1555409" y="802886"/>
                  <a:pt x="1439344" y="936362"/>
                  <a:pt x="1296169" y="936362"/>
                </a:cubicBezTo>
                <a:lnTo>
                  <a:pt x="259240" y="936362"/>
                </a:lnTo>
                <a:cubicBezTo>
                  <a:pt x="116066" y="936362"/>
                  <a:pt x="0" y="802886"/>
                  <a:pt x="0" y="638234"/>
                </a:cubicBezTo>
                <a:lnTo>
                  <a:pt x="0" y="0"/>
                </a:lnTo>
                <a:lnTo>
                  <a:pt x="1555407" y="0"/>
                </a:lnTo>
              </a:path>
            </a:pathLst>
          </a:custGeom>
          <a:solidFill>
            <a:srgbClr val="B7DEFF">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7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br>
            <a:r>
              <a:rPr kumimoji="0" lang="en-US"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Interviews</a:t>
            </a:r>
            <a:endPar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Focus groups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Audit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700" b="0" i="0" u="none" strike="noStrike" kern="1200" cap="none" spc="0" normalizeH="0" baseline="0" noProof="0" dirty="0">
              <a:ln>
                <a:noFill/>
              </a:ln>
              <a:solidFill>
                <a:prstClr val="white"/>
              </a:solidFill>
              <a:effectLst/>
              <a:uLnTx/>
              <a:uFillTx/>
              <a:latin typeface="Barlow" panose="00000500000000000000" pitchFamily="2" charset="0"/>
              <a:ea typeface="+mn-ea"/>
              <a:cs typeface="+mn-cs"/>
            </a:endParaRPr>
          </a:p>
        </p:txBody>
      </p:sp>
      <p:sp>
        <p:nvSpPr>
          <p:cNvPr id="24" name="Rectangle 23">
            <a:extLst>
              <a:ext uri="{FF2B5EF4-FFF2-40B4-BE49-F238E27FC236}">
                <a16:creationId xmlns:a16="http://schemas.microsoft.com/office/drawing/2014/main" id="{A7372B63-698F-1171-F9D2-7FEDE93E898A}"/>
              </a:ext>
            </a:extLst>
          </p:cNvPr>
          <p:cNvSpPr/>
          <p:nvPr/>
        </p:nvSpPr>
        <p:spPr>
          <a:xfrm>
            <a:off x="8484571" y="1842850"/>
            <a:ext cx="2861473" cy="902832"/>
          </a:xfrm>
          <a:prstGeom prst="rect">
            <a:avLst/>
          </a:prstGeom>
          <a:solidFill>
            <a:srgbClr val="00A0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Understand existing process</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rPr>
              <a:t>Identify barriers/facilitators</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rPr>
              <a:t>Co-design strategies</a:t>
            </a:r>
          </a:p>
        </p:txBody>
      </p:sp>
      <p:sp>
        <p:nvSpPr>
          <p:cNvPr id="25" name="Freeform: Shape 24">
            <a:extLst>
              <a:ext uri="{FF2B5EF4-FFF2-40B4-BE49-F238E27FC236}">
                <a16:creationId xmlns:a16="http://schemas.microsoft.com/office/drawing/2014/main" id="{0545686B-6D01-6E84-C7C7-5FFCEB8FF22B}"/>
              </a:ext>
            </a:extLst>
          </p:cNvPr>
          <p:cNvSpPr/>
          <p:nvPr/>
        </p:nvSpPr>
        <p:spPr>
          <a:xfrm>
            <a:off x="8484573" y="1465495"/>
            <a:ext cx="2861473" cy="377354"/>
          </a:xfrm>
          <a:custGeom>
            <a:avLst/>
            <a:gdLst>
              <a:gd name="connsiteX0" fmla="*/ 281878 w 1691236"/>
              <a:gd name="connsiteY0" fmla="*/ 0 h 562395"/>
              <a:gd name="connsiteX1" fmla="*/ 1409358 w 1691236"/>
              <a:gd name="connsiteY1" fmla="*/ 0 h 562395"/>
              <a:gd name="connsiteX2" fmla="*/ 1691236 w 1691236"/>
              <a:gd name="connsiteY2" fmla="*/ 281878 h 562395"/>
              <a:gd name="connsiteX3" fmla="*/ 1691236 w 1691236"/>
              <a:gd name="connsiteY3" fmla="*/ 562395 h 562395"/>
              <a:gd name="connsiteX4" fmla="*/ 0 w 1691236"/>
              <a:gd name="connsiteY4" fmla="*/ 562395 h 562395"/>
              <a:gd name="connsiteX5" fmla="*/ 0 w 1691236"/>
              <a:gd name="connsiteY5" fmla="*/ 281878 h 562395"/>
              <a:gd name="connsiteX6" fmla="*/ 281878 w 1691236"/>
              <a:gd name="connsiteY6" fmla="*/ 0 h 56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236" h="562395">
                <a:moveTo>
                  <a:pt x="281878" y="0"/>
                </a:moveTo>
                <a:lnTo>
                  <a:pt x="1409358" y="0"/>
                </a:lnTo>
                <a:cubicBezTo>
                  <a:pt x="1565035" y="0"/>
                  <a:pt x="1691236" y="126201"/>
                  <a:pt x="1691236" y="281878"/>
                </a:cubicBezTo>
                <a:lnTo>
                  <a:pt x="1691236" y="562395"/>
                </a:lnTo>
                <a:lnTo>
                  <a:pt x="0" y="562395"/>
                </a:lnTo>
                <a:lnTo>
                  <a:pt x="0" y="281878"/>
                </a:lnTo>
                <a:cubicBezTo>
                  <a:pt x="0" y="126201"/>
                  <a:pt x="126201" y="0"/>
                  <a:pt x="281878" y="0"/>
                </a:cubicBezTo>
                <a:close/>
              </a:path>
            </a:pathLst>
          </a:cu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Barlow" panose="00000500000000000000" pitchFamily="2" charset="0"/>
                <a:ea typeface="+mn-ea"/>
                <a:cs typeface="+mn-cs"/>
              </a:rPr>
              <a:t>OUTPUTS</a:t>
            </a:r>
          </a:p>
        </p:txBody>
      </p:sp>
      <p:sp>
        <p:nvSpPr>
          <p:cNvPr id="27" name="Freeform: Shape 26">
            <a:extLst>
              <a:ext uri="{FF2B5EF4-FFF2-40B4-BE49-F238E27FC236}">
                <a16:creationId xmlns:a16="http://schemas.microsoft.com/office/drawing/2014/main" id="{7CE7C1DA-855A-2799-7A98-8C0C57304F3C}"/>
              </a:ext>
            </a:extLst>
          </p:cNvPr>
          <p:cNvSpPr/>
          <p:nvPr/>
        </p:nvSpPr>
        <p:spPr>
          <a:xfrm>
            <a:off x="8484571" y="4802104"/>
            <a:ext cx="2861473" cy="968052"/>
          </a:xfrm>
          <a:custGeom>
            <a:avLst/>
            <a:gdLst>
              <a:gd name="connsiteX0" fmla="*/ 1555407 w 1555409"/>
              <a:gd name="connsiteY0" fmla="*/ 0 h 4848420"/>
              <a:gd name="connsiteX1" fmla="*/ 1555409 w 1555409"/>
              <a:gd name="connsiteY1" fmla="*/ 0 h 4848420"/>
              <a:gd name="connsiteX2" fmla="*/ 1555409 w 1555409"/>
              <a:gd name="connsiteY2" fmla="*/ 4550292 h 4848420"/>
              <a:gd name="connsiteX3" fmla="*/ 1296169 w 1555409"/>
              <a:gd name="connsiteY3" fmla="*/ 4848420 h 4848420"/>
              <a:gd name="connsiteX4" fmla="*/ 259240 w 1555409"/>
              <a:gd name="connsiteY4" fmla="*/ 4848420 h 4848420"/>
              <a:gd name="connsiteX5" fmla="*/ 0 w 1555409"/>
              <a:gd name="connsiteY5" fmla="*/ 4550292 h 4848420"/>
              <a:gd name="connsiteX6" fmla="*/ 0 w 1555409"/>
              <a:gd name="connsiteY6" fmla="*/ 3912058 h 4848420"/>
              <a:gd name="connsiteX7" fmla="*/ 1555407 w 1555409"/>
              <a:gd name="connsiteY7" fmla="*/ 3912058 h 4848420"/>
              <a:gd name="connsiteX0" fmla="*/ 1555407 w 1555409"/>
              <a:gd name="connsiteY0" fmla="*/ 3912058 h 4848420"/>
              <a:gd name="connsiteX1" fmla="*/ 1555409 w 1555409"/>
              <a:gd name="connsiteY1" fmla="*/ 0 h 4848420"/>
              <a:gd name="connsiteX2" fmla="*/ 1555409 w 1555409"/>
              <a:gd name="connsiteY2" fmla="*/ 4550292 h 4848420"/>
              <a:gd name="connsiteX3" fmla="*/ 1296169 w 1555409"/>
              <a:gd name="connsiteY3" fmla="*/ 4848420 h 4848420"/>
              <a:gd name="connsiteX4" fmla="*/ 259240 w 1555409"/>
              <a:gd name="connsiteY4" fmla="*/ 4848420 h 4848420"/>
              <a:gd name="connsiteX5" fmla="*/ 0 w 1555409"/>
              <a:gd name="connsiteY5" fmla="*/ 4550292 h 4848420"/>
              <a:gd name="connsiteX6" fmla="*/ 0 w 1555409"/>
              <a:gd name="connsiteY6" fmla="*/ 3912058 h 4848420"/>
              <a:gd name="connsiteX7" fmla="*/ 1555407 w 1555409"/>
              <a:gd name="connsiteY7" fmla="*/ 3912058 h 4848420"/>
              <a:gd name="connsiteX0" fmla="*/ 1555409 w 1646849"/>
              <a:gd name="connsiteY0" fmla="*/ 0 h 4848420"/>
              <a:gd name="connsiteX1" fmla="*/ 1555409 w 1646849"/>
              <a:gd name="connsiteY1" fmla="*/ 4550292 h 4848420"/>
              <a:gd name="connsiteX2" fmla="*/ 1296169 w 1646849"/>
              <a:gd name="connsiteY2" fmla="*/ 4848420 h 4848420"/>
              <a:gd name="connsiteX3" fmla="*/ 259240 w 1646849"/>
              <a:gd name="connsiteY3" fmla="*/ 4848420 h 4848420"/>
              <a:gd name="connsiteX4" fmla="*/ 0 w 1646849"/>
              <a:gd name="connsiteY4" fmla="*/ 4550292 h 4848420"/>
              <a:gd name="connsiteX5" fmla="*/ 0 w 1646849"/>
              <a:gd name="connsiteY5" fmla="*/ 3912058 h 4848420"/>
              <a:gd name="connsiteX6" fmla="*/ 1555407 w 1646849"/>
              <a:gd name="connsiteY6" fmla="*/ 3912058 h 4848420"/>
              <a:gd name="connsiteX7" fmla="*/ 1646849 w 1646849"/>
              <a:gd name="connsiteY7" fmla="*/ 91440 h 4848420"/>
              <a:gd name="connsiteX0" fmla="*/ 1555409 w 1555409"/>
              <a:gd name="connsiteY0" fmla="*/ 0 h 4848420"/>
              <a:gd name="connsiteX1" fmla="*/ 1555409 w 1555409"/>
              <a:gd name="connsiteY1" fmla="*/ 4550292 h 4848420"/>
              <a:gd name="connsiteX2" fmla="*/ 1296169 w 1555409"/>
              <a:gd name="connsiteY2" fmla="*/ 4848420 h 4848420"/>
              <a:gd name="connsiteX3" fmla="*/ 259240 w 1555409"/>
              <a:gd name="connsiteY3" fmla="*/ 4848420 h 4848420"/>
              <a:gd name="connsiteX4" fmla="*/ 0 w 1555409"/>
              <a:gd name="connsiteY4" fmla="*/ 4550292 h 4848420"/>
              <a:gd name="connsiteX5" fmla="*/ 0 w 1555409"/>
              <a:gd name="connsiteY5" fmla="*/ 3912058 h 4848420"/>
              <a:gd name="connsiteX6" fmla="*/ 1555407 w 1555409"/>
              <a:gd name="connsiteY6" fmla="*/ 3912058 h 4848420"/>
              <a:gd name="connsiteX0" fmla="*/ 1555409 w 1555409"/>
              <a:gd name="connsiteY0" fmla="*/ 638234 h 936362"/>
              <a:gd name="connsiteX1" fmla="*/ 1296169 w 1555409"/>
              <a:gd name="connsiteY1" fmla="*/ 936362 h 936362"/>
              <a:gd name="connsiteX2" fmla="*/ 259240 w 1555409"/>
              <a:gd name="connsiteY2" fmla="*/ 936362 h 936362"/>
              <a:gd name="connsiteX3" fmla="*/ 0 w 1555409"/>
              <a:gd name="connsiteY3" fmla="*/ 638234 h 936362"/>
              <a:gd name="connsiteX4" fmla="*/ 0 w 1555409"/>
              <a:gd name="connsiteY4" fmla="*/ 0 h 936362"/>
              <a:gd name="connsiteX5" fmla="*/ 1555407 w 1555409"/>
              <a:gd name="connsiteY5" fmla="*/ 0 h 9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5409" h="936362">
                <a:moveTo>
                  <a:pt x="1555409" y="638234"/>
                </a:moveTo>
                <a:cubicBezTo>
                  <a:pt x="1555409" y="802886"/>
                  <a:pt x="1439344" y="936362"/>
                  <a:pt x="1296169" y="936362"/>
                </a:cubicBezTo>
                <a:lnTo>
                  <a:pt x="259240" y="936362"/>
                </a:lnTo>
                <a:cubicBezTo>
                  <a:pt x="116066" y="936362"/>
                  <a:pt x="0" y="802886"/>
                  <a:pt x="0" y="638234"/>
                </a:cubicBezTo>
                <a:lnTo>
                  <a:pt x="0" y="0"/>
                </a:lnTo>
                <a:lnTo>
                  <a:pt x="1555407" y="0"/>
                </a:lnTo>
              </a:path>
            </a:pathLst>
          </a:custGeom>
          <a:solidFill>
            <a:srgbClr val="B7DEFF">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noAutofit/>
          </a:bodyPr>
          <a:lstStyle/>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000000"/>
                </a:solidFill>
                <a:effectLst/>
                <a:uLnTx/>
                <a:uFillTx/>
                <a:latin typeface="Barlow" panose="00000500000000000000" pitchFamily="2" charset="0"/>
                <a:ea typeface="+mn-ea"/>
                <a:cs typeface="+mn-cs"/>
              </a:rPr>
              <a:t>Understand existing process</a:t>
            </a:r>
            <a:endPar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endParaRP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Identify practice variation</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Identify target behaviours</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Evaluate effectiveness</a:t>
            </a:r>
          </a:p>
        </p:txBody>
      </p:sp>
      <p:sp>
        <p:nvSpPr>
          <p:cNvPr id="7" name="Rectangle 6">
            <a:extLst>
              <a:ext uri="{FF2B5EF4-FFF2-40B4-BE49-F238E27FC236}">
                <a16:creationId xmlns:a16="http://schemas.microsoft.com/office/drawing/2014/main" id="{79074E7D-D4E0-F383-2E30-248A5CF74CA2}"/>
              </a:ext>
            </a:extLst>
          </p:cNvPr>
          <p:cNvSpPr/>
          <p:nvPr/>
        </p:nvSpPr>
        <p:spPr>
          <a:xfrm>
            <a:off x="1837308" y="1842850"/>
            <a:ext cx="2058278" cy="902832"/>
          </a:xfrm>
          <a:prstGeom prst="rect">
            <a:avLst/>
          </a:prstGeom>
          <a:solidFill>
            <a:srgbClr val="00A0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Community sites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National Point of Care HCV</a:t>
            </a:r>
          </a:p>
        </p:txBody>
      </p:sp>
      <p:sp>
        <p:nvSpPr>
          <p:cNvPr id="17" name="Freeform: Shape 16">
            <a:extLst>
              <a:ext uri="{FF2B5EF4-FFF2-40B4-BE49-F238E27FC236}">
                <a16:creationId xmlns:a16="http://schemas.microsoft.com/office/drawing/2014/main" id="{F84FBA54-1BA5-3A75-8DBB-CA7D603C1EDC}"/>
              </a:ext>
            </a:extLst>
          </p:cNvPr>
          <p:cNvSpPr/>
          <p:nvPr/>
        </p:nvSpPr>
        <p:spPr>
          <a:xfrm>
            <a:off x="1837310" y="1465495"/>
            <a:ext cx="2058278" cy="377354"/>
          </a:xfrm>
          <a:custGeom>
            <a:avLst/>
            <a:gdLst>
              <a:gd name="connsiteX0" fmla="*/ 281878 w 1691236"/>
              <a:gd name="connsiteY0" fmla="*/ 0 h 562395"/>
              <a:gd name="connsiteX1" fmla="*/ 1409358 w 1691236"/>
              <a:gd name="connsiteY1" fmla="*/ 0 h 562395"/>
              <a:gd name="connsiteX2" fmla="*/ 1691236 w 1691236"/>
              <a:gd name="connsiteY2" fmla="*/ 281878 h 562395"/>
              <a:gd name="connsiteX3" fmla="*/ 1691236 w 1691236"/>
              <a:gd name="connsiteY3" fmla="*/ 562395 h 562395"/>
              <a:gd name="connsiteX4" fmla="*/ 0 w 1691236"/>
              <a:gd name="connsiteY4" fmla="*/ 562395 h 562395"/>
              <a:gd name="connsiteX5" fmla="*/ 0 w 1691236"/>
              <a:gd name="connsiteY5" fmla="*/ 281878 h 562395"/>
              <a:gd name="connsiteX6" fmla="*/ 281878 w 1691236"/>
              <a:gd name="connsiteY6" fmla="*/ 0 h 562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1236" h="562395">
                <a:moveTo>
                  <a:pt x="281878" y="0"/>
                </a:moveTo>
                <a:lnTo>
                  <a:pt x="1409358" y="0"/>
                </a:lnTo>
                <a:cubicBezTo>
                  <a:pt x="1565035" y="0"/>
                  <a:pt x="1691236" y="126201"/>
                  <a:pt x="1691236" y="281878"/>
                </a:cubicBezTo>
                <a:lnTo>
                  <a:pt x="1691236" y="562395"/>
                </a:lnTo>
                <a:lnTo>
                  <a:pt x="0" y="562395"/>
                </a:lnTo>
                <a:lnTo>
                  <a:pt x="0" y="281878"/>
                </a:lnTo>
                <a:cubicBezTo>
                  <a:pt x="0" y="126201"/>
                  <a:pt x="126201" y="0"/>
                  <a:pt x="281878" y="0"/>
                </a:cubicBezTo>
                <a:close/>
              </a:path>
            </a:pathLst>
          </a:cu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Barlow" panose="00000500000000000000" pitchFamily="2" charset="0"/>
                <a:ea typeface="+mn-ea"/>
                <a:cs typeface="+mn-cs"/>
              </a:rPr>
              <a:t>SETTING</a:t>
            </a:r>
            <a:endParaRPr kumimoji="0" lang="en-AU" sz="1800" b="1"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33" name="Freeform: Shape 32">
            <a:extLst>
              <a:ext uri="{FF2B5EF4-FFF2-40B4-BE49-F238E27FC236}">
                <a16:creationId xmlns:a16="http://schemas.microsoft.com/office/drawing/2014/main" id="{32D8EE27-4853-BB5B-7014-3F81B0A8D65A}"/>
              </a:ext>
            </a:extLst>
          </p:cNvPr>
          <p:cNvSpPr/>
          <p:nvPr/>
        </p:nvSpPr>
        <p:spPr>
          <a:xfrm>
            <a:off x="1837308" y="4802104"/>
            <a:ext cx="2058281" cy="968052"/>
          </a:xfrm>
          <a:custGeom>
            <a:avLst/>
            <a:gdLst>
              <a:gd name="connsiteX0" fmla="*/ 1555407 w 1555409"/>
              <a:gd name="connsiteY0" fmla="*/ 0 h 4848420"/>
              <a:gd name="connsiteX1" fmla="*/ 1555409 w 1555409"/>
              <a:gd name="connsiteY1" fmla="*/ 0 h 4848420"/>
              <a:gd name="connsiteX2" fmla="*/ 1555409 w 1555409"/>
              <a:gd name="connsiteY2" fmla="*/ 4550292 h 4848420"/>
              <a:gd name="connsiteX3" fmla="*/ 1296169 w 1555409"/>
              <a:gd name="connsiteY3" fmla="*/ 4848420 h 4848420"/>
              <a:gd name="connsiteX4" fmla="*/ 259240 w 1555409"/>
              <a:gd name="connsiteY4" fmla="*/ 4848420 h 4848420"/>
              <a:gd name="connsiteX5" fmla="*/ 0 w 1555409"/>
              <a:gd name="connsiteY5" fmla="*/ 4550292 h 4848420"/>
              <a:gd name="connsiteX6" fmla="*/ 0 w 1555409"/>
              <a:gd name="connsiteY6" fmla="*/ 3912058 h 4848420"/>
              <a:gd name="connsiteX7" fmla="*/ 1555407 w 1555409"/>
              <a:gd name="connsiteY7" fmla="*/ 3912058 h 4848420"/>
              <a:gd name="connsiteX0" fmla="*/ 1555407 w 1555409"/>
              <a:gd name="connsiteY0" fmla="*/ 3912058 h 4848420"/>
              <a:gd name="connsiteX1" fmla="*/ 1555409 w 1555409"/>
              <a:gd name="connsiteY1" fmla="*/ 0 h 4848420"/>
              <a:gd name="connsiteX2" fmla="*/ 1555409 w 1555409"/>
              <a:gd name="connsiteY2" fmla="*/ 4550292 h 4848420"/>
              <a:gd name="connsiteX3" fmla="*/ 1296169 w 1555409"/>
              <a:gd name="connsiteY3" fmla="*/ 4848420 h 4848420"/>
              <a:gd name="connsiteX4" fmla="*/ 259240 w 1555409"/>
              <a:gd name="connsiteY4" fmla="*/ 4848420 h 4848420"/>
              <a:gd name="connsiteX5" fmla="*/ 0 w 1555409"/>
              <a:gd name="connsiteY5" fmla="*/ 4550292 h 4848420"/>
              <a:gd name="connsiteX6" fmla="*/ 0 w 1555409"/>
              <a:gd name="connsiteY6" fmla="*/ 3912058 h 4848420"/>
              <a:gd name="connsiteX7" fmla="*/ 1555407 w 1555409"/>
              <a:gd name="connsiteY7" fmla="*/ 3912058 h 4848420"/>
              <a:gd name="connsiteX0" fmla="*/ 1555409 w 1646849"/>
              <a:gd name="connsiteY0" fmla="*/ 0 h 4848420"/>
              <a:gd name="connsiteX1" fmla="*/ 1555409 w 1646849"/>
              <a:gd name="connsiteY1" fmla="*/ 4550292 h 4848420"/>
              <a:gd name="connsiteX2" fmla="*/ 1296169 w 1646849"/>
              <a:gd name="connsiteY2" fmla="*/ 4848420 h 4848420"/>
              <a:gd name="connsiteX3" fmla="*/ 259240 w 1646849"/>
              <a:gd name="connsiteY3" fmla="*/ 4848420 h 4848420"/>
              <a:gd name="connsiteX4" fmla="*/ 0 w 1646849"/>
              <a:gd name="connsiteY4" fmla="*/ 4550292 h 4848420"/>
              <a:gd name="connsiteX5" fmla="*/ 0 w 1646849"/>
              <a:gd name="connsiteY5" fmla="*/ 3912058 h 4848420"/>
              <a:gd name="connsiteX6" fmla="*/ 1555407 w 1646849"/>
              <a:gd name="connsiteY6" fmla="*/ 3912058 h 4848420"/>
              <a:gd name="connsiteX7" fmla="*/ 1646849 w 1646849"/>
              <a:gd name="connsiteY7" fmla="*/ 91440 h 4848420"/>
              <a:gd name="connsiteX0" fmla="*/ 1555409 w 1555409"/>
              <a:gd name="connsiteY0" fmla="*/ 0 h 4848420"/>
              <a:gd name="connsiteX1" fmla="*/ 1555409 w 1555409"/>
              <a:gd name="connsiteY1" fmla="*/ 4550292 h 4848420"/>
              <a:gd name="connsiteX2" fmla="*/ 1296169 w 1555409"/>
              <a:gd name="connsiteY2" fmla="*/ 4848420 h 4848420"/>
              <a:gd name="connsiteX3" fmla="*/ 259240 w 1555409"/>
              <a:gd name="connsiteY3" fmla="*/ 4848420 h 4848420"/>
              <a:gd name="connsiteX4" fmla="*/ 0 w 1555409"/>
              <a:gd name="connsiteY4" fmla="*/ 4550292 h 4848420"/>
              <a:gd name="connsiteX5" fmla="*/ 0 w 1555409"/>
              <a:gd name="connsiteY5" fmla="*/ 3912058 h 4848420"/>
              <a:gd name="connsiteX6" fmla="*/ 1555407 w 1555409"/>
              <a:gd name="connsiteY6" fmla="*/ 3912058 h 4848420"/>
              <a:gd name="connsiteX0" fmla="*/ 1555409 w 1555409"/>
              <a:gd name="connsiteY0" fmla="*/ 638234 h 936362"/>
              <a:gd name="connsiteX1" fmla="*/ 1296169 w 1555409"/>
              <a:gd name="connsiteY1" fmla="*/ 936362 h 936362"/>
              <a:gd name="connsiteX2" fmla="*/ 259240 w 1555409"/>
              <a:gd name="connsiteY2" fmla="*/ 936362 h 936362"/>
              <a:gd name="connsiteX3" fmla="*/ 0 w 1555409"/>
              <a:gd name="connsiteY3" fmla="*/ 638234 h 936362"/>
              <a:gd name="connsiteX4" fmla="*/ 0 w 1555409"/>
              <a:gd name="connsiteY4" fmla="*/ 0 h 936362"/>
              <a:gd name="connsiteX5" fmla="*/ 1555407 w 1555409"/>
              <a:gd name="connsiteY5" fmla="*/ 0 h 936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5409" h="936362">
                <a:moveTo>
                  <a:pt x="1555409" y="638234"/>
                </a:moveTo>
                <a:cubicBezTo>
                  <a:pt x="1555409" y="802886"/>
                  <a:pt x="1439344" y="936362"/>
                  <a:pt x="1296169" y="936362"/>
                </a:cubicBezTo>
                <a:lnTo>
                  <a:pt x="259240" y="936362"/>
                </a:lnTo>
                <a:cubicBezTo>
                  <a:pt x="116066" y="936362"/>
                  <a:pt x="0" y="802886"/>
                  <a:pt x="0" y="638234"/>
                </a:cubicBezTo>
                <a:lnTo>
                  <a:pt x="0" y="0"/>
                </a:lnTo>
                <a:lnTo>
                  <a:pt x="1555407" y="0"/>
                </a:lnTo>
              </a:path>
            </a:pathLst>
          </a:custGeom>
          <a:solidFill>
            <a:srgbClr val="B7DEFF">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Clinical genetics ~ Lynch syndrome referral pathway</a:t>
            </a:r>
          </a:p>
        </p:txBody>
      </p:sp>
      <p:sp>
        <p:nvSpPr>
          <p:cNvPr id="30" name="TextBox 29">
            <a:extLst>
              <a:ext uri="{FF2B5EF4-FFF2-40B4-BE49-F238E27FC236}">
                <a16:creationId xmlns:a16="http://schemas.microsoft.com/office/drawing/2014/main" id="{EC261A05-2739-79AC-A32D-B1FA04BE106C}"/>
              </a:ext>
            </a:extLst>
          </p:cNvPr>
          <p:cNvSpPr txBox="1"/>
          <p:nvPr/>
        </p:nvSpPr>
        <p:spPr>
          <a:xfrm>
            <a:off x="335119" y="1154608"/>
            <a:ext cx="2337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1"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i2i case studies</a:t>
            </a:r>
          </a:p>
        </p:txBody>
      </p:sp>
      <p:sp>
        <p:nvSpPr>
          <p:cNvPr id="31" name="Rectangle 30">
            <a:extLst>
              <a:ext uri="{FF2B5EF4-FFF2-40B4-BE49-F238E27FC236}">
                <a16:creationId xmlns:a16="http://schemas.microsoft.com/office/drawing/2014/main" id="{714133F9-9231-CA43-56B3-0E20D25DD5F5}"/>
              </a:ext>
            </a:extLst>
          </p:cNvPr>
          <p:cNvSpPr/>
          <p:nvPr/>
        </p:nvSpPr>
        <p:spPr>
          <a:xfrm>
            <a:off x="4314393" y="3772206"/>
            <a:ext cx="1646596" cy="968052"/>
          </a:xfrm>
          <a:prstGeom prst="rect">
            <a:avLst/>
          </a:prstGeom>
          <a:solidFill>
            <a:srgbClr val="53B7DB">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Integrate a new model of care</a:t>
            </a:r>
          </a:p>
        </p:txBody>
      </p:sp>
      <p:sp>
        <p:nvSpPr>
          <p:cNvPr id="34" name="Rectangle 33">
            <a:extLst>
              <a:ext uri="{FF2B5EF4-FFF2-40B4-BE49-F238E27FC236}">
                <a16:creationId xmlns:a16="http://schemas.microsoft.com/office/drawing/2014/main" id="{567BF236-8537-B160-5019-618B7F36A9DF}"/>
              </a:ext>
            </a:extLst>
          </p:cNvPr>
          <p:cNvSpPr/>
          <p:nvPr/>
        </p:nvSpPr>
        <p:spPr>
          <a:xfrm>
            <a:off x="6399482" y="3772206"/>
            <a:ext cx="1646596" cy="968052"/>
          </a:xfrm>
          <a:prstGeom prst="rect">
            <a:avLst/>
          </a:prstGeom>
          <a:solidFill>
            <a:srgbClr val="53B7DB">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Interviews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Meetings</a:t>
            </a:r>
          </a:p>
        </p:txBody>
      </p:sp>
      <p:sp>
        <p:nvSpPr>
          <p:cNvPr id="35" name="Rectangle 34">
            <a:extLst>
              <a:ext uri="{FF2B5EF4-FFF2-40B4-BE49-F238E27FC236}">
                <a16:creationId xmlns:a16="http://schemas.microsoft.com/office/drawing/2014/main" id="{710CA5DF-4C85-3748-007A-B12D5732346F}"/>
              </a:ext>
            </a:extLst>
          </p:cNvPr>
          <p:cNvSpPr/>
          <p:nvPr/>
        </p:nvSpPr>
        <p:spPr>
          <a:xfrm>
            <a:off x="8484571" y="3772206"/>
            <a:ext cx="2861473" cy="968052"/>
          </a:xfrm>
          <a:prstGeom prst="rect">
            <a:avLst/>
          </a:prstGeom>
          <a:solidFill>
            <a:srgbClr val="53B7DB">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Understand existing processes </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Identify practice variation</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Identify barriers/ facilitators</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Intervention adaptation</a:t>
            </a:r>
          </a:p>
        </p:txBody>
      </p:sp>
      <p:sp>
        <p:nvSpPr>
          <p:cNvPr id="36" name="Rectangle 35">
            <a:extLst>
              <a:ext uri="{FF2B5EF4-FFF2-40B4-BE49-F238E27FC236}">
                <a16:creationId xmlns:a16="http://schemas.microsoft.com/office/drawing/2014/main" id="{6D5FCCE8-BCD9-0272-51C7-C8A8830B3C6A}"/>
              </a:ext>
            </a:extLst>
          </p:cNvPr>
          <p:cNvSpPr/>
          <p:nvPr/>
        </p:nvSpPr>
        <p:spPr>
          <a:xfrm>
            <a:off x="1837308" y="3772206"/>
            <a:ext cx="2058278" cy="968052"/>
          </a:xfrm>
          <a:prstGeom prst="rect">
            <a:avLst/>
          </a:prstGeom>
          <a:solidFill>
            <a:srgbClr val="53B7DB">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Childhood cancer survivorship</a:t>
            </a:r>
          </a:p>
        </p:txBody>
      </p:sp>
      <p:sp>
        <p:nvSpPr>
          <p:cNvPr id="37" name="Rectangle 36">
            <a:extLst>
              <a:ext uri="{FF2B5EF4-FFF2-40B4-BE49-F238E27FC236}">
                <a16:creationId xmlns:a16="http://schemas.microsoft.com/office/drawing/2014/main" id="{8820F58C-B3E7-ED31-21D7-A6B311BDD4BE}"/>
              </a:ext>
            </a:extLst>
          </p:cNvPr>
          <p:cNvSpPr/>
          <p:nvPr/>
        </p:nvSpPr>
        <p:spPr>
          <a:xfrm>
            <a:off x="4314393" y="2807528"/>
            <a:ext cx="1646596" cy="902832"/>
          </a:xfrm>
          <a:prstGeom prst="rect">
            <a:avLst/>
          </a:prstGeom>
          <a:solidFill>
            <a:srgbClr val="41B0D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Co-design a new model of care</a:t>
            </a:r>
          </a:p>
        </p:txBody>
      </p:sp>
      <p:sp>
        <p:nvSpPr>
          <p:cNvPr id="38" name="Rectangle 37">
            <a:extLst>
              <a:ext uri="{FF2B5EF4-FFF2-40B4-BE49-F238E27FC236}">
                <a16:creationId xmlns:a16="http://schemas.microsoft.com/office/drawing/2014/main" id="{8B10A77F-89F9-21ED-5A0B-7CB29DA4BE3D}"/>
              </a:ext>
            </a:extLst>
          </p:cNvPr>
          <p:cNvSpPr/>
          <p:nvPr/>
        </p:nvSpPr>
        <p:spPr>
          <a:xfrm>
            <a:off x="6399482" y="2807528"/>
            <a:ext cx="1646596" cy="902832"/>
          </a:xfrm>
          <a:prstGeom prst="rect">
            <a:avLst/>
          </a:prstGeom>
          <a:solidFill>
            <a:srgbClr val="41B0D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Interviews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Meetings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Audit data</a:t>
            </a:r>
          </a:p>
        </p:txBody>
      </p:sp>
      <p:sp>
        <p:nvSpPr>
          <p:cNvPr id="39" name="Rectangle 38">
            <a:extLst>
              <a:ext uri="{FF2B5EF4-FFF2-40B4-BE49-F238E27FC236}">
                <a16:creationId xmlns:a16="http://schemas.microsoft.com/office/drawing/2014/main" id="{929BDCCF-8554-FE28-5EAD-2A9E778335BB}"/>
              </a:ext>
            </a:extLst>
          </p:cNvPr>
          <p:cNvSpPr/>
          <p:nvPr/>
        </p:nvSpPr>
        <p:spPr>
          <a:xfrm>
            <a:off x="8484571" y="2807528"/>
            <a:ext cx="2861473" cy="902832"/>
          </a:xfrm>
          <a:prstGeom prst="rect">
            <a:avLst/>
          </a:prstGeom>
          <a:solidFill>
            <a:srgbClr val="41B0D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Understand existing processes </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Identify barriers/ facilitators</a:t>
            </a:r>
          </a:p>
          <a:p>
            <a:pPr marL="172800" marR="0" lvl="0" indent="-172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Intervention adaptation</a:t>
            </a:r>
          </a:p>
        </p:txBody>
      </p:sp>
      <p:sp>
        <p:nvSpPr>
          <p:cNvPr id="40" name="Rectangle 39">
            <a:extLst>
              <a:ext uri="{FF2B5EF4-FFF2-40B4-BE49-F238E27FC236}">
                <a16:creationId xmlns:a16="http://schemas.microsoft.com/office/drawing/2014/main" id="{B38F45BB-CF96-4343-F5FF-E9B3711A4ED0}"/>
              </a:ext>
            </a:extLst>
          </p:cNvPr>
          <p:cNvSpPr/>
          <p:nvPr/>
        </p:nvSpPr>
        <p:spPr>
          <a:xfrm>
            <a:off x="1837308" y="2807528"/>
            <a:ext cx="2058278" cy="902832"/>
          </a:xfrm>
          <a:prstGeom prst="rect">
            <a:avLst/>
          </a:prstGeom>
          <a:solidFill>
            <a:srgbClr val="41B0D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Precision oncology</a:t>
            </a:r>
          </a:p>
        </p:txBody>
      </p:sp>
      <p:sp>
        <p:nvSpPr>
          <p:cNvPr id="42" name="TextBox 41">
            <a:extLst>
              <a:ext uri="{FF2B5EF4-FFF2-40B4-BE49-F238E27FC236}">
                <a16:creationId xmlns:a16="http://schemas.microsoft.com/office/drawing/2014/main" id="{C5208FD4-E9A1-E660-0F76-89AD89A80214}"/>
              </a:ext>
            </a:extLst>
          </p:cNvPr>
          <p:cNvSpPr txBox="1"/>
          <p:nvPr/>
        </p:nvSpPr>
        <p:spPr>
          <a:xfrm>
            <a:off x="176368" y="2956648"/>
            <a:ext cx="168055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404040"/>
                </a:solidFill>
                <a:effectLst/>
                <a:uLnTx/>
                <a:uFillTx/>
                <a:latin typeface="Barlow" panose="00000500000000000000" pitchFamily="2" charset="0"/>
                <a:ea typeface="+mn-ea"/>
                <a:cs typeface="+mn-cs"/>
              </a:rPr>
              <a:t>The Precision Care Initiative</a:t>
            </a:r>
          </a:p>
        </p:txBody>
      </p:sp>
    </p:spTree>
    <p:extLst>
      <p:ext uri="{BB962C8B-B14F-4D97-AF65-F5344CB8AC3E}">
        <p14:creationId xmlns:p14="http://schemas.microsoft.com/office/powerpoint/2010/main" val="64389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23" grpId="0" animBg="1"/>
      <p:bldP spid="27" grpId="0" animBg="1"/>
      <p:bldP spid="33" grpId="0" animBg="1"/>
      <p:bldP spid="31" grpId="0" animBg="1"/>
      <p:bldP spid="34" grpId="0" animBg="1"/>
      <p:bldP spid="35" grpId="0" animBg="1"/>
      <p:bldP spid="36" grpId="0" animBg="1"/>
      <p:bldP spid="37" grpId="0" animBg="1"/>
      <p:bldP spid="38" grpId="0" animBg="1"/>
      <p:bldP spid="39" grpId="0" animBg="1"/>
      <p:bldP spid="40" grpId="0" animBg="1"/>
      <p:bldP spid="4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36FE-FB46-CE4D-3D05-AF82534CDEC5}"/>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379891FE-2461-3583-0325-4A0FC0A57A85}"/>
              </a:ext>
            </a:extLst>
          </p:cNvPr>
          <p:cNvGrpSpPr/>
          <p:nvPr/>
        </p:nvGrpSpPr>
        <p:grpSpPr>
          <a:xfrm>
            <a:off x="335119" y="205264"/>
            <a:ext cx="9671399" cy="1508105"/>
            <a:chOff x="335119" y="205264"/>
            <a:chExt cx="9671399" cy="1508105"/>
          </a:xfrm>
        </p:grpSpPr>
        <p:sp>
          <p:nvSpPr>
            <p:cNvPr id="20" name="TextBox 19">
              <a:extLst>
                <a:ext uri="{FF2B5EF4-FFF2-40B4-BE49-F238E27FC236}">
                  <a16:creationId xmlns:a16="http://schemas.microsoft.com/office/drawing/2014/main" id="{D59081E2-CFBE-0B69-B0A3-B144010DE86A}"/>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Engaging Stakeholders</a:t>
              </a:r>
              <a:endParaRPr kumimoji="0" lang="en-US" sz="4600" b="1" i="1" u="none" strike="noStrike" kern="1200" cap="none" spc="0" normalizeH="0" baseline="0" noProof="0">
                <a:ln>
                  <a:noFill/>
                </a:ln>
                <a:solidFill>
                  <a:srgbClr val="404040"/>
                </a:solidFill>
                <a:effectLst/>
                <a:uLnTx/>
                <a:uFillTx/>
                <a:latin typeface="Barlow" panose="00000500000000000000" pitchFamily="2"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cxnSp>
          <p:nvCxnSpPr>
            <p:cNvPr id="22" name="Straight Connector 21">
              <a:extLst>
                <a:ext uri="{FF2B5EF4-FFF2-40B4-BE49-F238E27FC236}">
                  <a16:creationId xmlns:a16="http://schemas.microsoft.com/office/drawing/2014/main" id="{AB6E82E7-AF50-4EDA-CF8D-C9AC5EA2201E}"/>
                </a:ext>
              </a:extLst>
            </p:cNvPr>
            <p:cNvCxnSpPr>
              <a:cxnSpLocks/>
            </p:cNvCxnSpPr>
            <p:nvPr/>
          </p:nvCxnSpPr>
          <p:spPr>
            <a:xfrm>
              <a:off x="392741" y="1087844"/>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pic>
        <p:nvPicPr>
          <p:cNvPr id="2" name="Google Shape;391;p31">
            <a:extLst>
              <a:ext uri="{FF2B5EF4-FFF2-40B4-BE49-F238E27FC236}">
                <a16:creationId xmlns:a16="http://schemas.microsoft.com/office/drawing/2014/main" id="{F34A47C0-B96F-9DC4-B2D7-34F663F62356}"/>
              </a:ext>
            </a:extLst>
          </p:cNvPr>
          <p:cNvPicPr preferRelativeResize="0"/>
          <p:nvPr/>
        </p:nvPicPr>
        <p:blipFill rotWithShape="1">
          <a:blip r:embed="rId3" cstate="email">
            <a:alphaModFix amt="76000"/>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982" t="70967" r="3164" b="2711"/>
          <a:stretch>
            <a:fillRect/>
          </a:stretch>
        </p:blipFill>
        <p:spPr>
          <a:xfrm>
            <a:off x="57038" y="1654263"/>
            <a:ext cx="7973720" cy="998270"/>
          </a:xfrm>
          <a:prstGeom prst="rect">
            <a:avLst/>
          </a:prstGeom>
          <a:noFill/>
          <a:ln>
            <a:noFill/>
          </a:ln>
        </p:spPr>
      </p:pic>
      <p:sp>
        <p:nvSpPr>
          <p:cNvPr id="32" name="Freeform 4">
            <a:extLst>
              <a:ext uri="{FF2B5EF4-FFF2-40B4-BE49-F238E27FC236}">
                <a16:creationId xmlns:a16="http://schemas.microsoft.com/office/drawing/2014/main" id="{DB3C49D1-9D29-64E0-B6CD-D857C46B608F}"/>
              </a:ext>
            </a:extLst>
          </p:cNvPr>
          <p:cNvSpPr>
            <a:spLocks noChangeArrowheads="1"/>
          </p:cNvSpPr>
          <p:nvPr/>
        </p:nvSpPr>
        <p:spPr bwMode="auto">
          <a:xfrm rot="11134618">
            <a:off x="2954936" y="2003480"/>
            <a:ext cx="3916942" cy="4342664"/>
          </a:xfrm>
          <a:custGeom>
            <a:avLst/>
            <a:gdLst>
              <a:gd name="T0" fmla="*/ 0 w 2944"/>
              <a:gd name="T1" fmla="*/ 158369118 h 1220"/>
              <a:gd name="T2" fmla="*/ 381852052 w 2944"/>
              <a:gd name="T3" fmla="*/ 0 h 1220"/>
              <a:gd name="T4" fmla="*/ 0 60000 65536"/>
              <a:gd name="T5" fmla="*/ 0 60000 65536"/>
            </a:gdLst>
            <a:ahLst/>
            <a:cxnLst>
              <a:cxn ang="T4">
                <a:pos x="T0" y="T1"/>
              </a:cxn>
              <a:cxn ang="T5">
                <a:pos x="T2" y="T3"/>
              </a:cxn>
            </a:cxnLst>
            <a:rect l="0" t="0" r="r" b="b"/>
            <a:pathLst>
              <a:path w="2944" h="1220">
                <a:moveTo>
                  <a:pt x="0" y="1219"/>
                </a:moveTo>
                <a:cubicBezTo>
                  <a:pt x="924" y="648"/>
                  <a:pt x="1914" y="238"/>
                  <a:pt x="2943" y="0"/>
                </a:cubicBezTo>
              </a:path>
            </a:pathLst>
          </a:custGeom>
          <a:noFill/>
          <a:ln w="4464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5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pSp>
        <p:nvGrpSpPr>
          <p:cNvPr id="11" name="Группа 9">
            <a:extLst>
              <a:ext uri="{FF2B5EF4-FFF2-40B4-BE49-F238E27FC236}">
                <a16:creationId xmlns:a16="http://schemas.microsoft.com/office/drawing/2014/main" id="{FB4D155D-9D01-C8D2-F752-D824C26CEFA8}"/>
              </a:ext>
            </a:extLst>
          </p:cNvPr>
          <p:cNvGrpSpPr/>
          <p:nvPr/>
        </p:nvGrpSpPr>
        <p:grpSpPr>
          <a:xfrm>
            <a:off x="8466377" y="4306230"/>
            <a:ext cx="3806069" cy="1106093"/>
            <a:chOff x="8341395" y="3532077"/>
            <a:chExt cx="4995479" cy="1375664"/>
          </a:xfrm>
        </p:grpSpPr>
        <p:sp>
          <p:nvSpPr>
            <p:cNvPr id="58" name="Google Shape;1133;p40">
              <a:extLst>
                <a:ext uri="{FF2B5EF4-FFF2-40B4-BE49-F238E27FC236}">
                  <a16:creationId xmlns:a16="http://schemas.microsoft.com/office/drawing/2014/main" id="{169A2C57-161F-D053-1ECC-D0777C6811E9}"/>
                </a:ext>
              </a:extLst>
            </p:cNvPr>
            <p:cNvSpPr txBox="1">
              <a:spLocks noChangeArrowheads="1"/>
            </p:cNvSpPr>
            <p:nvPr/>
          </p:nvSpPr>
          <p:spPr bwMode="auto">
            <a:xfrm>
              <a:off x="8341395" y="4356908"/>
              <a:ext cx="4995479" cy="55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62626"/>
                </a:buClr>
                <a:buSzPts val="1200"/>
                <a:buFont typeface="Open Sans" panose="020B0606030504020204" pitchFamily="34" charset="0"/>
                <a:buNone/>
                <a:tabLst/>
                <a:defRPr/>
              </a:pPr>
              <a:r>
                <a:rPr kumimoji="0" lang="en-US" altLang="en-US" sz="1200" b="0" i="1" u="none" strike="noStrike" kern="1200" cap="none" spc="0" normalizeH="0" baseline="0" noProof="0">
                  <a:ln>
                    <a:noFill/>
                  </a:ln>
                  <a:solidFill>
                    <a:srgbClr val="262626">
                      <a:alpha val="0"/>
                    </a:srgbClr>
                  </a:solidFill>
                  <a:effectLst/>
                  <a:uLnTx/>
                  <a:uFillTx/>
                  <a:latin typeface="Barlow" panose="00000500000000000000" pitchFamily="2" charset="0"/>
                  <a:ea typeface="+mn-ea"/>
                  <a:cs typeface="Arial" panose="020B0604020202020204" pitchFamily="34" charset="0"/>
                  <a:sym typeface="Open Sans" panose="020B0606030504020204" pitchFamily="34" charset="0"/>
                </a:rPr>
                <a:t>Identify barriers and enablers and provide the opportunity to co-design implementation strategies</a:t>
              </a:r>
            </a:p>
          </p:txBody>
        </p:sp>
        <p:sp>
          <p:nvSpPr>
            <p:cNvPr id="59" name="Google Shape;1138;p40">
              <a:extLst>
                <a:ext uri="{FF2B5EF4-FFF2-40B4-BE49-F238E27FC236}">
                  <a16:creationId xmlns:a16="http://schemas.microsoft.com/office/drawing/2014/main" id="{92780479-2B71-0E94-8FC1-F46ED509B181}"/>
                </a:ext>
              </a:extLst>
            </p:cNvPr>
            <p:cNvSpPr txBox="1">
              <a:spLocks noChangeArrowheads="1"/>
            </p:cNvSpPr>
            <p:nvPr/>
          </p:nvSpPr>
          <p:spPr bwMode="auto">
            <a:xfrm>
              <a:off x="8505638" y="3532077"/>
              <a:ext cx="4364203" cy="127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Open Sans Semibold" panose="020B0706030804020204" pitchFamily="34" charset="0"/>
                <a:buNone/>
                <a:tabLst/>
                <a:defRPr/>
              </a:pPr>
              <a:r>
                <a:rPr kumimoji="0" lang="en-US" altLang="en-US" sz="2200" b="1" i="0" u="none" strike="noStrike" kern="1200" cap="none" spc="0" normalizeH="0" baseline="0" noProof="0">
                  <a:ln>
                    <a:noFill/>
                  </a:ln>
                  <a:solidFill>
                    <a:prstClr val="black">
                      <a:alpha val="0"/>
                    </a:prstClr>
                  </a:solidFill>
                  <a:effectLst/>
                  <a:uLnTx/>
                  <a:uFillTx/>
                  <a:latin typeface="Barlow" panose="00000500000000000000" pitchFamily="2" charset="0"/>
                  <a:ea typeface="+mn-ea"/>
                  <a:cs typeface="Arial Black" panose="020B0604020202020204" pitchFamily="34" charset="0"/>
                  <a:sym typeface="Open Sans Semibold" panose="020B0706030804020204" pitchFamily="34" charset="0"/>
                </a:rPr>
                <a:t>Identify determinants and s</a:t>
              </a:r>
              <a:r>
                <a:rPr kumimoji="0" lang="en-US" altLang="en-US" sz="2200" b="1" i="0" u="none" strike="noStrike" kern="1200" cap="none" spc="0" normalizeH="0" baseline="0" noProof="0">
                  <a:ln>
                    <a:noFill/>
                  </a:ln>
                  <a:solidFill>
                    <a:prstClr val="black">
                      <a:alpha val="0"/>
                    </a:prstClr>
                  </a:solidFill>
                  <a:effectLst/>
                  <a:uLnTx/>
                  <a:uFillTx/>
                  <a:latin typeface="Barlow" panose="00000500000000000000" pitchFamily="2" charset="0"/>
                  <a:ea typeface="+mn-ea"/>
                  <a:cs typeface="Arial" panose="020B0604020202020204" pitchFamily="34" charset="0"/>
                  <a:sym typeface="Open Sans Semibold" panose="020B0706030804020204" pitchFamily="34" charset="0"/>
                </a:rPr>
                <a:t>trategies</a:t>
              </a:r>
            </a:p>
          </p:txBody>
        </p:sp>
      </p:grpSp>
      <p:grpSp>
        <p:nvGrpSpPr>
          <p:cNvPr id="18" name="Группа 5">
            <a:extLst>
              <a:ext uri="{FF2B5EF4-FFF2-40B4-BE49-F238E27FC236}">
                <a16:creationId xmlns:a16="http://schemas.microsoft.com/office/drawing/2014/main" id="{8816B657-E27E-E3AD-B5C8-E6CBA608514E}"/>
              </a:ext>
            </a:extLst>
          </p:cNvPr>
          <p:cNvGrpSpPr/>
          <p:nvPr/>
        </p:nvGrpSpPr>
        <p:grpSpPr>
          <a:xfrm>
            <a:off x="8035552" y="3177237"/>
            <a:ext cx="679751" cy="718622"/>
            <a:chOff x="8305841" y="2127932"/>
            <a:chExt cx="892175" cy="893762"/>
          </a:xfrm>
        </p:grpSpPr>
        <p:sp>
          <p:nvSpPr>
            <p:cNvPr id="52" name="Google Shape;1140;p40">
              <a:extLst>
                <a:ext uri="{FF2B5EF4-FFF2-40B4-BE49-F238E27FC236}">
                  <a16:creationId xmlns:a16="http://schemas.microsoft.com/office/drawing/2014/main" id="{78637BBE-E5EA-45FB-E348-E2C982AAF41A}"/>
                </a:ext>
              </a:extLst>
            </p:cNvPr>
            <p:cNvSpPr>
              <a:spLocks noChangeArrowheads="1"/>
            </p:cNvSpPr>
            <p:nvPr/>
          </p:nvSpPr>
          <p:spPr bwMode="auto">
            <a:xfrm>
              <a:off x="8305841" y="2127932"/>
              <a:ext cx="892175" cy="893762"/>
            </a:xfrm>
            <a:prstGeom prst="ellipse">
              <a:avLst/>
            </a:prstGeom>
            <a:solidFill>
              <a:srgbClr val="7030A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53" name="Google Shape;1144;p40">
              <a:extLst>
                <a:ext uri="{FF2B5EF4-FFF2-40B4-BE49-F238E27FC236}">
                  <a16:creationId xmlns:a16="http://schemas.microsoft.com/office/drawing/2014/main" id="{334518E3-8234-C860-BB55-6AA3F02ECC31}"/>
                </a:ext>
              </a:extLst>
            </p:cNvPr>
            <p:cNvSpPr txBox="1">
              <a:spLocks noChangeArrowheads="1"/>
            </p:cNvSpPr>
            <p:nvPr/>
          </p:nvSpPr>
          <p:spPr bwMode="auto">
            <a:xfrm>
              <a:off x="8538905" y="2142532"/>
              <a:ext cx="39111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2</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19" name="Группа 6">
            <a:extLst>
              <a:ext uri="{FF2B5EF4-FFF2-40B4-BE49-F238E27FC236}">
                <a16:creationId xmlns:a16="http://schemas.microsoft.com/office/drawing/2014/main" id="{CA31E48B-25EF-FD62-7E7C-C07EE8252517}"/>
              </a:ext>
            </a:extLst>
          </p:cNvPr>
          <p:cNvGrpSpPr/>
          <p:nvPr/>
        </p:nvGrpSpPr>
        <p:grpSpPr>
          <a:xfrm>
            <a:off x="7606170" y="4826368"/>
            <a:ext cx="677332" cy="716069"/>
            <a:chOff x="7742278" y="4178982"/>
            <a:chExt cx="889000" cy="890587"/>
          </a:xfrm>
        </p:grpSpPr>
        <p:sp>
          <p:nvSpPr>
            <p:cNvPr id="50" name="Google Shape;1141;p40">
              <a:extLst>
                <a:ext uri="{FF2B5EF4-FFF2-40B4-BE49-F238E27FC236}">
                  <a16:creationId xmlns:a16="http://schemas.microsoft.com/office/drawing/2014/main" id="{4F237DE2-4367-8C95-17CC-DB375A4D66E9}"/>
                </a:ext>
              </a:extLst>
            </p:cNvPr>
            <p:cNvSpPr>
              <a:spLocks noChangeArrowheads="1"/>
            </p:cNvSpPr>
            <p:nvPr/>
          </p:nvSpPr>
          <p:spPr bwMode="auto">
            <a:xfrm>
              <a:off x="7742278" y="4178982"/>
              <a:ext cx="889000" cy="890587"/>
            </a:xfrm>
            <a:prstGeom prst="ellipse">
              <a:avLst/>
            </a:prstGeom>
            <a:solidFill>
              <a:srgbClr val="35CBC7">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51" name="Google Shape;1145;p40">
              <a:extLst>
                <a:ext uri="{FF2B5EF4-FFF2-40B4-BE49-F238E27FC236}">
                  <a16:creationId xmlns:a16="http://schemas.microsoft.com/office/drawing/2014/main" id="{16273976-BA48-0116-469D-0937D8878CC9}"/>
                </a:ext>
              </a:extLst>
            </p:cNvPr>
            <p:cNvSpPr txBox="1">
              <a:spLocks noChangeArrowheads="1"/>
            </p:cNvSpPr>
            <p:nvPr/>
          </p:nvSpPr>
          <p:spPr bwMode="auto">
            <a:xfrm>
              <a:off x="7982301" y="4220373"/>
              <a:ext cx="39802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3</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sp>
        <p:nvSpPr>
          <p:cNvPr id="41" name="Google Shape;1146;p40">
            <a:extLst>
              <a:ext uri="{FF2B5EF4-FFF2-40B4-BE49-F238E27FC236}">
                <a16:creationId xmlns:a16="http://schemas.microsoft.com/office/drawing/2014/main" id="{50B2A046-B346-BC84-5DD6-B0963193A168}"/>
              </a:ext>
            </a:extLst>
          </p:cNvPr>
          <p:cNvSpPr>
            <a:spLocks/>
          </p:cNvSpPr>
          <p:nvPr/>
        </p:nvSpPr>
        <p:spPr bwMode="auto">
          <a:xfrm>
            <a:off x="8117799" y="2236518"/>
            <a:ext cx="244323" cy="853923"/>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8" y="277"/>
                </a:moveTo>
                <a:cubicBezTo>
                  <a:pt x="75" y="277"/>
                  <a:pt x="73" y="275"/>
                  <a:pt x="72" y="272"/>
                </a:cubicBezTo>
                <a:cubicBezTo>
                  <a:pt x="60" y="182"/>
                  <a:pt x="36" y="93"/>
                  <a:pt x="2" y="9"/>
                </a:cubicBezTo>
                <a:cubicBezTo>
                  <a:pt x="0" y="6"/>
                  <a:pt x="2" y="3"/>
                  <a:pt x="5" y="2"/>
                </a:cubicBezTo>
                <a:cubicBezTo>
                  <a:pt x="8" y="0"/>
                  <a:pt x="11" y="2"/>
                  <a:pt x="12" y="5"/>
                </a:cubicBezTo>
                <a:cubicBezTo>
                  <a:pt x="47" y="90"/>
                  <a:pt x="72" y="179"/>
                  <a:pt x="84" y="271"/>
                </a:cubicBezTo>
                <a:cubicBezTo>
                  <a:pt x="84" y="274"/>
                  <a:pt x="82" y="277"/>
                  <a:pt x="79" y="277"/>
                </a:cubicBezTo>
                <a:cubicBezTo>
                  <a:pt x="79" y="277"/>
                  <a:pt x="78" y="277"/>
                  <a:pt x="78" y="277"/>
                </a:cubicBezTo>
                <a:close/>
              </a:path>
            </a:pathLst>
          </a:custGeom>
          <a:solidFill>
            <a:srgbClr val="282828">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4" name="Google Shape;1147;p40">
            <a:extLst>
              <a:ext uri="{FF2B5EF4-FFF2-40B4-BE49-F238E27FC236}">
                <a16:creationId xmlns:a16="http://schemas.microsoft.com/office/drawing/2014/main" id="{88885B54-BA9B-BA60-B097-6789288A67DE}"/>
              </a:ext>
            </a:extLst>
          </p:cNvPr>
          <p:cNvSpPr>
            <a:spLocks/>
          </p:cNvSpPr>
          <p:nvPr/>
        </p:nvSpPr>
        <p:spPr bwMode="auto">
          <a:xfrm>
            <a:off x="8117799" y="3960959"/>
            <a:ext cx="244323" cy="853923"/>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 y="277"/>
                </a:moveTo>
                <a:cubicBezTo>
                  <a:pt x="6" y="277"/>
                  <a:pt x="5" y="277"/>
                  <a:pt x="5" y="276"/>
                </a:cubicBezTo>
                <a:cubicBezTo>
                  <a:pt x="2" y="275"/>
                  <a:pt x="0" y="272"/>
                  <a:pt x="2" y="269"/>
                </a:cubicBezTo>
                <a:cubicBezTo>
                  <a:pt x="36" y="185"/>
                  <a:pt x="60" y="96"/>
                  <a:pt x="72" y="6"/>
                </a:cubicBezTo>
                <a:cubicBezTo>
                  <a:pt x="73" y="3"/>
                  <a:pt x="76" y="0"/>
                  <a:pt x="79" y="1"/>
                </a:cubicBezTo>
                <a:cubicBezTo>
                  <a:pt x="82" y="1"/>
                  <a:pt x="84" y="4"/>
                  <a:pt x="84" y="7"/>
                </a:cubicBezTo>
                <a:cubicBezTo>
                  <a:pt x="72" y="99"/>
                  <a:pt x="47" y="188"/>
                  <a:pt x="12" y="273"/>
                </a:cubicBezTo>
                <a:cubicBezTo>
                  <a:pt x="11" y="275"/>
                  <a:pt x="9" y="277"/>
                  <a:pt x="7" y="277"/>
                </a:cubicBezTo>
                <a:close/>
              </a:path>
            </a:pathLst>
          </a:custGeom>
          <a:solidFill>
            <a:srgbClr val="282828">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8" name="Google Shape;1136;p40">
            <a:extLst>
              <a:ext uri="{FF2B5EF4-FFF2-40B4-BE49-F238E27FC236}">
                <a16:creationId xmlns:a16="http://schemas.microsoft.com/office/drawing/2014/main" id="{5A6F8635-A4BB-C657-BA8F-21B2D3D50705}"/>
              </a:ext>
            </a:extLst>
          </p:cNvPr>
          <p:cNvSpPr>
            <a:spLocks/>
          </p:cNvSpPr>
          <p:nvPr/>
        </p:nvSpPr>
        <p:spPr bwMode="auto">
          <a:xfrm>
            <a:off x="4569440" y="3952620"/>
            <a:ext cx="3141126" cy="1875059"/>
          </a:xfrm>
          <a:custGeom>
            <a:avLst/>
            <a:gdLst>
              <a:gd name="T0" fmla="*/ 2147483646 w 1076"/>
              <a:gd name="T1" fmla="*/ 2147483646 h 608"/>
              <a:gd name="T2" fmla="*/ 2147483646 w 1076"/>
              <a:gd name="T3" fmla="*/ 2147483646 h 608"/>
              <a:gd name="T4" fmla="*/ 2147483646 w 1076"/>
              <a:gd name="T5" fmla="*/ 2147483646 h 608"/>
              <a:gd name="T6" fmla="*/ 2147483646 w 1076"/>
              <a:gd name="T7" fmla="*/ 2147483646 h 608"/>
              <a:gd name="T8" fmla="*/ 2147483646 w 1076"/>
              <a:gd name="T9" fmla="*/ 2147483646 h 608"/>
              <a:gd name="T10" fmla="*/ 2147483646 w 1076"/>
              <a:gd name="T11" fmla="*/ 2147483646 h 608"/>
              <a:gd name="T12" fmla="*/ 2147483646 w 1076"/>
              <a:gd name="T13" fmla="*/ 2147483646 h 608"/>
              <a:gd name="T14" fmla="*/ 2147483646 w 1076"/>
              <a:gd name="T15" fmla="*/ 2147483646 h 608"/>
              <a:gd name="T16" fmla="*/ 2147483646 w 1076"/>
              <a:gd name="T17" fmla="*/ 0 h 608"/>
              <a:gd name="T18" fmla="*/ 2147483646 w 1076"/>
              <a:gd name="T19" fmla="*/ 2147483646 h 6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6" h="608" extrusionOk="0">
                <a:moveTo>
                  <a:pt x="1015" y="99"/>
                </a:moveTo>
                <a:cubicBezTo>
                  <a:pt x="940" y="182"/>
                  <a:pt x="826" y="186"/>
                  <a:pt x="804" y="186"/>
                </a:cubicBezTo>
                <a:cubicBezTo>
                  <a:pt x="802" y="186"/>
                  <a:pt x="801" y="186"/>
                  <a:pt x="800" y="186"/>
                </a:cubicBezTo>
                <a:cubicBezTo>
                  <a:pt x="53" y="186"/>
                  <a:pt x="53" y="186"/>
                  <a:pt x="53" y="186"/>
                </a:cubicBezTo>
                <a:cubicBezTo>
                  <a:pt x="40" y="210"/>
                  <a:pt x="0" y="297"/>
                  <a:pt x="28" y="385"/>
                </a:cubicBezTo>
                <a:cubicBezTo>
                  <a:pt x="67" y="506"/>
                  <a:pt x="179" y="561"/>
                  <a:pt x="180" y="561"/>
                </a:cubicBezTo>
                <a:cubicBezTo>
                  <a:pt x="181" y="562"/>
                  <a:pt x="181" y="562"/>
                  <a:pt x="181" y="562"/>
                </a:cubicBezTo>
                <a:cubicBezTo>
                  <a:pt x="258" y="592"/>
                  <a:pt x="339" y="608"/>
                  <a:pt x="423" y="608"/>
                </a:cubicBezTo>
                <a:cubicBezTo>
                  <a:pt x="768" y="608"/>
                  <a:pt x="1052" y="339"/>
                  <a:pt x="1076" y="0"/>
                </a:cubicBezTo>
                <a:cubicBezTo>
                  <a:pt x="1063" y="33"/>
                  <a:pt x="1044" y="67"/>
                  <a:pt x="1015" y="99"/>
                </a:cubicBezTo>
                <a:close/>
              </a:path>
            </a:pathLst>
          </a:custGeom>
          <a:solidFill>
            <a:srgbClr val="7030A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pic>
        <p:nvPicPr>
          <p:cNvPr id="90" name="Graphic 89">
            <a:extLst>
              <a:ext uri="{FF2B5EF4-FFF2-40B4-BE49-F238E27FC236}">
                <a16:creationId xmlns:a16="http://schemas.microsoft.com/office/drawing/2014/main" id="{23907ED9-F139-A0A0-4F8A-10D3AE736C64}"/>
              </a:ext>
            </a:extLst>
          </p:cNvPr>
          <p:cNvPicPr>
            <a:picLocks noChangeAspect="1"/>
          </p:cNvPicPr>
          <p:nvPr/>
        </p:nvPicPr>
        <p:blipFill>
          <a:blip>
            <a:alphaModFix amt="0"/>
            <a:extLst>
              <a:ext uri="{96DAC541-7B7A-43D3-8B79-37D633B846F1}">
                <asvg:svgBlip xmlns:asvg="http://schemas.microsoft.com/office/drawing/2016/SVG/main" r:embed="rId5"/>
              </a:ext>
            </a:extLst>
          </a:blip>
          <a:srcRect l="92113" t="3461" r="1734" b="81872"/>
          <a:stretch>
            <a:fillRect/>
          </a:stretch>
        </p:blipFill>
        <p:spPr>
          <a:xfrm>
            <a:off x="5576382" y="4889256"/>
            <a:ext cx="585989" cy="550418"/>
          </a:xfrm>
          <a:prstGeom prst="ellipse">
            <a:avLst/>
          </a:prstGeom>
        </p:spPr>
      </p:pic>
      <p:sp>
        <p:nvSpPr>
          <p:cNvPr id="3" name="Google Shape;395;p31">
            <a:extLst>
              <a:ext uri="{FF2B5EF4-FFF2-40B4-BE49-F238E27FC236}">
                <a16:creationId xmlns:a16="http://schemas.microsoft.com/office/drawing/2014/main" id="{116AD3B9-B825-C78C-9E60-A1067A7AA4D5}"/>
              </a:ext>
            </a:extLst>
          </p:cNvPr>
          <p:cNvSpPr txBox="1"/>
          <p:nvPr/>
        </p:nvSpPr>
        <p:spPr>
          <a:xfrm>
            <a:off x="438166" y="1774863"/>
            <a:ext cx="5100347" cy="92918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Barlow" panose="00000500000000000000" pitchFamily="2" charset="0"/>
                <a:ea typeface="Open Sans Semibold" panose="020B0606030504020204" pitchFamily="34" charset="0"/>
                <a:cs typeface="Open Sans Semibold" panose="020B0606030504020204" pitchFamily="34" charset="0"/>
              </a:rPr>
              <a:t>Getting the </a:t>
            </a:r>
            <a:r>
              <a:rPr kumimoji="0" lang="en-US" altLang="en-US" sz="2000" b="0" i="1" u="sng" strike="noStrike" kern="1200" cap="none" spc="0" normalizeH="0" baseline="0" noProof="0" dirty="0">
                <a:ln>
                  <a:noFill/>
                </a:ln>
                <a:solidFill>
                  <a:prstClr val="black"/>
                </a:solidFill>
                <a:effectLst/>
                <a:uLnTx/>
                <a:uFillTx/>
                <a:latin typeface="Barlow" panose="00000500000000000000" pitchFamily="2" charset="0"/>
                <a:ea typeface="Open Sans Semibold" panose="020B0606030504020204" pitchFamily="34" charset="0"/>
                <a:cs typeface="Open Sans Semibold" panose="020B0606030504020204" pitchFamily="34" charset="0"/>
              </a:rPr>
              <a:t>right</a:t>
            </a:r>
            <a:r>
              <a:rPr kumimoji="0" lang="en-US" altLang="en-US" sz="2000" b="0" i="1" u="none" strike="noStrike" kern="1200" cap="none" spc="0" normalizeH="0" baseline="0" noProof="0" dirty="0">
                <a:ln>
                  <a:noFill/>
                </a:ln>
                <a:solidFill>
                  <a:prstClr val="black"/>
                </a:solidFill>
                <a:effectLst/>
                <a:uLnTx/>
                <a:uFillTx/>
                <a:latin typeface="Barlow" panose="00000500000000000000" pitchFamily="2" charset="0"/>
                <a:ea typeface="Open Sans Semibold" panose="020B0606030504020204" pitchFamily="34" charset="0"/>
                <a:cs typeface="Open Sans Semibold" panose="020B0606030504020204" pitchFamily="34" charset="0"/>
              </a:rPr>
              <a:t> people in the room (and on the same page!)</a:t>
            </a:r>
          </a:p>
        </p:txBody>
      </p:sp>
      <p:sp>
        <p:nvSpPr>
          <p:cNvPr id="33" name="Content Placeholder 2">
            <a:extLst>
              <a:ext uri="{FF2B5EF4-FFF2-40B4-BE49-F238E27FC236}">
                <a16:creationId xmlns:a16="http://schemas.microsoft.com/office/drawing/2014/main" id="{FEF2447C-4B3A-FF08-F7D2-49473CFA3689}"/>
              </a:ext>
            </a:extLst>
          </p:cNvPr>
          <p:cNvSpPr txBox="1">
            <a:spLocks/>
          </p:cNvSpPr>
          <p:nvPr/>
        </p:nvSpPr>
        <p:spPr>
          <a:xfrm>
            <a:off x="335119" y="1163544"/>
            <a:ext cx="1965021" cy="5330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a:ln>
                  <a:noFill/>
                </a:ln>
                <a:solidFill>
                  <a:srgbClr val="404040"/>
                </a:solidFill>
                <a:effectLst/>
                <a:uLnTx/>
                <a:uFillTx/>
                <a:latin typeface="Barlow" panose="00000500000000000000" pitchFamily="2" charset="0"/>
                <a:ea typeface="+mn-ea"/>
                <a:cs typeface="+mn-cs"/>
              </a:rPr>
              <a:t>Rationale</a:t>
            </a:r>
          </a:p>
        </p:txBody>
      </p:sp>
      <p:sp>
        <p:nvSpPr>
          <p:cNvPr id="34" name="Content Placeholder 2">
            <a:extLst>
              <a:ext uri="{FF2B5EF4-FFF2-40B4-BE49-F238E27FC236}">
                <a16:creationId xmlns:a16="http://schemas.microsoft.com/office/drawing/2014/main" id="{0A8D1260-CC26-F5E0-9A7D-52DAF760B317}"/>
              </a:ext>
            </a:extLst>
          </p:cNvPr>
          <p:cNvSpPr txBox="1">
            <a:spLocks/>
          </p:cNvSpPr>
          <p:nvPr/>
        </p:nvSpPr>
        <p:spPr>
          <a:xfrm>
            <a:off x="338211" y="2849692"/>
            <a:ext cx="4349781" cy="12518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1" u="none" strike="noStrike" kern="1200" cap="none" spc="0" normalizeH="0" baseline="0" noProof="0">
                <a:ln>
                  <a:noFill/>
                </a:ln>
                <a:solidFill>
                  <a:srgbClr val="3F61C4"/>
                </a:solidFill>
                <a:effectLst/>
                <a:uLnTx/>
                <a:uFillTx/>
                <a:latin typeface="Barlow" panose="00000500000000000000" pitchFamily="2" charset="0"/>
                <a:ea typeface="+mn-ea"/>
                <a:cs typeface="+mn-cs"/>
              </a:rPr>
              <a:t>BEST PRACTICE RECOMMENDATIONS</a:t>
            </a:r>
          </a:p>
        </p:txBody>
      </p:sp>
      <p:sp>
        <p:nvSpPr>
          <p:cNvPr id="5" name="TextBox 4">
            <a:extLst>
              <a:ext uri="{FF2B5EF4-FFF2-40B4-BE49-F238E27FC236}">
                <a16:creationId xmlns:a16="http://schemas.microsoft.com/office/drawing/2014/main" id="{552DDC27-240B-1507-4A66-043702665FB5}"/>
              </a:ext>
            </a:extLst>
          </p:cNvPr>
          <p:cNvSpPr txBox="1"/>
          <p:nvPr/>
        </p:nvSpPr>
        <p:spPr>
          <a:xfrm>
            <a:off x="7699281" y="5757254"/>
            <a:ext cx="2157975" cy="6463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srgbClr val="666869"/>
                </a:solidFill>
                <a:effectLst/>
                <a:uLnTx/>
                <a:uFillTx/>
                <a:latin typeface="Barlow" panose="00000500000000000000" pitchFamily="2" charset="0"/>
                <a:ea typeface="+mn-ea"/>
                <a:cs typeface="+mn-cs"/>
              </a:rPr>
              <a:t>Content experts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srgbClr val="666869"/>
                </a:solidFill>
                <a:effectLst/>
                <a:uLnTx/>
                <a:uFillTx/>
                <a:latin typeface="Barlow" panose="00000500000000000000" pitchFamily="2" charset="0"/>
                <a:ea typeface="+mn-ea"/>
                <a:cs typeface="+mn-cs"/>
              </a:rPr>
              <a:t>Project planning meetings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srgbClr val="666869"/>
                </a:solidFill>
                <a:effectLst/>
                <a:uLnTx/>
                <a:uFillTx/>
                <a:latin typeface="Barlow" panose="00000500000000000000" pitchFamily="2" charset="0"/>
                <a:ea typeface="+mn-ea"/>
                <a:cs typeface="+mn-cs"/>
              </a:rPr>
              <a:t>Co-refinement</a:t>
            </a:r>
          </a:p>
        </p:txBody>
      </p:sp>
      <p:sp>
        <p:nvSpPr>
          <p:cNvPr id="6" name="TextBox 5">
            <a:extLst>
              <a:ext uri="{FF2B5EF4-FFF2-40B4-BE49-F238E27FC236}">
                <a16:creationId xmlns:a16="http://schemas.microsoft.com/office/drawing/2014/main" id="{90047869-98B5-2BC7-A43B-8511A823DB56}"/>
              </a:ext>
            </a:extLst>
          </p:cNvPr>
          <p:cNvSpPr txBox="1"/>
          <p:nvPr/>
        </p:nvSpPr>
        <p:spPr>
          <a:xfrm>
            <a:off x="8637959" y="4642010"/>
            <a:ext cx="3659334" cy="6463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srgbClr val="666869"/>
                </a:solidFill>
                <a:effectLst/>
                <a:uLnTx/>
                <a:uFillTx/>
                <a:latin typeface="Barlow" panose="00000500000000000000" pitchFamily="2" charset="0"/>
                <a:ea typeface="+mn-ea"/>
                <a:cs typeface="+mn-cs"/>
              </a:rPr>
              <a:t>Generate from knowledge, literature, guidelines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srgbClr val="666869"/>
                </a:solidFill>
                <a:effectLst/>
                <a:uLnTx/>
                <a:uFillTx/>
                <a:latin typeface="Barlow" panose="00000500000000000000" pitchFamily="2" charset="0"/>
                <a:ea typeface="+mn-ea"/>
                <a:cs typeface="+mn-cs"/>
              </a:rPr>
              <a:t>Core steps across settings /process phases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srgbClr val="666869"/>
                </a:solidFill>
                <a:effectLst/>
                <a:uLnTx/>
                <a:uFillTx/>
                <a:latin typeface="Barlow" panose="00000500000000000000" pitchFamily="2" charset="0"/>
                <a:ea typeface="+mn-ea"/>
                <a:cs typeface="+mn-cs"/>
              </a:rPr>
              <a:t>Co-refinement</a:t>
            </a:r>
          </a:p>
        </p:txBody>
      </p:sp>
      <p:sp>
        <p:nvSpPr>
          <p:cNvPr id="15" name="TextBox 14">
            <a:extLst>
              <a:ext uri="{FF2B5EF4-FFF2-40B4-BE49-F238E27FC236}">
                <a16:creationId xmlns:a16="http://schemas.microsoft.com/office/drawing/2014/main" id="{AC3228EA-D15A-ECB0-1543-657027B1A689}"/>
              </a:ext>
            </a:extLst>
          </p:cNvPr>
          <p:cNvSpPr txBox="1"/>
          <p:nvPr/>
        </p:nvSpPr>
        <p:spPr>
          <a:xfrm>
            <a:off x="9167058" y="3483909"/>
            <a:ext cx="2926205" cy="83099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dirty="0">
                <a:ln>
                  <a:noFill/>
                </a:ln>
                <a:solidFill>
                  <a:srgbClr val="666869"/>
                </a:solidFill>
                <a:effectLst/>
                <a:uLnTx/>
                <a:uFillTx/>
                <a:latin typeface="Barlow" panose="00000500000000000000" pitchFamily="2" charset="0"/>
                <a:ea typeface="+mn-ea"/>
                <a:cs typeface="+mn-cs"/>
              </a:rPr>
              <a:t>What is qualitative input is feasible?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dirty="0">
                <a:ln>
                  <a:noFill/>
                </a:ln>
                <a:solidFill>
                  <a:srgbClr val="666869"/>
                </a:solidFill>
                <a:effectLst/>
                <a:uLnTx/>
                <a:uFillTx/>
                <a:latin typeface="Barlow" panose="00000500000000000000" pitchFamily="2" charset="0"/>
                <a:ea typeface="+mn-ea"/>
                <a:cs typeface="+mn-cs"/>
              </a:rPr>
              <a:t>Apply determinants framework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dirty="0">
                <a:ln>
                  <a:noFill/>
                </a:ln>
                <a:solidFill>
                  <a:srgbClr val="666869"/>
                </a:solidFill>
                <a:effectLst/>
                <a:uLnTx/>
                <a:uFillTx/>
                <a:latin typeface="Barlow" panose="00000500000000000000" pitchFamily="2" charset="0"/>
                <a:ea typeface="+mn-ea"/>
                <a:cs typeface="+mn-cs"/>
              </a:rPr>
              <a:t>What data is available to measure outcomes?</a:t>
            </a:r>
          </a:p>
        </p:txBody>
      </p:sp>
      <p:sp>
        <p:nvSpPr>
          <p:cNvPr id="17" name="TextBox 16">
            <a:extLst>
              <a:ext uri="{FF2B5EF4-FFF2-40B4-BE49-F238E27FC236}">
                <a16:creationId xmlns:a16="http://schemas.microsoft.com/office/drawing/2014/main" id="{9CDB938B-97E8-1637-8AD3-1BCF1F402128}"/>
              </a:ext>
            </a:extLst>
          </p:cNvPr>
          <p:cNvSpPr txBox="1"/>
          <p:nvPr/>
        </p:nvSpPr>
        <p:spPr>
          <a:xfrm>
            <a:off x="9784268" y="2270575"/>
            <a:ext cx="2321030" cy="83099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dirty="0">
                <a:ln>
                  <a:noFill/>
                </a:ln>
                <a:solidFill>
                  <a:srgbClr val="666869"/>
                </a:solidFill>
                <a:effectLst/>
                <a:uLnTx/>
                <a:uFillTx/>
                <a:latin typeface="Barlow" panose="00000500000000000000" pitchFamily="2" charset="0"/>
                <a:ea typeface="+mn-ea"/>
                <a:cs typeface="+mn-cs"/>
              </a:rPr>
              <a:t>Train implementation leads to disseminate research and facilitate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1" u="none" strike="noStrike" kern="1200" cap="none" spc="0" normalizeH="0" baseline="0" noProof="0" dirty="0">
              <a:ln>
                <a:noFill/>
              </a:ln>
              <a:solidFill>
                <a:srgbClr val="666869"/>
              </a:solidFill>
              <a:effectLst/>
              <a:uLnTx/>
              <a:uFillTx/>
              <a:latin typeface="Barlow" panose="00000500000000000000" pitchFamily="2" charset="0"/>
              <a:ea typeface="+mn-ea"/>
              <a:cs typeface="+mn-cs"/>
            </a:endParaRPr>
          </a:p>
        </p:txBody>
      </p:sp>
      <p:sp>
        <p:nvSpPr>
          <p:cNvPr id="23" name="Rectangle: Rounded Corners 22">
            <a:extLst>
              <a:ext uri="{FF2B5EF4-FFF2-40B4-BE49-F238E27FC236}">
                <a16:creationId xmlns:a16="http://schemas.microsoft.com/office/drawing/2014/main" id="{AEE09201-B50C-1E7E-16AA-909E43A0392C}"/>
              </a:ext>
            </a:extLst>
          </p:cNvPr>
          <p:cNvSpPr/>
          <p:nvPr/>
        </p:nvSpPr>
        <p:spPr>
          <a:xfrm>
            <a:off x="6819098" y="2231837"/>
            <a:ext cx="2928807" cy="611243"/>
          </a:xfrm>
          <a:prstGeom prst="roundRect">
            <a:avLst/>
          </a:prstGeom>
          <a:gradFill>
            <a:gsLst>
              <a:gs pos="100000">
                <a:srgbClr val="F0F8FD"/>
              </a:gs>
              <a:gs pos="100000">
                <a:schemeClr val="accent1">
                  <a:lumMod val="45000"/>
                  <a:lumOff val="55000"/>
                </a:schemeClr>
              </a:gs>
              <a:gs pos="100000">
                <a:schemeClr val="accent1">
                  <a:lumMod val="45000"/>
                  <a:lumOff val="55000"/>
                </a:schemeClr>
              </a:gs>
              <a:gs pos="0">
                <a:srgbClr val="D5ECFF"/>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         Leverage partnerships to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recruit participants</a:t>
            </a:r>
          </a:p>
        </p:txBody>
      </p:sp>
      <p:sp>
        <p:nvSpPr>
          <p:cNvPr id="24" name="Rectangle: Rounded Corners 23">
            <a:extLst>
              <a:ext uri="{FF2B5EF4-FFF2-40B4-BE49-F238E27FC236}">
                <a16:creationId xmlns:a16="http://schemas.microsoft.com/office/drawing/2014/main" id="{C08720D5-F42E-9D77-9B25-F6B2ABC369EF}"/>
              </a:ext>
            </a:extLst>
          </p:cNvPr>
          <p:cNvSpPr/>
          <p:nvPr/>
        </p:nvSpPr>
        <p:spPr>
          <a:xfrm>
            <a:off x="6091154" y="3538831"/>
            <a:ext cx="3030031" cy="611243"/>
          </a:xfrm>
          <a:prstGeom prst="roundRect">
            <a:avLst/>
          </a:prstGeom>
          <a:gradFill>
            <a:gsLst>
              <a:gs pos="100000">
                <a:srgbClr val="F0F8FD"/>
              </a:gs>
              <a:gs pos="100000">
                <a:schemeClr val="accent1">
                  <a:lumMod val="45000"/>
                  <a:lumOff val="55000"/>
                </a:schemeClr>
              </a:gs>
              <a:gs pos="100000">
                <a:schemeClr val="accent1">
                  <a:lumMod val="45000"/>
                  <a:lumOff val="55000"/>
                </a:schemeClr>
              </a:gs>
              <a:gs pos="0">
                <a:srgbClr val="D5ECFF"/>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a:ln>
                  <a:noFill/>
                </a:ln>
                <a:solidFill>
                  <a:prstClr val="white"/>
                </a:solidFill>
                <a:effectLst/>
                <a:uLnTx/>
                <a:uFillTx/>
                <a:latin typeface="Barlow" panose="00000500000000000000" pitchFamily="2" charset="0"/>
                <a:ea typeface="+mn-ea"/>
                <a:cs typeface="+mn-cs"/>
              </a:rPr>
              <a:t>          </a:t>
            </a:r>
            <a:r>
              <a:rPr kumimoji="0" lang="en"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t>Design process mapping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t>activity based on insights</a:t>
            </a:r>
          </a:p>
        </p:txBody>
      </p:sp>
      <p:sp>
        <p:nvSpPr>
          <p:cNvPr id="25" name="Rectangle: Rounded Corners 24">
            <a:extLst>
              <a:ext uri="{FF2B5EF4-FFF2-40B4-BE49-F238E27FC236}">
                <a16:creationId xmlns:a16="http://schemas.microsoft.com/office/drawing/2014/main" id="{910F5079-A1FE-051F-0F3F-B46D5BF784D6}"/>
              </a:ext>
            </a:extLst>
          </p:cNvPr>
          <p:cNvSpPr/>
          <p:nvPr/>
        </p:nvSpPr>
        <p:spPr>
          <a:xfrm>
            <a:off x="5030230" y="4626932"/>
            <a:ext cx="3529251" cy="611243"/>
          </a:xfrm>
          <a:prstGeom prst="roundRect">
            <a:avLst/>
          </a:prstGeom>
          <a:gradFill>
            <a:gsLst>
              <a:gs pos="100000">
                <a:srgbClr val="F0F8FD"/>
              </a:gs>
              <a:gs pos="100000">
                <a:schemeClr val="accent1">
                  <a:lumMod val="45000"/>
                  <a:lumOff val="55000"/>
                </a:schemeClr>
              </a:gs>
              <a:gs pos="100000">
                <a:schemeClr val="accent1">
                  <a:lumMod val="45000"/>
                  <a:lumOff val="55000"/>
                </a:schemeClr>
              </a:gs>
              <a:gs pos="0">
                <a:srgbClr val="D5ECFF"/>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t>Create and present an initial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t>process map (conversation starter)</a:t>
            </a:r>
            <a:endParaRPr kumimoji="0" lang="en" sz="14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26" name="Rectangle: Rounded Corners 25">
            <a:extLst>
              <a:ext uri="{FF2B5EF4-FFF2-40B4-BE49-F238E27FC236}">
                <a16:creationId xmlns:a16="http://schemas.microsoft.com/office/drawing/2014/main" id="{52019FC8-9E54-488D-556B-EF59D062A54A}"/>
              </a:ext>
            </a:extLst>
          </p:cNvPr>
          <p:cNvSpPr/>
          <p:nvPr/>
        </p:nvSpPr>
        <p:spPr>
          <a:xfrm>
            <a:off x="3229924" y="5769328"/>
            <a:ext cx="4344214" cy="611243"/>
          </a:xfrm>
          <a:prstGeom prst="roundRect">
            <a:avLst/>
          </a:prstGeom>
          <a:gradFill>
            <a:gsLst>
              <a:gs pos="100000">
                <a:srgbClr val="F0F8FD"/>
              </a:gs>
              <a:gs pos="100000">
                <a:schemeClr val="accent1">
                  <a:lumMod val="45000"/>
                  <a:lumOff val="55000"/>
                </a:schemeClr>
              </a:gs>
              <a:gs pos="100000">
                <a:schemeClr val="accent1">
                  <a:lumMod val="45000"/>
                  <a:lumOff val="55000"/>
                </a:schemeClr>
              </a:gs>
              <a:gs pos="0">
                <a:srgbClr val="D5ECFF"/>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t>             Establish partnerships between implementation researchers and stakeholders</a:t>
            </a:r>
            <a:endParaRPr kumimoji="0" lang="en-AU" sz="14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101" name="Rectangle 100">
            <a:extLst>
              <a:ext uri="{FF2B5EF4-FFF2-40B4-BE49-F238E27FC236}">
                <a16:creationId xmlns:a16="http://schemas.microsoft.com/office/drawing/2014/main" id="{BCF6B7B5-B9A1-3B35-8853-3B67CC1DB8B6}"/>
              </a:ext>
            </a:extLst>
          </p:cNvPr>
          <p:cNvSpPr/>
          <p:nvPr/>
        </p:nvSpPr>
        <p:spPr>
          <a:xfrm>
            <a:off x="6969469" y="2231837"/>
            <a:ext cx="646115" cy="597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Barlow" panose="00000500000000000000" pitchFamily="2" charset="0"/>
                <a:ea typeface="+mn-ea"/>
                <a:cs typeface="+mn-cs"/>
              </a:rPr>
              <a:t>4</a:t>
            </a:r>
            <a:endParaRPr kumimoji="0" lang="en-AU" sz="1800" b="1" i="0" u="none" strike="noStrike" kern="1200" cap="none" spc="0" normalizeH="0" baseline="0" noProof="0">
              <a:ln>
                <a:noFill/>
              </a:ln>
              <a:solidFill>
                <a:srgbClr val="404040"/>
              </a:solidFill>
              <a:effectLst/>
              <a:uLnTx/>
              <a:uFillTx/>
              <a:latin typeface="Barlow" panose="00000500000000000000" pitchFamily="2" charset="0"/>
              <a:ea typeface="+mn-ea"/>
              <a:cs typeface="+mn-cs"/>
            </a:endParaRPr>
          </a:p>
        </p:txBody>
      </p:sp>
      <p:sp>
        <p:nvSpPr>
          <p:cNvPr id="102" name="Rectangle 101">
            <a:extLst>
              <a:ext uri="{FF2B5EF4-FFF2-40B4-BE49-F238E27FC236}">
                <a16:creationId xmlns:a16="http://schemas.microsoft.com/office/drawing/2014/main" id="{B6D87CB0-E858-CA1B-1D9C-DF8206C96CD3}"/>
              </a:ext>
            </a:extLst>
          </p:cNvPr>
          <p:cNvSpPr/>
          <p:nvPr/>
        </p:nvSpPr>
        <p:spPr>
          <a:xfrm>
            <a:off x="6232138" y="3538120"/>
            <a:ext cx="646115" cy="597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Barlow" panose="00000500000000000000" pitchFamily="2" charset="0"/>
                <a:ea typeface="+mn-ea"/>
                <a:cs typeface="+mn-cs"/>
              </a:rPr>
              <a:t>3</a:t>
            </a:r>
            <a:endParaRPr kumimoji="0" lang="en-AU" sz="1800" b="1" i="0" u="none" strike="noStrike" kern="1200" cap="none" spc="0" normalizeH="0" baseline="0" noProof="0">
              <a:ln>
                <a:noFill/>
              </a:ln>
              <a:solidFill>
                <a:srgbClr val="404040"/>
              </a:solidFill>
              <a:effectLst/>
              <a:uLnTx/>
              <a:uFillTx/>
              <a:latin typeface="Barlow" panose="00000500000000000000" pitchFamily="2" charset="0"/>
              <a:ea typeface="+mn-ea"/>
              <a:cs typeface="+mn-cs"/>
            </a:endParaRPr>
          </a:p>
        </p:txBody>
      </p:sp>
      <p:grpSp>
        <p:nvGrpSpPr>
          <p:cNvPr id="96" name="Group 95">
            <a:extLst>
              <a:ext uri="{FF2B5EF4-FFF2-40B4-BE49-F238E27FC236}">
                <a16:creationId xmlns:a16="http://schemas.microsoft.com/office/drawing/2014/main" id="{D25CB78E-AF71-DD54-A0A8-CE62AB59F9B0}"/>
              </a:ext>
            </a:extLst>
          </p:cNvPr>
          <p:cNvGrpSpPr/>
          <p:nvPr/>
        </p:nvGrpSpPr>
        <p:grpSpPr>
          <a:xfrm>
            <a:off x="6232138" y="2038257"/>
            <a:ext cx="1080000" cy="1080000"/>
            <a:chOff x="6137417" y="1634232"/>
            <a:chExt cx="1089742" cy="1020172"/>
          </a:xfrm>
        </p:grpSpPr>
        <p:sp>
          <p:nvSpPr>
            <p:cNvPr id="31" name="Flowchart: Connector 30">
              <a:extLst>
                <a:ext uri="{FF2B5EF4-FFF2-40B4-BE49-F238E27FC236}">
                  <a16:creationId xmlns:a16="http://schemas.microsoft.com/office/drawing/2014/main" id="{5BC0EBC8-50C6-CA99-544D-B73A732A6ACE}"/>
                </a:ext>
              </a:extLst>
            </p:cNvPr>
            <p:cNvSpPr/>
            <p:nvPr/>
          </p:nvSpPr>
          <p:spPr>
            <a:xfrm>
              <a:off x="6137417" y="1634232"/>
              <a:ext cx="1089742" cy="1020172"/>
            </a:xfrm>
            <a:prstGeom prst="flowChartConnector">
              <a:avLst/>
            </a:prstGeom>
            <a:solidFill>
              <a:srgbClr val="3F61C4"/>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pic>
          <p:nvPicPr>
            <p:cNvPr id="37" name="Graphic 36" descr="Business Growth with solid fill">
              <a:extLst>
                <a:ext uri="{FF2B5EF4-FFF2-40B4-BE49-F238E27FC236}">
                  <a16:creationId xmlns:a16="http://schemas.microsoft.com/office/drawing/2014/main" id="{35E3A444-2744-7576-9712-05913B0D8A7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34313" y="1823969"/>
              <a:ext cx="733101" cy="733101"/>
            </a:xfrm>
            <a:prstGeom prst="rect">
              <a:avLst/>
            </a:prstGeom>
          </p:spPr>
        </p:pic>
      </p:grpSp>
      <p:grpSp>
        <p:nvGrpSpPr>
          <p:cNvPr id="97" name="Group 96">
            <a:extLst>
              <a:ext uri="{FF2B5EF4-FFF2-40B4-BE49-F238E27FC236}">
                <a16:creationId xmlns:a16="http://schemas.microsoft.com/office/drawing/2014/main" id="{0AF2CADA-1D61-A7D5-EC8B-355FAA4959FE}"/>
              </a:ext>
            </a:extLst>
          </p:cNvPr>
          <p:cNvGrpSpPr/>
          <p:nvPr/>
        </p:nvGrpSpPr>
        <p:grpSpPr>
          <a:xfrm>
            <a:off x="5469816" y="3302941"/>
            <a:ext cx="1080000" cy="1080000"/>
            <a:chOff x="5375152" y="2955674"/>
            <a:chExt cx="1089742" cy="1020172"/>
          </a:xfrm>
        </p:grpSpPr>
        <p:sp>
          <p:nvSpPr>
            <p:cNvPr id="30" name="Flowchart: Connector 29">
              <a:extLst>
                <a:ext uri="{FF2B5EF4-FFF2-40B4-BE49-F238E27FC236}">
                  <a16:creationId xmlns:a16="http://schemas.microsoft.com/office/drawing/2014/main" id="{8D8E15DD-1F95-B110-D44B-63F51897AA51}"/>
                </a:ext>
              </a:extLst>
            </p:cNvPr>
            <p:cNvSpPr/>
            <p:nvPr/>
          </p:nvSpPr>
          <p:spPr>
            <a:xfrm>
              <a:off x="5375152" y="2955674"/>
              <a:ext cx="1089742" cy="1020172"/>
            </a:xfrm>
            <a:prstGeom prst="flowChartConnector">
              <a:avLst/>
            </a:prstGeom>
            <a:solidFill>
              <a:srgbClr val="3F61C4"/>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21" name="Freeform 8">
              <a:extLst>
                <a:ext uri="{FF2B5EF4-FFF2-40B4-BE49-F238E27FC236}">
                  <a16:creationId xmlns:a16="http://schemas.microsoft.com/office/drawing/2014/main" id="{36D3BC41-08E2-18A4-9605-826D863718DB}"/>
                </a:ext>
              </a:extLst>
            </p:cNvPr>
            <p:cNvSpPr>
              <a:spLocks noChangeArrowheads="1"/>
            </p:cNvSpPr>
            <p:nvPr/>
          </p:nvSpPr>
          <p:spPr bwMode="auto">
            <a:xfrm>
              <a:off x="5661283" y="3197256"/>
              <a:ext cx="522933" cy="499544"/>
            </a:xfrm>
            <a:custGeom>
              <a:avLst/>
              <a:gdLst>
                <a:gd name="T0" fmla="*/ 666 w 2111"/>
                <a:gd name="T1" fmla="*/ 1056 h 2112"/>
                <a:gd name="T2" fmla="*/ 1055 w 2111"/>
                <a:gd name="T3" fmla="*/ 666 h 2112"/>
                <a:gd name="T4" fmla="*/ 1444 w 2111"/>
                <a:gd name="T5" fmla="*/ 1056 h 2112"/>
                <a:gd name="T6" fmla="*/ 1055 w 2111"/>
                <a:gd name="T7" fmla="*/ 1445 h 2112"/>
                <a:gd name="T8" fmla="*/ 666 w 2111"/>
                <a:gd name="T9" fmla="*/ 1056 h 2112"/>
                <a:gd name="T10" fmla="*/ 1809 w 2111"/>
                <a:gd name="T11" fmla="*/ 862 h 2112"/>
                <a:gd name="T12" fmla="*/ 1724 w 2111"/>
                <a:gd name="T13" fmla="*/ 659 h 2112"/>
                <a:gd name="T14" fmla="*/ 1882 w 2111"/>
                <a:gd name="T15" fmla="*/ 444 h 2112"/>
                <a:gd name="T16" fmla="*/ 1877 w 2111"/>
                <a:gd name="T17" fmla="*/ 385 h 2112"/>
                <a:gd name="T18" fmla="*/ 1724 w 2111"/>
                <a:gd name="T19" fmla="*/ 233 h 2112"/>
                <a:gd name="T20" fmla="*/ 1666 w 2111"/>
                <a:gd name="T21" fmla="*/ 228 h 2112"/>
                <a:gd name="T22" fmla="*/ 1451 w 2111"/>
                <a:gd name="T23" fmla="*/ 386 h 2112"/>
                <a:gd name="T24" fmla="*/ 1248 w 2111"/>
                <a:gd name="T25" fmla="*/ 302 h 2112"/>
                <a:gd name="T26" fmla="*/ 1207 w 2111"/>
                <a:gd name="T27" fmla="*/ 38 h 2112"/>
                <a:gd name="T28" fmla="*/ 1162 w 2111"/>
                <a:gd name="T29" fmla="*/ 0 h 2112"/>
                <a:gd name="T30" fmla="*/ 947 w 2111"/>
                <a:gd name="T31" fmla="*/ 0 h 2112"/>
                <a:gd name="T32" fmla="*/ 903 w 2111"/>
                <a:gd name="T33" fmla="*/ 38 h 2112"/>
                <a:gd name="T34" fmla="*/ 862 w 2111"/>
                <a:gd name="T35" fmla="*/ 302 h 2112"/>
                <a:gd name="T36" fmla="*/ 659 w 2111"/>
                <a:gd name="T37" fmla="*/ 386 h 2112"/>
                <a:gd name="T38" fmla="*/ 444 w 2111"/>
                <a:gd name="T39" fmla="*/ 228 h 2112"/>
                <a:gd name="T40" fmla="*/ 385 w 2111"/>
                <a:gd name="T41" fmla="*/ 233 h 2112"/>
                <a:gd name="T42" fmla="*/ 232 w 2111"/>
                <a:gd name="T43" fmla="*/ 385 h 2112"/>
                <a:gd name="T44" fmla="*/ 228 w 2111"/>
                <a:gd name="T45" fmla="*/ 444 h 2112"/>
                <a:gd name="T46" fmla="*/ 385 w 2111"/>
                <a:gd name="T47" fmla="*/ 659 h 2112"/>
                <a:gd name="T48" fmla="*/ 301 w 2111"/>
                <a:gd name="T49" fmla="*/ 862 h 2112"/>
                <a:gd name="T50" fmla="*/ 38 w 2111"/>
                <a:gd name="T51" fmla="*/ 903 h 2112"/>
                <a:gd name="T52" fmla="*/ 0 w 2111"/>
                <a:gd name="T53" fmla="*/ 948 h 2112"/>
                <a:gd name="T54" fmla="*/ 0 w 2111"/>
                <a:gd name="T55" fmla="*/ 1164 h 2112"/>
                <a:gd name="T56" fmla="*/ 38 w 2111"/>
                <a:gd name="T57" fmla="*/ 1208 h 2112"/>
                <a:gd name="T58" fmla="*/ 301 w 2111"/>
                <a:gd name="T59" fmla="*/ 1249 h 2112"/>
                <a:gd name="T60" fmla="*/ 385 w 2111"/>
                <a:gd name="T61" fmla="*/ 1452 h 2112"/>
                <a:gd name="T62" fmla="*/ 228 w 2111"/>
                <a:gd name="T63" fmla="*/ 1667 h 2112"/>
                <a:gd name="T64" fmla="*/ 232 w 2111"/>
                <a:gd name="T65" fmla="*/ 1726 h 2112"/>
                <a:gd name="T66" fmla="*/ 385 w 2111"/>
                <a:gd name="T67" fmla="*/ 1879 h 2112"/>
                <a:gd name="T68" fmla="*/ 444 w 2111"/>
                <a:gd name="T69" fmla="*/ 1883 h 2112"/>
                <a:gd name="T70" fmla="*/ 659 w 2111"/>
                <a:gd name="T71" fmla="*/ 1726 h 2112"/>
                <a:gd name="T72" fmla="*/ 862 w 2111"/>
                <a:gd name="T73" fmla="*/ 1810 h 2112"/>
                <a:gd name="T74" fmla="*/ 903 w 2111"/>
                <a:gd name="T75" fmla="*/ 2073 h 2112"/>
                <a:gd name="T76" fmla="*/ 947 w 2111"/>
                <a:gd name="T77" fmla="*/ 2111 h 2112"/>
                <a:gd name="T78" fmla="*/ 1162 w 2111"/>
                <a:gd name="T79" fmla="*/ 2111 h 2112"/>
                <a:gd name="T80" fmla="*/ 1207 w 2111"/>
                <a:gd name="T81" fmla="*/ 2073 h 2112"/>
                <a:gd name="T82" fmla="*/ 1248 w 2111"/>
                <a:gd name="T83" fmla="*/ 1810 h 2112"/>
                <a:gd name="T84" fmla="*/ 1451 w 2111"/>
                <a:gd name="T85" fmla="*/ 1726 h 2112"/>
                <a:gd name="T86" fmla="*/ 1666 w 2111"/>
                <a:gd name="T87" fmla="*/ 1883 h 2112"/>
                <a:gd name="T88" fmla="*/ 1725 w 2111"/>
                <a:gd name="T89" fmla="*/ 1879 h 2112"/>
                <a:gd name="T90" fmla="*/ 1877 w 2111"/>
                <a:gd name="T91" fmla="*/ 1726 h 2112"/>
                <a:gd name="T92" fmla="*/ 1882 w 2111"/>
                <a:gd name="T93" fmla="*/ 1667 h 2112"/>
                <a:gd name="T94" fmla="*/ 1724 w 2111"/>
                <a:gd name="T95" fmla="*/ 1452 h 2112"/>
                <a:gd name="T96" fmla="*/ 1809 w 2111"/>
                <a:gd name="T97" fmla="*/ 1249 h 2112"/>
                <a:gd name="T98" fmla="*/ 2072 w 2111"/>
                <a:gd name="T99" fmla="*/ 1208 h 2112"/>
                <a:gd name="T100" fmla="*/ 2110 w 2111"/>
                <a:gd name="T101" fmla="*/ 1164 h 2112"/>
                <a:gd name="T102" fmla="*/ 2110 w 2111"/>
                <a:gd name="T103" fmla="*/ 948 h 2112"/>
                <a:gd name="T104" fmla="*/ 2072 w 2111"/>
                <a:gd name="T105" fmla="*/ 903 h 2112"/>
                <a:gd name="T106" fmla="*/ 1809 w 2111"/>
                <a:gd name="T107" fmla="*/ 862 h 2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11" h="2112">
                  <a:moveTo>
                    <a:pt x="666" y="1056"/>
                  </a:moveTo>
                  <a:cubicBezTo>
                    <a:pt x="666" y="841"/>
                    <a:pt x="841" y="666"/>
                    <a:pt x="1055" y="666"/>
                  </a:cubicBezTo>
                  <a:cubicBezTo>
                    <a:pt x="1269" y="666"/>
                    <a:pt x="1444" y="841"/>
                    <a:pt x="1444" y="1056"/>
                  </a:cubicBezTo>
                  <a:cubicBezTo>
                    <a:pt x="1444" y="1271"/>
                    <a:pt x="1269" y="1445"/>
                    <a:pt x="1055" y="1445"/>
                  </a:cubicBezTo>
                  <a:cubicBezTo>
                    <a:pt x="841" y="1445"/>
                    <a:pt x="666" y="1271"/>
                    <a:pt x="666" y="1056"/>
                  </a:cubicBezTo>
                  <a:close/>
                  <a:moveTo>
                    <a:pt x="1809" y="862"/>
                  </a:moveTo>
                  <a:cubicBezTo>
                    <a:pt x="1790" y="790"/>
                    <a:pt x="1761" y="722"/>
                    <a:pt x="1724" y="659"/>
                  </a:cubicBezTo>
                  <a:lnTo>
                    <a:pt x="1882" y="444"/>
                  </a:lnTo>
                  <a:cubicBezTo>
                    <a:pt x="1894" y="427"/>
                    <a:pt x="1893" y="401"/>
                    <a:pt x="1877" y="385"/>
                  </a:cubicBezTo>
                  <a:lnTo>
                    <a:pt x="1724" y="233"/>
                  </a:lnTo>
                  <a:cubicBezTo>
                    <a:pt x="1710" y="218"/>
                    <a:pt x="1683" y="216"/>
                    <a:pt x="1666" y="228"/>
                  </a:cubicBezTo>
                  <a:lnTo>
                    <a:pt x="1451" y="386"/>
                  </a:lnTo>
                  <a:cubicBezTo>
                    <a:pt x="1388" y="348"/>
                    <a:pt x="1320" y="320"/>
                    <a:pt x="1248" y="302"/>
                  </a:cubicBezTo>
                  <a:lnTo>
                    <a:pt x="1207" y="38"/>
                  </a:lnTo>
                  <a:cubicBezTo>
                    <a:pt x="1204" y="17"/>
                    <a:pt x="1184" y="0"/>
                    <a:pt x="1162" y="0"/>
                  </a:cubicBezTo>
                  <a:lnTo>
                    <a:pt x="947" y="0"/>
                  </a:lnTo>
                  <a:cubicBezTo>
                    <a:pt x="926" y="0"/>
                    <a:pt x="906" y="17"/>
                    <a:pt x="903" y="38"/>
                  </a:cubicBezTo>
                  <a:lnTo>
                    <a:pt x="862" y="302"/>
                  </a:lnTo>
                  <a:cubicBezTo>
                    <a:pt x="790" y="320"/>
                    <a:pt x="722" y="348"/>
                    <a:pt x="659" y="386"/>
                  </a:cubicBezTo>
                  <a:lnTo>
                    <a:pt x="444" y="228"/>
                  </a:lnTo>
                  <a:cubicBezTo>
                    <a:pt x="427" y="216"/>
                    <a:pt x="400" y="218"/>
                    <a:pt x="385" y="233"/>
                  </a:cubicBezTo>
                  <a:lnTo>
                    <a:pt x="232" y="385"/>
                  </a:lnTo>
                  <a:cubicBezTo>
                    <a:pt x="218" y="401"/>
                    <a:pt x="215" y="427"/>
                    <a:pt x="228" y="444"/>
                  </a:cubicBezTo>
                  <a:lnTo>
                    <a:pt x="385" y="659"/>
                  </a:lnTo>
                  <a:cubicBezTo>
                    <a:pt x="348" y="722"/>
                    <a:pt x="320" y="790"/>
                    <a:pt x="301" y="862"/>
                  </a:cubicBezTo>
                  <a:lnTo>
                    <a:pt x="38" y="903"/>
                  </a:lnTo>
                  <a:cubicBezTo>
                    <a:pt x="17" y="906"/>
                    <a:pt x="0" y="926"/>
                    <a:pt x="0" y="948"/>
                  </a:cubicBezTo>
                  <a:lnTo>
                    <a:pt x="0" y="1164"/>
                  </a:lnTo>
                  <a:cubicBezTo>
                    <a:pt x="0" y="1185"/>
                    <a:pt x="17" y="1205"/>
                    <a:pt x="38" y="1208"/>
                  </a:cubicBezTo>
                  <a:lnTo>
                    <a:pt x="301" y="1249"/>
                  </a:lnTo>
                  <a:cubicBezTo>
                    <a:pt x="320" y="1321"/>
                    <a:pt x="348" y="1389"/>
                    <a:pt x="385" y="1452"/>
                  </a:cubicBezTo>
                  <a:lnTo>
                    <a:pt x="228" y="1667"/>
                  </a:lnTo>
                  <a:cubicBezTo>
                    <a:pt x="215" y="1684"/>
                    <a:pt x="218" y="1711"/>
                    <a:pt x="232" y="1726"/>
                  </a:cubicBezTo>
                  <a:lnTo>
                    <a:pt x="385" y="1879"/>
                  </a:lnTo>
                  <a:cubicBezTo>
                    <a:pt x="400" y="1894"/>
                    <a:pt x="427" y="1896"/>
                    <a:pt x="444" y="1883"/>
                  </a:cubicBezTo>
                  <a:lnTo>
                    <a:pt x="659" y="1726"/>
                  </a:lnTo>
                  <a:cubicBezTo>
                    <a:pt x="722" y="1763"/>
                    <a:pt x="790" y="1791"/>
                    <a:pt x="862" y="1810"/>
                  </a:cubicBezTo>
                  <a:lnTo>
                    <a:pt x="903" y="2073"/>
                  </a:lnTo>
                  <a:cubicBezTo>
                    <a:pt x="906" y="2094"/>
                    <a:pt x="926" y="2111"/>
                    <a:pt x="947" y="2111"/>
                  </a:cubicBezTo>
                  <a:lnTo>
                    <a:pt x="1162" y="2111"/>
                  </a:lnTo>
                  <a:cubicBezTo>
                    <a:pt x="1184" y="2111"/>
                    <a:pt x="1204" y="2094"/>
                    <a:pt x="1207" y="2073"/>
                  </a:cubicBezTo>
                  <a:lnTo>
                    <a:pt x="1248" y="1810"/>
                  </a:lnTo>
                  <a:cubicBezTo>
                    <a:pt x="1320" y="1791"/>
                    <a:pt x="1388" y="1763"/>
                    <a:pt x="1451" y="1726"/>
                  </a:cubicBezTo>
                  <a:lnTo>
                    <a:pt x="1666" y="1883"/>
                  </a:lnTo>
                  <a:cubicBezTo>
                    <a:pt x="1683" y="1896"/>
                    <a:pt x="1710" y="1894"/>
                    <a:pt x="1725" y="1879"/>
                  </a:cubicBezTo>
                  <a:lnTo>
                    <a:pt x="1877" y="1726"/>
                  </a:lnTo>
                  <a:cubicBezTo>
                    <a:pt x="1893" y="1711"/>
                    <a:pt x="1894" y="1684"/>
                    <a:pt x="1882" y="1667"/>
                  </a:cubicBezTo>
                  <a:lnTo>
                    <a:pt x="1724" y="1452"/>
                  </a:lnTo>
                  <a:cubicBezTo>
                    <a:pt x="1761" y="1389"/>
                    <a:pt x="1790" y="1321"/>
                    <a:pt x="1809" y="1249"/>
                  </a:cubicBezTo>
                  <a:lnTo>
                    <a:pt x="2072" y="1208"/>
                  </a:lnTo>
                  <a:cubicBezTo>
                    <a:pt x="2093" y="1205"/>
                    <a:pt x="2110" y="1185"/>
                    <a:pt x="2110" y="1164"/>
                  </a:cubicBezTo>
                  <a:lnTo>
                    <a:pt x="2110" y="948"/>
                  </a:lnTo>
                  <a:cubicBezTo>
                    <a:pt x="2110" y="926"/>
                    <a:pt x="2093" y="906"/>
                    <a:pt x="2072" y="903"/>
                  </a:cubicBezTo>
                  <a:lnTo>
                    <a:pt x="1809" y="862"/>
                  </a:lnTo>
                  <a:close/>
                </a:path>
              </a:pathLst>
            </a:custGeom>
            <a:solidFill>
              <a:srgbClr val="FFFFFF"/>
            </a:solid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UA" sz="116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3" name="Rectangle 102">
            <a:extLst>
              <a:ext uri="{FF2B5EF4-FFF2-40B4-BE49-F238E27FC236}">
                <a16:creationId xmlns:a16="http://schemas.microsoft.com/office/drawing/2014/main" id="{A27EC86D-F8A8-00D1-E034-F779E21F77A4}"/>
              </a:ext>
            </a:extLst>
          </p:cNvPr>
          <p:cNvSpPr/>
          <p:nvPr/>
        </p:nvSpPr>
        <p:spPr>
          <a:xfrm>
            <a:off x="4965935" y="4626932"/>
            <a:ext cx="646115" cy="597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Barlow" panose="00000500000000000000" pitchFamily="2" charset="0"/>
                <a:ea typeface="+mn-ea"/>
                <a:cs typeface="+mn-cs"/>
              </a:rPr>
              <a:t>2</a:t>
            </a:r>
            <a:endParaRPr kumimoji="0" lang="en-AU" sz="1800" b="1" i="0" u="none" strike="noStrike" kern="1200" cap="none" spc="0" normalizeH="0" baseline="0" noProof="0">
              <a:ln>
                <a:noFill/>
              </a:ln>
              <a:solidFill>
                <a:srgbClr val="404040"/>
              </a:solidFill>
              <a:effectLst/>
              <a:uLnTx/>
              <a:uFillTx/>
              <a:latin typeface="Barlow" panose="00000500000000000000" pitchFamily="2" charset="0"/>
              <a:ea typeface="+mn-ea"/>
              <a:cs typeface="+mn-cs"/>
            </a:endParaRPr>
          </a:p>
        </p:txBody>
      </p:sp>
      <p:grpSp>
        <p:nvGrpSpPr>
          <p:cNvPr id="98" name="Group 97">
            <a:extLst>
              <a:ext uri="{FF2B5EF4-FFF2-40B4-BE49-F238E27FC236}">
                <a16:creationId xmlns:a16="http://schemas.microsoft.com/office/drawing/2014/main" id="{02ED6935-54A9-B535-C1AA-2268D2E5882F}"/>
              </a:ext>
            </a:extLst>
          </p:cNvPr>
          <p:cNvGrpSpPr/>
          <p:nvPr/>
        </p:nvGrpSpPr>
        <p:grpSpPr>
          <a:xfrm>
            <a:off x="4206733" y="4447747"/>
            <a:ext cx="1080000" cy="1080000"/>
            <a:chOff x="4334237" y="4245889"/>
            <a:chExt cx="1089742" cy="1020172"/>
          </a:xfrm>
          <a:effectLst/>
        </p:grpSpPr>
        <p:sp>
          <p:nvSpPr>
            <p:cNvPr id="28" name="Flowchart: Connector 27">
              <a:extLst>
                <a:ext uri="{FF2B5EF4-FFF2-40B4-BE49-F238E27FC236}">
                  <a16:creationId xmlns:a16="http://schemas.microsoft.com/office/drawing/2014/main" id="{892B1F3D-FC0F-2754-BCDB-4FD0225AAAF4}"/>
                </a:ext>
              </a:extLst>
            </p:cNvPr>
            <p:cNvSpPr/>
            <p:nvPr/>
          </p:nvSpPr>
          <p:spPr>
            <a:xfrm>
              <a:off x="4334237" y="4245889"/>
              <a:ext cx="1089742" cy="1020172"/>
            </a:xfrm>
            <a:prstGeom prst="flowChartConnector">
              <a:avLst/>
            </a:prstGeom>
            <a:solidFill>
              <a:srgbClr val="3F61C4"/>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pic>
          <p:nvPicPr>
            <p:cNvPr id="35" name="Graphic 34" descr="Treasure Map with solid fill">
              <a:extLst>
                <a:ext uri="{FF2B5EF4-FFF2-40B4-BE49-F238E27FC236}">
                  <a16:creationId xmlns:a16="http://schemas.microsoft.com/office/drawing/2014/main" id="{9410A0F3-14F9-EE24-8E29-2BBBFF133B3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451766" y="4335621"/>
              <a:ext cx="819665" cy="819665"/>
            </a:xfrm>
            <a:prstGeom prst="rect">
              <a:avLst/>
            </a:prstGeom>
          </p:spPr>
        </p:pic>
      </p:grpSp>
      <p:sp>
        <p:nvSpPr>
          <p:cNvPr id="104" name="Rectangle 103">
            <a:extLst>
              <a:ext uri="{FF2B5EF4-FFF2-40B4-BE49-F238E27FC236}">
                <a16:creationId xmlns:a16="http://schemas.microsoft.com/office/drawing/2014/main" id="{E388ABD4-1FB5-0282-1105-70834640DD8B}"/>
              </a:ext>
            </a:extLst>
          </p:cNvPr>
          <p:cNvSpPr/>
          <p:nvPr/>
        </p:nvSpPr>
        <p:spPr>
          <a:xfrm>
            <a:off x="3233171" y="5757815"/>
            <a:ext cx="639431" cy="622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Barlow" panose="00000500000000000000" pitchFamily="2" charset="0"/>
                <a:ea typeface="+mn-ea"/>
                <a:cs typeface="+mn-cs"/>
              </a:rPr>
              <a:t>1</a:t>
            </a:r>
            <a:endParaRPr kumimoji="0" lang="en-AU" sz="1800" b="1" i="0" u="none" strike="noStrike" kern="1200" cap="none" spc="0" normalizeH="0" baseline="0" noProof="0">
              <a:ln>
                <a:noFill/>
              </a:ln>
              <a:solidFill>
                <a:srgbClr val="404040"/>
              </a:solidFill>
              <a:effectLst/>
              <a:uLnTx/>
              <a:uFillTx/>
              <a:latin typeface="Barlow" panose="00000500000000000000" pitchFamily="2" charset="0"/>
              <a:ea typeface="+mn-ea"/>
              <a:cs typeface="+mn-cs"/>
            </a:endParaRPr>
          </a:p>
        </p:txBody>
      </p:sp>
      <p:grpSp>
        <p:nvGrpSpPr>
          <p:cNvPr id="99" name="Group 98">
            <a:extLst>
              <a:ext uri="{FF2B5EF4-FFF2-40B4-BE49-F238E27FC236}">
                <a16:creationId xmlns:a16="http://schemas.microsoft.com/office/drawing/2014/main" id="{B5A99088-8E05-52DD-A173-A4A852F116D8}"/>
              </a:ext>
            </a:extLst>
          </p:cNvPr>
          <p:cNvGrpSpPr/>
          <p:nvPr/>
        </p:nvGrpSpPr>
        <p:grpSpPr>
          <a:xfrm>
            <a:off x="2463619" y="5462901"/>
            <a:ext cx="1080000" cy="1080000"/>
            <a:chOff x="2700177" y="5357397"/>
            <a:chExt cx="1089742" cy="1020172"/>
          </a:xfrm>
        </p:grpSpPr>
        <p:sp>
          <p:nvSpPr>
            <p:cNvPr id="27" name="Flowchart: Connector 26">
              <a:extLst>
                <a:ext uri="{FF2B5EF4-FFF2-40B4-BE49-F238E27FC236}">
                  <a16:creationId xmlns:a16="http://schemas.microsoft.com/office/drawing/2014/main" id="{FC0E508F-AB42-6BA0-BAD6-D295D1EEDFC4}"/>
                </a:ext>
              </a:extLst>
            </p:cNvPr>
            <p:cNvSpPr/>
            <p:nvPr/>
          </p:nvSpPr>
          <p:spPr>
            <a:xfrm>
              <a:off x="2700177" y="5357397"/>
              <a:ext cx="1089742" cy="1020172"/>
            </a:xfrm>
            <a:prstGeom prst="flowChartConnector">
              <a:avLst/>
            </a:prstGeom>
            <a:solidFill>
              <a:srgbClr val="3F61C4"/>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pic>
          <p:nvPicPr>
            <p:cNvPr id="39" name="Graphic 38" descr="Handshake with solid fill">
              <a:extLst>
                <a:ext uri="{FF2B5EF4-FFF2-40B4-BE49-F238E27FC236}">
                  <a16:creationId xmlns:a16="http://schemas.microsoft.com/office/drawing/2014/main" id="{1DEFC91B-D3E2-28DA-633B-06869DEBC66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794602" y="5441698"/>
              <a:ext cx="914400" cy="914400"/>
            </a:xfrm>
            <a:prstGeom prst="rect">
              <a:avLst/>
            </a:prstGeom>
          </p:spPr>
        </p:pic>
      </p:grpSp>
      <p:grpSp>
        <p:nvGrpSpPr>
          <p:cNvPr id="105" name="Группа 7">
            <a:extLst>
              <a:ext uri="{FF2B5EF4-FFF2-40B4-BE49-F238E27FC236}">
                <a16:creationId xmlns:a16="http://schemas.microsoft.com/office/drawing/2014/main" id="{F069281B-DBCD-EE22-F01D-BD6AA9B87E73}"/>
              </a:ext>
            </a:extLst>
          </p:cNvPr>
          <p:cNvGrpSpPr/>
          <p:nvPr/>
        </p:nvGrpSpPr>
        <p:grpSpPr>
          <a:xfrm>
            <a:off x="7436268" y="467606"/>
            <a:ext cx="3624902" cy="1070181"/>
            <a:chOff x="8872786" y="-747241"/>
            <a:chExt cx="4757693" cy="1331001"/>
          </a:xfrm>
        </p:grpSpPr>
        <p:sp>
          <p:nvSpPr>
            <p:cNvPr id="106" name="Google Shape;1131;p40">
              <a:extLst>
                <a:ext uri="{FF2B5EF4-FFF2-40B4-BE49-F238E27FC236}">
                  <a16:creationId xmlns:a16="http://schemas.microsoft.com/office/drawing/2014/main" id="{370C90AD-B1A8-DD1E-93FC-E04DB6CCB602}"/>
                </a:ext>
              </a:extLst>
            </p:cNvPr>
            <p:cNvSpPr txBox="1">
              <a:spLocks noChangeArrowheads="1"/>
            </p:cNvSpPr>
            <p:nvPr/>
          </p:nvSpPr>
          <p:spPr bwMode="auto">
            <a:xfrm>
              <a:off x="9503055" y="-747241"/>
              <a:ext cx="4127424"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6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Engage stakeholders in the implementation process and maintain engagement</a:t>
              </a:r>
              <a:endParaRPr kumimoji="0" lang="en-US" sz="2000" b="1" i="1"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sp>
          <p:nvSpPr>
            <p:cNvPr id="107" name="Google Shape;1139;p40">
              <a:extLst>
                <a:ext uri="{FF2B5EF4-FFF2-40B4-BE49-F238E27FC236}">
                  <a16:creationId xmlns:a16="http://schemas.microsoft.com/office/drawing/2014/main" id="{E086A0D1-3C9D-A7DF-2732-175B60187B39}"/>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8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40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108" name="Group 107">
            <a:extLst>
              <a:ext uri="{FF2B5EF4-FFF2-40B4-BE49-F238E27FC236}">
                <a16:creationId xmlns:a16="http://schemas.microsoft.com/office/drawing/2014/main" id="{0D0E496F-9D66-71F6-5469-5DE3B08C9B94}"/>
              </a:ext>
            </a:extLst>
          </p:cNvPr>
          <p:cNvGrpSpPr/>
          <p:nvPr/>
        </p:nvGrpSpPr>
        <p:grpSpPr>
          <a:xfrm>
            <a:off x="11073205" y="76510"/>
            <a:ext cx="1032093" cy="1585260"/>
            <a:chOff x="11073205" y="76510"/>
            <a:chExt cx="1032093" cy="1585260"/>
          </a:xfrm>
        </p:grpSpPr>
        <p:grpSp>
          <p:nvGrpSpPr>
            <p:cNvPr id="109" name="Group 108">
              <a:extLst>
                <a:ext uri="{FF2B5EF4-FFF2-40B4-BE49-F238E27FC236}">
                  <a16:creationId xmlns:a16="http://schemas.microsoft.com/office/drawing/2014/main" id="{11370404-7C3A-7B67-0A44-3B294E940285}"/>
                </a:ext>
              </a:extLst>
            </p:cNvPr>
            <p:cNvGrpSpPr/>
            <p:nvPr/>
          </p:nvGrpSpPr>
          <p:grpSpPr>
            <a:xfrm>
              <a:off x="11073205" y="597653"/>
              <a:ext cx="1032093" cy="1064117"/>
              <a:chOff x="5365802" y="2882707"/>
              <a:chExt cx="559878" cy="577250"/>
            </a:xfrm>
            <a:solidFill>
              <a:srgbClr val="3F61C4"/>
            </a:solidFill>
          </p:grpSpPr>
          <p:sp>
            <p:nvSpPr>
              <p:cNvPr id="113" name="Oval 112">
                <a:extLst>
                  <a:ext uri="{FF2B5EF4-FFF2-40B4-BE49-F238E27FC236}">
                    <a16:creationId xmlns:a16="http://schemas.microsoft.com/office/drawing/2014/main" id="{9277A137-17A7-E2B9-7948-55E8AA2AFB10}"/>
                  </a:ext>
                </a:extLst>
              </p:cNvPr>
              <p:cNvSpPr/>
              <p:nvPr/>
            </p:nvSpPr>
            <p:spPr>
              <a:xfrm>
                <a:off x="5365802" y="2882707"/>
                <a:ext cx="559878" cy="559878"/>
              </a:xfrm>
              <a:prstGeom prst="ellipse">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4" name="Graphic 113" descr="Handshake outline">
                <a:extLst>
                  <a:ext uri="{FF2B5EF4-FFF2-40B4-BE49-F238E27FC236}">
                    <a16:creationId xmlns:a16="http://schemas.microsoft.com/office/drawing/2014/main" id="{A22A7C61-8A93-E5B4-3FD7-F03D920548B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369285" y="2910091"/>
                <a:ext cx="549866" cy="549866"/>
              </a:xfrm>
              <a:prstGeom prst="rect">
                <a:avLst/>
              </a:prstGeom>
            </p:spPr>
          </p:pic>
        </p:grpSp>
        <p:grpSp>
          <p:nvGrpSpPr>
            <p:cNvPr id="110" name="Группа 4">
              <a:extLst>
                <a:ext uri="{FF2B5EF4-FFF2-40B4-BE49-F238E27FC236}">
                  <a16:creationId xmlns:a16="http://schemas.microsoft.com/office/drawing/2014/main" id="{EB13C215-221C-3B3E-A861-9A0CE97A20D8}"/>
                </a:ext>
              </a:extLst>
            </p:cNvPr>
            <p:cNvGrpSpPr/>
            <p:nvPr/>
          </p:nvGrpSpPr>
          <p:grpSpPr>
            <a:xfrm>
              <a:off x="11226444" y="76510"/>
              <a:ext cx="720000" cy="718623"/>
              <a:chOff x="12731986" y="-1781482"/>
              <a:chExt cx="889000" cy="893763"/>
            </a:xfrm>
          </p:grpSpPr>
          <p:sp>
            <p:nvSpPr>
              <p:cNvPr id="111" name="Google Shape;1142;p40">
                <a:extLst>
                  <a:ext uri="{FF2B5EF4-FFF2-40B4-BE49-F238E27FC236}">
                    <a16:creationId xmlns:a16="http://schemas.microsoft.com/office/drawing/2014/main" id="{57566672-04FF-E8B3-9F6A-A18627C2B460}"/>
                  </a:ext>
                </a:extLst>
              </p:cNvPr>
              <p:cNvSpPr>
                <a:spLocks noChangeArrowheads="1"/>
              </p:cNvSpPr>
              <p:nvPr/>
            </p:nvSpPr>
            <p:spPr bwMode="auto">
              <a:xfrm>
                <a:off x="12731986" y="-1781482"/>
                <a:ext cx="889000" cy="893763"/>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112" name="Google Shape;1143;p40">
                <a:extLst>
                  <a:ext uri="{FF2B5EF4-FFF2-40B4-BE49-F238E27FC236}">
                    <a16:creationId xmlns:a16="http://schemas.microsoft.com/office/drawing/2014/main" id="{2B26E4A3-7F00-F7EE-8CC0-982285598AB1}"/>
                  </a:ext>
                </a:extLst>
              </p:cNvPr>
              <p:cNvSpPr txBox="1">
                <a:spLocks noChangeArrowheads="1"/>
              </p:cNvSpPr>
              <p:nvPr/>
            </p:nvSpPr>
            <p:spPr bwMode="auto">
              <a:xfrm>
                <a:off x="13032003" y="-1765710"/>
                <a:ext cx="404551" cy="8239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1</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spTree>
    <p:extLst>
      <p:ext uri="{BB962C8B-B14F-4D97-AF65-F5344CB8AC3E}">
        <p14:creationId xmlns:p14="http://schemas.microsoft.com/office/powerpoint/2010/main" val="2005394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0-#ppt_w/2"/>
                                          </p:val>
                                        </p:tav>
                                        <p:tav tm="100000">
                                          <p:val>
                                            <p:strVal val="#ppt_x"/>
                                          </p:val>
                                        </p:tav>
                                      </p:tavLst>
                                    </p:anim>
                                    <p:anim calcmode="lin" valueType="num">
                                      <p:cBhvr additive="base">
                                        <p:cTn id="8" dur="8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childTnLst>
                                </p:cTn>
                              </p:par>
                              <p:par>
                                <p:cTn id="25" presetID="1"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100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1000"/>
                                  </p:stCondLst>
                                  <p:childTnLst>
                                    <p:set>
                                      <p:cBhvr>
                                        <p:cTn id="30" dur="1" fill="hold">
                                          <p:stCondLst>
                                            <p:cond delay="0"/>
                                          </p:stCondLst>
                                        </p:cTn>
                                        <p:tgtEl>
                                          <p:spTgt spid="90"/>
                                        </p:tgtEl>
                                        <p:attrNameLst>
                                          <p:attrName>style.visibility</p:attrName>
                                        </p:attrNameLst>
                                      </p:cBhvr>
                                      <p:to>
                                        <p:strVal val="visible"/>
                                      </p:to>
                                    </p:set>
                                  </p:childTnLst>
                                </p:cTn>
                              </p:par>
                              <p:par>
                                <p:cTn id="31" presetID="1" presetClass="entr" presetSubtype="0" fill="hold" grpId="0" nodeType="withEffect">
                                  <p:stCondLst>
                                    <p:cond delay="100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100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1000"/>
                                  </p:stCondLst>
                                  <p:childTnLst>
                                    <p:set>
                                      <p:cBhvr>
                                        <p:cTn id="36" dur="1" fill="hold">
                                          <p:stCondLst>
                                            <p:cond delay="0"/>
                                          </p:stCondLst>
                                        </p:cTn>
                                        <p:tgtEl>
                                          <p:spTgt spid="103"/>
                                        </p:tgtEl>
                                        <p:attrNameLst>
                                          <p:attrName>style.visibility</p:attrName>
                                        </p:attrNameLst>
                                      </p:cBhvr>
                                      <p:to>
                                        <p:strVal val="visible"/>
                                      </p:to>
                                    </p:set>
                                  </p:childTnLst>
                                </p:cTn>
                              </p:par>
                              <p:par>
                                <p:cTn id="37" presetID="1" presetClass="entr" presetSubtype="0" fill="hold" nodeType="withEffect">
                                  <p:stCondLst>
                                    <p:cond delay="1000"/>
                                  </p:stCondLst>
                                  <p:childTnLst>
                                    <p:set>
                                      <p:cBhvr>
                                        <p:cTn id="38" dur="1" fill="hold">
                                          <p:stCondLst>
                                            <p:cond delay="0"/>
                                          </p:stCondLst>
                                        </p:cTn>
                                        <p:tgtEl>
                                          <p:spTgt spid="98"/>
                                        </p:tgtEl>
                                        <p:attrNameLst>
                                          <p:attrName>style.visibility</p:attrName>
                                        </p:attrNameLst>
                                      </p:cBhvr>
                                      <p:to>
                                        <p:strVal val="visible"/>
                                      </p:to>
                                    </p:set>
                                  </p:childTnLst>
                                </p:cTn>
                              </p:par>
                              <p:par>
                                <p:cTn id="39" presetID="1" presetClass="entr" presetSubtype="0" fill="hold" nodeType="withEffect">
                                  <p:stCondLst>
                                    <p:cond delay="200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200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200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2000"/>
                                  </p:stCondLst>
                                  <p:childTnLst>
                                    <p:set>
                                      <p:cBhvr>
                                        <p:cTn id="46" dur="1" fill="hold">
                                          <p:stCondLst>
                                            <p:cond delay="0"/>
                                          </p:stCondLst>
                                        </p:cTn>
                                        <p:tgtEl>
                                          <p:spTgt spid="102"/>
                                        </p:tgtEl>
                                        <p:attrNameLst>
                                          <p:attrName>style.visibility</p:attrName>
                                        </p:attrNameLst>
                                      </p:cBhvr>
                                      <p:to>
                                        <p:strVal val="visible"/>
                                      </p:to>
                                    </p:set>
                                  </p:childTnLst>
                                </p:cTn>
                              </p:par>
                              <p:par>
                                <p:cTn id="47" presetID="1" presetClass="entr" presetSubtype="0" fill="hold" nodeType="withEffect">
                                  <p:stCondLst>
                                    <p:cond delay="2000"/>
                                  </p:stCondLst>
                                  <p:childTnLst>
                                    <p:set>
                                      <p:cBhvr>
                                        <p:cTn id="48" dur="1" fill="hold">
                                          <p:stCondLst>
                                            <p:cond delay="0"/>
                                          </p:stCondLst>
                                        </p:cTn>
                                        <p:tgtEl>
                                          <p:spTgt spid="97"/>
                                        </p:tgtEl>
                                        <p:attrNameLst>
                                          <p:attrName>style.visibility</p:attrName>
                                        </p:attrNameLst>
                                      </p:cBhvr>
                                      <p:to>
                                        <p:strVal val="visible"/>
                                      </p:to>
                                    </p:set>
                                  </p:childTnLst>
                                </p:cTn>
                              </p:par>
                              <p:par>
                                <p:cTn id="49" presetID="1" presetClass="entr" presetSubtype="0" fill="hold" grpId="0" nodeType="withEffect">
                                  <p:stCondLst>
                                    <p:cond delay="300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300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3000"/>
                                  </p:stCondLst>
                                  <p:childTnLst>
                                    <p:set>
                                      <p:cBhvr>
                                        <p:cTn id="54" dur="1" fill="hold">
                                          <p:stCondLst>
                                            <p:cond delay="0"/>
                                          </p:stCondLst>
                                        </p:cTn>
                                        <p:tgtEl>
                                          <p:spTgt spid="101"/>
                                        </p:tgtEl>
                                        <p:attrNameLst>
                                          <p:attrName>style.visibility</p:attrName>
                                        </p:attrNameLst>
                                      </p:cBhvr>
                                      <p:to>
                                        <p:strVal val="visible"/>
                                      </p:to>
                                    </p:set>
                                  </p:childTnLst>
                                </p:cTn>
                              </p:par>
                              <p:par>
                                <p:cTn id="55" presetID="1" presetClass="entr" presetSubtype="0" fill="hold" nodeType="withEffect">
                                  <p:stCondLst>
                                    <p:cond delay="3000"/>
                                  </p:stCondLst>
                                  <p:childTnLst>
                                    <p:set>
                                      <p:cBhvr>
                                        <p:cTn id="56" dur="1" fill="hold">
                                          <p:stCondLst>
                                            <p:cond delay="0"/>
                                          </p:stCondLst>
                                        </p:cTn>
                                        <p:tgtEl>
                                          <p:spTgt spid="96"/>
                                        </p:tgtEl>
                                        <p:attrNameLst>
                                          <p:attrName>style.visibility</p:attrName>
                                        </p:attrNameLst>
                                      </p:cBhvr>
                                      <p:to>
                                        <p:strVal val="visible"/>
                                      </p:to>
                                    </p:set>
                                  </p:childTnLst>
                                </p:cTn>
                              </p:par>
                              <p:par>
                                <p:cTn id="57" presetID="22" presetClass="entr" presetSubtype="4" fill="hold" grpId="0" nodeType="withEffect">
                                  <p:stCondLst>
                                    <p:cond delay="300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P spid="34" grpId="0"/>
      <p:bldP spid="5" grpId="0"/>
      <p:bldP spid="6" grpId="0"/>
      <p:bldP spid="15" grpId="0"/>
      <p:bldP spid="17" grpId="0"/>
      <p:bldP spid="23" grpId="0" animBg="1"/>
      <p:bldP spid="24" grpId="0" animBg="1"/>
      <p:bldP spid="25" grpId="0" animBg="1"/>
      <p:bldP spid="26" grpId="0" animBg="1"/>
      <p:bldP spid="101" grpId="0" animBg="1"/>
      <p:bldP spid="102" grpId="0" animBg="1"/>
      <p:bldP spid="103" grpId="0" animBg="1"/>
      <p:bldP spid="1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58D77-499F-D2E3-9A0E-751EDB0AF3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D1CC3-89E7-5156-85EB-07880DF3ABAC}"/>
              </a:ext>
            </a:extLst>
          </p:cNvPr>
          <p:cNvSpPr>
            <a:spLocks noGrp="1"/>
          </p:cNvSpPr>
          <p:nvPr>
            <p:ph type="title"/>
          </p:nvPr>
        </p:nvSpPr>
        <p:spPr/>
        <p:txBody>
          <a:bodyPr/>
          <a:lstStyle/>
          <a:p>
            <a:r>
              <a:rPr lang="en-US" dirty="0">
                <a:solidFill>
                  <a:srgbClr val="275D38"/>
                </a:solidFill>
                <a:latin typeface="Calibri" panose="020F0502020204030204" pitchFamily="34" charset="0"/>
                <a:cs typeface="Calibri" panose="020F0502020204030204" pitchFamily="34" charset="0"/>
              </a:rPr>
              <a:t>Methods</a:t>
            </a:r>
          </a:p>
        </p:txBody>
      </p:sp>
      <p:sp>
        <p:nvSpPr>
          <p:cNvPr id="3" name="Content Placeholder 2">
            <a:extLst>
              <a:ext uri="{FF2B5EF4-FFF2-40B4-BE49-F238E27FC236}">
                <a16:creationId xmlns:a16="http://schemas.microsoft.com/office/drawing/2014/main" id="{7A09D259-D8A0-106C-DFAD-B27F0EA64B9B}"/>
              </a:ext>
            </a:extLst>
          </p:cNvPr>
          <p:cNvSpPr>
            <a:spLocks noGrp="1"/>
          </p:cNvSpPr>
          <p:nvPr>
            <p:ph sz="quarter" idx="10"/>
          </p:nvPr>
        </p:nvSpPr>
        <p:spPr>
          <a:xfrm>
            <a:off x="8066637" y="1965325"/>
            <a:ext cx="3734705" cy="4194175"/>
          </a:xfrm>
        </p:spPr>
        <p:txBody>
          <a:bodyPr/>
          <a:lstStyle/>
          <a:p>
            <a:r>
              <a:rPr lang="en-US" dirty="0">
                <a:latin typeface="+mn-lt"/>
              </a:rPr>
              <a:t>Data: 41 interviews, organizational documents</a:t>
            </a:r>
          </a:p>
          <a:p>
            <a:pPr marL="0" indent="0">
              <a:buNone/>
            </a:pPr>
            <a:endParaRPr lang="en-US" dirty="0">
              <a:latin typeface="+mn-lt"/>
            </a:endParaRPr>
          </a:p>
          <a:p>
            <a:r>
              <a:rPr lang="en-US" dirty="0">
                <a:latin typeface="+mn-lt"/>
              </a:rPr>
              <a:t>Thematic analysis – codebook based on CFIR and EPIS</a:t>
            </a:r>
          </a:p>
        </p:txBody>
      </p:sp>
      <p:sp>
        <p:nvSpPr>
          <p:cNvPr id="4" name="Slide Number Placeholder 3">
            <a:extLst>
              <a:ext uri="{FF2B5EF4-FFF2-40B4-BE49-F238E27FC236}">
                <a16:creationId xmlns:a16="http://schemas.microsoft.com/office/drawing/2014/main" id="{674C5AE9-398F-33EB-6BDF-05458547D632}"/>
              </a:ext>
            </a:extLst>
          </p:cNvPr>
          <p:cNvSpPr>
            <a:spLocks noGrp="1"/>
          </p:cNvSpPr>
          <p:nvPr>
            <p:ph type="sldNum" sz="quarter" idx="13"/>
          </p:nvPr>
        </p:nvSpPr>
        <p:spPr/>
        <p:txBody>
          <a:bodyPr/>
          <a:lstStyle/>
          <a:p>
            <a:fld id="{61130C78-B4AB-6843-B818-B4CC8CBE3619}" type="slidenum">
              <a:rPr lang="en-US" smtClean="0"/>
              <a:pPr/>
              <a:t>5</a:t>
            </a:fld>
            <a:endParaRPr lang="en-US" dirty="0"/>
          </a:p>
        </p:txBody>
      </p:sp>
      <p:sp>
        <p:nvSpPr>
          <p:cNvPr id="6" name="TextBox 5">
            <a:extLst>
              <a:ext uri="{FF2B5EF4-FFF2-40B4-BE49-F238E27FC236}">
                <a16:creationId xmlns:a16="http://schemas.microsoft.com/office/drawing/2014/main" id="{418B5DD0-8B8A-8B32-E21C-E863952BB2FA}"/>
              </a:ext>
            </a:extLst>
          </p:cNvPr>
          <p:cNvSpPr txBox="1"/>
          <p:nvPr/>
        </p:nvSpPr>
        <p:spPr>
          <a:xfrm>
            <a:off x="9326867" y="6159500"/>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pic>
        <p:nvPicPr>
          <p:cNvPr id="7" name="Picture 6">
            <a:extLst>
              <a:ext uri="{FF2B5EF4-FFF2-40B4-BE49-F238E27FC236}">
                <a16:creationId xmlns:a16="http://schemas.microsoft.com/office/drawing/2014/main" id="{0D97C20B-6EEC-1EB5-B96C-B113B546ADA1}"/>
              </a:ext>
            </a:extLst>
          </p:cNvPr>
          <p:cNvPicPr>
            <a:picLocks noChangeAspect="1"/>
          </p:cNvPicPr>
          <p:nvPr/>
        </p:nvPicPr>
        <p:blipFill>
          <a:blip r:embed="rId2"/>
          <a:stretch>
            <a:fillRect/>
          </a:stretch>
        </p:blipFill>
        <p:spPr>
          <a:xfrm>
            <a:off x="611172" y="1577975"/>
            <a:ext cx="6642100" cy="5143500"/>
          </a:xfrm>
          <a:prstGeom prst="rect">
            <a:avLst/>
          </a:prstGeom>
        </p:spPr>
      </p:pic>
    </p:spTree>
    <p:extLst>
      <p:ext uri="{BB962C8B-B14F-4D97-AF65-F5344CB8AC3E}">
        <p14:creationId xmlns:p14="http://schemas.microsoft.com/office/powerpoint/2010/main" val="8355478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C5FA957-A199-AF16-7780-94F19B5A8AC1}"/>
              </a:ext>
            </a:extLst>
          </p:cNvPr>
          <p:cNvGrpSpPr/>
          <p:nvPr/>
        </p:nvGrpSpPr>
        <p:grpSpPr>
          <a:xfrm>
            <a:off x="335119" y="205264"/>
            <a:ext cx="9671399" cy="1508105"/>
            <a:chOff x="335119" y="205264"/>
            <a:chExt cx="9671399" cy="1508105"/>
          </a:xfrm>
        </p:grpSpPr>
        <p:sp>
          <p:nvSpPr>
            <p:cNvPr id="25" name="TextBox 24">
              <a:extLst>
                <a:ext uri="{FF2B5EF4-FFF2-40B4-BE49-F238E27FC236}">
                  <a16:creationId xmlns:a16="http://schemas.microsoft.com/office/drawing/2014/main" id="{5EA6D6B8-AB1C-6D4E-50CD-2BEB41628340}"/>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Case Study</a:t>
              </a:r>
              <a:endParaRPr kumimoji="0" lang="en-US" sz="4600" b="1" i="1" u="none" strike="noStrike" kern="1200" cap="none" spc="0" normalizeH="0" baseline="0" noProof="0">
                <a:ln>
                  <a:noFill/>
                </a:ln>
                <a:solidFill>
                  <a:srgbClr val="404040"/>
                </a:solidFill>
                <a:effectLst/>
                <a:uLnTx/>
                <a:uFillTx/>
                <a:latin typeface="Barlow" panose="00000500000000000000" pitchFamily="2"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cxnSp>
          <p:nvCxnSpPr>
            <p:cNvPr id="26" name="Straight Connector 25">
              <a:extLst>
                <a:ext uri="{FF2B5EF4-FFF2-40B4-BE49-F238E27FC236}">
                  <a16:creationId xmlns:a16="http://schemas.microsoft.com/office/drawing/2014/main" id="{99705BC3-987E-90E2-691E-D27B5DCBE4D8}"/>
                </a:ext>
              </a:extLst>
            </p:cNvPr>
            <p:cNvCxnSpPr>
              <a:cxnSpLocks/>
            </p:cNvCxnSpPr>
            <p:nvPr/>
          </p:nvCxnSpPr>
          <p:spPr>
            <a:xfrm>
              <a:off x="392741" y="1038149"/>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pic>
        <p:nvPicPr>
          <p:cNvPr id="4" name="Picture 3">
            <a:extLst>
              <a:ext uri="{FF2B5EF4-FFF2-40B4-BE49-F238E27FC236}">
                <a16:creationId xmlns:a16="http://schemas.microsoft.com/office/drawing/2014/main" id="{D9B22F50-90EF-49E3-43A3-1552693D8F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694" y="1135250"/>
            <a:ext cx="4462670" cy="4940099"/>
          </a:xfrm>
          <a:prstGeom prst="rect">
            <a:avLst/>
          </a:prstGeom>
          <a:ln>
            <a:solidFill>
              <a:schemeClr val="tx1"/>
            </a:solidFill>
          </a:ln>
        </p:spPr>
      </p:pic>
      <p:sp>
        <p:nvSpPr>
          <p:cNvPr id="5" name="TextBox 4">
            <a:extLst>
              <a:ext uri="{FF2B5EF4-FFF2-40B4-BE49-F238E27FC236}">
                <a16:creationId xmlns:a16="http://schemas.microsoft.com/office/drawing/2014/main" id="{D2ED3429-DA8D-0C66-D9E1-B26CEFC87DF5}"/>
              </a:ext>
            </a:extLst>
          </p:cNvPr>
          <p:cNvSpPr txBox="1"/>
          <p:nvPr/>
        </p:nvSpPr>
        <p:spPr>
          <a:xfrm>
            <a:off x="436694" y="6075349"/>
            <a:ext cx="44626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Barlow" panose="00000500000000000000" pitchFamily="2" charset="0"/>
                <a:ea typeface="+mn-ea"/>
                <a:cs typeface="+mn-cs"/>
              </a:rPr>
              <a:t>Initial process 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Barlow" panose="00000500000000000000" pitchFamily="2" charset="0"/>
                <a:ea typeface="+mn-ea"/>
                <a:cs typeface="+mn-cs"/>
              </a:rPr>
              <a:t>Based on existing documented process</a:t>
            </a:r>
            <a:endParaRPr kumimoji="0" lang="en-AU" sz="1600" b="0" i="0" u="none" strike="noStrike" kern="1200" cap="none" spc="0" normalizeH="0" baseline="0" noProof="0" dirty="0">
              <a:ln>
                <a:noFill/>
              </a:ln>
              <a:solidFill>
                <a:srgbClr val="404040"/>
              </a:solidFill>
              <a:effectLst/>
              <a:uLnTx/>
              <a:uFillTx/>
              <a:latin typeface="Barlow" panose="00000500000000000000" pitchFamily="2" charset="0"/>
              <a:ea typeface="+mn-ea"/>
              <a:cs typeface="+mn-cs"/>
            </a:endParaRPr>
          </a:p>
        </p:txBody>
      </p:sp>
      <p:sp>
        <p:nvSpPr>
          <p:cNvPr id="11" name="Arrow: Right 10">
            <a:extLst>
              <a:ext uri="{FF2B5EF4-FFF2-40B4-BE49-F238E27FC236}">
                <a16:creationId xmlns:a16="http://schemas.microsoft.com/office/drawing/2014/main" id="{B01F9348-6374-F95D-947C-0351688E20F1}"/>
              </a:ext>
            </a:extLst>
          </p:cNvPr>
          <p:cNvSpPr/>
          <p:nvPr/>
        </p:nvSpPr>
        <p:spPr>
          <a:xfrm>
            <a:off x="5184845" y="3640359"/>
            <a:ext cx="439108" cy="508000"/>
          </a:xfrm>
          <a:prstGeom prst="rightArrow">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0E008CEC-06F4-D3D6-0A17-A7785D402276}"/>
              </a:ext>
            </a:extLst>
          </p:cNvPr>
          <p:cNvPicPr>
            <a:picLocks noChangeAspect="1"/>
          </p:cNvPicPr>
          <p:nvPr/>
        </p:nvPicPr>
        <p:blipFill>
          <a:blip r:embed="rId4"/>
          <a:srcRect l="915" t="37621" r="66787" b="12621"/>
          <a:stretch/>
        </p:blipFill>
        <p:spPr>
          <a:xfrm>
            <a:off x="5901033" y="1103511"/>
            <a:ext cx="4131517" cy="4971838"/>
          </a:xfrm>
          <a:prstGeom prst="rect">
            <a:avLst/>
          </a:prstGeom>
          <a:solidFill>
            <a:schemeClr val="bg1"/>
          </a:solidFill>
          <a:ln>
            <a:solidFill>
              <a:schemeClr val="tx1"/>
            </a:solidFill>
          </a:ln>
        </p:spPr>
      </p:pic>
      <p:sp>
        <p:nvSpPr>
          <p:cNvPr id="6" name="TextBox 5">
            <a:extLst>
              <a:ext uri="{FF2B5EF4-FFF2-40B4-BE49-F238E27FC236}">
                <a16:creationId xmlns:a16="http://schemas.microsoft.com/office/drawing/2014/main" id="{72193F65-A6F7-1C18-E853-F869667F03B8}"/>
              </a:ext>
            </a:extLst>
          </p:cNvPr>
          <p:cNvSpPr txBox="1"/>
          <p:nvPr/>
        </p:nvSpPr>
        <p:spPr>
          <a:xfrm>
            <a:off x="5806925" y="6116959"/>
            <a:ext cx="42256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4040"/>
                </a:solidFill>
                <a:effectLst/>
                <a:uLnTx/>
                <a:uFillTx/>
                <a:latin typeface="Barlow" panose="00000500000000000000" pitchFamily="2" charset="0"/>
                <a:ea typeface="+mn-ea"/>
                <a:cs typeface="+mn-cs"/>
              </a:rPr>
              <a:t>Final process 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Barlow" panose="00000500000000000000" pitchFamily="2" charset="0"/>
                <a:ea typeface="+mn-ea"/>
                <a:cs typeface="+mn-cs"/>
              </a:rPr>
              <a:t>Based on experience, existing practice</a:t>
            </a:r>
            <a:endParaRPr kumimoji="0" lang="en-AU" sz="1600" b="0" i="0" u="none" strike="noStrike" kern="1200" cap="none" spc="0" normalizeH="0" baseline="0" noProof="0" dirty="0">
              <a:ln>
                <a:noFill/>
              </a:ln>
              <a:solidFill>
                <a:srgbClr val="404040"/>
              </a:solidFill>
              <a:effectLst/>
              <a:uLnTx/>
              <a:uFillTx/>
              <a:latin typeface="Barlow" panose="00000500000000000000" pitchFamily="2" charset="0"/>
              <a:ea typeface="+mn-ea"/>
              <a:cs typeface="+mn-cs"/>
            </a:endParaRPr>
          </a:p>
        </p:txBody>
      </p:sp>
      <p:sp>
        <p:nvSpPr>
          <p:cNvPr id="15" name="Google Shape;1143;p40">
            <a:extLst>
              <a:ext uri="{FF2B5EF4-FFF2-40B4-BE49-F238E27FC236}">
                <a16:creationId xmlns:a16="http://schemas.microsoft.com/office/drawing/2014/main" id="{B1964796-82D7-934F-41C6-FEF932121441}"/>
              </a:ext>
            </a:extLst>
          </p:cNvPr>
          <p:cNvSpPr txBox="1">
            <a:spLocks noChangeArrowheads="1"/>
          </p:cNvSpPr>
          <p:nvPr/>
        </p:nvSpPr>
        <p:spPr bwMode="auto">
          <a:xfrm>
            <a:off x="11638680" y="71420"/>
            <a:ext cx="308229" cy="66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Montserrat" panose="02000505000000020004" pitchFamily="2" charset="77"/>
                <a:ea typeface="+mn-ea"/>
                <a:cs typeface="Arial" panose="020B0604020202020204" pitchFamily="34" charset="0"/>
                <a:sym typeface="Montserrat" panose="02000505000000020004" pitchFamily="2" charset="0"/>
              </a:rPr>
              <a:t>1</a:t>
            </a:r>
            <a:endParaRPr kumimoji="0" lang="en-US" altLang="en-US" sz="1400" b="1" i="0" u="none" strike="noStrike" kern="1200" cap="none" spc="0" normalizeH="0" baseline="0" noProof="0">
              <a:ln>
                <a:noFill/>
              </a:ln>
              <a:solidFill>
                <a:srgbClr val="000000"/>
              </a:solidFill>
              <a:effectLst/>
              <a:uLnTx/>
              <a:uFillTx/>
              <a:latin typeface="Montserrat" panose="02000505000000020004" pitchFamily="2" charset="77"/>
              <a:ea typeface="+mn-ea"/>
              <a:cs typeface="Arial" panose="020B0604020202020204" pitchFamily="34" charset="0"/>
              <a:sym typeface="Arial" panose="020B0604020202020204" pitchFamily="34" charset="0"/>
            </a:endParaRPr>
          </a:p>
        </p:txBody>
      </p:sp>
      <p:sp>
        <p:nvSpPr>
          <p:cNvPr id="16" name="TextBox 15">
            <a:extLst>
              <a:ext uri="{FF2B5EF4-FFF2-40B4-BE49-F238E27FC236}">
                <a16:creationId xmlns:a16="http://schemas.microsoft.com/office/drawing/2014/main" id="{4978404B-3D66-3065-2F68-040D331BF8A8}"/>
              </a:ext>
            </a:extLst>
          </p:cNvPr>
          <p:cNvSpPr txBox="1"/>
          <p:nvPr/>
        </p:nvSpPr>
        <p:spPr>
          <a:xfrm>
            <a:off x="3581910" y="282208"/>
            <a:ext cx="355911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HCV ~ Generate an </a:t>
            </a:r>
            <a:r>
              <a:rPr kumimoji="0" lang="en-US" sz="1800" b="1"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initial </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process map to engage stakeholders</a:t>
            </a:r>
          </a:p>
        </p:txBody>
      </p:sp>
      <p:grpSp>
        <p:nvGrpSpPr>
          <p:cNvPr id="2" name="Группа 7">
            <a:extLst>
              <a:ext uri="{FF2B5EF4-FFF2-40B4-BE49-F238E27FC236}">
                <a16:creationId xmlns:a16="http://schemas.microsoft.com/office/drawing/2014/main" id="{D48E7069-CAFE-2D18-9228-057D6A922E1F}"/>
              </a:ext>
            </a:extLst>
          </p:cNvPr>
          <p:cNvGrpSpPr/>
          <p:nvPr/>
        </p:nvGrpSpPr>
        <p:grpSpPr>
          <a:xfrm>
            <a:off x="7486588" y="427948"/>
            <a:ext cx="3624902" cy="1070182"/>
            <a:chOff x="8872786" y="-747241"/>
            <a:chExt cx="4757693" cy="1331001"/>
          </a:xfrm>
        </p:grpSpPr>
        <p:sp>
          <p:nvSpPr>
            <p:cNvPr id="7" name="Google Shape;1131;p40">
              <a:extLst>
                <a:ext uri="{FF2B5EF4-FFF2-40B4-BE49-F238E27FC236}">
                  <a16:creationId xmlns:a16="http://schemas.microsoft.com/office/drawing/2014/main" id="{AF724302-2D57-15EF-8AEE-B2820A4DC672}"/>
                </a:ext>
              </a:extLst>
            </p:cNvPr>
            <p:cNvSpPr txBox="1">
              <a:spLocks noChangeArrowheads="1"/>
            </p:cNvSpPr>
            <p:nvPr/>
          </p:nvSpPr>
          <p:spPr bwMode="auto">
            <a:xfrm>
              <a:off x="9503055" y="-747241"/>
              <a:ext cx="4127424"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Engage stakeholders in the implementation process and maintain engagement</a:t>
              </a:r>
              <a:endParaRPr kumimoji="0" lang="en-US" sz="1600" b="1" i="1"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sp>
          <p:nvSpPr>
            <p:cNvPr id="8" name="Google Shape;1139;p40">
              <a:extLst>
                <a:ext uri="{FF2B5EF4-FFF2-40B4-BE49-F238E27FC236}">
                  <a16:creationId xmlns:a16="http://schemas.microsoft.com/office/drawing/2014/main" id="{DA101352-85FE-BC1F-BD85-7283908AC014}"/>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0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32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17" name="Group 16">
            <a:extLst>
              <a:ext uri="{FF2B5EF4-FFF2-40B4-BE49-F238E27FC236}">
                <a16:creationId xmlns:a16="http://schemas.microsoft.com/office/drawing/2014/main" id="{F4602A8C-B27D-6E1A-30E5-C7D9E6976370}"/>
              </a:ext>
            </a:extLst>
          </p:cNvPr>
          <p:cNvGrpSpPr/>
          <p:nvPr/>
        </p:nvGrpSpPr>
        <p:grpSpPr>
          <a:xfrm>
            <a:off x="11073206" y="76511"/>
            <a:ext cx="771996" cy="1185760"/>
            <a:chOff x="11073205" y="76510"/>
            <a:chExt cx="1032093" cy="1585260"/>
          </a:xfrm>
        </p:grpSpPr>
        <p:grpSp>
          <p:nvGrpSpPr>
            <p:cNvPr id="18" name="Group 17">
              <a:extLst>
                <a:ext uri="{FF2B5EF4-FFF2-40B4-BE49-F238E27FC236}">
                  <a16:creationId xmlns:a16="http://schemas.microsoft.com/office/drawing/2014/main" id="{9C00F8A7-0B84-8CDC-E6FB-D680CC5EFD43}"/>
                </a:ext>
              </a:extLst>
            </p:cNvPr>
            <p:cNvGrpSpPr/>
            <p:nvPr/>
          </p:nvGrpSpPr>
          <p:grpSpPr>
            <a:xfrm>
              <a:off x="11073205" y="597653"/>
              <a:ext cx="1032093" cy="1064117"/>
              <a:chOff x="5365802" y="2882707"/>
              <a:chExt cx="559878" cy="577250"/>
            </a:xfrm>
            <a:solidFill>
              <a:srgbClr val="3F61C4"/>
            </a:solidFill>
          </p:grpSpPr>
          <p:sp>
            <p:nvSpPr>
              <p:cNvPr id="22" name="Oval 21">
                <a:extLst>
                  <a:ext uri="{FF2B5EF4-FFF2-40B4-BE49-F238E27FC236}">
                    <a16:creationId xmlns:a16="http://schemas.microsoft.com/office/drawing/2014/main" id="{047F1E1F-4A83-A499-40F6-22A348449419}"/>
                  </a:ext>
                </a:extLst>
              </p:cNvPr>
              <p:cNvSpPr/>
              <p:nvPr/>
            </p:nvSpPr>
            <p:spPr>
              <a:xfrm>
                <a:off x="5365802" y="2882707"/>
                <a:ext cx="559878" cy="559878"/>
              </a:xfrm>
              <a:prstGeom prst="ellipse">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3" name="Graphic 22" descr="Handshake outline">
                <a:extLst>
                  <a:ext uri="{FF2B5EF4-FFF2-40B4-BE49-F238E27FC236}">
                    <a16:creationId xmlns:a16="http://schemas.microsoft.com/office/drawing/2014/main" id="{7CDA12EB-22D9-9099-BA80-F3BCD5F86E7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69285" y="2910091"/>
                <a:ext cx="549866" cy="549866"/>
              </a:xfrm>
              <a:prstGeom prst="rect">
                <a:avLst/>
              </a:prstGeom>
            </p:spPr>
          </p:pic>
        </p:grpSp>
        <p:grpSp>
          <p:nvGrpSpPr>
            <p:cNvPr id="19" name="Группа 4">
              <a:extLst>
                <a:ext uri="{FF2B5EF4-FFF2-40B4-BE49-F238E27FC236}">
                  <a16:creationId xmlns:a16="http://schemas.microsoft.com/office/drawing/2014/main" id="{5C2C133E-11EC-112D-20D4-DB1F9BFBD033}"/>
                </a:ext>
              </a:extLst>
            </p:cNvPr>
            <p:cNvGrpSpPr/>
            <p:nvPr/>
          </p:nvGrpSpPr>
          <p:grpSpPr>
            <a:xfrm>
              <a:off x="11226444" y="76510"/>
              <a:ext cx="720000" cy="718623"/>
              <a:chOff x="12731986" y="-1781482"/>
              <a:chExt cx="889000" cy="893763"/>
            </a:xfrm>
          </p:grpSpPr>
          <p:sp>
            <p:nvSpPr>
              <p:cNvPr id="20" name="Google Shape;1142;p40">
                <a:extLst>
                  <a:ext uri="{FF2B5EF4-FFF2-40B4-BE49-F238E27FC236}">
                    <a16:creationId xmlns:a16="http://schemas.microsoft.com/office/drawing/2014/main" id="{C74250B7-2AD6-446D-C7A2-32F58947DFD5}"/>
                  </a:ext>
                </a:extLst>
              </p:cNvPr>
              <p:cNvSpPr>
                <a:spLocks noChangeArrowheads="1"/>
              </p:cNvSpPr>
              <p:nvPr/>
            </p:nvSpPr>
            <p:spPr bwMode="auto">
              <a:xfrm>
                <a:off x="12731986" y="-1781482"/>
                <a:ext cx="889000" cy="893763"/>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21" name="Google Shape;1143;p40">
                <a:extLst>
                  <a:ext uri="{FF2B5EF4-FFF2-40B4-BE49-F238E27FC236}">
                    <a16:creationId xmlns:a16="http://schemas.microsoft.com/office/drawing/2014/main" id="{03B27886-B7CA-5C99-9028-3FA59F4414CE}"/>
                  </a:ext>
                </a:extLst>
              </p:cNvPr>
              <p:cNvSpPr txBox="1">
                <a:spLocks noChangeArrowheads="1"/>
              </p:cNvSpPr>
              <p:nvPr/>
            </p:nvSpPr>
            <p:spPr bwMode="auto">
              <a:xfrm>
                <a:off x="13044121" y="-1722611"/>
                <a:ext cx="404552" cy="82391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32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1</a:t>
                </a:r>
                <a:endParaRPr kumimoji="0" lang="en-US" altLang="en-US" sz="105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spTree>
    <p:extLst>
      <p:ext uri="{BB962C8B-B14F-4D97-AF65-F5344CB8AC3E}">
        <p14:creationId xmlns:p14="http://schemas.microsoft.com/office/powerpoint/2010/main" val="349767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 presetClass="entr" presetSubtype="0"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30D1C-F7A1-A3A4-5C93-51C054EB00A5}"/>
            </a:ext>
          </a:extLst>
        </p:cNvPr>
        <p:cNvGrpSpPr/>
        <p:nvPr/>
      </p:nvGrpSpPr>
      <p:grpSpPr>
        <a:xfrm>
          <a:off x="0" y="0"/>
          <a:ext cx="0" cy="0"/>
          <a:chOff x="0" y="0"/>
          <a:chExt cx="0" cy="0"/>
        </a:xfrm>
      </p:grpSpPr>
      <p:sp>
        <p:nvSpPr>
          <p:cNvPr id="15" name="TextBox 14">
            <a:extLst>
              <a:ext uri="{FF2B5EF4-FFF2-40B4-BE49-F238E27FC236}">
                <a16:creationId xmlns:a16="http://schemas.microsoft.com/office/drawing/2014/main" id="{4E742C4C-46B0-CE04-F144-35CA0AF52FC2}"/>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600" b="1" i="1" u="none" strike="noStrike" kern="1200" cap="none" spc="0" normalizeH="0" baseline="0" noProof="0" dirty="0">
                <a:ln>
                  <a:noFill/>
                </a:ln>
                <a:solidFill>
                  <a:srgbClr val="404040"/>
                </a:solidFill>
                <a:effectLst/>
                <a:uLnTx/>
                <a:uFillTx/>
                <a:latin typeface="Barlow" panose="00000500000000000000" pitchFamily="2" charset="0"/>
                <a:ea typeface="Roboto"/>
                <a:cs typeface="Roboto"/>
              </a:rPr>
              <a:t>Case Study</a:t>
            </a:r>
            <a:endParaRPr kumimoji="0" lang="en-US" sz="4600" b="1" i="1" u="none" strike="noStrike" kern="1200" cap="none" spc="0" normalizeH="0" baseline="0" noProof="0" dirty="0">
              <a:ln>
                <a:noFill/>
              </a:ln>
              <a:solidFill>
                <a:srgbClr val="404040"/>
              </a:solidFill>
              <a:effectLst/>
              <a:uLnTx/>
              <a:uFillTx/>
              <a:latin typeface="Barlow" panose="00000500000000000000" pitchFamily="2"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Medium"/>
              <a:cs typeface="Arial"/>
            </a:endParaRPr>
          </a:p>
        </p:txBody>
      </p:sp>
      <p:sp>
        <p:nvSpPr>
          <p:cNvPr id="52" name="Google Shape;1140;p40">
            <a:extLst>
              <a:ext uri="{FF2B5EF4-FFF2-40B4-BE49-F238E27FC236}">
                <a16:creationId xmlns:a16="http://schemas.microsoft.com/office/drawing/2014/main" id="{F934990B-1519-6761-C5E8-D7A6ED5CDF2C}"/>
              </a:ext>
            </a:extLst>
          </p:cNvPr>
          <p:cNvSpPr>
            <a:spLocks noChangeArrowheads="1"/>
          </p:cNvSpPr>
          <p:nvPr/>
        </p:nvSpPr>
        <p:spPr bwMode="auto">
          <a:xfrm>
            <a:off x="8065855" y="3202075"/>
            <a:ext cx="679751" cy="718622"/>
          </a:xfrm>
          <a:prstGeom prst="ellipse">
            <a:avLst/>
          </a:prstGeom>
          <a:solidFill>
            <a:srgbClr val="7030A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grpSp>
        <p:nvGrpSpPr>
          <p:cNvPr id="19" name="Группа 6">
            <a:extLst>
              <a:ext uri="{FF2B5EF4-FFF2-40B4-BE49-F238E27FC236}">
                <a16:creationId xmlns:a16="http://schemas.microsoft.com/office/drawing/2014/main" id="{AC73F3AA-5A79-F6D0-B786-D34005FA653D}"/>
              </a:ext>
            </a:extLst>
          </p:cNvPr>
          <p:cNvGrpSpPr/>
          <p:nvPr/>
        </p:nvGrpSpPr>
        <p:grpSpPr>
          <a:xfrm>
            <a:off x="7636474" y="4851206"/>
            <a:ext cx="677332" cy="716069"/>
            <a:chOff x="7742278" y="4178982"/>
            <a:chExt cx="889000" cy="890587"/>
          </a:xfrm>
        </p:grpSpPr>
        <p:sp>
          <p:nvSpPr>
            <p:cNvPr id="50" name="Google Shape;1141;p40">
              <a:extLst>
                <a:ext uri="{FF2B5EF4-FFF2-40B4-BE49-F238E27FC236}">
                  <a16:creationId xmlns:a16="http://schemas.microsoft.com/office/drawing/2014/main" id="{00F1310A-4B52-CD25-66AB-41A023F1FC7A}"/>
                </a:ext>
              </a:extLst>
            </p:cNvPr>
            <p:cNvSpPr>
              <a:spLocks noChangeArrowheads="1"/>
            </p:cNvSpPr>
            <p:nvPr/>
          </p:nvSpPr>
          <p:spPr bwMode="auto">
            <a:xfrm>
              <a:off x="7742278" y="4178982"/>
              <a:ext cx="889000" cy="890587"/>
            </a:xfrm>
            <a:prstGeom prst="ellipse">
              <a:avLst/>
            </a:prstGeom>
            <a:solidFill>
              <a:srgbClr val="35CBC7">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51" name="Google Shape;1145;p40">
              <a:extLst>
                <a:ext uri="{FF2B5EF4-FFF2-40B4-BE49-F238E27FC236}">
                  <a16:creationId xmlns:a16="http://schemas.microsoft.com/office/drawing/2014/main" id="{7D9E98C5-8D94-1AD5-CB72-6216E56D0D61}"/>
                </a:ext>
              </a:extLst>
            </p:cNvPr>
            <p:cNvSpPr txBox="1">
              <a:spLocks noChangeArrowheads="1"/>
            </p:cNvSpPr>
            <p:nvPr/>
          </p:nvSpPr>
          <p:spPr bwMode="auto">
            <a:xfrm>
              <a:off x="7982301" y="4220373"/>
              <a:ext cx="39802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3</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sp>
        <p:nvSpPr>
          <p:cNvPr id="41" name="Google Shape;1146;p40">
            <a:extLst>
              <a:ext uri="{FF2B5EF4-FFF2-40B4-BE49-F238E27FC236}">
                <a16:creationId xmlns:a16="http://schemas.microsoft.com/office/drawing/2014/main" id="{1A956111-1D36-B9FA-669A-04B4F97BE20C}"/>
              </a:ext>
            </a:extLst>
          </p:cNvPr>
          <p:cNvSpPr>
            <a:spLocks/>
          </p:cNvSpPr>
          <p:nvPr/>
        </p:nvSpPr>
        <p:spPr bwMode="auto">
          <a:xfrm>
            <a:off x="8148102" y="2261356"/>
            <a:ext cx="244323" cy="853923"/>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8" y="277"/>
                </a:moveTo>
                <a:cubicBezTo>
                  <a:pt x="75" y="277"/>
                  <a:pt x="73" y="275"/>
                  <a:pt x="72" y="272"/>
                </a:cubicBezTo>
                <a:cubicBezTo>
                  <a:pt x="60" y="182"/>
                  <a:pt x="36" y="93"/>
                  <a:pt x="2" y="9"/>
                </a:cubicBezTo>
                <a:cubicBezTo>
                  <a:pt x="0" y="6"/>
                  <a:pt x="2" y="3"/>
                  <a:pt x="5" y="2"/>
                </a:cubicBezTo>
                <a:cubicBezTo>
                  <a:pt x="8" y="0"/>
                  <a:pt x="11" y="2"/>
                  <a:pt x="12" y="5"/>
                </a:cubicBezTo>
                <a:cubicBezTo>
                  <a:pt x="47" y="90"/>
                  <a:pt x="72" y="179"/>
                  <a:pt x="84" y="271"/>
                </a:cubicBezTo>
                <a:cubicBezTo>
                  <a:pt x="84" y="274"/>
                  <a:pt x="82" y="277"/>
                  <a:pt x="79" y="277"/>
                </a:cubicBezTo>
                <a:cubicBezTo>
                  <a:pt x="79" y="277"/>
                  <a:pt x="78" y="277"/>
                  <a:pt x="78" y="277"/>
                </a:cubicBezTo>
                <a:close/>
              </a:path>
            </a:pathLst>
          </a:custGeom>
          <a:solidFill>
            <a:srgbClr val="282828">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4" name="Google Shape;1147;p40">
            <a:extLst>
              <a:ext uri="{FF2B5EF4-FFF2-40B4-BE49-F238E27FC236}">
                <a16:creationId xmlns:a16="http://schemas.microsoft.com/office/drawing/2014/main" id="{B203D431-FCE1-12E3-E6BD-3B7C0FF971C4}"/>
              </a:ext>
            </a:extLst>
          </p:cNvPr>
          <p:cNvSpPr>
            <a:spLocks/>
          </p:cNvSpPr>
          <p:nvPr/>
        </p:nvSpPr>
        <p:spPr bwMode="auto">
          <a:xfrm>
            <a:off x="8148103" y="3985797"/>
            <a:ext cx="244323" cy="853923"/>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 y="277"/>
                </a:moveTo>
                <a:cubicBezTo>
                  <a:pt x="6" y="277"/>
                  <a:pt x="5" y="277"/>
                  <a:pt x="5" y="276"/>
                </a:cubicBezTo>
                <a:cubicBezTo>
                  <a:pt x="2" y="275"/>
                  <a:pt x="0" y="272"/>
                  <a:pt x="2" y="269"/>
                </a:cubicBezTo>
                <a:cubicBezTo>
                  <a:pt x="36" y="185"/>
                  <a:pt x="60" y="96"/>
                  <a:pt x="72" y="6"/>
                </a:cubicBezTo>
                <a:cubicBezTo>
                  <a:pt x="73" y="3"/>
                  <a:pt x="76" y="0"/>
                  <a:pt x="79" y="1"/>
                </a:cubicBezTo>
                <a:cubicBezTo>
                  <a:pt x="82" y="1"/>
                  <a:pt x="84" y="4"/>
                  <a:pt x="84" y="7"/>
                </a:cubicBezTo>
                <a:cubicBezTo>
                  <a:pt x="72" y="99"/>
                  <a:pt x="47" y="188"/>
                  <a:pt x="12" y="273"/>
                </a:cubicBezTo>
                <a:cubicBezTo>
                  <a:pt x="11" y="275"/>
                  <a:pt x="9" y="277"/>
                  <a:pt x="7" y="277"/>
                </a:cubicBezTo>
                <a:close/>
              </a:path>
            </a:pathLst>
          </a:custGeom>
          <a:solidFill>
            <a:srgbClr val="282828">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9" name="Google Shape;1148;p40">
            <a:extLst>
              <a:ext uri="{FF2B5EF4-FFF2-40B4-BE49-F238E27FC236}">
                <a16:creationId xmlns:a16="http://schemas.microsoft.com/office/drawing/2014/main" id="{1566053B-4636-7734-8BDC-FAE0824B2404}"/>
              </a:ext>
            </a:extLst>
          </p:cNvPr>
          <p:cNvSpPr>
            <a:spLocks/>
          </p:cNvSpPr>
          <p:nvPr/>
        </p:nvSpPr>
        <p:spPr bwMode="auto">
          <a:xfrm>
            <a:off x="5800752" y="3254499"/>
            <a:ext cx="1100664" cy="605022"/>
          </a:xfrm>
          <a:custGeom>
            <a:avLst/>
            <a:gdLst>
              <a:gd name="T0" fmla="*/ 2147483646 w 377"/>
              <a:gd name="T1" fmla="*/ 2147483646 h 196"/>
              <a:gd name="T2" fmla="*/ 2147483646 w 377"/>
              <a:gd name="T3" fmla="*/ 2147483646 h 196"/>
              <a:gd name="T4" fmla="*/ 2147483646 w 377"/>
              <a:gd name="T5" fmla="*/ 2147483646 h 196"/>
              <a:gd name="T6" fmla="*/ 2147483646 w 377"/>
              <a:gd name="T7" fmla="*/ 2147483646 h 196"/>
              <a:gd name="T8" fmla="*/ 2147483646 w 377"/>
              <a:gd name="T9" fmla="*/ 2147483646 h 196"/>
              <a:gd name="T10" fmla="*/ 2147483646 w 377"/>
              <a:gd name="T11" fmla="*/ 2147483646 h 196"/>
              <a:gd name="T12" fmla="*/ 2147483646 w 377"/>
              <a:gd name="T13" fmla="*/ 2147483646 h 196"/>
              <a:gd name="T14" fmla="*/ 2147483646 w 377"/>
              <a:gd name="T15" fmla="*/ 2147483646 h 196"/>
              <a:gd name="T16" fmla="*/ 2147483646 w 377"/>
              <a:gd name="T17" fmla="*/ 2147483646 h 196"/>
              <a:gd name="T18" fmla="*/ 2147483646 w 377"/>
              <a:gd name="T19" fmla="*/ 2147483646 h 196"/>
              <a:gd name="T20" fmla="*/ 2147483646 w 377"/>
              <a:gd name="T21" fmla="*/ 2147483646 h 196"/>
              <a:gd name="T22" fmla="*/ 2147483646 w 377"/>
              <a:gd name="T23" fmla="*/ 0 h 196"/>
              <a:gd name="T24" fmla="*/ 2147483646 w 377"/>
              <a:gd name="T25" fmla="*/ 2147483646 h 196"/>
              <a:gd name="T26" fmla="*/ 2147483646 w 377"/>
              <a:gd name="T27" fmla="*/ 2147483646 h 196"/>
              <a:gd name="T28" fmla="*/ 2147483646 w 377"/>
              <a:gd name="T29" fmla="*/ 2147483646 h 196"/>
              <a:gd name="T30" fmla="*/ 2147483646 w 377"/>
              <a:gd name="T31" fmla="*/ 2147483646 h 196"/>
              <a:gd name="T32" fmla="*/ 2147483646 w 377"/>
              <a:gd name="T33" fmla="*/ 2147483646 h 196"/>
              <a:gd name="T34" fmla="*/ 2147483646 w 377"/>
              <a:gd name="T35" fmla="*/ 2147483646 h 196"/>
              <a:gd name="T36" fmla="*/ 2147483646 w 377"/>
              <a:gd name="T37" fmla="*/ 2147483646 h 196"/>
              <a:gd name="T38" fmla="*/ 2147483646 w 377"/>
              <a:gd name="T39" fmla="*/ 2147483646 h 196"/>
              <a:gd name="T40" fmla="*/ 2147483646 w 377"/>
              <a:gd name="T41" fmla="*/ 2147483646 h 196"/>
              <a:gd name="T42" fmla="*/ 2147483646 w 377"/>
              <a:gd name="T43" fmla="*/ 2147483646 h 196"/>
              <a:gd name="T44" fmla="*/ 2147483646 w 377"/>
              <a:gd name="T45" fmla="*/ 2147483646 h 196"/>
              <a:gd name="T46" fmla="*/ 2147483646 w 377"/>
              <a:gd name="T47" fmla="*/ 2147483646 h 196"/>
              <a:gd name="T48" fmla="*/ 2147483646 w 377"/>
              <a:gd name="T49" fmla="*/ 2147483646 h 196"/>
              <a:gd name="T50" fmla="*/ 2147483646 w 377"/>
              <a:gd name="T51" fmla="*/ 2147483646 h 196"/>
              <a:gd name="T52" fmla="*/ 2147483646 w 377"/>
              <a:gd name="T53" fmla="*/ 2147483646 h 196"/>
              <a:gd name="T54" fmla="*/ 2147483646 w 377"/>
              <a:gd name="T55" fmla="*/ 2147483646 h 196"/>
              <a:gd name="T56" fmla="*/ 2147483646 w 377"/>
              <a:gd name="T57" fmla="*/ 2147483646 h 196"/>
              <a:gd name="T58" fmla="*/ 2147483646 w 377"/>
              <a:gd name="T59" fmla="*/ 2147483646 h 196"/>
              <a:gd name="T60" fmla="*/ 2147483646 w 377"/>
              <a:gd name="T61" fmla="*/ 2147483646 h 196"/>
              <a:gd name="T62" fmla="*/ 2147483646 w 377"/>
              <a:gd name="T63" fmla="*/ 2147483646 h 196"/>
              <a:gd name="T64" fmla="*/ 2147483646 w 377"/>
              <a:gd name="T65" fmla="*/ 2147483646 h 196"/>
              <a:gd name="T66" fmla="*/ 2147483646 w 377"/>
              <a:gd name="T67" fmla="*/ 2147483646 h 196"/>
              <a:gd name="T68" fmla="*/ 2147483646 w 377"/>
              <a:gd name="T69" fmla="*/ 2147483646 h 196"/>
              <a:gd name="T70" fmla="*/ 2147483646 w 377"/>
              <a:gd name="T71" fmla="*/ 2147483646 h 196"/>
              <a:gd name="T72" fmla="*/ 2147483646 w 377"/>
              <a:gd name="T73" fmla="*/ 2147483646 h 196"/>
              <a:gd name="T74" fmla="*/ 2147483646 w 377"/>
              <a:gd name="T75" fmla="*/ 2147483646 h 196"/>
              <a:gd name="T76" fmla="*/ 2147483646 w 377"/>
              <a:gd name="T77" fmla="*/ 2147483646 h 196"/>
              <a:gd name="T78" fmla="*/ 2147483646 w 377"/>
              <a:gd name="T79" fmla="*/ 2147483646 h 196"/>
              <a:gd name="T80" fmla="*/ 2147483646 w 377"/>
              <a:gd name="T81" fmla="*/ 2147483646 h 196"/>
              <a:gd name="T82" fmla="*/ 2147483646 w 377"/>
              <a:gd name="T83" fmla="*/ 2147483646 h 196"/>
              <a:gd name="T84" fmla="*/ 2147483646 w 377"/>
              <a:gd name="T85" fmla="*/ 2147483646 h 196"/>
              <a:gd name="T86" fmla="*/ 2147483646 w 377"/>
              <a:gd name="T87" fmla="*/ 2147483646 h 196"/>
              <a:gd name="T88" fmla="*/ 2147483646 w 377"/>
              <a:gd name="T89" fmla="*/ 2147483646 h 196"/>
              <a:gd name="T90" fmla="*/ 2147483646 w 377"/>
              <a:gd name="T91" fmla="*/ 2147483646 h 196"/>
              <a:gd name="T92" fmla="*/ 2147483646 w 377"/>
              <a:gd name="T93" fmla="*/ 2147483646 h 196"/>
              <a:gd name="T94" fmla="*/ 2147483646 w 377"/>
              <a:gd name="T95" fmla="*/ 2147483646 h 196"/>
              <a:gd name="T96" fmla="*/ 2147483646 w 377"/>
              <a:gd name="T97" fmla="*/ 2147483646 h 196"/>
              <a:gd name="T98" fmla="*/ 2147483646 w 377"/>
              <a:gd name="T99" fmla="*/ 2147483646 h 196"/>
              <a:gd name="T100" fmla="*/ 2147483646 w 377"/>
              <a:gd name="T101" fmla="*/ 2147483646 h 196"/>
              <a:gd name="T102" fmla="*/ 2147483646 w 377"/>
              <a:gd name="T103" fmla="*/ 2147483646 h 196"/>
              <a:gd name="T104" fmla="*/ 2147483646 w 377"/>
              <a:gd name="T105" fmla="*/ 2147483646 h 196"/>
              <a:gd name="T106" fmla="*/ 2147483646 w 377"/>
              <a:gd name="T107" fmla="*/ 2147483646 h 196"/>
              <a:gd name="T108" fmla="*/ 2147483646 w 377"/>
              <a:gd name="T109" fmla="*/ 2147483646 h 196"/>
              <a:gd name="T110" fmla="*/ 2147483646 w 377"/>
              <a:gd name="T111" fmla="*/ 2147483646 h 196"/>
              <a:gd name="T112" fmla="*/ 2147483646 w 377"/>
              <a:gd name="T113" fmla="*/ 2147483646 h 196"/>
              <a:gd name="T114" fmla="*/ 2147483646 w 377"/>
              <a:gd name="T115" fmla="*/ 2147483646 h 196"/>
              <a:gd name="T116" fmla="*/ 2147483646 w 377"/>
              <a:gd name="T117" fmla="*/ 2147483646 h 1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77" h="196" extrusionOk="0">
                <a:moveTo>
                  <a:pt x="272" y="184"/>
                </a:moveTo>
                <a:cubicBezTo>
                  <a:pt x="266" y="187"/>
                  <a:pt x="261" y="189"/>
                  <a:pt x="255" y="190"/>
                </a:cubicBezTo>
                <a:cubicBezTo>
                  <a:pt x="236" y="194"/>
                  <a:pt x="217" y="195"/>
                  <a:pt x="193" y="196"/>
                </a:cubicBezTo>
                <a:cubicBezTo>
                  <a:pt x="169" y="195"/>
                  <a:pt x="150" y="194"/>
                  <a:pt x="131" y="190"/>
                </a:cubicBezTo>
                <a:cubicBezTo>
                  <a:pt x="125" y="189"/>
                  <a:pt x="119" y="187"/>
                  <a:pt x="114" y="184"/>
                </a:cubicBezTo>
                <a:cubicBezTo>
                  <a:pt x="98" y="177"/>
                  <a:pt x="98" y="163"/>
                  <a:pt x="107" y="154"/>
                </a:cubicBezTo>
                <a:cubicBezTo>
                  <a:pt x="117" y="144"/>
                  <a:pt x="129" y="137"/>
                  <a:pt x="142" y="131"/>
                </a:cubicBezTo>
                <a:cubicBezTo>
                  <a:pt x="147" y="129"/>
                  <a:pt x="153" y="127"/>
                  <a:pt x="159" y="124"/>
                </a:cubicBezTo>
                <a:cubicBezTo>
                  <a:pt x="170" y="120"/>
                  <a:pt x="173" y="109"/>
                  <a:pt x="165" y="101"/>
                </a:cubicBezTo>
                <a:cubicBezTo>
                  <a:pt x="149" y="84"/>
                  <a:pt x="142" y="64"/>
                  <a:pt x="143" y="42"/>
                </a:cubicBezTo>
                <a:cubicBezTo>
                  <a:pt x="144" y="19"/>
                  <a:pt x="158" y="7"/>
                  <a:pt x="179" y="1"/>
                </a:cubicBezTo>
                <a:cubicBezTo>
                  <a:pt x="184" y="0"/>
                  <a:pt x="188" y="0"/>
                  <a:pt x="193" y="0"/>
                </a:cubicBezTo>
                <a:cubicBezTo>
                  <a:pt x="197" y="0"/>
                  <a:pt x="202" y="0"/>
                  <a:pt x="206" y="1"/>
                </a:cubicBezTo>
                <a:cubicBezTo>
                  <a:pt x="228" y="7"/>
                  <a:pt x="242" y="19"/>
                  <a:pt x="242" y="42"/>
                </a:cubicBezTo>
                <a:cubicBezTo>
                  <a:pt x="243" y="64"/>
                  <a:pt x="237" y="85"/>
                  <a:pt x="221" y="101"/>
                </a:cubicBezTo>
                <a:cubicBezTo>
                  <a:pt x="213" y="109"/>
                  <a:pt x="216" y="120"/>
                  <a:pt x="227" y="124"/>
                </a:cubicBezTo>
                <a:cubicBezTo>
                  <a:pt x="232" y="127"/>
                  <a:pt x="238" y="129"/>
                  <a:pt x="244" y="131"/>
                </a:cubicBezTo>
                <a:cubicBezTo>
                  <a:pt x="257" y="137"/>
                  <a:pt x="269" y="144"/>
                  <a:pt x="279" y="154"/>
                </a:cubicBezTo>
                <a:cubicBezTo>
                  <a:pt x="285" y="160"/>
                  <a:pt x="288" y="177"/>
                  <a:pt x="272" y="184"/>
                </a:cubicBezTo>
                <a:close/>
                <a:moveTo>
                  <a:pt x="370" y="167"/>
                </a:moveTo>
                <a:cubicBezTo>
                  <a:pt x="363" y="160"/>
                  <a:pt x="355" y="155"/>
                  <a:pt x="346" y="151"/>
                </a:cubicBezTo>
                <a:cubicBezTo>
                  <a:pt x="342" y="149"/>
                  <a:pt x="338" y="148"/>
                  <a:pt x="334" y="146"/>
                </a:cubicBezTo>
                <a:cubicBezTo>
                  <a:pt x="326" y="143"/>
                  <a:pt x="324" y="135"/>
                  <a:pt x="330" y="130"/>
                </a:cubicBezTo>
                <a:cubicBezTo>
                  <a:pt x="341" y="118"/>
                  <a:pt x="346" y="104"/>
                  <a:pt x="345" y="89"/>
                </a:cubicBezTo>
                <a:cubicBezTo>
                  <a:pt x="344" y="73"/>
                  <a:pt x="335" y="64"/>
                  <a:pt x="320" y="60"/>
                </a:cubicBezTo>
                <a:cubicBezTo>
                  <a:pt x="317" y="60"/>
                  <a:pt x="314" y="59"/>
                  <a:pt x="310" y="59"/>
                </a:cubicBezTo>
                <a:cubicBezTo>
                  <a:pt x="307" y="59"/>
                  <a:pt x="304" y="60"/>
                  <a:pt x="301" y="60"/>
                </a:cubicBezTo>
                <a:cubicBezTo>
                  <a:pt x="286" y="64"/>
                  <a:pt x="277" y="73"/>
                  <a:pt x="276" y="89"/>
                </a:cubicBezTo>
                <a:cubicBezTo>
                  <a:pt x="275" y="104"/>
                  <a:pt x="280" y="118"/>
                  <a:pt x="291" y="130"/>
                </a:cubicBezTo>
                <a:cubicBezTo>
                  <a:pt x="297" y="135"/>
                  <a:pt x="295" y="143"/>
                  <a:pt x="287" y="146"/>
                </a:cubicBezTo>
                <a:cubicBezTo>
                  <a:pt x="287" y="146"/>
                  <a:pt x="286" y="146"/>
                  <a:pt x="286" y="146"/>
                </a:cubicBezTo>
                <a:cubicBezTo>
                  <a:pt x="287" y="147"/>
                  <a:pt x="288" y="148"/>
                  <a:pt x="290" y="150"/>
                </a:cubicBezTo>
                <a:cubicBezTo>
                  <a:pt x="295" y="155"/>
                  <a:pt x="297" y="163"/>
                  <a:pt x="296" y="171"/>
                </a:cubicBezTo>
                <a:cubicBezTo>
                  <a:pt x="294" y="179"/>
                  <a:pt x="289" y="186"/>
                  <a:pt x="280" y="190"/>
                </a:cubicBezTo>
                <a:cubicBezTo>
                  <a:pt x="278" y="191"/>
                  <a:pt x="276" y="192"/>
                  <a:pt x="274" y="193"/>
                </a:cubicBezTo>
                <a:cubicBezTo>
                  <a:pt x="285" y="195"/>
                  <a:pt x="296" y="195"/>
                  <a:pt x="310" y="196"/>
                </a:cubicBezTo>
                <a:cubicBezTo>
                  <a:pt x="327" y="195"/>
                  <a:pt x="341" y="195"/>
                  <a:pt x="354" y="192"/>
                </a:cubicBezTo>
                <a:cubicBezTo>
                  <a:pt x="358" y="191"/>
                  <a:pt x="362" y="189"/>
                  <a:pt x="365" y="188"/>
                </a:cubicBezTo>
                <a:cubicBezTo>
                  <a:pt x="377" y="182"/>
                  <a:pt x="375" y="171"/>
                  <a:pt x="370" y="167"/>
                </a:cubicBezTo>
                <a:close/>
                <a:moveTo>
                  <a:pt x="88" y="171"/>
                </a:moveTo>
                <a:cubicBezTo>
                  <a:pt x="87" y="164"/>
                  <a:pt x="90" y="156"/>
                  <a:pt x="96" y="150"/>
                </a:cubicBezTo>
                <a:cubicBezTo>
                  <a:pt x="99" y="147"/>
                  <a:pt x="101" y="145"/>
                  <a:pt x="104" y="143"/>
                </a:cubicBezTo>
                <a:cubicBezTo>
                  <a:pt x="102" y="142"/>
                  <a:pt x="101" y="141"/>
                  <a:pt x="99" y="141"/>
                </a:cubicBezTo>
                <a:cubicBezTo>
                  <a:pt x="91" y="137"/>
                  <a:pt x="88" y="129"/>
                  <a:pt x="95" y="123"/>
                </a:cubicBezTo>
                <a:cubicBezTo>
                  <a:pt x="107" y="110"/>
                  <a:pt x="112" y="95"/>
                  <a:pt x="111" y="78"/>
                </a:cubicBezTo>
                <a:cubicBezTo>
                  <a:pt x="111" y="60"/>
                  <a:pt x="100" y="50"/>
                  <a:pt x="84" y="46"/>
                </a:cubicBezTo>
                <a:cubicBezTo>
                  <a:pt x="80" y="45"/>
                  <a:pt x="76" y="45"/>
                  <a:pt x="73" y="45"/>
                </a:cubicBezTo>
                <a:cubicBezTo>
                  <a:pt x="70" y="45"/>
                  <a:pt x="66" y="45"/>
                  <a:pt x="63" y="46"/>
                </a:cubicBezTo>
                <a:cubicBezTo>
                  <a:pt x="46" y="50"/>
                  <a:pt x="36" y="60"/>
                  <a:pt x="35" y="78"/>
                </a:cubicBezTo>
                <a:cubicBezTo>
                  <a:pt x="34" y="95"/>
                  <a:pt x="39" y="110"/>
                  <a:pt x="52" y="123"/>
                </a:cubicBezTo>
                <a:cubicBezTo>
                  <a:pt x="58" y="129"/>
                  <a:pt x="55" y="137"/>
                  <a:pt x="47" y="141"/>
                </a:cubicBezTo>
                <a:cubicBezTo>
                  <a:pt x="43" y="142"/>
                  <a:pt x="38" y="144"/>
                  <a:pt x="34" y="146"/>
                </a:cubicBezTo>
                <a:cubicBezTo>
                  <a:pt x="24" y="151"/>
                  <a:pt x="14" y="156"/>
                  <a:pt x="7" y="164"/>
                </a:cubicBezTo>
                <a:cubicBezTo>
                  <a:pt x="0" y="171"/>
                  <a:pt x="0" y="181"/>
                  <a:pt x="12" y="187"/>
                </a:cubicBezTo>
                <a:cubicBezTo>
                  <a:pt x="16" y="189"/>
                  <a:pt x="21" y="190"/>
                  <a:pt x="25" y="191"/>
                </a:cubicBezTo>
                <a:cubicBezTo>
                  <a:pt x="40" y="195"/>
                  <a:pt x="55" y="195"/>
                  <a:pt x="73" y="196"/>
                </a:cubicBezTo>
                <a:cubicBezTo>
                  <a:pt x="88" y="195"/>
                  <a:pt x="100" y="195"/>
                  <a:pt x="112" y="193"/>
                </a:cubicBezTo>
                <a:cubicBezTo>
                  <a:pt x="110" y="192"/>
                  <a:pt x="107" y="191"/>
                  <a:pt x="105" y="190"/>
                </a:cubicBezTo>
                <a:cubicBezTo>
                  <a:pt x="96" y="186"/>
                  <a:pt x="90" y="179"/>
                  <a:pt x="88"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22" name="TextBox 21">
            <a:extLst>
              <a:ext uri="{FF2B5EF4-FFF2-40B4-BE49-F238E27FC236}">
                <a16:creationId xmlns:a16="http://schemas.microsoft.com/office/drawing/2014/main" id="{DD87A832-BC9C-0060-B93D-FE5F941EF75F}"/>
              </a:ext>
            </a:extLst>
          </p:cNvPr>
          <p:cNvSpPr txBox="1"/>
          <p:nvPr/>
        </p:nvSpPr>
        <p:spPr>
          <a:xfrm>
            <a:off x="9551606" y="2362161"/>
            <a:ext cx="2241188" cy="223138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Barlow" panose="00000500000000000000" pitchFamily="2" charset="0"/>
                <a:ea typeface="+mn-ea"/>
                <a:cs typeface="+mn-cs"/>
              </a:rPr>
              <a:t>PROCESS MAP KEY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1" normalizeH="0" baseline="0" noProof="0">
                <a:ln>
                  <a:noFill/>
                </a:ln>
                <a:solidFill>
                  <a:prstClr val="black"/>
                </a:solidFill>
                <a:effectLst/>
                <a:uLnTx/>
                <a:uFillTx/>
                <a:latin typeface="Barlow" panose="00000500000000000000" pitchFamily="2" charset="0"/>
                <a:ea typeface="DejaVu Sans"/>
                <a:cs typeface="+mn-cs"/>
              </a:rPr>
              <a:t>*Referring clinicians may be invited to join consult, where appropriate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1" normalizeH="0" baseline="0" noProof="0">
                <a:ln>
                  <a:noFill/>
                </a:ln>
                <a:solidFill>
                  <a:prstClr val="black"/>
                </a:solidFill>
                <a:effectLst/>
                <a:uLnTx/>
                <a:uFillTx/>
                <a:latin typeface="Barlow" panose="00000500000000000000" pitchFamily="2"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1" normalizeH="0" baseline="0" noProof="0">
                <a:ln>
                  <a:noFill/>
                </a:ln>
                <a:solidFill>
                  <a:prstClr val="black"/>
                </a:solidFill>
                <a:effectLst/>
                <a:uLnTx/>
                <a:uFillTx/>
                <a:latin typeface="Barlow" panose="00000500000000000000" pitchFamily="2" charset="0"/>
                <a:ea typeface="+mn-ea"/>
                <a:cs typeface="+mn-cs"/>
              </a:rPr>
              <a:t>        = Patient not treated in clinic; receives standard of care from referring clinician / not participate in research; proceed with clinic pathways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90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36" name="TextBox 35">
            <a:extLst>
              <a:ext uri="{FF2B5EF4-FFF2-40B4-BE49-F238E27FC236}">
                <a16:creationId xmlns:a16="http://schemas.microsoft.com/office/drawing/2014/main" id="{8AC18BC2-61B4-8EA8-249E-D0C17AB9FC94}"/>
              </a:ext>
            </a:extLst>
          </p:cNvPr>
          <p:cNvSpPr txBox="1"/>
          <p:nvPr/>
        </p:nvSpPr>
        <p:spPr>
          <a:xfrm>
            <a:off x="4805961" y="1141493"/>
            <a:ext cx="1645100" cy="415498"/>
          </a:xfrm>
          <a:prstGeom prst="rect">
            <a:avLst/>
          </a:prstGeom>
          <a:solidFill>
            <a:schemeClr val="bg1"/>
          </a:solidFill>
          <a:ln w="19050">
            <a:solidFill>
              <a:srgbClr val="67C2D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Barlow" panose="00000500000000000000" pitchFamily="2" charset="0"/>
                <a:ea typeface="+mn-ea"/>
                <a:cs typeface="+mn-cs"/>
              </a:rPr>
              <a:t>New referral received by admin</a:t>
            </a:r>
          </a:p>
        </p:txBody>
      </p:sp>
      <p:sp>
        <p:nvSpPr>
          <p:cNvPr id="38" name="Subtitle 2">
            <a:extLst>
              <a:ext uri="{FF2B5EF4-FFF2-40B4-BE49-F238E27FC236}">
                <a16:creationId xmlns:a16="http://schemas.microsoft.com/office/drawing/2014/main" id="{C73F9EB3-4103-5B61-C2DB-C550EB8BB26D}"/>
              </a:ext>
            </a:extLst>
          </p:cNvPr>
          <p:cNvSpPr txBox="1">
            <a:spLocks/>
          </p:cNvSpPr>
          <p:nvPr/>
        </p:nvSpPr>
        <p:spPr>
          <a:xfrm>
            <a:off x="4896394" y="6179349"/>
            <a:ext cx="1541757" cy="552228"/>
          </a:xfrm>
          <a:prstGeom prst="rect">
            <a:avLst/>
          </a:prstGeom>
          <a:solidFill>
            <a:schemeClr val="bg1"/>
          </a:solidFill>
          <a:ln w="19050">
            <a:solidFill>
              <a:srgbClr val="67C2DF"/>
            </a:solidFill>
          </a:ln>
        </p:spPr>
        <p:style>
          <a:lnRef idx="2">
            <a:schemeClr val="dk1"/>
          </a:lnRef>
          <a:fillRef idx="1">
            <a:schemeClr val="lt1"/>
          </a:fillRef>
          <a:effectRef idx="0">
            <a:schemeClr val="dk1"/>
          </a:effectRef>
          <a:fontRef idx="minor">
            <a:schemeClr val="dk1"/>
          </a:fontRef>
        </p:style>
        <p:txBody>
          <a:bodyPr vert="horz" lIns="53245" tIns="26622" rIns="53245" bIns="26622"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prstClr val="black"/>
                </a:solidFill>
                <a:effectLst/>
                <a:uLnTx/>
                <a:uFillTx/>
                <a:latin typeface="Barlow" panose="00000500000000000000" pitchFamily="2" charset="0"/>
                <a:ea typeface="+mn-ea"/>
                <a:cs typeface="+mn-cs"/>
              </a:rPr>
              <a:t>PCC summary letter mailed. Patient discharged from PCC</a:t>
            </a:r>
            <a:endParaRPr kumimoji="0" lang="en-US" sz="1050" b="1" i="0" u="none" strike="noStrike" kern="1200" cap="none" spc="0" normalizeH="0" baseline="30000" noProof="0">
              <a:ln>
                <a:noFill/>
              </a:ln>
              <a:solidFill>
                <a:srgbClr val="FF0000"/>
              </a:solidFill>
              <a:effectLst/>
              <a:uLnTx/>
              <a:uFillTx/>
              <a:latin typeface="Barlow" panose="00000500000000000000" pitchFamily="2" charset="0"/>
              <a:ea typeface="+mn-ea"/>
              <a:cs typeface="+mn-cs"/>
            </a:endParaRPr>
          </a:p>
        </p:txBody>
      </p:sp>
      <p:sp>
        <p:nvSpPr>
          <p:cNvPr id="40" name="TextBox 39">
            <a:extLst>
              <a:ext uri="{FF2B5EF4-FFF2-40B4-BE49-F238E27FC236}">
                <a16:creationId xmlns:a16="http://schemas.microsoft.com/office/drawing/2014/main" id="{E9D62F6B-3311-A062-6C4C-8373ACA06242}"/>
              </a:ext>
            </a:extLst>
          </p:cNvPr>
          <p:cNvSpPr txBox="1"/>
          <p:nvPr/>
        </p:nvSpPr>
        <p:spPr>
          <a:xfrm>
            <a:off x="1221999" y="3985797"/>
            <a:ext cx="24687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1" u="none" strike="noStrike" kern="1200" cap="none" spc="0" normalizeH="0" baseline="0" noProof="0">
                <a:ln>
                  <a:noFill/>
                </a:ln>
                <a:solidFill>
                  <a:srgbClr val="156082"/>
                </a:solidFill>
                <a:effectLst/>
                <a:uLnTx/>
                <a:uFillTx/>
                <a:latin typeface="Barlow" panose="00000500000000000000" pitchFamily="2" charset="0"/>
                <a:ea typeface="+mn-ea"/>
                <a:cs typeface="+mn-cs"/>
              </a:rPr>
              <a:t>Clinical assessment +/- testing</a:t>
            </a:r>
          </a:p>
        </p:txBody>
      </p:sp>
      <p:sp>
        <p:nvSpPr>
          <p:cNvPr id="42" name="TextBox 41">
            <a:extLst>
              <a:ext uri="{FF2B5EF4-FFF2-40B4-BE49-F238E27FC236}">
                <a16:creationId xmlns:a16="http://schemas.microsoft.com/office/drawing/2014/main" id="{89EFEB63-586F-813A-3662-D9DF1BDC9A8B}"/>
              </a:ext>
            </a:extLst>
          </p:cNvPr>
          <p:cNvSpPr txBox="1"/>
          <p:nvPr/>
        </p:nvSpPr>
        <p:spPr>
          <a:xfrm>
            <a:off x="1221998" y="1661844"/>
            <a:ext cx="33832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1" u="none" strike="noStrike" kern="1200" cap="none" spc="0" normalizeH="0" baseline="0" noProof="0">
                <a:ln>
                  <a:noFill/>
                </a:ln>
                <a:solidFill>
                  <a:srgbClr val="156082"/>
                </a:solidFill>
                <a:effectLst/>
                <a:uLnTx/>
                <a:uFillTx/>
                <a:latin typeface="Barlow" panose="00000500000000000000" pitchFamily="2" charset="0"/>
                <a:ea typeface="+mn-ea"/>
                <a:cs typeface="+mn-cs"/>
              </a:rPr>
              <a:t>Patient referral</a:t>
            </a:r>
          </a:p>
        </p:txBody>
      </p:sp>
      <p:sp>
        <p:nvSpPr>
          <p:cNvPr id="43" name="TextBox 1345">
            <a:extLst>
              <a:ext uri="{FF2B5EF4-FFF2-40B4-BE49-F238E27FC236}">
                <a16:creationId xmlns:a16="http://schemas.microsoft.com/office/drawing/2014/main" id="{0805C7EF-57C8-9329-CA59-DA3C96AD717A}"/>
              </a:ext>
            </a:extLst>
          </p:cNvPr>
          <p:cNvSpPr txBox="1"/>
          <p:nvPr/>
        </p:nvSpPr>
        <p:spPr>
          <a:xfrm>
            <a:off x="1202615" y="5892856"/>
            <a:ext cx="2468730"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1" u="none" strike="noStrike" kern="1200" cap="none" spc="0" normalizeH="0" baseline="0" noProof="0" dirty="0">
                <a:ln>
                  <a:noFill/>
                </a:ln>
                <a:solidFill>
                  <a:srgbClr val="156082"/>
                </a:solidFill>
                <a:effectLst/>
                <a:uLnTx/>
                <a:uFillTx/>
                <a:latin typeface="Barlow" panose="00000500000000000000" pitchFamily="2" charset="0"/>
                <a:ea typeface="+mn-ea"/>
                <a:cs typeface="+mn-cs"/>
              </a:rPr>
              <a:t>Patient discharge to usual care team</a:t>
            </a:r>
          </a:p>
        </p:txBody>
      </p:sp>
      <p:sp>
        <p:nvSpPr>
          <p:cNvPr id="62" name="TextBox 89">
            <a:extLst>
              <a:ext uri="{FF2B5EF4-FFF2-40B4-BE49-F238E27FC236}">
                <a16:creationId xmlns:a16="http://schemas.microsoft.com/office/drawing/2014/main" id="{E8D34312-7A87-AC82-B939-40D85BE4CBD7}"/>
              </a:ext>
            </a:extLst>
          </p:cNvPr>
          <p:cNvSpPr/>
          <p:nvPr/>
        </p:nvSpPr>
        <p:spPr>
          <a:xfrm>
            <a:off x="6651767" y="2439858"/>
            <a:ext cx="512640" cy="213990"/>
          </a:xfrm>
          <a:prstGeom prst="rect">
            <a:avLst/>
          </a:prstGeom>
          <a:noFill/>
          <a:ln w="0">
            <a:solidFill>
              <a:srgbClr val="FFFFFF"/>
            </a:solid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No </a:t>
            </a:r>
            <a:endParaRPr kumimoji="0" lang="en-AU" sz="80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sp>
        <p:nvSpPr>
          <p:cNvPr id="63" name="TextBox 89">
            <a:extLst>
              <a:ext uri="{FF2B5EF4-FFF2-40B4-BE49-F238E27FC236}">
                <a16:creationId xmlns:a16="http://schemas.microsoft.com/office/drawing/2014/main" id="{366201D6-DB6D-169F-1549-1B55046529C5}"/>
              </a:ext>
            </a:extLst>
          </p:cNvPr>
          <p:cNvSpPr/>
          <p:nvPr/>
        </p:nvSpPr>
        <p:spPr>
          <a:xfrm>
            <a:off x="6561748" y="1867597"/>
            <a:ext cx="1372086" cy="213990"/>
          </a:xfrm>
          <a:prstGeom prst="rect">
            <a:avLst/>
          </a:prstGeom>
          <a:noFill/>
          <a:ln w="0">
            <a:solidFill>
              <a:srgbClr val="FFFFFF"/>
            </a:solid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Declined</a:t>
            </a:r>
          </a:p>
        </p:txBody>
      </p:sp>
      <p:sp>
        <p:nvSpPr>
          <p:cNvPr id="64" name="TextBox 89">
            <a:extLst>
              <a:ext uri="{FF2B5EF4-FFF2-40B4-BE49-F238E27FC236}">
                <a16:creationId xmlns:a16="http://schemas.microsoft.com/office/drawing/2014/main" id="{ABF30831-1BFB-62C8-1EA2-10781B5C4C20}"/>
              </a:ext>
            </a:extLst>
          </p:cNvPr>
          <p:cNvSpPr/>
          <p:nvPr/>
        </p:nvSpPr>
        <p:spPr>
          <a:xfrm>
            <a:off x="5254809" y="2915668"/>
            <a:ext cx="512640" cy="213990"/>
          </a:xfrm>
          <a:prstGeom prst="rect">
            <a:avLst/>
          </a:prstGeom>
          <a:noFill/>
          <a:ln w="0">
            <a:solidFill>
              <a:srgbClr val="FFFFFF"/>
            </a:solidFill>
          </a:ln>
        </p:spPr>
        <p:style>
          <a:lnRef idx="0">
            <a:scrgbClr r="0" g="0" b="0"/>
          </a:lnRef>
          <a:fillRef idx="0">
            <a:scrgbClr r="0" g="0" b="0"/>
          </a:fillRef>
          <a:effectRef idx="0">
            <a:scrgbClr r="0" g="0" b="0"/>
          </a:effectRef>
          <a:fontRef idx="minor"/>
        </p:style>
        <p:txBody>
          <a:bodyPr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Yes</a:t>
            </a:r>
            <a:endParaRPr kumimoji="0" lang="en-AU" sz="80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grpSp>
        <p:nvGrpSpPr>
          <p:cNvPr id="65" name="Group 64">
            <a:extLst>
              <a:ext uri="{FF2B5EF4-FFF2-40B4-BE49-F238E27FC236}">
                <a16:creationId xmlns:a16="http://schemas.microsoft.com/office/drawing/2014/main" id="{8D31A59E-9095-6F00-2553-26482894A657}"/>
              </a:ext>
            </a:extLst>
          </p:cNvPr>
          <p:cNvGrpSpPr/>
          <p:nvPr/>
        </p:nvGrpSpPr>
        <p:grpSpPr>
          <a:xfrm>
            <a:off x="3838067" y="3551463"/>
            <a:ext cx="3760647" cy="2073746"/>
            <a:chOff x="2721760" y="6492736"/>
            <a:chExt cx="3760647" cy="2073746"/>
          </a:xfrm>
        </p:grpSpPr>
        <p:grpSp>
          <p:nvGrpSpPr>
            <p:cNvPr id="66" name="Group 58">
              <a:extLst>
                <a:ext uri="{FF2B5EF4-FFF2-40B4-BE49-F238E27FC236}">
                  <a16:creationId xmlns:a16="http://schemas.microsoft.com/office/drawing/2014/main" id="{56F5D66D-E06E-40C4-53BF-78CF39654B52}"/>
                </a:ext>
              </a:extLst>
            </p:cNvPr>
            <p:cNvGrpSpPr/>
            <p:nvPr/>
          </p:nvGrpSpPr>
          <p:grpSpPr>
            <a:xfrm>
              <a:off x="2721760" y="6502093"/>
              <a:ext cx="1764720" cy="2064387"/>
              <a:chOff x="2879280" y="5948640"/>
              <a:chExt cx="1764720" cy="1849746"/>
            </a:xfrm>
          </p:grpSpPr>
          <p:sp>
            <p:nvSpPr>
              <p:cNvPr id="72" name="Rectangle 11">
                <a:extLst>
                  <a:ext uri="{FF2B5EF4-FFF2-40B4-BE49-F238E27FC236}">
                    <a16:creationId xmlns:a16="http://schemas.microsoft.com/office/drawing/2014/main" id="{0BFB98A8-AF18-ACFF-66B0-8BD16B39AED7}"/>
                  </a:ext>
                </a:extLst>
              </p:cNvPr>
              <p:cNvSpPr/>
              <p:nvPr/>
            </p:nvSpPr>
            <p:spPr>
              <a:xfrm>
                <a:off x="3047179" y="6304768"/>
                <a:ext cx="1443240" cy="51577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MDT (combined germline &amp; treatment)</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sp>
            <p:nvSpPr>
              <p:cNvPr id="73" name="Rectangle 99">
                <a:extLst>
                  <a:ext uri="{FF2B5EF4-FFF2-40B4-BE49-F238E27FC236}">
                    <a16:creationId xmlns:a16="http://schemas.microsoft.com/office/drawing/2014/main" id="{07F11AF1-252B-551B-8D3D-E22F73D9E75A}"/>
                  </a:ext>
                </a:extLst>
              </p:cNvPr>
              <p:cNvSpPr/>
              <p:nvPr/>
            </p:nvSpPr>
            <p:spPr>
              <a:xfrm>
                <a:off x="3047179" y="6874541"/>
                <a:ext cx="1443240" cy="37099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Genomics </a:t>
                </a:r>
                <a:r>
                  <a:rPr kumimoji="0" lang="en-AU" sz="1050" b="1"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clinic in person</a:t>
                </a: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 consult*</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sp>
            <p:nvSpPr>
              <p:cNvPr id="74" name="Rectangle 100">
                <a:extLst>
                  <a:ext uri="{FF2B5EF4-FFF2-40B4-BE49-F238E27FC236}">
                    <a16:creationId xmlns:a16="http://schemas.microsoft.com/office/drawing/2014/main" id="{9A57F42E-2766-4B36-84C0-D38F1AD6775D}"/>
                  </a:ext>
                </a:extLst>
              </p:cNvPr>
              <p:cNvSpPr/>
              <p:nvPr/>
            </p:nvSpPr>
            <p:spPr>
              <a:xfrm>
                <a:off x="3040020" y="7350443"/>
                <a:ext cx="1443240" cy="37099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Clinical team meeting (review clinic)</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sp>
            <p:nvSpPr>
              <p:cNvPr id="75" name="Rectangle 102">
                <a:extLst>
                  <a:ext uri="{FF2B5EF4-FFF2-40B4-BE49-F238E27FC236}">
                    <a16:creationId xmlns:a16="http://schemas.microsoft.com/office/drawing/2014/main" id="{E13D5E63-ECAC-E561-0D0E-8C3DB3286E71}"/>
                  </a:ext>
                </a:extLst>
              </p:cNvPr>
              <p:cNvSpPr/>
              <p:nvPr/>
            </p:nvSpPr>
            <p:spPr>
              <a:xfrm>
                <a:off x="2879280" y="5948640"/>
                <a:ext cx="1764720" cy="1849746"/>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½ day clinic </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1" u="none" strike="noStrike" kern="1200" cap="none" spc="-1" normalizeH="0" baseline="0" noProof="0">
                    <a:ln>
                      <a:noFill/>
                    </a:ln>
                    <a:solidFill>
                      <a:srgbClr val="000000"/>
                    </a:solidFill>
                    <a:effectLst/>
                    <a:uLnTx/>
                    <a:uFillTx/>
                    <a:latin typeface="Barlow" panose="00000500000000000000" pitchFamily="2" charset="0"/>
                    <a:ea typeface="DejaVu Sans"/>
                    <a:cs typeface="+mn-cs"/>
                  </a:rPr>
                  <a:t>IN PERSON</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grpSp>
        <p:grpSp>
          <p:nvGrpSpPr>
            <p:cNvPr id="67" name="Group 114">
              <a:extLst>
                <a:ext uri="{FF2B5EF4-FFF2-40B4-BE49-F238E27FC236}">
                  <a16:creationId xmlns:a16="http://schemas.microsoft.com/office/drawing/2014/main" id="{B1D3E98D-768A-9E10-B224-D613B630CF61}"/>
                </a:ext>
              </a:extLst>
            </p:cNvPr>
            <p:cNvGrpSpPr/>
            <p:nvPr/>
          </p:nvGrpSpPr>
          <p:grpSpPr>
            <a:xfrm>
              <a:off x="4717687" y="6492736"/>
              <a:ext cx="1764720" cy="2073746"/>
              <a:chOff x="4897440" y="5939280"/>
              <a:chExt cx="1764720" cy="1858131"/>
            </a:xfrm>
          </p:grpSpPr>
          <p:sp>
            <p:nvSpPr>
              <p:cNvPr id="68" name="Rectangle 116">
                <a:extLst>
                  <a:ext uri="{FF2B5EF4-FFF2-40B4-BE49-F238E27FC236}">
                    <a16:creationId xmlns:a16="http://schemas.microsoft.com/office/drawing/2014/main" id="{9D99FB8A-C7AE-2C8E-1871-F383DB3A6354}"/>
                  </a:ext>
                </a:extLst>
              </p:cNvPr>
              <p:cNvSpPr/>
              <p:nvPr/>
            </p:nvSpPr>
            <p:spPr>
              <a:xfrm>
                <a:off x="5089297" y="6328564"/>
                <a:ext cx="1443240" cy="51577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MDT (combined germline &amp; treatment)</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sp>
            <p:nvSpPr>
              <p:cNvPr id="69" name="Rectangle 118">
                <a:extLst>
                  <a:ext uri="{FF2B5EF4-FFF2-40B4-BE49-F238E27FC236}">
                    <a16:creationId xmlns:a16="http://schemas.microsoft.com/office/drawing/2014/main" id="{18449161-9BA3-288A-718F-511D50153C64}"/>
                  </a:ext>
                </a:extLst>
              </p:cNvPr>
              <p:cNvSpPr/>
              <p:nvPr/>
            </p:nvSpPr>
            <p:spPr>
              <a:xfrm>
                <a:off x="5093727" y="6908094"/>
                <a:ext cx="1443240" cy="37099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Genomics </a:t>
                </a:r>
                <a:r>
                  <a:rPr kumimoji="0" lang="en-AU" sz="1050" b="1"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clinic telehealth</a:t>
                </a: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 consult*</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sp>
            <p:nvSpPr>
              <p:cNvPr id="70" name="Rectangle 120">
                <a:extLst>
                  <a:ext uri="{FF2B5EF4-FFF2-40B4-BE49-F238E27FC236}">
                    <a16:creationId xmlns:a16="http://schemas.microsoft.com/office/drawing/2014/main" id="{6C2FAB81-2A51-C580-15D5-2DD1701F5242}"/>
                  </a:ext>
                </a:extLst>
              </p:cNvPr>
              <p:cNvSpPr/>
              <p:nvPr/>
            </p:nvSpPr>
            <p:spPr>
              <a:xfrm>
                <a:off x="5089296" y="7352434"/>
                <a:ext cx="1460738" cy="37099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wrap="square"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Clinical team meeting (review clinic)</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sp>
            <p:nvSpPr>
              <p:cNvPr id="71" name="Rectangle 122">
                <a:extLst>
                  <a:ext uri="{FF2B5EF4-FFF2-40B4-BE49-F238E27FC236}">
                    <a16:creationId xmlns:a16="http://schemas.microsoft.com/office/drawing/2014/main" id="{3CD17FED-E002-119C-92CD-713515B7A75B}"/>
                  </a:ext>
                </a:extLst>
              </p:cNvPr>
              <p:cNvSpPr/>
              <p:nvPr/>
            </p:nvSpPr>
            <p:spPr>
              <a:xfrm>
                <a:off x="4897440" y="5939280"/>
                <a:ext cx="1764720" cy="185813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½ day clinic </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1" i="1" u="none" strike="noStrike" kern="1200" cap="none" spc="-1" normalizeH="0" baseline="0" noProof="0">
                    <a:ln>
                      <a:noFill/>
                    </a:ln>
                    <a:solidFill>
                      <a:srgbClr val="000000"/>
                    </a:solidFill>
                    <a:effectLst/>
                    <a:uLnTx/>
                    <a:uFillTx/>
                    <a:latin typeface="Barlow" panose="00000500000000000000" pitchFamily="2" charset="0"/>
                    <a:ea typeface="DejaVu Sans"/>
                    <a:cs typeface="+mn-cs"/>
                  </a:rPr>
                  <a:t>TELEHEALTH</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grpSp>
      </p:grpSp>
      <p:sp>
        <p:nvSpPr>
          <p:cNvPr id="76" name="Rectangle 125">
            <a:extLst>
              <a:ext uri="{FF2B5EF4-FFF2-40B4-BE49-F238E27FC236}">
                <a16:creationId xmlns:a16="http://schemas.microsoft.com/office/drawing/2014/main" id="{48F4AC8B-8F1D-9E91-BAF8-DC51A6BB72C1}"/>
              </a:ext>
            </a:extLst>
          </p:cNvPr>
          <p:cNvSpPr/>
          <p:nvPr/>
        </p:nvSpPr>
        <p:spPr>
          <a:xfrm>
            <a:off x="4818871" y="2435592"/>
            <a:ext cx="1619280" cy="414044"/>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Pt consent to research clinic (via intake call)</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cxnSp>
        <p:nvCxnSpPr>
          <p:cNvPr id="77" name="Straight Arrow Connector 76">
            <a:extLst>
              <a:ext uri="{FF2B5EF4-FFF2-40B4-BE49-F238E27FC236}">
                <a16:creationId xmlns:a16="http://schemas.microsoft.com/office/drawing/2014/main" id="{4E750BA5-273D-ECC1-287C-D335A7FBB281}"/>
              </a:ext>
            </a:extLst>
          </p:cNvPr>
          <p:cNvCxnSpPr>
            <a:cxnSpLocks/>
            <a:stCxn id="36" idx="2"/>
            <a:endCxn id="79" idx="0"/>
          </p:cNvCxnSpPr>
          <p:nvPr/>
        </p:nvCxnSpPr>
        <p:spPr>
          <a:xfrm>
            <a:off x="5628511" y="1556991"/>
            <a:ext cx="0" cy="397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TextBox 89">
            <a:extLst>
              <a:ext uri="{FF2B5EF4-FFF2-40B4-BE49-F238E27FC236}">
                <a16:creationId xmlns:a16="http://schemas.microsoft.com/office/drawing/2014/main" id="{38626E7F-2947-95CA-C30B-6D5186937601}"/>
              </a:ext>
            </a:extLst>
          </p:cNvPr>
          <p:cNvSpPr/>
          <p:nvPr/>
        </p:nvSpPr>
        <p:spPr>
          <a:xfrm>
            <a:off x="4963104" y="1637119"/>
            <a:ext cx="1021321" cy="213990"/>
          </a:xfrm>
          <a:prstGeom prst="rect">
            <a:avLst/>
          </a:prstGeom>
          <a:noFill/>
          <a:ln w="0">
            <a:solidFill>
              <a:srgbClr val="FFFFFF"/>
            </a:solid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Accepted</a:t>
            </a:r>
            <a:endParaRPr kumimoji="0" lang="en-AU" sz="80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sp>
        <p:nvSpPr>
          <p:cNvPr id="79" name="Rectangle 3">
            <a:extLst>
              <a:ext uri="{FF2B5EF4-FFF2-40B4-BE49-F238E27FC236}">
                <a16:creationId xmlns:a16="http://schemas.microsoft.com/office/drawing/2014/main" id="{AF443A3A-656B-9E24-E184-B22AA6631825}"/>
              </a:ext>
            </a:extLst>
          </p:cNvPr>
          <p:cNvSpPr/>
          <p:nvPr/>
        </p:nvSpPr>
        <p:spPr>
          <a:xfrm>
            <a:off x="4818871" y="1954619"/>
            <a:ext cx="1619280" cy="252462"/>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1" normalizeH="0" baseline="0" noProof="0">
                <a:ln>
                  <a:noFill/>
                </a:ln>
                <a:solidFill>
                  <a:srgbClr val="000000"/>
                </a:solidFill>
                <a:effectLst/>
                <a:uLnTx/>
                <a:uFillTx/>
                <a:latin typeface="Barlow" panose="00000500000000000000" pitchFamily="2" charset="0"/>
                <a:ea typeface="DejaVu Sans"/>
                <a:cs typeface="+mn-cs"/>
              </a:rPr>
              <a:t>Referral triaged</a:t>
            </a:r>
            <a:endParaRPr kumimoji="0" lang="en-AU" sz="1050" b="0" i="0" u="none" strike="noStrike" kern="1200" cap="none" spc="-1" normalizeH="0" baseline="0" noProof="0">
              <a:ln>
                <a:noFill/>
              </a:ln>
              <a:solidFill>
                <a:prstClr val="black"/>
              </a:solidFill>
              <a:effectLst/>
              <a:uLnTx/>
              <a:uFillTx/>
              <a:latin typeface="Barlow" panose="00000500000000000000" pitchFamily="2" charset="0"/>
              <a:ea typeface="+mn-ea"/>
              <a:cs typeface="+mn-cs"/>
            </a:endParaRPr>
          </a:p>
        </p:txBody>
      </p:sp>
      <p:cxnSp>
        <p:nvCxnSpPr>
          <p:cNvPr id="80" name="Straight Arrow Connector 79">
            <a:extLst>
              <a:ext uri="{FF2B5EF4-FFF2-40B4-BE49-F238E27FC236}">
                <a16:creationId xmlns:a16="http://schemas.microsoft.com/office/drawing/2014/main" id="{C0C38156-A511-1D0A-1290-6536B6ECB476}"/>
              </a:ext>
            </a:extLst>
          </p:cNvPr>
          <p:cNvCxnSpPr>
            <a:cxnSpLocks/>
            <a:stCxn id="79" idx="2"/>
            <a:endCxn id="76" idx="0"/>
          </p:cNvCxnSpPr>
          <p:nvPr/>
        </p:nvCxnSpPr>
        <p:spPr>
          <a:xfrm>
            <a:off x="5628511" y="2207081"/>
            <a:ext cx="0" cy="228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D768993B-B00A-F7A3-E530-7268A8BC6A81}"/>
              </a:ext>
            </a:extLst>
          </p:cNvPr>
          <p:cNvCxnSpPr>
            <a:cxnSpLocks/>
            <a:endCxn id="76" idx="0"/>
          </p:cNvCxnSpPr>
          <p:nvPr/>
        </p:nvCxnSpPr>
        <p:spPr>
          <a:xfrm>
            <a:off x="5628511" y="2314876"/>
            <a:ext cx="0" cy="1207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A8A4DB44-90AA-8A84-3D2A-04C62FE4051B}"/>
              </a:ext>
            </a:extLst>
          </p:cNvPr>
          <p:cNvCxnSpPr>
            <a:cxnSpLocks/>
            <a:stCxn id="76" idx="2"/>
          </p:cNvCxnSpPr>
          <p:nvPr/>
        </p:nvCxnSpPr>
        <p:spPr>
          <a:xfrm rot="5400000">
            <a:off x="4798162" y="2730475"/>
            <a:ext cx="711188" cy="9495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C87F7AC8-B810-CF98-4F6F-960ACE1F8E99}"/>
              </a:ext>
            </a:extLst>
          </p:cNvPr>
          <p:cNvCxnSpPr>
            <a:cxnSpLocks/>
            <a:stCxn id="76" idx="2"/>
          </p:cNvCxnSpPr>
          <p:nvPr/>
        </p:nvCxnSpPr>
        <p:spPr>
          <a:xfrm rot="16200000" flipH="1">
            <a:off x="5800805" y="2677341"/>
            <a:ext cx="701828" cy="104641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2714A039-BD43-47C4-A2FF-8CF5B52FDBA6}"/>
              </a:ext>
            </a:extLst>
          </p:cNvPr>
          <p:cNvCxnSpPr>
            <a:cxnSpLocks/>
            <a:stCxn id="76" idx="3"/>
          </p:cNvCxnSpPr>
          <p:nvPr/>
        </p:nvCxnSpPr>
        <p:spPr>
          <a:xfrm>
            <a:off x="6438151" y="2642614"/>
            <a:ext cx="9995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C397161-1528-58F4-4285-F247D2CA8CBE}"/>
              </a:ext>
            </a:extLst>
          </p:cNvPr>
          <p:cNvCxnSpPr>
            <a:cxnSpLocks/>
            <a:stCxn id="79" idx="3"/>
          </p:cNvCxnSpPr>
          <p:nvPr/>
        </p:nvCxnSpPr>
        <p:spPr>
          <a:xfrm>
            <a:off x="6438151" y="2080850"/>
            <a:ext cx="9979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Flowchart: Connector 85">
            <a:extLst>
              <a:ext uri="{FF2B5EF4-FFF2-40B4-BE49-F238E27FC236}">
                <a16:creationId xmlns:a16="http://schemas.microsoft.com/office/drawing/2014/main" id="{8C809BCF-452A-DEF3-1F43-9B46E179FA71}"/>
              </a:ext>
            </a:extLst>
          </p:cNvPr>
          <p:cNvSpPr/>
          <p:nvPr/>
        </p:nvSpPr>
        <p:spPr>
          <a:xfrm>
            <a:off x="7343793" y="2009452"/>
            <a:ext cx="142795" cy="142795"/>
          </a:xfrm>
          <a:prstGeom prst="flowChartConnector">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87" name="Flowchart: Connector 86">
            <a:extLst>
              <a:ext uri="{FF2B5EF4-FFF2-40B4-BE49-F238E27FC236}">
                <a16:creationId xmlns:a16="http://schemas.microsoft.com/office/drawing/2014/main" id="{ACF7992E-B536-0C3E-AF5D-0BBC31CB41AF}"/>
              </a:ext>
            </a:extLst>
          </p:cNvPr>
          <p:cNvSpPr/>
          <p:nvPr/>
        </p:nvSpPr>
        <p:spPr>
          <a:xfrm>
            <a:off x="7343793" y="2582451"/>
            <a:ext cx="142795" cy="142795"/>
          </a:xfrm>
          <a:prstGeom prst="flowChartConnector">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5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91" name="Flowchart: Connector 90">
            <a:extLst>
              <a:ext uri="{FF2B5EF4-FFF2-40B4-BE49-F238E27FC236}">
                <a16:creationId xmlns:a16="http://schemas.microsoft.com/office/drawing/2014/main" id="{8961C26B-7669-47A2-9A61-C0D33CC28C54}"/>
              </a:ext>
            </a:extLst>
          </p:cNvPr>
          <p:cNvSpPr/>
          <p:nvPr/>
        </p:nvSpPr>
        <p:spPr>
          <a:xfrm>
            <a:off x="9706696" y="3418029"/>
            <a:ext cx="142795" cy="142795"/>
          </a:xfrm>
          <a:prstGeom prst="flowChartConnector">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cxnSp>
        <p:nvCxnSpPr>
          <p:cNvPr id="92" name="Connector: Elbow 91">
            <a:extLst>
              <a:ext uri="{FF2B5EF4-FFF2-40B4-BE49-F238E27FC236}">
                <a16:creationId xmlns:a16="http://schemas.microsoft.com/office/drawing/2014/main" id="{3963D8F7-1475-7CA7-CBA4-4311C49E0A73}"/>
              </a:ext>
            </a:extLst>
          </p:cNvPr>
          <p:cNvCxnSpPr>
            <a:cxnSpLocks/>
            <a:endCxn id="38" idx="0"/>
          </p:cNvCxnSpPr>
          <p:nvPr/>
        </p:nvCxnSpPr>
        <p:spPr>
          <a:xfrm rot="5400000">
            <a:off x="5894031" y="5398452"/>
            <a:ext cx="554140" cy="100765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72DA10E7-51CE-4CFB-2BAA-900256804835}"/>
              </a:ext>
            </a:extLst>
          </p:cNvPr>
          <p:cNvCxnSpPr>
            <a:cxnSpLocks/>
            <a:endCxn id="38" idx="0"/>
          </p:cNvCxnSpPr>
          <p:nvPr/>
        </p:nvCxnSpPr>
        <p:spPr>
          <a:xfrm rot="16200000" flipH="1">
            <a:off x="4896068" y="5408144"/>
            <a:ext cx="554138" cy="988272"/>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79036A7-544A-FAF6-3038-96CADDB9A491}"/>
              </a:ext>
            </a:extLst>
          </p:cNvPr>
          <p:cNvSpPr txBox="1"/>
          <p:nvPr/>
        </p:nvSpPr>
        <p:spPr>
          <a:xfrm>
            <a:off x="3581910" y="282208"/>
            <a:ext cx="45406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Precision Care Initiative ~ Process map </a:t>
            </a:r>
            <a:r>
              <a:rPr kumimoji="0" lang="en-US" sz="1800" b="1"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iterations</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 to reflect real-world complexity</a:t>
            </a:r>
          </a:p>
        </p:txBody>
      </p:sp>
      <p:grpSp>
        <p:nvGrpSpPr>
          <p:cNvPr id="2" name="Группа 7">
            <a:extLst>
              <a:ext uri="{FF2B5EF4-FFF2-40B4-BE49-F238E27FC236}">
                <a16:creationId xmlns:a16="http://schemas.microsoft.com/office/drawing/2014/main" id="{20E22D4F-AA37-FA3F-CE5B-B4538B1AFC45}"/>
              </a:ext>
            </a:extLst>
          </p:cNvPr>
          <p:cNvGrpSpPr/>
          <p:nvPr/>
        </p:nvGrpSpPr>
        <p:grpSpPr>
          <a:xfrm>
            <a:off x="7486588" y="427948"/>
            <a:ext cx="3624902" cy="1070182"/>
            <a:chOff x="8872786" y="-747241"/>
            <a:chExt cx="4757693" cy="1331001"/>
          </a:xfrm>
        </p:grpSpPr>
        <p:sp>
          <p:nvSpPr>
            <p:cNvPr id="3" name="Google Shape;1131;p40">
              <a:extLst>
                <a:ext uri="{FF2B5EF4-FFF2-40B4-BE49-F238E27FC236}">
                  <a16:creationId xmlns:a16="http://schemas.microsoft.com/office/drawing/2014/main" id="{66763071-CD88-2D78-D71E-59A93001218B}"/>
                </a:ext>
              </a:extLst>
            </p:cNvPr>
            <p:cNvSpPr txBox="1">
              <a:spLocks noChangeArrowheads="1"/>
            </p:cNvSpPr>
            <p:nvPr/>
          </p:nvSpPr>
          <p:spPr bwMode="auto">
            <a:xfrm>
              <a:off x="9503055" y="-747241"/>
              <a:ext cx="4127424"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Engage stakeholders in the implementation process and maintain engagement</a:t>
              </a:r>
              <a:endParaRPr kumimoji="0" lang="en-US" sz="1600" b="1" i="1"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sp>
          <p:nvSpPr>
            <p:cNvPr id="6" name="Google Shape;1139;p40">
              <a:extLst>
                <a:ext uri="{FF2B5EF4-FFF2-40B4-BE49-F238E27FC236}">
                  <a16:creationId xmlns:a16="http://schemas.microsoft.com/office/drawing/2014/main" id="{7B80DA22-EDC9-C4D2-DE82-6A35011518B9}"/>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0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32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7" name="Group 6">
            <a:extLst>
              <a:ext uri="{FF2B5EF4-FFF2-40B4-BE49-F238E27FC236}">
                <a16:creationId xmlns:a16="http://schemas.microsoft.com/office/drawing/2014/main" id="{1BB8B686-5F87-454C-B10F-38479E95BF2B}"/>
              </a:ext>
            </a:extLst>
          </p:cNvPr>
          <p:cNvGrpSpPr/>
          <p:nvPr/>
        </p:nvGrpSpPr>
        <p:grpSpPr>
          <a:xfrm>
            <a:off x="11073206" y="76511"/>
            <a:ext cx="771996" cy="1185760"/>
            <a:chOff x="11073205" y="76510"/>
            <a:chExt cx="1032093" cy="1585260"/>
          </a:xfrm>
        </p:grpSpPr>
        <p:grpSp>
          <p:nvGrpSpPr>
            <p:cNvPr id="9" name="Group 8">
              <a:extLst>
                <a:ext uri="{FF2B5EF4-FFF2-40B4-BE49-F238E27FC236}">
                  <a16:creationId xmlns:a16="http://schemas.microsoft.com/office/drawing/2014/main" id="{A5B61F3E-0E9F-BD57-429E-353EFDBA0B44}"/>
                </a:ext>
              </a:extLst>
            </p:cNvPr>
            <p:cNvGrpSpPr/>
            <p:nvPr/>
          </p:nvGrpSpPr>
          <p:grpSpPr>
            <a:xfrm>
              <a:off x="11073205" y="597653"/>
              <a:ext cx="1032093" cy="1064117"/>
              <a:chOff x="5365802" y="2882707"/>
              <a:chExt cx="559878" cy="577250"/>
            </a:xfrm>
            <a:solidFill>
              <a:srgbClr val="3F61C4"/>
            </a:solidFill>
          </p:grpSpPr>
          <p:sp>
            <p:nvSpPr>
              <p:cNvPr id="13" name="Oval 12">
                <a:extLst>
                  <a:ext uri="{FF2B5EF4-FFF2-40B4-BE49-F238E27FC236}">
                    <a16:creationId xmlns:a16="http://schemas.microsoft.com/office/drawing/2014/main" id="{DB7477A6-489E-C4AB-3736-F334B8E5D14E}"/>
                  </a:ext>
                </a:extLst>
              </p:cNvPr>
              <p:cNvSpPr/>
              <p:nvPr/>
            </p:nvSpPr>
            <p:spPr>
              <a:xfrm>
                <a:off x="5365802" y="2882707"/>
                <a:ext cx="559878" cy="559878"/>
              </a:xfrm>
              <a:prstGeom prst="ellipse">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pic>
            <p:nvPicPr>
              <p:cNvPr id="14" name="Graphic 13" descr="Handshake outline">
                <a:extLst>
                  <a:ext uri="{FF2B5EF4-FFF2-40B4-BE49-F238E27FC236}">
                    <a16:creationId xmlns:a16="http://schemas.microsoft.com/office/drawing/2014/main" id="{B85BC633-2F8D-BECC-B7B9-2C02815732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69285" y="2910091"/>
                <a:ext cx="549866" cy="549866"/>
              </a:xfrm>
              <a:prstGeom prst="rect">
                <a:avLst/>
              </a:prstGeom>
            </p:spPr>
          </p:pic>
        </p:grpSp>
        <p:grpSp>
          <p:nvGrpSpPr>
            <p:cNvPr id="10" name="Группа 4">
              <a:extLst>
                <a:ext uri="{FF2B5EF4-FFF2-40B4-BE49-F238E27FC236}">
                  <a16:creationId xmlns:a16="http://schemas.microsoft.com/office/drawing/2014/main" id="{69100BC9-1337-4556-0093-77ABAFF12C9B}"/>
                </a:ext>
              </a:extLst>
            </p:cNvPr>
            <p:cNvGrpSpPr/>
            <p:nvPr/>
          </p:nvGrpSpPr>
          <p:grpSpPr>
            <a:xfrm>
              <a:off x="11226444" y="76510"/>
              <a:ext cx="720000" cy="718623"/>
              <a:chOff x="12731986" y="-1781482"/>
              <a:chExt cx="889000" cy="893763"/>
            </a:xfrm>
          </p:grpSpPr>
          <p:sp>
            <p:nvSpPr>
              <p:cNvPr id="11" name="Google Shape;1142;p40">
                <a:extLst>
                  <a:ext uri="{FF2B5EF4-FFF2-40B4-BE49-F238E27FC236}">
                    <a16:creationId xmlns:a16="http://schemas.microsoft.com/office/drawing/2014/main" id="{F62B354D-B03F-A6CD-ED7D-BD27168A82E4}"/>
                  </a:ext>
                </a:extLst>
              </p:cNvPr>
              <p:cNvSpPr>
                <a:spLocks noChangeArrowheads="1"/>
              </p:cNvSpPr>
              <p:nvPr/>
            </p:nvSpPr>
            <p:spPr bwMode="auto">
              <a:xfrm>
                <a:off x="12731986" y="-1781482"/>
                <a:ext cx="889000" cy="893763"/>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12" name="Google Shape;1143;p40">
                <a:extLst>
                  <a:ext uri="{FF2B5EF4-FFF2-40B4-BE49-F238E27FC236}">
                    <a16:creationId xmlns:a16="http://schemas.microsoft.com/office/drawing/2014/main" id="{1543ACCA-4E46-C554-7D74-B5D82A459249}"/>
                  </a:ext>
                </a:extLst>
              </p:cNvPr>
              <p:cNvSpPr txBox="1">
                <a:spLocks noChangeArrowheads="1"/>
              </p:cNvSpPr>
              <p:nvPr/>
            </p:nvSpPr>
            <p:spPr bwMode="auto">
              <a:xfrm>
                <a:off x="13044121" y="-1722611"/>
                <a:ext cx="404552" cy="82391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32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1</a:t>
                </a:r>
                <a:endParaRPr kumimoji="0" lang="en-US" altLang="en-US" sz="105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cxnSp>
        <p:nvCxnSpPr>
          <p:cNvPr id="17" name="Straight Connector 16">
            <a:extLst>
              <a:ext uri="{FF2B5EF4-FFF2-40B4-BE49-F238E27FC236}">
                <a16:creationId xmlns:a16="http://schemas.microsoft.com/office/drawing/2014/main" id="{AEFAF5C7-3A83-425A-DF49-60216B678885}"/>
              </a:ext>
            </a:extLst>
          </p:cNvPr>
          <p:cNvCxnSpPr>
            <a:cxnSpLocks/>
          </p:cNvCxnSpPr>
          <p:nvPr/>
        </p:nvCxnSpPr>
        <p:spPr>
          <a:xfrm>
            <a:off x="392741" y="1038149"/>
            <a:ext cx="7426607"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3C7E72C9-ED22-68D1-2CC6-CD6BF2EA83A4}"/>
              </a:ext>
            </a:extLst>
          </p:cNvPr>
          <p:cNvSpPr txBox="1"/>
          <p:nvPr/>
        </p:nvSpPr>
        <p:spPr>
          <a:xfrm>
            <a:off x="67936" y="6483459"/>
            <a:ext cx="42256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Barlow" panose="00000500000000000000" pitchFamily="2" charset="0"/>
                <a:ea typeface="+mn-ea"/>
                <a:cs typeface="+mn-cs"/>
              </a:rPr>
              <a:t>V1.0 Planning Phase</a:t>
            </a:r>
            <a:endParaRPr kumimoji="0" lang="en-AU" sz="1400" b="0" i="0" u="none" strike="noStrike" kern="1200" cap="none" spc="0" normalizeH="0" baseline="0" noProof="0" dirty="0">
              <a:ln>
                <a:noFill/>
              </a:ln>
              <a:solidFill>
                <a:srgbClr val="404040"/>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185342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EFC2E76D-DED8-A131-0979-14BA13D0D9D6}"/>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Case Study</a:t>
            </a:r>
            <a:endParaRPr kumimoji="0" lang="en-US" sz="4600" b="1" i="1" u="none" strike="noStrike" kern="1200" cap="none" spc="0" normalizeH="0" baseline="0" noProof="0">
              <a:ln>
                <a:noFill/>
              </a:ln>
              <a:solidFill>
                <a:srgbClr val="404040"/>
              </a:solidFill>
              <a:effectLst/>
              <a:uLnTx/>
              <a:uFillTx/>
              <a:latin typeface="Barlow" panose="00000500000000000000" pitchFamily="2"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grpSp>
        <p:nvGrpSpPr>
          <p:cNvPr id="1421" name="Group 1420">
            <a:extLst>
              <a:ext uri="{FF2B5EF4-FFF2-40B4-BE49-F238E27FC236}">
                <a16:creationId xmlns:a16="http://schemas.microsoft.com/office/drawing/2014/main" id="{36B8E0F4-269A-3D71-B127-585D9B3D1498}"/>
              </a:ext>
            </a:extLst>
          </p:cNvPr>
          <p:cNvGrpSpPr/>
          <p:nvPr/>
        </p:nvGrpSpPr>
        <p:grpSpPr>
          <a:xfrm>
            <a:off x="10392780" y="1907261"/>
            <a:ext cx="1595004" cy="976500"/>
            <a:chOff x="8458892" y="98984"/>
            <a:chExt cx="1811015" cy="784320"/>
          </a:xfrm>
        </p:grpSpPr>
        <p:sp>
          <p:nvSpPr>
            <p:cNvPr id="234" name="TextBox 233">
              <a:extLst>
                <a:ext uri="{FF2B5EF4-FFF2-40B4-BE49-F238E27FC236}">
                  <a16:creationId xmlns:a16="http://schemas.microsoft.com/office/drawing/2014/main" id="{540D167D-16B1-FCEA-5692-1FBBE92BF284}"/>
                </a:ext>
              </a:extLst>
            </p:cNvPr>
            <p:cNvSpPr txBox="1"/>
            <p:nvPr/>
          </p:nvSpPr>
          <p:spPr>
            <a:xfrm>
              <a:off x="8458892" y="98984"/>
              <a:ext cx="1811015" cy="78432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Barlow" panose="00000500000000000000" pitchFamily="2" charset="0"/>
                  <a:ea typeface="+mn-ea"/>
                  <a:cs typeface="+mn-cs"/>
                </a:rPr>
                <a:t>PROCESS MAP KEY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Barlow" panose="00000500000000000000" pitchFamily="2" charset="0"/>
                  <a:ea typeface="+mn-ea"/>
                  <a:cs typeface="+mn-cs"/>
                </a:rPr>
                <a:t>Process step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Barlow" panose="00000500000000000000" pitchFamily="2" charset="0"/>
                  <a:ea typeface="+mn-ea"/>
                  <a:cs typeface="+mn-cs"/>
                </a:rPr>
                <a:t>Decision point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Barlow" panose="00000500000000000000" pitchFamily="2" charset="0"/>
                  <a:ea typeface="+mn-ea"/>
                  <a:cs typeface="+mn-cs"/>
                </a:rPr>
                <a:t>Termination point</a:t>
              </a:r>
            </a:p>
          </p:txBody>
        </p:sp>
        <p:grpSp>
          <p:nvGrpSpPr>
            <p:cNvPr id="1420" name="Group 1419">
              <a:extLst>
                <a:ext uri="{FF2B5EF4-FFF2-40B4-BE49-F238E27FC236}">
                  <a16:creationId xmlns:a16="http://schemas.microsoft.com/office/drawing/2014/main" id="{99D3DA1F-1B9F-C3E9-FCC2-C20EB081598F}"/>
                </a:ext>
              </a:extLst>
            </p:cNvPr>
            <p:cNvGrpSpPr/>
            <p:nvPr/>
          </p:nvGrpSpPr>
          <p:grpSpPr>
            <a:xfrm>
              <a:off x="9784970" y="324602"/>
              <a:ext cx="302056" cy="460419"/>
              <a:chOff x="-2169311" y="355001"/>
              <a:chExt cx="331187" cy="460419"/>
            </a:xfrm>
          </p:grpSpPr>
          <p:cxnSp>
            <p:nvCxnSpPr>
              <p:cNvPr id="235" name="Straight Arrow Connector 234">
                <a:extLst>
                  <a:ext uri="{FF2B5EF4-FFF2-40B4-BE49-F238E27FC236}">
                    <a16:creationId xmlns:a16="http://schemas.microsoft.com/office/drawing/2014/main" id="{0593A697-5036-D7FC-F52E-CA6CEC5A2344}"/>
                  </a:ext>
                </a:extLst>
              </p:cNvPr>
              <p:cNvCxnSpPr>
                <a:cxnSpLocks/>
              </p:cNvCxnSpPr>
              <p:nvPr/>
            </p:nvCxnSpPr>
            <p:spPr>
              <a:xfrm>
                <a:off x="-2169311" y="815420"/>
                <a:ext cx="331185" cy="0"/>
              </a:xfrm>
              <a:prstGeom prst="straightConnector1">
                <a:avLst/>
              </a:prstGeom>
              <a:ln>
                <a:noFill/>
                <a:headEnd type="none"/>
                <a:tailEnd type="diamond" w="lg" len="lg"/>
              </a:ln>
            </p:spPr>
            <p:style>
              <a:lnRef idx="1">
                <a:schemeClr val="dk1"/>
              </a:lnRef>
              <a:fillRef idx="0">
                <a:schemeClr val="dk1"/>
              </a:fillRef>
              <a:effectRef idx="0">
                <a:schemeClr val="dk1"/>
              </a:effectRef>
              <a:fontRef idx="minor">
                <a:schemeClr val="tx1"/>
              </a:fontRef>
            </p:style>
          </p:cxnSp>
          <p:sp>
            <p:nvSpPr>
              <p:cNvPr id="238" name="Rectangle 237">
                <a:extLst>
                  <a:ext uri="{FF2B5EF4-FFF2-40B4-BE49-F238E27FC236}">
                    <a16:creationId xmlns:a16="http://schemas.microsoft.com/office/drawing/2014/main" id="{27C2F75F-3323-8A3D-E8B2-5C2F11333258}"/>
                  </a:ext>
                </a:extLst>
              </p:cNvPr>
              <p:cNvSpPr/>
              <p:nvPr/>
            </p:nvSpPr>
            <p:spPr>
              <a:xfrm>
                <a:off x="-2146110" y="355001"/>
                <a:ext cx="307986" cy="1369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239" name="Diamond 238">
                <a:extLst>
                  <a:ext uri="{FF2B5EF4-FFF2-40B4-BE49-F238E27FC236}">
                    <a16:creationId xmlns:a16="http://schemas.microsoft.com/office/drawing/2014/main" id="{7D510925-E81E-D3C7-C0CF-44F37D6E1506}"/>
                  </a:ext>
                </a:extLst>
              </p:cNvPr>
              <p:cNvSpPr/>
              <p:nvPr/>
            </p:nvSpPr>
            <p:spPr>
              <a:xfrm>
                <a:off x="-2146110" y="559264"/>
                <a:ext cx="307986" cy="156482"/>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grpSp>
      </p:grpSp>
      <p:sp>
        <p:nvSpPr>
          <p:cNvPr id="24" name="TextBox 23">
            <a:extLst>
              <a:ext uri="{FF2B5EF4-FFF2-40B4-BE49-F238E27FC236}">
                <a16:creationId xmlns:a16="http://schemas.microsoft.com/office/drawing/2014/main" id="{A7736501-6E7D-B59C-009A-215A31F57577}"/>
              </a:ext>
            </a:extLst>
          </p:cNvPr>
          <p:cNvSpPr txBox="1"/>
          <p:nvPr/>
        </p:nvSpPr>
        <p:spPr>
          <a:xfrm>
            <a:off x="5379855" y="89341"/>
            <a:ext cx="1645100" cy="215444"/>
          </a:xfrm>
          <a:prstGeom prst="rect">
            <a:avLst/>
          </a:prstGeom>
          <a:solidFill>
            <a:schemeClr val="bg1"/>
          </a:solidFill>
          <a:ln w="19050">
            <a:solidFill>
              <a:srgbClr val="67C2DF"/>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New referral received by admin</a:t>
            </a:r>
          </a:p>
        </p:txBody>
      </p:sp>
      <p:sp>
        <p:nvSpPr>
          <p:cNvPr id="23" name="Diamond 22">
            <a:extLst>
              <a:ext uri="{FF2B5EF4-FFF2-40B4-BE49-F238E27FC236}">
                <a16:creationId xmlns:a16="http://schemas.microsoft.com/office/drawing/2014/main" id="{1E813312-1E64-BE1A-A367-92FDC316A224}"/>
              </a:ext>
            </a:extLst>
          </p:cNvPr>
          <p:cNvSpPr/>
          <p:nvPr/>
        </p:nvSpPr>
        <p:spPr>
          <a:xfrm>
            <a:off x="8926065" y="5216002"/>
            <a:ext cx="1200802" cy="493884"/>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0963" rIns="209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Germline testing completed?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6DAB5E92-DC05-A307-D863-F18602D1F549}"/>
              </a:ext>
            </a:extLst>
          </p:cNvPr>
          <p:cNvSpPr txBox="1"/>
          <p:nvPr/>
        </p:nvSpPr>
        <p:spPr>
          <a:xfrm>
            <a:off x="3959957" y="873274"/>
            <a:ext cx="1153154" cy="3459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Letter to referring clinician</a:t>
            </a:r>
          </a:p>
        </p:txBody>
      </p:sp>
      <p:sp>
        <p:nvSpPr>
          <p:cNvPr id="29" name="TextBox 28">
            <a:extLst>
              <a:ext uri="{FF2B5EF4-FFF2-40B4-BE49-F238E27FC236}">
                <a16:creationId xmlns:a16="http://schemas.microsoft.com/office/drawing/2014/main" id="{2991E64B-B0C6-D723-E003-EB1FB483AC7D}"/>
              </a:ext>
            </a:extLst>
          </p:cNvPr>
          <p:cNvSpPr txBox="1"/>
          <p:nvPr/>
        </p:nvSpPr>
        <p:spPr>
          <a:xfrm>
            <a:off x="5387946" y="1466015"/>
            <a:ext cx="1645102" cy="215444"/>
          </a:xfrm>
          <a:prstGeom prst="rect">
            <a:avLst/>
          </a:prstGeom>
          <a:solidFill>
            <a:srgbClr val="32C8C4"/>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1" i="0" u="none" strike="noStrike" kern="1200" cap="none" spc="0" normalizeH="0" baseline="0" noProof="0">
                <a:ln>
                  <a:noFill/>
                </a:ln>
                <a:solidFill>
                  <a:prstClr val="black"/>
                </a:solidFill>
                <a:effectLst/>
                <a:uLnTx/>
                <a:uFillTx/>
                <a:latin typeface="Aptos" panose="02110004020202020204"/>
                <a:ea typeface="+mn-ea"/>
                <a:cs typeface="+mn-cs"/>
              </a:rPr>
              <a:t>Molecular MDT Stream</a:t>
            </a:r>
          </a:p>
        </p:txBody>
      </p:sp>
      <p:cxnSp>
        <p:nvCxnSpPr>
          <p:cNvPr id="30" name="Elbow Connector 47">
            <a:extLst>
              <a:ext uri="{FF2B5EF4-FFF2-40B4-BE49-F238E27FC236}">
                <a16:creationId xmlns:a16="http://schemas.microsoft.com/office/drawing/2014/main" id="{CB921947-0EC3-DAC7-B09F-BFD85CC3BA6A}"/>
              </a:ext>
            </a:extLst>
          </p:cNvPr>
          <p:cNvCxnSpPr>
            <a:cxnSpLocks/>
            <a:stCxn id="70" idx="2"/>
            <a:endCxn id="1403" idx="0"/>
          </p:cNvCxnSpPr>
          <p:nvPr/>
        </p:nvCxnSpPr>
        <p:spPr>
          <a:xfrm rot="16200000" flipH="1">
            <a:off x="7443809" y="93900"/>
            <a:ext cx="121618" cy="258375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8CA25B1B-60F4-0434-D0CA-DBE0316A42EA}"/>
              </a:ext>
            </a:extLst>
          </p:cNvPr>
          <p:cNvCxnSpPr>
            <a:cxnSpLocks/>
            <a:stCxn id="26" idx="2"/>
          </p:cNvCxnSpPr>
          <p:nvPr/>
        </p:nvCxnSpPr>
        <p:spPr>
          <a:xfrm flipH="1">
            <a:off x="4533258" y="1219182"/>
            <a:ext cx="3276" cy="203479"/>
          </a:xfrm>
          <a:prstGeom prst="straightConnector1">
            <a:avLst/>
          </a:prstGeom>
          <a:ln>
            <a:headEnd type="none"/>
            <a:tailEnd type="diamond" w="lg" len="lg"/>
          </a:ln>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41AAD390-8BB1-1A09-D967-EC016BE5D0FD}"/>
              </a:ext>
            </a:extLst>
          </p:cNvPr>
          <p:cNvSpPr txBox="1"/>
          <p:nvPr/>
        </p:nvSpPr>
        <p:spPr>
          <a:xfrm>
            <a:off x="5198520" y="420962"/>
            <a:ext cx="235962" cy="186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N</a:t>
            </a:r>
          </a:p>
        </p:txBody>
      </p:sp>
      <p:sp>
        <p:nvSpPr>
          <p:cNvPr id="46" name="Subtitle 2">
            <a:extLst>
              <a:ext uri="{FF2B5EF4-FFF2-40B4-BE49-F238E27FC236}">
                <a16:creationId xmlns:a16="http://schemas.microsoft.com/office/drawing/2014/main" id="{B43D9641-BFFF-4585-59D1-FFB19989E5B2}"/>
              </a:ext>
            </a:extLst>
          </p:cNvPr>
          <p:cNvSpPr txBox="1">
            <a:spLocks/>
          </p:cNvSpPr>
          <p:nvPr/>
        </p:nvSpPr>
        <p:spPr>
          <a:xfrm>
            <a:off x="5434482" y="3195453"/>
            <a:ext cx="1594076" cy="429011"/>
          </a:xfrm>
          <a:prstGeom prst="rect">
            <a:avLst/>
          </a:prstGeom>
          <a:solidFill>
            <a:schemeClr val="lt1"/>
          </a:solidFill>
          <a:ln w="19050">
            <a:solidFill>
              <a:srgbClr val="82DDDA"/>
            </a:solidFill>
          </a:ln>
        </p:spPr>
        <p:style>
          <a:lnRef idx="2">
            <a:schemeClr val="dk1"/>
          </a:lnRef>
          <a:fillRef idx="1">
            <a:schemeClr val="lt1"/>
          </a:fillRef>
          <a:effectRef idx="0">
            <a:schemeClr val="dk1"/>
          </a:effectRef>
          <a:fontRef idx="minor">
            <a:schemeClr val="dk1"/>
          </a:fontRef>
        </p:style>
        <p:txBody>
          <a:bodyPr vert="horz" lIns="53245" tIns="26622" rIns="53245" bIns="26622"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MDT meeting </a:t>
            </a: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a:t>
            </a: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TUES</a:t>
            </a: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                  Case presentation and recommendations documented</a:t>
            </a:r>
          </a:p>
        </p:txBody>
      </p:sp>
      <p:sp>
        <p:nvSpPr>
          <p:cNvPr id="48" name="Subtitle 2">
            <a:extLst>
              <a:ext uri="{FF2B5EF4-FFF2-40B4-BE49-F238E27FC236}">
                <a16:creationId xmlns:a16="http://schemas.microsoft.com/office/drawing/2014/main" id="{AC98919E-AE53-895E-AAA8-16396D60E480}"/>
              </a:ext>
            </a:extLst>
          </p:cNvPr>
          <p:cNvSpPr txBox="1">
            <a:spLocks/>
          </p:cNvSpPr>
          <p:nvPr/>
        </p:nvSpPr>
        <p:spPr>
          <a:xfrm>
            <a:off x="5434482" y="3772339"/>
            <a:ext cx="1586170" cy="388771"/>
          </a:xfrm>
          <a:prstGeom prst="rect">
            <a:avLst/>
          </a:prstGeom>
          <a:solidFill>
            <a:schemeClr val="lt1"/>
          </a:solidFill>
          <a:ln w="12700">
            <a:solidFill>
              <a:schemeClr val="tx1"/>
            </a:solidFill>
          </a:ln>
        </p:spPr>
        <p:style>
          <a:lnRef idx="2">
            <a:schemeClr val="dk1"/>
          </a:lnRef>
          <a:fillRef idx="1">
            <a:schemeClr val="lt1"/>
          </a:fillRef>
          <a:effectRef idx="0">
            <a:schemeClr val="dk1"/>
          </a:effectRef>
          <a:fontRef idx="minor">
            <a:schemeClr val="dk1"/>
          </a:fontRef>
        </p:style>
        <p:txBody>
          <a:bodyPr vert="horz" lIns="53245" tIns="26622" rIns="53245" bIns="26622"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MDT summary letter drafted by fellow into PCC Clinic Letter Template</a:t>
            </a:r>
          </a:p>
        </p:txBody>
      </p:sp>
      <p:sp>
        <p:nvSpPr>
          <p:cNvPr id="49" name="Subtitle 2">
            <a:extLst>
              <a:ext uri="{FF2B5EF4-FFF2-40B4-BE49-F238E27FC236}">
                <a16:creationId xmlns:a16="http://schemas.microsoft.com/office/drawing/2014/main" id="{70F01A8C-4E91-D0F5-7C19-19D8FDFB3D57}"/>
              </a:ext>
            </a:extLst>
          </p:cNvPr>
          <p:cNvSpPr txBox="1">
            <a:spLocks/>
          </p:cNvSpPr>
          <p:nvPr/>
        </p:nvSpPr>
        <p:spPr>
          <a:xfrm>
            <a:off x="5467911" y="5788538"/>
            <a:ext cx="1551484" cy="370752"/>
          </a:xfrm>
          <a:prstGeom prst="rect">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vert="horz" lIns="53245" tIns="26622" rIns="53245" bIns="26622"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MDT summary letter finalized &amp; signed by MDT chair</a:t>
            </a:r>
            <a:endParaRPr kumimoji="0" lang="en-US" sz="800" b="1" i="0" u="none" strike="noStrike" kern="1200" cap="none" spc="0" normalizeH="0" baseline="30000" noProof="0">
              <a:ln>
                <a:noFill/>
              </a:ln>
              <a:solidFill>
                <a:srgbClr val="FF0000"/>
              </a:solidFill>
              <a:effectLst/>
              <a:uLnTx/>
              <a:uFillTx/>
              <a:latin typeface="Aptos" panose="02110004020202020204"/>
              <a:ea typeface="+mn-ea"/>
              <a:cs typeface="+mn-cs"/>
            </a:endParaRPr>
          </a:p>
        </p:txBody>
      </p:sp>
      <p:sp>
        <p:nvSpPr>
          <p:cNvPr id="54" name="TextBox 53">
            <a:extLst>
              <a:ext uri="{FF2B5EF4-FFF2-40B4-BE49-F238E27FC236}">
                <a16:creationId xmlns:a16="http://schemas.microsoft.com/office/drawing/2014/main" id="{08C780BA-9E07-BB5E-210C-9DB48C4DD4D9}"/>
              </a:ext>
            </a:extLst>
          </p:cNvPr>
          <p:cNvSpPr txBox="1"/>
          <p:nvPr/>
        </p:nvSpPr>
        <p:spPr>
          <a:xfrm>
            <a:off x="7593176" y="2545207"/>
            <a:ext cx="1151185" cy="338554"/>
          </a:xfrm>
          <a:prstGeom prst="rect">
            <a:avLst/>
          </a:prstGeom>
          <a:solidFill>
            <a:srgbClr val="DEE4FF"/>
          </a:solidFill>
          <a:ln>
            <a:solidFill>
              <a:schemeClr val="tx1"/>
            </a:solidFill>
          </a:ln>
        </p:spPr>
        <p:style>
          <a:lnRef idx="2">
            <a:schemeClr val="dk1"/>
          </a:lnRef>
          <a:fillRef idx="1">
            <a:schemeClr val="lt1"/>
          </a:fillRef>
          <a:effectRef idx="0">
            <a:schemeClr val="dk1"/>
          </a:effectRef>
          <a:fontRef idx="minor">
            <a:schemeClr val="dk1"/>
          </a:fontRef>
        </p:style>
        <p:txBody>
          <a:bodyPr wrap="square" lIns="20963" rIns="2096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Medical Oncology</a:t>
            </a: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Pre-clinic workup</a:t>
            </a:r>
          </a:p>
        </p:txBody>
      </p:sp>
      <p:sp>
        <p:nvSpPr>
          <p:cNvPr id="56" name="TextBox 55">
            <a:extLst>
              <a:ext uri="{FF2B5EF4-FFF2-40B4-BE49-F238E27FC236}">
                <a16:creationId xmlns:a16="http://schemas.microsoft.com/office/drawing/2014/main" id="{CF427A50-4D79-AC9D-BCBB-7330277DD725}"/>
              </a:ext>
            </a:extLst>
          </p:cNvPr>
          <p:cNvSpPr txBox="1"/>
          <p:nvPr/>
        </p:nvSpPr>
        <p:spPr>
          <a:xfrm>
            <a:off x="7621390" y="3656654"/>
            <a:ext cx="1151185" cy="338554"/>
          </a:xfrm>
          <a:prstGeom prst="rect">
            <a:avLst/>
          </a:prstGeom>
          <a:solidFill>
            <a:schemeClr val="bg1">
              <a:alpha val="66033"/>
            </a:schemeClr>
          </a:solidFill>
          <a:ln w="19050">
            <a:solidFill>
              <a:srgbClr val="758BFE"/>
            </a:solidFill>
          </a:ln>
        </p:spPr>
        <p:style>
          <a:lnRef idx="2">
            <a:schemeClr val="dk1"/>
          </a:lnRef>
          <a:fillRef idx="1">
            <a:schemeClr val="lt1"/>
          </a:fillRef>
          <a:effectRef idx="0">
            <a:schemeClr val="dk1"/>
          </a:effectRef>
          <a:fontRef idx="minor">
            <a:schemeClr val="dk1"/>
          </a:fontRef>
        </p:style>
        <p:txBody>
          <a:bodyPr wrap="square" lIns="20963" rIns="2096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Medical Oncology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appointment (WED)</a:t>
            </a:r>
          </a:p>
        </p:txBody>
      </p:sp>
      <p:sp>
        <p:nvSpPr>
          <p:cNvPr id="57" name="TextBox 56">
            <a:extLst>
              <a:ext uri="{FF2B5EF4-FFF2-40B4-BE49-F238E27FC236}">
                <a16:creationId xmlns:a16="http://schemas.microsoft.com/office/drawing/2014/main" id="{EC9E54AA-F6A7-D82C-BD5C-4E3FF9D8E252}"/>
              </a:ext>
            </a:extLst>
          </p:cNvPr>
          <p:cNvSpPr txBox="1"/>
          <p:nvPr/>
        </p:nvSpPr>
        <p:spPr>
          <a:xfrm>
            <a:off x="8993299" y="2546516"/>
            <a:ext cx="1074265" cy="338554"/>
          </a:xfrm>
          <a:prstGeom prst="rect">
            <a:avLst/>
          </a:prstGeom>
          <a:solidFill>
            <a:srgbClr val="DEE4FF"/>
          </a:solidFill>
          <a:ln>
            <a:solidFill>
              <a:schemeClr val="tx1"/>
            </a:solidFill>
          </a:ln>
        </p:spPr>
        <p:style>
          <a:lnRef idx="2">
            <a:schemeClr val="dk1"/>
          </a:lnRef>
          <a:fillRef idx="1">
            <a:schemeClr val="lt1"/>
          </a:fillRef>
          <a:effectRef idx="0">
            <a:schemeClr val="dk1"/>
          </a:effectRef>
          <a:fontRef idx="minor">
            <a:schemeClr val="dk1"/>
          </a:fontRef>
        </p:style>
        <p:txBody>
          <a:bodyPr wrap="square" lIns="20963" rIns="2096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Genetics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Pre-clinic workup</a:t>
            </a:r>
          </a:p>
        </p:txBody>
      </p:sp>
      <p:sp>
        <p:nvSpPr>
          <p:cNvPr id="58" name="TextBox 57">
            <a:extLst>
              <a:ext uri="{FF2B5EF4-FFF2-40B4-BE49-F238E27FC236}">
                <a16:creationId xmlns:a16="http://schemas.microsoft.com/office/drawing/2014/main" id="{B2865A6A-03B0-FA36-71F8-DB265AFE7FD0}"/>
              </a:ext>
            </a:extLst>
          </p:cNvPr>
          <p:cNvSpPr txBox="1"/>
          <p:nvPr/>
        </p:nvSpPr>
        <p:spPr>
          <a:xfrm>
            <a:off x="5981769" y="4651438"/>
            <a:ext cx="235962" cy="186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N</a:t>
            </a:r>
          </a:p>
        </p:txBody>
      </p:sp>
      <p:sp>
        <p:nvSpPr>
          <p:cNvPr id="60" name="TextBox 59">
            <a:extLst>
              <a:ext uri="{FF2B5EF4-FFF2-40B4-BE49-F238E27FC236}">
                <a16:creationId xmlns:a16="http://schemas.microsoft.com/office/drawing/2014/main" id="{D7E3C6B3-6822-5871-CDB9-085062521E9F}"/>
              </a:ext>
            </a:extLst>
          </p:cNvPr>
          <p:cNvSpPr txBox="1"/>
          <p:nvPr/>
        </p:nvSpPr>
        <p:spPr>
          <a:xfrm>
            <a:off x="7628191" y="5027573"/>
            <a:ext cx="1135862" cy="338554"/>
          </a:xfrm>
          <a:prstGeom prst="rect">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20963" rIns="2096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Clinic component of letter dictated</a:t>
            </a:r>
          </a:p>
        </p:txBody>
      </p:sp>
      <p:sp>
        <p:nvSpPr>
          <p:cNvPr id="63" name="Diamond 62">
            <a:extLst>
              <a:ext uri="{FF2B5EF4-FFF2-40B4-BE49-F238E27FC236}">
                <a16:creationId xmlns:a16="http://schemas.microsoft.com/office/drawing/2014/main" id="{AF84812A-E083-0C0C-3D65-3240E1D89EAF}"/>
              </a:ext>
            </a:extLst>
          </p:cNvPr>
          <p:cNvSpPr/>
          <p:nvPr/>
        </p:nvSpPr>
        <p:spPr>
          <a:xfrm>
            <a:off x="8971640" y="4079296"/>
            <a:ext cx="1106152" cy="617259"/>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0963" rIns="209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Patient consents to germline testing? </a:t>
            </a:r>
          </a:p>
        </p:txBody>
      </p:sp>
      <p:sp>
        <p:nvSpPr>
          <p:cNvPr id="1344" name="TextBox 1343">
            <a:extLst>
              <a:ext uri="{FF2B5EF4-FFF2-40B4-BE49-F238E27FC236}">
                <a16:creationId xmlns:a16="http://schemas.microsoft.com/office/drawing/2014/main" id="{EF4A5A39-8F63-E13F-D0A8-BED356FE2049}"/>
              </a:ext>
            </a:extLst>
          </p:cNvPr>
          <p:cNvSpPr txBox="1"/>
          <p:nvPr/>
        </p:nvSpPr>
        <p:spPr>
          <a:xfrm>
            <a:off x="8982826" y="4815302"/>
            <a:ext cx="1074946" cy="215444"/>
          </a:xfrm>
          <a:prstGeom prst="rect">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20963" rIns="2096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GC arranges pathology</a:t>
            </a:r>
          </a:p>
        </p:txBody>
      </p:sp>
      <p:sp>
        <p:nvSpPr>
          <p:cNvPr id="1345" name="TextBox 1344">
            <a:extLst>
              <a:ext uri="{FF2B5EF4-FFF2-40B4-BE49-F238E27FC236}">
                <a16:creationId xmlns:a16="http://schemas.microsoft.com/office/drawing/2014/main" id="{C21EF53E-F064-8C42-201C-AA234133E8AC}"/>
              </a:ext>
            </a:extLst>
          </p:cNvPr>
          <p:cNvSpPr txBox="1"/>
          <p:nvPr/>
        </p:nvSpPr>
        <p:spPr>
          <a:xfrm>
            <a:off x="10392780" y="5229482"/>
            <a:ext cx="780797" cy="461665"/>
          </a:xfrm>
          <a:prstGeom prst="rect">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20963" rIns="2096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GC follows up with patient or laboratory</a:t>
            </a:r>
          </a:p>
        </p:txBody>
      </p:sp>
      <p:sp>
        <p:nvSpPr>
          <p:cNvPr id="1349" name="TextBox 1348">
            <a:extLst>
              <a:ext uri="{FF2B5EF4-FFF2-40B4-BE49-F238E27FC236}">
                <a16:creationId xmlns:a16="http://schemas.microsoft.com/office/drawing/2014/main" id="{B47438E5-40E7-D256-2432-CB78A53232EA}"/>
              </a:ext>
            </a:extLst>
          </p:cNvPr>
          <p:cNvSpPr txBox="1"/>
          <p:nvPr/>
        </p:nvSpPr>
        <p:spPr>
          <a:xfrm>
            <a:off x="5409929" y="1972086"/>
            <a:ext cx="1610723" cy="215444"/>
          </a:xfrm>
          <a:prstGeom prst="rect">
            <a:avLst/>
          </a:prstGeom>
          <a:solidFill>
            <a:schemeClr val="bg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prstClr val="black"/>
                </a:solidFill>
                <a:effectLst/>
                <a:uLnTx/>
                <a:uFillTx/>
                <a:latin typeface="Aptos" panose="02110004020202020204"/>
                <a:ea typeface="+mn-ea"/>
                <a:cs typeface="+mn-cs"/>
              </a:rPr>
              <a:t>PCC MDT Referral submitted</a:t>
            </a:r>
          </a:p>
        </p:txBody>
      </p:sp>
      <p:sp>
        <p:nvSpPr>
          <p:cNvPr id="1350" name="Diamond 1349">
            <a:extLst>
              <a:ext uri="{FF2B5EF4-FFF2-40B4-BE49-F238E27FC236}">
                <a16:creationId xmlns:a16="http://schemas.microsoft.com/office/drawing/2014/main" id="{B7E23475-9434-3459-40BC-DA41EDCD9BE4}"/>
              </a:ext>
            </a:extLst>
          </p:cNvPr>
          <p:cNvSpPr/>
          <p:nvPr/>
        </p:nvSpPr>
        <p:spPr>
          <a:xfrm>
            <a:off x="5413787" y="4817375"/>
            <a:ext cx="1636123" cy="401073"/>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0963" rIns="209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Additional info required?</a:t>
            </a:r>
          </a:p>
        </p:txBody>
      </p:sp>
      <p:cxnSp>
        <p:nvCxnSpPr>
          <p:cNvPr id="1351" name="Elbow Connector 200">
            <a:extLst>
              <a:ext uri="{FF2B5EF4-FFF2-40B4-BE49-F238E27FC236}">
                <a16:creationId xmlns:a16="http://schemas.microsoft.com/office/drawing/2014/main" id="{3FF49D9E-7FD6-A555-3B42-D04CB77AEB28}"/>
              </a:ext>
            </a:extLst>
          </p:cNvPr>
          <p:cNvCxnSpPr>
            <a:cxnSpLocks/>
            <a:stCxn id="80" idx="3"/>
            <a:endCxn id="1403" idx="1"/>
          </p:cNvCxnSpPr>
          <p:nvPr/>
        </p:nvCxnSpPr>
        <p:spPr>
          <a:xfrm flipV="1">
            <a:off x="7041819" y="1554307"/>
            <a:ext cx="1077570" cy="2935159"/>
          </a:xfrm>
          <a:prstGeom prst="bentConnector3">
            <a:avLst>
              <a:gd name="adj1" fmla="val 44466"/>
            </a:avLst>
          </a:prstGeom>
          <a:ln w="19050">
            <a:solidFill>
              <a:srgbClr val="758BFE"/>
            </a:solidFill>
            <a:prstDash val="dash"/>
            <a:tailEnd type="triangle"/>
          </a:ln>
        </p:spPr>
        <p:style>
          <a:lnRef idx="1">
            <a:schemeClr val="dk1"/>
          </a:lnRef>
          <a:fillRef idx="0">
            <a:schemeClr val="dk1"/>
          </a:fillRef>
          <a:effectRef idx="0">
            <a:schemeClr val="dk1"/>
          </a:effectRef>
          <a:fontRef idx="minor">
            <a:schemeClr val="tx1"/>
          </a:fontRef>
        </p:style>
      </p:cxnSp>
      <p:sp>
        <p:nvSpPr>
          <p:cNvPr id="1352" name="Subtitle 2">
            <a:extLst>
              <a:ext uri="{FF2B5EF4-FFF2-40B4-BE49-F238E27FC236}">
                <a16:creationId xmlns:a16="http://schemas.microsoft.com/office/drawing/2014/main" id="{EEA7CC3C-D5B5-1BEA-6DFD-86F8B61A466D}"/>
              </a:ext>
            </a:extLst>
          </p:cNvPr>
          <p:cNvSpPr txBox="1">
            <a:spLocks/>
          </p:cNvSpPr>
          <p:nvPr/>
        </p:nvSpPr>
        <p:spPr>
          <a:xfrm>
            <a:off x="3971069" y="4886931"/>
            <a:ext cx="1163213" cy="261959"/>
          </a:xfrm>
          <a:prstGeom prst="rect">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vert="horz" lIns="53245" tIns="26622" rIns="53245" bIns="26622"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Additional information obtained</a:t>
            </a:r>
          </a:p>
        </p:txBody>
      </p:sp>
      <p:sp>
        <p:nvSpPr>
          <p:cNvPr id="1353" name="TextBox 1352">
            <a:extLst>
              <a:ext uri="{FF2B5EF4-FFF2-40B4-BE49-F238E27FC236}">
                <a16:creationId xmlns:a16="http://schemas.microsoft.com/office/drawing/2014/main" id="{FBFBCC38-A7E6-F792-D4BC-9C2F14D4FFFB}"/>
              </a:ext>
            </a:extLst>
          </p:cNvPr>
          <p:cNvSpPr txBox="1"/>
          <p:nvPr/>
        </p:nvSpPr>
        <p:spPr>
          <a:xfrm>
            <a:off x="8145797" y="3095247"/>
            <a:ext cx="1345439" cy="338554"/>
          </a:xfrm>
          <a:prstGeom prst="rect">
            <a:avLst/>
          </a:prstGeom>
          <a:solidFill>
            <a:schemeClr val="bg1">
              <a:alpha val="66033"/>
            </a:schemeClr>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20963" rIns="2096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Admin books appointment (F2F or telehealth)</a:t>
            </a:r>
          </a:p>
        </p:txBody>
      </p:sp>
      <p:sp>
        <p:nvSpPr>
          <p:cNvPr id="1354" name="TextBox 1353">
            <a:extLst>
              <a:ext uri="{FF2B5EF4-FFF2-40B4-BE49-F238E27FC236}">
                <a16:creationId xmlns:a16="http://schemas.microsoft.com/office/drawing/2014/main" id="{30E1390B-095F-1F22-A53C-23B89E55C24C}"/>
              </a:ext>
            </a:extLst>
          </p:cNvPr>
          <p:cNvSpPr txBox="1"/>
          <p:nvPr/>
        </p:nvSpPr>
        <p:spPr>
          <a:xfrm>
            <a:off x="8982826" y="3640682"/>
            <a:ext cx="1074947" cy="338554"/>
          </a:xfrm>
          <a:prstGeom prst="rect">
            <a:avLst/>
          </a:prstGeom>
          <a:solidFill>
            <a:schemeClr val="bg1">
              <a:alpha val="66033"/>
            </a:schemeClr>
          </a:solidFill>
          <a:ln w="19050">
            <a:solidFill>
              <a:srgbClr val="758BFE"/>
            </a:solidFill>
          </a:ln>
        </p:spPr>
        <p:style>
          <a:lnRef idx="2">
            <a:schemeClr val="dk1"/>
          </a:lnRef>
          <a:fillRef idx="1">
            <a:schemeClr val="lt1"/>
          </a:fillRef>
          <a:effectRef idx="0">
            <a:schemeClr val="dk1"/>
          </a:effectRef>
          <a:fontRef idx="minor">
            <a:schemeClr val="dk1"/>
          </a:fontRef>
        </p:style>
        <p:txBody>
          <a:bodyPr wrap="square" lIns="20963" rIns="2096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Genetics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appointment (WED)</a:t>
            </a: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7" name="TextBox 1356">
            <a:extLst>
              <a:ext uri="{FF2B5EF4-FFF2-40B4-BE49-F238E27FC236}">
                <a16:creationId xmlns:a16="http://schemas.microsoft.com/office/drawing/2014/main" id="{AC9DE10A-F634-E71B-EB88-FC97365F1E2C}"/>
              </a:ext>
            </a:extLst>
          </p:cNvPr>
          <p:cNvSpPr txBox="1"/>
          <p:nvPr/>
        </p:nvSpPr>
        <p:spPr>
          <a:xfrm>
            <a:off x="6667335" y="4377674"/>
            <a:ext cx="203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56082"/>
                </a:solidFill>
                <a:effectLst/>
                <a:uLnTx/>
                <a:uFillTx/>
                <a:latin typeface="Aptos" panose="02110004020202020204"/>
                <a:ea typeface="+mn-ea"/>
                <a:cs typeface="+mn-cs"/>
              </a:rPr>
              <a:t>Y</a:t>
            </a:r>
          </a:p>
        </p:txBody>
      </p:sp>
      <p:sp>
        <p:nvSpPr>
          <p:cNvPr id="1362" name="Diamond 1361">
            <a:extLst>
              <a:ext uri="{FF2B5EF4-FFF2-40B4-BE49-F238E27FC236}">
                <a16:creationId xmlns:a16="http://schemas.microsoft.com/office/drawing/2014/main" id="{0EA7AC8E-E025-44A2-0598-1AB0B5781B21}"/>
              </a:ext>
            </a:extLst>
          </p:cNvPr>
          <p:cNvSpPr/>
          <p:nvPr/>
        </p:nvSpPr>
        <p:spPr>
          <a:xfrm>
            <a:off x="9038169" y="6261195"/>
            <a:ext cx="912944" cy="356698"/>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For MDT review? </a:t>
            </a:r>
          </a:p>
        </p:txBody>
      </p:sp>
      <p:cxnSp>
        <p:nvCxnSpPr>
          <p:cNvPr id="1363" name="Straight Arrow Connector 1362">
            <a:extLst>
              <a:ext uri="{FF2B5EF4-FFF2-40B4-BE49-F238E27FC236}">
                <a16:creationId xmlns:a16="http://schemas.microsoft.com/office/drawing/2014/main" id="{25476421-B900-7D4E-BC09-6A2C52311EEE}"/>
              </a:ext>
            </a:extLst>
          </p:cNvPr>
          <p:cNvCxnSpPr>
            <a:cxnSpLocks/>
            <a:stCxn id="1375" idx="3"/>
            <a:endCxn id="49" idx="1"/>
          </p:cNvCxnSpPr>
          <p:nvPr/>
        </p:nvCxnSpPr>
        <p:spPr>
          <a:xfrm flipV="1">
            <a:off x="5108843" y="5973914"/>
            <a:ext cx="359068" cy="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64" name="Straight Arrow Connector 1363">
            <a:extLst>
              <a:ext uri="{FF2B5EF4-FFF2-40B4-BE49-F238E27FC236}">
                <a16:creationId xmlns:a16="http://schemas.microsoft.com/office/drawing/2014/main" id="{B8353279-9259-790A-CABB-2A996B03D84C}"/>
              </a:ext>
            </a:extLst>
          </p:cNvPr>
          <p:cNvCxnSpPr>
            <a:cxnSpLocks/>
            <a:stCxn id="23" idx="3"/>
            <a:endCxn id="1345" idx="1"/>
          </p:cNvCxnSpPr>
          <p:nvPr/>
        </p:nvCxnSpPr>
        <p:spPr>
          <a:xfrm flipV="1">
            <a:off x="10126867" y="5460315"/>
            <a:ext cx="265913" cy="26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67" name="TextBox 1366">
            <a:extLst>
              <a:ext uri="{FF2B5EF4-FFF2-40B4-BE49-F238E27FC236}">
                <a16:creationId xmlns:a16="http://schemas.microsoft.com/office/drawing/2014/main" id="{7B242718-B735-11E6-0618-B1C9D05C0622}"/>
              </a:ext>
            </a:extLst>
          </p:cNvPr>
          <p:cNvSpPr txBox="1"/>
          <p:nvPr/>
        </p:nvSpPr>
        <p:spPr>
          <a:xfrm>
            <a:off x="7028558" y="4298818"/>
            <a:ext cx="203419" cy="186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Y</a:t>
            </a:r>
          </a:p>
        </p:txBody>
      </p:sp>
      <p:cxnSp>
        <p:nvCxnSpPr>
          <p:cNvPr id="1371" name="Straight Arrow Connector 1370">
            <a:extLst>
              <a:ext uri="{FF2B5EF4-FFF2-40B4-BE49-F238E27FC236}">
                <a16:creationId xmlns:a16="http://schemas.microsoft.com/office/drawing/2014/main" id="{1A574E66-D5BA-1875-7DF5-BBB941234F4D}"/>
              </a:ext>
            </a:extLst>
          </p:cNvPr>
          <p:cNvCxnSpPr>
            <a:cxnSpLocks/>
            <a:stCxn id="1350" idx="1"/>
            <a:endCxn id="1352" idx="3"/>
          </p:cNvCxnSpPr>
          <p:nvPr/>
        </p:nvCxnSpPr>
        <p:spPr>
          <a:xfrm flipH="1" flipV="1">
            <a:off x="5134282" y="5017911"/>
            <a:ext cx="279505" cy="1"/>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74" name="Connector: Elbow 136">
            <a:extLst>
              <a:ext uri="{FF2B5EF4-FFF2-40B4-BE49-F238E27FC236}">
                <a16:creationId xmlns:a16="http://schemas.microsoft.com/office/drawing/2014/main" id="{2F5A8B8D-D656-CAFB-3B5C-7BBFD6179858}"/>
              </a:ext>
            </a:extLst>
          </p:cNvPr>
          <p:cNvCxnSpPr>
            <a:cxnSpLocks/>
            <a:stCxn id="1499" idx="1"/>
            <a:endCxn id="29" idx="3"/>
          </p:cNvCxnSpPr>
          <p:nvPr/>
        </p:nvCxnSpPr>
        <p:spPr>
          <a:xfrm rot="10800000">
            <a:off x="7033048" y="1573737"/>
            <a:ext cx="610048" cy="2837056"/>
          </a:xfrm>
          <a:prstGeom prst="bentConnector3">
            <a:avLst>
              <a:gd name="adj1" fmla="val 50000"/>
            </a:avLst>
          </a:prstGeom>
          <a:ln w="19050">
            <a:solidFill>
              <a:srgbClr val="82DDDA"/>
            </a:solidFill>
            <a:prstDash val="dash"/>
            <a:tailEnd type="triangle"/>
          </a:ln>
        </p:spPr>
        <p:style>
          <a:lnRef idx="1">
            <a:schemeClr val="dk1"/>
          </a:lnRef>
          <a:fillRef idx="0">
            <a:schemeClr val="dk1"/>
          </a:fillRef>
          <a:effectRef idx="0">
            <a:schemeClr val="dk1"/>
          </a:effectRef>
          <a:fontRef idx="minor">
            <a:schemeClr val="tx1"/>
          </a:fontRef>
        </p:style>
      </p:cxnSp>
      <p:cxnSp>
        <p:nvCxnSpPr>
          <p:cNvPr id="1376" name="Connector: Elbow 136">
            <a:extLst>
              <a:ext uri="{FF2B5EF4-FFF2-40B4-BE49-F238E27FC236}">
                <a16:creationId xmlns:a16="http://schemas.microsoft.com/office/drawing/2014/main" id="{61C1DBA1-1C8B-BE00-4C5D-C4425D5EB26F}"/>
              </a:ext>
            </a:extLst>
          </p:cNvPr>
          <p:cNvCxnSpPr>
            <a:cxnSpLocks/>
            <a:stCxn id="81" idx="1"/>
            <a:endCxn id="29" idx="1"/>
          </p:cNvCxnSpPr>
          <p:nvPr/>
        </p:nvCxnSpPr>
        <p:spPr>
          <a:xfrm rot="10800000" flipH="1">
            <a:off x="3942260" y="1573737"/>
            <a:ext cx="1445686" cy="3910282"/>
          </a:xfrm>
          <a:prstGeom prst="bentConnector3">
            <a:avLst>
              <a:gd name="adj1" fmla="val -15813"/>
            </a:avLst>
          </a:prstGeom>
          <a:ln w="19050">
            <a:solidFill>
              <a:srgbClr val="82DDDA"/>
            </a:solidFill>
            <a:prstDash val="dash"/>
            <a:tailEnd type="triangle"/>
          </a:ln>
        </p:spPr>
        <p:style>
          <a:lnRef idx="1">
            <a:schemeClr val="dk1"/>
          </a:lnRef>
          <a:fillRef idx="0">
            <a:schemeClr val="dk1"/>
          </a:fillRef>
          <a:effectRef idx="0">
            <a:schemeClr val="dk1"/>
          </a:effectRef>
          <a:fontRef idx="minor">
            <a:schemeClr val="tx1"/>
          </a:fontRef>
        </p:style>
      </p:cxnSp>
      <p:sp>
        <p:nvSpPr>
          <p:cNvPr id="1375" name="Diamond 1374">
            <a:extLst>
              <a:ext uri="{FF2B5EF4-FFF2-40B4-BE49-F238E27FC236}">
                <a16:creationId xmlns:a16="http://schemas.microsoft.com/office/drawing/2014/main" id="{72A6D557-3480-FB01-C300-95488188F55D}"/>
              </a:ext>
            </a:extLst>
          </p:cNvPr>
          <p:cNvSpPr/>
          <p:nvPr/>
        </p:nvSpPr>
        <p:spPr>
          <a:xfrm>
            <a:off x="3929605" y="5806349"/>
            <a:ext cx="1179238" cy="335131"/>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0963" rIns="209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For clinical consult? </a:t>
            </a:r>
          </a:p>
        </p:txBody>
      </p:sp>
      <p:cxnSp>
        <p:nvCxnSpPr>
          <p:cNvPr id="1378" name="Elbow Connector 47">
            <a:extLst>
              <a:ext uri="{FF2B5EF4-FFF2-40B4-BE49-F238E27FC236}">
                <a16:creationId xmlns:a16="http://schemas.microsoft.com/office/drawing/2014/main" id="{008E6309-E53D-B06A-B864-BAF5A2B58DC7}"/>
              </a:ext>
            </a:extLst>
          </p:cNvPr>
          <p:cNvCxnSpPr>
            <a:cxnSpLocks/>
            <a:stCxn id="60" idx="2"/>
            <a:endCxn id="49" idx="3"/>
          </p:cNvCxnSpPr>
          <p:nvPr/>
        </p:nvCxnSpPr>
        <p:spPr>
          <a:xfrm rot="5400000">
            <a:off x="7303866" y="5081657"/>
            <a:ext cx="607787" cy="117672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379" name="Elbow Connector 200">
            <a:extLst>
              <a:ext uri="{FF2B5EF4-FFF2-40B4-BE49-F238E27FC236}">
                <a16:creationId xmlns:a16="http://schemas.microsoft.com/office/drawing/2014/main" id="{6A13721B-5218-8A04-E2A1-EF093E7E7F58}"/>
              </a:ext>
            </a:extLst>
          </p:cNvPr>
          <p:cNvCxnSpPr>
            <a:cxnSpLocks/>
            <a:stCxn id="1345" idx="0"/>
          </p:cNvCxnSpPr>
          <p:nvPr/>
        </p:nvCxnSpPr>
        <p:spPr>
          <a:xfrm rot="16200000" flipV="1">
            <a:off x="10136483" y="4582785"/>
            <a:ext cx="70080" cy="1223313"/>
          </a:xfrm>
          <a:prstGeom prst="bentConnector2">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1380" name="TextBox 1379">
            <a:extLst>
              <a:ext uri="{FF2B5EF4-FFF2-40B4-BE49-F238E27FC236}">
                <a16:creationId xmlns:a16="http://schemas.microsoft.com/office/drawing/2014/main" id="{56D61915-1209-A785-C291-A2581927FF68}"/>
              </a:ext>
            </a:extLst>
          </p:cNvPr>
          <p:cNvSpPr txBox="1"/>
          <p:nvPr/>
        </p:nvSpPr>
        <p:spPr>
          <a:xfrm>
            <a:off x="7369313" y="6555721"/>
            <a:ext cx="1442276" cy="215444"/>
          </a:xfrm>
          <a:prstGeom prst="rect">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wrap="square" lIns="20963" rIns="2096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Genetics clinic letter dictated</a:t>
            </a:r>
          </a:p>
        </p:txBody>
      </p:sp>
      <p:cxnSp>
        <p:nvCxnSpPr>
          <p:cNvPr id="1401" name="Elbow Connector 47">
            <a:extLst>
              <a:ext uri="{FF2B5EF4-FFF2-40B4-BE49-F238E27FC236}">
                <a16:creationId xmlns:a16="http://schemas.microsoft.com/office/drawing/2014/main" id="{46C89718-47BD-9566-74C1-597C924E9D53}"/>
              </a:ext>
            </a:extLst>
          </p:cNvPr>
          <p:cNvCxnSpPr>
            <a:cxnSpLocks/>
            <a:stCxn id="63" idx="3"/>
            <a:endCxn id="1380" idx="3"/>
          </p:cNvCxnSpPr>
          <p:nvPr/>
        </p:nvCxnSpPr>
        <p:spPr>
          <a:xfrm flipH="1">
            <a:off x="8811589" y="4387926"/>
            <a:ext cx="1266203" cy="2275517"/>
          </a:xfrm>
          <a:prstGeom prst="bentConnector3">
            <a:avLst>
              <a:gd name="adj1" fmla="val -14293"/>
            </a:avLst>
          </a:prstGeom>
          <a:ln>
            <a:tailEnd type="triangle"/>
          </a:ln>
        </p:spPr>
        <p:style>
          <a:lnRef idx="1">
            <a:schemeClr val="dk1"/>
          </a:lnRef>
          <a:fillRef idx="0">
            <a:schemeClr val="dk1"/>
          </a:fillRef>
          <a:effectRef idx="0">
            <a:schemeClr val="dk1"/>
          </a:effectRef>
          <a:fontRef idx="minor">
            <a:schemeClr val="tx1"/>
          </a:fontRef>
        </p:style>
      </p:cxnSp>
      <p:sp>
        <p:nvSpPr>
          <p:cNvPr id="1402" name="TextBox 1401">
            <a:extLst>
              <a:ext uri="{FF2B5EF4-FFF2-40B4-BE49-F238E27FC236}">
                <a16:creationId xmlns:a16="http://schemas.microsoft.com/office/drawing/2014/main" id="{5B9AFE71-81A6-E4B3-2D42-6977FE14C594}"/>
              </a:ext>
            </a:extLst>
          </p:cNvPr>
          <p:cNvSpPr txBox="1"/>
          <p:nvPr/>
        </p:nvSpPr>
        <p:spPr>
          <a:xfrm>
            <a:off x="4293884" y="5630687"/>
            <a:ext cx="239168" cy="186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N</a:t>
            </a:r>
          </a:p>
        </p:txBody>
      </p:sp>
      <p:sp>
        <p:nvSpPr>
          <p:cNvPr id="1403" name="TextBox 1402">
            <a:extLst>
              <a:ext uri="{FF2B5EF4-FFF2-40B4-BE49-F238E27FC236}">
                <a16:creationId xmlns:a16="http://schemas.microsoft.com/office/drawing/2014/main" id="{C7471A31-3F89-8601-1C2E-4DB397CB89BA}"/>
              </a:ext>
            </a:extLst>
          </p:cNvPr>
          <p:cNvSpPr txBox="1"/>
          <p:nvPr/>
        </p:nvSpPr>
        <p:spPr>
          <a:xfrm>
            <a:off x="8119389" y="1446585"/>
            <a:ext cx="1354209" cy="215444"/>
          </a:xfrm>
          <a:prstGeom prst="rect">
            <a:avLst/>
          </a:prstGeom>
          <a:solidFill>
            <a:srgbClr val="758BFE"/>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Clinic Stream</a:t>
            </a:r>
          </a:p>
        </p:txBody>
      </p:sp>
      <p:sp>
        <p:nvSpPr>
          <p:cNvPr id="1406" name="TextBox 1405">
            <a:extLst>
              <a:ext uri="{FF2B5EF4-FFF2-40B4-BE49-F238E27FC236}">
                <a16:creationId xmlns:a16="http://schemas.microsoft.com/office/drawing/2014/main" id="{1C23501F-F0A2-5F35-3536-DBD9BCA9CCFA}"/>
              </a:ext>
            </a:extLst>
          </p:cNvPr>
          <p:cNvSpPr txBox="1"/>
          <p:nvPr/>
        </p:nvSpPr>
        <p:spPr>
          <a:xfrm>
            <a:off x="3963330" y="517321"/>
            <a:ext cx="1153154" cy="21544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Referral </a:t>
            </a: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rejected</a:t>
            </a:r>
          </a:p>
        </p:txBody>
      </p:sp>
      <p:sp>
        <p:nvSpPr>
          <p:cNvPr id="1407" name="Diamond 1406">
            <a:extLst>
              <a:ext uri="{FF2B5EF4-FFF2-40B4-BE49-F238E27FC236}">
                <a16:creationId xmlns:a16="http://schemas.microsoft.com/office/drawing/2014/main" id="{EB9E624C-F7C2-1216-7585-437BF6F5EBA0}"/>
              </a:ext>
            </a:extLst>
          </p:cNvPr>
          <p:cNvSpPr/>
          <p:nvPr/>
        </p:nvSpPr>
        <p:spPr>
          <a:xfrm>
            <a:off x="5392436" y="441463"/>
            <a:ext cx="1645100" cy="371892"/>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0963" rIns="209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Referral acceptable ?</a:t>
            </a:r>
          </a:p>
        </p:txBody>
      </p:sp>
      <p:cxnSp>
        <p:nvCxnSpPr>
          <p:cNvPr id="65" name="Straight Arrow Connector 64">
            <a:extLst>
              <a:ext uri="{FF2B5EF4-FFF2-40B4-BE49-F238E27FC236}">
                <a16:creationId xmlns:a16="http://schemas.microsoft.com/office/drawing/2014/main" id="{67AA55AC-71E4-9DB6-21FF-59B629483468}"/>
              </a:ext>
            </a:extLst>
          </p:cNvPr>
          <p:cNvCxnSpPr>
            <a:cxnSpLocks/>
            <a:stCxn id="24" idx="2"/>
            <a:endCxn id="1407" idx="0"/>
          </p:cNvCxnSpPr>
          <p:nvPr/>
        </p:nvCxnSpPr>
        <p:spPr>
          <a:xfrm>
            <a:off x="6202405" y="304785"/>
            <a:ext cx="12581" cy="136678"/>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335C5756-B051-5242-5400-1A8CEAFF0886}"/>
              </a:ext>
            </a:extLst>
          </p:cNvPr>
          <p:cNvCxnSpPr>
            <a:cxnSpLocks/>
            <a:stCxn id="1407" idx="2"/>
            <a:endCxn id="70" idx="0"/>
          </p:cNvCxnSpPr>
          <p:nvPr/>
        </p:nvCxnSpPr>
        <p:spPr>
          <a:xfrm flipH="1">
            <a:off x="6212742" y="813355"/>
            <a:ext cx="2244" cy="93027"/>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0" name="Diamond 69">
            <a:extLst>
              <a:ext uri="{FF2B5EF4-FFF2-40B4-BE49-F238E27FC236}">
                <a16:creationId xmlns:a16="http://schemas.microsoft.com/office/drawing/2014/main" id="{29BC8AF9-94F3-0C03-0637-3A19A598BD19}"/>
              </a:ext>
            </a:extLst>
          </p:cNvPr>
          <p:cNvSpPr/>
          <p:nvPr/>
        </p:nvSpPr>
        <p:spPr>
          <a:xfrm>
            <a:off x="5370408" y="906382"/>
            <a:ext cx="1684668" cy="418585"/>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0963" rIns="209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Initial scheduling: </a:t>
            </a: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MDT</a:t>
            </a: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 or </a:t>
            </a: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Clinic</a:t>
            </a: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a:t>
            </a:r>
          </a:p>
        </p:txBody>
      </p:sp>
      <p:cxnSp>
        <p:nvCxnSpPr>
          <p:cNvPr id="74" name="Straight Arrow Connector 73">
            <a:extLst>
              <a:ext uri="{FF2B5EF4-FFF2-40B4-BE49-F238E27FC236}">
                <a16:creationId xmlns:a16="http://schemas.microsoft.com/office/drawing/2014/main" id="{727DE86F-149B-2FD9-461E-151C4DD7FFBD}"/>
              </a:ext>
            </a:extLst>
          </p:cNvPr>
          <p:cNvCxnSpPr>
            <a:cxnSpLocks/>
            <a:stCxn id="70" idx="2"/>
            <a:endCxn id="29" idx="0"/>
          </p:cNvCxnSpPr>
          <p:nvPr/>
        </p:nvCxnSpPr>
        <p:spPr>
          <a:xfrm flipH="1">
            <a:off x="6210497" y="1324967"/>
            <a:ext cx="2245" cy="141048"/>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BC08F8BD-1835-2E55-5CC7-F7D135030C29}"/>
              </a:ext>
            </a:extLst>
          </p:cNvPr>
          <p:cNvSpPr txBox="1"/>
          <p:nvPr/>
        </p:nvSpPr>
        <p:spPr>
          <a:xfrm>
            <a:off x="5421949" y="2333904"/>
            <a:ext cx="1594980" cy="338554"/>
          </a:xfrm>
          <a:prstGeom prst="rect">
            <a:avLst/>
          </a:prstGeom>
          <a:solidFill>
            <a:schemeClr val="bg1"/>
          </a:solidFill>
          <a:ln w="127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Admin circulates MDT list Friday prior</a:t>
            </a:r>
          </a:p>
        </p:txBody>
      </p:sp>
      <p:sp>
        <p:nvSpPr>
          <p:cNvPr id="77" name="TextBox 76">
            <a:extLst>
              <a:ext uri="{FF2B5EF4-FFF2-40B4-BE49-F238E27FC236}">
                <a16:creationId xmlns:a16="http://schemas.microsoft.com/office/drawing/2014/main" id="{1BBF698A-6A42-1437-F8A2-B5D311F71C6D}"/>
              </a:ext>
            </a:extLst>
          </p:cNvPr>
          <p:cNvSpPr txBox="1"/>
          <p:nvPr/>
        </p:nvSpPr>
        <p:spPr>
          <a:xfrm>
            <a:off x="5425902" y="2824682"/>
            <a:ext cx="1598704" cy="215444"/>
          </a:xfrm>
          <a:prstGeom prst="rect">
            <a:avLst/>
          </a:prstGeom>
          <a:solidFill>
            <a:srgbClr val="32C8C4">
              <a:alpha val="34000"/>
            </a:srgb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Pre-MDT workup</a:t>
            </a:r>
          </a:p>
        </p:txBody>
      </p:sp>
      <p:sp>
        <p:nvSpPr>
          <p:cNvPr id="80" name="Diamond 79">
            <a:extLst>
              <a:ext uri="{FF2B5EF4-FFF2-40B4-BE49-F238E27FC236}">
                <a16:creationId xmlns:a16="http://schemas.microsoft.com/office/drawing/2014/main" id="{6D98969B-D770-D3A1-E949-50DF74AE9927}"/>
              </a:ext>
            </a:extLst>
          </p:cNvPr>
          <p:cNvSpPr/>
          <p:nvPr/>
        </p:nvSpPr>
        <p:spPr>
          <a:xfrm>
            <a:off x="5405696" y="4306266"/>
            <a:ext cx="1636123" cy="366399"/>
          </a:xfrm>
          <a:prstGeom prst="diamond">
            <a:avLst/>
          </a:prstGeom>
          <a:solidFill>
            <a:schemeClr val="l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0963" rIns="209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For clinical consult? </a:t>
            </a:r>
          </a:p>
        </p:txBody>
      </p:sp>
      <p:sp>
        <p:nvSpPr>
          <p:cNvPr id="81" name="Diamond 80">
            <a:extLst>
              <a:ext uri="{FF2B5EF4-FFF2-40B4-BE49-F238E27FC236}">
                <a16:creationId xmlns:a16="http://schemas.microsoft.com/office/drawing/2014/main" id="{7BD2048C-0D9D-0FC2-46A3-832F7D87A15D}"/>
              </a:ext>
            </a:extLst>
          </p:cNvPr>
          <p:cNvSpPr/>
          <p:nvPr/>
        </p:nvSpPr>
        <p:spPr>
          <a:xfrm>
            <a:off x="3942260" y="5316453"/>
            <a:ext cx="1167283" cy="335131"/>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0963" rIns="209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For MDT re-review? </a:t>
            </a:r>
          </a:p>
        </p:txBody>
      </p:sp>
      <p:cxnSp>
        <p:nvCxnSpPr>
          <p:cNvPr id="86" name="Straight Arrow Connector 85">
            <a:extLst>
              <a:ext uri="{FF2B5EF4-FFF2-40B4-BE49-F238E27FC236}">
                <a16:creationId xmlns:a16="http://schemas.microsoft.com/office/drawing/2014/main" id="{B335E662-AA15-8CD7-DA60-9022531B6221}"/>
              </a:ext>
            </a:extLst>
          </p:cNvPr>
          <p:cNvCxnSpPr>
            <a:cxnSpLocks/>
            <a:stCxn id="1403" idx="2"/>
            <a:endCxn id="87" idx="0"/>
          </p:cNvCxnSpPr>
          <p:nvPr/>
        </p:nvCxnSpPr>
        <p:spPr>
          <a:xfrm flipH="1">
            <a:off x="8792773" y="1662029"/>
            <a:ext cx="3721" cy="14642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87" name="Diamond 86">
            <a:extLst>
              <a:ext uri="{FF2B5EF4-FFF2-40B4-BE49-F238E27FC236}">
                <a16:creationId xmlns:a16="http://schemas.microsoft.com/office/drawing/2014/main" id="{D3BEDC29-39F5-69CF-DC8D-B3D484F1CC14}"/>
              </a:ext>
            </a:extLst>
          </p:cNvPr>
          <p:cNvSpPr/>
          <p:nvPr/>
        </p:nvSpPr>
        <p:spPr>
          <a:xfrm>
            <a:off x="7999433" y="1808449"/>
            <a:ext cx="1586679" cy="393455"/>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0963" rIns="209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Is germline testing required?</a:t>
            </a:r>
          </a:p>
        </p:txBody>
      </p:sp>
      <p:cxnSp>
        <p:nvCxnSpPr>
          <p:cNvPr id="89" name="Connector: Elbow 88">
            <a:extLst>
              <a:ext uri="{FF2B5EF4-FFF2-40B4-BE49-F238E27FC236}">
                <a16:creationId xmlns:a16="http://schemas.microsoft.com/office/drawing/2014/main" id="{E87894D2-1578-EA3E-0A1D-34F5A01D6B7E}"/>
              </a:ext>
            </a:extLst>
          </p:cNvPr>
          <p:cNvCxnSpPr>
            <a:cxnSpLocks/>
            <a:stCxn id="54" idx="2"/>
            <a:endCxn id="1353" idx="0"/>
          </p:cNvCxnSpPr>
          <p:nvPr/>
        </p:nvCxnSpPr>
        <p:spPr>
          <a:xfrm rot="16200000" flipH="1">
            <a:off x="8387900" y="2664630"/>
            <a:ext cx="211486" cy="64974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90361B07-8CE7-6A74-C861-D2E685DFECCB}"/>
              </a:ext>
            </a:extLst>
          </p:cNvPr>
          <p:cNvCxnSpPr>
            <a:cxnSpLocks/>
            <a:stCxn id="57" idx="2"/>
            <a:endCxn id="1353" idx="0"/>
          </p:cNvCxnSpPr>
          <p:nvPr/>
        </p:nvCxnSpPr>
        <p:spPr>
          <a:xfrm rot="5400000">
            <a:off x="9069387" y="2634201"/>
            <a:ext cx="210177" cy="711915"/>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BB88BB81-972B-B248-2625-8974E80C6E95}"/>
              </a:ext>
            </a:extLst>
          </p:cNvPr>
          <p:cNvCxnSpPr>
            <a:cxnSpLocks/>
            <a:stCxn id="1380" idx="1"/>
            <a:endCxn id="7" idx="3"/>
          </p:cNvCxnSpPr>
          <p:nvPr/>
        </p:nvCxnSpPr>
        <p:spPr>
          <a:xfrm flipH="1">
            <a:off x="7002727" y="6663443"/>
            <a:ext cx="366586" cy="4519"/>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1432" name="Group 1431">
            <a:extLst>
              <a:ext uri="{FF2B5EF4-FFF2-40B4-BE49-F238E27FC236}">
                <a16:creationId xmlns:a16="http://schemas.microsoft.com/office/drawing/2014/main" id="{232518AC-A585-3DC4-A7FC-2FBDB68952FF}"/>
              </a:ext>
            </a:extLst>
          </p:cNvPr>
          <p:cNvGrpSpPr/>
          <p:nvPr/>
        </p:nvGrpSpPr>
        <p:grpSpPr>
          <a:xfrm>
            <a:off x="8168770" y="2201903"/>
            <a:ext cx="1361661" cy="344613"/>
            <a:chOff x="7915283" y="2258502"/>
            <a:chExt cx="1361661" cy="344613"/>
          </a:xfrm>
        </p:grpSpPr>
        <p:cxnSp>
          <p:nvCxnSpPr>
            <p:cNvPr id="113" name="Connector: Elbow 112">
              <a:extLst>
                <a:ext uri="{FF2B5EF4-FFF2-40B4-BE49-F238E27FC236}">
                  <a16:creationId xmlns:a16="http://schemas.microsoft.com/office/drawing/2014/main" id="{0A73228E-4925-CFBF-7938-BA5438AE137B}"/>
                </a:ext>
              </a:extLst>
            </p:cNvPr>
            <p:cNvCxnSpPr>
              <a:cxnSpLocks/>
              <a:stCxn id="87" idx="2"/>
              <a:endCxn id="57" idx="0"/>
            </p:cNvCxnSpPr>
            <p:nvPr/>
          </p:nvCxnSpPr>
          <p:spPr>
            <a:xfrm rot="16200000" flipH="1">
              <a:off x="8735809" y="2061979"/>
              <a:ext cx="344612" cy="737659"/>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Connector: Elbow 114">
              <a:extLst>
                <a:ext uri="{FF2B5EF4-FFF2-40B4-BE49-F238E27FC236}">
                  <a16:creationId xmlns:a16="http://schemas.microsoft.com/office/drawing/2014/main" id="{2463C45F-C6D2-53B8-88AC-F05B75B993A2}"/>
                </a:ext>
              </a:extLst>
            </p:cNvPr>
            <p:cNvCxnSpPr>
              <a:cxnSpLocks/>
              <a:stCxn id="87" idx="2"/>
              <a:endCxn id="54" idx="0"/>
            </p:cNvCxnSpPr>
            <p:nvPr/>
          </p:nvCxnSpPr>
          <p:spPr>
            <a:xfrm rot="5400000">
              <a:off x="8055633" y="2118152"/>
              <a:ext cx="343303" cy="62400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6" name="Straight Arrow Connector 115">
            <a:extLst>
              <a:ext uri="{FF2B5EF4-FFF2-40B4-BE49-F238E27FC236}">
                <a16:creationId xmlns:a16="http://schemas.microsoft.com/office/drawing/2014/main" id="{B911A8AE-23BA-3E9C-AE7F-3EDF6D7E0F87}"/>
              </a:ext>
            </a:extLst>
          </p:cNvPr>
          <p:cNvCxnSpPr>
            <a:cxnSpLocks/>
            <a:stCxn id="1407" idx="1"/>
            <a:endCxn id="1406" idx="3"/>
          </p:cNvCxnSpPr>
          <p:nvPr/>
        </p:nvCxnSpPr>
        <p:spPr>
          <a:xfrm flipH="1" flipV="1">
            <a:off x="5116484" y="625043"/>
            <a:ext cx="275952" cy="23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2" name="TextBox 121">
            <a:extLst>
              <a:ext uri="{FF2B5EF4-FFF2-40B4-BE49-F238E27FC236}">
                <a16:creationId xmlns:a16="http://schemas.microsoft.com/office/drawing/2014/main" id="{4700A259-3498-AA15-B813-9EE1555842F0}"/>
              </a:ext>
            </a:extLst>
          </p:cNvPr>
          <p:cNvSpPr txBox="1"/>
          <p:nvPr/>
        </p:nvSpPr>
        <p:spPr>
          <a:xfrm>
            <a:off x="1836476" y="2596892"/>
            <a:ext cx="19592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1" u="none" strike="noStrike" kern="1200" cap="none" spc="0" normalizeH="0" baseline="0" noProof="0">
                <a:ln>
                  <a:noFill/>
                </a:ln>
                <a:solidFill>
                  <a:srgbClr val="156082"/>
                </a:solidFill>
                <a:effectLst/>
                <a:uLnTx/>
                <a:uFillTx/>
                <a:latin typeface="Barlow" panose="00000500000000000000" pitchFamily="2" charset="0"/>
                <a:ea typeface="+mn-ea"/>
                <a:cs typeface="+mn-cs"/>
              </a:rPr>
              <a:t>Clinical assessment +/- testing</a:t>
            </a:r>
          </a:p>
        </p:txBody>
      </p:sp>
      <p:sp>
        <p:nvSpPr>
          <p:cNvPr id="123" name="TextBox 122">
            <a:extLst>
              <a:ext uri="{FF2B5EF4-FFF2-40B4-BE49-F238E27FC236}">
                <a16:creationId xmlns:a16="http://schemas.microsoft.com/office/drawing/2014/main" id="{67219DF3-B593-EA12-82BA-6370F8E5101B}"/>
              </a:ext>
            </a:extLst>
          </p:cNvPr>
          <p:cNvSpPr txBox="1"/>
          <p:nvPr/>
        </p:nvSpPr>
        <p:spPr>
          <a:xfrm>
            <a:off x="2464038" y="1137838"/>
            <a:ext cx="14508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1" u="none" strike="noStrike" kern="1200" cap="none" spc="0" normalizeH="0" baseline="0" noProof="0">
                <a:ln>
                  <a:noFill/>
                </a:ln>
                <a:solidFill>
                  <a:srgbClr val="156082"/>
                </a:solidFill>
                <a:effectLst/>
                <a:uLnTx/>
                <a:uFillTx/>
                <a:latin typeface="Barlow" panose="00000500000000000000" pitchFamily="2" charset="0"/>
                <a:ea typeface="+mn-ea"/>
                <a:cs typeface="+mn-cs"/>
              </a:rPr>
              <a:t>Patient referral</a:t>
            </a:r>
          </a:p>
        </p:txBody>
      </p:sp>
      <p:cxnSp>
        <p:nvCxnSpPr>
          <p:cNvPr id="127" name="Connector: Elbow 136">
            <a:extLst>
              <a:ext uri="{FF2B5EF4-FFF2-40B4-BE49-F238E27FC236}">
                <a16:creationId xmlns:a16="http://schemas.microsoft.com/office/drawing/2014/main" id="{CD269CF7-1CB7-CF6C-547F-CA77FAFC4E90}"/>
              </a:ext>
            </a:extLst>
          </p:cNvPr>
          <p:cNvCxnSpPr>
            <a:cxnSpLocks/>
            <a:stCxn id="1362" idx="3"/>
            <a:endCxn id="29" idx="0"/>
          </p:cNvCxnSpPr>
          <p:nvPr/>
        </p:nvCxnSpPr>
        <p:spPr>
          <a:xfrm flipH="1" flipV="1">
            <a:off x="6210497" y="1466015"/>
            <a:ext cx="3740616" cy="4973529"/>
          </a:xfrm>
          <a:prstGeom prst="bentConnector4">
            <a:avLst>
              <a:gd name="adj1" fmla="val -6111"/>
              <a:gd name="adj2" fmla="val 102879"/>
            </a:avLst>
          </a:prstGeom>
          <a:ln w="19050">
            <a:solidFill>
              <a:srgbClr val="82DDDA"/>
            </a:solidFill>
            <a:prstDash val="dash"/>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F54C96C0-F84B-EA23-7257-F5A7531E7018}"/>
              </a:ext>
            </a:extLst>
          </p:cNvPr>
          <p:cNvCxnSpPr>
            <a:cxnSpLocks/>
            <a:stCxn id="1406" idx="2"/>
            <a:endCxn id="26" idx="0"/>
          </p:cNvCxnSpPr>
          <p:nvPr/>
        </p:nvCxnSpPr>
        <p:spPr>
          <a:xfrm flipH="1">
            <a:off x="4536534" y="732765"/>
            <a:ext cx="3373" cy="140509"/>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0D905529-2495-BE1E-2663-E2902A53D952}"/>
              </a:ext>
            </a:extLst>
          </p:cNvPr>
          <p:cNvSpPr txBox="1"/>
          <p:nvPr/>
        </p:nvSpPr>
        <p:spPr>
          <a:xfrm>
            <a:off x="5994858" y="767221"/>
            <a:ext cx="226344" cy="186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Y</a:t>
            </a:r>
          </a:p>
        </p:txBody>
      </p:sp>
      <p:cxnSp>
        <p:nvCxnSpPr>
          <p:cNvPr id="33" name="Straight Arrow Connector 32">
            <a:extLst>
              <a:ext uri="{FF2B5EF4-FFF2-40B4-BE49-F238E27FC236}">
                <a16:creationId xmlns:a16="http://schemas.microsoft.com/office/drawing/2014/main" id="{7E43D985-C34D-C585-4527-A74771C9974C}"/>
              </a:ext>
            </a:extLst>
          </p:cNvPr>
          <p:cNvCxnSpPr>
            <a:cxnSpLocks/>
          </p:cNvCxnSpPr>
          <p:nvPr/>
        </p:nvCxnSpPr>
        <p:spPr>
          <a:xfrm flipH="1">
            <a:off x="6217731" y="1821907"/>
            <a:ext cx="2244" cy="14322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EF1FE82A-C199-BC00-9345-8FDE0640043A}"/>
              </a:ext>
            </a:extLst>
          </p:cNvPr>
          <p:cNvCxnSpPr>
            <a:cxnSpLocks/>
          </p:cNvCxnSpPr>
          <p:nvPr/>
        </p:nvCxnSpPr>
        <p:spPr>
          <a:xfrm flipH="1">
            <a:off x="6209815" y="2195111"/>
            <a:ext cx="2244" cy="14322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9776EE53-E00F-7644-3AF0-FC5A95A5B3EB}"/>
              </a:ext>
            </a:extLst>
          </p:cNvPr>
          <p:cNvCxnSpPr>
            <a:cxnSpLocks/>
          </p:cNvCxnSpPr>
          <p:nvPr/>
        </p:nvCxnSpPr>
        <p:spPr>
          <a:xfrm flipH="1">
            <a:off x="6217731" y="2680721"/>
            <a:ext cx="2244" cy="14322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a:extLst>
              <a:ext uri="{FF2B5EF4-FFF2-40B4-BE49-F238E27FC236}">
                <a16:creationId xmlns:a16="http://schemas.microsoft.com/office/drawing/2014/main" id="{05327918-2583-520D-75C0-9C78377C3052}"/>
              </a:ext>
            </a:extLst>
          </p:cNvPr>
          <p:cNvCxnSpPr>
            <a:cxnSpLocks/>
          </p:cNvCxnSpPr>
          <p:nvPr/>
        </p:nvCxnSpPr>
        <p:spPr>
          <a:xfrm flipH="1">
            <a:off x="6225492" y="3040277"/>
            <a:ext cx="2244" cy="14322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106C7813-54DF-DAEB-055A-A18E0C1BB135}"/>
              </a:ext>
            </a:extLst>
          </p:cNvPr>
          <p:cNvCxnSpPr>
            <a:cxnSpLocks/>
          </p:cNvCxnSpPr>
          <p:nvPr/>
        </p:nvCxnSpPr>
        <p:spPr>
          <a:xfrm flipH="1">
            <a:off x="6230727" y="3636415"/>
            <a:ext cx="2244" cy="14322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73" name="Straight Arrow Connector 1372">
            <a:extLst>
              <a:ext uri="{FF2B5EF4-FFF2-40B4-BE49-F238E27FC236}">
                <a16:creationId xmlns:a16="http://schemas.microsoft.com/office/drawing/2014/main" id="{937E8D0C-15F1-5187-6470-A5E37A7D49BB}"/>
              </a:ext>
            </a:extLst>
          </p:cNvPr>
          <p:cNvCxnSpPr>
            <a:cxnSpLocks/>
          </p:cNvCxnSpPr>
          <p:nvPr/>
        </p:nvCxnSpPr>
        <p:spPr>
          <a:xfrm flipH="1">
            <a:off x="6228414" y="4157550"/>
            <a:ext cx="2244" cy="14322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404" name="Straight Arrow Connector 1403">
            <a:extLst>
              <a:ext uri="{FF2B5EF4-FFF2-40B4-BE49-F238E27FC236}">
                <a16:creationId xmlns:a16="http://schemas.microsoft.com/office/drawing/2014/main" id="{9228DE74-E757-DC26-F735-E6B65441055C}"/>
              </a:ext>
            </a:extLst>
          </p:cNvPr>
          <p:cNvCxnSpPr>
            <a:cxnSpLocks/>
          </p:cNvCxnSpPr>
          <p:nvPr/>
        </p:nvCxnSpPr>
        <p:spPr>
          <a:xfrm flipH="1">
            <a:off x="6231849" y="4672077"/>
            <a:ext cx="2244" cy="14322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AE786B8A-A374-0CB3-E147-34F20806ADDC}"/>
              </a:ext>
            </a:extLst>
          </p:cNvPr>
          <p:cNvCxnSpPr>
            <a:cxnSpLocks/>
          </p:cNvCxnSpPr>
          <p:nvPr/>
        </p:nvCxnSpPr>
        <p:spPr>
          <a:xfrm flipH="1">
            <a:off x="4528913" y="5161059"/>
            <a:ext cx="2244" cy="14322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90" name="TextBox 89">
            <a:extLst>
              <a:ext uri="{FF2B5EF4-FFF2-40B4-BE49-F238E27FC236}">
                <a16:creationId xmlns:a16="http://schemas.microsoft.com/office/drawing/2014/main" id="{178317C7-C8C5-C25E-5D52-E869EE901D99}"/>
              </a:ext>
            </a:extLst>
          </p:cNvPr>
          <p:cNvSpPr txBox="1"/>
          <p:nvPr/>
        </p:nvSpPr>
        <p:spPr>
          <a:xfrm>
            <a:off x="5209649" y="4871997"/>
            <a:ext cx="203419" cy="186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Y</a:t>
            </a:r>
          </a:p>
        </p:txBody>
      </p:sp>
      <p:sp>
        <p:nvSpPr>
          <p:cNvPr id="93" name="TextBox 92">
            <a:extLst>
              <a:ext uri="{FF2B5EF4-FFF2-40B4-BE49-F238E27FC236}">
                <a16:creationId xmlns:a16="http://schemas.microsoft.com/office/drawing/2014/main" id="{1EC9E99C-7FCE-048C-4532-D8566609BF8A}"/>
              </a:ext>
            </a:extLst>
          </p:cNvPr>
          <p:cNvSpPr txBox="1"/>
          <p:nvPr/>
        </p:nvSpPr>
        <p:spPr>
          <a:xfrm>
            <a:off x="3726186" y="5317102"/>
            <a:ext cx="203419" cy="186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Y</a:t>
            </a:r>
          </a:p>
        </p:txBody>
      </p:sp>
      <p:cxnSp>
        <p:nvCxnSpPr>
          <p:cNvPr id="98" name="Straight Arrow Connector 97">
            <a:extLst>
              <a:ext uri="{FF2B5EF4-FFF2-40B4-BE49-F238E27FC236}">
                <a16:creationId xmlns:a16="http://schemas.microsoft.com/office/drawing/2014/main" id="{4D4BB55C-F40B-7069-5A47-2EFF1CD7A15D}"/>
              </a:ext>
            </a:extLst>
          </p:cNvPr>
          <p:cNvCxnSpPr>
            <a:cxnSpLocks/>
          </p:cNvCxnSpPr>
          <p:nvPr/>
        </p:nvCxnSpPr>
        <p:spPr>
          <a:xfrm flipH="1">
            <a:off x="4522342" y="5660779"/>
            <a:ext cx="2244" cy="14322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1" name="TextBox 110">
            <a:extLst>
              <a:ext uri="{FF2B5EF4-FFF2-40B4-BE49-F238E27FC236}">
                <a16:creationId xmlns:a16="http://schemas.microsoft.com/office/drawing/2014/main" id="{4C0D0586-24AC-14F5-315E-0BE73157F031}"/>
              </a:ext>
            </a:extLst>
          </p:cNvPr>
          <p:cNvSpPr txBox="1"/>
          <p:nvPr/>
        </p:nvSpPr>
        <p:spPr>
          <a:xfrm>
            <a:off x="5102272" y="5816892"/>
            <a:ext cx="239168" cy="18620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N</a:t>
            </a:r>
          </a:p>
        </p:txBody>
      </p:sp>
      <p:cxnSp>
        <p:nvCxnSpPr>
          <p:cNvPr id="1412" name="Connector: Elbow 136">
            <a:extLst>
              <a:ext uri="{FF2B5EF4-FFF2-40B4-BE49-F238E27FC236}">
                <a16:creationId xmlns:a16="http://schemas.microsoft.com/office/drawing/2014/main" id="{7E73074B-ED41-401F-6D95-C36B90BFCEE2}"/>
              </a:ext>
            </a:extLst>
          </p:cNvPr>
          <p:cNvCxnSpPr>
            <a:cxnSpLocks/>
            <a:stCxn id="1375" idx="1"/>
            <a:endCxn id="1403" idx="0"/>
          </p:cNvCxnSpPr>
          <p:nvPr/>
        </p:nvCxnSpPr>
        <p:spPr>
          <a:xfrm rot="10800000" flipH="1">
            <a:off x="3929604" y="1446585"/>
            <a:ext cx="4866889" cy="4527330"/>
          </a:xfrm>
          <a:prstGeom prst="bentConnector4">
            <a:avLst>
              <a:gd name="adj1" fmla="val -6943"/>
              <a:gd name="adj2" fmla="val 102415"/>
            </a:avLst>
          </a:prstGeom>
          <a:ln w="19050">
            <a:solidFill>
              <a:srgbClr val="71AAEF"/>
            </a:solidFill>
            <a:prstDash val="dash"/>
            <a:tailEnd type="triangle"/>
          </a:ln>
        </p:spPr>
        <p:style>
          <a:lnRef idx="1">
            <a:schemeClr val="dk1"/>
          </a:lnRef>
          <a:fillRef idx="0">
            <a:schemeClr val="dk1"/>
          </a:fillRef>
          <a:effectRef idx="0">
            <a:schemeClr val="dk1"/>
          </a:effectRef>
          <a:fontRef idx="minor">
            <a:schemeClr val="tx1"/>
          </a:fontRef>
        </p:style>
      </p:cxnSp>
      <p:grpSp>
        <p:nvGrpSpPr>
          <p:cNvPr id="1437" name="Group 1436">
            <a:extLst>
              <a:ext uri="{FF2B5EF4-FFF2-40B4-BE49-F238E27FC236}">
                <a16:creationId xmlns:a16="http://schemas.microsoft.com/office/drawing/2014/main" id="{FBF03B96-CC74-14F9-E621-C1A12A9C4A4E}"/>
              </a:ext>
            </a:extLst>
          </p:cNvPr>
          <p:cNvGrpSpPr/>
          <p:nvPr/>
        </p:nvGrpSpPr>
        <p:grpSpPr>
          <a:xfrm>
            <a:off x="8196984" y="3433800"/>
            <a:ext cx="1323316" cy="222853"/>
            <a:chOff x="7947560" y="2415638"/>
            <a:chExt cx="1323316" cy="222853"/>
          </a:xfrm>
        </p:grpSpPr>
        <p:cxnSp>
          <p:nvCxnSpPr>
            <p:cNvPr id="1438" name="Connector: Elbow 1437">
              <a:extLst>
                <a:ext uri="{FF2B5EF4-FFF2-40B4-BE49-F238E27FC236}">
                  <a16:creationId xmlns:a16="http://schemas.microsoft.com/office/drawing/2014/main" id="{AD86C100-C7DB-07C3-E6C1-B6C742E1A0FB}"/>
                </a:ext>
              </a:extLst>
            </p:cNvPr>
            <p:cNvCxnSpPr>
              <a:cxnSpLocks/>
              <a:stCxn id="1353" idx="2"/>
              <a:endCxn id="1354" idx="0"/>
            </p:cNvCxnSpPr>
            <p:nvPr/>
          </p:nvCxnSpPr>
          <p:spPr>
            <a:xfrm rot="16200000" flipH="1">
              <a:off x="8816544" y="2168187"/>
              <a:ext cx="206881" cy="701783"/>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9" name="Connector: Elbow 1438">
              <a:extLst>
                <a:ext uri="{FF2B5EF4-FFF2-40B4-BE49-F238E27FC236}">
                  <a16:creationId xmlns:a16="http://schemas.microsoft.com/office/drawing/2014/main" id="{9ED512E3-7667-511B-5447-B38A3CAE0112}"/>
                </a:ext>
              </a:extLst>
            </p:cNvPr>
            <p:cNvCxnSpPr>
              <a:cxnSpLocks/>
              <a:stCxn id="1353" idx="2"/>
              <a:endCxn id="56" idx="0"/>
            </p:cNvCxnSpPr>
            <p:nvPr/>
          </p:nvCxnSpPr>
          <p:spPr>
            <a:xfrm rot="5400000">
              <a:off x="8146900" y="2216298"/>
              <a:ext cx="222853" cy="621534"/>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9" name="TextBox 198">
            <a:extLst>
              <a:ext uri="{FF2B5EF4-FFF2-40B4-BE49-F238E27FC236}">
                <a16:creationId xmlns:a16="http://schemas.microsoft.com/office/drawing/2014/main" id="{09BA40E9-530B-F04F-6796-79CC892997B6}"/>
              </a:ext>
            </a:extLst>
          </p:cNvPr>
          <p:cNvSpPr txBox="1"/>
          <p:nvPr/>
        </p:nvSpPr>
        <p:spPr>
          <a:xfrm>
            <a:off x="7497902" y="4249495"/>
            <a:ext cx="203419" cy="186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Y</a:t>
            </a:r>
          </a:p>
        </p:txBody>
      </p:sp>
      <p:sp>
        <p:nvSpPr>
          <p:cNvPr id="206" name="TextBox 205">
            <a:extLst>
              <a:ext uri="{FF2B5EF4-FFF2-40B4-BE49-F238E27FC236}">
                <a16:creationId xmlns:a16="http://schemas.microsoft.com/office/drawing/2014/main" id="{27EC1324-E805-2DD4-D5DB-93B186297335}"/>
              </a:ext>
            </a:extLst>
          </p:cNvPr>
          <p:cNvSpPr txBox="1"/>
          <p:nvPr/>
        </p:nvSpPr>
        <p:spPr>
          <a:xfrm>
            <a:off x="7958863" y="4699192"/>
            <a:ext cx="235962" cy="186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N</a:t>
            </a:r>
          </a:p>
        </p:txBody>
      </p:sp>
      <p:sp>
        <p:nvSpPr>
          <p:cNvPr id="224" name="TextBox 223">
            <a:extLst>
              <a:ext uri="{FF2B5EF4-FFF2-40B4-BE49-F238E27FC236}">
                <a16:creationId xmlns:a16="http://schemas.microsoft.com/office/drawing/2014/main" id="{49B3F3D8-50AF-6189-294D-A71AF71548E4}"/>
              </a:ext>
            </a:extLst>
          </p:cNvPr>
          <p:cNvSpPr txBox="1"/>
          <p:nvPr/>
        </p:nvSpPr>
        <p:spPr>
          <a:xfrm>
            <a:off x="3709184" y="5811681"/>
            <a:ext cx="203419" cy="186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Y</a:t>
            </a:r>
          </a:p>
        </p:txBody>
      </p:sp>
      <p:cxnSp>
        <p:nvCxnSpPr>
          <p:cNvPr id="240" name="Straight Arrow Connector 239">
            <a:extLst>
              <a:ext uri="{FF2B5EF4-FFF2-40B4-BE49-F238E27FC236}">
                <a16:creationId xmlns:a16="http://schemas.microsoft.com/office/drawing/2014/main" id="{7C0A67B6-0789-8B64-2643-FDFEC4A49CED}"/>
              </a:ext>
            </a:extLst>
          </p:cNvPr>
          <p:cNvCxnSpPr>
            <a:cxnSpLocks/>
            <a:stCxn id="1499" idx="0"/>
          </p:cNvCxnSpPr>
          <p:nvPr/>
        </p:nvCxnSpPr>
        <p:spPr>
          <a:xfrm flipH="1" flipV="1">
            <a:off x="8194825" y="4109429"/>
            <a:ext cx="1347" cy="6027"/>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48" name="TextBox 247">
            <a:extLst>
              <a:ext uri="{FF2B5EF4-FFF2-40B4-BE49-F238E27FC236}">
                <a16:creationId xmlns:a16="http://schemas.microsoft.com/office/drawing/2014/main" id="{46F0AB75-0282-2AC9-8903-32A1A4978319}"/>
              </a:ext>
            </a:extLst>
          </p:cNvPr>
          <p:cNvSpPr txBox="1"/>
          <p:nvPr/>
        </p:nvSpPr>
        <p:spPr>
          <a:xfrm>
            <a:off x="9983556" y="4169295"/>
            <a:ext cx="235962" cy="186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N</a:t>
            </a:r>
          </a:p>
        </p:txBody>
      </p:sp>
      <p:sp>
        <p:nvSpPr>
          <p:cNvPr id="249" name="TextBox 248">
            <a:extLst>
              <a:ext uri="{FF2B5EF4-FFF2-40B4-BE49-F238E27FC236}">
                <a16:creationId xmlns:a16="http://schemas.microsoft.com/office/drawing/2014/main" id="{BB326BAC-2B12-3CD4-61D1-AD41632C65FB}"/>
              </a:ext>
            </a:extLst>
          </p:cNvPr>
          <p:cNvSpPr txBox="1"/>
          <p:nvPr/>
        </p:nvSpPr>
        <p:spPr>
          <a:xfrm>
            <a:off x="9288415" y="4641745"/>
            <a:ext cx="203419" cy="186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Y</a:t>
            </a:r>
          </a:p>
        </p:txBody>
      </p:sp>
      <p:sp>
        <p:nvSpPr>
          <p:cNvPr id="255" name="TextBox 1345">
            <a:extLst>
              <a:ext uri="{FF2B5EF4-FFF2-40B4-BE49-F238E27FC236}">
                <a16:creationId xmlns:a16="http://schemas.microsoft.com/office/drawing/2014/main" id="{3D19574B-5A6E-B5BD-8E7A-4BF18B92DC4D}"/>
              </a:ext>
            </a:extLst>
          </p:cNvPr>
          <p:cNvSpPr txBox="1"/>
          <p:nvPr/>
        </p:nvSpPr>
        <p:spPr>
          <a:xfrm>
            <a:off x="1662809" y="6068666"/>
            <a:ext cx="1602458"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100" b="1" i="1" u="none" strike="noStrike" kern="1200" cap="none" spc="0" normalizeH="0" baseline="0" noProof="0">
                <a:ln>
                  <a:noFill/>
                </a:ln>
                <a:solidFill>
                  <a:srgbClr val="156082"/>
                </a:solidFill>
                <a:effectLst/>
                <a:uLnTx/>
                <a:uFillTx/>
                <a:latin typeface="Barlow" panose="00000500000000000000" pitchFamily="2" charset="0"/>
                <a:ea typeface="+mn-ea"/>
                <a:cs typeface="+mn-cs"/>
              </a:rPr>
              <a:t>Patient discharge to usual care team</a:t>
            </a:r>
          </a:p>
        </p:txBody>
      </p:sp>
      <p:cxnSp>
        <p:nvCxnSpPr>
          <p:cNvPr id="1494" name="Straight Arrow Connector 1493">
            <a:extLst>
              <a:ext uri="{FF2B5EF4-FFF2-40B4-BE49-F238E27FC236}">
                <a16:creationId xmlns:a16="http://schemas.microsoft.com/office/drawing/2014/main" id="{F945FCC0-3859-B4FB-7F9A-815BDD981E4C}"/>
              </a:ext>
            </a:extLst>
          </p:cNvPr>
          <p:cNvCxnSpPr>
            <a:cxnSpLocks/>
            <a:stCxn id="63" idx="2"/>
            <a:endCxn id="1344" idx="0"/>
          </p:cNvCxnSpPr>
          <p:nvPr/>
        </p:nvCxnSpPr>
        <p:spPr>
          <a:xfrm flipH="1">
            <a:off x="9520299" y="4696555"/>
            <a:ext cx="4417" cy="118747"/>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495" name="Straight Arrow Connector 1494">
            <a:extLst>
              <a:ext uri="{FF2B5EF4-FFF2-40B4-BE49-F238E27FC236}">
                <a16:creationId xmlns:a16="http://schemas.microsoft.com/office/drawing/2014/main" id="{6B64C5FD-FDFB-1B72-C4DB-9E43A63BD9C4}"/>
              </a:ext>
            </a:extLst>
          </p:cNvPr>
          <p:cNvCxnSpPr>
            <a:cxnSpLocks/>
            <a:stCxn id="1344" idx="2"/>
            <a:endCxn id="23" idx="0"/>
          </p:cNvCxnSpPr>
          <p:nvPr/>
        </p:nvCxnSpPr>
        <p:spPr>
          <a:xfrm>
            <a:off x="9520299" y="5030746"/>
            <a:ext cx="6167" cy="185256"/>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499" name="Diamond 1498">
            <a:extLst>
              <a:ext uri="{FF2B5EF4-FFF2-40B4-BE49-F238E27FC236}">
                <a16:creationId xmlns:a16="http://schemas.microsoft.com/office/drawing/2014/main" id="{CE486806-B750-9EC7-54A2-DE03A83B7AC4}"/>
              </a:ext>
            </a:extLst>
          </p:cNvPr>
          <p:cNvSpPr/>
          <p:nvPr/>
        </p:nvSpPr>
        <p:spPr>
          <a:xfrm>
            <a:off x="7643096" y="4115456"/>
            <a:ext cx="1106152" cy="590673"/>
          </a:xfrm>
          <a:prstGeom prst="diamon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0963" rIns="2096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For MDT re-review?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502" name="Straight Arrow Connector 1501">
            <a:extLst>
              <a:ext uri="{FF2B5EF4-FFF2-40B4-BE49-F238E27FC236}">
                <a16:creationId xmlns:a16="http://schemas.microsoft.com/office/drawing/2014/main" id="{DDD7BCB0-2C1B-B001-DDAE-F0CE37AACDFF}"/>
              </a:ext>
            </a:extLst>
          </p:cNvPr>
          <p:cNvCxnSpPr>
            <a:cxnSpLocks/>
            <a:stCxn id="1354" idx="2"/>
            <a:endCxn id="63" idx="0"/>
          </p:cNvCxnSpPr>
          <p:nvPr/>
        </p:nvCxnSpPr>
        <p:spPr>
          <a:xfrm>
            <a:off x="9520300" y="3979236"/>
            <a:ext cx="4416" cy="100060"/>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09" name="TextBox 1508">
            <a:extLst>
              <a:ext uri="{FF2B5EF4-FFF2-40B4-BE49-F238E27FC236}">
                <a16:creationId xmlns:a16="http://schemas.microsoft.com/office/drawing/2014/main" id="{E54BFE84-F6E4-7B44-9DD2-2A5C0F2E286E}"/>
              </a:ext>
            </a:extLst>
          </p:cNvPr>
          <p:cNvSpPr txBox="1"/>
          <p:nvPr/>
        </p:nvSpPr>
        <p:spPr>
          <a:xfrm>
            <a:off x="8981867" y="5814949"/>
            <a:ext cx="1085698" cy="338554"/>
          </a:xfrm>
          <a:prstGeom prst="rect">
            <a:avLst/>
          </a:prstGeom>
          <a:solidFill>
            <a:schemeClr val="bg1">
              <a:alpha val="66033"/>
            </a:schemeClr>
          </a:solidFill>
          <a:ln w="19050">
            <a:solidFill>
              <a:srgbClr val="758BFE"/>
            </a:solidFill>
          </a:ln>
        </p:spPr>
        <p:style>
          <a:lnRef idx="2">
            <a:schemeClr val="dk1"/>
          </a:lnRef>
          <a:fillRef idx="1">
            <a:schemeClr val="lt1"/>
          </a:fillRef>
          <a:effectRef idx="0">
            <a:schemeClr val="dk1"/>
          </a:effectRef>
          <a:fontRef idx="minor">
            <a:schemeClr val="dk1"/>
          </a:fontRef>
        </p:style>
        <p:txBody>
          <a:bodyPr wrap="square" lIns="20963" rIns="2096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Genetics results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appointment (WED)</a:t>
            </a:r>
            <a:endParaRPr kumimoji="0" lang="en-US" sz="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540" name="Straight Arrow Connector 1539">
            <a:extLst>
              <a:ext uri="{FF2B5EF4-FFF2-40B4-BE49-F238E27FC236}">
                <a16:creationId xmlns:a16="http://schemas.microsoft.com/office/drawing/2014/main" id="{344020EA-FF17-CF90-48BF-C00F909C132F}"/>
              </a:ext>
            </a:extLst>
          </p:cNvPr>
          <p:cNvCxnSpPr>
            <a:cxnSpLocks/>
            <a:stCxn id="1499" idx="2"/>
            <a:endCxn id="60" idx="0"/>
          </p:cNvCxnSpPr>
          <p:nvPr/>
        </p:nvCxnSpPr>
        <p:spPr>
          <a:xfrm flipH="1">
            <a:off x="8196122" y="4706129"/>
            <a:ext cx="50" cy="32144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44" name="Straight Arrow Connector 1543">
            <a:extLst>
              <a:ext uri="{FF2B5EF4-FFF2-40B4-BE49-F238E27FC236}">
                <a16:creationId xmlns:a16="http://schemas.microsoft.com/office/drawing/2014/main" id="{C972D4F7-CEDA-EC6D-D0B7-AB7C234E8141}"/>
              </a:ext>
            </a:extLst>
          </p:cNvPr>
          <p:cNvCxnSpPr>
            <a:cxnSpLocks/>
            <a:stCxn id="23" idx="2"/>
            <a:endCxn id="1509" idx="0"/>
          </p:cNvCxnSpPr>
          <p:nvPr/>
        </p:nvCxnSpPr>
        <p:spPr>
          <a:xfrm flipH="1">
            <a:off x="9524716" y="5709886"/>
            <a:ext cx="1750" cy="105063"/>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57" name="TextBox 1556">
            <a:extLst>
              <a:ext uri="{FF2B5EF4-FFF2-40B4-BE49-F238E27FC236}">
                <a16:creationId xmlns:a16="http://schemas.microsoft.com/office/drawing/2014/main" id="{26739E22-F808-C4E4-74A6-611DE1DAA4CD}"/>
              </a:ext>
            </a:extLst>
          </p:cNvPr>
          <p:cNvSpPr txBox="1"/>
          <p:nvPr/>
        </p:nvSpPr>
        <p:spPr>
          <a:xfrm>
            <a:off x="9923448" y="6252987"/>
            <a:ext cx="203419" cy="186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Y</a:t>
            </a:r>
          </a:p>
        </p:txBody>
      </p:sp>
      <p:sp>
        <p:nvSpPr>
          <p:cNvPr id="1558" name="TextBox 1557">
            <a:extLst>
              <a:ext uri="{FF2B5EF4-FFF2-40B4-BE49-F238E27FC236}">
                <a16:creationId xmlns:a16="http://schemas.microsoft.com/office/drawing/2014/main" id="{C04703E4-1B5A-357B-937E-6B3F6EEABE89}"/>
              </a:ext>
            </a:extLst>
          </p:cNvPr>
          <p:cNvSpPr txBox="1"/>
          <p:nvPr/>
        </p:nvSpPr>
        <p:spPr>
          <a:xfrm>
            <a:off x="10001819" y="5304284"/>
            <a:ext cx="235962" cy="186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N</a:t>
            </a:r>
          </a:p>
        </p:txBody>
      </p:sp>
      <p:sp>
        <p:nvSpPr>
          <p:cNvPr id="1559" name="TextBox 1558">
            <a:extLst>
              <a:ext uri="{FF2B5EF4-FFF2-40B4-BE49-F238E27FC236}">
                <a16:creationId xmlns:a16="http://schemas.microsoft.com/office/drawing/2014/main" id="{2A1BF7D9-E596-994A-26F3-40D7858C2F16}"/>
              </a:ext>
            </a:extLst>
          </p:cNvPr>
          <p:cNvSpPr txBox="1"/>
          <p:nvPr/>
        </p:nvSpPr>
        <p:spPr>
          <a:xfrm>
            <a:off x="9252385" y="5666346"/>
            <a:ext cx="203419" cy="186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Y</a:t>
            </a:r>
          </a:p>
        </p:txBody>
      </p:sp>
      <p:cxnSp>
        <p:nvCxnSpPr>
          <p:cNvPr id="1561" name="Straight Arrow Connector 1560">
            <a:extLst>
              <a:ext uri="{FF2B5EF4-FFF2-40B4-BE49-F238E27FC236}">
                <a16:creationId xmlns:a16="http://schemas.microsoft.com/office/drawing/2014/main" id="{7E0F6FF4-1532-59B0-3300-952B148C68C5}"/>
              </a:ext>
            </a:extLst>
          </p:cNvPr>
          <p:cNvCxnSpPr>
            <a:cxnSpLocks/>
          </p:cNvCxnSpPr>
          <p:nvPr/>
        </p:nvCxnSpPr>
        <p:spPr>
          <a:xfrm>
            <a:off x="9489411" y="6153503"/>
            <a:ext cx="0" cy="11932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567" name="Straight Arrow Connector 1566">
            <a:extLst>
              <a:ext uri="{FF2B5EF4-FFF2-40B4-BE49-F238E27FC236}">
                <a16:creationId xmlns:a16="http://schemas.microsoft.com/office/drawing/2014/main" id="{B4A494E2-9E7D-26EC-09A4-92708F92BD85}"/>
              </a:ext>
            </a:extLst>
          </p:cNvPr>
          <p:cNvCxnSpPr>
            <a:cxnSpLocks/>
            <a:endCxn id="7" idx="0"/>
          </p:cNvCxnSpPr>
          <p:nvPr/>
        </p:nvCxnSpPr>
        <p:spPr>
          <a:xfrm>
            <a:off x="6231849" y="6148416"/>
            <a:ext cx="0" cy="397307"/>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585" name="TextBox 1584">
            <a:extLst>
              <a:ext uri="{FF2B5EF4-FFF2-40B4-BE49-F238E27FC236}">
                <a16:creationId xmlns:a16="http://schemas.microsoft.com/office/drawing/2014/main" id="{92A90F14-A6F7-3A81-6D0F-D2D1D9FEFF29}"/>
              </a:ext>
            </a:extLst>
          </p:cNvPr>
          <p:cNvSpPr txBox="1"/>
          <p:nvPr/>
        </p:nvSpPr>
        <p:spPr>
          <a:xfrm>
            <a:off x="9060194" y="6524726"/>
            <a:ext cx="235962" cy="18633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10" b="0" i="0" u="none" strike="noStrike" kern="1200" cap="none" spc="0" normalizeH="0" baseline="0" noProof="0">
                <a:ln>
                  <a:noFill/>
                </a:ln>
                <a:solidFill>
                  <a:srgbClr val="156082"/>
                </a:solidFill>
                <a:effectLst/>
                <a:uLnTx/>
                <a:uFillTx/>
                <a:latin typeface="Aptos" panose="02110004020202020204"/>
                <a:ea typeface="+mn-ea"/>
                <a:cs typeface="+mn-cs"/>
              </a:rPr>
              <a:t>N</a:t>
            </a:r>
          </a:p>
        </p:txBody>
      </p:sp>
      <p:cxnSp>
        <p:nvCxnSpPr>
          <p:cNvPr id="96" name="Elbow Connector 47">
            <a:extLst>
              <a:ext uri="{FF2B5EF4-FFF2-40B4-BE49-F238E27FC236}">
                <a16:creationId xmlns:a16="http://schemas.microsoft.com/office/drawing/2014/main" id="{D5E7B2AF-8505-9DF0-9267-002C76ED9B2E}"/>
              </a:ext>
            </a:extLst>
          </p:cNvPr>
          <p:cNvCxnSpPr>
            <a:cxnSpLocks/>
            <a:stCxn id="1362" idx="2"/>
            <a:endCxn id="1380" idx="3"/>
          </p:cNvCxnSpPr>
          <p:nvPr/>
        </p:nvCxnSpPr>
        <p:spPr>
          <a:xfrm rot="5400000">
            <a:off x="9130340" y="6299142"/>
            <a:ext cx="45550" cy="683052"/>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442" name="Straight Arrow Connector 1441">
            <a:extLst>
              <a:ext uri="{FF2B5EF4-FFF2-40B4-BE49-F238E27FC236}">
                <a16:creationId xmlns:a16="http://schemas.microsoft.com/office/drawing/2014/main" id="{3E9DD0CC-D6A8-CDEC-57FA-94625A43B29C}"/>
              </a:ext>
            </a:extLst>
          </p:cNvPr>
          <p:cNvCxnSpPr>
            <a:cxnSpLocks/>
            <a:stCxn id="56" idx="2"/>
            <a:endCxn id="1499" idx="0"/>
          </p:cNvCxnSpPr>
          <p:nvPr/>
        </p:nvCxnSpPr>
        <p:spPr>
          <a:xfrm flipH="1">
            <a:off x="8196172" y="3995208"/>
            <a:ext cx="811" cy="120248"/>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 name="Subtitle 2">
            <a:extLst>
              <a:ext uri="{FF2B5EF4-FFF2-40B4-BE49-F238E27FC236}">
                <a16:creationId xmlns:a16="http://schemas.microsoft.com/office/drawing/2014/main" id="{981100BD-DBE3-9588-65DD-EB2F3C344EE3}"/>
              </a:ext>
            </a:extLst>
          </p:cNvPr>
          <p:cNvSpPr txBox="1">
            <a:spLocks/>
          </p:cNvSpPr>
          <p:nvPr/>
        </p:nvSpPr>
        <p:spPr>
          <a:xfrm>
            <a:off x="5460970" y="6545723"/>
            <a:ext cx="1541757" cy="244478"/>
          </a:xfrm>
          <a:prstGeom prst="rect">
            <a:avLst/>
          </a:prstGeom>
          <a:solidFill>
            <a:schemeClr val="bg1"/>
          </a:solidFill>
          <a:ln w="19050">
            <a:solidFill>
              <a:srgbClr val="67C2DF"/>
            </a:solidFill>
          </a:ln>
        </p:spPr>
        <p:style>
          <a:lnRef idx="2">
            <a:schemeClr val="dk1"/>
          </a:lnRef>
          <a:fillRef idx="1">
            <a:schemeClr val="lt1"/>
          </a:fillRef>
          <a:effectRef idx="0">
            <a:schemeClr val="dk1"/>
          </a:effectRef>
          <a:fontRef idx="minor">
            <a:schemeClr val="dk1"/>
          </a:fontRef>
        </p:style>
        <p:txBody>
          <a:bodyPr vert="horz" lIns="53245" tIns="26622" rIns="53245" bIns="26622"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PCC summary letter mailed. Patient discharged from PCC</a:t>
            </a:r>
            <a:endParaRPr kumimoji="0" lang="en-US" sz="800" b="1" i="0" u="none" strike="noStrike" kern="1200" cap="none" spc="0" normalizeH="0" baseline="30000" noProof="0">
              <a:ln>
                <a:noFill/>
              </a:ln>
              <a:solidFill>
                <a:srgbClr val="FF0000"/>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2F4F8128-3AEA-C7B9-D116-D55CBC32FF2C}"/>
              </a:ext>
            </a:extLst>
          </p:cNvPr>
          <p:cNvGrpSpPr/>
          <p:nvPr/>
        </p:nvGrpSpPr>
        <p:grpSpPr>
          <a:xfrm>
            <a:off x="103675" y="2954693"/>
            <a:ext cx="3572263" cy="1800187"/>
            <a:chOff x="104069" y="2516081"/>
            <a:chExt cx="4312995" cy="1951816"/>
          </a:xfrm>
        </p:grpSpPr>
        <p:grpSp>
          <p:nvGrpSpPr>
            <p:cNvPr id="10" name="Group 9">
              <a:extLst>
                <a:ext uri="{FF2B5EF4-FFF2-40B4-BE49-F238E27FC236}">
                  <a16:creationId xmlns:a16="http://schemas.microsoft.com/office/drawing/2014/main" id="{B8186F6B-32F2-367F-34E6-3AD1AF5254CF}"/>
                </a:ext>
              </a:extLst>
            </p:cNvPr>
            <p:cNvGrpSpPr/>
            <p:nvPr/>
          </p:nvGrpSpPr>
          <p:grpSpPr>
            <a:xfrm>
              <a:off x="104069" y="2516081"/>
              <a:ext cx="4312995" cy="1938809"/>
              <a:chOff x="8159474" y="3735702"/>
              <a:chExt cx="3685840" cy="2858976"/>
            </a:xfrm>
          </p:grpSpPr>
          <p:sp>
            <p:nvSpPr>
              <p:cNvPr id="12" name="TextBox 11">
                <a:extLst>
                  <a:ext uri="{FF2B5EF4-FFF2-40B4-BE49-F238E27FC236}">
                    <a16:creationId xmlns:a16="http://schemas.microsoft.com/office/drawing/2014/main" id="{7FFD6BB6-198D-E03F-7BF4-4D0B21A56804}"/>
                  </a:ext>
                </a:extLst>
              </p:cNvPr>
              <p:cNvSpPr txBox="1"/>
              <p:nvPr/>
            </p:nvSpPr>
            <p:spPr>
              <a:xfrm>
                <a:off x="8325239" y="4408345"/>
                <a:ext cx="3180957" cy="1919098"/>
              </a:xfrm>
              <a:prstGeom prst="rect">
                <a:avLst/>
              </a:prstGeom>
              <a:no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Barlow" panose="00000500000000000000" pitchFamily="2" charset="0"/>
                    <a:ea typeface="+mn-ea"/>
                    <a:cs typeface="Arial" panose="020B0604020202020204" pitchFamily="34" charset="0"/>
                  </a:rPr>
                  <a:t>The way I provide routine care is not by sending a patient to a precision medicine clinic.  It’s me, using the precision medicine clinic as my tool to then give my patient precision medicine</a:t>
                </a:r>
                <a:r>
                  <a:rPr kumimoji="0" lang="en-US" sz="1200" b="1" i="0" u="none" strike="noStrike" kern="1200" cap="none" spc="0" normalizeH="0" baseline="0" noProof="0">
                    <a:ln>
                      <a:noFill/>
                    </a:ln>
                    <a:solidFill>
                      <a:prstClr val="black"/>
                    </a:solidFill>
                    <a:effectLst/>
                    <a:uLnTx/>
                    <a:uFillTx/>
                    <a:latin typeface="Barlow" panose="00000500000000000000" pitchFamily="2"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Barlow" panose="00000500000000000000" pitchFamily="2" charset="0"/>
                    <a:ea typeface="+mn-ea"/>
                    <a:cs typeface="Arial" panose="020B0604020202020204" pitchFamily="34" charset="0"/>
                  </a:rPr>
                  <a:t>[S14, medical oncologist] </a:t>
                </a:r>
                <a:endParaRPr kumimoji="0" lang="en-AU" sz="1200" b="0" i="0" u="none" strike="noStrike" kern="1200" cap="none" spc="0" normalizeH="0" baseline="0" noProof="0">
                  <a:ln>
                    <a:noFill/>
                  </a:ln>
                  <a:solidFill>
                    <a:prstClr val="black"/>
                  </a:solidFill>
                  <a:effectLst/>
                  <a:uLnTx/>
                  <a:uFillTx/>
                  <a:latin typeface="Barlow" panose="00000500000000000000" pitchFamily="2"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9EE6A693-8A6F-1487-4D65-D6C653268855}"/>
                  </a:ext>
                </a:extLst>
              </p:cNvPr>
              <p:cNvSpPr/>
              <p:nvPr/>
            </p:nvSpPr>
            <p:spPr>
              <a:xfrm>
                <a:off x="8314976" y="4224339"/>
                <a:ext cx="3220591" cy="2141737"/>
              </a:xfrm>
              <a:prstGeom prst="round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14" name="Rectangle 13">
                <a:extLst>
                  <a:ext uri="{FF2B5EF4-FFF2-40B4-BE49-F238E27FC236}">
                    <a16:creationId xmlns:a16="http://schemas.microsoft.com/office/drawing/2014/main" id="{5D47BF03-BA5A-AC24-DF49-00AD1915BC1E}"/>
                  </a:ext>
                </a:extLst>
              </p:cNvPr>
              <p:cNvSpPr/>
              <p:nvPr/>
            </p:nvSpPr>
            <p:spPr>
              <a:xfrm>
                <a:off x="8281537" y="3930571"/>
                <a:ext cx="435113" cy="569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pic>
            <p:nvPicPr>
              <p:cNvPr id="15" name="Graphic 14" descr="Open quotation mark with solid fill">
                <a:extLst>
                  <a:ext uri="{FF2B5EF4-FFF2-40B4-BE49-F238E27FC236}">
                    <a16:creationId xmlns:a16="http://schemas.microsoft.com/office/drawing/2014/main" id="{AF7F1BA8-72E7-CEF2-C55A-A86BBD8091F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59474" y="3735702"/>
                <a:ext cx="647987" cy="888085"/>
              </a:xfrm>
              <a:prstGeom prst="rect">
                <a:avLst/>
              </a:prstGeom>
            </p:spPr>
          </p:pic>
          <p:sp>
            <p:nvSpPr>
              <p:cNvPr id="16" name="Rectangle 15">
                <a:extLst>
                  <a:ext uri="{FF2B5EF4-FFF2-40B4-BE49-F238E27FC236}">
                    <a16:creationId xmlns:a16="http://schemas.microsoft.com/office/drawing/2014/main" id="{15705620-C9BE-DD18-2B0E-D5AB5578B181}"/>
                  </a:ext>
                </a:extLst>
              </p:cNvPr>
              <p:cNvSpPr/>
              <p:nvPr/>
            </p:nvSpPr>
            <p:spPr>
              <a:xfrm>
                <a:off x="11038420" y="5819382"/>
                <a:ext cx="806894" cy="775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grpSp>
        <p:pic>
          <p:nvPicPr>
            <p:cNvPr id="11" name="Graphic 14" descr="Open quotation mark with solid fill">
              <a:extLst>
                <a:ext uri="{FF2B5EF4-FFF2-40B4-BE49-F238E27FC236}">
                  <a16:creationId xmlns:a16="http://schemas.microsoft.com/office/drawing/2014/main" id="{88512F81-2796-CBAF-FD1F-60F8CA8CCF6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3506028" y="3865644"/>
              <a:ext cx="758244" cy="602253"/>
            </a:xfrm>
            <a:prstGeom prst="rect">
              <a:avLst/>
            </a:prstGeom>
          </p:spPr>
        </p:pic>
      </p:grpSp>
      <p:sp>
        <p:nvSpPr>
          <p:cNvPr id="32" name="Google Shape;1141;p40">
            <a:extLst>
              <a:ext uri="{FF2B5EF4-FFF2-40B4-BE49-F238E27FC236}">
                <a16:creationId xmlns:a16="http://schemas.microsoft.com/office/drawing/2014/main" id="{3CDC0A43-DBE2-7E71-F25B-D862BFF6C2FF}"/>
              </a:ext>
            </a:extLst>
          </p:cNvPr>
          <p:cNvSpPr>
            <a:spLocks noChangeArrowheads="1"/>
          </p:cNvSpPr>
          <p:nvPr/>
        </p:nvSpPr>
        <p:spPr bwMode="auto">
          <a:xfrm>
            <a:off x="7636474" y="4851206"/>
            <a:ext cx="677332" cy="716069"/>
          </a:xfrm>
          <a:prstGeom prst="ellipse">
            <a:avLst/>
          </a:prstGeom>
          <a:solidFill>
            <a:srgbClr val="35CBC7">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5" name="Google Shape;1146;p40">
            <a:extLst>
              <a:ext uri="{FF2B5EF4-FFF2-40B4-BE49-F238E27FC236}">
                <a16:creationId xmlns:a16="http://schemas.microsoft.com/office/drawing/2014/main" id="{78B40391-C572-15A2-2B87-9AE0EB04DE82}"/>
              </a:ext>
            </a:extLst>
          </p:cNvPr>
          <p:cNvSpPr>
            <a:spLocks/>
          </p:cNvSpPr>
          <p:nvPr/>
        </p:nvSpPr>
        <p:spPr bwMode="auto">
          <a:xfrm>
            <a:off x="8148102" y="2261356"/>
            <a:ext cx="244323" cy="853923"/>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8" y="277"/>
                </a:moveTo>
                <a:cubicBezTo>
                  <a:pt x="75" y="277"/>
                  <a:pt x="73" y="275"/>
                  <a:pt x="72" y="272"/>
                </a:cubicBezTo>
                <a:cubicBezTo>
                  <a:pt x="60" y="182"/>
                  <a:pt x="36" y="93"/>
                  <a:pt x="2" y="9"/>
                </a:cubicBezTo>
                <a:cubicBezTo>
                  <a:pt x="0" y="6"/>
                  <a:pt x="2" y="3"/>
                  <a:pt x="5" y="2"/>
                </a:cubicBezTo>
                <a:cubicBezTo>
                  <a:pt x="8" y="0"/>
                  <a:pt x="11" y="2"/>
                  <a:pt x="12" y="5"/>
                </a:cubicBezTo>
                <a:cubicBezTo>
                  <a:pt x="47" y="90"/>
                  <a:pt x="72" y="179"/>
                  <a:pt x="84" y="271"/>
                </a:cubicBezTo>
                <a:cubicBezTo>
                  <a:pt x="84" y="274"/>
                  <a:pt x="82" y="277"/>
                  <a:pt x="79" y="277"/>
                </a:cubicBezTo>
                <a:cubicBezTo>
                  <a:pt x="79" y="277"/>
                  <a:pt x="78" y="277"/>
                  <a:pt x="78" y="277"/>
                </a:cubicBezTo>
                <a:close/>
              </a:path>
            </a:pathLst>
          </a:custGeom>
          <a:solidFill>
            <a:srgbClr val="282828">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Google Shape;1147;p40">
            <a:extLst>
              <a:ext uri="{FF2B5EF4-FFF2-40B4-BE49-F238E27FC236}">
                <a16:creationId xmlns:a16="http://schemas.microsoft.com/office/drawing/2014/main" id="{731605DD-1E9D-9E19-4873-66924FCEED4F}"/>
              </a:ext>
            </a:extLst>
          </p:cNvPr>
          <p:cNvSpPr>
            <a:spLocks/>
          </p:cNvSpPr>
          <p:nvPr/>
        </p:nvSpPr>
        <p:spPr bwMode="auto">
          <a:xfrm>
            <a:off x="8148103" y="3985797"/>
            <a:ext cx="244323" cy="853923"/>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 y="277"/>
                </a:moveTo>
                <a:cubicBezTo>
                  <a:pt x="6" y="277"/>
                  <a:pt x="5" y="277"/>
                  <a:pt x="5" y="276"/>
                </a:cubicBezTo>
                <a:cubicBezTo>
                  <a:pt x="2" y="275"/>
                  <a:pt x="0" y="272"/>
                  <a:pt x="2" y="269"/>
                </a:cubicBezTo>
                <a:cubicBezTo>
                  <a:pt x="36" y="185"/>
                  <a:pt x="60" y="96"/>
                  <a:pt x="72" y="6"/>
                </a:cubicBezTo>
                <a:cubicBezTo>
                  <a:pt x="73" y="3"/>
                  <a:pt x="76" y="0"/>
                  <a:pt x="79" y="1"/>
                </a:cubicBezTo>
                <a:cubicBezTo>
                  <a:pt x="82" y="1"/>
                  <a:pt x="84" y="4"/>
                  <a:pt x="84" y="7"/>
                </a:cubicBezTo>
                <a:cubicBezTo>
                  <a:pt x="72" y="99"/>
                  <a:pt x="47" y="188"/>
                  <a:pt x="12" y="273"/>
                </a:cubicBezTo>
                <a:cubicBezTo>
                  <a:pt x="11" y="275"/>
                  <a:pt x="9" y="277"/>
                  <a:pt x="7" y="277"/>
                </a:cubicBezTo>
                <a:close/>
              </a:path>
            </a:pathLst>
          </a:custGeom>
          <a:solidFill>
            <a:srgbClr val="282828">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27FE7119-C79D-F412-94CF-BD7F4D886895}"/>
              </a:ext>
            </a:extLst>
          </p:cNvPr>
          <p:cNvSpPr/>
          <p:nvPr/>
        </p:nvSpPr>
        <p:spPr>
          <a:xfrm>
            <a:off x="7593176" y="2545207"/>
            <a:ext cx="1150874" cy="32614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2">
            <a:extLst>
              <a:ext uri="{FF2B5EF4-FFF2-40B4-BE49-F238E27FC236}">
                <a16:creationId xmlns:a16="http://schemas.microsoft.com/office/drawing/2014/main" id="{0CAE8966-37A9-600B-4E13-965F19084255}"/>
              </a:ext>
            </a:extLst>
          </p:cNvPr>
          <p:cNvSpPr/>
          <p:nvPr/>
        </p:nvSpPr>
        <p:spPr>
          <a:xfrm>
            <a:off x="7613179" y="3655421"/>
            <a:ext cx="1150874" cy="32614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35705AED-6E19-D0B6-469E-2EF94C7DE04A}"/>
              </a:ext>
            </a:extLst>
          </p:cNvPr>
          <p:cNvSpPr/>
          <p:nvPr/>
        </p:nvSpPr>
        <p:spPr>
          <a:xfrm>
            <a:off x="7620688" y="5045262"/>
            <a:ext cx="1150874" cy="326141"/>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Группа 7">
            <a:extLst>
              <a:ext uri="{FF2B5EF4-FFF2-40B4-BE49-F238E27FC236}">
                <a16:creationId xmlns:a16="http://schemas.microsoft.com/office/drawing/2014/main" id="{06806A7E-1A40-D9F7-6A2F-2D9CFFF9CB3D}"/>
              </a:ext>
            </a:extLst>
          </p:cNvPr>
          <p:cNvGrpSpPr/>
          <p:nvPr/>
        </p:nvGrpSpPr>
        <p:grpSpPr>
          <a:xfrm>
            <a:off x="7486588" y="427948"/>
            <a:ext cx="3624902" cy="1070181"/>
            <a:chOff x="8872786" y="-747241"/>
            <a:chExt cx="4757693" cy="1331001"/>
          </a:xfrm>
        </p:grpSpPr>
        <p:sp>
          <p:nvSpPr>
            <p:cNvPr id="19" name="Google Shape;1131;p40">
              <a:extLst>
                <a:ext uri="{FF2B5EF4-FFF2-40B4-BE49-F238E27FC236}">
                  <a16:creationId xmlns:a16="http://schemas.microsoft.com/office/drawing/2014/main" id="{5E9FBF29-372F-9460-FAEE-2B4BFBB14716}"/>
                </a:ext>
              </a:extLst>
            </p:cNvPr>
            <p:cNvSpPr txBox="1">
              <a:spLocks noChangeArrowheads="1"/>
            </p:cNvSpPr>
            <p:nvPr/>
          </p:nvSpPr>
          <p:spPr bwMode="auto">
            <a:xfrm>
              <a:off x="9503055" y="-747241"/>
              <a:ext cx="4127424"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Engage stakeholders in the implementation process and maintain engagement</a:t>
              </a:r>
              <a:endParaRPr kumimoji="0" lang="en-US" sz="1600" b="1" i="1"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sp>
          <p:nvSpPr>
            <p:cNvPr id="21" name="Google Shape;1139;p40">
              <a:extLst>
                <a:ext uri="{FF2B5EF4-FFF2-40B4-BE49-F238E27FC236}">
                  <a16:creationId xmlns:a16="http://schemas.microsoft.com/office/drawing/2014/main" id="{FBE64121-5FDD-94CF-B0C6-97C969D0ABAA}"/>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0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32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22" name="Group 21">
            <a:extLst>
              <a:ext uri="{FF2B5EF4-FFF2-40B4-BE49-F238E27FC236}">
                <a16:creationId xmlns:a16="http://schemas.microsoft.com/office/drawing/2014/main" id="{B1A438C1-AABA-6C0B-225C-07008637727B}"/>
              </a:ext>
            </a:extLst>
          </p:cNvPr>
          <p:cNvGrpSpPr/>
          <p:nvPr/>
        </p:nvGrpSpPr>
        <p:grpSpPr>
          <a:xfrm>
            <a:off x="11073206" y="76511"/>
            <a:ext cx="771996" cy="1185760"/>
            <a:chOff x="11073205" y="76510"/>
            <a:chExt cx="1032093" cy="1585260"/>
          </a:xfrm>
        </p:grpSpPr>
        <p:grpSp>
          <p:nvGrpSpPr>
            <p:cNvPr id="28" name="Group 27">
              <a:extLst>
                <a:ext uri="{FF2B5EF4-FFF2-40B4-BE49-F238E27FC236}">
                  <a16:creationId xmlns:a16="http://schemas.microsoft.com/office/drawing/2014/main" id="{C11B3C30-38C8-B494-200D-B367B6F3964A}"/>
                </a:ext>
              </a:extLst>
            </p:cNvPr>
            <p:cNvGrpSpPr/>
            <p:nvPr/>
          </p:nvGrpSpPr>
          <p:grpSpPr>
            <a:xfrm>
              <a:off x="11073205" y="597653"/>
              <a:ext cx="1032093" cy="1064117"/>
              <a:chOff x="5365802" y="2882707"/>
              <a:chExt cx="559878" cy="577250"/>
            </a:xfrm>
            <a:solidFill>
              <a:srgbClr val="3F61C4"/>
            </a:solidFill>
          </p:grpSpPr>
          <p:sp>
            <p:nvSpPr>
              <p:cNvPr id="41" name="Oval 40">
                <a:extLst>
                  <a:ext uri="{FF2B5EF4-FFF2-40B4-BE49-F238E27FC236}">
                    <a16:creationId xmlns:a16="http://schemas.microsoft.com/office/drawing/2014/main" id="{1452C8AA-EB9F-412D-B984-DCCC3680DFD9}"/>
                  </a:ext>
                </a:extLst>
              </p:cNvPr>
              <p:cNvSpPr/>
              <p:nvPr/>
            </p:nvSpPr>
            <p:spPr>
              <a:xfrm>
                <a:off x="5365802" y="2882707"/>
                <a:ext cx="559878" cy="559878"/>
              </a:xfrm>
              <a:prstGeom prst="ellipse">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0" name="Graphic 49" descr="Handshake outline">
                <a:extLst>
                  <a:ext uri="{FF2B5EF4-FFF2-40B4-BE49-F238E27FC236}">
                    <a16:creationId xmlns:a16="http://schemas.microsoft.com/office/drawing/2014/main" id="{A2C505A1-FE1C-7C3B-91A7-AC8E9C8CC26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69285" y="2910091"/>
                <a:ext cx="549866" cy="549866"/>
              </a:xfrm>
              <a:prstGeom prst="rect">
                <a:avLst/>
              </a:prstGeom>
            </p:spPr>
          </p:pic>
        </p:grpSp>
        <p:grpSp>
          <p:nvGrpSpPr>
            <p:cNvPr id="34" name="Группа 4">
              <a:extLst>
                <a:ext uri="{FF2B5EF4-FFF2-40B4-BE49-F238E27FC236}">
                  <a16:creationId xmlns:a16="http://schemas.microsoft.com/office/drawing/2014/main" id="{9C06D131-95B5-6701-35F9-B007A5EF7240}"/>
                </a:ext>
              </a:extLst>
            </p:cNvPr>
            <p:cNvGrpSpPr/>
            <p:nvPr/>
          </p:nvGrpSpPr>
          <p:grpSpPr>
            <a:xfrm>
              <a:off x="11226444" y="76510"/>
              <a:ext cx="720000" cy="718623"/>
              <a:chOff x="12731986" y="-1781482"/>
              <a:chExt cx="889000" cy="893763"/>
            </a:xfrm>
          </p:grpSpPr>
          <p:sp>
            <p:nvSpPr>
              <p:cNvPr id="35" name="Google Shape;1142;p40">
                <a:extLst>
                  <a:ext uri="{FF2B5EF4-FFF2-40B4-BE49-F238E27FC236}">
                    <a16:creationId xmlns:a16="http://schemas.microsoft.com/office/drawing/2014/main" id="{B76DF988-0F47-C743-AA66-2485AB1901CC}"/>
                  </a:ext>
                </a:extLst>
              </p:cNvPr>
              <p:cNvSpPr>
                <a:spLocks noChangeArrowheads="1"/>
              </p:cNvSpPr>
              <p:nvPr/>
            </p:nvSpPr>
            <p:spPr bwMode="auto">
              <a:xfrm>
                <a:off x="12731986" y="-1781482"/>
                <a:ext cx="889000" cy="893763"/>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36" name="Google Shape;1143;p40">
                <a:extLst>
                  <a:ext uri="{FF2B5EF4-FFF2-40B4-BE49-F238E27FC236}">
                    <a16:creationId xmlns:a16="http://schemas.microsoft.com/office/drawing/2014/main" id="{005C71EA-E18A-51FA-6F95-B4B564D73E48}"/>
                  </a:ext>
                </a:extLst>
              </p:cNvPr>
              <p:cNvSpPr txBox="1">
                <a:spLocks noChangeArrowheads="1"/>
              </p:cNvSpPr>
              <p:nvPr/>
            </p:nvSpPr>
            <p:spPr bwMode="auto">
              <a:xfrm>
                <a:off x="13044121" y="-1722611"/>
                <a:ext cx="404552" cy="82391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32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1</a:t>
                </a:r>
                <a:endParaRPr kumimoji="0" lang="en-US" altLang="en-US" sz="105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cxnSp>
        <p:nvCxnSpPr>
          <p:cNvPr id="52" name="Straight Connector 51">
            <a:extLst>
              <a:ext uri="{FF2B5EF4-FFF2-40B4-BE49-F238E27FC236}">
                <a16:creationId xmlns:a16="http://schemas.microsoft.com/office/drawing/2014/main" id="{E770B842-225E-24EF-EC67-B5E98CF6AE57}"/>
              </a:ext>
            </a:extLst>
          </p:cNvPr>
          <p:cNvCxnSpPr>
            <a:cxnSpLocks/>
          </p:cNvCxnSpPr>
          <p:nvPr/>
        </p:nvCxnSpPr>
        <p:spPr>
          <a:xfrm>
            <a:off x="392741" y="1038149"/>
            <a:ext cx="3056137"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8A051F2-FCEC-12D9-EC68-58AC3681772F}"/>
              </a:ext>
            </a:extLst>
          </p:cNvPr>
          <p:cNvCxnSpPr>
            <a:cxnSpLocks/>
          </p:cNvCxnSpPr>
          <p:nvPr/>
        </p:nvCxnSpPr>
        <p:spPr>
          <a:xfrm>
            <a:off x="11491163" y="2685544"/>
            <a:ext cx="314698" cy="0"/>
          </a:xfrm>
          <a:prstGeom prst="straightConnector1">
            <a:avLst/>
          </a:prstGeom>
          <a:ln>
            <a:headEnd type="none"/>
            <a:tailEnd type="diamond" w="lg" len="lg"/>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8EE3A24E-B6CA-7E34-BA55-5BCDFE3EF5A7}"/>
              </a:ext>
            </a:extLst>
          </p:cNvPr>
          <p:cNvSpPr txBox="1"/>
          <p:nvPr/>
        </p:nvSpPr>
        <p:spPr>
          <a:xfrm>
            <a:off x="67936" y="6483459"/>
            <a:ext cx="42256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Barlow" panose="00000500000000000000" pitchFamily="2" charset="0"/>
                <a:ea typeface="+mn-ea"/>
                <a:cs typeface="+mn-cs"/>
              </a:rPr>
              <a:t>V8.0 Mid-implementation</a:t>
            </a:r>
            <a:endParaRPr kumimoji="0" lang="en-AU" sz="1400" b="0" i="0" u="none" strike="noStrike" kern="1200" cap="none" spc="0" normalizeH="0" baseline="0" noProof="0" dirty="0">
              <a:ln>
                <a:noFill/>
              </a:ln>
              <a:solidFill>
                <a:srgbClr val="404040"/>
              </a:solidFill>
              <a:effectLst/>
              <a:uLnTx/>
              <a:uFillTx/>
              <a:latin typeface="Barlow" panose="00000500000000000000" pitchFamily="2" charset="0"/>
              <a:ea typeface="+mn-ea"/>
              <a:cs typeface="+mn-cs"/>
            </a:endParaRPr>
          </a:p>
        </p:txBody>
      </p:sp>
    </p:spTree>
    <p:extLst>
      <p:ext uri="{BB962C8B-B14F-4D97-AF65-F5344CB8AC3E}">
        <p14:creationId xmlns:p14="http://schemas.microsoft.com/office/powerpoint/2010/main" val="1860028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86DFD-D2AE-5A22-52EE-BCDE84EF2331}"/>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1CDBE3E9-995B-E091-9558-B65F573C49EC}"/>
              </a:ext>
            </a:extLst>
          </p:cNvPr>
          <p:cNvGrpSpPr/>
          <p:nvPr/>
        </p:nvGrpSpPr>
        <p:grpSpPr>
          <a:xfrm>
            <a:off x="335119" y="205264"/>
            <a:ext cx="9671399" cy="1508105"/>
            <a:chOff x="335119" y="205264"/>
            <a:chExt cx="9671399" cy="1508105"/>
          </a:xfrm>
        </p:grpSpPr>
        <p:sp>
          <p:nvSpPr>
            <p:cNvPr id="20" name="TextBox 19">
              <a:extLst>
                <a:ext uri="{FF2B5EF4-FFF2-40B4-BE49-F238E27FC236}">
                  <a16:creationId xmlns:a16="http://schemas.microsoft.com/office/drawing/2014/main" id="{0D55B1F0-6674-4996-3C91-7980E79F45B5}"/>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Identify Areas for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cxnSp>
          <p:nvCxnSpPr>
            <p:cNvPr id="22" name="Straight Connector 21">
              <a:extLst>
                <a:ext uri="{FF2B5EF4-FFF2-40B4-BE49-F238E27FC236}">
                  <a16:creationId xmlns:a16="http://schemas.microsoft.com/office/drawing/2014/main" id="{715800E7-B7D2-6676-4765-71B5942270CC}"/>
                </a:ext>
              </a:extLst>
            </p:cNvPr>
            <p:cNvCxnSpPr>
              <a:cxnSpLocks/>
            </p:cNvCxnSpPr>
            <p:nvPr/>
          </p:nvCxnSpPr>
          <p:spPr>
            <a:xfrm>
              <a:off x="392741" y="1087844"/>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pic>
        <p:nvPicPr>
          <p:cNvPr id="2" name="Google Shape;391;p31">
            <a:extLst>
              <a:ext uri="{FF2B5EF4-FFF2-40B4-BE49-F238E27FC236}">
                <a16:creationId xmlns:a16="http://schemas.microsoft.com/office/drawing/2014/main" id="{1061E713-A5F9-4DA1-D069-601C748EE371}"/>
              </a:ext>
            </a:extLst>
          </p:cNvPr>
          <p:cNvPicPr preferRelativeResize="0"/>
          <p:nvPr/>
        </p:nvPicPr>
        <p:blipFill rotWithShape="1">
          <a:blip r:embed="rId3" cstate="email">
            <a:alphaModFix amt="76000"/>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982" t="70967" r="3164" b="2711"/>
          <a:stretch>
            <a:fillRect/>
          </a:stretch>
        </p:blipFill>
        <p:spPr>
          <a:xfrm>
            <a:off x="57038" y="1654263"/>
            <a:ext cx="7973720" cy="998270"/>
          </a:xfrm>
          <a:prstGeom prst="rect">
            <a:avLst/>
          </a:prstGeom>
          <a:noFill/>
          <a:ln>
            <a:noFill/>
          </a:ln>
        </p:spPr>
      </p:pic>
      <p:sp>
        <p:nvSpPr>
          <p:cNvPr id="32" name="Freeform 4">
            <a:extLst>
              <a:ext uri="{FF2B5EF4-FFF2-40B4-BE49-F238E27FC236}">
                <a16:creationId xmlns:a16="http://schemas.microsoft.com/office/drawing/2014/main" id="{9DC3B772-96F6-834E-46DC-5F8B1F9372E1}"/>
              </a:ext>
            </a:extLst>
          </p:cNvPr>
          <p:cNvSpPr>
            <a:spLocks noChangeArrowheads="1"/>
          </p:cNvSpPr>
          <p:nvPr/>
        </p:nvSpPr>
        <p:spPr bwMode="auto">
          <a:xfrm rot="11134618">
            <a:off x="4756760" y="2485504"/>
            <a:ext cx="2122337" cy="3092296"/>
          </a:xfrm>
          <a:custGeom>
            <a:avLst/>
            <a:gdLst>
              <a:gd name="T0" fmla="*/ 0 w 2944"/>
              <a:gd name="T1" fmla="*/ 158369118 h 1220"/>
              <a:gd name="T2" fmla="*/ 381852052 w 2944"/>
              <a:gd name="T3" fmla="*/ 0 h 1220"/>
              <a:gd name="T4" fmla="*/ 0 60000 65536"/>
              <a:gd name="T5" fmla="*/ 0 60000 65536"/>
            </a:gdLst>
            <a:ahLst/>
            <a:cxnLst>
              <a:cxn ang="T4">
                <a:pos x="T0" y="T1"/>
              </a:cxn>
              <a:cxn ang="T5">
                <a:pos x="T2" y="T3"/>
              </a:cxn>
            </a:cxnLst>
            <a:rect l="0" t="0" r="r" b="b"/>
            <a:pathLst>
              <a:path w="2944" h="1220">
                <a:moveTo>
                  <a:pt x="0" y="1219"/>
                </a:moveTo>
                <a:cubicBezTo>
                  <a:pt x="924" y="648"/>
                  <a:pt x="1914" y="238"/>
                  <a:pt x="2943" y="0"/>
                </a:cubicBezTo>
              </a:path>
            </a:pathLst>
          </a:custGeom>
          <a:noFill/>
          <a:ln w="4464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5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pSp>
        <p:nvGrpSpPr>
          <p:cNvPr id="18" name="Группа 5">
            <a:extLst>
              <a:ext uri="{FF2B5EF4-FFF2-40B4-BE49-F238E27FC236}">
                <a16:creationId xmlns:a16="http://schemas.microsoft.com/office/drawing/2014/main" id="{DD8E1846-3EC7-4017-B2B6-58FB44658F57}"/>
              </a:ext>
            </a:extLst>
          </p:cNvPr>
          <p:cNvGrpSpPr/>
          <p:nvPr/>
        </p:nvGrpSpPr>
        <p:grpSpPr>
          <a:xfrm>
            <a:off x="8035552" y="3564099"/>
            <a:ext cx="679751" cy="718622"/>
            <a:chOff x="8305841" y="2127932"/>
            <a:chExt cx="892175" cy="893762"/>
          </a:xfrm>
        </p:grpSpPr>
        <p:sp>
          <p:nvSpPr>
            <p:cNvPr id="52" name="Google Shape;1140;p40">
              <a:extLst>
                <a:ext uri="{FF2B5EF4-FFF2-40B4-BE49-F238E27FC236}">
                  <a16:creationId xmlns:a16="http://schemas.microsoft.com/office/drawing/2014/main" id="{C553772F-0664-34FC-270A-2DCA8213B430}"/>
                </a:ext>
              </a:extLst>
            </p:cNvPr>
            <p:cNvSpPr>
              <a:spLocks noChangeArrowheads="1"/>
            </p:cNvSpPr>
            <p:nvPr/>
          </p:nvSpPr>
          <p:spPr bwMode="auto">
            <a:xfrm>
              <a:off x="8305841" y="2127932"/>
              <a:ext cx="892175" cy="893762"/>
            </a:xfrm>
            <a:prstGeom prst="ellipse">
              <a:avLst/>
            </a:prstGeom>
            <a:solidFill>
              <a:srgbClr val="7030A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53" name="Google Shape;1144;p40">
              <a:extLst>
                <a:ext uri="{FF2B5EF4-FFF2-40B4-BE49-F238E27FC236}">
                  <a16:creationId xmlns:a16="http://schemas.microsoft.com/office/drawing/2014/main" id="{38C8CD71-472F-F23D-C328-ED1DBCF71EF0}"/>
                </a:ext>
              </a:extLst>
            </p:cNvPr>
            <p:cNvSpPr txBox="1">
              <a:spLocks noChangeArrowheads="1"/>
            </p:cNvSpPr>
            <p:nvPr/>
          </p:nvSpPr>
          <p:spPr bwMode="auto">
            <a:xfrm>
              <a:off x="8538905" y="2142532"/>
              <a:ext cx="39111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2</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19" name="Группа 6">
            <a:extLst>
              <a:ext uri="{FF2B5EF4-FFF2-40B4-BE49-F238E27FC236}">
                <a16:creationId xmlns:a16="http://schemas.microsoft.com/office/drawing/2014/main" id="{C5DF3F17-EF25-43FB-EB9B-0B2C9B4017D7}"/>
              </a:ext>
            </a:extLst>
          </p:cNvPr>
          <p:cNvGrpSpPr/>
          <p:nvPr/>
        </p:nvGrpSpPr>
        <p:grpSpPr>
          <a:xfrm>
            <a:off x="7606170" y="5213230"/>
            <a:ext cx="677332" cy="716069"/>
            <a:chOff x="7742278" y="4178982"/>
            <a:chExt cx="889000" cy="890587"/>
          </a:xfrm>
        </p:grpSpPr>
        <p:sp>
          <p:nvSpPr>
            <p:cNvPr id="50" name="Google Shape;1141;p40">
              <a:extLst>
                <a:ext uri="{FF2B5EF4-FFF2-40B4-BE49-F238E27FC236}">
                  <a16:creationId xmlns:a16="http://schemas.microsoft.com/office/drawing/2014/main" id="{ECEE581C-84FE-3F2D-2AAC-F6E35748B077}"/>
                </a:ext>
              </a:extLst>
            </p:cNvPr>
            <p:cNvSpPr>
              <a:spLocks noChangeArrowheads="1"/>
            </p:cNvSpPr>
            <p:nvPr/>
          </p:nvSpPr>
          <p:spPr bwMode="auto">
            <a:xfrm>
              <a:off x="7742278" y="4178982"/>
              <a:ext cx="889000" cy="890587"/>
            </a:xfrm>
            <a:prstGeom prst="ellipse">
              <a:avLst/>
            </a:prstGeom>
            <a:solidFill>
              <a:srgbClr val="35CBC7">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51" name="Google Shape;1145;p40">
              <a:extLst>
                <a:ext uri="{FF2B5EF4-FFF2-40B4-BE49-F238E27FC236}">
                  <a16:creationId xmlns:a16="http://schemas.microsoft.com/office/drawing/2014/main" id="{F798AFA2-7D6B-82B5-0DC5-BE94A308D88C}"/>
                </a:ext>
              </a:extLst>
            </p:cNvPr>
            <p:cNvSpPr txBox="1">
              <a:spLocks noChangeArrowheads="1"/>
            </p:cNvSpPr>
            <p:nvPr/>
          </p:nvSpPr>
          <p:spPr bwMode="auto">
            <a:xfrm>
              <a:off x="7982301" y="4220373"/>
              <a:ext cx="39802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3</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sp>
        <p:nvSpPr>
          <p:cNvPr id="44" name="Google Shape;1147;p40">
            <a:extLst>
              <a:ext uri="{FF2B5EF4-FFF2-40B4-BE49-F238E27FC236}">
                <a16:creationId xmlns:a16="http://schemas.microsoft.com/office/drawing/2014/main" id="{9E0F4DE2-FE2C-56BA-631B-249D301D0FC3}"/>
              </a:ext>
            </a:extLst>
          </p:cNvPr>
          <p:cNvSpPr>
            <a:spLocks/>
          </p:cNvSpPr>
          <p:nvPr/>
        </p:nvSpPr>
        <p:spPr bwMode="auto">
          <a:xfrm>
            <a:off x="8117799" y="4347821"/>
            <a:ext cx="244323" cy="853923"/>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 y="277"/>
                </a:moveTo>
                <a:cubicBezTo>
                  <a:pt x="6" y="277"/>
                  <a:pt x="5" y="277"/>
                  <a:pt x="5" y="276"/>
                </a:cubicBezTo>
                <a:cubicBezTo>
                  <a:pt x="2" y="275"/>
                  <a:pt x="0" y="272"/>
                  <a:pt x="2" y="269"/>
                </a:cubicBezTo>
                <a:cubicBezTo>
                  <a:pt x="36" y="185"/>
                  <a:pt x="60" y="96"/>
                  <a:pt x="72" y="6"/>
                </a:cubicBezTo>
                <a:cubicBezTo>
                  <a:pt x="73" y="3"/>
                  <a:pt x="76" y="0"/>
                  <a:pt x="79" y="1"/>
                </a:cubicBezTo>
                <a:cubicBezTo>
                  <a:pt x="82" y="1"/>
                  <a:pt x="84" y="4"/>
                  <a:pt x="84" y="7"/>
                </a:cubicBezTo>
                <a:cubicBezTo>
                  <a:pt x="72" y="99"/>
                  <a:pt x="47" y="188"/>
                  <a:pt x="12" y="273"/>
                </a:cubicBezTo>
                <a:cubicBezTo>
                  <a:pt x="11" y="275"/>
                  <a:pt x="9" y="277"/>
                  <a:pt x="7" y="277"/>
                </a:cubicBezTo>
                <a:close/>
              </a:path>
            </a:pathLst>
          </a:custGeom>
          <a:solidFill>
            <a:srgbClr val="282828">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8" name="Google Shape;1136;p40">
            <a:extLst>
              <a:ext uri="{FF2B5EF4-FFF2-40B4-BE49-F238E27FC236}">
                <a16:creationId xmlns:a16="http://schemas.microsoft.com/office/drawing/2014/main" id="{752343BE-6625-9CA4-BD49-40BE5F5D2BA2}"/>
              </a:ext>
            </a:extLst>
          </p:cNvPr>
          <p:cNvSpPr>
            <a:spLocks/>
          </p:cNvSpPr>
          <p:nvPr/>
        </p:nvSpPr>
        <p:spPr bwMode="auto">
          <a:xfrm>
            <a:off x="4569440" y="4339482"/>
            <a:ext cx="3141126" cy="1875059"/>
          </a:xfrm>
          <a:custGeom>
            <a:avLst/>
            <a:gdLst>
              <a:gd name="T0" fmla="*/ 2147483646 w 1076"/>
              <a:gd name="T1" fmla="*/ 2147483646 h 608"/>
              <a:gd name="T2" fmla="*/ 2147483646 w 1076"/>
              <a:gd name="T3" fmla="*/ 2147483646 h 608"/>
              <a:gd name="T4" fmla="*/ 2147483646 w 1076"/>
              <a:gd name="T5" fmla="*/ 2147483646 h 608"/>
              <a:gd name="T6" fmla="*/ 2147483646 w 1076"/>
              <a:gd name="T7" fmla="*/ 2147483646 h 608"/>
              <a:gd name="T8" fmla="*/ 2147483646 w 1076"/>
              <a:gd name="T9" fmla="*/ 2147483646 h 608"/>
              <a:gd name="T10" fmla="*/ 2147483646 w 1076"/>
              <a:gd name="T11" fmla="*/ 2147483646 h 608"/>
              <a:gd name="T12" fmla="*/ 2147483646 w 1076"/>
              <a:gd name="T13" fmla="*/ 2147483646 h 608"/>
              <a:gd name="T14" fmla="*/ 2147483646 w 1076"/>
              <a:gd name="T15" fmla="*/ 2147483646 h 608"/>
              <a:gd name="T16" fmla="*/ 2147483646 w 1076"/>
              <a:gd name="T17" fmla="*/ 0 h 608"/>
              <a:gd name="T18" fmla="*/ 2147483646 w 1076"/>
              <a:gd name="T19" fmla="*/ 2147483646 h 6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6" h="608" extrusionOk="0">
                <a:moveTo>
                  <a:pt x="1015" y="99"/>
                </a:moveTo>
                <a:cubicBezTo>
                  <a:pt x="940" y="182"/>
                  <a:pt x="826" y="186"/>
                  <a:pt x="804" y="186"/>
                </a:cubicBezTo>
                <a:cubicBezTo>
                  <a:pt x="802" y="186"/>
                  <a:pt x="801" y="186"/>
                  <a:pt x="800" y="186"/>
                </a:cubicBezTo>
                <a:cubicBezTo>
                  <a:pt x="53" y="186"/>
                  <a:pt x="53" y="186"/>
                  <a:pt x="53" y="186"/>
                </a:cubicBezTo>
                <a:cubicBezTo>
                  <a:pt x="40" y="210"/>
                  <a:pt x="0" y="297"/>
                  <a:pt x="28" y="385"/>
                </a:cubicBezTo>
                <a:cubicBezTo>
                  <a:pt x="67" y="506"/>
                  <a:pt x="179" y="561"/>
                  <a:pt x="180" y="561"/>
                </a:cubicBezTo>
                <a:cubicBezTo>
                  <a:pt x="181" y="562"/>
                  <a:pt x="181" y="562"/>
                  <a:pt x="181" y="562"/>
                </a:cubicBezTo>
                <a:cubicBezTo>
                  <a:pt x="258" y="592"/>
                  <a:pt x="339" y="608"/>
                  <a:pt x="423" y="608"/>
                </a:cubicBezTo>
                <a:cubicBezTo>
                  <a:pt x="768" y="608"/>
                  <a:pt x="1052" y="339"/>
                  <a:pt x="1076" y="0"/>
                </a:cubicBezTo>
                <a:cubicBezTo>
                  <a:pt x="1063" y="33"/>
                  <a:pt x="1044" y="67"/>
                  <a:pt x="1015" y="99"/>
                </a:cubicBezTo>
                <a:close/>
              </a:path>
            </a:pathLst>
          </a:custGeom>
          <a:solidFill>
            <a:srgbClr val="7030A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6" name="Google Shape;1135;p40">
            <a:extLst>
              <a:ext uri="{FF2B5EF4-FFF2-40B4-BE49-F238E27FC236}">
                <a16:creationId xmlns:a16="http://schemas.microsoft.com/office/drawing/2014/main" id="{C2E45A9A-BD45-5122-BB00-1291A91BBCF5}"/>
              </a:ext>
            </a:extLst>
          </p:cNvPr>
          <p:cNvSpPr>
            <a:spLocks/>
          </p:cNvSpPr>
          <p:nvPr/>
        </p:nvSpPr>
        <p:spPr bwMode="auto">
          <a:xfrm>
            <a:off x="3894527" y="2459318"/>
            <a:ext cx="1862663" cy="3409312"/>
          </a:xfrm>
          <a:custGeom>
            <a:avLst/>
            <a:gdLst>
              <a:gd name="T0" fmla="*/ 2147483646 w 638"/>
              <a:gd name="T1" fmla="*/ 2147483646 h 1106"/>
              <a:gd name="T2" fmla="*/ 2147483646 w 638"/>
              <a:gd name="T3" fmla="*/ 0 h 1106"/>
              <a:gd name="T4" fmla="*/ 2147483646 w 638"/>
              <a:gd name="T5" fmla="*/ 2147483646 h 1106"/>
              <a:gd name="T6" fmla="*/ 0 w 638"/>
              <a:gd name="T7" fmla="*/ 2147483646 h 1106"/>
              <a:gd name="T8" fmla="*/ 2147483646 w 638"/>
              <a:gd name="T9" fmla="*/ 2147483646 h 1106"/>
              <a:gd name="T10" fmla="*/ 2147483646 w 638"/>
              <a:gd name="T11" fmla="*/ 2147483646 h 1106"/>
              <a:gd name="T12" fmla="*/ 2147483646 w 638"/>
              <a:gd name="T13" fmla="*/ 2147483646 h 1106"/>
              <a:gd name="T14" fmla="*/ 2147483646 w 638"/>
              <a:gd name="T15" fmla="*/ 2147483646 h 1106"/>
              <a:gd name="T16" fmla="*/ 2147483646 w 638"/>
              <a:gd name="T17" fmla="*/ 2147483646 h 1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8" h="1106" extrusionOk="0">
                <a:moveTo>
                  <a:pt x="478" y="6"/>
                </a:moveTo>
                <a:cubicBezTo>
                  <a:pt x="459" y="2"/>
                  <a:pt x="439" y="0"/>
                  <a:pt x="419" y="0"/>
                </a:cubicBezTo>
                <a:cubicBezTo>
                  <a:pt x="326" y="0"/>
                  <a:pt x="255" y="46"/>
                  <a:pt x="250" y="49"/>
                </a:cubicBezTo>
                <a:cubicBezTo>
                  <a:pt x="91" y="174"/>
                  <a:pt x="0" y="362"/>
                  <a:pt x="0" y="564"/>
                </a:cubicBezTo>
                <a:cubicBezTo>
                  <a:pt x="0" y="785"/>
                  <a:pt x="109" y="986"/>
                  <a:pt x="288" y="1106"/>
                </a:cubicBezTo>
                <a:cubicBezTo>
                  <a:pt x="266" y="1079"/>
                  <a:pt x="245" y="1045"/>
                  <a:pt x="232" y="1003"/>
                </a:cubicBezTo>
                <a:cubicBezTo>
                  <a:pt x="195" y="889"/>
                  <a:pt x="260" y="781"/>
                  <a:pt x="264" y="774"/>
                </a:cubicBezTo>
                <a:cubicBezTo>
                  <a:pt x="638" y="127"/>
                  <a:pt x="638" y="127"/>
                  <a:pt x="638" y="127"/>
                </a:cubicBezTo>
                <a:cubicBezTo>
                  <a:pt x="623" y="104"/>
                  <a:pt x="568" y="25"/>
                  <a:pt x="478" y="6"/>
                </a:cubicBezTo>
                <a:close/>
              </a:path>
            </a:pathLst>
          </a:custGeom>
          <a:solidFill>
            <a:srgbClr val="35CBC7">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pic>
        <p:nvPicPr>
          <p:cNvPr id="88" name="Graphic 87">
            <a:extLst>
              <a:ext uri="{FF2B5EF4-FFF2-40B4-BE49-F238E27FC236}">
                <a16:creationId xmlns:a16="http://schemas.microsoft.com/office/drawing/2014/main" id="{BE6356E2-4596-C87B-0446-DF24AEBB4C91}"/>
              </a:ext>
            </a:extLst>
          </p:cNvPr>
          <p:cNvPicPr>
            <a:picLocks noChangeAspect="1"/>
          </p:cNvPicPr>
          <p:nvPr/>
        </p:nvPicPr>
        <p:blipFill>
          <a:blip>
            <a:alphaModFix amt="0"/>
            <a:extLst>
              <a:ext uri="{96DAC541-7B7A-43D3-8B79-37D633B846F1}">
                <asvg:svgBlip xmlns:asvg="http://schemas.microsoft.com/office/drawing/2016/SVG/main" r:embed="rId5"/>
              </a:ext>
            </a:extLst>
          </a:blip>
          <a:srcRect l="78937" t="3353" r="14522" b="81699"/>
          <a:stretch>
            <a:fillRect/>
          </a:stretch>
        </p:blipFill>
        <p:spPr>
          <a:xfrm>
            <a:off x="4307963" y="3211695"/>
            <a:ext cx="622907" cy="560986"/>
          </a:xfrm>
          <a:prstGeom prst="ellipse">
            <a:avLst/>
          </a:prstGeom>
        </p:spPr>
      </p:pic>
      <p:pic>
        <p:nvPicPr>
          <p:cNvPr id="90" name="Graphic 89">
            <a:extLst>
              <a:ext uri="{FF2B5EF4-FFF2-40B4-BE49-F238E27FC236}">
                <a16:creationId xmlns:a16="http://schemas.microsoft.com/office/drawing/2014/main" id="{48061C73-B17A-4D46-D7E9-D1E7703B0BE6}"/>
              </a:ext>
            </a:extLst>
          </p:cNvPr>
          <p:cNvPicPr>
            <a:picLocks noChangeAspect="1"/>
          </p:cNvPicPr>
          <p:nvPr/>
        </p:nvPicPr>
        <p:blipFill>
          <a:blip>
            <a:alphaModFix amt="0"/>
            <a:extLst>
              <a:ext uri="{96DAC541-7B7A-43D3-8B79-37D633B846F1}">
                <asvg:svgBlip xmlns:asvg="http://schemas.microsoft.com/office/drawing/2016/SVG/main" r:embed="rId5"/>
              </a:ext>
            </a:extLst>
          </a:blip>
          <a:srcRect l="92113" t="3461" r="1734" b="81872"/>
          <a:stretch>
            <a:fillRect/>
          </a:stretch>
        </p:blipFill>
        <p:spPr>
          <a:xfrm>
            <a:off x="5576382" y="5276118"/>
            <a:ext cx="585989" cy="550418"/>
          </a:xfrm>
          <a:prstGeom prst="ellipse">
            <a:avLst/>
          </a:prstGeom>
        </p:spPr>
      </p:pic>
      <p:sp>
        <p:nvSpPr>
          <p:cNvPr id="3" name="Google Shape;395;p31">
            <a:extLst>
              <a:ext uri="{FF2B5EF4-FFF2-40B4-BE49-F238E27FC236}">
                <a16:creationId xmlns:a16="http://schemas.microsoft.com/office/drawing/2014/main" id="{03A5E1D5-6EA6-40BF-7C3A-1302305A8065}"/>
              </a:ext>
            </a:extLst>
          </p:cNvPr>
          <p:cNvSpPr txBox="1"/>
          <p:nvPr/>
        </p:nvSpPr>
        <p:spPr>
          <a:xfrm>
            <a:off x="524140" y="1899275"/>
            <a:ext cx="5100347" cy="92918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Barlow" panose="00000500000000000000" pitchFamily="2" charset="0"/>
                <a:ea typeface="Open Sans Semibold" panose="020B0606030504020204" pitchFamily="34" charset="0"/>
                <a:cs typeface="Open Sans Semibold" panose="020B0606030504020204" pitchFamily="34" charset="0"/>
              </a:rPr>
              <a:t>Seeing the gaps (not just the goals)</a:t>
            </a:r>
          </a:p>
        </p:txBody>
      </p:sp>
      <p:sp>
        <p:nvSpPr>
          <p:cNvPr id="33" name="Content Placeholder 2">
            <a:extLst>
              <a:ext uri="{FF2B5EF4-FFF2-40B4-BE49-F238E27FC236}">
                <a16:creationId xmlns:a16="http://schemas.microsoft.com/office/drawing/2014/main" id="{1E59B929-DD39-B431-0312-9A0FE05BF0BB}"/>
              </a:ext>
            </a:extLst>
          </p:cNvPr>
          <p:cNvSpPr txBox="1">
            <a:spLocks/>
          </p:cNvSpPr>
          <p:nvPr/>
        </p:nvSpPr>
        <p:spPr>
          <a:xfrm>
            <a:off x="335119" y="1163544"/>
            <a:ext cx="1965021" cy="5330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a:ln>
                  <a:noFill/>
                </a:ln>
                <a:solidFill>
                  <a:srgbClr val="404040"/>
                </a:solidFill>
                <a:effectLst/>
                <a:uLnTx/>
                <a:uFillTx/>
                <a:latin typeface="Barlow" panose="00000500000000000000" pitchFamily="2" charset="0"/>
                <a:ea typeface="+mn-ea"/>
                <a:cs typeface="+mn-cs"/>
              </a:rPr>
              <a:t>Rationale</a:t>
            </a:r>
          </a:p>
        </p:txBody>
      </p:sp>
      <p:sp>
        <p:nvSpPr>
          <p:cNvPr id="34" name="Content Placeholder 2">
            <a:extLst>
              <a:ext uri="{FF2B5EF4-FFF2-40B4-BE49-F238E27FC236}">
                <a16:creationId xmlns:a16="http://schemas.microsoft.com/office/drawing/2014/main" id="{4FDAE2E6-8997-CFB9-3F07-24D1D09FFEDA}"/>
              </a:ext>
            </a:extLst>
          </p:cNvPr>
          <p:cNvSpPr txBox="1">
            <a:spLocks/>
          </p:cNvSpPr>
          <p:nvPr/>
        </p:nvSpPr>
        <p:spPr>
          <a:xfrm>
            <a:off x="338211" y="2849692"/>
            <a:ext cx="4349781" cy="12518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1" u="none" strike="noStrike" kern="1200" cap="none" spc="0" normalizeH="0" baseline="0" noProof="0">
                <a:ln>
                  <a:noFill/>
                </a:ln>
                <a:solidFill>
                  <a:srgbClr val="007882"/>
                </a:solidFill>
                <a:effectLst/>
                <a:uLnTx/>
                <a:uFillTx/>
                <a:latin typeface="Barlow" panose="00000500000000000000" pitchFamily="2" charset="0"/>
                <a:ea typeface="+mn-ea"/>
                <a:cs typeface="+mn-cs"/>
              </a:rPr>
              <a:t>BEST PRACTICE RECOMMENDATIONS</a:t>
            </a:r>
          </a:p>
        </p:txBody>
      </p:sp>
      <p:sp>
        <p:nvSpPr>
          <p:cNvPr id="23" name="Rectangle: Rounded Corners 22">
            <a:extLst>
              <a:ext uri="{FF2B5EF4-FFF2-40B4-BE49-F238E27FC236}">
                <a16:creationId xmlns:a16="http://schemas.microsoft.com/office/drawing/2014/main" id="{C22CBB5F-5FE7-8FFB-6657-DC6371F68F34}"/>
              </a:ext>
            </a:extLst>
          </p:cNvPr>
          <p:cNvSpPr/>
          <p:nvPr/>
        </p:nvSpPr>
        <p:spPr>
          <a:xfrm>
            <a:off x="6803306" y="2463556"/>
            <a:ext cx="3391049" cy="611243"/>
          </a:xfrm>
          <a:prstGeom prst="roundRect">
            <a:avLst/>
          </a:prstGeom>
          <a:gradFill>
            <a:gsLst>
              <a:gs pos="100000">
                <a:srgbClr val="F0F8FD"/>
              </a:gs>
              <a:gs pos="100000">
                <a:schemeClr val="accent1">
                  <a:lumMod val="45000"/>
                  <a:lumOff val="55000"/>
                </a:schemeClr>
              </a:gs>
              <a:gs pos="100000">
                <a:schemeClr val="accent1">
                  <a:lumMod val="45000"/>
                  <a:lumOff val="55000"/>
                </a:schemeClr>
              </a:gs>
              <a:gs pos="0">
                <a:srgbClr val="D5ECFF"/>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t>         </a:t>
            </a:r>
            <a:r>
              <a:rPr kumimoji="0" lang="en-US"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t>Incorporate meaningful audit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Barlow" panose="00000500000000000000" pitchFamily="2" charset="0"/>
                <a:ea typeface="+mn-ea"/>
                <a:cs typeface="+mn-cs"/>
              </a:rPr>
              <a:t>data that aligns with steps</a:t>
            </a:r>
          </a:p>
        </p:txBody>
      </p:sp>
      <p:sp>
        <p:nvSpPr>
          <p:cNvPr id="24" name="Rectangle: Rounded Corners 23">
            <a:extLst>
              <a:ext uri="{FF2B5EF4-FFF2-40B4-BE49-F238E27FC236}">
                <a16:creationId xmlns:a16="http://schemas.microsoft.com/office/drawing/2014/main" id="{A71A7D01-333A-892B-227C-D6F0748F6959}"/>
              </a:ext>
            </a:extLst>
          </p:cNvPr>
          <p:cNvSpPr/>
          <p:nvPr/>
        </p:nvSpPr>
        <p:spPr>
          <a:xfrm>
            <a:off x="6016520" y="3779516"/>
            <a:ext cx="3163812" cy="611243"/>
          </a:xfrm>
          <a:prstGeom prst="roundRect">
            <a:avLst/>
          </a:prstGeom>
          <a:gradFill>
            <a:gsLst>
              <a:gs pos="100000">
                <a:srgbClr val="F0F8FD"/>
              </a:gs>
              <a:gs pos="100000">
                <a:schemeClr val="accent1">
                  <a:lumMod val="45000"/>
                  <a:lumOff val="55000"/>
                </a:schemeClr>
              </a:gs>
              <a:gs pos="100000">
                <a:schemeClr val="accent1">
                  <a:lumMod val="45000"/>
                  <a:lumOff val="55000"/>
                </a:schemeClr>
              </a:gs>
              <a:gs pos="0">
                <a:srgbClr val="D5ECFF"/>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      </a:t>
            </a: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Conduct process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mapping activities</a:t>
            </a:r>
          </a:p>
        </p:txBody>
      </p:sp>
      <p:sp>
        <p:nvSpPr>
          <p:cNvPr id="25" name="Rectangle: Rounded Corners 24">
            <a:extLst>
              <a:ext uri="{FF2B5EF4-FFF2-40B4-BE49-F238E27FC236}">
                <a16:creationId xmlns:a16="http://schemas.microsoft.com/office/drawing/2014/main" id="{7DADC46A-A134-411F-B3B0-BADCF017C20E}"/>
              </a:ext>
            </a:extLst>
          </p:cNvPr>
          <p:cNvSpPr/>
          <p:nvPr/>
        </p:nvSpPr>
        <p:spPr>
          <a:xfrm>
            <a:off x="5030231" y="5013794"/>
            <a:ext cx="3034748" cy="611243"/>
          </a:xfrm>
          <a:prstGeom prst="roundRect">
            <a:avLst/>
          </a:prstGeom>
          <a:gradFill>
            <a:gsLst>
              <a:gs pos="100000">
                <a:srgbClr val="F0F8FD"/>
              </a:gs>
              <a:gs pos="100000">
                <a:schemeClr val="accent1">
                  <a:lumMod val="45000"/>
                  <a:lumOff val="55000"/>
                </a:schemeClr>
              </a:gs>
              <a:gs pos="100000">
                <a:schemeClr val="accent1">
                  <a:lumMod val="45000"/>
                  <a:lumOff val="55000"/>
                </a:schemeClr>
              </a:gs>
              <a:gs pos="0">
                <a:srgbClr val="D5ECFF"/>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Adapt process mapping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methods to context</a:t>
            </a:r>
          </a:p>
        </p:txBody>
      </p:sp>
      <p:sp>
        <p:nvSpPr>
          <p:cNvPr id="101" name="Rectangle 100">
            <a:extLst>
              <a:ext uri="{FF2B5EF4-FFF2-40B4-BE49-F238E27FC236}">
                <a16:creationId xmlns:a16="http://schemas.microsoft.com/office/drawing/2014/main" id="{9A893F8B-4B5F-9534-2945-E4E376D395DC}"/>
              </a:ext>
            </a:extLst>
          </p:cNvPr>
          <p:cNvSpPr/>
          <p:nvPr/>
        </p:nvSpPr>
        <p:spPr>
          <a:xfrm>
            <a:off x="6997147" y="2463556"/>
            <a:ext cx="646115" cy="597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Barlow" panose="00000500000000000000" pitchFamily="2" charset="0"/>
                <a:ea typeface="+mn-ea"/>
                <a:cs typeface="+mn-cs"/>
              </a:rPr>
              <a:t>7</a:t>
            </a:r>
            <a:endParaRPr kumimoji="0" lang="en-AU" sz="1800" b="1" i="0" u="none" strike="noStrike" kern="1200" cap="none" spc="0" normalizeH="0" baseline="0" noProof="0">
              <a:ln>
                <a:noFill/>
              </a:ln>
              <a:solidFill>
                <a:srgbClr val="404040"/>
              </a:solidFill>
              <a:effectLst/>
              <a:uLnTx/>
              <a:uFillTx/>
              <a:latin typeface="Barlow" panose="00000500000000000000" pitchFamily="2" charset="0"/>
              <a:ea typeface="+mn-ea"/>
              <a:cs typeface="+mn-cs"/>
            </a:endParaRPr>
          </a:p>
        </p:txBody>
      </p:sp>
      <p:sp>
        <p:nvSpPr>
          <p:cNvPr id="102" name="Rectangle 101">
            <a:extLst>
              <a:ext uri="{FF2B5EF4-FFF2-40B4-BE49-F238E27FC236}">
                <a16:creationId xmlns:a16="http://schemas.microsoft.com/office/drawing/2014/main" id="{BCDC4E23-3B6E-4732-5D58-5FC8E42162B3}"/>
              </a:ext>
            </a:extLst>
          </p:cNvPr>
          <p:cNvSpPr/>
          <p:nvPr/>
        </p:nvSpPr>
        <p:spPr>
          <a:xfrm>
            <a:off x="6275347" y="3777213"/>
            <a:ext cx="646115" cy="597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Barlow" panose="00000500000000000000" pitchFamily="2" charset="0"/>
                <a:ea typeface="+mn-ea"/>
                <a:cs typeface="+mn-cs"/>
              </a:rPr>
              <a:t>6</a:t>
            </a:r>
            <a:endParaRPr kumimoji="0" lang="en-AU" sz="1800" b="1" i="0" u="none" strike="noStrike" kern="1200" cap="none" spc="0" normalizeH="0" baseline="0" noProof="0">
              <a:ln>
                <a:noFill/>
              </a:ln>
              <a:solidFill>
                <a:srgbClr val="404040"/>
              </a:solidFill>
              <a:effectLst/>
              <a:uLnTx/>
              <a:uFillTx/>
              <a:latin typeface="Barlow" panose="00000500000000000000" pitchFamily="2" charset="0"/>
              <a:ea typeface="+mn-ea"/>
              <a:cs typeface="+mn-cs"/>
            </a:endParaRPr>
          </a:p>
        </p:txBody>
      </p:sp>
      <p:sp>
        <p:nvSpPr>
          <p:cNvPr id="31" name="Flowchart: Connector 30">
            <a:extLst>
              <a:ext uri="{FF2B5EF4-FFF2-40B4-BE49-F238E27FC236}">
                <a16:creationId xmlns:a16="http://schemas.microsoft.com/office/drawing/2014/main" id="{EB1860E7-CEA9-3F39-D867-4489D5812EF7}"/>
              </a:ext>
            </a:extLst>
          </p:cNvPr>
          <p:cNvSpPr/>
          <p:nvPr/>
        </p:nvSpPr>
        <p:spPr>
          <a:xfrm>
            <a:off x="6232138" y="2338035"/>
            <a:ext cx="1080000" cy="1080000"/>
          </a:xfrm>
          <a:prstGeom prst="flowChartConnector">
            <a:avLst/>
          </a:prstGeom>
          <a:solidFill>
            <a:srgbClr val="00788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30" name="Flowchart: Connector 29">
            <a:extLst>
              <a:ext uri="{FF2B5EF4-FFF2-40B4-BE49-F238E27FC236}">
                <a16:creationId xmlns:a16="http://schemas.microsoft.com/office/drawing/2014/main" id="{50318962-3C1B-9A3B-7DD3-10D98A810CEE}"/>
              </a:ext>
            </a:extLst>
          </p:cNvPr>
          <p:cNvSpPr/>
          <p:nvPr/>
        </p:nvSpPr>
        <p:spPr>
          <a:xfrm>
            <a:off x="5469816" y="3689803"/>
            <a:ext cx="1080000" cy="1080000"/>
          </a:xfrm>
          <a:prstGeom prst="flowChartConnector">
            <a:avLst/>
          </a:prstGeom>
          <a:solidFill>
            <a:srgbClr val="00788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103" name="Rectangle 102">
            <a:extLst>
              <a:ext uri="{FF2B5EF4-FFF2-40B4-BE49-F238E27FC236}">
                <a16:creationId xmlns:a16="http://schemas.microsoft.com/office/drawing/2014/main" id="{30F348E0-C9DC-59F3-38D8-4A1A4F3222FC}"/>
              </a:ext>
            </a:extLst>
          </p:cNvPr>
          <p:cNvSpPr/>
          <p:nvPr/>
        </p:nvSpPr>
        <p:spPr>
          <a:xfrm>
            <a:off x="4965935" y="5013794"/>
            <a:ext cx="646115" cy="597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Barlow" panose="00000500000000000000" pitchFamily="2" charset="0"/>
                <a:ea typeface="+mn-ea"/>
                <a:cs typeface="+mn-cs"/>
              </a:rPr>
              <a:t>5</a:t>
            </a:r>
            <a:endParaRPr kumimoji="0" lang="en-AU" sz="1800" b="1" i="0" u="none" strike="noStrike" kern="1200" cap="none" spc="0" normalizeH="0" baseline="0" noProof="0">
              <a:ln>
                <a:noFill/>
              </a:ln>
              <a:solidFill>
                <a:srgbClr val="404040"/>
              </a:solidFill>
              <a:effectLst/>
              <a:uLnTx/>
              <a:uFillTx/>
              <a:latin typeface="Barlow" panose="00000500000000000000" pitchFamily="2" charset="0"/>
              <a:ea typeface="+mn-ea"/>
              <a:cs typeface="+mn-cs"/>
            </a:endParaRPr>
          </a:p>
        </p:txBody>
      </p:sp>
      <p:sp>
        <p:nvSpPr>
          <p:cNvPr id="28" name="Flowchart: Connector 27">
            <a:extLst>
              <a:ext uri="{FF2B5EF4-FFF2-40B4-BE49-F238E27FC236}">
                <a16:creationId xmlns:a16="http://schemas.microsoft.com/office/drawing/2014/main" id="{400B66FD-8B23-4293-DEB1-A1CF06C79A78}"/>
              </a:ext>
            </a:extLst>
          </p:cNvPr>
          <p:cNvSpPr/>
          <p:nvPr/>
        </p:nvSpPr>
        <p:spPr>
          <a:xfrm>
            <a:off x="4206733" y="4834608"/>
            <a:ext cx="1080000" cy="1080000"/>
          </a:xfrm>
          <a:prstGeom prst="flowChartConnector">
            <a:avLst/>
          </a:prstGeom>
          <a:solidFill>
            <a:srgbClr val="00788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pic>
        <p:nvPicPr>
          <p:cNvPr id="9" name="Graphic 8" descr="Move with solid fill">
            <a:extLst>
              <a:ext uri="{FF2B5EF4-FFF2-40B4-BE49-F238E27FC236}">
                <a16:creationId xmlns:a16="http://schemas.microsoft.com/office/drawing/2014/main" id="{4BA41EFF-530E-1120-0951-B1F1A01E90B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78267" y="4994234"/>
            <a:ext cx="746151" cy="746151"/>
          </a:xfrm>
          <a:prstGeom prst="rect">
            <a:avLst/>
          </a:prstGeom>
        </p:spPr>
      </p:pic>
      <p:sp>
        <p:nvSpPr>
          <p:cNvPr id="12" name="Freeform 5">
            <a:extLst>
              <a:ext uri="{FF2B5EF4-FFF2-40B4-BE49-F238E27FC236}">
                <a16:creationId xmlns:a16="http://schemas.microsoft.com/office/drawing/2014/main" id="{A7461E6B-06AC-1A5D-0D83-F09350B7B2CF}"/>
              </a:ext>
            </a:extLst>
          </p:cNvPr>
          <p:cNvSpPr>
            <a:spLocks noChangeArrowheads="1"/>
          </p:cNvSpPr>
          <p:nvPr/>
        </p:nvSpPr>
        <p:spPr bwMode="auto">
          <a:xfrm>
            <a:off x="5784341" y="3933474"/>
            <a:ext cx="482540" cy="550645"/>
          </a:xfrm>
          <a:custGeom>
            <a:avLst/>
            <a:gdLst>
              <a:gd name="T0" fmla="*/ 196 w 1951"/>
              <a:gd name="T1" fmla="*/ 977 h 2329"/>
              <a:gd name="T2" fmla="*/ 96 w 1951"/>
              <a:gd name="T3" fmla="*/ 1142 h 2329"/>
              <a:gd name="T4" fmla="*/ 276 w 1951"/>
              <a:gd name="T5" fmla="*/ 729 h 2329"/>
              <a:gd name="T6" fmla="*/ 7 w 1951"/>
              <a:gd name="T7" fmla="*/ 680 h 2329"/>
              <a:gd name="T8" fmla="*/ 315 w 1951"/>
              <a:gd name="T9" fmla="*/ 502 h 2329"/>
              <a:gd name="T10" fmla="*/ 311 w 1951"/>
              <a:gd name="T11" fmla="*/ 309 h 2329"/>
              <a:gd name="T12" fmla="*/ 315 w 1951"/>
              <a:gd name="T13" fmla="*/ 502 h 2329"/>
              <a:gd name="T14" fmla="*/ 694 w 1951"/>
              <a:gd name="T15" fmla="*/ 234 h 2329"/>
              <a:gd name="T16" fmla="*/ 507 w 1951"/>
              <a:gd name="T17" fmla="*/ 186 h 2329"/>
              <a:gd name="T18" fmla="*/ 1938 w 1951"/>
              <a:gd name="T19" fmla="*/ 1087 h 2329"/>
              <a:gd name="T20" fmla="*/ 1671 w 1951"/>
              <a:gd name="T21" fmla="*/ 1033 h 2329"/>
              <a:gd name="T22" fmla="*/ 1886 w 1951"/>
              <a:gd name="T23" fmla="*/ 763 h 2329"/>
              <a:gd name="T24" fmla="*/ 1732 w 1951"/>
              <a:gd name="T25" fmla="*/ 647 h 2329"/>
              <a:gd name="T26" fmla="*/ 1886 w 1951"/>
              <a:gd name="T27" fmla="*/ 763 h 2329"/>
              <a:gd name="T28" fmla="*/ 1639 w 1951"/>
              <a:gd name="T29" fmla="*/ 309 h 2329"/>
              <a:gd name="T30" fmla="*/ 1635 w 1951"/>
              <a:gd name="T31" fmla="*/ 502 h 2329"/>
              <a:gd name="T32" fmla="*/ 1415 w 1951"/>
              <a:gd name="T33" fmla="*/ 90 h 2329"/>
              <a:gd name="T34" fmla="*/ 1285 w 1951"/>
              <a:gd name="T35" fmla="*/ 330 h 2329"/>
              <a:gd name="T36" fmla="*/ 1050 w 1951"/>
              <a:gd name="T37" fmla="*/ 70 h 2329"/>
              <a:gd name="T38" fmla="*/ 910 w 1951"/>
              <a:gd name="T39" fmla="*/ 201 h 2329"/>
              <a:gd name="T40" fmla="*/ 1050 w 1951"/>
              <a:gd name="T41" fmla="*/ 70 h 2329"/>
              <a:gd name="T42" fmla="*/ 408 w 1951"/>
              <a:gd name="T43" fmla="*/ 1195 h 2329"/>
              <a:gd name="T44" fmla="*/ 780 w 1951"/>
              <a:gd name="T45" fmla="*/ 1906 h 2329"/>
              <a:gd name="T46" fmla="*/ 710 w 1951"/>
              <a:gd name="T47" fmla="*/ 1147 h 2329"/>
              <a:gd name="T48" fmla="*/ 574 w 1951"/>
              <a:gd name="T49" fmla="*/ 817 h 2329"/>
              <a:gd name="T50" fmla="*/ 903 w 1951"/>
              <a:gd name="T51" fmla="*/ 1071 h 2329"/>
              <a:gd name="T52" fmla="*/ 1057 w 1951"/>
              <a:gd name="T53" fmla="*/ 951 h 2329"/>
              <a:gd name="T54" fmla="*/ 1386 w 1951"/>
              <a:gd name="T55" fmla="*/ 817 h 2329"/>
              <a:gd name="T56" fmla="*/ 1250 w 1951"/>
              <a:gd name="T57" fmla="*/ 1147 h 2329"/>
              <a:gd name="T58" fmla="*/ 1180 w 1951"/>
              <a:gd name="T59" fmla="*/ 1906 h 2329"/>
              <a:gd name="T60" fmla="*/ 1552 w 1951"/>
              <a:gd name="T61" fmla="*/ 1195 h 2329"/>
              <a:gd name="T62" fmla="*/ 1250 w 1951"/>
              <a:gd name="T63" fmla="*/ 837 h 2329"/>
              <a:gd name="T64" fmla="*/ 1250 w 1951"/>
              <a:gd name="T65" fmla="*/ 1071 h 2329"/>
              <a:gd name="T66" fmla="*/ 593 w 1951"/>
              <a:gd name="T67" fmla="*/ 954 h 2329"/>
              <a:gd name="T68" fmla="*/ 827 w 1951"/>
              <a:gd name="T69" fmla="*/ 954 h 2329"/>
              <a:gd name="T70" fmla="*/ 1057 w 1951"/>
              <a:gd name="T71" fmla="*/ 1147 h 2329"/>
              <a:gd name="T72" fmla="*/ 977 w 1951"/>
              <a:gd name="T73" fmla="*/ 1906 h 2329"/>
              <a:gd name="T74" fmla="*/ 1057 w 1951"/>
              <a:gd name="T75" fmla="*/ 1906 h 2329"/>
              <a:gd name="T76" fmla="*/ 735 w 1951"/>
              <a:gd name="T77" fmla="*/ 1954 h 2329"/>
              <a:gd name="T78" fmla="*/ 1225 w 1951"/>
              <a:gd name="T79" fmla="*/ 2116 h 2329"/>
              <a:gd name="T80" fmla="*/ 1225 w 1951"/>
              <a:gd name="T81" fmla="*/ 2328 h 2329"/>
              <a:gd name="T82" fmla="*/ 735 w 1951"/>
              <a:gd name="T83" fmla="*/ 2166 h 2329"/>
              <a:gd name="T84" fmla="*/ 1225 w 1951"/>
              <a:gd name="T85" fmla="*/ 2328 h 2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51" h="2329">
                <a:moveTo>
                  <a:pt x="224" y="1116"/>
                </a:moveTo>
                <a:cubicBezTo>
                  <a:pt x="263" y="1108"/>
                  <a:pt x="287" y="1071"/>
                  <a:pt x="280" y="1033"/>
                </a:cubicBezTo>
                <a:cubicBezTo>
                  <a:pt x="272" y="994"/>
                  <a:pt x="234" y="969"/>
                  <a:pt x="196" y="977"/>
                </a:cubicBezTo>
                <a:lnTo>
                  <a:pt x="68" y="1003"/>
                </a:lnTo>
                <a:cubicBezTo>
                  <a:pt x="29" y="1011"/>
                  <a:pt x="5" y="1049"/>
                  <a:pt x="13" y="1087"/>
                </a:cubicBezTo>
                <a:cubicBezTo>
                  <a:pt x="20" y="1125"/>
                  <a:pt x="58" y="1150"/>
                  <a:pt x="96" y="1142"/>
                </a:cubicBezTo>
                <a:lnTo>
                  <a:pt x="224" y="1116"/>
                </a:lnTo>
                <a:close/>
                <a:moveTo>
                  <a:pt x="193" y="786"/>
                </a:moveTo>
                <a:cubicBezTo>
                  <a:pt x="232" y="793"/>
                  <a:pt x="269" y="767"/>
                  <a:pt x="276" y="729"/>
                </a:cubicBezTo>
                <a:cubicBezTo>
                  <a:pt x="283" y="691"/>
                  <a:pt x="257" y="654"/>
                  <a:pt x="219" y="647"/>
                </a:cubicBezTo>
                <a:lnTo>
                  <a:pt x="90" y="623"/>
                </a:lnTo>
                <a:cubicBezTo>
                  <a:pt x="51" y="616"/>
                  <a:pt x="14" y="642"/>
                  <a:pt x="7" y="680"/>
                </a:cubicBezTo>
                <a:cubicBezTo>
                  <a:pt x="0" y="719"/>
                  <a:pt x="26" y="756"/>
                  <a:pt x="64" y="763"/>
                </a:cubicBezTo>
                <a:lnTo>
                  <a:pt x="193" y="786"/>
                </a:lnTo>
                <a:close/>
                <a:moveTo>
                  <a:pt x="315" y="502"/>
                </a:moveTo>
                <a:cubicBezTo>
                  <a:pt x="344" y="528"/>
                  <a:pt x="389" y="525"/>
                  <a:pt x="415" y="496"/>
                </a:cubicBezTo>
                <a:cubicBezTo>
                  <a:pt x="441" y="467"/>
                  <a:pt x="438" y="422"/>
                  <a:pt x="409" y="396"/>
                </a:cubicBezTo>
                <a:lnTo>
                  <a:pt x="311" y="309"/>
                </a:lnTo>
                <a:cubicBezTo>
                  <a:pt x="282" y="283"/>
                  <a:pt x="237" y="286"/>
                  <a:pt x="211" y="315"/>
                </a:cubicBezTo>
                <a:cubicBezTo>
                  <a:pt x="185" y="344"/>
                  <a:pt x="188" y="389"/>
                  <a:pt x="217" y="415"/>
                </a:cubicBezTo>
                <a:lnTo>
                  <a:pt x="315" y="502"/>
                </a:lnTo>
                <a:close/>
                <a:moveTo>
                  <a:pt x="570" y="301"/>
                </a:moveTo>
                <a:cubicBezTo>
                  <a:pt x="588" y="336"/>
                  <a:pt x="631" y="348"/>
                  <a:pt x="666" y="330"/>
                </a:cubicBezTo>
                <a:cubicBezTo>
                  <a:pt x="700" y="311"/>
                  <a:pt x="713" y="268"/>
                  <a:pt x="694" y="234"/>
                </a:cubicBezTo>
                <a:lnTo>
                  <a:pt x="632" y="119"/>
                </a:lnTo>
                <a:cubicBezTo>
                  <a:pt x="613" y="84"/>
                  <a:pt x="570" y="72"/>
                  <a:pt x="536" y="90"/>
                </a:cubicBezTo>
                <a:cubicBezTo>
                  <a:pt x="501" y="109"/>
                  <a:pt x="489" y="152"/>
                  <a:pt x="507" y="186"/>
                </a:cubicBezTo>
                <a:lnTo>
                  <a:pt x="570" y="301"/>
                </a:lnTo>
                <a:close/>
                <a:moveTo>
                  <a:pt x="1855" y="1142"/>
                </a:moveTo>
                <a:cubicBezTo>
                  <a:pt x="1893" y="1150"/>
                  <a:pt x="1930" y="1125"/>
                  <a:pt x="1938" y="1087"/>
                </a:cubicBezTo>
                <a:cubicBezTo>
                  <a:pt x="1946" y="1049"/>
                  <a:pt x="1921" y="1011"/>
                  <a:pt x="1883" y="1003"/>
                </a:cubicBezTo>
                <a:lnTo>
                  <a:pt x="1755" y="977"/>
                </a:lnTo>
                <a:cubicBezTo>
                  <a:pt x="1716" y="969"/>
                  <a:pt x="1679" y="994"/>
                  <a:pt x="1671" y="1033"/>
                </a:cubicBezTo>
                <a:cubicBezTo>
                  <a:pt x="1663" y="1071"/>
                  <a:pt x="1688" y="1108"/>
                  <a:pt x="1726" y="1116"/>
                </a:cubicBezTo>
                <a:lnTo>
                  <a:pt x="1855" y="1142"/>
                </a:lnTo>
                <a:close/>
                <a:moveTo>
                  <a:pt x="1886" y="763"/>
                </a:moveTo>
                <a:cubicBezTo>
                  <a:pt x="1925" y="756"/>
                  <a:pt x="1950" y="719"/>
                  <a:pt x="1943" y="680"/>
                </a:cubicBezTo>
                <a:cubicBezTo>
                  <a:pt x="1936" y="642"/>
                  <a:pt x="1899" y="616"/>
                  <a:pt x="1861" y="623"/>
                </a:cubicBezTo>
                <a:lnTo>
                  <a:pt x="1732" y="647"/>
                </a:lnTo>
                <a:cubicBezTo>
                  <a:pt x="1694" y="654"/>
                  <a:pt x="1668" y="691"/>
                  <a:pt x="1675" y="729"/>
                </a:cubicBezTo>
                <a:cubicBezTo>
                  <a:pt x="1682" y="767"/>
                  <a:pt x="1719" y="793"/>
                  <a:pt x="1757" y="786"/>
                </a:cubicBezTo>
                <a:lnTo>
                  <a:pt x="1886" y="763"/>
                </a:lnTo>
                <a:close/>
                <a:moveTo>
                  <a:pt x="1733" y="415"/>
                </a:moveTo>
                <a:cubicBezTo>
                  <a:pt x="1763" y="389"/>
                  <a:pt x="1765" y="344"/>
                  <a:pt x="1739" y="315"/>
                </a:cubicBezTo>
                <a:cubicBezTo>
                  <a:pt x="1713" y="286"/>
                  <a:pt x="1669" y="283"/>
                  <a:pt x="1639" y="309"/>
                </a:cubicBezTo>
                <a:lnTo>
                  <a:pt x="1541" y="396"/>
                </a:lnTo>
                <a:cubicBezTo>
                  <a:pt x="1512" y="422"/>
                  <a:pt x="1510" y="467"/>
                  <a:pt x="1535" y="496"/>
                </a:cubicBezTo>
                <a:cubicBezTo>
                  <a:pt x="1561" y="525"/>
                  <a:pt x="1606" y="528"/>
                  <a:pt x="1635" y="502"/>
                </a:cubicBezTo>
                <a:lnTo>
                  <a:pt x="1733" y="415"/>
                </a:lnTo>
                <a:close/>
                <a:moveTo>
                  <a:pt x="1443" y="186"/>
                </a:moveTo>
                <a:cubicBezTo>
                  <a:pt x="1462" y="152"/>
                  <a:pt x="1449" y="109"/>
                  <a:pt x="1415" y="90"/>
                </a:cubicBezTo>
                <a:cubicBezTo>
                  <a:pt x="1381" y="72"/>
                  <a:pt x="1338" y="84"/>
                  <a:pt x="1319" y="119"/>
                </a:cubicBezTo>
                <a:lnTo>
                  <a:pt x="1257" y="234"/>
                </a:lnTo>
                <a:cubicBezTo>
                  <a:pt x="1238" y="268"/>
                  <a:pt x="1251" y="311"/>
                  <a:pt x="1285" y="330"/>
                </a:cubicBezTo>
                <a:cubicBezTo>
                  <a:pt x="1320" y="348"/>
                  <a:pt x="1362" y="336"/>
                  <a:pt x="1381" y="301"/>
                </a:cubicBezTo>
                <a:lnTo>
                  <a:pt x="1443" y="186"/>
                </a:lnTo>
                <a:close/>
                <a:moveTo>
                  <a:pt x="1050" y="70"/>
                </a:moveTo>
                <a:cubicBezTo>
                  <a:pt x="1050" y="31"/>
                  <a:pt x="1019" y="0"/>
                  <a:pt x="979" y="0"/>
                </a:cubicBezTo>
                <a:cubicBezTo>
                  <a:pt x="941" y="0"/>
                  <a:pt x="910" y="31"/>
                  <a:pt x="910" y="70"/>
                </a:cubicBezTo>
                <a:lnTo>
                  <a:pt x="910" y="201"/>
                </a:lnTo>
                <a:cubicBezTo>
                  <a:pt x="910" y="240"/>
                  <a:pt x="941" y="272"/>
                  <a:pt x="979" y="272"/>
                </a:cubicBezTo>
                <a:cubicBezTo>
                  <a:pt x="1019" y="272"/>
                  <a:pt x="1050" y="240"/>
                  <a:pt x="1050" y="201"/>
                </a:cubicBezTo>
                <a:lnTo>
                  <a:pt x="1050" y="70"/>
                </a:lnTo>
                <a:close/>
                <a:moveTo>
                  <a:pt x="979" y="311"/>
                </a:moveTo>
                <a:cubicBezTo>
                  <a:pt x="636" y="311"/>
                  <a:pt x="389" y="535"/>
                  <a:pt x="336" y="742"/>
                </a:cubicBezTo>
                <a:cubicBezTo>
                  <a:pt x="296" y="900"/>
                  <a:pt x="333" y="1050"/>
                  <a:pt x="408" y="1195"/>
                </a:cubicBezTo>
                <a:cubicBezTo>
                  <a:pt x="476" y="1326"/>
                  <a:pt x="547" y="1434"/>
                  <a:pt x="606" y="1569"/>
                </a:cubicBezTo>
                <a:cubicBezTo>
                  <a:pt x="638" y="1643"/>
                  <a:pt x="651" y="1745"/>
                  <a:pt x="668" y="1823"/>
                </a:cubicBezTo>
                <a:cubicBezTo>
                  <a:pt x="682" y="1885"/>
                  <a:pt x="705" y="1906"/>
                  <a:pt x="780" y="1906"/>
                </a:cubicBezTo>
                <a:cubicBezTo>
                  <a:pt x="796" y="1906"/>
                  <a:pt x="811" y="1906"/>
                  <a:pt x="827" y="1906"/>
                </a:cubicBezTo>
                <a:lnTo>
                  <a:pt x="827" y="1147"/>
                </a:lnTo>
                <a:lnTo>
                  <a:pt x="710" y="1147"/>
                </a:lnTo>
                <a:cubicBezTo>
                  <a:pt x="659" y="1147"/>
                  <a:pt x="610" y="1127"/>
                  <a:pt x="574" y="1090"/>
                </a:cubicBezTo>
                <a:cubicBezTo>
                  <a:pt x="537" y="1054"/>
                  <a:pt x="517" y="1005"/>
                  <a:pt x="517" y="954"/>
                </a:cubicBezTo>
                <a:cubicBezTo>
                  <a:pt x="517" y="902"/>
                  <a:pt x="537" y="854"/>
                  <a:pt x="574" y="817"/>
                </a:cubicBezTo>
                <a:cubicBezTo>
                  <a:pt x="610" y="781"/>
                  <a:pt x="659" y="761"/>
                  <a:pt x="710" y="761"/>
                </a:cubicBezTo>
                <a:cubicBezTo>
                  <a:pt x="816" y="761"/>
                  <a:pt x="902" y="846"/>
                  <a:pt x="903" y="951"/>
                </a:cubicBezTo>
                <a:lnTo>
                  <a:pt x="903" y="1071"/>
                </a:lnTo>
                <a:lnTo>
                  <a:pt x="1057" y="1071"/>
                </a:lnTo>
                <a:lnTo>
                  <a:pt x="1057" y="951"/>
                </a:lnTo>
                <a:lnTo>
                  <a:pt x="1057" y="951"/>
                </a:lnTo>
                <a:cubicBezTo>
                  <a:pt x="1058" y="901"/>
                  <a:pt x="1078" y="853"/>
                  <a:pt x="1113" y="817"/>
                </a:cubicBezTo>
                <a:cubicBezTo>
                  <a:pt x="1150" y="781"/>
                  <a:pt x="1198" y="761"/>
                  <a:pt x="1250" y="761"/>
                </a:cubicBezTo>
                <a:cubicBezTo>
                  <a:pt x="1301" y="761"/>
                  <a:pt x="1350" y="781"/>
                  <a:pt x="1386" y="817"/>
                </a:cubicBezTo>
                <a:cubicBezTo>
                  <a:pt x="1423" y="854"/>
                  <a:pt x="1443" y="902"/>
                  <a:pt x="1443" y="954"/>
                </a:cubicBezTo>
                <a:cubicBezTo>
                  <a:pt x="1443" y="1005"/>
                  <a:pt x="1423" y="1054"/>
                  <a:pt x="1386" y="1090"/>
                </a:cubicBezTo>
                <a:cubicBezTo>
                  <a:pt x="1350" y="1127"/>
                  <a:pt x="1301" y="1147"/>
                  <a:pt x="1250" y="1147"/>
                </a:cubicBezTo>
                <a:lnTo>
                  <a:pt x="1133" y="1147"/>
                </a:lnTo>
                <a:lnTo>
                  <a:pt x="1133" y="1906"/>
                </a:lnTo>
                <a:cubicBezTo>
                  <a:pt x="1149" y="1906"/>
                  <a:pt x="1164" y="1906"/>
                  <a:pt x="1180" y="1906"/>
                </a:cubicBezTo>
                <a:cubicBezTo>
                  <a:pt x="1255" y="1906"/>
                  <a:pt x="1278" y="1885"/>
                  <a:pt x="1292" y="1823"/>
                </a:cubicBezTo>
                <a:cubicBezTo>
                  <a:pt x="1309" y="1745"/>
                  <a:pt x="1322" y="1643"/>
                  <a:pt x="1354" y="1569"/>
                </a:cubicBezTo>
                <a:cubicBezTo>
                  <a:pt x="1413" y="1434"/>
                  <a:pt x="1484" y="1326"/>
                  <a:pt x="1552" y="1195"/>
                </a:cubicBezTo>
                <a:cubicBezTo>
                  <a:pt x="1627" y="1050"/>
                  <a:pt x="1664" y="900"/>
                  <a:pt x="1624" y="742"/>
                </a:cubicBezTo>
                <a:cubicBezTo>
                  <a:pt x="1571" y="535"/>
                  <a:pt x="1324" y="311"/>
                  <a:pt x="979" y="311"/>
                </a:cubicBezTo>
                <a:close/>
                <a:moveTo>
                  <a:pt x="1250" y="837"/>
                </a:moveTo>
                <a:cubicBezTo>
                  <a:pt x="1185" y="837"/>
                  <a:pt x="1133" y="889"/>
                  <a:pt x="1133" y="954"/>
                </a:cubicBezTo>
                <a:lnTo>
                  <a:pt x="1133" y="1071"/>
                </a:lnTo>
                <a:lnTo>
                  <a:pt x="1250" y="1071"/>
                </a:lnTo>
                <a:cubicBezTo>
                  <a:pt x="1314" y="1071"/>
                  <a:pt x="1367" y="1018"/>
                  <a:pt x="1367" y="954"/>
                </a:cubicBezTo>
                <a:cubicBezTo>
                  <a:pt x="1367" y="889"/>
                  <a:pt x="1314" y="837"/>
                  <a:pt x="1250" y="837"/>
                </a:cubicBezTo>
                <a:close/>
                <a:moveTo>
                  <a:pt x="593" y="954"/>
                </a:moveTo>
                <a:cubicBezTo>
                  <a:pt x="593" y="1018"/>
                  <a:pt x="646" y="1071"/>
                  <a:pt x="710" y="1071"/>
                </a:cubicBezTo>
                <a:lnTo>
                  <a:pt x="827" y="1071"/>
                </a:lnTo>
                <a:lnTo>
                  <a:pt x="827" y="954"/>
                </a:lnTo>
                <a:cubicBezTo>
                  <a:pt x="827" y="889"/>
                  <a:pt x="775" y="837"/>
                  <a:pt x="710" y="837"/>
                </a:cubicBezTo>
                <a:cubicBezTo>
                  <a:pt x="646" y="837"/>
                  <a:pt x="593" y="889"/>
                  <a:pt x="593" y="954"/>
                </a:cubicBezTo>
                <a:close/>
                <a:moveTo>
                  <a:pt x="1057" y="1147"/>
                </a:moveTo>
                <a:lnTo>
                  <a:pt x="903" y="1147"/>
                </a:lnTo>
                <a:lnTo>
                  <a:pt x="903" y="1906"/>
                </a:lnTo>
                <a:cubicBezTo>
                  <a:pt x="928" y="1906"/>
                  <a:pt x="952" y="1906"/>
                  <a:pt x="977" y="1906"/>
                </a:cubicBezTo>
                <a:lnTo>
                  <a:pt x="983" y="1906"/>
                </a:lnTo>
                <a:cubicBezTo>
                  <a:pt x="983" y="1907"/>
                  <a:pt x="983" y="1906"/>
                  <a:pt x="983" y="1906"/>
                </a:cubicBezTo>
                <a:cubicBezTo>
                  <a:pt x="1008" y="1906"/>
                  <a:pt x="1032" y="1906"/>
                  <a:pt x="1057" y="1906"/>
                </a:cubicBezTo>
                <a:lnTo>
                  <a:pt x="1057" y="1147"/>
                </a:lnTo>
                <a:close/>
                <a:moveTo>
                  <a:pt x="1225" y="1954"/>
                </a:moveTo>
                <a:lnTo>
                  <a:pt x="735" y="1954"/>
                </a:lnTo>
                <a:cubicBezTo>
                  <a:pt x="690" y="1954"/>
                  <a:pt x="654" y="1991"/>
                  <a:pt x="654" y="2035"/>
                </a:cubicBezTo>
                <a:cubicBezTo>
                  <a:pt x="654" y="2080"/>
                  <a:pt x="690" y="2116"/>
                  <a:pt x="735" y="2116"/>
                </a:cubicBezTo>
                <a:lnTo>
                  <a:pt x="1225" y="2116"/>
                </a:lnTo>
                <a:cubicBezTo>
                  <a:pt x="1270" y="2116"/>
                  <a:pt x="1306" y="2080"/>
                  <a:pt x="1306" y="2035"/>
                </a:cubicBezTo>
                <a:cubicBezTo>
                  <a:pt x="1306" y="1991"/>
                  <a:pt x="1270" y="1954"/>
                  <a:pt x="1225" y="1954"/>
                </a:cubicBezTo>
                <a:close/>
                <a:moveTo>
                  <a:pt x="1225" y="2328"/>
                </a:moveTo>
                <a:lnTo>
                  <a:pt x="735" y="2328"/>
                </a:lnTo>
                <a:cubicBezTo>
                  <a:pt x="690" y="2328"/>
                  <a:pt x="654" y="2292"/>
                  <a:pt x="654" y="2247"/>
                </a:cubicBezTo>
                <a:cubicBezTo>
                  <a:pt x="654" y="2202"/>
                  <a:pt x="690" y="2166"/>
                  <a:pt x="735" y="2166"/>
                </a:cubicBezTo>
                <a:lnTo>
                  <a:pt x="1225" y="2166"/>
                </a:lnTo>
                <a:cubicBezTo>
                  <a:pt x="1270" y="2166"/>
                  <a:pt x="1306" y="2202"/>
                  <a:pt x="1306" y="2247"/>
                </a:cubicBezTo>
                <a:cubicBezTo>
                  <a:pt x="1306" y="2292"/>
                  <a:pt x="1270" y="2328"/>
                  <a:pt x="1225" y="2328"/>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UA" sz="1167"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3" name="Graphic 12" descr="Statistics with solid fill">
            <a:extLst>
              <a:ext uri="{FF2B5EF4-FFF2-40B4-BE49-F238E27FC236}">
                <a16:creationId xmlns:a16="http://schemas.microsoft.com/office/drawing/2014/main" id="{91A34A7B-54E7-E7F7-AB3E-35FBE91436A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11349" y="2484450"/>
            <a:ext cx="806751" cy="806751"/>
          </a:xfrm>
          <a:prstGeom prst="rect">
            <a:avLst/>
          </a:prstGeom>
        </p:spPr>
      </p:pic>
      <p:sp>
        <p:nvSpPr>
          <p:cNvPr id="14" name="TextBox 13">
            <a:extLst>
              <a:ext uri="{FF2B5EF4-FFF2-40B4-BE49-F238E27FC236}">
                <a16:creationId xmlns:a16="http://schemas.microsoft.com/office/drawing/2014/main" id="{FEC5D3EF-29FE-B6DB-C6E6-CD2EA891F47D}"/>
              </a:ext>
            </a:extLst>
          </p:cNvPr>
          <p:cNvSpPr txBox="1"/>
          <p:nvPr/>
        </p:nvSpPr>
        <p:spPr>
          <a:xfrm>
            <a:off x="8161148" y="5109599"/>
            <a:ext cx="2478506" cy="46166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dirty="0">
                <a:ln>
                  <a:noFill/>
                </a:ln>
                <a:solidFill>
                  <a:prstClr val="white">
                    <a:lumMod val="50000"/>
                  </a:prstClr>
                </a:solidFill>
                <a:effectLst/>
                <a:uLnTx/>
                <a:uFillTx/>
                <a:latin typeface="Barlow" panose="00000500000000000000" pitchFamily="2" charset="0"/>
                <a:ea typeface="+mn-ea"/>
                <a:cs typeface="+mn-cs"/>
              </a:rPr>
              <a:t>Actual vs anticipated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dirty="0">
                <a:ln>
                  <a:noFill/>
                </a:ln>
                <a:solidFill>
                  <a:prstClr val="white">
                    <a:lumMod val="50000"/>
                  </a:prstClr>
                </a:solidFill>
                <a:effectLst/>
                <a:uLnTx/>
                <a:uFillTx/>
                <a:latin typeface="Barlow" panose="00000500000000000000" pitchFamily="2" charset="0"/>
                <a:ea typeface="+mn-ea"/>
                <a:cs typeface="+mn-cs"/>
              </a:rPr>
              <a:t>Frame questions</a:t>
            </a:r>
          </a:p>
        </p:txBody>
      </p:sp>
      <p:sp>
        <p:nvSpPr>
          <p:cNvPr id="16" name="TextBox 15">
            <a:extLst>
              <a:ext uri="{FF2B5EF4-FFF2-40B4-BE49-F238E27FC236}">
                <a16:creationId xmlns:a16="http://schemas.microsoft.com/office/drawing/2014/main" id="{9C5D13E6-75CC-8B1E-1660-3F1E7CC1E58E}"/>
              </a:ext>
            </a:extLst>
          </p:cNvPr>
          <p:cNvSpPr txBox="1"/>
          <p:nvPr/>
        </p:nvSpPr>
        <p:spPr>
          <a:xfrm>
            <a:off x="9188798" y="3752825"/>
            <a:ext cx="3029516" cy="6463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prstClr val="white">
                    <a:lumMod val="50000"/>
                  </a:prstClr>
                </a:solidFill>
                <a:effectLst/>
                <a:uLnTx/>
                <a:uFillTx/>
                <a:latin typeface="Barlow" panose="00000500000000000000" pitchFamily="2" charset="0"/>
                <a:ea typeface="+mn-ea"/>
                <a:cs typeface="+mn-cs"/>
              </a:rPr>
              <a:t>Identify core components, gaps, variation, target behaviours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prstClr val="white">
                    <a:lumMod val="50000"/>
                  </a:prstClr>
                </a:solidFill>
                <a:effectLst/>
                <a:uLnTx/>
                <a:uFillTx/>
                <a:latin typeface="Barlow" panose="00000500000000000000" pitchFamily="2" charset="0"/>
                <a:ea typeface="+mn-ea"/>
                <a:cs typeface="+mn-cs"/>
              </a:rPr>
              <a:t>Ongoing refinement of process map</a:t>
            </a:r>
          </a:p>
        </p:txBody>
      </p:sp>
      <p:sp>
        <p:nvSpPr>
          <p:cNvPr id="29" name="TextBox 28">
            <a:extLst>
              <a:ext uri="{FF2B5EF4-FFF2-40B4-BE49-F238E27FC236}">
                <a16:creationId xmlns:a16="http://schemas.microsoft.com/office/drawing/2014/main" id="{5BB706C0-4C61-2DB8-8B59-9F6D7DAC1ABE}"/>
              </a:ext>
            </a:extLst>
          </p:cNvPr>
          <p:cNvSpPr txBox="1"/>
          <p:nvPr/>
        </p:nvSpPr>
        <p:spPr>
          <a:xfrm>
            <a:off x="10220956" y="2531501"/>
            <a:ext cx="1897477" cy="46166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prstClr val="white">
                    <a:lumMod val="50000"/>
                  </a:prstClr>
                </a:solidFill>
                <a:effectLst/>
                <a:uLnTx/>
                <a:uFillTx/>
                <a:latin typeface="Barlow" panose="00000500000000000000" pitchFamily="2" charset="0"/>
                <a:ea typeface="+mn-ea"/>
                <a:cs typeface="+mn-cs"/>
              </a:rPr>
              <a:t>Routinely collected clinical/ admin data</a:t>
            </a:r>
          </a:p>
        </p:txBody>
      </p:sp>
      <p:grpSp>
        <p:nvGrpSpPr>
          <p:cNvPr id="43" name="Group 42">
            <a:extLst>
              <a:ext uri="{FF2B5EF4-FFF2-40B4-BE49-F238E27FC236}">
                <a16:creationId xmlns:a16="http://schemas.microsoft.com/office/drawing/2014/main" id="{9D5DC0FC-2359-1D2C-0A74-AABB634C7509}"/>
              </a:ext>
            </a:extLst>
          </p:cNvPr>
          <p:cNvGrpSpPr/>
          <p:nvPr/>
        </p:nvGrpSpPr>
        <p:grpSpPr>
          <a:xfrm>
            <a:off x="7262956" y="146984"/>
            <a:ext cx="4669027" cy="1553239"/>
            <a:chOff x="7436268" y="76510"/>
            <a:chExt cx="4669027" cy="1553239"/>
          </a:xfrm>
        </p:grpSpPr>
        <p:grpSp>
          <p:nvGrpSpPr>
            <p:cNvPr id="54" name="Группа 7">
              <a:extLst>
                <a:ext uri="{FF2B5EF4-FFF2-40B4-BE49-F238E27FC236}">
                  <a16:creationId xmlns:a16="http://schemas.microsoft.com/office/drawing/2014/main" id="{677048C8-900A-4577-DC34-534926F6D93A}"/>
                </a:ext>
              </a:extLst>
            </p:cNvPr>
            <p:cNvGrpSpPr/>
            <p:nvPr/>
          </p:nvGrpSpPr>
          <p:grpSpPr>
            <a:xfrm>
              <a:off x="7436268" y="537946"/>
              <a:ext cx="3624902" cy="1070182"/>
              <a:chOff x="8872786" y="-747241"/>
              <a:chExt cx="4757693" cy="1331001"/>
            </a:xfrm>
          </p:grpSpPr>
          <p:sp>
            <p:nvSpPr>
              <p:cNvPr id="63" name="Google Shape;1131;p40">
                <a:extLst>
                  <a:ext uri="{FF2B5EF4-FFF2-40B4-BE49-F238E27FC236}">
                    <a16:creationId xmlns:a16="http://schemas.microsoft.com/office/drawing/2014/main" id="{3863741A-CFE3-AED3-7C0A-1BEF01F9A049}"/>
                  </a:ext>
                </a:extLst>
              </p:cNvPr>
              <p:cNvSpPr txBox="1">
                <a:spLocks noChangeArrowheads="1"/>
              </p:cNvSpPr>
              <p:nvPr/>
            </p:nvSpPr>
            <p:spPr bwMode="auto">
              <a:xfrm>
                <a:off x="9503055" y="-747241"/>
                <a:ext cx="4127424"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6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Identify when, where, why, and to whom change is needed and the potential consequences</a:t>
                </a:r>
              </a:p>
            </p:txBody>
          </p:sp>
          <p:sp>
            <p:nvSpPr>
              <p:cNvPr id="64" name="Google Shape;1139;p40">
                <a:extLst>
                  <a:ext uri="{FF2B5EF4-FFF2-40B4-BE49-F238E27FC236}">
                    <a16:creationId xmlns:a16="http://schemas.microsoft.com/office/drawing/2014/main" id="{7E853922-A16E-D8D8-267F-9235031C5C03}"/>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8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40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55" name="Group 54">
              <a:extLst>
                <a:ext uri="{FF2B5EF4-FFF2-40B4-BE49-F238E27FC236}">
                  <a16:creationId xmlns:a16="http://schemas.microsoft.com/office/drawing/2014/main" id="{07C7A7D9-755A-76D2-BF99-D102CA58797C}"/>
                </a:ext>
              </a:extLst>
            </p:cNvPr>
            <p:cNvGrpSpPr/>
            <p:nvPr/>
          </p:nvGrpSpPr>
          <p:grpSpPr>
            <a:xfrm>
              <a:off x="11073202" y="76510"/>
              <a:ext cx="1032093" cy="1553239"/>
              <a:chOff x="11073202" y="76510"/>
              <a:chExt cx="1032093" cy="1553239"/>
            </a:xfrm>
          </p:grpSpPr>
          <p:sp>
            <p:nvSpPr>
              <p:cNvPr id="56" name="Oval 55">
                <a:extLst>
                  <a:ext uri="{FF2B5EF4-FFF2-40B4-BE49-F238E27FC236}">
                    <a16:creationId xmlns:a16="http://schemas.microsoft.com/office/drawing/2014/main" id="{0AF5B078-7D81-6799-DB92-010F6667DFEC}"/>
                  </a:ext>
                </a:extLst>
              </p:cNvPr>
              <p:cNvSpPr/>
              <p:nvPr/>
            </p:nvSpPr>
            <p:spPr>
              <a:xfrm>
                <a:off x="11073202" y="597656"/>
                <a:ext cx="1032093" cy="1032093"/>
              </a:xfrm>
              <a:prstGeom prst="ellipse">
                <a:avLst/>
              </a:prstGeom>
              <a:solidFill>
                <a:srgbClr val="007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57" name="Группа 4">
                <a:extLst>
                  <a:ext uri="{FF2B5EF4-FFF2-40B4-BE49-F238E27FC236}">
                    <a16:creationId xmlns:a16="http://schemas.microsoft.com/office/drawing/2014/main" id="{0D1493F2-3ACE-3615-C183-3BEEB729C14A}"/>
                  </a:ext>
                </a:extLst>
              </p:cNvPr>
              <p:cNvGrpSpPr/>
              <p:nvPr/>
            </p:nvGrpSpPr>
            <p:grpSpPr>
              <a:xfrm>
                <a:off x="11226444" y="76510"/>
                <a:ext cx="720000" cy="718623"/>
                <a:chOff x="12731986" y="-1781482"/>
                <a:chExt cx="889000" cy="893763"/>
              </a:xfrm>
            </p:grpSpPr>
            <p:sp>
              <p:nvSpPr>
                <p:cNvPr id="61" name="Google Shape;1142;p40">
                  <a:extLst>
                    <a:ext uri="{FF2B5EF4-FFF2-40B4-BE49-F238E27FC236}">
                      <a16:creationId xmlns:a16="http://schemas.microsoft.com/office/drawing/2014/main" id="{C9213FFA-30D2-D714-C5B8-5E54E2AE1CCA}"/>
                    </a:ext>
                  </a:extLst>
                </p:cNvPr>
                <p:cNvSpPr>
                  <a:spLocks noChangeArrowheads="1"/>
                </p:cNvSpPr>
                <p:nvPr/>
              </p:nvSpPr>
              <p:spPr bwMode="auto">
                <a:xfrm>
                  <a:off x="12731986" y="-1781482"/>
                  <a:ext cx="889000" cy="893763"/>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62" name="Google Shape;1143;p40">
                  <a:extLst>
                    <a:ext uri="{FF2B5EF4-FFF2-40B4-BE49-F238E27FC236}">
                      <a16:creationId xmlns:a16="http://schemas.microsoft.com/office/drawing/2014/main" id="{BE73400E-66E0-BD2F-9556-6F4E20D0178C}"/>
                    </a:ext>
                  </a:extLst>
                </p:cNvPr>
                <p:cNvSpPr txBox="1">
                  <a:spLocks noChangeArrowheads="1"/>
                </p:cNvSpPr>
                <p:nvPr/>
              </p:nvSpPr>
              <p:spPr bwMode="auto">
                <a:xfrm>
                  <a:off x="12988577" y="-1765710"/>
                  <a:ext cx="404551" cy="8239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2</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pic>
            <p:nvPicPr>
              <p:cNvPr id="60" name="Graphic 59" descr="Head with gears outline">
                <a:extLst>
                  <a:ext uri="{FF2B5EF4-FFF2-40B4-BE49-F238E27FC236}">
                    <a16:creationId xmlns:a16="http://schemas.microsoft.com/office/drawing/2014/main" id="{88EE74DA-8887-6773-9113-94E70D164489}"/>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11259899" y="789112"/>
                <a:ext cx="718623" cy="718623"/>
              </a:xfrm>
              <a:prstGeom prst="rect">
                <a:avLst/>
              </a:prstGeom>
            </p:spPr>
          </p:pic>
        </p:grpSp>
      </p:grpSp>
    </p:spTree>
    <p:extLst>
      <p:ext uri="{BB962C8B-B14F-4D97-AF65-F5344CB8AC3E}">
        <p14:creationId xmlns:p14="http://schemas.microsoft.com/office/powerpoint/2010/main" val="4062793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0-#ppt_w/2"/>
                                          </p:val>
                                        </p:tav>
                                        <p:tav tm="100000">
                                          <p:val>
                                            <p:strVal val="#ppt_x"/>
                                          </p:val>
                                        </p:tav>
                                      </p:tavLst>
                                    </p:anim>
                                    <p:anim calcmode="lin" valueType="num">
                                      <p:cBhvr additive="base">
                                        <p:cTn id="8" dur="8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100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1000"/>
                                  </p:stCondLst>
                                  <p:childTnLst>
                                    <p:set>
                                      <p:cBhvr>
                                        <p:cTn id="36" dur="1" fill="hold">
                                          <p:stCondLst>
                                            <p:cond delay="0"/>
                                          </p:stCondLst>
                                        </p:cTn>
                                        <p:tgtEl>
                                          <p:spTgt spid="102"/>
                                        </p:tgtEl>
                                        <p:attrNameLst>
                                          <p:attrName>style.visibility</p:attrName>
                                        </p:attrNameLst>
                                      </p:cBhvr>
                                      <p:to>
                                        <p:strVal val="visible"/>
                                      </p:to>
                                    </p:set>
                                  </p:childTnLst>
                                </p:cTn>
                              </p:par>
                              <p:par>
                                <p:cTn id="37" presetID="1" presetClass="entr" presetSubtype="0" fill="hold" grpId="0" nodeType="withEffect">
                                  <p:stCondLst>
                                    <p:cond delay="100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100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100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200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2000"/>
                                  </p:stCondLst>
                                  <p:childTnLst>
                                    <p:set>
                                      <p:cBhvr>
                                        <p:cTn id="46" dur="1" fill="hold">
                                          <p:stCondLst>
                                            <p:cond delay="0"/>
                                          </p:stCondLst>
                                        </p:cTn>
                                        <p:tgtEl>
                                          <p:spTgt spid="101"/>
                                        </p:tgtEl>
                                        <p:attrNameLst>
                                          <p:attrName>style.visibility</p:attrName>
                                        </p:attrNameLst>
                                      </p:cBhvr>
                                      <p:to>
                                        <p:strVal val="visible"/>
                                      </p:to>
                                    </p:set>
                                  </p:childTnLst>
                                </p:cTn>
                              </p:par>
                              <p:par>
                                <p:cTn id="47" presetID="1" presetClass="entr" presetSubtype="0" fill="hold" grpId="0" nodeType="withEffect">
                                  <p:stCondLst>
                                    <p:cond delay="200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200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2000"/>
                                  </p:stCondLst>
                                  <p:childTnLst>
                                    <p:set>
                                      <p:cBhvr>
                                        <p:cTn id="52" dur="1" fill="hold">
                                          <p:stCondLst>
                                            <p:cond delay="0"/>
                                          </p:stCondLst>
                                        </p:cTn>
                                        <p:tgtEl>
                                          <p:spTgt spid="31"/>
                                        </p:tgtEl>
                                        <p:attrNameLst>
                                          <p:attrName>style.visibility</p:attrName>
                                        </p:attrNameLst>
                                      </p:cBhvr>
                                      <p:to>
                                        <p:strVal val="visible"/>
                                      </p:to>
                                    </p:set>
                                  </p:childTnLst>
                                </p:cTn>
                              </p:par>
                              <p:par>
                                <p:cTn id="53" presetID="22" presetClass="entr" presetSubtype="4" fill="hold" grpId="0" nodeType="withEffect">
                                  <p:stCondLst>
                                    <p:cond delay="200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 grpId="0"/>
      <p:bldP spid="34" grpId="0"/>
      <p:bldP spid="23" grpId="0" animBg="1"/>
      <p:bldP spid="24" grpId="0" animBg="1"/>
      <p:bldP spid="25" grpId="0" animBg="1"/>
      <p:bldP spid="101" grpId="0" animBg="1"/>
      <p:bldP spid="102" grpId="0" animBg="1"/>
      <p:bldP spid="31" grpId="0" animBg="1"/>
      <p:bldP spid="30" grpId="0" animBg="1"/>
      <p:bldP spid="103" grpId="0" animBg="1"/>
      <p:bldP spid="28" grpId="0" animBg="1"/>
      <p:bldP spid="12" grpId="0" animBg="1"/>
      <p:bldP spid="14" grpId="0"/>
      <p:bldP spid="16" grpId="0"/>
      <p:bldP spid="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91CBB-99C6-5FC8-D1BF-7757AA84C9D5}"/>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11CE76F7-EEE7-C372-35C9-E26D47F70FCA}"/>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sp>
        <p:nvSpPr>
          <p:cNvPr id="2" name="Content Placeholder 2">
            <a:extLst>
              <a:ext uri="{FF2B5EF4-FFF2-40B4-BE49-F238E27FC236}">
                <a16:creationId xmlns:a16="http://schemas.microsoft.com/office/drawing/2014/main" id="{69119BB5-0D41-82A2-D5D1-DAD1177BFA0B}"/>
              </a:ext>
            </a:extLst>
          </p:cNvPr>
          <p:cNvSpPr txBox="1">
            <a:spLocks/>
          </p:cNvSpPr>
          <p:nvPr/>
        </p:nvSpPr>
        <p:spPr>
          <a:xfrm>
            <a:off x="3857382" y="358799"/>
            <a:ext cx="3967339" cy="6315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Engage ~ Identify site </a:t>
            </a:r>
            <a:r>
              <a:rPr kumimoji="0" lang="en-US" sz="1800" b="1"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variation</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 across survivorship service pathways</a:t>
            </a:r>
          </a:p>
        </p:txBody>
      </p:sp>
      <p:pic>
        <p:nvPicPr>
          <p:cNvPr id="3" name="Picture 2">
            <a:extLst>
              <a:ext uri="{FF2B5EF4-FFF2-40B4-BE49-F238E27FC236}">
                <a16:creationId xmlns:a16="http://schemas.microsoft.com/office/drawing/2014/main" id="{9F55D815-D4E6-2D36-3914-43E821EAA302}"/>
              </a:ext>
            </a:extLst>
          </p:cNvPr>
          <p:cNvPicPr>
            <a:picLocks noChangeAspect="1"/>
          </p:cNvPicPr>
          <p:nvPr/>
        </p:nvPicPr>
        <p:blipFill>
          <a:blip r:embed="rId3"/>
          <a:stretch>
            <a:fillRect/>
          </a:stretch>
        </p:blipFill>
        <p:spPr>
          <a:xfrm>
            <a:off x="96235" y="1672970"/>
            <a:ext cx="3493011" cy="3616439"/>
          </a:xfrm>
          <a:prstGeom prst="rect">
            <a:avLst/>
          </a:prstGeom>
        </p:spPr>
      </p:pic>
      <p:pic>
        <p:nvPicPr>
          <p:cNvPr id="5" name="Picture 4">
            <a:extLst>
              <a:ext uri="{FF2B5EF4-FFF2-40B4-BE49-F238E27FC236}">
                <a16:creationId xmlns:a16="http://schemas.microsoft.com/office/drawing/2014/main" id="{70C6743C-4C9C-EC36-3A98-C5BD2574E822}"/>
              </a:ext>
            </a:extLst>
          </p:cNvPr>
          <p:cNvPicPr>
            <a:picLocks noChangeAspect="1"/>
          </p:cNvPicPr>
          <p:nvPr/>
        </p:nvPicPr>
        <p:blipFill>
          <a:blip r:embed="rId4"/>
          <a:stretch>
            <a:fillRect/>
          </a:stretch>
        </p:blipFill>
        <p:spPr>
          <a:xfrm>
            <a:off x="3718496" y="1664123"/>
            <a:ext cx="3976976" cy="4192939"/>
          </a:xfrm>
          <a:prstGeom prst="rect">
            <a:avLst/>
          </a:prstGeom>
        </p:spPr>
      </p:pic>
      <p:pic>
        <p:nvPicPr>
          <p:cNvPr id="6" name="Picture 5">
            <a:extLst>
              <a:ext uri="{FF2B5EF4-FFF2-40B4-BE49-F238E27FC236}">
                <a16:creationId xmlns:a16="http://schemas.microsoft.com/office/drawing/2014/main" id="{056940C0-9EE1-8C4C-4663-7ED976BD3CE2}"/>
              </a:ext>
            </a:extLst>
          </p:cNvPr>
          <p:cNvPicPr>
            <a:picLocks noChangeAspect="1"/>
          </p:cNvPicPr>
          <p:nvPr/>
        </p:nvPicPr>
        <p:blipFill>
          <a:blip r:embed="rId5"/>
          <a:stretch>
            <a:fillRect/>
          </a:stretch>
        </p:blipFill>
        <p:spPr>
          <a:xfrm>
            <a:off x="7824721" y="1672970"/>
            <a:ext cx="4271043" cy="4069982"/>
          </a:xfrm>
          <a:prstGeom prst="rect">
            <a:avLst/>
          </a:prstGeom>
        </p:spPr>
      </p:pic>
      <p:sp>
        <p:nvSpPr>
          <p:cNvPr id="8" name="TextBox 7">
            <a:extLst>
              <a:ext uri="{FF2B5EF4-FFF2-40B4-BE49-F238E27FC236}">
                <a16:creationId xmlns:a16="http://schemas.microsoft.com/office/drawing/2014/main" id="{640216B1-4142-CBA5-82EC-1C984A7EC131}"/>
              </a:ext>
            </a:extLst>
          </p:cNvPr>
          <p:cNvSpPr txBox="1"/>
          <p:nvPr/>
        </p:nvSpPr>
        <p:spPr>
          <a:xfrm>
            <a:off x="419994" y="1342200"/>
            <a:ext cx="28727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7030A0"/>
                </a:solidFill>
                <a:effectLst/>
                <a:uLnTx/>
                <a:uFillTx/>
                <a:latin typeface="Aptos" panose="02110004020202020204"/>
                <a:ea typeface="+mn-ea"/>
                <a:cs typeface="+mn-cs"/>
              </a:rPr>
              <a:t>Site 1</a:t>
            </a:r>
            <a:endParaRPr kumimoji="0" lang="en-AU" sz="1800" b="1" i="1" u="none" strike="noStrike" kern="1200" cap="none" spc="0" normalizeH="0" baseline="0" noProof="0">
              <a:ln>
                <a:noFill/>
              </a:ln>
              <a:solidFill>
                <a:srgbClr val="7030A0"/>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617318E-24F7-B579-5E82-08266EE5DFD9}"/>
              </a:ext>
            </a:extLst>
          </p:cNvPr>
          <p:cNvSpPr txBox="1"/>
          <p:nvPr/>
        </p:nvSpPr>
        <p:spPr>
          <a:xfrm>
            <a:off x="4252805" y="1342200"/>
            <a:ext cx="28727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7030A0"/>
                </a:solidFill>
                <a:effectLst/>
                <a:uLnTx/>
                <a:uFillTx/>
                <a:latin typeface="Aptos" panose="02110004020202020204"/>
                <a:ea typeface="+mn-ea"/>
                <a:cs typeface="+mn-cs"/>
              </a:rPr>
              <a:t>Site 2</a:t>
            </a:r>
            <a:endParaRPr kumimoji="0" lang="en-AU" sz="1800" b="1" i="1" u="none" strike="noStrike" kern="1200" cap="none" spc="0" normalizeH="0" baseline="0" noProof="0">
              <a:ln>
                <a:noFill/>
              </a:ln>
              <a:solidFill>
                <a:srgbClr val="7030A0"/>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8BA04EF4-07AF-F8DE-3430-263648EEBBEB}"/>
              </a:ext>
            </a:extLst>
          </p:cNvPr>
          <p:cNvSpPr txBox="1"/>
          <p:nvPr/>
        </p:nvSpPr>
        <p:spPr>
          <a:xfrm>
            <a:off x="8523848" y="1336020"/>
            <a:ext cx="28727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7030A0"/>
                </a:solidFill>
                <a:effectLst/>
                <a:uLnTx/>
                <a:uFillTx/>
                <a:latin typeface="Aptos" panose="02110004020202020204"/>
                <a:ea typeface="+mn-ea"/>
                <a:cs typeface="+mn-cs"/>
              </a:rPr>
              <a:t>Site 3</a:t>
            </a:r>
            <a:endParaRPr kumimoji="0" lang="en-AU" sz="1800" b="1" i="1" u="none" strike="noStrike" kern="1200" cap="none" spc="0" normalizeH="0" baseline="0" noProof="0">
              <a:ln>
                <a:noFill/>
              </a:ln>
              <a:solidFill>
                <a:srgbClr val="7030A0"/>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AEBE223C-815F-7E34-F517-3BEDA6D40495}"/>
              </a:ext>
            </a:extLst>
          </p:cNvPr>
          <p:cNvSpPr txBox="1"/>
          <p:nvPr/>
        </p:nvSpPr>
        <p:spPr>
          <a:xfrm>
            <a:off x="-33015" y="4398966"/>
            <a:ext cx="109791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FOLLOW-UP</a:t>
            </a:r>
          </a:p>
        </p:txBody>
      </p:sp>
      <p:sp>
        <p:nvSpPr>
          <p:cNvPr id="14" name="TextBox 13">
            <a:extLst>
              <a:ext uri="{FF2B5EF4-FFF2-40B4-BE49-F238E27FC236}">
                <a16:creationId xmlns:a16="http://schemas.microsoft.com/office/drawing/2014/main" id="{803CE70D-870E-4852-F8C6-87B9475AF253}"/>
              </a:ext>
            </a:extLst>
          </p:cNvPr>
          <p:cNvSpPr txBox="1"/>
          <p:nvPr/>
        </p:nvSpPr>
        <p:spPr>
          <a:xfrm>
            <a:off x="-109058" y="2884483"/>
            <a:ext cx="109791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ASSESSMENT</a:t>
            </a:r>
          </a:p>
        </p:txBody>
      </p:sp>
      <p:sp>
        <p:nvSpPr>
          <p:cNvPr id="16" name="TextBox 15">
            <a:extLst>
              <a:ext uri="{FF2B5EF4-FFF2-40B4-BE49-F238E27FC236}">
                <a16:creationId xmlns:a16="http://schemas.microsoft.com/office/drawing/2014/main" id="{1A801AD6-8F05-26D2-95E9-8FBAAB33141A}"/>
              </a:ext>
            </a:extLst>
          </p:cNvPr>
          <p:cNvSpPr txBox="1"/>
          <p:nvPr/>
        </p:nvSpPr>
        <p:spPr>
          <a:xfrm>
            <a:off x="0" y="1718783"/>
            <a:ext cx="109791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ptos" panose="02110004020202020204"/>
                <a:ea typeface="+mn-ea"/>
                <a:cs typeface="+mn-cs"/>
              </a:rPr>
              <a:t>IDENTIFICATION</a:t>
            </a:r>
          </a:p>
        </p:txBody>
      </p:sp>
      <p:grpSp>
        <p:nvGrpSpPr>
          <p:cNvPr id="27" name="Group 26">
            <a:extLst>
              <a:ext uri="{FF2B5EF4-FFF2-40B4-BE49-F238E27FC236}">
                <a16:creationId xmlns:a16="http://schemas.microsoft.com/office/drawing/2014/main" id="{09E1E487-FBAC-82FE-07E6-FD116F2FE5D0}"/>
              </a:ext>
            </a:extLst>
          </p:cNvPr>
          <p:cNvGrpSpPr/>
          <p:nvPr/>
        </p:nvGrpSpPr>
        <p:grpSpPr>
          <a:xfrm>
            <a:off x="7436267" y="162176"/>
            <a:ext cx="4480029" cy="1445951"/>
            <a:chOff x="7436267" y="162176"/>
            <a:chExt cx="4480029" cy="1445951"/>
          </a:xfrm>
        </p:grpSpPr>
        <p:grpSp>
          <p:nvGrpSpPr>
            <p:cNvPr id="28" name="Группа 7">
              <a:extLst>
                <a:ext uri="{FF2B5EF4-FFF2-40B4-BE49-F238E27FC236}">
                  <a16:creationId xmlns:a16="http://schemas.microsoft.com/office/drawing/2014/main" id="{BF06FE34-8A51-8321-0965-911E798BD290}"/>
                </a:ext>
              </a:extLst>
            </p:cNvPr>
            <p:cNvGrpSpPr/>
            <p:nvPr/>
          </p:nvGrpSpPr>
          <p:grpSpPr>
            <a:xfrm>
              <a:off x="7436267" y="362669"/>
              <a:ext cx="3762202" cy="1245458"/>
              <a:chOff x="8872786" y="-965235"/>
              <a:chExt cx="4937900" cy="1548995"/>
            </a:xfrm>
          </p:grpSpPr>
          <p:sp>
            <p:nvSpPr>
              <p:cNvPr id="36" name="Google Shape;1131;p40">
                <a:extLst>
                  <a:ext uri="{FF2B5EF4-FFF2-40B4-BE49-F238E27FC236}">
                    <a16:creationId xmlns:a16="http://schemas.microsoft.com/office/drawing/2014/main" id="{5D20132A-0224-736E-B92F-D7B3F4B4A58D}"/>
                  </a:ext>
                </a:extLst>
              </p:cNvPr>
              <p:cNvSpPr txBox="1">
                <a:spLocks noChangeArrowheads="1"/>
              </p:cNvSpPr>
              <p:nvPr/>
            </p:nvSpPr>
            <p:spPr bwMode="auto">
              <a:xfrm>
                <a:off x="9683262" y="-965235"/>
                <a:ext cx="4127424"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Identify when, where, why, and to whom change is needed and the potential consequences</a:t>
                </a:r>
              </a:p>
            </p:txBody>
          </p:sp>
          <p:sp>
            <p:nvSpPr>
              <p:cNvPr id="37" name="Google Shape;1139;p40">
                <a:extLst>
                  <a:ext uri="{FF2B5EF4-FFF2-40B4-BE49-F238E27FC236}">
                    <a16:creationId xmlns:a16="http://schemas.microsoft.com/office/drawing/2014/main" id="{832245A0-3945-6E98-BBE6-2BD50B6002B8}"/>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8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40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30" name="Group 29">
              <a:extLst>
                <a:ext uri="{FF2B5EF4-FFF2-40B4-BE49-F238E27FC236}">
                  <a16:creationId xmlns:a16="http://schemas.microsoft.com/office/drawing/2014/main" id="{647C444E-0700-588D-BB7D-2FA613F843AA}"/>
                </a:ext>
              </a:extLst>
            </p:cNvPr>
            <p:cNvGrpSpPr/>
            <p:nvPr/>
          </p:nvGrpSpPr>
          <p:grpSpPr>
            <a:xfrm>
              <a:off x="11196296" y="162176"/>
              <a:ext cx="720000" cy="1173065"/>
              <a:chOff x="11196296" y="162176"/>
              <a:chExt cx="720000" cy="1173065"/>
            </a:xfrm>
          </p:grpSpPr>
          <p:sp>
            <p:nvSpPr>
              <p:cNvPr id="31" name="Oval 30">
                <a:extLst>
                  <a:ext uri="{FF2B5EF4-FFF2-40B4-BE49-F238E27FC236}">
                    <a16:creationId xmlns:a16="http://schemas.microsoft.com/office/drawing/2014/main" id="{AE9569C4-E6E5-398D-B7E7-3AB36A9566FE}"/>
                  </a:ext>
                </a:extLst>
              </p:cNvPr>
              <p:cNvSpPr/>
              <p:nvPr/>
            </p:nvSpPr>
            <p:spPr>
              <a:xfrm>
                <a:off x="11196296" y="615241"/>
                <a:ext cx="720000" cy="720000"/>
              </a:xfrm>
              <a:prstGeom prst="ellipse">
                <a:avLst/>
              </a:prstGeom>
              <a:solidFill>
                <a:srgbClr val="007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2" name="Группа 4">
                <a:extLst>
                  <a:ext uri="{FF2B5EF4-FFF2-40B4-BE49-F238E27FC236}">
                    <a16:creationId xmlns:a16="http://schemas.microsoft.com/office/drawing/2014/main" id="{A3212CF2-305A-D98A-B0E9-C9A3FE00C694}"/>
                  </a:ext>
                </a:extLst>
              </p:cNvPr>
              <p:cNvGrpSpPr/>
              <p:nvPr/>
            </p:nvGrpSpPr>
            <p:grpSpPr>
              <a:xfrm>
                <a:off x="11299898" y="162176"/>
                <a:ext cx="540000" cy="662460"/>
                <a:chOff x="12822681" y="-1674937"/>
                <a:chExt cx="666750" cy="823912"/>
              </a:xfrm>
            </p:grpSpPr>
            <p:sp>
              <p:nvSpPr>
                <p:cNvPr id="34" name="Google Shape;1142;p40">
                  <a:extLst>
                    <a:ext uri="{FF2B5EF4-FFF2-40B4-BE49-F238E27FC236}">
                      <a16:creationId xmlns:a16="http://schemas.microsoft.com/office/drawing/2014/main" id="{7F3EEB12-9B70-01E1-C244-A8E9CD7D5F72}"/>
                    </a:ext>
                  </a:extLst>
                </p:cNvPr>
                <p:cNvSpPr>
                  <a:spLocks noChangeArrowheads="1"/>
                </p:cNvSpPr>
                <p:nvPr/>
              </p:nvSpPr>
              <p:spPr bwMode="auto">
                <a:xfrm>
                  <a:off x="12822681" y="-1674937"/>
                  <a:ext cx="666750" cy="671607"/>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35" name="Google Shape;1143;p40">
                  <a:extLst>
                    <a:ext uri="{FF2B5EF4-FFF2-40B4-BE49-F238E27FC236}">
                      <a16:creationId xmlns:a16="http://schemas.microsoft.com/office/drawing/2014/main" id="{8996F0B2-E0CC-0DC6-4BF2-EB7E53EA74D7}"/>
                    </a:ext>
                  </a:extLst>
                </p:cNvPr>
                <p:cNvSpPr txBox="1">
                  <a:spLocks noChangeArrowheads="1"/>
                </p:cNvSpPr>
                <p:nvPr/>
              </p:nvSpPr>
              <p:spPr bwMode="auto">
                <a:xfrm>
                  <a:off x="13010264" y="-1674937"/>
                  <a:ext cx="404551" cy="8239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32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2</a:t>
                  </a:r>
                  <a:endParaRPr kumimoji="0" lang="en-US" altLang="en-US" sz="32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pic>
            <p:nvPicPr>
              <p:cNvPr id="33" name="Graphic 32" descr="Head with gears outline">
                <a:extLst>
                  <a:ext uri="{FF2B5EF4-FFF2-40B4-BE49-F238E27FC236}">
                    <a16:creationId xmlns:a16="http://schemas.microsoft.com/office/drawing/2014/main" id="{EB2B490A-FB22-03B0-8E7E-5AEEDBC54459}"/>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1312655" y="748017"/>
                <a:ext cx="514486" cy="514486"/>
              </a:xfrm>
              <a:prstGeom prst="rect">
                <a:avLst/>
              </a:prstGeom>
            </p:spPr>
          </p:pic>
        </p:grpSp>
      </p:grpSp>
      <p:cxnSp>
        <p:nvCxnSpPr>
          <p:cNvPr id="39" name="Straight Connector 38">
            <a:extLst>
              <a:ext uri="{FF2B5EF4-FFF2-40B4-BE49-F238E27FC236}">
                <a16:creationId xmlns:a16="http://schemas.microsoft.com/office/drawing/2014/main" id="{155DE5D0-B079-68A9-DE9F-D9F1E662EDC0}"/>
              </a:ext>
            </a:extLst>
          </p:cNvPr>
          <p:cNvCxnSpPr>
            <a:cxnSpLocks/>
          </p:cNvCxnSpPr>
          <p:nvPr/>
        </p:nvCxnSpPr>
        <p:spPr>
          <a:xfrm>
            <a:off x="392741" y="1087844"/>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4104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E01FF-CB3B-90BC-5A09-3A2F8E60903B}"/>
            </a:ext>
          </a:extLst>
        </p:cNvPr>
        <p:cNvGrpSpPr/>
        <p:nvPr/>
      </p:nvGrpSpPr>
      <p:grpSpPr>
        <a:xfrm>
          <a:off x="0" y="0"/>
          <a:ext cx="0" cy="0"/>
          <a:chOff x="0" y="0"/>
          <a:chExt cx="0" cy="0"/>
        </a:xfrm>
      </p:grpSpPr>
      <p:sp>
        <p:nvSpPr>
          <p:cNvPr id="28" name="TextBox 27">
            <a:extLst>
              <a:ext uri="{FF2B5EF4-FFF2-40B4-BE49-F238E27FC236}">
                <a16:creationId xmlns:a16="http://schemas.microsoft.com/office/drawing/2014/main" id="{57C8FDC2-738D-BB33-C236-471D34114FAA}"/>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sp>
        <p:nvSpPr>
          <p:cNvPr id="65" name="Google Shape;1131;p40">
            <a:extLst>
              <a:ext uri="{FF2B5EF4-FFF2-40B4-BE49-F238E27FC236}">
                <a16:creationId xmlns:a16="http://schemas.microsoft.com/office/drawing/2014/main" id="{DF5D85CC-31E4-79B0-44CF-C3849014B152}"/>
              </a:ext>
            </a:extLst>
          </p:cNvPr>
          <p:cNvSpPr txBox="1">
            <a:spLocks noChangeArrowheads="1"/>
          </p:cNvSpPr>
          <p:nvPr/>
        </p:nvSpPr>
        <p:spPr bwMode="auto">
          <a:xfrm>
            <a:off x="6412259" y="-88206"/>
            <a:ext cx="3144698" cy="51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0" i="1" u="none" strike="noStrike" kern="100" cap="none" spc="0" normalizeH="0" baseline="0" noProof="0">
                <a:ln>
                  <a:noFill/>
                </a:ln>
                <a:solidFill>
                  <a:srgbClr val="000000">
                    <a:alpha val="0"/>
                  </a:srgbClr>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Engage stakeholders in the implementation process and maintain engagement</a:t>
            </a:r>
            <a:endParaRPr kumimoji="0" lang="en-US" sz="1600" b="0" i="1" u="none" strike="noStrike" kern="1200" cap="none"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Content Placeholder 2">
            <a:extLst>
              <a:ext uri="{FF2B5EF4-FFF2-40B4-BE49-F238E27FC236}">
                <a16:creationId xmlns:a16="http://schemas.microsoft.com/office/drawing/2014/main" id="{59DE7EAD-F179-3129-B3FC-2008269F412B}"/>
              </a:ext>
            </a:extLst>
          </p:cNvPr>
          <p:cNvSpPr txBox="1">
            <a:spLocks/>
          </p:cNvSpPr>
          <p:nvPr/>
        </p:nvSpPr>
        <p:spPr>
          <a:xfrm>
            <a:off x="3877876" y="347742"/>
            <a:ext cx="3895475" cy="6315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Engage ~ Identify </a:t>
            </a:r>
            <a:r>
              <a:rPr kumimoji="0" lang="en-US" sz="1800" b="1"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commonalities</a:t>
            </a:r>
            <a:r>
              <a:rPr kumimoji="0" lang="en-US" sz="1800" b="0" i="1" u="sng" strike="noStrike" kern="1200" cap="none" spc="0" normalizeH="0" baseline="0" noProof="0" dirty="0">
                <a:ln>
                  <a:noFill/>
                </a:ln>
                <a:solidFill>
                  <a:prstClr val="black"/>
                </a:solidFill>
                <a:effectLst/>
                <a:uLnTx/>
                <a:uFillTx/>
                <a:latin typeface="Barlow" panose="00000500000000000000" pitchFamily="2" charset="0"/>
                <a:ea typeface="+mn-ea"/>
                <a:cs typeface="+mn-cs"/>
              </a:rPr>
              <a:t> </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across survivorship service pathways</a:t>
            </a:r>
          </a:p>
        </p:txBody>
      </p:sp>
      <p:pic>
        <p:nvPicPr>
          <p:cNvPr id="7" name="Picture 6">
            <a:extLst>
              <a:ext uri="{FF2B5EF4-FFF2-40B4-BE49-F238E27FC236}">
                <a16:creationId xmlns:a16="http://schemas.microsoft.com/office/drawing/2014/main" id="{4C705CB1-D2A2-2C08-B3E1-20A9100B0A9E}"/>
              </a:ext>
            </a:extLst>
          </p:cNvPr>
          <p:cNvPicPr>
            <a:picLocks noChangeAspect="1"/>
          </p:cNvPicPr>
          <p:nvPr/>
        </p:nvPicPr>
        <p:blipFill>
          <a:blip r:embed="rId3"/>
          <a:stretch>
            <a:fillRect/>
          </a:stretch>
        </p:blipFill>
        <p:spPr>
          <a:xfrm>
            <a:off x="7824721" y="1663062"/>
            <a:ext cx="4269838" cy="4079890"/>
          </a:xfrm>
          <a:prstGeom prst="rect">
            <a:avLst/>
          </a:prstGeom>
        </p:spPr>
      </p:pic>
      <p:pic>
        <p:nvPicPr>
          <p:cNvPr id="9" name="Picture 8">
            <a:extLst>
              <a:ext uri="{FF2B5EF4-FFF2-40B4-BE49-F238E27FC236}">
                <a16:creationId xmlns:a16="http://schemas.microsoft.com/office/drawing/2014/main" id="{60A9E8DA-9F13-8CD4-C29E-CFE6E1BA9718}"/>
              </a:ext>
            </a:extLst>
          </p:cNvPr>
          <p:cNvPicPr>
            <a:picLocks noChangeAspect="1"/>
          </p:cNvPicPr>
          <p:nvPr/>
        </p:nvPicPr>
        <p:blipFill>
          <a:blip r:embed="rId4"/>
          <a:stretch>
            <a:fillRect/>
          </a:stretch>
        </p:blipFill>
        <p:spPr>
          <a:xfrm>
            <a:off x="3719090" y="1663062"/>
            <a:ext cx="3977983" cy="4194000"/>
          </a:xfrm>
          <a:prstGeom prst="rect">
            <a:avLst/>
          </a:prstGeom>
        </p:spPr>
      </p:pic>
      <p:pic>
        <p:nvPicPr>
          <p:cNvPr id="11" name="Picture 10">
            <a:extLst>
              <a:ext uri="{FF2B5EF4-FFF2-40B4-BE49-F238E27FC236}">
                <a16:creationId xmlns:a16="http://schemas.microsoft.com/office/drawing/2014/main" id="{241AF225-A245-8AE3-94A4-7C258129B559}"/>
              </a:ext>
            </a:extLst>
          </p:cNvPr>
          <p:cNvPicPr>
            <a:picLocks noChangeAspect="1"/>
          </p:cNvPicPr>
          <p:nvPr/>
        </p:nvPicPr>
        <p:blipFill>
          <a:blip r:embed="rId5"/>
          <a:stretch>
            <a:fillRect/>
          </a:stretch>
        </p:blipFill>
        <p:spPr>
          <a:xfrm>
            <a:off x="87802" y="1663062"/>
            <a:ext cx="3509880" cy="3424273"/>
          </a:xfrm>
          <a:prstGeom prst="rect">
            <a:avLst/>
          </a:prstGeom>
        </p:spPr>
      </p:pic>
      <p:sp>
        <p:nvSpPr>
          <p:cNvPr id="13" name="TextBox 12">
            <a:extLst>
              <a:ext uri="{FF2B5EF4-FFF2-40B4-BE49-F238E27FC236}">
                <a16:creationId xmlns:a16="http://schemas.microsoft.com/office/drawing/2014/main" id="{8EE158B8-1E72-077E-D420-18811A26956C}"/>
              </a:ext>
            </a:extLst>
          </p:cNvPr>
          <p:cNvSpPr txBox="1"/>
          <p:nvPr/>
        </p:nvSpPr>
        <p:spPr>
          <a:xfrm>
            <a:off x="419994" y="1342200"/>
            <a:ext cx="28727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7030A0"/>
                </a:solidFill>
                <a:effectLst/>
                <a:uLnTx/>
                <a:uFillTx/>
                <a:latin typeface="Aptos" panose="02110004020202020204"/>
                <a:ea typeface="+mn-ea"/>
                <a:cs typeface="+mn-cs"/>
              </a:rPr>
              <a:t>Site 1</a:t>
            </a:r>
            <a:endParaRPr kumimoji="0" lang="en-AU" sz="1800" b="1" i="1" u="none" strike="noStrike" kern="1200" cap="none" spc="0" normalizeH="0" baseline="0" noProof="0">
              <a:ln>
                <a:noFill/>
              </a:ln>
              <a:solidFill>
                <a:srgbClr val="7030A0"/>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CF08819A-08DC-D57F-3910-95814DB5C366}"/>
              </a:ext>
            </a:extLst>
          </p:cNvPr>
          <p:cNvSpPr txBox="1"/>
          <p:nvPr/>
        </p:nvSpPr>
        <p:spPr>
          <a:xfrm>
            <a:off x="4252805" y="1342200"/>
            <a:ext cx="28727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7030A0"/>
                </a:solidFill>
                <a:effectLst/>
                <a:uLnTx/>
                <a:uFillTx/>
                <a:latin typeface="Aptos" panose="02110004020202020204"/>
                <a:ea typeface="+mn-ea"/>
                <a:cs typeface="+mn-cs"/>
              </a:rPr>
              <a:t>Site 2</a:t>
            </a:r>
            <a:endParaRPr kumimoji="0" lang="en-AU" sz="1800" b="1" i="1" u="none" strike="noStrike" kern="1200" cap="none" spc="0" normalizeH="0" baseline="0" noProof="0">
              <a:ln>
                <a:noFill/>
              </a:ln>
              <a:solidFill>
                <a:srgbClr val="7030A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09A9DA62-FBAD-232D-3CC8-168D59B5BF1A}"/>
              </a:ext>
            </a:extLst>
          </p:cNvPr>
          <p:cNvSpPr txBox="1"/>
          <p:nvPr/>
        </p:nvSpPr>
        <p:spPr>
          <a:xfrm>
            <a:off x="8523848" y="1336020"/>
            <a:ext cx="28727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7030A0"/>
                </a:solidFill>
                <a:effectLst/>
                <a:uLnTx/>
                <a:uFillTx/>
                <a:latin typeface="Aptos" panose="02110004020202020204"/>
                <a:ea typeface="+mn-ea"/>
                <a:cs typeface="+mn-cs"/>
              </a:rPr>
              <a:t>Site 3</a:t>
            </a:r>
            <a:endParaRPr kumimoji="0" lang="en-AU" sz="1800" b="1" i="1" u="none" strike="noStrike" kern="1200" cap="none" spc="0" normalizeH="0" baseline="0" noProof="0">
              <a:ln>
                <a:noFill/>
              </a:ln>
              <a:solidFill>
                <a:srgbClr val="7030A0"/>
              </a:solidFill>
              <a:effectLst/>
              <a:uLnTx/>
              <a:uFillTx/>
              <a:latin typeface="Aptos" panose="02110004020202020204"/>
              <a:ea typeface="+mn-ea"/>
              <a:cs typeface="+mn-cs"/>
            </a:endParaRPr>
          </a:p>
        </p:txBody>
      </p:sp>
      <p:sp>
        <p:nvSpPr>
          <p:cNvPr id="17" name="Rounded Rectangle 3">
            <a:extLst>
              <a:ext uri="{FF2B5EF4-FFF2-40B4-BE49-F238E27FC236}">
                <a16:creationId xmlns:a16="http://schemas.microsoft.com/office/drawing/2014/main" id="{E550EFAC-3837-D159-D369-17475E8D93E6}"/>
              </a:ext>
            </a:extLst>
          </p:cNvPr>
          <p:cNvSpPr/>
          <p:nvPr/>
        </p:nvSpPr>
        <p:spPr>
          <a:xfrm>
            <a:off x="1032722" y="1705352"/>
            <a:ext cx="1232843" cy="342897"/>
          </a:xfrm>
          <a:prstGeom prst="roundRect">
            <a:avLst/>
          </a:prstGeom>
          <a:solidFill>
            <a:sysClr val="window" lastClr="FFFFFF">
              <a:alpha val="0"/>
            </a:sysClr>
          </a:solidFill>
          <a:ln w="12700" cap="flat" cmpd="sng" algn="ctr">
            <a:solidFill>
              <a:sysClr val="windowText" lastClr="000000">
                <a:alpha val="0"/>
              </a:sysClr>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ysClr val="windowText" lastClr="000000">
                    <a:alpha val="0"/>
                  </a:sysClr>
                </a:solidFill>
                <a:effectLst/>
                <a:uLnTx/>
                <a:uFillTx/>
                <a:latin typeface="Calibri" panose="020F0502020204030204"/>
                <a:ea typeface="+mn-ea"/>
                <a:cs typeface="+mn-cs"/>
              </a:rPr>
              <a:t>Clear processes around identifying patients ready to transition to survivorship care</a:t>
            </a:r>
          </a:p>
        </p:txBody>
      </p:sp>
      <p:sp>
        <p:nvSpPr>
          <p:cNvPr id="18" name="Rectangle 17">
            <a:extLst>
              <a:ext uri="{FF2B5EF4-FFF2-40B4-BE49-F238E27FC236}">
                <a16:creationId xmlns:a16="http://schemas.microsoft.com/office/drawing/2014/main" id="{E2EBED22-CE3E-1AF5-A7F2-E14A31DD3189}"/>
              </a:ext>
            </a:extLst>
          </p:cNvPr>
          <p:cNvSpPr/>
          <p:nvPr/>
        </p:nvSpPr>
        <p:spPr>
          <a:xfrm>
            <a:off x="4467348" y="2058567"/>
            <a:ext cx="1324210" cy="359921"/>
          </a:xfrm>
          <a:prstGeom prst="rect">
            <a:avLst/>
          </a:prstGeom>
          <a:solidFill>
            <a:sysClr val="window" lastClr="FFFFFF">
              <a:alpha val="0"/>
            </a:sysClr>
          </a:solidFill>
          <a:ln w="12700" cap="flat" cmpd="sng" algn="ctr">
            <a:solidFill>
              <a:sysClr val="windowText" lastClr="000000">
                <a:alpha val="0"/>
              </a:sysClr>
            </a:solidFill>
            <a:prstDash val="solid"/>
            <a:miter lim="800000"/>
          </a:ln>
          <a:effectLst/>
        </p:spPr>
        <p:txBody>
          <a:bodyPr lIns="0" tIns="0" rIns="0" bIns="0"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ysClr val="windowText" lastClr="000000">
                    <a:alpha val="0"/>
                  </a:sysClr>
                </a:solidFill>
                <a:effectLst/>
                <a:uLnTx/>
                <a:uFillTx/>
                <a:latin typeface="Calibri" panose="020F0502020204030204"/>
                <a:ea typeface="+mn-ea"/>
                <a:cs typeface="+mn-cs"/>
              </a:rPr>
              <a:t>Referral required to attend survivorship clinic</a:t>
            </a:r>
          </a:p>
        </p:txBody>
      </p:sp>
      <p:sp>
        <p:nvSpPr>
          <p:cNvPr id="19" name="Rectangle 18">
            <a:extLst>
              <a:ext uri="{FF2B5EF4-FFF2-40B4-BE49-F238E27FC236}">
                <a16:creationId xmlns:a16="http://schemas.microsoft.com/office/drawing/2014/main" id="{5B2C8F37-A09C-8A91-3BC7-1F233810A2D7}"/>
              </a:ext>
            </a:extLst>
          </p:cNvPr>
          <p:cNvSpPr/>
          <p:nvPr/>
        </p:nvSpPr>
        <p:spPr>
          <a:xfrm>
            <a:off x="9061418" y="3879752"/>
            <a:ext cx="1280073" cy="369332"/>
          </a:xfrm>
          <a:prstGeom prst="rect">
            <a:avLst/>
          </a:prstGeom>
          <a:solidFill>
            <a:sysClr val="window" lastClr="FFFFFF">
              <a:alpha val="0"/>
            </a:sysClr>
          </a:solidFill>
          <a:ln w="12700" cap="flat" cmpd="sng" algn="ctr">
            <a:solidFill>
              <a:sysClr val="windowText" lastClr="000000">
                <a:alpha val="0"/>
              </a:sysClr>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ysClr val="windowText" lastClr="000000">
                    <a:alpha val="0"/>
                  </a:sysClr>
                </a:solidFill>
                <a:effectLst/>
                <a:uLnTx/>
                <a:uFillTx/>
                <a:latin typeface="Calibri" panose="020F0502020204030204"/>
                <a:ea typeface="+mn-ea"/>
                <a:cs typeface="+mn-cs"/>
              </a:rPr>
              <a:t>CNC compiles treatment summary and triages survivor to appropriate clinic</a:t>
            </a:r>
          </a:p>
        </p:txBody>
      </p:sp>
      <p:sp>
        <p:nvSpPr>
          <p:cNvPr id="21" name="Rounded Rectangle 3">
            <a:extLst>
              <a:ext uri="{FF2B5EF4-FFF2-40B4-BE49-F238E27FC236}">
                <a16:creationId xmlns:a16="http://schemas.microsoft.com/office/drawing/2014/main" id="{491966D8-CC01-222B-5746-7058EFA6BB5A}"/>
              </a:ext>
            </a:extLst>
          </p:cNvPr>
          <p:cNvSpPr/>
          <p:nvPr/>
        </p:nvSpPr>
        <p:spPr>
          <a:xfrm>
            <a:off x="4252805" y="5368904"/>
            <a:ext cx="804651" cy="483613"/>
          </a:xfrm>
          <a:prstGeom prst="roundRect">
            <a:avLst/>
          </a:prstGeom>
          <a:solidFill>
            <a:sysClr val="window" lastClr="FFFFFF">
              <a:alpha val="0"/>
            </a:sysClr>
          </a:solidFill>
          <a:ln w="12700" cap="flat" cmpd="sng" algn="ctr">
            <a:solidFill>
              <a:sysClr val="windowText" lastClr="000000">
                <a:alpha val="0"/>
              </a:sysClr>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ysClr val="windowText" lastClr="000000">
                    <a:alpha val="0"/>
                  </a:sysClr>
                </a:solidFill>
                <a:effectLst/>
                <a:uLnTx/>
                <a:uFillTx/>
                <a:latin typeface="Calibri" panose="020F0502020204030204"/>
                <a:ea typeface="+mn-ea"/>
                <a:cs typeface="+mn-cs"/>
              </a:rPr>
              <a:t>Referred to ongoing survivorship care</a:t>
            </a:r>
          </a:p>
        </p:txBody>
      </p:sp>
      <p:sp>
        <p:nvSpPr>
          <p:cNvPr id="22" name="Rounded Rectangle 3">
            <a:extLst>
              <a:ext uri="{FF2B5EF4-FFF2-40B4-BE49-F238E27FC236}">
                <a16:creationId xmlns:a16="http://schemas.microsoft.com/office/drawing/2014/main" id="{BE300C0A-D80D-7F5E-5794-F768570CC4BB}"/>
              </a:ext>
            </a:extLst>
          </p:cNvPr>
          <p:cNvSpPr/>
          <p:nvPr/>
        </p:nvSpPr>
        <p:spPr>
          <a:xfrm>
            <a:off x="9061418" y="5264693"/>
            <a:ext cx="933161" cy="434871"/>
          </a:xfrm>
          <a:prstGeom prst="roundRect">
            <a:avLst/>
          </a:prstGeom>
          <a:solidFill>
            <a:sysClr val="window" lastClr="FFFFFF">
              <a:alpha val="0"/>
            </a:sysClr>
          </a:solidFill>
          <a:ln w="12700" cap="flat" cmpd="sng" algn="ctr">
            <a:solidFill>
              <a:sysClr val="windowText" lastClr="000000">
                <a:alpha val="0"/>
              </a:sysClr>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ysClr val="windowText" lastClr="000000">
                    <a:alpha val="0"/>
                  </a:sysClr>
                </a:solidFill>
                <a:effectLst/>
                <a:uLnTx/>
                <a:uFillTx/>
                <a:latin typeface="Calibri" panose="020F0502020204030204"/>
                <a:ea typeface="+mn-ea"/>
                <a:cs typeface="+mn-cs"/>
              </a:rPr>
              <a:t>Referred to primary 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ysClr val="windowText" lastClr="000000">
                    <a:alpha val="0"/>
                  </a:sysClr>
                </a:solidFill>
                <a:effectLst/>
                <a:uLnTx/>
                <a:uFillTx/>
                <a:latin typeface="Calibri" panose="020F0502020204030204"/>
                <a:ea typeface="+mn-ea"/>
                <a:cs typeface="+mn-cs"/>
              </a:rPr>
              <a:t>(i.e., discharged) </a:t>
            </a:r>
          </a:p>
        </p:txBody>
      </p:sp>
      <p:sp>
        <p:nvSpPr>
          <p:cNvPr id="23" name="Rounded Rectangle 3">
            <a:extLst>
              <a:ext uri="{FF2B5EF4-FFF2-40B4-BE49-F238E27FC236}">
                <a16:creationId xmlns:a16="http://schemas.microsoft.com/office/drawing/2014/main" id="{4236693F-5C94-50FB-800C-A27F02587FCA}"/>
              </a:ext>
            </a:extLst>
          </p:cNvPr>
          <p:cNvSpPr/>
          <p:nvPr/>
        </p:nvSpPr>
        <p:spPr>
          <a:xfrm>
            <a:off x="1148686" y="4770141"/>
            <a:ext cx="824392" cy="494552"/>
          </a:xfrm>
          <a:prstGeom prst="roundRect">
            <a:avLst/>
          </a:prstGeom>
          <a:solidFill>
            <a:sysClr val="window" lastClr="FFFFFF">
              <a:alpha val="0"/>
            </a:sysClr>
          </a:solidFill>
          <a:ln w="12700" cap="flat" cmpd="sng" algn="ctr">
            <a:solidFill>
              <a:sysClr val="windowText" lastClr="000000">
                <a:alpha val="0"/>
              </a:sysClr>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ysClr val="windowText" lastClr="000000">
                    <a:alpha val="0"/>
                  </a:sysClr>
                </a:solidFill>
                <a:effectLst/>
                <a:uLnTx/>
                <a:uFillTx/>
                <a:latin typeface="Calibri" panose="020F0502020204030204"/>
                <a:ea typeface="+mn-ea"/>
                <a:cs typeface="+mn-cs"/>
              </a:rPr>
              <a:t>Referred to external specialist care</a:t>
            </a:r>
          </a:p>
        </p:txBody>
      </p:sp>
      <p:grpSp>
        <p:nvGrpSpPr>
          <p:cNvPr id="3" name="Group 2">
            <a:extLst>
              <a:ext uri="{FF2B5EF4-FFF2-40B4-BE49-F238E27FC236}">
                <a16:creationId xmlns:a16="http://schemas.microsoft.com/office/drawing/2014/main" id="{C07E0579-EC04-7FF0-6CB7-D85AADA68F67}"/>
              </a:ext>
            </a:extLst>
          </p:cNvPr>
          <p:cNvGrpSpPr/>
          <p:nvPr/>
        </p:nvGrpSpPr>
        <p:grpSpPr>
          <a:xfrm>
            <a:off x="7436267" y="162176"/>
            <a:ext cx="4480029" cy="1445951"/>
            <a:chOff x="7436267" y="162176"/>
            <a:chExt cx="4480029" cy="1445951"/>
          </a:xfrm>
        </p:grpSpPr>
        <p:grpSp>
          <p:nvGrpSpPr>
            <p:cNvPr id="4" name="Группа 7">
              <a:extLst>
                <a:ext uri="{FF2B5EF4-FFF2-40B4-BE49-F238E27FC236}">
                  <a16:creationId xmlns:a16="http://schemas.microsoft.com/office/drawing/2014/main" id="{5A62C0A8-A30C-3A6F-C636-496C09F8E613}"/>
                </a:ext>
              </a:extLst>
            </p:cNvPr>
            <p:cNvGrpSpPr/>
            <p:nvPr/>
          </p:nvGrpSpPr>
          <p:grpSpPr>
            <a:xfrm>
              <a:off x="7436267" y="362669"/>
              <a:ext cx="3762202" cy="1245458"/>
              <a:chOff x="8872786" y="-965235"/>
              <a:chExt cx="4937900" cy="1548995"/>
            </a:xfrm>
          </p:grpSpPr>
          <p:sp>
            <p:nvSpPr>
              <p:cNvPr id="26" name="Google Shape;1131;p40">
                <a:extLst>
                  <a:ext uri="{FF2B5EF4-FFF2-40B4-BE49-F238E27FC236}">
                    <a16:creationId xmlns:a16="http://schemas.microsoft.com/office/drawing/2014/main" id="{68649B8A-742A-561E-A3F7-C82A2066199D}"/>
                  </a:ext>
                </a:extLst>
              </p:cNvPr>
              <p:cNvSpPr txBox="1">
                <a:spLocks noChangeArrowheads="1"/>
              </p:cNvSpPr>
              <p:nvPr/>
            </p:nvSpPr>
            <p:spPr bwMode="auto">
              <a:xfrm>
                <a:off x="9683262" y="-965235"/>
                <a:ext cx="4127424"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Identify when, where, why, and to whom change is needed and the potential consequences</a:t>
                </a:r>
              </a:p>
            </p:txBody>
          </p:sp>
          <p:sp>
            <p:nvSpPr>
              <p:cNvPr id="27" name="Google Shape;1139;p40">
                <a:extLst>
                  <a:ext uri="{FF2B5EF4-FFF2-40B4-BE49-F238E27FC236}">
                    <a16:creationId xmlns:a16="http://schemas.microsoft.com/office/drawing/2014/main" id="{1D5CEBBF-1810-593A-FA83-3E2A2A9666A9}"/>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8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40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5" name="Group 4">
              <a:extLst>
                <a:ext uri="{FF2B5EF4-FFF2-40B4-BE49-F238E27FC236}">
                  <a16:creationId xmlns:a16="http://schemas.microsoft.com/office/drawing/2014/main" id="{C7055D97-1B96-E2C5-2F8D-357B14E93CCA}"/>
                </a:ext>
              </a:extLst>
            </p:cNvPr>
            <p:cNvGrpSpPr/>
            <p:nvPr/>
          </p:nvGrpSpPr>
          <p:grpSpPr>
            <a:xfrm>
              <a:off x="11196296" y="162176"/>
              <a:ext cx="720000" cy="1173065"/>
              <a:chOff x="11196296" y="162176"/>
              <a:chExt cx="720000" cy="1173065"/>
            </a:xfrm>
          </p:grpSpPr>
          <p:sp>
            <p:nvSpPr>
              <p:cNvPr id="6" name="Oval 5">
                <a:extLst>
                  <a:ext uri="{FF2B5EF4-FFF2-40B4-BE49-F238E27FC236}">
                    <a16:creationId xmlns:a16="http://schemas.microsoft.com/office/drawing/2014/main" id="{DE5A435A-644E-5C7F-4C60-FEBE190E3AC2}"/>
                  </a:ext>
                </a:extLst>
              </p:cNvPr>
              <p:cNvSpPr/>
              <p:nvPr/>
            </p:nvSpPr>
            <p:spPr>
              <a:xfrm>
                <a:off x="11196296" y="615241"/>
                <a:ext cx="720000" cy="720000"/>
              </a:xfrm>
              <a:prstGeom prst="ellipse">
                <a:avLst/>
              </a:prstGeom>
              <a:solidFill>
                <a:srgbClr val="007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Группа 4">
                <a:extLst>
                  <a:ext uri="{FF2B5EF4-FFF2-40B4-BE49-F238E27FC236}">
                    <a16:creationId xmlns:a16="http://schemas.microsoft.com/office/drawing/2014/main" id="{D35429ED-29B0-97ED-3FB4-D599D06492B3}"/>
                  </a:ext>
                </a:extLst>
              </p:cNvPr>
              <p:cNvGrpSpPr/>
              <p:nvPr/>
            </p:nvGrpSpPr>
            <p:grpSpPr>
              <a:xfrm>
                <a:off x="11299898" y="162176"/>
                <a:ext cx="540000" cy="662460"/>
                <a:chOff x="12822681" y="-1674937"/>
                <a:chExt cx="666750" cy="823912"/>
              </a:xfrm>
            </p:grpSpPr>
            <p:sp>
              <p:nvSpPr>
                <p:cNvPr id="12" name="Google Shape;1142;p40">
                  <a:extLst>
                    <a:ext uri="{FF2B5EF4-FFF2-40B4-BE49-F238E27FC236}">
                      <a16:creationId xmlns:a16="http://schemas.microsoft.com/office/drawing/2014/main" id="{7D14980C-D60A-1B45-32E0-FBB3A1FFA7CE}"/>
                    </a:ext>
                  </a:extLst>
                </p:cNvPr>
                <p:cNvSpPr>
                  <a:spLocks noChangeArrowheads="1"/>
                </p:cNvSpPr>
                <p:nvPr/>
              </p:nvSpPr>
              <p:spPr bwMode="auto">
                <a:xfrm>
                  <a:off x="12822681" y="-1674937"/>
                  <a:ext cx="666750" cy="671607"/>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24" name="Google Shape;1143;p40">
                  <a:extLst>
                    <a:ext uri="{FF2B5EF4-FFF2-40B4-BE49-F238E27FC236}">
                      <a16:creationId xmlns:a16="http://schemas.microsoft.com/office/drawing/2014/main" id="{14BC4F75-3573-5165-AE52-4457BE2D4D38}"/>
                    </a:ext>
                  </a:extLst>
                </p:cNvPr>
                <p:cNvSpPr txBox="1">
                  <a:spLocks noChangeArrowheads="1"/>
                </p:cNvSpPr>
                <p:nvPr/>
              </p:nvSpPr>
              <p:spPr bwMode="auto">
                <a:xfrm>
                  <a:off x="13010264" y="-1674937"/>
                  <a:ext cx="404551" cy="8239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32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2</a:t>
                  </a:r>
                  <a:endParaRPr kumimoji="0" lang="en-US" altLang="en-US" sz="32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pic>
            <p:nvPicPr>
              <p:cNvPr id="10" name="Graphic 9" descr="Head with gears outline">
                <a:extLst>
                  <a:ext uri="{FF2B5EF4-FFF2-40B4-BE49-F238E27FC236}">
                    <a16:creationId xmlns:a16="http://schemas.microsoft.com/office/drawing/2014/main" id="{21F80CE6-FEC3-9861-F1C4-410D8322505E}"/>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1312655" y="737743"/>
                <a:ext cx="514486" cy="514486"/>
              </a:xfrm>
              <a:prstGeom prst="rect">
                <a:avLst/>
              </a:prstGeom>
            </p:spPr>
          </p:pic>
        </p:grpSp>
      </p:grpSp>
      <p:cxnSp>
        <p:nvCxnSpPr>
          <p:cNvPr id="30" name="Straight Connector 29">
            <a:extLst>
              <a:ext uri="{FF2B5EF4-FFF2-40B4-BE49-F238E27FC236}">
                <a16:creationId xmlns:a16="http://schemas.microsoft.com/office/drawing/2014/main" id="{20483342-13C6-2CB1-173C-ECCB17D86B02}"/>
              </a:ext>
            </a:extLst>
          </p:cNvPr>
          <p:cNvCxnSpPr>
            <a:cxnSpLocks/>
          </p:cNvCxnSpPr>
          <p:nvPr/>
        </p:nvCxnSpPr>
        <p:spPr>
          <a:xfrm>
            <a:off x="392741" y="1087844"/>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9288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92A2D-A946-C5C5-6F88-C37D9BF5151B}"/>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F181F9A9-14BA-F84C-DC0A-D22F145113F2}"/>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sp>
        <p:nvSpPr>
          <p:cNvPr id="65" name="Google Shape;1131;p40">
            <a:extLst>
              <a:ext uri="{FF2B5EF4-FFF2-40B4-BE49-F238E27FC236}">
                <a16:creationId xmlns:a16="http://schemas.microsoft.com/office/drawing/2014/main" id="{A0EBA7FF-56F6-1F93-8DAF-327216B86945}"/>
              </a:ext>
            </a:extLst>
          </p:cNvPr>
          <p:cNvSpPr txBox="1">
            <a:spLocks noChangeArrowheads="1"/>
          </p:cNvSpPr>
          <p:nvPr/>
        </p:nvSpPr>
        <p:spPr bwMode="auto">
          <a:xfrm>
            <a:off x="6412259" y="-88206"/>
            <a:ext cx="3144698" cy="51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0" i="1" u="none" strike="noStrike" kern="100" cap="none" spc="0" normalizeH="0" baseline="0" noProof="0">
                <a:ln>
                  <a:noFill/>
                </a:ln>
                <a:solidFill>
                  <a:srgbClr val="000000">
                    <a:alpha val="0"/>
                  </a:srgbClr>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Engage stakeholders in the implementation process and maintain engagement</a:t>
            </a:r>
            <a:endParaRPr kumimoji="0" lang="en-US" sz="1600" b="0" i="1" u="none" strike="noStrike" kern="1200" cap="none"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Content Placeholder 2">
            <a:extLst>
              <a:ext uri="{FF2B5EF4-FFF2-40B4-BE49-F238E27FC236}">
                <a16:creationId xmlns:a16="http://schemas.microsoft.com/office/drawing/2014/main" id="{281314B6-5420-211C-C7B2-70B91879A654}"/>
              </a:ext>
            </a:extLst>
          </p:cNvPr>
          <p:cNvSpPr txBox="1">
            <a:spLocks/>
          </p:cNvSpPr>
          <p:nvPr/>
        </p:nvSpPr>
        <p:spPr>
          <a:xfrm>
            <a:off x="3775289" y="359128"/>
            <a:ext cx="3407626" cy="6315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Engage ~ Identify </a:t>
            </a:r>
            <a:r>
              <a:rPr kumimoji="0" lang="en-US" sz="1800" b="1"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unique</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 factors affecting implementation</a:t>
            </a:r>
          </a:p>
        </p:txBody>
      </p:sp>
      <p:sp>
        <p:nvSpPr>
          <p:cNvPr id="13" name="TextBox 12">
            <a:extLst>
              <a:ext uri="{FF2B5EF4-FFF2-40B4-BE49-F238E27FC236}">
                <a16:creationId xmlns:a16="http://schemas.microsoft.com/office/drawing/2014/main" id="{562E1982-C332-8D85-15C3-E292C8AB9307}"/>
              </a:ext>
            </a:extLst>
          </p:cNvPr>
          <p:cNvSpPr txBox="1"/>
          <p:nvPr/>
        </p:nvSpPr>
        <p:spPr>
          <a:xfrm>
            <a:off x="5859626" y="5282148"/>
            <a:ext cx="28727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7030A0"/>
                </a:solidFill>
                <a:effectLst/>
                <a:uLnTx/>
                <a:uFillTx/>
                <a:latin typeface="Aptos" panose="02110004020202020204"/>
                <a:ea typeface="+mn-ea"/>
                <a:cs typeface="+mn-cs"/>
              </a:rPr>
              <a:t>Site 1</a:t>
            </a:r>
            <a:endParaRPr kumimoji="0" lang="en-AU" sz="1800" b="1" i="1" u="none" strike="noStrike" kern="1200" cap="none" spc="0" normalizeH="0" baseline="0" noProof="0">
              <a:ln>
                <a:noFill/>
              </a:ln>
              <a:solidFill>
                <a:srgbClr val="7030A0"/>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A5A332E1-1A7A-4193-B951-6D283CFA12C6}"/>
              </a:ext>
            </a:extLst>
          </p:cNvPr>
          <p:cNvSpPr txBox="1"/>
          <p:nvPr/>
        </p:nvSpPr>
        <p:spPr>
          <a:xfrm>
            <a:off x="5733749" y="3466034"/>
            <a:ext cx="28727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7030A0"/>
                </a:solidFill>
                <a:effectLst/>
                <a:uLnTx/>
                <a:uFillTx/>
                <a:latin typeface="Aptos" panose="02110004020202020204"/>
                <a:ea typeface="+mn-ea"/>
                <a:cs typeface="+mn-cs"/>
              </a:rPr>
              <a:t>Site 2</a:t>
            </a:r>
            <a:endParaRPr kumimoji="0" lang="en-AU" sz="1800" b="1" i="1" u="none" strike="noStrike" kern="1200" cap="none" spc="0" normalizeH="0" baseline="0" noProof="0">
              <a:ln>
                <a:noFill/>
              </a:ln>
              <a:solidFill>
                <a:srgbClr val="7030A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0F467983-C611-FDD0-4D0D-48A22201E1D6}"/>
              </a:ext>
            </a:extLst>
          </p:cNvPr>
          <p:cNvSpPr txBox="1"/>
          <p:nvPr/>
        </p:nvSpPr>
        <p:spPr>
          <a:xfrm>
            <a:off x="7875347" y="5075839"/>
            <a:ext cx="28727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7030A0"/>
                </a:solidFill>
                <a:effectLst/>
                <a:uLnTx/>
                <a:uFillTx/>
                <a:latin typeface="Aptos" panose="02110004020202020204"/>
                <a:ea typeface="+mn-ea"/>
                <a:cs typeface="+mn-cs"/>
              </a:rPr>
              <a:t>Site 3</a:t>
            </a:r>
            <a:endParaRPr kumimoji="0" lang="en-AU" sz="1800" b="1" i="1" u="none" strike="noStrike" kern="1200" cap="none" spc="0" normalizeH="0" baseline="0" noProof="0">
              <a:ln>
                <a:noFill/>
              </a:ln>
              <a:solidFill>
                <a:srgbClr val="7030A0"/>
              </a:solidFill>
              <a:effectLst/>
              <a:uLnTx/>
              <a:uFillTx/>
              <a:latin typeface="Aptos" panose="02110004020202020204"/>
              <a:ea typeface="+mn-ea"/>
              <a:cs typeface="+mn-cs"/>
            </a:endParaRPr>
          </a:p>
        </p:txBody>
      </p:sp>
      <p:sp>
        <p:nvSpPr>
          <p:cNvPr id="30" name="Rectangle 29">
            <a:extLst>
              <a:ext uri="{FF2B5EF4-FFF2-40B4-BE49-F238E27FC236}">
                <a16:creationId xmlns:a16="http://schemas.microsoft.com/office/drawing/2014/main" id="{CC4A7BF3-7102-30F4-2106-020B945C75FE}"/>
              </a:ext>
            </a:extLst>
          </p:cNvPr>
          <p:cNvSpPr/>
          <p:nvPr/>
        </p:nvSpPr>
        <p:spPr>
          <a:xfrm>
            <a:off x="2274954" y="1154448"/>
            <a:ext cx="3743302" cy="1983981"/>
          </a:xfrm>
          <a:prstGeom prst="rect">
            <a:avLst/>
          </a:prstGeom>
          <a:solidFill>
            <a:srgbClr val="8A68C8">
              <a:lumMod val="20000"/>
              <a:lumOff val="80000"/>
            </a:srgbClr>
          </a:solidFill>
          <a:ln w="12700" cap="flat" cmpd="sng" algn="ctr">
            <a:solidFill>
              <a:srgbClr val="FFDC00">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770" b="0" i="0" u="none" strike="noStrike" kern="0" cap="none" spc="0" normalizeH="0" baseline="0" noProof="0">
              <a:ln>
                <a:noFill/>
              </a:ln>
              <a:solidFill>
                <a:prstClr val="white"/>
              </a:solidFill>
              <a:effectLst/>
              <a:uLnTx/>
              <a:uFillTx/>
              <a:latin typeface="Roboto"/>
              <a:ea typeface="+mn-ea"/>
              <a:cs typeface="+mn-cs"/>
            </a:endParaRPr>
          </a:p>
        </p:txBody>
      </p:sp>
      <p:sp>
        <p:nvSpPr>
          <p:cNvPr id="31" name="Rectangle 30">
            <a:extLst>
              <a:ext uri="{FF2B5EF4-FFF2-40B4-BE49-F238E27FC236}">
                <a16:creationId xmlns:a16="http://schemas.microsoft.com/office/drawing/2014/main" id="{194B4BBC-B601-975B-1ED6-57E8CAB350D6}"/>
              </a:ext>
            </a:extLst>
          </p:cNvPr>
          <p:cNvSpPr/>
          <p:nvPr/>
        </p:nvSpPr>
        <p:spPr>
          <a:xfrm>
            <a:off x="2274954" y="3183738"/>
            <a:ext cx="3743302" cy="1937438"/>
          </a:xfrm>
          <a:prstGeom prst="rect">
            <a:avLst/>
          </a:prstGeom>
          <a:solidFill>
            <a:srgbClr val="3F61C4">
              <a:lumMod val="20000"/>
              <a:lumOff val="80000"/>
            </a:srgbClr>
          </a:solidFill>
          <a:ln w="12700" cap="flat" cmpd="sng" algn="ctr">
            <a:solidFill>
              <a:srgbClr val="FFDC00">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770" b="0" i="0" u="none" strike="noStrike" kern="0" cap="none" spc="0" normalizeH="0" baseline="0" noProof="0">
              <a:ln>
                <a:noFill/>
              </a:ln>
              <a:solidFill>
                <a:prstClr val="white"/>
              </a:solidFill>
              <a:effectLst/>
              <a:uLnTx/>
              <a:uFillTx/>
              <a:latin typeface="Roboto"/>
              <a:ea typeface="+mn-ea"/>
              <a:cs typeface="+mn-cs"/>
            </a:endParaRPr>
          </a:p>
        </p:txBody>
      </p:sp>
      <p:sp>
        <p:nvSpPr>
          <p:cNvPr id="32" name="Rectangle 31">
            <a:extLst>
              <a:ext uri="{FF2B5EF4-FFF2-40B4-BE49-F238E27FC236}">
                <a16:creationId xmlns:a16="http://schemas.microsoft.com/office/drawing/2014/main" id="{312A3BF5-B729-58A3-330A-A2AF4E3A54D3}"/>
              </a:ext>
            </a:extLst>
          </p:cNvPr>
          <p:cNvSpPr/>
          <p:nvPr/>
        </p:nvSpPr>
        <p:spPr>
          <a:xfrm>
            <a:off x="2281355" y="5170288"/>
            <a:ext cx="3743302" cy="1636388"/>
          </a:xfrm>
          <a:prstGeom prst="rect">
            <a:avLst/>
          </a:prstGeom>
          <a:solidFill>
            <a:srgbClr val="1AC987">
              <a:lumMod val="20000"/>
              <a:lumOff val="80000"/>
            </a:srgbClr>
          </a:solidFill>
          <a:ln w="12700" cap="flat" cmpd="sng" algn="ctr">
            <a:solidFill>
              <a:srgbClr val="FFDC00">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770" b="0" i="0" u="none" strike="noStrike" kern="0" cap="none" spc="0" normalizeH="0" baseline="0" noProof="0">
              <a:ln>
                <a:noFill/>
              </a:ln>
              <a:solidFill>
                <a:prstClr val="white"/>
              </a:solidFill>
              <a:effectLst/>
              <a:uLnTx/>
              <a:uFillTx/>
              <a:latin typeface="Roboto"/>
              <a:ea typeface="+mn-ea"/>
              <a:cs typeface="+mn-cs"/>
            </a:endParaRPr>
          </a:p>
        </p:txBody>
      </p:sp>
      <p:sp>
        <p:nvSpPr>
          <p:cNvPr id="33" name="TextBox 32">
            <a:extLst>
              <a:ext uri="{FF2B5EF4-FFF2-40B4-BE49-F238E27FC236}">
                <a16:creationId xmlns:a16="http://schemas.microsoft.com/office/drawing/2014/main" id="{EA57C422-3212-2278-566A-065F8C30FC1E}"/>
              </a:ext>
            </a:extLst>
          </p:cNvPr>
          <p:cNvSpPr txBox="1"/>
          <p:nvPr/>
        </p:nvSpPr>
        <p:spPr>
          <a:xfrm rot="16200000">
            <a:off x="1440473" y="1995049"/>
            <a:ext cx="1386756" cy="24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3" b="1" i="0" u="none" strike="noStrike" kern="1200" cap="none" spc="0" normalizeH="0" baseline="0" noProof="0">
                <a:ln>
                  <a:noFill/>
                </a:ln>
                <a:solidFill>
                  <a:srgbClr val="000000"/>
                </a:solidFill>
                <a:effectLst/>
                <a:uLnTx/>
                <a:uFillTx/>
                <a:latin typeface="Roboto"/>
                <a:ea typeface="+mn-ea"/>
                <a:cs typeface="+mn-cs"/>
              </a:rPr>
              <a:t>IDENTIFICATION</a:t>
            </a:r>
          </a:p>
        </p:txBody>
      </p:sp>
      <p:sp>
        <p:nvSpPr>
          <p:cNvPr id="34" name="TextBox 33">
            <a:extLst>
              <a:ext uri="{FF2B5EF4-FFF2-40B4-BE49-F238E27FC236}">
                <a16:creationId xmlns:a16="http://schemas.microsoft.com/office/drawing/2014/main" id="{356BB7C2-FF80-E491-5EE7-7BD1D97A204F}"/>
              </a:ext>
            </a:extLst>
          </p:cNvPr>
          <p:cNvSpPr txBox="1"/>
          <p:nvPr/>
        </p:nvSpPr>
        <p:spPr>
          <a:xfrm rot="16200000">
            <a:off x="1444098" y="3944211"/>
            <a:ext cx="1386756" cy="24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3" b="1" i="0" u="none" strike="noStrike" kern="1200" cap="none" spc="0" normalizeH="0" baseline="0" noProof="0">
                <a:ln>
                  <a:noFill/>
                </a:ln>
                <a:solidFill>
                  <a:srgbClr val="000000"/>
                </a:solidFill>
                <a:effectLst/>
                <a:uLnTx/>
                <a:uFillTx/>
                <a:latin typeface="Roboto"/>
                <a:ea typeface="+mn-ea"/>
                <a:cs typeface="+mn-cs"/>
              </a:rPr>
              <a:t>ASSESSMENT</a:t>
            </a:r>
          </a:p>
        </p:txBody>
      </p:sp>
      <p:sp>
        <p:nvSpPr>
          <p:cNvPr id="35" name="TextBox 34">
            <a:extLst>
              <a:ext uri="{FF2B5EF4-FFF2-40B4-BE49-F238E27FC236}">
                <a16:creationId xmlns:a16="http://schemas.microsoft.com/office/drawing/2014/main" id="{2CB255B8-76CF-3272-D982-9C7550B3739D}"/>
              </a:ext>
            </a:extLst>
          </p:cNvPr>
          <p:cNvSpPr txBox="1"/>
          <p:nvPr/>
        </p:nvSpPr>
        <p:spPr>
          <a:xfrm rot="16200000">
            <a:off x="1491845" y="5866062"/>
            <a:ext cx="1386756" cy="24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3" b="1" i="0" u="none" strike="noStrike" kern="1200" cap="none" spc="0" normalizeH="0" baseline="0" noProof="0">
                <a:ln>
                  <a:noFill/>
                </a:ln>
                <a:solidFill>
                  <a:srgbClr val="000000"/>
                </a:solidFill>
                <a:effectLst/>
                <a:uLnTx/>
                <a:uFillTx/>
                <a:latin typeface="Roboto"/>
                <a:ea typeface="+mn-ea"/>
                <a:cs typeface="+mn-cs"/>
              </a:rPr>
              <a:t>FOLLOW-UP</a:t>
            </a:r>
          </a:p>
        </p:txBody>
      </p:sp>
      <p:sp>
        <p:nvSpPr>
          <p:cNvPr id="36" name="Rectangle 35">
            <a:extLst>
              <a:ext uri="{FF2B5EF4-FFF2-40B4-BE49-F238E27FC236}">
                <a16:creationId xmlns:a16="http://schemas.microsoft.com/office/drawing/2014/main" id="{69922559-A67E-DAB9-B9B0-B3C44D7E55E4}"/>
              </a:ext>
            </a:extLst>
          </p:cNvPr>
          <p:cNvSpPr/>
          <p:nvPr/>
        </p:nvSpPr>
        <p:spPr>
          <a:xfrm>
            <a:off x="3582460" y="4178903"/>
            <a:ext cx="1217480" cy="703782"/>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ysClr val="windowText" lastClr="000000"/>
                </a:solidFill>
                <a:effectLst/>
                <a:uLnTx/>
                <a:uFillTx/>
                <a:latin typeface="Calibri" panose="020F0502020204030204"/>
                <a:ea typeface="+mn-ea"/>
                <a:cs typeface="+mn-cs"/>
              </a:rPr>
              <a:t>Clinic appointments with telehealth capability and established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ysClr val="windowText" lastClr="000000"/>
                </a:solidFill>
                <a:effectLst/>
                <a:uLnTx/>
                <a:uFillTx/>
                <a:latin typeface="Calibri" panose="020F0502020204030204"/>
                <a:ea typeface="+mn-ea"/>
                <a:cs typeface="+mn-cs"/>
              </a:rPr>
              <a:t>multidisciplinary team</a:t>
            </a:r>
          </a:p>
        </p:txBody>
      </p:sp>
      <p:sp>
        <p:nvSpPr>
          <p:cNvPr id="37" name="Rectangle 36">
            <a:extLst>
              <a:ext uri="{FF2B5EF4-FFF2-40B4-BE49-F238E27FC236}">
                <a16:creationId xmlns:a16="http://schemas.microsoft.com/office/drawing/2014/main" id="{AD1A57F9-26F1-8A49-E048-CC130874F1E7}"/>
              </a:ext>
            </a:extLst>
          </p:cNvPr>
          <p:cNvSpPr/>
          <p:nvPr/>
        </p:nvSpPr>
        <p:spPr>
          <a:xfrm>
            <a:off x="3551164" y="3394722"/>
            <a:ext cx="1280073" cy="605164"/>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ysClr val="windowText" lastClr="000000"/>
                </a:solidFill>
                <a:effectLst/>
                <a:uLnTx/>
                <a:uFillTx/>
                <a:latin typeface="Calibri" panose="020F0502020204030204"/>
                <a:ea typeface="+mn-ea"/>
                <a:cs typeface="+mn-cs"/>
              </a:rPr>
              <a:t>CNC compiles treatment summary and triages survivor to appropriate clinic</a:t>
            </a:r>
          </a:p>
        </p:txBody>
      </p:sp>
      <p:sp>
        <p:nvSpPr>
          <p:cNvPr id="39" name="Rounded Rectangle 3">
            <a:extLst>
              <a:ext uri="{FF2B5EF4-FFF2-40B4-BE49-F238E27FC236}">
                <a16:creationId xmlns:a16="http://schemas.microsoft.com/office/drawing/2014/main" id="{07012740-3EC6-0DE0-FC58-7F3131368D4C}"/>
              </a:ext>
            </a:extLst>
          </p:cNvPr>
          <p:cNvSpPr/>
          <p:nvPr/>
        </p:nvSpPr>
        <p:spPr>
          <a:xfrm>
            <a:off x="3434087" y="1367020"/>
            <a:ext cx="1514226" cy="517748"/>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ysClr val="windowText" lastClr="000000"/>
                </a:solidFill>
                <a:effectLst/>
                <a:uLnTx/>
                <a:uFillTx/>
                <a:latin typeface="Calibri" panose="020F0502020204030204"/>
                <a:ea typeface="+mn-ea"/>
                <a:cs typeface="+mn-cs"/>
              </a:rPr>
              <a:t>Clear processes around identifying patients ready to transition to survivorship care</a:t>
            </a:r>
          </a:p>
        </p:txBody>
      </p:sp>
      <p:sp>
        <p:nvSpPr>
          <p:cNvPr id="41" name="Rectangle 40">
            <a:extLst>
              <a:ext uri="{FF2B5EF4-FFF2-40B4-BE49-F238E27FC236}">
                <a16:creationId xmlns:a16="http://schemas.microsoft.com/office/drawing/2014/main" id="{5CD1B218-0DD2-0B12-9D06-8ACDB6B5CE33}"/>
              </a:ext>
            </a:extLst>
          </p:cNvPr>
          <p:cNvSpPr/>
          <p:nvPr/>
        </p:nvSpPr>
        <p:spPr>
          <a:xfrm>
            <a:off x="3529095" y="1985617"/>
            <a:ext cx="1324210" cy="359921"/>
          </a:xfrm>
          <a:prstGeom prst="rect">
            <a:avLst/>
          </a:prstGeom>
          <a:solidFill>
            <a:sysClr val="window" lastClr="FFFFFF"/>
          </a:solidFill>
          <a:ln w="12700" cap="flat" cmpd="sng" algn="ctr">
            <a:solidFill>
              <a:sysClr val="windowText" lastClr="000000"/>
            </a:solidFill>
            <a:prstDash val="solid"/>
            <a:miter lim="800000"/>
          </a:ln>
          <a:effectLst/>
        </p:spPr>
        <p:txBody>
          <a:bodyPr lIns="0" tIns="0" rIns="0" bIns="0"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ysClr val="windowText" lastClr="000000"/>
                </a:solidFill>
                <a:effectLst/>
                <a:uLnTx/>
                <a:uFillTx/>
                <a:latin typeface="Calibri" panose="020F0502020204030204"/>
                <a:ea typeface="+mn-ea"/>
                <a:cs typeface="+mn-cs"/>
              </a:rPr>
              <a:t>Referral required to attend survivorship clinic</a:t>
            </a:r>
          </a:p>
        </p:txBody>
      </p:sp>
      <p:sp>
        <p:nvSpPr>
          <p:cNvPr id="42" name="Rectangle 41">
            <a:extLst>
              <a:ext uri="{FF2B5EF4-FFF2-40B4-BE49-F238E27FC236}">
                <a16:creationId xmlns:a16="http://schemas.microsoft.com/office/drawing/2014/main" id="{CD0A53BC-73B8-0B8D-E68F-2CE843B49384}"/>
              </a:ext>
            </a:extLst>
          </p:cNvPr>
          <p:cNvSpPr/>
          <p:nvPr/>
        </p:nvSpPr>
        <p:spPr>
          <a:xfrm>
            <a:off x="3375029" y="2476007"/>
            <a:ext cx="1632343" cy="446077"/>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ysClr val="windowText" lastClr="000000"/>
                </a:solidFill>
                <a:effectLst/>
                <a:uLnTx/>
                <a:uFillTx/>
                <a:latin typeface="Calibri" panose="020F0502020204030204"/>
                <a:ea typeface="+mn-ea"/>
                <a:cs typeface="+mn-cs"/>
              </a:rPr>
              <a:t>Experienced clinical nurse consultant to co-ordinate survivors and clinical team</a:t>
            </a:r>
          </a:p>
        </p:txBody>
      </p:sp>
      <p:sp>
        <p:nvSpPr>
          <p:cNvPr id="43" name="Rectangle 42">
            <a:extLst>
              <a:ext uri="{FF2B5EF4-FFF2-40B4-BE49-F238E27FC236}">
                <a16:creationId xmlns:a16="http://schemas.microsoft.com/office/drawing/2014/main" id="{E66F680A-4191-754E-BAA7-4B615114A30F}"/>
              </a:ext>
            </a:extLst>
          </p:cNvPr>
          <p:cNvSpPr/>
          <p:nvPr/>
        </p:nvSpPr>
        <p:spPr>
          <a:xfrm>
            <a:off x="3557073" y="5307332"/>
            <a:ext cx="1268256" cy="526514"/>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ysClr val="windowText" lastClr="000000"/>
                </a:solidFill>
                <a:effectLst/>
                <a:uLnTx/>
                <a:uFillTx/>
                <a:latin typeface="Calibri" panose="020F0502020204030204"/>
                <a:ea typeface="+mn-ea"/>
                <a:cs typeface="+mn-cs"/>
              </a:rPr>
              <a:t>Clinic summary letter, including MDT recommendations, sent to survivor and their GP</a:t>
            </a:r>
          </a:p>
        </p:txBody>
      </p:sp>
      <p:sp>
        <p:nvSpPr>
          <p:cNvPr id="44" name="Rounded Rectangle 3">
            <a:extLst>
              <a:ext uri="{FF2B5EF4-FFF2-40B4-BE49-F238E27FC236}">
                <a16:creationId xmlns:a16="http://schemas.microsoft.com/office/drawing/2014/main" id="{1F41D92F-AE29-D749-5867-9FC1123AB2E1}"/>
              </a:ext>
            </a:extLst>
          </p:cNvPr>
          <p:cNvSpPr/>
          <p:nvPr/>
        </p:nvSpPr>
        <p:spPr>
          <a:xfrm>
            <a:off x="2704130" y="6119507"/>
            <a:ext cx="804651" cy="483613"/>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Calibri" panose="020F0502020204030204"/>
                <a:ea typeface="+mn-ea"/>
                <a:cs typeface="+mn-cs"/>
              </a:rPr>
              <a:t>Referred to ongoing survivorship care</a:t>
            </a:r>
          </a:p>
        </p:txBody>
      </p:sp>
      <p:sp>
        <p:nvSpPr>
          <p:cNvPr id="45" name="Rounded Rectangle 3">
            <a:extLst>
              <a:ext uri="{FF2B5EF4-FFF2-40B4-BE49-F238E27FC236}">
                <a16:creationId xmlns:a16="http://schemas.microsoft.com/office/drawing/2014/main" id="{81883AA3-DE5B-D668-16E6-DA0F37D119C7}"/>
              </a:ext>
            </a:extLst>
          </p:cNvPr>
          <p:cNvSpPr/>
          <p:nvPr/>
        </p:nvSpPr>
        <p:spPr>
          <a:xfrm>
            <a:off x="3730245" y="6127889"/>
            <a:ext cx="933161" cy="434871"/>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Calibri" panose="020F0502020204030204"/>
                <a:ea typeface="+mn-ea"/>
                <a:cs typeface="+mn-cs"/>
              </a:rPr>
              <a:t>Referred to primary 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Calibri" panose="020F0502020204030204"/>
                <a:ea typeface="+mn-ea"/>
                <a:cs typeface="+mn-cs"/>
              </a:rPr>
              <a:t>(i.e., discharged) </a:t>
            </a:r>
          </a:p>
        </p:txBody>
      </p:sp>
      <p:sp>
        <p:nvSpPr>
          <p:cNvPr id="46" name="Rounded Rectangle 3">
            <a:extLst>
              <a:ext uri="{FF2B5EF4-FFF2-40B4-BE49-F238E27FC236}">
                <a16:creationId xmlns:a16="http://schemas.microsoft.com/office/drawing/2014/main" id="{099332F3-5868-CB0E-A574-1618331589C9}"/>
              </a:ext>
            </a:extLst>
          </p:cNvPr>
          <p:cNvSpPr/>
          <p:nvPr/>
        </p:nvSpPr>
        <p:spPr>
          <a:xfrm>
            <a:off x="4941458" y="6098049"/>
            <a:ext cx="824392" cy="494552"/>
          </a:xfrm>
          <a:prstGeom prst="roundRect">
            <a:avLst/>
          </a:prstGeom>
          <a:solidFill>
            <a:sysClr val="window" lastClr="FFFFFF"/>
          </a:solidFill>
          <a:ln w="12700" cap="flat" cmpd="sng" algn="ctr">
            <a:solidFill>
              <a:sysClr val="windowText" lastClr="000000"/>
            </a:solidFill>
            <a:prstDash val="solid"/>
            <a:miter lim="800000"/>
          </a:ln>
          <a:effectLst/>
        </p:spPr>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Calibri" panose="020F0502020204030204"/>
                <a:ea typeface="+mn-ea"/>
                <a:cs typeface="+mn-cs"/>
              </a:rPr>
              <a:t>Referred to external specialist care</a:t>
            </a:r>
          </a:p>
        </p:txBody>
      </p:sp>
      <p:sp>
        <p:nvSpPr>
          <p:cNvPr id="47" name="Rounded Rectangle 3">
            <a:extLst>
              <a:ext uri="{FF2B5EF4-FFF2-40B4-BE49-F238E27FC236}">
                <a16:creationId xmlns:a16="http://schemas.microsoft.com/office/drawing/2014/main" id="{F5418860-67AC-10A5-D668-18E7D80C692F}"/>
              </a:ext>
            </a:extLst>
          </p:cNvPr>
          <p:cNvSpPr/>
          <p:nvPr/>
        </p:nvSpPr>
        <p:spPr>
          <a:xfrm>
            <a:off x="6335432" y="5671391"/>
            <a:ext cx="1937231" cy="541268"/>
          </a:xfrm>
          <a:prstGeom prst="roundRect">
            <a:avLst/>
          </a:prstGeom>
          <a:solidFill>
            <a:srgbClr val="CDF9E8"/>
          </a:solidFill>
          <a:ln w="12700" cap="flat" cmpd="sng" algn="ctr">
            <a:solidFill>
              <a:sysClr val="windowText" lastClr="000000"/>
            </a:solidFill>
            <a:prstDash val="solid"/>
            <a:miter lim="800000"/>
          </a:ln>
          <a:effectLst/>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Aptos" panose="02110004020202020204"/>
                <a:ea typeface="+mn-ea"/>
                <a:cs typeface="+mn-cs"/>
              </a:rPr>
              <a:t>Provides survivorship care into adulthood</a:t>
            </a:r>
          </a:p>
        </p:txBody>
      </p:sp>
      <p:sp>
        <p:nvSpPr>
          <p:cNvPr id="48" name="Rounded Rectangle 3">
            <a:extLst>
              <a:ext uri="{FF2B5EF4-FFF2-40B4-BE49-F238E27FC236}">
                <a16:creationId xmlns:a16="http://schemas.microsoft.com/office/drawing/2014/main" id="{3798A45D-E664-A909-6BD1-CECF2304E369}"/>
              </a:ext>
            </a:extLst>
          </p:cNvPr>
          <p:cNvSpPr/>
          <p:nvPr/>
        </p:nvSpPr>
        <p:spPr>
          <a:xfrm>
            <a:off x="6262345" y="3835366"/>
            <a:ext cx="1937231" cy="541268"/>
          </a:xfrm>
          <a:prstGeom prst="roundRect">
            <a:avLst/>
          </a:prstGeom>
          <a:solidFill>
            <a:srgbClr val="D9DFF3"/>
          </a:solidFill>
          <a:ln w="12700" cap="flat" cmpd="sng" algn="ctr">
            <a:solidFill>
              <a:sysClr val="windowText" lastClr="000000"/>
            </a:solidFill>
            <a:prstDash val="solid"/>
            <a:miter lim="800000"/>
          </a:ln>
          <a:effectLst/>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Aptos" panose="02110004020202020204"/>
                <a:ea typeface="+mn-ea"/>
                <a:cs typeface="+mn-cs"/>
              </a:rPr>
              <a:t>Already has an established pre-clinic meeting</a:t>
            </a:r>
          </a:p>
        </p:txBody>
      </p:sp>
      <p:sp>
        <p:nvSpPr>
          <p:cNvPr id="49" name="Rounded Rectangle 3">
            <a:extLst>
              <a:ext uri="{FF2B5EF4-FFF2-40B4-BE49-F238E27FC236}">
                <a16:creationId xmlns:a16="http://schemas.microsoft.com/office/drawing/2014/main" id="{200299B8-8AA4-1401-8FF8-01A5F6171341}"/>
              </a:ext>
            </a:extLst>
          </p:cNvPr>
          <p:cNvSpPr/>
          <p:nvPr/>
        </p:nvSpPr>
        <p:spPr>
          <a:xfrm>
            <a:off x="8403600" y="5471092"/>
            <a:ext cx="1937231" cy="844912"/>
          </a:xfrm>
          <a:prstGeom prst="roundRect">
            <a:avLst/>
          </a:prstGeom>
          <a:solidFill>
            <a:srgbClr val="CDF9E8"/>
          </a:solidFill>
          <a:ln w="12700" cap="flat" cmpd="sng" algn="ctr">
            <a:solidFill>
              <a:sysClr val="windowText" lastClr="000000"/>
            </a:solidFill>
            <a:prstDash val="solid"/>
            <a:miter lim="800000"/>
          </a:ln>
          <a:effectLst/>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ysClr val="windowText" lastClr="000000"/>
                </a:solidFill>
                <a:effectLst/>
                <a:uLnTx/>
                <a:uFillTx/>
                <a:latin typeface="Aptos" panose="02110004020202020204"/>
                <a:ea typeface="+mn-ea"/>
                <a:cs typeface="+mn-cs"/>
              </a:rPr>
              <a:t>No remit for survivorship care &gt;17yrs, with no adult survivorship services to refer to</a:t>
            </a:r>
          </a:p>
        </p:txBody>
      </p:sp>
      <p:grpSp>
        <p:nvGrpSpPr>
          <p:cNvPr id="3" name="Group 2">
            <a:extLst>
              <a:ext uri="{FF2B5EF4-FFF2-40B4-BE49-F238E27FC236}">
                <a16:creationId xmlns:a16="http://schemas.microsoft.com/office/drawing/2014/main" id="{D177F402-3079-F30A-AD97-98A88ADFD690}"/>
              </a:ext>
            </a:extLst>
          </p:cNvPr>
          <p:cNvGrpSpPr/>
          <p:nvPr/>
        </p:nvGrpSpPr>
        <p:grpSpPr>
          <a:xfrm>
            <a:off x="7436267" y="162176"/>
            <a:ext cx="4480029" cy="1445951"/>
            <a:chOff x="7436267" y="162176"/>
            <a:chExt cx="4480029" cy="1445951"/>
          </a:xfrm>
        </p:grpSpPr>
        <p:grpSp>
          <p:nvGrpSpPr>
            <p:cNvPr id="5" name="Группа 7">
              <a:extLst>
                <a:ext uri="{FF2B5EF4-FFF2-40B4-BE49-F238E27FC236}">
                  <a16:creationId xmlns:a16="http://schemas.microsoft.com/office/drawing/2014/main" id="{765017D5-8A9E-758C-CC36-36E98D5C7D76}"/>
                </a:ext>
              </a:extLst>
            </p:cNvPr>
            <p:cNvGrpSpPr/>
            <p:nvPr/>
          </p:nvGrpSpPr>
          <p:grpSpPr>
            <a:xfrm>
              <a:off x="7436267" y="362669"/>
              <a:ext cx="3762202" cy="1245458"/>
              <a:chOff x="8872786" y="-965235"/>
              <a:chExt cx="4937900" cy="1548995"/>
            </a:xfrm>
          </p:grpSpPr>
          <p:sp>
            <p:nvSpPr>
              <p:cNvPr id="12" name="Google Shape;1131;p40">
                <a:extLst>
                  <a:ext uri="{FF2B5EF4-FFF2-40B4-BE49-F238E27FC236}">
                    <a16:creationId xmlns:a16="http://schemas.microsoft.com/office/drawing/2014/main" id="{D1DFFF03-2ADF-9B86-CF72-150B55135879}"/>
                  </a:ext>
                </a:extLst>
              </p:cNvPr>
              <p:cNvSpPr txBox="1">
                <a:spLocks noChangeArrowheads="1"/>
              </p:cNvSpPr>
              <p:nvPr/>
            </p:nvSpPr>
            <p:spPr bwMode="auto">
              <a:xfrm>
                <a:off x="9683262" y="-965235"/>
                <a:ext cx="4127424"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Identify when, where, why, and to whom change is needed and the potential consequences</a:t>
                </a:r>
              </a:p>
            </p:txBody>
          </p:sp>
          <p:sp>
            <p:nvSpPr>
              <p:cNvPr id="17" name="Google Shape;1139;p40">
                <a:extLst>
                  <a:ext uri="{FF2B5EF4-FFF2-40B4-BE49-F238E27FC236}">
                    <a16:creationId xmlns:a16="http://schemas.microsoft.com/office/drawing/2014/main" id="{646887C8-5868-6D98-CBDA-8326AFE3A809}"/>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8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40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6" name="Group 5">
              <a:extLst>
                <a:ext uri="{FF2B5EF4-FFF2-40B4-BE49-F238E27FC236}">
                  <a16:creationId xmlns:a16="http://schemas.microsoft.com/office/drawing/2014/main" id="{901DBE90-22D4-7BCC-D442-3ED82BE4CE80}"/>
                </a:ext>
              </a:extLst>
            </p:cNvPr>
            <p:cNvGrpSpPr/>
            <p:nvPr/>
          </p:nvGrpSpPr>
          <p:grpSpPr>
            <a:xfrm>
              <a:off x="11196296" y="162176"/>
              <a:ext cx="720000" cy="1173065"/>
              <a:chOff x="11196296" y="162176"/>
              <a:chExt cx="720000" cy="1173065"/>
            </a:xfrm>
          </p:grpSpPr>
          <p:sp>
            <p:nvSpPr>
              <p:cNvPr id="7" name="Oval 6">
                <a:extLst>
                  <a:ext uri="{FF2B5EF4-FFF2-40B4-BE49-F238E27FC236}">
                    <a16:creationId xmlns:a16="http://schemas.microsoft.com/office/drawing/2014/main" id="{D2F06558-04B0-D1CB-8A35-0D1A721089E8}"/>
                  </a:ext>
                </a:extLst>
              </p:cNvPr>
              <p:cNvSpPr/>
              <p:nvPr/>
            </p:nvSpPr>
            <p:spPr>
              <a:xfrm>
                <a:off x="11196296" y="615241"/>
                <a:ext cx="720000" cy="720000"/>
              </a:xfrm>
              <a:prstGeom prst="ellipse">
                <a:avLst/>
              </a:prstGeom>
              <a:solidFill>
                <a:srgbClr val="007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Группа 4">
                <a:extLst>
                  <a:ext uri="{FF2B5EF4-FFF2-40B4-BE49-F238E27FC236}">
                    <a16:creationId xmlns:a16="http://schemas.microsoft.com/office/drawing/2014/main" id="{3C87545E-67D0-7A1D-D4C0-1273F339FFEE}"/>
                  </a:ext>
                </a:extLst>
              </p:cNvPr>
              <p:cNvGrpSpPr/>
              <p:nvPr/>
            </p:nvGrpSpPr>
            <p:grpSpPr>
              <a:xfrm>
                <a:off x="11299898" y="162176"/>
                <a:ext cx="540000" cy="662460"/>
                <a:chOff x="12822681" y="-1674937"/>
                <a:chExt cx="666750" cy="823912"/>
              </a:xfrm>
            </p:grpSpPr>
            <p:sp>
              <p:nvSpPr>
                <p:cNvPr id="10" name="Google Shape;1142;p40">
                  <a:extLst>
                    <a:ext uri="{FF2B5EF4-FFF2-40B4-BE49-F238E27FC236}">
                      <a16:creationId xmlns:a16="http://schemas.microsoft.com/office/drawing/2014/main" id="{50F153EF-1775-E81C-1D90-1CC6A1858E99}"/>
                    </a:ext>
                  </a:extLst>
                </p:cNvPr>
                <p:cNvSpPr>
                  <a:spLocks noChangeArrowheads="1"/>
                </p:cNvSpPr>
                <p:nvPr/>
              </p:nvSpPr>
              <p:spPr bwMode="auto">
                <a:xfrm>
                  <a:off x="12822681" y="-1674937"/>
                  <a:ext cx="666750" cy="671607"/>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11" name="Google Shape;1143;p40">
                  <a:extLst>
                    <a:ext uri="{FF2B5EF4-FFF2-40B4-BE49-F238E27FC236}">
                      <a16:creationId xmlns:a16="http://schemas.microsoft.com/office/drawing/2014/main" id="{78FF0CD9-EDE7-8180-5467-DFBFCF0EEE5F}"/>
                    </a:ext>
                  </a:extLst>
                </p:cNvPr>
                <p:cNvSpPr txBox="1">
                  <a:spLocks noChangeArrowheads="1"/>
                </p:cNvSpPr>
                <p:nvPr/>
              </p:nvSpPr>
              <p:spPr bwMode="auto">
                <a:xfrm>
                  <a:off x="13010264" y="-1674937"/>
                  <a:ext cx="404551" cy="8239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32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2</a:t>
                  </a:r>
                  <a:endParaRPr kumimoji="0" lang="en-US" altLang="en-US" sz="32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pic>
            <p:nvPicPr>
              <p:cNvPr id="9" name="Graphic 8" descr="Head with gears outline">
                <a:extLst>
                  <a:ext uri="{FF2B5EF4-FFF2-40B4-BE49-F238E27FC236}">
                    <a16:creationId xmlns:a16="http://schemas.microsoft.com/office/drawing/2014/main" id="{6D47C58C-CF49-00FC-C1C0-AC53301BDF8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1312655" y="739537"/>
                <a:ext cx="514486" cy="514486"/>
              </a:xfrm>
              <a:prstGeom prst="rect">
                <a:avLst/>
              </a:prstGeom>
            </p:spPr>
          </p:pic>
        </p:grpSp>
      </p:grpSp>
      <p:cxnSp>
        <p:nvCxnSpPr>
          <p:cNvPr id="19" name="Straight Connector 18">
            <a:extLst>
              <a:ext uri="{FF2B5EF4-FFF2-40B4-BE49-F238E27FC236}">
                <a16:creationId xmlns:a16="http://schemas.microsoft.com/office/drawing/2014/main" id="{B02586C6-A0BD-F1A6-D068-CB9EC946EEBF}"/>
              </a:ext>
            </a:extLst>
          </p:cNvPr>
          <p:cNvCxnSpPr>
            <a:cxnSpLocks/>
          </p:cNvCxnSpPr>
          <p:nvPr/>
        </p:nvCxnSpPr>
        <p:spPr>
          <a:xfrm>
            <a:off x="392741" y="1087844"/>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741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212FC-6E6C-BD02-7FA6-A97751CC3C04}"/>
            </a:ext>
          </a:extLst>
        </p:cNvPr>
        <p:cNvGrpSpPr/>
        <p:nvPr/>
      </p:nvGrpSpPr>
      <p:grpSpPr>
        <a:xfrm>
          <a:off x="0" y="0"/>
          <a:ext cx="0" cy="0"/>
          <a:chOff x="0" y="0"/>
          <a:chExt cx="0" cy="0"/>
        </a:xfrm>
      </p:grpSpPr>
      <p:sp>
        <p:nvSpPr>
          <p:cNvPr id="33" name="TextBox 32">
            <a:extLst>
              <a:ext uri="{FF2B5EF4-FFF2-40B4-BE49-F238E27FC236}">
                <a16:creationId xmlns:a16="http://schemas.microsoft.com/office/drawing/2014/main" id="{951AE2C8-310B-2D37-D03A-742817AE5AB5}"/>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sp>
        <p:nvSpPr>
          <p:cNvPr id="65" name="Google Shape;1131;p40">
            <a:extLst>
              <a:ext uri="{FF2B5EF4-FFF2-40B4-BE49-F238E27FC236}">
                <a16:creationId xmlns:a16="http://schemas.microsoft.com/office/drawing/2014/main" id="{9A0232FE-0240-34A2-1E35-D5D75BFDD540}"/>
              </a:ext>
            </a:extLst>
          </p:cNvPr>
          <p:cNvSpPr txBox="1">
            <a:spLocks noChangeArrowheads="1"/>
          </p:cNvSpPr>
          <p:nvPr/>
        </p:nvSpPr>
        <p:spPr bwMode="auto">
          <a:xfrm>
            <a:off x="6412259" y="-88206"/>
            <a:ext cx="3144698" cy="518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0" i="1" u="none" strike="noStrike" kern="100" cap="none" spc="0" normalizeH="0" baseline="0" noProof="0">
                <a:ln>
                  <a:noFill/>
                </a:ln>
                <a:solidFill>
                  <a:srgbClr val="000000">
                    <a:alpha val="0"/>
                  </a:srgbClr>
                </a:solidFill>
                <a:effectLst/>
                <a:uLnTx/>
                <a:uFillTx/>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Engage stakeholders in the implementation process and maintain engagement</a:t>
            </a:r>
            <a:endParaRPr kumimoji="0" lang="en-US" sz="1600" b="0" i="1" u="none" strike="noStrike" kern="1200" cap="none" spc="0" normalizeH="0" baseline="0" noProof="0">
              <a:ln>
                <a:noFill/>
              </a:ln>
              <a:solidFill>
                <a:srgbClr val="000000">
                  <a:alpha val="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 name="Content Placeholder 2">
            <a:extLst>
              <a:ext uri="{FF2B5EF4-FFF2-40B4-BE49-F238E27FC236}">
                <a16:creationId xmlns:a16="http://schemas.microsoft.com/office/drawing/2014/main" id="{9FC3A709-497D-C8A8-20C4-01F711510E38}"/>
              </a:ext>
            </a:extLst>
          </p:cNvPr>
          <p:cNvSpPr txBox="1">
            <a:spLocks/>
          </p:cNvSpPr>
          <p:nvPr/>
        </p:nvSpPr>
        <p:spPr>
          <a:xfrm>
            <a:off x="3816905" y="250604"/>
            <a:ext cx="4201805" cy="5387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err="1">
                <a:ln>
                  <a:noFill/>
                </a:ln>
                <a:solidFill>
                  <a:prstClr val="black"/>
                </a:solidFill>
                <a:effectLst/>
                <a:uLnTx/>
                <a:uFillTx/>
                <a:latin typeface="Barlow" panose="00000500000000000000" pitchFamily="2" charset="0"/>
                <a:ea typeface="+mn-ea"/>
                <a:cs typeface="+mn-cs"/>
              </a:rPr>
              <a:t>HaSP</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 ~ </a:t>
            </a:r>
            <a:r>
              <a:rPr kumimoji="0" lang="en-US" sz="1800" b="1"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Outcomes map </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to identify practice gaps and target </a:t>
            </a:r>
            <a:r>
              <a:rPr kumimoji="0" lang="en-US" sz="1800" b="0" i="1" u="none" strike="noStrike" kern="1200" cap="none" spc="0" normalizeH="0" baseline="0" noProof="0" dirty="0" err="1">
                <a:ln>
                  <a:noFill/>
                </a:ln>
                <a:solidFill>
                  <a:prstClr val="black"/>
                </a:solidFill>
                <a:effectLst/>
                <a:uLnTx/>
                <a:uFillTx/>
                <a:latin typeface="Barlow" panose="00000500000000000000" pitchFamily="2" charset="0"/>
                <a:ea typeface="+mn-ea"/>
                <a:cs typeface="+mn-cs"/>
              </a:rPr>
              <a:t>behaviours</a:t>
            </a:r>
            <a:endPar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endParaRPr>
          </a:p>
        </p:txBody>
      </p:sp>
      <p:sp>
        <p:nvSpPr>
          <p:cNvPr id="7" name="Rectangle 6">
            <a:extLst>
              <a:ext uri="{FF2B5EF4-FFF2-40B4-BE49-F238E27FC236}">
                <a16:creationId xmlns:a16="http://schemas.microsoft.com/office/drawing/2014/main" id="{6D69857C-4ABA-7CFF-F689-97A72CBE5BBE}"/>
              </a:ext>
            </a:extLst>
          </p:cNvPr>
          <p:cNvSpPr/>
          <p:nvPr/>
        </p:nvSpPr>
        <p:spPr>
          <a:xfrm>
            <a:off x="4847723" y="1143036"/>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CRC resection</a:t>
            </a:r>
          </a:p>
        </p:txBody>
      </p:sp>
      <p:sp>
        <p:nvSpPr>
          <p:cNvPr id="8" name="Diamond 7">
            <a:extLst>
              <a:ext uri="{FF2B5EF4-FFF2-40B4-BE49-F238E27FC236}">
                <a16:creationId xmlns:a16="http://schemas.microsoft.com/office/drawing/2014/main" id="{03F86A45-E5FB-F6C4-E56F-0BFA13C1FED0}"/>
              </a:ext>
            </a:extLst>
          </p:cNvPr>
          <p:cNvSpPr/>
          <p:nvPr/>
        </p:nvSpPr>
        <p:spPr>
          <a:xfrm>
            <a:off x="4437896" y="1556623"/>
            <a:ext cx="1446836" cy="250930"/>
          </a:xfrm>
          <a:prstGeom prst="diamond">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Sample sent to pathology</a:t>
            </a:r>
          </a:p>
        </p:txBody>
      </p:sp>
      <p:sp>
        <p:nvSpPr>
          <p:cNvPr id="9" name="Diamond 8">
            <a:extLst>
              <a:ext uri="{FF2B5EF4-FFF2-40B4-BE49-F238E27FC236}">
                <a16:creationId xmlns:a16="http://schemas.microsoft.com/office/drawing/2014/main" id="{98739B2D-AF2D-F5B0-6143-464E09E0CABA}"/>
              </a:ext>
            </a:extLst>
          </p:cNvPr>
          <p:cNvSpPr/>
          <p:nvPr/>
        </p:nvSpPr>
        <p:spPr>
          <a:xfrm>
            <a:off x="4487088" y="1992747"/>
            <a:ext cx="1348451" cy="262159"/>
          </a:xfrm>
          <a:prstGeom prst="diamond">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MMR IHC test on tumour</a:t>
            </a:r>
          </a:p>
        </p:txBody>
      </p:sp>
      <p:sp>
        <p:nvSpPr>
          <p:cNvPr id="10" name="Rectangle 9">
            <a:extLst>
              <a:ext uri="{FF2B5EF4-FFF2-40B4-BE49-F238E27FC236}">
                <a16:creationId xmlns:a16="http://schemas.microsoft.com/office/drawing/2014/main" id="{C0D103A8-9BC4-E0B1-5253-B41C6A5D1117}"/>
              </a:ext>
            </a:extLst>
          </p:cNvPr>
          <p:cNvSpPr/>
          <p:nvPr/>
        </p:nvSpPr>
        <p:spPr>
          <a:xfrm>
            <a:off x="4851614" y="2515372"/>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Staining preserved</a:t>
            </a:r>
          </a:p>
        </p:txBody>
      </p:sp>
      <p:sp>
        <p:nvSpPr>
          <p:cNvPr id="11" name="Rectangle 10">
            <a:extLst>
              <a:ext uri="{FF2B5EF4-FFF2-40B4-BE49-F238E27FC236}">
                <a16:creationId xmlns:a16="http://schemas.microsoft.com/office/drawing/2014/main" id="{52C579DC-EAD0-F006-67CF-4DE4E0BE514A}"/>
              </a:ext>
            </a:extLst>
          </p:cNvPr>
          <p:cNvSpPr/>
          <p:nvPr/>
        </p:nvSpPr>
        <p:spPr>
          <a:xfrm>
            <a:off x="6374768" y="2515372"/>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Staining patchy or lost</a:t>
            </a:r>
          </a:p>
        </p:txBody>
      </p:sp>
      <p:sp>
        <p:nvSpPr>
          <p:cNvPr id="12" name="Rectangle 11">
            <a:extLst>
              <a:ext uri="{FF2B5EF4-FFF2-40B4-BE49-F238E27FC236}">
                <a16:creationId xmlns:a16="http://schemas.microsoft.com/office/drawing/2014/main" id="{8CE6E03E-58B9-1519-DA0B-A124F4B274D3}"/>
              </a:ext>
            </a:extLst>
          </p:cNvPr>
          <p:cNvSpPr/>
          <p:nvPr/>
        </p:nvSpPr>
        <p:spPr>
          <a:xfrm>
            <a:off x="5749977" y="3058125"/>
            <a:ext cx="627181" cy="26478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Loss of MSH2, MSH6, or PMS2</a:t>
            </a:r>
          </a:p>
        </p:txBody>
      </p:sp>
      <p:sp>
        <p:nvSpPr>
          <p:cNvPr id="17" name="Diamond 16">
            <a:extLst>
              <a:ext uri="{FF2B5EF4-FFF2-40B4-BE49-F238E27FC236}">
                <a16:creationId xmlns:a16="http://schemas.microsoft.com/office/drawing/2014/main" id="{7D15A59A-E648-8FBB-D4DC-0FFBAED0A6F4}"/>
              </a:ext>
            </a:extLst>
          </p:cNvPr>
          <p:cNvSpPr/>
          <p:nvPr/>
        </p:nvSpPr>
        <p:spPr>
          <a:xfrm>
            <a:off x="6978924" y="3547502"/>
            <a:ext cx="721109" cy="494667"/>
          </a:xfrm>
          <a:prstGeom prst="diamond">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BRAF V600E test on tumour</a:t>
            </a:r>
          </a:p>
        </p:txBody>
      </p:sp>
      <p:sp>
        <p:nvSpPr>
          <p:cNvPr id="18" name="Rectangle 17">
            <a:extLst>
              <a:ext uri="{FF2B5EF4-FFF2-40B4-BE49-F238E27FC236}">
                <a16:creationId xmlns:a16="http://schemas.microsoft.com/office/drawing/2014/main" id="{AF87325F-265E-548C-1030-D39BFB3FBD06}"/>
              </a:ext>
            </a:extLst>
          </p:cNvPr>
          <p:cNvSpPr/>
          <p:nvPr/>
        </p:nvSpPr>
        <p:spPr>
          <a:xfrm>
            <a:off x="7026002" y="4377782"/>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BRAF V600E detected</a:t>
            </a:r>
          </a:p>
        </p:txBody>
      </p:sp>
      <p:sp>
        <p:nvSpPr>
          <p:cNvPr id="19" name="Rectangle 18">
            <a:extLst>
              <a:ext uri="{FF2B5EF4-FFF2-40B4-BE49-F238E27FC236}">
                <a16:creationId xmlns:a16="http://schemas.microsoft.com/office/drawing/2014/main" id="{67743C88-CE7C-34F0-0F82-E26D4C0EB0EC}"/>
              </a:ext>
            </a:extLst>
          </p:cNvPr>
          <p:cNvSpPr/>
          <p:nvPr/>
        </p:nvSpPr>
        <p:spPr>
          <a:xfrm>
            <a:off x="7966775" y="4375077"/>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BRAF V600E not detected</a:t>
            </a:r>
          </a:p>
        </p:txBody>
      </p:sp>
      <p:sp>
        <p:nvSpPr>
          <p:cNvPr id="21" name="Rectangle 20">
            <a:extLst>
              <a:ext uri="{FF2B5EF4-FFF2-40B4-BE49-F238E27FC236}">
                <a16:creationId xmlns:a16="http://schemas.microsoft.com/office/drawing/2014/main" id="{8E6E3B94-8837-4340-59C2-3ED1A2C8ED6B}"/>
              </a:ext>
            </a:extLst>
          </p:cNvPr>
          <p:cNvSpPr/>
          <p:nvPr/>
        </p:nvSpPr>
        <p:spPr>
          <a:xfrm>
            <a:off x="6160297" y="4377782"/>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BRAF V600E test NOT completed</a:t>
            </a:r>
          </a:p>
        </p:txBody>
      </p:sp>
      <p:sp>
        <p:nvSpPr>
          <p:cNvPr id="22" name="Rectangle 21">
            <a:extLst>
              <a:ext uri="{FF2B5EF4-FFF2-40B4-BE49-F238E27FC236}">
                <a16:creationId xmlns:a16="http://schemas.microsoft.com/office/drawing/2014/main" id="{190E0B5E-DFC5-6F77-A2D4-0B5A4CD4C852}"/>
              </a:ext>
            </a:extLst>
          </p:cNvPr>
          <p:cNvSpPr/>
          <p:nvPr/>
        </p:nvSpPr>
        <p:spPr>
          <a:xfrm>
            <a:off x="3325197" y="2528841"/>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MMR IHC test NOT completed</a:t>
            </a:r>
          </a:p>
        </p:txBody>
      </p:sp>
      <p:sp>
        <p:nvSpPr>
          <p:cNvPr id="23" name="Flowchart: Terminator 22">
            <a:extLst>
              <a:ext uri="{FF2B5EF4-FFF2-40B4-BE49-F238E27FC236}">
                <a16:creationId xmlns:a16="http://schemas.microsoft.com/office/drawing/2014/main" id="{21DB26CF-0131-81A5-CE29-4E9CE74FB832}"/>
              </a:ext>
            </a:extLst>
          </p:cNvPr>
          <p:cNvSpPr/>
          <p:nvPr/>
        </p:nvSpPr>
        <p:spPr>
          <a:xfrm>
            <a:off x="5346097" y="6313024"/>
            <a:ext cx="867864" cy="339711"/>
          </a:xfrm>
          <a:prstGeom prst="flowChartTerminator">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89" b="0" i="0" u="none" strike="noStrike" kern="1200" cap="none" spc="0" normalizeH="0" baseline="0" noProof="0">
                <a:ln>
                  <a:noFill/>
                </a:ln>
                <a:solidFill>
                  <a:prstClr val="black"/>
                </a:solidFill>
                <a:effectLst/>
                <a:uLnTx/>
                <a:uFillTx/>
                <a:latin typeface="Aptos" panose="02110004020202020204"/>
                <a:ea typeface="+mn-ea"/>
                <a:cs typeface="+mn-cs"/>
              </a:rPr>
              <a:t>Genetics referral</a:t>
            </a:r>
          </a:p>
        </p:txBody>
      </p:sp>
      <p:cxnSp>
        <p:nvCxnSpPr>
          <p:cNvPr id="24" name="Straight Arrow Connector 23">
            <a:extLst>
              <a:ext uri="{FF2B5EF4-FFF2-40B4-BE49-F238E27FC236}">
                <a16:creationId xmlns:a16="http://schemas.microsoft.com/office/drawing/2014/main" id="{D4331785-9DE3-3AEB-3F71-F2DBD04BCFC5}"/>
              </a:ext>
            </a:extLst>
          </p:cNvPr>
          <p:cNvCxnSpPr>
            <a:cxnSpLocks/>
            <a:stCxn id="7" idx="2"/>
            <a:endCxn id="8" idx="0"/>
          </p:cNvCxnSpPr>
          <p:nvPr/>
        </p:nvCxnSpPr>
        <p:spPr>
          <a:xfrm>
            <a:off x="5161314" y="1403546"/>
            <a:ext cx="0" cy="1530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63C0A639-6D7E-7EE2-4FA5-21FA7537E448}"/>
              </a:ext>
            </a:extLst>
          </p:cNvPr>
          <p:cNvCxnSpPr>
            <a:cxnSpLocks/>
            <a:stCxn id="8" idx="2"/>
            <a:endCxn id="9" idx="0"/>
          </p:cNvCxnSpPr>
          <p:nvPr/>
        </p:nvCxnSpPr>
        <p:spPr>
          <a:xfrm>
            <a:off x="5161314" y="1807553"/>
            <a:ext cx="0" cy="185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9DD654D0-7CFC-E70D-06D3-774C6A6C79EA}"/>
              </a:ext>
            </a:extLst>
          </p:cNvPr>
          <p:cNvCxnSpPr>
            <a:cxnSpLocks/>
            <a:stCxn id="9" idx="2"/>
            <a:endCxn id="22" idx="0"/>
          </p:cNvCxnSpPr>
          <p:nvPr/>
        </p:nvCxnSpPr>
        <p:spPr>
          <a:xfrm flipH="1">
            <a:off x="3638788" y="2254906"/>
            <a:ext cx="1522526" cy="273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A858A395-0490-2BCC-80AB-A7A567789B31}"/>
              </a:ext>
            </a:extLst>
          </p:cNvPr>
          <p:cNvCxnSpPr>
            <a:cxnSpLocks/>
            <a:stCxn id="9" idx="2"/>
            <a:endCxn id="10" idx="0"/>
          </p:cNvCxnSpPr>
          <p:nvPr/>
        </p:nvCxnSpPr>
        <p:spPr>
          <a:xfrm>
            <a:off x="5161314" y="2254906"/>
            <a:ext cx="3891" cy="2604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BDB337B5-0939-26B7-ADFF-A6583A00C8D4}"/>
              </a:ext>
            </a:extLst>
          </p:cNvPr>
          <p:cNvSpPr/>
          <p:nvPr/>
        </p:nvSpPr>
        <p:spPr>
          <a:xfrm>
            <a:off x="7025888" y="3058125"/>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Loss of MLH1</a:t>
            </a:r>
          </a:p>
        </p:txBody>
      </p:sp>
      <p:cxnSp>
        <p:nvCxnSpPr>
          <p:cNvPr id="50" name="Straight Arrow Connector 49">
            <a:extLst>
              <a:ext uri="{FF2B5EF4-FFF2-40B4-BE49-F238E27FC236}">
                <a16:creationId xmlns:a16="http://schemas.microsoft.com/office/drawing/2014/main" id="{BD7B2882-6310-CAAB-61DB-C76E560A5FEB}"/>
              </a:ext>
            </a:extLst>
          </p:cNvPr>
          <p:cNvCxnSpPr>
            <a:cxnSpLocks/>
            <a:stCxn id="11" idx="2"/>
            <a:endCxn id="28" idx="0"/>
          </p:cNvCxnSpPr>
          <p:nvPr/>
        </p:nvCxnSpPr>
        <p:spPr>
          <a:xfrm>
            <a:off x="6688359" y="2775882"/>
            <a:ext cx="651120" cy="2822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1FEE3F54-4243-665B-F43A-0EFFC9DC5C9B}"/>
              </a:ext>
            </a:extLst>
          </p:cNvPr>
          <p:cNvCxnSpPr>
            <a:cxnSpLocks/>
            <a:stCxn id="9" idx="2"/>
            <a:endCxn id="11" idx="0"/>
          </p:cNvCxnSpPr>
          <p:nvPr/>
        </p:nvCxnSpPr>
        <p:spPr>
          <a:xfrm>
            <a:off x="5161314" y="2254906"/>
            <a:ext cx="1527045" cy="2604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E1B5818A-7A41-67EC-F36E-3E9F48916CFB}"/>
              </a:ext>
            </a:extLst>
          </p:cNvPr>
          <p:cNvCxnSpPr>
            <a:cxnSpLocks/>
            <a:stCxn id="11" idx="2"/>
            <a:endCxn id="12" idx="0"/>
          </p:cNvCxnSpPr>
          <p:nvPr/>
        </p:nvCxnSpPr>
        <p:spPr>
          <a:xfrm flipH="1">
            <a:off x="6063567" y="2775882"/>
            <a:ext cx="624791" cy="2822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FD7691A1-EEA1-BC30-F2B6-2B435ABA553F}"/>
              </a:ext>
            </a:extLst>
          </p:cNvPr>
          <p:cNvCxnSpPr>
            <a:cxnSpLocks/>
            <a:stCxn id="28" idx="2"/>
            <a:endCxn id="17" idx="0"/>
          </p:cNvCxnSpPr>
          <p:nvPr/>
        </p:nvCxnSpPr>
        <p:spPr>
          <a:xfrm>
            <a:off x="7339479" y="3318636"/>
            <a:ext cx="0" cy="2288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48969C2D-E0E7-878C-C8CF-FEFD1EA595B3}"/>
              </a:ext>
            </a:extLst>
          </p:cNvPr>
          <p:cNvCxnSpPr>
            <a:cxnSpLocks/>
            <a:stCxn id="17" idx="2"/>
            <a:endCxn id="21" idx="0"/>
          </p:cNvCxnSpPr>
          <p:nvPr/>
        </p:nvCxnSpPr>
        <p:spPr>
          <a:xfrm flipH="1">
            <a:off x="6473887" y="4042169"/>
            <a:ext cx="865591" cy="335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4D9198ED-FEA0-F789-0C80-1382E1356C56}"/>
              </a:ext>
            </a:extLst>
          </p:cNvPr>
          <p:cNvCxnSpPr>
            <a:cxnSpLocks/>
            <a:stCxn id="17" idx="2"/>
            <a:endCxn id="18" idx="0"/>
          </p:cNvCxnSpPr>
          <p:nvPr/>
        </p:nvCxnSpPr>
        <p:spPr>
          <a:xfrm>
            <a:off x="7339479" y="4042169"/>
            <a:ext cx="114" cy="335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8E554144-C941-9682-776A-A3DDBA111F22}"/>
              </a:ext>
            </a:extLst>
          </p:cNvPr>
          <p:cNvCxnSpPr>
            <a:cxnSpLocks/>
            <a:stCxn id="17" idx="2"/>
            <a:endCxn id="19" idx="0"/>
          </p:cNvCxnSpPr>
          <p:nvPr/>
        </p:nvCxnSpPr>
        <p:spPr>
          <a:xfrm>
            <a:off x="7339479" y="4042169"/>
            <a:ext cx="940886" cy="3329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39E1E28A-BBA3-FA63-A075-3474FC473ECA}"/>
              </a:ext>
            </a:extLst>
          </p:cNvPr>
          <p:cNvCxnSpPr>
            <a:cxnSpLocks/>
            <a:stCxn id="10" idx="2"/>
            <a:endCxn id="73" idx="0"/>
          </p:cNvCxnSpPr>
          <p:nvPr/>
        </p:nvCxnSpPr>
        <p:spPr>
          <a:xfrm flipH="1">
            <a:off x="3952378" y="2775882"/>
            <a:ext cx="1212827" cy="3537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7BAD7D7-E663-A9FF-8896-01DB1E94FEC6}"/>
              </a:ext>
            </a:extLst>
          </p:cNvPr>
          <p:cNvCxnSpPr>
            <a:cxnSpLocks/>
            <a:stCxn id="12" idx="2"/>
            <a:endCxn id="73" idx="0"/>
          </p:cNvCxnSpPr>
          <p:nvPr/>
        </p:nvCxnSpPr>
        <p:spPr>
          <a:xfrm flipH="1">
            <a:off x="3952378" y="3322909"/>
            <a:ext cx="2111190" cy="2990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95D7A83-51C7-B9EE-023D-C531F77A1C24}"/>
              </a:ext>
            </a:extLst>
          </p:cNvPr>
          <p:cNvCxnSpPr>
            <a:cxnSpLocks/>
            <a:stCxn id="21" idx="2"/>
            <a:endCxn id="73" idx="0"/>
          </p:cNvCxnSpPr>
          <p:nvPr/>
        </p:nvCxnSpPr>
        <p:spPr>
          <a:xfrm flipH="1">
            <a:off x="3952378" y="4638292"/>
            <a:ext cx="2521510" cy="1674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29CF779-5E27-10A1-D007-873104EDEF4A}"/>
              </a:ext>
            </a:extLst>
          </p:cNvPr>
          <p:cNvCxnSpPr>
            <a:cxnSpLocks/>
            <a:stCxn id="18" idx="2"/>
            <a:endCxn id="73" idx="0"/>
          </p:cNvCxnSpPr>
          <p:nvPr/>
        </p:nvCxnSpPr>
        <p:spPr>
          <a:xfrm flipH="1">
            <a:off x="3952378" y="4638292"/>
            <a:ext cx="3387215" cy="1674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ADF9712-2412-ABFF-4615-A7FB889BFB6B}"/>
              </a:ext>
            </a:extLst>
          </p:cNvPr>
          <p:cNvCxnSpPr>
            <a:cxnSpLocks/>
            <a:stCxn id="19" idx="2"/>
            <a:endCxn id="73" idx="0"/>
          </p:cNvCxnSpPr>
          <p:nvPr/>
        </p:nvCxnSpPr>
        <p:spPr>
          <a:xfrm flipH="1">
            <a:off x="3952378" y="4635587"/>
            <a:ext cx="4327988" cy="1677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17328456-CCE2-05DD-48F9-58C4FC695961}"/>
              </a:ext>
            </a:extLst>
          </p:cNvPr>
          <p:cNvCxnSpPr>
            <a:cxnSpLocks/>
            <a:stCxn id="12" idx="2"/>
            <a:endCxn id="23" idx="0"/>
          </p:cNvCxnSpPr>
          <p:nvPr/>
        </p:nvCxnSpPr>
        <p:spPr>
          <a:xfrm flipH="1">
            <a:off x="5780029" y="3322909"/>
            <a:ext cx="283539" cy="2990115"/>
          </a:xfrm>
          <a:prstGeom prst="straightConnector1">
            <a:avLst/>
          </a:prstGeom>
          <a:ln>
            <a:solidFill>
              <a:schemeClr val="accent3"/>
            </a:solidFill>
            <a:tailEnd type="triangle"/>
          </a:ln>
        </p:spPr>
        <p:style>
          <a:lnRef idx="1">
            <a:schemeClr val="accent4"/>
          </a:lnRef>
          <a:fillRef idx="0">
            <a:schemeClr val="accent4"/>
          </a:fillRef>
          <a:effectRef idx="0">
            <a:schemeClr val="accent4"/>
          </a:effectRef>
          <a:fontRef idx="minor">
            <a:schemeClr val="tx1"/>
          </a:fontRef>
        </p:style>
      </p:cxnSp>
      <p:cxnSp>
        <p:nvCxnSpPr>
          <p:cNvPr id="63" name="Straight Arrow Connector 62">
            <a:extLst>
              <a:ext uri="{FF2B5EF4-FFF2-40B4-BE49-F238E27FC236}">
                <a16:creationId xmlns:a16="http://schemas.microsoft.com/office/drawing/2014/main" id="{EB96C3DC-1585-FCA7-BED4-D098B185B066}"/>
              </a:ext>
            </a:extLst>
          </p:cNvPr>
          <p:cNvCxnSpPr>
            <a:cxnSpLocks/>
            <a:stCxn id="21" idx="2"/>
            <a:endCxn id="23" idx="0"/>
          </p:cNvCxnSpPr>
          <p:nvPr/>
        </p:nvCxnSpPr>
        <p:spPr>
          <a:xfrm flipH="1">
            <a:off x="5780029" y="4638292"/>
            <a:ext cx="693859" cy="1674732"/>
          </a:xfrm>
          <a:prstGeom prst="straightConnector1">
            <a:avLst/>
          </a:prstGeom>
          <a:ln>
            <a:solidFill>
              <a:schemeClr val="accent3"/>
            </a:solidFill>
            <a:tailEnd type="triangle"/>
          </a:ln>
        </p:spPr>
        <p:style>
          <a:lnRef idx="1">
            <a:schemeClr val="accent4"/>
          </a:lnRef>
          <a:fillRef idx="0">
            <a:schemeClr val="accent4"/>
          </a:fillRef>
          <a:effectRef idx="0">
            <a:schemeClr val="accent4"/>
          </a:effectRef>
          <a:fontRef idx="minor">
            <a:schemeClr val="tx1"/>
          </a:fontRef>
        </p:style>
      </p:cxnSp>
      <p:cxnSp>
        <p:nvCxnSpPr>
          <p:cNvPr id="64" name="Straight Arrow Connector 63">
            <a:extLst>
              <a:ext uri="{FF2B5EF4-FFF2-40B4-BE49-F238E27FC236}">
                <a16:creationId xmlns:a16="http://schemas.microsoft.com/office/drawing/2014/main" id="{7283290E-FC23-0EB6-7DE2-1F127E937F54}"/>
              </a:ext>
            </a:extLst>
          </p:cNvPr>
          <p:cNvCxnSpPr>
            <a:cxnSpLocks/>
            <a:stCxn id="18" idx="2"/>
            <a:endCxn id="23" idx="0"/>
          </p:cNvCxnSpPr>
          <p:nvPr/>
        </p:nvCxnSpPr>
        <p:spPr>
          <a:xfrm flipH="1">
            <a:off x="5780029" y="4638292"/>
            <a:ext cx="1559564" cy="1674732"/>
          </a:xfrm>
          <a:prstGeom prst="straightConnector1">
            <a:avLst/>
          </a:prstGeom>
          <a:ln>
            <a:solidFill>
              <a:schemeClr val="accent3"/>
            </a:solidFill>
            <a:tailEnd type="triangle"/>
          </a:ln>
        </p:spPr>
        <p:style>
          <a:lnRef idx="1">
            <a:schemeClr val="accent4"/>
          </a:lnRef>
          <a:fillRef idx="0">
            <a:schemeClr val="accent4"/>
          </a:fillRef>
          <a:effectRef idx="0">
            <a:schemeClr val="accent4"/>
          </a:effectRef>
          <a:fontRef idx="minor">
            <a:schemeClr val="tx1"/>
          </a:fontRef>
        </p:style>
      </p:cxnSp>
      <p:cxnSp>
        <p:nvCxnSpPr>
          <p:cNvPr id="66" name="Straight Arrow Connector 65">
            <a:extLst>
              <a:ext uri="{FF2B5EF4-FFF2-40B4-BE49-F238E27FC236}">
                <a16:creationId xmlns:a16="http://schemas.microsoft.com/office/drawing/2014/main" id="{DDB47654-57E0-8DF4-6E7A-1B4101DC8524}"/>
              </a:ext>
            </a:extLst>
          </p:cNvPr>
          <p:cNvCxnSpPr>
            <a:cxnSpLocks/>
            <a:endCxn id="23" idx="0"/>
          </p:cNvCxnSpPr>
          <p:nvPr/>
        </p:nvCxnSpPr>
        <p:spPr>
          <a:xfrm flipH="1">
            <a:off x="5780029" y="4868702"/>
            <a:ext cx="1920004" cy="1444322"/>
          </a:xfrm>
          <a:prstGeom prst="straightConnector1">
            <a:avLst/>
          </a:prstGeom>
          <a:ln>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68" name="Diamond 67">
            <a:extLst>
              <a:ext uri="{FF2B5EF4-FFF2-40B4-BE49-F238E27FC236}">
                <a16:creationId xmlns:a16="http://schemas.microsoft.com/office/drawing/2014/main" id="{EB7C2F5D-FC70-05E9-EB30-5A4C13003A6E}"/>
              </a:ext>
            </a:extLst>
          </p:cNvPr>
          <p:cNvSpPr/>
          <p:nvPr/>
        </p:nvSpPr>
        <p:spPr>
          <a:xfrm>
            <a:off x="2652311" y="2948684"/>
            <a:ext cx="721109" cy="484880"/>
          </a:xfrm>
          <a:prstGeom prst="diamond">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MMR IHC test on biopsy</a:t>
            </a:r>
          </a:p>
        </p:txBody>
      </p:sp>
      <p:sp>
        <p:nvSpPr>
          <p:cNvPr id="69" name="Rectangle 68">
            <a:extLst>
              <a:ext uri="{FF2B5EF4-FFF2-40B4-BE49-F238E27FC236}">
                <a16:creationId xmlns:a16="http://schemas.microsoft.com/office/drawing/2014/main" id="{F878C2A9-8AF1-2694-036D-A80A6E90083A}"/>
              </a:ext>
            </a:extLst>
          </p:cNvPr>
          <p:cNvSpPr/>
          <p:nvPr/>
        </p:nvSpPr>
        <p:spPr>
          <a:xfrm>
            <a:off x="1672708" y="3662569"/>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Staining patchy or lost</a:t>
            </a:r>
          </a:p>
        </p:txBody>
      </p:sp>
      <p:cxnSp>
        <p:nvCxnSpPr>
          <p:cNvPr id="70" name="Straight Arrow Connector 69">
            <a:extLst>
              <a:ext uri="{FF2B5EF4-FFF2-40B4-BE49-F238E27FC236}">
                <a16:creationId xmlns:a16="http://schemas.microsoft.com/office/drawing/2014/main" id="{AF006D33-3E2E-AD8F-2987-66E7DDC65E18}"/>
              </a:ext>
            </a:extLst>
          </p:cNvPr>
          <p:cNvCxnSpPr>
            <a:cxnSpLocks/>
            <a:stCxn id="22" idx="2"/>
            <a:endCxn id="68" idx="0"/>
          </p:cNvCxnSpPr>
          <p:nvPr/>
        </p:nvCxnSpPr>
        <p:spPr>
          <a:xfrm flipH="1">
            <a:off x="3012866" y="2789351"/>
            <a:ext cx="625922" cy="1593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280BDE59-E31E-400D-01E9-65975CFFC885}"/>
              </a:ext>
            </a:extLst>
          </p:cNvPr>
          <p:cNvCxnSpPr>
            <a:cxnSpLocks/>
            <a:stCxn id="68" idx="2"/>
            <a:endCxn id="69" idx="0"/>
          </p:cNvCxnSpPr>
          <p:nvPr/>
        </p:nvCxnSpPr>
        <p:spPr>
          <a:xfrm flipH="1">
            <a:off x="1986299" y="3433564"/>
            <a:ext cx="1026567" cy="2290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469D99D1-77DC-3C8A-E735-F6BB0A73C465}"/>
              </a:ext>
            </a:extLst>
          </p:cNvPr>
          <p:cNvCxnSpPr>
            <a:cxnSpLocks/>
            <a:stCxn id="10" idx="2"/>
            <a:endCxn id="23" idx="0"/>
          </p:cNvCxnSpPr>
          <p:nvPr/>
        </p:nvCxnSpPr>
        <p:spPr>
          <a:xfrm>
            <a:off x="5165205" y="2775882"/>
            <a:ext cx="614824" cy="3537142"/>
          </a:xfrm>
          <a:prstGeom prst="straightConnector1">
            <a:avLst/>
          </a:prstGeom>
          <a:ln>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73" name="Flowchart: Terminator 23">
            <a:extLst>
              <a:ext uri="{FF2B5EF4-FFF2-40B4-BE49-F238E27FC236}">
                <a16:creationId xmlns:a16="http://schemas.microsoft.com/office/drawing/2014/main" id="{F1EAF5CE-F4B4-7AA6-83E7-4F3559BDC908}"/>
              </a:ext>
            </a:extLst>
          </p:cNvPr>
          <p:cNvSpPr/>
          <p:nvPr/>
        </p:nvSpPr>
        <p:spPr>
          <a:xfrm>
            <a:off x="3518446" y="6313025"/>
            <a:ext cx="867864" cy="339711"/>
          </a:xfrm>
          <a:prstGeom prst="flowChartTerminator">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89" b="0" i="0" u="sng" strike="noStrike" kern="1200" cap="none" spc="0" normalizeH="0" baseline="0" noProof="0">
                <a:ln>
                  <a:noFill/>
                </a:ln>
                <a:solidFill>
                  <a:prstClr val="black"/>
                </a:solidFill>
                <a:effectLst/>
                <a:uLnTx/>
                <a:uFillTx/>
                <a:latin typeface="Aptos" panose="02110004020202020204"/>
                <a:ea typeface="+mn-ea"/>
                <a:cs typeface="+mn-cs"/>
              </a:rPr>
              <a:t>NO</a:t>
            </a:r>
            <a:r>
              <a:rPr kumimoji="0" lang="en-AU" sz="789" b="0" i="0" u="none" strike="noStrike" kern="1200" cap="none" spc="0" normalizeH="0" baseline="0" noProof="0">
                <a:ln>
                  <a:noFill/>
                </a:ln>
                <a:solidFill>
                  <a:prstClr val="black"/>
                </a:solidFill>
                <a:effectLst/>
                <a:uLnTx/>
                <a:uFillTx/>
                <a:latin typeface="Aptos" panose="02110004020202020204"/>
                <a:ea typeface="+mn-ea"/>
                <a:cs typeface="+mn-cs"/>
              </a:rPr>
              <a:t> genetics referral</a:t>
            </a:r>
          </a:p>
        </p:txBody>
      </p:sp>
      <p:sp>
        <p:nvSpPr>
          <p:cNvPr id="74" name="Flowchart: Terminator 170">
            <a:extLst>
              <a:ext uri="{FF2B5EF4-FFF2-40B4-BE49-F238E27FC236}">
                <a16:creationId xmlns:a16="http://schemas.microsoft.com/office/drawing/2014/main" id="{CBDF9A37-53E3-0989-5343-02CD05CF14F2}"/>
              </a:ext>
            </a:extLst>
          </p:cNvPr>
          <p:cNvSpPr/>
          <p:nvPr/>
        </p:nvSpPr>
        <p:spPr>
          <a:xfrm>
            <a:off x="3235946" y="1109223"/>
            <a:ext cx="867864" cy="339711"/>
          </a:xfrm>
          <a:prstGeom prst="flowChartTerminator">
            <a:avLst/>
          </a:prstGeom>
          <a:ln>
            <a:prstDash val="sysDot"/>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89" b="0" i="0" u="none" strike="noStrike" kern="1200" cap="none" spc="0" normalizeH="0" baseline="0" noProof="0">
                <a:ln>
                  <a:noFill/>
                </a:ln>
                <a:solidFill>
                  <a:prstClr val="black"/>
                </a:solidFill>
                <a:effectLst/>
                <a:uLnTx/>
                <a:uFillTx/>
                <a:latin typeface="Aptos" panose="02110004020202020204"/>
                <a:ea typeface="+mn-ea"/>
                <a:cs typeface="+mn-cs"/>
              </a:rPr>
              <a:t>No/very low tumour</a:t>
            </a:r>
          </a:p>
        </p:txBody>
      </p:sp>
      <p:cxnSp>
        <p:nvCxnSpPr>
          <p:cNvPr id="75" name="Straight Arrow Connector 74">
            <a:extLst>
              <a:ext uri="{FF2B5EF4-FFF2-40B4-BE49-F238E27FC236}">
                <a16:creationId xmlns:a16="http://schemas.microsoft.com/office/drawing/2014/main" id="{F2396AFE-162D-1D91-E207-5AC0ADA2F561}"/>
              </a:ext>
            </a:extLst>
          </p:cNvPr>
          <p:cNvCxnSpPr>
            <a:cxnSpLocks/>
            <a:stCxn id="7" idx="1"/>
            <a:endCxn id="74" idx="3"/>
          </p:cNvCxnSpPr>
          <p:nvPr/>
        </p:nvCxnSpPr>
        <p:spPr>
          <a:xfrm flipH="1">
            <a:off x="4103810" y="1273291"/>
            <a:ext cx="743913" cy="57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6" name="Flowchart: Terminator 75">
            <a:extLst>
              <a:ext uri="{FF2B5EF4-FFF2-40B4-BE49-F238E27FC236}">
                <a16:creationId xmlns:a16="http://schemas.microsoft.com/office/drawing/2014/main" id="{6E943A03-4390-2CDB-54FC-E25A7203658E}"/>
              </a:ext>
            </a:extLst>
          </p:cNvPr>
          <p:cNvSpPr/>
          <p:nvPr/>
        </p:nvSpPr>
        <p:spPr>
          <a:xfrm>
            <a:off x="6344882" y="1103436"/>
            <a:ext cx="867864" cy="339711"/>
          </a:xfrm>
          <a:prstGeom prst="flowChartTerminator">
            <a:avLst/>
          </a:prstGeom>
          <a:ln>
            <a:prstDash val="sysDot"/>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789" b="0" i="0" u="none" strike="noStrike" kern="1200" cap="none" spc="0" normalizeH="0" baseline="0" noProof="0">
                <a:ln>
                  <a:noFill/>
                </a:ln>
                <a:solidFill>
                  <a:prstClr val="black"/>
                </a:solidFill>
                <a:effectLst/>
                <a:uLnTx/>
                <a:uFillTx/>
                <a:latin typeface="Aptos" panose="02110004020202020204"/>
                <a:ea typeface="+mn-ea"/>
                <a:cs typeface="+mn-cs"/>
              </a:rPr>
              <a:t>Other exclusion</a:t>
            </a:r>
          </a:p>
        </p:txBody>
      </p:sp>
      <p:cxnSp>
        <p:nvCxnSpPr>
          <p:cNvPr id="77" name="Straight Arrow Connector 76">
            <a:extLst>
              <a:ext uri="{FF2B5EF4-FFF2-40B4-BE49-F238E27FC236}">
                <a16:creationId xmlns:a16="http://schemas.microsoft.com/office/drawing/2014/main" id="{9D8A4FF4-5CA0-BC92-3E6B-699FBFDD60C4}"/>
              </a:ext>
            </a:extLst>
          </p:cNvPr>
          <p:cNvCxnSpPr>
            <a:cxnSpLocks/>
            <a:stCxn id="7" idx="3"/>
            <a:endCxn id="76" idx="1"/>
          </p:cNvCxnSpPr>
          <p:nvPr/>
        </p:nvCxnSpPr>
        <p:spPr>
          <a:xfrm>
            <a:off x="5474904" y="1273291"/>
            <a:ext cx="869978"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78" name="Group 77">
            <a:extLst>
              <a:ext uri="{FF2B5EF4-FFF2-40B4-BE49-F238E27FC236}">
                <a16:creationId xmlns:a16="http://schemas.microsoft.com/office/drawing/2014/main" id="{79814052-61EC-2A2A-6870-9E9857CE23F0}"/>
              </a:ext>
            </a:extLst>
          </p:cNvPr>
          <p:cNvGrpSpPr/>
          <p:nvPr/>
        </p:nvGrpSpPr>
        <p:grpSpPr>
          <a:xfrm>
            <a:off x="5412867" y="1031725"/>
            <a:ext cx="304892" cy="215481"/>
            <a:chOff x="9493010" y="882306"/>
            <a:chExt cx="426849" cy="301674"/>
          </a:xfrm>
        </p:grpSpPr>
        <p:sp>
          <p:nvSpPr>
            <p:cNvPr id="79" name="Flowchart: Connector 7">
              <a:extLst>
                <a:ext uri="{FF2B5EF4-FFF2-40B4-BE49-F238E27FC236}">
                  <a16:creationId xmlns:a16="http://schemas.microsoft.com/office/drawing/2014/main" id="{F6F84F2C-1B98-DD51-82A1-1602DA910B80}"/>
                </a:ext>
              </a:extLst>
            </p:cNvPr>
            <p:cNvSpPr/>
            <p:nvPr/>
          </p:nvSpPr>
          <p:spPr>
            <a:xfrm>
              <a:off x="9565068" y="882306"/>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TextBox 79">
              <a:extLst>
                <a:ext uri="{FF2B5EF4-FFF2-40B4-BE49-F238E27FC236}">
                  <a16:creationId xmlns:a16="http://schemas.microsoft.com/office/drawing/2014/main" id="{7974D46D-F8C6-922C-31E3-ECB0AA5D7DCA}"/>
                </a:ext>
              </a:extLst>
            </p:cNvPr>
            <p:cNvSpPr txBox="1"/>
            <p:nvPr/>
          </p:nvSpPr>
          <p:spPr>
            <a:xfrm>
              <a:off x="9493010" y="923182"/>
              <a:ext cx="426849" cy="2522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195</a:t>
              </a:r>
            </a:p>
          </p:txBody>
        </p:sp>
      </p:grpSp>
      <p:grpSp>
        <p:nvGrpSpPr>
          <p:cNvPr id="81" name="Group 80">
            <a:extLst>
              <a:ext uri="{FF2B5EF4-FFF2-40B4-BE49-F238E27FC236}">
                <a16:creationId xmlns:a16="http://schemas.microsoft.com/office/drawing/2014/main" id="{F4ECCB5E-E7D7-1EF3-5724-9D3A1301E808}"/>
              </a:ext>
            </a:extLst>
          </p:cNvPr>
          <p:cNvGrpSpPr/>
          <p:nvPr/>
        </p:nvGrpSpPr>
        <p:grpSpPr>
          <a:xfrm>
            <a:off x="7098130" y="1042091"/>
            <a:ext cx="233512" cy="215481"/>
            <a:chOff x="9427329" y="898511"/>
            <a:chExt cx="326916" cy="301674"/>
          </a:xfrm>
        </p:grpSpPr>
        <p:sp>
          <p:nvSpPr>
            <p:cNvPr id="82" name="Flowchart: Connector 83">
              <a:extLst>
                <a:ext uri="{FF2B5EF4-FFF2-40B4-BE49-F238E27FC236}">
                  <a16:creationId xmlns:a16="http://schemas.microsoft.com/office/drawing/2014/main" id="{66CB64D4-73B7-7987-AB97-95749027988B}"/>
                </a:ext>
              </a:extLst>
            </p:cNvPr>
            <p:cNvSpPr/>
            <p:nvPr/>
          </p:nvSpPr>
          <p:spPr>
            <a:xfrm>
              <a:off x="9427329" y="898511"/>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TextBox 82">
              <a:extLst>
                <a:ext uri="{FF2B5EF4-FFF2-40B4-BE49-F238E27FC236}">
                  <a16:creationId xmlns:a16="http://schemas.microsoft.com/office/drawing/2014/main" id="{E8FF00E5-DD4A-4F51-396C-E7A49746A048}"/>
                </a:ext>
              </a:extLst>
            </p:cNvPr>
            <p:cNvSpPr txBox="1"/>
            <p:nvPr/>
          </p:nvSpPr>
          <p:spPr>
            <a:xfrm>
              <a:off x="9439606" y="935332"/>
              <a:ext cx="314639"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5</a:t>
              </a:r>
            </a:p>
          </p:txBody>
        </p:sp>
      </p:grpSp>
      <p:grpSp>
        <p:nvGrpSpPr>
          <p:cNvPr id="84" name="Group 83">
            <a:extLst>
              <a:ext uri="{FF2B5EF4-FFF2-40B4-BE49-F238E27FC236}">
                <a16:creationId xmlns:a16="http://schemas.microsoft.com/office/drawing/2014/main" id="{D721A235-B8FF-B343-F741-C1768EDB003A}"/>
              </a:ext>
            </a:extLst>
          </p:cNvPr>
          <p:cNvGrpSpPr/>
          <p:nvPr/>
        </p:nvGrpSpPr>
        <p:grpSpPr>
          <a:xfrm>
            <a:off x="3923467" y="1038345"/>
            <a:ext cx="264817" cy="219260"/>
            <a:chOff x="9583913" y="817487"/>
            <a:chExt cx="370744" cy="306965"/>
          </a:xfrm>
        </p:grpSpPr>
        <p:sp>
          <p:nvSpPr>
            <p:cNvPr id="85" name="Flowchart: Connector 88">
              <a:extLst>
                <a:ext uri="{FF2B5EF4-FFF2-40B4-BE49-F238E27FC236}">
                  <a16:creationId xmlns:a16="http://schemas.microsoft.com/office/drawing/2014/main" id="{B3654B33-F1CD-FC55-06CC-7CE8284EF61E}"/>
                </a:ext>
              </a:extLst>
            </p:cNvPr>
            <p:cNvSpPr/>
            <p:nvPr/>
          </p:nvSpPr>
          <p:spPr>
            <a:xfrm>
              <a:off x="9605580" y="817487"/>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TextBox 85">
              <a:extLst>
                <a:ext uri="{FF2B5EF4-FFF2-40B4-BE49-F238E27FC236}">
                  <a16:creationId xmlns:a16="http://schemas.microsoft.com/office/drawing/2014/main" id="{74E1A2D4-08C8-5F2C-5B2D-796835666CAF}"/>
                </a:ext>
              </a:extLst>
            </p:cNvPr>
            <p:cNvSpPr txBox="1"/>
            <p:nvPr/>
          </p:nvSpPr>
          <p:spPr>
            <a:xfrm>
              <a:off x="9583913" y="872202"/>
              <a:ext cx="370744"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11</a:t>
              </a:r>
            </a:p>
          </p:txBody>
        </p:sp>
      </p:grpSp>
      <p:sp>
        <p:nvSpPr>
          <p:cNvPr id="87" name="TextBox 86">
            <a:extLst>
              <a:ext uri="{FF2B5EF4-FFF2-40B4-BE49-F238E27FC236}">
                <a16:creationId xmlns:a16="http://schemas.microsoft.com/office/drawing/2014/main" id="{AF6330F9-6228-AC86-8CDE-C96F1BD1416D}"/>
              </a:ext>
            </a:extLst>
          </p:cNvPr>
          <p:cNvSpPr txBox="1"/>
          <p:nvPr/>
        </p:nvSpPr>
        <p:spPr>
          <a:xfrm>
            <a:off x="7208143" y="1213233"/>
            <a:ext cx="1205779" cy="44371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Exclusions: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3 – tumour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 – no resection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 – unclear resection procedure</a:t>
            </a:r>
          </a:p>
        </p:txBody>
      </p:sp>
      <p:grpSp>
        <p:nvGrpSpPr>
          <p:cNvPr id="88" name="Group 87">
            <a:extLst>
              <a:ext uri="{FF2B5EF4-FFF2-40B4-BE49-F238E27FC236}">
                <a16:creationId xmlns:a16="http://schemas.microsoft.com/office/drawing/2014/main" id="{CFC2151C-68EF-CCE7-4A90-C6E74F4FD320}"/>
              </a:ext>
            </a:extLst>
          </p:cNvPr>
          <p:cNvGrpSpPr/>
          <p:nvPr/>
        </p:nvGrpSpPr>
        <p:grpSpPr>
          <a:xfrm>
            <a:off x="5362906" y="1448882"/>
            <a:ext cx="304892" cy="215481"/>
            <a:chOff x="9479631" y="735576"/>
            <a:chExt cx="426849" cy="301674"/>
          </a:xfrm>
        </p:grpSpPr>
        <p:sp>
          <p:nvSpPr>
            <p:cNvPr id="89" name="Flowchart: Connector 94">
              <a:extLst>
                <a:ext uri="{FF2B5EF4-FFF2-40B4-BE49-F238E27FC236}">
                  <a16:creationId xmlns:a16="http://schemas.microsoft.com/office/drawing/2014/main" id="{044017CE-41C4-9657-AD83-0272BE2C885D}"/>
                </a:ext>
              </a:extLst>
            </p:cNvPr>
            <p:cNvSpPr/>
            <p:nvPr/>
          </p:nvSpPr>
          <p:spPr>
            <a:xfrm>
              <a:off x="9532657" y="735576"/>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TextBox 89">
              <a:extLst>
                <a:ext uri="{FF2B5EF4-FFF2-40B4-BE49-F238E27FC236}">
                  <a16:creationId xmlns:a16="http://schemas.microsoft.com/office/drawing/2014/main" id="{B1856952-D99F-7EB0-87B0-5382B8D93FE9}"/>
                </a:ext>
              </a:extLst>
            </p:cNvPr>
            <p:cNvSpPr txBox="1"/>
            <p:nvPr/>
          </p:nvSpPr>
          <p:spPr>
            <a:xfrm>
              <a:off x="9479631" y="760289"/>
              <a:ext cx="426849"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179</a:t>
              </a:r>
            </a:p>
          </p:txBody>
        </p:sp>
      </p:grpSp>
      <p:grpSp>
        <p:nvGrpSpPr>
          <p:cNvPr id="91" name="Group 90">
            <a:extLst>
              <a:ext uri="{FF2B5EF4-FFF2-40B4-BE49-F238E27FC236}">
                <a16:creationId xmlns:a16="http://schemas.microsoft.com/office/drawing/2014/main" id="{80F13A9C-08B0-5D1F-3024-EC3EE2FFA8C5}"/>
              </a:ext>
            </a:extLst>
          </p:cNvPr>
          <p:cNvGrpSpPr/>
          <p:nvPr/>
        </p:nvGrpSpPr>
        <p:grpSpPr>
          <a:xfrm>
            <a:off x="5264521" y="1835363"/>
            <a:ext cx="304892" cy="233524"/>
            <a:chOff x="9349588" y="412372"/>
            <a:chExt cx="426849" cy="326935"/>
          </a:xfrm>
        </p:grpSpPr>
        <p:sp>
          <p:nvSpPr>
            <p:cNvPr id="92" name="Flowchart: Connector 97">
              <a:extLst>
                <a:ext uri="{FF2B5EF4-FFF2-40B4-BE49-F238E27FC236}">
                  <a16:creationId xmlns:a16="http://schemas.microsoft.com/office/drawing/2014/main" id="{583F4335-2AF9-2429-48D3-DB64C5978695}"/>
                </a:ext>
              </a:extLst>
            </p:cNvPr>
            <p:cNvSpPr/>
            <p:nvPr/>
          </p:nvSpPr>
          <p:spPr>
            <a:xfrm>
              <a:off x="9427330" y="412372"/>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TextBox 92">
              <a:extLst>
                <a:ext uri="{FF2B5EF4-FFF2-40B4-BE49-F238E27FC236}">
                  <a16:creationId xmlns:a16="http://schemas.microsoft.com/office/drawing/2014/main" id="{D969E99F-B5F7-098D-184E-238D9CBB6D2F}"/>
                </a:ext>
              </a:extLst>
            </p:cNvPr>
            <p:cNvSpPr txBox="1"/>
            <p:nvPr/>
          </p:nvSpPr>
          <p:spPr>
            <a:xfrm>
              <a:off x="9349588" y="487057"/>
              <a:ext cx="426849"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179</a:t>
              </a:r>
            </a:p>
          </p:txBody>
        </p:sp>
      </p:grpSp>
      <p:grpSp>
        <p:nvGrpSpPr>
          <p:cNvPr id="94" name="Group 93">
            <a:extLst>
              <a:ext uri="{FF2B5EF4-FFF2-40B4-BE49-F238E27FC236}">
                <a16:creationId xmlns:a16="http://schemas.microsoft.com/office/drawing/2014/main" id="{32A7F1C3-9192-7977-1C96-C58A58D92817}"/>
              </a:ext>
            </a:extLst>
          </p:cNvPr>
          <p:cNvGrpSpPr/>
          <p:nvPr/>
        </p:nvGrpSpPr>
        <p:grpSpPr>
          <a:xfrm>
            <a:off x="3204536" y="2390135"/>
            <a:ext cx="264817" cy="215481"/>
            <a:chOff x="9392561" y="315145"/>
            <a:chExt cx="370744" cy="301674"/>
          </a:xfrm>
        </p:grpSpPr>
        <p:sp>
          <p:nvSpPr>
            <p:cNvPr id="95" name="Flowchart: Connector 103">
              <a:extLst>
                <a:ext uri="{FF2B5EF4-FFF2-40B4-BE49-F238E27FC236}">
                  <a16:creationId xmlns:a16="http://schemas.microsoft.com/office/drawing/2014/main" id="{D880ACCD-4298-27F3-08BB-D65156F380CB}"/>
                </a:ext>
              </a:extLst>
            </p:cNvPr>
            <p:cNvSpPr/>
            <p:nvPr/>
          </p:nvSpPr>
          <p:spPr>
            <a:xfrm>
              <a:off x="9419227" y="315145"/>
              <a:ext cx="315206" cy="301674"/>
            </a:xfrm>
            <a:prstGeom prst="flowChartConnector">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TextBox 95">
              <a:extLst>
                <a:ext uri="{FF2B5EF4-FFF2-40B4-BE49-F238E27FC236}">
                  <a16:creationId xmlns:a16="http://schemas.microsoft.com/office/drawing/2014/main" id="{82188DEA-A42B-5597-1704-B2F9ECC5999E}"/>
                </a:ext>
              </a:extLst>
            </p:cNvPr>
            <p:cNvSpPr txBox="1"/>
            <p:nvPr/>
          </p:nvSpPr>
          <p:spPr>
            <a:xfrm>
              <a:off x="9392561" y="360070"/>
              <a:ext cx="370744" cy="252250"/>
            </a:xfrm>
            <a:prstGeom prst="rect">
              <a:avLst/>
            </a:prstGeom>
            <a:noFill/>
            <a:ln>
              <a:noFill/>
              <a:prstDash val="sysDot"/>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13</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7" name="Group 96">
            <a:extLst>
              <a:ext uri="{FF2B5EF4-FFF2-40B4-BE49-F238E27FC236}">
                <a16:creationId xmlns:a16="http://schemas.microsoft.com/office/drawing/2014/main" id="{B23F112A-D5A4-DD4E-EFBB-8654C726E496}"/>
              </a:ext>
            </a:extLst>
          </p:cNvPr>
          <p:cNvGrpSpPr/>
          <p:nvPr/>
        </p:nvGrpSpPr>
        <p:grpSpPr>
          <a:xfrm>
            <a:off x="5315338" y="2367449"/>
            <a:ext cx="352982" cy="268022"/>
            <a:chOff x="9336354" y="282374"/>
            <a:chExt cx="494175" cy="375231"/>
          </a:xfrm>
        </p:grpSpPr>
        <p:sp>
          <p:nvSpPr>
            <p:cNvPr id="98" name="Flowchart: Connector 135">
              <a:extLst>
                <a:ext uri="{FF2B5EF4-FFF2-40B4-BE49-F238E27FC236}">
                  <a16:creationId xmlns:a16="http://schemas.microsoft.com/office/drawing/2014/main" id="{AD0BF547-3CD8-02DF-4640-8B0F2E9F1A0E}"/>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TextBox 98">
              <a:extLst>
                <a:ext uri="{FF2B5EF4-FFF2-40B4-BE49-F238E27FC236}">
                  <a16:creationId xmlns:a16="http://schemas.microsoft.com/office/drawing/2014/main" id="{7E3B8464-06F3-6A3B-448C-15DCC4A9C509}"/>
                </a:ext>
              </a:extLst>
            </p:cNvPr>
            <p:cNvSpPr txBox="1"/>
            <p:nvPr/>
          </p:nvSpPr>
          <p:spPr>
            <a:xfrm>
              <a:off x="9336354" y="282374"/>
              <a:ext cx="494175" cy="3752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136 </a:t>
              </a:r>
              <a:b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b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(134)</a:t>
              </a:r>
            </a:p>
          </p:txBody>
        </p:sp>
      </p:grpSp>
      <p:grpSp>
        <p:nvGrpSpPr>
          <p:cNvPr id="100" name="Group 99">
            <a:extLst>
              <a:ext uri="{FF2B5EF4-FFF2-40B4-BE49-F238E27FC236}">
                <a16:creationId xmlns:a16="http://schemas.microsoft.com/office/drawing/2014/main" id="{6BBACD8A-1F2E-5DBE-CD58-CDAAE6E654DE}"/>
              </a:ext>
            </a:extLst>
          </p:cNvPr>
          <p:cNvGrpSpPr/>
          <p:nvPr/>
        </p:nvGrpSpPr>
        <p:grpSpPr>
          <a:xfrm>
            <a:off x="6853248" y="2363655"/>
            <a:ext cx="264817" cy="217513"/>
            <a:chOff x="9389977" y="315145"/>
            <a:chExt cx="370744" cy="304519"/>
          </a:xfrm>
        </p:grpSpPr>
        <p:sp>
          <p:nvSpPr>
            <p:cNvPr id="101" name="Flowchart: Connector 141">
              <a:extLst>
                <a:ext uri="{FF2B5EF4-FFF2-40B4-BE49-F238E27FC236}">
                  <a16:creationId xmlns:a16="http://schemas.microsoft.com/office/drawing/2014/main" id="{AE37D4EA-8058-35F9-C995-5D2FAC8B742F}"/>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TextBox 101">
              <a:extLst>
                <a:ext uri="{FF2B5EF4-FFF2-40B4-BE49-F238E27FC236}">
                  <a16:creationId xmlns:a16="http://schemas.microsoft.com/office/drawing/2014/main" id="{37ED5AB4-4C57-4D5F-1C56-B1807BE4A5F6}"/>
                </a:ext>
              </a:extLst>
            </p:cNvPr>
            <p:cNvSpPr txBox="1"/>
            <p:nvPr/>
          </p:nvSpPr>
          <p:spPr>
            <a:xfrm>
              <a:off x="9389977" y="367414"/>
              <a:ext cx="370744"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30</a:t>
              </a:r>
            </a:p>
          </p:txBody>
        </p:sp>
      </p:grpSp>
      <p:grpSp>
        <p:nvGrpSpPr>
          <p:cNvPr id="103" name="Group 102">
            <a:extLst>
              <a:ext uri="{FF2B5EF4-FFF2-40B4-BE49-F238E27FC236}">
                <a16:creationId xmlns:a16="http://schemas.microsoft.com/office/drawing/2014/main" id="{D3A8FE9F-4DAF-1FE8-4F19-255CA2B068B6}"/>
              </a:ext>
            </a:extLst>
          </p:cNvPr>
          <p:cNvGrpSpPr/>
          <p:nvPr/>
        </p:nvGrpSpPr>
        <p:grpSpPr>
          <a:xfrm>
            <a:off x="7510310" y="2945408"/>
            <a:ext cx="264817" cy="223735"/>
            <a:chOff x="9399718" y="315145"/>
            <a:chExt cx="370744" cy="313229"/>
          </a:xfrm>
        </p:grpSpPr>
        <p:sp>
          <p:nvSpPr>
            <p:cNvPr id="104" name="Flowchart: Connector 144">
              <a:extLst>
                <a:ext uri="{FF2B5EF4-FFF2-40B4-BE49-F238E27FC236}">
                  <a16:creationId xmlns:a16="http://schemas.microsoft.com/office/drawing/2014/main" id="{FB88088B-638B-48A2-B55F-EA05210CBBBB}"/>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TextBox 104">
              <a:extLst>
                <a:ext uri="{FF2B5EF4-FFF2-40B4-BE49-F238E27FC236}">
                  <a16:creationId xmlns:a16="http://schemas.microsoft.com/office/drawing/2014/main" id="{3E66F060-EDFA-E30E-B741-B637477FF349}"/>
                </a:ext>
              </a:extLst>
            </p:cNvPr>
            <p:cNvSpPr txBox="1"/>
            <p:nvPr/>
          </p:nvSpPr>
          <p:spPr>
            <a:xfrm>
              <a:off x="9399718" y="376124"/>
              <a:ext cx="370744"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24</a:t>
              </a:r>
            </a:p>
          </p:txBody>
        </p:sp>
      </p:grpSp>
      <p:grpSp>
        <p:nvGrpSpPr>
          <p:cNvPr id="106" name="Group 105">
            <a:extLst>
              <a:ext uri="{FF2B5EF4-FFF2-40B4-BE49-F238E27FC236}">
                <a16:creationId xmlns:a16="http://schemas.microsoft.com/office/drawing/2014/main" id="{F7FED7B2-0A4D-7FBD-9E84-05861F8457C4}"/>
              </a:ext>
            </a:extLst>
          </p:cNvPr>
          <p:cNvGrpSpPr/>
          <p:nvPr/>
        </p:nvGrpSpPr>
        <p:grpSpPr>
          <a:xfrm>
            <a:off x="6264587" y="2977498"/>
            <a:ext cx="253498" cy="215481"/>
            <a:chOff x="9419227" y="315145"/>
            <a:chExt cx="354897" cy="301674"/>
          </a:xfrm>
        </p:grpSpPr>
        <p:sp>
          <p:nvSpPr>
            <p:cNvPr id="107" name="Flowchart: Connector 147">
              <a:extLst>
                <a:ext uri="{FF2B5EF4-FFF2-40B4-BE49-F238E27FC236}">
                  <a16:creationId xmlns:a16="http://schemas.microsoft.com/office/drawing/2014/main" id="{25DAD240-7703-C3F1-1CC8-D9F768F21470}"/>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TextBox 107">
              <a:extLst>
                <a:ext uri="{FF2B5EF4-FFF2-40B4-BE49-F238E27FC236}">
                  <a16:creationId xmlns:a16="http://schemas.microsoft.com/office/drawing/2014/main" id="{5BB6268E-D7D5-8BD9-5A70-C2424472C156}"/>
                </a:ext>
              </a:extLst>
            </p:cNvPr>
            <p:cNvSpPr txBox="1"/>
            <p:nvPr/>
          </p:nvSpPr>
          <p:spPr>
            <a:xfrm>
              <a:off x="9459485" y="360070"/>
              <a:ext cx="314639" cy="2522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6</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09" name="Group 108">
            <a:extLst>
              <a:ext uri="{FF2B5EF4-FFF2-40B4-BE49-F238E27FC236}">
                <a16:creationId xmlns:a16="http://schemas.microsoft.com/office/drawing/2014/main" id="{E0A6B3CD-7FF2-18E3-23AB-FEC5B36C78D3}"/>
              </a:ext>
            </a:extLst>
          </p:cNvPr>
          <p:cNvGrpSpPr/>
          <p:nvPr/>
        </p:nvGrpSpPr>
        <p:grpSpPr>
          <a:xfrm>
            <a:off x="7509357" y="3541568"/>
            <a:ext cx="264817" cy="224317"/>
            <a:chOff x="9399717" y="315145"/>
            <a:chExt cx="370744" cy="314045"/>
          </a:xfrm>
        </p:grpSpPr>
        <p:sp>
          <p:nvSpPr>
            <p:cNvPr id="110" name="Flowchart: Connector 152">
              <a:extLst>
                <a:ext uri="{FF2B5EF4-FFF2-40B4-BE49-F238E27FC236}">
                  <a16:creationId xmlns:a16="http://schemas.microsoft.com/office/drawing/2014/main" id="{E0C48168-AB66-F956-9FE4-5AC24CD641EB}"/>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TextBox 110">
              <a:extLst>
                <a:ext uri="{FF2B5EF4-FFF2-40B4-BE49-F238E27FC236}">
                  <a16:creationId xmlns:a16="http://schemas.microsoft.com/office/drawing/2014/main" id="{8349E50B-5922-B062-4A74-C3592003121F}"/>
                </a:ext>
              </a:extLst>
            </p:cNvPr>
            <p:cNvSpPr txBox="1"/>
            <p:nvPr/>
          </p:nvSpPr>
          <p:spPr>
            <a:xfrm>
              <a:off x="9399717" y="376940"/>
              <a:ext cx="370744"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24</a:t>
              </a:r>
            </a:p>
          </p:txBody>
        </p:sp>
      </p:grpSp>
      <p:grpSp>
        <p:nvGrpSpPr>
          <p:cNvPr id="112" name="Group 111">
            <a:extLst>
              <a:ext uri="{FF2B5EF4-FFF2-40B4-BE49-F238E27FC236}">
                <a16:creationId xmlns:a16="http://schemas.microsoft.com/office/drawing/2014/main" id="{C266EF99-9291-069C-14AE-B6B7CEC97ECC}"/>
              </a:ext>
            </a:extLst>
          </p:cNvPr>
          <p:cNvGrpSpPr/>
          <p:nvPr/>
        </p:nvGrpSpPr>
        <p:grpSpPr>
          <a:xfrm>
            <a:off x="7502178" y="4271050"/>
            <a:ext cx="264817" cy="216931"/>
            <a:chOff x="9391007" y="315145"/>
            <a:chExt cx="370744" cy="303704"/>
          </a:xfrm>
        </p:grpSpPr>
        <p:sp>
          <p:nvSpPr>
            <p:cNvPr id="113" name="Flowchart: Connector 159">
              <a:extLst>
                <a:ext uri="{FF2B5EF4-FFF2-40B4-BE49-F238E27FC236}">
                  <a16:creationId xmlns:a16="http://schemas.microsoft.com/office/drawing/2014/main" id="{C16CF5FA-E0C9-D7B7-6293-836E31DA61DB}"/>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TextBox 113">
              <a:extLst>
                <a:ext uri="{FF2B5EF4-FFF2-40B4-BE49-F238E27FC236}">
                  <a16:creationId xmlns:a16="http://schemas.microsoft.com/office/drawing/2014/main" id="{E0859649-14FE-7BC1-1B88-29E10B44670A}"/>
                </a:ext>
              </a:extLst>
            </p:cNvPr>
            <p:cNvSpPr txBox="1"/>
            <p:nvPr/>
          </p:nvSpPr>
          <p:spPr>
            <a:xfrm>
              <a:off x="9391007" y="366599"/>
              <a:ext cx="370744"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15</a:t>
              </a:r>
            </a:p>
          </p:txBody>
        </p:sp>
      </p:grpSp>
      <p:grpSp>
        <p:nvGrpSpPr>
          <p:cNvPr id="115" name="Group 114">
            <a:extLst>
              <a:ext uri="{FF2B5EF4-FFF2-40B4-BE49-F238E27FC236}">
                <a16:creationId xmlns:a16="http://schemas.microsoft.com/office/drawing/2014/main" id="{92324CF7-E2BD-E3F6-200E-8BD31B4DE3C4}"/>
              </a:ext>
            </a:extLst>
          </p:cNvPr>
          <p:cNvGrpSpPr/>
          <p:nvPr/>
        </p:nvGrpSpPr>
        <p:grpSpPr>
          <a:xfrm>
            <a:off x="8470184" y="4260832"/>
            <a:ext cx="272832" cy="268022"/>
            <a:chOff x="9383426" y="297112"/>
            <a:chExt cx="381965" cy="375231"/>
          </a:xfrm>
        </p:grpSpPr>
        <p:sp>
          <p:nvSpPr>
            <p:cNvPr id="116" name="Flowchart: Connector 162">
              <a:extLst>
                <a:ext uri="{FF2B5EF4-FFF2-40B4-BE49-F238E27FC236}">
                  <a16:creationId xmlns:a16="http://schemas.microsoft.com/office/drawing/2014/main" id="{3C2B136A-90DE-C3E4-59D8-89FEF0BB1DFF}"/>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7" name="TextBox 116">
              <a:extLst>
                <a:ext uri="{FF2B5EF4-FFF2-40B4-BE49-F238E27FC236}">
                  <a16:creationId xmlns:a16="http://schemas.microsoft.com/office/drawing/2014/main" id="{3D9A396C-A9B6-EFC3-76B8-51DCC59F0179}"/>
                </a:ext>
              </a:extLst>
            </p:cNvPr>
            <p:cNvSpPr txBox="1"/>
            <p:nvPr/>
          </p:nvSpPr>
          <p:spPr>
            <a:xfrm>
              <a:off x="9383426" y="297112"/>
              <a:ext cx="381965" cy="3752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8</a:t>
              </a:r>
              <a:b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b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(6)</a:t>
              </a:r>
            </a:p>
          </p:txBody>
        </p:sp>
      </p:grpSp>
      <p:sp>
        <p:nvSpPr>
          <p:cNvPr id="118" name="TextBox 117">
            <a:extLst>
              <a:ext uri="{FF2B5EF4-FFF2-40B4-BE49-F238E27FC236}">
                <a16:creationId xmlns:a16="http://schemas.microsoft.com/office/drawing/2014/main" id="{AA0AA195-BC23-3418-57B7-34D5B2470753}"/>
              </a:ext>
            </a:extLst>
          </p:cNvPr>
          <p:cNvSpPr txBox="1"/>
          <p:nvPr/>
        </p:nvSpPr>
        <p:spPr>
          <a:xfrm>
            <a:off x="6121862" y="4688524"/>
            <a:ext cx="224742" cy="18017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srgbClr val="FF0000"/>
                </a:solidFill>
                <a:effectLst/>
                <a:uLnTx/>
                <a:uFillTx/>
                <a:latin typeface="Aptos" panose="02110004020202020204"/>
                <a:ea typeface="+mn-ea"/>
                <a:cs typeface="+mn-cs"/>
              </a:rPr>
              <a:t>2</a:t>
            </a:r>
          </a:p>
        </p:txBody>
      </p:sp>
      <p:sp>
        <p:nvSpPr>
          <p:cNvPr id="119" name="TextBox 118">
            <a:extLst>
              <a:ext uri="{FF2B5EF4-FFF2-40B4-BE49-F238E27FC236}">
                <a16:creationId xmlns:a16="http://schemas.microsoft.com/office/drawing/2014/main" id="{2E33D8AA-8837-6015-60D9-04AA1C081DA1}"/>
              </a:ext>
            </a:extLst>
          </p:cNvPr>
          <p:cNvSpPr txBox="1"/>
          <p:nvPr/>
        </p:nvSpPr>
        <p:spPr>
          <a:xfrm>
            <a:off x="6443452" y="4688621"/>
            <a:ext cx="224742" cy="180178"/>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0</a:t>
            </a:r>
          </a:p>
        </p:txBody>
      </p:sp>
      <p:sp>
        <p:nvSpPr>
          <p:cNvPr id="120" name="TextBox 119">
            <a:extLst>
              <a:ext uri="{FF2B5EF4-FFF2-40B4-BE49-F238E27FC236}">
                <a16:creationId xmlns:a16="http://schemas.microsoft.com/office/drawing/2014/main" id="{EEFA1F03-ABBB-5A77-1C1C-6429D4034CE9}"/>
              </a:ext>
            </a:extLst>
          </p:cNvPr>
          <p:cNvSpPr txBox="1"/>
          <p:nvPr/>
        </p:nvSpPr>
        <p:spPr>
          <a:xfrm>
            <a:off x="6911882" y="4688718"/>
            <a:ext cx="264816" cy="18017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13</a:t>
            </a:r>
          </a:p>
        </p:txBody>
      </p:sp>
      <p:sp>
        <p:nvSpPr>
          <p:cNvPr id="121" name="TextBox 120">
            <a:extLst>
              <a:ext uri="{FF2B5EF4-FFF2-40B4-BE49-F238E27FC236}">
                <a16:creationId xmlns:a16="http://schemas.microsoft.com/office/drawing/2014/main" id="{42780D28-6684-BE53-C20A-72E81B9CDFBA}"/>
              </a:ext>
            </a:extLst>
          </p:cNvPr>
          <p:cNvSpPr txBox="1"/>
          <p:nvPr/>
        </p:nvSpPr>
        <p:spPr>
          <a:xfrm>
            <a:off x="7280331" y="4688718"/>
            <a:ext cx="317716" cy="180178"/>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2 (1)</a:t>
            </a:r>
          </a:p>
        </p:txBody>
      </p:sp>
      <p:sp>
        <p:nvSpPr>
          <p:cNvPr id="122" name="TextBox 121">
            <a:extLst>
              <a:ext uri="{FF2B5EF4-FFF2-40B4-BE49-F238E27FC236}">
                <a16:creationId xmlns:a16="http://schemas.microsoft.com/office/drawing/2014/main" id="{197C4ED3-C472-8F28-FF8D-B02EF97AAE81}"/>
              </a:ext>
            </a:extLst>
          </p:cNvPr>
          <p:cNvSpPr txBox="1"/>
          <p:nvPr/>
        </p:nvSpPr>
        <p:spPr>
          <a:xfrm>
            <a:off x="7797174" y="4688524"/>
            <a:ext cx="221536" cy="18017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a:defRPr sz="800">
                <a:solidFill>
                  <a:srgbClr val="CC66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dirty="0">
                <a:ln>
                  <a:noFill/>
                </a:ln>
                <a:solidFill>
                  <a:srgbClr val="FF0000"/>
                </a:solidFill>
                <a:effectLst/>
                <a:uLnTx/>
                <a:uFillTx/>
                <a:latin typeface="Aptos" panose="02110004020202020204"/>
                <a:ea typeface="+mn-ea"/>
                <a:cs typeface="+mn-cs"/>
              </a:rPr>
              <a:t>5</a:t>
            </a:r>
            <a:endParaRPr kumimoji="0" lang="en-AU" sz="571"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123" name="TextBox 122">
            <a:extLst>
              <a:ext uri="{FF2B5EF4-FFF2-40B4-BE49-F238E27FC236}">
                <a16:creationId xmlns:a16="http://schemas.microsoft.com/office/drawing/2014/main" id="{B3B1A893-61B7-8F6C-2DF3-F8530F98DD6C}"/>
              </a:ext>
            </a:extLst>
          </p:cNvPr>
          <p:cNvSpPr txBox="1"/>
          <p:nvPr/>
        </p:nvSpPr>
        <p:spPr>
          <a:xfrm>
            <a:off x="8196091" y="4688925"/>
            <a:ext cx="224742" cy="180178"/>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2</a:t>
            </a:r>
          </a:p>
        </p:txBody>
      </p:sp>
      <p:sp>
        <p:nvSpPr>
          <p:cNvPr id="124" name="TextBox 123">
            <a:extLst>
              <a:ext uri="{FF2B5EF4-FFF2-40B4-BE49-F238E27FC236}">
                <a16:creationId xmlns:a16="http://schemas.microsoft.com/office/drawing/2014/main" id="{D50E8446-D462-2311-442E-65DDF1B0F1E4}"/>
              </a:ext>
            </a:extLst>
          </p:cNvPr>
          <p:cNvSpPr txBox="1"/>
          <p:nvPr/>
        </p:nvSpPr>
        <p:spPr>
          <a:xfrm>
            <a:off x="6027154" y="3466852"/>
            <a:ext cx="330540" cy="180178"/>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1+1</a:t>
            </a:r>
            <a:r>
              <a:rPr kumimoji="0" lang="en-AU" sz="571" b="0" i="0" u="none" strike="noStrike" kern="1200" cap="none" spc="0" normalizeH="0" baseline="30000" noProof="0">
                <a:ln>
                  <a:noFill/>
                </a:ln>
                <a:solidFill>
                  <a:prstClr val="black"/>
                </a:solidFill>
                <a:effectLst/>
                <a:uLnTx/>
                <a:uFillTx/>
                <a:latin typeface="Aptos" panose="02110004020202020204"/>
                <a:ea typeface="+mn-ea"/>
                <a:cs typeface="+mn-cs"/>
              </a:rPr>
              <a:t>$</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TextBox 124">
            <a:extLst>
              <a:ext uri="{FF2B5EF4-FFF2-40B4-BE49-F238E27FC236}">
                <a16:creationId xmlns:a16="http://schemas.microsoft.com/office/drawing/2014/main" id="{49FA8B5D-7857-C455-0966-C051300F1400}"/>
              </a:ext>
            </a:extLst>
          </p:cNvPr>
          <p:cNvSpPr txBox="1"/>
          <p:nvPr/>
        </p:nvSpPr>
        <p:spPr>
          <a:xfrm>
            <a:off x="5717759" y="3466852"/>
            <a:ext cx="224742" cy="18017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srgbClr val="C00000"/>
                </a:solidFill>
                <a:effectLst/>
                <a:uLnTx/>
                <a:uFillTx/>
                <a:latin typeface="Aptos" panose="02110004020202020204"/>
                <a:ea typeface="+mn-ea"/>
                <a:cs typeface="+mn-cs"/>
              </a:rPr>
              <a:t>4</a:t>
            </a:r>
            <a:endParaRPr kumimoji="0" lang="en-AU" sz="571"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26" name="TextBox 125">
            <a:extLst>
              <a:ext uri="{FF2B5EF4-FFF2-40B4-BE49-F238E27FC236}">
                <a16:creationId xmlns:a16="http://schemas.microsoft.com/office/drawing/2014/main" id="{800658BB-73E8-32E9-066C-D0C8A14BBD7B}"/>
              </a:ext>
            </a:extLst>
          </p:cNvPr>
          <p:cNvSpPr txBox="1"/>
          <p:nvPr/>
        </p:nvSpPr>
        <p:spPr>
          <a:xfrm>
            <a:off x="5201829" y="2862892"/>
            <a:ext cx="330540" cy="180178"/>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1+2</a:t>
            </a:r>
            <a:r>
              <a:rPr kumimoji="0" lang="en-AU" sz="571" b="0" i="0" u="none" strike="noStrike" kern="1200" cap="none" spc="0" normalizeH="0" baseline="30000" noProof="0">
                <a:ln>
                  <a:noFill/>
                </a:ln>
                <a:solidFill>
                  <a:prstClr val="black"/>
                </a:solidFill>
                <a:effectLst/>
                <a:uLnTx/>
                <a:uFillTx/>
                <a:latin typeface="Aptos" panose="02110004020202020204"/>
                <a:ea typeface="+mn-ea"/>
                <a:cs typeface="+mn-cs"/>
              </a:rPr>
              <a:t>$</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7" name="TextBox 126">
            <a:extLst>
              <a:ext uri="{FF2B5EF4-FFF2-40B4-BE49-F238E27FC236}">
                <a16:creationId xmlns:a16="http://schemas.microsoft.com/office/drawing/2014/main" id="{E1A2DC5D-CEDC-64C3-32CC-E60DC9BC73A2}"/>
              </a:ext>
            </a:extLst>
          </p:cNvPr>
          <p:cNvSpPr txBox="1"/>
          <p:nvPr/>
        </p:nvSpPr>
        <p:spPr>
          <a:xfrm>
            <a:off x="4827436" y="2862892"/>
            <a:ext cx="304892" cy="18017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133</a:t>
            </a:r>
          </a:p>
        </p:txBody>
      </p:sp>
      <p:grpSp>
        <p:nvGrpSpPr>
          <p:cNvPr id="128" name="Group 127">
            <a:extLst>
              <a:ext uri="{FF2B5EF4-FFF2-40B4-BE49-F238E27FC236}">
                <a16:creationId xmlns:a16="http://schemas.microsoft.com/office/drawing/2014/main" id="{C4320E85-AAD6-00A2-0E84-B25952BC0084}"/>
              </a:ext>
            </a:extLst>
          </p:cNvPr>
          <p:cNvGrpSpPr/>
          <p:nvPr/>
        </p:nvGrpSpPr>
        <p:grpSpPr>
          <a:xfrm>
            <a:off x="6002045" y="4239859"/>
            <a:ext cx="225732" cy="217009"/>
            <a:chOff x="9362749" y="265941"/>
            <a:chExt cx="316025" cy="303813"/>
          </a:xfrm>
        </p:grpSpPr>
        <p:sp>
          <p:nvSpPr>
            <p:cNvPr id="129" name="Flowchart: Connector 156">
              <a:extLst>
                <a:ext uri="{FF2B5EF4-FFF2-40B4-BE49-F238E27FC236}">
                  <a16:creationId xmlns:a16="http://schemas.microsoft.com/office/drawing/2014/main" id="{CE40EBAD-1244-6951-A4A8-2AB6FE513C1C}"/>
                </a:ext>
              </a:extLst>
            </p:cNvPr>
            <p:cNvSpPr/>
            <p:nvPr/>
          </p:nvSpPr>
          <p:spPr>
            <a:xfrm>
              <a:off x="9362749" y="268080"/>
              <a:ext cx="315206" cy="301674"/>
            </a:xfrm>
            <a:prstGeom prst="flowChartConnector">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0" name="TextBox 129">
              <a:extLst>
                <a:ext uri="{FF2B5EF4-FFF2-40B4-BE49-F238E27FC236}">
                  <a16:creationId xmlns:a16="http://schemas.microsoft.com/office/drawing/2014/main" id="{81186174-D209-C9C8-0BFE-F021B853BBB9}"/>
                </a:ext>
              </a:extLst>
            </p:cNvPr>
            <p:cNvSpPr txBox="1"/>
            <p:nvPr/>
          </p:nvSpPr>
          <p:spPr>
            <a:xfrm>
              <a:off x="9364136" y="265941"/>
              <a:ext cx="314638" cy="25225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2</a:t>
              </a:r>
            </a:p>
          </p:txBody>
        </p:sp>
      </p:grpSp>
      <p:sp>
        <p:nvSpPr>
          <p:cNvPr id="131" name="Rectangle 130">
            <a:extLst>
              <a:ext uri="{FF2B5EF4-FFF2-40B4-BE49-F238E27FC236}">
                <a16:creationId xmlns:a16="http://schemas.microsoft.com/office/drawing/2014/main" id="{3571FBB6-6245-7BB9-AD2D-96BC55377877}"/>
              </a:ext>
            </a:extLst>
          </p:cNvPr>
          <p:cNvSpPr/>
          <p:nvPr/>
        </p:nvSpPr>
        <p:spPr>
          <a:xfrm>
            <a:off x="2700035" y="3657718"/>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Staining preserved</a:t>
            </a:r>
          </a:p>
        </p:txBody>
      </p:sp>
      <p:cxnSp>
        <p:nvCxnSpPr>
          <p:cNvPr id="132" name="Straight Arrow Connector 131">
            <a:extLst>
              <a:ext uri="{FF2B5EF4-FFF2-40B4-BE49-F238E27FC236}">
                <a16:creationId xmlns:a16="http://schemas.microsoft.com/office/drawing/2014/main" id="{484B685B-7453-7A7D-7BCE-199CCA7F36D5}"/>
              </a:ext>
            </a:extLst>
          </p:cNvPr>
          <p:cNvCxnSpPr>
            <a:cxnSpLocks/>
            <a:stCxn id="68" idx="2"/>
            <a:endCxn id="131" idx="0"/>
          </p:cNvCxnSpPr>
          <p:nvPr/>
        </p:nvCxnSpPr>
        <p:spPr>
          <a:xfrm>
            <a:off x="3012866" y="3433564"/>
            <a:ext cx="760" cy="2241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33" name="Group 132">
            <a:extLst>
              <a:ext uri="{FF2B5EF4-FFF2-40B4-BE49-F238E27FC236}">
                <a16:creationId xmlns:a16="http://schemas.microsoft.com/office/drawing/2014/main" id="{EAE373BF-B14E-A20A-F70E-23BBC462252F}"/>
              </a:ext>
            </a:extLst>
          </p:cNvPr>
          <p:cNvGrpSpPr/>
          <p:nvPr/>
        </p:nvGrpSpPr>
        <p:grpSpPr>
          <a:xfrm>
            <a:off x="3235830" y="3526988"/>
            <a:ext cx="253756" cy="215481"/>
            <a:chOff x="9419227" y="315145"/>
            <a:chExt cx="355259" cy="301674"/>
          </a:xfrm>
        </p:grpSpPr>
        <p:sp>
          <p:nvSpPr>
            <p:cNvPr id="134" name="Flowchart: Connector 173">
              <a:extLst>
                <a:ext uri="{FF2B5EF4-FFF2-40B4-BE49-F238E27FC236}">
                  <a16:creationId xmlns:a16="http://schemas.microsoft.com/office/drawing/2014/main" id="{F740D343-7E75-1D8F-B06E-1492EEDD1AB8}"/>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TextBox 134">
              <a:extLst>
                <a:ext uri="{FF2B5EF4-FFF2-40B4-BE49-F238E27FC236}">
                  <a16:creationId xmlns:a16="http://schemas.microsoft.com/office/drawing/2014/main" id="{D382E724-67E7-4BA9-20EA-D0A6E07507B5}"/>
                </a:ext>
              </a:extLst>
            </p:cNvPr>
            <p:cNvSpPr txBox="1"/>
            <p:nvPr/>
          </p:nvSpPr>
          <p:spPr>
            <a:xfrm>
              <a:off x="9459847" y="360070"/>
              <a:ext cx="314639" cy="2522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6</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136" name="Straight Arrow Connector 135">
            <a:extLst>
              <a:ext uri="{FF2B5EF4-FFF2-40B4-BE49-F238E27FC236}">
                <a16:creationId xmlns:a16="http://schemas.microsoft.com/office/drawing/2014/main" id="{1E981837-98C4-7183-6895-B543D79304DC}"/>
              </a:ext>
            </a:extLst>
          </p:cNvPr>
          <p:cNvCxnSpPr>
            <a:cxnSpLocks/>
            <a:stCxn id="131" idx="2"/>
            <a:endCxn id="73" idx="0"/>
          </p:cNvCxnSpPr>
          <p:nvPr/>
        </p:nvCxnSpPr>
        <p:spPr>
          <a:xfrm>
            <a:off x="3013626" y="3918228"/>
            <a:ext cx="938752" cy="2394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A9381B27-BC1F-C959-6A58-FA391589624C}"/>
              </a:ext>
            </a:extLst>
          </p:cNvPr>
          <p:cNvCxnSpPr>
            <a:cxnSpLocks/>
            <a:stCxn id="131" idx="2"/>
            <a:endCxn id="23" idx="0"/>
          </p:cNvCxnSpPr>
          <p:nvPr/>
        </p:nvCxnSpPr>
        <p:spPr>
          <a:xfrm>
            <a:off x="3013626" y="3918228"/>
            <a:ext cx="2766403" cy="2394796"/>
          </a:xfrm>
          <a:prstGeom prst="straightConnector1">
            <a:avLst/>
          </a:prstGeom>
          <a:ln>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138" name="TextBox 137">
            <a:extLst>
              <a:ext uri="{FF2B5EF4-FFF2-40B4-BE49-F238E27FC236}">
                <a16:creationId xmlns:a16="http://schemas.microsoft.com/office/drawing/2014/main" id="{5BE2F795-D8A5-802F-8E58-701319247855}"/>
              </a:ext>
            </a:extLst>
          </p:cNvPr>
          <p:cNvSpPr txBox="1"/>
          <p:nvPr/>
        </p:nvSpPr>
        <p:spPr>
          <a:xfrm>
            <a:off x="2887798" y="3991227"/>
            <a:ext cx="168544" cy="18017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6</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TextBox 138">
            <a:extLst>
              <a:ext uri="{FF2B5EF4-FFF2-40B4-BE49-F238E27FC236}">
                <a16:creationId xmlns:a16="http://schemas.microsoft.com/office/drawing/2014/main" id="{E62CD537-79FC-082E-6058-40A33A9DEF95}"/>
              </a:ext>
            </a:extLst>
          </p:cNvPr>
          <p:cNvSpPr txBox="1"/>
          <p:nvPr/>
        </p:nvSpPr>
        <p:spPr>
          <a:xfrm>
            <a:off x="3214933" y="3991227"/>
            <a:ext cx="168544" cy="180178"/>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0</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Rectangle 139">
            <a:extLst>
              <a:ext uri="{FF2B5EF4-FFF2-40B4-BE49-F238E27FC236}">
                <a16:creationId xmlns:a16="http://schemas.microsoft.com/office/drawing/2014/main" id="{82FC6343-B95E-C4E9-8BAA-60502CBB20D5}"/>
              </a:ext>
            </a:extLst>
          </p:cNvPr>
          <p:cNvSpPr/>
          <p:nvPr/>
        </p:nvSpPr>
        <p:spPr>
          <a:xfrm>
            <a:off x="3568117" y="3666104"/>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MMR IHC test NOT completed</a:t>
            </a:r>
          </a:p>
        </p:txBody>
      </p:sp>
      <p:cxnSp>
        <p:nvCxnSpPr>
          <p:cNvPr id="141" name="Straight Arrow Connector 140">
            <a:extLst>
              <a:ext uri="{FF2B5EF4-FFF2-40B4-BE49-F238E27FC236}">
                <a16:creationId xmlns:a16="http://schemas.microsoft.com/office/drawing/2014/main" id="{1BF417D7-91A2-3F2F-148C-E644DF60D94C}"/>
              </a:ext>
            </a:extLst>
          </p:cNvPr>
          <p:cNvCxnSpPr>
            <a:cxnSpLocks/>
            <a:stCxn id="68" idx="2"/>
            <a:endCxn id="140" idx="0"/>
          </p:cNvCxnSpPr>
          <p:nvPr/>
        </p:nvCxnSpPr>
        <p:spPr>
          <a:xfrm>
            <a:off x="3012866" y="3433564"/>
            <a:ext cx="868841" cy="2325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996B66D1-83A2-CC06-D2DA-8D46A2050703}"/>
              </a:ext>
            </a:extLst>
          </p:cNvPr>
          <p:cNvCxnSpPr>
            <a:cxnSpLocks/>
            <a:stCxn id="140" idx="2"/>
            <a:endCxn id="73" idx="0"/>
          </p:cNvCxnSpPr>
          <p:nvPr/>
        </p:nvCxnSpPr>
        <p:spPr>
          <a:xfrm>
            <a:off x="3881708" y="3926614"/>
            <a:ext cx="70670" cy="2386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4407EEB4-EFA1-7CC2-C3E5-F8CA0225063D}"/>
              </a:ext>
            </a:extLst>
          </p:cNvPr>
          <p:cNvCxnSpPr>
            <a:cxnSpLocks/>
            <a:stCxn id="140" idx="2"/>
            <a:endCxn id="23" idx="0"/>
          </p:cNvCxnSpPr>
          <p:nvPr/>
        </p:nvCxnSpPr>
        <p:spPr>
          <a:xfrm>
            <a:off x="3881708" y="3926614"/>
            <a:ext cx="1898321" cy="2386410"/>
          </a:xfrm>
          <a:prstGeom prst="straightConnector1">
            <a:avLst/>
          </a:prstGeom>
          <a:ln>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144" name="TextBox 143">
            <a:extLst>
              <a:ext uri="{FF2B5EF4-FFF2-40B4-BE49-F238E27FC236}">
                <a16:creationId xmlns:a16="http://schemas.microsoft.com/office/drawing/2014/main" id="{B00A59A4-64FF-1B54-A5C2-D104792F4296}"/>
              </a:ext>
            </a:extLst>
          </p:cNvPr>
          <p:cNvSpPr txBox="1"/>
          <p:nvPr/>
        </p:nvSpPr>
        <p:spPr>
          <a:xfrm>
            <a:off x="3657059" y="3987334"/>
            <a:ext cx="168544" cy="18017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3</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TextBox 144">
            <a:extLst>
              <a:ext uri="{FF2B5EF4-FFF2-40B4-BE49-F238E27FC236}">
                <a16:creationId xmlns:a16="http://schemas.microsoft.com/office/drawing/2014/main" id="{790D9D08-E022-9ACF-80E8-CC5CE7FF1B02}"/>
              </a:ext>
            </a:extLst>
          </p:cNvPr>
          <p:cNvSpPr txBox="1"/>
          <p:nvPr/>
        </p:nvSpPr>
        <p:spPr>
          <a:xfrm>
            <a:off x="3984194" y="3987334"/>
            <a:ext cx="168544" cy="180178"/>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0</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46" name="Group 145">
            <a:extLst>
              <a:ext uri="{FF2B5EF4-FFF2-40B4-BE49-F238E27FC236}">
                <a16:creationId xmlns:a16="http://schemas.microsoft.com/office/drawing/2014/main" id="{FE05FE21-F9B8-95D3-59DF-33B5DA04E12F}"/>
              </a:ext>
            </a:extLst>
          </p:cNvPr>
          <p:cNvGrpSpPr/>
          <p:nvPr/>
        </p:nvGrpSpPr>
        <p:grpSpPr>
          <a:xfrm>
            <a:off x="3496039" y="3517908"/>
            <a:ext cx="229361" cy="215481"/>
            <a:chOff x="9419227" y="315145"/>
            <a:chExt cx="321106" cy="301674"/>
          </a:xfrm>
        </p:grpSpPr>
        <p:sp>
          <p:nvSpPr>
            <p:cNvPr id="147" name="Flowchart: Connector 120">
              <a:extLst>
                <a:ext uri="{FF2B5EF4-FFF2-40B4-BE49-F238E27FC236}">
                  <a16:creationId xmlns:a16="http://schemas.microsoft.com/office/drawing/2014/main" id="{BA85139A-F61A-8F2B-3936-D6E003F5D540}"/>
                </a:ext>
              </a:extLst>
            </p:cNvPr>
            <p:cNvSpPr/>
            <p:nvPr/>
          </p:nvSpPr>
          <p:spPr>
            <a:xfrm>
              <a:off x="9419227" y="315145"/>
              <a:ext cx="315206" cy="301674"/>
            </a:xfrm>
            <a:prstGeom prst="flowChartConnector">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8" name="TextBox 147">
              <a:extLst>
                <a:ext uri="{FF2B5EF4-FFF2-40B4-BE49-F238E27FC236}">
                  <a16:creationId xmlns:a16="http://schemas.microsoft.com/office/drawing/2014/main" id="{95C84575-18A8-BEE3-7C6C-6C784A6C40F9}"/>
                </a:ext>
              </a:extLst>
            </p:cNvPr>
            <p:cNvSpPr txBox="1"/>
            <p:nvPr/>
          </p:nvSpPr>
          <p:spPr>
            <a:xfrm>
              <a:off x="9425694" y="355200"/>
              <a:ext cx="314639" cy="25225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3</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49" name="Group 148">
            <a:extLst>
              <a:ext uri="{FF2B5EF4-FFF2-40B4-BE49-F238E27FC236}">
                <a16:creationId xmlns:a16="http://schemas.microsoft.com/office/drawing/2014/main" id="{886F687B-2CE9-F240-2255-7A8B804D2415}"/>
              </a:ext>
            </a:extLst>
          </p:cNvPr>
          <p:cNvGrpSpPr/>
          <p:nvPr/>
        </p:nvGrpSpPr>
        <p:grpSpPr>
          <a:xfrm>
            <a:off x="2178739" y="3524595"/>
            <a:ext cx="253756" cy="215481"/>
            <a:chOff x="9419227" y="315145"/>
            <a:chExt cx="355259" cy="301674"/>
          </a:xfrm>
        </p:grpSpPr>
        <p:sp>
          <p:nvSpPr>
            <p:cNvPr id="150" name="Flowchart: Connector 214">
              <a:extLst>
                <a:ext uri="{FF2B5EF4-FFF2-40B4-BE49-F238E27FC236}">
                  <a16:creationId xmlns:a16="http://schemas.microsoft.com/office/drawing/2014/main" id="{FF01BBA8-9C29-CF6D-9784-BF5684D912CB}"/>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TextBox 150">
              <a:extLst>
                <a:ext uri="{FF2B5EF4-FFF2-40B4-BE49-F238E27FC236}">
                  <a16:creationId xmlns:a16="http://schemas.microsoft.com/office/drawing/2014/main" id="{4C46E54A-4E87-8544-5D4C-85A4AA609B38}"/>
                </a:ext>
              </a:extLst>
            </p:cNvPr>
            <p:cNvSpPr txBox="1"/>
            <p:nvPr/>
          </p:nvSpPr>
          <p:spPr>
            <a:xfrm>
              <a:off x="9459847" y="360070"/>
              <a:ext cx="314639" cy="2522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4</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2" name="Diamond 151">
            <a:extLst>
              <a:ext uri="{FF2B5EF4-FFF2-40B4-BE49-F238E27FC236}">
                <a16:creationId xmlns:a16="http://schemas.microsoft.com/office/drawing/2014/main" id="{EDD61C60-99E9-2CB0-AF2C-72F615562977}"/>
              </a:ext>
            </a:extLst>
          </p:cNvPr>
          <p:cNvSpPr/>
          <p:nvPr/>
        </p:nvSpPr>
        <p:spPr>
          <a:xfrm>
            <a:off x="1082517" y="4718457"/>
            <a:ext cx="721109" cy="494667"/>
          </a:xfrm>
          <a:prstGeom prst="diamond">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BRAF V600E test on tumour</a:t>
            </a:r>
          </a:p>
        </p:txBody>
      </p:sp>
      <p:sp>
        <p:nvSpPr>
          <p:cNvPr id="153" name="Rectangle 152">
            <a:extLst>
              <a:ext uri="{FF2B5EF4-FFF2-40B4-BE49-F238E27FC236}">
                <a16:creationId xmlns:a16="http://schemas.microsoft.com/office/drawing/2014/main" id="{0FFC799A-AAE6-1C52-19D4-694780E1CBB7}"/>
              </a:ext>
            </a:extLst>
          </p:cNvPr>
          <p:cNvSpPr/>
          <p:nvPr/>
        </p:nvSpPr>
        <p:spPr>
          <a:xfrm>
            <a:off x="1129597" y="5495366"/>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BRAF V600E detected</a:t>
            </a:r>
          </a:p>
        </p:txBody>
      </p:sp>
      <p:sp>
        <p:nvSpPr>
          <p:cNvPr id="154" name="Rectangle 153">
            <a:extLst>
              <a:ext uri="{FF2B5EF4-FFF2-40B4-BE49-F238E27FC236}">
                <a16:creationId xmlns:a16="http://schemas.microsoft.com/office/drawing/2014/main" id="{7D170861-FA3A-28DD-365F-3B20E40BD10E}"/>
              </a:ext>
            </a:extLst>
          </p:cNvPr>
          <p:cNvSpPr/>
          <p:nvPr/>
        </p:nvSpPr>
        <p:spPr>
          <a:xfrm>
            <a:off x="2070370" y="5492661"/>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BRAF V600E not detected</a:t>
            </a:r>
          </a:p>
        </p:txBody>
      </p:sp>
      <p:sp>
        <p:nvSpPr>
          <p:cNvPr id="155" name="Rectangle 154">
            <a:extLst>
              <a:ext uri="{FF2B5EF4-FFF2-40B4-BE49-F238E27FC236}">
                <a16:creationId xmlns:a16="http://schemas.microsoft.com/office/drawing/2014/main" id="{F549C8E9-859B-55D9-32E7-F463F6DD6CAA}"/>
              </a:ext>
            </a:extLst>
          </p:cNvPr>
          <p:cNvSpPr/>
          <p:nvPr/>
        </p:nvSpPr>
        <p:spPr>
          <a:xfrm>
            <a:off x="1129486" y="4236467"/>
            <a:ext cx="627181" cy="26051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Loss of MLH1</a:t>
            </a:r>
          </a:p>
        </p:txBody>
      </p:sp>
      <p:cxnSp>
        <p:nvCxnSpPr>
          <p:cNvPr id="156" name="Straight Arrow Connector 155">
            <a:extLst>
              <a:ext uri="{FF2B5EF4-FFF2-40B4-BE49-F238E27FC236}">
                <a16:creationId xmlns:a16="http://schemas.microsoft.com/office/drawing/2014/main" id="{CF26BB99-C5B6-8F42-257B-CBE0D3659599}"/>
              </a:ext>
            </a:extLst>
          </p:cNvPr>
          <p:cNvCxnSpPr>
            <a:cxnSpLocks/>
            <a:stCxn id="155" idx="2"/>
            <a:endCxn id="152" idx="0"/>
          </p:cNvCxnSpPr>
          <p:nvPr/>
        </p:nvCxnSpPr>
        <p:spPr>
          <a:xfrm flipH="1">
            <a:off x="1443072" y="4496977"/>
            <a:ext cx="5" cy="2214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7" name="Straight Arrow Connector 156">
            <a:extLst>
              <a:ext uri="{FF2B5EF4-FFF2-40B4-BE49-F238E27FC236}">
                <a16:creationId xmlns:a16="http://schemas.microsoft.com/office/drawing/2014/main" id="{43C4B9AD-A0AC-660E-7DEE-9C8E65EE0073}"/>
              </a:ext>
            </a:extLst>
          </p:cNvPr>
          <p:cNvCxnSpPr>
            <a:cxnSpLocks/>
            <a:stCxn id="152" idx="2"/>
            <a:endCxn id="153" idx="0"/>
          </p:cNvCxnSpPr>
          <p:nvPr/>
        </p:nvCxnSpPr>
        <p:spPr>
          <a:xfrm>
            <a:off x="1443077" y="5213128"/>
            <a:ext cx="111" cy="2822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01967A48-B611-FD64-B656-0BBF7EE3985E}"/>
              </a:ext>
            </a:extLst>
          </p:cNvPr>
          <p:cNvCxnSpPr>
            <a:cxnSpLocks/>
            <a:stCxn id="152" idx="2"/>
            <a:endCxn id="154" idx="0"/>
          </p:cNvCxnSpPr>
          <p:nvPr/>
        </p:nvCxnSpPr>
        <p:spPr>
          <a:xfrm>
            <a:off x="1443071" y="5213124"/>
            <a:ext cx="940889" cy="2795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59" name="Group 158">
            <a:extLst>
              <a:ext uri="{FF2B5EF4-FFF2-40B4-BE49-F238E27FC236}">
                <a16:creationId xmlns:a16="http://schemas.microsoft.com/office/drawing/2014/main" id="{F86DC763-128F-74A8-31BB-1483DF7CCE3C}"/>
              </a:ext>
            </a:extLst>
          </p:cNvPr>
          <p:cNvGrpSpPr/>
          <p:nvPr/>
        </p:nvGrpSpPr>
        <p:grpSpPr>
          <a:xfrm>
            <a:off x="1627835" y="4123752"/>
            <a:ext cx="230844" cy="223735"/>
            <a:chOff x="9419227" y="315145"/>
            <a:chExt cx="323182" cy="313229"/>
          </a:xfrm>
        </p:grpSpPr>
        <p:sp>
          <p:nvSpPr>
            <p:cNvPr id="160" name="Flowchart: Connector 227">
              <a:extLst>
                <a:ext uri="{FF2B5EF4-FFF2-40B4-BE49-F238E27FC236}">
                  <a16:creationId xmlns:a16="http://schemas.microsoft.com/office/drawing/2014/main" id="{B82D8EB9-1BC7-AAAA-8FEB-E8F82A3D9DF0}"/>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TextBox 160">
              <a:extLst>
                <a:ext uri="{FF2B5EF4-FFF2-40B4-BE49-F238E27FC236}">
                  <a16:creationId xmlns:a16="http://schemas.microsoft.com/office/drawing/2014/main" id="{836DDF9F-567A-1162-0DA3-E54C3FB278BA}"/>
                </a:ext>
              </a:extLst>
            </p:cNvPr>
            <p:cNvSpPr txBox="1"/>
            <p:nvPr/>
          </p:nvSpPr>
          <p:spPr>
            <a:xfrm>
              <a:off x="9427770" y="376124"/>
              <a:ext cx="314639"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3</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2" name="Group 161">
            <a:extLst>
              <a:ext uri="{FF2B5EF4-FFF2-40B4-BE49-F238E27FC236}">
                <a16:creationId xmlns:a16="http://schemas.microsoft.com/office/drawing/2014/main" id="{4437B89A-88E8-4DDF-742C-C9FFB6FD7FF5}"/>
              </a:ext>
            </a:extLst>
          </p:cNvPr>
          <p:cNvGrpSpPr/>
          <p:nvPr/>
        </p:nvGrpSpPr>
        <p:grpSpPr>
          <a:xfrm>
            <a:off x="1626884" y="4712523"/>
            <a:ext cx="230842" cy="224317"/>
            <a:chOff x="9419227" y="315145"/>
            <a:chExt cx="323179" cy="314045"/>
          </a:xfrm>
        </p:grpSpPr>
        <p:sp>
          <p:nvSpPr>
            <p:cNvPr id="163" name="Flowchart: Connector 233">
              <a:extLst>
                <a:ext uri="{FF2B5EF4-FFF2-40B4-BE49-F238E27FC236}">
                  <a16:creationId xmlns:a16="http://schemas.microsoft.com/office/drawing/2014/main" id="{7DF86E11-018F-531A-9BDB-FEAB6957BFF7}"/>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4" name="TextBox 163">
              <a:extLst>
                <a:ext uri="{FF2B5EF4-FFF2-40B4-BE49-F238E27FC236}">
                  <a16:creationId xmlns:a16="http://schemas.microsoft.com/office/drawing/2014/main" id="{DFB25A43-6EBD-FC57-4C51-C62883F15A35}"/>
                </a:ext>
              </a:extLst>
            </p:cNvPr>
            <p:cNvSpPr txBox="1"/>
            <p:nvPr/>
          </p:nvSpPr>
          <p:spPr>
            <a:xfrm>
              <a:off x="9427767" y="376940"/>
              <a:ext cx="314639"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3</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5" name="Group 164">
            <a:extLst>
              <a:ext uri="{FF2B5EF4-FFF2-40B4-BE49-F238E27FC236}">
                <a16:creationId xmlns:a16="http://schemas.microsoft.com/office/drawing/2014/main" id="{994F7A1B-BF8A-9FBB-F34D-5B711E253F5E}"/>
              </a:ext>
            </a:extLst>
          </p:cNvPr>
          <p:cNvGrpSpPr/>
          <p:nvPr/>
        </p:nvGrpSpPr>
        <p:grpSpPr>
          <a:xfrm>
            <a:off x="1625817" y="5388633"/>
            <a:ext cx="225268" cy="216931"/>
            <a:chOff x="9419058" y="315145"/>
            <a:chExt cx="315375" cy="303704"/>
          </a:xfrm>
        </p:grpSpPr>
        <p:sp>
          <p:nvSpPr>
            <p:cNvPr id="166" name="Flowchart: Connector 236">
              <a:extLst>
                <a:ext uri="{FF2B5EF4-FFF2-40B4-BE49-F238E27FC236}">
                  <a16:creationId xmlns:a16="http://schemas.microsoft.com/office/drawing/2014/main" id="{A3C9BDB4-4D06-8A46-5CD3-39B65B9A45D7}"/>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7" name="TextBox 166">
              <a:extLst>
                <a:ext uri="{FF2B5EF4-FFF2-40B4-BE49-F238E27FC236}">
                  <a16:creationId xmlns:a16="http://schemas.microsoft.com/office/drawing/2014/main" id="{ED04D3A9-6998-F3F2-56E9-02D19D138799}"/>
                </a:ext>
              </a:extLst>
            </p:cNvPr>
            <p:cNvSpPr txBox="1"/>
            <p:nvPr/>
          </p:nvSpPr>
          <p:spPr>
            <a:xfrm>
              <a:off x="9419058" y="366599"/>
              <a:ext cx="314639"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1</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8" name="Group 167">
            <a:extLst>
              <a:ext uri="{FF2B5EF4-FFF2-40B4-BE49-F238E27FC236}">
                <a16:creationId xmlns:a16="http://schemas.microsoft.com/office/drawing/2014/main" id="{987F196F-565A-BD9E-0758-B20C115E30B5}"/>
              </a:ext>
            </a:extLst>
          </p:cNvPr>
          <p:cNvGrpSpPr/>
          <p:nvPr/>
        </p:nvGrpSpPr>
        <p:grpSpPr>
          <a:xfrm>
            <a:off x="2599347" y="5391296"/>
            <a:ext cx="252344" cy="220462"/>
            <a:chOff x="9419227" y="315145"/>
            <a:chExt cx="353282" cy="308648"/>
          </a:xfrm>
        </p:grpSpPr>
        <p:sp>
          <p:nvSpPr>
            <p:cNvPr id="169" name="Flowchart: Connector 239">
              <a:extLst>
                <a:ext uri="{FF2B5EF4-FFF2-40B4-BE49-F238E27FC236}">
                  <a16:creationId xmlns:a16="http://schemas.microsoft.com/office/drawing/2014/main" id="{6C735656-5328-25C0-E946-22DB796AE3F6}"/>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TextBox 169">
              <a:extLst>
                <a:ext uri="{FF2B5EF4-FFF2-40B4-BE49-F238E27FC236}">
                  <a16:creationId xmlns:a16="http://schemas.microsoft.com/office/drawing/2014/main" id="{6F6A56C3-8208-C070-21E6-B70D80C10D84}"/>
                </a:ext>
              </a:extLst>
            </p:cNvPr>
            <p:cNvSpPr txBox="1"/>
            <p:nvPr/>
          </p:nvSpPr>
          <p:spPr>
            <a:xfrm>
              <a:off x="9457870" y="371543"/>
              <a:ext cx="314639" cy="2522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2</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71" name="TextBox 170">
            <a:extLst>
              <a:ext uri="{FF2B5EF4-FFF2-40B4-BE49-F238E27FC236}">
                <a16:creationId xmlns:a16="http://schemas.microsoft.com/office/drawing/2014/main" id="{9FCC6FEA-28C9-0C3F-5A3F-45C68E6430B6}"/>
              </a:ext>
            </a:extLst>
          </p:cNvPr>
          <p:cNvSpPr txBox="1"/>
          <p:nvPr/>
        </p:nvSpPr>
        <p:spPr>
          <a:xfrm>
            <a:off x="2265606" y="5790340"/>
            <a:ext cx="224742" cy="18017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defPPr>
              <a:defRPr lang="en-US"/>
            </a:defPPr>
            <a:lvl1pPr>
              <a:defRPr sz="800">
                <a:solidFill>
                  <a:srgbClr val="CC66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srgbClr val="FF0000"/>
                </a:solidFill>
                <a:effectLst/>
                <a:uLnTx/>
                <a:uFillTx/>
                <a:latin typeface="Aptos" panose="02110004020202020204"/>
                <a:ea typeface="+mn-ea"/>
                <a:cs typeface="+mn-cs"/>
              </a:rPr>
              <a:t>1</a:t>
            </a:r>
            <a:endParaRPr kumimoji="0" lang="en-AU" sz="571" b="0" i="0" u="none" strike="noStrike" kern="1200" cap="none" spc="0" normalizeH="0" baseline="0" noProof="0">
              <a:ln>
                <a:noFill/>
              </a:ln>
              <a:solidFill>
                <a:srgbClr val="FF0000"/>
              </a:solidFill>
              <a:effectLst/>
              <a:uLnTx/>
              <a:uFillTx/>
              <a:latin typeface="Aptos" panose="02110004020202020204"/>
              <a:ea typeface="+mn-ea"/>
              <a:cs typeface="+mn-cs"/>
            </a:endParaRPr>
          </a:p>
        </p:txBody>
      </p:sp>
      <p:cxnSp>
        <p:nvCxnSpPr>
          <p:cNvPr id="172" name="Straight Arrow Connector 171">
            <a:extLst>
              <a:ext uri="{FF2B5EF4-FFF2-40B4-BE49-F238E27FC236}">
                <a16:creationId xmlns:a16="http://schemas.microsoft.com/office/drawing/2014/main" id="{1E53120D-D667-8FE0-49C5-F64830DCCB1A}"/>
              </a:ext>
            </a:extLst>
          </p:cNvPr>
          <p:cNvCxnSpPr>
            <a:cxnSpLocks/>
            <a:stCxn id="69" idx="2"/>
            <a:endCxn id="155" idx="0"/>
          </p:cNvCxnSpPr>
          <p:nvPr/>
        </p:nvCxnSpPr>
        <p:spPr>
          <a:xfrm flipH="1">
            <a:off x="1443077" y="3923079"/>
            <a:ext cx="543222" cy="3133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3" name="Straight Arrow Connector 172">
            <a:extLst>
              <a:ext uri="{FF2B5EF4-FFF2-40B4-BE49-F238E27FC236}">
                <a16:creationId xmlns:a16="http://schemas.microsoft.com/office/drawing/2014/main" id="{A75087C0-A192-7573-CC34-BF59C4CF9462}"/>
              </a:ext>
            </a:extLst>
          </p:cNvPr>
          <p:cNvCxnSpPr>
            <a:cxnSpLocks/>
            <a:stCxn id="154" idx="2"/>
            <a:endCxn id="73" idx="0"/>
          </p:cNvCxnSpPr>
          <p:nvPr/>
        </p:nvCxnSpPr>
        <p:spPr>
          <a:xfrm>
            <a:off x="2383961" y="5753171"/>
            <a:ext cx="1568417" cy="559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A0179571-BF86-ADCB-E924-62F1EE032ED3}"/>
              </a:ext>
            </a:extLst>
          </p:cNvPr>
          <p:cNvCxnSpPr>
            <a:cxnSpLocks/>
            <a:stCxn id="153" idx="2"/>
            <a:endCxn id="73" idx="0"/>
          </p:cNvCxnSpPr>
          <p:nvPr/>
        </p:nvCxnSpPr>
        <p:spPr>
          <a:xfrm>
            <a:off x="1443188" y="5755876"/>
            <a:ext cx="2509190" cy="557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7CDC2A64-01C3-0A47-8646-723F15843ED7}"/>
              </a:ext>
            </a:extLst>
          </p:cNvPr>
          <p:cNvCxnSpPr>
            <a:cxnSpLocks/>
            <a:stCxn id="179" idx="2"/>
            <a:endCxn id="73" idx="0"/>
          </p:cNvCxnSpPr>
          <p:nvPr/>
        </p:nvCxnSpPr>
        <p:spPr>
          <a:xfrm>
            <a:off x="2427307" y="4483594"/>
            <a:ext cx="1525071" cy="1829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5A17D860-6091-1382-44C1-945EC5C2BFDC}"/>
              </a:ext>
            </a:extLst>
          </p:cNvPr>
          <p:cNvCxnSpPr>
            <a:cxnSpLocks/>
            <a:stCxn id="154" idx="2"/>
            <a:endCxn id="23" idx="0"/>
          </p:cNvCxnSpPr>
          <p:nvPr/>
        </p:nvCxnSpPr>
        <p:spPr>
          <a:xfrm>
            <a:off x="2383961" y="5753171"/>
            <a:ext cx="3396068" cy="559853"/>
          </a:xfrm>
          <a:prstGeom prst="straightConnector1">
            <a:avLst/>
          </a:prstGeom>
          <a:ln>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177" name="TextBox 176">
            <a:extLst>
              <a:ext uri="{FF2B5EF4-FFF2-40B4-BE49-F238E27FC236}">
                <a16:creationId xmlns:a16="http://schemas.microsoft.com/office/drawing/2014/main" id="{80380758-882C-2CB4-0811-85B22BE5D4FD}"/>
              </a:ext>
            </a:extLst>
          </p:cNvPr>
          <p:cNvSpPr txBox="1"/>
          <p:nvPr/>
        </p:nvSpPr>
        <p:spPr>
          <a:xfrm>
            <a:off x="2775688" y="5790340"/>
            <a:ext cx="317716" cy="180178"/>
          </a:xfrm>
          <a:prstGeom prst="rect">
            <a:avLst/>
          </a:prstGeom>
          <a:solidFill>
            <a:schemeClr val="bg1"/>
          </a:solidFill>
          <a:ln>
            <a:solidFill>
              <a:schemeClr val="accent3"/>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 (0)</a:t>
            </a:r>
          </a:p>
        </p:txBody>
      </p:sp>
      <p:sp>
        <p:nvSpPr>
          <p:cNvPr id="178" name="TextBox 177">
            <a:extLst>
              <a:ext uri="{FF2B5EF4-FFF2-40B4-BE49-F238E27FC236}">
                <a16:creationId xmlns:a16="http://schemas.microsoft.com/office/drawing/2014/main" id="{B69D20E3-7350-508D-7491-4096B92A57BC}"/>
              </a:ext>
            </a:extLst>
          </p:cNvPr>
          <p:cNvSpPr txBox="1"/>
          <p:nvPr/>
        </p:nvSpPr>
        <p:spPr>
          <a:xfrm>
            <a:off x="1426774" y="5781709"/>
            <a:ext cx="224742" cy="180178"/>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1</a:t>
            </a:r>
          </a:p>
        </p:txBody>
      </p:sp>
      <p:sp>
        <p:nvSpPr>
          <p:cNvPr id="179" name="Rectangle 178">
            <a:extLst>
              <a:ext uri="{FF2B5EF4-FFF2-40B4-BE49-F238E27FC236}">
                <a16:creationId xmlns:a16="http://schemas.microsoft.com/office/drawing/2014/main" id="{F538206C-2D0D-4F5D-7895-CD71EA9677CA}"/>
              </a:ext>
            </a:extLst>
          </p:cNvPr>
          <p:cNvSpPr/>
          <p:nvPr/>
        </p:nvSpPr>
        <p:spPr>
          <a:xfrm>
            <a:off x="2113716" y="4218810"/>
            <a:ext cx="627181" cy="26478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0054" tIns="20027" rIns="40054" bIns="20027"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26" b="0" i="0" u="none" strike="noStrike" kern="1200" cap="none" spc="0" normalizeH="0" baseline="0" noProof="0">
                <a:ln>
                  <a:noFill/>
                </a:ln>
                <a:solidFill>
                  <a:prstClr val="black"/>
                </a:solidFill>
                <a:effectLst/>
                <a:uLnTx/>
                <a:uFillTx/>
                <a:latin typeface="Aptos" panose="02110004020202020204"/>
                <a:ea typeface="+mn-ea"/>
                <a:cs typeface="+mn-cs"/>
              </a:rPr>
              <a:t>Loss of MSH2, MSH6, or PMS2</a:t>
            </a:r>
          </a:p>
        </p:txBody>
      </p:sp>
      <p:grpSp>
        <p:nvGrpSpPr>
          <p:cNvPr id="180" name="Group 179">
            <a:extLst>
              <a:ext uri="{FF2B5EF4-FFF2-40B4-BE49-F238E27FC236}">
                <a16:creationId xmlns:a16="http://schemas.microsoft.com/office/drawing/2014/main" id="{637B83A4-ACD3-CDC8-7F2B-14B667D6BBD2}"/>
              </a:ext>
            </a:extLst>
          </p:cNvPr>
          <p:cNvGrpSpPr/>
          <p:nvPr/>
        </p:nvGrpSpPr>
        <p:grpSpPr>
          <a:xfrm>
            <a:off x="2603642" y="4116783"/>
            <a:ext cx="234238" cy="215481"/>
            <a:chOff x="9406500" y="315145"/>
            <a:chExt cx="327933" cy="301674"/>
          </a:xfrm>
        </p:grpSpPr>
        <p:sp>
          <p:nvSpPr>
            <p:cNvPr id="181" name="Flowchart: Connector 304">
              <a:extLst>
                <a:ext uri="{FF2B5EF4-FFF2-40B4-BE49-F238E27FC236}">
                  <a16:creationId xmlns:a16="http://schemas.microsoft.com/office/drawing/2014/main" id="{57913ABC-F60E-9411-D2AC-EEB549119509}"/>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2" name="TextBox 181">
              <a:extLst>
                <a:ext uri="{FF2B5EF4-FFF2-40B4-BE49-F238E27FC236}">
                  <a16:creationId xmlns:a16="http://schemas.microsoft.com/office/drawing/2014/main" id="{F67AD659-3F63-EC83-E5E7-DC0F344DCC20}"/>
                </a:ext>
              </a:extLst>
            </p:cNvPr>
            <p:cNvSpPr txBox="1"/>
            <p:nvPr/>
          </p:nvSpPr>
          <p:spPr>
            <a:xfrm>
              <a:off x="9406500" y="360070"/>
              <a:ext cx="314639" cy="2522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1</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3" name="TextBox 182">
            <a:extLst>
              <a:ext uri="{FF2B5EF4-FFF2-40B4-BE49-F238E27FC236}">
                <a16:creationId xmlns:a16="http://schemas.microsoft.com/office/drawing/2014/main" id="{5498E222-F76E-2A07-337F-997BBF89B3D1}"/>
              </a:ext>
            </a:extLst>
          </p:cNvPr>
          <p:cNvSpPr txBox="1"/>
          <p:nvPr/>
        </p:nvSpPr>
        <p:spPr>
          <a:xfrm>
            <a:off x="2266281" y="4534857"/>
            <a:ext cx="224742" cy="180178"/>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srgbClr val="FF0000"/>
                </a:solidFill>
                <a:effectLst/>
                <a:uLnTx/>
                <a:uFillTx/>
                <a:latin typeface="Aptos" panose="02110004020202020204"/>
                <a:ea typeface="+mn-ea"/>
                <a:cs typeface="+mn-cs"/>
              </a:rPr>
              <a:t>1</a:t>
            </a:r>
            <a:endParaRPr kumimoji="0" lang="en-AU" sz="571" b="0" i="0" u="none" strike="noStrike" kern="1200" cap="none" spc="0" normalizeH="0" baseline="0" noProof="0">
              <a:ln>
                <a:noFill/>
              </a:ln>
              <a:solidFill>
                <a:srgbClr val="FF0000"/>
              </a:solidFill>
              <a:effectLst/>
              <a:uLnTx/>
              <a:uFillTx/>
              <a:latin typeface="Aptos" panose="02110004020202020204"/>
              <a:ea typeface="+mn-ea"/>
              <a:cs typeface="+mn-cs"/>
            </a:endParaRPr>
          </a:p>
        </p:txBody>
      </p:sp>
      <p:cxnSp>
        <p:nvCxnSpPr>
          <p:cNvPr id="184" name="Straight Arrow Connector 183">
            <a:extLst>
              <a:ext uri="{FF2B5EF4-FFF2-40B4-BE49-F238E27FC236}">
                <a16:creationId xmlns:a16="http://schemas.microsoft.com/office/drawing/2014/main" id="{69CD2014-996B-952C-E6F4-2BB8C178D5D8}"/>
              </a:ext>
            </a:extLst>
          </p:cNvPr>
          <p:cNvCxnSpPr>
            <a:cxnSpLocks/>
            <a:stCxn id="69" idx="2"/>
            <a:endCxn id="179" idx="0"/>
          </p:cNvCxnSpPr>
          <p:nvPr/>
        </p:nvCxnSpPr>
        <p:spPr>
          <a:xfrm>
            <a:off x="1986299" y="3923079"/>
            <a:ext cx="441008" cy="2957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5" name="Straight Arrow Connector 184">
            <a:extLst>
              <a:ext uri="{FF2B5EF4-FFF2-40B4-BE49-F238E27FC236}">
                <a16:creationId xmlns:a16="http://schemas.microsoft.com/office/drawing/2014/main" id="{4D4CFA12-A098-EA2A-0486-98F50B3712FE}"/>
              </a:ext>
            </a:extLst>
          </p:cNvPr>
          <p:cNvCxnSpPr>
            <a:cxnSpLocks/>
            <a:stCxn id="179" idx="2"/>
            <a:endCxn id="23" idx="0"/>
          </p:cNvCxnSpPr>
          <p:nvPr/>
        </p:nvCxnSpPr>
        <p:spPr>
          <a:xfrm>
            <a:off x="2427307" y="4483594"/>
            <a:ext cx="3352722" cy="1829430"/>
          </a:xfrm>
          <a:prstGeom prst="straightConnector1">
            <a:avLst/>
          </a:prstGeom>
          <a:ln>
            <a:solidFill>
              <a:schemeClr val="accent3"/>
            </a:solidFill>
            <a:tailEnd type="triangle"/>
          </a:ln>
        </p:spPr>
        <p:style>
          <a:lnRef idx="1">
            <a:schemeClr val="accent4"/>
          </a:lnRef>
          <a:fillRef idx="0">
            <a:schemeClr val="accent4"/>
          </a:fillRef>
          <a:effectRef idx="0">
            <a:schemeClr val="accent4"/>
          </a:effectRef>
          <a:fontRef idx="minor">
            <a:schemeClr val="tx1"/>
          </a:fontRef>
        </p:style>
      </p:cxnSp>
      <p:sp>
        <p:nvSpPr>
          <p:cNvPr id="186" name="TextBox 185">
            <a:extLst>
              <a:ext uri="{FF2B5EF4-FFF2-40B4-BE49-F238E27FC236}">
                <a16:creationId xmlns:a16="http://schemas.microsoft.com/office/drawing/2014/main" id="{51CF4612-74F6-BB77-EA33-AC0FF4370381}"/>
              </a:ext>
            </a:extLst>
          </p:cNvPr>
          <p:cNvSpPr txBox="1"/>
          <p:nvPr/>
        </p:nvSpPr>
        <p:spPr>
          <a:xfrm>
            <a:off x="2575675" y="4534857"/>
            <a:ext cx="224742" cy="180178"/>
          </a:xfrm>
          <a:prstGeom prst="rect">
            <a:avLst/>
          </a:prstGeom>
          <a:ln>
            <a:solidFill>
              <a:schemeClr val="accent3"/>
            </a:solidFill>
          </a:ln>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0</a:t>
            </a:r>
          </a:p>
        </p:txBody>
      </p:sp>
      <p:grpSp>
        <p:nvGrpSpPr>
          <p:cNvPr id="187" name="Group 186">
            <a:extLst>
              <a:ext uri="{FF2B5EF4-FFF2-40B4-BE49-F238E27FC236}">
                <a16:creationId xmlns:a16="http://schemas.microsoft.com/office/drawing/2014/main" id="{D20193EB-AACC-6FFC-D985-6FC8E62D51BA}"/>
              </a:ext>
            </a:extLst>
          </p:cNvPr>
          <p:cNvGrpSpPr/>
          <p:nvPr/>
        </p:nvGrpSpPr>
        <p:grpSpPr>
          <a:xfrm>
            <a:off x="3147298" y="2963463"/>
            <a:ext cx="264817" cy="215481"/>
            <a:chOff x="9392561" y="315145"/>
            <a:chExt cx="370744" cy="301674"/>
          </a:xfrm>
        </p:grpSpPr>
        <p:sp>
          <p:nvSpPr>
            <p:cNvPr id="188" name="Flowchart: Connector 325">
              <a:extLst>
                <a:ext uri="{FF2B5EF4-FFF2-40B4-BE49-F238E27FC236}">
                  <a16:creationId xmlns:a16="http://schemas.microsoft.com/office/drawing/2014/main" id="{6486279A-2E77-E24D-5BF2-E7E7F207E0C2}"/>
                </a:ext>
              </a:extLst>
            </p:cNvPr>
            <p:cNvSpPr/>
            <p:nvPr/>
          </p:nvSpPr>
          <p:spPr>
            <a:xfrm>
              <a:off x="9419227" y="315145"/>
              <a:ext cx="315206" cy="301674"/>
            </a:xfrm>
            <a:prstGeom prst="flowChartConnector">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9" name="TextBox 188">
              <a:extLst>
                <a:ext uri="{FF2B5EF4-FFF2-40B4-BE49-F238E27FC236}">
                  <a16:creationId xmlns:a16="http://schemas.microsoft.com/office/drawing/2014/main" id="{663A4457-34C1-EC87-96B9-B6FE36DEBDF6}"/>
                </a:ext>
              </a:extLst>
            </p:cNvPr>
            <p:cNvSpPr txBox="1"/>
            <p:nvPr/>
          </p:nvSpPr>
          <p:spPr>
            <a:xfrm>
              <a:off x="9392561" y="360070"/>
              <a:ext cx="370744" cy="252250"/>
            </a:xfrm>
            <a:prstGeom prst="rect">
              <a:avLst/>
            </a:prstGeom>
            <a:noFill/>
            <a:ln>
              <a:noFill/>
              <a:prstDash val="sysDot"/>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Aptos" panose="02110004020202020204"/>
                  <a:ea typeface="+mn-ea"/>
                  <a:cs typeface="+mn-cs"/>
                </a:rPr>
                <a:t>13</a:t>
              </a:r>
              <a:endParaRPr kumimoji="0" lang="en-AU" sz="571"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90" name="TextBox 189">
            <a:extLst>
              <a:ext uri="{FF2B5EF4-FFF2-40B4-BE49-F238E27FC236}">
                <a16:creationId xmlns:a16="http://schemas.microsoft.com/office/drawing/2014/main" id="{5C70E803-6934-F2A9-0990-1D0F6E74E85A}"/>
              </a:ext>
            </a:extLst>
          </p:cNvPr>
          <p:cNvSpPr txBox="1"/>
          <p:nvPr/>
        </p:nvSpPr>
        <p:spPr>
          <a:xfrm>
            <a:off x="5772159" y="2153409"/>
            <a:ext cx="1192955" cy="180178"/>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of which 8 H7 code (0 referred)</a:t>
            </a:r>
          </a:p>
        </p:txBody>
      </p:sp>
      <p:cxnSp>
        <p:nvCxnSpPr>
          <p:cNvPr id="191" name="Straight Connector 190">
            <a:extLst>
              <a:ext uri="{FF2B5EF4-FFF2-40B4-BE49-F238E27FC236}">
                <a16:creationId xmlns:a16="http://schemas.microsoft.com/office/drawing/2014/main" id="{732DC9FB-6095-C80F-694E-1D2EBAE1E9D7}"/>
              </a:ext>
            </a:extLst>
          </p:cNvPr>
          <p:cNvCxnSpPr>
            <a:cxnSpLocks/>
            <a:stCxn id="99" idx="0"/>
            <a:endCxn id="190" idx="1"/>
          </p:cNvCxnSpPr>
          <p:nvPr/>
        </p:nvCxnSpPr>
        <p:spPr>
          <a:xfrm flipV="1">
            <a:off x="5491829" y="2243498"/>
            <a:ext cx="280330" cy="123951"/>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192" name="TextBox 191">
            <a:extLst>
              <a:ext uri="{FF2B5EF4-FFF2-40B4-BE49-F238E27FC236}">
                <a16:creationId xmlns:a16="http://schemas.microsoft.com/office/drawing/2014/main" id="{A94787B4-CBD7-9114-9CD7-B7C07C2F6A0B}"/>
              </a:ext>
            </a:extLst>
          </p:cNvPr>
          <p:cNvSpPr txBox="1"/>
          <p:nvPr/>
        </p:nvSpPr>
        <p:spPr>
          <a:xfrm>
            <a:off x="3635434" y="3278988"/>
            <a:ext cx="547985"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C00000"/>
                </a:solidFill>
                <a:effectLst/>
                <a:uLnTx/>
                <a:uFillTx/>
                <a:latin typeface="Aptos" panose="02110004020202020204"/>
                <a:ea typeface="+mn-ea"/>
                <a:cs typeface="+mn-cs"/>
              </a:rPr>
              <a:t>TB1</a:t>
            </a:r>
          </a:p>
        </p:txBody>
      </p:sp>
      <p:cxnSp>
        <p:nvCxnSpPr>
          <p:cNvPr id="193" name="Straight Connector 192">
            <a:extLst>
              <a:ext uri="{FF2B5EF4-FFF2-40B4-BE49-F238E27FC236}">
                <a16:creationId xmlns:a16="http://schemas.microsoft.com/office/drawing/2014/main" id="{F05814F7-BC83-BA92-44BC-E38783971B64}"/>
              </a:ext>
            </a:extLst>
          </p:cNvPr>
          <p:cNvCxnSpPr>
            <a:cxnSpLocks/>
            <a:endCxn id="147" idx="0"/>
          </p:cNvCxnSpPr>
          <p:nvPr/>
        </p:nvCxnSpPr>
        <p:spPr>
          <a:xfrm flipH="1">
            <a:off x="3608620" y="3423307"/>
            <a:ext cx="120740" cy="9460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4" name="TextBox 193">
            <a:extLst>
              <a:ext uri="{FF2B5EF4-FFF2-40B4-BE49-F238E27FC236}">
                <a16:creationId xmlns:a16="http://schemas.microsoft.com/office/drawing/2014/main" id="{C545898A-257F-D8D8-7E3E-20B24F439938}"/>
              </a:ext>
            </a:extLst>
          </p:cNvPr>
          <p:cNvSpPr txBox="1"/>
          <p:nvPr/>
        </p:nvSpPr>
        <p:spPr>
          <a:xfrm>
            <a:off x="6173066" y="4005411"/>
            <a:ext cx="576870"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C00000"/>
                </a:solidFill>
                <a:effectLst/>
                <a:uLnTx/>
                <a:uFillTx/>
                <a:latin typeface="Aptos" panose="02110004020202020204"/>
                <a:ea typeface="+mn-ea"/>
                <a:cs typeface="+mn-cs"/>
              </a:rPr>
              <a:t>TB1</a:t>
            </a:r>
          </a:p>
        </p:txBody>
      </p:sp>
      <p:cxnSp>
        <p:nvCxnSpPr>
          <p:cNvPr id="195" name="Straight Connector 194">
            <a:extLst>
              <a:ext uri="{FF2B5EF4-FFF2-40B4-BE49-F238E27FC236}">
                <a16:creationId xmlns:a16="http://schemas.microsoft.com/office/drawing/2014/main" id="{7042AEF1-9789-72C2-E758-161CB36D14FE}"/>
              </a:ext>
            </a:extLst>
          </p:cNvPr>
          <p:cNvCxnSpPr>
            <a:cxnSpLocks/>
            <a:endCxn id="129" idx="7"/>
          </p:cNvCxnSpPr>
          <p:nvPr/>
        </p:nvCxnSpPr>
        <p:spPr>
          <a:xfrm flipH="1">
            <a:off x="6194216" y="4174578"/>
            <a:ext cx="80147" cy="9836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6" name="TextBox 195">
            <a:extLst>
              <a:ext uri="{FF2B5EF4-FFF2-40B4-BE49-F238E27FC236}">
                <a16:creationId xmlns:a16="http://schemas.microsoft.com/office/drawing/2014/main" id="{C8905A7F-B007-70E6-59B7-134147F44C9E}"/>
              </a:ext>
            </a:extLst>
          </p:cNvPr>
          <p:cNvSpPr txBox="1"/>
          <p:nvPr/>
        </p:nvSpPr>
        <p:spPr>
          <a:xfrm>
            <a:off x="7828714" y="4938575"/>
            <a:ext cx="585208"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TB2</a:t>
            </a:r>
          </a:p>
        </p:txBody>
      </p:sp>
      <p:cxnSp>
        <p:nvCxnSpPr>
          <p:cNvPr id="197" name="Straight Connector 196">
            <a:extLst>
              <a:ext uri="{FF2B5EF4-FFF2-40B4-BE49-F238E27FC236}">
                <a16:creationId xmlns:a16="http://schemas.microsoft.com/office/drawing/2014/main" id="{C71A190D-44EC-1C63-6C1D-81DD8F81683E}"/>
              </a:ext>
            </a:extLst>
          </p:cNvPr>
          <p:cNvCxnSpPr>
            <a:cxnSpLocks/>
            <a:stCxn id="122" idx="2"/>
            <a:endCxn id="196" idx="0"/>
          </p:cNvCxnSpPr>
          <p:nvPr/>
        </p:nvCxnSpPr>
        <p:spPr>
          <a:xfrm>
            <a:off x="7907942" y="4868702"/>
            <a:ext cx="213376" cy="69873"/>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43729F40-78B5-5A8D-86F6-8636122010B1}"/>
              </a:ext>
            </a:extLst>
          </p:cNvPr>
          <p:cNvSpPr txBox="1"/>
          <p:nvPr/>
        </p:nvSpPr>
        <p:spPr>
          <a:xfrm>
            <a:off x="5118866" y="3180889"/>
            <a:ext cx="69992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TB2</a:t>
            </a:r>
          </a:p>
        </p:txBody>
      </p:sp>
      <p:cxnSp>
        <p:nvCxnSpPr>
          <p:cNvPr id="199" name="Straight Connector 198">
            <a:extLst>
              <a:ext uri="{FF2B5EF4-FFF2-40B4-BE49-F238E27FC236}">
                <a16:creationId xmlns:a16="http://schemas.microsoft.com/office/drawing/2014/main" id="{D6B85E6E-48D3-88D7-AC60-3F4797E0F34A}"/>
              </a:ext>
            </a:extLst>
          </p:cNvPr>
          <p:cNvCxnSpPr>
            <a:cxnSpLocks/>
            <a:stCxn id="198" idx="2"/>
          </p:cNvCxnSpPr>
          <p:nvPr/>
        </p:nvCxnSpPr>
        <p:spPr>
          <a:xfrm>
            <a:off x="5468828" y="3457888"/>
            <a:ext cx="257532" cy="52367"/>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F8477CA3-AEBF-169B-21B2-868ED629A9C6}"/>
              </a:ext>
            </a:extLst>
          </p:cNvPr>
          <p:cNvSpPr txBox="1"/>
          <p:nvPr/>
        </p:nvSpPr>
        <p:spPr>
          <a:xfrm>
            <a:off x="1815303" y="5978535"/>
            <a:ext cx="512434"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TB2</a:t>
            </a:r>
          </a:p>
        </p:txBody>
      </p:sp>
      <p:cxnSp>
        <p:nvCxnSpPr>
          <p:cNvPr id="201" name="Straight Connector 200">
            <a:extLst>
              <a:ext uri="{FF2B5EF4-FFF2-40B4-BE49-F238E27FC236}">
                <a16:creationId xmlns:a16="http://schemas.microsoft.com/office/drawing/2014/main" id="{B8938FA3-78AE-223B-F48E-992E4F36C165}"/>
              </a:ext>
            </a:extLst>
          </p:cNvPr>
          <p:cNvCxnSpPr>
            <a:cxnSpLocks/>
            <a:endCxn id="171" idx="2"/>
          </p:cNvCxnSpPr>
          <p:nvPr/>
        </p:nvCxnSpPr>
        <p:spPr>
          <a:xfrm flipV="1">
            <a:off x="2221268" y="5970518"/>
            <a:ext cx="156709" cy="106946"/>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02" name="TextBox 201">
            <a:extLst>
              <a:ext uri="{FF2B5EF4-FFF2-40B4-BE49-F238E27FC236}">
                <a16:creationId xmlns:a16="http://schemas.microsoft.com/office/drawing/2014/main" id="{17074CFC-E1B7-A384-010A-C01B6744A4F7}"/>
              </a:ext>
            </a:extLst>
          </p:cNvPr>
          <p:cNvSpPr txBox="1"/>
          <p:nvPr/>
        </p:nvSpPr>
        <p:spPr>
          <a:xfrm>
            <a:off x="2086902" y="4838627"/>
            <a:ext cx="543005"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rgbClr val="0F9ED5">
                    <a:lumMod val="75000"/>
                  </a:srgbClr>
                </a:solidFill>
                <a:effectLst/>
                <a:uLnTx/>
                <a:uFillTx/>
                <a:latin typeface="Aptos" panose="02110004020202020204"/>
                <a:ea typeface="+mn-ea"/>
                <a:cs typeface="+mn-cs"/>
              </a:rPr>
              <a:t>TB2</a:t>
            </a:r>
          </a:p>
        </p:txBody>
      </p:sp>
      <p:cxnSp>
        <p:nvCxnSpPr>
          <p:cNvPr id="203" name="Straight Connector 202">
            <a:extLst>
              <a:ext uri="{FF2B5EF4-FFF2-40B4-BE49-F238E27FC236}">
                <a16:creationId xmlns:a16="http://schemas.microsoft.com/office/drawing/2014/main" id="{FC179F37-7241-0463-CB91-146DCFC0D7A7}"/>
              </a:ext>
            </a:extLst>
          </p:cNvPr>
          <p:cNvCxnSpPr>
            <a:cxnSpLocks/>
          </p:cNvCxnSpPr>
          <p:nvPr/>
        </p:nvCxnSpPr>
        <p:spPr>
          <a:xfrm flipV="1">
            <a:off x="2358014" y="4718457"/>
            <a:ext cx="40788" cy="159513"/>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05" name="TextBox 204">
            <a:extLst>
              <a:ext uri="{FF2B5EF4-FFF2-40B4-BE49-F238E27FC236}">
                <a16:creationId xmlns:a16="http://schemas.microsoft.com/office/drawing/2014/main" id="{DB8D8129-CA47-2159-99F6-65B400A5BF93}"/>
              </a:ext>
            </a:extLst>
          </p:cNvPr>
          <p:cNvSpPr txBox="1"/>
          <p:nvPr/>
        </p:nvSpPr>
        <p:spPr>
          <a:xfrm>
            <a:off x="8577457" y="4688524"/>
            <a:ext cx="3292887" cy="953453"/>
          </a:xfrm>
          <a:prstGeom prst="round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1" u="sng" strike="noStrike" kern="1200" cap="none" spc="0" normalizeH="0" baseline="0" noProof="0">
                <a:ln>
                  <a:noFill/>
                </a:ln>
                <a:solidFill>
                  <a:srgbClr val="C00000"/>
                </a:solidFill>
                <a:effectLst/>
                <a:uLnTx/>
                <a:uFillTx/>
                <a:latin typeface="Aptos" panose="02110004020202020204"/>
                <a:ea typeface="+mn-ea"/>
                <a:cs typeface="+mn-cs"/>
              </a:rPr>
              <a:t>TB1: Appropriate tumour testing of all CRC samples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1" u="none" strike="noStrike" kern="1200" cap="none" spc="0" normalizeH="0" baseline="0" noProof="0">
                <a:ln>
                  <a:noFill/>
                </a:ln>
                <a:solidFill>
                  <a:prstClr val="black"/>
                </a:solidFill>
                <a:effectLst/>
                <a:uLnTx/>
                <a:uFillTx/>
                <a:latin typeface="Aptos" panose="02110004020202020204"/>
                <a:ea typeface="+mn-ea"/>
                <a:cs typeface="+mn-cs"/>
              </a:rPr>
              <a:t>5 patients (2.8%) did not receive appropriate tumour testing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1000" b="0" i="1" u="none" strike="noStrike" kern="1200" cap="none" spc="0" normalizeH="0" baseline="0" noProof="0">
                <a:ln>
                  <a:noFill/>
                </a:ln>
                <a:solidFill>
                  <a:prstClr val="black"/>
                </a:solidFill>
                <a:effectLst/>
                <a:uLnTx/>
                <a:uFillTx/>
                <a:latin typeface="Aptos" panose="02110004020202020204"/>
                <a:ea typeface="+mn-ea"/>
                <a:cs typeface="+mn-cs"/>
              </a:rPr>
              <a:t>3 – no IHC test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1000" b="0" i="1" u="none" strike="noStrike" kern="1200" cap="none" spc="0" normalizeH="0" baseline="0" noProof="0">
                <a:ln>
                  <a:noFill/>
                </a:ln>
                <a:solidFill>
                  <a:prstClr val="black"/>
                </a:solidFill>
                <a:effectLst/>
                <a:uLnTx/>
                <a:uFillTx/>
                <a:latin typeface="Aptos" panose="02110004020202020204"/>
                <a:ea typeface="+mn-ea"/>
                <a:cs typeface="+mn-cs"/>
              </a:rPr>
              <a:t>2 – no BRAF test despite MLH1 loss</a:t>
            </a:r>
          </a:p>
        </p:txBody>
      </p:sp>
      <p:sp>
        <p:nvSpPr>
          <p:cNvPr id="206" name="TextBox 205">
            <a:extLst>
              <a:ext uri="{FF2B5EF4-FFF2-40B4-BE49-F238E27FC236}">
                <a16:creationId xmlns:a16="http://schemas.microsoft.com/office/drawing/2014/main" id="{F54F9DF0-D3E3-B43F-EE55-2AFCF4AF3A80}"/>
              </a:ext>
            </a:extLst>
          </p:cNvPr>
          <p:cNvSpPr txBox="1"/>
          <p:nvPr/>
        </p:nvSpPr>
        <p:spPr>
          <a:xfrm>
            <a:off x="6473887" y="5776259"/>
            <a:ext cx="3797633" cy="953453"/>
          </a:xfrm>
          <a:prstGeom prst="roundRect">
            <a:avLst/>
          </a:prstGeom>
          <a:noFill/>
          <a:ln>
            <a:solidFill>
              <a:schemeClr val="accent4">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1" u="sng" strike="noStrike" kern="1200" cap="none" spc="0" normalizeH="0" baseline="0" noProof="0">
                <a:ln>
                  <a:noFill/>
                </a:ln>
                <a:solidFill>
                  <a:srgbClr val="0F9ED5">
                    <a:lumMod val="75000"/>
                  </a:srgbClr>
                </a:solidFill>
                <a:effectLst/>
                <a:uLnTx/>
                <a:uFillTx/>
                <a:latin typeface="Aptos" panose="02110004020202020204"/>
                <a:ea typeface="+mn-ea"/>
                <a:cs typeface="+mn-cs"/>
              </a:rPr>
              <a:t>TB2: Use LS risk-assessment information to inform appropriate genetics referrals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1" u="none" strike="noStrike" kern="1200" cap="none" spc="0" normalizeH="0" baseline="0" noProof="0">
                <a:ln>
                  <a:noFill/>
                </a:ln>
                <a:solidFill>
                  <a:prstClr val="black"/>
                </a:solidFill>
                <a:effectLst/>
                <a:uLnTx/>
                <a:uFillTx/>
                <a:latin typeface="Aptos" panose="02110004020202020204"/>
                <a:ea typeface="+mn-ea"/>
                <a:cs typeface="+mn-cs"/>
              </a:rPr>
              <a:t>11 patients (78%) – not referred despite abnormal tumour testing</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1000" b="0" i="1" u="none" strike="noStrike" kern="1200" cap="none" spc="0" normalizeH="0" baseline="0" noProof="0">
                <a:ln>
                  <a:noFill/>
                </a:ln>
                <a:solidFill>
                  <a:prstClr val="black"/>
                </a:solidFill>
                <a:effectLst/>
                <a:uLnTx/>
                <a:uFillTx/>
                <a:latin typeface="Aptos" panose="02110004020202020204"/>
                <a:ea typeface="+mn-ea"/>
                <a:cs typeface="+mn-cs"/>
              </a:rPr>
              <a:t>5 – MSH2/MSH6/PMS2</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AU" sz="1000" b="0" i="1" u="none" strike="noStrike" kern="1200" cap="none" spc="0" normalizeH="0" baseline="0" noProof="0">
                <a:ln>
                  <a:noFill/>
                </a:ln>
                <a:solidFill>
                  <a:prstClr val="black"/>
                </a:solidFill>
                <a:effectLst/>
                <a:uLnTx/>
                <a:uFillTx/>
                <a:latin typeface="Aptos" panose="02110004020202020204"/>
                <a:ea typeface="+mn-ea"/>
                <a:cs typeface="+mn-cs"/>
              </a:rPr>
              <a:t>6 – MLH1, BRAF V600E not detected</a:t>
            </a:r>
          </a:p>
        </p:txBody>
      </p:sp>
      <p:grpSp>
        <p:nvGrpSpPr>
          <p:cNvPr id="227" name="Group 226">
            <a:extLst>
              <a:ext uri="{FF2B5EF4-FFF2-40B4-BE49-F238E27FC236}">
                <a16:creationId xmlns:a16="http://schemas.microsoft.com/office/drawing/2014/main" id="{ECB0878E-62C8-14F3-6738-037F7D32D74E}"/>
              </a:ext>
            </a:extLst>
          </p:cNvPr>
          <p:cNvGrpSpPr/>
          <p:nvPr/>
        </p:nvGrpSpPr>
        <p:grpSpPr>
          <a:xfrm>
            <a:off x="9453818" y="1403546"/>
            <a:ext cx="2038618" cy="2701805"/>
            <a:chOff x="10280198" y="1325480"/>
            <a:chExt cx="2384528" cy="3782530"/>
          </a:xfrm>
        </p:grpSpPr>
        <p:grpSp>
          <p:nvGrpSpPr>
            <p:cNvPr id="228" name="Group 227">
              <a:extLst>
                <a:ext uri="{FF2B5EF4-FFF2-40B4-BE49-F238E27FC236}">
                  <a16:creationId xmlns:a16="http://schemas.microsoft.com/office/drawing/2014/main" id="{1343D37B-2F88-33A7-6159-A1C17D293C0F}"/>
                </a:ext>
              </a:extLst>
            </p:cNvPr>
            <p:cNvGrpSpPr/>
            <p:nvPr/>
          </p:nvGrpSpPr>
          <p:grpSpPr>
            <a:xfrm>
              <a:off x="10338705" y="1600297"/>
              <a:ext cx="399919" cy="375230"/>
              <a:chOff x="9386145" y="281689"/>
              <a:chExt cx="399919" cy="375230"/>
            </a:xfrm>
          </p:grpSpPr>
          <p:sp>
            <p:nvSpPr>
              <p:cNvPr id="248" name="Flowchart: Connector 128">
                <a:extLst>
                  <a:ext uri="{FF2B5EF4-FFF2-40B4-BE49-F238E27FC236}">
                    <a16:creationId xmlns:a16="http://schemas.microsoft.com/office/drawing/2014/main" id="{EBDED372-4F25-0E45-C3C9-2785E1DE631C}"/>
                  </a:ext>
                </a:extLst>
              </p:cNvPr>
              <p:cNvSpPr/>
              <p:nvPr/>
            </p:nvSpPr>
            <p:spPr>
              <a:xfrm>
                <a:off x="9419227" y="315145"/>
                <a:ext cx="315206" cy="301674"/>
              </a:xfrm>
              <a:prstGeom prst="flowChartConnector">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9" name="TextBox 248">
                <a:extLst>
                  <a:ext uri="{FF2B5EF4-FFF2-40B4-BE49-F238E27FC236}">
                    <a16:creationId xmlns:a16="http://schemas.microsoft.com/office/drawing/2014/main" id="{3ABBD1B8-5002-45EE-0A01-239F1306049C}"/>
                  </a:ext>
                </a:extLst>
              </p:cNvPr>
              <p:cNvSpPr txBox="1"/>
              <p:nvPr/>
            </p:nvSpPr>
            <p:spPr>
              <a:xfrm>
                <a:off x="9386145" y="281689"/>
                <a:ext cx="399919" cy="3752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N </a:t>
                </a:r>
                <a:b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b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(N)</a:t>
                </a:r>
              </a:p>
            </p:txBody>
          </p:sp>
        </p:grpSp>
        <p:grpSp>
          <p:nvGrpSpPr>
            <p:cNvPr id="229" name="Group 228">
              <a:extLst>
                <a:ext uri="{FF2B5EF4-FFF2-40B4-BE49-F238E27FC236}">
                  <a16:creationId xmlns:a16="http://schemas.microsoft.com/office/drawing/2014/main" id="{4D35565C-8A3B-E708-B55C-D1639D16030D}"/>
                </a:ext>
              </a:extLst>
            </p:cNvPr>
            <p:cNvGrpSpPr/>
            <p:nvPr/>
          </p:nvGrpSpPr>
          <p:grpSpPr>
            <a:xfrm>
              <a:off x="10374803" y="2048383"/>
              <a:ext cx="371990" cy="301674"/>
              <a:chOff x="9408594" y="315145"/>
              <a:chExt cx="371990" cy="301674"/>
            </a:xfrm>
          </p:grpSpPr>
          <p:sp>
            <p:nvSpPr>
              <p:cNvPr id="246" name="Flowchart: Connector 134">
                <a:extLst>
                  <a:ext uri="{FF2B5EF4-FFF2-40B4-BE49-F238E27FC236}">
                    <a16:creationId xmlns:a16="http://schemas.microsoft.com/office/drawing/2014/main" id="{42CDED59-3490-90A2-C550-56DC4D17E31D}"/>
                  </a:ext>
                </a:extLst>
              </p:cNvPr>
              <p:cNvSpPr/>
              <p:nvPr/>
            </p:nvSpPr>
            <p:spPr>
              <a:xfrm>
                <a:off x="9408594" y="315145"/>
                <a:ext cx="315206" cy="301674"/>
              </a:xfrm>
              <a:prstGeom prst="flowChartConnector">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7" name="TextBox 246">
                <a:extLst>
                  <a:ext uri="{FF2B5EF4-FFF2-40B4-BE49-F238E27FC236}">
                    <a16:creationId xmlns:a16="http://schemas.microsoft.com/office/drawing/2014/main" id="{4F6C324A-ACE0-3EA6-8D6C-D5C8DC7FD94C}"/>
                  </a:ext>
                </a:extLst>
              </p:cNvPr>
              <p:cNvSpPr txBox="1"/>
              <p:nvPr/>
            </p:nvSpPr>
            <p:spPr>
              <a:xfrm>
                <a:off x="9447991" y="360070"/>
                <a:ext cx="332593" cy="25225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N</a:t>
                </a:r>
              </a:p>
            </p:txBody>
          </p:sp>
        </p:grpSp>
        <p:sp>
          <p:nvSpPr>
            <p:cNvPr id="230" name="TextBox 229">
              <a:extLst>
                <a:ext uri="{FF2B5EF4-FFF2-40B4-BE49-F238E27FC236}">
                  <a16:creationId xmlns:a16="http://schemas.microsoft.com/office/drawing/2014/main" id="{49214222-D941-6DF9-089B-08F5F78A8EB2}"/>
                </a:ext>
              </a:extLst>
            </p:cNvPr>
            <p:cNvSpPr txBox="1"/>
            <p:nvPr/>
          </p:nvSpPr>
          <p:spPr>
            <a:xfrm>
              <a:off x="10280198" y="1325480"/>
              <a:ext cx="2189323" cy="3139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57" b="1" i="0" u="sng" strike="noStrike" kern="1200" cap="none" spc="0" normalizeH="0" baseline="0" noProof="0">
                  <a:ln>
                    <a:noFill/>
                  </a:ln>
                  <a:solidFill>
                    <a:prstClr val="black"/>
                  </a:solidFill>
                  <a:effectLst/>
                  <a:uLnTx/>
                  <a:uFillTx/>
                  <a:latin typeface="Aptos" panose="02110004020202020204"/>
                  <a:ea typeface="+mn-ea"/>
                  <a:cs typeface="+mn-cs"/>
                </a:rPr>
                <a:t>LEGEND</a:t>
              </a:r>
            </a:p>
          </p:txBody>
        </p:sp>
        <p:sp>
          <p:nvSpPr>
            <p:cNvPr id="231" name="TextBox 230">
              <a:extLst>
                <a:ext uri="{FF2B5EF4-FFF2-40B4-BE49-F238E27FC236}">
                  <a16:creationId xmlns:a16="http://schemas.microsoft.com/office/drawing/2014/main" id="{6231F73F-AB12-8AAB-0796-8A6554D221C7}"/>
                </a:ext>
              </a:extLst>
            </p:cNvPr>
            <p:cNvSpPr txBox="1"/>
            <p:nvPr/>
          </p:nvSpPr>
          <p:spPr>
            <a:xfrm>
              <a:off x="10655374" y="1553757"/>
              <a:ext cx="1899728" cy="6211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Number of patients correctly transitioned to step, </a:t>
              </a:r>
              <a:b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b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parentheses: within 62 days of resection</a:t>
              </a:r>
            </a:p>
          </p:txBody>
        </p:sp>
        <p:sp>
          <p:nvSpPr>
            <p:cNvPr id="232" name="TextBox 231">
              <a:extLst>
                <a:ext uri="{FF2B5EF4-FFF2-40B4-BE49-F238E27FC236}">
                  <a16:creationId xmlns:a16="http://schemas.microsoft.com/office/drawing/2014/main" id="{0C6802DD-17E1-5CA8-04DB-931C6084F8BA}"/>
                </a:ext>
              </a:extLst>
            </p:cNvPr>
            <p:cNvSpPr txBox="1"/>
            <p:nvPr/>
          </p:nvSpPr>
          <p:spPr>
            <a:xfrm>
              <a:off x="10655374" y="1978077"/>
              <a:ext cx="1899728" cy="498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Number of patients transitioned to step showing potential gap or bottleneck</a:t>
              </a:r>
            </a:p>
          </p:txBody>
        </p:sp>
        <p:grpSp>
          <p:nvGrpSpPr>
            <p:cNvPr id="233" name="Group 232">
              <a:extLst>
                <a:ext uri="{FF2B5EF4-FFF2-40B4-BE49-F238E27FC236}">
                  <a16:creationId xmlns:a16="http://schemas.microsoft.com/office/drawing/2014/main" id="{4B765A24-D428-8C4B-CBAC-024CB43D669B}"/>
                </a:ext>
              </a:extLst>
            </p:cNvPr>
            <p:cNvGrpSpPr/>
            <p:nvPr/>
          </p:nvGrpSpPr>
          <p:grpSpPr>
            <a:xfrm>
              <a:off x="10386489" y="2440555"/>
              <a:ext cx="332593" cy="301674"/>
              <a:chOff x="9428156" y="315145"/>
              <a:chExt cx="332593" cy="301674"/>
            </a:xfrm>
          </p:grpSpPr>
          <p:sp>
            <p:nvSpPr>
              <p:cNvPr id="244" name="Flowchart: Connector 177">
                <a:extLst>
                  <a:ext uri="{FF2B5EF4-FFF2-40B4-BE49-F238E27FC236}">
                    <a16:creationId xmlns:a16="http://schemas.microsoft.com/office/drawing/2014/main" id="{8A5163D6-89B3-5CE5-58A9-9AD4E5496667}"/>
                  </a:ext>
                </a:extLst>
              </p:cNvPr>
              <p:cNvSpPr/>
              <p:nvPr/>
            </p:nvSpPr>
            <p:spPr>
              <a:xfrm>
                <a:off x="9440493" y="315145"/>
                <a:ext cx="315206" cy="301674"/>
              </a:xfrm>
              <a:prstGeom prst="flowChartConnector">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85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5" name="TextBox 244">
                <a:extLst>
                  <a:ext uri="{FF2B5EF4-FFF2-40B4-BE49-F238E27FC236}">
                    <a16:creationId xmlns:a16="http://schemas.microsoft.com/office/drawing/2014/main" id="{C7C42A8C-AA52-D50F-6B4D-281ABEEF58A4}"/>
                  </a:ext>
                </a:extLst>
              </p:cNvPr>
              <p:cNvSpPr txBox="1"/>
              <p:nvPr/>
            </p:nvSpPr>
            <p:spPr>
              <a:xfrm>
                <a:off x="9428156" y="360070"/>
                <a:ext cx="332593" cy="252250"/>
              </a:xfrm>
              <a:prstGeom prst="rect">
                <a:avLst/>
              </a:prstGeom>
              <a:noFill/>
              <a:ln>
                <a:noFill/>
                <a:prstDash val="sysDot"/>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N</a:t>
                </a:r>
              </a:p>
            </p:txBody>
          </p:sp>
        </p:grpSp>
        <p:sp>
          <p:nvSpPr>
            <p:cNvPr id="234" name="TextBox 233">
              <a:extLst>
                <a:ext uri="{FF2B5EF4-FFF2-40B4-BE49-F238E27FC236}">
                  <a16:creationId xmlns:a16="http://schemas.microsoft.com/office/drawing/2014/main" id="{38EC83E4-E810-7E58-5D38-CE8C9A476F7F}"/>
                </a:ext>
              </a:extLst>
            </p:cNvPr>
            <p:cNvSpPr txBox="1"/>
            <p:nvPr/>
          </p:nvSpPr>
          <p:spPr>
            <a:xfrm>
              <a:off x="10688733" y="2363791"/>
              <a:ext cx="1899728" cy="498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Number of patients transitioned to step, with later steps determining whether correct or a possible gap</a:t>
              </a:r>
            </a:p>
          </p:txBody>
        </p:sp>
        <p:sp>
          <p:nvSpPr>
            <p:cNvPr id="235" name="TextBox 234">
              <a:extLst>
                <a:ext uri="{FF2B5EF4-FFF2-40B4-BE49-F238E27FC236}">
                  <a16:creationId xmlns:a16="http://schemas.microsoft.com/office/drawing/2014/main" id="{0E2CBB0B-81EF-404F-3CD3-4DD685B27075}"/>
                </a:ext>
              </a:extLst>
            </p:cNvPr>
            <p:cNvSpPr txBox="1"/>
            <p:nvPr/>
          </p:nvSpPr>
          <p:spPr>
            <a:xfrm>
              <a:off x="10439053" y="3303871"/>
              <a:ext cx="325860" cy="25224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N</a:t>
              </a:r>
            </a:p>
          </p:txBody>
        </p:sp>
        <p:sp>
          <p:nvSpPr>
            <p:cNvPr id="236" name="TextBox 235">
              <a:extLst>
                <a:ext uri="{FF2B5EF4-FFF2-40B4-BE49-F238E27FC236}">
                  <a16:creationId xmlns:a16="http://schemas.microsoft.com/office/drawing/2014/main" id="{ACDCC51B-84F3-115C-2FFB-C4E7E3B1DCBF}"/>
                </a:ext>
              </a:extLst>
            </p:cNvPr>
            <p:cNvSpPr txBox="1"/>
            <p:nvPr/>
          </p:nvSpPr>
          <p:spPr>
            <a:xfrm>
              <a:off x="10430823" y="2920718"/>
              <a:ext cx="325860" cy="252249"/>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N</a:t>
              </a:r>
            </a:p>
          </p:txBody>
        </p:sp>
        <p:sp>
          <p:nvSpPr>
            <p:cNvPr id="237" name="TextBox 236">
              <a:extLst>
                <a:ext uri="{FF2B5EF4-FFF2-40B4-BE49-F238E27FC236}">
                  <a16:creationId xmlns:a16="http://schemas.microsoft.com/office/drawing/2014/main" id="{E0F63D80-6761-9DBF-9763-7D3FBD345B7B}"/>
                </a:ext>
              </a:extLst>
            </p:cNvPr>
            <p:cNvSpPr txBox="1"/>
            <p:nvPr/>
          </p:nvSpPr>
          <p:spPr>
            <a:xfrm>
              <a:off x="10707033" y="2821349"/>
              <a:ext cx="1899728" cy="498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Patients whose referral to FCC agrees with tumour molecular information</a:t>
              </a:r>
            </a:p>
          </p:txBody>
        </p:sp>
        <p:sp>
          <p:nvSpPr>
            <p:cNvPr id="238" name="TextBox 237">
              <a:extLst>
                <a:ext uri="{FF2B5EF4-FFF2-40B4-BE49-F238E27FC236}">
                  <a16:creationId xmlns:a16="http://schemas.microsoft.com/office/drawing/2014/main" id="{64759AEB-0FFE-D98E-EE95-86A358555E5E}"/>
                </a:ext>
              </a:extLst>
            </p:cNvPr>
            <p:cNvSpPr txBox="1"/>
            <p:nvPr/>
          </p:nvSpPr>
          <p:spPr>
            <a:xfrm>
              <a:off x="10439053" y="4023373"/>
              <a:ext cx="325860" cy="25224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srgbClr val="FF0000"/>
                  </a:solidFill>
                  <a:effectLst/>
                  <a:uLnTx/>
                  <a:uFillTx/>
                  <a:latin typeface="Aptos" panose="02110004020202020204"/>
                  <a:ea typeface="+mn-ea"/>
                  <a:cs typeface="+mn-cs"/>
                </a:rPr>
                <a:t>N</a:t>
              </a:r>
            </a:p>
          </p:txBody>
        </p:sp>
        <p:sp>
          <p:nvSpPr>
            <p:cNvPr id="239" name="TextBox 238">
              <a:extLst>
                <a:ext uri="{FF2B5EF4-FFF2-40B4-BE49-F238E27FC236}">
                  <a16:creationId xmlns:a16="http://schemas.microsoft.com/office/drawing/2014/main" id="{D9F869E2-F9C3-2CA1-01B7-5A4A0BE80375}"/>
                </a:ext>
              </a:extLst>
            </p:cNvPr>
            <p:cNvSpPr txBox="1"/>
            <p:nvPr/>
          </p:nvSpPr>
          <p:spPr>
            <a:xfrm>
              <a:off x="10707033" y="3643732"/>
              <a:ext cx="1899728" cy="3752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Patients whose referral to FCC shows potential gap or bottleneck</a:t>
              </a:r>
            </a:p>
          </p:txBody>
        </p:sp>
        <p:sp>
          <p:nvSpPr>
            <p:cNvPr id="240" name="TextBox 239">
              <a:extLst>
                <a:ext uri="{FF2B5EF4-FFF2-40B4-BE49-F238E27FC236}">
                  <a16:creationId xmlns:a16="http://schemas.microsoft.com/office/drawing/2014/main" id="{BBBA65BA-93BF-AC3A-F283-D77618C7983E}"/>
                </a:ext>
              </a:extLst>
            </p:cNvPr>
            <p:cNvSpPr txBox="1"/>
            <p:nvPr/>
          </p:nvSpPr>
          <p:spPr>
            <a:xfrm>
              <a:off x="10439053" y="3705881"/>
              <a:ext cx="325860" cy="252249"/>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srgbClr val="FF0000"/>
                  </a:solidFill>
                  <a:effectLst/>
                  <a:uLnTx/>
                  <a:uFillTx/>
                  <a:latin typeface="Aptos" panose="02110004020202020204"/>
                  <a:ea typeface="+mn-ea"/>
                  <a:cs typeface="+mn-cs"/>
                </a:rPr>
                <a:t>N</a:t>
              </a:r>
            </a:p>
          </p:txBody>
        </p:sp>
        <p:sp>
          <p:nvSpPr>
            <p:cNvPr id="241" name="TextBox 240">
              <a:extLst>
                <a:ext uri="{FF2B5EF4-FFF2-40B4-BE49-F238E27FC236}">
                  <a16:creationId xmlns:a16="http://schemas.microsoft.com/office/drawing/2014/main" id="{84FCDC14-899C-054A-F636-54685772999A}"/>
                </a:ext>
              </a:extLst>
            </p:cNvPr>
            <p:cNvSpPr txBox="1"/>
            <p:nvPr/>
          </p:nvSpPr>
          <p:spPr>
            <a:xfrm>
              <a:off x="10722566" y="3217409"/>
              <a:ext cx="1899728" cy="498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Patients whose non-referral to FCC agrees with tumour molecular information</a:t>
              </a:r>
            </a:p>
          </p:txBody>
        </p:sp>
        <p:sp>
          <p:nvSpPr>
            <p:cNvPr id="242" name="TextBox 241">
              <a:extLst>
                <a:ext uri="{FF2B5EF4-FFF2-40B4-BE49-F238E27FC236}">
                  <a16:creationId xmlns:a16="http://schemas.microsoft.com/office/drawing/2014/main" id="{33BDD5EC-3125-4A5C-A2CF-C284AA085160}"/>
                </a:ext>
              </a:extLst>
            </p:cNvPr>
            <p:cNvSpPr txBox="1"/>
            <p:nvPr/>
          </p:nvSpPr>
          <p:spPr>
            <a:xfrm>
              <a:off x="10727177" y="4363832"/>
              <a:ext cx="1937549" cy="7441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parentheses: outcome within 62 days of resection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 referral by GP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30000" noProof="0">
                  <a:ln>
                    <a:noFill/>
                  </a:ln>
                  <a:solidFill>
                    <a:prstClr val="black"/>
                  </a:solidFill>
                  <a:effectLst/>
                  <a:uLnTx/>
                  <a:uFillTx/>
                  <a:latin typeface="Aptos" panose="02110004020202020204"/>
                  <a:ea typeface="+mn-ea"/>
                  <a:cs typeface="+mn-cs"/>
                </a:rPr>
                <a:t>$</a:t>
              </a: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 self-referral or referral prior to resection</a:t>
              </a:r>
            </a:p>
          </p:txBody>
        </p:sp>
        <p:sp>
          <p:nvSpPr>
            <p:cNvPr id="243" name="TextBox 242">
              <a:extLst>
                <a:ext uri="{FF2B5EF4-FFF2-40B4-BE49-F238E27FC236}">
                  <a16:creationId xmlns:a16="http://schemas.microsoft.com/office/drawing/2014/main" id="{8AB1B967-7EE4-3984-8841-B722451F58FA}"/>
                </a:ext>
              </a:extLst>
            </p:cNvPr>
            <p:cNvSpPr txBox="1"/>
            <p:nvPr/>
          </p:nvSpPr>
          <p:spPr>
            <a:xfrm>
              <a:off x="10728934" y="3961817"/>
              <a:ext cx="1899728" cy="3752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71" b="0" i="0" u="none" strike="noStrike" kern="1200" cap="none" spc="0" normalizeH="0" baseline="0" noProof="0">
                  <a:ln>
                    <a:noFill/>
                  </a:ln>
                  <a:solidFill>
                    <a:prstClr val="black"/>
                  </a:solidFill>
                  <a:effectLst/>
                  <a:uLnTx/>
                  <a:uFillTx/>
                  <a:latin typeface="Aptos" panose="02110004020202020204"/>
                  <a:ea typeface="+mn-ea"/>
                  <a:cs typeface="+mn-cs"/>
                </a:rPr>
                <a:t>Patients whose non-referral to FCC shows potential gap or bottleneck</a:t>
              </a:r>
            </a:p>
          </p:txBody>
        </p:sp>
      </p:grpSp>
      <p:grpSp>
        <p:nvGrpSpPr>
          <p:cNvPr id="3" name="Group 2">
            <a:extLst>
              <a:ext uri="{FF2B5EF4-FFF2-40B4-BE49-F238E27FC236}">
                <a16:creationId xmlns:a16="http://schemas.microsoft.com/office/drawing/2014/main" id="{02E5C932-3DAA-7665-D324-9A711E02CB61}"/>
              </a:ext>
            </a:extLst>
          </p:cNvPr>
          <p:cNvGrpSpPr/>
          <p:nvPr/>
        </p:nvGrpSpPr>
        <p:grpSpPr>
          <a:xfrm>
            <a:off x="7436267" y="162176"/>
            <a:ext cx="4480029" cy="1445951"/>
            <a:chOff x="7436267" y="162176"/>
            <a:chExt cx="4480029" cy="1445951"/>
          </a:xfrm>
        </p:grpSpPr>
        <p:grpSp>
          <p:nvGrpSpPr>
            <p:cNvPr id="4" name="Группа 7">
              <a:extLst>
                <a:ext uri="{FF2B5EF4-FFF2-40B4-BE49-F238E27FC236}">
                  <a16:creationId xmlns:a16="http://schemas.microsoft.com/office/drawing/2014/main" id="{DB920BC1-495F-48C8-2F91-6CEA1D3B8337}"/>
                </a:ext>
              </a:extLst>
            </p:cNvPr>
            <p:cNvGrpSpPr/>
            <p:nvPr/>
          </p:nvGrpSpPr>
          <p:grpSpPr>
            <a:xfrm>
              <a:off x="7436267" y="362669"/>
              <a:ext cx="3762202" cy="1245458"/>
              <a:chOff x="8872786" y="-965235"/>
              <a:chExt cx="4937900" cy="1548995"/>
            </a:xfrm>
          </p:grpSpPr>
          <p:sp>
            <p:nvSpPr>
              <p:cNvPr id="31" name="Google Shape;1131;p40">
                <a:extLst>
                  <a:ext uri="{FF2B5EF4-FFF2-40B4-BE49-F238E27FC236}">
                    <a16:creationId xmlns:a16="http://schemas.microsoft.com/office/drawing/2014/main" id="{39F6DC9C-DCF7-5A83-6AA1-ECF1EDBA67F6}"/>
                  </a:ext>
                </a:extLst>
              </p:cNvPr>
              <p:cNvSpPr txBox="1">
                <a:spLocks noChangeArrowheads="1"/>
              </p:cNvSpPr>
              <p:nvPr/>
            </p:nvSpPr>
            <p:spPr bwMode="auto">
              <a:xfrm>
                <a:off x="9683262" y="-965235"/>
                <a:ext cx="4127424"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Identify when, where, why, and to whom change is needed and the potential consequences</a:t>
                </a:r>
              </a:p>
            </p:txBody>
          </p:sp>
          <p:sp>
            <p:nvSpPr>
              <p:cNvPr id="32" name="Google Shape;1139;p40">
                <a:extLst>
                  <a:ext uri="{FF2B5EF4-FFF2-40B4-BE49-F238E27FC236}">
                    <a16:creationId xmlns:a16="http://schemas.microsoft.com/office/drawing/2014/main" id="{1AD8821E-1F1E-31E1-8D64-AA1E06ED2DE7}"/>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8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40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5" name="Group 4">
              <a:extLst>
                <a:ext uri="{FF2B5EF4-FFF2-40B4-BE49-F238E27FC236}">
                  <a16:creationId xmlns:a16="http://schemas.microsoft.com/office/drawing/2014/main" id="{8FCDE119-642D-E083-BBDB-C56917CF2D09}"/>
                </a:ext>
              </a:extLst>
            </p:cNvPr>
            <p:cNvGrpSpPr/>
            <p:nvPr/>
          </p:nvGrpSpPr>
          <p:grpSpPr>
            <a:xfrm>
              <a:off x="11196296" y="162176"/>
              <a:ext cx="720000" cy="1173065"/>
              <a:chOff x="11196296" y="162176"/>
              <a:chExt cx="720000" cy="1173065"/>
            </a:xfrm>
          </p:grpSpPr>
          <p:sp>
            <p:nvSpPr>
              <p:cNvPr id="6" name="Oval 5">
                <a:extLst>
                  <a:ext uri="{FF2B5EF4-FFF2-40B4-BE49-F238E27FC236}">
                    <a16:creationId xmlns:a16="http://schemas.microsoft.com/office/drawing/2014/main" id="{4D9ABFDD-DDD3-EAF8-7D71-A2DB84CF4BB6}"/>
                  </a:ext>
                </a:extLst>
              </p:cNvPr>
              <p:cNvSpPr/>
              <p:nvPr/>
            </p:nvSpPr>
            <p:spPr>
              <a:xfrm>
                <a:off x="11196296" y="615241"/>
                <a:ext cx="720000" cy="720000"/>
              </a:xfrm>
              <a:prstGeom prst="ellipse">
                <a:avLst/>
              </a:prstGeom>
              <a:solidFill>
                <a:srgbClr val="0078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3" name="Группа 4">
                <a:extLst>
                  <a:ext uri="{FF2B5EF4-FFF2-40B4-BE49-F238E27FC236}">
                    <a16:creationId xmlns:a16="http://schemas.microsoft.com/office/drawing/2014/main" id="{AF8378F4-D967-B71C-2099-869E2DA665EE}"/>
                  </a:ext>
                </a:extLst>
              </p:cNvPr>
              <p:cNvGrpSpPr/>
              <p:nvPr/>
            </p:nvGrpSpPr>
            <p:grpSpPr>
              <a:xfrm>
                <a:off x="11299898" y="162176"/>
                <a:ext cx="540000" cy="662460"/>
                <a:chOff x="12822681" y="-1674937"/>
                <a:chExt cx="666750" cy="823912"/>
              </a:xfrm>
            </p:grpSpPr>
            <p:sp>
              <p:nvSpPr>
                <p:cNvPr id="16" name="Google Shape;1142;p40">
                  <a:extLst>
                    <a:ext uri="{FF2B5EF4-FFF2-40B4-BE49-F238E27FC236}">
                      <a16:creationId xmlns:a16="http://schemas.microsoft.com/office/drawing/2014/main" id="{CA7209DB-5589-1ADB-B4F6-F92F38A1918A}"/>
                    </a:ext>
                  </a:extLst>
                </p:cNvPr>
                <p:cNvSpPr>
                  <a:spLocks noChangeArrowheads="1"/>
                </p:cNvSpPr>
                <p:nvPr/>
              </p:nvSpPr>
              <p:spPr bwMode="auto">
                <a:xfrm>
                  <a:off x="12822681" y="-1674937"/>
                  <a:ext cx="666750" cy="671607"/>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30" name="Google Shape;1143;p40">
                  <a:extLst>
                    <a:ext uri="{FF2B5EF4-FFF2-40B4-BE49-F238E27FC236}">
                      <a16:creationId xmlns:a16="http://schemas.microsoft.com/office/drawing/2014/main" id="{D443992C-2407-0FEE-7261-C16BFE9FBAD6}"/>
                    </a:ext>
                  </a:extLst>
                </p:cNvPr>
                <p:cNvSpPr txBox="1">
                  <a:spLocks noChangeArrowheads="1"/>
                </p:cNvSpPr>
                <p:nvPr/>
              </p:nvSpPr>
              <p:spPr bwMode="auto">
                <a:xfrm>
                  <a:off x="13010264" y="-1674937"/>
                  <a:ext cx="404551" cy="8239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32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2</a:t>
                  </a:r>
                  <a:endParaRPr kumimoji="0" lang="en-US" altLang="en-US" sz="32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pic>
            <p:nvPicPr>
              <p:cNvPr id="14" name="Graphic 13" descr="Head with gears outline">
                <a:extLst>
                  <a:ext uri="{FF2B5EF4-FFF2-40B4-BE49-F238E27FC236}">
                    <a16:creationId xmlns:a16="http://schemas.microsoft.com/office/drawing/2014/main" id="{080D966A-B4E8-67FE-7422-FDD0D261965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1327169" y="754051"/>
                <a:ext cx="514486" cy="514486"/>
              </a:xfrm>
              <a:prstGeom prst="rect">
                <a:avLst/>
              </a:prstGeom>
            </p:spPr>
          </p:pic>
        </p:grpSp>
      </p:grpSp>
      <p:cxnSp>
        <p:nvCxnSpPr>
          <p:cNvPr id="34" name="Straight Connector 33">
            <a:extLst>
              <a:ext uri="{FF2B5EF4-FFF2-40B4-BE49-F238E27FC236}">
                <a16:creationId xmlns:a16="http://schemas.microsoft.com/office/drawing/2014/main" id="{C06A2C95-3F7D-6571-D7A9-56B172B20059}"/>
              </a:ext>
            </a:extLst>
          </p:cNvPr>
          <p:cNvCxnSpPr>
            <a:cxnSpLocks/>
          </p:cNvCxnSpPr>
          <p:nvPr/>
        </p:nvCxnSpPr>
        <p:spPr>
          <a:xfrm>
            <a:off x="392741" y="999919"/>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6024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
                                        </p:tgtEl>
                                        <p:attrNameLst>
                                          <p:attrName>style.visibility</p:attrName>
                                        </p:attrNameLst>
                                      </p:cBhvr>
                                      <p:to>
                                        <p:strVal val="visible"/>
                                      </p:to>
                                    </p:set>
                                  </p:childTnLst>
                                </p:cTn>
                              </p:par>
                              <p:par>
                                <p:cTn id="7" presetID="6" presetClass="emph" presetSubtype="0" fill="hold" grpId="0" nodeType="withEffect">
                                  <p:stCondLst>
                                    <p:cond delay="0"/>
                                  </p:stCondLst>
                                  <p:childTnLst>
                                    <p:animScale>
                                      <p:cBhvr>
                                        <p:cTn id="8" dur="2000" fill="hold"/>
                                        <p:tgtEl>
                                          <p:spTgt spid="194"/>
                                        </p:tgtEl>
                                      </p:cBhvr>
                                      <p:by x="150000" y="150000"/>
                                    </p:animScale>
                                  </p:childTnLst>
                                </p:cTn>
                              </p:par>
                              <p:par>
                                <p:cTn id="9" presetID="6" presetClass="emph" presetSubtype="0" fill="hold" grpId="0" nodeType="withEffect">
                                  <p:stCondLst>
                                    <p:cond delay="0"/>
                                  </p:stCondLst>
                                  <p:childTnLst>
                                    <p:animScale>
                                      <p:cBhvr>
                                        <p:cTn id="10" dur="2000" fill="hold"/>
                                        <p:tgtEl>
                                          <p:spTgt spid="192"/>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6"/>
                                        </p:tgtEl>
                                        <p:attrNameLst>
                                          <p:attrName>style.visibility</p:attrName>
                                        </p:attrNameLst>
                                      </p:cBhvr>
                                      <p:to>
                                        <p:strVal val="visible"/>
                                      </p:to>
                                    </p:set>
                                  </p:childTnLst>
                                </p:cTn>
                              </p:par>
                              <p:par>
                                <p:cTn id="15" presetID="6" presetClass="emph" presetSubtype="0" fill="hold" grpId="0" nodeType="withEffect">
                                  <p:stCondLst>
                                    <p:cond delay="0"/>
                                  </p:stCondLst>
                                  <p:childTnLst>
                                    <p:animScale>
                                      <p:cBhvr>
                                        <p:cTn id="16" dur="2000" fill="hold"/>
                                        <p:tgtEl>
                                          <p:spTgt spid="200"/>
                                        </p:tgtEl>
                                      </p:cBhvr>
                                      <p:by x="150000" y="150000"/>
                                    </p:animScale>
                                  </p:childTnLst>
                                </p:cTn>
                              </p:par>
                              <p:par>
                                <p:cTn id="17" presetID="6" presetClass="emph" presetSubtype="0" fill="hold" grpId="0" nodeType="withEffect">
                                  <p:stCondLst>
                                    <p:cond delay="0"/>
                                  </p:stCondLst>
                                  <p:childTnLst>
                                    <p:animScale>
                                      <p:cBhvr>
                                        <p:cTn id="18" dur="2000" fill="hold"/>
                                        <p:tgtEl>
                                          <p:spTgt spid="202"/>
                                        </p:tgtEl>
                                      </p:cBhvr>
                                      <p:by x="150000" y="150000"/>
                                    </p:animScale>
                                  </p:childTnLst>
                                </p:cTn>
                              </p:par>
                              <p:par>
                                <p:cTn id="19" presetID="6" presetClass="emph" presetSubtype="0" fill="hold" grpId="0" nodeType="withEffect">
                                  <p:stCondLst>
                                    <p:cond delay="0"/>
                                  </p:stCondLst>
                                  <p:childTnLst>
                                    <p:animScale>
                                      <p:cBhvr>
                                        <p:cTn id="20" dur="2000" fill="hold"/>
                                        <p:tgtEl>
                                          <p:spTgt spid="198"/>
                                        </p:tgtEl>
                                      </p:cBhvr>
                                      <p:by x="150000" y="150000"/>
                                    </p:animScale>
                                  </p:childTnLst>
                                </p:cTn>
                              </p:par>
                              <p:par>
                                <p:cTn id="21" presetID="6" presetClass="emph" presetSubtype="0" fill="hold" grpId="0" nodeType="withEffect">
                                  <p:stCondLst>
                                    <p:cond delay="0"/>
                                  </p:stCondLst>
                                  <p:childTnLst>
                                    <p:animScale>
                                      <p:cBhvr>
                                        <p:cTn id="22" dur="2000" fill="hold"/>
                                        <p:tgtEl>
                                          <p:spTgt spid="19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194" grpId="0"/>
      <p:bldP spid="196" grpId="0"/>
      <p:bldP spid="198" grpId="0"/>
      <p:bldP spid="200" grpId="0"/>
      <p:bldP spid="202" grpId="0"/>
      <p:bldP spid="205" grpId="0" animBg="1"/>
      <p:bldP spid="20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44">
          <a:extLst>
            <a:ext uri="{FF2B5EF4-FFF2-40B4-BE49-F238E27FC236}">
              <a16:creationId xmlns:a16="http://schemas.microsoft.com/office/drawing/2014/main" id="{52A2978C-7AF3-FFD0-04B9-85DECC09FCF6}"/>
            </a:ext>
          </a:extLst>
        </p:cNvPr>
        <p:cNvGrpSpPr/>
        <p:nvPr/>
      </p:nvGrpSpPr>
      <p:grpSpPr>
        <a:xfrm>
          <a:off x="0" y="0"/>
          <a:ext cx="0" cy="0"/>
          <a:chOff x="0" y="0"/>
          <a:chExt cx="0" cy="0"/>
        </a:xfrm>
      </p:grpSpPr>
      <p:sp>
        <p:nvSpPr>
          <p:cNvPr id="31" name="TextBox 30">
            <a:extLst>
              <a:ext uri="{FF2B5EF4-FFF2-40B4-BE49-F238E27FC236}">
                <a16:creationId xmlns:a16="http://schemas.microsoft.com/office/drawing/2014/main" id="{3A2490DB-84D9-9E03-BB9C-CC7B869F217E}"/>
              </a:ext>
            </a:extLst>
          </p:cNvPr>
          <p:cNvSpPr txBox="1"/>
          <p:nvPr/>
        </p:nvSpPr>
        <p:spPr>
          <a:xfrm>
            <a:off x="359393" y="203715"/>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600" b="1" i="1" u="none" strike="noStrike" kern="1200" cap="none" spc="0" normalizeH="0" baseline="0" noProof="0" dirty="0">
                <a:ln>
                  <a:noFill/>
                </a:ln>
                <a:solidFill>
                  <a:srgbClr val="404040"/>
                </a:solidFill>
                <a:effectLst/>
                <a:uLnTx/>
                <a:uFillTx/>
                <a:latin typeface="Barlow" panose="00000500000000000000" pitchFamily="2" charset="0"/>
                <a:ea typeface="Roboto"/>
                <a:cs typeface="Roboto"/>
              </a:rPr>
              <a:t>Case Study</a:t>
            </a:r>
            <a:endParaRPr kumimoji="0" lang="en-US" sz="4600" b="1" i="1" u="none" strike="noStrike" kern="1200" cap="none" spc="0" normalizeH="0" baseline="0" noProof="0" dirty="0">
              <a:ln>
                <a:noFill/>
              </a:ln>
              <a:solidFill>
                <a:srgbClr val="404040"/>
              </a:solidFill>
              <a:effectLst/>
              <a:uLnTx/>
              <a:uFillTx/>
              <a:latin typeface="Barlow" panose="00000500000000000000" pitchFamily="2" charset="0"/>
              <a:ea typeface="+mn-ea"/>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Medium"/>
              <a:cs typeface="Arial"/>
            </a:endParaRPr>
          </a:p>
        </p:txBody>
      </p:sp>
      <p:sp>
        <p:nvSpPr>
          <p:cNvPr id="7" name="Google Shape;852;p35">
            <a:extLst>
              <a:ext uri="{FF2B5EF4-FFF2-40B4-BE49-F238E27FC236}">
                <a16:creationId xmlns:a16="http://schemas.microsoft.com/office/drawing/2014/main" id="{55D473FA-E17E-4A7F-9271-9530D0CF4C10}"/>
              </a:ext>
            </a:extLst>
          </p:cNvPr>
          <p:cNvSpPr txBox="1"/>
          <p:nvPr/>
        </p:nvSpPr>
        <p:spPr>
          <a:xfrm>
            <a:off x="4653755" y="1375914"/>
            <a:ext cx="2547937" cy="646113"/>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4200"/>
              <a:buFont typeface="Montserrat"/>
              <a:buNone/>
              <a:tabLst/>
              <a:defRPr/>
            </a:pPr>
            <a:r>
              <a:rPr kumimoji="0" lang="en-US" sz="2000" b="1" i="0" u="none" strike="noStrike" kern="1200" cap="none" spc="0" normalizeH="0" baseline="0" noProof="0" dirty="0">
                <a:ln>
                  <a:noFill/>
                </a:ln>
                <a:solidFill>
                  <a:srgbClr val="FFFFFF"/>
                </a:solidFill>
                <a:effectLst/>
                <a:uLnTx/>
                <a:uFillTx/>
                <a:latin typeface="Montserrat"/>
                <a:ea typeface="Montserrat"/>
                <a:cs typeface="Montserrat"/>
                <a:sym typeface="Montserrat"/>
              </a:rPr>
              <a:t>Shared Understanding</a:t>
            </a:r>
            <a:endParaRPr kumimoji="0" sz="2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Google Shape;855;p35">
            <a:extLst>
              <a:ext uri="{FF2B5EF4-FFF2-40B4-BE49-F238E27FC236}">
                <a16:creationId xmlns:a16="http://schemas.microsoft.com/office/drawing/2014/main" id="{66FD2276-7BEA-FBE1-DDDB-F9AF1C3B0363}"/>
              </a:ext>
            </a:extLst>
          </p:cNvPr>
          <p:cNvSpPr txBox="1"/>
          <p:nvPr/>
        </p:nvSpPr>
        <p:spPr>
          <a:xfrm>
            <a:off x="5040471" y="1890038"/>
            <a:ext cx="2191942" cy="882298"/>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Eye-opening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Consider work as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actually</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done, rather than imagined</a:t>
            </a:r>
          </a:p>
        </p:txBody>
      </p:sp>
      <p:sp>
        <p:nvSpPr>
          <p:cNvPr id="13" name="Speech Bubble: Rectangle with Corners Rounded 12">
            <a:extLst>
              <a:ext uri="{FF2B5EF4-FFF2-40B4-BE49-F238E27FC236}">
                <a16:creationId xmlns:a16="http://schemas.microsoft.com/office/drawing/2014/main" id="{066613AB-C3FB-5420-9847-E292C2980F5C}"/>
              </a:ext>
            </a:extLst>
          </p:cNvPr>
          <p:cNvSpPr/>
          <p:nvPr/>
        </p:nvSpPr>
        <p:spPr>
          <a:xfrm>
            <a:off x="359393" y="5448219"/>
            <a:ext cx="2611616" cy="875225"/>
          </a:xfrm>
          <a:prstGeom prst="wedgeRoundRectCallout">
            <a:avLst>
              <a:gd name="adj1" fmla="val 54136"/>
              <a:gd name="adj2" fmla="val -80580"/>
              <a:gd name="adj3" fmla="val 16667"/>
            </a:avLst>
          </a:prstGeom>
          <a:gradFill flip="none" rotWithShape="1">
            <a:gsLst>
              <a:gs pos="0">
                <a:srgbClr val="3F61C4">
                  <a:tint val="66000"/>
                  <a:satMod val="160000"/>
                </a:srgbClr>
              </a:gs>
              <a:gs pos="50000">
                <a:srgbClr val="3F61C4">
                  <a:tint val="44500"/>
                  <a:satMod val="160000"/>
                </a:srgbClr>
              </a:gs>
              <a:gs pos="100000">
                <a:srgbClr val="3F61C4">
                  <a:tint val="23500"/>
                  <a:satMod val="160000"/>
                </a:srgbClr>
              </a:gs>
            </a:gsLst>
            <a:lin ang="2700000" scaled="1"/>
            <a:tileRect/>
          </a:gra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Aptos" panose="02110004020202020204"/>
                <a:ea typeface="+mn-ea"/>
                <a:cs typeface="+mn-cs"/>
              </a:rPr>
              <a:t>‘Along the way, there’s potential for misses.  This is a process but the </a:t>
            </a:r>
            <a:r>
              <a:rPr kumimoji="0" lang="en-AU" sz="1200" b="1" i="1" u="none" strike="noStrike" kern="1200" cap="none" spc="0" normalizeH="0" baseline="0" noProof="0" dirty="0">
                <a:ln>
                  <a:noFill/>
                </a:ln>
                <a:solidFill>
                  <a:prstClr val="black"/>
                </a:solidFill>
                <a:effectLst/>
                <a:uLnTx/>
                <a:uFillTx/>
                <a:latin typeface="Aptos" panose="02110004020202020204"/>
                <a:ea typeface="+mn-ea"/>
                <a:cs typeface="+mn-cs"/>
              </a:rPr>
              <a:t>process can fail </a:t>
            </a:r>
            <a:r>
              <a:rPr kumimoji="0" lang="en-AU" sz="1200" b="0" i="1" u="none" strike="noStrike" kern="1200" cap="none" spc="0" normalizeH="0" baseline="0" noProof="0" dirty="0">
                <a:ln>
                  <a:noFill/>
                </a:ln>
                <a:solidFill>
                  <a:prstClr val="black"/>
                </a:solidFill>
                <a:effectLst/>
                <a:uLnTx/>
                <a:uFillTx/>
                <a:latin typeface="Aptos" panose="02110004020202020204"/>
                <a:ea typeface="+mn-ea"/>
                <a:cs typeface="+mn-cs"/>
              </a:rPr>
              <a:t>at any point’ – Geneticist </a:t>
            </a:r>
          </a:p>
        </p:txBody>
      </p:sp>
      <p:sp>
        <p:nvSpPr>
          <p:cNvPr id="14" name="Speech Bubble: Rectangle with Corners Rounded 11">
            <a:extLst>
              <a:ext uri="{FF2B5EF4-FFF2-40B4-BE49-F238E27FC236}">
                <a16:creationId xmlns:a16="http://schemas.microsoft.com/office/drawing/2014/main" id="{8E3CF883-DE9D-F8A6-B725-55F7C35D18C9}"/>
              </a:ext>
            </a:extLst>
          </p:cNvPr>
          <p:cNvSpPr/>
          <p:nvPr/>
        </p:nvSpPr>
        <p:spPr>
          <a:xfrm>
            <a:off x="9001229" y="2813499"/>
            <a:ext cx="3066379" cy="911801"/>
          </a:xfrm>
          <a:prstGeom prst="wedgeRoundRectCallout">
            <a:avLst>
              <a:gd name="adj1" fmla="val -61818"/>
              <a:gd name="adj2" fmla="val 83544"/>
              <a:gd name="adj3" fmla="val 16667"/>
            </a:avLst>
          </a:prstGeom>
          <a:gradFill flip="none" rotWithShape="1">
            <a:gsLst>
              <a:gs pos="0">
                <a:srgbClr val="4C1878">
                  <a:tint val="66000"/>
                  <a:satMod val="160000"/>
                </a:srgbClr>
              </a:gs>
              <a:gs pos="50000">
                <a:srgbClr val="4C1878">
                  <a:tint val="44500"/>
                  <a:satMod val="160000"/>
                </a:srgbClr>
              </a:gs>
              <a:gs pos="100000">
                <a:srgbClr val="4C1878">
                  <a:tint val="23500"/>
                  <a:satMod val="160000"/>
                </a:srgbClr>
              </a:gs>
            </a:gsLst>
            <a:lin ang="2700000" scaled="1"/>
            <a:tileRect/>
          </a:gra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Aptos" panose="02110004020202020204"/>
                <a:ea typeface="+mn-ea"/>
                <a:cs typeface="+mn-cs"/>
              </a:rPr>
              <a:t>‘The failure happens with us as clinicians. We refer patients who are not needing referral.  We’re </a:t>
            </a:r>
            <a:r>
              <a:rPr kumimoji="0" lang="en-AU" sz="1200" b="1" i="1" u="none" strike="noStrike" kern="1200" cap="none" spc="0" normalizeH="0" baseline="0" noProof="0" dirty="0">
                <a:ln>
                  <a:noFill/>
                </a:ln>
                <a:solidFill>
                  <a:prstClr val="black"/>
                </a:solidFill>
                <a:effectLst/>
                <a:uLnTx/>
                <a:uFillTx/>
                <a:latin typeface="Aptos" panose="02110004020202020204"/>
                <a:ea typeface="+mn-ea"/>
                <a:cs typeface="+mn-cs"/>
              </a:rPr>
              <a:t>missing patients </a:t>
            </a:r>
            <a:r>
              <a:rPr kumimoji="0" lang="en-AU" sz="1200" b="0" i="1" u="none" strike="noStrike" kern="1200" cap="none" spc="0" normalizeH="0" baseline="0" noProof="0" dirty="0">
                <a:ln>
                  <a:noFill/>
                </a:ln>
                <a:solidFill>
                  <a:prstClr val="black"/>
                </a:solidFill>
                <a:effectLst/>
                <a:uLnTx/>
                <a:uFillTx/>
                <a:latin typeface="Aptos" panose="02110004020202020204"/>
                <a:ea typeface="+mn-ea"/>
                <a:cs typeface="+mn-cs"/>
              </a:rPr>
              <a:t>who need referral’ – Surgeon</a:t>
            </a:r>
          </a:p>
        </p:txBody>
      </p:sp>
      <p:sp>
        <p:nvSpPr>
          <p:cNvPr id="15" name="Speech Bubble: Rectangle with Corners Rounded 11">
            <a:extLst>
              <a:ext uri="{FF2B5EF4-FFF2-40B4-BE49-F238E27FC236}">
                <a16:creationId xmlns:a16="http://schemas.microsoft.com/office/drawing/2014/main" id="{B0358030-313D-F732-853D-D345058A373C}"/>
              </a:ext>
            </a:extLst>
          </p:cNvPr>
          <p:cNvSpPr/>
          <p:nvPr/>
        </p:nvSpPr>
        <p:spPr>
          <a:xfrm>
            <a:off x="657172" y="2267141"/>
            <a:ext cx="2958340" cy="856912"/>
          </a:xfrm>
          <a:prstGeom prst="wedgeRoundRectCallout">
            <a:avLst>
              <a:gd name="adj1" fmla="val 79517"/>
              <a:gd name="adj2" fmla="val -59212"/>
              <a:gd name="adj3" fmla="val 16667"/>
            </a:avLst>
          </a:prstGeom>
          <a:gradFill flip="none" rotWithShape="1">
            <a:gsLst>
              <a:gs pos="0">
                <a:srgbClr val="007882">
                  <a:tint val="66000"/>
                  <a:satMod val="160000"/>
                </a:srgbClr>
              </a:gs>
              <a:gs pos="50000">
                <a:srgbClr val="007882">
                  <a:tint val="44500"/>
                  <a:satMod val="160000"/>
                </a:srgbClr>
              </a:gs>
              <a:gs pos="100000">
                <a:srgbClr val="007882">
                  <a:tint val="23500"/>
                  <a:satMod val="160000"/>
                </a:srgbClr>
              </a:gs>
            </a:gsLst>
            <a:lin ang="2700000" scaled="1"/>
            <a:tileRect/>
          </a:gra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a:t>
            </a:r>
            <a:r>
              <a:rPr kumimoji="0" lang="en-AU" sz="1200" b="0" i="1" u="none" strike="noStrike" kern="1200" cap="none" spc="0" normalizeH="0" baseline="0" noProof="0" dirty="0">
                <a:ln>
                  <a:noFill/>
                </a:ln>
                <a:solidFill>
                  <a:prstClr val="black"/>
                </a:solidFill>
                <a:effectLst/>
                <a:uLnTx/>
                <a:uFillTx/>
                <a:latin typeface="Aptos" panose="02110004020202020204"/>
                <a:ea typeface="+mn-ea"/>
                <a:cs typeface="+mn-cs"/>
              </a:rPr>
              <a:t>Gosh, and I thought we were quite good at it, but there are </a:t>
            </a:r>
            <a:r>
              <a:rPr kumimoji="0" lang="en-AU" sz="1200" b="1" i="1" u="none" strike="noStrike" kern="1200" cap="none" spc="0" normalizeH="0" baseline="0" noProof="0" dirty="0">
                <a:ln>
                  <a:noFill/>
                </a:ln>
                <a:solidFill>
                  <a:prstClr val="black"/>
                </a:solidFill>
                <a:effectLst/>
                <a:uLnTx/>
                <a:uFillTx/>
                <a:latin typeface="Aptos" panose="02110004020202020204"/>
                <a:ea typeface="+mn-ea"/>
                <a:cs typeface="+mn-cs"/>
              </a:rPr>
              <a:t>holes in the journey</a:t>
            </a:r>
            <a:r>
              <a:rPr kumimoji="0" lang="en-AU" sz="1200" b="0" i="1" u="none" strike="noStrike" kern="1200" cap="none" spc="0" normalizeH="0" baseline="0" noProof="0" dirty="0">
                <a:ln>
                  <a:noFill/>
                </a:ln>
                <a:solidFill>
                  <a:prstClr val="black"/>
                </a:solidFill>
                <a:effectLst/>
                <a:uLnTx/>
                <a:uFillTx/>
                <a:latin typeface="Aptos" panose="02110004020202020204"/>
                <a:ea typeface="+mn-ea"/>
                <a:cs typeface="+mn-cs"/>
              </a:rPr>
              <a:t>’ – Medical oncologist</a:t>
            </a:r>
            <a:endParaRPr kumimoji="0" lang="en-AU" sz="1200" b="0" i="1"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p:txBody>
      </p:sp>
      <p:sp>
        <p:nvSpPr>
          <p:cNvPr id="19" name="Google Shape;1143;p40">
            <a:extLst>
              <a:ext uri="{FF2B5EF4-FFF2-40B4-BE49-F238E27FC236}">
                <a16:creationId xmlns:a16="http://schemas.microsoft.com/office/drawing/2014/main" id="{524649F5-ABBA-BAC7-5FD5-EC0845F1C369}"/>
              </a:ext>
            </a:extLst>
          </p:cNvPr>
          <p:cNvSpPr txBox="1">
            <a:spLocks noChangeArrowheads="1"/>
          </p:cNvSpPr>
          <p:nvPr/>
        </p:nvSpPr>
        <p:spPr bwMode="auto">
          <a:xfrm>
            <a:off x="11638680" y="71420"/>
            <a:ext cx="308229" cy="66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Montserrat" panose="02000505000000020004" pitchFamily="2" charset="77"/>
                <a:ea typeface="+mn-ea"/>
                <a:cs typeface="Arial" panose="020B0604020202020204" pitchFamily="34" charset="0"/>
                <a:sym typeface="Montserrat" panose="02000505000000020004" pitchFamily="2" charset="0"/>
              </a:rPr>
              <a:t>1</a:t>
            </a:r>
            <a:endParaRPr kumimoji="0" lang="en-US" altLang="en-US" sz="1400" b="1" i="0" u="none" strike="noStrike" kern="1200" cap="none" spc="0" normalizeH="0" baseline="0" noProof="0">
              <a:ln>
                <a:noFill/>
              </a:ln>
              <a:solidFill>
                <a:srgbClr val="000000"/>
              </a:solidFill>
              <a:effectLst/>
              <a:uLnTx/>
              <a:uFillTx/>
              <a:latin typeface="Montserrat" panose="02000505000000020004" pitchFamily="2" charset="77"/>
              <a:ea typeface="+mn-ea"/>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63CB21D4-55CB-0D56-49ED-8896D4E6B8C5}"/>
              </a:ext>
            </a:extLst>
          </p:cNvPr>
          <p:cNvSpPr txBox="1"/>
          <p:nvPr/>
        </p:nvSpPr>
        <p:spPr>
          <a:xfrm>
            <a:off x="3581911" y="282208"/>
            <a:ext cx="314469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Barlow" panose="00000500000000000000" pitchFamily="2" charset="0"/>
                <a:ea typeface="+mn-ea"/>
                <a:cs typeface="+mn-cs"/>
              </a:rPr>
              <a:t>HaSP</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 ~ Stakeholder </a:t>
            </a:r>
            <a:r>
              <a:rPr kumimoji="0" lang="en-US" sz="1800" b="1"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feedback</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 on process mapping outputs</a:t>
            </a:r>
          </a:p>
        </p:txBody>
      </p:sp>
      <p:grpSp>
        <p:nvGrpSpPr>
          <p:cNvPr id="21" name="Группа 7">
            <a:extLst>
              <a:ext uri="{FF2B5EF4-FFF2-40B4-BE49-F238E27FC236}">
                <a16:creationId xmlns:a16="http://schemas.microsoft.com/office/drawing/2014/main" id="{C7C86EE7-1FFC-DCB8-E332-ACD9DA38ECFE}"/>
              </a:ext>
            </a:extLst>
          </p:cNvPr>
          <p:cNvGrpSpPr/>
          <p:nvPr/>
        </p:nvGrpSpPr>
        <p:grpSpPr>
          <a:xfrm>
            <a:off x="7486588" y="427948"/>
            <a:ext cx="3624902" cy="1070182"/>
            <a:chOff x="8872786" y="-747241"/>
            <a:chExt cx="4757693" cy="1331001"/>
          </a:xfrm>
        </p:grpSpPr>
        <p:sp>
          <p:nvSpPr>
            <p:cNvPr id="22" name="Google Shape;1131;p40">
              <a:extLst>
                <a:ext uri="{FF2B5EF4-FFF2-40B4-BE49-F238E27FC236}">
                  <a16:creationId xmlns:a16="http://schemas.microsoft.com/office/drawing/2014/main" id="{BCBAA8C8-55A6-8FFA-EFE0-4387771B71DC}"/>
                </a:ext>
              </a:extLst>
            </p:cNvPr>
            <p:cNvSpPr txBox="1">
              <a:spLocks noChangeArrowheads="1"/>
            </p:cNvSpPr>
            <p:nvPr/>
          </p:nvSpPr>
          <p:spPr bwMode="auto">
            <a:xfrm>
              <a:off x="9503055" y="-747241"/>
              <a:ext cx="4127424"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Engage stakeholders in the implementation process and maintain engagement</a:t>
              </a:r>
              <a:endParaRPr kumimoji="0" lang="en-US" sz="1600" b="1" i="1"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sp>
          <p:nvSpPr>
            <p:cNvPr id="23" name="Google Shape;1139;p40">
              <a:extLst>
                <a:ext uri="{FF2B5EF4-FFF2-40B4-BE49-F238E27FC236}">
                  <a16:creationId xmlns:a16="http://schemas.microsoft.com/office/drawing/2014/main" id="{1E177B46-4D27-887E-9809-C23923A288CA}"/>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0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32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3B52A24C-E834-CEB4-43A6-D72919354602}"/>
              </a:ext>
            </a:extLst>
          </p:cNvPr>
          <p:cNvGrpSpPr/>
          <p:nvPr/>
        </p:nvGrpSpPr>
        <p:grpSpPr>
          <a:xfrm>
            <a:off x="11073206" y="76511"/>
            <a:ext cx="771996" cy="1185760"/>
            <a:chOff x="11073205" y="76510"/>
            <a:chExt cx="1032093" cy="1585260"/>
          </a:xfrm>
        </p:grpSpPr>
        <p:grpSp>
          <p:nvGrpSpPr>
            <p:cNvPr id="25" name="Group 24">
              <a:extLst>
                <a:ext uri="{FF2B5EF4-FFF2-40B4-BE49-F238E27FC236}">
                  <a16:creationId xmlns:a16="http://schemas.microsoft.com/office/drawing/2014/main" id="{2564C4D7-96BE-65C9-62A5-5EE1B3764120}"/>
                </a:ext>
              </a:extLst>
            </p:cNvPr>
            <p:cNvGrpSpPr/>
            <p:nvPr/>
          </p:nvGrpSpPr>
          <p:grpSpPr>
            <a:xfrm>
              <a:off x="11073205" y="597653"/>
              <a:ext cx="1032093" cy="1064117"/>
              <a:chOff x="5365802" y="2882707"/>
              <a:chExt cx="559878" cy="577250"/>
            </a:xfrm>
            <a:solidFill>
              <a:srgbClr val="3F61C4"/>
            </a:solidFill>
          </p:grpSpPr>
          <p:sp>
            <p:nvSpPr>
              <p:cNvPr id="29" name="Oval 28">
                <a:extLst>
                  <a:ext uri="{FF2B5EF4-FFF2-40B4-BE49-F238E27FC236}">
                    <a16:creationId xmlns:a16="http://schemas.microsoft.com/office/drawing/2014/main" id="{DE6F3C9C-C10A-A47A-F2B4-32C9C2D888AC}"/>
                  </a:ext>
                </a:extLst>
              </p:cNvPr>
              <p:cNvSpPr/>
              <p:nvPr/>
            </p:nvSpPr>
            <p:spPr>
              <a:xfrm>
                <a:off x="5365802" y="2882707"/>
                <a:ext cx="559878" cy="559878"/>
              </a:xfrm>
              <a:prstGeom prst="ellipse">
                <a:avLst/>
              </a:prstGeom>
              <a:solidFill>
                <a:srgbClr val="3F61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 name="Graphic 29" descr="Handshake outline">
                <a:extLst>
                  <a:ext uri="{FF2B5EF4-FFF2-40B4-BE49-F238E27FC236}">
                    <a16:creationId xmlns:a16="http://schemas.microsoft.com/office/drawing/2014/main" id="{0C50AD9A-D48C-423C-7E0A-2AD4BC69CD3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69285" y="2910091"/>
                <a:ext cx="549866" cy="549866"/>
              </a:xfrm>
              <a:prstGeom prst="rect">
                <a:avLst/>
              </a:prstGeom>
            </p:spPr>
          </p:pic>
        </p:grpSp>
        <p:grpSp>
          <p:nvGrpSpPr>
            <p:cNvPr id="26" name="Группа 4">
              <a:extLst>
                <a:ext uri="{FF2B5EF4-FFF2-40B4-BE49-F238E27FC236}">
                  <a16:creationId xmlns:a16="http://schemas.microsoft.com/office/drawing/2014/main" id="{B134DF8D-6811-84F5-4997-38A2A8F33BB1}"/>
                </a:ext>
              </a:extLst>
            </p:cNvPr>
            <p:cNvGrpSpPr/>
            <p:nvPr/>
          </p:nvGrpSpPr>
          <p:grpSpPr>
            <a:xfrm>
              <a:off x="11226444" y="76510"/>
              <a:ext cx="720000" cy="718623"/>
              <a:chOff x="12731986" y="-1781482"/>
              <a:chExt cx="889000" cy="893763"/>
            </a:xfrm>
          </p:grpSpPr>
          <p:sp>
            <p:nvSpPr>
              <p:cNvPr id="27" name="Google Shape;1142;p40">
                <a:extLst>
                  <a:ext uri="{FF2B5EF4-FFF2-40B4-BE49-F238E27FC236}">
                    <a16:creationId xmlns:a16="http://schemas.microsoft.com/office/drawing/2014/main" id="{C994C1DB-E0B1-F789-63FC-3B9CD21D4AB2}"/>
                  </a:ext>
                </a:extLst>
              </p:cNvPr>
              <p:cNvSpPr>
                <a:spLocks noChangeArrowheads="1"/>
              </p:cNvSpPr>
              <p:nvPr/>
            </p:nvSpPr>
            <p:spPr bwMode="auto">
              <a:xfrm>
                <a:off x="12731986" y="-1781482"/>
                <a:ext cx="889000" cy="893763"/>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28" name="Google Shape;1143;p40">
                <a:extLst>
                  <a:ext uri="{FF2B5EF4-FFF2-40B4-BE49-F238E27FC236}">
                    <a16:creationId xmlns:a16="http://schemas.microsoft.com/office/drawing/2014/main" id="{429CD99E-9D9E-E1B2-42CA-25127E4CDD0F}"/>
                  </a:ext>
                </a:extLst>
              </p:cNvPr>
              <p:cNvSpPr txBox="1">
                <a:spLocks noChangeArrowheads="1"/>
              </p:cNvSpPr>
              <p:nvPr/>
            </p:nvSpPr>
            <p:spPr bwMode="auto">
              <a:xfrm>
                <a:off x="13044121" y="-1722611"/>
                <a:ext cx="404552" cy="82391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32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1</a:t>
                </a:r>
                <a:endParaRPr kumimoji="0" lang="en-US" altLang="en-US" sz="105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cxnSp>
        <p:nvCxnSpPr>
          <p:cNvPr id="32" name="Straight Connector 31">
            <a:extLst>
              <a:ext uri="{FF2B5EF4-FFF2-40B4-BE49-F238E27FC236}">
                <a16:creationId xmlns:a16="http://schemas.microsoft.com/office/drawing/2014/main" id="{7C954AFF-7D12-3187-537C-D55E3C78F824}"/>
              </a:ext>
            </a:extLst>
          </p:cNvPr>
          <p:cNvCxnSpPr>
            <a:cxnSpLocks/>
          </p:cNvCxnSpPr>
          <p:nvPr/>
        </p:nvCxnSpPr>
        <p:spPr>
          <a:xfrm>
            <a:off x="392741" y="1038149"/>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nvGrpSpPr>
          <p:cNvPr id="18" name="Группа 1">
            <a:extLst>
              <a:ext uri="{FF2B5EF4-FFF2-40B4-BE49-F238E27FC236}">
                <a16:creationId xmlns:a16="http://schemas.microsoft.com/office/drawing/2014/main" id="{4ED055B1-F9EE-555B-8C62-F7A8107DA5AC}"/>
              </a:ext>
            </a:extLst>
          </p:cNvPr>
          <p:cNvGrpSpPr/>
          <p:nvPr/>
        </p:nvGrpSpPr>
        <p:grpSpPr>
          <a:xfrm>
            <a:off x="4461499" y="1125790"/>
            <a:ext cx="3275096" cy="2793907"/>
            <a:chOff x="4419600" y="430212"/>
            <a:chExt cx="3711790" cy="3338512"/>
          </a:xfrm>
        </p:grpSpPr>
        <p:sp>
          <p:nvSpPr>
            <p:cNvPr id="20" name="Google Shape;380;p20">
              <a:extLst>
                <a:ext uri="{FF2B5EF4-FFF2-40B4-BE49-F238E27FC236}">
                  <a16:creationId xmlns:a16="http://schemas.microsoft.com/office/drawing/2014/main" id="{8BAE7538-330E-6DD7-5080-5D876D58E1C3}"/>
                </a:ext>
              </a:extLst>
            </p:cNvPr>
            <p:cNvSpPr txBox="1"/>
            <p:nvPr/>
          </p:nvSpPr>
          <p:spPr>
            <a:xfrm>
              <a:off x="5159206" y="920338"/>
              <a:ext cx="2972184" cy="46853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Open Sans"/>
                <a:buNone/>
                <a:tabLst/>
                <a:defRPr/>
              </a:pPr>
              <a:r>
                <a:rPr kumimoji="0" lang="en-US" sz="1800" b="1" i="0" u="none" strike="noStrike" kern="1200" cap="none" spc="0" normalizeH="0" baseline="0" noProof="0" dirty="0" err="1">
                  <a:ln>
                    <a:noFill/>
                  </a:ln>
                  <a:solidFill>
                    <a:prstClr val="black"/>
                  </a:solidFill>
                  <a:effectLst/>
                  <a:uLnTx/>
                  <a:uFillTx/>
                  <a:latin typeface="Open Sans"/>
                  <a:ea typeface="Open Sans"/>
                  <a:cs typeface="Open Sans"/>
                  <a:sym typeface="Open Sans"/>
                </a:rPr>
                <a:t>Visualisation</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3" name="Google Shape;384;p20">
              <a:extLst>
                <a:ext uri="{FF2B5EF4-FFF2-40B4-BE49-F238E27FC236}">
                  <a16:creationId xmlns:a16="http://schemas.microsoft.com/office/drawing/2014/main" id="{03308670-9B3D-6122-E12C-CE3C6F3E61F7}"/>
                </a:ext>
              </a:extLst>
            </p:cNvPr>
            <p:cNvSpPr/>
            <p:nvPr/>
          </p:nvSpPr>
          <p:spPr>
            <a:xfrm>
              <a:off x="4419600" y="430212"/>
              <a:ext cx="3338512" cy="3338512"/>
            </a:xfrm>
            <a:custGeom>
              <a:avLst/>
              <a:gdLst/>
              <a:ahLst/>
              <a:cxnLst/>
              <a:rect l="l" t="t" r="r" b="b"/>
              <a:pathLst>
                <a:path w="456" h="456" extrusionOk="0">
                  <a:moveTo>
                    <a:pt x="228" y="456"/>
                  </a:moveTo>
                  <a:cubicBezTo>
                    <a:pt x="354" y="456"/>
                    <a:pt x="456" y="354"/>
                    <a:pt x="456" y="228"/>
                  </a:cubicBezTo>
                  <a:cubicBezTo>
                    <a:pt x="456" y="102"/>
                    <a:pt x="354" y="0"/>
                    <a:pt x="228" y="0"/>
                  </a:cubicBezTo>
                  <a:cubicBezTo>
                    <a:pt x="102" y="0"/>
                    <a:pt x="0" y="102"/>
                    <a:pt x="0" y="228"/>
                  </a:cubicBezTo>
                  <a:cubicBezTo>
                    <a:pt x="0" y="269"/>
                    <a:pt x="12" y="309"/>
                    <a:pt x="31" y="342"/>
                  </a:cubicBezTo>
                </a:path>
              </a:pathLst>
            </a:custGeom>
            <a:noFill/>
            <a:ln w="36500" cap="rnd" cmpd="sng">
              <a:solidFill>
                <a:srgbClr val="007882"/>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grpSp>
        <p:nvGrpSpPr>
          <p:cNvPr id="36" name="Группа 2">
            <a:extLst>
              <a:ext uri="{FF2B5EF4-FFF2-40B4-BE49-F238E27FC236}">
                <a16:creationId xmlns:a16="http://schemas.microsoft.com/office/drawing/2014/main" id="{33465DAE-6186-576F-8BB8-6D86BBB5B1D0}"/>
              </a:ext>
            </a:extLst>
          </p:cNvPr>
          <p:cNvGrpSpPr/>
          <p:nvPr/>
        </p:nvGrpSpPr>
        <p:grpSpPr>
          <a:xfrm>
            <a:off x="5529711" y="3330715"/>
            <a:ext cx="3360350" cy="2990530"/>
            <a:chOff x="5729287" y="3103562"/>
            <a:chExt cx="3808412" cy="3573462"/>
          </a:xfrm>
        </p:grpSpPr>
        <p:sp>
          <p:nvSpPr>
            <p:cNvPr id="37" name="Google Shape;382;p20">
              <a:extLst>
                <a:ext uri="{FF2B5EF4-FFF2-40B4-BE49-F238E27FC236}">
                  <a16:creationId xmlns:a16="http://schemas.microsoft.com/office/drawing/2014/main" id="{FD6F09FB-42D6-1E4A-A540-CDE09C2CF32F}"/>
                </a:ext>
              </a:extLst>
            </p:cNvPr>
            <p:cNvSpPr/>
            <p:nvPr/>
          </p:nvSpPr>
          <p:spPr>
            <a:xfrm>
              <a:off x="5729287" y="3103562"/>
              <a:ext cx="3808412" cy="3573462"/>
            </a:xfrm>
            <a:custGeom>
              <a:avLst/>
              <a:gdLst/>
              <a:ahLst/>
              <a:cxnLst/>
              <a:rect l="l" t="t" r="r" b="b"/>
              <a:pathLst>
                <a:path w="520" h="488" extrusionOk="0">
                  <a:moveTo>
                    <a:pt x="63" y="114"/>
                  </a:moveTo>
                  <a:cubicBezTo>
                    <a:pt x="0" y="223"/>
                    <a:pt x="37" y="362"/>
                    <a:pt x="146" y="425"/>
                  </a:cubicBezTo>
                  <a:cubicBezTo>
                    <a:pt x="255" y="488"/>
                    <a:pt x="394" y="451"/>
                    <a:pt x="457" y="342"/>
                  </a:cubicBezTo>
                  <a:cubicBezTo>
                    <a:pt x="520" y="233"/>
                    <a:pt x="483" y="93"/>
                    <a:pt x="374" y="31"/>
                  </a:cubicBezTo>
                  <a:cubicBezTo>
                    <a:pt x="337" y="9"/>
                    <a:pt x="297" y="0"/>
                    <a:pt x="258" y="0"/>
                  </a:cubicBezTo>
                </a:path>
              </a:pathLst>
            </a:custGeom>
            <a:noFill/>
            <a:ln w="36500" cap="rnd" cmpd="sng">
              <a:solidFill>
                <a:srgbClr val="4C1878"/>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9" name="Google Shape;390;p20">
              <a:extLst>
                <a:ext uri="{FF2B5EF4-FFF2-40B4-BE49-F238E27FC236}">
                  <a16:creationId xmlns:a16="http://schemas.microsoft.com/office/drawing/2014/main" id="{C795DAD6-B129-3810-9AB2-C3575A3601B3}"/>
                </a:ext>
              </a:extLst>
            </p:cNvPr>
            <p:cNvSpPr/>
            <p:nvPr/>
          </p:nvSpPr>
          <p:spPr>
            <a:xfrm>
              <a:off x="7158037" y="5535781"/>
              <a:ext cx="858042" cy="518942"/>
            </a:xfrm>
            <a:custGeom>
              <a:avLst/>
              <a:gdLst/>
              <a:ahLst/>
              <a:cxnLst/>
              <a:rect l="l" t="t" r="r" b="b"/>
              <a:pathLst>
                <a:path w="144" h="77" extrusionOk="0">
                  <a:moveTo>
                    <a:pt x="74" y="2"/>
                  </a:moveTo>
                  <a:cubicBezTo>
                    <a:pt x="75" y="2"/>
                    <a:pt x="77" y="2"/>
                    <a:pt x="78" y="3"/>
                  </a:cubicBezTo>
                  <a:cubicBezTo>
                    <a:pt x="86" y="5"/>
                    <a:pt x="90" y="9"/>
                    <a:pt x="91" y="16"/>
                  </a:cubicBezTo>
                  <a:cubicBezTo>
                    <a:pt x="91" y="25"/>
                    <a:pt x="88" y="32"/>
                    <a:pt x="83" y="37"/>
                  </a:cubicBezTo>
                  <a:cubicBezTo>
                    <a:pt x="81" y="39"/>
                    <a:pt x="80" y="42"/>
                    <a:pt x="81" y="44"/>
                  </a:cubicBezTo>
                  <a:cubicBezTo>
                    <a:pt x="81" y="47"/>
                    <a:pt x="83" y="49"/>
                    <a:pt x="86" y="50"/>
                  </a:cubicBezTo>
                  <a:cubicBezTo>
                    <a:pt x="87" y="51"/>
                    <a:pt x="87" y="51"/>
                    <a:pt x="87" y="51"/>
                  </a:cubicBezTo>
                  <a:cubicBezTo>
                    <a:pt x="89" y="51"/>
                    <a:pt x="91" y="52"/>
                    <a:pt x="92" y="53"/>
                  </a:cubicBezTo>
                  <a:cubicBezTo>
                    <a:pt x="98" y="55"/>
                    <a:pt x="102" y="58"/>
                    <a:pt x="105" y="61"/>
                  </a:cubicBezTo>
                  <a:cubicBezTo>
                    <a:pt x="106" y="62"/>
                    <a:pt x="107" y="64"/>
                    <a:pt x="107" y="65"/>
                  </a:cubicBezTo>
                  <a:cubicBezTo>
                    <a:pt x="106" y="67"/>
                    <a:pt x="105" y="68"/>
                    <a:pt x="103" y="69"/>
                  </a:cubicBezTo>
                  <a:cubicBezTo>
                    <a:pt x="101" y="70"/>
                    <a:pt x="99" y="71"/>
                    <a:pt x="97" y="71"/>
                  </a:cubicBezTo>
                  <a:cubicBezTo>
                    <a:pt x="90" y="73"/>
                    <a:pt x="82" y="73"/>
                    <a:pt x="74" y="73"/>
                  </a:cubicBezTo>
                  <a:cubicBezTo>
                    <a:pt x="65" y="73"/>
                    <a:pt x="57" y="73"/>
                    <a:pt x="50" y="71"/>
                  </a:cubicBezTo>
                  <a:cubicBezTo>
                    <a:pt x="48" y="71"/>
                    <a:pt x="46" y="70"/>
                    <a:pt x="44" y="69"/>
                  </a:cubicBezTo>
                  <a:cubicBezTo>
                    <a:pt x="42" y="68"/>
                    <a:pt x="40" y="67"/>
                    <a:pt x="40" y="65"/>
                  </a:cubicBezTo>
                  <a:cubicBezTo>
                    <a:pt x="40" y="64"/>
                    <a:pt x="41" y="62"/>
                    <a:pt x="42" y="61"/>
                  </a:cubicBezTo>
                  <a:cubicBezTo>
                    <a:pt x="45" y="58"/>
                    <a:pt x="49" y="55"/>
                    <a:pt x="55" y="53"/>
                  </a:cubicBezTo>
                  <a:cubicBezTo>
                    <a:pt x="56" y="52"/>
                    <a:pt x="58" y="51"/>
                    <a:pt x="60" y="51"/>
                  </a:cubicBezTo>
                  <a:cubicBezTo>
                    <a:pt x="61" y="50"/>
                    <a:pt x="61" y="50"/>
                    <a:pt x="61" y="50"/>
                  </a:cubicBezTo>
                  <a:cubicBezTo>
                    <a:pt x="64" y="49"/>
                    <a:pt x="66" y="47"/>
                    <a:pt x="67" y="44"/>
                  </a:cubicBezTo>
                  <a:cubicBezTo>
                    <a:pt x="67" y="42"/>
                    <a:pt x="66" y="39"/>
                    <a:pt x="64" y="37"/>
                  </a:cubicBezTo>
                  <a:cubicBezTo>
                    <a:pt x="59" y="32"/>
                    <a:pt x="56" y="25"/>
                    <a:pt x="57" y="16"/>
                  </a:cubicBezTo>
                  <a:cubicBezTo>
                    <a:pt x="57" y="9"/>
                    <a:pt x="61" y="5"/>
                    <a:pt x="69" y="3"/>
                  </a:cubicBezTo>
                  <a:cubicBezTo>
                    <a:pt x="70" y="2"/>
                    <a:pt x="72" y="2"/>
                    <a:pt x="74" y="2"/>
                  </a:cubicBezTo>
                  <a:moveTo>
                    <a:pt x="74" y="0"/>
                  </a:moveTo>
                  <a:cubicBezTo>
                    <a:pt x="72" y="0"/>
                    <a:pt x="70" y="0"/>
                    <a:pt x="68" y="0"/>
                  </a:cubicBezTo>
                  <a:cubicBezTo>
                    <a:pt x="60" y="2"/>
                    <a:pt x="55" y="7"/>
                    <a:pt x="54" y="16"/>
                  </a:cubicBezTo>
                  <a:cubicBezTo>
                    <a:pt x="54" y="25"/>
                    <a:pt x="56" y="33"/>
                    <a:pt x="63" y="39"/>
                  </a:cubicBezTo>
                  <a:cubicBezTo>
                    <a:pt x="66" y="42"/>
                    <a:pt x="65" y="46"/>
                    <a:pt x="61" y="48"/>
                  </a:cubicBezTo>
                  <a:cubicBezTo>
                    <a:pt x="58" y="49"/>
                    <a:pt x="56" y="50"/>
                    <a:pt x="54" y="51"/>
                  </a:cubicBezTo>
                  <a:cubicBezTo>
                    <a:pt x="49" y="53"/>
                    <a:pt x="44" y="56"/>
                    <a:pt x="40" y="60"/>
                  </a:cubicBezTo>
                  <a:cubicBezTo>
                    <a:pt x="37" y="63"/>
                    <a:pt x="37" y="68"/>
                    <a:pt x="43" y="71"/>
                  </a:cubicBezTo>
                  <a:cubicBezTo>
                    <a:pt x="45" y="72"/>
                    <a:pt x="47" y="73"/>
                    <a:pt x="50" y="73"/>
                  </a:cubicBezTo>
                  <a:cubicBezTo>
                    <a:pt x="57" y="75"/>
                    <a:pt x="64" y="75"/>
                    <a:pt x="74" y="76"/>
                  </a:cubicBezTo>
                  <a:cubicBezTo>
                    <a:pt x="83" y="75"/>
                    <a:pt x="90" y="75"/>
                    <a:pt x="98" y="73"/>
                  </a:cubicBezTo>
                  <a:cubicBezTo>
                    <a:pt x="100" y="73"/>
                    <a:pt x="102" y="72"/>
                    <a:pt x="104" y="71"/>
                  </a:cubicBezTo>
                  <a:cubicBezTo>
                    <a:pt x="110" y="68"/>
                    <a:pt x="109" y="62"/>
                    <a:pt x="107" y="60"/>
                  </a:cubicBezTo>
                  <a:cubicBezTo>
                    <a:pt x="103" y="56"/>
                    <a:pt x="98" y="53"/>
                    <a:pt x="93" y="51"/>
                  </a:cubicBezTo>
                  <a:cubicBezTo>
                    <a:pt x="91" y="50"/>
                    <a:pt x="89" y="49"/>
                    <a:pt x="87" y="48"/>
                  </a:cubicBezTo>
                  <a:cubicBezTo>
                    <a:pt x="82" y="46"/>
                    <a:pt x="81" y="42"/>
                    <a:pt x="84" y="39"/>
                  </a:cubicBezTo>
                  <a:cubicBezTo>
                    <a:pt x="91" y="33"/>
                    <a:pt x="93" y="25"/>
                    <a:pt x="93" y="16"/>
                  </a:cubicBezTo>
                  <a:cubicBezTo>
                    <a:pt x="92" y="7"/>
                    <a:pt x="87" y="2"/>
                    <a:pt x="79" y="0"/>
                  </a:cubicBezTo>
                  <a:cubicBezTo>
                    <a:pt x="77" y="0"/>
                    <a:pt x="75" y="0"/>
                    <a:pt x="74" y="0"/>
                  </a:cubicBezTo>
                  <a:close/>
                  <a:moveTo>
                    <a:pt x="135" y="75"/>
                  </a:moveTo>
                  <a:cubicBezTo>
                    <a:pt x="137" y="75"/>
                    <a:pt x="138" y="74"/>
                    <a:pt x="140" y="74"/>
                  </a:cubicBezTo>
                  <a:cubicBezTo>
                    <a:pt x="142" y="73"/>
                    <a:pt x="143" y="71"/>
                    <a:pt x="143" y="69"/>
                  </a:cubicBezTo>
                  <a:cubicBezTo>
                    <a:pt x="144" y="67"/>
                    <a:pt x="143" y="65"/>
                    <a:pt x="142" y="64"/>
                  </a:cubicBezTo>
                  <a:cubicBezTo>
                    <a:pt x="139" y="61"/>
                    <a:pt x="136" y="59"/>
                    <a:pt x="132" y="57"/>
                  </a:cubicBezTo>
                  <a:cubicBezTo>
                    <a:pt x="131" y="57"/>
                    <a:pt x="130" y="56"/>
                    <a:pt x="128" y="56"/>
                  </a:cubicBezTo>
                  <a:cubicBezTo>
                    <a:pt x="127" y="55"/>
                    <a:pt x="127" y="55"/>
                    <a:pt x="127" y="55"/>
                  </a:cubicBezTo>
                  <a:cubicBezTo>
                    <a:pt x="126" y="55"/>
                    <a:pt x="125" y="54"/>
                    <a:pt x="125" y="53"/>
                  </a:cubicBezTo>
                  <a:cubicBezTo>
                    <a:pt x="125" y="52"/>
                    <a:pt x="125" y="52"/>
                    <a:pt x="126" y="51"/>
                  </a:cubicBezTo>
                  <a:cubicBezTo>
                    <a:pt x="130" y="47"/>
                    <a:pt x="133" y="41"/>
                    <a:pt x="132" y="34"/>
                  </a:cubicBezTo>
                  <a:cubicBezTo>
                    <a:pt x="132" y="28"/>
                    <a:pt x="129" y="24"/>
                    <a:pt x="122" y="22"/>
                  </a:cubicBezTo>
                  <a:cubicBezTo>
                    <a:pt x="120" y="22"/>
                    <a:pt x="119" y="22"/>
                    <a:pt x="118" y="22"/>
                  </a:cubicBezTo>
                  <a:cubicBezTo>
                    <a:pt x="117" y="22"/>
                    <a:pt x="115" y="22"/>
                    <a:pt x="114" y="22"/>
                  </a:cubicBezTo>
                  <a:cubicBezTo>
                    <a:pt x="107" y="24"/>
                    <a:pt x="104" y="28"/>
                    <a:pt x="103" y="34"/>
                  </a:cubicBezTo>
                  <a:cubicBezTo>
                    <a:pt x="103" y="41"/>
                    <a:pt x="105" y="46"/>
                    <a:pt x="110" y="51"/>
                  </a:cubicBezTo>
                  <a:cubicBezTo>
                    <a:pt x="110" y="52"/>
                    <a:pt x="111" y="52"/>
                    <a:pt x="110" y="53"/>
                  </a:cubicBezTo>
                  <a:cubicBezTo>
                    <a:pt x="110" y="54"/>
                    <a:pt x="109" y="55"/>
                    <a:pt x="108" y="55"/>
                  </a:cubicBezTo>
                  <a:cubicBezTo>
                    <a:pt x="108" y="56"/>
                    <a:pt x="108" y="56"/>
                    <a:pt x="108" y="56"/>
                  </a:cubicBezTo>
                  <a:cubicBezTo>
                    <a:pt x="107" y="56"/>
                    <a:pt x="107" y="56"/>
                    <a:pt x="108" y="57"/>
                  </a:cubicBezTo>
                  <a:cubicBezTo>
                    <a:pt x="108" y="57"/>
                    <a:pt x="109" y="58"/>
                    <a:pt x="109" y="57"/>
                  </a:cubicBezTo>
                  <a:cubicBezTo>
                    <a:pt x="111" y="57"/>
                    <a:pt x="112" y="55"/>
                    <a:pt x="113" y="54"/>
                  </a:cubicBezTo>
                  <a:cubicBezTo>
                    <a:pt x="113" y="52"/>
                    <a:pt x="112" y="51"/>
                    <a:pt x="111" y="49"/>
                  </a:cubicBezTo>
                  <a:cubicBezTo>
                    <a:pt x="107" y="45"/>
                    <a:pt x="105" y="40"/>
                    <a:pt x="106" y="34"/>
                  </a:cubicBezTo>
                  <a:cubicBezTo>
                    <a:pt x="106" y="29"/>
                    <a:pt x="109" y="26"/>
                    <a:pt x="114" y="24"/>
                  </a:cubicBezTo>
                  <a:cubicBezTo>
                    <a:pt x="116" y="24"/>
                    <a:pt x="117" y="24"/>
                    <a:pt x="118" y="24"/>
                  </a:cubicBezTo>
                  <a:cubicBezTo>
                    <a:pt x="119" y="24"/>
                    <a:pt x="120" y="24"/>
                    <a:pt x="121" y="24"/>
                  </a:cubicBezTo>
                  <a:cubicBezTo>
                    <a:pt x="127" y="26"/>
                    <a:pt x="130" y="29"/>
                    <a:pt x="130" y="34"/>
                  </a:cubicBezTo>
                  <a:cubicBezTo>
                    <a:pt x="130" y="40"/>
                    <a:pt x="128" y="45"/>
                    <a:pt x="125" y="49"/>
                  </a:cubicBezTo>
                  <a:cubicBezTo>
                    <a:pt x="123" y="51"/>
                    <a:pt x="123" y="52"/>
                    <a:pt x="123" y="54"/>
                  </a:cubicBezTo>
                  <a:cubicBezTo>
                    <a:pt x="123" y="55"/>
                    <a:pt x="125" y="57"/>
                    <a:pt x="127" y="57"/>
                  </a:cubicBezTo>
                  <a:cubicBezTo>
                    <a:pt x="128" y="58"/>
                    <a:pt x="128" y="58"/>
                    <a:pt x="128" y="58"/>
                  </a:cubicBezTo>
                  <a:cubicBezTo>
                    <a:pt x="129" y="58"/>
                    <a:pt x="130" y="59"/>
                    <a:pt x="131" y="59"/>
                  </a:cubicBezTo>
                  <a:cubicBezTo>
                    <a:pt x="135" y="61"/>
                    <a:pt x="138" y="63"/>
                    <a:pt x="140" y="65"/>
                  </a:cubicBezTo>
                  <a:cubicBezTo>
                    <a:pt x="141" y="66"/>
                    <a:pt x="141" y="67"/>
                    <a:pt x="141" y="69"/>
                  </a:cubicBezTo>
                  <a:cubicBezTo>
                    <a:pt x="141" y="70"/>
                    <a:pt x="140" y="71"/>
                    <a:pt x="139" y="72"/>
                  </a:cubicBezTo>
                  <a:cubicBezTo>
                    <a:pt x="137" y="72"/>
                    <a:pt x="136" y="73"/>
                    <a:pt x="134" y="73"/>
                  </a:cubicBezTo>
                  <a:cubicBezTo>
                    <a:pt x="129" y="74"/>
                    <a:pt x="124" y="74"/>
                    <a:pt x="118" y="75"/>
                  </a:cubicBezTo>
                  <a:cubicBezTo>
                    <a:pt x="113" y="74"/>
                    <a:pt x="108" y="74"/>
                    <a:pt x="104" y="74"/>
                  </a:cubicBezTo>
                  <a:cubicBezTo>
                    <a:pt x="103" y="73"/>
                    <a:pt x="103" y="74"/>
                    <a:pt x="103" y="74"/>
                  </a:cubicBezTo>
                  <a:cubicBezTo>
                    <a:pt x="102" y="75"/>
                    <a:pt x="103" y="76"/>
                    <a:pt x="103" y="76"/>
                  </a:cubicBezTo>
                  <a:cubicBezTo>
                    <a:pt x="108" y="76"/>
                    <a:pt x="113" y="77"/>
                    <a:pt x="118" y="77"/>
                  </a:cubicBezTo>
                  <a:cubicBezTo>
                    <a:pt x="124" y="77"/>
                    <a:pt x="130" y="76"/>
                    <a:pt x="135" y="75"/>
                  </a:cubicBezTo>
                  <a:close/>
                  <a:moveTo>
                    <a:pt x="44" y="76"/>
                  </a:moveTo>
                  <a:cubicBezTo>
                    <a:pt x="44" y="76"/>
                    <a:pt x="45" y="75"/>
                    <a:pt x="45" y="74"/>
                  </a:cubicBezTo>
                  <a:cubicBezTo>
                    <a:pt x="45" y="74"/>
                    <a:pt x="44" y="73"/>
                    <a:pt x="43" y="74"/>
                  </a:cubicBezTo>
                  <a:cubicBezTo>
                    <a:pt x="39" y="74"/>
                    <a:pt x="34" y="74"/>
                    <a:pt x="29" y="75"/>
                  </a:cubicBezTo>
                  <a:cubicBezTo>
                    <a:pt x="22" y="74"/>
                    <a:pt x="16" y="74"/>
                    <a:pt x="10" y="73"/>
                  </a:cubicBezTo>
                  <a:cubicBezTo>
                    <a:pt x="9" y="72"/>
                    <a:pt x="7" y="72"/>
                    <a:pt x="5" y="71"/>
                  </a:cubicBezTo>
                  <a:cubicBezTo>
                    <a:pt x="4" y="70"/>
                    <a:pt x="2" y="69"/>
                    <a:pt x="2" y="68"/>
                  </a:cubicBezTo>
                  <a:cubicBezTo>
                    <a:pt x="2" y="67"/>
                    <a:pt x="2" y="65"/>
                    <a:pt x="4" y="64"/>
                  </a:cubicBezTo>
                  <a:cubicBezTo>
                    <a:pt x="6" y="62"/>
                    <a:pt x="9" y="60"/>
                    <a:pt x="14" y="57"/>
                  </a:cubicBezTo>
                  <a:cubicBezTo>
                    <a:pt x="15" y="57"/>
                    <a:pt x="16" y="56"/>
                    <a:pt x="18" y="56"/>
                  </a:cubicBezTo>
                  <a:cubicBezTo>
                    <a:pt x="19" y="55"/>
                    <a:pt x="19" y="55"/>
                    <a:pt x="19" y="55"/>
                  </a:cubicBezTo>
                  <a:cubicBezTo>
                    <a:pt x="21" y="55"/>
                    <a:pt x="22" y="53"/>
                    <a:pt x="23" y="51"/>
                  </a:cubicBezTo>
                  <a:cubicBezTo>
                    <a:pt x="23" y="50"/>
                    <a:pt x="22" y="48"/>
                    <a:pt x="21" y="47"/>
                  </a:cubicBezTo>
                  <a:cubicBezTo>
                    <a:pt x="17" y="42"/>
                    <a:pt x="15" y="37"/>
                    <a:pt x="15" y="30"/>
                  </a:cubicBezTo>
                  <a:cubicBezTo>
                    <a:pt x="15" y="24"/>
                    <a:pt x="18" y="20"/>
                    <a:pt x="25" y="19"/>
                  </a:cubicBezTo>
                  <a:cubicBezTo>
                    <a:pt x="26" y="18"/>
                    <a:pt x="27" y="18"/>
                    <a:pt x="28" y="18"/>
                  </a:cubicBezTo>
                  <a:cubicBezTo>
                    <a:pt x="30" y="18"/>
                    <a:pt x="31" y="18"/>
                    <a:pt x="32" y="19"/>
                  </a:cubicBezTo>
                  <a:cubicBezTo>
                    <a:pt x="39" y="20"/>
                    <a:pt x="42" y="24"/>
                    <a:pt x="42" y="30"/>
                  </a:cubicBezTo>
                  <a:cubicBezTo>
                    <a:pt x="42" y="37"/>
                    <a:pt x="40" y="42"/>
                    <a:pt x="36" y="47"/>
                  </a:cubicBezTo>
                  <a:cubicBezTo>
                    <a:pt x="35" y="48"/>
                    <a:pt x="34" y="50"/>
                    <a:pt x="34" y="51"/>
                  </a:cubicBezTo>
                  <a:cubicBezTo>
                    <a:pt x="35" y="53"/>
                    <a:pt x="36" y="55"/>
                    <a:pt x="38" y="55"/>
                  </a:cubicBezTo>
                  <a:cubicBezTo>
                    <a:pt x="40" y="56"/>
                    <a:pt x="40" y="56"/>
                    <a:pt x="40" y="56"/>
                  </a:cubicBezTo>
                  <a:cubicBezTo>
                    <a:pt x="41" y="56"/>
                    <a:pt x="41" y="56"/>
                    <a:pt x="41" y="55"/>
                  </a:cubicBezTo>
                  <a:cubicBezTo>
                    <a:pt x="42" y="55"/>
                    <a:pt x="41" y="54"/>
                    <a:pt x="41" y="54"/>
                  </a:cubicBezTo>
                  <a:cubicBezTo>
                    <a:pt x="39" y="53"/>
                    <a:pt x="39" y="53"/>
                    <a:pt x="39" y="53"/>
                  </a:cubicBezTo>
                  <a:cubicBezTo>
                    <a:pt x="38" y="53"/>
                    <a:pt x="37" y="52"/>
                    <a:pt x="37" y="51"/>
                  </a:cubicBezTo>
                  <a:cubicBezTo>
                    <a:pt x="36" y="50"/>
                    <a:pt x="37" y="49"/>
                    <a:pt x="38" y="48"/>
                  </a:cubicBezTo>
                  <a:cubicBezTo>
                    <a:pt x="42" y="43"/>
                    <a:pt x="45" y="37"/>
                    <a:pt x="44" y="30"/>
                  </a:cubicBezTo>
                  <a:cubicBezTo>
                    <a:pt x="44" y="23"/>
                    <a:pt x="40" y="18"/>
                    <a:pt x="33" y="17"/>
                  </a:cubicBezTo>
                  <a:cubicBezTo>
                    <a:pt x="31" y="16"/>
                    <a:pt x="30" y="16"/>
                    <a:pt x="28" y="16"/>
                  </a:cubicBezTo>
                  <a:cubicBezTo>
                    <a:pt x="27" y="16"/>
                    <a:pt x="26" y="16"/>
                    <a:pt x="24" y="17"/>
                  </a:cubicBezTo>
                  <a:cubicBezTo>
                    <a:pt x="17" y="18"/>
                    <a:pt x="13" y="23"/>
                    <a:pt x="13" y="30"/>
                  </a:cubicBezTo>
                  <a:cubicBezTo>
                    <a:pt x="12" y="37"/>
                    <a:pt x="15" y="43"/>
                    <a:pt x="19" y="48"/>
                  </a:cubicBezTo>
                  <a:cubicBezTo>
                    <a:pt x="20" y="49"/>
                    <a:pt x="21" y="50"/>
                    <a:pt x="20" y="51"/>
                  </a:cubicBezTo>
                  <a:cubicBezTo>
                    <a:pt x="20" y="52"/>
                    <a:pt x="19" y="53"/>
                    <a:pt x="18" y="53"/>
                  </a:cubicBezTo>
                  <a:cubicBezTo>
                    <a:pt x="17" y="54"/>
                    <a:pt x="17" y="54"/>
                    <a:pt x="17" y="54"/>
                  </a:cubicBezTo>
                  <a:cubicBezTo>
                    <a:pt x="16" y="54"/>
                    <a:pt x="14" y="55"/>
                    <a:pt x="13" y="55"/>
                  </a:cubicBezTo>
                  <a:cubicBezTo>
                    <a:pt x="8" y="58"/>
                    <a:pt x="5" y="60"/>
                    <a:pt x="2" y="63"/>
                  </a:cubicBezTo>
                  <a:cubicBezTo>
                    <a:pt x="0" y="64"/>
                    <a:pt x="0" y="66"/>
                    <a:pt x="0" y="68"/>
                  </a:cubicBezTo>
                  <a:cubicBezTo>
                    <a:pt x="0" y="70"/>
                    <a:pt x="1" y="72"/>
                    <a:pt x="5" y="73"/>
                  </a:cubicBezTo>
                  <a:cubicBezTo>
                    <a:pt x="6" y="74"/>
                    <a:pt x="8" y="75"/>
                    <a:pt x="10" y="75"/>
                  </a:cubicBezTo>
                  <a:cubicBezTo>
                    <a:pt x="16" y="76"/>
                    <a:pt x="21" y="77"/>
                    <a:pt x="29" y="77"/>
                  </a:cubicBezTo>
                  <a:cubicBezTo>
                    <a:pt x="34" y="77"/>
                    <a:pt x="39" y="76"/>
                    <a:pt x="44" y="7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0" name="Google Shape;391;p20">
              <a:extLst>
                <a:ext uri="{FF2B5EF4-FFF2-40B4-BE49-F238E27FC236}">
                  <a16:creationId xmlns:a16="http://schemas.microsoft.com/office/drawing/2014/main" id="{24774A34-B74D-5D82-859B-A9201DAB9ADB}"/>
                </a:ext>
              </a:extLst>
            </p:cNvPr>
            <p:cNvSpPr txBox="1"/>
            <p:nvPr/>
          </p:nvSpPr>
          <p:spPr>
            <a:xfrm>
              <a:off x="6285817" y="3542130"/>
              <a:ext cx="2530126" cy="734061"/>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2000"/>
                <a:buFont typeface="Open Sans"/>
                <a:buNone/>
                <a:tabLst/>
                <a:defRPr/>
              </a:pPr>
              <a:r>
                <a:rPr kumimoji="0" lang="en-US" sz="1800" b="1" i="0" u="none" strike="noStrike" kern="1200" cap="none" spc="0" normalizeH="0" baseline="0" noProof="0" dirty="0">
                  <a:ln>
                    <a:noFill/>
                  </a:ln>
                  <a:solidFill>
                    <a:prstClr val="black"/>
                  </a:solidFill>
                  <a:effectLst/>
                  <a:uLnTx/>
                  <a:uFillTx/>
                  <a:latin typeface="Open Sans"/>
                  <a:ea typeface="Open Sans"/>
                  <a:cs typeface="Open Sans"/>
                  <a:sym typeface="Open Sans"/>
                </a:rPr>
                <a:t>Shared Understanding</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1" name="Группа 3">
            <a:extLst>
              <a:ext uri="{FF2B5EF4-FFF2-40B4-BE49-F238E27FC236}">
                <a16:creationId xmlns:a16="http://schemas.microsoft.com/office/drawing/2014/main" id="{B250F730-DF2A-EDC4-6113-32A644398E4B}"/>
              </a:ext>
            </a:extLst>
          </p:cNvPr>
          <p:cNvGrpSpPr/>
          <p:nvPr/>
        </p:nvGrpSpPr>
        <p:grpSpPr>
          <a:xfrm>
            <a:off x="2889347" y="3242327"/>
            <a:ext cx="2958341" cy="3187153"/>
            <a:chOff x="2640012" y="2868612"/>
            <a:chExt cx="3352800" cy="3808412"/>
          </a:xfrm>
        </p:grpSpPr>
        <p:sp>
          <p:nvSpPr>
            <p:cNvPr id="42" name="Google Shape;383;p20">
              <a:extLst>
                <a:ext uri="{FF2B5EF4-FFF2-40B4-BE49-F238E27FC236}">
                  <a16:creationId xmlns:a16="http://schemas.microsoft.com/office/drawing/2014/main" id="{84C18430-2177-CD49-14E0-A9C2F1DEBBFA}"/>
                </a:ext>
              </a:extLst>
            </p:cNvPr>
            <p:cNvSpPr/>
            <p:nvPr/>
          </p:nvSpPr>
          <p:spPr>
            <a:xfrm>
              <a:off x="2640012" y="2868612"/>
              <a:ext cx="3352800" cy="3808412"/>
            </a:xfrm>
            <a:custGeom>
              <a:avLst/>
              <a:gdLst/>
              <a:ahLst/>
              <a:cxnLst/>
              <a:rect l="l" t="t" r="r" b="b"/>
              <a:pathLst>
                <a:path w="458" h="520" extrusionOk="0">
                  <a:moveTo>
                    <a:pt x="458" y="146"/>
                  </a:moveTo>
                  <a:cubicBezTo>
                    <a:pt x="395" y="37"/>
                    <a:pt x="256" y="0"/>
                    <a:pt x="147" y="63"/>
                  </a:cubicBezTo>
                  <a:cubicBezTo>
                    <a:pt x="38" y="125"/>
                    <a:pt x="0" y="265"/>
                    <a:pt x="63" y="374"/>
                  </a:cubicBezTo>
                  <a:cubicBezTo>
                    <a:pt x="126" y="483"/>
                    <a:pt x="266" y="520"/>
                    <a:pt x="374" y="457"/>
                  </a:cubicBezTo>
                  <a:cubicBezTo>
                    <a:pt x="410" y="436"/>
                    <a:pt x="438" y="408"/>
                    <a:pt x="458" y="374"/>
                  </a:cubicBezTo>
                </a:path>
              </a:pathLst>
            </a:custGeom>
            <a:noFill/>
            <a:ln w="36500" cap="rnd" cmpd="sng">
              <a:solidFill>
                <a:srgbClr val="3F61C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388;p20">
              <a:extLst>
                <a:ext uri="{FF2B5EF4-FFF2-40B4-BE49-F238E27FC236}">
                  <a16:creationId xmlns:a16="http://schemas.microsoft.com/office/drawing/2014/main" id="{F5765715-6E0D-411D-A295-0BB7CC8E1EF8}"/>
                </a:ext>
              </a:extLst>
            </p:cNvPr>
            <p:cNvSpPr/>
            <p:nvPr/>
          </p:nvSpPr>
          <p:spPr>
            <a:xfrm>
              <a:off x="4201315" y="5403573"/>
              <a:ext cx="725487" cy="608012"/>
            </a:xfrm>
            <a:custGeom>
              <a:avLst/>
              <a:gdLst/>
              <a:ahLst/>
              <a:cxnLst/>
              <a:rect l="l" t="t" r="r" b="b"/>
              <a:pathLst>
                <a:path w="99" h="83" extrusionOk="0">
                  <a:moveTo>
                    <a:pt x="17" y="71"/>
                  </a:moveTo>
                  <a:cubicBezTo>
                    <a:pt x="23" y="71"/>
                    <a:pt x="23" y="71"/>
                    <a:pt x="23" y="71"/>
                  </a:cubicBezTo>
                  <a:cubicBezTo>
                    <a:pt x="25" y="71"/>
                    <a:pt x="27" y="69"/>
                    <a:pt x="27" y="66"/>
                  </a:cubicBezTo>
                  <a:cubicBezTo>
                    <a:pt x="27" y="43"/>
                    <a:pt x="27" y="43"/>
                    <a:pt x="27" y="43"/>
                  </a:cubicBezTo>
                  <a:cubicBezTo>
                    <a:pt x="27" y="40"/>
                    <a:pt x="25" y="38"/>
                    <a:pt x="23" y="38"/>
                  </a:cubicBezTo>
                  <a:cubicBezTo>
                    <a:pt x="17" y="38"/>
                    <a:pt x="17" y="38"/>
                    <a:pt x="17" y="38"/>
                  </a:cubicBezTo>
                  <a:cubicBezTo>
                    <a:pt x="14" y="38"/>
                    <a:pt x="12" y="40"/>
                    <a:pt x="12" y="43"/>
                  </a:cubicBezTo>
                  <a:cubicBezTo>
                    <a:pt x="12" y="66"/>
                    <a:pt x="12" y="66"/>
                    <a:pt x="12" y="66"/>
                  </a:cubicBezTo>
                  <a:cubicBezTo>
                    <a:pt x="12" y="69"/>
                    <a:pt x="14" y="71"/>
                    <a:pt x="17" y="71"/>
                  </a:cubicBezTo>
                  <a:close/>
                  <a:moveTo>
                    <a:pt x="15" y="43"/>
                  </a:moveTo>
                  <a:cubicBezTo>
                    <a:pt x="15" y="41"/>
                    <a:pt x="16" y="40"/>
                    <a:pt x="17" y="40"/>
                  </a:cubicBezTo>
                  <a:cubicBezTo>
                    <a:pt x="23" y="40"/>
                    <a:pt x="23" y="40"/>
                    <a:pt x="23" y="40"/>
                  </a:cubicBezTo>
                  <a:cubicBezTo>
                    <a:pt x="24" y="40"/>
                    <a:pt x="25" y="41"/>
                    <a:pt x="25" y="43"/>
                  </a:cubicBezTo>
                  <a:cubicBezTo>
                    <a:pt x="25" y="66"/>
                    <a:pt x="25" y="66"/>
                    <a:pt x="25" y="66"/>
                  </a:cubicBezTo>
                  <a:cubicBezTo>
                    <a:pt x="25" y="67"/>
                    <a:pt x="24" y="68"/>
                    <a:pt x="23" y="68"/>
                  </a:cubicBezTo>
                  <a:cubicBezTo>
                    <a:pt x="17" y="68"/>
                    <a:pt x="17" y="68"/>
                    <a:pt x="17" y="68"/>
                  </a:cubicBezTo>
                  <a:cubicBezTo>
                    <a:pt x="16" y="68"/>
                    <a:pt x="15" y="67"/>
                    <a:pt x="15" y="66"/>
                  </a:cubicBezTo>
                  <a:lnTo>
                    <a:pt x="15" y="43"/>
                  </a:lnTo>
                  <a:close/>
                  <a:moveTo>
                    <a:pt x="38" y="30"/>
                  </a:moveTo>
                  <a:cubicBezTo>
                    <a:pt x="35" y="30"/>
                    <a:pt x="33" y="32"/>
                    <a:pt x="33" y="34"/>
                  </a:cubicBezTo>
                  <a:cubicBezTo>
                    <a:pt x="33" y="66"/>
                    <a:pt x="33" y="66"/>
                    <a:pt x="33" y="66"/>
                  </a:cubicBezTo>
                  <a:cubicBezTo>
                    <a:pt x="33" y="69"/>
                    <a:pt x="35" y="71"/>
                    <a:pt x="38" y="71"/>
                  </a:cubicBezTo>
                  <a:cubicBezTo>
                    <a:pt x="43" y="71"/>
                    <a:pt x="43" y="71"/>
                    <a:pt x="43" y="71"/>
                  </a:cubicBezTo>
                  <a:cubicBezTo>
                    <a:pt x="46" y="71"/>
                    <a:pt x="48" y="69"/>
                    <a:pt x="48" y="66"/>
                  </a:cubicBezTo>
                  <a:cubicBezTo>
                    <a:pt x="48" y="34"/>
                    <a:pt x="48" y="34"/>
                    <a:pt x="48" y="34"/>
                  </a:cubicBezTo>
                  <a:cubicBezTo>
                    <a:pt x="48" y="32"/>
                    <a:pt x="46" y="30"/>
                    <a:pt x="43" y="30"/>
                  </a:cubicBezTo>
                  <a:lnTo>
                    <a:pt x="38" y="30"/>
                  </a:lnTo>
                  <a:close/>
                  <a:moveTo>
                    <a:pt x="46" y="34"/>
                  </a:moveTo>
                  <a:cubicBezTo>
                    <a:pt x="46" y="66"/>
                    <a:pt x="46" y="66"/>
                    <a:pt x="46" y="66"/>
                  </a:cubicBezTo>
                  <a:cubicBezTo>
                    <a:pt x="46" y="67"/>
                    <a:pt x="45" y="68"/>
                    <a:pt x="43" y="68"/>
                  </a:cubicBezTo>
                  <a:cubicBezTo>
                    <a:pt x="38" y="68"/>
                    <a:pt x="38" y="68"/>
                    <a:pt x="38" y="68"/>
                  </a:cubicBezTo>
                  <a:cubicBezTo>
                    <a:pt x="36" y="68"/>
                    <a:pt x="35" y="67"/>
                    <a:pt x="35" y="66"/>
                  </a:cubicBezTo>
                  <a:cubicBezTo>
                    <a:pt x="35" y="34"/>
                    <a:pt x="35" y="34"/>
                    <a:pt x="35" y="34"/>
                  </a:cubicBezTo>
                  <a:cubicBezTo>
                    <a:pt x="35" y="33"/>
                    <a:pt x="36" y="32"/>
                    <a:pt x="38" y="32"/>
                  </a:cubicBezTo>
                  <a:cubicBezTo>
                    <a:pt x="43" y="32"/>
                    <a:pt x="43" y="32"/>
                    <a:pt x="43" y="32"/>
                  </a:cubicBezTo>
                  <a:cubicBezTo>
                    <a:pt x="45" y="32"/>
                    <a:pt x="46" y="33"/>
                    <a:pt x="46" y="34"/>
                  </a:cubicBezTo>
                  <a:close/>
                  <a:moveTo>
                    <a:pt x="58" y="23"/>
                  </a:moveTo>
                  <a:cubicBezTo>
                    <a:pt x="56" y="23"/>
                    <a:pt x="54" y="25"/>
                    <a:pt x="54" y="27"/>
                  </a:cubicBezTo>
                  <a:cubicBezTo>
                    <a:pt x="54" y="66"/>
                    <a:pt x="54" y="66"/>
                    <a:pt x="54" y="66"/>
                  </a:cubicBezTo>
                  <a:cubicBezTo>
                    <a:pt x="54" y="69"/>
                    <a:pt x="56" y="71"/>
                    <a:pt x="58" y="71"/>
                  </a:cubicBezTo>
                  <a:cubicBezTo>
                    <a:pt x="64" y="71"/>
                    <a:pt x="64" y="71"/>
                    <a:pt x="64" y="71"/>
                  </a:cubicBezTo>
                  <a:cubicBezTo>
                    <a:pt x="67" y="71"/>
                    <a:pt x="69" y="69"/>
                    <a:pt x="69" y="66"/>
                  </a:cubicBezTo>
                  <a:cubicBezTo>
                    <a:pt x="69" y="27"/>
                    <a:pt x="69" y="27"/>
                    <a:pt x="69" y="27"/>
                  </a:cubicBezTo>
                  <a:cubicBezTo>
                    <a:pt x="69" y="25"/>
                    <a:pt x="67" y="23"/>
                    <a:pt x="64" y="23"/>
                  </a:cubicBezTo>
                  <a:lnTo>
                    <a:pt x="58" y="23"/>
                  </a:lnTo>
                  <a:close/>
                  <a:moveTo>
                    <a:pt x="66" y="27"/>
                  </a:moveTo>
                  <a:cubicBezTo>
                    <a:pt x="66" y="66"/>
                    <a:pt x="66" y="66"/>
                    <a:pt x="66" y="66"/>
                  </a:cubicBezTo>
                  <a:cubicBezTo>
                    <a:pt x="66" y="67"/>
                    <a:pt x="65" y="68"/>
                    <a:pt x="64" y="68"/>
                  </a:cubicBezTo>
                  <a:cubicBezTo>
                    <a:pt x="58" y="68"/>
                    <a:pt x="58" y="68"/>
                    <a:pt x="58" y="68"/>
                  </a:cubicBezTo>
                  <a:cubicBezTo>
                    <a:pt x="57" y="68"/>
                    <a:pt x="56" y="67"/>
                    <a:pt x="56" y="66"/>
                  </a:cubicBezTo>
                  <a:cubicBezTo>
                    <a:pt x="56" y="27"/>
                    <a:pt x="56" y="27"/>
                    <a:pt x="56" y="27"/>
                  </a:cubicBezTo>
                  <a:cubicBezTo>
                    <a:pt x="56" y="26"/>
                    <a:pt x="57" y="25"/>
                    <a:pt x="58" y="25"/>
                  </a:cubicBezTo>
                  <a:cubicBezTo>
                    <a:pt x="64" y="25"/>
                    <a:pt x="64" y="25"/>
                    <a:pt x="64" y="25"/>
                  </a:cubicBezTo>
                  <a:cubicBezTo>
                    <a:pt x="65" y="25"/>
                    <a:pt x="66" y="26"/>
                    <a:pt x="66" y="27"/>
                  </a:cubicBezTo>
                  <a:close/>
                  <a:moveTo>
                    <a:pt x="75" y="20"/>
                  </a:moveTo>
                  <a:cubicBezTo>
                    <a:pt x="75" y="66"/>
                    <a:pt x="75" y="66"/>
                    <a:pt x="75" y="66"/>
                  </a:cubicBezTo>
                  <a:cubicBezTo>
                    <a:pt x="75" y="69"/>
                    <a:pt x="77" y="71"/>
                    <a:pt x="79" y="71"/>
                  </a:cubicBezTo>
                  <a:cubicBezTo>
                    <a:pt x="85" y="71"/>
                    <a:pt x="85" y="71"/>
                    <a:pt x="85" y="71"/>
                  </a:cubicBezTo>
                  <a:cubicBezTo>
                    <a:pt x="87" y="71"/>
                    <a:pt x="89" y="69"/>
                    <a:pt x="89" y="66"/>
                  </a:cubicBezTo>
                  <a:cubicBezTo>
                    <a:pt x="89" y="20"/>
                    <a:pt x="89" y="20"/>
                    <a:pt x="89" y="20"/>
                  </a:cubicBezTo>
                  <a:cubicBezTo>
                    <a:pt x="89" y="17"/>
                    <a:pt x="87" y="15"/>
                    <a:pt x="85" y="15"/>
                  </a:cubicBezTo>
                  <a:cubicBezTo>
                    <a:pt x="79" y="15"/>
                    <a:pt x="79" y="15"/>
                    <a:pt x="79" y="15"/>
                  </a:cubicBezTo>
                  <a:cubicBezTo>
                    <a:pt x="77" y="15"/>
                    <a:pt x="75" y="17"/>
                    <a:pt x="75" y="20"/>
                  </a:cubicBezTo>
                  <a:close/>
                  <a:moveTo>
                    <a:pt x="87" y="20"/>
                  </a:moveTo>
                  <a:cubicBezTo>
                    <a:pt x="87" y="66"/>
                    <a:pt x="87" y="66"/>
                    <a:pt x="87" y="66"/>
                  </a:cubicBezTo>
                  <a:cubicBezTo>
                    <a:pt x="87" y="67"/>
                    <a:pt x="86" y="68"/>
                    <a:pt x="85" y="68"/>
                  </a:cubicBezTo>
                  <a:cubicBezTo>
                    <a:pt x="79" y="68"/>
                    <a:pt x="79" y="68"/>
                    <a:pt x="79" y="68"/>
                  </a:cubicBezTo>
                  <a:cubicBezTo>
                    <a:pt x="78" y="68"/>
                    <a:pt x="77" y="67"/>
                    <a:pt x="77" y="66"/>
                  </a:cubicBezTo>
                  <a:cubicBezTo>
                    <a:pt x="77" y="20"/>
                    <a:pt x="77" y="20"/>
                    <a:pt x="77" y="20"/>
                  </a:cubicBezTo>
                  <a:cubicBezTo>
                    <a:pt x="77" y="19"/>
                    <a:pt x="78" y="18"/>
                    <a:pt x="79" y="18"/>
                  </a:cubicBezTo>
                  <a:cubicBezTo>
                    <a:pt x="85" y="18"/>
                    <a:pt x="85" y="18"/>
                    <a:pt x="85" y="18"/>
                  </a:cubicBezTo>
                  <a:cubicBezTo>
                    <a:pt x="86" y="18"/>
                    <a:pt x="87" y="19"/>
                    <a:pt x="87" y="20"/>
                  </a:cubicBezTo>
                  <a:close/>
                  <a:moveTo>
                    <a:pt x="13" y="29"/>
                  </a:moveTo>
                  <a:cubicBezTo>
                    <a:pt x="13" y="27"/>
                    <a:pt x="13" y="27"/>
                    <a:pt x="13" y="27"/>
                  </a:cubicBezTo>
                  <a:cubicBezTo>
                    <a:pt x="14" y="27"/>
                    <a:pt x="14" y="27"/>
                    <a:pt x="14" y="27"/>
                  </a:cubicBezTo>
                  <a:cubicBezTo>
                    <a:pt x="14" y="27"/>
                    <a:pt x="33" y="23"/>
                    <a:pt x="48" y="17"/>
                  </a:cubicBezTo>
                  <a:cubicBezTo>
                    <a:pt x="62" y="12"/>
                    <a:pt x="75" y="4"/>
                    <a:pt x="75" y="4"/>
                  </a:cubicBezTo>
                  <a:cubicBezTo>
                    <a:pt x="75" y="4"/>
                    <a:pt x="75" y="4"/>
                    <a:pt x="75" y="4"/>
                  </a:cubicBezTo>
                  <a:cubicBezTo>
                    <a:pt x="73" y="0"/>
                    <a:pt x="73" y="0"/>
                    <a:pt x="73" y="0"/>
                  </a:cubicBezTo>
                  <a:cubicBezTo>
                    <a:pt x="77" y="1"/>
                    <a:pt x="77" y="1"/>
                    <a:pt x="77" y="1"/>
                  </a:cubicBezTo>
                  <a:cubicBezTo>
                    <a:pt x="80" y="3"/>
                    <a:pt x="80" y="3"/>
                    <a:pt x="80" y="3"/>
                  </a:cubicBezTo>
                  <a:cubicBezTo>
                    <a:pt x="79" y="6"/>
                    <a:pt x="79" y="6"/>
                    <a:pt x="79" y="6"/>
                  </a:cubicBezTo>
                  <a:cubicBezTo>
                    <a:pt x="78" y="10"/>
                    <a:pt x="78" y="10"/>
                    <a:pt x="78" y="10"/>
                  </a:cubicBezTo>
                  <a:cubicBezTo>
                    <a:pt x="76" y="6"/>
                    <a:pt x="76" y="6"/>
                    <a:pt x="76" y="6"/>
                  </a:cubicBezTo>
                  <a:cubicBezTo>
                    <a:pt x="76" y="6"/>
                    <a:pt x="62" y="14"/>
                    <a:pt x="49" y="19"/>
                  </a:cubicBezTo>
                  <a:cubicBezTo>
                    <a:pt x="34" y="25"/>
                    <a:pt x="14" y="29"/>
                    <a:pt x="14" y="29"/>
                  </a:cubicBezTo>
                  <a:lnTo>
                    <a:pt x="13" y="29"/>
                  </a:lnTo>
                  <a:close/>
                  <a:moveTo>
                    <a:pt x="99" y="77"/>
                  </a:moveTo>
                  <a:cubicBezTo>
                    <a:pt x="96" y="80"/>
                    <a:pt x="96" y="80"/>
                    <a:pt x="96" y="80"/>
                  </a:cubicBezTo>
                  <a:cubicBezTo>
                    <a:pt x="94" y="83"/>
                    <a:pt x="94" y="83"/>
                    <a:pt x="94" y="83"/>
                  </a:cubicBezTo>
                  <a:cubicBezTo>
                    <a:pt x="94" y="78"/>
                    <a:pt x="94" y="78"/>
                    <a:pt x="94" y="78"/>
                  </a:cubicBezTo>
                  <a:cubicBezTo>
                    <a:pt x="6" y="78"/>
                    <a:pt x="6" y="78"/>
                    <a:pt x="6" y="78"/>
                  </a:cubicBezTo>
                  <a:cubicBezTo>
                    <a:pt x="5" y="78"/>
                    <a:pt x="5" y="78"/>
                    <a:pt x="5" y="77"/>
                  </a:cubicBezTo>
                  <a:cubicBezTo>
                    <a:pt x="5" y="6"/>
                    <a:pt x="5" y="6"/>
                    <a:pt x="5" y="6"/>
                  </a:cubicBezTo>
                  <a:cubicBezTo>
                    <a:pt x="0" y="6"/>
                    <a:pt x="0" y="6"/>
                    <a:pt x="0" y="6"/>
                  </a:cubicBezTo>
                  <a:cubicBezTo>
                    <a:pt x="3" y="4"/>
                    <a:pt x="3" y="4"/>
                    <a:pt x="3" y="4"/>
                  </a:cubicBezTo>
                  <a:cubicBezTo>
                    <a:pt x="6" y="1"/>
                    <a:pt x="6" y="1"/>
                    <a:pt x="6" y="1"/>
                  </a:cubicBezTo>
                  <a:cubicBezTo>
                    <a:pt x="9" y="4"/>
                    <a:pt x="9" y="4"/>
                    <a:pt x="9" y="4"/>
                  </a:cubicBezTo>
                  <a:cubicBezTo>
                    <a:pt x="12" y="6"/>
                    <a:pt x="12" y="6"/>
                    <a:pt x="12" y="6"/>
                  </a:cubicBezTo>
                  <a:cubicBezTo>
                    <a:pt x="7" y="6"/>
                    <a:pt x="7" y="6"/>
                    <a:pt x="7" y="6"/>
                  </a:cubicBezTo>
                  <a:cubicBezTo>
                    <a:pt x="7" y="76"/>
                    <a:pt x="7" y="76"/>
                    <a:pt x="7" y="76"/>
                  </a:cubicBezTo>
                  <a:cubicBezTo>
                    <a:pt x="94" y="76"/>
                    <a:pt x="94" y="76"/>
                    <a:pt x="94" y="76"/>
                  </a:cubicBezTo>
                  <a:cubicBezTo>
                    <a:pt x="94" y="71"/>
                    <a:pt x="94" y="71"/>
                    <a:pt x="94" y="71"/>
                  </a:cubicBezTo>
                  <a:cubicBezTo>
                    <a:pt x="96" y="74"/>
                    <a:pt x="96" y="74"/>
                    <a:pt x="96" y="74"/>
                  </a:cubicBezTo>
                  <a:lnTo>
                    <a:pt x="99" y="77"/>
                  </a:lnTo>
                  <a:close/>
                </a:path>
              </a:pathLst>
            </a:custGeom>
            <a:solidFill>
              <a:srgbClr val="26262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45" name="Google Shape;392;p20">
              <a:extLst>
                <a:ext uri="{FF2B5EF4-FFF2-40B4-BE49-F238E27FC236}">
                  <a16:creationId xmlns:a16="http://schemas.microsoft.com/office/drawing/2014/main" id="{F234D676-3E1C-0346-AE2B-67E2C5335EA5}"/>
                </a:ext>
              </a:extLst>
            </p:cNvPr>
            <p:cNvSpPr txBox="1"/>
            <p:nvPr/>
          </p:nvSpPr>
          <p:spPr>
            <a:xfrm>
              <a:off x="3838397" y="3439143"/>
              <a:ext cx="1451327" cy="75787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2000"/>
                <a:buFont typeface="Open Sans"/>
                <a:buNone/>
                <a:tabLst/>
                <a:defRPr/>
              </a:pPr>
              <a:r>
                <a:rPr kumimoji="0" lang="en-US" sz="1800" b="1" i="0" u="none" strike="noStrike" kern="1200" cap="none" spc="0" normalizeH="0" baseline="0" noProof="0" dirty="0">
                  <a:ln>
                    <a:noFill/>
                  </a:ln>
                  <a:solidFill>
                    <a:prstClr val="black"/>
                  </a:solidFill>
                  <a:effectLst/>
                  <a:uLnTx/>
                  <a:uFillTx/>
                  <a:latin typeface="Open Sans"/>
                  <a:ea typeface="Open Sans"/>
                  <a:cs typeface="Open Sans"/>
                  <a:sym typeface="Open Sans"/>
                </a:rPr>
                <a:t>Power of Evidence</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47" name="Graphic 46" descr="Decision chart outline">
            <a:extLst>
              <a:ext uri="{FF2B5EF4-FFF2-40B4-BE49-F238E27FC236}">
                <a16:creationId xmlns:a16="http://schemas.microsoft.com/office/drawing/2014/main" id="{E05E5784-3F8C-B581-1A10-397B0644400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528462" y="2861348"/>
            <a:ext cx="816104" cy="816104"/>
          </a:xfrm>
          <a:prstGeom prst="rect">
            <a:avLst/>
          </a:prstGeom>
        </p:spPr>
      </p:pic>
      <p:sp>
        <p:nvSpPr>
          <p:cNvPr id="48" name="Google Shape;855;p35">
            <a:extLst>
              <a:ext uri="{FF2B5EF4-FFF2-40B4-BE49-F238E27FC236}">
                <a16:creationId xmlns:a16="http://schemas.microsoft.com/office/drawing/2014/main" id="{D2A455D6-DE36-DB83-FD29-D2ED497CD9FD}"/>
              </a:ext>
            </a:extLst>
          </p:cNvPr>
          <p:cNvSpPr txBox="1"/>
          <p:nvPr/>
        </p:nvSpPr>
        <p:spPr>
          <a:xfrm>
            <a:off x="5847688" y="4292742"/>
            <a:ext cx="2945734" cy="882298"/>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Behaviours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associated with gaps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Visualise</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downstream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impacts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of changing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behaviours</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Google Shape;855;p35">
            <a:extLst>
              <a:ext uri="{FF2B5EF4-FFF2-40B4-BE49-F238E27FC236}">
                <a16:creationId xmlns:a16="http://schemas.microsoft.com/office/drawing/2014/main" id="{31E77B4D-3043-677C-E892-5DAC412B0FC4}"/>
              </a:ext>
            </a:extLst>
          </p:cNvPr>
          <p:cNvSpPr txBox="1"/>
          <p:nvPr/>
        </p:nvSpPr>
        <p:spPr>
          <a:xfrm>
            <a:off x="3654985" y="4456603"/>
            <a:ext cx="2191942" cy="882298"/>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Provide concrete evidence of gaps in practice</a:t>
            </a:r>
          </a:p>
        </p:txBody>
      </p:sp>
    </p:spTree>
    <p:extLst>
      <p:ext uri="{BB962C8B-B14F-4D97-AF65-F5344CB8AC3E}">
        <p14:creationId xmlns:p14="http://schemas.microsoft.com/office/powerpoint/2010/main" val="99337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BC675-37C5-B3B4-C8E4-97BCD103A77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5D3BC6D9-F024-5187-D920-B6134B6AF1A4}"/>
              </a:ext>
            </a:extLst>
          </p:cNvPr>
          <p:cNvGrpSpPr/>
          <p:nvPr/>
        </p:nvGrpSpPr>
        <p:grpSpPr>
          <a:xfrm>
            <a:off x="254758" y="205264"/>
            <a:ext cx="9751760" cy="2215991"/>
            <a:chOff x="254758" y="205264"/>
            <a:chExt cx="9751760" cy="2215991"/>
          </a:xfrm>
        </p:grpSpPr>
        <p:sp>
          <p:nvSpPr>
            <p:cNvPr id="20" name="TextBox 19">
              <a:extLst>
                <a:ext uri="{FF2B5EF4-FFF2-40B4-BE49-F238E27FC236}">
                  <a16:creationId xmlns:a16="http://schemas.microsoft.com/office/drawing/2014/main" id="{7D31C64D-F535-D04B-C752-C7972010EADF}"/>
                </a:ext>
              </a:extLst>
            </p:cNvPr>
            <p:cNvSpPr txBox="1"/>
            <p:nvPr/>
          </p:nvSpPr>
          <p:spPr>
            <a:xfrm>
              <a:off x="335119" y="205264"/>
              <a:ext cx="9671399" cy="221599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Identify Determinants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a:cs typeface="Roboto"/>
                </a:rPr>
                <a:t>&amp;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a:ln>
                  <a:noFill/>
                </a:ln>
                <a:solidFill>
                  <a:srgbClr val="404040"/>
                </a:solidFill>
                <a:effectLst/>
                <a:uLnTx/>
                <a:uFillTx/>
                <a:latin typeface="Barlow" panose="00000500000000000000" pitchFamily="2" charset="0"/>
                <a:ea typeface="Roboto Medium"/>
                <a:cs typeface="Arial"/>
              </a:endParaRPr>
            </a:p>
          </p:txBody>
        </p:sp>
        <p:cxnSp>
          <p:nvCxnSpPr>
            <p:cNvPr id="22" name="Straight Connector 21">
              <a:extLst>
                <a:ext uri="{FF2B5EF4-FFF2-40B4-BE49-F238E27FC236}">
                  <a16:creationId xmlns:a16="http://schemas.microsoft.com/office/drawing/2014/main" id="{FB638594-F593-E98D-06D8-61811A8B81EC}"/>
                </a:ext>
              </a:extLst>
            </p:cNvPr>
            <p:cNvCxnSpPr>
              <a:cxnSpLocks/>
            </p:cNvCxnSpPr>
            <p:nvPr/>
          </p:nvCxnSpPr>
          <p:spPr>
            <a:xfrm>
              <a:off x="254758" y="1683718"/>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grpSp>
      <p:pic>
        <p:nvPicPr>
          <p:cNvPr id="2" name="Google Shape;391;p31">
            <a:extLst>
              <a:ext uri="{FF2B5EF4-FFF2-40B4-BE49-F238E27FC236}">
                <a16:creationId xmlns:a16="http://schemas.microsoft.com/office/drawing/2014/main" id="{1D02A548-7023-6C8B-CBDC-1DBF896BA67C}"/>
              </a:ext>
            </a:extLst>
          </p:cNvPr>
          <p:cNvPicPr preferRelativeResize="0"/>
          <p:nvPr/>
        </p:nvPicPr>
        <p:blipFill rotWithShape="1">
          <a:blip r:embed="rId3" cstate="email">
            <a:alphaModFix amt="76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982" t="70967" r="3164" b="2711"/>
          <a:stretch>
            <a:fillRect/>
          </a:stretch>
        </p:blipFill>
        <p:spPr>
          <a:xfrm>
            <a:off x="0" y="2217075"/>
            <a:ext cx="7973720" cy="998270"/>
          </a:xfrm>
          <a:prstGeom prst="rect">
            <a:avLst/>
          </a:prstGeom>
          <a:noFill/>
          <a:ln>
            <a:noFill/>
          </a:ln>
        </p:spPr>
      </p:pic>
      <p:sp>
        <p:nvSpPr>
          <p:cNvPr id="32" name="Freeform 4">
            <a:extLst>
              <a:ext uri="{FF2B5EF4-FFF2-40B4-BE49-F238E27FC236}">
                <a16:creationId xmlns:a16="http://schemas.microsoft.com/office/drawing/2014/main" id="{D9D8E298-F12B-1E09-A51F-2C8D0692FDDE}"/>
              </a:ext>
            </a:extLst>
          </p:cNvPr>
          <p:cNvSpPr>
            <a:spLocks noChangeArrowheads="1"/>
          </p:cNvSpPr>
          <p:nvPr/>
        </p:nvSpPr>
        <p:spPr bwMode="auto">
          <a:xfrm rot="11134618">
            <a:off x="4702122" y="2611433"/>
            <a:ext cx="2118224" cy="2943535"/>
          </a:xfrm>
          <a:custGeom>
            <a:avLst/>
            <a:gdLst>
              <a:gd name="T0" fmla="*/ 0 w 2944"/>
              <a:gd name="T1" fmla="*/ 158369118 h 1220"/>
              <a:gd name="T2" fmla="*/ 381852052 w 2944"/>
              <a:gd name="T3" fmla="*/ 0 h 1220"/>
              <a:gd name="T4" fmla="*/ 0 60000 65536"/>
              <a:gd name="T5" fmla="*/ 0 60000 65536"/>
            </a:gdLst>
            <a:ahLst/>
            <a:cxnLst>
              <a:cxn ang="T4">
                <a:pos x="T0" y="T1"/>
              </a:cxn>
              <a:cxn ang="T5">
                <a:pos x="T2" y="T3"/>
              </a:cxn>
            </a:cxnLst>
            <a:rect l="0" t="0" r="r" b="b"/>
            <a:pathLst>
              <a:path w="2944" h="1220">
                <a:moveTo>
                  <a:pt x="0" y="1219"/>
                </a:moveTo>
                <a:cubicBezTo>
                  <a:pt x="924" y="648"/>
                  <a:pt x="1914" y="238"/>
                  <a:pt x="2943" y="0"/>
                </a:cubicBezTo>
              </a:path>
            </a:pathLst>
          </a:custGeom>
          <a:noFill/>
          <a:ln w="4464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A" sz="15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grpSp>
        <p:nvGrpSpPr>
          <p:cNvPr id="11" name="Группа 9">
            <a:extLst>
              <a:ext uri="{FF2B5EF4-FFF2-40B4-BE49-F238E27FC236}">
                <a16:creationId xmlns:a16="http://schemas.microsoft.com/office/drawing/2014/main" id="{A0AD4C95-3E0D-EB7B-409D-7111C56055F9}"/>
              </a:ext>
            </a:extLst>
          </p:cNvPr>
          <p:cNvGrpSpPr/>
          <p:nvPr/>
        </p:nvGrpSpPr>
        <p:grpSpPr>
          <a:xfrm>
            <a:off x="8466377" y="4306230"/>
            <a:ext cx="3806069" cy="1106093"/>
            <a:chOff x="8341395" y="3532077"/>
            <a:chExt cx="4995479" cy="1375664"/>
          </a:xfrm>
        </p:grpSpPr>
        <p:sp>
          <p:nvSpPr>
            <p:cNvPr id="58" name="Google Shape;1133;p40">
              <a:extLst>
                <a:ext uri="{FF2B5EF4-FFF2-40B4-BE49-F238E27FC236}">
                  <a16:creationId xmlns:a16="http://schemas.microsoft.com/office/drawing/2014/main" id="{7430CEDB-F508-633B-598E-4876880D44A1}"/>
                </a:ext>
              </a:extLst>
            </p:cNvPr>
            <p:cNvSpPr txBox="1">
              <a:spLocks noChangeArrowheads="1"/>
            </p:cNvSpPr>
            <p:nvPr/>
          </p:nvSpPr>
          <p:spPr bwMode="auto">
            <a:xfrm>
              <a:off x="8341395" y="4356908"/>
              <a:ext cx="4995479" cy="55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62626"/>
                </a:buClr>
                <a:buSzPts val="1200"/>
                <a:buFont typeface="Open Sans" panose="020B0606030504020204" pitchFamily="34" charset="0"/>
                <a:buNone/>
                <a:tabLst/>
                <a:defRPr/>
              </a:pPr>
              <a:r>
                <a:rPr kumimoji="0" lang="en-US" altLang="en-US" sz="1200" b="0" i="1" u="none" strike="noStrike" kern="1200" cap="none" spc="0" normalizeH="0" baseline="0" noProof="0">
                  <a:ln>
                    <a:noFill/>
                  </a:ln>
                  <a:solidFill>
                    <a:srgbClr val="262626">
                      <a:alpha val="0"/>
                    </a:srgbClr>
                  </a:solidFill>
                  <a:effectLst/>
                  <a:uLnTx/>
                  <a:uFillTx/>
                  <a:latin typeface="Barlow" panose="00000500000000000000" pitchFamily="2" charset="0"/>
                  <a:ea typeface="+mn-ea"/>
                  <a:cs typeface="Arial" panose="020B0604020202020204" pitchFamily="34" charset="0"/>
                  <a:sym typeface="Open Sans" panose="020B0606030504020204" pitchFamily="34" charset="0"/>
                </a:rPr>
                <a:t>Identify barriers and enablers and provide the opportunity to co-design implementation strategies</a:t>
              </a:r>
            </a:p>
          </p:txBody>
        </p:sp>
        <p:sp>
          <p:nvSpPr>
            <p:cNvPr id="59" name="Google Shape;1138;p40">
              <a:extLst>
                <a:ext uri="{FF2B5EF4-FFF2-40B4-BE49-F238E27FC236}">
                  <a16:creationId xmlns:a16="http://schemas.microsoft.com/office/drawing/2014/main" id="{0479A560-BB11-4AA4-7826-C577D4AD9A34}"/>
                </a:ext>
              </a:extLst>
            </p:cNvPr>
            <p:cNvSpPr txBox="1">
              <a:spLocks noChangeArrowheads="1"/>
            </p:cNvSpPr>
            <p:nvPr/>
          </p:nvSpPr>
          <p:spPr bwMode="auto">
            <a:xfrm>
              <a:off x="8505638" y="3532077"/>
              <a:ext cx="4364203" cy="127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Open Sans Semibold" panose="020B0706030804020204" pitchFamily="34" charset="0"/>
                <a:buNone/>
                <a:tabLst/>
                <a:defRPr/>
              </a:pPr>
              <a:r>
                <a:rPr kumimoji="0" lang="en-US" altLang="en-US" sz="2200" b="1" i="0" u="none" strike="noStrike" kern="1200" cap="none" spc="0" normalizeH="0" baseline="0" noProof="0">
                  <a:ln>
                    <a:noFill/>
                  </a:ln>
                  <a:solidFill>
                    <a:prstClr val="black">
                      <a:alpha val="0"/>
                    </a:prstClr>
                  </a:solidFill>
                  <a:effectLst/>
                  <a:uLnTx/>
                  <a:uFillTx/>
                  <a:latin typeface="Barlow" panose="00000500000000000000" pitchFamily="2" charset="0"/>
                  <a:ea typeface="+mn-ea"/>
                  <a:cs typeface="Arial Black" panose="020B0604020202020204" pitchFamily="34" charset="0"/>
                  <a:sym typeface="Open Sans Semibold" panose="020B0706030804020204" pitchFamily="34" charset="0"/>
                </a:rPr>
                <a:t>Identify determinants and s</a:t>
              </a:r>
              <a:r>
                <a:rPr kumimoji="0" lang="en-US" altLang="en-US" sz="2200" b="1" i="0" u="none" strike="noStrike" kern="1200" cap="none" spc="0" normalizeH="0" baseline="0" noProof="0">
                  <a:ln>
                    <a:noFill/>
                  </a:ln>
                  <a:solidFill>
                    <a:prstClr val="black">
                      <a:alpha val="0"/>
                    </a:prstClr>
                  </a:solidFill>
                  <a:effectLst/>
                  <a:uLnTx/>
                  <a:uFillTx/>
                  <a:latin typeface="Barlow" panose="00000500000000000000" pitchFamily="2" charset="0"/>
                  <a:ea typeface="+mn-ea"/>
                  <a:cs typeface="Arial" panose="020B0604020202020204" pitchFamily="34" charset="0"/>
                  <a:sym typeface="Open Sans Semibold" panose="020B0706030804020204" pitchFamily="34" charset="0"/>
                </a:rPr>
                <a:t>trategies</a:t>
              </a:r>
            </a:p>
          </p:txBody>
        </p:sp>
      </p:grpSp>
      <p:grpSp>
        <p:nvGrpSpPr>
          <p:cNvPr id="19" name="Группа 6">
            <a:extLst>
              <a:ext uri="{FF2B5EF4-FFF2-40B4-BE49-F238E27FC236}">
                <a16:creationId xmlns:a16="http://schemas.microsoft.com/office/drawing/2014/main" id="{4EDED099-BF67-F6E9-E58B-88E1D091870A}"/>
              </a:ext>
            </a:extLst>
          </p:cNvPr>
          <p:cNvGrpSpPr/>
          <p:nvPr/>
        </p:nvGrpSpPr>
        <p:grpSpPr>
          <a:xfrm>
            <a:off x="7606170" y="5213230"/>
            <a:ext cx="677332" cy="716069"/>
            <a:chOff x="7742278" y="4178982"/>
            <a:chExt cx="889000" cy="890587"/>
          </a:xfrm>
        </p:grpSpPr>
        <p:sp>
          <p:nvSpPr>
            <p:cNvPr id="50" name="Google Shape;1141;p40">
              <a:extLst>
                <a:ext uri="{FF2B5EF4-FFF2-40B4-BE49-F238E27FC236}">
                  <a16:creationId xmlns:a16="http://schemas.microsoft.com/office/drawing/2014/main" id="{F72F2F52-92C6-C30E-A803-02498C19BD05}"/>
                </a:ext>
              </a:extLst>
            </p:cNvPr>
            <p:cNvSpPr>
              <a:spLocks noChangeArrowheads="1"/>
            </p:cNvSpPr>
            <p:nvPr/>
          </p:nvSpPr>
          <p:spPr bwMode="auto">
            <a:xfrm>
              <a:off x="7742278" y="4178982"/>
              <a:ext cx="889000" cy="890587"/>
            </a:xfrm>
            <a:prstGeom prst="ellipse">
              <a:avLst/>
            </a:prstGeom>
            <a:solidFill>
              <a:srgbClr val="35CBC7">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51" name="Google Shape;1145;p40">
              <a:extLst>
                <a:ext uri="{FF2B5EF4-FFF2-40B4-BE49-F238E27FC236}">
                  <a16:creationId xmlns:a16="http://schemas.microsoft.com/office/drawing/2014/main" id="{B19F2347-3B0A-3818-9B7E-BAE8B0C486BB}"/>
                </a:ext>
              </a:extLst>
            </p:cNvPr>
            <p:cNvSpPr txBox="1">
              <a:spLocks noChangeArrowheads="1"/>
            </p:cNvSpPr>
            <p:nvPr/>
          </p:nvSpPr>
          <p:spPr bwMode="auto">
            <a:xfrm>
              <a:off x="7982301" y="4220373"/>
              <a:ext cx="39802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3</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sp>
        <p:nvSpPr>
          <p:cNvPr id="41" name="Google Shape;1146;p40">
            <a:extLst>
              <a:ext uri="{FF2B5EF4-FFF2-40B4-BE49-F238E27FC236}">
                <a16:creationId xmlns:a16="http://schemas.microsoft.com/office/drawing/2014/main" id="{79458B4B-7AD9-F4F9-02F2-2E7CF9F95236}"/>
              </a:ext>
            </a:extLst>
          </p:cNvPr>
          <p:cNvSpPr>
            <a:spLocks/>
          </p:cNvSpPr>
          <p:nvPr/>
        </p:nvSpPr>
        <p:spPr bwMode="auto">
          <a:xfrm>
            <a:off x="8117799" y="2623380"/>
            <a:ext cx="244323" cy="853923"/>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8" y="277"/>
                </a:moveTo>
                <a:cubicBezTo>
                  <a:pt x="75" y="277"/>
                  <a:pt x="73" y="275"/>
                  <a:pt x="72" y="272"/>
                </a:cubicBezTo>
                <a:cubicBezTo>
                  <a:pt x="60" y="182"/>
                  <a:pt x="36" y="93"/>
                  <a:pt x="2" y="9"/>
                </a:cubicBezTo>
                <a:cubicBezTo>
                  <a:pt x="0" y="6"/>
                  <a:pt x="2" y="3"/>
                  <a:pt x="5" y="2"/>
                </a:cubicBezTo>
                <a:cubicBezTo>
                  <a:pt x="8" y="0"/>
                  <a:pt x="11" y="2"/>
                  <a:pt x="12" y="5"/>
                </a:cubicBezTo>
                <a:cubicBezTo>
                  <a:pt x="47" y="90"/>
                  <a:pt x="72" y="179"/>
                  <a:pt x="84" y="271"/>
                </a:cubicBezTo>
                <a:cubicBezTo>
                  <a:pt x="84" y="274"/>
                  <a:pt x="82" y="277"/>
                  <a:pt x="79" y="277"/>
                </a:cubicBezTo>
                <a:cubicBezTo>
                  <a:pt x="79" y="277"/>
                  <a:pt x="78" y="277"/>
                  <a:pt x="78" y="277"/>
                </a:cubicBezTo>
                <a:close/>
              </a:path>
            </a:pathLst>
          </a:custGeom>
          <a:solidFill>
            <a:srgbClr val="282828">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4" name="Google Shape;1147;p40">
            <a:extLst>
              <a:ext uri="{FF2B5EF4-FFF2-40B4-BE49-F238E27FC236}">
                <a16:creationId xmlns:a16="http://schemas.microsoft.com/office/drawing/2014/main" id="{97359C54-03D3-AB01-C526-93BB0B13BCC8}"/>
              </a:ext>
            </a:extLst>
          </p:cNvPr>
          <p:cNvSpPr>
            <a:spLocks/>
          </p:cNvSpPr>
          <p:nvPr/>
        </p:nvSpPr>
        <p:spPr bwMode="auto">
          <a:xfrm>
            <a:off x="8117799" y="4347821"/>
            <a:ext cx="244323" cy="853923"/>
          </a:xfrm>
          <a:custGeom>
            <a:avLst/>
            <a:gdLst>
              <a:gd name="T0" fmla="*/ 2147483646 w 84"/>
              <a:gd name="T1" fmla="*/ 2147483646 h 277"/>
              <a:gd name="T2" fmla="*/ 2147483646 w 84"/>
              <a:gd name="T3" fmla="*/ 2147483646 h 277"/>
              <a:gd name="T4" fmla="*/ 2147483646 w 84"/>
              <a:gd name="T5" fmla="*/ 2147483646 h 277"/>
              <a:gd name="T6" fmla="*/ 2147483646 w 84"/>
              <a:gd name="T7" fmla="*/ 2147483646 h 277"/>
              <a:gd name="T8" fmla="*/ 2147483646 w 84"/>
              <a:gd name="T9" fmla="*/ 2147483646 h 277"/>
              <a:gd name="T10" fmla="*/ 2147483646 w 84"/>
              <a:gd name="T11" fmla="*/ 2147483646 h 277"/>
              <a:gd name="T12" fmla="*/ 2147483646 w 84"/>
              <a:gd name="T13" fmla="*/ 2147483646 h 277"/>
              <a:gd name="T14" fmla="*/ 2147483646 w 84"/>
              <a:gd name="T15" fmla="*/ 2147483646 h 2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 h="277" extrusionOk="0">
                <a:moveTo>
                  <a:pt x="7" y="277"/>
                </a:moveTo>
                <a:cubicBezTo>
                  <a:pt x="6" y="277"/>
                  <a:pt x="5" y="277"/>
                  <a:pt x="5" y="276"/>
                </a:cubicBezTo>
                <a:cubicBezTo>
                  <a:pt x="2" y="275"/>
                  <a:pt x="0" y="272"/>
                  <a:pt x="2" y="269"/>
                </a:cubicBezTo>
                <a:cubicBezTo>
                  <a:pt x="36" y="185"/>
                  <a:pt x="60" y="96"/>
                  <a:pt x="72" y="6"/>
                </a:cubicBezTo>
                <a:cubicBezTo>
                  <a:pt x="73" y="3"/>
                  <a:pt x="76" y="0"/>
                  <a:pt x="79" y="1"/>
                </a:cubicBezTo>
                <a:cubicBezTo>
                  <a:pt x="82" y="1"/>
                  <a:pt x="84" y="4"/>
                  <a:pt x="84" y="7"/>
                </a:cubicBezTo>
                <a:cubicBezTo>
                  <a:pt x="72" y="99"/>
                  <a:pt x="47" y="188"/>
                  <a:pt x="12" y="273"/>
                </a:cubicBezTo>
                <a:cubicBezTo>
                  <a:pt x="11" y="275"/>
                  <a:pt x="9" y="277"/>
                  <a:pt x="7" y="277"/>
                </a:cubicBezTo>
                <a:close/>
              </a:path>
            </a:pathLst>
          </a:custGeom>
          <a:solidFill>
            <a:srgbClr val="282828">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sp>
        <p:nvSpPr>
          <p:cNvPr id="48" name="Google Shape;1136;p40">
            <a:extLst>
              <a:ext uri="{FF2B5EF4-FFF2-40B4-BE49-F238E27FC236}">
                <a16:creationId xmlns:a16="http://schemas.microsoft.com/office/drawing/2014/main" id="{D0BDF13E-D82B-1D94-D224-460D42F5CB34}"/>
              </a:ext>
            </a:extLst>
          </p:cNvPr>
          <p:cNvSpPr>
            <a:spLocks/>
          </p:cNvSpPr>
          <p:nvPr/>
        </p:nvSpPr>
        <p:spPr bwMode="auto">
          <a:xfrm>
            <a:off x="4569440" y="4339482"/>
            <a:ext cx="3141126" cy="1875059"/>
          </a:xfrm>
          <a:custGeom>
            <a:avLst/>
            <a:gdLst>
              <a:gd name="T0" fmla="*/ 2147483646 w 1076"/>
              <a:gd name="T1" fmla="*/ 2147483646 h 608"/>
              <a:gd name="T2" fmla="*/ 2147483646 w 1076"/>
              <a:gd name="T3" fmla="*/ 2147483646 h 608"/>
              <a:gd name="T4" fmla="*/ 2147483646 w 1076"/>
              <a:gd name="T5" fmla="*/ 2147483646 h 608"/>
              <a:gd name="T6" fmla="*/ 2147483646 w 1076"/>
              <a:gd name="T7" fmla="*/ 2147483646 h 608"/>
              <a:gd name="T8" fmla="*/ 2147483646 w 1076"/>
              <a:gd name="T9" fmla="*/ 2147483646 h 608"/>
              <a:gd name="T10" fmla="*/ 2147483646 w 1076"/>
              <a:gd name="T11" fmla="*/ 2147483646 h 608"/>
              <a:gd name="T12" fmla="*/ 2147483646 w 1076"/>
              <a:gd name="T13" fmla="*/ 2147483646 h 608"/>
              <a:gd name="T14" fmla="*/ 2147483646 w 1076"/>
              <a:gd name="T15" fmla="*/ 2147483646 h 608"/>
              <a:gd name="T16" fmla="*/ 2147483646 w 1076"/>
              <a:gd name="T17" fmla="*/ 0 h 608"/>
              <a:gd name="T18" fmla="*/ 2147483646 w 1076"/>
              <a:gd name="T19" fmla="*/ 2147483646 h 6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6" h="608" extrusionOk="0">
                <a:moveTo>
                  <a:pt x="1015" y="99"/>
                </a:moveTo>
                <a:cubicBezTo>
                  <a:pt x="940" y="182"/>
                  <a:pt x="826" y="186"/>
                  <a:pt x="804" y="186"/>
                </a:cubicBezTo>
                <a:cubicBezTo>
                  <a:pt x="802" y="186"/>
                  <a:pt x="801" y="186"/>
                  <a:pt x="800" y="186"/>
                </a:cubicBezTo>
                <a:cubicBezTo>
                  <a:pt x="53" y="186"/>
                  <a:pt x="53" y="186"/>
                  <a:pt x="53" y="186"/>
                </a:cubicBezTo>
                <a:cubicBezTo>
                  <a:pt x="40" y="210"/>
                  <a:pt x="0" y="297"/>
                  <a:pt x="28" y="385"/>
                </a:cubicBezTo>
                <a:cubicBezTo>
                  <a:pt x="67" y="506"/>
                  <a:pt x="179" y="561"/>
                  <a:pt x="180" y="561"/>
                </a:cubicBezTo>
                <a:cubicBezTo>
                  <a:pt x="181" y="562"/>
                  <a:pt x="181" y="562"/>
                  <a:pt x="181" y="562"/>
                </a:cubicBezTo>
                <a:cubicBezTo>
                  <a:pt x="258" y="592"/>
                  <a:pt x="339" y="608"/>
                  <a:pt x="423" y="608"/>
                </a:cubicBezTo>
                <a:cubicBezTo>
                  <a:pt x="768" y="608"/>
                  <a:pt x="1052" y="339"/>
                  <a:pt x="1076" y="0"/>
                </a:cubicBezTo>
                <a:cubicBezTo>
                  <a:pt x="1063" y="33"/>
                  <a:pt x="1044" y="67"/>
                  <a:pt x="1015" y="99"/>
                </a:cubicBezTo>
                <a:close/>
              </a:path>
            </a:pathLst>
          </a:custGeom>
          <a:solidFill>
            <a:srgbClr val="7030A0">
              <a:alpha val="0"/>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panose="00000500000000000000" pitchFamily="2" charset="0"/>
              <a:ea typeface="+mn-ea"/>
              <a:cs typeface="+mn-cs"/>
            </a:endParaRPr>
          </a:p>
        </p:txBody>
      </p:sp>
      <p:pic>
        <p:nvPicPr>
          <p:cNvPr id="90" name="Graphic 89">
            <a:extLst>
              <a:ext uri="{FF2B5EF4-FFF2-40B4-BE49-F238E27FC236}">
                <a16:creationId xmlns:a16="http://schemas.microsoft.com/office/drawing/2014/main" id="{452CEB4B-B693-FA7C-7799-59F841439828}"/>
              </a:ext>
            </a:extLst>
          </p:cNvPr>
          <p:cNvPicPr>
            <a:picLocks noChangeAspect="1"/>
          </p:cNvPicPr>
          <p:nvPr/>
        </p:nvPicPr>
        <p:blipFill>
          <a:blip>
            <a:alphaModFix amt="0"/>
            <a:extLst>
              <a:ext uri="{96DAC541-7B7A-43D3-8B79-37D633B846F1}">
                <asvg:svgBlip xmlns:asvg="http://schemas.microsoft.com/office/drawing/2016/SVG/main" r:embed="rId5"/>
              </a:ext>
            </a:extLst>
          </a:blip>
          <a:srcRect l="92113" t="3461" r="1734" b="81872"/>
          <a:stretch>
            <a:fillRect/>
          </a:stretch>
        </p:blipFill>
        <p:spPr>
          <a:xfrm>
            <a:off x="5576382" y="5276118"/>
            <a:ext cx="585989" cy="550418"/>
          </a:xfrm>
          <a:prstGeom prst="ellipse">
            <a:avLst/>
          </a:prstGeom>
        </p:spPr>
      </p:pic>
      <p:sp>
        <p:nvSpPr>
          <p:cNvPr id="3" name="Google Shape;395;p31">
            <a:extLst>
              <a:ext uri="{FF2B5EF4-FFF2-40B4-BE49-F238E27FC236}">
                <a16:creationId xmlns:a16="http://schemas.microsoft.com/office/drawing/2014/main" id="{2D23D76A-4B42-576C-0169-7CABD13C8A70}"/>
              </a:ext>
            </a:extLst>
          </p:cNvPr>
          <p:cNvSpPr txBox="1"/>
          <p:nvPr/>
        </p:nvSpPr>
        <p:spPr>
          <a:xfrm>
            <a:off x="438167" y="2372693"/>
            <a:ext cx="4747358" cy="92918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Barlow" panose="00000500000000000000" pitchFamily="2" charset="0"/>
                <a:ea typeface="Open Sans Semibold" panose="020B0606030504020204" pitchFamily="34" charset="0"/>
                <a:cs typeface="Open Sans Semibold" panose="020B0606030504020204" pitchFamily="34" charset="0"/>
              </a:rPr>
              <a:t>Fixing together – with real and usable solutions</a:t>
            </a:r>
          </a:p>
        </p:txBody>
      </p:sp>
      <p:sp>
        <p:nvSpPr>
          <p:cNvPr id="33" name="Content Placeholder 2">
            <a:extLst>
              <a:ext uri="{FF2B5EF4-FFF2-40B4-BE49-F238E27FC236}">
                <a16:creationId xmlns:a16="http://schemas.microsoft.com/office/drawing/2014/main" id="{7A74AB2B-9A44-23C1-A346-BB7EF8014E8E}"/>
              </a:ext>
            </a:extLst>
          </p:cNvPr>
          <p:cNvSpPr txBox="1">
            <a:spLocks/>
          </p:cNvSpPr>
          <p:nvPr/>
        </p:nvSpPr>
        <p:spPr>
          <a:xfrm>
            <a:off x="335119" y="1726204"/>
            <a:ext cx="1965021" cy="5330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a:ln>
                  <a:noFill/>
                </a:ln>
                <a:solidFill>
                  <a:srgbClr val="404040"/>
                </a:solidFill>
                <a:effectLst/>
                <a:uLnTx/>
                <a:uFillTx/>
                <a:latin typeface="Barlow" panose="00000500000000000000" pitchFamily="2" charset="0"/>
                <a:ea typeface="+mn-ea"/>
                <a:cs typeface="+mn-cs"/>
              </a:rPr>
              <a:t>Rationale</a:t>
            </a:r>
          </a:p>
        </p:txBody>
      </p:sp>
      <p:sp>
        <p:nvSpPr>
          <p:cNvPr id="34" name="Content Placeholder 2">
            <a:extLst>
              <a:ext uri="{FF2B5EF4-FFF2-40B4-BE49-F238E27FC236}">
                <a16:creationId xmlns:a16="http://schemas.microsoft.com/office/drawing/2014/main" id="{1E1F17F5-D814-EF3F-DC72-90A9EE5C4D98}"/>
              </a:ext>
            </a:extLst>
          </p:cNvPr>
          <p:cNvSpPr txBox="1">
            <a:spLocks/>
          </p:cNvSpPr>
          <p:nvPr/>
        </p:nvSpPr>
        <p:spPr>
          <a:xfrm>
            <a:off x="338211" y="3264942"/>
            <a:ext cx="4349781" cy="12518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1" u="none" strike="noStrike" kern="1200" cap="none" spc="0" normalizeH="0" baseline="0" noProof="0">
                <a:ln>
                  <a:noFill/>
                </a:ln>
                <a:solidFill>
                  <a:srgbClr val="4C1878"/>
                </a:solidFill>
                <a:effectLst/>
                <a:uLnTx/>
                <a:uFillTx/>
                <a:latin typeface="Barlow" panose="00000500000000000000" pitchFamily="2" charset="0"/>
                <a:ea typeface="+mn-ea"/>
                <a:cs typeface="+mn-cs"/>
              </a:rPr>
              <a:t>BEST PRACTICE RECOMMENDATIONS</a:t>
            </a:r>
          </a:p>
        </p:txBody>
      </p:sp>
      <p:sp>
        <p:nvSpPr>
          <p:cNvPr id="23" name="Rectangle: Rounded Corners 22">
            <a:extLst>
              <a:ext uri="{FF2B5EF4-FFF2-40B4-BE49-F238E27FC236}">
                <a16:creationId xmlns:a16="http://schemas.microsoft.com/office/drawing/2014/main" id="{E67EAF8A-38C3-B4FA-BDF3-004EE14F22B5}"/>
              </a:ext>
            </a:extLst>
          </p:cNvPr>
          <p:cNvSpPr/>
          <p:nvPr/>
        </p:nvSpPr>
        <p:spPr>
          <a:xfrm>
            <a:off x="6803306" y="2463556"/>
            <a:ext cx="3481880" cy="611243"/>
          </a:xfrm>
          <a:prstGeom prst="roundRect">
            <a:avLst/>
          </a:prstGeom>
          <a:gradFill>
            <a:gsLst>
              <a:gs pos="100000">
                <a:srgbClr val="F0F8FD"/>
              </a:gs>
              <a:gs pos="100000">
                <a:schemeClr val="accent1">
                  <a:lumMod val="45000"/>
                  <a:lumOff val="55000"/>
                </a:schemeClr>
              </a:gs>
              <a:gs pos="100000">
                <a:schemeClr val="accent1">
                  <a:lumMod val="45000"/>
                  <a:lumOff val="55000"/>
                </a:schemeClr>
              </a:gs>
              <a:gs pos="0">
                <a:srgbClr val="D5ECFF"/>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         </a:t>
            </a:r>
            <a:r>
              <a:rPr kumimoji="0" lang="en-US"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Develop and evaluate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proposed intervention package</a:t>
            </a:r>
          </a:p>
        </p:txBody>
      </p:sp>
      <p:sp>
        <p:nvSpPr>
          <p:cNvPr id="24" name="Rectangle: Rounded Corners 23">
            <a:extLst>
              <a:ext uri="{FF2B5EF4-FFF2-40B4-BE49-F238E27FC236}">
                <a16:creationId xmlns:a16="http://schemas.microsoft.com/office/drawing/2014/main" id="{FBB6A4A1-442E-1F54-4CBB-66BF06C3E6FE}"/>
              </a:ext>
            </a:extLst>
          </p:cNvPr>
          <p:cNvSpPr/>
          <p:nvPr/>
        </p:nvSpPr>
        <p:spPr>
          <a:xfrm>
            <a:off x="6015696" y="3773296"/>
            <a:ext cx="3452662" cy="611243"/>
          </a:xfrm>
          <a:prstGeom prst="roundRect">
            <a:avLst/>
          </a:prstGeom>
          <a:gradFill>
            <a:gsLst>
              <a:gs pos="100000">
                <a:srgbClr val="F0F8FD"/>
              </a:gs>
              <a:gs pos="100000">
                <a:schemeClr val="accent1">
                  <a:lumMod val="45000"/>
                  <a:lumOff val="55000"/>
                </a:schemeClr>
              </a:gs>
              <a:gs pos="100000">
                <a:schemeClr val="accent1">
                  <a:lumMod val="45000"/>
                  <a:lumOff val="55000"/>
                </a:schemeClr>
              </a:gs>
              <a:gs pos="0">
                <a:srgbClr val="D5ECFF"/>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white"/>
                </a:solidFill>
                <a:effectLst/>
                <a:uLnTx/>
                <a:uFillTx/>
                <a:latin typeface="Barlow" panose="00000500000000000000" pitchFamily="2" charset="0"/>
                <a:ea typeface="+mn-ea"/>
                <a:cs typeface="+mn-cs"/>
              </a:rPr>
              <a:t>          </a:t>
            </a:r>
            <a:r>
              <a:rPr kumimoji="0" lang="en-US"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Theory-guided reporting to enhance </a:t>
            </a:r>
            <a:r>
              <a:rPr kumimoji="0" lang="en-US" sz="1400" b="0" i="0" u="none" strike="noStrike" kern="1200" cap="none" spc="0" normalizeH="0" baseline="0" noProof="0" dirty="0" err="1">
                <a:ln>
                  <a:noFill/>
                </a:ln>
                <a:solidFill>
                  <a:prstClr val="black"/>
                </a:solidFill>
                <a:effectLst/>
                <a:uLnTx/>
                <a:uFillTx/>
                <a:latin typeface="Barlow" panose="00000500000000000000" pitchFamily="2" charset="0"/>
                <a:ea typeface="+mn-ea"/>
                <a:cs typeface="+mn-cs"/>
              </a:rPr>
              <a:t>standardisation</a:t>
            </a:r>
            <a:endParaRPr kumimoji="0" lang="en"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endParaRPr>
          </a:p>
        </p:txBody>
      </p:sp>
      <p:sp>
        <p:nvSpPr>
          <p:cNvPr id="25" name="Rectangle: Rounded Corners 24">
            <a:extLst>
              <a:ext uri="{FF2B5EF4-FFF2-40B4-BE49-F238E27FC236}">
                <a16:creationId xmlns:a16="http://schemas.microsoft.com/office/drawing/2014/main" id="{1711B953-772B-7E6F-434E-C202891DD41A}"/>
              </a:ext>
            </a:extLst>
          </p:cNvPr>
          <p:cNvSpPr/>
          <p:nvPr/>
        </p:nvSpPr>
        <p:spPr>
          <a:xfrm>
            <a:off x="5030230" y="5013794"/>
            <a:ext cx="4183321" cy="611243"/>
          </a:xfrm>
          <a:prstGeom prst="roundRect">
            <a:avLst/>
          </a:prstGeom>
          <a:gradFill>
            <a:gsLst>
              <a:gs pos="100000">
                <a:srgbClr val="F0F8FD"/>
              </a:gs>
              <a:gs pos="100000">
                <a:schemeClr val="accent1">
                  <a:lumMod val="45000"/>
                  <a:lumOff val="55000"/>
                </a:schemeClr>
              </a:gs>
              <a:gs pos="100000">
                <a:schemeClr val="accent1">
                  <a:lumMod val="45000"/>
                  <a:lumOff val="55000"/>
                </a:schemeClr>
              </a:gs>
              <a:gs pos="0">
                <a:srgbClr val="D5ECFF"/>
              </a:gs>
            </a:gsLst>
            <a:lin ang="5400000" scaled="1"/>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Identify barriers and enablers and intuitively generated solutions</a:t>
            </a:r>
            <a:endParaRPr kumimoji="0" lang="en" sz="1400" b="0" i="0" u="none" strike="noStrike" kern="1200" cap="none" spc="0" normalizeH="0" baseline="0" noProof="0" dirty="0">
              <a:ln>
                <a:noFill/>
              </a:ln>
              <a:solidFill>
                <a:prstClr val="white"/>
              </a:solidFill>
              <a:effectLst/>
              <a:uLnTx/>
              <a:uFillTx/>
              <a:latin typeface="Barlow" panose="00000500000000000000" pitchFamily="2" charset="0"/>
              <a:ea typeface="+mn-ea"/>
              <a:cs typeface="+mn-cs"/>
            </a:endParaRPr>
          </a:p>
        </p:txBody>
      </p:sp>
      <p:sp>
        <p:nvSpPr>
          <p:cNvPr id="101" name="Rectangle 100">
            <a:extLst>
              <a:ext uri="{FF2B5EF4-FFF2-40B4-BE49-F238E27FC236}">
                <a16:creationId xmlns:a16="http://schemas.microsoft.com/office/drawing/2014/main" id="{37AE7612-5C14-B0A3-4925-F70DBA162D86}"/>
              </a:ext>
            </a:extLst>
          </p:cNvPr>
          <p:cNvSpPr/>
          <p:nvPr/>
        </p:nvSpPr>
        <p:spPr>
          <a:xfrm>
            <a:off x="6997147" y="2463556"/>
            <a:ext cx="646115" cy="597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Barlow" panose="00000500000000000000" pitchFamily="2" charset="0"/>
                <a:ea typeface="+mn-ea"/>
                <a:cs typeface="+mn-cs"/>
              </a:rPr>
              <a:t>10</a:t>
            </a:r>
            <a:endParaRPr kumimoji="0" lang="en-AU" sz="1800" b="1" i="0" u="none" strike="noStrike" kern="1200" cap="none" spc="0" normalizeH="0" baseline="0" noProof="0">
              <a:ln>
                <a:noFill/>
              </a:ln>
              <a:solidFill>
                <a:srgbClr val="404040"/>
              </a:solidFill>
              <a:effectLst/>
              <a:uLnTx/>
              <a:uFillTx/>
              <a:latin typeface="Barlow" panose="00000500000000000000" pitchFamily="2" charset="0"/>
              <a:ea typeface="+mn-ea"/>
              <a:cs typeface="+mn-cs"/>
            </a:endParaRPr>
          </a:p>
        </p:txBody>
      </p:sp>
      <p:sp>
        <p:nvSpPr>
          <p:cNvPr id="102" name="Rectangle 101">
            <a:extLst>
              <a:ext uri="{FF2B5EF4-FFF2-40B4-BE49-F238E27FC236}">
                <a16:creationId xmlns:a16="http://schemas.microsoft.com/office/drawing/2014/main" id="{72A6222E-30CA-EBC5-60D3-46A5F3740D93}"/>
              </a:ext>
            </a:extLst>
          </p:cNvPr>
          <p:cNvSpPr/>
          <p:nvPr/>
        </p:nvSpPr>
        <p:spPr>
          <a:xfrm>
            <a:off x="6275347" y="3777213"/>
            <a:ext cx="646115" cy="597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Barlow" panose="00000500000000000000" pitchFamily="2" charset="0"/>
                <a:ea typeface="+mn-ea"/>
                <a:cs typeface="+mn-cs"/>
              </a:rPr>
              <a:t>9</a:t>
            </a:r>
            <a:endParaRPr kumimoji="0" lang="en-AU" sz="1800" b="1" i="0" u="none" strike="noStrike" kern="1200" cap="none" spc="0" normalizeH="0" baseline="0" noProof="0">
              <a:ln>
                <a:noFill/>
              </a:ln>
              <a:solidFill>
                <a:srgbClr val="404040"/>
              </a:solidFill>
              <a:effectLst/>
              <a:uLnTx/>
              <a:uFillTx/>
              <a:latin typeface="Barlow" panose="00000500000000000000" pitchFamily="2" charset="0"/>
              <a:ea typeface="+mn-ea"/>
              <a:cs typeface="+mn-cs"/>
            </a:endParaRPr>
          </a:p>
        </p:txBody>
      </p:sp>
      <p:sp>
        <p:nvSpPr>
          <p:cNvPr id="31" name="Flowchart: Connector 30">
            <a:extLst>
              <a:ext uri="{FF2B5EF4-FFF2-40B4-BE49-F238E27FC236}">
                <a16:creationId xmlns:a16="http://schemas.microsoft.com/office/drawing/2014/main" id="{EFE0144D-915D-46E3-DA65-31EEF53AA9B5}"/>
              </a:ext>
            </a:extLst>
          </p:cNvPr>
          <p:cNvSpPr/>
          <p:nvPr/>
        </p:nvSpPr>
        <p:spPr>
          <a:xfrm>
            <a:off x="6232138" y="2425119"/>
            <a:ext cx="1080000" cy="1080000"/>
          </a:xfrm>
          <a:prstGeom prst="flowChartConnector">
            <a:avLst/>
          </a:prstGeom>
          <a:solidFill>
            <a:srgbClr val="4C1878"/>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30" name="Flowchart: Connector 29">
            <a:extLst>
              <a:ext uri="{FF2B5EF4-FFF2-40B4-BE49-F238E27FC236}">
                <a16:creationId xmlns:a16="http://schemas.microsoft.com/office/drawing/2014/main" id="{D60F4E1A-AF84-B57F-8B88-0518A8758370}"/>
              </a:ext>
            </a:extLst>
          </p:cNvPr>
          <p:cNvSpPr/>
          <p:nvPr/>
        </p:nvSpPr>
        <p:spPr>
          <a:xfrm>
            <a:off x="5422538" y="3640609"/>
            <a:ext cx="1080000" cy="1080000"/>
          </a:xfrm>
          <a:prstGeom prst="flowChartConnector">
            <a:avLst/>
          </a:prstGeom>
          <a:solidFill>
            <a:srgbClr val="4C1878"/>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sp>
        <p:nvSpPr>
          <p:cNvPr id="103" name="Rectangle 102">
            <a:extLst>
              <a:ext uri="{FF2B5EF4-FFF2-40B4-BE49-F238E27FC236}">
                <a16:creationId xmlns:a16="http://schemas.microsoft.com/office/drawing/2014/main" id="{1AD8EC30-92AA-24ED-0AE7-4C7586F04B44}"/>
              </a:ext>
            </a:extLst>
          </p:cNvPr>
          <p:cNvSpPr/>
          <p:nvPr/>
        </p:nvSpPr>
        <p:spPr>
          <a:xfrm>
            <a:off x="4965935" y="5013794"/>
            <a:ext cx="646115" cy="597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04040"/>
                </a:solidFill>
                <a:effectLst/>
                <a:uLnTx/>
                <a:uFillTx/>
                <a:latin typeface="Barlow" panose="00000500000000000000" pitchFamily="2" charset="0"/>
                <a:ea typeface="+mn-ea"/>
                <a:cs typeface="+mn-cs"/>
              </a:rPr>
              <a:t>8</a:t>
            </a:r>
            <a:endParaRPr kumimoji="0" lang="en-AU" sz="1800" b="1" i="0" u="none" strike="noStrike" kern="1200" cap="none" spc="0" normalizeH="0" baseline="0" noProof="0">
              <a:ln>
                <a:noFill/>
              </a:ln>
              <a:solidFill>
                <a:srgbClr val="404040"/>
              </a:solidFill>
              <a:effectLst/>
              <a:uLnTx/>
              <a:uFillTx/>
              <a:latin typeface="Barlow" panose="00000500000000000000" pitchFamily="2" charset="0"/>
              <a:ea typeface="+mn-ea"/>
              <a:cs typeface="+mn-cs"/>
            </a:endParaRPr>
          </a:p>
        </p:txBody>
      </p:sp>
      <p:sp>
        <p:nvSpPr>
          <p:cNvPr id="28" name="Flowchart: Connector 27">
            <a:extLst>
              <a:ext uri="{FF2B5EF4-FFF2-40B4-BE49-F238E27FC236}">
                <a16:creationId xmlns:a16="http://schemas.microsoft.com/office/drawing/2014/main" id="{D299E323-CEDD-C5CE-E2A7-741B1475B894}"/>
              </a:ext>
            </a:extLst>
          </p:cNvPr>
          <p:cNvSpPr/>
          <p:nvPr/>
        </p:nvSpPr>
        <p:spPr>
          <a:xfrm>
            <a:off x="4206733" y="4834608"/>
            <a:ext cx="1080000" cy="1080000"/>
          </a:xfrm>
          <a:prstGeom prst="flowChartConnector">
            <a:avLst/>
          </a:prstGeom>
          <a:solidFill>
            <a:srgbClr val="4C1878"/>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Barlow" panose="00000500000000000000" pitchFamily="2" charset="0"/>
              <a:ea typeface="+mn-ea"/>
              <a:cs typeface="+mn-cs"/>
            </a:endParaRPr>
          </a:p>
        </p:txBody>
      </p:sp>
      <p:pic>
        <p:nvPicPr>
          <p:cNvPr id="13" name="Graphic 12" descr="Clipboard Checked with solid fill">
            <a:extLst>
              <a:ext uri="{FF2B5EF4-FFF2-40B4-BE49-F238E27FC236}">
                <a16:creationId xmlns:a16="http://schemas.microsoft.com/office/drawing/2014/main" id="{DB3C9498-4753-7C3C-60F3-80BD434626E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393764" y="2571534"/>
            <a:ext cx="806751" cy="806751"/>
          </a:xfrm>
          <a:prstGeom prst="rect">
            <a:avLst/>
          </a:prstGeom>
        </p:spPr>
      </p:pic>
      <p:grpSp>
        <p:nvGrpSpPr>
          <p:cNvPr id="43" name="Group 42">
            <a:extLst>
              <a:ext uri="{FF2B5EF4-FFF2-40B4-BE49-F238E27FC236}">
                <a16:creationId xmlns:a16="http://schemas.microsoft.com/office/drawing/2014/main" id="{F6E90908-887F-E8D2-7A77-B0D2BB65A644}"/>
              </a:ext>
            </a:extLst>
          </p:cNvPr>
          <p:cNvGrpSpPr/>
          <p:nvPr/>
        </p:nvGrpSpPr>
        <p:grpSpPr>
          <a:xfrm>
            <a:off x="7262959" y="146984"/>
            <a:ext cx="4669024" cy="1553239"/>
            <a:chOff x="7436271" y="76510"/>
            <a:chExt cx="4669024" cy="1553239"/>
          </a:xfrm>
        </p:grpSpPr>
        <p:grpSp>
          <p:nvGrpSpPr>
            <p:cNvPr id="54" name="Группа 7">
              <a:extLst>
                <a:ext uri="{FF2B5EF4-FFF2-40B4-BE49-F238E27FC236}">
                  <a16:creationId xmlns:a16="http://schemas.microsoft.com/office/drawing/2014/main" id="{D6F1314F-C783-C289-7C13-97B3126EF7E1}"/>
                </a:ext>
              </a:extLst>
            </p:cNvPr>
            <p:cNvGrpSpPr/>
            <p:nvPr/>
          </p:nvGrpSpPr>
          <p:grpSpPr>
            <a:xfrm>
              <a:off x="7436271" y="326790"/>
              <a:ext cx="3655954" cy="1281337"/>
              <a:chOff x="8872786" y="-1009858"/>
              <a:chExt cx="4798447" cy="1593618"/>
            </a:xfrm>
          </p:grpSpPr>
          <p:sp>
            <p:nvSpPr>
              <p:cNvPr id="63" name="Google Shape;1131;p40">
                <a:extLst>
                  <a:ext uri="{FF2B5EF4-FFF2-40B4-BE49-F238E27FC236}">
                    <a16:creationId xmlns:a16="http://schemas.microsoft.com/office/drawing/2014/main" id="{5983E46C-7784-350A-7C99-36730EFEFFD9}"/>
                  </a:ext>
                </a:extLst>
              </p:cNvPr>
              <p:cNvSpPr txBox="1">
                <a:spLocks noChangeArrowheads="1"/>
              </p:cNvSpPr>
              <p:nvPr/>
            </p:nvSpPr>
            <p:spPr bwMode="auto">
              <a:xfrm>
                <a:off x="10943175" y="-1009858"/>
                <a:ext cx="2728058"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6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Identify barriers and enablers and </a:t>
                </a:r>
              </a:p>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6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co-design implementation strategies</a:t>
                </a:r>
              </a:p>
            </p:txBody>
          </p:sp>
          <p:sp>
            <p:nvSpPr>
              <p:cNvPr id="64" name="Google Shape;1139;p40">
                <a:extLst>
                  <a:ext uri="{FF2B5EF4-FFF2-40B4-BE49-F238E27FC236}">
                    <a16:creationId xmlns:a16="http://schemas.microsoft.com/office/drawing/2014/main" id="{736CBEF3-2B13-4FAD-22DC-0FD483C3A87B}"/>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8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40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55" name="Group 54">
              <a:extLst>
                <a:ext uri="{FF2B5EF4-FFF2-40B4-BE49-F238E27FC236}">
                  <a16:creationId xmlns:a16="http://schemas.microsoft.com/office/drawing/2014/main" id="{0BEEEA34-9978-DB9E-866B-26B1E27283EE}"/>
                </a:ext>
              </a:extLst>
            </p:cNvPr>
            <p:cNvGrpSpPr/>
            <p:nvPr/>
          </p:nvGrpSpPr>
          <p:grpSpPr>
            <a:xfrm>
              <a:off x="11073202" y="76510"/>
              <a:ext cx="1032093" cy="1553239"/>
              <a:chOff x="11073202" y="76510"/>
              <a:chExt cx="1032093" cy="1553239"/>
            </a:xfrm>
          </p:grpSpPr>
          <p:sp>
            <p:nvSpPr>
              <p:cNvPr id="56" name="Oval 55">
                <a:extLst>
                  <a:ext uri="{FF2B5EF4-FFF2-40B4-BE49-F238E27FC236}">
                    <a16:creationId xmlns:a16="http://schemas.microsoft.com/office/drawing/2014/main" id="{A5E7E84C-7CB4-11C1-DC2C-D561C26C759D}"/>
                  </a:ext>
                </a:extLst>
              </p:cNvPr>
              <p:cNvSpPr/>
              <p:nvPr/>
            </p:nvSpPr>
            <p:spPr>
              <a:xfrm>
                <a:off x="11073202" y="597656"/>
                <a:ext cx="1032093" cy="1032093"/>
              </a:xfrm>
              <a:prstGeom prst="ellipse">
                <a:avLst/>
              </a:prstGeom>
              <a:solidFill>
                <a:srgbClr val="4C18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B7DEFF"/>
                  </a:solidFill>
                  <a:effectLst/>
                  <a:uLnTx/>
                  <a:uFillTx/>
                  <a:latin typeface="Aptos" panose="02110004020202020204"/>
                  <a:ea typeface="+mn-ea"/>
                  <a:cs typeface="+mn-cs"/>
                </a:endParaRPr>
              </a:p>
            </p:txBody>
          </p:sp>
          <p:grpSp>
            <p:nvGrpSpPr>
              <p:cNvPr id="57" name="Группа 4">
                <a:extLst>
                  <a:ext uri="{FF2B5EF4-FFF2-40B4-BE49-F238E27FC236}">
                    <a16:creationId xmlns:a16="http://schemas.microsoft.com/office/drawing/2014/main" id="{02B4F7C0-F845-410A-2026-DDD37FBD39CE}"/>
                  </a:ext>
                </a:extLst>
              </p:cNvPr>
              <p:cNvGrpSpPr/>
              <p:nvPr/>
            </p:nvGrpSpPr>
            <p:grpSpPr>
              <a:xfrm>
                <a:off x="11226444" y="76510"/>
                <a:ext cx="720000" cy="718623"/>
                <a:chOff x="12731986" y="-1781482"/>
                <a:chExt cx="889000" cy="893763"/>
              </a:xfrm>
            </p:grpSpPr>
            <p:sp>
              <p:nvSpPr>
                <p:cNvPr id="61" name="Google Shape;1142;p40">
                  <a:extLst>
                    <a:ext uri="{FF2B5EF4-FFF2-40B4-BE49-F238E27FC236}">
                      <a16:creationId xmlns:a16="http://schemas.microsoft.com/office/drawing/2014/main" id="{FCB7A94E-DF17-3C84-D5A3-379F80A58A81}"/>
                    </a:ext>
                  </a:extLst>
                </p:cNvPr>
                <p:cNvSpPr>
                  <a:spLocks noChangeArrowheads="1"/>
                </p:cNvSpPr>
                <p:nvPr/>
              </p:nvSpPr>
              <p:spPr bwMode="auto">
                <a:xfrm>
                  <a:off x="12731986" y="-1781482"/>
                  <a:ext cx="889000" cy="893763"/>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62" name="Google Shape;1143;p40">
                  <a:extLst>
                    <a:ext uri="{FF2B5EF4-FFF2-40B4-BE49-F238E27FC236}">
                      <a16:creationId xmlns:a16="http://schemas.microsoft.com/office/drawing/2014/main" id="{8EA70AFC-964E-6A72-F324-1F9C4429601B}"/>
                    </a:ext>
                  </a:extLst>
                </p:cNvPr>
                <p:cNvSpPr txBox="1">
                  <a:spLocks noChangeArrowheads="1"/>
                </p:cNvSpPr>
                <p:nvPr/>
              </p:nvSpPr>
              <p:spPr bwMode="auto">
                <a:xfrm>
                  <a:off x="12988577" y="-1765710"/>
                  <a:ext cx="404551" cy="8239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44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3</a:t>
                  </a:r>
                  <a:endParaRPr kumimoji="0" lang="en-US" altLang="en-US" sz="14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pic>
            <p:nvPicPr>
              <p:cNvPr id="60" name="Graphic 59" descr="Bullseye outline">
                <a:extLst>
                  <a:ext uri="{FF2B5EF4-FFF2-40B4-BE49-F238E27FC236}">
                    <a16:creationId xmlns:a16="http://schemas.microsoft.com/office/drawing/2014/main" id="{B3B06F81-DCD5-CA2A-FBD2-ED11D095F126}"/>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11240849" y="774598"/>
                <a:ext cx="718623" cy="718623"/>
              </a:xfrm>
              <a:prstGeom prst="rect">
                <a:avLst/>
              </a:prstGeom>
            </p:spPr>
          </p:pic>
        </p:grpSp>
      </p:grpSp>
      <p:pic>
        <p:nvPicPr>
          <p:cNvPr id="4" name="Graphic 3" descr="Venn diagram with solid fill">
            <a:extLst>
              <a:ext uri="{FF2B5EF4-FFF2-40B4-BE49-F238E27FC236}">
                <a16:creationId xmlns:a16="http://schemas.microsoft.com/office/drawing/2014/main" id="{D16E34AA-9D0B-70EB-0812-4839DED3EE1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581292" y="3767443"/>
            <a:ext cx="766106" cy="766106"/>
          </a:xfrm>
          <a:prstGeom prst="rect">
            <a:avLst/>
          </a:prstGeom>
        </p:spPr>
      </p:pic>
      <p:pic>
        <p:nvPicPr>
          <p:cNvPr id="5" name="Graphic 4" descr="Head with gears with solid fill">
            <a:extLst>
              <a:ext uri="{FF2B5EF4-FFF2-40B4-BE49-F238E27FC236}">
                <a16:creationId xmlns:a16="http://schemas.microsoft.com/office/drawing/2014/main" id="{66513B0A-A77E-0DC3-A56E-1BF7B581C52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458458" y="5072096"/>
            <a:ext cx="605023" cy="605023"/>
          </a:xfrm>
          <a:prstGeom prst="rect">
            <a:avLst/>
          </a:prstGeom>
        </p:spPr>
      </p:pic>
      <p:sp>
        <p:nvSpPr>
          <p:cNvPr id="6" name="TextBox 5">
            <a:extLst>
              <a:ext uri="{FF2B5EF4-FFF2-40B4-BE49-F238E27FC236}">
                <a16:creationId xmlns:a16="http://schemas.microsoft.com/office/drawing/2014/main" id="{9B721F32-9FF0-59F3-0B4A-709F2F2113AF}"/>
              </a:ext>
            </a:extLst>
          </p:cNvPr>
          <p:cNvSpPr txBox="1"/>
          <p:nvPr/>
        </p:nvSpPr>
        <p:spPr>
          <a:xfrm>
            <a:off x="9229434" y="5109599"/>
            <a:ext cx="2478506" cy="46166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prstClr val="white">
                    <a:lumMod val="50000"/>
                  </a:prstClr>
                </a:solidFill>
                <a:effectLst/>
                <a:uLnTx/>
                <a:uFillTx/>
                <a:latin typeface="Barlow" panose="00000500000000000000" pitchFamily="2" charset="0"/>
                <a:ea typeface="+mn-ea"/>
                <a:cs typeface="+mn-cs"/>
              </a:rPr>
              <a:t>Inductively vs deductively captured</a:t>
            </a:r>
          </a:p>
        </p:txBody>
      </p:sp>
      <p:sp>
        <p:nvSpPr>
          <p:cNvPr id="7" name="TextBox 6">
            <a:extLst>
              <a:ext uri="{FF2B5EF4-FFF2-40B4-BE49-F238E27FC236}">
                <a16:creationId xmlns:a16="http://schemas.microsoft.com/office/drawing/2014/main" id="{644F0617-67DD-0478-A479-A76CCE26A90F}"/>
              </a:ext>
            </a:extLst>
          </p:cNvPr>
          <p:cNvSpPr txBox="1"/>
          <p:nvPr/>
        </p:nvSpPr>
        <p:spPr>
          <a:xfrm>
            <a:off x="9530926" y="3802176"/>
            <a:ext cx="2737928" cy="64633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prstClr val="white">
                    <a:lumMod val="50000"/>
                  </a:prstClr>
                </a:solidFill>
                <a:effectLst/>
                <a:uLnTx/>
                <a:uFillTx/>
                <a:latin typeface="Barlow" panose="00000500000000000000" pitchFamily="2" charset="0"/>
                <a:ea typeface="+mn-ea"/>
                <a:cs typeface="+mn-cs"/>
              </a:rPr>
              <a:t>Deductively analyse to frameworks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prstClr val="white">
                    <a:lumMod val="50000"/>
                  </a:prstClr>
                </a:solidFill>
                <a:effectLst/>
                <a:uLnTx/>
                <a:uFillTx/>
                <a:latin typeface="Barlow" panose="00000500000000000000" pitchFamily="2" charset="0"/>
                <a:ea typeface="+mn-ea"/>
                <a:cs typeface="+mn-cs"/>
              </a:rPr>
              <a:t>Map barriers to potential evidence-based strategies</a:t>
            </a:r>
          </a:p>
        </p:txBody>
      </p:sp>
      <p:sp>
        <p:nvSpPr>
          <p:cNvPr id="8" name="TextBox 7">
            <a:extLst>
              <a:ext uri="{FF2B5EF4-FFF2-40B4-BE49-F238E27FC236}">
                <a16:creationId xmlns:a16="http://schemas.microsoft.com/office/drawing/2014/main" id="{79C952A4-2938-4391-4557-8C9CE3E8567C}"/>
              </a:ext>
            </a:extLst>
          </p:cNvPr>
          <p:cNvSpPr txBox="1"/>
          <p:nvPr/>
        </p:nvSpPr>
        <p:spPr>
          <a:xfrm>
            <a:off x="10269033" y="2507938"/>
            <a:ext cx="1975578" cy="83099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1" u="none" strike="noStrike" kern="1200" cap="none" spc="0" normalizeH="0" baseline="0" noProof="0">
                <a:ln>
                  <a:noFill/>
                </a:ln>
                <a:solidFill>
                  <a:prstClr val="white">
                    <a:lumMod val="50000"/>
                  </a:prstClr>
                </a:solidFill>
                <a:effectLst/>
                <a:uLnTx/>
                <a:uFillTx/>
                <a:latin typeface="Barlow" panose="00000500000000000000" pitchFamily="2" charset="0"/>
                <a:ea typeface="+mn-ea"/>
                <a:cs typeface="+mn-cs"/>
              </a:rPr>
              <a:t>Map strategies to barriers, targeted behaviours, and potential impacts</a:t>
            </a:r>
          </a:p>
        </p:txBody>
      </p:sp>
    </p:spTree>
    <p:extLst>
      <p:ext uri="{BB962C8B-B14F-4D97-AF65-F5344CB8AC3E}">
        <p14:creationId xmlns:p14="http://schemas.microsoft.com/office/powerpoint/2010/main" val="652684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0-#ppt_w/2"/>
                                          </p:val>
                                        </p:tav>
                                        <p:tav tm="100000">
                                          <p:val>
                                            <p:strVal val="#ppt_x"/>
                                          </p:val>
                                        </p:tav>
                                      </p:tavLst>
                                    </p:anim>
                                    <p:anim calcmode="lin" valueType="num">
                                      <p:cBhvr additive="base">
                                        <p:cTn id="8" dur="8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1000"/>
                                  </p:stCondLst>
                                  <p:childTnLst>
                                    <p:set>
                                      <p:cBhvr>
                                        <p:cTn id="24" dur="1" fill="hold">
                                          <p:stCondLst>
                                            <p:cond delay="0"/>
                                          </p:stCondLst>
                                        </p:cTn>
                                        <p:tgtEl>
                                          <p:spTgt spid="103"/>
                                        </p:tgtEl>
                                        <p:attrNameLst>
                                          <p:attrName>style.visibility</p:attrName>
                                        </p:attrNameLst>
                                      </p:cBhvr>
                                      <p:to>
                                        <p:strVal val="visible"/>
                                      </p:to>
                                    </p:set>
                                  </p:childTnLst>
                                </p:cTn>
                              </p:par>
                              <p:par>
                                <p:cTn id="25" presetID="1" presetClass="entr" presetSubtype="0" fill="hold" grpId="0" nodeType="withEffect">
                                  <p:stCondLst>
                                    <p:cond delay="100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100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100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200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200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grpId="0" nodeType="withEffect">
                                  <p:stCondLst>
                                    <p:cond delay="200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200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200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300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300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3000"/>
                                  </p:stCondLst>
                                  <p:childTnLst>
                                    <p:set>
                                      <p:cBhvr>
                                        <p:cTn id="46" dur="1" fill="hold">
                                          <p:stCondLst>
                                            <p:cond delay="0"/>
                                          </p:stCondLst>
                                        </p:cTn>
                                        <p:tgtEl>
                                          <p:spTgt spid="101"/>
                                        </p:tgtEl>
                                        <p:attrNameLst>
                                          <p:attrName>style.visibility</p:attrName>
                                        </p:attrNameLst>
                                      </p:cBhvr>
                                      <p:to>
                                        <p:strVal val="visible"/>
                                      </p:to>
                                    </p:set>
                                  </p:childTnLst>
                                </p:cTn>
                              </p:par>
                              <p:par>
                                <p:cTn id="47" presetID="1" presetClass="entr" presetSubtype="0" fill="hold" grpId="0" nodeType="withEffect">
                                  <p:stCondLst>
                                    <p:cond delay="300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300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3000"/>
                                  </p:stCondLst>
                                  <p:childTnLst>
                                    <p:set>
                                      <p:cBhvr>
                                        <p:cTn id="52" dur="1" fill="hold">
                                          <p:stCondLst>
                                            <p:cond delay="0"/>
                                          </p:stCondLst>
                                        </p:cTn>
                                        <p:tgtEl>
                                          <p:spTgt spid="8"/>
                                        </p:tgtEl>
                                        <p:attrNameLst>
                                          <p:attrName>style.visibility</p:attrName>
                                        </p:attrNameLst>
                                      </p:cBhvr>
                                      <p:to>
                                        <p:strVal val="visible"/>
                                      </p:to>
                                    </p:set>
                                  </p:childTnLst>
                                </p:cTn>
                              </p:par>
                              <p:par>
                                <p:cTn id="53" presetID="22" presetClass="entr" presetSubtype="4" fill="hold" grpId="0" nodeType="withEffect">
                                  <p:stCondLst>
                                    <p:cond delay="3000"/>
                                  </p:stCondLst>
                                  <p:childTnLst>
                                    <p:set>
                                      <p:cBhvr>
                                        <p:cTn id="54" dur="1" fill="hold">
                                          <p:stCondLst>
                                            <p:cond delay="0"/>
                                          </p:stCondLst>
                                        </p:cTn>
                                        <p:tgtEl>
                                          <p:spTgt spid="32"/>
                                        </p:tgtEl>
                                        <p:attrNameLst>
                                          <p:attrName>style.visibility</p:attrName>
                                        </p:attrNameLst>
                                      </p:cBhvr>
                                      <p:to>
                                        <p:strVal val="visible"/>
                                      </p:to>
                                    </p:set>
                                    <p:animEffect transition="in" filter="wipe(down)">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1" grpId="0" animBg="1"/>
      <p:bldP spid="3" grpId="0"/>
      <p:bldP spid="34" grpId="0"/>
      <p:bldP spid="23" grpId="0" animBg="1"/>
      <p:bldP spid="24" grpId="0" animBg="1"/>
      <p:bldP spid="25" grpId="0" animBg="1"/>
      <p:bldP spid="101" grpId="0" animBg="1"/>
      <p:bldP spid="102" grpId="0" animBg="1"/>
      <p:bldP spid="31" grpId="0" animBg="1"/>
      <p:bldP spid="30" grpId="0" animBg="1"/>
      <p:bldP spid="103" grpId="0" animBg="1"/>
      <p:bldP spid="28" grpId="0" animBg="1"/>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D7975-41DC-9B43-3FDA-6410942352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AD3373-325B-2D63-2AAB-8B9948B9F4CE}"/>
              </a:ext>
            </a:extLst>
          </p:cNvPr>
          <p:cNvSpPr>
            <a:spLocks noGrp="1"/>
          </p:cNvSpPr>
          <p:nvPr>
            <p:ph type="title"/>
          </p:nvPr>
        </p:nvSpPr>
        <p:spPr/>
        <p:txBody>
          <a:bodyPr/>
          <a:lstStyle/>
          <a:p>
            <a:r>
              <a:rPr lang="en-US" dirty="0">
                <a:solidFill>
                  <a:srgbClr val="275D38"/>
                </a:solidFill>
                <a:latin typeface="Calibri" panose="020F0502020204030204" pitchFamily="34" charset="0"/>
                <a:cs typeface="Calibri" panose="020F0502020204030204" pitchFamily="34" charset="0"/>
              </a:rPr>
              <a:t>Methods</a:t>
            </a:r>
          </a:p>
        </p:txBody>
      </p:sp>
      <p:sp>
        <p:nvSpPr>
          <p:cNvPr id="4" name="Slide Number Placeholder 3">
            <a:extLst>
              <a:ext uri="{FF2B5EF4-FFF2-40B4-BE49-F238E27FC236}">
                <a16:creationId xmlns:a16="http://schemas.microsoft.com/office/drawing/2014/main" id="{553CE193-9105-814F-814E-D19C4949CDFD}"/>
              </a:ext>
            </a:extLst>
          </p:cNvPr>
          <p:cNvSpPr>
            <a:spLocks noGrp="1"/>
          </p:cNvSpPr>
          <p:nvPr>
            <p:ph type="sldNum" sz="quarter" idx="13"/>
          </p:nvPr>
        </p:nvSpPr>
        <p:spPr/>
        <p:txBody>
          <a:bodyPr/>
          <a:lstStyle/>
          <a:p>
            <a:fld id="{61130C78-B4AB-6843-B818-B4CC8CBE3619}" type="slidenum">
              <a:rPr lang="en-US" smtClean="0"/>
              <a:pPr/>
              <a:t>6</a:t>
            </a:fld>
            <a:endParaRPr lang="en-US" dirty="0"/>
          </a:p>
        </p:txBody>
      </p:sp>
      <p:sp>
        <p:nvSpPr>
          <p:cNvPr id="6" name="TextBox 5">
            <a:extLst>
              <a:ext uri="{FF2B5EF4-FFF2-40B4-BE49-F238E27FC236}">
                <a16:creationId xmlns:a16="http://schemas.microsoft.com/office/drawing/2014/main" id="{8DF424CC-00DE-1DFD-C8DF-33D503163B5F}"/>
              </a:ext>
            </a:extLst>
          </p:cNvPr>
          <p:cNvSpPr txBox="1"/>
          <p:nvPr/>
        </p:nvSpPr>
        <p:spPr>
          <a:xfrm>
            <a:off x="9326867" y="6159500"/>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pic>
        <p:nvPicPr>
          <p:cNvPr id="7" name="Picture 6">
            <a:extLst>
              <a:ext uri="{FF2B5EF4-FFF2-40B4-BE49-F238E27FC236}">
                <a16:creationId xmlns:a16="http://schemas.microsoft.com/office/drawing/2014/main" id="{348AD367-5B81-786E-244D-155313FED6E1}"/>
              </a:ext>
            </a:extLst>
          </p:cNvPr>
          <p:cNvPicPr>
            <a:picLocks noChangeAspect="1"/>
          </p:cNvPicPr>
          <p:nvPr/>
        </p:nvPicPr>
        <p:blipFill>
          <a:blip r:embed="rId2"/>
          <a:stretch>
            <a:fillRect/>
          </a:stretch>
        </p:blipFill>
        <p:spPr>
          <a:xfrm>
            <a:off x="611172" y="1577975"/>
            <a:ext cx="6642100" cy="5143500"/>
          </a:xfrm>
          <a:prstGeom prst="rect">
            <a:avLst/>
          </a:prstGeom>
        </p:spPr>
      </p:pic>
      <p:pic>
        <p:nvPicPr>
          <p:cNvPr id="1026" name="Picture 2" descr="British Columbia compared to the United Kingdom and Ireland. [656px ×  538px] : r/MapPorn">
            <a:extLst>
              <a:ext uri="{FF2B5EF4-FFF2-40B4-BE49-F238E27FC236}">
                <a16:creationId xmlns:a16="http://schemas.microsoft.com/office/drawing/2014/main" id="{A5A45128-6B78-8FAE-174F-CC9B09D9B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853" y="2184094"/>
            <a:ext cx="4245710" cy="34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948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2F15A-85EE-BC30-A203-FE0B092CB484}"/>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797C03FE-3515-073F-6C02-DB058FE42D14}"/>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a:cs typeface="Roboto"/>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Medium"/>
              <a:cs typeface="Arial"/>
            </a:endParaRPr>
          </a:p>
        </p:txBody>
      </p:sp>
      <p:sp>
        <p:nvSpPr>
          <p:cNvPr id="7" name="TextBox 6">
            <a:extLst>
              <a:ext uri="{FF2B5EF4-FFF2-40B4-BE49-F238E27FC236}">
                <a16:creationId xmlns:a16="http://schemas.microsoft.com/office/drawing/2014/main" id="{77F6C8EB-94FF-F3D6-E6A0-281DCA751BA5}"/>
              </a:ext>
            </a:extLst>
          </p:cNvPr>
          <p:cNvSpPr txBox="1"/>
          <p:nvPr/>
        </p:nvSpPr>
        <p:spPr>
          <a:xfrm>
            <a:off x="3581910" y="282208"/>
            <a:ext cx="42505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HCV ~ Determine </a:t>
            </a:r>
            <a:r>
              <a:rPr kumimoji="0" lang="en-US" sz="1800" b="1"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barriers and enablers </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influencing point-of care implementation</a:t>
            </a:r>
          </a:p>
        </p:txBody>
      </p:sp>
      <p:grpSp>
        <p:nvGrpSpPr>
          <p:cNvPr id="43" name="Group 42">
            <a:extLst>
              <a:ext uri="{FF2B5EF4-FFF2-40B4-BE49-F238E27FC236}">
                <a16:creationId xmlns:a16="http://schemas.microsoft.com/office/drawing/2014/main" id="{B926EF15-68EF-2870-5A6D-3E519F8C38D8}"/>
              </a:ext>
            </a:extLst>
          </p:cNvPr>
          <p:cNvGrpSpPr/>
          <p:nvPr/>
        </p:nvGrpSpPr>
        <p:grpSpPr>
          <a:xfrm>
            <a:off x="665922" y="1005483"/>
            <a:ext cx="4696628" cy="5729781"/>
            <a:chOff x="0" y="728815"/>
            <a:chExt cx="5477785" cy="6129185"/>
          </a:xfrm>
        </p:grpSpPr>
        <p:pic>
          <p:nvPicPr>
            <p:cNvPr id="28" name="Picture 27" descr="A diagram of a flowchart&#10;&#10;Description automatically generated">
              <a:extLst>
                <a:ext uri="{FF2B5EF4-FFF2-40B4-BE49-F238E27FC236}">
                  <a16:creationId xmlns:a16="http://schemas.microsoft.com/office/drawing/2014/main" id="{B4529226-9E22-8F52-B381-48BC6EE13F66}"/>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1439" b="38500"/>
            <a:stretch/>
          </p:blipFill>
          <p:spPr>
            <a:xfrm>
              <a:off x="0" y="728815"/>
              <a:ext cx="5477785" cy="6129185"/>
            </a:xfrm>
            <a:prstGeom prst="rect">
              <a:avLst/>
            </a:prstGeom>
          </p:spPr>
        </p:pic>
        <p:sp>
          <p:nvSpPr>
            <p:cNvPr id="8" name="Rectangle 7">
              <a:extLst>
                <a:ext uri="{FF2B5EF4-FFF2-40B4-BE49-F238E27FC236}">
                  <a16:creationId xmlns:a16="http://schemas.microsoft.com/office/drawing/2014/main" id="{040F654E-36A3-DB6A-E6BE-62BEFBC038EE}"/>
                </a:ext>
              </a:extLst>
            </p:cNvPr>
            <p:cNvSpPr/>
            <p:nvPr/>
          </p:nvSpPr>
          <p:spPr>
            <a:xfrm>
              <a:off x="1584212" y="1554724"/>
              <a:ext cx="481780" cy="226142"/>
            </a:xfrm>
            <a:prstGeom prst="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1638</a:t>
              </a:r>
            </a:p>
          </p:txBody>
        </p:sp>
        <p:sp>
          <p:nvSpPr>
            <p:cNvPr id="30" name="Rectangle 29">
              <a:extLst>
                <a:ext uri="{FF2B5EF4-FFF2-40B4-BE49-F238E27FC236}">
                  <a16:creationId xmlns:a16="http://schemas.microsoft.com/office/drawing/2014/main" id="{326E509C-B7AD-9903-B00B-0673ECF28CA2}"/>
                </a:ext>
              </a:extLst>
            </p:cNvPr>
            <p:cNvSpPr/>
            <p:nvPr/>
          </p:nvSpPr>
          <p:spPr>
            <a:xfrm>
              <a:off x="3345266" y="2134825"/>
              <a:ext cx="481780" cy="226142"/>
            </a:xfrm>
            <a:prstGeom prst="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372</a:t>
              </a:r>
            </a:p>
          </p:txBody>
        </p:sp>
        <p:sp>
          <p:nvSpPr>
            <p:cNvPr id="31" name="Rectangle 30">
              <a:extLst>
                <a:ext uri="{FF2B5EF4-FFF2-40B4-BE49-F238E27FC236}">
                  <a16:creationId xmlns:a16="http://schemas.microsoft.com/office/drawing/2014/main" id="{F7FB910F-7FF7-D018-E8B9-67E8407728F4}"/>
                </a:ext>
              </a:extLst>
            </p:cNvPr>
            <p:cNvSpPr/>
            <p:nvPr/>
          </p:nvSpPr>
          <p:spPr>
            <a:xfrm>
              <a:off x="2738892" y="3780957"/>
              <a:ext cx="481780" cy="226142"/>
            </a:xfrm>
            <a:prstGeom prst="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578</a:t>
              </a:r>
            </a:p>
          </p:txBody>
        </p:sp>
        <p:sp>
          <p:nvSpPr>
            <p:cNvPr id="32" name="Rectangle 31">
              <a:extLst>
                <a:ext uri="{FF2B5EF4-FFF2-40B4-BE49-F238E27FC236}">
                  <a16:creationId xmlns:a16="http://schemas.microsoft.com/office/drawing/2014/main" id="{58FBAE17-F160-EB2A-2871-16472FC87D16}"/>
                </a:ext>
              </a:extLst>
            </p:cNvPr>
            <p:cNvSpPr/>
            <p:nvPr/>
          </p:nvSpPr>
          <p:spPr>
            <a:xfrm>
              <a:off x="4146132" y="6439186"/>
              <a:ext cx="408040" cy="226142"/>
            </a:xfrm>
            <a:prstGeom prst="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67</a:t>
              </a:r>
            </a:p>
          </p:txBody>
        </p:sp>
        <p:sp>
          <p:nvSpPr>
            <p:cNvPr id="9" name="Rectangle 8">
              <a:extLst>
                <a:ext uri="{FF2B5EF4-FFF2-40B4-BE49-F238E27FC236}">
                  <a16:creationId xmlns:a16="http://schemas.microsoft.com/office/drawing/2014/main" id="{A1E563AE-5B3B-396B-41CB-319CC1B2CACF}"/>
                </a:ext>
              </a:extLst>
            </p:cNvPr>
            <p:cNvSpPr/>
            <p:nvPr/>
          </p:nvSpPr>
          <p:spPr>
            <a:xfrm>
              <a:off x="650145" y="2641189"/>
              <a:ext cx="481780" cy="226142"/>
            </a:xfrm>
            <a:prstGeom prst="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883</a:t>
              </a:r>
            </a:p>
          </p:txBody>
        </p:sp>
        <p:sp>
          <p:nvSpPr>
            <p:cNvPr id="34" name="Rectangle 33">
              <a:extLst>
                <a:ext uri="{FF2B5EF4-FFF2-40B4-BE49-F238E27FC236}">
                  <a16:creationId xmlns:a16="http://schemas.microsoft.com/office/drawing/2014/main" id="{3694653C-ABB3-6BFD-EF73-50F92A02E9BC}"/>
                </a:ext>
              </a:extLst>
            </p:cNvPr>
            <p:cNvSpPr/>
            <p:nvPr/>
          </p:nvSpPr>
          <p:spPr>
            <a:xfrm>
              <a:off x="4111105" y="2667719"/>
              <a:ext cx="481780" cy="226142"/>
            </a:xfrm>
            <a:prstGeom prst="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781</a:t>
              </a:r>
            </a:p>
          </p:txBody>
        </p:sp>
        <p:sp>
          <p:nvSpPr>
            <p:cNvPr id="35" name="Rectangle 34">
              <a:extLst>
                <a:ext uri="{FF2B5EF4-FFF2-40B4-BE49-F238E27FC236}">
                  <a16:creationId xmlns:a16="http://schemas.microsoft.com/office/drawing/2014/main" id="{D81395D3-302D-7B15-84FE-0218DBD5C85B}"/>
                </a:ext>
              </a:extLst>
            </p:cNvPr>
            <p:cNvSpPr/>
            <p:nvPr/>
          </p:nvSpPr>
          <p:spPr>
            <a:xfrm>
              <a:off x="999192" y="4666634"/>
              <a:ext cx="481780" cy="226142"/>
            </a:xfrm>
            <a:prstGeom prst="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778</a:t>
              </a:r>
            </a:p>
          </p:txBody>
        </p:sp>
        <p:sp>
          <p:nvSpPr>
            <p:cNvPr id="36" name="Rectangle 35">
              <a:extLst>
                <a:ext uri="{FF2B5EF4-FFF2-40B4-BE49-F238E27FC236}">
                  <a16:creationId xmlns:a16="http://schemas.microsoft.com/office/drawing/2014/main" id="{92730AD4-304F-CFED-1072-F789B0DDD11D}"/>
                </a:ext>
              </a:extLst>
            </p:cNvPr>
            <p:cNvSpPr/>
            <p:nvPr/>
          </p:nvSpPr>
          <p:spPr>
            <a:xfrm>
              <a:off x="1977502" y="3953185"/>
              <a:ext cx="481780" cy="193319"/>
            </a:xfrm>
            <a:prstGeom prst="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105</a:t>
              </a:r>
            </a:p>
          </p:txBody>
        </p:sp>
        <p:sp>
          <p:nvSpPr>
            <p:cNvPr id="37" name="Rectangle 36">
              <a:extLst>
                <a:ext uri="{FF2B5EF4-FFF2-40B4-BE49-F238E27FC236}">
                  <a16:creationId xmlns:a16="http://schemas.microsoft.com/office/drawing/2014/main" id="{B20496F0-2C1D-8E8B-D9B5-B885D1D3ED62}"/>
                </a:ext>
              </a:extLst>
            </p:cNvPr>
            <p:cNvSpPr/>
            <p:nvPr/>
          </p:nvSpPr>
          <p:spPr>
            <a:xfrm>
              <a:off x="3741746" y="4270270"/>
              <a:ext cx="481780" cy="226142"/>
            </a:xfrm>
            <a:prstGeom prst="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136</a:t>
              </a:r>
            </a:p>
          </p:txBody>
        </p:sp>
        <p:cxnSp>
          <p:nvCxnSpPr>
            <p:cNvPr id="38" name="Straight Arrow Connector 37">
              <a:extLst>
                <a:ext uri="{FF2B5EF4-FFF2-40B4-BE49-F238E27FC236}">
                  <a16:creationId xmlns:a16="http://schemas.microsoft.com/office/drawing/2014/main" id="{8F771D6F-C10E-14F7-AF99-6DB004345ADE}"/>
                </a:ext>
              </a:extLst>
            </p:cNvPr>
            <p:cNvCxnSpPr>
              <a:cxnSpLocks/>
              <a:endCxn id="39" idx="1"/>
            </p:cNvCxnSpPr>
            <p:nvPr/>
          </p:nvCxnSpPr>
          <p:spPr>
            <a:xfrm flipV="1">
              <a:off x="3586156" y="3456557"/>
              <a:ext cx="1006729" cy="646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id="{194AB9C9-597F-B18D-023C-BD4C3BEA7CEC}"/>
                </a:ext>
              </a:extLst>
            </p:cNvPr>
            <p:cNvSpPr/>
            <p:nvPr/>
          </p:nvSpPr>
          <p:spPr>
            <a:xfrm>
              <a:off x="4592885" y="3338570"/>
              <a:ext cx="619432" cy="23597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Invalid</a:t>
              </a:r>
              <a:endParaRPr kumimoji="0" lang="en-AU" sz="10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Rectangle 39">
              <a:extLst>
                <a:ext uri="{FF2B5EF4-FFF2-40B4-BE49-F238E27FC236}">
                  <a16:creationId xmlns:a16="http://schemas.microsoft.com/office/drawing/2014/main" id="{D7BA0537-E731-2F20-18EB-85D20A53FFCC}"/>
                </a:ext>
              </a:extLst>
            </p:cNvPr>
            <p:cNvSpPr/>
            <p:nvPr/>
          </p:nvSpPr>
          <p:spPr>
            <a:xfrm>
              <a:off x="4554172" y="3602138"/>
              <a:ext cx="747248" cy="25356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No Result</a:t>
              </a:r>
              <a:endParaRPr kumimoji="0" lang="en-AU" sz="10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41" name="Straight Arrow Connector 40">
              <a:extLst>
                <a:ext uri="{FF2B5EF4-FFF2-40B4-BE49-F238E27FC236}">
                  <a16:creationId xmlns:a16="http://schemas.microsoft.com/office/drawing/2014/main" id="{0C336C6C-6E04-83AD-1037-64995BE4A5B4}"/>
                </a:ext>
              </a:extLst>
            </p:cNvPr>
            <p:cNvCxnSpPr>
              <a:cxnSpLocks/>
              <a:endCxn id="40" idx="1"/>
            </p:cNvCxnSpPr>
            <p:nvPr/>
          </p:nvCxnSpPr>
          <p:spPr>
            <a:xfrm>
              <a:off x="3607740" y="3540131"/>
              <a:ext cx="946432" cy="1887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EC069415-1909-84A9-DA0E-FBEF343E0634}"/>
                </a:ext>
              </a:extLst>
            </p:cNvPr>
            <p:cNvSpPr/>
            <p:nvPr/>
          </p:nvSpPr>
          <p:spPr>
            <a:xfrm>
              <a:off x="5112149" y="3338570"/>
              <a:ext cx="365636" cy="153093"/>
            </a:xfrm>
            <a:prstGeom prst="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prstClr val="black"/>
                  </a:solidFill>
                  <a:effectLst/>
                  <a:uLnTx/>
                  <a:uFillTx/>
                  <a:latin typeface="Aptos" panose="02110004020202020204"/>
                  <a:ea typeface="+mn-ea"/>
                  <a:cs typeface="+mn-cs"/>
                </a:rPr>
                <a:t>67</a:t>
              </a:r>
            </a:p>
          </p:txBody>
        </p:sp>
      </p:grpSp>
      <p:pic>
        <p:nvPicPr>
          <p:cNvPr id="10" name="Picture 9">
            <a:extLst>
              <a:ext uri="{FF2B5EF4-FFF2-40B4-BE49-F238E27FC236}">
                <a16:creationId xmlns:a16="http://schemas.microsoft.com/office/drawing/2014/main" id="{7415F638-C536-FCE8-B53C-7727AC1932A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613876" y="2371673"/>
            <a:ext cx="6547033" cy="2147003"/>
          </a:xfrm>
          <a:prstGeom prst="rect">
            <a:avLst/>
          </a:prstGeom>
        </p:spPr>
      </p:pic>
      <p:cxnSp>
        <p:nvCxnSpPr>
          <p:cNvPr id="21" name="Connector: Curved 20">
            <a:extLst>
              <a:ext uri="{FF2B5EF4-FFF2-40B4-BE49-F238E27FC236}">
                <a16:creationId xmlns:a16="http://schemas.microsoft.com/office/drawing/2014/main" id="{7213B0ED-7C40-9003-02A3-78AE453D7F88}"/>
              </a:ext>
            </a:extLst>
          </p:cNvPr>
          <p:cNvCxnSpPr>
            <a:cxnSpLocks/>
            <a:stCxn id="28" idx="3"/>
            <a:endCxn id="10" idx="1"/>
          </p:cNvCxnSpPr>
          <p:nvPr/>
        </p:nvCxnSpPr>
        <p:spPr>
          <a:xfrm flipV="1">
            <a:off x="5362550" y="3445175"/>
            <a:ext cx="251326" cy="425199"/>
          </a:xfrm>
          <a:prstGeom prst="curved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sp>
        <p:nvSpPr>
          <p:cNvPr id="13" name="Oval 12">
            <a:extLst>
              <a:ext uri="{FF2B5EF4-FFF2-40B4-BE49-F238E27FC236}">
                <a16:creationId xmlns:a16="http://schemas.microsoft.com/office/drawing/2014/main" id="{D9A4DB9A-050D-6CD7-099E-8FD97C972268}"/>
              </a:ext>
            </a:extLst>
          </p:cNvPr>
          <p:cNvSpPr/>
          <p:nvPr/>
        </p:nvSpPr>
        <p:spPr>
          <a:xfrm>
            <a:off x="10098157" y="2196548"/>
            <a:ext cx="1610139" cy="59669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1C355B31-CB9C-6FBB-8218-9D9CC7384657}"/>
              </a:ext>
            </a:extLst>
          </p:cNvPr>
          <p:cNvGrpSpPr/>
          <p:nvPr/>
        </p:nvGrpSpPr>
        <p:grpSpPr>
          <a:xfrm>
            <a:off x="7493588" y="108603"/>
            <a:ext cx="4474531" cy="1541504"/>
            <a:chOff x="7436266" y="76510"/>
            <a:chExt cx="4445835" cy="1531617"/>
          </a:xfrm>
        </p:grpSpPr>
        <p:grpSp>
          <p:nvGrpSpPr>
            <p:cNvPr id="4" name="Группа 7">
              <a:extLst>
                <a:ext uri="{FF2B5EF4-FFF2-40B4-BE49-F238E27FC236}">
                  <a16:creationId xmlns:a16="http://schemas.microsoft.com/office/drawing/2014/main" id="{7028BD00-395F-826F-F64C-C3A69F0A2308}"/>
                </a:ext>
              </a:extLst>
            </p:cNvPr>
            <p:cNvGrpSpPr/>
            <p:nvPr/>
          </p:nvGrpSpPr>
          <p:grpSpPr>
            <a:xfrm>
              <a:off x="7436266" y="266109"/>
              <a:ext cx="3671057" cy="1342018"/>
              <a:chOff x="8872786" y="-1085328"/>
              <a:chExt cx="4818273" cy="1669088"/>
            </a:xfrm>
          </p:grpSpPr>
          <p:sp>
            <p:nvSpPr>
              <p:cNvPr id="18" name="Google Shape;1131;p40">
                <a:extLst>
                  <a:ext uri="{FF2B5EF4-FFF2-40B4-BE49-F238E27FC236}">
                    <a16:creationId xmlns:a16="http://schemas.microsoft.com/office/drawing/2014/main" id="{B0094ECF-BF17-4819-B1F5-56B49EE9E667}"/>
                  </a:ext>
                </a:extLst>
              </p:cNvPr>
              <p:cNvSpPr txBox="1">
                <a:spLocks noChangeArrowheads="1"/>
              </p:cNvSpPr>
              <p:nvPr/>
            </p:nvSpPr>
            <p:spPr bwMode="auto">
              <a:xfrm>
                <a:off x="10963001" y="-1085328"/>
                <a:ext cx="2728058"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Identify barriers and enablers and </a:t>
                </a:r>
              </a:p>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co-design implementation strategies</a:t>
                </a:r>
              </a:p>
            </p:txBody>
          </p:sp>
          <p:sp>
            <p:nvSpPr>
              <p:cNvPr id="19" name="Google Shape;1139;p40">
                <a:extLst>
                  <a:ext uri="{FF2B5EF4-FFF2-40B4-BE49-F238E27FC236}">
                    <a16:creationId xmlns:a16="http://schemas.microsoft.com/office/drawing/2014/main" id="{4D034135-A6A2-8F64-8F2C-9BC193FBD0F7}"/>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8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40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6" name="Group 5">
              <a:extLst>
                <a:ext uri="{FF2B5EF4-FFF2-40B4-BE49-F238E27FC236}">
                  <a16:creationId xmlns:a16="http://schemas.microsoft.com/office/drawing/2014/main" id="{438E058D-6461-0A6B-8741-50802A61C075}"/>
                </a:ext>
              </a:extLst>
            </p:cNvPr>
            <p:cNvGrpSpPr/>
            <p:nvPr/>
          </p:nvGrpSpPr>
          <p:grpSpPr>
            <a:xfrm>
              <a:off x="11162101" y="76510"/>
              <a:ext cx="720000" cy="1168712"/>
              <a:chOff x="11162101" y="76510"/>
              <a:chExt cx="720000" cy="1168712"/>
            </a:xfrm>
          </p:grpSpPr>
          <p:sp>
            <p:nvSpPr>
              <p:cNvPr id="11" name="Oval 10">
                <a:extLst>
                  <a:ext uri="{FF2B5EF4-FFF2-40B4-BE49-F238E27FC236}">
                    <a16:creationId xmlns:a16="http://schemas.microsoft.com/office/drawing/2014/main" id="{323E5333-7084-D760-73CC-FF9AA02ADA53}"/>
                  </a:ext>
                </a:extLst>
              </p:cNvPr>
              <p:cNvSpPr/>
              <p:nvPr/>
            </p:nvSpPr>
            <p:spPr>
              <a:xfrm>
                <a:off x="11162101" y="525222"/>
                <a:ext cx="720000" cy="720000"/>
              </a:xfrm>
              <a:prstGeom prst="ellipse">
                <a:avLst/>
              </a:prstGeom>
              <a:solidFill>
                <a:srgbClr val="4C18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Группа 4">
                <a:extLst>
                  <a:ext uri="{FF2B5EF4-FFF2-40B4-BE49-F238E27FC236}">
                    <a16:creationId xmlns:a16="http://schemas.microsoft.com/office/drawing/2014/main" id="{4793FE47-8135-8A14-0751-D6E8285490EA}"/>
                  </a:ext>
                </a:extLst>
              </p:cNvPr>
              <p:cNvGrpSpPr/>
              <p:nvPr/>
            </p:nvGrpSpPr>
            <p:grpSpPr>
              <a:xfrm>
                <a:off x="11226446" y="76510"/>
                <a:ext cx="536537" cy="675141"/>
                <a:chOff x="12731986" y="-1781482"/>
                <a:chExt cx="662474" cy="839684"/>
              </a:xfrm>
            </p:grpSpPr>
            <p:sp>
              <p:nvSpPr>
                <p:cNvPr id="15" name="Google Shape;1142;p40">
                  <a:extLst>
                    <a:ext uri="{FF2B5EF4-FFF2-40B4-BE49-F238E27FC236}">
                      <a16:creationId xmlns:a16="http://schemas.microsoft.com/office/drawing/2014/main" id="{5AFE5097-B5B5-9893-1021-CD95C94FBB43}"/>
                    </a:ext>
                  </a:extLst>
                </p:cNvPr>
                <p:cNvSpPr>
                  <a:spLocks noChangeArrowheads="1"/>
                </p:cNvSpPr>
                <p:nvPr/>
              </p:nvSpPr>
              <p:spPr bwMode="auto">
                <a:xfrm>
                  <a:off x="12731986" y="-1781482"/>
                  <a:ext cx="662474" cy="667300"/>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17" name="Google Shape;1143;p40">
                  <a:extLst>
                    <a:ext uri="{FF2B5EF4-FFF2-40B4-BE49-F238E27FC236}">
                      <a16:creationId xmlns:a16="http://schemas.microsoft.com/office/drawing/2014/main" id="{4DD891BC-B592-1075-D449-86EFD0D15089}"/>
                    </a:ext>
                  </a:extLst>
                </p:cNvPr>
                <p:cNvSpPr txBox="1">
                  <a:spLocks noChangeArrowheads="1"/>
                </p:cNvSpPr>
                <p:nvPr/>
              </p:nvSpPr>
              <p:spPr bwMode="auto">
                <a:xfrm>
                  <a:off x="12938160" y="-1765710"/>
                  <a:ext cx="404551" cy="8239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32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3</a:t>
                  </a:r>
                  <a:endParaRPr kumimoji="0" lang="en-US" altLang="en-US" sz="32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pic>
            <p:nvPicPr>
              <p:cNvPr id="14" name="Graphic 13" descr="Bullseye outline">
                <a:extLst>
                  <a:ext uri="{FF2B5EF4-FFF2-40B4-BE49-F238E27FC236}">
                    <a16:creationId xmlns:a16="http://schemas.microsoft.com/office/drawing/2014/main" id="{86C29B1F-AD17-0C94-D767-4663D62208B3}"/>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1221053" y="579979"/>
                <a:ext cx="622513" cy="622513"/>
              </a:xfrm>
              <a:prstGeom prst="rect">
                <a:avLst/>
              </a:prstGeom>
            </p:spPr>
          </p:pic>
        </p:grpSp>
      </p:grpSp>
      <p:cxnSp>
        <p:nvCxnSpPr>
          <p:cNvPr id="22" name="Straight Connector 21">
            <a:extLst>
              <a:ext uri="{FF2B5EF4-FFF2-40B4-BE49-F238E27FC236}">
                <a16:creationId xmlns:a16="http://schemas.microsoft.com/office/drawing/2014/main" id="{4AFE2484-2E4E-C572-3A2A-B4678F7AAD27}"/>
              </a:ext>
            </a:extLst>
          </p:cNvPr>
          <p:cNvCxnSpPr>
            <a:cxnSpLocks/>
          </p:cNvCxnSpPr>
          <p:nvPr/>
        </p:nvCxnSpPr>
        <p:spPr>
          <a:xfrm>
            <a:off x="392741" y="999919"/>
            <a:ext cx="7358394"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44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22" presetClass="entr" presetSubtype="1" fill="hold" nodeType="withEffect">
                                  <p:stCondLst>
                                    <p:cond delay="500"/>
                                  </p:stCondLst>
                                  <p:childTnLst>
                                    <p:set>
                                      <p:cBhvr>
                                        <p:cTn id="8" dur="1" fill="hold">
                                          <p:stCondLst>
                                            <p:cond delay="0"/>
                                          </p:stCondLst>
                                        </p:cTn>
                                        <p:tgtEl>
                                          <p:spTgt spid="10"/>
                                        </p:tgtEl>
                                        <p:attrNameLst>
                                          <p:attrName>style.visibility</p:attrName>
                                        </p:attrNameLst>
                                      </p:cBhvr>
                                      <p:to>
                                        <p:strVal val="visible"/>
                                      </p:to>
                                    </p:set>
                                    <p:animEffect transition="in" filter="wipe(up)">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52DBD-D9C2-C2E7-41F2-E25DABEB90EA}"/>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49377D5B-6EA7-E738-D90A-075BBA5EBE8E}"/>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a:cs typeface="Roboto"/>
              </a:rPr>
              <a:t>Case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Medium"/>
              <a:cs typeface="Arial"/>
            </a:endParaRPr>
          </a:p>
        </p:txBody>
      </p:sp>
      <p:sp>
        <p:nvSpPr>
          <p:cNvPr id="2" name="Down Arrow 1057">
            <a:extLst>
              <a:ext uri="{FF2B5EF4-FFF2-40B4-BE49-F238E27FC236}">
                <a16:creationId xmlns:a16="http://schemas.microsoft.com/office/drawing/2014/main" id="{AA3AC113-FCE7-C5DC-00E6-56BDCFD53B1C}"/>
              </a:ext>
            </a:extLst>
          </p:cNvPr>
          <p:cNvSpPr/>
          <p:nvPr/>
        </p:nvSpPr>
        <p:spPr>
          <a:xfrm>
            <a:off x="5046033" y="1972799"/>
            <a:ext cx="399240" cy="685354"/>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3" name="Diagram 2">
            <a:extLst>
              <a:ext uri="{FF2B5EF4-FFF2-40B4-BE49-F238E27FC236}">
                <a16:creationId xmlns:a16="http://schemas.microsoft.com/office/drawing/2014/main" id="{3BDD6FBE-F1F8-46DA-57EA-8F7191F70DB6}"/>
              </a:ext>
            </a:extLst>
          </p:cNvPr>
          <p:cNvGraphicFramePr/>
          <p:nvPr/>
        </p:nvGraphicFramePr>
        <p:xfrm>
          <a:off x="6670278" y="1680754"/>
          <a:ext cx="2159306" cy="3917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13">
            <a:extLst>
              <a:ext uri="{FF2B5EF4-FFF2-40B4-BE49-F238E27FC236}">
                <a16:creationId xmlns:a16="http://schemas.microsoft.com/office/drawing/2014/main" id="{B1E982E3-A183-7D73-8ADC-FC85F5FC96F6}"/>
              </a:ext>
            </a:extLst>
          </p:cNvPr>
          <p:cNvSpPr/>
          <p:nvPr/>
        </p:nvSpPr>
        <p:spPr>
          <a:xfrm>
            <a:off x="4034484" y="4112613"/>
            <a:ext cx="2374129" cy="713639"/>
          </a:xfrm>
          <a:prstGeom prst="roundRect">
            <a:avLst/>
          </a:prstGeom>
          <a:ln>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Consensus ranking to determine top intuitively-identified barriers</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ounded Rectangle 18">
            <a:extLst>
              <a:ext uri="{FF2B5EF4-FFF2-40B4-BE49-F238E27FC236}">
                <a16:creationId xmlns:a16="http://schemas.microsoft.com/office/drawing/2014/main" id="{0B1CC0D3-B7A0-C8C4-8882-E5F9BFB8EC69}"/>
              </a:ext>
            </a:extLst>
          </p:cNvPr>
          <p:cNvSpPr/>
          <p:nvPr/>
        </p:nvSpPr>
        <p:spPr>
          <a:xfrm>
            <a:off x="4046655" y="5542079"/>
            <a:ext cx="2397996" cy="830997"/>
          </a:xfrm>
          <a:prstGeom prst="roundRect">
            <a:avLst/>
          </a:prstGeom>
          <a:ln>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Intuitive strategies mapped to intuitively-identified barriers,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theoretical links made explicit </a:t>
            </a:r>
          </a:p>
        </p:txBody>
      </p:sp>
      <p:pic>
        <p:nvPicPr>
          <p:cNvPr id="13" name="Picture 8" descr="Caution ">
            <a:extLst>
              <a:ext uri="{FF2B5EF4-FFF2-40B4-BE49-F238E27FC236}">
                <a16:creationId xmlns:a16="http://schemas.microsoft.com/office/drawing/2014/main" id="{182D1911-0C28-E883-4009-1389B416FD11}"/>
              </a:ext>
            </a:extLst>
          </p:cNvPr>
          <p:cNvPicPr>
            <a:picLocks noChangeAspect="1" noChangeArrowheads="1"/>
          </p:cNvPicPr>
          <p:nvPr/>
        </p:nvPicPr>
        <p:blipFill>
          <a:blip r:embed="rId8" cstate="email">
            <a:lum bright="70000" contrast="-70000"/>
            <a:extLst>
              <a:ext uri="{28A0092B-C50C-407E-A947-70E740481C1C}">
                <a14:useLocalDpi xmlns:a14="http://schemas.microsoft.com/office/drawing/2010/main"/>
              </a:ext>
            </a:extLst>
          </a:blip>
          <a:srcRect/>
          <a:stretch>
            <a:fillRect/>
          </a:stretch>
        </p:blipFill>
        <p:spPr bwMode="auto">
          <a:xfrm>
            <a:off x="2825597" y="3195029"/>
            <a:ext cx="880428" cy="8886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reative team ">
            <a:extLst>
              <a:ext uri="{FF2B5EF4-FFF2-40B4-BE49-F238E27FC236}">
                <a16:creationId xmlns:a16="http://schemas.microsoft.com/office/drawing/2014/main" id="{999FD11E-11B0-9D23-02D4-934138D15A7D}"/>
              </a:ext>
            </a:extLst>
          </p:cNvPr>
          <p:cNvPicPr>
            <a:picLocks noChangeAspect="1" noChangeArrowheads="1"/>
          </p:cNvPicPr>
          <p:nvPr/>
        </p:nvPicPr>
        <p:blipFill>
          <a:blip r:embed="rId9" cstate="email">
            <a:lum bright="70000" contrast="-70000"/>
            <a:extLst>
              <a:ext uri="{28A0092B-C50C-407E-A947-70E740481C1C}">
                <a14:useLocalDpi xmlns:a14="http://schemas.microsoft.com/office/drawing/2010/main"/>
              </a:ext>
            </a:extLst>
          </a:blip>
          <a:srcRect/>
          <a:stretch>
            <a:fillRect/>
          </a:stretch>
        </p:blipFill>
        <p:spPr bwMode="auto">
          <a:xfrm>
            <a:off x="2771587" y="5384628"/>
            <a:ext cx="988448" cy="988448"/>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6">
            <a:extLst>
              <a:ext uri="{FF2B5EF4-FFF2-40B4-BE49-F238E27FC236}">
                <a16:creationId xmlns:a16="http://schemas.microsoft.com/office/drawing/2014/main" id="{DECFAA4B-B6A2-270E-3FF5-3CF81B1D4EA0}"/>
              </a:ext>
            </a:extLst>
          </p:cNvPr>
          <p:cNvSpPr/>
          <p:nvPr/>
        </p:nvSpPr>
        <p:spPr>
          <a:xfrm>
            <a:off x="4008266" y="1318437"/>
            <a:ext cx="2424214" cy="685354"/>
          </a:xfrm>
          <a:prstGeom prst="roundRect">
            <a:avLst/>
          </a:prstGeom>
          <a:ln w="25400">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Process mapping </a:t>
            </a: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focus groups to identify target behaviours</a:t>
            </a:r>
          </a:p>
        </p:txBody>
      </p:sp>
      <p:sp>
        <p:nvSpPr>
          <p:cNvPr id="17" name="Rounded Rectangle 7">
            <a:extLst>
              <a:ext uri="{FF2B5EF4-FFF2-40B4-BE49-F238E27FC236}">
                <a16:creationId xmlns:a16="http://schemas.microsoft.com/office/drawing/2014/main" id="{ACD7D38A-06FE-DBBF-21B2-AADC93DD7157}"/>
              </a:ext>
            </a:extLst>
          </p:cNvPr>
          <p:cNvSpPr/>
          <p:nvPr/>
        </p:nvSpPr>
        <p:spPr>
          <a:xfrm>
            <a:off x="6875620" y="1972799"/>
            <a:ext cx="1824700" cy="890035"/>
          </a:xfrm>
          <a:prstGeom prst="roundRect">
            <a:avLst/>
          </a:prstGeom>
          <a:solidFill>
            <a:schemeClr val="lt1">
              <a:alpha val="80000"/>
            </a:schemeClr>
          </a:solidFill>
          <a:ln w="15875">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Barriers inductively captured and coded to TDF domains </a:t>
            </a:r>
          </a:p>
        </p:txBody>
      </p:sp>
      <p:sp>
        <p:nvSpPr>
          <p:cNvPr id="20" name="Rounded Rectangle 12">
            <a:extLst>
              <a:ext uri="{FF2B5EF4-FFF2-40B4-BE49-F238E27FC236}">
                <a16:creationId xmlns:a16="http://schemas.microsoft.com/office/drawing/2014/main" id="{44737B43-7B13-A3A3-CBD6-D000AEB17650}"/>
              </a:ext>
            </a:extLst>
          </p:cNvPr>
          <p:cNvSpPr/>
          <p:nvPr/>
        </p:nvSpPr>
        <p:spPr>
          <a:xfrm>
            <a:off x="6855202" y="4468021"/>
            <a:ext cx="1895678" cy="1053888"/>
          </a:xfrm>
          <a:prstGeom prst="roundRect">
            <a:avLst/>
          </a:prstGeom>
          <a:solidFill>
            <a:schemeClr val="lt1">
              <a:alpha val="80000"/>
            </a:schemeClr>
          </a:solidFill>
          <a:ln w="15875">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Proposed strategies inductively captured and coded using Behaviour Change Techniques Taxonomy</a:t>
            </a:r>
          </a:p>
        </p:txBody>
      </p:sp>
      <p:sp>
        <p:nvSpPr>
          <p:cNvPr id="21" name="Rounded Rectangle 19">
            <a:extLst>
              <a:ext uri="{FF2B5EF4-FFF2-40B4-BE49-F238E27FC236}">
                <a16:creationId xmlns:a16="http://schemas.microsoft.com/office/drawing/2014/main" id="{02B22115-4970-6C9A-3AE9-B71041439338}"/>
              </a:ext>
            </a:extLst>
          </p:cNvPr>
          <p:cNvSpPr/>
          <p:nvPr/>
        </p:nvSpPr>
        <p:spPr>
          <a:xfrm>
            <a:off x="3985177" y="2663174"/>
            <a:ext cx="2400349" cy="733611"/>
          </a:xfrm>
          <a:prstGeom prst="roundRect">
            <a:avLst/>
          </a:prstGeom>
          <a:ln>
            <a:solidFill>
              <a:schemeClr val="bg1">
                <a:lumMod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Focus-group barrier discussion prompted by intuitively-identified barriers</a:t>
            </a:r>
          </a:p>
        </p:txBody>
      </p:sp>
      <p:cxnSp>
        <p:nvCxnSpPr>
          <p:cNvPr id="22" name="Elbow Connector 28">
            <a:extLst>
              <a:ext uri="{FF2B5EF4-FFF2-40B4-BE49-F238E27FC236}">
                <a16:creationId xmlns:a16="http://schemas.microsoft.com/office/drawing/2014/main" id="{F378EE4E-64F2-9102-25A3-981E7B143721}"/>
              </a:ext>
            </a:extLst>
          </p:cNvPr>
          <p:cNvCxnSpPr>
            <a:cxnSpLocks/>
            <a:stCxn id="15" idx="3"/>
            <a:endCxn id="17" idx="1"/>
          </p:cNvCxnSpPr>
          <p:nvPr/>
        </p:nvCxnSpPr>
        <p:spPr>
          <a:xfrm>
            <a:off x="6432480" y="1661114"/>
            <a:ext cx="443140" cy="756703"/>
          </a:xfrm>
          <a:prstGeom prst="bentConnector3">
            <a:avLst/>
          </a:prstGeom>
          <a:ln w="190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9">
            <a:extLst>
              <a:ext uri="{FF2B5EF4-FFF2-40B4-BE49-F238E27FC236}">
                <a16:creationId xmlns:a16="http://schemas.microsoft.com/office/drawing/2014/main" id="{B7F55C69-13CB-F1BD-38B4-00AFCB9B53D0}"/>
              </a:ext>
            </a:extLst>
          </p:cNvPr>
          <p:cNvCxnSpPr>
            <a:cxnSpLocks/>
            <a:stCxn id="15" idx="3"/>
            <a:endCxn id="20" idx="1"/>
          </p:cNvCxnSpPr>
          <p:nvPr/>
        </p:nvCxnSpPr>
        <p:spPr>
          <a:xfrm>
            <a:off x="6432480" y="1661114"/>
            <a:ext cx="422722" cy="3333851"/>
          </a:xfrm>
          <a:prstGeom prst="bentConnector3">
            <a:avLst>
              <a:gd name="adj1" fmla="val 50000"/>
            </a:avLst>
          </a:prstGeom>
          <a:ln w="19050">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39">
            <a:extLst>
              <a:ext uri="{FF2B5EF4-FFF2-40B4-BE49-F238E27FC236}">
                <a16:creationId xmlns:a16="http://schemas.microsoft.com/office/drawing/2014/main" id="{2F65CB4B-648E-F7A9-1C60-7BA9E45111BF}"/>
              </a:ext>
            </a:extLst>
          </p:cNvPr>
          <p:cNvSpPr/>
          <p:nvPr/>
        </p:nvSpPr>
        <p:spPr>
          <a:xfrm>
            <a:off x="8049181" y="3138905"/>
            <a:ext cx="1748622" cy="924853"/>
          </a:xfrm>
          <a:prstGeom prst="roundRect">
            <a:avLst/>
          </a:prstGeom>
          <a:noFill/>
          <a:ln>
            <a:noFill/>
            <a:prstDash val="dash"/>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Theory and Techniques Tool to assess mechanistic alignment </a:t>
            </a:r>
          </a:p>
        </p:txBody>
      </p:sp>
      <p:pic>
        <p:nvPicPr>
          <p:cNvPr id="25" name="Graphic 24" descr="Gears outline">
            <a:extLst>
              <a:ext uri="{FF2B5EF4-FFF2-40B4-BE49-F238E27FC236}">
                <a16:creationId xmlns:a16="http://schemas.microsoft.com/office/drawing/2014/main" id="{FA50F2A2-0EE2-4A75-9B38-002370F311B7}"/>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rot="17433612">
            <a:off x="7120280" y="3049899"/>
            <a:ext cx="1190768" cy="1190768"/>
          </a:xfrm>
          <a:prstGeom prst="rect">
            <a:avLst/>
          </a:prstGeom>
        </p:spPr>
      </p:pic>
      <p:sp>
        <p:nvSpPr>
          <p:cNvPr id="26" name="Bent Arrow 1037">
            <a:extLst>
              <a:ext uri="{FF2B5EF4-FFF2-40B4-BE49-F238E27FC236}">
                <a16:creationId xmlns:a16="http://schemas.microsoft.com/office/drawing/2014/main" id="{7C899695-77A6-40F1-93E4-963FD301F546}"/>
              </a:ext>
            </a:extLst>
          </p:cNvPr>
          <p:cNvSpPr/>
          <p:nvPr/>
        </p:nvSpPr>
        <p:spPr>
          <a:xfrm rot="10800000">
            <a:off x="6491604" y="4101801"/>
            <a:ext cx="2528011" cy="2107828"/>
          </a:xfrm>
          <a:prstGeom prst="bentArrow">
            <a:avLst>
              <a:gd name="adj1" fmla="val 9765"/>
              <a:gd name="adj2" fmla="val 13184"/>
              <a:gd name="adj3" fmla="val 15218"/>
              <a:gd name="adj4" fmla="val 4375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Down Arrow 1058">
            <a:extLst>
              <a:ext uri="{FF2B5EF4-FFF2-40B4-BE49-F238E27FC236}">
                <a16:creationId xmlns:a16="http://schemas.microsoft.com/office/drawing/2014/main" id="{358EBED0-C9A4-BFEA-35D9-E400D93F0F29}"/>
              </a:ext>
            </a:extLst>
          </p:cNvPr>
          <p:cNvSpPr/>
          <p:nvPr/>
        </p:nvSpPr>
        <p:spPr>
          <a:xfrm>
            <a:off x="5039948" y="3412021"/>
            <a:ext cx="399240" cy="685354"/>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Down Arrow 1059">
            <a:extLst>
              <a:ext uri="{FF2B5EF4-FFF2-40B4-BE49-F238E27FC236}">
                <a16:creationId xmlns:a16="http://schemas.microsoft.com/office/drawing/2014/main" id="{5075BAB0-B4A9-C39F-C2B0-8C3227CF4C5F}"/>
              </a:ext>
            </a:extLst>
          </p:cNvPr>
          <p:cNvSpPr/>
          <p:nvPr/>
        </p:nvSpPr>
        <p:spPr>
          <a:xfrm>
            <a:off x="5046033" y="4829877"/>
            <a:ext cx="399240" cy="685354"/>
          </a:xfrm>
          <a:prstGeom prst="down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0" name="Graphic 29" descr="Decision chart outline">
            <a:extLst>
              <a:ext uri="{FF2B5EF4-FFF2-40B4-BE49-F238E27FC236}">
                <a16:creationId xmlns:a16="http://schemas.microsoft.com/office/drawing/2014/main" id="{256EEECE-E6FE-EDC7-9749-240E4A953A6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2697696" y="1261992"/>
            <a:ext cx="1136230" cy="1136230"/>
          </a:xfrm>
          <a:prstGeom prst="rect">
            <a:avLst/>
          </a:prstGeom>
        </p:spPr>
      </p:pic>
      <p:cxnSp>
        <p:nvCxnSpPr>
          <p:cNvPr id="31" name="Elbow Connector 5">
            <a:extLst>
              <a:ext uri="{FF2B5EF4-FFF2-40B4-BE49-F238E27FC236}">
                <a16:creationId xmlns:a16="http://schemas.microsoft.com/office/drawing/2014/main" id="{796DD3DE-41C3-660B-602E-7DD574B4BD54}"/>
              </a:ext>
            </a:extLst>
          </p:cNvPr>
          <p:cNvCxnSpPr>
            <a:cxnSpLocks/>
            <a:stCxn id="21" idx="3"/>
          </p:cNvCxnSpPr>
          <p:nvPr/>
        </p:nvCxnSpPr>
        <p:spPr>
          <a:xfrm flipV="1">
            <a:off x="6385526" y="3029448"/>
            <a:ext cx="268266" cy="532"/>
          </a:xfrm>
          <a:prstGeom prst="bentConnector3">
            <a:avLst>
              <a:gd name="adj1" fmla="val 50000"/>
            </a:avLst>
          </a:prstGeom>
          <a:ln w="19050">
            <a:solidFill>
              <a:schemeClr val="bg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25">
            <a:extLst>
              <a:ext uri="{FF2B5EF4-FFF2-40B4-BE49-F238E27FC236}">
                <a16:creationId xmlns:a16="http://schemas.microsoft.com/office/drawing/2014/main" id="{ECA028D4-73DF-47D0-2147-6689EB319F4B}"/>
              </a:ext>
            </a:extLst>
          </p:cNvPr>
          <p:cNvCxnSpPr>
            <a:cxnSpLocks/>
          </p:cNvCxnSpPr>
          <p:nvPr/>
        </p:nvCxnSpPr>
        <p:spPr>
          <a:xfrm flipV="1">
            <a:off x="6393769" y="4458913"/>
            <a:ext cx="268266" cy="532"/>
          </a:xfrm>
          <a:prstGeom prst="bentConnector3">
            <a:avLst>
              <a:gd name="adj1" fmla="val 50000"/>
            </a:avLst>
          </a:prstGeom>
          <a:ln w="19050">
            <a:solidFill>
              <a:schemeClr val="bg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C55538A-9BB4-33DA-79BE-A430ABFFCF2B}"/>
              </a:ext>
            </a:extLst>
          </p:cNvPr>
          <p:cNvSpPr txBox="1"/>
          <p:nvPr/>
        </p:nvSpPr>
        <p:spPr>
          <a:xfrm>
            <a:off x="3499346" y="234204"/>
            <a:ext cx="425058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black"/>
                </a:solidFill>
                <a:effectLst/>
                <a:uLnTx/>
                <a:uFillTx/>
                <a:latin typeface="Barlow" panose="00000500000000000000" pitchFamily="2" charset="0"/>
                <a:ea typeface="+mn-ea"/>
                <a:cs typeface="+mn-cs"/>
              </a:rPr>
              <a:t>HaSP</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 ~ </a:t>
            </a:r>
            <a:r>
              <a:rPr kumimoji="0" lang="en-US" sz="1800" b="1"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Intuitive</a:t>
            </a:r>
            <a:r>
              <a:rPr kumimoji="0" lang="en-US" sz="1800" b="0" i="1" u="none" strike="noStrike" kern="1200" cap="none" spc="0" normalizeH="0" baseline="0" noProof="0" dirty="0">
                <a:ln>
                  <a:noFill/>
                </a:ln>
                <a:solidFill>
                  <a:prstClr val="black"/>
                </a:solidFill>
                <a:effectLst/>
                <a:uLnTx/>
                <a:uFillTx/>
                <a:latin typeface="Barlow" panose="00000500000000000000" pitchFamily="2" charset="0"/>
                <a:ea typeface="+mn-ea"/>
                <a:cs typeface="+mn-cs"/>
              </a:rPr>
              <a:t> approach to barrier identification and strategy design</a:t>
            </a:r>
          </a:p>
        </p:txBody>
      </p:sp>
      <p:grpSp>
        <p:nvGrpSpPr>
          <p:cNvPr id="4" name="Group 3">
            <a:extLst>
              <a:ext uri="{FF2B5EF4-FFF2-40B4-BE49-F238E27FC236}">
                <a16:creationId xmlns:a16="http://schemas.microsoft.com/office/drawing/2014/main" id="{03B8CFFD-FBAD-238E-509A-F57A6ECE489D}"/>
              </a:ext>
            </a:extLst>
          </p:cNvPr>
          <p:cNvGrpSpPr/>
          <p:nvPr/>
        </p:nvGrpSpPr>
        <p:grpSpPr>
          <a:xfrm>
            <a:off x="7493588" y="108603"/>
            <a:ext cx="4474531" cy="1541504"/>
            <a:chOff x="7436266" y="76510"/>
            <a:chExt cx="4445835" cy="1531617"/>
          </a:xfrm>
        </p:grpSpPr>
        <p:grpSp>
          <p:nvGrpSpPr>
            <p:cNvPr id="5" name="Группа 7">
              <a:extLst>
                <a:ext uri="{FF2B5EF4-FFF2-40B4-BE49-F238E27FC236}">
                  <a16:creationId xmlns:a16="http://schemas.microsoft.com/office/drawing/2014/main" id="{1A24C7F7-E3DE-E940-E9B6-02DC1C9FC6E3}"/>
                </a:ext>
              </a:extLst>
            </p:cNvPr>
            <p:cNvGrpSpPr/>
            <p:nvPr/>
          </p:nvGrpSpPr>
          <p:grpSpPr>
            <a:xfrm>
              <a:off x="7436266" y="266109"/>
              <a:ext cx="3671057" cy="1342018"/>
              <a:chOff x="8872786" y="-1085328"/>
              <a:chExt cx="4818273" cy="1669088"/>
            </a:xfrm>
          </p:grpSpPr>
          <p:sp>
            <p:nvSpPr>
              <p:cNvPr id="35" name="Google Shape;1131;p40">
                <a:extLst>
                  <a:ext uri="{FF2B5EF4-FFF2-40B4-BE49-F238E27FC236}">
                    <a16:creationId xmlns:a16="http://schemas.microsoft.com/office/drawing/2014/main" id="{0F288066-2462-A7B3-4045-7FBA719E3040}"/>
                  </a:ext>
                </a:extLst>
              </p:cNvPr>
              <p:cNvSpPr txBox="1">
                <a:spLocks noChangeArrowheads="1"/>
              </p:cNvSpPr>
              <p:nvPr/>
            </p:nvSpPr>
            <p:spPr bwMode="auto">
              <a:xfrm>
                <a:off x="10963001" y="-1085328"/>
                <a:ext cx="2728058" cy="64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Identify barriers and enablers and </a:t>
                </a:r>
              </a:p>
              <a:p>
                <a:pPr marL="0" marR="0" lvl="0" indent="0" algn="r" defTabSz="914400" rtl="0" eaLnBrk="1" fontAlgn="auto" latinLnBrk="0" hangingPunct="1">
                  <a:lnSpc>
                    <a:spcPct val="100000"/>
                  </a:lnSpc>
                  <a:spcBef>
                    <a:spcPts val="0"/>
                  </a:spcBef>
                  <a:spcAft>
                    <a:spcPts val="0"/>
                  </a:spcAft>
                  <a:buClr>
                    <a:srgbClr val="262626"/>
                  </a:buClr>
                  <a:buSzPts val="1200"/>
                  <a:buFont typeface="Arial" panose="020B0604020202020204" pitchFamily="34" charset="0"/>
                  <a:buNone/>
                  <a:tabLst/>
                  <a:defRPr/>
                </a:pPr>
                <a:r>
                  <a:rPr kumimoji="0" lang="en-US" sz="1200" b="1" i="1" u="none" strike="noStrike" kern="100" cap="none" spc="0" normalizeH="0" baseline="0" noProof="0">
                    <a:ln>
                      <a:noFill/>
                    </a:ln>
                    <a:solidFill>
                      <a:srgbClr val="000000"/>
                    </a:solidFill>
                    <a:effectLst/>
                    <a:uLnTx/>
                    <a:uFillTx/>
                    <a:latin typeface="Barlow" panose="00000500000000000000" pitchFamily="2" charset="0"/>
                    <a:ea typeface="Calibri" panose="020F0502020204030204" pitchFamily="34" charset="0"/>
                    <a:cs typeface="Arial" panose="020B0604020202020204" pitchFamily="34" charset="0"/>
                    <a:sym typeface="Arial" panose="020B0604020202020204" pitchFamily="34" charset="0"/>
                  </a:rPr>
                  <a:t>co-design implementation strategies</a:t>
                </a:r>
              </a:p>
            </p:txBody>
          </p:sp>
          <p:sp>
            <p:nvSpPr>
              <p:cNvPr id="36" name="Google Shape;1139;p40">
                <a:extLst>
                  <a:ext uri="{FF2B5EF4-FFF2-40B4-BE49-F238E27FC236}">
                    <a16:creationId xmlns:a16="http://schemas.microsoft.com/office/drawing/2014/main" id="{6EC5B969-C3C2-4DFC-5EB0-3192DC93C3FD}"/>
                  </a:ext>
                </a:extLst>
              </p:cNvPr>
              <p:cNvSpPr txBox="1">
                <a:spLocks noChangeArrowheads="1"/>
              </p:cNvSpPr>
              <p:nvPr/>
            </p:nvSpPr>
            <p:spPr bwMode="auto">
              <a:xfrm>
                <a:off x="8872786" y="-306092"/>
                <a:ext cx="4000286" cy="88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282828"/>
                  </a:buClr>
                  <a:buSzPts val="2200"/>
                  <a:buFont typeface="Arial" panose="020B0604020202020204" pitchFamily="34" charset="0"/>
                  <a:buNone/>
                  <a:tabLst/>
                  <a:defRPr/>
                </a:pPr>
                <a:r>
                  <a:rPr kumimoji="0" lang="en-US" sz="2800" b="1" i="0" u="none" strike="noStrike" kern="1200" cap="none" spc="0" normalizeH="0" baseline="0" noProof="0">
                    <a:ln>
                      <a:noFill/>
                    </a:ln>
                    <a:solidFill>
                      <a:srgbClr val="282828">
                        <a:alpha val="0"/>
                      </a:srgbClr>
                    </a:solidFill>
                    <a:effectLst/>
                    <a:uLnTx/>
                    <a:uFillTx/>
                    <a:latin typeface="Barlow" panose="00000500000000000000" pitchFamily="2" charset="0"/>
                    <a:ea typeface="Open Sans Semibold"/>
                    <a:cs typeface="Open Sans Semibold"/>
                    <a:sym typeface="Open Sans SemiBold"/>
                  </a:rPr>
                  <a:t>Stakeholder engagement</a:t>
                </a:r>
                <a:endParaRPr kumimoji="0" lang="en-US" sz="4000" b="1" i="0" u="none" strike="noStrike" kern="1200" cap="none" spc="0" normalizeH="0" baseline="0" noProof="0">
                  <a:ln>
                    <a:noFill/>
                  </a:ln>
                  <a:solidFill>
                    <a:srgbClr val="000000">
                      <a:alpha val="0"/>
                    </a:srgbClr>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grpSp>
          <p:nvGrpSpPr>
            <p:cNvPr id="6" name="Group 5">
              <a:extLst>
                <a:ext uri="{FF2B5EF4-FFF2-40B4-BE49-F238E27FC236}">
                  <a16:creationId xmlns:a16="http://schemas.microsoft.com/office/drawing/2014/main" id="{5FAE0508-9C00-C5B4-BD18-F926F471E879}"/>
                </a:ext>
              </a:extLst>
            </p:cNvPr>
            <p:cNvGrpSpPr/>
            <p:nvPr/>
          </p:nvGrpSpPr>
          <p:grpSpPr>
            <a:xfrm>
              <a:off x="11162101" y="76510"/>
              <a:ext cx="720000" cy="1168712"/>
              <a:chOff x="11162101" y="76510"/>
              <a:chExt cx="720000" cy="1168712"/>
            </a:xfrm>
          </p:grpSpPr>
          <p:sp>
            <p:nvSpPr>
              <p:cNvPr id="8" name="Oval 7">
                <a:extLst>
                  <a:ext uri="{FF2B5EF4-FFF2-40B4-BE49-F238E27FC236}">
                    <a16:creationId xmlns:a16="http://schemas.microsoft.com/office/drawing/2014/main" id="{0B768DA4-B44D-1EBD-AFC6-9B8F4684E5C4}"/>
                  </a:ext>
                </a:extLst>
              </p:cNvPr>
              <p:cNvSpPr/>
              <p:nvPr/>
            </p:nvSpPr>
            <p:spPr>
              <a:xfrm>
                <a:off x="11162101" y="525222"/>
                <a:ext cx="720000" cy="720000"/>
              </a:xfrm>
              <a:prstGeom prst="ellipse">
                <a:avLst/>
              </a:prstGeom>
              <a:solidFill>
                <a:srgbClr val="4C18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9" name="Группа 4">
                <a:extLst>
                  <a:ext uri="{FF2B5EF4-FFF2-40B4-BE49-F238E27FC236}">
                    <a16:creationId xmlns:a16="http://schemas.microsoft.com/office/drawing/2014/main" id="{A3415C6A-28E9-0906-F558-BA6A6DAFCE11}"/>
                  </a:ext>
                </a:extLst>
              </p:cNvPr>
              <p:cNvGrpSpPr/>
              <p:nvPr/>
            </p:nvGrpSpPr>
            <p:grpSpPr>
              <a:xfrm>
                <a:off x="11226446" y="76510"/>
                <a:ext cx="536537" cy="675141"/>
                <a:chOff x="12731986" y="-1781482"/>
                <a:chExt cx="662474" cy="839684"/>
              </a:xfrm>
            </p:grpSpPr>
            <p:sp>
              <p:nvSpPr>
                <p:cNvPr id="33" name="Google Shape;1142;p40">
                  <a:extLst>
                    <a:ext uri="{FF2B5EF4-FFF2-40B4-BE49-F238E27FC236}">
                      <a16:creationId xmlns:a16="http://schemas.microsoft.com/office/drawing/2014/main" id="{0CF3EC7C-2DC5-0B4F-53DA-EB153ED58876}"/>
                    </a:ext>
                  </a:extLst>
                </p:cNvPr>
                <p:cNvSpPr>
                  <a:spLocks noChangeArrowheads="1"/>
                </p:cNvSpPr>
                <p:nvPr/>
              </p:nvSpPr>
              <p:spPr bwMode="auto">
                <a:xfrm>
                  <a:off x="12731986" y="-1781482"/>
                  <a:ext cx="662474" cy="667300"/>
                </a:xfrm>
                <a:prstGeom prst="ellipse">
                  <a:avLst/>
                </a:prstGeom>
                <a:solidFill>
                  <a:srgbClr val="666869"/>
                </a:solidFill>
                <a:ln w="28575">
                  <a:solidFill>
                    <a:schemeClr val="bg1"/>
                  </a:solidFill>
                  <a:round/>
                  <a:headEnd/>
                  <a:tailEnd/>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Barlow" panose="00000500000000000000" pitchFamily="2" charset="0"/>
                    <a:ea typeface="+mn-ea"/>
                    <a:cs typeface="Calibri" panose="020F0502020204030204" pitchFamily="34" charset="0"/>
                    <a:sym typeface="Calibri" panose="020F0502020204030204" pitchFamily="34" charset="0"/>
                  </a:endParaRPr>
                </a:p>
              </p:txBody>
            </p:sp>
            <p:sp>
              <p:nvSpPr>
                <p:cNvPr id="34" name="Google Shape;1143;p40">
                  <a:extLst>
                    <a:ext uri="{FF2B5EF4-FFF2-40B4-BE49-F238E27FC236}">
                      <a16:creationId xmlns:a16="http://schemas.microsoft.com/office/drawing/2014/main" id="{B6AE4C0D-C939-839E-62E5-CE9EDCFBA79B}"/>
                    </a:ext>
                  </a:extLst>
                </p:cNvPr>
                <p:cNvSpPr txBox="1">
                  <a:spLocks noChangeArrowheads="1"/>
                </p:cNvSpPr>
                <p:nvPr/>
              </p:nvSpPr>
              <p:spPr bwMode="auto">
                <a:xfrm>
                  <a:off x="12938160" y="-1765710"/>
                  <a:ext cx="404551" cy="8239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FFFFFF"/>
                    </a:buClr>
                    <a:buSzPts val="4400"/>
                    <a:buFont typeface="Montserrat" panose="02000505000000020004" pitchFamily="2" charset="0"/>
                    <a:buNone/>
                    <a:tabLst/>
                    <a:defRPr/>
                  </a:pPr>
                  <a:r>
                    <a:rPr kumimoji="0" lang="en-US" altLang="en-US" sz="3200" b="1" i="0" u="none" strike="noStrike" kern="1200" cap="none" spc="0" normalizeH="0" baseline="0" noProof="0">
                      <a:ln>
                        <a:noFill/>
                      </a:ln>
                      <a:solidFill>
                        <a:srgbClr val="FFFFFF"/>
                      </a:solidFill>
                      <a:effectLst/>
                      <a:uLnTx/>
                      <a:uFillTx/>
                      <a:latin typeface="Barlow" panose="00000500000000000000" pitchFamily="2" charset="0"/>
                      <a:ea typeface="+mn-ea"/>
                      <a:cs typeface="Arial" panose="020B0604020202020204" pitchFamily="34" charset="0"/>
                      <a:sym typeface="Montserrat" panose="02000505000000020004" pitchFamily="2" charset="0"/>
                    </a:rPr>
                    <a:t>3</a:t>
                  </a:r>
                  <a:endParaRPr kumimoji="0" lang="en-US" altLang="en-US" sz="3200" b="1" i="0" u="none" strike="noStrike" kern="1200" cap="none" spc="0" normalizeH="0" baseline="0" noProof="0">
                    <a:ln>
                      <a:noFill/>
                    </a:ln>
                    <a:solidFill>
                      <a:srgbClr val="000000"/>
                    </a:solidFill>
                    <a:effectLst/>
                    <a:uLnTx/>
                    <a:uFillTx/>
                    <a:latin typeface="Barlow" panose="00000500000000000000" pitchFamily="2" charset="0"/>
                    <a:ea typeface="+mn-ea"/>
                    <a:cs typeface="Arial" panose="020B0604020202020204" pitchFamily="34" charset="0"/>
                    <a:sym typeface="Arial" panose="020B0604020202020204" pitchFamily="34" charset="0"/>
                  </a:endParaRPr>
                </a:p>
              </p:txBody>
            </p:sp>
          </p:grpSp>
          <p:pic>
            <p:nvPicPr>
              <p:cNvPr id="29" name="Graphic 28" descr="Bullseye outline">
                <a:extLst>
                  <a:ext uri="{FF2B5EF4-FFF2-40B4-BE49-F238E27FC236}">
                    <a16:creationId xmlns:a16="http://schemas.microsoft.com/office/drawing/2014/main" id="{A1420652-FCAF-27FD-A8DF-9544A50E1227}"/>
                  </a:ext>
                </a:extLst>
              </p:cNvPr>
              <p:cNvPicPr>
                <a:picLocks noChangeAspect="1"/>
              </p:cNvPicPr>
              <p:nvPr/>
            </p:nvPicPr>
            <p:blipFill>
              <a:blip>
                <a:extLst>
                  <a:ext uri="{96DAC541-7B7A-43D3-8B79-37D633B846F1}">
                    <asvg:svgBlip xmlns:asvg="http://schemas.microsoft.com/office/drawing/2016/SVG/main" r:embed="rId12"/>
                  </a:ext>
                </a:extLst>
              </a:blip>
              <a:srcRect/>
              <a:stretch/>
            </p:blipFill>
            <p:spPr>
              <a:xfrm>
                <a:off x="11221053" y="579979"/>
                <a:ext cx="622513" cy="622513"/>
              </a:xfrm>
              <a:prstGeom prst="rect">
                <a:avLst/>
              </a:prstGeom>
            </p:spPr>
          </p:pic>
        </p:grpSp>
      </p:grpSp>
      <p:cxnSp>
        <p:nvCxnSpPr>
          <p:cNvPr id="38" name="Straight Connector 37">
            <a:extLst>
              <a:ext uri="{FF2B5EF4-FFF2-40B4-BE49-F238E27FC236}">
                <a16:creationId xmlns:a16="http://schemas.microsoft.com/office/drawing/2014/main" id="{BE28F780-4C0A-959E-1BB7-B77D2F1764FA}"/>
              </a:ext>
            </a:extLst>
          </p:cNvPr>
          <p:cNvCxnSpPr>
            <a:cxnSpLocks/>
          </p:cNvCxnSpPr>
          <p:nvPr/>
        </p:nvCxnSpPr>
        <p:spPr>
          <a:xfrm>
            <a:off x="392741" y="999919"/>
            <a:ext cx="6688543"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3931C55-FCFA-47E8-E149-440DBE2072CA}"/>
              </a:ext>
            </a:extLst>
          </p:cNvPr>
          <p:cNvSpPr txBox="1"/>
          <p:nvPr/>
        </p:nvSpPr>
        <p:spPr>
          <a:xfrm>
            <a:off x="54444" y="6446805"/>
            <a:ext cx="65993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Morrow, A., et al. (2024). "Bridging the Gap between Intuition and Theory: A Comparison of Different Approaches to Implementation Strategy Development for Improving Lynch Syndrome Detection." </a:t>
            </a:r>
            <a:r>
              <a:rPr kumimoji="0" lang="en-US" sz="900" b="0" i="0" u="sng" strike="noStrike" kern="1200" cap="none" spc="0" normalizeH="0" baseline="0" noProof="0" dirty="0">
                <a:ln>
                  <a:noFill/>
                </a:ln>
                <a:solidFill>
                  <a:prstClr val="black"/>
                </a:solidFill>
                <a:effectLst/>
                <a:uLnTx/>
                <a:uFillTx/>
                <a:latin typeface="Aptos" panose="02110004020202020204"/>
                <a:ea typeface="+mn-ea"/>
                <a:cs typeface="+mn-cs"/>
              </a:rPr>
              <a:t>Public Health Genomics </a:t>
            </a:r>
            <a:r>
              <a:rPr kumimoji="0" lang="en-US" sz="900" b="1" i="0" u="sng" strike="noStrike" kern="1200" cap="none" spc="0" normalizeH="0" baseline="0" noProof="0" dirty="0">
                <a:ln>
                  <a:noFill/>
                </a:ln>
                <a:solidFill>
                  <a:prstClr val="black"/>
                </a:solidFill>
                <a:effectLst/>
                <a:uLnTx/>
                <a:uFillTx/>
                <a:latin typeface="Aptos" panose="02110004020202020204"/>
                <a:ea typeface="+mn-ea"/>
                <a:cs typeface="+mn-cs"/>
              </a:rPr>
              <a:t>27(1): 110-123.</a:t>
            </a:r>
          </a:p>
        </p:txBody>
      </p:sp>
    </p:spTree>
    <p:extLst>
      <p:ext uri="{BB962C8B-B14F-4D97-AF65-F5344CB8AC3E}">
        <p14:creationId xmlns:p14="http://schemas.microsoft.com/office/powerpoint/2010/main" val="3554055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8D235-7F2F-AAD0-D6CC-4E87FB68CB5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7BF9A4D-2A10-D09E-B22D-58FF9A7A3CFC}"/>
              </a:ext>
            </a:extLst>
          </p:cNvPr>
          <p:cNvPicPr>
            <a:picLocks noChangeAspect="1"/>
          </p:cNvPicPr>
          <p:nvPr/>
        </p:nvPicPr>
        <p:blipFill>
          <a:blip r:embed="rId3"/>
          <a:stretch>
            <a:fillRect/>
          </a:stretch>
        </p:blipFill>
        <p:spPr>
          <a:xfrm>
            <a:off x="806699" y="3059552"/>
            <a:ext cx="6773220" cy="2772162"/>
          </a:xfrm>
          <a:prstGeom prst="rect">
            <a:avLst/>
          </a:prstGeom>
        </p:spPr>
      </p:pic>
      <p:sp>
        <p:nvSpPr>
          <p:cNvPr id="3" name="Content Placeholder 2">
            <a:extLst>
              <a:ext uri="{FF2B5EF4-FFF2-40B4-BE49-F238E27FC236}">
                <a16:creationId xmlns:a16="http://schemas.microsoft.com/office/drawing/2014/main" id="{C7D5716B-4E6E-CC1B-4AA2-BC37EB8DEC9D}"/>
              </a:ext>
            </a:extLst>
          </p:cNvPr>
          <p:cNvSpPr txBox="1">
            <a:spLocks/>
          </p:cNvSpPr>
          <p:nvPr/>
        </p:nvSpPr>
        <p:spPr>
          <a:xfrm>
            <a:off x="335119" y="1241321"/>
            <a:ext cx="8688808" cy="18750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Presented a mixed-methods process mapping framework</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 Guidance and practical tools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 Real-world application</a:t>
            </a:r>
          </a:p>
        </p:txBody>
      </p:sp>
      <p:sp>
        <p:nvSpPr>
          <p:cNvPr id="8" name="Rectangle: Rounded Corners 7">
            <a:extLst>
              <a:ext uri="{FF2B5EF4-FFF2-40B4-BE49-F238E27FC236}">
                <a16:creationId xmlns:a16="http://schemas.microsoft.com/office/drawing/2014/main" id="{B66FDAEC-AE69-C077-381C-BC5C92472402}"/>
              </a:ext>
            </a:extLst>
          </p:cNvPr>
          <p:cNvSpPr/>
          <p:nvPr/>
        </p:nvSpPr>
        <p:spPr>
          <a:xfrm rot="21058221">
            <a:off x="239833" y="3064417"/>
            <a:ext cx="2837191" cy="442674"/>
          </a:xfrm>
          <a:prstGeom prst="roundRect">
            <a:avLst/>
          </a:prstGeom>
          <a:ln>
            <a:solidFill>
              <a:srgbClr val="3F61C4"/>
            </a:solid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w="0"/>
                <a:solidFill>
                  <a:srgbClr val="3F61C4"/>
                </a:solidFill>
                <a:effectLst>
                  <a:outerShdw blurRad="38100" dist="19050" dir="2700000" algn="tl" rotWithShape="0">
                    <a:prstClr val="black">
                      <a:alpha val="40000"/>
                    </a:prstClr>
                  </a:outerShdw>
                </a:effectLst>
                <a:uLnTx/>
                <a:uFillTx/>
                <a:latin typeface="Stencil" panose="040409050D0802020404" pitchFamily="82" charset="0"/>
                <a:ea typeface="+mn-ea"/>
                <a:cs typeface="+mn-cs"/>
              </a:rPr>
              <a:t>Hot off the press</a:t>
            </a:r>
          </a:p>
        </p:txBody>
      </p:sp>
      <p:sp>
        <p:nvSpPr>
          <p:cNvPr id="2" name="TextBox 1">
            <a:extLst>
              <a:ext uri="{FF2B5EF4-FFF2-40B4-BE49-F238E27FC236}">
                <a16:creationId xmlns:a16="http://schemas.microsoft.com/office/drawing/2014/main" id="{7DC229FF-4BEF-821B-FA99-68C12D625290}"/>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a:cs typeface="Roboto"/>
              </a:rPr>
              <a:t>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Medium"/>
              <a:cs typeface="Arial"/>
            </a:endParaRPr>
          </a:p>
        </p:txBody>
      </p:sp>
      <p:cxnSp>
        <p:nvCxnSpPr>
          <p:cNvPr id="5" name="Straight Connector 4">
            <a:extLst>
              <a:ext uri="{FF2B5EF4-FFF2-40B4-BE49-F238E27FC236}">
                <a16:creationId xmlns:a16="http://schemas.microsoft.com/office/drawing/2014/main" id="{C8500CAD-6BB4-A5F8-3376-72BEBE1FE248}"/>
              </a:ext>
            </a:extLst>
          </p:cNvPr>
          <p:cNvCxnSpPr>
            <a:cxnSpLocks/>
          </p:cNvCxnSpPr>
          <p:nvPr/>
        </p:nvCxnSpPr>
        <p:spPr>
          <a:xfrm>
            <a:off x="392741" y="999919"/>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9B0FE8F-6CDD-B976-2D3D-9A9854524BB8}"/>
              </a:ext>
            </a:extLst>
          </p:cNvPr>
          <p:cNvSpPr txBox="1"/>
          <p:nvPr/>
        </p:nvSpPr>
        <p:spPr>
          <a:xfrm>
            <a:off x="921757" y="6275251"/>
            <a:ext cx="8102170" cy="5078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Aptos" panose="02110004020202020204"/>
                <a:ea typeface="+mn-ea"/>
                <a:cs typeface="+mn-cs"/>
              </a:rPr>
              <a:t>Taylor, N., Mazariego, C., Baffsky, R., Liang, S., Wolfenden, L., </a:t>
            </a:r>
            <a:r>
              <a:rPr kumimoji="0" lang="en-US" altLang="en-US" sz="900" b="0" i="0" u="none" strike="noStrike" kern="1200" cap="none" spc="0" normalizeH="0" baseline="0" noProof="0" dirty="0" err="1">
                <a:ln>
                  <a:noFill/>
                </a:ln>
                <a:solidFill>
                  <a:prstClr val="black"/>
                </a:solidFill>
                <a:effectLst/>
                <a:uLnTx/>
                <a:uFillTx/>
                <a:latin typeface="Aptos" panose="02110004020202020204"/>
                <a:ea typeface="+mn-ea"/>
                <a:cs typeface="+mn-cs"/>
              </a:rPr>
              <a:t>Presseau</a:t>
            </a:r>
            <a:r>
              <a:rPr kumimoji="0" lang="en-US" altLang="en-US" sz="900" b="0" i="0" u="none" strike="noStrike" kern="1200" cap="none" spc="0" normalizeH="0" baseline="0" noProof="0" dirty="0">
                <a:ln>
                  <a:noFill/>
                </a:ln>
                <a:solidFill>
                  <a:prstClr val="black"/>
                </a:solidFill>
                <a:effectLst/>
                <a:uLnTx/>
                <a:uFillTx/>
                <a:latin typeface="Aptos" panose="02110004020202020204"/>
                <a:ea typeface="+mn-ea"/>
                <a:cs typeface="+mn-cs"/>
              </a:rPr>
              <a:t>, J., Fontaine, G., Carland, J. E., Shiner, C. T., Wise, S., Debono, D., McKay, S., Best, S., &amp; Morrow, A. (2025). Advancing the Speed and Science of Implementation Using Mixed-Methods Process Mapping – Best Practice Recommendations. </a:t>
            </a:r>
            <a:r>
              <a:rPr kumimoji="0" lang="en-US" altLang="en-US" sz="900" b="0" i="1" u="none" strike="noStrike" kern="1200" cap="none" spc="0" normalizeH="0" baseline="0" noProof="0" dirty="0">
                <a:ln>
                  <a:noFill/>
                </a:ln>
                <a:solidFill>
                  <a:prstClr val="black"/>
                </a:solidFill>
                <a:effectLst/>
                <a:uLnTx/>
                <a:uFillTx/>
                <a:latin typeface="Aptos" panose="02110004020202020204"/>
                <a:ea typeface="+mn-ea"/>
                <a:cs typeface="+mn-cs"/>
              </a:rPr>
              <a:t>International Journal of Qualitative Methods</a:t>
            </a:r>
            <a:r>
              <a:rPr kumimoji="0" lang="en-US" altLang="en-US" sz="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altLang="en-US" sz="900" b="0" i="1" u="none" strike="noStrike" kern="1200" cap="none" spc="0" normalizeH="0" baseline="0" noProof="0" dirty="0">
                <a:ln>
                  <a:noFill/>
                </a:ln>
                <a:solidFill>
                  <a:prstClr val="black"/>
                </a:solidFill>
                <a:effectLst/>
                <a:uLnTx/>
                <a:uFillTx/>
                <a:latin typeface="Aptos" panose="02110004020202020204"/>
                <a:ea typeface="+mn-ea"/>
                <a:cs typeface="+mn-cs"/>
              </a:rPr>
              <a:t>24</a:t>
            </a:r>
            <a:r>
              <a:rPr kumimoji="0" lang="en-US" altLang="en-US" sz="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altLang="en-US" sz="9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https://doi.org/10.1177/16094069251340908</a:t>
            </a:r>
            <a:r>
              <a:rPr kumimoji="0" lang="en-US" altLang="en-US" sz="900" b="0" i="0" u="none" strike="noStrike" kern="1200" cap="none" spc="0" normalizeH="0" baseline="0" noProof="0" dirty="0">
                <a:ln>
                  <a:noFill/>
                </a:ln>
                <a:solidFill>
                  <a:prstClr val="black"/>
                </a:solidFill>
                <a:effectLst/>
                <a:uLnTx/>
                <a:uFillTx/>
                <a:latin typeface="Aptos" panose="02110004020202020204"/>
                <a:ea typeface="+mn-ea"/>
                <a:cs typeface="+mn-cs"/>
              </a:rPr>
              <a:t> (Original work published 2025)</a:t>
            </a:r>
          </a:p>
        </p:txBody>
      </p:sp>
      <p:pic>
        <p:nvPicPr>
          <p:cNvPr id="4" name="Picture 3">
            <a:extLst>
              <a:ext uri="{FF2B5EF4-FFF2-40B4-BE49-F238E27FC236}">
                <a16:creationId xmlns:a16="http://schemas.microsoft.com/office/drawing/2014/main" id="{F4976437-6C53-AF17-1C75-7BCCFD9221DA}"/>
              </a:ext>
            </a:extLst>
          </p:cNvPr>
          <p:cNvPicPr>
            <a:picLocks noChangeAspect="1"/>
          </p:cNvPicPr>
          <p:nvPr/>
        </p:nvPicPr>
        <p:blipFill>
          <a:blip r:embed="rId5"/>
          <a:stretch>
            <a:fillRect/>
          </a:stretch>
        </p:blipFill>
        <p:spPr>
          <a:xfrm rot="21029466">
            <a:off x="7773704" y="159836"/>
            <a:ext cx="3924865" cy="2821104"/>
          </a:xfrm>
          <a:prstGeom prst="rect">
            <a:avLst/>
          </a:prstGeom>
        </p:spPr>
      </p:pic>
      <p:pic>
        <p:nvPicPr>
          <p:cNvPr id="11" name="Picture 10">
            <a:extLst>
              <a:ext uri="{FF2B5EF4-FFF2-40B4-BE49-F238E27FC236}">
                <a16:creationId xmlns:a16="http://schemas.microsoft.com/office/drawing/2014/main" id="{C08A7710-A29C-E85B-9796-C90FDA3B071D}"/>
              </a:ext>
            </a:extLst>
          </p:cNvPr>
          <p:cNvPicPr>
            <a:picLocks noChangeAspect="1"/>
          </p:cNvPicPr>
          <p:nvPr/>
        </p:nvPicPr>
        <p:blipFill>
          <a:blip r:embed="rId6"/>
          <a:stretch>
            <a:fillRect/>
          </a:stretch>
        </p:blipFill>
        <p:spPr>
          <a:xfrm>
            <a:off x="8726516" y="2844517"/>
            <a:ext cx="3024473" cy="2795930"/>
          </a:xfrm>
          <a:prstGeom prst="rect">
            <a:avLst/>
          </a:prstGeom>
        </p:spPr>
      </p:pic>
    </p:spTree>
    <p:extLst>
      <p:ext uri="{BB962C8B-B14F-4D97-AF65-F5344CB8AC3E}">
        <p14:creationId xmlns:p14="http://schemas.microsoft.com/office/powerpoint/2010/main" val="2654069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42" presetClass="entr" presetSubtype="0"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0D3DF-AB6D-022F-C877-D2B49A68B28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986815-A00D-FC00-80E7-423331265783}"/>
              </a:ext>
            </a:extLst>
          </p:cNvPr>
          <p:cNvSpPr txBox="1">
            <a:spLocks/>
          </p:cNvSpPr>
          <p:nvPr/>
        </p:nvSpPr>
        <p:spPr>
          <a:xfrm>
            <a:off x="335119" y="1241321"/>
            <a:ext cx="8688808" cy="9915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Presented a mixed-methods process mapping framework</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 Guidance and practical tools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 Real-world application</a:t>
            </a:r>
          </a:p>
        </p:txBody>
      </p:sp>
      <p:sp>
        <p:nvSpPr>
          <p:cNvPr id="2" name="TextBox 1">
            <a:extLst>
              <a:ext uri="{FF2B5EF4-FFF2-40B4-BE49-F238E27FC236}">
                <a16:creationId xmlns:a16="http://schemas.microsoft.com/office/drawing/2014/main" id="{D140D6D6-095F-0E6B-6DAC-EDA8993FA33E}"/>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a:cs typeface="Roboto"/>
              </a:rPr>
              <a:t>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Medium"/>
              <a:cs typeface="Arial"/>
            </a:endParaRPr>
          </a:p>
        </p:txBody>
      </p:sp>
      <p:sp>
        <p:nvSpPr>
          <p:cNvPr id="4" name="Content Placeholder 2">
            <a:extLst>
              <a:ext uri="{FF2B5EF4-FFF2-40B4-BE49-F238E27FC236}">
                <a16:creationId xmlns:a16="http://schemas.microsoft.com/office/drawing/2014/main" id="{F62F7A97-6A94-0A5D-84BE-1069815A00D6}"/>
              </a:ext>
            </a:extLst>
          </p:cNvPr>
          <p:cNvSpPr txBox="1">
            <a:spLocks/>
          </p:cNvSpPr>
          <p:nvPr/>
        </p:nvSpPr>
        <p:spPr>
          <a:xfrm>
            <a:off x="335119" y="2232835"/>
            <a:ext cx="8688808" cy="9915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Advance speed and rigor of implementation practice and research</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Barlow" panose="00000500000000000000" pitchFamily="2" charset="0"/>
                <a:ea typeface="+mn-ea"/>
                <a:cs typeface="+mn-cs"/>
              </a:rPr>
              <a:t>- Apply, test, report, refine!</a:t>
            </a:r>
          </a:p>
        </p:txBody>
      </p:sp>
      <p:pic>
        <p:nvPicPr>
          <p:cNvPr id="6" name="Picture 5">
            <a:extLst>
              <a:ext uri="{FF2B5EF4-FFF2-40B4-BE49-F238E27FC236}">
                <a16:creationId xmlns:a16="http://schemas.microsoft.com/office/drawing/2014/main" id="{998335DC-5FD6-679D-3C64-B6C8B43E07E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36044" y="3066163"/>
            <a:ext cx="11292344" cy="4038309"/>
          </a:xfrm>
          <a:prstGeom prst="rect">
            <a:avLst/>
          </a:prstGeom>
        </p:spPr>
      </p:pic>
      <p:cxnSp>
        <p:nvCxnSpPr>
          <p:cNvPr id="7" name="Straight Connector 6">
            <a:extLst>
              <a:ext uri="{FF2B5EF4-FFF2-40B4-BE49-F238E27FC236}">
                <a16:creationId xmlns:a16="http://schemas.microsoft.com/office/drawing/2014/main" id="{CDD51DA0-2353-40E9-4DFF-A615358E8712}"/>
              </a:ext>
            </a:extLst>
          </p:cNvPr>
          <p:cNvCxnSpPr>
            <a:cxnSpLocks/>
          </p:cNvCxnSpPr>
          <p:nvPr/>
        </p:nvCxnSpPr>
        <p:spPr>
          <a:xfrm>
            <a:off x="392741" y="999919"/>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199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B0A7D-F05B-DD2A-5B58-510B8BF5CDA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4CD0319-4EE6-8653-DB5F-4FA59633C313}"/>
              </a:ext>
            </a:extLst>
          </p:cNvPr>
          <p:cNvSpPr txBox="1"/>
          <p:nvPr/>
        </p:nvSpPr>
        <p:spPr>
          <a:xfrm>
            <a:off x="341408" y="1423335"/>
            <a:ext cx="5069660" cy="32008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Aptos" panose="02110004020202020204"/>
                <a:ea typeface="+mn-ea"/>
                <a:cs typeface="+mn-cs"/>
              </a:rPr>
              <a:t>Co-authors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A/Prof Natalie Taylor, University of New South Wales, 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Carolyn Mazariego, University of New South Wales, 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Rachel Baffsky, Black Dog Institute, 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Shuang Liang, University of New South Wales, 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Prof Luke Wolfenden, University of Newcastle, 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Justin </a:t>
            </a:r>
            <a:r>
              <a:rPr kumimoji="0" lang="en-AU" sz="1400" b="0" i="0" u="none" strike="noStrike" kern="1200" cap="none" spc="0" normalizeH="0" baseline="0" noProof="0" dirty="0" err="1">
                <a:ln>
                  <a:noFill/>
                </a:ln>
                <a:solidFill>
                  <a:srgbClr val="404040"/>
                </a:solidFill>
                <a:effectLst/>
                <a:uLnTx/>
                <a:uFillTx/>
                <a:latin typeface="Aptos" panose="02110004020202020204"/>
                <a:ea typeface="+mn-ea"/>
                <a:cs typeface="+mn-cs"/>
              </a:rPr>
              <a:t>Presseau</a:t>
            </a: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 Ottawa Hospital Research Institute,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A/Prof Guillaume Fontaine, McGill University,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A/Prof Jane E. Carland, St Vincent’s Hospital Sydney, AU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Christine T. Shiner, St Vincent’s Hospital Sydney, AU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Sarah Wise, University of Technology Sydney, 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Deborah Debono, University of Technology Sydney, 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A/Prof Stephanie Best, University of Melbourne, 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April Morrow, University of New South Wales, AU</a:t>
            </a:r>
          </a:p>
        </p:txBody>
      </p:sp>
      <p:sp>
        <p:nvSpPr>
          <p:cNvPr id="10" name="TextBox 9">
            <a:extLst>
              <a:ext uri="{FF2B5EF4-FFF2-40B4-BE49-F238E27FC236}">
                <a16:creationId xmlns:a16="http://schemas.microsoft.com/office/drawing/2014/main" id="{9A8979EA-382F-9F01-54BF-0BCE9DE9C4FE}"/>
              </a:ext>
            </a:extLst>
          </p:cNvPr>
          <p:cNvSpPr txBox="1"/>
          <p:nvPr/>
        </p:nvSpPr>
        <p:spPr>
          <a:xfrm>
            <a:off x="335119" y="5047626"/>
            <a:ext cx="4216623" cy="830997"/>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1600" b="1" i="1" u="sng" strike="noStrike" kern="1200" cap="none" spc="0" normalizeH="0" baseline="0" noProof="0" dirty="0">
                <a:ln/>
                <a:solidFill>
                  <a:srgbClr val="3F61C4"/>
                </a:solidFill>
                <a:effectLst/>
                <a:uLnTx/>
                <a:uFillTx/>
                <a:latin typeface="Aptos" panose="02110004020202020204"/>
                <a:ea typeface="+mn-ea"/>
                <a:cs typeface="+mn-cs"/>
              </a:rPr>
              <a:t>Thank you </a:t>
            </a:r>
            <a:r>
              <a:rPr kumimoji="0" lang="en-AU" sz="1600" b="1" i="1" u="none" strike="noStrike" kern="1200" cap="none" spc="0" normalizeH="0" baseline="0" noProof="0" dirty="0">
                <a:ln/>
                <a:solidFill>
                  <a:srgbClr val="3F61C4"/>
                </a:solidFill>
                <a:effectLst/>
                <a:uLnTx/>
                <a:uFillTx/>
                <a:latin typeface="Aptos" panose="02110004020202020204"/>
                <a:ea typeface="+mn-ea"/>
                <a:cs typeface="+mn-cs"/>
              </a:rPr>
              <a:t>to the patients, clinicians and stakeholders for your engagement and collaboration in the presented case studies</a:t>
            </a:r>
          </a:p>
        </p:txBody>
      </p:sp>
      <p:sp>
        <p:nvSpPr>
          <p:cNvPr id="11" name="TextBox 10">
            <a:extLst>
              <a:ext uri="{FF2B5EF4-FFF2-40B4-BE49-F238E27FC236}">
                <a16:creationId xmlns:a16="http://schemas.microsoft.com/office/drawing/2014/main" id="{0AE3DDBD-C9EB-D967-0618-564C39018DE6}"/>
              </a:ext>
            </a:extLst>
          </p:cNvPr>
          <p:cNvSpPr txBox="1"/>
          <p:nvPr/>
        </p:nvSpPr>
        <p:spPr>
          <a:xfrm>
            <a:off x="5559281" y="1423335"/>
            <a:ext cx="2439670"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7030A0"/>
                </a:solidFill>
                <a:effectLst/>
                <a:uLnTx/>
                <a:uFillTx/>
                <a:latin typeface="Aptos" panose="02110004020202020204"/>
                <a:ea typeface="+mn-ea"/>
                <a:cs typeface="+mn-cs"/>
              </a:rPr>
              <a:t>i2i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A/Prof Natalie Taylor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Carolyn Mazariego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April Morrow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Andre Torres Robles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Shuang Liang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Joseph Elias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Elijah Tyedmers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Deborah Johnston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Helen Monaghan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Jeffery Chan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Paul Watson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Dr Maria Gonzalez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Skye McKay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Zhicheng 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Gabriella Tiernan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Mahitha Ramanathan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Lizzie Kennedy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Arya Shinde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404040"/>
                </a:solidFill>
                <a:effectLst/>
                <a:uLnTx/>
                <a:uFillTx/>
                <a:latin typeface="Aptos" panose="02110004020202020204"/>
                <a:ea typeface="+mn-ea"/>
                <a:cs typeface="+mn-cs"/>
              </a:rPr>
              <a:t>Priscilla Chan</a:t>
            </a:r>
          </a:p>
        </p:txBody>
      </p:sp>
      <p:pic>
        <p:nvPicPr>
          <p:cNvPr id="7" name="Picture 6" descr="A qr code on a white background&#10;&#10;AI-generated content may be incorrect.">
            <a:extLst>
              <a:ext uri="{FF2B5EF4-FFF2-40B4-BE49-F238E27FC236}">
                <a16:creationId xmlns:a16="http://schemas.microsoft.com/office/drawing/2014/main" id="{96DAC977-008A-4B00-6770-726392DDE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8025" y="2478504"/>
            <a:ext cx="2478504" cy="2478504"/>
          </a:xfrm>
          <a:prstGeom prst="rect">
            <a:avLst/>
          </a:prstGeom>
        </p:spPr>
      </p:pic>
      <p:sp>
        <p:nvSpPr>
          <p:cNvPr id="17" name="TextBox 16">
            <a:extLst>
              <a:ext uri="{FF2B5EF4-FFF2-40B4-BE49-F238E27FC236}">
                <a16:creationId xmlns:a16="http://schemas.microsoft.com/office/drawing/2014/main" id="{AC1DD8B2-E1C9-22F0-44CB-9E50E113A0CC}"/>
              </a:ext>
            </a:extLst>
          </p:cNvPr>
          <p:cNvSpPr txBox="1"/>
          <p:nvPr/>
        </p:nvSpPr>
        <p:spPr>
          <a:xfrm>
            <a:off x="8147164" y="5198923"/>
            <a:ext cx="28370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ptos" panose="02110004020202020204"/>
                <a:ea typeface="+mn-ea"/>
                <a:cs typeface="+mn-cs"/>
              </a:rPr>
              <a:t>Visit our website for more info on the i2i team and projects</a:t>
            </a:r>
            <a:endParaRPr kumimoji="0" lang="en-AU" sz="1400" b="1"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9" name="Graphic 18" descr="Line arrow: Counter-clockwise curve with solid fill">
            <a:extLst>
              <a:ext uri="{FF2B5EF4-FFF2-40B4-BE49-F238E27FC236}">
                <a16:creationId xmlns:a16="http://schemas.microsoft.com/office/drawing/2014/main" id="{6528483E-3361-30CE-B400-F4EA6850B8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3760295">
            <a:off x="9520438" y="4606971"/>
            <a:ext cx="673679" cy="759811"/>
          </a:xfrm>
          <a:prstGeom prst="rect">
            <a:avLst/>
          </a:prstGeom>
        </p:spPr>
      </p:pic>
      <p:cxnSp>
        <p:nvCxnSpPr>
          <p:cNvPr id="2" name="Straight Connector 1">
            <a:extLst>
              <a:ext uri="{FF2B5EF4-FFF2-40B4-BE49-F238E27FC236}">
                <a16:creationId xmlns:a16="http://schemas.microsoft.com/office/drawing/2014/main" id="{09143A60-4F31-915F-B364-148CE793DACC}"/>
              </a:ext>
            </a:extLst>
          </p:cNvPr>
          <p:cNvCxnSpPr>
            <a:cxnSpLocks/>
          </p:cNvCxnSpPr>
          <p:nvPr/>
        </p:nvCxnSpPr>
        <p:spPr>
          <a:xfrm>
            <a:off x="392741" y="999919"/>
            <a:ext cx="6120000" cy="0"/>
          </a:xfrm>
          <a:prstGeom prst="line">
            <a:avLst/>
          </a:prstGeom>
          <a:ln w="44450">
            <a:gradFill flip="none" rotWithShape="1">
              <a:gsLst>
                <a:gs pos="0">
                  <a:srgbClr val="3F61C4"/>
                </a:gs>
                <a:gs pos="98000">
                  <a:srgbClr val="B7DEFF"/>
                </a:gs>
              </a:gsLst>
              <a:lin ang="0" scaled="1"/>
              <a:tileRect/>
            </a:gradFill>
          </a:ln>
          <a:effectLst>
            <a:outerShdw blurRad="45434" dist="38100" dir="5400000" algn="t" rotWithShape="0">
              <a:prstClr val="black">
                <a:alpha val="14872"/>
              </a:prstClr>
            </a:outerShdw>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EB5B52A-AB7C-8A7C-1363-3AADA0E5679F}"/>
              </a:ext>
            </a:extLst>
          </p:cNvPr>
          <p:cNvSpPr txBox="1"/>
          <p:nvPr/>
        </p:nvSpPr>
        <p:spPr>
          <a:xfrm>
            <a:off x="335119" y="205264"/>
            <a:ext cx="9671399" cy="150810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a:cs typeface="Roboto"/>
              </a:rPr>
              <a:t>Acknowledgements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600" b="1" i="1" u="none" strike="noStrike" kern="1200" cap="none" spc="0" normalizeH="0" baseline="0" noProof="0" dirty="0">
              <a:ln>
                <a:noFill/>
              </a:ln>
              <a:solidFill>
                <a:srgbClr val="404040"/>
              </a:solidFill>
              <a:effectLst/>
              <a:uLnTx/>
              <a:uFillTx/>
              <a:latin typeface="Barlow" panose="00000500000000000000" pitchFamily="2" charset="0"/>
              <a:ea typeface="Roboto Medium"/>
              <a:cs typeface="Arial"/>
            </a:endParaRPr>
          </a:p>
        </p:txBody>
      </p:sp>
      <p:pic>
        <p:nvPicPr>
          <p:cNvPr id="12" name="Picture 11">
            <a:extLst>
              <a:ext uri="{FF2B5EF4-FFF2-40B4-BE49-F238E27FC236}">
                <a16:creationId xmlns:a16="http://schemas.microsoft.com/office/drawing/2014/main" id="{6759B48B-977A-1560-4BE9-03E07C9786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98951" y="0"/>
            <a:ext cx="4193049" cy="2478504"/>
          </a:xfrm>
          <a:prstGeom prst="rect">
            <a:avLst/>
          </a:prstGeom>
        </p:spPr>
      </p:pic>
    </p:spTree>
    <p:extLst>
      <p:ext uri="{BB962C8B-B14F-4D97-AF65-F5344CB8AC3E}">
        <p14:creationId xmlns:p14="http://schemas.microsoft.com/office/powerpoint/2010/main" val="1159926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35243" y="1440918"/>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50" normalizeH="0" baseline="0" noProof="0" dirty="0">
                <a:ln>
                  <a:noFill/>
                </a:ln>
                <a:solidFill>
                  <a:srgbClr val="CD1200"/>
                </a:solidFill>
                <a:effectLst/>
                <a:uLnTx/>
                <a:uFillTx/>
                <a:latin typeface="Calibri Light" panose="020F0302020204030204"/>
                <a:ea typeface="+mj-ea"/>
                <a:cs typeface="+mj-cs"/>
              </a:rPr>
              <a:t>THANK YOU! </a:t>
            </a:r>
            <a:endParaRPr kumimoji="0" lang="en-US" sz="5400" b="0" i="0" u="none" strike="noStrike" kern="1200" cap="none" spc="-50" normalizeH="0" baseline="0" noProof="0" dirty="0">
              <a:ln>
                <a:noFill/>
              </a:ln>
              <a:solidFill>
                <a:srgbClr val="CD1200"/>
              </a:solidFill>
              <a:effectLst/>
              <a:uLnTx/>
              <a:uFillTx/>
              <a:latin typeface="Calibri Light" panose="020F0302020204030204"/>
              <a:ea typeface="+mj-ea"/>
              <a:cs typeface="+mj-cs"/>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35243" y="2310900"/>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all" spc="200" normalizeH="0" baseline="0" noProof="0" dirty="0">
                <a:ln>
                  <a:noFill/>
                </a:ln>
                <a:solidFill>
                  <a:srgbClr val="44546A"/>
                </a:solidFill>
                <a:effectLst/>
                <a:uLnTx/>
                <a:uFillTx/>
                <a:latin typeface="Calibri Light" panose="020F0302020204030204"/>
                <a:ea typeface="+mn-ea"/>
                <a:cs typeface="+mn-cs"/>
              </a:rPr>
              <a:t>Questions &amp; Discussion </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
        <p:nvSpPr>
          <p:cNvPr id="2" name="TextBox 1">
            <a:extLst>
              <a:ext uri="{FF2B5EF4-FFF2-40B4-BE49-F238E27FC236}">
                <a16:creationId xmlns:a16="http://schemas.microsoft.com/office/drawing/2014/main" id="{2DF8810C-1748-0744-BAD4-74F09BE7070F}"/>
              </a:ext>
            </a:extLst>
          </p:cNvPr>
          <p:cNvSpPr txBox="1"/>
          <p:nvPr/>
        </p:nvSpPr>
        <p:spPr>
          <a:xfrm>
            <a:off x="4536792" y="5859407"/>
            <a:ext cx="7629461" cy="830997"/>
          </a:xfrm>
          <a:prstGeom prst="rect">
            <a:avLst/>
          </a:prstGeom>
          <a:noFill/>
        </p:spPr>
        <p:txBody>
          <a:bodyPr wrap="none" rtlCol="0">
            <a:spAutoFit/>
          </a:bodyPr>
          <a:lstStyle/>
          <a:p>
            <a:r>
              <a:rPr lang="en-US" sz="2400" dirty="0">
                <a:solidFill>
                  <a:srgbClr val="00B2A1"/>
                </a:solidFill>
              </a:rPr>
              <a:t>Thought-provoking presentations and interesting insights? </a:t>
            </a:r>
          </a:p>
          <a:p>
            <a:r>
              <a:rPr lang="en-US" sz="2400" dirty="0">
                <a:solidFill>
                  <a:srgbClr val="00B2A1"/>
                </a:solidFill>
              </a:rPr>
              <a:t>Spread the word and let us follow along by using </a:t>
            </a:r>
            <a:r>
              <a:rPr lang="en-US" sz="2400" b="1" dirty="0">
                <a:solidFill>
                  <a:srgbClr val="CD1200"/>
                </a:solidFill>
              </a:rPr>
              <a:t>#EIE2025</a:t>
            </a:r>
            <a:r>
              <a:rPr lang="en-US" sz="2400" dirty="0">
                <a:solidFill>
                  <a:srgbClr val="00B2A1"/>
                </a:solidFill>
              </a:rPr>
              <a:t>!</a:t>
            </a:r>
            <a:endParaRPr lang="en-US" sz="2400" b="1" dirty="0">
              <a:solidFill>
                <a:srgbClr val="00B2A1"/>
              </a:solidFill>
            </a:endParaRPr>
          </a:p>
        </p:txBody>
      </p:sp>
      <p:sp>
        <p:nvSpPr>
          <p:cNvPr id="4" name="TextBox 11">
            <a:extLst>
              <a:ext uri="{FF2B5EF4-FFF2-40B4-BE49-F238E27FC236}">
                <a16:creationId xmlns:a16="http://schemas.microsoft.com/office/drawing/2014/main" id="{E598E3F2-595A-7A08-E0BC-8306F2A8B17B}"/>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Michael Sykes </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Denise Thomson</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Natalie Taylor</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Skye McKay</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Bruno </a:t>
            </a:r>
            <a:r>
              <a:rPr lang="en-US" sz="2000" dirty="0" err="1">
                <a:latin typeface="Calibri" panose="020F0502020204030204" pitchFamily="34" charset="0"/>
                <a:cs typeface="Calibri" panose="020F0502020204030204" pitchFamily="34" charset="0"/>
              </a:rPr>
              <a:t>Mazuquin</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5801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58D77-499F-D2E3-9A0E-751EDB0AF3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8D1CC3-89E7-5156-85EB-07880DF3ABAC}"/>
              </a:ext>
            </a:extLst>
          </p:cNvPr>
          <p:cNvSpPr>
            <a:spLocks noGrp="1"/>
          </p:cNvSpPr>
          <p:nvPr>
            <p:ph type="title"/>
          </p:nvPr>
        </p:nvSpPr>
        <p:spPr/>
        <p:txBody>
          <a:bodyPr/>
          <a:lstStyle/>
          <a:p>
            <a:r>
              <a:rPr lang="en-US" dirty="0">
                <a:solidFill>
                  <a:srgbClr val="275D38"/>
                </a:solidFill>
                <a:latin typeface="Calibri" panose="020F0502020204030204" pitchFamily="34" charset="0"/>
                <a:cs typeface="Calibri" panose="020F0502020204030204" pitchFamily="34" charset="0"/>
              </a:rPr>
              <a:t>Results</a:t>
            </a:r>
          </a:p>
        </p:txBody>
      </p:sp>
      <p:sp>
        <p:nvSpPr>
          <p:cNvPr id="4" name="Slide Number Placeholder 3">
            <a:extLst>
              <a:ext uri="{FF2B5EF4-FFF2-40B4-BE49-F238E27FC236}">
                <a16:creationId xmlns:a16="http://schemas.microsoft.com/office/drawing/2014/main" id="{674C5AE9-398F-33EB-6BDF-05458547D632}"/>
              </a:ext>
            </a:extLst>
          </p:cNvPr>
          <p:cNvSpPr>
            <a:spLocks noGrp="1"/>
          </p:cNvSpPr>
          <p:nvPr>
            <p:ph type="sldNum" sz="quarter" idx="13"/>
          </p:nvPr>
        </p:nvSpPr>
        <p:spPr/>
        <p:txBody>
          <a:bodyPr/>
          <a:lstStyle/>
          <a:p>
            <a:fld id="{61130C78-B4AB-6843-B818-B4CC8CBE3619}" type="slidenum">
              <a:rPr lang="en-US" smtClean="0"/>
              <a:pPr/>
              <a:t>7</a:t>
            </a:fld>
            <a:endParaRPr lang="en-US" dirty="0"/>
          </a:p>
        </p:txBody>
      </p:sp>
      <p:sp>
        <p:nvSpPr>
          <p:cNvPr id="6" name="TextBox 5">
            <a:extLst>
              <a:ext uri="{FF2B5EF4-FFF2-40B4-BE49-F238E27FC236}">
                <a16:creationId xmlns:a16="http://schemas.microsoft.com/office/drawing/2014/main" id="{587BF1FF-2263-4878-0FDD-A70481F5E228}"/>
              </a:ext>
            </a:extLst>
          </p:cNvPr>
          <p:cNvSpPr txBox="1"/>
          <p:nvPr/>
        </p:nvSpPr>
        <p:spPr>
          <a:xfrm>
            <a:off x="9346323" y="6292820"/>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sp>
        <p:nvSpPr>
          <p:cNvPr id="5" name="Oval 4"/>
          <p:cNvSpPr/>
          <p:nvPr/>
        </p:nvSpPr>
        <p:spPr>
          <a:xfrm>
            <a:off x="228623" y="1806359"/>
            <a:ext cx="2489703" cy="2455446"/>
          </a:xfrm>
          <a:prstGeom prst="ellipse">
            <a:avLst/>
          </a:prstGeom>
          <a:solidFill>
            <a:srgbClr val="275D3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4570642" y="1899845"/>
            <a:ext cx="2489703" cy="2455446"/>
          </a:xfrm>
          <a:prstGeom prst="ellipse">
            <a:avLst/>
          </a:prstGeom>
          <a:solidFill>
            <a:srgbClr val="275D3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2080939" y="4223077"/>
            <a:ext cx="2489703" cy="2455446"/>
          </a:xfrm>
          <a:prstGeom prst="ellipse">
            <a:avLst/>
          </a:prstGeom>
          <a:solidFill>
            <a:srgbClr val="275D3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6856619" y="4223077"/>
            <a:ext cx="2489703" cy="2455446"/>
          </a:xfrm>
          <a:prstGeom prst="ellipse">
            <a:avLst/>
          </a:prstGeom>
          <a:solidFill>
            <a:srgbClr val="275D3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228622" y="2715383"/>
            <a:ext cx="2489704" cy="646331"/>
          </a:xfrm>
          <a:prstGeom prst="rect">
            <a:avLst/>
          </a:prstGeom>
          <a:noFill/>
        </p:spPr>
        <p:txBody>
          <a:bodyPr wrap="square" rtlCol="0">
            <a:spAutoFit/>
          </a:bodyPr>
          <a:lstStyle/>
          <a:p>
            <a:pPr algn="ctr"/>
            <a:r>
              <a:rPr lang="en-US" dirty="0"/>
              <a:t>Specific events as a vision of the future</a:t>
            </a:r>
            <a:endParaRPr lang="en-CA" dirty="0"/>
          </a:p>
        </p:txBody>
      </p:sp>
      <p:sp>
        <p:nvSpPr>
          <p:cNvPr id="11" name="TextBox 10"/>
          <p:cNvSpPr txBox="1"/>
          <p:nvPr/>
        </p:nvSpPr>
        <p:spPr>
          <a:xfrm>
            <a:off x="4570643" y="2624203"/>
            <a:ext cx="2489702" cy="923330"/>
          </a:xfrm>
          <a:prstGeom prst="rect">
            <a:avLst/>
          </a:prstGeom>
          <a:noFill/>
        </p:spPr>
        <p:txBody>
          <a:bodyPr wrap="square" rtlCol="0">
            <a:spAutoFit/>
          </a:bodyPr>
          <a:lstStyle/>
          <a:p>
            <a:pPr algn="ctr"/>
            <a:r>
              <a:rPr lang="en-US" dirty="0"/>
              <a:t>Navigating different time scales, including competing priorities</a:t>
            </a:r>
          </a:p>
        </p:txBody>
      </p:sp>
      <p:sp>
        <p:nvSpPr>
          <p:cNvPr id="12" name="TextBox 11"/>
          <p:cNvSpPr txBox="1"/>
          <p:nvPr/>
        </p:nvSpPr>
        <p:spPr>
          <a:xfrm>
            <a:off x="2080939" y="5055242"/>
            <a:ext cx="2489703" cy="923330"/>
          </a:xfrm>
          <a:prstGeom prst="rect">
            <a:avLst/>
          </a:prstGeom>
          <a:noFill/>
        </p:spPr>
        <p:txBody>
          <a:bodyPr wrap="square" rtlCol="0">
            <a:spAutoFit/>
          </a:bodyPr>
          <a:lstStyle/>
          <a:p>
            <a:pPr algn="ctr"/>
            <a:r>
              <a:rPr lang="en-US" dirty="0"/>
              <a:t>Personal motivation from seeing into the future</a:t>
            </a:r>
          </a:p>
        </p:txBody>
      </p:sp>
      <p:sp>
        <p:nvSpPr>
          <p:cNvPr id="13" name="TextBox 12"/>
          <p:cNvSpPr txBox="1"/>
          <p:nvPr/>
        </p:nvSpPr>
        <p:spPr>
          <a:xfrm>
            <a:off x="6856619" y="5001622"/>
            <a:ext cx="2489703" cy="1200329"/>
          </a:xfrm>
          <a:prstGeom prst="rect">
            <a:avLst/>
          </a:prstGeom>
          <a:noFill/>
        </p:spPr>
        <p:txBody>
          <a:bodyPr wrap="square" rtlCol="0">
            <a:spAutoFit/>
          </a:bodyPr>
          <a:lstStyle/>
          <a:p>
            <a:pPr algn="ctr"/>
            <a:r>
              <a:rPr lang="en-US" dirty="0"/>
              <a:t>Sense of discrepancy between what’s needed and what’s happening</a:t>
            </a:r>
          </a:p>
          <a:p>
            <a:endParaRPr lang="en-CA" dirty="0"/>
          </a:p>
        </p:txBody>
      </p:sp>
      <p:sp>
        <p:nvSpPr>
          <p:cNvPr id="15" name="Oval 14"/>
          <p:cNvSpPr/>
          <p:nvPr/>
        </p:nvSpPr>
        <p:spPr>
          <a:xfrm>
            <a:off x="9346325" y="1899845"/>
            <a:ext cx="2489703" cy="2455446"/>
          </a:xfrm>
          <a:prstGeom prst="ellipse">
            <a:avLst/>
          </a:prstGeom>
          <a:solidFill>
            <a:srgbClr val="275D38">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9346324" y="2781710"/>
            <a:ext cx="2489704" cy="923330"/>
          </a:xfrm>
          <a:prstGeom prst="rect">
            <a:avLst/>
          </a:prstGeom>
          <a:noFill/>
        </p:spPr>
        <p:txBody>
          <a:bodyPr wrap="square" rtlCol="0">
            <a:spAutoFit/>
          </a:bodyPr>
          <a:lstStyle/>
          <a:p>
            <a:pPr algn="ctr"/>
            <a:r>
              <a:rPr lang="en-US" dirty="0"/>
              <a:t>Long-term thinking versus short-term possibility</a:t>
            </a:r>
          </a:p>
        </p:txBody>
      </p:sp>
    </p:spTree>
    <p:extLst>
      <p:ext uri="{BB962C8B-B14F-4D97-AF65-F5344CB8AC3E}">
        <p14:creationId xmlns:p14="http://schemas.microsoft.com/office/powerpoint/2010/main" val="300112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563E7-0126-F2C2-9340-C52EA0F35752}"/>
            </a:ext>
          </a:extLst>
        </p:cNvPr>
        <p:cNvGrpSpPr/>
        <p:nvPr/>
      </p:nvGrpSpPr>
      <p:grpSpPr>
        <a:xfrm>
          <a:off x="0" y="0"/>
          <a:ext cx="0" cy="0"/>
          <a:chOff x="0" y="0"/>
          <a:chExt cx="0" cy="0"/>
        </a:xfrm>
      </p:grpSpPr>
      <p:sp>
        <p:nvSpPr>
          <p:cNvPr id="7" name="Rounded Rectangular Callout 6">
            <a:extLst>
              <a:ext uri="{FF2B5EF4-FFF2-40B4-BE49-F238E27FC236}">
                <a16:creationId xmlns:a16="http://schemas.microsoft.com/office/drawing/2014/main" id="{A58EA187-2A50-7002-2694-1DC307F2B657}"/>
              </a:ext>
            </a:extLst>
          </p:cNvPr>
          <p:cNvSpPr/>
          <p:nvPr/>
        </p:nvSpPr>
        <p:spPr>
          <a:xfrm>
            <a:off x="253497" y="1851941"/>
            <a:ext cx="11742345" cy="4536230"/>
          </a:xfrm>
          <a:prstGeom prst="wedgeRoundRectCallout">
            <a:avLst>
              <a:gd name="adj1" fmla="val -20916"/>
              <a:gd name="adj2" fmla="val 60089"/>
              <a:gd name="adj3" fmla="val 16667"/>
            </a:avLst>
          </a:prstGeom>
          <a:noFill/>
          <a:ln w="44450">
            <a:solidFill>
              <a:srgbClr val="275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84506-83AD-37EE-AFC5-9C55C4AE4BD1}"/>
              </a:ext>
            </a:extLst>
          </p:cNvPr>
          <p:cNvSpPr>
            <a:spLocks noGrp="1"/>
          </p:cNvSpPr>
          <p:nvPr>
            <p:ph type="title"/>
          </p:nvPr>
        </p:nvSpPr>
        <p:spPr/>
        <p:txBody>
          <a:bodyPr/>
          <a:lstStyle/>
          <a:p>
            <a:r>
              <a:rPr lang="en-US" dirty="0">
                <a:solidFill>
                  <a:srgbClr val="275D38"/>
                </a:solidFill>
                <a:latin typeface="Calibri" panose="020F0502020204030204" pitchFamily="34" charset="0"/>
                <a:cs typeface="Calibri" panose="020F0502020204030204" pitchFamily="34" charset="0"/>
              </a:rPr>
              <a:t>Specific events as a vision of the future</a:t>
            </a:r>
          </a:p>
        </p:txBody>
      </p:sp>
      <p:sp>
        <p:nvSpPr>
          <p:cNvPr id="3" name="Content Placeholder 2">
            <a:extLst>
              <a:ext uri="{FF2B5EF4-FFF2-40B4-BE49-F238E27FC236}">
                <a16:creationId xmlns:a16="http://schemas.microsoft.com/office/drawing/2014/main" id="{C4C2186A-8954-09EB-3E43-53FCF57317EC}"/>
              </a:ext>
            </a:extLst>
          </p:cNvPr>
          <p:cNvSpPr>
            <a:spLocks noGrp="1"/>
          </p:cNvSpPr>
          <p:nvPr>
            <p:ph sz="quarter" idx="10"/>
          </p:nvPr>
        </p:nvSpPr>
        <p:spPr/>
        <p:txBody>
          <a:bodyPr/>
          <a:lstStyle/>
          <a:p>
            <a:pPr marL="0" indent="0">
              <a:lnSpc>
                <a:spcPct val="140000"/>
              </a:lnSpc>
              <a:buNone/>
            </a:pPr>
            <a:r>
              <a:rPr lang="en-US" sz="2200" dirty="0">
                <a:latin typeface="+mn-lt"/>
              </a:rPr>
              <a:t>That's one of the most frustrating things about climate and health, is, you know these things are coming. You know extreme heat's going to happen. </a:t>
            </a:r>
            <a:r>
              <a:rPr lang="en-US" sz="2200" b="1" dirty="0">
                <a:solidFill>
                  <a:srgbClr val="275D38"/>
                </a:solidFill>
                <a:latin typeface="+mn-lt"/>
              </a:rPr>
              <a:t>You know it's going to be different than you've ever seen before</a:t>
            </a:r>
            <a:r>
              <a:rPr lang="en-US" sz="2200" dirty="0">
                <a:solidFill>
                  <a:srgbClr val="7030A0"/>
                </a:solidFill>
                <a:latin typeface="+mn-lt"/>
              </a:rPr>
              <a:t>. </a:t>
            </a:r>
            <a:r>
              <a:rPr lang="en-US" sz="2200" dirty="0">
                <a:latin typeface="+mn-lt"/>
              </a:rPr>
              <a:t>But </a:t>
            </a:r>
            <a:r>
              <a:rPr lang="en-US" sz="2200" b="1" dirty="0">
                <a:solidFill>
                  <a:srgbClr val="275D38"/>
                </a:solidFill>
                <a:latin typeface="+mn-lt"/>
              </a:rPr>
              <a:t>until hundreds of people die or something catastrophic goes wrong, there is no motivation or impetus to actually address the risks that we know are coming at us</a:t>
            </a:r>
            <a:r>
              <a:rPr lang="en-US" sz="2200" dirty="0">
                <a:latin typeface="+mn-lt"/>
              </a:rPr>
              <a:t>.  So you know, that event [the 2021 heat dome in which over 600 people died in BC] primed the pump for us to be able to do stuff, and we haven't had a lot of barriers to doing that stuff, because </a:t>
            </a:r>
            <a:r>
              <a:rPr lang="en-US" sz="2200" b="1" dirty="0">
                <a:solidFill>
                  <a:srgbClr val="275D38"/>
                </a:solidFill>
                <a:latin typeface="+mn-lt"/>
              </a:rPr>
              <a:t>we can always look back now and say, We don't want that to happen again</a:t>
            </a:r>
            <a:r>
              <a:rPr lang="en-US" sz="2200" dirty="0">
                <a:latin typeface="+mn-lt"/>
              </a:rPr>
              <a:t>. We don't want that to happen again, but until it has happened, you don't have anything to point back to. </a:t>
            </a:r>
            <a:br>
              <a:rPr lang="en-US" sz="2200" dirty="0">
                <a:latin typeface="+mn-lt"/>
              </a:rPr>
            </a:br>
            <a:r>
              <a:rPr lang="en-US" sz="2200" dirty="0">
                <a:latin typeface="+mn-lt"/>
              </a:rPr>
              <a:t>(BC Health Authority 15)</a:t>
            </a:r>
          </a:p>
        </p:txBody>
      </p:sp>
      <p:sp>
        <p:nvSpPr>
          <p:cNvPr id="4" name="Slide Number Placeholder 3">
            <a:extLst>
              <a:ext uri="{FF2B5EF4-FFF2-40B4-BE49-F238E27FC236}">
                <a16:creationId xmlns:a16="http://schemas.microsoft.com/office/drawing/2014/main" id="{7C384FC2-9E59-6C92-2C9F-C2C0A5A57F64}"/>
              </a:ext>
            </a:extLst>
          </p:cNvPr>
          <p:cNvSpPr>
            <a:spLocks noGrp="1"/>
          </p:cNvSpPr>
          <p:nvPr>
            <p:ph type="sldNum" sz="quarter" idx="13"/>
          </p:nvPr>
        </p:nvSpPr>
        <p:spPr/>
        <p:txBody>
          <a:bodyPr/>
          <a:lstStyle/>
          <a:p>
            <a:fld id="{61130C78-B4AB-6843-B818-B4CC8CBE3619}" type="slidenum">
              <a:rPr lang="en-US" smtClean="0"/>
              <a:pPr/>
              <a:t>8</a:t>
            </a:fld>
            <a:endParaRPr lang="en-US" dirty="0"/>
          </a:p>
        </p:txBody>
      </p:sp>
      <p:sp>
        <p:nvSpPr>
          <p:cNvPr id="5" name="TextBox 4">
            <a:extLst>
              <a:ext uri="{FF2B5EF4-FFF2-40B4-BE49-F238E27FC236}">
                <a16:creationId xmlns:a16="http://schemas.microsoft.com/office/drawing/2014/main" id="{0EF6C4E8-FB86-FEE1-C43D-6DF4D81EE9CA}"/>
              </a:ext>
            </a:extLst>
          </p:cNvPr>
          <p:cNvSpPr txBox="1"/>
          <p:nvPr/>
        </p:nvSpPr>
        <p:spPr>
          <a:xfrm>
            <a:off x="2696066" y="5825765"/>
            <a:ext cx="8700940" cy="369332"/>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DD1B5D32-8155-3A43-7744-5C1ACDD318AC}"/>
              </a:ext>
            </a:extLst>
          </p:cNvPr>
          <p:cNvSpPr txBox="1"/>
          <p:nvPr/>
        </p:nvSpPr>
        <p:spPr>
          <a:xfrm>
            <a:off x="9287957" y="6457890"/>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spTree>
    <p:extLst>
      <p:ext uri="{BB962C8B-B14F-4D97-AF65-F5344CB8AC3E}">
        <p14:creationId xmlns:p14="http://schemas.microsoft.com/office/powerpoint/2010/main" val="291508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563E7-0126-F2C2-9340-C52EA0F35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D84506-83AD-37EE-AFC5-9C55C4AE4BD1}"/>
              </a:ext>
            </a:extLst>
          </p:cNvPr>
          <p:cNvSpPr>
            <a:spLocks noGrp="1"/>
          </p:cNvSpPr>
          <p:nvPr>
            <p:ph type="title"/>
          </p:nvPr>
        </p:nvSpPr>
        <p:spPr>
          <a:xfrm>
            <a:off x="390590" y="365125"/>
            <a:ext cx="11801409" cy="1325563"/>
          </a:xfrm>
        </p:spPr>
        <p:txBody>
          <a:bodyPr>
            <a:normAutofit/>
          </a:bodyPr>
          <a:lstStyle/>
          <a:p>
            <a:r>
              <a:rPr lang="en-US" sz="4000" dirty="0">
                <a:solidFill>
                  <a:srgbClr val="275D38"/>
                </a:solidFill>
                <a:latin typeface="Calibri" panose="020F0502020204030204" pitchFamily="34" charset="0"/>
                <a:cs typeface="Calibri" panose="020F0502020204030204" pitchFamily="34" charset="0"/>
              </a:rPr>
              <a:t>Navigating different time scales &amp; competing priorities</a:t>
            </a:r>
          </a:p>
        </p:txBody>
      </p:sp>
      <p:sp>
        <p:nvSpPr>
          <p:cNvPr id="3" name="Content Placeholder 2">
            <a:extLst>
              <a:ext uri="{FF2B5EF4-FFF2-40B4-BE49-F238E27FC236}">
                <a16:creationId xmlns:a16="http://schemas.microsoft.com/office/drawing/2014/main" id="{C4C2186A-8954-09EB-3E43-53FCF57317EC}"/>
              </a:ext>
            </a:extLst>
          </p:cNvPr>
          <p:cNvSpPr>
            <a:spLocks noGrp="1"/>
          </p:cNvSpPr>
          <p:nvPr>
            <p:ph sz="quarter" idx="10"/>
          </p:nvPr>
        </p:nvSpPr>
        <p:spPr>
          <a:xfrm>
            <a:off x="390590" y="2298700"/>
            <a:ext cx="3938219" cy="4194175"/>
          </a:xfrm>
        </p:spPr>
        <p:txBody>
          <a:bodyPr/>
          <a:lstStyle/>
          <a:p>
            <a:pPr marL="0" indent="0">
              <a:lnSpc>
                <a:spcPct val="140000"/>
              </a:lnSpc>
              <a:buNone/>
            </a:pPr>
            <a:r>
              <a:rPr lang="en-US" sz="2400" dirty="0">
                <a:latin typeface="+mn-lt"/>
              </a:rPr>
              <a:t>It's so frustrating… I said, </a:t>
            </a:r>
            <a:r>
              <a:rPr lang="en-US" sz="2400" b="1" dirty="0">
                <a:solidFill>
                  <a:srgbClr val="275D38"/>
                </a:solidFill>
                <a:latin typeface="+mn-lt"/>
              </a:rPr>
              <a:t>we cannot be opening a hospital in 2030 that runs on natural gas</a:t>
            </a:r>
            <a:r>
              <a:rPr lang="en-US" sz="2400" dirty="0">
                <a:latin typeface="+mn-lt"/>
              </a:rPr>
              <a:t>. Like that's absurd, right. But that's what they'll fund. </a:t>
            </a:r>
          </a:p>
          <a:p>
            <a:pPr marL="0" indent="0">
              <a:lnSpc>
                <a:spcPct val="140000"/>
              </a:lnSpc>
              <a:buNone/>
            </a:pPr>
            <a:r>
              <a:rPr lang="en-US" sz="2400" dirty="0">
                <a:latin typeface="+mn-lt"/>
              </a:rPr>
              <a:t>(Ontario Health Facility 8)</a:t>
            </a:r>
          </a:p>
        </p:txBody>
      </p:sp>
      <p:sp>
        <p:nvSpPr>
          <p:cNvPr id="4" name="Slide Number Placeholder 3">
            <a:extLst>
              <a:ext uri="{FF2B5EF4-FFF2-40B4-BE49-F238E27FC236}">
                <a16:creationId xmlns:a16="http://schemas.microsoft.com/office/drawing/2014/main" id="{7C384FC2-9E59-6C92-2C9F-C2C0A5A57F64}"/>
              </a:ext>
            </a:extLst>
          </p:cNvPr>
          <p:cNvSpPr>
            <a:spLocks noGrp="1"/>
          </p:cNvSpPr>
          <p:nvPr>
            <p:ph type="sldNum" sz="quarter" idx="13"/>
          </p:nvPr>
        </p:nvSpPr>
        <p:spPr/>
        <p:txBody>
          <a:bodyPr/>
          <a:lstStyle/>
          <a:p>
            <a:fld id="{61130C78-B4AB-6843-B818-B4CC8CBE3619}" type="slidenum">
              <a:rPr lang="en-US" smtClean="0"/>
              <a:pPr/>
              <a:t>9</a:t>
            </a:fld>
            <a:endParaRPr lang="en-US" dirty="0"/>
          </a:p>
        </p:txBody>
      </p:sp>
      <p:sp>
        <p:nvSpPr>
          <p:cNvPr id="7" name="Rounded Rectangular Callout 6">
            <a:extLst>
              <a:ext uri="{FF2B5EF4-FFF2-40B4-BE49-F238E27FC236}">
                <a16:creationId xmlns:a16="http://schemas.microsoft.com/office/drawing/2014/main" id="{816AEE09-0737-0C50-E7E7-65CBF010214F}"/>
              </a:ext>
            </a:extLst>
          </p:cNvPr>
          <p:cNvSpPr/>
          <p:nvPr/>
        </p:nvSpPr>
        <p:spPr>
          <a:xfrm>
            <a:off x="253499" y="1851941"/>
            <a:ext cx="4289318" cy="4437604"/>
          </a:xfrm>
          <a:prstGeom prst="wedgeRoundRectCallout">
            <a:avLst/>
          </a:prstGeom>
          <a:noFill/>
          <a:ln w="44450">
            <a:solidFill>
              <a:srgbClr val="275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a:extLst>
              <a:ext uri="{FF2B5EF4-FFF2-40B4-BE49-F238E27FC236}">
                <a16:creationId xmlns:a16="http://schemas.microsoft.com/office/drawing/2014/main" id="{4FFD6205-79E7-EB57-2D3D-50BB4592A378}"/>
              </a:ext>
            </a:extLst>
          </p:cNvPr>
          <p:cNvSpPr/>
          <p:nvPr/>
        </p:nvSpPr>
        <p:spPr>
          <a:xfrm>
            <a:off x="4883286" y="1851941"/>
            <a:ext cx="7055216" cy="4437604"/>
          </a:xfrm>
          <a:prstGeom prst="wedgeRoundRectCallout">
            <a:avLst/>
          </a:prstGeom>
          <a:noFill/>
          <a:ln w="44450">
            <a:solidFill>
              <a:srgbClr val="275D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7BC500-0B5A-B9EB-90F6-96F7E3139FE1}"/>
              </a:ext>
            </a:extLst>
          </p:cNvPr>
          <p:cNvSpPr txBox="1"/>
          <p:nvPr/>
        </p:nvSpPr>
        <p:spPr>
          <a:xfrm>
            <a:off x="5214025" y="2131030"/>
            <a:ext cx="6587384" cy="4191917"/>
          </a:xfrm>
          <a:prstGeom prst="rect">
            <a:avLst/>
          </a:prstGeom>
          <a:noFill/>
        </p:spPr>
        <p:txBody>
          <a:bodyPr wrap="square" rtlCol="0">
            <a:spAutoFit/>
          </a:bodyPr>
          <a:lstStyle/>
          <a:p>
            <a:pPr>
              <a:lnSpc>
                <a:spcPct val="120000"/>
              </a:lnSpc>
            </a:pPr>
            <a:r>
              <a:rPr lang="en-US" sz="2300" dirty="0"/>
              <a:t>This is important stuff, to try and think how we can, as healthcare workers, as healthcare providers, as advocates… to figure out the best way of bringing a system, slow moving, clunky system that is resistant to change to do the change that [it] needs to do. </a:t>
            </a:r>
            <a:r>
              <a:rPr lang="en-US" sz="2300" b="1" dirty="0">
                <a:solidFill>
                  <a:srgbClr val="275D38"/>
                </a:solidFill>
              </a:rPr>
              <a:t>And this could be the biggest transition that we do in our healthcare system, for a generation</a:t>
            </a:r>
            <a:r>
              <a:rPr lang="en-US" sz="2300" dirty="0"/>
              <a:t>. And so trying to do it, well, with the public on board. </a:t>
            </a:r>
          </a:p>
          <a:p>
            <a:pPr>
              <a:lnSpc>
                <a:spcPct val="120000"/>
              </a:lnSpc>
            </a:pPr>
            <a:r>
              <a:rPr lang="en-US" sz="2300" dirty="0"/>
              <a:t>(BC Health Facility 1)</a:t>
            </a:r>
          </a:p>
          <a:p>
            <a:endParaRPr lang="en-US" dirty="0"/>
          </a:p>
        </p:txBody>
      </p:sp>
      <p:sp>
        <p:nvSpPr>
          <p:cNvPr id="10" name="TextBox 9">
            <a:extLst>
              <a:ext uri="{FF2B5EF4-FFF2-40B4-BE49-F238E27FC236}">
                <a16:creationId xmlns:a16="http://schemas.microsoft.com/office/drawing/2014/main" id="{8EFD9497-263D-C066-CD54-5687D08D009F}"/>
              </a:ext>
            </a:extLst>
          </p:cNvPr>
          <p:cNvSpPr txBox="1"/>
          <p:nvPr/>
        </p:nvSpPr>
        <p:spPr>
          <a:xfrm>
            <a:off x="9409379" y="6406348"/>
            <a:ext cx="3063240" cy="400110"/>
          </a:xfrm>
          <a:prstGeom prst="rect">
            <a:avLst/>
          </a:prstGeom>
          <a:noFill/>
        </p:spPr>
        <p:txBody>
          <a:bodyPr wrap="square" rtlCol="0">
            <a:spAutoFit/>
          </a:bodyPr>
          <a:lstStyle/>
          <a:p>
            <a:r>
              <a:rPr lang="en-US" sz="2000" dirty="0" err="1">
                <a:solidFill>
                  <a:srgbClr val="275D38"/>
                </a:solidFill>
              </a:rPr>
              <a:t>dthomson@ualberta.ca</a:t>
            </a:r>
            <a:endParaRPr lang="en-US" sz="2000" dirty="0">
              <a:solidFill>
                <a:srgbClr val="275D38"/>
              </a:solidFill>
            </a:endParaRPr>
          </a:p>
        </p:txBody>
      </p:sp>
    </p:spTree>
    <p:extLst>
      <p:ext uri="{BB962C8B-B14F-4D97-AF65-F5344CB8AC3E}">
        <p14:creationId xmlns:p14="http://schemas.microsoft.com/office/powerpoint/2010/main" val="31557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Content Slid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44B7B9F6-2C07-415D-997E-6C15252B17E4}" vid="{B32800CF-5FBC-41FA-B85F-79798AE12A2E}"/>
    </a:ext>
  </a:extLst>
</a:theme>
</file>

<file path=ppt/theme/theme3.xml><?xml version="1.0" encoding="utf-8"?>
<a:theme xmlns:a="http://schemas.openxmlformats.org/drawingml/2006/main" name="Office Theme">
  <a:themeElements>
    <a:clrScheme name="UA Palette">
      <a:dk1>
        <a:srgbClr val="000000"/>
      </a:dk1>
      <a:lt1>
        <a:srgbClr val="FFFFFF"/>
      </a:lt1>
      <a:dk2>
        <a:srgbClr val="275D37"/>
      </a:dk2>
      <a:lt2>
        <a:srgbClr val="F1CC00"/>
      </a:lt2>
      <a:accent1>
        <a:srgbClr val="F68D2E"/>
      </a:accent1>
      <a:accent2>
        <a:srgbClr val="E56954"/>
      </a:accent2>
      <a:accent3>
        <a:srgbClr val="C86BA8"/>
      </a:accent3>
      <a:accent4>
        <a:srgbClr val="007933"/>
      </a:accent4>
      <a:accent5>
        <a:srgbClr val="6CC249"/>
      </a:accent5>
      <a:accent6>
        <a:srgbClr val="6BBBAE"/>
      </a:accent6>
      <a:hlink>
        <a:srgbClr val="7BA3DB"/>
      </a:hlink>
      <a:folHlink>
        <a:srgbClr val="FFB6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A_Presentation_Deck_Template_01" id="{35E27EF6-B0F1-174D-BE68-67717657FA8E}" vid="{27387C18-B4BA-5F47-A0CA-16F2E83BBB9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9708</Words>
  <Application>Microsoft Macintosh PowerPoint</Application>
  <PresentationFormat>Widescreen</PresentationFormat>
  <Paragraphs>1419</Paragraphs>
  <Slides>65</Slides>
  <Notes>43</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65</vt:i4>
      </vt:variant>
    </vt:vector>
  </HeadingPairs>
  <TitlesOfParts>
    <vt:vector size="89" baseType="lpstr">
      <vt:lpstr>Aptos</vt:lpstr>
      <vt:lpstr>Aptos Display</vt:lpstr>
      <vt:lpstr>Arial</vt:lpstr>
      <vt:lpstr>Arial Black</vt:lpstr>
      <vt:lpstr>Azo Sans Thin</vt:lpstr>
      <vt:lpstr>Barlow</vt:lpstr>
      <vt:lpstr>Calibri</vt:lpstr>
      <vt:lpstr>Calibri Light</vt:lpstr>
      <vt:lpstr>ElsevierGulliver</vt:lpstr>
      <vt:lpstr>Harding Text Web Regular</vt:lpstr>
      <vt:lpstr>Montserrat</vt:lpstr>
      <vt:lpstr>Open Sans</vt:lpstr>
      <vt:lpstr>Open Sans Semibold</vt:lpstr>
      <vt:lpstr>Roboto</vt:lpstr>
      <vt:lpstr>Roboto Light</vt:lpstr>
      <vt:lpstr>Stencil</vt:lpstr>
      <vt:lpstr>Wingdings</vt:lpstr>
      <vt:lpstr>Office Theme</vt:lpstr>
      <vt:lpstr>White Content Slide</vt:lpstr>
      <vt:lpstr>Office Theme</vt:lpstr>
      <vt:lpstr>Office Theme</vt:lpstr>
      <vt:lpstr>1_Office Theme</vt:lpstr>
      <vt:lpstr>Office Theme</vt:lpstr>
      <vt:lpstr>3_Office Theme</vt:lpstr>
      <vt:lpstr>PowerPoint Presentation</vt:lpstr>
      <vt:lpstr>Urgency in implementation:  How temporal structures influence health-system climate change and sustainability work</vt:lpstr>
      <vt:lpstr> Time as context</vt:lpstr>
      <vt:lpstr>Climate resilience and decarbonization</vt:lpstr>
      <vt:lpstr>Methods</vt:lpstr>
      <vt:lpstr>Methods</vt:lpstr>
      <vt:lpstr>Results</vt:lpstr>
      <vt:lpstr>Specific events as a vision of the future</vt:lpstr>
      <vt:lpstr>Navigating different time scales &amp; competing priorities</vt:lpstr>
      <vt:lpstr>Personal motivation – seeing into the future</vt:lpstr>
      <vt:lpstr>Discrepancy between what’s happening and what’s needed</vt:lpstr>
      <vt:lpstr>Long-term thinking vs short-term possibility</vt:lpstr>
      <vt:lpstr>Construction of urgency</vt:lpstr>
      <vt:lpstr>Conclusion</vt:lpstr>
      <vt:lpstr>PowerPoint Presentation</vt:lpstr>
      <vt:lpstr>Canadian health systems</vt:lpstr>
      <vt:lpstr>Developing an AI-enabled web platform to collect, analyse, synthesise, and accelerate implementation research and practice</vt:lpstr>
      <vt:lpstr>PowerPoint Presentation</vt:lpstr>
      <vt:lpstr>PowerPoint Presentation</vt:lpstr>
      <vt:lpstr>Implementation science inefficiencies</vt:lpstr>
      <vt:lpstr>Implementation science patterns</vt:lpstr>
      <vt:lpstr>PowerPoint Presentation</vt:lpstr>
      <vt:lpstr>PowerPoint Presentation</vt:lpstr>
      <vt:lpstr>PowerPoint Presentation</vt:lpstr>
      <vt:lpstr>PowerPoint Presentation</vt:lpstr>
      <vt:lpstr>Component 1, Objective 1</vt:lpstr>
      <vt:lpstr>PowerPoint Presentation</vt:lpstr>
      <vt:lpstr>Component 1, Objective 2</vt:lpstr>
      <vt:lpstr>PowerPoint Presentation</vt:lpstr>
      <vt:lpstr>PowerPoint Presentation</vt:lpstr>
      <vt:lpstr>PowerPoint Presentation</vt:lpstr>
      <vt:lpstr>PowerPoint Presentation</vt:lpstr>
      <vt:lpstr>Component 2, Objective 3, Tool 1</vt:lpstr>
      <vt:lpstr>PowerPoint Presentation</vt:lpstr>
      <vt:lpstr>PowerPoint Presentation</vt:lpstr>
      <vt:lpstr>PowerPoint Presentation</vt:lpstr>
      <vt:lpstr>PowerPoint Presentation</vt:lpstr>
      <vt:lpstr>Objective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Bührmann</dc:creator>
  <cp:lastModifiedBy>LeahBuhrmann</cp:lastModifiedBy>
  <cp:revision>21</cp:revision>
  <dcterms:created xsi:type="dcterms:W3CDTF">2021-05-22T09:20:36Z</dcterms:created>
  <dcterms:modified xsi:type="dcterms:W3CDTF">2026-04-07T11:24:04Z</dcterms:modified>
</cp:coreProperties>
</file>