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 id="2147483667" r:id="rId4"/>
    <p:sldMasterId id="2147483679" r:id="rId5"/>
    <p:sldMasterId id="2147483691" r:id="rId6"/>
  </p:sldMasterIdLst>
  <p:notesMasterIdLst>
    <p:notesMasterId r:id="rId53"/>
  </p:notesMasterIdLst>
  <p:sldIdLst>
    <p:sldId id="740" r:id="rId7"/>
    <p:sldId id="742" r:id="rId8"/>
    <p:sldId id="424" r:id="rId9"/>
    <p:sldId id="441" r:id="rId10"/>
    <p:sldId id="436" r:id="rId11"/>
    <p:sldId id="361" r:id="rId12"/>
    <p:sldId id="442" r:id="rId13"/>
    <p:sldId id="325" r:id="rId14"/>
    <p:sldId id="342" r:id="rId15"/>
    <p:sldId id="256" r:id="rId16"/>
    <p:sldId id="422" r:id="rId17"/>
    <p:sldId id="269" r:id="rId18"/>
    <p:sldId id="279" r:id="rId19"/>
    <p:sldId id="262" r:id="rId20"/>
    <p:sldId id="263" r:id="rId21"/>
    <p:sldId id="743" r:id="rId22"/>
    <p:sldId id="257" r:id="rId23"/>
    <p:sldId id="258" r:id="rId24"/>
    <p:sldId id="267" r:id="rId25"/>
    <p:sldId id="259" r:id="rId26"/>
    <p:sldId id="261" r:id="rId27"/>
    <p:sldId id="260" r:id="rId28"/>
    <p:sldId id="265" r:id="rId29"/>
    <p:sldId id="266" r:id="rId30"/>
    <p:sldId id="268" r:id="rId31"/>
    <p:sldId id="264" r:id="rId32"/>
    <p:sldId id="744" r:id="rId33"/>
    <p:sldId id="745" r:id="rId34"/>
    <p:sldId id="746" r:id="rId35"/>
    <p:sldId id="747" r:id="rId36"/>
    <p:sldId id="393" r:id="rId37"/>
    <p:sldId id="748" r:id="rId38"/>
    <p:sldId id="947" r:id="rId39"/>
    <p:sldId id="944" r:id="rId40"/>
    <p:sldId id="948" r:id="rId41"/>
    <p:sldId id="945" r:id="rId42"/>
    <p:sldId id="957" r:id="rId43"/>
    <p:sldId id="358" r:id="rId44"/>
    <p:sldId id="386" r:id="rId45"/>
    <p:sldId id="954" r:id="rId46"/>
    <p:sldId id="956" r:id="rId47"/>
    <p:sldId id="953" r:id="rId48"/>
    <p:sldId id="943" r:id="rId49"/>
    <p:sldId id="955" r:id="rId50"/>
    <p:sldId id="958" r:id="rId51"/>
    <p:sldId id="74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1200"/>
    <a:srgbClr val="00B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40"/>
    <p:restoredTop sz="95884"/>
  </p:normalViewPr>
  <p:slideViewPr>
    <p:cSldViewPr snapToGrid="0" snapToObjects="1">
      <p:cViewPr varScale="1">
        <p:scale>
          <a:sx n="74" d="100"/>
          <a:sy n="74" d="100"/>
        </p:scale>
        <p:origin x="72"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Group 1</c:v>
                </c:pt>
              </c:strCache>
            </c:strRef>
          </c:tx>
          <c:spPr>
            <a:solidFill>
              <a:schemeClr val="accent1"/>
            </a:solidFill>
            <a:ln>
              <a:noFill/>
            </a:ln>
            <a:effectLst/>
          </c:spPr>
          <c:invertIfNegative val="0"/>
          <c:cat>
            <c:strRef>
              <c:f>Sheet1!$A$2:$A$12</c:f>
              <c:strCache>
                <c:ptCount val="11"/>
                <c:pt idx="0">
                  <c:v>1a</c:v>
                </c:pt>
                <c:pt idx="1">
                  <c:v>1b</c:v>
                </c:pt>
                <c:pt idx="2">
                  <c:v>1c</c:v>
                </c:pt>
                <c:pt idx="3">
                  <c:v>2a</c:v>
                </c:pt>
                <c:pt idx="4">
                  <c:v>3a</c:v>
                </c:pt>
                <c:pt idx="5">
                  <c:v>3b</c:v>
                </c:pt>
                <c:pt idx="6">
                  <c:v>3c</c:v>
                </c:pt>
                <c:pt idx="7">
                  <c:v>3d</c:v>
                </c:pt>
                <c:pt idx="8">
                  <c:v>3e</c:v>
                </c:pt>
                <c:pt idx="9">
                  <c:v>3f</c:v>
                </c:pt>
                <c:pt idx="10">
                  <c:v>3i</c:v>
                </c:pt>
              </c:strCache>
            </c:strRef>
          </c:cat>
          <c:val>
            <c:numRef>
              <c:f>Sheet1!$B$2:$B$12</c:f>
              <c:numCache>
                <c:formatCode>General</c:formatCode>
                <c:ptCount val="11"/>
                <c:pt idx="0">
                  <c:v>15</c:v>
                </c:pt>
                <c:pt idx="1">
                  <c:v>13.2</c:v>
                </c:pt>
                <c:pt idx="2">
                  <c:v>19.5</c:v>
                </c:pt>
                <c:pt idx="3">
                  <c:v>9.1999999999999993</c:v>
                </c:pt>
                <c:pt idx="4">
                  <c:v>8.9</c:v>
                </c:pt>
                <c:pt idx="5">
                  <c:v>0.7</c:v>
                </c:pt>
                <c:pt idx="6">
                  <c:v>6</c:v>
                </c:pt>
                <c:pt idx="7">
                  <c:v>13.9</c:v>
                </c:pt>
                <c:pt idx="8">
                  <c:v>13.2</c:v>
                </c:pt>
                <c:pt idx="9">
                  <c:v>11.9</c:v>
                </c:pt>
                <c:pt idx="10">
                  <c:v>11.6</c:v>
                </c:pt>
              </c:numCache>
            </c:numRef>
          </c:val>
          <c:extLst>
            <c:ext xmlns:c16="http://schemas.microsoft.com/office/drawing/2014/chart" uri="{C3380CC4-5D6E-409C-BE32-E72D297353CC}">
              <c16:uniqueId val="{00000000-F576-4EF9-93D4-4F0A1703A27F}"/>
            </c:ext>
          </c:extLst>
        </c:ser>
        <c:ser>
          <c:idx val="1"/>
          <c:order val="1"/>
          <c:tx>
            <c:strRef>
              <c:f>Sheet1!$C$1</c:f>
              <c:strCache>
                <c:ptCount val="1"/>
                <c:pt idx="0">
                  <c:v>Group 2</c:v>
                </c:pt>
              </c:strCache>
            </c:strRef>
          </c:tx>
          <c:spPr>
            <a:solidFill>
              <a:schemeClr val="accent2"/>
            </a:solidFill>
            <a:ln>
              <a:noFill/>
            </a:ln>
            <a:effectLst/>
          </c:spPr>
          <c:invertIfNegative val="0"/>
          <c:cat>
            <c:strRef>
              <c:f>Sheet1!$A$2:$A$12</c:f>
              <c:strCache>
                <c:ptCount val="11"/>
                <c:pt idx="0">
                  <c:v>1a</c:v>
                </c:pt>
                <c:pt idx="1">
                  <c:v>1b</c:v>
                </c:pt>
                <c:pt idx="2">
                  <c:v>1c</c:v>
                </c:pt>
                <c:pt idx="3">
                  <c:v>2a</c:v>
                </c:pt>
                <c:pt idx="4">
                  <c:v>3a</c:v>
                </c:pt>
                <c:pt idx="5">
                  <c:v>3b</c:v>
                </c:pt>
                <c:pt idx="6">
                  <c:v>3c</c:v>
                </c:pt>
                <c:pt idx="7">
                  <c:v>3d</c:v>
                </c:pt>
                <c:pt idx="8">
                  <c:v>3e</c:v>
                </c:pt>
                <c:pt idx="9">
                  <c:v>3f</c:v>
                </c:pt>
                <c:pt idx="10">
                  <c:v>3i</c:v>
                </c:pt>
              </c:strCache>
            </c:strRef>
          </c:cat>
          <c:val>
            <c:numRef>
              <c:f>Sheet1!$C$2:$C$12</c:f>
              <c:numCache>
                <c:formatCode>General</c:formatCode>
                <c:ptCount val="11"/>
                <c:pt idx="0">
                  <c:v>11.3</c:v>
                </c:pt>
                <c:pt idx="1">
                  <c:v>10.4</c:v>
                </c:pt>
                <c:pt idx="2">
                  <c:v>13.2</c:v>
                </c:pt>
                <c:pt idx="3">
                  <c:v>5</c:v>
                </c:pt>
                <c:pt idx="4">
                  <c:v>6</c:v>
                </c:pt>
                <c:pt idx="5">
                  <c:v>-3.2</c:v>
                </c:pt>
                <c:pt idx="6">
                  <c:v>-3.1</c:v>
                </c:pt>
                <c:pt idx="7">
                  <c:v>0</c:v>
                </c:pt>
                <c:pt idx="8">
                  <c:v>-0.3</c:v>
                </c:pt>
                <c:pt idx="9">
                  <c:v>-0.3</c:v>
                </c:pt>
                <c:pt idx="10">
                  <c:v>-0.7</c:v>
                </c:pt>
              </c:numCache>
            </c:numRef>
          </c:val>
          <c:extLst>
            <c:ext xmlns:c16="http://schemas.microsoft.com/office/drawing/2014/chart" uri="{C3380CC4-5D6E-409C-BE32-E72D297353CC}">
              <c16:uniqueId val="{00000001-F576-4EF9-93D4-4F0A1703A27F}"/>
            </c:ext>
          </c:extLst>
        </c:ser>
        <c:dLbls>
          <c:showLegendKey val="0"/>
          <c:showVal val="0"/>
          <c:showCatName val="0"/>
          <c:showSerName val="0"/>
          <c:showPercent val="0"/>
          <c:showBubbleSize val="0"/>
        </c:dLbls>
        <c:gapWidth val="150"/>
        <c:axId val="1242659008"/>
        <c:axId val="1242665128"/>
      </c:barChart>
      <c:catAx>
        <c:axId val="124265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197" b="0" i="0" u="none" strike="noStrike" kern="1200" baseline="0">
                <a:solidFill>
                  <a:schemeClr val="tx1">
                    <a:lumMod val="65000"/>
                    <a:lumOff val="35000"/>
                  </a:schemeClr>
                </a:solidFill>
                <a:latin typeface="+mn-lt"/>
                <a:ea typeface="+mn-ea"/>
                <a:cs typeface="+mn-cs"/>
              </a:defRPr>
            </a:pPr>
            <a:endParaRPr lang="sv-SE"/>
          </a:p>
        </c:txPr>
        <c:crossAx val="1242665128"/>
        <c:crosses val="autoZero"/>
        <c:auto val="1"/>
        <c:lblAlgn val="ctr"/>
        <c:lblOffset val="100"/>
        <c:noMultiLvlLbl val="0"/>
      </c:catAx>
      <c:valAx>
        <c:axId val="1242665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Absolute</a:t>
                </a:r>
                <a:r>
                  <a:rPr lang="en-GB" baseline="0" dirty="0"/>
                  <a:t> change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242659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sv-S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7F339-CE30-429B-85D2-0C617E10B98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464A431-A57F-4EED-A90A-DF35A1CF0456}">
      <dgm:prSet custT="1"/>
      <dgm:spPr/>
      <dgm:t>
        <a:bodyPr/>
        <a:lstStyle/>
        <a:p>
          <a:pPr>
            <a:lnSpc>
              <a:spcPct val="100000"/>
            </a:lnSpc>
          </a:pPr>
          <a:r>
            <a:rPr lang="en-US" sz="1800" dirty="0"/>
            <a:t>To better understand why and how strategies work, under what circumstances, and for whom, there is an interest in understanding the mechanisms of change of implementation strategies.</a:t>
          </a:r>
        </a:p>
      </dgm:t>
    </dgm:pt>
    <dgm:pt modelId="{22EDABF8-B0B7-4D7B-99ED-D344430C1574}" type="parTrans" cxnId="{420D2208-418E-4960-A490-C3FB1CE54077}">
      <dgm:prSet/>
      <dgm:spPr/>
      <dgm:t>
        <a:bodyPr/>
        <a:lstStyle/>
        <a:p>
          <a:endParaRPr lang="en-US"/>
        </a:p>
      </dgm:t>
    </dgm:pt>
    <dgm:pt modelId="{7BB9D6A2-82CE-4CBB-B966-C7EA2188E8E2}" type="sibTrans" cxnId="{420D2208-418E-4960-A490-C3FB1CE54077}">
      <dgm:prSet/>
      <dgm:spPr/>
      <dgm:t>
        <a:bodyPr/>
        <a:lstStyle/>
        <a:p>
          <a:pPr>
            <a:lnSpc>
              <a:spcPct val="100000"/>
            </a:lnSpc>
          </a:pPr>
          <a:endParaRPr lang="en-US"/>
        </a:p>
      </dgm:t>
    </dgm:pt>
    <dgm:pt modelId="{EF7931D6-F345-4553-86AF-4E025CCC5C46}">
      <dgm:prSet custT="1"/>
      <dgm:spPr/>
      <dgm:t>
        <a:bodyPr/>
        <a:lstStyle/>
        <a:p>
          <a:pPr>
            <a:lnSpc>
              <a:spcPct val="100000"/>
            </a:lnSpc>
          </a:pPr>
          <a:r>
            <a:rPr lang="en-US" sz="1800" dirty="0"/>
            <a:t>Systematic reviews show that evidence of strategies’ mechanisms is scarce.</a:t>
          </a:r>
        </a:p>
      </dgm:t>
    </dgm:pt>
    <dgm:pt modelId="{87E200AA-7880-4515-8961-2087B858E43E}" type="parTrans" cxnId="{C815254C-B592-4EA9-8807-D1956112CB58}">
      <dgm:prSet/>
      <dgm:spPr/>
      <dgm:t>
        <a:bodyPr/>
        <a:lstStyle/>
        <a:p>
          <a:endParaRPr lang="en-US"/>
        </a:p>
      </dgm:t>
    </dgm:pt>
    <dgm:pt modelId="{AEFF2AB6-F908-4DB3-ADD7-F61CF1A7DF4A}" type="sibTrans" cxnId="{C815254C-B592-4EA9-8807-D1956112CB58}">
      <dgm:prSet/>
      <dgm:spPr/>
      <dgm:t>
        <a:bodyPr/>
        <a:lstStyle/>
        <a:p>
          <a:pPr>
            <a:lnSpc>
              <a:spcPct val="100000"/>
            </a:lnSpc>
          </a:pPr>
          <a:endParaRPr lang="en-US"/>
        </a:p>
      </dgm:t>
    </dgm:pt>
    <dgm:pt modelId="{818721E2-31EB-434F-9E1B-07693F72AC6F}">
      <dgm:prSet custT="1"/>
      <dgm:spPr/>
      <dgm:t>
        <a:bodyPr/>
        <a:lstStyle/>
        <a:p>
          <a:pPr>
            <a:lnSpc>
              <a:spcPct val="100000"/>
            </a:lnSpc>
          </a:pPr>
          <a:r>
            <a:rPr lang="en-US" sz="1800" dirty="0"/>
            <a:t>Most studies are observational studies, and those studies with experimental designs are unable to confirm hypothesized mechanism. </a:t>
          </a:r>
        </a:p>
      </dgm:t>
    </dgm:pt>
    <dgm:pt modelId="{D9783E8F-281B-4F52-94E5-9FE1528912C1}" type="parTrans" cxnId="{2AA5E84B-44BC-4B2B-BBE6-27570FE59B99}">
      <dgm:prSet/>
      <dgm:spPr/>
      <dgm:t>
        <a:bodyPr/>
        <a:lstStyle/>
        <a:p>
          <a:endParaRPr lang="en-US"/>
        </a:p>
      </dgm:t>
    </dgm:pt>
    <dgm:pt modelId="{61BB54F4-BBAF-46AB-BB86-1993EAB1D764}" type="sibTrans" cxnId="{2AA5E84B-44BC-4B2B-BBE6-27570FE59B99}">
      <dgm:prSet/>
      <dgm:spPr/>
      <dgm:t>
        <a:bodyPr/>
        <a:lstStyle/>
        <a:p>
          <a:pPr>
            <a:lnSpc>
              <a:spcPct val="100000"/>
            </a:lnSpc>
          </a:pPr>
          <a:endParaRPr lang="en-US"/>
        </a:p>
      </dgm:t>
    </dgm:pt>
    <dgm:pt modelId="{3C1FC386-7AEE-4879-88D2-13B029ECEA86}" type="pres">
      <dgm:prSet presAssocID="{13A7F339-CE30-429B-85D2-0C617E10B983}" presName="root" presStyleCnt="0">
        <dgm:presLayoutVars>
          <dgm:dir/>
          <dgm:resizeHandles val="exact"/>
        </dgm:presLayoutVars>
      </dgm:prSet>
      <dgm:spPr/>
    </dgm:pt>
    <dgm:pt modelId="{F12F2EAD-26F3-4BF6-B5BA-2CAF65AD23A3}" type="pres">
      <dgm:prSet presAssocID="{9464A431-A57F-4EED-A90A-DF35A1CF0456}" presName="compNode" presStyleCnt="0"/>
      <dgm:spPr/>
    </dgm:pt>
    <dgm:pt modelId="{E571D409-5DEE-4F7B-8D17-5DE0DC48BA80}" type="pres">
      <dgm:prSet presAssocID="{9464A431-A57F-4EED-A90A-DF35A1CF0456}" presName="bgRect" presStyleLbl="bgShp" presStyleIdx="0" presStyleCnt="3" custScaleX="100000" custScaleY="112448" custLinFactNeighborY="-7418"/>
      <dgm:spPr/>
    </dgm:pt>
    <dgm:pt modelId="{94D8043E-28FC-4906-87A5-90BC70487D27}" type="pres">
      <dgm:prSet presAssocID="{9464A431-A57F-4EED-A90A-DF35A1CF04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1908E844-83C8-4470-A0B0-85F9C71762E5}" type="pres">
      <dgm:prSet presAssocID="{9464A431-A57F-4EED-A90A-DF35A1CF0456}" presName="spaceRect" presStyleCnt="0"/>
      <dgm:spPr/>
    </dgm:pt>
    <dgm:pt modelId="{D95F705E-72BB-4746-A54E-4D03D34F2D7F}" type="pres">
      <dgm:prSet presAssocID="{9464A431-A57F-4EED-A90A-DF35A1CF0456}" presName="parTx" presStyleLbl="revTx" presStyleIdx="0" presStyleCnt="3" custLinFactNeighborY="-9921">
        <dgm:presLayoutVars>
          <dgm:chMax val="0"/>
          <dgm:chPref val="0"/>
        </dgm:presLayoutVars>
      </dgm:prSet>
      <dgm:spPr/>
    </dgm:pt>
    <dgm:pt modelId="{709B98DA-6FDC-4698-91F6-86184D313ADA}" type="pres">
      <dgm:prSet presAssocID="{7BB9D6A2-82CE-4CBB-B966-C7EA2188E8E2}" presName="sibTrans" presStyleCnt="0"/>
      <dgm:spPr/>
    </dgm:pt>
    <dgm:pt modelId="{BFADAEFB-B420-4038-80D1-7C427174EC48}" type="pres">
      <dgm:prSet presAssocID="{EF7931D6-F345-4553-86AF-4E025CCC5C46}" presName="compNode" presStyleCnt="0"/>
      <dgm:spPr/>
    </dgm:pt>
    <dgm:pt modelId="{E8A2D3A1-EFFE-4357-8398-CAE968431011}" type="pres">
      <dgm:prSet presAssocID="{EF7931D6-F345-4553-86AF-4E025CCC5C46}" presName="bgRect" presStyleLbl="bgShp" presStyleIdx="1" presStyleCnt="3"/>
      <dgm:spPr/>
    </dgm:pt>
    <dgm:pt modelId="{C738CED3-5768-45A7-A6E7-2C87B57B794D}" type="pres">
      <dgm:prSet presAssocID="{EF7931D6-F345-4553-86AF-4E025CCC5C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7D825A86-FDB4-49F4-A998-D5B022949076}" type="pres">
      <dgm:prSet presAssocID="{EF7931D6-F345-4553-86AF-4E025CCC5C46}" presName="spaceRect" presStyleCnt="0"/>
      <dgm:spPr/>
    </dgm:pt>
    <dgm:pt modelId="{4A6629B2-9831-4F8F-93B1-D5C815671C94}" type="pres">
      <dgm:prSet presAssocID="{EF7931D6-F345-4553-86AF-4E025CCC5C46}" presName="parTx" presStyleLbl="revTx" presStyleIdx="1" presStyleCnt="3" custLinFactNeighborY="-7431">
        <dgm:presLayoutVars>
          <dgm:chMax val="0"/>
          <dgm:chPref val="0"/>
        </dgm:presLayoutVars>
      </dgm:prSet>
      <dgm:spPr/>
    </dgm:pt>
    <dgm:pt modelId="{00ED0A19-0B52-401E-A327-2BF947FFE74B}" type="pres">
      <dgm:prSet presAssocID="{AEFF2AB6-F908-4DB3-ADD7-F61CF1A7DF4A}" presName="sibTrans" presStyleCnt="0"/>
      <dgm:spPr/>
    </dgm:pt>
    <dgm:pt modelId="{D6CCF3B1-BF91-4EF4-9AA7-D6D298A2135A}" type="pres">
      <dgm:prSet presAssocID="{818721E2-31EB-434F-9E1B-07693F72AC6F}" presName="compNode" presStyleCnt="0"/>
      <dgm:spPr/>
    </dgm:pt>
    <dgm:pt modelId="{7444B28D-4EE1-439E-98EF-8F9E342B93C1}" type="pres">
      <dgm:prSet presAssocID="{818721E2-31EB-434F-9E1B-07693F72AC6F}" presName="bgRect" presStyleLbl="bgShp" presStyleIdx="2" presStyleCnt="3"/>
      <dgm:spPr/>
    </dgm:pt>
    <dgm:pt modelId="{EB2561A5-7ED1-4FBF-81DA-E52B1AC8FC93}" type="pres">
      <dgm:prSet presAssocID="{818721E2-31EB-434F-9E1B-07693F72AC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84D59A02-3237-41D8-8430-148A1E457999}" type="pres">
      <dgm:prSet presAssocID="{818721E2-31EB-434F-9E1B-07693F72AC6F}" presName="spaceRect" presStyleCnt="0"/>
      <dgm:spPr/>
    </dgm:pt>
    <dgm:pt modelId="{456F28E1-0922-4773-A586-C0157BEC8E41}" type="pres">
      <dgm:prSet presAssocID="{818721E2-31EB-434F-9E1B-07693F72AC6F}" presName="parTx" presStyleLbl="revTx" presStyleIdx="2" presStyleCnt="3" custLinFactNeighborY="-9178">
        <dgm:presLayoutVars>
          <dgm:chMax val="0"/>
          <dgm:chPref val="0"/>
        </dgm:presLayoutVars>
      </dgm:prSet>
      <dgm:spPr/>
    </dgm:pt>
  </dgm:ptLst>
  <dgm:cxnLst>
    <dgm:cxn modelId="{420D2208-418E-4960-A490-C3FB1CE54077}" srcId="{13A7F339-CE30-429B-85D2-0C617E10B983}" destId="{9464A431-A57F-4EED-A90A-DF35A1CF0456}" srcOrd="0" destOrd="0" parTransId="{22EDABF8-B0B7-4D7B-99ED-D344430C1574}" sibTransId="{7BB9D6A2-82CE-4CBB-B966-C7EA2188E8E2}"/>
    <dgm:cxn modelId="{4DAC7229-922C-47D7-96E3-F414F28A5645}" type="presOf" srcId="{818721E2-31EB-434F-9E1B-07693F72AC6F}" destId="{456F28E1-0922-4773-A586-C0157BEC8E41}" srcOrd="0" destOrd="0" presId="urn:microsoft.com/office/officeart/2018/2/layout/IconVerticalSolidList"/>
    <dgm:cxn modelId="{2AA5E84B-44BC-4B2B-BBE6-27570FE59B99}" srcId="{13A7F339-CE30-429B-85D2-0C617E10B983}" destId="{818721E2-31EB-434F-9E1B-07693F72AC6F}" srcOrd="2" destOrd="0" parTransId="{D9783E8F-281B-4F52-94E5-9FE1528912C1}" sibTransId="{61BB54F4-BBAF-46AB-BB86-1993EAB1D764}"/>
    <dgm:cxn modelId="{C815254C-B592-4EA9-8807-D1956112CB58}" srcId="{13A7F339-CE30-429B-85D2-0C617E10B983}" destId="{EF7931D6-F345-4553-86AF-4E025CCC5C46}" srcOrd="1" destOrd="0" parTransId="{87E200AA-7880-4515-8961-2087B858E43E}" sibTransId="{AEFF2AB6-F908-4DB3-ADD7-F61CF1A7DF4A}"/>
    <dgm:cxn modelId="{81026280-3A8D-4A4C-BD5A-C5730F479BEF}" type="presOf" srcId="{9464A431-A57F-4EED-A90A-DF35A1CF0456}" destId="{D95F705E-72BB-4746-A54E-4D03D34F2D7F}" srcOrd="0" destOrd="0" presId="urn:microsoft.com/office/officeart/2018/2/layout/IconVerticalSolidList"/>
    <dgm:cxn modelId="{36E69981-ADFD-4173-B85F-9B65DEC6D0A7}" type="presOf" srcId="{EF7931D6-F345-4553-86AF-4E025CCC5C46}" destId="{4A6629B2-9831-4F8F-93B1-D5C815671C94}" srcOrd="0" destOrd="0" presId="urn:microsoft.com/office/officeart/2018/2/layout/IconVerticalSolidList"/>
    <dgm:cxn modelId="{DC6C0FA0-C914-4D4A-92FA-1CE1542440DE}" type="presOf" srcId="{13A7F339-CE30-429B-85D2-0C617E10B983}" destId="{3C1FC386-7AEE-4879-88D2-13B029ECEA86}" srcOrd="0" destOrd="0" presId="urn:microsoft.com/office/officeart/2018/2/layout/IconVerticalSolidList"/>
    <dgm:cxn modelId="{8FD28DCB-D762-4D78-95DD-73D5FF4C821B}" type="presParOf" srcId="{3C1FC386-7AEE-4879-88D2-13B029ECEA86}" destId="{F12F2EAD-26F3-4BF6-B5BA-2CAF65AD23A3}" srcOrd="0" destOrd="0" presId="urn:microsoft.com/office/officeart/2018/2/layout/IconVerticalSolidList"/>
    <dgm:cxn modelId="{0A6C39BC-A561-4E62-9D44-E96E8E9F4B72}" type="presParOf" srcId="{F12F2EAD-26F3-4BF6-B5BA-2CAF65AD23A3}" destId="{E571D409-5DEE-4F7B-8D17-5DE0DC48BA80}" srcOrd="0" destOrd="0" presId="urn:microsoft.com/office/officeart/2018/2/layout/IconVerticalSolidList"/>
    <dgm:cxn modelId="{F8C7DCAF-A342-4F09-A602-3E600C5B4DA2}" type="presParOf" srcId="{F12F2EAD-26F3-4BF6-B5BA-2CAF65AD23A3}" destId="{94D8043E-28FC-4906-87A5-90BC70487D27}" srcOrd="1" destOrd="0" presId="urn:microsoft.com/office/officeart/2018/2/layout/IconVerticalSolidList"/>
    <dgm:cxn modelId="{BF325140-B82D-40AB-AF2A-2B95EC1C7043}" type="presParOf" srcId="{F12F2EAD-26F3-4BF6-B5BA-2CAF65AD23A3}" destId="{1908E844-83C8-4470-A0B0-85F9C71762E5}" srcOrd="2" destOrd="0" presId="urn:microsoft.com/office/officeart/2018/2/layout/IconVerticalSolidList"/>
    <dgm:cxn modelId="{DF0E4331-17B2-49E6-878F-0171FA51147D}" type="presParOf" srcId="{F12F2EAD-26F3-4BF6-B5BA-2CAF65AD23A3}" destId="{D95F705E-72BB-4746-A54E-4D03D34F2D7F}" srcOrd="3" destOrd="0" presId="urn:microsoft.com/office/officeart/2018/2/layout/IconVerticalSolidList"/>
    <dgm:cxn modelId="{094F8C80-353B-40E1-A3A0-FE96E0E0B017}" type="presParOf" srcId="{3C1FC386-7AEE-4879-88D2-13B029ECEA86}" destId="{709B98DA-6FDC-4698-91F6-86184D313ADA}" srcOrd="1" destOrd="0" presId="urn:microsoft.com/office/officeart/2018/2/layout/IconVerticalSolidList"/>
    <dgm:cxn modelId="{775F257B-0CC3-4B28-9EEF-228AE66AD9DA}" type="presParOf" srcId="{3C1FC386-7AEE-4879-88D2-13B029ECEA86}" destId="{BFADAEFB-B420-4038-80D1-7C427174EC48}" srcOrd="2" destOrd="0" presId="urn:microsoft.com/office/officeart/2018/2/layout/IconVerticalSolidList"/>
    <dgm:cxn modelId="{86100BDC-A03A-48AA-A880-CA8CB3A240AD}" type="presParOf" srcId="{BFADAEFB-B420-4038-80D1-7C427174EC48}" destId="{E8A2D3A1-EFFE-4357-8398-CAE968431011}" srcOrd="0" destOrd="0" presId="urn:microsoft.com/office/officeart/2018/2/layout/IconVerticalSolidList"/>
    <dgm:cxn modelId="{73EA6D3F-B759-4CDD-A185-93DDCE3F45CA}" type="presParOf" srcId="{BFADAEFB-B420-4038-80D1-7C427174EC48}" destId="{C738CED3-5768-45A7-A6E7-2C87B57B794D}" srcOrd="1" destOrd="0" presId="urn:microsoft.com/office/officeart/2018/2/layout/IconVerticalSolidList"/>
    <dgm:cxn modelId="{BECA1FFC-BDC4-426C-83ED-C4CA60C90C0B}" type="presParOf" srcId="{BFADAEFB-B420-4038-80D1-7C427174EC48}" destId="{7D825A86-FDB4-49F4-A998-D5B022949076}" srcOrd="2" destOrd="0" presId="urn:microsoft.com/office/officeart/2018/2/layout/IconVerticalSolidList"/>
    <dgm:cxn modelId="{FF01DDE4-ACB5-43B5-AC1A-1771CD7BB70C}" type="presParOf" srcId="{BFADAEFB-B420-4038-80D1-7C427174EC48}" destId="{4A6629B2-9831-4F8F-93B1-D5C815671C94}" srcOrd="3" destOrd="0" presId="urn:microsoft.com/office/officeart/2018/2/layout/IconVerticalSolidList"/>
    <dgm:cxn modelId="{43FAD735-AEB7-4050-BC81-71EC561F214C}" type="presParOf" srcId="{3C1FC386-7AEE-4879-88D2-13B029ECEA86}" destId="{00ED0A19-0B52-401E-A327-2BF947FFE74B}" srcOrd="3" destOrd="0" presId="urn:microsoft.com/office/officeart/2018/2/layout/IconVerticalSolidList"/>
    <dgm:cxn modelId="{4127632C-AA33-4D95-8D84-7DDF1B715B55}" type="presParOf" srcId="{3C1FC386-7AEE-4879-88D2-13B029ECEA86}" destId="{D6CCF3B1-BF91-4EF4-9AA7-D6D298A2135A}" srcOrd="4" destOrd="0" presId="urn:microsoft.com/office/officeart/2018/2/layout/IconVerticalSolidList"/>
    <dgm:cxn modelId="{041E74A8-50EF-48AB-A1B6-33B545C794AD}" type="presParOf" srcId="{D6CCF3B1-BF91-4EF4-9AA7-D6D298A2135A}" destId="{7444B28D-4EE1-439E-98EF-8F9E342B93C1}" srcOrd="0" destOrd="0" presId="urn:microsoft.com/office/officeart/2018/2/layout/IconVerticalSolidList"/>
    <dgm:cxn modelId="{6DA14ADA-AE74-4BB8-9E50-72115D27D785}" type="presParOf" srcId="{D6CCF3B1-BF91-4EF4-9AA7-D6D298A2135A}" destId="{EB2561A5-7ED1-4FBF-81DA-E52B1AC8FC93}" srcOrd="1" destOrd="0" presId="urn:microsoft.com/office/officeart/2018/2/layout/IconVerticalSolidList"/>
    <dgm:cxn modelId="{8C905551-994C-4185-8BCE-23D2111DB50A}" type="presParOf" srcId="{D6CCF3B1-BF91-4EF4-9AA7-D6D298A2135A}" destId="{84D59A02-3237-41D8-8430-148A1E457999}" srcOrd="2" destOrd="0" presId="urn:microsoft.com/office/officeart/2018/2/layout/IconVerticalSolidList"/>
    <dgm:cxn modelId="{ACF37C91-B972-42CF-8396-3FF85B484677}" type="presParOf" srcId="{D6CCF3B1-BF91-4EF4-9AA7-D6D298A2135A}" destId="{456F28E1-0922-4773-A586-C0157BEC8E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1D409-5DEE-4F7B-8D17-5DE0DC48BA80}">
      <dsp:nvSpPr>
        <dsp:cNvPr id="0" name=""/>
        <dsp:cNvSpPr/>
      </dsp:nvSpPr>
      <dsp:spPr>
        <a:xfrm>
          <a:off x="0" y="0"/>
          <a:ext cx="11520533" cy="14001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8043E-28FC-4906-87A5-90BC70487D27}">
      <dsp:nvSpPr>
        <dsp:cNvPr id="0" name=""/>
        <dsp:cNvSpPr/>
      </dsp:nvSpPr>
      <dsp:spPr>
        <a:xfrm>
          <a:off x="376666" y="359450"/>
          <a:ext cx="684848" cy="6848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5F705E-72BB-4746-A54E-4D03D34F2D7F}">
      <dsp:nvSpPr>
        <dsp:cNvPr id="0" name=""/>
        <dsp:cNvSpPr/>
      </dsp:nvSpPr>
      <dsp:spPr>
        <a:xfrm>
          <a:off x="1438181" y="0"/>
          <a:ext cx="10082351" cy="1245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81" tIns="131781" rIns="131781" bIns="131781" numCol="1" spcCol="1270" anchor="ctr" anchorCtr="0">
          <a:noAutofit/>
        </a:bodyPr>
        <a:lstStyle/>
        <a:p>
          <a:pPr marL="0" lvl="0" indent="0" algn="l" defTabSz="800100">
            <a:lnSpc>
              <a:spcPct val="100000"/>
            </a:lnSpc>
            <a:spcBef>
              <a:spcPct val="0"/>
            </a:spcBef>
            <a:spcAft>
              <a:spcPct val="35000"/>
            </a:spcAft>
            <a:buNone/>
          </a:pPr>
          <a:r>
            <a:rPr lang="en-US" sz="1800" kern="1200" dirty="0"/>
            <a:t>To better understand why and how strategies work, under what circumstances, and for whom, there is an interest in understanding the mechanisms of change of implementation strategies.</a:t>
          </a:r>
        </a:p>
      </dsp:txBody>
      <dsp:txXfrm>
        <a:off x="1438181" y="0"/>
        <a:ext cx="10082351" cy="1245178"/>
      </dsp:txXfrm>
    </dsp:sp>
    <dsp:sp modelId="{E8A2D3A1-EFFE-4357-8398-CAE968431011}">
      <dsp:nvSpPr>
        <dsp:cNvPr id="0" name=""/>
        <dsp:cNvSpPr/>
      </dsp:nvSpPr>
      <dsp:spPr>
        <a:xfrm>
          <a:off x="0" y="1713258"/>
          <a:ext cx="11520533" cy="12451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8CED3-5768-45A7-A6E7-2C87B57B794D}">
      <dsp:nvSpPr>
        <dsp:cNvPr id="0" name=""/>
        <dsp:cNvSpPr/>
      </dsp:nvSpPr>
      <dsp:spPr>
        <a:xfrm>
          <a:off x="376666" y="1993423"/>
          <a:ext cx="684848" cy="6848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6629B2-9831-4F8F-93B1-D5C815671C94}">
      <dsp:nvSpPr>
        <dsp:cNvPr id="0" name=""/>
        <dsp:cNvSpPr/>
      </dsp:nvSpPr>
      <dsp:spPr>
        <a:xfrm>
          <a:off x="1438181" y="1620729"/>
          <a:ext cx="10082351" cy="1245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81" tIns="131781" rIns="131781" bIns="131781" numCol="1" spcCol="1270" anchor="ctr" anchorCtr="0">
          <a:noAutofit/>
        </a:bodyPr>
        <a:lstStyle/>
        <a:p>
          <a:pPr marL="0" lvl="0" indent="0" algn="l" defTabSz="800100">
            <a:lnSpc>
              <a:spcPct val="100000"/>
            </a:lnSpc>
            <a:spcBef>
              <a:spcPct val="0"/>
            </a:spcBef>
            <a:spcAft>
              <a:spcPct val="35000"/>
            </a:spcAft>
            <a:buNone/>
          </a:pPr>
          <a:r>
            <a:rPr lang="en-US" sz="1800" kern="1200" dirty="0"/>
            <a:t>Systematic reviews show that evidence of strategies’ mechanisms is scarce.</a:t>
          </a:r>
        </a:p>
      </dsp:txBody>
      <dsp:txXfrm>
        <a:off x="1438181" y="1620729"/>
        <a:ext cx="10082351" cy="1245178"/>
      </dsp:txXfrm>
    </dsp:sp>
    <dsp:sp modelId="{7444B28D-4EE1-439E-98EF-8F9E342B93C1}">
      <dsp:nvSpPr>
        <dsp:cNvPr id="0" name=""/>
        <dsp:cNvSpPr/>
      </dsp:nvSpPr>
      <dsp:spPr>
        <a:xfrm>
          <a:off x="0" y="3269732"/>
          <a:ext cx="11520533" cy="124517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2561A5-7ED1-4FBF-81DA-E52B1AC8FC93}">
      <dsp:nvSpPr>
        <dsp:cNvPr id="0" name=""/>
        <dsp:cNvSpPr/>
      </dsp:nvSpPr>
      <dsp:spPr>
        <a:xfrm>
          <a:off x="376666" y="3549897"/>
          <a:ext cx="684848" cy="6848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6F28E1-0922-4773-A586-C0157BEC8E41}">
      <dsp:nvSpPr>
        <dsp:cNvPr id="0" name=""/>
        <dsp:cNvSpPr/>
      </dsp:nvSpPr>
      <dsp:spPr>
        <a:xfrm>
          <a:off x="1438181" y="3155449"/>
          <a:ext cx="10082351" cy="1245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81" tIns="131781" rIns="131781" bIns="131781" numCol="1" spcCol="1270" anchor="ctr" anchorCtr="0">
          <a:noAutofit/>
        </a:bodyPr>
        <a:lstStyle/>
        <a:p>
          <a:pPr marL="0" lvl="0" indent="0" algn="l" defTabSz="800100">
            <a:lnSpc>
              <a:spcPct val="100000"/>
            </a:lnSpc>
            <a:spcBef>
              <a:spcPct val="0"/>
            </a:spcBef>
            <a:spcAft>
              <a:spcPct val="35000"/>
            </a:spcAft>
            <a:buNone/>
          </a:pPr>
          <a:r>
            <a:rPr lang="en-US" sz="1800" kern="1200" dirty="0"/>
            <a:t>Most studies are observational studies, and those studies with experimental designs are unable to confirm hypothesized mechanism. </a:t>
          </a:r>
        </a:p>
      </dsp:txBody>
      <dsp:txXfrm>
        <a:off x="1438181" y="3155449"/>
        <a:ext cx="10082351" cy="12451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image" Target="../media/image75.png"/></Relationships>
</file>

<file path=ppt/drawings/drawing1.xml><?xml version="1.0" encoding="utf-8"?>
<c:userShapes xmlns:c="http://schemas.openxmlformats.org/drawingml/2006/chart">
  <cdr:relSizeAnchor xmlns:cdr="http://schemas.openxmlformats.org/drawingml/2006/chartDrawing">
    <cdr:from>
      <cdr:x>0.31641</cdr:x>
      <cdr:y>0.20841</cdr:y>
    </cdr:from>
    <cdr:to>
      <cdr:x>0.3331</cdr:x>
      <cdr:y>0.30489</cdr:y>
    </cdr:to>
    <cdr:sp macro="" textlink="">
      <cdr:nvSpPr>
        <cdr:cNvPr id="2" name="TextBox 1">
          <a:extLst xmlns:a="http://schemas.openxmlformats.org/drawingml/2006/main">
            <a:ext uri="{FF2B5EF4-FFF2-40B4-BE49-F238E27FC236}">
              <a16:creationId xmlns:a16="http://schemas.microsoft.com/office/drawing/2014/main" id="{7B295090-BF44-F076-89AE-1ADD3546ABEF}"/>
            </a:ext>
          </a:extLst>
        </cdr:cNvPr>
        <cdr:cNvSpPr txBox="1"/>
      </cdr:nvSpPr>
      <cdr:spPr>
        <a:xfrm xmlns:a="http://schemas.openxmlformats.org/drawingml/2006/main">
          <a:off x="2731050" y="664865"/>
          <a:ext cx="144016" cy="30777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400" dirty="0"/>
            <a:t>*</a:t>
          </a:r>
          <a:endParaRPr lang="en-GB" sz="1400" dirty="0">
            <a:latin typeface="+mn-lt"/>
          </a:endParaRPr>
        </a:p>
      </cdr:txBody>
    </cdr:sp>
  </cdr:relSizeAnchor>
  <cdr:relSizeAnchor xmlns:cdr="http://schemas.openxmlformats.org/drawingml/2006/chartDrawing">
    <cdr:from>
      <cdr:x>0.69618</cdr:x>
      <cdr:y>0.23098</cdr:y>
    </cdr:from>
    <cdr:to>
      <cdr:x>0.73763</cdr:x>
      <cdr:y>0.32746</cdr:y>
    </cdr:to>
    <cdr:sp macro="" textlink="">
      <cdr:nvSpPr>
        <cdr:cNvPr id="7" name="TextBox 1">
          <a:extLst xmlns:a="http://schemas.openxmlformats.org/drawingml/2006/main">
            <a:ext uri="{FF2B5EF4-FFF2-40B4-BE49-F238E27FC236}">
              <a16:creationId xmlns:a16="http://schemas.microsoft.com/office/drawing/2014/main" id="{16BF0949-6C97-818C-F9E4-0A8002E479C7}"/>
            </a:ext>
          </a:extLst>
        </cdr:cNvPr>
        <cdr:cNvSpPr txBox="1"/>
      </cdr:nvSpPr>
      <cdr:spPr>
        <a:xfrm xmlns:a="http://schemas.openxmlformats.org/drawingml/2006/main">
          <a:off x="6008883" y="736873"/>
          <a:ext cx="357790" cy="30777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400" dirty="0"/>
            <a:t>**</a:t>
          </a:r>
          <a:endParaRPr lang="en-GB" sz="1400" dirty="0">
            <a:latin typeface="+mn-lt"/>
          </a:endParaRPr>
        </a:p>
      </cdr:txBody>
    </cdr:sp>
  </cdr:relSizeAnchor>
  <cdr:relSizeAnchor xmlns:cdr="http://schemas.openxmlformats.org/drawingml/2006/chartDrawing">
    <cdr:from>
      <cdr:x>0.62509</cdr:x>
      <cdr:y>0.52441</cdr:y>
    </cdr:from>
    <cdr:to>
      <cdr:x>0.65652</cdr:x>
      <cdr:y>0.62089</cdr:y>
    </cdr:to>
    <cdr:sp macro="" textlink="">
      <cdr:nvSpPr>
        <cdr:cNvPr id="8" name="TextBox 1">
          <a:extLst xmlns:a="http://schemas.openxmlformats.org/drawingml/2006/main">
            <a:ext uri="{FF2B5EF4-FFF2-40B4-BE49-F238E27FC236}">
              <a16:creationId xmlns:a16="http://schemas.microsoft.com/office/drawing/2014/main" id="{25BE326A-DD1D-2F22-8B2B-C3101B7A9AB8}"/>
            </a:ext>
          </a:extLst>
        </cdr:cNvPr>
        <cdr:cNvSpPr txBox="1"/>
      </cdr:nvSpPr>
      <cdr:spPr>
        <a:xfrm xmlns:a="http://schemas.openxmlformats.org/drawingml/2006/main">
          <a:off x="5395346" y="1672977"/>
          <a:ext cx="271228" cy="30777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1400" dirty="0"/>
            <a:t>*</a:t>
          </a:r>
        </a:p>
      </cdr:txBody>
    </cdr:sp>
  </cdr:relSizeAnchor>
  <cdr:relSizeAnchor xmlns:cdr="http://schemas.openxmlformats.org/drawingml/2006/chartDrawing">
    <cdr:from>
      <cdr:x>0.3915</cdr:x>
      <cdr:y>0.41155</cdr:y>
    </cdr:from>
    <cdr:to>
      <cdr:x>0.41847</cdr:x>
      <cdr:y>0.53004</cdr:y>
    </cdr:to>
    <cdr:pic>
      <cdr:nvPicPr>
        <cdr:cNvPr id="16" name="chart">
          <a:extLst xmlns:a="http://schemas.openxmlformats.org/drawingml/2006/main">
            <a:ext uri="{FF2B5EF4-FFF2-40B4-BE49-F238E27FC236}">
              <a16:creationId xmlns:a16="http://schemas.microsoft.com/office/drawing/2014/main" id="{D8130AF9-BBEC-73DB-58E5-846E06CD44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79122" y="1312937"/>
          <a:ext cx="232818" cy="377985"/>
        </a:xfrm>
        <a:prstGeom xmlns:a="http://schemas.openxmlformats.org/drawingml/2006/main" prst="rect">
          <a:avLst/>
        </a:prstGeom>
      </cdr:spPr>
    </cdr:pic>
  </cdr:relSizeAnchor>
  <cdr:relSizeAnchor xmlns:cdr="http://schemas.openxmlformats.org/drawingml/2006/chartDrawing">
    <cdr:from>
      <cdr:x>0.78361</cdr:x>
      <cdr:y>0.27612</cdr:y>
    </cdr:from>
    <cdr:to>
      <cdr:x>0.82881</cdr:x>
      <cdr:y>0.39461</cdr:y>
    </cdr:to>
    <cdr:pic>
      <cdr:nvPicPr>
        <cdr:cNvPr id="17" name="chart">
          <a:extLst xmlns:a="http://schemas.openxmlformats.org/drawingml/2006/main">
            <a:ext uri="{FF2B5EF4-FFF2-40B4-BE49-F238E27FC236}">
              <a16:creationId xmlns:a16="http://schemas.microsoft.com/office/drawing/2014/main" id="{47F1A6C2-110A-BD26-F733-DDEF65BB3D1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763498" y="880889"/>
          <a:ext cx="390178" cy="377985"/>
        </a:xfrm>
        <a:prstGeom xmlns:a="http://schemas.openxmlformats.org/drawingml/2006/main" prst="rect">
          <a:avLst/>
        </a:prstGeom>
      </cdr:spPr>
    </cdr:pic>
  </cdr:relSizeAnchor>
  <cdr:relSizeAnchor xmlns:cdr="http://schemas.openxmlformats.org/drawingml/2006/chartDrawing">
    <cdr:from>
      <cdr:x>0.85869</cdr:x>
      <cdr:y>0.30717</cdr:y>
    </cdr:from>
    <cdr:to>
      <cdr:x>0.9039</cdr:x>
      <cdr:y>0.42565</cdr:y>
    </cdr:to>
    <cdr:pic>
      <cdr:nvPicPr>
        <cdr:cNvPr id="18" name="chart">
          <a:extLst xmlns:a="http://schemas.openxmlformats.org/drawingml/2006/main">
            <a:ext uri="{FF2B5EF4-FFF2-40B4-BE49-F238E27FC236}">
              <a16:creationId xmlns:a16="http://schemas.microsoft.com/office/drawing/2014/main" id="{654AD5DC-B182-4353-983E-8DE4F0A0866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411570" y="979928"/>
          <a:ext cx="390178" cy="377985"/>
        </a:xfrm>
        <a:prstGeom xmlns:a="http://schemas.openxmlformats.org/drawingml/2006/main" prst="rect">
          <a:avLst/>
        </a:prstGeom>
      </cdr:spPr>
    </cdr:pic>
  </cdr:relSizeAnchor>
  <cdr:relSizeAnchor xmlns:cdr="http://schemas.openxmlformats.org/drawingml/2006/chartDrawing">
    <cdr:from>
      <cdr:x>0.93574</cdr:x>
      <cdr:y>0.34384</cdr:y>
    </cdr:from>
    <cdr:to>
      <cdr:x>0.98094</cdr:x>
      <cdr:y>0.46232</cdr:y>
    </cdr:to>
    <cdr:pic>
      <cdr:nvPicPr>
        <cdr:cNvPr id="19" name="chart">
          <a:extLst xmlns:a="http://schemas.openxmlformats.org/drawingml/2006/main">
            <a:ext uri="{FF2B5EF4-FFF2-40B4-BE49-F238E27FC236}">
              <a16:creationId xmlns:a16="http://schemas.microsoft.com/office/drawing/2014/main" id="{D7DBE26E-A62D-1DD9-1C63-32A61823548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8076584" y="1096913"/>
          <a:ext cx="390178" cy="377985"/>
        </a:xfrm>
        <a:prstGeom xmlns:a="http://schemas.openxmlformats.org/drawingml/2006/main" prst="rect">
          <a:avLst/>
        </a:prstGeom>
      </cdr:spPr>
    </cdr:pic>
  </cdr:relSizeAnchor>
  <cdr:relSizeAnchor xmlns:cdr="http://schemas.openxmlformats.org/drawingml/2006/chartDrawing">
    <cdr:from>
      <cdr:x>0.11619</cdr:x>
      <cdr:y>0.75013</cdr:y>
    </cdr:from>
    <cdr:to>
      <cdr:x>0.44156</cdr:x>
      <cdr:y>0.81784</cdr:y>
    </cdr:to>
    <cdr:sp macro="" textlink="">
      <cdr:nvSpPr>
        <cdr:cNvPr id="3" name="Rectangle 2">
          <a:extLst xmlns:a="http://schemas.openxmlformats.org/drawingml/2006/main">
            <a:ext uri="{FF2B5EF4-FFF2-40B4-BE49-F238E27FC236}">
              <a16:creationId xmlns:a16="http://schemas.microsoft.com/office/drawing/2014/main" id="{067C25BD-082C-8898-47C7-5D6DDE292368}"/>
            </a:ext>
          </a:extLst>
        </cdr:cNvPr>
        <cdr:cNvSpPr/>
      </cdr:nvSpPr>
      <cdr:spPr bwMode="auto">
        <a:xfrm xmlns:a="http://schemas.openxmlformats.org/drawingml/2006/main">
          <a:off x="1002858" y="2393057"/>
          <a:ext cx="2808312" cy="216024"/>
        </a:xfrm>
        <a:prstGeom xmlns:a="http://schemas.openxmlformats.org/drawingml/2006/main" prst="rect">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r>
            <a:rPr lang="en-GB" kern="1200" dirty="0"/>
            <a:t>Guideline recommendation 1           2</a:t>
          </a:r>
        </a:p>
      </cdr:txBody>
    </cdr:sp>
  </cdr:relSizeAnchor>
  <cdr:relSizeAnchor xmlns:cdr="http://schemas.openxmlformats.org/drawingml/2006/chartDrawing">
    <cdr:from>
      <cdr:x>0.43321</cdr:x>
      <cdr:y>0.75013</cdr:y>
    </cdr:from>
    <cdr:to>
      <cdr:x>0.98383</cdr:x>
      <cdr:y>0.81784</cdr:y>
    </cdr:to>
    <cdr:sp macro="" textlink="">
      <cdr:nvSpPr>
        <cdr:cNvPr id="4" name="Rectangle 3">
          <a:extLst xmlns:a="http://schemas.openxmlformats.org/drawingml/2006/main">
            <a:ext uri="{FF2B5EF4-FFF2-40B4-BE49-F238E27FC236}">
              <a16:creationId xmlns:a16="http://schemas.microsoft.com/office/drawing/2014/main" id="{5F4587BE-7B68-9C12-AC96-B16C40C510C2}"/>
            </a:ext>
          </a:extLst>
        </cdr:cNvPr>
        <cdr:cNvSpPr/>
      </cdr:nvSpPr>
      <cdr:spPr bwMode="auto">
        <a:xfrm xmlns:a="http://schemas.openxmlformats.org/drawingml/2006/main">
          <a:off x="3739162" y="2393057"/>
          <a:ext cx="4752528" cy="216024"/>
        </a:xfrm>
        <a:prstGeom xmlns:a="http://schemas.openxmlformats.org/drawingml/2006/main" prst="rect">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kern="1200" dirty="0"/>
            <a:t>Guideline recommendation 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85BB5-DD9B-A949-9949-14F0D8C17E3F}" type="datetimeFigureOut">
              <a:rPr lang="en-US" smtClean="0"/>
              <a:t>6/1/2025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2E6C5-2FA3-FB43-945D-A5F600F6C176}" type="slidenum">
              <a:rPr lang="en-US" smtClean="0"/>
              <a:t>‹#›</a:t>
            </a:fld>
            <a:endParaRPr lang="en-US"/>
          </a:p>
        </p:txBody>
      </p:sp>
    </p:spTree>
    <p:extLst>
      <p:ext uri="{BB962C8B-B14F-4D97-AF65-F5344CB8AC3E}">
        <p14:creationId xmlns:p14="http://schemas.microsoft.com/office/powerpoint/2010/main" val="134527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9A32CE-79EA-4318-80AF-4528CE357DD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41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484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322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612E6-8FAB-94E1-82EA-45BFD68875DF}"/>
            </a:ext>
          </a:extLst>
        </p:cNvPr>
        <p:cNvGrpSpPr/>
        <p:nvPr/>
      </p:nvGrpSpPr>
      <p:grpSpPr>
        <a:xfrm>
          <a:off x="0" y="0"/>
          <a:ext cx="0" cy="0"/>
          <a:chOff x="0" y="0"/>
          <a:chExt cx="0" cy="0"/>
        </a:xfrm>
      </p:grpSpPr>
      <p:sp>
        <p:nvSpPr>
          <p:cNvPr id="2" name="Rezervirano mjesto slike slajda 1">
            <a:extLst>
              <a:ext uri="{FF2B5EF4-FFF2-40B4-BE49-F238E27FC236}">
                <a16:creationId xmlns:a16="http://schemas.microsoft.com/office/drawing/2014/main" id="{7F1BE95E-5181-3D27-BCB4-7B7FC92E9E22}"/>
              </a:ext>
            </a:extLst>
          </p:cNvPr>
          <p:cNvSpPr>
            <a:spLocks noGrp="1" noRot="1" noChangeAspect="1"/>
          </p:cNvSpPr>
          <p:nvPr>
            <p:ph type="sldImg"/>
          </p:nvPr>
        </p:nvSpPr>
        <p:spPr/>
      </p:sp>
      <p:sp>
        <p:nvSpPr>
          <p:cNvPr id="3" name="Rezervirano mjesto bilježaka 2">
            <a:extLst>
              <a:ext uri="{FF2B5EF4-FFF2-40B4-BE49-F238E27FC236}">
                <a16:creationId xmlns:a16="http://schemas.microsoft.com/office/drawing/2014/main" id="{BE238460-59CD-B8D4-D3D6-3985E30078CD}"/>
              </a:ext>
            </a:extLst>
          </p:cNvPr>
          <p:cNvSpPr>
            <a:spLocks noGrp="1"/>
          </p:cNvSpPr>
          <p:nvPr>
            <p:ph type="body" idx="1"/>
          </p:nvPr>
        </p:nvSpPr>
        <p:spPr/>
        <p:txBody>
          <a:bodyPr/>
          <a:lstStyle/>
          <a:p>
            <a:endParaRPr lang="en-US" dirty="0"/>
          </a:p>
        </p:txBody>
      </p:sp>
      <p:sp>
        <p:nvSpPr>
          <p:cNvPr id="4" name="Rezervirano mjesto broja slajda 3">
            <a:extLst>
              <a:ext uri="{FF2B5EF4-FFF2-40B4-BE49-F238E27FC236}">
                <a16:creationId xmlns:a16="http://schemas.microsoft.com/office/drawing/2014/main" id="{49A47AE7-8715-5273-A089-09FE1A14DB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09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719F-DDBE-BF50-E2FE-FC41F7CA395A}"/>
            </a:ext>
          </a:extLst>
        </p:cNvPr>
        <p:cNvGrpSpPr/>
        <p:nvPr/>
      </p:nvGrpSpPr>
      <p:grpSpPr>
        <a:xfrm>
          <a:off x="0" y="0"/>
          <a:ext cx="0" cy="0"/>
          <a:chOff x="0" y="0"/>
          <a:chExt cx="0" cy="0"/>
        </a:xfrm>
      </p:grpSpPr>
      <p:sp>
        <p:nvSpPr>
          <p:cNvPr id="2" name="Rezervirano mjesto slike slajda 1">
            <a:extLst>
              <a:ext uri="{FF2B5EF4-FFF2-40B4-BE49-F238E27FC236}">
                <a16:creationId xmlns:a16="http://schemas.microsoft.com/office/drawing/2014/main" id="{3245E5B0-368E-392E-9F2D-44FBA735984D}"/>
              </a:ext>
            </a:extLst>
          </p:cNvPr>
          <p:cNvSpPr>
            <a:spLocks noGrp="1" noRot="1" noChangeAspect="1"/>
          </p:cNvSpPr>
          <p:nvPr>
            <p:ph type="sldImg"/>
          </p:nvPr>
        </p:nvSpPr>
        <p:spPr/>
      </p:sp>
      <p:sp>
        <p:nvSpPr>
          <p:cNvPr id="3" name="Rezervirano mjesto bilježaka 2">
            <a:extLst>
              <a:ext uri="{FF2B5EF4-FFF2-40B4-BE49-F238E27FC236}">
                <a16:creationId xmlns:a16="http://schemas.microsoft.com/office/drawing/2014/main" id="{1818668B-DEE6-BB21-2A00-3E4FFB4B132D}"/>
              </a:ext>
            </a:extLst>
          </p:cNvPr>
          <p:cNvSpPr>
            <a:spLocks noGrp="1"/>
          </p:cNvSpPr>
          <p:nvPr>
            <p:ph type="body" idx="1"/>
          </p:nvPr>
        </p:nvSpPr>
        <p:spPr/>
        <p:txBody>
          <a:bodyPr/>
          <a:lstStyle/>
          <a:p>
            <a:endParaRPr lang="en-US" dirty="0"/>
          </a:p>
        </p:txBody>
      </p:sp>
      <p:sp>
        <p:nvSpPr>
          <p:cNvPr id="4" name="Rezervirano mjesto broja slajda 3">
            <a:extLst>
              <a:ext uri="{FF2B5EF4-FFF2-40B4-BE49-F238E27FC236}">
                <a16:creationId xmlns:a16="http://schemas.microsoft.com/office/drawing/2014/main" id="{55F314B5-7097-7702-61D1-6F29D0E47F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2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170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sv-SE" sz="12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41633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We selected implementation strategies from existing compilations of implementation strategies, such as the Expert recommendations for implementing change taxonomy. We selected strategies from four different clusters of implementation strategies in their taxonomy, and operationalized them into concrete implementation strategies. </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sv-SE"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21291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sv-SE" sz="12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893575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50" dirty="0">
                <a:effectLst/>
                <a:ea typeface="Calibri" panose="020F0502020204030204" pitchFamily="34" charset="0"/>
                <a:cs typeface="Times New Roman" panose="02020603050405020304" pitchFamily="18" charset="0"/>
              </a:rPr>
              <a:t>As an </a:t>
            </a:r>
            <a:r>
              <a:rPr lang="sv-SE" sz="1050" dirty="0" err="1">
                <a:effectLst/>
                <a:ea typeface="Calibri" panose="020F0502020204030204" pitchFamily="34" charset="0"/>
                <a:cs typeface="Times New Roman" panose="02020603050405020304" pitchFamily="18" charset="0"/>
              </a:rPr>
              <a:t>additional</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strategy</a:t>
            </a:r>
            <a:r>
              <a:rPr lang="sv-SE" sz="1050" dirty="0">
                <a:effectLst/>
                <a:ea typeface="Calibri" panose="020F0502020204030204" pitchFamily="34" charset="0"/>
                <a:cs typeface="Times New Roman" panose="02020603050405020304" pitchFamily="18" charset="0"/>
              </a:rPr>
              <a:t> for the </a:t>
            </a:r>
            <a:r>
              <a:rPr lang="sv-SE" sz="1050" dirty="0" err="1">
                <a:effectLst/>
                <a:ea typeface="Calibri" panose="020F0502020204030204" pitchFamily="34" charset="0"/>
                <a:cs typeface="Times New Roman" panose="02020603050405020304" pitchFamily="18" charset="0"/>
              </a:rPr>
              <a:t>iskol</a:t>
            </a:r>
            <a:r>
              <a:rPr lang="sv-SE" sz="1050" dirty="0">
                <a:effectLst/>
                <a:ea typeface="Calibri" panose="020F0502020204030204" pitchFamily="34" charset="0"/>
                <a:cs typeface="Times New Roman" panose="02020603050405020304" pitchFamily="18" charset="0"/>
              </a:rPr>
              <a:t> plus trial, </a:t>
            </a:r>
            <a:r>
              <a:rPr lang="sv-SE" sz="1050" dirty="0" err="1">
                <a:effectLst/>
                <a:ea typeface="Calibri" panose="020F0502020204030204" pitchFamily="34" charset="0"/>
                <a:cs typeface="Times New Roman" panose="02020603050405020304" pitchFamily="18" charset="0"/>
              </a:rPr>
              <a:t>we</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employed</a:t>
            </a:r>
            <a:r>
              <a:rPr lang="sv-SE" sz="1050" dirty="0">
                <a:effectLst/>
                <a:ea typeface="Calibri" panose="020F0502020204030204" pitchFamily="34" charset="0"/>
                <a:cs typeface="Times New Roman" panose="02020603050405020304" pitchFamily="18" charset="0"/>
              </a:rPr>
              <a:t> a </a:t>
            </a:r>
            <a:r>
              <a:rPr lang="sv-SE" sz="1050" dirty="0" err="1">
                <a:effectLst/>
                <a:ea typeface="Calibri" panose="020F0502020204030204" pitchFamily="34" charset="0"/>
                <a:cs typeface="Times New Roman" panose="02020603050405020304" pitchFamily="18" charset="0"/>
              </a:rPr>
              <a:t>strategy</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of</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internal</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facilitator</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This</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was</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based</a:t>
            </a:r>
            <a:r>
              <a:rPr lang="sv-SE" sz="1050" dirty="0">
                <a:effectLst/>
                <a:ea typeface="Calibri" panose="020F0502020204030204" pitchFamily="34" charset="0"/>
                <a:cs typeface="Times New Roman" panose="02020603050405020304" pitchFamily="18" charset="0"/>
              </a:rPr>
              <a:t> on </a:t>
            </a:r>
            <a:r>
              <a:rPr lang="sv-SE" sz="1050" dirty="0" err="1">
                <a:effectLst/>
                <a:ea typeface="Calibri" panose="020F0502020204030204" pitchFamily="34" charset="0"/>
                <a:cs typeface="Times New Roman" panose="02020603050405020304" pitchFamily="18" charset="0"/>
              </a:rPr>
              <a:t>findings</a:t>
            </a:r>
            <a:r>
              <a:rPr lang="sv-SE" sz="1050" dirty="0">
                <a:effectLst/>
                <a:ea typeface="Calibri" panose="020F0502020204030204" pitchFamily="34" charset="0"/>
                <a:cs typeface="Times New Roman" panose="02020603050405020304" pitchFamily="18" charset="0"/>
              </a:rPr>
              <a:t> from the process </a:t>
            </a:r>
            <a:r>
              <a:rPr lang="sv-SE" sz="1050" dirty="0" err="1">
                <a:effectLst/>
                <a:ea typeface="Calibri" panose="020F0502020204030204" pitchFamily="34" charset="0"/>
                <a:cs typeface="Times New Roman" panose="02020603050405020304" pitchFamily="18" charset="0"/>
              </a:rPr>
              <a:t>evaluation</a:t>
            </a:r>
            <a:r>
              <a:rPr lang="sv-SE" sz="1050" dirty="0">
                <a:effectLst/>
                <a:ea typeface="Calibri" panose="020F0502020204030204" pitchFamily="34" charset="0"/>
                <a:cs typeface="Times New Roman" panose="02020603050405020304" pitchFamily="18" charset="0"/>
              </a:rPr>
              <a:t> from the </a:t>
            </a:r>
            <a:r>
              <a:rPr lang="sv-SE" sz="1050" dirty="0" err="1">
                <a:effectLst/>
                <a:ea typeface="Calibri" panose="020F0502020204030204" pitchFamily="34" charset="0"/>
                <a:cs typeface="Times New Roman" panose="02020603050405020304" pitchFamily="18" charset="0"/>
              </a:rPr>
              <a:t>iskol</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study</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where</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school</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that</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recieved</a:t>
            </a:r>
            <a:r>
              <a:rPr lang="sv-SE" sz="1050" dirty="0">
                <a:effectLst/>
                <a:ea typeface="Calibri" panose="020F0502020204030204" pitchFamily="34" charset="0"/>
                <a:cs typeface="Times New Roman" panose="02020603050405020304" pitchFamily="18" charset="0"/>
              </a:rPr>
              <a:t> the </a:t>
            </a:r>
            <a:r>
              <a:rPr lang="sv-SE" sz="1050" dirty="0" err="1">
                <a:effectLst/>
                <a:ea typeface="Calibri" panose="020F0502020204030204" pitchFamily="34" charset="0"/>
                <a:cs typeface="Times New Roman" panose="02020603050405020304" pitchFamily="18" charset="0"/>
              </a:rPr>
              <a:t>multifaceted</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strategy</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lacked</a:t>
            </a:r>
            <a:r>
              <a:rPr lang="sv-SE" sz="1050" dirty="0">
                <a:effectLst/>
                <a:ea typeface="Calibri" panose="020F0502020204030204" pitchFamily="34" charset="0"/>
                <a:cs typeface="Times New Roman" panose="02020603050405020304" pitchFamily="18" charset="0"/>
              </a:rPr>
              <a:t> support from the </a:t>
            </a:r>
            <a:r>
              <a:rPr lang="sv-SE" sz="1050" dirty="0" err="1">
                <a:effectLst/>
                <a:ea typeface="Calibri" panose="020F0502020204030204" pitchFamily="34" charset="0"/>
                <a:cs typeface="Times New Roman" panose="02020603050405020304" pitchFamily="18" charset="0"/>
              </a:rPr>
              <a:t>school</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district</a:t>
            </a:r>
            <a:r>
              <a:rPr lang="sv-SE" sz="1050" dirty="0">
                <a:effectLst/>
                <a:ea typeface="Calibri" panose="020F0502020204030204" pitchFamily="34" charset="0"/>
                <a:cs typeface="Times New Roman" panose="02020603050405020304" pitchFamily="18" charset="0"/>
              </a:rPr>
              <a:t> and the addition </a:t>
            </a:r>
            <a:r>
              <a:rPr lang="sv-SE" sz="1050" dirty="0" err="1">
                <a:effectLst/>
                <a:ea typeface="Calibri" panose="020F0502020204030204" pitchFamily="34" charset="0"/>
                <a:cs typeface="Times New Roman" panose="02020603050405020304" pitchFamily="18" charset="0"/>
              </a:rPr>
              <a:t>of</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this</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strategy</a:t>
            </a:r>
            <a:r>
              <a:rPr lang="sv-SE" sz="1050" dirty="0">
                <a:effectLst/>
                <a:ea typeface="Calibri" panose="020F0502020204030204" pitchFamily="34" charset="0"/>
                <a:cs typeface="Times New Roman" panose="02020603050405020304" pitchFamily="18" charset="0"/>
              </a:rPr>
              <a:t> </a:t>
            </a:r>
            <a:r>
              <a:rPr lang="sv-SE" sz="1050" dirty="0" err="1">
                <a:effectLst/>
                <a:ea typeface="Calibri" panose="020F0502020204030204" pitchFamily="34" charset="0"/>
                <a:cs typeface="Times New Roman" panose="02020603050405020304" pitchFamily="18" charset="0"/>
              </a:rPr>
              <a:t>would</a:t>
            </a:r>
            <a:r>
              <a:rPr lang="sv-SE" sz="1050" dirty="0">
                <a:effectLst/>
                <a:ea typeface="Calibri" panose="020F0502020204030204" pitchFamily="34" charset="0"/>
                <a:cs typeface="Times New Roman" panose="02020603050405020304" pitchFamily="18" charset="0"/>
              </a:rPr>
              <a:t> support and </a:t>
            </a:r>
            <a:r>
              <a:rPr lang="sv-SE" sz="1050" dirty="0" err="1">
                <a:effectLst/>
                <a:ea typeface="Calibri" panose="020F0502020204030204" pitchFamily="34" charset="0"/>
                <a:cs typeface="Times New Roman" panose="02020603050405020304" pitchFamily="18" charset="0"/>
              </a:rPr>
              <a:t>enable</a:t>
            </a:r>
            <a:r>
              <a:rPr lang="sv-SE" sz="1050" dirty="0">
                <a:effectLst/>
                <a:ea typeface="Calibri" panose="020F0502020204030204" pitchFamily="34" charset="0"/>
                <a:cs typeface="Times New Roman" panose="02020603050405020304" pitchFamily="18" charset="0"/>
              </a:rPr>
              <a:t> the implementation in the </a:t>
            </a:r>
            <a:r>
              <a:rPr lang="sv-SE" sz="1050" dirty="0" err="1">
                <a:effectLst/>
                <a:ea typeface="Calibri" panose="020F0502020204030204" pitchFamily="34" charset="0"/>
                <a:cs typeface="Times New Roman" panose="02020603050405020304" pitchFamily="18" charset="0"/>
              </a:rPr>
              <a:t>schools</a:t>
            </a:r>
            <a:r>
              <a:rPr lang="sv-SE" sz="1050" dirty="0">
                <a:effectLst/>
                <a:ea typeface="Calibri" panose="020F0502020204030204" pitchFamily="34" charset="0"/>
                <a:cs typeface="Times New Roman" panose="02020603050405020304" pitchFamily="18" charset="0"/>
              </a:rPr>
              <a:t>. </a:t>
            </a:r>
          </a:p>
          <a:p>
            <a:endParaRPr lang="sv-SE" sz="1050" kern="0" dirty="0">
              <a:solidFill>
                <a:schemeClr val="accent1"/>
              </a:solidFill>
              <a:effectLst/>
              <a:cs typeface="Times New Roman" panose="02020603050405020304" pitchFamily="18" charset="0"/>
            </a:endParaRPr>
          </a:p>
          <a:p>
            <a:r>
              <a:rPr lang="sv-SE" sz="1050" kern="0" dirty="0">
                <a:solidFill>
                  <a:schemeClr val="accent1"/>
                </a:solidFill>
                <a:effectLst/>
                <a:cs typeface="Times New Roman" panose="02020603050405020304" pitchFamily="18" charset="0"/>
              </a:rPr>
              <a:t>Just for </a:t>
            </a:r>
            <a:r>
              <a:rPr lang="sv-SE" sz="1050" kern="0" dirty="0" err="1">
                <a:solidFill>
                  <a:schemeClr val="accent1"/>
                </a:solidFill>
                <a:effectLst/>
                <a:cs typeface="Times New Roman" panose="02020603050405020304" pitchFamily="18" charset="0"/>
              </a:rPr>
              <a:t>clarification</a:t>
            </a:r>
            <a:r>
              <a:rPr lang="sv-SE" sz="1050" kern="0" dirty="0">
                <a:solidFill>
                  <a:schemeClr val="accent1"/>
                </a:solidFill>
                <a:effectLst/>
                <a:cs typeface="Times New Roman" panose="02020603050405020304" pitchFamily="18" charset="0"/>
              </a:rPr>
              <a:t>, </a:t>
            </a:r>
            <a:r>
              <a:rPr lang="sv-SE" sz="1050" kern="0" dirty="0" err="1">
                <a:solidFill>
                  <a:schemeClr val="accent1"/>
                </a:solidFill>
                <a:effectLst/>
                <a:cs typeface="Times New Roman" panose="02020603050405020304" pitchFamily="18" charset="0"/>
              </a:rPr>
              <a:t>this</a:t>
            </a:r>
            <a:r>
              <a:rPr lang="sv-SE" sz="1050" kern="0" dirty="0">
                <a:solidFill>
                  <a:schemeClr val="accent1"/>
                </a:solidFill>
                <a:effectLst/>
                <a:cs typeface="Times New Roman" panose="02020603050405020304" pitchFamily="18" charset="0"/>
              </a:rPr>
              <a:t> </a:t>
            </a:r>
            <a:r>
              <a:rPr lang="sv-SE" sz="1050" kern="0" dirty="0" err="1">
                <a:solidFill>
                  <a:schemeClr val="accent1"/>
                </a:solidFill>
                <a:effectLst/>
                <a:cs typeface="Times New Roman" panose="02020603050405020304" pitchFamily="18" charset="0"/>
              </a:rPr>
              <a:t>strategy</a:t>
            </a:r>
            <a:r>
              <a:rPr lang="sv-SE" sz="1050" kern="0" dirty="0">
                <a:solidFill>
                  <a:schemeClr val="accent1"/>
                </a:solidFill>
                <a:effectLst/>
                <a:cs typeface="Times New Roman" panose="02020603050405020304" pitchFamily="18" charset="0"/>
              </a:rPr>
              <a:t> </a:t>
            </a:r>
            <a:r>
              <a:rPr lang="sv-SE" sz="1050" kern="0" dirty="0" err="1">
                <a:solidFill>
                  <a:schemeClr val="accent1"/>
                </a:solidFill>
                <a:effectLst/>
                <a:cs typeface="Times New Roman" panose="02020603050405020304" pitchFamily="18" charset="0"/>
              </a:rPr>
              <a:t>were</a:t>
            </a:r>
            <a:r>
              <a:rPr lang="sv-SE" sz="1050" kern="0" dirty="0">
                <a:solidFill>
                  <a:schemeClr val="accent1"/>
                </a:solidFill>
                <a:effectLst/>
                <a:cs typeface="Times New Roman" panose="02020603050405020304" pitchFamily="18" charset="0"/>
              </a:rPr>
              <a:t> not </a:t>
            </a:r>
            <a:r>
              <a:rPr lang="sv-SE" sz="1050" kern="0" dirty="0" err="1">
                <a:solidFill>
                  <a:schemeClr val="accent1"/>
                </a:solidFill>
                <a:effectLst/>
                <a:cs typeface="Times New Roman" panose="02020603050405020304" pitchFamily="18" charset="0"/>
              </a:rPr>
              <a:t>included</a:t>
            </a:r>
            <a:r>
              <a:rPr lang="sv-SE" sz="1050" kern="0" dirty="0">
                <a:solidFill>
                  <a:schemeClr val="accent1"/>
                </a:solidFill>
                <a:effectLst/>
                <a:cs typeface="Times New Roman" panose="02020603050405020304" pitchFamily="18" charset="0"/>
              </a:rPr>
              <a:t> in the </a:t>
            </a:r>
            <a:r>
              <a:rPr lang="sv-SE" sz="1050" kern="0" dirty="0" err="1">
                <a:solidFill>
                  <a:schemeClr val="accent1"/>
                </a:solidFill>
                <a:effectLst/>
                <a:cs typeface="Times New Roman" panose="02020603050405020304" pitchFamily="18" charset="0"/>
              </a:rPr>
              <a:t>first</a:t>
            </a:r>
            <a:r>
              <a:rPr lang="sv-SE" sz="1050" kern="0" dirty="0">
                <a:solidFill>
                  <a:schemeClr val="accent1"/>
                </a:solidFill>
                <a:effectLst/>
                <a:cs typeface="Times New Roman" panose="02020603050405020304" pitchFamily="18" charset="0"/>
              </a:rPr>
              <a:t> </a:t>
            </a:r>
            <a:r>
              <a:rPr lang="sv-SE" sz="1050" kern="0" dirty="0" err="1">
                <a:solidFill>
                  <a:schemeClr val="accent1"/>
                </a:solidFill>
                <a:effectLst/>
                <a:cs typeface="Times New Roman" panose="02020603050405020304" pitchFamily="18" charset="0"/>
              </a:rPr>
              <a:t>trail</a:t>
            </a:r>
            <a:r>
              <a:rPr lang="sv-SE" sz="1050" kern="0" dirty="0">
                <a:solidFill>
                  <a:schemeClr val="accent1"/>
                </a:solidFill>
                <a:effectLst/>
                <a:cs typeface="Times New Roman" panose="02020603050405020304" pitchFamily="18" charset="0"/>
              </a:rPr>
              <a:t>. </a:t>
            </a:r>
            <a:endParaRPr lang="en-US" sz="800" kern="0" dirty="0">
              <a:solidFill>
                <a:schemeClr val="accent1"/>
              </a:solidFill>
            </a:endParaRPr>
          </a:p>
          <a:p>
            <a:endParaRPr lang="en-US"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sv-SE"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285368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In study 2, we assessed a pathway between implementation strategies and implementation outcome. </a:t>
            </a:r>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sv-SE"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58220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a:p>
            <a:r>
              <a:rPr lang="de-DE"/>
              <a:t>- Konzeptuelles Modell beinhaltet Integration von Theorie : Realist Review zur Wirkung von Entscheidungscoachings, Phasenmodell der personenzentrierten Kommunikation, Implementation Frameworks (i-PARIHS), sowie Literatur zu Mechanismen in der Implementierung</a:t>
            </a:r>
          </a:p>
          <a:p>
            <a:endParaRPr lang="de-DE"/>
          </a:p>
          <a:p>
            <a:r>
              <a:rPr lang="de-DE"/>
              <a:t>Kontext: Patiententen mit komplexen Entscheidungsbedürfnissen brauchen Zeit um nach einem angepassten Entscheidungscoaching Informationen zu verarbeiten</a:t>
            </a:r>
          </a:p>
          <a:p>
            <a:r>
              <a:rPr lang="de-DE"/>
              <a:t> Mechanismus: 2) Patienten wägen verschiedene Optionen ab : Arzt-Patientenbeziehung und Shared-decision making -&gt; Outcome: Stufe der Entscheidungsfindung des Patienten</a:t>
            </a:r>
          </a:p>
          <a:p>
            <a:r>
              <a:rPr lang="de-DE"/>
              <a:t>Kontext: Innere Kontextfaktoren auf der lokalen Ebene/Zentrum </a:t>
            </a:r>
          </a:p>
          <a:p>
            <a:r>
              <a:rPr lang="de-DE"/>
              <a:t>Mechanismus: 1) Entscheidungscoach spielt eine Brückenfunktion zwischen dem Patienten und dem Arzt, indem er die persönlichen Umstände des Patienten mitteilt und sich für die Werte des Patienten für die bevorzugte Option einsetzt</a:t>
            </a:r>
          </a:p>
          <a:p>
            <a:r>
              <a:rPr lang="de-DE"/>
              <a:t>Kontext: Bedingung, damit der Mechanismus aktiviert werden kann: Mechanismen welche Veränderungen ermöglichen, </a:t>
            </a:r>
          </a:p>
          <a:p>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9A32CE-79EA-4318-80AF-4528CE357DD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6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sv-SE" sz="12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43635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F6DBA7-38D3-4FF9-B176-AA5B07999DDF}" type="slidenum">
              <a:rPr kumimoji="0" lang="sv-SE"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sv-SE" sz="12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509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Intervention t0 verläuft über den Mediator von t1 und t2 zu Outcome Entscheidungsfindung t2</a:t>
            </a:r>
          </a:p>
          <a:p>
            <a:r>
              <a:rPr lang="de-DE"/>
              <a:t>Operationalisierung im hybriden Cross-lagged-panel Modell</a:t>
            </a:r>
          </a:p>
          <a:p>
            <a:r>
              <a:rPr lang="de-DE"/>
              <a:t>Hybrid, weil Mediator-Outcome t0, und Mediator-Outcome t1 ko-variieren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Tests zu</a:t>
            </a:r>
          </a:p>
          <a:p>
            <a:r>
              <a:rPr lang="de-DE" sz="1200" b="1" u="sng">
                <a:latin typeface="Garamond" panose="02020404030301010803" pitchFamily="18" charset="0"/>
              </a:rPr>
              <a:t>Tests u. Sensitivitätsanalysen: </a:t>
            </a:r>
          </a:p>
          <a:p>
            <a:pPr marL="285750" indent="-285750">
              <a:buFont typeface="Arial" panose="020B0604020202020204" pitchFamily="34" charset="0"/>
              <a:buChar char="•"/>
            </a:pPr>
            <a:r>
              <a:rPr lang="de-DE" sz="1200">
                <a:latin typeface="Garamond" panose="02020404030301010803" pitchFamily="18" charset="0"/>
              </a:rPr>
              <a:t>Tests zur Randomisierung</a:t>
            </a:r>
          </a:p>
          <a:p>
            <a:pPr marL="285750" indent="-285750">
              <a:buFont typeface="Arial" panose="020B0604020202020204" pitchFamily="34" charset="0"/>
              <a:buChar char="•"/>
            </a:pPr>
            <a:r>
              <a:rPr lang="de-DE" sz="1200">
                <a:latin typeface="Garamond" panose="02020404030301010803" pitchFamily="18" charset="0"/>
              </a:rPr>
              <a:t>Indirekter Effekt (.08) signifikant (.006), Std. Err. (.029), Z-Wert (2.74) Konfidenzintervall (95%) zwischen .023  - .137</a:t>
            </a:r>
          </a:p>
          <a:p>
            <a:pPr marL="285750" indent="-285750">
              <a:buFont typeface="Arial" panose="020B0604020202020204" pitchFamily="34" charset="0"/>
              <a:buChar char="•"/>
            </a:pPr>
            <a:r>
              <a:rPr lang="de-DE" sz="1200">
                <a:latin typeface="Garamond" panose="02020404030301010803" pitchFamily="18" charset="0"/>
              </a:rPr>
              <a:t>Keine x-m- Interaktion</a:t>
            </a:r>
          </a:p>
          <a:p>
            <a:pPr marL="285750" indent="-285750">
              <a:buFont typeface="Arial" panose="020B0604020202020204" pitchFamily="34" charset="0"/>
              <a:buChar char="•"/>
            </a:pPr>
            <a:r>
              <a:rPr lang="de-DE" sz="1200">
                <a:latin typeface="Garamond" panose="02020404030301010803" pitchFamily="18" charset="0"/>
              </a:rPr>
              <a:t>Mögliche Confounder zwischen M-Y </a:t>
            </a:r>
          </a:p>
          <a:p>
            <a:pPr marL="285750" indent="-285750">
              <a:buFont typeface="Arial" panose="020B0604020202020204" pitchFamily="34" charset="0"/>
              <a:buChar char="•"/>
            </a:pPr>
            <a:r>
              <a:rPr lang="de-DE" sz="1200">
                <a:latin typeface="Garamond" panose="02020404030301010803" pitchFamily="18" charset="0"/>
              </a:rPr>
              <a:t>Stichprobe von n= 315 limitiert noch differenziertere  Modellierung</a:t>
            </a:r>
          </a:p>
          <a:p>
            <a:r>
              <a:rPr lang="de-DE" sz="1200" b="1" u="sng">
                <a:latin typeface="Garamond" panose="02020404030301010803" pitchFamily="18" charset="0"/>
              </a:rPr>
              <a:t>Erwartungen</a:t>
            </a:r>
            <a:r>
              <a:rPr lang="de-DE" sz="1200" u="sng">
                <a:latin typeface="Garamond" panose="02020404030301010803" pitchFamily="18" charset="0"/>
              </a:rPr>
              <a:t> an die Wirkung des Mechanismus noch zu ungenau:</a:t>
            </a:r>
          </a:p>
          <a:p>
            <a:pPr marL="285750" indent="-285750">
              <a:buFont typeface="Arial" panose="020B0604020202020204" pitchFamily="34" charset="0"/>
              <a:buChar char="•"/>
            </a:pPr>
            <a:r>
              <a:rPr lang="de-DE" sz="1200">
                <a:latin typeface="Garamond" panose="02020404030301010803" pitchFamily="18" charset="0"/>
              </a:rPr>
              <a:t>Ist es intendiert, dass der durchschnittliche Interventionseffekt zu 25% über die Arzt-Patienten-Beziehung verläuft? Höher oder niedriger?</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Mittelwertvergleiche von Baselinekriterien der wesentlichen Variablen des CLMP, und Confounder: Zeitpunkt der Genbefundmitteilung; Offenheit für Behandlungsoptionen nach Genbefundmitteilung; Zeit zwischen Genbefundmitteilung und Intervention; Confounder X-Y: Alter: mit dem Alter steigt das Risiko für Brust- und Eierstockskrebs, damit der Entscheidungsdruck; stärkere Motivation zu partizipieren; Familienwunsch bei jüngeren Frauen.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9A32CE-79EA-4318-80AF-4528CE357DD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17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961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latin typeface="Calibri"/>
              <a:ea typeface="Calibri"/>
              <a:cs typeface="Calibri"/>
            </a:endParaRPr>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242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604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CE441-CEAD-BBD6-7AF6-06A1BDB77CB5}"/>
            </a:ext>
          </a:extLst>
        </p:cNvPr>
        <p:cNvGrpSpPr/>
        <p:nvPr/>
      </p:nvGrpSpPr>
      <p:grpSpPr>
        <a:xfrm>
          <a:off x="0" y="0"/>
          <a:ext cx="0" cy="0"/>
          <a:chOff x="0" y="0"/>
          <a:chExt cx="0" cy="0"/>
        </a:xfrm>
      </p:grpSpPr>
      <p:sp>
        <p:nvSpPr>
          <p:cNvPr id="2" name="Rezervirano mjesto slike slajda 1">
            <a:extLst>
              <a:ext uri="{FF2B5EF4-FFF2-40B4-BE49-F238E27FC236}">
                <a16:creationId xmlns:a16="http://schemas.microsoft.com/office/drawing/2014/main" id="{45043632-A1D2-938B-1DB4-E821C2BB8C9E}"/>
              </a:ext>
            </a:extLst>
          </p:cNvPr>
          <p:cNvSpPr>
            <a:spLocks noGrp="1" noRot="1" noChangeAspect="1"/>
          </p:cNvSpPr>
          <p:nvPr>
            <p:ph type="sldImg"/>
          </p:nvPr>
        </p:nvSpPr>
        <p:spPr/>
      </p:sp>
      <p:sp>
        <p:nvSpPr>
          <p:cNvPr id="3" name="Rezervirano mjesto bilježaka 2">
            <a:extLst>
              <a:ext uri="{FF2B5EF4-FFF2-40B4-BE49-F238E27FC236}">
                <a16:creationId xmlns:a16="http://schemas.microsoft.com/office/drawing/2014/main" id="{36AF5DF5-41A2-6330-A3D5-35D47191DE3B}"/>
              </a:ext>
            </a:extLst>
          </p:cNvPr>
          <p:cNvSpPr>
            <a:spLocks noGrp="1"/>
          </p:cNvSpPr>
          <p:nvPr>
            <p:ph type="body" idx="1"/>
          </p:nvPr>
        </p:nvSpPr>
        <p:spPr/>
        <p:txBody>
          <a:bodyPr/>
          <a:lstStyle/>
          <a:p>
            <a:endParaRPr lang="hr-HR" dirty="0"/>
          </a:p>
        </p:txBody>
      </p:sp>
      <p:sp>
        <p:nvSpPr>
          <p:cNvPr id="4" name="Rezervirano mjesto broja slajda 3">
            <a:extLst>
              <a:ext uri="{FF2B5EF4-FFF2-40B4-BE49-F238E27FC236}">
                <a16:creationId xmlns:a16="http://schemas.microsoft.com/office/drawing/2014/main" id="{34B6E07E-D533-287B-2A86-18641D8FEF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101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319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7B520-0FC7-474A-ADA8-073B0E789378}" type="slidenum">
              <a:rPr kumimoji="0" lang="hr-H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hr-H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61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7AA3-C164-9140-81FE-9493D7363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6DE4F-207C-2543-BB26-18194BFB0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D41C9F-8BB5-C846-B880-099C8C815192}"/>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5" name="Footer Placeholder 4">
            <a:extLst>
              <a:ext uri="{FF2B5EF4-FFF2-40B4-BE49-F238E27FC236}">
                <a16:creationId xmlns:a16="http://schemas.microsoft.com/office/drawing/2014/main" id="{02F6DD8E-9F23-BE4F-9AB8-087363255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215D5-FBC2-BE4B-BDF3-7ECEBAAEFCC4}"/>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177947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5F72-2105-3444-AFAD-C86C8A2892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E8F679-04DD-5246-B0EB-23D22505C9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14A489-0AAD-2244-AA0F-307DAC237BBC}"/>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5" name="Footer Placeholder 4">
            <a:extLst>
              <a:ext uri="{FF2B5EF4-FFF2-40B4-BE49-F238E27FC236}">
                <a16:creationId xmlns:a16="http://schemas.microsoft.com/office/drawing/2014/main" id="{F159B387-17C4-7E4C-8D01-6796E3B38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BADD4-98EF-E341-A4D6-182069593232}"/>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160949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5FA2D-063C-A943-84EE-45A3D54207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CD4E02-3F77-EE4A-B097-E2C668E5E0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5B438-821A-7244-9DF1-24449F6D42E3}"/>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5" name="Footer Placeholder 4">
            <a:extLst>
              <a:ext uri="{FF2B5EF4-FFF2-40B4-BE49-F238E27FC236}">
                <a16:creationId xmlns:a16="http://schemas.microsoft.com/office/drawing/2014/main" id="{B285DD4C-BBAB-8F43-9A2C-28363CA87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0D9D0-DEA2-5744-BF36-75BE2B507BE3}"/>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287956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857216EC-7BFC-937A-A316-DC81FA220975}"/>
              </a:ext>
            </a:extLst>
          </p:cNvPr>
          <p:cNvGrpSpPr/>
          <p:nvPr userDrawn="1"/>
        </p:nvGrpSpPr>
        <p:grpSpPr>
          <a:xfrm>
            <a:off x="10320467" y="6043200"/>
            <a:ext cx="1871533" cy="594539"/>
            <a:chOff x="7740350" y="4532124"/>
            <a:chExt cx="1403650" cy="445904"/>
          </a:xfrm>
        </p:grpSpPr>
        <p:sp>
          <p:nvSpPr>
            <p:cNvPr id="9" name="Rechteck 8">
              <a:extLst>
                <a:ext uri="{FF2B5EF4-FFF2-40B4-BE49-F238E27FC236}">
                  <a16:creationId xmlns:a16="http://schemas.microsoft.com/office/drawing/2014/main" id="{4EAC2E49-8341-04B4-599E-F1ADC28A8958}"/>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dirty="0"/>
            </a:p>
          </p:txBody>
        </p:sp>
        <p:pic>
          <p:nvPicPr>
            <p:cNvPr id="10" name="Grafik 9">
              <a:extLst>
                <a:ext uri="{FF2B5EF4-FFF2-40B4-BE49-F238E27FC236}">
                  <a16:creationId xmlns:a16="http://schemas.microsoft.com/office/drawing/2014/main" id="{098B9475-68D0-AE75-1FC3-B35588E08FB4}"/>
                </a:ext>
              </a:extLst>
            </p:cNvPr>
            <p:cNvPicPr>
              <a:picLocks noChangeAspect="1"/>
            </p:cNvPicPr>
            <p:nvPr/>
          </p:nvPicPr>
          <p:blipFill>
            <a:blip r:embed="rId2"/>
            <a:stretch>
              <a:fillRect/>
            </a:stretch>
          </p:blipFill>
          <p:spPr>
            <a:xfrm>
              <a:off x="7740350" y="4532124"/>
              <a:ext cx="1152825" cy="445904"/>
            </a:xfrm>
            <a:prstGeom prst="rect">
              <a:avLst/>
            </a:prstGeom>
          </p:spPr>
        </p:pic>
      </p:grpSp>
      <p:sp>
        <p:nvSpPr>
          <p:cNvPr id="2" name="Textplatzhalter 14">
            <a:extLst>
              <a:ext uri="{FF2B5EF4-FFF2-40B4-BE49-F238E27FC236}">
                <a16:creationId xmlns:a16="http://schemas.microsoft.com/office/drawing/2014/main" id="{EFA3C123-DFDD-CB60-B4AA-FBA64C995E43}"/>
              </a:ext>
            </a:extLst>
          </p:cNvPr>
          <p:cNvSpPr>
            <a:spLocks noGrp="1"/>
          </p:cNvSpPr>
          <p:nvPr>
            <p:ph type="body" sz="quarter" idx="10" hasCustomPrompt="1"/>
          </p:nvPr>
        </p:nvSpPr>
        <p:spPr>
          <a:xfrm>
            <a:off x="428554" y="1872001"/>
            <a:ext cx="5031343" cy="1555068"/>
          </a:xfrm>
          <a:prstGeom prst="rect">
            <a:avLst/>
          </a:prstGeom>
          <a:ln>
            <a:noFill/>
          </a:ln>
        </p:spPr>
        <p:txBody>
          <a:bodyPr anchor="b"/>
          <a:lstStyle>
            <a:lvl1pPr marL="0" indent="0">
              <a:lnSpc>
                <a:spcPts val="4480"/>
              </a:lnSpc>
              <a:spcBef>
                <a:spcPts val="0"/>
              </a:spcBef>
              <a:buFontTx/>
              <a:buNone/>
              <a:defRPr b="1">
                <a:solidFill>
                  <a:schemeClr val="tx1"/>
                </a:solidFill>
                <a:latin typeface="+mj-lt"/>
                <a:cs typeface="Arial" panose="020B0604020202020204" pitchFamily="34" charset="0"/>
              </a:defRPr>
            </a:lvl1pPr>
            <a:lvl3pPr marL="1219170" indent="0">
              <a:buFontTx/>
              <a:buNone/>
              <a:defRPr/>
            </a:lvl3pPr>
          </a:lstStyle>
          <a:p>
            <a:pPr lvl="0"/>
            <a:r>
              <a:rPr lang="de-DE" dirty="0"/>
              <a:t>Titel der Präsentation</a:t>
            </a:r>
          </a:p>
        </p:txBody>
      </p:sp>
      <p:sp>
        <p:nvSpPr>
          <p:cNvPr id="3" name="Textplatzhalter 16">
            <a:extLst>
              <a:ext uri="{FF2B5EF4-FFF2-40B4-BE49-F238E27FC236}">
                <a16:creationId xmlns:a16="http://schemas.microsoft.com/office/drawing/2014/main" id="{010731B3-C9BB-EAB0-CDD3-9C024916371C}"/>
              </a:ext>
            </a:extLst>
          </p:cNvPr>
          <p:cNvSpPr>
            <a:spLocks noGrp="1"/>
          </p:cNvSpPr>
          <p:nvPr>
            <p:ph type="body" sz="quarter" idx="11" hasCustomPrompt="1"/>
          </p:nvPr>
        </p:nvSpPr>
        <p:spPr>
          <a:xfrm>
            <a:off x="436684" y="3412801"/>
            <a:ext cx="5023213" cy="1677292"/>
          </a:xfrm>
          <a:prstGeom prst="rect">
            <a:avLst/>
          </a:prstGeom>
        </p:spPr>
        <p:txBody>
          <a:bodyPr/>
          <a:lstStyle>
            <a:lvl1pPr marL="0" indent="0">
              <a:lnSpc>
                <a:spcPts val="3200"/>
              </a:lnSpc>
              <a:spcBef>
                <a:spcPts val="0"/>
              </a:spcBef>
              <a:buFontTx/>
              <a:buNone/>
              <a:defRPr sz="2667">
                <a:solidFill>
                  <a:schemeClr val="tx1"/>
                </a:solidFill>
                <a:latin typeface="+mj-lt"/>
                <a:cs typeface="Arial" panose="020B0604020202020204" pitchFamily="34" charset="0"/>
              </a:defRPr>
            </a:lvl1pPr>
          </a:lstStyle>
          <a:p>
            <a:pPr lvl="0"/>
            <a:r>
              <a:rPr lang="de-DE" dirty="0"/>
              <a:t>Hier </a:t>
            </a:r>
            <a:r>
              <a:rPr lang="de-DE" dirty="0" err="1"/>
              <a:t>Subline</a:t>
            </a:r>
            <a:r>
              <a:rPr lang="de-DE" dirty="0"/>
              <a:t> eingeben</a:t>
            </a:r>
          </a:p>
        </p:txBody>
      </p:sp>
      <p:pic>
        <p:nvPicPr>
          <p:cNvPr id="4" name="Grafik 3">
            <a:extLst>
              <a:ext uri="{FF2B5EF4-FFF2-40B4-BE49-F238E27FC236}">
                <a16:creationId xmlns:a16="http://schemas.microsoft.com/office/drawing/2014/main" id="{2CA1ECFB-620F-FCEF-4822-517688D550B0}"/>
              </a:ext>
            </a:extLst>
          </p:cNvPr>
          <p:cNvPicPr>
            <a:picLocks noChangeAspect="1"/>
          </p:cNvPicPr>
          <p:nvPr userDrawn="1"/>
        </p:nvPicPr>
        <p:blipFill rotWithShape="1">
          <a:blip r:embed="rId3"/>
          <a:srcRect l="27371" t="43388" r="25257" b="43675"/>
          <a:stretch/>
        </p:blipFill>
        <p:spPr>
          <a:xfrm>
            <a:off x="7820612" y="2874700"/>
            <a:ext cx="2873307" cy="1108601"/>
          </a:xfrm>
          <a:prstGeom prst="rect">
            <a:avLst/>
          </a:prstGeom>
        </p:spPr>
      </p:pic>
    </p:spTree>
    <p:extLst>
      <p:ext uri="{BB962C8B-B14F-4D97-AF65-F5344CB8AC3E}">
        <p14:creationId xmlns:p14="http://schemas.microsoft.com/office/powerpoint/2010/main" val="14935353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extplatzhalter 14">
            <a:extLst>
              <a:ext uri="{FF2B5EF4-FFF2-40B4-BE49-F238E27FC236}">
                <a16:creationId xmlns:a16="http://schemas.microsoft.com/office/drawing/2014/main" id="{ED4FCA89-DBDE-B943-55CC-85AD003EC7E3}"/>
              </a:ext>
            </a:extLst>
          </p:cNvPr>
          <p:cNvSpPr>
            <a:spLocks noGrp="1"/>
          </p:cNvSpPr>
          <p:nvPr>
            <p:ph type="body" sz="quarter" idx="10" hasCustomPrompt="1"/>
          </p:nvPr>
        </p:nvSpPr>
        <p:spPr>
          <a:xfrm>
            <a:off x="6533729" y="1872062"/>
            <a:ext cx="5031343" cy="1555068"/>
          </a:xfrm>
          <a:prstGeom prst="rect">
            <a:avLst/>
          </a:prstGeom>
          <a:ln>
            <a:noFill/>
          </a:ln>
        </p:spPr>
        <p:txBody>
          <a:bodyPr anchor="b"/>
          <a:lstStyle>
            <a:lvl1pPr marL="0" indent="0">
              <a:lnSpc>
                <a:spcPts val="4480"/>
              </a:lnSpc>
              <a:spcBef>
                <a:spcPts val="0"/>
              </a:spcBef>
              <a:buFontTx/>
              <a:buNone/>
              <a:defRPr b="1">
                <a:solidFill>
                  <a:schemeClr val="bg1"/>
                </a:solidFill>
                <a:latin typeface="+mj-lt"/>
                <a:cs typeface="Arial" panose="020B0604020202020204" pitchFamily="34" charset="0"/>
              </a:defRPr>
            </a:lvl1pPr>
            <a:lvl3pPr marL="1219170" indent="0">
              <a:buFontTx/>
              <a:buNone/>
              <a:defRPr/>
            </a:lvl3pPr>
          </a:lstStyle>
          <a:p>
            <a:pPr lvl="0"/>
            <a:r>
              <a:rPr lang="de-DE" dirty="0"/>
              <a:t>Titel der Präsentation</a:t>
            </a:r>
          </a:p>
        </p:txBody>
      </p:sp>
      <p:sp>
        <p:nvSpPr>
          <p:cNvPr id="4" name="Textplatzhalter 16">
            <a:extLst>
              <a:ext uri="{FF2B5EF4-FFF2-40B4-BE49-F238E27FC236}">
                <a16:creationId xmlns:a16="http://schemas.microsoft.com/office/drawing/2014/main" id="{9AAEE5CA-C8D0-54D2-E018-783F422A31EB}"/>
              </a:ext>
            </a:extLst>
          </p:cNvPr>
          <p:cNvSpPr>
            <a:spLocks noGrp="1"/>
          </p:cNvSpPr>
          <p:nvPr>
            <p:ph type="body" sz="quarter" idx="11" hasCustomPrompt="1"/>
          </p:nvPr>
        </p:nvSpPr>
        <p:spPr>
          <a:xfrm>
            <a:off x="6541859" y="3415123"/>
            <a:ext cx="5023213" cy="1677292"/>
          </a:xfrm>
          <a:prstGeom prst="rect">
            <a:avLst/>
          </a:prstGeom>
        </p:spPr>
        <p:txBody>
          <a:bodyPr/>
          <a:lstStyle>
            <a:lvl1pPr marL="0" indent="0">
              <a:lnSpc>
                <a:spcPts val="3200"/>
              </a:lnSpc>
              <a:spcBef>
                <a:spcPts val="0"/>
              </a:spcBef>
              <a:buFontTx/>
              <a:buNone/>
              <a:defRPr sz="2667">
                <a:solidFill>
                  <a:schemeClr val="bg1"/>
                </a:solidFill>
                <a:latin typeface="+mj-lt"/>
                <a:cs typeface="Arial" panose="020B0604020202020204" pitchFamily="34" charset="0"/>
              </a:defRPr>
            </a:lvl1pPr>
          </a:lstStyle>
          <a:p>
            <a:pPr lvl="0"/>
            <a:r>
              <a:rPr lang="de-DE" dirty="0"/>
              <a:t>Hier </a:t>
            </a:r>
            <a:r>
              <a:rPr lang="de-DE" dirty="0" err="1"/>
              <a:t>Subline</a:t>
            </a:r>
            <a:r>
              <a:rPr lang="de-DE" dirty="0"/>
              <a:t> eingeben</a:t>
            </a:r>
          </a:p>
        </p:txBody>
      </p:sp>
      <p:sp>
        <p:nvSpPr>
          <p:cNvPr id="5" name="Bildplatzhalter 5">
            <a:extLst>
              <a:ext uri="{FF2B5EF4-FFF2-40B4-BE49-F238E27FC236}">
                <a16:creationId xmlns:a16="http://schemas.microsoft.com/office/drawing/2014/main" id="{94D710E3-223C-CCFF-DCD7-1C5D60B310AF}"/>
              </a:ext>
            </a:extLst>
          </p:cNvPr>
          <p:cNvSpPr>
            <a:spLocks noGrp="1"/>
          </p:cNvSpPr>
          <p:nvPr>
            <p:ph type="pic" sz="quarter" idx="12" hasCustomPrompt="1"/>
          </p:nvPr>
        </p:nvSpPr>
        <p:spPr>
          <a:xfrm>
            <a:off x="0" y="0"/>
            <a:ext cx="6096000" cy="6858000"/>
          </a:xfrm>
          <a:prstGeom prst="rect">
            <a:avLst/>
          </a:prstGeom>
        </p:spPr>
        <p:txBody>
          <a:bodyPr anchor="ctr"/>
          <a:lstStyle>
            <a:lvl1pPr marL="0" indent="0" algn="ctr">
              <a:buFontTx/>
              <a:buNone/>
              <a:defRPr/>
            </a:lvl1pPr>
          </a:lstStyle>
          <a:p>
            <a:r>
              <a:rPr lang="de-DE" dirty="0"/>
              <a:t>Hier Bild einfügen</a:t>
            </a:r>
          </a:p>
        </p:txBody>
      </p:sp>
      <p:pic>
        <p:nvPicPr>
          <p:cNvPr id="2" name="Grafik 1">
            <a:extLst>
              <a:ext uri="{FF2B5EF4-FFF2-40B4-BE49-F238E27FC236}">
                <a16:creationId xmlns:a16="http://schemas.microsoft.com/office/drawing/2014/main" id="{948A0497-E8F4-6F11-B254-6EA87B4057B3}"/>
              </a:ext>
            </a:extLst>
          </p:cNvPr>
          <p:cNvPicPr>
            <a:picLocks noChangeAspect="1"/>
          </p:cNvPicPr>
          <p:nvPr userDrawn="1"/>
        </p:nvPicPr>
        <p:blipFill rotWithShape="1">
          <a:blip r:embed="rId2"/>
          <a:srcRect l="27371" t="43388" r="25257" b="43675"/>
          <a:stretch/>
        </p:blipFill>
        <p:spPr>
          <a:xfrm>
            <a:off x="6795343" y="4607860"/>
            <a:ext cx="2873307" cy="1108601"/>
          </a:xfrm>
          <a:prstGeom prst="rect">
            <a:avLst/>
          </a:prstGeom>
        </p:spPr>
      </p:pic>
    </p:spTree>
    <p:extLst>
      <p:ext uri="{BB962C8B-B14F-4D97-AF65-F5344CB8AC3E}">
        <p14:creationId xmlns:p14="http://schemas.microsoft.com/office/powerpoint/2010/main" val="828700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Zwischenfolie weiß">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AF87E2D5-FEBA-B73E-A8F1-78713AFA4B31}"/>
              </a:ext>
            </a:extLst>
          </p:cNvPr>
          <p:cNvSpPr>
            <a:spLocks noGrp="1"/>
          </p:cNvSpPr>
          <p:nvPr>
            <p:ph type="subTitle" idx="1" hasCustomPrompt="1"/>
          </p:nvPr>
        </p:nvSpPr>
        <p:spPr>
          <a:xfrm>
            <a:off x="542400" y="2939498"/>
            <a:ext cx="9677400" cy="1655233"/>
          </a:xfrm>
          <a:prstGeom prst="rect">
            <a:avLst/>
          </a:prstGeom>
        </p:spPr>
        <p:txBody>
          <a:bodyPr>
            <a:normAutofit/>
          </a:bodyPr>
          <a:lstStyle>
            <a:lvl1pPr marL="0" indent="0" algn="l">
              <a:lnSpc>
                <a:spcPts val="3200"/>
              </a:lnSpc>
              <a:spcBef>
                <a:spcPts val="0"/>
              </a:spcBef>
              <a:buNone/>
              <a:defRPr sz="2667">
                <a:solidFill>
                  <a:schemeClr val="tx1"/>
                </a:solidFill>
                <a:latin typeface="+mj-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hier eingeben</a:t>
            </a:r>
          </a:p>
          <a:p>
            <a:endParaRPr lang="de-DE" dirty="0"/>
          </a:p>
        </p:txBody>
      </p:sp>
      <p:sp>
        <p:nvSpPr>
          <p:cNvPr id="10" name="Textplatzhalter 9">
            <a:extLst>
              <a:ext uri="{FF2B5EF4-FFF2-40B4-BE49-F238E27FC236}">
                <a16:creationId xmlns:a16="http://schemas.microsoft.com/office/drawing/2014/main" id="{C80BCA2A-1C91-BEA5-76D7-A2367375DF94}"/>
              </a:ext>
            </a:extLst>
          </p:cNvPr>
          <p:cNvSpPr>
            <a:spLocks noGrp="1"/>
          </p:cNvSpPr>
          <p:nvPr>
            <p:ph type="body" sz="quarter" idx="11" hasCustomPrompt="1"/>
          </p:nvPr>
        </p:nvSpPr>
        <p:spPr>
          <a:xfrm>
            <a:off x="541867" y="1049867"/>
            <a:ext cx="9677400" cy="1871133"/>
          </a:xfrm>
          <a:prstGeom prst="rect">
            <a:avLst/>
          </a:prstGeom>
        </p:spPr>
        <p:txBody>
          <a:bodyPr anchor="b"/>
          <a:lstStyle>
            <a:lvl1pPr marL="0" indent="0">
              <a:lnSpc>
                <a:spcPts val="4267"/>
              </a:lnSpc>
              <a:spcBef>
                <a:spcPts val="0"/>
              </a:spcBef>
              <a:buFontTx/>
              <a:buNone/>
              <a:defRPr b="1">
                <a:solidFill>
                  <a:schemeClr val="bg2"/>
                </a:solidFill>
                <a:latin typeface="+mj-lt"/>
                <a:cs typeface="Arial" panose="020B0604020202020204" pitchFamily="34" charset="0"/>
              </a:defRPr>
            </a:lvl1pPr>
          </a:lstStyle>
          <a:p>
            <a:pPr lvl="0"/>
            <a:r>
              <a:rPr lang="de-DE" dirty="0"/>
              <a:t>_01 Zwischenfolie. Headline eingeben</a:t>
            </a:r>
          </a:p>
        </p:txBody>
      </p:sp>
    </p:spTree>
    <p:extLst>
      <p:ext uri="{BB962C8B-B14F-4D97-AF65-F5344CB8AC3E}">
        <p14:creationId xmlns:p14="http://schemas.microsoft.com/office/powerpoint/2010/main" val="308810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023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line">
    <p:spTree>
      <p:nvGrpSpPr>
        <p:cNvPr id="1" name=""/>
        <p:cNvGrpSpPr/>
        <p:nvPr/>
      </p:nvGrpSpPr>
      <p:grpSpPr>
        <a:xfrm>
          <a:off x="0" y="0"/>
          <a:ext cx="0" cy="0"/>
          <a:chOff x="0" y="0"/>
          <a:chExt cx="0" cy="0"/>
        </a:xfrm>
      </p:grpSpPr>
      <p:sp>
        <p:nvSpPr>
          <p:cNvPr id="3" name="Titel 17"/>
          <p:cNvSpPr txBox="1">
            <a:spLocks/>
          </p:cNvSpPr>
          <p:nvPr userDrawn="1"/>
        </p:nvSpPr>
        <p:spPr>
          <a:xfrm>
            <a:off x="624417" y="271463"/>
            <a:ext cx="11616000" cy="432000"/>
          </a:xfrm>
          <a:prstGeom prst="rect">
            <a:avLst/>
          </a:prstGeom>
          <a:solidFill>
            <a:schemeClr val="accent1"/>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91440" tIns="36000" rIns="91440" bIns="72000" rtlCol="0" anchor="ctr" anchorCtr="0">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88896" algn="l" defTabSz="457178"/>
            <a:endParaRPr lang="de-DE" sz="1800" dirty="0">
              <a:solidFill>
                <a:prstClr val="white"/>
              </a:solidFill>
              <a:latin typeface="Arial"/>
              <a:cs typeface="Arial"/>
            </a:endParaRPr>
          </a:p>
        </p:txBody>
      </p:sp>
      <p:sp>
        <p:nvSpPr>
          <p:cNvPr id="4" name="Titel 1"/>
          <p:cNvSpPr>
            <a:spLocks noGrp="1"/>
          </p:cNvSpPr>
          <p:nvPr>
            <p:ph type="title" hasCustomPrompt="1"/>
          </p:nvPr>
        </p:nvSpPr>
        <p:spPr>
          <a:xfrm>
            <a:off x="624431" y="272907"/>
            <a:ext cx="11615999" cy="430559"/>
          </a:xfrm>
          <a:prstGeom prst="rect">
            <a:avLst/>
          </a:prstGeom>
        </p:spPr>
        <p:txBody>
          <a:bodyPr lIns="90000" tIns="72000" rIns="90000" bIns="46800" anchor="t" anchorCtr="0">
            <a:normAutofit/>
          </a:bodyPr>
          <a:lstStyle>
            <a:lvl1pPr marL="107995" algn="l">
              <a:defRPr sz="1800" u="none">
                <a:solidFill>
                  <a:schemeClr val="bg1"/>
                </a:solidFill>
                <a:latin typeface="Arial" panose="020B0604020202020204" pitchFamily="34" charset="0"/>
                <a:cs typeface="Arial" panose="020B0604020202020204" pitchFamily="34" charset="0"/>
              </a:defRPr>
            </a:lvl1pPr>
          </a:lstStyle>
          <a:p>
            <a:r>
              <a:rPr lang="de-DE" dirty="0"/>
              <a:t>Headline</a:t>
            </a:r>
          </a:p>
        </p:txBody>
      </p:sp>
      <p:sp>
        <p:nvSpPr>
          <p:cNvPr id="9" name="Inhaltsplatzhalter 7"/>
          <p:cNvSpPr>
            <a:spLocks noGrp="1"/>
          </p:cNvSpPr>
          <p:nvPr>
            <p:ph sz="quarter" idx="10"/>
          </p:nvPr>
        </p:nvSpPr>
        <p:spPr>
          <a:xfrm>
            <a:off x="624420" y="836713"/>
            <a:ext cx="11040533" cy="5113239"/>
          </a:xfrm>
          <a:prstGeom prst="rect">
            <a:avLst/>
          </a:prstGeom>
        </p:spPr>
        <p:txBody>
          <a:bodyPr anchor="ctr"/>
          <a:lstStyle>
            <a:lvl1pPr marL="342882" indent="-342882">
              <a:buFont typeface="Arial" panose="020B0604020202020204" pitchFamily="34" charset="0"/>
              <a:buChar char="•"/>
              <a:defRPr sz="1600"/>
            </a:lvl1pPr>
            <a:lvl2pPr marL="742913" indent="-285737">
              <a:buFont typeface="Arial" panose="020B0604020202020204" pitchFamily="34" charset="0"/>
              <a:buChar char="•"/>
              <a:defRPr sz="1600"/>
            </a:lvl2pPr>
            <a:lvl3pPr marL="1142942" indent="-228589">
              <a:buFont typeface="Arial" panose="020B0604020202020204" pitchFamily="34" charset="0"/>
              <a:buChar char="•"/>
              <a:defRPr sz="1600"/>
            </a:lvl3pPr>
            <a:lvl4pPr marL="1600120" indent="-228589">
              <a:buFont typeface="Arial" panose="020B0604020202020204" pitchFamily="34" charset="0"/>
              <a:buChar char="•"/>
              <a:defRPr sz="1600"/>
            </a:lvl4pPr>
            <a:lvl5pPr marL="2057298" indent="-228589">
              <a:buFont typeface="Arial" panose="020B0604020202020204" pitchFamily="34" charset="0"/>
              <a:buChar char="•"/>
              <a:defRPr sz="1600"/>
            </a:lvl5pPr>
            <a:lvl6pPr marL="2285886" indent="0">
              <a:buNone/>
              <a:defRPr/>
            </a:lvl6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a:t>
            </a:r>
          </a:p>
        </p:txBody>
      </p:sp>
    </p:spTree>
    <p:extLst>
      <p:ext uri="{BB962C8B-B14F-4D97-AF65-F5344CB8AC3E}">
        <p14:creationId xmlns:p14="http://schemas.microsoft.com/office/powerpoint/2010/main" val="1449643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CCF6A-F328-4237-846F-6FBD360180D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3BF75D4-85F4-4723-99C9-5BEE0DD55D91}"/>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EC9E0F6-0EBE-480B-9A67-8FA42F37FC76}"/>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5" name="Fußzeilenplatzhalter 4">
            <a:extLst>
              <a:ext uri="{FF2B5EF4-FFF2-40B4-BE49-F238E27FC236}">
                <a16:creationId xmlns:a16="http://schemas.microsoft.com/office/drawing/2014/main" id="{FA16E524-C219-4098-AAF1-3DA2AA23F9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8DECD80-8F7B-4527-B167-786F6FF135CE}"/>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2870206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C0768-A640-4E87-A6CD-A11D8C7A975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936902-48F8-46C5-9E6F-B996C805CF1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47CBB0F-FF24-4D35-98C4-5A11C3C4D46C}"/>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5" name="Fußzeilenplatzhalter 4">
            <a:extLst>
              <a:ext uri="{FF2B5EF4-FFF2-40B4-BE49-F238E27FC236}">
                <a16:creationId xmlns:a16="http://schemas.microsoft.com/office/drawing/2014/main" id="{3C62C87C-C7BA-4C83-9BA8-08BC0A895C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6A068E2-7124-4F3D-B151-E1A88E554623}"/>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1107884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024B2-E9DE-4C02-BDA7-354D29C6DCEF}"/>
              </a:ext>
            </a:extLst>
          </p:cNvPr>
          <p:cNvSpPr>
            <a:spLocks noGrp="1"/>
          </p:cNvSpPr>
          <p:nvPr>
            <p:ph type="title"/>
          </p:nvPr>
        </p:nvSpPr>
        <p:spPr>
          <a:xfrm>
            <a:off x="831851" y="1709740"/>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D582E5D-63B1-4A60-A63C-BFC51AA502E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F046D0F-D6EF-46D8-98F6-36216CB76FEF}"/>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5" name="Fußzeilenplatzhalter 4">
            <a:extLst>
              <a:ext uri="{FF2B5EF4-FFF2-40B4-BE49-F238E27FC236}">
                <a16:creationId xmlns:a16="http://schemas.microsoft.com/office/drawing/2014/main" id="{B28CCDD7-C664-4CF8-8704-5731E33492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0ACA62E-9A0C-4DA3-8D0D-A2484579AB9C}"/>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53412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B46E-1302-5A4E-B21F-3185E2232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B2335-C1E0-694B-8483-A000100733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A6A5A-EDFE-8B40-97AE-04E27FF1EEC7}"/>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5" name="Footer Placeholder 4">
            <a:extLst>
              <a:ext uri="{FF2B5EF4-FFF2-40B4-BE49-F238E27FC236}">
                <a16:creationId xmlns:a16="http://schemas.microsoft.com/office/drawing/2014/main" id="{C63B3E63-3E8D-8A45-8BE8-1C1319835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B9FC6-E885-004A-A996-ADB1993D840A}"/>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3839932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54EEE-7101-44C2-8A76-0510504171C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4CE272-49C9-46F2-B776-D18B4D3B9EE8}"/>
              </a:ext>
            </a:extLst>
          </p:cNvPr>
          <p:cNvSpPr>
            <a:spLocks noGrp="1"/>
          </p:cNvSpPr>
          <p:nvPr>
            <p:ph sz="half" idx="1"/>
          </p:nvPr>
        </p:nvSpPr>
        <p:spPr>
          <a:xfrm>
            <a:off x="838200"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88FA666-8362-47B8-B610-EA1C32942046}"/>
              </a:ext>
            </a:extLst>
          </p:cNvPr>
          <p:cNvSpPr>
            <a:spLocks noGrp="1"/>
          </p:cNvSpPr>
          <p:nvPr>
            <p:ph sz="half" idx="2"/>
          </p:nvPr>
        </p:nvSpPr>
        <p:spPr>
          <a:xfrm>
            <a:off x="6172200"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43B3269-C003-4205-9365-FD01C51C2F40}"/>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6" name="Fußzeilenplatzhalter 5">
            <a:extLst>
              <a:ext uri="{FF2B5EF4-FFF2-40B4-BE49-F238E27FC236}">
                <a16:creationId xmlns:a16="http://schemas.microsoft.com/office/drawing/2014/main" id="{7D2A3C38-DCD5-499F-9B0D-F64FE61E285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446B5F8-2018-475E-A2E4-D833F2FB8525}"/>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4225043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CEE45B-ADF1-4E6F-9CD0-9BDB3AF3FE7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92CF85A-C334-4D5D-91EF-4DC8BA22AE6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05059D5-5A99-4E36-8C3D-8097E8C8BEFF}"/>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A0F40BE-6B41-41B3-8C4A-05C4D0E9B9D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4A5D820-134E-457C-A7BD-45D995AC7282}"/>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E5BA87B-644B-4D72-8B3A-C8C31D5E70CD}"/>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8" name="Fußzeilenplatzhalter 7">
            <a:extLst>
              <a:ext uri="{FF2B5EF4-FFF2-40B4-BE49-F238E27FC236}">
                <a16:creationId xmlns:a16="http://schemas.microsoft.com/office/drawing/2014/main" id="{A103E0B6-87F0-4EF6-8598-1371328BFD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7CF5947-7262-43AB-9407-F4CC0094103D}"/>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404883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C4967-EC9B-4B37-BABE-9B0415B100F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D35D097-1F36-4CB5-AE36-56EFB882911F}"/>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4" name="Fußzeilenplatzhalter 3">
            <a:extLst>
              <a:ext uri="{FF2B5EF4-FFF2-40B4-BE49-F238E27FC236}">
                <a16:creationId xmlns:a16="http://schemas.microsoft.com/office/drawing/2014/main" id="{C1A442B6-5163-43D2-8CAE-2ED28D823E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950C5C9-6F9C-4FF4-BA4F-6A7E454AEE82}"/>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3332647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E82E91-47EA-4058-92C6-D69E76093F8C}"/>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3" name="Fußzeilenplatzhalter 2">
            <a:extLst>
              <a:ext uri="{FF2B5EF4-FFF2-40B4-BE49-F238E27FC236}">
                <a16:creationId xmlns:a16="http://schemas.microsoft.com/office/drawing/2014/main" id="{5BA0EAC5-1006-4F19-827A-56F0479AA5F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FEA0EC9-3BFC-43BE-B819-4809D5E33379}"/>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3926457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ADB54-F82D-4AD7-B00F-6DEF6F6B162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9344C16-6925-4101-A703-898C7A51398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F74CDF9-4B22-435A-A407-F71AF545142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50DE6A-8577-4E26-930A-00488D28023D}"/>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6" name="Fußzeilenplatzhalter 5">
            <a:extLst>
              <a:ext uri="{FF2B5EF4-FFF2-40B4-BE49-F238E27FC236}">
                <a16:creationId xmlns:a16="http://schemas.microsoft.com/office/drawing/2014/main" id="{66644371-1F4A-4767-81BC-70A92FBF657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5EF0504-A7AD-4EC8-AA88-1DCA2AF453B2}"/>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2946238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65334-8DC3-4165-A745-7F12371DEB6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15DC8E3-F04C-4977-8A53-A504AD84AA7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a:p>
        </p:txBody>
      </p:sp>
      <p:sp>
        <p:nvSpPr>
          <p:cNvPr id="4" name="Textplatzhalter 3">
            <a:extLst>
              <a:ext uri="{FF2B5EF4-FFF2-40B4-BE49-F238E27FC236}">
                <a16:creationId xmlns:a16="http://schemas.microsoft.com/office/drawing/2014/main" id="{BF101DC1-776B-402D-A9A0-E4DC7D766B4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D9D0BB4-A40C-4A0E-82A6-7027FFDDD502}"/>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6" name="Fußzeilenplatzhalter 5">
            <a:extLst>
              <a:ext uri="{FF2B5EF4-FFF2-40B4-BE49-F238E27FC236}">
                <a16:creationId xmlns:a16="http://schemas.microsoft.com/office/drawing/2014/main" id="{14160062-4C29-4E80-A1C7-9E1D0E244DB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8718B36-0253-4906-9C7F-5B8949AD7F33}"/>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1414694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A721C-5AFA-4BC3-A56C-502D3FC0CD1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AE04C47-D4B8-4418-BAB2-AB61197C2CE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D9EEED-8DAA-492D-BBCA-0FB3436504F5}"/>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5" name="Fußzeilenplatzhalter 4">
            <a:extLst>
              <a:ext uri="{FF2B5EF4-FFF2-40B4-BE49-F238E27FC236}">
                <a16:creationId xmlns:a16="http://schemas.microsoft.com/office/drawing/2014/main" id="{946D1F9F-9AE4-4E47-BD34-DC71FD68B7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914429-D587-4431-9742-D04AA348E68E}"/>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381936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05B38F8-1F74-4FD6-9A23-DD02D37E20EB}"/>
              </a:ext>
            </a:extLst>
          </p:cNvPr>
          <p:cNvSpPr>
            <a:spLocks noGrp="1"/>
          </p:cNvSpPr>
          <p:nvPr>
            <p:ph type="title" orient="vert"/>
          </p:nvPr>
        </p:nvSpPr>
        <p:spPr>
          <a:xfrm>
            <a:off x="8724901" y="365126"/>
            <a:ext cx="2628900" cy="5811839"/>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46D5D39-5DFB-4B44-AA1D-5BD8B731FFA6}"/>
              </a:ext>
            </a:extLst>
          </p:cNvPr>
          <p:cNvSpPr>
            <a:spLocks noGrp="1"/>
          </p:cNvSpPr>
          <p:nvPr>
            <p:ph type="body" orient="vert" idx="1"/>
          </p:nvPr>
        </p:nvSpPr>
        <p:spPr>
          <a:xfrm>
            <a:off x="838201" y="365126"/>
            <a:ext cx="7734300" cy="581183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59147AE-3258-4840-918D-E796551A5F25}"/>
              </a:ext>
            </a:extLst>
          </p:cNvPr>
          <p:cNvSpPr>
            <a:spLocks noGrp="1"/>
          </p:cNvSpPr>
          <p:nvPr>
            <p:ph type="dt" sz="half" idx="10"/>
          </p:nvPr>
        </p:nvSpPr>
        <p:spPr/>
        <p:txBody>
          <a:bodyPr/>
          <a:lstStyle/>
          <a:p>
            <a:fld id="{AD43B31F-5171-470E-B36E-FD8A9997B5C2}" type="datetimeFigureOut">
              <a:rPr lang="de-DE" smtClean="0"/>
              <a:t>01.06.2025</a:t>
            </a:fld>
            <a:endParaRPr lang="de-DE"/>
          </a:p>
        </p:txBody>
      </p:sp>
      <p:sp>
        <p:nvSpPr>
          <p:cNvPr id="5" name="Fußzeilenplatzhalter 4">
            <a:extLst>
              <a:ext uri="{FF2B5EF4-FFF2-40B4-BE49-F238E27FC236}">
                <a16:creationId xmlns:a16="http://schemas.microsoft.com/office/drawing/2014/main" id="{893C6769-9132-4566-9BD5-838E55AFA87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BD7F1A-CB5C-44F1-AD24-CA43009CFA16}"/>
              </a:ext>
            </a:extLst>
          </p:cNvPr>
          <p:cNvSpPr>
            <a:spLocks noGrp="1"/>
          </p:cNvSpPr>
          <p:nvPr>
            <p:ph type="sldNum" sz="quarter" idx="12"/>
          </p:nvPr>
        </p:nvSpPr>
        <p:spPr/>
        <p:txBody>
          <a:bodyPr/>
          <a:lstStyle/>
          <a:p>
            <a:fld id="{EC01D89A-14BA-436A-B485-F689B9833C7A}" type="slidenum">
              <a:rPr lang="de-DE" smtClean="0"/>
              <a:t>‹#›</a:t>
            </a:fld>
            <a:endParaRPr lang="de-DE"/>
          </a:p>
        </p:txBody>
      </p:sp>
    </p:spTree>
    <p:extLst>
      <p:ext uri="{BB962C8B-B14F-4D97-AF65-F5344CB8AC3E}">
        <p14:creationId xmlns:p14="http://schemas.microsoft.com/office/powerpoint/2010/main" val="3057972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3E9B43-F8AA-6D1A-2761-41AB9856302C}"/>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7A465646-7167-B715-DF8A-17FF8191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CB8535A9-0C99-A37F-8454-55E3F7D4186C}"/>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5" name="Rezervirano mjesto podnožja 4">
            <a:extLst>
              <a:ext uri="{FF2B5EF4-FFF2-40B4-BE49-F238E27FC236}">
                <a16:creationId xmlns:a16="http://schemas.microsoft.com/office/drawing/2014/main" id="{04EDD931-F920-F2DC-6E80-2465E1575AF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C1EC4C0-429C-56F4-831B-B63BFE8E56C4}"/>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3573162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5ABF12-5762-480A-CCC1-34BBF693238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46C17775-DFC8-58D8-2F44-A98F0D4D7A16}"/>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4316088-5FA0-7BD9-1B58-177A78D689F7}"/>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5" name="Rezervirano mjesto podnožja 4">
            <a:extLst>
              <a:ext uri="{FF2B5EF4-FFF2-40B4-BE49-F238E27FC236}">
                <a16:creationId xmlns:a16="http://schemas.microsoft.com/office/drawing/2014/main" id="{D4097048-C6FB-056B-684D-38CF28ACF05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CBF1078-A022-8270-0859-2066823CB539}"/>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20075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3CD0-97DF-1848-BDEF-FD7E95A29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6A0AC6-9940-1141-A454-F6AE1AF8F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A6FB9A-D216-C643-A65E-D805AC62279F}"/>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5" name="Footer Placeholder 4">
            <a:extLst>
              <a:ext uri="{FF2B5EF4-FFF2-40B4-BE49-F238E27FC236}">
                <a16:creationId xmlns:a16="http://schemas.microsoft.com/office/drawing/2014/main" id="{59A9CF60-5CD3-E246-9E2E-25DF6E8CC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3982C-C269-3747-BA8C-376FB035FD8B}"/>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2859490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07D62E-986C-9A98-71DF-CB9EE30B546E}"/>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91A5F5B-D1F1-83BC-D8C2-5F75FD359C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19E6ECA8-7D3B-70DE-9FE5-29C5D95401F9}"/>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5" name="Rezervirano mjesto podnožja 4">
            <a:extLst>
              <a:ext uri="{FF2B5EF4-FFF2-40B4-BE49-F238E27FC236}">
                <a16:creationId xmlns:a16="http://schemas.microsoft.com/office/drawing/2014/main" id="{B2216901-EB59-FDF7-0472-3032C1627E9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74C8E44-9713-A832-B7B1-63EF68794524}"/>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399673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2473A2-9E54-17B4-8D92-68A7F72A764F}"/>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E1514116-CDB0-FC3B-BBC9-014B62CD4E6A}"/>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0887B33B-CDE1-BD62-34B0-8563AA55EDC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D2E04492-64A7-774F-DF3A-26BC821823A4}"/>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6" name="Rezervirano mjesto podnožja 5">
            <a:extLst>
              <a:ext uri="{FF2B5EF4-FFF2-40B4-BE49-F238E27FC236}">
                <a16:creationId xmlns:a16="http://schemas.microsoft.com/office/drawing/2014/main" id="{52653AD5-21DE-7940-FD58-4703545E8C1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5609AD7-B2D8-1F31-3C0F-C3F47011B383}"/>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35717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D5A113-6112-A505-A5EB-0B8FA9EA6E62}"/>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A504F7A-314C-A3CF-FD63-C505399C9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1BE8B005-61C6-C009-ECD4-196E7B212C7E}"/>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6A046CDF-97D7-F1DD-B30A-EB0EE4C4D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D56EC42B-247A-71B1-FE76-696E61BF42CB}"/>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CEC1E718-BA8E-7A33-7F30-2A497507C7A7}"/>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8" name="Rezervirano mjesto podnožja 7">
            <a:extLst>
              <a:ext uri="{FF2B5EF4-FFF2-40B4-BE49-F238E27FC236}">
                <a16:creationId xmlns:a16="http://schemas.microsoft.com/office/drawing/2014/main" id="{74734598-2244-F7F6-5B74-C82509C76757}"/>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B4A457C6-122F-95A3-D6FD-5E6F23D750E2}"/>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1604595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32DC37-18A1-604F-4ED5-342070337FD6}"/>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C909B8BD-DBDD-8EF3-6472-5B2EEE9FECFA}"/>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4" name="Rezervirano mjesto podnožja 3">
            <a:extLst>
              <a:ext uri="{FF2B5EF4-FFF2-40B4-BE49-F238E27FC236}">
                <a16:creationId xmlns:a16="http://schemas.microsoft.com/office/drawing/2014/main" id="{88BEC24B-4085-5B6A-7542-D2763F94505A}"/>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A1F0F9EE-014E-7262-BF8B-0ADA959366D9}"/>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2102496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598B8B1D-7E51-CFFC-60A4-3A1D9E00D868}"/>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3" name="Rezervirano mjesto podnožja 2">
            <a:extLst>
              <a:ext uri="{FF2B5EF4-FFF2-40B4-BE49-F238E27FC236}">
                <a16:creationId xmlns:a16="http://schemas.microsoft.com/office/drawing/2014/main" id="{9C9F7674-3B7C-BB9F-A415-16B41B90232F}"/>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879065A2-5B06-C841-FC0F-0EAF639BECC0}"/>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3288992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C2A0AD-5621-F772-46D1-464416C05CE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BAE8287A-55B3-EDB7-F3B1-95E47873E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03D4A01B-3491-710D-FA7C-860E77544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A0429F0B-BE86-C3A9-0789-F07129A20FA2}"/>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6" name="Rezervirano mjesto podnožja 5">
            <a:extLst>
              <a:ext uri="{FF2B5EF4-FFF2-40B4-BE49-F238E27FC236}">
                <a16:creationId xmlns:a16="http://schemas.microsoft.com/office/drawing/2014/main" id="{7C604BC8-F418-CEAC-2632-2301D107792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A390DA3-3BE7-DE8C-C79E-9E3C3903949E}"/>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1103070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C39CBD-63E7-654E-C2B5-64A99B1B518D}"/>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FB154F23-BB47-E163-EF7C-68E314426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ED75AC00-619D-6378-E78C-46714BF6F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1157C7C9-6B32-016D-08E5-0CC42A3D7511}"/>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6" name="Rezervirano mjesto podnožja 5">
            <a:extLst>
              <a:ext uri="{FF2B5EF4-FFF2-40B4-BE49-F238E27FC236}">
                <a16:creationId xmlns:a16="http://schemas.microsoft.com/office/drawing/2014/main" id="{EAAAC322-3045-36C3-94C2-0F3A2D71CDE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E33748F-14C7-A0D4-E2C2-F445BF6D1CD9}"/>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2967151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C57076-03D8-1B1C-5EBE-30C341E86EE5}"/>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EB4C7C7-82EF-01A7-AC49-1310C2916E27}"/>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137285B1-F0B8-AD62-F6F3-8B4242732ACB}"/>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5" name="Rezervirano mjesto podnožja 4">
            <a:extLst>
              <a:ext uri="{FF2B5EF4-FFF2-40B4-BE49-F238E27FC236}">
                <a16:creationId xmlns:a16="http://schemas.microsoft.com/office/drawing/2014/main" id="{D37B0DDD-88F7-0084-4D45-289AEBEB587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604621D-4FFF-1F49-F972-BCD436D57CB1}"/>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926196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944F4246-F06C-DF5B-EE59-67442B6E514D}"/>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32D0513-C3A7-CE05-C551-09B708809299}"/>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60593E8-8E78-67F7-52C7-20822C7A0CDA}"/>
              </a:ext>
            </a:extLst>
          </p:cNvPr>
          <p:cNvSpPr>
            <a:spLocks noGrp="1"/>
          </p:cNvSpPr>
          <p:nvPr>
            <p:ph type="dt" sz="half" idx="10"/>
          </p:nvPr>
        </p:nvSpPr>
        <p:spPr/>
        <p:txBody>
          <a:bodyPr/>
          <a:lstStyle/>
          <a:p>
            <a:fld id="{EA0811B1-BA12-434F-A941-AE1819B501F5}" type="datetimeFigureOut">
              <a:rPr lang="hr-HR" smtClean="0"/>
              <a:t>1.6.2025.</a:t>
            </a:fld>
            <a:endParaRPr lang="hr-HR"/>
          </a:p>
        </p:txBody>
      </p:sp>
      <p:sp>
        <p:nvSpPr>
          <p:cNvPr id="5" name="Rezervirano mjesto podnožja 4">
            <a:extLst>
              <a:ext uri="{FF2B5EF4-FFF2-40B4-BE49-F238E27FC236}">
                <a16:creationId xmlns:a16="http://schemas.microsoft.com/office/drawing/2014/main" id="{4BDED1E6-E2B6-63B8-F927-73505BC7A7A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7279463-D9C0-6B1D-A26F-A799B5CE2651}"/>
              </a:ext>
            </a:extLst>
          </p:cNvPr>
          <p:cNvSpPr>
            <a:spLocks noGrp="1"/>
          </p:cNvSpPr>
          <p:nvPr>
            <p:ph type="sldNum" sz="quarter" idx="12"/>
          </p:nvPr>
        </p:nvSpPr>
        <p:spPr/>
        <p:txBody>
          <a:bodyPr/>
          <a:lstStyle/>
          <a:p>
            <a:fld id="{F5579ED1-325C-4FB1-8DFB-2A385F1D1EDE}" type="slidenum">
              <a:rPr lang="hr-HR" smtClean="0"/>
              <a:t>‹#›</a:t>
            </a:fld>
            <a:endParaRPr lang="hr-HR"/>
          </a:p>
        </p:txBody>
      </p:sp>
    </p:spTree>
    <p:extLst>
      <p:ext uri="{BB962C8B-B14F-4D97-AF65-F5344CB8AC3E}">
        <p14:creationId xmlns:p14="http://schemas.microsoft.com/office/powerpoint/2010/main" val="322030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accent1"/>
        </a:solidFill>
        <a:effectLst/>
      </p:bgPr>
    </p:bg>
    <p:spTree>
      <p:nvGrpSpPr>
        <p:cNvPr id="1" name=""/>
        <p:cNvGrpSpPr/>
        <p:nvPr/>
      </p:nvGrpSpPr>
      <p:grpSpPr>
        <a:xfrm>
          <a:off x="0" y="0"/>
          <a:ext cx="0" cy="0"/>
          <a:chOff x="0" y="0"/>
          <a:chExt cx="0" cy="0"/>
        </a:xfrm>
      </p:grpSpPr>
      <p:pic>
        <p:nvPicPr>
          <p:cNvPr id="4" name="Bild 3" descr="Logotyp Karolinska Institutet.">
            <a:extLst>
              <a:ext uri="{FF2B5EF4-FFF2-40B4-BE49-F238E27FC236}">
                <a16:creationId xmlns:a16="http://schemas.microsoft.com/office/drawing/2014/main" id="{5C58A32B-CE37-00A7-BB2A-05D502F73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5304" y="350467"/>
            <a:ext cx="2255573" cy="939823"/>
          </a:xfrm>
          <a:prstGeom prst="rect">
            <a:avLst/>
          </a:prstGeom>
        </p:spPr>
      </p:pic>
      <p:sp>
        <p:nvSpPr>
          <p:cNvPr id="3074" name="Rectangle 2"/>
          <p:cNvSpPr>
            <a:spLocks noGrp="1" noChangeArrowheads="1"/>
          </p:cNvSpPr>
          <p:nvPr>
            <p:ph type="ctrTitle"/>
          </p:nvPr>
        </p:nvSpPr>
        <p:spPr>
          <a:xfrm>
            <a:off x="914400" y="2060443"/>
            <a:ext cx="10363200" cy="1143000"/>
          </a:xfrm>
        </p:spPr>
        <p:txBody>
          <a:bodyPr anchor="ctr"/>
          <a:lstStyle>
            <a:lvl1pPr>
              <a:defRPr sz="4267" kern="1200" spc="-107" baseline="0">
                <a:solidFill>
                  <a:srgbClr val="FFFFFF"/>
                </a:solidFill>
              </a:defRPr>
            </a:lvl1pPr>
          </a:lstStyle>
          <a:p>
            <a:pPr lvl="0"/>
            <a:r>
              <a:rPr lang="en-US" noProof="0"/>
              <a:t>Click to edit Master title style</a:t>
            </a:r>
            <a:endParaRPr lang="sv-SE" noProof="0" dirty="0"/>
          </a:p>
        </p:txBody>
      </p:sp>
      <p:sp>
        <p:nvSpPr>
          <p:cNvPr id="3075" name="Rectangle 3"/>
          <p:cNvSpPr>
            <a:spLocks noGrp="1" noChangeArrowheads="1"/>
          </p:cNvSpPr>
          <p:nvPr>
            <p:ph type="subTitle" idx="1"/>
          </p:nvPr>
        </p:nvSpPr>
        <p:spPr>
          <a:xfrm>
            <a:off x="914400" y="3404592"/>
            <a:ext cx="10363200" cy="1752600"/>
          </a:xfrm>
        </p:spPr>
        <p:txBody>
          <a:bodyPr/>
          <a:lstStyle>
            <a:lvl1pPr marL="0" indent="0">
              <a:buFont typeface="Wingdings" charset="2"/>
              <a:buNone/>
              <a:defRPr sz="2400" spc="-27" baseline="0">
                <a:solidFill>
                  <a:srgbClr val="FFFFFF"/>
                </a:solidFill>
              </a:defRPr>
            </a:lvl1pPr>
          </a:lstStyle>
          <a:p>
            <a:pPr lvl="0"/>
            <a:r>
              <a:rPr lang="en-US" noProof="0"/>
              <a:t>Click to edit Master subtitle style</a:t>
            </a:r>
            <a:endParaRPr lang="sv-SE" noProof="0" dirty="0"/>
          </a:p>
        </p:txBody>
      </p:sp>
    </p:spTree>
    <p:extLst>
      <p:ext uri="{BB962C8B-B14F-4D97-AF65-F5344CB8AC3E}">
        <p14:creationId xmlns:p14="http://schemas.microsoft.com/office/powerpoint/2010/main" val="23280071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231F-BE31-2641-83DB-500E16E99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EAE80-5E41-0F4A-A15F-2E49F825FA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57311C-2C8C-E04D-81D7-64020E5A97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21982-4501-F440-9542-A9558A815546}"/>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6" name="Footer Placeholder 5">
            <a:extLst>
              <a:ext uri="{FF2B5EF4-FFF2-40B4-BE49-F238E27FC236}">
                <a16:creationId xmlns:a16="http://schemas.microsoft.com/office/drawing/2014/main" id="{3F39867C-501D-B84C-9254-CB2D4E0FA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9ECDB5-0934-7847-A386-6ED557A7A658}"/>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272877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Avsnittsbild">
    <p:bg>
      <p:bgPr>
        <a:solidFill>
          <a:srgbClr val="EDF4F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060443"/>
            <a:ext cx="10363200" cy="1143000"/>
          </a:xfrm>
        </p:spPr>
        <p:txBody>
          <a:bodyPr anchor="ctr"/>
          <a:lstStyle>
            <a:lvl1pPr>
              <a:defRPr sz="4267" spc="-67" baseline="0">
                <a:solidFill>
                  <a:srgbClr val="4F0433"/>
                </a:solidFill>
              </a:defRPr>
            </a:lvl1pPr>
          </a:lstStyle>
          <a:p>
            <a:pPr lvl="0"/>
            <a:r>
              <a:rPr lang="en-US" noProof="0"/>
              <a:t>Click to edit Master title style</a:t>
            </a:r>
            <a:endParaRPr lang="sv-SE" noProof="0" dirty="0"/>
          </a:p>
        </p:txBody>
      </p:sp>
      <p:sp>
        <p:nvSpPr>
          <p:cNvPr id="3075" name="Rectangle 3"/>
          <p:cNvSpPr>
            <a:spLocks noGrp="1" noChangeArrowheads="1"/>
          </p:cNvSpPr>
          <p:nvPr>
            <p:ph type="subTitle" idx="1"/>
          </p:nvPr>
        </p:nvSpPr>
        <p:spPr>
          <a:xfrm>
            <a:off x="914400" y="3404592"/>
            <a:ext cx="10363200" cy="1752600"/>
          </a:xfrm>
        </p:spPr>
        <p:txBody>
          <a:bodyPr/>
          <a:lstStyle>
            <a:lvl1pPr marL="0" indent="0">
              <a:buFont typeface="Wingdings" charset="2"/>
              <a:buNone/>
              <a:defRPr sz="2400" spc="-27" baseline="0">
                <a:solidFill>
                  <a:srgbClr val="4F0433"/>
                </a:solidFill>
              </a:defRPr>
            </a:lvl1pPr>
          </a:lstStyle>
          <a:p>
            <a:pPr lvl="0"/>
            <a:r>
              <a:rPr lang="en-US" noProof="0"/>
              <a:t>Click to edit Master subtitle style</a:t>
            </a:r>
            <a:endParaRPr lang="sv-SE" noProof="0" dirty="0"/>
          </a:p>
        </p:txBody>
      </p:sp>
      <p:sp>
        <p:nvSpPr>
          <p:cNvPr id="3" name="Platshållare för sidfot 2">
            <a:extLst>
              <a:ext uri="{FF2B5EF4-FFF2-40B4-BE49-F238E27FC236}">
                <a16:creationId xmlns:a16="http://schemas.microsoft.com/office/drawing/2014/main" id="{06E61809-D4AE-3513-8292-B4E6C292E3E6}"/>
              </a:ext>
            </a:extLst>
          </p:cNvPr>
          <p:cNvSpPr>
            <a:spLocks noGrp="1"/>
          </p:cNvSpPr>
          <p:nvPr>
            <p:ph type="ftr" sz="quarter" idx="11"/>
          </p:nvPr>
        </p:nvSpPr>
        <p:spPr>
          <a:xfrm>
            <a:off x="341311" y="7232848"/>
            <a:ext cx="48000" cy="228600"/>
          </a:xfrm>
        </p:spPr>
        <p:txBody>
          <a:bodyPr/>
          <a:lstStyle>
            <a:lvl1pPr>
              <a:defRPr sz="133"/>
            </a:lvl1pPr>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1E932089-4B60-997F-1556-AFC32E415969}"/>
              </a:ext>
            </a:extLst>
          </p:cNvPr>
          <p:cNvSpPr>
            <a:spLocks noGrp="1"/>
          </p:cNvSpPr>
          <p:nvPr>
            <p:ph type="dt" sz="half" idx="10"/>
          </p:nvPr>
        </p:nvSpPr>
        <p:spPr>
          <a:xfrm>
            <a:off x="8831263" y="7077405"/>
            <a:ext cx="48000" cy="228600"/>
          </a:xfrm>
        </p:spPr>
        <p:txBody>
          <a:bodyPr/>
          <a:lstStyle>
            <a:lvl1pPr>
              <a:defRPr sz="133"/>
            </a:lvl1pPr>
          </a:lstStyle>
          <a:p>
            <a:fld id="{E51FB917-2E17-4F8E-87ED-6A5547C48FD7}" type="datetime4">
              <a:rPr lang="sv-SE" smtClean="0"/>
              <a:t>1 juni 2025</a:t>
            </a:fld>
            <a:endParaRPr lang="sv-SE" dirty="0"/>
          </a:p>
        </p:txBody>
      </p:sp>
      <p:sp>
        <p:nvSpPr>
          <p:cNvPr id="4" name="Platshållare för bildnummer 3">
            <a:extLst>
              <a:ext uri="{FF2B5EF4-FFF2-40B4-BE49-F238E27FC236}">
                <a16:creationId xmlns:a16="http://schemas.microsoft.com/office/drawing/2014/main" id="{F65A8F9B-CA64-77A4-A2D1-921383468005}"/>
              </a:ext>
            </a:extLst>
          </p:cNvPr>
          <p:cNvSpPr>
            <a:spLocks noGrp="1"/>
          </p:cNvSpPr>
          <p:nvPr>
            <p:ph type="sldNum" sz="quarter" idx="12"/>
          </p:nvPr>
        </p:nvSpPr>
        <p:spPr>
          <a:xfrm>
            <a:off x="11066463" y="7077405"/>
            <a:ext cx="48000" cy="228600"/>
          </a:xfrm>
        </p:spPr>
        <p:txBody>
          <a:bodyPr/>
          <a:lstStyle>
            <a:lvl1pPr>
              <a:defRPr sz="133"/>
            </a:lvl1pPr>
          </a:lstStyle>
          <a:p>
            <a:fld id="{B5C8723E-5A40-4F9A-B83B-0F0B7FEF2706}" type="slidenum">
              <a:rPr lang="sv-SE" smtClean="0"/>
              <a:pPr/>
              <a:t>‹#›</a:t>
            </a:fld>
            <a:endParaRPr lang="sv-SE" dirty="0"/>
          </a:p>
        </p:txBody>
      </p:sp>
    </p:spTree>
    <p:extLst>
      <p:ext uri="{BB962C8B-B14F-4D97-AF65-F5344CB8AC3E}">
        <p14:creationId xmlns:p14="http://schemas.microsoft.com/office/powerpoint/2010/main" val="5210624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341296" y="452669"/>
            <a:ext cx="1150939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aseline="0"/>
            </a:lvl1pPr>
          </a:lstStyle>
          <a:p>
            <a:pPr lvl="0"/>
            <a:r>
              <a:rPr lang="en-US"/>
              <a:t>Click to edit Master title style</a:t>
            </a:r>
            <a:endParaRPr lang="sv-SE" dirty="0"/>
          </a:p>
        </p:txBody>
      </p:sp>
      <p:sp>
        <p:nvSpPr>
          <p:cNvPr id="10" name="Rectangle 3"/>
          <p:cNvSpPr>
            <a:spLocks noGrp="1" noChangeArrowheads="1"/>
          </p:cNvSpPr>
          <p:nvPr>
            <p:ph idx="1"/>
          </p:nvPr>
        </p:nvSpPr>
        <p:spPr bwMode="auto">
          <a:xfrm>
            <a:off x="342366" y="1870439"/>
            <a:ext cx="11508324" cy="425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Platshållare för sidfot 2">
            <a:extLst>
              <a:ext uri="{FF2B5EF4-FFF2-40B4-BE49-F238E27FC236}">
                <a16:creationId xmlns:a16="http://schemas.microsoft.com/office/drawing/2014/main" id="{009749DF-7E5C-713A-D45D-D9653C97CE16}"/>
              </a:ext>
            </a:extLst>
          </p:cNvPr>
          <p:cNvSpPr>
            <a:spLocks noGrp="1"/>
          </p:cNvSpPr>
          <p:nvPr>
            <p:ph type="ftr" sz="quarter" idx="3"/>
          </p:nvPr>
        </p:nvSpPr>
        <p:spPr>
          <a:xfrm>
            <a:off x="341311" y="6387135"/>
            <a:ext cx="3258412" cy="228600"/>
          </a:xfrm>
          <a:prstGeom prst="rect">
            <a:avLst/>
          </a:prstGeom>
        </p:spPr>
        <p:txBody>
          <a:bodyPr vert="horz" lIns="91440" tIns="45720" rIns="91440" bIns="45720" rtlCol="0" anchor="t"/>
          <a:lstStyle>
            <a:lvl1pPr algn="l">
              <a:tabLst/>
              <a:defRPr sz="1067">
                <a:solidFill>
                  <a:srgbClr val="4F0433"/>
                </a:solidFill>
                <a:latin typeface="+mn-lt"/>
              </a:defRPr>
            </a:lvl1pPr>
          </a:lstStyle>
          <a:p>
            <a:r>
              <a:rPr lang="sv-SE" dirty="0"/>
              <a:t>Karolinska Institutet - ett medicinskt universitet</a:t>
            </a:r>
          </a:p>
        </p:txBody>
      </p:sp>
      <p:sp>
        <p:nvSpPr>
          <p:cNvPr id="4" name="Platshållare för datum 3"/>
          <p:cNvSpPr>
            <a:spLocks noGrp="1"/>
          </p:cNvSpPr>
          <p:nvPr>
            <p:ph type="dt" sz="half" idx="10"/>
          </p:nvPr>
        </p:nvSpPr>
        <p:spPr/>
        <p:txBody>
          <a:bodyPr/>
          <a:lstStyle>
            <a:lvl1pPr>
              <a:defRPr/>
            </a:lvl1pPr>
          </a:lstStyle>
          <a:p>
            <a:fld id="{842A2CD5-DA8C-4B9D-8315-B34160A16C25}" type="datetime4">
              <a:rPr lang="sv-SE" smtClean="0"/>
              <a:t>1 juni 2025</a:t>
            </a:fld>
            <a:endParaRPr lang="sv-SE"/>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Tree>
    <p:extLst>
      <p:ext uri="{BB962C8B-B14F-4D97-AF65-F5344CB8AC3E}">
        <p14:creationId xmlns:p14="http://schemas.microsoft.com/office/powerpoint/2010/main" val="22730700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 2 innehållsdelar">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D75CC17-B226-9EC7-7062-ECD0FA065757}"/>
              </a:ext>
            </a:extLst>
          </p:cNvPr>
          <p:cNvSpPr>
            <a:spLocks noGrp="1" noChangeArrowheads="1"/>
          </p:cNvSpPr>
          <p:nvPr>
            <p:ph type="title"/>
          </p:nvPr>
        </p:nvSpPr>
        <p:spPr bwMode="auto">
          <a:xfrm>
            <a:off x="341296" y="452669"/>
            <a:ext cx="1150939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sv-SE" dirty="0"/>
          </a:p>
        </p:txBody>
      </p:sp>
      <p:sp>
        <p:nvSpPr>
          <p:cNvPr id="9" name="Rectangle 3">
            <a:extLst>
              <a:ext uri="{FF2B5EF4-FFF2-40B4-BE49-F238E27FC236}">
                <a16:creationId xmlns:a16="http://schemas.microsoft.com/office/drawing/2014/main" id="{B73CEA02-8FD8-B27D-7351-D598B5116632}"/>
              </a:ext>
            </a:extLst>
          </p:cNvPr>
          <p:cNvSpPr>
            <a:spLocks noGrp="1" noChangeArrowheads="1"/>
          </p:cNvSpPr>
          <p:nvPr>
            <p:ph idx="13"/>
          </p:nvPr>
        </p:nvSpPr>
        <p:spPr bwMode="auto">
          <a:xfrm>
            <a:off x="342366" y="1870439"/>
            <a:ext cx="5560052" cy="425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latshållare för innehåll 3"/>
          <p:cNvSpPr>
            <a:spLocks noGrp="1"/>
          </p:cNvSpPr>
          <p:nvPr>
            <p:ph sz="half" idx="2"/>
          </p:nvPr>
        </p:nvSpPr>
        <p:spPr>
          <a:xfrm>
            <a:off x="6281600" y="1871810"/>
            <a:ext cx="5560053" cy="4252217"/>
          </a:xfrm>
        </p:spPr>
        <p:txBody>
          <a:bodyPr/>
          <a:lstStyle>
            <a:lvl1pPr>
              <a:defRPr sz="2400"/>
            </a:lvl1pPr>
            <a:lvl2pPr>
              <a:defRPr sz="2133"/>
            </a:lvl2pPr>
            <a:lvl3pPr>
              <a:defRPr sz="1867"/>
            </a:lvl3pPr>
            <a:lvl4pPr>
              <a:defRPr sz="1600"/>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Platshållare för sidfot 2">
            <a:extLst>
              <a:ext uri="{FF2B5EF4-FFF2-40B4-BE49-F238E27FC236}">
                <a16:creationId xmlns:a16="http://schemas.microsoft.com/office/drawing/2014/main" id="{BBC55AFF-EEAC-CC84-7EDE-436AC101B92B}"/>
              </a:ext>
            </a:extLst>
          </p:cNvPr>
          <p:cNvSpPr>
            <a:spLocks noGrp="1"/>
          </p:cNvSpPr>
          <p:nvPr>
            <p:ph type="ftr" sz="quarter" idx="3"/>
          </p:nvPr>
        </p:nvSpPr>
        <p:spPr>
          <a:xfrm>
            <a:off x="341311" y="6387135"/>
            <a:ext cx="3258412" cy="228600"/>
          </a:xfrm>
          <a:prstGeom prst="rect">
            <a:avLst/>
          </a:prstGeom>
        </p:spPr>
        <p:txBody>
          <a:bodyPr vert="horz" lIns="91440" tIns="45720" rIns="91440" bIns="45720" rtlCol="0" anchor="t"/>
          <a:lstStyle>
            <a:lvl1pPr algn="l">
              <a:tabLst/>
              <a:defRPr sz="1067">
                <a:solidFill>
                  <a:srgbClr val="4F0433"/>
                </a:solidFill>
                <a:latin typeface="+mn-lt"/>
              </a:defRPr>
            </a:lvl1pPr>
          </a:lstStyle>
          <a:p>
            <a:r>
              <a:rPr lang="sv-SE"/>
              <a:t>Karolinska Institutet - ett medicinskt universitet</a:t>
            </a:r>
            <a:endParaRPr lang="sv-SE" dirty="0"/>
          </a:p>
        </p:txBody>
      </p:sp>
      <p:sp>
        <p:nvSpPr>
          <p:cNvPr id="5" name="Platshållare för datum 4"/>
          <p:cNvSpPr>
            <a:spLocks noGrp="1"/>
          </p:cNvSpPr>
          <p:nvPr>
            <p:ph type="dt" sz="half" idx="10"/>
          </p:nvPr>
        </p:nvSpPr>
        <p:spPr/>
        <p:txBody>
          <a:bodyPr/>
          <a:lstStyle>
            <a:lvl1pPr>
              <a:defRPr/>
            </a:lvl1pPr>
          </a:lstStyle>
          <a:p>
            <a:fld id="{2BB84996-FDAD-4A7F-89D4-758A2E9C5C80}" type="datetime4">
              <a:rPr lang="sv-SE" smtClean="0"/>
              <a:t>1 juni 2025</a:t>
            </a:fld>
            <a:endParaRPr lang="sv-SE"/>
          </a:p>
        </p:txBody>
      </p:sp>
      <p:sp>
        <p:nvSpPr>
          <p:cNvPr id="7" name="Platshållare för bildnummer 6"/>
          <p:cNvSpPr>
            <a:spLocks noGrp="1"/>
          </p:cNvSpPr>
          <p:nvPr>
            <p:ph type="sldNum" sz="quarter" idx="12"/>
          </p:nvPr>
        </p:nvSpPr>
        <p:spPr/>
        <p:txBody>
          <a:bodyPr/>
          <a:lstStyle>
            <a:lvl1pPr>
              <a:defRPr/>
            </a:lvl1pPr>
          </a:lstStyle>
          <a:p>
            <a:fld id="{719C98C6-00F0-4387-A9BA-FB521E0564CA}" type="slidenum">
              <a:rPr lang="sv-SE"/>
              <a:pPr/>
              <a:t>‹#›</a:t>
            </a:fld>
            <a:endParaRPr lang="sv-SE"/>
          </a:p>
        </p:txBody>
      </p:sp>
    </p:spTree>
    <p:extLst>
      <p:ext uri="{BB962C8B-B14F-4D97-AF65-F5344CB8AC3E}">
        <p14:creationId xmlns:p14="http://schemas.microsoft.com/office/powerpoint/2010/main" val="172698151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2E2751E-29B4-AE75-0730-6CFFB5936B81}"/>
              </a:ext>
            </a:extLst>
          </p:cNvPr>
          <p:cNvSpPr>
            <a:spLocks noGrp="1"/>
          </p:cNvSpPr>
          <p:nvPr>
            <p:ph sz="quarter" idx="13" hasCustomPrompt="1"/>
          </p:nvPr>
        </p:nvSpPr>
        <p:spPr>
          <a:xfrm>
            <a:off x="0" y="0"/>
            <a:ext cx="12192000" cy="6858000"/>
          </a:xfrm>
        </p:spPr>
        <p:txBody>
          <a:bodyPr/>
          <a:lstStyle>
            <a:lvl1pPr marL="0" indent="0">
              <a:buNone/>
              <a:defRPr sz="1867"/>
            </a:lvl1pPr>
          </a:lstStyle>
          <a:p>
            <a:pPr lvl="0"/>
            <a:r>
              <a:rPr lang="sv-SE" dirty="0"/>
              <a:t>Klicka på första eller andra ikonen i den andra raden av ikoner för att infoga en bild.</a:t>
            </a:r>
          </a:p>
        </p:txBody>
      </p:sp>
      <p:sp>
        <p:nvSpPr>
          <p:cNvPr id="9" name="Platshållare för sidfot 8">
            <a:extLst>
              <a:ext uri="{FF2B5EF4-FFF2-40B4-BE49-F238E27FC236}">
                <a16:creationId xmlns:a16="http://schemas.microsoft.com/office/drawing/2014/main" id="{DD1BCA6E-C8FD-891D-4F83-66CC4277CA70}"/>
              </a:ext>
            </a:extLst>
          </p:cNvPr>
          <p:cNvSpPr>
            <a:spLocks noGrp="1"/>
          </p:cNvSpPr>
          <p:nvPr>
            <p:ph type="ftr" sz="quarter" idx="15"/>
          </p:nvPr>
        </p:nvSpPr>
        <p:spPr>
          <a:xfrm>
            <a:off x="1" y="7232848"/>
            <a:ext cx="143339" cy="228600"/>
          </a:xfrm>
        </p:spPr>
        <p:txBody>
          <a:bodyPr/>
          <a:lstStyle>
            <a:lvl1pPr>
              <a:defRPr sz="133"/>
            </a:lvl1pPr>
          </a:lstStyle>
          <a:p>
            <a:r>
              <a:rPr lang="sv-SE"/>
              <a:t>Karolinska Institutet - ett medicinskt universitet</a:t>
            </a:r>
            <a:endParaRPr lang="sv-SE" dirty="0"/>
          </a:p>
        </p:txBody>
      </p:sp>
      <p:sp>
        <p:nvSpPr>
          <p:cNvPr id="8" name="Platshållare för datum 7">
            <a:extLst>
              <a:ext uri="{FF2B5EF4-FFF2-40B4-BE49-F238E27FC236}">
                <a16:creationId xmlns:a16="http://schemas.microsoft.com/office/drawing/2014/main" id="{AA906207-79B5-98E0-34C3-171784B570D0}"/>
              </a:ext>
            </a:extLst>
          </p:cNvPr>
          <p:cNvSpPr>
            <a:spLocks noGrp="1"/>
          </p:cNvSpPr>
          <p:nvPr>
            <p:ph type="dt" sz="half" idx="14"/>
          </p:nvPr>
        </p:nvSpPr>
        <p:spPr>
          <a:xfrm>
            <a:off x="9050108" y="6950881"/>
            <a:ext cx="126664" cy="228600"/>
          </a:xfrm>
        </p:spPr>
        <p:txBody>
          <a:bodyPr/>
          <a:lstStyle>
            <a:lvl1pPr>
              <a:defRPr sz="133"/>
            </a:lvl1pPr>
          </a:lstStyle>
          <a:p>
            <a:fld id="{3D94F107-FCCF-4D7C-8F71-E821E5DA5282}" type="datetime4">
              <a:rPr lang="sv-SE" smtClean="0"/>
              <a:t>1 juni 2025</a:t>
            </a:fld>
            <a:endParaRPr lang="sv-SE" dirty="0"/>
          </a:p>
        </p:txBody>
      </p:sp>
      <p:sp>
        <p:nvSpPr>
          <p:cNvPr id="10" name="Platshållare för bildnummer 9">
            <a:extLst>
              <a:ext uri="{FF2B5EF4-FFF2-40B4-BE49-F238E27FC236}">
                <a16:creationId xmlns:a16="http://schemas.microsoft.com/office/drawing/2014/main" id="{5358C040-7B29-520B-66D6-03AF9B5F5472}"/>
              </a:ext>
            </a:extLst>
          </p:cNvPr>
          <p:cNvSpPr>
            <a:spLocks noGrp="1"/>
          </p:cNvSpPr>
          <p:nvPr>
            <p:ph type="sldNum" sz="quarter" idx="16"/>
          </p:nvPr>
        </p:nvSpPr>
        <p:spPr>
          <a:xfrm>
            <a:off x="11285309" y="6950881"/>
            <a:ext cx="60959" cy="228600"/>
          </a:xfrm>
        </p:spPr>
        <p:txBody>
          <a:bodyPr/>
          <a:lstStyle>
            <a:lvl1pPr>
              <a:defRPr sz="133"/>
            </a:lvl1pPr>
          </a:lstStyle>
          <a:p>
            <a:fld id="{B5C8723E-5A40-4F9A-B83B-0F0B7FEF2706}" type="slidenum">
              <a:rPr lang="sv-SE" smtClean="0"/>
              <a:pPr/>
              <a:t>‹#›</a:t>
            </a:fld>
            <a:endParaRPr lang="sv-SE" dirty="0"/>
          </a:p>
        </p:txBody>
      </p:sp>
    </p:spTree>
    <p:extLst>
      <p:ext uri="{BB962C8B-B14F-4D97-AF65-F5344CB8AC3E}">
        <p14:creationId xmlns:p14="http://schemas.microsoft.com/office/powerpoint/2010/main" val="41741061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 1 innehåll och 1 bi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6C309769-9796-3F4C-16EC-30D95F72728F}"/>
              </a:ext>
            </a:extLst>
          </p:cNvPr>
          <p:cNvSpPr>
            <a:spLocks noGrp="1" noChangeArrowheads="1"/>
          </p:cNvSpPr>
          <p:nvPr>
            <p:ph type="title"/>
          </p:nvPr>
        </p:nvSpPr>
        <p:spPr bwMode="auto">
          <a:xfrm>
            <a:off x="341296" y="452669"/>
            <a:ext cx="1150939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sv-SE" dirty="0"/>
          </a:p>
        </p:txBody>
      </p:sp>
      <p:sp>
        <p:nvSpPr>
          <p:cNvPr id="13" name="Rectangle 3">
            <a:extLst>
              <a:ext uri="{FF2B5EF4-FFF2-40B4-BE49-F238E27FC236}">
                <a16:creationId xmlns:a16="http://schemas.microsoft.com/office/drawing/2014/main" id="{0AA63C4E-0A70-530E-97DF-2D2B5352F878}"/>
              </a:ext>
            </a:extLst>
          </p:cNvPr>
          <p:cNvSpPr>
            <a:spLocks noGrp="1" noChangeArrowheads="1"/>
          </p:cNvSpPr>
          <p:nvPr>
            <p:ph idx="15"/>
          </p:nvPr>
        </p:nvSpPr>
        <p:spPr bwMode="auto">
          <a:xfrm>
            <a:off x="342366" y="1870439"/>
            <a:ext cx="5560052" cy="425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Platshållare för sidfot 2">
            <a:extLst>
              <a:ext uri="{FF2B5EF4-FFF2-40B4-BE49-F238E27FC236}">
                <a16:creationId xmlns:a16="http://schemas.microsoft.com/office/drawing/2014/main" id="{B1D2BA1C-0344-BC2E-84D4-95E7F2FD763C}"/>
              </a:ext>
            </a:extLst>
          </p:cNvPr>
          <p:cNvSpPr>
            <a:spLocks noGrp="1"/>
          </p:cNvSpPr>
          <p:nvPr>
            <p:ph type="ftr" sz="quarter" idx="3"/>
          </p:nvPr>
        </p:nvSpPr>
        <p:spPr>
          <a:xfrm>
            <a:off x="341311" y="6387135"/>
            <a:ext cx="3258412" cy="228600"/>
          </a:xfrm>
          <a:prstGeom prst="rect">
            <a:avLst/>
          </a:prstGeom>
        </p:spPr>
        <p:txBody>
          <a:bodyPr vert="horz" lIns="91440" tIns="45720" rIns="91440" bIns="45720" rtlCol="0" anchor="t"/>
          <a:lstStyle>
            <a:lvl1pPr algn="l">
              <a:tabLst/>
              <a:defRPr sz="1067">
                <a:solidFill>
                  <a:srgbClr val="4F0433"/>
                </a:solidFill>
                <a:latin typeface="+mn-lt"/>
              </a:defRPr>
            </a:lvl1pPr>
          </a:lstStyle>
          <a:p>
            <a:r>
              <a:rPr lang="sv-SE"/>
              <a:t>Karolinska Institutet - ett medicinskt universitet</a:t>
            </a:r>
            <a:endParaRPr lang="sv-SE" dirty="0"/>
          </a:p>
        </p:txBody>
      </p:sp>
      <p:sp>
        <p:nvSpPr>
          <p:cNvPr id="6" name="Platshållare för innehåll 5">
            <a:extLst>
              <a:ext uri="{FF2B5EF4-FFF2-40B4-BE49-F238E27FC236}">
                <a16:creationId xmlns:a16="http://schemas.microsoft.com/office/drawing/2014/main" id="{8E5A0135-F7D5-EC17-C577-4234FB383147}"/>
              </a:ext>
            </a:extLst>
          </p:cNvPr>
          <p:cNvSpPr>
            <a:spLocks noGrp="1"/>
          </p:cNvSpPr>
          <p:nvPr>
            <p:ph sz="quarter" idx="16" hasCustomPrompt="1"/>
          </p:nvPr>
        </p:nvSpPr>
        <p:spPr>
          <a:xfrm>
            <a:off x="6281600" y="1872842"/>
            <a:ext cx="5560053" cy="4251185"/>
          </a:xfrm>
        </p:spPr>
        <p:txBody>
          <a:bodyPr/>
          <a:lstStyle>
            <a:lvl1pPr marL="0" indent="0">
              <a:buNone/>
              <a:defRPr/>
            </a:lvl1pPr>
          </a:lstStyle>
          <a:p>
            <a:pPr lvl="0"/>
            <a:r>
              <a:rPr lang="sv-SE" b="0" i="0" u="none" strike="noStrike" baseline="0" dirty="0">
                <a:solidFill>
                  <a:srgbClr val="000000"/>
                </a:solidFill>
                <a:latin typeface="DM Sans" pitchFamily="2" charset="0"/>
              </a:rPr>
              <a:t>Klicka på första eller andra ikonen i den andra raden av ikoner för att infoga en bild.</a:t>
            </a:r>
            <a:endParaRPr lang="en-GB" dirty="0"/>
          </a:p>
        </p:txBody>
      </p:sp>
      <p:sp>
        <p:nvSpPr>
          <p:cNvPr id="4" name="Platshållare för bildnummer 3"/>
          <p:cNvSpPr>
            <a:spLocks noGrp="1"/>
          </p:cNvSpPr>
          <p:nvPr>
            <p:ph type="sldNum" sz="quarter" idx="12"/>
          </p:nvPr>
        </p:nvSpPr>
        <p:spPr/>
        <p:txBody>
          <a:bodyPr/>
          <a:lstStyle>
            <a:lvl1pPr>
              <a:defRPr/>
            </a:lvl1pPr>
          </a:lstStyle>
          <a:p>
            <a:fld id="{E4B570BB-7289-4069-9D4A-2FAE4107D42A}" type="slidenum">
              <a:rPr lang="sv-SE"/>
              <a:pPr/>
              <a:t>‹#›</a:t>
            </a:fld>
            <a:endParaRPr lang="sv-SE"/>
          </a:p>
        </p:txBody>
      </p:sp>
      <p:sp>
        <p:nvSpPr>
          <p:cNvPr id="2" name="Platshållare för datum 1"/>
          <p:cNvSpPr>
            <a:spLocks noGrp="1"/>
          </p:cNvSpPr>
          <p:nvPr>
            <p:ph type="dt" sz="half" idx="10"/>
          </p:nvPr>
        </p:nvSpPr>
        <p:spPr/>
        <p:txBody>
          <a:bodyPr/>
          <a:lstStyle>
            <a:lvl1pPr>
              <a:defRPr/>
            </a:lvl1pPr>
          </a:lstStyle>
          <a:p>
            <a:fld id="{7DC85695-0C9C-45E7-AAF3-3B0DE890CA1A}" type="datetime4">
              <a:rPr lang="sv-SE" smtClean="0"/>
              <a:t>1 juni 2025</a:t>
            </a:fld>
            <a:endParaRPr lang="sv-SE"/>
          </a:p>
        </p:txBody>
      </p:sp>
    </p:spTree>
    <p:extLst>
      <p:ext uri="{BB962C8B-B14F-4D97-AF65-F5344CB8AC3E}">
        <p14:creationId xmlns:p14="http://schemas.microsoft.com/office/powerpoint/2010/main" val="6657549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 2 bilder">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6AB09F81-3DF8-1100-91E4-2C1919909396}"/>
              </a:ext>
            </a:extLst>
          </p:cNvPr>
          <p:cNvSpPr>
            <a:spLocks noGrp="1" noChangeArrowheads="1"/>
          </p:cNvSpPr>
          <p:nvPr>
            <p:ph type="title"/>
          </p:nvPr>
        </p:nvSpPr>
        <p:spPr bwMode="auto">
          <a:xfrm>
            <a:off x="341296" y="452669"/>
            <a:ext cx="1150939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sv-SE" dirty="0"/>
          </a:p>
        </p:txBody>
      </p:sp>
      <p:sp>
        <p:nvSpPr>
          <p:cNvPr id="8" name="Platshållare för innehåll 7">
            <a:extLst>
              <a:ext uri="{FF2B5EF4-FFF2-40B4-BE49-F238E27FC236}">
                <a16:creationId xmlns:a16="http://schemas.microsoft.com/office/drawing/2014/main" id="{C02F024F-96B7-5411-16AF-D7BE9A4ACEA3}"/>
              </a:ext>
            </a:extLst>
          </p:cNvPr>
          <p:cNvSpPr>
            <a:spLocks noGrp="1"/>
          </p:cNvSpPr>
          <p:nvPr>
            <p:ph sz="quarter" idx="16" hasCustomPrompt="1"/>
          </p:nvPr>
        </p:nvSpPr>
        <p:spPr>
          <a:xfrm>
            <a:off x="341295" y="1868416"/>
            <a:ext cx="5560051" cy="4258283"/>
          </a:xfrm>
        </p:spPr>
        <p:txBody>
          <a:bodyPr/>
          <a:lstStyle>
            <a:lvl1pPr marL="0" indent="0">
              <a:buNone/>
              <a:defRPr sz="1867"/>
            </a:lvl1pPr>
          </a:lstStyle>
          <a:p>
            <a:pPr lvl="0"/>
            <a:r>
              <a:rPr lang="sv-SE" dirty="0"/>
              <a:t>Klicka på första eller andra ikonen i den andra raden av ikoner för att infoga en bild.</a:t>
            </a:r>
            <a:endParaRPr lang="en-GB" dirty="0"/>
          </a:p>
        </p:txBody>
      </p:sp>
      <p:sp>
        <p:nvSpPr>
          <p:cNvPr id="4" name="Platshållare för innehåll 3">
            <a:extLst>
              <a:ext uri="{FF2B5EF4-FFF2-40B4-BE49-F238E27FC236}">
                <a16:creationId xmlns:a16="http://schemas.microsoft.com/office/drawing/2014/main" id="{8A96EA6F-41F1-0969-DF45-AEBBDEDF0D9B}"/>
              </a:ext>
            </a:extLst>
          </p:cNvPr>
          <p:cNvSpPr>
            <a:spLocks noGrp="1"/>
          </p:cNvSpPr>
          <p:nvPr>
            <p:ph sz="quarter" idx="15" hasCustomPrompt="1"/>
          </p:nvPr>
        </p:nvSpPr>
        <p:spPr>
          <a:xfrm>
            <a:off x="6281600" y="1872842"/>
            <a:ext cx="5560053" cy="4251185"/>
          </a:xfrm>
        </p:spPr>
        <p:txBody>
          <a:bodyPr/>
          <a:lstStyle>
            <a:lvl1pPr marL="0" indent="0">
              <a:buNone/>
              <a:defRPr sz="1867"/>
            </a:lvl1pPr>
            <a:lvl2pPr marL="609585" indent="0">
              <a:buNone/>
              <a:defRPr/>
            </a:lvl2pPr>
            <a:lvl3pPr marL="1219170" indent="0">
              <a:buNone/>
              <a:defRPr/>
            </a:lvl3pPr>
            <a:lvl4pPr marL="1828754" indent="0">
              <a:buNone/>
              <a:defRPr/>
            </a:lvl4pPr>
            <a:lvl5pPr marL="2438339" indent="0">
              <a:buFont typeface="Arial" panose="020B0604020202020204" pitchFamily="34" charset="0"/>
              <a:buNone/>
              <a:defRPr/>
            </a:lvl5pPr>
          </a:lstStyle>
          <a:p>
            <a:pPr lvl="0"/>
            <a:r>
              <a:rPr lang="sv-SE" dirty="0"/>
              <a:t>Klicka på första eller andra ikonen i den andra raden av ikoner för att infoga en bild.</a:t>
            </a:r>
            <a:endParaRPr lang="en-GB" dirty="0"/>
          </a:p>
        </p:txBody>
      </p:sp>
      <p:sp>
        <p:nvSpPr>
          <p:cNvPr id="2" name="Platshållare för sidfot 2">
            <a:extLst>
              <a:ext uri="{FF2B5EF4-FFF2-40B4-BE49-F238E27FC236}">
                <a16:creationId xmlns:a16="http://schemas.microsoft.com/office/drawing/2014/main" id="{372DAC4F-41A4-C8F3-1E26-84893299D9BA}"/>
              </a:ext>
            </a:extLst>
          </p:cNvPr>
          <p:cNvSpPr>
            <a:spLocks noGrp="1"/>
          </p:cNvSpPr>
          <p:nvPr>
            <p:ph type="ftr" sz="quarter" idx="3"/>
          </p:nvPr>
        </p:nvSpPr>
        <p:spPr>
          <a:xfrm>
            <a:off x="341311" y="6387135"/>
            <a:ext cx="3258412" cy="228600"/>
          </a:xfrm>
          <a:prstGeom prst="rect">
            <a:avLst/>
          </a:prstGeom>
        </p:spPr>
        <p:txBody>
          <a:bodyPr vert="horz" lIns="91440" tIns="45720" rIns="91440" bIns="45720" rtlCol="0" anchor="t"/>
          <a:lstStyle>
            <a:lvl1pPr algn="l">
              <a:tabLst/>
              <a:defRPr sz="1067">
                <a:solidFill>
                  <a:srgbClr val="4F0433"/>
                </a:solidFill>
                <a:latin typeface="+mn-lt"/>
              </a:defRPr>
            </a:lvl1pPr>
          </a:lstStyle>
          <a:p>
            <a:r>
              <a:rPr lang="sv-SE"/>
              <a:t>Karolinska Institutet - ett medicinskt universitet</a:t>
            </a:r>
            <a:endParaRPr lang="sv-SE" dirty="0"/>
          </a:p>
        </p:txBody>
      </p:sp>
      <p:sp>
        <p:nvSpPr>
          <p:cNvPr id="5" name="Platshållare för datum 4"/>
          <p:cNvSpPr>
            <a:spLocks noGrp="1"/>
          </p:cNvSpPr>
          <p:nvPr>
            <p:ph type="dt" sz="half" idx="10"/>
          </p:nvPr>
        </p:nvSpPr>
        <p:spPr/>
        <p:txBody>
          <a:bodyPr/>
          <a:lstStyle>
            <a:lvl1pPr>
              <a:defRPr/>
            </a:lvl1pPr>
          </a:lstStyle>
          <a:p>
            <a:fld id="{B9F31A13-B82C-43A3-AC35-E621AAB6303F}" type="datetime4">
              <a:rPr lang="sv-SE" smtClean="0"/>
              <a:t>1 juni 2025</a:t>
            </a:fld>
            <a:endParaRPr lang="sv-SE"/>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a:pPr/>
              <a:t>‹#›</a:t>
            </a:fld>
            <a:endParaRPr lang="sv-SE"/>
          </a:p>
        </p:txBody>
      </p:sp>
    </p:spTree>
    <p:extLst>
      <p:ext uri="{BB962C8B-B14F-4D97-AF65-F5344CB8AC3E}">
        <p14:creationId xmlns:p14="http://schemas.microsoft.com/office/powerpoint/2010/main" val="14734146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9" name="Platshållare för innehåll 8">
            <a:extLst>
              <a:ext uri="{FF2B5EF4-FFF2-40B4-BE49-F238E27FC236}">
                <a16:creationId xmlns:a16="http://schemas.microsoft.com/office/drawing/2014/main" id="{C4794E74-271C-9E5F-FE9E-7420C39ABEC1}"/>
              </a:ext>
            </a:extLst>
          </p:cNvPr>
          <p:cNvSpPr>
            <a:spLocks noGrp="1"/>
          </p:cNvSpPr>
          <p:nvPr>
            <p:ph sz="quarter" idx="18" hasCustomPrompt="1"/>
          </p:nvPr>
        </p:nvSpPr>
        <p:spPr>
          <a:xfrm>
            <a:off x="341295" y="1868417"/>
            <a:ext cx="5560051" cy="3360193"/>
          </a:xfrm>
        </p:spPr>
        <p:txBody>
          <a:bodyPr/>
          <a:lstStyle>
            <a:lvl1pPr marL="0" indent="0">
              <a:buNone/>
              <a:defRPr sz="1867"/>
            </a:lvl1pPr>
          </a:lstStyle>
          <a:p>
            <a:pPr lvl="0"/>
            <a:r>
              <a:rPr lang="sv-SE" dirty="0"/>
              <a:t>Klicka på första eller andra ikonen i den andra raden av ikoner för att infoga en bild.</a:t>
            </a:r>
            <a:endParaRPr lang="en-GB" dirty="0"/>
          </a:p>
        </p:txBody>
      </p:sp>
      <p:sp>
        <p:nvSpPr>
          <p:cNvPr id="10" name="Platshållare för text 9"/>
          <p:cNvSpPr>
            <a:spLocks noGrp="1"/>
          </p:cNvSpPr>
          <p:nvPr>
            <p:ph type="body" sz="quarter" idx="15"/>
          </p:nvPr>
        </p:nvSpPr>
        <p:spPr>
          <a:xfrm>
            <a:off x="341295" y="5355279"/>
            <a:ext cx="5560052" cy="771332"/>
          </a:xfrm>
        </p:spPr>
        <p:txBody>
          <a:bodyPr/>
          <a:lstStyle>
            <a:lvl1pPr marL="0" indent="0">
              <a:buNone/>
              <a:defRPr sz="2133"/>
            </a:lvl1pPr>
          </a:lstStyle>
          <a:p>
            <a:pPr lvl="0"/>
            <a:r>
              <a:rPr lang="en-US"/>
              <a:t>Click to edit Master text styles</a:t>
            </a:r>
          </a:p>
        </p:txBody>
      </p:sp>
      <p:sp>
        <p:nvSpPr>
          <p:cNvPr id="7" name="Platshållare för innehåll 6">
            <a:extLst>
              <a:ext uri="{FF2B5EF4-FFF2-40B4-BE49-F238E27FC236}">
                <a16:creationId xmlns:a16="http://schemas.microsoft.com/office/drawing/2014/main" id="{6F7332DF-CAE5-41F2-AEFA-52F537B3AA49}"/>
              </a:ext>
            </a:extLst>
          </p:cNvPr>
          <p:cNvSpPr>
            <a:spLocks noGrp="1"/>
          </p:cNvSpPr>
          <p:nvPr>
            <p:ph sz="quarter" idx="17" hasCustomPrompt="1"/>
          </p:nvPr>
        </p:nvSpPr>
        <p:spPr>
          <a:xfrm>
            <a:off x="6281599" y="1872843"/>
            <a:ext cx="5560053" cy="3355768"/>
          </a:xfrm>
        </p:spPr>
        <p:txBody>
          <a:bodyPr/>
          <a:lstStyle>
            <a:lvl1pPr marL="0" indent="0">
              <a:buNone/>
              <a:defRPr sz="1867"/>
            </a:lvl1pPr>
          </a:lstStyle>
          <a:p>
            <a:pPr lvl="0"/>
            <a:r>
              <a:rPr lang="sv-SE" dirty="0"/>
              <a:t>Klicka på första eller andra ikonen i den andra raden av ikoner för att infoga en bild.</a:t>
            </a:r>
            <a:endParaRPr lang="en-GB" dirty="0"/>
          </a:p>
        </p:txBody>
      </p:sp>
      <p:sp>
        <p:nvSpPr>
          <p:cNvPr id="11" name="Platshållare för text 9"/>
          <p:cNvSpPr>
            <a:spLocks noGrp="1"/>
          </p:cNvSpPr>
          <p:nvPr>
            <p:ph type="body" sz="quarter" idx="16"/>
          </p:nvPr>
        </p:nvSpPr>
        <p:spPr>
          <a:xfrm>
            <a:off x="6281601" y="5355280"/>
            <a:ext cx="5560052" cy="766233"/>
          </a:xfrm>
        </p:spPr>
        <p:txBody>
          <a:bodyPr/>
          <a:lstStyle>
            <a:lvl1pPr marL="0" indent="0">
              <a:buNone/>
              <a:defRPr sz="2133"/>
            </a:lvl1pPr>
          </a:lstStyle>
          <a:p>
            <a:pPr lvl="0"/>
            <a:r>
              <a:rPr lang="en-US"/>
              <a:t>Click to edit Master text styles</a:t>
            </a:r>
          </a:p>
        </p:txBody>
      </p:sp>
      <p:sp>
        <p:nvSpPr>
          <p:cNvPr id="4" name="Platshållare för sidfot 2">
            <a:extLst>
              <a:ext uri="{FF2B5EF4-FFF2-40B4-BE49-F238E27FC236}">
                <a16:creationId xmlns:a16="http://schemas.microsoft.com/office/drawing/2014/main" id="{D069920A-1206-9BEB-B428-2FE026E7B3E3}"/>
              </a:ext>
            </a:extLst>
          </p:cNvPr>
          <p:cNvSpPr>
            <a:spLocks noGrp="1"/>
          </p:cNvSpPr>
          <p:nvPr>
            <p:ph type="ftr" sz="quarter" idx="3"/>
          </p:nvPr>
        </p:nvSpPr>
        <p:spPr>
          <a:xfrm>
            <a:off x="341311" y="6387135"/>
            <a:ext cx="3258412" cy="228600"/>
          </a:xfrm>
          <a:prstGeom prst="rect">
            <a:avLst/>
          </a:prstGeom>
        </p:spPr>
        <p:txBody>
          <a:bodyPr vert="horz" lIns="91440" tIns="45720" rIns="91440" bIns="45720" rtlCol="0" anchor="t"/>
          <a:lstStyle>
            <a:lvl1pPr algn="l">
              <a:tabLst/>
              <a:defRPr sz="1067">
                <a:solidFill>
                  <a:srgbClr val="4F0433"/>
                </a:solidFill>
                <a:latin typeface="+mn-lt"/>
              </a:defRPr>
            </a:lvl1pPr>
          </a:lstStyle>
          <a:p>
            <a:r>
              <a:rPr lang="sv-SE"/>
              <a:t>Karolinska Institutet - ett medicinskt universitet</a:t>
            </a:r>
            <a:endParaRPr lang="sv-SE" dirty="0"/>
          </a:p>
        </p:txBody>
      </p:sp>
      <p:sp>
        <p:nvSpPr>
          <p:cNvPr id="3" name="Platshållare för datum 2"/>
          <p:cNvSpPr>
            <a:spLocks noGrp="1"/>
          </p:cNvSpPr>
          <p:nvPr>
            <p:ph type="dt" sz="half" idx="10"/>
          </p:nvPr>
        </p:nvSpPr>
        <p:spPr/>
        <p:txBody>
          <a:bodyPr/>
          <a:lstStyle/>
          <a:p>
            <a:fld id="{C52DA42D-8DCB-48D7-8A43-9E29A5D3CC0A}" type="datetime4">
              <a:rPr lang="sv-SE" smtClean="0"/>
              <a:t>1 juni 2025</a:t>
            </a:fld>
            <a:endParaRPr lang="sv-SE"/>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Tree>
    <p:extLst>
      <p:ext uri="{BB962C8B-B14F-4D97-AF65-F5344CB8AC3E}">
        <p14:creationId xmlns:p14="http://schemas.microsoft.com/office/powerpoint/2010/main" val="2553619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341296" y="452669"/>
            <a:ext cx="1150939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aseline="0"/>
            </a:lvl1pPr>
          </a:lstStyle>
          <a:p>
            <a:pPr lvl="0"/>
            <a:r>
              <a:rPr lang="en-US"/>
              <a:t>Click to edit Master title style</a:t>
            </a:r>
            <a:endParaRPr lang="sv-SE" dirty="0"/>
          </a:p>
        </p:txBody>
      </p:sp>
      <p:sp>
        <p:nvSpPr>
          <p:cNvPr id="2" name="Platshållare för sidfot 2">
            <a:extLst>
              <a:ext uri="{FF2B5EF4-FFF2-40B4-BE49-F238E27FC236}">
                <a16:creationId xmlns:a16="http://schemas.microsoft.com/office/drawing/2014/main" id="{009749DF-7E5C-713A-D45D-D9653C97CE16}"/>
              </a:ext>
            </a:extLst>
          </p:cNvPr>
          <p:cNvSpPr>
            <a:spLocks noGrp="1"/>
          </p:cNvSpPr>
          <p:nvPr>
            <p:ph type="ftr" sz="quarter" idx="3"/>
          </p:nvPr>
        </p:nvSpPr>
        <p:spPr>
          <a:xfrm>
            <a:off x="341311" y="6387135"/>
            <a:ext cx="3258412" cy="228600"/>
          </a:xfrm>
          <a:prstGeom prst="rect">
            <a:avLst/>
          </a:prstGeom>
        </p:spPr>
        <p:txBody>
          <a:bodyPr vert="horz" lIns="91440" tIns="45720" rIns="91440" bIns="45720" rtlCol="0" anchor="t"/>
          <a:lstStyle>
            <a:lvl1pPr algn="l">
              <a:tabLst/>
              <a:defRPr sz="1067">
                <a:solidFill>
                  <a:srgbClr val="4F0433"/>
                </a:solidFill>
                <a:latin typeface="+mn-lt"/>
              </a:defRPr>
            </a:lvl1pPr>
          </a:lstStyle>
          <a:p>
            <a:r>
              <a:rPr lang="sv-SE" dirty="0"/>
              <a:t>Karolinska Institutet - ett medicinskt universitet</a:t>
            </a:r>
          </a:p>
        </p:txBody>
      </p:sp>
      <p:sp>
        <p:nvSpPr>
          <p:cNvPr id="4" name="Platshållare för datum 3"/>
          <p:cNvSpPr>
            <a:spLocks noGrp="1"/>
          </p:cNvSpPr>
          <p:nvPr>
            <p:ph type="dt" sz="half" idx="10"/>
          </p:nvPr>
        </p:nvSpPr>
        <p:spPr/>
        <p:txBody>
          <a:bodyPr/>
          <a:lstStyle>
            <a:lvl1pPr>
              <a:defRPr/>
            </a:lvl1pPr>
          </a:lstStyle>
          <a:p>
            <a:fld id="{842A2CD5-DA8C-4B9D-8315-B34160A16C25}" type="datetime4">
              <a:rPr lang="sv-SE" smtClean="0"/>
              <a:t>1 juni 2025</a:t>
            </a:fld>
            <a:endParaRPr lang="sv-SE"/>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Tree>
    <p:extLst>
      <p:ext uri="{BB962C8B-B14F-4D97-AF65-F5344CB8AC3E}">
        <p14:creationId xmlns:p14="http://schemas.microsoft.com/office/powerpoint/2010/main" val="300746055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Avslutande bild">
    <p:bg>
      <p:bgPr>
        <a:solidFill>
          <a:schemeClr val="accent1"/>
        </a:solidFill>
        <a:effectLst/>
      </p:bgPr>
    </p:bg>
    <p:spTree>
      <p:nvGrpSpPr>
        <p:cNvPr id="1" name=""/>
        <p:cNvGrpSpPr/>
        <p:nvPr/>
      </p:nvGrpSpPr>
      <p:grpSpPr>
        <a:xfrm>
          <a:off x="0" y="0"/>
          <a:ext cx="0" cy="0"/>
          <a:chOff x="0" y="0"/>
          <a:chExt cx="0" cy="0"/>
        </a:xfrm>
      </p:grpSpPr>
      <p:pic>
        <p:nvPicPr>
          <p:cNvPr id="3" name="Bild 2" descr="Logotyp Karolinska Institutet.">
            <a:extLst>
              <a:ext uri="{FF2B5EF4-FFF2-40B4-BE49-F238E27FC236}">
                <a16:creationId xmlns:a16="http://schemas.microsoft.com/office/drawing/2014/main" id="{7AC1AD67-1AF6-B109-ABEC-31FF3DEF0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5935" y="2553972"/>
            <a:ext cx="4200128" cy="1750053"/>
          </a:xfrm>
          <a:prstGeom prst="rect">
            <a:avLst/>
          </a:prstGeom>
        </p:spPr>
      </p:pic>
    </p:spTree>
    <p:extLst>
      <p:ext uri="{BB962C8B-B14F-4D97-AF65-F5344CB8AC3E}">
        <p14:creationId xmlns:p14="http://schemas.microsoft.com/office/powerpoint/2010/main" val="1001715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Avslutande bild med text">
    <p:bg>
      <p:bgPr>
        <a:solidFill>
          <a:schemeClr val="accent1"/>
        </a:solidFill>
        <a:effectLst/>
      </p:bgPr>
    </p:bg>
    <p:spTree>
      <p:nvGrpSpPr>
        <p:cNvPr id="1" name=""/>
        <p:cNvGrpSpPr/>
        <p:nvPr/>
      </p:nvGrpSpPr>
      <p:grpSpPr>
        <a:xfrm>
          <a:off x="0" y="0"/>
          <a:ext cx="0" cy="0"/>
          <a:chOff x="0" y="0"/>
          <a:chExt cx="0" cy="0"/>
        </a:xfrm>
      </p:grpSpPr>
      <p:pic>
        <p:nvPicPr>
          <p:cNvPr id="4" name="Bild 3" descr="Logotyp Karolinska Institutet.">
            <a:extLst>
              <a:ext uri="{FF2B5EF4-FFF2-40B4-BE49-F238E27FC236}">
                <a16:creationId xmlns:a16="http://schemas.microsoft.com/office/drawing/2014/main" id="{1A2DD4E6-57FC-99BA-083F-4F5711AA3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5935" y="2553972"/>
            <a:ext cx="4200128" cy="1750053"/>
          </a:xfrm>
          <a:prstGeom prst="rect">
            <a:avLst/>
          </a:prstGeom>
        </p:spPr>
      </p:pic>
      <p:sp>
        <p:nvSpPr>
          <p:cNvPr id="3" name="Platshållare för text 9">
            <a:extLst>
              <a:ext uri="{FF2B5EF4-FFF2-40B4-BE49-F238E27FC236}">
                <a16:creationId xmlns:a16="http://schemas.microsoft.com/office/drawing/2014/main" id="{28D153B6-736E-604E-CC38-30ABDB634687}"/>
              </a:ext>
            </a:extLst>
          </p:cNvPr>
          <p:cNvSpPr>
            <a:spLocks noGrp="1"/>
          </p:cNvSpPr>
          <p:nvPr>
            <p:ph type="body" sz="quarter" idx="15"/>
          </p:nvPr>
        </p:nvSpPr>
        <p:spPr>
          <a:xfrm>
            <a:off x="341295" y="5733257"/>
            <a:ext cx="11419335" cy="771332"/>
          </a:xfrm>
        </p:spPr>
        <p:txBody>
          <a:bodyPr/>
          <a:lstStyle>
            <a:lvl1pPr marL="0" indent="0">
              <a:buNone/>
              <a:defRPr sz="2133">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647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CC1E-0963-0D4B-9107-B320B8F1D4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3A992-8579-3D4D-ACDE-A837488F6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720E66-7D4B-7D4A-8D64-112F0C7264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D29AC2-5EE5-0E43-B982-28963C262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5B49B5-F393-E247-A0FE-A579393D94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AD7FC-6093-F54D-BE24-0E8AE0CFB2E8}"/>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8" name="Footer Placeholder 7">
            <a:extLst>
              <a:ext uri="{FF2B5EF4-FFF2-40B4-BE49-F238E27FC236}">
                <a16:creationId xmlns:a16="http://schemas.microsoft.com/office/drawing/2014/main" id="{04DA7AB6-B0F5-3E40-8A7D-0B7AD8A66F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437108-6258-7945-AF9F-1A524697CB28}"/>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377251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E204-83D6-C84A-89E9-7C86B16184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3187C-5D37-7B4B-8501-36351BFB9018}"/>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4" name="Footer Placeholder 3">
            <a:extLst>
              <a:ext uri="{FF2B5EF4-FFF2-40B4-BE49-F238E27FC236}">
                <a16:creationId xmlns:a16="http://schemas.microsoft.com/office/drawing/2014/main" id="{D92A201C-EE6B-6444-9157-A1443ED75F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D0A8C-5222-624E-B508-0AA67BFE3992}"/>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126453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C586C-1CBC-E54B-8A1F-ABB1461596C0}"/>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3" name="Footer Placeholder 2">
            <a:extLst>
              <a:ext uri="{FF2B5EF4-FFF2-40B4-BE49-F238E27FC236}">
                <a16:creationId xmlns:a16="http://schemas.microsoft.com/office/drawing/2014/main" id="{5AC6ABF4-DC07-BE44-9C89-53B28DA280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4A9153-246E-984B-9334-F7B09420B7A3}"/>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182510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00CF-98DC-D443-B9A4-83EADB7BC9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D21A41-1D9D-F040-BFC3-74EB4BBC4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D67A33-476D-E04E-85ED-E77567F54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0EFBF0-4F68-7B48-BE4F-ADA696328F01}"/>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6" name="Footer Placeholder 5">
            <a:extLst>
              <a:ext uri="{FF2B5EF4-FFF2-40B4-BE49-F238E27FC236}">
                <a16:creationId xmlns:a16="http://schemas.microsoft.com/office/drawing/2014/main" id="{6BA1CA7C-6AD2-2442-A53E-B3121D7BC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DB331-079C-1C40-BC97-0D9C37E9EEC8}"/>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275167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C541-626E-B548-999A-E241EB1CC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8CE82-492A-FD49-9B52-D8DFD4D8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9B2155-5DB2-6048-8FE2-7DFA8A4C9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E8B294-C164-1448-A3FD-7E65DC9C7FEE}"/>
              </a:ext>
            </a:extLst>
          </p:cNvPr>
          <p:cNvSpPr>
            <a:spLocks noGrp="1"/>
          </p:cNvSpPr>
          <p:nvPr>
            <p:ph type="dt" sz="half" idx="10"/>
          </p:nvPr>
        </p:nvSpPr>
        <p:spPr/>
        <p:txBody>
          <a:bodyPr/>
          <a:lstStyle/>
          <a:p>
            <a:fld id="{F615CAE5-4B1B-F743-8A79-232E75C4E233}" type="datetimeFigureOut">
              <a:rPr lang="en-US" smtClean="0"/>
              <a:t>6/1/2025</a:t>
            </a:fld>
            <a:endParaRPr lang="en-US"/>
          </a:p>
        </p:txBody>
      </p:sp>
      <p:sp>
        <p:nvSpPr>
          <p:cNvPr id="6" name="Footer Placeholder 5">
            <a:extLst>
              <a:ext uri="{FF2B5EF4-FFF2-40B4-BE49-F238E27FC236}">
                <a16:creationId xmlns:a16="http://schemas.microsoft.com/office/drawing/2014/main" id="{88852285-0BC5-9D40-B589-EF0C60D59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899C1-BC43-D04B-BAA8-E44B95352A2E}"/>
              </a:ext>
            </a:extLst>
          </p:cNvPr>
          <p:cNvSpPr>
            <a:spLocks noGrp="1"/>
          </p:cNvSpPr>
          <p:nvPr>
            <p:ph type="sldNum" sz="quarter" idx="12"/>
          </p:nvPr>
        </p:nvSpPr>
        <p:spPr/>
        <p:txBody>
          <a:bodyPr/>
          <a:lstStyle/>
          <a:p>
            <a:fld id="{D1C5AE3C-3ACF-414D-AB6A-FB298D997D01}" type="slidenum">
              <a:rPr lang="en-US" smtClean="0"/>
              <a:t>‹#›</a:t>
            </a:fld>
            <a:endParaRPr lang="en-US"/>
          </a:p>
        </p:txBody>
      </p:sp>
    </p:spTree>
    <p:extLst>
      <p:ext uri="{BB962C8B-B14F-4D97-AF65-F5344CB8AC3E}">
        <p14:creationId xmlns:p14="http://schemas.microsoft.com/office/powerpoint/2010/main" val="380016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F3BAB-CC1C-5F40-BAED-5C4466A5D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FE21F1-36F9-C143-B1C7-FA061ACD5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A373D-0D08-9948-96A1-948F5AE24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5CAE5-4B1B-F743-8A79-232E75C4E233}" type="datetimeFigureOut">
              <a:rPr lang="en-US" smtClean="0"/>
              <a:t>6/1/2025</a:t>
            </a:fld>
            <a:endParaRPr lang="en-US"/>
          </a:p>
        </p:txBody>
      </p:sp>
      <p:sp>
        <p:nvSpPr>
          <p:cNvPr id="5" name="Footer Placeholder 4">
            <a:extLst>
              <a:ext uri="{FF2B5EF4-FFF2-40B4-BE49-F238E27FC236}">
                <a16:creationId xmlns:a16="http://schemas.microsoft.com/office/drawing/2014/main" id="{CC7B855D-3D86-0140-8D36-4BE1DF1EA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C87F9E-CC54-634C-808E-6A959F58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5AE3C-3ACF-414D-AB6A-FB298D997D01}" type="slidenum">
              <a:rPr lang="en-US" smtClean="0"/>
              <a:t>‹#›</a:t>
            </a:fld>
            <a:endParaRPr lang="en-US"/>
          </a:p>
        </p:txBody>
      </p:sp>
    </p:spTree>
    <p:extLst>
      <p:ext uri="{BB962C8B-B14F-4D97-AF65-F5344CB8AC3E}">
        <p14:creationId xmlns:p14="http://schemas.microsoft.com/office/powerpoint/2010/main" val="426656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398234E-9C42-6867-A93C-45C706618BCE}"/>
              </a:ext>
            </a:extLst>
          </p:cNvPr>
          <p:cNvSpPr/>
          <p:nvPr userDrawn="1"/>
        </p:nvSpPr>
        <p:spPr>
          <a:xfrm>
            <a:off x="6096000" y="0"/>
            <a:ext cx="6096000" cy="6858000"/>
          </a:xfrm>
          <a:prstGeom prst="rect">
            <a:avLst/>
          </a:prstGeom>
          <a:solidFill>
            <a:srgbClr val="0033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sz="2400"/>
          </a:p>
        </p:txBody>
      </p:sp>
      <p:grpSp>
        <p:nvGrpSpPr>
          <p:cNvPr id="9" name="Gruppieren 8">
            <a:extLst>
              <a:ext uri="{FF2B5EF4-FFF2-40B4-BE49-F238E27FC236}">
                <a16:creationId xmlns:a16="http://schemas.microsoft.com/office/drawing/2014/main" id="{F8F6A592-901A-5830-7D1D-E7EC85B7C5BD}"/>
              </a:ext>
            </a:extLst>
          </p:cNvPr>
          <p:cNvGrpSpPr/>
          <p:nvPr userDrawn="1"/>
        </p:nvGrpSpPr>
        <p:grpSpPr>
          <a:xfrm>
            <a:off x="10320467" y="6042832"/>
            <a:ext cx="1871533" cy="594539"/>
            <a:chOff x="7740350" y="4532124"/>
            <a:chExt cx="1403650" cy="445904"/>
          </a:xfrm>
          <a:effectLst/>
        </p:grpSpPr>
        <p:sp>
          <p:nvSpPr>
            <p:cNvPr id="10" name="Rechteck 9">
              <a:extLst>
                <a:ext uri="{FF2B5EF4-FFF2-40B4-BE49-F238E27FC236}">
                  <a16:creationId xmlns:a16="http://schemas.microsoft.com/office/drawing/2014/main" id="{2225FEEE-8828-1AE7-36BF-D58132036AA8}"/>
                </a:ext>
              </a:extLst>
            </p:cNvPr>
            <p:cNvSpPr/>
            <p:nvPr userDrawn="1"/>
          </p:nvSpPr>
          <p:spPr>
            <a:xfrm>
              <a:off x="7740352" y="4535661"/>
              <a:ext cx="1403648" cy="438769"/>
            </a:xfrm>
            <a:prstGeom prst="rect">
              <a:avLst/>
            </a:prstGeom>
            <a:solidFill>
              <a:srgbClr val="89BA17"/>
            </a:solidFill>
            <a:ln>
              <a:noFill/>
            </a:ln>
            <a:effectLst>
              <a:outerShdw sx="1000" sy="1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dirty="0"/>
            </a:p>
          </p:txBody>
        </p:sp>
        <p:pic>
          <p:nvPicPr>
            <p:cNvPr id="11" name="Grafik 10">
              <a:extLst>
                <a:ext uri="{FF2B5EF4-FFF2-40B4-BE49-F238E27FC236}">
                  <a16:creationId xmlns:a16="http://schemas.microsoft.com/office/drawing/2014/main" id="{4BC49B11-3AD7-4B33-FA9E-DB75B144F0DA}"/>
                </a:ext>
              </a:extLst>
            </p:cNvPr>
            <p:cNvPicPr>
              <a:picLocks noChangeAspect="1"/>
            </p:cNvPicPr>
            <p:nvPr/>
          </p:nvPicPr>
          <p:blipFill>
            <a:blip r:embed="rId4"/>
            <a:stretch>
              <a:fillRect/>
            </a:stretch>
          </p:blipFill>
          <p:spPr>
            <a:xfrm>
              <a:off x="7740350" y="4532124"/>
              <a:ext cx="1152825" cy="445904"/>
            </a:xfrm>
            <a:prstGeom prst="rect">
              <a:avLst/>
            </a:prstGeom>
          </p:spPr>
        </p:pic>
      </p:grpSp>
      <p:sp>
        <p:nvSpPr>
          <p:cNvPr id="2" name="Rechteck 1">
            <a:extLst>
              <a:ext uri="{FF2B5EF4-FFF2-40B4-BE49-F238E27FC236}">
                <a16:creationId xmlns:a16="http://schemas.microsoft.com/office/drawing/2014/main" id="{309B848E-4165-23C1-9FB5-73D6DD3A74A9}"/>
              </a:ext>
            </a:extLst>
          </p:cNvPr>
          <p:cNvSpPr/>
          <p:nvPr userDrawn="1"/>
        </p:nvSpPr>
        <p:spPr>
          <a:xfrm>
            <a:off x="8064652" y="6040618"/>
            <a:ext cx="2095793" cy="585025"/>
          </a:xfrm>
          <a:prstGeom prst="rect">
            <a:avLst/>
          </a:prstGeom>
          <a:solidFill>
            <a:srgbClr val="2752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sz="2400"/>
          </a:p>
        </p:txBody>
      </p:sp>
      <p:sp>
        <p:nvSpPr>
          <p:cNvPr id="3" name="Textplatzhalter 3">
            <a:extLst>
              <a:ext uri="{FF2B5EF4-FFF2-40B4-BE49-F238E27FC236}">
                <a16:creationId xmlns:a16="http://schemas.microsoft.com/office/drawing/2014/main" id="{64C182C1-F374-91E5-00F4-DF5F865121F8}"/>
              </a:ext>
            </a:extLst>
          </p:cNvPr>
          <p:cNvSpPr txBox="1">
            <a:spLocks/>
          </p:cNvSpPr>
          <p:nvPr userDrawn="1"/>
        </p:nvSpPr>
        <p:spPr>
          <a:xfrm>
            <a:off x="8046723" y="6041592"/>
            <a:ext cx="2104680" cy="585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133"/>
              </a:lnSpc>
              <a:spcBef>
                <a:spcPts val="0"/>
              </a:spcBef>
              <a:buNone/>
            </a:pPr>
            <a:r>
              <a:rPr lang="de-DE" sz="800" b="1" dirty="0">
                <a:solidFill>
                  <a:schemeClr val="bg1"/>
                </a:solidFill>
                <a:effectLst/>
                <a:latin typeface="Arial" panose="020B0604020202020204" pitchFamily="34" charset="0"/>
              </a:rPr>
              <a:t>Fakultät für Wirtschaftswissenschaft – Schumpeter School </a:t>
            </a:r>
          </a:p>
          <a:p>
            <a:pPr marL="0" indent="0">
              <a:lnSpc>
                <a:spcPts val="1133"/>
              </a:lnSpc>
              <a:spcBef>
                <a:spcPts val="0"/>
              </a:spcBef>
              <a:buNone/>
            </a:pPr>
            <a:r>
              <a:rPr lang="de-DE" sz="800" b="1" dirty="0" err="1">
                <a:solidFill>
                  <a:schemeClr val="bg1"/>
                </a:solidFill>
                <a:effectLst/>
                <a:latin typeface="Arial" panose="020B0604020202020204" pitchFamily="34" charset="0"/>
              </a:rPr>
              <a:t>of</a:t>
            </a:r>
            <a:r>
              <a:rPr lang="de-DE" sz="800" b="1" dirty="0">
                <a:solidFill>
                  <a:schemeClr val="bg1"/>
                </a:solidFill>
                <a:effectLst/>
                <a:latin typeface="Arial" panose="020B0604020202020204" pitchFamily="34" charset="0"/>
              </a:rPr>
              <a:t> Business and Economics</a:t>
            </a:r>
            <a:endParaRPr lang="de-DE" sz="80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83111736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96329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64B7A7-2D06-4BD7-870D-A1B1D5209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4A589D0-AB5E-428D-A220-9876E96ACF6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E88F54-165F-4A58-AB1A-668ACBC3D9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3B31F-5171-470E-B36E-FD8A9997B5C2}" type="datetimeFigureOut">
              <a:rPr lang="de-DE" smtClean="0"/>
              <a:t>01.06.2025</a:t>
            </a:fld>
            <a:endParaRPr lang="de-DE"/>
          </a:p>
        </p:txBody>
      </p:sp>
      <p:sp>
        <p:nvSpPr>
          <p:cNvPr id="5" name="Fußzeilenplatzhalter 4">
            <a:extLst>
              <a:ext uri="{FF2B5EF4-FFF2-40B4-BE49-F238E27FC236}">
                <a16:creationId xmlns:a16="http://schemas.microsoft.com/office/drawing/2014/main" id="{0E4E0FCA-8DF6-4A69-BDDA-087F447D7C9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1939C4E-6AA3-436F-876F-B8FEFA99B73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1D89A-14BA-436A-B485-F689B9833C7A}" type="slidenum">
              <a:rPr lang="de-DE" smtClean="0"/>
              <a:t>‹#›</a:t>
            </a:fld>
            <a:endParaRPr lang="de-DE"/>
          </a:p>
        </p:txBody>
      </p:sp>
    </p:spTree>
    <p:extLst>
      <p:ext uri="{BB962C8B-B14F-4D97-AF65-F5344CB8AC3E}">
        <p14:creationId xmlns:p14="http://schemas.microsoft.com/office/powerpoint/2010/main" val="27115226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6FC95D15-F386-43BA-C933-FE1FDEE33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EFEC4172-C1F9-FCFF-9555-FDCF2764A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2BA22D67-71E9-1EBB-1396-F31BD62AB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0811B1-BA12-434F-A941-AE1819B501F5}" type="datetimeFigureOut">
              <a:rPr lang="hr-HR" smtClean="0"/>
              <a:t>1.6.2025.</a:t>
            </a:fld>
            <a:endParaRPr lang="hr-HR"/>
          </a:p>
        </p:txBody>
      </p:sp>
      <p:sp>
        <p:nvSpPr>
          <p:cNvPr id="5" name="Rezervirano mjesto podnožja 4">
            <a:extLst>
              <a:ext uri="{FF2B5EF4-FFF2-40B4-BE49-F238E27FC236}">
                <a16:creationId xmlns:a16="http://schemas.microsoft.com/office/drawing/2014/main" id="{7CFBBCAB-04E1-3F06-EC2D-62E5141F6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Rezervirano mjesto broja slajda 5">
            <a:extLst>
              <a:ext uri="{FF2B5EF4-FFF2-40B4-BE49-F238E27FC236}">
                <a16:creationId xmlns:a16="http://schemas.microsoft.com/office/drawing/2014/main" id="{71B31174-1AFF-74F7-7727-B30F2A646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579ED1-325C-4FB1-8DFB-2A385F1D1EDE}" type="slidenum">
              <a:rPr lang="hr-HR" smtClean="0"/>
              <a:t>‹#›</a:t>
            </a:fld>
            <a:endParaRPr lang="hr-HR"/>
          </a:p>
        </p:txBody>
      </p:sp>
    </p:spTree>
    <p:extLst>
      <p:ext uri="{BB962C8B-B14F-4D97-AF65-F5344CB8AC3E}">
        <p14:creationId xmlns:p14="http://schemas.microsoft.com/office/powerpoint/2010/main" val="20097015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1311" y="452669"/>
            <a:ext cx="1150034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bakgrundsrubriken</a:t>
            </a:r>
          </a:p>
        </p:txBody>
      </p:sp>
      <p:sp>
        <p:nvSpPr>
          <p:cNvPr id="1027" name="Rectangle 3"/>
          <p:cNvSpPr>
            <a:spLocks noGrp="1" noChangeArrowheads="1"/>
          </p:cNvSpPr>
          <p:nvPr>
            <p:ph type="body" idx="1"/>
          </p:nvPr>
        </p:nvSpPr>
        <p:spPr bwMode="auto">
          <a:xfrm>
            <a:off x="341311" y="1870440"/>
            <a:ext cx="11507351" cy="424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3" name="Platshållare för sidfot 2">
            <a:extLst>
              <a:ext uri="{FF2B5EF4-FFF2-40B4-BE49-F238E27FC236}">
                <a16:creationId xmlns:a16="http://schemas.microsoft.com/office/drawing/2014/main" id="{C2080A6F-57B1-B9B7-BFFB-9C38D4F13FE6}"/>
              </a:ext>
            </a:extLst>
          </p:cNvPr>
          <p:cNvSpPr>
            <a:spLocks noGrp="1"/>
          </p:cNvSpPr>
          <p:nvPr>
            <p:ph type="ftr" sz="quarter" idx="3"/>
          </p:nvPr>
        </p:nvSpPr>
        <p:spPr>
          <a:xfrm>
            <a:off x="341311" y="6387135"/>
            <a:ext cx="3258412" cy="228600"/>
          </a:xfrm>
          <a:prstGeom prst="rect">
            <a:avLst/>
          </a:prstGeom>
        </p:spPr>
        <p:txBody>
          <a:bodyPr vert="horz" lIns="91440" tIns="45720" rIns="91440" bIns="45720" rtlCol="0" anchor="t"/>
          <a:lstStyle>
            <a:lvl1pPr algn="l">
              <a:tabLst/>
              <a:defRPr sz="1067">
                <a:solidFill>
                  <a:schemeClr val="accent1"/>
                </a:solidFill>
                <a:latin typeface="+mn-lt"/>
              </a:defRPr>
            </a:lvl1pPr>
          </a:lstStyle>
          <a:p>
            <a:r>
              <a:rPr lang="sv-SE"/>
              <a:t>Karolinska Institutet - ett medicinskt universitet</a:t>
            </a:r>
            <a:endParaRPr lang="sv-SE" dirty="0"/>
          </a:p>
        </p:txBody>
      </p:sp>
      <p:sp>
        <p:nvSpPr>
          <p:cNvPr id="1028" name="Rectangle 4"/>
          <p:cNvSpPr>
            <a:spLocks noGrp="1" noChangeArrowheads="1"/>
          </p:cNvSpPr>
          <p:nvPr>
            <p:ph type="dt" sz="half" idx="2"/>
          </p:nvPr>
        </p:nvSpPr>
        <p:spPr bwMode="auto">
          <a:xfrm>
            <a:off x="8831263" y="6384311"/>
            <a:ext cx="2540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67">
                <a:solidFill>
                  <a:schemeClr val="accent1"/>
                </a:solidFill>
                <a:latin typeface="+mn-lt"/>
              </a:defRPr>
            </a:lvl1pPr>
          </a:lstStyle>
          <a:p>
            <a:fld id="{C3018874-3E6C-444F-95D2-0F7C8B5E1F23}" type="datetime4">
              <a:rPr lang="sv-SE" smtClean="0"/>
              <a:t>1 juni 2025</a:t>
            </a:fld>
            <a:endParaRPr lang="sv-SE" dirty="0"/>
          </a:p>
        </p:txBody>
      </p:sp>
      <p:sp>
        <p:nvSpPr>
          <p:cNvPr id="1030" name="Rectangle 6"/>
          <p:cNvSpPr>
            <a:spLocks noGrp="1" noChangeArrowheads="1"/>
          </p:cNvSpPr>
          <p:nvPr>
            <p:ph type="sldNum" sz="quarter" idx="4"/>
          </p:nvPr>
        </p:nvSpPr>
        <p:spPr bwMode="auto">
          <a:xfrm>
            <a:off x="11066463" y="6384311"/>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67" b="0">
                <a:solidFill>
                  <a:schemeClr val="accent1"/>
                </a:solidFill>
                <a:latin typeface="+mn-lt"/>
              </a:defRPr>
            </a:lvl1pPr>
          </a:lstStyle>
          <a:p>
            <a:fld id="{B5C8723E-5A40-4F9A-B83B-0F0B7FEF2706}" type="slidenum">
              <a:rPr lang="sv-SE" smtClean="0"/>
              <a:pPr/>
              <a:t>‹#›</a:t>
            </a:fld>
            <a:endParaRPr lang="sv-SE" dirty="0"/>
          </a:p>
        </p:txBody>
      </p:sp>
    </p:spTree>
    <p:extLst>
      <p:ext uri="{BB962C8B-B14F-4D97-AF65-F5344CB8AC3E}">
        <p14:creationId xmlns:p14="http://schemas.microsoft.com/office/powerpoint/2010/main" val="11635990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p:txStyles>
    <p:titleStyle>
      <a:lvl1pPr algn="l" rtl="0" eaLnBrk="1" fontAlgn="base" hangingPunct="1">
        <a:spcBef>
          <a:spcPct val="0"/>
        </a:spcBef>
        <a:spcAft>
          <a:spcPct val="0"/>
        </a:spcAft>
        <a:defRPr sz="3733" b="0" spc="-67" baseline="0">
          <a:solidFill>
            <a:schemeClr val="accent1"/>
          </a:solidFill>
          <a:latin typeface="+mj-lt"/>
          <a:ea typeface="+mj-ea"/>
          <a:cs typeface="+mj-cs"/>
        </a:defRPr>
      </a:lvl1pPr>
      <a:lvl2pPr algn="l" rtl="0" eaLnBrk="1" fontAlgn="base" hangingPunct="1">
        <a:spcBef>
          <a:spcPct val="0"/>
        </a:spcBef>
        <a:spcAft>
          <a:spcPct val="0"/>
        </a:spcAft>
        <a:defRPr sz="3733" b="1">
          <a:solidFill>
            <a:schemeClr val="accent1"/>
          </a:solidFill>
          <a:latin typeface="Arial" charset="0"/>
        </a:defRPr>
      </a:lvl2pPr>
      <a:lvl3pPr algn="l" rtl="0" eaLnBrk="1" fontAlgn="base" hangingPunct="1">
        <a:spcBef>
          <a:spcPct val="0"/>
        </a:spcBef>
        <a:spcAft>
          <a:spcPct val="0"/>
        </a:spcAft>
        <a:defRPr sz="3733" b="1">
          <a:solidFill>
            <a:schemeClr val="accent1"/>
          </a:solidFill>
          <a:latin typeface="Arial" charset="0"/>
        </a:defRPr>
      </a:lvl3pPr>
      <a:lvl4pPr algn="l" rtl="0" eaLnBrk="1" fontAlgn="base" hangingPunct="1">
        <a:spcBef>
          <a:spcPct val="0"/>
        </a:spcBef>
        <a:spcAft>
          <a:spcPct val="0"/>
        </a:spcAft>
        <a:defRPr sz="3733" b="1">
          <a:solidFill>
            <a:schemeClr val="accent1"/>
          </a:solidFill>
          <a:latin typeface="Arial" charset="0"/>
        </a:defRPr>
      </a:lvl4pPr>
      <a:lvl5pPr algn="l" rtl="0" eaLnBrk="1" fontAlgn="base" hangingPunct="1">
        <a:spcBef>
          <a:spcPct val="0"/>
        </a:spcBef>
        <a:spcAft>
          <a:spcPct val="0"/>
        </a:spcAft>
        <a:defRPr sz="3733" b="1">
          <a:solidFill>
            <a:schemeClr val="accent1"/>
          </a:solidFill>
          <a:latin typeface="Arial" charset="0"/>
        </a:defRPr>
      </a:lvl5pPr>
      <a:lvl6pPr marL="609585" algn="l" rtl="0" eaLnBrk="1" fontAlgn="base" hangingPunct="1">
        <a:spcBef>
          <a:spcPct val="0"/>
        </a:spcBef>
        <a:spcAft>
          <a:spcPct val="0"/>
        </a:spcAft>
        <a:defRPr sz="3733" b="1">
          <a:solidFill>
            <a:schemeClr val="accent1"/>
          </a:solidFill>
          <a:latin typeface="Arial" charset="0"/>
        </a:defRPr>
      </a:lvl6pPr>
      <a:lvl7pPr marL="1219170" algn="l" rtl="0" eaLnBrk="1" fontAlgn="base" hangingPunct="1">
        <a:spcBef>
          <a:spcPct val="0"/>
        </a:spcBef>
        <a:spcAft>
          <a:spcPct val="0"/>
        </a:spcAft>
        <a:defRPr sz="3733" b="1">
          <a:solidFill>
            <a:schemeClr val="accent1"/>
          </a:solidFill>
          <a:latin typeface="Arial" charset="0"/>
        </a:defRPr>
      </a:lvl7pPr>
      <a:lvl8pPr marL="1828754" algn="l" rtl="0" eaLnBrk="1" fontAlgn="base" hangingPunct="1">
        <a:spcBef>
          <a:spcPct val="0"/>
        </a:spcBef>
        <a:spcAft>
          <a:spcPct val="0"/>
        </a:spcAft>
        <a:defRPr sz="3733" b="1">
          <a:solidFill>
            <a:schemeClr val="accent1"/>
          </a:solidFill>
          <a:latin typeface="Arial" charset="0"/>
        </a:defRPr>
      </a:lvl8pPr>
      <a:lvl9pPr marL="2438339" algn="l" rtl="0" eaLnBrk="1" fontAlgn="base" hangingPunct="1">
        <a:spcBef>
          <a:spcPct val="0"/>
        </a:spcBef>
        <a:spcAft>
          <a:spcPct val="0"/>
        </a:spcAft>
        <a:defRPr sz="3733" b="1">
          <a:solidFill>
            <a:schemeClr val="accent1"/>
          </a:solidFill>
          <a:latin typeface="Arial" charset="0"/>
        </a:defRPr>
      </a:lvl9pPr>
    </p:titleStyle>
    <p:bodyStyle>
      <a:lvl1pPr marL="457189" indent="-457189" algn="l" rtl="0" eaLnBrk="1" fontAlgn="base" hangingPunct="1">
        <a:spcBef>
          <a:spcPct val="20000"/>
        </a:spcBef>
        <a:spcAft>
          <a:spcPct val="0"/>
        </a:spcAft>
        <a:buClr>
          <a:schemeClr val="accent1"/>
        </a:buClr>
        <a:buFont typeface="Arial" panose="020B0604020202020204" pitchFamily="34" charset="0"/>
        <a:buChar char="•"/>
        <a:defRPr sz="2400">
          <a:solidFill>
            <a:schemeClr val="tx1"/>
          </a:solidFill>
          <a:latin typeface="+mn-lt"/>
          <a:ea typeface="+mn-ea"/>
          <a:cs typeface="+mn-cs"/>
        </a:defRPr>
      </a:lvl1pPr>
      <a:lvl2pPr marL="990575" indent="-380990" algn="l" rtl="0" eaLnBrk="1" fontAlgn="base" hangingPunct="1">
        <a:spcBef>
          <a:spcPct val="20000"/>
        </a:spcBef>
        <a:spcAft>
          <a:spcPct val="0"/>
        </a:spcAft>
        <a:buClr>
          <a:schemeClr val="accent1"/>
        </a:buClr>
        <a:buFont typeface="Wingdings" charset="2"/>
        <a:buChar char="à"/>
        <a:defRPr sz="2133">
          <a:solidFill>
            <a:schemeClr val="tx1"/>
          </a:solidFill>
          <a:latin typeface="+mn-lt"/>
        </a:defRPr>
      </a:lvl2pPr>
      <a:lvl3pPr marL="1523962" indent="-304792" algn="l" rtl="0" eaLnBrk="1" fontAlgn="base" hangingPunct="1">
        <a:spcBef>
          <a:spcPct val="20000"/>
        </a:spcBef>
        <a:spcAft>
          <a:spcPct val="0"/>
        </a:spcAft>
        <a:buClr>
          <a:schemeClr val="accent1"/>
        </a:buClr>
        <a:buFont typeface="Arial" panose="020B0604020202020204" pitchFamily="34" charset="0"/>
        <a:buChar char="•"/>
        <a:defRPr sz="1867">
          <a:solidFill>
            <a:schemeClr val="tx1"/>
          </a:solidFill>
          <a:latin typeface="+mn-lt"/>
        </a:defRPr>
      </a:lvl3pPr>
      <a:lvl4pPr marL="2133547" indent="-304792" algn="l" rtl="0" eaLnBrk="1" fontAlgn="base" hangingPunct="1">
        <a:spcBef>
          <a:spcPct val="20000"/>
        </a:spcBef>
        <a:spcAft>
          <a:spcPct val="0"/>
        </a:spcAft>
        <a:buClr>
          <a:schemeClr val="accent1"/>
        </a:buClr>
        <a:buFont typeface="Wingdings" charset="2"/>
        <a:buChar char="à"/>
        <a:defRPr sz="1600">
          <a:solidFill>
            <a:schemeClr val="tx1"/>
          </a:solidFill>
          <a:latin typeface="+mn-lt"/>
        </a:defRPr>
      </a:lvl4pPr>
      <a:lvl5pPr marL="2743131" indent="-304792" algn="l" rtl="0" eaLnBrk="1" fontAlgn="base" hangingPunct="1">
        <a:spcBef>
          <a:spcPct val="20000"/>
        </a:spcBef>
        <a:spcAft>
          <a:spcPct val="0"/>
        </a:spcAft>
        <a:buClr>
          <a:schemeClr val="accent1"/>
        </a:buClr>
        <a:buFont typeface="Wingdings" charset="2"/>
        <a:defRPr sz="2400">
          <a:solidFill>
            <a:schemeClr val="tx1"/>
          </a:solidFill>
          <a:latin typeface="+mn-lt"/>
        </a:defRPr>
      </a:lvl5pPr>
      <a:lvl6pPr marL="335271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6pPr>
      <a:lvl7pPr marL="3962301"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7pPr>
      <a:lvl8pPr marL="457188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8pPr>
      <a:lvl9pPr marL="5181470"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hyperlink" Target="mailto:soeling@wiwi.uni-wuppertal.d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 Id="rId4" Type="http://schemas.openxmlformats.org/officeDocument/2006/relationships/image" Target="../media/image48.svg"/></Relationships>
</file>

<file path=ppt/slides/_rels/slide1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hyperlink" Target="mailto:dcaha@pravos.hr"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mailto:mateja.maric@pravos.h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0.xml"/><Relationship Id="rId5" Type="http://schemas.openxmlformats.org/officeDocument/2006/relationships/hyperlink" Target="mailto:mateja.maric@pravos.hr" TargetMode="External"/><Relationship Id="rId4" Type="http://schemas.openxmlformats.org/officeDocument/2006/relationships/hyperlink" Target="mailto:dcaha@pravos.h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41.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5.xml"/><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9.pn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PowerPoint_Slide.sldx"/><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C099F0-4D8A-5E43-ABA7-FD293C9ABCF8}"/>
              </a:ext>
            </a:extLst>
          </p:cNvPr>
          <p:cNvSpPr txBox="1">
            <a:spLocks/>
          </p:cNvSpPr>
          <p:nvPr/>
        </p:nvSpPr>
        <p:spPr>
          <a:xfrm>
            <a:off x="3723368" y="1452793"/>
            <a:ext cx="7911905" cy="86998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rgbClr val="403632"/>
                </a:solidFill>
                <a:latin typeface="+mj-lt"/>
                <a:ea typeface="+mj-ea"/>
                <a:cs typeface="+mj-cs"/>
              </a:defRPr>
            </a:lvl1pPr>
          </a:lstStyle>
          <a:p>
            <a:pPr>
              <a:lnSpc>
                <a:spcPct val="100000"/>
              </a:lnSpc>
            </a:pPr>
            <a:r>
              <a:rPr lang="en-US" sz="5400" b="1" dirty="0">
                <a:solidFill>
                  <a:srgbClr val="CD1200"/>
                </a:solidFill>
              </a:rPr>
              <a:t>Ride the Knowledge Wave 10</a:t>
            </a:r>
            <a:endParaRPr lang="en-US" sz="5400" dirty="0">
              <a:solidFill>
                <a:srgbClr val="CD1200"/>
              </a:solidFill>
            </a:endParaRPr>
          </a:p>
        </p:txBody>
      </p:sp>
      <p:sp>
        <p:nvSpPr>
          <p:cNvPr id="7" name="Subtitle 2">
            <a:extLst>
              <a:ext uri="{FF2B5EF4-FFF2-40B4-BE49-F238E27FC236}">
                <a16:creationId xmlns:a16="http://schemas.microsoft.com/office/drawing/2014/main" id="{59B0AB75-6AD5-1E44-A652-41BA1F12FD4C}"/>
              </a:ext>
            </a:extLst>
          </p:cNvPr>
          <p:cNvSpPr txBox="1">
            <a:spLocks/>
          </p:cNvSpPr>
          <p:nvPr/>
        </p:nvSpPr>
        <p:spPr>
          <a:xfrm>
            <a:off x="3723368" y="2353616"/>
            <a:ext cx="8315573" cy="45613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00000"/>
              </a:lnSpc>
              <a:spcBef>
                <a:spcPts val="0"/>
              </a:spcBef>
            </a:pPr>
            <a:r>
              <a:rPr lang="en-US" b="1" dirty="0"/>
              <a:t>IMPLEMENTATION MECHANISMS</a:t>
            </a:r>
          </a:p>
        </p:txBody>
      </p:sp>
      <p:pic>
        <p:nvPicPr>
          <p:cNvPr id="11" name="Picture 10">
            <a:extLst>
              <a:ext uri="{FF2B5EF4-FFF2-40B4-BE49-F238E27FC236}">
                <a16:creationId xmlns:a16="http://schemas.microsoft.com/office/drawing/2014/main" id="{4C03FCD1-9C91-BD4E-81E8-D2CFB5B9D6F5}"/>
              </a:ext>
            </a:extLst>
          </p:cNvPr>
          <p:cNvPicPr>
            <a:picLocks noChangeAspect="1"/>
          </p:cNvPicPr>
          <p:nvPr/>
        </p:nvPicPr>
        <p:blipFill>
          <a:blip r:embed="rId2"/>
          <a:stretch>
            <a:fillRect/>
          </a:stretch>
        </p:blipFill>
        <p:spPr>
          <a:xfrm>
            <a:off x="8415613" y="251077"/>
            <a:ext cx="3400335" cy="782076"/>
          </a:xfrm>
          <a:prstGeom prst="rect">
            <a:avLst/>
          </a:prstGeom>
        </p:spPr>
      </p:pic>
      <p:sp>
        <p:nvSpPr>
          <p:cNvPr id="12" name="TextBox 11">
            <a:extLst>
              <a:ext uri="{FF2B5EF4-FFF2-40B4-BE49-F238E27FC236}">
                <a16:creationId xmlns:a16="http://schemas.microsoft.com/office/drawing/2014/main" id="{2034B216-7647-4C4B-96E4-BF89C634BF63}"/>
              </a:ext>
            </a:extLst>
          </p:cNvPr>
          <p:cNvSpPr txBox="1"/>
          <p:nvPr/>
        </p:nvSpPr>
        <p:spPr>
          <a:xfrm>
            <a:off x="3723368" y="3002842"/>
            <a:ext cx="8241206" cy="2436886"/>
          </a:xfrm>
          <a:prstGeom prst="rect">
            <a:avLst/>
          </a:prstGeom>
          <a:noFill/>
        </p:spPr>
        <p:txBody>
          <a:bodyPr wrap="square" rtlCol="0">
            <a:spAutoFit/>
          </a:bodyPr>
          <a:lstStyle/>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1:	</a:t>
            </a:r>
            <a:r>
              <a:rPr lang="en-US" sz="2000" b="1" u="none" strike="noStrike" dirty="0">
                <a:solidFill>
                  <a:srgbClr val="403632"/>
                </a:solidFill>
                <a:effectLst/>
                <a:latin typeface="Calibri" panose="020F0502020204030204" pitchFamily="34" charset="0"/>
                <a:cs typeface="Calibri" panose="020F0502020204030204" pitchFamily="34" charset="0"/>
              </a:rPr>
              <a:t>Alexandra Ziemann</a:t>
            </a: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2:</a:t>
            </a:r>
            <a:r>
              <a:rPr lang="en-US" sz="2000" dirty="0">
                <a:latin typeface="Calibri" panose="020F0502020204030204" pitchFamily="34" charset="0"/>
                <a:cs typeface="Calibri" panose="020F0502020204030204" pitchFamily="34" charset="0"/>
              </a:rPr>
              <a:t> 	</a:t>
            </a:r>
            <a:r>
              <a:rPr lang="en-US" sz="2000" b="1" u="none" strike="noStrike" dirty="0">
                <a:solidFill>
                  <a:srgbClr val="403632"/>
                </a:solidFill>
                <a:effectLst/>
                <a:latin typeface="Calibri" panose="020F0502020204030204" pitchFamily="34" charset="0"/>
                <a:cs typeface="Calibri" panose="020F0502020204030204" pitchFamily="34" charset="0"/>
              </a:rPr>
              <a:t>Sara </a:t>
            </a:r>
            <a:r>
              <a:rPr lang="en-US" sz="2000" b="1" u="none" strike="noStrike" dirty="0" err="1">
                <a:solidFill>
                  <a:srgbClr val="403632"/>
                </a:solidFill>
                <a:effectLst/>
                <a:latin typeface="Calibri" panose="020F0502020204030204" pitchFamily="34" charset="0"/>
                <a:cs typeface="Calibri" panose="020F0502020204030204" pitchFamily="34" charset="0"/>
              </a:rPr>
              <a:t>Söling</a:t>
            </a:r>
            <a:endParaRPr lang="en-US" sz="2000" b="1" u="none" strike="noStrike" dirty="0">
              <a:solidFill>
                <a:srgbClr val="403632"/>
              </a:solidFill>
              <a:effectLst/>
              <a:latin typeface="Calibri" panose="020F0502020204030204" pitchFamily="34" charset="0"/>
              <a:cs typeface="Calibri" panose="020F0502020204030204" pitchFamily="34" charset="0"/>
            </a:endParaRP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3:</a:t>
            </a:r>
            <a:r>
              <a:rPr lang="en-US" sz="2000" dirty="0">
                <a:latin typeface="Calibri" panose="020F0502020204030204" pitchFamily="34" charset="0"/>
                <a:cs typeface="Calibri" panose="020F0502020204030204" pitchFamily="34" charset="0"/>
              </a:rPr>
              <a:t> 	</a:t>
            </a:r>
            <a:r>
              <a:rPr lang="en-US" sz="2000" b="1" u="none" strike="noStrike" dirty="0">
                <a:solidFill>
                  <a:srgbClr val="403632"/>
                </a:solidFill>
                <a:effectLst/>
                <a:latin typeface="Calibri" panose="020F0502020204030204" pitchFamily="34" charset="0"/>
                <a:cs typeface="Calibri" panose="020F0502020204030204" pitchFamily="34" charset="0"/>
              </a:rPr>
              <a:t>Dinka Caha</a:t>
            </a: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4:</a:t>
            </a:r>
            <a:r>
              <a:rPr lang="en-US" sz="2000" dirty="0">
                <a:latin typeface="Calibri" panose="020F0502020204030204" pitchFamily="34" charset="0"/>
                <a:cs typeface="Calibri" panose="020F0502020204030204" pitchFamily="34" charset="0"/>
              </a:rPr>
              <a:t> 	</a:t>
            </a:r>
            <a:r>
              <a:rPr lang="en-US" sz="2000" b="1" u="none" strike="noStrike" dirty="0">
                <a:solidFill>
                  <a:srgbClr val="403632"/>
                </a:solidFill>
                <a:effectLst/>
                <a:latin typeface="Calibri" panose="020F0502020204030204" pitchFamily="34" charset="0"/>
                <a:cs typeface="Calibri" panose="020F0502020204030204" pitchFamily="34" charset="0"/>
              </a:rPr>
              <a:t>Lydia Kwak</a:t>
            </a: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Session host:</a:t>
            </a:r>
            <a:r>
              <a:rPr lang="en-US" sz="2000" dirty="0">
                <a:latin typeface="Calibri" panose="020F0502020204030204" pitchFamily="34" charset="0"/>
                <a:cs typeface="Calibri" panose="020F0502020204030204" pitchFamily="34" charset="0"/>
              </a:rPr>
              <a:t> 	Thomas Engell</a:t>
            </a:r>
          </a:p>
        </p:txBody>
      </p:sp>
      <p:pic>
        <p:nvPicPr>
          <p:cNvPr id="14" name="Picture 13">
            <a:extLst>
              <a:ext uri="{FF2B5EF4-FFF2-40B4-BE49-F238E27FC236}">
                <a16:creationId xmlns:a16="http://schemas.microsoft.com/office/drawing/2014/main" id="{5FF809E7-A0E6-704F-9BC1-8DDC81324E6F}"/>
              </a:ext>
            </a:extLst>
          </p:cNvPr>
          <p:cNvPicPr>
            <a:picLocks noChangeAspect="1"/>
          </p:cNvPicPr>
          <p:nvPr/>
        </p:nvPicPr>
        <p:blipFill rotWithShape="1">
          <a:blip r:embed="rId3"/>
          <a:srcRect l="50218" r="7167"/>
          <a:stretch/>
        </p:blipFill>
        <p:spPr>
          <a:xfrm>
            <a:off x="-3145" y="1238"/>
            <a:ext cx="3628418" cy="6856762"/>
          </a:xfrm>
          <a:prstGeom prst="rect">
            <a:avLst/>
          </a:prstGeom>
        </p:spPr>
      </p:pic>
    </p:spTree>
    <p:extLst>
      <p:ext uri="{BB962C8B-B14F-4D97-AF65-F5344CB8AC3E}">
        <p14:creationId xmlns:p14="http://schemas.microsoft.com/office/powerpoint/2010/main" val="425104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651" y="929651"/>
            <a:ext cx="5536407" cy="5536407"/>
          </a:xfrm>
          <a:custGeom>
            <a:avLst/>
            <a:gdLst/>
            <a:ahLst/>
            <a:cxnLst/>
            <a:rect l="l" t="t" r="r" b="b"/>
            <a:pathLst>
              <a:path w="5905500" h="5905500">
                <a:moveTo>
                  <a:pt x="0" y="0"/>
                </a:moveTo>
                <a:lnTo>
                  <a:pt x="5905500" y="0"/>
                </a:lnTo>
                <a:lnTo>
                  <a:pt x="5905500" y="5905500"/>
                </a:lnTo>
                <a:lnTo>
                  <a:pt x="0" y="5905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3" name="TextBox 3"/>
          <p:cNvSpPr txBox="1"/>
          <p:nvPr/>
        </p:nvSpPr>
        <p:spPr>
          <a:xfrm>
            <a:off x="1185615" y="2674850"/>
            <a:ext cx="1770320" cy="495136"/>
          </a:xfrm>
          <a:prstGeom prst="rect">
            <a:avLst/>
          </a:prstGeom>
        </p:spPr>
        <p:txBody>
          <a:bodyPr lIns="0" tIns="0" rIns="0" bIns="0" rtlCol="0" anchor="t">
            <a:spAutoFit/>
          </a:bodyPr>
          <a:lstStyle/>
          <a:p>
            <a:pPr algn="ctr" defTabSz="609585">
              <a:lnSpc>
                <a:spcPts val="1875"/>
              </a:lnSpc>
            </a:pPr>
            <a:r>
              <a:rPr lang="en-US" sz="1875">
                <a:solidFill>
                  <a:srgbClr val="6B5858"/>
                </a:solidFill>
                <a:latin typeface="DM Sans"/>
                <a:ea typeface="DM Sans"/>
                <a:cs typeface="DM Sans"/>
                <a:sym typeface="DM Sans"/>
              </a:rPr>
              <a:t>Generating theories</a:t>
            </a:r>
          </a:p>
        </p:txBody>
      </p:sp>
      <p:sp>
        <p:nvSpPr>
          <p:cNvPr id="4" name="TextBox 4"/>
          <p:cNvSpPr txBox="1"/>
          <p:nvPr/>
        </p:nvSpPr>
        <p:spPr>
          <a:xfrm>
            <a:off x="2955935" y="2687246"/>
            <a:ext cx="1523947" cy="495136"/>
          </a:xfrm>
          <a:prstGeom prst="rect">
            <a:avLst/>
          </a:prstGeom>
        </p:spPr>
        <p:txBody>
          <a:bodyPr lIns="0" tIns="0" rIns="0" bIns="0" rtlCol="0" anchor="t">
            <a:spAutoFit/>
          </a:bodyPr>
          <a:lstStyle/>
          <a:p>
            <a:pPr algn="ctr" defTabSz="609585">
              <a:lnSpc>
                <a:spcPts val="1875"/>
              </a:lnSpc>
            </a:pPr>
            <a:r>
              <a:rPr lang="en-US" sz="1875">
                <a:solidFill>
                  <a:srgbClr val="6B5858"/>
                </a:solidFill>
                <a:latin typeface="DM Sans"/>
                <a:ea typeface="DM Sans"/>
                <a:cs typeface="DM Sans"/>
                <a:sym typeface="DM Sans"/>
              </a:rPr>
              <a:t>Testing theories</a:t>
            </a:r>
          </a:p>
        </p:txBody>
      </p:sp>
      <p:sp>
        <p:nvSpPr>
          <p:cNvPr id="5" name="TextBox 5"/>
          <p:cNvSpPr txBox="1"/>
          <p:nvPr/>
        </p:nvSpPr>
        <p:spPr>
          <a:xfrm>
            <a:off x="1190865" y="4409438"/>
            <a:ext cx="1770320" cy="251479"/>
          </a:xfrm>
          <a:prstGeom prst="rect">
            <a:avLst/>
          </a:prstGeom>
        </p:spPr>
        <p:txBody>
          <a:bodyPr lIns="0" tIns="0" rIns="0" bIns="0" rtlCol="0" anchor="t">
            <a:spAutoFit/>
          </a:bodyPr>
          <a:lstStyle/>
          <a:p>
            <a:pPr algn="ctr" defTabSz="609585">
              <a:lnSpc>
                <a:spcPts val="1875"/>
              </a:lnSpc>
            </a:pPr>
            <a:r>
              <a:rPr lang="en-US" sz="1875">
                <a:solidFill>
                  <a:srgbClr val="6B5858"/>
                </a:solidFill>
                <a:latin typeface="DM Sans"/>
                <a:ea typeface="DM Sans"/>
                <a:cs typeface="DM Sans"/>
                <a:sym typeface="DM Sans"/>
              </a:rPr>
              <a:t>Realism</a:t>
            </a:r>
          </a:p>
        </p:txBody>
      </p:sp>
      <p:sp>
        <p:nvSpPr>
          <p:cNvPr id="6" name="TextBox 6"/>
          <p:cNvSpPr txBox="1"/>
          <p:nvPr/>
        </p:nvSpPr>
        <p:spPr>
          <a:xfrm>
            <a:off x="2935853" y="4409438"/>
            <a:ext cx="1789047" cy="251479"/>
          </a:xfrm>
          <a:prstGeom prst="rect">
            <a:avLst/>
          </a:prstGeom>
        </p:spPr>
        <p:txBody>
          <a:bodyPr lIns="0" tIns="0" rIns="0" bIns="0" rtlCol="0" anchor="t">
            <a:spAutoFit/>
          </a:bodyPr>
          <a:lstStyle/>
          <a:p>
            <a:pPr algn="ctr" defTabSz="609585">
              <a:lnSpc>
                <a:spcPts val="1875"/>
              </a:lnSpc>
            </a:pPr>
            <a:r>
              <a:rPr lang="en-US" sz="1875">
                <a:solidFill>
                  <a:srgbClr val="6B5858"/>
                </a:solidFill>
                <a:latin typeface="DM Sans"/>
                <a:ea typeface="DM Sans"/>
                <a:cs typeface="DM Sans"/>
                <a:sym typeface="DM Sans"/>
              </a:rPr>
              <a:t>Positivism</a:t>
            </a:r>
          </a:p>
        </p:txBody>
      </p:sp>
      <p:sp>
        <p:nvSpPr>
          <p:cNvPr id="7" name="TextBox 7"/>
          <p:cNvSpPr txBox="1"/>
          <p:nvPr/>
        </p:nvSpPr>
        <p:spPr>
          <a:xfrm>
            <a:off x="1929667" y="3569614"/>
            <a:ext cx="2012371" cy="266933"/>
          </a:xfrm>
          <a:prstGeom prst="rect">
            <a:avLst/>
          </a:prstGeom>
        </p:spPr>
        <p:txBody>
          <a:bodyPr lIns="0" tIns="0" rIns="0" bIns="0" rtlCol="0" anchor="t">
            <a:spAutoFit/>
          </a:bodyPr>
          <a:lstStyle/>
          <a:p>
            <a:pPr algn="ctr" defTabSz="609585">
              <a:lnSpc>
                <a:spcPts val="2036"/>
              </a:lnSpc>
            </a:pPr>
            <a:r>
              <a:rPr lang="en-US" sz="2036" spc="163">
                <a:solidFill>
                  <a:srgbClr val="6B5858"/>
                </a:solidFill>
                <a:latin typeface="DM Sans"/>
                <a:ea typeface="DM Sans"/>
                <a:cs typeface="DM Sans"/>
                <a:sym typeface="DM Sans"/>
              </a:rPr>
              <a:t>MECHANISM</a:t>
            </a:r>
          </a:p>
        </p:txBody>
      </p:sp>
      <p:sp>
        <p:nvSpPr>
          <p:cNvPr id="8" name="TextBox 8"/>
          <p:cNvSpPr txBox="1"/>
          <p:nvPr/>
        </p:nvSpPr>
        <p:spPr>
          <a:xfrm>
            <a:off x="1882535" y="1606691"/>
            <a:ext cx="2106636" cy="495136"/>
          </a:xfrm>
          <a:prstGeom prst="rect">
            <a:avLst/>
          </a:prstGeom>
        </p:spPr>
        <p:txBody>
          <a:bodyPr lIns="0" tIns="0" rIns="0" bIns="0" rtlCol="0" anchor="t">
            <a:spAutoFit/>
          </a:bodyPr>
          <a:lstStyle/>
          <a:p>
            <a:pPr algn="ctr" defTabSz="609585">
              <a:lnSpc>
                <a:spcPts val="1875"/>
              </a:lnSpc>
              <a:spcBef>
                <a:spcPct val="0"/>
              </a:spcBef>
            </a:pPr>
            <a:r>
              <a:rPr lang="en-US" sz="1875">
                <a:solidFill>
                  <a:srgbClr val="6B5858"/>
                </a:solidFill>
                <a:latin typeface="DM Sans"/>
                <a:ea typeface="DM Sans"/>
                <a:cs typeface="DM Sans"/>
                <a:sym typeface="DM Sans"/>
              </a:rPr>
              <a:t>How do you use theories?</a:t>
            </a:r>
          </a:p>
        </p:txBody>
      </p:sp>
      <p:sp>
        <p:nvSpPr>
          <p:cNvPr id="9" name="TextBox 9"/>
          <p:cNvSpPr txBox="1"/>
          <p:nvPr/>
        </p:nvSpPr>
        <p:spPr>
          <a:xfrm>
            <a:off x="1965445" y="5340459"/>
            <a:ext cx="1980979" cy="738792"/>
          </a:xfrm>
          <a:prstGeom prst="rect">
            <a:avLst/>
          </a:prstGeom>
        </p:spPr>
        <p:txBody>
          <a:bodyPr lIns="0" tIns="0" rIns="0" bIns="0" rtlCol="0" anchor="t">
            <a:spAutoFit/>
          </a:bodyPr>
          <a:lstStyle/>
          <a:p>
            <a:pPr algn="ctr" defTabSz="609585">
              <a:lnSpc>
                <a:spcPts val="1875"/>
              </a:lnSpc>
              <a:spcBef>
                <a:spcPct val="0"/>
              </a:spcBef>
            </a:pPr>
            <a:r>
              <a:rPr lang="en-US" sz="1875">
                <a:solidFill>
                  <a:srgbClr val="6B5858"/>
                </a:solidFill>
                <a:latin typeface="DM Sans"/>
                <a:ea typeface="DM Sans"/>
                <a:cs typeface="DM Sans"/>
                <a:sym typeface="DM Sans"/>
              </a:rPr>
              <a:t>What evidence level can you reach?</a:t>
            </a:r>
          </a:p>
        </p:txBody>
      </p:sp>
      <p:sp>
        <p:nvSpPr>
          <p:cNvPr id="10" name="TextBox 10"/>
          <p:cNvSpPr txBox="1"/>
          <p:nvPr/>
        </p:nvSpPr>
        <p:spPr>
          <a:xfrm>
            <a:off x="3942038" y="3475570"/>
            <a:ext cx="1907061" cy="469167"/>
          </a:xfrm>
          <a:prstGeom prst="rect">
            <a:avLst/>
          </a:prstGeom>
        </p:spPr>
        <p:txBody>
          <a:bodyPr lIns="0" tIns="0" rIns="0" bIns="0" rtlCol="0" anchor="t">
            <a:spAutoFit/>
          </a:bodyPr>
          <a:lstStyle/>
          <a:p>
            <a:pPr algn="ctr" defTabSz="609585">
              <a:lnSpc>
                <a:spcPts val="1781"/>
              </a:lnSpc>
              <a:spcBef>
                <a:spcPct val="0"/>
              </a:spcBef>
            </a:pPr>
            <a:r>
              <a:rPr lang="en-US" sz="1781">
                <a:solidFill>
                  <a:srgbClr val="6B5858"/>
                </a:solidFill>
                <a:latin typeface="DM Sans"/>
                <a:ea typeface="DM Sans"/>
                <a:cs typeface="DM Sans"/>
                <a:sym typeface="DM Sans"/>
              </a:rPr>
              <a:t>Implementation science scope</a:t>
            </a:r>
          </a:p>
        </p:txBody>
      </p:sp>
      <p:sp>
        <p:nvSpPr>
          <p:cNvPr id="11" name="TextBox 11"/>
          <p:cNvSpPr txBox="1"/>
          <p:nvPr/>
        </p:nvSpPr>
        <p:spPr>
          <a:xfrm>
            <a:off x="45457" y="3548871"/>
            <a:ext cx="1837079" cy="469167"/>
          </a:xfrm>
          <a:prstGeom prst="rect">
            <a:avLst/>
          </a:prstGeom>
        </p:spPr>
        <p:txBody>
          <a:bodyPr lIns="0" tIns="0" rIns="0" bIns="0" rtlCol="0" anchor="t">
            <a:spAutoFit/>
          </a:bodyPr>
          <a:lstStyle/>
          <a:p>
            <a:pPr algn="ctr" defTabSz="609585">
              <a:lnSpc>
                <a:spcPts val="1781"/>
              </a:lnSpc>
              <a:spcBef>
                <a:spcPct val="0"/>
              </a:spcBef>
            </a:pPr>
            <a:r>
              <a:rPr lang="en-US" sz="1781">
                <a:solidFill>
                  <a:srgbClr val="6B5858"/>
                </a:solidFill>
                <a:latin typeface="DM Sans"/>
                <a:ea typeface="DM Sans"/>
                <a:cs typeface="DM Sans"/>
                <a:sym typeface="DM Sans"/>
              </a:rPr>
              <a:t>The methods</a:t>
            </a:r>
          </a:p>
          <a:p>
            <a:pPr algn="ctr" defTabSz="609585">
              <a:lnSpc>
                <a:spcPts val="1781"/>
              </a:lnSpc>
              <a:spcBef>
                <a:spcPct val="0"/>
              </a:spcBef>
            </a:pPr>
            <a:r>
              <a:rPr lang="en-US" sz="1781">
                <a:solidFill>
                  <a:srgbClr val="6B5858"/>
                </a:solidFill>
                <a:latin typeface="DM Sans"/>
                <a:ea typeface="DM Sans"/>
                <a:cs typeface="DM Sans"/>
                <a:sym typeface="DM Sans"/>
              </a:rPr>
              <a:t>needed</a:t>
            </a:r>
          </a:p>
        </p:txBody>
      </p:sp>
      <p:sp>
        <p:nvSpPr>
          <p:cNvPr id="14" name="TextBox 38">
            <a:extLst>
              <a:ext uri="{FF2B5EF4-FFF2-40B4-BE49-F238E27FC236}">
                <a16:creationId xmlns:a16="http://schemas.microsoft.com/office/drawing/2014/main" id="{1C4BB6C9-5A39-4859-AAC2-5E40E2B2DA22}"/>
              </a:ext>
            </a:extLst>
          </p:cNvPr>
          <p:cNvSpPr txBox="1"/>
          <p:nvPr/>
        </p:nvSpPr>
        <p:spPr>
          <a:xfrm>
            <a:off x="45456" y="62205"/>
            <a:ext cx="18972795" cy="656462"/>
          </a:xfrm>
          <a:prstGeom prst="rect">
            <a:avLst/>
          </a:prstGeom>
        </p:spPr>
        <p:txBody>
          <a:bodyPr wrap="square" lIns="0" tIns="0" rIns="0" bIns="0" rtlCol="0" anchor="t">
            <a:spAutoFit/>
          </a:bodyPr>
          <a:lstStyle/>
          <a:p>
            <a:pPr algn="just" defTabSz="609585"/>
            <a:r>
              <a:rPr lang="en-US" sz="2133">
                <a:solidFill>
                  <a:srgbClr val="FF0000"/>
                </a:solidFill>
                <a:latin typeface="Arial" panose="020B0604020202020204"/>
              </a:rPr>
              <a:t>Does the importance of context in implementation imply that generalizing about the effects of </a:t>
            </a:r>
          </a:p>
          <a:p>
            <a:pPr algn="just" defTabSz="609585"/>
            <a:r>
              <a:rPr lang="en-US" sz="2133">
                <a:solidFill>
                  <a:srgbClr val="FF0000"/>
                </a:solidFill>
                <a:latin typeface="Arial" panose="020B0604020202020204"/>
              </a:rPr>
              <a:t>strategies </a:t>
            </a:r>
            <a:r>
              <a:rPr lang="de-DE" sz="2133">
                <a:solidFill>
                  <a:srgbClr val="FF0000"/>
                </a:solidFill>
                <a:latin typeface="Arial" panose="020B0604020202020204"/>
              </a:rPr>
              <a:t>is ultimately limited? (Geng et al. 2025) – </a:t>
            </a:r>
            <a:r>
              <a:rPr lang="de-DE" sz="2133">
                <a:solidFill>
                  <a:srgbClr val="0070C0"/>
                </a:solidFill>
                <a:latin typeface="Arial" panose="020B0604020202020204"/>
              </a:rPr>
              <a:t>Take home messages for mechanism research</a:t>
            </a:r>
            <a:endParaRPr lang="de-DE" sz="1867">
              <a:solidFill>
                <a:srgbClr val="0070C0"/>
              </a:solidFill>
              <a:latin typeface="Calibri" panose="020F0502020204030204" pitchFamily="34" charset="0"/>
              <a:cs typeface="Calibri" panose="020F0502020204030204" pitchFamily="34" charset="0"/>
            </a:endParaRPr>
          </a:p>
        </p:txBody>
      </p:sp>
      <p:sp>
        <p:nvSpPr>
          <p:cNvPr id="15" name="Rechteck 14">
            <a:extLst>
              <a:ext uri="{FF2B5EF4-FFF2-40B4-BE49-F238E27FC236}">
                <a16:creationId xmlns:a16="http://schemas.microsoft.com/office/drawing/2014/main" id="{0A8657FC-0FD2-499F-ADBC-6BD1E980668C}"/>
              </a:ext>
            </a:extLst>
          </p:cNvPr>
          <p:cNvSpPr/>
          <p:nvPr/>
        </p:nvSpPr>
        <p:spPr>
          <a:xfrm>
            <a:off x="5146586" y="916425"/>
            <a:ext cx="6818081" cy="6001643"/>
          </a:xfrm>
          <a:prstGeom prst="rect">
            <a:avLst/>
          </a:prstGeom>
        </p:spPr>
        <p:txBody>
          <a:bodyPr wrap="square">
            <a:spAutoFit/>
          </a:bodyPr>
          <a:lstStyle/>
          <a:p>
            <a:pPr marL="1219170" lvl="1" indent="-609585" defTabSz="609585">
              <a:buFont typeface="+mj-lt"/>
              <a:buAutoNum type="arabicPeriod"/>
            </a:pPr>
            <a:r>
              <a:rPr lang="en-US" sz="2400">
                <a:solidFill>
                  <a:srgbClr val="0070C0"/>
                </a:solidFill>
                <a:latin typeface="Calibri" panose="020F0502020204030204" pitchFamily="34" charset="0"/>
                <a:cs typeface="Calibri" panose="020F0502020204030204" pitchFamily="34" charset="0"/>
              </a:rPr>
              <a:t>Mechanism research requires </a:t>
            </a:r>
            <a:r>
              <a:rPr lang="en-US" sz="2400" b="1">
                <a:solidFill>
                  <a:srgbClr val="0070C0"/>
                </a:solidFill>
                <a:latin typeface="Calibri" panose="020F0502020204030204" pitchFamily="34" charset="0"/>
                <a:cs typeface="Calibri" panose="020F0502020204030204" pitchFamily="34" charset="0"/>
              </a:rPr>
              <a:t>in-depth qualitative context assessment via </a:t>
            </a:r>
            <a:r>
              <a:rPr lang="en-US" sz="2400">
                <a:solidFill>
                  <a:srgbClr val="0070C0"/>
                </a:solidFill>
                <a:latin typeface="Calibri" panose="020F0502020204030204" pitchFamily="34" charset="0"/>
                <a:cs typeface="Calibri" panose="020F0502020204030204" pitchFamily="34" charset="0"/>
              </a:rPr>
              <a:t>process evaluation</a:t>
            </a:r>
            <a:endParaRPr lang="en-US" sz="2400" b="1">
              <a:solidFill>
                <a:srgbClr val="0070C0"/>
              </a:solidFill>
              <a:latin typeface="Calibri" panose="020F0502020204030204" pitchFamily="34" charset="0"/>
              <a:cs typeface="Calibri" panose="020F0502020204030204" pitchFamily="34" charset="0"/>
            </a:endParaRPr>
          </a:p>
          <a:p>
            <a:pPr marL="1828754" lvl="2" indent="-609585" defTabSz="609585">
              <a:buFont typeface="Wingdings" panose="05000000000000000000" pitchFamily="2" charset="2"/>
              <a:buChar char="Ø"/>
            </a:pPr>
            <a:r>
              <a:rPr lang="en-US" sz="2400" b="1">
                <a:solidFill>
                  <a:srgbClr val="0070C0"/>
                </a:solidFill>
                <a:latin typeface="Calibri" panose="020F0502020204030204" pitchFamily="34" charset="0"/>
                <a:cs typeface="Calibri" panose="020F0502020204030204" pitchFamily="34" charset="0"/>
              </a:rPr>
              <a:t>Aim: </a:t>
            </a:r>
            <a:r>
              <a:rPr lang="en-US" sz="2400">
                <a:solidFill>
                  <a:srgbClr val="0070C0"/>
                </a:solidFill>
                <a:latin typeface="Calibri" panose="020F0502020204030204" pitchFamily="34" charset="0"/>
                <a:cs typeface="Calibri" panose="020F0502020204030204" pitchFamily="34" charset="0"/>
              </a:rPr>
              <a:t>Generate socially meaningful findings and translate it for quantitative modeling</a:t>
            </a:r>
          </a:p>
          <a:p>
            <a:pPr marL="1219170" lvl="1" indent="-609585" defTabSz="609585">
              <a:buFont typeface="+mj-lt"/>
              <a:buAutoNum type="arabicPeriod"/>
            </a:pPr>
            <a:r>
              <a:rPr lang="en-US" sz="2400">
                <a:solidFill>
                  <a:srgbClr val="0070C0"/>
                </a:solidFill>
                <a:latin typeface="Calibri" panose="020F0502020204030204" pitchFamily="34" charset="0"/>
                <a:cs typeface="Calibri" panose="020F0502020204030204" pitchFamily="34" charset="0"/>
              </a:rPr>
              <a:t>Test mechanisms via quantitative </a:t>
            </a:r>
            <a:r>
              <a:rPr lang="en-US" sz="2400" b="1">
                <a:solidFill>
                  <a:srgbClr val="0070C0"/>
                </a:solidFill>
                <a:latin typeface="Calibri" panose="020F0502020204030204" pitchFamily="34" charset="0"/>
                <a:cs typeface="Calibri" panose="020F0502020204030204" pitchFamily="34" charset="0"/>
              </a:rPr>
              <a:t>mediation analysis </a:t>
            </a:r>
            <a:r>
              <a:rPr lang="en-US" sz="2400">
                <a:solidFill>
                  <a:srgbClr val="0070C0"/>
                </a:solidFill>
                <a:latin typeface="Calibri" panose="020F0502020204030204" pitchFamily="34" charset="0"/>
                <a:cs typeface="Calibri" panose="020F0502020204030204" pitchFamily="34" charset="0"/>
              </a:rPr>
              <a:t>approaches</a:t>
            </a:r>
          </a:p>
          <a:p>
            <a:pPr marL="1828754" lvl="2" indent="-609585" defTabSz="609585">
              <a:buFont typeface="Wingdings" panose="05000000000000000000" pitchFamily="2" charset="2"/>
              <a:buChar char="Ø"/>
            </a:pPr>
            <a:r>
              <a:rPr lang="en-US" sz="2400">
                <a:solidFill>
                  <a:srgbClr val="0070C0"/>
                </a:solidFill>
                <a:latin typeface="Calibri" panose="020F0502020204030204" pitchFamily="34" charset="0"/>
                <a:cs typeface="Calibri" panose="020F0502020204030204" pitchFamily="34" charset="0"/>
              </a:rPr>
              <a:t>Use realist and SEM approaches</a:t>
            </a:r>
          </a:p>
          <a:p>
            <a:pPr marL="1066773" lvl="1" indent="-457189" algn="just" defTabSz="609585">
              <a:buFont typeface="+mj-lt"/>
              <a:buAutoNum type="arabicPeriod"/>
            </a:pPr>
            <a:r>
              <a:rPr lang="en-US" sz="2400">
                <a:solidFill>
                  <a:srgbClr val="0070C0"/>
                </a:solidFill>
                <a:latin typeface="Calibri" panose="020F0502020204030204" pitchFamily="34" charset="0"/>
                <a:cs typeface="Calibri" panose="020F0502020204030204" pitchFamily="34" charset="0"/>
              </a:rPr>
              <a:t>If proving the </a:t>
            </a:r>
            <a:r>
              <a:rPr lang="en-US" sz="2400" b="1">
                <a:solidFill>
                  <a:srgbClr val="0070C0"/>
                </a:solidFill>
                <a:latin typeface="Calibri" panose="020F0502020204030204" pitchFamily="34" charset="0"/>
                <a:cs typeface="Calibri" panose="020F0502020204030204" pitchFamily="34" charset="0"/>
              </a:rPr>
              <a:t>functionality of mechanisms</a:t>
            </a:r>
            <a:r>
              <a:rPr lang="en-US" sz="2400">
                <a:solidFill>
                  <a:srgbClr val="0070C0"/>
                </a:solidFill>
                <a:latin typeface="Calibri" panose="020F0502020204030204" pitchFamily="34" charset="0"/>
                <a:cs typeface="Calibri" panose="020F0502020204030204" pitchFamily="34" charset="0"/>
              </a:rPr>
              <a:t> becomes a </a:t>
            </a:r>
            <a:r>
              <a:rPr lang="en-US" sz="2400" b="1">
                <a:solidFill>
                  <a:srgbClr val="0070C0"/>
                </a:solidFill>
                <a:latin typeface="Calibri" panose="020F0502020204030204" pitchFamily="34" charset="0"/>
                <a:cs typeface="Calibri" panose="020F0502020204030204" pitchFamily="34" charset="0"/>
              </a:rPr>
              <a:t>central task in implementation research,</a:t>
            </a:r>
            <a:r>
              <a:rPr lang="en-US" sz="2400">
                <a:solidFill>
                  <a:srgbClr val="0070C0"/>
                </a:solidFill>
                <a:latin typeface="Calibri" panose="020F0502020204030204" pitchFamily="34" charset="0"/>
                <a:cs typeface="Calibri" panose="020F0502020204030204" pitchFamily="34" charset="0"/>
              </a:rPr>
              <a:t> generating robust evidence is possible</a:t>
            </a:r>
          </a:p>
          <a:p>
            <a:pPr marL="1828754" lvl="2" indent="-609585" algn="just" defTabSz="609585">
              <a:buFont typeface="Wingdings" panose="05000000000000000000" pitchFamily="2" charset="2"/>
              <a:buChar char="Ø"/>
            </a:pPr>
            <a:r>
              <a:rPr lang="en-US" sz="2400">
                <a:solidFill>
                  <a:srgbClr val="0070C0"/>
                </a:solidFill>
                <a:latin typeface="Calibri" panose="020F0502020204030204" pitchFamily="34" charset="0"/>
                <a:cs typeface="Calibri" panose="020F0502020204030204" pitchFamily="34" charset="0"/>
              </a:rPr>
              <a:t>Stand-alone projects are not sufficient to gain robust insights into mechanisms</a:t>
            </a:r>
            <a:endParaRPr lang="de-DE" sz="2400">
              <a:solidFill>
                <a:srgbClr val="143C46"/>
              </a:solidFill>
              <a:latin typeface="Calibri" panose="020F0502020204030204" pitchFamily="34" charset="0"/>
              <a:cs typeface="Calibri" panose="020F0502020204030204" pitchFamily="34" charset="0"/>
            </a:endParaRPr>
          </a:p>
        </p:txBody>
      </p:sp>
      <p:sp>
        <p:nvSpPr>
          <p:cNvPr id="16" name="AutoShape 2">
            <a:extLst>
              <a:ext uri="{FF2B5EF4-FFF2-40B4-BE49-F238E27FC236}">
                <a16:creationId xmlns:a16="http://schemas.microsoft.com/office/drawing/2014/main" id="{13F03C04-1F29-4619-9849-C10896953306}"/>
              </a:ext>
            </a:extLst>
          </p:cNvPr>
          <p:cNvSpPr/>
          <p:nvPr/>
        </p:nvSpPr>
        <p:spPr>
          <a:xfrm>
            <a:off x="0" y="880813"/>
            <a:ext cx="12607960" cy="0"/>
          </a:xfrm>
          <a:prstGeom prst="line">
            <a:avLst/>
          </a:prstGeom>
          <a:ln w="38100" cap="flat">
            <a:solidFill>
              <a:srgbClr val="13538A"/>
            </a:solidFill>
            <a:prstDash val="solid"/>
            <a:headEnd type="none" w="sm" len="sm"/>
            <a:tailEnd type="none" w="sm" len="sm"/>
          </a:ln>
        </p:spPr>
        <p:txBody>
          <a:bodyPr/>
          <a:lstStyle/>
          <a:p>
            <a:pPr defTabSz="609585"/>
            <a:endParaRPr lang="nl-NL" sz="2400">
              <a:solidFill>
                <a:srgbClr val="143C46"/>
              </a:solidFill>
              <a:latin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99792AD3-6018-49C2-A505-961C5C4CD981}"/>
              </a:ext>
            </a:extLst>
          </p:cNvPr>
          <p:cNvSpPr/>
          <p:nvPr/>
        </p:nvSpPr>
        <p:spPr>
          <a:xfrm>
            <a:off x="298405" y="2383541"/>
            <a:ext cx="2199676" cy="1879112"/>
          </a:xfrm>
          <a:custGeom>
            <a:avLst/>
            <a:gdLst/>
            <a:ahLst/>
            <a:cxnLst/>
            <a:rect l="l" t="t" r="r" b="b"/>
            <a:pathLst>
              <a:path w="5560541" h="4114800">
                <a:moveTo>
                  <a:pt x="0" y="0"/>
                </a:moveTo>
                <a:lnTo>
                  <a:pt x="5560540" y="0"/>
                </a:lnTo>
                <a:lnTo>
                  <a:pt x="556054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de-DE" sz="2400">
              <a:solidFill>
                <a:srgbClr val="143C46"/>
              </a:solidFill>
              <a:latin typeface="Arial" panose="020B0604020202020204"/>
            </a:endParaRPr>
          </a:p>
        </p:txBody>
      </p:sp>
      <p:sp>
        <p:nvSpPr>
          <p:cNvPr id="3" name="Rechteck 2">
            <a:extLst>
              <a:ext uri="{FF2B5EF4-FFF2-40B4-BE49-F238E27FC236}">
                <a16:creationId xmlns:a16="http://schemas.microsoft.com/office/drawing/2014/main" id="{367A81BD-4D72-4FE2-9550-A3BFF43C9E91}"/>
              </a:ext>
            </a:extLst>
          </p:cNvPr>
          <p:cNvSpPr/>
          <p:nvPr/>
        </p:nvSpPr>
        <p:spPr>
          <a:xfrm>
            <a:off x="153465" y="4390515"/>
            <a:ext cx="6096000" cy="2308324"/>
          </a:xfrm>
          <a:prstGeom prst="rect">
            <a:avLst/>
          </a:prstGeom>
        </p:spPr>
        <p:txBody>
          <a:bodyPr>
            <a:spAutoFit/>
          </a:bodyPr>
          <a:lstStyle/>
          <a:p>
            <a:pPr defTabSz="609585"/>
            <a:r>
              <a:rPr lang="de-DE" sz="2400">
                <a:solidFill>
                  <a:srgbClr val="143C46"/>
                </a:solidFill>
                <a:latin typeface="Garamond" panose="02020404030301010803" pitchFamily="18" charset="0"/>
              </a:rPr>
              <a:t>Sara Söling</a:t>
            </a:r>
          </a:p>
          <a:p>
            <a:pPr defTabSz="609585"/>
            <a:r>
              <a:rPr lang="de-DE" sz="2400">
                <a:solidFill>
                  <a:srgbClr val="143C46"/>
                </a:solidFill>
                <a:latin typeface="Garamond" panose="02020404030301010803" pitchFamily="18" charset="0"/>
              </a:rPr>
              <a:t>Dip.Soc.Sci, M.Sc. (PH), PhD</a:t>
            </a:r>
          </a:p>
          <a:p>
            <a:pPr defTabSz="609585"/>
            <a:r>
              <a:rPr lang="en-US" sz="2400">
                <a:solidFill>
                  <a:srgbClr val="143C46"/>
                </a:solidFill>
                <a:latin typeface="Garamond" panose="02020404030301010803" pitchFamily="18" charset="0"/>
              </a:rPr>
              <a:t>Center for Health Economics and Health Services Research, University Wuppertal</a:t>
            </a:r>
          </a:p>
          <a:p>
            <a:pPr defTabSz="609585"/>
            <a:r>
              <a:rPr lang="de-DE" sz="2400">
                <a:solidFill>
                  <a:srgbClr val="14262E"/>
                </a:solidFill>
                <a:latin typeface="Garamond" panose="02020404030301010803" pitchFamily="18" charset="0"/>
                <a:hlinkClick r:id="rId4">
                  <a:extLst>
                    <a:ext uri="{A12FA001-AC4F-418D-AE19-62706E023703}">
                      <ahyp:hlinkClr xmlns:ahyp="http://schemas.microsoft.com/office/drawing/2018/hyperlinkcolor" val="tx"/>
                    </a:ext>
                  </a:extLst>
                </a:hlinkClick>
              </a:rPr>
              <a:t>soeling@wiwi.uni-wuppertal.de</a:t>
            </a:r>
            <a:endParaRPr lang="de-DE" sz="2400">
              <a:solidFill>
                <a:srgbClr val="14262E"/>
              </a:solidFill>
              <a:latin typeface="Garamond" panose="02020404030301010803" pitchFamily="18" charset="0"/>
            </a:endParaRPr>
          </a:p>
          <a:p>
            <a:pPr defTabSz="609585"/>
            <a:endParaRPr lang="de-DE" sz="2400">
              <a:solidFill>
                <a:srgbClr val="14262E"/>
              </a:solidFill>
              <a:latin typeface="Garamond" panose="02020404030301010803" pitchFamily="18" charset="0"/>
            </a:endParaRPr>
          </a:p>
        </p:txBody>
      </p:sp>
      <p:sp>
        <p:nvSpPr>
          <p:cNvPr id="11" name="Textplatzhalter 10">
            <a:extLst>
              <a:ext uri="{FF2B5EF4-FFF2-40B4-BE49-F238E27FC236}">
                <a16:creationId xmlns:a16="http://schemas.microsoft.com/office/drawing/2014/main" id="{29164B10-D55E-4AA0-9DB4-3E312828BD43}"/>
              </a:ext>
            </a:extLst>
          </p:cNvPr>
          <p:cNvSpPr>
            <a:spLocks noGrp="1"/>
          </p:cNvSpPr>
          <p:nvPr>
            <p:ph type="body" sz="quarter" idx="11"/>
          </p:nvPr>
        </p:nvSpPr>
        <p:spPr>
          <a:xfrm>
            <a:off x="6313410" y="2085421"/>
            <a:ext cx="2263620" cy="1677292"/>
          </a:xfrm>
        </p:spPr>
        <p:txBody>
          <a:bodyPr/>
          <a:lstStyle/>
          <a:p>
            <a:r>
              <a:rPr lang="de-DE"/>
              <a:t>Thank you for your attention!</a:t>
            </a:r>
          </a:p>
        </p:txBody>
      </p:sp>
      <p:pic>
        <p:nvPicPr>
          <p:cNvPr id="14" name="Grafik 13">
            <a:extLst>
              <a:ext uri="{FF2B5EF4-FFF2-40B4-BE49-F238E27FC236}">
                <a16:creationId xmlns:a16="http://schemas.microsoft.com/office/drawing/2014/main" id="{14A18B86-37C6-4DDD-A81E-CB87418DCAE7}"/>
              </a:ext>
            </a:extLst>
          </p:cNvPr>
          <p:cNvPicPr>
            <a:picLocks noChangeAspect="1"/>
          </p:cNvPicPr>
          <p:nvPr/>
        </p:nvPicPr>
        <p:blipFill>
          <a:blip r:embed="rId5"/>
          <a:stretch>
            <a:fillRect/>
          </a:stretch>
        </p:blipFill>
        <p:spPr>
          <a:xfrm>
            <a:off x="8810161" y="376570"/>
            <a:ext cx="3228375" cy="4013945"/>
          </a:xfrm>
          <a:prstGeom prst="rect">
            <a:avLst/>
          </a:prstGeom>
        </p:spPr>
      </p:pic>
    </p:spTree>
    <p:extLst>
      <p:ext uri="{BB962C8B-B14F-4D97-AF65-F5344CB8AC3E}">
        <p14:creationId xmlns:p14="http://schemas.microsoft.com/office/powerpoint/2010/main" val="48320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96" y="561973"/>
            <a:ext cx="12607960" cy="0"/>
          </a:xfrm>
          <a:prstGeom prst="line">
            <a:avLst/>
          </a:prstGeom>
          <a:ln w="38100" cap="flat">
            <a:solidFill>
              <a:srgbClr val="13538A"/>
            </a:solidFill>
            <a:prstDash val="solid"/>
            <a:headEnd type="none" w="sm" len="sm"/>
            <a:tailEnd type="none" w="sm" len="sm"/>
          </a:ln>
        </p:spPr>
        <p:txBody>
          <a:bodyPr/>
          <a:lstStyle/>
          <a:p>
            <a:pPr defTabSz="609585"/>
            <a:endParaRPr lang="nl-NL" sz="2400">
              <a:solidFill>
                <a:srgbClr val="143C46"/>
              </a:solidFill>
              <a:latin typeface="Arial" panose="020B0604020202020204"/>
            </a:endParaRPr>
          </a:p>
        </p:txBody>
      </p:sp>
      <p:sp>
        <p:nvSpPr>
          <p:cNvPr id="3" name="Freeform 3"/>
          <p:cNvSpPr/>
          <p:nvPr/>
        </p:nvSpPr>
        <p:spPr>
          <a:xfrm rot="-5400000">
            <a:off x="1265804" y="4165124"/>
            <a:ext cx="672489" cy="373232"/>
          </a:xfrm>
          <a:custGeom>
            <a:avLst/>
            <a:gdLst/>
            <a:ahLst/>
            <a:cxnLst/>
            <a:rect l="l" t="t" r="r" b="b"/>
            <a:pathLst>
              <a:path w="1008734" h="559847">
                <a:moveTo>
                  <a:pt x="0" y="0"/>
                </a:moveTo>
                <a:lnTo>
                  <a:pt x="1008734" y="0"/>
                </a:lnTo>
                <a:lnTo>
                  <a:pt x="1008734" y="559848"/>
                </a:lnTo>
                <a:lnTo>
                  <a:pt x="0" y="559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4" name="Freeform 4"/>
          <p:cNvSpPr/>
          <p:nvPr/>
        </p:nvSpPr>
        <p:spPr>
          <a:xfrm rot="-5400000" flipV="1">
            <a:off x="1722336" y="3555816"/>
            <a:ext cx="672489" cy="373232"/>
          </a:xfrm>
          <a:custGeom>
            <a:avLst/>
            <a:gdLst/>
            <a:ahLst/>
            <a:cxnLst/>
            <a:rect l="l" t="t" r="r" b="b"/>
            <a:pathLst>
              <a:path w="1008734" h="559847">
                <a:moveTo>
                  <a:pt x="0" y="559848"/>
                </a:moveTo>
                <a:lnTo>
                  <a:pt x="1008734" y="559848"/>
                </a:lnTo>
                <a:lnTo>
                  <a:pt x="1008734" y="0"/>
                </a:lnTo>
                <a:lnTo>
                  <a:pt x="0" y="0"/>
                </a:lnTo>
                <a:lnTo>
                  <a:pt x="0" y="55984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5" name="Freeform 5"/>
          <p:cNvSpPr/>
          <p:nvPr/>
        </p:nvSpPr>
        <p:spPr>
          <a:xfrm rot="-5400000">
            <a:off x="1265804" y="2960501"/>
            <a:ext cx="672489" cy="373232"/>
          </a:xfrm>
          <a:custGeom>
            <a:avLst/>
            <a:gdLst/>
            <a:ahLst/>
            <a:cxnLst/>
            <a:rect l="l" t="t" r="r" b="b"/>
            <a:pathLst>
              <a:path w="1008734" h="559847">
                <a:moveTo>
                  <a:pt x="0" y="0"/>
                </a:moveTo>
                <a:lnTo>
                  <a:pt x="1008734" y="0"/>
                </a:lnTo>
                <a:lnTo>
                  <a:pt x="1008734" y="559847"/>
                </a:lnTo>
                <a:lnTo>
                  <a:pt x="0" y="559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6" name="Freeform 6"/>
          <p:cNvSpPr/>
          <p:nvPr/>
        </p:nvSpPr>
        <p:spPr>
          <a:xfrm rot="-5400000">
            <a:off x="1265804" y="1763471"/>
            <a:ext cx="672489" cy="373232"/>
          </a:xfrm>
          <a:custGeom>
            <a:avLst/>
            <a:gdLst/>
            <a:ahLst/>
            <a:cxnLst/>
            <a:rect l="l" t="t" r="r" b="b"/>
            <a:pathLst>
              <a:path w="1008734" h="559847">
                <a:moveTo>
                  <a:pt x="0" y="0"/>
                </a:moveTo>
                <a:lnTo>
                  <a:pt x="1008734" y="0"/>
                </a:lnTo>
                <a:lnTo>
                  <a:pt x="1008734" y="559847"/>
                </a:lnTo>
                <a:lnTo>
                  <a:pt x="0" y="5598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7" name="Freeform 7"/>
          <p:cNvSpPr/>
          <p:nvPr/>
        </p:nvSpPr>
        <p:spPr>
          <a:xfrm rot="-5400000" flipV="1">
            <a:off x="1722336" y="2351193"/>
            <a:ext cx="672489" cy="373232"/>
          </a:xfrm>
          <a:custGeom>
            <a:avLst/>
            <a:gdLst/>
            <a:ahLst/>
            <a:cxnLst/>
            <a:rect l="l" t="t" r="r" b="b"/>
            <a:pathLst>
              <a:path w="1008734" h="559847">
                <a:moveTo>
                  <a:pt x="0" y="559848"/>
                </a:moveTo>
                <a:lnTo>
                  <a:pt x="1008734" y="559848"/>
                </a:lnTo>
                <a:lnTo>
                  <a:pt x="1008734" y="0"/>
                </a:lnTo>
                <a:lnTo>
                  <a:pt x="0" y="0"/>
                </a:lnTo>
                <a:lnTo>
                  <a:pt x="0" y="55984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8" name="Freeform 8"/>
          <p:cNvSpPr/>
          <p:nvPr/>
        </p:nvSpPr>
        <p:spPr>
          <a:xfrm rot="-5400000">
            <a:off x="1654229" y="4253742"/>
            <a:ext cx="195999" cy="195999"/>
          </a:xfrm>
          <a:custGeom>
            <a:avLst/>
            <a:gdLst/>
            <a:ahLst/>
            <a:cxnLst/>
            <a:rect l="l" t="t" r="r" b="b"/>
            <a:pathLst>
              <a:path w="293997" h="293997">
                <a:moveTo>
                  <a:pt x="0" y="0"/>
                </a:moveTo>
                <a:lnTo>
                  <a:pt x="293998" y="0"/>
                </a:lnTo>
                <a:lnTo>
                  <a:pt x="293998" y="293998"/>
                </a:lnTo>
                <a:lnTo>
                  <a:pt x="0" y="293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85"/>
            <a:endParaRPr lang="nl-NL" sz="2400">
              <a:solidFill>
                <a:srgbClr val="143C46"/>
              </a:solidFill>
              <a:latin typeface="Arial" panose="020B0604020202020204"/>
            </a:endParaRPr>
          </a:p>
        </p:txBody>
      </p:sp>
      <p:sp>
        <p:nvSpPr>
          <p:cNvPr id="9" name="Freeform 9"/>
          <p:cNvSpPr/>
          <p:nvPr/>
        </p:nvSpPr>
        <p:spPr>
          <a:xfrm rot="-5400000">
            <a:off x="1827797" y="3625850"/>
            <a:ext cx="233167" cy="233167"/>
          </a:xfrm>
          <a:custGeom>
            <a:avLst/>
            <a:gdLst/>
            <a:ahLst/>
            <a:cxnLst/>
            <a:rect l="l" t="t" r="r" b="b"/>
            <a:pathLst>
              <a:path w="349750" h="349750">
                <a:moveTo>
                  <a:pt x="0" y="0"/>
                </a:moveTo>
                <a:lnTo>
                  <a:pt x="349750" y="0"/>
                </a:lnTo>
                <a:lnTo>
                  <a:pt x="349750" y="349750"/>
                </a:lnTo>
                <a:lnTo>
                  <a:pt x="0" y="349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endParaRPr lang="nl-NL" sz="2400">
              <a:solidFill>
                <a:srgbClr val="143C46"/>
              </a:solidFill>
              <a:latin typeface="Arial" panose="020B0604020202020204"/>
            </a:endParaRPr>
          </a:p>
        </p:txBody>
      </p:sp>
      <p:sp>
        <p:nvSpPr>
          <p:cNvPr id="10" name="Freeform 10"/>
          <p:cNvSpPr/>
          <p:nvPr/>
        </p:nvSpPr>
        <p:spPr>
          <a:xfrm rot="-5400000">
            <a:off x="1841412" y="2434841"/>
            <a:ext cx="205937" cy="205937"/>
          </a:xfrm>
          <a:custGeom>
            <a:avLst/>
            <a:gdLst/>
            <a:ahLst/>
            <a:cxnLst/>
            <a:rect l="l" t="t" r="r" b="b"/>
            <a:pathLst>
              <a:path w="308906" h="308906">
                <a:moveTo>
                  <a:pt x="0" y="0"/>
                </a:moveTo>
                <a:lnTo>
                  <a:pt x="308906" y="0"/>
                </a:lnTo>
                <a:lnTo>
                  <a:pt x="308906" y="308906"/>
                </a:lnTo>
                <a:lnTo>
                  <a:pt x="0" y="3089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585"/>
            <a:endParaRPr lang="nl-NL" sz="2400">
              <a:solidFill>
                <a:srgbClr val="143C46"/>
              </a:solidFill>
              <a:latin typeface="Arial" panose="020B0604020202020204"/>
            </a:endParaRPr>
          </a:p>
        </p:txBody>
      </p:sp>
      <p:sp>
        <p:nvSpPr>
          <p:cNvPr id="11" name="Freeform 11"/>
          <p:cNvSpPr/>
          <p:nvPr/>
        </p:nvSpPr>
        <p:spPr>
          <a:xfrm rot="-5400000">
            <a:off x="1645725" y="3044410"/>
            <a:ext cx="213007" cy="213007"/>
          </a:xfrm>
          <a:custGeom>
            <a:avLst/>
            <a:gdLst/>
            <a:ahLst/>
            <a:cxnLst/>
            <a:rect l="l" t="t" r="r" b="b"/>
            <a:pathLst>
              <a:path w="319510" h="319510">
                <a:moveTo>
                  <a:pt x="0" y="0"/>
                </a:moveTo>
                <a:lnTo>
                  <a:pt x="319510" y="0"/>
                </a:lnTo>
                <a:lnTo>
                  <a:pt x="319510" y="319511"/>
                </a:lnTo>
                <a:lnTo>
                  <a:pt x="0" y="3195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585"/>
            <a:endParaRPr lang="nl-NL" sz="2400">
              <a:solidFill>
                <a:srgbClr val="143C46"/>
              </a:solidFill>
              <a:latin typeface="Arial" panose="020B0604020202020204"/>
            </a:endParaRPr>
          </a:p>
        </p:txBody>
      </p:sp>
      <p:sp>
        <p:nvSpPr>
          <p:cNvPr id="12" name="Freeform 12"/>
          <p:cNvSpPr/>
          <p:nvPr/>
        </p:nvSpPr>
        <p:spPr>
          <a:xfrm rot="-5400000">
            <a:off x="1650680" y="1848538"/>
            <a:ext cx="203097" cy="203097"/>
          </a:xfrm>
          <a:custGeom>
            <a:avLst/>
            <a:gdLst/>
            <a:ahLst/>
            <a:cxnLst/>
            <a:rect l="l" t="t" r="r" b="b"/>
            <a:pathLst>
              <a:path w="304646" h="304646">
                <a:moveTo>
                  <a:pt x="0" y="0"/>
                </a:moveTo>
                <a:lnTo>
                  <a:pt x="304646" y="0"/>
                </a:lnTo>
                <a:lnTo>
                  <a:pt x="304646" y="304646"/>
                </a:lnTo>
                <a:lnTo>
                  <a:pt x="0" y="3046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585"/>
            <a:endParaRPr lang="nl-NL" sz="2400">
              <a:solidFill>
                <a:srgbClr val="143C46"/>
              </a:solidFill>
              <a:latin typeface="Arial" panose="020B0604020202020204"/>
            </a:endParaRPr>
          </a:p>
        </p:txBody>
      </p:sp>
      <p:sp>
        <p:nvSpPr>
          <p:cNvPr id="13" name="Freeform 13"/>
          <p:cNvSpPr/>
          <p:nvPr/>
        </p:nvSpPr>
        <p:spPr>
          <a:xfrm rot="-5400000">
            <a:off x="3605481" y="3975234"/>
            <a:ext cx="630728" cy="350055"/>
          </a:xfrm>
          <a:custGeom>
            <a:avLst/>
            <a:gdLst/>
            <a:ahLst/>
            <a:cxnLst/>
            <a:rect l="l" t="t" r="r" b="b"/>
            <a:pathLst>
              <a:path w="946092" h="525081">
                <a:moveTo>
                  <a:pt x="0" y="0"/>
                </a:moveTo>
                <a:lnTo>
                  <a:pt x="946092" y="0"/>
                </a:lnTo>
                <a:lnTo>
                  <a:pt x="946092" y="525081"/>
                </a:lnTo>
                <a:lnTo>
                  <a:pt x="0" y="525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14" name="Freeform 14"/>
          <p:cNvSpPr/>
          <p:nvPr/>
        </p:nvSpPr>
        <p:spPr>
          <a:xfrm rot="-5400000" flipV="1">
            <a:off x="4033663" y="3403763"/>
            <a:ext cx="630728" cy="350055"/>
          </a:xfrm>
          <a:custGeom>
            <a:avLst/>
            <a:gdLst/>
            <a:ahLst/>
            <a:cxnLst/>
            <a:rect l="l" t="t" r="r" b="b"/>
            <a:pathLst>
              <a:path w="946092" h="525081">
                <a:moveTo>
                  <a:pt x="0" y="525081"/>
                </a:moveTo>
                <a:lnTo>
                  <a:pt x="946092" y="525081"/>
                </a:lnTo>
                <a:lnTo>
                  <a:pt x="946092" y="0"/>
                </a:lnTo>
                <a:lnTo>
                  <a:pt x="0" y="0"/>
                </a:lnTo>
                <a:lnTo>
                  <a:pt x="0" y="52508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15" name="Freeform 15"/>
          <p:cNvSpPr/>
          <p:nvPr/>
        </p:nvSpPr>
        <p:spPr>
          <a:xfrm rot="-5400000">
            <a:off x="3605481" y="2845417"/>
            <a:ext cx="630728" cy="350055"/>
          </a:xfrm>
          <a:custGeom>
            <a:avLst/>
            <a:gdLst/>
            <a:ahLst/>
            <a:cxnLst/>
            <a:rect l="l" t="t" r="r" b="b"/>
            <a:pathLst>
              <a:path w="946092" h="525081">
                <a:moveTo>
                  <a:pt x="0" y="0"/>
                </a:moveTo>
                <a:lnTo>
                  <a:pt x="946092" y="0"/>
                </a:lnTo>
                <a:lnTo>
                  <a:pt x="946092" y="525081"/>
                </a:lnTo>
                <a:lnTo>
                  <a:pt x="0" y="525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16" name="Freeform 16"/>
          <p:cNvSpPr/>
          <p:nvPr/>
        </p:nvSpPr>
        <p:spPr>
          <a:xfrm rot="-5400000">
            <a:off x="3605481" y="1722722"/>
            <a:ext cx="630728" cy="350055"/>
          </a:xfrm>
          <a:custGeom>
            <a:avLst/>
            <a:gdLst/>
            <a:ahLst/>
            <a:cxnLst/>
            <a:rect l="l" t="t" r="r" b="b"/>
            <a:pathLst>
              <a:path w="946092" h="525081">
                <a:moveTo>
                  <a:pt x="0" y="0"/>
                </a:moveTo>
                <a:lnTo>
                  <a:pt x="946092" y="0"/>
                </a:lnTo>
                <a:lnTo>
                  <a:pt x="946092" y="525081"/>
                </a:lnTo>
                <a:lnTo>
                  <a:pt x="0" y="525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17" name="Freeform 17"/>
          <p:cNvSpPr/>
          <p:nvPr/>
        </p:nvSpPr>
        <p:spPr>
          <a:xfrm rot="-5400000" flipV="1">
            <a:off x="4033663" y="2273947"/>
            <a:ext cx="630728" cy="350055"/>
          </a:xfrm>
          <a:custGeom>
            <a:avLst/>
            <a:gdLst/>
            <a:ahLst/>
            <a:cxnLst/>
            <a:rect l="l" t="t" r="r" b="b"/>
            <a:pathLst>
              <a:path w="946092" h="525081">
                <a:moveTo>
                  <a:pt x="0" y="525081"/>
                </a:moveTo>
                <a:lnTo>
                  <a:pt x="946092" y="525081"/>
                </a:lnTo>
                <a:lnTo>
                  <a:pt x="946092" y="0"/>
                </a:lnTo>
                <a:lnTo>
                  <a:pt x="0" y="0"/>
                </a:lnTo>
                <a:lnTo>
                  <a:pt x="0" y="52508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18" name="Freeform 18"/>
          <p:cNvSpPr/>
          <p:nvPr/>
        </p:nvSpPr>
        <p:spPr>
          <a:xfrm rot="-5400000">
            <a:off x="3969787" y="4058347"/>
            <a:ext cx="183827" cy="183827"/>
          </a:xfrm>
          <a:custGeom>
            <a:avLst/>
            <a:gdLst/>
            <a:ahLst/>
            <a:cxnLst/>
            <a:rect l="l" t="t" r="r" b="b"/>
            <a:pathLst>
              <a:path w="275740" h="275740">
                <a:moveTo>
                  <a:pt x="0" y="0"/>
                </a:moveTo>
                <a:lnTo>
                  <a:pt x="275741" y="0"/>
                </a:lnTo>
                <a:lnTo>
                  <a:pt x="275741" y="275740"/>
                </a:lnTo>
                <a:lnTo>
                  <a:pt x="0" y="2757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85"/>
            <a:endParaRPr lang="nl-NL" sz="2400">
              <a:solidFill>
                <a:srgbClr val="143C46"/>
              </a:solidFill>
              <a:latin typeface="Arial" panose="020B0604020202020204"/>
            </a:endParaRPr>
          </a:p>
        </p:txBody>
      </p:sp>
      <p:sp>
        <p:nvSpPr>
          <p:cNvPr id="19" name="Freeform 19"/>
          <p:cNvSpPr/>
          <p:nvPr/>
        </p:nvSpPr>
        <p:spPr>
          <a:xfrm rot="-5400000">
            <a:off x="4132575" y="3469447"/>
            <a:ext cx="218688" cy="218688"/>
          </a:xfrm>
          <a:custGeom>
            <a:avLst/>
            <a:gdLst/>
            <a:ahLst/>
            <a:cxnLst/>
            <a:rect l="l" t="t" r="r" b="b"/>
            <a:pathLst>
              <a:path w="328031" h="328031">
                <a:moveTo>
                  <a:pt x="0" y="0"/>
                </a:moveTo>
                <a:lnTo>
                  <a:pt x="328031" y="0"/>
                </a:lnTo>
                <a:lnTo>
                  <a:pt x="328031" y="328031"/>
                </a:lnTo>
                <a:lnTo>
                  <a:pt x="0" y="328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endParaRPr lang="nl-NL" sz="2400">
              <a:solidFill>
                <a:srgbClr val="143C46"/>
              </a:solidFill>
              <a:latin typeface="Arial" panose="020B0604020202020204"/>
            </a:endParaRPr>
          </a:p>
        </p:txBody>
      </p:sp>
      <p:sp>
        <p:nvSpPr>
          <p:cNvPr id="20" name="Freeform 20"/>
          <p:cNvSpPr/>
          <p:nvPr/>
        </p:nvSpPr>
        <p:spPr>
          <a:xfrm rot="-5400000">
            <a:off x="4145344" y="2352399"/>
            <a:ext cx="193149" cy="193149"/>
          </a:xfrm>
          <a:custGeom>
            <a:avLst/>
            <a:gdLst/>
            <a:ahLst/>
            <a:cxnLst/>
            <a:rect l="l" t="t" r="r" b="b"/>
            <a:pathLst>
              <a:path w="289723" h="289723">
                <a:moveTo>
                  <a:pt x="0" y="0"/>
                </a:moveTo>
                <a:lnTo>
                  <a:pt x="289723" y="0"/>
                </a:lnTo>
                <a:lnTo>
                  <a:pt x="289723" y="289723"/>
                </a:lnTo>
                <a:lnTo>
                  <a:pt x="0" y="2897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585"/>
            <a:endParaRPr lang="nl-NL" sz="2400">
              <a:solidFill>
                <a:srgbClr val="143C46"/>
              </a:solidFill>
              <a:latin typeface="Arial" panose="020B0604020202020204"/>
            </a:endParaRPr>
          </a:p>
        </p:txBody>
      </p:sp>
      <p:sp>
        <p:nvSpPr>
          <p:cNvPr id="21" name="Freeform 21"/>
          <p:cNvSpPr/>
          <p:nvPr/>
        </p:nvSpPr>
        <p:spPr>
          <a:xfrm rot="-5400000">
            <a:off x="3961811" y="2924115"/>
            <a:ext cx="199780" cy="199780"/>
          </a:xfrm>
          <a:custGeom>
            <a:avLst/>
            <a:gdLst/>
            <a:ahLst/>
            <a:cxnLst/>
            <a:rect l="l" t="t" r="r" b="b"/>
            <a:pathLst>
              <a:path w="299669" h="299669">
                <a:moveTo>
                  <a:pt x="0" y="0"/>
                </a:moveTo>
                <a:lnTo>
                  <a:pt x="299669" y="0"/>
                </a:lnTo>
                <a:lnTo>
                  <a:pt x="299669" y="299669"/>
                </a:lnTo>
                <a:lnTo>
                  <a:pt x="0" y="2996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585"/>
            <a:endParaRPr lang="nl-NL" sz="2400">
              <a:solidFill>
                <a:srgbClr val="143C46"/>
              </a:solidFill>
              <a:latin typeface="Arial" panose="020B0604020202020204"/>
            </a:endParaRPr>
          </a:p>
        </p:txBody>
      </p:sp>
      <p:sp>
        <p:nvSpPr>
          <p:cNvPr id="22" name="Freeform 22"/>
          <p:cNvSpPr/>
          <p:nvPr/>
        </p:nvSpPr>
        <p:spPr>
          <a:xfrm rot="-5400000">
            <a:off x="3966458" y="1802506"/>
            <a:ext cx="190485" cy="190485"/>
          </a:xfrm>
          <a:custGeom>
            <a:avLst/>
            <a:gdLst/>
            <a:ahLst/>
            <a:cxnLst/>
            <a:rect l="l" t="t" r="r" b="b"/>
            <a:pathLst>
              <a:path w="285727" h="285727">
                <a:moveTo>
                  <a:pt x="0" y="0"/>
                </a:moveTo>
                <a:lnTo>
                  <a:pt x="285727" y="0"/>
                </a:lnTo>
                <a:lnTo>
                  <a:pt x="285727" y="285728"/>
                </a:lnTo>
                <a:lnTo>
                  <a:pt x="0" y="2857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585"/>
            <a:endParaRPr lang="nl-NL" sz="2400">
              <a:solidFill>
                <a:srgbClr val="143C46"/>
              </a:solidFill>
              <a:latin typeface="Arial" panose="020B0604020202020204"/>
            </a:endParaRPr>
          </a:p>
        </p:txBody>
      </p:sp>
      <p:sp>
        <p:nvSpPr>
          <p:cNvPr id="23" name="Freeform 23"/>
          <p:cNvSpPr/>
          <p:nvPr/>
        </p:nvSpPr>
        <p:spPr>
          <a:xfrm rot="-5400000">
            <a:off x="5784555" y="4039449"/>
            <a:ext cx="637901" cy="354036"/>
          </a:xfrm>
          <a:custGeom>
            <a:avLst/>
            <a:gdLst/>
            <a:ahLst/>
            <a:cxnLst/>
            <a:rect l="l" t="t" r="r" b="b"/>
            <a:pathLst>
              <a:path w="956852" h="531053">
                <a:moveTo>
                  <a:pt x="0" y="0"/>
                </a:moveTo>
                <a:lnTo>
                  <a:pt x="956852" y="0"/>
                </a:lnTo>
                <a:lnTo>
                  <a:pt x="956852" y="531052"/>
                </a:lnTo>
                <a:lnTo>
                  <a:pt x="0" y="5310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24" name="Freeform 24"/>
          <p:cNvSpPr/>
          <p:nvPr/>
        </p:nvSpPr>
        <p:spPr>
          <a:xfrm rot="-5400000" flipV="1">
            <a:off x="6217607" y="3461479"/>
            <a:ext cx="637901" cy="354036"/>
          </a:xfrm>
          <a:custGeom>
            <a:avLst/>
            <a:gdLst/>
            <a:ahLst/>
            <a:cxnLst/>
            <a:rect l="l" t="t" r="r" b="b"/>
            <a:pathLst>
              <a:path w="956852" h="531053">
                <a:moveTo>
                  <a:pt x="0" y="531053"/>
                </a:moveTo>
                <a:lnTo>
                  <a:pt x="956852" y="531053"/>
                </a:lnTo>
                <a:lnTo>
                  <a:pt x="956852" y="0"/>
                </a:lnTo>
                <a:lnTo>
                  <a:pt x="0" y="0"/>
                </a:lnTo>
                <a:lnTo>
                  <a:pt x="0" y="53105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25" name="Freeform 25"/>
          <p:cNvSpPr/>
          <p:nvPr/>
        </p:nvSpPr>
        <p:spPr>
          <a:xfrm rot="-5400000">
            <a:off x="5784555" y="2896783"/>
            <a:ext cx="637901" cy="354036"/>
          </a:xfrm>
          <a:custGeom>
            <a:avLst/>
            <a:gdLst/>
            <a:ahLst/>
            <a:cxnLst/>
            <a:rect l="l" t="t" r="r" b="b"/>
            <a:pathLst>
              <a:path w="956852" h="531053">
                <a:moveTo>
                  <a:pt x="0" y="0"/>
                </a:moveTo>
                <a:lnTo>
                  <a:pt x="956852" y="0"/>
                </a:lnTo>
                <a:lnTo>
                  <a:pt x="956852" y="531053"/>
                </a:lnTo>
                <a:lnTo>
                  <a:pt x="0" y="5310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26" name="Freeform 26"/>
          <p:cNvSpPr/>
          <p:nvPr/>
        </p:nvSpPr>
        <p:spPr>
          <a:xfrm rot="-5400000">
            <a:off x="5784555" y="1761319"/>
            <a:ext cx="637901" cy="354036"/>
          </a:xfrm>
          <a:custGeom>
            <a:avLst/>
            <a:gdLst/>
            <a:ahLst/>
            <a:cxnLst/>
            <a:rect l="l" t="t" r="r" b="b"/>
            <a:pathLst>
              <a:path w="956852" h="531053">
                <a:moveTo>
                  <a:pt x="0" y="0"/>
                </a:moveTo>
                <a:lnTo>
                  <a:pt x="956852" y="0"/>
                </a:lnTo>
                <a:lnTo>
                  <a:pt x="956852" y="531053"/>
                </a:lnTo>
                <a:lnTo>
                  <a:pt x="0" y="5310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27" name="Freeform 27"/>
          <p:cNvSpPr/>
          <p:nvPr/>
        </p:nvSpPr>
        <p:spPr>
          <a:xfrm rot="-5400000" flipV="1">
            <a:off x="6217607" y="2318814"/>
            <a:ext cx="637901" cy="354036"/>
          </a:xfrm>
          <a:custGeom>
            <a:avLst/>
            <a:gdLst/>
            <a:ahLst/>
            <a:cxnLst/>
            <a:rect l="l" t="t" r="r" b="b"/>
            <a:pathLst>
              <a:path w="956852" h="531053">
                <a:moveTo>
                  <a:pt x="0" y="531053"/>
                </a:moveTo>
                <a:lnTo>
                  <a:pt x="956852" y="531053"/>
                </a:lnTo>
                <a:lnTo>
                  <a:pt x="956852" y="0"/>
                </a:lnTo>
                <a:lnTo>
                  <a:pt x="0" y="0"/>
                </a:lnTo>
                <a:lnTo>
                  <a:pt x="0" y="53105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28" name="Freeform 28"/>
          <p:cNvSpPr/>
          <p:nvPr/>
        </p:nvSpPr>
        <p:spPr>
          <a:xfrm rot="-5400000">
            <a:off x="6153003" y="4123507"/>
            <a:ext cx="185917" cy="185917"/>
          </a:xfrm>
          <a:custGeom>
            <a:avLst/>
            <a:gdLst/>
            <a:ahLst/>
            <a:cxnLst/>
            <a:rect l="l" t="t" r="r" b="b"/>
            <a:pathLst>
              <a:path w="278876" h="278876">
                <a:moveTo>
                  <a:pt x="0" y="0"/>
                </a:moveTo>
                <a:lnTo>
                  <a:pt x="278876" y="0"/>
                </a:lnTo>
                <a:lnTo>
                  <a:pt x="278876" y="278876"/>
                </a:lnTo>
                <a:lnTo>
                  <a:pt x="0" y="2788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85"/>
            <a:endParaRPr lang="nl-NL" sz="2400">
              <a:solidFill>
                <a:srgbClr val="143C46"/>
              </a:solidFill>
              <a:latin typeface="Arial" panose="020B0604020202020204"/>
            </a:endParaRPr>
          </a:p>
        </p:txBody>
      </p:sp>
      <p:sp>
        <p:nvSpPr>
          <p:cNvPr id="29" name="Freeform 29"/>
          <p:cNvSpPr/>
          <p:nvPr/>
        </p:nvSpPr>
        <p:spPr>
          <a:xfrm rot="-5400000">
            <a:off x="6317643" y="3527910"/>
            <a:ext cx="221175" cy="221175"/>
          </a:xfrm>
          <a:custGeom>
            <a:avLst/>
            <a:gdLst/>
            <a:ahLst/>
            <a:cxnLst/>
            <a:rect l="l" t="t" r="r" b="b"/>
            <a:pathLst>
              <a:path w="331762" h="331762">
                <a:moveTo>
                  <a:pt x="0" y="0"/>
                </a:moveTo>
                <a:lnTo>
                  <a:pt x="331762" y="0"/>
                </a:lnTo>
                <a:lnTo>
                  <a:pt x="331762" y="331761"/>
                </a:lnTo>
                <a:lnTo>
                  <a:pt x="0" y="3317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endParaRPr lang="nl-NL" sz="2400">
              <a:solidFill>
                <a:srgbClr val="143C46"/>
              </a:solidFill>
              <a:latin typeface="Arial" panose="020B0604020202020204"/>
            </a:endParaRPr>
          </a:p>
        </p:txBody>
      </p:sp>
      <p:sp>
        <p:nvSpPr>
          <p:cNvPr id="30" name="Freeform 30"/>
          <p:cNvSpPr/>
          <p:nvPr/>
        </p:nvSpPr>
        <p:spPr>
          <a:xfrm rot="-5400000">
            <a:off x="6330558" y="2398158"/>
            <a:ext cx="195345" cy="195345"/>
          </a:xfrm>
          <a:custGeom>
            <a:avLst/>
            <a:gdLst/>
            <a:ahLst/>
            <a:cxnLst/>
            <a:rect l="l" t="t" r="r" b="b"/>
            <a:pathLst>
              <a:path w="293018" h="293018">
                <a:moveTo>
                  <a:pt x="0" y="0"/>
                </a:moveTo>
                <a:lnTo>
                  <a:pt x="293018" y="0"/>
                </a:lnTo>
                <a:lnTo>
                  <a:pt x="293018" y="293018"/>
                </a:lnTo>
                <a:lnTo>
                  <a:pt x="0" y="2930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585"/>
            <a:endParaRPr lang="nl-NL" sz="2400">
              <a:solidFill>
                <a:srgbClr val="143C46"/>
              </a:solidFill>
              <a:latin typeface="Arial" panose="020B0604020202020204"/>
            </a:endParaRPr>
          </a:p>
        </p:txBody>
      </p:sp>
      <p:sp>
        <p:nvSpPr>
          <p:cNvPr id="31" name="Freeform 31"/>
          <p:cNvSpPr/>
          <p:nvPr/>
        </p:nvSpPr>
        <p:spPr>
          <a:xfrm rot="-5400000">
            <a:off x="6144937" y="2976375"/>
            <a:ext cx="202052" cy="202052"/>
          </a:xfrm>
          <a:custGeom>
            <a:avLst/>
            <a:gdLst/>
            <a:ahLst/>
            <a:cxnLst/>
            <a:rect l="l" t="t" r="r" b="b"/>
            <a:pathLst>
              <a:path w="303077" h="303077">
                <a:moveTo>
                  <a:pt x="0" y="0"/>
                </a:moveTo>
                <a:lnTo>
                  <a:pt x="303077" y="0"/>
                </a:lnTo>
                <a:lnTo>
                  <a:pt x="303077" y="303077"/>
                </a:lnTo>
                <a:lnTo>
                  <a:pt x="0" y="3030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585"/>
            <a:endParaRPr lang="nl-NL" sz="2400">
              <a:solidFill>
                <a:srgbClr val="143C46"/>
              </a:solidFill>
              <a:latin typeface="Arial" panose="020B0604020202020204"/>
            </a:endParaRPr>
          </a:p>
        </p:txBody>
      </p:sp>
      <p:sp>
        <p:nvSpPr>
          <p:cNvPr id="32" name="Freeform 32"/>
          <p:cNvSpPr/>
          <p:nvPr/>
        </p:nvSpPr>
        <p:spPr>
          <a:xfrm rot="-5400000">
            <a:off x="6149637" y="1842011"/>
            <a:ext cx="192652" cy="192652"/>
          </a:xfrm>
          <a:custGeom>
            <a:avLst/>
            <a:gdLst/>
            <a:ahLst/>
            <a:cxnLst/>
            <a:rect l="l" t="t" r="r" b="b"/>
            <a:pathLst>
              <a:path w="288977" h="288977">
                <a:moveTo>
                  <a:pt x="0" y="0"/>
                </a:moveTo>
                <a:lnTo>
                  <a:pt x="288977" y="0"/>
                </a:lnTo>
                <a:lnTo>
                  <a:pt x="288977" y="288977"/>
                </a:lnTo>
                <a:lnTo>
                  <a:pt x="0" y="2889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585"/>
            <a:endParaRPr lang="nl-NL" sz="2400">
              <a:solidFill>
                <a:srgbClr val="143C46"/>
              </a:solidFill>
              <a:latin typeface="Arial" panose="020B0604020202020204"/>
            </a:endParaRPr>
          </a:p>
        </p:txBody>
      </p:sp>
      <p:sp>
        <p:nvSpPr>
          <p:cNvPr id="33" name="AutoShape 33"/>
          <p:cNvSpPr/>
          <p:nvPr/>
        </p:nvSpPr>
        <p:spPr>
          <a:xfrm flipH="1" flipV="1">
            <a:off x="576860" y="1017853"/>
            <a:ext cx="18651" cy="4525505"/>
          </a:xfrm>
          <a:prstGeom prst="line">
            <a:avLst/>
          </a:prstGeom>
          <a:ln w="38100" cap="flat">
            <a:solidFill>
              <a:srgbClr val="13538A"/>
            </a:solidFill>
            <a:prstDash val="solid"/>
            <a:headEnd type="none" w="sm" len="sm"/>
            <a:tailEnd type="arrow" w="med" len="sm"/>
          </a:ln>
        </p:spPr>
        <p:txBody>
          <a:bodyPr/>
          <a:lstStyle/>
          <a:p>
            <a:pPr defTabSz="609585"/>
            <a:endParaRPr lang="nl-NL" sz="2400">
              <a:solidFill>
                <a:srgbClr val="143C46"/>
              </a:solidFill>
              <a:latin typeface="Arial" panose="020B0604020202020204"/>
            </a:endParaRPr>
          </a:p>
        </p:txBody>
      </p:sp>
      <p:sp>
        <p:nvSpPr>
          <p:cNvPr id="34" name="AutoShape 34"/>
          <p:cNvSpPr/>
          <p:nvPr/>
        </p:nvSpPr>
        <p:spPr>
          <a:xfrm flipV="1">
            <a:off x="576861" y="5543367"/>
            <a:ext cx="10929340" cy="26323"/>
          </a:xfrm>
          <a:prstGeom prst="line">
            <a:avLst/>
          </a:prstGeom>
          <a:ln w="38100" cap="flat">
            <a:solidFill>
              <a:srgbClr val="13538A"/>
            </a:solidFill>
            <a:prstDash val="solid"/>
            <a:headEnd type="none" w="sm" len="sm"/>
            <a:tailEnd type="arrow" w="med" len="sm"/>
          </a:ln>
        </p:spPr>
        <p:txBody>
          <a:bodyPr/>
          <a:lstStyle/>
          <a:p>
            <a:pPr defTabSz="609585"/>
            <a:endParaRPr lang="nl-NL" sz="2400">
              <a:solidFill>
                <a:srgbClr val="143C46"/>
              </a:solidFill>
              <a:latin typeface="Arial" panose="020B0604020202020204"/>
            </a:endParaRPr>
          </a:p>
        </p:txBody>
      </p:sp>
      <p:sp>
        <p:nvSpPr>
          <p:cNvPr id="36" name="Freeform 36"/>
          <p:cNvSpPr/>
          <p:nvPr/>
        </p:nvSpPr>
        <p:spPr>
          <a:xfrm>
            <a:off x="7569380" y="1080609"/>
            <a:ext cx="4368008" cy="3762911"/>
          </a:xfrm>
          <a:custGeom>
            <a:avLst/>
            <a:gdLst/>
            <a:ahLst/>
            <a:cxnLst/>
            <a:rect l="l" t="t" r="r" b="b"/>
            <a:pathLst>
              <a:path w="5716099" h="4815813">
                <a:moveTo>
                  <a:pt x="0" y="0"/>
                </a:moveTo>
                <a:lnTo>
                  <a:pt x="5716099" y="0"/>
                </a:lnTo>
                <a:lnTo>
                  <a:pt x="5716099" y="4815814"/>
                </a:lnTo>
                <a:lnTo>
                  <a:pt x="0" y="4815814"/>
                </a:lnTo>
                <a:lnTo>
                  <a:pt x="0" y="0"/>
                </a:lnTo>
                <a:close/>
              </a:path>
            </a:pathLst>
          </a:custGeom>
          <a:blipFill>
            <a:blip r:embed="rId14"/>
            <a:stretch>
              <a:fillRect/>
            </a:stretch>
          </a:blipFill>
        </p:spPr>
        <p:txBody>
          <a:bodyPr/>
          <a:lstStyle/>
          <a:p>
            <a:pPr defTabSz="609585"/>
            <a:endParaRPr lang="nl-NL" sz="2400">
              <a:solidFill>
                <a:srgbClr val="143C46"/>
              </a:solidFill>
              <a:latin typeface="Arial" panose="020B0604020202020204"/>
            </a:endParaRPr>
          </a:p>
        </p:txBody>
      </p:sp>
      <p:sp>
        <p:nvSpPr>
          <p:cNvPr id="38" name="TextBox 38"/>
          <p:cNvSpPr txBox="1"/>
          <p:nvPr/>
        </p:nvSpPr>
        <p:spPr>
          <a:xfrm>
            <a:off x="12696" y="31969"/>
            <a:ext cx="12179304" cy="513474"/>
          </a:xfrm>
          <a:prstGeom prst="rect">
            <a:avLst/>
          </a:prstGeom>
        </p:spPr>
        <p:txBody>
          <a:bodyPr wrap="square" lIns="0" tIns="0" rIns="0" bIns="0" rtlCol="0" anchor="t">
            <a:spAutoFit/>
          </a:bodyPr>
          <a:lstStyle/>
          <a:p>
            <a:pPr algn="ctr" defTabSz="609585">
              <a:lnSpc>
                <a:spcPts val="4387"/>
              </a:lnSpc>
            </a:pPr>
            <a:r>
              <a:rPr lang="en-US" sz="2667" b="1">
                <a:solidFill>
                  <a:srgbClr val="14262E"/>
                </a:solidFill>
                <a:latin typeface="Canva Sans Bold"/>
                <a:ea typeface="Canva Sans Bold"/>
                <a:cs typeface="Canva Sans Bold"/>
                <a:sym typeface="Canva Sans Bold"/>
              </a:rPr>
              <a:t>Qualitative process-oriented model of implementation pathways</a:t>
            </a:r>
          </a:p>
        </p:txBody>
      </p:sp>
      <p:sp>
        <p:nvSpPr>
          <p:cNvPr id="39" name="TextBox 39"/>
          <p:cNvSpPr txBox="1"/>
          <p:nvPr/>
        </p:nvSpPr>
        <p:spPr>
          <a:xfrm rot="-5400000">
            <a:off x="671918" y="4194309"/>
            <a:ext cx="1153436" cy="249684"/>
          </a:xfrm>
          <a:prstGeom prst="rect">
            <a:avLst/>
          </a:prstGeom>
        </p:spPr>
        <p:txBody>
          <a:bodyPr lIns="0" tIns="0" rIns="0" bIns="0" rtlCol="0" anchor="t">
            <a:spAutoFit/>
          </a:bodyPr>
          <a:lstStyle/>
          <a:p>
            <a:pPr algn="ctr" defTabSz="609585">
              <a:lnSpc>
                <a:spcPts val="1044"/>
              </a:lnSpc>
              <a:spcBef>
                <a:spcPct val="0"/>
              </a:spcBef>
            </a:pPr>
            <a:r>
              <a:rPr lang="en-US" sz="747">
                <a:solidFill>
                  <a:srgbClr val="000000"/>
                </a:solidFill>
                <a:latin typeface="Canva Sans"/>
                <a:ea typeface="Canva Sans"/>
                <a:cs typeface="Canva Sans"/>
                <a:sym typeface="Canva Sans"/>
              </a:rPr>
              <a:t>Sensitization to poylpharmacy risks</a:t>
            </a:r>
          </a:p>
        </p:txBody>
      </p:sp>
      <p:sp>
        <p:nvSpPr>
          <p:cNvPr id="40" name="TextBox 40"/>
          <p:cNvSpPr txBox="1"/>
          <p:nvPr/>
        </p:nvSpPr>
        <p:spPr>
          <a:xfrm rot="-5400000">
            <a:off x="1822575" y="3598994"/>
            <a:ext cx="1153436" cy="249684"/>
          </a:xfrm>
          <a:prstGeom prst="rect">
            <a:avLst/>
          </a:prstGeom>
        </p:spPr>
        <p:txBody>
          <a:bodyPr lIns="0" tIns="0" rIns="0" bIns="0" rtlCol="0" anchor="t">
            <a:spAutoFit/>
          </a:bodyPr>
          <a:lstStyle/>
          <a:p>
            <a:pPr algn="ctr" defTabSz="609585">
              <a:lnSpc>
                <a:spcPts val="1044"/>
              </a:lnSpc>
              <a:spcBef>
                <a:spcPct val="0"/>
              </a:spcBef>
            </a:pPr>
            <a:r>
              <a:rPr lang="en-US" sz="747">
                <a:solidFill>
                  <a:srgbClr val="000000"/>
                </a:solidFill>
                <a:latin typeface="Canva Sans"/>
                <a:ea typeface="Canva Sans"/>
                <a:cs typeface="Canva Sans"/>
                <a:sym typeface="Canva Sans"/>
              </a:rPr>
              <a:t>Changing prescribing behavior</a:t>
            </a:r>
          </a:p>
        </p:txBody>
      </p:sp>
      <p:sp>
        <p:nvSpPr>
          <p:cNvPr id="41" name="TextBox 41"/>
          <p:cNvSpPr txBox="1"/>
          <p:nvPr/>
        </p:nvSpPr>
        <p:spPr>
          <a:xfrm rot="-5400000">
            <a:off x="658349" y="3022277"/>
            <a:ext cx="1153436" cy="249684"/>
          </a:xfrm>
          <a:prstGeom prst="rect">
            <a:avLst/>
          </a:prstGeom>
        </p:spPr>
        <p:txBody>
          <a:bodyPr lIns="0" tIns="0" rIns="0" bIns="0" rtlCol="0" anchor="t">
            <a:spAutoFit/>
          </a:bodyPr>
          <a:lstStyle/>
          <a:p>
            <a:pPr algn="ctr" defTabSz="609585">
              <a:lnSpc>
                <a:spcPts val="1044"/>
              </a:lnSpc>
              <a:spcBef>
                <a:spcPct val="0"/>
              </a:spcBef>
            </a:pPr>
            <a:r>
              <a:rPr lang="en-US" sz="747">
                <a:solidFill>
                  <a:srgbClr val="000000"/>
                </a:solidFill>
                <a:latin typeface="Canva Sans"/>
                <a:ea typeface="Canva Sans"/>
                <a:cs typeface="Canva Sans"/>
                <a:sym typeface="Canva Sans"/>
              </a:rPr>
              <a:t>Adherence to recommendations</a:t>
            </a:r>
          </a:p>
        </p:txBody>
      </p:sp>
      <p:sp>
        <p:nvSpPr>
          <p:cNvPr id="42" name="TextBox 42"/>
          <p:cNvSpPr txBox="1"/>
          <p:nvPr/>
        </p:nvSpPr>
        <p:spPr>
          <a:xfrm rot="-5400000">
            <a:off x="1770405" y="2435224"/>
            <a:ext cx="1153436" cy="121444"/>
          </a:xfrm>
          <a:prstGeom prst="rect">
            <a:avLst/>
          </a:prstGeom>
        </p:spPr>
        <p:txBody>
          <a:bodyPr lIns="0" tIns="0" rIns="0" bIns="0" rtlCol="0" anchor="t">
            <a:spAutoFit/>
          </a:bodyPr>
          <a:lstStyle/>
          <a:p>
            <a:pPr algn="ctr" defTabSz="609585">
              <a:lnSpc>
                <a:spcPts val="1044"/>
              </a:lnSpc>
              <a:spcBef>
                <a:spcPct val="0"/>
              </a:spcBef>
            </a:pPr>
            <a:r>
              <a:rPr lang="en-US" sz="747">
                <a:solidFill>
                  <a:srgbClr val="000000"/>
                </a:solidFill>
                <a:latin typeface="Canva Sans"/>
                <a:ea typeface="Canva Sans"/>
                <a:cs typeface="Canva Sans"/>
                <a:sym typeface="Canva Sans"/>
              </a:rPr>
              <a:t>Learning effect</a:t>
            </a:r>
          </a:p>
        </p:txBody>
      </p:sp>
      <p:sp>
        <p:nvSpPr>
          <p:cNvPr id="43" name="TextBox 43"/>
          <p:cNvSpPr txBox="1"/>
          <p:nvPr/>
        </p:nvSpPr>
        <p:spPr>
          <a:xfrm rot="-5400000">
            <a:off x="667825" y="1794387"/>
            <a:ext cx="1153436" cy="249684"/>
          </a:xfrm>
          <a:prstGeom prst="rect">
            <a:avLst/>
          </a:prstGeom>
        </p:spPr>
        <p:txBody>
          <a:bodyPr lIns="0" tIns="0" rIns="0" bIns="0" rtlCol="0" anchor="t">
            <a:spAutoFit/>
          </a:bodyPr>
          <a:lstStyle/>
          <a:p>
            <a:pPr algn="ctr" defTabSz="609585">
              <a:lnSpc>
                <a:spcPts val="1044"/>
              </a:lnSpc>
              <a:spcBef>
                <a:spcPct val="0"/>
              </a:spcBef>
            </a:pPr>
            <a:r>
              <a:rPr lang="en-US" sz="747">
                <a:solidFill>
                  <a:srgbClr val="000000"/>
                </a:solidFill>
                <a:latin typeface="Canva Sans"/>
                <a:ea typeface="Canva Sans"/>
                <a:cs typeface="Canva Sans"/>
                <a:sym typeface="Canva Sans"/>
              </a:rPr>
              <a:t>Sustainable use of digital intervention</a:t>
            </a:r>
          </a:p>
        </p:txBody>
      </p:sp>
      <p:sp>
        <p:nvSpPr>
          <p:cNvPr id="44" name="TextBox 44"/>
          <p:cNvSpPr txBox="1"/>
          <p:nvPr/>
        </p:nvSpPr>
        <p:spPr>
          <a:xfrm rot="-5400000">
            <a:off x="1314606" y="1623271"/>
            <a:ext cx="1153436" cy="121444"/>
          </a:xfrm>
          <a:prstGeom prst="rect">
            <a:avLst/>
          </a:prstGeom>
        </p:spPr>
        <p:txBody>
          <a:bodyPr lIns="0" tIns="0" rIns="0" bIns="0" rtlCol="0" anchor="t">
            <a:spAutoFit/>
          </a:bodyPr>
          <a:lstStyle/>
          <a:p>
            <a:pPr algn="ctr" defTabSz="609585">
              <a:lnSpc>
                <a:spcPts val="1044"/>
              </a:lnSpc>
              <a:spcBef>
                <a:spcPct val="0"/>
              </a:spcBef>
            </a:pPr>
            <a:r>
              <a:rPr lang="en-US" sz="747">
                <a:solidFill>
                  <a:srgbClr val="000000"/>
                </a:solidFill>
                <a:latin typeface="Canva Sans"/>
                <a:ea typeface="Canva Sans"/>
                <a:cs typeface="Canva Sans"/>
                <a:sym typeface="Canva Sans"/>
              </a:rPr>
              <a:t>Adoption</a:t>
            </a:r>
          </a:p>
        </p:txBody>
      </p:sp>
      <p:sp>
        <p:nvSpPr>
          <p:cNvPr id="45" name="TextBox 45"/>
          <p:cNvSpPr txBox="1"/>
          <p:nvPr/>
        </p:nvSpPr>
        <p:spPr>
          <a:xfrm rot="-5400000">
            <a:off x="1300991" y="4627264"/>
            <a:ext cx="1153436" cy="121444"/>
          </a:xfrm>
          <a:prstGeom prst="rect">
            <a:avLst/>
          </a:prstGeom>
        </p:spPr>
        <p:txBody>
          <a:bodyPr lIns="0" tIns="0" rIns="0" bIns="0" rtlCol="0" anchor="t">
            <a:spAutoFit/>
          </a:bodyPr>
          <a:lstStyle/>
          <a:p>
            <a:pPr algn="ctr" defTabSz="609585">
              <a:lnSpc>
                <a:spcPts val="1044"/>
              </a:lnSpc>
              <a:spcBef>
                <a:spcPct val="0"/>
              </a:spcBef>
            </a:pPr>
            <a:r>
              <a:rPr lang="en-US" sz="747">
                <a:solidFill>
                  <a:srgbClr val="000000"/>
                </a:solidFill>
                <a:latin typeface="Canva Sans"/>
                <a:ea typeface="Canva Sans"/>
                <a:cs typeface="Canva Sans"/>
                <a:sym typeface="Canva Sans"/>
              </a:rPr>
              <a:t>Digital intervention</a:t>
            </a:r>
          </a:p>
        </p:txBody>
      </p:sp>
      <p:sp>
        <p:nvSpPr>
          <p:cNvPr id="46" name="TextBox 46"/>
          <p:cNvSpPr txBox="1"/>
          <p:nvPr/>
        </p:nvSpPr>
        <p:spPr>
          <a:xfrm rot="-5400000">
            <a:off x="2976873" y="3931502"/>
            <a:ext cx="1081808" cy="376385"/>
          </a:xfrm>
          <a:prstGeom prst="rect">
            <a:avLst/>
          </a:prstGeom>
        </p:spPr>
        <p:txBody>
          <a:bodyPr lIns="0" tIns="0" rIns="0" bIns="0" rtlCol="0" anchor="t">
            <a:spAutoFit/>
          </a:bodyPr>
          <a:lstStyle/>
          <a:p>
            <a:pPr algn="ctr" defTabSz="609585">
              <a:lnSpc>
                <a:spcPts val="980"/>
              </a:lnSpc>
              <a:spcBef>
                <a:spcPct val="0"/>
              </a:spcBef>
            </a:pPr>
            <a:r>
              <a:rPr lang="en-US" sz="700">
                <a:solidFill>
                  <a:srgbClr val="000000"/>
                </a:solidFill>
                <a:latin typeface="Canva Sans"/>
                <a:ea typeface="Canva Sans"/>
                <a:cs typeface="Canva Sans"/>
                <a:sym typeface="Canva Sans"/>
              </a:rPr>
              <a:t>Change in familiar forms of cooperation with pharmacists</a:t>
            </a:r>
          </a:p>
        </p:txBody>
      </p:sp>
      <p:sp>
        <p:nvSpPr>
          <p:cNvPr id="47" name="TextBox 47"/>
          <p:cNvSpPr txBox="1"/>
          <p:nvPr/>
        </p:nvSpPr>
        <p:spPr>
          <a:xfrm rot="-5400000">
            <a:off x="4235119" y="3433602"/>
            <a:ext cx="995800" cy="376385"/>
          </a:xfrm>
          <a:prstGeom prst="rect">
            <a:avLst/>
          </a:prstGeom>
        </p:spPr>
        <p:txBody>
          <a:bodyPr lIns="0" tIns="0" rIns="0" bIns="0" rtlCol="0" anchor="t">
            <a:spAutoFit/>
          </a:bodyPr>
          <a:lstStyle/>
          <a:p>
            <a:pPr algn="ctr" defTabSz="609585">
              <a:lnSpc>
                <a:spcPts val="980"/>
              </a:lnSpc>
              <a:spcBef>
                <a:spcPct val="0"/>
              </a:spcBef>
            </a:pPr>
            <a:r>
              <a:rPr lang="en-US" sz="700">
                <a:solidFill>
                  <a:srgbClr val="000000"/>
                </a:solidFill>
                <a:latin typeface="Canva Sans"/>
                <a:ea typeface="Canva Sans"/>
                <a:cs typeface="Canva Sans"/>
                <a:sym typeface="Canva Sans"/>
              </a:rPr>
              <a:t>Digital retrieve of  information and notes in pharmacotherapy</a:t>
            </a:r>
          </a:p>
        </p:txBody>
      </p:sp>
      <p:sp>
        <p:nvSpPr>
          <p:cNvPr id="48" name="TextBox 48"/>
          <p:cNvSpPr txBox="1"/>
          <p:nvPr/>
        </p:nvSpPr>
        <p:spPr>
          <a:xfrm rot="-5400000">
            <a:off x="3038531" y="2896372"/>
            <a:ext cx="1081808" cy="248145"/>
          </a:xfrm>
          <a:prstGeom prst="rect">
            <a:avLst/>
          </a:prstGeom>
        </p:spPr>
        <p:txBody>
          <a:bodyPr lIns="0" tIns="0" rIns="0" bIns="0" rtlCol="0" anchor="t">
            <a:spAutoFit/>
          </a:bodyPr>
          <a:lstStyle/>
          <a:p>
            <a:pPr algn="ctr" defTabSz="609585">
              <a:lnSpc>
                <a:spcPts val="980"/>
              </a:lnSpc>
              <a:spcBef>
                <a:spcPct val="0"/>
              </a:spcBef>
            </a:pPr>
            <a:r>
              <a:rPr lang="en-US" sz="700">
                <a:solidFill>
                  <a:srgbClr val="000000"/>
                </a:solidFill>
                <a:latin typeface="Canva Sans"/>
                <a:ea typeface="Canva Sans"/>
                <a:cs typeface="Canva Sans"/>
                <a:sym typeface="Canva Sans"/>
              </a:rPr>
              <a:t>Constant availabilty of digital information</a:t>
            </a:r>
          </a:p>
        </p:txBody>
      </p:sp>
      <p:sp>
        <p:nvSpPr>
          <p:cNvPr id="49" name="TextBox 49"/>
          <p:cNvSpPr txBox="1"/>
          <p:nvPr/>
        </p:nvSpPr>
        <p:spPr>
          <a:xfrm rot="-5400000">
            <a:off x="4079155" y="2225748"/>
            <a:ext cx="1333180" cy="248145"/>
          </a:xfrm>
          <a:prstGeom prst="rect">
            <a:avLst/>
          </a:prstGeom>
        </p:spPr>
        <p:txBody>
          <a:bodyPr lIns="0" tIns="0" rIns="0" bIns="0" rtlCol="0" anchor="t">
            <a:spAutoFit/>
          </a:bodyPr>
          <a:lstStyle/>
          <a:p>
            <a:pPr algn="ctr" defTabSz="609585">
              <a:lnSpc>
                <a:spcPts val="980"/>
              </a:lnSpc>
              <a:spcBef>
                <a:spcPct val="0"/>
              </a:spcBef>
            </a:pPr>
            <a:r>
              <a:rPr lang="en-US" sz="700">
                <a:solidFill>
                  <a:srgbClr val="000000"/>
                </a:solidFill>
                <a:latin typeface="Canva Sans"/>
                <a:ea typeface="Canva Sans"/>
                <a:cs typeface="Canva Sans"/>
                <a:sym typeface="Canva Sans"/>
              </a:rPr>
              <a:t>Increase of overall transparency and complexity of polypharmacy therapy</a:t>
            </a:r>
          </a:p>
        </p:txBody>
      </p:sp>
      <p:sp>
        <p:nvSpPr>
          <p:cNvPr id="50" name="TextBox 50"/>
          <p:cNvSpPr txBox="1"/>
          <p:nvPr/>
        </p:nvSpPr>
        <p:spPr>
          <a:xfrm rot="-5400000">
            <a:off x="3654035" y="1588228"/>
            <a:ext cx="1081808" cy="119905"/>
          </a:xfrm>
          <a:prstGeom prst="rect">
            <a:avLst/>
          </a:prstGeom>
        </p:spPr>
        <p:txBody>
          <a:bodyPr lIns="0" tIns="0" rIns="0" bIns="0" rtlCol="0" anchor="t">
            <a:spAutoFit/>
          </a:bodyPr>
          <a:lstStyle/>
          <a:p>
            <a:pPr algn="ctr" defTabSz="609585">
              <a:lnSpc>
                <a:spcPts val="980"/>
              </a:lnSpc>
              <a:spcBef>
                <a:spcPct val="0"/>
              </a:spcBef>
            </a:pPr>
            <a:r>
              <a:rPr lang="en-US" sz="700">
                <a:solidFill>
                  <a:srgbClr val="000000"/>
                </a:solidFill>
                <a:latin typeface="Canva Sans"/>
                <a:ea typeface="Canva Sans"/>
                <a:cs typeface="Canva Sans"/>
                <a:sym typeface="Canva Sans"/>
              </a:rPr>
              <a:t>Adoption</a:t>
            </a:r>
          </a:p>
        </p:txBody>
      </p:sp>
      <p:sp>
        <p:nvSpPr>
          <p:cNvPr id="51" name="TextBox 51"/>
          <p:cNvSpPr txBox="1"/>
          <p:nvPr/>
        </p:nvSpPr>
        <p:spPr>
          <a:xfrm rot="-5400000">
            <a:off x="3641265" y="4405673"/>
            <a:ext cx="1081808" cy="119905"/>
          </a:xfrm>
          <a:prstGeom prst="rect">
            <a:avLst/>
          </a:prstGeom>
        </p:spPr>
        <p:txBody>
          <a:bodyPr lIns="0" tIns="0" rIns="0" bIns="0" rtlCol="0" anchor="t">
            <a:spAutoFit/>
          </a:bodyPr>
          <a:lstStyle/>
          <a:p>
            <a:pPr algn="ctr" defTabSz="609585">
              <a:lnSpc>
                <a:spcPts val="980"/>
              </a:lnSpc>
              <a:spcBef>
                <a:spcPct val="0"/>
              </a:spcBef>
            </a:pPr>
            <a:r>
              <a:rPr lang="en-US" sz="700">
                <a:solidFill>
                  <a:srgbClr val="000000"/>
                </a:solidFill>
                <a:latin typeface="Canva Sans"/>
                <a:ea typeface="Canva Sans"/>
                <a:cs typeface="Canva Sans"/>
                <a:sym typeface="Canva Sans"/>
              </a:rPr>
              <a:t>Digital intervention</a:t>
            </a:r>
          </a:p>
        </p:txBody>
      </p:sp>
      <p:sp>
        <p:nvSpPr>
          <p:cNvPr id="52" name="TextBox 52"/>
          <p:cNvSpPr txBox="1"/>
          <p:nvPr/>
        </p:nvSpPr>
        <p:spPr>
          <a:xfrm rot="-5400000">
            <a:off x="2943849" y="1631580"/>
            <a:ext cx="1102292" cy="453970"/>
          </a:xfrm>
          <a:prstGeom prst="rect">
            <a:avLst/>
          </a:prstGeom>
        </p:spPr>
        <p:txBody>
          <a:bodyPr lIns="0" tIns="0" rIns="0" bIns="0" rtlCol="0" anchor="t">
            <a:spAutoFit/>
          </a:bodyPr>
          <a:lstStyle/>
          <a:p>
            <a:pPr algn="ctr" defTabSz="609585">
              <a:lnSpc>
                <a:spcPts val="873"/>
              </a:lnSpc>
            </a:pPr>
            <a:r>
              <a:rPr lang="en-US" sz="624">
                <a:solidFill>
                  <a:srgbClr val="000000"/>
                </a:solidFill>
                <a:latin typeface="Canva Sans"/>
                <a:ea typeface="Canva Sans"/>
                <a:cs typeface="Canva Sans"/>
                <a:sym typeface="Canva Sans"/>
              </a:rPr>
              <a:t> Seek orientation concerning</a:t>
            </a:r>
          </a:p>
          <a:p>
            <a:pPr algn="ctr" defTabSz="609585">
              <a:lnSpc>
                <a:spcPts val="873"/>
              </a:lnSpc>
            </a:pPr>
            <a:r>
              <a:rPr lang="en-US" sz="624">
                <a:solidFill>
                  <a:srgbClr val="000000"/>
                </a:solidFill>
                <a:latin typeface="Canva Sans"/>
                <a:ea typeface="Canva Sans"/>
                <a:cs typeface="Canva Sans"/>
                <a:sym typeface="Canva Sans"/>
              </a:rPr>
              <a:t>mandatory ethical standards governing their</a:t>
            </a:r>
          </a:p>
          <a:p>
            <a:pPr algn="ctr" defTabSz="609585">
              <a:lnSpc>
                <a:spcPts val="873"/>
              </a:lnSpc>
              <a:spcBef>
                <a:spcPct val="0"/>
              </a:spcBef>
            </a:pPr>
            <a:r>
              <a:rPr lang="en-US" sz="624">
                <a:solidFill>
                  <a:srgbClr val="000000"/>
                </a:solidFill>
                <a:latin typeface="Canva Sans"/>
                <a:ea typeface="Canva Sans"/>
                <a:cs typeface="Canva Sans"/>
                <a:sym typeface="Canva Sans"/>
              </a:rPr>
              <a:t>professional responsibilities.</a:t>
            </a:r>
          </a:p>
        </p:txBody>
      </p:sp>
      <p:sp>
        <p:nvSpPr>
          <p:cNvPr id="53" name="TextBox 53"/>
          <p:cNvSpPr txBox="1"/>
          <p:nvPr/>
        </p:nvSpPr>
        <p:spPr>
          <a:xfrm rot="-5400000">
            <a:off x="5200109" y="4028145"/>
            <a:ext cx="1017305" cy="376642"/>
          </a:xfrm>
          <a:prstGeom prst="rect">
            <a:avLst/>
          </a:prstGeom>
        </p:spPr>
        <p:txBody>
          <a:bodyPr lIns="0" tIns="0" rIns="0" bIns="0" rtlCol="0" anchor="t">
            <a:spAutoFit/>
          </a:bodyPr>
          <a:lstStyle/>
          <a:p>
            <a:pPr algn="ctr" defTabSz="609585">
              <a:lnSpc>
                <a:spcPts val="991"/>
              </a:lnSpc>
              <a:spcBef>
                <a:spcPct val="0"/>
              </a:spcBef>
            </a:pPr>
            <a:r>
              <a:rPr lang="en-US" sz="708">
                <a:solidFill>
                  <a:srgbClr val="000000"/>
                </a:solidFill>
                <a:latin typeface="Canva Sans"/>
                <a:ea typeface="Canva Sans"/>
                <a:cs typeface="Canva Sans"/>
                <a:sym typeface="Canva Sans"/>
              </a:rPr>
              <a:t>Questioning the benefits of using the digital intervention</a:t>
            </a:r>
          </a:p>
        </p:txBody>
      </p:sp>
      <p:sp>
        <p:nvSpPr>
          <p:cNvPr id="54" name="TextBox 54"/>
          <p:cNvSpPr txBox="1"/>
          <p:nvPr/>
        </p:nvSpPr>
        <p:spPr>
          <a:xfrm rot="-5400000">
            <a:off x="6421390" y="3493668"/>
            <a:ext cx="1007125" cy="376642"/>
          </a:xfrm>
          <a:prstGeom prst="rect">
            <a:avLst/>
          </a:prstGeom>
        </p:spPr>
        <p:txBody>
          <a:bodyPr lIns="0" tIns="0" rIns="0" bIns="0" rtlCol="0" anchor="t">
            <a:spAutoFit/>
          </a:bodyPr>
          <a:lstStyle/>
          <a:p>
            <a:pPr algn="ctr" defTabSz="609585">
              <a:lnSpc>
                <a:spcPts val="991"/>
              </a:lnSpc>
              <a:spcBef>
                <a:spcPct val="0"/>
              </a:spcBef>
            </a:pPr>
            <a:r>
              <a:rPr lang="en-US" sz="708">
                <a:solidFill>
                  <a:srgbClr val="000000"/>
                </a:solidFill>
                <a:latin typeface="Canva Sans"/>
                <a:ea typeface="Canva Sans"/>
                <a:cs typeface="Canva Sans"/>
                <a:sym typeface="Canva Sans"/>
              </a:rPr>
              <a:t>Sensitization to polypharmacy-related risks is hindered</a:t>
            </a:r>
          </a:p>
        </p:txBody>
      </p:sp>
      <p:sp>
        <p:nvSpPr>
          <p:cNvPr id="55" name="TextBox 55"/>
          <p:cNvSpPr txBox="1"/>
          <p:nvPr/>
        </p:nvSpPr>
        <p:spPr>
          <a:xfrm rot="-5400000">
            <a:off x="5210542" y="2903401"/>
            <a:ext cx="996439" cy="376642"/>
          </a:xfrm>
          <a:prstGeom prst="rect">
            <a:avLst/>
          </a:prstGeom>
        </p:spPr>
        <p:txBody>
          <a:bodyPr lIns="0" tIns="0" rIns="0" bIns="0" rtlCol="0" anchor="t">
            <a:spAutoFit/>
          </a:bodyPr>
          <a:lstStyle/>
          <a:p>
            <a:pPr algn="ctr" defTabSz="609585">
              <a:lnSpc>
                <a:spcPts val="991"/>
              </a:lnSpc>
              <a:spcBef>
                <a:spcPct val="0"/>
              </a:spcBef>
            </a:pPr>
            <a:r>
              <a:rPr lang="en-US" sz="708">
                <a:solidFill>
                  <a:srgbClr val="000000"/>
                </a:solidFill>
                <a:latin typeface="Canva Sans"/>
                <a:ea typeface="Canva Sans"/>
                <a:cs typeface="Canva Sans"/>
                <a:sym typeface="Canva Sans"/>
              </a:rPr>
              <a:t>No positive learning and interaction with digital intervention </a:t>
            </a:r>
          </a:p>
        </p:txBody>
      </p:sp>
      <p:sp>
        <p:nvSpPr>
          <p:cNvPr id="56" name="TextBox 56"/>
          <p:cNvSpPr txBox="1"/>
          <p:nvPr/>
        </p:nvSpPr>
        <p:spPr>
          <a:xfrm rot="-5400000">
            <a:off x="6357937" y="2371632"/>
            <a:ext cx="1035057" cy="248401"/>
          </a:xfrm>
          <a:prstGeom prst="rect">
            <a:avLst/>
          </a:prstGeom>
        </p:spPr>
        <p:txBody>
          <a:bodyPr lIns="0" tIns="0" rIns="0" bIns="0" rtlCol="0" anchor="t">
            <a:spAutoFit/>
          </a:bodyPr>
          <a:lstStyle/>
          <a:p>
            <a:pPr algn="ctr" defTabSz="609585">
              <a:lnSpc>
                <a:spcPts val="991"/>
              </a:lnSpc>
              <a:spcBef>
                <a:spcPct val="0"/>
              </a:spcBef>
            </a:pPr>
            <a:r>
              <a:rPr lang="en-US" sz="708">
                <a:solidFill>
                  <a:srgbClr val="000000"/>
                </a:solidFill>
                <a:latin typeface="Canva Sans"/>
                <a:ea typeface="Canva Sans"/>
                <a:cs typeface="Canva Sans"/>
                <a:sym typeface="Canva Sans"/>
              </a:rPr>
              <a:t>Risky prescribing behavior is trivialized</a:t>
            </a:r>
          </a:p>
        </p:txBody>
      </p:sp>
      <p:sp>
        <p:nvSpPr>
          <p:cNvPr id="57" name="TextBox 57"/>
          <p:cNvSpPr txBox="1"/>
          <p:nvPr/>
        </p:nvSpPr>
        <p:spPr>
          <a:xfrm rot="-5400000">
            <a:off x="5896055" y="1561729"/>
            <a:ext cx="1094111" cy="248401"/>
          </a:xfrm>
          <a:prstGeom prst="rect">
            <a:avLst/>
          </a:prstGeom>
        </p:spPr>
        <p:txBody>
          <a:bodyPr lIns="0" tIns="0" rIns="0" bIns="0" rtlCol="0" anchor="t">
            <a:spAutoFit/>
          </a:bodyPr>
          <a:lstStyle/>
          <a:p>
            <a:pPr algn="ctr" defTabSz="609585">
              <a:lnSpc>
                <a:spcPts val="991"/>
              </a:lnSpc>
            </a:pPr>
            <a:r>
              <a:rPr lang="en-US" sz="708">
                <a:solidFill>
                  <a:srgbClr val="000000"/>
                </a:solidFill>
                <a:latin typeface="Canva Sans"/>
                <a:ea typeface="Canva Sans"/>
                <a:cs typeface="Canva Sans"/>
                <a:sym typeface="Canva Sans"/>
              </a:rPr>
              <a:t>(Delayed)</a:t>
            </a:r>
          </a:p>
          <a:p>
            <a:pPr algn="ctr" defTabSz="609585">
              <a:lnSpc>
                <a:spcPts val="991"/>
              </a:lnSpc>
              <a:spcBef>
                <a:spcPct val="0"/>
              </a:spcBef>
            </a:pPr>
            <a:r>
              <a:rPr lang="en-US" sz="708">
                <a:solidFill>
                  <a:srgbClr val="000000"/>
                </a:solidFill>
                <a:latin typeface="Canva Sans"/>
                <a:ea typeface="Canva Sans"/>
                <a:cs typeface="Canva Sans"/>
                <a:sym typeface="Canva Sans"/>
              </a:rPr>
              <a:t>Adoption</a:t>
            </a:r>
          </a:p>
        </p:txBody>
      </p:sp>
      <p:sp>
        <p:nvSpPr>
          <p:cNvPr id="58" name="TextBox 58"/>
          <p:cNvSpPr txBox="1"/>
          <p:nvPr/>
        </p:nvSpPr>
        <p:spPr>
          <a:xfrm rot="-5400000">
            <a:off x="5820782" y="4475337"/>
            <a:ext cx="1094111" cy="120161"/>
          </a:xfrm>
          <a:prstGeom prst="rect">
            <a:avLst/>
          </a:prstGeom>
        </p:spPr>
        <p:txBody>
          <a:bodyPr lIns="0" tIns="0" rIns="0" bIns="0" rtlCol="0" anchor="t">
            <a:spAutoFit/>
          </a:bodyPr>
          <a:lstStyle/>
          <a:p>
            <a:pPr algn="ctr" defTabSz="609585">
              <a:lnSpc>
                <a:spcPts val="991"/>
              </a:lnSpc>
              <a:spcBef>
                <a:spcPct val="0"/>
              </a:spcBef>
            </a:pPr>
            <a:r>
              <a:rPr lang="en-US" sz="708">
                <a:solidFill>
                  <a:srgbClr val="000000"/>
                </a:solidFill>
                <a:latin typeface="Canva Sans"/>
                <a:ea typeface="Canva Sans"/>
                <a:cs typeface="Canva Sans"/>
                <a:sym typeface="Canva Sans"/>
              </a:rPr>
              <a:t>Digital intervention</a:t>
            </a:r>
          </a:p>
        </p:txBody>
      </p:sp>
      <p:sp>
        <p:nvSpPr>
          <p:cNvPr id="59" name="TextBox 59"/>
          <p:cNvSpPr txBox="1"/>
          <p:nvPr/>
        </p:nvSpPr>
        <p:spPr>
          <a:xfrm rot="-5400000">
            <a:off x="5113067" y="1729948"/>
            <a:ext cx="1114828" cy="376321"/>
          </a:xfrm>
          <a:prstGeom prst="rect">
            <a:avLst/>
          </a:prstGeom>
        </p:spPr>
        <p:txBody>
          <a:bodyPr lIns="0" tIns="0" rIns="0" bIns="0" rtlCol="0" anchor="t">
            <a:spAutoFit/>
          </a:bodyPr>
          <a:lstStyle/>
          <a:p>
            <a:pPr algn="ctr" defTabSz="609585">
              <a:lnSpc>
                <a:spcPts val="979"/>
              </a:lnSpc>
            </a:pPr>
            <a:r>
              <a:rPr lang="en-US" sz="699">
                <a:solidFill>
                  <a:srgbClr val="000000"/>
                </a:solidFill>
                <a:latin typeface="Canva Sans"/>
                <a:ea typeface="Canva Sans"/>
                <a:cs typeface="Canva Sans"/>
                <a:sym typeface="Canva Sans"/>
              </a:rPr>
              <a:t>Information is not shared with patients </a:t>
            </a:r>
          </a:p>
          <a:p>
            <a:pPr algn="ctr" defTabSz="609585">
              <a:lnSpc>
                <a:spcPts val="979"/>
              </a:lnSpc>
              <a:spcBef>
                <a:spcPct val="0"/>
              </a:spcBef>
            </a:pPr>
            <a:r>
              <a:rPr lang="en-US" sz="699">
                <a:solidFill>
                  <a:srgbClr val="000000"/>
                </a:solidFill>
                <a:latin typeface="Canva Sans"/>
                <a:ea typeface="Canva Sans"/>
                <a:cs typeface="Canva Sans"/>
                <a:sym typeface="Canva Sans"/>
              </a:rPr>
              <a:t>-&gt; usual prescribing behavior</a:t>
            </a:r>
          </a:p>
        </p:txBody>
      </p:sp>
      <p:sp>
        <p:nvSpPr>
          <p:cNvPr id="60" name="TextBox 60"/>
          <p:cNvSpPr txBox="1"/>
          <p:nvPr/>
        </p:nvSpPr>
        <p:spPr>
          <a:xfrm>
            <a:off x="7873170" y="4995213"/>
            <a:ext cx="6036431" cy="355675"/>
          </a:xfrm>
          <a:prstGeom prst="rect">
            <a:avLst/>
          </a:prstGeom>
        </p:spPr>
        <p:txBody>
          <a:bodyPr lIns="0" tIns="0" rIns="0" bIns="0" rtlCol="0" anchor="t">
            <a:spAutoFit/>
          </a:bodyPr>
          <a:lstStyle/>
          <a:p>
            <a:pPr algn="ctr" defTabSz="609585">
              <a:lnSpc>
                <a:spcPts val="2933"/>
              </a:lnSpc>
              <a:spcBef>
                <a:spcPct val="0"/>
              </a:spcBef>
            </a:pPr>
            <a:r>
              <a:rPr lang="en-US" sz="2095">
                <a:solidFill>
                  <a:srgbClr val="2C92D5"/>
                </a:solidFill>
                <a:latin typeface="DM Sans"/>
                <a:ea typeface="DM Sans"/>
                <a:cs typeface="DM Sans"/>
                <a:sym typeface="DM Sans"/>
              </a:rPr>
              <a:t>Complexity</a:t>
            </a:r>
          </a:p>
        </p:txBody>
      </p:sp>
      <p:sp>
        <p:nvSpPr>
          <p:cNvPr id="61" name="TextBox 61"/>
          <p:cNvSpPr txBox="1"/>
          <p:nvPr/>
        </p:nvSpPr>
        <p:spPr>
          <a:xfrm>
            <a:off x="658725" y="660497"/>
            <a:ext cx="2109524" cy="721736"/>
          </a:xfrm>
          <a:prstGeom prst="rect">
            <a:avLst/>
          </a:prstGeom>
        </p:spPr>
        <p:txBody>
          <a:bodyPr lIns="0" tIns="0" rIns="0" bIns="0" rtlCol="0" anchor="t">
            <a:spAutoFit/>
          </a:bodyPr>
          <a:lstStyle/>
          <a:p>
            <a:pPr algn="ctr" defTabSz="609585">
              <a:lnSpc>
                <a:spcPts val="2933"/>
              </a:lnSpc>
              <a:spcBef>
                <a:spcPct val="0"/>
              </a:spcBef>
            </a:pPr>
            <a:r>
              <a:rPr lang="en-US" sz="2095">
                <a:solidFill>
                  <a:srgbClr val="89BA17"/>
                </a:solidFill>
                <a:latin typeface="Canva Sans"/>
                <a:ea typeface="Canva Sans"/>
                <a:cs typeface="Canva Sans"/>
                <a:sym typeface="Canva Sans"/>
              </a:rPr>
              <a:t>Individual level</a:t>
            </a:r>
          </a:p>
          <a:p>
            <a:pPr algn="ctr" defTabSz="609585">
              <a:lnSpc>
                <a:spcPts val="2933"/>
              </a:lnSpc>
              <a:spcBef>
                <a:spcPct val="0"/>
              </a:spcBef>
            </a:pPr>
            <a:endParaRPr lang="en-US" sz="2095">
              <a:solidFill>
                <a:srgbClr val="000000"/>
              </a:solidFill>
              <a:latin typeface="Canva Sans"/>
              <a:ea typeface="Canva Sans"/>
              <a:cs typeface="Canva Sans"/>
              <a:sym typeface="Canva Sans"/>
            </a:endParaRPr>
          </a:p>
        </p:txBody>
      </p:sp>
      <p:sp>
        <p:nvSpPr>
          <p:cNvPr id="62" name="TextBox 62"/>
          <p:cNvSpPr txBox="1"/>
          <p:nvPr/>
        </p:nvSpPr>
        <p:spPr>
          <a:xfrm>
            <a:off x="3751600" y="675945"/>
            <a:ext cx="2806585" cy="349839"/>
          </a:xfrm>
          <a:prstGeom prst="rect">
            <a:avLst/>
          </a:prstGeom>
        </p:spPr>
        <p:txBody>
          <a:bodyPr wrap="square" lIns="0" tIns="0" rIns="0" bIns="0" rtlCol="0" anchor="t">
            <a:spAutoFit/>
          </a:bodyPr>
          <a:lstStyle/>
          <a:p>
            <a:pPr algn="ctr" defTabSz="609585">
              <a:lnSpc>
                <a:spcPts val="2933"/>
              </a:lnSpc>
              <a:spcBef>
                <a:spcPct val="0"/>
              </a:spcBef>
            </a:pPr>
            <a:r>
              <a:rPr lang="en-US" sz="2095">
                <a:solidFill>
                  <a:srgbClr val="89BA17"/>
                </a:solidFill>
                <a:latin typeface="Canva Sans"/>
                <a:ea typeface="Canva Sans"/>
                <a:cs typeface="Canva Sans"/>
                <a:sym typeface="Canva Sans"/>
              </a:rPr>
              <a:t>Health Care delivery</a:t>
            </a:r>
          </a:p>
        </p:txBody>
      </p:sp>
      <p:sp>
        <p:nvSpPr>
          <p:cNvPr id="63" name="TextBox 63"/>
          <p:cNvSpPr txBox="1"/>
          <p:nvPr/>
        </p:nvSpPr>
        <p:spPr>
          <a:xfrm rot="16200000">
            <a:off x="-1720887" y="3008356"/>
            <a:ext cx="4040616" cy="349839"/>
          </a:xfrm>
          <a:prstGeom prst="rect">
            <a:avLst/>
          </a:prstGeom>
        </p:spPr>
        <p:txBody>
          <a:bodyPr lIns="0" tIns="0" rIns="0" bIns="0" rtlCol="0" anchor="t">
            <a:spAutoFit/>
          </a:bodyPr>
          <a:lstStyle/>
          <a:p>
            <a:pPr algn="ctr" defTabSz="609585">
              <a:lnSpc>
                <a:spcPts val="2933"/>
              </a:lnSpc>
              <a:spcBef>
                <a:spcPct val="0"/>
              </a:spcBef>
            </a:pPr>
            <a:r>
              <a:rPr lang="en-US" sz="2095">
                <a:solidFill>
                  <a:srgbClr val="2C92D5"/>
                </a:solidFill>
                <a:latin typeface="Canva Sans"/>
                <a:ea typeface="Canva Sans"/>
                <a:cs typeface="Canva Sans"/>
                <a:sym typeface="Canva Sans"/>
              </a:rPr>
              <a:t>Pathways towards adoption</a:t>
            </a:r>
          </a:p>
        </p:txBody>
      </p:sp>
      <p:sp>
        <p:nvSpPr>
          <p:cNvPr id="64" name="TextBox 64"/>
          <p:cNvSpPr txBox="1"/>
          <p:nvPr/>
        </p:nvSpPr>
        <p:spPr>
          <a:xfrm>
            <a:off x="7873169" y="664313"/>
            <a:ext cx="4064219" cy="349839"/>
          </a:xfrm>
          <a:prstGeom prst="rect">
            <a:avLst/>
          </a:prstGeom>
        </p:spPr>
        <p:txBody>
          <a:bodyPr lIns="0" tIns="0" rIns="0" bIns="0" rtlCol="0" anchor="t">
            <a:spAutoFit/>
          </a:bodyPr>
          <a:lstStyle/>
          <a:p>
            <a:pPr algn="ctr" defTabSz="609585">
              <a:lnSpc>
                <a:spcPts val="2933"/>
              </a:lnSpc>
              <a:spcBef>
                <a:spcPct val="0"/>
              </a:spcBef>
            </a:pPr>
            <a:r>
              <a:rPr lang="en-US" sz="2095">
                <a:solidFill>
                  <a:srgbClr val="89BA17"/>
                </a:solidFill>
                <a:latin typeface="Canva Sans"/>
                <a:ea typeface="Canva Sans"/>
                <a:cs typeface="Canva Sans"/>
                <a:sym typeface="Canva Sans"/>
              </a:rPr>
              <a:t>Social level</a:t>
            </a:r>
          </a:p>
        </p:txBody>
      </p:sp>
      <p:sp>
        <p:nvSpPr>
          <p:cNvPr id="65" name="TextBox 65"/>
          <p:cNvSpPr txBox="1"/>
          <p:nvPr/>
        </p:nvSpPr>
        <p:spPr>
          <a:xfrm>
            <a:off x="-1014996" y="5166845"/>
            <a:ext cx="10201935" cy="276294"/>
          </a:xfrm>
          <a:prstGeom prst="rect">
            <a:avLst/>
          </a:prstGeom>
        </p:spPr>
        <p:txBody>
          <a:bodyPr lIns="0" tIns="0" rIns="0" bIns="0" rtlCol="0" anchor="t">
            <a:spAutoFit/>
          </a:bodyPr>
          <a:lstStyle/>
          <a:p>
            <a:pPr algn="ctr" defTabSz="609585">
              <a:lnSpc>
                <a:spcPts val="2280"/>
              </a:lnSpc>
              <a:spcBef>
                <a:spcPct val="0"/>
              </a:spcBef>
            </a:pPr>
            <a:r>
              <a:rPr lang="en-US" sz="1628">
                <a:solidFill>
                  <a:srgbClr val="0070C0"/>
                </a:solidFill>
                <a:latin typeface="Canva Sans"/>
                <a:ea typeface="Canva Sans"/>
                <a:cs typeface="Canva Sans"/>
                <a:sym typeface="Canva Sans"/>
              </a:rPr>
              <a:t>Continuum of physicians behavioral intention = ADOPTION heterogeneity </a:t>
            </a:r>
          </a:p>
        </p:txBody>
      </p:sp>
      <p:sp>
        <p:nvSpPr>
          <p:cNvPr id="66" name="TextBox 66"/>
          <p:cNvSpPr txBox="1"/>
          <p:nvPr/>
        </p:nvSpPr>
        <p:spPr>
          <a:xfrm rot="3009261">
            <a:off x="6730946" y="1346696"/>
            <a:ext cx="2556073" cy="645369"/>
          </a:xfrm>
          <a:prstGeom prst="rect">
            <a:avLst/>
          </a:prstGeom>
        </p:spPr>
        <p:txBody>
          <a:bodyPr lIns="0" tIns="0" rIns="0" bIns="0" rtlCol="0" anchor="t">
            <a:spAutoFit/>
          </a:bodyPr>
          <a:lstStyle/>
          <a:p>
            <a:pPr algn="ctr" defTabSz="609585">
              <a:lnSpc>
                <a:spcPts val="2560"/>
              </a:lnSpc>
              <a:spcBef>
                <a:spcPct val="0"/>
              </a:spcBef>
            </a:pPr>
            <a:r>
              <a:rPr lang="en-US" sz="1828">
                <a:solidFill>
                  <a:srgbClr val="FF0000"/>
                </a:solidFill>
                <a:latin typeface="Canva Sans"/>
                <a:ea typeface="Canva Sans"/>
                <a:cs typeface="Canva Sans"/>
                <a:sym typeface="Canva Sans"/>
              </a:rPr>
              <a:t>Moderating </a:t>
            </a:r>
          </a:p>
          <a:p>
            <a:pPr algn="ctr" defTabSz="609585">
              <a:lnSpc>
                <a:spcPts val="2560"/>
              </a:lnSpc>
              <a:spcBef>
                <a:spcPct val="0"/>
              </a:spcBef>
            </a:pPr>
            <a:r>
              <a:rPr lang="en-US" sz="1828">
                <a:solidFill>
                  <a:srgbClr val="FF0000"/>
                </a:solidFill>
                <a:latin typeface="Canva Sans"/>
                <a:ea typeface="Canva Sans"/>
                <a:cs typeface="Canva Sans"/>
                <a:sym typeface="Canva Sans"/>
              </a:rPr>
              <a:t>context factors</a:t>
            </a:r>
          </a:p>
        </p:txBody>
      </p:sp>
      <p:sp>
        <p:nvSpPr>
          <p:cNvPr id="68" name="TextBox 68"/>
          <p:cNvSpPr txBox="1"/>
          <p:nvPr/>
        </p:nvSpPr>
        <p:spPr>
          <a:xfrm>
            <a:off x="248678" y="5639128"/>
            <a:ext cx="6036431" cy="355675"/>
          </a:xfrm>
          <a:prstGeom prst="rect">
            <a:avLst/>
          </a:prstGeom>
        </p:spPr>
        <p:txBody>
          <a:bodyPr lIns="0" tIns="0" rIns="0" bIns="0" rtlCol="0" anchor="t">
            <a:spAutoFit/>
          </a:bodyPr>
          <a:lstStyle/>
          <a:p>
            <a:pPr algn="ctr" defTabSz="609585">
              <a:lnSpc>
                <a:spcPts val="2933"/>
              </a:lnSpc>
              <a:spcBef>
                <a:spcPct val="0"/>
              </a:spcBef>
            </a:pPr>
            <a:r>
              <a:rPr lang="en-US" sz="2095">
                <a:solidFill>
                  <a:srgbClr val="000000"/>
                </a:solidFill>
                <a:latin typeface="DM Sans"/>
                <a:ea typeface="DM Sans"/>
                <a:cs typeface="DM Sans"/>
                <a:sym typeface="DM Sans"/>
              </a:rPr>
              <a:t>CONTENT ANALYSIS</a:t>
            </a:r>
          </a:p>
        </p:txBody>
      </p:sp>
      <p:sp>
        <p:nvSpPr>
          <p:cNvPr id="69" name="TextBox 69"/>
          <p:cNvSpPr txBox="1"/>
          <p:nvPr/>
        </p:nvSpPr>
        <p:spPr>
          <a:xfrm>
            <a:off x="5708760" y="5614510"/>
            <a:ext cx="6616741" cy="355675"/>
          </a:xfrm>
          <a:prstGeom prst="rect">
            <a:avLst/>
          </a:prstGeom>
        </p:spPr>
        <p:txBody>
          <a:bodyPr wrap="square" lIns="0" tIns="0" rIns="0" bIns="0" rtlCol="0" anchor="t">
            <a:spAutoFit/>
          </a:bodyPr>
          <a:lstStyle/>
          <a:p>
            <a:pPr algn="ctr" defTabSz="609585">
              <a:lnSpc>
                <a:spcPts val="2933"/>
              </a:lnSpc>
            </a:pPr>
            <a:r>
              <a:rPr lang="en-US" sz="2095">
                <a:solidFill>
                  <a:srgbClr val="000000"/>
                </a:solidFill>
                <a:latin typeface="DM Sans"/>
                <a:ea typeface="DM Sans"/>
                <a:cs typeface="DM Sans"/>
                <a:sym typeface="DM Sans"/>
              </a:rPr>
              <a:t>DOCUMENTARY METHOD</a:t>
            </a:r>
          </a:p>
        </p:txBody>
      </p:sp>
      <p:sp>
        <p:nvSpPr>
          <p:cNvPr id="70" name="TextBox 70"/>
          <p:cNvSpPr txBox="1"/>
          <p:nvPr/>
        </p:nvSpPr>
        <p:spPr>
          <a:xfrm>
            <a:off x="108522" y="6265333"/>
            <a:ext cx="7954901" cy="423129"/>
          </a:xfrm>
          <a:prstGeom prst="rect">
            <a:avLst/>
          </a:prstGeom>
        </p:spPr>
        <p:txBody>
          <a:bodyPr lIns="0" tIns="0" rIns="0" bIns="0" rtlCol="0" anchor="t">
            <a:spAutoFit/>
          </a:bodyPr>
          <a:lstStyle/>
          <a:p>
            <a:pPr defTabSz="609585">
              <a:lnSpc>
                <a:spcPts val="1720"/>
              </a:lnSpc>
              <a:spcBef>
                <a:spcPct val="0"/>
              </a:spcBef>
            </a:pPr>
            <a:r>
              <a:rPr lang="en-US" sz="1228">
                <a:solidFill>
                  <a:srgbClr val="000000"/>
                </a:solidFill>
                <a:latin typeface="Canva Sans"/>
                <a:ea typeface="Canva Sans"/>
                <a:cs typeface="Canva Sans"/>
                <a:sym typeface="Canva Sans"/>
              </a:rPr>
              <a:t>Söling, et al. (2020): "From sensitization to adoption? A qualitative study of the implementation of a digitally supported intervention for clinical decision making in polypharmacy." Implementation Science 15 (2020): 1-12.</a:t>
            </a:r>
          </a:p>
        </p:txBody>
      </p:sp>
      <p:pic>
        <p:nvPicPr>
          <p:cNvPr id="73" name="Grafik 72">
            <a:extLst>
              <a:ext uri="{FF2B5EF4-FFF2-40B4-BE49-F238E27FC236}">
                <a16:creationId xmlns:a16="http://schemas.microsoft.com/office/drawing/2014/main" id="{4B71E3FD-AFAB-407B-A065-06376128DF71}"/>
              </a:ext>
            </a:extLst>
          </p:cNvPr>
          <p:cNvPicPr>
            <a:picLocks noChangeAspect="1"/>
          </p:cNvPicPr>
          <p:nvPr/>
        </p:nvPicPr>
        <p:blipFill>
          <a:blip r:embed="rId15"/>
          <a:stretch>
            <a:fillRect/>
          </a:stretch>
        </p:blipFill>
        <p:spPr>
          <a:xfrm>
            <a:off x="8326477" y="6080787"/>
            <a:ext cx="780395" cy="970291"/>
          </a:xfrm>
          <a:prstGeom prst="rect">
            <a:avLst/>
          </a:prstGeom>
        </p:spPr>
      </p:pic>
      <p:pic>
        <p:nvPicPr>
          <p:cNvPr id="75" name="Grafik 74">
            <a:extLst>
              <a:ext uri="{FF2B5EF4-FFF2-40B4-BE49-F238E27FC236}">
                <a16:creationId xmlns:a16="http://schemas.microsoft.com/office/drawing/2014/main" id="{1C5F3699-83C2-487B-B019-C34AFCEFB142}"/>
              </a:ext>
            </a:extLst>
          </p:cNvPr>
          <p:cNvPicPr>
            <a:picLocks noChangeAspect="1"/>
          </p:cNvPicPr>
          <p:nvPr/>
        </p:nvPicPr>
        <p:blipFill>
          <a:blip r:embed="rId16"/>
          <a:stretch>
            <a:fillRect/>
          </a:stretch>
        </p:blipFill>
        <p:spPr>
          <a:xfrm>
            <a:off x="907774" y="1271536"/>
            <a:ext cx="1840044" cy="3819113"/>
          </a:xfrm>
          <a:prstGeom prst="rect">
            <a:avLst/>
          </a:prstGeom>
        </p:spPr>
      </p:pic>
      <p:pic>
        <p:nvPicPr>
          <p:cNvPr id="76" name="Grafik 75">
            <a:extLst>
              <a:ext uri="{FF2B5EF4-FFF2-40B4-BE49-F238E27FC236}">
                <a16:creationId xmlns:a16="http://schemas.microsoft.com/office/drawing/2014/main" id="{218977E0-3BEC-40BB-B44D-AEEF2D9230F2}"/>
              </a:ext>
            </a:extLst>
          </p:cNvPr>
          <p:cNvPicPr>
            <a:picLocks noChangeAspect="1"/>
          </p:cNvPicPr>
          <p:nvPr/>
        </p:nvPicPr>
        <p:blipFill>
          <a:blip r:embed="rId17"/>
          <a:stretch>
            <a:fillRect/>
          </a:stretch>
        </p:blipFill>
        <p:spPr>
          <a:xfrm>
            <a:off x="3024179" y="1323753"/>
            <a:ext cx="2110744" cy="3774889"/>
          </a:xfrm>
          <a:prstGeom prst="rect">
            <a:avLst/>
          </a:prstGeom>
        </p:spPr>
      </p:pic>
      <p:pic>
        <p:nvPicPr>
          <p:cNvPr id="77" name="Grafik 76">
            <a:extLst>
              <a:ext uri="{FF2B5EF4-FFF2-40B4-BE49-F238E27FC236}">
                <a16:creationId xmlns:a16="http://schemas.microsoft.com/office/drawing/2014/main" id="{299FE3F9-1EF8-4DB9-8CC8-B8CFA497E3FD}"/>
              </a:ext>
            </a:extLst>
          </p:cNvPr>
          <p:cNvPicPr>
            <a:picLocks noChangeAspect="1"/>
          </p:cNvPicPr>
          <p:nvPr/>
        </p:nvPicPr>
        <p:blipFill>
          <a:blip r:embed="rId18"/>
          <a:stretch>
            <a:fillRect/>
          </a:stretch>
        </p:blipFill>
        <p:spPr>
          <a:xfrm>
            <a:off x="5258807" y="1198668"/>
            <a:ext cx="1994563" cy="3814601"/>
          </a:xfrm>
          <a:prstGeom prst="rect">
            <a:avLst/>
          </a:prstGeom>
        </p:spPr>
      </p:pic>
      <p:cxnSp>
        <p:nvCxnSpPr>
          <p:cNvPr id="79" name="Gerade Verbindung mit Pfeil 78">
            <a:extLst>
              <a:ext uri="{FF2B5EF4-FFF2-40B4-BE49-F238E27FC236}">
                <a16:creationId xmlns:a16="http://schemas.microsoft.com/office/drawing/2014/main" id="{6A9C7058-5F85-49D8-AA47-E51487AC9652}"/>
              </a:ext>
            </a:extLst>
          </p:cNvPr>
          <p:cNvCxnSpPr>
            <a:cxnSpLocks/>
            <a:stCxn id="81" idx="0"/>
          </p:cNvCxnSpPr>
          <p:nvPr/>
        </p:nvCxnSpPr>
        <p:spPr>
          <a:xfrm flipH="1" flipV="1">
            <a:off x="7065911" y="1834361"/>
            <a:ext cx="208341" cy="14176"/>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Bogen 80">
            <a:extLst>
              <a:ext uri="{FF2B5EF4-FFF2-40B4-BE49-F238E27FC236}">
                <a16:creationId xmlns:a16="http://schemas.microsoft.com/office/drawing/2014/main" id="{F2700707-021A-455A-BC89-39BD27B131E8}"/>
              </a:ext>
            </a:extLst>
          </p:cNvPr>
          <p:cNvSpPr/>
          <p:nvPr/>
        </p:nvSpPr>
        <p:spPr>
          <a:xfrm>
            <a:off x="6565437" y="1848537"/>
            <a:ext cx="1417633" cy="1350467"/>
          </a:xfrm>
          <a:prstGeom prst="arc">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de-DE" sz="2400">
              <a:solidFill>
                <a:srgbClr val="143C46"/>
              </a:solidFill>
              <a:latin typeface="Arial" panose="020B0604020202020204"/>
            </a:endParaRPr>
          </a:p>
        </p:txBody>
      </p:sp>
      <p:sp>
        <p:nvSpPr>
          <p:cNvPr id="85" name="Bogen 84">
            <a:extLst>
              <a:ext uri="{FF2B5EF4-FFF2-40B4-BE49-F238E27FC236}">
                <a16:creationId xmlns:a16="http://schemas.microsoft.com/office/drawing/2014/main" id="{3FED35C0-9ECC-4F73-B7A3-1728696D86AC}"/>
              </a:ext>
            </a:extLst>
          </p:cNvPr>
          <p:cNvSpPr/>
          <p:nvPr/>
        </p:nvSpPr>
        <p:spPr>
          <a:xfrm rot="5927135">
            <a:off x="6699563" y="2860911"/>
            <a:ext cx="1641840" cy="872611"/>
          </a:xfrm>
          <a:prstGeom prst="arc">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de-DE" sz="2400">
              <a:solidFill>
                <a:srgbClr val="143C46"/>
              </a:solidFill>
              <a:latin typeface="Arial" panose="020B0604020202020204"/>
            </a:endParaRPr>
          </a:p>
        </p:txBody>
      </p:sp>
      <p:cxnSp>
        <p:nvCxnSpPr>
          <p:cNvPr id="86" name="Gerade Verbindung mit Pfeil 85">
            <a:extLst>
              <a:ext uri="{FF2B5EF4-FFF2-40B4-BE49-F238E27FC236}">
                <a16:creationId xmlns:a16="http://schemas.microsoft.com/office/drawing/2014/main" id="{A625E4D5-5426-4B74-89A8-A7EDD5AA95A8}"/>
              </a:ext>
            </a:extLst>
          </p:cNvPr>
          <p:cNvCxnSpPr>
            <a:cxnSpLocks/>
          </p:cNvCxnSpPr>
          <p:nvPr/>
        </p:nvCxnSpPr>
        <p:spPr>
          <a:xfrm flipH="1" flipV="1">
            <a:off x="7274252" y="4108060"/>
            <a:ext cx="208341" cy="14176"/>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AFB53336-937C-4D95-AC7A-7DE09502361E}"/>
              </a:ext>
            </a:extLst>
          </p:cNvPr>
          <p:cNvSpPr/>
          <p:nvPr/>
        </p:nvSpPr>
        <p:spPr>
          <a:xfrm>
            <a:off x="4730496" y="292608"/>
            <a:ext cx="2731008" cy="9753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b="1">
                <a:solidFill>
                  <a:prstClr val="black"/>
                </a:solidFill>
                <a:latin typeface="Calibri Light" panose="020F0302020204030204"/>
              </a:rPr>
              <a:t>Theoretical approaches used in implementation science </a:t>
            </a:r>
          </a:p>
        </p:txBody>
      </p:sp>
      <p:sp>
        <p:nvSpPr>
          <p:cNvPr id="3" name="Rechteck: abgerundete Ecken 2">
            <a:extLst>
              <a:ext uri="{FF2B5EF4-FFF2-40B4-BE49-F238E27FC236}">
                <a16:creationId xmlns:a16="http://schemas.microsoft.com/office/drawing/2014/main" id="{3B2D0FA8-0FE8-4FC3-AE7C-4B7EC998596A}"/>
              </a:ext>
            </a:extLst>
          </p:cNvPr>
          <p:cNvSpPr/>
          <p:nvPr/>
        </p:nvSpPr>
        <p:spPr>
          <a:xfrm>
            <a:off x="4730496" y="1676400"/>
            <a:ext cx="2731008" cy="975360"/>
          </a:xfrm>
          <a:prstGeom prst="roundRect">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Understanding and/or explaining  what influences </a:t>
            </a:r>
          </a:p>
          <a:p>
            <a:pPr algn="ctr" defTabSz="914377"/>
            <a:r>
              <a:rPr lang="de-DE" sz="1400">
                <a:solidFill>
                  <a:prstClr val="black"/>
                </a:solidFill>
                <a:latin typeface="Calibri" panose="020F0502020204030204"/>
              </a:rPr>
              <a:t>implementation outcomes</a:t>
            </a:r>
          </a:p>
        </p:txBody>
      </p:sp>
      <p:sp>
        <p:nvSpPr>
          <p:cNvPr id="4" name="Rechteck: abgerundete Ecken 3">
            <a:extLst>
              <a:ext uri="{FF2B5EF4-FFF2-40B4-BE49-F238E27FC236}">
                <a16:creationId xmlns:a16="http://schemas.microsoft.com/office/drawing/2014/main" id="{16BC72E8-338D-477B-87D2-96A67E85B22D}"/>
              </a:ext>
            </a:extLst>
          </p:cNvPr>
          <p:cNvSpPr/>
          <p:nvPr/>
        </p:nvSpPr>
        <p:spPr>
          <a:xfrm>
            <a:off x="8967216" y="1676400"/>
            <a:ext cx="2731008" cy="975360"/>
          </a:xfrm>
          <a:prstGeom prst="roundRect">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Evaluating implementation</a:t>
            </a:r>
          </a:p>
        </p:txBody>
      </p:sp>
      <p:sp>
        <p:nvSpPr>
          <p:cNvPr id="5" name="Rechteck: abgerundete Ecken 4">
            <a:extLst>
              <a:ext uri="{FF2B5EF4-FFF2-40B4-BE49-F238E27FC236}">
                <a16:creationId xmlns:a16="http://schemas.microsoft.com/office/drawing/2014/main" id="{E34B6BB3-60CC-4B85-88D0-DBB8695DC0B2}"/>
              </a:ext>
            </a:extLst>
          </p:cNvPr>
          <p:cNvSpPr/>
          <p:nvPr/>
        </p:nvSpPr>
        <p:spPr>
          <a:xfrm>
            <a:off x="627888" y="1676400"/>
            <a:ext cx="2731008" cy="975360"/>
          </a:xfrm>
          <a:prstGeom prst="roundRect">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Describing and/or guiding the process of translating </a:t>
            </a:r>
          </a:p>
          <a:p>
            <a:pPr algn="ctr" defTabSz="914377"/>
            <a:r>
              <a:rPr lang="de-DE" sz="1400">
                <a:solidFill>
                  <a:prstClr val="black"/>
                </a:solidFill>
                <a:latin typeface="Calibri" panose="020F0502020204030204"/>
              </a:rPr>
              <a:t>research into practice </a:t>
            </a:r>
          </a:p>
        </p:txBody>
      </p:sp>
      <p:sp>
        <p:nvSpPr>
          <p:cNvPr id="8" name="Rechteck: abgerundete Ecken 7">
            <a:extLst>
              <a:ext uri="{FF2B5EF4-FFF2-40B4-BE49-F238E27FC236}">
                <a16:creationId xmlns:a16="http://schemas.microsoft.com/office/drawing/2014/main" id="{2BAF884F-A185-418F-8088-05CF353F3C8E}"/>
              </a:ext>
            </a:extLst>
          </p:cNvPr>
          <p:cNvSpPr/>
          <p:nvPr/>
        </p:nvSpPr>
        <p:spPr>
          <a:xfrm>
            <a:off x="627888" y="3108960"/>
            <a:ext cx="2731008" cy="9753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Process  models</a:t>
            </a:r>
          </a:p>
        </p:txBody>
      </p:sp>
      <p:sp>
        <p:nvSpPr>
          <p:cNvPr id="9" name="Rechteck: abgerundete Ecken 8">
            <a:extLst>
              <a:ext uri="{FF2B5EF4-FFF2-40B4-BE49-F238E27FC236}">
                <a16:creationId xmlns:a16="http://schemas.microsoft.com/office/drawing/2014/main" id="{76901C33-05CB-413A-9873-6532B938356A}"/>
              </a:ext>
            </a:extLst>
          </p:cNvPr>
          <p:cNvSpPr/>
          <p:nvPr/>
        </p:nvSpPr>
        <p:spPr>
          <a:xfrm>
            <a:off x="6989064" y="3108960"/>
            <a:ext cx="1505712" cy="9753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Implementation theories</a:t>
            </a:r>
          </a:p>
        </p:txBody>
      </p:sp>
      <p:sp>
        <p:nvSpPr>
          <p:cNvPr id="10" name="Rechteck: abgerundete Ecken 9">
            <a:extLst>
              <a:ext uri="{FF2B5EF4-FFF2-40B4-BE49-F238E27FC236}">
                <a16:creationId xmlns:a16="http://schemas.microsoft.com/office/drawing/2014/main" id="{58CC9E62-0F0A-4041-8C4D-BA3A6C57FEEA}"/>
              </a:ext>
            </a:extLst>
          </p:cNvPr>
          <p:cNvSpPr/>
          <p:nvPr/>
        </p:nvSpPr>
        <p:spPr>
          <a:xfrm>
            <a:off x="8967216" y="3108960"/>
            <a:ext cx="2731008" cy="9753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Evaluation frameworks</a:t>
            </a:r>
          </a:p>
        </p:txBody>
      </p:sp>
      <p:sp>
        <p:nvSpPr>
          <p:cNvPr id="13" name="Rechteck: abgerundete Ecken 12">
            <a:extLst>
              <a:ext uri="{FF2B5EF4-FFF2-40B4-BE49-F238E27FC236}">
                <a16:creationId xmlns:a16="http://schemas.microsoft.com/office/drawing/2014/main" id="{F14AE9DB-E80A-46F4-8F26-A059B0F56539}"/>
              </a:ext>
            </a:extLst>
          </p:cNvPr>
          <p:cNvSpPr/>
          <p:nvPr/>
        </p:nvSpPr>
        <p:spPr>
          <a:xfrm>
            <a:off x="5445252" y="3108960"/>
            <a:ext cx="1301496" cy="9753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Classic</a:t>
            </a:r>
          </a:p>
          <a:p>
            <a:pPr algn="ctr" defTabSz="914377"/>
            <a:r>
              <a:rPr lang="de-DE" sz="1400">
                <a:solidFill>
                  <a:prstClr val="black"/>
                </a:solidFill>
                <a:latin typeface="Calibri" panose="020F0502020204030204"/>
              </a:rPr>
              <a:t>theories</a:t>
            </a:r>
          </a:p>
        </p:txBody>
      </p:sp>
      <p:sp>
        <p:nvSpPr>
          <p:cNvPr id="14" name="Rechteck: abgerundete Ecken 13">
            <a:extLst>
              <a:ext uri="{FF2B5EF4-FFF2-40B4-BE49-F238E27FC236}">
                <a16:creationId xmlns:a16="http://schemas.microsoft.com/office/drawing/2014/main" id="{D4B8F052-AA65-450E-A662-355109CC680C}"/>
              </a:ext>
            </a:extLst>
          </p:cNvPr>
          <p:cNvSpPr/>
          <p:nvPr/>
        </p:nvSpPr>
        <p:spPr>
          <a:xfrm>
            <a:off x="3901440" y="3108960"/>
            <a:ext cx="1301496" cy="97536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Determinant</a:t>
            </a:r>
          </a:p>
          <a:p>
            <a:pPr algn="ctr" defTabSz="914377"/>
            <a:r>
              <a:rPr lang="de-DE" sz="1400">
                <a:solidFill>
                  <a:prstClr val="black"/>
                </a:solidFill>
                <a:latin typeface="Calibri" panose="020F0502020204030204"/>
              </a:rPr>
              <a:t>frameworks </a:t>
            </a:r>
          </a:p>
        </p:txBody>
      </p:sp>
      <p:cxnSp>
        <p:nvCxnSpPr>
          <p:cNvPr id="16" name="Gerader Verbinder 15">
            <a:extLst>
              <a:ext uri="{FF2B5EF4-FFF2-40B4-BE49-F238E27FC236}">
                <a16:creationId xmlns:a16="http://schemas.microsoft.com/office/drawing/2014/main" id="{E01BFCCF-14A2-46B6-9A47-093BF7EBAA42}"/>
              </a:ext>
            </a:extLst>
          </p:cNvPr>
          <p:cNvCxnSpPr>
            <a:stCxn id="2" idx="2"/>
            <a:endCxn id="3" idx="0"/>
          </p:cNvCxnSpPr>
          <p:nvPr/>
        </p:nvCxnSpPr>
        <p:spPr>
          <a:xfrm>
            <a:off x="6096000" y="1267968"/>
            <a:ext cx="0" cy="408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DDC7927F-E4D3-4D14-B687-A04C27073398}"/>
              </a:ext>
            </a:extLst>
          </p:cNvPr>
          <p:cNvCxnSpPr>
            <a:stCxn id="3" idx="1"/>
            <a:endCxn id="5" idx="3"/>
          </p:cNvCxnSpPr>
          <p:nvPr/>
        </p:nvCxnSpPr>
        <p:spPr>
          <a:xfrm flipH="1">
            <a:off x="3358896" y="2164080"/>
            <a:ext cx="1371600" cy="0"/>
          </a:xfrm>
          <a:prstGeom prst="line">
            <a:avLst/>
          </a:prstGeom>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A54FD13E-FE27-464B-A5AB-BD037E74D279}"/>
              </a:ext>
            </a:extLst>
          </p:cNvPr>
          <p:cNvCxnSpPr>
            <a:stCxn id="3" idx="3"/>
            <a:endCxn id="4" idx="1"/>
          </p:cNvCxnSpPr>
          <p:nvPr/>
        </p:nvCxnSpPr>
        <p:spPr>
          <a:xfrm>
            <a:off x="7461504" y="2164080"/>
            <a:ext cx="1505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2B195522-D651-47A9-A89E-4F0A50BAAA72}"/>
              </a:ext>
            </a:extLst>
          </p:cNvPr>
          <p:cNvCxnSpPr>
            <a:stCxn id="5" idx="2"/>
            <a:endCxn id="8" idx="0"/>
          </p:cNvCxnSpPr>
          <p:nvPr/>
        </p:nvCxnSpPr>
        <p:spPr>
          <a:xfrm>
            <a:off x="1993392" y="265176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139BCBCD-1B16-4AD5-9BAE-8C069F102042}"/>
              </a:ext>
            </a:extLst>
          </p:cNvPr>
          <p:cNvCxnSpPr>
            <a:cxnSpLocks/>
            <a:stCxn id="3" idx="2"/>
            <a:endCxn id="13" idx="0"/>
          </p:cNvCxnSpPr>
          <p:nvPr/>
        </p:nvCxnSpPr>
        <p:spPr>
          <a:xfrm>
            <a:off x="6096000" y="265176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6C3BE8F3-395E-4052-85D5-3AE38730887B}"/>
              </a:ext>
            </a:extLst>
          </p:cNvPr>
          <p:cNvCxnSpPr>
            <a:cxnSpLocks/>
          </p:cNvCxnSpPr>
          <p:nvPr/>
        </p:nvCxnSpPr>
        <p:spPr>
          <a:xfrm>
            <a:off x="4552188" y="2880360"/>
            <a:ext cx="31897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E37F31FA-63F4-4060-9BA1-0FB6A0AF10A3}"/>
              </a:ext>
            </a:extLst>
          </p:cNvPr>
          <p:cNvCxnSpPr>
            <a:cxnSpLocks/>
            <a:stCxn id="9" idx="0"/>
          </p:cNvCxnSpPr>
          <p:nvPr/>
        </p:nvCxnSpPr>
        <p:spPr>
          <a:xfrm flipH="1" flipV="1">
            <a:off x="7741920" y="2880360"/>
            <a:ext cx="1"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D4416208-D9EA-4C31-8ED5-BDB8306D12A9}"/>
              </a:ext>
            </a:extLst>
          </p:cNvPr>
          <p:cNvCxnSpPr>
            <a:stCxn id="14" idx="0"/>
          </p:cNvCxnSpPr>
          <p:nvPr/>
        </p:nvCxnSpPr>
        <p:spPr>
          <a:xfrm flipV="1">
            <a:off x="4552188" y="288036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1718220-9808-4C20-9950-A9366E7A2AEF}"/>
              </a:ext>
            </a:extLst>
          </p:cNvPr>
          <p:cNvCxnSpPr>
            <a:cxnSpLocks/>
            <a:stCxn id="4" idx="2"/>
            <a:endCxn id="10" idx="0"/>
          </p:cNvCxnSpPr>
          <p:nvPr/>
        </p:nvCxnSpPr>
        <p:spPr>
          <a:xfrm>
            <a:off x="10332720" y="265176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hteck: abgerundete Ecken 22">
            <a:extLst>
              <a:ext uri="{FF2B5EF4-FFF2-40B4-BE49-F238E27FC236}">
                <a16:creationId xmlns:a16="http://schemas.microsoft.com/office/drawing/2014/main" id="{A0366D72-2CEB-4ACD-920E-3C1EF86E28C9}"/>
              </a:ext>
            </a:extLst>
          </p:cNvPr>
          <p:cNvSpPr/>
          <p:nvPr/>
        </p:nvSpPr>
        <p:spPr>
          <a:xfrm>
            <a:off x="3630549" y="4492072"/>
            <a:ext cx="1589267" cy="1709307"/>
          </a:xfrm>
          <a:prstGeom prst="roundRect">
            <a:avLst/>
          </a:prstGeom>
          <a:solidFill>
            <a:schemeClr val="bg1">
              <a:lumMod val="85000"/>
            </a:schemeClr>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Consolidated framework for implementation research (CFIR)</a:t>
            </a:r>
          </a:p>
        </p:txBody>
      </p:sp>
      <p:sp>
        <p:nvSpPr>
          <p:cNvPr id="25" name="Rechteck: abgerundete Ecken 24">
            <a:extLst>
              <a:ext uri="{FF2B5EF4-FFF2-40B4-BE49-F238E27FC236}">
                <a16:creationId xmlns:a16="http://schemas.microsoft.com/office/drawing/2014/main" id="{A18EB7DE-8A64-49E8-BBEF-6B6434F7E136}"/>
              </a:ext>
            </a:extLst>
          </p:cNvPr>
          <p:cNvSpPr/>
          <p:nvPr/>
        </p:nvSpPr>
        <p:spPr>
          <a:xfrm>
            <a:off x="5324095" y="4495460"/>
            <a:ext cx="1543812" cy="1709307"/>
          </a:xfrm>
          <a:prstGeom prst="roundRect">
            <a:avLst/>
          </a:prstGeom>
          <a:solidFill>
            <a:schemeClr val="bg1">
              <a:lumMod val="85000"/>
            </a:schemeClr>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Technology acceptance model (TAM); Habitus theory; Evidence-based decision making model</a:t>
            </a:r>
          </a:p>
        </p:txBody>
      </p:sp>
      <p:sp>
        <p:nvSpPr>
          <p:cNvPr id="26" name="Rechteck: abgerundete Ecken 25">
            <a:extLst>
              <a:ext uri="{FF2B5EF4-FFF2-40B4-BE49-F238E27FC236}">
                <a16:creationId xmlns:a16="http://schemas.microsoft.com/office/drawing/2014/main" id="{9CFE2D4D-AD1B-45A0-A11A-F78615C41A03}"/>
              </a:ext>
            </a:extLst>
          </p:cNvPr>
          <p:cNvSpPr/>
          <p:nvPr/>
        </p:nvSpPr>
        <p:spPr>
          <a:xfrm>
            <a:off x="7014434" y="4495461"/>
            <a:ext cx="1653317" cy="1709307"/>
          </a:xfrm>
          <a:prstGeom prst="roundRect">
            <a:avLst/>
          </a:prstGeom>
          <a:solidFill>
            <a:schemeClr val="bg1">
              <a:lumMod val="85000"/>
            </a:schemeClr>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Implementation leadership; Organizational readiness for implementing change </a:t>
            </a:r>
          </a:p>
        </p:txBody>
      </p:sp>
      <p:sp>
        <p:nvSpPr>
          <p:cNvPr id="27" name="Rechteck: abgerundete Ecken 26">
            <a:extLst>
              <a:ext uri="{FF2B5EF4-FFF2-40B4-BE49-F238E27FC236}">
                <a16:creationId xmlns:a16="http://schemas.microsoft.com/office/drawing/2014/main" id="{0E14B65D-08B8-409F-99C4-739FE7CBCA11}"/>
              </a:ext>
            </a:extLst>
          </p:cNvPr>
          <p:cNvSpPr/>
          <p:nvPr/>
        </p:nvSpPr>
        <p:spPr>
          <a:xfrm>
            <a:off x="8967216" y="4495461"/>
            <a:ext cx="2731008" cy="1237844"/>
          </a:xfrm>
          <a:prstGeom prst="roundRect">
            <a:avLst/>
          </a:prstGeom>
          <a:solidFill>
            <a:schemeClr val="bg1">
              <a:lumMod val="85000"/>
            </a:schemeClr>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de-DE" sz="1400">
                <a:solidFill>
                  <a:prstClr val="black"/>
                </a:solidFill>
                <a:latin typeface="Calibri" panose="020F0502020204030204"/>
              </a:rPr>
              <a:t>Medical research council (MRC) framework for process evaluation of complex interventions; </a:t>
            </a:r>
          </a:p>
          <a:p>
            <a:pPr algn="ctr" defTabSz="914377"/>
            <a:r>
              <a:rPr lang="de-DE" sz="1400">
                <a:solidFill>
                  <a:prstClr val="black"/>
                </a:solidFill>
                <a:latin typeface="Calibri" panose="020F0502020204030204"/>
              </a:rPr>
              <a:t>Realist evaluation frameworks</a:t>
            </a:r>
          </a:p>
        </p:txBody>
      </p:sp>
      <p:cxnSp>
        <p:nvCxnSpPr>
          <p:cNvPr id="11" name="Gerader Verbinder 10">
            <a:extLst>
              <a:ext uri="{FF2B5EF4-FFF2-40B4-BE49-F238E27FC236}">
                <a16:creationId xmlns:a16="http://schemas.microsoft.com/office/drawing/2014/main" id="{721E58D2-0613-476A-98F3-9AEE9DC098D3}"/>
              </a:ext>
            </a:extLst>
          </p:cNvPr>
          <p:cNvCxnSpPr>
            <a:cxnSpLocks/>
            <a:stCxn id="13" idx="2"/>
            <a:endCxn id="25" idx="0"/>
          </p:cNvCxnSpPr>
          <p:nvPr/>
        </p:nvCxnSpPr>
        <p:spPr>
          <a:xfrm>
            <a:off x="6096000" y="4084321"/>
            <a:ext cx="0" cy="411140"/>
          </a:xfrm>
          <a:prstGeom prst="line">
            <a:avLst/>
          </a:prstGeom>
          <a:ln w="9525">
            <a:solidFill>
              <a:srgbClr val="0070C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8FB8B895-B2F0-4CF8-95BF-295BDC1FDEB8}"/>
              </a:ext>
            </a:extLst>
          </p:cNvPr>
          <p:cNvCxnSpPr>
            <a:cxnSpLocks/>
          </p:cNvCxnSpPr>
          <p:nvPr/>
        </p:nvCxnSpPr>
        <p:spPr>
          <a:xfrm>
            <a:off x="4517136" y="4084320"/>
            <a:ext cx="0" cy="407752"/>
          </a:xfrm>
          <a:prstGeom prst="line">
            <a:avLst/>
          </a:prstGeom>
          <a:ln w="9525">
            <a:solidFill>
              <a:srgbClr val="0070C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120CB361-BE4B-4358-8EB1-B7C54CCE4788}"/>
              </a:ext>
            </a:extLst>
          </p:cNvPr>
          <p:cNvCxnSpPr>
            <a:cxnSpLocks/>
            <a:stCxn id="9" idx="2"/>
          </p:cNvCxnSpPr>
          <p:nvPr/>
        </p:nvCxnSpPr>
        <p:spPr>
          <a:xfrm flipH="1">
            <a:off x="7741920" y="4084321"/>
            <a:ext cx="1" cy="496916"/>
          </a:xfrm>
          <a:prstGeom prst="line">
            <a:avLst/>
          </a:prstGeom>
          <a:ln w="9525">
            <a:solidFill>
              <a:srgbClr val="0070C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4C1E60AB-DE5D-4B4B-A6A6-7D4E4E1504B5}"/>
              </a:ext>
            </a:extLst>
          </p:cNvPr>
          <p:cNvCxnSpPr>
            <a:cxnSpLocks/>
            <a:endCxn id="27" idx="0"/>
          </p:cNvCxnSpPr>
          <p:nvPr/>
        </p:nvCxnSpPr>
        <p:spPr>
          <a:xfrm>
            <a:off x="10332720" y="4084321"/>
            <a:ext cx="0" cy="411140"/>
          </a:xfrm>
          <a:prstGeom prst="line">
            <a:avLst/>
          </a:prstGeom>
          <a:ln w="9525">
            <a:solidFill>
              <a:srgbClr val="0070C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a16="http://schemas.microsoft.com/office/drawing/2014/main" id="{651A9CFC-B5D9-4C8B-91DA-919138A98A72}"/>
              </a:ext>
            </a:extLst>
          </p:cNvPr>
          <p:cNvSpPr txBox="1"/>
          <p:nvPr/>
        </p:nvSpPr>
        <p:spPr>
          <a:xfrm>
            <a:off x="160825" y="4932510"/>
            <a:ext cx="2624667" cy="584775"/>
          </a:xfrm>
          <a:prstGeom prst="rect">
            <a:avLst/>
          </a:prstGeom>
          <a:noFill/>
          <a:ln>
            <a:solidFill>
              <a:schemeClr val="tx1"/>
            </a:solidFill>
          </a:ln>
        </p:spPr>
        <p:txBody>
          <a:bodyPr wrap="square" rtlCol="0">
            <a:spAutoFit/>
          </a:bodyPr>
          <a:lstStyle/>
          <a:p>
            <a:pPr algn="ctr" defTabSz="914377"/>
            <a:r>
              <a:rPr lang="de-DE" sz="1600" b="1">
                <a:solidFill>
                  <a:prstClr val="black"/>
                </a:solidFill>
                <a:latin typeface="Calibri" panose="020F0502020204030204"/>
              </a:rPr>
              <a:t>Applied theories, models and frameworks in thesis</a:t>
            </a:r>
          </a:p>
        </p:txBody>
      </p:sp>
      <p:sp>
        <p:nvSpPr>
          <p:cNvPr id="54" name="Textfeld 53">
            <a:extLst>
              <a:ext uri="{FF2B5EF4-FFF2-40B4-BE49-F238E27FC236}">
                <a16:creationId xmlns:a16="http://schemas.microsoft.com/office/drawing/2014/main" id="{007CEE3A-08AC-4512-A855-8B866CA3892C}"/>
              </a:ext>
            </a:extLst>
          </p:cNvPr>
          <p:cNvSpPr txBox="1"/>
          <p:nvPr/>
        </p:nvSpPr>
        <p:spPr>
          <a:xfrm>
            <a:off x="135467" y="6426202"/>
            <a:ext cx="7722659" cy="276999"/>
          </a:xfrm>
          <a:prstGeom prst="rect">
            <a:avLst/>
          </a:prstGeom>
          <a:noFill/>
        </p:spPr>
        <p:txBody>
          <a:bodyPr wrap="square" rtlCol="0">
            <a:spAutoFit/>
          </a:bodyPr>
          <a:lstStyle/>
          <a:p>
            <a:pPr defTabSz="914377"/>
            <a:r>
              <a:rPr lang="de-DE" sz="1200">
                <a:solidFill>
                  <a:prstClr val="black"/>
                </a:solidFill>
                <a:latin typeface="Calibri" panose="020F0502020204030204"/>
              </a:rPr>
              <a:t>Note: Own illustration based on Nilsen (2005; frame with dashed lines); applied theories in project in blue circled boxes</a:t>
            </a:r>
          </a:p>
        </p:txBody>
      </p:sp>
      <p:cxnSp>
        <p:nvCxnSpPr>
          <p:cNvPr id="56" name="Gerade Verbindung mit Pfeil 55">
            <a:extLst>
              <a:ext uri="{FF2B5EF4-FFF2-40B4-BE49-F238E27FC236}">
                <a16:creationId xmlns:a16="http://schemas.microsoft.com/office/drawing/2014/main" id="{8EC2CF05-9D23-40CA-AA13-0D9F4BF2650E}"/>
              </a:ext>
            </a:extLst>
          </p:cNvPr>
          <p:cNvCxnSpPr>
            <a:cxnSpLocks/>
            <a:stCxn id="53" idx="3"/>
          </p:cNvCxnSpPr>
          <p:nvPr/>
        </p:nvCxnSpPr>
        <p:spPr>
          <a:xfrm>
            <a:off x="2785492" y="5224898"/>
            <a:ext cx="740779"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hteck: abgerundete Ecken 5">
            <a:extLst>
              <a:ext uri="{FF2B5EF4-FFF2-40B4-BE49-F238E27FC236}">
                <a16:creationId xmlns:a16="http://schemas.microsoft.com/office/drawing/2014/main" id="{F13E07B4-DD2F-4F4E-88AF-41F1DD39AF35}"/>
              </a:ext>
            </a:extLst>
          </p:cNvPr>
          <p:cNvSpPr/>
          <p:nvPr/>
        </p:nvSpPr>
        <p:spPr>
          <a:xfrm>
            <a:off x="221673" y="138546"/>
            <a:ext cx="11905664" cy="4205629"/>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sz="2400">
              <a:solidFill>
                <a:prstClr val="white"/>
              </a:solidFill>
              <a:latin typeface="Calibri" panose="020F0502020204030204"/>
            </a:endParaRPr>
          </a:p>
        </p:txBody>
      </p:sp>
    </p:spTree>
    <p:extLst>
      <p:ext uri="{BB962C8B-B14F-4D97-AF65-F5344CB8AC3E}">
        <p14:creationId xmlns:p14="http://schemas.microsoft.com/office/powerpoint/2010/main" val="397157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52429" y="1134140"/>
            <a:ext cx="7775945" cy="4803005"/>
          </a:xfrm>
          <a:custGeom>
            <a:avLst/>
            <a:gdLst/>
            <a:ahLst/>
            <a:cxnLst/>
            <a:rect l="l" t="t" r="r" b="b"/>
            <a:pathLst>
              <a:path w="17483752" h="7080919">
                <a:moveTo>
                  <a:pt x="0" y="0"/>
                </a:moveTo>
                <a:lnTo>
                  <a:pt x="17483752" y="0"/>
                </a:lnTo>
                <a:lnTo>
                  <a:pt x="17483752" y="7080920"/>
                </a:lnTo>
                <a:lnTo>
                  <a:pt x="0" y="7080920"/>
                </a:lnTo>
                <a:lnTo>
                  <a:pt x="0" y="0"/>
                </a:lnTo>
                <a:close/>
              </a:path>
            </a:pathLst>
          </a:custGeom>
          <a:blipFill>
            <a:blip r:embed="rId2"/>
            <a:stretch>
              <a:fillRect/>
            </a:stretch>
          </a:blipFill>
        </p:spPr>
        <p:txBody>
          <a:bodyPr/>
          <a:lstStyle/>
          <a:p>
            <a:pPr defTabSz="609585"/>
            <a:endParaRPr lang="nl-NL" sz="2400">
              <a:solidFill>
                <a:srgbClr val="143C46"/>
              </a:solidFill>
              <a:latin typeface="Arial" panose="020B0604020202020204"/>
            </a:endParaRPr>
          </a:p>
        </p:txBody>
      </p:sp>
      <p:sp>
        <p:nvSpPr>
          <p:cNvPr id="3" name="AutoShape 3"/>
          <p:cNvSpPr/>
          <p:nvPr/>
        </p:nvSpPr>
        <p:spPr>
          <a:xfrm>
            <a:off x="13295" y="698500"/>
            <a:ext cx="12607960" cy="0"/>
          </a:xfrm>
          <a:prstGeom prst="line">
            <a:avLst/>
          </a:prstGeom>
          <a:ln w="38100" cap="flat">
            <a:solidFill>
              <a:srgbClr val="2C92D5"/>
            </a:solidFill>
            <a:prstDash val="solid"/>
            <a:headEnd type="none" w="sm" len="sm"/>
            <a:tailEnd type="none" w="sm" len="sm"/>
          </a:ln>
        </p:spPr>
        <p:txBody>
          <a:bodyPr/>
          <a:lstStyle/>
          <a:p>
            <a:pPr defTabSz="609585"/>
            <a:endParaRPr lang="nl-NL" sz="2400">
              <a:solidFill>
                <a:srgbClr val="143C46"/>
              </a:solidFill>
              <a:latin typeface="Arial" panose="020B0604020202020204"/>
            </a:endParaRPr>
          </a:p>
        </p:txBody>
      </p:sp>
      <p:sp>
        <p:nvSpPr>
          <p:cNvPr id="4" name="Freeform 4"/>
          <p:cNvSpPr/>
          <p:nvPr/>
        </p:nvSpPr>
        <p:spPr>
          <a:xfrm>
            <a:off x="5567396" y="1525246"/>
            <a:ext cx="2361667" cy="352207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defTabSz="609585"/>
            <a:endParaRPr lang="nl-NL" sz="2400">
              <a:solidFill>
                <a:srgbClr val="143C46"/>
              </a:solidFill>
              <a:latin typeface="Arial" panose="020B0604020202020204"/>
            </a:endParaRPr>
          </a:p>
        </p:txBody>
      </p:sp>
      <p:sp>
        <p:nvSpPr>
          <p:cNvPr id="6" name="TextBox 6"/>
          <p:cNvSpPr txBox="1"/>
          <p:nvPr/>
        </p:nvSpPr>
        <p:spPr>
          <a:xfrm>
            <a:off x="-554666" y="190609"/>
            <a:ext cx="12519839" cy="1046248"/>
          </a:xfrm>
          <a:prstGeom prst="rect">
            <a:avLst/>
          </a:prstGeom>
        </p:spPr>
        <p:txBody>
          <a:bodyPr wrap="square" lIns="0" tIns="0" rIns="0" bIns="0" rtlCol="0" anchor="t">
            <a:spAutoFit/>
          </a:bodyPr>
          <a:lstStyle/>
          <a:p>
            <a:pPr algn="r" defTabSz="609585">
              <a:lnSpc>
                <a:spcPts val="4299"/>
              </a:lnSpc>
            </a:pPr>
            <a:r>
              <a:rPr lang="de-DE" sz="2133" b="1">
                <a:solidFill>
                  <a:srgbClr val="143C46"/>
                </a:solidFill>
                <a:latin typeface="Calibri" panose="020F0502020204030204" pitchFamily="34" charset="0"/>
                <a:cs typeface="Calibri" panose="020F0502020204030204" pitchFamily="34" charset="0"/>
              </a:rPr>
              <a:t>How did I get interested in research questions about (implementation) mechanisms in social systems?</a:t>
            </a:r>
          </a:p>
          <a:p>
            <a:pPr algn="r" defTabSz="609585">
              <a:lnSpc>
                <a:spcPts val="4299"/>
              </a:lnSpc>
            </a:pPr>
            <a:endParaRPr lang="en-US" sz="2400" b="1" spc="57">
              <a:solidFill>
                <a:srgbClr val="13538A"/>
              </a:solidFill>
              <a:latin typeface="Aileron Regular Bold"/>
              <a:ea typeface="Aileron Regular Bold"/>
              <a:cs typeface="Aileron Regular Bold"/>
              <a:sym typeface="Aileron Regular Bold"/>
            </a:endParaRPr>
          </a:p>
        </p:txBody>
      </p:sp>
      <p:sp>
        <p:nvSpPr>
          <p:cNvPr id="7" name="TextBox 7"/>
          <p:cNvSpPr txBox="1"/>
          <p:nvPr/>
        </p:nvSpPr>
        <p:spPr>
          <a:xfrm>
            <a:off x="3572539" y="6483099"/>
            <a:ext cx="9652255" cy="180370"/>
          </a:xfrm>
          <a:prstGeom prst="rect">
            <a:avLst/>
          </a:prstGeom>
        </p:spPr>
        <p:txBody>
          <a:bodyPr wrap="square" lIns="0" tIns="0" rIns="0" bIns="0" rtlCol="0" anchor="t">
            <a:spAutoFit/>
          </a:bodyPr>
          <a:lstStyle/>
          <a:p>
            <a:pPr defTabSz="609585">
              <a:lnSpc>
                <a:spcPts val="1493"/>
              </a:lnSpc>
              <a:spcBef>
                <a:spcPct val="0"/>
              </a:spcBef>
            </a:pPr>
            <a:r>
              <a:rPr lang="en-US" sz="1067">
                <a:solidFill>
                  <a:srgbClr val="13538A"/>
                </a:solidFill>
                <a:latin typeface="Canva Sans"/>
                <a:ea typeface="Canva Sans"/>
                <a:cs typeface="Canva Sans"/>
                <a:sym typeface="Canva Sans"/>
              </a:rPr>
              <a:t>Moore, Graham F., et al. "Process evaluation of complex interventions: Medical Research Council guidance." bmj 350 (2015; updated 2021)</a:t>
            </a:r>
          </a:p>
        </p:txBody>
      </p:sp>
      <p:sp>
        <p:nvSpPr>
          <p:cNvPr id="8" name="Freeform 4">
            <a:extLst>
              <a:ext uri="{FF2B5EF4-FFF2-40B4-BE49-F238E27FC236}">
                <a16:creationId xmlns:a16="http://schemas.microsoft.com/office/drawing/2014/main" id="{0EA99502-31D7-40FA-B7E6-F761054A34DD}"/>
              </a:ext>
            </a:extLst>
          </p:cNvPr>
          <p:cNvSpPr/>
          <p:nvPr/>
        </p:nvSpPr>
        <p:spPr>
          <a:xfrm>
            <a:off x="1852428" y="1293483"/>
            <a:ext cx="973371" cy="30071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defTabSz="609585"/>
            <a:endParaRPr lang="nl-NL" sz="2400">
              <a:solidFill>
                <a:srgbClr val="143C46"/>
              </a:solidFill>
              <a:latin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4328" y="673100"/>
            <a:ext cx="12607960" cy="0"/>
          </a:xfrm>
          <a:prstGeom prst="line">
            <a:avLst/>
          </a:prstGeom>
          <a:ln w="38100" cap="flat">
            <a:solidFill>
              <a:srgbClr val="2C92D5"/>
            </a:solidFill>
            <a:prstDash val="solid"/>
            <a:headEnd type="none" w="sm" len="sm"/>
            <a:tailEnd type="none" w="sm" len="sm"/>
          </a:ln>
        </p:spPr>
        <p:txBody>
          <a:bodyPr/>
          <a:lstStyle/>
          <a:p>
            <a:pPr defTabSz="609585"/>
            <a:endParaRPr lang="nl-NL" sz="2400">
              <a:solidFill>
                <a:srgbClr val="143C46"/>
              </a:solidFill>
              <a:latin typeface="Arial" panose="020B0604020202020204"/>
            </a:endParaRPr>
          </a:p>
        </p:txBody>
      </p:sp>
      <p:sp>
        <p:nvSpPr>
          <p:cNvPr id="3" name="Freeform 3"/>
          <p:cNvSpPr/>
          <p:nvPr/>
        </p:nvSpPr>
        <p:spPr>
          <a:xfrm>
            <a:off x="3789090" y="4182184"/>
            <a:ext cx="2510241" cy="2510241"/>
          </a:xfrm>
          <a:custGeom>
            <a:avLst/>
            <a:gdLst/>
            <a:ahLst/>
            <a:cxnLst/>
            <a:rect l="l" t="t" r="r" b="b"/>
            <a:pathLst>
              <a:path w="3765362" h="3765362">
                <a:moveTo>
                  <a:pt x="0" y="0"/>
                </a:moveTo>
                <a:lnTo>
                  <a:pt x="3765362" y="0"/>
                </a:lnTo>
                <a:lnTo>
                  <a:pt x="3765362" y="3765362"/>
                </a:lnTo>
                <a:lnTo>
                  <a:pt x="0" y="3765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4" name="Freeform 4"/>
          <p:cNvSpPr/>
          <p:nvPr/>
        </p:nvSpPr>
        <p:spPr>
          <a:xfrm>
            <a:off x="5303665" y="4182184"/>
            <a:ext cx="2510241" cy="2510241"/>
          </a:xfrm>
          <a:custGeom>
            <a:avLst/>
            <a:gdLst/>
            <a:ahLst/>
            <a:cxnLst/>
            <a:rect l="l" t="t" r="r" b="b"/>
            <a:pathLst>
              <a:path w="3765362" h="3765362">
                <a:moveTo>
                  <a:pt x="0" y="0"/>
                </a:moveTo>
                <a:lnTo>
                  <a:pt x="3765362" y="0"/>
                </a:lnTo>
                <a:lnTo>
                  <a:pt x="3765362" y="3765362"/>
                </a:lnTo>
                <a:lnTo>
                  <a:pt x="0" y="3765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5" name="Freeform 5"/>
          <p:cNvSpPr/>
          <p:nvPr/>
        </p:nvSpPr>
        <p:spPr>
          <a:xfrm>
            <a:off x="554582" y="1029245"/>
            <a:ext cx="11082837" cy="2493639"/>
          </a:xfrm>
          <a:custGeom>
            <a:avLst/>
            <a:gdLst/>
            <a:ahLst/>
            <a:cxnLst/>
            <a:rect l="l" t="t" r="r" b="b"/>
            <a:pathLst>
              <a:path w="16624256" h="3740458">
                <a:moveTo>
                  <a:pt x="0" y="0"/>
                </a:moveTo>
                <a:lnTo>
                  <a:pt x="16624256" y="0"/>
                </a:lnTo>
                <a:lnTo>
                  <a:pt x="16624256" y="3740458"/>
                </a:lnTo>
                <a:lnTo>
                  <a:pt x="0" y="3740458"/>
                </a:lnTo>
                <a:lnTo>
                  <a:pt x="0" y="0"/>
                </a:lnTo>
                <a:close/>
              </a:path>
            </a:pathLst>
          </a:custGeom>
          <a:blipFill>
            <a:blip r:embed="rId4"/>
            <a:stretch>
              <a:fillRect/>
            </a:stretch>
          </a:blipFill>
        </p:spPr>
        <p:txBody>
          <a:bodyPr/>
          <a:lstStyle/>
          <a:p>
            <a:pPr defTabSz="609585"/>
            <a:endParaRPr lang="de-DE" sz="1200">
              <a:solidFill>
                <a:srgbClr val="143C46"/>
              </a:solidFill>
              <a:latin typeface="Arial" panose="020B0604020202020204"/>
            </a:endParaRPr>
          </a:p>
        </p:txBody>
      </p:sp>
      <p:sp>
        <p:nvSpPr>
          <p:cNvPr id="6" name="TextBox 6"/>
          <p:cNvSpPr txBox="1"/>
          <p:nvPr/>
        </p:nvSpPr>
        <p:spPr>
          <a:xfrm>
            <a:off x="11801075" y="6560134"/>
            <a:ext cx="86562" cy="227883"/>
          </a:xfrm>
          <a:prstGeom prst="rect">
            <a:avLst/>
          </a:prstGeom>
        </p:spPr>
        <p:txBody>
          <a:bodyPr wrap="none" lIns="0" tIns="0" rIns="0" bIns="0" rtlCol="0" anchor="t">
            <a:spAutoFit/>
          </a:bodyPr>
          <a:lstStyle/>
          <a:p>
            <a:pPr algn="ctr" defTabSz="609585">
              <a:lnSpc>
                <a:spcPts val="1867"/>
              </a:lnSpc>
              <a:spcBef>
                <a:spcPct val="0"/>
              </a:spcBef>
            </a:pPr>
            <a:r>
              <a:rPr lang="en-US" sz="1333">
                <a:solidFill>
                  <a:srgbClr val="000000"/>
                </a:solidFill>
                <a:latin typeface="Canva Sans"/>
                <a:ea typeface="Canva Sans"/>
                <a:cs typeface="Canva Sans"/>
                <a:sym typeface="Canva Sans"/>
              </a:rPr>
              <a:t>8</a:t>
            </a:r>
          </a:p>
        </p:txBody>
      </p:sp>
      <p:sp>
        <p:nvSpPr>
          <p:cNvPr id="7" name="TextBox 7"/>
          <p:cNvSpPr txBox="1"/>
          <p:nvPr/>
        </p:nvSpPr>
        <p:spPr>
          <a:xfrm>
            <a:off x="3090102" y="3795259"/>
            <a:ext cx="11082837" cy="265714"/>
          </a:xfrm>
          <a:prstGeom prst="rect">
            <a:avLst/>
          </a:prstGeom>
        </p:spPr>
        <p:txBody>
          <a:bodyPr wrap="square" lIns="0" tIns="0" rIns="0" bIns="0" rtlCol="0" anchor="t">
            <a:spAutoFit/>
          </a:bodyPr>
          <a:lstStyle/>
          <a:p>
            <a:pPr algn="just" defTabSz="609585">
              <a:lnSpc>
                <a:spcPts val="2240"/>
              </a:lnSpc>
              <a:spcBef>
                <a:spcPct val="0"/>
              </a:spcBef>
            </a:pPr>
            <a:r>
              <a:rPr lang="en-US" sz="1600">
                <a:solidFill>
                  <a:srgbClr val="FF3131"/>
                </a:solidFill>
                <a:latin typeface="Canva Sans"/>
                <a:ea typeface="Canva Sans"/>
                <a:cs typeface="Canva Sans"/>
                <a:sym typeface="Canva Sans"/>
              </a:rPr>
              <a:t>Intersecting mixed methods within a theoretical framework</a:t>
            </a:r>
          </a:p>
        </p:txBody>
      </p:sp>
      <p:sp>
        <p:nvSpPr>
          <p:cNvPr id="8" name="TextBox 8"/>
          <p:cNvSpPr txBox="1"/>
          <p:nvPr/>
        </p:nvSpPr>
        <p:spPr>
          <a:xfrm>
            <a:off x="554582" y="74930"/>
            <a:ext cx="11082837" cy="498726"/>
          </a:xfrm>
          <a:prstGeom prst="rect">
            <a:avLst/>
          </a:prstGeom>
        </p:spPr>
        <p:txBody>
          <a:bodyPr lIns="0" tIns="0" rIns="0" bIns="0" rtlCol="0" anchor="t">
            <a:spAutoFit/>
          </a:bodyPr>
          <a:lstStyle/>
          <a:p>
            <a:pPr algn="r" defTabSz="609585">
              <a:lnSpc>
                <a:spcPts val="4200"/>
              </a:lnSpc>
            </a:pPr>
            <a:r>
              <a:rPr lang="en-US" sz="2800" b="1" spc="56">
                <a:solidFill>
                  <a:srgbClr val="143C46"/>
                </a:solidFill>
                <a:latin typeface="Aileron Regular Bold"/>
                <a:ea typeface="Aileron Regular Bold"/>
                <a:cs typeface="Aileron Regular Bold"/>
                <a:sym typeface="Aileron Regular Bold"/>
              </a:rPr>
              <a:t>Study design for mechanisms research alongside clinical trial</a:t>
            </a:r>
          </a:p>
        </p:txBody>
      </p:sp>
      <p:sp>
        <p:nvSpPr>
          <p:cNvPr id="9" name="TextBox 9"/>
          <p:cNvSpPr txBox="1"/>
          <p:nvPr/>
        </p:nvSpPr>
        <p:spPr>
          <a:xfrm>
            <a:off x="6378967" y="5233532"/>
            <a:ext cx="1355303" cy="228139"/>
          </a:xfrm>
          <a:prstGeom prst="rect">
            <a:avLst/>
          </a:prstGeom>
        </p:spPr>
        <p:txBody>
          <a:bodyPr lIns="0" tIns="0" rIns="0" bIns="0" rtlCol="0" anchor="t">
            <a:spAutoFit/>
          </a:bodyPr>
          <a:lstStyle/>
          <a:p>
            <a:pPr algn="ctr" defTabSz="609585">
              <a:lnSpc>
                <a:spcPts val="1877"/>
              </a:lnSpc>
              <a:spcBef>
                <a:spcPct val="0"/>
              </a:spcBef>
            </a:pPr>
            <a:r>
              <a:rPr lang="en-US" sz="1341" b="1">
                <a:solidFill>
                  <a:srgbClr val="000000"/>
                </a:solidFill>
                <a:latin typeface="Canva Sans Bold"/>
                <a:ea typeface="Canva Sans Bold"/>
                <a:cs typeface="Canva Sans Bold"/>
                <a:sym typeface="Canva Sans Bold"/>
              </a:rPr>
              <a:t>Process Evaluation</a:t>
            </a:r>
          </a:p>
        </p:txBody>
      </p:sp>
      <p:sp>
        <p:nvSpPr>
          <p:cNvPr id="10" name="TextBox 10"/>
          <p:cNvSpPr txBox="1"/>
          <p:nvPr/>
        </p:nvSpPr>
        <p:spPr>
          <a:xfrm>
            <a:off x="3742011" y="5208266"/>
            <a:ext cx="1591708" cy="471796"/>
          </a:xfrm>
          <a:prstGeom prst="rect">
            <a:avLst/>
          </a:prstGeom>
        </p:spPr>
        <p:txBody>
          <a:bodyPr lIns="0" tIns="0" rIns="0" bIns="0" rtlCol="0" anchor="t">
            <a:spAutoFit/>
          </a:bodyPr>
          <a:lstStyle/>
          <a:p>
            <a:pPr algn="ctr" defTabSz="609585">
              <a:lnSpc>
                <a:spcPts val="1879"/>
              </a:lnSpc>
              <a:spcBef>
                <a:spcPct val="0"/>
              </a:spcBef>
            </a:pPr>
            <a:r>
              <a:rPr lang="en-US" sz="1341" b="1">
                <a:solidFill>
                  <a:srgbClr val="000000"/>
                </a:solidFill>
                <a:latin typeface="Canva Sans Bold"/>
                <a:ea typeface="Canva Sans Bold"/>
                <a:cs typeface="Canva Sans Bold"/>
                <a:sym typeface="Canva Sans Bold"/>
              </a:rPr>
              <a:t>Implementation Science</a:t>
            </a:r>
          </a:p>
        </p:txBody>
      </p:sp>
      <p:sp>
        <p:nvSpPr>
          <p:cNvPr id="11" name="TextBox 11"/>
          <p:cNvSpPr txBox="1"/>
          <p:nvPr/>
        </p:nvSpPr>
        <p:spPr>
          <a:xfrm flipH="1">
            <a:off x="4744266" y="5251318"/>
            <a:ext cx="2129597" cy="423065"/>
          </a:xfrm>
          <a:prstGeom prst="rect">
            <a:avLst/>
          </a:prstGeom>
        </p:spPr>
        <p:txBody>
          <a:bodyPr wrap="square" lIns="0" tIns="0" rIns="0" bIns="0" rtlCol="0" anchor="t">
            <a:spAutoFit/>
          </a:bodyPr>
          <a:lstStyle/>
          <a:p>
            <a:pPr algn="ctr" defTabSz="609585">
              <a:lnSpc>
                <a:spcPts val="1716"/>
              </a:lnSpc>
            </a:pPr>
            <a:r>
              <a:rPr lang="en-US" sz="1227" b="1">
                <a:solidFill>
                  <a:srgbClr val="000000"/>
                </a:solidFill>
                <a:latin typeface="Canva Sans Bold"/>
                <a:ea typeface="Canva Sans Bold"/>
                <a:cs typeface="Canva Sans Bold"/>
                <a:sym typeface="Canva Sans Bold"/>
              </a:rPr>
              <a:t>Contextual</a:t>
            </a:r>
          </a:p>
          <a:p>
            <a:pPr algn="ctr" defTabSz="609585">
              <a:lnSpc>
                <a:spcPts val="1716"/>
              </a:lnSpc>
            </a:pPr>
            <a:r>
              <a:rPr lang="en-US" sz="1227" b="1">
                <a:solidFill>
                  <a:srgbClr val="000000"/>
                </a:solidFill>
                <a:latin typeface="Canva Sans Bold"/>
                <a:ea typeface="Canva Sans Bold"/>
                <a:cs typeface="Canva Sans Bold"/>
                <a:sym typeface="Canva Sans Bold"/>
              </a:rPr>
              <a:t>Evidence</a:t>
            </a:r>
          </a:p>
        </p:txBody>
      </p:sp>
      <p:sp>
        <p:nvSpPr>
          <p:cNvPr id="12" name="TextBox 12"/>
          <p:cNvSpPr txBox="1"/>
          <p:nvPr/>
        </p:nvSpPr>
        <p:spPr>
          <a:xfrm>
            <a:off x="2376681" y="3796115"/>
            <a:ext cx="983067" cy="264881"/>
          </a:xfrm>
          <a:prstGeom prst="rect">
            <a:avLst/>
          </a:prstGeom>
        </p:spPr>
        <p:txBody>
          <a:bodyPr lIns="0" tIns="0" rIns="0" bIns="0" rtlCol="0" anchor="t">
            <a:spAutoFit/>
          </a:bodyPr>
          <a:lstStyle/>
          <a:p>
            <a:pPr algn="ctr" defTabSz="609585">
              <a:lnSpc>
                <a:spcPts val="2203"/>
              </a:lnSpc>
              <a:spcBef>
                <a:spcPct val="0"/>
              </a:spcBef>
            </a:pPr>
            <a:r>
              <a:rPr lang="en-US" sz="1573">
                <a:solidFill>
                  <a:srgbClr val="FF3131"/>
                </a:solidFill>
                <a:latin typeface="Canva Sans"/>
                <a:ea typeface="Canva Sans"/>
                <a:cs typeface="Canva Sans"/>
                <a:sym typeface="Canva Sans"/>
              </a:rPr>
              <a:t>&amp;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7DA27C-5CD6-8230-2B70-EFB2779609D8}"/>
              </a:ext>
            </a:extLst>
          </p:cNvPr>
          <p:cNvSpPr>
            <a:spLocks noGrp="1"/>
          </p:cNvSpPr>
          <p:nvPr>
            <p:ph type="ctrTitle"/>
          </p:nvPr>
        </p:nvSpPr>
        <p:spPr>
          <a:xfrm>
            <a:off x="1524000" y="1146020"/>
            <a:ext cx="9144000" cy="2387600"/>
          </a:xfrm>
        </p:spPr>
        <p:txBody>
          <a:bodyPr>
            <a:noAutofit/>
          </a:bodyPr>
          <a:lstStyle/>
          <a:p>
            <a:r>
              <a:rPr lang="en-US" sz="3200" b="1" noProof="0">
                <a:latin typeface="Arial"/>
                <a:cs typeface="Arial"/>
              </a:rPr>
              <a:t>Building support for schools that implement curriculum designed for students personal and social development</a:t>
            </a:r>
            <a:endParaRPr lang="hr-HR" sz="3200" b="1" noProof="0">
              <a:latin typeface="Arial"/>
              <a:cs typeface="Arial"/>
            </a:endParaRPr>
          </a:p>
        </p:txBody>
      </p:sp>
      <p:sp>
        <p:nvSpPr>
          <p:cNvPr id="3" name="Podnaslov 2">
            <a:extLst>
              <a:ext uri="{FF2B5EF4-FFF2-40B4-BE49-F238E27FC236}">
                <a16:creationId xmlns:a16="http://schemas.microsoft.com/office/drawing/2014/main" id="{A8ACC0E6-121C-6719-9822-45F4B4311FB3}"/>
              </a:ext>
            </a:extLst>
          </p:cNvPr>
          <p:cNvSpPr>
            <a:spLocks noGrp="1"/>
          </p:cNvSpPr>
          <p:nvPr>
            <p:ph type="subTitle" idx="1"/>
          </p:nvPr>
        </p:nvSpPr>
        <p:spPr>
          <a:xfrm>
            <a:off x="1528119" y="3297995"/>
            <a:ext cx="9144000" cy="2875134"/>
          </a:xfrm>
        </p:spPr>
        <p:txBody>
          <a:bodyPr vert="horz" lIns="91440" tIns="45720" rIns="91440" bIns="45720" rtlCol="0" anchor="t">
            <a:normAutofit fontScale="92500"/>
          </a:bodyPr>
          <a:lstStyle/>
          <a:p>
            <a:endParaRPr lang="en-US" noProof="0" dirty="0">
              <a:latin typeface="Arial" panose="020B0604020202020204" pitchFamily="34" charset="0"/>
              <a:cs typeface="Arial" panose="020B0604020202020204" pitchFamily="34" charset="0"/>
            </a:endParaRPr>
          </a:p>
          <a:p>
            <a:r>
              <a:rPr lang="en-US" noProof="0" dirty="0">
                <a:latin typeface="Arial" panose="020B0604020202020204" pitchFamily="34" charset="0"/>
                <a:cs typeface="Arial" panose="020B0604020202020204" pitchFamily="34" charset="0"/>
              </a:rPr>
              <a:t>Dinka Caha &amp; Mateja Marić</a:t>
            </a:r>
          </a:p>
          <a:p>
            <a:endParaRPr lang="en-US" sz="2500" noProof="0" dirty="0">
              <a:latin typeface="Arial" panose="020B0604020202020204" pitchFamily="34" charset="0"/>
              <a:cs typeface="Arial" panose="020B0604020202020204" pitchFamily="34" charset="0"/>
            </a:endParaRPr>
          </a:p>
          <a:p>
            <a:r>
              <a:rPr lang="en-US" sz="2200" noProof="0" dirty="0">
                <a:latin typeface="Arial" panose="020B0604020202020204" pitchFamily="34" charset="0"/>
                <a:cs typeface="Arial" panose="020B0604020202020204" pitchFamily="34" charset="0"/>
              </a:rPr>
              <a:t>Josip Juraj </a:t>
            </a:r>
            <a:r>
              <a:rPr lang="en-US" sz="2200" noProof="0" dirty="0" err="1">
                <a:latin typeface="Arial" panose="020B0604020202020204" pitchFamily="34" charset="0"/>
                <a:cs typeface="Arial" panose="020B0604020202020204" pitchFamily="34" charset="0"/>
              </a:rPr>
              <a:t>Strossmayer</a:t>
            </a:r>
            <a:r>
              <a:rPr lang="en-US" sz="2200" noProof="0" dirty="0">
                <a:latin typeface="Arial" panose="020B0604020202020204" pitchFamily="34" charset="0"/>
                <a:cs typeface="Arial" panose="020B0604020202020204" pitchFamily="34" charset="0"/>
              </a:rPr>
              <a:t> University of Osijek, Faculty of Law Osijek, Croatia </a:t>
            </a:r>
          </a:p>
          <a:p>
            <a:r>
              <a:rPr lang="en-US" sz="2200" b="1" noProof="0" dirty="0">
                <a:latin typeface="Arial"/>
                <a:cs typeface="Arial"/>
                <a:hlinkClick r:id="rId3"/>
              </a:rPr>
              <a:t>dcaha@pravos.hr</a:t>
            </a:r>
            <a:r>
              <a:rPr lang="en-US" sz="2200" b="1" dirty="0">
                <a:latin typeface="Arial"/>
                <a:cs typeface="Arial"/>
              </a:rPr>
              <a:t>, </a:t>
            </a:r>
            <a:r>
              <a:rPr lang="en-US" sz="2200" b="1" dirty="0">
                <a:latin typeface="Arial"/>
                <a:cs typeface="Arial"/>
                <a:hlinkClick r:id="rId4"/>
              </a:rPr>
              <a:t>mateja.maric@pravos.hr</a:t>
            </a:r>
            <a:r>
              <a:rPr lang="en-US" sz="2200" b="1" dirty="0">
                <a:latin typeface="Arial"/>
                <a:cs typeface="Arial"/>
              </a:rPr>
              <a:t> </a:t>
            </a:r>
            <a:endParaRPr lang="en-US" sz="2200" b="1" noProof="0" dirty="0">
              <a:latin typeface="Arial" panose="020B0604020202020204" pitchFamily="34" charset="0"/>
              <a:cs typeface="Arial" panose="020B0604020202020204" pitchFamily="34" charset="0"/>
              <a:hlinkClick r:id="rId3"/>
            </a:endParaRPr>
          </a:p>
          <a:p>
            <a:endParaRPr lang="en-US" sz="1500" b="1" dirty="0">
              <a:latin typeface="Arial"/>
              <a:cs typeface="Arial"/>
            </a:endParaRPr>
          </a:p>
          <a:p>
            <a:r>
              <a:rPr lang="en-US" sz="2200" dirty="0">
                <a:latin typeface="Arial"/>
                <a:cs typeface="Arial"/>
              </a:rPr>
              <a:t>Newcastle upon Tyne, 6 June 2025</a:t>
            </a:r>
            <a:endParaRPr lang="en-US" sz="2200" noProof="0" dirty="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Picture 2" descr="PRAVOS web shop">
            <a:extLst>
              <a:ext uri="{FF2B5EF4-FFF2-40B4-BE49-F238E27FC236}">
                <a16:creationId xmlns:a16="http://schemas.microsoft.com/office/drawing/2014/main" id="{ABFBA526-B37A-E09B-06FB-C09B6920F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6815" y="1533"/>
            <a:ext cx="18669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descr="Slika na kojoj se prikazuje Font, logotip, grafika, tekst&#10;&#10;Sadržaj generiran uz AI možda nije točan.">
            <a:extLst>
              <a:ext uri="{FF2B5EF4-FFF2-40B4-BE49-F238E27FC236}">
                <a16:creationId xmlns:a16="http://schemas.microsoft.com/office/drawing/2014/main" id="{815AEE15-9F20-F95C-50C3-B0EEF2219573}"/>
              </a:ext>
            </a:extLst>
          </p:cNvPr>
          <p:cNvPicPr>
            <a:picLocks noChangeAspect="1"/>
          </p:cNvPicPr>
          <p:nvPr/>
        </p:nvPicPr>
        <p:blipFill>
          <a:blip r:embed="rId6"/>
          <a:stretch>
            <a:fillRect/>
          </a:stretch>
        </p:blipFill>
        <p:spPr>
          <a:xfrm>
            <a:off x="452997" y="223277"/>
            <a:ext cx="3150534" cy="920564"/>
          </a:xfrm>
          <a:prstGeom prst="rect">
            <a:avLst/>
          </a:prstGeom>
        </p:spPr>
      </p:pic>
    </p:spTree>
    <p:extLst>
      <p:ext uri="{BB962C8B-B14F-4D97-AF65-F5344CB8AC3E}">
        <p14:creationId xmlns:p14="http://schemas.microsoft.com/office/powerpoint/2010/main" val="49965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A5D95C-A8F6-B771-C0F2-7BDF8FF0A2E8}"/>
              </a:ext>
            </a:extLst>
          </p:cNvPr>
          <p:cNvSpPr>
            <a:spLocks noGrp="1"/>
          </p:cNvSpPr>
          <p:nvPr>
            <p:ph type="title"/>
          </p:nvPr>
        </p:nvSpPr>
        <p:spPr/>
        <p:txBody>
          <a:bodyPr/>
          <a:lstStyle/>
          <a:p>
            <a:r>
              <a:rPr lang="en-US" noProof="0">
                <a:solidFill>
                  <a:srgbClr val="B00202"/>
                </a:solidFill>
                <a:latin typeface="Arial"/>
                <a:cs typeface="Arial"/>
              </a:rPr>
              <a:t>Theoretical background</a:t>
            </a:r>
          </a:p>
        </p:txBody>
      </p:sp>
      <p:sp>
        <p:nvSpPr>
          <p:cNvPr id="3" name="Rezervirano mjesto sadržaja 2">
            <a:extLst>
              <a:ext uri="{FF2B5EF4-FFF2-40B4-BE49-F238E27FC236}">
                <a16:creationId xmlns:a16="http://schemas.microsoft.com/office/drawing/2014/main" id="{C97C1ACD-F282-D682-0C01-8B19866DDEA4}"/>
              </a:ext>
            </a:extLst>
          </p:cNvPr>
          <p:cNvSpPr>
            <a:spLocks noGrp="1"/>
          </p:cNvSpPr>
          <p:nvPr>
            <p:ph idx="1"/>
          </p:nvPr>
        </p:nvSpPr>
        <p:spPr>
          <a:xfrm>
            <a:off x="838200" y="2263069"/>
            <a:ext cx="11008658" cy="4351338"/>
          </a:xfrm>
        </p:spPr>
        <p:txBody>
          <a:bodyPr vert="horz" lIns="91440" tIns="45720" rIns="91440" bIns="45720" rtlCol="0" anchor="t">
            <a:normAutofit/>
          </a:bodyPr>
          <a:lstStyle/>
          <a:p>
            <a:pPr>
              <a:lnSpc>
                <a:spcPct val="100000"/>
              </a:lnSpc>
            </a:pPr>
            <a:r>
              <a:rPr lang="hr-HR" sz="2400" dirty="0">
                <a:latin typeface="Arial"/>
                <a:cs typeface="Arial"/>
              </a:rPr>
              <a:t>I</a:t>
            </a:r>
            <a:r>
              <a:rPr lang="en-US" sz="2400" noProof="0" dirty="0" err="1">
                <a:latin typeface="Arial"/>
                <a:cs typeface="Arial"/>
              </a:rPr>
              <a:t>ntegrated</a:t>
            </a:r>
            <a:r>
              <a:rPr lang="hr-HR" sz="2400" noProof="0" dirty="0">
                <a:latin typeface="Arial"/>
                <a:cs typeface="Arial"/>
              </a:rPr>
              <a:t>-p</a:t>
            </a:r>
            <a:r>
              <a:rPr lang="en-US" sz="2400" noProof="0" dirty="0" err="1">
                <a:latin typeface="Arial"/>
                <a:cs typeface="Arial"/>
              </a:rPr>
              <a:t>romoting</a:t>
            </a:r>
            <a:r>
              <a:rPr lang="en-US" sz="2400" noProof="0" dirty="0">
                <a:latin typeface="Arial"/>
                <a:cs typeface="Arial"/>
              </a:rPr>
              <a:t> </a:t>
            </a:r>
            <a:r>
              <a:rPr lang="hr-HR" sz="2400" dirty="0">
                <a:latin typeface="Arial"/>
                <a:cs typeface="Arial"/>
              </a:rPr>
              <a:t>a</a:t>
            </a:r>
            <a:r>
              <a:rPr lang="en-US" sz="2400" noProof="0" dirty="0" err="1">
                <a:latin typeface="Arial"/>
                <a:cs typeface="Arial"/>
              </a:rPr>
              <a:t>ction</a:t>
            </a:r>
            <a:r>
              <a:rPr lang="en-US" sz="2400" noProof="0" dirty="0">
                <a:latin typeface="Arial"/>
                <a:cs typeface="Arial"/>
              </a:rPr>
              <a:t> on </a:t>
            </a:r>
            <a:r>
              <a:rPr lang="hr-HR" sz="2400" noProof="0" dirty="0">
                <a:latin typeface="Arial"/>
                <a:cs typeface="Arial"/>
              </a:rPr>
              <a:t>r</a:t>
            </a:r>
            <a:r>
              <a:rPr lang="en-US" sz="2400" noProof="0" dirty="0" err="1">
                <a:latin typeface="Arial"/>
                <a:cs typeface="Arial"/>
              </a:rPr>
              <a:t>esearch</a:t>
            </a:r>
            <a:r>
              <a:rPr lang="en-US" sz="2400" noProof="0" dirty="0">
                <a:latin typeface="Arial"/>
                <a:cs typeface="Arial"/>
              </a:rPr>
              <a:t> </a:t>
            </a:r>
            <a:r>
              <a:rPr lang="hr-HR" sz="2400" dirty="0">
                <a:latin typeface="Arial"/>
                <a:cs typeface="Arial"/>
              </a:rPr>
              <a:t>i</a:t>
            </a:r>
            <a:r>
              <a:rPr lang="en-US" sz="2400" noProof="0" dirty="0" err="1">
                <a:latin typeface="Arial"/>
                <a:cs typeface="Arial"/>
              </a:rPr>
              <a:t>mplementation</a:t>
            </a:r>
            <a:r>
              <a:rPr lang="en-US" sz="2400" noProof="0" dirty="0">
                <a:latin typeface="Arial"/>
                <a:cs typeface="Arial"/>
              </a:rPr>
              <a:t> in </a:t>
            </a:r>
            <a:r>
              <a:rPr lang="hr-HR" sz="2400" noProof="0" dirty="0">
                <a:latin typeface="Arial"/>
                <a:cs typeface="Arial"/>
              </a:rPr>
              <a:t>h</a:t>
            </a:r>
            <a:r>
              <a:rPr lang="en-US" sz="2400" noProof="0" dirty="0" err="1">
                <a:latin typeface="Arial"/>
                <a:cs typeface="Arial"/>
              </a:rPr>
              <a:t>ealth</a:t>
            </a:r>
            <a:r>
              <a:rPr lang="en-US" sz="2400" noProof="0" dirty="0">
                <a:latin typeface="Arial"/>
                <a:cs typeface="Arial"/>
              </a:rPr>
              <a:t> </a:t>
            </a:r>
            <a:r>
              <a:rPr lang="hr-HR" sz="2400" dirty="0">
                <a:latin typeface="Arial"/>
                <a:cs typeface="Arial"/>
              </a:rPr>
              <a:t>s</a:t>
            </a:r>
            <a:r>
              <a:rPr lang="en-US" sz="2400" noProof="0" dirty="0" err="1">
                <a:latin typeface="Arial"/>
                <a:cs typeface="Arial"/>
              </a:rPr>
              <a:t>ervices</a:t>
            </a:r>
            <a:r>
              <a:rPr lang="hr-HR" sz="2400" noProof="0" dirty="0">
                <a:latin typeface="Arial"/>
                <a:cs typeface="Arial"/>
              </a:rPr>
              <a:t> </a:t>
            </a:r>
            <a:r>
              <a:rPr lang="hr-HR" sz="2400" noProof="0" dirty="0" err="1">
                <a:latin typeface="Arial"/>
                <a:cs typeface="Arial"/>
              </a:rPr>
              <a:t>framework</a:t>
            </a:r>
            <a:endParaRPr lang="hr-HR" sz="2400" noProof="0" dirty="0">
              <a:latin typeface="Arial"/>
              <a:cs typeface="Arial"/>
            </a:endParaRPr>
          </a:p>
          <a:p>
            <a:pPr>
              <a:lnSpc>
                <a:spcPct val="100000"/>
              </a:lnSpc>
            </a:pPr>
            <a:endParaRPr lang="hr-HR" sz="2400" dirty="0">
              <a:latin typeface="Arial" panose="020B0604020202020204" pitchFamily="34" charset="0"/>
              <a:cs typeface="Arial" panose="020B0604020202020204" pitchFamily="34" charset="0"/>
            </a:endParaRPr>
          </a:p>
          <a:p>
            <a:pPr>
              <a:lnSpc>
                <a:spcPct val="100000"/>
              </a:lnSpc>
            </a:pPr>
            <a:r>
              <a:rPr lang="en-US" sz="2400" noProof="0" dirty="0">
                <a:latin typeface="Arial" panose="020B0604020202020204" pitchFamily="34" charset="0"/>
                <a:cs typeface="Arial" panose="020B0604020202020204" pitchFamily="34" charset="0"/>
              </a:rPr>
              <a:t>Proctor</a:t>
            </a:r>
            <a:r>
              <a:rPr lang="hr-HR" sz="2400" noProof="0" dirty="0">
                <a:latin typeface="Arial" panose="020B0604020202020204" pitchFamily="34" charset="0"/>
                <a:cs typeface="Arial" panose="020B0604020202020204" pitchFamily="34" charset="0"/>
              </a:rPr>
              <a:t>’s</a:t>
            </a:r>
            <a:r>
              <a:rPr lang="en-US" sz="2400" noProof="0" dirty="0">
                <a:latin typeface="Arial" panose="020B0604020202020204" pitchFamily="34" charset="0"/>
                <a:cs typeface="Arial" panose="020B0604020202020204" pitchFamily="34" charset="0"/>
              </a:rPr>
              <a:t> </a:t>
            </a:r>
            <a:r>
              <a:rPr lang="hr-HR" sz="2400" noProof="0" dirty="0">
                <a:latin typeface="Arial" panose="020B0604020202020204" pitchFamily="34" charset="0"/>
                <a:cs typeface="Arial" panose="020B0604020202020204" pitchFamily="34" charset="0"/>
              </a:rPr>
              <a:t>i</a:t>
            </a:r>
            <a:r>
              <a:rPr lang="en-US" sz="2400" noProof="0" dirty="0" err="1">
                <a:latin typeface="Arial" panose="020B0604020202020204" pitchFamily="34" charset="0"/>
                <a:cs typeface="Arial" panose="020B0604020202020204" pitchFamily="34" charset="0"/>
              </a:rPr>
              <a:t>mplementation</a:t>
            </a:r>
            <a:r>
              <a:rPr lang="en-US" sz="2400" noProof="0" dirty="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o</a:t>
            </a:r>
            <a:r>
              <a:rPr lang="en-US" sz="2400" noProof="0" dirty="0" err="1">
                <a:latin typeface="Arial" panose="020B0604020202020204" pitchFamily="34" charset="0"/>
                <a:cs typeface="Arial" panose="020B0604020202020204" pitchFamily="34" charset="0"/>
              </a:rPr>
              <a:t>utcome</a:t>
            </a:r>
            <a:r>
              <a:rPr lang="en-US" sz="2400" noProof="0" dirty="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f</a:t>
            </a:r>
            <a:r>
              <a:rPr lang="en-US" sz="2400" noProof="0" dirty="0" err="1">
                <a:latin typeface="Arial" panose="020B0604020202020204" pitchFamily="34" charset="0"/>
                <a:cs typeface="Arial" panose="020B0604020202020204" pitchFamily="34" charset="0"/>
              </a:rPr>
              <a:t>ramework</a:t>
            </a:r>
            <a:endParaRPr lang="hr-HR" sz="2400" noProof="0" dirty="0">
              <a:latin typeface="Arial" panose="020B0604020202020204" pitchFamily="34" charset="0"/>
              <a:cs typeface="Arial" panose="020B0604020202020204" pitchFamily="34" charset="0"/>
            </a:endParaRPr>
          </a:p>
          <a:p>
            <a:pPr>
              <a:lnSpc>
                <a:spcPct val="100000"/>
              </a:lnSpc>
            </a:pPr>
            <a:endParaRPr lang="hr-HR" sz="2400" dirty="0">
              <a:latin typeface="Arial" panose="020B0604020202020204" pitchFamily="34" charset="0"/>
              <a:cs typeface="Arial" panose="020B0604020202020204" pitchFamily="34" charset="0"/>
            </a:endParaRPr>
          </a:p>
          <a:p>
            <a:pPr>
              <a:lnSpc>
                <a:spcPct val="100000"/>
              </a:lnSpc>
            </a:pPr>
            <a:r>
              <a:rPr lang="en-US" sz="2400" noProof="0" dirty="0">
                <a:latin typeface="Arial" panose="020B0604020202020204" pitchFamily="34" charset="0"/>
                <a:cs typeface="Arial" panose="020B0604020202020204" pitchFamily="34" charset="0"/>
              </a:rPr>
              <a:t>Normalization </a:t>
            </a:r>
            <a:r>
              <a:rPr lang="hr-HR" sz="2400" noProof="0" dirty="0">
                <a:latin typeface="Arial" panose="020B0604020202020204" pitchFamily="34" charset="0"/>
                <a:cs typeface="Arial" panose="020B0604020202020204" pitchFamily="34" charset="0"/>
              </a:rPr>
              <a:t>p</a:t>
            </a:r>
            <a:r>
              <a:rPr lang="en-US" sz="2400" noProof="0" dirty="0" err="1">
                <a:latin typeface="Arial" panose="020B0604020202020204" pitchFamily="34" charset="0"/>
                <a:cs typeface="Arial" panose="020B0604020202020204" pitchFamily="34" charset="0"/>
              </a:rPr>
              <a:t>rocess</a:t>
            </a:r>
            <a:r>
              <a:rPr lang="en-US" sz="2400" noProof="0" dirty="0">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t</a:t>
            </a:r>
            <a:r>
              <a:rPr lang="en-US" sz="2400" noProof="0" dirty="0" err="1">
                <a:latin typeface="Arial" panose="020B0604020202020204" pitchFamily="34" charset="0"/>
                <a:cs typeface="Arial" panose="020B0604020202020204" pitchFamily="34" charset="0"/>
              </a:rPr>
              <a:t>heory</a:t>
            </a:r>
            <a:endParaRPr lang="hr-HR" sz="2400" noProof="0" dirty="0">
              <a:latin typeface="Arial" panose="020B0604020202020204" pitchFamily="34" charset="0"/>
              <a:cs typeface="Arial" panose="020B0604020202020204" pitchFamily="34" charset="0"/>
            </a:endParaRPr>
          </a:p>
          <a:p>
            <a:pPr>
              <a:lnSpc>
                <a:spcPct val="100000"/>
              </a:lnSpc>
            </a:pPr>
            <a:endParaRPr lang="hr-HR" sz="2400" dirty="0">
              <a:latin typeface="Arial" panose="020B0604020202020204" pitchFamily="34" charset="0"/>
              <a:cs typeface="Arial" panose="020B0604020202020204" pitchFamily="34" charset="0"/>
            </a:endParaRPr>
          </a:p>
          <a:p>
            <a:pPr marL="0" indent="0">
              <a:lnSpc>
                <a:spcPct val="100000"/>
              </a:lnSpc>
              <a:buNone/>
            </a:pPr>
            <a:endParaRPr lang="en-US" sz="2400" noProof="0" dirty="0">
              <a:latin typeface="Arial"/>
              <a:cs typeface="Arial"/>
            </a:endParaRPr>
          </a:p>
        </p:txBody>
      </p:sp>
    </p:spTree>
    <p:extLst>
      <p:ext uri="{BB962C8B-B14F-4D97-AF65-F5344CB8AC3E}">
        <p14:creationId xmlns:p14="http://schemas.microsoft.com/office/powerpoint/2010/main" val="283702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99315-B10F-9D0A-0DD7-5037D460DAF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49F3F66-DF8D-D523-1607-C123199E94AF}"/>
              </a:ext>
            </a:extLst>
          </p:cNvPr>
          <p:cNvSpPr>
            <a:spLocks noGrp="1"/>
          </p:cNvSpPr>
          <p:nvPr>
            <p:ph type="title"/>
          </p:nvPr>
        </p:nvSpPr>
        <p:spPr/>
        <p:txBody>
          <a:bodyPr/>
          <a:lstStyle/>
          <a:p>
            <a:r>
              <a:rPr lang="hr-HR" noProof="0" dirty="0">
                <a:solidFill>
                  <a:srgbClr val="B00202"/>
                </a:solidFill>
                <a:latin typeface="Arial"/>
                <a:cs typeface="Arial"/>
              </a:rPr>
              <a:t>Research </a:t>
            </a:r>
            <a:r>
              <a:rPr lang="hr-HR" noProof="0" dirty="0" err="1">
                <a:solidFill>
                  <a:srgbClr val="B00202"/>
                </a:solidFill>
                <a:latin typeface="Arial"/>
                <a:cs typeface="Arial"/>
              </a:rPr>
              <a:t>objective</a:t>
            </a:r>
            <a:endParaRPr lang="en-US" noProof="0" dirty="0">
              <a:solidFill>
                <a:srgbClr val="B00202"/>
              </a:solidFill>
              <a:latin typeface="Arial"/>
              <a:cs typeface="Arial"/>
            </a:endParaRPr>
          </a:p>
        </p:txBody>
      </p:sp>
      <p:sp>
        <p:nvSpPr>
          <p:cNvPr id="3" name="Rezervirano mjesto sadržaja 2">
            <a:extLst>
              <a:ext uri="{FF2B5EF4-FFF2-40B4-BE49-F238E27FC236}">
                <a16:creationId xmlns:a16="http://schemas.microsoft.com/office/drawing/2014/main" id="{6ADB92EE-2DE1-99C2-0CFE-FA76C542D849}"/>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400" noProof="0" dirty="0">
                <a:latin typeface="Arial" panose="020B0604020202020204" pitchFamily="34" charset="0"/>
                <a:cs typeface="Arial" panose="020B0604020202020204" pitchFamily="34" charset="0"/>
              </a:rPr>
              <a:t>To examine the mechanisms that </a:t>
            </a:r>
            <a:r>
              <a:rPr lang="hr-HR" sz="2400" noProof="0" dirty="0" err="1">
                <a:latin typeface="Arial" panose="020B0604020202020204" pitchFamily="34" charset="0"/>
                <a:cs typeface="Arial" panose="020B0604020202020204" pitchFamily="34" charset="0"/>
              </a:rPr>
              <a:t>facilitate</a:t>
            </a:r>
            <a:r>
              <a:rPr lang="en-US" sz="2400" noProof="0" dirty="0">
                <a:latin typeface="Arial" panose="020B0604020202020204" pitchFamily="34" charset="0"/>
                <a:cs typeface="Arial" panose="020B0604020202020204" pitchFamily="34" charset="0"/>
              </a:rPr>
              <a:t> the implementation of the curriculum </a:t>
            </a:r>
            <a:r>
              <a:rPr lang="hr-HR" sz="2400" noProof="0" dirty="0" err="1">
                <a:latin typeface="Arial" panose="020B0604020202020204" pitchFamily="34" charset="0"/>
                <a:cs typeface="Arial" panose="020B0604020202020204" pitchFamily="34" charset="0"/>
              </a:rPr>
              <a:t>in</a:t>
            </a:r>
            <a:r>
              <a:rPr lang="hr-HR" sz="2400"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Croatian </a:t>
            </a:r>
            <a:r>
              <a:rPr lang="hr-HR" sz="2400" noProof="0" dirty="0" err="1">
                <a:latin typeface="Arial" panose="020B0604020202020204" pitchFamily="34" charset="0"/>
                <a:cs typeface="Arial" panose="020B0604020202020204" pitchFamily="34" charset="0"/>
              </a:rPr>
              <a:t>high</a:t>
            </a:r>
            <a:r>
              <a:rPr lang="en-US" sz="2400" noProof="0" dirty="0">
                <a:latin typeface="Arial" panose="020B0604020202020204" pitchFamily="34" charset="0"/>
                <a:cs typeface="Arial" panose="020B0604020202020204" pitchFamily="34" charset="0"/>
              </a:rPr>
              <a:t> school</a:t>
            </a:r>
            <a:r>
              <a:rPr lang="hr-HR" sz="2400" noProof="0" dirty="0">
                <a:latin typeface="Arial" panose="020B0604020202020204" pitchFamily="34" charset="0"/>
                <a:cs typeface="Arial" panose="020B0604020202020204" pitchFamily="34" charset="0"/>
              </a:rPr>
              <a:t>s</a:t>
            </a:r>
            <a:r>
              <a:rPr lang="en-US" sz="2400" noProof="0" dirty="0">
                <a:latin typeface="Arial" panose="020B0604020202020204" pitchFamily="34" charset="0"/>
                <a:cs typeface="Arial" panose="020B0604020202020204" pitchFamily="34" charset="0"/>
              </a:rPr>
              <a:t>.</a:t>
            </a:r>
            <a:endParaRPr lang="hr-HR" sz="2400" noProof="0" dirty="0">
              <a:latin typeface="Arial" panose="020B0604020202020204" pitchFamily="34" charset="0"/>
              <a:cs typeface="Arial" panose="020B0604020202020204" pitchFamily="34" charset="0"/>
            </a:endParaRPr>
          </a:p>
          <a:p>
            <a:pPr marL="0" indent="0">
              <a:lnSpc>
                <a:spcPct val="100000"/>
              </a:lnSpc>
              <a:buNone/>
            </a:pPr>
            <a:endParaRPr lang="en-US" sz="2400" noProof="0" dirty="0">
              <a:latin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sz="2400" noProof="0" dirty="0">
                <a:latin typeface="Arial" panose="020B0604020202020204" pitchFamily="34" charset="0"/>
                <a:cs typeface="Arial" panose="020B0604020202020204" pitchFamily="34" charset="0"/>
              </a:rPr>
              <a:t>To analyze the mediating role of normalization in the relationship between organizational-level determinants and curriculum feasibility</a:t>
            </a:r>
            <a:r>
              <a:rPr lang="hr-HR" sz="2400" noProof="0" dirty="0">
                <a:latin typeface="Arial" panose="020B0604020202020204" pitchFamily="34" charset="0"/>
                <a:cs typeface="Arial" panose="020B0604020202020204" pitchFamily="34" charset="0"/>
              </a:rPr>
              <a:t>.</a:t>
            </a:r>
            <a:endParaRPr lang="en-US" sz="2400" noProof="0" dirty="0">
              <a:latin typeface="Arial" panose="020B0604020202020204" pitchFamily="34" charset="0"/>
              <a:cs typeface="Arial" panose="020B0604020202020204" pitchFamily="34" charset="0"/>
            </a:endParaRPr>
          </a:p>
          <a:p>
            <a:pPr marL="457200" indent="-457200">
              <a:lnSpc>
                <a:spcPct val="100000"/>
              </a:lnSpc>
              <a:buFont typeface="+mj-lt"/>
              <a:buAutoNum type="arabicPeriod"/>
            </a:pPr>
            <a:endParaRPr lang="en-US" sz="2400" noProof="0" dirty="0">
              <a:latin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sz="2400" noProof="0" dirty="0">
                <a:latin typeface="Arial"/>
                <a:cs typeface="Arial"/>
              </a:rPr>
              <a:t>To investigate whether the relationship between organizational-level determinants and curriculum feasibility depends on the type of professionals delivering the curriculum</a:t>
            </a:r>
            <a:r>
              <a:rPr lang="hr-HR" sz="2400" noProof="0" dirty="0">
                <a:latin typeface="Arial"/>
                <a:cs typeface="Arial"/>
              </a:rPr>
              <a:t>.</a:t>
            </a:r>
            <a:endParaRPr lang="en-US" sz="2400" noProof="0" dirty="0">
              <a:latin typeface="Arial"/>
              <a:cs typeface="Arial"/>
            </a:endParaRPr>
          </a:p>
        </p:txBody>
      </p:sp>
    </p:spTree>
    <p:extLst>
      <p:ext uri="{BB962C8B-B14F-4D97-AF65-F5344CB8AC3E}">
        <p14:creationId xmlns:p14="http://schemas.microsoft.com/office/powerpoint/2010/main" val="81355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9EB8-F7C8-8278-836B-3CA5FB03B9CB}"/>
            </a:ext>
          </a:extLst>
        </p:cNvPr>
        <p:cNvGrpSpPr/>
        <p:nvPr/>
      </p:nvGrpSpPr>
      <p:grpSpPr>
        <a:xfrm>
          <a:off x="0" y="0"/>
          <a:ext cx="0" cy="0"/>
          <a:chOff x="0" y="0"/>
          <a:chExt cx="0" cy="0"/>
        </a:xfrm>
      </p:grpSpPr>
      <p:sp>
        <p:nvSpPr>
          <p:cNvPr id="6" name="TekstniOkvir 5">
            <a:extLst>
              <a:ext uri="{FF2B5EF4-FFF2-40B4-BE49-F238E27FC236}">
                <a16:creationId xmlns:a16="http://schemas.microsoft.com/office/drawing/2014/main" id="{22021850-1633-707C-D6F7-E35823BB58DF}"/>
              </a:ext>
            </a:extLst>
          </p:cNvPr>
          <p:cNvSpPr txBox="1"/>
          <p:nvPr/>
        </p:nvSpPr>
        <p:spPr>
          <a:xfrm>
            <a:off x="5001985" y="2099157"/>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Normalization</a:t>
            </a:r>
            <a:endParaRPr kumimoji="0" lang="hr-HR" sz="1800" b="0" i="0" u="none" strike="noStrike" kern="1200" cap="none" spc="0" normalizeH="0" baseline="0" noProof="0" err="1">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kstniOkvir 6">
            <a:extLst>
              <a:ext uri="{FF2B5EF4-FFF2-40B4-BE49-F238E27FC236}">
                <a16:creationId xmlns:a16="http://schemas.microsoft.com/office/drawing/2014/main" id="{EB4CA3E1-ADBB-6BB0-F5EE-10EC15408AD4}"/>
              </a:ext>
            </a:extLst>
          </p:cNvPr>
          <p:cNvSpPr txBox="1"/>
          <p:nvPr/>
        </p:nvSpPr>
        <p:spPr>
          <a:xfrm>
            <a:off x="1590278" y="2099157"/>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kstniOkvir 7">
            <a:extLst>
              <a:ext uri="{FF2B5EF4-FFF2-40B4-BE49-F238E27FC236}">
                <a16:creationId xmlns:a16="http://schemas.microsoft.com/office/drawing/2014/main" id="{35B1030E-639E-62ED-E2BC-6AE96015103E}"/>
              </a:ext>
            </a:extLst>
          </p:cNvPr>
          <p:cNvSpPr txBox="1"/>
          <p:nvPr/>
        </p:nvSpPr>
        <p:spPr>
          <a:xfrm>
            <a:off x="1590278" y="4416516"/>
            <a:ext cx="2188029" cy="120032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Organizational</a:t>
            </a:r>
            <a:r>
              <a:rPr kumimoji="0" lang="hr-HR" sz="1800" b="0" i="0" u="none" strike="noStrike" kern="1200" cap="none" spc="0" normalizeH="0" baseline="0" noProof="0">
                <a:ln>
                  <a:noFill/>
                </a:ln>
                <a:solidFill>
                  <a:prstClr val="black"/>
                </a:solidFill>
                <a:effectLst/>
                <a:uLnTx/>
                <a:uFillTx/>
                <a:latin typeface="Arial"/>
                <a:ea typeface="+mn-ea"/>
                <a:cs typeface="Arial"/>
              </a:rPr>
              <a:t> </a:t>
            </a:r>
            <a:r>
              <a:rPr kumimoji="0" lang="hr-HR" sz="1800" b="0" i="0" u="none" strike="noStrike" kern="1200" cap="none" spc="0" normalizeH="0" baseline="0" noProof="0" err="1">
                <a:ln>
                  <a:noFill/>
                </a:ln>
                <a:solidFill>
                  <a:prstClr val="black"/>
                </a:solidFill>
                <a:effectLst/>
                <a:uLnTx/>
                <a:uFillTx/>
                <a:latin typeface="Arial"/>
                <a:ea typeface="+mn-ea"/>
                <a:cs typeface="Arial"/>
              </a:rPr>
              <a:t>culture</a:t>
            </a:r>
            <a:endParaRPr kumimoji="0" lang="hr-HR"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kstniOkvir 8">
            <a:extLst>
              <a:ext uri="{FF2B5EF4-FFF2-40B4-BE49-F238E27FC236}">
                <a16:creationId xmlns:a16="http://schemas.microsoft.com/office/drawing/2014/main" id="{FF70C14B-CE6D-CB77-FFF6-41FCB5A768CA}"/>
              </a:ext>
            </a:extLst>
          </p:cNvPr>
          <p:cNvSpPr txBox="1"/>
          <p:nvPr/>
        </p:nvSpPr>
        <p:spPr>
          <a:xfrm>
            <a:off x="8413693" y="4416516"/>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Feasibility</a:t>
            </a:r>
            <a:endParaRPr kumimoji="0" lang="hr-HR"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Ravni poveznik sa strelicom 10">
            <a:extLst>
              <a:ext uri="{FF2B5EF4-FFF2-40B4-BE49-F238E27FC236}">
                <a16:creationId xmlns:a16="http://schemas.microsoft.com/office/drawing/2014/main" id="{6FE4FE3A-C69D-992E-8B46-D09320EC0D97}"/>
              </a:ext>
            </a:extLst>
          </p:cNvPr>
          <p:cNvCxnSpPr>
            <a:cxnSpLocks/>
          </p:cNvCxnSpPr>
          <p:nvPr/>
        </p:nvCxnSpPr>
        <p:spPr>
          <a:xfrm flipV="1">
            <a:off x="3778307" y="3022487"/>
            <a:ext cx="1223678" cy="1394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avni poveznik sa strelicom 12">
            <a:extLst>
              <a:ext uri="{FF2B5EF4-FFF2-40B4-BE49-F238E27FC236}">
                <a16:creationId xmlns:a16="http://schemas.microsoft.com/office/drawing/2014/main" id="{0AB590D9-58E3-E0D4-9033-F7794F9FA2CC}"/>
              </a:ext>
            </a:extLst>
          </p:cNvPr>
          <p:cNvCxnSpPr>
            <a:cxnSpLocks/>
          </p:cNvCxnSpPr>
          <p:nvPr/>
        </p:nvCxnSpPr>
        <p:spPr>
          <a:xfrm>
            <a:off x="7190014" y="3042473"/>
            <a:ext cx="1223678" cy="1374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avni poveznik sa strelicom 14">
            <a:extLst>
              <a:ext uri="{FF2B5EF4-FFF2-40B4-BE49-F238E27FC236}">
                <a16:creationId xmlns:a16="http://schemas.microsoft.com/office/drawing/2014/main" id="{ADF41B40-AE13-5A74-B061-C9E3CB9915CF}"/>
              </a:ext>
            </a:extLst>
          </p:cNvPr>
          <p:cNvCxnSpPr>
            <a:cxnSpLocks/>
            <a:endCxn id="9" idx="1"/>
          </p:cNvCxnSpPr>
          <p:nvPr/>
        </p:nvCxnSpPr>
        <p:spPr>
          <a:xfrm flipV="1">
            <a:off x="3778307" y="4878181"/>
            <a:ext cx="4635386" cy="74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avni poveznik sa strelicom 16">
            <a:extLst>
              <a:ext uri="{FF2B5EF4-FFF2-40B4-BE49-F238E27FC236}">
                <a16:creationId xmlns:a16="http://schemas.microsoft.com/office/drawing/2014/main" id="{A94D9B57-EB66-C9F6-D7EC-AA73BB69D238}"/>
              </a:ext>
            </a:extLst>
          </p:cNvPr>
          <p:cNvCxnSpPr>
            <a:cxnSpLocks/>
          </p:cNvCxnSpPr>
          <p:nvPr/>
        </p:nvCxnSpPr>
        <p:spPr>
          <a:xfrm>
            <a:off x="3778307" y="3028470"/>
            <a:ext cx="706607" cy="517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Ravni poveznik sa strelicom 20">
            <a:extLst>
              <a:ext uri="{FF2B5EF4-FFF2-40B4-BE49-F238E27FC236}">
                <a16:creationId xmlns:a16="http://schemas.microsoft.com/office/drawing/2014/main" id="{5876CD6D-9C71-DC7F-6E51-49939080F965}"/>
              </a:ext>
            </a:extLst>
          </p:cNvPr>
          <p:cNvCxnSpPr>
            <a:cxnSpLocks/>
          </p:cNvCxnSpPr>
          <p:nvPr/>
        </p:nvCxnSpPr>
        <p:spPr>
          <a:xfrm>
            <a:off x="2684292" y="3023809"/>
            <a:ext cx="2446565" cy="17767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Naslov 1">
            <a:extLst>
              <a:ext uri="{FF2B5EF4-FFF2-40B4-BE49-F238E27FC236}">
                <a16:creationId xmlns:a16="http://schemas.microsoft.com/office/drawing/2014/main" id="{44F05EEA-F7CC-49D8-5B48-DEA47E7DC0B0}"/>
              </a:ext>
            </a:extLst>
          </p:cNvPr>
          <p:cNvSpPr>
            <a:spLocks noGrp="1"/>
          </p:cNvSpPr>
          <p:nvPr>
            <p:ph type="title"/>
          </p:nvPr>
        </p:nvSpPr>
        <p:spPr>
          <a:xfrm>
            <a:off x="838200" y="365125"/>
            <a:ext cx="10515600" cy="1325563"/>
          </a:xfrm>
        </p:spPr>
        <p:txBody>
          <a:bodyPr/>
          <a:lstStyle/>
          <a:p>
            <a:r>
              <a:rPr lang="hr-HR" noProof="0" dirty="0">
                <a:solidFill>
                  <a:srgbClr val="B00202"/>
                </a:solidFill>
                <a:latin typeface="Arial"/>
                <a:cs typeface="Arial"/>
              </a:rPr>
              <a:t>Research </a:t>
            </a:r>
            <a:r>
              <a:rPr lang="hr-HR" noProof="0" dirty="0" err="1">
                <a:solidFill>
                  <a:srgbClr val="B00202"/>
                </a:solidFill>
                <a:latin typeface="Arial"/>
                <a:cs typeface="Arial"/>
              </a:rPr>
              <a:t>objective</a:t>
            </a:r>
            <a:endParaRPr lang="en-US" noProof="0" dirty="0">
              <a:solidFill>
                <a:srgbClr val="B00202"/>
              </a:solidFill>
              <a:latin typeface="Arial"/>
              <a:cs typeface="Arial"/>
            </a:endParaRPr>
          </a:p>
        </p:txBody>
      </p:sp>
    </p:spTree>
    <p:extLst>
      <p:ext uri="{BB962C8B-B14F-4D97-AF65-F5344CB8AC3E}">
        <p14:creationId xmlns:p14="http://schemas.microsoft.com/office/powerpoint/2010/main" val="95799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74F8-3968-9FB3-2715-3DCA3E0D9F38}"/>
              </a:ext>
            </a:extLst>
          </p:cNvPr>
          <p:cNvSpPr>
            <a:spLocks noGrp="1"/>
          </p:cNvSpPr>
          <p:nvPr>
            <p:ph type="title"/>
          </p:nvPr>
        </p:nvSpPr>
        <p:spPr/>
        <p:txBody>
          <a:bodyPr/>
          <a:lstStyle/>
          <a:p>
            <a:r>
              <a:rPr lang="nl-NL" dirty="0" err="1"/>
              <a:t>Ziemann</a:t>
            </a:r>
            <a:endParaRPr lang="en-NL" dirty="0"/>
          </a:p>
        </p:txBody>
      </p:sp>
      <p:sp>
        <p:nvSpPr>
          <p:cNvPr id="3" name="Text Placeholder 2">
            <a:extLst>
              <a:ext uri="{FF2B5EF4-FFF2-40B4-BE49-F238E27FC236}">
                <a16:creationId xmlns:a16="http://schemas.microsoft.com/office/drawing/2014/main" id="{B5228050-3B59-EC8C-94B4-910FB0CCB620}"/>
              </a:ext>
            </a:extLst>
          </p:cNvPr>
          <p:cNvSpPr>
            <a:spLocks noGrp="1"/>
          </p:cNvSpPr>
          <p:nvPr>
            <p:ph type="body" idx="1"/>
          </p:nvPr>
        </p:nvSpPr>
        <p:spPr/>
        <p:txBody>
          <a:bodyPr/>
          <a:lstStyle/>
          <a:p>
            <a:endParaRPr lang="en-NL"/>
          </a:p>
        </p:txBody>
      </p:sp>
    </p:spTree>
    <p:extLst>
      <p:ext uri="{BB962C8B-B14F-4D97-AF65-F5344CB8AC3E}">
        <p14:creationId xmlns:p14="http://schemas.microsoft.com/office/powerpoint/2010/main" val="199110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9B0A-6DC5-5337-E87E-9E24728F6DB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B015F8B-9A9B-1753-433F-68A3DC2BEDEF}"/>
              </a:ext>
            </a:extLst>
          </p:cNvPr>
          <p:cNvSpPr>
            <a:spLocks noGrp="1"/>
          </p:cNvSpPr>
          <p:nvPr>
            <p:ph type="title"/>
          </p:nvPr>
        </p:nvSpPr>
        <p:spPr/>
        <p:txBody>
          <a:bodyPr/>
          <a:lstStyle/>
          <a:p>
            <a:r>
              <a:rPr lang="hr-HR" noProof="0" err="1">
                <a:solidFill>
                  <a:srgbClr val="B00202"/>
                </a:solidFill>
                <a:latin typeface="Arial"/>
                <a:cs typeface="Arial"/>
              </a:rPr>
              <a:t>Method</a:t>
            </a:r>
            <a:endParaRPr lang="en-US" noProof="0">
              <a:solidFill>
                <a:srgbClr val="B00202"/>
              </a:solidFill>
              <a:latin typeface="Arial"/>
              <a:cs typeface="Arial"/>
            </a:endParaRPr>
          </a:p>
        </p:txBody>
      </p:sp>
      <p:sp>
        <p:nvSpPr>
          <p:cNvPr id="3" name="Rezervirano mjesto sadržaja 2">
            <a:extLst>
              <a:ext uri="{FF2B5EF4-FFF2-40B4-BE49-F238E27FC236}">
                <a16:creationId xmlns:a16="http://schemas.microsoft.com/office/drawing/2014/main" id="{B99F519E-887E-FE54-1968-0681CFFC91FA}"/>
              </a:ext>
            </a:extLst>
          </p:cNvPr>
          <p:cNvSpPr>
            <a:spLocks noGrp="1"/>
          </p:cNvSpPr>
          <p:nvPr>
            <p:ph idx="1"/>
          </p:nvPr>
        </p:nvSpPr>
        <p:spPr/>
        <p:txBody>
          <a:bodyPr>
            <a:normAutofit fontScale="92500" lnSpcReduction="20000"/>
          </a:bodyPr>
          <a:lstStyle/>
          <a:p>
            <a:pPr>
              <a:lnSpc>
                <a:spcPct val="110000"/>
              </a:lnSpc>
            </a:pPr>
            <a:r>
              <a:rPr lang="hr-HR" sz="2400" dirty="0">
                <a:latin typeface="Arial" panose="020B0604020202020204" pitchFamily="34" charset="0"/>
                <a:cs typeface="Arial" panose="020B0604020202020204" pitchFamily="34" charset="0"/>
              </a:rPr>
              <a:t>M</a:t>
            </a:r>
            <a:r>
              <a:rPr lang="en-US" sz="2400" noProof="0" dirty="0" err="1">
                <a:latin typeface="Arial" panose="020B0604020202020204" pitchFamily="34" charset="0"/>
                <a:cs typeface="Arial" panose="020B0604020202020204" pitchFamily="34" charset="0"/>
              </a:rPr>
              <a:t>ixed</a:t>
            </a:r>
            <a:r>
              <a:rPr lang="hr-HR" sz="2400"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method implementation study </a:t>
            </a:r>
            <a:endParaRPr lang="hr-HR" sz="2400" noProof="0" dirty="0">
              <a:latin typeface="Arial" panose="020B0604020202020204" pitchFamily="34" charset="0"/>
              <a:cs typeface="Arial" panose="020B0604020202020204" pitchFamily="34" charset="0"/>
            </a:endParaRPr>
          </a:p>
          <a:p>
            <a:pPr>
              <a:lnSpc>
                <a:spcPct val="110000"/>
              </a:lnSpc>
            </a:pPr>
            <a:endParaRPr lang="hr-HR" sz="2400" noProof="0" dirty="0">
              <a:latin typeface="Arial" panose="020B0604020202020204" pitchFamily="34" charset="0"/>
              <a:cs typeface="Arial" panose="020B0604020202020204" pitchFamily="34" charset="0"/>
            </a:endParaRPr>
          </a:p>
          <a:p>
            <a:pPr>
              <a:lnSpc>
                <a:spcPct val="110000"/>
              </a:lnSpc>
            </a:pPr>
            <a:r>
              <a:rPr lang="hr-HR" sz="2400" i="1" dirty="0">
                <a:latin typeface="Arial" panose="020B0604020202020204" pitchFamily="34" charset="0"/>
                <a:cs typeface="Arial" panose="020B0604020202020204" pitchFamily="34" charset="0"/>
              </a:rPr>
              <a:t>N </a:t>
            </a:r>
            <a:r>
              <a:rPr lang="hr-H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338 Croatian high school teachers and support professionals</a:t>
            </a:r>
            <a:endParaRPr lang="hr-HR" sz="2400" dirty="0">
              <a:latin typeface="Arial" panose="020B0604020202020204" pitchFamily="34" charset="0"/>
              <a:cs typeface="Arial" panose="020B0604020202020204" pitchFamily="34" charset="0"/>
            </a:endParaRPr>
          </a:p>
          <a:p>
            <a:pPr>
              <a:lnSpc>
                <a:spcPct val="110000"/>
              </a:lnSpc>
            </a:pPr>
            <a:endParaRPr lang="hr-HR" sz="2400" dirty="0">
              <a:latin typeface="Arial" panose="020B0604020202020204" pitchFamily="34" charset="0"/>
              <a:cs typeface="Arial" panose="020B0604020202020204" pitchFamily="34" charset="0"/>
            </a:endParaRPr>
          </a:p>
          <a:p>
            <a:pPr>
              <a:lnSpc>
                <a:spcPct val="110000"/>
              </a:lnSpc>
            </a:pPr>
            <a:r>
              <a:rPr lang="hr-HR" sz="2400" noProof="0" dirty="0">
                <a:latin typeface="Arial" panose="020B0604020202020204" pitchFamily="34" charset="0"/>
                <a:cs typeface="Arial" panose="020B0604020202020204" pitchFamily="34" charset="0"/>
              </a:rPr>
              <a:t>Online </a:t>
            </a:r>
            <a:r>
              <a:rPr lang="hr-HR" sz="2400" noProof="0" dirty="0" err="1">
                <a:latin typeface="Arial" panose="020B0604020202020204" pitchFamily="34" charset="0"/>
                <a:cs typeface="Arial" panose="020B0604020202020204" pitchFamily="34" charset="0"/>
              </a:rPr>
              <a:t>survey</a:t>
            </a:r>
            <a:endParaRPr lang="hr-HR" sz="2400" noProof="0" dirty="0">
              <a:latin typeface="Arial" panose="020B0604020202020204" pitchFamily="34" charset="0"/>
              <a:cs typeface="Arial" panose="020B0604020202020204" pitchFamily="34" charset="0"/>
            </a:endParaRPr>
          </a:p>
          <a:p>
            <a:pPr lvl="1">
              <a:lnSpc>
                <a:spcPct val="110000"/>
              </a:lnSpc>
            </a:pPr>
            <a:r>
              <a:rPr lang="hr-HR" sz="2200" dirty="0">
                <a:latin typeface="Arial" panose="020B0604020202020204" pitchFamily="34" charset="0"/>
                <a:cs typeface="Arial" panose="020B0604020202020204" pitchFamily="34" charset="0"/>
              </a:rPr>
              <a:t>ORCA </a:t>
            </a:r>
            <a:r>
              <a:rPr lang="hr-HR" sz="2200" dirty="0" err="1">
                <a:latin typeface="Arial" panose="020B0604020202020204" pitchFamily="34" charset="0"/>
                <a:cs typeface="Arial" panose="020B0604020202020204" pitchFamily="34" charset="0"/>
              </a:rPr>
              <a:t>culture</a:t>
            </a:r>
            <a:r>
              <a:rPr lang="hr-HR" sz="2200" dirty="0">
                <a:latin typeface="Arial" panose="020B0604020202020204" pitchFamily="34" charset="0"/>
                <a:cs typeface="Arial" panose="020B0604020202020204" pitchFamily="34" charset="0"/>
              </a:rPr>
              <a:t> </a:t>
            </a:r>
            <a:r>
              <a:rPr lang="hr-HR" sz="2200" dirty="0" err="1">
                <a:latin typeface="Arial" panose="020B0604020202020204" pitchFamily="34" charset="0"/>
                <a:cs typeface="Arial" panose="020B0604020202020204" pitchFamily="34" charset="0"/>
              </a:rPr>
              <a:t>dimension</a:t>
            </a:r>
            <a:r>
              <a:rPr lang="hr-HR"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Organizational Readiness to Change Assessment</a:t>
            </a:r>
            <a:r>
              <a:rPr lang="hr-HR" sz="2200" dirty="0">
                <a:latin typeface="Arial" panose="020B0604020202020204" pitchFamily="34" charset="0"/>
                <a:cs typeface="Arial" panose="020B0604020202020204" pitchFamily="34" charset="0"/>
              </a:rPr>
              <a:t>); </a:t>
            </a:r>
            <a:r>
              <a:rPr lang="hr-HR" sz="2200" i="1" dirty="0" err="1">
                <a:latin typeface="Arial" panose="020B0604020202020204" pitchFamily="34" charset="0"/>
                <a:cs typeface="Arial" panose="020B0604020202020204" pitchFamily="34" charset="0"/>
              </a:rPr>
              <a:t>subscales</a:t>
            </a:r>
            <a:r>
              <a:rPr lang="hr-HR"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leader culture, staff culture, leadership behavior, measurement, opinion leaders and resources</a:t>
            </a:r>
            <a:r>
              <a:rPr lang="hr-HR" sz="2200" dirty="0">
                <a:latin typeface="Arial" panose="020B0604020202020204" pitchFamily="34" charset="0"/>
                <a:cs typeface="Arial" panose="020B0604020202020204" pitchFamily="34" charset="0"/>
              </a:rPr>
              <a:t>.</a:t>
            </a:r>
          </a:p>
          <a:p>
            <a:pPr lvl="1">
              <a:lnSpc>
                <a:spcPct val="110000"/>
              </a:lnSpc>
            </a:pPr>
            <a:endParaRPr lang="hr-HR" sz="2200" dirty="0">
              <a:latin typeface="Arial" panose="020B0604020202020204" pitchFamily="34" charset="0"/>
              <a:cs typeface="Arial" panose="020B0604020202020204" pitchFamily="34" charset="0"/>
            </a:endParaRPr>
          </a:p>
          <a:p>
            <a:pPr lvl="1">
              <a:lnSpc>
                <a:spcPct val="110000"/>
              </a:lnSpc>
            </a:pPr>
            <a:r>
              <a:rPr lang="hr-HR" sz="2200" noProof="0" dirty="0" err="1">
                <a:latin typeface="Arial" panose="020B0604020202020204" pitchFamily="34" charset="0"/>
                <a:cs typeface="Arial" panose="020B0604020202020204" pitchFamily="34" charset="0"/>
              </a:rPr>
              <a:t>NoMAD</a:t>
            </a:r>
            <a:r>
              <a:rPr lang="hr-HR" sz="2200" noProof="0" dirty="0">
                <a:latin typeface="Arial" panose="020B0604020202020204" pitchFamily="34" charset="0"/>
                <a:cs typeface="Arial" panose="020B0604020202020204" pitchFamily="34" charset="0"/>
              </a:rPr>
              <a:t> (</a:t>
            </a:r>
            <a:r>
              <a:rPr lang="hr-HR" sz="2200" noProof="0" dirty="0" err="1">
                <a:latin typeface="Arial" panose="020B0604020202020204" pitchFamily="34" charset="0"/>
                <a:cs typeface="Arial" panose="020B0604020202020204" pitchFamily="34" charset="0"/>
              </a:rPr>
              <a:t>Normalization</a:t>
            </a:r>
            <a:r>
              <a:rPr lang="hr-HR" sz="2200" noProof="0" dirty="0">
                <a:latin typeface="Arial" panose="020B0604020202020204" pitchFamily="34" charset="0"/>
                <a:cs typeface="Arial" panose="020B0604020202020204" pitchFamily="34" charset="0"/>
              </a:rPr>
              <a:t> </a:t>
            </a:r>
            <a:r>
              <a:rPr lang="hr-HR" sz="2200" noProof="0" dirty="0" err="1">
                <a:latin typeface="Arial" panose="020B0604020202020204" pitchFamily="34" charset="0"/>
                <a:cs typeface="Arial" panose="020B0604020202020204" pitchFamily="34" charset="0"/>
              </a:rPr>
              <a:t>Measure</a:t>
            </a:r>
            <a:r>
              <a:rPr lang="hr-HR" sz="2200" noProof="0" dirty="0">
                <a:latin typeface="Arial" panose="020B0604020202020204" pitchFamily="34" charset="0"/>
                <a:cs typeface="Arial" panose="020B0604020202020204" pitchFamily="34" charset="0"/>
              </a:rPr>
              <a:t> Development)</a:t>
            </a:r>
          </a:p>
          <a:p>
            <a:pPr lvl="1">
              <a:lnSpc>
                <a:spcPct val="110000"/>
              </a:lnSpc>
            </a:pPr>
            <a:endParaRPr lang="hr-HR" sz="2200" noProof="0" dirty="0">
              <a:latin typeface="Arial" panose="020B0604020202020204" pitchFamily="34" charset="0"/>
              <a:cs typeface="Arial" panose="020B0604020202020204" pitchFamily="34" charset="0"/>
            </a:endParaRPr>
          </a:p>
          <a:p>
            <a:pPr lvl="1">
              <a:lnSpc>
                <a:spcPct val="110000"/>
              </a:lnSpc>
            </a:pPr>
            <a:r>
              <a:rPr lang="hr-HR" sz="2200" dirty="0">
                <a:latin typeface="Arial" panose="020B0604020202020204" pitchFamily="34" charset="0"/>
                <a:cs typeface="Arial" panose="020B0604020202020204" pitchFamily="34" charset="0"/>
              </a:rPr>
              <a:t>FIM (</a:t>
            </a:r>
            <a:r>
              <a:rPr lang="hr-HR" sz="2200" dirty="0" err="1">
                <a:latin typeface="Arial" panose="020B0604020202020204" pitchFamily="34" charset="0"/>
                <a:cs typeface="Arial" panose="020B0604020202020204" pitchFamily="34" charset="0"/>
              </a:rPr>
              <a:t>Feasibility</a:t>
            </a:r>
            <a:r>
              <a:rPr lang="hr-HR" sz="2200" dirty="0">
                <a:latin typeface="Arial" panose="020B0604020202020204" pitchFamily="34" charset="0"/>
                <a:cs typeface="Arial" panose="020B0604020202020204" pitchFamily="34" charset="0"/>
              </a:rPr>
              <a:t> </a:t>
            </a:r>
            <a:r>
              <a:rPr lang="hr-HR" sz="2200" dirty="0" err="1">
                <a:latin typeface="Arial" panose="020B0604020202020204" pitchFamily="34" charset="0"/>
                <a:cs typeface="Arial" panose="020B0604020202020204" pitchFamily="34" charset="0"/>
              </a:rPr>
              <a:t>of</a:t>
            </a:r>
            <a:r>
              <a:rPr lang="hr-HR" sz="2200" dirty="0">
                <a:latin typeface="Arial" panose="020B0604020202020204" pitchFamily="34" charset="0"/>
                <a:cs typeface="Arial" panose="020B0604020202020204" pitchFamily="34" charset="0"/>
              </a:rPr>
              <a:t> </a:t>
            </a:r>
            <a:r>
              <a:rPr lang="hr-HR" sz="2200" dirty="0" err="1">
                <a:latin typeface="Arial" panose="020B0604020202020204" pitchFamily="34" charset="0"/>
                <a:cs typeface="Arial" panose="020B0604020202020204" pitchFamily="34" charset="0"/>
              </a:rPr>
              <a:t>Intervention</a:t>
            </a:r>
            <a:r>
              <a:rPr lang="hr-HR" sz="2200" dirty="0">
                <a:latin typeface="Arial" panose="020B0604020202020204" pitchFamily="34" charset="0"/>
                <a:cs typeface="Arial" panose="020B0604020202020204" pitchFamily="34" charset="0"/>
              </a:rPr>
              <a:t> </a:t>
            </a:r>
            <a:r>
              <a:rPr lang="hr-HR" sz="2200" dirty="0" err="1">
                <a:latin typeface="Arial" panose="020B0604020202020204" pitchFamily="34" charset="0"/>
                <a:cs typeface="Arial" panose="020B0604020202020204" pitchFamily="34" charset="0"/>
              </a:rPr>
              <a:t>Measure</a:t>
            </a:r>
            <a:r>
              <a:rPr lang="hr-HR" sz="2200" dirty="0">
                <a:latin typeface="Arial" panose="020B0604020202020204" pitchFamily="34" charset="0"/>
                <a:cs typeface="Arial" panose="020B0604020202020204" pitchFamily="34" charset="0"/>
              </a:rPr>
              <a:t>)</a:t>
            </a:r>
            <a:endParaRPr lang="en-US"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03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15EC1-61FC-BB9C-7E51-3706C47E102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676E3FC-E93A-6D47-8AD6-375B0A7046CA}"/>
              </a:ext>
            </a:extLst>
          </p:cNvPr>
          <p:cNvSpPr>
            <a:spLocks noGrp="1"/>
          </p:cNvSpPr>
          <p:nvPr>
            <p:ph type="title"/>
          </p:nvPr>
        </p:nvSpPr>
        <p:spPr/>
        <p:txBody>
          <a:bodyPr/>
          <a:lstStyle/>
          <a:p>
            <a:r>
              <a:rPr lang="hr-HR" noProof="0" err="1">
                <a:solidFill>
                  <a:srgbClr val="B00202"/>
                </a:solidFill>
                <a:latin typeface="Arial"/>
                <a:cs typeface="Arial"/>
              </a:rPr>
              <a:t>Key</a:t>
            </a:r>
            <a:r>
              <a:rPr lang="hr-HR" noProof="0">
                <a:solidFill>
                  <a:srgbClr val="B00202"/>
                </a:solidFill>
                <a:latin typeface="Arial"/>
                <a:cs typeface="Arial"/>
              </a:rPr>
              <a:t> </a:t>
            </a:r>
            <a:r>
              <a:rPr lang="hr-HR" noProof="0" err="1">
                <a:solidFill>
                  <a:srgbClr val="B00202"/>
                </a:solidFill>
                <a:latin typeface="Arial"/>
                <a:cs typeface="Arial"/>
              </a:rPr>
              <a:t>findings</a:t>
            </a:r>
            <a:endParaRPr lang="en-US" noProof="0">
              <a:solidFill>
                <a:srgbClr val="B00202"/>
              </a:solidFill>
              <a:latin typeface="Arial"/>
              <a:cs typeface="Arial"/>
            </a:endParaRPr>
          </a:p>
        </p:txBody>
      </p:sp>
      <p:sp>
        <p:nvSpPr>
          <p:cNvPr id="3" name="Rezervirano mjesto sadržaja 2">
            <a:extLst>
              <a:ext uri="{FF2B5EF4-FFF2-40B4-BE49-F238E27FC236}">
                <a16:creationId xmlns:a16="http://schemas.microsoft.com/office/drawing/2014/main" id="{DB5EE8B9-EE11-EE28-C3D6-0226905FE211}"/>
              </a:ext>
            </a:extLst>
          </p:cNvPr>
          <p:cNvSpPr>
            <a:spLocks noGrp="1"/>
          </p:cNvSpPr>
          <p:nvPr>
            <p:ph idx="1"/>
          </p:nvPr>
        </p:nvSpPr>
        <p:spPr/>
        <p:txBody>
          <a:bodyPr>
            <a:normAutofit/>
          </a:bodyPr>
          <a:lstStyle/>
          <a:p>
            <a:pPr>
              <a:lnSpc>
                <a:spcPct val="110000"/>
              </a:lnSpc>
            </a:pPr>
            <a:endParaRPr lang="hr-HR" sz="2400" noProof="0" dirty="0">
              <a:latin typeface="Arial" panose="020B0604020202020204" pitchFamily="34" charset="0"/>
              <a:cs typeface="Arial" panose="020B0604020202020204" pitchFamily="34" charset="0"/>
            </a:endParaRPr>
          </a:p>
          <a:p>
            <a:pPr>
              <a:lnSpc>
                <a:spcPct val="110000"/>
              </a:lnSpc>
            </a:pPr>
            <a:r>
              <a:rPr lang="en-US" sz="2400" noProof="0" dirty="0">
                <a:latin typeface="Arial" panose="020B0604020202020204" pitchFamily="34" charset="0"/>
                <a:cs typeface="Arial" panose="020B0604020202020204" pitchFamily="34" charset="0"/>
              </a:rPr>
              <a:t>The normalization process fully mediated the relationship between four of the six organizational-level determinants (leadership culture, school staff culture, opinion leaders, and resources) and feasibility</a:t>
            </a:r>
            <a:r>
              <a:rPr lang="hr-HR" sz="2400" noProof="0" dirty="0">
                <a:latin typeface="Arial" panose="020B0604020202020204" pitchFamily="34" charset="0"/>
                <a:cs typeface="Arial" panose="020B0604020202020204" pitchFamily="34" charset="0"/>
              </a:rPr>
              <a:t>.</a:t>
            </a:r>
          </a:p>
          <a:p>
            <a:pPr>
              <a:lnSpc>
                <a:spcPct val="110000"/>
              </a:lnSpc>
            </a:pPr>
            <a:endParaRPr lang="hr-HR" sz="2400" noProof="0" dirty="0">
              <a:latin typeface="Arial" panose="020B0604020202020204" pitchFamily="34" charset="0"/>
              <a:cs typeface="Arial" panose="020B0604020202020204" pitchFamily="34" charset="0"/>
            </a:endParaRPr>
          </a:p>
          <a:p>
            <a:pPr>
              <a:lnSpc>
                <a:spcPct val="110000"/>
              </a:lnSpc>
            </a:pPr>
            <a:r>
              <a:rPr lang="en-US" sz="2400" noProof="0" dirty="0">
                <a:latin typeface="Arial" panose="020B0604020202020204" pitchFamily="34" charset="0"/>
                <a:cs typeface="Arial" panose="020B0604020202020204" pitchFamily="34" charset="0"/>
              </a:rPr>
              <a:t>The normalization process positively relates to higher levels of feasibility</a:t>
            </a:r>
            <a:r>
              <a:rPr lang="hr-HR" sz="2400" noProof="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977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4F9F2-EFD8-1202-3860-9F227945909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D41562D-6E1C-0ED0-DB3D-928F6F7B676C}"/>
              </a:ext>
            </a:extLst>
          </p:cNvPr>
          <p:cNvSpPr>
            <a:spLocks noGrp="1"/>
          </p:cNvSpPr>
          <p:nvPr>
            <p:ph type="title"/>
          </p:nvPr>
        </p:nvSpPr>
        <p:spPr/>
        <p:txBody>
          <a:bodyPr/>
          <a:lstStyle/>
          <a:p>
            <a:r>
              <a:rPr lang="hr-HR" sz="4000" dirty="0">
                <a:solidFill>
                  <a:srgbClr val="B00202"/>
                </a:solidFill>
                <a:latin typeface="Arial"/>
                <a:cs typeface="Arial"/>
              </a:rPr>
              <a:t>H1: </a:t>
            </a:r>
            <a:r>
              <a:rPr lang="hr-HR" sz="4000" dirty="0" err="1">
                <a:solidFill>
                  <a:srgbClr val="B00202"/>
                </a:solidFill>
                <a:latin typeface="Arial"/>
                <a:cs typeface="Arial"/>
              </a:rPr>
              <a:t>Mediation</a:t>
            </a:r>
            <a:r>
              <a:rPr lang="hr-HR" sz="4000" dirty="0">
                <a:solidFill>
                  <a:srgbClr val="B00202"/>
                </a:solidFill>
                <a:latin typeface="Arial"/>
                <a:cs typeface="Arial"/>
              </a:rPr>
              <a:t> </a:t>
            </a:r>
            <a:r>
              <a:rPr lang="hr-HR" sz="4000" dirty="0" err="1">
                <a:solidFill>
                  <a:srgbClr val="B00202"/>
                </a:solidFill>
                <a:latin typeface="Arial"/>
                <a:cs typeface="Arial"/>
              </a:rPr>
              <a:t>hypotesis</a:t>
            </a:r>
            <a:endParaRPr lang="hr-HR" sz="4000" dirty="0">
              <a:solidFill>
                <a:srgbClr val="B00202"/>
              </a:solidFill>
              <a:latin typeface="Arial"/>
              <a:cs typeface="Arial"/>
            </a:endParaRPr>
          </a:p>
        </p:txBody>
      </p:sp>
      <p:sp>
        <p:nvSpPr>
          <p:cNvPr id="6" name="TekstniOkvir 5">
            <a:extLst>
              <a:ext uri="{FF2B5EF4-FFF2-40B4-BE49-F238E27FC236}">
                <a16:creationId xmlns:a16="http://schemas.microsoft.com/office/drawing/2014/main" id="{54E87F3F-27FE-A08B-D9B2-AE1A170C946C}"/>
              </a:ext>
            </a:extLst>
          </p:cNvPr>
          <p:cNvSpPr txBox="1"/>
          <p:nvPr/>
        </p:nvSpPr>
        <p:spPr>
          <a:xfrm>
            <a:off x="5001985" y="2099157"/>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Normalization</a:t>
            </a:r>
            <a:endParaRPr kumimoji="0" lang="hr-HR" sz="1800" b="0" i="0" u="none" strike="noStrike" kern="1200" cap="none" spc="0" normalizeH="0" baseline="0" noProof="0" err="1">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kstniOkvir 7">
            <a:extLst>
              <a:ext uri="{FF2B5EF4-FFF2-40B4-BE49-F238E27FC236}">
                <a16:creationId xmlns:a16="http://schemas.microsoft.com/office/drawing/2014/main" id="{950CE53E-031F-F2A0-5766-63901E784E7E}"/>
              </a:ext>
            </a:extLst>
          </p:cNvPr>
          <p:cNvSpPr txBox="1"/>
          <p:nvPr/>
        </p:nvSpPr>
        <p:spPr>
          <a:xfrm>
            <a:off x="1590278" y="4416516"/>
            <a:ext cx="2188029" cy="120032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Organizational</a:t>
            </a:r>
            <a:r>
              <a:rPr kumimoji="0" lang="hr-HR" sz="1800" b="0" i="0" u="none" strike="noStrike" kern="1200" cap="none" spc="0" normalizeH="0" baseline="0" noProof="0">
                <a:ln>
                  <a:noFill/>
                </a:ln>
                <a:solidFill>
                  <a:prstClr val="black"/>
                </a:solidFill>
                <a:effectLst/>
                <a:uLnTx/>
                <a:uFillTx/>
                <a:latin typeface="Arial"/>
                <a:ea typeface="+mn-ea"/>
                <a:cs typeface="Arial"/>
              </a:rPr>
              <a:t> </a:t>
            </a:r>
            <a:r>
              <a:rPr kumimoji="0" lang="hr-HR" sz="1800" b="0" i="0" u="none" strike="noStrike" kern="1200" cap="none" spc="0" normalizeH="0" baseline="0" noProof="0" err="1">
                <a:ln>
                  <a:noFill/>
                </a:ln>
                <a:solidFill>
                  <a:prstClr val="black"/>
                </a:solidFill>
                <a:effectLst/>
                <a:uLnTx/>
                <a:uFillTx/>
                <a:latin typeface="Arial"/>
                <a:ea typeface="+mn-ea"/>
                <a:cs typeface="Arial"/>
              </a:rPr>
              <a:t>culture</a:t>
            </a:r>
            <a:endParaRPr kumimoji="0" lang="hr-HR" sz="1800" b="0" i="0" u="none" strike="noStrike" kern="1200" cap="none" spc="0" normalizeH="0" baseline="0" noProof="0" err="1">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kstniOkvir 8">
            <a:extLst>
              <a:ext uri="{FF2B5EF4-FFF2-40B4-BE49-F238E27FC236}">
                <a16:creationId xmlns:a16="http://schemas.microsoft.com/office/drawing/2014/main" id="{B49CCB7C-CC91-C4A7-897A-40541A2B6524}"/>
              </a:ext>
            </a:extLst>
          </p:cNvPr>
          <p:cNvSpPr txBox="1"/>
          <p:nvPr/>
        </p:nvSpPr>
        <p:spPr>
          <a:xfrm>
            <a:off x="8413693" y="4416516"/>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Feasibility</a:t>
            </a:r>
            <a:endParaRPr kumimoji="0" lang="hr-HR" sz="1800" b="0" i="0" u="none" strike="noStrike" kern="1200" cap="none" spc="0" normalizeH="0" baseline="0" noProof="0" err="1">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Ravni poveznik sa strelicom 10">
            <a:extLst>
              <a:ext uri="{FF2B5EF4-FFF2-40B4-BE49-F238E27FC236}">
                <a16:creationId xmlns:a16="http://schemas.microsoft.com/office/drawing/2014/main" id="{A1F30FAF-750B-F5DB-E106-5D079C1FD6A4}"/>
              </a:ext>
            </a:extLst>
          </p:cNvPr>
          <p:cNvCxnSpPr>
            <a:cxnSpLocks/>
          </p:cNvCxnSpPr>
          <p:nvPr/>
        </p:nvCxnSpPr>
        <p:spPr>
          <a:xfrm flipV="1">
            <a:off x="3778307" y="3022487"/>
            <a:ext cx="1223678" cy="13940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Ravni poveznik sa strelicom 12">
            <a:extLst>
              <a:ext uri="{FF2B5EF4-FFF2-40B4-BE49-F238E27FC236}">
                <a16:creationId xmlns:a16="http://schemas.microsoft.com/office/drawing/2014/main" id="{3331DD63-262E-1544-0D33-46DED0A5BC3A}"/>
              </a:ext>
            </a:extLst>
          </p:cNvPr>
          <p:cNvCxnSpPr>
            <a:cxnSpLocks/>
          </p:cNvCxnSpPr>
          <p:nvPr/>
        </p:nvCxnSpPr>
        <p:spPr>
          <a:xfrm>
            <a:off x="7190014" y="3042473"/>
            <a:ext cx="1223678" cy="13740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Ravni poveznik sa strelicom 14">
            <a:extLst>
              <a:ext uri="{FF2B5EF4-FFF2-40B4-BE49-F238E27FC236}">
                <a16:creationId xmlns:a16="http://schemas.microsoft.com/office/drawing/2014/main" id="{2CC4786E-0174-F4F4-46AC-C628B8C1F41F}"/>
              </a:ext>
            </a:extLst>
          </p:cNvPr>
          <p:cNvCxnSpPr>
            <a:cxnSpLocks/>
            <a:endCxn id="9" idx="1"/>
          </p:cNvCxnSpPr>
          <p:nvPr/>
        </p:nvCxnSpPr>
        <p:spPr>
          <a:xfrm flipV="1">
            <a:off x="3778307" y="4878181"/>
            <a:ext cx="4635386" cy="74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TekstniOkvir 3">
            <a:extLst>
              <a:ext uri="{FF2B5EF4-FFF2-40B4-BE49-F238E27FC236}">
                <a16:creationId xmlns:a16="http://schemas.microsoft.com/office/drawing/2014/main" id="{EFDF4C01-3235-F668-762F-17FB31455980}"/>
              </a:ext>
            </a:extLst>
          </p:cNvPr>
          <p:cNvSpPr txBox="1"/>
          <p:nvPr/>
        </p:nvSpPr>
        <p:spPr>
          <a:xfrm>
            <a:off x="2305420" y="3113045"/>
            <a:ext cx="2878025" cy="12464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err="1">
                <a:ln>
                  <a:noFill/>
                </a:ln>
                <a:solidFill>
                  <a:prstClr val="black"/>
                </a:solidFill>
                <a:effectLst/>
                <a:uLnTx/>
                <a:uFillTx/>
                <a:latin typeface="Arial"/>
                <a:ea typeface="+mn-ea"/>
                <a:cs typeface="Arial"/>
              </a:rPr>
              <a:t>Leadership</a:t>
            </a:r>
            <a:r>
              <a:rPr kumimoji="0" lang="hr-HR" sz="1500" b="0" i="0" u="none" strike="noStrike" kern="1200" cap="none" spc="0" normalizeH="0" baseline="0" noProof="0">
                <a:ln>
                  <a:noFill/>
                </a:ln>
                <a:solidFill>
                  <a:prstClr val="black"/>
                </a:solidFill>
                <a:effectLst/>
                <a:uLnTx/>
                <a:uFillTx/>
                <a:latin typeface="Arial"/>
                <a:ea typeface="+mn-ea"/>
                <a:cs typeface="Arial"/>
              </a:rPr>
              <a:t> </a:t>
            </a:r>
            <a:r>
              <a:rPr kumimoji="0" lang="hr-HR" sz="1500" b="0" i="0" u="none" strike="noStrike" kern="1200" cap="none" spc="0" normalizeH="0" baseline="0" noProof="0" err="1">
                <a:ln>
                  <a:noFill/>
                </a:ln>
                <a:solidFill>
                  <a:prstClr val="black"/>
                </a:solidFill>
                <a:effectLst/>
                <a:uLnTx/>
                <a:uFillTx/>
                <a:latin typeface="Arial"/>
                <a:ea typeface="+mn-ea"/>
                <a:cs typeface="Arial"/>
              </a:rPr>
              <a:t>culture</a:t>
            </a:r>
            <a:r>
              <a:rPr kumimoji="0" lang="hr-HR" sz="1500" b="0" i="0" u="none" strike="noStrike" kern="1200" cap="none" spc="0" normalizeH="0" baseline="0" noProof="0">
                <a:ln>
                  <a:noFill/>
                </a:ln>
                <a:solidFill>
                  <a:prstClr val="black"/>
                </a:solidFill>
                <a:effectLst/>
                <a:uLnTx/>
                <a:uFillTx/>
                <a:latin typeface="Arial"/>
                <a:ea typeface="+mn-ea"/>
                <a:cs typeface="Arial"/>
              </a:rPr>
              <a:t> .64***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err="1">
                <a:ln>
                  <a:noFill/>
                </a:ln>
                <a:solidFill>
                  <a:prstClr val="black"/>
                </a:solidFill>
                <a:effectLst/>
                <a:uLnTx/>
                <a:uFillTx/>
                <a:latin typeface="Arial"/>
                <a:ea typeface="+mn-ea"/>
                <a:cs typeface="Arial"/>
              </a:rPr>
              <a:t>Staff</a:t>
            </a:r>
            <a:r>
              <a:rPr kumimoji="0" lang="hr-HR" sz="1500" b="0" i="0" u="none" strike="noStrike" kern="1200" cap="none" spc="0" normalizeH="0" baseline="0" noProof="0">
                <a:ln>
                  <a:noFill/>
                </a:ln>
                <a:solidFill>
                  <a:prstClr val="black"/>
                </a:solidFill>
                <a:effectLst/>
                <a:uLnTx/>
                <a:uFillTx/>
                <a:latin typeface="Arial"/>
                <a:ea typeface="+mn-ea"/>
                <a:cs typeface="Arial"/>
              </a:rPr>
              <a:t> </a:t>
            </a:r>
            <a:r>
              <a:rPr kumimoji="0" lang="hr-HR" sz="1500" b="0" i="0" u="none" strike="noStrike" kern="1200" cap="none" spc="0" normalizeH="0" baseline="0" noProof="0" err="1">
                <a:ln>
                  <a:noFill/>
                </a:ln>
                <a:solidFill>
                  <a:prstClr val="black"/>
                </a:solidFill>
                <a:effectLst/>
                <a:uLnTx/>
                <a:uFillTx/>
                <a:latin typeface="Arial"/>
                <a:ea typeface="+mn-ea"/>
                <a:cs typeface="Arial"/>
              </a:rPr>
              <a:t>culture</a:t>
            </a:r>
            <a:r>
              <a:rPr kumimoji="0" lang="hr-HR" sz="1500" b="0" i="0" u="none" strike="noStrike" kern="1200" cap="none" spc="0" normalizeH="0" baseline="0" noProof="0">
                <a:ln>
                  <a:noFill/>
                </a:ln>
                <a:solidFill>
                  <a:prstClr val="black"/>
                </a:solidFill>
                <a:effectLst/>
                <a:uLnTx/>
                <a:uFillTx/>
                <a:latin typeface="Arial"/>
                <a:ea typeface="+mn-ea"/>
                <a:cs typeface="Arial"/>
              </a:rPr>
              <a:t> .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err="1">
                <a:ln>
                  <a:noFill/>
                </a:ln>
                <a:solidFill>
                  <a:prstClr val="black"/>
                </a:solidFill>
                <a:effectLst/>
                <a:uLnTx/>
                <a:uFillTx/>
                <a:latin typeface="Arial"/>
                <a:ea typeface="+mn-ea"/>
                <a:cs typeface="Arial"/>
              </a:rPr>
              <a:t>Opnion</a:t>
            </a:r>
            <a:r>
              <a:rPr kumimoji="0" lang="hr-HR" sz="1500" b="0" i="0" u="none" strike="noStrike" kern="1200" cap="none" spc="0" normalizeH="0" baseline="0" noProof="0">
                <a:ln>
                  <a:noFill/>
                </a:ln>
                <a:solidFill>
                  <a:prstClr val="black"/>
                </a:solidFill>
                <a:effectLst/>
                <a:uLnTx/>
                <a:uFillTx/>
                <a:latin typeface="Arial"/>
                <a:ea typeface="+mn-ea"/>
                <a:cs typeface="Arial"/>
              </a:rPr>
              <a:t> </a:t>
            </a:r>
            <a:r>
              <a:rPr kumimoji="0" lang="hr-HR" sz="1500" b="0" i="0" u="none" strike="noStrike" kern="1200" cap="none" spc="0" normalizeH="0" baseline="0" noProof="0" err="1">
                <a:ln>
                  <a:noFill/>
                </a:ln>
                <a:solidFill>
                  <a:prstClr val="black"/>
                </a:solidFill>
                <a:effectLst/>
                <a:uLnTx/>
                <a:uFillTx/>
                <a:latin typeface="Arial"/>
                <a:ea typeface="+mn-ea"/>
                <a:cs typeface="Arial"/>
              </a:rPr>
              <a:t>leaders</a:t>
            </a:r>
            <a:r>
              <a:rPr kumimoji="0" lang="hr-HR" sz="1500" b="0" i="0" u="none" strike="noStrike" kern="1200" cap="none" spc="0" normalizeH="0" baseline="0" noProof="0">
                <a:ln>
                  <a:noFill/>
                </a:ln>
                <a:solidFill>
                  <a:prstClr val="black"/>
                </a:solidFill>
                <a:effectLst/>
                <a:uLnTx/>
                <a:uFillTx/>
                <a:latin typeface="Arial"/>
                <a:ea typeface="+mn-ea"/>
                <a:cs typeface="Arial"/>
              </a:rPr>
              <a:t>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a:ln>
                  <a:noFill/>
                </a:ln>
                <a:solidFill>
                  <a:prstClr val="black"/>
                </a:solidFill>
                <a:effectLst/>
                <a:uLnTx/>
                <a:uFillTx/>
                <a:latin typeface="Arial"/>
                <a:ea typeface="+mn-ea"/>
                <a:cs typeface="Arial"/>
              </a:rPr>
              <a:t>Resources .30***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500" b="0" i="0" u="none" strike="noStrike" kern="1200" cap="none" spc="0" normalizeH="0" baseline="0" noProof="0">
              <a:ln>
                <a:noFill/>
              </a:ln>
              <a:solidFill>
                <a:prstClr val="black"/>
              </a:solidFill>
              <a:effectLst/>
              <a:uLnTx/>
              <a:uFillTx/>
              <a:latin typeface="Arial"/>
              <a:ea typeface="+mn-ea"/>
              <a:cs typeface="Arial"/>
            </a:endParaRPr>
          </a:p>
        </p:txBody>
      </p:sp>
      <p:sp>
        <p:nvSpPr>
          <p:cNvPr id="10" name="TekstniOkvir 9">
            <a:extLst>
              <a:ext uri="{FF2B5EF4-FFF2-40B4-BE49-F238E27FC236}">
                <a16:creationId xmlns:a16="http://schemas.microsoft.com/office/drawing/2014/main" id="{E5D9BE31-27A4-9BF3-DC11-5C680F10CD21}"/>
              </a:ext>
            </a:extLst>
          </p:cNvPr>
          <p:cNvSpPr txBox="1"/>
          <p:nvPr/>
        </p:nvSpPr>
        <p:spPr>
          <a:xfrm>
            <a:off x="7707036" y="3359955"/>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.56***</a:t>
            </a:r>
          </a:p>
        </p:txBody>
      </p:sp>
      <p:sp>
        <p:nvSpPr>
          <p:cNvPr id="14" name="TekstniOkvir 13">
            <a:extLst>
              <a:ext uri="{FF2B5EF4-FFF2-40B4-BE49-F238E27FC236}">
                <a16:creationId xmlns:a16="http://schemas.microsoft.com/office/drawing/2014/main" id="{2084F25D-838F-5B42-1344-7A3165B3FA41}"/>
              </a:ext>
            </a:extLst>
          </p:cNvPr>
          <p:cNvSpPr txBox="1"/>
          <p:nvPr/>
        </p:nvSpPr>
        <p:spPr>
          <a:xfrm>
            <a:off x="4998849" y="4881460"/>
            <a:ext cx="2878025" cy="12464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err="1">
                <a:ln>
                  <a:noFill/>
                </a:ln>
                <a:solidFill>
                  <a:prstClr val="black"/>
                </a:solidFill>
                <a:effectLst/>
                <a:uLnTx/>
                <a:uFillTx/>
                <a:latin typeface="Arial"/>
                <a:ea typeface="+mn-ea"/>
                <a:cs typeface="Arial"/>
              </a:rPr>
              <a:t>Leadership</a:t>
            </a:r>
            <a:r>
              <a:rPr kumimoji="0" lang="hr-HR" sz="1500" b="0" i="0" u="none" strike="noStrike" kern="1200" cap="none" spc="0" normalizeH="0" baseline="0" noProof="0">
                <a:ln>
                  <a:noFill/>
                </a:ln>
                <a:solidFill>
                  <a:prstClr val="black"/>
                </a:solidFill>
                <a:effectLst/>
                <a:uLnTx/>
                <a:uFillTx/>
                <a:latin typeface="Arial"/>
                <a:ea typeface="+mn-ea"/>
                <a:cs typeface="Arial"/>
              </a:rPr>
              <a:t> </a:t>
            </a:r>
            <a:r>
              <a:rPr kumimoji="0" lang="hr-HR" sz="1500" b="0" i="0" u="none" strike="noStrike" kern="1200" cap="none" spc="0" normalizeH="0" baseline="0" noProof="0" err="1">
                <a:ln>
                  <a:noFill/>
                </a:ln>
                <a:solidFill>
                  <a:prstClr val="black"/>
                </a:solidFill>
                <a:effectLst/>
                <a:uLnTx/>
                <a:uFillTx/>
                <a:latin typeface="Arial"/>
                <a:ea typeface="+mn-ea"/>
                <a:cs typeface="Arial"/>
              </a:rPr>
              <a:t>culture</a:t>
            </a:r>
            <a:r>
              <a:rPr kumimoji="0" lang="hr-HR" sz="1500" b="0" i="0" u="none" strike="noStrike" kern="1200" cap="none" spc="0" normalizeH="0" baseline="0" noProof="0">
                <a:ln>
                  <a:noFill/>
                </a:ln>
                <a:solidFill>
                  <a:prstClr val="black"/>
                </a:solidFill>
                <a:effectLst/>
                <a:uLnTx/>
                <a:uFillTx/>
                <a:latin typeface="Arial"/>
                <a:ea typeface="+mn-ea"/>
                <a:cs typeface="Arial"/>
              </a:rPr>
              <a:t>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err="1">
                <a:ln>
                  <a:noFill/>
                </a:ln>
                <a:solidFill>
                  <a:prstClr val="black"/>
                </a:solidFill>
                <a:effectLst/>
                <a:uLnTx/>
                <a:uFillTx/>
                <a:latin typeface="Arial"/>
                <a:ea typeface="+mn-ea"/>
                <a:cs typeface="Arial"/>
              </a:rPr>
              <a:t>Staff</a:t>
            </a:r>
            <a:r>
              <a:rPr kumimoji="0" lang="hr-HR" sz="1500" b="0" i="0" u="none" strike="noStrike" kern="1200" cap="none" spc="0" normalizeH="0" baseline="0" noProof="0">
                <a:ln>
                  <a:noFill/>
                </a:ln>
                <a:solidFill>
                  <a:prstClr val="black"/>
                </a:solidFill>
                <a:effectLst/>
                <a:uLnTx/>
                <a:uFillTx/>
                <a:latin typeface="Arial"/>
                <a:ea typeface="+mn-ea"/>
                <a:cs typeface="Arial"/>
              </a:rPr>
              <a:t> </a:t>
            </a:r>
            <a:r>
              <a:rPr kumimoji="0" lang="hr-HR" sz="1500" b="0" i="0" u="none" strike="noStrike" kern="1200" cap="none" spc="0" normalizeH="0" baseline="0" noProof="0" err="1">
                <a:ln>
                  <a:noFill/>
                </a:ln>
                <a:solidFill>
                  <a:prstClr val="black"/>
                </a:solidFill>
                <a:effectLst/>
                <a:uLnTx/>
                <a:uFillTx/>
                <a:latin typeface="Arial"/>
                <a:ea typeface="+mn-ea"/>
                <a:cs typeface="Arial"/>
              </a:rPr>
              <a:t>culture</a:t>
            </a:r>
            <a:r>
              <a:rPr kumimoji="0" lang="hr-HR" sz="1500" b="0" i="0" u="none" strike="noStrike" kern="1200" cap="none" spc="0" normalizeH="0" baseline="0" noProof="0">
                <a:ln>
                  <a:noFill/>
                </a:ln>
                <a:solidFill>
                  <a:prstClr val="black"/>
                </a:solidFill>
                <a:effectLst/>
                <a:uLnTx/>
                <a:uFillTx/>
                <a:latin typeface="Arial"/>
                <a:ea typeface="+mn-ea"/>
                <a:cs typeface="Arial"/>
              </a:rPr>
              <a:t> . 15***</a:t>
            </a:r>
            <a:endParaRPr kumimoji="0" lang="hr-HR"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err="1">
                <a:ln>
                  <a:noFill/>
                </a:ln>
                <a:solidFill>
                  <a:prstClr val="black"/>
                </a:solidFill>
                <a:effectLst/>
                <a:uLnTx/>
                <a:uFillTx/>
                <a:latin typeface="Arial"/>
                <a:ea typeface="+mn-ea"/>
                <a:cs typeface="Arial"/>
              </a:rPr>
              <a:t>Opinion</a:t>
            </a:r>
            <a:r>
              <a:rPr kumimoji="0" lang="hr-HR" sz="1500" b="0" i="0" u="none" strike="noStrike" kern="1200" cap="none" spc="0" normalizeH="0" baseline="0" noProof="0">
                <a:ln>
                  <a:noFill/>
                </a:ln>
                <a:solidFill>
                  <a:prstClr val="black"/>
                </a:solidFill>
                <a:effectLst/>
                <a:uLnTx/>
                <a:uFillTx/>
                <a:latin typeface="Arial"/>
                <a:ea typeface="+mn-ea"/>
                <a:cs typeface="Arial"/>
              </a:rPr>
              <a:t> </a:t>
            </a:r>
            <a:r>
              <a:rPr kumimoji="0" lang="hr-HR" sz="1500" b="0" i="0" u="none" strike="noStrike" kern="1200" cap="none" spc="0" normalizeH="0" baseline="0" noProof="0" err="1">
                <a:ln>
                  <a:noFill/>
                </a:ln>
                <a:solidFill>
                  <a:prstClr val="black"/>
                </a:solidFill>
                <a:effectLst/>
                <a:uLnTx/>
                <a:uFillTx/>
                <a:latin typeface="Arial"/>
                <a:ea typeface="+mn-ea"/>
                <a:cs typeface="Arial"/>
              </a:rPr>
              <a:t>leaders</a:t>
            </a:r>
            <a:r>
              <a:rPr kumimoji="0" lang="hr-HR" sz="1500" b="0" i="0" u="none" strike="noStrike" kern="1200" cap="none" spc="0" normalizeH="0" baseline="0" noProof="0">
                <a:ln>
                  <a:noFill/>
                </a:ln>
                <a:solidFill>
                  <a:prstClr val="black"/>
                </a:solidFill>
                <a:effectLst/>
                <a:uLnTx/>
                <a:uFillTx/>
                <a:latin typeface="Arial"/>
                <a:ea typeface="+mn-ea"/>
                <a:cs typeface="Arial"/>
              </a:rPr>
              <a:t> .07*</a:t>
            </a:r>
            <a:endPar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500" b="0" i="0" u="none" strike="noStrike" kern="1200" cap="none" spc="0" normalizeH="0" baseline="0" noProof="0">
                <a:ln>
                  <a:noFill/>
                </a:ln>
                <a:solidFill>
                  <a:prstClr val="black"/>
                </a:solidFill>
                <a:effectLst/>
                <a:uLnTx/>
                <a:uFillTx/>
                <a:latin typeface="Arial"/>
                <a:ea typeface="+mn-ea"/>
                <a:cs typeface="Arial"/>
              </a:rPr>
              <a:t>Resources .17***</a:t>
            </a:r>
            <a:endPar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5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19942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9DF3F-B31B-843C-C31B-A19D756FA89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6C71999-042B-067F-611C-B211928CF92C}"/>
              </a:ext>
            </a:extLst>
          </p:cNvPr>
          <p:cNvSpPr>
            <a:spLocks noGrp="1"/>
          </p:cNvSpPr>
          <p:nvPr>
            <p:ph type="title"/>
          </p:nvPr>
        </p:nvSpPr>
        <p:spPr/>
        <p:txBody>
          <a:bodyPr/>
          <a:lstStyle/>
          <a:p>
            <a:r>
              <a:rPr lang="hr-HR" noProof="0" err="1">
                <a:solidFill>
                  <a:srgbClr val="B00202"/>
                </a:solidFill>
                <a:latin typeface="Arial"/>
                <a:cs typeface="Arial"/>
              </a:rPr>
              <a:t>Key</a:t>
            </a:r>
            <a:r>
              <a:rPr lang="hr-HR" noProof="0">
                <a:solidFill>
                  <a:srgbClr val="B00202"/>
                </a:solidFill>
                <a:latin typeface="Arial"/>
                <a:cs typeface="Arial"/>
              </a:rPr>
              <a:t> </a:t>
            </a:r>
            <a:r>
              <a:rPr lang="hr-HR" noProof="0" err="1">
                <a:solidFill>
                  <a:srgbClr val="B00202"/>
                </a:solidFill>
                <a:latin typeface="Arial"/>
                <a:cs typeface="Arial"/>
              </a:rPr>
              <a:t>findings</a:t>
            </a:r>
            <a:endParaRPr lang="en-US" noProof="0">
              <a:solidFill>
                <a:srgbClr val="B00202"/>
              </a:solidFill>
              <a:latin typeface="Arial"/>
              <a:cs typeface="Arial"/>
            </a:endParaRPr>
          </a:p>
        </p:txBody>
      </p:sp>
      <p:sp>
        <p:nvSpPr>
          <p:cNvPr id="3" name="Rezervirano mjesto sadržaja 2">
            <a:extLst>
              <a:ext uri="{FF2B5EF4-FFF2-40B4-BE49-F238E27FC236}">
                <a16:creationId xmlns:a16="http://schemas.microsoft.com/office/drawing/2014/main" id="{EA626C23-FDFC-5943-A7B2-2B14D14D6BCF}"/>
              </a:ext>
            </a:extLst>
          </p:cNvPr>
          <p:cNvSpPr>
            <a:spLocks noGrp="1"/>
          </p:cNvSpPr>
          <p:nvPr>
            <p:ph idx="1"/>
          </p:nvPr>
        </p:nvSpPr>
        <p:spPr/>
        <p:txBody>
          <a:bodyPr>
            <a:normAutofit/>
          </a:bodyPr>
          <a:lstStyle/>
          <a:p>
            <a:pPr>
              <a:lnSpc>
                <a:spcPct val="110000"/>
              </a:lnSpc>
            </a:pPr>
            <a:r>
              <a:rPr lang="en-US" sz="2400" noProof="0" dirty="0">
                <a:latin typeface="Arial" panose="020B0604020202020204" pitchFamily="34" charset="0"/>
                <a:cs typeface="Arial" panose="020B0604020202020204" pitchFamily="34" charset="0"/>
              </a:rPr>
              <a:t>The workplace fully moderated the mediation mechanism between school staff culture and the normalization process, as well as school staff culture and feasibility</a:t>
            </a:r>
            <a:r>
              <a:rPr lang="hr-HR" sz="2400" noProof="0" dirty="0">
                <a:latin typeface="Arial" panose="020B0604020202020204" pitchFamily="34" charset="0"/>
                <a:cs typeface="Arial" panose="020B0604020202020204" pitchFamily="34" charset="0"/>
              </a:rPr>
              <a:t>.</a:t>
            </a:r>
          </a:p>
          <a:p>
            <a:pPr>
              <a:lnSpc>
                <a:spcPct val="110000"/>
              </a:lnSpc>
            </a:pPr>
            <a:endParaRPr lang="hr-HR" sz="2400" noProof="0" dirty="0">
              <a:latin typeface="Arial" panose="020B0604020202020204" pitchFamily="34" charset="0"/>
              <a:cs typeface="Arial" panose="020B0604020202020204" pitchFamily="34" charset="0"/>
            </a:endParaRPr>
          </a:p>
          <a:p>
            <a:pPr>
              <a:lnSpc>
                <a:spcPct val="110000"/>
              </a:lnSpc>
            </a:pPr>
            <a:r>
              <a:rPr lang="en-US" sz="2400" noProof="0" dirty="0">
                <a:latin typeface="Arial" panose="020B0604020202020204" pitchFamily="34" charset="0"/>
                <a:cs typeface="Arial" panose="020B0604020202020204" pitchFamily="34" charset="0"/>
              </a:rPr>
              <a:t>The mediated effect was significantly stronger for support professionals than for teachers</a:t>
            </a:r>
            <a:r>
              <a:rPr lang="hr-HR" sz="2400" noProof="0" dirty="0">
                <a:latin typeface="Arial" panose="020B0604020202020204" pitchFamily="34" charset="0"/>
                <a:cs typeface="Arial" panose="020B0604020202020204" pitchFamily="34" charset="0"/>
              </a:rPr>
              <a:t>.</a:t>
            </a:r>
          </a:p>
          <a:p>
            <a:pPr>
              <a:lnSpc>
                <a:spcPct val="110000"/>
              </a:lnSpc>
            </a:pPr>
            <a:endParaRPr lang="hr-HR" sz="2400" noProof="0" dirty="0">
              <a:latin typeface="Arial" panose="020B0604020202020204" pitchFamily="34" charset="0"/>
              <a:cs typeface="Arial" panose="020B0604020202020204" pitchFamily="34" charset="0"/>
            </a:endParaRPr>
          </a:p>
          <a:p>
            <a:pPr>
              <a:lnSpc>
                <a:spcPct val="110000"/>
              </a:lnSpc>
            </a:pPr>
            <a:r>
              <a:rPr lang="en-US" sz="2400" noProof="0" dirty="0">
                <a:latin typeface="Arial" panose="020B0604020202020204" pitchFamily="34" charset="0"/>
                <a:cs typeface="Arial" panose="020B0604020202020204" pitchFamily="34" charset="0"/>
              </a:rPr>
              <a:t>The interaction between the workplace and the normalization process in predicting feasibility was not statistically significant</a:t>
            </a:r>
            <a:r>
              <a:rPr lang="hr-HR" sz="2400" noProof="0" dirty="0">
                <a:latin typeface="Arial" panose="020B0604020202020204" pitchFamily="34" charset="0"/>
                <a:cs typeface="Arial" panose="020B0604020202020204" pitchFamily="34" charset="0"/>
              </a:rPr>
              <a:t>.</a:t>
            </a:r>
            <a:endParaRPr 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95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B6F32-6C6E-F783-979D-9A1C038D76C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F709C79-5EFD-F595-7448-08871EB34D6D}"/>
              </a:ext>
            </a:extLst>
          </p:cNvPr>
          <p:cNvSpPr>
            <a:spLocks noGrp="1"/>
          </p:cNvSpPr>
          <p:nvPr>
            <p:ph type="title"/>
          </p:nvPr>
        </p:nvSpPr>
        <p:spPr/>
        <p:txBody>
          <a:bodyPr/>
          <a:lstStyle/>
          <a:p>
            <a:r>
              <a:rPr lang="hr-HR" sz="4000">
                <a:solidFill>
                  <a:srgbClr val="B00202"/>
                </a:solidFill>
                <a:latin typeface="Arial"/>
                <a:cs typeface="Arial"/>
              </a:rPr>
              <a:t>H2: </a:t>
            </a:r>
            <a:r>
              <a:rPr lang="hr-HR" sz="4000" err="1">
                <a:solidFill>
                  <a:srgbClr val="B00202"/>
                </a:solidFill>
                <a:latin typeface="Arial"/>
                <a:cs typeface="Arial"/>
              </a:rPr>
              <a:t>Mediated</a:t>
            </a:r>
            <a:r>
              <a:rPr lang="hr-HR" sz="4000" noProof="0">
                <a:solidFill>
                  <a:srgbClr val="B00202"/>
                </a:solidFill>
                <a:latin typeface="Arial"/>
                <a:cs typeface="Arial"/>
              </a:rPr>
              <a:t> </a:t>
            </a:r>
            <a:r>
              <a:rPr lang="hr-HR" sz="4000" noProof="0" err="1">
                <a:solidFill>
                  <a:srgbClr val="B00202"/>
                </a:solidFill>
                <a:latin typeface="Arial"/>
                <a:cs typeface="Arial"/>
              </a:rPr>
              <a:t>moderation</a:t>
            </a:r>
            <a:r>
              <a:rPr lang="hr-HR" sz="4000" noProof="0">
                <a:solidFill>
                  <a:srgbClr val="B00202"/>
                </a:solidFill>
                <a:latin typeface="Arial"/>
                <a:cs typeface="Arial"/>
              </a:rPr>
              <a:t> model</a:t>
            </a:r>
            <a:endParaRPr lang="en-US" sz="4000" noProof="0">
              <a:solidFill>
                <a:srgbClr val="B00202"/>
              </a:solidFill>
              <a:latin typeface="Arial"/>
              <a:cs typeface="Arial"/>
            </a:endParaRPr>
          </a:p>
        </p:txBody>
      </p:sp>
      <p:sp>
        <p:nvSpPr>
          <p:cNvPr id="6" name="TekstniOkvir 5">
            <a:extLst>
              <a:ext uri="{FF2B5EF4-FFF2-40B4-BE49-F238E27FC236}">
                <a16:creationId xmlns:a16="http://schemas.microsoft.com/office/drawing/2014/main" id="{A7AB2876-02AB-37D9-EC1E-2F1404B3702C}"/>
              </a:ext>
            </a:extLst>
          </p:cNvPr>
          <p:cNvSpPr txBox="1"/>
          <p:nvPr/>
        </p:nvSpPr>
        <p:spPr>
          <a:xfrm>
            <a:off x="5001985" y="2099157"/>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Normalization</a:t>
            </a:r>
            <a:endParaRPr kumimoji="0" lang="hr-HR"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kstniOkvir 6">
            <a:extLst>
              <a:ext uri="{FF2B5EF4-FFF2-40B4-BE49-F238E27FC236}">
                <a16:creationId xmlns:a16="http://schemas.microsoft.com/office/drawing/2014/main" id="{D2F15B90-E9C9-7E51-51D0-3F8E3ABDD1E8}"/>
              </a:ext>
            </a:extLst>
          </p:cNvPr>
          <p:cNvSpPr txBox="1"/>
          <p:nvPr/>
        </p:nvSpPr>
        <p:spPr>
          <a:xfrm>
            <a:off x="1590278" y="2099157"/>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Workplace</a:t>
            </a:r>
            <a:r>
              <a:rPr kumimoji="0" lang="hr-HR" sz="1800" b="0" i="0" u="none" strike="noStrike" kern="1200" cap="none" spc="0" normalizeH="0" baseline="0" noProof="0">
                <a:ln>
                  <a:noFill/>
                </a:ln>
                <a:solidFill>
                  <a:prstClr val="black"/>
                </a:solidFill>
                <a:effectLst/>
                <a:uLnTx/>
                <a:uFillTx/>
                <a:latin typeface="Arial"/>
                <a:ea typeface="+mn-ea"/>
                <a:cs typeface="Arial"/>
              </a:rPr>
              <a:t> </a:t>
            </a: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kstniOkvir 7">
            <a:extLst>
              <a:ext uri="{FF2B5EF4-FFF2-40B4-BE49-F238E27FC236}">
                <a16:creationId xmlns:a16="http://schemas.microsoft.com/office/drawing/2014/main" id="{D74C06EB-909F-3C13-7F77-8E77923E5DAD}"/>
              </a:ext>
            </a:extLst>
          </p:cNvPr>
          <p:cNvSpPr txBox="1"/>
          <p:nvPr/>
        </p:nvSpPr>
        <p:spPr>
          <a:xfrm>
            <a:off x="1433397" y="4453991"/>
            <a:ext cx="2344911" cy="113877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err="1">
                <a:ln>
                  <a:noFill/>
                </a:ln>
                <a:solidFill>
                  <a:prstClr val="black"/>
                </a:solidFill>
                <a:effectLst/>
                <a:uLnTx/>
                <a:uFillTx/>
                <a:latin typeface="Arial"/>
                <a:ea typeface="+mn-ea"/>
                <a:cs typeface="Arial"/>
              </a:rPr>
              <a:t>Organizational</a:t>
            </a:r>
            <a:r>
              <a:rPr kumimoji="0" lang="hr-HR" sz="1600" b="0" i="0" u="none" strike="noStrike" kern="1200" cap="none" spc="0" normalizeH="0" baseline="0" noProof="0">
                <a:ln>
                  <a:noFill/>
                </a:ln>
                <a:solidFill>
                  <a:prstClr val="black"/>
                </a:solidFill>
                <a:effectLst/>
                <a:uLnTx/>
                <a:uFillTx/>
                <a:latin typeface="Arial"/>
                <a:ea typeface="+mn-ea"/>
                <a:cs typeface="Arial"/>
              </a:rPr>
              <a:t> </a:t>
            </a:r>
            <a:r>
              <a:rPr kumimoji="0" lang="hr-HR" sz="1600" b="0" i="0" u="none" strike="noStrike" kern="1200" cap="none" spc="0" normalizeH="0" baseline="0" noProof="0" err="1">
                <a:ln>
                  <a:noFill/>
                </a:ln>
                <a:solidFill>
                  <a:prstClr val="black"/>
                </a:solidFill>
                <a:effectLst/>
                <a:uLnTx/>
                <a:uFillTx/>
                <a:latin typeface="Arial"/>
                <a:ea typeface="+mn-ea"/>
                <a:cs typeface="Arial"/>
              </a:rPr>
              <a:t>culture</a:t>
            </a:r>
            <a:r>
              <a:rPr kumimoji="0" lang="hr-HR" sz="1600" b="0" i="0" u="none" strike="noStrike" kern="1200" cap="none" spc="0" normalizeH="0" baseline="0" noProof="0">
                <a:ln>
                  <a:noFill/>
                </a:ln>
                <a:solidFill>
                  <a:prstClr val="black"/>
                </a:solidFill>
                <a:effectLst/>
                <a:uLnTx/>
                <a:uFillTx/>
                <a:latin typeface="Arial"/>
                <a:ea typeface="+mn-ea"/>
                <a:cs typeface="Arial"/>
              </a:rPr>
              <a:t> (</a:t>
            </a:r>
            <a:r>
              <a:rPr kumimoji="0" lang="hr-HR" sz="1600" b="0" i="0" u="none" strike="noStrike" kern="1200" cap="none" spc="0" normalizeH="0" baseline="0" noProof="0" err="1">
                <a:ln>
                  <a:noFill/>
                </a:ln>
                <a:solidFill>
                  <a:prstClr val="black"/>
                </a:solidFill>
                <a:effectLst/>
                <a:uLnTx/>
                <a:uFillTx/>
                <a:latin typeface="Arial"/>
                <a:ea typeface="+mn-ea"/>
                <a:cs typeface="Arial"/>
              </a:rPr>
              <a:t>staff</a:t>
            </a:r>
            <a:r>
              <a:rPr kumimoji="0" lang="hr-HR" sz="1600" b="0" i="0" u="none" strike="noStrike" kern="1200" cap="none" spc="0" normalizeH="0" baseline="0" noProof="0">
                <a:ln>
                  <a:noFill/>
                </a:ln>
                <a:solidFill>
                  <a:prstClr val="black"/>
                </a:solidFill>
                <a:effectLst/>
                <a:uLnTx/>
                <a:uFillTx/>
                <a:latin typeface="Arial"/>
                <a:ea typeface="+mn-ea"/>
                <a:cs typeface="Arial"/>
              </a:rPr>
              <a:t> </a:t>
            </a:r>
            <a:r>
              <a:rPr kumimoji="0" lang="hr-HR" sz="1600" b="0" i="0" u="none" strike="noStrike" kern="1200" cap="none" spc="0" normalizeH="0" baseline="0" noProof="0" err="1">
                <a:ln>
                  <a:noFill/>
                </a:ln>
                <a:solidFill>
                  <a:prstClr val="black"/>
                </a:solidFill>
                <a:effectLst/>
                <a:uLnTx/>
                <a:uFillTx/>
                <a:latin typeface="Arial"/>
                <a:ea typeface="+mn-ea"/>
                <a:cs typeface="Arial"/>
              </a:rPr>
              <a:t>culture</a:t>
            </a:r>
            <a:r>
              <a:rPr kumimoji="0" lang="hr-HR" sz="1600" b="0" i="0" u="none" strike="noStrike" kern="1200" cap="none" spc="0" normalizeH="0" baseline="0" noProof="0">
                <a:ln>
                  <a:noFill/>
                </a:ln>
                <a:solidFill>
                  <a:prstClr val="black"/>
                </a:solidFill>
                <a:effectLst/>
                <a:uLnTx/>
                <a:uFillTx/>
                <a:latin typeface="Arial"/>
                <a:ea typeface="+mn-ea"/>
                <a:cs typeface="Arial"/>
              </a:rPr>
              <a:t>)</a:t>
            </a:r>
            <a:endParaRPr kumimoji="0" lang="hr-HR" sz="1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kstniOkvir 8">
            <a:extLst>
              <a:ext uri="{FF2B5EF4-FFF2-40B4-BE49-F238E27FC236}">
                <a16:creationId xmlns:a16="http://schemas.microsoft.com/office/drawing/2014/main" id="{62630153-7D31-DA94-BFA8-BB0AB929F8A0}"/>
              </a:ext>
            </a:extLst>
          </p:cNvPr>
          <p:cNvSpPr txBox="1"/>
          <p:nvPr/>
        </p:nvSpPr>
        <p:spPr>
          <a:xfrm>
            <a:off x="8413693" y="4416516"/>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Feasibility</a:t>
            </a:r>
            <a:endParaRPr kumimoji="0" lang="hr-HR" sz="1800" b="0" i="0" u="none" strike="noStrike" kern="1200" cap="none" spc="0" normalizeH="0" baseline="0" noProof="0" err="1">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Ravni poveznik sa strelicom 10">
            <a:extLst>
              <a:ext uri="{FF2B5EF4-FFF2-40B4-BE49-F238E27FC236}">
                <a16:creationId xmlns:a16="http://schemas.microsoft.com/office/drawing/2014/main" id="{C40CFE90-72C7-FC52-F609-DF5D609500A2}"/>
              </a:ext>
            </a:extLst>
          </p:cNvPr>
          <p:cNvCxnSpPr>
            <a:cxnSpLocks/>
          </p:cNvCxnSpPr>
          <p:nvPr/>
        </p:nvCxnSpPr>
        <p:spPr>
          <a:xfrm flipV="1">
            <a:off x="3778307" y="3022487"/>
            <a:ext cx="1223678" cy="139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Ravni poveznik sa strelicom 12">
            <a:extLst>
              <a:ext uri="{FF2B5EF4-FFF2-40B4-BE49-F238E27FC236}">
                <a16:creationId xmlns:a16="http://schemas.microsoft.com/office/drawing/2014/main" id="{7ADAEE7A-7879-60DD-7FF3-581E0E3A88B7}"/>
              </a:ext>
            </a:extLst>
          </p:cNvPr>
          <p:cNvCxnSpPr>
            <a:cxnSpLocks/>
          </p:cNvCxnSpPr>
          <p:nvPr/>
        </p:nvCxnSpPr>
        <p:spPr>
          <a:xfrm>
            <a:off x="7190014" y="3042473"/>
            <a:ext cx="1223678" cy="1374043"/>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Ravni poveznik sa strelicom 14">
            <a:extLst>
              <a:ext uri="{FF2B5EF4-FFF2-40B4-BE49-F238E27FC236}">
                <a16:creationId xmlns:a16="http://schemas.microsoft.com/office/drawing/2014/main" id="{97BA24BF-B3EF-AEFD-B289-0C1F8390070C}"/>
              </a:ext>
            </a:extLst>
          </p:cNvPr>
          <p:cNvCxnSpPr>
            <a:cxnSpLocks/>
            <a:endCxn id="9" idx="1"/>
          </p:cNvCxnSpPr>
          <p:nvPr/>
        </p:nvCxnSpPr>
        <p:spPr>
          <a:xfrm flipV="1">
            <a:off x="3778307" y="4878181"/>
            <a:ext cx="4635386" cy="747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7" name="Ravni poveznik sa strelicom 16">
            <a:extLst>
              <a:ext uri="{FF2B5EF4-FFF2-40B4-BE49-F238E27FC236}">
                <a16:creationId xmlns:a16="http://schemas.microsoft.com/office/drawing/2014/main" id="{57F5DF2F-C89D-0595-C8BE-DC899EB0F29D}"/>
              </a:ext>
            </a:extLst>
          </p:cNvPr>
          <p:cNvCxnSpPr>
            <a:cxnSpLocks/>
          </p:cNvCxnSpPr>
          <p:nvPr/>
        </p:nvCxnSpPr>
        <p:spPr>
          <a:xfrm>
            <a:off x="3778307" y="3028470"/>
            <a:ext cx="706607" cy="51791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21" name="Ravni poveznik sa strelicom 20">
            <a:extLst>
              <a:ext uri="{FF2B5EF4-FFF2-40B4-BE49-F238E27FC236}">
                <a16:creationId xmlns:a16="http://schemas.microsoft.com/office/drawing/2014/main" id="{678A4059-6C3D-74F5-9012-FE53141324F0}"/>
              </a:ext>
            </a:extLst>
          </p:cNvPr>
          <p:cNvCxnSpPr>
            <a:cxnSpLocks/>
          </p:cNvCxnSpPr>
          <p:nvPr/>
        </p:nvCxnSpPr>
        <p:spPr>
          <a:xfrm>
            <a:off x="2713046" y="3023809"/>
            <a:ext cx="2561584" cy="187743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4" name="TekstniOkvir 3">
            <a:extLst>
              <a:ext uri="{FF2B5EF4-FFF2-40B4-BE49-F238E27FC236}">
                <a16:creationId xmlns:a16="http://schemas.microsoft.com/office/drawing/2014/main" id="{8D189109-D813-7BDF-2059-09C51B6295EB}"/>
              </a:ext>
            </a:extLst>
          </p:cNvPr>
          <p:cNvSpPr txBox="1"/>
          <p:nvPr/>
        </p:nvSpPr>
        <p:spPr>
          <a:xfrm>
            <a:off x="7730548" y="3443725"/>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-.40</a:t>
            </a:r>
          </a:p>
        </p:txBody>
      </p:sp>
      <p:sp>
        <p:nvSpPr>
          <p:cNvPr id="5" name="TekstniOkvir 4">
            <a:extLst>
              <a:ext uri="{FF2B5EF4-FFF2-40B4-BE49-F238E27FC236}">
                <a16:creationId xmlns:a16="http://schemas.microsoft.com/office/drawing/2014/main" id="{E52FD4D2-CE38-887F-09EC-A57673D4EDAD}"/>
              </a:ext>
            </a:extLst>
          </p:cNvPr>
          <p:cNvSpPr txBox="1"/>
          <p:nvPr/>
        </p:nvSpPr>
        <p:spPr>
          <a:xfrm>
            <a:off x="5847113" y="4967724"/>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.17***</a:t>
            </a:r>
          </a:p>
        </p:txBody>
      </p:sp>
      <p:sp>
        <p:nvSpPr>
          <p:cNvPr id="10" name="TekstniOkvir 9">
            <a:extLst>
              <a:ext uri="{FF2B5EF4-FFF2-40B4-BE49-F238E27FC236}">
                <a16:creationId xmlns:a16="http://schemas.microsoft.com/office/drawing/2014/main" id="{6AB477EC-1B63-5E4B-58C1-3D91861DD1C2}"/>
              </a:ext>
            </a:extLst>
          </p:cNvPr>
          <p:cNvSpPr txBox="1"/>
          <p:nvPr/>
        </p:nvSpPr>
        <p:spPr>
          <a:xfrm>
            <a:off x="3920547" y="2926138"/>
            <a:ext cx="110961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-.20***</a:t>
            </a:r>
            <a:r>
              <a:rPr kumimoji="0" lang="sr-Latn-RS" sz="1800" b="0" i="0" u="none" strike="noStrike" kern="1200" cap="none" spc="0" normalizeH="0" baseline="0" noProof="0">
                <a:ln>
                  <a:noFill/>
                </a:ln>
                <a:solidFill>
                  <a:prstClr val="black"/>
                </a:solidFill>
                <a:effectLst/>
                <a:uLnTx/>
                <a:uFillTx/>
                <a:latin typeface="Aptos"/>
                <a:ea typeface="+mn-ea"/>
                <a:cs typeface="Arial"/>
              </a:rPr>
              <a:t> </a:t>
            </a:r>
            <a:endPar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kstniOkvir 11">
            <a:extLst>
              <a:ext uri="{FF2B5EF4-FFF2-40B4-BE49-F238E27FC236}">
                <a16:creationId xmlns:a16="http://schemas.microsoft.com/office/drawing/2014/main" id="{8436C426-4CF8-FC21-B1E5-33DB4F416D6A}"/>
              </a:ext>
            </a:extLst>
          </p:cNvPr>
          <p:cNvSpPr txBox="1"/>
          <p:nvPr/>
        </p:nvSpPr>
        <p:spPr>
          <a:xfrm>
            <a:off x="4466886" y="4105083"/>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-.20**</a:t>
            </a:r>
          </a:p>
        </p:txBody>
      </p:sp>
      <p:sp>
        <p:nvSpPr>
          <p:cNvPr id="14" name="TekstniOkvir 13">
            <a:extLst>
              <a:ext uri="{FF2B5EF4-FFF2-40B4-BE49-F238E27FC236}">
                <a16:creationId xmlns:a16="http://schemas.microsoft.com/office/drawing/2014/main" id="{18200FFA-1225-506B-6159-95569DA34891}"/>
              </a:ext>
            </a:extLst>
          </p:cNvPr>
          <p:cNvSpPr txBox="1"/>
          <p:nvPr/>
        </p:nvSpPr>
        <p:spPr>
          <a:xfrm>
            <a:off x="1010601" y="5986225"/>
            <a:ext cx="10535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School</a:t>
            </a:r>
            <a:r>
              <a:rPr kumimoji="0" lang="hr-HR" sz="1800" b="0" i="0" u="none" strike="noStrike" kern="1200" cap="none" spc="0" normalizeH="0" baseline="0" noProof="0">
                <a:ln>
                  <a:noFill/>
                </a:ln>
                <a:solidFill>
                  <a:prstClr val="black"/>
                </a:solidFill>
                <a:effectLst/>
                <a:uLnTx/>
                <a:uFillTx/>
                <a:latin typeface="Arial"/>
                <a:ea typeface="+mn-ea"/>
                <a:cs typeface="Arial"/>
              </a:rPr>
              <a:t> </a:t>
            </a:r>
            <a:r>
              <a:rPr kumimoji="0" lang="hr-HR" sz="1800" b="0" i="0" u="none" strike="noStrike" kern="1200" cap="none" spc="0" normalizeH="0" baseline="0" noProof="0" err="1">
                <a:ln>
                  <a:noFill/>
                </a:ln>
                <a:solidFill>
                  <a:prstClr val="black"/>
                </a:solidFill>
                <a:effectLst/>
                <a:uLnTx/>
                <a:uFillTx/>
                <a:latin typeface="Arial"/>
                <a:ea typeface="+mn-ea"/>
                <a:cs typeface="Arial"/>
              </a:rPr>
              <a:t>professionals</a:t>
            </a:r>
            <a:r>
              <a:rPr kumimoji="0" lang="hr-HR" sz="1800" b="0" i="0" u="none" strike="noStrike" kern="1200" cap="none" spc="0" normalizeH="0" baseline="0" noProof="0">
                <a:ln>
                  <a:noFill/>
                </a:ln>
                <a:solidFill>
                  <a:prstClr val="black"/>
                </a:solidFill>
                <a:effectLst/>
                <a:uLnTx/>
                <a:uFillTx/>
                <a:latin typeface="Arial"/>
                <a:ea typeface="+mn-ea"/>
                <a:cs typeface="Arial"/>
              </a:rPr>
              <a:t> β= .31*** vs. </a:t>
            </a:r>
            <a:r>
              <a:rPr kumimoji="0" lang="hr-HR" sz="1800" b="0" i="0" u="none" strike="noStrike" kern="1200" cap="none" spc="0" normalizeH="0" baseline="0" noProof="0" err="1">
                <a:ln>
                  <a:noFill/>
                </a:ln>
                <a:solidFill>
                  <a:prstClr val="black"/>
                </a:solidFill>
                <a:effectLst/>
                <a:uLnTx/>
                <a:uFillTx/>
                <a:latin typeface="Arial"/>
                <a:ea typeface="+mn-ea"/>
                <a:cs typeface="Arial"/>
              </a:rPr>
              <a:t>Teachers</a:t>
            </a:r>
            <a:r>
              <a:rPr kumimoji="0" lang="hr-HR" sz="1800" b="0" i="0" u="none" strike="noStrike" kern="1200" cap="none" spc="0" normalizeH="0" baseline="0" noProof="0">
                <a:ln>
                  <a:noFill/>
                </a:ln>
                <a:solidFill>
                  <a:prstClr val="black"/>
                </a:solidFill>
                <a:effectLst/>
                <a:uLnTx/>
                <a:uFillTx/>
                <a:latin typeface="Arial"/>
                <a:ea typeface="+mn-ea"/>
                <a:cs typeface="Arial"/>
              </a:rPr>
              <a:t> β=. 33</a:t>
            </a:r>
            <a:endParaRPr kumimoji="0" lang="sr-Latn-RS" sz="1800" b="0" i="0" u="none" strike="noStrike" kern="1200" cap="none" spc="0" normalizeH="0" baseline="0" noProof="0">
              <a:ln>
                <a:noFill/>
              </a:ln>
              <a:solidFill>
                <a:prstClr val="black"/>
              </a:solidFill>
              <a:effectLst/>
              <a:uLnTx/>
              <a:uFillTx/>
              <a:latin typeface="Arial"/>
              <a:ea typeface="+mn-ea"/>
              <a:cs typeface="Arial"/>
            </a:endParaRPr>
          </a:p>
        </p:txBody>
      </p:sp>
      <p:sp>
        <p:nvSpPr>
          <p:cNvPr id="19" name="TekstniOkvir 18">
            <a:extLst>
              <a:ext uri="{FF2B5EF4-FFF2-40B4-BE49-F238E27FC236}">
                <a16:creationId xmlns:a16="http://schemas.microsoft.com/office/drawing/2014/main" id="{2D9507C8-3BE6-E741-E733-FB21EFAFC138}"/>
              </a:ext>
            </a:extLst>
          </p:cNvPr>
          <p:cNvSpPr txBox="1"/>
          <p:nvPr/>
        </p:nvSpPr>
        <p:spPr>
          <a:xfrm>
            <a:off x="5891937" y="4452253"/>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.33</a:t>
            </a:r>
          </a:p>
        </p:txBody>
      </p:sp>
    </p:spTree>
    <p:extLst>
      <p:ext uri="{BB962C8B-B14F-4D97-AF65-F5344CB8AC3E}">
        <p14:creationId xmlns:p14="http://schemas.microsoft.com/office/powerpoint/2010/main" val="10042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9A7C-4DD3-578A-8DF5-E412D318EE0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F4B89F6-8BE6-72A9-180A-1FF3FA83E140}"/>
              </a:ext>
            </a:extLst>
          </p:cNvPr>
          <p:cNvSpPr>
            <a:spLocks noGrp="1"/>
          </p:cNvSpPr>
          <p:nvPr>
            <p:ph type="title"/>
          </p:nvPr>
        </p:nvSpPr>
        <p:spPr/>
        <p:txBody>
          <a:bodyPr/>
          <a:lstStyle/>
          <a:p>
            <a:r>
              <a:rPr lang="hr-HR" sz="4000">
                <a:solidFill>
                  <a:srgbClr val="B00202"/>
                </a:solidFill>
                <a:latin typeface="Arial"/>
                <a:cs typeface="Arial"/>
              </a:rPr>
              <a:t>H2: </a:t>
            </a:r>
            <a:r>
              <a:rPr lang="hr-HR" sz="4000" err="1">
                <a:solidFill>
                  <a:srgbClr val="B00202"/>
                </a:solidFill>
                <a:latin typeface="Arial"/>
                <a:cs typeface="Arial"/>
              </a:rPr>
              <a:t>Mediated</a:t>
            </a:r>
            <a:r>
              <a:rPr lang="hr-HR" sz="4000" noProof="0">
                <a:solidFill>
                  <a:srgbClr val="B00202"/>
                </a:solidFill>
                <a:latin typeface="Arial"/>
                <a:cs typeface="Arial"/>
              </a:rPr>
              <a:t> </a:t>
            </a:r>
            <a:r>
              <a:rPr lang="hr-HR" sz="4000" noProof="0" err="1">
                <a:solidFill>
                  <a:srgbClr val="B00202"/>
                </a:solidFill>
                <a:latin typeface="Arial"/>
                <a:cs typeface="Arial"/>
              </a:rPr>
              <a:t>moderation</a:t>
            </a:r>
            <a:r>
              <a:rPr lang="hr-HR" sz="4000" noProof="0">
                <a:solidFill>
                  <a:srgbClr val="B00202"/>
                </a:solidFill>
                <a:latin typeface="Arial"/>
                <a:cs typeface="Arial"/>
              </a:rPr>
              <a:t> model</a:t>
            </a:r>
            <a:endParaRPr lang="en-US" sz="4000" noProof="0">
              <a:solidFill>
                <a:srgbClr val="B00202"/>
              </a:solidFill>
              <a:latin typeface="Arial"/>
              <a:cs typeface="Arial"/>
            </a:endParaRPr>
          </a:p>
        </p:txBody>
      </p:sp>
      <p:sp>
        <p:nvSpPr>
          <p:cNvPr id="6" name="TekstniOkvir 5">
            <a:extLst>
              <a:ext uri="{FF2B5EF4-FFF2-40B4-BE49-F238E27FC236}">
                <a16:creationId xmlns:a16="http://schemas.microsoft.com/office/drawing/2014/main" id="{AA6D1BF4-0C4F-D867-9060-CF6DA9BBB4F4}"/>
              </a:ext>
            </a:extLst>
          </p:cNvPr>
          <p:cNvSpPr txBox="1"/>
          <p:nvPr/>
        </p:nvSpPr>
        <p:spPr>
          <a:xfrm>
            <a:off x="5001985" y="2099157"/>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Normalization</a:t>
            </a:r>
            <a:endParaRPr kumimoji="0" lang="hr-HR" sz="1800" b="0" i="0" u="none" strike="noStrike" kern="1200" cap="none" spc="0" normalizeH="0" baseline="0" noProof="0" err="1">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kstniOkvir 6">
            <a:extLst>
              <a:ext uri="{FF2B5EF4-FFF2-40B4-BE49-F238E27FC236}">
                <a16:creationId xmlns:a16="http://schemas.microsoft.com/office/drawing/2014/main" id="{DDB81695-ABB8-A0FF-FFDA-1CEF1D5F7C27}"/>
              </a:ext>
            </a:extLst>
          </p:cNvPr>
          <p:cNvSpPr txBox="1"/>
          <p:nvPr/>
        </p:nvSpPr>
        <p:spPr>
          <a:xfrm>
            <a:off x="1590278" y="2099157"/>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Workplace</a:t>
            </a:r>
            <a:r>
              <a:rPr kumimoji="0" lang="hr-HR" sz="1800" b="0" i="0" u="none" strike="noStrike" kern="1200" cap="none" spc="0" normalizeH="0" baseline="0" noProof="0">
                <a:ln>
                  <a:noFill/>
                </a:ln>
                <a:solidFill>
                  <a:prstClr val="black"/>
                </a:solidFill>
                <a:effectLst/>
                <a:uLnTx/>
                <a:uFillTx/>
                <a:latin typeface="Arial"/>
                <a:ea typeface="+mn-ea"/>
                <a:cs typeface="Arial"/>
              </a:rPr>
              <a:t> </a:t>
            </a:r>
            <a:endParaRPr kumimoji="0" lang="hr-HR" sz="18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kstniOkvir 7">
            <a:extLst>
              <a:ext uri="{FF2B5EF4-FFF2-40B4-BE49-F238E27FC236}">
                <a16:creationId xmlns:a16="http://schemas.microsoft.com/office/drawing/2014/main" id="{BA911E55-7732-62B8-58B0-442BCBB4BF02}"/>
              </a:ext>
            </a:extLst>
          </p:cNvPr>
          <p:cNvSpPr txBox="1"/>
          <p:nvPr/>
        </p:nvSpPr>
        <p:spPr>
          <a:xfrm>
            <a:off x="1414106" y="4453991"/>
            <a:ext cx="2360345" cy="1138773"/>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err="1">
                <a:ln>
                  <a:noFill/>
                </a:ln>
                <a:solidFill>
                  <a:prstClr val="black"/>
                </a:solidFill>
                <a:effectLst/>
                <a:uLnTx/>
                <a:uFillTx/>
                <a:latin typeface="Arial"/>
                <a:ea typeface="+mn-ea"/>
                <a:cs typeface="Arial"/>
              </a:rPr>
              <a:t>Organizational</a:t>
            </a:r>
            <a:r>
              <a:rPr kumimoji="0" lang="hr-HR" sz="1600" b="0" i="0" u="none" strike="noStrike" kern="1200" cap="none" spc="0" normalizeH="0" baseline="0" noProof="0">
                <a:ln>
                  <a:noFill/>
                </a:ln>
                <a:solidFill>
                  <a:prstClr val="black"/>
                </a:solidFill>
                <a:effectLst/>
                <a:uLnTx/>
                <a:uFillTx/>
                <a:latin typeface="Arial"/>
                <a:ea typeface="+mn-ea"/>
                <a:cs typeface="Arial"/>
              </a:rPr>
              <a:t> </a:t>
            </a:r>
            <a:r>
              <a:rPr kumimoji="0" lang="hr-HR" sz="1600" b="0" i="0" u="none" strike="noStrike" kern="1200" cap="none" spc="0" normalizeH="0" baseline="0" noProof="0" err="1">
                <a:ln>
                  <a:noFill/>
                </a:ln>
                <a:solidFill>
                  <a:prstClr val="black"/>
                </a:solidFill>
                <a:effectLst/>
                <a:uLnTx/>
                <a:uFillTx/>
                <a:latin typeface="Arial"/>
                <a:ea typeface="+mn-ea"/>
                <a:cs typeface="Arial"/>
              </a:rPr>
              <a:t>culture</a:t>
            </a:r>
            <a:r>
              <a:rPr kumimoji="0" lang="hr-HR" sz="1600" b="0" i="0" u="none" strike="noStrike" kern="1200" cap="none" spc="0" normalizeH="0" baseline="0" noProof="0">
                <a:ln>
                  <a:noFill/>
                </a:ln>
                <a:solidFill>
                  <a:prstClr val="black"/>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a:ln>
                  <a:noFill/>
                </a:ln>
                <a:solidFill>
                  <a:prstClr val="black"/>
                </a:solidFill>
                <a:effectLst/>
                <a:uLnTx/>
                <a:uFillTx/>
                <a:latin typeface="Arial"/>
                <a:ea typeface="+mn-ea"/>
                <a:cs typeface="Arial"/>
              </a:rPr>
              <a:t>(</a:t>
            </a:r>
            <a:r>
              <a:rPr kumimoji="0" lang="hr-HR" sz="1600" b="0" i="0" u="none" strike="noStrike" kern="1200" cap="none" spc="0" normalizeH="0" baseline="0" noProof="0" err="1">
                <a:ln>
                  <a:noFill/>
                </a:ln>
                <a:solidFill>
                  <a:prstClr val="black"/>
                </a:solidFill>
                <a:effectLst/>
                <a:uLnTx/>
                <a:uFillTx/>
                <a:latin typeface="Arial"/>
                <a:ea typeface="+mn-ea"/>
                <a:cs typeface="Arial"/>
              </a:rPr>
              <a:t>staff</a:t>
            </a:r>
            <a:r>
              <a:rPr kumimoji="0" lang="hr-HR" sz="1600" b="0" i="0" u="none" strike="noStrike" kern="1200" cap="none" spc="0" normalizeH="0" baseline="0" noProof="0">
                <a:ln>
                  <a:noFill/>
                </a:ln>
                <a:solidFill>
                  <a:prstClr val="black"/>
                </a:solidFill>
                <a:effectLst/>
                <a:uLnTx/>
                <a:uFillTx/>
                <a:latin typeface="Arial"/>
                <a:ea typeface="+mn-ea"/>
                <a:cs typeface="Arial"/>
              </a:rPr>
              <a:t> </a:t>
            </a:r>
            <a:r>
              <a:rPr kumimoji="0" lang="hr-HR" sz="1600" b="0" i="0" u="none" strike="noStrike" kern="1200" cap="none" spc="0" normalizeH="0" baseline="0" noProof="0" err="1">
                <a:ln>
                  <a:noFill/>
                </a:ln>
                <a:solidFill>
                  <a:prstClr val="black"/>
                </a:solidFill>
                <a:effectLst/>
                <a:uLnTx/>
                <a:uFillTx/>
                <a:latin typeface="Arial"/>
                <a:ea typeface="+mn-ea"/>
                <a:cs typeface="Arial"/>
              </a:rPr>
              <a:t>culture</a:t>
            </a:r>
            <a:r>
              <a:rPr kumimoji="0" lang="hr-HR" sz="1600" b="0" i="0" u="none" strike="noStrike" kern="1200" cap="none" spc="0" normalizeH="0" baseline="0" noProof="0">
                <a:ln>
                  <a:noFill/>
                </a:ln>
                <a:solidFill>
                  <a:prstClr val="black"/>
                </a:solidFill>
                <a:effectLst/>
                <a:uLnTx/>
                <a:uFillTx/>
                <a:latin typeface="Arial"/>
                <a:ea typeface="+mn-ea"/>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kstniOkvir 8">
            <a:extLst>
              <a:ext uri="{FF2B5EF4-FFF2-40B4-BE49-F238E27FC236}">
                <a16:creationId xmlns:a16="http://schemas.microsoft.com/office/drawing/2014/main" id="{8971E67A-2DDA-D2B7-56BC-D360A5CB6E56}"/>
              </a:ext>
            </a:extLst>
          </p:cNvPr>
          <p:cNvSpPr txBox="1"/>
          <p:nvPr/>
        </p:nvSpPr>
        <p:spPr>
          <a:xfrm>
            <a:off x="8413693" y="4416516"/>
            <a:ext cx="218802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err="1">
                <a:ln>
                  <a:noFill/>
                </a:ln>
                <a:solidFill>
                  <a:prstClr val="black"/>
                </a:solidFill>
                <a:effectLst/>
                <a:uLnTx/>
                <a:uFillTx/>
                <a:latin typeface="Arial"/>
                <a:ea typeface="+mn-ea"/>
                <a:cs typeface="Arial"/>
              </a:rPr>
              <a:t>Feasibility</a:t>
            </a:r>
            <a:endParaRPr kumimoji="0" lang="hr-HR" sz="1800" b="0" i="0" u="none" strike="noStrike" kern="1200" cap="none" spc="0" normalizeH="0" baseline="0" noProof="0" err="1">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Ravni poveznik sa strelicom 10">
            <a:extLst>
              <a:ext uri="{FF2B5EF4-FFF2-40B4-BE49-F238E27FC236}">
                <a16:creationId xmlns:a16="http://schemas.microsoft.com/office/drawing/2014/main" id="{2D1B6BFC-ACDC-ABB2-4692-F9906A140A60}"/>
              </a:ext>
            </a:extLst>
          </p:cNvPr>
          <p:cNvCxnSpPr>
            <a:cxnSpLocks/>
          </p:cNvCxnSpPr>
          <p:nvPr/>
        </p:nvCxnSpPr>
        <p:spPr>
          <a:xfrm flipV="1">
            <a:off x="3778307" y="3022487"/>
            <a:ext cx="1223678" cy="1394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Ravni poveznik sa strelicom 12">
            <a:extLst>
              <a:ext uri="{FF2B5EF4-FFF2-40B4-BE49-F238E27FC236}">
                <a16:creationId xmlns:a16="http://schemas.microsoft.com/office/drawing/2014/main" id="{087656A1-41F0-D2C0-6DF1-96E41E2D87DD}"/>
              </a:ext>
            </a:extLst>
          </p:cNvPr>
          <p:cNvCxnSpPr>
            <a:cxnSpLocks/>
          </p:cNvCxnSpPr>
          <p:nvPr/>
        </p:nvCxnSpPr>
        <p:spPr>
          <a:xfrm>
            <a:off x="7190014" y="3042473"/>
            <a:ext cx="1223678" cy="1374043"/>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15" name="Ravni poveznik sa strelicom 14">
            <a:extLst>
              <a:ext uri="{FF2B5EF4-FFF2-40B4-BE49-F238E27FC236}">
                <a16:creationId xmlns:a16="http://schemas.microsoft.com/office/drawing/2014/main" id="{4AA90D44-542F-5A55-B7A5-198B0E8F7BFB}"/>
              </a:ext>
            </a:extLst>
          </p:cNvPr>
          <p:cNvCxnSpPr>
            <a:cxnSpLocks/>
            <a:endCxn id="9" idx="1"/>
          </p:cNvCxnSpPr>
          <p:nvPr/>
        </p:nvCxnSpPr>
        <p:spPr>
          <a:xfrm flipV="1">
            <a:off x="3778307" y="4878181"/>
            <a:ext cx="4635386" cy="747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7" name="Ravni poveznik sa strelicom 16">
            <a:extLst>
              <a:ext uri="{FF2B5EF4-FFF2-40B4-BE49-F238E27FC236}">
                <a16:creationId xmlns:a16="http://schemas.microsoft.com/office/drawing/2014/main" id="{FE611454-8FDC-7193-43B0-71B0023A1583}"/>
              </a:ext>
            </a:extLst>
          </p:cNvPr>
          <p:cNvCxnSpPr>
            <a:cxnSpLocks/>
          </p:cNvCxnSpPr>
          <p:nvPr/>
        </p:nvCxnSpPr>
        <p:spPr>
          <a:xfrm>
            <a:off x="3778307" y="3028470"/>
            <a:ext cx="706607" cy="51791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cxnSp>
        <p:nvCxnSpPr>
          <p:cNvPr id="21" name="Ravni poveznik sa strelicom 20">
            <a:extLst>
              <a:ext uri="{FF2B5EF4-FFF2-40B4-BE49-F238E27FC236}">
                <a16:creationId xmlns:a16="http://schemas.microsoft.com/office/drawing/2014/main" id="{1562BE11-ADB0-32FA-83FB-5B805A8BC198}"/>
              </a:ext>
            </a:extLst>
          </p:cNvPr>
          <p:cNvCxnSpPr>
            <a:cxnSpLocks/>
          </p:cNvCxnSpPr>
          <p:nvPr/>
        </p:nvCxnSpPr>
        <p:spPr>
          <a:xfrm>
            <a:off x="2713046" y="3023809"/>
            <a:ext cx="2561584" cy="1877432"/>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4" name="TekstniOkvir 3">
            <a:extLst>
              <a:ext uri="{FF2B5EF4-FFF2-40B4-BE49-F238E27FC236}">
                <a16:creationId xmlns:a16="http://schemas.microsoft.com/office/drawing/2014/main" id="{EA40EB6D-7398-59AC-DA9F-76526FA0F9EB}"/>
              </a:ext>
            </a:extLst>
          </p:cNvPr>
          <p:cNvSpPr txBox="1"/>
          <p:nvPr/>
        </p:nvSpPr>
        <p:spPr>
          <a:xfrm>
            <a:off x="7730548" y="3443725"/>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-.40</a:t>
            </a:r>
          </a:p>
        </p:txBody>
      </p:sp>
      <p:sp>
        <p:nvSpPr>
          <p:cNvPr id="5" name="TekstniOkvir 4">
            <a:extLst>
              <a:ext uri="{FF2B5EF4-FFF2-40B4-BE49-F238E27FC236}">
                <a16:creationId xmlns:a16="http://schemas.microsoft.com/office/drawing/2014/main" id="{A895C7E4-9945-2FAF-114B-470BDAA6555D}"/>
              </a:ext>
            </a:extLst>
          </p:cNvPr>
          <p:cNvSpPr txBox="1"/>
          <p:nvPr/>
        </p:nvSpPr>
        <p:spPr>
          <a:xfrm>
            <a:off x="5847113" y="4967724"/>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.17***</a:t>
            </a:r>
          </a:p>
        </p:txBody>
      </p:sp>
      <p:sp>
        <p:nvSpPr>
          <p:cNvPr id="10" name="TekstniOkvir 9">
            <a:extLst>
              <a:ext uri="{FF2B5EF4-FFF2-40B4-BE49-F238E27FC236}">
                <a16:creationId xmlns:a16="http://schemas.microsoft.com/office/drawing/2014/main" id="{65C8D79E-4CEA-67C9-7C46-BEFE80951E48}"/>
              </a:ext>
            </a:extLst>
          </p:cNvPr>
          <p:cNvSpPr txBox="1"/>
          <p:nvPr/>
        </p:nvSpPr>
        <p:spPr>
          <a:xfrm>
            <a:off x="3920547" y="2926138"/>
            <a:ext cx="110961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-.20***</a:t>
            </a:r>
            <a:r>
              <a:rPr kumimoji="0" lang="sr-Latn-RS" sz="1800" b="0" i="0" u="none" strike="noStrike" kern="1200" cap="none" spc="0" normalizeH="0" baseline="0" noProof="0">
                <a:ln>
                  <a:noFill/>
                </a:ln>
                <a:solidFill>
                  <a:prstClr val="black"/>
                </a:solidFill>
                <a:effectLst/>
                <a:uLnTx/>
                <a:uFillTx/>
                <a:latin typeface="Aptos"/>
                <a:ea typeface="+mn-ea"/>
                <a:cs typeface="Arial"/>
              </a:rPr>
              <a:t> </a:t>
            </a:r>
            <a:endParaRPr kumimoji="0" lang="sr-Latn-R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kstniOkvir 11">
            <a:extLst>
              <a:ext uri="{FF2B5EF4-FFF2-40B4-BE49-F238E27FC236}">
                <a16:creationId xmlns:a16="http://schemas.microsoft.com/office/drawing/2014/main" id="{D90C1BB3-D565-49CA-F7D1-B126BC65C802}"/>
              </a:ext>
            </a:extLst>
          </p:cNvPr>
          <p:cNvSpPr txBox="1"/>
          <p:nvPr/>
        </p:nvSpPr>
        <p:spPr>
          <a:xfrm>
            <a:off x="4466886" y="4105083"/>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-.20**</a:t>
            </a:r>
          </a:p>
        </p:txBody>
      </p:sp>
      <p:sp>
        <p:nvSpPr>
          <p:cNvPr id="3" name="TekstniOkvir 15">
            <a:extLst>
              <a:ext uri="{FF2B5EF4-FFF2-40B4-BE49-F238E27FC236}">
                <a16:creationId xmlns:a16="http://schemas.microsoft.com/office/drawing/2014/main" id="{C2D932D9-1856-4FB6-CB1D-6092CF27A847}"/>
              </a:ext>
            </a:extLst>
          </p:cNvPr>
          <p:cNvSpPr txBox="1"/>
          <p:nvPr/>
        </p:nvSpPr>
        <p:spPr>
          <a:xfrm>
            <a:off x="951612" y="5903133"/>
            <a:ext cx="1111082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Full model effects (SC:WP       FIM) for school professionals explained 33,9% (</a:t>
            </a:r>
            <a:r>
              <a:rPr kumimoji="0" lang="en-US" sz="1800" b="0" i="1" u="none" strike="noStrike" kern="1200" cap="none" spc="0" normalizeH="0" baseline="0" noProof="0" dirty="0">
                <a:ln>
                  <a:noFill/>
                </a:ln>
                <a:solidFill>
                  <a:prstClr val="black"/>
                </a:solidFill>
                <a:effectLst/>
                <a:uLnTx/>
                <a:uFillTx/>
                <a:latin typeface="Arial"/>
                <a:ea typeface="+mn-ea"/>
                <a:cs typeface="Arial"/>
              </a:rPr>
              <a:t>p</a:t>
            </a:r>
            <a:r>
              <a:rPr kumimoji="0" lang="en-US" sz="1800" b="0" i="0" u="none" strike="noStrike" kern="1200" cap="none" spc="0" normalizeH="0" baseline="0" noProof="0" dirty="0">
                <a:ln>
                  <a:noFill/>
                </a:ln>
                <a:solidFill>
                  <a:prstClr val="black"/>
                </a:solidFill>
                <a:effectLst/>
                <a:uLnTx/>
                <a:uFillTx/>
                <a:latin typeface="Arial"/>
                <a:ea typeface="+mn-ea"/>
                <a:cs typeface="Arial"/>
              </a:rPr>
              <a:t> &lt; .001) of the model variance. Total effects (direct effects) explained 24,2% variation</a:t>
            </a:r>
            <a:r>
              <a:rPr kumimoji="0" lang="hr-HR" sz="1800" b="0" i="0" u="none" strike="noStrike" kern="1200" cap="none" spc="0" normalizeH="0" baseline="0" noProof="0" dirty="0">
                <a:ln>
                  <a:noFill/>
                </a:ln>
                <a:solidFill>
                  <a:prstClr val="black"/>
                </a:solidFill>
                <a:effectLst/>
                <a:uLnTx/>
                <a:uFillTx/>
                <a:latin typeface="Arial"/>
                <a:ea typeface="+mn-ea"/>
                <a:cs typeface="Arial"/>
              </a:rPr>
              <a:t>.</a:t>
            </a:r>
          </a:p>
        </p:txBody>
      </p:sp>
      <p:cxnSp>
        <p:nvCxnSpPr>
          <p:cNvPr id="18" name="Ravni poveznik sa strelicom 17">
            <a:extLst>
              <a:ext uri="{FF2B5EF4-FFF2-40B4-BE49-F238E27FC236}">
                <a16:creationId xmlns:a16="http://schemas.microsoft.com/office/drawing/2014/main" id="{AD1A0C40-1D02-E27C-A696-1F5B95CAAB6A}"/>
              </a:ext>
            </a:extLst>
          </p:cNvPr>
          <p:cNvCxnSpPr>
            <a:cxnSpLocks/>
          </p:cNvCxnSpPr>
          <p:nvPr/>
        </p:nvCxnSpPr>
        <p:spPr>
          <a:xfrm flipV="1">
            <a:off x="3731463" y="6073905"/>
            <a:ext cx="363189" cy="74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kstniOkvir 18">
            <a:extLst>
              <a:ext uri="{FF2B5EF4-FFF2-40B4-BE49-F238E27FC236}">
                <a16:creationId xmlns:a16="http://schemas.microsoft.com/office/drawing/2014/main" id="{BD5A5F2A-12BD-1163-C438-2A6898CDF8C7}"/>
              </a:ext>
            </a:extLst>
          </p:cNvPr>
          <p:cNvSpPr txBox="1"/>
          <p:nvPr/>
        </p:nvSpPr>
        <p:spPr>
          <a:xfrm>
            <a:off x="5891937" y="4452253"/>
            <a:ext cx="8651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a:ln>
                  <a:noFill/>
                </a:ln>
                <a:solidFill>
                  <a:prstClr val="black"/>
                </a:solidFill>
                <a:effectLst/>
                <a:uLnTx/>
                <a:uFillTx/>
                <a:latin typeface="Arial"/>
                <a:ea typeface="+mn-ea"/>
                <a:cs typeface="Arial"/>
              </a:rPr>
              <a:t>.33</a:t>
            </a:r>
          </a:p>
        </p:txBody>
      </p:sp>
    </p:spTree>
    <p:extLst>
      <p:ext uri="{BB962C8B-B14F-4D97-AF65-F5344CB8AC3E}">
        <p14:creationId xmlns:p14="http://schemas.microsoft.com/office/powerpoint/2010/main" val="18043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14EB-E1ED-66D5-144E-6A839F0E268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AEEF77C-CD89-0A45-7E3A-5D7373D4CEC3}"/>
              </a:ext>
            </a:extLst>
          </p:cNvPr>
          <p:cNvSpPr>
            <a:spLocks noGrp="1"/>
          </p:cNvSpPr>
          <p:nvPr>
            <p:ph type="title"/>
          </p:nvPr>
        </p:nvSpPr>
        <p:spPr/>
        <p:txBody>
          <a:bodyPr/>
          <a:lstStyle/>
          <a:p>
            <a:r>
              <a:rPr lang="en-US" noProof="0" dirty="0">
                <a:solidFill>
                  <a:srgbClr val="B00202"/>
                </a:solidFill>
                <a:latin typeface="Arial"/>
                <a:cs typeface="Arial"/>
              </a:rPr>
              <a:t>Conclusions</a:t>
            </a:r>
          </a:p>
        </p:txBody>
      </p:sp>
      <p:sp>
        <p:nvSpPr>
          <p:cNvPr id="3" name="Rezervirano mjesto sadržaja 2">
            <a:extLst>
              <a:ext uri="{FF2B5EF4-FFF2-40B4-BE49-F238E27FC236}">
                <a16:creationId xmlns:a16="http://schemas.microsoft.com/office/drawing/2014/main" id="{097C2366-B6BE-1CD7-53D8-6E369C6412A8}"/>
              </a:ext>
            </a:extLst>
          </p:cNvPr>
          <p:cNvSpPr>
            <a:spLocks noGrp="1"/>
          </p:cNvSpPr>
          <p:nvPr>
            <p:ph idx="1"/>
          </p:nvPr>
        </p:nvSpPr>
        <p:spPr/>
        <p:txBody>
          <a:bodyPr>
            <a:normAutofit/>
          </a:bodyPr>
          <a:lstStyle/>
          <a:p>
            <a:endParaRPr lang="hr-HR" sz="2400" noProof="0" dirty="0">
              <a:latin typeface="Arial" panose="020B0604020202020204" pitchFamily="34" charset="0"/>
              <a:cs typeface="Arial" panose="020B0604020202020204" pitchFamily="34" charset="0"/>
            </a:endParaRPr>
          </a:p>
          <a:p>
            <a:pPr>
              <a:lnSpc>
                <a:spcPct val="100000"/>
              </a:lnSpc>
            </a:pPr>
            <a:r>
              <a:rPr lang="en-US" sz="2400" noProof="0" dirty="0">
                <a:latin typeface="Arial" panose="020B0604020202020204" pitchFamily="34" charset="0"/>
                <a:cs typeface="Arial" panose="020B0604020202020204" pitchFamily="34" charset="0"/>
              </a:rPr>
              <a:t>Effective normalization and feasibility of the school curriculum requires embedding it in an internal culture that promotes shared responsibility, collaboration, and openness to change</a:t>
            </a:r>
            <a:r>
              <a:rPr lang="hr-HR" sz="2400" noProof="0" dirty="0">
                <a:latin typeface="Arial" panose="020B0604020202020204" pitchFamily="34" charset="0"/>
                <a:cs typeface="Arial" panose="020B0604020202020204" pitchFamily="34" charset="0"/>
              </a:rPr>
              <a:t>.</a:t>
            </a:r>
          </a:p>
          <a:p>
            <a:pPr>
              <a:lnSpc>
                <a:spcPct val="100000"/>
              </a:lnSpc>
            </a:pPr>
            <a:endParaRPr lang="hr-HR" sz="2400" dirty="0">
              <a:latin typeface="Arial" panose="020B0604020202020204" pitchFamily="34" charset="0"/>
              <a:cs typeface="Arial" panose="020B0604020202020204" pitchFamily="34" charset="0"/>
            </a:endParaRPr>
          </a:p>
          <a:p>
            <a:pPr>
              <a:lnSpc>
                <a:spcPct val="100000"/>
              </a:lnSpc>
            </a:pPr>
            <a:r>
              <a:rPr lang="en-US" sz="2400" noProof="0" dirty="0">
                <a:latin typeface="Arial" panose="020B0604020202020204" pitchFamily="34" charset="0"/>
                <a:cs typeface="Arial" panose="020B0604020202020204" pitchFamily="34" charset="0"/>
              </a:rPr>
              <a:t>To uptake the intervention within everyday school practice it is important to strengthen leadership and staff commitment, especially among support professionals, while ensuring adequate resources</a:t>
            </a:r>
            <a:r>
              <a:rPr lang="hr-HR" sz="2400" noProof="0" dirty="0">
                <a:latin typeface="Arial" panose="020B0604020202020204" pitchFamily="34" charset="0"/>
                <a:cs typeface="Arial" panose="020B0604020202020204" pitchFamily="34" charset="0"/>
              </a:rPr>
              <a:t>.</a:t>
            </a:r>
            <a:endParaRPr 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13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F41A5-D02E-9CC7-C36A-E8CB07BD4F9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D5216A7-D38F-2F4D-D106-933C21391997}"/>
              </a:ext>
            </a:extLst>
          </p:cNvPr>
          <p:cNvSpPr>
            <a:spLocks noGrp="1"/>
          </p:cNvSpPr>
          <p:nvPr>
            <p:ph type="title"/>
          </p:nvPr>
        </p:nvSpPr>
        <p:spPr/>
        <p:txBody>
          <a:bodyPr>
            <a:normAutofit/>
          </a:bodyPr>
          <a:lstStyle/>
          <a:p>
            <a:r>
              <a:rPr lang="hr-HR" sz="4000" noProof="0" err="1">
                <a:solidFill>
                  <a:srgbClr val="B00202"/>
                </a:solidFill>
                <a:latin typeface="Arial"/>
                <a:cs typeface="Arial"/>
              </a:rPr>
              <a:t>Discussion</a:t>
            </a:r>
            <a:endParaRPr lang="en-US" sz="4000" noProof="0">
              <a:solidFill>
                <a:srgbClr val="B00202"/>
              </a:solidFill>
              <a:latin typeface="Arial"/>
              <a:cs typeface="Arial"/>
            </a:endParaRPr>
          </a:p>
        </p:txBody>
      </p:sp>
      <p:sp>
        <p:nvSpPr>
          <p:cNvPr id="3" name="Rezervirano mjesto sadržaja 2">
            <a:extLst>
              <a:ext uri="{FF2B5EF4-FFF2-40B4-BE49-F238E27FC236}">
                <a16:creationId xmlns:a16="http://schemas.microsoft.com/office/drawing/2014/main" id="{8DED4CA7-8D19-D60A-C8DB-6E5B86343468}"/>
              </a:ext>
            </a:extLst>
          </p:cNvPr>
          <p:cNvSpPr>
            <a:spLocks noGrp="1"/>
          </p:cNvSpPr>
          <p:nvPr>
            <p:ph idx="1"/>
          </p:nvPr>
        </p:nvSpPr>
        <p:spPr/>
        <p:txBody>
          <a:bodyPr>
            <a:normAutofit/>
          </a:bodyPr>
          <a:lstStyle/>
          <a:p>
            <a:endParaRPr lang="hr-HR" sz="2400" noProof="0" dirty="0">
              <a:latin typeface="Arial" panose="020B0604020202020204" pitchFamily="34" charset="0"/>
              <a:cs typeface="Arial" panose="020B0604020202020204" pitchFamily="34" charset="0"/>
            </a:endParaRPr>
          </a:p>
          <a:p>
            <a:pPr>
              <a:lnSpc>
                <a:spcPct val="100000"/>
              </a:lnSpc>
            </a:pPr>
            <a:r>
              <a:rPr lang="en-US" sz="2400" noProof="0" dirty="0">
                <a:latin typeface="Arial" panose="020B0604020202020204" pitchFamily="34" charset="0"/>
                <a:cs typeface="Arial" panose="020B0604020202020204" pitchFamily="34" charset="0"/>
              </a:rPr>
              <a:t>Why is it that leadership behavior and measurement did not exhibit a significant mediating effect on the feasibility through the normalization process?</a:t>
            </a:r>
            <a:endParaRPr lang="hr-HR" sz="2400" noProof="0" dirty="0">
              <a:latin typeface="Arial" panose="020B0604020202020204" pitchFamily="34" charset="0"/>
              <a:cs typeface="Arial" panose="020B0604020202020204" pitchFamily="34" charset="0"/>
            </a:endParaRPr>
          </a:p>
          <a:p>
            <a:pPr>
              <a:lnSpc>
                <a:spcPct val="100000"/>
              </a:lnSpc>
            </a:pPr>
            <a:endParaRPr lang="en-US" sz="2400" noProof="0" dirty="0">
              <a:latin typeface="Arial" panose="020B0604020202020204" pitchFamily="34" charset="0"/>
              <a:cs typeface="Arial" panose="020B0604020202020204" pitchFamily="34" charset="0"/>
            </a:endParaRPr>
          </a:p>
          <a:p>
            <a:pPr>
              <a:lnSpc>
                <a:spcPct val="100000"/>
              </a:lnSpc>
            </a:pPr>
            <a:r>
              <a:rPr lang="en-US" sz="2400" noProof="0" dirty="0">
                <a:latin typeface="Arial" panose="020B0604020202020204" pitchFamily="34" charset="0"/>
                <a:cs typeface="Arial" panose="020B0604020202020204" pitchFamily="34" charset="0"/>
              </a:rPr>
              <a:t>What implementation strategies </a:t>
            </a:r>
            <a:r>
              <a:rPr lang="hr-HR" sz="2400" noProof="0" dirty="0" err="1">
                <a:latin typeface="Arial" panose="020B0604020202020204" pitchFamily="34" charset="0"/>
                <a:cs typeface="Arial" panose="020B0604020202020204" pitchFamily="34" charset="0"/>
              </a:rPr>
              <a:t>can</a:t>
            </a:r>
            <a:r>
              <a:rPr lang="hr-HR" sz="2400"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help foster understanding and trust between professionals (to further the normalization and openness toward intervention delivery)?</a:t>
            </a:r>
          </a:p>
          <a:p>
            <a:endParaRPr lang="en-US" sz="2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41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F954-96CA-1792-EAF2-8AC6B3FCF09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126A7D3-74FC-9B7E-7C68-89CCE0D245EF}"/>
              </a:ext>
            </a:extLst>
          </p:cNvPr>
          <p:cNvSpPr>
            <a:spLocks noGrp="1"/>
          </p:cNvSpPr>
          <p:nvPr>
            <p:ph type="title"/>
          </p:nvPr>
        </p:nvSpPr>
        <p:spPr/>
        <p:txBody>
          <a:bodyPr>
            <a:normAutofit/>
          </a:bodyPr>
          <a:lstStyle/>
          <a:p>
            <a:r>
              <a:rPr lang="hr-HR" sz="4000" noProof="0" dirty="0" err="1">
                <a:solidFill>
                  <a:srgbClr val="B00202"/>
                </a:solidFill>
                <a:latin typeface="Arial"/>
                <a:cs typeface="Arial"/>
              </a:rPr>
              <a:t>References</a:t>
            </a:r>
            <a:endParaRPr lang="en-US" sz="4000" noProof="0" dirty="0">
              <a:solidFill>
                <a:srgbClr val="B00202"/>
              </a:solidFill>
              <a:latin typeface="Arial"/>
              <a:cs typeface="Arial"/>
            </a:endParaRPr>
          </a:p>
        </p:txBody>
      </p:sp>
      <p:sp>
        <p:nvSpPr>
          <p:cNvPr id="3" name="Rezervirano mjesto sadržaja 2">
            <a:extLst>
              <a:ext uri="{FF2B5EF4-FFF2-40B4-BE49-F238E27FC236}">
                <a16:creationId xmlns:a16="http://schemas.microsoft.com/office/drawing/2014/main" id="{0734C2E0-9796-2CC8-0656-588CAE89298F}"/>
              </a:ext>
            </a:extLst>
          </p:cNvPr>
          <p:cNvSpPr>
            <a:spLocks noGrp="1"/>
          </p:cNvSpPr>
          <p:nvPr>
            <p:ph idx="1"/>
          </p:nvPr>
        </p:nvSpPr>
        <p:spPr>
          <a:xfrm>
            <a:off x="838200" y="1607905"/>
            <a:ext cx="10341429" cy="4351338"/>
          </a:xfrm>
        </p:spPr>
        <p:txBody>
          <a:bodyPr>
            <a:noAutofit/>
          </a:bodyPr>
          <a:lstStyle/>
          <a:p>
            <a:pPr marL="270510" indent="-270510" algn="just" hangingPunct="0">
              <a:lnSpc>
                <a:spcPct val="115000"/>
              </a:lnSpc>
              <a:spcBef>
                <a:spcPts val="600"/>
              </a:spcBef>
              <a:buNone/>
            </a:pP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Batterham</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P.,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Allenhof</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C.,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Cerga</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Pashoja</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Etzelmueller</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Fanaj</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N.,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Finch</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T., ... &amp; Vis, C. (2024).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Psychometric</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properties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of</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two</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measures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Normalization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MeAsure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Development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questionnaire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NoMAD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and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organizational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readiness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for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implementing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change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(ORIC).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research</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and</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practice</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5</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26334895241245448. </a:t>
            </a:r>
            <a:endParaRPr lang="hr-HR" sz="1250" kern="50" dirty="0">
              <a:effectLst/>
              <a:latin typeface="Arial" panose="020B0604020202020204" pitchFamily="34" charset="0"/>
              <a:ea typeface="SimSun" panose="02010600030101010101" pitchFamily="2" charset="-122"/>
              <a:cs typeface="Arial" panose="020B0604020202020204" pitchFamily="34" charset="0"/>
            </a:endParaRPr>
          </a:p>
          <a:p>
            <a:pPr marL="270510" indent="-270510" algn="just" hangingPunct="0">
              <a:lnSpc>
                <a:spcPct val="115000"/>
              </a:lnSpc>
              <a:spcBef>
                <a:spcPts val="600"/>
              </a:spcBef>
              <a:buNone/>
            </a:pP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Duan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Y.,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Iaconi</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Wang, J., Perez, J. S., Song, Y., Chamberlain, S. A., ... &amp; Berta, W. (2022).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Conceptual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and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relational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advances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of</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PARIHS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and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i-PARIHS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frameworks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over</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last</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decade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critical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interpretive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synthesis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Science, 17</a:t>
            </a:r>
            <a:r>
              <a:rPr lang="hr-HR" sz="1250" kern="50" dirty="0">
                <a:effectLst/>
                <a:latin typeface="Arial" panose="020B0604020202020204" pitchFamily="34" charset="0"/>
                <a:ea typeface="Times New Roman" panose="02020603050405020304" pitchFamily="18" charset="0"/>
                <a:cs typeface="Arial" panose="020B0604020202020204" pitchFamily="34" charset="0"/>
              </a:rPr>
              <a:t>(1), 78.</a:t>
            </a:r>
            <a:endParaRPr lang="hr-HR" sz="1250" kern="50" dirty="0">
              <a:effectLst/>
              <a:latin typeface="Arial" panose="020B0604020202020204" pitchFamily="34" charset="0"/>
              <a:ea typeface="SimSun" panose="02010600030101010101" pitchFamily="2" charset="-122"/>
              <a:cs typeface="Arial" panose="020B0604020202020204" pitchFamily="34" charset="0"/>
            </a:endParaRPr>
          </a:p>
          <a:p>
            <a:pPr marL="270510" indent="-270510" algn="just" hangingPunct="0">
              <a:lnSpc>
                <a:spcPct val="115000"/>
              </a:lnSpc>
              <a:spcBef>
                <a:spcPts val="600"/>
              </a:spcBef>
              <a:buNone/>
            </a:pP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Finch</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T.L.,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Girling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M., May, C.R.,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Mair</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F.S., Murray, E.,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Treweek</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S.,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Steen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I.N.,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McColl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E.M., Dickinson, C.,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Rapley</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T. (2015).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NoMAD</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measure</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based</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on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Normalization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Process</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Theory</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Measurement</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instrument].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Retrieved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from</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http://www.normalizationprocess.org. </a:t>
            </a:r>
            <a:endParaRPr lang="hr-HR" sz="1250" kern="50" dirty="0">
              <a:effectLst/>
              <a:latin typeface="Arial" panose="020B0604020202020204" pitchFamily="34" charset="0"/>
              <a:ea typeface="SimSun" panose="02010600030101010101" pitchFamily="2" charset="-122"/>
              <a:cs typeface="Arial" panose="020B0604020202020204" pitchFamily="34" charset="0"/>
            </a:endParaRPr>
          </a:p>
          <a:p>
            <a:pPr marL="270510" indent="-270510" algn="just" hangingPunct="0">
              <a:lnSpc>
                <a:spcPct val="115000"/>
              </a:lnSpc>
              <a:spcBef>
                <a:spcPts val="600"/>
              </a:spcBef>
              <a:buNone/>
            </a:pPr>
            <a:r>
              <a:rPr lang="hr-HR" sz="1250" kern="50" dirty="0">
                <a:effectLst/>
                <a:latin typeface="Arial" panose="020B0604020202020204" pitchFamily="34" charset="0"/>
                <a:ea typeface="Times New Roman" panose="02020603050405020304" pitchFamily="18" charset="0"/>
                <a:cs typeface="Arial" panose="020B0604020202020204" pitchFamily="34" charset="0"/>
              </a:rPr>
              <a:t>Harvey, G., &amp;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Kitson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(2015). PARIHS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revisited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from</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heuristic</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to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integrated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framework</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for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successful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of</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knowledge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into</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practice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science</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11,</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1-13.</a:t>
            </a:r>
            <a:endParaRPr lang="hr-HR" sz="1250" kern="50" dirty="0">
              <a:effectLst/>
              <a:latin typeface="Arial" panose="020B0604020202020204" pitchFamily="34" charset="0"/>
              <a:ea typeface="SimSun" panose="02010600030101010101" pitchFamily="2" charset="-122"/>
              <a:cs typeface="Arial" panose="020B0604020202020204" pitchFamily="34" charset="0"/>
            </a:endParaRPr>
          </a:p>
          <a:p>
            <a:pPr marL="270510" indent="-270510" algn="just" hangingPunct="0">
              <a:lnSpc>
                <a:spcPct val="115000"/>
              </a:lnSpc>
              <a:spcBef>
                <a:spcPts val="600"/>
              </a:spcBef>
              <a:buNone/>
            </a:pP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Helfrich</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C. D., Li, Y. F., Sharp, N. D., &amp; Sales, A. E. (2009).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Organizational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readiness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to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change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assessment</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(ORCA): Development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of</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instrument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based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on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Promoting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Action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on Research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Health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Services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(PARIHS)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framework</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science</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4</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1-13.</a:t>
            </a:r>
            <a:endParaRPr lang="hr-HR" sz="1250" kern="50" dirty="0">
              <a:effectLst/>
              <a:latin typeface="Arial" panose="020B0604020202020204" pitchFamily="34" charset="0"/>
              <a:ea typeface="SimSun" panose="02010600030101010101" pitchFamily="2" charset="-122"/>
              <a:cs typeface="Arial" panose="020B0604020202020204" pitchFamily="34" charset="0"/>
            </a:endParaRPr>
          </a:p>
          <a:p>
            <a:pPr marL="270510" indent="-270510" algn="just" hangingPunct="0">
              <a:lnSpc>
                <a:spcPct val="115000"/>
              </a:lnSpc>
              <a:spcBef>
                <a:spcPts val="600"/>
              </a:spcBef>
              <a:buNone/>
            </a:pPr>
            <a:r>
              <a:rPr lang="hr-HR" sz="1250" kern="50" dirty="0">
                <a:effectLst/>
                <a:latin typeface="Arial" panose="020B0604020202020204" pitchFamily="34" charset="0"/>
                <a:ea typeface="Times New Roman" panose="02020603050405020304" pitchFamily="18" charset="0"/>
                <a:cs typeface="Arial" panose="020B0604020202020204" pitchFamily="34" charset="0"/>
              </a:rPr>
              <a:t>Murray, E.,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Treweek</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S., Pope, C.,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MacFarlane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Ballini</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L.,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Dowrick</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C., ... &amp; May, C. (2010).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Normalisation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process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theory</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framework</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for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developing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evaluating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and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implementing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complex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interventions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BMC medicine, 8</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1-11.</a:t>
            </a:r>
            <a:endParaRPr lang="hr-HR" sz="1250" kern="50" dirty="0">
              <a:effectLst/>
              <a:latin typeface="Arial" panose="020B0604020202020204" pitchFamily="34" charset="0"/>
              <a:ea typeface="SimSun" panose="02010600030101010101" pitchFamily="2" charset="-122"/>
              <a:cs typeface="Arial" panose="020B0604020202020204" pitchFamily="34" charset="0"/>
            </a:endParaRPr>
          </a:p>
          <a:p>
            <a:pPr marL="270510" indent="-270510" algn="just" hangingPunct="0">
              <a:lnSpc>
                <a:spcPct val="115000"/>
              </a:lnSpc>
              <a:spcBef>
                <a:spcPts val="600"/>
              </a:spcBef>
              <a:buNone/>
            </a:pP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Schroeder</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D.,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Luig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Finch</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T. L.,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Beesoon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S., &amp; Campbell-</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Scherer</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D. L. (2022).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Understanding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context</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and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social</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processes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through</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integrating</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Normalization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Process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Theory</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(NPT)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and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Consolidated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Framework for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Research (CFIR).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Science Communications, 3</a:t>
            </a:r>
            <a:r>
              <a:rPr lang="hr-HR" sz="1250" kern="50" dirty="0">
                <a:effectLst/>
                <a:latin typeface="Arial" panose="020B0604020202020204" pitchFamily="34" charset="0"/>
                <a:ea typeface="Times New Roman" panose="02020603050405020304" pitchFamily="18" charset="0"/>
                <a:cs typeface="Arial" panose="020B0604020202020204" pitchFamily="34" charset="0"/>
              </a:rPr>
              <a:t>(1), 13.</a:t>
            </a:r>
          </a:p>
          <a:p>
            <a:pPr marL="270510" indent="-270510" algn="just" hangingPunct="0">
              <a:lnSpc>
                <a:spcPct val="115000"/>
              </a:lnSpc>
              <a:spcBef>
                <a:spcPts val="600"/>
              </a:spcBef>
              <a:buNone/>
            </a:pP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Weiner</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B. J., Lewis, C. C.,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Stanick</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C., Powell, B. J.,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Dorsey</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C. N.,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Clary</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 S., ... &amp; Halko, H. (2017).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Psychometric</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assessment</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of</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three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newly</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developed</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outcome</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kern="50" dirty="0" err="1">
                <a:effectLst/>
                <a:latin typeface="Arial" panose="020B0604020202020204" pitchFamily="34" charset="0"/>
                <a:ea typeface="Times New Roman" panose="02020603050405020304" pitchFamily="18" charset="0"/>
                <a:cs typeface="Arial" panose="020B0604020202020204" pitchFamily="34" charset="0"/>
              </a:rPr>
              <a:t>measures</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Implementation</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a:t>
            </a:r>
            <a:r>
              <a:rPr lang="hr-HR" sz="1250" i="1" kern="50" dirty="0" err="1">
                <a:effectLst/>
                <a:latin typeface="Arial" panose="020B0604020202020204" pitchFamily="34" charset="0"/>
                <a:ea typeface="Times New Roman" panose="02020603050405020304" pitchFamily="18" charset="0"/>
                <a:cs typeface="Arial" panose="020B0604020202020204" pitchFamily="34" charset="0"/>
              </a:rPr>
              <a:t>science</a:t>
            </a:r>
            <a:r>
              <a:rPr lang="hr-HR" sz="1250" i="1" kern="50" dirty="0">
                <a:effectLst/>
                <a:latin typeface="Arial" panose="020B0604020202020204" pitchFamily="34" charset="0"/>
                <a:ea typeface="Times New Roman" panose="02020603050405020304" pitchFamily="18" charset="0"/>
                <a:cs typeface="Arial" panose="020B0604020202020204" pitchFamily="34" charset="0"/>
              </a:rPr>
              <a:t>, 12</a:t>
            </a:r>
            <a:r>
              <a:rPr lang="hr-HR" sz="1250" kern="50" dirty="0">
                <a:effectLst/>
                <a:latin typeface="Arial" panose="020B0604020202020204" pitchFamily="34" charset="0"/>
                <a:ea typeface="Times New Roman" panose="02020603050405020304" pitchFamily="18" charset="0"/>
                <a:cs typeface="Arial" panose="020B0604020202020204" pitchFamily="34" charset="0"/>
              </a:rPr>
              <a:t>, 1-12.</a:t>
            </a:r>
            <a:endParaRPr lang="hr-HR" sz="1250" kern="50" dirty="0">
              <a:effectLst/>
              <a:latin typeface="Arial" panose="020B0604020202020204" pitchFamily="34" charset="0"/>
              <a:ea typeface="SimSun" panose="02010600030101010101" pitchFamily="2" charset="-122"/>
              <a:cs typeface="Arial" panose="020B0604020202020204" pitchFamily="34" charset="0"/>
            </a:endParaRPr>
          </a:p>
          <a:p>
            <a:pPr marL="270510" indent="-270510" algn="just" hangingPunct="0">
              <a:lnSpc>
                <a:spcPct val="115000"/>
              </a:lnSpc>
              <a:spcBef>
                <a:spcPts val="600"/>
              </a:spcBef>
              <a:buNone/>
            </a:pPr>
            <a:endParaRPr lang="hr-HR" sz="1250" kern="5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325802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EAF73849-B9EB-E077-B95A-8CF70A34764F}"/>
              </a:ext>
            </a:extLst>
          </p:cNvPr>
          <p:cNvSpPr>
            <a:spLocks noGrp="1"/>
          </p:cNvSpPr>
          <p:nvPr>
            <p:ph type="title"/>
          </p:nvPr>
        </p:nvSpPr>
        <p:spPr/>
        <p:txBody>
          <a:bodyPr>
            <a:normAutofit/>
          </a:bodyPr>
          <a:lstStyle/>
          <a:p>
            <a:r>
              <a:rPr lang="en-US" sz="4400" noProof="0" dirty="0">
                <a:solidFill>
                  <a:srgbClr val="B00202"/>
                </a:solidFill>
                <a:latin typeface="Arial"/>
                <a:cs typeface="Arial"/>
              </a:rPr>
              <a:t>Thank you for your attention</a:t>
            </a:r>
            <a:r>
              <a:rPr lang="hr-HR" sz="4400" noProof="0" dirty="0">
                <a:solidFill>
                  <a:srgbClr val="B00202"/>
                </a:solidFill>
                <a:latin typeface="Arial"/>
                <a:cs typeface="Arial"/>
              </a:rPr>
              <a:t>.</a:t>
            </a:r>
            <a:endParaRPr lang="en-US" sz="4400" noProof="0" dirty="0">
              <a:solidFill>
                <a:srgbClr val="B00202"/>
              </a:solidFill>
              <a:latin typeface="Arial"/>
              <a:cs typeface="Arial"/>
            </a:endParaRPr>
          </a:p>
        </p:txBody>
      </p:sp>
      <p:pic>
        <p:nvPicPr>
          <p:cNvPr id="3" name="Picture 2" descr="PRAVOS web shop">
            <a:extLst>
              <a:ext uri="{FF2B5EF4-FFF2-40B4-BE49-F238E27FC236}">
                <a16:creationId xmlns:a16="http://schemas.microsoft.com/office/drawing/2014/main" id="{712C3927-C708-0788-F988-92A8FF2C3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6815" y="1533"/>
            <a:ext cx="18669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descr="Slika na kojoj se prikazuje Font, logotip, grafika, tekst&#10;&#10;Sadržaj generiran uz AI možda nije točan.">
            <a:extLst>
              <a:ext uri="{FF2B5EF4-FFF2-40B4-BE49-F238E27FC236}">
                <a16:creationId xmlns:a16="http://schemas.microsoft.com/office/drawing/2014/main" id="{B961FE45-3B14-570B-D73A-A7BA9D8F2810}"/>
              </a:ext>
            </a:extLst>
          </p:cNvPr>
          <p:cNvPicPr>
            <a:picLocks noChangeAspect="1"/>
          </p:cNvPicPr>
          <p:nvPr/>
        </p:nvPicPr>
        <p:blipFill>
          <a:blip r:embed="rId3"/>
          <a:stretch>
            <a:fillRect/>
          </a:stretch>
        </p:blipFill>
        <p:spPr>
          <a:xfrm>
            <a:off x="675290" y="317538"/>
            <a:ext cx="3150534" cy="920564"/>
          </a:xfrm>
          <a:prstGeom prst="rect">
            <a:avLst/>
          </a:prstGeom>
        </p:spPr>
      </p:pic>
      <p:sp>
        <p:nvSpPr>
          <p:cNvPr id="8" name="TekstniOkvir 7">
            <a:extLst>
              <a:ext uri="{FF2B5EF4-FFF2-40B4-BE49-F238E27FC236}">
                <a16:creationId xmlns:a16="http://schemas.microsoft.com/office/drawing/2014/main" id="{1C5E4C8D-567A-2FA5-4F5E-A140064E2670}"/>
              </a:ext>
            </a:extLst>
          </p:cNvPr>
          <p:cNvSpPr txBox="1"/>
          <p:nvPr/>
        </p:nvSpPr>
        <p:spPr>
          <a:xfrm>
            <a:off x="948018" y="4758018"/>
            <a:ext cx="62506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B00202"/>
                </a:solidFill>
                <a:effectLst/>
                <a:uLnTx/>
                <a:uFillTx/>
                <a:latin typeface="Arial"/>
                <a:ea typeface="+mn-ea"/>
                <a:cs typeface="Arial"/>
                <a:hlinkClick r:id="rId4">
                  <a:extLst>
                    <a:ext uri="{A12FA001-AC4F-418D-AE19-62706E023703}">
                      <ahyp:hlinkClr xmlns:ahyp="http://schemas.microsoft.com/office/drawing/2018/hyperlinkcolor" val="tx"/>
                    </a:ext>
                  </a:extLst>
                </a:hlinkClick>
              </a:rPr>
              <a:t>dcaha@pravos.hr</a:t>
            </a:r>
            <a:r>
              <a:rPr kumimoji="0" lang="en-US" sz="2000" b="0" i="0" u="none" strike="noStrike" kern="1200" cap="none" spc="0" normalizeH="0" baseline="0" noProof="0">
                <a:ln>
                  <a:noFill/>
                </a:ln>
                <a:solidFill>
                  <a:srgbClr val="B00202"/>
                </a:solidFill>
                <a:effectLst/>
                <a:uLnTx/>
                <a:uFillTx/>
                <a:latin typeface="Arial"/>
                <a:ea typeface="+mn-ea"/>
                <a:cs typeface="Arial"/>
              </a:rPr>
              <a:t>, </a:t>
            </a:r>
            <a:r>
              <a:rPr kumimoji="0" lang="en-US" sz="2000" b="0" i="0" u="none" strike="noStrike" kern="1200" cap="none" spc="0" normalizeH="0" baseline="0" noProof="0">
                <a:ln>
                  <a:noFill/>
                </a:ln>
                <a:solidFill>
                  <a:srgbClr val="B00202"/>
                </a:solidFill>
                <a:effectLst/>
                <a:uLnTx/>
                <a:uFillTx/>
                <a:latin typeface="Arial"/>
                <a:ea typeface="+mn-ea"/>
                <a:cs typeface="Arial"/>
                <a:hlinkClick r:id="rId5">
                  <a:extLst>
                    <a:ext uri="{A12FA001-AC4F-418D-AE19-62706E023703}">
                      <ahyp:hlinkClr xmlns:ahyp="http://schemas.microsoft.com/office/drawing/2018/hyperlinkcolor" val="tx"/>
                    </a:ext>
                  </a:extLst>
                </a:hlinkClick>
              </a:rPr>
              <a:t>mateja.maric@pravos.hr</a:t>
            </a:r>
            <a:endParaRPr kumimoji="0" lang="hr-HR" sz="1800" b="0" i="0" u="none" strike="noStrike" kern="1200" cap="none" spc="0" normalizeH="0" baseline="0" noProof="0">
              <a:ln>
                <a:noFill/>
              </a:ln>
              <a:solidFill>
                <a:srgbClr val="B00202"/>
              </a:solidFill>
              <a:effectLst/>
              <a:uLnTx/>
              <a:uFillTx/>
              <a:latin typeface="Aptos" panose="02110004020202020204"/>
              <a:ea typeface="+mn-ea"/>
              <a:cs typeface="+mn-cs"/>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06870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6">
            <a:extLst>
              <a:ext uri="{FF2B5EF4-FFF2-40B4-BE49-F238E27FC236}">
                <a16:creationId xmlns:a16="http://schemas.microsoft.com/office/drawing/2014/main" id="{23550EA7-E528-742D-DABD-B466140C7410}"/>
              </a:ext>
            </a:extLst>
          </p:cNvPr>
          <p:cNvSpPr>
            <a:spLocks noGrp="1"/>
          </p:cNvSpPr>
          <p:nvPr>
            <p:ph type="body" sz="quarter" idx="11" hasCustomPrompt="1"/>
          </p:nvPr>
        </p:nvSpPr>
        <p:spPr>
          <a:xfrm>
            <a:off x="6269187" y="3661154"/>
            <a:ext cx="5704277" cy="1677292"/>
          </a:xfrm>
          <a:prstGeom prst="rect">
            <a:avLst/>
          </a:prstGeom>
        </p:spPr>
        <p:txBody>
          <a:bodyPr/>
          <a:lstStyle>
            <a:lvl1pPr marL="0" indent="0">
              <a:lnSpc>
                <a:spcPts val="2400"/>
              </a:lnSpc>
              <a:spcBef>
                <a:spcPts val="0"/>
              </a:spcBef>
              <a:buFontTx/>
              <a:buNone/>
              <a:defRPr sz="2000">
                <a:solidFill>
                  <a:schemeClr val="bg1"/>
                </a:solidFill>
                <a:latin typeface="+mj-lt"/>
                <a:cs typeface="Arial" panose="020B0604020202020204" pitchFamily="34" charset="0"/>
              </a:defRPr>
            </a:lvl1pPr>
          </a:lstStyle>
          <a:p>
            <a:pPr lvl="0">
              <a:lnSpc>
                <a:spcPct val="100000"/>
              </a:lnSpc>
            </a:pPr>
            <a:r>
              <a:rPr lang="de-DE" sz="1600"/>
              <a:t>Sara Söling, Dip.Soc.Sci, M.Sc. (PH), PhD</a:t>
            </a:r>
          </a:p>
          <a:p>
            <a:pPr lvl="0">
              <a:lnSpc>
                <a:spcPct val="100000"/>
              </a:lnSpc>
            </a:pPr>
            <a:r>
              <a:rPr lang="en-US" sz="1600"/>
              <a:t>Center for Health Economics and Health Services Research, University Wuppertal</a:t>
            </a:r>
          </a:p>
          <a:p>
            <a:pPr lvl="0">
              <a:lnSpc>
                <a:spcPct val="100000"/>
              </a:lnSpc>
            </a:pPr>
            <a:r>
              <a:rPr lang="en-US" sz="1600"/>
              <a:t>June 6</a:t>
            </a:r>
            <a:r>
              <a:rPr lang="en-US" sz="1600" baseline="30000"/>
              <a:t>th</a:t>
            </a:r>
            <a:r>
              <a:rPr lang="en-US" sz="1600"/>
              <a:t>, 2025</a:t>
            </a:r>
            <a:endParaRPr lang="de-DE" sz="1400" dirty="0"/>
          </a:p>
        </p:txBody>
      </p:sp>
      <p:pic>
        <p:nvPicPr>
          <p:cNvPr id="2" name="Bildplatzhalter 1">
            <a:extLst>
              <a:ext uri="{FF2B5EF4-FFF2-40B4-BE49-F238E27FC236}">
                <a16:creationId xmlns:a16="http://schemas.microsoft.com/office/drawing/2014/main" id="{DB13625C-6D7A-C2F6-171F-BF13A22B1593}"/>
              </a:ext>
            </a:extLst>
          </p:cNvPr>
          <p:cNvPicPr>
            <a:picLocks noGrp="1" noChangeAspect="1"/>
          </p:cNvPicPr>
          <p:nvPr>
            <p:ph type="pic" sz="quarter" idx="12"/>
          </p:nvPr>
        </p:nvPicPr>
        <p:blipFill rotWithShape="1">
          <a:blip r:embed="rId2"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5" name="Textplatzhalter 14">
            <a:extLst>
              <a:ext uri="{FF2B5EF4-FFF2-40B4-BE49-F238E27FC236}">
                <a16:creationId xmlns:a16="http://schemas.microsoft.com/office/drawing/2014/main" id="{51F567C5-68C4-408C-34D1-43863B6E4385}"/>
              </a:ext>
            </a:extLst>
          </p:cNvPr>
          <p:cNvSpPr>
            <a:spLocks noGrp="1"/>
          </p:cNvSpPr>
          <p:nvPr>
            <p:ph type="body" sz="quarter" idx="10" hasCustomPrompt="1"/>
          </p:nvPr>
        </p:nvSpPr>
        <p:spPr>
          <a:xfrm>
            <a:off x="6269187" y="1764646"/>
            <a:ext cx="5784791" cy="1555068"/>
          </a:xfrm>
          <a:prstGeom prst="rect">
            <a:avLst/>
          </a:prstGeom>
          <a:ln>
            <a:noFill/>
          </a:ln>
        </p:spPr>
        <p:txBody>
          <a:bodyPr anchor="b"/>
          <a:lstStyle>
            <a:lvl1pPr marL="0" indent="0">
              <a:lnSpc>
                <a:spcPts val="3360"/>
              </a:lnSpc>
              <a:spcBef>
                <a:spcPts val="0"/>
              </a:spcBef>
              <a:buFontTx/>
              <a:buNone/>
              <a:defRPr b="1">
                <a:solidFill>
                  <a:schemeClr val="bg1"/>
                </a:solidFill>
                <a:latin typeface="+mj-lt"/>
                <a:cs typeface="Arial" panose="020B0604020202020204" pitchFamily="34" charset="0"/>
              </a:defRPr>
            </a:lvl1pPr>
            <a:lvl3pPr marL="914400" indent="0">
              <a:buFontTx/>
              <a:buNone/>
              <a:defRPr/>
            </a:lvl3pPr>
          </a:lstStyle>
          <a:p>
            <a:pPr lvl="0">
              <a:lnSpc>
                <a:spcPct val="100000"/>
              </a:lnSpc>
            </a:pPr>
            <a:r>
              <a:rPr lang="en-US" sz="2400" b="0"/>
              <a:t>Research aims and reality: (Comprehensive) understanding or reduction of the complexity of social systems as a central research object in applied implementation research - to what extent must methods be adapted to gain socially meaningful and yet robust findings?</a:t>
            </a:r>
            <a:endParaRPr lang="en-US" sz="2400" b="0" dirty="0"/>
          </a:p>
        </p:txBody>
      </p:sp>
    </p:spTree>
    <p:extLst>
      <p:ext uri="{BB962C8B-B14F-4D97-AF65-F5344CB8AC3E}">
        <p14:creationId xmlns:p14="http://schemas.microsoft.com/office/powerpoint/2010/main" val="1114592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50195B-8A87-0659-1403-6E7233781A4D}"/>
              </a:ext>
            </a:extLst>
          </p:cNvPr>
          <p:cNvSpPr>
            <a:spLocks noGrp="1"/>
          </p:cNvSpPr>
          <p:nvPr>
            <p:ph type="ctrTitle"/>
          </p:nvPr>
        </p:nvSpPr>
        <p:spPr>
          <a:xfrm>
            <a:off x="1124521" y="2180861"/>
            <a:ext cx="10229456" cy="1143000"/>
          </a:xfrm>
        </p:spPr>
        <p:txBody>
          <a:bodyPr/>
          <a:lstStyle/>
          <a:p>
            <a:pPr algn="ctr"/>
            <a:r>
              <a:rPr lang="en-US" sz="3200" b="1" dirty="0">
                <a:ea typeface="Aptos" panose="020B0004020202020204" pitchFamily="34" charset="0"/>
                <a:cs typeface="Aptos" panose="020B0004020202020204" pitchFamily="34" charset="0"/>
              </a:rPr>
              <a:t>Advancing our understanding of the complexity of implementation efforts </a:t>
            </a:r>
            <a:br>
              <a:rPr lang="en-US" sz="3200" b="1" dirty="0">
                <a:ea typeface="Aptos" panose="020B0004020202020204" pitchFamily="34" charset="0"/>
                <a:cs typeface="Aptos" panose="020B0004020202020204" pitchFamily="34" charset="0"/>
              </a:rPr>
            </a:br>
            <a:br>
              <a:rPr lang="en-US" sz="3200" b="1" dirty="0">
                <a:ea typeface="Aptos" panose="020B0004020202020204" pitchFamily="34" charset="0"/>
                <a:cs typeface="Aptos" panose="020B0004020202020204" pitchFamily="34" charset="0"/>
              </a:rPr>
            </a:br>
            <a:r>
              <a:rPr lang="en-US" sz="2400" b="1" dirty="0">
                <a:ea typeface="Aptos" panose="020B0004020202020204" pitchFamily="34" charset="0"/>
                <a:cs typeface="Aptos" panose="020B0004020202020204" pitchFamily="34" charset="0"/>
              </a:rPr>
              <a:t>Exploring implementation mechanisms of a multifaceted implementation strategy on fidelity to an evidence-based guideline for the prevention of mental ill health</a:t>
            </a:r>
            <a:endParaRPr lang="sv-SE" sz="2400" dirty="0"/>
          </a:p>
        </p:txBody>
      </p:sp>
      <p:sp>
        <p:nvSpPr>
          <p:cNvPr id="3" name="Underrubrik 2">
            <a:extLst>
              <a:ext uri="{FF2B5EF4-FFF2-40B4-BE49-F238E27FC236}">
                <a16:creationId xmlns:a16="http://schemas.microsoft.com/office/drawing/2014/main" id="{1B4D2C54-6FB1-D0FC-01BE-847D5965E867}"/>
              </a:ext>
            </a:extLst>
          </p:cNvPr>
          <p:cNvSpPr>
            <a:spLocks noGrp="1"/>
          </p:cNvSpPr>
          <p:nvPr>
            <p:ph type="subTitle" idx="1"/>
          </p:nvPr>
        </p:nvSpPr>
        <p:spPr>
          <a:xfrm>
            <a:off x="986580" y="4485117"/>
            <a:ext cx="10363200" cy="1752600"/>
          </a:xfrm>
        </p:spPr>
        <p:txBody>
          <a:bodyPr/>
          <a:lstStyle/>
          <a:p>
            <a:pPr algn="ctr"/>
            <a:r>
              <a:rPr lang="sv-SE" dirty="0"/>
              <a:t>Lydia Kwak, </a:t>
            </a:r>
            <a:r>
              <a:rPr lang="en-GB" dirty="0"/>
              <a:t>associate professor and senior lecturer</a:t>
            </a:r>
          </a:p>
          <a:p>
            <a:pPr algn="ctr"/>
            <a:r>
              <a:rPr lang="en-GB" sz="2133" dirty="0"/>
              <a:t>Intervention and Implementation Research for worker health, Institute of Environmental Medicine, Karolinska </a:t>
            </a:r>
            <a:r>
              <a:rPr lang="en-GB" sz="2133" dirty="0" err="1"/>
              <a:t>Institutet</a:t>
            </a:r>
            <a:r>
              <a:rPr lang="en-GB" sz="2133" dirty="0"/>
              <a:t>, Sweden</a:t>
            </a:r>
          </a:p>
        </p:txBody>
      </p:sp>
    </p:spTree>
    <p:extLst>
      <p:ext uri="{BB962C8B-B14F-4D97-AF65-F5344CB8AC3E}">
        <p14:creationId xmlns:p14="http://schemas.microsoft.com/office/powerpoint/2010/main" val="109942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84DBF8-0B5A-CE61-12F2-870C72A48315}"/>
              </a:ext>
            </a:extLst>
          </p:cNvPr>
          <p:cNvSpPr>
            <a:spLocks noGrp="1"/>
          </p:cNvSpPr>
          <p:nvPr>
            <p:ph type="ftr" sz="quarter" idx="3"/>
          </p:nvPr>
        </p:nvSpPr>
        <p:spPr/>
        <p:txBody>
          <a:bodyPr/>
          <a:lstStyle/>
          <a:p>
            <a:pPr defTabSz="1219170" eaLnBrk="0" fontAlgn="base" hangingPunct="0">
              <a:spcBef>
                <a:spcPct val="0"/>
              </a:spcBef>
              <a:spcAft>
                <a:spcPct val="0"/>
              </a:spcAft>
            </a:pPr>
            <a:r>
              <a:rPr lang="sv-SE">
                <a:latin typeface="DM Sans"/>
              </a:rPr>
              <a:t>Karolinska Institutet - ett medicinskt universitet</a:t>
            </a:r>
            <a:endParaRPr lang="sv-SE" dirty="0">
              <a:latin typeface="DM Sans"/>
            </a:endParaRPr>
          </a:p>
        </p:txBody>
      </p:sp>
      <p:sp>
        <p:nvSpPr>
          <p:cNvPr id="5" name="Date Placeholder 4">
            <a:extLst>
              <a:ext uri="{FF2B5EF4-FFF2-40B4-BE49-F238E27FC236}">
                <a16:creationId xmlns:a16="http://schemas.microsoft.com/office/drawing/2014/main" id="{AC413965-BF9D-5AA0-F9AC-815073CD16CF}"/>
              </a:ext>
            </a:extLst>
          </p:cNvPr>
          <p:cNvSpPr>
            <a:spLocks noGrp="1"/>
          </p:cNvSpPr>
          <p:nvPr>
            <p:ph type="dt" sz="half" idx="10"/>
          </p:nvPr>
        </p:nvSpPr>
        <p:spPr/>
        <p:txBody>
          <a:bodyPr/>
          <a:lstStyle/>
          <a:p>
            <a:pPr defTabSz="1219170" eaLnBrk="0" fontAlgn="base" hangingPunct="0">
              <a:spcBef>
                <a:spcPct val="0"/>
              </a:spcBef>
              <a:spcAft>
                <a:spcPct val="0"/>
              </a:spcAft>
            </a:pPr>
            <a:fld id="{842A2CD5-DA8C-4B9D-8315-B34160A16C25}" type="datetime4">
              <a:rPr lang="sv-SE">
                <a:solidFill>
                  <a:srgbClr val="4F0433"/>
                </a:solidFill>
                <a:latin typeface="DM Sans"/>
              </a:rPr>
              <a:pPr defTabSz="1219170" eaLnBrk="0" fontAlgn="base" hangingPunct="0">
                <a:spcBef>
                  <a:spcPct val="0"/>
                </a:spcBef>
                <a:spcAft>
                  <a:spcPct val="0"/>
                </a:spcAft>
              </a:pPr>
              <a:t>1 juni 2025</a:t>
            </a:fld>
            <a:endParaRPr lang="sv-SE" dirty="0">
              <a:solidFill>
                <a:srgbClr val="4F0433"/>
              </a:solidFill>
              <a:latin typeface="DM Sans"/>
            </a:endParaRPr>
          </a:p>
        </p:txBody>
      </p:sp>
      <p:sp>
        <p:nvSpPr>
          <p:cNvPr id="6" name="Slide Number Placeholder 5">
            <a:extLst>
              <a:ext uri="{FF2B5EF4-FFF2-40B4-BE49-F238E27FC236}">
                <a16:creationId xmlns:a16="http://schemas.microsoft.com/office/drawing/2014/main" id="{405E221E-5D00-249E-B9B9-236D73E3264B}"/>
              </a:ext>
            </a:extLst>
          </p:cNvPr>
          <p:cNvSpPr>
            <a:spLocks noGrp="1"/>
          </p:cNvSpPr>
          <p:nvPr>
            <p:ph type="sldNum" sz="quarter" idx="12"/>
          </p:nvPr>
        </p:nvSpPr>
        <p:spPr/>
        <p:txBody>
          <a:bodyPr/>
          <a:lstStyle/>
          <a:p>
            <a:pPr defTabSz="1219170" eaLnBrk="0" fontAlgn="base" hangingPunct="0">
              <a:spcBef>
                <a:spcPct val="0"/>
              </a:spcBef>
              <a:spcAft>
                <a:spcPct val="0"/>
              </a:spcAft>
            </a:pPr>
            <a:fld id="{15859C56-CB7E-413F-8971-4226A1EF6823}" type="slidenum">
              <a:rPr lang="sv-SE">
                <a:solidFill>
                  <a:srgbClr val="4F0433"/>
                </a:solidFill>
                <a:latin typeface="DM Sans"/>
              </a:rPr>
              <a:pPr defTabSz="1219170" eaLnBrk="0" fontAlgn="base" hangingPunct="0">
                <a:spcBef>
                  <a:spcPct val="0"/>
                </a:spcBef>
                <a:spcAft>
                  <a:spcPct val="0"/>
                </a:spcAft>
              </a:pPr>
              <a:t>31</a:t>
            </a:fld>
            <a:endParaRPr lang="sv-SE">
              <a:solidFill>
                <a:srgbClr val="4F0433"/>
              </a:solidFill>
              <a:latin typeface="DM Sans"/>
            </a:endParaRPr>
          </a:p>
        </p:txBody>
      </p:sp>
      <p:sp>
        <p:nvSpPr>
          <p:cNvPr id="7" name="Oval 6">
            <a:extLst>
              <a:ext uri="{FF2B5EF4-FFF2-40B4-BE49-F238E27FC236}">
                <a16:creationId xmlns:a16="http://schemas.microsoft.com/office/drawing/2014/main" id="{F9A8D860-3960-660D-F9D8-B762696DFB2D}"/>
              </a:ext>
            </a:extLst>
          </p:cNvPr>
          <p:cNvSpPr/>
          <p:nvPr/>
        </p:nvSpPr>
        <p:spPr bwMode="auto">
          <a:xfrm>
            <a:off x="341311" y="138636"/>
            <a:ext cx="11323308" cy="6254649"/>
          </a:xfrm>
          <a:prstGeom prst="ellipse">
            <a:avLst/>
          </a:prstGeom>
          <a:solidFill>
            <a:schemeClr val="accent2">
              <a:lumMod val="20000"/>
              <a:lumOff val="80000"/>
            </a:schemeClr>
          </a:solidFill>
          <a:ln w="63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1867" dirty="0">
              <a:solidFill>
                <a:prstClr val="white"/>
              </a:solidFill>
              <a:latin typeface="DM Sans"/>
            </a:endParaRPr>
          </a:p>
          <a:p>
            <a:pPr defTabSz="1219170" eaLnBrk="0" fontAlgn="base" hangingPunct="0">
              <a:spcBef>
                <a:spcPct val="0"/>
              </a:spcBef>
              <a:spcAft>
                <a:spcPct val="0"/>
              </a:spcAft>
            </a:pPr>
            <a:endParaRPr lang="en-GB" sz="1867" dirty="0">
              <a:solidFill>
                <a:prstClr val="white"/>
              </a:solidFill>
              <a:latin typeface="DM Sans"/>
            </a:endParaRPr>
          </a:p>
          <a:p>
            <a:pPr defTabSz="1219170" eaLnBrk="0" fontAlgn="base" hangingPunct="0">
              <a:spcBef>
                <a:spcPct val="0"/>
              </a:spcBef>
              <a:spcAft>
                <a:spcPct val="0"/>
              </a:spcAft>
            </a:pPr>
            <a:endParaRPr lang="en-GB" sz="1867" dirty="0">
              <a:solidFill>
                <a:prstClr val="white"/>
              </a:solidFill>
              <a:latin typeface="DM Sans"/>
            </a:endParaRPr>
          </a:p>
          <a:p>
            <a:pPr defTabSz="1219170" eaLnBrk="0" fontAlgn="base" hangingPunct="0">
              <a:spcBef>
                <a:spcPct val="0"/>
              </a:spcBef>
              <a:spcAft>
                <a:spcPct val="0"/>
              </a:spcAft>
            </a:pPr>
            <a:endParaRPr lang="en-GB" sz="1867" dirty="0">
              <a:solidFill>
                <a:prstClr val="white"/>
              </a:solidFill>
              <a:latin typeface="DM Sans"/>
            </a:endParaRPr>
          </a:p>
          <a:p>
            <a:pPr defTabSz="1219170" eaLnBrk="0" fontAlgn="base" hangingPunct="0">
              <a:spcBef>
                <a:spcPct val="0"/>
              </a:spcBef>
              <a:spcAft>
                <a:spcPct val="0"/>
              </a:spcAft>
            </a:pPr>
            <a:endParaRPr lang="en-GB" sz="1867" dirty="0">
              <a:solidFill>
                <a:prstClr val="white"/>
              </a:solidFill>
              <a:latin typeface="DM Sans"/>
            </a:endParaRPr>
          </a:p>
          <a:p>
            <a:pPr defTabSz="1219170" eaLnBrk="0" fontAlgn="base" hangingPunct="0">
              <a:spcBef>
                <a:spcPct val="0"/>
              </a:spcBef>
              <a:spcAft>
                <a:spcPct val="0"/>
              </a:spcAft>
            </a:pPr>
            <a:r>
              <a:rPr lang="en-GB" sz="1867" dirty="0">
                <a:solidFill>
                  <a:prstClr val="black"/>
                </a:solidFill>
                <a:latin typeface="DM Sans"/>
              </a:rPr>
              <a:t>       </a:t>
            </a:r>
          </a:p>
        </p:txBody>
      </p:sp>
      <p:pic>
        <p:nvPicPr>
          <p:cNvPr id="9" name="Picture 8">
            <a:extLst>
              <a:ext uri="{FF2B5EF4-FFF2-40B4-BE49-F238E27FC236}">
                <a16:creationId xmlns:a16="http://schemas.microsoft.com/office/drawing/2014/main" id="{42E17F5F-F973-F44F-37DE-D01B2158A993}"/>
              </a:ext>
            </a:extLst>
          </p:cNvPr>
          <p:cNvPicPr>
            <a:picLocks noChangeAspect="1"/>
          </p:cNvPicPr>
          <p:nvPr/>
        </p:nvPicPr>
        <p:blipFill>
          <a:blip r:embed="rId2"/>
          <a:stretch>
            <a:fillRect/>
          </a:stretch>
        </p:blipFill>
        <p:spPr>
          <a:xfrm>
            <a:off x="5273473" y="355700"/>
            <a:ext cx="1458983" cy="1501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ECC4167C-90A9-AB22-5A24-F9B1FAD8821B}"/>
              </a:ext>
            </a:extLst>
          </p:cNvPr>
          <p:cNvPicPr>
            <a:picLocks noChangeAspect="1"/>
          </p:cNvPicPr>
          <p:nvPr/>
        </p:nvPicPr>
        <p:blipFill>
          <a:blip r:embed="rId3"/>
          <a:stretch>
            <a:fillRect/>
          </a:stretch>
        </p:blipFill>
        <p:spPr>
          <a:xfrm>
            <a:off x="7488863" y="756852"/>
            <a:ext cx="1371072" cy="1395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41995D2A-D48B-0D79-9885-321A3C23BF9B}"/>
              </a:ext>
            </a:extLst>
          </p:cNvPr>
          <p:cNvPicPr>
            <a:picLocks noChangeAspect="1"/>
          </p:cNvPicPr>
          <p:nvPr/>
        </p:nvPicPr>
        <p:blipFill>
          <a:blip r:embed="rId4"/>
          <a:stretch>
            <a:fillRect/>
          </a:stretch>
        </p:blipFill>
        <p:spPr>
          <a:xfrm>
            <a:off x="771521" y="2284127"/>
            <a:ext cx="1575568" cy="1563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917FA5DD-B574-4BB5-8168-F237CA041026}"/>
              </a:ext>
            </a:extLst>
          </p:cNvPr>
          <p:cNvPicPr>
            <a:picLocks noChangeAspect="1"/>
          </p:cNvPicPr>
          <p:nvPr/>
        </p:nvPicPr>
        <p:blipFill>
          <a:blip r:embed="rId5"/>
          <a:stretch>
            <a:fillRect/>
          </a:stretch>
        </p:blipFill>
        <p:spPr>
          <a:xfrm>
            <a:off x="2759413" y="840762"/>
            <a:ext cx="1552136" cy="1504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E8067745-ADDB-A1E8-8367-9A1F657B424A}"/>
              </a:ext>
            </a:extLst>
          </p:cNvPr>
          <p:cNvPicPr>
            <a:picLocks noChangeAspect="1"/>
          </p:cNvPicPr>
          <p:nvPr/>
        </p:nvPicPr>
        <p:blipFill>
          <a:blip r:embed="rId6"/>
          <a:stretch>
            <a:fillRect/>
          </a:stretch>
        </p:blipFill>
        <p:spPr>
          <a:xfrm>
            <a:off x="7727978" y="3977703"/>
            <a:ext cx="1511735" cy="1580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56DDF0D4-0D6E-906C-D035-95AEA315D064}"/>
              </a:ext>
            </a:extLst>
          </p:cNvPr>
          <p:cNvPicPr>
            <a:picLocks noChangeAspect="1"/>
          </p:cNvPicPr>
          <p:nvPr/>
        </p:nvPicPr>
        <p:blipFill>
          <a:blip r:embed="rId7"/>
          <a:stretch>
            <a:fillRect/>
          </a:stretch>
        </p:blipFill>
        <p:spPr>
          <a:xfrm>
            <a:off x="9744406" y="2058441"/>
            <a:ext cx="1395501" cy="1604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A030051E-B612-0857-E3AC-AFD261C64C37}"/>
              </a:ext>
            </a:extLst>
          </p:cNvPr>
          <p:cNvSpPr txBox="1"/>
          <p:nvPr/>
        </p:nvSpPr>
        <p:spPr>
          <a:xfrm>
            <a:off x="5226895" y="1834183"/>
            <a:ext cx="1495922" cy="338554"/>
          </a:xfrm>
          <a:prstGeom prst="rect">
            <a:avLst/>
          </a:prstGeom>
          <a:solidFill>
            <a:schemeClr val="accent6"/>
          </a:solidFill>
          <a:ln w="12700">
            <a:noFill/>
          </a:ln>
          <a:effectLst>
            <a:outerShdw blurRad="50800" dist="38100" dir="2700000" algn="tl" rotWithShape="0">
              <a:prstClr val="black">
                <a:alpha val="40000"/>
              </a:prstClr>
            </a:outerShdw>
          </a:effectLst>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Lydia Kwak, KI</a:t>
            </a:r>
          </a:p>
        </p:txBody>
      </p:sp>
      <p:sp>
        <p:nvSpPr>
          <p:cNvPr id="21" name="TextBox 20">
            <a:extLst>
              <a:ext uri="{FF2B5EF4-FFF2-40B4-BE49-F238E27FC236}">
                <a16:creationId xmlns:a16="http://schemas.microsoft.com/office/drawing/2014/main" id="{02B99B1D-C0E5-B20D-5076-F0401DB0726A}"/>
              </a:ext>
            </a:extLst>
          </p:cNvPr>
          <p:cNvSpPr txBox="1"/>
          <p:nvPr/>
        </p:nvSpPr>
        <p:spPr>
          <a:xfrm>
            <a:off x="2558279" y="2304608"/>
            <a:ext cx="1879041" cy="338554"/>
          </a:xfrm>
          <a:prstGeom prst="rect">
            <a:avLst/>
          </a:prstGeom>
          <a:solidFill>
            <a:schemeClr val="accent6"/>
          </a:solidFill>
          <a:ln w="6350">
            <a:noFill/>
          </a:ln>
          <a:effectLst>
            <a:outerShdw blurRad="50800" dist="38100" dir="2700000" algn="tl" rotWithShape="0">
              <a:prstClr val="black">
                <a:alpha val="40000"/>
              </a:prstClr>
            </a:outerShdw>
          </a:effectLst>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Anna Toropova, KI</a:t>
            </a:r>
          </a:p>
        </p:txBody>
      </p:sp>
      <p:sp>
        <p:nvSpPr>
          <p:cNvPr id="22" name="TextBox 21">
            <a:extLst>
              <a:ext uri="{FF2B5EF4-FFF2-40B4-BE49-F238E27FC236}">
                <a16:creationId xmlns:a16="http://schemas.microsoft.com/office/drawing/2014/main" id="{1B96E5E6-A400-45C7-642D-E51B71C9E694}"/>
              </a:ext>
            </a:extLst>
          </p:cNvPr>
          <p:cNvSpPr txBox="1"/>
          <p:nvPr/>
        </p:nvSpPr>
        <p:spPr>
          <a:xfrm>
            <a:off x="543447" y="3793038"/>
            <a:ext cx="2061783" cy="338554"/>
          </a:xfrm>
          <a:prstGeom prst="rect">
            <a:avLst/>
          </a:prstGeom>
          <a:solidFill>
            <a:srgbClr val="CCEBED"/>
          </a:solidFill>
          <a:ln w="6350">
            <a:noFill/>
          </a:ln>
          <a:effectLst>
            <a:outerShdw blurRad="50800" dist="38100" dir="2700000" algn="tl" rotWithShape="0">
              <a:prstClr val="black">
                <a:alpha val="40000"/>
              </a:prstClr>
            </a:outerShdw>
          </a:effectLst>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Andreas Rödlund, KI</a:t>
            </a:r>
          </a:p>
        </p:txBody>
      </p:sp>
      <p:sp>
        <p:nvSpPr>
          <p:cNvPr id="23" name="TextBox 22">
            <a:extLst>
              <a:ext uri="{FF2B5EF4-FFF2-40B4-BE49-F238E27FC236}">
                <a16:creationId xmlns:a16="http://schemas.microsoft.com/office/drawing/2014/main" id="{CF06E475-79C3-D493-2E52-31612FCA9F97}"/>
              </a:ext>
            </a:extLst>
          </p:cNvPr>
          <p:cNvSpPr txBox="1"/>
          <p:nvPr/>
        </p:nvSpPr>
        <p:spPr>
          <a:xfrm>
            <a:off x="7590399" y="5417496"/>
            <a:ext cx="1643399" cy="338554"/>
          </a:xfrm>
          <a:prstGeom prst="rect">
            <a:avLst/>
          </a:prstGeom>
          <a:solidFill>
            <a:srgbClr val="CCEBED"/>
          </a:solidFill>
          <a:ln w="6350">
            <a:noFill/>
          </a:ln>
          <a:effectLst>
            <a:outerShdw blurRad="50800" dist="38100" dir="2700000" algn="tl" rotWithShape="0">
              <a:prstClr val="black">
                <a:alpha val="40000"/>
              </a:prstClr>
            </a:outerShdw>
          </a:effectLst>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Irene Jensen, KI</a:t>
            </a:r>
          </a:p>
        </p:txBody>
      </p:sp>
      <p:sp>
        <p:nvSpPr>
          <p:cNvPr id="24" name="TextBox 23">
            <a:extLst>
              <a:ext uri="{FF2B5EF4-FFF2-40B4-BE49-F238E27FC236}">
                <a16:creationId xmlns:a16="http://schemas.microsoft.com/office/drawing/2014/main" id="{9662338E-D2B8-4B88-4A1A-0694EBB26CF2}"/>
              </a:ext>
            </a:extLst>
          </p:cNvPr>
          <p:cNvSpPr txBox="1"/>
          <p:nvPr/>
        </p:nvSpPr>
        <p:spPr>
          <a:xfrm>
            <a:off x="7011181" y="2187723"/>
            <a:ext cx="2225289" cy="338554"/>
          </a:xfrm>
          <a:prstGeom prst="rect">
            <a:avLst/>
          </a:prstGeom>
          <a:solidFill>
            <a:srgbClr val="CCEBED"/>
          </a:solidFill>
          <a:ln w="6350">
            <a:noFill/>
          </a:ln>
          <a:effectLst>
            <a:outerShdw blurRad="50800" dist="38100" dir="2700000" algn="tl" rotWithShape="0">
              <a:prstClr val="black">
                <a:alpha val="40000"/>
              </a:prstClr>
            </a:outerShdw>
          </a:effectLst>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Christina Björklund, KI</a:t>
            </a:r>
          </a:p>
        </p:txBody>
      </p:sp>
      <p:sp>
        <p:nvSpPr>
          <p:cNvPr id="25" name="TextBox 24">
            <a:extLst>
              <a:ext uri="{FF2B5EF4-FFF2-40B4-BE49-F238E27FC236}">
                <a16:creationId xmlns:a16="http://schemas.microsoft.com/office/drawing/2014/main" id="{41F6CA26-0F4D-508F-9AC1-DD8346442CF6}"/>
              </a:ext>
            </a:extLst>
          </p:cNvPr>
          <p:cNvSpPr txBox="1"/>
          <p:nvPr/>
        </p:nvSpPr>
        <p:spPr>
          <a:xfrm>
            <a:off x="9700805" y="3622628"/>
            <a:ext cx="1459729" cy="830997"/>
          </a:xfrm>
          <a:prstGeom prst="rect">
            <a:avLst/>
          </a:prstGeom>
          <a:solidFill>
            <a:schemeClr val="accent6"/>
          </a:solidFill>
          <a:ln w="6350">
            <a:noFill/>
          </a:ln>
          <a:effectLst>
            <a:outerShdw blurRad="50800" dist="38100" dir="2700000" algn="tl" rotWithShape="0">
              <a:prstClr val="black">
                <a:alpha val="40000"/>
              </a:prstClr>
            </a:outerShdw>
          </a:effectLst>
        </p:spPr>
        <p:txBody>
          <a:bodyPr wrap="square" rtlCol="0">
            <a:spAutoFit/>
          </a:bodyPr>
          <a:lstStyle/>
          <a:p>
            <a:pPr algn="ctr" defTabSz="1219170" eaLnBrk="0" fontAlgn="base" hangingPunct="0">
              <a:spcBef>
                <a:spcPct val="0"/>
              </a:spcBef>
              <a:spcAft>
                <a:spcPct val="0"/>
              </a:spcAft>
            </a:pPr>
            <a:r>
              <a:rPr lang="en-GB" sz="1600" dirty="0">
                <a:solidFill>
                  <a:prstClr val="black"/>
                </a:solidFill>
                <a:latin typeface="DM Sans"/>
              </a:rPr>
              <a:t>Byron Powell</a:t>
            </a:r>
          </a:p>
          <a:p>
            <a:pPr algn="ctr" defTabSz="1219170" eaLnBrk="0" fontAlgn="base" hangingPunct="0">
              <a:spcBef>
                <a:spcPct val="0"/>
              </a:spcBef>
              <a:spcAft>
                <a:spcPct val="0"/>
              </a:spcAft>
            </a:pPr>
            <a:r>
              <a:rPr lang="en-GB" sz="1600" dirty="0">
                <a:solidFill>
                  <a:prstClr val="black"/>
                </a:solidFill>
                <a:latin typeface="DM Sans"/>
              </a:rPr>
              <a:t>Washington University</a:t>
            </a:r>
          </a:p>
        </p:txBody>
      </p:sp>
      <p:pic>
        <p:nvPicPr>
          <p:cNvPr id="27" name="Picture 26">
            <a:extLst>
              <a:ext uri="{FF2B5EF4-FFF2-40B4-BE49-F238E27FC236}">
                <a16:creationId xmlns:a16="http://schemas.microsoft.com/office/drawing/2014/main" id="{C6D5880A-B099-B54E-1BE6-4A3CA8B793D0}"/>
              </a:ext>
            </a:extLst>
          </p:cNvPr>
          <p:cNvPicPr>
            <a:picLocks noChangeAspect="1"/>
          </p:cNvPicPr>
          <p:nvPr/>
        </p:nvPicPr>
        <p:blipFill>
          <a:blip r:embed="rId8"/>
          <a:stretch>
            <a:fillRect/>
          </a:stretch>
        </p:blipFill>
        <p:spPr>
          <a:xfrm>
            <a:off x="5660927" y="3660867"/>
            <a:ext cx="1193933" cy="1563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TextBox 27">
            <a:extLst>
              <a:ext uri="{FF2B5EF4-FFF2-40B4-BE49-F238E27FC236}">
                <a16:creationId xmlns:a16="http://schemas.microsoft.com/office/drawing/2014/main" id="{EFBAB7B9-51E4-32DB-5278-DEB6DF8F608F}"/>
              </a:ext>
            </a:extLst>
          </p:cNvPr>
          <p:cNvSpPr txBox="1"/>
          <p:nvPr/>
        </p:nvSpPr>
        <p:spPr>
          <a:xfrm>
            <a:off x="5514538" y="5048135"/>
            <a:ext cx="1546985" cy="1077218"/>
          </a:xfrm>
          <a:prstGeom prst="rect">
            <a:avLst/>
          </a:prstGeom>
          <a:solidFill>
            <a:srgbClr val="CCEBED"/>
          </a:solidFill>
          <a:ln w="6350">
            <a:noFill/>
          </a:ln>
          <a:effectLst>
            <a:outerShdw blurRad="50800" dist="38100" dir="2700000" algn="tl" rotWithShape="0">
              <a:prstClr val="black">
                <a:alpha val="40000"/>
              </a:prstClr>
            </a:outerShdw>
          </a:effectLst>
        </p:spPr>
        <p:txBody>
          <a:bodyPr wrap="square" rtlCol="0">
            <a:spAutoFit/>
          </a:bodyPr>
          <a:lstStyle/>
          <a:p>
            <a:pPr defTabSz="1219170" eaLnBrk="0" fontAlgn="base" hangingPunct="0">
              <a:spcBef>
                <a:spcPct val="0"/>
              </a:spcBef>
              <a:spcAft>
                <a:spcPct val="0"/>
              </a:spcAft>
            </a:pPr>
            <a:r>
              <a:rPr lang="en-GB" sz="1600" dirty="0">
                <a:solidFill>
                  <a:prstClr val="black"/>
                </a:solidFill>
                <a:latin typeface="DM Sans"/>
              </a:rPr>
              <a:t>Rebecca Lengnick-Hall</a:t>
            </a:r>
          </a:p>
          <a:p>
            <a:pPr defTabSz="1219170" eaLnBrk="0" fontAlgn="base" hangingPunct="0">
              <a:spcBef>
                <a:spcPct val="0"/>
              </a:spcBef>
              <a:spcAft>
                <a:spcPct val="0"/>
              </a:spcAft>
            </a:pPr>
            <a:r>
              <a:rPr lang="en-GB" sz="1600" dirty="0">
                <a:solidFill>
                  <a:prstClr val="black"/>
                </a:solidFill>
                <a:latin typeface="DM Sans"/>
              </a:rPr>
              <a:t>Washington University</a:t>
            </a:r>
          </a:p>
        </p:txBody>
      </p:sp>
      <p:sp>
        <p:nvSpPr>
          <p:cNvPr id="29" name="TextBox 28">
            <a:extLst>
              <a:ext uri="{FF2B5EF4-FFF2-40B4-BE49-F238E27FC236}">
                <a16:creationId xmlns:a16="http://schemas.microsoft.com/office/drawing/2014/main" id="{F90765F7-9B8C-1256-A543-6A15091E4AB1}"/>
              </a:ext>
            </a:extLst>
          </p:cNvPr>
          <p:cNvSpPr txBox="1"/>
          <p:nvPr/>
        </p:nvSpPr>
        <p:spPr>
          <a:xfrm>
            <a:off x="4099285" y="2656287"/>
            <a:ext cx="4044697" cy="830997"/>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4800" b="1" dirty="0">
                <a:solidFill>
                  <a:prstClr val="black"/>
                </a:solidFill>
                <a:latin typeface="DM Sans"/>
              </a:rPr>
              <a:t>Project team</a:t>
            </a:r>
          </a:p>
        </p:txBody>
      </p:sp>
      <p:pic>
        <p:nvPicPr>
          <p:cNvPr id="31" name="Picture 30">
            <a:extLst>
              <a:ext uri="{FF2B5EF4-FFF2-40B4-BE49-F238E27FC236}">
                <a16:creationId xmlns:a16="http://schemas.microsoft.com/office/drawing/2014/main" id="{E3BBC5CA-D68B-A164-4935-271C302FEC86}"/>
              </a:ext>
            </a:extLst>
          </p:cNvPr>
          <p:cNvPicPr>
            <a:picLocks noChangeAspect="1"/>
          </p:cNvPicPr>
          <p:nvPr/>
        </p:nvPicPr>
        <p:blipFill>
          <a:blip r:embed="rId9"/>
          <a:stretch>
            <a:fillRect/>
          </a:stretch>
        </p:blipFill>
        <p:spPr>
          <a:xfrm>
            <a:off x="3286385" y="3957434"/>
            <a:ext cx="1355035" cy="1419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TextBox 34">
            <a:extLst>
              <a:ext uri="{FF2B5EF4-FFF2-40B4-BE49-F238E27FC236}">
                <a16:creationId xmlns:a16="http://schemas.microsoft.com/office/drawing/2014/main" id="{137BCB9B-52EE-357B-8828-AED5E0A97021}"/>
              </a:ext>
            </a:extLst>
          </p:cNvPr>
          <p:cNvSpPr txBox="1"/>
          <p:nvPr/>
        </p:nvSpPr>
        <p:spPr>
          <a:xfrm>
            <a:off x="3403799" y="5162209"/>
            <a:ext cx="1193933" cy="830997"/>
          </a:xfrm>
          <a:prstGeom prst="rect">
            <a:avLst/>
          </a:prstGeom>
          <a:solidFill>
            <a:srgbClr val="CCEBED"/>
          </a:solidFill>
          <a:ln w="6350">
            <a:noFill/>
          </a:ln>
          <a:effectLst>
            <a:outerShdw blurRad="50800" dist="38100" dir="2700000" algn="tl" rotWithShape="0">
              <a:prstClr val="black">
                <a:alpha val="40000"/>
              </a:prstClr>
            </a:outerShdw>
          </a:effectLst>
        </p:spPr>
        <p:txBody>
          <a:bodyPr wrap="square" rtlCol="0">
            <a:spAutoFit/>
          </a:bodyPr>
          <a:lstStyle/>
          <a:p>
            <a:pPr defTabSz="1219170" eaLnBrk="0" fontAlgn="base" hangingPunct="0">
              <a:spcBef>
                <a:spcPct val="0"/>
              </a:spcBef>
              <a:spcAft>
                <a:spcPct val="0"/>
              </a:spcAft>
            </a:pPr>
            <a:r>
              <a:rPr lang="en-GB" sz="1600" dirty="0">
                <a:solidFill>
                  <a:prstClr val="black"/>
                </a:solidFill>
                <a:latin typeface="DM Sans"/>
              </a:rPr>
              <a:t>Liselotte </a:t>
            </a:r>
          </a:p>
          <a:p>
            <a:pPr defTabSz="1219170" eaLnBrk="0" fontAlgn="base" hangingPunct="0">
              <a:spcBef>
                <a:spcPct val="0"/>
              </a:spcBef>
              <a:spcAft>
                <a:spcPct val="0"/>
              </a:spcAft>
            </a:pPr>
            <a:r>
              <a:rPr lang="en-GB" sz="1600" dirty="0">
                <a:solidFill>
                  <a:prstClr val="black"/>
                </a:solidFill>
                <a:latin typeface="DM Sans"/>
              </a:rPr>
              <a:t>Schäfer-</a:t>
            </a:r>
          </a:p>
          <a:p>
            <a:pPr defTabSz="1219170" eaLnBrk="0" fontAlgn="base" hangingPunct="0">
              <a:spcBef>
                <a:spcPct val="0"/>
              </a:spcBef>
              <a:spcAft>
                <a:spcPct val="0"/>
              </a:spcAft>
            </a:pPr>
            <a:r>
              <a:rPr lang="en-GB" sz="1600" dirty="0">
                <a:solidFill>
                  <a:prstClr val="black"/>
                </a:solidFill>
                <a:latin typeface="DM Sans"/>
              </a:rPr>
              <a:t>Elinder, KI</a:t>
            </a:r>
          </a:p>
        </p:txBody>
      </p:sp>
      <p:pic>
        <p:nvPicPr>
          <p:cNvPr id="2" name="image6.png">
            <a:extLst>
              <a:ext uri="{FF2B5EF4-FFF2-40B4-BE49-F238E27FC236}">
                <a16:creationId xmlns:a16="http://schemas.microsoft.com/office/drawing/2014/main" id="{E08FCFE9-1D70-4826-2053-E070940FB072}"/>
              </a:ext>
            </a:extLst>
          </p:cNvPr>
          <p:cNvPicPr>
            <a:picLocks noChangeAspect="1"/>
          </p:cNvPicPr>
          <p:nvPr/>
        </p:nvPicPr>
        <p:blipFill>
          <a:blip r:embed="rId10"/>
          <a:stretch>
            <a:fillRect/>
          </a:stretch>
        </p:blipFill>
        <p:spPr>
          <a:xfrm>
            <a:off x="10181071" y="5786829"/>
            <a:ext cx="1770784" cy="896460"/>
          </a:xfrm>
          <a:prstGeom prst="rect">
            <a:avLst/>
          </a:prstGeom>
          <a:ln w="12700">
            <a:miter lim="400000"/>
          </a:ln>
        </p:spPr>
      </p:pic>
    </p:spTree>
    <p:extLst>
      <p:ext uri="{BB962C8B-B14F-4D97-AF65-F5344CB8AC3E}">
        <p14:creationId xmlns:p14="http://schemas.microsoft.com/office/powerpoint/2010/main" val="593393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BB0D40-FD8F-F111-C3B5-8EB29D91F50F}"/>
              </a:ext>
            </a:extLst>
          </p:cNvPr>
          <p:cNvSpPr>
            <a:spLocks noGrp="1"/>
          </p:cNvSpPr>
          <p:nvPr>
            <p:ph type="title"/>
          </p:nvPr>
        </p:nvSpPr>
        <p:spPr>
          <a:xfrm>
            <a:off x="341304" y="155837"/>
            <a:ext cx="11509393" cy="1143000"/>
          </a:xfrm>
        </p:spPr>
        <p:txBody>
          <a:bodyPr wrap="square" anchor="t">
            <a:normAutofit fontScale="90000"/>
          </a:bodyPr>
          <a:lstStyle/>
          <a:p>
            <a:r>
              <a:rPr lang="en-GB" sz="4133" dirty="0"/>
              <a:t>Background</a:t>
            </a:r>
            <a:br>
              <a:rPr lang="en-GB" dirty="0"/>
            </a:br>
            <a:r>
              <a:rPr lang="en-GB" sz="3600" dirty="0"/>
              <a:t>Trials’ problems and aims</a:t>
            </a:r>
          </a:p>
        </p:txBody>
      </p:sp>
      <p:sp>
        <p:nvSpPr>
          <p:cNvPr id="8" name="Content Placeholder 7">
            <a:extLst>
              <a:ext uri="{FF2B5EF4-FFF2-40B4-BE49-F238E27FC236}">
                <a16:creationId xmlns:a16="http://schemas.microsoft.com/office/drawing/2014/main" id="{3AA2CA84-F2CF-41F1-EA3D-9864F7E75443}"/>
              </a:ext>
            </a:extLst>
          </p:cNvPr>
          <p:cNvSpPr>
            <a:spLocks noGrp="1"/>
          </p:cNvSpPr>
          <p:nvPr>
            <p:ph sz="quarter" idx="16"/>
          </p:nvPr>
        </p:nvSpPr>
        <p:spPr>
          <a:xfrm>
            <a:off x="378767" y="1316765"/>
            <a:ext cx="7386887" cy="4896544"/>
          </a:xfrm>
        </p:spPr>
        <p:txBody>
          <a:bodyPr wrap="square" anchor="t">
            <a:normAutofit lnSpcReduction="10000"/>
          </a:bodyPr>
          <a:lstStyle/>
          <a:p>
            <a:r>
              <a:rPr lang="en-GB" b="1" dirty="0"/>
              <a:t>Mental health problems are highly prevalent among teachers. Guidelines exist to support the prevention of mental health problems at the workplace. Schools seldomly work in accordance with these guidelines.  </a:t>
            </a:r>
          </a:p>
          <a:p>
            <a:endParaRPr lang="en-GB" dirty="0"/>
          </a:p>
          <a:p>
            <a:r>
              <a:rPr lang="en-GB" b="1" dirty="0">
                <a:solidFill>
                  <a:schemeClr val="accent3"/>
                </a:solidFill>
              </a:rPr>
              <a:t>Trial 1: Test the effectiveness of a multifaceted strategy on fidelity to the guideline among 19 schools in Sweden  </a:t>
            </a:r>
          </a:p>
          <a:p>
            <a:pPr marL="380990" indent="-380990">
              <a:buFont typeface="Arial" panose="020B0604020202020204" pitchFamily="34" charset="0"/>
              <a:buChar char="•"/>
            </a:pPr>
            <a:r>
              <a:rPr lang="en-GB" dirty="0"/>
              <a:t>Positive trends in favour of multifaceted strategy </a:t>
            </a:r>
          </a:p>
          <a:p>
            <a:pPr marL="380990" indent="-380990">
              <a:buFont typeface="Arial" panose="020B0604020202020204" pitchFamily="34" charset="0"/>
              <a:buChar char="•"/>
            </a:pPr>
            <a:r>
              <a:rPr lang="en-GB" dirty="0"/>
              <a:t>Guideline fidelity positively associated with improvements in health and work environment </a:t>
            </a:r>
          </a:p>
          <a:p>
            <a:pPr marL="380990" indent="-380990">
              <a:buFont typeface="Arial" panose="020B0604020202020204" pitchFamily="34" charset="0"/>
              <a:buChar char="•"/>
            </a:pPr>
            <a:endParaRPr lang="en-GB" dirty="0"/>
          </a:p>
          <a:p>
            <a:r>
              <a:rPr lang="en-GB" b="1" dirty="0">
                <a:solidFill>
                  <a:schemeClr val="accent3"/>
                </a:solidFill>
              </a:rPr>
              <a:t>Trial 2: Test the mechanisms of change of the multifaceted strategy among 58 schools in Sweden</a:t>
            </a:r>
          </a:p>
          <a:p>
            <a:pPr marL="380990" indent="-380990">
              <a:buFont typeface="Arial" panose="020B0604020202020204" pitchFamily="34" charset="0"/>
              <a:buChar char="•"/>
            </a:pPr>
            <a:r>
              <a:rPr lang="en-US" dirty="0"/>
              <a:t>To explore whether the effects of the implementation strategies on fidelity are mediated by capability, opportunity, and motivation. </a:t>
            </a:r>
          </a:p>
          <a:p>
            <a:pPr marL="380990" indent="-380990">
              <a:buFont typeface="Arial" panose="020B0604020202020204" pitchFamily="34" charset="0"/>
              <a:buChar char="•"/>
            </a:pPr>
            <a:endParaRPr lang="en-GB" b="1" dirty="0">
              <a:solidFill>
                <a:schemeClr val="accent3"/>
              </a:solidFill>
            </a:endParaRPr>
          </a:p>
          <a:p>
            <a:endParaRPr lang="en-GB" dirty="0"/>
          </a:p>
        </p:txBody>
      </p:sp>
      <p:pic>
        <p:nvPicPr>
          <p:cNvPr id="9" name="Picture 8">
            <a:extLst>
              <a:ext uri="{FF2B5EF4-FFF2-40B4-BE49-F238E27FC236}">
                <a16:creationId xmlns:a16="http://schemas.microsoft.com/office/drawing/2014/main" id="{D5F7FE15-6299-E369-B1B3-321F3DFA5421}"/>
              </a:ext>
            </a:extLst>
          </p:cNvPr>
          <p:cNvPicPr>
            <a:picLocks noChangeAspect="1"/>
          </p:cNvPicPr>
          <p:nvPr/>
        </p:nvPicPr>
        <p:blipFill>
          <a:blip r:embed="rId2"/>
          <a:stretch>
            <a:fillRect/>
          </a:stretch>
        </p:blipFill>
        <p:spPr>
          <a:xfrm>
            <a:off x="7943328" y="0"/>
            <a:ext cx="4032448" cy="2409387"/>
          </a:xfrm>
          <a:prstGeom prst="rect">
            <a:avLst/>
          </a:prstGeom>
          <a:noFill/>
        </p:spPr>
      </p:pic>
      <p:sp>
        <p:nvSpPr>
          <p:cNvPr id="4" name="Footer Placeholder 3">
            <a:extLst>
              <a:ext uri="{FF2B5EF4-FFF2-40B4-BE49-F238E27FC236}">
                <a16:creationId xmlns:a16="http://schemas.microsoft.com/office/drawing/2014/main" id="{216A8A38-6EB2-D75B-5A1F-3AC75E92B005}"/>
              </a:ext>
            </a:extLst>
          </p:cNvPr>
          <p:cNvSpPr>
            <a:spLocks noGrp="1"/>
          </p:cNvSpPr>
          <p:nvPr>
            <p:ph type="ftr" sz="quarter" idx="3"/>
          </p:nvPr>
        </p:nvSpPr>
        <p:spPr>
          <a:xfrm>
            <a:off x="341311" y="6387135"/>
            <a:ext cx="3258412" cy="228600"/>
          </a:xfrm>
        </p:spPr>
        <p:txBody>
          <a:bodyPr anchor="t">
            <a:normAutofit/>
          </a:bodyPr>
          <a:lstStyle/>
          <a:p>
            <a:pPr defTabSz="1219170" eaLnBrk="0" fontAlgn="base" hangingPunct="0">
              <a:lnSpc>
                <a:spcPct val="90000"/>
              </a:lnSpc>
              <a:spcBef>
                <a:spcPct val="0"/>
              </a:spcBef>
              <a:spcAft>
                <a:spcPts val="800"/>
              </a:spcAft>
            </a:pPr>
            <a:r>
              <a:rPr lang="sv-SE" sz="667">
                <a:latin typeface="DM Sans"/>
              </a:rPr>
              <a:t>Karolinska Institutet - ett medicinskt universitet</a:t>
            </a:r>
          </a:p>
        </p:txBody>
      </p:sp>
      <p:sp>
        <p:nvSpPr>
          <p:cNvPr id="5" name="Date Placeholder 4">
            <a:extLst>
              <a:ext uri="{FF2B5EF4-FFF2-40B4-BE49-F238E27FC236}">
                <a16:creationId xmlns:a16="http://schemas.microsoft.com/office/drawing/2014/main" id="{DA54B86A-DEF8-4A62-B423-16E26172BE93}"/>
              </a:ext>
            </a:extLst>
          </p:cNvPr>
          <p:cNvSpPr>
            <a:spLocks noGrp="1"/>
          </p:cNvSpPr>
          <p:nvPr>
            <p:ph type="dt" sz="half" idx="10"/>
          </p:nvPr>
        </p:nvSpPr>
        <p:spPr>
          <a:xfrm>
            <a:off x="8831263" y="6384311"/>
            <a:ext cx="2540000" cy="228600"/>
          </a:xfrm>
        </p:spPr>
        <p:txBody>
          <a:bodyPr wrap="square" anchor="t">
            <a:normAutofit/>
          </a:bodyPr>
          <a:lstStyle/>
          <a:p>
            <a:pPr defTabSz="1219170" eaLnBrk="0" fontAlgn="base" hangingPunct="0">
              <a:lnSpc>
                <a:spcPct val="90000"/>
              </a:lnSpc>
              <a:spcBef>
                <a:spcPct val="0"/>
              </a:spcBef>
              <a:spcAft>
                <a:spcPts val="800"/>
              </a:spcAft>
            </a:pPr>
            <a:fld id="{E51FB917-2E17-4F8E-87ED-6A5547C48FD7}" type="datetime4">
              <a:rPr lang="sv-SE" sz="667">
                <a:solidFill>
                  <a:srgbClr val="4F0433"/>
                </a:solidFill>
                <a:latin typeface="DM Sans"/>
              </a:rPr>
              <a:pPr defTabSz="1219170" eaLnBrk="0" fontAlgn="base" hangingPunct="0">
                <a:lnSpc>
                  <a:spcPct val="90000"/>
                </a:lnSpc>
                <a:spcBef>
                  <a:spcPct val="0"/>
                </a:spcBef>
                <a:spcAft>
                  <a:spcPts val="800"/>
                </a:spcAft>
              </a:pPr>
              <a:t>1 juni 2025</a:t>
            </a:fld>
            <a:endParaRPr lang="sv-SE" sz="667">
              <a:solidFill>
                <a:srgbClr val="4F0433"/>
              </a:solidFill>
              <a:latin typeface="DM Sans"/>
            </a:endParaRPr>
          </a:p>
        </p:txBody>
      </p:sp>
      <p:sp>
        <p:nvSpPr>
          <p:cNvPr id="6" name="Slide Number Placeholder 5">
            <a:extLst>
              <a:ext uri="{FF2B5EF4-FFF2-40B4-BE49-F238E27FC236}">
                <a16:creationId xmlns:a16="http://schemas.microsoft.com/office/drawing/2014/main" id="{2FB23CD3-682C-2BB3-2881-B726B44F794E}"/>
              </a:ext>
            </a:extLst>
          </p:cNvPr>
          <p:cNvSpPr>
            <a:spLocks noGrp="1"/>
          </p:cNvSpPr>
          <p:nvPr>
            <p:ph type="sldNum" sz="quarter" idx="12"/>
          </p:nvPr>
        </p:nvSpPr>
        <p:spPr>
          <a:xfrm>
            <a:off x="11066463" y="6384311"/>
            <a:ext cx="914400" cy="228600"/>
          </a:xfrm>
        </p:spPr>
        <p:txBody>
          <a:bodyPr wrap="square" anchor="t">
            <a:normAutofit/>
          </a:bodyPr>
          <a:lstStyle/>
          <a:p>
            <a:pPr defTabSz="1219170" eaLnBrk="0" fontAlgn="base" hangingPunct="0">
              <a:lnSpc>
                <a:spcPct val="90000"/>
              </a:lnSpc>
              <a:spcBef>
                <a:spcPct val="0"/>
              </a:spcBef>
              <a:spcAft>
                <a:spcPts val="800"/>
              </a:spcAft>
            </a:pPr>
            <a:fld id="{B5C8723E-5A40-4F9A-B83B-0F0B7FEF2706}" type="slidenum">
              <a:rPr lang="sv-SE" sz="667">
                <a:solidFill>
                  <a:srgbClr val="4F0433"/>
                </a:solidFill>
                <a:latin typeface="DM Sans"/>
              </a:rPr>
              <a:pPr defTabSz="1219170" eaLnBrk="0" fontAlgn="base" hangingPunct="0">
                <a:lnSpc>
                  <a:spcPct val="90000"/>
                </a:lnSpc>
                <a:spcBef>
                  <a:spcPct val="0"/>
                </a:spcBef>
                <a:spcAft>
                  <a:spcPts val="800"/>
                </a:spcAft>
              </a:pPr>
              <a:t>32</a:t>
            </a:fld>
            <a:endParaRPr lang="sv-SE" sz="667">
              <a:solidFill>
                <a:srgbClr val="4F0433"/>
              </a:solidFill>
              <a:latin typeface="DM Sans"/>
            </a:endParaRPr>
          </a:p>
        </p:txBody>
      </p:sp>
      <p:pic>
        <p:nvPicPr>
          <p:cNvPr id="11" name="Picture 10">
            <a:extLst>
              <a:ext uri="{FF2B5EF4-FFF2-40B4-BE49-F238E27FC236}">
                <a16:creationId xmlns:a16="http://schemas.microsoft.com/office/drawing/2014/main" id="{5B16D09F-4DA7-0451-2246-73E688AF9C27}"/>
              </a:ext>
            </a:extLst>
          </p:cNvPr>
          <p:cNvPicPr>
            <a:picLocks noChangeAspect="1"/>
          </p:cNvPicPr>
          <p:nvPr/>
        </p:nvPicPr>
        <p:blipFill>
          <a:blip r:embed="rId3"/>
          <a:stretch>
            <a:fillRect/>
          </a:stretch>
        </p:blipFill>
        <p:spPr>
          <a:xfrm>
            <a:off x="7943328" y="2037604"/>
            <a:ext cx="4058741" cy="2092789"/>
          </a:xfrm>
          <a:prstGeom prst="rect">
            <a:avLst/>
          </a:prstGeom>
        </p:spPr>
      </p:pic>
      <p:pic>
        <p:nvPicPr>
          <p:cNvPr id="13" name="Picture 12">
            <a:extLst>
              <a:ext uri="{FF2B5EF4-FFF2-40B4-BE49-F238E27FC236}">
                <a16:creationId xmlns:a16="http://schemas.microsoft.com/office/drawing/2014/main" id="{95236FD5-6D5B-3910-7B45-735DF7608271}"/>
              </a:ext>
            </a:extLst>
          </p:cNvPr>
          <p:cNvPicPr>
            <a:picLocks noChangeAspect="1"/>
          </p:cNvPicPr>
          <p:nvPr/>
        </p:nvPicPr>
        <p:blipFill>
          <a:blip r:embed="rId4"/>
          <a:stretch>
            <a:fillRect/>
          </a:stretch>
        </p:blipFill>
        <p:spPr>
          <a:xfrm>
            <a:off x="7938110" y="3633273"/>
            <a:ext cx="3986405" cy="1336816"/>
          </a:xfrm>
          <a:prstGeom prst="rect">
            <a:avLst/>
          </a:prstGeom>
        </p:spPr>
      </p:pic>
      <p:pic>
        <p:nvPicPr>
          <p:cNvPr id="17" name="Picture 16">
            <a:extLst>
              <a:ext uri="{FF2B5EF4-FFF2-40B4-BE49-F238E27FC236}">
                <a16:creationId xmlns:a16="http://schemas.microsoft.com/office/drawing/2014/main" id="{33C719C1-6CC2-7B07-FA98-5E9D8B7B35DF}"/>
              </a:ext>
            </a:extLst>
          </p:cNvPr>
          <p:cNvPicPr>
            <a:picLocks noChangeAspect="1"/>
          </p:cNvPicPr>
          <p:nvPr/>
        </p:nvPicPr>
        <p:blipFill>
          <a:blip r:embed="rId5"/>
          <a:stretch>
            <a:fillRect/>
          </a:stretch>
        </p:blipFill>
        <p:spPr>
          <a:xfrm>
            <a:off x="7943329" y="4869161"/>
            <a:ext cx="3991383" cy="1888865"/>
          </a:xfrm>
          <a:prstGeom prst="rect">
            <a:avLst/>
          </a:prstGeom>
        </p:spPr>
      </p:pic>
    </p:spTree>
    <p:extLst>
      <p:ext uri="{BB962C8B-B14F-4D97-AF65-F5344CB8AC3E}">
        <p14:creationId xmlns:p14="http://schemas.microsoft.com/office/powerpoint/2010/main" val="384223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2F13-6E97-2FA3-02A4-6D48322C4062}"/>
              </a:ext>
            </a:extLst>
          </p:cNvPr>
          <p:cNvSpPr>
            <a:spLocks noGrp="1"/>
          </p:cNvSpPr>
          <p:nvPr>
            <p:ph type="title"/>
          </p:nvPr>
        </p:nvSpPr>
        <p:spPr>
          <a:xfrm>
            <a:off x="341304" y="259507"/>
            <a:ext cx="11509393" cy="1143000"/>
          </a:xfrm>
        </p:spPr>
        <p:txBody>
          <a:bodyPr wrap="square" anchor="t">
            <a:normAutofit fontScale="90000"/>
          </a:bodyPr>
          <a:lstStyle/>
          <a:p>
            <a:r>
              <a:rPr lang="en-GB" sz="4133" dirty="0"/>
              <a:t>Background</a:t>
            </a:r>
            <a:br>
              <a:rPr lang="en-GB" dirty="0"/>
            </a:br>
            <a:r>
              <a:rPr lang="en-GB" sz="3600" dirty="0"/>
              <a:t>Mechanisms of change </a:t>
            </a:r>
          </a:p>
        </p:txBody>
      </p:sp>
      <p:sp>
        <p:nvSpPr>
          <p:cNvPr id="6" name="Date Placeholder 5">
            <a:extLst>
              <a:ext uri="{FF2B5EF4-FFF2-40B4-BE49-F238E27FC236}">
                <a16:creationId xmlns:a16="http://schemas.microsoft.com/office/drawing/2014/main" id="{427EDD88-FC62-8725-ACD3-217276131084}"/>
              </a:ext>
            </a:extLst>
          </p:cNvPr>
          <p:cNvSpPr>
            <a:spLocks noGrp="1"/>
          </p:cNvSpPr>
          <p:nvPr>
            <p:ph type="dt" sz="half" idx="10"/>
          </p:nvPr>
        </p:nvSpPr>
        <p:spPr>
          <a:xfrm>
            <a:off x="8831263" y="6384311"/>
            <a:ext cx="2540000" cy="228600"/>
          </a:xfrm>
        </p:spPr>
        <p:txBody>
          <a:bodyPr wrap="square" anchor="t">
            <a:normAutofit/>
          </a:bodyPr>
          <a:lstStyle/>
          <a:p>
            <a:pPr defTabSz="1219170" eaLnBrk="0" fontAlgn="base" hangingPunct="0">
              <a:lnSpc>
                <a:spcPct val="90000"/>
              </a:lnSpc>
              <a:spcBef>
                <a:spcPct val="0"/>
              </a:spcBef>
              <a:spcAft>
                <a:spcPts val="800"/>
              </a:spcAft>
            </a:pPr>
            <a:fld id="{B9F31A13-B82C-43A3-AC35-E621AAB6303F}" type="datetime4">
              <a:rPr lang="sv-SE" sz="667">
                <a:solidFill>
                  <a:srgbClr val="4F0433"/>
                </a:solidFill>
                <a:latin typeface="DM Sans"/>
              </a:rPr>
              <a:pPr defTabSz="1219170" eaLnBrk="0" fontAlgn="base" hangingPunct="0">
                <a:lnSpc>
                  <a:spcPct val="90000"/>
                </a:lnSpc>
                <a:spcBef>
                  <a:spcPct val="0"/>
                </a:spcBef>
                <a:spcAft>
                  <a:spcPts val="800"/>
                </a:spcAft>
              </a:pPr>
              <a:t>1 juni 2025</a:t>
            </a:fld>
            <a:endParaRPr lang="sv-SE" sz="667">
              <a:solidFill>
                <a:srgbClr val="4F0433"/>
              </a:solidFill>
              <a:latin typeface="DM Sans"/>
            </a:endParaRPr>
          </a:p>
        </p:txBody>
      </p:sp>
      <p:sp>
        <p:nvSpPr>
          <p:cNvPr id="7" name="Slide Number Placeholder 6">
            <a:extLst>
              <a:ext uri="{FF2B5EF4-FFF2-40B4-BE49-F238E27FC236}">
                <a16:creationId xmlns:a16="http://schemas.microsoft.com/office/drawing/2014/main" id="{A9C06EC4-4D01-6419-7816-3F4E39B49B0B}"/>
              </a:ext>
            </a:extLst>
          </p:cNvPr>
          <p:cNvSpPr>
            <a:spLocks noGrp="1"/>
          </p:cNvSpPr>
          <p:nvPr>
            <p:ph type="sldNum" sz="quarter" idx="12"/>
          </p:nvPr>
        </p:nvSpPr>
        <p:spPr>
          <a:xfrm>
            <a:off x="11066463" y="6384311"/>
            <a:ext cx="914400" cy="228600"/>
          </a:xfrm>
        </p:spPr>
        <p:txBody>
          <a:bodyPr wrap="square" anchor="t">
            <a:normAutofit/>
          </a:bodyPr>
          <a:lstStyle/>
          <a:p>
            <a:pPr defTabSz="1219170" eaLnBrk="0" fontAlgn="base" hangingPunct="0">
              <a:lnSpc>
                <a:spcPct val="90000"/>
              </a:lnSpc>
              <a:spcBef>
                <a:spcPct val="0"/>
              </a:spcBef>
              <a:spcAft>
                <a:spcPts val="800"/>
              </a:spcAft>
            </a:pPr>
            <a:fld id="{73E6EECC-44D8-4442-87AA-D47F74CC81A2}" type="slidenum">
              <a:rPr lang="sv-SE" sz="667">
                <a:solidFill>
                  <a:srgbClr val="4F0433"/>
                </a:solidFill>
                <a:latin typeface="DM Sans"/>
              </a:rPr>
              <a:pPr defTabSz="1219170" eaLnBrk="0" fontAlgn="base" hangingPunct="0">
                <a:lnSpc>
                  <a:spcPct val="90000"/>
                </a:lnSpc>
                <a:spcBef>
                  <a:spcPct val="0"/>
                </a:spcBef>
                <a:spcAft>
                  <a:spcPts val="800"/>
                </a:spcAft>
              </a:pPr>
              <a:t>33</a:t>
            </a:fld>
            <a:endParaRPr lang="sv-SE" sz="667">
              <a:solidFill>
                <a:srgbClr val="4F0433"/>
              </a:solidFill>
              <a:latin typeface="DM Sans"/>
            </a:endParaRPr>
          </a:p>
        </p:txBody>
      </p:sp>
      <p:graphicFrame>
        <p:nvGraphicFramePr>
          <p:cNvPr id="9" name="Content Placeholder 2">
            <a:extLst>
              <a:ext uri="{FF2B5EF4-FFF2-40B4-BE49-F238E27FC236}">
                <a16:creationId xmlns:a16="http://schemas.microsoft.com/office/drawing/2014/main" id="{99929F44-992F-9D0C-5B99-B4BDE655FB95}"/>
              </a:ext>
            </a:extLst>
          </p:cNvPr>
          <p:cNvGraphicFramePr>
            <a:graphicFrameLocks noGrp="1"/>
          </p:cNvGraphicFramePr>
          <p:nvPr>
            <p:ph idx="1"/>
          </p:nvPr>
        </p:nvGraphicFramePr>
        <p:xfrm>
          <a:off x="342366" y="1607332"/>
          <a:ext cx="11520533" cy="4516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E5EB475E-41AF-2CF7-8870-B5A9EC903767}"/>
              </a:ext>
            </a:extLst>
          </p:cNvPr>
          <p:cNvSpPr txBox="1"/>
          <p:nvPr/>
        </p:nvSpPr>
        <p:spPr>
          <a:xfrm>
            <a:off x="378595" y="6190834"/>
            <a:ext cx="6869533" cy="379656"/>
          </a:xfrm>
          <a:prstGeom prst="rect">
            <a:avLst/>
          </a:prstGeom>
          <a:noFill/>
          <a:ln w="6350">
            <a:noFill/>
          </a:ln>
        </p:spPr>
        <p:txBody>
          <a:bodyPr wrap="square">
            <a:spAutoFit/>
          </a:bodyPr>
          <a:lstStyle/>
          <a:p>
            <a:pPr defTabSz="1219170" eaLnBrk="0" fontAlgn="base" hangingPunct="0">
              <a:spcBef>
                <a:spcPct val="0"/>
              </a:spcBef>
              <a:spcAft>
                <a:spcPct val="0"/>
              </a:spcAft>
            </a:pPr>
            <a:r>
              <a:rPr lang="en-US" sz="1867" dirty="0">
                <a:solidFill>
                  <a:prstClr val="black"/>
                </a:solidFill>
                <a:latin typeface="DM Sans"/>
              </a:rPr>
              <a:t>Kim et al., 2024; Lewis et al. 2018, 2020; Williams, 2016</a:t>
            </a:r>
            <a:endParaRPr lang="en-GB" sz="1867" dirty="0">
              <a:solidFill>
                <a:prstClr val="black"/>
              </a:solidFill>
              <a:latin typeface="DM Sans"/>
            </a:endParaRPr>
          </a:p>
        </p:txBody>
      </p:sp>
    </p:spTree>
    <p:extLst>
      <p:ext uri="{BB962C8B-B14F-4D97-AF65-F5344CB8AC3E}">
        <p14:creationId xmlns:p14="http://schemas.microsoft.com/office/powerpoint/2010/main" val="280338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BD59038-7164-97C8-197F-C7B63B5FA0E6}"/>
              </a:ext>
            </a:extLst>
          </p:cNvPr>
          <p:cNvSpPr/>
          <p:nvPr/>
        </p:nvSpPr>
        <p:spPr bwMode="auto">
          <a:xfrm>
            <a:off x="375253" y="1982408"/>
            <a:ext cx="9081121" cy="3922433"/>
          </a:xfrm>
          <a:prstGeom prst="rect">
            <a:avLst/>
          </a:prstGeom>
          <a:solidFill>
            <a:schemeClr val="bg1">
              <a:lumMod val="50000"/>
            </a:schemeClr>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US" sz="1867" dirty="0" err="1">
              <a:solidFill>
                <a:prstClr val="white"/>
              </a:solidFill>
              <a:latin typeface="DM Sans"/>
            </a:endParaRPr>
          </a:p>
        </p:txBody>
      </p:sp>
      <p:sp>
        <p:nvSpPr>
          <p:cNvPr id="25" name="Rektangel: rundade hörn 24">
            <a:extLst>
              <a:ext uri="{FF2B5EF4-FFF2-40B4-BE49-F238E27FC236}">
                <a16:creationId xmlns:a16="http://schemas.microsoft.com/office/drawing/2014/main" id="{B6C8E358-7321-928E-77EF-985919559EDF}"/>
              </a:ext>
            </a:extLst>
          </p:cNvPr>
          <p:cNvSpPr/>
          <p:nvPr/>
        </p:nvSpPr>
        <p:spPr bwMode="auto">
          <a:xfrm>
            <a:off x="7259493" y="2221659"/>
            <a:ext cx="1963988" cy="3573711"/>
          </a:xfrm>
          <a:prstGeom prst="roundRect">
            <a:avLst>
              <a:gd name="adj" fmla="val 6039"/>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600" dirty="0">
                <a:solidFill>
                  <a:prstClr val="black"/>
                </a:solidFill>
                <a:latin typeface="DM Sans"/>
              </a:rPr>
              <a:t>Guideline </a:t>
            </a:r>
          </a:p>
          <a:p>
            <a:pPr defTabSz="1219170" eaLnBrk="0" fontAlgn="base" hangingPunct="0">
              <a:spcBef>
                <a:spcPct val="0"/>
              </a:spcBef>
              <a:spcAft>
                <a:spcPct val="0"/>
              </a:spcAft>
              <a:defRPr/>
            </a:pPr>
            <a:r>
              <a:rPr lang="en-US" sz="1600" dirty="0">
                <a:solidFill>
                  <a:prstClr val="black"/>
                </a:solidFill>
                <a:latin typeface="DM Sans"/>
              </a:rPr>
              <a:t>fidelity</a:t>
            </a:r>
          </a:p>
        </p:txBody>
      </p:sp>
      <p:sp>
        <p:nvSpPr>
          <p:cNvPr id="30" name="Rubrik 1">
            <a:extLst>
              <a:ext uri="{FF2B5EF4-FFF2-40B4-BE49-F238E27FC236}">
                <a16:creationId xmlns:a16="http://schemas.microsoft.com/office/drawing/2014/main" id="{62954FE8-A5C0-BBB5-4FB5-B9AD6C99F956}"/>
              </a:ext>
            </a:extLst>
          </p:cNvPr>
          <p:cNvSpPr>
            <a:spLocks noGrp="1"/>
          </p:cNvSpPr>
          <p:nvPr>
            <p:ph type="title"/>
          </p:nvPr>
        </p:nvSpPr>
        <p:spPr>
          <a:xfrm>
            <a:off x="321096" y="232973"/>
            <a:ext cx="11509393" cy="1143000"/>
          </a:xfrm>
        </p:spPr>
        <p:txBody>
          <a:bodyPr/>
          <a:lstStyle/>
          <a:p>
            <a:r>
              <a:rPr lang="en-US" dirty="0"/>
              <a:t>Methods</a:t>
            </a:r>
            <a:br>
              <a:rPr lang="en-US" dirty="0"/>
            </a:br>
            <a:r>
              <a:rPr lang="en-GB" sz="3200" dirty="0"/>
              <a:t>Programme theory </a:t>
            </a:r>
            <a:endParaRPr lang="en-US" sz="3200" dirty="0"/>
          </a:p>
        </p:txBody>
      </p:sp>
      <p:cxnSp>
        <p:nvCxnSpPr>
          <p:cNvPr id="133" name="Koppling: vinklad 132">
            <a:extLst>
              <a:ext uri="{FF2B5EF4-FFF2-40B4-BE49-F238E27FC236}">
                <a16:creationId xmlns:a16="http://schemas.microsoft.com/office/drawing/2014/main" id="{200B8AD6-418C-E237-6762-303188DFA148}"/>
              </a:ext>
            </a:extLst>
          </p:cNvPr>
          <p:cNvCxnSpPr>
            <a:cxnSpLocks/>
            <a:stCxn id="33" idx="3"/>
          </p:cNvCxnSpPr>
          <p:nvPr/>
        </p:nvCxnSpPr>
        <p:spPr bwMode="auto">
          <a:xfrm flipV="1">
            <a:off x="2551744" y="3667456"/>
            <a:ext cx="327645" cy="1814533"/>
          </a:xfrm>
          <a:prstGeom prst="bentConnector3">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0" name="Rak koppling 199">
            <a:extLst>
              <a:ext uri="{FF2B5EF4-FFF2-40B4-BE49-F238E27FC236}">
                <a16:creationId xmlns:a16="http://schemas.microsoft.com/office/drawing/2014/main" id="{F4F90D50-F79B-0EB1-9A37-C15C6055B9A9}"/>
              </a:ext>
            </a:extLst>
          </p:cNvPr>
          <p:cNvCxnSpPr/>
          <p:nvPr/>
        </p:nvCxnSpPr>
        <p:spPr bwMode="auto">
          <a:xfrm>
            <a:off x="2521008" y="5225649"/>
            <a:ext cx="0" cy="31728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nvGrpSpPr>
          <p:cNvPr id="264" name="Grupp 263">
            <a:extLst>
              <a:ext uri="{FF2B5EF4-FFF2-40B4-BE49-F238E27FC236}">
                <a16:creationId xmlns:a16="http://schemas.microsoft.com/office/drawing/2014/main" id="{49B05904-824C-4D7A-CEDB-100CD1251522}"/>
              </a:ext>
            </a:extLst>
          </p:cNvPr>
          <p:cNvGrpSpPr/>
          <p:nvPr/>
        </p:nvGrpSpPr>
        <p:grpSpPr>
          <a:xfrm>
            <a:off x="527382" y="1522515"/>
            <a:ext cx="2352012" cy="4270295"/>
            <a:chOff x="336516" y="1141886"/>
            <a:chExt cx="1764009" cy="3202721"/>
          </a:xfrm>
        </p:grpSpPr>
        <p:cxnSp>
          <p:nvCxnSpPr>
            <p:cNvPr id="135" name="Koppling: vinklad 134">
              <a:extLst>
                <a:ext uri="{FF2B5EF4-FFF2-40B4-BE49-F238E27FC236}">
                  <a16:creationId xmlns:a16="http://schemas.microsoft.com/office/drawing/2014/main" id="{8C34CB9B-B7CA-376E-2E6D-07660AC2CCF0}"/>
                </a:ext>
              </a:extLst>
            </p:cNvPr>
            <p:cNvCxnSpPr>
              <a:cxnSpLocks/>
              <a:stCxn id="33" idx="3"/>
            </p:cNvCxnSpPr>
            <p:nvPr/>
          </p:nvCxnSpPr>
          <p:spPr bwMode="auto">
            <a:xfrm flipV="1">
              <a:off x="1854788" y="2496309"/>
              <a:ext cx="245735" cy="1615183"/>
            </a:xfrm>
            <a:prstGeom prst="bentConnector3">
              <a:avLst>
                <a:gd name="adj1" fmla="val 45865"/>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37" name="Koppling: vinklad 136">
              <a:extLst>
                <a:ext uri="{FF2B5EF4-FFF2-40B4-BE49-F238E27FC236}">
                  <a16:creationId xmlns:a16="http://schemas.microsoft.com/office/drawing/2014/main" id="{3EA31AD8-01A3-CF96-95DC-179A41D8E9D8}"/>
                </a:ext>
              </a:extLst>
            </p:cNvPr>
            <p:cNvCxnSpPr>
              <a:cxnSpLocks/>
              <a:stCxn id="32" idx="3"/>
            </p:cNvCxnSpPr>
            <p:nvPr/>
          </p:nvCxnSpPr>
          <p:spPr bwMode="auto">
            <a:xfrm>
              <a:off x="1852129" y="3477412"/>
              <a:ext cx="248395" cy="730429"/>
            </a:xfrm>
            <a:prstGeom prst="bentConnector3">
              <a:avLst>
                <a:gd name="adj1" fmla="val 50000"/>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40" name="Koppling: vinklad 139">
              <a:extLst>
                <a:ext uri="{FF2B5EF4-FFF2-40B4-BE49-F238E27FC236}">
                  <a16:creationId xmlns:a16="http://schemas.microsoft.com/office/drawing/2014/main" id="{51307B9E-74A6-CD4A-83EC-BAE49B363797}"/>
                </a:ext>
              </a:extLst>
            </p:cNvPr>
            <p:cNvCxnSpPr>
              <a:cxnSpLocks/>
              <a:stCxn id="32" idx="3"/>
            </p:cNvCxnSpPr>
            <p:nvPr/>
          </p:nvCxnSpPr>
          <p:spPr bwMode="auto">
            <a:xfrm flipV="1">
              <a:off x="1852129" y="2228601"/>
              <a:ext cx="248394" cy="1248811"/>
            </a:xfrm>
            <a:prstGeom prst="bentConnector3">
              <a:avLst>
                <a:gd name="adj1" fmla="val 50000"/>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43" name="Koppling: vinklad 142">
              <a:extLst>
                <a:ext uri="{FF2B5EF4-FFF2-40B4-BE49-F238E27FC236}">
                  <a16:creationId xmlns:a16="http://schemas.microsoft.com/office/drawing/2014/main" id="{408F68EE-B1DD-A7E5-4DF7-BEF0AE6F4E50}"/>
                </a:ext>
              </a:extLst>
            </p:cNvPr>
            <p:cNvCxnSpPr>
              <a:cxnSpLocks/>
              <a:stCxn id="32" idx="3"/>
            </p:cNvCxnSpPr>
            <p:nvPr/>
          </p:nvCxnSpPr>
          <p:spPr bwMode="auto">
            <a:xfrm flipV="1">
              <a:off x="1852129" y="3355198"/>
              <a:ext cx="248395" cy="122214"/>
            </a:xfrm>
            <a:prstGeom prst="bentConnector3">
              <a:avLst>
                <a:gd name="adj1" fmla="val 50000"/>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46" name="Koppling: vinklad 145">
              <a:extLst>
                <a:ext uri="{FF2B5EF4-FFF2-40B4-BE49-F238E27FC236}">
                  <a16:creationId xmlns:a16="http://schemas.microsoft.com/office/drawing/2014/main" id="{BEA8DE2D-841A-335E-2D99-DBDF4728FC37}"/>
                </a:ext>
              </a:extLst>
            </p:cNvPr>
            <p:cNvCxnSpPr>
              <a:cxnSpLocks/>
              <a:stCxn id="32" idx="3"/>
            </p:cNvCxnSpPr>
            <p:nvPr/>
          </p:nvCxnSpPr>
          <p:spPr bwMode="auto">
            <a:xfrm flipV="1">
              <a:off x="1852129" y="3083440"/>
              <a:ext cx="248395" cy="393972"/>
            </a:xfrm>
            <a:prstGeom prst="bentConnector3">
              <a:avLst>
                <a:gd name="adj1" fmla="val 50000"/>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49" name="Koppling: vinklad 148">
              <a:extLst>
                <a:ext uri="{FF2B5EF4-FFF2-40B4-BE49-F238E27FC236}">
                  <a16:creationId xmlns:a16="http://schemas.microsoft.com/office/drawing/2014/main" id="{C574A709-10CD-A59D-5884-E0B72E803DC8}"/>
                </a:ext>
              </a:extLst>
            </p:cNvPr>
            <p:cNvCxnSpPr>
              <a:cxnSpLocks/>
              <a:stCxn id="32" idx="3"/>
            </p:cNvCxnSpPr>
            <p:nvPr/>
          </p:nvCxnSpPr>
          <p:spPr bwMode="auto">
            <a:xfrm flipV="1">
              <a:off x="1852129" y="2750592"/>
              <a:ext cx="248393" cy="726820"/>
            </a:xfrm>
            <a:prstGeom prst="bentConnector3">
              <a:avLst>
                <a:gd name="adj1" fmla="val 50000"/>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68" name="Koppling: vinklad 167">
              <a:extLst>
                <a:ext uri="{FF2B5EF4-FFF2-40B4-BE49-F238E27FC236}">
                  <a16:creationId xmlns:a16="http://schemas.microsoft.com/office/drawing/2014/main" id="{6F0D2F29-D254-68BA-02D3-71A640B3BA63}"/>
                </a:ext>
              </a:extLst>
            </p:cNvPr>
            <p:cNvCxnSpPr>
              <a:cxnSpLocks/>
              <a:stCxn id="29" idx="3"/>
            </p:cNvCxnSpPr>
            <p:nvPr/>
          </p:nvCxnSpPr>
          <p:spPr bwMode="auto">
            <a:xfrm>
              <a:off x="1840161" y="2004993"/>
              <a:ext cx="260362" cy="1914244"/>
            </a:xfrm>
            <a:prstGeom prst="bentConnector3">
              <a:avLst>
                <a:gd name="adj1" fmla="val 18782"/>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71" name="Koppling: vinklad 170">
              <a:extLst>
                <a:ext uri="{FF2B5EF4-FFF2-40B4-BE49-F238E27FC236}">
                  <a16:creationId xmlns:a16="http://schemas.microsoft.com/office/drawing/2014/main" id="{71A44485-B25B-3F65-ABB4-F34BF5A244AB}"/>
                </a:ext>
              </a:extLst>
            </p:cNvPr>
            <p:cNvCxnSpPr>
              <a:cxnSpLocks/>
              <a:stCxn id="29" idx="3"/>
            </p:cNvCxnSpPr>
            <p:nvPr/>
          </p:nvCxnSpPr>
          <p:spPr bwMode="auto">
            <a:xfrm>
              <a:off x="1840161" y="2004993"/>
              <a:ext cx="260364" cy="1633193"/>
            </a:xfrm>
            <a:prstGeom prst="bentConnector3">
              <a:avLst>
                <a:gd name="adj1" fmla="val 20733"/>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74" name="Koppling: vinklad 173">
              <a:extLst>
                <a:ext uri="{FF2B5EF4-FFF2-40B4-BE49-F238E27FC236}">
                  <a16:creationId xmlns:a16="http://schemas.microsoft.com/office/drawing/2014/main" id="{92F2796A-A60E-A6C1-3289-F09F4E07C5B6}"/>
                </a:ext>
              </a:extLst>
            </p:cNvPr>
            <p:cNvCxnSpPr>
              <a:cxnSpLocks/>
              <a:stCxn id="29" idx="3"/>
            </p:cNvCxnSpPr>
            <p:nvPr/>
          </p:nvCxnSpPr>
          <p:spPr bwMode="auto">
            <a:xfrm flipV="1">
              <a:off x="1840161" y="1776209"/>
              <a:ext cx="260362" cy="228784"/>
            </a:xfrm>
            <a:prstGeom prst="bentConnector3">
              <a:avLst>
                <a:gd name="adj1" fmla="val 18782"/>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76" name="Koppling: vinklad 175">
              <a:extLst>
                <a:ext uri="{FF2B5EF4-FFF2-40B4-BE49-F238E27FC236}">
                  <a16:creationId xmlns:a16="http://schemas.microsoft.com/office/drawing/2014/main" id="{0F0869E2-B4CA-6A3A-1F5C-52529986CCBD}"/>
                </a:ext>
              </a:extLst>
            </p:cNvPr>
            <p:cNvCxnSpPr>
              <a:cxnSpLocks/>
              <a:stCxn id="29" idx="3"/>
            </p:cNvCxnSpPr>
            <p:nvPr/>
          </p:nvCxnSpPr>
          <p:spPr bwMode="auto">
            <a:xfrm flipV="1">
              <a:off x="1840161" y="2000786"/>
              <a:ext cx="260361" cy="4207"/>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89" name="Rak pilkoppling 188">
              <a:extLst>
                <a:ext uri="{FF2B5EF4-FFF2-40B4-BE49-F238E27FC236}">
                  <a16:creationId xmlns:a16="http://schemas.microsoft.com/office/drawing/2014/main" id="{9B3F41FB-DC23-A37F-C6F8-41D56D5FA3CF}"/>
                </a:ext>
              </a:extLst>
            </p:cNvPr>
            <p:cNvCxnSpPr/>
            <p:nvPr/>
          </p:nvCxnSpPr>
          <p:spPr bwMode="auto">
            <a:xfrm>
              <a:off x="1840161" y="2571750"/>
              <a:ext cx="260362" cy="0"/>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90" name="Rak pilkoppling 189">
              <a:extLst>
                <a:ext uri="{FF2B5EF4-FFF2-40B4-BE49-F238E27FC236}">
                  <a16:creationId xmlns:a16="http://schemas.microsoft.com/office/drawing/2014/main" id="{C04613A5-7485-4CAA-BBFA-E5DEF999AC66}"/>
                </a:ext>
              </a:extLst>
            </p:cNvPr>
            <p:cNvCxnSpPr/>
            <p:nvPr/>
          </p:nvCxnSpPr>
          <p:spPr bwMode="auto">
            <a:xfrm>
              <a:off x="1840161" y="2660063"/>
              <a:ext cx="260362" cy="0"/>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92" name="Rak pilkoppling 191">
              <a:extLst>
                <a:ext uri="{FF2B5EF4-FFF2-40B4-BE49-F238E27FC236}">
                  <a16:creationId xmlns:a16="http://schemas.microsoft.com/office/drawing/2014/main" id="{12FBB7BD-EF2D-74EA-21A3-11AB536A6E55}"/>
                </a:ext>
              </a:extLst>
            </p:cNvPr>
            <p:cNvCxnSpPr>
              <a:cxnSpLocks/>
            </p:cNvCxnSpPr>
            <p:nvPr/>
          </p:nvCxnSpPr>
          <p:spPr bwMode="auto">
            <a:xfrm flipV="1">
              <a:off x="1886773" y="3290234"/>
              <a:ext cx="213749" cy="2044"/>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97" name="Rak pilkoppling 196">
              <a:extLst>
                <a:ext uri="{FF2B5EF4-FFF2-40B4-BE49-F238E27FC236}">
                  <a16:creationId xmlns:a16="http://schemas.microsoft.com/office/drawing/2014/main" id="{2ADE2759-24EF-36D9-6C28-C7E2F06B7BF7}"/>
                </a:ext>
              </a:extLst>
            </p:cNvPr>
            <p:cNvCxnSpPr>
              <a:cxnSpLocks/>
            </p:cNvCxnSpPr>
            <p:nvPr/>
          </p:nvCxnSpPr>
          <p:spPr bwMode="auto">
            <a:xfrm>
              <a:off x="1886773" y="4157197"/>
              <a:ext cx="213749" cy="0"/>
            </a:xfrm>
            <a:prstGeom prst="straightConnector1">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grpSp>
          <p:nvGrpSpPr>
            <p:cNvPr id="263" name="Grupp 262">
              <a:extLst>
                <a:ext uri="{FF2B5EF4-FFF2-40B4-BE49-F238E27FC236}">
                  <a16:creationId xmlns:a16="http://schemas.microsoft.com/office/drawing/2014/main" id="{9CD48122-5F08-6B85-0719-BB051EAE53F0}"/>
                </a:ext>
              </a:extLst>
            </p:cNvPr>
            <p:cNvGrpSpPr/>
            <p:nvPr/>
          </p:nvGrpSpPr>
          <p:grpSpPr>
            <a:xfrm>
              <a:off x="336516" y="1141886"/>
              <a:ext cx="1518272" cy="3202721"/>
              <a:chOff x="336516" y="1141886"/>
              <a:chExt cx="1518272" cy="3202721"/>
            </a:xfrm>
          </p:grpSpPr>
          <p:sp>
            <p:nvSpPr>
              <p:cNvPr id="29" name="Rektangel 28">
                <a:extLst>
                  <a:ext uri="{FF2B5EF4-FFF2-40B4-BE49-F238E27FC236}">
                    <a16:creationId xmlns:a16="http://schemas.microsoft.com/office/drawing/2014/main" id="{2A286D3B-9F81-C097-A63A-CFE4B0F3CB3A}"/>
                  </a:ext>
                </a:extLst>
              </p:cNvPr>
              <p:cNvSpPr/>
              <p:nvPr/>
            </p:nvSpPr>
            <p:spPr bwMode="auto">
              <a:xfrm>
                <a:off x="351142" y="1674358"/>
                <a:ext cx="1489019" cy="661270"/>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 Cluster - Train, Educate stakeholders</a:t>
                </a:r>
                <a:br>
                  <a:rPr lang="en-US" sz="1200" dirty="0">
                    <a:solidFill>
                      <a:prstClr val="black"/>
                    </a:solidFill>
                    <a:latin typeface="DM Sans"/>
                  </a:rPr>
                </a:br>
                <a:r>
                  <a:rPr lang="en-US" sz="667" dirty="0">
                    <a:solidFill>
                      <a:prstClr val="black"/>
                    </a:solidFill>
                    <a:latin typeface="DM Sans"/>
                  </a:rPr>
                  <a:t>- Conduct an educational meeting (15)</a:t>
                </a:r>
                <a:br>
                  <a:rPr lang="en-US" sz="667" dirty="0">
                    <a:solidFill>
                      <a:prstClr val="black"/>
                    </a:solidFill>
                    <a:latin typeface="DM Sans"/>
                  </a:rPr>
                </a:br>
                <a:r>
                  <a:rPr lang="en-US" sz="667" dirty="0">
                    <a:solidFill>
                      <a:prstClr val="black"/>
                    </a:solidFill>
                    <a:latin typeface="DM Sans"/>
                  </a:rPr>
                  <a:t>- Conduct ongoing training in the form of workshops (19)</a:t>
                </a:r>
              </a:p>
              <a:p>
                <a:pPr defTabSz="1219170" eaLnBrk="0" fontAlgn="base" hangingPunct="0">
                  <a:spcBef>
                    <a:spcPct val="0"/>
                  </a:spcBef>
                  <a:spcAft>
                    <a:spcPct val="0"/>
                  </a:spcAft>
                  <a:defRPr/>
                </a:pPr>
                <a:r>
                  <a:rPr lang="en-US" sz="667" dirty="0">
                    <a:solidFill>
                      <a:prstClr val="black"/>
                    </a:solidFill>
                    <a:latin typeface="DM Sans"/>
                  </a:rPr>
                  <a:t>- Distribute educational materials (21)</a:t>
                </a:r>
                <a:br>
                  <a:rPr lang="en-US" sz="667" dirty="0">
                    <a:solidFill>
                      <a:prstClr val="black"/>
                    </a:solidFill>
                    <a:latin typeface="DM Sans"/>
                  </a:rPr>
                </a:br>
                <a:br>
                  <a:rPr lang="en-US" sz="667" dirty="0">
                    <a:solidFill>
                      <a:prstClr val="black"/>
                    </a:solidFill>
                    <a:latin typeface="DM Sans"/>
                  </a:rPr>
                </a:br>
                <a:r>
                  <a:rPr lang="en-US" sz="667" dirty="0">
                    <a:solidFill>
                      <a:prstClr val="black"/>
                    </a:solidFill>
                    <a:latin typeface="DM Sans"/>
                  </a:rPr>
                  <a:t> </a:t>
                </a:r>
                <a:br>
                  <a:rPr lang="en-US" sz="1200" dirty="0">
                    <a:solidFill>
                      <a:prstClr val="black"/>
                    </a:solidFill>
                    <a:latin typeface="DM Sans"/>
                  </a:rPr>
                </a:br>
                <a:endParaRPr lang="en-US" sz="1200" dirty="0">
                  <a:solidFill>
                    <a:prstClr val="black"/>
                  </a:solidFill>
                  <a:latin typeface="DM Sans"/>
                </a:endParaRPr>
              </a:p>
            </p:txBody>
          </p:sp>
          <p:sp>
            <p:nvSpPr>
              <p:cNvPr id="32" name="Rektangel 31">
                <a:extLst>
                  <a:ext uri="{FF2B5EF4-FFF2-40B4-BE49-F238E27FC236}">
                    <a16:creationId xmlns:a16="http://schemas.microsoft.com/office/drawing/2014/main" id="{B07DFC8E-F567-7C4D-3072-610832376777}"/>
                  </a:ext>
                </a:extLst>
              </p:cNvPr>
              <p:cNvSpPr/>
              <p:nvPr/>
            </p:nvSpPr>
            <p:spPr bwMode="auto">
              <a:xfrm>
                <a:off x="363110" y="3219822"/>
                <a:ext cx="1489019" cy="515179"/>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 Cluster - Evaluate and iterative strategies </a:t>
                </a:r>
                <a:br>
                  <a:rPr lang="en-US" sz="1200" dirty="0">
                    <a:solidFill>
                      <a:prstClr val="black"/>
                    </a:solidFill>
                    <a:latin typeface="DM Sans"/>
                  </a:rPr>
                </a:br>
                <a:r>
                  <a:rPr lang="en-US" sz="667" dirty="0">
                    <a:solidFill>
                      <a:prstClr val="black"/>
                    </a:solidFill>
                    <a:latin typeface="DM Sans"/>
                  </a:rPr>
                  <a:t>- Conduct cyclical small tests of change (14)</a:t>
                </a:r>
              </a:p>
            </p:txBody>
          </p:sp>
          <p:sp>
            <p:nvSpPr>
              <p:cNvPr id="33" name="Rektangel 32">
                <a:extLst>
                  <a:ext uri="{FF2B5EF4-FFF2-40B4-BE49-F238E27FC236}">
                    <a16:creationId xmlns:a16="http://schemas.microsoft.com/office/drawing/2014/main" id="{8F5CDBC9-D94D-66E1-7E02-12D3FA847F1C}"/>
                  </a:ext>
                </a:extLst>
              </p:cNvPr>
              <p:cNvSpPr/>
              <p:nvPr/>
            </p:nvSpPr>
            <p:spPr bwMode="auto">
              <a:xfrm>
                <a:off x="365769" y="3878376"/>
                <a:ext cx="1489019" cy="466231"/>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ERIC-Cluster - Provide interactive assistance</a:t>
                </a:r>
                <a:br>
                  <a:rPr lang="en-US" sz="1200" dirty="0">
                    <a:solidFill>
                      <a:prstClr val="black"/>
                    </a:solidFill>
                    <a:latin typeface="DM Sans"/>
                  </a:rPr>
                </a:br>
                <a:r>
                  <a:rPr lang="en-US" sz="667" dirty="0">
                    <a:solidFill>
                      <a:prstClr val="black"/>
                    </a:solidFill>
                    <a:latin typeface="DM Sans"/>
                  </a:rPr>
                  <a:t>- Implementation facilitation (10)</a:t>
                </a:r>
              </a:p>
            </p:txBody>
          </p:sp>
          <p:sp>
            <p:nvSpPr>
              <p:cNvPr id="31" name="Rektangel 30">
                <a:extLst>
                  <a:ext uri="{FF2B5EF4-FFF2-40B4-BE49-F238E27FC236}">
                    <a16:creationId xmlns:a16="http://schemas.microsoft.com/office/drawing/2014/main" id="{1A139989-786A-F17C-1DB7-BEB684A79FB4}"/>
                  </a:ext>
                </a:extLst>
              </p:cNvPr>
              <p:cNvSpPr/>
              <p:nvPr/>
            </p:nvSpPr>
            <p:spPr bwMode="auto">
              <a:xfrm>
                <a:off x="351142" y="2475851"/>
                <a:ext cx="1489019" cy="599955"/>
              </a:xfrm>
              <a:prstGeom prst="rect">
                <a:avLst/>
              </a:prstGeom>
              <a:ln>
                <a:headEnd type="none" w="med" len="med"/>
                <a:tailEnd type="none" w="med" len="med"/>
              </a:ln>
            </p:spPr>
            <p:style>
              <a:lnRef idx="2">
                <a:schemeClr val="accent6">
                  <a:shade val="15000"/>
                </a:schemeClr>
              </a:lnRef>
              <a:fillRef idx="1">
                <a:schemeClr val="accent6"/>
              </a:fillRef>
              <a:effectRef idx="0">
                <a:schemeClr val="accent6"/>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 Cluster - Develop Stakeholder interrelationships </a:t>
                </a:r>
                <a:br>
                  <a:rPr lang="en-US" sz="1200" dirty="0">
                    <a:solidFill>
                      <a:prstClr val="black"/>
                    </a:solidFill>
                    <a:latin typeface="DM Sans"/>
                  </a:rPr>
                </a:br>
                <a:r>
                  <a:rPr lang="en-US" sz="667" dirty="0">
                    <a:solidFill>
                      <a:prstClr val="black"/>
                    </a:solidFill>
                    <a:latin typeface="DM Sans"/>
                  </a:rPr>
                  <a:t>- Organize implementation teams (48)</a:t>
                </a:r>
              </a:p>
            </p:txBody>
          </p:sp>
          <p:sp>
            <p:nvSpPr>
              <p:cNvPr id="201" name="Rektangel: rundade hörn 200">
                <a:extLst>
                  <a:ext uri="{FF2B5EF4-FFF2-40B4-BE49-F238E27FC236}">
                    <a16:creationId xmlns:a16="http://schemas.microsoft.com/office/drawing/2014/main" id="{28EC2697-8734-1EE9-AABA-1889A9E7E467}"/>
                  </a:ext>
                </a:extLst>
              </p:cNvPr>
              <p:cNvSpPr/>
              <p:nvPr/>
            </p:nvSpPr>
            <p:spPr bwMode="auto">
              <a:xfrm>
                <a:off x="336516" y="1141886"/>
                <a:ext cx="1503645" cy="44844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600" b="1" dirty="0">
                    <a:solidFill>
                      <a:prstClr val="black"/>
                    </a:solidFill>
                    <a:latin typeface="DM Sans"/>
                  </a:rPr>
                  <a:t>Implementation Strategies</a:t>
                </a:r>
              </a:p>
            </p:txBody>
          </p:sp>
        </p:grpSp>
        <p:cxnSp>
          <p:nvCxnSpPr>
            <p:cNvPr id="235" name="Rak pilkoppling 234">
              <a:extLst>
                <a:ext uri="{FF2B5EF4-FFF2-40B4-BE49-F238E27FC236}">
                  <a16:creationId xmlns:a16="http://schemas.microsoft.com/office/drawing/2014/main" id="{ED3E567C-9BFE-8910-FD49-6F300EAA3230}"/>
                </a:ext>
              </a:extLst>
            </p:cNvPr>
            <p:cNvCxnSpPr>
              <a:cxnSpLocks/>
            </p:cNvCxnSpPr>
            <p:nvPr/>
          </p:nvCxnSpPr>
          <p:spPr bwMode="auto">
            <a:xfrm>
              <a:off x="1970342" y="2815790"/>
              <a:ext cx="130181"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grpSp>
      <p:grpSp>
        <p:nvGrpSpPr>
          <p:cNvPr id="27" name="Grupp 26">
            <a:extLst>
              <a:ext uri="{FF2B5EF4-FFF2-40B4-BE49-F238E27FC236}">
                <a16:creationId xmlns:a16="http://schemas.microsoft.com/office/drawing/2014/main" id="{8C73CB63-DEDB-CDFE-6131-4B3D9DF01C8B}"/>
              </a:ext>
            </a:extLst>
          </p:cNvPr>
          <p:cNvGrpSpPr/>
          <p:nvPr/>
        </p:nvGrpSpPr>
        <p:grpSpPr>
          <a:xfrm>
            <a:off x="2823538" y="1522515"/>
            <a:ext cx="2312356" cy="4272855"/>
            <a:chOff x="2958205" y="1141886"/>
            <a:chExt cx="1734267" cy="3204641"/>
          </a:xfrm>
        </p:grpSpPr>
        <p:cxnSp>
          <p:nvCxnSpPr>
            <p:cNvPr id="28" name="Rak koppling 27">
              <a:extLst>
                <a:ext uri="{FF2B5EF4-FFF2-40B4-BE49-F238E27FC236}">
                  <a16:creationId xmlns:a16="http://schemas.microsoft.com/office/drawing/2014/main" id="{C79665F8-3271-9302-757F-E3EDEEA0CA18}"/>
                </a:ext>
              </a:extLst>
            </p:cNvPr>
            <p:cNvCxnSpPr>
              <a:cxnSpLocks/>
              <a:stCxn id="244" idx="3"/>
            </p:cNvCxnSpPr>
            <p:nvPr/>
          </p:nvCxnSpPr>
          <p:spPr bwMode="auto">
            <a:xfrm>
              <a:off x="4460816" y="3083439"/>
              <a:ext cx="231655" cy="56220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24" name="Rak koppling 223">
              <a:extLst>
                <a:ext uri="{FF2B5EF4-FFF2-40B4-BE49-F238E27FC236}">
                  <a16:creationId xmlns:a16="http://schemas.microsoft.com/office/drawing/2014/main" id="{58A46AF0-38B5-9425-527E-2EEE2CDBDF47}"/>
                </a:ext>
              </a:extLst>
            </p:cNvPr>
            <p:cNvCxnSpPr>
              <a:cxnSpLocks/>
            </p:cNvCxnSpPr>
            <p:nvPr/>
          </p:nvCxnSpPr>
          <p:spPr bwMode="auto">
            <a:xfrm>
              <a:off x="4460817" y="3355197"/>
              <a:ext cx="231655" cy="290443"/>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25" name="Rak koppling 224">
              <a:extLst>
                <a:ext uri="{FF2B5EF4-FFF2-40B4-BE49-F238E27FC236}">
                  <a16:creationId xmlns:a16="http://schemas.microsoft.com/office/drawing/2014/main" id="{41C6AABA-2910-1473-043F-5F5400F349B0}"/>
                </a:ext>
              </a:extLst>
            </p:cNvPr>
            <p:cNvCxnSpPr>
              <a:cxnSpLocks/>
            </p:cNvCxnSpPr>
            <p:nvPr/>
          </p:nvCxnSpPr>
          <p:spPr bwMode="auto">
            <a:xfrm>
              <a:off x="4460817" y="3638185"/>
              <a:ext cx="231655" cy="7455"/>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26" name="Rak koppling 225">
              <a:extLst>
                <a:ext uri="{FF2B5EF4-FFF2-40B4-BE49-F238E27FC236}">
                  <a16:creationId xmlns:a16="http://schemas.microsoft.com/office/drawing/2014/main" id="{1B5EB688-2A67-172F-3B05-973EBEFA9C50}"/>
                </a:ext>
              </a:extLst>
            </p:cNvPr>
            <p:cNvCxnSpPr>
              <a:cxnSpLocks/>
            </p:cNvCxnSpPr>
            <p:nvPr/>
          </p:nvCxnSpPr>
          <p:spPr bwMode="auto">
            <a:xfrm flipV="1">
              <a:off x="4460815" y="3645640"/>
              <a:ext cx="231656" cy="273596"/>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27" name="Rak koppling 226">
              <a:extLst>
                <a:ext uri="{FF2B5EF4-FFF2-40B4-BE49-F238E27FC236}">
                  <a16:creationId xmlns:a16="http://schemas.microsoft.com/office/drawing/2014/main" id="{A2B6FF07-CE60-42D8-E483-1E49FA09A055}"/>
                </a:ext>
              </a:extLst>
            </p:cNvPr>
            <p:cNvCxnSpPr>
              <a:cxnSpLocks/>
            </p:cNvCxnSpPr>
            <p:nvPr/>
          </p:nvCxnSpPr>
          <p:spPr bwMode="auto">
            <a:xfrm flipV="1">
              <a:off x="4460815" y="3645640"/>
              <a:ext cx="231656" cy="56220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228" name="Grupp 227">
              <a:extLst>
                <a:ext uri="{FF2B5EF4-FFF2-40B4-BE49-F238E27FC236}">
                  <a16:creationId xmlns:a16="http://schemas.microsoft.com/office/drawing/2014/main" id="{E1E4FAAE-182C-0486-B510-8FC9C82B4CA0}"/>
                </a:ext>
              </a:extLst>
            </p:cNvPr>
            <p:cNvGrpSpPr/>
            <p:nvPr/>
          </p:nvGrpSpPr>
          <p:grpSpPr>
            <a:xfrm>
              <a:off x="2958205" y="1141886"/>
              <a:ext cx="1734267" cy="3204641"/>
              <a:chOff x="2958205" y="1141886"/>
              <a:chExt cx="1734267" cy="3204641"/>
            </a:xfrm>
          </p:grpSpPr>
          <p:cxnSp>
            <p:nvCxnSpPr>
              <p:cNvPr id="229" name="Rak koppling 228">
                <a:extLst>
                  <a:ext uri="{FF2B5EF4-FFF2-40B4-BE49-F238E27FC236}">
                    <a16:creationId xmlns:a16="http://schemas.microsoft.com/office/drawing/2014/main" id="{37EE05F5-74E5-7F1C-1380-03AE56BF2E58}"/>
                  </a:ext>
                </a:extLst>
              </p:cNvPr>
              <p:cNvCxnSpPr>
                <a:cxnSpLocks/>
                <a:stCxn id="243" idx="3"/>
              </p:cNvCxnSpPr>
              <p:nvPr/>
            </p:nvCxnSpPr>
            <p:spPr bwMode="auto">
              <a:xfrm flipV="1">
                <a:off x="4466132" y="2639643"/>
                <a:ext cx="226340" cy="11094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Rak koppling 229">
                <a:extLst>
                  <a:ext uri="{FF2B5EF4-FFF2-40B4-BE49-F238E27FC236}">
                    <a16:creationId xmlns:a16="http://schemas.microsoft.com/office/drawing/2014/main" id="{DB4BBF3B-3C1F-FB48-8AF8-BC52F606DE85}"/>
                  </a:ext>
                </a:extLst>
              </p:cNvPr>
              <p:cNvCxnSpPr>
                <a:cxnSpLocks/>
              </p:cNvCxnSpPr>
              <p:nvPr/>
            </p:nvCxnSpPr>
            <p:spPr bwMode="auto">
              <a:xfrm>
                <a:off x="4460819" y="2496309"/>
                <a:ext cx="231653" cy="14333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1" name="Grupp 230">
                <a:extLst>
                  <a:ext uri="{FF2B5EF4-FFF2-40B4-BE49-F238E27FC236}">
                    <a16:creationId xmlns:a16="http://schemas.microsoft.com/office/drawing/2014/main" id="{8222B163-222B-0900-D5E2-43DC96A55D69}"/>
                  </a:ext>
                </a:extLst>
              </p:cNvPr>
              <p:cNvGrpSpPr/>
              <p:nvPr/>
            </p:nvGrpSpPr>
            <p:grpSpPr>
              <a:xfrm>
                <a:off x="2958205" y="1141886"/>
                <a:ext cx="1734267" cy="3204641"/>
                <a:chOff x="2958205" y="1141886"/>
                <a:chExt cx="1734267" cy="3204641"/>
              </a:xfrm>
            </p:grpSpPr>
            <p:cxnSp>
              <p:nvCxnSpPr>
                <p:cNvPr id="232" name="Rak koppling 231">
                  <a:extLst>
                    <a:ext uri="{FF2B5EF4-FFF2-40B4-BE49-F238E27FC236}">
                      <a16:creationId xmlns:a16="http://schemas.microsoft.com/office/drawing/2014/main" id="{2F1D2BB0-231A-C625-8BE3-7802CE300B85}"/>
                    </a:ext>
                  </a:extLst>
                </p:cNvPr>
                <p:cNvCxnSpPr>
                  <a:cxnSpLocks/>
                  <a:stCxn id="254" idx="3"/>
                </p:cNvCxnSpPr>
                <p:nvPr/>
              </p:nvCxnSpPr>
              <p:spPr bwMode="auto">
                <a:xfrm flipV="1">
                  <a:off x="4460816" y="2003196"/>
                  <a:ext cx="231656" cy="225405"/>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33" name="Rak koppling 232">
                  <a:extLst>
                    <a:ext uri="{FF2B5EF4-FFF2-40B4-BE49-F238E27FC236}">
                      <a16:creationId xmlns:a16="http://schemas.microsoft.com/office/drawing/2014/main" id="{F5570FEC-C6AE-9692-231C-2E7FE018DD74}"/>
                    </a:ext>
                  </a:extLst>
                </p:cNvPr>
                <p:cNvCxnSpPr>
                  <a:cxnSpLocks/>
                  <a:stCxn id="253" idx="3"/>
                </p:cNvCxnSpPr>
                <p:nvPr/>
              </p:nvCxnSpPr>
              <p:spPr bwMode="auto">
                <a:xfrm>
                  <a:off x="4461775" y="2000786"/>
                  <a:ext cx="230696" cy="241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34" name="Rak koppling 233">
                  <a:extLst>
                    <a:ext uri="{FF2B5EF4-FFF2-40B4-BE49-F238E27FC236}">
                      <a16:creationId xmlns:a16="http://schemas.microsoft.com/office/drawing/2014/main" id="{77193CD4-7A1A-BA8F-6599-2E468D3AD4BF}"/>
                    </a:ext>
                  </a:extLst>
                </p:cNvPr>
                <p:cNvCxnSpPr>
                  <a:cxnSpLocks/>
                  <a:stCxn id="252" idx="3"/>
                </p:cNvCxnSpPr>
                <p:nvPr/>
              </p:nvCxnSpPr>
              <p:spPr bwMode="auto">
                <a:xfrm>
                  <a:off x="4460816" y="1776209"/>
                  <a:ext cx="231656" cy="22698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nvGrpSpPr>
                <p:cNvPr id="236" name="Grupp 235">
                  <a:extLst>
                    <a:ext uri="{FF2B5EF4-FFF2-40B4-BE49-F238E27FC236}">
                      <a16:creationId xmlns:a16="http://schemas.microsoft.com/office/drawing/2014/main" id="{14049326-9C21-1D49-1A12-70851A20E6A3}"/>
                    </a:ext>
                  </a:extLst>
                </p:cNvPr>
                <p:cNvGrpSpPr/>
                <p:nvPr/>
              </p:nvGrpSpPr>
              <p:grpSpPr>
                <a:xfrm>
                  <a:off x="2958205" y="1141886"/>
                  <a:ext cx="1507928" cy="3204641"/>
                  <a:chOff x="2958205" y="1141886"/>
                  <a:chExt cx="1507928" cy="3204641"/>
                </a:xfrm>
              </p:grpSpPr>
              <p:grpSp>
                <p:nvGrpSpPr>
                  <p:cNvPr id="237" name="Grupp 236">
                    <a:extLst>
                      <a:ext uri="{FF2B5EF4-FFF2-40B4-BE49-F238E27FC236}">
                        <a16:creationId xmlns:a16="http://schemas.microsoft.com/office/drawing/2014/main" id="{058162DF-7999-23F2-B527-217FB8B931F0}"/>
                      </a:ext>
                    </a:extLst>
                  </p:cNvPr>
                  <p:cNvGrpSpPr/>
                  <p:nvPr/>
                </p:nvGrpSpPr>
                <p:grpSpPr>
                  <a:xfrm>
                    <a:off x="2987824" y="1666244"/>
                    <a:ext cx="1478309" cy="2680283"/>
                    <a:chOff x="413747" y="1075570"/>
                    <a:chExt cx="1918899" cy="3479103"/>
                  </a:xfrm>
                </p:grpSpPr>
                <p:grpSp>
                  <p:nvGrpSpPr>
                    <p:cNvPr id="239" name="Grupp 238">
                      <a:extLst>
                        <a:ext uri="{FF2B5EF4-FFF2-40B4-BE49-F238E27FC236}">
                          <a16:creationId xmlns:a16="http://schemas.microsoft.com/office/drawing/2014/main" id="{9BC8579D-173F-7EA4-6ADB-79125775A6A0}"/>
                        </a:ext>
                      </a:extLst>
                    </p:cNvPr>
                    <p:cNvGrpSpPr/>
                    <p:nvPr/>
                  </p:nvGrpSpPr>
                  <p:grpSpPr>
                    <a:xfrm>
                      <a:off x="413747" y="1075570"/>
                      <a:ext cx="1913243" cy="872698"/>
                      <a:chOff x="406851" y="1458239"/>
                      <a:chExt cx="1913243" cy="872698"/>
                    </a:xfrm>
                  </p:grpSpPr>
                  <p:sp>
                    <p:nvSpPr>
                      <p:cNvPr id="252" name="Rektangel: rundade hörn 251">
                        <a:extLst>
                          <a:ext uri="{FF2B5EF4-FFF2-40B4-BE49-F238E27FC236}">
                            <a16:creationId xmlns:a16="http://schemas.microsoft.com/office/drawing/2014/main" id="{06F90D0C-EE83-8A29-C00B-0CC339BCBB16}"/>
                          </a:ext>
                        </a:extLst>
                      </p:cNvPr>
                      <p:cNvSpPr/>
                      <p:nvPr/>
                    </p:nvSpPr>
                    <p:spPr bwMode="auto">
                      <a:xfrm>
                        <a:off x="406852" y="1458239"/>
                        <a:ext cx="1911996" cy="285477"/>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Knowledge, Awareness</a:t>
                        </a:r>
                      </a:p>
                    </p:txBody>
                  </p:sp>
                  <p:sp>
                    <p:nvSpPr>
                      <p:cNvPr id="253" name="Rektangel: rundade hörn 252">
                        <a:extLst>
                          <a:ext uri="{FF2B5EF4-FFF2-40B4-BE49-F238E27FC236}">
                            <a16:creationId xmlns:a16="http://schemas.microsoft.com/office/drawing/2014/main" id="{FB2BAEA4-48DD-EC27-38AC-5B829D2FBAC7}"/>
                          </a:ext>
                        </a:extLst>
                      </p:cNvPr>
                      <p:cNvSpPr/>
                      <p:nvPr/>
                    </p:nvSpPr>
                    <p:spPr bwMode="auto">
                      <a:xfrm>
                        <a:off x="406851" y="1749748"/>
                        <a:ext cx="1913243" cy="285477"/>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Skills</a:t>
                        </a:r>
                      </a:p>
                    </p:txBody>
                  </p:sp>
                  <p:sp>
                    <p:nvSpPr>
                      <p:cNvPr id="254" name="Rektangel: rundade hörn 253">
                        <a:extLst>
                          <a:ext uri="{FF2B5EF4-FFF2-40B4-BE49-F238E27FC236}">
                            <a16:creationId xmlns:a16="http://schemas.microsoft.com/office/drawing/2014/main" id="{BE5C38D2-BA10-2C2C-5C15-3A542EB7A05B}"/>
                          </a:ext>
                        </a:extLst>
                      </p:cNvPr>
                      <p:cNvSpPr/>
                      <p:nvPr/>
                    </p:nvSpPr>
                    <p:spPr bwMode="auto">
                      <a:xfrm>
                        <a:off x="406852" y="2045460"/>
                        <a:ext cx="1911996" cy="285477"/>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Behavioral regulation</a:t>
                        </a:r>
                      </a:p>
                    </p:txBody>
                  </p:sp>
                </p:grpSp>
                <p:grpSp>
                  <p:nvGrpSpPr>
                    <p:cNvPr id="240" name="Grupp 239">
                      <a:extLst>
                        <a:ext uri="{FF2B5EF4-FFF2-40B4-BE49-F238E27FC236}">
                          <a16:creationId xmlns:a16="http://schemas.microsoft.com/office/drawing/2014/main" id="{2E81F7D5-4B64-8267-3F5A-11CAAA9FFB87}"/>
                        </a:ext>
                      </a:extLst>
                    </p:cNvPr>
                    <p:cNvGrpSpPr/>
                    <p:nvPr/>
                  </p:nvGrpSpPr>
                  <p:grpSpPr>
                    <a:xfrm>
                      <a:off x="413749" y="2735120"/>
                      <a:ext cx="1913339" cy="1819553"/>
                      <a:chOff x="304962" y="2902760"/>
                      <a:chExt cx="1913342" cy="1819553"/>
                    </a:xfrm>
                  </p:grpSpPr>
                  <p:sp>
                    <p:nvSpPr>
                      <p:cNvPr id="244" name="Rektangel: rundade hörn 243">
                        <a:extLst>
                          <a:ext uri="{FF2B5EF4-FFF2-40B4-BE49-F238E27FC236}">
                            <a16:creationId xmlns:a16="http://schemas.microsoft.com/office/drawing/2014/main" id="{4CAC30FB-06D6-5FAD-8FC9-CDC4B3E6059C}"/>
                          </a:ext>
                        </a:extLst>
                      </p:cNvPr>
                      <p:cNvSpPr/>
                      <p:nvPr/>
                    </p:nvSpPr>
                    <p:spPr bwMode="auto">
                      <a:xfrm>
                        <a:off x="304962" y="2902760"/>
                        <a:ext cx="1911997" cy="3600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Social role and identify</a:t>
                        </a:r>
                      </a:p>
                    </p:txBody>
                  </p:sp>
                  <p:sp>
                    <p:nvSpPr>
                      <p:cNvPr id="245" name="Rektangel: rundade hörn 244">
                        <a:extLst>
                          <a:ext uri="{FF2B5EF4-FFF2-40B4-BE49-F238E27FC236}">
                            <a16:creationId xmlns:a16="http://schemas.microsoft.com/office/drawing/2014/main" id="{D0930E11-0746-2B83-B4F3-3AEEE019F7EE}"/>
                          </a:ext>
                        </a:extLst>
                      </p:cNvPr>
                      <p:cNvSpPr/>
                      <p:nvPr/>
                    </p:nvSpPr>
                    <p:spPr bwMode="auto">
                      <a:xfrm>
                        <a:off x="306304" y="3255511"/>
                        <a:ext cx="1912000" cy="3600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Goals</a:t>
                        </a:r>
                      </a:p>
                    </p:txBody>
                  </p:sp>
                  <p:sp>
                    <p:nvSpPr>
                      <p:cNvPr id="249" name="Rektangel: rundade hörn 248">
                        <a:extLst>
                          <a:ext uri="{FF2B5EF4-FFF2-40B4-BE49-F238E27FC236}">
                            <a16:creationId xmlns:a16="http://schemas.microsoft.com/office/drawing/2014/main" id="{10B955A7-4529-FBBC-5C19-6FB9D2C4C193}"/>
                          </a:ext>
                        </a:extLst>
                      </p:cNvPr>
                      <p:cNvSpPr/>
                      <p:nvPr/>
                    </p:nvSpPr>
                    <p:spPr bwMode="auto">
                      <a:xfrm>
                        <a:off x="306305" y="3622840"/>
                        <a:ext cx="1911999" cy="3600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Beliefs about consequences</a:t>
                        </a:r>
                      </a:p>
                    </p:txBody>
                  </p:sp>
                  <p:sp>
                    <p:nvSpPr>
                      <p:cNvPr id="250" name="Rektangel: rundade hörn 249">
                        <a:extLst>
                          <a:ext uri="{FF2B5EF4-FFF2-40B4-BE49-F238E27FC236}">
                            <a16:creationId xmlns:a16="http://schemas.microsoft.com/office/drawing/2014/main" id="{E5B4319F-85A2-893A-4B25-B1FD373FF2DB}"/>
                          </a:ext>
                        </a:extLst>
                      </p:cNvPr>
                      <p:cNvSpPr/>
                      <p:nvPr/>
                    </p:nvSpPr>
                    <p:spPr bwMode="auto">
                      <a:xfrm>
                        <a:off x="306303" y="3987655"/>
                        <a:ext cx="1911999" cy="3600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Beliefs about capability</a:t>
                        </a:r>
                      </a:p>
                    </p:txBody>
                  </p:sp>
                  <p:sp>
                    <p:nvSpPr>
                      <p:cNvPr id="251" name="Rektangel: rundade hörn 250">
                        <a:extLst>
                          <a:ext uri="{FF2B5EF4-FFF2-40B4-BE49-F238E27FC236}">
                            <a16:creationId xmlns:a16="http://schemas.microsoft.com/office/drawing/2014/main" id="{E3F930A0-3C64-569A-F411-FB6EEFB98EAE}"/>
                          </a:ext>
                        </a:extLst>
                      </p:cNvPr>
                      <p:cNvSpPr/>
                      <p:nvPr/>
                    </p:nvSpPr>
                    <p:spPr bwMode="auto">
                      <a:xfrm>
                        <a:off x="306304" y="4362273"/>
                        <a:ext cx="1911998" cy="3600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Intention</a:t>
                        </a:r>
                      </a:p>
                    </p:txBody>
                  </p:sp>
                </p:grpSp>
                <p:grpSp>
                  <p:nvGrpSpPr>
                    <p:cNvPr id="241" name="Grupp 240">
                      <a:extLst>
                        <a:ext uri="{FF2B5EF4-FFF2-40B4-BE49-F238E27FC236}">
                          <a16:creationId xmlns:a16="http://schemas.microsoft.com/office/drawing/2014/main" id="{97E63F33-0514-FE63-EC87-5E7FA866D3A9}"/>
                        </a:ext>
                      </a:extLst>
                    </p:cNvPr>
                    <p:cNvGrpSpPr/>
                    <p:nvPr/>
                  </p:nvGrpSpPr>
                  <p:grpSpPr>
                    <a:xfrm>
                      <a:off x="413747" y="2015040"/>
                      <a:ext cx="1918899" cy="648072"/>
                      <a:chOff x="485755" y="2283718"/>
                      <a:chExt cx="1918899" cy="648072"/>
                    </a:xfrm>
                  </p:grpSpPr>
                  <p:sp>
                    <p:nvSpPr>
                      <p:cNvPr id="242" name="Rektangel: rundade hörn 241">
                        <a:extLst>
                          <a:ext uri="{FF2B5EF4-FFF2-40B4-BE49-F238E27FC236}">
                            <a16:creationId xmlns:a16="http://schemas.microsoft.com/office/drawing/2014/main" id="{A24F4F12-7266-1A80-A9C6-FA519CB7C984}"/>
                          </a:ext>
                        </a:extLst>
                      </p:cNvPr>
                      <p:cNvSpPr/>
                      <p:nvPr/>
                    </p:nvSpPr>
                    <p:spPr bwMode="auto">
                      <a:xfrm>
                        <a:off x="487098" y="2283718"/>
                        <a:ext cx="1912000" cy="27596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Social influences</a:t>
                        </a:r>
                      </a:p>
                    </p:txBody>
                  </p:sp>
                  <p:sp>
                    <p:nvSpPr>
                      <p:cNvPr id="243" name="Rektangel: rundade hörn 242">
                        <a:extLst>
                          <a:ext uri="{FF2B5EF4-FFF2-40B4-BE49-F238E27FC236}">
                            <a16:creationId xmlns:a16="http://schemas.microsoft.com/office/drawing/2014/main" id="{40C69620-6691-3171-F326-8C1CD225D32A}"/>
                          </a:ext>
                        </a:extLst>
                      </p:cNvPr>
                      <p:cNvSpPr/>
                      <p:nvPr/>
                    </p:nvSpPr>
                    <p:spPr bwMode="auto">
                      <a:xfrm>
                        <a:off x="485755" y="2571750"/>
                        <a:ext cx="1918899" cy="36004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933" dirty="0">
                            <a:solidFill>
                              <a:prstClr val="black"/>
                            </a:solidFill>
                            <a:latin typeface="DM Sans"/>
                          </a:rPr>
                          <a:t>Environmental context and resources</a:t>
                        </a:r>
                      </a:p>
                    </p:txBody>
                  </p:sp>
                </p:grpSp>
              </p:grpSp>
              <p:sp>
                <p:nvSpPr>
                  <p:cNvPr id="238" name="Rektangel: rundade hörn 237">
                    <a:extLst>
                      <a:ext uri="{FF2B5EF4-FFF2-40B4-BE49-F238E27FC236}">
                        <a16:creationId xmlns:a16="http://schemas.microsoft.com/office/drawing/2014/main" id="{478C7DA3-C020-7482-9CC0-6045A2D2A121}"/>
                      </a:ext>
                    </a:extLst>
                  </p:cNvPr>
                  <p:cNvSpPr/>
                  <p:nvPr/>
                </p:nvSpPr>
                <p:spPr bwMode="auto">
                  <a:xfrm>
                    <a:off x="2958205" y="1141886"/>
                    <a:ext cx="1503645" cy="44704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600" b="1" dirty="0">
                        <a:solidFill>
                          <a:prstClr val="black"/>
                        </a:solidFill>
                        <a:latin typeface="DM Sans"/>
                      </a:rPr>
                      <a:t>Hypothesized TDF mediators</a:t>
                    </a:r>
                  </a:p>
                </p:txBody>
              </p:sp>
            </p:grpSp>
          </p:grpSp>
        </p:grpSp>
      </p:grpSp>
      <p:grpSp>
        <p:nvGrpSpPr>
          <p:cNvPr id="255" name="Grupp 254">
            <a:extLst>
              <a:ext uri="{FF2B5EF4-FFF2-40B4-BE49-F238E27FC236}">
                <a16:creationId xmlns:a16="http://schemas.microsoft.com/office/drawing/2014/main" id="{D1EA2FAD-2694-1859-6417-FE8456AD42E6}"/>
              </a:ext>
            </a:extLst>
          </p:cNvPr>
          <p:cNvGrpSpPr/>
          <p:nvPr/>
        </p:nvGrpSpPr>
        <p:grpSpPr>
          <a:xfrm>
            <a:off x="5073363" y="1526071"/>
            <a:ext cx="2014541" cy="4269299"/>
            <a:chOff x="3534063" y="1131590"/>
            <a:chExt cx="1510906" cy="3201974"/>
          </a:xfrm>
        </p:grpSpPr>
        <p:sp>
          <p:nvSpPr>
            <p:cNvPr id="256" name="Rektangel: rundade hörn 255">
              <a:extLst>
                <a:ext uri="{FF2B5EF4-FFF2-40B4-BE49-F238E27FC236}">
                  <a16:creationId xmlns:a16="http://schemas.microsoft.com/office/drawing/2014/main" id="{9480667F-A7F7-D0B9-C60A-D75D68F6623E}"/>
                </a:ext>
              </a:extLst>
            </p:cNvPr>
            <p:cNvSpPr/>
            <p:nvPr/>
          </p:nvSpPr>
          <p:spPr bwMode="auto">
            <a:xfrm>
              <a:off x="3550636" y="1635646"/>
              <a:ext cx="1478308" cy="673904"/>
            </a:xfrm>
            <a:prstGeom prst="roundRect">
              <a:avLst>
                <a:gd name="adj" fmla="val 795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endParaRPr lang="en-US" sz="2400" dirty="0">
                <a:solidFill>
                  <a:prstClr val="black"/>
                </a:solidFill>
                <a:latin typeface="DM Sans"/>
              </a:endParaRPr>
            </a:p>
          </p:txBody>
        </p:sp>
        <p:sp>
          <p:nvSpPr>
            <p:cNvPr id="257" name="Rektangel: rundade hörn 256">
              <a:extLst>
                <a:ext uri="{FF2B5EF4-FFF2-40B4-BE49-F238E27FC236}">
                  <a16:creationId xmlns:a16="http://schemas.microsoft.com/office/drawing/2014/main" id="{2F9B08B5-7485-741B-D0F7-7D9C8BE57BD1}"/>
                </a:ext>
              </a:extLst>
            </p:cNvPr>
            <p:cNvSpPr/>
            <p:nvPr/>
          </p:nvSpPr>
          <p:spPr bwMode="auto">
            <a:xfrm>
              <a:off x="3561781" y="2360511"/>
              <a:ext cx="1478308" cy="499271"/>
            </a:xfrm>
            <a:prstGeom prst="roundRect">
              <a:avLst>
                <a:gd name="adj" fmla="val 1536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endParaRPr lang="en-US" sz="2400" dirty="0">
                <a:solidFill>
                  <a:prstClr val="black"/>
                </a:solidFill>
                <a:latin typeface="DM Sans"/>
              </a:endParaRPr>
            </a:p>
          </p:txBody>
        </p:sp>
        <p:sp>
          <p:nvSpPr>
            <p:cNvPr id="258" name="textruta 257">
              <a:extLst>
                <a:ext uri="{FF2B5EF4-FFF2-40B4-BE49-F238E27FC236}">
                  <a16:creationId xmlns:a16="http://schemas.microsoft.com/office/drawing/2014/main" id="{9DC6A7FA-8386-17FF-9BFA-0B9F2F4F727E}"/>
                </a:ext>
              </a:extLst>
            </p:cNvPr>
            <p:cNvSpPr txBox="1"/>
            <p:nvPr/>
          </p:nvSpPr>
          <p:spPr>
            <a:xfrm>
              <a:off x="3566661" y="1862703"/>
              <a:ext cx="1456966" cy="253915"/>
            </a:xfrm>
            <a:prstGeom prst="rect">
              <a:avLst/>
            </a:prstGeom>
            <a:noFill/>
            <a:ln w="6350">
              <a:noFill/>
            </a:ln>
          </p:spPr>
          <p:txBody>
            <a:bodyPr wrap="square" rtlCol="0">
              <a:spAutoFit/>
            </a:bodyPr>
            <a:lstStyle/>
            <a:p>
              <a:pPr algn="ctr" defTabSz="1219170" eaLnBrk="0" fontAlgn="base" hangingPunct="0">
                <a:spcBef>
                  <a:spcPct val="0"/>
                </a:spcBef>
                <a:spcAft>
                  <a:spcPct val="0"/>
                </a:spcAft>
                <a:defRPr/>
              </a:pPr>
              <a:r>
                <a:rPr lang="en-US" sz="1600" dirty="0">
                  <a:solidFill>
                    <a:prstClr val="black"/>
                  </a:solidFill>
                  <a:latin typeface="DM Sans"/>
                </a:rPr>
                <a:t>Capability</a:t>
              </a:r>
            </a:p>
          </p:txBody>
        </p:sp>
        <p:sp>
          <p:nvSpPr>
            <p:cNvPr id="259" name="Rektangel: rundade hörn 258">
              <a:extLst>
                <a:ext uri="{FF2B5EF4-FFF2-40B4-BE49-F238E27FC236}">
                  <a16:creationId xmlns:a16="http://schemas.microsoft.com/office/drawing/2014/main" id="{E5A9B3D5-E764-8079-8608-1D8A645C9774}"/>
                </a:ext>
              </a:extLst>
            </p:cNvPr>
            <p:cNvSpPr/>
            <p:nvPr/>
          </p:nvSpPr>
          <p:spPr bwMode="auto">
            <a:xfrm>
              <a:off x="3534063" y="1131590"/>
              <a:ext cx="1503645" cy="43997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GB" sz="1600" b="1" dirty="0">
                  <a:solidFill>
                    <a:prstClr val="black"/>
                  </a:solidFill>
                  <a:latin typeface="DM Sans"/>
                </a:rPr>
                <a:t>Behavioural</a:t>
              </a:r>
              <a:r>
                <a:rPr lang="en-US" sz="1600" b="1" dirty="0">
                  <a:solidFill>
                    <a:prstClr val="black"/>
                  </a:solidFill>
                  <a:latin typeface="DM Sans"/>
                </a:rPr>
                <a:t> functions</a:t>
              </a:r>
            </a:p>
          </p:txBody>
        </p:sp>
        <p:sp>
          <p:nvSpPr>
            <p:cNvPr id="260" name="Rektangel: rundade hörn 259">
              <a:extLst>
                <a:ext uri="{FF2B5EF4-FFF2-40B4-BE49-F238E27FC236}">
                  <a16:creationId xmlns:a16="http://schemas.microsoft.com/office/drawing/2014/main" id="{6DB7099D-EAF2-47DC-3C17-014B66467C4B}"/>
                </a:ext>
              </a:extLst>
            </p:cNvPr>
            <p:cNvSpPr/>
            <p:nvPr/>
          </p:nvSpPr>
          <p:spPr bwMode="auto">
            <a:xfrm>
              <a:off x="3566661" y="2931790"/>
              <a:ext cx="1472991" cy="1401774"/>
            </a:xfrm>
            <a:prstGeom prst="roundRect">
              <a:avLst>
                <a:gd name="adj" fmla="val 363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endParaRPr lang="en-US" sz="2400" dirty="0">
                <a:solidFill>
                  <a:prstClr val="black"/>
                </a:solidFill>
                <a:latin typeface="DM Sans"/>
              </a:endParaRPr>
            </a:p>
          </p:txBody>
        </p:sp>
        <p:sp>
          <p:nvSpPr>
            <p:cNvPr id="261" name="textruta 260">
              <a:extLst>
                <a:ext uri="{FF2B5EF4-FFF2-40B4-BE49-F238E27FC236}">
                  <a16:creationId xmlns:a16="http://schemas.microsoft.com/office/drawing/2014/main" id="{FB24F74B-7D57-72AE-E83D-A9E08A693605}"/>
                </a:ext>
              </a:extLst>
            </p:cNvPr>
            <p:cNvSpPr txBox="1"/>
            <p:nvPr/>
          </p:nvSpPr>
          <p:spPr>
            <a:xfrm>
              <a:off x="3556902" y="3494891"/>
              <a:ext cx="1488067" cy="253915"/>
            </a:xfrm>
            <a:prstGeom prst="rect">
              <a:avLst/>
            </a:prstGeom>
            <a:noFill/>
            <a:ln w="6350">
              <a:noFill/>
            </a:ln>
          </p:spPr>
          <p:txBody>
            <a:bodyPr wrap="square" rtlCol="0">
              <a:spAutoFit/>
            </a:bodyPr>
            <a:lstStyle/>
            <a:p>
              <a:pPr algn="ctr" defTabSz="1219170" eaLnBrk="0" fontAlgn="base" hangingPunct="0">
                <a:spcBef>
                  <a:spcPct val="0"/>
                </a:spcBef>
                <a:spcAft>
                  <a:spcPct val="0"/>
                </a:spcAft>
                <a:defRPr/>
              </a:pPr>
              <a:r>
                <a:rPr lang="en-US" sz="1600" dirty="0">
                  <a:solidFill>
                    <a:prstClr val="black"/>
                  </a:solidFill>
                  <a:latin typeface="DM Sans"/>
                </a:rPr>
                <a:t>Motivation</a:t>
              </a:r>
            </a:p>
          </p:txBody>
        </p:sp>
        <p:sp>
          <p:nvSpPr>
            <p:cNvPr id="262" name="textruta 261">
              <a:extLst>
                <a:ext uri="{FF2B5EF4-FFF2-40B4-BE49-F238E27FC236}">
                  <a16:creationId xmlns:a16="http://schemas.microsoft.com/office/drawing/2014/main" id="{2E8D3077-E2B9-BD25-04E7-71854DD0DAA5}"/>
                </a:ext>
              </a:extLst>
            </p:cNvPr>
            <p:cNvSpPr txBox="1"/>
            <p:nvPr/>
          </p:nvSpPr>
          <p:spPr>
            <a:xfrm>
              <a:off x="3539894" y="2451418"/>
              <a:ext cx="1497814" cy="253915"/>
            </a:xfrm>
            <a:prstGeom prst="rect">
              <a:avLst/>
            </a:prstGeom>
            <a:noFill/>
            <a:ln w="6350">
              <a:noFill/>
            </a:ln>
          </p:spPr>
          <p:txBody>
            <a:bodyPr wrap="square" rtlCol="0">
              <a:spAutoFit/>
            </a:bodyPr>
            <a:lstStyle/>
            <a:p>
              <a:pPr algn="ctr" defTabSz="1219170" eaLnBrk="0" fontAlgn="base" hangingPunct="0">
                <a:spcBef>
                  <a:spcPct val="0"/>
                </a:spcBef>
                <a:spcAft>
                  <a:spcPct val="0"/>
                </a:spcAft>
                <a:defRPr/>
              </a:pPr>
              <a:r>
                <a:rPr lang="en-US" sz="1600" dirty="0">
                  <a:solidFill>
                    <a:prstClr val="black"/>
                  </a:solidFill>
                  <a:latin typeface="DM Sans"/>
                </a:rPr>
                <a:t>Opportunity</a:t>
              </a:r>
            </a:p>
          </p:txBody>
        </p:sp>
      </p:grpSp>
      <p:grpSp>
        <p:nvGrpSpPr>
          <p:cNvPr id="265" name="Grupp 264">
            <a:extLst>
              <a:ext uri="{FF2B5EF4-FFF2-40B4-BE49-F238E27FC236}">
                <a16:creationId xmlns:a16="http://schemas.microsoft.com/office/drawing/2014/main" id="{20796AB7-259B-E432-03D4-C6F40AF09802}"/>
              </a:ext>
            </a:extLst>
          </p:cNvPr>
          <p:cNvGrpSpPr/>
          <p:nvPr/>
        </p:nvGrpSpPr>
        <p:grpSpPr>
          <a:xfrm>
            <a:off x="537061" y="1517245"/>
            <a:ext cx="2024363" cy="4270295"/>
            <a:chOff x="336516" y="1141886"/>
            <a:chExt cx="1518272" cy="3202721"/>
          </a:xfrm>
        </p:grpSpPr>
        <p:sp>
          <p:nvSpPr>
            <p:cNvPr id="266" name="Rektangel 265">
              <a:extLst>
                <a:ext uri="{FF2B5EF4-FFF2-40B4-BE49-F238E27FC236}">
                  <a16:creationId xmlns:a16="http://schemas.microsoft.com/office/drawing/2014/main" id="{AB111F3D-F51C-B24E-EED4-36BB43597AC7}"/>
                </a:ext>
              </a:extLst>
            </p:cNvPr>
            <p:cNvSpPr/>
            <p:nvPr/>
          </p:nvSpPr>
          <p:spPr bwMode="auto">
            <a:xfrm>
              <a:off x="351142" y="1674358"/>
              <a:ext cx="1489019" cy="661270"/>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Train, Educate stakeholders</a:t>
              </a:r>
              <a:br>
                <a:rPr lang="en-US" sz="1200" dirty="0">
                  <a:solidFill>
                    <a:prstClr val="black"/>
                  </a:solidFill>
                  <a:latin typeface="DM Sans"/>
                </a:rPr>
              </a:br>
              <a:r>
                <a:rPr lang="en-US" sz="667" dirty="0">
                  <a:solidFill>
                    <a:prstClr val="black"/>
                  </a:solidFill>
                  <a:latin typeface="DM Sans"/>
                </a:rPr>
                <a:t>- Conduct an educational meeting (15)</a:t>
              </a:r>
              <a:br>
                <a:rPr lang="en-US" sz="667" dirty="0">
                  <a:solidFill>
                    <a:prstClr val="black"/>
                  </a:solidFill>
                  <a:latin typeface="DM Sans"/>
                </a:rPr>
              </a:br>
              <a:r>
                <a:rPr lang="en-US" sz="667" dirty="0">
                  <a:solidFill>
                    <a:prstClr val="black"/>
                  </a:solidFill>
                  <a:latin typeface="DM Sans"/>
                </a:rPr>
                <a:t>- Conduct ongoing training in the form of workshops (19)</a:t>
              </a:r>
            </a:p>
            <a:p>
              <a:pPr defTabSz="1219170" eaLnBrk="0" fontAlgn="base" hangingPunct="0">
                <a:spcBef>
                  <a:spcPct val="0"/>
                </a:spcBef>
                <a:spcAft>
                  <a:spcPct val="0"/>
                </a:spcAft>
                <a:defRPr/>
              </a:pPr>
              <a:r>
                <a:rPr lang="en-US" sz="667" dirty="0">
                  <a:solidFill>
                    <a:prstClr val="black"/>
                  </a:solidFill>
                  <a:latin typeface="DM Sans"/>
                </a:rPr>
                <a:t>- Distribute educational materials (21)</a:t>
              </a:r>
              <a:br>
                <a:rPr lang="en-US" sz="667" dirty="0">
                  <a:solidFill>
                    <a:prstClr val="black"/>
                  </a:solidFill>
                  <a:latin typeface="DM Sans"/>
                </a:rPr>
              </a:br>
              <a:br>
                <a:rPr lang="en-US" sz="667" dirty="0">
                  <a:solidFill>
                    <a:prstClr val="black"/>
                  </a:solidFill>
                  <a:latin typeface="DM Sans"/>
                </a:rPr>
              </a:br>
              <a:r>
                <a:rPr lang="en-US" sz="667" dirty="0">
                  <a:solidFill>
                    <a:prstClr val="black"/>
                  </a:solidFill>
                  <a:latin typeface="DM Sans"/>
                </a:rPr>
                <a:t> </a:t>
              </a:r>
              <a:br>
                <a:rPr lang="en-US" sz="1200" dirty="0">
                  <a:solidFill>
                    <a:prstClr val="black"/>
                  </a:solidFill>
                  <a:latin typeface="DM Sans"/>
                </a:rPr>
              </a:br>
              <a:endParaRPr lang="en-US" sz="1200" dirty="0">
                <a:solidFill>
                  <a:prstClr val="black"/>
                </a:solidFill>
                <a:latin typeface="DM Sans"/>
              </a:endParaRPr>
            </a:p>
          </p:txBody>
        </p:sp>
        <p:sp>
          <p:nvSpPr>
            <p:cNvPr id="267" name="Rektangel 266">
              <a:extLst>
                <a:ext uri="{FF2B5EF4-FFF2-40B4-BE49-F238E27FC236}">
                  <a16:creationId xmlns:a16="http://schemas.microsoft.com/office/drawing/2014/main" id="{FE3D6166-25BF-C803-F2E4-0E54EE956A8D}"/>
                </a:ext>
              </a:extLst>
            </p:cNvPr>
            <p:cNvSpPr/>
            <p:nvPr/>
          </p:nvSpPr>
          <p:spPr bwMode="auto">
            <a:xfrm>
              <a:off x="363110" y="3219822"/>
              <a:ext cx="1489019" cy="515179"/>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Evaluate and iterative strategies </a:t>
              </a:r>
              <a:br>
                <a:rPr lang="en-US" sz="1200" dirty="0">
                  <a:solidFill>
                    <a:prstClr val="black"/>
                  </a:solidFill>
                  <a:latin typeface="DM Sans"/>
                </a:rPr>
              </a:br>
              <a:r>
                <a:rPr lang="en-US" sz="667" dirty="0">
                  <a:solidFill>
                    <a:prstClr val="black"/>
                  </a:solidFill>
                  <a:latin typeface="DM Sans"/>
                </a:rPr>
                <a:t>- Conduct cyclical small tests of change (14)</a:t>
              </a:r>
            </a:p>
          </p:txBody>
        </p:sp>
        <p:sp>
          <p:nvSpPr>
            <p:cNvPr id="268" name="Rektangel 267">
              <a:extLst>
                <a:ext uri="{FF2B5EF4-FFF2-40B4-BE49-F238E27FC236}">
                  <a16:creationId xmlns:a16="http://schemas.microsoft.com/office/drawing/2014/main" id="{A00FD61F-E445-9111-E09C-6C58DDCEF302}"/>
                </a:ext>
              </a:extLst>
            </p:cNvPr>
            <p:cNvSpPr/>
            <p:nvPr/>
          </p:nvSpPr>
          <p:spPr bwMode="auto">
            <a:xfrm>
              <a:off x="365769" y="3878376"/>
              <a:ext cx="1489019" cy="466231"/>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Provide interactive assistance</a:t>
              </a:r>
              <a:br>
                <a:rPr lang="en-US" sz="1200" dirty="0">
                  <a:solidFill>
                    <a:prstClr val="black"/>
                  </a:solidFill>
                  <a:latin typeface="DM Sans"/>
                </a:rPr>
              </a:br>
              <a:r>
                <a:rPr lang="en-US" sz="667" dirty="0">
                  <a:solidFill>
                    <a:prstClr val="black"/>
                  </a:solidFill>
                  <a:latin typeface="DM Sans"/>
                </a:rPr>
                <a:t>- Implementation facilitation (10)</a:t>
              </a:r>
            </a:p>
          </p:txBody>
        </p:sp>
        <p:sp>
          <p:nvSpPr>
            <p:cNvPr id="269" name="Rektangel 268">
              <a:extLst>
                <a:ext uri="{FF2B5EF4-FFF2-40B4-BE49-F238E27FC236}">
                  <a16:creationId xmlns:a16="http://schemas.microsoft.com/office/drawing/2014/main" id="{EADD0138-B132-977D-E666-CAC586318872}"/>
                </a:ext>
              </a:extLst>
            </p:cNvPr>
            <p:cNvSpPr/>
            <p:nvPr/>
          </p:nvSpPr>
          <p:spPr bwMode="auto">
            <a:xfrm>
              <a:off x="351142" y="2475851"/>
              <a:ext cx="1489019" cy="599955"/>
            </a:xfrm>
            <a:prstGeom prst="rect">
              <a:avLst/>
            </a:prstGeom>
            <a:ln>
              <a:headEnd type="none" w="med" len="med"/>
              <a:tailEnd type="none" w="med" len="med"/>
            </a:ln>
          </p:spPr>
          <p:style>
            <a:lnRef idx="2">
              <a:schemeClr val="accent6">
                <a:shade val="15000"/>
              </a:schemeClr>
            </a:lnRef>
            <a:fillRef idx="1">
              <a:schemeClr val="accent6"/>
            </a:fillRef>
            <a:effectRef idx="0">
              <a:schemeClr val="accent6"/>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Develop Stakeholder interrelationships </a:t>
              </a:r>
              <a:br>
                <a:rPr lang="en-US" sz="1200" dirty="0">
                  <a:solidFill>
                    <a:prstClr val="black"/>
                  </a:solidFill>
                  <a:latin typeface="DM Sans"/>
                </a:rPr>
              </a:br>
              <a:r>
                <a:rPr lang="en-US" sz="667" dirty="0">
                  <a:solidFill>
                    <a:prstClr val="black"/>
                  </a:solidFill>
                  <a:latin typeface="DM Sans"/>
                </a:rPr>
                <a:t>- Organize implementation teams (48)</a:t>
              </a:r>
            </a:p>
          </p:txBody>
        </p:sp>
        <p:sp>
          <p:nvSpPr>
            <p:cNvPr id="270" name="Rektangel: rundade hörn 269">
              <a:extLst>
                <a:ext uri="{FF2B5EF4-FFF2-40B4-BE49-F238E27FC236}">
                  <a16:creationId xmlns:a16="http://schemas.microsoft.com/office/drawing/2014/main" id="{9244B868-CAB9-2780-C010-5B6BF5A9AC5D}"/>
                </a:ext>
              </a:extLst>
            </p:cNvPr>
            <p:cNvSpPr/>
            <p:nvPr/>
          </p:nvSpPr>
          <p:spPr bwMode="auto">
            <a:xfrm>
              <a:off x="336516" y="1141886"/>
              <a:ext cx="1503645" cy="44844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600" b="1" dirty="0">
                  <a:solidFill>
                    <a:prstClr val="black"/>
                  </a:solidFill>
                  <a:latin typeface="DM Sans"/>
                </a:rPr>
                <a:t>Implementation Strategies</a:t>
              </a:r>
            </a:p>
          </p:txBody>
        </p:sp>
      </p:grpSp>
      <p:grpSp>
        <p:nvGrpSpPr>
          <p:cNvPr id="281" name="Grupp 280">
            <a:extLst>
              <a:ext uri="{FF2B5EF4-FFF2-40B4-BE49-F238E27FC236}">
                <a16:creationId xmlns:a16="http://schemas.microsoft.com/office/drawing/2014/main" id="{09A36826-40DC-CCC1-3D27-BB49ABD32687}"/>
              </a:ext>
            </a:extLst>
          </p:cNvPr>
          <p:cNvGrpSpPr/>
          <p:nvPr/>
        </p:nvGrpSpPr>
        <p:grpSpPr>
          <a:xfrm>
            <a:off x="9598540" y="1508787"/>
            <a:ext cx="2218209" cy="4396053"/>
            <a:chOff x="7198904" y="1131590"/>
            <a:chExt cx="1663657" cy="3297040"/>
          </a:xfrm>
        </p:grpSpPr>
        <p:grpSp>
          <p:nvGrpSpPr>
            <p:cNvPr id="280" name="Grupp 279">
              <a:extLst>
                <a:ext uri="{FF2B5EF4-FFF2-40B4-BE49-F238E27FC236}">
                  <a16:creationId xmlns:a16="http://schemas.microsoft.com/office/drawing/2014/main" id="{CE7C9C11-019A-A48A-FE0E-81657E78BD55}"/>
                </a:ext>
              </a:extLst>
            </p:cNvPr>
            <p:cNvGrpSpPr/>
            <p:nvPr/>
          </p:nvGrpSpPr>
          <p:grpSpPr>
            <a:xfrm>
              <a:off x="7198904" y="1486805"/>
              <a:ext cx="1663657" cy="2941825"/>
              <a:chOff x="7198904" y="1486805"/>
              <a:chExt cx="1663657" cy="2941825"/>
            </a:xfrm>
          </p:grpSpPr>
          <p:sp>
            <p:nvSpPr>
              <p:cNvPr id="248" name="Rektangel 247">
                <a:extLst>
                  <a:ext uri="{FF2B5EF4-FFF2-40B4-BE49-F238E27FC236}">
                    <a16:creationId xmlns:a16="http://schemas.microsoft.com/office/drawing/2014/main" id="{3DC77E27-A0FC-F69F-968E-7572DA13C129}"/>
                  </a:ext>
                </a:extLst>
              </p:cNvPr>
              <p:cNvSpPr/>
              <p:nvPr/>
            </p:nvSpPr>
            <p:spPr bwMode="auto">
              <a:xfrm>
                <a:off x="7198904" y="1486805"/>
                <a:ext cx="1663657" cy="294182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US" sz="1867" dirty="0" err="1">
                  <a:solidFill>
                    <a:prstClr val="white"/>
                  </a:solidFill>
                  <a:latin typeface="DM Sans"/>
                </a:endParaRPr>
              </a:p>
            </p:txBody>
          </p:sp>
          <p:sp>
            <p:nvSpPr>
              <p:cNvPr id="41" name="Rektangel: rundade hörn 40">
                <a:extLst>
                  <a:ext uri="{FF2B5EF4-FFF2-40B4-BE49-F238E27FC236}">
                    <a16:creationId xmlns:a16="http://schemas.microsoft.com/office/drawing/2014/main" id="{A0C265B5-DD74-B42C-0D16-2C3C821A32C9}"/>
                  </a:ext>
                </a:extLst>
              </p:cNvPr>
              <p:cNvSpPr/>
              <p:nvPr/>
            </p:nvSpPr>
            <p:spPr bwMode="auto">
              <a:xfrm>
                <a:off x="7288631" y="1747672"/>
                <a:ext cx="1531841" cy="2598856"/>
              </a:xfrm>
              <a:prstGeom prst="roundRect">
                <a:avLst>
                  <a:gd name="adj" fmla="val 603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600" dirty="0">
                    <a:solidFill>
                      <a:prstClr val="black"/>
                    </a:solidFill>
                    <a:latin typeface="DM Sans"/>
                  </a:rPr>
                  <a:t>General Health, Stress</a:t>
                </a:r>
              </a:p>
            </p:txBody>
          </p:sp>
        </p:grpSp>
        <p:sp>
          <p:nvSpPr>
            <p:cNvPr id="223" name="Rektangel: rundade hörn 222">
              <a:extLst>
                <a:ext uri="{FF2B5EF4-FFF2-40B4-BE49-F238E27FC236}">
                  <a16:creationId xmlns:a16="http://schemas.microsoft.com/office/drawing/2014/main" id="{E4C100A9-43FD-7682-AFB3-DC908D1A071A}"/>
                </a:ext>
              </a:extLst>
            </p:cNvPr>
            <p:cNvSpPr/>
            <p:nvPr/>
          </p:nvSpPr>
          <p:spPr bwMode="auto">
            <a:xfrm>
              <a:off x="7288631" y="1131590"/>
              <a:ext cx="1503645" cy="45734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600" b="1" dirty="0">
                  <a:solidFill>
                    <a:prstClr val="black"/>
                  </a:solidFill>
                  <a:latin typeface="DM Sans"/>
                </a:rPr>
                <a:t>Health </a:t>
              </a:r>
              <a:br>
                <a:rPr lang="en-US" sz="1600" b="1" dirty="0">
                  <a:solidFill>
                    <a:prstClr val="black"/>
                  </a:solidFill>
                  <a:latin typeface="DM Sans"/>
                </a:rPr>
              </a:br>
              <a:r>
                <a:rPr lang="en-US" sz="1600" b="1" dirty="0">
                  <a:solidFill>
                    <a:prstClr val="black"/>
                  </a:solidFill>
                  <a:latin typeface="DM Sans"/>
                </a:rPr>
                <a:t>Outcome</a:t>
              </a:r>
            </a:p>
          </p:txBody>
        </p:sp>
      </p:grpSp>
      <p:sp>
        <p:nvSpPr>
          <p:cNvPr id="26" name="Rektangel: rundade hörn 25">
            <a:extLst>
              <a:ext uri="{FF2B5EF4-FFF2-40B4-BE49-F238E27FC236}">
                <a16:creationId xmlns:a16="http://schemas.microsoft.com/office/drawing/2014/main" id="{78ECE956-373C-78F4-8582-A76553D21922}"/>
              </a:ext>
            </a:extLst>
          </p:cNvPr>
          <p:cNvSpPr/>
          <p:nvPr/>
        </p:nvSpPr>
        <p:spPr bwMode="auto">
          <a:xfrm>
            <a:off x="7259493" y="1534401"/>
            <a:ext cx="2004860" cy="59606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600" b="1" dirty="0">
                <a:solidFill>
                  <a:prstClr val="black"/>
                </a:solidFill>
                <a:latin typeface="DM Sans"/>
              </a:rPr>
              <a:t>Implementation</a:t>
            </a:r>
            <a:r>
              <a:rPr lang="en-US" sz="1600" dirty="0">
                <a:solidFill>
                  <a:prstClr val="black"/>
                </a:solidFill>
                <a:latin typeface="DM Sans"/>
              </a:rPr>
              <a:t> </a:t>
            </a:r>
            <a:r>
              <a:rPr lang="en-US" sz="1600" b="1" dirty="0">
                <a:solidFill>
                  <a:prstClr val="black"/>
                </a:solidFill>
                <a:latin typeface="DM Sans"/>
              </a:rPr>
              <a:t>Outcome</a:t>
            </a:r>
          </a:p>
        </p:txBody>
      </p:sp>
      <p:sp>
        <p:nvSpPr>
          <p:cNvPr id="5" name="textruta 4">
            <a:extLst>
              <a:ext uri="{FF2B5EF4-FFF2-40B4-BE49-F238E27FC236}">
                <a16:creationId xmlns:a16="http://schemas.microsoft.com/office/drawing/2014/main" id="{1B2A59E6-EA1B-1DE6-99D3-EFE524BC1940}"/>
              </a:ext>
            </a:extLst>
          </p:cNvPr>
          <p:cNvSpPr txBox="1"/>
          <p:nvPr/>
        </p:nvSpPr>
        <p:spPr>
          <a:xfrm>
            <a:off x="10856294" y="7174189"/>
            <a:ext cx="1137855" cy="256545"/>
          </a:xfrm>
          <a:prstGeom prst="rect">
            <a:avLst/>
          </a:prstGeom>
          <a:noFill/>
          <a:ln w="6350">
            <a:noFill/>
          </a:ln>
        </p:spPr>
        <p:txBody>
          <a:bodyPr wrap="square" rtlCol="0">
            <a:spAutoFit/>
          </a:bodyPr>
          <a:lstStyle/>
          <a:p>
            <a:pPr algn="ctr" defTabSz="1219170" eaLnBrk="0" fontAlgn="base" hangingPunct="0">
              <a:spcBef>
                <a:spcPct val="0"/>
              </a:spcBef>
              <a:spcAft>
                <a:spcPct val="0"/>
              </a:spcAft>
              <a:defRPr/>
            </a:pPr>
            <a:r>
              <a:rPr lang="en-US" sz="1067" dirty="0">
                <a:solidFill>
                  <a:prstClr val="black"/>
                </a:solidFill>
                <a:latin typeface="DM Sans"/>
              </a:rPr>
              <a:t>9 months</a:t>
            </a:r>
          </a:p>
        </p:txBody>
      </p:sp>
      <p:sp>
        <p:nvSpPr>
          <p:cNvPr id="3" name="Rectangle 2">
            <a:extLst>
              <a:ext uri="{FF2B5EF4-FFF2-40B4-BE49-F238E27FC236}">
                <a16:creationId xmlns:a16="http://schemas.microsoft.com/office/drawing/2014/main" id="{0B7FBDEC-618E-7655-3D1C-818022C7B733}"/>
              </a:ext>
            </a:extLst>
          </p:cNvPr>
          <p:cNvSpPr/>
          <p:nvPr/>
        </p:nvSpPr>
        <p:spPr bwMode="auto">
          <a:xfrm>
            <a:off x="2671379" y="1375973"/>
            <a:ext cx="2176863" cy="4645315"/>
          </a:xfrm>
          <a:prstGeom prst="rect">
            <a:avLst/>
          </a:prstGeom>
          <a:solidFill>
            <a:schemeClr val="bg1"/>
          </a:solidFill>
          <a:ln w="63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1867" dirty="0" err="1">
              <a:solidFill>
                <a:prstClr val="white"/>
              </a:solidFill>
              <a:latin typeface="DM Sans"/>
            </a:endParaRPr>
          </a:p>
        </p:txBody>
      </p:sp>
      <p:sp>
        <p:nvSpPr>
          <p:cNvPr id="4" name="Rectangle 3">
            <a:extLst>
              <a:ext uri="{FF2B5EF4-FFF2-40B4-BE49-F238E27FC236}">
                <a16:creationId xmlns:a16="http://schemas.microsoft.com/office/drawing/2014/main" id="{1E40067A-6ED7-C50B-409E-8A3205DCE80D}"/>
              </a:ext>
            </a:extLst>
          </p:cNvPr>
          <p:cNvSpPr/>
          <p:nvPr/>
        </p:nvSpPr>
        <p:spPr bwMode="auto">
          <a:xfrm>
            <a:off x="300485" y="1375973"/>
            <a:ext cx="2577099" cy="4645315"/>
          </a:xfrm>
          <a:prstGeom prst="rect">
            <a:avLst/>
          </a:prstGeom>
          <a:solidFill>
            <a:schemeClr val="bg1"/>
          </a:solidFill>
          <a:ln w="635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1867" dirty="0" err="1">
              <a:solidFill>
                <a:prstClr val="white"/>
              </a:solidFill>
              <a:latin typeface="DM Sans"/>
            </a:endParaRPr>
          </a:p>
        </p:txBody>
      </p:sp>
      <p:sp>
        <p:nvSpPr>
          <p:cNvPr id="6" name="TextBox 5">
            <a:extLst>
              <a:ext uri="{FF2B5EF4-FFF2-40B4-BE49-F238E27FC236}">
                <a16:creationId xmlns:a16="http://schemas.microsoft.com/office/drawing/2014/main" id="{4ECA001A-7789-A532-0469-705A92D15A4C}"/>
              </a:ext>
            </a:extLst>
          </p:cNvPr>
          <p:cNvSpPr txBox="1"/>
          <p:nvPr/>
        </p:nvSpPr>
        <p:spPr>
          <a:xfrm>
            <a:off x="331376" y="6308424"/>
            <a:ext cx="7973658" cy="379656"/>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dirty="0">
                <a:solidFill>
                  <a:prstClr val="black"/>
                </a:solidFill>
                <a:latin typeface="DM Sans"/>
              </a:rPr>
              <a:t>Kwak et al., 2022; Michie et al., 2011; Cane et al., 2012; Atkins et al., 2017 </a:t>
            </a:r>
          </a:p>
        </p:txBody>
      </p:sp>
    </p:spTree>
    <p:extLst>
      <p:ext uri="{BB962C8B-B14F-4D97-AF65-F5344CB8AC3E}">
        <p14:creationId xmlns:p14="http://schemas.microsoft.com/office/powerpoint/2010/main" val="10667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BABC33-C412-7D87-1115-76D1A4575D3F}"/>
              </a:ext>
            </a:extLst>
          </p:cNvPr>
          <p:cNvSpPr>
            <a:spLocks noGrp="1"/>
          </p:cNvSpPr>
          <p:nvPr>
            <p:ph type="title"/>
          </p:nvPr>
        </p:nvSpPr>
        <p:spPr>
          <a:xfrm>
            <a:off x="6281600" y="452669"/>
            <a:ext cx="5781376" cy="1143000"/>
          </a:xfrm>
        </p:spPr>
        <p:txBody>
          <a:bodyPr/>
          <a:lstStyle/>
          <a:p>
            <a:r>
              <a:rPr lang="en-GB" dirty="0"/>
              <a:t>Methods</a:t>
            </a:r>
            <a:br>
              <a:rPr lang="en-GB" dirty="0"/>
            </a:br>
            <a:r>
              <a:rPr lang="en-GB" sz="3200" dirty="0"/>
              <a:t>Cluster-randomized controlled trial</a:t>
            </a:r>
            <a:br>
              <a:rPr lang="en-GB" dirty="0"/>
            </a:br>
            <a:endParaRPr lang="en-GB" dirty="0"/>
          </a:p>
        </p:txBody>
      </p:sp>
      <p:sp>
        <p:nvSpPr>
          <p:cNvPr id="4" name="Footer Placeholder 3">
            <a:extLst>
              <a:ext uri="{FF2B5EF4-FFF2-40B4-BE49-F238E27FC236}">
                <a16:creationId xmlns:a16="http://schemas.microsoft.com/office/drawing/2014/main" id="{AFD4F51A-E04A-37E3-545E-4A18FF91BD06}"/>
              </a:ext>
            </a:extLst>
          </p:cNvPr>
          <p:cNvSpPr>
            <a:spLocks noGrp="1"/>
          </p:cNvSpPr>
          <p:nvPr>
            <p:ph type="ftr" sz="quarter" idx="3"/>
          </p:nvPr>
        </p:nvSpPr>
        <p:spPr/>
        <p:txBody>
          <a:bodyPr/>
          <a:lstStyle/>
          <a:p>
            <a:pPr defTabSz="1219170" eaLnBrk="0" fontAlgn="base" hangingPunct="0">
              <a:spcBef>
                <a:spcPct val="0"/>
              </a:spcBef>
              <a:spcAft>
                <a:spcPct val="0"/>
              </a:spcAft>
            </a:pPr>
            <a:r>
              <a:rPr lang="sv-SE">
                <a:latin typeface="DM Sans"/>
              </a:rPr>
              <a:t>Karolinska Institutet - ett medicinskt universitet</a:t>
            </a:r>
            <a:endParaRPr lang="sv-SE" dirty="0">
              <a:latin typeface="DM Sans"/>
            </a:endParaRPr>
          </a:p>
        </p:txBody>
      </p:sp>
      <p:sp>
        <p:nvSpPr>
          <p:cNvPr id="5" name="Date Placeholder 4">
            <a:extLst>
              <a:ext uri="{FF2B5EF4-FFF2-40B4-BE49-F238E27FC236}">
                <a16:creationId xmlns:a16="http://schemas.microsoft.com/office/drawing/2014/main" id="{515811BC-8C38-0937-AD51-763E8D939082}"/>
              </a:ext>
            </a:extLst>
          </p:cNvPr>
          <p:cNvSpPr>
            <a:spLocks noGrp="1"/>
          </p:cNvSpPr>
          <p:nvPr>
            <p:ph type="dt" sz="half" idx="10"/>
          </p:nvPr>
        </p:nvSpPr>
        <p:spPr/>
        <p:txBody>
          <a:bodyPr/>
          <a:lstStyle/>
          <a:p>
            <a:pPr defTabSz="1219170" eaLnBrk="0" fontAlgn="base" hangingPunct="0">
              <a:spcBef>
                <a:spcPct val="0"/>
              </a:spcBef>
              <a:spcAft>
                <a:spcPct val="0"/>
              </a:spcAft>
            </a:pPr>
            <a:fld id="{842A2CD5-DA8C-4B9D-8315-B34160A16C25}" type="datetime4">
              <a:rPr lang="sv-SE">
                <a:solidFill>
                  <a:srgbClr val="4F0433"/>
                </a:solidFill>
                <a:latin typeface="DM Sans"/>
              </a:rPr>
              <a:pPr defTabSz="1219170" eaLnBrk="0" fontAlgn="base" hangingPunct="0">
                <a:spcBef>
                  <a:spcPct val="0"/>
                </a:spcBef>
                <a:spcAft>
                  <a:spcPct val="0"/>
                </a:spcAft>
              </a:pPr>
              <a:t>1 juni 2025</a:t>
            </a:fld>
            <a:endParaRPr lang="sv-SE" dirty="0">
              <a:solidFill>
                <a:srgbClr val="4F0433"/>
              </a:solidFill>
              <a:latin typeface="DM Sans"/>
            </a:endParaRPr>
          </a:p>
        </p:txBody>
      </p:sp>
      <p:sp>
        <p:nvSpPr>
          <p:cNvPr id="6" name="Slide Number Placeholder 5">
            <a:extLst>
              <a:ext uri="{FF2B5EF4-FFF2-40B4-BE49-F238E27FC236}">
                <a16:creationId xmlns:a16="http://schemas.microsoft.com/office/drawing/2014/main" id="{0209C388-C057-9585-55F7-733484F447F7}"/>
              </a:ext>
            </a:extLst>
          </p:cNvPr>
          <p:cNvSpPr>
            <a:spLocks noGrp="1"/>
          </p:cNvSpPr>
          <p:nvPr>
            <p:ph type="sldNum" sz="quarter" idx="12"/>
          </p:nvPr>
        </p:nvSpPr>
        <p:spPr/>
        <p:txBody>
          <a:bodyPr/>
          <a:lstStyle/>
          <a:p>
            <a:pPr defTabSz="1219170" eaLnBrk="0" fontAlgn="base" hangingPunct="0">
              <a:spcBef>
                <a:spcPct val="0"/>
              </a:spcBef>
              <a:spcAft>
                <a:spcPct val="0"/>
              </a:spcAft>
            </a:pPr>
            <a:fld id="{15859C56-CB7E-413F-8971-4226A1EF6823}" type="slidenum">
              <a:rPr lang="sv-SE">
                <a:solidFill>
                  <a:srgbClr val="4F0433"/>
                </a:solidFill>
                <a:latin typeface="DM Sans"/>
              </a:rPr>
              <a:pPr defTabSz="1219170" eaLnBrk="0" fontAlgn="base" hangingPunct="0">
                <a:spcBef>
                  <a:spcPct val="0"/>
                </a:spcBef>
                <a:spcAft>
                  <a:spcPct val="0"/>
                </a:spcAft>
              </a:pPr>
              <a:t>35</a:t>
            </a:fld>
            <a:endParaRPr lang="sv-SE">
              <a:solidFill>
                <a:srgbClr val="4F0433"/>
              </a:solidFill>
              <a:latin typeface="DM Sans"/>
            </a:endParaRPr>
          </a:p>
        </p:txBody>
      </p:sp>
      <p:pic>
        <p:nvPicPr>
          <p:cNvPr id="7" name="Picture 6">
            <a:extLst>
              <a:ext uri="{FF2B5EF4-FFF2-40B4-BE49-F238E27FC236}">
                <a16:creationId xmlns:a16="http://schemas.microsoft.com/office/drawing/2014/main" id="{63B60634-1AAD-4790-73BB-03E1E560078A}"/>
              </a:ext>
            </a:extLst>
          </p:cNvPr>
          <p:cNvPicPr>
            <a:picLocks noChangeAspect="1"/>
          </p:cNvPicPr>
          <p:nvPr/>
        </p:nvPicPr>
        <p:blipFill>
          <a:blip r:embed="rId3"/>
          <a:stretch>
            <a:fillRect/>
          </a:stretch>
        </p:blipFill>
        <p:spPr>
          <a:xfrm>
            <a:off x="239351" y="67734"/>
            <a:ext cx="5432651" cy="6317037"/>
          </a:xfrm>
          <a:prstGeom prst="rect">
            <a:avLst/>
          </a:prstGeom>
          <a:noFill/>
          <a:ln>
            <a:noFill/>
          </a:ln>
          <a:effectLst/>
        </p:spPr>
      </p:pic>
      <p:pic>
        <p:nvPicPr>
          <p:cNvPr id="11" name="Picture 10">
            <a:extLst>
              <a:ext uri="{FF2B5EF4-FFF2-40B4-BE49-F238E27FC236}">
                <a16:creationId xmlns:a16="http://schemas.microsoft.com/office/drawing/2014/main" id="{E3E725F9-3795-7A3D-DCCC-64F1B2408141}"/>
              </a:ext>
            </a:extLst>
          </p:cNvPr>
          <p:cNvPicPr>
            <a:picLocks noChangeAspect="1"/>
          </p:cNvPicPr>
          <p:nvPr/>
        </p:nvPicPr>
        <p:blipFill>
          <a:blip r:embed="rId4"/>
          <a:stretch>
            <a:fillRect/>
          </a:stretch>
        </p:blipFill>
        <p:spPr>
          <a:xfrm>
            <a:off x="6384033" y="2276873"/>
            <a:ext cx="3991383" cy="1888865"/>
          </a:xfrm>
          <a:prstGeom prst="rect">
            <a:avLst/>
          </a:prstGeom>
        </p:spPr>
      </p:pic>
    </p:spTree>
    <p:extLst>
      <p:ext uri="{BB962C8B-B14F-4D97-AF65-F5344CB8AC3E}">
        <p14:creationId xmlns:p14="http://schemas.microsoft.com/office/powerpoint/2010/main" val="4421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Grupp 240">
            <a:extLst>
              <a:ext uri="{FF2B5EF4-FFF2-40B4-BE49-F238E27FC236}">
                <a16:creationId xmlns:a16="http://schemas.microsoft.com/office/drawing/2014/main" id="{C1EE126A-6BF2-20FF-7D5D-409412690E4C}"/>
              </a:ext>
            </a:extLst>
          </p:cNvPr>
          <p:cNvGrpSpPr/>
          <p:nvPr/>
        </p:nvGrpSpPr>
        <p:grpSpPr>
          <a:xfrm>
            <a:off x="4463819" y="2249663"/>
            <a:ext cx="6977192" cy="838023"/>
            <a:chOff x="3347864" y="1687247"/>
            <a:chExt cx="5232894" cy="628517"/>
          </a:xfrm>
        </p:grpSpPr>
        <p:sp>
          <p:nvSpPr>
            <p:cNvPr id="242" name="Rektangel 241">
              <a:extLst>
                <a:ext uri="{FF2B5EF4-FFF2-40B4-BE49-F238E27FC236}">
                  <a16:creationId xmlns:a16="http://schemas.microsoft.com/office/drawing/2014/main" id="{EEBD43F2-4F89-E6D1-25DF-5287A5870555}"/>
                </a:ext>
              </a:extLst>
            </p:cNvPr>
            <p:cNvSpPr/>
            <p:nvPr/>
          </p:nvSpPr>
          <p:spPr bwMode="auto">
            <a:xfrm>
              <a:off x="3347864" y="1687247"/>
              <a:ext cx="935900" cy="627078"/>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black"/>
                  </a:solidFill>
                  <a:latin typeface="DM Sans"/>
                </a:rPr>
                <a:t>Workshop </a:t>
              </a:r>
            </a:p>
            <a:p>
              <a:pPr algn="ctr" defTabSz="1219170" eaLnBrk="0" fontAlgn="base" hangingPunct="0">
                <a:spcBef>
                  <a:spcPct val="0"/>
                </a:spcBef>
                <a:spcAft>
                  <a:spcPct val="0"/>
                </a:spcAft>
                <a:defRPr/>
              </a:pPr>
              <a:r>
                <a:rPr lang="en-US" sz="1467" dirty="0">
                  <a:solidFill>
                    <a:prstClr val="black"/>
                  </a:solidFill>
                  <a:latin typeface="DM Sans"/>
                </a:rPr>
                <a:t>1</a:t>
              </a:r>
            </a:p>
          </p:txBody>
        </p:sp>
        <p:sp>
          <p:nvSpPr>
            <p:cNvPr id="243" name="Rektangel 242">
              <a:extLst>
                <a:ext uri="{FF2B5EF4-FFF2-40B4-BE49-F238E27FC236}">
                  <a16:creationId xmlns:a16="http://schemas.microsoft.com/office/drawing/2014/main" id="{3FA2EE7A-831D-6F6F-E890-8FD699E1FC23}"/>
                </a:ext>
              </a:extLst>
            </p:cNvPr>
            <p:cNvSpPr/>
            <p:nvPr/>
          </p:nvSpPr>
          <p:spPr bwMode="auto">
            <a:xfrm>
              <a:off x="4427984" y="1687247"/>
              <a:ext cx="935900" cy="627078"/>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black"/>
                  </a:solidFill>
                  <a:latin typeface="DM Sans"/>
                </a:rPr>
                <a:t>Workshop 2</a:t>
              </a:r>
            </a:p>
          </p:txBody>
        </p:sp>
        <p:sp>
          <p:nvSpPr>
            <p:cNvPr id="244" name="Rektangel 243">
              <a:extLst>
                <a:ext uri="{FF2B5EF4-FFF2-40B4-BE49-F238E27FC236}">
                  <a16:creationId xmlns:a16="http://schemas.microsoft.com/office/drawing/2014/main" id="{86E708FB-9012-B021-A24B-EB691294E588}"/>
                </a:ext>
              </a:extLst>
            </p:cNvPr>
            <p:cNvSpPr/>
            <p:nvPr/>
          </p:nvSpPr>
          <p:spPr bwMode="auto">
            <a:xfrm>
              <a:off x="5508104" y="1687247"/>
              <a:ext cx="935900" cy="627078"/>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black"/>
                  </a:solidFill>
                  <a:latin typeface="DM Sans"/>
                </a:rPr>
                <a:t>Workshop 3</a:t>
              </a:r>
            </a:p>
          </p:txBody>
        </p:sp>
        <p:sp>
          <p:nvSpPr>
            <p:cNvPr id="245" name="Rektangel 244">
              <a:extLst>
                <a:ext uri="{FF2B5EF4-FFF2-40B4-BE49-F238E27FC236}">
                  <a16:creationId xmlns:a16="http://schemas.microsoft.com/office/drawing/2014/main" id="{B4887D0C-D9D7-0AB9-F9EE-C234411EA0C6}"/>
                </a:ext>
              </a:extLst>
            </p:cNvPr>
            <p:cNvSpPr/>
            <p:nvPr/>
          </p:nvSpPr>
          <p:spPr bwMode="auto">
            <a:xfrm>
              <a:off x="6564738" y="1688686"/>
              <a:ext cx="935900" cy="627078"/>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black"/>
                  </a:solidFill>
                  <a:latin typeface="DM Sans"/>
                </a:rPr>
                <a:t>Workshop 4</a:t>
              </a:r>
            </a:p>
          </p:txBody>
        </p:sp>
        <p:sp>
          <p:nvSpPr>
            <p:cNvPr id="246" name="Rektangel 245">
              <a:extLst>
                <a:ext uri="{FF2B5EF4-FFF2-40B4-BE49-F238E27FC236}">
                  <a16:creationId xmlns:a16="http://schemas.microsoft.com/office/drawing/2014/main" id="{B56CE524-ED26-DC74-600D-7BCB92FA1CD8}"/>
                </a:ext>
              </a:extLst>
            </p:cNvPr>
            <p:cNvSpPr/>
            <p:nvPr/>
          </p:nvSpPr>
          <p:spPr bwMode="auto">
            <a:xfrm>
              <a:off x="7644858" y="1687699"/>
              <a:ext cx="935900" cy="627078"/>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black"/>
                  </a:solidFill>
                  <a:latin typeface="DM Sans"/>
                </a:rPr>
                <a:t>Workshop 5</a:t>
              </a:r>
            </a:p>
          </p:txBody>
        </p:sp>
        <p:cxnSp>
          <p:nvCxnSpPr>
            <p:cNvPr id="248" name="Rak koppling 247">
              <a:extLst>
                <a:ext uri="{FF2B5EF4-FFF2-40B4-BE49-F238E27FC236}">
                  <a16:creationId xmlns:a16="http://schemas.microsoft.com/office/drawing/2014/main" id="{B6E176BE-928C-E321-EB52-1331F274A64F}"/>
                </a:ext>
              </a:extLst>
            </p:cNvPr>
            <p:cNvCxnSpPr>
              <a:stCxn id="242" idx="3"/>
              <a:endCxn id="243" idx="1"/>
            </p:cNvCxnSpPr>
            <p:nvPr/>
          </p:nvCxnSpPr>
          <p:spPr bwMode="auto">
            <a:xfrm>
              <a:off x="4283764" y="2000786"/>
              <a:ext cx="14422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9" name="Rak koppling 248">
              <a:extLst>
                <a:ext uri="{FF2B5EF4-FFF2-40B4-BE49-F238E27FC236}">
                  <a16:creationId xmlns:a16="http://schemas.microsoft.com/office/drawing/2014/main" id="{4FC62E36-D825-DF88-3AEF-BD362C779F43}"/>
                </a:ext>
              </a:extLst>
            </p:cNvPr>
            <p:cNvCxnSpPr>
              <a:stCxn id="243" idx="3"/>
              <a:endCxn id="244" idx="1"/>
            </p:cNvCxnSpPr>
            <p:nvPr/>
          </p:nvCxnSpPr>
          <p:spPr bwMode="auto">
            <a:xfrm>
              <a:off x="5363884" y="2000786"/>
              <a:ext cx="14422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0" name="Rak koppling 249">
              <a:extLst>
                <a:ext uri="{FF2B5EF4-FFF2-40B4-BE49-F238E27FC236}">
                  <a16:creationId xmlns:a16="http://schemas.microsoft.com/office/drawing/2014/main" id="{676BA66A-F01F-5863-A07A-4F61675E0E74}"/>
                </a:ext>
              </a:extLst>
            </p:cNvPr>
            <p:cNvCxnSpPr>
              <a:stCxn id="244" idx="3"/>
              <a:endCxn id="245" idx="1"/>
            </p:cNvCxnSpPr>
            <p:nvPr/>
          </p:nvCxnSpPr>
          <p:spPr bwMode="auto">
            <a:xfrm>
              <a:off x="6444004" y="2000786"/>
              <a:ext cx="120734" cy="1439"/>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1" name="Rak koppling 250">
              <a:extLst>
                <a:ext uri="{FF2B5EF4-FFF2-40B4-BE49-F238E27FC236}">
                  <a16:creationId xmlns:a16="http://schemas.microsoft.com/office/drawing/2014/main" id="{E1CBAEA9-872C-2B20-869A-3900EC4ECFDA}"/>
                </a:ext>
              </a:extLst>
            </p:cNvPr>
            <p:cNvCxnSpPr>
              <a:stCxn id="245" idx="3"/>
              <a:endCxn id="246" idx="1"/>
            </p:cNvCxnSpPr>
            <p:nvPr/>
          </p:nvCxnSpPr>
          <p:spPr bwMode="auto">
            <a:xfrm flipV="1">
              <a:off x="7500638" y="2001238"/>
              <a:ext cx="144220" cy="9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240" name="Rektangel 239">
            <a:extLst>
              <a:ext uri="{FF2B5EF4-FFF2-40B4-BE49-F238E27FC236}">
                <a16:creationId xmlns:a16="http://schemas.microsoft.com/office/drawing/2014/main" id="{18B01893-3F4A-5261-8AF1-3EEF3A0D7C1C}"/>
              </a:ext>
            </a:extLst>
          </p:cNvPr>
          <p:cNvSpPr/>
          <p:nvPr/>
        </p:nvSpPr>
        <p:spPr bwMode="auto">
          <a:xfrm>
            <a:off x="3023659" y="5165897"/>
            <a:ext cx="8448933" cy="616696"/>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black"/>
                </a:solidFill>
                <a:latin typeface="DM Sans"/>
              </a:rPr>
              <a:t>Internal Facilitator</a:t>
            </a:r>
          </a:p>
        </p:txBody>
      </p:sp>
      <p:sp>
        <p:nvSpPr>
          <p:cNvPr id="19" name="Rektangel 18">
            <a:extLst>
              <a:ext uri="{FF2B5EF4-FFF2-40B4-BE49-F238E27FC236}">
                <a16:creationId xmlns:a16="http://schemas.microsoft.com/office/drawing/2014/main" id="{20E6136B-57FF-269C-0335-A1D7E1A67D34}"/>
              </a:ext>
            </a:extLst>
          </p:cNvPr>
          <p:cNvSpPr/>
          <p:nvPr/>
        </p:nvSpPr>
        <p:spPr bwMode="auto">
          <a:xfrm>
            <a:off x="2735628" y="3289162"/>
            <a:ext cx="8736971" cy="799940"/>
          </a:xfrm>
          <a:prstGeom prst="rect">
            <a:avLst/>
          </a:prstGeom>
          <a:ln>
            <a:headEnd type="none" w="med" len="med"/>
            <a:tailEnd type="none" w="med" len="med"/>
          </a:ln>
        </p:spPr>
        <p:style>
          <a:lnRef idx="2">
            <a:schemeClr val="accent6">
              <a:shade val="15000"/>
            </a:schemeClr>
          </a:lnRef>
          <a:fillRef idx="1">
            <a:schemeClr val="accent6"/>
          </a:fillRef>
          <a:effectRef idx="0">
            <a:schemeClr val="accent6"/>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black"/>
                </a:solidFill>
                <a:latin typeface="DM Sans"/>
              </a:rPr>
              <a:t>Implementation Teams</a:t>
            </a:r>
          </a:p>
        </p:txBody>
      </p:sp>
      <p:sp>
        <p:nvSpPr>
          <p:cNvPr id="2" name="Rektangel 1">
            <a:extLst>
              <a:ext uri="{FF2B5EF4-FFF2-40B4-BE49-F238E27FC236}">
                <a16:creationId xmlns:a16="http://schemas.microsoft.com/office/drawing/2014/main" id="{9BD59038-7164-97C8-197F-C7B63B5FA0E6}"/>
              </a:ext>
            </a:extLst>
          </p:cNvPr>
          <p:cNvSpPr/>
          <p:nvPr/>
        </p:nvSpPr>
        <p:spPr bwMode="auto">
          <a:xfrm>
            <a:off x="375253" y="1982408"/>
            <a:ext cx="2360375" cy="3922433"/>
          </a:xfrm>
          <a:prstGeom prst="rect">
            <a:avLst/>
          </a:prstGeom>
          <a:solidFill>
            <a:schemeClr val="bg1">
              <a:lumMod val="50000"/>
            </a:schemeClr>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US" sz="1867" dirty="0" err="1">
              <a:solidFill>
                <a:prstClr val="white"/>
              </a:solidFill>
              <a:latin typeface="DM Sans"/>
            </a:endParaRPr>
          </a:p>
        </p:txBody>
      </p:sp>
      <p:sp>
        <p:nvSpPr>
          <p:cNvPr id="30" name="Rubrik 1">
            <a:extLst>
              <a:ext uri="{FF2B5EF4-FFF2-40B4-BE49-F238E27FC236}">
                <a16:creationId xmlns:a16="http://schemas.microsoft.com/office/drawing/2014/main" id="{62954FE8-A5C0-BBB5-4FB5-B9AD6C99F956}"/>
              </a:ext>
            </a:extLst>
          </p:cNvPr>
          <p:cNvSpPr>
            <a:spLocks noGrp="1"/>
          </p:cNvSpPr>
          <p:nvPr>
            <p:ph type="title"/>
          </p:nvPr>
        </p:nvSpPr>
        <p:spPr>
          <a:xfrm>
            <a:off x="341304" y="160277"/>
            <a:ext cx="11509393" cy="1143000"/>
          </a:xfrm>
        </p:spPr>
        <p:txBody>
          <a:bodyPr/>
          <a:lstStyle/>
          <a:p>
            <a:r>
              <a:rPr lang="en-US" dirty="0"/>
              <a:t>Methods</a:t>
            </a:r>
            <a:br>
              <a:rPr lang="en-US" dirty="0"/>
            </a:br>
            <a:r>
              <a:rPr lang="en-US" sz="3200" dirty="0"/>
              <a:t>Implementation strategies</a:t>
            </a:r>
          </a:p>
        </p:txBody>
      </p:sp>
      <p:cxnSp>
        <p:nvCxnSpPr>
          <p:cNvPr id="200" name="Rak koppling 199">
            <a:extLst>
              <a:ext uri="{FF2B5EF4-FFF2-40B4-BE49-F238E27FC236}">
                <a16:creationId xmlns:a16="http://schemas.microsoft.com/office/drawing/2014/main" id="{F4F90D50-F79B-0EB1-9A37-C15C6055B9A9}"/>
              </a:ext>
            </a:extLst>
          </p:cNvPr>
          <p:cNvCxnSpPr/>
          <p:nvPr/>
        </p:nvCxnSpPr>
        <p:spPr bwMode="auto">
          <a:xfrm>
            <a:off x="2521008" y="5225649"/>
            <a:ext cx="0" cy="31728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nvGrpSpPr>
          <p:cNvPr id="265" name="Grupp 264">
            <a:extLst>
              <a:ext uri="{FF2B5EF4-FFF2-40B4-BE49-F238E27FC236}">
                <a16:creationId xmlns:a16="http://schemas.microsoft.com/office/drawing/2014/main" id="{20796AB7-259B-E432-03D4-C6F40AF09802}"/>
              </a:ext>
            </a:extLst>
          </p:cNvPr>
          <p:cNvGrpSpPr/>
          <p:nvPr/>
        </p:nvGrpSpPr>
        <p:grpSpPr>
          <a:xfrm>
            <a:off x="537061" y="1517245"/>
            <a:ext cx="2024363" cy="4270295"/>
            <a:chOff x="336516" y="1141886"/>
            <a:chExt cx="1518272" cy="3202721"/>
          </a:xfrm>
        </p:grpSpPr>
        <p:sp>
          <p:nvSpPr>
            <p:cNvPr id="266" name="Rektangel 265">
              <a:extLst>
                <a:ext uri="{FF2B5EF4-FFF2-40B4-BE49-F238E27FC236}">
                  <a16:creationId xmlns:a16="http://schemas.microsoft.com/office/drawing/2014/main" id="{AB111F3D-F51C-B24E-EED4-36BB43597AC7}"/>
                </a:ext>
              </a:extLst>
            </p:cNvPr>
            <p:cNvSpPr/>
            <p:nvPr/>
          </p:nvSpPr>
          <p:spPr bwMode="auto">
            <a:xfrm>
              <a:off x="351142" y="1674358"/>
              <a:ext cx="1489019" cy="661270"/>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 Cluster - Train, Educate stakeholders</a:t>
              </a:r>
              <a:br>
                <a:rPr lang="en-US" sz="1200" dirty="0">
                  <a:solidFill>
                    <a:prstClr val="black"/>
                  </a:solidFill>
                  <a:latin typeface="DM Sans"/>
                </a:rPr>
              </a:br>
              <a:r>
                <a:rPr lang="en-US" sz="667" dirty="0">
                  <a:solidFill>
                    <a:prstClr val="black"/>
                  </a:solidFill>
                  <a:latin typeface="DM Sans"/>
                </a:rPr>
                <a:t>- Conduct an educational meeting (15)</a:t>
              </a:r>
              <a:br>
                <a:rPr lang="en-US" sz="667" dirty="0">
                  <a:solidFill>
                    <a:prstClr val="black"/>
                  </a:solidFill>
                  <a:latin typeface="DM Sans"/>
                </a:rPr>
              </a:br>
              <a:r>
                <a:rPr lang="en-US" sz="667" dirty="0">
                  <a:solidFill>
                    <a:prstClr val="black"/>
                  </a:solidFill>
                  <a:latin typeface="DM Sans"/>
                </a:rPr>
                <a:t>- Conduct ongoing training in the form of workshops (19)</a:t>
              </a:r>
            </a:p>
            <a:p>
              <a:pPr defTabSz="1219170" eaLnBrk="0" fontAlgn="base" hangingPunct="0">
                <a:spcBef>
                  <a:spcPct val="0"/>
                </a:spcBef>
                <a:spcAft>
                  <a:spcPct val="0"/>
                </a:spcAft>
                <a:defRPr/>
              </a:pPr>
              <a:r>
                <a:rPr lang="en-US" sz="667" dirty="0">
                  <a:solidFill>
                    <a:prstClr val="black"/>
                  </a:solidFill>
                  <a:latin typeface="DM Sans"/>
                </a:rPr>
                <a:t>- Distribute educational materials (21)</a:t>
              </a:r>
              <a:br>
                <a:rPr lang="en-US" sz="667" dirty="0">
                  <a:solidFill>
                    <a:prstClr val="black"/>
                  </a:solidFill>
                  <a:latin typeface="DM Sans"/>
                </a:rPr>
              </a:br>
              <a:br>
                <a:rPr lang="en-US" sz="667" dirty="0">
                  <a:solidFill>
                    <a:prstClr val="black"/>
                  </a:solidFill>
                  <a:latin typeface="DM Sans"/>
                </a:rPr>
              </a:br>
              <a:r>
                <a:rPr lang="en-US" sz="667" dirty="0">
                  <a:solidFill>
                    <a:prstClr val="black"/>
                  </a:solidFill>
                  <a:latin typeface="DM Sans"/>
                </a:rPr>
                <a:t> </a:t>
              </a:r>
              <a:br>
                <a:rPr lang="en-US" sz="1200" dirty="0">
                  <a:solidFill>
                    <a:prstClr val="black"/>
                  </a:solidFill>
                  <a:latin typeface="DM Sans"/>
                </a:rPr>
              </a:br>
              <a:endParaRPr lang="en-US" sz="1200" dirty="0">
                <a:solidFill>
                  <a:prstClr val="black"/>
                </a:solidFill>
                <a:latin typeface="DM Sans"/>
              </a:endParaRPr>
            </a:p>
          </p:txBody>
        </p:sp>
        <p:sp>
          <p:nvSpPr>
            <p:cNvPr id="267" name="Rektangel 266">
              <a:extLst>
                <a:ext uri="{FF2B5EF4-FFF2-40B4-BE49-F238E27FC236}">
                  <a16:creationId xmlns:a16="http://schemas.microsoft.com/office/drawing/2014/main" id="{FE3D6166-25BF-C803-F2E4-0E54EE956A8D}"/>
                </a:ext>
              </a:extLst>
            </p:cNvPr>
            <p:cNvSpPr/>
            <p:nvPr/>
          </p:nvSpPr>
          <p:spPr bwMode="auto">
            <a:xfrm>
              <a:off x="363110" y="3219822"/>
              <a:ext cx="1489019" cy="515179"/>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 Cluster - Evaluate and iterative strategies </a:t>
              </a:r>
              <a:br>
                <a:rPr lang="en-US" sz="1200" dirty="0">
                  <a:solidFill>
                    <a:prstClr val="black"/>
                  </a:solidFill>
                  <a:latin typeface="DM Sans"/>
                </a:rPr>
              </a:br>
              <a:r>
                <a:rPr lang="en-US" sz="667" dirty="0">
                  <a:solidFill>
                    <a:prstClr val="black"/>
                  </a:solidFill>
                  <a:latin typeface="DM Sans"/>
                </a:rPr>
                <a:t>- Conduct cyclical small tests of change (14)</a:t>
              </a:r>
            </a:p>
          </p:txBody>
        </p:sp>
        <p:sp>
          <p:nvSpPr>
            <p:cNvPr id="268" name="Rektangel 267">
              <a:extLst>
                <a:ext uri="{FF2B5EF4-FFF2-40B4-BE49-F238E27FC236}">
                  <a16:creationId xmlns:a16="http://schemas.microsoft.com/office/drawing/2014/main" id="{A00FD61F-E445-9111-E09C-6C58DDCEF302}"/>
                </a:ext>
              </a:extLst>
            </p:cNvPr>
            <p:cNvSpPr/>
            <p:nvPr/>
          </p:nvSpPr>
          <p:spPr bwMode="auto">
            <a:xfrm>
              <a:off x="365769" y="3878376"/>
              <a:ext cx="1489019" cy="466231"/>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ERIC-Cluster - Provide interactive assistance</a:t>
              </a:r>
              <a:br>
                <a:rPr lang="en-US" sz="1200" dirty="0">
                  <a:solidFill>
                    <a:prstClr val="black"/>
                  </a:solidFill>
                  <a:latin typeface="DM Sans"/>
                </a:rPr>
              </a:br>
              <a:r>
                <a:rPr lang="en-US" sz="667" dirty="0">
                  <a:solidFill>
                    <a:prstClr val="black"/>
                  </a:solidFill>
                  <a:latin typeface="DM Sans"/>
                </a:rPr>
                <a:t>- Implementation facilitation (10)</a:t>
              </a:r>
            </a:p>
          </p:txBody>
        </p:sp>
        <p:sp>
          <p:nvSpPr>
            <p:cNvPr id="269" name="Rektangel 268">
              <a:extLst>
                <a:ext uri="{FF2B5EF4-FFF2-40B4-BE49-F238E27FC236}">
                  <a16:creationId xmlns:a16="http://schemas.microsoft.com/office/drawing/2014/main" id="{EADD0138-B132-977D-E666-CAC586318872}"/>
                </a:ext>
              </a:extLst>
            </p:cNvPr>
            <p:cNvSpPr/>
            <p:nvPr/>
          </p:nvSpPr>
          <p:spPr bwMode="auto">
            <a:xfrm>
              <a:off x="351142" y="2475851"/>
              <a:ext cx="1489019" cy="599955"/>
            </a:xfrm>
            <a:prstGeom prst="rect">
              <a:avLst/>
            </a:prstGeom>
            <a:ln>
              <a:headEnd type="none" w="med" len="med"/>
              <a:tailEnd type="none" w="med" len="med"/>
            </a:ln>
          </p:spPr>
          <p:style>
            <a:lnRef idx="2">
              <a:schemeClr val="accent6">
                <a:shade val="15000"/>
              </a:schemeClr>
            </a:lnRef>
            <a:fillRef idx="1">
              <a:schemeClr val="accent6"/>
            </a:fillRef>
            <a:effectRef idx="0">
              <a:schemeClr val="accent6"/>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 Cluster - Develop Stakeholder interrelationships </a:t>
              </a:r>
              <a:br>
                <a:rPr lang="en-US" sz="1200" dirty="0">
                  <a:solidFill>
                    <a:prstClr val="black"/>
                  </a:solidFill>
                  <a:latin typeface="DM Sans"/>
                </a:rPr>
              </a:br>
              <a:r>
                <a:rPr lang="en-US" sz="667" dirty="0">
                  <a:solidFill>
                    <a:prstClr val="black"/>
                  </a:solidFill>
                  <a:latin typeface="DM Sans"/>
                </a:rPr>
                <a:t>- Organize implementation teams (48)</a:t>
              </a:r>
            </a:p>
          </p:txBody>
        </p:sp>
        <p:sp>
          <p:nvSpPr>
            <p:cNvPr id="270" name="Rektangel: rundade hörn 269">
              <a:extLst>
                <a:ext uri="{FF2B5EF4-FFF2-40B4-BE49-F238E27FC236}">
                  <a16:creationId xmlns:a16="http://schemas.microsoft.com/office/drawing/2014/main" id="{9244B868-CAB9-2780-C010-5B6BF5A9AC5D}"/>
                </a:ext>
              </a:extLst>
            </p:cNvPr>
            <p:cNvSpPr/>
            <p:nvPr/>
          </p:nvSpPr>
          <p:spPr bwMode="auto">
            <a:xfrm>
              <a:off x="336516" y="1141886"/>
              <a:ext cx="1503645" cy="44844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600" b="1" dirty="0">
                  <a:solidFill>
                    <a:prstClr val="black"/>
                  </a:solidFill>
                  <a:latin typeface="DM Sans"/>
                </a:rPr>
                <a:t>Implementation Strategies</a:t>
              </a:r>
            </a:p>
          </p:txBody>
        </p:sp>
      </p:grpSp>
      <p:grpSp>
        <p:nvGrpSpPr>
          <p:cNvPr id="13" name="Grupp 12">
            <a:extLst>
              <a:ext uri="{FF2B5EF4-FFF2-40B4-BE49-F238E27FC236}">
                <a16:creationId xmlns:a16="http://schemas.microsoft.com/office/drawing/2014/main" id="{6DC81CD1-0695-5F47-9B60-C8DCF2DC0D2C}"/>
              </a:ext>
            </a:extLst>
          </p:cNvPr>
          <p:cNvGrpSpPr/>
          <p:nvPr/>
        </p:nvGrpSpPr>
        <p:grpSpPr>
          <a:xfrm>
            <a:off x="375253" y="6022078"/>
            <a:ext cx="11097345" cy="256545"/>
            <a:chOff x="681039" y="4372530"/>
            <a:chExt cx="7847408" cy="193655"/>
          </a:xfrm>
        </p:grpSpPr>
        <p:cxnSp>
          <p:nvCxnSpPr>
            <p:cNvPr id="14" name="Rak pilkoppling 13">
              <a:extLst>
                <a:ext uri="{FF2B5EF4-FFF2-40B4-BE49-F238E27FC236}">
                  <a16:creationId xmlns:a16="http://schemas.microsoft.com/office/drawing/2014/main" id="{22CE3F7D-E9BD-E470-2757-9AEC0F7C555C}"/>
                </a:ext>
              </a:extLst>
            </p:cNvPr>
            <p:cNvCxnSpPr>
              <a:cxnSpLocks/>
              <a:stCxn id="15" idx="3"/>
            </p:cNvCxnSpPr>
            <p:nvPr/>
          </p:nvCxnSpPr>
          <p:spPr bwMode="auto">
            <a:xfrm>
              <a:off x="2350162" y="4469358"/>
              <a:ext cx="6178285" cy="10894"/>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sp>
          <p:nvSpPr>
            <p:cNvPr id="15" name="textruta 14">
              <a:extLst>
                <a:ext uri="{FF2B5EF4-FFF2-40B4-BE49-F238E27FC236}">
                  <a16:creationId xmlns:a16="http://schemas.microsoft.com/office/drawing/2014/main" id="{15A72E86-963C-F3B4-C804-1C25828D2277}"/>
                </a:ext>
              </a:extLst>
            </p:cNvPr>
            <p:cNvSpPr txBox="1"/>
            <p:nvPr/>
          </p:nvSpPr>
          <p:spPr>
            <a:xfrm>
              <a:off x="681039" y="4372530"/>
              <a:ext cx="1669123" cy="19365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9170" eaLnBrk="0" fontAlgn="base" hangingPunct="0">
                <a:spcBef>
                  <a:spcPct val="0"/>
                </a:spcBef>
                <a:spcAft>
                  <a:spcPct val="0"/>
                </a:spcAft>
                <a:defRPr/>
              </a:pPr>
              <a:r>
                <a:rPr lang="en-US" sz="1067" dirty="0">
                  <a:solidFill>
                    <a:prstClr val="white"/>
                  </a:solidFill>
                  <a:latin typeface="DM Sans"/>
                </a:rPr>
                <a:t>Baseline</a:t>
              </a:r>
            </a:p>
          </p:txBody>
        </p:sp>
      </p:grpSp>
      <p:sp>
        <p:nvSpPr>
          <p:cNvPr id="3" name="Rektangel 2">
            <a:extLst>
              <a:ext uri="{FF2B5EF4-FFF2-40B4-BE49-F238E27FC236}">
                <a16:creationId xmlns:a16="http://schemas.microsoft.com/office/drawing/2014/main" id="{B3654526-7B36-0DB3-713B-A611FD3A3B4A}"/>
              </a:ext>
            </a:extLst>
          </p:cNvPr>
          <p:cNvSpPr/>
          <p:nvPr/>
        </p:nvSpPr>
        <p:spPr bwMode="auto">
          <a:xfrm>
            <a:off x="3023659" y="2249663"/>
            <a:ext cx="1247867" cy="836104"/>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200" dirty="0">
                <a:solidFill>
                  <a:prstClr val="black"/>
                </a:solidFill>
                <a:latin typeface="DM Sans"/>
              </a:rPr>
              <a:t>Education Meeting</a:t>
            </a:r>
          </a:p>
        </p:txBody>
      </p:sp>
      <p:grpSp>
        <p:nvGrpSpPr>
          <p:cNvPr id="7" name="Grupp 6">
            <a:extLst>
              <a:ext uri="{FF2B5EF4-FFF2-40B4-BE49-F238E27FC236}">
                <a16:creationId xmlns:a16="http://schemas.microsoft.com/office/drawing/2014/main" id="{49B8CA30-0177-51C8-8F9B-0689897835C1}"/>
              </a:ext>
            </a:extLst>
          </p:cNvPr>
          <p:cNvGrpSpPr/>
          <p:nvPr/>
        </p:nvGrpSpPr>
        <p:grpSpPr>
          <a:xfrm>
            <a:off x="5444376" y="4293096"/>
            <a:ext cx="5548169" cy="590709"/>
            <a:chOff x="4371925" y="852243"/>
            <a:chExt cx="4161127" cy="443032"/>
          </a:xfrm>
        </p:grpSpPr>
        <p:cxnSp>
          <p:nvCxnSpPr>
            <p:cNvPr id="8" name="Rak koppling 7">
              <a:extLst>
                <a:ext uri="{FF2B5EF4-FFF2-40B4-BE49-F238E27FC236}">
                  <a16:creationId xmlns:a16="http://schemas.microsoft.com/office/drawing/2014/main" id="{18B07DDD-A819-4418-5A2C-E2C8749E210D}"/>
                </a:ext>
              </a:extLst>
            </p:cNvPr>
            <p:cNvCxnSpPr>
              <a:stCxn id="225" idx="3"/>
              <a:endCxn id="31" idx="1"/>
            </p:cNvCxnSpPr>
            <p:nvPr/>
          </p:nvCxnSpPr>
          <p:spPr bwMode="auto">
            <a:xfrm flipV="1">
              <a:off x="7478128" y="1183793"/>
              <a:ext cx="106247" cy="210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 name="Rak koppling 8">
              <a:extLst>
                <a:ext uri="{FF2B5EF4-FFF2-40B4-BE49-F238E27FC236}">
                  <a16:creationId xmlns:a16="http://schemas.microsoft.com/office/drawing/2014/main" id="{FDB8B5BA-E207-3B81-7067-342DE5A56B14}"/>
                </a:ext>
              </a:extLst>
            </p:cNvPr>
            <p:cNvCxnSpPr>
              <a:stCxn id="230" idx="3"/>
              <a:endCxn id="228" idx="1"/>
            </p:cNvCxnSpPr>
            <p:nvPr/>
          </p:nvCxnSpPr>
          <p:spPr bwMode="auto">
            <a:xfrm>
              <a:off x="6395268" y="1185893"/>
              <a:ext cx="134183"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0" name="Rak koppling 9">
              <a:extLst>
                <a:ext uri="{FF2B5EF4-FFF2-40B4-BE49-F238E27FC236}">
                  <a16:creationId xmlns:a16="http://schemas.microsoft.com/office/drawing/2014/main" id="{18325033-9BEF-CDBF-A8A0-E7162C32FD2A}"/>
                </a:ext>
              </a:extLst>
            </p:cNvPr>
            <p:cNvCxnSpPr>
              <a:stCxn id="236" idx="3"/>
              <a:endCxn id="233" idx="1"/>
            </p:cNvCxnSpPr>
            <p:nvPr/>
          </p:nvCxnSpPr>
          <p:spPr bwMode="auto">
            <a:xfrm>
              <a:off x="5320602" y="1183793"/>
              <a:ext cx="125989" cy="210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nvGrpSpPr>
            <p:cNvPr id="11" name="Grupp 10">
              <a:extLst>
                <a:ext uri="{FF2B5EF4-FFF2-40B4-BE49-F238E27FC236}">
                  <a16:creationId xmlns:a16="http://schemas.microsoft.com/office/drawing/2014/main" id="{7221CE32-3F63-32E5-51F7-8DF59279ED77}"/>
                </a:ext>
              </a:extLst>
            </p:cNvPr>
            <p:cNvGrpSpPr/>
            <p:nvPr/>
          </p:nvGrpSpPr>
          <p:grpSpPr>
            <a:xfrm>
              <a:off x="4371925" y="852243"/>
              <a:ext cx="4161127" cy="443032"/>
              <a:chOff x="4045462" y="1242367"/>
              <a:chExt cx="4161127" cy="443032"/>
            </a:xfrm>
          </p:grpSpPr>
          <p:grpSp>
            <p:nvGrpSpPr>
              <p:cNvPr id="12" name="Grupp 11">
                <a:extLst>
                  <a:ext uri="{FF2B5EF4-FFF2-40B4-BE49-F238E27FC236}">
                    <a16:creationId xmlns:a16="http://schemas.microsoft.com/office/drawing/2014/main" id="{09302D23-CE86-1784-681D-0E345FE594AE}"/>
                  </a:ext>
                </a:extLst>
              </p:cNvPr>
              <p:cNvGrpSpPr/>
              <p:nvPr/>
            </p:nvGrpSpPr>
            <p:grpSpPr>
              <a:xfrm>
                <a:off x="4045462" y="1242367"/>
                <a:ext cx="948677" cy="440932"/>
                <a:chOff x="3336324" y="1224276"/>
                <a:chExt cx="948677" cy="440932"/>
              </a:xfrm>
            </p:grpSpPr>
            <p:sp>
              <p:nvSpPr>
                <p:cNvPr id="234" name="Rektangel 233">
                  <a:extLst>
                    <a:ext uri="{FF2B5EF4-FFF2-40B4-BE49-F238E27FC236}">
                      <a16:creationId xmlns:a16="http://schemas.microsoft.com/office/drawing/2014/main" id="{6782B328-911E-FEF8-DD1D-3D4B70C21211}"/>
                    </a:ext>
                  </a:extLst>
                </p:cNvPr>
                <p:cNvSpPr/>
                <p:nvPr/>
              </p:nvSpPr>
              <p:spPr bwMode="auto">
                <a:xfrm>
                  <a:off x="3336324" y="1224276"/>
                  <a:ext cx="948677" cy="231911"/>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white"/>
                      </a:solidFill>
                      <a:latin typeface="DM Sans"/>
                    </a:rPr>
                    <a:t>Cycles</a:t>
                  </a:r>
                </a:p>
              </p:txBody>
            </p:sp>
            <p:sp>
              <p:nvSpPr>
                <p:cNvPr id="236" name="Rektangel 235">
                  <a:extLst>
                    <a:ext uri="{FF2B5EF4-FFF2-40B4-BE49-F238E27FC236}">
                      <a16:creationId xmlns:a16="http://schemas.microsoft.com/office/drawing/2014/main" id="{BE65A17A-5A0A-B5C3-BDC8-E3031C68F073}"/>
                    </a:ext>
                  </a:extLst>
                </p:cNvPr>
                <p:cNvSpPr/>
                <p:nvPr/>
              </p:nvSpPr>
              <p:spPr bwMode="auto">
                <a:xfrm>
                  <a:off x="4049679" y="1446443"/>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A</a:t>
                  </a:r>
                </a:p>
              </p:txBody>
            </p:sp>
            <p:sp>
              <p:nvSpPr>
                <p:cNvPr id="237" name="Rektangel 236">
                  <a:extLst>
                    <a:ext uri="{FF2B5EF4-FFF2-40B4-BE49-F238E27FC236}">
                      <a16:creationId xmlns:a16="http://schemas.microsoft.com/office/drawing/2014/main" id="{3FF3AD3F-B58C-E8FE-0E74-CEBEFC6FF0F9}"/>
                    </a:ext>
                  </a:extLst>
                </p:cNvPr>
                <p:cNvSpPr/>
                <p:nvPr/>
              </p:nvSpPr>
              <p:spPr bwMode="auto">
                <a:xfrm>
                  <a:off x="3814621" y="1446443"/>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S</a:t>
                  </a:r>
                </a:p>
              </p:txBody>
            </p:sp>
            <p:sp>
              <p:nvSpPr>
                <p:cNvPr id="238" name="Rektangel 237">
                  <a:extLst>
                    <a:ext uri="{FF2B5EF4-FFF2-40B4-BE49-F238E27FC236}">
                      <a16:creationId xmlns:a16="http://schemas.microsoft.com/office/drawing/2014/main" id="{AD981742-F3EB-F93A-3BE1-5CBA0B1FC02E}"/>
                    </a:ext>
                  </a:extLst>
                </p:cNvPr>
                <p:cNvSpPr/>
                <p:nvPr/>
              </p:nvSpPr>
              <p:spPr bwMode="auto">
                <a:xfrm>
                  <a:off x="3571382" y="1446443"/>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D</a:t>
                  </a:r>
                </a:p>
              </p:txBody>
            </p:sp>
            <p:sp>
              <p:nvSpPr>
                <p:cNvPr id="239" name="Rektangel 238">
                  <a:extLst>
                    <a:ext uri="{FF2B5EF4-FFF2-40B4-BE49-F238E27FC236}">
                      <a16:creationId xmlns:a16="http://schemas.microsoft.com/office/drawing/2014/main" id="{F3DDF10E-5695-4B39-4B92-6CFD9273B832}"/>
                    </a:ext>
                  </a:extLst>
                </p:cNvPr>
                <p:cNvSpPr/>
                <p:nvPr/>
              </p:nvSpPr>
              <p:spPr bwMode="auto">
                <a:xfrm>
                  <a:off x="3336324" y="1446443"/>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P</a:t>
                  </a:r>
                </a:p>
              </p:txBody>
            </p:sp>
          </p:grpSp>
          <p:grpSp>
            <p:nvGrpSpPr>
              <p:cNvPr id="20" name="Grupp 19">
                <a:extLst>
                  <a:ext uri="{FF2B5EF4-FFF2-40B4-BE49-F238E27FC236}">
                    <a16:creationId xmlns:a16="http://schemas.microsoft.com/office/drawing/2014/main" id="{EE8D72E1-0192-70A3-5EE0-BD1DC6CA0558}"/>
                  </a:ext>
                </a:extLst>
              </p:cNvPr>
              <p:cNvGrpSpPr/>
              <p:nvPr/>
            </p:nvGrpSpPr>
            <p:grpSpPr>
              <a:xfrm>
                <a:off x="5120128" y="1244467"/>
                <a:ext cx="948677" cy="440932"/>
                <a:chOff x="3335087" y="1229473"/>
                <a:chExt cx="948677" cy="440932"/>
              </a:xfrm>
            </p:grpSpPr>
            <p:sp>
              <p:nvSpPr>
                <p:cNvPr id="229" name="Rektangel 228">
                  <a:extLst>
                    <a:ext uri="{FF2B5EF4-FFF2-40B4-BE49-F238E27FC236}">
                      <a16:creationId xmlns:a16="http://schemas.microsoft.com/office/drawing/2014/main" id="{3C6CFBBB-CD62-3541-4076-BB74A22E86D3}"/>
                    </a:ext>
                  </a:extLst>
                </p:cNvPr>
                <p:cNvSpPr/>
                <p:nvPr/>
              </p:nvSpPr>
              <p:spPr bwMode="auto">
                <a:xfrm>
                  <a:off x="3335087" y="1229473"/>
                  <a:ext cx="948677" cy="231911"/>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white"/>
                      </a:solidFill>
                      <a:latin typeface="DM Sans"/>
                    </a:rPr>
                    <a:t>Cycles</a:t>
                  </a:r>
                </a:p>
              </p:txBody>
            </p:sp>
            <p:sp>
              <p:nvSpPr>
                <p:cNvPr id="230" name="Rektangel 229">
                  <a:extLst>
                    <a:ext uri="{FF2B5EF4-FFF2-40B4-BE49-F238E27FC236}">
                      <a16:creationId xmlns:a16="http://schemas.microsoft.com/office/drawing/2014/main" id="{4386BAB0-4E7B-B93E-83E7-169961F17ED2}"/>
                    </a:ext>
                  </a:extLst>
                </p:cNvPr>
                <p:cNvSpPr/>
                <p:nvPr/>
              </p:nvSpPr>
              <p:spPr bwMode="auto">
                <a:xfrm>
                  <a:off x="4048442"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A</a:t>
                  </a:r>
                </a:p>
              </p:txBody>
            </p:sp>
            <p:sp>
              <p:nvSpPr>
                <p:cNvPr id="231" name="Rektangel 230">
                  <a:extLst>
                    <a:ext uri="{FF2B5EF4-FFF2-40B4-BE49-F238E27FC236}">
                      <a16:creationId xmlns:a16="http://schemas.microsoft.com/office/drawing/2014/main" id="{CC438478-E11E-4EDB-39EE-99922635DDD9}"/>
                    </a:ext>
                  </a:extLst>
                </p:cNvPr>
                <p:cNvSpPr/>
                <p:nvPr/>
              </p:nvSpPr>
              <p:spPr bwMode="auto">
                <a:xfrm>
                  <a:off x="3813384"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S</a:t>
                  </a:r>
                </a:p>
              </p:txBody>
            </p:sp>
            <p:sp>
              <p:nvSpPr>
                <p:cNvPr id="232" name="Rektangel 231">
                  <a:extLst>
                    <a:ext uri="{FF2B5EF4-FFF2-40B4-BE49-F238E27FC236}">
                      <a16:creationId xmlns:a16="http://schemas.microsoft.com/office/drawing/2014/main" id="{CFD81BD5-81BC-E1E3-ED94-F1770E858FA4}"/>
                    </a:ext>
                  </a:extLst>
                </p:cNvPr>
                <p:cNvSpPr/>
                <p:nvPr/>
              </p:nvSpPr>
              <p:spPr bwMode="auto">
                <a:xfrm>
                  <a:off x="3570145"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D</a:t>
                  </a:r>
                </a:p>
              </p:txBody>
            </p:sp>
            <p:sp>
              <p:nvSpPr>
                <p:cNvPr id="233" name="Rektangel 232">
                  <a:extLst>
                    <a:ext uri="{FF2B5EF4-FFF2-40B4-BE49-F238E27FC236}">
                      <a16:creationId xmlns:a16="http://schemas.microsoft.com/office/drawing/2014/main" id="{6615E516-182A-D700-5842-28E5F11DE001}"/>
                    </a:ext>
                  </a:extLst>
                </p:cNvPr>
                <p:cNvSpPr/>
                <p:nvPr/>
              </p:nvSpPr>
              <p:spPr bwMode="auto">
                <a:xfrm>
                  <a:off x="3335087"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P</a:t>
                  </a:r>
                </a:p>
              </p:txBody>
            </p:sp>
          </p:grpSp>
          <p:grpSp>
            <p:nvGrpSpPr>
              <p:cNvPr id="21" name="Grupp 20">
                <a:extLst>
                  <a:ext uri="{FF2B5EF4-FFF2-40B4-BE49-F238E27FC236}">
                    <a16:creationId xmlns:a16="http://schemas.microsoft.com/office/drawing/2014/main" id="{3335DEA4-C5AC-47C0-3D63-3F07635E3BF6}"/>
                  </a:ext>
                </a:extLst>
              </p:cNvPr>
              <p:cNvGrpSpPr/>
              <p:nvPr/>
            </p:nvGrpSpPr>
            <p:grpSpPr>
              <a:xfrm>
                <a:off x="6202988" y="1244467"/>
                <a:ext cx="948677" cy="440932"/>
                <a:chOff x="3335087" y="1229473"/>
                <a:chExt cx="948677" cy="440932"/>
              </a:xfrm>
            </p:grpSpPr>
            <p:sp>
              <p:nvSpPr>
                <p:cNvPr id="224" name="Rektangel 223">
                  <a:extLst>
                    <a:ext uri="{FF2B5EF4-FFF2-40B4-BE49-F238E27FC236}">
                      <a16:creationId xmlns:a16="http://schemas.microsoft.com/office/drawing/2014/main" id="{246C9B33-35FD-1C2E-AE30-47D43D5E9E5A}"/>
                    </a:ext>
                  </a:extLst>
                </p:cNvPr>
                <p:cNvSpPr/>
                <p:nvPr/>
              </p:nvSpPr>
              <p:spPr bwMode="auto">
                <a:xfrm>
                  <a:off x="3335087" y="1229473"/>
                  <a:ext cx="948677" cy="231911"/>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white"/>
                      </a:solidFill>
                      <a:latin typeface="DM Sans"/>
                    </a:rPr>
                    <a:t>Cycles</a:t>
                  </a:r>
                </a:p>
              </p:txBody>
            </p:sp>
            <p:sp>
              <p:nvSpPr>
                <p:cNvPr id="225" name="Rektangel 224">
                  <a:extLst>
                    <a:ext uri="{FF2B5EF4-FFF2-40B4-BE49-F238E27FC236}">
                      <a16:creationId xmlns:a16="http://schemas.microsoft.com/office/drawing/2014/main" id="{42DBC888-BBE2-0C8F-44A0-396E0FB13949}"/>
                    </a:ext>
                  </a:extLst>
                </p:cNvPr>
                <p:cNvSpPr/>
                <p:nvPr/>
              </p:nvSpPr>
              <p:spPr bwMode="auto">
                <a:xfrm>
                  <a:off x="4048442"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A</a:t>
                  </a:r>
                </a:p>
              </p:txBody>
            </p:sp>
            <p:sp>
              <p:nvSpPr>
                <p:cNvPr id="226" name="Rektangel 225">
                  <a:extLst>
                    <a:ext uri="{FF2B5EF4-FFF2-40B4-BE49-F238E27FC236}">
                      <a16:creationId xmlns:a16="http://schemas.microsoft.com/office/drawing/2014/main" id="{394678D3-9FB6-B62F-2191-2167F51498E3}"/>
                    </a:ext>
                  </a:extLst>
                </p:cNvPr>
                <p:cNvSpPr/>
                <p:nvPr/>
              </p:nvSpPr>
              <p:spPr bwMode="auto">
                <a:xfrm>
                  <a:off x="3813384"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S</a:t>
                  </a:r>
                </a:p>
              </p:txBody>
            </p:sp>
            <p:sp>
              <p:nvSpPr>
                <p:cNvPr id="227" name="Rektangel 226">
                  <a:extLst>
                    <a:ext uri="{FF2B5EF4-FFF2-40B4-BE49-F238E27FC236}">
                      <a16:creationId xmlns:a16="http://schemas.microsoft.com/office/drawing/2014/main" id="{E7861269-1B42-0ADC-1A2F-E83BED6EF1BD}"/>
                    </a:ext>
                  </a:extLst>
                </p:cNvPr>
                <p:cNvSpPr/>
                <p:nvPr/>
              </p:nvSpPr>
              <p:spPr bwMode="auto">
                <a:xfrm>
                  <a:off x="3570145"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D</a:t>
                  </a:r>
                </a:p>
              </p:txBody>
            </p:sp>
            <p:sp>
              <p:nvSpPr>
                <p:cNvPr id="228" name="Rektangel 227">
                  <a:extLst>
                    <a:ext uri="{FF2B5EF4-FFF2-40B4-BE49-F238E27FC236}">
                      <a16:creationId xmlns:a16="http://schemas.microsoft.com/office/drawing/2014/main" id="{0A1F4995-E9B9-2D15-9D31-D38216661AAB}"/>
                    </a:ext>
                  </a:extLst>
                </p:cNvPr>
                <p:cNvSpPr/>
                <p:nvPr/>
              </p:nvSpPr>
              <p:spPr bwMode="auto">
                <a:xfrm>
                  <a:off x="3335087"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P</a:t>
                  </a:r>
                </a:p>
              </p:txBody>
            </p:sp>
          </p:grpSp>
          <p:grpSp>
            <p:nvGrpSpPr>
              <p:cNvPr id="24" name="Grupp 23">
                <a:extLst>
                  <a:ext uri="{FF2B5EF4-FFF2-40B4-BE49-F238E27FC236}">
                    <a16:creationId xmlns:a16="http://schemas.microsoft.com/office/drawing/2014/main" id="{039ADAD0-A619-97C2-3857-F2605EA8751F}"/>
                  </a:ext>
                </a:extLst>
              </p:cNvPr>
              <p:cNvGrpSpPr/>
              <p:nvPr/>
            </p:nvGrpSpPr>
            <p:grpSpPr>
              <a:xfrm>
                <a:off x="7257912" y="1242367"/>
                <a:ext cx="948677" cy="440932"/>
                <a:chOff x="3335087" y="1229473"/>
                <a:chExt cx="948677" cy="440932"/>
              </a:xfrm>
            </p:grpSpPr>
            <p:sp>
              <p:nvSpPr>
                <p:cNvPr id="25" name="Rektangel 24">
                  <a:extLst>
                    <a:ext uri="{FF2B5EF4-FFF2-40B4-BE49-F238E27FC236}">
                      <a16:creationId xmlns:a16="http://schemas.microsoft.com/office/drawing/2014/main" id="{A7608926-873B-D83A-E529-E8C792675035}"/>
                    </a:ext>
                  </a:extLst>
                </p:cNvPr>
                <p:cNvSpPr/>
                <p:nvPr/>
              </p:nvSpPr>
              <p:spPr bwMode="auto">
                <a:xfrm>
                  <a:off x="3335087" y="1229473"/>
                  <a:ext cx="948677" cy="231911"/>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467" dirty="0">
                      <a:solidFill>
                        <a:prstClr val="white"/>
                      </a:solidFill>
                      <a:latin typeface="DM Sans"/>
                    </a:rPr>
                    <a:t>Cycles</a:t>
                  </a:r>
                </a:p>
              </p:txBody>
            </p:sp>
            <p:sp>
              <p:nvSpPr>
                <p:cNvPr id="26" name="Rektangel 25">
                  <a:extLst>
                    <a:ext uri="{FF2B5EF4-FFF2-40B4-BE49-F238E27FC236}">
                      <a16:creationId xmlns:a16="http://schemas.microsoft.com/office/drawing/2014/main" id="{5A7CEA90-F36A-5B18-1BB7-8A144DAF9283}"/>
                    </a:ext>
                  </a:extLst>
                </p:cNvPr>
                <p:cNvSpPr/>
                <p:nvPr/>
              </p:nvSpPr>
              <p:spPr bwMode="auto">
                <a:xfrm>
                  <a:off x="4048442"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A</a:t>
                  </a:r>
                </a:p>
              </p:txBody>
            </p:sp>
            <p:sp>
              <p:nvSpPr>
                <p:cNvPr id="27" name="Rektangel 26">
                  <a:extLst>
                    <a:ext uri="{FF2B5EF4-FFF2-40B4-BE49-F238E27FC236}">
                      <a16:creationId xmlns:a16="http://schemas.microsoft.com/office/drawing/2014/main" id="{7329AFF1-CBEA-A269-D119-FA0BB06ADD25}"/>
                    </a:ext>
                  </a:extLst>
                </p:cNvPr>
                <p:cNvSpPr/>
                <p:nvPr/>
              </p:nvSpPr>
              <p:spPr bwMode="auto">
                <a:xfrm>
                  <a:off x="3813384"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S</a:t>
                  </a:r>
                </a:p>
              </p:txBody>
            </p:sp>
            <p:sp>
              <p:nvSpPr>
                <p:cNvPr id="28" name="Rektangel 27">
                  <a:extLst>
                    <a:ext uri="{FF2B5EF4-FFF2-40B4-BE49-F238E27FC236}">
                      <a16:creationId xmlns:a16="http://schemas.microsoft.com/office/drawing/2014/main" id="{9919A634-922C-E65D-62CE-1D1923ADA839}"/>
                    </a:ext>
                  </a:extLst>
                </p:cNvPr>
                <p:cNvSpPr/>
                <p:nvPr/>
              </p:nvSpPr>
              <p:spPr bwMode="auto">
                <a:xfrm>
                  <a:off x="3570145"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D</a:t>
                  </a:r>
                </a:p>
              </p:txBody>
            </p:sp>
            <p:sp>
              <p:nvSpPr>
                <p:cNvPr id="31" name="Rektangel 30">
                  <a:extLst>
                    <a:ext uri="{FF2B5EF4-FFF2-40B4-BE49-F238E27FC236}">
                      <a16:creationId xmlns:a16="http://schemas.microsoft.com/office/drawing/2014/main" id="{903EC196-3DB7-C202-4CD4-10FD84E7CDFD}"/>
                    </a:ext>
                  </a:extLst>
                </p:cNvPr>
                <p:cNvSpPr/>
                <p:nvPr/>
              </p:nvSpPr>
              <p:spPr bwMode="auto">
                <a:xfrm>
                  <a:off x="3335087" y="1451640"/>
                  <a:ext cx="235322" cy="218765"/>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defRPr/>
                  </a:pPr>
                  <a:r>
                    <a:rPr lang="en-US" sz="1333" dirty="0">
                      <a:solidFill>
                        <a:prstClr val="white"/>
                      </a:solidFill>
                      <a:latin typeface="DM Sans"/>
                    </a:rPr>
                    <a:t>P</a:t>
                  </a:r>
                </a:p>
              </p:txBody>
            </p:sp>
          </p:grpSp>
        </p:grpSp>
      </p:grpSp>
      <p:sp>
        <p:nvSpPr>
          <p:cNvPr id="5" name="Ellips 4">
            <a:extLst>
              <a:ext uri="{FF2B5EF4-FFF2-40B4-BE49-F238E27FC236}">
                <a16:creationId xmlns:a16="http://schemas.microsoft.com/office/drawing/2014/main" id="{18E9A686-F32C-277C-E304-1ADD095D62BE}"/>
              </a:ext>
            </a:extLst>
          </p:cNvPr>
          <p:cNvSpPr/>
          <p:nvPr/>
        </p:nvSpPr>
        <p:spPr bwMode="auto">
          <a:xfrm>
            <a:off x="11280576" y="6022064"/>
            <a:ext cx="289291" cy="272872"/>
          </a:xfrm>
          <a:prstGeom prst="ellipse">
            <a:avLst/>
          </a:prstGeom>
          <a:solidFill>
            <a:schemeClr val="tx1"/>
          </a:solidFill>
          <a:ln w="6350"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US" sz="1867" dirty="0" err="1">
              <a:solidFill>
                <a:prstClr val="white"/>
              </a:solidFill>
              <a:latin typeface="DM Sans"/>
            </a:endParaRPr>
          </a:p>
        </p:txBody>
      </p:sp>
      <p:sp>
        <p:nvSpPr>
          <p:cNvPr id="16" name="textruta 15">
            <a:extLst>
              <a:ext uri="{FF2B5EF4-FFF2-40B4-BE49-F238E27FC236}">
                <a16:creationId xmlns:a16="http://schemas.microsoft.com/office/drawing/2014/main" id="{E700E62A-5FEB-48A8-5814-F4035B566541}"/>
              </a:ext>
            </a:extLst>
          </p:cNvPr>
          <p:cNvSpPr txBox="1"/>
          <p:nvPr/>
        </p:nvSpPr>
        <p:spPr>
          <a:xfrm>
            <a:off x="10856294" y="6348279"/>
            <a:ext cx="1137855" cy="256545"/>
          </a:xfrm>
          <a:prstGeom prst="rect">
            <a:avLst/>
          </a:prstGeom>
          <a:noFill/>
          <a:ln w="6350">
            <a:noFill/>
          </a:ln>
        </p:spPr>
        <p:txBody>
          <a:bodyPr wrap="square" rtlCol="0">
            <a:spAutoFit/>
          </a:bodyPr>
          <a:lstStyle/>
          <a:p>
            <a:pPr algn="ctr" defTabSz="1219170" eaLnBrk="0" fontAlgn="base" hangingPunct="0">
              <a:spcBef>
                <a:spcPct val="0"/>
              </a:spcBef>
              <a:spcAft>
                <a:spcPct val="0"/>
              </a:spcAft>
              <a:defRPr/>
            </a:pPr>
            <a:r>
              <a:rPr lang="en-US" sz="1067" dirty="0">
                <a:solidFill>
                  <a:prstClr val="black"/>
                </a:solidFill>
                <a:latin typeface="DM Sans"/>
              </a:rPr>
              <a:t>9 months</a:t>
            </a:r>
          </a:p>
        </p:txBody>
      </p:sp>
      <p:sp>
        <p:nvSpPr>
          <p:cNvPr id="4" name="Rectangle 3">
            <a:extLst>
              <a:ext uri="{FF2B5EF4-FFF2-40B4-BE49-F238E27FC236}">
                <a16:creationId xmlns:a16="http://schemas.microsoft.com/office/drawing/2014/main" id="{AA0A24AA-BCF7-47CC-8E65-8CD16B1921BA}"/>
              </a:ext>
            </a:extLst>
          </p:cNvPr>
          <p:cNvSpPr/>
          <p:nvPr/>
        </p:nvSpPr>
        <p:spPr bwMode="auto">
          <a:xfrm>
            <a:off x="4409428" y="4231806"/>
            <a:ext cx="7104784" cy="799940"/>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1867" dirty="0" err="1">
              <a:solidFill>
                <a:prstClr val="white"/>
              </a:solidFill>
              <a:latin typeface="DM Sans"/>
            </a:endParaRPr>
          </a:p>
        </p:txBody>
      </p:sp>
      <p:sp>
        <p:nvSpPr>
          <p:cNvPr id="6" name="Rectangle 5">
            <a:extLst>
              <a:ext uri="{FF2B5EF4-FFF2-40B4-BE49-F238E27FC236}">
                <a16:creationId xmlns:a16="http://schemas.microsoft.com/office/drawing/2014/main" id="{D985395E-97EB-CDF1-C3EA-15FAE243FF80}"/>
              </a:ext>
            </a:extLst>
          </p:cNvPr>
          <p:cNvSpPr/>
          <p:nvPr/>
        </p:nvSpPr>
        <p:spPr bwMode="auto">
          <a:xfrm>
            <a:off x="4409428" y="2065121"/>
            <a:ext cx="7104784" cy="1120643"/>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1867" dirty="0" err="1">
              <a:solidFill>
                <a:prstClr val="white"/>
              </a:solidFill>
              <a:latin typeface="DM Sans"/>
            </a:endParaRPr>
          </a:p>
        </p:txBody>
      </p:sp>
      <p:sp>
        <p:nvSpPr>
          <p:cNvPr id="17" name="Rectangle 16">
            <a:extLst>
              <a:ext uri="{FF2B5EF4-FFF2-40B4-BE49-F238E27FC236}">
                <a16:creationId xmlns:a16="http://schemas.microsoft.com/office/drawing/2014/main" id="{A7F79A90-1107-C46A-D051-E0D536571159}"/>
              </a:ext>
            </a:extLst>
          </p:cNvPr>
          <p:cNvSpPr/>
          <p:nvPr/>
        </p:nvSpPr>
        <p:spPr bwMode="auto">
          <a:xfrm>
            <a:off x="2936268" y="5057077"/>
            <a:ext cx="8736968" cy="799940"/>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1867" dirty="0" err="1">
              <a:solidFill>
                <a:prstClr val="white"/>
              </a:solidFill>
              <a:latin typeface="DM Sans"/>
            </a:endParaRPr>
          </a:p>
        </p:txBody>
      </p:sp>
      <p:sp>
        <p:nvSpPr>
          <p:cNvPr id="18" name="TextBox 17">
            <a:extLst>
              <a:ext uri="{FF2B5EF4-FFF2-40B4-BE49-F238E27FC236}">
                <a16:creationId xmlns:a16="http://schemas.microsoft.com/office/drawing/2014/main" id="{E0077FDD-B075-E891-3448-EA059568526B}"/>
              </a:ext>
            </a:extLst>
          </p:cNvPr>
          <p:cNvSpPr txBox="1"/>
          <p:nvPr/>
        </p:nvSpPr>
        <p:spPr>
          <a:xfrm>
            <a:off x="335525" y="6396364"/>
            <a:ext cx="4913525" cy="338554"/>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Kwak et al., Implementation Science 17; 59 (2022) </a:t>
            </a:r>
          </a:p>
        </p:txBody>
      </p:sp>
    </p:spTree>
    <p:extLst>
      <p:ext uri="{BB962C8B-B14F-4D97-AF65-F5344CB8AC3E}">
        <p14:creationId xmlns:p14="http://schemas.microsoft.com/office/powerpoint/2010/main" val="14179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0983-B7B3-C81C-888D-13E7412336E6}"/>
              </a:ext>
            </a:extLst>
          </p:cNvPr>
          <p:cNvSpPr>
            <a:spLocks noGrp="1"/>
          </p:cNvSpPr>
          <p:nvPr>
            <p:ph type="title"/>
          </p:nvPr>
        </p:nvSpPr>
        <p:spPr/>
        <p:txBody>
          <a:bodyPr/>
          <a:lstStyle/>
          <a:p>
            <a:r>
              <a:rPr lang="en-GB" dirty="0"/>
              <a:t>Methods</a:t>
            </a:r>
            <a:br>
              <a:rPr lang="en-GB" dirty="0"/>
            </a:br>
            <a:r>
              <a:rPr lang="en-GB" dirty="0"/>
              <a:t>Measurements</a:t>
            </a:r>
          </a:p>
        </p:txBody>
      </p:sp>
      <p:sp>
        <p:nvSpPr>
          <p:cNvPr id="4" name="Footer Placeholder 3">
            <a:extLst>
              <a:ext uri="{FF2B5EF4-FFF2-40B4-BE49-F238E27FC236}">
                <a16:creationId xmlns:a16="http://schemas.microsoft.com/office/drawing/2014/main" id="{9D871D72-89FC-A260-D2DF-E7291B3AA579}"/>
              </a:ext>
            </a:extLst>
          </p:cNvPr>
          <p:cNvSpPr>
            <a:spLocks noGrp="1"/>
          </p:cNvSpPr>
          <p:nvPr>
            <p:ph type="ftr" sz="quarter" idx="3"/>
          </p:nvPr>
        </p:nvSpPr>
        <p:spPr>
          <a:xfrm>
            <a:off x="341295" y="6542123"/>
            <a:ext cx="3258412" cy="228600"/>
          </a:xfrm>
        </p:spPr>
        <p:txBody>
          <a:bodyPr/>
          <a:lstStyle/>
          <a:p>
            <a:pPr defTabSz="1219170" eaLnBrk="0" fontAlgn="base" hangingPunct="0">
              <a:spcBef>
                <a:spcPct val="0"/>
              </a:spcBef>
              <a:spcAft>
                <a:spcPct val="0"/>
              </a:spcAft>
            </a:pPr>
            <a:r>
              <a:rPr lang="sv-SE" dirty="0">
                <a:latin typeface="DM Sans"/>
              </a:rPr>
              <a:t>Karolinska Institutet - ett medicinskt universitet</a:t>
            </a:r>
          </a:p>
        </p:txBody>
      </p:sp>
      <p:sp>
        <p:nvSpPr>
          <p:cNvPr id="5" name="Date Placeholder 4">
            <a:extLst>
              <a:ext uri="{FF2B5EF4-FFF2-40B4-BE49-F238E27FC236}">
                <a16:creationId xmlns:a16="http://schemas.microsoft.com/office/drawing/2014/main" id="{EE5EF7E4-EC49-0C38-649F-D04D0A6C336B}"/>
              </a:ext>
            </a:extLst>
          </p:cNvPr>
          <p:cNvSpPr>
            <a:spLocks noGrp="1"/>
          </p:cNvSpPr>
          <p:nvPr>
            <p:ph type="dt" sz="half" idx="10"/>
          </p:nvPr>
        </p:nvSpPr>
        <p:spPr>
          <a:xfrm>
            <a:off x="8831263" y="6541815"/>
            <a:ext cx="2540000" cy="228600"/>
          </a:xfrm>
        </p:spPr>
        <p:txBody>
          <a:bodyPr/>
          <a:lstStyle/>
          <a:p>
            <a:pPr defTabSz="1219170" eaLnBrk="0" fontAlgn="base" hangingPunct="0">
              <a:spcBef>
                <a:spcPct val="0"/>
              </a:spcBef>
              <a:spcAft>
                <a:spcPct val="0"/>
              </a:spcAft>
            </a:pPr>
            <a:fld id="{842A2CD5-DA8C-4B9D-8315-B34160A16C25}" type="datetime4">
              <a:rPr lang="sv-SE">
                <a:solidFill>
                  <a:srgbClr val="4F0433"/>
                </a:solidFill>
                <a:latin typeface="DM Sans"/>
              </a:rPr>
              <a:pPr defTabSz="1219170" eaLnBrk="0" fontAlgn="base" hangingPunct="0">
                <a:spcBef>
                  <a:spcPct val="0"/>
                </a:spcBef>
                <a:spcAft>
                  <a:spcPct val="0"/>
                </a:spcAft>
              </a:pPr>
              <a:t>1 juni 2025</a:t>
            </a:fld>
            <a:endParaRPr lang="sv-SE" dirty="0">
              <a:solidFill>
                <a:srgbClr val="4F0433"/>
              </a:solidFill>
              <a:latin typeface="DM Sans"/>
            </a:endParaRPr>
          </a:p>
        </p:txBody>
      </p:sp>
      <p:sp>
        <p:nvSpPr>
          <p:cNvPr id="6" name="Slide Number Placeholder 5">
            <a:extLst>
              <a:ext uri="{FF2B5EF4-FFF2-40B4-BE49-F238E27FC236}">
                <a16:creationId xmlns:a16="http://schemas.microsoft.com/office/drawing/2014/main" id="{77E1B705-4465-66A5-F7AC-CC5D6E041360}"/>
              </a:ext>
            </a:extLst>
          </p:cNvPr>
          <p:cNvSpPr>
            <a:spLocks noGrp="1"/>
          </p:cNvSpPr>
          <p:nvPr>
            <p:ph type="sldNum" sz="quarter" idx="12"/>
          </p:nvPr>
        </p:nvSpPr>
        <p:spPr/>
        <p:txBody>
          <a:bodyPr/>
          <a:lstStyle/>
          <a:p>
            <a:pPr defTabSz="1219170" eaLnBrk="0" fontAlgn="base" hangingPunct="0">
              <a:spcBef>
                <a:spcPct val="0"/>
              </a:spcBef>
              <a:spcAft>
                <a:spcPct val="0"/>
              </a:spcAft>
            </a:pPr>
            <a:fld id="{15859C56-CB7E-413F-8971-4226A1EF6823}" type="slidenum">
              <a:rPr lang="sv-SE">
                <a:solidFill>
                  <a:srgbClr val="4F0433"/>
                </a:solidFill>
                <a:latin typeface="DM Sans"/>
              </a:rPr>
              <a:pPr defTabSz="1219170" eaLnBrk="0" fontAlgn="base" hangingPunct="0">
                <a:spcBef>
                  <a:spcPct val="0"/>
                </a:spcBef>
                <a:spcAft>
                  <a:spcPct val="0"/>
                </a:spcAft>
              </a:pPr>
              <a:t>37</a:t>
            </a:fld>
            <a:endParaRPr lang="sv-SE">
              <a:solidFill>
                <a:srgbClr val="4F0433"/>
              </a:solidFill>
              <a:latin typeface="DM Sans"/>
            </a:endParaRPr>
          </a:p>
        </p:txBody>
      </p:sp>
      <p:grpSp>
        <p:nvGrpSpPr>
          <p:cNvPr id="7" name="Grupp 12">
            <a:extLst>
              <a:ext uri="{FF2B5EF4-FFF2-40B4-BE49-F238E27FC236}">
                <a16:creationId xmlns:a16="http://schemas.microsoft.com/office/drawing/2014/main" id="{5BC64EDF-3703-394E-5E05-C34B04A298D2}"/>
              </a:ext>
            </a:extLst>
          </p:cNvPr>
          <p:cNvGrpSpPr/>
          <p:nvPr/>
        </p:nvGrpSpPr>
        <p:grpSpPr>
          <a:xfrm>
            <a:off x="2263442" y="4677121"/>
            <a:ext cx="9107821" cy="338553"/>
            <a:chOff x="681039" y="4372530"/>
            <a:chExt cx="7847408" cy="191156"/>
          </a:xfrm>
        </p:grpSpPr>
        <p:cxnSp>
          <p:nvCxnSpPr>
            <p:cNvPr id="8" name="Rak pilkoppling 13">
              <a:extLst>
                <a:ext uri="{FF2B5EF4-FFF2-40B4-BE49-F238E27FC236}">
                  <a16:creationId xmlns:a16="http://schemas.microsoft.com/office/drawing/2014/main" id="{BC529234-A47F-7FC7-6611-5CBCA3A4063E}"/>
                </a:ext>
              </a:extLst>
            </p:cNvPr>
            <p:cNvCxnSpPr>
              <a:cxnSpLocks/>
              <a:stCxn id="9" idx="3"/>
            </p:cNvCxnSpPr>
            <p:nvPr/>
          </p:nvCxnSpPr>
          <p:spPr bwMode="auto">
            <a:xfrm>
              <a:off x="2350162" y="4468108"/>
              <a:ext cx="6178285" cy="12144"/>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sp>
          <p:nvSpPr>
            <p:cNvPr id="9" name="textruta 14">
              <a:extLst>
                <a:ext uri="{FF2B5EF4-FFF2-40B4-BE49-F238E27FC236}">
                  <a16:creationId xmlns:a16="http://schemas.microsoft.com/office/drawing/2014/main" id="{3488577D-F57F-925B-1325-0B2172358159}"/>
                </a:ext>
              </a:extLst>
            </p:cNvPr>
            <p:cNvSpPr txBox="1"/>
            <p:nvPr/>
          </p:nvSpPr>
          <p:spPr>
            <a:xfrm>
              <a:off x="681039" y="4372530"/>
              <a:ext cx="1669123" cy="19115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defTabSz="1219170" eaLnBrk="0" fontAlgn="base" hangingPunct="0">
                <a:spcBef>
                  <a:spcPct val="0"/>
                </a:spcBef>
                <a:spcAft>
                  <a:spcPct val="0"/>
                </a:spcAft>
                <a:defRPr/>
              </a:pPr>
              <a:r>
                <a:rPr lang="en-US" sz="1600" dirty="0">
                  <a:solidFill>
                    <a:prstClr val="white"/>
                  </a:solidFill>
                  <a:latin typeface="DM Sans"/>
                </a:rPr>
                <a:t>Baseline</a:t>
              </a:r>
            </a:p>
          </p:txBody>
        </p:sp>
      </p:grpSp>
      <p:sp>
        <p:nvSpPr>
          <p:cNvPr id="10" name="TextBox 9">
            <a:extLst>
              <a:ext uri="{FF2B5EF4-FFF2-40B4-BE49-F238E27FC236}">
                <a16:creationId xmlns:a16="http://schemas.microsoft.com/office/drawing/2014/main" id="{CBAA3A75-4623-3CE8-8DBE-DC825EDDADDB}"/>
              </a:ext>
            </a:extLst>
          </p:cNvPr>
          <p:cNvSpPr txBox="1"/>
          <p:nvPr/>
        </p:nvSpPr>
        <p:spPr>
          <a:xfrm>
            <a:off x="2116142" y="5439144"/>
            <a:ext cx="2169184" cy="954300"/>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b="1" dirty="0">
                <a:solidFill>
                  <a:prstClr val="black"/>
                </a:solidFill>
                <a:latin typeface="DM Sans"/>
              </a:rPr>
              <a:t>Guideline fidelity</a:t>
            </a:r>
          </a:p>
          <a:p>
            <a:pPr defTabSz="1219170" eaLnBrk="0" fontAlgn="base" hangingPunct="0">
              <a:spcBef>
                <a:spcPct val="0"/>
              </a:spcBef>
              <a:spcAft>
                <a:spcPct val="0"/>
              </a:spcAft>
            </a:pPr>
            <a:r>
              <a:rPr lang="en-GB" sz="1867" dirty="0">
                <a:solidFill>
                  <a:prstClr val="black"/>
                </a:solidFill>
                <a:latin typeface="DM Sans"/>
              </a:rPr>
              <a:t>n=2776</a:t>
            </a:r>
          </a:p>
          <a:p>
            <a:pPr defTabSz="1219170" eaLnBrk="0" fontAlgn="base" hangingPunct="0">
              <a:spcBef>
                <a:spcPct val="0"/>
              </a:spcBef>
              <a:spcAft>
                <a:spcPct val="0"/>
              </a:spcAft>
            </a:pPr>
            <a:r>
              <a:rPr lang="en-GB" sz="1867" dirty="0">
                <a:solidFill>
                  <a:prstClr val="black"/>
                </a:solidFill>
                <a:latin typeface="DM Sans"/>
              </a:rPr>
              <a:t>Kwak et al. 2022 </a:t>
            </a:r>
          </a:p>
        </p:txBody>
      </p:sp>
      <p:sp>
        <p:nvSpPr>
          <p:cNvPr id="11" name="TextBox 10">
            <a:extLst>
              <a:ext uri="{FF2B5EF4-FFF2-40B4-BE49-F238E27FC236}">
                <a16:creationId xmlns:a16="http://schemas.microsoft.com/office/drawing/2014/main" id="{DD187910-5CB4-0413-6F79-7910661726A3}"/>
              </a:ext>
            </a:extLst>
          </p:cNvPr>
          <p:cNvSpPr txBox="1"/>
          <p:nvPr/>
        </p:nvSpPr>
        <p:spPr>
          <a:xfrm>
            <a:off x="9456374" y="5406897"/>
            <a:ext cx="2169184" cy="954300"/>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b="1" dirty="0">
                <a:solidFill>
                  <a:prstClr val="black"/>
                </a:solidFill>
                <a:latin typeface="DM Sans"/>
              </a:rPr>
              <a:t>Guideline fidelity</a:t>
            </a:r>
          </a:p>
          <a:p>
            <a:pPr defTabSz="1219170" eaLnBrk="0" fontAlgn="base" hangingPunct="0">
              <a:spcBef>
                <a:spcPct val="0"/>
              </a:spcBef>
              <a:spcAft>
                <a:spcPct val="0"/>
              </a:spcAft>
            </a:pPr>
            <a:r>
              <a:rPr lang="en-GB" sz="1867" dirty="0">
                <a:solidFill>
                  <a:prstClr val="black"/>
                </a:solidFill>
                <a:latin typeface="DM Sans"/>
              </a:rPr>
              <a:t>n=1891</a:t>
            </a:r>
          </a:p>
          <a:p>
            <a:pPr defTabSz="1219170" eaLnBrk="0" fontAlgn="base" hangingPunct="0">
              <a:spcBef>
                <a:spcPct val="0"/>
              </a:spcBef>
              <a:spcAft>
                <a:spcPct val="0"/>
              </a:spcAft>
            </a:pPr>
            <a:r>
              <a:rPr lang="en-GB" sz="1867" dirty="0">
                <a:solidFill>
                  <a:prstClr val="black"/>
                </a:solidFill>
                <a:latin typeface="DM Sans"/>
              </a:rPr>
              <a:t>Kwak et al. 2022 </a:t>
            </a:r>
          </a:p>
        </p:txBody>
      </p:sp>
      <p:cxnSp>
        <p:nvCxnSpPr>
          <p:cNvPr id="13" name="Straight Connector 12">
            <a:extLst>
              <a:ext uri="{FF2B5EF4-FFF2-40B4-BE49-F238E27FC236}">
                <a16:creationId xmlns:a16="http://schemas.microsoft.com/office/drawing/2014/main" id="{B84FC487-52BE-5DE7-79C9-4F001261BAB8}"/>
              </a:ext>
            </a:extLst>
          </p:cNvPr>
          <p:cNvCxnSpPr/>
          <p:nvPr/>
        </p:nvCxnSpPr>
        <p:spPr bwMode="auto">
          <a:xfrm>
            <a:off x="1775520" y="3429000"/>
            <a:ext cx="0" cy="2688299"/>
          </a:xfrm>
          <a:prstGeom prst="line">
            <a:avLst/>
          </a:prstGeom>
          <a:ln w="190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68D675-4052-D4E9-0B6D-71E5C39E6B1B}"/>
              </a:ext>
            </a:extLst>
          </p:cNvPr>
          <p:cNvSpPr txBox="1"/>
          <p:nvPr/>
        </p:nvSpPr>
        <p:spPr>
          <a:xfrm>
            <a:off x="143339" y="3717032"/>
            <a:ext cx="1495922" cy="379656"/>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b="1" dirty="0">
                <a:solidFill>
                  <a:srgbClr val="4F0433"/>
                </a:solidFill>
                <a:latin typeface="DM Sans"/>
              </a:rPr>
              <a:t>Team level</a:t>
            </a:r>
            <a:r>
              <a:rPr lang="en-GB" sz="1867" dirty="0">
                <a:solidFill>
                  <a:srgbClr val="4F0433"/>
                </a:solidFill>
                <a:latin typeface="DM Sans"/>
              </a:rPr>
              <a:t> </a:t>
            </a:r>
          </a:p>
        </p:txBody>
      </p:sp>
      <p:sp>
        <p:nvSpPr>
          <p:cNvPr id="15" name="TextBox 14">
            <a:extLst>
              <a:ext uri="{FF2B5EF4-FFF2-40B4-BE49-F238E27FC236}">
                <a16:creationId xmlns:a16="http://schemas.microsoft.com/office/drawing/2014/main" id="{2201DBCF-62FB-591E-9DC8-82FD646FC182}"/>
              </a:ext>
            </a:extLst>
          </p:cNvPr>
          <p:cNvSpPr txBox="1"/>
          <p:nvPr/>
        </p:nvSpPr>
        <p:spPr>
          <a:xfrm>
            <a:off x="143339" y="5445224"/>
            <a:ext cx="1404552" cy="379656"/>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b="1" dirty="0">
                <a:solidFill>
                  <a:srgbClr val="4F0433"/>
                </a:solidFill>
                <a:latin typeface="DM Sans"/>
              </a:rPr>
              <a:t>Staff level</a:t>
            </a:r>
            <a:r>
              <a:rPr lang="en-GB" sz="1867" dirty="0">
                <a:solidFill>
                  <a:srgbClr val="4F0433"/>
                </a:solidFill>
                <a:latin typeface="DM Sans"/>
              </a:rPr>
              <a:t> </a:t>
            </a:r>
          </a:p>
        </p:txBody>
      </p:sp>
      <p:sp>
        <p:nvSpPr>
          <p:cNvPr id="16" name="TextBox 15">
            <a:extLst>
              <a:ext uri="{FF2B5EF4-FFF2-40B4-BE49-F238E27FC236}">
                <a16:creationId xmlns:a16="http://schemas.microsoft.com/office/drawing/2014/main" id="{FC73E3B6-0D44-1B7C-E691-86E398417C7B}"/>
              </a:ext>
            </a:extLst>
          </p:cNvPr>
          <p:cNvSpPr txBox="1"/>
          <p:nvPr/>
        </p:nvSpPr>
        <p:spPr>
          <a:xfrm>
            <a:off x="4145585" y="3142516"/>
            <a:ext cx="2079415" cy="954300"/>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b="1" dirty="0">
                <a:solidFill>
                  <a:prstClr val="black"/>
                </a:solidFill>
                <a:latin typeface="DM Sans"/>
              </a:rPr>
              <a:t>Mediators </a:t>
            </a:r>
          </a:p>
          <a:p>
            <a:pPr defTabSz="1219170" eaLnBrk="0" fontAlgn="base" hangingPunct="0">
              <a:spcBef>
                <a:spcPct val="0"/>
              </a:spcBef>
              <a:spcAft>
                <a:spcPct val="0"/>
              </a:spcAft>
            </a:pPr>
            <a:r>
              <a:rPr lang="en-GB" sz="1867" dirty="0">
                <a:solidFill>
                  <a:prstClr val="black"/>
                </a:solidFill>
                <a:latin typeface="DM Sans"/>
              </a:rPr>
              <a:t>n=220</a:t>
            </a:r>
          </a:p>
          <a:p>
            <a:pPr defTabSz="1219170" eaLnBrk="0" fontAlgn="base" hangingPunct="0">
              <a:spcBef>
                <a:spcPct val="0"/>
              </a:spcBef>
              <a:spcAft>
                <a:spcPct val="0"/>
              </a:spcAft>
            </a:pPr>
            <a:r>
              <a:rPr lang="en-GB" sz="1867" dirty="0" err="1">
                <a:solidFill>
                  <a:prstClr val="black"/>
                </a:solidFill>
                <a:latin typeface="DM Sans"/>
              </a:rPr>
              <a:t>Huijgh</a:t>
            </a:r>
            <a:r>
              <a:rPr lang="en-GB" sz="1867" dirty="0">
                <a:solidFill>
                  <a:prstClr val="black"/>
                </a:solidFill>
                <a:latin typeface="DM Sans"/>
              </a:rPr>
              <a:t> et al., 2014</a:t>
            </a:r>
          </a:p>
        </p:txBody>
      </p:sp>
      <p:sp>
        <p:nvSpPr>
          <p:cNvPr id="18" name="TextBox 17">
            <a:extLst>
              <a:ext uri="{FF2B5EF4-FFF2-40B4-BE49-F238E27FC236}">
                <a16:creationId xmlns:a16="http://schemas.microsoft.com/office/drawing/2014/main" id="{FFA2DB56-9F6B-0DBC-78A3-0021A272D65B}"/>
              </a:ext>
            </a:extLst>
          </p:cNvPr>
          <p:cNvSpPr txBox="1"/>
          <p:nvPr/>
        </p:nvSpPr>
        <p:spPr>
          <a:xfrm>
            <a:off x="9088538" y="3142517"/>
            <a:ext cx="1420582" cy="666977"/>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b="1" dirty="0">
                <a:solidFill>
                  <a:prstClr val="black"/>
                </a:solidFill>
                <a:latin typeface="DM Sans"/>
              </a:rPr>
              <a:t>Mediators </a:t>
            </a:r>
          </a:p>
          <a:p>
            <a:pPr defTabSz="1219170" eaLnBrk="0" fontAlgn="base" hangingPunct="0">
              <a:spcBef>
                <a:spcPct val="0"/>
              </a:spcBef>
              <a:spcAft>
                <a:spcPct val="0"/>
              </a:spcAft>
            </a:pPr>
            <a:r>
              <a:rPr lang="en-GB" sz="1867" dirty="0">
                <a:solidFill>
                  <a:prstClr val="black"/>
                </a:solidFill>
                <a:latin typeface="DM Sans"/>
              </a:rPr>
              <a:t>n=180</a:t>
            </a:r>
          </a:p>
        </p:txBody>
      </p:sp>
      <p:sp>
        <p:nvSpPr>
          <p:cNvPr id="19" name="TextBox 18">
            <a:extLst>
              <a:ext uri="{FF2B5EF4-FFF2-40B4-BE49-F238E27FC236}">
                <a16:creationId xmlns:a16="http://schemas.microsoft.com/office/drawing/2014/main" id="{312D2261-B5FA-2093-32E0-79AD9F7EDBFF}"/>
              </a:ext>
            </a:extLst>
          </p:cNvPr>
          <p:cNvSpPr txBox="1"/>
          <p:nvPr/>
        </p:nvSpPr>
        <p:spPr>
          <a:xfrm>
            <a:off x="6768075" y="3142517"/>
            <a:ext cx="1420582" cy="666977"/>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b="1" dirty="0">
                <a:solidFill>
                  <a:prstClr val="black"/>
                </a:solidFill>
                <a:latin typeface="DM Sans"/>
              </a:rPr>
              <a:t>Mediators </a:t>
            </a:r>
          </a:p>
          <a:p>
            <a:pPr defTabSz="1219170" eaLnBrk="0" fontAlgn="base" hangingPunct="0">
              <a:spcBef>
                <a:spcPct val="0"/>
              </a:spcBef>
              <a:spcAft>
                <a:spcPct val="0"/>
              </a:spcAft>
            </a:pPr>
            <a:r>
              <a:rPr lang="en-GB" sz="1867" dirty="0">
                <a:solidFill>
                  <a:prstClr val="black"/>
                </a:solidFill>
                <a:latin typeface="DM Sans"/>
              </a:rPr>
              <a:t>n=204</a:t>
            </a:r>
          </a:p>
        </p:txBody>
      </p:sp>
      <p:cxnSp>
        <p:nvCxnSpPr>
          <p:cNvPr id="21" name="Straight Arrow Connector 20">
            <a:extLst>
              <a:ext uri="{FF2B5EF4-FFF2-40B4-BE49-F238E27FC236}">
                <a16:creationId xmlns:a16="http://schemas.microsoft.com/office/drawing/2014/main" id="{7024E8B4-1F7A-A16F-4F9D-CD07AD7FCED0}"/>
              </a:ext>
            </a:extLst>
          </p:cNvPr>
          <p:cNvCxnSpPr/>
          <p:nvPr/>
        </p:nvCxnSpPr>
        <p:spPr bwMode="auto">
          <a:xfrm>
            <a:off x="4463819" y="4127402"/>
            <a:ext cx="0" cy="64574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25205F89-29A0-3C26-6DC9-E2F513CC6659}"/>
              </a:ext>
            </a:extLst>
          </p:cNvPr>
          <p:cNvCxnSpPr/>
          <p:nvPr/>
        </p:nvCxnSpPr>
        <p:spPr bwMode="auto">
          <a:xfrm>
            <a:off x="7249800" y="4127402"/>
            <a:ext cx="0" cy="64574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03C5073A-7617-E11A-9459-0BD5D3BEE641}"/>
              </a:ext>
            </a:extLst>
          </p:cNvPr>
          <p:cNvCxnSpPr/>
          <p:nvPr/>
        </p:nvCxnSpPr>
        <p:spPr bwMode="auto">
          <a:xfrm>
            <a:off x="9434765" y="4128151"/>
            <a:ext cx="0" cy="645748"/>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AD16649D-1FAD-A62A-654F-B298371E9C03}"/>
              </a:ext>
            </a:extLst>
          </p:cNvPr>
          <p:cNvCxnSpPr>
            <a:cxnSpLocks/>
          </p:cNvCxnSpPr>
          <p:nvPr/>
        </p:nvCxnSpPr>
        <p:spPr bwMode="auto">
          <a:xfrm flipV="1">
            <a:off x="11280576" y="5019948"/>
            <a:ext cx="0" cy="38404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893AA1A1-F5D2-468D-4B21-8CBB1AB5195D}"/>
              </a:ext>
            </a:extLst>
          </p:cNvPr>
          <p:cNvCxnSpPr>
            <a:cxnSpLocks/>
          </p:cNvCxnSpPr>
          <p:nvPr/>
        </p:nvCxnSpPr>
        <p:spPr bwMode="auto">
          <a:xfrm flipV="1">
            <a:off x="3215680" y="5088272"/>
            <a:ext cx="0" cy="384043"/>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29" name="Picture 28">
            <a:extLst>
              <a:ext uri="{FF2B5EF4-FFF2-40B4-BE49-F238E27FC236}">
                <a16:creationId xmlns:a16="http://schemas.microsoft.com/office/drawing/2014/main" id="{D580C69F-1570-0109-8032-C910C4FB329A}"/>
              </a:ext>
            </a:extLst>
          </p:cNvPr>
          <p:cNvPicPr>
            <a:picLocks noChangeAspect="1"/>
          </p:cNvPicPr>
          <p:nvPr/>
        </p:nvPicPr>
        <p:blipFill>
          <a:blip r:embed="rId2"/>
          <a:stretch>
            <a:fillRect/>
          </a:stretch>
        </p:blipFill>
        <p:spPr>
          <a:xfrm>
            <a:off x="2999893" y="2331659"/>
            <a:ext cx="8688288" cy="1804899"/>
          </a:xfrm>
          <a:prstGeom prst="rect">
            <a:avLst/>
          </a:prstGeom>
        </p:spPr>
      </p:pic>
      <p:sp>
        <p:nvSpPr>
          <p:cNvPr id="30" name="TextBox 29">
            <a:extLst>
              <a:ext uri="{FF2B5EF4-FFF2-40B4-BE49-F238E27FC236}">
                <a16:creationId xmlns:a16="http://schemas.microsoft.com/office/drawing/2014/main" id="{59ABCA0B-6132-606C-B220-F0AC4877DD1E}"/>
              </a:ext>
            </a:extLst>
          </p:cNvPr>
          <p:cNvSpPr txBox="1"/>
          <p:nvPr/>
        </p:nvSpPr>
        <p:spPr>
          <a:xfrm>
            <a:off x="10088487" y="4422383"/>
            <a:ext cx="1298753" cy="379656"/>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867" dirty="0">
                <a:solidFill>
                  <a:prstClr val="black"/>
                </a:solidFill>
                <a:latin typeface="DM Sans"/>
              </a:rPr>
              <a:t>12 months</a:t>
            </a:r>
          </a:p>
        </p:txBody>
      </p:sp>
    </p:spTree>
    <p:extLst>
      <p:ext uri="{BB962C8B-B14F-4D97-AF65-F5344CB8AC3E}">
        <p14:creationId xmlns:p14="http://schemas.microsoft.com/office/powerpoint/2010/main" val="19833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Rak pilkoppling 11">
            <a:extLst>
              <a:ext uri="{FF2B5EF4-FFF2-40B4-BE49-F238E27FC236}">
                <a16:creationId xmlns:a16="http://schemas.microsoft.com/office/drawing/2014/main" id="{3E031E07-BE0F-F565-DE61-D28908258644}"/>
              </a:ext>
            </a:extLst>
          </p:cNvPr>
          <p:cNvCxnSpPr/>
          <p:nvPr/>
        </p:nvCxnSpPr>
        <p:spPr bwMode="auto">
          <a:xfrm>
            <a:off x="4070339" y="3550357"/>
            <a:ext cx="4019796" cy="0"/>
          </a:xfrm>
          <a:prstGeom prst="straightConnector1">
            <a:avLst/>
          </a:prstGeom>
          <a:solidFill>
            <a:schemeClr val="accent1"/>
          </a:solidFill>
          <a:ln w="28575" cap="flat" cmpd="sng" algn="ctr">
            <a:solidFill>
              <a:schemeClr val="tx1"/>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ubrik 1">
            <a:extLst>
              <a:ext uri="{FF2B5EF4-FFF2-40B4-BE49-F238E27FC236}">
                <a16:creationId xmlns:a16="http://schemas.microsoft.com/office/drawing/2014/main" id="{77D5E7E8-F9FE-49B8-7AD1-588BB72904E3}"/>
              </a:ext>
            </a:extLst>
          </p:cNvPr>
          <p:cNvSpPr>
            <a:spLocks noGrp="1"/>
          </p:cNvSpPr>
          <p:nvPr>
            <p:ph type="title"/>
          </p:nvPr>
        </p:nvSpPr>
        <p:spPr>
          <a:xfrm>
            <a:off x="325542" y="97263"/>
            <a:ext cx="11509393" cy="1143000"/>
          </a:xfrm>
        </p:spPr>
        <p:txBody>
          <a:bodyPr/>
          <a:lstStyle/>
          <a:p>
            <a:r>
              <a:rPr lang="en-US" dirty="0"/>
              <a:t>Methods</a:t>
            </a:r>
            <a:br>
              <a:rPr lang="en-US" dirty="0"/>
            </a:br>
            <a:r>
              <a:rPr lang="en-US" sz="3200" dirty="0"/>
              <a:t>Statistical</a:t>
            </a:r>
            <a:r>
              <a:rPr lang="en-US" dirty="0"/>
              <a:t> </a:t>
            </a:r>
            <a:r>
              <a:rPr lang="en-US" sz="3200" dirty="0"/>
              <a:t>Analysis</a:t>
            </a:r>
          </a:p>
        </p:txBody>
      </p:sp>
      <p:sp>
        <p:nvSpPr>
          <p:cNvPr id="4" name="Platshållare för datum 3">
            <a:extLst>
              <a:ext uri="{FF2B5EF4-FFF2-40B4-BE49-F238E27FC236}">
                <a16:creationId xmlns:a16="http://schemas.microsoft.com/office/drawing/2014/main" id="{15E53F3B-D5B1-F2FF-EEFA-1B30C2A1948D}"/>
              </a:ext>
            </a:extLst>
          </p:cNvPr>
          <p:cNvSpPr>
            <a:spLocks noGrp="1"/>
          </p:cNvSpPr>
          <p:nvPr>
            <p:ph type="dt" sz="half" idx="10"/>
          </p:nvPr>
        </p:nvSpPr>
        <p:spPr/>
        <p:txBody>
          <a:bodyPr/>
          <a:lstStyle/>
          <a:p>
            <a:pPr defTabSz="1219170" eaLnBrk="0" fontAlgn="base" hangingPunct="0">
              <a:spcBef>
                <a:spcPct val="0"/>
              </a:spcBef>
              <a:spcAft>
                <a:spcPct val="0"/>
              </a:spcAft>
            </a:pPr>
            <a:fld id="{37A7F479-21F0-4896-80DE-2CFECF5486B7}" type="datetime1">
              <a:rPr lang="sv-SE">
                <a:solidFill>
                  <a:srgbClr val="4F0433"/>
                </a:solidFill>
                <a:latin typeface="DM Sans"/>
              </a:rPr>
              <a:pPr defTabSz="1219170" eaLnBrk="0" fontAlgn="base" hangingPunct="0">
                <a:spcBef>
                  <a:spcPct val="0"/>
                </a:spcBef>
                <a:spcAft>
                  <a:spcPct val="0"/>
                </a:spcAft>
              </a:pPr>
              <a:t>2025-06-01</a:t>
            </a:fld>
            <a:endParaRPr lang="sv-SE" dirty="0">
              <a:solidFill>
                <a:srgbClr val="4F0433"/>
              </a:solidFill>
              <a:latin typeface="DM Sans"/>
            </a:endParaRPr>
          </a:p>
        </p:txBody>
      </p:sp>
      <p:grpSp>
        <p:nvGrpSpPr>
          <p:cNvPr id="42" name="Grupp 41">
            <a:extLst>
              <a:ext uri="{FF2B5EF4-FFF2-40B4-BE49-F238E27FC236}">
                <a16:creationId xmlns:a16="http://schemas.microsoft.com/office/drawing/2014/main" id="{22D8A7AF-A4F3-B255-8336-C5885C431F4D}"/>
              </a:ext>
            </a:extLst>
          </p:cNvPr>
          <p:cNvGrpSpPr/>
          <p:nvPr/>
        </p:nvGrpSpPr>
        <p:grpSpPr>
          <a:xfrm>
            <a:off x="431371" y="1371769"/>
            <a:ext cx="11289367" cy="4397641"/>
            <a:chOff x="323528" y="1028826"/>
            <a:chExt cx="8467025" cy="3298231"/>
          </a:xfrm>
        </p:grpSpPr>
        <p:cxnSp>
          <p:nvCxnSpPr>
            <p:cNvPr id="8" name="Rak koppling 7">
              <a:extLst>
                <a:ext uri="{FF2B5EF4-FFF2-40B4-BE49-F238E27FC236}">
                  <a16:creationId xmlns:a16="http://schemas.microsoft.com/office/drawing/2014/main" id="{6F00120B-8486-FFC5-09A5-F46AA8C1386D}"/>
                </a:ext>
              </a:extLst>
            </p:cNvPr>
            <p:cNvCxnSpPr/>
            <p:nvPr/>
          </p:nvCxnSpPr>
          <p:spPr bwMode="auto">
            <a:xfrm>
              <a:off x="1834115" y="2865752"/>
              <a:ext cx="552722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41" name="Grupp 40">
              <a:extLst>
                <a:ext uri="{FF2B5EF4-FFF2-40B4-BE49-F238E27FC236}">
                  <a16:creationId xmlns:a16="http://schemas.microsoft.com/office/drawing/2014/main" id="{2982CDBA-969B-1743-BC30-3F0354D60371}"/>
                </a:ext>
              </a:extLst>
            </p:cNvPr>
            <p:cNvGrpSpPr/>
            <p:nvPr/>
          </p:nvGrpSpPr>
          <p:grpSpPr>
            <a:xfrm>
              <a:off x="323528" y="1028826"/>
              <a:ext cx="1770281" cy="3290697"/>
              <a:chOff x="1289551" y="1028826"/>
              <a:chExt cx="1770281" cy="3290697"/>
            </a:xfrm>
          </p:grpSpPr>
          <p:sp>
            <p:nvSpPr>
              <p:cNvPr id="30" name="Rektangel 29">
                <a:extLst>
                  <a:ext uri="{FF2B5EF4-FFF2-40B4-BE49-F238E27FC236}">
                    <a16:creationId xmlns:a16="http://schemas.microsoft.com/office/drawing/2014/main" id="{8AF2B239-2102-630F-8426-46A9B208127D}"/>
                  </a:ext>
                </a:extLst>
              </p:cNvPr>
              <p:cNvSpPr/>
              <p:nvPr/>
            </p:nvSpPr>
            <p:spPr bwMode="auto">
              <a:xfrm>
                <a:off x="1289551" y="1377698"/>
                <a:ext cx="1770281" cy="2941825"/>
              </a:xfrm>
              <a:prstGeom prst="rect">
                <a:avLst/>
              </a:prstGeom>
              <a:solidFill>
                <a:schemeClr val="bg1">
                  <a:lumMod val="50000"/>
                </a:schemeClr>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1867" dirty="0" err="1">
                  <a:solidFill>
                    <a:prstClr val="white"/>
                  </a:solidFill>
                  <a:latin typeface="DM Sans"/>
                </a:endParaRPr>
              </a:p>
            </p:txBody>
          </p:sp>
          <p:grpSp>
            <p:nvGrpSpPr>
              <p:cNvPr id="31" name="Grupp 30">
                <a:extLst>
                  <a:ext uri="{FF2B5EF4-FFF2-40B4-BE49-F238E27FC236}">
                    <a16:creationId xmlns:a16="http://schemas.microsoft.com/office/drawing/2014/main" id="{BE438FC0-8FBB-E7C7-5E70-F7DA98B15F23}"/>
                  </a:ext>
                </a:extLst>
              </p:cNvPr>
              <p:cNvGrpSpPr/>
              <p:nvPr/>
            </p:nvGrpSpPr>
            <p:grpSpPr>
              <a:xfrm>
                <a:off x="1403445" y="1028826"/>
                <a:ext cx="1515613" cy="2593115"/>
                <a:chOff x="336516" y="1141886"/>
                <a:chExt cx="1515613" cy="2593115"/>
              </a:xfrm>
            </p:grpSpPr>
            <p:sp>
              <p:nvSpPr>
                <p:cNvPr id="32" name="Rektangel 31">
                  <a:extLst>
                    <a:ext uri="{FF2B5EF4-FFF2-40B4-BE49-F238E27FC236}">
                      <a16:creationId xmlns:a16="http://schemas.microsoft.com/office/drawing/2014/main" id="{17F5AB49-6FF4-6123-F708-F0A8BEFD8897}"/>
                    </a:ext>
                  </a:extLst>
                </p:cNvPr>
                <p:cNvSpPr/>
                <p:nvPr/>
              </p:nvSpPr>
              <p:spPr bwMode="auto">
                <a:xfrm>
                  <a:off x="351142" y="1674358"/>
                  <a:ext cx="1489019" cy="661270"/>
                </a:xfrm>
                <a:prstGeom prst="rect">
                  <a:avLst/>
                </a:prstGeom>
                <a:ln>
                  <a:headEnd type="none" w="med" len="med"/>
                  <a:tailEnd type="none" w="med" len="med"/>
                </a:ln>
              </p:spPr>
              <p:style>
                <a:lnRef idx="2">
                  <a:schemeClr val="accent4">
                    <a:shade val="15000"/>
                  </a:schemeClr>
                </a:lnRef>
                <a:fillRef idx="1">
                  <a:schemeClr val="accent4"/>
                </a:fillRef>
                <a:effectRef idx="0">
                  <a:schemeClr val="accent4"/>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r>
                    <a:rPr lang="en-US" sz="1200" dirty="0">
                      <a:solidFill>
                        <a:prstClr val="black"/>
                      </a:solidFill>
                      <a:latin typeface="DM Sans"/>
                    </a:rPr>
                    <a:t>ERIC Cluster - Train, Educate stakeholders</a:t>
                  </a:r>
                  <a:br>
                    <a:rPr lang="en-US" sz="1200" dirty="0">
                      <a:solidFill>
                        <a:prstClr val="black"/>
                      </a:solidFill>
                      <a:latin typeface="DM Sans"/>
                    </a:rPr>
                  </a:br>
                  <a:r>
                    <a:rPr lang="en-US" sz="667" dirty="0">
                      <a:solidFill>
                        <a:prstClr val="black"/>
                      </a:solidFill>
                      <a:latin typeface="DM Sans"/>
                    </a:rPr>
                    <a:t>- Conduct an educational meeting (15)</a:t>
                  </a:r>
                  <a:br>
                    <a:rPr lang="en-US" sz="667" dirty="0">
                      <a:solidFill>
                        <a:prstClr val="black"/>
                      </a:solidFill>
                      <a:latin typeface="DM Sans"/>
                    </a:rPr>
                  </a:br>
                  <a:r>
                    <a:rPr lang="en-US" sz="667" dirty="0">
                      <a:solidFill>
                        <a:prstClr val="black"/>
                      </a:solidFill>
                      <a:latin typeface="DM Sans"/>
                    </a:rPr>
                    <a:t>- Conduct ongoing training in the form of workshops (19)</a:t>
                  </a:r>
                </a:p>
                <a:p>
                  <a:pPr defTabSz="1219170" eaLnBrk="0" fontAlgn="base" hangingPunct="0">
                    <a:spcBef>
                      <a:spcPct val="0"/>
                    </a:spcBef>
                    <a:spcAft>
                      <a:spcPct val="0"/>
                    </a:spcAft>
                  </a:pPr>
                  <a:r>
                    <a:rPr lang="en-US" sz="667" dirty="0">
                      <a:solidFill>
                        <a:prstClr val="black"/>
                      </a:solidFill>
                      <a:latin typeface="DM Sans"/>
                    </a:rPr>
                    <a:t>- Distribute educational materials (21)</a:t>
                  </a:r>
                  <a:br>
                    <a:rPr lang="en-US" sz="667" dirty="0">
                      <a:solidFill>
                        <a:prstClr val="black"/>
                      </a:solidFill>
                      <a:latin typeface="DM Sans"/>
                    </a:rPr>
                  </a:br>
                  <a:br>
                    <a:rPr lang="en-US" sz="667" dirty="0">
                      <a:solidFill>
                        <a:prstClr val="black"/>
                      </a:solidFill>
                      <a:latin typeface="DM Sans"/>
                    </a:rPr>
                  </a:br>
                  <a:r>
                    <a:rPr lang="en-US" sz="667" dirty="0">
                      <a:solidFill>
                        <a:prstClr val="black"/>
                      </a:solidFill>
                      <a:latin typeface="DM Sans"/>
                    </a:rPr>
                    <a:t> </a:t>
                  </a:r>
                  <a:br>
                    <a:rPr lang="en-US" sz="1200" dirty="0">
                      <a:solidFill>
                        <a:prstClr val="black"/>
                      </a:solidFill>
                      <a:latin typeface="DM Sans"/>
                    </a:rPr>
                  </a:br>
                  <a:endParaRPr lang="en-US" sz="1200" dirty="0">
                    <a:solidFill>
                      <a:prstClr val="black"/>
                    </a:solidFill>
                    <a:latin typeface="DM Sans"/>
                  </a:endParaRPr>
                </a:p>
              </p:txBody>
            </p:sp>
            <p:sp>
              <p:nvSpPr>
                <p:cNvPr id="33" name="Rektangel 32">
                  <a:extLst>
                    <a:ext uri="{FF2B5EF4-FFF2-40B4-BE49-F238E27FC236}">
                      <a16:creationId xmlns:a16="http://schemas.microsoft.com/office/drawing/2014/main" id="{83E993C2-6247-D870-990D-EFB532ECDBE2}"/>
                    </a:ext>
                  </a:extLst>
                </p:cNvPr>
                <p:cNvSpPr/>
                <p:nvPr/>
              </p:nvSpPr>
              <p:spPr bwMode="auto">
                <a:xfrm>
                  <a:off x="363110" y="3219822"/>
                  <a:ext cx="1489019" cy="515179"/>
                </a:xfrm>
                <a:prstGeom prst="rect">
                  <a:avLst/>
                </a:prstGeom>
                <a:ln>
                  <a:headEnd type="none" w="med" len="med"/>
                  <a:tailEnd type="none" w="med" len="med"/>
                </a:ln>
              </p:spPr>
              <p:style>
                <a:lnRef idx="2">
                  <a:schemeClr val="accent5">
                    <a:shade val="15000"/>
                  </a:schemeClr>
                </a:lnRef>
                <a:fillRef idx="1">
                  <a:schemeClr val="accent5"/>
                </a:fillRef>
                <a:effectRef idx="0">
                  <a:schemeClr val="accent5"/>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r>
                    <a:rPr lang="en-US" sz="1200" dirty="0">
                      <a:solidFill>
                        <a:prstClr val="black"/>
                      </a:solidFill>
                      <a:latin typeface="DM Sans"/>
                    </a:rPr>
                    <a:t>ERIC Cluster - Evaluate and iterative strategies </a:t>
                  </a:r>
                  <a:br>
                    <a:rPr lang="en-US" sz="1200" dirty="0">
                      <a:solidFill>
                        <a:prstClr val="black"/>
                      </a:solidFill>
                      <a:latin typeface="DM Sans"/>
                    </a:rPr>
                  </a:br>
                  <a:r>
                    <a:rPr lang="en-US" sz="667" dirty="0">
                      <a:solidFill>
                        <a:prstClr val="black"/>
                      </a:solidFill>
                      <a:latin typeface="DM Sans"/>
                    </a:rPr>
                    <a:t>- Conduct cyclical small tests of change (14)</a:t>
                  </a:r>
                </a:p>
              </p:txBody>
            </p:sp>
            <p:sp>
              <p:nvSpPr>
                <p:cNvPr id="35" name="Rektangel 34">
                  <a:extLst>
                    <a:ext uri="{FF2B5EF4-FFF2-40B4-BE49-F238E27FC236}">
                      <a16:creationId xmlns:a16="http://schemas.microsoft.com/office/drawing/2014/main" id="{09FE6097-E8B4-ED61-EE5F-7F923BF54B14}"/>
                    </a:ext>
                  </a:extLst>
                </p:cNvPr>
                <p:cNvSpPr/>
                <p:nvPr/>
              </p:nvSpPr>
              <p:spPr bwMode="auto">
                <a:xfrm>
                  <a:off x="351142" y="2475851"/>
                  <a:ext cx="1489019" cy="599955"/>
                </a:xfrm>
                <a:prstGeom prst="rect">
                  <a:avLst/>
                </a:prstGeom>
                <a:ln>
                  <a:headEnd type="none" w="med" len="med"/>
                  <a:tailEnd type="none" w="med" len="med"/>
                </a:ln>
              </p:spPr>
              <p:style>
                <a:lnRef idx="2">
                  <a:schemeClr val="accent6">
                    <a:shade val="15000"/>
                  </a:schemeClr>
                </a:lnRef>
                <a:fillRef idx="1">
                  <a:schemeClr val="accent6"/>
                </a:fillRef>
                <a:effectRef idx="0">
                  <a:schemeClr val="accent6"/>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r>
                    <a:rPr lang="en-US" sz="1200" dirty="0">
                      <a:solidFill>
                        <a:prstClr val="black"/>
                      </a:solidFill>
                      <a:latin typeface="DM Sans"/>
                    </a:rPr>
                    <a:t>ERIC Cluster - Develop Stakeholder interrelationships </a:t>
                  </a:r>
                  <a:br>
                    <a:rPr lang="en-US" sz="1200" dirty="0">
                      <a:solidFill>
                        <a:prstClr val="black"/>
                      </a:solidFill>
                      <a:latin typeface="DM Sans"/>
                    </a:rPr>
                  </a:br>
                  <a:r>
                    <a:rPr lang="en-US" sz="667" dirty="0">
                      <a:solidFill>
                        <a:prstClr val="black"/>
                      </a:solidFill>
                      <a:latin typeface="DM Sans"/>
                    </a:rPr>
                    <a:t>- Organize implementation teams (48)</a:t>
                  </a:r>
                </a:p>
              </p:txBody>
            </p:sp>
            <p:sp>
              <p:nvSpPr>
                <p:cNvPr id="36" name="Rektangel: rundade hörn 35">
                  <a:extLst>
                    <a:ext uri="{FF2B5EF4-FFF2-40B4-BE49-F238E27FC236}">
                      <a16:creationId xmlns:a16="http://schemas.microsoft.com/office/drawing/2014/main" id="{5A2B70A0-8BED-86F9-D6E9-CF0F21F5EE27}"/>
                    </a:ext>
                  </a:extLst>
                </p:cNvPr>
                <p:cNvSpPr/>
                <p:nvPr/>
              </p:nvSpPr>
              <p:spPr bwMode="auto">
                <a:xfrm>
                  <a:off x="336516" y="1141886"/>
                  <a:ext cx="1503645" cy="44844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pPr>
                  <a:r>
                    <a:rPr lang="en-US" sz="1600" b="1" dirty="0">
                      <a:solidFill>
                        <a:prstClr val="black"/>
                      </a:solidFill>
                      <a:latin typeface="DM Sans"/>
                    </a:rPr>
                    <a:t>Implementation Strategies</a:t>
                  </a:r>
                </a:p>
              </p:txBody>
            </p:sp>
          </p:grpSp>
        </p:grpSp>
        <p:grpSp>
          <p:nvGrpSpPr>
            <p:cNvPr id="40" name="Grupp 39">
              <a:extLst>
                <a:ext uri="{FF2B5EF4-FFF2-40B4-BE49-F238E27FC236}">
                  <a16:creationId xmlns:a16="http://schemas.microsoft.com/office/drawing/2014/main" id="{C2A37B97-E358-16B6-F24F-0308AF842B1C}"/>
                </a:ext>
              </a:extLst>
            </p:cNvPr>
            <p:cNvGrpSpPr/>
            <p:nvPr/>
          </p:nvGrpSpPr>
          <p:grpSpPr>
            <a:xfrm>
              <a:off x="7020272" y="1150800"/>
              <a:ext cx="1770281" cy="3176257"/>
              <a:chOff x="4572000" y="1150800"/>
              <a:chExt cx="1770281" cy="3176257"/>
            </a:xfrm>
          </p:grpSpPr>
          <p:sp>
            <p:nvSpPr>
              <p:cNvPr id="37" name="Rektangel 36">
                <a:extLst>
                  <a:ext uri="{FF2B5EF4-FFF2-40B4-BE49-F238E27FC236}">
                    <a16:creationId xmlns:a16="http://schemas.microsoft.com/office/drawing/2014/main" id="{E7E206A3-79E6-6F9D-8BDC-AE556463D0B9}"/>
                  </a:ext>
                </a:extLst>
              </p:cNvPr>
              <p:cNvSpPr/>
              <p:nvPr/>
            </p:nvSpPr>
            <p:spPr bwMode="auto">
              <a:xfrm>
                <a:off x="4572000" y="1385232"/>
                <a:ext cx="1770281" cy="2941825"/>
              </a:xfrm>
              <a:prstGeom prst="rect">
                <a:avLst/>
              </a:prstGeom>
              <a:solidFill>
                <a:schemeClr val="bg1">
                  <a:lumMod val="50000"/>
                </a:schemeClr>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1867" dirty="0" err="1">
                  <a:solidFill>
                    <a:prstClr val="white"/>
                  </a:solidFill>
                  <a:latin typeface="DM Sans"/>
                </a:endParaRPr>
              </a:p>
            </p:txBody>
          </p:sp>
          <p:sp>
            <p:nvSpPr>
              <p:cNvPr id="38" name="Rektangel: rundade hörn 37">
                <a:extLst>
                  <a:ext uri="{FF2B5EF4-FFF2-40B4-BE49-F238E27FC236}">
                    <a16:creationId xmlns:a16="http://schemas.microsoft.com/office/drawing/2014/main" id="{AA6E62F8-0F9D-729B-1418-F875518AD4B8}"/>
                  </a:ext>
                </a:extLst>
              </p:cNvPr>
              <p:cNvSpPr/>
              <p:nvPr/>
            </p:nvSpPr>
            <p:spPr bwMode="auto">
              <a:xfrm>
                <a:off x="4720239" y="1666244"/>
                <a:ext cx="1472991" cy="2565303"/>
              </a:xfrm>
              <a:prstGeom prst="roundRect">
                <a:avLst>
                  <a:gd name="adj" fmla="val 6039"/>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r>
                  <a:rPr lang="en-US" sz="1600" dirty="0">
                    <a:solidFill>
                      <a:prstClr val="black"/>
                    </a:solidFill>
                    <a:latin typeface="DM Sans"/>
                  </a:rPr>
                  <a:t>Guideline fidelity </a:t>
                </a:r>
              </a:p>
            </p:txBody>
          </p:sp>
          <p:sp>
            <p:nvSpPr>
              <p:cNvPr id="39" name="Rektangel: rundade hörn 38">
                <a:extLst>
                  <a:ext uri="{FF2B5EF4-FFF2-40B4-BE49-F238E27FC236}">
                    <a16:creationId xmlns:a16="http://schemas.microsoft.com/office/drawing/2014/main" id="{80C06A2E-5BD4-ED89-2C71-3E67A7F5D3D1}"/>
                  </a:ext>
                </a:extLst>
              </p:cNvPr>
              <p:cNvSpPr/>
              <p:nvPr/>
            </p:nvSpPr>
            <p:spPr bwMode="auto">
              <a:xfrm>
                <a:off x="4725794" y="1150800"/>
                <a:ext cx="1503645" cy="447047"/>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20" tIns="60960" rIns="121920" bIns="60960" numCol="1" rtlCol="0" anchor="t" anchorCtr="0" compatLnSpc="1">
                <a:prstTxWarp prst="textNoShape">
                  <a:avLst/>
                </a:prstTxWarp>
              </a:bodyPr>
              <a:lstStyle/>
              <a:p>
                <a:pPr algn="ctr" defTabSz="1219170" eaLnBrk="0" fontAlgn="base" hangingPunct="0">
                  <a:spcBef>
                    <a:spcPct val="0"/>
                  </a:spcBef>
                  <a:spcAft>
                    <a:spcPct val="0"/>
                  </a:spcAft>
                </a:pPr>
                <a:r>
                  <a:rPr lang="en-US" sz="1600" b="1" dirty="0">
                    <a:solidFill>
                      <a:prstClr val="black"/>
                    </a:solidFill>
                    <a:latin typeface="DM Sans"/>
                  </a:rPr>
                  <a:t>Implementation</a:t>
                </a:r>
                <a:r>
                  <a:rPr lang="en-US" sz="1600" dirty="0">
                    <a:solidFill>
                      <a:prstClr val="black"/>
                    </a:solidFill>
                    <a:latin typeface="DM Sans"/>
                  </a:rPr>
                  <a:t> </a:t>
                </a:r>
                <a:r>
                  <a:rPr lang="en-US" sz="1600" b="1" dirty="0">
                    <a:solidFill>
                      <a:prstClr val="black"/>
                    </a:solidFill>
                    <a:latin typeface="DM Sans"/>
                  </a:rPr>
                  <a:t>Outcome</a:t>
                </a:r>
              </a:p>
            </p:txBody>
          </p:sp>
        </p:grpSp>
      </p:grpSp>
      <p:pic>
        <p:nvPicPr>
          <p:cNvPr id="5" name="Picture 4">
            <a:extLst>
              <a:ext uri="{FF2B5EF4-FFF2-40B4-BE49-F238E27FC236}">
                <a16:creationId xmlns:a16="http://schemas.microsoft.com/office/drawing/2014/main" id="{F7F8028E-A750-684A-ADFB-EC4ECFB0FC6B}"/>
              </a:ext>
            </a:extLst>
          </p:cNvPr>
          <p:cNvPicPr>
            <a:picLocks noChangeAspect="1"/>
          </p:cNvPicPr>
          <p:nvPr/>
        </p:nvPicPr>
        <p:blipFill>
          <a:blip r:embed="rId3"/>
          <a:stretch>
            <a:fillRect/>
          </a:stretch>
        </p:blipFill>
        <p:spPr>
          <a:xfrm>
            <a:off x="2989397" y="1981078"/>
            <a:ext cx="6233456" cy="1294933"/>
          </a:xfrm>
          <a:prstGeom prst="rect">
            <a:avLst/>
          </a:prstGeom>
        </p:spPr>
      </p:pic>
      <p:sp>
        <p:nvSpPr>
          <p:cNvPr id="10" name="TextBox 9">
            <a:extLst>
              <a:ext uri="{FF2B5EF4-FFF2-40B4-BE49-F238E27FC236}">
                <a16:creationId xmlns:a16="http://schemas.microsoft.com/office/drawing/2014/main" id="{127A7BEE-CBAE-E6E9-B6B5-364A40ABB455}"/>
              </a:ext>
            </a:extLst>
          </p:cNvPr>
          <p:cNvSpPr txBox="1"/>
          <p:nvPr/>
        </p:nvSpPr>
        <p:spPr>
          <a:xfrm>
            <a:off x="3028053" y="4016825"/>
            <a:ext cx="6099084" cy="2103589"/>
          </a:xfrm>
          <a:prstGeom prst="rect">
            <a:avLst/>
          </a:prstGeom>
          <a:noFill/>
          <a:ln w="6350">
            <a:solidFill>
              <a:schemeClr val="accent1"/>
            </a:solidFill>
          </a:ln>
        </p:spPr>
        <p:txBody>
          <a:bodyPr wrap="square">
            <a:spAutoFit/>
          </a:bodyPr>
          <a:lstStyle/>
          <a:p>
            <a:pPr algn="just" defTabSz="1219170" eaLnBrk="0" fontAlgn="base" hangingPunct="0">
              <a:spcBef>
                <a:spcPct val="0"/>
              </a:spcBef>
              <a:spcAft>
                <a:spcPct val="0"/>
              </a:spcAft>
            </a:pPr>
            <a:r>
              <a:rPr lang="en-US" sz="1867" dirty="0">
                <a:solidFill>
                  <a:prstClr val="black"/>
                </a:solidFill>
                <a:latin typeface="DM Sans"/>
                <a:ea typeface="Times New Roman" panose="02020603050405020304" pitchFamily="18" charset="0"/>
              </a:rPr>
              <a:t>Mediation analysis estimating the indirect effect of the strategy on fidelity through the hypothesized mediators was conducted using PROCESS Macro for SPSS. </a:t>
            </a:r>
          </a:p>
          <a:p>
            <a:pPr algn="just" defTabSz="1219170" eaLnBrk="0" fontAlgn="base" hangingPunct="0">
              <a:spcBef>
                <a:spcPct val="0"/>
              </a:spcBef>
              <a:spcAft>
                <a:spcPct val="0"/>
              </a:spcAft>
            </a:pPr>
            <a:endParaRPr lang="en-US" sz="1867" dirty="0">
              <a:solidFill>
                <a:prstClr val="black"/>
              </a:solidFill>
              <a:latin typeface="DM Sans"/>
              <a:ea typeface="Times New Roman" panose="02020603050405020304" pitchFamily="18" charset="0"/>
            </a:endParaRPr>
          </a:p>
          <a:p>
            <a:pPr algn="just" defTabSz="1219170" eaLnBrk="0" fontAlgn="base" hangingPunct="0">
              <a:spcBef>
                <a:spcPct val="0"/>
              </a:spcBef>
              <a:spcAft>
                <a:spcPct val="0"/>
              </a:spcAft>
            </a:pPr>
            <a:r>
              <a:rPr lang="en-US" sz="1867" dirty="0">
                <a:solidFill>
                  <a:prstClr val="black"/>
                </a:solidFill>
                <a:latin typeface="DM Sans"/>
                <a:ea typeface="Times New Roman" panose="02020603050405020304" pitchFamily="18" charset="0"/>
              </a:rPr>
              <a:t>The proportion-mediated statistics were calculated by dividing the indirect effect by the total effect. </a:t>
            </a:r>
            <a:endParaRPr lang="en-GB" sz="1867" dirty="0">
              <a:solidFill>
                <a:prstClr val="black"/>
              </a:solidFill>
              <a:latin typeface="DM Sans"/>
            </a:endParaRPr>
          </a:p>
        </p:txBody>
      </p:sp>
      <p:sp>
        <p:nvSpPr>
          <p:cNvPr id="2" name="Rektangel 267">
            <a:extLst>
              <a:ext uri="{FF2B5EF4-FFF2-40B4-BE49-F238E27FC236}">
                <a16:creationId xmlns:a16="http://schemas.microsoft.com/office/drawing/2014/main" id="{01276EA2-75A0-241B-F4C0-AD17585FA559}"/>
              </a:ext>
            </a:extLst>
          </p:cNvPr>
          <p:cNvSpPr/>
          <p:nvPr/>
        </p:nvSpPr>
        <p:spPr bwMode="auto">
          <a:xfrm>
            <a:off x="573162" y="5011744"/>
            <a:ext cx="1985359" cy="621641"/>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r>
              <a:rPr lang="en-US" sz="1200" dirty="0">
                <a:solidFill>
                  <a:prstClr val="black"/>
                </a:solidFill>
                <a:latin typeface="DM Sans"/>
              </a:rPr>
              <a:t>ERIC-Cluster - Provide interactive assistance</a:t>
            </a:r>
            <a:br>
              <a:rPr lang="en-US" sz="1200" dirty="0">
                <a:solidFill>
                  <a:prstClr val="black"/>
                </a:solidFill>
                <a:latin typeface="DM Sans"/>
              </a:rPr>
            </a:br>
            <a:r>
              <a:rPr lang="en-US" sz="667" dirty="0">
                <a:solidFill>
                  <a:prstClr val="black"/>
                </a:solidFill>
                <a:latin typeface="DM Sans"/>
              </a:rPr>
              <a:t>- Implementation facilitation (10)</a:t>
            </a:r>
          </a:p>
        </p:txBody>
      </p:sp>
      <p:sp>
        <p:nvSpPr>
          <p:cNvPr id="3" name="TextBox 2">
            <a:extLst>
              <a:ext uri="{FF2B5EF4-FFF2-40B4-BE49-F238E27FC236}">
                <a16:creationId xmlns:a16="http://schemas.microsoft.com/office/drawing/2014/main" id="{580BDF0C-946B-2A55-BF11-2D76E74B48A9}"/>
              </a:ext>
            </a:extLst>
          </p:cNvPr>
          <p:cNvSpPr txBox="1"/>
          <p:nvPr/>
        </p:nvSpPr>
        <p:spPr>
          <a:xfrm>
            <a:off x="335525" y="6396364"/>
            <a:ext cx="5391219" cy="338554"/>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Rödlund et al., Implementation Science – in publication</a:t>
            </a:r>
          </a:p>
        </p:txBody>
      </p:sp>
    </p:spTree>
    <p:extLst>
      <p:ext uri="{BB962C8B-B14F-4D97-AF65-F5344CB8AC3E}">
        <p14:creationId xmlns:p14="http://schemas.microsoft.com/office/powerpoint/2010/main" val="399928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661AD7C-7358-A0E1-E419-C80780AC9F89}"/>
              </a:ext>
            </a:extLst>
          </p:cNvPr>
          <p:cNvSpPr>
            <a:spLocks noGrp="1"/>
          </p:cNvSpPr>
          <p:nvPr>
            <p:ph type="title"/>
          </p:nvPr>
        </p:nvSpPr>
        <p:spPr>
          <a:xfrm>
            <a:off x="341297" y="356659"/>
            <a:ext cx="11509393" cy="1143000"/>
          </a:xfrm>
        </p:spPr>
        <p:txBody>
          <a:bodyPr/>
          <a:lstStyle/>
          <a:p>
            <a:r>
              <a:rPr lang="en-US" dirty="0"/>
              <a:t>Results</a:t>
            </a:r>
            <a:br>
              <a:rPr lang="en-US" dirty="0"/>
            </a:br>
            <a:r>
              <a:rPr lang="en-US" sz="3200" dirty="0"/>
              <a:t>Absolute changes over time</a:t>
            </a:r>
          </a:p>
        </p:txBody>
      </p:sp>
      <p:sp>
        <p:nvSpPr>
          <p:cNvPr id="6" name="Date Placeholder 5">
            <a:extLst>
              <a:ext uri="{FF2B5EF4-FFF2-40B4-BE49-F238E27FC236}">
                <a16:creationId xmlns:a16="http://schemas.microsoft.com/office/drawing/2014/main" id="{5D73E339-5260-D319-FE4F-91CB3DB16B23}"/>
              </a:ext>
            </a:extLst>
          </p:cNvPr>
          <p:cNvSpPr>
            <a:spLocks noGrp="1"/>
          </p:cNvSpPr>
          <p:nvPr>
            <p:ph type="dt" sz="half" idx="10"/>
          </p:nvPr>
        </p:nvSpPr>
        <p:spPr>
          <a:xfrm>
            <a:off x="8831263" y="6384311"/>
            <a:ext cx="2540000" cy="228600"/>
          </a:xfrm>
        </p:spPr>
        <p:txBody>
          <a:bodyPr wrap="square" anchor="t">
            <a:normAutofit/>
          </a:bodyPr>
          <a:lstStyle/>
          <a:p>
            <a:pPr defTabSz="1219170" eaLnBrk="0" fontAlgn="base" hangingPunct="0">
              <a:lnSpc>
                <a:spcPct val="90000"/>
              </a:lnSpc>
              <a:spcBef>
                <a:spcPct val="0"/>
              </a:spcBef>
              <a:spcAft>
                <a:spcPts val="800"/>
              </a:spcAft>
            </a:pPr>
            <a:fld id="{2BB84996-FDAD-4A7F-89D4-758A2E9C5C80}" type="datetime4">
              <a:rPr lang="sv-SE" sz="667">
                <a:solidFill>
                  <a:srgbClr val="4F0433"/>
                </a:solidFill>
                <a:latin typeface="DM Sans"/>
              </a:rPr>
              <a:pPr defTabSz="1219170" eaLnBrk="0" fontAlgn="base" hangingPunct="0">
                <a:lnSpc>
                  <a:spcPct val="90000"/>
                </a:lnSpc>
                <a:spcBef>
                  <a:spcPct val="0"/>
                </a:spcBef>
                <a:spcAft>
                  <a:spcPts val="800"/>
                </a:spcAft>
              </a:pPr>
              <a:t>1 juni 2025</a:t>
            </a:fld>
            <a:endParaRPr lang="sv-SE" sz="667" dirty="0">
              <a:solidFill>
                <a:srgbClr val="4F0433"/>
              </a:solidFill>
              <a:latin typeface="DM Sans"/>
            </a:endParaRPr>
          </a:p>
        </p:txBody>
      </p:sp>
      <p:sp>
        <p:nvSpPr>
          <p:cNvPr id="7" name="Slide Number Placeholder 6">
            <a:extLst>
              <a:ext uri="{FF2B5EF4-FFF2-40B4-BE49-F238E27FC236}">
                <a16:creationId xmlns:a16="http://schemas.microsoft.com/office/drawing/2014/main" id="{36A858FD-9FB1-1AC5-1426-E678E26396D7}"/>
              </a:ext>
            </a:extLst>
          </p:cNvPr>
          <p:cNvSpPr>
            <a:spLocks noGrp="1"/>
          </p:cNvSpPr>
          <p:nvPr>
            <p:ph type="sldNum" sz="quarter" idx="12"/>
          </p:nvPr>
        </p:nvSpPr>
        <p:spPr>
          <a:xfrm>
            <a:off x="11066463" y="6384311"/>
            <a:ext cx="914400" cy="228600"/>
          </a:xfrm>
        </p:spPr>
        <p:txBody>
          <a:bodyPr wrap="square" anchor="t">
            <a:normAutofit/>
          </a:bodyPr>
          <a:lstStyle/>
          <a:p>
            <a:pPr defTabSz="1219170" eaLnBrk="0" fontAlgn="base" hangingPunct="0">
              <a:lnSpc>
                <a:spcPct val="90000"/>
              </a:lnSpc>
              <a:spcBef>
                <a:spcPct val="0"/>
              </a:spcBef>
              <a:spcAft>
                <a:spcPts val="800"/>
              </a:spcAft>
            </a:pPr>
            <a:fld id="{719C98C6-00F0-4387-A9BA-FB521E0564CA}" type="slidenum">
              <a:rPr lang="sv-SE" sz="667">
                <a:solidFill>
                  <a:srgbClr val="4F0433"/>
                </a:solidFill>
                <a:latin typeface="DM Sans"/>
              </a:rPr>
              <a:pPr defTabSz="1219170" eaLnBrk="0" fontAlgn="base" hangingPunct="0">
                <a:lnSpc>
                  <a:spcPct val="90000"/>
                </a:lnSpc>
                <a:spcBef>
                  <a:spcPct val="0"/>
                </a:spcBef>
                <a:spcAft>
                  <a:spcPts val="800"/>
                </a:spcAft>
              </a:pPr>
              <a:t>39</a:t>
            </a:fld>
            <a:endParaRPr lang="sv-SE" sz="667">
              <a:solidFill>
                <a:srgbClr val="4F0433"/>
              </a:solidFill>
              <a:latin typeface="DM Sans"/>
            </a:endParaRPr>
          </a:p>
        </p:txBody>
      </p:sp>
      <p:graphicFrame>
        <p:nvGraphicFramePr>
          <p:cNvPr id="11" name="Content Placeholder 10">
            <a:extLst>
              <a:ext uri="{FF2B5EF4-FFF2-40B4-BE49-F238E27FC236}">
                <a16:creationId xmlns:a16="http://schemas.microsoft.com/office/drawing/2014/main" id="{FF5DE9F3-3A01-3E18-27D0-BAEFE0724764}"/>
              </a:ext>
            </a:extLst>
          </p:cNvPr>
          <p:cNvGraphicFramePr>
            <a:graphicFrameLocks noGrp="1"/>
          </p:cNvGraphicFramePr>
          <p:nvPr>
            <p:ph idx="1"/>
          </p:nvPr>
        </p:nvGraphicFramePr>
        <p:xfrm>
          <a:off x="342366" y="1870439"/>
          <a:ext cx="11508324" cy="425358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4158620E-1E1C-6120-563E-A4BBCEA4CAA3}"/>
              </a:ext>
            </a:extLst>
          </p:cNvPr>
          <p:cNvSpPr txBox="1"/>
          <p:nvPr/>
        </p:nvSpPr>
        <p:spPr>
          <a:xfrm>
            <a:off x="623392" y="6293426"/>
            <a:ext cx="2492990" cy="338554"/>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600" i="1" dirty="0">
                <a:solidFill>
                  <a:prstClr val="black"/>
                </a:solidFill>
                <a:latin typeface="DM Sans"/>
              </a:rPr>
              <a:t>Note </a:t>
            </a:r>
            <a:r>
              <a:rPr lang="en-GB" sz="1600" dirty="0">
                <a:solidFill>
                  <a:prstClr val="black"/>
                </a:solidFill>
                <a:latin typeface="DM Sans"/>
              </a:rPr>
              <a:t>* p&lt;0.05, ** p&lt;0.01</a:t>
            </a:r>
          </a:p>
        </p:txBody>
      </p:sp>
      <p:sp>
        <p:nvSpPr>
          <p:cNvPr id="2" name="TextBox 1">
            <a:extLst>
              <a:ext uri="{FF2B5EF4-FFF2-40B4-BE49-F238E27FC236}">
                <a16:creationId xmlns:a16="http://schemas.microsoft.com/office/drawing/2014/main" id="{FF9FA47F-061D-4AF2-0EEB-CF9C2297789E}"/>
              </a:ext>
            </a:extLst>
          </p:cNvPr>
          <p:cNvSpPr txBox="1"/>
          <p:nvPr/>
        </p:nvSpPr>
        <p:spPr>
          <a:xfrm>
            <a:off x="835515" y="5368566"/>
            <a:ext cx="1056117" cy="318100"/>
          </a:xfrm>
          <a:prstGeom prst="rect">
            <a:avLst/>
          </a:prstGeom>
          <a:solidFill>
            <a:schemeClr val="bg1"/>
          </a:solidFill>
          <a:ln w="6350">
            <a:noFill/>
          </a:ln>
        </p:spPr>
        <p:txBody>
          <a:bodyPr wrap="square" rtlCol="0">
            <a:spAutoFit/>
          </a:bodyPr>
          <a:lstStyle/>
          <a:p>
            <a:pPr defTabSz="1219170" eaLnBrk="0" fontAlgn="base" hangingPunct="0">
              <a:spcBef>
                <a:spcPct val="0"/>
              </a:spcBef>
              <a:spcAft>
                <a:spcPct val="0"/>
              </a:spcAft>
            </a:pPr>
            <a:r>
              <a:rPr lang="en-GB" sz="1467" dirty="0">
                <a:solidFill>
                  <a:prstClr val="black"/>
                </a:solidFill>
                <a:latin typeface="DM Sans"/>
              </a:rPr>
              <a:t>MF group</a:t>
            </a:r>
          </a:p>
        </p:txBody>
      </p:sp>
      <p:sp>
        <p:nvSpPr>
          <p:cNvPr id="3" name="TextBox 2">
            <a:extLst>
              <a:ext uri="{FF2B5EF4-FFF2-40B4-BE49-F238E27FC236}">
                <a16:creationId xmlns:a16="http://schemas.microsoft.com/office/drawing/2014/main" id="{C2840D9A-25D3-10EC-D0DB-1B79115F1C3E}"/>
              </a:ext>
            </a:extLst>
          </p:cNvPr>
          <p:cNvSpPr txBox="1"/>
          <p:nvPr/>
        </p:nvSpPr>
        <p:spPr>
          <a:xfrm>
            <a:off x="844547" y="5717379"/>
            <a:ext cx="1056117" cy="318100"/>
          </a:xfrm>
          <a:prstGeom prst="rect">
            <a:avLst/>
          </a:prstGeom>
          <a:solidFill>
            <a:schemeClr val="bg1"/>
          </a:solidFill>
          <a:ln w="6350">
            <a:noFill/>
          </a:ln>
        </p:spPr>
        <p:txBody>
          <a:bodyPr wrap="square" rtlCol="0">
            <a:spAutoFit/>
          </a:bodyPr>
          <a:lstStyle/>
          <a:p>
            <a:pPr defTabSz="1219170" eaLnBrk="0" fontAlgn="base" hangingPunct="0">
              <a:spcBef>
                <a:spcPct val="0"/>
              </a:spcBef>
              <a:spcAft>
                <a:spcPct val="0"/>
              </a:spcAft>
            </a:pPr>
            <a:r>
              <a:rPr lang="en-GB" sz="1467" dirty="0">
                <a:solidFill>
                  <a:prstClr val="black"/>
                </a:solidFill>
                <a:latin typeface="DM Sans"/>
              </a:rPr>
              <a:t>DS group</a:t>
            </a:r>
          </a:p>
        </p:txBody>
      </p:sp>
      <p:cxnSp>
        <p:nvCxnSpPr>
          <p:cNvPr id="5" name="Straight Connector 4">
            <a:extLst>
              <a:ext uri="{FF2B5EF4-FFF2-40B4-BE49-F238E27FC236}">
                <a16:creationId xmlns:a16="http://schemas.microsoft.com/office/drawing/2014/main" id="{030438EE-DF9E-0BE5-B479-06175DD05B61}"/>
              </a:ext>
            </a:extLst>
          </p:cNvPr>
          <p:cNvCxnSpPr/>
          <p:nvPr/>
        </p:nvCxnSpPr>
        <p:spPr bwMode="auto">
          <a:xfrm flipV="1">
            <a:off x="4396836" y="5061181"/>
            <a:ext cx="0" cy="100501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4DAF6179-AC6E-A2C2-A1A2-30E85674339F}"/>
              </a:ext>
            </a:extLst>
          </p:cNvPr>
          <p:cNvCxnSpPr/>
          <p:nvPr/>
        </p:nvCxnSpPr>
        <p:spPr bwMode="auto">
          <a:xfrm flipV="1">
            <a:off x="5304147" y="5070860"/>
            <a:ext cx="0" cy="100501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077A5373-5891-408B-D7DF-4F965B16CDEF}"/>
              </a:ext>
            </a:extLst>
          </p:cNvPr>
          <p:cNvCxnSpPr/>
          <p:nvPr/>
        </p:nvCxnSpPr>
        <p:spPr bwMode="auto">
          <a:xfrm flipV="1">
            <a:off x="11664619" y="5030903"/>
            <a:ext cx="0" cy="100501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0083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48451" y="1755219"/>
            <a:ext cx="3543349" cy="4804541"/>
          </a:xfrm>
          <a:custGeom>
            <a:avLst/>
            <a:gdLst/>
            <a:ahLst/>
            <a:cxnLst/>
            <a:rect l="l" t="t" r="r" b="b"/>
            <a:pathLst>
              <a:path w="5315023" h="7206811">
                <a:moveTo>
                  <a:pt x="0" y="0"/>
                </a:moveTo>
                <a:lnTo>
                  <a:pt x="5315023" y="0"/>
                </a:lnTo>
                <a:lnTo>
                  <a:pt x="5315023" y="7206810"/>
                </a:lnTo>
                <a:lnTo>
                  <a:pt x="0" y="72068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585"/>
            <a:endParaRPr lang="nl-NL" sz="2400">
              <a:solidFill>
                <a:srgbClr val="143C46"/>
              </a:solidFill>
              <a:latin typeface="Arial" panose="020B0604020202020204"/>
            </a:endParaRPr>
          </a:p>
        </p:txBody>
      </p:sp>
      <p:sp>
        <p:nvSpPr>
          <p:cNvPr id="3" name="Freeform 3"/>
          <p:cNvSpPr/>
          <p:nvPr/>
        </p:nvSpPr>
        <p:spPr>
          <a:xfrm>
            <a:off x="1988102" y="3369855"/>
            <a:ext cx="1039217" cy="1150976"/>
          </a:xfrm>
          <a:custGeom>
            <a:avLst/>
            <a:gdLst/>
            <a:ahLst/>
            <a:cxnLst/>
            <a:rect l="l" t="t" r="r" b="b"/>
            <a:pathLst>
              <a:path w="1558826" h="1726463">
                <a:moveTo>
                  <a:pt x="0" y="0"/>
                </a:moveTo>
                <a:lnTo>
                  <a:pt x="1558827" y="0"/>
                </a:lnTo>
                <a:lnTo>
                  <a:pt x="1558827" y="1726463"/>
                </a:lnTo>
                <a:lnTo>
                  <a:pt x="0" y="17264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85"/>
            <a:endParaRPr lang="de-DE" sz="2400">
              <a:solidFill>
                <a:srgbClr val="143C46"/>
              </a:solidFill>
              <a:latin typeface="Arial" panose="020B0604020202020204"/>
            </a:endParaRPr>
          </a:p>
        </p:txBody>
      </p:sp>
      <p:sp>
        <p:nvSpPr>
          <p:cNvPr id="4" name="Freeform 4"/>
          <p:cNvSpPr/>
          <p:nvPr/>
        </p:nvSpPr>
        <p:spPr>
          <a:xfrm>
            <a:off x="330913" y="3151480"/>
            <a:ext cx="1235883" cy="1235883"/>
          </a:xfrm>
          <a:custGeom>
            <a:avLst/>
            <a:gdLst/>
            <a:ahLst/>
            <a:cxnLst/>
            <a:rect l="l" t="t" r="r" b="b"/>
            <a:pathLst>
              <a:path w="1853824" h="1853824">
                <a:moveTo>
                  <a:pt x="0" y="0"/>
                </a:moveTo>
                <a:lnTo>
                  <a:pt x="1853824" y="0"/>
                </a:lnTo>
                <a:lnTo>
                  <a:pt x="1853824" y="1853824"/>
                </a:lnTo>
                <a:lnTo>
                  <a:pt x="0" y="1853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endParaRPr lang="nl-NL" sz="2400">
              <a:solidFill>
                <a:srgbClr val="143C46"/>
              </a:solidFill>
              <a:latin typeface="Arial" panose="020B0604020202020204"/>
            </a:endParaRPr>
          </a:p>
        </p:txBody>
      </p:sp>
      <p:sp>
        <p:nvSpPr>
          <p:cNvPr id="5" name="AutoShape 5"/>
          <p:cNvSpPr/>
          <p:nvPr/>
        </p:nvSpPr>
        <p:spPr>
          <a:xfrm>
            <a:off x="3417553" y="3100341"/>
            <a:ext cx="965859" cy="575488"/>
          </a:xfrm>
          <a:prstGeom prst="line">
            <a:avLst/>
          </a:prstGeom>
          <a:ln w="38100" cap="flat">
            <a:solidFill>
              <a:srgbClr val="000000"/>
            </a:solidFill>
            <a:prstDash val="solid"/>
            <a:headEnd type="none" w="sm" len="sm"/>
            <a:tailEnd type="arrow" w="med" len="sm"/>
          </a:ln>
        </p:spPr>
        <p:txBody>
          <a:bodyPr/>
          <a:lstStyle/>
          <a:p>
            <a:pPr defTabSz="609585"/>
            <a:endParaRPr lang="nl-NL" sz="2400">
              <a:solidFill>
                <a:srgbClr val="143C46"/>
              </a:solidFill>
              <a:latin typeface="Arial" panose="020B0604020202020204"/>
            </a:endParaRPr>
          </a:p>
        </p:txBody>
      </p:sp>
      <p:sp>
        <p:nvSpPr>
          <p:cNvPr id="6" name="AutoShape 6"/>
          <p:cNvSpPr/>
          <p:nvPr/>
        </p:nvSpPr>
        <p:spPr>
          <a:xfrm flipV="1">
            <a:off x="3448624" y="4157489"/>
            <a:ext cx="958717" cy="662395"/>
          </a:xfrm>
          <a:prstGeom prst="line">
            <a:avLst/>
          </a:prstGeom>
          <a:ln w="38100" cap="flat">
            <a:solidFill>
              <a:srgbClr val="000000"/>
            </a:solidFill>
            <a:prstDash val="solid"/>
            <a:headEnd type="none" w="sm" len="sm"/>
            <a:tailEnd type="arrow" w="med" len="sm"/>
          </a:ln>
        </p:spPr>
        <p:txBody>
          <a:bodyPr/>
          <a:lstStyle/>
          <a:p>
            <a:pPr defTabSz="609585"/>
            <a:endParaRPr lang="nl-NL" sz="2400">
              <a:solidFill>
                <a:srgbClr val="143C46"/>
              </a:solidFill>
              <a:latin typeface="Arial" panose="020B0604020202020204"/>
            </a:endParaRPr>
          </a:p>
        </p:txBody>
      </p:sp>
      <p:sp>
        <p:nvSpPr>
          <p:cNvPr id="7" name="Freeform 7"/>
          <p:cNvSpPr/>
          <p:nvPr/>
        </p:nvSpPr>
        <p:spPr>
          <a:xfrm>
            <a:off x="4858587" y="3252804"/>
            <a:ext cx="2601628" cy="2201203"/>
          </a:xfrm>
          <a:custGeom>
            <a:avLst/>
            <a:gdLst/>
            <a:ahLst/>
            <a:cxnLst/>
            <a:rect l="l" t="t" r="r" b="b"/>
            <a:pathLst>
              <a:path w="3902442" h="3301804">
                <a:moveTo>
                  <a:pt x="0" y="0"/>
                </a:moveTo>
                <a:lnTo>
                  <a:pt x="3902442" y="0"/>
                </a:lnTo>
                <a:lnTo>
                  <a:pt x="3902442" y="3301804"/>
                </a:lnTo>
                <a:lnTo>
                  <a:pt x="0" y="33018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585"/>
            <a:endParaRPr lang="nl-NL" sz="2400">
              <a:solidFill>
                <a:srgbClr val="143C46"/>
              </a:solidFill>
              <a:latin typeface="Arial" panose="020B0604020202020204"/>
            </a:endParaRPr>
          </a:p>
        </p:txBody>
      </p:sp>
      <p:sp>
        <p:nvSpPr>
          <p:cNvPr id="8" name="TextBox 8"/>
          <p:cNvSpPr txBox="1"/>
          <p:nvPr/>
        </p:nvSpPr>
        <p:spPr>
          <a:xfrm>
            <a:off x="139525" y="1641539"/>
            <a:ext cx="2978740" cy="980333"/>
          </a:xfrm>
          <a:prstGeom prst="rect">
            <a:avLst/>
          </a:prstGeom>
        </p:spPr>
        <p:txBody>
          <a:bodyPr lIns="0" tIns="0" rIns="0" bIns="0" rtlCol="0" anchor="t">
            <a:spAutoFit/>
          </a:bodyPr>
          <a:lstStyle/>
          <a:p>
            <a:pPr algn="ctr" defTabSz="609585">
              <a:lnSpc>
                <a:spcPts val="2623"/>
              </a:lnSpc>
            </a:pPr>
            <a:r>
              <a:rPr lang="en-US" sz="1873">
                <a:solidFill>
                  <a:srgbClr val="000000"/>
                </a:solidFill>
                <a:latin typeface="Canva Sans"/>
                <a:ea typeface="Canva Sans"/>
                <a:cs typeface="Canva Sans"/>
                <a:sym typeface="Canva Sans"/>
              </a:rPr>
              <a:t>Structured medication history data &amp;</a:t>
            </a:r>
          </a:p>
          <a:p>
            <a:pPr algn="ctr" defTabSz="609585">
              <a:lnSpc>
                <a:spcPts val="2623"/>
              </a:lnSpc>
              <a:spcBef>
                <a:spcPct val="0"/>
              </a:spcBef>
            </a:pPr>
            <a:r>
              <a:rPr lang="en-US" sz="1873">
                <a:solidFill>
                  <a:srgbClr val="000000"/>
                </a:solidFill>
                <a:latin typeface="Canva Sans"/>
                <a:ea typeface="Canva Sans"/>
                <a:cs typeface="Canva Sans"/>
                <a:sym typeface="Canva Sans"/>
              </a:rPr>
              <a:t>risk analysis</a:t>
            </a:r>
          </a:p>
        </p:txBody>
      </p:sp>
      <p:sp>
        <p:nvSpPr>
          <p:cNvPr id="9" name="TextBox 9"/>
          <p:cNvSpPr txBox="1"/>
          <p:nvPr/>
        </p:nvSpPr>
        <p:spPr>
          <a:xfrm>
            <a:off x="432314" y="5196182"/>
            <a:ext cx="2978740" cy="1647182"/>
          </a:xfrm>
          <a:prstGeom prst="rect">
            <a:avLst/>
          </a:prstGeom>
        </p:spPr>
        <p:txBody>
          <a:bodyPr lIns="0" tIns="0" rIns="0" bIns="0" rtlCol="0" anchor="t">
            <a:spAutoFit/>
          </a:bodyPr>
          <a:lstStyle/>
          <a:p>
            <a:pPr marL="380990" indent="-380990" defTabSz="609585">
              <a:lnSpc>
                <a:spcPts val="2623"/>
              </a:lnSpc>
              <a:spcBef>
                <a:spcPct val="0"/>
              </a:spcBef>
              <a:buFont typeface="Arial" panose="020B0604020202020204" pitchFamily="34" charset="0"/>
              <a:buChar char="•"/>
            </a:pPr>
            <a:r>
              <a:rPr lang="en-US" sz="1873">
                <a:solidFill>
                  <a:srgbClr val="000000"/>
                </a:solidFill>
                <a:latin typeface="Canva Sans"/>
                <a:ea typeface="Canva Sans"/>
                <a:cs typeface="Canva Sans"/>
                <a:sym typeface="Canva Sans"/>
              </a:rPr>
              <a:t>n= 688 Primary Care Practices (= Cluster)</a:t>
            </a:r>
          </a:p>
          <a:p>
            <a:pPr marL="380990" indent="-380990" defTabSz="609585">
              <a:lnSpc>
                <a:spcPts val="2623"/>
              </a:lnSpc>
              <a:spcBef>
                <a:spcPct val="0"/>
              </a:spcBef>
              <a:buFont typeface="Arial" panose="020B0604020202020204" pitchFamily="34" charset="0"/>
              <a:buChar char="•"/>
            </a:pPr>
            <a:r>
              <a:rPr lang="en-US" sz="1873">
                <a:solidFill>
                  <a:srgbClr val="000000"/>
                </a:solidFill>
                <a:latin typeface="Canva Sans"/>
                <a:ea typeface="Canva Sans"/>
                <a:cs typeface="Canva Sans"/>
                <a:sym typeface="Canva Sans"/>
              </a:rPr>
              <a:t>n= 42.700 Patients with Multimedication</a:t>
            </a:r>
          </a:p>
          <a:p>
            <a:pPr algn="ctr" defTabSz="609585">
              <a:lnSpc>
                <a:spcPts val="2623"/>
              </a:lnSpc>
              <a:spcBef>
                <a:spcPct val="0"/>
              </a:spcBef>
            </a:pPr>
            <a:endParaRPr lang="en-US" sz="1873">
              <a:solidFill>
                <a:srgbClr val="000000"/>
              </a:solidFill>
              <a:latin typeface="Canva Sans"/>
              <a:ea typeface="Canva Sans"/>
              <a:cs typeface="Canva Sans"/>
              <a:sym typeface="Canva Sans"/>
            </a:endParaRPr>
          </a:p>
        </p:txBody>
      </p:sp>
      <p:sp>
        <p:nvSpPr>
          <p:cNvPr id="10" name="TextBox 10"/>
          <p:cNvSpPr txBox="1"/>
          <p:nvPr/>
        </p:nvSpPr>
        <p:spPr>
          <a:xfrm>
            <a:off x="4611951" y="5680503"/>
            <a:ext cx="3384059" cy="696344"/>
          </a:xfrm>
          <a:prstGeom prst="rect">
            <a:avLst/>
          </a:prstGeom>
        </p:spPr>
        <p:txBody>
          <a:bodyPr lIns="0" tIns="0" rIns="0" bIns="0" rtlCol="0" anchor="t">
            <a:spAutoFit/>
          </a:bodyPr>
          <a:lstStyle/>
          <a:p>
            <a:pPr algn="ctr" defTabSz="609585">
              <a:lnSpc>
                <a:spcPts val="2809"/>
              </a:lnSpc>
              <a:spcBef>
                <a:spcPct val="0"/>
              </a:spcBef>
            </a:pPr>
            <a:r>
              <a:rPr lang="en-US" sz="2007" b="1">
                <a:solidFill>
                  <a:srgbClr val="000000"/>
                </a:solidFill>
                <a:latin typeface="Canva Sans Bold"/>
                <a:ea typeface="Canva Sans Bold"/>
                <a:cs typeface="Canva Sans Bold"/>
                <a:sym typeface="Canva Sans Bold"/>
              </a:rPr>
              <a:t>Provide software implementation </a:t>
            </a:r>
          </a:p>
        </p:txBody>
      </p:sp>
      <p:sp>
        <p:nvSpPr>
          <p:cNvPr id="11" name="AutoShape 2">
            <a:extLst>
              <a:ext uri="{FF2B5EF4-FFF2-40B4-BE49-F238E27FC236}">
                <a16:creationId xmlns:a16="http://schemas.microsoft.com/office/drawing/2014/main" id="{1E89479D-1BAD-4796-B896-195076970A6E}"/>
              </a:ext>
            </a:extLst>
          </p:cNvPr>
          <p:cNvSpPr/>
          <p:nvPr/>
        </p:nvSpPr>
        <p:spPr>
          <a:xfrm>
            <a:off x="0" y="834027"/>
            <a:ext cx="12607960" cy="0"/>
          </a:xfrm>
          <a:prstGeom prst="line">
            <a:avLst/>
          </a:prstGeom>
          <a:ln w="38100" cap="flat">
            <a:solidFill>
              <a:srgbClr val="13538A"/>
            </a:solidFill>
            <a:prstDash val="solid"/>
            <a:headEnd type="none" w="sm" len="sm"/>
            <a:tailEnd type="none" w="sm" len="sm"/>
          </a:ln>
        </p:spPr>
        <p:txBody>
          <a:bodyPr/>
          <a:lstStyle/>
          <a:p>
            <a:pPr defTabSz="609585"/>
            <a:endParaRPr lang="nl-NL" sz="2400">
              <a:solidFill>
                <a:srgbClr val="143C46"/>
              </a:solidFill>
              <a:latin typeface="Arial" panose="020B0604020202020204"/>
            </a:endParaRPr>
          </a:p>
        </p:txBody>
      </p:sp>
      <p:sp>
        <p:nvSpPr>
          <p:cNvPr id="12" name="TextBox 38">
            <a:extLst>
              <a:ext uri="{FF2B5EF4-FFF2-40B4-BE49-F238E27FC236}">
                <a16:creationId xmlns:a16="http://schemas.microsoft.com/office/drawing/2014/main" id="{5C02AFBB-9720-43AB-9C64-B79E90E08632}"/>
              </a:ext>
            </a:extLst>
          </p:cNvPr>
          <p:cNvSpPr txBox="1"/>
          <p:nvPr/>
        </p:nvSpPr>
        <p:spPr>
          <a:xfrm>
            <a:off x="155172" y="142061"/>
            <a:ext cx="11567907" cy="656462"/>
          </a:xfrm>
          <a:prstGeom prst="rect">
            <a:avLst/>
          </a:prstGeom>
        </p:spPr>
        <p:txBody>
          <a:bodyPr wrap="square" lIns="0" tIns="0" rIns="0" bIns="0" rtlCol="0" anchor="t">
            <a:spAutoFit/>
          </a:bodyPr>
          <a:lstStyle/>
          <a:p>
            <a:pPr defTabSz="609585"/>
            <a:r>
              <a:rPr lang="en-US" sz="2133" b="1">
                <a:solidFill>
                  <a:srgbClr val="143C46"/>
                </a:solidFill>
                <a:latin typeface="Arial" panose="020B0604020202020204"/>
              </a:rPr>
              <a:t>Cluster-Randomized Controlled Trial With a Stepped-Wedge Design in Primary Care Practices (AdAM -Project)</a:t>
            </a:r>
            <a:endParaRPr lang="de-DE" sz="1467" b="1">
              <a:solidFill>
                <a:srgbClr val="143C46"/>
              </a:solidFill>
              <a:latin typeface="Calibri" panose="020F0502020204030204" pitchFamily="34" charset="0"/>
              <a:cs typeface="Calibri" panose="020F0502020204030204" pitchFamily="34" charset="0"/>
            </a:endParaRPr>
          </a:p>
        </p:txBody>
      </p:sp>
      <p:sp>
        <p:nvSpPr>
          <p:cNvPr id="13" name="Ellipse 12">
            <a:extLst>
              <a:ext uri="{FF2B5EF4-FFF2-40B4-BE49-F238E27FC236}">
                <a16:creationId xmlns:a16="http://schemas.microsoft.com/office/drawing/2014/main" id="{1049B0DF-ECE9-4CB6-8591-FCE891D8BC65}"/>
              </a:ext>
            </a:extLst>
          </p:cNvPr>
          <p:cNvSpPr/>
          <p:nvPr/>
        </p:nvSpPr>
        <p:spPr>
          <a:xfrm>
            <a:off x="8348451" y="3510700"/>
            <a:ext cx="1243157" cy="64678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sz="2400">
              <a:solidFill>
                <a:srgbClr val="FFFFFF"/>
              </a:solidFill>
              <a:latin typeface="Arial" panose="020B0604020202020204"/>
            </a:endParaRPr>
          </a:p>
        </p:txBody>
      </p:sp>
      <p:sp>
        <p:nvSpPr>
          <p:cNvPr id="14" name="Textfeld 13">
            <a:extLst>
              <a:ext uri="{FF2B5EF4-FFF2-40B4-BE49-F238E27FC236}">
                <a16:creationId xmlns:a16="http://schemas.microsoft.com/office/drawing/2014/main" id="{EE28C343-6385-4A0A-83BC-59CA06E3860D}"/>
              </a:ext>
            </a:extLst>
          </p:cNvPr>
          <p:cNvSpPr txBox="1"/>
          <p:nvPr/>
        </p:nvSpPr>
        <p:spPr>
          <a:xfrm>
            <a:off x="4334924" y="2644372"/>
            <a:ext cx="4731197" cy="666977"/>
          </a:xfrm>
          <a:prstGeom prst="rect">
            <a:avLst/>
          </a:prstGeom>
          <a:noFill/>
        </p:spPr>
        <p:txBody>
          <a:bodyPr wrap="square" rtlCol="0">
            <a:spAutoFit/>
          </a:bodyPr>
          <a:lstStyle/>
          <a:p>
            <a:pPr defTabSz="609585"/>
            <a:r>
              <a:rPr lang="de-DE" sz="1867" b="1">
                <a:solidFill>
                  <a:srgbClr val="143C46"/>
                </a:solidFill>
                <a:latin typeface="Arial" panose="020B0604020202020204"/>
              </a:rPr>
              <a:t>Provide clinical-decision making support for Multimedication Patients</a:t>
            </a:r>
          </a:p>
        </p:txBody>
      </p:sp>
      <p:sp>
        <p:nvSpPr>
          <p:cNvPr id="15" name="Textfeld 14">
            <a:extLst>
              <a:ext uri="{FF2B5EF4-FFF2-40B4-BE49-F238E27FC236}">
                <a16:creationId xmlns:a16="http://schemas.microsoft.com/office/drawing/2014/main" id="{25B300C0-DE0D-408F-9A3C-88704B728CF0}"/>
              </a:ext>
            </a:extLst>
          </p:cNvPr>
          <p:cNvSpPr txBox="1"/>
          <p:nvPr/>
        </p:nvSpPr>
        <p:spPr>
          <a:xfrm>
            <a:off x="3209177" y="1645033"/>
            <a:ext cx="6982692" cy="666977"/>
          </a:xfrm>
          <a:prstGeom prst="rect">
            <a:avLst/>
          </a:prstGeom>
          <a:noFill/>
        </p:spPr>
        <p:txBody>
          <a:bodyPr wrap="square" rtlCol="0">
            <a:spAutoFit/>
          </a:bodyPr>
          <a:lstStyle/>
          <a:p>
            <a:pPr marL="380990" indent="-380990" defTabSz="609585">
              <a:buFont typeface="Wingdings" panose="05000000000000000000" pitchFamily="2" charset="2"/>
              <a:buChar char="Ø"/>
            </a:pPr>
            <a:r>
              <a:rPr lang="de-DE" sz="1867">
                <a:solidFill>
                  <a:srgbClr val="FF0000"/>
                </a:solidFill>
                <a:latin typeface="Arial" panose="020B0604020202020204"/>
              </a:rPr>
              <a:t>Patient-relevant data, interactive risk assesment </a:t>
            </a:r>
          </a:p>
          <a:p>
            <a:pPr defTabSz="609585"/>
            <a:r>
              <a:rPr lang="de-DE" sz="1867">
                <a:solidFill>
                  <a:srgbClr val="FF0000"/>
                </a:solidFill>
                <a:latin typeface="Arial" panose="020B0604020202020204"/>
              </a:rPr>
              <a:t>      planned via digital intervention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79D0-4B73-1B72-1030-78F35DF06D82}"/>
              </a:ext>
            </a:extLst>
          </p:cNvPr>
          <p:cNvSpPr>
            <a:spLocks noGrp="1"/>
          </p:cNvSpPr>
          <p:nvPr>
            <p:ph type="title"/>
          </p:nvPr>
        </p:nvSpPr>
        <p:spPr/>
        <p:txBody>
          <a:bodyPr/>
          <a:lstStyle/>
          <a:p>
            <a:r>
              <a:rPr lang="en-GB" dirty="0"/>
              <a:t>Results </a:t>
            </a:r>
            <a:br>
              <a:rPr lang="en-GB" dirty="0"/>
            </a:br>
            <a:r>
              <a:rPr lang="en-GB" sz="3200" dirty="0"/>
              <a:t>Guideline</a:t>
            </a:r>
            <a:r>
              <a:rPr lang="en-GB" dirty="0"/>
              <a:t> </a:t>
            </a:r>
            <a:r>
              <a:rPr lang="en-GB" sz="3200" dirty="0"/>
              <a:t>fidelity – aggregated at school level </a:t>
            </a:r>
          </a:p>
        </p:txBody>
      </p:sp>
      <p:graphicFrame>
        <p:nvGraphicFramePr>
          <p:cNvPr id="8" name="Content Placeholder 7">
            <a:extLst>
              <a:ext uri="{FF2B5EF4-FFF2-40B4-BE49-F238E27FC236}">
                <a16:creationId xmlns:a16="http://schemas.microsoft.com/office/drawing/2014/main" id="{07F04619-BA7B-E4FC-90BC-C9A99ED1F0C5}"/>
              </a:ext>
            </a:extLst>
          </p:cNvPr>
          <p:cNvGraphicFramePr>
            <a:graphicFrameLocks noGrp="1"/>
          </p:cNvGraphicFramePr>
          <p:nvPr>
            <p:ph idx="1"/>
          </p:nvPr>
        </p:nvGraphicFramePr>
        <p:xfrm>
          <a:off x="341296" y="2180861"/>
          <a:ext cx="10939282" cy="3460386"/>
        </p:xfrm>
        <a:graphic>
          <a:graphicData uri="http://schemas.openxmlformats.org/drawingml/2006/table">
            <a:tbl>
              <a:tblPr firstRow="1" firstCol="1" bandRow="1">
                <a:tableStyleId>{7E9639D4-E3E2-4D34-9284-5A2195B3D0D7}</a:tableStyleId>
              </a:tblPr>
              <a:tblGrid>
                <a:gridCol w="2660748">
                  <a:extLst>
                    <a:ext uri="{9D8B030D-6E8A-4147-A177-3AD203B41FA5}">
                      <a16:colId xmlns:a16="http://schemas.microsoft.com/office/drawing/2014/main" val="2312631310"/>
                    </a:ext>
                  </a:extLst>
                </a:gridCol>
                <a:gridCol w="1168415">
                  <a:extLst>
                    <a:ext uri="{9D8B030D-6E8A-4147-A177-3AD203B41FA5}">
                      <a16:colId xmlns:a16="http://schemas.microsoft.com/office/drawing/2014/main" val="133631923"/>
                    </a:ext>
                  </a:extLst>
                </a:gridCol>
                <a:gridCol w="955976">
                  <a:extLst>
                    <a:ext uri="{9D8B030D-6E8A-4147-A177-3AD203B41FA5}">
                      <a16:colId xmlns:a16="http://schemas.microsoft.com/office/drawing/2014/main" val="1804632990"/>
                    </a:ext>
                  </a:extLst>
                </a:gridCol>
                <a:gridCol w="318659">
                  <a:extLst>
                    <a:ext uri="{9D8B030D-6E8A-4147-A177-3AD203B41FA5}">
                      <a16:colId xmlns:a16="http://schemas.microsoft.com/office/drawing/2014/main" val="1683601915"/>
                    </a:ext>
                  </a:extLst>
                </a:gridCol>
                <a:gridCol w="1274633">
                  <a:extLst>
                    <a:ext uri="{9D8B030D-6E8A-4147-A177-3AD203B41FA5}">
                      <a16:colId xmlns:a16="http://schemas.microsoft.com/office/drawing/2014/main" val="3624180844"/>
                    </a:ext>
                  </a:extLst>
                </a:gridCol>
                <a:gridCol w="1062195">
                  <a:extLst>
                    <a:ext uri="{9D8B030D-6E8A-4147-A177-3AD203B41FA5}">
                      <a16:colId xmlns:a16="http://schemas.microsoft.com/office/drawing/2014/main" val="2384103676"/>
                    </a:ext>
                  </a:extLst>
                </a:gridCol>
                <a:gridCol w="809063">
                  <a:extLst>
                    <a:ext uri="{9D8B030D-6E8A-4147-A177-3AD203B41FA5}">
                      <a16:colId xmlns:a16="http://schemas.microsoft.com/office/drawing/2014/main" val="2947179044"/>
                    </a:ext>
                  </a:extLst>
                </a:gridCol>
                <a:gridCol w="1614260">
                  <a:extLst>
                    <a:ext uri="{9D8B030D-6E8A-4147-A177-3AD203B41FA5}">
                      <a16:colId xmlns:a16="http://schemas.microsoft.com/office/drawing/2014/main" val="2196194268"/>
                    </a:ext>
                  </a:extLst>
                </a:gridCol>
                <a:gridCol w="1075333">
                  <a:extLst>
                    <a:ext uri="{9D8B030D-6E8A-4147-A177-3AD203B41FA5}">
                      <a16:colId xmlns:a16="http://schemas.microsoft.com/office/drawing/2014/main" val="4097680950"/>
                    </a:ext>
                  </a:extLst>
                </a:gridCol>
              </a:tblGrid>
              <a:tr h="649133">
                <a:tc>
                  <a:txBody>
                    <a:bodyPr/>
                    <a:lstStyle/>
                    <a:p>
                      <a:pPr algn="ctr">
                        <a:lnSpc>
                          <a:spcPct val="150000"/>
                        </a:lnSpc>
                        <a:spcAft>
                          <a:spcPts val="600"/>
                        </a:spcAft>
                        <a:buNone/>
                      </a:pPr>
                      <a:r>
                        <a:rPr lang="en-US" sz="1900" dirty="0">
                          <a:effectLst/>
                        </a:rPr>
                        <a:t> </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gridSpan="2">
                  <a:txBody>
                    <a:bodyPr/>
                    <a:lstStyle/>
                    <a:p>
                      <a:pPr algn="ctr">
                        <a:lnSpc>
                          <a:spcPct val="150000"/>
                        </a:lnSpc>
                        <a:spcAft>
                          <a:spcPts val="600"/>
                        </a:spcAft>
                        <a:buNone/>
                      </a:pPr>
                      <a:r>
                        <a:rPr lang="en-US" sz="1900">
                          <a:effectLst/>
                        </a:rPr>
                        <a:t>T</a:t>
                      </a:r>
                      <a:r>
                        <a:rPr lang="en-US" sz="1900" baseline="-25000">
                          <a:effectLst/>
                        </a:rPr>
                        <a:t>0 </a:t>
                      </a:r>
                      <a:r>
                        <a:rPr lang="en-US" sz="1900">
                          <a:effectLst/>
                        </a:rPr>
                        <a:t>(N= 2276)</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hMerge="1">
                  <a:txBody>
                    <a:bodyPr/>
                    <a:lstStyle/>
                    <a:p>
                      <a:endParaRPr lang="en-GB"/>
                    </a:p>
                  </a:txBody>
                  <a:tcPr/>
                </a:tc>
                <a:tc>
                  <a:txBody>
                    <a:bodyPr/>
                    <a:lstStyle/>
                    <a:p>
                      <a:pPr algn="ctr">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gridSpan="2">
                  <a:txBody>
                    <a:bodyPr/>
                    <a:lstStyle/>
                    <a:p>
                      <a:pPr algn="ctr">
                        <a:lnSpc>
                          <a:spcPct val="150000"/>
                        </a:lnSpc>
                        <a:spcAft>
                          <a:spcPts val="600"/>
                        </a:spcAft>
                        <a:buNone/>
                      </a:pPr>
                      <a:r>
                        <a:rPr lang="en-US" sz="1900">
                          <a:effectLst/>
                        </a:rPr>
                        <a:t>T</a:t>
                      </a:r>
                      <a:r>
                        <a:rPr lang="en-US" sz="1900" baseline="-25000">
                          <a:effectLst/>
                        </a:rPr>
                        <a:t>4 </a:t>
                      </a:r>
                      <a:r>
                        <a:rPr lang="en-US" sz="1900">
                          <a:effectLst/>
                        </a:rPr>
                        <a:t>(N= 1891)</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hMerge="1">
                  <a:txBody>
                    <a:bodyPr/>
                    <a:lstStyle/>
                    <a:p>
                      <a:endParaRPr lang="en-GB"/>
                    </a:p>
                  </a:txBody>
                  <a:tcPr/>
                </a:tc>
                <a:tc gridSpan="3">
                  <a:txBody>
                    <a:bodyPr/>
                    <a:lstStyle/>
                    <a:p>
                      <a:pPr algn="ctr">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66030059"/>
                  </a:ext>
                </a:extLst>
              </a:tr>
              <a:tr h="649133">
                <a:tc>
                  <a:txBody>
                    <a:bodyPr/>
                    <a:lstStyle/>
                    <a:p>
                      <a:pPr algn="ctr">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dirty="0">
                          <a:solidFill>
                            <a:schemeClr val="accent1"/>
                          </a:solidFill>
                          <a:effectLst/>
                        </a:rPr>
                        <a:t>Mean</a:t>
                      </a:r>
                      <a:endParaRPr lang="sv-SE" sz="19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dirty="0">
                          <a:solidFill>
                            <a:schemeClr val="accent1"/>
                          </a:solidFill>
                          <a:effectLst/>
                        </a:rPr>
                        <a:t>SD</a:t>
                      </a:r>
                      <a:endParaRPr lang="sv-SE" sz="19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a:solidFill>
                            <a:schemeClr val="accent1"/>
                          </a:solidFill>
                          <a:effectLst/>
                        </a:rPr>
                        <a:t> </a:t>
                      </a:r>
                      <a:endParaRPr lang="sv-SE" sz="19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a:solidFill>
                            <a:schemeClr val="accent1"/>
                          </a:solidFill>
                          <a:effectLst/>
                        </a:rPr>
                        <a:t>Mean</a:t>
                      </a:r>
                      <a:endParaRPr lang="sv-SE" sz="19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dirty="0">
                          <a:solidFill>
                            <a:schemeClr val="accent1"/>
                          </a:solidFill>
                          <a:effectLst/>
                        </a:rPr>
                        <a:t>SD</a:t>
                      </a:r>
                      <a:endParaRPr lang="sv-SE" sz="19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a:solidFill>
                            <a:schemeClr val="accent1"/>
                          </a:solidFill>
                          <a:effectLst/>
                        </a:rPr>
                        <a:t>B</a:t>
                      </a:r>
                      <a:endParaRPr lang="sv-SE" sz="19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dirty="0">
                          <a:solidFill>
                            <a:schemeClr val="accent1"/>
                          </a:solidFill>
                          <a:effectLst/>
                        </a:rPr>
                        <a:t>95% CI</a:t>
                      </a:r>
                      <a:endParaRPr lang="sv-SE" sz="19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b="1" dirty="0">
                          <a:solidFill>
                            <a:schemeClr val="accent1"/>
                          </a:solidFill>
                          <a:effectLst/>
                        </a:rPr>
                        <a:t>p</a:t>
                      </a:r>
                      <a:endParaRPr lang="sv-SE" sz="19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extLst>
                  <a:ext uri="{0D108BD9-81ED-4DB2-BD59-A6C34878D82A}">
                    <a16:rowId xmlns:a16="http://schemas.microsoft.com/office/drawing/2014/main" val="2178804355"/>
                  </a:ext>
                </a:extLst>
              </a:tr>
              <a:tr h="992012">
                <a:tc>
                  <a:txBody>
                    <a:bodyPr/>
                    <a:lstStyle/>
                    <a:p>
                      <a:pPr algn="just">
                        <a:lnSpc>
                          <a:spcPct val="150000"/>
                        </a:lnSpc>
                        <a:spcAft>
                          <a:spcPts val="600"/>
                        </a:spcAft>
                        <a:buNone/>
                      </a:pPr>
                      <a:r>
                        <a:rPr lang="en-US" sz="1900">
                          <a:effectLst/>
                        </a:rPr>
                        <a:t>Multifaceted group</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19.8</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3.2</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25.1</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4.0</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rowSpan="2">
                  <a:txBody>
                    <a:bodyPr/>
                    <a:lstStyle/>
                    <a:p>
                      <a:pPr algn="ctr">
                        <a:lnSpc>
                          <a:spcPct val="150000"/>
                        </a:lnSpc>
                        <a:spcAft>
                          <a:spcPts val="600"/>
                        </a:spcAft>
                        <a:buNone/>
                      </a:pPr>
                      <a:r>
                        <a:rPr lang="en-US" sz="1900" dirty="0">
                          <a:effectLst/>
                        </a:rPr>
                        <a:t> </a:t>
                      </a:r>
                      <a:endParaRPr lang="sv-SE" sz="1900" dirty="0">
                        <a:effectLst/>
                      </a:endParaRPr>
                    </a:p>
                    <a:p>
                      <a:pPr algn="ctr">
                        <a:lnSpc>
                          <a:spcPct val="150000"/>
                        </a:lnSpc>
                        <a:spcAft>
                          <a:spcPts val="600"/>
                        </a:spcAft>
                        <a:buNone/>
                      </a:pPr>
                      <a:r>
                        <a:rPr lang="en-US" sz="1900" dirty="0">
                          <a:effectLst/>
                        </a:rPr>
                        <a:t> </a:t>
                      </a:r>
                      <a:endParaRPr lang="sv-SE" sz="1900" dirty="0">
                        <a:effectLst/>
                      </a:endParaRPr>
                    </a:p>
                    <a:p>
                      <a:pPr algn="ctr">
                        <a:lnSpc>
                          <a:spcPct val="150000"/>
                        </a:lnSpc>
                        <a:spcAft>
                          <a:spcPts val="600"/>
                        </a:spcAft>
                        <a:buNone/>
                      </a:pPr>
                      <a:r>
                        <a:rPr lang="en-US" sz="1900" dirty="0">
                          <a:effectLst/>
                        </a:rPr>
                        <a:t>2.81</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rowSpan="2">
                  <a:txBody>
                    <a:bodyPr/>
                    <a:lstStyle/>
                    <a:p>
                      <a:pPr algn="ctr">
                        <a:lnSpc>
                          <a:spcPct val="150000"/>
                        </a:lnSpc>
                        <a:spcAft>
                          <a:spcPts val="600"/>
                        </a:spcAft>
                        <a:buNone/>
                      </a:pPr>
                      <a:r>
                        <a:rPr lang="en-US" sz="1900">
                          <a:effectLst/>
                        </a:rPr>
                        <a:t> </a:t>
                      </a:r>
                      <a:endParaRPr lang="sv-SE" sz="1900">
                        <a:effectLst/>
                      </a:endParaRPr>
                    </a:p>
                    <a:p>
                      <a:pPr algn="ctr">
                        <a:lnSpc>
                          <a:spcPct val="150000"/>
                        </a:lnSpc>
                        <a:spcAft>
                          <a:spcPts val="600"/>
                        </a:spcAft>
                        <a:buNone/>
                      </a:pPr>
                      <a:r>
                        <a:rPr lang="en-US" sz="1900">
                          <a:effectLst/>
                        </a:rPr>
                        <a:t> </a:t>
                      </a:r>
                      <a:endParaRPr lang="sv-SE" sz="1900">
                        <a:effectLst/>
                      </a:endParaRPr>
                    </a:p>
                    <a:p>
                      <a:pPr algn="ctr">
                        <a:lnSpc>
                          <a:spcPct val="150000"/>
                        </a:lnSpc>
                        <a:spcAft>
                          <a:spcPts val="600"/>
                        </a:spcAft>
                        <a:buNone/>
                      </a:pPr>
                      <a:r>
                        <a:rPr lang="en-US" sz="1900">
                          <a:effectLst/>
                        </a:rPr>
                        <a:t>2.49 to 3.12</a:t>
                      </a:r>
                      <a:endParaRPr lang="sv-SE" sz="1900">
                        <a:effectLst/>
                      </a:endParaRPr>
                    </a:p>
                    <a:p>
                      <a:pPr algn="ctr">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rowSpan="2">
                  <a:txBody>
                    <a:bodyPr/>
                    <a:lstStyle/>
                    <a:p>
                      <a:pPr algn="ctr">
                        <a:lnSpc>
                          <a:spcPct val="150000"/>
                        </a:lnSpc>
                        <a:spcAft>
                          <a:spcPts val="600"/>
                        </a:spcAft>
                        <a:buNone/>
                      </a:pPr>
                      <a:r>
                        <a:rPr lang="en-US" sz="1900" dirty="0">
                          <a:effectLst/>
                        </a:rPr>
                        <a:t> </a:t>
                      </a:r>
                      <a:endParaRPr lang="sv-SE" sz="1900" dirty="0">
                        <a:effectLst/>
                      </a:endParaRPr>
                    </a:p>
                    <a:p>
                      <a:pPr algn="ctr">
                        <a:lnSpc>
                          <a:spcPct val="150000"/>
                        </a:lnSpc>
                        <a:spcAft>
                          <a:spcPts val="600"/>
                        </a:spcAft>
                        <a:buNone/>
                      </a:pPr>
                      <a:r>
                        <a:rPr lang="en-US" sz="1900" dirty="0">
                          <a:effectLst/>
                        </a:rPr>
                        <a:t> </a:t>
                      </a:r>
                      <a:endParaRPr lang="sv-SE" sz="1900" dirty="0">
                        <a:effectLst/>
                      </a:endParaRPr>
                    </a:p>
                    <a:p>
                      <a:pPr algn="ctr">
                        <a:lnSpc>
                          <a:spcPct val="150000"/>
                        </a:lnSpc>
                        <a:spcAft>
                          <a:spcPts val="600"/>
                        </a:spcAft>
                        <a:buNone/>
                      </a:pPr>
                      <a:r>
                        <a:rPr lang="en-US" sz="1900" dirty="0">
                          <a:effectLst/>
                        </a:rPr>
                        <a:t>&lt;.001</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extLst>
                  <a:ext uri="{0D108BD9-81ED-4DB2-BD59-A6C34878D82A}">
                    <a16:rowId xmlns:a16="http://schemas.microsoft.com/office/drawing/2014/main" val="1894201665"/>
                  </a:ext>
                </a:extLst>
              </a:tr>
              <a:tr h="1170108">
                <a:tc>
                  <a:txBody>
                    <a:bodyPr/>
                    <a:lstStyle/>
                    <a:p>
                      <a:pPr algn="just">
                        <a:lnSpc>
                          <a:spcPct val="150000"/>
                        </a:lnSpc>
                        <a:spcAft>
                          <a:spcPts val="600"/>
                        </a:spcAft>
                        <a:buNone/>
                      </a:pPr>
                      <a:r>
                        <a:rPr lang="en-US" sz="1900" dirty="0">
                          <a:effectLst/>
                        </a:rPr>
                        <a:t>Discrete group</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19.4</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3.9</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a:effectLst/>
                        </a:rPr>
                        <a:t>21.8</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a:txBody>
                    <a:bodyPr/>
                    <a:lstStyle/>
                    <a:p>
                      <a:pPr algn="ctr">
                        <a:lnSpc>
                          <a:spcPct val="150000"/>
                        </a:lnSpc>
                        <a:spcAft>
                          <a:spcPts val="600"/>
                        </a:spcAft>
                        <a:buNone/>
                      </a:pPr>
                      <a:r>
                        <a:rPr lang="en-US" sz="1900" dirty="0">
                          <a:effectLst/>
                        </a:rPr>
                        <a:t>4.4</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0677" marR="80677"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07843389"/>
                  </a:ext>
                </a:extLst>
              </a:tr>
            </a:tbl>
          </a:graphicData>
        </a:graphic>
      </p:graphicFrame>
      <p:sp>
        <p:nvSpPr>
          <p:cNvPr id="4" name="Footer Placeholder 3">
            <a:extLst>
              <a:ext uri="{FF2B5EF4-FFF2-40B4-BE49-F238E27FC236}">
                <a16:creationId xmlns:a16="http://schemas.microsoft.com/office/drawing/2014/main" id="{1FCF9E1E-FF8D-1178-64B0-C72FBFABDB94}"/>
              </a:ext>
            </a:extLst>
          </p:cNvPr>
          <p:cNvSpPr>
            <a:spLocks noGrp="1"/>
          </p:cNvSpPr>
          <p:nvPr>
            <p:ph type="ftr" sz="quarter" idx="3"/>
          </p:nvPr>
        </p:nvSpPr>
        <p:spPr/>
        <p:txBody>
          <a:bodyPr/>
          <a:lstStyle/>
          <a:p>
            <a:pPr defTabSz="1219170" eaLnBrk="0" fontAlgn="base" hangingPunct="0">
              <a:spcBef>
                <a:spcPct val="0"/>
              </a:spcBef>
              <a:spcAft>
                <a:spcPct val="0"/>
              </a:spcAft>
            </a:pPr>
            <a:r>
              <a:rPr lang="sv-SE" dirty="0">
                <a:latin typeface="DM Sans"/>
              </a:rPr>
              <a:t>Karolinska Institutet - ett medicinskt universitet</a:t>
            </a:r>
          </a:p>
        </p:txBody>
      </p:sp>
      <p:sp>
        <p:nvSpPr>
          <p:cNvPr id="5" name="Date Placeholder 4">
            <a:extLst>
              <a:ext uri="{FF2B5EF4-FFF2-40B4-BE49-F238E27FC236}">
                <a16:creationId xmlns:a16="http://schemas.microsoft.com/office/drawing/2014/main" id="{5F52B0EA-8953-39A2-1293-AB19BF8A7C35}"/>
              </a:ext>
            </a:extLst>
          </p:cNvPr>
          <p:cNvSpPr>
            <a:spLocks noGrp="1"/>
          </p:cNvSpPr>
          <p:nvPr>
            <p:ph type="dt" sz="half" idx="10"/>
          </p:nvPr>
        </p:nvSpPr>
        <p:spPr/>
        <p:txBody>
          <a:bodyPr/>
          <a:lstStyle/>
          <a:p>
            <a:pPr defTabSz="1219170" eaLnBrk="0" fontAlgn="base" hangingPunct="0">
              <a:spcBef>
                <a:spcPct val="0"/>
              </a:spcBef>
              <a:spcAft>
                <a:spcPct val="0"/>
              </a:spcAft>
            </a:pPr>
            <a:fld id="{842A2CD5-DA8C-4B9D-8315-B34160A16C25}" type="datetime4">
              <a:rPr lang="sv-SE">
                <a:solidFill>
                  <a:srgbClr val="4F0433"/>
                </a:solidFill>
                <a:latin typeface="DM Sans"/>
              </a:rPr>
              <a:pPr defTabSz="1219170" eaLnBrk="0" fontAlgn="base" hangingPunct="0">
                <a:spcBef>
                  <a:spcPct val="0"/>
                </a:spcBef>
                <a:spcAft>
                  <a:spcPct val="0"/>
                </a:spcAft>
              </a:pPr>
              <a:t>1 juni 2025</a:t>
            </a:fld>
            <a:endParaRPr lang="sv-SE">
              <a:solidFill>
                <a:srgbClr val="4F0433"/>
              </a:solidFill>
              <a:latin typeface="DM Sans"/>
            </a:endParaRPr>
          </a:p>
        </p:txBody>
      </p:sp>
      <p:sp>
        <p:nvSpPr>
          <p:cNvPr id="6" name="Slide Number Placeholder 5">
            <a:extLst>
              <a:ext uri="{FF2B5EF4-FFF2-40B4-BE49-F238E27FC236}">
                <a16:creationId xmlns:a16="http://schemas.microsoft.com/office/drawing/2014/main" id="{4DE0BBB6-7261-8C5B-CBFA-3613FAE198EA}"/>
              </a:ext>
            </a:extLst>
          </p:cNvPr>
          <p:cNvSpPr>
            <a:spLocks noGrp="1"/>
          </p:cNvSpPr>
          <p:nvPr>
            <p:ph type="sldNum" sz="quarter" idx="12"/>
          </p:nvPr>
        </p:nvSpPr>
        <p:spPr/>
        <p:txBody>
          <a:bodyPr/>
          <a:lstStyle/>
          <a:p>
            <a:pPr defTabSz="1219170" eaLnBrk="0" fontAlgn="base" hangingPunct="0">
              <a:spcBef>
                <a:spcPct val="0"/>
              </a:spcBef>
              <a:spcAft>
                <a:spcPct val="0"/>
              </a:spcAft>
            </a:pPr>
            <a:fld id="{15859C56-CB7E-413F-8971-4226A1EF6823}" type="slidenum">
              <a:rPr lang="sv-SE">
                <a:solidFill>
                  <a:srgbClr val="4F0433"/>
                </a:solidFill>
                <a:latin typeface="DM Sans"/>
              </a:rPr>
              <a:pPr defTabSz="1219170" eaLnBrk="0" fontAlgn="base" hangingPunct="0">
                <a:spcBef>
                  <a:spcPct val="0"/>
                </a:spcBef>
                <a:spcAft>
                  <a:spcPct val="0"/>
                </a:spcAft>
              </a:pPr>
              <a:t>40</a:t>
            </a:fld>
            <a:endParaRPr lang="sv-SE">
              <a:solidFill>
                <a:srgbClr val="4F0433"/>
              </a:solidFill>
              <a:latin typeface="DM Sans"/>
            </a:endParaRPr>
          </a:p>
        </p:txBody>
      </p:sp>
      <p:sp>
        <p:nvSpPr>
          <p:cNvPr id="3" name="TextBox 2">
            <a:extLst>
              <a:ext uri="{FF2B5EF4-FFF2-40B4-BE49-F238E27FC236}">
                <a16:creationId xmlns:a16="http://schemas.microsoft.com/office/drawing/2014/main" id="{8580A24A-C794-BFBE-7B93-E16B43078DCC}"/>
              </a:ext>
            </a:extLst>
          </p:cNvPr>
          <p:cNvSpPr txBox="1"/>
          <p:nvPr/>
        </p:nvSpPr>
        <p:spPr>
          <a:xfrm>
            <a:off x="239350" y="5828114"/>
            <a:ext cx="5391219" cy="338554"/>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Rödlund et al., Implementation Science – in publication</a:t>
            </a:r>
          </a:p>
        </p:txBody>
      </p:sp>
    </p:spTree>
    <p:extLst>
      <p:ext uri="{BB962C8B-B14F-4D97-AF65-F5344CB8AC3E}">
        <p14:creationId xmlns:p14="http://schemas.microsoft.com/office/powerpoint/2010/main" val="2432135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different colored lines&#10;&#10;AI-generated content may be incorrect.">
            <a:extLst>
              <a:ext uri="{FF2B5EF4-FFF2-40B4-BE49-F238E27FC236}">
                <a16:creationId xmlns:a16="http://schemas.microsoft.com/office/drawing/2014/main" id="{4DC02DDE-7689-8C35-94AD-97E4409B2046}"/>
              </a:ext>
            </a:extLst>
          </p:cNvPr>
          <p:cNvPicPr>
            <a:picLocks noChangeAspect="1"/>
          </p:cNvPicPr>
          <p:nvPr/>
        </p:nvPicPr>
        <p:blipFill>
          <a:blip r:embed="rId3"/>
          <a:stretch>
            <a:fillRect/>
          </a:stretch>
        </p:blipFill>
        <p:spPr>
          <a:xfrm>
            <a:off x="120642" y="1140230"/>
            <a:ext cx="11950700" cy="5377813"/>
          </a:xfrm>
          <a:prstGeom prst="rect">
            <a:avLst/>
          </a:prstGeom>
          <a:noFill/>
          <a:ln>
            <a:noFill/>
          </a:ln>
          <a:effectLst/>
        </p:spPr>
      </p:pic>
      <p:sp>
        <p:nvSpPr>
          <p:cNvPr id="11" name="Title 10">
            <a:extLst>
              <a:ext uri="{FF2B5EF4-FFF2-40B4-BE49-F238E27FC236}">
                <a16:creationId xmlns:a16="http://schemas.microsoft.com/office/drawing/2014/main" id="{B3A1CA57-DD0D-5F10-176F-80A89912E7E2}"/>
              </a:ext>
            </a:extLst>
          </p:cNvPr>
          <p:cNvSpPr>
            <a:spLocks noGrp="1"/>
          </p:cNvSpPr>
          <p:nvPr>
            <p:ph type="title"/>
          </p:nvPr>
        </p:nvSpPr>
        <p:spPr>
          <a:xfrm>
            <a:off x="341297" y="51221"/>
            <a:ext cx="11509393" cy="1143000"/>
          </a:xfrm>
        </p:spPr>
        <p:txBody>
          <a:bodyPr/>
          <a:lstStyle/>
          <a:p>
            <a:r>
              <a:rPr lang="en-GB" dirty="0"/>
              <a:t>Results</a:t>
            </a:r>
            <a:br>
              <a:rPr lang="en-GB" dirty="0"/>
            </a:br>
            <a:r>
              <a:rPr lang="en-GB" sz="3200" dirty="0"/>
              <a:t>Changes over time</a:t>
            </a:r>
          </a:p>
        </p:txBody>
      </p:sp>
      <p:sp>
        <p:nvSpPr>
          <p:cNvPr id="5" name="Date Placeholder 4" hidden="1">
            <a:extLst>
              <a:ext uri="{FF2B5EF4-FFF2-40B4-BE49-F238E27FC236}">
                <a16:creationId xmlns:a16="http://schemas.microsoft.com/office/drawing/2014/main" id="{A120EDE6-A8F3-B710-FCAD-FF29CBA8F3BE}"/>
              </a:ext>
            </a:extLst>
          </p:cNvPr>
          <p:cNvSpPr>
            <a:spLocks noGrp="1"/>
          </p:cNvSpPr>
          <p:nvPr>
            <p:ph type="dt" sz="half" idx="10"/>
          </p:nvPr>
        </p:nvSpPr>
        <p:spPr/>
        <p:txBody>
          <a:bodyPr/>
          <a:lstStyle/>
          <a:p>
            <a:pPr defTabSz="1219170" eaLnBrk="0" fontAlgn="base" hangingPunct="0">
              <a:spcBef>
                <a:spcPct val="0"/>
              </a:spcBef>
              <a:spcAft>
                <a:spcPts val="800"/>
              </a:spcAft>
            </a:pPr>
            <a:fld id="{842A2CD5-DA8C-4B9D-8315-B34160A16C25}" type="datetime4">
              <a:rPr lang="sv-SE">
                <a:solidFill>
                  <a:srgbClr val="4F0433"/>
                </a:solidFill>
                <a:latin typeface="DM Sans"/>
              </a:rPr>
              <a:pPr defTabSz="1219170" eaLnBrk="0" fontAlgn="base" hangingPunct="0">
                <a:spcBef>
                  <a:spcPct val="0"/>
                </a:spcBef>
                <a:spcAft>
                  <a:spcPts val="800"/>
                </a:spcAft>
              </a:pPr>
              <a:t>1 juni 2025</a:t>
            </a:fld>
            <a:endParaRPr lang="sv-SE">
              <a:solidFill>
                <a:srgbClr val="4F0433"/>
              </a:solidFill>
              <a:latin typeface="DM Sans"/>
            </a:endParaRPr>
          </a:p>
        </p:txBody>
      </p:sp>
      <p:sp>
        <p:nvSpPr>
          <p:cNvPr id="6" name="Slide Number Placeholder 5" hidden="1">
            <a:extLst>
              <a:ext uri="{FF2B5EF4-FFF2-40B4-BE49-F238E27FC236}">
                <a16:creationId xmlns:a16="http://schemas.microsoft.com/office/drawing/2014/main" id="{9AE367A2-2B88-7ACC-8AA6-045763B92A5E}"/>
              </a:ext>
            </a:extLst>
          </p:cNvPr>
          <p:cNvSpPr>
            <a:spLocks noGrp="1"/>
          </p:cNvSpPr>
          <p:nvPr>
            <p:ph type="sldNum" sz="quarter" idx="12"/>
          </p:nvPr>
        </p:nvSpPr>
        <p:spPr/>
        <p:txBody>
          <a:bodyPr/>
          <a:lstStyle/>
          <a:p>
            <a:pPr defTabSz="1219170" eaLnBrk="0" fontAlgn="base" hangingPunct="0">
              <a:spcBef>
                <a:spcPct val="0"/>
              </a:spcBef>
              <a:spcAft>
                <a:spcPts val="800"/>
              </a:spcAft>
            </a:pPr>
            <a:fld id="{15859C56-CB7E-413F-8971-4226A1EF6823}" type="slidenum">
              <a:rPr lang="sv-SE">
                <a:solidFill>
                  <a:srgbClr val="4F0433"/>
                </a:solidFill>
                <a:latin typeface="DM Sans"/>
              </a:rPr>
              <a:pPr defTabSz="1219170" eaLnBrk="0" fontAlgn="base" hangingPunct="0">
                <a:spcBef>
                  <a:spcPct val="0"/>
                </a:spcBef>
                <a:spcAft>
                  <a:spcPts val="800"/>
                </a:spcAft>
              </a:pPr>
              <a:t>41</a:t>
            </a:fld>
            <a:endParaRPr lang="sv-SE">
              <a:solidFill>
                <a:srgbClr val="4F0433"/>
              </a:solidFill>
              <a:latin typeface="DM Sans"/>
            </a:endParaRPr>
          </a:p>
        </p:txBody>
      </p:sp>
      <p:sp>
        <p:nvSpPr>
          <p:cNvPr id="2" name="TextBox 1">
            <a:extLst>
              <a:ext uri="{FF2B5EF4-FFF2-40B4-BE49-F238E27FC236}">
                <a16:creationId xmlns:a16="http://schemas.microsoft.com/office/drawing/2014/main" id="{FA5768B2-2074-AA28-2BB3-AF38C0FB8780}"/>
              </a:ext>
            </a:extLst>
          </p:cNvPr>
          <p:cNvSpPr txBox="1"/>
          <p:nvPr/>
        </p:nvSpPr>
        <p:spPr>
          <a:xfrm>
            <a:off x="239350" y="6421283"/>
            <a:ext cx="5391219" cy="338554"/>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Rödlund et al., Implementation Science – in publication</a:t>
            </a:r>
          </a:p>
        </p:txBody>
      </p:sp>
    </p:spTree>
    <p:extLst>
      <p:ext uri="{BB962C8B-B14F-4D97-AF65-F5344CB8AC3E}">
        <p14:creationId xmlns:p14="http://schemas.microsoft.com/office/powerpoint/2010/main" val="3597351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F82D124-9E0B-3784-4733-8B0D54A20FB3}"/>
              </a:ext>
            </a:extLst>
          </p:cNvPr>
          <p:cNvGraphicFramePr>
            <a:graphicFrameLocks noGrp="1"/>
          </p:cNvGraphicFramePr>
          <p:nvPr>
            <p:ph sz="half" idx="2"/>
          </p:nvPr>
        </p:nvGraphicFramePr>
        <p:xfrm>
          <a:off x="1007435" y="242265"/>
          <a:ext cx="9929483" cy="6055595"/>
        </p:xfrm>
        <a:graphic>
          <a:graphicData uri="http://schemas.openxmlformats.org/drawingml/2006/table">
            <a:tbl>
              <a:tblPr firstRow="1" firstCol="1" bandRow="1">
                <a:tableStyleId>{2D5ABB26-0587-4C30-8999-92F81FD0307C}</a:tableStyleId>
              </a:tblPr>
              <a:tblGrid>
                <a:gridCol w="2688300">
                  <a:extLst>
                    <a:ext uri="{9D8B030D-6E8A-4147-A177-3AD203B41FA5}">
                      <a16:colId xmlns:a16="http://schemas.microsoft.com/office/drawing/2014/main" val="2766963472"/>
                    </a:ext>
                  </a:extLst>
                </a:gridCol>
                <a:gridCol w="2688297">
                  <a:extLst>
                    <a:ext uri="{9D8B030D-6E8A-4147-A177-3AD203B41FA5}">
                      <a16:colId xmlns:a16="http://schemas.microsoft.com/office/drawing/2014/main" val="2923500153"/>
                    </a:ext>
                  </a:extLst>
                </a:gridCol>
                <a:gridCol w="2496277">
                  <a:extLst>
                    <a:ext uri="{9D8B030D-6E8A-4147-A177-3AD203B41FA5}">
                      <a16:colId xmlns:a16="http://schemas.microsoft.com/office/drawing/2014/main" val="421592197"/>
                    </a:ext>
                  </a:extLst>
                </a:gridCol>
                <a:gridCol w="2056608">
                  <a:extLst>
                    <a:ext uri="{9D8B030D-6E8A-4147-A177-3AD203B41FA5}">
                      <a16:colId xmlns:a16="http://schemas.microsoft.com/office/drawing/2014/main" val="3916062265"/>
                    </a:ext>
                  </a:extLst>
                </a:gridCol>
              </a:tblGrid>
              <a:tr h="632581">
                <a:tc>
                  <a:txBody>
                    <a:bodyPr/>
                    <a:lstStyle/>
                    <a:p>
                      <a:pPr>
                        <a:lnSpc>
                          <a:spcPct val="150000"/>
                        </a:lnSpc>
                        <a:spcAft>
                          <a:spcPts val="600"/>
                        </a:spcAft>
                        <a:buNone/>
                      </a:pPr>
                      <a:r>
                        <a:rPr lang="en-US" sz="1900" b="1" dirty="0">
                          <a:effectLst/>
                        </a:rPr>
                        <a:t>Mediator</a:t>
                      </a:r>
                      <a:endParaRPr lang="sv-SE" sz="1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600"/>
                        </a:spcAft>
                        <a:buNone/>
                      </a:pPr>
                      <a:r>
                        <a:rPr lang="en-US" sz="1900" b="1" dirty="0">
                          <a:effectLst/>
                        </a:rPr>
                        <a:t>Average indirect effect  (95 % CI)</a:t>
                      </a:r>
                      <a:endParaRPr lang="sv-SE" sz="1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600"/>
                        </a:spcAft>
                        <a:buNone/>
                      </a:pPr>
                      <a:r>
                        <a:rPr lang="en-US" sz="1900" b="1" dirty="0">
                          <a:effectLst/>
                        </a:rPr>
                        <a:t>Average direct effect (95 % CI)</a:t>
                      </a:r>
                      <a:endParaRPr lang="sv-SE" sz="1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0000"/>
                        </a:lnSpc>
                        <a:spcAft>
                          <a:spcPts val="600"/>
                        </a:spcAft>
                        <a:buNone/>
                      </a:pPr>
                      <a:r>
                        <a:rPr lang="en-US" sz="1900" b="1" kern="1200" dirty="0">
                          <a:solidFill>
                            <a:schemeClr val="tx1"/>
                          </a:solidFill>
                          <a:effectLst/>
                          <a:latin typeface="+mn-lt"/>
                          <a:ea typeface="+mn-ea"/>
                          <a:cs typeface="+mn-cs"/>
                        </a:rPr>
                        <a:t>Proportion mediated (%)</a:t>
                      </a:r>
                      <a:endParaRPr lang="sv-SE" sz="1900" b="1" kern="1200" dirty="0">
                        <a:solidFill>
                          <a:schemeClr val="tx1"/>
                        </a:solidFill>
                        <a:effectLst/>
                        <a:latin typeface="+mn-lt"/>
                        <a:ea typeface="+mn-ea"/>
                        <a:cs typeface="+mn-cs"/>
                      </a:endParaRPr>
                    </a:p>
                  </a:txBody>
                  <a:tcPr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6151319"/>
                  </a:ext>
                </a:extLst>
              </a:tr>
              <a:tr h="386588">
                <a:tc>
                  <a:txBody>
                    <a:bodyPr/>
                    <a:lstStyle/>
                    <a:p>
                      <a:pPr>
                        <a:lnSpc>
                          <a:spcPct val="150000"/>
                        </a:lnSpc>
                        <a:spcAft>
                          <a:spcPts val="600"/>
                        </a:spcAft>
                        <a:buNone/>
                      </a:pPr>
                      <a:r>
                        <a:rPr lang="en-US" sz="1900" b="1" dirty="0">
                          <a:solidFill>
                            <a:schemeClr val="accent5"/>
                          </a:solidFill>
                          <a:effectLst/>
                        </a:rPr>
                        <a:t>Capability</a:t>
                      </a:r>
                      <a:endParaRPr lang="sv-SE" sz="1900" b="1"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buNone/>
                      </a:pPr>
                      <a:r>
                        <a:rPr lang="en-US" sz="1900" dirty="0">
                          <a:effectLst/>
                        </a:rPr>
                        <a:t> </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600"/>
                        </a:spcAft>
                        <a:buNone/>
                      </a:pPr>
                      <a:r>
                        <a:rPr lang="en-US"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7477327"/>
                  </a:ext>
                </a:extLst>
              </a:tr>
              <a:tr h="392220">
                <a:tc>
                  <a:txBody>
                    <a:bodyPr/>
                    <a:lstStyle/>
                    <a:p>
                      <a:pPr>
                        <a:lnSpc>
                          <a:spcPct val="150000"/>
                        </a:lnSpc>
                        <a:spcAft>
                          <a:spcPts val="600"/>
                        </a:spcAft>
                        <a:buNone/>
                      </a:pPr>
                      <a:r>
                        <a:rPr lang="en-US" sz="1900" dirty="0">
                          <a:effectLst/>
                        </a:rPr>
                        <a:t>Knowledge</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0.81 (0.25 – 1.43)</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3.94 (2.52 – 5.36)</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17 %</a:t>
                      </a:r>
                      <a:endParaRPr lang="sv-SE" sz="1900" kern="1200" dirty="0">
                        <a:solidFill>
                          <a:schemeClr val="tx1"/>
                        </a:solidFill>
                        <a:effectLst/>
                        <a:latin typeface="+mn-lt"/>
                        <a:ea typeface="+mn-ea"/>
                        <a:cs typeface="+mn-cs"/>
                      </a:endParaRPr>
                    </a:p>
                  </a:txBody>
                  <a:tcPr marT="0" marB="0"/>
                </a:tc>
                <a:extLst>
                  <a:ext uri="{0D108BD9-81ED-4DB2-BD59-A6C34878D82A}">
                    <a16:rowId xmlns:a16="http://schemas.microsoft.com/office/drawing/2014/main" val="3673293939"/>
                  </a:ext>
                </a:extLst>
              </a:tr>
              <a:tr h="392220">
                <a:tc>
                  <a:txBody>
                    <a:bodyPr/>
                    <a:lstStyle/>
                    <a:p>
                      <a:pPr>
                        <a:lnSpc>
                          <a:spcPct val="150000"/>
                        </a:lnSpc>
                        <a:spcAft>
                          <a:spcPts val="600"/>
                        </a:spcAft>
                        <a:buNone/>
                      </a:pPr>
                      <a:r>
                        <a:rPr lang="en-US" sz="1900">
                          <a:effectLst/>
                        </a:rPr>
                        <a:t>Skills</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a:effectLst/>
                        </a:rPr>
                        <a:t>2.01 (0.73 – 3.37)</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2.78 (0.96 – 4.61)</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41 %</a:t>
                      </a:r>
                      <a:endParaRPr lang="sv-SE" sz="1900" kern="1200" dirty="0">
                        <a:solidFill>
                          <a:schemeClr val="tx1"/>
                        </a:solidFill>
                        <a:effectLst/>
                        <a:latin typeface="+mn-lt"/>
                        <a:ea typeface="+mn-ea"/>
                        <a:cs typeface="+mn-cs"/>
                      </a:endParaRPr>
                    </a:p>
                  </a:txBody>
                  <a:tcPr marT="0" marB="0"/>
                </a:tc>
                <a:extLst>
                  <a:ext uri="{0D108BD9-81ED-4DB2-BD59-A6C34878D82A}">
                    <a16:rowId xmlns:a16="http://schemas.microsoft.com/office/drawing/2014/main" val="1052065047"/>
                  </a:ext>
                </a:extLst>
              </a:tr>
              <a:tr h="392220">
                <a:tc>
                  <a:txBody>
                    <a:bodyPr/>
                    <a:lstStyle/>
                    <a:p>
                      <a:pPr>
                        <a:lnSpc>
                          <a:spcPct val="150000"/>
                        </a:lnSpc>
                        <a:spcAft>
                          <a:spcPts val="600"/>
                        </a:spcAft>
                        <a:buNone/>
                      </a:pPr>
                      <a:r>
                        <a:rPr lang="en-US" sz="1900" dirty="0">
                          <a:effectLst/>
                        </a:rPr>
                        <a:t>Beh. regulation</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600"/>
                        </a:spcAft>
                        <a:buNone/>
                      </a:pPr>
                      <a:r>
                        <a:rPr lang="en-US" sz="1900" dirty="0">
                          <a:effectLst/>
                        </a:rPr>
                        <a:t>1.69 (0.65 – 2.88)</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600"/>
                        </a:spcAft>
                        <a:buNone/>
                      </a:pPr>
                      <a:r>
                        <a:rPr lang="en-US" sz="1900" dirty="0">
                          <a:effectLst/>
                        </a:rPr>
                        <a:t>3.04 (1.43 – 4.64)</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600"/>
                        </a:spcAft>
                        <a:buNone/>
                      </a:pPr>
                      <a:r>
                        <a:rPr lang="en-US" sz="1900" kern="1200">
                          <a:solidFill>
                            <a:schemeClr val="tx1"/>
                          </a:solidFill>
                          <a:effectLst/>
                          <a:latin typeface="+mn-lt"/>
                          <a:ea typeface="+mn-ea"/>
                          <a:cs typeface="+mn-cs"/>
                        </a:rPr>
                        <a:t>35 %</a:t>
                      </a:r>
                      <a:endParaRPr lang="sv-SE" sz="1900" kern="1200">
                        <a:solidFill>
                          <a:schemeClr val="tx1"/>
                        </a:solidFill>
                        <a:effectLst/>
                        <a:latin typeface="+mn-lt"/>
                        <a:ea typeface="+mn-ea"/>
                        <a:cs typeface="+mn-cs"/>
                      </a:endParaRP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713845"/>
                  </a:ext>
                </a:extLst>
              </a:tr>
              <a:tr h="387773">
                <a:tc>
                  <a:txBody>
                    <a:bodyPr/>
                    <a:lstStyle/>
                    <a:p>
                      <a:pPr>
                        <a:lnSpc>
                          <a:spcPct val="150000"/>
                        </a:lnSpc>
                        <a:spcAft>
                          <a:spcPts val="600"/>
                        </a:spcAft>
                        <a:buNone/>
                      </a:pPr>
                      <a:r>
                        <a:rPr lang="en-US" sz="1900" b="1" dirty="0">
                          <a:solidFill>
                            <a:schemeClr val="accent1"/>
                          </a:solidFill>
                          <a:effectLst/>
                        </a:rPr>
                        <a:t>Opportunity</a:t>
                      </a:r>
                      <a:endParaRPr lang="sv-SE" sz="19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algn="l">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algn="l">
                        <a:lnSpc>
                          <a:spcPct val="150000"/>
                        </a:lnSpc>
                        <a:spcAft>
                          <a:spcPts val="600"/>
                        </a:spcAft>
                        <a:buNone/>
                      </a:pPr>
                      <a:r>
                        <a:rPr lang="en-US" sz="1900" dirty="0">
                          <a:effectLst/>
                        </a:rPr>
                        <a:t> </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lnSpc>
                          <a:spcPct val="150000"/>
                        </a:lnSpc>
                        <a:spcAft>
                          <a:spcPts val="600"/>
                        </a:spcAft>
                        <a:buNone/>
                      </a:pPr>
                      <a:r>
                        <a:rPr lang="en-US" sz="1900" kern="1200">
                          <a:solidFill>
                            <a:schemeClr val="tx1"/>
                          </a:solidFill>
                          <a:effectLst/>
                          <a:latin typeface="+mn-lt"/>
                          <a:ea typeface="+mn-ea"/>
                          <a:cs typeface="+mn-cs"/>
                        </a:rPr>
                        <a:t> </a:t>
                      </a:r>
                      <a:endParaRPr lang="sv-SE" sz="1900" kern="1200">
                        <a:solidFill>
                          <a:schemeClr val="tx1"/>
                        </a:solidFill>
                        <a:effectLst/>
                        <a:latin typeface="+mn-lt"/>
                        <a:ea typeface="+mn-ea"/>
                        <a:cs typeface="+mn-cs"/>
                      </a:endParaRPr>
                    </a:p>
                  </a:txBody>
                  <a:tcPr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91815345"/>
                  </a:ext>
                </a:extLst>
              </a:tr>
              <a:tr h="392220">
                <a:tc>
                  <a:txBody>
                    <a:bodyPr/>
                    <a:lstStyle/>
                    <a:p>
                      <a:pPr>
                        <a:lnSpc>
                          <a:spcPct val="150000"/>
                        </a:lnSpc>
                        <a:spcAft>
                          <a:spcPts val="600"/>
                        </a:spcAft>
                        <a:buNone/>
                      </a:pPr>
                      <a:r>
                        <a:rPr lang="en-US" sz="1900">
                          <a:effectLst/>
                        </a:rPr>
                        <a:t>Soc. Influence (IT)</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a:effectLst/>
                        </a:rPr>
                        <a:t>1.01 (0.20 – 1.86)</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3.71 (2.18 – 5.24)</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21 %</a:t>
                      </a:r>
                      <a:endParaRPr lang="sv-SE" sz="1900" kern="1200" dirty="0">
                        <a:solidFill>
                          <a:schemeClr val="tx1"/>
                        </a:solidFill>
                        <a:effectLst/>
                        <a:latin typeface="+mn-lt"/>
                        <a:ea typeface="+mn-ea"/>
                        <a:cs typeface="+mn-cs"/>
                      </a:endParaRPr>
                    </a:p>
                  </a:txBody>
                  <a:tcPr marT="0" marB="0"/>
                </a:tc>
                <a:extLst>
                  <a:ext uri="{0D108BD9-81ED-4DB2-BD59-A6C34878D82A}">
                    <a16:rowId xmlns:a16="http://schemas.microsoft.com/office/drawing/2014/main" val="3418223517"/>
                  </a:ext>
                </a:extLst>
              </a:tr>
              <a:tr h="392220">
                <a:tc>
                  <a:txBody>
                    <a:bodyPr/>
                    <a:lstStyle/>
                    <a:p>
                      <a:pPr>
                        <a:lnSpc>
                          <a:spcPct val="150000"/>
                        </a:lnSpc>
                        <a:spcAft>
                          <a:spcPts val="600"/>
                        </a:spcAft>
                        <a:buNone/>
                      </a:pPr>
                      <a:r>
                        <a:rPr lang="en-US" sz="1900">
                          <a:effectLst/>
                        </a:rPr>
                        <a:t>Soc. Influence (SD)</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a:effectLst/>
                        </a:rPr>
                        <a:t>0.74 (0.22 – 1.44)</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3.87 (2.49 – 5.26)</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marL="0" algn="ctr" defTabSz="914400" rtl="0" eaLnBrk="1" latinLnBrk="0" hangingPunct="1">
                        <a:lnSpc>
                          <a:spcPct val="150000"/>
                        </a:lnSpc>
                        <a:spcAft>
                          <a:spcPts val="600"/>
                        </a:spcAft>
                        <a:buNone/>
                      </a:pPr>
                      <a:r>
                        <a:rPr lang="en-US" sz="1900" kern="1200">
                          <a:solidFill>
                            <a:schemeClr val="tx1"/>
                          </a:solidFill>
                          <a:effectLst/>
                          <a:latin typeface="+mn-lt"/>
                          <a:ea typeface="+mn-ea"/>
                          <a:cs typeface="+mn-cs"/>
                        </a:rPr>
                        <a:t>16 %</a:t>
                      </a:r>
                      <a:endParaRPr lang="sv-SE" sz="1900" kern="1200">
                        <a:solidFill>
                          <a:schemeClr val="tx1"/>
                        </a:solidFill>
                        <a:effectLst/>
                        <a:latin typeface="+mn-lt"/>
                        <a:ea typeface="+mn-ea"/>
                        <a:cs typeface="+mn-cs"/>
                      </a:endParaRPr>
                    </a:p>
                  </a:txBody>
                  <a:tcPr marT="0" marB="0"/>
                </a:tc>
                <a:extLst>
                  <a:ext uri="{0D108BD9-81ED-4DB2-BD59-A6C34878D82A}">
                    <a16:rowId xmlns:a16="http://schemas.microsoft.com/office/drawing/2014/main" val="2156486784"/>
                  </a:ext>
                </a:extLst>
              </a:tr>
              <a:tr h="392220">
                <a:tc>
                  <a:txBody>
                    <a:bodyPr/>
                    <a:lstStyle/>
                    <a:p>
                      <a:pPr>
                        <a:lnSpc>
                          <a:spcPct val="150000"/>
                        </a:lnSpc>
                        <a:spcAft>
                          <a:spcPts val="600"/>
                        </a:spcAft>
                        <a:buNone/>
                      </a:pPr>
                      <a:r>
                        <a:rPr lang="en-US" sz="1900" dirty="0">
                          <a:effectLst/>
                        </a:rPr>
                        <a:t>Env. context/res</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600"/>
                        </a:spcAft>
                        <a:buNone/>
                      </a:pPr>
                      <a:r>
                        <a:rPr lang="en-US" sz="1900" dirty="0">
                          <a:effectLst/>
                        </a:rPr>
                        <a:t>0.97 (0.34 – 1.73)</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600"/>
                        </a:spcAft>
                        <a:buNone/>
                      </a:pPr>
                      <a:r>
                        <a:rPr lang="en-US" sz="1900" dirty="0">
                          <a:effectLst/>
                        </a:rPr>
                        <a:t>3.75 (2.33 – 5.17)</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20 %</a:t>
                      </a:r>
                      <a:endParaRPr lang="sv-SE" sz="1900" kern="1200" dirty="0">
                        <a:solidFill>
                          <a:schemeClr val="tx1"/>
                        </a:solidFill>
                        <a:effectLst/>
                        <a:latin typeface="+mn-lt"/>
                        <a:ea typeface="+mn-ea"/>
                        <a:cs typeface="+mn-cs"/>
                      </a:endParaRP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568205"/>
                  </a:ext>
                </a:extLst>
              </a:tr>
              <a:tr h="387773">
                <a:tc>
                  <a:txBody>
                    <a:bodyPr/>
                    <a:lstStyle/>
                    <a:p>
                      <a:pPr>
                        <a:lnSpc>
                          <a:spcPct val="150000"/>
                        </a:lnSpc>
                        <a:spcAft>
                          <a:spcPts val="600"/>
                        </a:spcAft>
                        <a:buNone/>
                      </a:pPr>
                      <a:r>
                        <a:rPr lang="en-US" sz="1900" b="1" dirty="0">
                          <a:solidFill>
                            <a:schemeClr val="accent2"/>
                          </a:solidFill>
                          <a:effectLst/>
                        </a:rPr>
                        <a:t>Motivation</a:t>
                      </a:r>
                      <a:endParaRPr lang="sv-SE" sz="19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algn="l">
                        <a:lnSpc>
                          <a:spcPct val="150000"/>
                        </a:lnSpc>
                        <a:spcAft>
                          <a:spcPts val="600"/>
                        </a:spcAft>
                        <a:buNone/>
                      </a:pPr>
                      <a:r>
                        <a:rPr lang="en-US" sz="1900">
                          <a:effectLst/>
                        </a:rPr>
                        <a:t> </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algn="l">
                        <a:lnSpc>
                          <a:spcPct val="150000"/>
                        </a:lnSpc>
                        <a:spcAft>
                          <a:spcPts val="600"/>
                        </a:spcAft>
                        <a:buNone/>
                      </a:pPr>
                      <a:r>
                        <a:rPr lang="en-US" sz="1900" dirty="0">
                          <a:effectLst/>
                        </a:rPr>
                        <a:t> </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 </a:t>
                      </a:r>
                      <a:endParaRPr lang="sv-SE" sz="1900" kern="1200" dirty="0">
                        <a:solidFill>
                          <a:schemeClr val="tx1"/>
                        </a:solidFill>
                        <a:effectLst/>
                        <a:latin typeface="+mn-lt"/>
                        <a:ea typeface="+mn-ea"/>
                        <a:cs typeface="+mn-cs"/>
                      </a:endParaRPr>
                    </a:p>
                  </a:txBody>
                  <a:tcPr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0848435"/>
                  </a:ext>
                </a:extLst>
              </a:tr>
              <a:tr h="392220">
                <a:tc>
                  <a:txBody>
                    <a:bodyPr/>
                    <a:lstStyle/>
                    <a:p>
                      <a:pPr>
                        <a:lnSpc>
                          <a:spcPct val="150000"/>
                        </a:lnSpc>
                        <a:spcAft>
                          <a:spcPts val="600"/>
                        </a:spcAft>
                        <a:buNone/>
                      </a:pPr>
                      <a:r>
                        <a:rPr lang="en-US" sz="1900">
                          <a:effectLst/>
                        </a:rPr>
                        <a:t>Beliefs Capabilities</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a:effectLst/>
                        </a:rPr>
                        <a:t>0.49 (0.12 – 1.05)</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4.26 (2.96 – 5.56)</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10 %</a:t>
                      </a:r>
                      <a:endParaRPr lang="sv-SE" sz="1900" kern="1200" dirty="0">
                        <a:solidFill>
                          <a:schemeClr val="tx1"/>
                        </a:solidFill>
                        <a:effectLst/>
                        <a:latin typeface="+mn-lt"/>
                        <a:ea typeface="+mn-ea"/>
                        <a:cs typeface="+mn-cs"/>
                      </a:endParaRPr>
                    </a:p>
                  </a:txBody>
                  <a:tcPr marT="0" marB="0"/>
                </a:tc>
                <a:extLst>
                  <a:ext uri="{0D108BD9-81ED-4DB2-BD59-A6C34878D82A}">
                    <a16:rowId xmlns:a16="http://schemas.microsoft.com/office/drawing/2014/main" val="1640074346"/>
                  </a:ext>
                </a:extLst>
              </a:tr>
              <a:tr h="392220">
                <a:tc>
                  <a:txBody>
                    <a:bodyPr/>
                    <a:lstStyle/>
                    <a:p>
                      <a:pPr>
                        <a:lnSpc>
                          <a:spcPct val="150000"/>
                        </a:lnSpc>
                        <a:spcAft>
                          <a:spcPts val="600"/>
                        </a:spcAft>
                        <a:buNone/>
                      </a:pPr>
                      <a:r>
                        <a:rPr lang="en-US" sz="1900">
                          <a:effectLst/>
                        </a:rPr>
                        <a:t>Beliefs Consequences</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a:effectLst/>
                        </a:rPr>
                        <a:t>0.35 (-0.06 – 0.77)</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4.31 (2.97 – 5.65)</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    7 % *</a:t>
                      </a:r>
                      <a:endParaRPr lang="sv-SE" sz="1900" kern="1200" dirty="0">
                        <a:solidFill>
                          <a:schemeClr val="tx1"/>
                        </a:solidFill>
                        <a:effectLst/>
                        <a:latin typeface="+mn-lt"/>
                        <a:ea typeface="+mn-ea"/>
                        <a:cs typeface="+mn-cs"/>
                      </a:endParaRPr>
                    </a:p>
                  </a:txBody>
                  <a:tcPr marT="0" marB="0"/>
                </a:tc>
                <a:extLst>
                  <a:ext uri="{0D108BD9-81ED-4DB2-BD59-A6C34878D82A}">
                    <a16:rowId xmlns:a16="http://schemas.microsoft.com/office/drawing/2014/main" val="2716028595"/>
                  </a:ext>
                </a:extLst>
              </a:tr>
              <a:tr h="392220">
                <a:tc>
                  <a:txBody>
                    <a:bodyPr/>
                    <a:lstStyle/>
                    <a:p>
                      <a:pPr>
                        <a:lnSpc>
                          <a:spcPct val="150000"/>
                        </a:lnSpc>
                        <a:spcAft>
                          <a:spcPts val="600"/>
                        </a:spcAft>
                        <a:buNone/>
                      </a:pPr>
                      <a:r>
                        <a:rPr lang="en-US" sz="1900">
                          <a:effectLst/>
                        </a:rPr>
                        <a:t>Goals</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a:effectLst/>
                        </a:rPr>
                        <a:t>1.61 (0.62 – 2.68)</a:t>
                      </a:r>
                      <a:endParaRPr lang="sv-SE" sz="190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algn="l">
                        <a:lnSpc>
                          <a:spcPct val="150000"/>
                        </a:lnSpc>
                        <a:spcAft>
                          <a:spcPts val="600"/>
                        </a:spcAft>
                        <a:buNone/>
                      </a:pPr>
                      <a:r>
                        <a:rPr lang="en-US" sz="1900" dirty="0">
                          <a:effectLst/>
                        </a:rPr>
                        <a:t>3.07 (1.46 – 4.69)</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34 %</a:t>
                      </a:r>
                      <a:endParaRPr lang="sv-SE" sz="1900" kern="1200" dirty="0">
                        <a:solidFill>
                          <a:schemeClr val="tx1"/>
                        </a:solidFill>
                        <a:effectLst/>
                        <a:latin typeface="+mn-lt"/>
                        <a:ea typeface="+mn-ea"/>
                        <a:cs typeface="+mn-cs"/>
                      </a:endParaRPr>
                    </a:p>
                  </a:txBody>
                  <a:tcPr marT="0" marB="0"/>
                </a:tc>
                <a:extLst>
                  <a:ext uri="{0D108BD9-81ED-4DB2-BD59-A6C34878D82A}">
                    <a16:rowId xmlns:a16="http://schemas.microsoft.com/office/drawing/2014/main" val="144194156"/>
                  </a:ext>
                </a:extLst>
              </a:tr>
              <a:tr h="392220">
                <a:tc>
                  <a:txBody>
                    <a:bodyPr/>
                    <a:lstStyle/>
                    <a:p>
                      <a:pPr>
                        <a:lnSpc>
                          <a:spcPct val="150000"/>
                        </a:lnSpc>
                        <a:spcAft>
                          <a:spcPts val="600"/>
                        </a:spcAft>
                        <a:buNone/>
                      </a:pPr>
                      <a:r>
                        <a:rPr lang="en-US" sz="1900" dirty="0">
                          <a:effectLst/>
                        </a:rPr>
                        <a:t>Intention</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600"/>
                        </a:spcAft>
                        <a:buNone/>
                      </a:pPr>
                      <a:r>
                        <a:rPr lang="en-US" sz="1900" dirty="0">
                          <a:effectLst/>
                        </a:rPr>
                        <a:t>0.94 (0.23 – 1.81)</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600"/>
                        </a:spcAft>
                        <a:buNone/>
                      </a:pPr>
                      <a:r>
                        <a:rPr lang="en-US" sz="1900" dirty="0">
                          <a:effectLst/>
                        </a:rPr>
                        <a:t>3.76 (2.30 – 5.23)</a:t>
                      </a:r>
                      <a:endParaRPr lang="sv-SE" sz="1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600"/>
                        </a:spcAft>
                        <a:buNone/>
                      </a:pPr>
                      <a:r>
                        <a:rPr lang="en-US" sz="1900" kern="1200" dirty="0">
                          <a:solidFill>
                            <a:schemeClr val="tx1"/>
                          </a:solidFill>
                          <a:effectLst/>
                          <a:latin typeface="+mn-lt"/>
                          <a:ea typeface="+mn-ea"/>
                          <a:cs typeface="+mn-cs"/>
                        </a:rPr>
                        <a:t>19 %</a:t>
                      </a:r>
                      <a:endParaRPr lang="sv-SE" sz="1900" kern="1200" dirty="0">
                        <a:solidFill>
                          <a:schemeClr val="tx1"/>
                        </a:solidFill>
                        <a:effectLst/>
                        <a:latin typeface="+mn-lt"/>
                        <a:ea typeface="+mn-ea"/>
                        <a:cs typeface="+mn-cs"/>
                      </a:endParaRP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832175"/>
                  </a:ext>
                </a:extLst>
              </a:tr>
              <a:tr h="338679">
                <a:tc gridSpan="4">
                  <a:txBody>
                    <a:bodyPr/>
                    <a:lstStyle/>
                    <a:p>
                      <a:pPr algn="just">
                        <a:lnSpc>
                          <a:spcPct val="150000"/>
                        </a:lnSpc>
                        <a:spcAft>
                          <a:spcPts val="600"/>
                        </a:spcAft>
                        <a:buNone/>
                      </a:pPr>
                      <a:endParaRPr lang="en-US" sz="500" dirty="0">
                        <a:effectLst/>
                      </a:endParaRPr>
                    </a:p>
                    <a:p>
                      <a:pPr algn="just">
                        <a:lnSpc>
                          <a:spcPct val="150000"/>
                        </a:lnSpc>
                        <a:spcAft>
                          <a:spcPts val="600"/>
                        </a:spcAft>
                        <a:buNone/>
                      </a:pPr>
                      <a:r>
                        <a:rPr lang="en-US" sz="500" dirty="0">
                          <a:effectLst/>
                        </a:rPr>
                        <a:t>Note: Coefficient = unstandardized Beta, * = not significant at p= 0.05, CI = 95 % Confidence Interval. Social influence was assessed from two perspectives; whether respondents perceived that they received support from the implementation team (IT) and whether they received support from the school district (SD). </a:t>
                      </a:r>
                      <a:endParaRPr lang="sv-SE"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164" marR="44164" marT="0" marB="0">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5846551"/>
                  </a:ext>
                </a:extLst>
              </a:tr>
            </a:tbl>
          </a:graphicData>
        </a:graphic>
      </p:graphicFrame>
      <p:sp>
        <p:nvSpPr>
          <p:cNvPr id="7" name="Slide Number Placeholder 6">
            <a:extLst>
              <a:ext uri="{FF2B5EF4-FFF2-40B4-BE49-F238E27FC236}">
                <a16:creationId xmlns:a16="http://schemas.microsoft.com/office/drawing/2014/main" id="{BCAEB402-F4C4-2D9F-3867-BAF0C890F706}"/>
              </a:ext>
            </a:extLst>
          </p:cNvPr>
          <p:cNvSpPr>
            <a:spLocks noGrp="1"/>
          </p:cNvSpPr>
          <p:nvPr>
            <p:ph type="sldNum" sz="quarter" idx="12"/>
          </p:nvPr>
        </p:nvSpPr>
        <p:spPr/>
        <p:txBody>
          <a:bodyPr/>
          <a:lstStyle/>
          <a:p>
            <a:pPr defTabSz="1219170" eaLnBrk="0" fontAlgn="base" hangingPunct="0">
              <a:spcBef>
                <a:spcPct val="0"/>
              </a:spcBef>
              <a:spcAft>
                <a:spcPct val="0"/>
              </a:spcAft>
            </a:pPr>
            <a:fld id="{719C98C6-00F0-4387-A9BA-FB521E0564CA}" type="slidenum">
              <a:rPr lang="sv-SE">
                <a:solidFill>
                  <a:srgbClr val="4F0433"/>
                </a:solidFill>
                <a:latin typeface="DM Sans"/>
              </a:rPr>
              <a:pPr defTabSz="1219170" eaLnBrk="0" fontAlgn="base" hangingPunct="0">
                <a:spcBef>
                  <a:spcPct val="0"/>
                </a:spcBef>
                <a:spcAft>
                  <a:spcPct val="0"/>
                </a:spcAft>
              </a:pPr>
              <a:t>42</a:t>
            </a:fld>
            <a:endParaRPr lang="sv-SE">
              <a:solidFill>
                <a:srgbClr val="4F0433"/>
              </a:solidFill>
              <a:latin typeface="DM Sans"/>
            </a:endParaRPr>
          </a:p>
        </p:txBody>
      </p:sp>
      <p:sp>
        <p:nvSpPr>
          <p:cNvPr id="2" name="TextBox 1">
            <a:extLst>
              <a:ext uri="{FF2B5EF4-FFF2-40B4-BE49-F238E27FC236}">
                <a16:creationId xmlns:a16="http://schemas.microsoft.com/office/drawing/2014/main" id="{8C461547-B0E7-9C69-D7FA-D2718BEBFA79}"/>
              </a:ext>
            </a:extLst>
          </p:cNvPr>
          <p:cNvSpPr txBox="1"/>
          <p:nvPr/>
        </p:nvSpPr>
        <p:spPr>
          <a:xfrm>
            <a:off x="971165" y="6428244"/>
            <a:ext cx="5391219" cy="338554"/>
          </a:xfrm>
          <a:prstGeom prst="rect">
            <a:avLst/>
          </a:prstGeom>
          <a:noFill/>
          <a:ln w="6350">
            <a:noFill/>
          </a:ln>
        </p:spPr>
        <p:txBody>
          <a:bodyPr wrap="none" rtlCol="0">
            <a:spAutoFit/>
          </a:bodyPr>
          <a:lstStyle/>
          <a:p>
            <a:pPr defTabSz="1219170" eaLnBrk="0" fontAlgn="base" hangingPunct="0">
              <a:spcBef>
                <a:spcPct val="0"/>
              </a:spcBef>
              <a:spcAft>
                <a:spcPct val="0"/>
              </a:spcAft>
            </a:pPr>
            <a:r>
              <a:rPr lang="en-GB" sz="1600" dirty="0">
                <a:solidFill>
                  <a:prstClr val="black"/>
                </a:solidFill>
                <a:latin typeface="DM Sans"/>
              </a:rPr>
              <a:t>Rödlund et al., Implementation Science – in publication</a:t>
            </a:r>
          </a:p>
        </p:txBody>
      </p:sp>
    </p:spTree>
    <p:extLst>
      <p:ext uri="{BB962C8B-B14F-4D97-AF65-F5344CB8AC3E}">
        <p14:creationId xmlns:p14="http://schemas.microsoft.com/office/powerpoint/2010/main" val="1437687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BD58CB-E141-CAB9-05BA-1FDC4F9CE1E9}"/>
              </a:ext>
            </a:extLst>
          </p:cNvPr>
          <p:cNvSpPr>
            <a:spLocks noGrp="1"/>
          </p:cNvSpPr>
          <p:nvPr>
            <p:ph type="title"/>
          </p:nvPr>
        </p:nvSpPr>
        <p:spPr/>
        <p:txBody>
          <a:bodyPr/>
          <a:lstStyle/>
          <a:p>
            <a:r>
              <a:rPr lang="en-GB" sz="3200" dirty="0"/>
              <a:t>Conclusion</a:t>
            </a:r>
          </a:p>
        </p:txBody>
      </p:sp>
      <p:sp>
        <p:nvSpPr>
          <p:cNvPr id="9" name="Content Placeholder 8">
            <a:extLst>
              <a:ext uri="{FF2B5EF4-FFF2-40B4-BE49-F238E27FC236}">
                <a16:creationId xmlns:a16="http://schemas.microsoft.com/office/drawing/2014/main" id="{E4B716FB-4073-945A-632D-A3EC922C95F8}"/>
              </a:ext>
            </a:extLst>
          </p:cNvPr>
          <p:cNvSpPr>
            <a:spLocks noGrp="1"/>
          </p:cNvSpPr>
          <p:nvPr>
            <p:ph sz="quarter" idx="16"/>
          </p:nvPr>
        </p:nvSpPr>
        <p:spPr>
          <a:xfrm>
            <a:off x="341296" y="1508787"/>
            <a:ext cx="6042737" cy="4258283"/>
          </a:xfrm>
        </p:spPr>
        <p:txBody>
          <a:bodyPr/>
          <a:lstStyle/>
          <a:p>
            <a:r>
              <a:rPr lang="en-GB" sz="2133" dirty="0"/>
              <a:t>Multifaceted implementation strategy effective in improving fidelity to the guideline for the prevention of mental health problems in schools.</a:t>
            </a:r>
          </a:p>
          <a:p>
            <a:endParaRPr lang="en-GB" sz="2133" dirty="0"/>
          </a:p>
          <a:p>
            <a:r>
              <a:rPr lang="en-GB" sz="2133" dirty="0"/>
              <a:t>In line with the COM-B we can confirm that the strategy’s effectiveness is mediated through capability, opportunity and motivation and related TDF-mediators.</a:t>
            </a:r>
          </a:p>
          <a:p>
            <a:endParaRPr lang="en-GB" sz="2133" dirty="0"/>
          </a:p>
          <a:p>
            <a:r>
              <a:rPr lang="en-GB" sz="2133" dirty="0"/>
              <a:t>How can we optimize these strategies to be more tailored to school’s needs and to be more cost-effective?</a:t>
            </a:r>
          </a:p>
          <a:p>
            <a:endParaRPr lang="en-GB" dirty="0"/>
          </a:p>
        </p:txBody>
      </p:sp>
      <p:sp>
        <p:nvSpPr>
          <p:cNvPr id="4" name="Footer Placeholder 3">
            <a:extLst>
              <a:ext uri="{FF2B5EF4-FFF2-40B4-BE49-F238E27FC236}">
                <a16:creationId xmlns:a16="http://schemas.microsoft.com/office/drawing/2014/main" id="{8BE7D2E4-A35B-9C5A-58C2-C84BC217569D}"/>
              </a:ext>
            </a:extLst>
          </p:cNvPr>
          <p:cNvSpPr>
            <a:spLocks noGrp="1"/>
          </p:cNvSpPr>
          <p:nvPr>
            <p:ph type="ftr" sz="quarter" idx="3"/>
          </p:nvPr>
        </p:nvSpPr>
        <p:spPr/>
        <p:txBody>
          <a:bodyPr/>
          <a:lstStyle/>
          <a:p>
            <a:pPr defTabSz="1219170" eaLnBrk="0" fontAlgn="base" hangingPunct="0">
              <a:spcBef>
                <a:spcPct val="0"/>
              </a:spcBef>
              <a:spcAft>
                <a:spcPct val="0"/>
              </a:spcAft>
            </a:pPr>
            <a:r>
              <a:rPr lang="sv-SE">
                <a:latin typeface="DM Sans"/>
              </a:rPr>
              <a:t>Karolinska Institutet - ett medicinskt universitet</a:t>
            </a:r>
            <a:endParaRPr lang="sv-SE" dirty="0">
              <a:latin typeface="DM Sans"/>
            </a:endParaRPr>
          </a:p>
        </p:txBody>
      </p:sp>
      <p:sp>
        <p:nvSpPr>
          <p:cNvPr id="5" name="Date Placeholder 4">
            <a:extLst>
              <a:ext uri="{FF2B5EF4-FFF2-40B4-BE49-F238E27FC236}">
                <a16:creationId xmlns:a16="http://schemas.microsoft.com/office/drawing/2014/main" id="{8EED9F35-977C-6C1F-B082-C97C185A06D3}"/>
              </a:ext>
            </a:extLst>
          </p:cNvPr>
          <p:cNvSpPr>
            <a:spLocks noGrp="1"/>
          </p:cNvSpPr>
          <p:nvPr>
            <p:ph type="dt" sz="half" idx="10"/>
          </p:nvPr>
        </p:nvSpPr>
        <p:spPr/>
        <p:txBody>
          <a:bodyPr/>
          <a:lstStyle/>
          <a:p>
            <a:pPr defTabSz="1219170" eaLnBrk="0" fontAlgn="base" hangingPunct="0">
              <a:spcBef>
                <a:spcPct val="0"/>
              </a:spcBef>
              <a:spcAft>
                <a:spcPct val="0"/>
              </a:spcAft>
            </a:pPr>
            <a:fld id="{842A2CD5-DA8C-4B9D-8315-B34160A16C25}" type="datetime4">
              <a:rPr lang="sv-SE">
                <a:solidFill>
                  <a:srgbClr val="4F0433"/>
                </a:solidFill>
                <a:latin typeface="DM Sans"/>
              </a:rPr>
              <a:pPr defTabSz="1219170" eaLnBrk="0" fontAlgn="base" hangingPunct="0">
                <a:spcBef>
                  <a:spcPct val="0"/>
                </a:spcBef>
                <a:spcAft>
                  <a:spcPct val="0"/>
                </a:spcAft>
              </a:pPr>
              <a:t>1 juni 2025</a:t>
            </a:fld>
            <a:endParaRPr lang="sv-SE">
              <a:solidFill>
                <a:srgbClr val="4F0433"/>
              </a:solidFill>
              <a:latin typeface="DM Sans"/>
            </a:endParaRPr>
          </a:p>
        </p:txBody>
      </p:sp>
      <p:sp>
        <p:nvSpPr>
          <p:cNvPr id="6" name="Slide Number Placeholder 5">
            <a:extLst>
              <a:ext uri="{FF2B5EF4-FFF2-40B4-BE49-F238E27FC236}">
                <a16:creationId xmlns:a16="http://schemas.microsoft.com/office/drawing/2014/main" id="{7C8C3AD2-D68A-E432-FB1B-07B7614A69B1}"/>
              </a:ext>
            </a:extLst>
          </p:cNvPr>
          <p:cNvSpPr>
            <a:spLocks noGrp="1"/>
          </p:cNvSpPr>
          <p:nvPr>
            <p:ph type="sldNum" sz="quarter" idx="12"/>
          </p:nvPr>
        </p:nvSpPr>
        <p:spPr/>
        <p:txBody>
          <a:bodyPr/>
          <a:lstStyle/>
          <a:p>
            <a:pPr defTabSz="1219170" eaLnBrk="0" fontAlgn="base" hangingPunct="0">
              <a:spcBef>
                <a:spcPct val="0"/>
              </a:spcBef>
              <a:spcAft>
                <a:spcPct val="0"/>
              </a:spcAft>
            </a:pPr>
            <a:fld id="{15859C56-CB7E-413F-8971-4226A1EF6823}" type="slidenum">
              <a:rPr lang="sv-SE">
                <a:solidFill>
                  <a:srgbClr val="4F0433"/>
                </a:solidFill>
                <a:latin typeface="DM Sans"/>
              </a:rPr>
              <a:pPr defTabSz="1219170" eaLnBrk="0" fontAlgn="base" hangingPunct="0">
                <a:spcBef>
                  <a:spcPct val="0"/>
                </a:spcBef>
                <a:spcAft>
                  <a:spcPct val="0"/>
                </a:spcAft>
              </a:pPr>
              <a:t>43</a:t>
            </a:fld>
            <a:endParaRPr lang="sv-SE">
              <a:solidFill>
                <a:srgbClr val="4F0433"/>
              </a:solidFill>
              <a:latin typeface="DM Sans"/>
            </a:endParaRPr>
          </a:p>
        </p:txBody>
      </p:sp>
      <p:pic>
        <p:nvPicPr>
          <p:cNvPr id="10" name="Picture 9">
            <a:extLst>
              <a:ext uri="{FF2B5EF4-FFF2-40B4-BE49-F238E27FC236}">
                <a16:creationId xmlns:a16="http://schemas.microsoft.com/office/drawing/2014/main" id="{E7F103C1-B043-EDBC-5577-BFAF705D68D4}"/>
              </a:ext>
            </a:extLst>
          </p:cNvPr>
          <p:cNvPicPr>
            <a:picLocks noChangeAspect="1"/>
          </p:cNvPicPr>
          <p:nvPr/>
        </p:nvPicPr>
        <p:blipFill>
          <a:blip r:embed="rId2"/>
          <a:stretch>
            <a:fillRect/>
          </a:stretch>
        </p:blipFill>
        <p:spPr>
          <a:xfrm>
            <a:off x="6608885" y="-12483"/>
            <a:ext cx="5593279" cy="6870483"/>
          </a:xfrm>
          <a:prstGeom prst="rect">
            <a:avLst/>
          </a:prstGeom>
        </p:spPr>
      </p:pic>
    </p:spTree>
    <p:extLst>
      <p:ext uri="{BB962C8B-B14F-4D97-AF65-F5344CB8AC3E}">
        <p14:creationId xmlns:p14="http://schemas.microsoft.com/office/powerpoint/2010/main" val="2448370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49FB-046E-3D51-2103-5BE59F01ADAA}"/>
              </a:ext>
            </a:extLst>
          </p:cNvPr>
          <p:cNvSpPr>
            <a:spLocks noGrp="1"/>
          </p:cNvSpPr>
          <p:nvPr>
            <p:ph type="title"/>
          </p:nvPr>
        </p:nvSpPr>
        <p:spPr/>
        <p:txBody>
          <a:bodyPr/>
          <a:lstStyle/>
          <a:p>
            <a:r>
              <a:rPr lang="en-US" sz="3200" dirty="0"/>
              <a:t>Scaling up for impact</a:t>
            </a:r>
            <a:endParaRPr lang="en-GB" dirty="0"/>
          </a:p>
        </p:txBody>
      </p:sp>
      <p:sp>
        <p:nvSpPr>
          <p:cNvPr id="5" name="Footer Placeholder 4">
            <a:extLst>
              <a:ext uri="{FF2B5EF4-FFF2-40B4-BE49-F238E27FC236}">
                <a16:creationId xmlns:a16="http://schemas.microsoft.com/office/drawing/2014/main" id="{5939E112-D5CC-01C0-85CD-65987503E24A}"/>
              </a:ext>
            </a:extLst>
          </p:cNvPr>
          <p:cNvSpPr>
            <a:spLocks noGrp="1"/>
          </p:cNvSpPr>
          <p:nvPr>
            <p:ph type="ftr" sz="quarter" idx="3"/>
          </p:nvPr>
        </p:nvSpPr>
        <p:spPr>
          <a:xfrm>
            <a:off x="341295" y="6520384"/>
            <a:ext cx="3258412" cy="228600"/>
          </a:xfrm>
        </p:spPr>
        <p:txBody>
          <a:bodyPr/>
          <a:lstStyle/>
          <a:p>
            <a:pPr defTabSz="1219170" eaLnBrk="0" fontAlgn="base" hangingPunct="0">
              <a:spcBef>
                <a:spcPct val="0"/>
              </a:spcBef>
              <a:spcAft>
                <a:spcPct val="0"/>
              </a:spcAft>
            </a:pPr>
            <a:r>
              <a:rPr lang="sv-SE" dirty="0">
                <a:latin typeface="DM Sans"/>
              </a:rPr>
              <a:t>Karolinska Institutet - ett medicinskt universitet</a:t>
            </a:r>
          </a:p>
        </p:txBody>
      </p:sp>
      <p:sp>
        <p:nvSpPr>
          <p:cNvPr id="6" name="Date Placeholder 5">
            <a:extLst>
              <a:ext uri="{FF2B5EF4-FFF2-40B4-BE49-F238E27FC236}">
                <a16:creationId xmlns:a16="http://schemas.microsoft.com/office/drawing/2014/main" id="{9625791F-6D0B-EAE6-1529-BD01143BF884}"/>
              </a:ext>
            </a:extLst>
          </p:cNvPr>
          <p:cNvSpPr>
            <a:spLocks noGrp="1"/>
          </p:cNvSpPr>
          <p:nvPr>
            <p:ph type="dt" sz="half" idx="10"/>
          </p:nvPr>
        </p:nvSpPr>
        <p:spPr>
          <a:xfrm>
            <a:off x="8880309" y="6501175"/>
            <a:ext cx="2540000" cy="228600"/>
          </a:xfrm>
        </p:spPr>
        <p:txBody>
          <a:bodyPr/>
          <a:lstStyle/>
          <a:p>
            <a:pPr defTabSz="1219170" eaLnBrk="0" fontAlgn="base" hangingPunct="0">
              <a:spcBef>
                <a:spcPct val="0"/>
              </a:spcBef>
              <a:spcAft>
                <a:spcPct val="0"/>
              </a:spcAft>
            </a:pPr>
            <a:fld id="{B9F31A13-B82C-43A3-AC35-E621AAB6303F}" type="datetime4">
              <a:rPr lang="sv-SE">
                <a:solidFill>
                  <a:srgbClr val="4F0433"/>
                </a:solidFill>
                <a:latin typeface="DM Sans"/>
              </a:rPr>
              <a:pPr defTabSz="1219170" eaLnBrk="0" fontAlgn="base" hangingPunct="0">
                <a:spcBef>
                  <a:spcPct val="0"/>
                </a:spcBef>
                <a:spcAft>
                  <a:spcPct val="0"/>
                </a:spcAft>
              </a:pPr>
              <a:t>1 juni 2025</a:t>
            </a:fld>
            <a:endParaRPr lang="sv-SE" dirty="0">
              <a:solidFill>
                <a:srgbClr val="4F0433"/>
              </a:solidFill>
              <a:latin typeface="DM Sans"/>
            </a:endParaRPr>
          </a:p>
        </p:txBody>
      </p:sp>
      <p:sp>
        <p:nvSpPr>
          <p:cNvPr id="7" name="Slide Number Placeholder 6">
            <a:extLst>
              <a:ext uri="{FF2B5EF4-FFF2-40B4-BE49-F238E27FC236}">
                <a16:creationId xmlns:a16="http://schemas.microsoft.com/office/drawing/2014/main" id="{FCED22AE-A767-C47D-E592-E60973B85549}"/>
              </a:ext>
            </a:extLst>
          </p:cNvPr>
          <p:cNvSpPr>
            <a:spLocks noGrp="1"/>
          </p:cNvSpPr>
          <p:nvPr>
            <p:ph type="sldNum" sz="quarter" idx="12"/>
          </p:nvPr>
        </p:nvSpPr>
        <p:spPr/>
        <p:txBody>
          <a:bodyPr/>
          <a:lstStyle/>
          <a:p>
            <a:pPr defTabSz="1219170" eaLnBrk="0" fontAlgn="base" hangingPunct="0">
              <a:spcBef>
                <a:spcPct val="0"/>
              </a:spcBef>
              <a:spcAft>
                <a:spcPct val="0"/>
              </a:spcAft>
            </a:pPr>
            <a:fld id="{73E6EECC-44D8-4442-87AA-D47F74CC81A2}" type="slidenum">
              <a:rPr lang="sv-SE">
                <a:solidFill>
                  <a:srgbClr val="4F0433"/>
                </a:solidFill>
                <a:latin typeface="DM Sans"/>
              </a:rPr>
              <a:pPr defTabSz="1219170" eaLnBrk="0" fontAlgn="base" hangingPunct="0">
                <a:spcBef>
                  <a:spcPct val="0"/>
                </a:spcBef>
                <a:spcAft>
                  <a:spcPct val="0"/>
                </a:spcAft>
              </a:pPr>
              <a:t>44</a:t>
            </a:fld>
            <a:endParaRPr lang="sv-SE">
              <a:solidFill>
                <a:srgbClr val="4F0433"/>
              </a:solidFill>
              <a:latin typeface="DM Sans"/>
            </a:endParaRPr>
          </a:p>
        </p:txBody>
      </p:sp>
      <p:pic>
        <p:nvPicPr>
          <p:cNvPr id="9" name="Picture 8">
            <a:extLst>
              <a:ext uri="{FF2B5EF4-FFF2-40B4-BE49-F238E27FC236}">
                <a16:creationId xmlns:a16="http://schemas.microsoft.com/office/drawing/2014/main" id="{03AE64A3-37C8-0044-18D4-0FE62CA8488A}"/>
              </a:ext>
            </a:extLst>
          </p:cNvPr>
          <p:cNvPicPr>
            <a:picLocks noChangeAspect="1"/>
          </p:cNvPicPr>
          <p:nvPr/>
        </p:nvPicPr>
        <p:blipFill>
          <a:blip r:embed="rId2"/>
          <a:stretch>
            <a:fillRect/>
          </a:stretch>
        </p:blipFill>
        <p:spPr>
          <a:xfrm>
            <a:off x="569465" y="1022920"/>
            <a:ext cx="11053052" cy="5475691"/>
          </a:xfrm>
          <a:prstGeom prst="rect">
            <a:avLst/>
          </a:prstGeom>
        </p:spPr>
      </p:pic>
      <p:pic>
        <p:nvPicPr>
          <p:cNvPr id="3" name="image6.png">
            <a:extLst>
              <a:ext uri="{FF2B5EF4-FFF2-40B4-BE49-F238E27FC236}">
                <a16:creationId xmlns:a16="http://schemas.microsoft.com/office/drawing/2014/main" id="{B9C12146-C85F-FC77-AE2F-8DDDDE6FCC4F}"/>
              </a:ext>
            </a:extLst>
          </p:cNvPr>
          <p:cNvPicPr>
            <a:picLocks noChangeAspect="1"/>
          </p:cNvPicPr>
          <p:nvPr/>
        </p:nvPicPr>
        <p:blipFill>
          <a:blip r:embed="rId3"/>
          <a:stretch>
            <a:fillRect/>
          </a:stretch>
        </p:blipFill>
        <p:spPr>
          <a:xfrm>
            <a:off x="10079901" y="374847"/>
            <a:ext cx="1770784" cy="896460"/>
          </a:xfrm>
          <a:prstGeom prst="rect">
            <a:avLst/>
          </a:prstGeom>
          <a:ln w="12700">
            <a:miter lim="400000"/>
          </a:ln>
        </p:spPr>
      </p:pic>
    </p:spTree>
    <p:extLst>
      <p:ext uri="{BB962C8B-B14F-4D97-AF65-F5344CB8AC3E}">
        <p14:creationId xmlns:p14="http://schemas.microsoft.com/office/powerpoint/2010/main" val="1686885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hidden="1">
            <a:extLst>
              <a:ext uri="{FF2B5EF4-FFF2-40B4-BE49-F238E27FC236}">
                <a16:creationId xmlns:a16="http://schemas.microsoft.com/office/drawing/2014/main" id="{3B945BE0-EE85-09C4-1EE7-44EBC8E667E7}"/>
              </a:ext>
            </a:extLst>
          </p:cNvPr>
          <p:cNvSpPr>
            <a:spLocks noGrp="1"/>
          </p:cNvSpPr>
          <p:nvPr>
            <p:ph type="title" idx="4294967295"/>
          </p:nvPr>
        </p:nvSpPr>
        <p:spPr/>
        <p:txBody>
          <a:bodyPr/>
          <a:lstStyle/>
          <a:p>
            <a:r>
              <a:rPr lang="sv-SE" dirty="0">
                <a:solidFill>
                  <a:schemeClr val="bg1"/>
                </a:solidFill>
              </a:rPr>
              <a:t>Avslutningsbild med Karolinska Institutets logotyp</a:t>
            </a:r>
          </a:p>
        </p:txBody>
      </p:sp>
    </p:spTree>
    <p:extLst>
      <p:ext uri="{BB962C8B-B14F-4D97-AF65-F5344CB8AC3E}">
        <p14:creationId xmlns:p14="http://schemas.microsoft.com/office/powerpoint/2010/main" val="4116704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C099F0-4D8A-5E43-ABA7-FD293C9ABCF8}"/>
              </a:ext>
            </a:extLst>
          </p:cNvPr>
          <p:cNvSpPr txBox="1">
            <a:spLocks/>
          </p:cNvSpPr>
          <p:nvPr/>
        </p:nvSpPr>
        <p:spPr>
          <a:xfrm>
            <a:off x="3735243" y="1440918"/>
            <a:ext cx="7702251" cy="86998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rgbClr val="40363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50" normalizeH="0" baseline="0" noProof="0" dirty="0">
                <a:ln>
                  <a:noFill/>
                </a:ln>
                <a:solidFill>
                  <a:srgbClr val="CD1200"/>
                </a:solidFill>
                <a:effectLst/>
                <a:uLnTx/>
                <a:uFillTx/>
                <a:latin typeface="Calibri Light" panose="020F0302020204030204"/>
                <a:ea typeface="+mj-ea"/>
                <a:cs typeface="+mj-cs"/>
              </a:rPr>
              <a:t>THANK YOU! </a:t>
            </a:r>
            <a:endParaRPr kumimoji="0" lang="en-US" sz="5400" b="0" i="0" u="none" strike="noStrike" kern="1200" cap="none" spc="-50" normalizeH="0" baseline="0" noProof="0" dirty="0">
              <a:ln>
                <a:noFill/>
              </a:ln>
              <a:solidFill>
                <a:srgbClr val="CD1200"/>
              </a:solidFill>
              <a:effectLst/>
              <a:uLnTx/>
              <a:uFillTx/>
              <a:latin typeface="Calibri Light" panose="020F0302020204030204"/>
              <a:ea typeface="+mj-ea"/>
              <a:cs typeface="+mj-cs"/>
            </a:endParaRPr>
          </a:p>
        </p:txBody>
      </p:sp>
      <p:sp>
        <p:nvSpPr>
          <p:cNvPr id="7" name="Subtitle 2">
            <a:extLst>
              <a:ext uri="{FF2B5EF4-FFF2-40B4-BE49-F238E27FC236}">
                <a16:creationId xmlns:a16="http://schemas.microsoft.com/office/drawing/2014/main" id="{59B0AB75-6AD5-1E44-A652-41BA1F12FD4C}"/>
              </a:ext>
            </a:extLst>
          </p:cNvPr>
          <p:cNvSpPr txBox="1">
            <a:spLocks/>
          </p:cNvSpPr>
          <p:nvPr/>
        </p:nvSpPr>
        <p:spPr>
          <a:xfrm>
            <a:off x="3735243" y="2310900"/>
            <a:ext cx="8315573" cy="45613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all" spc="200" normalizeH="0" baseline="0" noProof="0" dirty="0">
                <a:ln>
                  <a:noFill/>
                </a:ln>
                <a:solidFill>
                  <a:srgbClr val="44546A"/>
                </a:solidFill>
                <a:effectLst/>
                <a:uLnTx/>
                <a:uFillTx/>
                <a:latin typeface="Calibri Light" panose="020F0302020204030204"/>
                <a:ea typeface="+mn-ea"/>
                <a:cs typeface="+mn-cs"/>
              </a:rPr>
              <a:t>Questions &amp; Discussion </a:t>
            </a:r>
          </a:p>
        </p:txBody>
      </p:sp>
      <p:pic>
        <p:nvPicPr>
          <p:cNvPr id="11" name="Picture 10">
            <a:extLst>
              <a:ext uri="{FF2B5EF4-FFF2-40B4-BE49-F238E27FC236}">
                <a16:creationId xmlns:a16="http://schemas.microsoft.com/office/drawing/2014/main" id="{4C03FCD1-9C91-BD4E-81E8-D2CFB5B9D6F5}"/>
              </a:ext>
            </a:extLst>
          </p:cNvPr>
          <p:cNvPicPr>
            <a:picLocks noChangeAspect="1"/>
          </p:cNvPicPr>
          <p:nvPr/>
        </p:nvPicPr>
        <p:blipFill>
          <a:blip r:embed="rId2"/>
          <a:stretch>
            <a:fillRect/>
          </a:stretch>
        </p:blipFill>
        <p:spPr>
          <a:xfrm>
            <a:off x="8415613" y="251077"/>
            <a:ext cx="3400335" cy="782076"/>
          </a:xfrm>
          <a:prstGeom prst="rect">
            <a:avLst/>
          </a:prstGeom>
        </p:spPr>
      </p:pic>
      <p:pic>
        <p:nvPicPr>
          <p:cNvPr id="14" name="Picture 13">
            <a:extLst>
              <a:ext uri="{FF2B5EF4-FFF2-40B4-BE49-F238E27FC236}">
                <a16:creationId xmlns:a16="http://schemas.microsoft.com/office/drawing/2014/main" id="{5FF809E7-A0E6-704F-9BC1-8DDC81324E6F}"/>
              </a:ext>
            </a:extLst>
          </p:cNvPr>
          <p:cNvPicPr>
            <a:picLocks noChangeAspect="1"/>
          </p:cNvPicPr>
          <p:nvPr/>
        </p:nvPicPr>
        <p:blipFill rotWithShape="1">
          <a:blip r:embed="rId3"/>
          <a:srcRect l="50218" r="7167"/>
          <a:stretch/>
        </p:blipFill>
        <p:spPr>
          <a:xfrm>
            <a:off x="-3145" y="1238"/>
            <a:ext cx="3628418" cy="6856762"/>
          </a:xfrm>
          <a:prstGeom prst="rect">
            <a:avLst/>
          </a:prstGeom>
        </p:spPr>
      </p:pic>
      <p:sp>
        <p:nvSpPr>
          <p:cNvPr id="2" name="TextBox 1">
            <a:extLst>
              <a:ext uri="{FF2B5EF4-FFF2-40B4-BE49-F238E27FC236}">
                <a16:creationId xmlns:a16="http://schemas.microsoft.com/office/drawing/2014/main" id="{2DF8810C-1748-0744-BAD4-74F09BE7070F}"/>
              </a:ext>
            </a:extLst>
          </p:cNvPr>
          <p:cNvSpPr txBox="1"/>
          <p:nvPr/>
        </p:nvSpPr>
        <p:spPr>
          <a:xfrm>
            <a:off x="4536792" y="5859407"/>
            <a:ext cx="7629461" cy="830997"/>
          </a:xfrm>
          <a:prstGeom prst="rect">
            <a:avLst/>
          </a:prstGeom>
          <a:noFill/>
        </p:spPr>
        <p:txBody>
          <a:bodyPr wrap="none" rtlCol="0">
            <a:spAutoFit/>
          </a:bodyPr>
          <a:lstStyle/>
          <a:p>
            <a:r>
              <a:rPr lang="en-US" sz="2400" dirty="0">
                <a:solidFill>
                  <a:srgbClr val="00B2A1"/>
                </a:solidFill>
              </a:rPr>
              <a:t>Thought-provoking presentations and interesting insights? </a:t>
            </a:r>
          </a:p>
          <a:p>
            <a:r>
              <a:rPr lang="en-US" sz="2400" dirty="0">
                <a:solidFill>
                  <a:srgbClr val="00B2A1"/>
                </a:solidFill>
              </a:rPr>
              <a:t>Spread the word and let us follow along by using </a:t>
            </a:r>
            <a:r>
              <a:rPr lang="en-US" sz="2400" b="1" dirty="0">
                <a:solidFill>
                  <a:srgbClr val="CD1200"/>
                </a:solidFill>
              </a:rPr>
              <a:t>#EIE2025</a:t>
            </a:r>
            <a:r>
              <a:rPr lang="en-US" sz="2400" dirty="0">
                <a:solidFill>
                  <a:srgbClr val="00B2A1"/>
                </a:solidFill>
              </a:rPr>
              <a:t>!</a:t>
            </a:r>
            <a:endParaRPr lang="en-US" sz="2400" b="1" dirty="0">
              <a:solidFill>
                <a:srgbClr val="00B2A1"/>
              </a:solidFill>
            </a:endParaRPr>
          </a:p>
        </p:txBody>
      </p:sp>
      <p:sp>
        <p:nvSpPr>
          <p:cNvPr id="4" name="TextBox 11">
            <a:extLst>
              <a:ext uri="{FF2B5EF4-FFF2-40B4-BE49-F238E27FC236}">
                <a16:creationId xmlns:a16="http://schemas.microsoft.com/office/drawing/2014/main" id="{E598E3F2-595A-7A08-E0BC-8306F2A8B17B}"/>
              </a:ext>
            </a:extLst>
          </p:cNvPr>
          <p:cNvSpPr txBox="1"/>
          <p:nvPr/>
        </p:nvSpPr>
        <p:spPr>
          <a:xfrm>
            <a:off x="3723368" y="3002842"/>
            <a:ext cx="8241206" cy="2436886"/>
          </a:xfrm>
          <a:prstGeom prst="rect">
            <a:avLst/>
          </a:prstGeom>
          <a:noFill/>
        </p:spPr>
        <p:txBody>
          <a:bodyPr wrap="square" rtlCol="0">
            <a:spAutoFit/>
          </a:bodyPr>
          <a:lstStyle/>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1:	</a:t>
            </a:r>
            <a:r>
              <a:rPr lang="en-US" sz="2000" b="1" u="none" strike="noStrike" dirty="0">
                <a:solidFill>
                  <a:srgbClr val="403632"/>
                </a:solidFill>
                <a:effectLst/>
                <a:latin typeface="Calibri" panose="020F0502020204030204" pitchFamily="34" charset="0"/>
                <a:cs typeface="Calibri" panose="020F0502020204030204" pitchFamily="34" charset="0"/>
              </a:rPr>
              <a:t>Alexandra Ziemann</a:t>
            </a: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2:</a:t>
            </a:r>
            <a:r>
              <a:rPr lang="en-US" sz="2000" dirty="0">
                <a:latin typeface="Calibri" panose="020F0502020204030204" pitchFamily="34" charset="0"/>
                <a:cs typeface="Calibri" panose="020F0502020204030204" pitchFamily="34" charset="0"/>
              </a:rPr>
              <a:t> 	</a:t>
            </a:r>
            <a:r>
              <a:rPr lang="en-US" sz="2000" b="1" u="none" strike="noStrike" dirty="0">
                <a:solidFill>
                  <a:srgbClr val="403632"/>
                </a:solidFill>
                <a:effectLst/>
                <a:latin typeface="Calibri" panose="020F0502020204030204" pitchFamily="34" charset="0"/>
                <a:cs typeface="Calibri" panose="020F0502020204030204" pitchFamily="34" charset="0"/>
              </a:rPr>
              <a:t>Sara </a:t>
            </a:r>
            <a:r>
              <a:rPr lang="en-US" sz="2000" b="1" u="none" strike="noStrike" dirty="0" err="1">
                <a:solidFill>
                  <a:srgbClr val="403632"/>
                </a:solidFill>
                <a:effectLst/>
                <a:latin typeface="Calibri" panose="020F0502020204030204" pitchFamily="34" charset="0"/>
                <a:cs typeface="Calibri" panose="020F0502020204030204" pitchFamily="34" charset="0"/>
              </a:rPr>
              <a:t>Söling</a:t>
            </a:r>
            <a:endParaRPr lang="en-US" sz="2000" b="1" u="none" strike="noStrike" dirty="0">
              <a:solidFill>
                <a:srgbClr val="403632"/>
              </a:solidFill>
              <a:effectLst/>
              <a:latin typeface="Calibri" panose="020F0502020204030204" pitchFamily="34" charset="0"/>
              <a:cs typeface="Calibri" panose="020F0502020204030204" pitchFamily="34" charset="0"/>
            </a:endParaRP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3:</a:t>
            </a:r>
            <a:r>
              <a:rPr lang="en-US" sz="2000" dirty="0">
                <a:latin typeface="Calibri" panose="020F0502020204030204" pitchFamily="34" charset="0"/>
                <a:cs typeface="Calibri" panose="020F0502020204030204" pitchFamily="34" charset="0"/>
              </a:rPr>
              <a:t> 	</a:t>
            </a:r>
            <a:r>
              <a:rPr lang="en-US" sz="2000" b="1" u="none" strike="noStrike" dirty="0">
                <a:solidFill>
                  <a:srgbClr val="403632"/>
                </a:solidFill>
                <a:effectLst/>
                <a:latin typeface="Calibri" panose="020F0502020204030204" pitchFamily="34" charset="0"/>
                <a:cs typeface="Calibri" panose="020F0502020204030204" pitchFamily="34" charset="0"/>
              </a:rPr>
              <a:t>Dinka Caha</a:t>
            </a: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Presentation 4:</a:t>
            </a:r>
            <a:r>
              <a:rPr lang="en-US" sz="2000" dirty="0">
                <a:latin typeface="Calibri" panose="020F0502020204030204" pitchFamily="34" charset="0"/>
                <a:cs typeface="Calibri" panose="020F0502020204030204" pitchFamily="34" charset="0"/>
              </a:rPr>
              <a:t> 	</a:t>
            </a:r>
            <a:r>
              <a:rPr lang="en-US" sz="2000" b="1" u="none" strike="noStrike" dirty="0">
                <a:solidFill>
                  <a:srgbClr val="403632"/>
                </a:solidFill>
                <a:effectLst/>
                <a:latin typeface="Calibri" panose="020F0502020204030204" pitchFamily="34" charset="0"/>
                <a:cs typeface="Calibri" panose="020F0502020204030204" pitchFamily="34" charset="0"/>
              </a:rPr>
              <a:t>Lydia Kwak</a:t>
            </a:r>
          </a:p>
          <a:p>
            <a:pPr>
              <a:lnSpc>
                <a:spcPct val="150000"/>
              </a:lnSpc>
              <a:spcAft>
                <a:spcPts val="200"/>
              </a:spcAft>
            </a:pPr>
            <a:r>
              <a:rPr lang="en-US" sz="2000" dirty="0">
                <a:solidFill>
                  <a:srgbClr val="00B2A1"/>
                </a:solidFill>
                <a:latin typeface="Calibri" panose="020F0502020204030204" pitchFamily="34" charset="0"/>
                <a:cs typeface="Calibri" panose="020F0502020204030204" pitchFamily="34" charset="0"/>
              </a:rPr>
              <a:t>Session host:</a:t>
            </a:r>
            <a:r>
              <a:rPr lang="en-US" sz="2000" dirty="0">
                <a:latin typeface="Calibri" panose="020F0502020204030204" pitchFamily="34" charset="0"/>
                <a:cs typeface="Calibri" panose="020F0502020204030204" pitchFamily="34" charset="0"/>
              </a:rPr>
              <a:t> 	Thomas Engell</a:t>
            </a:r>
          </a:p>
        </p:txBody>
      </p:sp>
    </p:spTree>
    <p:extLst>
      <p:ext uri="{BB962C8B-B14F-4D97-AF65-F5344CB8AC3E}">
        <p14:creationId xmlns:p14="http://schemas.microsoft.com/office/powerpoint/2010/main" val="54580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EDB224A8-2A39-4B78-9EC6-8977C6DE2A7C}"/>
              </a:ext>
            </a:extLst>
          </p:cNvPr>
          <p:cNvGraphicFramePr>
            <a:graphicFrameLocks noChangeAspect="1"/>
          </p:cNvGraphicFramePr>
          <p:nvPr/>
        </p:nvGraphicFramePr>
        <p:xfrm>
          <a:off x="2830591" y="985711"/>
          <a:ext cx="9244445" cy="5374587"/>
        </p:xfrm>
        <a:graphic>
          <a:graphicData uri="http://schemas.openxmlformats.org/presentationml/2006/ole">
            <mc:AlternateContent xmlns:mc="http://schemas.openxmlformats.org/markup-compatibility/2006">
              <mc:Choice xmlns:v="urn:schemas-microsoft-com:vml" Requires="v">
                <p:oleObj name="Slide" r:id="rId2" imgW="6094506" imgH="3427449" progId="PowerPoint.Slide.12">
                  <p:embed/>
                </p:oleObj>
              </mc:Choice>
              <mc:Fallback>
                <p:oleObj name="Slide" r:id="rId2" imgW="6094506" imgH="3427449" progId="PowerPoint.Slide.12">
                  <p:embed/>
                  <p:pic>
                    <p:nvPicPr>
                      <p:cNvPr id="2" name="Objekt 1">
                        <a:extLst>
                          <a:ext uri="{FF2B5EF4-FFF2-40B4-BE49-F238E27FC236}">
                            <a16:creationId xmlns:a16="http://schemas.microsoft.com/office/drawing/2014/main" id="{EDB224A8-2A39-4B78-9EC6-8977C6DE2A7C}"/>
                          </a:ext>
                        </a:extLst>
                      </p:cNvPr>
                      <p:cNvPicPr/>
                      <p:nvPr/>
                    </p:nvPicPr>
                    <p:blipFill>
                      <a:blip r:embed="rId3"/>
                      <a:stretch>
                        <a:fillRect/>
                      </a:stretch>
                    </p:blipFill>
                    <p:spPr>
                      <a:xfrm>
                        <a:off x="2830591" y="985711"/>
                        <a:ext cx="9244445" cy="5374587"/>
                      </a:xfrm>
                      <a:prstGeom prst="rect">
                        <a:avLst/>
                      </a:prstGeom>
                    </p:spPr>
                  </p:pic>
                </p:oleObj>
              </mc:Fallback>
            </mc:AlternateContent>
          </a:graphicData>
        </a:graphic>
      </p:graphicFrame>
      <p:sp>
        <p:nvSpPr>
          <p:cNvPr id="3" name="TextBox 38">
            <a:extLst>
              <a:ext uri="{FF2B5EF4-FFF2-40B4-BE49-F238E27FC236}">
                <a16:creationId xmlns:a16="http://schemas.microsoft.com/office/drawing/2014/main" id="{29D7562C-7C7E-49E1-AFC3-EEA62DC4532B}"/>
              </a:ext>
            </a:extLst>
          </p:cNvPr>
          <p:cNvSpPr txBox="1"/>
          <p:nvPr/>
        </p:nvSpPr>
        <p:spPr>
          <a:xfrm>
            <a:off x="2973717" y="189902"/>
            <a:ext cx="18697140" cy="492443"/>
          </a:xfrm>
          <a:prstGeom prst="rect">
            <a:avLst/>
          </a:prstGeom>
        </p:spPr>
        <p:txBody>
          <a:bodyPr wrap="square" lIns="0" tIns="0" rIns="0" bIns="0" rtlCol="0" anchor="t">
            <a:spAutoFit/>
          </a:bodyPr>
          <a:lstStyle/>
          <a:p>
            <a:pPr defTabSz="609585"/>
            <a:r>
              <a:rPr lang="de-DE" sz="3200" b="1">
                <a:solidFill>
                  <a:srgbClr val="143C46"/>
                </a:solidFill>
                <a:latin typeface="Arial" panose="020B0604020202020204"/>
              </a:rPr>
              <a:t>Research priority setting in process evaluation</a:t>
            </a:r>
            <a:endParaRPr lang="de-DE" sz="2667" b="1">
              <a:solidFill>
                <a:srgbClr val="143C46"/>
              </a:solidFill>
              <a:latin typeface="Calibri" panose="020F0502020204030204" pitchFamily="34" charset="0"/>
              <a:cs typeface="Calibri" panose="020F0502020204030204" pitchFamily="34" charset="0"/>
            </a:endParaRPr>
          </a:p>
        </p:txBody>
      </p:sp>
      <p:sp>
        <p:nvSpPr>
          <p:cNvPr id="4" name="AutoShape 2">
            <a:extLst>
              <a:ext uri="{FF2B5EF4-FFF2-40B4-BE49-F238E27FC236}">
                <a16:creationId xmlns:a16="http://schemas.microsoft.com/office/drawing/2014/main" id="{21CB9253-0254-4FC4-A09F-114B4A7ADE8C}"/>
              </a:ext>
            </a:extLst>
          </p:cNvPr>
          <p:cNvSpPr/>
          <p:nvPr/>
        </p:nvSpPr>
        <p:spPr>
          <a:xfrm>
            <a:off x="0" y="834027"/>
            <a:ext cx="12607960" cy="0"/>
          </a:xfrm>
          <a:prstGeom prst="line">
            <a:avLst/>
          </a:prstGeom>
          <a:ln w="38100" cap="flat">
            <a:solidFill>
              <a:srgbClr val="13538A"/>
            </a:solidFill>
            <a:prstDash val="solid"/>
            <a:headEnd type="none" w="sm" len="sm"/>
            <a:tailEnd type="none" w="sm" len="sm"/>
          </a:ln>
        </p:spPr>
        <p:txBody>
          <a:bodyPr/>
          <a:lstStyle/>
          <a:p>
            <a:pPr defTabSz="609585"/>
            <a:endParaRPr lang="nl-NL" sz="2400">
              <a:solidFill>
                <a:srgbClr val="143C46"/>
              </a:solidFill>
              <a:latin typeface="Arial" panose="020B0604020202020204"/>
            </a:endParaRPr>
          </a:p>
        </p:txBody>
      </p:sp>
      <p:sp>
        <p:nvSpPr>
          <p:cNvPr id="5" name="Textfeld 4">
            <a:extLst>
              <a:ext uri="{FF2B5EF4-FFF2-40B4-BE49-F238E27FC236}">
                <a16:creationId xmlns:a16="http://schemas.microsoft.com/office/drawing/2014/main" id="{61BA80D2-68EC-40F5-A30A-F1CB22C4FA16}"/>
              </a:ext>
            </a:extLst>
          </p:cNvPr>
          <p:cNvSpPr txBox="1"/>
          <p:nvPr/>
        </p:nvSpPr>
        <p:spPr>
          <a:xfrm>
            <a:off x="116964" y="1159521"/>
            <a:ext cx="2977928" cy="4524315"/>
          </a:xfrm>
          <a:prstGeom prst="rect">
            <a:avLst/>
          </a:prstGeom>
          <a:noFill/>
        </p:spPr>
        <p:txBody>
          <a:bodyPr wrap="square" rtlCol="0">
            <a:spAutoFit/>
          </a:bodyPr>
          <a:lstStyle/>
          <a:p>
            <a:pPr defTabSz="609585"/>
            <a:r>
              <a:rPr lang="de-DE" sz="2400" b="1">
                <a:solidFill>
                  <a:srgbClr val="143C46"/>
                </a:solidFill>
                <a:latin typeface="Arial" panose="020B0604020202020204"/>
              </a:rPr>
              <a:t>4 steps to generate contextual evidence in </a:t>
            </a:r>
          </a:p>
          <a:p>
            <a:pPr defTabSz="609585"/>
            <a:r>
              <a:rPr lang="de-DE" sz="2400" b="1">
                <a:solidFill>
                  <a:srgbClr val="143C46"/>
                </a:solidFill>
                <a:latin typeface="Arial" panose="020B0604020202020204"/>
              </a:rPr>
              <a:t>hybrid type 1 study</a:t>
            </a:r>
          </a:p>
          <a:p>
            <a:pPr defTabSz="609585"/>
            <a:endParaRPr lang="de-DE" sz="2400" b="1">
              <a:solidFill>
                <a:srgbClr val="143C46"/>
              </a:solidFill>
              <a:latin typeface="Arial" panose="020B0604020202020204"/>
            </a:endParaRPr>
          </a:p>
          <a:p>
            <a:pPr defTabSz="609585"/>
            <a:r>
              <a:rPr lang="de-DE" sz="2400" b="1" u="sng">
                <a:solidFill>
                  <a:srgbClr val="143C46"/>
                </a:solidFill>
                <a:latin typeface="Arial" panose="020B0604020202020204"/>
              </a:rPr>
              <a:t>-&gt; Aims:</a:t>
            </a:r>
          </a:p>
          <a:p>
            <a:pPr marL="457189" indent="-457189" defTabSz="609585">
              <a:buFontTx/>
              <a:buAutoNum type="arabicPeriod"/>
            </a:pPr>
            <a:r>
              <a:rPr lang="de-DE" sz="2400" b="1">
                <a:solidFill>
                  <a:srgbClr val="143C46"/>
                </a:solidFill>
                <a:latin typeface="Arial" panose="020B0604020202020204"/>
              </a:rPr>
              <a:t>Tailoring implementation strategies </a:t>
            </a:r>
          </a:p>
          <a:p>
            <a:pPr marL="457189" indent="-457189" defTabSz="609585">
              <a:buFontTx/>
              <a:buAutoNum type="arabicPeriod"/>
            </a:pPr>
            <a:r>
              <a:rPr lang="de-DE" sz="2400" b="1">
                <a:solidFill>
                  <a:srgbClr val="143C46"/>
                </a:solidFill>
                <a:latin typeface="Arial" panose="020B0604020202020204"/>
              </a:rPr>
              <a:t>Testing mechanisms </a:t>
            </a:r>
            <a:endParaRPr lang="de-DE" sz="2133" b="1">
              <a:solidFill>
                <a:srgbClr val="143C46"/>
              </a:solidFill>
              <a:latin typeface="Calibri" panose="020F0502020204030204" pitchFamily="34" charset="0"/>
              <a:cs typeface="Calibri" panose="020F0502020204030204" pitchFamily="34" charset="0"/>
            </a:endParaRPr>
          </a:p>
          <a:p>
            <a:pPr defTabSz="609585"/>
            <a:endParaRPr lang="de-DE" sz="2400">
              <a:solidFill>
                <a:srgbClr val="143C46"/>
              </a:solidFill>
              <a:latin typeface="Arial" panose="020B0604020202020204"/>
            </a:endParaRPr>
          </a:p>
        </p:txBody>
      </p:sp>
    </p:spTree>
    <p:extLst>
      <p:ext uri="{BB962C8B-B14F-4D97-AF65-F5344CB8AC3E}">
        <p14:creationId xmlns:p14="http://schemas.microsoft.com/office/powerpoint/2010/main" val="63810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35022-6B4F-4ACC-A47C-02432501EF3C}"/>
              </a:ext>
            </a:extLst>
          </p:cNvPr>
          <p:cNvSpPr>
            <a:spLocks noGrp="1"/>
          </p:cNvSpPr>
          <p:nvPr>
            <p:ph type="title"/>
          </p:nvPr>
        </p:nvSpPr>
        <p:spPr>
          <a:xfrm>
            <a:off x="2" y="217598"/>
            <a:ext cx="12396621" cy="563929"/>
          </a:xfrm>
          <a:solidFill>
            <a:schemeClr val="accent5">
              <a:lumMod val="40000"/>
              <a:lumOff val="60000"/>
            </a:schemeClr>
          </a:solidFill>
        </p:spPr>
        <p:txBody>
          <a:bodyPr>
            <a:normAutofit fontScale="90000"/>
          </a:bodyPr>
          <a:lstStyle/>
          <a:p>
            <a:r>
              <a:rPr lang="de-DE" sz="3200" b="1">
                <a:solidFill>
                  <a:srgbClr val="FF0000"/>
                </a:solidFill>
                <a:latin typeface="Garamond" panose="02020404030301010803" pitchFamily="18" charset="0"/>
              </a:rPr>
              <a:t>Understanding how context factors influence implementation mechanisms</a:t>
            </a:r>
          </a:p>
        </p:txBody>
      </p:sp>
      <p:pic>
        <p:nvPicPr>
          <p:cNvPr id="4" name="Grafik 3">
            <a:extLst>
              <a:ext uri="{FF2B5EF4-FFF2-40B4-BE49-F238E27FC236}">
                <a16:creationId xmlns:a16="http://schemas.microsoft.com/office/drawing/2014/main" id="{042B5C0D-6640-4B32-BF5D-0AD5B2DB9CA1}"/>
              </a:ext>
            </a:extLst>
          </p:cNvPr>
          <p:cNvPicPr>
            <a:picLocks noChangeAspect="1"/>
          </p:cNvPicPr>
          <p:nvPr/>
        </p:nvPicPr>
        <p:blipFill>
          <a:blip r:embed="rId3"/>
          <a:stretch>
            <a:fillRect/>
          </a:stretch>
        </p:blipFill>
        <p:spPr>
          <a:xfrm>
            <a:off x="-202704" y="1204776"/>
            <a:ext cx="6075023" cy="2899168"/>
          </a:xfrm>
          <a:prstGeom prst="rect">
            <a:avLst/>
          </a:prstGeom>
        </p:spPr>
      </p:pic>
      <p:pic>
        <p:nvPicPr>
          <p:cNvPr id="5" name="Grafik 4">
            <a:extLst>
              <a:ext uri="{FF2B5EF4-FFF2-40B4-BE49-F238E27FC236}">
                <a16:creationId xmlns:a16="http://schemas.microsoft.com/office/drawing/2014/main" id="{C3507D52-A347-4A06-9518-044700454C54}"/>
              </a:ext>
            </a:extLst>
          </p:cNvPr>
          <p:cNvPicPr>
            <a:picLocks noChangeAspect="1"/>
          </p:cNvPicPr>
          <p:nvPr/>
        </p:nvPicPr>
        <p:blipFill>
          <a:blip r:embed="rId4"/>
          <a:stretch>
            <a:fillRect/>
          </a:stretch>
        </p:blipFill>
        <p:spPr>
          <a:xfrm>
            <a:off x="0" y="4434170"/>
            <a:ext cx="6727699" cy="2782501"/>
          </a:xfrm>
          <a:prstGeom prst="rect">
            <a:avLst/>
          </a:prstGeom>
        </p:spPr>
      </p:pic>
      <p:pic>
        <p:nvPicPr>
          <p:cNvPr id="6" name="Grafik 5">
            <a:extLst>
              <a:ext uri="{FF2B5EF4-FFF2-40B4-BE49-F238E27FC236}">
                <a16:creationId xmlns:a16="http://schemas.microsoft.com/office/drawing/2014/main" id="{E945B2D2-CADE-4EF5-AC3A-E7DB763F92D7}"/>
              </a:ext>
            </a:extLst>
          </p:cNvPr>
          <p:cNvPicPr>
            <a:picLocks noChangeAspect="1"/>
          </p:cNvPicPr>
          <p:nvPr/>
        </p:nvPicPr>
        <p:blipFill>
          <a:blip r:embed="rId5"/>
          <a:stretch>
            <a:fillRect/>
          </a:stretch>
        </p:blipFill>
        <p:spPr>
          <a:xfrm>
            <a:off x="5507715" y="856163"/>
            <a:ext cx="6547723" cy="4779653"/>
          </a:xfrm>
          <a:prstGeom prst="rect">
            <a:avLst/>
          </a:prstGeom>
        </p:spPr>
      </p:pic>
      <p:sp>
        <p:nvSpPr>
          <p:cNvPr id="7" name="Rechteck 6">
            <a:extLst>
              <a:ext uri="{FF2B5EF4-FFF2-40B4-BE49-F238E27FC236}">
                <a16:creationId xmlns:a16="http://schemas.microsoft.com/office/drawing/2014/main" id="{72981280-57F6-411F-B050-AA8910FB798E}"/>
              </a:ext>
            </a:extLst>
          </p:cNvPr>
          <p:cNvSpPr/>
          <p:nvPr/>
        </p:nvSpPr>
        <p:spPr>
          <a:xfrm>
            <a:off x="736047" y="817661"/>
            <a:ext cx="8005047"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585"/>
            <a:r>
              <a:rPr lang="de-DE" sz="2000" b="1">
                <a:solidFill>
                  <a:srgbClr val="0070C0"/>
                </a:solidFill>
                <a:latin typeface="Garamond" panose="02020404030301010803" pitchFamily="18" charset="0"/>
              </a:rPr>
              <a:t>Context-Mechanism-Outcome-Configuration (Quali model</a:t>
            </a:r>
            <a:r>
              <a:rPr lang="de-DE" sz="2400" b="1">
                <a:solidFill>
                  <a:srgbClr val="0070C0"/>
                </a:solidFill>
                <a:latin typeface="Garamond" panose="02020404030301010803" pitchFamily="18" charset="0"/>
              </a:rPr>
              <a:t>)</a:t>
            </a:r>
          </a:p>
        </p:txBody>
      </p:sp>
      <p:sp>
        <p:nvSpPr>
          <p:cNvPr id="9" name="Textfeld 8">
            <a:extLst>
              <a:ext uri="{FF2B5EF4-FFF2-40B4-BE49-F238E27FC236}">
                <a16:creationId xmlns:a16="http://schemas.microsoft.com/office/drawing/2014/main" id="{45A85ADE-F020-40A9-A8F5-28FE81C06D06}"/>
              </a:ext>
            </a:extLst>
          </p:cNvPr>
          <p:cNvSpPr txBox="1"/>
          <p:nvPr/>
        </p:nvSpPr>
        <p:spPr>
          <a:xfrm>
            <a:off x="736047" y="4029395"/>
            <a:ext cx="6405733" cy="400110"/>
          </a:xfrm>
          <a:prstGeom prst="rect">
            <a:avLst/>
          </a:prstGeom>
          <a:noFill/>
        </p:spPr>
        <p:txBody>
          <a:bodyPr wrap="square" rtlCol="0">
            <a:spAutoFit/>
          </a:bodyPr>
          <a:lstStyle/>
          <a:p>
            <a:pPr defTabSz="609585"/>
            <a:r>
              <a:rPr lang="de-DE" sz="2000" b="1">
                <a:solidFill>
                  <a:srgbClr val="0070C0"/>
                </a:solidFill>
                <a:latin typeface="Garamond" panose="02020404030301010803" pitchFamily="18" charset="0"/>
              </a:rPr>
              <a:t>Mediation model</a:t>
            </a:r>
          </a:p>
        </p:txBody>
      </p:sp>
      <p:sp>
        <p:nvSpPr>
          <p:cNvPr id="13" name="Textfeld 12">
            <a:extLst>
              <a:ext uri="{FF2B5EF4-FFF2-40B4-BE49-F238E27FC236}">
                <a16:creationId xmlns:a16="http://schemas.microsoft.com/office/drawing/2014/main" id="{F8C49D96-F8F4-42F5-BF1E-E143BCFC184B}"/>
              </a:ext>
            </a:extLst>
          </p:cNvPr>
          <p:cNvSpPr txBox="1"/>
          <p:nvPr/>
        </p:nvSpPr>
        <p:spPr>
          <a:xfrm>
            <a:off x="396653" y="856163"/>
            <a:ext cx="580863" cy="379656"/>
          </a:xfrm>
          <a:prstGeom prst="rect">
            <a:avLst/>
          </a:prstGeom>
          <a:noFill/>
        </p:spPr>
        <p:txBody>
          <a:bodyPr wrap="square" rtlCol="0">
            <a:spAutoFit/>
          </a:bodyPr>
          <a:lstStyle/>
          <a:p>
            <a:pPr defTabSz="609585"/>
            <a:r>
              <a:rPr lang="de-DE" sz="1867" b="1">
                <a:solidFill>
                  <a:srgbClr val="0070C0"/>
                </a:solidFill>
                <a:latin typeface="Garamond" panose="02020404030301010803" pitchFamily="18" charset="0"/>
              </a:rPr>
              <a:t>1)</a:t>
            </a:r>
          </a:p>
        </p:txBody>
      </p:sp>
      <p:sp>
        <p:nvSpPr>
          <p:cNvPr id="14" name="Textfeld 13">
            <a:extLst>
              <a:ext uri="{FF2B5EF4-FFF2-40B4-BE49-F238E27FC236}">
                <a16:creationId xmlns:a16="http://schemas.microsoft.com/office/drawing/2014/main" id="{62506AF5-9248-40A8-A81B-3B414DA853E1}"/>
              </a:ext>
            </a:extLst>
          </p:cNvPr>
          <p:cNvSpPr txBox="1"/>
          <p:nvPr/>
        </p:nvSpPr>
        <p:spPr>
          <a:xfrm>
            <a:off x="347688" y="4023800"/>
            <a:ext cx="678789" cy="379656"/>
          </a:xfrm>
          <a:prstGeom prst="rect">
            <a:avLst/>
          </a:prstGeom>
          <a:noFill/>
        </p:spPr>
        <p:txBody>
          <a:bodyPr wrap="square" rtlCol="0">
            <a:spAutoFit/>
          </a:bodyPr>
          <a:lstStyle/>
          <a:p>
            <a:pPr defTabSz="609585"/>
            <a:r>
              <a:rPr lang="de-DE" sz="1867" b="1">
                <a:solidFill>
                  <a:srgbClr val="0070C0"/>
                </a:solidFill>
                <a:latin typeface="Garamond" panose="02020404030301010803" pitchFamily="18" charset="0"/>
              </a:rPr>
              <a:t>2)</a:t>
            </a:r>
          </a:p>
        </p:txBody>
      </p:sp>
      <p:sp>
        <p:nvSpPr>
          <p:cNvPr id="15" name="Textfeld 14">
            <a:extLst>
              <a:ext uri="{FF2B5EF4-FFF2-40B4-BE49-F238E27FC236}">
                <a16:creationId xmlns:a16="http://schemas.microsoft.com/office/drawing/2014/main" id="{33975922-ACDB-439A-9361-75A4D1677691}"/>
              </a:ext>
            </a:extLst>
          </p:cNvPr>
          <p:cNvSpPr txBox="1"/>
          <p:nvPr/>
        </p:nvSpPr>
        <p:spPr>
          <a:xfrm>
            <a:off x="6319684" y="1468656"/>
            <a:ext cx="648072" cy="400110"/>
          </a:xfrm>
          <a:prstGeom prst="rect">
            <a:avLst/>
          </a:prstGeom>
          <a:noFill/>
        </p:spPr>
        <p:txBody>
          <a:bodyPr wrap="square" rtlCol="0">
            <a:spAutoFit/>
          </a:bodyPr>
          <a:lstStyle/>
          <a:p>
            <a:pPr defTabSz="609585"/>
            <a:r>
              <a:rPr lang="de-DE" sz="2000" b="1">
                <a:solidFill>
                  <a:srgbClr val="0070C0"/>
                </a:solidFill>
                <a:latin typeface="Garamond" panose="02020404030301010803" pitchFamily="18" charset="0"/>
              </a:rPr>
              <a:t>3)</a:t>
            </a:r>
          </a:p>
        </p:txBody>
      </p:sp>
      <p:sp>
        <p:nvSpPr>
          <p:cNvPr id="16" name="Rechteck 15">
            <a:extLst>
              <a:ext uri="{FF2B5EF4-FFF2-40B4-BE49-F238E27FC236}">
                <a16:creationId xmlns:a16="http://schemas.microsoft.com/office/drawing/2014/main" id="{BAF74474-4114-480D-A772-FACD38A29ED3}"/>
              </a:ext>
            </a:extLst>
          </p:cNvPr>
          <p:cNvSpPr/>
          <p:nvPr/>
        </p:nvSpPr>
        <p:spPr>
          <a:xfrm>
            <a:off x="6643720" y="1468655"/>
            <a:ext cx="3070584" cy="400110"/>
          </a:xfrm>
          <a:prstGeom prst="rect">
            <a:avLst/>
          </a:prstGeom>
        </p:spPr>
        <p:txBody>
          <a:bodyPr wrap="none">
            <a:spAutoFit/>
          </a:bodyPr>
          <a:lstStyle/>
          <a:p>
            <a:pPr defTabSz="609585"/>
            <a:r>
              <a:rPr lang="de-DE" b="1">
                <a:solidFill>
                  <a:srgbClr val="143C46"/>
                </a:solidFill>
                <a:latin typeface="Garamond" panose="02020404030301010803" pitchFamily="18" charset="0"/>
              </a:rPr>
              <a:t> </a:t>
            </a:r>
            <a:r>
              <a:rPr lang="de-DE" sz="2000" b="1">
                <a:solidFill>
                  <a:srgbClr val="0070C0"/>
                </a:solidFill>
                <a:latin typeface="Garamond" panose="02020404030301010803" pitchFamily="18" charset="0"/>
              </a:rPr>
              <a:t>Structural equation model</a:t>
            </a:r>
            <a:endParaRPr lang="de-DE">
              <a:solidFill>
                <a:srgbClr val="0070C0"/>
              </a:solidFill>
              <a:latin typeface="Arial" panose="020B0604020202020204"/>
            </a:endParaRPr>
          </a:p>
        </p:txBody>
      </p:sp>
      <p:pic>
        <p:nvPicPr>
          <p:cNvPr id="8" name="Grafik 7">
            <a:extLst>
              <a:ext uri="{FF2B5EF4-FFF2-40B4-BE49-F238E27FC236}">
                <a16:creationId xmlns:a16="http://schemas.microsoft.com/office/drawing/2014/main" id="{512C43AC-A259-452E-AEE7-59A37C25350B}"/>
              </a:ext>
            </a:extLst>
          </p:cNvPr>
          <p:cNvPicPr>
            <a:picLocks noChangeAspect="1"/>
          </p:cNvPicPr>
          <p:nvPr/>
        </p:nvPicPr>
        <p:blipFill>
          <a:blip r:embed="rId6"/>
          <a:stretch>
            <a:fillRect/>
          </a:stretch>
        </p:blipFill>
        <p:spPr>
          <a:xfrm>
            <a:off x="10231658" y="5074839"/>
            <a:ext cx="1565564" cy="1565564"/>
          </a:xfrm>
          <a:prstGeom prst="rect">
            <a:avLst/>
          </a:prstGeom>
        </p:spPr>
      </p:pic>
      <p:sp>
        <p:nvSpPr>
          <p:cNvPr id="17" name="TextBox 70">
            <a:extLst>
              <a:ext uri="{FF2B5EF4-FFF2-40B4-BE49-F238E27FC236}">
                <a16:creationId xmlns:a16="http://schemas.microsoft.com/office/drawing/2014/main" id="{0ACC00EE-EA87-460B-A410-0377444474BA}"/>
              </a:ext>
            </a:extLst>
          </p:cNvPr>
          <p:cNvSpPr txBox="1"/>
          <p:nvPr/>
        </p:nvSpPr>
        <p:spPr>
          <a:xfrm rot="10800000" flipV="1">
            <a:off x="8884260" y="6224320"/>
            <a:ext cx="7378181" cy="205121"/>
          </a:xfrm>
          <a:prstGeom prst="rect">
            <a:avLst/>
          </a:prstGeom>
        </p:spPr>
        <p:txBody>
          <a:bodyPr wrap="square" lIns="0" tIns="0" rIns="0" bIns="0" rtlCol="0" anchor="t">
            <a:spAutoFit/>
          </a:bodyPr>
          <a:lstStyle/>
          <a:p>
            <a:pPr defTabSz="609585">
              <a:lnSpc>
                <a:spcPts val="1720"/>
              </a:lnSpc>
              <a:spcBef>
                <a:spcPct val="0"/>
              </a:spcBef>
            </a:pPr>
            <a:r>
              <a:rPr lang="en-US" sz="1228">
                <a:solidFill>
                  <a:srgbClr val="000000"/>
                </a:solidFill>
                <a:latin typeface="Canva Sans"/>
                <a:ea typeface="Canva Sans"/>
                <a:cs typeface="Canva Sans"/>
                <a:sym typeface="Canva Sans"/>
              </a:rPr>
              <a:t>Söling, et al. (2023)</a:t>
            </a:r>
          </a:p>
        </p:txBody>
      </p:sp>
    </p:spTree>
    <p:extLst>
      <p:ext uri="{BB962C8B-B14F-4D97-AF65-F5344CB8AC3E}">
        <p14:creationId xmlns:p14="http://schemas.microsoft.com/office/powerpoint/2010/main" val="49068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C3045F1-16D5-496D-8E08-EDD1B3259852}"/>
              </a:ext>
            </a:extLst>
          </p:cNvPr>
          <p:cNvPicPr>
            <a:picLocks noChangeAspect="1"/>
          </p:cNvPicPr>
          <p:nvPr/>
        </p:nvPicPr>
        <p:blipFill>
          <a:blip r:embed="rId2"/>
          <a:stretch>
            <a:fillRect/>
          </a:stretch>
        </p:blipFill>
        <p:spPr>
          <a:xfrm>
            <a:off x="104531" y="995795"/>
            <a:ext cx="11607800" cy="5753100"/>
          </a:xfrm>
          <a:prstGeom prst="rect">
            <a:avLst/>
          </a:prstGeom>
        </p:spPr>
      </p:pic>
      <p:sp>
        <p:nvSpPr>
          <p:cNvPr id="3" name="AutoShape 2">
            <a:extLst>
              <a:ext uri="{FF2B5EF4-FFF2-40B4-BE49-F238E27FC236}">
                <a16:creationId xmlns:a16="http://schemas.microsoft.com/office/drawing/2014/main" id="{2DCDAC83-7895-4A5C-B877-A753A760DB7E}"/>
              </a:ext>
            </a:extLst>
          </p:cNvPr>
          <p:cNvSpPr/>
          <p:nvPr/>
        </p:nvSpPr>
        <p:spPr>
          <a:xfrm>
            <a:off x="0" y="834027"/>
            <a:ext cx="12607960" cy="0"/>
          </a:xfrm>
          <a:prstGeom prst="line">
            <a:avLst/>
          </a:prstGeom>
          <a:ln w="38100" cap="flat">
            <a:solidFill>
              <a:srgbClr val="13538A"/>
            </a:solidFill>
            <a:prstDash val="solid"/>
            <a:headEnd type="none" w="sm" len="sm"/>
            <a:tailEnd type="none" w="sm" len="sm"/>
          </a:ln>
        </p:spPr>
        <p:txBody>
          <a:bodyPr/>
          <a:lstStyle/>
          <a:p>
            <a:pPr defTabSz="609585"/>
            <a:endParaRPr lang="nl-NL" sz="2400">
              <a:solidFill>
                <a:srgbClr val="143C46"/>
              </a:solidFill>
              <a:latin typeface="Arial" panose="020B0604020202020204"/>
            </a:endParaRPr>
          </a:p>
        </p:txBody>
      </p:sp>
      <p:sp>
        <p:nvSpPr>
          <p:cNvPr id="4" name="TextBox 38">
            <a:extLst>
              <a:ext uri="{FF2B5EF4-FFF2-40B4-BE49-F238E27FC236}">
                <a16:creationId xmlns:a16="http://schemas.microsoft.com/office/drawing/2014/main" id="{B34C6B0F-64C7-4318-89F6-CE5B37D30715}"/>
              </a:ext>
            </a:extLst>
          </p:cNvPr>
          <p:cNvSpPr txBox="1"/>
          <p:nvPr/>
        </p:nvSpPr>
        <p:spPr>
          <a:xfrm>
            <a:off x="155171" y="142061"/>
            <a:ext cx="18697140" cy="574644"/>
          </a:xfrm>
          <a:prstGeom prst="rect">
            <a:avLst/>
          </a:prstGeom>
        </p:spPr>
        <p:txBody>
          <a:bodyPr wrap="square" lIns="0" tIns="0" rIns="0" bIns="0" rtlCol="0" anchor="t">
            <a:spAutoFit/>
          </a:bodyPr>
          <a:lstStyle/>
          <a:p>
            <a:pPr defTabSz="609585"/>
            <a:r>
              <a:rPr lang="de-DE" sz="1867" b="1">
                <a:solidFill>
                  <a:srgbClr val="143C46"/>
                </a:solidFill>
                <a:latin typeface="Arial" panose="020B0604020202020204"/>
              </a:rPr>
              <a:t>Exploring methodological intersections between realist inquiry and structural equation modeling</a:t>
            </a:r>
          </a:p>
          <a:p>
            <a:pPr defTabSz="609585"/>
            <a:r>
              <a:rPr lang="de-DE" sz="1867" b="1">
                <a:solidFill>
                  <a:srgbClr val="143C46"/>
                </a:solidFill>
                <a:latin typeface="Calibri" panose="020F0502020204030204" pitchFamily="34" charset="0"/>
                <a:cs typeface="Calibri" panose="020F0502020204030204" pitchFamily="34" charset="0"/>
              </a:rPr>
              <a:t>(Brown et al. 2021)</a:t>
            </a:r>
            <a:endParaRPr lang="de-DE" sz="1600" b="1">
              <a:solidFill>
                <a:srgbClr val="143C4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89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a:extLst>
              <a:ext uri="{FF2B5EF4-FFF2-40B4-BE49-F238E27FC236}">
                <a16:creationId xmlns:a16="http://schemas.microsoft.com/office/drawing/2014/main" id="{48AA3A08-6AD2-4E3F-96A7-4CD426E985A2}"/>
              </a:ext>
            </a:extLst>
          </p:cNvPr>
          <p:cNvGraphicFramePr>
            <a:graphicFrameLocks noChangeAspect="1"/>
          </p:cNvGraphicFramePr>
          <p:nvPr/>
        </p:nvGraphicFramePr>
        <p:xfrm>
          <a:off x="767409" y="702734"/>
          <a:ext cx="9436363" cy="5306879"/>
        </p:xfrm>
        <a:graphic>
          <a:graphicData uri="http://schemas.openxmlformats.org/presentationml/2006/ole">
            <mc:AlternateContent xmlns:mc="http://schemas.openxmlformats.org/markup-compatibility/2006">
              <mc:Choice xmlns:v="urn:schemas-microsoft-com:vml" Requires="v">
                <p:oleObj name="Slide" r:id="rId3" imgW="7437187" imgH="4183381" progId="PowerPoint.Slide.12">
                  <p:embed/>
                </p:oleObj>
              </mc:Choice>
              <mc:Fallback>
                <p:oleObj name="Slide" r:id="rId3" imgW="7437187" imgH="4183381" progId="PowerPoint.Slide.12">
                  <p:embed/>
                  <p:pic>
                    <p:nvPicPr>
                      <p:cNvPr id="10" name="Objekt 9">
                        <a:extLst>
                          <a:ext uri="{FF2B5EF4-FFF2-40B4-BE49-F238E27FC236}">
                            <a16:creationId xmlns:a16="http://schemas.microsoft.com/office/drawing/2014/main" id="{48AA3A08-6AD2-4E3F-96A7-4CD426E985A2}"/>
                          </a:ext>
                        </a:extLst>
                      </p:cNvPr>
                      <p:cNvPicPr/>
                      <p:nvPr/>
                    </p:nvPicPr>
                    <p:blipFill>
                      <a:blip r:embed="rId4"/>
                      <a:stretch>
                        <a:fillRect/>
                      </a:stretch>
                    </p:blipFill>
                    <p:spPr>
                      <a:xfrm>
                        <a:off x="767409" y="702734"/>
                        <a:ext cx="9436363" cy="5306879"/>
                      </a:xfrm>
                      <a:prstGeom prst="rect">
                        <a:avLst/>
                      </a:prstGeom>
                    </p:spPr>
                  </p:pic>
                </p:oleObj>
              </mc:Fallback>
            </mc:AlternateContent>
          </a:graphicData>
        </a:graphic>
      </p:graphicFrame>
      <p:sp>
        <p:nvSpPr>
          <p:cNvPr id="4" name="Textfeld 3">
            <a:extLst>
              <a:ext uri="{FF2B5EF4-FFF2-40B4-BE49-F238E27FC236}">
                <a16:creationId xmlns:a16="http://schemas.microsoft.com/office/drawing/2014/main" id="{A65E1FEB-74DA-47CB-AC2E-381A8A17E6A6}"/>
              </a:ext>
            </a:extLst>
          </p:cNvPr>
          <p:cNvSpPr txBox="1"/>
          <p:nvPr/>
        </p:nvSpPr>
        <p:spPr>
          <a:xfrm>
            <a:off x="333203" y="6277174"/>
            <a:ext cx="2164555" cy="276999"/>
          </a:xfrm>
          <a:prstGeom prst="rect">
            <a:avLst/>
          </a:prstGeom>
          <a:noFill/>
        </p:spPr>
        <p:txBody>
          <a:bodyPr wrap="square" rtlCol="0">
            <a:spAutoFit/>
          </a:bodyPr>
          <a:lstStyle/>
          <a:p>
            <a:pPr defTabSz="609585"/>
            <a:r>
              <a:rPr lang="de-DE" sz="1200">
                <a:solidFill>
                  <a:srgbClr val="143C46"/>
                </a:solidFill>
                <a:latin typeface="Arial" panose="020B0604020202020204"/>
              </a:rPr>
              <a:t>Note: own illustration</a:t>
            </a:r>
          </a:p>
        </p:txBody>
      </p:sp>
      <p:sp>
        <p:nvSpPr>
          <p:cNvPr id="11" name="Textfeld 10">
            <a:extLst>
              <a:ext uri="{FF2B5EF4-FFF2-40B4-BE49-F238E27FC236}">
                <a16:creationId xmlns:a16="http://schemas.microsoft.com/office/drawing/2014/main" id="{FF5C55C1-1615-4602-AE8B-3E5C5ED9B2DA}"/>
              </a:ext>
            </a:extLst>
          </p:cNvPr>
          <p:cNvSpPr txBox="1"/>
          <p:nvPr/>
        </p:nvSpPr>
        <p:spPr>
          <a:xfrm>
            <a:off x="9896671" y="1595667"/>
            <a:ext cx="2088232" cy="4508927"/>
          </a:xfrm>
          <a:prstGeom prst="rect">
            <a:avLst/>
          </a:prstGeom>
          <a:noFill/>
        </p:spPr>
        <p:txBody>
          <a:bodyPr wrap="square" rtlCol="0">
            <a:spAutoFit/>
          </a:bodyPr>
          <a:lstStyle/>
          <a:p>
            <a:pPr defTabSz="609585"/>
            <a:r>
              <a:rPr lang="de-DE" sz="1200" b="1">
                <a:solidFill>
                  <a:srgbClr val="143C46"/>
                </a:solidFill>
                <a:latin typeface="Arial" panose="020B0604020202020204"/>
              </a:rPr>
              <a:t>References:</a:t>
            </a:r>
          </a:p>
          <a:p>
            <a:pPr marL="228594" indent="-228594" algn="just" defTabSz="609585">
              <a:buFontTx/>
              <a:buAutoNum type="arabicParenR"/>
            </a:pPr>
            <a:r>
              <a:rPr lang="de-DE" sz="1100">
                <a:solidFill>
                  <a:srgbClr val="143C46"/>
                </a:solidFill>
                <a:latin typeface="Arial" panose="020B0604020202020204"/>
              </a:rPr>
              <a:t>Thórarinsdóttir K, Kristjánsson K (2014) Patients' perspectives on </a:t>
            </a:r>
            <a:r>
              <a:rPr lang="de-DE" sz="1100" b="1">
                <a:solidFill>
                  <a:srgbClr val="143C46"/>
                </a:solidFill>
                <a:latin typeface="Arial" panose="020B0604020202020204"/>
              </a:rPr>
              <a:t>person-centred participation </a:t>
            </a:r>
            <a:r>
              <a:rPr lang="de-DE" sz="1100">
                <a:solidFill>
                  <a:srgbClr val="143C46"/>
                </a:solidFill>
                <a:latin typeface="Arial" panose="020B0604020202020204"/>
              </a:rPr>
              <a:t>in healthcare: a framework analysis. Nursing Ethics 21:129–147. </a:t>
            </a:r>
          </a:p>
          <a:p>
            <a:pPr marL="228594" indent="-228594" algn="just" defTabSz="609585">
              <a:buFontTx/>
              <a:buAutoNum type="arabicParenR"/>
            </a:pPr>
            <a:r>
              <a:rPr lang="de-DE" sz="1100">
                <a:solidFill>
                  <a:srgbClr val="143C46"/>
                </a:solidFill>
                <a:latin typeface="Arial" panose="020B0604020202020204"/>
              </a:rPr>
              <a:t>Harvey G, Kitson A (2016) </a:t>
            </a:r>
            <a:r>
              <a:rPr lang="de-DE" sz="1100" b="1">
                <a:solidFill>
                  <a:srgbClr val="143C46"/>
                </a:solidFill>
                <a:latin typeface="Arial" panose="020B0604020202020204"/>
              </a:rPr>
              <a:t>PARIHS</a:t>
            </a:r>
            <a:r>
              <a:rPr lang="de-DE" sz="1100">
                <a:solidFill>
                  <a:srgbClr val="143C46"/>
                </a:solidFill>
                <a:latin typeface="Arial" panose="020B0604020202020204"/>
              </a:rPr>
              <a:t> revisited: from heuristic to integrated framework for the successful implementation of knowledge into practice. Implementation Sci 11:33.</a:t>
            </a:r>
          </a:p>
          <a:p>
            <a:pPr marL="228594" indent="-228594" algn="just" defTabSz="609585">
              <a:buFontTx/>
              <a:buAutoNum type="arabicParenR"/>
            </a:pPr>
            <a:r>
              <a:rPr lang="de-DE" sz="1100">
                <a:solidFill>
                  <a:srgbClr val="143C46"/>
                </a:solidFill>
                <a:latin typeface="Arial" panose="020B0604020202020204"/>
              </a:rPr>
              <a:t>Zhao J, Jull J, Finderup J et al. (2022) </a:t>
            </a:r>
            <a:r>
              <a:rPr lang="de-DE" sz="1100" b="1">
                <a:solidFill>
                  <a:srgbClr val="143C46"/>
                </a:solidFill>
                <a:latin typeface="Arial" panose="020B0604020202020204"/>
              </a:rPr>
              <a:t>Understanding how and under what circumstances decision coaching works for people making healthcare decisions: a realist review</a:t>
            </a:r>
            <a:r>
              <a:rPr lang="de-DE" sz="1100">
                <a:solidFill>
                  <a:srgbClr val="143C46"/>
                </a:solidFill>
                <a:latin typeface="Arial" panose="020B0604020202020204"/>
              </a:rPr>
              <a:t>. BMC Med Inform Decis Mak 22:265</a:t>
            </a:r>
          </a:p>
        </p:txBody>
      </p:sp>
      <p:sp>
        <p:nvSpPr>
          <p:cNvPr id="3" name="Rechteck: abgerundete Ecken 2">
            <a:extLst>
              <a:ext uri="{FF2B5EF4-FFF2-40B4-BE49-F238E27FC236}">
                <a16:creationId xmlns:a16="http://schemas.microsoft.com/office/drawing/2014/main" id="{1C593B3F-DC5E-4C14-AA28-6D17AAF99096}"/>
              </a:ext>
            </a:extLst>
          </p:cNvPr>
          <p:cNvSpPr/>
          <p:nvPr/>
        </p:nvSpPr>
        <p:spPr>
          <a:xfrm>
            <a:off x="1415480" y="980728"/>
            <a:ext cx="7640016" cy="2664296"/>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e-DE">
              <a:solidFill>
                <a:srgbClr val="FFFFFF"/>
              </a:solidFill>
              <a:latin typeface="Arial" panose="020B0604020202020204"/>
            </a:endParaRPr>
          </a:p>
        </p:txBody>
      </p:sp>
      <p:sp>
        <p:nvSpPr>
          <p:cNvPr id="7" name="Titel 1">
            <a:extLst>
              <a:ext uri="{FF2B5EF4-FFF2-40B4-BE49-F238E27FC236}">
                <a16:creationId xmlns:a16="http://schemas.microsoft.com/office/drawing/2014/main" id="{7FFACDF2-BC1C-47DC-895C-5321ADA524B3}"/>
              </a:ext>
            </a:extLst>
          </p:cNvPr>
          <p:cNvSpPr>
            <a:spLocks noGrp="1"/>
          </p:cNvSpPr>
          <p:nvPr>
            <p:ph type="title"/>
          </p:nvPr>
        </p:nvSpPr>
        <p:spPr>
          <a:xfrm>
            <a:off x="624417" y="273051"/>
            <a:ext cx="11616267" cy="429683"/>
          </a:xfrm>
        </p:spPr>
        <p:txBody>
          <a:bodyPr>
            <a:noAutofit/>
          </a:bodyPr>
          <a:lstStyle/>
          <a:p>
            <a:r>
              <a:rPr lang="de-DE" sz="2400" b="1">
                <a:latin typeface="Garamond" panose="02020404030301010803" pitchFamily="18" charset="0"/>
              </a:rPr>
              <a:t>Work in progress: Conceptual model</a:t>
            </a:r>
          </a:p>
        </p:txBody>
      </p:sp>
    </p:spTree>
    <p:extLst>
      <p:ext uri="{BB962C8B-B14F-4D97-AF65-F5344CB8AC3E}">
        <p14:creationId xmlns:p14="http://schemas.microsoft.com/office/powerpoint/2010/main" val="213546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95975-493B-40E2-A556-CC829D2BB40B}"/>
              </a:ext>
            </a:extLst>
          </p:cNvPr>
          <p:cNvSpPr>
            <a:spLocks noGrp="1"/>
          </p:cNvSpPr>
          <p:nvPr>
            <p:ph type="title"/>
          </p:nvPr>
        </p:nvSpPr>
        <p:spPr/>
        <p:txBody>
          <a:bodyPr>
            <a:noAutofit/>
          </a:bodyPr>
          <a:lstStyle/>
          <a:p>
            <a:r>
              <a:rPr lang="de-DE" sz="2400" b="1">
                <a:latin typeface="Garamond" panose="02020404030301010803" pitchFamily="18" charset="0"/>
              </a:rPr>
              <a:t>(Hybrid) Cross-lagged panel Model (CLMP) – Directed Acyclic Graph</a:t>
            </a:r>
          </a:p>
        </p:txBody>
      </p:sp>
      <p:sp>
        <p:nvSpPr>
          <p:cNvPr id="3" name="Textfeld 2">
            <a:extLst>
              <a:ext uri="{FF2B5EF4-FFF2-40B4-BE49-F238E27FC236}">
                <a16:creationId xmlns:a16="http://schemas.microsoft.com/office/drawing/2014/main" id="{CE90D3FC-C82F-4602-BC96-0F087143AB15}"/>
              </a:ext>
            </a:extLst>
          </p:cNvPr>
          <p:cNvSpPr txBox="1"/>
          <p:nvPr/>
        </p:nvSpPr>
        <p:spPr>
          <a:xfrm>
            <a:off x="610274" y="6274482"/>
            <a:ext cx="7933999" cy="646331"/>
          </a:xfrm>
          <a:prstGeom prst="rect">
            <a:avLst/>
          </a:prstGeom>
          <a:noFill/>
        </p:spPr>
        <p:txBody>
          <a:bodyPr wrap="square" rtlCol="0">
            <a:spAutoFit/>
          </a:bodyPr>
          <a:lstStyle/>
          <a:p>
            <a:pPr algn="just" defTabSz="609585"/>
            <a:r>
              <a:rPr lang="en-GB">
                <a:solidFill>
                  <a:srgbClr val="143C46"/>
                </a:solidFill>
                <a:latin typeface="Garamond" panose="02020404030301010803" pitchFamily="18" charset="0"/>
              </a:rPr>
              <a:t>Own illustration: DAG at the interventional level</a:t>
            </a:r>
            <a:endParaRPr lang="de-DE">
              <a:solidFill>
                <a:srgbClr val="143C46"/>
              </a:solidFill>
              <a:latin typeface="Garamond" panose="02020404030301010803" pitchFamily="18" charset="0"/>
            </a:endParaRPr>
          </a:p>
          <a:p>
            <a:pPr defTabSz="609585"/>
            <a:endParaRPr lang="de-DE">
              <a:solidFill>
                <a:srgbClr val="143C46"/>
              </a:solidFill>
              <a:latin typeface="Arial" panose="020B0604020202020204"/>
            </a:endParaRPr>
          </a:p>
        </p:txBody>
      </p:sp>
      <p:sp>
        <p:nvSpPr>
          <p:cNvPr id="14" name="Textfeld 13">
            <a:extLst>
              <a:ext uri="{FF2B5EF4-FFF2-40B4-BE49-F238E27FC236}">
                <a16:creationId xmlns:a16="http://schemas.microsoft.com/office/drawing/2014/main" id="{5545D456-E8C8-4E6A-BAD3-565B05E976A9}"/>
              </a:ext>
            </a:extLst>
          </p:cNvPr>
          <p:cNvSpPr txBox="1"/>
          <p:nvPr/>
        </p:nvSpPr>
        <p:spPr>
          <a:xfrm>
            <a:off x="9379791" y="1442710"/>
            <a:ext cx="2708301" cy="4401205"/>
          </a:xfrm>
          <a:prstGeom prst="rect">
            <a:avLst/>
          </a:prstGeom>
          <a:solidFill>
            <a:schemeClr val="bg1">
              <a:lumMod val="95000"/>
            </a:schemeClr>
          </a:solidFill>
        </p:spPr>
        <p:txBody>
          <a:bodyPr wrap="square" rtlCol="0">
            <a:spAutoFit/>
          </a:bodyPr>
          <a:lstStyle/>
          <a:p>
            <a:pPr marL="342891" indent="-342891" defTabSz="609585">
              <a:buFontTx/>
              <a:buAutoNum type="arabicPeriod"/>
            </a:pPr>
            <a:endParaRPr lang="de-DE" sz="2000">
              <a:solidFill>
                <a:srgbClr val="143C46"/>
              </a:solidFill>
              <a:latin typeface="Garamond" panose="02020404030301010803" pitchFamily="18" charset="0"/>
            </a:endParaRPr>
          </a:p>
          <a:p>
            <a:pPr marL="342891" indent="-342891" defTabSz="609585">
              <a:buFontTx/>
              <a:buAutoNum type="arabicPeriod"/>
            </a:pPr>
            <a:r>
              <a:rPr lang="de-DE" sz="2000">
                <a:solidFill>
                  <a:srgbClr val="143C46"/>
                </a:solidFill>
                <a:latin typeface="Garamond" panose="02020404030301010803" pitchFamily="18" charset="0"/>
              </a:rPr>
              <a:t>Mediation effect of 25%  via Shared-decision making on –decision stage t2</a:t>
            </a:r>
          </a:p>
          <a:p>
            <a:pPr marL="342891" indent="-342891" defTabSz="609585">
              <a:buFontTx/>
              <a:buAutoNum type="arabicPeriod"/>
            </a:pPr>
            <a:r>
              <a:rPr lang="de-DE" sz="2000">
                <a:solidFill>
                  <a:srgbClr val="143C46"/>
                </a:solidFill>
                <a:latin typeface="Garamond" panose="02020404030301010803" pitchFamily="18" charset="0"/>
              </a:rPr>
              <a:t>CLMP enables to estimate the interventional effects for t2 adjusted for reverse causality in t1 and t0 </a:t>
            </a:r>
          </a:p>
          <a:p>
            <a:pPr marL="342891" indent="-342891" defTabSz="609585">
              <a:buFontTx/>
              <a:buAutoNum type="arabicPeriod"/>
            </a:pPr>
            <a:r>
              <a:rPr lang="de-DE" sz="2000">
                <a:solidFill>
                  <a:srgbClr val="143C46"/>
                </a:solidFill>
                <a:latin typeface="Garamond" panose="02020404030301010803" pitchFamily="18" charset="0"/>
              </a:rPr>
              <a:t>Model fit             (CFI = 0.973; TLI =      0.927;)</a:t>
            </a:r>
          </a:p>
        </p:txBody>
      </p:sp>
      <p:sp>
        <p:nvSpPr>
          <p:cNvPr id="15" name="Textfeld 14">
            <a:extLst>
              <a:ext uri="{FF2B5EF4-FFF2-40B4-BE49-F238E27FC236}">
                <a16:creationId xmlns:a16="http://schemas.microsoft.com/office/drawing/2014/main" id="{7AA609A2-0881-46A2-965C-66176F8BEA77}"/>
              </a:ext>
            </a:extLst>
          </p:cNvPr>
          <p:cNvSpPr txBox="1"/>
          <p:nvPr/>
        </p:nvSpPr>
        <p:spPr>
          <a:xfrm>
            <a:off x="7544568" y="6368219"/>
            <a:ext cx="1274619" cy="369332"/>
          </a:xfrm>
          <a:prstGeom prst="rect">
            <a:avLst/>
          </a:prstGeom>
          <a:noFill/>
        </p:spPr>
        <p:txBody>
          <a:bodyPr wrap="square" rtlCol="0">
            <a:spAutoFit/>
          </a:bodyPr>
          <a:lstStyle/>
          <a:p>
            <a:pPr defTabSz="609585"/>
            <a:r>
              <a:rPr lang="de-DE">
                <a:solidFill>
                  <a:srgbClr val="143C46"/>
                </a:solidFill>
                <a:latin typeface="Arial" panose="020B0604020202020204"/>
              </a:rPr>
              <a:t>n= 315</a:t>
            </a:r>
          </a:p>
        </p:txBody>
      </p:sp>
      <p:pic>
        <p:nvPicPr>
          <p:cNvPr id="8" name="Grafik 7">
            <a:extLst>
              <a:ext uri="{FF2B5EF4-FFF2-40B4-BE49-F238E27FC236}">
                <a16:creationId xmlns:a16="http://schemas.microsoft.com/office/drawing/2014/main" id="{DB0324F3-8062-4983-91B6-9A7ABF4E00A3}"/>
              </a:ext>
            </a:extLst>
          </p:cNvPr>
          <p:cNvPicPr>
            <a:picLocks noChangeAspect="1"/>
          </p:cNvPicPr>
          <p:nvPr/>
        </p:nvPicPr>
        <p:blipFill>
          <a:blip r:embed="rId3"/>
          <a:stretch>
            <a:fillRect/>
          </a:stretch>
        </p:blipFill>
        <p:spPr>
          <a:xfrm>
            <a:off x="103908" y="1134094"/>
            <a:ext cx="8924477" cy="5234125"/>
          </a:xfrm>
          <a:prstGeom prst="rect">
            <a:avLst/>
          </a:prstGeom>
        </p:spPr>
      </p:pic>
      <p:sp>
        <p:nvSpPr>
          <p:cNvPr id="9" name="Bogen 8">
            <a:extLst>
              <a:ext uri="{FF2B5EF4-FFF2-40B4-BE49-F238E27FC236}">
                <a16:creationId xmlns:a16="http://schemas.microsoft.com/office/drawing/2014/main" id="{3991C17F-5F3B-4948-BCC3-4252CEEB30FC}"/>
              </a:ext>
            </a:extLst>
          </p:cNvPr>
          <p:cNvSpPr/>
          <p:nvPr/>
        </p:nvSpPr>
        <p:spPr>
          <a:xfrm rot="14912022">
            <a:off x="3304748" y="3647132"/>
            <a:ext cx="2130347" cy="1560235"/>
          </a:xfrm>
          <a:prstGeom prst="arc">
            <a:avLst>
              <a:gd name="adj1" fmla="val 12845122"/>
              <a:gd name="adj2" fmla="val 151846"/>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de-DE" sz="2400">
              <a:solidFill>
                <a:srgbClr val="143C46"/>
              </a:solidFill>
              <a:latin typeface="Arial" panose="020B0604020202020204"/>
            </a:endParaRPr>
          </a:p>
        </p:txBody>
      </p:sp>
      <p:cxnSp>
        <p:nvCxnSpPr>
          <p:cNvPr id="22" name="Gerade Verbindung mit Pfeil 21">
            <a:extLst>
              <a:ext uri="{FF2B5EF4-FFF2-40B4-BE49-F238E27FC236}">
                <a16:creationId xmlns:a16="http://schemas.microsoft.com/office/drawing/2014/main" id="{21A04958-0B62-4F81-BC09-90A6AF366BA3}"/>
              </a:ext>
            </a:extLst>
          </p:cNvPr>
          <p:cNvCxnSpPr>
            <a:cxnSpLocks/>
          </p:cNvCxnSpPr>
          <p:nvPr/>
        </p:nvCxnSpPr>
        <p:spPr>
          <a:xfrm flipV="1">
            <a:off x="3973057" y="3359195"/>
            <a:ext cx="213147" cy="69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5F78D43-032D-4D6D-95C8-0BAACBA72ED1}"/>
              </a:ext>
            </a:extLst>
          </p:cNvPr>
          <p:cNvCxnSpPr>
            <a:cxnSpLocks/>
          </p:cNvCxnSpPr>
          <p:nvPr/>
        </p:nvCxnSpPr>
        <p:spPr>
          <a:xfrm>
            <a:off x="4152100" y="5337602"/>
            <a:ext cx="183717" cy="100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Bogen 28">
            <a:extLst>
              <a:ext uri="{FF2B5EF4-FFF2-40B4-BE49-F238E27FC236}">
                <a16:creationId xmlns:a16="http://schemas.microsoft.com/office/drawing/2014/main" id="{C2380DF4-02F3-4269-84AF-62E7F5E0247D}"/>
              </a:ext>
            </a:extLst>
          </p:cNvPr>
          <p:cNvSpPr/>
          <p:nvPr/>
        </p:nvSpPr>
        <p:spPr>
          <a:xfrm rot="14912022">
            <a:off x="50633" y="3634221"/>
            <a:ext cx="2130347" cy="1560235"/>
          </a:xfrm>
          <a:prstGeom prst="arc">
            <a:avLst>
              <a:gd name="adj1" fmla="val 13501315"/>
              <a:gd name="adj2" fmla="val 151846"/>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defTabSz="609585"/>
            <a:endParaRPr lang="de-DE" sz="2400">
              <a:solidFill>
                <a:srgbClr val="143C46"/>
              </a:solidFill>
              <a:latin typeface="Arial" panose="020B0604020202020204"/>
            </a:endParaRPr>
          </a:p>
        </p:txBody>
      </p:sp>
      <p:cxnSp>
        <p:nvCxnSpPr>
          <p:cNvPr id="31" name="Gerade Verbindung mit Pfeil 30">
            <a:extLst>
              <a:ext uri="{FF2B5EF4-FFF2-40B4-BE49-F238E27FC236}">
                <a16:creationId xmlns:a16="http://schemas.microsoft.com/office/drawing/2014/main" id="{A791A463-FE51-4138-997F-A692B9504CFC}"/>
              </a:ext>
            </a:extLst>
          </p:cNvPr>
          <p:cNvCxnSpPr>
            <a:stCxn id="29" idx="2"/>
          </p:cNvCxnSpPr>
          <p:nvPr/>
        </p:nvCxnSpPr>
        <p:spPr>
          <a:xfrm flipH="1" flipV="1">
            <a:off x="716173" y="3359195"/>
            <a:ext cx="54272" cy="48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EB6B74BF-D23C-4ED0-9F0B-FFF869A48BE5}"/>
              </a:ext>
            </a:extLst>
          </p:cNvPr>
          <p:cNvCxnSpPr>
            <a:cxnSpLocks/>
          </p:cNvCxnSpPr>
          <p:nvPr/>
        </p:nvCxnSpPr>
        <p:spPr>
          <a:xfrm>
            <a:off x="770445" y="5268991"/>
            <a:ext cx="73616" cy="11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728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folie mit Bild rechts">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Zwischenfolie weiß">
  <a:themeElements>
    <a:clrScheme name="Gestaltungsfarben Master Bergische Universität">
      <a:dk1>
        <a:srgbClr val="143C46"/>
      </a:dk1>
      <a:lt1>
        <a:srgbClr val="FFFFFF"/>
      </a:lt1>
      <a:dk2>
        <a:srgbClr val="143C46"/>
      </a:dk2>
      <a:lt2>
        <a:srgbClr val="89BA17"/>
      </a:lt2>
      <a:accent1>
        <a:srgbClr val="1FA22E"/>
      </a:accent1>
      <a:accent2>
        <a:srgbClr val="008DA3"/>
      </a:accent2>
      <a:accent3>
        <a:srgbClr val="CAC813"/>
      </a:accent3>
      <a:accent4>
        <a:srgbClr val="006932"/>
      </a:accent4>
      <a:accent5>
        <a:srgbClr val="87888A"/>
      </a:accent5>
      <a:accent6>
        <a:srgbClr val="89BA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6_9_powerpointmall_ki_plommon_SVE">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err="1">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txDef>
      <a:spPr>
        <a:noFill/>
        <a:ln w="6350">
          <a:solidFill>
            <a:schemeClr val="accent1"/>
          </a:solidFill>
        </a:ln>
      </a:spPr>
      <a:bodyPr wrap="square" rtlCol="0">
        <a:spAutoFit/>
      </a:bodyPr>
      <a:lstStyle>
        <a:defPPr algn="l">
          <a:defRPr sz="1400" dirty="0">
            <a:latin typeface="+mn-lt"/>
          </a:defRPr>
        </a:defPPr>
      </a:lstStyle>
    </a:tx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_16_9.potx" id="{A53E18C8-24C9-419D-8A8A-DEF5838F8375}" vid="{9C1C6620-5888-47F4-BF80-C41936D71F3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3903</Words>
  <Application>Microsoft Office PowerPoint</Application>
  <PresentationFormat>Widescreen</PresentationFormat>
  <Paragraphs>604</Paragraphs>
  <Slides>46</Slides>
  <Notes>21</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46</vt:i4>
      </vt:variant>
    </vt:vector>
  </HeadingPairs>
  <TitlesOfParts>
    <vt:vector size="67" baseType="lpstr">
      <vt:lpstr>Aileron Regular Bold</vt:lpstr>
      <vt:lpstr>Aptos</vt:lpstr>
      <vt:lpstr>Aptos Display</vt:lpstr>
      <vt:lpstr>Arial</vt:lpstr>
      <vt:lpstr>Calibri</vt:lpstr>
      <vt:lpstr>Calibri Light</vt:lpstr>
      <vt:lpstr>Canva Sans</vt:lpstr>
      <vt:lpstr>Canva Sans Bold</vt:lpstr>
      <vt:lpstr>DM Sans</vt:lpstr>
      <vt:lpstr>DM Sans Medium</vt:lpstr>
      <vt:lpstr>Garamond</vt:lpstr>
      <vt:lpstr>Times</vt:lpstr>
      <vt:lpstr>Times New Roman</vt:lpstr>
      <vt:lpstr>Wingdings</vt:lpstr>
      <vt:lpstr>Office Theme</vt:lpstr>
      <vt:lpstr>Titelfolie mit Bild rechts</vt:lpstr>
      <vt:lpstr>Zwischenfolie weiß</vt:lpstr>
      <vt:lpstr>Office</vt:lpstr>
      <vt:lpstr>Tema sustava Office</vt:lpstr>
      <vt:lpstr>16_9_powerpointmall_ki_plommon_SVE</vt:lpstr>
      <vt:lpstr>Slide</vt:lpstr>
      <vt:lpstr>PowerPoint Presentation</vt:lpstr>
      <vt:lpstr>Ziemann</vt:lpstr>
      <vt:lpstr>PowerPoint Presentation</vt:lpstr>
      <vt:lpstr>PowerPoint Presentation</vt:lpstr>
      <vt:lpstr>PowerPoint Presentation</vt:lpstr>
      <vt:lpstr>Understanding how context factors influence implementation mechanisms</vt:lpstr>
      <vt:lpstr>PowerPoint Presentation</vt:lpstr>
      <vt:lpstr>Work in progress: Conceptual model</vt:lpstr>
      <vt:lpstr>(Hybrid) Cross-lagged panel Model (CLMP) – Directed Acyclic Graph</vt:lpstr>
      <vt:lpstr>PowerPoint Presentation</vt:lpstr>
      <vt:lpstr>PowerPoint Presentation</vt:lpstr>
      <vt:lpstr>PowerPoint Presentation</vt:lpstr>
      <vt:lpstr>PowerPoint Presentation</vt:lpstr>
      <vt:lpstr>PowerPoint Presentation</vt:lpstr>
      <vt:lpstr>PowerPoint Presentation</vt:lpstr>
      <vt:lpstr>Building support for schools that implement curriculum designed for students personal and social development</vt:lpstr>
      <vt:lpstr>Theoretical background</vt:lpstr>
      <vt:lpstr>Research objective</vt:lpstr>
      <vt:lpstr>Research objective</vt:lpstr>
      <vt:lpstr>Method</vt:lpstr>
      <vt:lpstr>Key findings</vt:lpstr>
      <vt:lpstr>H1: Mediation hypotesis</vt:lpstr>
      <vt:lpstr>Key findings</vt:lpstr>
      <vt:lpstr>H2: Mediated moderation model</vt:lpstr>
      <vt:lpstr>H2: Mediated moderation model</vt:lpstr>
      <vt:lpstr>Conclusions</vt:lpstr>
      <vt:lpstr>Discussion</vt:lpstr>
      <vt:lpstr>References</vt:lpstr>
      <vt:lpstr>Thank you for your attention.</vt:lpstr>
      <vt:lpstr>Advancing our understanding of the complexity of implementation efforts   Exploring implementation mechanisms of a multifaceted implementation strategy on fidelity to an evidence-based guideline for the prevention of mental ill health</vt:lpstr>
      <vt:lpstr>PowerPoint Presentation</vt:lpstr>
      <vt:lpstr>Background Trials’ problems and aims</vt:lpstr>
      <vt:lpstr>Background Mechanisms of change </vt:lpstr>
      <vt:lpstr>Methods Programme theory </vt:lpstr>
      <vt:lpstr>Methods Cluster-randomized controlled trial </vt:lpstr>
      <vt:lpstr>Methods Implementation strategies</vt:lpstr>
      <vt:lpstr>Methods Measurements</vt:lpstr>
      <vt:lpstr>Methods Statistical Analysis</vt:lpstr>
      <vt:lpstr>Results Absolute changes over time</vt:lpstr>
      <vt:lpstr>Results  Guideline fidelity – aggregated at school level </vt:lpstr>
      <vt:lpstr>Results Changes over time</vt:lpstr>
      <vt:lpstr>PowerPoint Presentation</vt:lpstr>
      <vt:lpstr>Conclusion</vt:lpstr>
      <vt:lpstr>Scaling up for impact</vt:lpstr>
      <vt:lpstr>Avslutningsbild med Karolinska Institutets logotyp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Bührmann</dc:creator>
  <cp:lastModifiedBy>Faye Greve</cp:lastModifiedBy>
  <cp:revision>18</cp:revision>
  <dcterms:created xsi:type="dcterms:W3CDTF">2021-05-22T09:20:36Z</dcterms:created>
  <dcterms:modified xsi:type="dcterms:W3CDTF">2025-06-01T19:16:48Z</dcterms:modified>
</cp:coreProperties>
</file>