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2" r:id="rId3"/>
    <p:sldMasterId id="2147483670" r:id="rId4"/>
    <p:sldMasterId id="2147483684" r:id="rId5"/>
    <p:sldMasterId id="2147483696" r:id="rId6"/>
    <p:sldMasterId id="2147483709" r:id="rId7"/>
    <p:sldMasterId id="2147483721" r:id="rId8"/>
  </p:sldMasterIdLst>
  <p:notesMasterIdLst>
    <p:notesMasterId r:id="rId54"/>
  </p:notesMasterIdLst>
  <p:sldIdLst>
    <p:sldId id="740" r:id="rId9"/>
    <p:sldId id="256" r:id="rId10"/>
    <p:sldId id="259" r:id="rId11"/>
    <p:sldId id="266" r:id="rId12"/>
    <p:sldId id="268" r:id="rId13"/>
    <p:sldId id="270" r:id="rId14"/>
    <p:sldId id="271" r:id="rId15"/>
    <p:sldId id="272" r:id="rId16"/>
    <p:sldId id="267" r:id="rId17"/>
    <p:sldId id="273" r:id="rId18"/>
    <p:sldId id="264" r:id="rId19"/>
    <p:sldId id="1284" r:id="rId20"/>
    <p:sldId id="1285" r:id="rId21"/>
    <p:sldId id="1286" r:id="rId22"/>
    <p:sldId id="1287" r:id="rId23"/>
    <p:sldId id="281" r:id="rId24"/>
    <p:sldId id="1288" r:id="rId25"/>
    <p:sldId id="1289" r:id="rId26"/>
    <p:sldId id="1290" r:id="rId27"/>
    <p:sldId id="1291" r:id="rId28"/>
    <p:sldId id="1292" r:id="rId29"/>
    <p:sldId id="1293" r:id="rId30"/>
    <p:sldId id="1294" r:id="rId31"/>
    <p:sldId id="1295" r:id="rId32"/>
    <p:sldId id="283" r:id="rId33"/>
    <p:sldId id="1296" r:id="rId34"/>
    <p:sldId id="752" r:id="rId35"/>
    <p:sldId id="1169" r:id="rId36"/>
    <p:sldId id="1190" r:id="rId37"/>
    <p:sldId id="1159" r:id="rId38"/>
    <p:sldId id="1225" r:id="rId39"/>
    <p:sldId id="1172" r:id="rId40"/>
    <p:sldId id="282" r:id="rId41"/>
    <p:sldId id="1249" r:id="rId42"/>
    <p:sldId id="1278" r:id="rId43"/>
    <p:sldId id="1283" r:id="rId44"/>
    <p:sldId id="1271" r:id="rId45"/>
    <p:sldId id="1266" r:id="rId46"/>
    <p:sldId id="1195" r:id="rId47"/>
    <p:sldId id="1280" r:id="rId48"/>
    <p:sldId id="1282" r:id="rId49"/>
    <p:sldId id="1281" r:id="rId50"/>
    <p:sldId id="1192" r:id="rId51"/>
    <p:sldId id="1275" r:id="rId52"/>
    <p:sldId id="74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62EBB12-1787-426A-9985-5EE28EF01368}">
          <p14:sldIdLst>
            <p14:sldId id="740"/>
          </p14:sldIdLst>
        </p14:section>
        <p14:section name="Default Section" id="{E9729707-95E0-4117-8371-CCFEFE5711C0}">
          <p14:sldIdLst>
            <p14:sldId id="256"/>
            <p14:sldId id="259"/>
            <p14:sldId id="266"/>
            <p14:sldId id="268"/>
            <p14:sldId id="270"/>
            <p14:sldId id="271"/>
            <p14:sldId id="272"/>
            <p14:sldId id="267"/>
            <p14:sldId id="273"/>
            <p14:sldId id="264"/>
            <p14:sldId id="1284"/>
            <p14:sldId id="1285"/>
            <p14:sldId id="1286"/>
            <p14:sldId id="1287"/>
            <p14:sldId id="281"/>
            <p14:sldId id="1288"/>
            <p14:sldId id="1289"/>
            <p14:sldId id="1290"/>
            <p14:sldId id="1291"/>
            <p14:sldId id="1292"/>
            <p14:sldId id="1293"/>
            <p14:sldId id="1294"/>
            <p14:sldId id="1295"/>
            <p14:sldId id="283"/>
            <p14:sldId id="1296"/>
            <p14:sldId id="752"/>
            <p14:sldId id="1169"/>
            <p14:sldId id="1190"/>
            <p14:sldId id="1159"/>
            <p14:sldId id="1225"/>
            <p14:sldId id="1172"/>
            <p14:sldId id="282"/>
            <p14:sldId id="1249"/>
            <p14:sldId id="1278"/>
            <p14:sldId id="1283"/>
            <p14:sldId id="1271"/>
            <p14:sldId id="1266"/>
            <p14:sldId id="1195"/>
            <p14:sldId id="1280"/>
            <p14:sldId id="1282"/>
            <p14:sldId id="1281"/>
            <p14:sldId id="1192"/>
            <p14:sldId id="1275"/>
            <p14:sldId id="74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1200"/>
    <a:srgbClr val="00B2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42"/>
    <p:restoredTop sz="95884"/>
  </p:normalViewPr>
  <p:slideViewPr>
    <p:cSldViewPr snapToGrid="0" snapToObjects="1">
      <p:cViewPr varScale="1">
        <p:scale>
          <a:sx n="121" d="100"/>
          <a:sy n="121" d="100"/>
        </p:scale>
        <p:origin x="4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diagrams/_rels/data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svg"/><Relationship Id="rId1" Type="http://schemas.openxmlformats.org/officeDocument/2006/relationships/image" Target="../media/image64.svg"/><Relationship Id="rId4" Type="http://schemas.openxmlformats.org/officeDocument/2006/relationships/image" Target="../media/image6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svg"/><Relationship Id="rId1" Type="http://schemas.openxmlformats.org/officeDocument/2006/relationships/image" Target="../media/image64.sv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304555-7087-4E26-A4F5-96A7729B1EC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nb-NO"/>
        </a:p>
      </dgm:t>
    </dgm:pt>
    <dgm:pt modelId="{B8664524-6E23-450D-8981-6A20DE8ACD65}">
      <dgm:prSet phldrT="[Tekst]"/>
      <dgm:spPr>
        <a:solidFill>
          <a:schemeClr val="tx2">
            <a:lumMod val="10000"/>
            <a:lumOff val="90000"/>
          </a:schemeClr>
        </a:solidFill>
      </dgm:spPr>
      <dgm:t>
        <a:bodyPr/>
        <a:lstStyle/>
        <a:p>
          <a:r>
            <a:rPr lang="nb-NO" dirty="0"/>
            <a:t>Determinant type</a:t>
          </a:r>
        </a:p>
      </dgm:t>
    </dgm:pt>
    <dgm:pt modelId="{7D232E89-0F8C-4AC8-A62D-D778A38241C1}" type="parTrans" cxnId="{A150DA73-7F4F-4F66-BB32-408E5327C783}">
      <dgm:prSet/>
      <dgm:spPr/>
      <dgm:t>
        <a:bodyPr/>
        <a:lstStyle/>
        <a:p>
          <a:endParaRPr lang="nb-NO"/>
        </a:p>
      </dgm:t>
    </dgm:pt>
    <dgm:pt modelId="{32B443DB-3BCA-48D0-96CD-9456481FAADD}" type="sibTrans" cxnId="{A150DA73-7F4F-4F66-BB32-408E5327C783}">
      <dgm:prSet/>
      <dgm:spPr/>
      <dgm:t>
        <a:bodyPr/>
        <a:lstStyle/>
        <a:p>
          <a:endParaRPr lang="nb-NO"/>
        </a:p>
      </dgm:t>
    </dgm:pt>
    <dgm:pt modelId="{CEDDE764-E72A-4A84-9977-FC82B28A3D0C}">
      <dgm:prSet phldrT="[Tekst]" custT="1"/>
      <dgm:spPr>
        <a:solidFill>
          <a:schemeClr val="accent6"/>
        </a:solidFill>
      </dgm:spPr>
      <dgm:t>
        <a:bodyPr/>
        <a:lstStyle/>
        <a:p>
          <a:r>
            <a:rPr lang="nb-NO" sz="1600" dirty="0" err="1"/>
            <a:t>Facilitator</a:t>
          </a:r>
          <a:endParaRPr lang="nb-NO" sz="1600" dirty="0"/>
        </a:p>
      </dgm:t>
    </dgm:pt>
    <dgm:pt modelId="{672D6D35-3EA7-456D-8683-9B54183AD75C}" type="parTrans" cxnId="{67C1356F-EECF-4860-B6C2-6D1984C4266B}">
      <dgm:prSet/>
      <dgm:spPr/>
      <dgm:t>
        <a:bodyPr/>
        <a:lstStyle/>
        <a:p>
          <a:endParaRPr lang="nb-NO"/>
        </a:p>
      </dgm:t>
    </dgm:pt>
    <dgm:pt modelId="{851D75CF-DB1D-4135-AF02-F905CA6C56A0}" type="sibTrans" cxnId="{67C1356F-EECF-4860-B6C2-6D1984C4266B}">
      <dgm:prSet/>
      <dgm:spPr/>
      <dgm:t>
        <a:bodyPr/>
        <a:lstStyle/>
        <a:p>
          <a:endParaRPr lang="nb-NO"/>
        </a:p>
      </dgm:t>
    </dgm:pt>
    <dgm:pt modelId="{BBBD3B01-F625-4811-8A11-23F576E2633D}">
      <dgm:prSet phldrT="[Tekst]" custT="1"/>
      <dgm:spPr/>
      <dgm:t>
        <a:bodyPr/>
        <a:lstStyle/>
        <a:p>
          <a:r>
            <a:rPr lang="nb-NO" sz="1600" dirty="0"/>
            <a:t>Barrier</a:t>
          </a:r>
        </a:p>
      </dgm:t>
    </dgm:pt>
    <dgm:pt modelId="{DAC115B5-C680-4DA1-8D7A-9962E7469F3A}" type="parTrans" cxnId="{3EC92271-ADD9-4D67-B79F-B0D9AA25A502}">
      <dgm:prSet/>
      <dgm:spPr/>
      <dgm:t>
        <a:bodyPr/>
        <a:lstStyle/>
        <a:p>
          <a:endParaRPr lang="nb-NO"/>
        </a:p>
      </dgm:t>
    </dgm:pt>
    <dgm:pt modelId="{CBF187F2-F7B0-4AA7-921C-A5060C5D10B3}" type="sibTrans" cxnId="{3EC92271-ADD9-4D67-B79F-B0D9AA25A502}">
      <dgm:prSet/>
      <dgm:spPr/>
      <dgm:t>
        <a:bodyPr/>
        <a:lstStyle/>
        <a:p>
          <a:endParaRPr lang="nb-NO"/>
        </a:p>
      </dgm:t>
    </dgm:pt>
    <dgm:pt modelId="{E9481DA3-198E-4552-8D5D-13DEA4A6C25C}">
      <dgm:prSet phldrT="[Tekst]"/>
      <dgm:spPr>
        <a:solidFill>
          <a:schemeClr val="tx2">
            <a:lumMod val="10000"/>
            <a:lumOff val="90000"/>
          </a:schemeClr>
        </a:solidFill>
      </dgm:spPr>
      <dgm:t>
        <a:bodyPr/>
        <a:lstStyle/>
        <a:p>
          <a:r>
            <a:rPr lang="nb-NO" dirty="0"/>
            <a:t>Our </a:t>
          </a:r>
          <a:r>
            <a:rPr lang="nb-NO" dirty="0" err="1"/>
            <a:t>codes</a:t>
          </a:r>
          <a:endParaRPr lang="nb-NO" dirty="0"/>
        </a:p>
      </dgm:t>
    </dgm:pt>
    <dgm:pt modelId="{5BC158B1-C2BE-4B46-9467-AB4BA465BF88}" type="parTrans" cxnId="{A16C362D-B46A-4529-BAD2-B0AD76F1D527}">
      <dgm:prSet/>
      <dgm:spPr/>
      <dgm:t>
        <a:bodyPr/>
        <a:lstStyle/>
        <a:p>
          <a:endParaRPr lang="nb-NO"/>
        </a:p>
      </dgm:t>
    </dgm:pt>
    <dgm:pt modelId="{6FD9996C-7226-4A11-977C-0D6EDD1C904C}" type="sibTrans" cxnId="{A16C362D-B46A-4529-BAD2-B0AD76F1D527}">
      <dgm:prSet/>
      <dgm:spPr/>
      <dgm:t>
        <a:bodyPr/>
        <a:lstStyle/>
        <a:p>
          <a:endParaRPr lang="nb-NO"/>
        </a:p>
      </dgm:t>
    </dgm:pt>
    <dgm:pt modelId="{5B033F1F-B861-41A5-90FF-121BF4B07A3C}">
      <dgm:prSet phldrT="[Tekst]" custT="1"/>
      <dgm:spPr>
        <a:solidFill>
          <a:schemeClr val="accent6"/>
        </a:solidFill>
      </dgm:spPr>
      <dgm:t>
        <a:bodyPr/>
        <a:lstStyle/>
        <a:p>
          <a:r>
            <a:rPr lang="nb-NO" sz="1600" dirty="0" err="1"/>
            <a:t>Flexibility</a:t>
          </a:r>
          <a:r>
            <a:rPr lang="nb-NO" sz="1600" dirty="0"/>
            <a:t> (</a:t>
          </a:r>
          <a:r>
            <a:rPr lang="nb-NO" sz="1600" dirty="0" err="1"/>
            <a:t>adaptation</a:t>
          </a:r>
          <a:r>
            <a:rPr lang="nb-NO" sz="1600" dirty="0"/>
            <a:t> to families)</a:t>
          </a:r>
        </a:p>
      </dgm:t>
    </dgm:pt>
    <dgm:pt modelId="{6A2B3C6C-68BD-40A7-93C9-87352ECF9368}" type="parTrans" cxnId="{2E733095-C849-49B9-AECD-962EBC165566}">
      <dgm:prSet/>
      <dgm:spPr/>
      <dgm:t>
        <a:bodyPr/>
        <a:lstStyle/>
        <a:p>
          <a:endParaRPr lang="nb-NO"/>
        </a:p>
      </dgm:t>
    </dgm:pt>
    <dgm:pt modelId="{E2D7235B-800A-42BA-A48B-772E8CD25F08}" type="sibTrans" cxnId="{2E733095-C849-49B9-AECD-962EBC165566}">
      <dgm:prSet/>
      <dgm:spPr/>
      <dgm:t>
        <a:bodyPr/>
        <a:lstStyle/>
        <a:p>
          <a:endParaRPr lang="nb-NO"/>
        </a:p>
      </dgm:t>
    </dgm:pt>
    <dgm:pt modelId="{110EF1B4-99AC-4CD6-97A2-E62BCE9F0A95}">
      <dgm:prSet phldrT="[Tekst]" custT="1"/>
      <dgm:spPr/>
      <dgm:t>
        <a:bodyPr/>
        <a:lstStyle/>
        <a:p>
          <a:r>
            <a:rPr lang="nb-NO" sz="1600" dirty="0" err="1"/>
            <a:t>Complexity</a:t>
          </a:r>
          <a:endParaRPr lang="nb-NO" sz="1600" dirty="0"/>
        </a:p>
      </dgm:t>
    </dgm:pt>
    <dgm:pt modelId="{3B2294CA-ED7B-486F-928C-24DC3D1E9FC0}" type="parTrans" cxnId="{847E0B73-03C5-4561-B7A5-9EA02529F447}">
      <dgm:prSet/>
      <dgm:spPr/>
      <dgm:t>
        <a:bodyPr/>
        <a:lstStyle/>
        <a:p>
          <a:endParaRPr lang="nb-NO"/>
        </a:p>
      </dgm:t>
    </dgm:pt>
    <dgm:pt modelId="{3DA47794-8033-4ADE-AC54-58AC08AB6499}" type="sibTrans" cxnId="{847E0B73-03C5-4561-B7A5-9EA02529F447}">
      <dgm:prSet/>
      <dgm:spPr/>
      <dgm:t>
        <a:bodyPr/>
        <a:lstStyle/>
        <a:p>
          <a:endParaRPr lang="nb-NO"/>
        </a:p>
      </dgm:t>
    </dgm:pt>
    <dgm:pt modelId="{56BAB7A6-EB63-4CA1-9858-2F8315CE4C83}">
      <dgm:prSet phldrT="[Tekst]"/>
      <dgm:spPr>
        <a:solidFill>
          <a:schemeClr val="tx2">
            <a:lumMod val="10000"/>
            <a:lumOff val="90000"/>
          </a:schemeClr>
        </a:solidFill>
      </dgm:spPr>
      <dgm:t>
        <a:bodyPr/>
        <a:lstStyle/>
        <a:p>
          <a:r>
            <a:rPr lang="nb-NO" dirty="0" err="1"/>
            <a:t>Representativeness</a:t>
          </a:r>
          <a:endParaRPr lang="nb-NO" dirty="0"/>
        </a:p>
      </dgm:t>
    </dgm:pt>
    <dgm:pt modelId="{BBC33CBB-970C-412F-907E-A4DC9ECB1738}" type="parTrans" cxnId="{4117698E-FDB8-4A1D-958B-E45FA0EC8127}">
      <dgm:prSet/>
      <dgm:spPr/>
      <dgm:t>
        <a:bodyPr/>
        <a:lstStyle/>
        <a:p>
          <a:endParaRPr lang="nb-NO"/>
        </a:p>
      </dgm:t>
    </dgm:pt>
    <dgm:pt modelId="{3AD5E96A-8C3B-456C-9B40-054113023FBD}" type="sibTrans" cxnId="{4117698E-FDB8-4A1D-958B-E45FA0EC8127}">
      <dgm:prSet/>
      <dgm:spPr/>
      <dgm:t>
        <a:bodyPr/>
        <a:lstStyle/>
        <a:p>
          <a:endParaRPr lang="nb-NO"/>
        </a:p>
      </dgm:t>
    </dgm:pt>
    <dgm:pt modelId="{073118AF-8F10-4707-926D-5D11E29E61B1}">
      <dgm:prSet phldrT="[Tekst]" custT="1"/>
      <dgm:spPr>
        <a:solidFill>
          <a:schemeClr val="accent4">
            <a:lumMod val="40000"/>
            <a:lumOff val="60000"/>
          </a:schemeClr>
        </a:solidFill>
      </dgm:spPr>
      <dgm:t>
        <a:bodyPr/>
        <a:lstStyle/>
        <a:p>
          <a:r>
            <a:rPr lang="nb-NO" sz="1600" dirty="0" err="1"/>
            <a:t>Typical</a:t>
          </a:r>
          <a:endParaRPr lang="nb-NO" sz="1600" dirty="0"/>
        </a:p>
      </dgm:t>
    </dgm:pt>
    <dgm:pt modelId="{E3A6847C-510F-46EE-A315-8FFA64F46B22}" type="parTrans" cxnId="{4C5AB946-BE3F-4FBD-9DA2-F44AF3727157}">
      <dgm:prSet/>
      <dgm:spPr/>
      <dgm:t>
        <a:bodyPr/>
        <a:lstStyle/>
        <a:p>
          <a:endParaRPr lang="nb-NO"/>
        </a:p>
      </dgm:t>
    </dgm:pt>
    <dgm:pt modelId="{E15C2ACF-92EB-4681-9E3E-088FE19AEA3B}" type="sibTrans" cxnId="{4C5AB946-BE3F-4FBD-9DA2-F44AF3727157}">
      <dgm:prSet/>
      <dgm:spPr/>
      <dgm:t>
        <a:bodyPr/>
        <a:lstStyle/>
        <a:p>
          <a:endParaRPr lang="nb-NO"/>
        </a:p>
      </dgm:t>
    </dgm:pt>
    <dgm:pt modelId="{702E6039-7A23-4B0A-9C02-F16E83A21228}">
      <dgm:prSet phldrT="[Tekst]" custT="1"/>
      <dgm:spPr>
        <a:solidFill>
          <a:schemeClr val="accent1">
            <a:lumMod val="60000"/>
            <a:lumOff val="40000"/>
          </a:schemeClr>
        </a:solidFill>
      </dgm:spPr>
      <dgm:t>
        <a:bodyPr/>
        <a:lstStyle/>
        <a:p>
          <a:r>
            <a:rPr lang="nb-NO" sz="1600" dirty="0" err="1"/>
            <a:t>Typical</a:t>
          </a:r>
          <a:endParaRPr lang="nb-NO" sz="1600" dirty="0"/>
        </a:p>
      </dgm:t>
    </dgm:pt>
    <dgm:pt modelId="{3A5D8079-E73A-4854-9547-C875E854CC9C}" type="parTrans" cxnId="{859F0662-55B6-4439-9BB5-69E80FA4C60F}">
      <dgm:prSet/>
      <dgm:spPr/>
      <dgm:t>
        <a:bodyPr/>
        <a:lstStyle/>
        <a:p>
          <a:endParaRPr lang="nb-NO"/>
        </a:p>
      </dgm:t>
    </dgm:pt>
    <dgm:pt modelId="{49A3D418-EB37-4F9D-AF71-1D14F6180A31}" type="sibTrans" cxnId="{859F0662-55B6-4439-9BB5-69E80FA4C60F}">
      <dgm:prSet/>
      <dgm:spPr/>
      <dgm:t>
        <a:bodyPr/>
        <a:lstStyle/>
        <a:p>
          <a:endParaRPr lang="nb-NO"/>
        </a:p>
      </dgm:t>
    </dgm:pt>
    <dgm:pt modelId="{ECE7CA85-6A73-4A0F-8AAD-5C147348D3EA}">
      <dgm:prSet custT="1"/>
      <dgm:spPr>
        <a:solidFill>
          <a:schemeClr val="accent1">
            <a:lumMod val="60000"/>
            <a:lumOff val="40000"/>
          </a:schemeClr>
        </a:solidFill>
      </dgm:spPr>
      <dgm:t>
        <a:bodyPr/>
        <a:lstStyle/>
        <a:p>
          <a:r>
            <a:rPr lang="nb-NO" sz="1600" dirty="0"/>
            <a:t>Variant</a:t>
          </a:r>
        </a:p>
      </dgm:t>
    </dgm:pt>
    <dgm:pt modelId="{20BDC59D-5960-4F21-B9AD-9506ABADAD4E}" type="parTrans" cxnId="{4C3B9A77-7916-411F-B486-3E2EC4B9EC5E}">
      <dgm:prSet/>
      <dgm:spPr/>
      <dgm:t>
        <a:bodyPr/>
        <a:lstStyle/>
        <a:p>
          <a:endParaRPr lang="nb-NO"/>
        </a:p>
      </dgm:t>
    </dgm:pt>
    <dgm:pt modelId="{6314D285-D31F-4D20-B931-A19CDC4C3E54}" type="sibTrans" cxnId="{4C3B9A77-7916-411F-B486-3E2EC4B9EC5E}">
      <dgm:prSet/>
      <dgm:spPr/>
      <dgm:t>
        <a:bodyPr/>
        <a:lstStyle/>
        <a:p>
          <a:endParaRPr lang="nb-NO"/>
        </a:p>
      </dgm:t>
    </dgm:pt>
    <dgm:pt modelId="{57DE265F-9486-493C-B89A-E13073660470}">
      <dgm:prSet custT="1"/>
      <dgm:spPr>
        <a:solidFill>
          <a:schemeClr val="accent6"/>
        </a:solidFill>
      </dgm:spPr>
      <dgm:t>
        <a:bodyPr/>
        <a:lstStyle/>
        <a:p>
          <a:r>
            <a:rPr lang="nb-NO" sz="1600" dirty="0"/>
            <a:t>Dose (# </a:t>
          </a:r>
          <a:r>
            <a:rPr lang="nb-NO" sz="1600" dirty="0" err="1"/>
            <a:t>of</a:t>
          </a:r>
          <a:r>
            <a:rPr lang="nb-NO" sz="1600" dirty="0"/>
            <a:t> sessions)</a:t>
          </a:r>
        </a:p>
      </dgm:t>
    </dgm:pt>
    <dgm:pt modelId="{3A832BB4-D08F-4E09-AFF0-EB97305A6B06}" type="parTrans" cxnId="{D5C92276-A82D-48B0-A85B-B49BB4D53124}">
      <dgm:prSet/>
      <dgm:spPr/>
      <dgm:t>
        <a:bodyPr/>
        <a:lstStyle/>
        <a:p>
          <a:endParaRPr lang="nb-NO"/>
        </a:p>
      </dgm:t>
    </dgm:pt>
    <dgm:pt modelId="{BA2BCC96-9D3D-480F-B326-22D1F3707CCC}" type="sibTrans" cxnId="{D5C92276-A82D-48B0-A85B-B49BB4D53124}">
      <dgm:prSet/>
      <dgm:spPr/>
      <dgm:t>
        <a:bodyPr/>
        <a:lstStyle/>
        <a:p>
          <a:endParaRPr lang="nb-NO"/>
        </a:p>
      </dgm:t>
    </dgm:pt>
    <dgm:pt modelId="{84ADA8FA-C628-437D-8FC6-C8F13B594425}">
      <dgm:prSet custT="1"/>
      <dgm:spPr/>
      <dgm:t>
        <a:bodyPr/>
        <a:lstStyle/>
        <a:p>
          <a:r>
            <a:rPr lang="nb-NO" sz="1600" dirty="0"/>
            <a:t>Dose (# </a:t>
          </a:r>
          <a:r>
            <a:rPr lang="nb-NO" sz="1600" dirty="0" err="1"/>
            <a:t>of</a:t>
          </a:r>
          <a:r>
            <a:rPr lang="nb-NO" sz="1600" dirty="0"/>
            <a:t> sessions)</a:t>
          </a:r>
        </a:p>
      </dgm:t>
    </dgm:pt>
    <dgm:pt modelId="{1044A6DE-5E22-49CA-9B17-E1EC93BBA0DD}" type="parTrans" cxnId="{D5B54076-A4EA-423C-A90E-1C6D1E3F639D}">
      <dgm:prSet/>
      <dgm:spPr/>
      <dgm:t>
        <a:bodyPr/>
        <a:lstStyle/>
        <a:p>
          <a:endParaRPr lang="nb-NO"/>
        </a:p>
      </dgm:t>
    </dgm:pt>
    <dgm:pt modelId="{E85935C8-E759-44D9-9765-86B8D729605A}" type="sibTrans" cxnId="{D5B54076-A4EA-423C-A90E-1C6D1E3F639D}">
      <dgm:prSet/>
      <dgm:spPr/>
      <dgm:t>
        <a:bodyPr/>
        <a:lstStyle/>
        <a:p>
          <a:endParaRPr lang="nb-NO"/>
        </a:p>
      </dgm:t>
    </dgm:pt>
    <dgm:pt modelId="{D00110C3-0A1E-4E8F-A9A3-D45479F265CF}">
      <dgm:prSet/>
      <dgm:spPr>
        <a:solidFill>
          <a:schemeClr val="tx2">
            <a:lumMod val="10000"/>
            <a:lumOff val="90000"/>
          </a:schemeClr>
        </a:solidFill>
      </dgm:spPr>
      <dgm:t>
        <a:bodyPr/>
        <a:lstStyle/>
        <a:p>
          <a:r>
            <a:rPr lang="nb-NO" dirty="0"/>
            <a:t>CFIR </a:t>
          </a:r>
          <a:r>
            <a:rPr lang="nb-NO" dirty="0" err="1"/>
            <a:t>construct</a:t>
          </a:r>
          <a:endParaRPr lang="nb-NO" dirty="0"/>
        </a:p>
      </dgm:t>
    </dgm:pt>
    <dgm:pt modelId="{3BB5FBD1-D5B2-4E9F-B41D-51D6EDF557E8}" type="parTrans" cxnId="{69B92ED1-DDFF-4848-A604-A6EABE6C89A6}">
      <dgm:prSet/>
      <dgm:spPr/>
      <dgm:t>
        <a:bodyPr/>
        <a:lstStyle/>
        <a:p>
          <a:endParaRPr lang="nb-NO"/>
        </a:p>
      </dgm:t>
    </dgm:pt>
    <dgm:pt modelId="{5F805FD8-3F27-49D0-9B42-1FCDE412F659}" type="sibTrans" cxnId="{69B92ED1-DDFF-4848-A604-A6EABE6C89A6}">
      <dgm:prSet/>
      <dgm:spPr/>
      <dgm:t>
        <a:bodyPr/>
        <a:lstStyle/>
        <a:p>
          <a:endParaRPr lang="nb-NO"/>
        </a:p>
      </dgm:t>
    </dgm:pt>
    <dgm:pt modelId="{BA852BE1-9FF4-40D3-BD30-F8389EC6D286}">
      <dgm:prSet/>
      <dgm:spPr/>
      <dgm:t>
        <a:bodyPr/>
        <a:lstStyle/>
        <a:p>
          <a:endParaRPr lang="nb-NO"/>
        </a:p>
      </dgm:t>
    </dgm:pt>
    <dgm:pt modelId="{177857DF-D225-4885-8C24-49355CF1DDCD}" type="parTrans" cxnId="{AADAE45A-5ED7-446F-8E1F-7FC790402F14}">
      <dgm:prSet/>
      <dgm:spPr/>
      <dgm:t>
        <a:bodyPr/>
        <a:lstStyle/>
        <a:p>
          <a:endParaRPr lang="nb-NO"/>
        </a:p>
      </dgm:t>
    </dgm:pt>
    <dgm:pt modelId="{11305A4D-B878-47AB-A162-6F7B07CF743A}" type="sibTrans" cxnId="{AADAE45A-5ED7-446F-8E1F-7FC790402F14}">
      <dgm:prSet/>
      <dgm:spPr/>
      <dgm:t>
        <a:bodyPr/>
        <a:lstStyle/>
        <a:p>
          <a:endParaRPr lang="nb-NO"/>
        </a:p>
      </dgm:t>
    </dgm:pt>
    <dgm:pt modelId="{EADE6504-C921-4F64-8DDD-A5B7D97B1950}">
      <dgm:prSet custT="1"/>
      <dgm:spPr>
        <a:solidFill>
          <a:schemeClr val="accent6"/>
        </a:solidFill>
      </dgm:spPr>
      <dgm:t>
        <a:bodyPr/>
        <a:lstStyle/>
        <a:p>
          <a:r>
            <a:rPr lang="nb-NO" sz="1600" dirty="0" err="1"/>
            <a:t>Innovation</a:t>
          </a:r>
          <a:r>
            <a:rPr lang="nb-NO" sz="1600" dirty="0"/>
            <a:t> </a:t>
          </a:r>
          <a:r>
            <a:rPr lang="nb-NO" sz="1600" dirty="0" err="1"/>
            <a:t>Adaptability</a:t>
          </a:r>
          <a:endParaRPr lang="nb-NO" sz="1600" dirty="0"/>
        </a:p>
      </dgm:t>
    </dgm:pt>
    <dgm:pt modelId="{3E6FED15-D43E-4C42-B555-E519A58690A9}" type="parTrans" cxnId="{91A21827-73EC-4FFD-8CC5-66E19C69C9A3}">
      <dgm:prSet/>
      <dgm:spPr/>
      <dgm:t>
        <a:bodyPr/>
        <a:lstStyle/>
        <a:p>
          <a:endParaRPr lang="nb-NO"/>
        </a:p>
      </dgm:t>
    </dgm:pt>
    <dgm:pt modelId="{E13B5AEF-4C5C-4CE1-8376-64735BC7FD4C}" type="sibTrans" cxnId="{91A21827-73EC-4FFD-8CC5-66E19C69C9A3}">
      <dgm:prSet/>
      <dgm:spPr/>
      <dgm:t>
        <a:bodyPr/>
        <a:lstStyle/>
        <a:p>
          <a:endParaRPr lang="nb-NO"/>
        </a:p>
      </dgm:t>
    </dgm:pt>
    <dgm:pt modelId="{F1A28CED-D3DB-49E4-A6D8-929D06803518}">
      <dgm:prSet custT="1"/>
      <dgm:spPr>
        <a:solidFill>
          <a:schemeClr val="accent6"/>
        </a:solidFill>
      </dgm:spPr>
      <dgm:t>
        <a:bodyPr/>
        <a:lstStyle/>
        <a:p>
          <a:r>
            <a:rPr lang="nb-NO" sz="1600" dirty="0" err="1"/>
            <a:t>Innovation</a:t>
          </a:r>
          <a:r>
            <a:rPr lang="nb-NO" sz="1600" dirty="0"/>
            <a:t> </a:t>
          </a:r>
          <a:r>
            <a:rPr lang="nb-NO" sz="1600" dirty="0" err="1"/>
            <a:t>Complexity</a:t>
          </a:r>
          <a:endParaRPr lang="nb-NO" sz="1600" dirty="0"/>
        </a:p>
      </dgm:t>
    </dgm:pt>
    <dgm:pt modelId="{51C390E5-0AD8-46B0-AC55-1F89DCA591D5}" type="parTrans" cxnId="{647BE78A-AC05-421F-81D8-5EAF6BBE13FA}">
      <dgm:prSet/>
      <dgm:spPr/>
      <dgm:t>
        <a:bodyPr/>
        <a:lstStyle/>
        <a:p>
          <a:endParaRPr lang="nb-NO"/>
        </a:p>
      </dgm:t>
    </dgm:pt>
    <dgm:pt modelId="{E54392AC-BBFB-47D5-B64D-16342DC58539}" type="sibTrans" cxnId="{647BE78A-AC05-421F-81D8-5EAF6BBE13FA}">
      <dgm:prSet/>
      <dgm:spPr/>
      <dgm:t>
        <a:bodyPr/>
        <a:lstStyle/>
        <a:p>
          <a:endParaRPr lang="nb-NO"/>
        </a:p>
      </dgm:t>
    </dgm:pt>
    <dgm:pt modelId="{F212B6FE-3979-4E08-A8D3-2E71342FB43A}">
      <dgm:prSet custT="1"/>
      <dgm:spPr>
        <a:solidFill>
          <a:schemeClr val="accent1"/>
        </a:solidFill>
      </dgm:spPr>
      <dgm:t>
        <a:bodyPr/>
        <a:lstStyle/>
        <a:p>
          <a:r>
            <a:rPr lang="nb-NO" sz="1600" dirty="0" err="1"/>
            <a:t>Innovation</a:t>
          </a:r>
          <a:r>
            <a:rPr lang="nb-NO" sz="1600" dirty="0"/>
            <a:t> </a:t>
          </a:r>
          <a:r>
            <a:rPr lang="nb-NO" sz="1600" dirty="0" err="1"/>
            <a:t>Complexity</a:t>
          </a:r>
          <a:endParaRPr lang="nb-NO" sz="1600" dirty="0"/>
        </a:p>
      </dgm:t>
    </dgm:pt>
    <dgm:pt modelId="{6C184A8F-DD67-4610-B5B3-BCDF6348C419}" type="parTrans" cxnId="{58CC1F43-E7A6-4B63-BB2B-D04FA7AB0407}">
      <dgm:prSet/>
      <dgm:spPr/>
      <dgm:t>
        <a:bodyPr/>
        <a:lstStyle/>
        <a:p>
          <a:endParaRPr lang="nb-NO"/>
        </a:p>
      </dgm:t>
    </dgm:pt>
    <dgm:pt modelId="{08446EF3-14ED-4C49-A71A-240BC1E3DA37}" type="sibTrans" cxnId="{58CC1F43-E7A6-4B63-BB2B-D04FA7AB0407}">
      <dgm:prSet/>
      <dgm:spPr/>
      <dgm:t>
        <a:bodyPr/>
        <a:lstStyle/>
        <a:p>
          <a:endParaRPr lang="nb-NO"/>
        </a:p>
      </dgm:t>
    </dgm:pt>
    <dgm:pt modelId="{591E0E63-C955-4594-BD01-23D4CB22B985}">
      <dgm:prSet custT="1"/>
      <dgm:spPr>
        <a:solidFill>
          <a:srgbClr val="D3B1AD"/>
        </a:solidFill>
      </dgm:spPr>
      <dgm:t>
        <a:bodyPr/>
        <a:lstStyle/>
        <a:p>
          <a:r>
            <a:rPr lang="nb-NO" sz="1600" dirty="0" err="1"/>
            <a:t>Innovation</a:t>
          </a:r>
          <a:r>
            <a:rPr lang="nb-NO" sz="1600" dirty="0"/>
            <a:t> </a:t>
          </a:r>
          <a:r>
            <a:rPr lang="nb-NO" sz="1600" dirty="0" err="1"/>
            <a:t>Complexity</a:t>
          </a:r>
          <a:endParaRPr lang="nb-NO" sz="1600" dirty="0"/>
        </a:p>
      </dgm:t>
    </dgm:pt>
    <dgm:pt modelId="{9EDB10B2-BBA9-47A9-B482-9EFFFF5172B0}" type="parTrans" cxnId="{66F08610-18C9-4586-AF7D-535201DACC82}">
      <dgm:prSet/>
      <dgm:spPr/>
      <dgm:t>
        <a:bodyPr/>
        <a:lstStyle/>
        <a:p>
          <a:endParaRPr lang="nb-NO"/>
        </a:p>
      </dgm:t>
    </dgm:pt>
    <dgm:pt modelId="{77795BF9-2B0F-4E77-8271-959CF680E8D3}" type="sibTrans" cxnId="{66F08610-18C9-4586-AF7D-535201DACC82}">
      <dgm:prSet/>
      <dgm:spPr/>
      <dgm:t>
        <a:bodyPr/>
        <a:lstStyle/>
        <a:p>
          <a:endParaRPr lang="nb-NO"/>
        </a:p>
      </dgm:t>
    </dgm:pt>
    <dgm:pt modelId="{DB5D38D1-8C49-4F71-864D-C99CE94374BC}">
      <dgm:prSet/>
      <dgm:spPr>
        <a:solidFill>
          <a:schemeClr val="tx2">
            <a:lumMod val="10000"/>
            <a:lumOff val="90000"/>
          </a:schemeClr>
        </a:solidFill>
      </dgm:spPr>
      <dgm:t>
        <a:bodyPr/>
        <a:lstStyle/>
        <a:p>
          <a:r>
            <a:rPr lang="nb-NO" dirty="0" err="1"/>
            <a:t>Theme</a:t>
          </a:r>
          <a:endParaRPr lang="nb-NO" dirty="0"/>
        </a:p>
      </dgm:t>
    </dgm:pt>
    <dgm:pt modelId="{387F381D-B93C-4E00-BA46-67937F597E66}" type="parTrans" cxnId="{D7377D6F-9EFD-4516-A6C2-D7D1DA215247}">
      <dgm:prSet/>
      <dgm:spPr/>
      <dgm:t>
        <a:bodyPr/>
        <a:lstStyle/>
        <a:p>
          <a:endParaRPr lang="nb-NO"/>
        </a:p>
      </dgm:t>
    </dgm:pt>
    <dgm:pt modelId="{48EB9E61-17D6-4524-9A7B-897AF955AD4B}" type="sibTrans" cxnId="{D7377D6F-9EFD-4516-A6C2-D7D1DA215247}">
      <dgm:prSet/>
      <dgm:spPr/>
      <dgm:t>
        <a:bodyPr/>
        <a:lstStyle/>
        <a:p>
          <a:endParaRPr lang="nb-NO"/>
        </a:p>
      </dgm:t>
    </dgm:pt>
    <dgm:pt modelId="{500486B8-E459-453D-89B7-7909678C9D81}">
      <dgm:prSet custT="1"/>
      <dgm:spPr>
        <a:solidFill>
          <a:srgbClr val="8CC0D0"/>
        </a:solidFill>
      </dgm:spPr>
      <dgm:t>
        <a:bodyPr/>
        <a:lstStyle/>
        <a:p>
          <a:r>
            <a:rPr lang="nb-NO" sz="1600" dirty="0" err="1"/>
            <a:t>Balancing</a:t>
          </a:r>
          <a:r>
            <a:rPr lang="nb-NO" sz="1600" dirty="0"/>
            <a:t> </a:t>
          </a:r>
          <a:r>
            <a:rPr lang="nb-NO" sz="1600" dirty="0" err="1"/>
            <a:t>flexibility</a:t>
          </a:r>
          <a:r>
            <a:rPr lang="nb-NO" sz="1600" dirty="0"/>
            <a:t> </a:t>
          </a:r>
          <a:r>
            <a:rPr lang="nb-NO" sz="1600" dirty="0" err="1"/>
            <a:t>with</a:t>
          </a:r>
          <a:r>
            <a:rPr lang="nb-NO" sz="1600" dirty="0"/>
            <a:t> </a:t>
          </a:r>
          <a:r>
            <a:rPr lang="nb-NO" sz="1600" dirty="0" err="1"/>
            <a:t>complexity</a:t>
          </a:r>
          <a:endParaRPr lang="nb-NO" sz="1600" dirty="0"/>
        </a:p>
      </dgm:t>
    </dgm:pt>
    <dgm:pt modelId="{D29B947F-4529-42DB-B7CB-3DC85D923B8E}" type="parTrans" cxnId="{42F9E1D4-1234-4391-9657-8BC7097E05F7}">
      <dgm:prSet/>
      <dgm:spPr/>
      <dgm:t>
        <a:bodyPr/>
        <a:lstStyle/>
        <a:p>
          <a:endParaRPr lang="nb-NO"/>
        </a:p>
      </dgm:t>
    </dgm:pt>
    <dgm:pt modelId="{E7B54F90-7BB3-4824-8B3B-6216D9CC4037}" type="sibTrans" cxnId="{42F9E1D4-1234-4391-9657-8BC7097E05F7}">
      <dgm:prSet/>
      <dgm:spPr/>
      <dgm:t>
        <a:bodyPr/>
        <a:lstStyle/>
        <a:p>
          <a:endParaRPr lang="nb-NO"/>
        </a:p>
      </dgm:t>
    </dgm:pt>
    <dgm:pt modelId="{321B43A3-4758-4ADF-8F9D-734FE6B03404}" type="pres">
      <dgm:prSet presAssocID="{17304555-7087-4E26-A4F5-96A7729B1EC1}" presName="theList" presStyleCnt="0">
        <dgm:presLayoutVars>
          <dgm:dir/>
          <dgm:animLvl val="lvl"/>
          <dgm:resizeHandles val="exact"/>
        </dgm:presLayoutVars>
      </dgm:prSet>
      <dgm:spPr/>
    </dgm:pt>
    <dgm:pt modelId="{298C0C05-F285-4A26-8F19-0172C6A76202}" type="pres">
      <dgm:prSet presAssocID="{B8664524-6E23-450D-8981-6A20DE8ACD65}" presName="compNode" presStyleCnt="0"/>
      <dgm:spPr/>
    </dgm:pt>
    <dgm:pt modelId="{CF3FD1F8-1EF9-485A-AB1F-A68854DA3F34}" type="pres">
      <dgm:prSet presAssocID="{B8664524-6E23-450D-8981-6A20DE8ACD65}" presName="aNode" presStyleLbl="bgShp" presStyleIdx="0" presStyleCnt="5" custLinFactNeighborX="-1032"/>
      <dgm:spPr/>
    </dgm:pt>
    <dgm:pt modelId="{2151B7F4-50D3-4427-92D6-4272E41DD67F}" type="pres">
      <dgm:prSet presAssocID="{B8664524-6E23-450D-8981-6A20DE8ACD65}" presName="textNode" presStyleLbl="bgShp" presStyleIdx="0" presStyleCnt="5"/>
      <dgm:spPr/>
    </dgm:pt>
    <dgm:pt modelId="{9E5221DA-DE2E-42E1-8EED-17D9E68827AA}" type="pres">
      <dgm:prSet presAssocID="{B8664524-6E23-450D-8981-6A20DE8ACD65}" presName="compChildNode" presStyleCnt="0"/>
      <dgm:spPr/>
    </dgm:pt>
    <dgm:pt modelId="{86576CCD-3729-4FD0-9AA2-2A77FCA3418C}" type="pres">
      <dgm:prSet presAssocID="{B8664524-6E23-450D-8981-6A20DE8ACD65}" presName="theInnerList" presStyleCnt="0"/>
      <dgm:spPr/>
    </dgm:pt>
    <dgm:pt modelId="{1D0BA314-501E-45A0-AF74-BB22738DD385}" type="pres">
      <dgm:prSet presAssocID="{CEDDE764-E72A-4A84-9977-FC82B28A3D0C}" presName="childNode" presStyleLbl="node1" presStyleIdx="0" presStyleCnt="15" custScaleY="33895" custLinFactNeighborX="407" custLinFactNeighborY="-53222">
        <dgm:presLayoutVars>
          <dgm:bulletEnabled val="1"/>
        </dgm:presLayoutVars>
      </dgm:prSet>
      <dgm:spPr/>
    </dgm:pt>
    <dgm:pt modelId="{396F7829-A0DE-41B4-88AF-F287398C2158}" type="pres">
      <dgm:prSet presAssocID="{CEDDE764-E72A-4A84-9977-FC82B28A3D0C}" presName="aSpace2" presStyleCnt="0"/>
      <dgm:spPr/>
    </dgm:pt>
    <dgm:pt modelId="{7B995704-C42F-4688-A0DA-2C8EF4F1E12C}" type="pres">
      <dgm:prSet presAssocID="{BBBD3B01-F625-4811-8A11-23F576E2633D}" presName="childNode" presStyleLbl="node1" presStyleIdx="1" presStyleCnt="15" custScaleY="34573" custLinFactNeighborX="-407" custLinFactNeighborY="-35416">
        <dgm:presLayoutVars>
          <dgm:bulletEnabled val="1"/>
        </dgm:presLayoutVars>
      </dgm:prSet>
      <dgm:spPr/>
    </dgm:pt>
    <dgm:pt modelId="{7314264E-87FA-430A-8038-7D8466E2CD0C}" type="pres">
      <dgm:prSet presAssocID="{B8664524-6E23-450D-8981-6A20DE8ACD65}" presName="aSpace" presStyleCnt="0"/>
      <dgm:spPr/>
    </dgm:pt>
    <dgm:pt modelId="{D1B4573D-A4F3-40FE-8C82-3026B0A98B3C}" type="pres">
      <dgm:prSet presAssocID="{E9481DA3-198E-4552-8D5D-13DEA4A6C25C}" presName="compNode" presStyleCnt="0"/>
      <dgm:spPr/>
    </dgm:pt>
    <dgm:pt modelId="{8F56708E-3239-47ED-88E4-217775734E34}" type="pres">
      <dgm:prSet presAssocID="{E9481DA3-198E-4552-8D5D-13DEA4A6C25C}" presName="aNode" presStyleLbl="bgShp" presStyleIdx="1" presStyleCnt="5"/>
      <dgm:spPr/>
    </dgm:pt>
    <dgm:pt modelId="{E55EAC53-8EEA-44D1-9540-07D0F04F4A7C}" type="pres">
      <dgm:prSet presAssocID="{E9481DA3-198E-4552-8D5D-13DEA4A6C25C}" presName="textNode" presStyleLbl="bgShp" presStyleIdx="1" presStyleCnt="5"/>
      <dgm:spPr/>
    </dgm:pt>
    <dgm:pt modelId="{8B997DCC-CABB-4F13-9DC2-1C5A1FABAD0F}" type="pres">
      <dgm:prSet presAssocID="{E9481DA3-198E-4552-8D5D-13DEA4A6C25C}" presName="compChildNode" presStyleCnt="0"/>
      <dgm:spPr/>
    </dgm:pt>
    <dgm:pt modelId="{DC637D4C-3146-4905-BC8B-AB7623CE8C9B}" type="pres">
      <dgm:prSet presAssocID="{E9481DA3-198E-4552-8D5D-13DEA4A6C25C}" presName="theInnerList" presStyleCnt="0"/>
      <dgm:spPr/>
    </dgm:pt>
    <dgm:pt modelId="{26AE4C12-8FFC-49B1-91D8-8DD00E618EAF}" type="pres">
      <dgm:prSet presAssocID="{5B033F1F-B861-41A5-90FF-121BF4B07A3C}" presName="childNode" presStyleLbl="node1" presStyleIdx="2" presStyleCnt="15" custScaleX="101770">
        <dgm:presLayoutVars>
          <dgm:bulletEnabled val="1"/>
        </dgm:presLayoutVars>
      </dgm:prSet>
      <dgm:spPr/>
    </dgm:pt>
    <dgm:pt modelId="{A3B45AEB-C5DC-4076-9BD8-AD159D354DB7}" type="pres">
      <dgm:prSet presAssocID="{5B033F1F-B861-41A5-90FF-121BF4B07A3C}" presName="aSpace2" presStyleCnt="0"/>
      <dgm:spPr/>
    </dgm:pt>
    <dgm:pt modelId="{097E94C7-77F9-4DDD-9DB3-AEA016E11F53}" type="pres">
      <dgm:prSet presAssocID="{57DE265F-9486-493C-B89A-E13073660470}" presName="childNode" presStyleLbl="node1" presStyleIdx="3" presStyleCnt="15">
        <dgm:presLayoutVars>
          <dgm:bulletEnabled val="1"/>
        </dgm:presLayoutVars>
      </dgm:prSet>
      <dgm:spPr/>
    </dgm:pt>
    <dgm:pt modelId="{8F781EDF-59B0-4525-A381-B23B61179CF4}" type="pres">
      <dgm:prSet presAssocID="{57DE265F-9486-493C-B89A-E13073660470}" presName="aSpace2" presStyleCnt="0"/>
      <dgm:spPr/>
    </dgm:pt>
    <dgm:pt modelId="{90E4157C-940A-4223-81DF-1B5A4A79A448}" type="pres">
      <dgm:prSet presAssocID="{110EF1B4-99AC-4CD6-97A2-E62BCE9F0A95}" presName="childNode" presStyleLbl="node1" presStyleIdx="4" presStyleCnt="15">
        <dgm:presLayoutVars>
          <dgm:bulletEnabled val="1"/>
        </dgm:presLayoutVars>
      </dgm:prSet>
      <dgm:spPr/>
    </dgm:pt>
    <dgm:pt modelId="{D86BEA17-9898-4B87-BA2C-297048B768E6}" type="pres">
      <dgm:prSet presAssocID="{110EF1B4-99AC-4CD6-97A2-E62BCE9F0A95}" presName="aSpace2" presStyleCnt="0"/>
      <dgm:spPr/>
    </dgm:pt>
    <dgm:pt modelId="{BAC851DD-E0B1-4D25-8D5B-7DEA0306C0A6}" type="pres">
      <dgm:prSet presAssocID="{84ADA8FA-C628-437D-8FC6-C8F13B594425}" presName="childNode" presStyleLbl="node1" presStyleIdx="5" presStyleCnt="15">
        <dgm:presLayoutVars>
          <dgm:bulletEnabled val="1"/>
        </dgm:presLayoutVars>
      </dgm:prSet>
      <dgm:spPr/>
    </dgm:pt>
    <dgm:pt modelId="{31885703-AEAE-47E9-A8F0-144A0626AB52}" type="pres">
      <dgm:prSet presAssocID="{E9481DA3-198E-4552-8D5D-13DEA4A6C25C}" presName="aSpace" presStyleCnt="0"/>
      <dgm:spPr/>
    </dgm:pt>
    <dgm:pt modelId="{3EEC03E1-20BA-49FD-9779-774144D3B51D}" type="pres">
      <dgm:prSet presAssocID="{56BAB7A6-EB63-4CA1-9858-2F8315CE4C83}" presName="compNode" presStyleCnt="0"/>
      <dgm:spPr/>
    </dgm:pt>
    <dgm:pt modelId="{876C30D8-AE9F-4C26-94E9-032AE9C4A27B}" type="pres">
      <dgm:prSet presAssocID="{56BAB7A6-EB63-4CA1-9858-2F8315CE4C83}" presName="aNode" presStyleLbl="bgShp" presStyleIdx="2" presStyleCnt="5"/>
      <dgm:spPr/>
    </dgm:pt>
    <dgm:pt modelId="{83D29B29-73D2-41AA-9E12-D4242916177A}" type="pres">
      <dgm:prSet presAssocID="{56BAB7A6-EB63-4CA1-9858-2F8315CE4C83}" presName="textNode" presStyleLbl="bgShp" presStyleIdx="2" presStyleCnt="5"/>
      <dgm:spPr/>
    </dgm:pt>
    <dgm:pt modelId="{7D2ACDA8-A5B4-4C80-8BBB-E5207644A3F1}" type="pres">
      <dgm:prSet presAssocID="{56BAB7A6-EB63-4CA1-9858-2F8315CE4C83}" presName="compChildNode" presStyleCnt="0"/>
      <dgm:spPr/>
    </dgm:pt>
    <dgm:pt modelId="{169C514B-F9C3-453A-84F8-443643AB0C1F}" type="pres">
      <dgm:prSet presAssocID="{56BAB7A6-EB63-4CA1-9858-2F8315CE4C83}" presName="theInnerList" presStyleCnt="0"/>
      <dgm:spPr/>
    </dgm:pt>
    <dgm:pt modelId="{5190681B-C82C-4398-AC1F-294C859EC636}" type="pres">
      <dgm:prSet presAssocID="{073118AF-8F10-4707-926D-5D11E29E61B1}" presName="childNode" presStyleLbl="node1" presStyleIdx="6" presStyleCnt="15" custLinFactY="37990" custLinFactNeighborX="0" custLinFactNeighborY="100000">
        <dgm:presLayoutVars>
          <dgm:bulletEnabled val="1"/>
        </dgm:presLayoutVars>
      </dgm:prSet>
      <dgm:spPr/>
    </dgm:pt>
    <dgm:pt modelId="{AB97EC66-DD5A-4B3F-9C7C-004837E8088F}" type="pres">
      <dgm:prSet presAssocID="{073118AF-8F10-4707-926D-5D11E29E61B1}" presName="aSpace2" presStyleCnt="0"/>
      <dgm:spPr/>
    </dgm:pt>
    <dgm:pt modelId="{6B482D60-09F3-41DF-8A92-AE9AC8E0BC1F}" type="pres">
      <dgm:prSet presAssocID="{BA852BE1-9FF4-40D3-BD30-F8389EC6D286}" presName="childNode" presStyleLbl="node1" presStyleIdx="7" presStyleCnt="15" custLinFactX="34655" custLinFactY="-100000" custLinFactNeighborX="100000" custLinFactNeighborY="-103423">
        <dgm:presLayoutVars>
          <dgm:bulletEnabled val="1"/>
        </dgm:presLayoutVars>
      </dgm:prSet>
      <dgm:spPr/>
    </dgm:pt>
    <dgm:pt modelId="{63AC793E-3F47-4060-8BE1-50DB7494B0D0}" type="pres">
      <dgm:prSet presAssocID="{BA852BE1-9FF4-40D3-BD30-F8389EC6D286}" presName="aSpace2" presStyleCnt="0"/>
      <dgm:spPr/>
    </dgm:pt>
    <dgm:pt modelId="{E3F68CA2-815B-4927-8A4A-3D1C80A96670}" type="pres">
      <dgm:prSet presAssocID="{702E6039-7A23-4B0A-9C02-F16E83A21228}" presName="childNode" presStyleLbl="node1" presStyleIdx="8" presStyleCnt="15">
        <dgm:presLayoutVars>
          <dgm:bulletEnabled val="1"/>
        </dgm:presLayoutVars>
      </dgm:prSet>
      <dgm:spPr/>
    </dgm:pt>
    <dgm:pt modelId="{8B3CF4FE-98D0-4AEE-83DC-3A4CB0B40816}" type="pres">
      <dgm:prSet presAssocID="{702E6039-7A23-4B0A-9C02-F16E83A21228}" presName="aSpace2" presStyleCnt="0"/>
      <dgm:spPr/>
    </dgm:pt>
    <dgm:pt modelId="{1B009CB2-000F-476C-BB45-71E0F9EF2542}" type="pres">
      <dgm:prSet presAssocID="{ECE7CA85-6A73-4A0F-8AAD-5C147348D3EA}" presName="childNode" presStyleLbl="node1" presStyleIdx="9" presStyleCnt="15">
        <dgm:presLayoutVars>
          <dgm:bulletEnabled val="1"/>
        </dgm:presLayoutVars>
      </dgm:prSet>
      <dgm:spPr/>
    </dgm:pt>
    <dgm:pt modelId="{20F1BCCD-8D75-4684-82FB-D9220CD17191}" type="pres">
      <dgm:prSet presAssocID="{56BAB7A6-EB63-4CA1-9858-2F8315CE4C83}" presName="aSpace" presStyleCnt="0"/>
      <dgm:spPr/>
    </dgm:pt>
    <dgm:pt modelId="{906DF9A9-7973-4573-83CE-F376A36B2B4A}" type="pres">
      <dgm:prSet presAssocID="{D00110C3-0A1E-4E8F-A9A3-D45479F265CF}" presName="compNode" presStyleCnt="0"/>
      <dgm:spPr/>
    </dgm:pt>
    <dgm:pt modelId="{A7419B98-16C8-417F-92B5-41BA3159662C}" type="pres">
      <dgm:prSet presAssocID="{D00110C3-0A1E-4E8F-A9A3-D45479F265CF}" presName="aNode" presStyleLbl="bgShp" presStyleIdx="3" presStyleCnt="5"/>
      <dgm:spPr/>
    </dgm:pt>
    <dgm:pt modelId="{D99098D6-2D32-48A2-9446-951EE3F28B60}" type="pres">
      <dgm:prSet presAssocID="{D00110C3-0A1E-4E8F-A9A3-D45479F265CF}" presName="textNode" presStyleLbl="bgShp" presStyleIdx="3" presStyleCnt="5"/>
      <dgm:spPr/>
    </dgm:pt>
    <dgm:pt modelId="{420E7D3C-BCC5-46CC-BA3E-9063D77B01C0}" type="pres">
      <dgm:prSet presAssocID="{D00110C3-0A1E-4E8F-A9A3-D45479F265CF}" presName="compChildNode" presStyleCnt="0"/>
      <dgm:spPr/>
    </dgm:pt>
    <dgm:pt modelId="{1EAA81F2-06C2-4159-BD4B-2AE387F2B9CB}" type="pres">
      <dgm:prSet presAssocID="{D00110C3-0A1E-4E8F-A9A3-D45479F265CF}" presName="theInnerList" presStyleCnt="0"/>
      <dgm:spPr/>
    </dgm:pt>
    <dgm:pt modelId="{D3525F9A-E99C-4429-89B4-40BBE700C12B}" type="pres">
      <dgm:prSet presAssocID="{EADE6504-C921-4F64-8DDD-A5B7D97B1950}" presName="childNode" presStyleLbl="node1" presStyleIdx="10" presStyleCnt="15" custAng="10800000" custFlipVert="1" custScaleY="37054" custLinFactNeighborX="4217" custLinFactNeighborY="-1516">
        <dgm:presLayoutVars>
          <dgm:bulletEnabled val="1"/>
        </dgm:presLayoutVars>
      </dgm:prSet>
      <dgm:spPr/>
    </dgm:pt>
    <dgm:pt modelId="{4505C29E-8898-4946-B0ED-DD86B2FDB292}" type="pres">
      <dgm:prSet presAssocID="{EADE6504-C921-4F64-8DDD-A5B7D97B1950}" presName="aSpace2" presStyleCnt="0"/>
      <dgm:spPr/>
    </dgm:pt>
    <dgm:pt modelId="{F6406814-4BB1-49A7-B61C-DF707F6EAE44}" type="pres">
      <dgm:prSet presAssocID="{F1A28CED-D3DB-49E4-A6D8-929D06803518}" presName="childNode" presStyleLbl="node1" presStyleIdx="11" presStyleCnt="15" custScaleY="38532" custLinFactNeighborX="4543" custLinFactNeighborY="-62331">
        <dgm:presLayoutVars>
          <dgm:bulletEnabled val="1"/>
        </dgm:presLayoutVars>
      </dgm:prSet>
      <dgm:spPr/>
    </dgm:pt>
    <dgm:pt modelId="{E2B6570A-AFC0-4AB0-9356-A83A158183C6}" type="pres">
      <dgm:prSet presAssocID="{F1A28CED-D3DB-49E4-A6D8-929D06803518}" presName="aSpace2" presStyleCnt="0"/>
      <dgm:spPr/>
    </dgm:pt>
    <dgm:pt modelId="{5AA16191-DFF0-4C0E-86D8-1707DB4876D1}" type="pres">
      <dgm:prSet presAssocID="{F212B6FE-3979-4E08-A8D3-2E71342FB43A}" presName="childNode" presStyleLbl="node1" presStyleIdx="12" presStyleCnt="15" custScaleY="42875" custLinFactNeighborX="4868" custLinFactNeighborY="10501">
        <dgm:presLayoutVars>
          <dgm:bulletEnabled val="1"/>
        </dgm:presLayoutVars>
      </dgm:prSet>
      <dgm:spPr/>
    </dgm:pt>
    <dgm:pt modelId="{5CCDA8EE-6D57-484D-9F56-2CD6068E1D99}" type="pres">
      <dgm:prSet presAssocID="{F212B6FE-3979-4E08-A8D3-2E71342FB43A}" presName="aSpace2" presStyleCnt="0"/>
      <dgm:spPr/>
    </dgm:pt>
    <dgm:pt modelId="{66540A0D-C7AE-46BB-97A1-C61A0674B4DF}" type="pres">
      <dgm:prSet presAssocID="{591E0E63-C955-4594-BD01-23D4CB22B985}" presName="childNode" presStyleLbl="node1" presStyleIdx="13" presStyleCnt="15" custScaleY="45305" custLinFactNeighborX="5192" custLinFactNeighborY="-16594">
        <dgm:presLayoutVars>
          <dgm:bulletEnabled val="1"/>
        </dgm:presLayoutVars>
      </dgm:prSet>
      <dgm:spPr/>
    </dgm:pt>
    <dgm:pt modelId="{3D058576-CCEE-4AC7-98D1-49C8913E8165}" type="pres">
      <dgm:prSet presAssocID="{D00110C3-0A1E-4E8F-A9A3-D45479F265CF}" presName="aSpace" presStyleCnt="0"/>
      <dgm:spPr/>
    </dgm:pt>
    <dgm:pt modelId="{0FE056C0-9FEF-405D-8A5F-F7896089392D}" type="pres">
      <dgm:prSet presAssocID="{DB5D38D1-8C49-4F71-864D-C99CE94374BC}" presName="compNode" presStyleCnt="0"/>
      <dgm:spPr/>
    </dgm:pt>
    <dgm:pt modelId="{B44F6563-4937-4B6F-A0B1-95A1C6DDC30C}" type="pres">
      <dgm:prSet presAssocID="{DB5D38D1-8C49-4F71-864D-C99CE94374BC}" presName="aNode" presStyleLbl="bgShp" presStyleIdx="4" presStyleCnt="5"/>
      <dgm:spPr/>
    </dgm:pt>
    <dgm:pt modelId="{AF4808F5-D2BA-463E-BCAE-02B96AEFCBE5}" type="pres">
      <dgm:prSet presAssocID="{DB5D38D1-8C49-4F71-864D-C99CE94374BC}" presName="textNode" presStyleLbl="bgShp" presStyleIdx="4" presStyleCnt="5"/>
      <dgm:spPr/>
    </dgm:pt>
    <dgm:pt modelId="{B9ADF0FF-66D8-4C5C-B05A-68FE96F77ACA}" type="pres">
      <dgm:prSet presAssocID="{DB5D38D1-8C49-4F71-864D-C99CE94374BC}" presName="compChildNode" presStyleCnt="0"/>
      <dgm:spPr/>
    </dgm:pt>
    <dgm:pt modelId="{D5A8CB6A-8D60-4C98-81A7-810AEF700BF1}" type="pres">
      <dgm:prSet presAssocID="{DB5D38D1-8C49-4F71-864D-C99CE94374BC}" presName="theInnerList" presStyleCnt="0"/>
      <dgm:spPr/>
    </dgm:pt>
    <dgm:pt modelId="{88D829FF-ECFB-4BD8-B1E3-A6CB07058B3A}" type="pres">
      <dgm:prSet presAssocID="{500486B8-E459-453D-89B7-7909678C9D81}" presName="childNode" presStyleLbl="node1" presStyleIdx="14" presStyleCnt="15" custScaleY="47026" custLinFactNeighborX="2789" custLinFactNeighborY="-5174">
        <dgm:presLayoutVars>
          <dgm:bulletEnabled val="1"/>
        </dgm:presLayoutVars>
      </dgm:prSet>
      <dgm:spPr/>
    </dgm:pt>
  </dgm:ptLst>
  <dgm:cxnLst>
    <dgm:cxn modelId="{0261EB0C-9BAC-4AD2-8552-0C050D44A29C}" type="presOf" srcId="{E9481DA3-198E-4552-8D5D-13DEA4A6C25C}" destId="{E55EAC53-8EEA-44D1-9540-07D0F04F4A7C}" srcOrd="1" destOrd="0" presId="urn:microsoft.com/office/officeart/2005/8/layout/lProcess2"/>
    <dgm:cxn modelId="{66F08610-18C9-4586-AF7D-535201DACC82}" srcId="{D00110C3-0A1E-4E8F-A9A3-D45479F265CF}" destId="{591E0E63-C955-4594-BD01-23D4CB22B985}" srcOrd="3" destOrd="0" parTransId="{9EDB10B2-BBA9-47A9-B482-9EFFFF5172B0}" sibTransId="{77795BF9-2B0F-4E77-8271-959CF680E8D3}"/>
    <dgm:cxn modelId="{93D29110-E136-4F5C-AE1A-823CF497239A}" type="presOf" srcId="{702E6039-7A23-4B0A-9C02-F16E83A21228}" destId="{E3F68CA2-815B-4927-8A4A-3D1C80A96670}" srcOrd="0" destOrd="0" presId="urn:microsoft.com/office/officeart/2005/8/layout/lProcess2"/>
    <dgm:cxn modelId="{D0E90C1E-4EB0-4793-9C51-E094DB240901}" type="presOf" srcId="{110EF1B4-99AC-4CD6-97A2-E62BCE9F0A95}" destId="{90E4157C-940A-4223-81DF-1B5A4A79A448}" srcOrd="0" destOrd="0" presId="urn:microsoft.com/office/officeart/2005/8/layout/lProcess2"/>
    <dgm:cxn modelId="{91A21827-73EC-4FFD-8CC5-66E19C69C9A3}" srcId="{D00110C3-0A1E-4E8F-A9A3-D45479F265CF}" destId="{EADE6504-C921-4F64-8DDD-A5B7D97B1950}" srcOrd="0" destOrd="0" parTransId="{3E6FED15-D43E-4C42-B555-E519A58690A9}" sibTransId="{E13B5AEF-4C5C-4CE1-8376-64735BC7FD4C}"/>
    <dgm:cxn modelId="{A16C362D-B46A-4529-BAD2-B0AD76F1D527}" srcId="{17304555-7087-4E26-A4F5-96A7729B1EC1}" destId="{E9481DA3-198E-4552-8D5D-13DEA4A6C25C}" srcOrd="1" destOrd="0" parTransId="{5BC158B1-C2BE-4B46-9467-AB4BA465BF88}" sibTransId="{6FD9996C-7226-4A11-977C-0D6EDD1C904C}"/>
    <dgm:cxn modelId="{BB260A32-7B88-4615-87B0-AAAE580F46CD}" type="presOf" srcId="{BA852BE1-9FF4-40D3-BD30-F8389EC6D286}" destId="{6B482D60-09F3-41DF-8A92-AE9AC8E0BC1F}" srcOrd="0" destOrd="0" presId="urn:microsoft.com/office/officeart/2005/8/layout/lProcess2"/>
    <dgm:cxn modelId="{81633533-385D-4A3C-A6D9-58504FAF1587}" type="presOf" srcId="{ECE7CA85-6A73-4A0F-8AAD-5C147348D3EA}" destId="{1B009CB2-000F-476C-BB45-71E0F9EF2542}" srcOrd="0" destOrd="0" presId="urn:microsoft.com/office/officeart/2005/8/layout/lProcess2"/>
    <dgm:cxn modelId="{5FA11940-E1B4-499C-8D45-E00C6B3647BA}" type="presOf" srcId="{B8664524-6E23-450D-8981-6A20DE8ACD65}" destId="{CF3FD1F8-1EF9-485A-AB1F-A68854DA3F34}" srcOrd="0" destOrd="0" presId="urn:microsoft.com/office/officeart/2005/8/layout/lProcess2"/>
    <dgm:cxn modelId="{F95C2C41-8EEA-4097-9760-70EA51D53C2F}" type="presOf" srcId="{591E0E63-C955-4594-BD01-23D4CB22B985}" destId="{66540A0D-C7AE-46BB-97A1-C61A0674B4DF}" srcOrd="0" destOrd="0" presId="urn:microsoft.com/office/officeart/2005/8/layout/lProcess2"/>
    <dgm:cxn modelId="{58CC1F43-E7A6-4B63-BB2B-D04FA7AB0407}" srcId="{D00110C3-0A1E-4E8F-A9A3-D45479F265CF}" destId="{F212B6FE-3979-4E08-A8D3-2E71342FB43A}" srcOrd="2" destOrd="0" parTransId="{6C184A8F-DD67-4610-B5B3-BCDF6348C419}" sibTransId="{08446EF3-14ED-4C49-A71A-240BC1E3DA37}"/>
    <dgm:cxn modelId="{2D40A644-8682-4EB3-8FBE-8767E5CD7ABF}" type="presOf" srcId="{D00110C3-0A1E-4E8F-A9A3-D45479F265CF}" destId="{D99098D6-2D32-48A2-9446-951EE3F28B60}" srcOrd="1" destOrd="0" presId="urn:microsoft.com/office/officeart/2005/8/layout/lProcess2"/>
    <dgm:cxn modelId="{4C5AB946-BE3F-4FBD-9DA2-F44AF3727157}" srcId="{56BAB7A6-EB63-4CA1-9858-2F8315CE4C83}" destId="{073118AF-8F10-4707-926D-5D11E29E61B1}" srcOrd="0" destOrd="0" parTransId="{E3A6847C-510F-46EE-A315-8FFA64F46B22}" sibTransId="{E15C2ACF-92EB-4681-9E3E-088FE19AEA3B}"/>
    <dgm:cxn modelId="{DF7B644D-18C1-4003-A6E8-57564F44B69F}" type="presOf" srcId="{56BAB7A6-EB63-4CA1-9858-2F8315CE4C83}" destId="{83D29B29-73D2-41AA-9E12-D4242916177A}" srcOrd="1" destOrd="0" presId="urn:microsoft.com/office/officeart/2005/8/layout/lProcess2"/>
    <dgm:cxn modelId="{AADAE45A-5ED7-446F-8E1F-7FC790402F14}" srcId="{56BAB7A6-EB63-4CA1-9858-2F8315CE4C83}" destId="{BA852BE1-9FF4-40D3-BD30-F8389EC6D286}" srcOrd="1" destOrd="0" parTransId="{177857DF-D225-4885-8C24-49355CF1DDCD}" sibTransId="{11305A4D-B878-47AB-A162-6F7B07CF743A}"/>
    <dgm:cxn modelId="{829A155B-72FD-494C-A633-399FA74BC689}" type="presOf" srcId="{DB5D38D1-8C49-4F71-864D-C99CE94374BC}" destId="{AF4808F5-D2BA-463E-BCAE-02B96AEFCBE5}" srcOrd="1" destOrd="0" presId="urn:microsoft.com/office/officeart/2005/8/layout/lProcess2"/>
    <dgm:cxn modelId="{859F0662-55B6-4439-9BB5-69E80FA4C60F}" srcId="{56BAB7A6-EB63-4CA1-9858-2F8315CE4C83}" destId="{702E6039-7A23-4B0A-9C02-F16E83A21228}" srcOrd="2" destOrd="0" parTransId="{3A5D8079-E73A-4854-9547-C875E854CC9C}" sibTransId="{49A3D418-EB37-4F9D-AF71-1D14F6180A31}"/>
    <dgm:cxn modelId="{F2487967-C620-44CB-B5C6-7F021E5BB9D6}" type="presOf" srcId="{073118AF-8F10-4707-926D-5D11E29E61B1}" destId="{5190681B-C82C-4398-AC1F-294C859EC636}" srcOrd="0" destOrd="0" presId="urn:microsoft.com/office/officeart/2005/8/layout/lProcess2"/>
    <dgm:cxn modelId="{67C1356F-EECF-4860-B6C2-6D1984C4266B}" srcId="{B8664524-6E23-450D-8981-6A20DE8ACD65}" destId="{CEDDE764-E72A-4A84-9977-FC82B28A3D0C}" srcOrd="0" destOrd="0" parTransId="{672D6D35-3EA7-456D-8683-9B54183AD75C}" sibTransId="{851D75CF-DB1D-4135-AF02-F905CA6C56A0}"/>
    <dgm:cxn modelId="{D7377D6F-9EFD-4516-A6C2-D7D1DA215247}" srcId="{17304555-7087-4E26-A4F5-96A7729B1EC1}" destId="{DB5D38D1-8C49-4F71-864D-C99CE94374BC}" srcOrd="4" destOrd="0" parTransId="{387F381D-B93C-4E00-BA46-67937F597E66}" sibTransId="{48EB9E61-17D6-4524-9A7B-897AF955AD4B}"/>
    <dgm:cxn modelId="{3EC92271-ADD9-4D67-B79F-B0D9AA25A502}" srcId="{B8664524-6E23-450D-8981-6A20DE8ACD65}" destId="{BBBD3B01-F625-4811-8A11-23F576E2633D}" srcOrd="1" destOrd="0" parTransId="{DAC115B5-C680-4DA1-8D7A-9962E7469F3A}" sibTransId="{CBF187F2-F7B0-4AA7-921C-A5060C5D10B3}"/>
    <dgm:cxn modelId="{847E0B73-03C5-4561-B7A5-9EA02529F447}" srcId="{E9481DA3-198E-4552-8D5D-13DEA4A6C25C}" destId="{110EF1B4-99AC-4CD6-97A2-E62BCE9F0A95}" srcOrd="2" destOrd="0" parTransId="{3B2294CA-ED7B-486F-928C-24DC3D1E9FC0}" sibTransId="{3DA47794-8033-4ADE-AC54-58AC08AB6499}"/>
    <dgm:cxn modelId="{A150DA73-7F4F-4F66-BB32-408E5327C783}" srcId="{17304555-7087-4E26-A4F5-96A7729B1EC1}" destId="{B8664524-6E23-450D-8981-6A20DE8ACD65}" srcOrd="0" destOrd="0" parTransId="{7D232E89-0F8C-4AC8-A62D-D778A38241C1}" sibTransId="{32B443DB-3BCA-48D0-96CD-9456481FAADD}"/>
    <dgm:cxn modelId="{D5C92276-A82D-48B0-A85B-B49BB4D53124}" srcId="{E9481DA3-198E-4552-8D5D-13DEA4A6C25C}" destId="{57DE265F-9486-493C-B89A-E13073660470}" srcOrd="1" destOrd="0" parTransId="{3A832BB4-D08F-4E09-AFF0-EB97305A6B06}" sibTransId="{BA2BCC96-9D3D-480F-B326-22D1F3707CCC}"/>
    <dgm:cxn modelId="{D5B54076-A4EA-423C-A90E-1C6D1E3F639D}" srcId="{E9481DA3-198E-4552-8D5D-13DEA4A6C25C}" destId="{84ADA8FA-C628-437D-8FC6-C8F13B594425}" srcOrd="3" destOrd="0" parTransId="{1044A6DE-5E22-49CA-9B17-E1EC93BBA0DD}" sibTransId="{E85935C8-E759-44D9-9765-86B8D729605A}"/>
    <dgm:cxn modelId="{4C3B9A77-7916-411F-B486-3E2EC4B9EC5E}" srcId="{56BAB7A6-EB63-4CA1-9858-2F8315CE4C83}" destId="{ECE7CA85-6A73-4A0F-8AAD-5C147348D3EA}" srcOrd="3" destOrd="0" parTransId="{20BDC59D-5960-4F21-B9AD-9506ABADAD4E}" sibTransId="{6314D285-D31F-4D20-B931-A19CDC4C3E54}"/>
    <dgm:cxn modelId="{08034E78-2BDC-41CD-AABF-828DD30B8E97}" type="presOf" srcId="{BBBD3B01-F625-4811-8A11-23F576E2633D}" destId="{7B995704-C42F-4688-A0DA-2C8EF4F1E12C}" srcOrd="0" destOrd="0" presId="urn:microsoft.com/office/officeart/2005/8/layout/lProcess2"/>
    <dgm:cxn modelId="{8721F17B-EF62-47BF-A7BC-A7DEB2515A1C}" type="presOf" srcId="{D00110C3-0A1E-4E8F-A9A3-D45479F265CF}" destId="{A7419B98-16C8-417F-92B5-41BA3159662C}" srcOrd="0" destOrd="0" presId="urn:microsoft.com/office/officeart/2005/8/layout/lProcess2"/>
    <dgm:cxn modelId="{86C9868A-1384-4368-B39F-198B3571BF95}" type="presOf" srcId="{500486B8-E459-453D-89B7-7909678C9D81}" destId="{88D829FF-ECFB-4BD8-B1E3-A6CB07058B3A}" srcOrd="0" destOrd="0" presId="urn:microsoft.com/office/officeart/2005/8/layout/lProcess2"/>
    <dgm:cxn modelId="{647BE78A-AC05-421F-81D8-5EAF6BBE13FA}" srcId="{D00110C3-0A1E-4E8F-A9A3-D45479F265CF}" destId="{F1A28CED-D3DB-49E4-A6D8-929D06803518}" srcOrd="1" destOrd="0" parTransId="{51C390E5-0AD8-46B0-AC55-1F89DCA591D5}" sibTransId="{E54392AC-BBFB-47D5-B64D-16342DC58539}"/>
    <dgm:cxn modelId="{4117698E-FDB8-4A1D-958B-E45FA0EC8127}" srcId="{17304555-7087-4E26-A4F5-96A7729B1EC1}" destId="{56BAB7A6-EB63-4CA1-9858-2F8315CE4C83}" srcOrd="2" destOrd="0" parTransId="{BBC33CBB-970C-412F-907E-A4DC9ECB1738}" sibTransId="{3AD5E96A-8C3B-456C-9B40-054113023FBD}"/>
    <dgm:cxn modelId="{D2DA2295-B84A-46CF-9538-DFEDD1F44876}" type="presOf" srcId="{F212B6FE-3979-4E08-A8D3-2E71342FB43A}" destId="{5AA16191-DFF0-4C0E-86D8-1707DB4876D1}" srcOrd="0" destOrd="0" presId="urn:microsoft.com/office/officeart/2005/8/layout/lProcess2"/>
    <dgm:cxn modelId="{2E733095-C849-49B9-AECD-962EBC165566}" srcId="{E9481DA3-198E-4552-8D5D-13DEA4A6C25C}" destId="{5B033F1F-B861-41A5-90FF-121BF4B07A3C}" srcOrd="0" destOrd="0" parTransId="{6A2B3C6C-68BD-40A7-93C9-87352ECF9368}" sibTransId="{E2D7235B-800A-42BA-A48B-772E8CD25F08}"/>
    <dgm:cxn modelId="{6884A79E-9097-40F4-B93E-EBC8247489EC}" type="presOf" srcId="{56BAB7A6-EB63-4CA1-9858-2F8315CE4C83}" destId="{876C30D8-AE9F-4C26-94E9-032AE9C4A27B}" srcOrd="0" destOrd="0" presId="urn:microsoft.com/office/officeart/2005/8/layout/lProcess2"/>
    <dgm:cxn modelId="{FC139EA1-2697-486F-AE6A-DE3C4D69CB03}" type="presOf" srcId="{17304555-7087-4E26-A4F5-96A7729B1EC1}" destId="{321B43A3-4758-4ADF-8F9D-734FE6B03404}" srcOrd="0" destOrd="0" presId="urn:microsoft.com/office/officeart/2005/8/layout/lProcess2"/>
    <dgm:cxn modelId="{92CE21AD-FEB9-4545-89FF-D103ED9646BE}" type="presOf" srcId="{B8664524-6E23-450D-8981-6A20DE8ACD65}" destId="{2151B7F4-50D3-4427-92D6-4272E41DD67F}" srcOrd="1" destOrd="0" presId="urn:microsoft.com/office/officeart/2005/8/layout/lProcess2"/>
    <dgm:cxn modelId="{E14024B2-4FB8-455C-920E-A99AB567F9FF}" type="presOf" srcId="{DB5D38D1-8C49-4F71-864D-C99CE94374BC}" destId="{B44F6563-4937-4B6F-A0B1-95A1C6DDC30C}" srcOrd="0" destOrd="0" presId="urn:microsoft.com/office/officeart/2005/8/layout/lProcess2"/>
    <dgm:cxn modelId="{396525C1-7EE9-4858-BB69-6FE9E9BE8347}" type="presOf" srcId="{EADE6504-C921-4F64-8DDD-A5B7D97B1950}" destId="{D3525F9A-E99C-4429-89B4-40BBE700C12B}" srcOrd="0" destOrd="0" presId="urn:microsoft.com/office/officeart/2005/8/layout/lProcess2"/>
    <dgm:cxn modelId="{8A6687CB-8C5B-47B6-8989-483373D7CB62}" type="presOf" srcId="{F1A28CED-D3DB-49E4-A6D8-929D06803518}" destId="{F6406814-4BB1-49A7-B61C-DF707F6EAE44}" srcOrd="0" destOrd="0" presId="urn:microsoft.com/office/officeart/2005/8/layout/lProcess2"/>
    <dgm:cxn modelId="{69B92ED1-DDFF-4848-A604-A6EABE6C89A6}" srcId="{17304555-7087-4E26-A4F5-96A7729B1EC1}" destId="{D00110C3-0A1E-4E8F-A9A3-D45479F265CF}" srcOrd="3" destOrd="0" parTransId="{3BB5FBD1-D5B2-4E9F-B41D-51D6EDF557E8}" sibTransId="{5F805FD8-3F27-49D0-9B42-1FCDE412F659}"/>
    <dgm:cxn modelId="{623117D2-6DA4-41A4-8B73-CB89429DF853}" type="presOf" srcId="{CEDDE764-E72A-4A84-9977-FC82B28A3D0C}" destId="{1D0BA314-501E-45A0-AF74-BB22738DD385}" srcOrd="0" destOrd="0" presId="urn:microsoft.com/office/officeart/2005/8/layout/lProcess2"/>
    <dgm:cxn modelId="{42F9E1D4-1234-4391-9657-8BC7097E05F7}" srcId="{DB5D38D1-8C49-4F71-864D-C99CE94374BC}" destId="{500486B8-E459-453D-89B7-7909678C9D81}" srcOrd="0" destOrd="0" parTransId="{D29B947F-4529-42DB-B7CB-3DC85D923B8E}" sibTransId="{E7B54F90-7BB3-4824-8B3B-6216D9CC4037}"/>
    <dgm:cxn modelId="{CAAA20D5-76D5-47A1-B5D1-920828A5AFD1}" type="presOf" srcId="{E9481DA3-198E-4552-8D5D-13DEA4A6C25C}" destId="{8F56708E-3239-47ED-88E4-217775734E34}" srcOrd="0" destOrd="0" presId="urn:microsoft.com/office/officeart/2005/8/layout/lProcess2"/>
    <dgm:cxn modelId="{984BF2EA-5E1D-40AD-AE37-32EC540E4FF2}" type="presOf" srcId="{5B033F1F-B861-41A5-90FF-121BF4B07A3C}" destId="{26AE4C12-8FFC-49B1-91D8-8DD00E618EAF}" srcOrd="0" destOrd="0" presId="urn:microsoft.com/office/officeart/2005/8/layout/lProcess2"/>
    <dgm:cxn modelId="{2EB610F6-D6F7-4383-ADCD-14748AF6C2EA}" type="presOf" srcId="{84ADA8FA-C628-437D-8FC6-C8F13B594425}" destId="{BAC851DD-E0B1-4D25-8D5B-7DEA0306C0A6}" srcOrd="0" destOrd="0" presId="urn:microsoft.com/office/officeart/2005/8/layout/lProcess2"/>
    <dgm:cxn modelId="{FCF9F3F9-FDFF-463A-B24B-A16A2BB2739F}" type="presOf" srcId="{57DE265F-9486-493C-B89A-E13073660470}" destId="{097E94C7-77F9-4DDD-9DB3-AEA016E11F53}" srcOrd="0" destOrd="0" presId="urn:microsoft.com/office/officeart/2005/8/layout/lProcess2"/>
    <dgm:cxn modelId="{5870D95F-C23C-49A7-83DB-8701AB6AC9AB}" type="presParOf" srcId="{321B43A3-4758-4ADF-8F9D-734FE6B03404}" destId="{298C0C05-F285-4A26-8F19-0172C6A76202}" srcOrd="0" destOrd="0" presId="urn:microsoft.com/office/officeart/2005/8/layout/lProcess2"/>
    <dgm:cxn modelId="{A33BCE3F-9C85-4B3F-93CF-5542E2E081EE}" type="presParOf" srcId="{298C0C05-F285-4A26-8F19-0172C6A76202}" destId="{CF3FD1F8-1EF9-485A-AB1F-A68854DA3F34}" srcOrd="0" destOrd="0" presId="urn:microsoft.com/office/officeart/2005/8/layout/lProcess2"/>
    <dgm:cxn modelId="{E23EE7E3-381A-4670-9C6D-B0808B89B210}" type="presParOf" srcId="{298C0C05-F285-4A26-8F19-0172C6A76202}" destId="{2151B7F4-50D3-4427-92D6-4272E41DD67F}" srcOrd="1" destOrd="0" presId="urn:microsoft.com/office/officeart/2005/8/layout/lProcess2"/>
    <dgm:cxn modelId="{04676606-77B3-42F8-AF04-741893F59819}" type="presParOf" srcId="{298C0C05-F285-4A26-8F19-0172C6A76202}" destId="{9E5221DA-DE2E-42E1-8EED-17D9E68827AA}" srcOrd="2" destOrd="0" presId="urn:microsoft.com/office/officeart/2005/8/layout/lProcess2"/>
    <dgm:cxn modelId="{B3D366A7-51F2-4AFA-8DF7-AC2F9FA5B684}" type="presParOf" srcId="{9E5221DA-DE2E-42E1-8EED-17D9E68827AA}" destId="{86576CCD-3729-4FD0-9AA2-2A77FCA3418C}" srcOrd="0" destOrd="0" presId="urn:microsoft.com/office/officeart/2005/8/layout/lProcess2"/>
    <dgm:cxn modelId="{AA8BC27D-B82C-49C5-96E6-D1634EC57978}" type="presParOf" srcId="{86576CCD-3729-4FD0-9AA2-2A77FCA3418C}" destId="{1D0BA314-501E-45A0-AF74-BB22738DD385}" srcOrd="0" destOrd="0" presId="urn:microsoft.com/office/officeart/2005/8/layout/lProcess2"/>
    <dgm:cxn modelId="{BCDE41C1-AE2E-4144-8A56-7532BABE5929}" type="presParOf" srcId="{86576CCD-3729-4FD0-9AA2-2A77FCA3418C}" destId="{396F7829-A0DE-41B4-88AF-F287398C2158}" srcOrd="1" destOrd="0" presId="urn:microsoft.com/office/officeart/2005/8/layout/lProcess2"/>
    <dgm:cxn modelId="{CBA3D201-B223-4013-9A44-BBDE2A9A5FE0}" type="presParOf" srcId="{86576CCD-3729-4FD0-9AA2-2A77FCA3418C}" destId="{7B995704-C42F-4688-A0DA-2C8EF4F1E12C}" srcOrd="2" destOrd="0" presId="urn:microsoft.com/office/officeart/2005/8/layout/lProcess2"/>
    <dgm:cxn modelId="{DD18381B-B1B2-4F1F-BD24-8F5AE23243A0}" type="presParOf" srcId="{321B43A3-4758-4ADF-8F9D-734FE6B03404}" destId="{7314264E-87FA-430A-8038-7D8466E2CD0C}" srcOrd="1" destOrd="0" presId="urn:microsoft.com/office/officeart/2005/8/layout/lProcess2"/>
    <dgm:cxn modelId="{6DB814B6-F534-4E02-888D-4732C1EE6C4E}" type="presParOf" srcId="{321B43A3-4758-4ADF-8F9D-734FE6B03404}" destId="{D1B4573D-A4F3-40FE-8C82-3026B0A98B3C}" srcOrd="2" destOrd="0" presId="urn:microsoft.com/office/officeart/2005/8/layout/lProcess2"/>
    <dgm:cxn modelId="{5632712F-CFA0-418A-A57A-852B0D2FB561}" type="presParOf" srcId="{D1B4573D-A4F3-40FE-8C82-3026B0A98B3C}" destId="{8F56708E-3239-47ED-88E4-217775734E34}" srcOrd="0" destOrd="0" presId="urn:microsoft.com/office/officeart/2005/8/layout/lProcess2"/>
    <dgm:cxn modelId="{260D55E1-3609-43B5-9A17-0475D2437B7F}" type="presParOf" srcId="{D1B4573D-A4F3-40FE-8C82-3026B0A98B3C}" destId="{E55EAC53-8EEA-44D1-9540-07D0F04F4A7C}" srcOrd="1" destOrd="0" presId="urn:microsoft.com/office/officeart/2005/8/layout/lProcess2"/>
    <dgm:cxn modelId="{9DC226F2-5102-4189-A4E6-F16D99A90829}" type="presParOf" srcId="{D1B4573D-A4F3-40FE-8C82-3026B0A98B3C}" destId="{8B997DCC-CABB-4F13-9DC2-1C5A1FABAD0F}" srcOrd="2" destOrd="0" presId="urn:microsoft.com/office/officeart/2005/8/layout/lProcess2"/>
    <dgm:cxn modelId="{00B3AB47-7F46-4DEA-9E30-5B8C2D6F5BA2}" type="presParOf" srcId="{8B997DCC-CABB-4F13-9DC2-1C5A1FABAD0F}" destId="{DC637D4C-3146-4905-BC8B-AB7623CE8C9B}" srcOrd="0" destOrd="0" presId="urn:microsoft.com/office/officeart/2005/8/layout/lProcess2"/>
    <dgm:cxn modelId="{F7485BDD-29BA-4754-978D-DD938BC5EF5A}" type="presParOf" srcId="{DC637D4C-3146-4905-BC8B-AB7623CE8C9B}" destId="{26AE4C12-8FFC-49B1-91D8-8DD00E618EAF}" srcOrd="0" destOrd="0" presId="urn:microsoft.com/office/officeart/2005/8/layout/lProcess2"/>
    <dgm:cxn modelId="{F675A079-11A0-43FB-85D3-628E07FFD051}" type="presParOf" srcId="{DC637D4C-3146-4905-BC8B-AB7623CE8C9B}" destId="{A3B45AEB-C5DC-4076-9BD8-AD159D354DB7}" srcOrd="1" destOrd="0" presId="urn:microsoft.com/office/officeart/2005/8/layout/lProcess2"/>
    <dgm:cxn modelId="{E6F1B81C-FCED-4FC5-BEF0-BCD0DDFE4E11}" type="presParOf" srcId="{DC637D4C-3146-4905-BC8B-AB7623CE8C9B}" destId="{097E94C7-77F9-4DDD-9DB3-AEA016E11F53}" srcOrd="2" destOrd="0" presId="urn:microsoft.com/office/officeart/2005/8/layout/lProcess2"/>
    <dgm:cxn modelId="{67E0101A-C7CD-41D5-A410-F711D8A306CB}" type="presParOf" srcId="{DC637D4C-3146-4905-BC8B-AB7623CE8C9B}" destId="{8F781EDF-59B0-4525-A381-B23B61179CF4}" srcOrd="3" destOrd="0" presId="urn:microsoft.com/office/officeart/2005/8/layout/lProcess2"/>
    <dgm:cxn modelId="{96FAFE21-B809-4240-91B2-EA03A083C9B8}" type="presParOf" srcId="{DC637D4C-3146-4905-BC8B-AB7623CE8C9B}" destId="{90E4157C-940A-4223-81DF-1B5A4A79A448}" srcOrd="4" destOrd="0" presId="urn:microsoft.com/office/officeart/2005/8/layout/lProcess2"/>
    <dgm:cxn modelId="{77DE4E50-7636-4595-894A-31AD785B79B5}" type="presParOf" srcId="{DC637D4C-3146-4905-BC8B-AB7623CE8C9B}" destId="{D86BEA17-9898-4B87-BA2C-297048B768E6}" srcOrd="5" destOrd="0" presId="urn:microsoft.com/office/officeart/2005/8/layout/lProcess2"/>
    <dgm:cxn modelId="{D418C0FF-960C-4DA9-AB39-7773DF9BD9FE}" type="presParOf" srcId="{DC637D4C-3146-4905-BC8B-AB7623CE8C9B}" destId="{BAC851DD-E0B1-4D25-8D5B-7DEA0306C0A6}" srcOrd="6" destOrd="0" presId="urn:microsoft.com/office/officeart/2005/8/layout/lProcess2"/>
    <dgm:cxn modelId="{3CDAC1F6-E425-429F-8F3E-05325AC956D3}" type="presParOf" srcId="{321B43A3-4758-4ADF-8F9D-734FE6B03404}" destId="{31885703-AEAE-47E9-A8F0-144A0626AB52}" srcOrd="3" destOrd="0" presId="urn:microsoft.com/office/officeart/2005/8/layout/lProcess2"/>
    <dgm:cxn modelId="{4C78FD1C-52D5-4C4A-BB5B-306CCEB0A14E}" type="presParOf" srcId="{321B43A3-4758-4ADF-8F9D-734FE6B03404}" destId="{3EEC03E1-20BA-49FD-9779-774144D3B51D}" srcOrd="4" destOrd="0" presId="urn:microsoft.com/office/officeart/2005/8/layout/lProcess2"/>
    <dgm:cxn modelId="{72C4D7EF-83E4-44D9-B5BF-025BD7DA8E5D}" type="presParOf" srcId="{3EEC03E1-20BA-49FD-9779-774144D3B51D}" destId="{876C30D8-AE9F-4C26-94E9-032AE9C4A27B}" srcOrd="0" destOrd="0" presId="urn:microsoft.com/office/officeart/2005/8/layout/lProcess2"/>
    <dgm:cxn modelId="{14E29816-E912-4336-9604-C1A7C3FFA28C}" type="presParOf" srcId="{3EEC03E1-20BA-49FD-9779-774144D3B51D}" destId="{83D29B29-73D2-41AA-9E12-D4242916177A}" srcOrd="1" destOrd="0" presId="urn:microsoft.com/office/officeart/2005/8/layout/lProcess2"/>
    <dgm:cxn modelId="{1EB1C180-18FC-46D3-A061-02A39154070D}" type="presParOf" srcId="{3EEC03E1-20BA-49FD-9779-774144D3B51D}" destId="{7D2ACDA8-A5B4-4C80-8BBB-E5207644A3F1}" srcOrd="2" destOrd="0" presId="urn:microsoft.com/office/officeart/2005/8/layout/lProcess2"/>
    <dgm:cxn modelId="{C1639575-5FA2-4007-96FD-906A66FAEA2E}" type="presParOf" srcId="{7D2ACDA8-A5B4-4C80-8BBB-E5207644A3F1}" destId="{169C514B-F9C3-453A-84F8-443643AB0C1F}" srcOrd="0" destOrd="0" presId="urn:microsoft.com/office/officeart/2005/8/layout/lProcess2"/>
    <dgm:cxn modelId="{994F74AB-CE5F-4CFF-8300-781BA206F6C0}" type="presParOf" srcId="{169C514B-F9C3-453A-84F8-443643AB0C1F}" destId="{5190681B-C82C-4398-AC1F-294C859EC636}" srcOrd="0" destOrd="0" presId="urn:microsoft.com/office/officeart/2005/8/layout/lProcess2"/>
    <dgm:cxn modelId="{1B05F367-2055-4DE2-B535-58B021C48554}" type="presParOf" srcId="{169C514B-F9C3-453A-84F8-443643AB0C1F}" destId="{AB97EC66-DD5A-4B3F-9C7C-004837E8088F}" srcOrd="1" destOrd="0" presId="urn:microsoft.com/office/officeart/2005/8/layout/lProcess2"/>
    <dgm:cxn modelId="{1D21976E-B2DC-44F6-959E-507ADCC11482}" type="presParOf" srcId="{169C514B-F9C3-453A-84F8-443643AB0C1F}" destId="{6B482D60-09F3-41DF-8A92-AE9AC8E0BC1F}" srcOrd="2" destOrd="0" presId="urn:microsoft.com/office/officeart/2005/8/layout/lProcess2"/>
    <dgm:cxn modelId="{F1A7A129-306E-4FF5-AFBE-A5C9A9C0EE9C}" type="presParOf" srcId="{169C514B-F9C3-453A-84F8-443643AB0C1F}" destId="{63AC793E-3F47-4060-8BE1-50DB7494B0D0}" srcOrd="3" destOrd="0" presId="urn:microsoft.com/office/officeart/2005/8/layout/lProcess2"/>
    <dgm:cxn modelId="{D86C78DF-F14D-408B-A05C-AA4AC273DB0B}" type="presParOf" srcId="{169C514B-F9C3-453A-84F8-443643AB0C1F}" destId="{E3F68CA2-815B-4927-8A4A-3D1C80A96670}" srcOrd="4" destOrd="0" presId="urn:microsoft.com/office/officeart/2005/8/layout/lProcess2"/>
    <dgm:cxn modelId="{66198DB9-E125-4F95-BF83-C62B55D518F4}" type="presParOf" srcId="{169C514B-F9C3-453A-84F8-443643AB0C1F}" destId="{8B3CF4FE-98D0-4AEE-83DC-3A4CB0B40816}" srcOrd="5" destOrd="0" presId="urn:microsoft.com/office/officeart/2005/8/layout/lProcess2"/>
    <dgm:cxn modelId="{86665AEF-90E8-4FB4-A409-98C99F44EB4F}" type="presParOf" srcId="{169C514B-F9C3-453A-84F8-443643AB0C1F}" destId="{1B009CB2-000F-476C-BB45-71E0F9EF2542}" srcOrd="6" destOrd="0" presId="urn:microsoft.com/office/officeart/2005/8/layout/lProcess2"/>
    <dgm:cxn modelId="{17060263-949C-40BE-B749-D9F912EBD953}" type="presParOf" srcId="{321B43A3-4758-4ADF-8F9D-734FE6B03404}" destId="{20F1BCCD-8D75-4684-82FB-D9220CD17191}" srcOrd="5" destOrd="0" presId="urn:microsoft.com/office/officeart/2005/8/layout/lProcess2"/>
    <dgm:cxn modelId="{2BB3CAB6-6D93-4BAF-A175-11127FA61DC4}" type="presParOf" srcId="{321B43A3-4758-4ADF-8F9D-734FE6B03404}" destId="{906DF9A9-7973-4573-83CE-F376A36B2B4A}" srcOrd="6" destOrd="0" presId="urn:microsoft.com/office/officeart/2005/8/layout/lProcess2"/>
    <dgm:cxn modelId="{FEC7AAC1-1FBB-4555-AF43-819100F18E8A}" type="presParOf" srcId="{906DF9A9-7973-4573-83CE-F376A36B2B4A}" destId="{A7419B98-16C8-417F-92B5-41BA3159662C}" srcOrd="0" destOrd="0" presId="urn:microsoft.com/office/officeart/2005/8/layout/lProcess2"/>
    <dgm:cxn modelId="{0946BD5A-3F59-4B63-B639-DF1B455798DA}" type="presParOf" srcId="{906DF9A9-7973-4573-83CE-F376A36B2B4A}" destId="{D99098D6-2D32-48A2-9446-951EE3F28B60}" srcOrd="1" destOrd="0" presId="urn:microsoft.com/office/officeart/2005/8/layout/lProcess2"/>
    <dgm:cxn modelId="{F1D54409-57C7-420A-AE9E-3DCE247DEDDA}" type="presParOf" srcId="{906DF9A9-7973-4573-83CE-F376A36B2B4A}" destId="{420E7D3C-BCC5-46CC-BA3E-9063D77B01C0}" srcOrd="2" destOrd="0" presId="urn:microsoft.com/office/officeart/2005/8/layout/lProcess2"/>
    <dgm:cxn modelId="{96BBE093-7F48-45D1-89A7-2F28063175FD}" type="presParOf" srcId="{420E7D3C-BCC5-46CC-BA3E-9063D77B01C0}" destId="{1EAA81F2-06C2-4159-BD4B-2AE387F2B9CB}" srcOrd="0" destOrd="0" presId="urn:microsoft.com/office/officeart/2005/8/layout/lProcess2"/>
    <dgm:cxn modelId="{0DA50C70-6729-4FB6-8CDA-52BAF9734FA8}" type="presParOf" srcId="{1EAA81F2-06C2-4159-BD4B-2AE387F2B9CB}" destId="{D3525F9A-E99C-4429-89B4-40BBE700C12B}" srcOrd="0" destOrd="0" presId="urn:microsoft.com/office/officeart/2005/8/layout/lProcess2"/>
    <dgm:cxn modelId="{2342646C-02E0-44D2-A50C-1F1DC32D82A9}" type="presParOf" srcId="{1EAA81F2-06C2-4159-BD4B-2AE387F2B9CB}" destId="{4505C29E-8898-4946-B0ED-DD86B2FDB292}" srcOrd="1" destOrd="0" presId="urn:microsoft.com/office/officeart/2005/8/layout/lProcess2"/>
    <dgm:cxn modelId="{3D7AFAFC-97B7-4AC0-9B7E-D8AA3445F51D}" type="presParOf" srcId="{1EAA81F2-06C2-4159-BD4B-2AE387F2B9CB}" destId="{F6406814-4BB1-49A7-B61C-DF707F6EAE44}" srcOrd="2" destOrd="0" presId="urn:microsoft.com/office/officeart/2005/8/layout/lProcess2"/>
    <dgm:cxn modelId="{2384FE62-A163-4516-BD7C-94B1DB196ADF}" type="presParOf" srcId="{1EAA81F2-06C2-4159-BD4B-2AE387F2B9CB}" destId="{E2B6570A-AFC0-4AB0-9356-A83A158183C6}" srcOrd="3" destOrd="0" presId="urn:microsoft.com/office/officeart/2005/8/layout/lProcess2"/>
    <dgm:cxn modelId="{F8AD4674-82C2-42E2-BD54-3EABCC17CC72}" type="presParOf" srcId="{1EAA81F2-06C2-4159-BD4B-2AE387F2B9CB}" destId="{5AA16191-DFF0-4C0E-86D8-1707DB4876D1}" srcOrd="4" destOrd="0" presId="urn:microsoft.com/office/officeart/2005/8/layout/lProcess2"/>
    <dgm:cxn modelId="{3F7E2B81-1E3C-4353-9617-D940B00C51EC}" type="presParOf" srcId="{1EAA81F2-06C2-4159-BD4B-2AE387F2B9CB}" destId="{5CCDA8EE-6D57-484D-9F56-2CD6068E1D99}" srcOrd="5" destOrd="0" presId="urn:microsoft.com/office/officeart/2005/8/layout/lProcess2"/>
    <dgm:cxn modelId="{800590DD-A0D6-4EF2-A260-F8096A3323E0}" type="presParOf" srcId="{1EAA81F2-06C2-4159-BD4B-2AE387F2B9CB}" destId="{66540A0D-C7AE-46BB-97A1-C61A0674B4DF}" srcOrd="6" destOrd="0" presId="urn:microsoft.com/office/officeart/2005/8/layout/lProcess2"/>
    <dgm:cxn modelId="{727F3957-C614-4A08-A032-6BDA11BCB6B8}" type="presParOf" srcId="{321B43A3-4758-4ADF-8F9D-734FE6B03404}" destId="{3D058576-CCEE-4AC7-98D1-49C8913E8165}" srcOrd="7" destOrd="0" presId="urn:microsoft.com/office/officeart/2005/8/layout/lProcess2"/>
    <dgm:cxn modelId="{E0C03601-9726-46B0-8AE7-48B9B368F70B}" type="presParOf" srcId="{321B43A3-4758-4ADF-8F9D-734FE6B03404}" destId="{0FE056C0-9FEF-405D-8A5F-F7896089392D}" srcOrd="8" destOrd="0" presId="urn:microsoft.com/office/officeart/2005/8/layout/lProcess2"/>
    <dgm:cxn modelId="{37D65850-955D-4D4F-A93B-F6C14DE42E92}" type="presParOf" srcId="{0FE056C0-9FEF-405D-8A5F-F7896089392D}" destId="{B44F6563-4937-4B6F-A0B1-95A1C6DDC30C}" srcOrd="0" destOrd="0" presId="urn:microsoft.com/office/officeart/2005/8/layout/lProcess2"/>
    <dgm:cxn modelId="{AF55C8EE-8871-419C-B3F2-E73BCBAA3DA3}" type="presParOf" srcId="{0FE056C0-9FEF-405D-8A5F-F7896089392D}" destId="{AF4808F5-D2BA-463E-BCAE-02B96AEFCBE5}" srcOrd="1" destOrd="0" presId="urn:microsoft.com/office/officeart/2005/8/layout/lProcess2"/>
    <dgm:cxn modelId="{42ED1CBC-7721-4DC0-A916-72CA03EFD746}" type="presParOf" srcId="{0FE056C0-9FEF-405D-8A5F-F7896089392D}" destId="{B9ADF0FF-66D8-4C5C-B05A-68FE96F77ACA}" srcOrd="2" destOrd="0" presId="urn:microsoft.com/office/officeart/2005/8/layout/lProcess2"/>
    <dgm:cxn modelId="{E89A43C2-F16A-465C-B6CD-2A4536C2E46B}" type="presParOf" srcId="{B9ADF0FF-66D8-4C5C-B05A-68FE96F77ACA}" destId="{D5A8CB6A-8D60-4C98-81A7-810AEF700BF1}" srcOrd="0" destOrd="0" presId="urn:microsoft.com/office/officeart/2005/8/layout/lProcess2"/>
    <dgm:cxn modelId="{1AA83FFD-B89F-464B-B6CF-1D1EC9702957}" type="presParOf" srcId="{D5A8CB6A-8D60-4C98-81A7-810AEF700BF1}" destId="{88D829FF-ECFB-4BD8-B1E3-A6CB07058B3A}"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FBA4F1-8243-4BC1-BABD-703010603528}"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CEBA9AB-B250-47E2-BB51-1BC97357B167}">
      <dgm:prSet custT="1"/>
      <dgm:spPr/>
      <dgm:t>
        <a:bodyPr/>
        <a:lstStyle/>
        <a:p>
          <a:pPr>
            <a:lnSpc>
              <a:spcPct val="100000"/>
            </a:lnSpc>
          </a:pPr>
          <a:r>
            <a:rPr lang="nb-NO" sz="2000" b="1" dirty="0">
              <a:solidFill>
                <a:schemeClr val="bg1">
                  <a:lumMod val="50000"/>
                </a:schemeClr>
              </a:solidFill>
              <a:latin typeface="Arial Nova Light" panose="020B0304020202020204" pitchFamily="34" charset="0"/>
            </a:rPr>
            <a:t>1. Meeting </a:t>
          </a:r>
          <a:r>
            <a:rPr lang="nb-NO" sz="2000" b="1" dirty="0" err="1">
              <a:solidFill>
                <a:schemeClr val="bg1">
                  <a:lumMod val="50000"/>
                </a:schemeClr>
              </a:solidFill>
              <a:latin typeface="Arial Nova Light" panose="020B0304020202020204" pitchFamily="34" charset="0"/>
            </a:rPr>
            <a:t>the</a:t>
          </a:r>
          <a:r>
            <a:rPr lang="nb-NO" sz="2000" b="1" dirty="0">
              <a:solidFill>
                <a:schemeClr val="bg1">
                  <a:lumMod val="50000"/>
                </a:schemeClr>
              </a:solidFill>
              <a:latin typeface="Arial Nova Light" panose="020B0304020202020204" pitchFamily="34" charset="0"/>
            </a:rPr>
            <a:t> </a:t>
          </a:r>
          <a:r>
            <a:rPr lang="nb-NO" sz="2000" b="1" dirty="0" err="1">
              <a:solidFill>
                <a:schemeClr val="bg1">
                  <a:lumMod val="50000"/>
                </a:schemeClr>
              </a:solidFill>
              <a:latin typeface="Arial Nova Light" panose="020B0304020202020204" pitchFamily="34" charset="0"/>
            </a:rPr>
            <a:t>need</a:t>
          </a:r>
          <a:r>
            <a:rPr lang="nb-NO" sz="2000" b="1" dirty="0">
              <a:solidFill>
                <a:schemeClr val="bg1">
                  <a:lumMod val="50000"/>
                </a:schemeClr>
              </a:solidFill>
              <a:latin typeface="Arial Nova Light" panose="020B0304020202020204" pitchFamily="34" charset="0"/>
            </a:rPr>
            <a:t>. </a:t>
          </a:r>
          <a:r>
            <a:rPr lang="nb-NO" sz="2000" b="0" dirty="0" err="1">
              <a:solidFill>
                <a:schemeClr val="bg1">
                  <a:lumMod val="50000"/>
                </a:schemeClr>
              </a:solidFill>
              <a:latin typeface="Arial Nova Light" panose="020B0304020202020204" pitchFamily="34" charset="0"/>
            </a:rPr>
            <a:t>There</a:t>
          </a:r>
          <a:r>
            <a:rPr lang="nb-NO" sz="2000" b="0" dirty="0">
              <a:solidFill>
                <a:schemeClr val="bg1">
                  <a:lumMod val="50000"/>
                </a:schemeClr>
              </a:solidFill>
              <a:latin typeface="Arial Nova Light" panose="020B0304020202020204" pitchFamily="34" charset="0"/>
            </a:rPr>
            <a:t> is a </a:t>
          </a:r>
          <a:r>
            <a:rPr lang="nb-NO" sz="2000" b="0" dirty="0" err="1">
              <a:solidFill>
                <a:schemeClr val="bg1">
                  <a:lumMod val="50000"/>
                </a:schemeClr>
              </a:solidFill>
              <a:latin typeface="Arial Nova Light" panose="020B0304020202020204" pitchFamily="34" charset="0"/>
            </a:rPr>
            <a:t>clear</a:t>
          </a:r>
          <a:r>
            <a:rPr lang="nb-NO" sz="2000" b="0" dirty="0">
              <a:solidFill>
                <a:schemeClr val="bg1">
                  <a:lumMod val="50000"/>
                </a:schemeClr>
              </a:solidFill>
              <a:latin typeface="Arial Nova Light" panose="020B0304020202020204" pitchFamily="34" charset="0"/>
            </a:rPr>
            <a:t> </a:t>
          </a:r>
          <a:r>
            <a:rPr lang="nb-NO" sz="2000" b="0" dirty="0" err="1">
              <a:solidFill>
                <a:schemeClr val="bg1">
                  <a:lumMod val="50000"/>
                </a:schemeClr>
              </a:solidFill>
              <a:latin typeface="Arial Nova Light" panose="020B0304020202020204" pitchFamily="34" charset="0"/>
            </a:rPr>
            <a:t>need</a:t>
          </a:r>
          <a:r>
            <a:rPr lang="nb-NO" sz="2000" b="0" dirty="0">
              <a:solidFill>
                <a:schemeClr val="bg1">
                  <a:lumMod val="50000"/>
                </a:schemeClr>
              </a:solidFill>
              <a:latin typeface="Arial Nova Light" panose="020B0304020202020204" pitchFamily="34" charset="0"/>
            </a:rPr>
            <a:t> for an </a:t>
          </a:r>
          <a:r>
            <a:rPr lang="nb-NO" sz="2000" b="0" dirty="0" err="1">
              <a:solidFill>
                <a:schemeClr val="bg1">
                  <a:lumMod val="50000"/>
                </a:schemeClr>
              </a:solidFill>
              <a:latin typeface="Arial Nova Light" panose="020B0304020202020204" pitchFamily="34" charset="0"/>
            </a:rPr>
            <a:t>intervention</a:t>
          </a:r>
          <a:r>
            <a:rPr lang="nb-NO" sz="2000" b="0" dirty="0">
              <a:solidFill>
                <a:schemeClr val="bg1">
                  <a:lumMod val="50000"/>
                </a:schemeClr>
              </a:solidFill>
              <a:latin typeface="Arial Nova Light" panose="020B0304020202020204" pitchFamily="34" charset="0"/>
            </a:rPr>
            <a:t> </a:t>
          </a:r>
          <a:r>
            <a:rPr lang="nb-NO" sz="2000" dirty="0">
              <a:solidFill>
                <a:schemeClr val="bg1">
                  <a:lumMod val="50000"/>
                </a:schemeClr>
              </a:solidFill>
              <a:latin typeface="Arial Nova Light" panose="020B0304020202020204" pitchFamily="34" charset="0"/>
            </a:rPr>
            <a:t>like SPARCK in Norwegian </a:t>
          </a:r>
          <a:r>
            <a:rPr lang="nb-NO" sz="2000" dirty="0" err="1">
              <a:solidFill>
                <a:schemeClr val="bg1">
                  <a:lumMod val="50000"/>
                </a:schemeClr>
              </a:solidFill>
              <a:latin typeface="Arial Nova Light" panose="020B0304020202020204" pitchFamily="34" charset="0"/>
            </a:rPr>
            <a:t>municipalities</a:t>
          </a:r>
          <a:r>
            <a:rPr lang="nb-NO" sz="2000" dirty="0">
              <a:solidFill>
                <a:schemeClr val="bg1">
                  <a:lumMod val="50000"/>
                </a:schemeClr>
              </a:solidFill>
              <a:latin typeface="Arial Nova Light" panose="020B0304020202020204" pitchFamily="34" charset="0"/>
            </a:rPr>
            <a:t>, </a:t>
          </a:r>
          <a:r>
            <a:rPr lang="nb-NO" sz="2000" dirty="0" err="1">
              <a:solidFill>
                <a:schemeClr val="bg1">
                  <a:lumMod val="50000"/>
                </a:schemeClr>
              </a:solidFill>
              <a:latin typeface="Arial Nova Light" panose="020B0304020202020204" pitchFamily="34" charset="0"/>
            </a:rPr>
            <a:t>voiced</a:t>
          </a:r>
          <a:r>
            <a:rPr lang="nb-NO" sz="2000" dirty="0">
              <a:solidFill>
                <a:schemeClr val="bg1">
                  <a:lumMod val="50000"/>
                </a:schemeClr>
              </a:solidFill>
              <a:latin typeface="Arial Nova Light" panose="020B0304020202020204" pitchFamily="34" charset="0"/>
            </a:rPr>
            <a:t> at multiple </a:t>
          </a:r>
          <a:r>
            <a:rPr lang="nb-NO" sz="2000" dirty="0" err="1">
              <a:solidFill>
                <a:schemeClr val="bg1">
                  <a:lumMod val="50000"/>
                </a:schemeClr>
              </a:solidFill>
              <a:latin typeface="Arial Nova Light" panose="020B0304020202020204" pitchFamily="34" charset="0"/>
            </a:rPr>
            <a:t>levels</a:t>
          </a:r>
          <a:r>
            <a:rPr lang="nb-NO" sz="2000" dirty="0">
              <a:solidFill>
                <a:schemeClr val="bg1">
                  <a:lumMod val="50000"/>
                </a:schemeClr>
              </a:solidFill>
              <a:latin typeface="Arial Nova Light" panose="020B0304020202020204" pitchFamily="34" charset="0"/>
            </a:rPr>
            <a:t>. </a:t>
          </a:r>
        </a:p>
        <a:p>
          <a:pPr>
            <a:lnSpc>
              <a:spcPct val="100000"/>
            </a:lnSpc>
          </a:pPr>
          <a:endParaRPr lang="en-US" sz="2200" dirty="0"/>
        </a:p>
      </dgm:t>
    </dgm:pt>
    <dgm:pt modelId="{FD46AA42-E993-485C-915D-4EC7CA84F053}" type="parTrans" cxnId="{B24F1714-6341-4AC8-A95E-89FF916B20C6}">
      <dgm:prSet/>
      <dgm:spPr/>
      <dgm:t>
        <a:bodyPr/>
        <a:lstStyle/>
        <a:p>
          <a:endParaRPr lang="en-US"/>
        </a:p>
      </dgm:t>
    </dgm:pt>
    <dgm:pt modelId="{16892312-2201-4FA0-A60C-F025BA92C7E0}" type="sibTrans" cxnId="{B24F1714-6341-4AC8-A95E-89FF916B20C6}">
      <dgm:prSet/>
      <dgm:spPr/>
      <dgm:t>
        <a:bodyPr/>
        <a:lstStyle/>
        <a:p>
          <a:pPr>
            <a:lnSpc>
              <a:spcPct val="100000"/>
            </a:lnSpc>
          </a:pPr>
          <a:endParaRPr lang="en-US"/>
        </a:p>
      </dgm:t>
    </dgm:pt>
    <dgm:pt modelId="{CFEE5036-5A01-4160-9737-E740A912C0A8}">
      <dgm:prSet custT="1"/>
      <dgm:spPr/>
      <dgm:t>
        <a:bodyPr/>
        <a:lstStyle/>
        <a:p>
          <a:pPr>
            <a:lnSpc>
              <a:spcPct val="100000"/>
            </a:lnSpc>
          </a:pPr>
          <a:r>
            <a:rPr lang="nb-NO" sz="2000" b="1" dirty="0">
              <a:solidFill>
                <a:schemeClr val="bg1">
                  <a:lumMod val="50000"/>
                </a:schemeClr>
              </a:solidFill>
              <a:latin typeface="Arial Nova Light" panose="020B0304020202020204" pitchFamily="34" charset="0"/>
            </a:rPr>
            <a:t>2. </a:t>
          </a:r>
          <a:r>
            <a:rPr lang="nb-NO" sz="2000" b="1" dirty="0" err="1">
              <a:solidFill>
                <a:schemeClr val="bg1">
                  <a:lumMod val="50000"/>
                </a:schemeClr>
              </a:solidFill>
              <a:latin typeface="Arial Nova Light" panose="020B0304020202020204" pitchFamily="34" charset="0"/>
            </a:rPr>
            <a:t>Confidence</a:t>
          </a:r>
          <a:r>
            <a:rPr lang="nb-NO" sz="2000" b="1" dirty="0">
              <a:solidFill>
                <a:schemeClr val="bg1">
                  <a:lumMod val="50000"/>
                </a:schemeClr>
              </a:solidFill>
              <a:latin typeface="Arial Nova Light" panose="020B0304020202020204" pitchFamily="34" charset="0"/>
            </a:rPr>
            <a:t> in SPARCK. </a:t>
          </a:r>
          <a:r>
            <a:rPr lang="nb-NO" sz="2000" b="0" dirty="0" err="1">
              <a:solidFill>
                <a:schemeClr val="bg1">
                  <a:lumMod val="50000"/>
                </a:schemeClr>
              </a:solidFill>
              <a:latin typeface="Arial Nova Light" panose="020B0304020202020204" pitchFamily="34" charset="0"/>
            </a:rPr>
            <a:t>Acceptance</a:t>
          </a:r>
          <a:r>
            <a:rPr lang="nb-NO" sz="2000" b="0" dirty="0">
              <a:solidFill>
                <a:schemeClr val="bg1">
                  <a:lumMod val="50000"/>
                </a:schemeClr>
              </a:solidFill>
              <a:latin typeface="Arial Nova Light" panose="020B0304020202020204" pitchFamily="34" charset="0"/>
            </a:rPr>
            <a:t> for and </a:t>
          </a:r>
          <a:r>
            <a:rPr lang="nb-NO" sz="2000" b="0" dirty="0" err="1">
              <a:solidFill>
                <a:schemeClr val="bg1">
                  <a:lumMod val="50000"/>
                </a:schemeClr>
              </a:solidFill>
              <a:latin typeface="Arial Nova Light" panose="020B0304020202020204" pitchFamily="34" charset="0"/>
            </a:rPr>
            <a:t>belief</a:t>
          </a:r>
          <a:r>
            <a:rPr lang="nb-NO" sz="2000" b="0" dirty="0">
              <a:solidFill>
                <a:schemeClr val="bg1">
                  <a:lumMod val="50000"/>
                </a:schemeClr>
              </a:solidFill>
              <a:latin typeface="Arial Nova Light" panose="020B0304020202020204" pitchFamily="34" charset="0"/>
            </a:rPr>
            <a:t> in </a:t>
          </a:r>
          <a:r>
            <a:rPr lang="nb-NO" sz="2000" b="0" dirty="0" err="1">
              <a:solidFill>
                <a:schemeClr val="bg1">
                  <a:lumMod val="50000"/>
                </a:schemeClr>
              </a:solidFill>
              <a:latin typeface="Arial Nova Light" panose="020B0304020202020204" pitchFamily="34" charset="0"/>
            </a:rPr>
            <a:t>the</a:t>
          </a:r>
          <a:r>
            <a:rPr lang="nb-NO" sz="2000" b="0" dirty="0">
              <a:solidFill>
                <a:schemeClr val="bg1">
                  <a:lumMod val="50000"/>
                </a:schemeClr>
              </a:solidFill>
              <a:latin typeface="Arial Nova Light" panose="020B0304020202020204" pitchFamily="34" charset="0"/>
            </a:rPr>
            <a:t> </a:t>
          </a:r>
          <a:r>
            <a:rPr lang="nb-NO" sz="2000" b="0" dirty="0" err="1">
              <a:solidFill>
                <a:schemeClr val="bg1">
                  <a:lumMod val="50000"/>
                </a:schemeClr>
              </a:solidFill>
              <a:latin typeface="Arial Nova Light" panose="020B0304020202020204" pitchFamily="34" charset="0"/>
            </a:rPr>
            <a:t>intervention</a:t>
          </a:r>
          <a:r>
            <a:rPr lang="nb-NO" sz="2000" b="0" dirty="0">
              <a:solidFill>
                <a:schemeClr val="bg1">
                  <a:lumMod val="50000"/>
                </a:schemeClr>
              </a:solidFill>
              <a:latin typeface="Arial Nova Light" panose="020B0304020202020204" pitchFamily="34" charset="0"/>
            </a:rPr>
            <a:t>, trust in </a:t>
          </a:r>
          <a:r>
            <a:rPr lang="nb-NO" sz="2000" b="0" dirty="0" err="1">
              <a:solidFill>
                <a:schemeClr val="bg1">
                  <a:lumMod val="50000"/>
                </a:schemeClr>
              </a:solidFill>
              <a:latin typeface="Arial Nova Light" panose="020B0304020202020204" pitchFamily="34" charset="0"/>
            </a:rPr>
            <a:t>theoretical</a:t>
          </a:r>
          <a:r>
            <a:rPr lang="nb-NO" sz="2000" b="0" dirty="0">
              <a:solidFill>
                <a:schemeClr val="bg1">
                  <a:lumMod val="50000"/>
                </a:schemeClr>
              </a:solidFill>
              <a:latin typeface="Arial Nova Light" panose="020B0304020202020204" pitchFamily="34" charset="0"/>
            </a:rPr>
            <a:t> underpinning and positive </a:t>
          </a:r>
          <a:r>
            <a:rPr lang="nb-NO" sz="2000" b="0" dirty="0" err="1">
              <a:solidFill>
                <a:schemeClr val="bg1">
                  <a:lumMod val="50000"/>
                </a:schemeClr>
              </a:solidFill>
              <a:latin typeface="Arial Nova Light" panose="020B0304020202020204" pitchFamily="34" charset="0"/>
            </a:rPr>
            <a:t>experiences</a:t>
          </a:r>
          <a:r>
            <a:rPr lang="nb-NO" sz="2000" b="0" dirty="0">
              <a:solidFill>
                <a:schemeClr val="bg1">
                  <a:lumMod val="50000"/>
                </a:schemeClr>
              </a:solidFill>
              <a:latin typeface="Arial Nova Light" panose="020B0304020202020204" pitchFamily="34" charset="0"/>
            </a:rPr>
            <a:t> and </a:t>
          </a:r>
          <a:r>
            <a:rPr lang="nb-NO" sz="2000" b="0" dirty="0" err="1">
              <a:solidFill>
                <a:schemeClr val="bg1">
                  <a:lumMod val="50000"/>
                </a:schemeClr>
              </a:solidFill>
              <a:latin typeface="Arial Nova Light" panose="020B0304020202020204" pitchFamily="34" charset="0"/>
            </a:rPr>
            <a:t>results</a:t>
          </a:r>
          <a:r>
            <a:rPr lang="nb-NO" sz="2000" b="0" dirty="0">
              <a:solidFill>
                <a:schemeClr val="bg1">
                  <a:lumMod val="50000"/>
                </a:schemeClr>
              </a:solidFill>
              <a:latin typeface="Arial Nova Light" panose="020B0304020202020204" pitchFamily="34" charset="0"/>
            </a:rPr>
            <a:t>.</a:t>
          </a:r>
          <a:r>
            <a:rPr lang="nb-NO" sz="2000" dirty="0">
              <a:solidFill>
                <a:schemeClr val="bg1">
                  <a:lumMod val="50000"/>
                </a:schemeClr>
              </a:solidFill>
              <a:latin typeface="Arial Nova Light" panose="020B0304020202020204" pitchFamily="34" charset="0"/>
            </a:rPr>
            <a:t> </a:t>
          </a:r>
        </a:p>
        <a:p>
          <a:pPr>
            <a:lnSpc>
              <a:spcPct val="100000"/>
            </a:lnSpc>
          </a:pPr>
          <a:endParaRPr lang="en-US" sz="2200" dirty="0"/>
        </a:p>
      </dgm:t>
    </dgm:pt>
    <dgm:pt modelId="{4FA4787F-5243-44CA-AFE7-D23A1BE6AFD9}" type="parTrans" cxnId="{F0036673-C7A4-4455-BAF0-7DC622CEFEC8}">
      <dgm:prSet/>
      <dgm:spPr/>
      <dgm:t>
        <a:bodyPr/>
        <a:lstStyle/>
        <a:p>
          <a:endParaRPr lang="en-US"/>
        </a:p>
      </dgm:t>
    </dgm:pt>
    <dgm:pt modelId="{289473DB-F923-421A-B13A-0995537DD25C}" type="sibTrans" cxnId="{F0036673-C7A4-4455-BAF0-7DC622CEFEC8}">
      <dgm:prSet/>
      <dgm:spPr/>
      <dgm:t>
        <a:bodyPr/>
        <a:lstStyle/>
        <a:p>
          <a:pPr>
            <a:lnSpc>
              <a:spcPct val="100000"/>
            </a:lnSpc>
          </a:pPr>
          <a:endParaRPr lang="en-US"/>
        </a:p>
      </dgm:t>
    </dgm:pt>
    <dgm:pt modelId="{489ADCFC-AEE2-43A7-B35A-BC6FF2F4D1B3}">
      <dgm:prSet custT="1"/>
      <dgm:spPr/>
      <dgm:t>
        <a:bodyPr/>
        <a:lstStyle/>
        <a:p>
          <a:pPr>
            <a:lnSpc>
              <a:spcPct val="100000"/>
            </a:lnSpc>
          </a:pPr>
          <a:r>
            <a:rPr lang="nb-NO" sz="2000" b="1" dirty="0">
              <a:solidFill>
                <a:schemeClr val="tx1"/>
              </a:solidFill>
              <a:latin typeface="Arial Nova Light" panose="020B0304020202020204" pitchFamily="34" charset="0"/>
            </a:rPr>
            <a:t>3. </a:t>
          </a:r>
          <a:r>
            <a:rPr lang="nb-NO" sz="2000" b="1" dirty="0" err="1">
              <a:solidFill>
                <a:schemeClr val="tx1"/>
              </a:solidFill>
              <a:latin typeface="Arial Nova Light" panose="020B0304020202020204" pitchFamily="34" charset="0"/>
            </a:rPr>
            <a:t>Balancing</a:t>
          </a:r>
          <a:r>
            <a:rPr lang="nb-NO" sz="2000" b="1" dirty="0">
              <a:solidFill>
                <a:schemeClr val="tx1"/>
              </a:solidFill>
              <a:latin typeface="Arial Nova Light" panose="020B0304020202020204" pitchFamily="34" charset="0"/>
            </a:rPr>
            <a:t> </a:t>
          </a:r>
          <a:r>
            <a:rPr lang="nb-NO" sz="2000" b="1" dirty="0" err="1">
              <a:solidFill>
                <a:schemeClr val="tx1"/>
              </a:solidFill>
              <a:latin typeface="Arial Nova Light" panose="020B0304020202020204" pitchFamily="34" charset="0"/>
            </a:rPr>
            <a:t>flexibility</a:t>
          </a:r>
          <a:r>
            <a:rPr lang="nb-NO" sz="2000" b="1" dirty="0">
              <a:solidFill>
                <a:schemeClr val="tx1"/>
              </a:solidFill>
              <a:latin typeface="Arial Nova Light" panose="020B0304020202020204" pitchFamily="34" charset="0"/>
            </a:rPr>
            <a:t> </a:t>
          </a:r>
          <a:r>
            <a:rPr lang="nb-NO" sz="2000" b="1" dirty="0" err="1">
              <a:solidFill>
                <a:schemeClr val="tx1"/>
              </a:solidFill>
              <a:latin typeface="Arial Nova Light" panose="020B0304020202020204" pitchFamily="34" charset="0"/>
            </a:rPr>
            <a:t>with</a:t>
          </a:r>
          <a:r>
            <a:rPr lang="nb-NO" sz="2000" b="1" dirty="0">
              <a:solidFill>
                <a:schemeClr val="tx1"/>
              </a:solidFill>
              <a:latin typeface="Arial Nova Light" panose="020B0304020202020204" pitchFamily="34" charset="0"/>
            </a:rPr>
            <a:t> </a:t>
          </a:r>
          <a:r>
            <a:rPr lang="nb-NO" sz="2000" b="1" dirty="0" err="1">
              <a:solidFill>
                <a:schemeClr val="tx1"/>
              </a:solidFill>
              <a:latin typeface="Arial Nova Light" panose="020B0304020202020204" pitchFamily="34" charset="0"/>
            </a:rPr>
            <a:t>complexity</a:t>
          </a:r>
          <a:r>
            <a:rPr lang="nb-NO" sz="2000" b="1" dirty="0">
              <a:solidFill>
                <a:schemeClr val="tx1"/>
              </a:solidFill>
              <a:latin typeface="Arial Nova Light" panose="020B0304020202020204" pitchFamily="34" charset="0"/>
            </a:rPr>
            <a:t>. </a:t>
          </a:r>
          <a:r>
            <a:rPr lang="nb-NO" sz="2000" dirty="0" err="1">
              <a:solidFill>
                <a:schemeClr val="tx1"/>
              </a:solidFill>
              <a:latin typeface="Arial Nova Light" panose="020B0304020202020204" pitchFamily="34" charset="0"/>
            </a:rPr>
            <a:t>Adaptability</a:t>
          </a:r>
          <a:r>
            <a:rPr lang="nb-NO" sz="2000" dirty="0">
              <a:solidFill>
                <a:schemeClr val="tx1"/>
              </a:solidFill>
              <a:latin typeface="Arial Nova Light" panose="020B0304020202020204" pitchFamily="34" charset="0"/>
            </a:rPr>
            <a:t> to families and services </a:t>
          </a:r>
          <a:r>
            <a:rPr lang="nb-NO" sz="2000" dirty="0" err="1">
              <a:solidFill>
                <a:schemeClr val="tx1"/>
              </a:solidFill>
              <a:latin typeface="Arial Nova Light" panose="020B0304020202020204" pitchFamily="34" charset="0"/>
            </a:rPr>
            <a:t>are</a:t>
          </a:r>
          <a:r>
            <a:rPr lang="nb-NO" sz="2000" dirty="0">
              <a:solidFill>
                <a:schemeClr val="tx1"/>
              </a:solidFill>
              <a:latin typeface="Arial Nova Light" panose="020B0304020202020204" pitchFamily="34" charset="0"/>
            </a:rPr>
            <a:t> </a:t>
          </a:r>
          <a:r>
            <a:rPr lang="nb-NO" sz="2000" dirty="0" err="1">
              <a:solidFill>
                <a:schemeClr val="tx1"/>
              </a:solidFill>
              <a:latin typeface="Arial Nova Light" panose="020B0304020202020204" pitchFamily="34" charset="0"/>
            </a:rPr>
            <a:t>key</a:t>
          </a:r>
          <a:r>
            <a:rPr lang="nb-NO" sz="2000" dirty="0">
              <a:solidFill>
                <a:schemeClr val="tx1"/>
              </a:solidFill>
              <a:latin typeface="Arial Nova Light" panose="020B0304020202020204" pitchFamily="34" charset="0"/>
            </a:rPr>
            <a:t> </a:t>
          </a:r>
          <a:r>
            <a:rPr lang="nb-NO" sz="2000" dirty="0" err="1">
              <a:solidFill>
                <a:schemeClr val="tx1"/>
              </a:solidFill>
              <a:latin typeface="Arial Nova Light" panose="020B0304020202020204" pitchFamily="34" charset="0"/>
            </a:rPr>
            <a:t>strengths</a:t>
          </a:r>
          <a:r>
            <a:rPr lang="nb-NO" sz="2000" dirty="0">
              <a:solidFill>
                <a:schemeClr val="tx1"/>
              </a:solidFill>
              <a:latin typeface="Arial Nova Light" panose="020B0304020202020204" pitchFamily="34" charset="0"/>
            </a:rPr>
            <a:t>, </a:t>
          </a:r>
          <a:r>
            <a:rPr lang="nb-NO" sz="2000" dirty="0" err="1">
              <a:solidFill>
                <a:schemeClr val="tx1"/>
              </a:solidFill>
              <a:latin typeface="Arial Nova Light" panose="020B0304020202020204" pitchFamily="34" charset="0"/>
            </a:rPr>
            <a:t>however</a:t>
          </a:r>
          <a:r>
            <a:rPr lang="nb-NO" sz="2000" dirty="0">
              <a:solidFill>
                <a:schemeClr val="tx1"/>
              </a:solidFill>
              <a:latin typeface="Arial Nova Light" panose="020B0304020202020204" pitchFamily="34" charset="0"/>
            </a:rPr>
            <a:t>, fosters </a:t>
          </a:r>
          <a:r>
            <a:rPr lang="nb-NO" sz="2000" dirty="0" err="1">
              <a:solidFill>
                <a:schemeClr val="tx1"/>
              </a:solidFill>
              <a:latin typeface="Arial Nova Light" panose="020B0304020202020204" pitchFamily="34" charset="0"/>
            </a:rPr>
            <a:t>complexity</a:t>
          </a:r>
          <a:r>
            <a:rPr lang="nb-NO" sz="2000" dirty="0">
              <a:solidFill>
                <a:schemeClr val="tx1"/>
              </a:solidFill>
              <a:latin typeface="Arial Nova Light" panose="020B0304020202020204" pitchFamily="34" charset="0"/>
            </a:rPr>
            <a:t>. </a:t>
          </a:r>
          <a:r>
            <a:rPr lang="nb-NO" sz="2000" dirty="0" err="1">
              <a:solidFill>
                <a:schemeClr val="tx1"/>
              </a:solidFill>
              <a:latin typeface="Arial Nova Light" panose="020B0304020202020204" pitchFamily="34" charset="0"/>
            </a:rPr>
            <a:t>Increases</a:t>
          </a:r>
          <a:r>
            <a:rPr lang="nb-NO" sz="2000" dirty="0">
              <a:solidFill>
                <a:schemeClr val="tx1"/>
              </a:solidFill>
              <a:latin typeface="Arial Nova Light" panose="020B0304020202020204" pitchFamily="34" charset="0"/>
            </a:rPr>
            <a:t> </a:t>
          </a:r>
          <a:r>
            <a:rPr lang="nb-NO" sz="2000" dirty="0" err="1">
              <a:solidFill>
                <a:schemeClr val="tx1"/>
              </a:solidFill>
              <a:latin typeface="Arial Nova Light" panose="020B0304020202020204" pitchFamily="34" charset="0"/>
            </a:rPr>
            <a:t>need</a:t>
          </a:r>
          <a:r>
            <a:rPr lang="nb-NO" sz="2000" dirty="0">
              <a:solidFill>
                <a:schemeClr val="tx1"/>
              </a:solidFill>
              <a:latin typeface="Arial Nova Light" panose="020B0304020202020204" pitchFamily="34" charset="0"/>
            </a:rPr>
            <a:t> for </a:t>
          </a:r>
          <a:r>
            <a:rPr lang="nb-NO" sz="2000" dirty="0" err="1">
              <a:solidFill>
                <a:schemeClr val="tx1"/>
              </a:solidFill>
              <a:latin typeface="Arial Nova Light" panose="020B0304020202020204" pitchFamily="34" charset="0"/>
            </a:rPr>
            <a:t>structured</a:t>
          </a:r>
          <a:r>
            <a:rPr lang="nb-NO" sz="2000" dirty="0">
              <a:solidFill>
                <a:schemeClr val="tx1"/>
              </a:solidFill>
              <a:latin typeface="Arial Nova Light" panose="020B0304020202020204" pitchFamily="34" charset="0"/>
            </a:rPr>
            <a:t> support.  </a:t>
          </a:r>
          <a:endParaRPr lang="en-US" sz="2000" dirty="0">
            <a:solidFill>
              <a:schemeClr val="tx1"/>
            </a:solidFill>
            <a:latin typeface="Arial Nova Light" panose="020B0304020202020204" pitchFamily="34" charset="0"/>
          </a:endParaRPr>
        </a:p>
      </dgm:t>
    </dgm:pt>
    <dgm:pt modelId="{606583C3-E567-4DC4-9B76-1DE321A29BE3}" type="parTrans" cxnId="{18D2DFD8-F91D-405F-8908-C78DA7417508}">
      <dgm:prSet/>
      <dgm:spPr/>
      <dgm:t>
        <a:bodyPr/>
        <a:lstStyle/>
        <a:p>
          <a:endParaRPr lang="en-US"/>
        </a:p>
      </dgm:t>
    </dgm:pt>
    <dgm:pt modelId="{2DF9EC4A-2B82-4961-9AF5-1BD8AEE7106B}" type="sibTrans" cxnId="{18D2DFD8-F91D-405F-8908-C78DA7417508}">
      <dgm:prSet/>
      <dgm:spPr/>
      <dgm:t>
        <a:bodyPr/>
        <a:lstStyle/>
        <a:p>
          <a:pPr>
            <a:lnSpc>
              <a:spcPct val="100000"/>
            </a:lnSpc>
          </a:pPr>
          <a:endParaRPr lang="en-US"/>
        </a:p>
      </dgm:t>
    </dgm:pt>
    <dgm:pt modelId="{2528B66A-2037-4DEE-8035-A5633060E190}">
      <dgm:prSet custT="1"/>
      <dgm:spPr/>
      <dgm:t>
        <a:bodyPr/>
        <a:lstStyle/>
        <a:p>
          <a:pPr>
            <a:lnSpc>
              <a:spcPct val="100000"/>
            </a:lnSpc>
          </a:pPr>
          <a:r>
            <a:rPr lang="nb-NO" sz="2000" b="1" dirty="0">
              <a:solidFill>
                <a:schemeClr val="bg1">
                  <a:lumMod val="50000"/>
                </a:schemeClr>
              </a:solidFill>
              <a:latin typeface="Arial Nova Light" panose="020B0304020202020204" pitchFamily="34" charset="0"/>
            </a:rPr>
            <a:t>4. </a:t>
          </a:r>
          <a:r>
            <a:rPr lang="nb-NO" sz="2000" b="1" dirty="0" err="1">
              <a:solidFill>
                <a:schemeClr val="bg1">
                  <a:lumMod val="50000"/>
                </a:schemeClr>
              </a:solidFill>
              <a:latin typeface="Arial Nova Light" panose="020B0304020202020204" pitchFamily="34" charset="0"/>
            </a:rPr>
            <a:t>Navigating</a:t>
          </a:r>
          <a:r>
            <a:rPr lang="nb-NO" sz="2000" b="1" dirty="0">
              <a:solidFill>
                <a:schemeClr val="bg1">
                  <a:lumMod val="50000"/>
                </a:schemeClr>
              </a:solidFill>
              <a:latin typeface="Arial Nova Light" panose="020B0304020202020204" pitchFamily="34" charset="0"/>
            </a:rPr>
            <a:t> </a:t>
          </a:r>
          <a:r>
            <a:rPr lang="nb-NO" sz="2000" b="1" dirty="0" err="1">
              <a:solidFill>
                <a:schemeClr val="bg1">
                  <a:lumMod val="50000"/>
                </a:schemeClr>
              </a:solidFill>
              <a:latin typeface="Arial Nova Light" panose="020B0304020202020204" pitchFamily="34" charset="0"/>
            </a:rPr>
            <a:t>resource</a:t>
          </a:r>
          <a:r>
            <a:rPr lang="nb-NO" sz="2000" b="1" dirty="0">
              <a:solidFill>
                <a:schemeClr val="bg1">
                  <a:lumMod val="50000"/>
                </a:schemeClr>
              </a:solidFill>
              <a:latin typeface="Arial Nova Light" panose="020B0304020202020204" pitchFamily="34" charset="0"/>
            </a:rPr>
            <a:t> </a:t>
          </a:r>
          <a:r>
            <a:rPr lang="nb-NO" sz="2000" b="1" dirty="0" err="1">
              <a:solidFill>
                <a:schemeClr val="bg1">
                  <a:lumMod val="50000"/>
                </a:schemeClr>
              </a:solidFill>
              <a:latin typeface="Arial Nova Light" panose="020B0304020202020204" pitchFamily="34" charset="0"/>
            </a:rPr>
            <a:t>constraints</a:t>
          </a:r>
          <a:r>
            <a:rPr lang="nb-NO" sz="2000" b="1" dirty="0">
              <a:solidFill>
                <a:schemeClr val="bg1">
                  <a:lumMod val="50000"/>
                </a:schemeClr>
              </a:solidFill>
              <a:latin typeface="Arial Nova Light" panose="020B0304020202020204" pitchFamily="34" charset="0"/>
            </a:rPr>
            <a:t>. </a:t>
          </a:r>
          <a:r>
            <a:rPr lang="nb-NO" sz="2000" b="0" dirty="0" err="1">
              <a:solidFill>
                <a:schemeClr val="bg1">
                  <a:lumMod val="50000"/>
                </a:schemeClr>
              </a:solidFill>
              <a:latin typeface="Arial Nova Light" panose="020B0304020202020204" pitchFamily="34" charset="0"/>
            </a:rPr>
            <a:t>Prioritization</a:t>
          </a:r>
          <a:r>
            <a:rPr lang="nb-NO" sz="2000" b="0" dirty="0">
              <a:solidFill>
                <a:schemeClr val="bg1">
                  <a:lumMod val="50000"/>
                </a:schemeClr>
              </a:solidFill>
              <a:latin typeface="Arial Nova Light" panose="020B0304020202020204" pitchFamily="34" charset="0"/>
            </a:rPr>
            <a:t> and </a:t>
          </a:r>
          <a:r>
            <a:rPr lang="nb-NO" sz="2000" b="0" dirty="0" err="1">
              <a:solidFill>
                <a:schemeClr val="bg1">
                  <a:lumMod val="50000"/>
                </a:schemeClr>
              </a:solidFill>
              <a:latin typeface="Arial Nova Light" panose="020B0304020202020204" pitchFamily="34" charset="0"/>
            </a:rPr>
            <a:t>competition</a:t>
          </a:r>
          <a:r>
            <a:rPr lang="nb-NO" sz="2000" b="0" dirty="0">
              <a:solidFill>
                <a:schemeClr val="bg1">
                  <a:lumMod val="50000"/>
                </a:schemeClr>
              </a:solidFill>
              <a:latin typeface="Arial Nova Light" panose="020B0304020202020204" pitchFamily="34" charset="0"/>
            </a:rPr>
            <a:t> </a:t>
          </a:r>
          <a:r>
            <a:rPr lang="nb-NO" sz="2000" b="0" dirty="0" err="1">
              <a:solidFill>
                <a:schemeClr val="bg1">
                  <a:lumMod val="50000"/>
                </a:schemeClr>
              </a:solidFill>
              <a:latin typeface="Arial Nova Light" panose="020B0304020202020204" pitchFamily="34" charset="0"/>
            </a:rPr>
            <a:t>a</a:t>
          </a:r>
          <a:r>
            <a:rPr lang="nb-NO" sz="2000" dirty="0" err="1">
              <a:solidFill>
                <a:schemeClr val="bg1">
                  <a:lumMod val="50000"/>
                </a:schemeClr>
              </a:solidFill>
              <a:latin typeface="Arial Nova Light" panose="020B0304020202020204" pitchFamily="34" charset="0"/>
            </a:rPr>
            <a:t>mong</a:t>
          </a:r>
          <a:r>
            <a:rPr lang="nb-NO" sz="2000" dirty="0">
              <a:solidFill>
                <a:schemeClr val="bg1">
                  <a:lumMod val="50000"/>
                </a:schemeClr>
              </a:solidFill>
              <a:latin typeface="Arial Nova Light" panose="020B0304020202020204" pitchFamily="34" charset="0"/>
            </a:rPr>
            <a:t> </a:t>
          </a:r>
          <a:r>
            <a:rPr lang="nb-NO" sz="2000" dirty="0" err="1">
              <a:solidFill>
                <a:schemeClr val="bg1">
                  <a:lumMod val="50000"/>
                </a:schemeClr>
              </a:solidFill>
              <a:latin typeface="Arial Nova Light" panose="020B0304020202020204" pitchFamily="34" charset="0"/>
            </a:rPr>
            <a:t>projects</a:t>
          </a:r>
          <a:r>
            <a:rPr lang="nb-NO" sz="2000" dirty="0">
              <a:solidFill>
                <a:schemeClr val="bg1">
                  <a:lumMod val="50000"/>
                </a:schemeClr>
              </a:solidFill>
              <a:latin typeface="Arial Nova Light" panose="020B0304020202020204" pitchFamily="34" charset="0"/>
            </a:rPr>
            <a:t> in </a:t>
          </a:r>
          <a:r>
            <a:rPr lang="nb-NO" sz="2000" dirty="0" err="1">
              <a:solidFill>
                <a:schemeClr val="bg1">
                  <a:lumMod val="50000"/>
                </a:schemeClr>
              </a:solidFill>
              <a:latin typeface="Arial Nova Light" panose="020B0304020202020204" pitchFamily="34" charset="0"/>
            </a:rPr>
            <a:t>municipalities</a:t>
          </a:r>
          <a:r>
            <a:rPr lang="nb-NO" sz="2000" dirty="0">
              <a:solidFill>
                <a:schemeClr val="bg1">
                  <a:lumMod val="50000"/>
                </a:schemeClr>
              </a:solidFill>
              <a:latin typeface="Arial Nova Light" panose="020B0304020202020204" pitchFamily="34" charset="0"/>
            </a:rPr>
            <a:t>, </a:t>
          </a:r>
          <a:r>
            <a:rPr lang="nb-NO" sz="2000" dirty="0" err="1">
              <a:solidFill>
                <a:schemeClr val="bg1">
                  <a:lumMod val="50000"/>
                </a:schemeClr>
              </a:solidFill>
              <a:latin typeface="Arial Nova Light" panose="020B0304020202020204" pitchFamily="34" charset="0"/>
            </a:rPr>
            <a:t>combined</a:t>
          </a:r>
          <a:r>
            <a:rPr lang="nb-NO" sz="2000" dirty="0">
              <a:solidFill>
                <a:schemeClr val="bg1">
                  <a:lumMod val="50000"/>
                </a:schemeClr>
              </a:solidFill>
              <a:latin typeface="Arial Nova Light" panose="020B0304020202020204" pitchFamily="34" charset="0"/>
            </a:rPr>
            <a:t> </a:t>
          </a:r>
          <a:r>
            <a:rPr lang="nb-NO" sz="2000" dirty="0" err="1">
              <a:solidFill>
                <a:schemeClr val="bg1">
                  <a:lumMod val="50000"/>
                </a:schemeClr>
              </a:solidFill>
              <a:latin typeface="Arial Nova Light" panose="020B0304020202020204" pitchFamily="34" charset="0"/>
            </a:rPr>
            <a:t>with</a:t>
          </a:r>
          <a:r>
            <a:rPr lang="nb-NO" sz="2000" dirty="0">
              <a:solidFill>
                <a:schemeClr val="bg1">
                  <a:lumMod val="50000"/>
                </a:schemeClr>
              </a:solidFill>
              <a:latin typeface="Arial Nova Light" panose="020B0304020202020204" pitchFamily="34" charset="0"/>
            </a:rPr>
            <a:t> </a:t>
          </a:r>
          <a:r>
            <a:rPr lang="nb-NO" sz="2000" dirty="0" err="1">
              <a:solidFill>
                <a:schemeClr val="bg1">
                  <a:lumMod val="50000"/>
                </a:schemeClr>
              </a:solidFill>
              <a:latin typeface="Arial Nova Light" panose="020B0304020202020204" pitchFamily="34" charset="0"/>
            </a:rPr>
            <a:t>lack</a:t>
          </a:r>
          <a:r>
            <a:rPr lang="nb-NO" sz="2000" dirty="0">
              <a:solidFill>
                <a:schemeClr val="bg1">
                  <a:lumMod val="50000"/>
                </a:schemeClr>
              </a:solidFill>
              <a:latin typeface="Arial Nova Light" panose="020B0304020202020204" pitchFamily="34" charset="0"/>
            </a:rPr>
            <a:t> </a:t>
          </a:r>
          <a:r>
            <a:rPr lang="nb-NO" sz="2000" dirty="0" err="1">
              <a:solidFill>
                <a:schemeClr val="bg1">
                  <a:lumMod val="50000"/>
                </a:schemeClr>
              </a:solidFill>
              <a:latin typeface="Arial Nova Light" panose="020B0304020202020204" pitchFamily="34" charset="0"/>
            </a:rPr>
            <a:t>of</a:t>
          </a:r>
          <a:r>
            <a:rPr lang="nb-NO" sz="2000" dirty="0">
              <a:solidFill>
                <a:schemeClr val="bg1">
                  <a:lumMod val="50000"/>
                </a:schemeClr>
              </a:solidFill>
              <a:latin typeface="Arial Nova Light" panose="020B0304020202020204" pitchFamily="34" charset="0"/>
            </a:rPr>
            <a:t> </a:t>
          </a:r>
          <a:r>
            <a:rPr lang="nb-NO" sz="2000" dirty="0" err="1">
              <a:solidFill>
                <a:schemeClr val="bg1">
                  <a:lumMod val="50000"/>
                </a:schemeClr>
              </a:solidFill>
              <a:latin typeface="Arial Nova Light" panose="020B0304020202020204" pitchFamily="34" charset="0"/>
            </a:rPr>
            <a:t>resources</a:t>
          </a:r>
          <a:r>
            <a:rPr lang="nb-NO" sz="2000" dirty="0">
              <a:solidFill>
                <a:schemeClr val="bg1">
                  <a:lumMod val="50000"/>
                </a:schemeClr>
              </a:solidFill>
              <a:latin typeface="Arial Nova Light" panose="020B0304020202020204" pitchFamily="34" charset="0"/>
            </a:rPr>
            <a:t>. </a:t>
          </a:r>
          <a:r>
            <a:rPr lang="nb-NO" sz="2000" dirty="0" err="1">
              <a:solidFill>
                <a:schemeClr val="bg1">
                  <a:lumMod val="50000"/>
                </a:schemeClr>
              </a:solidFill>
              <a:latin typeface="Arial Nova Light" panose="020B0304020202020204" pitchFamily="34" charset="0"/>
            </a:rPr>
            <a:t>Promote</a:t>
          </a:r>
          <a:r>
            <a:rPr lang="nb-NO" sz="2000" dirty="0">
              <a:solidFill>
                <a:schemeClr val="bg1">
                  <a:lumMod val="50000"/>
                </a:schemeClr>
              </a:solidFill>
              <a:latin typeface="Arial Nova Light" panose="020B0304020202020204" pitchFamily="34" charset="0"/>
            </a:rPr>
            <a:t> SPARCK and </a:t>
          </a:r>
          <a:r>
            <a:rPr lang="nb-NO" sz="2000" dirty="0" err="1">
              <a:solidFill>
                <a:schemeClr val="bg1">
                  <a:lumMod val="50000"/>
                </a:schemeClr>
              </a:solidFill>
              <a:latin typeface="Arial Nova Light" panose="020B0304020202020204" pitchFamily="34" charset="0"/>
            </a:rPr>
            <a:t>results</a:t>
          </a:r>
          <a:r>
            <a:rPr lang="nb-NO" sz="2000" dirty="0">
              <a:solidFill>
                <a:schemeClr val="bg1">
                  <a:lumMod val="50000"/>
                </a:schemeClr>
              </a:solidFill>
              <a:latin typeface="Arial Nova Light" panose="020B0304020202020204" pitchFamily="34" charset="0"/>
            </a:rPr>
            <a:t> to </a:t>
          </a:r>
          <a:r>
            <a:rPr lang="nb-NO" sz="2000" dirty="0" err="1">
              <a:solidFill>
                <a:schemeClr val="bg1">
                  <a:lumMod val="50000"/>
                </a:schemeClr>
              </a:solidFill>
              <a:latin typeface="Arial Nova Light" panose="020B0304020202020204" pitchFamily="34" charset="0"/>
            </a:rPr>
            <a:t>get</a:t>
          </a:r>
          <a:r>
            <a:rPr lang="nb-NO" sz="2000" dirty="0">
              <a:solidFill>
                <a:schemeClr val="bg1">
                  <a:lumMod val="50000"/>
                </a:schemeClr>
              </a:solidFill>
              <a:latin typeface="Arial Nova Light" panose="020B0304020202020204" pitchFamily="34" charset="0"/>
            </a:rPr>
            <a:t> leader support and buy-in.</a:t>
          </a:r>
          <a:endParaRPr lang="en-US" sz="2000" dirty="0">
            <a:solidFill>
              <a:schemeClr val="bg1">
                <a:lumMod val="50000"/>
              </a:schemeClr>
            </a:solidFill>
            <a:latin typeface="Arial Nova Light" panose="020B0304020202020204" pitchFamily="34" charset="0"/>
          </a:endParaRPr>
        </a:p>
      </dgm:t>
    </dgm:pt>
    <dgm:pt modelId="{AA39C5BE-AB80-46F6-802A-E2A504E9B9A9}" type="parTrans" cxnId="{66B1DAB0-44BB-48E9-9502-CADA2E8F89DF}">
      <dgm:prSet/>
      <dgm:spPr/>
      <dgm:t>
        <a:bodyPr/>
        <a:lstStyle/>
        <a:p>
          <a:endParaRPr lang="en-US"/>
        </a:p>
      </dgm:t>
    </dgm:pt>
    <dgm:pt modelId="{27901135-1077-46B6-B6AC-403771B6BD15}" type="sibTrans" cxnId="{66B1DAB0-44BB-48E9-9502-CADA2E8F89DF}">
      <dgm:prSet/>
      <dgm:spPr/>
      <dgm:t>
        <a:bodyPr/>
        <a:lstStyle/>
        <a:p>
          <a:endParaRPr lang="en-US"/>
        </a:p>
      </dgm:t>
    </dgm:pt>
    <dgm:pt modelId="{F1983078-74D0-4A0C-BBBE-2A05427B1843}" type="pres">
      <dgm:prSet presAssocID="{F4FBA4F1-8243-4BC1-BABD-703010603528}" presName="root" presStyleCnt="0">
        <dgm:presLayoutVars>
          <dgm:dir/>
          <dgm:resizeHandles val="exact"/>
        </dgm:presLayoutVars>
      </dgm:prSet>
      <dgm:spPr/>
    </dgm:pt>
    <dgm:pt modelId="{B18B1C21-728A-4849-AFC8-A840B07CAC6D}" type="pres">
      <dgm:prSet presAssocID="{F4FBA4F1-8243-4BC1-BABD-703010603528}" presName="container" presStyleCnt="0">
        <dgm:presLayoutVars>
          <dgm:dir/>
          <dgm:resizeHandles val="exact"/>
        </dgm:presLayoutVars>
      </dgm:prSet>
      <dgm:spPr/>
    </dgm:pt>
    <dgm:pt modelId="{A230505B-9B9B-4E3E-AB2F-3C693CF10C14}" type="pres">
      <dgm:prSet presAssocID="{7CEBA9AB-B250-47E2-BB51-1BC97357B167}" presName="compNode" presStyleCnt="0"/>
      <dgm:spPr/>
    </dgm:pt>
    <dgm:pt modelId="{3CF736D5-4E5A-4F7C-A741-E1B040B1A8B2}" type="pres">
      <dgm:prSet presAssocID="{7CEBA9AB-B250-47E2-BB51-1BC97357B167}" presName="iconBgRect" presStyleLbl="bgShp" presStyleIdx="0" presStyleCnt="4"/>
      <dgm:spPr/>
    </dgm:pt>
    <dgm:pt modelId="{7066C573-4648-4AD3-A49B-7BD3D7FB9E78}" type="pres">
      <dgm:prSet presAssocID="{7CEBA9AB-B250-47E2-BB51-1BC97357B167}"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By kontur"/>
        </a:ext>
      </dgm:extLst>
    </dgm:pt>
    <dgm:pt modelId="{49B1B741-D698-4355-9296-941D3333B67E}" type="pres">
      <dgm:prSet presAssocID="{7CEBA9AB-B250-47E2-BB51-1BC97357B167}" presName="spaceRect" presStyleCnt="0"/>
      <dgm:spPr/>
    </dgm:pt>
    <dgm:pt modelId="{CF624698-AEE1-462E-9A2D-CAE13EF5A48C}" type="pres">
      <dgm:prSet presAssocID="{7CEBA9AB-B250-47E2-BB51-1BC97357B167}" presName="textRect" presStyleLbl="revTx" presStyleIdx="0" presStyleCnt="4" custLinFactNeighborX="583" custLinFactNeighborY="273">
        <dgm:presLayoutVars>
          <dgm:chMax val="1"/>
          <dgm:chPref val="1"/>
        </dgm:presLayoutVars>
      </dgm:prSet>
      <dgm:spPr/>
    </dgm:pt>
    <dgm:pt modelId="{89A0FEFF-2B41-48FF-9C3C-49FF0D8280A0}" type="pres">
      <dgm:prSet presAssocID="{16892312-2201-4FA0-A60C-F025BA92C7E0}" presName="sibTrans" presStyleLbl="sibTrans2D1" presStyleIdx="0" presStyleCnt="0"/>
      <dgm:spPr/>
    </dgm:pt>
    <dgm:pt modelId="{59413D5A-A4F8-452D-AC27-A8CA9B243250}" type="pres">
      <dgm:prSet presAssocID="{CFEE5036-5A01-4160-9737-E740A912C0A8}" presName="compNode" presStyleCnt="0"/>
      <dgm:spPr/>
    </dgm:pt>
    <dgm:pt modelId="{F333A01E-4983-4758-837C-D1C976901128}" type="pres">
      <dgm:prSet presAssocID="{CFEE5036-5A01-4160-9737-E740A912C0A8}" presName="iconBgRect" presStyleLbl="bgShp" presStyleIdx="1" presStyleCnt="4"/>
      <dgm:spPr/>
    </dgm:pt>
    <dgm:pt modelId="{AEA8CD5C-C1CC-4921-8815-0EF32238F7A6}" type="pres">
      <dgm:prSet presAssocID="{CFEE5036-5A01-4160-9737-E740A912C0A8}" presName="iconRect" presStyleLbl="node1" presStyleIdx="1" presStyleCnt="4"/>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jerteformet Merke kontur"/>
        </a:ext>
      </dgm:extLst>
    </dgm:pt>
    <dgm:pt modelId="{FC4CF881-CBB6-4C39-A8D6-4DC3ADB6BBAC}" type="pres">
      <dgm:prSet presAssocID="{CFEE5036-5A01-4160-9737-E740A912C0A8}" presName="spaceRect" presStyleCnt="0"/>
      <dgm:spPr/>
    </dgm:pt>
    <dgm:pt modelId="{3126A935-AE5A-42B7-8C73-E4B779136D0F}" type="pres">
      <dgm:prSet presAssocID="{CFEE5036-5A01-4160-9737-E740A912C0A8}" presName="textRect" presStyleLbl="revTx" presStyleIdx="1" presStyleCnt="4">
        <dgm:presLayoutVars>
          <dgm:chMax val="1"/>
          <dgm:chPref val="1"/>
        </dgm:presLayoutVars>
      </dgm:prSet>
      <dgm:spPr/>
    </dgm:pt>
    <dgm:pt modelId="{AD6B2BA6-3192-4F4D-874C-AF57C2F0C586}" type="pres">
      <dgm:prSet presAssocID="{289473DB-F923-421A-B13A-0995537DD25C}" presName="sibTrans" presStyleLbl="sibTrans2D1" presStyleIdx="0" presStyleCnt="0"/>
      <dgm:spPr/>
    </dgm:pt>
    <dgm:pt modelId="{9CE98021-A48B-4C7F-B2DC-D7E606149924}" type="pres">
      <dgm:prSet presAssocID="{489ADCFC-AEE2-43A7-B35A-BC6FF2F4D1B3}" presName="compNode" presStyleCnt="0"/>
      <dgm:spPr/>
    </dgm:pt>
    <dgm:pt modelId="{99D51897-784E-4750-84B6-13EEC8BE14E3}" type="pres">
      <dgm:prSet presAssocID="{489ADCFC-AEE2-43A7-B35A-BC6FF2F4D1B3}" presName="iconBgRect" presStyleLbl="bgShp" presStyleIdx="2" presStyleCnt="4"/>
      <dgm:spPr/>
    </dgm:pt>
    <dgm:pt modelId="{116E3918-2190-4EEF-A984-3EC394BF81CB}" type="pres">
      <dgm:prSet presAssocID="{489ADCFC-AEE2-43A7-B35A-BC6FF2F4D1B3}"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Tilkoblinger"/>
        </a:ext>
      </dgm:extLst>
    </dgm:pt>
    <dgm:pt modelId="{54F28082-17A4-42AF-856A-647E44C7FC7E}" type="pres">
      <dgm:prSet presAssocID="{489ADCFC-AEE2-43A7-B35A-BC6FF2F4D1B3}" presName="spaceRect" presStyleCnt="0"/>
      <dgm:spPr/>
    </dgm:pt>
    <dgm:pt modelId="{5CF2A826-1D97-48DD-B149-6FC4A473ACCA}" type="pres">
      <dgm:prSet presAssocID="{489ADCFC-AEE2-43A7-B35A-BC6FF2F4D1B3}" presName="textRect" presStyleLbl="revTx" presStyleIdx="2" presStyleCnt="4" custScaleY="123539" custLinFactNeighborY="-3633">
        <dgm:presLayoutVars>
          <dgm:chMax val="1"/>
          <dgm:chPref val="1"/>
        </dgm:presLayoutVars>
      </dgm:prSet>
      <dgm:spPr/>
    </dgm:pt>
    <dgm:pt modelId="{6D049B11-A1C5-4EAB-8A60-34B199A6CD59}" type="pres">
      <dgm:prSet presAssocID="{2DF9EC4A-2B82-4961-9AF5-1BD8AEE7106B}" presName="sibTrans" presStyleLbl="sibTrans2D1" presStyleIdx="0" presStyleCnt="0"/>
      <dgm:spPr/>
    </dgm:pt>
    <dgm:pt modelId="{020A37A7-DA4F-42D9-A5D1-57B6395B62CC}" type="pres">
      <dgm:prSet presAssocID="{2528B66A-2037-4DEE-8035-A5633060E190}" presName="compNode" presStyleCnt="0"/>
      <dgm:spPr/>
    </dgm:pt>
    <dgm:pt modelId="{B780E261-B0E5-4D7A-832F-4BADB353EE6C}" type="pres">
      <dgm:prSet presAssocID="{2528B66A-2037-4DEE-8035-A5633060E190}" presName="iconBgRect" presStyleLbl="bgShp" presStyleIdx="3" presStyleCnt="4"/>
      <dgm:spPr/>
    </dgm:pt>
    <dgm:pt modelId="{24D46B46-C410-416E-B9F5-5776F7A81C07}" type="pres">
      <dgm:prSet presAssocID="{2528B66A-2037-4DEE-8035-A5633060E190}"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øte kontur"/>
        </a:ext>
      </dgm:extLst>
    </dgm:pt>
    <dgm:pt modelId="{3C164B47-A29A-43C3-94F5-85890ABD05FD}" type="pres">
      <dgm:prSet presAssocID="{2528B66A-2037-4DEE-8035-A5633060E190}" presName="spaceRect" presStyleCnt="0"/>
      <dgm:spPr/>
    </dgm:pt>
    <dgm:pt modelId="{D1EFB925-557A-48A2-8339-229CA95A92CC}" type="pres">
      <dgm:prSet presAssocID="{2528B66A-2037-4DEE-8035-A5633060E190}" presName="textRect" presStyleLbl="revTx" presStyleIdx="3" presStyleCnt="4">
        <dgm:presLayoutVars>
          <dgm:chMax val="1"/>
          <dgm:chPref val="1"/>
        </dgm:presLayoutVars>
      </dgm:prSet>
      <dgm:spPr/>
    </dgm:pt>
  </dgm:ptLst>
  <dgm:cxnLst>
    <dgm:cxn modelId="{B24F1714-6341-4AC8-A95E-89FF916B20C6}" srcId="{F4FBA4F1-8243-4BC1-BABD-703010603528}" destId="{7CEBA9AB-B250-47E2-BB51-1BC97357B167}" srcOrd="0" destOrd="0" parTransId="{FD46AA42-E993-485C-915D-4EC7CA84F053}" sibTransId="{16892312-2201-4FA0-A60C-F025BA92C7E0}"/>
    <dgm:cxn modelId="{9FFCD93B-A9C2-4C26-A98E-0EF2B88D0A03}" type="presOf" srcId="{7CEBA9AB-B250-47E2-BB51-1BC97357B167}" destId="{CF624698-AEE1-462E-9A2D-CAE13EF5A48C}" srcOrd="0" destOrd="0" presId="urn:microsoft.com/office/officeart/2018/2/layout/IconCircleList"/>
    <dgm:cxn modelId="{53BABA41-8D6C-4F99-8C65-12038F2680B8}" type="presOf" srcId="{489ADCFC-AEE2-43A7-B35A-BC6FF2F4D1B3}" destId="{5CF2A826-1D97-48DD-B149-6FC4A473ACCA}" srcOrd="0" destOrd="0" presId="urn:microsoft.com/office/officeart/2018/2/layout/IconCircleList"/>
    <dgm:cxn modelId="{07F1AA53-F1FE-43F3-8670-004B95BFD778}" type="presOf" srcId="{2DF9EC4A-2B82-4961-9AF5-1BD8AEE7106B}" destId="{6D049B11-A1C5-4EAB-8A60-34B199A6CD59}" srcOrd="0" destOrd="0" presId="urn:microsoft.com/office/officeart/2018/2/layout/IconCircleList"/>
    <dgm:cxn modelId="{F0036673-C7A4-4455-BAF0-7DC622CEFEC8}" srcId="{F4FBA4F1-8243-4BC1-BABD-703010603528}" destId="{CFEE5036-5A01-4160-9737-E740A912C0A8}" srcOrd="1" destOrd="0" parTransId="{4FA4787F-5243-44CA-AFE7-D23A1BE6AFD9}" sibTransId="{289473DB-F923-421A-B13A-0995537DD25C}"/>
    <dgm:cxn modelId="{7E8847A2-562C-405A-951A-A6931BD21749}" type="presOf" srcId="{F4FBA4F1-8243-4BC1-BABD-703010603528}" destId="{F1983078-74D0-4A0C-BBBE-2A05427B1843}" srcOrd="0" destOrd="0" presId="urn:microsoft.com/office/officeart/2018/2/layout/IconCircleList"/>
    <dgm:cxn modelId="{60D5B1AB-C99F-4DC5-9765-975253C2C135}" type="presOf" srcId="{16892312-2201-4FA0-A60C-F025BA92C7E0}" destId="{89A0FEFF-2B41-48FF-9C3C-49FF0D8280A0}" srcOrd="0" destOrd="0" presId="urn:microsoft.com/office/officeart/2018/2/layout/IconCircleList"/>
    <dgm:cxn modelId="{66B1DAB0-44BB-48E9-9502-CADA2E8F89DF}" srcId="{F4FBA4F1-8243-4BC1-BABD-703010603528}" destId="{2528B66A-2037-4DEE-8035-A5633060E190}" srcOrd="3" destOrd="0" parTransId="{AA39C5BE-AB80-46F6-802A-E2A504E9B9A9}" sibTransId="{27901135-1077-46B6-B6AC-403771B6BD15}"/>
    <dgm:cxn modelId="{A8A3C3B2-A843-4040-B7C4-2ACA702D759E}" type="presOf" srcId="{289473DB-F923-421A-B13A-0995537DD25C}" destId="{AD6B2BA6-3192-4F4D-874C-AF57C2F0C586}" srcOrd="0" destOrd="0" presId="urn:microsoft.com/office/officeart/2018/2/layout/IconCircleList"/>
    <dgm:cxn modelId="{BBC8CFBD-AB9A-45D7-AF54-AD1DB3B8A576}" type="presOf" srcId="{CFEE5036-5A01-4160-9737-E740A912C0A8}" destId="{3126A935-AE5A-42B7-8C73-E4B779136D0F}" srcOrd="0" destOrd="0" presId="urn:microsoft.com/office/officeart/2018/2/layout/IconCircleList"/>
    <dgm:cxn modelId="{18D2DFD8-F91D-405F-8908-C78DA7417508}" srcId="{F4FBA4F1-8243-4BC1-BABD-703010603528}" destId="{489ADCFC-AEE2-43A7-B35A-BC6FF2F4D1B3}" srcOrd="2" destOrd="0" parTransId="{606583C3-E567-4DC4-9B76-1DE321A29BE3}" sibTransId="{2DF9EC4A-2B82-4961-9AF5-1BD8AEE7106B}"/>
    <dgm:cxn modelId="{A69B99F2-9FBF-4CBC-9FDD-EDFF37C51EFC}" type="presOf" srcId="{2528B66A-2037-4DEE-8035-A5633060E190}" destId="{D1EFB925-557A-48A2-8339-229CA95A92CC}" srcOrd="0" destOrd="0" presId="urn:microsoft.com/office/officeart/2018/2/layout/IconCircleList"/>
    <dgm:cxn modelId="{43244CC0-ADEC-4A69-9B68-1CA159EB8FEC}" type="presParOf" srcId="{F1983078-74D0-4A0C-BBBE-2A05427B1843}" destId="{B18B1C21-728A-4849-AFC8-A840B07CAC6D}" srcOrd="0" destOrd="0" presId="urn:microsoft.com/office/officeart/2018/2/layout/IconCircleList"/>
    <dgm:cxn modelId="{71E7BB5C-967E-4BEB-B09A-8239E8BC84C4}" type="presParOf" srcId="{B18B1C21-728A-4849-AFC8-A840B07CAC6D}" destId="{A230505B-9B9B-4E3E-AB2F-3C693CF10C14}" srcOrd="0" destOrd="0" presId="urn:microsoft.com/office/officeart/2018/2/layout/IconCircleList"/>
    <dgm:cxn modelId="{F1D1D35A-B21D-45BF-B4D1-7B35FD51A4D4}" type="presParOf" srcId="{A230505B-9B9B-4E3E-AB2F-3C693CF10C14}" destId="{3CF736D5-4E5A-4F7C-A741-E1B040B1A8B2}" srcOrd="0" destOrd="0" presId="urn:microsoft.com/office/officeart/2018/2/layout/IconCircleList"/>
    <dgm:cxn modelId="{11CC1A9E-3376-4D55-9834-CBB95FD7AC33}" type="presParOf" srcId="{A230505B-9B9B-4E3E-AB2F-3C693CF10C14}" destId="{7066C573-4648-4AD3-A49B-7BD3D7FB9E78}" srcOrd="1" destOrd="0" presId="urn:microsoft.com/office/officeart/2018/2/layout/IconCircleList"/>
    <dgm:cxn modelId="{0E74E209-1E5F-4CB0-A678-8FDFF1BC937C}" type="presParOf" srcId="{A230505B-9B9B-4E3E-AB2F-3C693CF10C14}" destId="{49B1B741-D698-4355-9296-941D3333B67E}" srcOrd="2" destOrd="0" presId="urn:microsoft.com/office/officeart/2018/2/layout/IconCircleList"/>
    <dgm:cxn modelId="{7027B5CC-4B87-4227-AF46-F0D387B5CCAE}" type="presParOf" srcId="{A230505B-9B9B-4E3E-AB2F-3C693CF10C14}" destId="{CF624698-AEE1-462E-9A2D-CAE13EF5A48C}" srcOrd="3" destOrd="0" presId="urn:microsoft.com/office/officeart/2018/2/layout/IconCircleList"/>
    <dgm:cxn modelId="{C487ED3D-01EB-41E0-A29E-2D0368B1741D}" type="presParOf" srcId="{B18B1C21-728A-4849-AFC8-A840B07CAC6D}" destId="{89A0FEFF-2B41-48FF-9C3C-49FF0D8280A0}" srcOrd="1" destOrd="0" presId="urn:microsoft.com/office/officeart/2018/2/layout/IconCircleList"/>
    <dgm:cxn modelId="{8A534E7C-27FD-494B-AF1A-35772108B8BA}" type="presParOf" srcId="{B18B1C21-728A-4849-AFC8-A840B07CAC6D}" destId="{59413D5A-A4F8-452D-AC27-A8CA9B243250}" srcOrd="2" destOrd="0" presId="urn:microsoft.com/office/officeart/2018/2/layout/IconCircleList"/>
    <dgm:cxn modelId="{310D708C-7BF6-4807-8882-62E72E7DAEE6}" type="presParOf" srcId="{59413D5A-A4F8-452D-AC27-A8CA9B243250}" destId="{F333A01E-4983-4758-837C-D1C976901128}" srcOrd="0" destOrd="0" presId="urn:microsoft.com/office/officeart/2018/2/layout/IconCircleList"/>
    <dgm:cxn modelId="{B24AFA14-8BA7-4102-98CC-6D9AA631BFE9}" type="presParOf" srcId="{59413D5A-A4F8-452D-AC27-A8CA9B243250}" destId="{AEA8CD5C-C1CC-4921-8815-0EF32238F7A6}" srcOrd="1" destOrd="0" presId="urn:microsoft.com/office/officeart/2018/2/layout/IconCircleList"/>
    <dgm:cxn modelId="{142726D1-006B-4851-A241-2D377E922503}" type="presParOf" srcId="{59413D5A-A4F8-452D-AC27-A8CA9B243250}" destId="{FC4CF881-CBB6-4C39-A8D6-4DC3ADB6BBAC}" srcOrd="2" destOrd="0" presId="urn:microsoft.com/office/officeart/2018/2/layout/IconCircleList"/>
    <dgm:cxn modelId="{4AB40477-1BC7-460C-932C-765309AB571B}" type="presParOf" srcId="{59413D5A-A4F8-452D-AC27-A8CA9B243250}" destId="{3126A935-AE5A-42B7-8C73-E4B779136D0F}" srcOrd="3" destOrd="0" presId="urn:microsoft.com/office/officeart/2018/2/layout/IconCircleList"/>
    <dgm:cxn modelId="{88D2EBAD-E0BA-48A6-8560-E845ECFC3503}" type="presParOf" srcId="{B18B1C21-728A-4849-AFC8-A840B07CAC6D}" destId="{AD6B2BA6-3192-4F4D-874C-AF57C2F0C586}" srcOrd="3" destOrd="0" presId="urn:microsoft.com/office/officeart/2018/2/layout/IconCircleList"/>
    <dgm:cxn modelId="{C81014C0-813D-4FD5-9E7F-8DF887713A4A}" type="presParOf" srcId="{B18B1C21-728A-4849-AFC8-A840B07CAC6D}" destId="{9CE98021-A48B-4C7F-B2DC-D7E606149924}" srcOrd="4" destOrd="0" presId="urn:microsoft.com/office/officeart/2018/2/layout/IconCircleList"/>
    <dgm:cxn modelId="{5338B0C8-85D6-440E-9C23-04451E7A52FF}" type="presParOf" srcId="{9CE98021-A48B-4C7F-B2DC-D7E606149924}" destId="{99D51897-784E-4750-84B6-13EEC8BE14E3}" srcOrd="0" destOrd="0" presId="urn:microsoft.com/office/officeart/2018/2/layout/IconCircleList"/>
    <dgm:cxn modelId="{AA2D6871-6373-4B15-8F12-72BFCB77BF6A}" type="presParOf" srcId="{9CE98021-A48B-4C7F-B2DC-D7E606149924}" destId="{116E3918-2190-4EEF-A984-3EC394BF81CB}" srcOrd="1" destOrd="0" presId="urn:microsoft.com/office/officeart/2018/2/layout/IconCircleList"/>
    <dgm:cxn modelId="{7CB993A0-111F-4A45-B400-CD8515496DA5}" type="presParOf" srcId="{9CE98021-A48B-4C7F-B2DC-D7E606149924}" destId="{54F28082-17A4-42AF-856A-647E44C7FC7E}" srcOrd="2" destOrd="0" presId="urn:microsoft.com/office/officeart/2018/2/layout/IconCircleList"/>
    <dgm:cxn modelId="{FDE023D0-27E0-4E2D-87A6-022A8916F357}" type="presParOf" srcId="{9CE98021-A48B-4C7F-B2DC-D7E606149924}" destId="{5CF2A826-1D97-48DD-B149-6FC4A473ACCA}" srcOrd="3" destOrd="0" presId="urn:microsoft.com/office/officeart/2018/2/layout/IconCircleList"/>
    <dgm:cxn modelId="{C5FF5A1A-8927-4483-B9EB-6E78A1370F6B}" type="presParOf" srcId="{B18B1C21-728A-4849-AFC8-A840B07CAC6D}" destId="{6D049B11-A1C5-4EAB-8A60-34B199A6CD59}" srcOrd="5" destOrd="0" presId="urn:microsoft.com/office/officeart/2018/2/layout/IconCircleList"/>
    <dgm:cxn modelId="{92BB400D-E0E7-49B1-9021-F7D61A68BC32}" type="presParOf" srcId="{B18B1C21-728A-4849-AFC8-A840B07CAC6D}" destId="{020A37A7-DA4F-42D9-A5D1-57B6395B62CC}" srcOrd="6" destOrd="0" presId="urn:microsoft.com/office/officeart/2018/2/layout/IconCircleList"/>
    <dgm:cxn modelId="{8D7DB5AA-FCEE-4530-A2CC-40E32BB784B9}" type="presParOf" srcId="{020A37A7-DA4F-42D9-A5D1-57B6395B62CC}" destId="{B780E261-B0E5-4D7A-832F-4BADB353EE6C}" srcOrd="0" destOrd="0" presId="urn:microsoft.com/office/officeart/2018/2/layout/IconCircleList"/>
    <dgm:cxn modelId="{6566774B-E81B-467D-B9C9-41CDF227171A}" type="presParOf" srcId="{020A37A7-DA4F-42D9-A5D1-57B6395B62CC}" destId="{24D46B46-C410-416E-B9F5-5776F7A81C07}" srcOrd="1" destOrd="0" presId="urn:microsoft.com/office/officeart/2018/2/layout/IconCircleList"/>
    <dgm:cxn modelId="{09717E60-15CA-441F-B814-D76513F6C580}" type="presParOf" srcId="{020A37A7-DA4F-42D9-A5D1-57B6395B62CC}" destId="{3C164B47-A29A-43C3-94F5-85890ABD05FD}" srcOrd="2" destOrd="0" presId="urn:microsoft.com/office/officeart/2018/2/layout/IconCircleList"/>
    <dgm:cxn modelId="{21C53286-C1EA-4069-80D0-01F5BE3E4DAA}" type="presParOf" srcId="{020A37A7-DA4F-42D9-A5D1-57B6395B62CC}" destId="{D1EFB925-557A-48A2-8339-229CA95A92C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68D1E6-84F6-4D49-AE14-2097D55E4946}" type="doc">
      <dgm:prSet loTypeId="urn:microsoft.com/office/officeart/2005/8/layout/venn2" loCatId="relationship" qsTypeId="urn:microsoft.com/office/officeart/2005/8/quickstyle/simple1" qsCatId="simple" csTypeId="urn:microsoft.com/office/officeart/2005/8/colors/accent1_3" csCatId="accent1" phldr="1"/>
      <dgm:spPr/>
      <dgm:t>
        <a:bodyPr/>
        <a:lstStyle/>
        <a:p>
          <a:endParaRPr lang="nb-NO"/>
        </a:p>
      </dgm:t>
    </dgm:pt>
    <dgm:pt modelId="{78023B94-FEC0-4ADD-A1A9-519CBF18C254}">
      <dgm:prSet phldrT="[Tekst]" custT="1"/>
      <dgm:spPr/>
      <dgm:t>
        <a:bodyPr/>
        <a:lstStyle/>
        <a:p>
          <a:r>
            <a:rPr lang="nb-NO" sz="2000" b="1" dirty="0"/>
            <a:t>II. Outer setting</a:t>
          </a:r>
        </a:p>
      </dgm:t>
    </dgm:pt>
    <dgm:pt modelId="{F57E9B33-134D-46F8-84E8-23F3E6B56EDF}" type="parTrans" cxnId="{E8E57EAB-DF71-4974-AADA-6100D5DF1ACD}">
      <dgm:prSet/>
      <dgm:spPr/>
      <dgm:t>
        <a:bodyPr/>
        <a:lstStyle/>
        <a:p>
          <a:endParaRPr lang="nb-NO"/>
        </a:p>
      </dgm:t>
    </dgm:pt>
    <dgm:pt modelId="{D7F335BC-924B-439B-9A63-72AB1FC73FF2}" type="sibTrans" cxnId="{E8E57EAB-DF71-4974-AADA-6100D5DF1ACD}">
      <dgm:prSet/>
      <dgm:spPr/>
      <dgm:t>
        <a:bodyPr/>
        <a:lstStyle/>
        <a:p>
          <a:endParaRPr lang="nb-NO"/>
        </a:p>
      </dgm:t>
    </dgm:pt>
    <dgm:pt modelId="{EE8BAB9C-6A9C-43FB-8945-F151F0531D44}">
      <dgm:prSet phldrT="[Tekst]" custT="1"/>
      <dgm:spPr/>
      <dgm:t>
        <a:bodyPr/>
        <a:lstStyle/>
        <a:p>
          <a:r>
            <a:rPr lang="nb-NO" sz="2000" b="1" dirty="0"/>
            <a:t>III. </a:t>
          </a:r>
          <a:r>
            <a:rPr lang="nb-NO" sz="2000" b="1" dirty="0" err="1"/>
            <a:t>Inner</a:t>
          </a:r>
          <a:r>
            <a:rPr lang="nb-NO" sz="2000" b="1" dirty="0"/>
            <a:t> setting</a:t>
          </a:r>
        </a:p>
      </dgm:t>
    </dgm:pt>
    <dgm:pt modelId="{8FB9FCE8-A3D8-4CD0-8BDF-C52E03DC0187}" type="parTrans" cxnId="{35E27E1E-ACC7-4F19-B56C-255AA3CEA209}">
      <dgm:prSet/>
      <dgm:spPr/>
      <dgm:t>
        <a:bodyPr/>
        <a:lstStyle/>
        <a:p>
          <a:endParaRPr lang="nb-NO"/>
        </a:p>
      </dgm:t>
    </dgm:pt>
    <dgm:pt modelId="{852249E6-016A-46CA-8694-56CA338510A7}" type="sibTrans" cxnId="{35E27E1E-ACC7-4F19-B56C-255AA3CEA209}">
      <dgm:prSet/>
      <dgm:spPr/>
      <dgm:t>
        <a:bodyPr/>
        <a:lstStyle/>
        <a:p>
          <a:endParaRPr lang="nb-NO"/>
        </a:p>
      </dgm:t>
    </dgm:pt>
    <dgm:pt modelId="{D80F0371-61BB-4E4C-A52B-D4C1BD44A82A}">
      <dgm:prSet phldrT="[Tekst]" custT="1"/>
      <dgm:spPr/>
      <dgm:t>
        <a:bodyPr/>
        <a:lstStyle/>
        <a:p>
          <a:r>
            <a:rPr lang="nb-NO" sz="2000" b="1" dirty="0"/>
            <a:t>IV. </a:t>
          </a:r>
          <a:r>
            <a:rPr lang="nb-NO" sz="2000" b="1" dirty="0" err="1"/>
            <a:t>Individuals</a:t>
          </a:r>
          <a:endParaRPr lang="nb-NO" sz="2000" b="1" dirty="0"/>
        </a:p>
      </dgm:t>
    </dgm:pt>
    <dgm:pt modelId="{2FBF84EC-EC2A-4060-8EB2-B58496839918}" type="parTrans" cxnId="{1699B82B-49EA-4723-A5BB-9F66741D3D85}">
      <dgm:prSet/>
      <dgm:spPr/>
      <dgm:t>
        <a:bodyPr/>
        <a:lstStyle/>
        <a:p>
          <a:endParaRPr lang="nb-NO"/>
        </a:p>
      </dgm:t>
    </dgm:pt>
    <dgm:pt modelId="{02E1EB2F-D0B7-453A-A2DC-CA9C5A4DEBF4}" type="sibTrans" cxnId="{1699B82B-49EA-4723-A5BB-9F66741D3D85}">
      <dgm:prSet/>
      <dgm:spPr/>
      <dgm:t>
        <a:bodyPr/>
        <a:lstStyle/>
        <a:p>
          <a:endParaRPr lang="nb-NO"/>
        </a:p>
      </dgm:t>
    </dgm:pt>
    <dgm:pt modelId="{2238EBAC-E529-4C90-A556-82536DFA9455}" type="pres">
      <dgm:prSet presAssocID="{5768D1E6-84F6-4D49-AE14-2097D55E4946}" presName="Name0" presStyleCnt="0">
        <dgm:presLayoutVars>
          <dgm:chMax val="7"/>
          <dgm:resizeHandles val="exact"/>
        </dgm:presLayoutVars>
      </dgm:prSet>
      <dgm:spPr/>
    </dgm:pt>
    <dgm:pt modelId="{E4C743A4-C224-4629-BEDB-CAC73DDD765E}" type="pres">
      <dgm:prSet presAssocID="{5768D1E6-84F6-4D49-AE14-2097D55E4946}" presName="comp1" presStyleCnt="0"/>
      <dgm:spPr/>
    </dgm:pt>
    <dgm:pt modelId="{43E52DFD-460C-4FA0-9EDA-FFEC974BE200}" type="pres">
      <dgm:prSet presAssocID="{5768D1E6-84F6-4D49-AE14-2097D55E4946}" presName="circle1" presStyleLbl="node1" presStyleIdx="0" presStyleCnt="3"/>
      <dgm:spPr/>
    </dgm:pt>
    <dgm:pt modelId="{B4F48799-24A0-44B7-98C3-E13C4202AD7D}" type="pres">
      <dgm:prSet presAssocID="{5768D1E6-84F6-4D49-AE14-2097D55E4946}" presName="c1text" presStyleLbl="node1" presStyleIdx="0" presStyleCnt="3">
        <dgm:presLayoutVars>
          <dgm:bulletEnabled val="1"/>
        </dgm:presLayoutVars>
      </dgm:prSet>
      <dgm:spPr/>
    </dgm:pt>
    <dgm:pt modelId="{FECE5FD2-ADC2-4DD2-AC71-AC1DA708A1C9}" type="pres">
      <dgm:prSet presAssocID="{5768D1E6-84F6-4D49-AE14-2097D55E4946}" presName="comp2" presStyleCnt="0"/>
      <dgm:spPr/>
    </dgm:pt>
    <dgm:pt modelId="{82B821A7-5ACB-420A-9F99-291B7ABAC3B0}" type="pres">
      <dgm:prSet presAssocID="{5768D1E6-84F6-4D49-AE14-2097D55E4946}" presName="circle2" presStyleLbl="node1" presStyleIdx="1" presStyleCnt="3"/>
      <dgm:spPr/>
    </dgm:pt>
    <dgm:pt modelId="{A2778624-AE09-444E-A534-683940D95DD2}" type="pres">
      <dgm:prSet presAssocID="{5768D1E6-84F6-4D49-AE14-2097D55E4946}" presName="c2text" presStyleLbl="node1" presStyleIdx="1" presStyleCnt="3">
        <dgm:presLayoutVars>
          <dgm:bulletEnabled val="1"/>
        </dgm:presLayoutVars>
      </dgm:prSet>
      <dgm:spPr/>
    </dgm:pt>
    <dgm:pt modelId="{509A055A-9900-43C3-9E2C-411C3123BE8A}" type="pres">
      <dgm:prSet presAssocID="{5768D1E6-84F6-4D49-AE14-2097D55E4946}" presName="comp3" presStyleCnt="0"/>
      <dgm:spPr/>
    </dgm:pt>
    <dgm:pt modelId="{B3BA620A-16F9-422A-A328-3FBB0AB1969B}" type="pres">
      <dgm:prSet presAssocID="{5768D1E6-84F6-4D49-AE14-2097D55E4946}" presName="circle3" presStyleLbl="node1" presStyleIdx="2" presStyleCnt="3"/>
      <dgm:spPr/>
    </dgm:pt>
    <dgm:pt modelId="{151FE2A8-6C67-411E-8205-528E342C6951}" type="pres">
      <dgm:prSet presAssocID="{5768D1E6-84F6-4D49-AE14-2097D55E4946}" presName="c3text" presStyleLbl="node1" presStyleIdx="2" presStyleCnt="3">
        <dgm:presLayoutVars>
          <dgm:bulletEnabled val="1"/>
        </dgm:presLayoutVars>
      </dgm:prSet>
      <dgm:spPr/>
    </dgm:pt>
  </dgm:ptLst>
  <dgm:cxnLst>
    <dgm:cxn modelId="{35E27E1E-ACC7-4F19-B56C-255AA3CEA209}" srcId="{5768D1E6-84F6-4D49-AE14-2097D55E4946}" destId="{EE8BAB9C-6A9C-43FB-8945-F151F0531D44}" srcOrd="1" destOrd="0" parTransId="{8FB9FCE8-A3D8-4CD0-8BDF-C52E03DC0187}" sibTransId="{852249E6-016A-46CA-8694-56CA338510A7}"/>
    <dgm:cxn modelId="{1699B82B-49EA-4723-A5BB-9F66741D3D85}" srcId="{5768D1E6-84F6-4D49-AE14-2097D55E4946}" destId="{D80F0371-61BB-4E4C-A52B-D4C1BD44A82A}" srcOrd="2" destOrd="0" parTransId="{2FBF84EC-EC2A-4060-8EB2-B58496839918}" sibTransId="{02E1EB2F-D0B7-453A-A2DC-CA9C5A4DEBF4}"/>
    <dgm:cxn modelId="{C9783440-92C3-43F0-B536-B6E04A7B130A}" type="presOf" srcId="{D80F0371-61BB-4E4C-A52B-D4C1BD44A82A}" destId="{B3BA620A-16F9-422A-A328-3FBB0AB1969B}" srcOrd="0" destOrd="0" presId="urn:microsoft.com/office/officeart/2005/8/layout/venn2"/>
    <dgm:cxn modelId="{7CEF554E-13BB-4220-96C2-5434B991A056}" type="presOf" srcId="{78023B94-FEC0-4ADD-A1A9-519CBF18C254}" destId="{43E52DFD-460C-4FA0-9EDA-FFEC974BE200}" srcOrd="0" destOrd="0" presId="urn:microsoft.com/office/officeart/2005/8/layout/venn2"/>
    <dgm:cxn modelId="{5A937075-F653-4C6E-B4EB-32E39EF91444}" type="presOf" srcId="{78023B94-FEC0-4ADD-A1A9-519CBF18C254}" destId="{B4F48799-24A0-44B7-98C3-E13C4202AD7D}" srcOrd="1" destOrd="0" presId="urn:microsoft.com/office/officeart/2005/8/layout/venn2"/>
    <dgm:cxn modelId="{265C7C99-93DD-4A02-AE9E-955955A76B35}" type="presOf" srcId="{EE8BAB9C-6A9C-43FB-8945-F151F0531D44}" destId="{82B821A7-5ACB-420A-9F99-291B7ABAC3B0}" srcOrd="0" destOrd="0" presId="urn:microsoft.com/office/officeart/2005/8/layout/venn2"/>
    <dgm:cxn modelId="{E8E57EAB-DF71-4974-AADA-6100D5DF1ACD}" srcId="{5768D1E6-84F6-4D49-AE14-2097D55E4946}" destId="{78023B94-FEC0-4ADD-A1A9-519CBF18C254}" srcOrd="0" destOrd="0" parTransId="{F57E9B33-134D-46F8-84E8-23F3E6B56EDF}" sibTransId="{D7F335BC-924B-439B-9A63-72AB1FC73FF2}"/>
    <dgm:cxn modelId="{556E4BBF-CDF3-4012-8752-257E318BD8B0}" type="presOf" srcId="{D80F0371-61BB-4E4C-A52B-D4C1BD44A82A}" destId="{151FE2A8-6C67-411E-8205-528E342C6951}" srcOrd="1" destOrd="0" presId="urn:microsoft.com/office/officeart/2005/8/layout/venn2"/>
    <dgm:cxn modelId="{0B6CBDE6-B113-40AF-95F1-A51ECE87B371}" type="presOf" srcId="{EE8BAB9C-6A9C-43FB-8945-F151F0531D44}" destId="{A2778624-AE09-444E-A534-683940D95DD2}" srcOrd="1" destOrd="0" presId="urn:microsoft.com/office/officeart/2005/8/layout/venn2"/>
    <dgm:cxn modelId="{B461C6F2-BB36-4C8D-9635-5E14ED4946C8}" type="presOf" srcId="{5768D1E6-84F6-4D49-AE14-2097D55E4946}" destId="{2238EBAC-E529-4C90-A556-82536DFA9455}" srcOrd="0" destOrd="0" presId="urn:microsoft.com/office/officeart/2005/8/layout/venn2"/>
    <dgm:cxn modelId="{79F47C06-E2D8-40B4-BB11-6AE115A558E5}" type="presParOf" srcId="{2238EBAC-E529-4C90-A556-82536DFA9455}" destId="{E4C743A4-C224-4629-BEDB-CAC73DDD765E}" srcOrd="0" destOrd="0" presId="urn:microsoft.com/office/officeart/2005/8/layout/venn2"/>
    <dgm:cxn modelId="{D682AA02-4930-4288-A9AA-1219790E456A}" type="presParOf" srcId="{E4C743A4-C224-4629-BEDB-CAC73DDD765E}" destId="{43E52DFD-460C-4FA0-9EDA-FFEC974BE200}" srcOrd="0" destOrd="0" presId="urn:microsoft.com/office/officeart/2005/8/layout/venn2"/>
    <dgm:cxn modelId="{8237D5C3-6EA9-4A53-91C8-D7351C93A8F4}" type="presParOf" srcId="{E4C743A4-C224-4629-BEDB-CAC73DDD765E}" destId="{B4F48799-24A0-44B7-98C3-E13C4202AD7D}" srcOrd="1" destOrd="0" presId="urn:microsoft.com/office/officeart/2005/8/layout/venn2"/>
    <dgm:cxn modelId="{E753FAD7-BEFC-42B6-9A9C-44A18926DE49}" type="presParOf" srcId="{2238EBAC-E529-4C90-A556-82536DFA9455}" destId="{FECE5FD2-ADC2-4DD2-AC71-AC1DA708A1C9}" srcOrd="1" destOrd="0" presId="urn:microsoft.com/office/officeart/2005/8/layout/venn2"/>
    <dgm:cxn modelId="{74D70FC7-6C74-4BB2-ABF0-472C9EA4C29A}" type="presParOf" srcId="{FECE5FD2-ADC2-4DD2-AC71-AC1DA708A1C9}" destId="{82B821A7-5ACB-420A-9F99-291B7ABAC3B0}" srcOrd="0" destOrd="0" presId="urn:microsoft.com/office/officeart/2005/8/layout/venn2"/>
    <dgm:cxn modelId="{3E076664-9A8F-457E-8715-546CD30DA2E2}" type="presParOf" srcId="{FECE5FD2-ADC2-4DD2-AC71-AC1DA708A1C9}" destId="{A2778624-AE09-444E-A534-683940D95DD2}" srcOrd="1" destOrd="0" presId="urn:microsoft.com/office/officeart/2005/8/layout/venn2"/>
    <dgm:cxn modelId="{64590B4A-CBC6-4988-AE21-17A5BD34FFDC}" type="presParOf" srcId="{2238EBAC-E529-4C90-A556-82536DFA9455}" destId="{509A055A-9900-43C3-9E2C-411C3123BE8A}" srcOrd="2" destOrd="0" presId="urn:microsoft.com/office/officeart/2005/8/layout/venn2"/>
    <dgm:cxn modelId="{7DA488F3-164D-432E-8F0B-A3C2BAC44154}" type="presParOf" srcId="{509A055A-9900-43C3-9E2C-411C3123BE8A}" destId="{B3BA620A-16F9-422A-A328-3FBB0AB1969B}" srcOrd="0" destOrd="0" presId="urn:microsoft.com/office/officeart/2005/8/layout/venn2"/>
    <dgm:cxn modelId="{AB955F49-DE67-49C7-B499-DB3C8467C8A1}" type="presParOf" srcId="{509A055A-9900-43C3-9E2C-411C3123BE8A}" destId="{151FE2A8-6C67-411E-8205-528E342C695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A0DF06-46FD-4C90-AA46-A72115E2EBA7}"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nb-NO"/>
        </a:p>
      </dgm:t>
    </dgm:pt>
    <dgm:pt modelId="{BCE36CF6-C191-474F-8C28-3D51790F1646}">
      <dgm:prSet phldrT="[Tekst]" custT="1"/>
      <dgm:spPr/>
      <dgm:t>
        <a:bodyPr/>
        <a:lstStyle/>
        <a:p>
          <a:r>
            <a:rPr lang="nb-NO" sz="2000" b="1" dirty="0"/>
            <a:t>I. </a:t>
          </a:r>
          <a:r>
            <a:rPr lang="nb-NO" sz="2000" b="1" dirty="0" err="1"/>
            <a:t>Innovation</a:t>
          </a:r>
          <a:endParaRPr lang="nb-NO" sz="2000" b="1" dirty="0"/>
        </a:p>
      </dgm:t>
    </dgm:pt>
    <dgm:pt modelId="{69C1D3BF-D71E-4BF2-B87C-D9069FC0AE32}" type="parTrans" cxnId="{F7BEC48C-D100-41D8-B225-B2D3D39366C1}">
      <dgm:prSet/>
      <dgm:spPr/>
      <dgm:t>
        <a:bodyPr/>
        <a:lstStyle/>
        <a:p>
          <a:endParaRPr lang="nb-NO"/>
        </a:p>
      </dgm:t>
    </dgm:pt>
    <dgm:pt modelId="{A73EFC6F-0A13-472E-A582-DB7C33AEFFCC}" type="sibTrans" cxnId="{F7BEC48C-D100-41D8-B225-B2D3D39366C1}">
      <dgm:prSet/>
      <dgm:spPr/>
      <dgm:t>
        <a:bodyPr/>
        <a:lstStyle/>
        <a:p>
          <a:endParaRPr lang="nb-NO"/>
        </a:p>
      </dgm:t>
    </dgm:pt>
    <dgm:pt modelId="{59DB4A90-F77C-412B-967B-F5B83546771F}" type="pres">
      <dgm:prSet presAssocID="{EEA0DF06-46FD-4C90-AA46-A72115E2EBA7}" presName="Name0" presStyleCnt="0">
        <dgm:presLayoutVars>
          <dgm:dir/>
          <dgm:animLvl val="lvl"/>
          <dgm:resizeHandles/>
        </dgm:presLayoutVars>
      </dgm:prSet>
      <dgm:spPr/>
    </dgm:pt>
    <dgm:pt modelId="{CF1279B6-FF4B-4F02-BC1A-133082F3015D}" type="pres">
      <dgm:prSet presAssocID="{BCE36CF6-C191-474F-8C28-3D51790F1646}" presName="linNode" presStyleCnt="0"/>
      <dgm:spPr/>
    </dgm:pt>
    <dgm:pt modelId="{55593CC9-C68D-45B7-857E-47CF11DB9A30}" type="pres">
      <dgm:prSet presAssocID="{BCE36CF6-C191-474F-8C28-3D51790F1646}" presName="parentShp" presStyleLbl="node1" presStyleIdx="0" presStyleCnt="1" custScaleX="193564" custLinFactX="64320" custLinFactNeighborX="100000" custLinFactNeighborY="1290">
        <dgm:presLayoutVars>
          <dgm:bulletEnabled val="1"/>
        </dgm:presLayoutVars>
      </dgm:prSet>
      <dgm:spPr/>
    </dgm:pt>
    <dgm:pt modelId="{03E8320A-63CE-47DA-BEE4-68917427A8A8}" type="pres">
      <dgm:prSet presAssocID="{BCE36CF6-C191-474F-8C28-3D51790F1646}" presName="childShp" presStyleLbl="bgAccFollowNode1" presStyleIdx="0" presStyleCnt="1" custAng="10800000" custScaleX="183245" custScaleY="21334" custLinFactX="-7799" custLinFactNeighborX="-100000" custLinFactNeighborY="-4496">
        <dgm:presLayoutVars>
          <dgm:bulletEnabled val="1"/>
        </dgm:presLayoutVars>
      </dgm:prSet>
      <dgm:spPr>
        <a:solidFill>
          <a:schemeClr val="accent5">
            <a:lumMod val="60000"/>
            <a:lumOff val="40000"/>
            <a:alpha val="90000"/>
          </a:schemeClr>
        </a:solidFill>
        <a:ln>
          <a:solidFill>
            <a:schemeClr val="bg1">
              <a:alpha val="90000"/>
            </a:schemeClr>
          </a:solidFill>
        </a:ln>
      </dgm:spPr>
    </dgm:pt>
  </dgm:ptLst>
  <dgm:cxnLst>
    <dgm:cxn modelId="{11FE9B26-178A-424C-B311-CF9FF09DA689}" type="presOf" srcId="{EEA0DF06-46FD-4C90-AA46-A72115E2EBA7}" destId="{59DB4A90-F77C-412B-967B-F5B83546771F}" srcOrd="0" destOrd="0" presId="urn:microsoft.com/office/officeart/2005/8/layout/vList6"/>
    <dgm:cxn modelId="{F7BEC48C-D100-41D8-B225-B2D3D39366C1}" srcId="{EEA0DF06-46FD-4C90-AA46-A72115E2EBA7}" destId="{BCE36CF6-C191-474F-8C28-3D51790F1646}" srcOrd="0" destOrd="0" parTransId="{69C1D3BF-D71E-4BF2-B87C-D9069FC0AE32}" sibTransId="{A73EFC6F-0A13-472E-A582-DB7C33AEFFCC}"/>
    <dgm:cxn modelId="{763D36A0-9C58-42EE-BFC1-9E648CB42790}" type="presOf" srcId="{BCE36CF6-C191-474F-8C28-3D51790F1646}" destId="{55593CC9-C68D-45B7-857E-47CF11DB9A30}" srcOrd="0" destOrd="0" presId="urn:microsoft.com/office/officeart/2005/8/layout/vList6"/>
    <dgm:cxn modelId="{87316DD0-A52E-4320-A09D-DED8DF9DDB3E}" type="presParOf" srcId="{59DB4A90-F77C-412B-967B-F5B83546771F}" destId="{CF1279B6-FF4B-4F02-BC1A-133082F3015D}" srcOrd="0" destOrd="0" presId="urn:microsoft.com/office/officeart/2005/8/layout/vList6"/>
    <dgm:cxn modelId="{82B05185-4C95-4A95-B715-C83A80820945}" type="presParOf" srcId="{CF1279B6-FF4B-4F02-BC1A-133082F3015D}" destId="{55593CC9-C68D-45B7-857E-47CF11DB9A30}" srcOrd="0" destOrd="0" presId="urn:microsoft.com/office/officeart/2005/8/layout/vList6"/>
    <dgm:cxn modelId="{1927589C-F33C-4A33-BF15-1A295B7B5A29}" type="presParOf" srcId="{CF1279B6-FF4B-4F02-BC1A-133082F3015D}" destId="{03E8320A-63CE-47DA-BEE4-68917427A8A8}" srcOrd="1" destOrd="0" presId="urn:microsoft.com/office/officeart/2005/8/layout/v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68D1E6-84F6-4D49-AE14-2097D55E4946}" type="doc">
      <dgm:prSet loTypeId="urn:microsoft.com/office/officeart/2005/8/layout/venn2" loCatId="relationship" qsTypeId="urn:microsoft.com/office/officeart/2005/8/quickstyle/simple1" qsCatId="simple" csTypeId="urn:microsoft.com/office/officeart/2005/8/colors/accent1_3" csCatId="accent1" phldr="1"/>
      <dgm:spPr/>
      <dgm:t>
        <a:bodyPr/>
        <a:lstStyle/>
        <a:p>
          <a:endParaRPr lang="nb-NO"/>
        </a:p>
      </dgm:t>
    </dgm:pt>
    <dgm:pt modelId="{78023B94-FEC0-4ADD-A1A9-519CBF18C254}">
      <dgm:prSet phldrT="[Tekst]" custT="1"/>
      <dgm:spPr/>
      <dgm:t>
        <a:bodyPr/>
        <a:lstStyle/>
        <a:p>
          <a:r>
            <a:rPr lang="nb-NO" sz="2000" b="1" dirty="0"/>
            <a:t>II. Outer setting</a:t>
          </a:r>
        </a:p>
      </dgm:t>
    </dgm:pt>
    <dgm:pt modelId="{F57E9B33-134D-46F8-84E8-23F3E6B56EDF}" type="parTrans" cxnId="{E8E57EAB-DF71-4974-AADA-6100D5DF1ACD}">
      <dgm:prSet/>
      <dgm:spPr/>
      <dgm:t>
        <a:bodyPr/>
        <a:lstStyle/>
        <a:p>
          <a:endParaRPr lang="nb-NO"/>
        </a:p>
      </dgm:t>
    </dgm:pt>
    <dgm:pt modelId="{D7F335BC-924B-439B-9A63-72AB1FC73FF2}" type="sibTrans" cxnId="{E8E57EAB-DF71-4974-AADA-6100D5DF1ACD}">
      <dgm:prSet/>
      <dgm:spPr/>
      <dgm:t>
        <a:bodyPr/>
        <a:lstStyle/>
        <a:p>
          <a:endParaRPr lang="nb-NO"/>
        </a:p>
      </dgm:t>
    </dgm:pt>
    <dgm:pt modelId="{EE8BAB9C-6A9C-43FB-8945-F151F0531D44}">
      <dgm:prSet phldrT="[Tekst]" custT="1"/>
      <dgm:spPr/>
      <dgm:t>
        <a:bodyPr/>
        <a:lstStyle/>
        <a:p>
          <a:r>
            <a:rPr lang="nb-NO" sz="2000" b="1" dirty="0"/>
            <a:t>III. </a:t>
          </a:r>
          <a:r>
            <a:rPr lang="nb-NO" sz="2000" b="1" dirty="0" err="1"/>
            <a:t>Inner</a:t>
          </a:r>
          <a:r>
            <a:rPr lang="nb-NO" sz="2000" b="1" dirty="0"/>
            <a:t> setting</a:t>
          </a:r>
        </a:p>
      </dgm:t>
    </dgm:pt>
    <dgm:pt modelId="{8FB9FCE8-A3D8-4CD0-8BDF-C52E03DC0187}" type="parTrans" cxnId="{35E27E1E-ACC7-4F19-B56C-255AA3CEA209}">
      <dgm:prSet/>
      <dgm:spPr/>
      <dgm:t>
        <a:bodyPr/>
        <a:lstStyle/>
        <a:p>
          <a:endParaRPr lang="nb-NO"/>
        </a:p>
      </dgm:t>
    </dgm:pt>
    <dgm:pt modelId="{852249E6-016A-46CA-8694-56CA338510A7}" type="sibTrans" cxnId="{35E27E1E-ACC7-4F19-B56C-255AA3CEA209}">
      <dgm:prSet/>
      <dgm:spPr/>
      <dgm:t>
        <a:bodyPr/>
        <a:lstStyle/>
        <a:p>
          <a:endParaRPr lang="nb-NO"/>
        </a:p>
      </dgm:t>
    </dgm:pt>
    <dgm:pt modelId="{D80F0371-61BB-4E4C-A52B-D4C1BD44A82A}">
      <dgm:prSet phldrT="[Tekst]" custT="1"/>
      <dgm:spPr/>
      <dgm:t>
        <a:bodyPr/>
        <a:lstStyle/>
        <a:p>
          <a:r>
            <a:rPr lang="nb-NO" sz="2000" b="1" dirty="0"/>
            <a:t>IV. </a:t>
          </a:r>
          <a:r>
            <a:rPr lang="nb-NO" sz="2000" b="1" dirty="0" err="1"/>
            <a:t>Individuals</a:t>
          </a:r>
          <a:endParaRPr lang="nb-NO" sz="2000" b="1" dirty="0"/>
        </a:p>
      </dgm:t>
    </dgm:pt>
    <dgm:pt modelId="{2FBF84EC-EC2A-4060-8EB2-B58496839918}" type="parTrans" cxnId="{1699B82B-49EA-4723-A5BB-9F66741D3D85}">
      <dgm:prSet/>
      <dgm:spPr/>
      <dgm:t>
        <a:bodyPr/>
        <a:lstStyle/>
        <a:p>
          <a:endParaRPr lang="nb-NO"/>
        </a:p>
      </dgm:t>
    </dgm:pt>
    <dgm:pt modelId="{02E1EB2F-D0B7-453A-A2DC-CA9C5A4DEBF4}" type="sibTrans" cxnId="{1699B82B-49EA-4723-A5BB-9F66741D3D85}">
      <dgm:prSet/>
      <dgm:spPr/>
      <dgm:t>
        <a:bodyPr/>
        <a:lstStyle/>
        <a:p>
          <a:endParaRPr lang="nb-NO"/>
        </a:p>
      </dgm:t>
    </dgm:pt>
    <dgm:pt modelId="{2238EBAC-E529-4C90-A556-82536DFA9455}" type="pres">
      <dgm:prSet presAssocID="{5768D1E6-84F6-4D49-AE14-2097D55E4946}" presName="Name0" presStyleCnt="0">
        <dgm:presLayoutVars>
          <dgm:chMax val="7"/>
          <dgm:resizeHandles val="exact"/>
        </dgm:presLayoutVars>
      </dgm:prSet>
      <dgm:spPr/>
    </dgm:pt>
    <dgm:pt modelId="{E4C743A4-C224-4629-BEDB-CAC73DDD765E}" type="pres">
      <dgm:prSet presAssocID="{5768D1E6-84F6-4D49-AE14-2097D55E4946}" presName="comp1" presStyleCnt="0"/>
      <dgm:spPr/>
    </dgm:pt>
    <dgm:pt modelId="{43E52DFD-460C-4FA0-9EDA-FFEC974BE200}" type="pres">
      <dgm:prSet presAssocID="{5768D1E6-84F6-4D49-AE14-2097D55E4946}" presName="circle1" presStyleLbl="node1" presStyleIdx="0" presStyleCnt="3"/>
      <dgm:spPr/>
    </dgm:pt>
    <dgm:pt modelId="{B4F48799-24A0-44B7-98C3-E13C4202AD7D}" type="pres">
      <dgm:prSet presAssocID="{5768D1E6-84F6-4D49-AE14-2097D55E4946}" presName="c1text" presStyleLbl="node1" presStyleIdx="0" presStyleCnt="3">
        <dgm:presLayoutVars>
          <dgm:bulletEnabled val="1"/>
        </dgm:presLayoutVars>
      </dgm:prSet>
      <dgm:spPr/>
    </dgm:pt>
    <dgm:pt modelId="{FECE5FD2-ADC2-4DD2-AC71-AC1DA708A1C9}" type="pres">
      <dgm:prSet presAssocID="{5768D1E6-84F6-4D49-AE14-2097D55E4946}" presName="comp2" presStyleCnt="0"/>
      <dgm:spPr/>
    </dgm:pt>
    <dgm:pt modelId="{82B821A7-5ACB-420A-9F99-291B7ABAC3B0}" type="pres">
      <dgm:prSet presAssocID="{5768D1E6-84F6-4D49-AE14-2097D55E4946}" presName="circle2" presStyleLbl="node1" presStyleIdx="1" presStyleCnt="3"/>
      <dgm:spPr/>
    </dgm:pt>
    <dgm:pt modelId="{A2778624-AE09-444E-A534-683940D95DD2}" type="pres">
      <dgm:prSet presAssocID="{5768D1E6-84F6-4D49-AE14-2097D55E4946}" presName="c2text" presStyleLbl="node1" presStyleIdx="1" presStyleCnt="3">
        <dgm:presLayoutVars>
          <dgm:bulletEnabled val="1"/>
        </dgm:presLayoutVars>
      </dgm:prSet>
      <dgm:spPr/>
    </dgm:pt>
    <dgm:pt modelId="{509A055A-9900-43C3-9E2C-411C3123BE8A}" type="pres">
      <dgm:prSet presAssocID="{5768D1E6-84F6-4D49-AE14-2097D55E4946}" presName="comp3" presStyleCnt="0"/>
      <dgm:spPr/>
    </dgm:pt>
    <dgm:pt modelId="{B3BA620A-16F9-422A-A328-3FBB0AB1969B}" type="pres">
      <dgm:prSet presAssocID="{5768D1E6-84F6-4D49-AE14-2097D55E4946}" presName="circle3" presStyleLbl="node1" presStyleIdx="2" presStyleCnt="3"/>
      <dgm:spPr/>
    </dgm:pt>
    <dgm:pt modelId="{151FE2A8-6C67-411E-8205-528E342C6951}" type="pres">
      <dgm:prSet presAssocID="{5768D1E6-84F6-4D49-AE14-2097D55E4946}" presName="c3text" presStyleLbl="node1" presStyleIdx="2" presStyleCnt="3">
        <dgm:presLayoutVars>
          <dgm:bulletEnabled val="1"/>
        </dgm:presLayoutVars>
      </dgm:prSet>
      <dgm:spPr/>
    </dgm:pt>
  </dgm:ptLst>
  <dgm:cxnLst>
    <dgm:cxn modelId="{35E27E1E-ACC7-4F19-B56C-255AA3CEA209}" srcId="{5768D1E6-84F6-4D49-AE14-2097D55E4946}" destId="{EE8BAB9C-6A9C-43FB-8945-F151F0531D44}" srcOrd="1" destOrd="0" parTransId="{8FB9FCE8-A3D8-4CD0-8BDF-C52E03DC0187}" sibTransId="{852249E6-016A-46CA-8694-56CA338510A7}"/>
    <dgm:cxn modelId="{1699B82B-49EA-4723-A5BB-9F66741D3D85}" srcId="{5768D1E6-84F6-4D49-AE14-2097D55E4946}" destId="{D80F0371-61BB-4E4C-A52B-D4C1BD44A82A}" srcOrd="2" destOrd="0" parTransId="{2FBF84EC-EC2A-4060-8EB2-B58496839918}" sibTransId="{02E1EB2F-D0B7-453A-A2DC-CA9C5A4DEBF4}"/>
    <dgm:cxn modelId="{C9783440-92C3-43F0-B536-B6E04A7B130A}" type="presOf" srcId="{D80F0371-61BB-4E4C-A52B-D4C1BD44A82A}" destId="{B3BA620A-16F9-422A-A328-3FBB0AB1969B}" srcOrd="0" destOrd="0" presId="urn:microsoft.com/office/officeart/2005/8/layout/venn2"/>
    <dgm:cxn modelId="{7CEF554E-13BB-4220-96C2-5434B991A056}" type="presOf" srcId="{78023B94-FEC0-4ADD-A1A9-519CBF18C254}" destId="{43E52DFD-460C-4FA0-9EDA-FFEC974BE200}" srcOrd="0" destOrd="0" presId="urn:microsoft.com/office/officeart/2005/8/layout/venn2"/>
    <dgm:cxn modelId="{5A937075-F653-4C6E-B4EB-32E39EF91444}" type="presOf" srcId="{78023B94-FEC0-4ADD-A1A9-519CBF18C254}" destId="{B4F48799-24A0-44B7-98C3-E13C4202AD7D}" srcOrd="1" destOrd="0" presId="urn:microsoft.com/office/officeart/2005/8/layout/venn2"/>
    <dgm:cxn modelId="{265C7C99-93DD-4A02-AE9E-955955A76B35}" type="presOf" srcId="{EE8BAB9C-6A9C-43FB-8945-F151F0531D44}" destId="{82B821A7-5ACB-420A-9F99-291B7ABAC3B0}" srcOrd="0" destOrd="0" presId="urn:microsoft.com/office/officeart/2005/8/layout/venn2"/>
    <dgm:cxn modelId="{E8E57EAB-DF71-4974-AADA-6100D5DF1ACD}" srcId="{5768D1E6-84F6-4D49-AE14-2097D55E4946}" destId="{78023B94-FEC0-4ADD-A1A9-519CBF18C254}" srcOrd="0" destOrd="0" parTransId="{F57E9B33-134D-46F8-84E8-23F3E6B56EDF}" sibTransId="{D7F335BC-924B-439B-9A63-72AB1FC73FF2}"/>
    <dgm:cxn modelId="{556E4BBF-CDF3-4012-8752-257E318BD8B0}" type="presOf" srcId="{D80F0371-61BB-4E4C-A52B-D4C1BD44A82A}" destId="{151FE2A8-6C67-411E-8205-528E342C6951}" srcOrd="1" destOrd="0" presId="urn:microsoft.com/office/officeart/2005/8/layout/venn2"/>
    <dgm:cxn modelId="{0B6CBDE6-B113-40AF-95F1-A51ECE87B371}" type="presOf" srcId="{EE8BAB9C-6A9C-43FB-8945-F151F0531D44}" destId="{A2778624-AE09-444E-A534-683940D95DD2}" srcOrd="1" destOrd="0" presId="urn:microsoft.com/office/officeart/2005/8/layout/venn2"/>
    <dgm:cxn modelId="{B461C6F2-BB36-4C8D-9635-5E14ED4946C8}" type="presOf" srcId="{5768D1E6-84F6-4D49-AE14-2097D55E4946}" destId="{2238EBAC-E529-4C90-A556-82536DFA9455}" srcOrd="0" destOrd="0" presId="urn:microsoft.com/office/officeart/2005/8/layout/venn2"/>
    <dgm:cxn modelId="{79F47C06-E2D8-40B4-BB11-6AE115A558E5}" type="presParOf" srcId="{2238EBAC-E529-4C90-A556-82536DFA9455}" destId="{E4C743A4-C224-4629-BEDB-CAC73DDD765E}" srcOrd="0" destOrd="0" presId="urn:microsoft.com/office/officeart/2005/8/layout/venn2"/>
    <dgm:cxn modelId="{D682AA02-4930-4288-A9AA-1219790E456A}" type="presParOf" srcId="{E4C743A4-C224-4629-BEDB-CAC73DDD765E}" destId="{43E52DFD-460C-4FA0-9EDA-FFEC974BE200}" srcOrd="0" destOrd="0" presId="urn:microsoft.com/office/officeart/2005/8/layout/venn2"/>
    <dgm:cxn modelId="{8237D5C3-6EA9-4A53-91C8-D7351C93A8F4}" type="presParOf" srcId="{E4C743A4-C224-4629-BEDB-CAC73DDD765E}" destId="{B4F48799-24A0-44B7-98C3-E13C4202AD7D}" srcOrd="1" destOrd="0" presId="urn:microsoft.com/office/officeart/2005/8/layout/venn2"/>
    <dgm:cxn modelId="{E753FAD7-BEFC-42B6-9A9C-44A18926DE49}" type="presParOf" srcId="{2238EBAC-E529-4C90-A556-82536DFA9455}" destId="{FECE5FD2-ADC2-4DD2-AC71-AC1DA708A1C9}" srcOrd="1" destOrd="0" presId="urn:microsoft.com/office/officeart/2005/8/layout/venn2"/>
    <dgm:cxn modelId="{74D70FC7-6C74-4BB2-ABF0-472C9EA4C29A}" type="presParOf" srcId="{FECE5FD2-ADC2-4DD2-AC71-AC1DA708A1C9}" destId="{82B821A7-5ACB-420A-9F99-291B7ABAC3B0}" srcOrd="0" destOrd="0" presId="urn:microsoft.com/office/officeart/2005/8/layout/venn2"/>
    <dgm:cxn modelId="{3E076664-9A8F-457E-8715-546CD30DA2E2}" type="presParOf" srcId="{FECE5FD2-ADC2-4DD2-AC71-AC1DA708A1C9}" destId="{A2778624-AE09-444E-A534-683940D95DD2}" srcOrd="1" destOrd="0" presId="urn:microsoft.com/office/officeart/2005/8/layout/venn2"/>
    <dgm:cxn modelId="{64590B4A-CBC6-4988-AE21-17A5BD34FFDC}" type="presParOf" srcId="{2238EBAC-E529-4C90-A556-82536DFA9455}" destId="{509A055A-9900-43C3-9E2C-411C3123BE8A}" srcOrd="2" destOrd="0" presId="urn:microsoft.com/office/officeart/2005/8/layout/venn2"/>
    <dgm:cxn modelId="{7DA488F3-164D-432E-8F0B-A3C2BAC44154}" type="presParOf" srcId="{509A055A-9900-43C3-9E2C-411C3123BE8A}" destId="{B3BA620A-16F9-422A-A328-3FBB0AB1969B}" srcOrd="0" destOrd="0" presId="urn:microsoft.com/office/officeart/2005/8/layout/venn2"/>
    <dgm:cxn modelId="{AB955F49-DE67-49C7-B499-DB3C8467C8A1}" type="presParOf" srcId="{509A055A-9900-43C3-9E2C-411C3123BE8A}" destId="{151FE2A8-6C67-411E-8205-528E342C695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A0DF06-46FD-4C90-AA46-A72115E2EBA7}"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nb-NO"/>
        </a:p>
      </dgm:t>
    </dgm:pt>
    <dgm:pt modelId="{BCE36CF6-C191-474F-8C28-3D51790F1646}">
      <dgm:prSet phldrT="[Tekst]" custT="1"/>
      <dgm:spPr/>
      <dgm:t>
        <a:bodyPr/>
        <a:lstStyle/>
        <a:p>
          <a:r>
            <a:rPr lang="nb-NO" sz="2000" b="1" dirty="0"/>
            <a:t>I. </a:t>
          </a:r>
          <a:r>
            <a:rPr lang="nb-NO" sz="2000" b="1" dirty="0" err="1"/>
            <a:t>Innovation</a:t>
          </a:r>
          <a:endParaRPr lang="nb-NO" sz="2000" b="1" dirty="0"/>
        </a:p>
      </dgm:t>
    </dgm:pt>
    <dgm:pt modelId="{69C1D3BF-D71E-4BF2-B87C-D9069FC0AE32}" type="parTrans" cxnId="{F7BEC48C-D100-41D8-B225-B2D3D39366C1}">
      <dgm:prSet/>
      <dgm:spPr/>
      <dgm:t>
        <a:bodyPr/>
        <a:lstStyle/>
        <a:p>
          <a:endParaRPr lang="nb-NO"/>
        </a:p>
      </dgm:t>
    </dgm:pt>
    <dgm:pt modelId="{A73EFC6F-0A13-472E-A582-DB7C33AEFFCC}" type="sibTrans" cxnId="{F7BEC48C-D100-41D8-B225-B2D3D39366C1}">
      <dgm:prSet/>
      <dgm:spPr/>
      <dgm:t>
        <a:bodyPr/>
        <a:lstStyle/>
        <a:p>
          <a:endParaRPr lang="nb-NO"/>
        </a:p>
      </dgm:t>
    </dgm:pt>
    <dgm:pt modelId="{59DB4A90-F77C-412B-967B-F5B83546771F}" type="pres">
      <dgm:prSet presAssocID="{EEA0DF06-46FD-4C90-AA46-A72115E2EBA7}" presName="Name0" presStyleCnt="0">
        <dgm:presLayoutVars>
          <dgm:dir/>
          <dgm:animLvl val="lvl"/>
          <dgm:resizeHandles/>
        </dgm:presLayoutVars>
      </dgm:prSet>
      <dgm:spPr/>
    </dgm:pt>
    <dgm:pt modelId="{CF1279B6-FF4B-4F02-BC1A-133082F3015D}" type="pres">
      <dgm:prSet presAssocID="{BCE36CF6-C191-474F-8C28-3D51790F1646}" presName="linNode" presStyleCnt="0"/>
      <dgm:spPr/>
    </dgm:pt>
    <dgm:pt modelId="{55593CC9-C68D-45B7-857E-47CF11DB9A30}" type="pres">
      <dgm:prSet presAssocID="{BCE36CF6-C191-474F-8C28-3D51790F1646}" presName="parentShp" presStyleLbl="node1" presStyleIdx="0" presStyleCnt="1" custScaleX="187411" custLinFactX="64320" custLinFactNeighborX="100000" custLinFactNeighborY="1290">
        <dgm:presLayoutVars>
          <dgm:bulletEnabled val="1"/>
        </dgm:presLayoutVars>
      </dgm:prSet>
      <dgm:spPr/>
    </dgm:pt>
    <dgm:pt modelId="{03E8320A-63CE-47DA-BEE4-68917427A8A8}" type="pres">
      <dgm:prSet presAssocID="{BCE36CF6-C191-474F-8C28-3D51790F1646}" presName="childShp" presStyleLbl="bgAccFollowNode1" presStyleIdx="0" presStyleCnt="1" custAng="10800000" custScaleX="183245" custScaleY="21334" custLinFactX="-7799" custLinFactNeighborX="-100000" custLinFactNeighborY="-4496">
        <dgm:presLayoutVars>
          <dgm:bulletEnabled val="1"/>
        </dgm:presLayoutVars>
      </dgm:prSet>
      <dgm:spPr>
        <a:solidFill>
          <a:schemeClr val="accent5">
            <a:lumMod val="60000"/>
            <a:lumOff val="40000"/>
            <a:alpha val="90000"/>
          </a:schemeClr>
        </a:solidFill>
        <a:ln>
          <a:solidFill>
            <a:schemeClr val="bg1">
              <a:alpha val="90000"/>
            </a:schemeClr>
          </a:solidFill>
        </a:ln>
      </dgm:spPr>
    </dgm:pt>
  </dgm:ptLst>
  <dgm:cxnLst>
    <dgm:cxn modelId="{11FE9B26-178A-424C-B311-CF9FF09DA689}" type="presOf" srcId="{EEA0DF06-46FD-4C90-AA46-A72115E2EBA7}" destId="{59DB4A90-F77C-412B-967B-F5B83546771F}" srcOrd="0" destOrd="0" presId="urn:microsoft.com/office/officeart/2005/8/layout/vList6"/>
    <dgm:cxn modelId="{F7BEC48C-D100-41D8-B225-B2D3D39366C1}" srcId="{EEA0DF06-46FD-4C90-AA46-A72115E2EBA7}" destId="{BCE36CF6-C191-474F-8C28-3D51790F1646}" srcOrd="0" destOrd="0" parTransId="{69C1D3BF-D71E-4BF2-B87C-D9069FC0AE32}" sibTransId="{A73EFC6F-0A13-472E-A582-DB7C33AEFFCC}"/>
    <dgm:cxn modelId="{763D36A0-9C58-42EE-BFC1-9E648CB42790}" type="presOf" srcId="{BCE36CF6-C191-474F-8C28-3D51790F1646}" destId="{55593CC9-C68D-45B7-857E-47CF11DB9A30}" srcOrd="0" destOrd="0" presId="urn:microsoft.com/office/officeart/2005/8/layout/vList6"/>
    <dgm:cxn modelId="{87316DD0-A52E-4320-A09D-DED8DF9DDB3E}" type="presParOf" srcId="{59DB4A90-F77C-412B-967B-F5B83546771F}" destId="{CF1279B6-FF4B-4F02-BC1A-133082F3015D}" srcOrd="0" destOrd="0" presId="urn:microsoft.com/office/officeart/2005/8/layout/vList6"/>
    <dgm:cxn modelId="{82B05185-4C95-4A95-B715-C83A80820945}" type="presParOf" srcId="{CF1279B6-FF4B-4F02-BC1A-133082F3015D}" destId="{55593CC9-C68D-45B7-857E-47CF11DB9A30}" srcOrd="0" destOrd="0" presId="urn:microsoft.com/office/officeart/2005/8/layout/vList6"/>
    <dgm:cxn modelId="{1927589C-F33C-4A33-BF15-1A295B7B5A29}" type="presParOf" srcId="{CF1279B6-FF4B-4F02-BC1A-133082F3015D}" destId="{03E8320A-63CE-47DA-BEE4-68917427A8A8}" srcOrd="1" destOrd="0" presId="urn:microsoft.com/office/officeart/2005/8/layout/v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FD1F8-1EF9-485A-AB1F-A68854DA3F34}">
      <dsp:nvSpPr>
        <dsp:cNvPr id="0" name=""/>
        <dsp:cNvSpPr/>
      </dsp:nvSpPr>
      <dsp:spPr>
        <a:xfrm>
          <a:off x="0" y="0"/>
          <a:ext cx="2078887" cy="4652574"/>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t>Determinant type</a:t>
          </a:r>
        </a:p>
      </dsp:txBody>
      <dsp:txXfrm>
        <a:off x="0" y="0"/>
        <a:ext cx="2078887" cy="1395772"/>
      </dsp:txXfrm>
    </dsp:sp>
    <dsp:sp modelId="{1D0BA314-501E-45A0-AF74-BB22738DD385}">
      <dsp:nvSpPr>
        <dsp:cNvPr id="0" name=""/>
        <dsp:cNvSpPr/>
      </dsp:nvSpPr>
      <dsp:spPr>
        <a:xfrm>
          <a:off x="220581" y="1392315"/>
          <a:ext cx="1663109" cy="1025043"/>
        </a:xfrm>
        <a:prstGeom prst="roundRect">
          <a:avLst>
            <a:gd name="adj" fmla="val 10000"/>
          </a:avLst>
        </a:prstGeom>
        <a:solidFill>
          <a:schemeClr val="accent6"/>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nb-NO" sz="1600" kern="1200" dirty="0" err="1"/>
            <a:t>Facilitator</a:t>
          </a:r>
          <a:endParaRPr lang="nb-NO" sz="1600" kern="1200" dirty="0"/>
        </a:p>
      </dsp:txBody>
      <dsp:txXfrm>
        <a:off x="250603" y="1422337"/>
        <a:ext cx="1603065" cy="964999"/>
      </dsp:txXfrm>
    </dsp:sp>
    <dsp:sp modelId="{7B995704-C42F-4688-A0DA-2C8EF4F1E12C}">
      <dsp:nvSpPr>
        <dsp:cNvPr id="0" name=""/>
        <dsp:cNvSpPr/>
      </dsp:nvSpPr>
      <dsp:spPr>
        <a:xfrm>
          <a:off x="207044" y="2965459"/>
          <a:ext cx="1663109" cy="104554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nb-NO" sz="1600" kern="1200" dirty="0"/>
            <a:t>Barrier</a:t>
          </a:r>
        </a:p>
      </dsp:txBody>
      <dsp:txXfrm>
        <a:off x="237667" y="2996082"/>
        <a:ext cx="1601863" cy="984301"/>
      </dsp:txXfrm>
    </dsp:sp>
    <dsp:sp modelId="{8F56708E-3239-47ED-88E4-217775734E34}">
      <dsp:nvSpPr>
        <dsp:cNvPr id="0" name=""/>
        <dsp:cNvSpPr/>
      </dsp:nvSpPr>
      <dsp:spPr>
        <a:xfrm>
          <a:off x="2240727" y="0"/>
          <a:ext cx="2078887" cy="4652574"/>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t>Our </a:t>
          </a:r>
          <a:r>
            <a:rPr lang="nb-NO" sz="1800" kern="1200" dirty="0" err="1"/>
            <a:t>codes</a:t>
          </a:r>
          <a:endParaRPr lang="nb-NO" sz="1800" kern="1200" dirty="0"/>
        </a:p>
      </dsp:txBody>
      <dsp:txXfrm>
        <a:off x="2240727" y="0"/>
        <a:ext cx="2078887" cy="1395772"/>
      </dsp:txXfrm>
    </dsp:sp>
    <dsp:sp modelId="{26AE4C12-8FFC-49B1-91D8-8DD00E618EAF}">
      <dsp:nvSpPr>
        <dsp:cNvPr id="0" name=""/>
        <dsp:cNvSpPr/>
      </dsp:nvSpPr>
      <dsp:spPr>
        <a:xfrm>
          <a:off x="2433898" y="1395885"/>
          <a:ext cx="1692546" cy="677780"/>
        </a:xfrm>
        <a:prstGeom prst="roundRect">
          <a:avLst>
            <a:gd name="adj" fmla="val 10000"/>
          </a:avLst>
        </a:prstGeom>
        <a:solidFill>
          <a:schemeClr val="accent6"/>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nb-NO" sz="1600" kern="1200" dirty="0" err="1"/>
            <a:t>Flexibility</a:t>
          </a:r>
          <a:r>
            <a:rPr lang="nb-NO" sz="1600" kern="1200" dirty="0"/>
            <a:t> (</a:t>
          </a:r>
          <a:r>
            <a:rPr lang="nb-NO" sz="1600" kern="1200" dirty="0" err="1"/>
            <a:t>adaptation</a:t>
          </a:r>
          <a:r>
            <a:rPr lang="nb-NO" sz="1600" kern="1200" dirty="0"/>
            <a:t> to families)</a:t>
          </a:r>
        </a:p>
      </dsp:txBody>
      <dsp:txXfrm>
        <a:off x="2453749" y="1415736"/>
        <a:ext cx="1652844" cy="638078"/>
      </dsp:txXfrm>
    </dsp:sp>
    <dsp:sp modelId="{097E94C7-77F9-4DDD-9DB3-AEA016E11F53}">
      <dsp:nvSpPr>
        <dsp:cNvPr id="0" name=""/>
        <dsp:cNvSpPr/>
      </dsp:nvSpPr>
      <dsp:spPr>
        <a:xfrm>
          <a:off x="2448616" y="2177940"/>
          <a:ext cx="1663109" cy="677780"/>
        </a:xfrm>
        <a:prstGeom prst="roundRect">
          <a:avLst>
            <a:gd name="adj" fmla="val 10000"/>
          </a:avLst>
        </a:prstGeom>
        <a:solidFill>
          <a:schemeClr val="accent6"/>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nb-NO" sz="1600" kern="1200" dirty="0"/>
            <a:t>Dose (# </a:t>
          </a:r>
          <a:r>
            <a:rPr lang="nb-NO" sz="1600" kern="1200" dirty="0" err="1"/>
            <a:t>of</a:t>
          </a:r>
          <a:r>
            <a:rPr lang="nb-NO" sz="1600" kern="1200" dirty="0"/>
            <a:t> sessions)</a:t>
          </a:r>
        </a:p>
      </dsp:txBody>
      <dsp:txXfrm>
        <a:off x="2468467" y="2197791"/>
        <a:ext cx="1623407" cy="638078"/>
      </dsp:txXfrm>
    </dsp:sp>
    <dsp:sp modelId="{90E4157C-940A-4223-81DF-1B5A4A79A448}">
      <dsp:nvSpPr>
        <dsp:cNvPr id="0" name=""/>
        <dsp:cNvSpPr/>
      </dsp:nvSpPr>
      <dsp:spPr>
        <a:xfrm>
          <a:off x="2448616" y="2959995"/>
          <a:ext cx="1663109" cy="67778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nb-NO" sz="1600" kern="1200" dirty="0" err="1"/>
            <a:t>Complexity</a:t>
          </a:r>
          <a:endParaRPr lang="nb-NO" sz="1600" kern="1200" dirty="0"/>
        </a:p>
      </dsp:txBody>
      <dsp:txXfrm>
        <a:off x="2468467" y="2979846"/>
        <a:ext cx="1623407" cy="638078"/>
      </dsp:txXfrm>
    </dsp:sp>
    <dsp:sp modelId="{BAC851DD-E0B1-4D25-8D5B-7DEA0306C0A6}">
      <dsp:nvSpPr>
        <dsp:cNvPr id="0" name=""/>
        <dsp:cNvSpPr/>
      </dsp:nvSpPr>
      <dsp:spPr>
        <a:xfrm>
          <a:off x="2448616" y="3742050"/>
          <a:ext cx="1663109" cy="67778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nb-NO" sz="1600" kern="1200" dirty="0"/>
            <a:t>Dose (# </a:t>
          </a:r>
          <a:r>
            <a:rPr lang="nb-NO" sz="1600" kern="1200" dirty="0" err="1"/>
            <a:t>of</a:t>
          </a:r>
          <a:r>
            <a:rPr lang="nb-NO" sz="1600" kern="1200" dirty="0"/>
            <a:t> sessions)</a:t>
          </a:r>
        </a:p>
      </dsp:txBody>
      <dsp:txXfrm>
        <a:off x="2468467" y="3761901"/>
        <a:ext cx="1623407" cy="638078"/>
      </dsp:txXfrm>
    </dsp:sp>
    <dsp:sp modelId="{876C30D8-AE9F-4C26-94E9-032AE9C4A27B}">
      <dsp:nvSpPr>
        <dsp:cNvPr id="0" name=""/>
        <dsp:cNvSpPr/>
      </dsp:nvSpPr>
      <dsp:spPr>
        <a:xfrm>
          <a:off x="4475531" y="0"/>
          <a:ext cx="2078887" cy="4652574"/>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err="1"/>
            <a:t>Representativeness</a:t>
          </a:r>
          <a:endParaRPr lang="nb-NO" sz="1800" kern="1200" dirty="0"/>
        </a:p>
      </dsp:txBody>
      <dsp:txXfrm>
        <a:off x="4475531" y="0"/>
        <a:ext cx="2078887" cy="1395772"/>
      </dsp:txXfrm>
    </dsp:sp>
    <dsp:sp modelId="{5190681B-C82C-4398-AC1F-294C859EC636}">
      <dsp:nvSpPr>
        <dsp:cNvPr id="0" name=""/>
        <dsp:cNvSpPr/>
      </dsp:nvSpPr>
      <dsp:spPr>
        <a:xfrm>
          <a:off x="4683420" y="1757648"/>
          <a:ext cx="1663109" cy="677780"/>
        </a:xfrm>
        <a:prstGeom prst="roundRect">
          <a:avLst>
            <a:gd name="adj" fmla="val 10000"/>
          </a:avLst>
        </a:prstGeom>
        <a:solidFill>
          <a:schemeClr val="accent4">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nb-NO" sz="1600" kern="1200" dirty="0" err="1"/>
            <a:t>Typical</a:t>
          </a:r>
          <a:endParaRPr lang="nb-NO" sz="1600" kern="1200" dirty="0"/>
        </a:p>
      </dsp:txBody>
      <dsp:txXfrm>
        <a:off x="4703271" y="1777499"/>
        <a:ext cx="1623407" cy="638078"/>
      </dsp:txXfrm>
    </dsp:sp>
    <dsp:sp modelId="{6B482D60-09F3-41DF-8A92-AE9AC8E0BC1F}">
      <dsp:nvSpPr>
        <dsp:cNvPr id="0" name=""/>
        <dsp:cNvSpPr/>
      </dsp:nvSpPr>
      <dsp:spPr>
        <a:xfrm>
          <a:off x="6922880" y="1392316"/>
          <a:ext cx="1663109" cy="67778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endParaRPr lang="nb-NO" sz="3600" kern="1200"/>
        </a:p>
      </dsp:txBody>
      <dsp:txXfrm>
        <a:off x="6942731" y="1412167"/>
        <a:ext cx="1623407" cy="638078"/>
      </dsp:txXfrm>
    </dsp:sp>
    <dsp:sp modelId="{E3F68CA2-815B-4927-8A4A-3D1C80A96670}">
      <dsp:nvSpPr>
        <dsp:cNvPr id="0" name=""/>
        <dsp:cNvSpPr/>
      </dsp:nvSpPr>
      <dsp:spPr>
        <a:xfrm>
          <a:off x="4683420" y="2959995"/>
          <a:ext cx="1663109" cy="677780"/>
        </a:xfrm>
        <a:prstGeom prst="roundRect">
          <a:avLst>
            <a:gd name="adj" fmla="val 10000"/>
          </a:avLst>
        </a:prstGeom>
        <a:solidFill>
          <a:schemeClr val="accent1">
            <a:lumMod val="60000"/>
            <a:lumOff val="4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nb-NO" sz="1600" kern="1200" dirty="0" err="1"/>
            <a:t>Typical</a:t>
          </a:r>
          <a:endParaRPr lang="nb-NO" sz="1600" kern="1200" dirty="0"/>
        </a:p>
      </dsp:txBody>
      <dsp:txXfrm>
        <a:off x="4703271" y="2979846"/>
        <a:ext cx="1623407" cy="638078"/>
      </dsp:txXfrm>
    </dsp:sp>
    <dsp:sp modelId="{1B009CB2-000F-476C-BB45-71E0F9EF2542}">
      <dsp:nvSpPr>
        <dsp:cNvPr id="0" name=""/>
        <dsp:cNvSpPr/>
      </dsp:nvSpPr>
      <dsp:spPr>
        <a:xfrm>
          <a:off x="4683420" y="3742050"/>
          <a:ext cx="1663109" cy="677780"/>
        </a:xfrm>
        <a:prstGeom prst="roundRect">
          <a:avLst>
            <a:gd name="adj" fmla="val 10000"/>
          </a:avLst>
        </a:prstGeom>
        <a:solidFill>
          <a:schemeClr val="accent1">
            <a:lumMod val="60000"/>
            <a:lumOff val="4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nb-NO" sz="1600" kern="1200" dirty="0"/>
            <a:t>Variant</a:t>
          </a:r>
        </a:p>
      </dsp:txBody>
      <dsp:txXfrm>
        <a:off x="4703271" y="3761901"/>
        <a:ext cx="1623407" cy="638078"/>
      </dsp:txXfrm>
    </dsp:sp>
    <dsp:sp modelId="{A7419B98-16C8-417F-92B5-41BA3159662C}">
      <dsp:nvSpPr>
        <dsp:cNvPr id="0" name=""/>
        <dsp:cNvSpPr/>
      </dsp:nvSpPr>
      <dsp:spPr>
        <a:xfrm>
          <a:off x="6710335" y="0"/>
          <a:ext cx="2078887" cy="4652574"/>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t>CFIR </a:t>
          </a:r>
          <a:r>
            <a:rPr lang="nb-NO" sz="1800" kern="1200" dirty="0" err="1"/>
            <a:t>construct</a:t>
          </a:r>
          <a:endParaRPr lang="nb-NO" sz="1800" kern="1200" dirty="0"/>
        </a:p>
      </dsp:txBody>
      <dsp:txXfrm>
        <a:off x="6710335" y="0"/>
        <a:ext cx="2078887" cy="1395772"/>
      </dsp:txXfrm>
    </dsp:sp>
    <dsp:sp modelId="{D3525F9A-E99C-4429-89B4-40BBE700C12B}">
      <dsp:nvSpPr>
        <dsp:cNvPr id="0" name=""/>
        <dsp:cNvSpPr/>
      </dsp:nvSpPr>
      <dsp:spPr>
        <a:xfrm rot="10800000" flipV="1">
          <a:off x="6988357" y="1393360"/>
          <a:ext cx="1663109" cy="533477"/>
        </a:xfrm>
        <a:prstGeom prst="roundRect">
          <a:avLst>
            <a:gd name="adj" fmla="val 10000"/>
          </a:avLst>
        </a:prstGeom>
        <a:solidFill>
          <a:schemeClr val="accent6"/>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nb-NO" sz="1600" kern="1200" dirty="0" err="1"/>
            <a:t>Innovation</a:t>
          </a:r>
          <a:r>
            <a:rPr lang="nb-NO" sz="1600" kern="1200" dirty="0"/>
            <a:t> </a:t>
          </a:r>
          <a:r>
            <a:rPr lang="nb-NO" sz="1600" kern="1200" dirty="0" err="1"/>
            <a:t>Adaptability</a:t>
          </a:r>
          <a:endParaRPr lang="nb-NO" sz="1600" kern="1200" dirty="0"/>
        </a:p>
      </dsp:txBody>
      <dsp:txXfrm rot="-10800000">
        <a:off x="7003982" y="1408985"/>
        <a:ext cx="1631859" cy="502227"/>
      </dsp:txXfrm>
    </dsp:sp>
    <dsp:sp modelId="{F6406814-4BB1-49A7-B61C-DF707F6EAE44}">
      <dsp:nvSpPr>
        <dsp:cNvPr id="0" name=""/>
        <dsp:cNvSpPr/>
      </dsp:nvSpPr>
      <dsp:spPr>
        <a:xfrm>
          <a:off x="6993778" y="2013631"/>
          <a:ext cx="1663109" cy="554757"/>
        </a:xfrm>
        <a:prstGeom prst="roundRect">
          <a:avLst>
            <a:gd name="adj" fmla="val 10000"/>
          </a:avLst>
        </a:prstGeom>
        <a:solidFill>
          <a:schemeClr val="accent6"/>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nb-NO" sz="1600" kern="1200" dirty="0" err="1"/>
            <a:t>Innovation</a:t>
          </a:r>
          <a:r>
            <a:rPr lang="nb-NO" sz="1600" kern="1200" dirty="0"/>
            <a:t> </a:t>
          </a:r>
          <a:r>
            <a:rPr lang="nb-NO" sz="1600" kern="1200" dirty="0" err="1"/>
            <a:t>Complexity</a:t>
          </a:r>
          <a:endParaRPr lang="nb-NO" sz="1600" kern="1200" dirty="0"/>
        </a:p>
      </dsp:txBody>
      <dsp:txXfrm>
        <a:off x="7010026" y="2029879"/>
        <a:ext cx="1630613" cy="522261"/>
      </dsp:txXfrm>
    </dsp:sp>
    <dsp:sp modelId="{5AA16191-DFF0-4C0E-86D8-1707DB4876D1}">
      <dsp:nvSpPr>
        <dsp:cNvPr id="0" name=""/>
        <dsp:cNvSpPr/>
      </dsp:nvSpPr>
      <dsp:spPr>
        <a:xfrm>
          <a:off x="6999183" y="2951206"/>
          <a:ext cx="1663109" cy="617284"/>
        </a:xfrm>
        <a:prstGeom prst="roundRect">
          <a:avLst>
            <a:gd name="adj" fmla="val 10000"/>
          </a:avLst>
        </a:prstGeom>
        <a:solidFill>
          <a:schemeClr val="accent1"/>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nb-NO" sz="1600" kern="1200" dirty="0" err="1"/>
            <a:t>Innovation</a:t>
          </a:r>
          <a:r>
            <a:rPr lang="nb-NO" sz="1600" kern="1200" dirty="0"/>
            <a:t> </a:t>
          </a:r>
          <a:r>
            <a:rPr lang="nb-NO" sz="1600" kern="1200" dirty="0" err="1"/>
            <a:t>Complexity</a:t>
          </a:r>
          <a:endParaRPr lang="nb-NO" sz="1600" kern="1200" dirty="0"/>
        </a:p>
      </dsp:txBody>
      <dsp:txXfrm>
        <a:off x="7017263" y="2969286"/>
        <a:ext cx="1626949" cy="581124"/>
      </dsp:txXfrm>
    </dsp:sp>
    <dsp:sp modelId="{66540A0D-C7AE-46BB-97A1-C61A0674B4DF}">
      <dsp:nvSpPr>
        <dsp:cNvPr id="0" name=""/>
        <dsp:cNvSpPr/>
      </dsp:nvSpPr>
      <dsp:spPr>
        <a:xfrm>
          <a:off x="7004572" y="3729973"/>
          <a:ext cx="1663109" cy="652270"/>
        </a:xfrm>
        <a:prstGeom prst="roundRect">
          <a:avLst>
            <a:gd name="adj" fmla="val 10000"/>
          </a:avLst>
        </a:prstGeom>
        <a:solidFill>
          <a:srgbClr val="D3B1AD"/>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nb-NO" sz="1600" kern="1200" dirty="0" err="1"/>
            <a:t>Innovation</a:t>
          </a:r>
          <a:r>
            <a:rPr lang="nb-NO" sz="1600" kern="1200" dirty="0"/>
            <a:t> </a:t>
          </a:r>
          <a:r>
            <a:rPr lang="nb-NO" sz="1600" kern="1200" dirty="0" err="1"/>
            <a:t>Complexity</a:t>
          </a:r>
          <a:endParaRPr lang="nb-NO" sz="1600" kern="1200" dirty="0"/>
        </a:p>
      </dsp:txBody>
      <dsp:txXfrm>
        <a:off x="7023676" y="3749077"/>
        <a:ext cx="1624901" cy="614062"/>
      </dsp:txXfrm>
    </dsp:sp>
    <dsp:sp modelId="{B44F6563-4937-4B6F-A0B1-95A1C6DDC30C}">
      <dsp:nvSpPr>
        <dsp:cNvPr id="0" name=""/>
        <dsp:cNvSpPr/>
      </dsp:nvSpPr>
      <dsp:spPr>
        <a:xfrm>
          <a:off x="8945138" y="0"/>
          <a:ext cx="2078887" cy="4652574"/>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err="1"/>
            <a:t>Theme</a:t>
          </a:r>
          <a:endParaRPr lang="nb-NO" sz="1800" kern="1200" dirty="0"/>
        </a:p>
      </dsp:txBody>
      <dsp:txXfrm>
        <a:off x="8945138" y="0"/>
        <a:ext cx="2078887" cy="1395772"/>
      </dsp:txXfrm>
    </dsp:sp>
    <dsp:sp modelId="{88D829FF-ECFB-4BD8-B1E3-A6CB07058B3A}">
      <dsp:nvSpPr>
        <dsp:cNvPr id="0" name=""/>
        <dsp:cNvSpPr/>
      </dsp:nvSpPr>
      <dsp:spPr>
        <a:xfrm>
          <a:off x="9199411" y="2040314"/>
          <a:ext cx="1663109" cy="1422147"/>
        </a:xfrm>
        <a:prstGeom prst="roundRect">
          <a:avLst>
            <a:gd name="adj" fmla="val 10000"/>
          </a:avLst>
        </a:prstGeom>
        <a:solidFill>
          <a:srgbClr val="8CC0D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nb-NO" sz="1600" kern="1200" dirty="0" err="1"/>
            <a:t>Balancing</a:t>
          </a:r>
          <a:r>
            <a:rPr lang="nb-NO" sz="1600" kern="1200" dirty="0"/>
            <a:t> </a:t>
          </a:r>
          <a:r>
            <a:rPr lang="nb-NO" sz="1600" kern="1200" dirty="0" err="1"/>
            <a:t>flexibility</a:t>
          </a:r>
          <a:r>
            <a:rPr lang="nb-NO" sz="1600" kern="1200" dirty="0"/>
            <a:t> </a:t>
          </a:r>
          <a:r>
            <a:rPr lang="nb-NO" sz="1600" kern="1200" dirty="0" err="1"/>
            <a:t>with</a:t>
          </a:r>
          <a:r>
            <a:rPr lang="nb-NO" sz="1600" kern="1200" dirty="0"/>
            <a:t> </a:t>
          </a:r>
          <a:r>
            <a:rPr lang="nb-NO" sz="1600" kern="1200" dirty="0" err="1"/>
            <a:t>complexity</a:t>
          </a:r>
          <a:endParaRPr lang="nb-NO" sz="1600" kern="1200" dirty="0"/>
        </a:p>
      </dsp:txBody>
      <dsp:txXfrm>
        <a:off x="9241064" y="2081967"/>
        <a:ext cx="1579803" cy="13388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736D5-4E5A-4F7C-A741-E1B040B1A8B2}">
      <dsp:nvSpPr>
        <dsp:cNvPr id="0" name=""/>
        <dsp:cNvSpPr/>
      </dsp:nvSpPr>
      <dsp:spPr>
        <a:xfrm>
          <a:off x="70097" y="249267"/>
          <a:ext cx="1503445" cy="150344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66C573-4648-4AD3-A49B-7BD3D7FB9E78}">
      <dsp:nvSpPr>
        <dsp:cNvPr id="0" name=""/>
        <dsp:cNvSpPr/>
      </dsp:nvSpPr>
      <dsp:spPr>
        <a:xfrm>
          <a:off x="385821" y="564991"/>
          <a:ext cx="871998" cy="87199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624698-AEE1-462E-9A2D-CAE13EF5A48C}">
      <dsp:nvSpPr>
        <dsp:cNvPr id="0" name=""/>
        <dsp:cNvSpPr/>
      </dsp:nvSpPr>
      <dsp:spPr>
        <a:xfrm>
          <a:off x="1916370" y="253372"/>
          <a:ext cx="3543836" cy="1503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nb-NO" sz="2000" b="1" kern="1200" dirty="0">
              <a:solidFill>
                <a:schemeClr val="bg1">
                  <a:lumMod val="50000"/>
                </a:schemeClr>
              </a:solidFill>
              <a:latin typeface="Arial Nova Light" panose="020B0304020202020204" pitchFamily="34" charset="0"/>
            </a:rPr>
            <a:t>1. Meeting </a:t>
          </a:r>
          <a:r>
            <a:rPr lang="nb-NO" sz="2000" b="1" kern="1200" dirty="0" err="1">
              <a:solidFill>
                <a:schemeClr val="bg1">
                  <a:lumMod val="50000"/>
                </a:schemeClr>
              </a:solidFill>
              <a:latin typeface="Arial Nova Light" panose="020B0304020202020204" pitchFamily="34" charset="0"/>
            </a:rPr>
            <a:t>the</a:t>
          </a:r>
          <a:r>
            <a:rPr lang="nb-NO" sz="2000" b="1" kern="1200" dirty="0">
              <a:solidFill>
                <a:schemeClr val="bg1">
                  <a:lumMod val="50000"/>
                </a:schemeClr>
              </a:solidFill>
              <a:latin typeface="Arial Nova Light" panose="020B0304020202020204" pitchFamily="34" charset="0"/>
            </a:rPr>
            <a:t> </a:t>
          </a:r>
          <a:r>
            <a:rPr lang="nb-NO" sz="2000" b="1" kern="1200" dirty="0" err="1">
              <a:solidFill>
                <a:schemeClr val="bg1">
                  <a:lumMod val="50000"/>
                </a:schemeClr>
              </a:solidFill>
              <a:latin typeface="Arial Nova Light" panose="020B0304020202020204" pitchFamily="34" charset="0"/>
            </a:rPr>
            <a:t>need</a:t>
          </a:r>
          <a:r>
            <a:rPr lang="nb-NO" sz="2000" b="1" kern="1200" dirty="0">
              <a:solidFill>
                <a:schemeClr val="bg1">
                  <a:lumMod val="50000"/>
                </a:schemeClr>
              </a:solidFill>
              <a:latin typeface="Arial Nova Light" panose="020B0304020202020204" pitchFamily="34" charset="0"/>
            </a:rPr>
            <a:t>. </a:t>
          </a:r>
          <a:r>
            <a:rPr lang="nb-NO" sz="2000" b="0" kern="1200" dirty="0" err="1">
              <a:solidFill>
                <a:schemeClr val="bg1">
                  <a:lumMod val="50000"/>
                </a:schemeClr>
              </a:solidFill>
              <a:latin typeface="Arial Nova Light" panose="020B0304020202020204" pitchFamily="34" charset="0"/>
            </a:rPr>
            <a:t>There</a:t>
          </a:r>
          <a:r>
            <a:rPr lang="nb-NO" sz="2000" b="0" kern="1200" dirty="0">
              <a:solidFill>
                <a:schemeClr val="bg1">
                  <a:lumMod val="50000"/>
                </a:schemeClr>
              </a:solidFill>
              <a:latin typeface="Arial Nova Light" panose="020B0304020202020204" pitchFamily="34" charset="0"/>
            </a:rPr>
            <a:t> is a </a:t>
          </a:r>
          <a:r>
            <a:rPr lang="nb-NO" sz="2000" b="0" kern="1200" dirty="0" err="1">
              <a:solidFill>
                <a:schemeClr val="bg1">
                  <a:lumMod val="50000"/>
                </a:schemeClr>
              </a:solidFill>
              <a:latin typeface="Arial Nova Light" panose="020B0304020202020204" pitchFamily="34" charset="0"/>
            </a:rPr>
            <a:t>clear</a:t>
          </a:r>
          <a:r>
            <a:rPr lang="nb-NO" sz="2000" b="0" kern="1200" dirty="0">
              <a:solidFill>
                <a:schemeClr val="bg1">
                  <a:lumMod val="50000"/>
                </a:schemeClr>
              </a:solidFill>
              <a:latin typeface="Arial Nova Light" panose="020B0304020202020204" pitchFamily="34" charset="0"/>
            </a:rPr>
            <a:t> </a:t>
          </a:r>
          <a:r>
            <a:rPr lang="nb-NO" sz="2000" b="0" kern="1200" dirty="0" err="1">
              <a:solidFill>
                <a:schemeClr val="bg1">
                  <a:lumMod val="50000"/>
                </a:schemeClr>
              </a:solidFill>
              <a:latin typeface="Arial Nova Light" panose="020B0304020202020204" pitchFamily="34" charset="0"/>
            </a:rPr>
            <a:t>need</a:t>
          </a:r>
          <a:r>
            <a:rPr lang="nb-NO" sz="2000" b="0" kern="1200" dirty="0">
              <a:solidFill>
                <a:schemeClr val="bg1">
                  <a:lumMod val="50000"/>
                </a:schemeClr>
              </a:solidFill>
              <a:latin typeface="Arial Nova Light" panose="020B0304020202020204" pitchFamily="34" charset="0"/>
            </a:rPr>
            <a:t> for an </a:t>
          </a:r>
          <a:r>
            <a:rPr lang="nb-NO" sz="2000" b="0" kern="1200" dirty="0" err="1">
              <a:solidFill>
                <a:schemeClr val="bg1">
                  <a:lumMod val="50000"/>
                </a:schemeClr>
              </a:solidFill>
              <a:latin typeface="Arial Nova Light" panose="020B0304020202020204" pitchFamily="34" charset="0"/>
            </a:rPr>
            <a:t>intervention</a:t>
          </a:r>
          <a:r>
            <a:rPr lang="nb-NO" sz="2000" b="0" kern="1200" dirty="0">
              <a:solidFill>
                <a:schemeClr val="bg1">
                  <a:lumMod val="50000"/>
                </a:schemeClr>
              </a:solidFill>
              <a:latin typeface="Arial Nova Light" panose="020B0304020202020204" pitchFamily="34" charset="0"/>
            </a:rPr>
            <a:t> </a:t>
          </a:r>
          <a:r>
            <a:rPr lang="nb-NO" sz="2000" kern="1200" dirty="0">
              <a:solidFill>
                <a:schemeClr val="bg1">
                  <a:lumMod val="50000"/>
                </a:schemeClr>
              </a:solidFill>
              <a:latin typeface="Arial Nova Light" panose="020B0304020202020204" pitchFamily="34" charset="0"/>
            </a:rPr>
            <a:t>like SPARCK in Norwegian </a:t>
          </a:r>
          <a:r>
            <a:rPr lang="nb-NO" sz="2000" kern="1200" dirty="0" err="1">
              <a:solidFill>
                <a:schemeClr val="bg1">
                  <a:lumMod val="50000"/>
                </a:schemeClr>
              </a:solidFill>
              <a:latin typeface="Arial Nova Light" panose="020B0304020202020204" pitchFamily="34" charset="0"/>
            </a:rPr>
            <a:t>municipalities</a:t>
          </a:r>
          <a:r>
            <a:rPr lang="nb-NO" sz="2000" kern="1200" dirty="0">
              <a:solidFill>
                <a:schemeClr val="bg1">
                  <a:lumMod val="50000"/>
                </a:schemeClr>
              </a:solidFill>
              <a:latin typeface="Arial Nova Light" panose="020B0304020202020204" pitchFamily="34" charset="0"/>
            </a:rPr>
            <a:t>, </a:t>
          </a:r>
          <a:r>
            <a:rPr lang="nb-NO" sz="2000" kern="1200" dirty="0" err="1">
              <a:solidFill>
                <a:schemeClr val="bg1">
                  <a:lumMod val="50000"/>
                </a:schemeClr>
              </a:solidFill>
              <a:latin typeface="Arial Nova Light" panose="020B0304020202020204" pitchFamily="34" charset="0"/>
            </a:rPr>
            <a:t>voiced</a:t>
          </a:r>
          <a:r>
            <a:rPr lang="nb-NO" sz="2000" kern="1200" dirty="0">
              <a:solidFill>
                <a:schemeClr val="bg1">
                  <a:lumMod val="50000"/>
                </a:schemeClr>
              </a:solidFill>
              <a:latin typeface="Arial Nova Light" panose="020B0304020202020204" pitchFamily="34" charset="0"/>
            </a:rPr>
            <a:t> at multiple </a:t>
          </a:r>
          <a:r>
            <a:rPr lang="nb-NO" sz="2000" kern="1200" dirty="0" err="1">
              <a:solidFill>
                <a:schemeClr val="bg1">
                  <a:lumMod val="50000"/>
                </a:schemeClr>
              </a:solidFill>
              <a:latin typeface="Arial Nova Light" panose="020B0304020202020204" pitchFamily="34" charset="0"/>
            </a:rPr>
            <a:t>levels</a:t>
          </a:r>
          <a:r>
            <a:rPr lang="nb-NO" sz="2000" kern="1200" dirty="0">
              <a:solidFill>
                <a:schemeClr val="bg1">
                  <a:lumMod val="50000"/>
                </a:schemeClr>
              </a:solidFill>
              <a:latin typeface="Arial Nova Light" panose="020B0304020202020204" pitchFamily="34" charset="0"/>
            </a:rPr>
            <a:t>. </a:t>
          </a:r>
        </a:p>
        <a:p>
          <a:pPr marL="0" lvl="0" indent="0" algn="l" defTabSz="889000">
            <a:lnSpc>
              <a:spcPct val="100000"/>
            </a:lnSpc>
            <a:spcBef>
              <a:spcPct val="0"/>
            </a:spcBef>
            <a:spcAft>
              <a:spcPct val="35000"/>
            </a:spcAft>
            <a:buNone/>
          </a:pPr>
          <a:endParaRPr lang="en-US" sz="2200" kern="1200" dirty="0"/>
        </a:p>
      </dsp:txBody>
      <dsp:txXfrm>
        <a:off x="1916370" y="253372"/>
        <a:ext cx="3543836" cy="1503445"/>
      </dsp:txXfrm>
    </dsp:sp>
    <dsp:sp modelId="{F333A01E-4983-4758-837C-D1C976901128}">
      <dsp:nvSpPr>
        <dsp:cNvPr id="0" name=""/>
        <dsp:cNvSpPr/>
      </dsp:nvSpPr>
      <dsp:spPr>
        <a:xfrm>
          <a:off x="6057033" y="249267"/>
          <a:ext cx="1503445" cy="150344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A8CD5C-C1CC-4921-8815-0EF32238F7A6}">
      <dsp:nvSpPr>
        <dsp:cNvPr id="0" name=""/>
        <dsp:cNvSpPr/>
      </dsp:nvSpPr>
      <dsp:spPr>
        <a:xfrm>
          <a:off x="6372757" y="564991"/>
          <a:ext cx="871998" cy="871998"/>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26A935-AE5A-42B7-8C73-E4B779136D0F}">
      <dsp:nvSpPr>
        <dsp:cNvPr id="0" name=""/>
        <dsp:cNvSpPr/>
      </dsp:nvSpPr>
      <dsp:spPr>
        <a:xfrm>
          <a:off x="7882646" y="249267"/>
          <a:ext cx="3543836" cy="1503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nb-NO" sz="2000" b="1" kern="1200" dirty="0">
              <a:solidFill>
                <a:schemeClr val="bg1">
                  <a:lumMod val="50000"/>
                </a:schemeClr>
              </a:solidFill>
              <a:latin typeface="Arial Nova Light" panose="020B0304020202020204" pitchFamily="34" charset="0"/>
            </a:rPr>
            <a:t>2. </a:t>
          </a:r>
          <a:r>
            <a:rPr lang="nb-NO" sz="2000" b="1" kern="1200" dirty="0" err="1">
              <a:solidFill>
                <a:schemeClr val="bg1">
                  <a:lumMod val="50000"/>
                </a:schemeClr>
              </a:solidFill>
              <a:latin typeface="Arial Nova Light" panose="020B0304020202020204" pitchFamily="34" charset="0"/>
            </a:rPr>
            <a:t>Confidence</a:t>
          </a:r>
          <a:r>
            <a:rPr lang="nb-NO" sz="2000" b="1" kern="1200" dirty="0">
              <a:solidFill>
                <a:schemeClr val="bg1">
                  <a:lumMod val="50000"/>
                </a:schemeClr>
              </a:solidFill>
              <a:latin typeface="Arial Nova Light" panose="020B0304020202020204" pitchFamily="34" charset="0"/>
            </a:rPr>
            <a:t> in SPARCK. </a:t>
          </a:r>
          <a:r>
            <a:rPr lang="nb-NO" sz="2000" b="0" kern="1200" dirty="0" err="1">
              <a:solidFill>
                <a:schemeClr val="bg1">
                  <a:lumMod val="50000"/>
                </a:schemeClr>
              </a:solidFill>
              <a:latin typeface="Arial Nova Light" panose="020B0304020202020204" pitchFamily="34" charset="0"/>
            </a:rPr>
            <a:t>Acceptance</a:t>
          </a:r>
          <a:r>
            <a:rPr lang="nb-NO" sz="2000" b="0" kern="1200" dirty="0">
              <a:solidFill>
                <a:schemeClr val="bg1">
                  <a:lumMod val="50000"/>
                </a:schemeClr>
              </a:solidFill>
              <a:latin typeface="Arial Nova Light" panose="020B0304020202020204" pitchFamily="34" charset="0"/>
            </a:rPr>
            <a:t> for and </a:t>
          </a:r>
          <a:r>
            <a:rPr lang="nb-NO" sz="2000" b="0" kern="1200" dirty="0" err="1">
              <a:solidFill>
                <a:schemeClr val="bg1">
                  <a:lumMod val="50000"/>
                </a:schemeClr>
              </a:solidFill>
              <a:latin typeface="Arial Nova Light" panose="020B0304020202020204" pitchFamily="34" charset="0"/>
            </a:rPr>
            <a:t>belief</a:t>
          </a:r>
          <a:r>
            <a:rPr lang="nb-NO" sz="2000" b="0" kern="1200" dirty="0">
              <a:solidFill>
                <a:schemeClr val="bg1">
                  <a:lumMod val="50000"/>
                </a:schemeClr>
              </a:solidFill>
              <a:latin typeface="Arial Nova Light" panose="020B0304020202020204" pitchFamily="34" charset="0"/>
            </a:rPr>
            <a:t> in </a:t>
          </a:r>
          <a:r>
            <a:rPr lang="nb-NO" sz="2000" b="0" kern="1200" dirty="0" err="1">
              <a:solidFill>
                <a:schemeClr val="bg1">
                  <a:lumMod val="50000"/>
                </a:schemeClr>
              </a:solidFill>
              <a:latin typeface="Arial Nova Light" panose="020B0304020202020204" pitchFamily="34" charset="0"/>
            </a:rPr>
            <a:t>the</a:t>
          </a:r>
          <a:r>
            <a:rPr lang="nb-NO" sz="2000" b="0" kern="1200" dirty="0">
              <a:solidFill>
                <a:schemeClr val="bg1">
                  <a:lumMod val="50000"/>
                </a:schemeClr>
              </a:solidFill>
              <a:latin typeface="Arial Nova Light" panose="020B0304020202020204" pitchFamily="34" charset="0"/>
            </a:rPr>
            <a:t> </a:t>
          </a:r>
          <a:r>
            <a:rPr lang="nb-NO" sz="2000" b="0" kern="1200" dirty="0" err="1">
              <a:solidFill>
                <a:schemeClr val="bg1">
                  <a:lumMod val="50000"/>
                </a:schemeClr>
              </a:solidFill>
              <a:latin typeface="Arial Nova Light" panose="020B0304020202020204" pitchFamily="34" charset="0"/>
            </a:rPr>
            <a:t>intervention</a:t>
          </a:r>
          <a:r>
            <a:rPr lang="nb-NO" sz="2000" b="0" kern="1200" dirty="0">
              <a:solidFill>
                <a:schemeClr val="bg1">
                  <a:lumMod val="50000"/>
                </a:schemeClr>
              </a:solidFill>
              <a:latin typeface="Arial Nova Light" panose="020B0304020202020204" pitchFamily="34" charset="0"/>
            </a:rPr>
            <a:t>, trust in </a:t>
          </a:r>
          <a:r>
            <a:rPr lang="nb-NO" sz="2000" b="0" kern="1200" dirty="0" err="1">
              <a:solidFill>
                <a:schemeClr val="bg1">
                  <a:lumMod val="50000"/>
                </a:schemeClr>
              </a:solidFill>
              <a:latin typeface="Arial Nova Light" panose="020B0304020202020204" pitchFamily="34" charset="0"/>
            </a:rPr>
            <a:t>theoretical</a:t>
          </a:r>
          <a:r>
            <a:rPr lang="nb-NO" sz="2000" b="0" kern="1200" dirty="0">
              <a:solidFill>
                <a:schemeClr val="bg1">
                  <a:lumMod val="50000"/>
                </a:schemeClr>
              </a:solidFill>
              <a:latin typeface="Arial Nova Light" panose="020B0304020202020204" pitchFamily="34" charset="0"/>
            </a:rPr>
            <a:t> underpinning and positive </a:t>
          </a:r>
          <a:r>
            <a:rPr lang="nb-NO" sz="2000" b="0" kern="1200" dirty="0" err="1">
              <a:solidFill>
                <a:schemeClr val="bg1">
                  <a:lumMod val="50000"/>
                </a:schemeClr>
              </a:solidFill>
              <a:latin typeface="Arial Nova Light" panose="020B0304020202020204" pitchFamily="34" charset="0"/>
            </a:rPr>
            <a:t>experiences</a:t>
          </a:r>
          <a:r>
            <a:rPr lang="nb-NO" sz="2000" b="0" kern="1200" dirty="0">
              <a:solidFill>
                <a:schemeClr val="bg1">
                  <a:lumMod val="50000"/>
                </a:schemeClr>
              </a:solidFill>
              <a:latin typeface="Arial Nova Light" panose="020B0304020202020204" pitchFamily="34" charset="0"/>
            </a:rPr>
            <a:t> and </a:t>
          </a:r>
          <a:r>
            <a:rPr lang="nb-NO" sz="2000" b="0" kern="1200" dirty="0" err="1">
              <a:solidFill>
                <a:schemeClr val="bg1">
                  <a:lumMod val="50000"/>
                </a:schemeClr>
              </a:solidFill>
              <a:latin typeface="Arial Nova Light" panose="020B0304020202020204" pitchFamily="34" charset="0"/>
            </a:rPr>
            <a:t>results</a:t>
          </a:r>
          <a:r>
            <a:rPr lang="nb-NO" sz="2000" b="0" kern="1200" dirty="0">
              <a:solidFill>
                <a:schemeClr val="bg1">
                  <a:lumMod val="50000"/>
                </a:schemeClr>
              </a:solidFill>
              <a:latin typeface="Arial Nova Light" panose="020B0304020202020204" pitchFamily="34" charset="0"/>
            </a:rPr>
            <a:t>.</a:t>
          </a:r>
          <a:r>
            <a:rPr lang="nb-NO" sz="2000" kern="1200" dirty="0">
              <a:solidFill>
                <a:schemeClr val="bg1">
                  <a:lumMod val="50000"/>
                </a:schemeClr>
              </a:solidFill>
              <a:latin typeface="Arial Nova Light" panose="020B0304020202020204" pitchFamily="34" charset="0"/>
            </a:rPr>
            <a:t> </a:t>
          </a:r>
        </a:p>
        <a:p>
          <a:pPr marL="0" lvl="0" indent="0" algn="l" defTabSz="889000">
            <a:lnSpc>
              <a:spcPct val="100000"/>
            </a:lnSpc>
            <a:spcBef>
              <a:spcPct val="0"/>
            </a:spcBef>
            <a:spcAft>
              <a:spcPct val="35000"/>
            </a:spcAft>
            <a:buNone/>
          </a:pPr>
          <a:endParaRPr lang="en-US" sz="2200" kern="1200" dirty="0"/>
        </a:p>
      </dsp:txBody>
      <dsp:txXfrm>
        <a:off x="7882646" y="249267"/>
        <a:ext cx="3543836" cy="1503445"/>
      </dsp:txXfrm>
    </dsp:sp>
    <dsp:sp modelId="{99D51897-784E-4750-84B6-13EEC8BE14E3}">
      <dsp:nvSpPr>
        <dsp:cNvPr id="0" name=""/>
        <dsp:cNvSpPr/>
      </dsp:nvSpPr>
      <dsp:spPr>
        <a:xfrm>
          <a:off x="70097" y="2720125"/>
          <a:ext cx="1503445" cy="150344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6E3918-2190-4EEF-A984-3EC394BF81CB}">
      <dsp:nvSpPr>
        <dsp:cNvPr id="0" name=""/>
        <dsp:cNvSpPr/>
      </dsp:nvSpPr>
      <dsp:spPr>
        <a:xfrm>
          <a:off x="385821" y="3035849"/>
          <a:ext cx="871998" cy="87199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F2A826-1D97-48DD-B149-6FC4A473ACCA}">
      <dsp:nvSpPr>
        <dsp:cNvPr id="0" name=""/>
        <dsp:cNvSpPr/>
      </dsp:nvSpPr>
      <dsp:spPr>
        <a:xfrm>
          <a:off x="1895710" y="2488557"/>
          <a:ext cx="3543836" cy="1857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nb-NO" sz="2000" b="1" kern="1200" dirty="0">
              <a:solidFill>
                <a:schemeClr val="tx1"/>
              </a:solidFill>
              <a:latin typeface="Arial Nova Light" panose="020B0304020202020204" pitchFamily="34" charset="0"/>
            </a:rPr>
            <a:t>3. </a:t>
          </a:r>
          <a:r>
            <a:rPr lang="nb-NO" sz="2000" b="1" kern="1200" dirty="0" err="1">
              <a:solidFill>
                <a:schemeClr val="tx1"/>
              </a:solidFill>
              <a:latin typeface="Arial Nova Light" panose="020B0304020202020204" pitchFamily="34" charset="0"/>
            </a:rPr>
            <a:t>Balancing</a:t>
          </a:r>
          <a:r>
            <a:rPr lang="nb-NO" sz="2000" b="1" kern="1200" dirty="0">
              <a:solidFill>
                <a:schemeClr val="tx1"/>
              </a:solidFill>
              <a:latin typeface="Arial Nova Light" panose="020B0304020202020204" pitchFamily="34" charset="0"/>
            </a:rPr>
            <a:t> </a:t>
          </a:r>
          <a:r>
            <a:rPr lang="nb-NO" sz="2000" b="1" kern="1200" dirty="0" err="1">
              <a:solidFill>
                <a:schemeClr val="tx1"/>
              </a:solidFill>
              <a:latin typeface="Arial Nova Light" panose="020B0304020202020204" pitchFamily="34" charset="0"/>
            </a:rPr>
            <a:t>flexibility</a:t>
          </a:r>
          <a:r>
            <a:rPr lang="nb-NO" sz="2000" b="1" kern="1200" dirty="0">
              <a:solidFill>
                <a:schemeClr val="tx1"/>
              </a:solidFill>
              <a:latin typeface="Arial Nova Light" panose="020B0304020202020204" pitchFamily="34" charset="0"/>
            </a:rPr>
            <a:t> </a:t>
          </a:r>
          <a:r>
            <a:rPr lang="nb-NO" sz="2000" b="1" kern="1200" dirty="0" err="1">
              <a:solidFill>
                <a:schemeClr val="tx1"/>
              </a:solidFill>
              <a:latin typeface="Arial Nova Light" panose="020B0304020202020204" pitchFamily="34" charset="0"/>
            </a:rPr>
            <a:t>with</a:t>
          </a:r>
          <a:r>
            <a:rPr lang="nb-NO" sz="2000" b="1" kern="1200" dirty="0">
              <a:solidFill>
                <a:schemeClr val="tx1"/>
              </a:solidFill>
              <a:latin typeface="Arial Nova Light" panose="020B0304020202020204" pitchFamily="34" charset="0"/>
            </a:rPr>
            <a:t> </a:t>
          </a:r>
          <a:r>
            <a:rPr lang="nb-NO" sz="2000" b="1" kern="1200" dirty="0" err="1">
              <a:solidFill>
                <a:schemeClr val="tx1"/>
              </a:solidFill>
              <a:latin typeface="Arial Nova Light" panose="020B0304020202020204" pitchFamily="34" charset="0"/>
            </a:rPr>
            <a:t>complexity</a:t>
          </a:r>
          <a:r>
            <a:rPr lang="nb-NO" sz="2000" b="1" kern="1200" dirty="0">
              <a:solidFill>
                <a:schemeClr val="tx1"/>
              </a:solidFill>
              <a:latin typeface="Arial Nova Light" panose="020B0304020202020204" pitchFamily="34" charset="0"/>
            </a:rPr>
            <a:t>. </a:t>
          </a:r>
          <a:r>
            <a:rPr lang="nb-NO" sz="2000" kern="1200" dirty="0" err="1">
              <a:solidFill>
                <a:schemeClr val="tx1"/>
              </a:solidFill>
              <a:latin typeface="Arial Nova Light" panose="020B0304020202020204" pitchFamily="34" charset="0"/>
            </a:rPr>
            <a:t>Adaptability</a:t>
          </a:r>
          <a:r>
            <a:rPr lang="nb-NO" sz="2000" kern="1200" dirty="0">
              <a:solidFill>
                <a:schemeClr val="tx1"/>
              </a:solidFill>
              <a:latin typeface="Arial Nova Light" panose="020B0304020202020204" pitchFamily="34" charset="0"/>
            </a:rPr>
            <a:t> to families and services </a:t>
          </a:r>
          <a:r>
            <a:rPr lang="nb-NO" sz="2000" kern="1200" dirty="0" err="1">
              <a:solidFill>
                <a:schemeClr val="tx1"/>
              </a:solidFill>
              <a:latin typeface="Arial Nova Light" panose="020B0304020202020204" pitchFamily="34" charset="0"/>
            </a:rPr>
            <a:t>are</a:t>
          </a:r>
          <a:r>
            <a:rPr lang="nb-NO" sz="2000" kern="1200" dirty="0">
              <a:solidFill>
                <a:schemeClr val="tx1"/>
              </a:solidFill>
              <a:latin typeface="Arial Nova Light" panose="020B0304020202020204" pitchFamily="34" charset="0"/>
            </a:rPr>
            <a:t> </a:t>
          </a:r>
          <a:r>
            <a:rPr lang="nb-NO" sz="2000" kern="1200" dirty="0" err="1">
              <a:solidFill>
                <a:schemeClr val="tx1"/>
              </a:solidFill>
              <a:latin typeface="Arial Nova Light" panose="020B0304020202020204" pitchFamily="34" charset="0"/>
            </a:rPr>
            <a:t>key</a:t>
          </a:r>
          <a:r>
            <a:rPr lang="nb-NO" sz="2000" kern="1200" dirty="0">
              <a:solidFill>
                <a:schemeClr val="tx1"/>
              </a:solidFill>
              <a:latin typeface="Arial Nova Light" panose="020B0304020202020204" pitchFamily="34" charset="0"/>
            </a:rPr>
            <a:t> </a:t>
          </a:r>
          <a:r>
            <a:rPr lang="nb-NO" sz="2000" kern="1200" dirty="0" err="1">
              <a:solidFill>
                <a:schemeClr val="tx1"/>
              </a:solidFill>
              <a:latin typeface="Arial Nova Light" panose="020B0304020202020204" pitchFamily="34" charset="0"/>
            </a:rPr>
            <a:t>strengths</a:t>
          </a:r>
          <a:r>
            <a:rPr lang="nb-NO" sz="2000" kern="1200" dirty="0">
              <a:solidFill>
                <a:schemeClr val="tx1"/>
              </a:solidFill>
              <a:latin typeface="Arial Nova Light" panose="020B0304020202020204" pitchFamily="34" charset="0"/>
            </a:rPr>
            <a:t>, </a:t>
          </a:r>
          <a:r>
            <a:rPr lang="nb-NO" sz="2000" kern="1200" dirty="0" err="1">
              <a:solidFill>
                <a:schemeClr val="tx1"/>
              </a:solidFill>
              <a:latin typeface="Arial Nova Light" panose="020B0304020202020204" pitchFamily="34" charset="0"/>
            </a:rPr>
            <a:t>however</a:t>
          </a:r>
          <a:r>
            <a:rPr lang="nb-NO" sz="2000" kern="1200" dirty="0">
              <a:solidFill>
                <a:schemeClr val="tx1"/>
              </a:solidFill>
              <a:latin typeface="Arial Nova Light" panose="020B0304020202020204" pitchFamily="34" charset="0"/>
            </a:rPr>
            <a:t>, fosters </a:t>
          </a:r>
          <a:r>
            <a:rPr lang="nb-NO" sz="2000" kern="1200" dirty="0" err="1">
              <a:solidFill>
                <a:schemeClr val="tx1"/>
              </a:solidFill>
              <a:latin typeface="Arial Nova Light" panose="020B0304020202020204" pitchFamily="34" charset="0"/>
            </a:rPr>
            <a:t>complexity</a:t>
          </a:r>
          <a:r>
            <a:rPr lang="nb-NO" sz="2000" kern="1200" dirty="0">
              <a:solidFill>
                <a:schemeClr val="tx1"/>
              </a:solidFill>
              <a:latin typeface="Arial Nova Light" panose="020B0304020202020204" pitchFamily="34" charset="0"/>
            </a:rPr>
            <a:t>. </a:t>
          </a:r>
          <a:r>
            <a:rPr lang="nb-NO" sz="2000" kern="1200" dirty="0" err="1">
              <a:solidFill>
                <a:schemeClr val="tx1"/>
              </a:solidFill>
              <a:latin typeface="Arial Nova Light" panose="020B0304020202020204" pitchFamily="34" charset="0"/>
            </a:rPr>
            <a:t>Increases</a:t>
          </a:r>
          <a:r>
            <a:rPr lang="nb-NO" sz="2000" kern="1200" dirty="0">
              <a:solidFill>
                <a:schemeClr val="tx1"/>
              </a:solidFill>
              <a:latin typeface="Arial Nova Light" panose="020B0304020202020204" pitchFamily="34" charset="0"/>
            </a:rPr>
            <a:t> </a:t>
          </a:r>
          <a:r>
            <a:rPr lang="nb-NO" sz="2000" kern="1200" dirty="0" err="1">
              <a:solidFill>
                <a:schemeClr val="tx1"/>
              </a:solidFill>
              <a:latin typeface="Arial Nova Light" panose="020B0304020202020204" pitchFamily="34" charset="0"/>
            </a:rPr>
            <a:t>need</a:t>
          </a:r>
          <a:r>
            <a:rPr lang="nb-NO" sz="2000" kern="1200" dirty="0">
              <a:solidFill>
                <a:schemeClr val="tx1"/>
              </a:solidFill>
              <a:latin typeface="Arial Nova Light" panose="020B0304020202020204" pitchFamily="34" charset="0"/>
            </a:rPr>
            <a:t> for </a:t>
          </a:r>
          <a:r>
            <a:rPr lang="nb-NO" sz="2000" kern="1200" dirty="0" err="1">
              <a:solidFill>
                <a:schemeClr val="tx1"/>
              </a:solidFill>
              <a:latin typeface="Arial Nova Light" panose="020B0304020202020204" pitchFamily="34" charset="0"/>
            </a:rPr>
            <a:t>structured</a:t>
          </a:r>
          <a:r>
            <a:rPr lang="nb-NO" sz="2000" kern="1200" dirty="0">
              <a:solidFill>
                <a:schemeClr val="tx1"/>
              </a:solidFill>
              <a:latin typeface="Arial Nova Light" panose="020B0304020202020204" pitchFamily="34" charset="0"/>
            </a:rPr>
            <a:t> support.  </a:t>
          </a:r>
          <a:endParaRPr lang="en-US" sz="2000" kern="1200" dirty="0">
            <a:solidFill>
              <a:schemeClr val="tx1"/>
            </a:solidFill>
            <a:latin typeface="Arial Nova Light" panose="020B0304020202020204" pitchFamily="34" charset="0"/>
          </a:endParaRPr>
        </a:p>
      </dsp:txBody>
      <dsp:txXfrm>
        <a:off x="1895710" y="2488557"/>
        <a:ext cx="3543836" cy="1857342"/>
      </dsp:txXfrm>
    </dsp:sp>
    <dsp:sp modelId="{B780E261-B0E5-4D7A-832F-4BADB353EE6C}">
      <dsp:nvSpPr>
        <dsp:cNvPr id="0" name=""/>
        <dsp:cNvSpPr/>
      </dsp:nvSpPr>
      <dsp:spPr>
        <a:xfrm>
          <a:off x="6057033" y="2720125"/>
          <a:ext cx="1503445" cy="150344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D46B46-C410-416E-B9F5-5776F7A81C07}">
      <dsp:nvSpPr>
        <dsp:cNvPr id="0" name=""/>
        <dsp:cNvSpPr/>
      </dsp:nvSpPr>
      <dsp:spPr>
        <a:xfrm>
          <a:off x="6372757" y="3035849"/>
          <a:ext cx="871998" cy="871998"/>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EFB925-557A-48A2-8339-229CA95A92CC}">
      <dsp:nvSpPr>
        <dsp:cNvPr id="0" name=""/>
        <dsp:cNvSpPr/>
      </dsp:nvSpPr>
      <dsp:spPr>
        <a:xfrm>
          <a:off x="7882646" y="2720125"/>
          <a:ext cx="3543836" cy="1503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nb-NO" sz="2000" b="1" kern="1200" dirty="0">
              <a:solidFill>
                <a:schemeClr val="bg1">
                  <a:lumMod val="50000"/>
                </a:schemeClr>
              </a:solidFill>
              <a:latin typeface="Arial Nova Light" panose="020B0304020202020204" pitchFamily="34" charset="0"/>
            </a:rPr>
            <a:t>4. </a:t>
          </a:r>
          <a:r>
            <a:rPr lang="nb-NO" sz="2000" b="1" kern="1200" dirty="0" err="1">
              <a:solidFill>
                <a:schemeClr val="bg1">
                  <a:lumMod val="50000"/>
                </a:schemeClr>
              </a:solidFill>
              <a:latin typeface="Arial Nova Light" panose="020B0304020202020204" pitchFamily="34" charset="0"/>
            </a:rPr>
            <a:t>Navigating</a:t>
          </a:r>
          <a:r>
            <a:rPr lang="nb-NO" sz="2000" b="1" kern="1200" dirty="0">
              <a:solidFill>
                <a:schemeClr val="bg1">
                  <a:lumMod val="50000"/>
                </a:schemeClr>
              </a:solidFill>
              <a:latin typeface="Arial Nova Light" panose="020B0304020202020204" pitchFamily="34" charset="0"/>
            </a:rPr>
            <a:t> </a:t>
          </a:r>
          <a:r>
            <a:rPr lang="nb-NO" sz="2000" b="1" kern="1200" dirty="0" err="1">
              <a:solidFill>
                <a:schemeClr val="bg1">
                  <a:lumMod val="50000"/>
                </a:schemeClr>
              </a:solidFill>
              <a:latin typeface="Arial Nova Light" panose="020B0304020202020204" pitchFamily="34" charset="0"/>
            </a:rPr>
            <a:t>resource</a:t>
          </a:r>
          <a:r>
            <a:rPr lang="nb-NO" sz="2000" b="1" kern="1200" dirty="0">
              <a:solidFill>
                <a:schemeClr val="bg1">
                  <a:lumMod val="50000"/>
                </a:schemeClr>
              </a:solidFill>
              <a:latin typeface="Arial Nova Light" panose="020B0304020202020204" pitchFamily="34" charset="0"/>
            </a:rPr>
            <a:t> </a:t>
          </a:r>
          <a:r>
            <a:rPr lang="nb-NO" sz="2000" b="1" kern="1200" dirty="0" err="1">
              <a:solidFill>
                <a:schemeClr val="bg1">
                  <a:lumMod val="50000"/>
                </a:schemeClr>
              </a:solidFill>
              <a:latin typeface="Arial Nova Light" panose="020B0304020202020204" pitchFamily="34" charset="0"/>
            </a:rPr>
            <a:t>constraints</a:t>
          </a:r>
          <a:r>
            <a:rPr lang="nb-NO" sz="2000" b="1" kern="1200" dirty="0">
              <a:solidFill>
                <a:schemeClr val="bg1">
                  <a:lumMod val="50000"/>
                </a:schemeClr>
              </a:solidFill>
              <a:latin typeface="Arial Nova Light" panose="020B0304020202020204" pitchFamily="34" charset="0"/>
            </a:rPr>
            <a:t>. </a:t>
          </a:r>
          <a:r>
            <a:rPr lang="nb-NO" sz="2000" b="0" kern="1200" dirty="0" err="1">
              <a:solidFill>
                <a:schemeClr val="bg1">
                  <a:lumMod val="50000"/>
                </a:schemeClr>
              </a:solidFill>
              <a:latin typeface="Arial Nova Light" panose="020B0304020202020204" pitchFamily="34" charset="0"/>
            </a:rPr>
            <a:t>Prioritization</a:t>
          </a:r>
          <a:r>
            <a:rPr lang="nb-NO" sz="2000" b="0" kern="1200" dirty="0">
              <a:solidFill>
                <a:schemeClr val="bg1">
                  <a:lumMod val="50000"/>
                </a:schemeClr>
              </a:solidFill>
              <a:latin typeface="Arial Nova Light" panose="020B0304020202020204" pitchFamily="34" charset="0"/>
            </a:rPr>
            <a:t> and </a:t>
          </a:r>
          <a:r>
            <a:rPr lang="nb-NO" sz="2000" b="0" kern="1200" dirty="0" err="1">
              <a:solidFill>
                <a:schemeClr val="bg1">
                  <a:lumMod val="50000"/>
                </a:schemeClr>
              </a:solidFill>
              <a:latin typeface="Arial Nova Light" panose="020B0304020202020204" pitchFamily="34" charset="0"/>
            </a:rPr>
            <a:t>competition</a:t>
          </a:r>
          <a:r>
            <a:rPr lang="nb-NO" sz="2000" b="0" kern="1200" dirty="0">
              <a:solidFill>
                <a:schemeClr val="bg1">
                  <a:lumMod val="50000"/>
                </a:schemeClr>
              </a:solidFill>
              <a:latin typeface="Arial Nova Light" panose="020B0304020202020204" pitchFamily="34" charset="0"/>
            </a:rPr>
            <a:t> </a:t>
          </a:r>
          <a:r>
            <a:rPr lang="nb-NO" sz="2000" b="0" kern="1200" dirty="0" err="1">
              <a:solidFill>
                <a:schemeClr val="bg1">
                  <a:lumMod val="50000"/>
                </a:schemeClr>
              </a:solidFill>
              <a:latin typeface="Arial Nova Light" panose="020B0304020202020204" pitchFamily="34" charset="0"/>
            </a:rPr>
            <a:t>a</a:t>
          </a:r>
          <a:r>
            <a:rPr lang="nb-NO" sz="2000" kern="1200" dirty="0" err="1">
              <a:solidFill>
                <a:schemeClr val="bg1">
                  <a:lumMod val="50000"/>
                </a:schemeClr>
              </a:solidFill>
              <a:latin typeface="Arial Nova Light" panose="020B0304020202020204" pitchFamily="34" charset="0"/>
            </a:rPr>
            <a:t>mong</a:t>
          </a:r>
          <a:r>
            <a:rPr lang="nb-NO" sz="2000" kern="1200" dirty="0">
              <a:solidFill>
                <a:schemeClr val="bg1">
                  <a:lumMod val="50000"/>
                </a:schemeClr>
              </a:solidFill>
              <a:latin typeface="Arial Nova Light" panose="020B0304020202020204" pitchFamily="34" charset="0"/>
            </a:rPr>
            <a:t> </a:t>
          </a:r>
          <a:r>
            <a:rPr lang="nb-NO" sz="2000" kern="1200" dirty="0" err="1">
              <a:solidFill>
                <a:schemeClr val="bg1">
                  <a:lumMod val="50000"/>
                </a:schemeClr>
              </a:solidFill>
              <a:latin typeface="Arial Nova Light" panose="020B0304020202020204" pitchFamily="34" charset="0"/>
            </a:rPr>
            <a:t>projects</a:t>
          </a:r>
          <a:r>
            <a:rPr lang="nb-NO" sz="2000" kern="1200" dirty="0">
              <a:solidFill>
                <a:schemeClr val="bg1">
                  <a:lumMod val="50000"/>
                </a:schemeClr>
              </a:solidFill>
              <a:latin typeface="Arial Nova Light" panose="020B0304020202020204" pitchFamily="34" charset="0"/>
            </a:rPr>
            <a:t> in </a:t>
          </a:r>
          <a:r>
            <a:rPr lang="nb-NO" sz="2000" kern="1200" dirty="0" err="1">
              <a:solidFill>
                <a:schemeClr val="bg1">
                  <a:lumMod val="50000"/>
                </a:schemeClr>
              </a:solidFill>
              <a:latin typeface="Arial Nova Light" panose="020B0304020202020204" pitchFamily="34" charset="0"/>
            </a:rPr>
            <a:t>municipalities</a:t>
          </a:r>
          <a:r>
            <a:rPr lang="nb-NO" sz="2000" kern="1200" dirty="0">
              <a:solidFill>
                <a:schemeClr val="bg1">
                  <a:lumMod val="50000"/>
                </a:schemeClr>
              </a:solidFill>
              <a:latin typeface="Arial Nova Light" panose="020B0304020202020204" pitchFamily="34" charset="0"/>
            </a:rPr>
            <a:t>, </a:t>
          </a:r>
          <a:r>
            <a:rPr lang="nb-NO" sz="2000" kern="1200" dirty="0" err="1">
              <a:solidFill>
                <a:schemeClr val="bg1">
                  <a:lumMod val="50000"/>
                </a:schemeClr>
              </a:solidFill>
              <a:latin typeface="Arial Nova Light" panose="020B0304020202020204" pitchFamily="34" charset="0"/>
            </a:rPr>
            <a:t>combined</a:t>
          </a:r>
          <a:r>
            <a:rPr lang="nb-NO" sz="2000" kern="1200" dirty="0">
              <a:solidFill>
                <a:schemeClr val="bg1">
                  <a:lumMod val="50000"/>
                </a:schemeClr>
              </a:solidFill>
              <a:latin typeface="Arial Nova Light" panose="020B0304020202020204" pitchFamily="34" charset="0"/>
            </a:rPr>
            <a:t> </a:t>
          </a:r>
          <a:r>
            <a:rPr lang="nb-NO" sz="2000" kern="1200" dirty="0" err="1">
              <a:solidFill>
                <a:schemeClr val="bg1">
                  <a:lumMod val="50000"/>
                </a:schemeClr>
              </a:solidFill>
              <a:latin typeface="Arial Nova Light" panose="020B0304020202020204" pitchFamily="34" charset="0"/>
            </a:rPr>
            <a:t>with</a:t>
          </a:r>
          <a:r>
            <a:rPr lang="nb-NO" sz="2000" kern="1200" dirty="0">
              <a:solidFill>
                <a:schemeClr val="bg1">
                  <a:lumMod val="50000"/>
                </a:schemeClr>
              </a:solidFill>
              <a:latin typeface="Arial Nova Light" panose="020B0304020202020204" pitchFamily="34" charset="0"/>
            </a:rPr>
            <a:t> </a:t>
          </a:r>
          <a:r>
            <a:rPr lang="nb-NO" sz="2000" kern="1200" dirty="0" err="1">
              <a:solidFill>
                <a:schemeClr val="bg1">
                  <a:lumMod val="50000"/>
                </a:schemeClr>
              </a:solidFill>
              <a:latin typeface="Arial Nova Light" panose="020B0304020202020204" pitchFamily="34" charset="0"/>
            </a:rPr>
            <a:t>lack</a:t>
          </a:r>
          <a:r>
            <a:rPr lang="nb-NO" sz="2000" kern="1200" dirty="0">
              <a:solidFill>
                <a:schemeClr val="bg1">
                  <a:lumMod val="50000"/>
                </a:schemeClr>
              </a:solidFill>
              <a:latin typeface="Arial Nova Light" panose="020B0304020202020204" pitchFamily="34" charset="0"/>
            </a:rPr>
            <a:t> </a:t>
          </a:r>
          <a:r>
            <a:rPr lang="nb-NO" sz="2000" kern="1200" dirty="0" err="1">
              <a:solidFill>
                <a:schemeClr val="bg1">
                  <a:lumMod val="50000"/>
                </a:schemeClr>
              </a:solidFill>
              <a:latin typeface="Arial Nova Light" panose="020B0304020202020204" pitchFamily="34" charset="0"/>
            </a:rPr>
            <a:t>of</a:t>
          </a:r>
          <a:r>
            <a:rPr lang="nb-NO" sz="2000" kern="1200" dirty="0">
              <a:solidFill>
                <a:schemeClr val="bg1">
                  <a:lumMod val="50000"/>
                </a:schemeClr>
              </a:solidFill>
              <a:latin typeface="Arial Nova Light" panose="020B0304020202020204" pitchFamily="34" charset="0"/>
            </a:rPr>
            <a:t> </a:t>
          </a:r>
          <a:r>
            <a:rPr lang="nb-NO" sz="2000" kern="1200" dirty="0" err="1">
              <a:solidFill>
                <a:schemeClr val="bg1">
                  <a:lumMod val="50000"/>
                </a:schemeClr>
              </a:solidFill>
              <a:latin typeface="Arial Nova Light" panose="020B0304020202020204" pitchFamily="34" charset="0"/>
            </a:rPr>
            <a:t>resources</a:t>
          </a:r>
          <a:r>
            <a:rPr lang="nb-NO" sz="2000" kern="1200" dirty="0">
              <a:solidFill>
                <a:schemeClr val="bg1">
                  <a:lumMod val="50000"/>
                </a:schemeClr>
              </a:solidFill>
              <a:latin typeface="Arial Nova Light" panose="020B0304020202020204" pitchFamily="34" charset="0"/>
            </a:rPr>
            <a:t>. </a:t>
          </a:r>
          <a:r>
            <a:rPr lang="nb-NO" sz="2000" kern="1200" dirty="0" err="1">
              <a:solidFill>
                <a:schemeClr val="bg1">
                  <a:lumMod val="50000"/>
                </a:schemeClr>
              </a:solidFill>
              <a:latin typeface="Arial Nova Light" panose="020B0304020202020204" pitchFamily="34" charset="0"/>
            </a:rPr>
            <a:t>Promote</a:t>
          </a:r>
          <a:r>
            <a:rPr lang="nb-NO" sz="2000" kern="1200" dirty="0">
              <a:solidFill>
                <a:schemeClr val="bg1">
                  <a:lumMod val="50000"/>
                </a:schemeClr>
              </a:solidFill>
              <a:latin typeface="Arial Nova Light" panose="020B0304020202020204" pitchFamily="34" charset="0"/>
            </a:rPr>
            <a:t> SPARCK and </a:t>
          </a:r>
          <a:r>
            <a:rPr lang="nb-NO" sz="2000" kern="1200" dirty="0" err="1">
              <a:solidFill>
                <a:schemeClr val="bg1">
                  <a:lumMod val="50000"/>
                </a:schemeClr>
              </a:solidFill>
              <a:latin typeface="Arial Nova Light" panose="020B0304020202020204" pitchFamily="34" charset="0"/>
            </a:rPr>
            <a:t>results</a:t>
          </a:r>
          <a:r>
            <a:rPr lang="nb-NO" sz="2000" kern="1200" dirty="0">
              <a:solidFill>
                <a:schemeClr val="bg1">
                  <a:lumMod val="50000"/>
                </a:schemeClr>
              </a:solidFill>
              <a:latin typeface="Arial Nova Light" panose="020B0304020202020204" pitchFamily="34" charset="0"/>
            </a:rPr>
            <a:t> to </a:t>
          </a:r>
          <a:r>
            <a:rPr lang="nb-NO" sz="2000" kern="1200" dirty="0" err="1">
              <a:solidFill>
                <a:schemeClr val="bg1">
                  <a:lumMod val="50000"/>
                </a:schemeClr>
              </a:solidFill>
              <a:latin typeface="Arial Nova Light" panose="020B0304020202020204" pitchFamily="34" charset="0"/>
            </a:rPr>
            <a:t>get</a:t>
          </a:r>
          <a:r>
            <a:rPr lang="nb-NO" sz="2000" kern="1200" dirty="0">
              <a:solidFill>
                <a:schemeClr val="bg1">
                  <a:lumMod val="50000"/>
                </a:schemeClr>
              </a:solidFill>
              <a:latin typeface="Arial Nova Light" panose="020B0304020202020204" pitchFamily="34" charset="0"/>
            </a:rPr>
            <a:t> leader support and buy-in.</a:t>
          </a:r>
          <a:endParaRPr lang="en-US" sz="2000" kern="1200" dirty="0">
            <a:solidFill>
              <a:schemeClr val="bg1">
                <a:lumMod val="50000"/>
              </a:schemeClr>
            </a:solidFill>
            <a:latin typeface="Arial Nova Light" panose="020B0304020202020204" pitchFamily="34" charset="0"/>
          </a:endParaRPr>
        </a:p>
      </dsp:txBody>
      <dsp:txXfrm>
        <a:off x="7882646" y="2720125"/>
        <a:ext cx="3543836" cy="15034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52DFD-460C-4FA0-9EDA-FFEC974BE200}">
      <dsp:nvSpPr>
        <dsp:cNvPr id="0" name=""/>
        <dsp:cNvSpPr/>
      </dsp:nvSpPr>
      <dsp:spPr>
        <a:xfrm>
          <a:off x="2131218" y="0"/>
          <a:ext cx="5697065" cy="5697065"/>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b-NO" sz="2000" b="1" kern="1200" dirty="0"/>
            <a:t>II. Outer setting</a:t>
          </a:r>
        </a:p>
      </dsp:txBody>
      <dsp:txXfrm>
        <a:off x="3984188" y="284853"/>
        <a:ext cx="1991124" cy="854559"/>
      </dsp:txXfrm>
    </dsp:sp>
    <dsp:sp modelId="{82B821A7-5ACB-420A-9F99-291B7ABAC3B0}">
      <dsp:nvSpPr>
        <dsp:cNvPr id="0" name=""/>
        <dsp:cNvSpPr/>
      </dsp:nvSpPr>
      <dsp:spPr>
        <a:xfrm>
          <a:off x="2843351" y="1424266"/>
          <a:ext cx="4272798" cy="4272798"/>
        </a:xfrm>
        <a:prstGeom prst="ellipse">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b-NO" sz="2000" b="1" kern="1200" dirty="0"/>
            <a:t>III. </a:t>
          </a:r>
          <a:r>
            <a:rPr lang="nb-NO" sz="2000" b="1" kern="1200" dirty="0" err="1"/>
            <a:t>Inner</a:t>
          </a:r>
          <a:r>
            <a:rPr lang="nb-NO" sz="2000" b="1" kern="1200" dirty="0"/>
            <a:t> setting</a:t>
          </a:r>
        </a:p>
      </dsp:txBody>
      <dsp:txXfrm>
        <a:off x="3984188" y="1691316"/>
        <a:ext cx="1991124" cy="801149"/>
      </dsp:txXfrm>
    </dsp:sp>
    <dsp:sp modelId="{B3BA620A-16F9-422A-A328-3FBB0AB1969B}">
      <dsp:nvSpPr>
        <dsp:cNvPr id="0" name=""/>
        <dsp:cNvSpPr/>
      </dsp:nvSpPr>
      <dsp:spPr>
        <a:xfrm>
          <a:off x="3555484" y="2848532"/>
          <a:ext cx="2848532" cy="2848532"/>
        </a:xfrm>
        <a:prstGeom prst="ellipse">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b-NO" sz="2000" b="1" kern="1200" dirty="0"/>
            <a:t>IV. </a:t>
          </a:r>
          <a:r>
            <a:rPr lang="nb-NO" sz="2000" b="1" kern="1200" dirty="0" err="1"/>
            <a:t>Individuals</a:t>
          </a:r>
          <a:endParaRPr lang="nb-NO" sz="2000" b="1" kern="1200" dirty="0"/>
        </a:p>
      </dsp:txBody>
      <dsp:txXfrm>
        <a:off x="3972642" y="3560665"/>
        <a:ext cx="2014216" cy="14242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8320A-63CE-47DA-BEE4-68917427A8A8}">
      <dsp:nvSpPr>
        <dsp:cNvPr id="0" name=""/>
        <dsp:cNvSpPr/>
      </dsp:nvSpPr>
      <dsp:spPr>
        <a:xfrm rot="10800000">
          <a:off x="1214790" y="684020"/>
          <a:ext cx="4067962" cy="418890"/>
        </a:xfrm>
        <a:prstGeom prst="rightArrow">
          <a:avLst>
            <a:gd name="adj1" fmla="val 75000"/>
            <a:gd name="adj2" fmla="val 50000"/>
          </a:avLst>
        </a:prstGeom>
        <a:solidFill>
          <a:schemeClr val="accent5">
            <a:lumMod val="60000"/>
            <a:lumOff val="40000"/>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sp>
    <dsp:sp modelId="{55593CC9-C68D-45B7-857E-47CF11DB9A30}">
      <dsp:nvSpPr>
        <dsp:cNvPr id="0" name=""/>
        <dsp:cNvSpPr/>
      </dsp:nvSpPr>
      <dsp:spPr>
        <a:xfrm>
          <a:off x="3175079" y="0"/>
          <a:ext cx="2864693" cy="19634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nb-NO" sz="2000" b="1" kern="1200" dirty="0"/>
            <a:t>I. </a:t>
          </a:r>
          <a:r>
            <a:rPr lang="nb-NO" sz="2000" b="1" kern="1200" dirty="0" err="1"/>
            <a:t>Innovation</a:t>
          </a:r>
          <a:endParaRPr lang="nb-NO" sz="2000" b="1" kern="1200" dirty="0"/>
        </a:p>
      </dsp:txBody>
      <dsp:txXfrm>
        <a:off x="3270929" y="95850"/>
        <a:ext cx="2672993" cy="17717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52DFD-460C-4FA0-9EDA-FFEC974BE200}">
      <dsp:nvSpPr>
        <dsp:cNvPr id="0" name=""/>
        <dsp:cNvSpPr/>
      </dsp:nvSpPr>
      <dsp:spPr>
        <a:xfrm>
          <a:off x="2131218" y="0"/>
          <a:ext cx="5697065" cy="5697065"/>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b-NO" sz="2000" b="1" kern="1200" dirty="0"/>
            <a:t>II. Outer setting</a:t>
          </a:r>
        </a:p>
      </dsp:txBody>
      <dsp:txXfrm>
        <a:off x="3984188" y="284853"/>
        <a:ext cx="1991124" cy="854559"/>
      </dsp:txXfrm>
    </dsp:sp>
    <dsp:sp modelId="{82B821A7-5ACB-420A-9F99-291B7ABAC3B0}">
      <dsp:nvSpPr>
        <dsp:cNvPr id="0" name=""/>
        <dsp:cNvSpPr/>
      </dsp:nvSpPr>
      <dsp:spPr>
        <a:xfrm>
          <a:off x="2843351" y="1424266"/>
          <a:ext cx="4272798" cy="4272798"/>
        </a:xfrm>
        <a:prstGeom prst="ellipse">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b-NO" sz="2000" b="1" kern="1200" dirty="0"/>
            <a:t>III. </a:t>
          </a:r>
          <a:r>
            <a:rPr lang="nb-NO" sz="2000" b="1" kern="1200" dirty="0" err="1"/>
            <a:t>Inner</a:t>
          </a:r>
          <a:r>
            <a:rPr lang="nb-NO" sz="2000" b="1" kern="1200" dirty="0"/>
            <a:t> setting</a:t>
          </a:r>
        </a:p>
      </dsp:txBody>
      <dsp:txXfrm>
        <a:off x="3984188" y="1691316"/>
        <a:ext cx="1991124" cy="801149"/>
      </dsp:txXfrm>
    </dsp:sp>
    <dsp:sp modelId="{B3BA620A-16F9-422A-A328-3FBB0AB1969B}">
      <dsp:nvSpPr>
        <dsp:cNvPr id="0" name=""/>
        <dsp:cNvSpPr/>
      </dsp:nvSpPr>
      <dsp:spPr>
        <a:xfrm>
          <a:off x="3555484" y="2848532"/>
          <a:ext cx="2848532" cy="2848532"/>
        </a:xfrm>
        <a:prstGeom prst="ellipse">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b-NO" sz="2000" b="1" kern="1200" dirty="0"/>
            <a:t>IV. </a:t>
          </a:r>
          <a:r>
            <a:rPr lang="nb-NO" sz="2000" b="1" kern="1200" dirty="0" err="1"/>
            <a:t>Individuals</a:t>
          </a:r>
          <a:endParaRPr lang="nb-NO" sz="2000" b="1" kern="1200" dirty="0"/>
        </a:p>
      </dsp:txBody>
      <dsp:txXfrm>
        <a:off x="3972642" y="3560665"/>
        <a:ext cx="2014216" cy="14242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8320A-63CE-47DA-BEE4-68917427A8A8}">
      <dsp:nvSpPr>
        <dsp:cNvPr id="0" name=""/>
        <dsp:cNvSpPr/>
      </dsp:nvSpPr>
      <dsp:spPr>
        <a:xfrm rot="10800000">
          <a:off x="1139768" y="684020"/>
          <a:ext cx="4120115" cy="418890"/>
        </a:xfrm>
        <a:prstGeom prst="rightArrow">
          <a:avLst>
            <a:gd name="adj1" fmla="val 75000"/>
            <a:gd name="adj2" fmla="val 50000"/>
          </a:avLst>
        </a:prstGeom>
        <a:solidFill>
          <a:schemeClr val="accent5">
            <a:lumMod val="60000"/>
            <a:lumOff val="40000"/>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sp>
    <dsp:sp modelId="{55593CC9-C68D-45B7-857E-47CF11DB9A30}">
      <dsp:nvSpPr>
        <dsp:cNvPr id="0" name=""/>
        <dsp:cNvSpPr/>
      </dsp:nvSpPr>
      <dsp:spPr>
        <a:xfrm>
          <a:off x="3217420" y="0"/>
          <a:ext cx="2809189" cy="19634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nb-NO" sz="2000" b="1" kern="1200" dirty="0"/>
            <a:t>I. </a:t>
          </a:r>
          <a:r>
            <a:rPr lang="nb-NO" sz="2000" b="1" kern="1200" dirty="0" err="1"/>
            <a:t>Innovation</a:t>
          </a:r>
          <a:endParaRPr lang="nb-NO" sz="2000" b="1" kern="1200" dirty="0"/>
        </a:p>
      </dsp:txBody>
      <dsp:txXfrm>
        <a:off x="3313270" y="95850"/>
        <a:ext cx="2617489" cy="177178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85BB5-DD9B-A949-9949-14F0D8C17E3F}" type="datetimeFigureOut">
              <a:rPr lang="en-US" smtClean="0"/>
              <a:t>4/7/26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2E6C5-2FA3-FB43-945D-A5F600F6C176}" type="slidenum">
              <a:rPr lang="en-US" smtClean="0"/>
              <a:t>‹#›</a:t>
            </a:fld>
            <a:endParaRPr lang="en-US"/>
          </a:p>
        </p:txBody>
      </p:sp>
    </p:spTree>
    <p:extLst>
      <p:ext uri="{BB962C8B-B14F-4D97-AF65-F5344CB8AC3E}">
        <p14:creationId xmlns:p14="http://schemas.microsoft.com/office/powerpoint/2010/main" val="134527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96955-19C8-447B-9AC7-DE00E46E68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911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28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399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37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772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 </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186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in spreek tekst: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Kans op </a:t>
            </a:r>
            <a:r>
              <a:rPr lang="nl-NL" i="1" dirty="0" err="1"/>
              <a:t>sustainment</a:t>
            </a:r>
            <a:r>
              <a:rPr lang="nl-NL" i="1" dirty="0"/>
              <a:t> is groter, maar levert ook gedoe/vertraging bij ‘</a:t>
            </a:r>
            <a:r>
              <a:rPr lang="nl-NL" i="1" dirty="0" err="1"/>
              <a:t>connecting</a:t>
            </a:r>
            <a:r>
              <a:rPr lang="nl-NL" i="1" dirty="0"/>
              <a:t> </a:t>
            </a:r>
            <a:r>
              <a:rPr lang="nl-NL" i="1" dirty="0" err="1"/>
              <a:t>to</a:t>
            </a:r>
            <a:r>
              <a:rPr lang="nl-NL" i="1" dirty="0"/>
              <a:t> </a:t>
            </a:r>
            <a:r>
              <a:rPr lang="nl-NL" i="1" dirty="0" err="1"/>
              <a:t>other</a:t>
            </a:r>
            <a:r>
              <a:rPr lang="nl-NL" i="1" dirty="0"/>
              <a:t> ACP </a:t>
            </a:r>
            <a:r>
              <a:rPr lang="nl-NL" i="1" dirty="0" err="1"/>
              <a:t>projects</a:t>
            </a:r>
            <a:r>
              <a:rPr lang="nl-NL" i="1" dirty="0"/>
              <a:t>/</a:t>
            </a:r>
            <a:r>
              <a:rPr lang="nl-NL" i="1" dirty="0" err="1"/>
              <a:t>initiatives</a:t>
            </a:r>
            <a:endParaRPr lang="nl-NL" i="1"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326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Overall niet te lang bij stil staan, kort benoemen dat we eigenlijk nog niet zover zijn.</a:t>
            </a:r>
          </a:p>
          <a:p>
            <a:endParaRPr lang="nl-NL" dirty="0"/>
          </a:p>
          <a:p>
            <a:endParaRPr lang="nl-NL" dirty="0"/>
          </a:p>
          <a:p>
            <a:r>
              <a:rPr lang="nl-NL" dirty="0"/>
              <a:t>Verschillende niveaus binnen organisaties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920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748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Settings</a:t>
            </a:r>
            <a:r>
              <a:rPr lang="nl-NL" dirty="0"/>
              <a:t>: </a:t>
            </a:r>
            <a:r>
              <a:rPr lang="nl-NL" dirty="0" err="1"/>
              <a:t>between</a:t>
            </a:r>
            <a:r>
              <a:rPr lang="nl-NL" dirty="0"/>
              <a:t> </a:t>
            </a:r>
            <a:r>
              <a:rPr lang="nl-NL" dirty="0" err="1"/>
              <a:t>healthcare</a:t>
            </a:r>
            <a:r>
              <a:rPr lang="nl-NL" dirty="0"/>
              <a:t> </a:t>
            </a:r>
            <a:r>
              <a:rPr lang="nl-NL" dirty="0" err="1"/>
              <a:t>settings</a:t>
            </a:r>
            <a:r>
              <a:rPr lang="nl-NL" dirty="0"/>
              <a:t> </a:t>
            </a:r>
            <a:r>
              <a:rPr lang="nl-NL" dirty="0" err="1"/>
              <a:t>and</a:t>
            </a:r>
            <a:r>
              <a:rPr lang="nl-NL" dirty="0"/>
              <a:t> </a:t>
            </a:r>
            <a:r>
              <a:rPr lang="nl-NL" dirty="0" err="1"/>
              <a:t>between</a:t>
            </a:r>
            <a:r>
              <a:rPr lang="nl-NL" dirty="0"/>
              <a:t> </a:t>
            </a:r>
            <a:r>
              <a:rPr lang="nl-NL" dirty="0" err="1"/>
              <a:t>healthcare</a:t>
            </a:r>
            <a:r>
              <a:rPr lang="nl-NL" dirty="0"/>
              <a:t> </a:t>
            </a:r>
            <a:r>
              <a:rPr lang="nl-NL" dirty="0" err="1"/>
              <a:t>and</a:t>
            </a:r>
            <a:r>
              <a:rPr lang="nl-NL" dirty="0"/>
              <a:t> welfare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517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744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Complex systems can </a:t>
            </a:r>
            <a:r>
              <a:rPr lang="en-GB" sz="1200" b="1" dirty="0"/>
              <a:t>self-adapt</a:t>
            </a:r>
            <a:r>
              <a:rPr lang="en-GB" sz="1200" dirty="0"/>
              <a:t> in </a:t>
            </a:r>
            <a:r>
              <a:rPr lang="en-GB" sz="1200" b="1" dirty="0"/>
              <a:t>non-linear</a:t>
            </a:r>
            <a:r>
              <a:rPr lang="en-GB" sz="1200" dirty="0"/>
              <a:t>, </a:t>
            </a:r>
            <a:r>
              <a:rPr lang="en-GB" sz="1200" b="1" dirty="0"/>
              <a:t>unpredictable</a:t>
            </a:r>
            <a:r>
              <a:rPr lang="en-GB" sz="1200" dirty="0"/>
              <a:t> ways. Small changes can have disproportionately large effects, while large changes can lead to minimal shifts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96955-19C8-447B-9AC7-DE00E46E68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441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545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Mental distress among children and youth is common and increasing (2010-2022)</a:t>
            </a:r>
            <a:endParaRPr lang="nb-NO" sz="1200" dirty="0"/>
          </a:p>
          <a:p>
            <a:endParaRPr lang="nb-NO" sz="1200" dirty="0"/>
          </a:p>
          <a:p>
            <a:r>
              <a:rPr lang="nb-NO" sz="1200" dirty="0" err="1"/>
              <a:t>Prevalence</a:t>
            </a:r>
            <a:r>
              <a:rPr lang="nb-NO" sz="1200" dirty="0"/>
              <a:t> data from Norwegian studies show </a:t>
            </a:r>
            <a:r>
              <a:rPr lang="nb-NO" sz="1200" dirty="0" err="1"/>
              <a:t>that</a:t>
            </a:r>
            <a:r>
              <a:rPr lang="nb-NO" sz="1200" dirty="0"/>
              <a:t> </a:t>
            </a:r>
            <a:r>
              <a:rPr lang="nb-NO" sz="1200" dirty="0" err="1"/>
              <a:t>around</a:t>
            </a:r>
            <a:r>
              <a:rPr lang="nb-NO" sz="1200" dirty="0"/>
              <a:t> 7% </a:t>
            </a:r>
            <a:r>
              <a:rPr lang="nb-NO" sz="1200" dirty="0" err="1"/>
              <a:t>of</a:t>
            </a:r>
            <a:r>
              <a:rPr lang="nb-NO" sz="1200" dirty="0"/>
              <a:t> </a:t>
            </a:r>
            <a:r>
              <a:rPr lang="nb-NO" sz="1200" dirty="0" err="1"/>
              <a:t>children</a:t>
            </a:r>
            <a:r>
              <a:rPr lang="nb-NO" sz="1200" dirty="0"/>
              <a:t> have symptoms </a:t>
            </a:r>
            <a:r>
              <a:rPr lang="nb-NO" sz="1200" dirty="0" err="1"/>
              <a:t>that</a:t>
            </a:r>
            <a:r>
              <a:rPr lang="nb-NO" sz="1200" dirty="0"/>
              <a:t> </a:t>
            </a:r>
            <a:r>
              <a:rPr lang="nb-NO" sz="1200" dirty="0" err="1"/>
              <a:t>would</a:t>
            </a:r>
            <a:r>
              <a:rPr lang="nb-NO" sz="1200" dirty="0"/>
              <a:t> </a:t>
            </a:r>
            <a:r>
              <a:rPr lang="nb-NO" sz="1200" dirty="0" err="1"/>
              <a:t>classify</a:t>
            </a:r>
            <a:r>
              <a:rPr lang="nb-NO" sz="1200" dirty="0"/>
              <a:t> as a mental </a:t>
            </a:r>
            <a:r>
              <a:rPr lang="nb-NO" sz="1200" dirty="0" err="1"/>
              <a:t>disorder</a:t>
            </a:r>
            <a:r>
              <a:rPr lang="nb-NO" sz="1200" dirty="0"/>
              <a:t>, at </a:t>
            </a:r>
            <a:r>
              <a:rPr lang="nb-NO" sz="1200" dirty="0" err="1"/>
              <a:t>the</a:t>
            </a:r>
            <a:r>
              <a:rPr lang="nb-NO" sz="1200" dirty="0"/>
              <a:t> time </a:t>
            </a:r>
            <a:r>
              <a:rPr lang="nb-NO" sz="1200" dirty="0" err="1"/>
              <a:t>of</a:t>
            </a:r>
            <a:r>
              <a:rPr lang="nb-NO" sz="1200" dirty="0"/>
              <a:t> </a:t>
            </a:r>
            <a:r>
              <a:rPr lang="nb-NO" sz="1200" dirty="0" err="1"/>
              <a:t>examination</a:t>
            </a:r>
            <a:r>
              <a:rPr lang="nb-NO" sz="1200" dirty="0"/>
              <a:t>. </a:t>
            </a:r>
            <a:r>
              <a:rPr lang="nb-NO" sz="1200" dirty="0" err="1"/>
              <a:t>Comparable</a:t>
            </a:r>
            <a:r>
              <a:rPr lang="nb-NO" sz="1200" dirty="0"/>
              <a:t> to </a:t>
            </a:r>
            <a:r>
              <a:rPr lang="nb-NO" sz="1200" dirty="0" err="1"/>
              <a:t>other</a:t>
            </a:r>
            <a:r>
              <a:rPr lang="nb-NO" sz="1200" dirty="0"/>
              <a:t> European </a:t>
            </a:r>
            <a:r>
              <a:rPr lang="nb-NO" sz="1200" dirty="0" err="1"/>
              <a:t>countries</a:t>
            </a:r>
            <a:r>
              <a:rPr lang="nb-NO" sz="1200" dirty="0"/>
              <a:t> (</a:t>
            </a:r>
            <a:r>
              <a:rPr lang="nb-NO" sz="1200" dirty="0" err="1"/>
              <a:t>while</a:t>
            </a:r>
            <a:r>
              <a:rPr lang="nb-NO" sz="1200" dirty="0"/>
              <a:t> </a:t>
            </a:r>
            <a:r>
              <a:rPr lang="nb-NO" sz="1200" dirty="0" err="1"/>
              <a:t>some</a:t>
            </a:r>
            <a:r>
              <a:rPr lang="nb-NO" sz="1200" dirty="0"/>
              <a:t> show </a:t>
            </a:r>
            <a:r>
              <a:rPr lang="nb-NO" sz="1200" dirty="0" err="1"/>
              <a:t>higher</a:t>
            </a:r>
            <a:r>
              <a:rPr lang="nb-NO" sz="1200" dirty="0"/>
              <a:t>). </a:t>
            </a:r>
          </a:p>
          <a:p>
            <a:r>
              <a:rPr lang="en-US" sz="1200" dirty="0"/>
              <a:t>Number of children and youth with sub-clinical symptoms are higher</a:t>
            </a:r>
            <a:endParaRPr lang="nb-NO" sz="1200" dirty="0"/>
          </a:p>
          <a:p>
            <a:r>
              <a:rPr lang="nb-NO" sz="1200" dirty="0"/>
              <a:t>---</a:t>
            </a:r>
            <a:br>
              <a:rPr lang="nb-NO" sz="1200" dirty="0"/>
            </a:br>
            <a:r>
              <a:rPr lang="en-US" sz="1200" dirty="0"/>
              <a:t>Many children who display symptoms of one problem area (i.e., anxiety), also display symptoms in other problem areas (depression or behavioral problems); however, most EBIs are directed towards singular problem areas, thus they are only treated for part of their problems. </a:t>
            </a:r>
            <a:br>
              <a:rPr lang="en-US" sz="1200" dirty="0"/>
            </a:br>
            <a:endParaRPr lang="en-US" sz="1200"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7C97A-0B2A-4871-978D-8A7A9A93D03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453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Recent change in policy and legislation where municipalities are getting increased responsibility for child welfare services, in particular prevention and early intervention.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lumMod val="75000"/>
                  <a:lumOff val="25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The </a:t>
            </a:r>
            <a:r>
              <a:rPr lang="nb-NO" sz="1200" dirty="0" err="1"/>
              <a:t>children</a:t>
            </a:r>
            <a:r>
              <a:rPr lang="nb-NO" sz="1200" dirty="0"/>
              <a:t> do not have «severe </a:t>
            </a:r>
            <a:r>
              <a:rPr lang="nb-NO" sz="1200" dirty="0" err="1"/>
              <a:t>enough</a:t>
            </a:r>
            <a:r>
              <a:rPr lang="nb-NO" sz="1200" dirty="0"/>
              <a:t>» problems to </a:t>
            </a:r>
            <a:r>
              <a:rPr lang="nb-NO" sz="1200" dirty="0" err="1"/>
              <a:t>receive</a:t>
            </a:r>
            <a:r>
              <a:rPr lang="nb-NO" sz="1200" dirty="0"/>
              <a:t> </a:t>
            </a:r>
            <a:r>
              <a:rPr lang="nb-NO" sz="1200" dirty="0" err="1"/>
              <a:t>help</a:t>
            </a:r>
            <a:r>
              <a:rPr lang="nb-NO" sz="1200" dirty="0"/>
              <a:t> in </a:t>
            </a:r>
            <a:r>
              <a:rPr lang="nb-NO" sz="1200" dirty="0" err="1"/>
              <a:t>child</a:t>
            </a:r>
            <a:r>
              <a:rPr lang="nb-NO" sz="1200" dirty="0"/>
              <a:t> and </a:t>
            </a:r>
            <a:r>
              <a:rPr lang="nb-NO" sz="1200" dirty="0" err="1"/>
              <a:t>adolescent</a:t>
            </a:r>
            <a:r>
              <a:rPr lang="nb-NO" sz="1200" dirty="0"/>
              <a:t> mental </a:t>
            </a:r>
            <a:r>
              <a:rPr lang="nb-NO" sz="1200" dirty="0" err="1"/>
              <a:t>health</a:t>
            </a:r>
            <a:r>
              <a:rPr lang="nb-NO" sz="1200" dirty="0"/>
              <a:t> </a:t>
            </a:r>
            <a:r>
              <a:rPr lang="nb-NO" sz="1200" dirty="0" err="1"/>
              <a:t>clinics</a:t>
            </a:r>
            <a:r>
              <a:rPr lang="nb-NO" sz="1200" dirty="0"/>
              <a:t>, so </a:t>
            </a:r>
            <a:r>
              <a:rPr lang="nb-NO" sz="1200" dirty="0" err="1"/>
              <a:t>the</a:t>
            </a:r>
            <a:r>
              <a:rPr lang="nb-NO" sz="1200" dirty="0"/>
              <a:t> </a:t>
            </a:r>
            <a:r>
              <a:rPr lang="nb-NO" sz="1200" dirty="0" err="1"/>
              <a:t>municipalities</a:t>
            </a:r>
            <a:r>
              <a:rPr lang="nb-NO" sz="1200" dirty="0"/>
              <a:t> </a:t>
            </a:r>
            <a:r>
              <a:rPr lang="nb-NO" sz="1200" dirty="0" err="1"/>
              <a:t>are</a:t>
            </a:r>
            <a:r>
              <a:rPr lang="nb-NO" sz="1200" dirty="0"/>
              <a:t> </a:t>
            </a:r>
            <a:r>
              <a:rPr lang="nb-NO" sz="1200" dirty="0" err="1"/>
              <a:t>responsible</a:t>
            </a:r>
            <a:r>
              <a:rPr lang="nb-NO" sz="1200" dirty="0"/>
              <a:t> for </a:t>
            </a:r>
            <a:r>
              <a:rPr lang="nb-NO" sz="1200" dirty="0" err="1"/>
              <a:t>helping</a:t>
            </a:r>
            <a:r>
              <a:rPr lang="nb-NO" sz="1200" dirty="0"/>
              <a:t> </a:t>
            </a:r>
            <a:r>
              <a:rPr lang="nb-NO" sz="1200" dirty="0" err="1"/>
              <a:t>them</a:t>
            </a:r>
            <a:r>
              <a:rPr lang="nb-NO"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err="1"/>
              <a:t>Municipalities</a:t>
            </a:r>
            <a:r>
              <a:rPr lang="nb-NO" sz="1200" dirty="0"/>
              <a:t> report not </a:t>
            </a:r>
            <a:r>
              <a:rPr lang="nb-NO" sz="1200" dirty="0" err="1"/>
              <a:t>having</a:t>
            </a:r>
            <a:r>
              <a:rPr lang="nb-NO" sz="1200" dirty="0"/>
              <a:t> </a:t>
            </a:r>
            <a:r>
              <a:rPr lang="nb-NO" sz="1200" dirty="0" err="1"/>
              <a:t>EBIs</a:t>
            </a:r>
            <a:r>
              <a:rPr lang="nb-NO" sz="1200" dirty="0"/>
              <a:t> for </a:t>
            </a:r>
            <a:r>
              <a:rPr lang="nb-NO" sz="1200" dirty="0" err="1"/>
              <a:t>the</a:t>
            </a:r>
            <a:r>
              <a:rPr lang="nb-NO" sz="1200" dirty="0"/>
              <a:t> target </a:t>
            </a:r>
            <a:r>
              <a:rPr lang="nb-NO" sz="1200" dirty="0" err="1"/>
              <a:t>group</a:t>
            </a:r>
            <a:r>
              <a:rPr lang="nb-NO" sz="1200" dirty="0"/>
              <a:t>. </a:t>
            </a:r>
            <a:br>
              <a:rPr lang="nb-NO" sz="1200" dirty="0"/>
            </a:br>
            <a:endParaRPr lang="nb-NO" sz="1200" dirty="0"/>
          </a:p>
          <a:p>
            <a:r>
              <a:rPr lang="nb-NO" sz="1200" baseline="0" dirty="0" err="1"/>
              <a:t>There</a:t>
            </a:r>
            <a:r>
              <a:rPr lang="nb-NO" sz="1200" baseline="0" dirty="0"/>
              <a:t> is an </a:t>
            </a:r>
            <a:r>
              <a:rPr lang="nb-NO" sz="1200" baseline="0" dirty="0" err="1"/>
              <a:t>outspoken</a:t>
            </a:r>
            <a:r>
              <a:rPr lang="nb-NO" sz="1200" baseline="0" dirty="0"/>
              <a:t> </a:t>
            </a:r>
            <a:r>
              <a:rPr lang="nb-NO" sz="1200" baseline="0" dirty="0" err="1"/>
              <a:t>need</a:t>
            </a:r>
            <a:r>
              <a:rPr lang="nb-NO" sz="1200" baseline="0" dirty="0"/>
              <a:t> for preventive </a:t>
            </a:r>
            <a:r>
              <a:rPr lang="nb-NO" sz="1200" baseline="0" dirty="0" err="1"/>
              <a:t>interventions</a:t>
            </a:r>
            <a:r>
              <a:rPr lang="nb-NO" sz="1200" baseline="0" dirty="0"/>
              <a:t> for </a:t>
            </a:r>
            <a:r>
              <a:rPr lang="nb-NO" sz="1200" baseline="0" dirty="0" err="1"/>
              <a:t>the</a:t>
            </a:r>
            <a:r>
              <a:rPr lang="nb-NO" sz="1200" baseline="0" dirty="0"/>
              <a:t> target </a:t>
            </a:r>
            <a:r>
              <a:rPr lang="nb-NO" sz="1200" baseline="0" dirty="0" err="1"/>
              <a:t>group</a:t>
            </a:r>
            <a:r>
              <a:rPr lang="nb-NO" sz="1200" baseline="0" dirty="0"/>
              <a:t> in </a:t>
            </a:r>
            <a:r>
              <a:rPr lang="nb-NO" sz="1200" baseline="0" dirty="0" err="1"/>
              <a:t>primary</a:t>
            </a:r>
            <a:r>
              <a:rPr lang="nb-NO" sz="1200" baseline="0" dirty="0"/>
              <a:t> services in Norway. </a:t>
            </a:r>
          </a:p>
          <a:p>
            <a:endParaRPr lang="nb-NO" sz="1200" baseline="0" dirty="0"/>
          </a:p>
          <a:p>
            <a:br>
              <a:rPr lang="nb-NO" sz="1200" baseline="0" dirty="0"/>
            </a:br>
            <a:br>
              <a:rPr lang="nb-NO" sz="1200" baseline="0" dirty="0"/>
            </a:br>
            <a:endParaRPr lang="nb-NO" sz="1200" dirty="0"/>
          </a:p>
          <a:p>
            <a:br>
              <a:rPr lang="en-US" sz="1200" dirty="0"/>
            </a:br>
            <a:endParaRPr lang="en-US" sz="1200"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7C97A-0B2A-4871-978D-8A7A9A93D03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265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dirty="0"/>
              <a:t>To try to answer some o</a:t>
            </a:r>
            <a:r>
              <a:rPr lang="en-US" sz="1200" baseline="0" dirty="0"/>
              <a:t>f these issues, the SPARCK intervention was born.</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solidFill>
                  <a:srgbClr val="000000">
                    <a:lumMod val="75000"/>
                    <a:lumOff val="25000"/>
                  </a:srgbClr>
                </a:solidFill>
              </a:rPr>
            </a:br>
            <a:r>
              <a:rPr lang="en-US" sz="1200" dirty="0">
                <a:solidFill>
                  <a:srgbClr val="000000">
                    <a:lumMod val="75000"/>
                    <a:lumOff val="25000"/>
                  </a:srgbClr>
                </a:solidFill>
              </a:rPr>
              <a:t>To achieve more rapid translation into practice field, there should be a focus on implementation from the earliest stages of intervention development </a:t>
            </a:r>
            <a:endParaRPr lang="en-US" sz="1100" dirty="0">
              <a:solidFill>
                <a:srgbClr val="000000">
                  <a:lumMod val="75000"/>
                  <a:lumOff val="25000"/>
                </a:srgbClr>
              </a:solidFill>
            </a:endParaRPr>
          </a:p>
          <a:p>
            <a:r>
              <a:rPr lang="en-US" sz="1200" baseline="0" dirty="0"/>
              <a:t> </a:t>
            </a:r>
            <a:endParaRPr lang="en-US" sz="1200" dirty="0"/>
          </a:p>
          <a:p>
            <a:r>
              <a:rPr lang="en-US" sz="1200" dirty="0"/>
              <a:t>Dual focus of the project: </a:t>
            </a:r>
            <a:br>
              <a:rPr lang="en-US" sz="1200" dirty="0"/>
            </a:br>
            <a:r>
              <a:rPr lang="en-US" sz="1200" dirty="0"/>
              <a:t>1) Develop a parent training program for parents of children with elevated, yet subclinical levels of internalizing symptoms (anxiety, depression and withdrawal)</a:t>
            </a:r>
            <a:r>
              <a:rPr lang="en-US" sz="1200" baseline="0" dirty="0"/>
              <a:t> and</a:t>
            </a:r>
            <a:r>
              <a:rPr lang="en-US" sz="1200" dirty="0"/>
              <a:t>/or externalizing</a:t>
            </a:r>
            <a:r>
              <a:rPr lang="en-US" sz="1200" baseline="0" dirty="0"/>
              <a:t> symptoms (conduct </a:t>
            </a:r>
            <a:r>
              <a:rPr lang="en-US" sz="1200" dirty="0"/>
              <a:t>problems, cooperation challenges).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 The second aim: implementation, (</a:t>
            </a:r>
            <a:r>
              <a:rPr lang="en-US" sz="1200" baseline="0" dirty="0"/>
              <a:t>focus in </a:t>
            </a:r>
            <a:r>
              <a:rPr lang="en-US" sz="1200" baseline="0" dirty="0" err="1"/>
              <a:t>phd</a:t>
            </a:r>
            <a:r>
              <a:rPr lang="en-US" sz="1200" baseline="0" dirty="0"/>
              <a:t>), h</a:t>
            </a:r>
            <a:r>
              <a:rPr lang="nb-NO" sz="1200" dirty="0" err="1"/>
              <a:t>ow</a:t>
            </a:r>
            <a:r>
              <a:rPr lang="nb-NO" sz="1200" dirty="0"/>
              <a:t> to make SPARCK a</a:t>
            </a:r>
            <a:r>
              <a:rPr lang="en-US" sz="1200" dirty="0" err="1"/>
              <a:t>cceptable</a:t>
            </a:r>
            <a:r>
              <a:rPr lang="en-US" sz="1200" dirty="0"/>
              <a:t>, appropriate, feasible, and sustainable over time, to reach a large group of children, tailored to Norwegian primary care services. </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7C97A-0B2A-4871-978D-8A7A9A93D03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915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dirty="0" err="1"/>
              <a:t>We</a:t>
            </a:r>
            <a:r>
              <a:rPr lang="nb-NO" sz="1000" dirty="0"/>
              <a:t> </a:t>
            </a:r>
            <a:r>
              <a:rPr lang="nb-NO" sz="1000" dirty="0" err="1"/>
              <a:t>designed</a:t>
            </a:r>
            <a:r>
              <a:rPr lang="nb-NO" sz="1000" dirty="0"/>
              <a:t> a prototype </a:t>
            </a:r>
            <a:r>
              <a:rPr lang="nb-NO" sz="1000" dirty="0" err="1"/>
              <a:t>of</a:t>
            </a:r>
            <a:r>
              <a:rPr lang="nb-NO" sz="1000" dirty="0"/>
              <a:t> </a:t>
            </a:r>
            <a:r>
              <a:rPr lang="nb-NO" sz="1000" dirty="0" err="1"/>
              <a:t>the</a:t>
            </a:r>
            <a:r>
              <a:rPr lang="nb-NO" sz="1000" dirty="0"/>
              <a:t> </a:t>
            </a:r>
            <a:r>
              <a:rPr lang="nb-NO" sz="1000" dirty="0" err="1"/>
              <a:t>intervention</a:t>
            </a:r>
            <a:r>
              <a:rPr lang="nb-NO" sz="1000" dirty="0"/>
              <a:t> </a:t>
            </a:r>
            <a:r>
              <a:rPr lang="nb-NO" sz="1000" dirty="0" err="1"/>
              <a:t>which</a:t>
            </a:r>
            <a:r>
              <a:rPr lang="nb-NO" sz="1000" dirty="0"/>
              <a:t> </a:t>
            </a:r>
            <a:r>
              <a:rPr lang="nb-NO" sz="1000" dirty="0" err="1"/>
              <a:t>was</a:t>
            </a:r>
            <a:r>
              <a:rPr lang="nb-NO" sz="1000" dirty="0"/>
              <a:t> </a:t>
            </a:r>
            <a:r>
              <a:rPr lang="nb-NO" sz="1000" dirty="0" err="1"/>
              <a:t>piloted</a:t>
            </a:r>
            <a:r>
              <a:rPr lang="nb-NO" sz="1000" dirty="0"/>
              <a:t> </a:t>
            </a:r>
            <a:r>
              <a:rPr lang="nb-NO" sz="1000" dirty="0" err="1"/>
              <a:t>with</a:t>
            </a:r>
            <a:r>
              <a:rPr lang="nb-NO" sz="1000" dirty="0"/>
              <a:t> 3 families in 2019. </a:t>
            </a:r>
          </a:p>
          <a:p>
            <a:r>
              <a:rPr lang="nb-NO" sz="1000" dirty="0" err="1"/>
              <a:t>After</a:t>
            </a:r>
            <a:r>
              <a:rPr lang="nb-NO" sz="1000" dirty="0"/>
              <a:t> </a:t>
            </a:r>
            <a:r>
              <a:rPr lang="nb-NO" sz="1000" dirty="0" err="1"/>
              <a:t>refinement</a:t>
            </a:r>
            <a:r>
              <a:rPr lang="nb-NO" sz="1000" dirty="0"/>
              <a:t> </a:t>
            </a:r>
            <a:r>
              <a:rPr lang="nb-NO" sz="1000" dirty="0" err="1"/>
              <a:t>of</a:t>
            </a:r>
            <a:r>
              <a:rPr lang="nb-NO" sz="1000" dirty="0"/>
              <a:t> </a:t>
            </a:r>
            <a:r>
              <a:rPr lang="nb-NO" sz="1000" dirty="0" err="1"/>
              <a:t>the</a:t>
            </a:r>
            <a:r>
              <a:rPr lang="nb-NO" sz="1000" dirty="0"/>
              <a:t> </a:t>
            </a:r>
            <a:r>
              <a:rPr lang="nb-NO" sz="1000" dirty="0" err="1"/>
              <a:t>intervention</a:t>
            </a:r>
            <a:r>
              <a:rPr lang="nb-NO" sz="1000" dirty="0"/>
              <a:t>, </a:t>
            </a:r>
            <a:r>
              <a:rPr lang="nb-NO" sz="1000" dirty="0" err="1"/>
              <a:t>the</a:t>
            </a:r>
            <a:r>
              <a:rPr lang="nb-NO" sz="1000" dirty="0"/>
              <a:t> 7 </a:t>
            </a:r>
            <a:r>
              <a:rPr lang="nb-NO" sz="1000" dirty="0" err="1"/>
              <a:t>municipalties</a:t>
            </a:r>
            <a:r>
              <a:rPr lang="nb-NO" sz="1000" dirty="0"/>
              <a:t> and 14 </a:t>
            </a:r>
            <a:r>
              <a:rPr lang="nb-NO" sz="1000" dirty="0" err="1"/>
              <a:t>practitioners</a:t>
            </a:r>
            <a:r>
              <a:rPr lang="nb-NO" sz="1000" dirty="0"/>
              <a:t> </a:t>
            </a:r>
            <a:r>
              <a:rPr lang="nb-NO" sz="1000" dirty="0" err="1"/>
              <a:t>were</a:t>
            </a:r>
            <a:r>
              <a:rPr lang="nb-NO" sz="1000" dirty="0"/>
              <a:t> </a:t>
            </a:r>
            <a:r>
              <a:rPr lang="nb-NO" sz="1000" dirty="0" err="1"/>
              <a:t>recruited</a:t>
            </a:r>
            <a:r>
              <a:rPr lang="nb-NO" sz="1000" dirty="0"/>
              <a:t> and </a:t>
            </a:r>
            <a:r>
              <a:rPr lang="nb-NO" sz="1000" dirty="0" err="1"/>
              <a:t>trained</a:t>
            </a:r>
            <a:r>
              <a:rPr lang="nb-NO" sz="1000" dirty="0"/>
              <a:t>.  14 families in </a:t>
            </a:r>
            <a:r>
              <a:rPr lang="nb-NO" sz="1000" dirty="0" err="1"/>
              <a:t>each</a:t>
            </a:r>
            <a:r>
              <a:rPr lang="nb-NO" sz="1000" dirty="0"/>
              <a:t> </a:t>
            </a:r>
            <a:r>
              <a:rPr lang="nb-NO" sz="1000" dirty="0" err="1"/>
              <a:t>cycle</a:t>
            </a:r>
            <a:r>
              <a:rPr lang="nb-NO" sz="1000" dirty="0"/>
              <a:t>. </a:t>
            </a:r>
          </a:p>
          <a:p>
            <a:r>
              <a:rPr lang="nb-NO" sz="1000" dirty="0"/>
              <a:t>Co-</a:t>
            </a:r>
            <a:r>
              <a:rPr lang="nb-NO" sz="1000" dirty="0" err="1"/>
              <a:t>creation</a:t>
            </a:r>
            <a:r>
              <a:rPr lang="nb-NO" sz="1000" dirty="0"/>
              <a:t> – testing – </a:t>
            </a:r>
            <a:r>
              <a:rPr lang="nb-NO" sz="1000" dirty="0" err="1"/>
              <a:t>refinement</a:t>
            </a:r>
            <a:r>
              <a:rPr lang="nb-NO" sz="1000" dirty="0"/>
              <a:t> – co-</a:t>
            </a:r>
            <a:r>
              <a:rPr lang="nb-NO" sz="1000" dirty="0" err="1"/>
              <a:t>creation</a:t>
            </a:r>
            <a:r>
              <a:rPr lang="nb-NO" sz="1000" dirty="0"/>
              <a:t> – testing – </a:t>
            </a:r>
            <a:r>
              <a:rPr lang="nb-NO" sz="1000" dirty="0" err="1"/>
              <a:t>refinement</a:t>
            </a:r>
            <a:r>
              <a:rPr lang="nb-NO" sz="1000" dirty="0"/>
              <a:t> - testing </a:t>
            </a:r>
            <a:r>
              <a:rPr lang="nb-NO" sz="1000" dirty="0" err="1"/>
              <a:t>what</a:t>
            </a:r>
            <a:r>
              <a:rPr lang="nb-NO" sz="1000" dirty="0"/>
              <a:t> is </a:t>
            </a:r>
            <a:r>
              <a:rPr lang="nb-NO" sz="1000" dirty="0" err="1"/>
              <a:t>working</a:t>
            </a:r>
            <a:r>
              <a:rPr lang="nb-NO" sz="1000" dirty="0"/>
              <a:t> and NOT </a:t>
            </a:r>
            <a:r>
              <a:rPr lang="nb-NO" sz="1000" dirty="0" err="1"/>
              <a:t>working</a:t>
            </a:r>
            <a:r>
              <a:rPr lang="nb-NO" sz="1000" dirty="0"/>
              <a:t>.</a:t>
            </a:r>
          </a:p>
          <a:p>
            <a:endParaRPr lang="nb-NO" sz="1000" dirty="0"/>
          </a:p>
          <a:p>
            <a:r>
              <a:rPr lang="nb-NO" sz="1000" dirty="0">
                <a:cs typeface="Calibri"/>
              </a:rPr>
              <a:t>SCED design </a:t>
            </a:r>
            <a:r>
              <a:rPr lang="nb-NO" sz="1000" dirty="0" err="1">
                <a:cs typeface="Calibri"/>
              </a:rPr>
              <a:t>tested</a:t>
            </a:r>
            <a:r>
              <a:rPr lang="nb-NO" sz="1000" dirty="0">
                <a:cs typeface="Calibri"/>
              </a:rPr>
              <a:t> </a:t>
            </a:r>
            <a:r>
              <a:rPr lang="nb-NO" sz="1000" dirty="0" err="1">
                <a:cs typeface="Calibri"/>
              </a:rPr>
              <a:t>individual</a:t>
            </a:r>
            <a:r>
              <a:rPr lang="nb-NO" sz="1000" dirty="0">
                <a:cs typeface="Calibri"/>
              </a:rPr>
              <a:t> </a:t>
            </a:r>
            <a:r>
              <a:rPr lang="nb-NO" sz="1000" dirty="0" err="1">
                <a:cs typeface="Calibri"/>
              </a:rPr>
              <a:t>intervention</a:t>
            </a:r>
            <a:r>
              <a:rPr lang="nb-NO" sz="1000" dirty="0">
                <a:cs typeface="Calibri"/>
              </a:rPr>
              <a:t> </a:t>
            </a:r>
            <a:r>
              <a:rPr lang="nb-NO" sz="1000" dirty="0" err="1">
                <a:cs typeface="Calibri"/>
              </a:rPr>
              <a:t>effects</a:t>
            </a:r>
            <a:r>
              <a:rPr lang="nb-NO" sz="1000" dirty="0">
                <a:cs typeface="Calibri"/>
              </a:rPr>
              <a:t>:</a:t>
            </a:r>
            <a:r>
              <a:rPr lang="en-US" sz="1000" dirty="0"/>
              <a:t> randomized multiple baseline. </a:t>
            </a:r>
            <a:r>
              <a:rPr lang="nb-NO" sz="1000" dirty="0" err="1"/>
              <a:t>We</a:t>
            </a:r>
            <a:r>
              <a:rPr lang="nb-NO" sz="1000" dirty="0"/>
              <a:t> </a:t>
            </a:r>
            <a:r>
              <a:rPr lang="nb-NO" sz="1000" dirty="0" err="1">
                <a:cs typeface="Calibri"/>
              </a:rPr>
              <a:t>got</a:t>
            </a:r>
            <a:r>
              <a:rPr lang="nb-NO" sz="1000" dirty="0">
                <a:cs typeface="Calibri"/>
              </a:rPr>
              <a:t> </a:t>
            </a:r>
            <a:r>
              <a:rPr lang="nb-NO" sz="1000" dirty="0" err="1">
                <a:cs typeface="Calibri"/>
              </a:rPr>
              <a:t>qualitative</a:t>
            </a:r>
            <a:r>
              <a:rPr lang="nb-NO" sz="1000" dirty="0">
                <a:cs typeface="Calibri"/>
              </a:rPr>
              <a:t> feedback from stakeholders to </a:t>
            </a:r>
            <a:r>
              <a:rPr lang="nb-NO" sz="1000" dirty="0" err="1">
                <a:cs typeface="Calibri"/>
              </a:rPr>
              <a:t>identify</a:t>
            </a:r>
            <a:r>
              <a:rPr lang="nb-NO" sz="1000" dirty="0">
                <a:cs typeface="Calibri"/>
              </a:rPr>
              <a:t> </a:t>
            </a:r>
            <a:r>
              <a:rPr lang="nb-NO" sz="1000" dirty="0" err="1">
                <a:cs typeface="Calibri"/>
              </a:rPr>
              <a:t>what</a:t>
            </a:r>
            <a:r>
              <a:rPr lang="nb-NO" sz="1000" dirty="0">
                <a:cs typeface="Calibri"/>
              </a:rPr>
              <a:t> </a:t>
            </a:r>
            <a:r>
              <a:rPr lang="nb-NO" sz="1000" dirty="0" err="1">
                <a:cs typeface="Calibri"/>
              </a:rPr>
              <a:t>content</a:t>
            </a:r>
            <a:r>
              <a:rPr lang="nb-NO" sz="1000" dirty="0">
                <a:cs typeface="Calibri"/>
              </a:rPr>
              <a:t> and </a:t>
            </a:r>
            <a:r>
              <a:rPr lang="nb-NO" sz="1000" dirty="0" err="1">
                <a:cs typeface="Calibri"/>
              </a:rPr>
              <a:t>implementation</a:t>
            </a:r>
            <a:r>
              <a:rPr lang="nb-NO" sz="1000" dirty="0">
                <a:cs typeface="Calibri"/>
              </a:rPr>
              <a:t> </a:t>
            </a:r>
            <a:r>
              <a:rPr lang="nb-NO" sz="1000" dirty="0" err="1">
                <a:cs typeface="Calibri"/>
              </a:rPr>
              <a:t>strategies</a:t>
            </a:r>
            <a:r>
              <a:rPr lang="nb-NO" sz="1000" dirty="0">
                <a:cs typeface="Calibri"/>
              </a:rPr>
              <a:t> </a:t>
            </a:r>
            <a:r>
              <a:rPr lang="nb-NO" sz="1000" dirty="0" err="1">
                <a:cs typeface="Calibri"/>
              </a:rPr>
              <a:t>that</a:t>
            </a:r>
            <a:r>
              <a:rPr lang="nb-NO" sz="1000" dirty="0">
                <a:cs typeface="Calibri"/>
              </a:rPr>
              <a:t> </a:t>
            </a:r>
            <a:r>
              <a:rPr lang="nb-NO" sz="1000" dirty="0" err="1">
                <a:cs typeface="Calibri"/>
              </a:rPr>
              <a:t>worked</a:t>
            </a:r>
            <a:r>
              <a:rPr lang="nb-NO" sz="1000" dirty="0">
                <a:cs typeface="Calibri"/>
              </a:rPr>
              <a:t> or not </a:t>
            </a:r>
            <a:r>
              <a:rPr lang="nb-NO" sz="1000" dirty="0" err="1">
                <a:cs typeface="Calibri"/>
              </a:rPr>
              <a:t>according</a:t>
            </a:r>
            <a:r>
              <a:rPr lang="nb-NO" sz="1000" dirty="0">
                <a:cs typeface="Calibri"/>
              </a:rPr>
              <a:t> to </a:t>
            </a:r>
            <a:r>
              <a:rPr lang="nb-NO" sz="1000" dirty="0" err="1">
                <a:cs typeface="Calibri"/>
              </a:rPr>
              <a:t>needs</a:t>
            </a:r>
            <a:r>
              <a:rPr lang="nb-NO" sz="1000" dirty="0">
                <a:cs typeface="Calibri"/>
              </a:rPr>
              <a:t> </a:t>
            </a:r>
            <a:r>
              <a:rPr lang="nb-NO" sz="1000" dirty="0" err="1">
                <a:cs typeface="Calibri"/>
              </a:rPr>
              <a:t>of</a:t>
            </a:r>
            <a:r>
              <a:rPr lang="nb-NO" sz="1000" dirty="0">
                <a:cs typeface="Calibri"/>
              </a:rPr>
              <a:t> </a:t>
            </a:r>
            <a:r>
              <a:rPr lang="nb-NO" sz="1000" dirty="0" err="1">
                <a:cs typeface="Calibri"/>
              </a:rPr>
              <a:t>users</a:t>
            </a:r>
            <a:r>
              <a:rPr lang="nb-NO" sz="1000" dirty="0">
                <a:cs typeface="Calibri"/>
              </a:rPr>
              <a:t> and </a:t>
            </a:r>
            <a:r>
              <a:rPr lang="nb-NO" sz="1000" dirty="0" err="1">
                <a:cs typeface="Calibri"/>
              </a:rPr>
              <a:t>constraints</a:t>
            </a:r>
            <a:r>
              <a:rPr lang="nb-NO" sz="1000" dirty="0">
                <a:cs typeface="Calibri"/>
              </a:rPr>
              <a:t> </a:t>
            </a:r>
            <a:r>
              <a:rPr lang="nb-NO" sz="1000" dirty="0" err="1">
                <a:cs typeface="Calibri"/>
              </a:rPr>
              <a:t>within</a:t>
            </a:r>
            <a:r>
              <a:rPr lang="nb-NO" sz="1000" dirty="0">
                <a:cs typeface="Calibri"/>
              </a:rPr>
              <a:t> </a:t>
            </a:r>
            <a:r>
              <a:rPr lang="nb-NO" sz="1000" dirty="0" err="1">
                <a:cs typeface="Calibri"/>
              </a:rPr>
              <a:t>the</a:t>
            </a:r>
            <a:r>
              <a:rPr lang="nb-NO" sz="1000" dirty="0">
                <a:cs typeface="Calibri"/>
              </a:rPr>
              <a:t> service system. </a:t>
            </a:r>
            <a:br>
              <a:rPr lang="nb-NO" sz="1000" dirty="0">
                <a:cs typeface="Calibri"/>
              </a:rPr>
            </a:br>
            <a:r>
              <a:rPr lang="nb-NO" sz="1000" dirty="0">
                <a:cs typeface="Calibri"/>
              </a:rPr>
              <a:t>(</a:t>
            </a:r>
            <a:r>
              <a:rPr lang="en-US" sz="1000" dirty="0" err="1"/>
              <a:t>Clinicial</a:t>
            </a:r>
            <a:r>
              <a:rPr lang="en-US" sz="1000" dirty="0"/>
              <a:t> supervision feedback, Co-creation seminars, NCCBD core-group meetings (researchers &amp; clinicians))</a:t>
            </a:r>
            <a:endParaRPr lang="nb-NO" sz="1000" dirty="0">
              <a:cs typeface="Calibri"/>
            </a:endParaRPr>
          </a:p>
          <a:p>
            <a:r>
              <a:rPr lang="nb-NO" sz="1000" dirty="0"/>
              <a:t>--</a:t>
            </a:r>
          </a:p>
          <a:p>
            <a:r>
              <a:rPr lang="nb-NO" sz="1000" dirty="0"/>
              <a:t>The </a:t>
            </a:r>
            <a:r>
              <a:rPr lang="nb-NO" sz="1000" dirty="0" err="1"/>
              <a:t>contextual</a:t>
            </a:r>
            <a:r>
              <a:rPr lang="nb-NO" sz="1000" dirty="0"/>
              <a:t> </a:t>
            </a:r>
            <a:r>
              <a:rPr lang="nb-NO" sz="1000" dirty="0" err="1"/>
              <a:t>analysis</a:t>
            </a:r>
            <a:r>
              <a:rPr lang="nb-NO" sz="1000" dirty="0"/>
              <a:t> (</a:t>
            </a:r>
            <a:r>
              <a:rPr lang="nb-NO" sz="1000" dirty="0" err="1"/>
              <a:t>implementation</a:t>
            </a:r>
            <a:r>
              <a:rPr lang="nb-NO" sz="1000" dirty="0"/>
              <a:t> </a:t>
            </a:r>
            <a:r>
              <a:rPr lang="nb-NO" sz="1000" dirty="0" err="1"/>
              <a:t>study</a:t>
            </a:r>
            <a:r>
              <a:rPr lang="nb-NO" sz="1000" dirty="0"/>
              <a:t>) </a:t>
            </a:r>
            <a:r>
              <a:rPr lang="nb-NO" sz="1000" dirty="0" err="1"/>
              <a:t>conducted</a:t>
            </a:r>
            <a:r>
              <a:rPr lang="nb-NO" sz="1000" dirty="0"/>
              <a:t> during </a:t>
            </a:r>
            <a:r>
              <a:rPr lang="nb-NO" sz="1000" dirty="0" err="1"/>
              <a:t>the</a:t>
            </a:r>
            <a:r>
              <a:rPr lang="nb-NO" sz="1000" dirty="0"/>
              <a:t> first </a:t>
            </a:r>
            <a:r>
              <a:rPr lang="nb-NO" sz="1000" dirty="0" err="1"/>
              <a:t>two</a:t>
            </a:r>
            <a:r>
              <a:rPr lang="nb-NO" sz="1000" dirty="0"/>
              <a:t> design/redesign </a:t>
            </a:r>
            <a:r>
              <a:rPr lang="nb-NO" sz="1000" dirty="0" err="1"/>
              <a:t>cycles</a:t>
            </a:r>
            <a:r>
              <a:rPr lang="nb-NO" sz="1000" dirty="0"/>
              <a:t> </a:t>
            </a:r>
            <a:r>
              <a:rPr lang="nb-NO" sz="1000" dirty="0" err="1"/>
              <a:t>of</a:t>
            </a:r>
            <a:r>
              <a:rPr lang="nb-NO" sz="1000" dirty="0"/>
              <a:t> </a:t>
            </a:r>
            <a:r>
              <a:rPr lang="nb-NO" sz="1000" dirty="0" err="1"/>
              <a:t>the</a:t>
            </a:r>
            <a:r>
              <a:rPr lang="nb-NO" sz="1000" dirty="0"/>
              <a:t> </a:t>
            </a:r>
            <a:r>
              <a:rPr lang="nb-NO" sz="1000" dirty="0" err="1"/>
              <a:t>intervention</a:t>
            </a:r>
            <a:r>
              <a:rPr lang="nb-NO" sz="1000" dirty="0"/>
              <a:t>, </a:t>
            </a:r>
            <a:r>
              <a:rPr lang="nb-NO" sz="1000" dirty="0" err="1"/>
              <a:t>were</a:t>
            </a:r>
            <a:r>
              <a:rPr lang="nb-NO" sz="1000" dirty="0"/>
              <a:t> used to </a:t>
            </a:r>
            <a:r>
              <a:rPr lang="nb-NO" sz="1000" dirty="0" err="1"/>
              <a:t>inform</a:t>
            </a:r>
            <a:r>
              <a:rPr lang="nb-NO" sz="1000" dirty="0"/>
              <a:t> and </a:t>
            </a:r>
            <a:r>
              <a:rPr lang="nb-NO" sz="1000" dirty="0" err="1"/>
              <a:t>adapt</a:t>
            </a:r>
            <a:r>
              <a:rPr lang="nb-NO" sz="1000" dirty="0"/>
              <a:t> </a:t>
            </a:r>
            <a:r>
              <a:rPr lang="nb-NO" sz="1000" dirty="0" err="1"/>
              <a:t>the</a:t>
            </a:r>
            <a:r>
              <a:rPr lang="nb-NO" sz="1000" dirty="0"/>
              <a:t> SPARCK and imp </a:t>
            </a:r>
            <a:r>
              <a:rPr lang="nb-NO" sz="1000" dirty="0" err="1"/>
              <a:t>strategies</a:t>
            </a:r>
            <a:r>
              <a:rPr lang="nb-NO" sz="1000" dirty="0"/>
              <a:t> and </a:t>
            </a:r>
            <a:r>
              <a:rPr lang="nb-NO" sz="1000" dirty="0" err="1"/>
              <a:t>was</a:t>
            </a:r>
            <a:r>
              <a:rPr lang="nb-NO" sz="1000" dirty="0"/>
              <a:t> used as a </a:t>
            </a:r>
            <a:r>
              <a:rPr lang="nb-NO" sz="1000" dirty="0" err="1"/>
              <a:t>seque</a:t>
            </a:r>
            <a:r>
              <a:rPr lang="nb-NO" sz="1000" dirty="0"/>
              <a:t> to an </a:t>
            </a:r>
            <a:r>
              <a:rPr lang="nb-NO" sz="1000" dirty="0" err="1"/>
              <a:t>ongoing</a:t>
            </a:r>
            <a:r>
              <a:rPr lang="nb-NO" sz="1000" dirty="0"/>
              <a:t> RCT/</a:t>
            </a:r>
            <a:r>
              <a:rPr lang="nb-NO" sz="1000" dirty="0" err="1"/>
              <a:t>implementation</a:t>
            </a:r>
            <a:r>
              <a:rPr lang="nb-NO" sz="1000" dirty="0"/>
              <a:t> </a:t>
            </a:r>
            <a:r>
              <a:rPr lang="nb-NO" sz="1000" dirty="0" err="1"/>
              <a:t>study</a:t>
            </a:r>
            <a:r>
              <a:rPr lang="nb-NO" sz="1000" dirty="0"/>
              <a:t>. </a:t>
            </a:r>
          </a:p>
          <a:p>
            <a:endParaRPr lang="nb-NO" sz="1000" dirty="0"/>
          </a:p>
          <a:p>
            <a:r>
              <a:rPr lang="nb-NO" sz="1000" dirty="0" err="1"/>
              <a:t>Results</a:t>
            </a:r>
            <a:r>
              <a:rPr lang="nb-NO" sz="1000" dirty="0"/>
              <a:t> </a:t>
            </a:r>
            <a:r>
              <a:rPr lang="nb-NO" sz="1000" dirty="0" err="1"/>
              <a:t>were</a:t>
            </a:r>
            <a:r>
              <a:rPr lang="nb-NO" sz="1000" dirty="0"/>
              <a:t> used </a:t>
            </a:r>
            <a:r>
              <a:rPr lang="nb-NO" sz="1000" dirty="0" err="1"/>
              <a:t>both</a:t>
            </a:r>
            <a:r>
              <a:rPr lang="nb-NO" sz="1000" dirty="0"/>
              <a:t> </a:t>
            </a:r>
            <a:r>
              <a:rPr lang="nb-NO" sz="1000" dirty="0" err="1"/>
              <a:t>specifically</a:t>
            </a:r>
            <a:r>
              <a:rPr lang="nb-NO" sz="1000" dirty="0"/>
              <a:t> to </a:t>
            </a:r>
            <a:r>
              <a:rPr lang="nb-NO" sz="1000" dirty="0" err="1"/>
              <a:t>inform</a:t>
            </a:r>
            <a:r>
              <a:rPr lang="nb-NO" sz="1000" dirty="0"/>
              <a:t> </a:t>
            </a:r>
            <a:r>
              <a:rPr lang="nb-NO" sz="1000" dirty="0" err="1"/>
              <a:t>adaptation</a:t>
            </a:r>
            <a:r>
              <a:rPr lang="nb-NO" sz="1000" dirty="0"/>
              <a:t>, and </a:t>
            </a:r>
            <a:r>
              <a:rPr lang="nb-NO" sz="1000" dirty="0" err="1"/>
              <a:t>now</a:t>
            </a:r>
            <a:r>
              <a:rPr lang="nb-NO" sz="1000" dirty="0"/>
              <a:t> </a:t>
            </a:r>
            <a:r>
              <a:rPr lang="nb-NO" sz="1000" dirty="0" err="1"/>
              <a:t>we</a:t>
            </a:r>
            <a:r>
              <a:rPr lang="nb-NO" sz="1000" dirty="0"/>
              <a:t> </a:t>
            </a:r>
            <a:r>
              <a:rPr lang="nb-NO" sz="1000" dirty="0" err="1"/>
              <a:t>are</a:t>
            </a:r>
            <a:r>
              <a:rPr lang="nb-NO" sz="1000" dirty="0"/>
              <a:t> </a:t>
            </a:r>
            <a:r>
              <a:rPr lang="nb-NO" sz="1000" dirty="0" err="1"/>
              <a:t>analyzing</a:t>
            </a:r>
            <a:r>
              <a:rPr lang="nb-NO" sz="1000" dirty="0"/>
              <a:t> </a:t>
            </a:r>
            <a:r>
              <a:rPr lang="nb-NO" sz="1000" dirty="0" err="1"/>
              <a:t>the</a:t>
            </a:r>
            <a:r>
              <a:rPr lang="nb-NO" sz="1000" dirty="0"/>
              <a:t> data </a:t>
            </a:r>
            <a:r>
              <a:rPr lang="nb-NO" sz="1000" dirty="0" err="1"/>
              <a:t>doing</a:t>
            </a:r>
            <a:r>
              <a:rPr lang="nb-NO" sz="1000" dirty="0"/>
              <a:t> a </a:t>
            </a:r>
            <a:r>
              <a:rPr lang="nb-NO" sz="1000" dirty="0" err="1"/>
              <a:t>thematic</a:t>
            </a:r>
            <a:r>
              <a:rPr lang="nb-NO" sz="1000" dirty="0"/>
              <a:t> </a:t>
            </a:r>
            <a:r>
              <a:rPr lang="nb-NO" sz="1000" dirty="0" err="1"/>
              <a:t>analysis</a:t>
            </a:r>
            <a:r>
              <a:rPr lang="nb-NO" sz="1000" dirty="0"/>
              <a:t>, </a:t>
            </a:r>
            <a:r>
              <a:rPr lang="nb-NO" sz="1000" dirty="0" err="1"/>
              <a:t>where</a:t>
            </a:r>
            <a:r>
              <a:rPr lang="nb-NO" sz="1000" dirty="0"/>
              <a:t> </a:t>
            </a:r>
            <a:r>
              <a:rPr lang="nb-NO" sz="1000" dirty="0" err="1"/>
              <a:t>we</a:t>
            </a:r>
            <a:r>
              <a:rPr lang="nb-NO" sz="1000" dirty="0"/>
              <a:t> </a:t>
            </a:r>
            <a:r>
              <a:rPr lang="nb-NO" sz="1000" dirty="0" err="1"/>
              <a:t>are</a:t>
            </a:r>
            <a:r>
              <a:rPr lang="nb-NO" sz="1000" dirty="0"/>
              <a:t> </a:t>
            </a:r>
            <a:r>
              <a:rPr lang="nb-NO" sz="1000" dirty="0" err="1"/>
              <a:t>interested</a:t>
            </a:r>
            <a:r>
              <a:rPr lang="nb-NO" sz="1000" dirty="0"/>
              <a:t> in more latent </a:t>
            </a:r>
            <a:r>
              <a:rPr lang="nb-NO" sz="1000" dirty="0" err="1"/>
              <a:t>themes</a:t>
            </a:r>
            <a:r>
              <a:rPr lang="nb-NO" sz="1000" dirty="0"/>
              <a:t> and </a:t>
            </a:r>
            <a:r>
              <a:rPr lang="nb-NO" sz="1000" dirty="0" err="1"/>
              <a:t>mechanisms</a:t>
            </a:r>
            <a:r>
              <a:rPr lang="nb-NO"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rgbClr val="000000"/>
              </a:solidFill>
              <a:ea typeface="Calibri" panose="020F0502020204030204" pitchFamily="34" charset="0"/>
            </a:endParaRPr>
          </a:p>
          <a:p>
            <a:endParaRPr lang="nb-NO" sz="1000" b="1" dirty="0">
              <a:effectLst/>
              <a:latin typeface="+mj-lt"/>
              <a:ea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7A24-D2A1-49DD-8552-5CA0DABB9ED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624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aseline="0" dirty="0" err="1"/>
              <a:t>There’s</a:t>
            </a:r>
            <a:r>
              <a:rPr lang="nb-NO" sz="1200" baseline="0" dirty="0"/>
              <a:t> an </a:t>
            </a:r>
            <a:r>
              <a:rPr lang="nb-NO" sz="1200" baseline="0" dirty="0" err="1"/>
              <a:t>expressed</a:t>
            </a:r>
            <a:r>
              <a:rPr lang="nb-NO" sz="1200" baseline="0" dirty="0"/>
              <a:t> </a:t>
            </a:r>
            <a:r>
              <a:rPr lang="nb-NO" sz="1200" baseline="0" dirty="0" err="1"/>
              <a:t>need</a:t>
            </a:r>
            <a:r>
              <a:rPr lang="nb-NO" sz="1200" baseline="0" dirty="0"/>
              <a:t> to </a:t>
            </a:r>
            <a:r>
              <a:rPr lang="nb-NO" sz="1200" baseline="0" dirty="0" err="1"/>
              <a:t>move</a:t>
            </a:r>
            <a:r>
              <a:rPr lang="nb-NO" sz="1200" baseline="0" dirty="0"/>
              <a:t> </a:t>
            </a:r>
            <a:r>
              <a:rPr lang="nb-NO" sz="1200" baseline="0" dirty="0" err="1"/>
              <a:t>beyond</a:t>
            </a:r>
            <a:r>
              <a:rPr lang="nb-NO" sz="1200" baseline="0" dirty="0"/>
              <a:t> </a:t>
            </a:r>
            <a:r>
              <a:rPr lang="nb-NO" sz="1200" baseline="0" dirty="0" err="1"/>
              <a:t>identification</a:t>
            </a:r>
            <a:r>
              <a:rPr lang="nb-NO" sz="1200" baseline="0" dirty="0"/>
              <a:t> </a:t>
            </a:r>
            <a:r>
              <a:rPr lang="nb-NO" sz="1200" baseline="0" dirty="0" err="1"/>
              <a:t>of</a:t>
            </a:r>
            <a:r>
              <a:rPr lang="nb-NO" sz="1200" baseline="0" dirty="0"/>
              <a:t> </a:t>
            </a:r>
            <a:r>
              <a:rPr lang="nb-NO" sz="1200" baseline="0" dirty="0" err="1"/>
              <a:t>barriers</a:t>
            </a:r>
            <a:r>
              <a:rPr lang="nb-NO" sz="1200" baseline="0" dirty="0"/>
              <a:t> and </a:t>
            </a:r>
            <a:r>
              <a:rPr lang="nb-NO" sz="1200" baseline="0" dirty="0" err="1"/>
              <a:t>facilitators</a:t>
            </a:r>
            <a:r>
              <a:rPr lang="nb-NO" sz="1200" baseline="0" dirty="0"/>
              <a:t>, and be part </a:t>
            </a:r>
            <a:r>
              <a:rPr lang="nb-NO" sz="1200" baseline="0" dirty="0" err="1"/>
              <a:t>of</a:t>
            </a:r>
            <a:r>
              <a:rPr lang="nb-NO" sz="1200" baseline="0" dirty="0"/>
              <a:t> </a:t>
            </a:r>
            <a:r>
              <a:rPr lang="nb-NO" sz="1200" baseline="0" dirty="0" err="1"/>
              <a:t>something</a:t>
            </a:r>
            <a:r>
              <a:rPr lang="nb-NO" sz="1200" baseline="0" dirty="0"/>
              <a:t> </a:t>
            </a:r>
            <a:r>
              <a:rPr lang="nb-NO" sz="1200" baseline="0" dirty="0" err="1"/>
              <a:t>bigger</a:t>
            </a:r>
            <a:r>
              <a:rPr lang="nb-NO" sz="1200" baseline="0" dirty="0"/>
              <a:t> (</a:t>
            </a:r>
            <a:r>
              <a:rPr lang="nb-NO" sz="1200" baseline="0" dirty="0" err="1"/>
              <a:t>such</a:t>
            </a:r>
            <a:r>
              <a:rPr lang="nb-NO" sz="1200" baseline="0" dirty="0"/>
              <a:t> as RCT) or </a:t>
            </a:r>
            <a:r>
              <a:rPr lang="nb-NO" sz="1200" baseline="0" dirty="0" err="1"/>
              <a:t>identification</a:t>
            </a:r>
            <a:r>
              <a:rPr lang="nb-NO" sz="1200" baseline="0" dirty="0"/>
              <a:t> </a:t>
            </a:r>
            <a:r>
              <a:rPr lang="nb-NO" sz="1200" baseline="0" dirty="0" err="1"/>
              <a:t>of</a:t>
            </a:r>
            <a:r>
              <a:rPr lang="nb-NO" sz="1200" baseline="0" dirty="0"/>
              <a:t> </a:t>
            </a:r>
            <a:r>
              <a:rPr lang="nb-NO" sz="1200" baseline="0" dirty="0" err="1"/>
              <a:t>mechanisms</a:t>
            </a:r>
            <a:r>
              <a:rPr lang="nb-NO" sz="1200" baseline="0" dirty="0"/>
              <a:t>. </a:t>
            </a:r>
          </a:p>
          <a:p>
            <a:endParaRPr lang="nb-NO" sz="1200" baseline="0" dirty="0"/>
          </a:p>
          <a:p>
            <a:r>
              <a:rPr lang="nb-NO" sz="1200" baseline="0" dirty="0"/>
              <a:t>I am </a:t>
            </a:r>
            <a:r>
              <a:rPr lang="nb-NO" sz="1200" baseline="0" dirty="0" err="1"/>
              <a:t>going</a:t>
            </a:r>
            <a:r>
              <a:rPr lang="nb-NO" sz="1200" baseline="0" dirty="0"/>
              <a:t> to talk </a:t>
            </a:r>
            <a:r>
              <a:rPr lang="nb-NO" sz="1200" baseline="0" dirty="0" err="1"/>
              <a:t>about</a:t>
            </a:r>
            <a:r>
              <a:rPr lang="nb-NO" sz="1200" baseline="0" dirty="0"/>
              <a:t> </a:t>
            </a:r>
            <a:r>
              <a:rPr lang="nb-NO" sz="1200" baseline="0" dirty="0" err="1"/>
              <a:t>the</a:t>
            </a:r>
            <a:r>
              <a:rPr lang="nb-NO" sz="1200" baseline="0" dirty="0"/>
              <a:t> </a:t>
            </a:r>
            <a:r>
              <a:rPr lang="nb-NO" sz="1200" baseline="0" dirty="0" err="1"/>
              <a:t>contextual</a:t>
            </a:r>
            <a:r>
              <a:rPr lang="nb-NO" sz="1200" baseline="0" dirty="0"/>
              <a:t> </a:t>
            </a:r>
            <a:r>
              <a:rPr lang="nb-NO" sz="1200" baseline="0" dirty="0" err="1"/>
              <a:t>analysis</a:t>
            </a:r>
            <a:r>
              <a:rPr lang="nb-NO" sz="1200" baseline="0" dirty="0"/>
              <a:t> </a:t>
            </a:r>
            <a:r>
              <a:rPr lang="nb-NO" sz="1200" baseline="0" dirty="0" err="1"/>
              <a:t>we</a:t>
            </a:r>
            <a:r>
              <a:rPr lang="nb-NO" sz="1200" baseline="0" dirty="0"/>
              <a:t> </a:t>
            </a:r>
            <a:r>
              <a:rPr lang="nb-NO" sz="1200" baseline="0" dirty="0" err="1"/>
              <a:t>are</a:t>
            </a:r>
            <a:r>
              <a:rPr lang="nb-NO" sz="1200" baseline="0" dirty="0"/>
              <a:t> </a:t>
            </a:r>
            <a:r>
              <a:rPr lang="nb-NO" sz="1200" baseline="0" dirty="0" err="1"/>
              <a:t>doing</a:t>
            </a:r>
            <a:r>
              <a:rPr lang="nb-NO" sz="1200" baseline="0" dirty="0"/>
              <a:t> </a:t>
            </a:r>
            <a:r>
              <a:rPr lang="nb-NO" sz="1200" baseline="0" dirty="0" err="1"/>
              <a:t>now</a:t>
            </a:r>
            <a:r>
              <a:rPr lang="nb-NO" sz="1200" baseline="0" dirty="0"/>
              <a:t>. </a:t>
            </a:r>
          </a:p>
          <a:p>
            <a:r>
              <a:rPr lang="nb-NO" dirty="0" err="1"/>
              <a:t>We</a:t>
            </a:r>
            <a:r>
              <a:rPr lang="nb-NO" dirty="0"/>
              <a:t> used </a:t>
            </a:r>
            <a:r>
              <a:rPr lang="nb-NO" dirty="0" err="1"/>
              <a:t>the</a:t>
            </a:r>
            <a:r>
              <a:rPr lang="nb-NO" dirty="0"/>
              <a:t> </a:t>
            </a:r>
            <a:r>
              <a:rPr lang="nb-NO" dirty="0" err="1"/>
              <a:t>analysis</a:t>
            </a:r>
            <a:r>
              <a:rPr lang="nb-NO" dirty="0"/>
              <a:t> to  </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nb-NO" sz="1200" dirty="0" err="1">
                <a:cs typeface="Calibri" panose="020F0502020204030204" pitchFamily="34" charset="0"/>
              </a:rPr>
              <a:t>Inform</a:t>
            </a:r>
            <a:r>
              <a:rPr lang="nb-NO" sz="1200" dirty="0">
                <a:cs typeface="Calibri" panose="020F0502020204030204" pitchFamily="34" charset="0"/>
              </a:rPr>
              <a:t> </a:t>
            </a:r>
            <a:r>
              <a:rPr lang="nb-NO" sz="1200" dirty="0" err="1">
                <a:cs typeface="Calibri" panose="020F0502020204030204" pitchFamily="34" charset="0"/>
              </a:rPr>
              <a:t>choice</a:t>
            </a:r>
            <a:r>
              <a:rPr lang="nb-NO" sz="1200" dirty="0">
                <a:cs typeface="Calibri" panose="020F0502020204030204" pitchFamily="34" charset="0"/>
              </a:rPr>
              <a:t>, </a:t>
            </a:r>
            <a:r>
              <a:rPr lang="nb-NO" sz="1200" dirty="0" err="1">
                <a:cs typeface="Calibri" panose="020F0502020204030204" pitchFamily="34" charset="0"/>
              </a:rPr>
              <a:t>adaptation</a:t>
            </a:r>
            <a:r>
              <a:rPr lang="nb-NO" sz="1200" dirty="0">
                <a:cs typeface="Calibri" panose="020F0502020204030204" pitchFamily="34" charset="0"/>
              </a:rPr>
              <a:t> and </a:t>
            </a:r>
            <a:r>
              <a:rPr lang="nb-NO" sz="1200" dirty="0" err="1">
                <a:cs typeface="Calibri" panose="020F0502020204030204" pitchFamily="34" charset="0"/>
              </a:rPr>
              <a:t>deployment</a:t>
            </a:r>
            <a:r>
              <a:rPr lang="nb-NO" sz="1200" dirty="0">
                <a:cs typeface="Calibri" panose="020F0502020204030204" pitchFamily="34" charset="0"/>
              </a:rPr>
              <a:t> </a:t>
            </a:r>
            <a:r>
              <a:rPr lang="nb-NO" sz="1200" dirty="0" err="1">
                <a:cs typeface="Calibri" panose="020F0502020204030204" pitchFamily="34" charset="0"/>
              </a:rPr>
              <a:t>of</a:t>
            </a:r>
            <a:r>
              <a:rPr lang="nb-NO" sz="1200" dirty="0">
                <a:cs typeface="Calibri" panose="020F0502020204030204" pitchFamily="34" charset="0"/>
              </a:rPr>
              <a:t> </a:t>
            </a:r>
            <a:r>
              <a:rPr lang="nb-NO" sz="1200" dirty="0" err="1">
                <a:cs typeface="Calibri" panose="020F0502020204030204" pitchFamily="34" charset="0"/>
              </a:rPr>
              <a:t>implementation</a:t>
            </a:r>
            <a:r>
              <a:rPr lang="nb-NO" sz="1200" dirty="0">
                <a:cs typeface="Calibri" panose="020F0502020204030204" pitchFamily="34" charset="0"/>
              </a:rPr>
              <a:t> </a:t>
            </a:r>
            <a:r>
              <a:rPr lang="nb-NO" sz="1200" dirty="0" err="1">
                <a:cs typeface="Calibri" panose="020F0502020204030204" pitchFamily="34" charset="0"/>
              </a:rPr>
              <a:t>strategies</a:t>
            </a:r>
            <a:r>
              <a:rPr lang="nb-NO" sz="1200" dirty="0">
                <a:cs typeface="Calibri" panose="020F0502020204030204" pitchFamily="34" charset="0"/>
              </a:rPr>
              <a:t> in </a:t>
            </a:r>
            <a:r>
              <a:rPr lang="nb-NO" sz="1200" dirty="0" err="1">
                <a:cs typeface="Calibri" panose="020F0502020204030204" pitchFamily="34" charset="0"/>
              </a:rPr>
              <a:t>the</a:t>
            </a:r>
            <a:r>
              <a:rPr lang="nb-NO" sz="1200" dirty="0">
                <a:cs typeface="Calibri" panose="020F0502020204030204" pitchFamily="34" charset="0"/>
              </a:rPr>
              <a:t> </a:t>
            </a:r>
            <a:r>
              <a:rPr lang="nb-NO" sz="1200" dirty="0" err="1">
                <a:cs typeface="Calibri" panose="020F0502020204030204" pitchFamily="34" charset="0"/>
              </a:rPr>
              <a:t>ongoing</a:t>
            </a:r>
            <a:r>
              <a:rPr lang="nb-NO" sz="1200" dirty="0">
                <a:cs typeface="Calibri" panose="020F0502020204030204" pitchFamily="34" charset="0"/>
              </a:rPr>
              <a:t> RCT/imp </a:t>
            </a:r>
            <a:r>
              <a:rPr lang="nb-NO" sz="1200" dirty="0" err="1">
                <a:cs typeface="Calibri" panose="020F0502020204030204" pitchFamily="34" charset="0"/>
              </a:rPr>
              <a:t>study</a:t>
            </a:r>
            <a:r>
              <a:rPr lang="nb-NO" sz="1200" dirty="0">
                <a:cs typeface="Calibri" panose="020F0502020204030204" pitchFamily="34" charset="0"/>
              </a:rPr>
              <a:t> and </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nb-NO" sz="1200" dirty="0">
                <a:cs typeface="Calibri" panose="020F0502020204030204" pitchFamily="34" charset="0"/>
              </a:rPr>
              <a:t>Will be used to </a:t>
            </a:r>
            <a:r>
              <a:rPr lang="nb-NO" sz="1200" dirty="0" err="1">
                <a:cs typeface="Calibri" panose="020F0502020204030204" pitchFamily="34" charset="0"/>
              </a:rPr>
              <a:t>contribute</a:t>
            </a:r>
            <a:r>
              <a:rPr lang="nb-NO" sz="1200" dirty="0">
                <a:cs typeface="Calibri" panose="020F0502020204030204" pitchFamily="34" charset="0"/>
              </a:rPr>
              <a:t> to understand and interpret </a:t>
            </a:r>
            <a:r>
              <a:rPr lang="nb-NO" sz="1200" dirty="0" err="1">
                <a:cs typeface="Calibri" panose="020F0502020204030204" pitchFamily="34" charset="0"/>
              </a:rPr>
              <a:t>outcomes</a:t>
            </a:r>
            <a:r>
              <a:rPr lang="nb-NO" sz="1200" dirty="0">
                <a:cs typeface="Calibri" panose="020F0502020204030204" pitchFamily="34" charset="0"/>
              </a:rPr>
              <a:t> in </a:t>
            </a:r>
            <a:r>
              <a:rPr lang="nb-NO" sz="1200" dirty="0" err="1">
                <a:cs typeface="Calibri" panose="020F0502020204030204" pitchFamily="34" charset="0"/>
              </a:rPr>
              <a:t>that</a:t>
            </a:r>
            <a:r>
              <a:rPr lang="nb-NO" sz="1200" dirty="0">
                <a:cs typeface="Calibri" panose="020F0502020204030204" pitchFamily="34" charset="0"/>
              </a:rPr>
              <a:t> </a:t>
            </a:r>
            <a:r>
              <a:rPr lang="nb-NO" sz="1200" dirty="0" err="1">
                <a:cs typeface="Calibri" panose="020F0502020204030204" pitchFamily="34" charset="0"/>
              </a:rPr>
              <a:t>study</a:t>
            </a:r>
            <a:r>
              <a:rPr lang="nb-NO" sz="1200" dirty="0">
                <a:cs typeface="Calibri" panose="020F0502020204030204" pitchFamily="34" charset="0"/>
              </a:rPr>
              <a:t>.</a:t>
            </a:r>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7C97A-0B2A-4871-978D-8A7A9A93D03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196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cs typeface="Calibri"/>
              </a:rPr>
              <a:t>2) </a:t>
            </a:r>
            <a:r>
              <a:rPr lang="nb-NO" sz="1800" dirty="0" err="1">
                <a:cs typeface="Calibri"/>
              </a:rPr>
              <a:t>Which</a:t>
            </a:r>
            <a:r>
              <a:rPr lang="nb-NO" sz="1800" dirty="0">
                <a:cs typeface="Calibri"/>
              </a:rPr>
              <a:t> </a:t>
            </a:r>
            <a:r>
              <a:rPr lang="nb-NO" sz="1800" dirty="0" err="1">
                <a:cs typeface="Calibri"/>
              </a:rPr>
              <a:t>implementation</a:t>
            </a:r>
            <a:r>
              <a:rPr lang="nb-NO" sz="1800" dirty="0">
                <a:cs typeface="Calibri"/>
              </a:rPr>
              <a:t> </a:t>
            </a:r>
            <a:r>
              <a:rPr lang="nb-NO" sz="1800" dirty="0" err="1">
                <a:cs typeface="Calibri"/>
              </a:rPr>
              <a:t>strategies</a:t>
            </a:r>
            <a:r>
              <a:rPr lang="nb-NO" sz="1800" dirty="0">
                <a:cs typeface="Calibri"/>
              </a:rPr>
              <a:t> </a:t>
            </a:r>
            <a:r>
              <a:rPr lang="nb-NO" sz="1800" dirty="0" err="1">
                <a:cs typeface="Calibri"/>
              </a:rPr>
              <a:t>should</a:t>
            </a:r>
            <a:r>
              <a:rPr lang="nb-NO" sz="1800" dirty="0">
                <a:cs typeface="Calibri"/>
              </a:rPr>
              <a:t> be used to </a:t>
            </a:r>
            <a:r>
              <a:rPr lang="nb-NO" sz="1800" dirty="0" err="1">
                <a:cs typeface="Calibri"/>
              </a:rPr>
              <a:t>overcome</a:t>
            </a:r>
            <a:r>
              <a:rPr lang="nb-NO" sz="1800" dirty="0">
                <a:cs typeface="Calibri"/>
              </a:rPr>
              <a:t> </a:t>
            </a:r>
            <a:r>
              <a:rPr lang="nb-NO" sz="1800" dirty="0" err="1">
                <a:cs typeface="Calibri"/>
              </a:rPr>
              <a:t>the</a:t>
            </a:r>
            <a:r>
              <a:rPr lang="nb-NO" sz="1800" dirty="0">
                <a:cs typeface="Calibri"/>
              </a:rPr>
              <a:t> </a:t>
            </a:r>
            <a:r>
              <a:rPr lang="nb-NO" sz="1800" dirty="0" err="1">
                <a:cs typeface="Calibri"/>
              </a:rPr>
              <a:t>barriers</a:t>
            </a:r>
            <a:r>
              <a:rPr lang="nb-NO" sz="1800" dirty="0">
                <a:cs typeface="Calibri"/>
              </a:rPr>
              <a:t> and </a:t>
            </a:r>
            <a:r>
              <a:rPr lang="nb-NO" sz="1800" dirty="0" err="1">
                <a:cs typeface="Calibri"/>
              </a:rPr>
              <a:t>strengthen</a:t>
            </a:r>
            <a:r>
              <a:rPr lang="nb-NO" sz="1800" dirty="0">
                <a:cs typeface="Calibri"/>
              </a:rPr>
              <a:t> </a:t>
            </a:r>
            <a:r>
              <a:rPr lang="nb-NO" sz="1800" dirty="0" err="1">
                <a:cs typeface="Calibri"/>
              </a:rPr>
              <a:t>the</a:t>
            </a:r>
            <a:r>
              <a:rPr lang="nb-NO" sz="1800" dirty="0">
                <a:cs typeface="Calibri"/>
              </a:rPr>
              <a:t> </a:t>
            </a:r>
            <a:r>
              <a:rPr lang="nb-NO" sz="1800" dirty="0" err="1">
                <a:cs typeface="Calibri"/>
              </a:rPr>
              <a:t>facilitators</a:t>
            </a:r>
            <a:r>
              <a:rPr lang="nb-NO" sz="1800" dirty="0">
                <a:cs typeface="Calibri"/>
              </a:rPr>
              <a:t>, to </a:t>
            </a:r>
            <a:r>
              <a:rPr lang="nb-NO" sz="1800" dirty="0" err="1">
                <a:cs typeface="Calibri"/>
              </a:rPr>
              <a:t>promote</a:t>
            </a:r>
            <a:r>
              <a:rPr lang="nb-NO" sz="1800" dirty="0">
                <a:cs typeface="Calibri"/>
              </a:rPr>
              <a:t> long-term </a:t>
            </a:r>
            <a:r>
              <a:rPr lang="nb-NO" sz="1800" dirty="0" err="1">
                <a:cs typeface="Calibri"/>
              </a:rPr>
              <a:t>sustainability</a:t>
            </a:r>
            <a:r>
              <a:rPr lang="nb-NO" sz="1800" dirty="0">
                <a:cs typeface="Calibri"/>
              </a:rPr>
              <a:t> </a:t>
            </a:r>
            <a:r>
              <a:rPr lang="nb-NO" sz="1800" dirty="0" err="1">
                <a:cs typeface="Calibri"/>
              </a:rPr>
              <a:t>of</a:t>
            </a:r>
            <a:r>
              <a:rPr lang="nb-NO" sz="1800" dirty="0">
                <a:cs typeface="Calibri"/>
              </a:rPr>
              <a:t> SPARCK in </a:t>
            </a:r>
            <a:r>
              <a:rPr lang="nb-NO" sz="1800" dirty="0" err="1">
                <a:cs typeface="Calibri"/>
              </a:rPr>
              <a:t>the</a:t>
            </a:r>
            <a:r>
              <a:rPr lang="nb-NO" sz="1800" dirty="0">
                <a:cs typeface="Calibri"/>
              </a:rPr>
              <a:t> </a:t>
            </a:r>
            <a:r>
              <a:rPr lang="nb-NO" sz="1800" dirty="0" err="1">
                <a:cs typeface="Calibri"/>
              </a:rPr>
              <a:t>primary</a:t>
            </a:r>
            <a:r>
              <a:rPr lang="nb-NO" sz="1800" dirty="0">
                <a:cs typeface="Calibri"/>
              </a:rPr>
              <a:t> </a:t>
            </a:r>
            <a:r>
              <a:rPr lang="nb-NO" sz="1800" dirty="0" err="1">
                <a:cs typeface="Calibri"/>
              </a:rPr>
              <a:t>care</a:t>
            </a:r>
            <a:r>
              <a:rPr lang="nb-NO" sz="1800" dirty="0">
                <a:cs typeface="Calibri"/>
              </a:rPr>
              <a:t> services?</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goal is to understand the underlying themes of barriers and facilitators, to better be able to address and overcome them, and optimize the intervention and implementation strategies.</a:t>
            </a:r>
            <a:endParaRPr lang="nb-NO"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dirty="0">
                <a:cs typeface="Calibri" panose="020F0502020204030204" pitchFamily="34" charset="0"/>
              </a:rPr>
              <a:t>(</a:t>
            </a:r>
            <a:r>
              <a:rPr lang="nb-NO" sz="1200" b="0" dirty="0" err="1">
                <a:cs typeface="Calibri" panose="020F0502020204030204" pitchFamily="34" charset="0"/>
              </a:rPr>
              <a:t>Theme</a:t>
            </a:r>
            <a:r>
              <a:rPr lang="nb-NO" sz="1200" b="0" dirty="0">
                <a:cs typeface="Calibri" panose="020F0502020204030204" pitchFamily="34" charset="0"/>
              </a:rPr>
              <a:t> </a:t>
            </a:r>
            <a:r>
              <a:rPr lang="nb-NO" sz="1200" b="0" dirty="0" err="1">
                <a:cs typeface="Calibri" panose="020F0502020204030204" pitchFamily="34" charset="0"/>
              </a:rPr>
              <a:t>interview</a:t>
            </a:r>
            <a:r>
              <a:rPr lang="nb-NO" sz="1200" b="0" dirty="0">
                <a:cs typeface="Calibri" panose="020F0502020204030204" pitchFamily="34" charset="0"/>
              </a:rPr>
              <a:t> guides: </a:t>
            </a:r>
            <a:r>
              <a:rPr lang="nb-NO" sz="1200" dirty="0" err="1">
                <a:cs typeface="Calibri" panose="020F0502020204030204" pitchFamily="34" charset="0"/>
              </a:rPr>
              <a:t>organization</a:t>
            </a:r>
            <a:r>
              <a:rPr lang="nb-NO" sz="1200" dirty="0">
                <a:cs typeface="Calibri" panose="020F0502020204030204" pitchFamily="34" charset="0"/>
              </a:rPr>
              <a:t>, </a:t>
            </a:r>
            <a:r>
              <a:rPr lang="nb-NO" sz="1200" dirty="0" err="1">
                <a:cs typeface="Calibri" panose="020F0502020204030204" pitchFamily="34" charset="0"/>
              </a:rPr>
              <a:t>recruitment</a:t>
            </a:r>
            <a:r>
              <a:rPr lang="nb-NO" sz="1200" dirty="0">
                <a:cs typeface="Calibri" panose="020F0502020204030204" pitchFamily="34" charset="0"/>
              </a:rPr>
              <a:t>, target </a:t>
            </a:r>
            <a:r>
              <a:rPr lang="nb-NO" sz="1200" dirty="0" err="1">
                <a:cs typeface="Calibri" panose="020F0502020204030204" pitchFamily="34" charset="0"/>
              </a:rPr>
              <a:t>group</a:t>
            </a:r>
            <a:r>
              <a:rPr lang="nb-NO" sz="1200" dirty="0">
                <a:cs typeface="Calibri" panose="020F0502020204030204" pitchFamily="34" charset="0"/>
              </a:rPr>
              <a:t>, </a:t>
            </a:r>
            <a:r>
              <a:rPr lang="nb-NO" sz="1200" dirty="0" err="1">
                <a:cs typeface="Calibri" panose="020F0502020204030204" pitchFamily="34" charset="0"/>
              </a:rPr>
              <a:t>needs</a:t>
            </a:r>
            <a:r>
              <a:rPr lang="nb-NO" sz="1200" dirty="0">
                <a:cs typeface="Calibri" panose="020F0502020204030204" pitchFamily="34" charset="0"/>
              </a:rPr>
              <a:t> in </a:t>
            </a:r>
            <a:r>
              <a:rPr lang="nb-NO" sz="1200" dirty="0" err="1">
                <a:cs typeface="Calibri" panose="020F0502020204030204" pitchFamily="34" charset="0"/>
              </a:rPr>
              <a:t>municipality</a:t>
            </a:r>
            <a:r>
              <a:rPr lang="nb-NO" sz="1200" dirty="0">
                <a:cs typeface="Calibri" panose="020F0502020204030204" pitchFamily="34" charset="0"/>
              </a:rPr>
              <a:t>, </a:t>
            </a:r>
            <a:r>
              <a:rPr lang="nb-NO" sz="1200" dirty="0" err="1">
                <a:cs typeface="Calibri" panose="020F0502020204030204" pitchFamily="34" charset="0"/>
              </a:rPr>
              <a:t>views</a:t>
            </a:r>
            <a:r>
              <a:rPr lang="nb-NO" sz="1200" dirty="0">
                <a:cs typeface="Calibri" panose="020F0502020204030204" pitchFamily="34" charset="0"/>
              </a:rPr>
              <a:t> </a:t>
            </a:r>
            <a:r>
              <a:rPr lang="nb-NO" sz="1200" dirty="0" err="1">
                <a:cs typeface="Calibri" panose="020F0502020204030204" pitchFamily="34" charset="0"/>
              </a:rPr>
              <a:t>on</a:t>
            </a:r>
            <a:r>
              <a:rPr lang="nb-NO" sz="1200" dirty="0">
                <a:cs typeface="Calibri" panose="020F0502020204030204" pitchFamily="34" charset="0"/>
              </a:rPr>
              <a:t> SPARCK, training and </a:t>
            </a:r>
            <a:r>
              <a:rPr lang="nb-NO" sz="1200" dirty="0" err="1">
                <a:cs typeface="Calibri" panose="020F0502020204030204" pitchFamily="34" charset="0"/>
              </a:rPr>
              <a:t>supervision</a:t>
            </a:r>
            <a:r>
              <a:rPr lang="nb-NO" sz="1200" dirty="0">
                <a:cs typeface="Calibri" panose="020F0502020204030204" pitchFamily="34" charset="0"/>
              </a:rPr>
              <a:t>, </a:t>
            </a:r>
            <a:r>
              <a:rPr lang="nb-NO" sz="1200" dirty="0" err="1">
                <a:cs typeface="Calibri" panose="020F0502020204030204" pitchFamily="34" charset="0"/>
              </a:rPr>
              <a:t>feasibility</a:t>
            </a:r>
            <a:r>
              <a:rPr lang="nb-NO" sz="1200" dirty="0">
                <a:cs typeface="Calibri" panose="020F0502020204030204" pitchFamily="34" charset="0"/>
              </a:rPr>
              <a:t>, </a:t>
            </a:r>
            <a:r>
              <a:rPr lang="nb-NO" sz="1200" dirty="0" err="1">
                <a:cs typeface="Calibri" panose="020F0502020204030204" pitchFamily="34" charset="0"/>
              </a:rPr>
              <a:t>approprieness</a:t>
            </a:r>
            <a:r>
              <a:rPr lang="nb-NO" sz="1200" dirty="0">
                <a:cs typeface="Calibri" panose="020F0502020204030204" pitchFamily="34" charset="0"/>
              </a:rPr>
              <a:t>, </a:t>
            </a:r>
            <a:r>
              <a:rPr lang="nb-NO" sz="1200" dirty="0" err="1">
                <a:cs typeface="Calibri" panose="020F0502020204030204" pitchFamily="34" charset="0"/>
              </a:rPr>
              <a:t>acceptability</a:t>
            </a:r>
            <a:r>
              <a:rPr lang="nb-NO" sz="1200" dirty="0">
                <a:cs typeface="Calibri" panose="020F0502020204030204" pitchFamily="34" charset="0"/>
              </a:rPr>
              <a:t>, </a:t>
            </a:r>
            <a:r>
              <a:rPr lang="nb-NO" sz="1200" dirty="0" err="1">
                <a:cs typeface="Calibri" panose="020F0502020204030204" pitchFamily="34" charset="0"/>
              </a:rPr>
              <a:t>relevance</a:t>
            </a:r>
            <a:r>
              <a:rPr lang="nb-NO" sz="1200" dirty="0">
                <a:cs typeface="Calibri" panose="020F0502020204030204" pitchFamily="34" charset="0"/>
              </a:rPr>
              <a:t>. Open </a:t>
            </a:r>
            <a:r>
              <a:rPr lang="nb-NO" sz="1200" dirty="0" err="1">
                <a:cs typeface="Calibri" panose="020F0502020204030204" pitchFamily="34" charset="0"/>
              </a:rPr>
              <a:t>ended</a:t>
            </a:r>
            <a:r>
              <a:rPr lang="nb-NO" sz="1200" dirty="0">
                <a:cs typeface="Calibri" panose="020F0502020204030204" pitchFamily="34" charset="0"/>
              </a:rPr>
              <a:t>, </a:t>
            </a:r>
            <a:r>
              <a:rPr lang="nb-NO" sz="1200" dirty="0" err="1">
                <a:cs typeface="Calibri" panose="020F0502020204030204" pitchFamily="34" charset="0"/>
              </a:rPr>
              <a:t>with</a:t>
            </a:r>
            <a:r>
              <a:rPr lang="nb-NO" sz="1200" dirty="0">
                <a:cs typeface="Calibri" panose="020F0502020204030204" pitchFamily="34" charset="0"/>
              </a:rPr>
              <a:t> </a:t>
            </a:r>
            <a:r>
              <a:rPr lang="nb-NO" sz="1200" dirty="0" err="1">
                <a:cs typeface="Calibri" panose="020F0502020204030204" pitchFamily="34" charset="0"/>
              </a:rPr>
              <a:t>cues</a:t>
            </a:r>
            <a:r>
              <a:rPr lang="nb-NO" sz="1200" dirty="0">
                <a:cs typeface="Calibri" panose="020F0502020204030204" pitchFamily="34" charset="0"/>
              </a:rPr>
              <a:t>.)  </a:t>
            </a:r>
          </a:p>
          <a:p>
            <a:endParaRPr lang="nb-NO"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 explore the multilevel nature of determinants of implementation and theorizing about underlying themes which may be transferable to similar contexts, Thematic Analysis is chosen. </a:t>
            </a:r>
            <a:b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RTA goes beyond the semantically obvious, into the mechanisms and latent themes and emphasizes the researcher’s active role in analyzing the data and theme production. Both are important and serve different purposes. </a:t>
            </a:r>
            <a:b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mix of inductive and deductive coding was used. Inductive was used in the initial steps of coding, as we wanted to be open to potential idiosyncratic barriers and facilitators that may help refine the intervention and implementation strategies, have direct relevance for our target group and setting and preparation for the consecutive effectiveness-implementation study. </a:t>
            </a:r>
            <a:b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Hence, we were both interested in practical and applied findings, as well as more latent and theoretical.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A4FE6-8374-4F43-9D47-D5841D10736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00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Example</a:t>
            </a:r>
            <a:r>
              <a:rPr lang="nb-NO" dirty="0"/>
              <a:t> </a:t>
            </a:r>
            <a:r>
              <a:rPr lang="nb-NO" dirty="0" err="1"/>
              <a:t>of</a:t>
            </a:r>
            <a:r>
              <a:rPr lang="nb-NO" dirty="0"/>
              <a:t> </a:t>
            </a:r>
            <a:r>
              <a:rPr lang="nb-NO" dirty="0" err="1"/>
              <a:t>how</a:t>
            </a:r>
            <a:r>
              <a:rPr lang="nb-NO" dirty="0"/>
              <a:t> </a:t>
            </a:r>
            <a:r>
              <a:rPr lang="nb-NO" dirty="0" err="1"/>
              <a:t>the</a:t>
            </a:r>
            <a:r>
              <a:rPr lang="nb-NO" dirty="0"/>
              <a:t> data led to </a:t>
            </a:r>
            <a:r>
              <a:rPr lang="nb-NO" dirty="0" err="1"/>
              <a:t>this</a:t>
            </a:r>
            <a:r>
              <a:rPr lang="nb-NO" dirty="0"/>
              <a:t> </a:t>
            </a:r>
            <a:r>
              <a:rPr lang="nb-NO" dirty="0" err="1"/>
              <a:t>theme</a:t>
            </a:r>
            <a:r>
              <a:rPr lang="nb-NO" dirty="0"/>
              <a:t>: start </a:t>
            </a:r>
            <a:r>
              <a:rPr lang="nb-NO" dirty="0" err="1"/>
              <a:t>left</a:t>
            </a:r>
            <a:r>
              <a:rPr lang="nb-NO" dirty="0"/>
              <a:t> side (</a:t>
            </a:r>
            <a:r>
              <a:rPr lang="nb-NO" dirty="0" err="1"/>
              <a:t>other</a:t>
            </a:r>
            <a:r>
              <a:rPr lang="nb-NO" dirty="0"/>
              <a:t> </a:t>
            </a:r>
            <a:r>
              <a:rPr lang="nb-NO" dirty="0" err="1"/>
              <a:t>domains</a:t>
            </a:r>
            <a:r>
              <a:rPr lang="nb-NO" dirty="0"/>
              <a:t>, </a:t>
            </a:r>
            <a:r>
              <a:rPr lang="nb-NO" dirty="0" err="1"/>
              <a:t>inner</a:t>
            </a:r>
            <a:r>
              <a:rPr lang="nb-NO" dirty="0"/>
              <a:t> setting and </a:t>
            </a:r>
            <a:r>
              <a:rPr lang="nb-NO" dirty="0" err="1"/>
              <a:t>individuals</a:t>
            </a:r>
            <a:r>
              <a:rPr lang="nb-NO" dirty="0"/>
              <a:t>, show </a:t>
            </a:r>
            <a:r>
              <a:rPr lang="nb-NO" dirty="0" err="1"/>
              <a:t>this</a:t>
            </a:r>
            <a:r>
              <a:rPr lang="nb-NO" dirty="0"/>
              <a:t> as an </a:t>
            </a:r>
            <a:r>
              <a:rPr lang="nb-NO" dirty="0" err="1"/>
              <a:t>example</a:t>
            </a:r>
            <a:r>
              <a:rPr lang="nb-NO" dirty="0"/>
              <a:t>)</a:t>
            </a:r>
          </a:p>
          <a:p>
            <a:endParaRPr lang="nb-NO" dirty="0"/>
          </a:p>
          <a:p>
            <a:r>
              <a:rPr lang="nb-NO" dirty="0" err="1"/>
              <a:t>Facilitators</a:t>
            </a:r>
            <a:r>
              <a:rPr lang="nb-NO" dirty="0"/>
              <a:t> / </a:t>
            </a:r>
            <a:r>
              <a:rPr lang="nb-NO" dirty="0" err="1"/>
              <a:t>Flexibility</a:t>
            </a:r>
            <a:r>
              <a:rPr lang="nb-NO" dirty="0"/>
              <a:t>: all </a:t>
            </a:r>
            <a:r>
              <a:rPr lang="nb-NO" dirty="0" err="1"/>
              <a:t>practitioners</a:t>
            </a:r>
            <a:r>
              <a:rPr lang="nb-NO" dirty="0"/>
              <a:t>, half </a:t>
            </a:r>
            <a:r>
              <a:rPr lang="nb-NO" dirty="0" err="1"/>
              <a:t>the</a:t>
            </a:r>
            <a:r>
              <a:rPr lang="nb-NO" dirty="0"/>
              <a:t> leaders</a:t>
            </a:r>
            <a:br>
              <a:rPr lang="nb-NO" dirty="0"/>
            </a:br>
            <a:r>
              <a:rPr lang="nb-NO" dirty="0" err="1"/>
              <a:t>Facilitators</a:t>
            </a:r>
            <a:r>
              <a:rPr lang="nb-NO" dirty="0"/>
              <a:t> / Dose: most leaders, 1/3 </a:t>
            </a:r>
            <a:r>
              <a:rPr lang="nb-NO" dirty="0" err="1"/>
              <a:t>practitioners</a:t>
            </a:r>
            <a:br>
              <a:rPr lang="nb-NO" dirty="0"/>
            </a:br>
            <a:r>
              <a:rPr lang="nb-NO" dirty="0"/>
              <a:t>Barriers / </a:t>
            </a:r>
            <a:r>
              <a:rPr lang="nb-NO" dirty="0" err="1"/>
              <a:t>complexity</a:t>
            </a:r>
            <a:r>
              <a:rPr lang="nb-NO" dirty="0"/>
              <a:t>: most </a:t>
            </a:r>
            <a:r>
              <a:rPr lang="nb-NO" dirty="0" err="1"/>
              <a:t>practitioners</a:t>
            </a:r>
            <a:r>
              <a:rPr lang="nb-NO" dirty="0"/>
              <a:t>, less </a:t>
            </a:r>
            <a:r>
              <a:rPr lang="nb-NO" dirty="0" err="1"/>
              <a:t>than</a:t>
            </a:r>
            <a:r>
              <a:rPr lang="nb-NO" dirty="0"/>
              <a:t> 1/3 leaders</a:t>
            </a:r>
          </a:p>
          <a:p>
            <a:endParaRPr lang="nb-NO" dirty="0"/>
          </a:p>
          <a:p>
            <a:r>
              <a:rPr lang="nb-NO" sz="1200" dirty="0"/>
              <a:t>A </a:t>
            </a:r>
            <a:r>
              <a:rPr lang="nb-NO" sz="1200" dirty="0" err="1"/>
              <a:t>typical</a:t>
            </a:r>
            <a:r>
              <a:rPr lang="nb-NO" sz="1200" dirty="0"/>
              <a:t> </a:t>
            </a:r>
            <a:r>
              <a:rPr lang="nb-NO" sz="1200" dirty="0" err="1"/>
              <a:t>barrier</a:t>
            </a:r>
            <a:r>
              <a:rPr lang="nb-NO" sz="1200" dirty="0"/>
              <a:t>, </a:t>
            </a:r>
            <a:r>
              <a:rPr lang="nb-NO" sz="1200" dirty="0" err="1"/>
              <a:t>were</a:t>
            </a:r>
            <a:r>
              <a:rPr lang="nb-NO" sz="1200" dirty="0"/>
              <a:t> </a:t>
            </a:r>
            <a:r>
              <a:rPr lang="nb-NO" sz="1200" dirty="0" err="1"/>
              <a:t>that</a:t>
            </a:r>
            <a:r>
              <a:rPr lang="nb-NO" sz="1200" dirty="0"/>
              <a:t> </a:t>
            </a:r>
            <a:r>
              <a:rPr lang="nb-NO" sz="1200" dirty="0" err="1"/>
              <a:t>practitioners</a:t>
            </a:r>
            <a:r>
              <a:rPr lang="nb-NO" sz="1200" dirty="0"/>
              <a:t> </a:t>
            </a:r>
            <a:r>
              <a:rPr lang="nb-NO" sz="1200" b="1" dirty="0" err="1"/>
              <a:t>view</a:t>
            </a:r>
            <a:r>
              <a:rPr lang="nb-NO" sz="1200" b="1" dirty="0"/>
              <a:t> </a:t>
            </a:r>
            <a:r>
              <a:rPr lang="nb-NO" sz="1200" b="1" dirty="0" err="1"/>
              <a:t>the</a:t>
            </a:r>
            <a:r>
              <a:rPr lang="nb-NO" sz="1200" b="1" dirty="0"/>
              <a:t> </a:t>
            </a:r>
            <a:r>
              <a:rPr lang="nb-NO" sz="1200" b="1" dirty="0" err="1"/>
              <a:t>innovation</a:t>
            </a:r>
            <a:r>
              <a:rPr lang="nb-NO" sz="1200" b="1" dirty="0"/>
              <a:t> as </a:t>
            </a:r>
            <a:r>
              <a:rPr lang="nb-NO" sz="1200" b="1" dirty="0" err="1"/>
              <a:t>complex</a:t>
            </a:r>
            <a:r>
              <a:rPr lang="nb-NO" sz="1200" b="1" dirty="0"/>
              <a:t>. It </a:t>
            </a:r>
            <a:r>
              <a:rPr lang="nb-NO" sz="1200" b="1" dirty="0" err="1"/>
              <a:t>being</a:t>
            </a:r>
            <a:r>
              <a:rPr lang="nb-NO" sz="1200" b="1" dirty="0"/>
              <a:t> </a:t>
            </a:r>
            <a:r>
              <a:rPr lang="nb-NO" sz="1200" b="1" dirty="0" err="1"/>
              <a:t>flexible</a:t>
            </a:r>
            <a:r>
              <a:rPr lang="nb-NO" sz="1200" b="1" dirty="0"/>
              <a:t>, </a:t>
            </a:r>
            <a:r>
              <a:rPr lang="nb-NO" sz="1200" b="1" dirty="0" err="1"/>
              <a:t>means</a:t>
            </a:r>
            <a:r>
              <a:rPr lang="nb-NO" sz="1200" b="1" dirty="0"/>
              <a:t> </a:t>
            </a:r>
            <a:r>
              <a:rPr lang="nb-NO" sz="1200" b="1" dirty="0" err="1"/>
              <a:t>that</a:t>
            </a:r>
            <a:r>
              <a:rPr lang="nb-NO" sz="1200" b="1" dirty="0"/>
              <a:t> it has </a:t>
            </a:r>
            <a:r>
              <a:rPr lang="nb-NO" sz="1200" b="1" dirty="0" err="1"/>
              <a:t>many</a:t>
            </a:r>
            <a:r>
              <a:rPr lang="nb-NO" sz="1200" b="1" dirty="0"/>
              <a:t> </a:t>
            </a:r>
            <a:r>
              <a:rPr lang="nb-NO" sz="1200" b="1" dirty="0" err="1"/>
              <a:t>moving</a:t>
            </a:r>
            <a:r>
              <a:rPr lang="nb-NO" sz="1200" b="1" dirty="0"/>
              <a:t> parts. </a:t>
            </a:r>
          </a:p>
          <a:p>
            <a:endParaRPr lang="nb-NO" sz="1200" dirty="0"/>
          </a:p>
          <a:p>
            <a:r>
              <a:rPr lang="nb-NO" sz="1200" dirty="0"/>
              <a:t>Leaders </a:t>
            </a:r>
            <a:r>
              <a:rPr lang="nb-NO" sz="1200" dirty="0" err="1"/>
              <a:t>think</a:t>
            </a:r>
            <a:r>
              <a:rPr lang="nb-NO" sz="1200" dirty="0"/>
              <a:t> </a:t>
            </a:r>
            <a:r>
              <a:rPr lang="nb-NO" sz="1200" dirty="0" err="1"/>
              <a:t>that</a:t>
            </a:r>
            <a:r>
              <a:rPr lang="nb-NO" sz="1200" dirty="0"/>
              <a:t> dose </a:t>
            </a:r>
            <a:r>
              <a:rPr lang="nb-NO" sz="1200" dirty="0" err="1"/>
              <a:t>no</a:t>
            </a:r>
            <a:r>
              <a:rPr lang="nb-NO" sz="1200" dirty="0"/>
              <a:t> </a:t>
            </a:r>
            <a:r>
              <a:rPr lang="nb-NO" sz="1200" dirty="0" err="1"/>
              <a:t>of</a:t>
            </a:r>
            <a:r>
              <a:rPr lang="nb-NO" sz="1200" dirty="0"/>
              <a:t> sessions (12) is </a:t>
            </a:r>
            <a:r>
              <a:rPr lang="nb-NO" sz="1200" dirty="0" err="1"/>
              <a:t>feasible</a:t>
            </a:r>
            <a:r>
              <a:rPr lang="nb-NO" sz="1200" dirty="0"/>
              <a:t> and a </a:t>
            </a:r>
            <a:r>
              <a:rPr lang="nb-NO" sz="1200" dirty="0" err="1"/>
              <a:t>good</a:t>
            </a:r>
            <a:r>
              <a:rPr lang="nb-NO" sz="1200" dirty="0"/>
              <a:t> </a:t>
            </a:r>
            <a:r>
              <a:rPr lang="nb-NO" sz="1200" dirty="0" err="1"/>
              <a:t>thing</a:t>
            </a:r>
            <a:r>
              <a:rPr lang="nb-NO" sz="1200" dirty="0"/>
              <a:t>, </a:t>
            </a:r>
            <a:r>
              <a:rPr lang="nb-NO" sz="1200" dirty="0" err="1"/>
              <a:t>while</a:t>
            </a:r>
            <a:r>
              <a:rPr lang="nb-NO" sz="1200" dirty="0"/>
              <a:t> variant </a:t>
            </a:r>
            <a:r>
              <a:rPr lang="nb-NO" sz="1200" dirty="0" err="1"/>
              <a:t>practitioners</a:t>
            </a:r>
            <a:r>
              <a:rPr lang="nb-NO" sz="1200" dirty="0"/>
              <a:t> </a:t>
            </a:r>
            <a:r>
              <a:rPr lang="nb-NO" sz="1200" dirty="0" err="1"/>
              <a:t>think</a:t>
            </a:r>
            <a:r>
              <a:rPr lang="nb-NO" sz="1200" dirty="0"/>
              <a:t> </a:t>
            </a:r>
            <a:r>
              <a:rPr lang="nb-NO" sz="1200" dirty="0" err="1"/>
              <a:t>that</a:t>
            </a:r>
            <a:r>
              <a:rPr lang="nb-NO" sz="1200" dirty="0"/>
              <a:t> it is </a:t>
            </a:r>
            <a:r>
              <a:rPr lang="nb-NO" sz="1200" dirty="0" err="1"/>
              <a:t>too</a:t>
            </a:r>
            <a:r>
              <a:rPr lang="nb-NO" sz="1200" dirty="0"/>
              <a:t> </a:t>
            </a:r>
            <a:r>
              <a:rPr lang="nb-NO" sz="1200" dirty="0" err="1"/>
              <a:t>few</a:t>
            </a:r>
            <a:r>
              <a:rPr lang="nb-NO" sz="1200" dirty="0"/>
              <a:t>.  </a:t>
            </a:r>
          </a:p>
          <a:p>
            <a:endParaRPr lang="nb-NO" sz="1200"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16C71-6A9B-4152-9B76-528F1A998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351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err="1"/>
              <a:t>Now</a:t>
            </a:r>
            <a:r>
              <a:rPr lang="nb-NO" sz="1200" dirty="0"/>
              <a:t>, </a:t>
            </a:r>
            <a:r>
              <a:rPr lang="nb-NO" sz="1200" dirty="0" err="1"/>
              <a:t>look</a:t>
            </a:r>
            <a:r>
              <a:rPr lang="nb-NO" sz="1200" dirty="0"/>
              <a:t> </a:t>
            </a:r>
            <a:r>
              <a:rPr lang="nb-NO" sz="1200" dirty="0" err="1"/>
              <a:t>into</a:t>
            </a:r>
            <a:r>
              <a:rPr lang="nb-NO" sz="1200" dirty="0"/>
              <a:t> </a:t>
            </a:r>
            <a:r>
              <a:rPr lang="nb-NO" sz="1200" dirty="0" err="1"/>
              <a:t>specific</a:t>
            </a:r>
            <a:r>
              <a:rPr lang="nb-NO" sz="1200" dirty="0"/>
              <a:t> </a:t>
            </a:r>
            <a:r>
              <a:rPr lang="nb-NO" sz="1200" dirty="0" err="1"/>
              <a:t>themes</a:t>
            </a:r>
            <a:r>
              <a:rPr lang="nb-NO" sz="1200" dirty="0"/>
              <a:t> and more latent, underlying, </a:t>
            </a:r>
            <a:r>
              <a:rPr lang="nb-NO" sz="1200" dirty="0" err="1"/>
              <a:t>themes</a:t>
            </a:r>
            <a:r>
              <a:rPr lang="nb-NO" sz="1200" dirty="0"/>
              <a:t>. </a:t>
            </a:r>
            <a:br>
              <a:rPr lang="nb-NO" sz="1200" dirty="0"/>
            </a:br>
            <a:endParaRPr lang="nb-NO"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Need for SPARCK – A shared need identified both at the municipal level and among families; this was the only point of full consensus.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Belief in the intervention – Stakeholders expressed confidence in the intervention’s relevance and potential.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Adaptability is valuable – Flexibility is viewed positively, but it also introduces complexity and increases the need for support.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Lack of resources and competing demands – Limited resources and competition between interventions, projects, and statutory obligations were noted as challenges. Differences between services (e.g., health vs. child welfare) were also highlighted.</a:t>
            </a:r>
            <a:endParaRPr lang="nb-NO" dirty="0"/>
          </a:p>
          <a:p>
            <a:endParaRPr lang="en-US" b="1" dirty="0"/>
          </a:p>
          <a:p>
            <a:r>
              <a:rPr lang="en-US" b="1" dirty="0"/>
              <a:t>Focus on theme 3</a:t>
            </a:r>
          </a:p>
          <a:p>
            <a:endParaRPr lang="en-US" b="1" dirty="0"/>
          </a:p>
          <a:p>
            <a:r>
              <a:rPr lang="en-US" b="1" dirty="0"/>
              <a:t>Flexibility:</a:t>
            </a:r>
            <a:br>
              <a:rPr lang="en-US" dirty="0"/>
            </a:br>
            <a:r>
              <a:rPr lang="en-US" dirty="0"/>
              <a:t>The intervention allows for adaptation to the presenting problem (rather than to the local context). This enables practitioners to focus on what matters most early on, which can foster motivation. The availability of “recommended pathways” and the option to include the child in the process are seen as positive features.</a:t>
            </a:r>
          </a:p>
          <a:p>
            <a:br>
              <a:rPr lang="en-US" b="1" dirty="0"/>
            </a:br>
            <a:r>
              <a:rPr lang="en-US" b="1" dirty="0"/>
              <a:t>Complexity:</a:t>
            </a:r>
            <a:br>
              <a:rPr lang="en-US" dirty="0"/>
            </a:br>
            <a:r>
              <a:rPr lang="en-US" dirty="0"/>
              <a:t>The problems addressed are perceived as complex. When there are many options for adaptation, advisors may feel uncertain about how to proceed, and dilemmas can arise. This can place high demands on the advisors’ level of competence.</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7C97A-0B2A-4871-978D-8A7A9A93D03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002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The </a:t>
            </a:r>
            <a:r>
              <a:rPr lang="nb-NO" dirty="0" err="1"/>
              <a:t>theme</a:t>
            </a:r>
            <a:r>
              <a:rPr lang="nb-NO" dirty="0"/>
              <a:t> </a:t>
            </a:r>
            <a:r>
              <a:rPr lang="nb-NO" dirty="0" err="1"/>
              <a:t>covered</a:t>
            </a:r>
            <a:r>
              <a:rPr lang="nb-NO" dirty="0"/>
              <a:t> </a:t>
            </a:r>
            <a:r>
              <a:rPr lang="nb-NO" dirty="0" err="1"/>
              <a:t>mostly</a:t>
            </a:r>
            <a:r>
              <a:rPr lang="nb-NO" dirty="0"/>
              <a:t>, </a:t>
            </a:r>
            <a:r>
              <a:rPr lang="nb-NO" dirty="0" err="1"/>
              <a:t>Innovation</a:t>
            </a:r>
            <a:r>
              <a:rPr lang="nb-NO" dirty="0"/>
              <a:t> and </a:t>
            </a:r>
            <a:r>
              <a:rPr lang="nb-NO" dirty="0" err="1"/>
              <a:t>Individuals</a:t>
            </a:r>
            <a:r>
              <a:rPr lang="nb-NO" dirty="0"/>
              <a:t> </a:t>
            </a:r>
            <a:r>
              <a:rPr lang="nb-NO" dirty="0" err="1"/>
              <a:t>domain</a:t>
            </a:r>
            <a:r>
              <a:rPr lang="nb-NO" dirty="0"/>
              <a:t>, and </a:t>
            </a:r>
            <a:r>
              <a:rPr lang="nb-NO" dirty="0" err="1"/>
              <a:t>Inner</a:t>
            </a:r>
            <a:r>
              <a:rPr lang="nb-NO" dirty="0"/>
              <a:t> Setting. </a:t>
            </a:r>
          </a:p>
          <a:p>
            <a:r>
              <a:rPr lang="nb-NO" dirty="0"/>
              <a:t>Show </a:t>
            </a:r>
            <a:r>
              <a:rPr lang="nb-NO" dirty="0" err="1"/>
              <a:t>example</a:t>
            </a:r>
            <a:r>
              <a:rPr lang="nb-NO" dirty="0"/>
              <a:t> </a:t>
            </a:r>
            <a:r>
              <a:rPr lang="nb-NO" dirty="0" err="1"/>
              <a:t>of</a:t>
            </a:r>
            <a:r>
              <a:rPr lang="nb-NO" dirty="0"/>
              <a:t> </a:t>
            </a:r>
            <a:r>
              <a:rPr lang="nb-NO" dirty="0" err="1"/>
              <a:t>quote</a:t>
            </a:r>
            <a:r>
              <a:rPr lang="nb-NO" dirty="0"/>
              <a:t> </a:t>
            </a:r>
            <a:r>
              <a:rPr lang="nb-NO" dirty="0" err="1"/>
              <a:t>on</a:t>
            </a:r>
            <a:r>
              <a:rPr lang="nb-NO" dirty="0"/>
              <a:t> </a:t>
            </a:r>
            <a:r>
              <a:rPr lang="nb-NO" dirty="0" err="1"/>
              <a:t>Innovation</a:t>
            </a:r>
            <a:r>
              <a:rPr lang="nb-NO" dirty="0"/>
              <a:t> and </a:t>
            </a:r>
            <a:r>
              <a:rPr lang="nb-NO" dirty="0" err="1"/>
              <a:t>Individuals</a:t>
            </a:r>
            <a:r>
              <a:rPr lang="nb-NO" dirty="0"/>
              <a:t> </a:t>
            </a:r>
            <a:r>
              <a:rPr lang="nb-NO" dirty="0" err="1"/>
              <a:t>domain</a:t>
            </a:r>
            <a:r>
              <a:rPr lang="nb-NO" dirty="0"/>
              <a:t>: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16C71-6A9B-4152-9B76-528F1A998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621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96955-19C8-447B-9AC7-DE00E46E68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42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Most of the input regarding the flexibility of the intervention in relation to families came from the SPARCK practitioners. </a:t>
            </a:r>
          </a:p>
          <a:p>
            <a:endParaRPr lang="en-US"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7C97A-0B2A-4871-978D-8A7A9A93D03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173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Families </a:t>
            </a:r>
            <a:r>
              <a:rPr lang="nb-NO" sz="1200" dirty="0" err="1"/>
              <a:t>express</a:t>
            </a:r>
            <a:r>
              <a:rPr lang="nb-NO" sz="1200" dirty="0"/>
              <a:t> </a:t>
            </a:r>
            <a:r>
              <a:rPr lang="nb-NO" sz="1200" dirty="0" err="1"/>
              <a:t>the</a:t>
            </a:r>
            <a:r>
              <a:rPr lang="nb-NO" sz="1200" dirty="0"/>
              <a:t> </a:t>
            </a:r>
            <a:r>
              <a:rPr lang="nb-NO" sz="1200" dirty="0" err="1"/>
              <a:t>need</a:t>
            </a:r>
            <a:r>
              <a:rPr lang="nb-NO" sz="1200" dirty="0"/>
              <a:t> for a </a:t>
            </a:r>
            <a:r>
              <a:rPr lang="nb-NO" sz="1200" dirty="0" err="1"/>
              <a:t>flexible</a:t>
            </a:r>
            <a:r>
              <a:rPr lang="nb-NO" sz="1200" dirty="0"/>
              <a:t> </a:t>
            </a:r>
            <a:r>
              <a:rPr lang="nb-NO" sz="1200" dirty="0" err="1"/>
              <a:t>intervention</a:t>
            </a:r>
            <a:r>
              <a:rPr lang="nb-NO" sz="1200" dirty="0"/>
              <a:t> like SPARCK, </a:t>
            </a:r>
            <a:r>
              <a:rPr lang="nb-NO" sz="1200" dirty="0" err="1"/>
              <a:t>through</a:t>
            </a:r>
            <a:r>
              <a:rPr lang="nb-NO" sz="1200" dirty="0"/>
              <a:t> </a:t>
            </a:r>
            <a:r>
              <a:rPr lang="nb-NO" sz="1200" dirty="0" err="1"/>
              <a:t>practitioners</a:t>
            </a:r>
            <a:r>
              <a:rPr lang="nb-NO"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r>
              <a:rPr lang="nb-NO" sz="1200" dirty="0" err="1"/>
              <a:t>Typical</a:t>
            </a:r>
            <a:r>
              <a:rPr lang="nb-NO" sz="1200" dirty="0"/>
              <a:t> </a:t>
            </a:r>
            <a:r>
              <a:rPr lang="nb-NO" sz="1200" dirty="0" err="1"/>
              <a:t>barriers</a:t>
            </a:r>
            <a:r>
              <a:rPr lang="nb-NO" sz="1200" dirty="0"/>
              <a:t> </a:t>
            </a:r>
            <a:r>
              <a:rPr lang="nb-NO" sz="1200" dirty="0" err="1"/>
              <a:t>include</a:t>
            </a:r>
            <a:r>
              <a:rPr lang="nb-NO" sz="1200" dirty="0"/>
              <a:t> </a:t>
            </a:r>
            <a:r>
              <a:rPr lang="nb-NO" sz="1200" dirty="0" err="1"/>
              <a:t>the</a:t>
            </a:r>
            <a:r>
              <a:rPr lang="nb-NO" sz="1200" dirty="0"/>
              <a:t> </a:t>
            </a:r>
            <a:r>
              <a:rPr lang="nb-NO" sz="1200" dirty="0" err="1"/>
              <a:t>practitioners</a:t>
            </a:r>
            <a:r>
              <a:rPr lang="nb-NO" sz="1200" dirty="0"/>
              <a:t> </a:t>
            </a:r>
            <a:r>
              <a:rPr lang="nb-NO" sz="1200" b="1" dirty="0" err="1"/>
              <a:t>opportunity</a:t>
            </a:r>
            <a:r>
              <a:rPr lang="nb-NO" sz="1200" b="1" dirty="0"/>
              <a:t> and </a:t>
            </a:r>
            <a:r>
              <a:rPr lang="nb-NO" sz="1200" b="1" dirty="0" err="1"/>
              <a:t>capacity</a:t>
            </a:r>
            <a:r>
              <a:rPr lang="nb-NO" sz="1200" b="1" dirty="0"/>
              <a:t> to have time to </a:t>
            </a:r>
            <a:r>
              <a:rPr lang="nb-NO" sz="1200" b="1" dirty="0" err="1"/>
              <a:t>give</a:t>
            </a:r>
            <a:r>
              <a:rPr lang="nb-NO" sz="1200" b="1" dirty="0"/>
              <a:t> 12 sessions to </a:t>
            </a:r>
            <a:r>
              <a:rPr lang="nb-NO" sz="1200" b="1" dirty="0" err="1"/>
              <a:t>one</a:t>
            </a:r>
            <a:r>
              <a:rPr lang="nb-NO" sz="1200" b="1" dirty="0"/>
              <a:t> </a:t>
            </a:r>
            <a:r>
              <a:rPr lang="nb-NO" sz="1200" b="1" dirty="0" err="1"/>
              <a:t>family</a:t>
            </a:r>
            <a:r>
              <a:rPr lang="nb-NO" sz="1200" dirty="0"/>
              <a:t>, as </a:t>
            </a:r>
            <a:r>
              <a:rPr lang="nb-NO" sz="1200" dirty="0" err="1"/>
              <a:t>well</a:t>
            </a:r>
            <a:r>
              <a:rPr lang="nb-NO" sz="1200" dirty="0"/>
              <a:t> as </a:t>
            </a:r>
            <a:r>
              <a:rPr lang="nb-NO" sz="1200" dirty="0" err="1"/>
              <a:t>engage</a:t>
            </a:r>
            <a:r>
              <a:rPr lang="nb-NO" sz="1200" dirty="0"/>
              <a:t> in </a:t>
            </a:r>
            <a:r>
              <a:rPr lang="nb-NO" sz="1200" dirty="0" err="1"/>
              <a:t>clinical</a:t>
            </a:r>
            <a:r>
              <a:rPr lang="nb-NO" sz="1200" dirty="0"/>
              <a:t> </a:t>
            </a:r>
            <a:r>
              <a:rPr lang="nb-NO" sz="1200" dirty="0" err="1"/>
              <a:t>supervision</a:t>
            </a:r>
            <a:r>
              <a:rPr lang="nb-NO" sz="1200" dirty="0"/>
              <a:t>. </a:t>
            </a:r>
            <a:r>
              <a:rPr lang="nb-NO" sz="1200" dirty="0" err="1"/>
              <a:t>Easier</a:t>
            </a:r>
            <a:r>
              <a:rPr lang="nb-NO" sz="1200" dirty="0"/>
              <a:t> for </a:t>
            </a:r>
            <a:r>
              <a:rPr lang="nb-NO" sz="1200" dirty="0" err="1"/>
              <a:t>the</a:t>
            </a:r>
            <a:r>
              <a:rPr lang="nb-NO" sz="1200" dirty="0"/>
              <a:t> </a:t>
            </a:r>
            <a:r>
              <a:rPr lang="nb-NO" sz="1200" dirty="0" err="1"/>
              <a:t>practitioners</a:t>
            </a:r>
            <a:r>
              <a:rPr lang="nb-NO" sz="1200" dirty="0"/>
              <a:t> in </a:t>
            </a:r>
            <a:r>
              <a:rPr lang="nb-NO" sz="1200" dirty="0" err="1"/>
              <a:t>child</a:t>
            </a:r>
            <a:r>
              <a:rPr lang="nb-NO" sz="1200" dirty="0"/>
              <a:t> </a:t>
            </a:r>
            <a:r>
              <a:rPr lang="nb-NO" sz="1200" dirty="0" err="1"/>
              <a:t>welfare</a:t>
            </a:r>
            <a:r>
              <a:rPr lang="nb-NO" sz="1200" dirty="0"/>
              <a:t> service, </a:t>
            </a:r>
            <a:r>
              <a:rPr lang="nb-NO" sz="1200" dirty="0" err="1"/>
              <a:t>than</a:t>
            </a:r>
            <a:r>
              <a:rPr lang="nb-NO" sz="1200" dirty="0"/>
              <a:t> mental </a:t>
            </a:r>
            <a:r>
              <a:rPr lang="nb-NO" sz="1200" dirty="0" err="1"/>
              <a:t>health</a:t>
            </a:r>
            <a:r>
              <a:rPr lang="nb-NO" sz="1200" dirty="0"/>
              <a:t> services (used to </a:t>
            </a:r>
            <a:r>
              <a:rPr lang="nb-NO" sz="1200" dirty="0" err="1"/>
              <a:t>work</a:t>
            </a:r>
            <a:r>
              <a:rPr lang="nb-NO" sz="1200" dirty="0"/>
              <a:t> </a:t>
            </a:r>
            <a:r>
              <a:rPr lang="nb-NO" sz="1200" dirty="0" err="1"/>
              <a:t>group</a:t>
            </a:r>
            <a:r>
              <a:rPr lang="nb-NO" sz="1200" dirty="0"/>
              <a:t> </a:t>
            </a:r>
            <a:r>
              <a:rPr lang="nb-NO" sz="1200" dirty="0" err="1"/>
              <a:t>based</a:t>
            </a:r>
            <a:r>
              <a:rPr lang="nb-NO" sz="1200" dirty="0"/>
              <a:t> and more universal)</a:t>
            </a:r>
          </a:p>
          <a:p>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err="1"/>
              <a:t>Also</a:t>
            </a:r>
            <a:r>
              <a:rPr lang="nb-NO" sz="1200" dirty="0"/>
              <a:t>, </a:t>
            </a:r>
            <a:r>
              <a:rPr lang="nb-NO" sz="1200" dirty="0" err="1"/>
              <a:t>practitioners</a:t>
            </a:r>
            <a:r>
              <a:rPr lang="nb-NO" sz="1200" dirty="0"/>
              <a:t> </a:t>
            </a:r>
            <a:r>
              <a:rPr lang="nb-NO" sz="1200" dirty="0" err="1"/>
              <a:t>feel</a:t>
            </a:r>
            <a:r>
              <a:rPr lang="nb-NO" sz="1200" dirty="0"/>
              <a:t> </a:t>
            </a:r>
            <a:r>
              <a:rPr lang="nb-NO" sz="1200" dirty="0" err="1"/>
              <a:t>that</a:t>
            </a:r>
            <a:r>
              <a:rPr lang="nb-NO" sz="1200" dirty="0"/>
              <a:t> </a:t>
            </a:r>
            <a:r>
              <a:rPr lang="nb-NO" sz="1200" dirty="0" err="1"/>
              <a:t>the</a:t>
            </a:r>
            <a:r>
              <a:rPr lang="nb-NO" sz="1200" dirty="0"/>
              <a:t> </a:t>
            </a:r>
            <a:r>
              <a:rPr lang="nb-NO" sz="1200" dirty="0" err="1"/>
              <a:t>interverntion</a:t>
            </a:r>
            <a:r>
              <a:rPr lang="nb-NO" sz="1200" dirty="0"/>
              <a:t> </a:t>
            </a:r>
            <a:r>
              <a:rPr lang="nb-NO" sz="1200" b="1" dirty="0" err="1"/>
              <a:t>requires</a:t>
            </a:r>
            <a:r>
              <a:rPr lang="nb-NO" sz="1200" b="1" dirty="0"/>
              <a:t> </a:t>
            </a:r>
            <a:r>
              <a:rPr lang="nb-NO" sz="1200" b="1" dirty="0" err="1"/>
              <a:t>extensive</a:t>
            </a:r>
            <a:r>
              <a:rPr lang="nb-NO" sz="1200" b="1" dirty="0"/>
              <a:t> </a:t>
            </a:r>
            <a:r>
              <a:rPr lang="nb-NO" sz="1200" b="1" dirty="0" err="1"/>
              <a:t>competence</a:t>
            </a:r>
            <a:r>
              <a:rPr lang="nb-NO" sz="1200" b="1" dirty="0"/>
              <a:t>, </a:t>
            </a:r>
            <a:r>
              <a:rPr lang="nb-NO" sz="1200" b="1" dirty="0" err="1"/>
              <a:t>therapeutic</a:t>
            </a:r>
            <a:r>
              <a:rPr lang="nb-NO" sz="1200" b="1" dirty="0"/>
              <a:t> prosess skills</a:t>
            </a:r>
            <a:r>
              <a:rPr lang="nb-NO" sz="1200" dirty="0"/>
              <a:t>. Knowledge and </a:t>
            </a:r>
            <a:r>
              <a:rPr lang="nb-NO" sz="1200" dirty="0" err="1"/>
              <a:t>skilled</a:t>
            </a:r>
            <a:r>
              <a:rPr lang="nb-NO" sz="1200" dirty="0"/>
              <a:t> </a:t>
            </a:r>
            <a:r>
              <a:rPr lang="nb-NO" sz="1200" dirty="0" err="1"/>
              <a:t>use</a:t>
            </a:r>
            <a:r>
              <a:rPr lang="nb-NO" sz="1200" dirty="0"/>
              <a:t> </a:t>
            </a:r>
            <a:r>
              <a:rPr lang="nb-NO" sz="1200" dirty="0" err="1"/>
              <a:t>of</a:t>
            </a:r>
            <a:r>
              <a:rPr lang="nb-NO" sz="1200" dirty="0"/>
              <a:t> STM, and (general) intrapersonal / </a:t>
            </a:r>
            <a:r>
              <a:rPr lang="nb-NO" sz="1200" dirty="0" err="1"/>
              <a:t>therapeutical</a:t>
            </a:r>
            <a:r>
              <a:rPr lang="nb-NO" sz="1200" dirty="0"/>
              <a:t> </a:t>
            </a:r>
            <a:r>
              <a:rPr lang="nb-NO" sz="1200" dirty="0" err="1"/>
              <a:t>competence</a:t>
            </a:r>
            <a:r>
              <a:rPr lang="nb-NO" sz="1200" dirty="0"/>
              <a:t> is </a:t>
            </a:r>
            <a:r>
              <a:rPr lang="nb-NO" sz="1200" dirty="0" err="1"/>
              <a:t>important</a:t>
            </a:r>
            <a:r>
              <a:rPr lang="nb-NO"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This flexibility introduced complexity, as it required practitioners to tailor the intervention through nuanced adjustments, demanding advanced therapeutic skills and increased the need for supervision to maintain fidelity.</a:t>
            </a:r>
            <a:endParaRPr lang="nb-NO" sz="1200" dirty="0"/>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16C71-6A9B-4152-9B76-528F1A998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878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Show </a:t>
            </a:r>
            <a:r>
              <a:rPr lang="nb-NO" dirty="0" err="1"/>
              <a:t>example</a:t>
            </a:r>
            <a:r>
              <a:rPr lang="nb-NO" dirty="0"/>
              <a:t> </a:t>
            </a:r>
            <a:r>
              <a:rPr lang="nb-NO" dirty="0" err="1"/>
              <a:t>of</a:t>
            </a:r>
            <a:r>
              <a:rPr lang="nb-NO" dirty="0"/>
              <a:t> </a:t>
            </a:r>
            <a:r>
              <a:rPr lang="nb-NO" dirty="0" err="1"/>
              <a:t>quote</a:t>
            </a:r>
            <a:r>
              <a:rPr lang="nb-NO" dirty="0"/>
              <a:t> </a:t>
            </a:r>
            <a:r>
              <a:rPr lang="nb-NO" dirty="0" err="1"/>
              <a:t>that</a:t>
            </a:r>
            <a:r>
              <a:rPr lang="nb-NO" dirty="0"/>
              <a:t> covers </a:t>
            </a:r>
            <a:r>
              <a:rPr lang="nb-NO" dirty="0" err="1"/>
              <a:t>the</a:t>
            </a:r>
            <a:r>
              <a:rPr lang="nb-NO" dirty="0"/>
              <a:t> </a:t>
            </a:r>
            <a:r>
              <a:rPr lang="nb-NO" dirty="0" err="1"/>
              <a:t>theme</a:t>
            </a:r>
            <a:r>
              <a:rPr lang="nb-NO" dirty="0"/>
              <a:t> </a:t>
            </a:r>
            <a:r>
              <a:rPr lang="nb-NO" dirty="0" err="1"/>
              <a:t>on</a:t>
            </a:r>
            <a:r>
              <a:rPr lang="nb-NO" dirty="0"/>
              <a:t> </a:t>
            </a:r>
            <a:r>
              <a:rPr lang="nb-NO" dirty="0" err="1"/>
              <a:t>the</a:t>
            </a:r>
            <a:r>
              <a:rPr lang="nb-NO" dirty="0"/>
              <a:t> </a:t>
            </a:r>
            <a:r>
              <a:rPr lang="nb-NO" dirty="0" err="1"/>
              <a:t>Inner</a:t>
            </a:r>
            <a:r>
              <a:rPr lang="nb-NO" dirty="0"/>
              <a:t> Setting / </a:t>
            </a:r>
            <a:r>
              <a:rPr lang="nb-NO" dirty="0" err="1"/>
              <a:t>Innovation</a:t>
            </a:r>
            <a:r>
              <a:rPr lang="nb-NO" dirty="0"/>
              <a:t> </a:t>
            </a:r>
            <a:r>
              <a:rPr lang="nb-NO" dirty="0" err="1"/>
              <a:t>domain</a:t>
            </a:r>
            <a:r>
              <a:rPr lang="nb-NO" dirty="0"/>
              <a:t>: </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16C71-6A9B-4152-9B76-528F1A998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242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Leaders also emphasized the importance of flexibility, but highlighted </a:t>
            </a:r>
            <a:r>
              <a:rPr lang="en-US" b="1" dirty="0"/>
              <a:t>complexity</a:t>
            </a:r>
            <a:r>
              <a:rPr lang="en-US" dirty="0"/>
              <a:t> in a broader sense—particularly in relation to </a:t>
            </a:r>
            <a:r>
              <a:rPr lang="en-US" b="1" dirty="0"/>
              <a:t>dose</a:t>
            </a:r>
            <a:r>
              <a:rPr lang="en-US" dirty="0"/>
              <a:t>, referring to the number and frequency of sessions.</a:t>
            </a:r>
          </a:p>
          <a:p>
            <a:endParaRPr lang="en-US" dirty="0"/>
          </a:p>
          <a:p>
            <a:r>
              <a:rPr lang="en-US" dirty="0"/>
              <a:t>There are notable differences across services in how they are organized. In this study, we primarily included therapists employed in either the health or child welfare sectors. Perspectives vary regarding where the intervention fits best and who should be responsible for delivering it.</a:t>
            </a:r>
          </a:p>
          <a:p>
            <a:r>
              <a:rPr lang="en-US" dirty="0"/>
              <a:t>Within the health services, some argue for changes to the delivery format and dosage—for example, offering the intervention in a group format or reducing the number of sessions. In contrast, within child welfare services, there is often a preference to extend the intervention beyond the standard 12 sessions.</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7C97A-0B2A-4871-978D-8A7A9A93D03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47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en-US" sz="1800" dirty="0">
                <a:effectLst/>
                <a:latin typeface="Calibri" panose="020F0502020204030204" pitchFamily="34" charset="0"/>
                <a:ea typeface="Times New Roman" panose="02020603050405020304" pitchFamily="18" charset="0"/>
              </a:rPr>
              <a:t>At the service level, flexible dosage, format, and delivery was critical but challenged sustainability.</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16C71-6A9B-4152-9B76-528F1A998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220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First </a:t>
            </a:r>
            <a:r>
              <a:rPr lang="nb-NO" dirty="0" err="1"/>
              <a:t>pragmatic</a:t>
            </a:r>
            <a:r>
              <a:rPr lang="nb-NO" dirty="0"/>
              <a:t> (</a:t>
            </a:r>
            <a:r>
              <a:rPr lang="nb-NO" dirty="0" err="1"/>
              <a:t>get</a:t>
            </a:r>
            <a:r>
              <a:rPr lang="nb-NO" dirty="0"/>
              <a:t> </a:t>
            </a:r>
            <a:r>
              <a:rPr lang="nb-NO" dirty="0" err="1"/>
              <a:t>the</a:t>
            </a:r>
            <a:r>
              <a:rPr lang="nb-NO" dirty="0"/>
              <a:t> </a:t>
            </a:r>
            <a:r>
              <a:rPr lang="nb-NO" dirty="0" err="1"/>
              <a:t>intervention</a:t>
            </a:r>
            <a:r>
              <a:rPr lang="nb-NO" dirty="0"/>
              <a:t> done), </a:t>
            </a:r>
            <a:r>
              <a:rPr lang="nb-NO" dirty="0" err="1"/>
              <a:t>then</a:t>
            </a:r>
            <a:r>
              <a:rPr lang="nb-NO" dirty="0"/>
              <a:t> </a:t>
            </a:r>
            <a:r>
              <a:rPr lang="nb-NO" dirty="0" err="1"/>
              <a:t>scientific</a:t>
            </a:r>
            <a:r>
              <a:rPr lang="nb-NO" dirty="0"/>
              <a:t> </a:t>
            </a:r>
            <a:r>
              <a:rPr lang="nb-NO" dirty="0" err="1"/>
              <a:t>rigor</a:t>
            </a:r>
            <a:r>
              <a:rPr lang="nb-NO" dirty="0"/>
              <a:t> (</a:t>
            </a:r>
            <a:r>
              <a:rPr lang="nb-NO" dirty="0" err="1"/>
              <a:t>articles</a:t>
            </a:r>
            <a:r>
              <a:rPr lang="nb-NO" dirty="0"/>
              <a:t>)   </a:t>
            </a:r>
          </a:p>
          <a:p>
            <a:endParaRPr lang="nb-NO" dirty="0"/>
          </a:p>
          <a:p>
            <a:r>
              <a:rPr lang="en-US" sz="2200" dirty="0"/>
              <a:t>Balancing scientific rigor and real-world </a:t>
            </a:r>
            <a:r>
              <a:rPr lang="en-US" sz="2200"/>
              <a:t>pragmatism? </a:t>
            </a:r>
            <a:r>
              <a:rPr lang="en-US" sz="2000"/>
              <a:t>Not </a:t>
            </a:r>
            <a:r>
              <a:rPr lang="en-US" sz="2000" dirty="0"/>
              <a:t>one answer…For us, we took the time to co-create with stakeholders, analyzed context, adapted, refined and tried to make it pragmatic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These findings emphasize the need to balance adaptability with structure to ensure effective and sustainable implementation in diverse, dynamic settings.</a:t>
            </a:r>
            <a:endParaRPr lang="nb-NO" sz="1800" dirty="0">
              <a:effectLst/>
              <a:latin typeface="Times New Roman" panose="02020603050405020304" pitchFamily="18" charset="0"/>
              <a:ea typeface="Calibri" panose="020F0502020204030204" pitchFamily="34" charset="0"/>
            </a:endParaRP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Balancing the need for adaptability with maintaining intervention fidelity was challenging, especially when tailoring to diverse municipal demands. We addressed this by engaging stakeholders in co-creation, offering ongoing supervision to practitioners, and using iterative testing. However, this process required diverse skills, was time-consuming, and risked introducing delays.</a:t>
            </a:r>
            <a:endParaRPr lang="nb-NO" sz="1800" dirty="0">
              <a:effectLst/>
              <a:latin typeface="Times New Roman" panose="02020603050405020304" pitchFamily="18" charset="0"/>
              <a:ea typeface="Calibri" panose="020F0502020204030204" pitchFamily="34" charset="0"/>
            </a:endParaRPr>
          </a:p>
          <a:p>
            <a:endParaRPr lang="nb-NO" dirty="0"/>
          </a:p>
          <a:p>
            <a:pPr>
              <a:lnSpc>
                <a:spcPct val="107000"/>
              </a:lnSpc>
              <a:spcAft>
                <a:spcPts val="800"/>
              </a:spcAft>
            </a:pPr>
            <a:r>
              <a:rPr lang="en-US" sz="1800" dirty="0">
                <a:effectLst/>
                <a:latin typeface="Calibri" panose="020F0502020204030204" pitchFamily="34" charset="0"/>
                <a:ea typeface="Times New Roman" panose="02020603050405020304" pitchFamily="18" charset="0"/>
              </a:rPr>
              <a:t>The project demonstrates how user-centered co-creation balances scientific rigor with real-world pragmatism by making the intervention feasible, acceptable, and adaptable to diverse contexts.</a:t>
            </a:r>
            <a:endParaRPr lang="nb-NO"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US" sz="1800" dirty="0">
                <a:effectLst/>
                <a:latin typeface="Calibri" panose="020F0502020204030204" pitchFamily="34" charset="0"/>
                <a:ea typeface="Times New Roman" panose="02020603050405020304" pitchFamily="18" charset="0"/>
              </a:rPr>
              <a:t>Conducting a targeted contextual analysis refined intervention and implementation strategies, aligned with local needs, and strengthened validity, supporting a more ethical and resource-efficient scale-up.</a:t>
            </a:r>
            <a:endParaRPr lang="nb-NO" sz="1800" dirty="0">
              <a:effectLst/>
              <a:latin typeface="Times New Roman" panose="02020603050405020304" pitchFamily="18" charset="0"/>
              <a:ea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16C71-6A9B-4152-9B76-528F1A998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374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7A24-D2A1-49DD-8552-5CA0DABB9ED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821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96955-19C8-447B-9AC7-DE00E46E68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76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Specific local factors in study Borough?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96955-19C8-447B-9AC7-DE00E46E68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627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five feedback loops: 1. flexing the training offer; 2. new skills, knowledge and behaviour by non-specialist staff; 3. short-termism, 4. free rider behaviour;  5. professional boundaries. These energised local adaptations of FiM by school and NHS staff, leading to system-level change (emergence), with the school system becoming more responsive to mental well-being needs of children and young people and shifts across systems (co-evolution) by developing joint values and language between schools and NHS.</a:t>
            </a:r>
          </a:p>
          <a:p>
            <a:endParaRPr lang="en-GB" dirty="0"/>
          </a:p>
          <a:p>
            <a:r>
              <a:rPr lang="en-GB" dirty="0"/>
              <a:t>Example 1 (positive feedback loop). F2 New skills, knowledge and behaviour by non-specialist staff</a:t>
            </a:r>
          </a:p>
          <a:p>
            <a:r>
              <a:rPr lang="en-GB" dirty="0"/>
              <a:t>System became more responsive to the mental wellbeing needs of children and young people (emergent property E1). Teachers were less anxious labelling behaviour of children as a mental health issue, a change in their language that pointed to co-evolution between systems (C2). Co-evolution between the mental health and school-based education systems (C1) as school and CAMHS staff subscribed to joint values about mental health being everybody’s business, giving them a deeper mutual understanding.</a:t>
            </a:r>
          </a:p>
          <a:p>
            <a:endParaRPr lang="en-GB" dirty="0"/>
          </a:p>
          <a:p>
            <a:r>
              <a:rPr lang="en-GB" dirty="0"/>
              <a:t>Example 2 (negative feedback loop). F3 Short-termism</a:t>
            </a:r>
          </a:p>
          <a:p>
            <a:r>
              <a:rPr lang="en-GB" dirty="0"/>
              <a:t>The potential for the system to become more responsive to the mental wellbeing needs of children and young people (emergent property E1) was constrained by the limited time that mental health and VCS practitioners were able to spend in schools and with individual or groups of children and young people. This negative feedback was underscored by structural conditions: the urgent need to respond to the ‘policy problem’, the fixed-term nature of FiM funding and shifting policy/funding attention.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96955-19C8-447B-9AC7-DE00E46E68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189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opening-up the complex dynamics of policy implementation</a:t>
            </a:r>
          </a:p>
          <a:p>
            <a:pPr marL="171450" indent="-171450">
              <a:buFontTx/>
              <a:buChar char="-"/>
            </a:pPr>
            <a:r>
              <a:rPr lang="en-GB" dirty="0"/>
              <a:t>bringing together an orientation towards complexity-informed research and a developmental evaluation approach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96955-19C8-447B-9AC7-DE00E46E68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9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(and adjust this policy in response to emerging properties and co-evolution processes at the system level?)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96955-19C8-447B-9AC7-DE00E46E68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46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96955-19C8-447B-9AC7-DE00E46E68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80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7.jp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7AA3-C164-9140-81FE-9493D7363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C6DE4F-207C-2543-BB26-18194BFB02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D41C9F-8BB5-C846-B880-099C8C815192}"/>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02F6DD8E-9F23-BE4F-9AB8-087363255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215D5-FBC2-BE4B-BDF3-7ECEBAAEFCC4}"/>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77947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5F72-2105-3444-AFAD-C86C8A2892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E8F679-04DD-5246-B0EB-23D22505C9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4A489-0AAD-2244-AA0F-307DAC237BBC}"/>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F159B387-17C4-7E4C-8D01-6796E3B38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BADD4-98EF-E341-A4D6-182069593232}"/>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60949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D5FA2D-063C-A943-84EE-45A3D54207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D4E02-3F77-EE4A-B097-E2C668E5E0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5B438-821A-7244-9DF1-24449F6D42E3}"/>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B285DD4C-BBAB-8F43-9A2C-28363CA8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0D9D0-DEA2-5744-BF36-75BE2B507BE3}"/>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87956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White 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477252" y="2177716"/>
            <a:ext cx="10876547" cy="1424322"/>
          </a:xfrm>
        </p:spPr>
        <p:txBody>
          <a:bodyPr anchor="b">
            <a:normAutofit/>
          </a:bodyPr>
          <a:lstStyle>
            <a:lvl1pPr algn="l">
              <a:defRPr sz="5000" b="1">
                <a:latin typeface="+mj-lt"/>
              </a:defRPr>
            </a:lvl1pPr>
          </a:lstStyle>
          <a:p>
            <a:r>
              <a:rPr lang="en-US"/>
              <a:t>Click to edit Master title style</a:t>
            </a:r>
            <a:endParaRPr lang="en-GB" dirty="0"/>
          </a:p>
        </p:txBody>
      </p:sp>
      <p:sp>
        <p:nvSpPr>
          <p:cNvPr id="3" name="Subtitle 2"/>
          <p:cNvSpPr>
            <a:spLocks noGrp="1"/>
          </p:cNvSpPr>
          <p:nvPr>
            <p:ph type="subTitle" idx="1"/>
          </p:nvPr>
        </p:nvSpPr>
        <p:spPr>
          <a:xfrm>
            <a:off x="477253" y="3638134"/>
            <a:ext cx="10876546" cy="1655762"/>
          </a:xfrm>
        </p:spPr>
        <p:txBody>
          <a:bodyPr/>
          <a:lstStyle>
            <a:lvl1pPr marL="0" indent="0" algn="l">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latin typeface="+mn-lt"/>
              </a:defRPr>
            </a:lvl1pPr>
          </a:lstStyle>
          <a:p>
            <a:fld id="{8C93EA8F-5D32-42A5-B63F-842A0F047210}" type="datetimeFigureOut">
              <a:rPr lang="en-GB" smtClean="0"/>
              <a:pPr/>
              <a:t>07/04/2026</a:t>
            </a:fld>
            <a:endParaRPr lang="en-GB" dirty="0"/>
          </a:p>
        </p:txBody>
      </p:sp>
      <p:sp>
        <p:nvSpPr>
          <p:cNvPr id="5" name="Footer Placeholder 4"/>
          <p:cNvSpPr>
            <a:spLocks noGrp="1"/>
          </p:cNvSpPr>
          <p:nvPr>
            <p:ph type="ftr" sz="quarter" idx="11"/>
          </p:nvPr>
        </p:nvSpPr>
        <p:spPr/>
        <p:txBody>
          <a:bodyPr/>
          <a:lstStyle>
            <a:lvl1pPr>
              <a:defRPr>
                <a:latin typeface="+mn-lt"/>
              </a:defRPr>
            </a:lvl1pPr>
          </a:lstStyle>
          <a:p>
            <a:endParaRPr lang="en-GB" dirty="0"/>
          </a:p>
        </p:txBody>
      </p:sp>
      <p:sp>
        <p:nvSpPr>
          <p:cNvPr id="6" name="Slide Number Placeholder 5"/>
          <p:cNvSpPr>
            <a:spLocks noGrp="1"/>
          </p:cNvSpPr>
          <p:nvPr>
            <p:ph type="sldNum" sz="quarter" idx="12"/>
          </p:nvPr>
        </p:nvSpPr>
        <p:spPr/>
        <p:txBody>
          <a:bodyPr/>
          <a:lstStyle>
            <a:lvl1pPr>
              <a:defRPr>
                <a:latin typeface="+mn-lt"/>
              </a:defRPr>
            </a:lvl1pPr>
          </a:lstStyle>
          <a:p>
            <a:fld id="{2F3AB18B-998C-433D-808A-7D4CCF0545BB}" type="slidenum">
              <a:rPr lang="en-GB" smtClean="0"/>
              <a:pPr/>
              <a:t>‹#›</a:t>
            </a:fld>
            <a:endParaRPr lang="en-GB" dirty="0"/>
          </a:p>
        </p:txBody>
      </p:sp>
    </p:spTree>
    <p:extLst>
      <p:ext uri="{BB962C8B-B14F-4D97-AF65-F5344CB8AC3E}">
        <p14:creationId xmlns:p14="http://schemas.microsoft.com/office/powerpoint/2010/main" val="33953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Slides Top Right Logo">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0363" y="369731"/>
            <a:ext cx="1875453" cy="855116"/>
          </a:xfrm>
          <a:prstGeom prst="rect">
            <a:avLst/>
          </a:prstGeom>
        </p:spPr>
      </p:pic>
      <p:sp>
        <p:nvSpPr>
          <p:cNvPr id="7" name="Text Placeholder 2"/>
          <p:cNvSpPr>
            <a:spLocks noGrp="1"/>
          </p:cNvSpPr>
          <p:nvPr>
            <p:ph idx="1"/>
          </p:nvPr>
        </p:nvSpPr>
        <p:spPr>
          <a:xfrm>
            <a:off x="455427" y="1825625"/>
            <a:ext cx="10515600" cy="4351338"/>
          </a:xfrm>
          <a:prstGeom prst="rect">
            <a:avLst/>
          </a:prstGeom>
        </p:spPr>
        <p:txBody>
          <a:bodyPr vert="horz" lIns="91440" tIns="45720" rIns="91440" bIns="45720" rtlCol="0">
            <a:normAutofit/>
          </a:bodyPr>
          <a:lstStyle>
            <a:lvl2pPr marL="742950" indent="-285750">
              <a:buFont typeface="Wingdings" panose="05000000000000000000" pitchFamily="2" charset="2"/>
              <a:buChar char="§"/>
              <a:defRPr/>
            </a:lvl2pPr>
            <a:lvl3pPr marL="1200150" indent="-285750">
              <a:buFont typeface="Wingdings" panose="05000000000000000000" pitchFamily="2" charset="2"/>
              <a:buChar char="§"/>
              <a:defRPr>
                <a:latin typeface="Azo Sans Thin" panose="020B0303030303020204" pitchFamily="34" charset="0"/>
              </a:defRPr>
            </a:lvl3pPr>
            <a:lvl4pPr marL="1657350" indent="-285750">
              <a:buFont typeface="Wingdings" panose="05000000000000000000" pitchFamily="2" charset="2"/>
              <a:buChar char="§"/>
              <a:defRPr>
                <a:latin typeface="Azo Sans Thin" panose="020B0303030303020204" pitchFamily="34" charset="0"/>
              </a:defRPr>
            </a:lvl4pPr>
            <a:lvl5pPr marL="2114550" indent="-285750">
              <a:buFont typeface="Wingdings" panose="05000000000000000000" pitchFamily="2" charset="2"/>
              <a:buChar char="§"/>
              <a:defRPr>
                <a:latin typeface="Azo Sans Thin" panose="020B03030303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C4FA-0DA2-470F-BFEF-56E857E51CBE}" type="datetimeFigureOut">
              <a:rPr lang="en-GB" smtClean="0"/>
              <a:t>07/04/2026</a:t>
            </a:fld>
            <a:endParaRPr lang="en-GB"/>
          </a:p>
        </p:txBody>
      </p:sp>
      <p:sp>
        <p:nvSpPr>
          <p:cNvPr id="9" name="Title Placeholder 1"/>
          <p:cNvSpPr>
            <a:spLocks noGrp="1"/>
          </p:cNvSpPr>
          <p:nvPr>
            <p:ph type="title"/>
          </p:nvPr>
        </p:nvSpPr>
        <p:spPr>
          <a:xfrm>
            <a:off x="455427" y="369731"/>
            <a:ext cx="9285514"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966975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Slides Bottom Right Logo">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49068" y="5766570"/>
            <a:ext cx="1879145" cy="856800"/>
          </a:xfrm>
          <a:prstGeom prst="rect">
            <a:avLst/>
          </a:prstGeom>
        </p:spPr>
      </p:pic>
      <p:sp>
        <p:nvSpPr>
          <p:cNvPr id="7" name="Text Placeholder 2"/>
          <p:cNvSpPr>
            <a:spLocks noGrp="1"/>
          </p:cNvSpPr>
          <p:nvPr>
            <p:ph idx="1"/>
          </p:nvPr>
        </p:nvSpPr>
        <p:spPr>
          <a:xfrm>
            <a:off x="455427" y="1825625"/>
            <a:ext cx="11261756" cy="3947854"/>
          </a:xfrm>
          <a:prstGeom prst="rect">
            <a:avLst/>
          </a:prstGeom>
        </p:spPr>
        <p:txBody>
          <a:bodyPr vert="horz" lIns="91440" tIns="45720" rIns="91440" bIns="45720" rtlCol="0">
            <a:normAutofit/>
          </a:bodyPr>
          <a:lstStyle>
            <a:lvl2pPr marL="742950" indent="-285750">
              <a:buFont typeface="Wingdings" panose="05000000000000000000" pitchFamily="2" charset="2"/>
              <a:buChar char="§"/>
              <a:defRPr/>
            </a:lvl2pPr>
            <a:lvl3pPr marL="1200150" indent="-285750">
              <a:buFont typeface="Wingdings" panose="05000000000000000000" pitchFamily="2" charset="2"/>
              <a:buChar char="§"/>
              <a:defRPr>
                <a:latin typeface="Azo Sans Thin" panose="020B0303030303020204" pitchFamily="34" charset="0"/>
              </a:defRPr>
            </a:lvl3pPr>
            <a:lvl4pPr marL="1657350" indent="-285750">
              <a:buFont typeface="Wingdings" panose="05000000000000000000" pitchFamily="2" charset="2"/>
              <a:buChar char="§"/>
              <a:defRPr>
                <a:latin typeface="Azo Sans Thin" panose="020B0303030303020204" pitchFamily="34" charset="0"/>
              </a:defRPr>
            </a:lvl4pPr>
            <a:lvl5pPr marL="2114550" indent="-285750">
              <a:buFont typeface="Wingdings" panose="05000000000000000000" pitchFamily="2" charset="2"/>
              <a:buChar char="§"/>
              <a:defRPr>
                <a:latin typeface="Azo Sans Thin" panose="020B03030303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C4FA-0DA2-470F-BFEF-56E857E51CBE}" type="datetimeFigureOut">
              <a:rPr lang="en-GB" smtClean="0"/>
              <a:t>07/04/2026</a:t>
            </a:fld>
            <a:endParaRPr lang="en-GB"/>
          </a:p>
        </p:txBody>
      </p:sp>
      <p:sp>
        <p:nvSpPr>
          <p:cNvPr id="9" name="Title Placeholder 1"/>
          <p:cNvSpPr>
            <a:spLocks noGrp="1"/>
          </p:cNvSpPr>
          <p:nvPr>
            <p:ph type="title"/>
          </p:nvPr>
        </p:nvSpPr>
        <p:spPr>
          <a:xfrm>
            <a:off x="455427" y="369731"/>
            <a:ext cx="11277494"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894232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Slides Logo Top Lef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083" y="220441"/>
            <a:ext cx="1879146" cy="856800"/>
          </a:xfrm>
          <a:prstGeom prst="rect">
            <a:avLst/>
          </a:prstGeom>
        </p:spPr>
      </p:pic>
      <p:sp>
        <p:nvSpPr>
          <p:cNvPr id="7" name="Text Placeholder 2"/>
          <p:cNvSpPr>
            <a:spLocks noGrp="1"/>
          </p:cNvSpPr>
          <p:nvPr>
            <p:ph idx="1"/>
          </p:nvPr>
        </p:nvSpPr>
        <p:spPr>
          <a:xfrm>
            <a:off x="455427" y="1825625"/>
            <a:ext cx="10515600" cy="4351338"/>
          </a:xfrm>
          <a:prstGeom prst="rect">
            <a:avLst/>
          </a:prstGeom>
        </p:spPr>
        <p:txBody>
          <a:bodyPr vert="horz" lIns="91440" tIns="45720" rIns="91440" bIns="45720" rtlCol="0">
            <a:normAutofit/>
          </a:bodyPr>
          <a:lstStyle>
            <a:lvl2pPr marL="742950" indent="-285750">
              <a:buFont typeface="Wingdings" panose="05000000000000000000" pitchFamily="2" charset="2"/>
              <a:buChar char="§"/>
              <a:defRPr/>
            </a:lvl2pPr>
            <a:lvl3pPr marL="1200150" indent="-285750">
              <a:buFont typeface="Wingdings" panose="05000000000000000000" pitchFamily="2" charset="2"/>
              <a:buChar char="§"/>
              <a:defRPr>
                <a:latin typeface="Azo Sans Thin" panose="020B0303030303020204" pitchFamily="34" charset="0"/>
              </a:defRPr>
            </a:lvl3pPr>
            <a:lvl4pPr marL="1657350" indent="-285750">
              <a:buFont typeface="Wingdings" panose="05000000000000000000" pitchFamily="2" charset="2"/>
              <a:buChar char="§"/>
              <a:defRPr>
                <a:latin typeface="Azo Sans Thin" panose="020B0303030303020204" pitchFamily="34" charset="0"/>
              </a:defRPr>
            </a:lvl4pPr>
            <a:lvl5pPr marL="2114550" indent="-285750">
              <a:buFont typeface="Wingdings" panose="05000000000000000000" pitchFamily="2" charset="2"/>
              <a:buChar char="§"/>
              <a:defRPr>
                <a:latin typeface="Azo Sans Thin" panose="020B03030303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C4FA-0DA2-470F-BFEF-56E857E51CBE}" type="datetimeFigureOut">
              <a:rPr lang="en-GB" smtClean="0"/>
              <a:t>07/04/2026</a:t>
            </a:fld>
            <a:endParaRPr lang="en-GB"/>
          </a:p>
        </p:txBody>
      </p:sp>
      <p:sp>
        <p:nvSpPr>
          <p:cNvPr id="9" name="Title Placeholder 1"/>
          <p:cNvSpPr>
            <a:spLocks noGrp="1"/>
          </p:cNvSpPr>
          <p:nvPr>
            <p:ph type="title"/>
          </p:nvPr>
        </p:nvSpPr>
        <p:spPr>
          <a:xfrm>
            <a:off x="2554013" y="369731"/>
            <a:ext cx="8417013"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165587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Slides Section Break Shor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a:p>
        </p:txBody>
      </p:sp>
      <p:sp>
        <p:nvSpPr>
          <p:cNvPr id="6" name="Date Placeholder 2"/>
          <p:cNvSpPr>
            <a:spLocks noGrp="1"/>
          </p:cNvSpPr>
          <p:nvPr>
            <p:ph type="dt" sz="half" idx="10"/>
          </p:nvPr>
        </p:nvSpPr>
        <p:spPr>
          <a:xfrm>
            <a:off x="455427" y="6356350"/>
            <a:ext cx="2743200" cy="365125"/>
          </a:xfrm>
        </p:spPr>
        <p:txBody>
          <a:bodyPr/>
          <a:lstStyle/>
          <a:p>
            <a:fld id="{1370C4FA-0DA2-470F-BFEF-56E857E51CBE}" type="datetimeFigureOut">
              <a:rPr lang="en-GB" smtClean="0"/>
              <a:t>07/04/2026</a:t>
            </a:fld>
            <a:endParaRPr lang="en-GB"/>
          </a:p>
        </p:txBody>
      </p:sp>
      <p:sp>
        <p:nvSpPr>
          <p:cNvPr id="9" name="Text Placeholder 2"/>
          <p:cNvSpPr>
            <a:spLocks noGrp="1"/>
          </p:cNvSpPr>
          <p:nvPr>
            <p:ph type="body" idx="1" hasCustomPrompt="1"/>
          </p:nvPr>
        </p:nvSpPr>
        <p:spPr>
          <a:xfrm>
            <a:off x="455427" y="4821615"/>
            <a:ext cx="7772400" cy="1298705"/>
          </a:xfrm>
        </p:spPr>
        <p:txBody>
          <a:bodyPr/>
          <a:lstStyle>
            <a:lvl1pPr marL="0" indent="0">
              <a:buNone/>
              <a:defRPr sz="24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 Heading</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4522" y="243818"/>
            <a:ext cx="1879146" cy="856800"/>
          </a:xfrm>
          <a:prstGeom prst="rect">
            <a:avLst/>
          </a:prstGeom>
        </p:spPr>
      </p:pic>
      <p:sp>
        <p:nvSpPr>
          <p:cNvPr id="12" name="Title 1"/>
          <p:cNvSpPr>
            <a:spLocks noGrp="1"/>
          </p:cNvSpPr>
          <p:nvPr>
            <p:ph type="title" hasCustomPrompt="1"/>
          </p:nvPr>
        </p:nvSpPr>
        <p:spPr>
          <a:xfrm>
            <a:off x="455427" y="394139"/>
            <a:ext cx="7772400" cy="4312052"/>
          </a:xfrm>
        </p:spPr>
        <p:txBody>
          <a:bodyPr anchor="t">
            <a:normAutofit/>
          </a:bodyPr>
          <a:lstStyle>
            <a:lvl1pPr>
              <a:defRPr sz="6600"/>
            </a:lvl1pPr>
          </a:lstStyle>
          <a:p>
            <a:r>
              <a:rPr lang="en-US" dirty="0"/>
              <a:t>Section Title</a:t>
            </a:r>
            <a:endParaRPr lang="en-GB" dirty="0"/>
          </a:p>
        </p:txBody>
      </p:sp>
    </p:spTree>
    <p:extLst>
      <p:ext uri="{BB962C8B-B14F-4D97-AF65-F5344CB8AC3E}">
        <p14:creationId xmlns:p14="http://schemas.microsoft.com/office/powerpoint/2010/main" val="770235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Slides Section Break Lon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5427" y="6356350"/>
            <a:ext cx="2743200" cy="365125"/>
          </a:xfrm>
        </p:spPr>
        <p:txBody>
          <a:bodyPr/>
          <a:lstStyle/>
          <a:p>
            <a:fld id="{1370C4FA-0DA2-470F-BFEF-56E857E51CBE}" type="datetimeFigureOut">
              <a:rPr lang="en-GB" smtClean="0"/>
              <a:t>07/04/2026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16F8A46-E344-42B0-8AFF-66A3024D4E24}" type="slidenum">
              <a:rPr lang="en-GB" smtClean="0"/>
              <a:t>‹#›</a:t>
            </a:fld>
            <a:endParaRPr lang="en-GB"/>
          </a:p>
        </p:txBody>
      </p:sp>
      <p:sp>
        <p:nvSpPr>
          <p:cNvPr id="7" name="Title 1"/>
          <p:cNvSpPr>
            <a:spLocks noGrp="1"/>
          </p:cNvSpPr>
          <p:nvPr>
            <p:ph type="title" hasCustomPrompt="1"/>
          </p:nvPr>
        </p:nvSpPr>
        <p:spPr>
          <a:xfrm>
            <a:off x="455427" y="1741269"/>
            <a:ext cx="10515600" cy="2852737"/>
          </a:xfrm>
        </p:spPr>
        <p:txBody>
          <a:bodyPr anchor="b"/>
          <a:lstStyle>
            <a:lvl1pPr>
              <a:defRPr sz="6000" baseline="0"/>
            </a:lvl1pPr>
          </a:lstStyle>
          <a:p>
            <a:r>
              <a:rPr lang="en-US" dirty="0"/>
              <a:t>Section Title</a:t>
            </a:r>
            <a:endParaRPr lang="en-GB" dirty="0"/>
          </a:p>
        </p:txBody>
      </p:sp>
      <p:sp>
        <p:nvSpPr>
          <p:cNvPr id="8" name="Text Placeholder 2"/>
          <p:cNvSpPr>
            <a:spLocks noGrp="1"/>
          </p:cNvSpPr>
          <p:nvPr>
            <p:ph type="body" idx="1" hasCustomPrompt="1"/>
          </p:nvPr>
        </p:nvSpPr>
        <p:spPr>
          <a:xfrm>
            <a:off x="455427" y="4709857"/>
            <a:ext cx="10515600" cy="1411324"/>
          </a:xfrm>
        </p:spPr>
        <p:txBody>
          <a:bodyPr/>
          <a:lstStyle>
            <a:lvl1pPr marL="0" indent="0">
              <a:buNone/>
              <a:defRPr sz="24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 Heading</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745" y="234488"/>
            <a:ext cx="1879146" cy="856800"/>
          </a:xfrm>
          <a:prstGeom prst="rect">
            <a:avLst/>
          </a:prstGeom>
        </p:spPr>
      </p:pic>
    </p:spTree>
    <p:extLst>
      <p:ext uri="{BB962C8B-B14F-4D97-AF65-F5344CB8AC3E}">
        <p14:creationId xmlns:p14="http://schemas.microsoft.com/office/powerpoint/2010/main" val="1878009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White Logo Only">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6674" y="1567543"/>
            <a:ext cx="7592157" cy="3461657"/>
          </a:xfrm>
          <a:prstGeom prst="rect">
            <a:avLst/>
          </a:prstGeom>
        </p:spPr>
      </p:pic>
    </p:spTree>
    <p:extLst>
      <p:ext uri="{BB962C8B-B14F-4D97-AF65-F5344CB8AC3E}">
        <p14:creationId xmlns:p14="http://schemas.microsoft.com/office/powerpoint/2010/main" val="7902528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White 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8636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B46E-1302-5A4E-B21F-3185E2232D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B2335-C1E0-694B-8483-A000100733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A6A5A-EDFE-8B40-97AE-04E27FF1EEC7}"/>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C63B3E63-3E8D-8A45-8BE8-1C1319835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B9FC6-E885-004A-A996-ADB1993D840A}"/>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839932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ck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Azo Sans" panose="020B0603030303020204" pitchFamily="34" charset="0"/>
              </a:defRPr>
            </a:lvl1pPr>
          </a:lstStyle>
          <a:p>
            <a:fld id="{8C93EA8F-5D32-42A5-B63F-842A0F047210}" type="datetimeFigureOut">
              <a:rPr lang="en-GB" smtClean="0"/>
              <a:pPr/>
              <a:t>07/04/2026</a:t>
            </a:fld>
            <a:endParaRPr lang="en-GB"/>
          </a:p>
        </p:txBody>
      </p:sp>
      <p:sp>
        <p:nvSpPr>
          <p:cNvPr id="5" name="Footer Placeholder 4"/>
          <p:cNvSpPr>
            <a:spLocks noGrp="1"/>
          </p:cNvSpPr>
          <p:nvPr>
            <p:ph type="ftr" sz="quarter" idx="11"/>
          </p:nvPr>
        </p:nvSpPr>
        <p:spPr/>
        <p:txBody>
          <a:bodyPr/>
          <a:lstStyle>
            <a:lvl1pPr>
              <a:defRPr>
                <a:latin typeface="Azo Sans" panose="020B0603030303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Azo Sans" panose="020B0603030303020204" pitchFamily="34" charset="0"/>
              </a:defRPr>
            </a:lvl1pPr>
          </a:lstStyle>
          <a:p>
            <a:fld id="{2F3AB18B-998C-433D-808A-7D4CCF0545BB}" type="slidenum">
              <a:rPr lang="en-GB" smtClean="0"/>
              <a:pPr/>
              <a:t>‹#›</a:t>
            </a:fld>
            <a:endParaRPr lang="en-GB"/>
          </a:p>
        </p:txBody>
      </p:sp>
      <p:sp>
        <p:nvSpPr>
          <p:cNvPr id="7" name="Title 1">
            <a:extLst>
              <a:ext uri="{FF2B5EF4-FFF2-40B4-BE49-F238E27FC236}">
                <a16:creationId xmlns:a16="http://schemas.microsoft.com/office/drawing/2014/main" id="{C86793EA-4A92-495B-8317-C6752319D2FB}"/>
              </a:ext>
            </a:extLst>
          </p:cNvPr>
          <p:cNvSpPr>
            <a:spLocks noGrp="1"/>
          </p:cNvSpPr>
          <p:nvPr>
            <p:ph type="ctrTitle"/>
          </p:nvPr>
        </p:nvSpPr>
        <p:spPr>
          <a:xfrm>
            <a:off x="477252" y="2177716"/>
            <a:ext cx="10876547" cy="1424322"/>
          </a:xfrm>
        </p:spPr>
        <p:txBody>
          <a:bodyPr anchor="b">
            <a:normAutofit/>
          </a:bodyPr>
          <a:lstStyle>
            <a:lvl1pPr algn="l">
              <a:defRPr sz="5000" b="1">
                <a:latin typeface="+mj-lt"/>
              </a:defRPr>
            </a:lvl1pPr>
          </a:lstStyle>
          <a:p>
            <a:r>
              <a:rPr lang="en-US" dirty="0"/>
              <a:t>Click to edit Master title style</a:t>
            </a:r>
            <a:endParaRPr lang="en-GB" dirty="0"/>
          </a:p>
        </p:txBody>
      </p:sp>
      <p:sp>
        <p:nvSpPr>
          <p:cNvPr id="8" name="Subtitle 2">
            <a:extLst>
              <a:ext uri="{FF2B5EF4-FFF2-40B4-BE49-F238E27FC236}">
                <a16:creationId xmlns:a16="http://schemas.microsoft.com/office/drawing/2014/main" id="{61501784-0BAA-47EF-8756-13887624EB79}"/>
              </a:ext>
            </a:extLst>
          </p:cNvPr>
          <p:cNvSpPr>
            <a:spLocks noGrp="1"/>
          </p:cNvSpPr>
          <p:nvPr>
            <p:ph type="subTitle" idx="1"/>
          </p:nvPr>
        </p:nvSpPr>
        <p:spPr>
          <a:xfrm>
            <a:off x="477253" y="3638134"/>
            <a:ext cx="10876546" cy="1655762"/>
          </a:xfrm>
        </p:spPr>
        <p:txBody>
          <a:bodyPr/>
          <a:lstStyle>
            <a:lvl1pPr marL="0" indent="0" algn="l">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543818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B98A17-8D5E-79D9-D6B7-F8D5A4A498B0}"/>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C3D7640F-C419-A0ED-E26B-291A87A551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F1E8202D-995F-3E14-3634-6AF0BB35F7AA}"/>
              </a:ext>
            </a:extLst>
          </p:cNvPr>
          <p:cNvSpPr>
            <a:spLocks noGrp="1"/>
          </p:cNvSpPr>
          <p:nvPr>
            <p:ph type="dt" sz="half" idx="10"/>
          </p:nvPr>
        </p:nvSpPr>
        <p:spPr/>
        <p:txBody>
          <a:bodyPr/>
          <a:lstStyle/>
          <a:p>
            <a:fld id="{1E0A52E4-9FC2-4646-A19E-1429D2C4D6B6}" type="datetimeFigureOut">
              <a:rPr lang="nb-NO" smtClean="0"/>
              <a:t>07.04.2026</a:t>
            </a:fld>
            <a:endParaRPr lang="nb-NO"/>
          </a:p>
        </p:txBody>
      </p:sp>
      <p:sp>
        <p:nvSpPr>
          <p:cNvPr id="5" name="Plassholder for bunntekst 4">
            <a:extLst>
              <a:ext uri="{FF2B5EF4-FFF2-40B4-BE49-F238E27FC236}">
                <a16:creationId xmlns:a16="http://schemas.microsoft.com/office/drawing/2014/main" id="{3C3613DA-1966-C0E5-5137-06B626AFD18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4F16BE3-B606-3A59-120E-3CE6E4A9B25F}"/>
              </a:ext>
            </a:extLst>
          </p:cNvPr>
          <p:cNvSpPr>
            <a:spLocks noGrp="1"/>
          </p:cNvSpPr>
          <p:nvPr>
            <p:ph type="sldNum" sz="quarter" idx="12"/>
          </p:nvPr>
        </p:nvSpPr>
        <p:spPr/>
        <p:txBody>
          <a:bodyPr/>
          <a:lstStyle/>
          <a:p>
            <a:fld id="{09AB3CFB-E235-4A01-8BA6-78CFBB5141C7}" type="slidenum">
              <a:rPr lang="nb-NO" smtClean="0"/>
              <a:t>‹#›</a:t>
            </a:fld>
            <a:endParaRPr lang="nb-NO"/>
          </a:p>
        </p:txBody>
      </p:sp>
    </p:spTree>
    <p:extLst>
      <p:ext uri="{BB962C8B-B14F-4D97-AF65-F5344CB8AC3E}">
        <p14:creationId xmlns:p14="http://schemas.microsoft.com/office/powerpoint/2010/main" val="34954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8D948CB-75AB-AF49-755D-5FDB9B5D3C6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B0D1B86-C98F-CD1F-03EE-2FC965A435E4}"/>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185E5D6-BC99-38E7-75A1-4ABB77F272A9}"/>
              </a:ext>
            </a:extLst>
          </p:cNvPr>
          <p:cNvSpPr>
            <a:spLocks noGrp="1"/>
          </p:cNvSpPr>
          <p:nvPr>
            <p:ph type="dt" sz="half" idx="10"/>
          </p:nvPr>
        </p:nvSpPr>
        <p:spPr/>
        <p:txBody>
          <a:bodyPr/>
          <a:lstStyle/>
          <a:p>
            <a:fld id="{1E0A52E4-9FC2-4646-A19E-1429D2C4D6B6}" type="datetimeFigureOut">
              <a:rPr lang="nb-NO" smtClean="0"/>
              <a:t>07.04.2026</a:t>
            </a:fld>
            <a:endParaRPr lang="nb-NO"/>
          </a:p>
        </p:txBody>
      </p:sp>
      <p:sp>
        <p:nvSpPr>
          <p:cNvPr id="5" name="Plassholder for bunntekst 4">
            <a:extLst>
              <a:ext uri="{FF2B5EF4-FFF2-40B4-BE49-F238E27FC236}">
                <a16:creationId xmlns:a16="http://schemas.microsoft.com/office/drawing/2014/main" id="{31CA171C-658C-1FC4-D2D1-54FFF2105E1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345C344-1E60-67A7-AF41-C404C0A8FF60}"/>
              </a:ext>
            </a:extLst>
          </p:cNvPr>
          <p:cNvSpPr>
            <a:spLocks noGrp="1"/>
          </p:cNvSpPr>
          <p:nvPr>
            <p:ph type="sldNum" sz="quarter" idx="12"/>
          </p:nvPr>
        </p:nvSpPr>
        <p:spPr/>
        <p:txBody>
          <a:bodyPr/>
          <a:lstStyle/>
          <a:p>
            <a:fld id="{09AB3CFB-E235-4A01-8BA6-78CFBB5141C7}" type="slidenum">
              <a:rPr lang="nb-NO" smtClean="0"/>
              <a:t>‹#›</a:t>
            </a:fld>
            <a:endParaRPr lang="nb-NO"/>
          </a:p>
        </p:txBody>
      </p:sp>
    </p:spTree>
    <p:extLst>
      <p:ext uri="{BB962C8B-B14F-4D97-AF65-F5344CB8AC3E}">
        <p14:creationId xmlns:p14="http://schemas.microsoft.com/office/powerpoint/2010/main" val="1214025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A183F6-46E4-5B64-2EB8-3D821C35CDBC}"/>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136B871C-45B2-D7B5-2500-81D2074EE1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473996D2-29F9-7BB3-970C-E89D48154120}"/>
              </a:ext>
            </a:extLst>
          </p:cNvPr>
          <p:cNvSpPr>
            <a:spLocks noGrp="1"/>
          </p:cNvSpPr>
          <p:nvPr>
            <p:ph type="dt" sz="half" idx="10"/>
          </p:nvPr>
        </p:nvSpPr>
        <p:spPr/>
        <p:txBody>
          <a:bodyPr/>
          <a:lstStyle/>
          <a:p>
            <a:fld id="{1E0A52E4-9FC2-4646-A19E-1429D2C4D6B6}" type="datetimeFigureOut">
              <a:rPr lang="nb-NO" smtClean="0"/>
              <a:t>07.04.2026</a:t>
            </a:fld>
            <a:endParaRPr lang="nb-NO"/>
          </a:p>
        </p:txBody>
      </p:sp>
      <p:sp>
        <p:nvSpPr>
          <p:cNvPr id="5" name="Plassholder for bunntekst 4">
            <a:extLst>
              <a:ext uri="{FF2B5EF4-FFF2-40B4-BE49-F238E27FC236}">
                <a16:creationId xmlns:a16="http://schemas.microsoft.com/office/drawing/2014/main" id="{FFBBAFA4-DF2A-E4C7-4AB3-71732296D95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7B4ADAE-2496-5F88-3D58-DFD792D6FC40}"/>
              </a:ext>
            </a:extLst>
          </p:cNvPr>
          <p:cNvSpPr>
            <a:spLocks noGrp="1"/>
          </p:cNvSpPr>
          <p:nvPr>
            <p:ph type="sldNum" sz="quarter" idx="12"/>
          </p:nvPr>
        </p:nvSpPr>
        <p:spPr/>
        <p:txBody>
          <a:bodyPr/>
          <a:lstStyle/>
          <a:p>
            <a:fld id="{09AB3CFB-E235-4A01-8BA6-78CFBB5141C7}" type="slidenum">
              <a:rPr lang="nb-NO" smtClean="0"/>
              <a:t>‹#›</a:t>
            </a:fld>
            <a:endParaRPr lang="nb-NO"/>
          </a:p>
        </p:txBody>
      </p:sp>
    </p:spTree>
    <p:extLst>
      <p:ext uri="{BB962C8B-B14F-4D97-AF65-F5344CB8AC3E}">
        <p14:creationId xmlns:p14="http://schemas.microsoft.com/office/powerpoint/2010/main" val="1053673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6961CE-1AA6-3A67-6FD5-0C7CCA8193E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0AAF2A1-0772-B3E9-CDD0-F2BAD832CB72}"/>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AEF46B0-4264-68B7-700E-381A46FE667C}"/>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6916612-558A-8708-6798-1FE528A0A532}"/>
              </a:ext>
            </a:extLst>
          </p:cNvPr>
          <p:cNvSpPr>
            <a:spLocks noGrp="1"/>
          </p:cNvSpPr>
          <p:nvPr>
            <p:ph type="dt" sz="half" idx="10"/>
          </p:nvPr>
        </p:nvSpPr>
        <p:spPr/>
        <p:txBody>
          <a:bodyPr/>
          <a:lstStyle/>
          <a:p>
            <a:fld id="{1E0A52E4-9FC2-4646-A19E-1429D2C4D6B6}" type="datetimeFigureOut">
              <a:rPr lang="nb-NO" smtClean="0"/>
              <a:t>07.04.2026</a:t>
            </a:fld>
            <a:endParaRPr lang="nb-NO"/>
          </a:p>
        </p:txBody>
      </p:sp>
      <p:sp>
        <p:nvSpPr>
          <p:cNvPr id="6" name="Plassholder for bunntekst 5">
            <a:extLst>
              <a:ext uri="{FF2B5EF4-FFF2-40B4-BE49-F238E27FC236}">
                <a16:creationId xmlns:a16="http://schemas.microsoft.com/office/drawing/2014/main" id="{27480E06-9A7A-205E-5E40-1F8EFE96E9F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D5906C9-3340-FA85-EE54-48924D945C15}"/>
              </a:ext>
            </a:extLst>
          </p:cNvPr>
          <p:cNvSpPr>
            <a:spLocks noGrp="1"/>
          </p:cNvSpPr>
          <p:nvPr>
            <p:ph type="sldNum" sz="quarter" idx="12"/>
          </p:nvPr>
        </p:nvSpPr>
        <p:spPr/>
        <p:txBody>
          <a:bodyPr/>
          <a:lstStyle/>
          <a:p>
            <a:fld id="{09AB3CFB-E235-4A01-8BA6-78CFBB5141C7}" type="slidenum">
              <a:rPr lang="nb-NO" smtClean="0"/>
              <a:t>‹#›</a:t>
            </a:fld>
            <a:endParaRPr lang="nb-NO"/>
          </a:p>
        </p:txBody>
      </p:sp>
    </p:spTree>
    <p:extLst>
      <p:ext uri="{BB962C8B-B14F-4D97-AF65-F5344CB8AC3E}">
        <p14:creationId xmlns:p14="http://schemas.microsoft.com/office/powerpoint/2010/main" val="4269676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8A6040-30E9-8DFC-6F51-A61C0A13032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DBB4533C-5260-EF9C-2ABD-9EFEC37F5C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4D8AF7B0-91CC-9175-2376-ED4245C3B75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94B0DF15-F607-B5BE-7E8F-C83A3EDC73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4601B777-ABC7-9919-98AC-E54CD3A86EA5}"/>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DB2F9CA-5A8D-BF2F-68AE-55AE236949A9}"/>
              </a:ext>
            </a:extLst>
          </p:cNvPr>
          <p:cNvSpPr>
            <a:spLocks noGrp="1"/>
          </p:cNvSpPr>
          <p:nvPr>
            <p:ph type="dt" sz="half" idx="10"/>
          </p:nvPr>
        </p:nvSpPr>
        <p:spPr/>
        <p:txBody>
          <a:bodyPr/>
          <a:lstStyle/>
          <a:p>
            <a:fld id="{1E0A52E4-9FC2-4646-A19E-1429D2C4D6B6}" type="datetimeFigureOut">
              <a:rPr lang="nb-NO" smtClean="0"/>
              <a:t>07.04.2026</a:t>
            </a:fld>
            <a:endParaRPr lang="nb-NO"/>
          </a:p>
        </p:txBody>
      </p:sp>
      <p:sp>
        <p:nvSpPr>
          <p:cNvPr id="8" name="Plassholder for bunntekst 7">
            <a:extLst>
              <a:ext uri="{FF2B5EF4-FFF2-40B4-BE49-F238E27FC236}">
                <a16:creationId xmlns:a16="http://schemas.microsoft.com/office/drawing/2014/main" id="{3884332A-CE19-7B46-926A-BFA4946EDDBE}"/>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F50FB78B-384D-8B8D-D416-512C1914D274}"/>
              </a:ext>
            </a:extLst>
          </p:cNvPr>
          <p:cNvSpPr>
            <a:spLocks noGrp="1"/>
          </p:cNvSpPr>
          <p:nvPr>
            <p:ph type="sldNum" sz="quarter" idx="12"/>
          </p:nvPr>
        </p:nvSpPr>
        <p:spPr/>
        <p:txBody>
          <a:bodyPr/>
          <a:lstStyle/>
          <a:p>
            <a:fld id="{09AB3CFB-E235-4A01-8BA6-78CFBB5141C7}" type="slidenum">
              <a:rPr lang="nb-NO" smtClean="0"/>
              <a:t>‹#›</a:t>
            </a:fld>
            <a:endParaRPr lang="nb-NO"/>
          </a:p>
        </p:txBody>
      </p:sp>
    </p:spTree>
    <p:extLst>
      <p:ext uri="{BB962C8B-B14F-4D97-AF65-F5344CB8AC3E}">
        <p14:creationId xmlns:p14="http://schemas.microsoft.com/office/powerpoint/2010/main" val="2319820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716249-3370-D337-9337-019C345C1E3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98F0739-8B72-EC23-1C7E-707E86DF5C27}"/>
              </a:ext>
            </a:extLst>
          </p:cNvPr>
          <p:cNvSpPr>
            <a:spLocks noGrp="1"/>
          </p:cNvSpPr>
          <p:nvPr>
            <p:ph type="dt" sz="half" idx="10"/>
          </p:nvPr>
        </p:nvSpPr>
        <p:spPr/>
        <p:txBody>
          <a:bodyPr/>
          <a:lstStyle/>
          <a:p>
            <a:fld id="{1E0A52E4-9FC2-4646-A19E-1429D2C4D6B6}" type="datetimeFigureOut">
              <a:rPr lang="nb-NO" smtClean="0"/>
              <a:t>07.04.2026</a:t>
            </a:fld>
            <a:endParaRPr lang="nb-NO"/>
          </a:p>
        </p:txBody>
      </p:sp>
      <p:sp>
        <p:nvSpPr>
          <p:cNvPr id="4" name="Plassholder for bunntekst 3">
            <a:extLst>
              <a:ext uri="{FF2B5EF4-FFF2-40B4-BE49-F238E27FC236}">
                <a16:creationId xmlns:a16="http://schemas.microsoft.com/office/drawing/2014/main" id="{383F98B3-E62D-02BA-FBE0-785BCE866924}"/>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57B74C57-78CD-5E1C-A80C-BD45BBF2FF84}"/>
              </a:ext>
            </a:extLst>
          </p:cNvPr>
          <p:cNvSpPr>
            <a:spLocks noGrp="1"/>
          </p:cNvSpPr>
          <p:nvPr>
            <p:ph type="sldNum" sz="quarter" idx="12"/>
          </p:nvPr>
        </p:nvSpPr>
        <p:spPr/>
        <p:txBody>
          <a:bodyPr/>
          <a:lstStyle/>
          <a:p>
            <a:fld id="{09AB3CFB-E235-4A01-8BA6-78CFBB5141C7}" type="slidenum">
              <a:rPr lang="nb-NO" smtClean="0"/>
              <a:t>‹#›</a:t>
            </a:fld>
            <a:endParaRPr lang="nb-NO"/>
          </a:p>
        </p:txBody>
      </p:sp>
    </p:spTree>
    <p:extLst>
      <p:ext uri="{BB962C8B-B14F-4D97-AF65-F5344CB8AC3E}">
        <p14:creationId xmlns:p14="http://schemas.microsoft.com/office/powerpoint/2010/main" val="1081167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1C7BF8D-D557-3495-ECEE-FB693E729A6F}"/>
              </a:ext>
            </a:extLst>
          </p:cNvPr>
          <p:cNvSpPr>
            <a:spLocks noGrp="1"/>
          </p:cNvSpPr>
          <p:nvPr>
            <p:ph type="dt" sz="half" idx="10"/>
          </p:nvPr>
        </p:nvSpPr>
        <p:spPr/>
        <p:txBody>
          <a:bodyPr/>
          <a:lstStyle/>
          <a:p>
            <a:fld id="{1E0A52E4-9FC2-4646-A19E-1429D2C4D6B6}" type="datetimeFigureOut">
              <a:rPr lang="nb-NO" smtClean="0"/>
              <a:t>07.04.2026</a:t>
            </a:fld>
            <a:endParaRPr lang="nb-NO"/>
          </a:p>
        </p:txBody>
      </p:sp>
      <p:sp>
        <p:nvSpPr>
          <p:cNvPr id="3" name="Plassholder for bunntekst 2">
            <a:extLst>
              <a:ext uri="{FF2B5EF4-FFF2-40B4-BE49-F238E27FC236}">
                <a16:creationId xmlns:a16="http://schemas.microsoft.com/office/drawing/2014/main" id="{8CB8C9D5-A39E-3EA4-4749-358AF781D09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040FE40-64F1-0334-6BC8-D7AFE02A2ED0}"/>
              </a:ext>
            </a:extLst>
          </p:cNvPr>
          <p:cNvSpPr>
            <a:spLocks noGrp="1"/>
          </p:cNvSpPr>
          <p:nvPr>
            <p:ph type="sldNum" sz="quarter" idx="12"/>
          </p:nvPr>
        </p:nvSpPr>
        <p:spPr/>
        <p:txBody>
          <a:bodyPr/>
          <a:lstStyle/>
          <a:p>
            <a:fld id="{09AB3CFB-E235-4A01-8BA6-78CFBB5141C7}" type="slidenum">
              <a:rPr lang="nb-NO" smtClean="0"/>
              <a:t>‹#›</a:t>
            </a:fld>
            <a:endParaRPr lang="nb-NO"/>
          </a:p>
        </p:txBody>
      </p:sp>
    </p:spTree>
    <p:extLst>
      <p:ext uri="{BB962C8B-B14F-4D97-AF65-F5344CB8AC3E}">
        <p14:creationId xmlns:p14="http://schemas.microsoft.com/office/powerpoint/2010/main" val="66343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24AD88-2FA2-CE58-12E6-313E2B1755B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9B54604B-0046-CAB3-41F5-1CBA636890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913036F2-A7F2-8C6F-B0C4-B2E0B5F27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EF899BE-1537-0883-8B65-C93A71A2F37E}"/>
              </a:ext>
            </a:extLst>
          </p:cNvPr>
          <p:cNvSpPr>
            <a:spLocks noGrp="1"/>
          </p:cNvSpPr>
          <p:nvPr>
            <p:ph type="dt" sz="half" idx="10"/>
          </p:nvPr>
        </p:nvSpPr>
        <p:spPr/>
        <p:txBody>
          <a:bodyPr/>
          <a:lstStyle/>
          <a:p>
            <a:fld id="{1E0A52E4-9FC2-4646-A19E-1429D2C4D6B6}" type="datetimeFigureOut">
              <a:rPr lang="nb-NO" smtClean="0"/>
              <a:t>07.04.2026</a:t>
            </a:fld>
            <a:endParaRPr lang="nb-NO"/>
          </a:p>
        </p:txBody>
      </p:sp>
      <p:sp>
        <p:nvSpPr>
          <p:cNvPr id="6" name="Plassholder for bunntekst 5">
            <a:extLst>
              <a:ext uri="{FF2B5EF4-FFF2-40B4-BE49-F238E27FC236}">
                <a16:creationId xmlns:a16="http://schemas.microsoft.com/office/drawing/2014/main" id="{91685571-1CDA-331C-48D8-E41696EEF35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556CF2E-7104-DEAB-8E6D-1702AF02757A}"/>
              </a:ext>
            </a:extLst>
          </p:cNvPr>
          <p:cNvSpPr>
            <a:spLocks noGrp="1"/>
          </p:cNvSpPr>
          <p:nvPr>
            <p:ph type="sldNum" sz="quarter" idx="12"/>
          </p:nvPr>
        </p:nvSpPr>
        <p:spPr/>
        <p:txBody>
          <a:bodyPr/>
          <a:lstStyle/>
          <a:p>
            <a:fld id="{09AB3CFB-E235-4A01-8BA6-78CFBB5141C7}" type="slidenum">
              <a:rPr lang="nb-NO" smtClean="0"/>
              <a:t>‹#›</a:t>
            </a:fld>
            <a:endParaRPr lang="nb-NO"/>
          </a:p>
        </p:txBody>
      </p:sp>
    </p:spTree>
    <p:extLst>
      <p:ext uri="{BB962C8B-B14F-4D97-AF65-F5344CB8AC3E}">
        <p14:creationId xmlns:p14="http://schemas.microsoft.com/office/powerpoint/2010/main" val="2979835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71FA10-E81F-6366-4D79-0FE502F78BC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AACEDDB2-6496-280E-8BAA-204A87A4E3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C803163E-752F-5430-B631-91F4BBE849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CC7B7EC-68FE-C2F2-4730-2FDC62F31248}"/>
              </a:ext>
            </a:extLst>
          </p:cNvPr>
          <p:cNvSpPr>
            <a:spLocks noGrp="1"/>
          </p:cNvSpPr>
          <p:nvPr>
            <p:ph type="dt" sz="half" idx="10"/>
          </p:nvPr>
        </p:nvSpPr>
        <p:spPr/>
        <p:txBody>
          <a:bodyPr/>
          <a:lstStyle/>
          <a:p>
            <a:fld id="{1E0A52E4-9FC2-4646-A19E-1429D2C4D6B6}" type="datetimeFigureOut">
              <a:rPr lang="nb-NO" smtClean="0"/>
              <a:t>07.04.2026</a:t>
            </a:fld>
            <a:endParaRPr lang="nb-NO"/>
          </a:p>
        </p:txBody>
      </p:sp>
      <p:sp>
        <p:nvSpPr>
          <p:cNvPr id="6" name="Plassholder for bunntekst 5">
            <a:extLst>
              <a:ext uri="{FF2B5EF4-FFF2-40B4-BE49-F238E27FC236}">
                <a16:creationId xmlns:a16="http://schemas.microsoft.com/office/drawing/2014/main" id="{FC1DA9E2-60D4-C1AE-D037-C5599042A88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759424C-CC9E-F1BA-7ED7-960E9434ABD9}"/>
              </a:ext>
            </a:extLst>
          </p:cNvPr>
          <p:cNvSpPr>
            <a:spLocks noGrp="1"/>
          </p:cNvSpPr>
          <p:nvPr>
            <p:ph type="sldNum" sz="quarter" idx="12"/>
          </p:nvPr>
        </p:nvSpPr>
        <p:spPr/>
        <p:txBody>
          <a:bodyPr/>
          <a:lstStyle/>
          <a:p>
            <a:fld id="{09AB3CFB-E235-4A01-8BA6-78CFBB5141C7}" type="slidenum">
              <a:rPr lang="nb-NO" smtClean="0"/>
              <a:t>‹#›</a:t>
            </a:fld>
            <a:endParaRPr lang="nb-NO"/>
          </a:p>
        </p:txBody>
      </p:sp>
    </p:spTree>
    <p:extLst>
      <p:ext uri="{BB962C8B-B14F-4D97-AF65-F5344CB8AC3E}">
        <p14:creationId xmlns:p14="http://schemas.microsoft.com/office/powerpoint/2010/main" val="2307154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3CD0-97DF-1848-BDEF-FD7E95A29D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6A0AC6-9940-1141-A454-F6AE1AF8F9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A6FB9A-D216-C643-A65E-D805AC62279F}"/>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59A9CF60-5CD3-E246-9E2E-25DF6E8CC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3982C-C269-3747-BA8C-376FB035FD8B}"/>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859490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9442AD-78C3-D811-A1CC-78EF35668A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E8C97620-C45F-6596-502A-A467EC7C682E}"/>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3718BEE-A8BE-8D39-758C-170004071704}"/>
              </a:ext>
            </a:extLst>
          </p:cNvPr>
          <p:cNvSpPr>
            <a:spLocks noGrp="1"/>
          </p:cNvSpPr>
          <p:nvPr>
            <p:ph type="dt" sz="half" idx="10"/>
          </p:nvPr>
        </p:nvSpPr>
        <p:spPr/>
        <p:txBody>
          <a:bodyPr/>
          <a:lstStyle/>
          <a:p>
            <a:fld id="{1E0A52E4-9FC2-4646-A19E-1429D2C4D6B6}" type="datetimeFigureOut">
              <a:rPr lang="nb-NO" smtClean="0"/>
              <a:t>07.04.2026</a:t>
            </a:fld>
            <a:endParaRPr lang="nb-NO"/>
          </a:p>
        </p:txBody>
      </p:sp>
      <p:sp>
        <p:nvSpPr>
          <p:cNvPr id="5" name="Plassholder for bunntekst 4">
            <a:extLst>
              <a:ext uri="{FF2B5EF4-FFF2-40B4-BE49-F238E27FC236}">
                <a16:creationId xmlns:a16="http://schemas.microsoft.com/office/drawing/2014/main" id="{E8FF3BBA-368B-5AD1-BBC7-082D0E99041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914A7A9-F022-4BBB-0DE7-A0B2F3D518F9}"/>
              </a:ext>
            </a:extLst>
          </p:cNvPr>
          <p:cNvSpPr>
            <a:spLocks noGrp="1"/>
          </p:cNvSpPr>
          <p:nvPr>
            <p:ph type="sldNum" sz="quarter" idx="12"/>
          </p:nvPr>
        </p:nvSpPr>
        <p:spPr/>
        <p:txBody>
          <a:bodyPr/>
          <a:lstStyle/>
          <a:p>
            <a:fld id="{09AB3CFB-E235-4A01-8BA6-78CFBB5141C7}" type="slidenum">
              <a:rPr lang="nb-NO" smtClean="0"/>
              <a:t>‹#›</a:t>
            </a:fld>
            <a:endParaRPr lang="nb-NO"/>
          </a:p>
        </p:txBody>
      </p:sp>
    </p:spTree>
    <p:extLst>
      <p:ext uri="{BB962C8B-B14F-4D97-AF65-F5344CB8AC3E}">
        <p14:creationId xmlns:p14="http://schemas.microsoft.com/office/powerpoint/2010/main" val="2823247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4C2494E3-0121-18EC-12E0-ABFA6BB910F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6A74A031-8337-A680-2A8A-1A903F721AC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343711D-A522-8A58-287D-5291C0F6A69A}"/>
              </a:ext>
            </a:extLst>
          </p:cNvPr>
          <p:cNvSpPr>
            <a:spLocks noGrp="1"/>
          </p:cNvSpPr>
          <p:nvPr>
            <p:ph type="dt" sz="half" idx="10"/>
          </p:nvPr>
        </p:nvSpPr>
        <p:spPr/>
        <p:txBody>
          <a:bodyPr/>
          <a:lstStyle/>
          <a:p>
            <a:fld id="{1E0A52E4-9FC2-4646-A19E-1429D2C4D6B6}" type="datetimeFigureOut">
              <a:rPr lang="nb-NO" smtClean="0"/>
              <a:t>07.04.2026</a:t>
            </a:fld>
            <a:endParaRPr lang="nb-NO"/>
          </a:p>
        </p:txBody>
      </p:sp>
      <p:sp>
        <p:nvSpPr>
          <p:cNvPr id="5" name="Plassholder for bunntekst 4">
            <a:extLst>
              <a:ext uri="{FF2B5EF4-FFF2-40B4-BE49-F238E27FC236}">
                <a16:creationId xmlns:a16="http://schemas.microsoft.com/office/drawing/2014/main" id="{E09E886F-82DC-FEDD-7E80-C5B65D1903A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E060667-F5B3-264E-B781-7BBD371F23D7}"/>
              </a:ext>
            </a:extLst>
          </p:cNvPr>
          <p:cNvSpPr>
            <a:spLocks noGrp="1"/>
          </p:cNvSpPr>
          <p:nvPr>
            <p:ph type="sldNum" sz="quarter" idx="12"/>
          </p:nvPr>
        </p:nvSpPr>
        <p:spPr/>
        <p:txBody>
          <a:bodyPr/>
          <a:lstStyle/>
          <a:p>
            <a:fld id="{09AB3CFB-E235-4A01-8BA6-78CFBB5141C7}" type="slidenum">
              <a:rPr lang="nb-NO" smtClean="0"/>
              <a:t>‹#›</a:t>
            </a:fld>
            <a:endParaRPr lang="nb-NO"/>
          </a:p>
        </p:txBody>
      </p:sp>
    </p:spTree>
    <p:extLst>
      <p:ext uri="{BB962C8B-B14F-4D97-AF65-F5344CB8AC3E}">
        <p14:creationId xmlns:p14="http://schemas.microsoft.com/office/powerpoint/2010/main" val="1171694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4/7/26</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94620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4/7/26</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5039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4/7/26</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98011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4/7/26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729575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4/7/26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094737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4/7/26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2673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4/7/26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59179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4/7/26</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189704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231F-BE31-2641-83DB-500E16E99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EAE80-5E41-0F4A-A15F-2E49F825FA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57311C-2C8C-E04D-81D7-64020E5A97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21982-4501-F440-9542-A9558A815546}"/>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6" name="Footer Placeholder 5">
            <a:extLst>
              <a:ext uri="{FF2B5EF4-FFF2-40B4-BE49-F238E27FC236}">
                <a16:creationId xmlns:a16="http://schemas.microsoft.com/office/drawing/2014/main" id="{3F39867C-501D-B84C-9254-CB2D4E0FA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ECDB5-0934-7847-A386-6ED557A7A65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72877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4/7/26</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8316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4/7/26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01634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4/7/26</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62248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cSld name="1_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nb-NO"/>
              <a:t>Klikk for å redigere tittelstil</a:t>
            </a:r>
            <a:endParaRPr lang="en-US" dirty="0"/>
          </a:p>
        </p:txBody>
      </p:sp>
      <p:sp>
        <p:nvSpPr>
          <p:cNvPr id="4" name="Date Placeholder 3"/>
          <p:cNvSpPr>
            <a:spLocks noGrp="1"/>
          </p:cNvSpPr>
          <p:nvPr>
            <p:ph type="dt" sz="half" idx="10"/>
          </p:nvPr>
        </p:nvSpPr>
        <p:spPr/>
        <p:txBody>
          <a:bodyPr/>
          <a:lstStyle/>
          <a:p>
            <a:fld id="{C2343847-148D-4D38-BE63-C2B898B3F805}" type="datetimeFigureOut">
              <a:rPr lang="en-US" smtClean="0"/>
              <a:t>4/7/26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50E78-D306-44B3-B829-2312C8080413}" type="slidenum">
              <a:rPr lang="en-US" smtClean="0"/>
              <a:t>‹#›</a:t>
            </a:fld>
            <a:endParaRPr lang="en-US"/>
          </a:p>
        </p:txBody>
      </p:sp>
      <p:sp>
        <p:nvSpPr>
          <p:cNvPr id="8" name="Content Placeholder 7"/>
          <p:cNvSpPr>
            <a:spLocks noGrp="1"/>
          </p:cNvSpPr>
          <p:nvPr>
            <p:ph sz="quarter" idx="13"/>
          </p:nvPr>
        </p:nvSpPr>
        <p:spPr>
          <a:xfrm>
            <a:off x="812800" y="1600200"/>
            <a:ext cx="10566400" cy="41148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558797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78856B-EDB1-DC71-3224-563E9BB4F5F9}"/>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2E1745AB-9630-F5D9-FD19-F5C1ED5F68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8A66AEC2-ADB1-A51E-C59D-5767B8CFC301}"/>
              </a:ext>
            </a:extLst>
          </p:cNvPr>
          <p:cNvSpPr>
            <a:spLocks noGrp="1"/>
          </p:cNvSpPr>
          <p:nvPr>
            <p:ph type="dt" sz="half" idx="10"/>
          </p:nvPr>
        </p:nvSpPr>
        <p:spPr/>
        <p:txBody>
          <a:bodyPr/>
          <a:lstStyle/>
          <a:p>
            <a:fld id="{ED291B17-9318-49DB-B28B-6E5994AE9581}" type="datetime1">
              <a:rPr lang="en-US" smtClean="0"/>
              <a:t>4/7/26</a:t>
            </a:fld>
            <a:endParaRPr lang="en-US" dirty="0"/>
          </a:p>
        </p:txBody>
      </p:sp>
      <p:sp>
        <p:nvSpPr>
          <p:cNvPr id="5" name="Plassholder for bunntekst 4">
            <a:extLst>
              <a:ext uri="{FF2B5EF4-FFF2-40B4-BE49-F238E27FC236}">
                <a16:creationId xmlns:a16="http://schemas.microsoft.com/office/drawing/2014/main" id="{7FCDD1C1-D9DE-C1B0-801C-5C6959088B9F}"/>
              </a:ext>
            </a:extLst>
          </p:cNvPr>
          <p:cNvSpPr>
            <a:spLocks noGrp="1"/>
          </p:cNvSpPr>
          <p:nvPr>
            <p:ph type="ftr" sz="quarter" idx="11"/>
          </p:nvPr>
        </p:nvSpPr>
        <p:spPr/>
        <p:txBody>
          <a:bodyPr/>
          <a:lstStyle/>
          <a:p>
            <a:endParaRPr lang="en-US" dirty="0"/>
          </a:p>
        </p:txBody>
      </p:sp>
      <p:sp>
        <p:nvSpPr>
          <p:cNvPr id="6" name="Plassholder for lysbildenummer 5">
            <a:extLst>
              <a:ext uri="{FF2B5EF4-FFF2-40B4-BE49-F238E27FC236}">
                <a16:creationId xmlns:a16="http://schemas.microsoft.com/office/drawing/2014/main" id="{95824C75-D07D-9FA3-1193-71094B820F6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879456"/>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DD1E6F-3C58-B00E-614F-767AC8C1139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51062F4-0D36-F008-4AB0-FCFD47A526E4}"/>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4AB6030-C2D3-F1CF-9D35-B3A2C8E52631}"/>
              </a:ext>
            </a:extLst>
          </p:cNvPr>
          <p:cNvSpPr>
            <a:spLocks noGrp="1"/>
          </p:cNvSpPr>
          <p:nvPr>
            <p:ph type="dt" sz="half" idx="10"/>
          </p:nvPr>
        </p:nvSpPr>
        <p:spPr/>
        <p:txBody>
          <a:bodyPr/>
          <a:lstStyle/>
          <a:p>
            <a:fld id="{ED291B17-9318-49DB-B28B-6E5994AE9581}" type="datetime1">
              <a:rPr lang="en-US" smtClean="0"/>
              <a:t>4/7/26</a:t>
            </a:fld>
            <a:endParaRPr lang="en-US" dirty="0"/>
          </a:p>
        </p:txBody>
      </p:sp>
      <p:sp>
        <p:nvSpPr>
          <p:cNvPr id="5" name="Plassholder for bunntekst 4">
            <a:extLst>
              <a:ext uri="{FF2B5EF4-FFF2-40B4-BE49-F238E27FC236}">
                <a16:creationId xmlns:a16="http://schemas.microsoft.com/office/drawing/2014/main" id="{14387FA2-1231-8A6C-0688-BAE3F21F26EB}"/>
              </a:ext>
            </a:extLst>
          </p:cNvPr>
          <p:cNvSpPr>
            <a:spLocks noGrp="1"/>
          </p:cNvSpPr>
          <p:nvPr>
            <p:ph type="ftr" sz="quarter" idx="11"/>
          </p:nvPr>
        </p:nvSpPr>
        <p:spPr/>
        <p:txBody>
          <a:bodyPr/>
          <a:lstStyle/>
          <a:p>
            <a:endParaRPr lang="en-US" dirty="0"/>
          </a:p>
        </p:txBody>
      </p:sp>
      <p:sp>
        <p:nvSpPr>
          <p:cNvPr id="6" name="Plassholder for lysbildenummer 5">
            <a:extLst>
              <a:ext uri="{FF2B5EF4-FFF2-40B4-BE49-F238E27FC236}">
                <a16:creationId xmlns:a16="http://schemas.microsoft.com/office/drawing/2014/main" id="{3CCA431F-BF39-0A7C-7185-AC09FB33698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86036566"/>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A05805-D720-EB2F-D3D6-AEDA67B3CE40}"/>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E9C490DB-7B0A-6A93-9AFC-E64337F022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DE1682CF-ED04-4EA9-D512-522469D6939A}"/>
              </a:ext>
            </a:extLst>
          </p:cNvPr>
          <p:cNvSpPr>
            <a:spLocks noGrp="1"/>
          </p:cNvSpPr>
          <p:nvPr>
            <p:ph type="dt" sz="half" idx="10"/>
          </p:nvPr>
        </p:nvSpPr>
        <p:spPr/>
        <p:txBody>
          <a:bodyPr/>
          <a:lstStyle/>
          <a:p>
            <a:fld id="{ED291B17-9318-49DB-B28B-6E5994AE9581}" type="datetime1">
              <a:rPr lang="en-US" smtClean="0"/>
              <a:t>4/7/26</a:t>
            </a:fld>
            <a:endParaRPr lang="en-US" dirty="0"/>
          </a:p>
        </p:txBody>
      </p:sp>
      <p:sp>
        <p:nvSpPr>
          <p:cNvPr id="5" name="Plassholder for bunntekst 4">
            <a:extLst>
              <a:ext uri="{FF2B5EF4-FFF2-40B4-BE49-F238E27FC236}">
                <a16:creationId xmlns:a16="http://schemas.microsoft.com/office/drawing/2014/main" id="{B1431C93-80A5-3DCD-E999-0218B9933D5C}"/>
              </a:ext>
            </a:extLst>
          </p:cNvPr>
          <p:cNvSpPr>
            <a:spLocks noGrp="1"/>
          </p:cNvSpPr>
          <p:nvPr>
            <p:ph type="ftr" sz="quarter" idx="11"/>
          </p:nvPr>
        </p:nvSpPr>
        <p:spPr/>
        <p:txBody>
          <a:bodyPr/>
          <a:lstStyle/>
          <a:p>
            <a:endParaRPr lang="en-US" dirty="0"/>
          </a:p>
        </p:txBody>
      </p:sp>
      <p:sp>
        <p:nvSpPr>
          <p:cNvPr id="6" name="Plassholder for lysbildenummer 5">
            <a:extLst>
              <a:ext uri="{FF2B5EF4-FFF2-40B4-BE49-F238E27FC236}">
                <a16:creationId xmlns:a16="http://schemas.microsoft.com/office/drawing/2014/main" id="{CDFB3CE9-0883-8A3F-5D65-FFF0F11770C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08548304"/>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23C7F4-87F4-AE67-BF9F-8BE0160748B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54A01E9-D733-88BC-073B-A76350AF5E9D}"/>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DE51691-FE61-BA1D-BBFB-57DBA409F3B2}"/>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2F7A400F-15C4-6080-4195-D9D51EE3B51A}"/>
              </a:ext>
            </a:extLst>
          </p:cNvPr>
          <p:cNvSpPr>
            <a:spLocks noGrp="1"/>
          </p:cNvSpPr>
          <p:nvPr>
            <p:ph type="dt" sz="half" idx="10"/>
          </p:nvPr>
        </p:nvSpPr>
        <p:spPr/>
        <p:txBody>
          <a:bodyPr/>
          <a:lstStyle/>
          <a:p>
            <a:fld id="{ED291B17-9318-49DB-B28B-6E5994AE9581}" type="datetime1">
              <a:rPr lang="en-US" smtClean="0"/>
              <a:t>4/7/26</a:t>
            </a:fld>
            <a:endParaRPr lang="en-US" dirty="0"/>
          </a:p>
        </p:txBody>
      </p:sp>
      <p:sp>
        <p:nvSpPr>
          <p:cNvPr id="6" name="Plassholder for bunntekst 5">
            <a:extLst>
              <a:ext uri="{FF2B5EF4-FFF2-40B4-BE49-F238E27FC236}">
                <a16:creationId xmlns:a16="http://schemas.microsoft.com/office/drawing/2014/main" id="{D3CC26DC-3CCF-AF88-3017-9433874A2AE4}"/>
              </a:ext>
            </a:extLst>
          </p:cNvPr>
          <p:cNvSpPr>
            <a:spLocks noGrp="1"/>
          </p:cNvSpPr>
          <p:nvPr>
            <p:ph type="ftr" sz="quarter" idx="11"/>
          </p:nvPr>
        </p:nvSpPr>
        <p:spPr/>
        <p:txBody>
          <a:bodyPr/>
          <a:lstStyle/>
          <a:p>
            <a:endParaRPr lang="en-US" dirty="0"/>
          </a:p>
        </p:txBody>
      </p:sp>
      <p:sp>
        <p:nvSpPr>
          <p:cNvPr id="7" name="Plassholder for lysbildenummer 6">
            <a:extLst>
              <a:ext uri="{FF2B5EF4-FFF2-40B4-BE49-F238E27FC236}">
                <a16:creationId xmlns:a16="http://schemas.microsoft.com/office/drawing/2014/main" id="{8E609441-A947-4B4D-41E3-C032BA4268F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53086580"/>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FA75EA-4FD5-30EE-AC49-9DBAC4336C0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52F2206-315D-77AC-E150-D13EDE3E32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98FB30D-8170-A2DF-AEBC-1A4C6D416E44}"/>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C18D9EC-8078-40B5-E8E2-3E37566115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B8080E42-222F-D73B-367D-A5A3E78D58F1}"/>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0A9392C0-7BD0-3821-C1B0-FEF57CB79BA6}"/>
              </a:ext>
            </a:extLst>
          </p:cNvPr>
          <p:cNvSpPr>
            <a:spLocks noGrp="1"/>
          </p:cNvSpPr>
          <p:nvPr>
            <p:ph type="dt" sz="half" idx="10"/>
          </p:nvPr>
        </p:nvSpPr>
        <p:spPr/>
        <p:txBody>
          <a:bodyPr/>
          <a:lstStyle/>
          <a:p>
            <a:fld id="{ED291B17-9318-49DB-B28B-6E5994AE9581}" type="datetime1">
              <a:rPr lang="en-US" smtClean="0"/>
              <a:t>4/7/26</a:t>
            </a:fld>
            <a:endParaRPr lang="en-US" dirty="0"/>
          </a:p>
        </p:txBody>
      </p:sp>
      <p:sp>
        <p:nvSpPr>
          <p:cNvPr id="8" name="Plassholder for bunntekst 7">
            <a:extLst>
              <a:ext uri="{FF2B5EF4-FFF2-40B4-BE49-F238E27FC236}">
                <a16:creationId xmlns:a16="http://schemas.microsoft.com/office/drawing/2014/main" id="{E14A66C5-42BF-4C28-9F67-8BC027A1B748}"/>
              </a:ext>
            </a:extLst>
          </p:cNvPr>
          <p:cNvSpPr>
            <a:spLocks noGrp="1"/>
          </p:cNvSpPr>
          <p:nvPr>
            <p:ph type="ftr" sz="quarter" idx="11"/>
          </p:nvPr>
        </p:nvSpPr>
        <p:spPr/>
        <p:txBody>
          <a:bodyPr/>
          <a:lstStyle/>
          <a:p>
            <a:endParaRPr lang="en-US" dirty="0"/>
          </a:p>
        </p:txBody>
      </p:sp>
      <p:sp>
        <p:nvSpPr>
          <p:cNvPr id="9" name="Plassholder for lysbildenummer 8">
            <a:extLst>
              <a:ext uri="{FF2B5EF4-FFF2-40B4-BE49-F238E27FC236}">
                <a16:creationId xmlns:a16="http://schemas.microsoft.com/office/drawing/2014/main" id="{9562FFCF-65D1-4D34-26C3-7CDED6D1203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23054634"/>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D75434-A5A3-98C9-2068-6F4F189DC1A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9267FF1-5C1A-AB84-22DE-903C0CC8DA52}"/>
              </a:ext>
            </a:extLst>
          </p:cNvPr>
          <p:cNvSpPr>
            <a:spLocks noGrp="1"/>
          </p:cNvSpPr>
          <p:nvPr>
            <p:ph type="dt" sz="half" idx="10"/>
          </p:nvPr>
        </p:nvSpPr>
        <p:spPr/>
        <p:txBody>
          <a:bodyPr/>
          <a:lstStyle/>
          <a:p>
            <a:fld id="{ED291B17-9318-49DB-B28B-6E5994AE9581}" type="datetime1">
              <a:rPr lang="en-US" smtClean="0"/>
              <a:t>4/7/26</a:t>
            </a:fld>
            <a:endParaRPr lang="en-US" dirty="0"/>
          </a:p>
        </p:txBody>
      </p:sp>
      <p:sp>
        <p:nvSpPr>
          <p:cNvPr id="4" name="Plassholder for bunntekst 3">
            <a:extLst>
              <a:ext uri="{FF2B5EF4-FFF2-40B4-BE49-F238E27FC236}">
                <a16:creationId xmlns:a16="http://schemas.microsoft.com/office/drawing/2014/main" id="{A5DF1962-2438-2D95-C210-72E54D97B163}"/>
              </a:ext>
            </a:extLst>
          </p:cNvPr>
          <p:cNvSpPr>
            <a:spLocks noGrp="1"/>
          </p:cNvSpPr>
          <p:nvPr>
            <p:ph type="ftr" sz="quarter" idx="11"/>
          </p:nvPr>
        </p:nvSpPr>
        <p:spPr/>
        <p:txBody>
          <a:bodyPr/>
          <a:lstStyle/>
          <a:p>
            <a:endParaRPr lang="en-US" dirty="0"/>
          </a:p>
        </p:txBody>
      </p:sp>
      <p:sp>
        <p:nvSpPr>
          <p:cNvPr id="5" name="Plassholder for lysbildenummer 4">
            <a:extLst>
              <a:ext uri="{FF2B5EF4-FFF2-40B4-BE49-F238E27FC236}">
                <a16:creationId xmlns:a16="http://schemas.microsoft.com/office/drawing/2014/main" id="{9AD28825-B394-050B-B1C5-3985D2706FE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547318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CC1E-0963-0D4B-9107-B320B8F1D4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83A992-8579-3D4D-ACDE-A837488F6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720E66-7D4B-7D4A-8D64-112F0C7264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D29AC2-5EE5-0E43-B982-28963C262B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5B49B5-F393-E247-A0FE-A579393D94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8AD7FC-6093-F54D-BE24-0E8AE0CFB2E8}"/>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8" name="Footer Placeholder 7">
            <a:extLst>
              <a:ext uri="{FF2B5EF4-FFF2-40B4-BE49-F238E27FC236}">
                <a16:creationId xmlns:a16="http://schemas.microsoft.com/office/drawing/2014/main" id="{04DA7AB6-B0F5-3E40-8A7D-0B7AD8A66F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437108-6258-7945-AF9F-1A524697CB2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772511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CAE31B0-5B94-E3AE-2F05-907C3B2AF7B5}"/>
              </a:ext>
            </a:extLst>
          </p:cNvPr>
          <p:cNvSpPr>
            <a:spLocks noGrp="1"/>
          </p:cNvSpPr>
          <p:nvPr>
            <p:ph type="dt" sz="half" idx="10"/>
          </p:nvPr>
        </p:nvSpPr>
        <p:spPr/>
        <p:txBody>
          <a:bodyPr/>
          <a:lstStyle/>
          <a:p>
            <a:fld id="{ED291B17-9318-49DB-B28B-6E5994AE9581}" type="datetime1">
              <a:rPr lang="en-US" smtClean="0"/>
              <a:t>4/7/26</a:t>
            </a:fld>
            <a:endParaRPr lang="en-US" dirty="0"/>
          </a:p>
        </p:txBody>
      </p:sp>
      <p:sp>
        <p:nvSpPr>
          <p:cNvPr id="3" name="Plassholder for bunntekst 2">
            <a:extLst>
              <a:ext uri="{FF2B5EF4-FFF2-40B4-BE49-F238E27FC236}">
                <a16:creationId xmlns:a16="http://schemas.microsoft.com/office/drawing/2014/main" id="{D7EF78F4-B383-F41C-EAE7-3D1F5F494B09}"/>
              </a:ext>
            </a:extLst>
          </p:cNvPr>
          <p:cNvSpPr>
            <a:spLocks noGrp="1"/>
          </p:cNvSpPr>
          <p:nvPr>
            <p:ph type="ftr" sz="quarter" idx="11"/>
          </p:nvPr>
        </p:nvSpPr>
        <p:spPr/>
        <p:txBody>
          <a:bodyPr/>
          <a:lstStyle/>
          <a:p>
            <a:endParaRPr lang="en-US" dirty="0"/>
          </a:p>
        </p:txBody>
      </p:sp>
      <p:sp>
        <p:nvSpPr>
          <p:cNvPr id="4" name="Plassholder for lysbildenummer 3">
            <a:extLst>
              <a:ext uri="{FF2B5EF4-FFF2-40B4-BE49-F238E27FC236}">
                <a16:creationId xmlns:a16="http://schemas.microsoft.com/office/drawing/2014/main" id="{A6D5C507-BB70-A705-E934-A7C661F1AE9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32171738"/>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8118D2-B2C9-1DA3-6892-C664FE98051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6E2018E-E0AF-6F05-5837-A36DBEAC88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4C8FAC10-E602-F0A7-1D24-12BD17F0C4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85D5044-0E57-8493-A7FC-41A5AB2894C0}"/>
              </a:ext>
            </a:extLst>
          </p:cNvPr>
          <p:cNvSpPr>
            <a:spLocks noGrp="1"/>
          </p:cNvSpPr>
          <p:nvPr>
            <p:ph type="dt" sz="half" idx="10"/>
          </p:nvPr>
        </p:nvSpPr>
        <p:spPr/>
        <p:txBody>
          <a:bodyPr/>
          <a:lstStyle/>
          <a:p>
            <a:fld id="{ED291B17-9318-49DB-B28B-6E5994AE9581}" type="datetime1">
              <a:rPr lang="en-US" smtClean="0"/>
              <a:t>4/7/26</a:t>
            </a:fld>
            <a:endParaRPr lang="en-US" dirty="0"/>
          </a:p>
        </p:txBody>
      </p:sp>
      <p:sp>
        <p:nvSpPr>
          <p:cNvPr id="6" name="Plassholder for bunntekst 5">
            <a:extLst>
              <a:ext uri="{FF2B5EF4-FFF2-40B4-BE49-F238E27FC236}">
                <a16:creationId xmlns:a16="http://schemas.microsoft.com/office/drawing/2014/main" id="{DCCFAFA6-8B73-B674-A292-85A8E71ED9AB}"/>
              </a:ext>
            </a:extLst>
          </p:cNvPr>
          <p:cNvSpPr>
            <a:spLocks noGrp="1"/>
          </p:cNvSpPr>
          <p:nvPr>
            <p:ph type="ftr" sz="quarter" idx="11"/>
          </p:nvPr>
        </p:nvSpPr>
        <p:spPr/>
        <p:txBody>
          <a:bodyPr/>
          <a:lstStyle/>
          <a:p>
            <a:endParaRPr lang="en-US" dirty="0"/>
          </a:p>
        </p:txBody>
      </p:sp>
      <p:sp>
        <p:nvSpPr>
          <p:cNvPr id="7" name="Plassholder for lysbildenummer 6">
            <a:extLst>
              <a:ext uri="{FF2B5EF4-FFF2-40B4-BE49-F238E27FC236}">
                <a16:creationId xmlns:a16="http://schemas.microsoft.com/office/drawing/2014/main" id="{AC887414-C2E5-7012-6A51-2EF6816BDF2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41752611"/>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EA89A6-29EF-41DD-5847-EEE4DB54AEC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D5816BC6-5537-2785-537E-B0C7AD936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37A0A9B-0677-5875-17F1-510BB1AD14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BCF5D3B-A6E3-C4E1-9C40-375682C71147}"/>
              </a:ext>
            </a:extLst>
          </p:cNvPr>
          <p:cNvSpPr>
            <a:spLocks noGrp="1"/>
          </p:cNvSpPr>
          <p:nvPr>
            <p:ph type="dt" sz="half" idx="10"/>
          </p:nvPr>
        </p:nvSpPr>
        <p:spPr/>
        <p:txBody>
          <a:bodyPr/>
          <a:lstStyle/>
          <a:p>
            <a:fld id="{ED291B17-9318-49DB-B28B-6E5994AE9581}" type="datetime1">
              <a:rPr lang="en-US" smtClean="0"/>
              <a:t>4/7/26</a:t>
            </a:fld>
            <a:endParaRPr lang="en-US" dirty="0"/>
          </a:p>
        </p:txBody>
      </p:sp>
      <p:sp>
        <p:nvSpPr>
          <p:cNvPr id="6" name="Plassholder for bunntekst 5">
            <a:extLst>
              <a:ext uri="{FF2B5EF4-FFF2-40B4-BE49-F238E27FC236}">
                <a16:creationId xmlns:a16="http://schemas.microsoft.com/office/drawing/2014/main" id="{1D181D03-C3EA-34A7-AAB2-C5AF4FB4A6B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92D7A14-1006-DE8B-9A67-96B6C7A8C9AA}"/>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8213812"/>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A62626-870C-0865-6B8C-C4E93E4FBC31}"/>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E40C8E5F-35DC-9167-25B7-3A499AAC9456}"/>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C678AD2-E732-8775-293C-949BF5F64837}"/>
              </a:ext>
            </a:extLst>
          </p:cNvPr>
          <p:cNvSpPr>
            <a:spLocks noGrp="1"/>
          </p:cNvSpPr>
          <p:nvPr>
            <p:ph type="dt" sz="half" idx="10"/>
          </p:nvPr>
        </p:nvSpPr>
        <p:spPr/>
        <p:txBody>
          <a:bodyPr/>
          <a:lstStyle/>
          <a:p>
            <a:fld id="{ED291B17-9318-49DB-B28B-6E5994AE9581}" type="datetime1">
              <a:rPr lang="en-US" smtClean="0"/>
              <a:t>4/7/26</a:t>
            </a:fld>
            <a:endParaRPr lang="en-US" dirty="0"/>
          </a:p>
        </p:txBody>
      </p:sp>
      <p:sp>
        <p:nvSpPr>
          <p:cNvPr id="5" name="Plassholder for bunntekst 4">
            <a:extLst>
              <a:ext uri="{FF2B5EF4-FFF2-40B4-BE49-F238E27FC236}">
                <a16:creationId xmlns:a16="http://schemas.microsoft.com/office/drawing/2014/main" id="{F1F2CBEE-3D05-3EDE-5B90-975237CFAF8D}"/>
              </a:ext>
            </a:extLst>
          </p:cNvPr>
          <p:cNvSpPr>
            <a:spLocks noGrp="1"/>
          </p:cNvSpPr>
          <p:nvPr>
            <p:ph type="ftr" sz="quarter" idx="11"/>
          </p:nvPr>
        </p:nvSpPr>
        <p:spPr/>
        <p:txBody>
          <a:bodyPr/>
          <a:lstStyle/>
          <a:p>
            <a:endParaRPr lang="en-US" dirty="0"/>
          </a:p>
        </p:txBody>
      </p:sp>
      <p:sp>
        <p:nvSpPr>
          <p:cNvPr id="6" name="Plassholder for lysbildenummer 5">
            <a:extLst>
              <a:ext uri="{FF2B5EF4-FFF2-40B4-BE49-F238E27FC236}">
                <a16:creationId xmlns:a16="http://schemas.microsoft.com/office/drawing/2014/main" id="{A971CFDF-5D8B-D7C5-AD22-FE514BFC034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38377742"/>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5A71E0D9-CED7-1B74-E4D8-22C63E7AA34D}"/>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9CC862F-A581-04DE-1B64-E74E5EFB3CA4}"/>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8153AA2-F2CB-B5D6-3E45-D40E3A94617B}"/>
              </a:ext>
            </a:extLst>
          </p:cNvPr>
          <p:cNvSpPr>
            <a:spLocks noGrp="1"/>
          </p:cNvSpPr>
          <p:nvPr>
            <p:ph type="dt" sz="half" idx="10"/>
          </p:nvPr>
        </p:nvSpPr>
        <p:spPr/>
        <p:txBody>
          <a:bodyPr/>
          <a:lstStyle/>
          <a:p>
            <a:fld id="{ED291B17-9318-49DB-B28B-6E5994AE9581}" type="datetime1">
              <a:rPr lang="en-US" smtClean="0"/>
              <a:t>4/7/26</a:t>
            </a:fld>
            <a:endParaRPr lang="en-US" dirty="0"/>
          </a:p>
        </p:txBody>
      </p:sp>
      <p:sp>
        <p:nvSpPr>
          <p:cNvPr id="5" name="Plassholder for bunntekst 4">
            <a:extLst>
              <a:ext uri="{FF2B5EF4-FFF2-40B4-BE49-F238E27FC236}">
                <a16:creationId xmlns:a16="http://schemas.microsoft.com/office/drawing/2014/main" id="{3C8223B4-B95D-92C0-05CD-D7BD6AE9BFE5}"/>
              </a:ext>
            </a:extLst>
          </p:cNvPr>
          <p:cNvSpPr>
            <a:spLocks noGrp="1"/>
          </p:cNvSpPr>
          <p:nvPr>
            <p:ph type="ftr" sz="quarter" idx="11"/>
          </p:nvPr>
        </p:nvSpPr>
        <p:spPr/>
        <p:txBody>
          <a:bodyPr/>
          <a:lstStyle/>
          <a:p>
            <a:endParaRPr lang="en-US" dirty="0"/>
          </a:p>
        </p:txBody>
      </p:sp>
      <p:sp>
        <p:nvSpPr>
          <p:cNvPr id="6" name="Plassholder for lysbildenummer 5">
            <a:extLst>
              <a:ext uri="{FF2B5EF4-FFF2-40B4-BE49-F238E27FC236}">
                <a16:creationId xmlns:a16="http://schemas.microsoft.com/office/drawing/2014/main" id="{20178606-40AE-12FD-4AF0-925802C7891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17324106"/>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endParaRPr lang="nl-NL" dirty="0"/>
          </a:p>
        </p:txBody>
      </p:sp>
      <p:pic>
        <p:nvPicPr>
          <p:cNvPr id="5" name="Graphic 4">
            <a:extLst>
              <a:ext uri="{FF2B5EF4-FFF2-40B4-BE49-F238E27FC236}">
                <a16:creationId xmlns:a16="http://schemas.microsoft.com/office/drawing/2014/main" id="{B11D0E21-948B-3F4B-5E34-93A2E7CB0F0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240611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356107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C22712E7-A101-B030-A2C5-6F750DC3979B}"/>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276679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
        <p:nvSpPr>
          <p:cNvPr id="5" name="Tijdelijke aanduiding voor voettekst 5">
            <a:extLst>
              <a:ext uri="{FF2B5EF4-FFF2-40B4-BE49-F238E27FC236}">
                <a16:creationId xmlns:a16="http://schemas.microsoft.com/office/drawing/2014/main" id="{0D3A91D0-EC37-A7A3-DBEA-12D58A3B3857}"/>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44656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a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dpi="0" rotWithShape="1">
            <a:blip r:embed="rId2"/>
            <a:srcRect/>
            <a:tile tx="0" ty="0" sx="60000" sy="60000" flip="none" algn="tl"/>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6B7BFCE3-EBA3-A7C0-7229-F2D497774E81}"/>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38370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E204-83D6-C84A-89E9-7C86B16184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43187C-5D37-7B4B-8501-36351BFB9018}"/>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4" name="Footer Placeholder 3">
            <a:extLst>
              <a:ext uri="{FF2B5EF4-FFF2-40B4-BE49-F238E27FC236}">
                <a16:creationId xmlns:a16="http://schemas.microsoft.com/office/drawing/2014/main" id="{D92A201C-EE6B-6444-9157-A1443ED75F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D0A8C-5222-624E-B508-0AA67BFE3992}"/>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2645327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5D651226-87D3-BD76-3D0A-05B9692022E1}"/>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104415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endParaRPr lang="nl-NL" dirty="0"/>
          </a:p>
        </p:txBody>
      </p:sp>
      <p:pic>
        <p:nvPicPr>
          <p:cNvPr id="4" name="Graphic 3">
            <a:extLst>
              <a:ext uri="{FF2B5EF4-FFF2-40B4-BE49-F238E27FC236}">
                <a16:creationId xmlns:a16="http://schemas.microsoft.com/office/drawing/2014/main" id="{125B8362-997B-ED88-C0D6-18E7F3D96D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347089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2C827AF8-0CBB-73A9-BEEC-500049E8E497}"/>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356044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B5B476C1-1747-7A3D-9719-6076975F5457}"/>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232992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
        <p:nvSpPr>
          <p:cNvPr id="4" name="Tijdelijke aanduiding voor voettekst 5">
            <a:extLst>
              <a:ext uri="{FF2B5EF4-FFF2-40B4-BE49-F238E27FC236}">
                <a16:creationId xmlns:a16="http://schemas.microsoft.com/office/drawing/2014/main" id="{D60B56DC-A5DA-1FC3-9CD3-CD6390AC99E7}"/>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293518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aa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EF40C16E-8C0C-BBF4-F8EF-9229B41B76A1}"/>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87355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84E80505-5806-FC2D-735A-2E84DE531229}"/>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289828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endParaRPr lang="nl-NL" dirty="0"/>
          </a:p>
        </p:txBody>
      </p:sp>
      <p:pic>
        <p:nvPicPr>
          <p:cNvPr id="4" name="Graphic 3">
            <a:extLst>
              <a:ext uri="{FF2B5EF4-FFF2-40B4-BE49-F238E27FC236}">
                <a16:creationId xmlns:a16="http://schemas.microsoft.com/office/drawing/2014/main" id="{087B2ADF-59C0-A9EC-5CFA-F7D6C32102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41677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D69623A2-42AB-8EDA-DD34-0C70AEE9C9CC}"/>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140162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EF31B393-17A7-AC7B-59BA-6AFBCF7C825B}"/>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346131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FC586C-1CBC-E54B-8A1F-ABB1461596C0}"/>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3" name="Footer Placeholder 2">
            <a:extLst>
              <a:ext uri="{FF2B5EF4-FFF2-40B4-BE49-F238E27FC236}">
                <a16:creationId xmlns:a16="http://schemas.microsoft.com/office/drawing/2014/main" id="{5AC6ABF4-DC07-BE44-9C89-53B28DA28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4A9153-246E-984B-9334-F7B09420B7A3}"/>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8251026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
        <p:nvSpPr>
          <p:cNvPr id="4" name="Tijdelijke aanduiding voor voettekst 5">
            <a:extLst>
              <a:ext uri="{FF2B5EF4-FFF2-40B4-BE49-F238E27FC236}">
                <a16:creationId xmlns:a16="http://schemas.microsoft.com/office/drawing/2014/main" id="{D97B6A27-295A-25AD-605A-5DF79FFFC47C}"/>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341154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9B11FFEA-4698-330E-5AD7-A2A7D007ED40}"/>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254186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F85633FE-30DF-42DB-3549-6EB735E7C9AF}"/>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15494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endParaRPr lang="nl-NL" dirty="0"/>
          </a:p>
        </p:txBody>
      </p:sp>
      <p:pic>
        <p:nvPicPr>
          <p:cNvPr id="4" name="Graphic 3">
            <a:extLst>
              <a:ext uri="{FF2B5EF4-FFF2-40B4-BE49-F238E27FC236}">
                <a16:creationId xmlns:a16="http://schemas.microsoft.com/office/drawing/2014/main" id="{61A85A35-BF7D-67AF-48BC-AF53EF5485B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276192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611C0332-EBC7-948B-E9F8-A0B73922761E}"/>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343636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0BACBAF1-085D-35D7-CA65-93A233D26396}"/>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377611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
        <p:nvSpPr>
          <p:cNvPr id="4" name="Tijdelijke aanduiding voor voettekst 5">
            <a:extLst>
              <a:ext uri="{FF2B5EF4-FFF2-40B4-BE49-F238E27FC236}">
                <a16:creationId xmlns:a16="http://schemas.microsoft.com/office/drawing/2014/main" id="{469BAE57-81AB-DCC4-7273-A6BE4D5C46B6}"/>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321475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98151D7D-71D8-8AAC-A490-B6765A7445A6}"/>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395160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F18B5CE6-DCA5-3629-580A-6C769757C049}"/>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07-04-2026</a:t>
            </a:fld>
            <a:endParaRPr lang="nl-NL" dirty="0"/>
          </a:p>
        </p:txBody>
      </p:sp>
    </p:spTree>
    <p:extLst>
      <p:ext uri="{BB962C8B-B14F-4D97-AF65-F5344CB8AC3E}">
        <p14:creationId xmlns:p14="http://schemas.microsoft.com/office/powerpoint/2010/main" val="59679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a:stretch>
              <a:fillRect/>
            </a:stretch>
          </a:blipFill>
        </p:spPr>
        <p:txBody>
          <a:bodyPr/>
          <a:lstStyle>
            <a:lvl1pPr marL="0" indent="0">
              <a:buNone/>
              <a:defRPr>
                <a:noFill/>
              </a:defRPr>
            </a:lvl1pPr>
          </a:lstStyle>
          <a:p>
            <a:endParaRPr lang="nl-NL" dirty="0"/>
          </a:p>
        </p:txBody>
      </p:sp>
      <p:pic>
        <p:nvPicPr>
          <p:cNvPr id="2" name="Graphic 1">
            <a:extLst>
              <a:ext uri="{FF2B5EF4-FFF2-40B4-BE49-F238E27FC236}">
                <a16:creationId xmlns:a16="http://schemas.microsoft.com/office/drawing/2014/main" id="{4D50893B-341C-BB3C-302E-DA9484AC742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21175" y="-172695"/>
            <a:ext cx="3549650" cy="1143292"/>
          </a:xfrm>
          <a:prstGeom prst="rect">
            <a:avLst/>
          </a:prstGeom>
        </p:spPr>
      </p:pic>
    </p:spTree>
    <p:extLst>
      <p:ext uri="{BB962C8B-B14F-4D97-AF65-F5344CB8AC3E}">
        <p14:creationId xmlns:p14="http://schemas.microsoft.com/office/powerpoint/2010/main" val="161181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00CF-98DC-D443-B9A4-83EADB7BC9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D21A41-1D9D-F040-BFC3-74EB4BBC47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D67A33-476D-E04E-85ED-E77567F54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0EFBF0-4F68-7B48-BE4F-ADA696328F01}"/>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6" name="Footer Placeholder 5">
            <a:extLst>
              <a:ext uri="{FF2B5EF4-FFF2-40B4-BE49-F238E27FC236}">
                <a16:creationId xmlns:a16="http://schemas.microsoft.com/office/drawing/2014/main" id="{6BA1CA7C-6AD2-2442-A53E-B3121D7BC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DB331-079C-1C40-BC97-0D9C37E9EEC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751677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C541-626E-B548-999A-E241EB1CCE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E8CE82-492A-FD49-9B52-D8DFD4D8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9B2155-5DB2-6048-8FE2-7DFA8A4C9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E8B294-C164-1448-A3FD-7E65DC9C7FEE}"/>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6" name="Footer Placeholder 5">
            <a:extLst>
              <a:ext uri="{FF2B5EF4-FFF2-40B4-BE49-F238E27FC236}">
                <a16:creationId xmlns:a16="http://schemas.microsoft.com/office/drawing/2014/main" id="{88852285-0BC5-9D40-B589-EF0C60D590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899C1-BC43-D04B-BAA8-E44B95352A2E}"/>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80016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6.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theme" Target="../theme/theme8.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image" Target="../media/image6.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F3BAB-CC1C-5F40-BAED-5C4466A5D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FE21F1-36F9-C143-B1C7-FA061ACD5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A373D-0D08-9948-96A1-948F5AE24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CC7B855D-3D86-0140-8D36-4BE1DF1EA2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C87F9E-CC54-634C-808E-6A959F58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5AE3C-3ACF-414D-AB6A-FB298D997D01}" type="slidenum">
              <a:rPr lang="en-US" smtClean="0"/>
              <a:t>‹#›</a:t>
            </a:fld>
            <a:endParaRPr lang="en-US"/>
          </a:p>
        </p:txBody>
      </p:sp>
    </p:spTree>
    <p:extLst>
      <p:ext uri="{BB962C8B-B14F-4D97-AF65-F5344CB8AC3E}">
        <p14:creationId xmlns:p14="http://schemas.microsoft.com/office/powerpoint/2010/main" val="4266560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09874" y="410368"/>
            <a:ext cx="7871511"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93EA8F-5D32-42A5-B63F-842A0F047210}" type="datetimeFigureOut">
              <a:rPr lang="en-GB" smtClean="0"/>
              <a:t>07/04/2026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AB18B-998C-433D-808A-7D4CCF0545BB}" type="slidenum">
              <a:rPr lang="en-GB" smtClean="0"/>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153" y="179386"/>
            <a:ext cx="2550521" cy="1198047"/>
          </a:xfrm>
          <a:prstGeom prst="rect">
            <a:avLst/>
          </a:prstGeom>
        </p:spPr>
      </p:pic>
    </p:spTree>
    <p:extLst>
      <p:ext uri="{BB962C8B-B14F-4D97-AF65-F5344CB8AC3E}">
        <p14:creationId xmlns:p14="http://schemas.microsoft.com/office/powerpoint/2010/main" val="419553584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11770"/>
            <a:ext cx="9285514"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C4FA-0DA2-470F-BFEF-56E857E51CBE}" type="datetimeFigureOut">
              <a:rPr lang="en-GB" smtClean="0"/>
              <a:t>07/04/2026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27201250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zo Sans Thin" panose="020B0303030303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zo Sans Thin" panose="020B0303030303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zo Sans Thin" panose="020B0303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3452" y="439974"/>
            <a:ext cx="8530348"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93EA8F-5D32-42A5-B63F-842A0F047210}" type="datetimeFigureOut">
              <a:rPr lang="en-GB" smtClean="0"/>
              <a:t>07/04/2026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AB18B-998C-433D-808A-7D4CCF0545BB}" type="slidenum">
              <a:rPr lang="en-GB" smtClean="0"/>
              <a:t>‹#›</a:t>
            </a:fld>
            <a:endParaRPr lang="en-GB"/>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558" y="365125"/>
            <a:ext cx="2569894" cy="1198800"/>
          </a:xfrm>
          <a:prstGeom prst="rect">
            <a:avLst/>
          </a:prstGeom>
        </p:spPr>
      </p:pic>
    </p:spTree>
    <p:extLst>
      <p:ext uri="{BB962C8B-B14F-4D97-AF65-F5344CB8AC3E}">
        <p14:creationId xmlns:p14="http://schemas.microsoft.com/office/powerpoint/2010/main" val="2668897699"/>
      </p:ext>
    </p:extLst>
  </p:cSld>
  <p:clrMap bg1="dk1" tx1="lt1" bg2="dk2" tx2="lt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D460EA4-D281-3336-2547-8432874255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29DDB149-27E7-9DB0-D3AD-2D45BFB2C3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F0D6A63-3082-EB1F-3245-3EBE263FC4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A52E4-9FC2-4646-A19E-1429D2C4D6B6}" type="datetimeFigureOut">
              <a:rPr lang="nb-NO" smtClean="0"/>
              <a:t>07.04.2026</a:t>
            </a:fld>
            <a:endParaRPr lang="nb-NO"/>
          </a:p>
        </p:txBody>
      </p:sp>
      <p:sp>
        <p:nvSpPr>
          <p:cNvPr id="5" name="Plassholder for bunntekst 4">
            <a:extLst>
              <a:ext uri="{FF2B5EF4-FFF2-40B4-BE49-F238E27FC236}">
                <a16:creationId xmlns:a16="http://schemas.microsoft.com/office/drawing/2014/main" id="{72FA8ED4-6499-8A1A-6CA8-4D15C9FBFE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A728EC71-A7DA-B9F5-7F4D-2672A19966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B3CFB-E235-4A01-8BA6-78CFBB5141C7}" type="slidenum">
              <a:rPr lang="nb-NO" smtClean="0"/>
              <a:t>‹#›</a:t>
            </a:fld>
            <a:endParaRPr lang="nb-NO"/>
          </a:p>
        </p:txBody>
      </p:sp>
    </p:spTree>
    <p:extLst>
      <p:ext uri="{BB962C8B-B14F-4D97-AF65-F5344CB8AC3E}">
        <p14:creationId xmlns:p14="http://schemas.microsoft.com/office/powerpoint/2010/main" val="3747183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4/7/26</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8211816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DE11CF8-F322-CE22-E887-6C58331732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36E903B-50E3-CF2D-EE03-28B44BD565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7D181DD-C3B8-2D2F-694A-E8F6F3F919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91B17-9318-49DB-B28B-6E5994AE9581}" type="datetime1">
              <a:rPr lang="en-US" smtClean="0"/>
              <a:t>4/7/26</a:t>
            </a:fld>
            <a:endParaRPr lang="en-US" dirty="0"/>
          </a:p>
        </p:txBody>
      </p:sp>
      <p:sp>
        <p:nvSpPr>
          <p:cNvPr id="5" name="Plassholder for bunntekst 4">
            <a:extLst>
              <a:ext uri="{FF2B5EF4-FFF2-40B4-BE49-F238E27FC236}">
                <a16:creationId xmlns:a16="http://schemas.microsoft.com/office/drawing/2014/main" id="{436F35A9-1F5F-582C-CF9E-7A2E4047F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Plassholder for lysbildenummer 5">
            <a:extLst>
              <a:ext uri="{FF2B5EF4-FFF2-40B4-BE49-F238E27FC236}">
                <a16:creationId xmlns:a16="http://schemas.microsoft.com/office/drawing/2014/main" id="{C50BE8CA-1BF7-31E7-7ADB-0575C9D4C3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7072437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590FF9C-9D50-8176-648B-21993B83908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888317" y="285032"/>
            <a:ext cx="415364" cy="513740"/>
          </a:xfrm>
          <a:prstGeom prst="rect">
            <a:avLst/>
          </a:prstGeom>
        </p:spPr>
      </p:pic>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dirty="0"/>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dirty="0"/>
              <a:t>Voorbeeld voettekst | </a:t>
            </a:r>
            <a:fld id="{A6446622-8315-3143-9571-9B22411454C5}" type="datetime1">
              <a:rPr lang="nl-NL" smtClean="0"/>
              <a:pPr/>
              <a:t>07-04-2026</a:t>
            </a:fld>
            <a:endParaRPr lang="nl-NL" dirty="0"/>
          </a:p>
        </p:txBody>
      </p:sp>
    </p:spTree>
    <p:extLst>
      <p:ext uri="{BB962C8B-B14F-4D97-AF65-F5344CB8AC3E}">
        <p14:creationId xmlns:p14="http://schemas.microsoft.com/office/powerpoint/2010/main" val="5902060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11.xml"/><Relationship Id="rId1" Type="http://schemas.openxmlformats.org/officeDocument/2006/relationships/slideLayout" Target="../slideLayouts/slideLayout63.xml"/><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12.xml"/><Relationship Id="rId1" Type="http://schemas.openxmlformats.org/officeDocument/2006/relationships/slideLayout" Target="../slideLayouts/slideLayout63.xml"/><Relationship Id="rId5" Type="http://schemas.openxmlformats.org/officeDocument/2006/relationships/image" Target="../media/image41.svg"/><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13.xml"/><Relationship Id="rId1" Type="http://schemas.openxmlformats.org/officeDocument/2006/relationships/slideLayout" Target="../slideLayouts/slideLayout63.xml"/><Relationship Id="rId5" Type="http://schemas.openxmlformats.org/officeDocument/2006/relationships/image" Target="../media/image44.svg"/><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hyperlink" Target="mailto:peter.graaf@northumbria.ac.uk"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mailto:A.C.Passey@leedsbeckett.ac.uk"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3.xml"/><Relationship Id="rId4" Type="http://schemas.openxmlformats.org/officeDocument/2006/relationships/image" Target="../media/image47.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33.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image" Target="../media/image63.sv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4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63.sv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4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notesSlide" Target="../notesSlides/notesSlide31.xml"/><Relationship Id="rId1" Type="http://schemas.openxmlformats.org/officeDocument/2006/relationships/slideLayout" Target="../slideLayouts/slideLayout45.xml"/><Relationship Id="rId6" Type="http://schemas.openxmlformats.org/officeDocument/2006/relationships/image" Target="../media/image70.svg"/><Relationship Id="rId5" Type="http://schemas.openxmlformats.org/officeDocument/2006/relationships/image" Target="../media/image69.svg"/><Relationship Id="rId4" Type="http://schemas.openxmlformats.org/officeDocument/2006/relationships/image" Target="../media/image6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63.sv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45.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73.svg"/><Relationship Id="rId2" Type="http://schemas.openxmlformats.org/officeDocument/2006/relationships/notesSlide" Target="../notesSlides/notesSlide34.xml"/><Relationship Id="rId1" Type="http://schemas.openxmlformats.org/officeDocument/2006/relationships/slideLayout" Target="../slideLayouts/slideLayout45.xml"/><Relationship Id="rId6" Type="http://schemas.openxmlformats.org/officeDocument/2006/relationships/image" Target="../media/image72.svg"/><Relationship Id="rId5" Type="http://schemas.openxmlformats.org/officeDocument/2006/relationships/image" Target="../media/image71.svg"/><Relationship Id="rId4" Type="http://schemas.openxmlformats.org/officeDocument/2006/relationships/image" Target="../media/image68.svg"/></Relationships>
</file>

<file path=ppt/slides/_rels/slide4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33.xml"/><Relationship Id="rId5" Type="http://schemas.openxmlformats.org/officeDocument/2006/relationships/image" Target="../media/image49.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23368" y="1452793"/>
            <a:ext cx="7958559"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a:lnSpc>
                <a:spcPct val="100000"/>
              </a:lnSpc>
            </a:pPr>
            <a:r>
              <a:rPr lang="en-US" sz="5400" b="1" dirty="0">
                <a:solidFill>
                  <a:srgbClr val="CD1200"/>
                </a:solidFill>
              </a:rPr>
              <a:t>Ride the Knowledge Wave 11</a:t>
            </a:r>
            <a:endParaRPr lang="en-US" sz="5400" dirty="0">
              <a:solidFill>
                <a:srgbClr val="CD1200"/>
              </a:solidFill>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23368" y="2353616"/>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00000"/>
              </a:lnSpc>
              <a:spcBef>
                <a:spcPts val="0"/>
              </a:spcBef>
            </a:pPr>
            <a:r>
              <a:rPr lang="en-US" b="1" dirty="0"/>
              <a:t>NAVIGATING COMPLEXITY IN IMPLEMENTATION</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sp>
        <p:nvSpPr>
          <p:cNvPr id="12" name="TextBox 11">
            <a:extLst>
              <a:ext uri="{FF2B5EF4-FFF2-40B4-BE49-F238E27FC236}">
                <a16:creationId xmlns:a16="http://schemas.microsoft.com/office/drawing/2014/main" id="{2034B216-7647-4C4B-96E4-BF89C634BF63}"/>
              </a:ext>
            </a:extLst>
          </p:cNvPr>
          <p:cNvSpPr txBox="1"/>
          <p:nvPr/>
        </p:nvSpPr>
        <p:spPr>
          <a:xfrm>
            <a:off x="3723368" y="3002842"/>
            <a:ext cx="8241206" cy="2455544"/>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Peter van der Graaf</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Juul </a:t>
            </a:r>
            <a:r>
              <a:rPr lang="en-US" sz="2000" b="1" u="none" strike="noStrike" dirty="0" err="1">
                <a:solidFill>
                  <a:srgbClr val="403632"/>
                </a:solidFill>
                <a:effectLst/>
                <a:latin typeface="Calibri" panose="020F0502020204030204" pitchFamily="34" charset="0"/>
                <a:cs typeface="Calibri" panose="020F0502020204030204" pitchFamily="34" charset="0"/>
              </a:rPr>
              <a:t>Tönis</a:t>
            </a:r>
            <a:endParaRPr lang="en-US" sz="2000" b="1" u="none" strike="noStrike" dirty="0">
              <a:solidFill>
                <a:srgbClr val="403632"/>
              </a:solidFill>
              <a:effectLst/>
              <a:latin typeface="Calibri" panose="020F0502020204030204" pitchFamily="34" charset="0"/>
              <a:cs typeface="Calibri" panose="020F0502020204030204" pitchFamily="34" charset="0"/>
            </a:endParaRP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dirty="0">
                <a:solidFill>
                  <a:srgbClr val="403632"/>
                </a:solidFill>
                <a:latin typeface="Calibri" panose="020F0502020204030204" pitchFamily="34" charset="0"/>
                <a:cs typeface="Calibri" panose="020F0502020204030204" pitchFamily="34" charset="0"/>
              </a:rPr>
              <a:t>Leticia </a:t>
            </a:r>
            <a:r>
              <a:rPr lang="en-US" sz="2000" b="1" dirty="0" err="1">
                <a:solidFill>
                  <a:srgbClr val="403632"/>
                </a:solidFill>
                <a:latin typeface="Calibri" panose="020F0502020204030204" pitchFamily="34" charset="0"/>
                <a:cs typeface="Calibri" panose="020F0502020204030204" pitchFamily="34" charset="0"/>
              </a:rPr>
              <a:t>Bernués</a:t>
            </a:r>
            <a:r>
              <a:rPr lang="en-US" sz="2000" b="1" dirty="0">
                <a:solidFill>
                  <a:srgbClr val="403632"/>
                </a:solidFill>
                <a:latin typeface="Calibri" panose="020F0502020204030204" pitchFamily="34" charset="0"/>
                <a:cs typeface="Calibri" panose="020F0502020204030204" pitchFamily="34" charset="0"/>
              </a:rPr>
              <a:t>-Caudillo</a:t>
            </a:r>
            <a:endParaRPr lang="en-US" sz="2000" b="1" u="none" strike="noStrike" dirty="0">
              <a:solidFill>
                <a:schemeClr val="bg2">
                  <a:lumMod val="25000"/>
                </a:schemeClr>
              </a:solidFill>
              <a:effectLst/>
              <a:latin typeface="Calibri" panose="020F0502020204030204" pitchFamily="34" charset="0"/>
              <a:ea typeface="Calibri" panose="020F0502020204030204" pitchFamily="34" charset="0"/>
              <a:cs typeface="Calibri" panose="020F0502020204030204" pitchFamily="34" charset="0"/>
            </a:endParaRP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dirty="0">
                <a:solidFill>
                  <a:srgbClr val="403632"/>
                </a:solidFill>
                <a:latin typeface="Calibri" panose="020F0502020204030204" pitchFamily="34" charset="0"/>
                <a:cs typeface="Calibri" panose="020F0502020204030204" pitchFamily="34" charset="0"/>
              </a:rPr>
              <a:t>Anette Gr</a:t>
            </a:r>
            <a:r>
              <a:rPr lang="en-US" sz="20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ønlie</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Sven Geelen</a:t>
            </a:r>
          </a:p>
        </p:txBody>
      </p:sp>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Tree>
    <p:extLst>
      <p:ext uri="{BB962C8B-B14F-4D97-AF65-F5344CB8AC3E}">
        <p14:creationId xmlns:p14="http://schemas.microsoft.com/office/powerpoint/2010/main" val="4251042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7FD0C8-1D7B-5010-38BF-CBCD12059EEE}"/>
              </a:ext>
            </a:extLst>
          </p:cNvPr>
          <p:cNvSpPr>
            <a:spLocks noGrp="1"/>
          </p:cNvSpPr>
          <p:nvPr>
            <p:ph idx="1"/>
          </p:nvPr>
        </p:nvSpPr>
        <p:spPr/>
        <p:txBody>
          <a:bodyPr>
            <a:normAutofit fontScale="70000" lnSpcReduction="20000"/>
          </a:bodyPr>
          <a:lstStyle/>
          <a:p>
            <a:pPr marL="0" indent="0">
              <a:buNone/>
            </a:pPr>
            <a:r>
              <a:rPr lang="en-GB" dirty="0"/>
              <a:t>[1] Passey A, Van der Graaf P. (in print) Applying a complexity lens to policy implementation: how feedback loops help to understand systems change in integrated healthcare. BMJ Open Quality.</a:t>
            </a:r>
          </a:p>
          <a:p>
            <a:pPr marL="0" indent="0">
              <a:buNone/>
            </a:pPr>
            <a:r>
              <a:rPr lang="en-GB" dirty="0"/>
              <a:t>[2] </a:t>
            </a:r>
            <a:r>
              <a:rPr lang="en-GB" dirty="0" err="1"/>
              <a:t>Castelnovo</a:t>
            </a:r>
            <a:r>
              <a:rPr lang="en-GB" dirty="0"/>
              <a:t> W, Sorrentino M. Public Sector Reform Trajectories: A Complexity-embracing Perspective. Public Money &amp; Management. 2024;44:2,165-173, doi:10.1080/09540962.2022.2117894.</a:t>
            </a:r>
          </a:p>
          <a:p>
            <a:pPr marL="0" indent="0">
              <a:buNone/>
            </a:pPr>
            <a:r>
              <a:rPr lang="en-GB" dirty="0"/>
              <a:t>[3] Skivington K, Matthews L, Simpson SA, Craig P, Baird J, </a:t>
            </a:r>
            <a:r>
              <a:rPr lang="en-GB" dirty="0" err="1"/>
              <a:t>Blazeby</a:t>
            </a:r>
            <a:r>
              <a:rPr lang="en-GB" dirty="0"/>
              <a:t> JM, Boyd KA. et al. Framework for the Development and Evaluation of Complex Interventions: Gap Analysis, Workshop and Consultation-informed Update. Health </a:t>
            </a:r>
            <a:r>
              <a:rPr lang="en-GB" dirty="0" err="1"/>
              <a:t>Technol</a:t>
            </a:r>
            <a:r>
              <a:rPr lang="en-GB" dirty="0"/>
              <a:t> Assess. 2021;25(57).</a:t>
            </a:r>
          </a:p>
          <a:p>
            <a:pPr marL="0" indent="0">
              <a:buNone/>
            </a:pPr>
            <a:r>
              <a:rPr lang="en-GB" dirty="0"/>
              <a:t>[4] Walton M, Gates EF, </a:t>
            </a:r>
            <a:r>
              <a:rPr lang="en-GB" dirty="0" err="1"/>
              <a:t>Vidueira</a:t>
            </a:r>
            <a:r>
              <a:rPr lang="en-GB" dirty="0"/>
              <a:t> P. Insights and future directions for systems and complexity-informed evaluation. In Systems and Complexity-Informed Evaluation: Insights from Practice. New Directions for Evaluation, edited by Gates EF, Walton M, </a:t>
            </a:r>
            <a:r>
              <a:rPr lang="en-GB" dirty="0" err="1"/>
              <a:t>Vidueira</a:t>
            </a:r>
            <a:r>
              <a:rPr lang="en-GB" dirty="0"/>
              <a:t> P. 2021;159–171. doi:10.1002/ev.20459.</a:t>
            </a:r>
          </a:p>
          <a:p>
            <a:pPr marL="0" indent="0">
              <a:buNone/>
            </a:pPr>
            <a:r>
              <a:rPr lang="en-GB" dirty="0"/>
              <a:t>[5] Department of Health. Future in Mind. 2015; https://assets.publishing.service.gov.uk/government/uploads/system/uploads/attachment_data/file/414024/Childrens_Mental_Health.pdf. </a:t>
            </a:r>
          </a:p>
          <a:p>
            <a:endParaRPr lang="en-GB" dirty="0"/>
          </a:p>
        </p:txBody>
      </p:sp>
      <p:sp>
        <p:nvSpPr>
          <p:cNvPr id="3" name="Title 2">
            <a:extLst>
              <a:ext uri="{FF2B5EF4-FFF2-40B4-BE49-F238E27FC236}">
                <a16:creationId xmlns:a16="http://schemas.microsoft.com/office/drawing/2014/main" id="{B0CAE710-F6ED-9855-4B91-24F350B0168A}"/>
              </a:ext>
            </a:extLst>
          </p:cNvPr>
          <p:cNvSpPr>
            <a:spLocks noGrp="1"/>
          </p:cNvSpPr>
          <p:nvPr>
            <p:ph type="title"/>
          </p:nvPr>
        </p:nvSpPr>
        <p:spPr/>
        <p:txBody>
          <a:bodyPr/>
          <a:lstStyle/>
          <a:p>
            <a:r>
              <a:rPr lang="en-GB" dirty="0"/>
              <a:t>References</a:t>
            </a:r>
          </a:p>
        </p:txBody>
      </p:sp>
    </p:spTree>
    <p:extLst>
      <p:ext uri="{BB962C8B-B14F-4D97-AF65-F5344CB8AC3E}">
        <p14:creationId xmlns:p14="http://schemas.microsoft.com/office/powerpoint/2010/main" val="3775003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E44CA5-8DB3-86B1-1B3B-62B5CEBA8926}"/>
              </a:ext>
            </a:extLst>
          </p:cNvPr>
          <p:cNvSpPr>
            <a:spLocks noGrp="1"/>
          </p:cNvSpPr>
          <p:nvPr>
            <p:ph type="ctrTitle"/>
          </p:nvPr>
        </p:nvSpPr>
        <p:spPr/>
        <p:txBody>
          <a:bodyPr/>
          <a:lstStyle/>
          <a:p>
            <a:r>
              <a:rPr lang="en-GB" dirty="0"/>
              <a:t>Thank you!</a:t>
            </a:r>
          </a:p>
        </p:txBody>
      </p:sp>
      <p:sp>
        <p:nvSpPr>
          <p:cNvPr id="5" name="Subtitle 4">
            <a:extLst>
              <a:ext uri="{FF2B5EF4-FFF2-40B4-BE49-F238E27FC236}">
                <a16:creationId xmlns:a16="http://schemas.microsoft.com/office/drawing/2014/main" id="{45B08A5A-48C6-467C-72F0-B4C347B1450B}"/>
              </a:ext>
            </a:extLst>
          </p:cNvPr>
          <p:cNvSpPr>
            <a:spLocks noGrp="1"/>
          </p:cNvSpPr>
          <p:nvPr>
            <p:ph type="subTitle" idx="1"/>
          </p:nvPr>
        </p:nvSpPr>
        <p:spPr/>
        <p:txBody>
          <a:bodyPr/>
          <a:lstStyle/>
          <a:p>
            <a:r>
              <a:rPr lang="en-GB" dirty="0"/>
              <a:t>Any questions?</a:t>
            </a:r>
          </a:p>
        </p:txBody>
      </p:sp>
    </p:spTree>
    <p:extLst>
      <p:ext uri="{BB962C8B-B14F-4D97-AF65-F5344CB8AC3E}">
        <p14:creationId xmlns:p14="http://schemas.microsoft.com/office/powerpoint/2010/main" val="1938723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p:txBody>
          <a:bodyPr>
            <a:normAutofit fontScale="90000"/>
          </a:bodyPr>
          <a:lstStyle/>
          <a:p>
            <a:pPr>
              <a:lnSpc>
                <a:spcPct val="107000"/>
              </a:lnSpc>
              <a:spcAft>
                <a:spcPts val="800"/>
              </a:spcAft>
            </a:pPr>
            <a:r>
              <a:rPr lang="en-US" sz="2400" b="1" kern="100" dirty="0">
                <a:effectLst/>
                <a:latin typeface="Trebuchet MS" panose="020B0603020202020204" pitchFamily="34" charset="0"/>
                <a:ea typeface="Calibri" panose="020F0502020204030204" pitchFamily="34" charset="0"/>
                <a:cs typeface="Times New Roman" panose="02020603050405020304" pitchFamily="18" charset="0"/>
              </a:rPr>
              <a:t>Implementation of Advance </a:t>
            </a:r>
            <a:r>
              <a:rPr lang="en-US" sz="2400" kern="100" dirty="0">
                <a:ea typeface="Calibri" panose="020F0502020204030204" pitchFamily="34" charset="0"/>
                <a:cs typeface="Times New Roman" panose="02020603050405020304" pitchFamily="18" charset="0"/>
              </a:rPr>
              <a:t>C</a:t>
            </a:r>
            <a:r>
              <a:rPr lang="en-US" sz="2400" b="1" kern="100" dirty="0">
                <a:effectLst/>
                <a:latin typeface="Trebuchet MS" panose="020B0603020202020204" pitchFamily="34" charset="0"/>
                <a:ea typeface="Calibri" panose="020F0502020204030204" pitchFamily="34" charset="0"/>
                <a:cs typeface="Times New Roman" panose="02020603050405020304" pitchFamily="18" charset="0"/>
              </a:rPr>
              <a:t>are </a:t>
            </a:r>
            <a:r>
              <a:rPr lang="en-US" sz="2400" kern="100" dirty="0">
                <a:ea typeface="Calibri" panose="020F0502020204030204" pitchFamily="34" charset="0"/>
                <a:cs typeface="Times New Roman" panose="02020603050405020304" pitchFamily="18" charset="0"/>
              </a:rPr>
              <a:t>P</a:t>
            </a:r>
            <a:r>
              <a:rPr lang="en-US" sz="2400" b="1" kern="100" dirty="0">
                <a:effectLst/>
                <a:latin typeface="Trebuchet MS" panose="020B0603020202020204" pitchFamily="34" charset="0"/>
                <a:ea typeface="Calibri" panose="020F0502020204030204" pitchFamily="34" charset="0"/>
                <a:cs typeface="Times New Roman" panose="02020603050405020304" pitchFamily="18" charset="0"/>
              </a:rPr>
              <a:t>lanning across Multiple </a:t>
            </a:r>
            <a:r>
              <a:rPr lang="en-US" sz="2400" kern="100" dirty="0">
                <a:ea typeface="Calibri" panose="020F0502020204030204" pitchFamily="34" charset="0"/>
                <a:cs typeface="Times New Roman" panose="02020603050405020304" pitchFamily="18" charset="0"/>
              </a:rPr>
              <a:t>H</a:t>
            </a:r>
            <a:r>
              <a:rPr lang="en-US" sz="2400" b="1" kern="100" dirty="0">
                <a:effectLst/>
                <a:latin typeface="Trebuchet MS" panose="020B0603020202020204" pitchFamily="34" charset="0"/>
                <a:ea typeface="Calibri" panose="020F0502020204030204" pitchFamily="34" charset="0"/>
                <a:cs typeface="Times New Roman" panose="02020603050405020304" pitchFamily="18" charset="0"/>
              </a:rPr>
              <a:t>ealth </a:t>
            </a:r>
            <a:r>
              <a:rPr lang="en-US" sz="2400" kern="100" dirty="0">
                <a:ea typeface="Calibri" panose="020F0502020204030204" pitchFamily="34" charset="0"/>
                <a:cs typeface="Times New Roman" panose="02020603050405020304" pitchFamily="18" charset="0"/>
              </a:rPr>
              <a:t>C</a:t>
            </a:r>
            <a:r>
              <a:rPr lang="en-US" sz="2400" b="1" kern="100" dirty="0">
                <a:effectLst/>
                <a:latin typeface="Trebuchet MS" panose="020B0603020202020204" pitchFamily="34" charset="0"/>
                <a:ea typeface="Calibri" panose="020F0502020204030204" pitchFamily="34" charset="0"/>
                <a:cs typeface="Times New Roman" panose="02020603050405020304" pitchFamily="18" charset="0"/>
              </a:rPr>
              <a:t>are </a:t>
            </a:r>
            <a:r>
              <a:rPr lang="en-US" sz="2400" kern="100" dirty="0" err="1">
                <a:ea typeface="Calibri" panose="020F0502020204030204" pitchFamily="34" charset="0"/>
                <a:cs typeface="Times New Roman" panose="02020603050405020304" pitchFamily="18" charset="0"/>
              </a:rPr>
              <a:t>O</a:t>
            </a:r>
            <a:r>
              <a:rPr lang="en-US" sz="2400" b="1" kern="100" dirty="0" err="1">
                <a:effectLst/>
                <a:latin typeface="Trebuchet MS" panose="020B0603020202020204" pitchFamily="34" charset="0"/>
                <a:ea typeface="Calibri" panose="020F0502020204030204" pitchFamily="34" charset="0"/>
                <a:cs typeface="Times New Roman" panose="02020603050405020304" pitchFamily="18" charset="0"/>
              </a:rPr>
              <a:t>rganisations</a:t>
            </a:r>
            <a:r>
              <a:rPr lang="en-US" sz="2400" b="1" kern="100" dirty="0">
                <a:effectLst/>
                <a:latin typeface="Trebuchet MS" panose="020B0603020202020204" pitchFamily="34" charset="0"/>
                <a:ea typeface="Calibri" panose="020F0502020204030204" pitchFamily="34" charset="0"/>
                <a:cs typeface="Times New Roman" panose="02020603050405020304" pitchFamily="18" charset="0"/>
              </a:rPr>
              <a:t> using Local Transdisciplinary </a:t>
            </a:r>
            <a:r>
              <a:rPr lang="en-US" sz="2400" kern="100" dirty="0">
                <a:ea typeface="Calibri" panose="020F0502020204030204" pitchFamily="34" charset="0"/>
                <a:cs typeface="Times New Roman" panose="02020603050405020304" pitchFamily="18" charset="0"/>
              </a:rPr>
              <a:t>W</a:t>
            </a:r>
            <a:r>
              <a:rPr lang="en-US" sz="2400" b="1" kern="100" dirty="0">
                <a:effectLst/>
                <a:latin typeface="Trebuchet MS" panose="020B0603020202020204" pitchFamily="34" charset="0"/>
                <a:ea typeface="Calibri" panose="020F0502020204030204" pitchFamily="34" charset="0"/>
                <a:cs typeface="Times New Roman" panose="02020603050405020304" pitchFamily="18" charset="0"/>
              </a:rPr>
              <a:t>orking </a:t>
            </a:r>
            <a:r>
              <a:rPr lang="en-US" sz="2400" kern="100" dirty="0">
                <a:ea typeface="Calibri" panose="020F0502020204030204" pitchFamily="34" charset="0"/>
                <a:cs typeface="Times New Roman" panose="02020603050405020304" pitchFamily="18" charset="0"/>
              </a:rPr>
              <a:t>G</a:t>
            </a:r>
            <a:r>
              <a:rPr lang="en-US" sz="2400" b="1" kern="100" dirty="0">
                <a:effectLst/>
                <a:latin typeface="Trebuchet MS" panose="020B0603020202020204" pitchFamily="34" charset="0"/>
                <a:ea typeface="Calibri" panose="020F0502020204030204" pitchFamily="34" charset="0"/>
                <a:cs typeface="Times New Roman" panose="02020603050405020304" pitchFamily="18" charset="0"/>
              </a:rPr>
              <a:t>roups: </a:t>
            </a:r>
            <a:br>
              <a:rPr lang="en-US" sz="2400" b="1" kern="100" dirty="0">
                <a:effectLst/>
                <a:latin typeface="Trebuchet MS" panose="020B0603020202020204" pitchFamily="34" charset="0"/>
                <a:ea typeface="Calibri" panose="020F0502020204030204" pitchFamily="34" charset="0"/>
                <a:cs typeface="Times New Roman" panose="02020603050405020304" pitchFamily="18" charset="0"/>
              </a:rPr>
            </a:br>
            <a:r>
              <a:rPr lang="en-US" sz="2400" b="1" kern="100" dirty="0">
                <a:effectLst/>
                <a:latin typeface="Trebuchet MS" panose="020B0603020202020204" pitchFamily="34" charset="0"/>
                <a:ea typeface="Calibri" panose="020F0502020204030204" pitchFamily="34" charset="0"/>
                <a:cs typeface="Times New Roman" panose="02020603050405020304" pitchFamily="18" charset="0"/>
              </a:rPr>
              <a:t>Identifying C</a:t>
            </a:r>
            <a:r>
              <a:rPr lang="en-US" sz="2400" kern="100" dirty="0">
                <a:ea typeface="Calibri" panose="020F0502020204030204" pitchFamily="34" charset="0"/>
                <a:cs typeface="Times New Roman" panose="02020603050405020304" pitchFamily="18" charset="0"/>
              </a:rPr>
              <a:t>hallenges</a:t>
            </a:r>
            <a:endParaRPr lang="nl-NL" sz="2400" kern="1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3" name="Ondertitel 2">
            <a:extLst>
              <a:ext uri="{FF2B5EF4-FFF2-40B4-BE49-F238E27FC236}">
                <a16:creationId xmlns:a16="http://schemas.microsoft.com/office/drawing/2014/main" id="{829CBB0D-5C54-4D58-8000-D86D3E690B77}"/>
              </a:ext>
            </a:extLst>
          </p:cNvPr>
          <p:cNvSpPr>
            <a:spLocks noGrp="1"/>
          </p:cNvSpPr>
          <p:nvPr>
            <p:ph type="subTitle" idx="1"/>
          </p:nvPr>
        </p:nvSpPr>
        <p:spPr/>
        <p:txBody>
          <a:bodyPr>
            <a:normAutofit fontScale="85000" lnSpcReduction="20000"/>
          </a:bodyPr>
          <a:lstStyle/>
          <a:p>
            <a:pPr>
              <a:lnSpc>
                <a:spcPct val="120000"/>
              </a:lnSpc>
              <a:spcBef>
                <a:spcPts val="600"/>
              </a:spcBef>
              <a:spcAft>
                <a:spcPts val="300"/>
              </a:spcAft>
            </a:pPr>
            <a:r>
              <a:rPr lang="en-US" sz="1600" b="1" kern="100" cap="small" dirty="0">
                <a:effectLst/>
                <a:latin typeface="Trebuchet MS" panose="020B0603020202020204" pitchFamily="34" charset="0"/>
                <a:ea typeface="Times New Roman" panose="02020603050405020304" pitchFamily="18" charset="0"/>
              </a:rPr>
              <a:t>European Implementation event 2025 </a:t>
            </a:r>
          </a:p>
          <a:p>
            <a:pPr>
              <a:lnSpc>
                <a:spcPct val="120000"/>
              </a:lnSpc>
              <a:spcBef>
                <a:spcPts val="600"/>
              </a:spcBef>
              <a:spcAft>
                <a:spcPts val="300"/>
              </a:spcAft>
            </a:pPr>
            <a:r>
              <a:rPr lang="en-US" sz="1600" b="1" kern="100" cap="small" dirty="0">
                <a:effectLst/>
                <a:latin typeface="Trebuchet MS" panose="020B0603020202020204" pitchFamily="34" charset="0"/>
                <a:ea typeface="Times New Roman" panose="02020603050405020304" pitchFamily="18" charset="0"/>
              </a:rPr>
              <a:t>Authors: </a:t>
            </a:r>
            <a:r>
              <a:rPr lang="en-US" sz="1600" i="1" kern="100" dirty="0">
                <a:effectLst/>
                <a:latin typeface="Trebuchet MS" panose="020B0603020202020204" pitchFamily="34" charset="0"/>
                <a:ea typeface="Calibri" panose="020F0502020204030204" pitchFamily="34" charset="0"/>
                <a:cs typeface="Times New Roman" panose="02020603050405020304" pitchFamily="18" charset="0"/>
              </a:rPr>
              <a:t>Juul Tönis, Annicka van der Plas, Marjon van Rijn, Eva Bolt, Bregje Onwuteaka-Philipsen</a:t>
            </a:r>
            <a:endParaRPr lang="nl-NL" sz="1600" kern="100" dirty="0">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8" name="Afbeelding 7">
            <a:extLst>
              <a:ext uri="{FF2B5EF4-FFF2-40B4-BE49-F238E27FC236}">
                <a16:creationId xmlns:a16="http://schemas.microsoft.com/office/drawing/2014/main" id="{3E537E13-E3E2-4342-7D67-DE29B8BE1D91}"/>
              </a:ext>
            </a:extLst>
          </p:cNvPr>
          <p:cNvPicPr>
            <a:picLocks noChangeAspect="1"/>
          </p:cNvPicPr>
          <p:nvPr/>
        </p:nvPicPr>
        <p:blipFill>
          <a:blip r:embed="rId3"/>
          <a:stretch>
            <a:fillRect/>
          </a:stretch>
        </p:blipFill>
        <p:spPr>
          <a:xfrm>
            <a:off x="0" y="3432048"/>
            <a:ext cx="12192000" cy="3425952"/>
          </a:xfrm>
          <a:prstGeom prst="rect">
            <a:avLst/>
          </a:prstGeom>
        </p:spPr>
      </p:pic>
    </p:spTree>
    <p:extLst>
      <p:ext uri="{BB962C8B-B14F-4D97-AF65-F5344CB8AC3E}">
        <p14:creationId xmlns:p14="http://schemas.microsoft.com/office/powerpoint/2010/main" val="33034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B4FD81-F0E3-440F-B7B4-37434869A1E6}"/>
              </a:ext>
            </a:extLst>
          </p:cNvPr>
          <p:cNvSpPr>
            <a:spLocks noGrp="1"/>
          </p:cNvSpPr>
          <p:nvPr>
            <p:ph type="title"/>
          </p:nvPr>
        </p:nvSpPr>
        <p:spPr>
          <a:xfrm>
            <a:off x="673100" y="758308"/>
            <a:ext cx="10766044" cy="1325563"/>
          </a:xfrm>
        </p:spPr>
        <p:txBody>
          <a:bodyPr/>
          <a:lstStyle/>
          <a:p>
            <a:r>
              <a:rPr lang="en-GB" dirty="0"/>
              <a:t>Implementation of collaboration working agreements on Advance Care Planning (ACP)</a:t>
            </a:r>
          </a:p>
        </p:txBody>
      </p:sp>
      <p:sp>
        <p:nvSpPr>
          <p:cNvPr id="3" name="Tijdelijke aanduiding voor inhoud 2">
            <a:extLst>
              <a:ext uri="{FF2B5EF4-FFF2-40B4-BE49-F238E27FC236}">
                <a16:creationId xmlns:a16="http://schemas.microsoft.com/office/drawing/2014/main" id="{12D160F0-CDA7-42C4-9086-FFFCE783D952}"/>
              </a:ext>
            </a:extLst>
          </p:cNvPr>
          <p:cNvSpPr>
            <a:spLocks noGrp="1"/>
          </p:cNvSpPr>
          <p:nvPr>
            <p:ph sz="half" idx="2"/>
          </p:nvPr>
        </p:nvSpPr>
        <p:spPr>
          <a:xfrm>
            <a:off x="711200" y="2083871"/>
            <a:ext cx="10949660" cy="3751308"/>
          </a:xfrm>
        </p:spPr>
        <p:txBody>
          <a:bodyPr/>
          <a:lstStyle/>
          <a:p>
            <a:pPr marL="0" indent="0">
              <a:buNone/>
            </a:pPr>
            <a:r>
              <a:rPr lang="en-US" i="1" dirty="0"/>
              <a:t>	</a:t>
            </a:r>
            <a:r>
              <a:rPr lang="en-US" b="1" dirty="0"/>
              <a:t>What?</a:t>
            </a:r>
            <a:r>
              <a:rPr lang="en-US" i="1" dirty="0"/>
              <a:t>	</a:t>
            </a:r>
          </a:p>
          <a:p>
            <a:pPr marL="0" indent="0">
              <a:buNone/>
            </a:pPr>
            <a:r>
              <a:rPr lang="en-US" i="1" dirty="0"/>
              <a:t>	</a:t>
            </a:r>
            <a:r>
              <a:rPr lang="en-US" sz="2000" i="1" dirty="0"/>
              <a:t>‘</a:t>
            </a:r>
            <a:r>
              <a:rPr lang="en-US" sz="2000" i="1" dirty="0">
                <a:effectLst/>
              </a:rPr>
              <a:t>Advance care planning enables individuals to </a:t>
            </a:r>
            <a:r>
              <a:rPr lang="en-US" sz="2000" b="1" i="1" dirty="0">
                <a:effectLst/>
              </a:rPr>
              <a:t>define goals and preferences </a:t>
            </a:r>
            <a:r>
              <a:rPr lang="en-US" sz="2000" i="1" dirty="0">
                <a:effectLst/>
              </a:rPr>
              <a:t>for 	</a:t>
            </a:r>
            <a:r>
              <a:rPr lang="en-US" sz="2000" b="1" i="1" dirty="0">
                <a:effectLst/>
              </a:rPr>
              <a:t>future medical treatment and care</a:t>
            </a:r>
            <a:r>
              <a:rPr lang="en-US" sz="2000" i="1" dirty="0">
                <a:effectLst/>
              </a:rPr>
              <a:t>, to discuss these goals and preferences </a:t>
            </a:r>
            <a:r>
              <a:rPr lang="en-US" sz="2000" b="1" i="1" dirty="0">
                <a:effectLst/>
              </a:rPr>
              <a:t>with 	family and healthcare providers</a:t>
            </a:r>
            <a:r>
              <a:rPr lang="en-US" sz="2000" i="1" dirty="0">
                <a:effectLst/>
              </a:rPr>
              <a:t>, and to </a:t>
            </a:r>
            <a:r>
              <a:rPr lang="en-US" sz="2000" b="1" i="1" dirty="0">
                <a:effectLst/>
              </a:rPr>
              <a:t>record and review </a:t>
            </a:r>
            <a:r>
              <a:rPr lang="en-US" sz="2000" i="1" dirty="0">
                <a:effectLst/>
              </a:rPr>
              <a:t>these preferences if 	appropriate.’ </a:t>
            </a:r>
            <a:r>
              <a:rPr lang="en-US" sz="1800" dirty="0">
                <a:solidFill>
                  <a:srgbClr val="424242"/>
                </a:solidFill>
                <a:effectLst/>
                <a:latin typeface="Segoe Sans"/>
              </a:rPr>
              <a:t>(</a:t>
            </a:r>
            <a:r>
              <a:rPr lang="en-US" sz="1800" dirty="0" err="1">
                <a:solidFill>
                  <a:srgbClr val="424242"/>
                </a:solidFill>
                <a:effectLst/>
                <a:latin typeface="Segoe Sans"/>
              </a:rPr>
              <a:t>Rietjens</a:t>
            </a:r>
            <a:r>
              <a:rPr lang="en-US" sz="1800" dirty="0">
                <a:solidFill>
                  <a:srgbClr val="424242"/>
                </a:solidFill>
                <a:effectLst/>
                <a:latin typeface="Segoe Sans"/>
              </a:rPr>
              <a:t> et al, 2018)</a:t>
            </a:r>
            <a:endParaRPr lang="en-US" sz="1800" i="1" dirty="0">
              <a:solidFill>
                <a:srgbClr val="424242"/>
              </a:solidFill>
              <a:effectLst/>
              <a:latin typeface="Segoe Sans"/>
            </a:endParaRPr>
          </a:p>
          <a:p>
            <a:pPr marL="0" indent="0">
              <a:buNone/>
            </a:pPr>
            <a:endParaRPr lang="nl-NL" dirty="0"/>
          </a:p>
          <a:p>
            <a:pPr marL="914400" lvl="2" indent="0">
              <a:buNone/>
            </a:pPr>
            <a:r>
              <a:rPr lang="nl-NL" b="1" dirty="0" err="1"/>
              <a:t>Why</a:t>
            </a:r>
            <a:r>
              <a:rPr lang="nl-NL" b="1" dirty="0"/>
              <a:t>?</a:t>
            </a:r>
          </a:p>
          <a:p>
            <a:pPr lvl="2"/>
            <a:r>
              <a:rPr lang="nl-NL" dirty="0"/>
              <a:t>ACP leads </a:t>
            </a:r>
            <a:r>
              <a:rPr lang="nl-NL" dirty="0" err="1"/>
              <a:t>to</a:t>
            </a:r>
            <a:r>
              <a:rPr lang="nl-NL" dirty="0"/>
              <a:t> </a:t>
            </a:r>
            <a:r>
              <a:rPr lang="nl-NL" dirty="0" err="1"/>
              <a:t>improved</a:t>
            </a:r>
            <a:r>
              <a:rPr lang="nl-NL" dirty="0"/>
              <a:t> care</a:t>
            </a:r>
          </a:p>
          <a:p>
            <a:pPr lvl="2"/>
            <a:r>
              <a:rPr lang="nl-NL" dirty="0"/>
              <a:t>National guideline ACP</a:t>
            </a:r>
          </a:p>
          <a:p>
            <a:pPr lvl="2"/>
            <a:r>
              <a:rPr lang="nl-NL" dirty="0" err="1"/>
              <a:t>Importance</a:t>
            </a:r>
            <a:r>
              <a:rPr lang="nl-NL" dirty="0"/>
              <a:t> of </a:t>
            </a:r>
            <a:r>
              <a:rPr lang="nl-NL" dirty="0" err="1"/>
              <a:t>collaboration</a:t>
            </a:r>
            <a:endParaRPr lang="nl-NL" dirty="0"/>
          </a:p>
          <a:p>
            <a:pPr lvl="2"/>
            <a:r>
              <a:rPr lang="nl-NL" dirty="0" err="1"/>
              <a:t>Not</a:t>
            </a:r>
            <a:r>
              <a:rPr lang="nl-NL" dirty="0"/>
              <a:t> </a:t>
            </a:r>
            <a:r>
              <a:rPr lang="nl-NL" dirty="0" err="1"/>
              <a:t>implemented</a:t>
            </a:r>
            <a:endParaRPr lang="nl-NL" dirty="0"/>
          </a:p>
          <a:p>
            <a:pPr marL="914400" lvl="2" indent="0">
              <a:buNone/>
            </a:pPr>
            <a:endParaRPr lang="nl-NL" dirty="0"/>
          </a:p>
          <a:p>
            <a:pPr marL="457200" lvl="1" indent="0">
              <a:buNone/>
            </a:pPr>
            <a:endParaRPr lang="nl-NL" dirty="0"/>
          </a:p>
        </p:txBody>
      </p:sp>
      <p:sp>
        <p:nvSpPr>
          <p:cNvPr id="6" name="Tijdelijke aanduiding voor voettekst 5">
            <a:extLst>
              <a:ext uri="{FF2B5EF4-FFF2-40B4-BE49-F238E27FC236}">
                <a16:creationId xmlns:a16="http://schemas.microsoft.com/office/drawing/2014/main" id="{02BB2359-DCEC-8D17-7F1A-F21B26E94114}"/>
              </a:ext>
            </a:extLst>
          </p:cNvPr>
          <p:cNvSpPr>
            <a:spLocks noGrp="1"/>
          </p:cNvSpPr>
          <p:nvPr>
            <p:ph type="ftr" sz="quarter" idx="11"/>
          </p:nvPr>
        </p:nvSpPr>
        <p:spPr>
          <a:xfrm>
            <a:off x="10116766" y="6439711"/>
            <a:ext cx="1712514" cy="3177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dirty="0">
                <a:ln>
                  <a:noFill/>
                </a:ln>
                <a:solidFill>
                  <a:srgbClr val="00373E"/>
                </a:solidFill>
                <a:effectLst/>
                <a:uLnTx/>
                <a:uFillTx/>
                <a:latin typeface="Trebuchet MS"/>
                <a:ea typeface="+mn-ea"/>
                <a:cs typeface="+mn-cs"/>
              </a:rPr>
              <a:t>EIE 2025| 06-06-2025</a:t>
            </a:r>
          </a:p>
        </p:txBody>
      </p:sp>
      <p:pic>
        <p:nvPicPr>
          <p:cNvPr id="4" name="Graphic 3" descr="Vragen silhouet">
            <a:extLst>
              <a:ext uri="{FF2B5EF4-FFF2-40B4-BE49-F238E27FC236}">
                <a16:creationId xmlns:a16="http://schemas.microsoft.com/office/drawing/2014/main" id="{E9DD946C-29DE-BE9F-ABED-869933F0D14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3298" y="2790500"/>
            <a:ext cx="914400" cy="914400"/>
          </a:xfrm>
          <a:prstGeom prst="rect">
            <a:avLst/>
          </a:prstGeom>
        </p:spPr>
      </p:pic>
      <p:pic>
        <p:nvPicPr>
          <p:cNvPr id="7" name="Graphic 6" descr="Opmerking belangrijk silhouet">
            <a:extLst>
              <a:ext uri="{FF2B5EF4-FFF2-40B4-BE49-F238E27FC236}">
                <a16:creationId xmlns:a16="http://schemas.microsoft.com/office/drawing/2014/main" id="{D4550711-31D9-0018-FA10-474A5BD2B56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3298" y="5034100"/>
            <a:ext cx="914400" cy="914400"/>
          </a:xfrm>
          <a:prstGeom prst="rect">
            <a:avLst/>
          </a:prstGeom>
        </p:spPr>
      </p:pic>
    </p:spTree>
    <p:extLst>
      <p:ext uri="{BB962C8B-B14F-4D97-AF65-F5344CB8AC3E}">
        <p14:creationId xmlns:p14="http://schemas.microsoft.com/office/powerpoint/2010/main" val="171624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D5D626-3F43-509D-9792-E35D9FB3CA79}"/>
              </a:ext>
            </a:extLst>
          </p:cNvPr>
          <p:cNvSpPr>
            <a:spLocks noGrp="1"/>
          </p:cNvSpPr>
          <p:nvPr>
            <p:ph type="title"/>
          </p:nvPr>
        </p:nvSpPr>
        <p:spPr>
          <a:xfrm>
            <a:off x="682995" y="792517"/>
            <a:ext cx="10766044" cy="1325563"/>
          </a:xfrm>
        </p:spPr>
        <p:txBody>
          <a:bodyPr/>
          <a:lstStyle/>
          <a:p>
            <a:r>
              <a:rPr lang="nl-NL" dirty="0"/>
              <a:t>Project design</a:t>
            </a:r>
          </a:p>
        </p:txBody>
      </p:sp>
      <p:sp>
        <p:nvSpPr>
          <p:cNvPr id="3" name="Tijdelijke aanduiding voor inhoud 2">
            <a:extLst>
              <a:ext uri="{FF2B5EF4-FFF2-40B4-BE49-F238E27FC236}">
                <a16:creationId xmlns:a16="http://schemas.microsoft.com/office/drawing/2014/main" id="{83278D69-AB59-5EDD-4239-3D0801B231AC}"/>
              </a:ext>
            </a:extLst>
          </p:cNvPr>
          <p:cNvSpPr>
            <a:spLocks noGrp="1"/>
          </p:cNvSpPr>
          <p:nvPr>
            <p:ph sz="half" idx="2"/>
          </p:nvPr>
        </p:nvSpPr>
        <p:spPr>
          <a:xfrm>
            <a:off x="534084" y="2444110"/>
            <a:ext cx="11063867" cy="3779202"/>
          </a:xfrm>
        </p:spPr>
        <p:txBody>
          <a:bodyPr/>
          <a:lstStyle/>
          <a:p>
            <a:pPr marL="0" indent="0">
              <a:buNone/>
            </a:pPr>
            <a:r>
              <a:rPr lang="it-IT" dirty="0"/>
              <a:t>	Collaboration between healthcare organisations (primary, secondary) </a:t>
            </a:r>
          </a:p>
          <a:p>
            <a:pPr marL="0" indent="0">
              <a:buNone/>
            </a:pPr>
            <a:r>
              <a:rPr lang="it-IT" dirty="0"/>
              <a:t>		and / or social services</a:t>
            </a:r>
          </a:p>
          <a:p>
            <a:pPr marL="0" indent="0">
              <a:buNone/>
            </a:pPr>
            <a:endParaRPr lang="nl-NL" dirty="0"/>
          </a:p>
          <a:p>
            <a:pPr marL="457200" lvl="1" indent="0">
              <a:buNone/>
            </a:pPr>
            <a:r>
              <a:rPr lang="it-IT" dirty="0"/>
              <a:t>	Local working groups: </a:t>
            </a:r>
          </a:p>
          <a:p>
            <a:pPr marL="457200" lvl="1" indent="0">
              <a:buNone/>
            </a:pPr>
            <a:r>
              <a:rPr lang="it-IT" dirty="0"/>
              <a:t>		designing, implementing and sustaining working agreements</a:t>
            </a:r>
          </a:p>
          <a:p>
            <a:pPr marL="457200" lvl="1" indent="0">
              <a:buNone/>
            </a:pPr>
            <a:endParaRPr lang="it-IT" dirty="0"/>
          </a:p>
          <a:p>
            <a:pPr marL="457200" lvl="1" indent="0">
              <a:buNone/>
            </a:pPr>
            <a:r>
              <a:rPr lang="it-IT" dirty="0"/>
              <a:t>	Supported by steering committee, advising expert group </a:t>
            </a:r>
          </a:p>
          <a:p>
            <a:pPr marL="457200" lvl="1" indent="0">
              <a:buNone/>
            </a:pPr>
            <a:r>
              <a:rPr lang="it-IT" dirty="0"/>
              <a:t>		&amp; community of practice </a:t>
            </a:r>
          </a:p>
          <a:p>
            <a:endParaRPr lang="nl-NL" dirty="0"/>
          </a:p>
        </p:txBody>
      </p:sp>
      <p:pic>
        <p:nvPicPr>
          <p:cNvPr id="5" name="Graphic 4" descr="Brainstormgroep silhouet">
            <a:extLst>
              <a:ext uri="{FF2B5EF4-FFF2-40B4-BE49-F238E27FC236}">
                <a16:creationId xmlns:a16="http://schemas.microsoft.com/office/drawing/2014/main" id="{BA493D80-75F4-19D3-14E6-7C5379F7D2E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5795" y="3713496"/>
            <a:ext cx="914400" cy="914400"/>
          </a:xfrm>
          <a:prstGeom prst="rect">
            <a:avLst/>
          </a:prstGeom>
        </p:spPr>
      </p:pic>
      <p:pic>
        <p:nvPicPr>
          <p:cNvPr id="7" name="Graphic 6" descr="Proost silhouet">
            <a:extLst>
              <a:ext uri="{FF2B5EF4-FFF2-40B4-BE49-F238E27FC236}">
                <a16:creationId xmlns:a16="http://schemas.microsoft.com/office/drawing/2014/main" id="{785DAC97-41B5-453A-D4F7-109418E0FDF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54000" y="4882751"/>
            <a:ext cx="914400" cy="914400"/>
          </a:xfrm>
          <a:prstGeom prst="rect">
            <a:avLst/>
          </a:prstGeom>
        </p:spPr>
      </p:pic>
      <p:pic>
        <p:nvPicPr>
          <p:cNvPr id="9" name="Graphic 8" descr="Verbindingen silhouet">
            <a:extLst>
              <a:ext uri="{FF2B5EF4-FFF2-40B4-BE49-F238E27FC236}">
                <a16:creationId xmlns:a16="http://schemas.microsoft.com/office/drawing/2014/main" id="{69011D7A-39ED-07B2-B7ED-F5A0E3A64A4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54000" y="2544241"/>
            <a:ext cx="914400" cy="914400"/>
          </a:xfrm>
          <a:prstGeom prst="rect">
            <a:avLst/>
          </a:prstGeom>
        </p:spPr>
      </p:pic>
      <p:sp>
        <p:nvSpPr>
          <p:cNvPr id="4" name="Tijdelijke aanduiding voor voettekst 5">
            <a:extLst>
              <a:ext uri="{FF2B5EF4-FFF2-40B4-BE49-F238E27FC236}">
                <a16:creationId xmlns:a16="http://schemas.microsoft.com/office/drawing/2014/main" id="{45EC710B-66F3-6BC6-B621-EF46941A5788}"/>
              </a:ext>
            </a:extLst>
          </p:cNvPr>
          <p:cNvSpPr>
            <a:spLocks noGrp="1"/>
          </p:cNvSpPr>
          <p:nvPr>
            <p:ph type="ftr" sz="quarter" idx="11"/>
          </p:nvPr>
        </p:nvSpPr>
        <p:spPr>
          <a:xfrm>
            <a:off x="10116766" y="6439711"/>
            <a:ext cx="1712514" cy="3177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dirty="0">
                <a:ln>
                  <a:noFill/>
                </a:ln>
                <a:solidFill>
                  <a:srgbClr val="00373E"/>
                </a:solidFill>
                <a:effectLst/>
                <a:uLnTx/>
                <a:uFillTx/>
                <a:latin typeface="Trebuchet MS"/>
                <a:ea typeface="+mn-ea"/>
                <a:cs typeface="+mn-cs"/>
              </a:rPr>
              <a:t>EIE 2025| 06-06-2025</a:t>
            </a:r>
          </a:p>
        </p:txBody>
      </p:sp>
    </p:spTree>
    <p:extLst>
      <p:ext uri="{BB962C8B-B14F-4D97-AF65-F5344CB8AC3E}">
        <p14:creationId xmlns:p14="http://schemas.microsoft.com/office/powerpoint/2010/main" val="274987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BC1B2-9D56-0083-ACCF-149ECDECFB8A}"/>
              </a:ext>
            </a:extLst>
          </p:cNvPr>
          <p:cNvSpPr>
            <a:spLocks noGrp="1"/>
          </p:cNvSpPr>
          <p:nvPr>
            <p:ph type="title"/>
          </p:nvPr>
        </p:nvSpPr>
        <p:spPr>
          <a:xfrm>
            <a:off x="712978" y="612132"/>
            <a:ext cx="10766044" cy="1325563"/>
          </a:xfrm>
        </p:spPr>
        <p:txBody>
          <a:bodyPr/>
          <a:lstStyle/>
          <a:p>
            <a:r>
              <a:rPr lang="nl-NL" dirty="0"/>
              <a:t>Research</a:t>
            </a:r>
          </a:p>
        </p:txBody>
      </p:sp>
      <p:sp>
        <p:nvSpPr>
          <p:cNvPr id="3" name="Tijdelijke aanduiding voor inhoud 2">
            <a:extLst>
              <a:ext uri="{FF2B5EF4-FFF2-40B4-BE49-F238E27FC236}">
                <a16:creationId xmlns:a16="http://schemas.microsoft.com/office/drawing/2014/main" id="{EE8BF372-BD36-6276-1E59-5483723633F2}"/>
              </a:ext>
            </a:extLst>
          </p:cNvPr>
          <p:cNvSpPr>
            <a:spLocks noGrp="1"/>
          </p:cNvSpPr>
          <p:nvPr>
            <p:ph sz="half" idx="2"/>
          </p:nvPr>
        </p:nvSpPr>
        <p:spPr>
          <a:xfrm>
            <a:off x="1286028" y="2079719"/>
            <a:ext cx="10480418" cy="3729852"/>
          </a:xfrm>
        </p:spPr>
        <p:txBody>
          <a:bodyPr/>
          <a:lstStyle/>
          <a:p>
            <a:pPr marL="0" indent="0">
              <a:buNone/>
            </a:pPr>
            <a:r>
              <a:rPr lang="en-GB" b="1" dirty="0"/>
              <a:t>Research aim</a:t>
            </a:r>
            <a:r>
              <a:rPr lang="en-GB" dirty="0"/>
              <a:t>: </a:t>
            </a:r>
          </a:p>
          <a:p>
            <a:pPr marL="0" indent="0">
              <a:buNone/>
            </a:pPr>
            <a:r>
              <a:rPr lang="en-GB" dirty="0"/>
              <a:t>Identify barriers and facilitators for successfully designing working agreements</a:t>
            </a:r>
          </a:p>
          <a:p>
            <a:pPr marL="0" indent="0">
              <a:buNone/>
            </a:pPr>
            <a:endParaRPr lang="en-GB" dirty="0"/>
          </a:p>
          <a:p>
            <a:pPr marL="0" indent="0">
              <a:buNone/>
            </a:pPr>
            <a:r>
              <a:rPr lang="en-GB" b="1" dirty="0"/>
              <a:t>Research method</a:t>
            </a:r>
            <a:r>
              <a:rPr lang="en-GB" dirty="0"/>
              <a:t>:</a:t>
            </a:r>
          </a:p>
          <a:p>
            <a:pPr marL="457200" lvl="1" indent="0">
              <a:buNone/>
            </a:pPr>
            <a:r>
              <a:rPr lang="en-GB" dirty="0"/>
              <a:t>	Observations systematically recorded</a:t>
            </a:r>
          </a:p>
          <a:p>
            <a:pPr lvl="3"/>
            <a:r>
              <a:rPr lang="en-GB" dirty="0"/>
              <a:t>	25 meetings of working groups</a:t>
            </a:r>
          </a:p>
          <a:p>
            <a:pPr lvl="3"/>
            <a:r>
              <a:rPr lang="en-GB" dirty="0"/>
              <a:t>	26 preparatory meetings </a:t>
            </a:r>
          </a:p>
          <a:p>
            <a:pPr marL="457200" lvl="1" indent="0">
              <a:buNone/>
            </a:pPr>
            <a:endParaRPr lang="en-GB" dirty="0"/>
          </a:p>
          <a:p>
            <a:pPr marL="457200" lvl="1" indent="0">
              <a:buNone/>
            </a:pPr>
            <a:r>
              <a:rPr lang="en-GB" dirty="0"/>
              <a:t>	Logbooks were coded using CFIR model</a:t>
            </a:r>
          </a:p>
        </p:txBody>
      </p:sp>
      <p:pic>
        <p:nvPicPr>
          <p:cNvPr id="6" name="Graphic 5" descr="Klembord silhouet">
            <a:extLst>
              <a:ext uri="{FF2B5EF4-FFF2-40B4-BE49-F238E27FC236}">
                <a16:creationId xmlns:a16="http://schemas.microsoft.com/office/drawing/2014/main" id="{EB922E1E-1041-39C5-EEA0-9EF6471C1B0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99841" y="4499257"/>
            <a:ext cx="780520" cy="780520"/>
          </a:xfrm>
          <a:prstGeom prst="rect">
            <a:avLst/>
          </a:prstGeom>
        </p:spPr>
      </p:pic>
      <p:pic>
        <p:nvPicPr>
          <p:cNvPr id="8" name="Graphic 7" descr="Presentatie met organigram silhouet">
            <a:extLst>
              <a:ext uri="{FF2B5EF4-FFF2-40B4-BE49-F238E27FC236}">
                <a16:creationId xmlns:a16="http://schemas.microsoft.com/office/drawing/2014/main" id="{45762557-7BAD-F801-0950-8D13844535E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32901" y="5617268"/>
            <a:ext cx="914400" cy="914400"/>
          </a:xfrm>
          <a:prstGeom prst="rect">
            <a:avLst/>
          </a:prstGeom>
        </p:spPr>
      </p:pic>
      <p:pic>
        <p:nvPicPr>
          <p:cNvPr id="7" name="Graphic 6" descr="Onderzoek silhouet">
            <a:extLst>
              <a:ext uri="{FF2B5EF4-FFF2-40B4-BE49-F238E27FC236}">
                <a16:creationId xmlns:a16="http://schemas.microsoft.com/office/drawing/2014/main" id="{E61986A0-1C11-534C-C7BD-D89B8F0BEEB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04688" y="2252765"/>
            <a:ext cx="914400" cy="914400"/>
          </a:xfrm>
          <a:prstGeom prst="rect">
            <a:avLst/>
          </a:prstGeom>
        </p:spPr>
      </p:pic>
      <p:sp>
        <p:nvSpPr>
          <p:cNvPr id="4" name="Tijdelijke aanduiding voor voettekst 5">
            <a:extLst>
              <a:ext uri="{FF2B5EF4-FFF2-40B4-BE49-F238E27FC236}">
                <a16:creationId xmlns:a16="http://schemas.microsoft.com/office/drawing/2014/main" id="{1AAF08C7-B169-E3C6-7ABE-C4462EB061AC}"/>
              </a:ext>
            </a:extLst>
          </p:cNvPr>
          <p:cNvSpPr txBox="1">
            <a:spLocks/>
          </p:cNvSpPr>
          <p:nvPr/>
        </p:nvSpPr>
        <p:spPr>
          <a:xfrm>
            <a:off x="10116766" y="6439711"/>
            <a:ext cx="1712514" cy="317737"/>
          </a:xfrm>
          <a:prstGeom prst="rect">
            <a:avLst/>
          </a:prstGeom>
        </p:spPr>
        <p:txBody>
          <a:bodyPr vert="horz" lIns="91440" tIns="45720" rIns="91440" bIns="45720" rtlCol="0" anchor="ctr"/>
          <a:lstStyle>
            <a:defPPr>
              <a:defRPr lang="nl-NL"/>
            </a:defPPr>
            <a:lvl1pPr marL="0" algn="l" defTabSz="914400" rtl="0" eaLnBrk="1" latinLnBrk="0" hangingPunct="1">
              <a:defRPr sz="1250" kern="1200">
                <a:solidFill>
                  <a:srgbClr val="00373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EIE 2025| 06-06-2025</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Tree>
    <p:extLst>
      <p:ext uri="{BB962C8B-B14F-4D97-AF65-F5344CB8AC3E}">
        <p14:creationId xmlns:p14="http://schemas.microsoft.com/office/powerpoint/2010/main" val="98178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C16AD3-4FD7-B874-88CD-3892D824F968}"/>
              </a:ext>
            </a:extLst>
          </p:cNvPr>
          <p:cNvSpPr>
            <a:spLocks noGrp="1"/>
          </p:cNvSpPr>
          <p:nvPr>
            <p:ph type="title"/>
          </p:nvPr>
        </p:nvSpPr>
        <p:spPr>
          <a:xfrm>
            <a:off x="673100" y="759118"/>
            <a:ext cx="10766044" cy="1325563"/>
          </a:xfrm>
        </p:spPr>
        <p:txBody>
          <a:bodyPr/>
          <a:lstStyle/>
          <a:p>
            <a:r>
              <a:rPr lang="nl-NL" dirty="0" err="1"/>
              <a:t>Progress</a:t>
            </a:r>
            <a:r>
              <a:rPr lang="nl-NL" dirty="0"/>
              <a:t> </a:t>
            </a:r>
            <a:r>
              <a:rPr lang="nl-NL" dirty="0" err="1"/>
              <a:t>so</a:t>
            </a:r>
            <a:r>
              <a:rPr lang="nl-NL" dirty="0"/>
              <a:t> far	</a:t>
            </a:r>
          </a:p>
        </p:txBody>
      </p:sp>
      <p:sp>
        <p:nvSpPr>
          <p:cNvPr id="3" name="Tijdelijke aanduiding voor inhoud 2">
            <a:extLst>
              <a:ext uri="{FF2B5EF4-FFF2-40B4-BE49-F238E27FC236}">
                <a16:creationId xmlns:a16="http://schemas.microsoft.com/office/drawing/2014/main" id="{6678B62D-B7E7-DC6D-D308-107496ED42FD}"/>
              </a:ext>
            </a:extLst>
          </p:cNvPr>
          <p:cNvSpPr>
            <a:spLocks noGrp="1"/>
          </p:cNvSpPr>
          <p:nvPr>
            <p:ph sz="half" idx="2"/>
          </p:nvPr>
        </p:nvSpPr>
        <p:spPr>
          <a:xfrm>
            <a:off x="2237231" y="2523744"/>
            <a:ext cx="8434011" cy="2486001"/>
          </a:xfrm>
        </p:spPr>
        <p:txBody>
          <a:bodyPr/>
          <a:lstStyle/>
          <a:p>
            <a:r>
              <a:rPr lang="en-GB" dirty="0">
                <a:effectLst/>
                <a:latin typeface="Segoe UI" panose="020B0502040204020203" pitchFamily="34" charset="0"/>
              </a:rPr>
              <a:t> </a:t>
            </a:r>
            <a:r>
              <a:rPr lang="en-US" dirty="0">
                <a:effectLst/>
                <a:latin typeface="Segoe UI" panose="020B0502040204020203" pitchFamily="34" charset="0"/>
              </a:rPr>
              <a:t>F</a:t>
            </a:r>
            <a:r>
              <a:rPr lang="en-US" dirty="0"/>
              <a:t>ormation of working groups delayed</a:t>
            </a:r>
          </a:p>
          <a:p>
            <a:r>
              <a:rPr lang="en-US" dirty="0"/>
              <a:t> One working group recently withdrew</a:t>
            </a:r>
          </a:p>
          <a:p>
            <a:r>
              <a:rPr lang="en-US" dirty="0"/>
              <a:t> Working groups part of other projects</a:t>
            </a:r>
          </a:p>
          <a:p>
            <a:r>
              <a:rPr lang="en-US" dirty="0"/>
              <a:t> Slow progress in the establishment of working agreements</a:t>
            </a:r>
          </a:p>
          <a:p>
            <a:r>
              <a:rPr lang="en-US" dirty="0"/>
              <a:t> One working group started implementation</a:t>
            </a:r>
          </a:p>
        </p:txBody>
      </p:sp>
      <p:pic>
        <p:nvPicPr>
          <p:cNvPr id="6" name="Graphic 5" descr="Doelgroep silhouet">
            <a:extLst>
              <a:ext uri="{FF2B5EF4-FFF2-40B4-BE49-F238E27FC236}">
                <a16:creationId xmlns:a16="http://schemas.microsoft.com/office/drawing/2014/main" id="{117955F1-FF20-5544-7C05-3C2DACB66BC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3100" y="3082980"/>
            <a:ext cx="1078992" cy="1078992"/>
          </a:xfrm>
          <a:prstGeom prst="rect">
            <a:avLst/>
          </a:prstGeom>
        </p:spPr>
      </p:pic>
      <p:sp>
        <p:nvSpPr>
          <p:cNvPr id="4" name="Tijdelijke aanduiding voor voettekst 5">
            <a:extLst>
              <a:ext uri="{FF2B5EF4-FFF2-40B4-BE49-F238E27FC236}">
                <a16:creationId xmlns:a16="http://schemas.microsoft.com/office/drawing/2014/main" id="{9AAE2B61-9E95-6AA8-1E94-AA1A64B2AF88}"/>
              </a:ext>
            </a:extLst>
          </p:cNvPr>
          <p:cNvSpPr txBox="1">
            <a:spLocks/>
          </p:cNvSpPr>
          <p:nvPr/>
        </p:nvSpPr>
        <p:spPr>
          <a:xfrm>
            <a:off x="10116766" y="6439711"/>
            <a:ext cx="1712514" cy="317737"/>
          </a:xfrm>
          <a:prstGeom prst="rect">
            <a:avLst/>
          </a:prstGeom>
        </p:spPr>
        <p:txBody>
          <a:bodyPr vert="horz" lIns="91440" tIns="45720" rIns="91440" bIns="45720" rtlCol="0" anchor="ctr"/>
          <a:lstStyle>
            <a:defPPr>
              <a:defRPr lang="nl-NL"/>
            </a:defPPr>
            <a:lvl1pPr marL="0" algn="l" defTabSz="914400" rtl="0" eaLnBrk="1" latinLnBrk="0" hangingPunct="1">
              <a:defRPr sz="1250" kern="1200">
                <a:solidFill>
                  <a:srgbClr val="00373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EIE 2025| 06-06-2025</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Tree>
    <p:extLst>
      <p:ext uri="{BB962C8B-B14F-4D97-AF65-F5344CB8AC3E}">
        <p14:creationId xmlns:p14="http://schemas.microsoft.com/office/powerpoint/2010/main" val="211724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6119E-3313-85BA-7987-FFE2BECFE080}"/>
              </a:ext>
            </a:extLst>
          </p:cNvPr>
          <p:cNvSpPr>
            <a:spLocks noGrp="1"/>
          </p:cNvSpPr>
          <p:nvPr>
            <p:ph type="title"/>
          </p:nvPr>
        </p:nvSpPr>
        <p:spPr>
          <a:xfrm>
            <a:off x="711200" y="716850"/>
            <a:ext cx="10766044" cy="1325563"/>
          </a:xfrm>
        </p:spPr>
        <p:txBody>
          <a:bodyPr/>
          <a:lstStyle/>
          <a:p>
            <a:r>
              <a:rPr lang="nl-NL" dirty="0"/>
              <a:t>CFIR model</a:t>
            </a:r>
          </a:p>
        </p:txBody>
      </p:sp>
      <p:sp>
        <p:nvSpPr>
          <p:cNvPr id="5" name="Ovaal 4">
            <a:extLst>
              <a:ext uri="{FF2B5EF4-FFF2-40B4-BE49-F238E27FC236}">
                <a16:creationId xmlns:a16="http://schemas.microsoft.com/office/drawing/2014/main" id="{EE6C5969-F4F6-F0AB-D157-65557BA85348}"/>
              </a:ext>
            </a:extLst>
          </p:cNvPr>
          <p:cNvSpPr/>
          <p:nvPr/>
        </p:nvSpPr>
        <p:spPr>
          <a:xfrm>
            <a:off x="3373215" y="4796179"/>
            <a:ext cx="2991028" cy="1344971"/>
          </a:xfrm>
          <a:prstGeom prst="ellipse">
            <a:avLst/>
          </a:prstGeom>
          <a:noFill/>
          <a:ln w="76200">
            <a:solidFill>
              <a:srgbClr val="009C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Ovaal 5">
            <a:extLst>
              <a:ext uri="{FF2B5EF4-FFF2-40B4-BE49-F238E27FC236}">
                <a16:creationId xmlns:a16="http://schemas.microsoft.com/office/drawing/2014/main" id="{3BB4D945-6037-3296-1293-68755C3E36F7}"/>
              </a:ext>
            </a:extLst>
          </p:cNvPr>
          <p:cNvSpPr/>
          <p:nvPr/>
        </p:nvSpPr>
        <p:spPr>
          <a:xfrm>
            <a:off x="2698098" y="3386123"/>
            <a:ext cx="4238714" cy="2755027"/>
          </a:xfrm>
          <a:prstGeom prst="ellipse">
            <a:avLst/>
          </a:prstGeom>
          <a:noFill/>
          <a:ln w="76200">
            <a:solidFill>
              <a:srgbClr val="009C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Ovaal 6">
            <a:extLst>
              <a:ext uri="{FF2B5EF4-FFF2-40B4-BE49-F238E27FC236}">
                <a16:creationId xmlns:a16="http://schemas.microsoft.com/office/drawing/2014/main" id="{95501068-8A73-DEE6-5969-E969BE62CFFA}"/>
              </a:ext>
            </a:extLst>
          </p:cNvPr>
          <p:cNvSpPr/>
          <p:nvPr/>
        </p:nvSpPr>
        <p:spPr>
          <a:xfrm>
            <a:off x="2313536" y="1967521"/>
            <a:ext cx="5024927" cy="4173629"/>
          </a:xfrm>
          <a:prstGeom prst="ellipse">
            <a:avLst/>
          </a:prstGeom>
          <a:noFill/>
          <a:ln w="76200">
            <a:solidFill>
              <a:srgbClr val="009C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Tekstvak 7">
            <a:extLst>
              <a:ext uri="{FF2B5EF4-FFF2-40B4-BE49-F238E27FC236}">
                <a16:creationId xmlns:a16="http://schemas.microsoft.com/office/drawing/2014/main" id="{D28A3EFF-8183-A982-E924-85F6B82AF213}"/>
              </a:ext>
            </a:extLst>
          </p:cNvPr>
          <p:cNvSpPr txBox="1"/>
          <p:nvPr/>
        </p:nvSpPr>
        <p:spPr>
          <a:xfrm>
            <a:off x="3782345" y="2077266"/>
            <a:ext cx="2172768"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Trebuchet MS"/>
                <a:ea typeface="+mn-ea"/>
                <a:cs typeface="+mn-cs"/>
              </a:rPr>
              <a:t>Outer setting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err="1">
                <a:ln>
                  <a:noFill/>
                </a:ln>
                <a:solidFill>
                  <a:prstClr val="black"/>
                </a:solidFill>
                <a:effectLst/>
                <a:uLnTx/>
                <a:uFillTx/>
                <a:latin typeface="Trebuchet MS"/>
                <a:ea typeface="+mn-ea"/>
                <a:cs typeface="+mn-cs"/>
              </a:rPr>
              <a:t>Regional</a:t>
            </a:r>
            <a:r>
              <a:rPr kumimoji="0" lang="nl-NL" sz="1400" b="0" i="1" u="none" strike="noStrike" kern="1200" cap="none" spc="0" normalizeH="0" baseline="0" noProof="0" dirty="0">
                <a:ln>
                  <a:noFill/>
                </a:ln>
                <a:solidFill>
                  <a:prstClr val="black"/>
                </a:solidFill>
                <a:effectLst/>
                <a:uLnTx/>
                <a:uFillTx/>
                <a:latin typeface="Trebuchet MS"/>
                <a:ea typeface="+mn-ea"/>
                <a:cs typeface="+mn-cs"/>
              </a:rPr>
              <a:t>, </a:t>
            </a:r>
            <a:r>
              <a:rPr kumimoji="0" lang="nl-NL" sz="1400" b="0" i="1" u="none" strike="noStrike" kern="1200" cap="none" spc="0" normalizeH="0" baseline="0" noProof="0" dirty="0" err="1">
                <a:ln>
                  <a:noFill/>
                </a:ln>
                <a:solidFill>
                  <a:prstClr val="black"/>
                </a:solidFill>
                <a:effectLst/>
                <a:uLnTx/>
                <a:uFillTx/>
                <a:latin typeface="Trebuchet MS"/>
                <a:ea typeface="+mn-ea"/>
                <a:cs typeface="+mn-cs"/>
              </a:rPr>
              <a:t>other</a:t>
            </a:r>
            <a:r>
              <a:rPr kumimoji="0" lang="nl-NL" sz="1400" b="0" i="1" u="none" strike="noStrike" kern="1200" cap="none" spc="0" normalizeH="0" baseline="0" noProof="0" dirty="0">
                <a:ln>
                  <a:noFill/>
                </a:ln>
                <a:solidFill>
                  <a:prstClr val="black"/>
                </a:solidFill>
                <a:effectLst/>
                <a:uLnTx/>
                <a:uFillTx/>
                <a:latin typeface="Trebuchet MS"/>
                <a:ea typeface="+mn-ea"/>
                <a:cs typeface="+mn-cs"/>
              </a:rPr>
              <a:t> </a:t>
            </a:r>
            <a:r>
              <a:rPr kumimoji="0" lang="nl-NL" sz="1400" b="0" i="1" u="none" strike="noStrike" kern="1200" cap="none" spc="0" normalizeH="0" baseline="0" noProof="0" dirty="0" err="1">
                <a:ln>
                  <a:noFill/>
                </a:ln>
                <a:solidFill>
                  <a:prstClr val="black"/>
                </a:solidFill>
                <a:effectLst/>
                <a:uLnTx/>
                <a:uFillTx/>
                <a:latin typeface="Trebuchet MS"/>
                <a:ea typeface="+mn-ea"/>
                <a:cs typeface="+mn-cs"/>
              </a:rPr>
              <a:t>regions</a:t>
            </a:r>
            <a:r>
              <a:rPr kumimoji="0" lang="nl-NL" sz="1400" b="0" i="1" u="none" strike="noStrike" kern="1200" cap="none" spc="0" normalizeH="0" baseline="0" noProof="0" dirty="0">
                <a:ln>
                  <a:noFill/>
                </a:ln>
                <a:solidFill>
                  <a:prstClr val="black"/>
                </a:solidFill>
                <a:effectLst/>
                <a:uLnTx/>
                <a:uFillTx/>
                <a:latin typeface="Trebuchet MS"/>
                <a:ea typeface="+mn-ea"/>
                <a:cs typeface="+mn-cs"/>
              </a:rPr>
              <a:t>, </a:t>
            </a:r>
            <a:r>
              <a:rPr kumimoji="0" lang="nl-NL" sz="1400" b="0" i="1" u="none" strike="noStrike" kern="1200" cap="none" spc="0" normalizeH="0" baseline="0" noProof="0" dirty="0" err="1">
                <a:ln>
                  <a:noFill/>
                </a:ln>
                <a:solidFill>
                  <a:prstClr val="black"/>
                </a:solidFill>
                <a:effectLst/>
                <a:uLnTx/>
                <a:uFillTx/>
                <a:latin typeface="Trebuchet MS"/>
                <a:ea typeface="+mn-ea"/>
                <a:cs typeface="+mn-cs"/>
              </a:rPr>
              <a:t>national</a:t>
            </a:r>
            <a:r>
              <a:rPr kumimoji="0" lang="nl-NL" sz="1400" b="0" i="1" u="none" strike="noStrike" kern="1200" cap="none" spc="0" normalizeH="0" baseline="0" noProof="0" dirty="0">
                <a:ln>
                  <a:noFill/>
                </a:ln>
                <a:solidFill>
                  <a:prstClr val="black"/>
                </a:solidFill>
                <a:effectLst/>
                <a:uLnTx/>
                <a:uFillTx/>
                <a:latin typeface="Trebuchet MS"/>
                <a:ea typeface="+mn-ea"/>
                <a:cs typeface="+mn-cs"/>
              </a:rPr>
              <a:t>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9" name="Tekstvak 8">
            <a:extLst>
              <a:ext uri="{FF2B5EF4-FFF2-40B4-BE49-F238E27FC236}">
                <a16:creationId xmlns:a16="http://schemas.microsoft.com/office/drawing/2014/main" id="{E0CD04F8-4DF5-06AE-BC45-86FB347F5B6E}"/>
              </a:ext>
            </a:extLst>
          </p:cNvPr>
          <p:cNvSpPr txBox="1"/>
          <p:nvPr/>
        </p:nvSpPr>
        <p:spPr>
          <a:xfrm>
            <a:off x="4037651" y="3534968"/>
            <a:ext cx="1559607"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Trebuchet MS"/>
                <a:ea typeface="+mn-ea"/>
                <a:cs typeface="+mn-cs"/>
              </a:rPr>
              <a:t>Inner setting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a:ln>
                  <a:noFill/>
                </a:ln>
                <a:solidFill>
                  <a:prstClr val="black"/>
                </a:solidFill>
                <a:effectLst/>
                <a:uLnTx/>
                <a:uFillTx/>
                <a:latin typeface="Trebuchet MS"/>
                <a:ea typeface="+mn-ea"/>
                <a:cs typeface="+mn-cs"/>
              </a:rPr>
              <a:t>Pilot area / </a:t>
            </a:r>
            <a:r>
              <a:rPr kumimoji="0" lang="en-GB" sz="1400" b="0" i="1" u="none" strike="noStrike" kern="1200" cap="none" spc="0" normalizeH="0" baseline="0" noProof="0" dirty="0">
                <a:ln>
                  <a:noFill/>
                </a:ln>
                <a:solidFill>
                  <a:prstClr val="black"/>
                </a:solidFill>
                <a:effectLst/>
                <a:uLnTx/>
                <a:uFillTx/>
                <a:latin typeface="Trebuchet MS"/>
                <a:ea typeface="+mn-ea"/>
                <a:cs typeface="+mn-cs"/>
              </a:rPr>
              <a:t>organisations</a:t>
            </a:r>
            <a:r>
              <a:rPr kumimoji="0" lang="nl-NL" sz="1400" b="0" i="1" u="none" strike="noStrike" kern="1200" cap="none" spc="0" normalizeH="0" baseline="0" noProof="0" dirty="0">
                <a:ln>
                  <a:noFill/>
                </a:ln>
                <a:solidFill>
                  <a:prstClr val="black"/>
                </a:solidFill>
                <a:effectLst/>
                <a:uLnTx/>
                <a:uFillTx/>
                <a:latin typeface="Trebuchet M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0" name="Tekstvak 9">
            <a:extLst>
              <a:ext uri="{FF2B5EF4-FFF2-40B4-BE49-F238E27FC236}">
                <a16:creationId xmlns:a16="http://schemas.microsoft.com/office/drawing/2014/main" id="{EE03EB0C-F192-F373-6D71-0D626D994D9C}"/>
              </a:ext>
            </a:extLst>
          </p:cNvPr>
          <p:cNvSpPr txBox="1"/>
          <p:nvPr/>
        </p:nvSpPr>
        <p:spPr>
          <a:xfrm>
            <a:off x="4046195" y="4840899"/>
            <a:ext cx="155960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prstClr val="black"/>
                </a:solidFill>
                <a:effectLst/>
                <a:uLnTx/>
                <a:uFillTx/>
                <a:latin typeface="Trebuchet MS"/>
                <a:ea typeface="+mn-ea"/>
                <a:cs typeface="+mn-cs"/>
              </a:rPr>
              <a:t>Individuals</a:t>
            </a:r>
            <a:endParaRPr kumimoji="0" lang="nl-NL" sz="1800" b="1"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err="1">
                <a:ln>
                  <a:noFill/>
                </a:ln>
                <a:solidFill>
                  <a:prstClr val="black"/>
                </a:solidFill>
                <a:effectLst/>
                <a:uLnTx/>
                <a:uFillTx/>
                <a:latin typeface="Trebuchet MS"/>
                <a:ea typeface="+mn-ea"/>
                <a:cs typeface="+mn-cs"/>
              </a:rPr>
              <a:t>Working</a:t>
            </a:r>
            <a:r>
              <a:rPr kumimoji="0" lang="nl-NL" sz="1400" b="0" i="1" u="none" strike="noStrike" kern="1200" cap="none" spc="0" normalizeH="0" baseline="0" noProof="0" dirty="0">
                <a:ln>
                  <a:noFill/>
                </a:ln>
                <a:solidFill>
                  <a:prstClr val="black"/>
                </a:solidFill>
                <a:effectLst/>
                <a:uLnTx/>
                <a:uFillTx/>
                <a:latin typeface="Trebuchet MS"/>
                <a:ea typeface="+mn-ea"/>
                <a:cs typeface="+mn-cs"/>
              </a:rPr>
              <a:t> </a:t>
            </a:r>
            <a:r>
              <a:rPr kumimoji="0" lang="nl-NL" sz="1400" b="0" i="1" u="none" strike="noStrike" kern="1200" cap="none" spc="0" normalizeH="0" baseline="0" noProof="0" dirty="0" err="1">
                <a:ln>
                  <a:noFill/>
                </a:ln>
                <a:solidFill>
                  <a:prstClr val="black"/>
                </a:solidFill>
                <a:effectLst/>
                <a:uLnTx/>
                <a:uFillTx/>
                <a:latin typeface="Trebuchet MS"/>
                <a:ea typeface="+mn-ea"/>
                <a:cs typeface="+mn-cs"/>
              </a:rPr>
              <a:t>group</a:t>
            </a:r>
            <a:r>
              <a:rPr kumimoji="0" lang="nl-NL" sz="1400" b="0" i="1" u="none" strike="noStrike" kern="1200" cap="none" spc="0" normalizeH="0" baseline="0" noProof="0" dirty="0">
                <a:ln>
                  <a:noFill/>
                </a:ln>
                <a:solidFill>
                  <a:prstClr val="black"/>
                </a:solidFill>
                <a:effectLst/>
                <a:uLnTx/>
                <a:uFillTx/>
                <a:latin typeface="Trebuchet MS"/>
                <a:ea typeface="+mn-ea"/>
                <a:cs typeface="+mn-cs"/>
              </a:rPr>
              <a:t> members</a:t>
            </a: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2" name="Pijl: links 11">
            <a:extLst>
              <a:ext uri="{FF2B5EF4-FFF2-40B4-BE49-F238E27FC236}">
                <a16:creationId xmlns:a16="http://schemas.microsoft.com/office/drawing/2014/main" id="{0F5DDFFA-96FA-07EA-7A03-1CC11918AAFE}"/>
              </a:ext>
            </a:extLst>
          </p:cNvPr>
          <p:cNvSpPr/>
          <p:nvPr/>
        </p:nvSpPr>
        <p:spPr>
          <a:xfrm>
            <a:off x="6106978" y="3713000"/>
            <a:ext cx="4551266" cy="2094722"/>
          </a:xfrm>
          <a:prstGeom prst="leftArrow">
            <a:avLst/>
          </a:prstGeom>
          <a:solidFill>
            <a:srgbClr val="F07814"/>
          </a:solidFill>
          <a:ln>
            <a:solidFill>
              <a:srgbClr val="F078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prstClr val="white"/>
                </a:solidFill>
                <a:effectLst/>
                <a:uLnTx/>
                <a:uFillTx/>
                <a:latin typeface="Trebuchet MS"/>
                <a:ea typeface="+mn-ea"/>
                <a:cs typeface="+mn-cs"/>
              </a:rPr>
              <a:t>Innovation</a:t>
            </a:r>
            <a:endParaRPr kumimoji="0" lang="nl-NL" sz="18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err="1">
                <a:ln>
                  <a:noFill/>
                </a:ln>
                <a:solidFill>
                  <a:prstClr val="white"/>
                </a:solidFill>
                <a:effectLst/>
                <a:uLnTx/>
                <a:uFillTx/>
                <a:latin typeface="Trebuchet MS"/>
                <a:ea typeface="+mn-ea"/>
                <a:cs typeface="+mn-cs"/>
              </a:rPr>
              <a:t>Working</a:t>
            </a:r>
            <a:r>
              <a:rPr kumimoji="0" lang="nl-NL" sz="1400" b="0" i="1" u="none" strike="noStrike" kern="1200" cap="none" spc="0" normalizeH="0" baseline="0" noProof="0" dirty="0">
                <a:ln>
                  <a:noFill/>
                </a:ln>
                <a:solidFill>
                  <a:prstClr val="white"/>
                </a:solidFill>
                <a:effectLst/>
                <a:uLnTx/>
                <a:uFillTx/>
                <a:latin typeface="Trebuchet MS"/>
                <a:ea typeface="+mn-ea"/>
                <a:cs typeface="+mn-cs"/>
              </a:rPr>
              <a:t> </a:t>
            </a:r>
            <a:r>
              <a:rPr kumimoji="0" lang="nl-NL" sz="1400" b="0" i="1" u="none" strike="noStrike" kern="1200" cap="none" spc="0" normalizeH="0" baseline="0" noProof="0" dirty="0" err="1">
                <a:ln>
                  <a:noFill/>
                </a:ln>
                <a:solidFill>
                  <a:prstClr val="white"/>
                </a:solidFill>
                <a:effectLst/>
                <a:uLnTx/>
                <a:uFillTx/>
                <a:latin typeface="Trebuchet MS"/>
                <a:ea typeface="+mn-ea"/>
                <a:cs typeface="+mn-cs"/>
              </a:rPr>
              <a:t>agreements</a:t>
            </a:r>
            <a:r>
              <a:rPr kumimoji="0" lang="nl-NL" sz="1400" b="0" i="1" u="none" strike="noStrike" kern="1200" cap="none" spc="0" normalizeH="0" baseline="0" noProof="0" dirty="0">
                <a:ln>
                  <a:noFill/>
                </a:ln>
                <a:solidFill>
                  <a:prstClr val="white"/>
                </a:solidFill>
                <a:effectLst/>
                <a:uLnTx/>
                <a:uFillTx/>
                <a:latin typeface="Trebuchet MS"/>
                <a:ea typeface="+mn-ea"/>
                <a:cs typeface="+mn-cs"/>
              </a:rPr>
              <a:t> ACP</a:t>
            </a:r>
          </a:p>
        </p:txBody>
      </p:sp>
      <p:sp>
        <p:nvSpPr>
          <p:cNvPr id="13" name="Pijl: omlaag 12">
            <a:extLst>
              <a:ext uri="{FF2B5EF4-FFF2-40B4-BE49-F238E27FC236}">
                <a16:creationId xmlns:a16="http://schemas.microsoft.com/office/drawing/2014/main" id="{40AE7BCA-EE8C-FCFE-99D6-7A45312926B9}"/>
              </a:ext>
            </a:extLst>
          </p:cNvPr>
          <p:cNvSpPr/>
          <p:nvPr/>
        </p:nvSpPr>
        <p:spPr>
          <a:xfrm>
            <a:off x="7545760" y="1461822"/>
            <a:ext cx="3622204" cy="2614067"/>
          </a:xfrm>
          <a:prstGeom prst="downArrow">
            <a:avLst/>
          </a:prstGeom>
          <a:noFill/>
          <a:ln w="57150">
            <a:solidFill>
              <a:srgbClr val="F0781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Tekstvak 14">
            <a:extLst>
              <a:ext uri="{FF2B5EF4-FFF2-40B4-BE49-F238E27FC236}">
                <a16:creationId xmlns:a16="http://schemas.microsoft.com/office/drawing/2014/main" id="{AF478C44-3EA2-9224-CA40-76EA95811476}"/>
              </a:ext>
            </a:extLst>
          </p:cNvPr>
          <p:cNvSpPr txBox="1"/>
          <p:nvPr/>
        </p:nvSpPr>
        <p:spPr>
          <a:xfrm>
            <a:off x="8386721" y="1967521"/>
            <a:ext cx="197323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rebuchet MS"/>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rebuchet MS"/>
                <a:ea typeface="+mn-ea"/>
                <a:cs typeface="+mn-cs"/>
              </a:rPr>
              <a:t>Process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Trebuchet MS"/>
                <a:ea typeface="+mn-ea"/>
                <a:cs typeface="+mn-cs"/>
              </a:rPr>
              <a:t>Local working groups</a:t>
            </a:r>
          </a:p>
        </p:txBody>
      </p:sp>
      <p:sp>
        <p:nvSpPr>
          <p:cNvPr id="4" name="Tijdelijke aanduiding voor voettekst 5">
            <a:extLst>
              <a:ext uri="{FF2B5EF4-FFF2-40B4-BE49-F238E27FC236}">
                <a16:creationId xmlns:a16="http://schemas.microsoft.com/office/drawing/2014/main" id="{69ADF40B-EF14-D8AA-ADD7-07EFEB25E675}"/>
              </a:ext>
            </a:extLst>
          </p:cNvPr>
          <p:cNvSpPr txBox="1">
            <a:spLocks/>
          </p:cNvSpPr>
          <p:nvPr/>
        </p:nvSpPr>
        <p:spPr>
          <a:xfrm>
            <a:off x="10116766" y="6439711"/>
            <a:ext cx="1712514" cy="317737"/>
          </a:xfrm>
          <a:prstGeom prst="rect">
            <a:avLst/>
          </a:prstGeom>
        </p:spPr>
        <p:txBody>
          <a:bodyPr vert="horz" lIns="91440" tIns="45720" rIns="91440" bIns="45720" rtlCol="0" anchor="ctr"/>
          <a:lstStyle>
            <a:defPPr>
              <a:defRPr lang="nl-NL"/>
            </a:defPPr>
            <a:lvl1pPr marL="0" algn="l" defTabSz="914400" rtl="0" eaLnBrk="1" latinLnBrk="0" hangingPunct="1">
              <a:defRPr sz="1250" kern="1200">
                <a:solidFill>
                  <a:srgbClr val="00373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EIE 2025| 06-06-2025</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Tree>
    <p:extLst>
      <p:ext uri="{BB962C8B-B14F-4D97-AF65-F5344CB8AC3E}">
        <p14:creationId xmlns:p14="http://schemas.microsoft.com/office/powerpoint/2010/main" val="320575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BC1B2-9D56-0083-ACCF-149ECDECFB8A}"/>
              </a:ext>
            </a:extLst>
          </p:cNvPr>
          <p:cNvSpPr>
            <a:spLocks noGrp="1"/>
          </p:cNvSpPr>
          <p:nvPr>
            <p:ph type="title"/>
          </p:nvPr>
        </p:nvSpPr>
        <p:spPr>
          <a:xfrm>
            <a:off x="694944" y="681037"/>
            <a:ext cx="10766044" cy="1325563"/>
          </a:xfrm>
        </p:spPr>
        <p:txBody>
          <a:bodyPr/>
          <a:lstStyle/>
          <a:p>
            <a:r>
              <a:rPr lang="nl-NL" dirty="0"/>
              <a:t>Preliminary </a:t>
            </a:r>
            <a:r>
              <a:rPr lang="nl-NL" dirty="0" err="1"/>
              <a:t>results</a:t>
            </a:r>
            <a:r>
              <a:rPr lang="nl-NL" dirty="0"/>
              <a:t> – Outer setting  </a:t>
            </a:r>
          </a:p>
        </p:txBody>
      </p:sp>
      <p:sp>
        <p:nvSpPr>
          <p:cNvPr id="3" name="Tijdelijke aanduiding voor inhoud 2">
            <a:extLst>
              <a:ext uri="{FF2B5EF4-FFF2-40B4-BE49-F238E27FC236}">
                <a16:creationId xmlns:a16="http://schemas.microsoft.com/office/drawing/2014/main" id="{EE8BF372-BD36-6276-1E59-5483723633F2}"/>
              </a:ext>
            </a:extLst>
          </p:cNvPr>
          <p:cNvSpPr>
            <a:spLocks noGrp="1"/>
          </p:cNvSpPr>
          <p:nvPr>
            <p:ph sz="half" idx="2"/>
          </p:nvPr>
        </p:nvSpPr>
        <p:spPr>
          <a:xfrm>
            <a:off x="694944" y="1887270"/>
            <a:ext cx="10744200" cy="3751308"/>
          </a:xfrm>
        </p:spPr>
        <p:txBody>
          <a:bodyPr/>
          <a:lstStyle/>
          <a:p>
            <a:pPr marL="0" indent="0">
              <a:buNone/>
            </a:pPr>
            <a:r>
              <a:rPr lang="nl-NL" sz="3600" b="1" dirty="0">
                <a:solidFill>
                  <a:schemeClr val="accent6"/>
                </a:solidFill>
              </a:rPr>
              <a:t>+</a:t>
            </a:r>
            <a:r>
              <a:rPr lang="nl-NL" dirty="0"/>
              <a:t> 	</a:t>
            </a:r>
            <a:r>
              <a:rPr lang="en-GB" dirty="0"/>
              <a:t>Time and effort in collecting and assessing existing ACP materials and 	mapping current practices </a:t>
            </a:r>
          </a:p>
          <a:p>
            <a:pPr marL="0" indent="0">
              <a:buNone/>
            </a:pPr>
            <a:endParaRPr lang="en-GB" dirty="0"/>
          </a:p>
          <a:p>
            <a:pPr marL="0" indent="0">
              <a:buNone/>
            </a:pPr>
            <a:r>
              <a:rPr lang="en-GB" sz="3600" b="1" dirty="0">
                <a:solidFill>
                  <a:schemeClr val="accent6"/>
                </a:solidFill>
              </a:rPr>
              <a:t>+</a:t>
            </a:r>
            <a:r>
              <a:rPr lang="en-GB" sz="3600" b="1" dirty="0"/>
              <a:t>/</a:t>
            </a:r>
            <a:r>
              <a:rPr lang="en-GB" sz="3600" b="1" dirty="0">
                <a:solidFill>
                  <a:srgbClr val="FF0000"/>
                </a:solidFill>
              </a:rPr>
              <a:t>-</a:t>
            </a:r>
            <a:r>
              <a:rPr lang="en-GB" sz="2800" b="1" dirty="0">
                <a:solidFill>
                  <a:schemeClr val="accent2"/>
                </a:solidFill>
              </a:rPr>
              <a:t> 	</a:t>
            </a:r>
            <a:r>
              <a:rPr lang="en-GB" dirty="0"/>
              <a:t>Connecting to other ACP projects/initiatives</a:t>
            </a:r>
          </a:p>
          <a:p>
            <a:pPr marL="0" indent="0">
              <a:buNone/>
            </a:pPr>
            <a:endParaRPr lang="en-GB" dirty="0"/>
          </a:p>
          <a:p>
            <a:pPr marL="0" indent="0">
              <a:buNone/>
            </a:pPr>
            <a:r>
              <a:rPr lang="en-GB" sz="4000" b="1" dirty="0">
                <a:solidFill>
                  <a:srgbClr val="FF0000"/>
                </a:solidFill>
              </a:rPr>
              <a:t>-</a:t>
            </a:r>
            <a:r>
              <a:rPr lang="en-GB" dirty="0"/>
              <a:t> 	Fragmented healthcare landscape</a:t>
            </a:r>
          </a:p>
          <a:p>
            <a:pPr marL="0" indent="0">
              <a:buNone/>
            </a:pPr>
            <a:endParaRPr lang="nl-NL" dirty="0"/>
          </a:p>
          <a:p>
            <a:pPr marL="0" indent="0">
              <a:buNone/>
            </a:pPr>
            <a:endParaRPr lang="nl-NL" dirty="0"/>
          </a:p>
          <a:p>
            <a:pPr marL="0" indent="0">
              <a:buNone/>
            </a:pPr>
            <a:endParaRPr lang="nl-NL" dirty="0"/>
          </a:p>
        </p:txBody>
      </p:sp>
      <p:sp>
        <p:nvSpPr>
          <p:cNvPr id="4" name="Tijdelijke aanduiding voor voettekst 5">
            <a:extLst>
              <a:ext uri="{FF2B5EF4-FFF2-40B4-BE49-F238E27FC236}">
                <a16:creationId xmlns:a16="http://schemas.microsoft.com/office/drawing/2014/main" id="{A7735F40-92EC-CCCE-6C0F-9B70F6930320}"/>
              </a:ext>
            </a:extLst>
          </p:cNvPr>
          <p:cNvSpPr>
            <a:spLocks noGrp="1"/>
          </p:cNvSpPr>
          <p:nvPr>
            <p:ph type="ftr" sz="quarter" idx="11"/>
          </p:nvPr>
        </p:nvSpPr>
        <p:spPr>
          <a:xfrm>
            <a:off x="10116766" y="6439711"/>
            <a:ext cx="1712514" cy="3177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dirty="0">
                <a:ln>
                  <a:noFill/>
                </a:ln>
                <a:solidFill>
                  <a:srgbClr val="00373E"/>
                </a:solidFill>
                <a:effectLst/>
                <a:uLnTx/>
                <a:uFillTx/>
                <a:latin typeface="Trebuchet MS"/>
                <a:ea typeface="+mn-ea"/>
                <a:cs typeface="+mn-cs"/>
              </a:rPr>
              <a:t>EIE 2025| 06-06-2025</a:t>
            </a:r>
          </a:p>
        </p:txBody>
      </p:sp>
    </p:spTree>
    <p:extLst>
      <p:ext uri="{BB962C8B-B14F-4D97-AF65-F5344CB8AC3E}">
        <p14:creationId xmlns:p14="http://schemas.microsoft.com/office/powerpoint/2010/main" val="34278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BC1B2-9D56-0083-ACCF-149ECDECFB8A}"/>
              </a:ext>
            </a:extLst>
          </p:cNvPr>
          <p:cNvSpPr>
            <a:spLocks noGrp="1"/>
          </p:cNvSpPr>
          <p:nvPr>
            <p:ph type="title"/>
          </p:nvPr>
        </p:nvSpPr>
        <p:spPr>
          <a:xfrm>
            <a:off x="694944" y="681037"/>
            <a:ext cx="10766044" cy="1325563"/>
          </a:xfrm>
        </p:spPr>
        <p:txBody>
          <a:bodyPr/>
          <a:lstStyle/>
          <a:p>
            <a:r>
              <a:rPr lang="nl-NL" dirty="0"/>
              <a:t>Preliminary </a:t>
            </a:r>
            <a:r>
              <a:rPr lang="nl-NL" dirty="0" err="1"/>
              <a:t>results</a:t>
            </a:r>
            <a:r>
              <a:rPr lang="nl-NL" dirty="0"/>
              <a:t> – Inner setting </a:t>
            </a:r>
          </a:p>
        </p:txBody>
      </p:sp>
      <p:sp>
        <p:nvSpPr>
          <p:cNvPr id="3" name="Tijdelijke aanduiding voor inhoud 2">
            <a:extLst>
              <a:ext uri="{FF2B5EF4-FFF2-40B4-BE49-F238E27FC236}">
                <a16:creationId xmlns:a16="http://schemas.microsoft.com/office/drawing/2014/main" id="{EE8BF372-BD36-6276-1E59-5483723633F2}"/>
              </a:ext>
            </a:extLst>
          </p:cNvPr>
          <p:cNvSpPr>
            <a:spLocks noGrp="1"/>
          </p:cNvSpPr>
          <p:nvPr>
            <p:ph sz="half" idx="2"/>
          </p:nvPr>
        </p:nvSpPr>
        <p:spPr>
          <a:xfrm>
            <a:off x="694944" y="1887270"/>
            <a:ext cx="10744200" cy="3751308"/>
          </a:xfrm>
        </p:spPr>
        <p:txBody>
          <a:bodyPr/>
          <a:lstStyle/>
          <a:p>
            <a:pPr marL="0" indent="0">
              <a:buNone/>
            </a:pPr>
            <a:r>
              <a:rPr lang="nl-NL" i="1" dirty="0"/>
              <a:t>Limited </a:t>
            </a:r>
            <a:r>
              <a:rPr lang="nl-NL" i="1" dirty="0" err="1"/>
              <a:t>progress</a:t>
            </a:r>
            <a:r>
              <a:rPr lang="nl-NL" i="1" dirty="0"/>
              <a:t> in </a:t>
            </a:r>
            <a:r>
              <a:rPr lang="nl-NL" i="1" dirty="0" err="1"/>
              <a:t>implementation</a:t>
            </a:r>
            <a:r>
              <a:rPr lang="nl-NL" i="1" dirty="0"/>
              <a:t> in </a:t>
            </a:r>
            <a:r>
              <a:rPr lang="nl-NL" i="1" dirty="0" err="1"/>
              <a:t>inner</a:t>
            </a:r>
            <a:r>
              <a:rPr lang="nl-NL" i="1" dirty="0"/>
              <a:t> setting </a:t>
            </a:r>
            <a:r>
              <a:rPr lang="nl-NL" i="1" dirty="0" err="1"/>
              <a:t>so</a:t>
            </a:r>
            <a:r>
              <a:rPr lang="nl-NL" i="1" dirty="0"/>
              <a:t> far</a:t>
            </a:r>
          </a:p>
          <a:p>
            <a:pPr marL="0" indent="0">
              <a:buNone/>
            </a:pPr>
            <a:endParaRPr lang="nl-NL" i="1" dirty="0"/>
          </a:p>
          <a:p>
            <a:pPr marL="0" indent="0">
              <a:buNone/>
            </a:pPr>
            <a:r>
              <a:rPr lang="en-GB" sz="3600" b="1" dirty="0">
                <a:solidFill>
                  <a:srgbClr val="FF0000"/>
                </a:solidFill>
              </a:rPr>
              <a:t>-</a:t>
            </a:r>
            <a:r>
              <a:rPr lang="en-GB" sz="2400" b="1" dirty="0">
                <a:solidFill>
                  <a:srgbClr val="FF0000"/>
                </a:solidFill>
              </a:rPr>
              <a:t> 	</a:t>
            </a:r>
            <a:r>
              <a:rPr lang="nl-NL" dirty="0"/>
              <a:t>Blind spot of </a:t>
            </a:r>
            <a:r>
              <a:rPr lang="nl-NL" dirty="0" err="1"/>
              <a:t>working</a:t>
            </a:r>
            <a:r>
              <a:rPr lang="nl-NL" dirty="0"/>
              <a:t> </a:t>
            </a:r>
            <a:r>
              <a:rPr lang="nl-NL" dirty="0" err="1"/>
              <a:t>group</a:t>
            </a:r>
            <a:r>
              <a:rPr lang="nl-NL" dirty="0"/>
              <a:t> </a:t>
            </a:r>
            <a:r>
              <a:rPr lang="nl-NL" dirty="0" err="1"/>
              <a:t>to</a:t>
            </a:r>
            <a:r>
              <a:rPr lang="nl-NL" dirty="0"/>
              <a:t> </a:t>
            </a:r>
            <a:r>
              <a:rPr lang="nl-NL" dirty="0" err="1"/>
              <a:t>engage</a:t>
            </a:r>
            <a:r>
              <a:rPr lang="nl-NL" dirty="0"/>
              <a:t> </a:t>
            </a:r>
            <a:r>
              <a:rPr lang="nl-NL" dirty="0" err="1"/>
              <a:t>selected</a:t>
            </a:r>
            <a:r>
              <a:rPr lang="nl-NL" dirty="0"/>
              <a:t> </a:t>
            </a:r>
            <a:r>
              <a:rPr lang="nl-NL" dirty="0" err="1"/>
              <a:t>organisations</a:t>
            </a:r>
            <a:r>
              <a:rPr lang="nl-NL" dirty="0"/>
              <a:t> </a:t>
            </a:r>
            <a:r>
              <a:rPr lang="nl-NL" dirty="0" err="1"/>
              <a:t>and</a:t>
            </a:r>
            <a:r>
              <a:rPr lang="nl-NL" dirty="0"/>
              <a:t> 	</a:t>
            </a:r>
            <a:r>
              <a:rPr lang="nl-NL" dirty="0" err="1"/>
              <a:t>their</a:t>
            </a:r>
            <a:r>
              <a:rPr lang="nl-NL" dirty="0"/>
              <a:t> stakeholders</a:t>
            </a:r>
          </a:p>
        </p:txBody>
      </p:sp>
      <p:sp>
        <p:nvSpPr>
          <p:cNvPr id="4" name="Tijdelijke aanduiding voor voettekst 5">
            <a:extLst>
              <a:ext uri="{FF2B5EF4-FFF2-40B4-BE49-F238E27FC236}">
                <a16:creationId xmlns:a16="http://schemas.microsoft.com/office/drawing/2014/main" id="{80E169BA-79B7-305A-4628-62B44AE7EA1C}"/>
              </a:ext>
            </a:extLst>
          </p:cNvPr>
          <p:cNvSpPr>
            <a:spLocks noGrp="1"/>
          </p:cNvSpPr>
          <p:nvPr>
            <p:ph type="ftr" sz="quarter" idx="11"/>
          </p:nvPr>
        </p:nvSpPr>
        <p:spPr>
          <a:xfrm>
            <a:off x="10116766" y="6439711"/>
            <a:ext cx="1712514" cy="3177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dirty="0">
                <a:ln>
                  <a:noFill/>
                </a:ln>
                <a:solidFill>
                  <a:srgbClr val="00373E"/>
                </a:solidFill>
                <a:effectLst/>
                <a:uLnTx/>
                <a:uFillTx/>
                <a:latin typeface="Trebuchet MS"/>
                <a:ea typeface="+mn-ea"/>
                <a:cs typeface="+mn-cs"/>
              </a:rPr>
              <a:t>EIE 2025| 06-06-2025</a:t>
            </a:r>
          </a:p>
        </p:txBody>
      </p:sp>
    </p:spTree>
    <p:extLst>
      <p:ext uri="{BB962C8B-B14F-4D97-AF65-F5344CB8AC3E}">
        <p14:creationId xmlns:p14="http://schemas.microsoft.com/office/powerpoint/2010/main" val="275804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latin typeface="+mn-lt"/>
              </a:rPr>
              <a:t>Applying a complexity lens to policy implementation: how feedback loops help to understand systems change</a:t>
            </a:r>
            <a:r>
              <a:rPr lang="en-GB" baseline="30000" dirty="0">
                <a:latin typeface="+mn-lt"/>
              </a:rPr>
              <a:t>1</a:t>
            </a:r>
            <a:r>
              <a:rPr lang="en-GB" dirty="0">
                <a:latin typeface="+mn-lt"/>
              </a:rPr>
              <a:t> </a:t>
            </a:r>
          </a:p>
        </p:txBody>
      </p:sp>
      <p:sp>
        <p:nvSpPr>
          <p:cNvPr id="3" name="Subtitle 2"/>
          <p:cNvSpPr>
            <a:spLocks noGrp="1"/>
          </p:cNvSpPr>
          <p:nvPr>
            <p:ph type="subTitle" idx="1"/>
          </p:nvPr>
        </p:nvSpPr>
        <p:spPr>
          <a:xfrm>
            <a:off x="477253" y="3638134"/>
            <a:ext cx="10876546" cy="2818084"/>
          </a:xfrm>
        </p:spPr>
        <p:txBody>
          <a:bodyPr>
            <a:normAutofit/>
          </a:bodyPr>
          <a:lstStyle/>
          <a:p>
            <a:endParaRPr lang="en-GB" b="1" u="sng" dirty="0">
              <a:latin typeface="+mn-lt"/>
            </a:endParaRPr>
          </a:p>
          <a:p>
            <a:r>
              <a:rPr lang="en-GB" b="1" dirty="0">
                <a:latin typeface="+mn-lt"/>
              </a:rPr>
              <a:t>Dr Peter van der Graaf, Associa</a:t>
            </a:r>
            <a:r>
              <a:rPr lang="en-GB" b="1" dirty="0"/>
              <a:t>te Professor in Public Health, </a:t>
            </a:r>
            <a:r>
              <a:rPr lang="en-GB" b="1" dirty="0">
                <a:latin typeface="+mn-lt"/>
              </a:rPr>
              <a:t>Northumbria University, UK, </a:t>
            </a:r>
            <a:r>
              <a:rPr lang="en-GB" dirty="0">
                <a:hlinkClick r:id="rId3"/>
              </a:rPr>
              <a:t>peter.graaf@northumbria.ac.uk</a:t>
            </a:r>
            <a:r>
              <a:rPr lang="en-GB" dirty="0"/>
              <a:t>; ‪@</a:t>
            </a:r>
            <a:r>
              <a:rPr lang="en-GB" dirty="0" err="1"/>
              <a:t>pvandergraaf.bsky.social</a:t>
            </a:r>
            <a:r>
              <a:rPr lang="en-GB" dirty="0"/>
              <a:t>‬ </a:t>
            </a:r>
          </a:p>
          <a:p>
            <a:endParaRPr lang="en-GB" dirty="0"/>
          </a:p>
          <a:p>
            <a:r>
              <a:rPr lang="en-GB" b="1" dirty="0"/>
              <a:t>Dr. Andrew Passey, Embedded Senior Research Fellow, Leeds Beckett University, UK, </a:t>
            </a:r>
            <a:r>
              <a:rPr lang="en-GB" dirty="0">
                <a:hlinkClick r:id="rId4"/>
              </a:rPr>
              <a:t>A.C.Passey@leedsbeckett.ac.uk</a:t>
            </a:r>
            <a:r>
              <a:rPr lang="en-GB" dirty="0"/>
              <a:t> </a:t>
            </a:r>
          </a:p>
          <a:p>
            <a:endParaRPr lang="en-GB" dirty="0">
              <a:latin typeface="+mn-lt"/>
            </a:endParaRPr>
          </a:p>
        </p:txBody>
      </p:sp>
    </p:spTree>
    <p:extLst>
      <p:ext uri="{BB962C8B-B14F-4D97-AF65-F5344CB8AC3E}">
        <p14:creationId xmlns:p14="http://schemas.microsoft.com/office/powerpoint/2010/main" val="3443602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BC1B2-9D56-0083-ACCF-149ECDECFB8A}"/>
              </a:ext>
            </a:extLst>
          </p:cNvPr>
          <p:cNvSpPr>
            <a:spLocks noGrp="1"/>
          </p:cNvSpPr>
          <p:nvPr>
            <p:ph type="title"/>
          </p:nvPr>
        </p:nvSpPr>
        <p:spPr>
          <a:xfrm>
            <a:off x="694944" y="681037"/>
            <a:ext cx="10766044" cy="1325563"/>
          </a:xfrm>
        </p:spPr>
        <p:txBody>
          <a:bodyPr/>
          <a:lstStyle/>
          <a:p>
            <a:r>
              <a:rPr lang="nl-NL" dirty="0"/>
              <a:t>Preliminary </a:t>
            </a:r>
            <a:r>
              <a:rPr lang="nl-NL" dirty="0" err="1"/>
              <a:t>results</a:t>
            </a:r>
            <a:r>
              <a:rPr lang="nl-NL" dirty="0"/>
              <a:t> – </a:t>
            </a:r>
            <a:r>
              <a:rPr lang="nl-NL" dirty="0" err="1"/>
              <a:t>Individuals</a:t>
            </a:r>
            <a:endParaRPr lang="nl-NL" dirty="0"/>
          </a:p>
        </p:txBody>
      </p:sp>
      <p:sp>
        <p:nvSpPr>
          <p:cNvPr id="3" name="Tijdelijke aanduiding voor inhoud 2">
            <a:extLst>
              <a:ext uri="{FF2B5EF4-FFF2-40B4-BE49-F238E27FC236}">
                <a16:creationId xmlns:a16="http://schemas.microsoft.com/office/drawing/2014/main" id="{EE8BF372-BD36-6276-1E59-5483723633F2}"/>
              </a:ext>
            </a:extLst>
          </p:cNvPr>
          <p:cNvSpPr>
            <a:spLocks noGrp="1"/>
          </p:cNvSpPr>
          <p:nvPr>
            <p:ph sz="half" idx="2"/>
          </p:nvPr>
        </p:nvSpPr>
        <p:spPr>
          <a:xfrm>
            <a:off x="694944" y="1887270"/>
            <a:ext cx="10744200" cy="3751308"/>
          </a:xfrm>
        </p:spPr>
        <p:txBody>
          <a:bodyPr/>
          <a:lstStyle/>
          <a:p>
            <a:pPr marL="0" indent="0">
              <a:buNone/>
            </a:pPr>
            <a:r>
              <a:rPr lang="nl-NL" sz="3600" b="1" dirty="0">
                <a:solidFill>
                  <a:schemeClr val="accent6"/>
                </a:solidFill>
              </a:rPr>
              <a:t>+</a:t>
            </a:r>
            <a:r>
              <a:rPr lang="nl-NL" dirty="0"/>
              <a:t> 	Consensus </a:t>
            </a:r>
            <a:r>
              <a:rPr lang="nl-NL" dirty="0" err="1"/>
              <a:t>among</a:t>
            </a:r>
            <a:r>
              <a:rPr lang="nl-NL" dirty="0"/>
              <a:t> professionals </a:t>
            </a:r>
            <a:r>
              <a:rPr lang="nl-NL" dirty="0" err="1"/>
              <a:t>about</a:t>
            </a:r>
            <a:r>
              <a:rPr lang="nl-NL" dirty="0"/>
              <a:t> </a:t>
            </a:r>
            <a:r>
              <a:rPr lang="nl-NL" dirty="0" err="1"/>
              <a:t>importance</a:t>
            </a:r>
            <a:r>
              <a:rPr lang="nl-NL" dirty="0"/>
              <a:t> ACP</a:t>
            </a:r>
          </a:p>
          <a:p>
            <a:pPr marL="0" indent="0">
              <a:buNone/>
            </a:pPr>
            <a:endParaRPr lang="nl-NL" dirty="0"/>
          </a:p>
          <a:p>
            <a:pPr marL="0" indent="0">
              <a:buNone/>
            </a:pPr>
            <a:r>
              <a:rPr lang="en-GB" sz="3600" b="1" dirty="0">
                <a:solidFill>
                  <a:srgbClr val="FF0000"/>
                </a:solidFill>
              </a:rPr>
              <a:t>-</a:t>
            </a:r>
            <a:r>
              <a:rPr lang="en-GB" sz="2400" b="1" dirty="0">
                <a:solidFill>
                  <a:srgbClr val="FF0000"/>
                </a:solidFill>
              </a:rPr>
              <a:t> </a:t>
            </a:r>
            <a:r>
              <a:rPr lang="nl-NL" dirty="0"/>
              <a:t>	Limited </a:t>
            </a:r>
            <a:r>
              <a:rPr lang="nl-NL" dirty="0" err="1"/>
              <a:t>knowledge</a:t>
            </a:r>
            <a:r>
              <a:rPr lang="nl-NL" dirty="0"/>
              <a:t> of </a:t>
            </a:r>
            <a:r>
              <a:rPr lang="nl-NL" dirty="0" err="1"/>
              <a:t>implementation</a:t>
            </a:r>
            <a:r>
              <a:rPr lang="nl-NL" dirty="0"/>
              <a:t> </a:t>
            </a:r>
            <a:r>
              <a:rPr lang="nl-NL" dirty="0" err="1"/>
              <a:t>among</a:t>
            </a:r>
            <a:r>
              <a:rPr lang="nl-NL" dirty="0"/>
              <a:t> </a:t>
            </a:r>
            <a:r>
              <a:rPr lang="nl-NL" dirty="0" err="1"/>
              <a:t>working</a:t>
            </a:r>
            <a:r>
              <a:rPr lang="nl-NL" dirty="0"/>
              <a:t> </a:t>
            </a:r>
            <a:r>
              <a:rPr lang="nl-NL" dirty="0" err="1"/>
              <a:t>group</a:t>
            </a:r>
            <a:r>
              <a:rPr lang="nl-NL" dirty="0"/>
              <a:t> members </a:t>
            </a:r>
          </a:p>
          <a:p>
            <a:pPr marL="0" indent="0">
              <a:buNone/>
            </a:pPr>
            <a:r>
              <a:rPr lang="en-GB" sz="3600" b="1" dirty="0">
                <a:solidFill>
                  <a:srgbClr val="FF0000"/>
                </a:solidFill>
              </a:rPr>
              <a:t>-</a:t>
            </a:r>
            <a:r>
              <a:rPr lang="en-GB" sz="2400" b="1" dirty="0">
                <a:solidFill>
                  <a:srgbClr val="FF0000"/>
                </a:solidFill>
              </a:rPr>
              <a:t> </a:t>
            </a:r>
            <a:r>
              <a:rPr lang="nl-NL" dirty="0"/>
              <a:t>	Limited time in agenda of </a:t>
            </a:r>
            <a:r>
              <a:rPr lang="nl-NL" dirty="0" err="1"/>
              <a:t>working</a:t>
            </a:r>
            <a:r>
              <a:rPr lang="nl-NL" dirty="0"/>
              <a:t> </a:t>
            </a:r>
            <a:r>
              <a:rPr lang="nl-NL" dirty="0" err="1"/>
              <a:t>group</a:t>
            </a:r>
            <a:r>
              <a:rPr lang="nl-NL" dirty="0"/>
              <a:t> members</a:t>
            </a:r>
          </a:p>
          <a:p>
            <a:pPr marL="0" indent="0">
              <a:buNone/>
            </a:pPr>
            <a:endParaRPr lang="nl-NL" dirty="0"/>
          </a:p>
        </p:txBody>
      </p:sp>
      <p:sp>
        <p:nvSpPr>
          <p:cNvPr id="4" name="Tijdelijke aanduiding voor voettekst 5">
            <a:extLst>
              <a:ext uri="{FF2B5EF4-FFF2-40B4-BE49-F238E27FC236}">
                <a16:creationId xmlns:a16="http://schemas.microsoft.com/office/drawing/2014/main" id="{C5AF89CB-C638-3D1E-4E22-B165AE5067BA}"/>
              </a:ext>
            </a:extLst>
          </p:cNvPr>
          <p:cNvSpPr txBox="1">
            <a:spLocks/>
          </p:cNvSpPr>
          <p:nvPr/>
        </p:nvSpPr>
        <p:spPr>
          <a:xfrm>
            <a:off x="10116766" y="6439711"/>
            <a:ext cx="1712514" cy="317737"/>
          </a:xfrm>
          <a:prstGeom prst="rect">
            <a:avLst/>
          </a:prstGeom>
        </p:spPr>
        <p:txBody>
          <a:bodyPr vert="horz" lIns="91440" tIns="45720" rIns="91440" bIns="45720" rtlCol="0" anchor="ctr"/>
          <a:lstStyle>
            <a:defPPr>
              <a:defRPr lang="nl-NL"/>
            </a:defPPr>
            <a:lvl1pPr marL="0" algn="l" defTabSz="914400" rtl="0" eaLnBrk="1" latinLnBrk="0" hangingPunct="1">
              <a:defRPr sz="1250" kern="1200">
                <a:solidFill>
                  <a:srgbClr val="00373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EIE 2025| 06-06-2025</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Tree>
    <p:extLst>
      <p:ext uri="{BB962C8B-B14F-4D97-AF65-F5344CB8AC3E}">
        <p14:creationId xmlns:p14="http://schemas.microsoft.com/office/powerpoint/2010/main" val="413135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BC1B2-9D56-0083-ACCF-149ECDECFB8A}"/>
              </a:ext>
            </a:extLst>
          </p:cNvPr>
          <p:cNvSpPr>
            <a:spLocks noGrp="1"/>
          </p:cNvSpPr>
          <p:nvPr>
            <p:ph type="title"/>
          </p:nvPr>
        </p:nvSpPr>
        <p:spPr>
          <a:xfrm>
            <a:off x="694944" y="681037"/>
            <a:ext cx="10766044" cy="1325563"/>
          </a:xfrm>
        </p:spPr>
        <p:txBody>
          <a:bodyPr/>
          <a:lstStyle/>
          <a:p>
            <a:r>
              <a:rPr lang="nl-NL" dirty="0"/>
              <a:t>Preliminary </a:t>
            </a:r>
            <a:r>
              <a:rPr lang="nl-NL" dirty="0" err="1"/>
              <a:t>results</a:t>
            </a:r>
            <a:r>
              <a:rPr lang="nl-NL" dirty="0"/>
              <a:t> – </a:t>
            </a:r>
            <a:r>
              <a:rPr lang="nl-NL" dirty="0" err="1"/>
              <a:t>Implementation</a:t>
            </a:r>
            <a:r>
              <a:rPr lang="nl-NL" dirty="0"/>
              <a:t> </a:t>
            </a:r>
            <a:r>
              <a:rPr lang="nl-NL" dirty="0" err="1"/>
              <a:t>process</a:t>
            </a:r>
            <a:endParaRPr lang="nl-NL" dirty="0"/>
          </a:p>
        </p:txBody>
      </p:sp>
      <p:sp>
        <p:nvSpPr>
          <p:cNvPr id="3" name="Tijdelijke aanduiding voor inhoud 2">
            <a:extLst>
              <a:ext uri="{FF2B5EF4-FFF2-40B4-BE49-F238E27FC236}">
                <a16:creationId xmlns:a16="http://schemas.microsoft.com/office/drawing/2014/main" id="{EE8BF372-BD36-6276-1E59-5483723633F2}"/>
              </a:ext>
            </a:extLst>
          </p:cNvPr>
          <p:cNvSpPr>
            <a:spLocks noGrp="1"/>
          </p:cNvSpPr>
          <p:nvPr>
            <p:ph sz="half" idx="2"/>
          </p:nvPr>
        </p:nvSpPr>
        <p:spPr>
          <a:xfrm>
            <a:off x="752856" y="2006600"/>
            <a:ext cx="10744200" cy="3751308"/>
          </a:xfrm>
        </p:spPr>
        <p:txBody>
          <a:bodyPr/>
          <a:lstStyle/>
          <a:p>
            <a:pPr marL="0" indent="0">
              <a:buNone/>
            </a:pPr>
            <a:r>
              <a:rPr lang="nl-NL" sz="3200" b="1" dirty="0">
                <a:solidFill>
                  <a:schemeClr val="accent6"/>
                </a:solidFill>
              </a:rPr>
              <a:t>+</a:t>
            </a:r>
            <a:r>
              <a:rPr lang="nl-NL" dirty="0"/>
              <a:t> 	A lot of stakeholders are </a:t>
            </a:r>
            <a:r>
              <a:rPr lang="en-GB" dirty="0"/>
              <a:t>represented</a:t>
            </a:r>
            <a:r>
              <a:rPr lang="nl-NL" dirty="0"/>
              <a:t> in </a:t>
            </a:r>
            <a:r>
              <a:rPr lang="nl-NL" dirty="0" err="1"/>
              <a:t>the</a:t>
            </a:r>
            <a:r>
              <a:rPr lang="nl-NL" dirty="0"/>
              <a:t> </a:t>
            </a:r>
            <a:r>
              <a:rPr lang="nl-NL" dirty="0" err="1"/>
              <a:t>working</a:t>
            </a:r>
            <a:r>
              <a:rPr lang="nl-NL" dirty="0"/>
              <a:t> </a:t>
            </a:r>
            <a:r>
              <a:rPr lang="nl-NL" dirty="0" err="1"/>
              <a:t>groups</a:t>
            </a:r>
            <a:endParaRPr lang="nl-NL" dirty="0"/>
          </a:p>
          <a:p>
            <a:pPr marL="0" indent="0">
              <a:buNone/>
            </a:pPr>
            <a:r>
              <a:rPr lang="nl-NL" sz="3200" b="1" dirty="0">
                <a:solidFill>
                  <a:schemeClr val="accent6"/>
                </a:solidFill>
              </a:rPr>
              <a:t>+</a:t>
            </a:r>
            <a:r>
              <a:rPr lang="nl-NL" dirty="0"/>
              <a:t> 	Attention </a:t>
            </a:r>
            <a:r>
              <a:rPr lang="nl-NL" dirty="0" err="1"/>
              <a:t>to</a:t>
            </a:r>
            <a:r>
              <a:rPr lang="nl-NL" dirty="0"/>
              <a:t> </a:t>
            </a:r>
            <a:r>
              <a:rPr lang="nl-NL" dirty="0" err="1"/>
              <a:t>implementation</a:t>
            </a:r>
            <a:r>
              <a:rPr lang="nl-NL" dirty="0"/>
              <a:t> in small steps, </a:t>
            </a:r>
            <a:r>
              <a:rPr lang="nl-NL" dirty="0" err="1"/>
              <a:t>within</a:t>
            </a:r>
            <a:r>
              <a:rPr lang="nl-NL" dirty="0"/>
              <a:t> </a:t>
            </a:r>
            <a:r>
              <a:rPr lang="nl-NL" dirty="0" err="1"/>
              <a:t>local</a:t>
            </a:r>
            <a:r>
              <a:rPr lang="nl-NL" dirty="0"/>
              <a:t> context </a:t>
            </a:r>
            <a:r>
              <a:rPr lang="nl-NL" dirty="0" err="1"/>
              <a:t>and</a:t>
            </a:r>
            <a:r>
              <a:rPr lang="nl-NL" dirty="0"/>
              <a:t> 			</a:t>
            </a:r>
            <a:r>
              <a:rPr lang="nl-NL" dirty="0" err="1"/>
              <a:t>considering</a:t>
            </a:r>
            <a:r>
              <a:rPr lang="nl-NL" dirty="0"/>
              <a:t> </a:t>
            </a:r>
            <a:r>
              <a:rPr lang="nl-NL" dirty="0" err="1"/>
              <a:t>necessary</a:t>
            </a:r>
            <a:r>
              <a:rPr lang="nl-NL" dirty="0"/>
              <a:t> </a:t>
            </a:r>
            <a:r>
              <a:rPr lang="nl-NL" dirty="0" err="1"/>
              <a:t>preconditions</a:t>
            </a:r>
            <a:endParaRPr lang="nl-NL" dirty="0"/>
          </a:p>
          <a:p>
            <a:pPr marL="0" indent="0">
              <a:buNone/>
            </a:pPr>
            <a:endParaRPr lang="nl-NL" dirty="0"/>
          </a:p>
          <a:p>
            <a:pPr marL="0" indent="0">
              <a:buNone/>
            </a:pPr>
            <a:r>
              <a:rPr lang="en-GB" sz="3200" b="1" dirty="0">
                <a:solidFill>
                  <a:schemeClr val="accent6"/>
                </a:solidFill>
              </a:rPr>
              <a:t>+</a:t>
            </a:r>
            <a:r>
              <a:rPr lang="en-GB" sz="3200" b="1" dirty="0"/>
              <a:t>/</a:t>
            </a:r>
            <a:r>
              <a:rPr lang="en-GB" sz="3200" b="1" dirty="0">
                <a:solidFill>
                  <a:srgbClr val="FF0000"/>
                </a:solidFill>
              </a:rPr>
              <a:t>-</a:t>
            </a:r>
            <a:r>
              <a:rPr lang="en-GB" dirty="0"/>
              <a:t> 	</a:t>
            </a:r>
            <a:r>
              <a:rPr lang="nl-NL" dirty="0" err="1"/>
              <a:t>Working</a:t>
            </a:r>
            <a:r>
              <a:rPr lang="nl-NL" dirty="0"/>
              <a:t> in </a:t>
            </a:r>
            <a:r>
              <a:rPr lang="nl-NL" dirty="0" err="1"/>
              <a:t>subgroups</a:t>
            </a:r>
            <a:endParaRPr lang="nl-NL" dirty="0"/>
          </a:p>
          <a:p>
            <a:pPr marL="0" indent="0">
              <a:buNone/>
            </a:pPr>
            <a:r>
              <a:rPr lang="en-GB" sz="3200" b="1" dirty="0">
                <a:solidFill>
                  <a:schemeClr val="accent6"/>
                </a:solidFill>
              </a:rPr>
              <a:t>+</a:t>
            </a:r>
            <a:r>
              <a:rPr lang="en-GB" sz="3200" b="1" dirty="0"/>
              <a:t>/</a:t>
            </a:r>
            <a:r>
              <a:rPr lang="en-GB" sz="3200" b="1" dirty="0">
                <a:solidFill>
                  <a:srgbClr val="FF0000"/>
                </a:solidFill>
              </a:rPr>
              <a:t>-</a:t>
            </a:r>
            <a:r>
              <a:rPr lang="nl-NL" sz="3200" dirty="0"/>
              <a:t> </a:t>
            </a:r>
            <a:r>
              <a:rPr lang="nl-NL" dirty="0"/>
              <a:t>	</a:t>
            </a:r>
            <a:r>
              <a:rPr lang="nl-NL" dirty="0" err="1"/>
              <a:t>Involvement</a:t>
            </a:r>
            <a:r>
              <a:rPr lang="nl-NL" dirty="0"/>
              <a:t> of </a:t>
            </a:r>
            <a:r>
              <a:rPr lang="nl-NL" dirty="0" err="1"/>
              <a:t>patient</a:t>
            </a:r>
            <a:r>
              <a:rPr lang="nl-NL" dirty="0"/>
              <a:t> </a:t>
            </a:r>
            <a:r>
              <a:rPr lang="nl-NL" dirty="0" err="1"/>
              <a:t>representatives</a:t>
            </a:r>
            <a:endParaRPr lang="nl-NL" dirty="0"/>
          </a:p>
          <a:p>
            <a:pPr marL="0" indent="0">
              <a:buNone/>
            </a:pPr>
            <a:r>
              <a:rPr lang="en-GB" sz="3200" b="1" dirty="0">
                <a:solidFill>
                  <a:schemeClr val="accent6"/>
                </a:solidFill>
              </a:rPr>
              <a:t>+</a:t>
            </a:r>
            <a:r>
              <a:rPr lang="en-GB" sz="3200" b="1" dirty="0"/>
              <a:t>/</a:t>
            </a:r>
            <a:r>
              <a:rPr lang="en-GB" sz="3200" b="1" dirty="0">
                <a:solidFill>
                  <a:srgbClr val="FF0000"/>
                </a:solidFill>
              </a:rPr>
              <a:t>-</a:t>
            </a:r>
            <a:r>
              <a:rPr lang="en-GB" sz="3200" dirty="0"/>
              <a:t> </a:t>
            </a:r>
            <a:r>
              <a:rPr lang="en-GB" dirty="0"/>
              <a:t>	</a:t>
            </a:r>
            <a:r>
              <a:rPr lang="nl-NL" dirty="0" err="1"/>
              <a:t>Role</a:t>
            </a:r>
            <a:r>
              <a:rPr lang="nl-NL" dirty="0"/>
              <a:t> of (</a:t>
            </a:r>
            <a:r>
              <a:rPr lang="nl-NL" dirty="0" err="1"/>
              <a:t>local</a:t>
            </a:r>
            <a:r>
              <a:rPr lang="nl-NL" dirty="0"/>
              <a:t>) projectleader</a:t>
            </a:r>
          </a:p>
          <a:p>
            <a:pPr marL="0" indent="0">
              <a:buNone/>
            </a:pPr>
            <a:endParaRPr lang="nl-NL" sz="2000" dirty="0"/>
          </a:p>
        </p:txBody>
      </p:sp>
      <p:sp>
        <p:nvSpPr>
          <p:cNvPr id="4" name="Tijdelijke aanduiding voor voettekst 5">
            <a:extLst>
              <a:ext uri="{FF2B5EF4-FFF2-40B4-BE49-F238E27FC236}">
                <a16:creationId xmlns:a16="http://schemas.microsoft.com/office/drawing/2014/main" id="{FC741124-E7F0-C9CB-8DFD-F1E735C36C3E}"/>
              </a:ext>
            </a:extLst>
          </p:cNvPr>
          <p:cNvSpPr txBox="1">
            <a:spLocks/>
          </p:cNvSpPr>
          <p:nvPr/>
        </p:nvSpPr>
        <p:spPr>
          <a:xfrm>
            <a:off x="10116766" y="6439711"/>
            <a:ext cx="1712514" cy="317737"/>
          </a:xfrm>
          <a:prstGeom prst="rect">
            <a:avLst/>
          </a:prstGeom>
        </p:spPr>
        <p:txBody>
          <a:bodyPr vert="horz" lIns="91440" tIns="45720" rIns="91440" bIns="45720" rtlCol="0" anchor="ctr"/>
          <a:lstStyle>
            <a:defPPr>
              <a:defRPr lang="nl-NL"/>
            </a:defPPr>
            <a:lvl1pPr marL="0" algn="l" defTabSz="914400" rtl="0" eaLnBrk="1" latinLnBrk="0" hangingPunct="1">
              <a:defRPr sz="1250" kern="1200">
                <a:solidFill>
                  <a:srgbClr val="00373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EIE 2025| 06-06-2025</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Tree>
    <p:extLst>
      <p:ext uri="{BB962C8B-B14F-4D97-AF65-F5344CB8AC3E}">
        <p14:creationId xmlns:p14="http://schemas.microsoft.com/office/powerpoint/2010/main" val="229401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9F9419-94E4-A0A5-657D-138A60CE2CC5}"/>
              </a:ext>
            </a:extLst>
          </p:cNvPr>
          <p:cNvSpPr>
            <a:spLocks noGrp="1"/>
          </p:cNvSpPr>
          <p:nvPr>
            <p:ph type="title"/>
          </p:nvPr>
        </p:nvSpPr>
        <p:spPr>
          <a:xfrm>
            <a:off x="673100" y="895305"/>
            <a:ext cx="10766044" cy="1325563"/>
          </a:xfrm>
        </p:spPr>
        <p:txBody>
          <a:bodyPr/>
          <a:lstStyle/>
          <a:p>
            <a:r>
              <a:rPr lang="nl-NL" dirty="0"/>
              <a:t>Preliminary </a:t>
            </a:r>
            <a:r>
              <a:rPr lang="nl-NL" dirty="0" err="1"/>
              <a:t>results</a:t>
            </a:r>
            <a:r>
              <a:rPr lang="nl-NL" dirty="0"/>
              <a:t> – </a:t>
            </a:r>
            <a:r>
              <a:rPr lang="nl-NL" dirty="0" err="1"/>
              <a:t>Implementation</a:t>
            </a:r>
            <a:r>
              <a:rPr lang="nl-NL" dirty="0"/>
              <a:t> </a:t>
            </a:r>
            <a:r>
              <a:rPr lang="nl-NL" dirty="0" err="1"/>
              <a:t>process</a:t>
            </a:r>
            <a:r>
              <a:rPr lang="nl-NL" dirty="0"/>
              <a:t> (2)</a:t>
            </a:r>
          </a:p>
        </p:txBody>
      </p:sp>
      <p:sp>
        <p:nvSpPr>
          <p:cNvPr id="3" name="Tijdelijke aanduiding voor inhoud 2">
            <a:extLst>
              <a:ext uri="{FF2B5EF4-FFF2-40B4-BE49-F238E27FC236}">
                <a16:creationId xmlns:a16="http://schemas.microsoft.com/office/drawing/2014/main" id="{56438A37-B1C9-ACFF-ED31-6AD5524BA965}"/>
              </a:ext>
            </a:extLst>
          </p:cNvPr>
          <p:cNvSpPr>
            <a:spLocks noGrp="1"/>
          </p:cNvSpPr>
          <p:nvPr>
            <p:ph sz="half" idx="2"/>
          </p:nvPr>
        </p:nvSpPr>
        <p:spPr/>
        <p:txBody>
          <a:bodyPr/>
          <a:lstStyle/>
          <a:p>
            <a:pPr marL="0" lvl="1" indent="0">
              <a:lnSpc>
                <a:spcPct val="125000"/>
              </a:lnSpc>
              <a:spcBef>
                <a:spcPts val="0"/>
              </a:spcBef>
              <a:buNone/>
            </a:pPr>
            <a:r>
              <a:rPr lang="en-GB" sz="3600" b="1" dirty="0">
                <a:solidFill>
                  <a:srgbClr val="FF0000"/>
                </a:solidFill>
              </a:rPr>
              <a:t>-</a:t>
            </a:r>
            <a:r>
              <a:rPr lang="en-GB" sz="2400" b="1" dirty="0">
                <a:solidFill>
                  <a:srgbClr val="FF0000"/>
                </a:solidFill>
              </a:rPr>
              <a:t> </a:t>
            </a:r>
            <a:r>
              <a:rPr lang="nl-NL" sz="2400" dirty="0"/>
              <a:t>	</a:t>
            </a:r>
            <a:r>
              <a:rPr lang="en-US" sz="2400" dirty="0"/>
              <a:t>Limited decision-making authority within the working groups</a:t>
            </a:r>
            <a:endParaRPr lang="nl-NL" sz="2400" dirty="0"/>
          </a:p>
          <a:p>
            <a:pPr marL="0" lvl="1" indent="0">
              <a:lnSpc>
                <a:spcPct val="125000"/>
              </a:lnSpc>
              <a:spcBef>
                <a:spcPts val="0"/>
              </a:spcBef>
              <a:buNone/>
            </a:pPr>
            <a:r>
              <a:rPr lang="en-GB" sz="3600" b="1" dirty="0">
                <a:solidFill>
                  <a:srgbClr val="FF0000"/>
                </a:solidFill>
              </a:rPr>
              <a:t>-</a:t>
            </a:r>
            <a:r>
              <a:rPr lang="en-GB" sz="2400" b="1" dirty="0">
                <a:solidFill>
                  <a:srgbClr val="FF0000"/>
                </a:solidFill>
              </a:rPr>
              <a:t> </a:t>
            </a:r>
            <a:r>
              <a:rPr lang="nl-NL" sz="2400" dirty="0"/>
              <a:t>	Limited </a:t>
            </a:r>
            <a:r>
              <a:rPr lang="nl-NL" sz="2400" dirty="0" err="1"/>
              <a:t>use</a:t>
            </a:r>
            <a:r>
              <a:rPr lang="nl-NL" sz="2400" dirty="0"/>
              <a:t> of tools</a:t>
            </a:r>
          </a:p>
          <a:p>
            <a:pPr marL="0" lvl="1" indent="0">
              <a:lnSpc>
                <a:spcPct val="125000"/>
              </a:lnSpc>
              <a:spcBef>
                <a:spcPts val="0"/>
              </a:spcBef>
              <a:buNone/>
            </a:pPr>
            <a:r>
              <a:rPr lang="en-GB" sz="3600" b="1" dirty="0">
                <a:solidFill>
                  <a:srgbClr val="FF0000"/>
                </a:solidFill>
              </a:rPr>
              <a:t>-</a:t>
            </a:r>
            <a:r>
              <a:rPr lang="en-GB" sz="2400" b="1" dirty="0">
                <a:solidFill>
                  <a:srgbClr val="FF0000"/>
                </a:solidFill>
              </a:rPr>
              <a:t> </a:t>
            </a:r>
            <a:r>
              <a:rPr lang="nl-NL" sz="2400" dirty="0"/>
              <a:t>	</a:t>
            </a:r>
            <a:r>
              <a:rPr lang="nl-NL" sz="2400" dirty="0" err="1"/>
              <a:t>Some</a:t>
            </a:r>
            <a:r>
              <a:rPr lang="nl-NL" sz="2400" dirty="0"/>
              <a:t> topics </a:t>
            </a:r>
            <a:r>
              <a:rPr lang="nl-NL" sz="2400" dirty="0" err="1"/>
              <a:t>were</a:t>
            </a:r>
            <a:r>
              <a:rPr lang="nl-NL" sz="2400" dirty="0"/>
              <a:t> </a:t>
            </a:r>
            <a:r>
              <a:rPr lang="nl-NL" sz="2400" dirty="0" err="1"/>
              <a:t>not</a:t>
            </a:r>
            <a:r>
              <a:rPr lang="nl-NL" sz="2400" dirty="0"/>
              <a:t> </a:t>
            </a:r>
            <a:r>
              <a:rPr lang="nl-NL" sz="2400" dirty="0" err="1"/>
              <a:t>discussed</a:t>
            </a:r>
            <a:r>
              <a:rPr lang="nl-NL" sz="2400" dirty="0"/>
              <a:t> in </a:t>
            </a:r>
            <a:r>
              <a:rPr lang="nl-NL" sz="2400" dirty="0" err="1"/>
              <a:t>the</a:t>
            </a:r>
            <a:r>
              <a:rPr lang="nl-NL" sz="2400" dirty="0"/>
              <a:t> </a:t>
            </a:r>
            <a:r>
              <a:rPr lang="nl-NL" sz="2400" dirty="0" err="1"/>
              <a:t>working</a:t>
            </a:r>
            <a:r>
              <a:rPr lang="nl-NL" sz="2400" dirty="0"/>
              <a:t> </a:t>
            </a:r>
            <a:r>
              <a:rPr lang="nl-NL" sz="2400" dirty="0" err="1"/>
              <a:t>group</a:t>
            </a:r>
            <a:endParaRPr lang="nl-NL" sz="2400" dirty="0"/>
          </a:p>
          <a:p>
            <a:pPr marL="0" indent="0">
              <a:buNone/>
            </a:pPr>
            <a:endParaRPr lang="nl-NL" dirty="0"/>
          </a:p>
        </p:txBody>
      </p:sp>
      <p:sp>
        <p:nvSpPr>
          <p:cNvPr id="4" name="Tijdelijke aanduiding voor voettekst 5">
            <a:extLst>
              <a:ext uri="{FF2B5EF4-FFF2-40B4-BE49-F238E27FC236}">
                <a16:creationId xmlns:a16="http://schemas.microsoft.com/office/drawing/2014/main" id="{AA18C440-6EBA-22FD-B45E-54BA8F6ED1DE}"/>
              </a:ext>
            </a:extLst>
          </p:cNvPr>
          <p:cNvSpPr txBox="1">
            <a:spLocks/>
          </p:cNvSpPr>
          <p:nvPr/>
        </p:nvSpPr>
        <p:spPr>
          <a:xfrm>
            <a:off x="10116766" y="6439711"/>
            <a:ext cx="1712514" cy="317737"/>
          </a:xfrm>
          <a:prstGeom prst="rect">
            <a:avLst/>
          </a:prstGeom>
        </p:spPr>
        <p:txBody>
          <a:bodyPr vert="horz" lIns="91440" tIns="45720" rIns="91440" bIns="45720" rtlCol="0" anchor="ctr"/>
          <a:lstStyle>
            <a:defPPr>
              <a:defRPr lang="nl-NL"/>
            </a:defPPr>
            <a:lvl1pPr marL="0" algn="l" defTabSz="914400" rtl="0" eaLnBrk="1" latinLnBrk="0" hangingPunct="1">
              <a:defRPr sz="1250" kern="1200">
                <a:solidFill>
                  <a:srgbClr val="00373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EIE 2025| 06-06-2025</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Tree>
    <p:extLst>
      <p:ext uri="{BB962C8B-B14F-4D97-AF65-F5344CB8AC3E}">
        <p14:creationId xmlns:p14="http://schemas.microsoft.com/office/powerpoint/2010/main" val="230104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BC1B2-9D56-0083-ACCF-149ECDECFB8A}"/>
              </a:ext>
            </a:extLst>
          </p:cNvPr>
          <p:cNvSpPr>
            <a:spLocks noGrp="1"/>
          </p:cNvSpPr>
          <p:nvPr>
            <p:ph type="title"/>
          </p:nvPr>
        </p:nvSpPr>
        <p:spPr>
          <a:xfrm>
            <a:off x="673100" y="561707"/>
            <a:ext cx="10766044" cy="1325563"/>
          </a:xfrm>
        </p:spPr>
        <p:txBody>
          <a:bodyPr/>
          <a:lstStyle/>
          <a:p>
            <a:r>
              <a:rPr lang="nl-NL" dirty="0"/>
              <a:t>Preliminary </a:t>
            </a:r>
            <a:r>
              <a:rPr lang="nl-NL" dirty="0" err="1"/>
              <a:t>results</a:t>
            </a:r>
            <a:r>
              <a:rPr lang="nl-NL" dirty="0"/>
              <a:t> – </a:t>
            </a:r>
            <a:r>
              <a:rPr lang="nl-NL" dirty="0" err="1"/>
              <a:t>Innovation</a:t>
            </a:r>
            <a:endParaRPr lang="nl-NL" dirty="0"/>
          </a:p>
        </p:txBody>
      </p:sp>
      <p:sp>
        <p:nvSpPr>
          <p:cNvPr id="3" name="Tijdelijke aanduiding voor inhoud 2">
            <a:extLst>
              <a:ext uri="{FF2B5EF4-FFF2-40B4-BE49-F238E27FC236}">
                <a16:creationId xmlns:a16="http://schemas.microsoft.com/office/drawing/2014/main" id="{EE8BF372-BD36-6276-1E59-5483723633F2}"/>
              </a:ext>
            </a:extLst>
          </p:cNvPr>
          <p:cNvSpPr>
            <a:spLocks noGrp="1"/>
          </p:cNvSpPr>
          <p:nvPr>
            <p:ph sz="half" idx="2"/>
          </p:nvPr>
        </p:nvSpPr>
        <p:spPr>
          <a:xfrm>
            <a:off x="694944" y="1682989"/>
            <a:ext cx="10744200" cy="3751308"/>
          </a:xfrm>
        </p:spPr>
        <p:txBody>
          <a:bodyPr/>
          <a:lstStyle/>
          <a:p>
            <a:pPr marL="0" indent="0">
              <a:buNone/>
            </a:pPr>
            <a:r>
              <a:rPr lang="nl-NL" sz="3600" b="1" dirty="0">
                <a:solidFill>
                  <a:schemeClr val="accent6"/>
                </a:solidFill>
              </a:rPr>
              <a:t>+</a:t>
            </a:r>
            <a:r>
              <a:rPr lang="nl-NL" dirty="0"/>
              <a:t> 	Focus on </a:t>
            </a:r>
            <a:r>
              <a:rPr lang="nl-NL" dirty="0" err="1"/>
              <a:t>using</a:t>
            </a:r>
            <a:r>
              <a:rPr lang="nl-NL" dirty="0"/>
              <a:t> </a:t>
            </a:r>
            <a:r>
              <a:rPr lang="nl-NL" dirty="0" err="1"/>
              <a:t>existing</a:t>
            </a:r>
            <a:r>
              <a:rPr lang="nl-NL" dirty="0"/>
              <a:t> or </a:t>
            </a:r>
            <a:r>
              <a:rPr lang="nl-NL" dirty="0" err="1"/>
              <a:t>used</a:t>
            </a:r>
            <a:r>
              <a:rPr lang="nl-NL" dirty="0"/>
              <a:t> </a:t>
            </a:r>
            <a:r>
              <a:rPr lang="nl-NL" dirty="0" err="1"/>
              <a:t>interventions</a:t>
            </a:r>
            <a:r>
              <a:rPr lang="nl-NL" dirty="0"/>
              <a:t> </a:t>
            </a:r>
            <a:r>
              <a:rPr lang="nl-NL" dirty="0" err="1"/>
              <a:t>and</a:t>
            </a:r>
            <a:r>
              <a:rPr lang="nl-NL" dirty="0"/>
              <a:t> </a:t>
            </a:r>
            <a:r>
              <a:rPr lang="nl-NL" dirty="0" err="1"/>
              <a:t>materials</a:t>
            </a:r>
            <a:endParaRPr lang="nl-NL" dirty="0"/>
          </a:p>
          <a:p>
            <a:pPr marL="0" indent="0">
              <a:buNone/>
            </a:pPr>
            <a:r>
              <a:rPr lang="nl-NL" sz="3600" b="1" dirty="0">
                <a:solidFill>
                  <a:schemeClr val="accent6"/>
                </a:solidFill>
              </a:rPr>
              <a:t>+</a:t>
            </a:r>
            <a:r>
              <a:rPr lang="nl-NL" dirty="0"/>
              <a:t> 	Target </a:t>
            </a:r>
            <a:r>
              <a:rPr lang="nl-NL" dirty="0" err="1"/>
              <a:t>group</a:t>
            </a:r>
            <a:r>
              <a:rPr lang="nl-NL" dirty="0"/>
              <a:t> is </a:t>
            </a:r>
            <a:r>
              <a:rPr lang="nl-NL" dirty="0" err="1"/>
              <a:t>determined</a:t>
            </a:r>
            <a:endParaRPr lang="nl-NL" dirty="0"/>
          </a:p>
          <a:p>
            <a:pPr marL="0" indent="0">
              <a:buNone/>
            </a:pPr>
            <a:r>
              <a:rPr lang="nl-NL" sz="3600" b="1" dirty="0">
                <a:solidFill>
                  <a:schemeClr val="accent6"/>
                </a:solidFill>
              </a:rPr>
              <a:t>+</a:t>
            </a:r>
            <a:r>
              <a:rPr lang="nl-NL" dirty="0"/>
              <a:t> 	</a:t>
            </a:r>
            <a:r>
              <a:rPr lang="nl-NL" dirty="0" err="1"/>
              <a:t>Implementation</a:t>
            </a:r>
            <a:r>
              <a:rPr lang="nl-NL" dirty="0"/>
              <a:t> </a:t>
            </a:r>
            <a:r>
              <a:rPr lang="nl-NL" dirty="0" err="1"/>
              <a:t>plans</a:t>
            </a:r>
            <a:r>
              <a:rPr lang="nl-NL" dirty="0"/>
              <a:t> </a:t>
            </a:r>
            <a:r>
              <a:rPr lang="nl-NL" dirty="0" err="1"/>
              <a:t>defined</a:t>
            </a:r>
            <a:r>
              <a:rPr lang="nl-NL" dirty="0"/>
              <a:t> </a:t>
            </a:r>
            <a:r>
              <a:rPr lang="nl-NL" dirty="0" err="1"/>
              <a:t>for</a:t>
            </a:r>
            <a:r>
              <a:rPr lang="nl-NL" dirty="0"/>
              <a:t> ACP </a:t>
            </a:r>
            <a:r>
              <a:rPr lang="nl-NL" dirty="0" err="1"/>
              <a:t>preconditions</a:t>
            </a:r>
            <a:r>
              <a:rPr lang="nl-NL" dirty="0"/>
              <a:t> </a:t>
            </a:r>
          </a:p>
          <a:p>
            <a:pPr marL="0" indent="0">
              <a:buNone/>
            </a:pPr>
            <a:r>
              <a:rPr lang="nl-NL" dirty="0"/>
              <a:t>		e.g. public awareness </a:t>
            </a:r>
            <a:r>
              <a:rPr lang="nl-NL" dirty="0" err="1"/>
              <a:t>and</a:t>
            </a:r>
            <a:r>
              <a:rPr lang="nl-NL" dirty="0"/>
              <a:t> </a:t>
            </a:r>
            <a:r>
              <a:rPr lang="nl-NL" dirty="0" err="1"/>
              <a:t>capacity</a:t>
            </a:r>
            <a:r>
              <a:rPr lang="nl-NL" dirty="0"/>
              <a:t> building</a:t>
            </a:r>
          </a:p>
          <a:p>
            <a:pPr marL="0" indent="0">
              <a:buNone/>
            </a:pPr>
            <a:endParaRPr lang="nl-NL" dirty="0"/>
          </a:p>
          <a:p>
            <a:pPr marL="0" indent="0">
              <a:buNone/>
            </a:pPr>
            <a:r>
              <a:rPr lang="nl-NL" sz="3600" b="1" dirty="0">
                <a:solidFill>
                  <a:srgbClr val="FF0000"/>
                </a:solidFill>
              </a:rPr>
              <a:t>-</a:t>
            </a:r>
            <a:r>
              <a:rPr lang="nl-NL" dirty="0"/>
              <a:t> 	Complex </a:t>
            </a:r>
            <a:r>
              <a:rPr lang="nl-NL" dirty="0" err="1"/>
              <a:t>intervention</a:t>
            </a:r>
            <a:endParaRPr lang="nl-NL" dirty="0"/>
          </a:p>
          <a:p>
            <a:pPr marL="0" indent="0">
              <a:buNone/>
            </a:pPr>
            <a:r>
              <a:rPr lang="nl-NL" sz="3600" b="1" dirty="0">
                <a:solidFill>
                  <a:srgbClr val="FF0000"/>
                </a:solidFill>
              </a:rPr>
              <a:t>-</a:t>
            </a:r>
            <a:r>
              <a:rPr lang="nl-NL" dirty="0"/>
              <a:t> 	</a:t>
            </a:r>
            <a:r>
              <a:rPr lang="nl-NL" dirty="0" err="1"/>
              <a:t>Differences</a:t>
            </a:r>
            <a:r>
              <a:rPr lang="nl-NL" dirty="0"/>
              <a:t> </a:t>
            </a:r>
            <a:r>
              <a:rPr lang="nl-NL" dirty="0" err="1"/>
              <a:t>between</a:t>
            </a:r>
            <a:r>
              <a:rPr lang="nl-NL" dirty="0"/>
              <a:t> </a:t>
            </a:r>
            <a:r>
              <a:rPr lang="nl-NL" dirty="0" err="1"/>
              <a:t>settings</a:t>
            </a:r>
            <a:endParaRPr lang="nl-NL" dirty="0"/>
          </a:p>
          <a:p>
            <a:pPr marL="0" indent="0">
              <a:buNone/>
            </a:pPr>
            <a:r>
              <a:rPr lang="nl-NL" sz="3600" b="1" dirty="0">
                <a:solidFill>
                  <a:srgbClr val="FF0000"/>
                </a:solidFill>
              </a:rPr>
              <a:t>-</a:t>
            </a:r>
            <a:r>
              <a:rPr lang="nl-NL" dirty="0"/>
              <a:t> 	Electronic data transfer</a:t>
            </a:r>
          </a:p>
        </p:txBody>
      </p:sp>
      <p:sp>
        <p:nvSpPr>
          <p:cNvPr id="4" name="Tijdelijke aanduiding voor voettekst 5">
            <a:extLst>
              <a:ext uri="{FF2B5EF4-FFF2-40B4-BE49-F238E27FC236}">
                <a16:creationId xmlns:a16="http://schemas.microsoft.com/office/drawing/2014/main" id="{42901D32-DB27-1E6B-E026-1F928DB74859}"/>
              </a:ext>
            </a:extLst>
          </p:cNvPr>
          <p:cNvSpPr txBox="1">
            <a:spLocks/>
          </p:cNvSpPr>
          <p:nvPr/>
        </p:nvSpPr>
        <p:spPr>
          <a:xfrm>
            <a:off x="10116766" y="6439711"/>
            <a:ext cx="1712514" cy="317737"/>
          </a:xfrm>
          <a:prstGeom prst="rect">
            <a:avLst/>
          </a:prstGeom>
        </p:spPr>
        <p:txBody>
          <a:bodyPr vert="horz" lIns="91440" tIns="45720" rIns="91440" bIns="45720" rtlCol="0" anchor="ctr"/>
          <a:lstStyle>
            <a:defPPr>
              <a:defRPr lang="nl-NL"/>
            </a:defPPr>
            <a:lvl1pPr marL="0" algn="l" defTabSz="914400" rtl="0" eaLnBrk="1" latinLnBrk="0" hangingPunct="1">
              <a:defRPr sz="1250" kern="1200">
                <a:solidFill>
                  <a:srgbClr val="00373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EIE 2025| 06-06-2025</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Tree>
    <p:extLst>
      <p:ext uri="{BB962C8B-B14F-4D97-AF65-F5344CB8AC3E}">
        <p14:creationId xmlns:p14="http://schemas.microsoft.com/office/powerpoint/2010/main" val="355626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BC1B2-9D56-0083-ACCF-149ECDECFB8A}"/>
              </a:ext>
            </a:extLst>
          </p:cNvPr>
          <p:cNvSpPr>
            <a:spLocks noGrp="1"/>
          </p:cNvSpPr>
          <p:nvPr>
            <p:ph type="title"/>
          </p:nvPr>
        </p:nvSpPr>
        <p:spPr>
          <a:xfrm>
            <a:off x="613279" y="895305"/>
            <a:ext cx="10766044" cy="1325563"/>
          </a:xfrm>
        </p:spPr>
        <p:txBody>
          <a:bodyPr/>
          <a:lstStyle/>
          <a:p>
            <a:r>
              <a:rPr lang="nl-NL" dirty="0" err="1"/>
              <a:t>Main</a:t>
            </a:r>
            <a:r>
              <a:rPr lang="nl-NL" dirty="0"/>
              <a:t> </a:t>
            </a:r>
            <a:r>
              <a:rPr lang="nl-NL" dirty="0" err="1"/>
              <a:t>insights</a:t>
            </a:r>
            <a:r>
              <a:rPr lang="nl-NL" dirty="0"/>
              <a:t> </a:t>
            </a:r>
            <a:r>
              <a:rPr lang="nl-NL" dirty="0" err="1"/>
              <a:t>regarding</a:t>
            </a:r>
            <a:r>
              <a:rPr lang="nl-NL" dirty="0"/>
              <a:t> </a:t>
            </a:r>
            <a:r>
              <a:rPr lang="nl-NL" dirty="0" err="1"/>
              <a:t>designing</a:t>
            </a:r>
            <a:r>
              <a:rPr lang="nl-NL" dirty="0"/>
              <a:t> </a:t>
            </a:r>
            <a:r>
              <a:rPr lang="nl-NL" dirty="0" err="1"/>
              <a:t>phase</a:t>
            </a:r>
            <a:endParaRPr lang="nl-NL" dirty="0"/>
          </a:p>
        </p:txBody>
      </p:sp>
      <p:sp>
        <p:nvSpPr>
          <p:cNvPr id="3" name="Tijdelijke aanduiding voor inhoud 2">
            <a:extLst>
              <a:ext uri="{FF2B5EF4-FFF2-40B4-BE49-F238E27FC236}">
                <a16:creationId xmlns:a16="http://schemas.microsoft.com/office/drawing/2014/main" id="{EE8BF372-BD36-6276-1E59-5483723633F2}"/>
              </a:ext>
            </a:extLst>
          </p:cNvPr>
          <p:cNvSpPr>
            <a:spLocks noGrp="1"/>
          </p:cNvSpPr>
          <p:nvPr>
            <p:ph sz="half" idx="2"/>
          </p:nvPr>
        </p:nvSpPr>
        <p:spPr>
          <a:xfrm>
            <a:off x="711200" y="1998366"/>
            <a:ext cx="10744200" cy="3751308"/>
          </a:xfrm>
        </p:spPr>
        <p:txBody>
          <a:bodyPr/>
          <a:lstStyle/>
          <a:p>
            <a:pPr marL="0" indent="0">
              <a:buNone/>
            </a:pPr>
            <a:r>
              <a:rPr lang="en-GB" dirty="0"/>
              <a:t>Successes</a:t>
            </a:r>
          </a:p>
          <a:p>
            <a:pPr marL="0" indent="0">
              <a:buNone/>
            </a:pPr>
            <a:r>
              <a:rPr lang="en-GB" dirty="0"/>
              <a:t>	Individuals involved</a:t>
            </a:r>
          </a:p>
          <a:p>
            <a:pPr marL="0" indent="0">
              <a:buNone/>
            </a:pPr>
            <a:r>
              <a:rPr lang="en-GB" dirty="0"/>
              <a:t>	Innovation domain</a:t>
            </a:r>
          </a:p>
          <a:p>
            <a:pPr marL="0" indent="0">
              <a:buNone/>
            </a:pPr>
            <a:endParaRPr lang="en-GB" dirty="0"/>
          </a:p>
          <a:p>
            <a:pPr marL="0" indent="0">
              <a:buNone/>
            </a:pPr>
            <a:r>
              <a:rPr lang="en-GB" dirty="0"/>
              <a:t>Challenges </a:t>
            </a:r>
          </a:p>
          <a:p>
            <a:pPr marL="914400" lvl="4" indent="0">
              <a:lnSpc>
                <a:spcPct val="125000"/>
              </a:lnSpc>
              <a:spcBef>
                <a:spcPts val="0"/>
              </a:spcBef>
              <a:buNone/>
            </a:pPr>
            <a:r>
              <a:rPr lang="en-GB" dirty="0"/>
              <a:t>Outer setting </a:t>
            </a:r>
          </a:p>
          <a:p>
            <a:pPr marL="914400" lvl="4" indent="0">
              <a:lnSpc>
                <a:spcPct val="125000"/>
              </a:lnSpc>
              <a:spcBef>
                <a:spcPts val="0"/>
              </a:spcBef>
              <a:buNone/>
            </a:pPr>
            <a:r>
              <a:rPr lang="en-GB" dirty="0"/>
              <a:t>Implementation process</a:t>
            </a:r>
          </a:p>
          <a:p>
            <a:pPr marL="914400" lvl="4" indent="0">
              <a:lnSpc>
                <a:spcPct val="125000"/>
              </a:lnSpc>
              <a:spcBef>
                <a:spcPts val="0"/>
              </a:spcBef>
              <a:buNone/>
            </a:pPr>
            <a:r>
              <a:rPr lang="en-GB" dirty="0"/>
              <a:t>Innovation domain</a:t>
            </a:r>
          </a:p>
          <a:p>
            <a:pPr marL="0" indent="0">
              <a:buNone/>
            </a:pPr>
            <a:endParaRPr lang="nl-NL" dirty="0"/>
          </a:p>
          <a:p>
            <a:pPr marL="457200" indent="-457200">
              <a:buAutoNum type="arabicPeriod"/>
            </a:pPr>
            <a:endParaRPr lang="nl-NL" dirty="0"/>
          </a:p>
        </p:txBody>
      </p:sp>
      <p:pic>
        <p:nvPicPr>
          <p:cNvPr id="6" name="Graphic 5" descr="Groepssucces silhouet">
            <a:extLst>
              <a:ext uri="{FF2B5EF4-FFF2-40B4-BE49-F238E27FC236}">
                <a16:creationId xmlns:a16="http://schemas.microsoft.com/office/drawing/2014/main" id="{0FD7D4E4-AC0B-F93A-0970-842604D491C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1976" y="2514600"/>
            <a:ext cx="914400" cy="914400"/>
          </a:xfrm>
          <a:prstGeom prst="rect">
            <a:avLst/>
          </a:prstGeom>
        </p:spPr>
      </p:pic>
      <p:pic>
        <p:nvPicPr>
          <p:cNvPr id="10" name="Graphic 9" descr="Hindernis silhouet">
            <a:extLst>
              <a:ext uri="{FF2B5EF4-FFF2-40B4-BE49-F238E27FC236}">
                <a16:creationId xmlns:a16="http://schemas.microsoft.com/office/drawing/2014/main" id="{E70025EF-F526-55C7-DBCC-6F71C929E0F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1976" y="4448175"/>
            <a:ext cx="914400" cy="914400"/>
          </a:xfrm>
          <a:prstGeom prst="rect">
            <a:avLst/>
          </a:prstGeom>
        </p:spPr>
      </p:pic>
      <p:sp>
        <p:nvSpPr>
          <p:cNvPr id="4" name="Tijdelijke aanduiding voor voettekst 5">
            <a:extLst>
              <a:ext uri="{FF2B5EF4-FFF2-40B4-BE49-F238E27FC236}">
                <a16:creationId xmlns:a16="http://schemas.microsoft.com/office/drawing/2014/main" id="{B647AF01-8EA6-EA1B-FF00-1EDAB09A1FDF}"/>
              </a:ext>
            </a:extLst>
          </p:cNvPr>
          <p:cNvSpPr>
            <a:spLocks noGrp="1"/>
          </p:cNvSpPr>
          <p:nvPr>
            <p:ph type="ftr" sz="quarter" idx="11"/>
          </p:nvPr>
        </p:nvSpPr>
        <p:spPr>
          <a:xfrm>
            <a:off x="10116766" y="6439711"/>
            <a:ext cx="1712514" cy="3177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dirty="0">
                <a:ln>
                  <a:noFill/>
                </a:ln>
                <a:solidFill>
                  <a:srgbClr val="00373E"/>
                </a:solidFill>
                <a:effectLst/>
                <a:uLnTx/>
                <a:uFillTx/>
                <a:latin typeface="Trebuchet MS"/>
                <a:ea typeface="+mn-ea"/>
                <a:cs typeface="+mn-cs"/>
              </a:rPr>
              <a:t>EIE 2025| 06-06-2025</a:t>
            </a:r>
          </a:p>
        </p:txBody>
      </p:sp>
    </p:spTree>
    <p:extLst>
      <p:ext uri="{BB962C8B-B14F-4D97-AF65-F5344CB8AC3E}">
        <p14:creationId xmlns:p14="http://schemas.microsoft.com/office/powerpoint/2010/main" val="411102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BC1B2-9D56-0083-ACCF-149ECDECFB8A}"/>
              </a:ext>
            </a:extLst>
          </p:cNvPr>
          <p:cNvSpPr>
            <a:spLocks noGrp="1"/>
          </p:cNvSpPr>
          <p:nvPr>
            <p:ph type="title"/>
          </p:nvPr>
        </p:nvSpPr>
        <p:spPr>
          <a:xfrm>
            <a:off x="613279" y="895305"/>
            <a:ext cx="10766044" cy="1325563"/>
          </a:xfrm>
        </p:spPr>
        <p:txBody>
          <a:bodyPr/>
          <a:lstStyle/>
          <a:p>
            <a:r>
              <a:rPr lang="nl-NL" dirty="0" err="1"/>
              <a:t>Discussion</a:t>
            </a:r>
            <a:r>
              <a:rPr lang="nl-NL" dirty="0"/>
              <a:t> </a:t>
            </a:r>
            <a:r>
              <a:rPr lang="nl-NL" dirty="0" err="1"/>
              <a:t>questions</a:t>
            </a:r>
            <a:endParaRPr lang="nl-NL" dirty="0"/>
          </a:p>
        </p:txBody>
      </p:sp>
      <p:sp>
        <p:nvSpPr>
          <p:cNvPr id="3" name="Tijdelijke aanduiding voor inhoud 2">
            <a:extLst>
              <a:ext uri="{FF2B5EF4-FFF2-40B4-BE49-F238E27FC236}">
                <a16:creationId xmlns:a16="http://schemas.microsoft.com/office/drawing/2014/main" id="{EE8BF372-BD36-6276-1E59-5483723633F2}"/>
              </a:ext>
            </a:extLst>
          </p:cNvPr>
          <p:cNvSpPr>
            <a:spLocks noGrp="1"/>
          </p:cNvSpPr>
          <p:nvPr>
            <p:ph sz="half" idx="2"/>
          </p:nvPr>
        </p:nvSpPr>
        <p:spPr/>
        <p:txBody>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US" sz="2400" kern="100" dirty="0">
                <a:effectLst/>
                <a:latin typeface="Trebuchet MS" panose="020B0603020202020204" pitchFamily="34" charset="0"/>
                <a:ea typeface="Calibri" panose="020F0502020204030204" pitchFamily="34" charset="0"/>
                <a:cs typeface="Times New Roman" panose="02020603050405020304" pitchFamily="18" charset="0"/>
              </a:rPr>
              <a:t>How can we effectively </a:t>
            </a:r>
            <a:r>
              <a:rPr lang="en-US" sz="2400" b="1" kern="100" dirty="0">
                <a:effectLst/>
                <a:latin typeface="Trebuchet MS" panose="020B0603020202020204" pitchFamily="34" charset="0"/>
                <a:ea typeface="Calibri" panose="020F0502020204030204" pitchFamily="34" charset="0"/>
                <a:cs typeface="Times New Roman" panose="02020603050405020304" pitchFamily="18" charset="0"/>
              </a:rPr>
              <a:t>support working groups </a:t>
            </a:r>
            <a:r>
              <a:rPr lang="en-US" sz="2400" kern="100" dirty="0">
                <a:effectLst/>
                <a:latin typeface="Trebuchet MS" panose="020B0603020202020204" pitchFamily="34" charset="0"/>
                <a:ea typeface="Calibri" panose="020F0502020204030204" pitchFamily="34" charset="0"/>
                <a:cs typeface="Times New Roman" panose="02020603050405020304" pitchFamily="18" charset="0"/>
              </a:rPr>
              <a:t>in designing an implementation plan, while ensuring that the responsibility for its content and execution remains within the working groups? </a:t>
            </a:r>
          </a:p>
          <a:p>
            <a:pPr marL="457200" lvl="1" indent="0">
              <a:lnSpc>
                <a:spcPct val="100000"/>
              </a:lnSpc>
              <a:spcBef>
                <a:spcPts val="0"/>
              </a:spcBef>
              <a:buNone/>
              <a:defRPr/>
            </a:pPr>
            <a:r>
              <a:rPr lang="en-US" sz="2400" kern="100" dirty="0">
                <a:effectLst/>
                <a:latin typeface="Trebuchet MS" panose="020B0603020202020204" pitchFamily="34" charset="0"/>
                <a:ea typeface="Calibri" panose="020F0502020204030204" pitchFamily="34" charset="0"/>
                <a:cs typeface="Times New Roman" panose="02020603050405020304" pitchFamily="18" charset="0"/>
              </a:rPr>
              <a:t>What is a </a:t>
            </a:r>
            <a:r>
              <a:rPr lang="en-US" sz="2400" b="1" kern="100" dirty="0">
                <a:effectLst/>
                <a:latin typeface="Trebuchet MS" panose="020B0603020202020204" pitchFamily="34" charset="0"/>
                <a:ea typeface="Calibri" panose="020F0502020204030204" pitchFamily="34" charset="0"/>
                <a:cs typeface="Times New Roman" panose="02020603050405020304" pitchFamily="18" charset="0"/>
              </a:rPr>
              <a:t>good balance </a:t>
            </a:r>
            <a:r>
              <a:rPr lang="en-US" sz="2400" kern="100" dirty="0">
                <a:effectLst/>
                <a:latin typeface="Trebuchet MS" panose="020B0603020202020204" pitchFamily="34" charset="0"/>
                <a:ea typeface="Calibri" panose="020F0502020204030204" pitchFamily="34" charset="0"/>
                <a:cs typeface="Times New Roman" panose="02020603050405020304" pitchFamily="18" charset="0"/>
              </a:rPr>
              <a:t>between being an </a:t>
            </a:r>
            <a:r>
              <a:rPr lang="en-US" sz="2400" b="1" kern="100" dirty="0">
                <a:effectLst/>
                <a:latin typeface="Trebuchet MS" panose="020B0603020202020204" pitchFamily="34" charset="0"/>
                <a:ea typeface="Calibri" panose="020F0502020204030204" pitchFamily="34" charset="0"/>
                <a:cs typeface="Times New Roman" panose="02020603050405020304" pitchFamily="18" charset="0"/>
              </a:rPr>
              <a:t>observing and supporting </a:t>
            </a:r>
            <a:r>
              <a:rPr lang="en-US" sz="2400" kern="100" dirty="0">
                <a:effectLst/>
                <a:latin typeface="Trebuchet MS" panose="020B0603020202020204" pitchFamily="34" charset="0"/>
                <a:ea typeface="Calibri" panose="020F0502020204030204" pitchFamily="34" charset="0"/>
                <a:cs typeface="Times New Roman" panose="02020603050405020304" pitchFamily="18" charset="0"/>
              </a:rPr>
              <a:t>researcher and participating or even leading in the making of the plans?</a:t>
            </a:r>
          </a:p>
          <a:p>
            <a:pPr marL="457200" lvl="1" indent="0">
              <a:lnSpc>
                <a:spcPct val="100000"/>
              </a:lnSpc>
              <a:spcBef>
                <a:spcPts val="0"/>
              </a:spcBef>
              <a:buNone/>
              <a:defRPr/>
            </a:pPr>
            <a:endParaRPr lang="en-US" sz="24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lnSpc>
                <a:spcPct val="100000"/>
              </a:lnSpc>
              <a:buNone/>
              <a:defRPr/>
            </a:pPr>
            <a:r>
              <a:rPr lang="en-US" sz="2400" kern="100" dirty="0">
                <a:latin typeface="Trebuchet MS" panose="020B0603020202020204" pitchFamily="34" charset="0"/>
                <a:cs typeface="Times New Roman" panose="02020603050405020304" pitchFamily="18" charset="0"/>
              </a:rPr>
              <a:t>2.  How can a feasible implementation plan for a collaborative working</a:t>
            </a:r>
          </a:p>
          <a:p>
            <a:pPr marL="457200" marR="0" lvl="0" indent="0" fontAlgn="auto">
              <a:lnSpc>
                <a:spcPct val="100000"/>
              </a:lnSpc>
              <a:spcAft>
                <a:spcPts val="0"/>
              </a:spcAft>
              <a:buClrTx/>
              <a:buSzTx/>
              <a:buFontTx/>
              <a:buNone/>
              <a:tabLst/>
              <a:defRPr/>
            </a:pPr>
            <a:r>
              <a:rPr lang="en-US" sz="2400" kern="100" dirty="0">
                <a:latin typeface="Trebuchet MS" panose="020B0603020202020204" pitchFamily="34" charset="0"/>
                <a:cs typeface="Times New Roman" panose="02020603050405020304" pitchFamily="18" charset="0"/>
              </a:rPr>
              <a:t>method be developed in a </a:t>
            </a:r>
            <a:r>
              <a:rPr lang="en-US" sz="2400" b="1" kern="100" dirty="0">
                <a:latin typeface="Trebuchet MS" panose="020B0603020202020204" pitchFamily="34" charset="0"/>
                <a:cs typeface="Times New Roman" panose="02020603050405020304" pitchFamily="18" charset="0"/>
              </a:rPr>
              <a:t>fragmented and overburdened healthcare </a:t>
            </a:r>
            <a:r>
              <a:rPr lang="en-US" sz="2400" kern="100" dirty="0">
                <a:latin typeface="Trebuchet MS" panose="020B0603020202020204" pitchFamily="34" charset="0"/>
                <a:cs typeface="Times New Roman" panose="02020603050405020304" pitchFamily="18" charset="0"/>
              </a:rPr>
              <a:t>landscape?</a:t>
            </a:r>
            <a:endParaRPr lang="nl-NL" sz="2400" kern="100" dirty="0">
              <a:latin typeface="Trebuchet MS" panose="020B0603020202020204" pitchFamily="34" charset="0"/>
              <a:cs typeface="Times New Roman" panose="02020603050405020304" pitchFamily="18" charset="0"/>
            </a:endParaRPr>
          </a:p>
          <a:p>
            <a:pPr marL="0" indent="0">
              <a:buNone/>
            </a:pPr>
            <a:endParaRPr lang="nl-NL" dirty="0"/>
          </a:p>
        </p:txBody>
      </p:sp>
      <p:sp>
        <p:nvSpPr>
          <p:cNvPr id="4" name="Tijdelijke aanduiding voor voettekst 5">
            <a:extLst>
              <a:ext uri="{FF2B5EF4-FFF2-40B4-BE49-F238E27FC236}">
                <a16:creationId xmlns:a16="http://schemas.microsoft.com/office/drawing/2014/main" id="{D5C569E6-86C8-CEFD-7660-51BDFDFEDC7F}"/>
              </a:ext>
            </a:extLst>
          </p:cNvPr>
          <p:cNvSpPr>
            <a:spLocks noGrp="1"/>
          </p:cNvSpPr>
          <p:nvPr>
            <p:ph type="ftr" sz="quarter" idx="11"/>
          </p:nvPr>
        </p:nvSpPr>
        <p:spPr>
          <a:xfrm>
            <a:off x="10116766" y="6439711"/>
            <a:ext cx="1712514" cy="3177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dirty="0">
                <a:ln>
                  <a:noFill/>
                </a:ln>
                <a:solidFill>
                  <a:srgbClr val="00373E"/>
                </a:solidFill>
                <a:effectLst/>
                <a:uLnTx/>
                <a:uFillTx/>
                <a:latin typeface="Trebuchet MS"/>
                <a:ea typeface="+mn-ea"/>
                <a:cs typeface="+mn-cs"/>
              </a:rPr>
              <a:t>EIE 2025| 06-06-2025</a:t>
            </a:r>
          </a:p>
        </p:txBody>
      </p:sp>
    </p:spTree>
    <p:extLst>
      <p:ext uri="{BB962C8B-B14F-4D97-AF65-F5344CB8AC3E}">
        <p14:creationId xmlns:p14="http://schemas.microsoft.com/office/powerpoint/2010/main" val="58398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55DD129E-907D-47EF-9A0B-7CD196CC3F0A}"/>
              </a:ext>
            </a:extLst>
          </p:cNvPr>
          <p:cNvSpPr>
            <a:spLocks noGrp="1"/>
          </p:cNvSpPr>
          <p:nvPr>
            <p:ph sz="half" idx="1"/>
          </p:nvPr>
        </p:nvSpPr>
        <p:spPr/>
        <p:txBody>
          <a:bodyPr/>
          <a:lstStyle/>
          <a:p>
            <a:r>
              <a:rPr lang="nl-NL" dirty="0"/>
              <a:t>Contact?</a:t>
            </a:r>
          </a:p>
          <a:p>
            <a:r>
              <a:rPr lang="nl-NL" dirty="0"/>
              <a:t>j.j.tonis@amsterdamumc.nl</a:t>
            </a:r>
          </a:p>
        </p:txBody>
      </p:sp>
      <p:sp>
        <p:nvSpPr>
          <p:cNvPr id="4" name="Titel 3">
            <a:extLst>
              <a:ext uri="{FF2B5EF4-FFF2-40B4-BE49-F238E27FC236}">
                <a16:creationId xmlns:a16="http://schemas.microsoft.com/office/drawing/2014/main" id="{98ADF53D-5C36-4547-A976-78DEA817D451}"/>
              </a:ext>
            </a:extLst>
          </p:cNvPr>
          <p:cNvSpPr>
            <a:spLocks noGrp="1"/>
          </p:cNvSpPr>
          <p:nvPr>
            <p:ph type="title"/>
          </p:nvPr>
        </p:nvSpPr>
        <p:spPr/>
        <p:txBody>
          <a:bodyPr/>
          <a:lstStyle/>
          <a:p>
            <a:r>
              <a:rPr lang="nl-NL" dirty="0" err="1"/>
              <a:t>Thank</a:t>
            </a:r>
            <a:r>
              <a:rPr lang="nl-NL" dirty="0"/>
              <a:t> </a:t>
            </a:r>
            <a:r>
              <a:rPr lang="nl-NL" dirty="0" err="1"/>
              <a:t>you</a:t>
            </a:r>
            <a:endParaRPr lang="nl-NL" dirty="0"/>
          </a:p>
        </p:txBody>
      </p:sp>
      <p:pic>
        <p:nvPicPr>
          <p:cNvPr id="3" name="Picture 4">
            <a:extLst>
              <a:ext uri="{FF2B5EF4-FFF2-40B4-BE49-F238E27FC236}">
                <a16:creationId xmlns:a16="http://schemas.microsoft.com/office/drawing/2014/main" id="{5203915F-C3F4-60B1-1D6C-13499136A0CE}"/>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6095999" y="1540372"/>
            <a:ext cx="6130127" cy="4722776"/>
          </a:xfrm>
          <a:prstGeom prst="rect">
            <a:avLst/>
          </a:prstGeom>
        </p:spPr>
      </p:pic>
      <p:sp>
        <p:nvSpPr>
          <p:cNvPr id="5" name="Tijdelijke aanduiding voor voettekst 5">
            <a:extLst>
              <a:ext uri="{FF2B5EF4-FFF2-40B4-BE49-F238E27FC236}">
                <a16:creationId xmlns:a16="http://schemas.microsoft.com/office/drawing/2014/main" id="{5353CB33-C41F-BFA2-18D9-C2B6198A3BE1}"/>
              </a:ext>
            </a:extLst>
          </p:cNvPr>
          <p:cNvSpPr>
            <a:spLocks noGrp="1"/>
          </p:cNvSpPr>
          <p:nvPr>
            <p:ph type="ftr" sz="quarter" idx="11"/>
          </p:nvPr>
        </p:nvSpPr>
        <p:spPr>
          <a:xfrm>
            <a:off x="10116766" y="6439711"/>
            <a:ext cx="1712514" cy="3177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dirty="0">
                <a:ln>
                  <a:noFill/>
                </a:ln>
                <a:solidFill>
                  <a:srgbClr val="00373E"/>
                </a:solidFill>
                <a:effectLst/>
                <a:uLnTx/>
                <a:uFillTx/>
                <a:latin typeface="Trebuchet MS"/>
                <a:ea typeface="+mn-ea"/>
                <a:cs typeface="+mn-cs"/>
              </a:rPr>
              <a:t>EIE 2025| 06-06-2025</a:t>
            </a:r>
          </a:p>
        </p:txBody>
      </p:sp>
    </p:spTree>
    <p:extLst>
      <p:ext uri="{BB962C8B-B14F-4D97-AF65-F5344CB8AC3E}">
        <p14:creationId xmlns:p14="http://schemas.microsoft.com/office/powerpoint/2010/main" val="356200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34">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9B5039E7-F63F-2184-609F-93486791FA71}"/>
              </a:ext>
            </a:extLst>
          </p:cNvPr>
          <p:cNvSpPr>
            <a:spLocks noGrp="1"/>
          </p:cNvSpPr>
          <p:nvPr>
            <p:ph type="ctrTitle"/>
          </p:nvPr>
        </p:nvSpPr>
        <p:spPr>
          <a:xfrm>
            <a:off x="809062" y="351764"/>
            <a:ext cx="10361165" cy="4066540"/>
          </a:xfrm>
        </p:spPr>
        <p:txBody>
          <a:bodyPr anchor="b">
            <a:normAutofit/>
          </a:bodyPr>
          <a:lstStyle/>
          <a:p>
            <a:pPr algn="l"/>
            <a:r>
              <a:rPr lang="nb-NO" sz="4000" dirty="0" err="1"/>
              <a:t>Balancing</a:t>
            </a:r>
            <a:r>
              <a:rPr lang="nb-NO" sz="4000" dirty="0"/>
              <a:t> </a:t>
            </a:r>
            <a:r>
              <a:rPr lang="nb-NO" sz="4000" dirty="0" err="1"/>
              <a:t>Acts</a:t>
            </a:r>
            <a:r>
              <a:rPr lang="nb-NO" sz="4000" dirty="0"/>
              <a:t>: </a:t>
            </a:r>
            <a:br>
              <a:rPr lang="nb-NO" sz="4000" dirty="0"/>
            </a:br>
            <a:r>
              <a:rPr lang="nb-NO" sz="4000" dirty="0" err="1"/>
              <a:t>navigating</a:t>
            </a:r>
            <a:r>
              <a:rPr lang="nb-NO" sz="4000" dirty="0"/>
              <a:t> </a:t>
            </a:r>
            <a:r>
              <a:rPr lang="nb-NO" sz="4000" dirty="0" err="1"/>
              <a:t>flexibility</a:t>
            </a:r>
            <a:r>
              <a:rPr lang="nb-NO" sz="4000" dirty="0"/>
              <a:t> and </a:t>
            </a:r>
            <a:r>
              <a:rPr lang="nb-NO" sz="4000" dirty="0" err="1"/>
              <a:t>complexity</a:t>
            </a:r>
            <a:r>
              <a:rPr lang="nb-NO" sz="4000" dirty="0"/>
              <a:t> in </a:t>
            </a:r>
            <a:r>
              <a:rPr lang="nb-NO" sz="4000" dirty="0" err="1"/>
              <a:t>implementing</a:t>
            </a:r>
            <a:r>
              <a:rPr lang="nb-NO" sz="4000" dirty="0"/>
              <a:t> a </a:t>
            </a:r>
            <a:r>
              <a:rPr lang="nb-NO" sz="4000" dirty="0" err="1"/>
              <a:t>parent</a:t>
            </a:r>
            <a:r>
              <a:rPr lang="nb-NO" sz="4000" dirty="0"/>
              <a:t> training </a:t>
            </a:r>
            <a:r>
              <a:rPr lang="nb-NO" sz="4000" dirty="0" err="1"/>
              <a:t>intervention</a:t>
            </a:r>
            <a:r>
              <a:rPr lang="nb-NO" sz="4000" dirty="0"/>
              <a:t> </a:t>
            </a:r>
            <a:r>
              <a:rPr lang="nb-NO" sz="4000" dirty="0" err="1"/>
              <a:t>across</a:t>
            </a:r>
            <a:r>
              <a:rPr lang="nb-NO" sz="4000" dirty="0"/>
              <a:t> diverse </a:t>
            </a:r>
            <a:r>
              <a:rPr lang="nb-NO" sz="4000" dirty="0" err="1"/>
              <a:t>local</a:t>
            </a:r>
            <a:r>
              <a:rPr lang="nb-NO" sz="4000" dirty="0"/>
              <a:t> </a:t>
            </a:r>
            <a:r>
              <a:rPr lang="nb-NO" sz="4000" dirty="0" err="1"/>
              <a:t>contexts</a:t>
            </a:r>
            <a:endParaRPr lang="nb-NO" sz="4000" dirty="0"/>
          </a:p>
        </p:txBody>
      </p:sp>
      <p:sp>
        <p:nvSpPr>
          <p:cNvPr id="3" name="Undertittel 2">
            <a:extLst>
              <a:ext uri="{FF2B5EF4-FFF2-40B4-BE49-F238E27FC236}">
                <a16:creationId xmlns:a16="http://schemas.microsoft.com/office/drawing/2014/main" id="{20750B9C-0F5D-5857-3602-FE9D4D99E0AE}"/>
              </a:ext>
            </a:extLst>
          </p:cNvPr>
          <p:cNvSpPr>
            <a:spLocks noGrp="1"/>
          </p:cNvSpPr>
          <p:nvPr>
            <p:ph type="subTitle" idx="1"/>
          </p:nvPr>
        </p:nvSpPr>
        <p:spPr>
          <a:xfrm>
            <a:off x="809062" y="5074812"/>
            <a:ext cx="10715067" cy="1126680"/>
          </a:xfrm>
        </p:spPr>
        <p:txBody>
          <a:bodyPr>
            <a:normAutofit fontScale="85000" lnSpcReduction="10000"/>
          </a:bodyPr>
          <a:lstStyle/>
          <a:p>
            <a:pPr algn="l"/>
            <a:r>
              <a:rPr lang="nb-NO" sz="2600" u="sng" dirty="0"/>
              <a:t>Anette Arnesen Grønlie</a:t>
            </a:r>
            <a:r>
              <a:rPr lang="en-US" sz="2600" baseline="30000" dirty="0">
                <a:effectLst/>
                <a:ea typeface="Times New Roman" panose="02020603050405020304" pitchFamily="18" charset="0"/>
              </a:rPr>
              <a:t>1</a:t>
            </a:r>
            <a:r>
              <a:rPr lang="nb-NO" sz="2600" dirty="0"/>
              <a:t>, </a:t>
            </a:r>
            <a:r>
              <a:rPr lang="en-US" sz="2600" spc="35" dirty="0">
                <a:effectLst/>
                <a:ea typeface="Times New Roman" panose="02020603050405020304" pitchFamily="18" charset="0"/>
              </a:rPr>
              <a:t>Agathe Backer-Grøndahl</a:t>
            </a:r>
            <a:r>
              <a:rPr lang="en-US" sz="2600" baseline="30000" dirty="0">
                <a:effectLst/>
                <a:ea typeface="Times New Roman" panose="02020603050405020304" pitchFamily="18" charset="0"/>
              </a:rPr>
              <a:t>1</a:t>
            </a:r>
            <a:r>
              <a:rPr lang="en-US" sz="2600" spc="35" dirty="0">
                <a:effectLst/>
                <a:ea typeface="Times New Roman" panose="02020603050405020304" pitchFamily="18" charset="0"/>
              </a:rPr>
              <a:t>, Ragnhild Bang Nes</a:t>
            </a:r>
            <a:r>
              <a:rPr lang="en-US" sz="2600" baseline="30000" dirty="0">
                <a:effectLst/>
                <a:ea typeface="Times New Roman" panose="02020603050405020304" pitchFamily="18" charset="0"/>
              </a:rPr>
              <a:t>2</a:t>
            </a:r>
            <a:r>
              <a:rPr lang="en-US" sz="2600" spc="35" dirty="0">
                <a:effectLst/>
                <a:ea typeface="Times New Roman" panose="02020603050405020304" pitchFamily="18" charset="0"/>
              </a:rPr>
              <a:t>, Truls Tømmerås</a:t>
            </a:r>
            <a:r>
              <a:rPr lang="en-US" sz="2600" baseline="30000" dirty="0">
                <a:effectLst/>
                <a:ea typeface="Times New Roman" panose="02020603050405020304" pitchFamily="18" charset="0"/>
              </a:rPr>
              <a:t>1</a:t>
            </a:r>
          </a:p>
          <a:p>
            <a:pPr algn="l"/>
            <a:r>
              <a:rPr lang="en-US" sz="2000" baseline="30000" dirty="0"/>
              <a:t>1</a:t>
            </a:r>
            <a:r>
              <a:rPr lang="en-US" sz="2000" dirty="0"/>
              <a:t>Norwegian Center for Child Behavioral Development, </a:t>
            </a:r>
            <a:r>
              <a:rPr lang="en-US" sz="2000" baseline="30000" dirty="0"/>
              <a:t>2</a:t>
            </a:r>
            <a:r>
              <a:rPr lang="en-US" sz="2000" dirty="0"/>
              <a:t>Promenta Research Center, Department of Psychology, University of Oslo, Norway</a:t>
            </a:r>
            <a:endParaRPr lang="nb-NO" sz="2000" dirty="0"/>
          </a:p>
        </p:txBody>
      </p:sp>
      <p:sp>
        <p:nvSpPr>
          <p:cNvPr id="57"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a:extLst>
              <a:ext uri="{FF2B5EF4-FFF2-40B4-BE49-F238E27FC236}">
                <a16:creationId xmlns:a16="http://schemas.microsoft.com/office/drawing/2014/main" id="{76319440-1478-8AA3-B85A-BDBC6DBF92AA}"/>
              </a:ext>
            </a:extLst>
          </p:cNvPr>
          <p:cNvPicPr>
            <a:picLocks noChangeAspect="1"/>
          </p:cNvPicPr>
          <p:nvPr/>
        </p:nvPicPr>
        <p:blipFill>
          <a:blip r:embed="rId2"/>
          <a:stretch>
            <a:fillRect/>
          </a:stretch>
        </p:blipFill>
        <p:spPr>
          <a:xfrm>
            <a:off x="164506" y="193687"/>
            <a:ext cx="4239544" cy="945663"/>
          </a:xfrm>
          <a:prstGeom prst="rect">
            <a:avLst/>
          </a:prstGeom>
        </p:spPr>
      </p:pic>
      <p:pic>
        <p:nvPicPr>
          <p:cNvPr id="4" name="Bilde 3">
            <a:extLst>
              <a:ext uri="{FF2B5EF4-FFF2-40B4-BE49-F238E27FC236}">
                <a16:creationId xmlns:a16="http://schemas.microsoft.com/office/drawing/2014/main" id="{018BEF57-76A4-982D-7278-42C99959673B}"/>
              </a:ext>
            </a:extLst>
          </p:cNvPr>
          <p:cNvPicPr>
            <a:picLocks noChangeAspect="1"/>
          </p:cNvPicPr>
          <p:nvPr/>
        </p:nvPicPr>
        <p:blipFill>
          <a:blip r:embed="rId3"/>
          <a:stretch>
            <a:fillRect/>
          </a:stretch>
        </p:blipFill>
        <p:spPr>
          <a:xfrm>
            <a:off x="8397471" y="168429"/>
            <a:ext cx="3589567" cy="1212476"/>
          </a:xfrm>
          <a:prstGeom prst="rect">
            <a:avLst/>
          </a:prstGeom>
        </p:spPr>
      </p:pic>
    </p:spTree>
    <p:extLst>
      <p:ext uri="{BB962C8B-B14F-4D97-AF65-F5344CB8AC3E}">
        <p14:creationId xmlns:p14="http://schemas.microsoft.com/office/powerpoint/2010/main" val="3737745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7">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30" name="Rectangle 9">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31" name="Rectangle 11">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32" name="Rectangle 13">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33" name="Rectangle 15">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2" name="Tittel 1">
            <a:extLst>
              <a:ext uri="{FF2B5EF4-FFF2-40B4-BE49-F238E27FC236}">
                <a16:creationId xmlns:a16="http://schemas.microsoft.com/office/drawing/2014/main" id="{BC534439-F4A1-FCE0-9A12-9C8AD707D8B5}"/>
              </a:ext>
            </a:extLst>
          </p:cNvPr>
          <p:cNvSpPr>
            <a:spLocks noGrp="1"/>
          </p:cNvSpPr>
          <p:nvPr>
            <p:ph type="title"/>
          </p:nvPr>
        </p:nvSpPr>
        <p:spPr>
          <a:xfrm>
            <a:off x="771148" y="1037967"/>
            <a:ext cx="3054091" cy="4709131"/>
          </a:xfrm>
        </p:spPr>
        <p:txBody>
          <a:bodyPr anchor="ctr">
            <a:normAutofit/>
          </a:bodyPr>
          <a:lstStyle/>
          <a:p>
            <a:r>
              <a:rPr lang="en-US" sz="2600" dirty="0">
                <a:solidFill>
                  <a:srgbClr val="FFFEFF"/>
                </a:solidFill>
              </a:rPr>
              <a:t>BACKGROUND:</a:t>
            </a:r>
            <a:br>
              <a:rPr lang="en-US" sz="2600" dirty="0">
                <a:solidFill>
                  <a:srgbClr val="FFFEFF"/>
                </a:solidFill>
              </a:rPr>
            </a:br>
            <a:r>
              <a:rPr lang="en-US" sz="2600" dirty="0">
                <a:solidFill>
                  <a:srgbClr val="FFFEFF"/>
                </a:solidFill>
              </a:rPr>
              <a:t>INTERVENTION</a:t>
            </a:r>
            <a:endParaRPr lang="nb-NO" sz="2600" dirty="0">
              <a:solidFill>
                <a:srgbClr val="FFFEFF"/>
              </a:solidFill>
            </a:endParaRPr>
          </a:p>
        </p:txBody>
      </p:sp>
      <p:sp>
        <p:nvSpPr>
          <p:cNvPr id="3" name="Plassholder for innhold 2">
            <a:extLst>
              <a:ext uri="{FF2B5EF4-FFF2-40B4-BE49-F238E27FC236}">
                <a16:creationId xmlns:a16="http://schemas.microsoft.com/office/drawing/2014/main" id="{0AFA87BF-B835-4704-B0BA-5508A6BF41AE}"/>
              </a:ext>
            </a:extLst>
          </p:cNvPr>
          <p:cNvSpPr>
            <a:spLocks noGrp="1"/>
          </p:cNvSpPr>
          <p:nvPr>
            <p:ph idx="1"/>
          </p:nvPr>
        </p:nvSpPr>
        <p:spPr>
          <a:xfrm>
            <a:off x="4378712" y="597643"/>
            <a:ext cx="7643660" cy="5792922"/>
          </a:xfrm>
        </p:spPr>
        <p:txBody>
          <a:bodyPr>
            <a:noAutofit/>
          </a:bodyPr>
          <a:lstStyle/>
          <a:p>
            <a:r>
              <a:rPr lang="nb-NO" sz="2200" dirty="0" err="1">
                <a:solidFill>
                  <a:schemeClr val="tx1"/>
                </a:solidFill>
              </a:rPr>
              <a:t>Around</a:t>
            </a:r>
            <a:r>
              <a:rPr lang="nb-NO" sz="2200" dirty="0">
                <a:solidFill>
                  <a:schemeClr val="tx1"/>
                </a:solidFill>
              </a:rPr>
              <a:t> 7 % </a:t>
            </a:r>
            <a:r>
              <a:rPr lang="nb-NO" sz="2200" dirty="0" err="1">
                <a:solidFill>
                  <a:schemeClr val="tx1"/>
                </a:solidFill>
              </a:rPr>
              <a:t>of</a:t>
            </a:r>
            <a:r>
              <a:rPr lang="nb-NO" sz="2200" dirty="0">
                <a:solidFill>
                  <a:schemeClr val="tx1"/>
                </a:solidFill>
              </a:rPr>
              <a:t> </a:t>
            </a:r>
            <a:r>
              <a:rPr lang="nb-NO" sz="2200" dirty="0" err="1">
                <a:solidFill>
                  <a:schemeClr val="tx1"/>
                </a:solidFill>
              </a:rPr>
              <a:t>children</a:t>
            </a:r>
            <a:r>
              <a:rPr lang="nb-NO" sz="2200" dirty="0">
                <a:solidFill>
                  <a:schemeClr val="tx1"/>
                </a:solidFill>
              </a:rPr>
              <a:t> (4-14 </a:t>
            </a:r>
            <a:r>
              <a:rPr lang="nb-NO" sz="2200" dirty="0" err="1">
                <a:solidFill>
                  <a:schemeClr val="tx1"/>
                </a:solidFill>
              </a:rPr>
              <a:t>years</a:t>
            </a:r>
            <a:r>
              <a:rPr lang="nb-NO" sz="2200" dirty="0">
                <a:solidFill>
                  <a:schemeClr val="tx1"/>
                </a:solidFill>
              </a:rPr>
              <a:t>) have symptoms </a:t>
            </a:r>
            <a:r>
              <a:rPr lang="en-US" sz="2200" dirty="0">
                <a:solidFill>
                  <a:schemeClr val="tx1"/>
                </a:solidFill>
              </a:rPr>
              <a:t>consistent with a mental disorder </a:t>
            </a:r>
          </a:p>
          <a:p>
            <a:r>
              <a:rPr lang="en-US" sz="2200" dirty="0">
                <a:solidFill>
                  <a:schemeClr val="tx1"/>
                </a:solidFill>
              </a:rPr>
              <a:t>Signs of internalizing and externalizing problems often appear early in life and are related to increased risk of negative consequences in adulthood</a:t>
            </a:r>
            <a:endParaRPr lang="nb-NO" sz="2200" dirty="0">
              <a:solidFill>
                <a:schemeClr val="tx1"/>
              </a:solidFill>
            </a:endParaRPr>
          </a:p>
          <a:p>
            <a:r>
              <a:rPr lang="en-US" sz="2200" dirty="0">
                <a:solidFill>
                  <a:schemeClr val="tx1"/>
                </a:solidFill>
              </a:rPr>
              <a:t>Complex problems and comorbidity is common, yet most </a:t>
            </a:r>
            <a:r>
              <a:rPr lang="nb-NO" sz="2200" dirty="0" err="1">
                <a:solidFill>
                  <a:schemeClr val="tx1"/>
                </a:solidFill>
              </a:rPr>
              <a:t>EBIs</a:t>
            </a:r>
            <a:r>
              <a:rPr lang="nb-NO" sz="2200" dirty="0">
                <a:solidFill>
                  <a:schemeClr val="tx1"/>
                </a:solidFill>
              </a:rPr>
              <a:t> </a:t>
            </a:r>
            <a:r>
              <a:rPr lang="en-US" sz="2200" dirty="0">
                <a:solidFill>
                  <a:schemeClr val="tx1"/>
                </a:solidFill>
              </a:rPr>
              <a:t>do not target both internalizing and externalizing issues</a:t>
            </a:r>
            <a:endParaRPr lang="nb-NO" sz="2200" dirty="0">
              <a:solidFill>
                <a:schemeClr val="tx1"/>
              </a:solidFill>
            </a:endParaRPr>
          </a:p>
        </p:txBody>
      </p:sp>
      <p:sp>
        <p:nvSpPr>
          <p:cNvPr id="4" name="TekstSylinder 3">
            <a:extLst>
              <a:ext uri="{FF2B5EF4-FFF2-40B4-BE49-F238E27FC236}">
                <a16:creationId xmlns:a16="http://schemas.microsoft.com/office/drawing/2014/main" id="{6570FCDD-87E0-331D-043F-3DD038C4B3CF}"/>
              </a:ext>
            </a:extLst>
          </p:cNvPr>
          <p:cNvSpPr txBox="1"/>
          <p:nvPr/>
        </p:nvSpPr>
        <p:spPr>
          <a:xfrm>
            <a:off x="2880841" y="6603725"/>
            <a:ext cx="948127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Arial Nova Light" panose="020B0502020104020203"/>
                <a:ea typeface="+mn-ea"/>
                <a:cs typeface="+mn-cs"/>
              </a:rPr>
              <a:t>(Bakken, 2022; </a:t>
            </a:r>
            <a:r>
              <a:rPr kumimoji="0" lang="da-DK" sz="1200" b="0" i="0" u="none" strike="noStrike" kern="1200" cap="none" spc="0" normalizeH="0" baseline="0" noProof="0" dirty="0" err="1">
                <a:ln>
                  <a:noFill/>
                </a:ln>
                <a:solidFill>
                  <a:srgbClr val="000000"/>
                </a:solidFill>
                <a:effectLst/>
                <a:uLnTx/>
                <a:uFillTx/>
                <a:latin typeface="Arial Nova Light" panose="020B0502020104020203"/>
                <a:ea typeface="+mn-ea"/>
                <a:cs typeface="+mn-cs"/>
              </a:rPr>
              <a:t>Caspi</a:t>
            </a:r>
            <a:r>
              <a:rPr kumimoji="0" lang="da-DK" sz="1200" b="0" i="0" u="none" strike="noStrike" kern="1200" cap="none" spc="0" normalizeH="0" baseline="0" noProof="0" dirty="0">
                <a:ln>
                  <a:noFill/>
                </a:ln>
                <a:solidFill>
                  <a:srgbClr val="000000"/>
                </a:solidFill>
                <a:effectLst/>
                <a:uLnTx/>
                <a:uFillTx/>
                <a:latin typeface="Arial Nova Light" panose="020B0502020104020203"/>
                <a:ea typeface="+mn-ea"/>
                <a:cs typeface="+mn-cs"/>
              </a:rPr>
              <a:t> et al., 2020; </a:t>
            </a:r>
            <a:r>
              <a:rPr kumimoji="0" lang="da-DK" sz="1200" b="0" i="0" u="none" strike="noStrike" kern="1200" cap="none" spc="0" normalizeH="0" baseline="0" noProof="0" dirty="0" err="1">
                <a:ln>
                  <a:noFill/>
                </a:ln>
                <a:solidFill>
                  <a:srgbClr val="000000"/>
                </a:solidFill>
                <a:effectLst/>
                <a:uLnTx/>
                <a:uFillTx/>
                <a:latin typeface="Arial Nova Light" panose="020B0502020104020203"/>
                <a:ea typeface="+mn-ea"/>
                <a:cs typeface="+mn-cs"/>
              </a:rPr>
              <a:t>Kozák</a:t>
            </a:r>
            <a:r>
              <a:rPr kumimoji="0" lang="da-DK" sz="1200" b="0" i="0" u="none" strike="noStrike" kern="1200" cap="none" spc="0" normalizeH="0" baseline="0" noProof="0" dirty="0">
                <a:ln>
                  <a:noFill/>
                </a:ln>
                <a:solidFill>
                  <a:srgbClr val="000000"/>
                </a:solidFill>
                <a:effectLst/>
                <a:uLnTx/>
                <a:uFillTx/>
                <a:latin typeface="Arial Nova Light" panose="020B0502020104020203"/>
                <a:ea typeface="+mn-ea"/>
                <a:cs typeface="+mn-cs"/>
              </a:rPr>
              <a:t> et al., 2023; </a:t>
            </a:r>
            <a:r>
              <a:rPr kumimoji="0" lang="da-DK" sz="1200" b="0" i="0" u="none" strike="noStrike" kern="1200" cap="none" spc="0" normalizeH="0" baseline="0" noProof="0" dirty="0" err="1">
                <a:ln>
                  <a:noFill/>
                </a:ln>
                <a:solidFill>
                  <a:srgbClr val="000000"/>
                </a:solidFill>
                <a:effectLst/>
                <a:uLnTx/>
                <a:uFillTx/>
                <a:latin typeface="Arial Nova Light" panose="020B0502020104020203"/>
                <a:ea typeface="+mn-ea"/>
                <a:cs typeface="+mn-cs"/>
              </a:rPr>
              <a:t>Plana-Ripoll</a:t>
            </a:r>
            <a:r>
              <a:rPr kumimoji="0" lang="da-DK" sz="1200" b="0" i="0" u="none" strike="noStrike" kern="1200" cap="none" spc="0" normalizeH="0" baseline="0" noProof="0" dirty="0">
                <a:ln>
                  <a:noFill/>
                </a:ln>
                <a:solidFill>
                  <a:srgbClr val="000000"/>
                </a:solidFill>
                <a:effectLst/>
                <a:uLnTx/>
                <a:uFillTx/>
                <a:latin typeface="Arial Nova Light" panose="020B0502020104020203"/>
                <a:ea typeface="+mn-ea"/>
                <a:cs typeface="+mn-cs"/>
              </a:rPr>
              <a:t> et al., 2019; Reneflot et al., 2018; </a:t>
            </a:r>
            <a:r>
              <a:rPr kumimoji="0" lang="da-DK" sz="1200" b="0" i="0" u="none" strike="noStrike" kern="1200" cap="none" spc="0" normalizeH="0" baseline="0" noProof="0" dirty="0" err="1">
                <a:ln>
                  <a:noFill/>
                </a:ln>
                <a:solidFill>
                  <a:srgbClr val="000000"/>
                </a:solidFill>
                <a:effectLst/>
                <a:uLnTx/>
                <a:uFillTx/>
                <a:latin typeface="Arial Nova Light" panose="020B0502020104020203"/>
                <a:ea typeface="+mn-ea"/>
                <a:cs typeface="+mn-cs"/>
              </a:rPr>
              <a:t>Vergunst</a:t>
            </a:r>
            <a:r>
              <a:rPr kumimoji="0" lang="da-DK" sz="1200" b="0" i="0" u="none" strike="noStrike" kern="1200" cap="none" spc="0" normalizeH="0" baseline="0" noProof="0" dirty="0">
                <a:ln>
                  <a:noFill/>
                </a:ln>
                <a:solidFill>
                  <a:srgbClr val="000000"/>
                </a:solidFill>
                <a:effectLst/>
                <a:uLnTx/>
                <a:uFillTx/>
                <a:latin typeface="Arial Nova Light" panose="020B0502020104020203"/>
                <a:ea typeface="+mn-ea"/>
                <a:cs typeface="+mn-cs"/>
              </a:rPr>
              <a:t> et al., 2023; </a:t>
            </a:r>
            <a:r>
              <a:rPr kumimoji="0" lang="da-DK" sz="1200" b="0" i="0" u="none" strike="noStrike" kern="1200" cap="none" spc="0" normalizeH="0" baseline="0" noProof="0" dirty="0" err="1">
                <a:ln>
                  <a:noFill/>
                </a:ln>
                <a:solidFill>
                  <a:srgbClr val="000000"/>
                </a:solidFill>
                <a:effectLst/>
                <a:uLnTx/>
                <a:uFillTx/>
                <a:latin typeface="Arial Nova Light" panose="020B0502020104020203"/>
                <a:ea typeface="+mn-ea"/>
                <a:cs typeface="+mn-cs"/>
              </a:rPr>
              <a:t>Weisz</a:t>
            </a:r>
            <a:r>
              <a:rPr kumimoji="0" lang="da-DK" sz="1200" b="0" i="0" u="none" strike="noStrike" kern="1200" cap="none" spc="0" normalizeH="0" baseline="0" noProof="0" dirty="0">
                <a:ln>
                  <a:noFill/>
                </a:ln>
                <a:solidFill>
                  <a:srgbClr val="000000"/>
                </a:solidFill>
                <a:effectLst/>
                <a:uLnTx/>
                <a:uFillTx/>
                <a:latin typeface="Arial Nova Light" panose="020B0502020104020203"/>
                <a:ea typeface="+mn-ea"/>
                <a:cs typeface="+mn-cs"/>
              </a:rPr>
              <a:t> et al., 2017)</a:t>
            </a:r>
          </a:p>
        </p:txBody>
      </p:sp>
    </p:spTree>
    <p:extLst>
      <p:ext uri="{BB962C8B-B14F-4D97-AF65-F5344CB8AC3E}">
        <p14:creationId xmlns:p14="http://schemas.microsoft.com/office/powerpoint/2010/main" val="4291286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7">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30" name="Rectangle 9">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31" name="Rectangle 11">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32" name="Rectangle 13">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33" name="Rectangle 15">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2" name="Tittel 1">
            <a:extLst>
              <a:ext uri="{FF2B5EF4-FFF2-40B4-BE49-F238E27FC236}">
                <a16:creationId xmlns:a16="http://schemas.microsoft.com/office/drawing/2014/main" id="{BC534439-F4A1-FCE0-9A12-9C8AD707D8B5}"/>
              </a:ext>
            </a:extLst>
          </p:cNvPr>
          <p:cNvSpPr>
            <a:spLocks noGrp="1"/>
          </p:cNvSpPr>
          <p:nvPr>
            <p:ph type="title"/>
          </p:nvPr>
        </p:nvSpPr>
        <p:spPr>
          <a:xfrm>
            <a:off x="771148" y="1037967"/>
            <a:ext cx="3054091" cy="4709131"/>
          </a:xfrm>
        </p:spPr>
        <p:txBody>
          <a:bodyPr anchor="ctr">
            <a:normAutofit/>
          </a:bodyPr>
          <a:lstStyle/>
          <a:p>
            <a:r>
              <a:rPr lang="en-US" sz="2600" dirty="0">
                <a:solidFill>
                  <a:srgbClr val="FFFEFF"/>
                </a:solidFill>
              </a:rPr>
              <a:t>BACKGROUND:</a:t>
            </a:r>
            <a:br>
              <a:rPr lang="en-US" sz="2600" dirty="0">
                <a:solidFill>
                  <a:srgbClr val="FFFEFF"/>
                </a:solidFill>
              </a:rPr>
            </a:br>
            <a:r>
              <a:rPr lang="en-US" sz="2600" dirty="0">
                <a:solidFill>
                  <a:srgbClr val="FFFEFF"/>
                </a:solidFill>
              </a:rPr>
              <a:t>IMPLEMENTATION</a:t>
            </a:r>
            <a:endParaRPr lang="nb-NO" sz="2600" dirty="0">
              <a:solidFill>
                <a:srgbClr val="FFFEFF"/>
              </a:solidFill>
            </a:endParaRPr>
          </a:p>
        </p:txBody>
      </p:sp>
      <p:sp>
        <p:nvSpPr>
          <p:cNvPr id="3" name="Plassholder for innhold 2">
            <a:extLst>
              <a:ext uri="{FF2B5EF4-FFF2-40B4-BE49-F238E27FC236}">
                <a16:creationId xmlns:a16="http://schemas.microsoft.com/office/drawing/2014/main" id="{0AFA87BF-B835-4704-B0BA-5508A6BF41AE}"/>
              </a:ext>
            </a:extLst>
          </p:cNvPr>
          <p:cNvSpPr>
            <a:spLocks noGrp="1"/>
          </p:cNvSpPr>
          <p:nvPr>
            <p:ph idx="1"/>
          </p:nvPr>
        </p:nvSpPr>
        <p:spPr>
          <a:xfrm>
            <a:off x="4378712" y="597643"/>
            <a:ext cx="7643660" cy="5792922"/>
          </a:xfrm>
        </p:spPr>
        <p:txBody>
          <a:bodyPr>
            <a:noAutofit/>
          </a:bodyPr>
          <a:lstStyle/>
          <a:p>
            <a:pPr lvl="0">
              <a:buClr>
                <a:srgbClr val="C49792"/>
              </a:buClr>
            </a:pPr>
            <a:r>
              <a:rPr lang="en-US" sz="2200" dirty="0">
                <a:solidFill>
                  <a:schemeClr val="tx1"/>
                </a:solidFill>
              </a:rPr>
              <a:t>Greater emphasis on prevention and early intervention, along with an increased responsibility placed on primary care services</a:t>
            </a:r>
          </a:p>
          <a:p>
            <a:pPr lvl="0">
              <a:buClr>
                <a:srgbClr val="C49792"/>
              </a:buClr>
            </a:pPr>
            <a:r>
              <a:rPr lang="en-US" sz="2200" dirty="0">
                <a:solidFill>
                  <a:schemeClr val="tx1"/>
                </a:solidFill>
              </a:rPr>
              <a:t>Vulnerable target group: rejected by Child and Adolescent Mental Health Clinics </a:t>
            </a:r>
            <a:r>
              <a:rPr lang="en-US" sz="2200" dirty="0">
                <a:solidFill>
                  <a:schemeClr val="tx1"/>
                </a:solidFill>
                <a:sym typeface="Wingdings" panose="05000000000000000000" pitchFamily="2" charset="2"/>
              </a:rPr>
              <a:t> </a:t>
            </a:r>
            <a:r>
              <a:rPr lang="en-US" sz="2200" dirty="0">
                <a:solidFill>
                  <a:schemeClr val="tx1"/>
                </a:solidFill>
              </a:rPr>
              <a:t>sent back to the municipality </a:t>
            </a:r>
            <a:r>
              <a:rPr lang="en-US" sz="2200" dirty="0">
                <a:solidFill>
                  <a:schemeClr val="tx1"/>
                </a:solidFill>
                <a:sym typeface="Wingdings" panose="05000000000000000000" pitchFamily="2" charset="2"/>
              </a:rPr>
              <a:t></a:t>
            </a:r>
            <a:r>
              <a:rPr lang="en-US" sz="2200" dirty="0">
                <a:solidFill>
                  <a:schemeClr val="tx1"/>
                </a:solidFill>
              </a:rPr>
              <a:t> treated for parts of their problems - or not at all </a:t>
            </a:r>
          </a:p>
        </p:txBody>
      </p:sp>
      <p:sp>
        <p:nvSpPr>
          <p:cNvPr id="5" name="TekstSylinder 4">
            <a:extLst>
              <a:ext uri="{FF2B5EF4-FFF2-40B4-BE49-F238E27FC236}">
                <a16:creationId xmlns:a16="http://schemas.microsoft.com/office/drawing/2014/main" id="{E44EE85D-986B-F8EC-1529-B7ECAD1049AA}"/>
              </a:ext>
            </a:extLst>
          </p:cNvPr>
          <p:cNvSpPr txBox="1"/>
          <p:nvPr/>
        </p:nvSpPr>
        <p:spPr>
          <a:xfrm>
            <a:off x="9521153" y="6581001"/>
            <a:ext cx="278071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Arial Nova Light" panose="020B0502020104020203"/>
                <a:ea typeface="+mn-ea"/>
                <a:cs typeface="+mn-cs"/>
              </a:rPr>
              <a:t>(Aase et al., 2020; Christiansen, 2015) </a:t>
            </a:r>
            <a:endParaRPr kumimoji="0" lang="nb-NO" sz="1200" b="0" i="0" u="none" strike="noStrike" kern="1200" cap="none" spc="0" normalizeH="0" baseline="0" noProof="0" dirty="0">
              <a:ln>
                <a:noFill/>
              </a:ln>
              <a:solidFill>
                <a:srgbClr val="000000"/>
              </a:solidFill>
              <a:effectLst/>
              <a:uLnTx/>
              <a:uFillTx/>
              <a:latin typeface="Arial Nova Light" panose="020B0502020104020203"/>
              <a:ea typeface="+mn-ea"/>
              <a:cs typeface="+mn-cs"/>
            </a:endParaRPr>
          </a:p>
        </p:txBody>
      </p:sp>
    </p:spTree>
    <p:extLst>
      <p:ext uri="{BB962C8B-B14F-4D97-AF65-F5344CB8AC3E}">
        <p14:creationId xmlns:p14="http://schemas.microsoft.com/office/powerpoint/2010/main" val="2640828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9332BD-F99F-4C98-C266-1F6287AA5EAB}"/>
              </a:ext>
            </a:extLst>
          </p:cNvPr>
          <p:cNvSpPr>
            <a:spLocks noGrp="1"/>
          </p:cNvSpPr>
          <p:nvPr>
            <p:ph idx="1"/>
          </p:nvPr>
        </p:nvSpPr>
        <p:spPr>
          <a:xfrm>
            <a:off x="455427" y="1825625"/>
            <a:ext cx="7749879" cy="3947854"/>
          </a:xfrm>
        </p:spPr>
        <p:txBody>
          <a:bodyPr>
            <a:normAutofit/>
          </a:bodyPr>
          <a:lstStyle/>
          <a:p>
            <a:r>
              <a:rPr lang="en-GB" sz="2600" b="1" dirty="0"/>
              <a:t>Implementation</a:t>
            </a:r>
            <a:r>
              <a:rPr lang="en-GB" sz="2600" dirty="0"/>
              <a:t> of health interventions </a:t>
            </a:r>
            <a:r>
              <a:rPr lang="en-GB" sz="2600" b="1" dirty="0"/>
              <a:t>is complex</a:t>
            </a:r>
            <a:r>
              <a:rPr lang="en-GB" sz="2600" dirty="0"/>
              <a:t>; ‘success’ requires l</a:t>
            </a:r>
            <a:r>
              <a:rPr lang="en-GB" sz="2600" b="1" dirty="0"/>
              <a:t>oops of learning &amp; adaptation</a:t>
            </a:r>
            <a:r>
              <a:rPr lang="en-GB" sz="2600" dirty="0"/>
              <a:t> to generate improved </a:t>
            </a:r>
            <a:r>
              <a:rPr lang="en-GB" sz="2600" b="1" dirty="0"/>
              <a:t>emergent outcomes </a:t>
            </a:r>
            <a:r>
              <a:rPr lang="en-GB" sz="2400" dirty="0"/>
              <a:t>[2]</a:t>
            </a:r>
            <a:endParaRPr lang="en-GB" sz="2600" dirty="0"/>
          </a:p>
          <a:p>
            <a:r>
              <a:rPr lang="en-GB" sz="2600" b="1" dirty="0"/>
              <a:t>Complexity lens: </a:t>
            </a:r>
            <a:r>
              <a:rPr lang="en-GB" sz="2600" dirty="0"/>
              <a:t>implementation as an ‘</a:t>
            </a:r>
            <a:r>
              <a:rPr lang="en-GB" sz="2600" b="1" dirty="0"/>
              <a:t>event in a system</a:t>
            </a:r>
            <a:r>
              <a:rPr lang="en-GB" sz="2600" dirty="0"/>
              <a:t>’ with </a:t>
            </a:r>
            <a:r>
              <a:rPr lang="en-GB" sz="2600" b="1" dirty="0"/>
              <a:t>dynamic interactions </a:t>
            </a:r>
            <a:r>
              <a:rPr lang="en-GB" sz="2600" dirty="0"/>
              <a:t>between policy interventions, stakeholders &amp; systems </a:t>
            </a:r>
            <a:r>
              <a:rPr lang="en-GB" sz="2400" dirty="0"/>
              <a:t>[3]</a:t>
            </a:r>
          </a:p>
          <a:p>
            <a:r>
              <a:rPr lang="en-GB" sz="2600" dirty="0"/>
              <a:t>However, application often </a:t>
            </a:r>
            <a:r>
              <a:rPr lang="en-GB" sz="2600" b="1" dirty="0"/>
              <a:t>remains metaphorical </a:t>
            </a:r>
            <a:r>
              <a:rPr lang="en-GB" sz="2600" dirty="0"/>
              <a:t>with </a:t>
            </a:r>
            <a:r>
              <a:rPr lang="en-GB" sz="2600" b="1" dirty="0"/>
              <a:t>lack of </a:t>
            </a:r>
            <a:r>
              <a:rPr lang="en-GB" sz="2600" dirty="0"/>
              <a:t>insight in </a:t>
            </a:r>
            <a:r>
              <a:rPr lang="en-GB" sz="2600" b="1" dirty="0"/>
              <a:t>practical application </a:t>
            </a:r>
            <a:r>
              <a:rPr lang="en-GB" sz="2400" dirty="0"/>
              <a:t>[4]</a:t>
            </a:r>
            <a:endParaRPr lang="en-GB" sz="2600" dirty="0"/>
          </a:p>
        </p:txBody>
      </p:sp>
      <p:sp>
        <p:nvSpPr>
          <p:cNvPr id="3" name="Title 2">
            <a:extLst>
              <a:ext uri="{FF2B5EF4-FFF2-40B4-BE49-F238E27FC236}">
                <a16:creationId xmlns:a16="http://schemas.microsoft.com/office/drawing/2014/main" id="{E87EEE64-2BDB-89BC-AC32-8F0EFE914873}"/>
              </a:ext>
            </a:extLst>
          </p:cNvPr>
          <p:cNvSpPr>
            <a:spLocks noGrp="1"/>
          </p:cNvSpPr>
          <p:nvPr>
            <p:ph type="title"/>
          </p:nvPr>
        </p:nvSpPr>
        <p:spPr>
          <a:xfrm>
            <a:off x="838200" y="411770"/>
            <a:ext cx="9285514" cy="1325563"/>
          </a:xfrm>
        </p:spPr>
        <p:txBody>
          <a:bodyPr anchor="ctr">
            <a:normAutofit/>
          </a:bodyPr>
          <a:lstStyle/>
          <a:p>
            <a:r>
              <a:rPr lang="en-GB" dirty="0"/>
              <a:t>Why a complexity lens?</a:t>
            </a:r>
          </a:p>
        </p:txBody>
      </p:sp>
      <p:pic>
        <p:nvPicPr>
          <p:cNvPr id="2052" name="Picture 4" descr="Systems thinking: a new lens on complexity | Marketing | Campaign Asia">
            <a:extLst>
              <a:ext uri="{FF2B5EF4-FFF2-40B4-BE49-F238E27FC236}">
                <a16:creationId xmlns:a16="http://schemas.microsoft.com/office/drawing/2014/main" id="{9980CA0C-90B4-93C2-A8B1-8D37E726D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409" r="21433"/>
          <a:stretch>
            <a:fillRect/>
          </a:stretch>
        </p:blipFill>
        <p:spPr bwMode="auto">
          <a:xfrm>
            <a:off x="8395806" y="1825625"/>
            <a:ext cx="3321376" cy="3947854"/>
          </a:xfrm>
          <a:prstGeom prst="rect">
            <a:avLst/>
          </a:prstGeom>
          <a:solidFill>
            <a:srgbClr val="FFFFFF"/>
          </a:solidFill>
        </p:spPr>
      </p:pic>
    </p:spTree>
    <p:extLst>
      <p:ext uri="{BB962C8B-B14F-4D97-AF65-F5344CB8AC3E}">
        <p14:creationId xmlns:p14="http://schemas.microsoft.com/office/powerpoint/2010/main" val="1812176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2">
            <a:extLst>
              <a:ext uri="{FF2B5EF4-FFF2-40B4-BE49-F238E27FC236}">
                <a16:creationId xmlns:a16="http://schemas.microsoft.com/office/drawing/2014/main" id="{13BF3125-F829-42AD-9499-2E1E685739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2" name="Tittel 1">
            <a:extLst>
              <a:ext uri="{FF2B5EF4-FFF2-40B4-BE49-F238E27FC236}">
                <a16:creationId xmlns:a16="http://schemas.microsoft.com/office/drawing/2014/main" id="{F37C5B18-B2A3-297F-48C5-23838398040D}"/>
              </a:ext>
            </a:extLst>
          </p:cNvPr>
          <p:cNvSpPr>
            <a:spLocks noGrp="1"/>
          </p:cNvSpPr>
          <p:nvPr>
            <p:ph type="title"/>
          </p:nvPr>
        </p:nvSpPr>
        <p:spPr>
          <a:xfrm>
            <a:off x="4241830" y="620960"/>
            <a:ext cx="7665542" cy="1188720"/>
          </a:xfrm>
        </p:spPr>
        <p:txBody>
          <a:bodyPr>
            <a:normAutofit fontScale="90000"/>
          </a:bodyPr>
          <a:lstStyle/>
          <a:p>
            <a:r>
              <a:rPr lang="nb-NO" sz="2600" dirty="0">
                <a:solidFill>
                  <a:schemeClr val="tx1"/>
                </a:solidFill>
              </a:rPr>
              <a:t>AIMS OF </a:t>
            </a: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br>
              <a:rPr lang="nb-NO" sz="2600" dirty="0">
                <a:solidFill>
                  <a:schemeClr val="tx1"/>
                </a:solidFill>
              </a:rPr>
            </a:br>
            <a:r>
              <a:rPr lang="nb-NO" sz="2900" dirty="0" err="1">
                <a:solidFill>
                  <a:schemeClr val="tx1"/>
                </a:solidFill>
              </a:rPr>
              <a:t>Supportive</a:t>
            </a:r>
            <a:r>
              <a:rPr lang="nb-NO" sz="2900" dirty="0">
                <a:solidFill>
                  <a:schemeClr val="tx1"/>
                </a:solidFill>
              </a:rPr>
              <a:t> </a:t>
            </a:r>
            <a:r>
              <a:rPr lang="nb-NO" sz="2900" dirty="0" err="1">
                <a:solidFill>
                  <a:schemeClr val="tx1"/>
                </a:solidFill>
              </a:rPr>
              <a:t>Parents</a:t>
            </a:r>
            <a:r>
              <a:rPr lang="nb-NO" sz="2900" dirty="0">
                <a:solidFill>
                  <a:schemeClr val="tx1"/>
                </a:solidFill>
              </a:rPr>
              <a:t> - </a:t>
            </a:r>
            <a:r>
              <a:rPr lang="nb-NO" sz="2900" dirty="0" err="1">
                <a:solidFill>
                  <a:schemeClr val="tx1"/>
                </a:solidFill>
              </a:rPr>
              <a:t>Coping</a:t>
            </a:r>
            <a:r>
              <a:rPr lang="nb-NO" sz="2900" dirty="0">
                <a:solidFill>
                  <a:schemeClr val="tx1"/>
                </a:solidFill>
              </a:rPr>
              <a:t> Kids (SPARCK):</a:t>
            </a:r>
          </a:p>
        </p:txBody>
      </p:sp>
      <p:sp>
        <p:nvSpPr>
          <p:cNvPr id="31" name="Rectangle 24">
            <a:extLst>
              <a:ext uri="{FF2B5EF4-FFF2-40B4-BE49-F238E27FC236}">
                <a16:creationId xmlns:a16="http://schemas.microsoft.com/office/drawing/2014/main" id="{0755048A-E386-4898-B0AD-98A6A29F6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32" name="Rectangle 26">
            <a:extLst>
              <a:ext uri="{FF2B5EF4-FFF2-40B4-BE49-F238E27FC236}">
                <a16:creationId xmlns:a16="http://schemas.microsoft.com/office/drawing/2014/main" id="{0A21A1F8-0202-47A2-AA30-21B1B3ED6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29" name="Rectangle 28">
            <a:extLst>
              <a:ext uri="{FF2B5EF4-FFF2-40B4-BE49-F238E27FC236}">
                <a16:creationId xmlns:a16="http://schemas.microsoft.com/office/drawing/2014/main" id="{58016B9E-A476-43D0-AA13-88A0A84D4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pic>
        <p:nvPicPr>
          <p:cNvPr id="10" name="Plassholder for innhold 3">
            <a:extLst>
              <a:ext uri="{FF2B5EF4-FFF2-40B4-BE49-F238E27FC236}">
                <a16:creationId xmlns:a16="http://schemas.microsoft.com/office/drawing/2014/main" id="{87932326-D010-37E9-6AAD-A03A8B3AAEB6}"/>
              </a:ext>
            </a:extLst>
          </p:cNvPr>
          <p:cNvPicPr>
            <a:picLocks noChangeAspect="1"/>
          </p:cNvPicPr>
          <p:nvPr/>
        </p:nvPicPr>
        <p:blipFill rotWithShape="1">
          <a:blip r:embed="rId3"/>
          <a:srcRect l="41202" r="1" b="1"/>
          <a:stretch/>
        </p:blipFill>
        <p:spPr>
          <a:xfrm>
            <a:off x="446533" y="641102"/>
            <a:ext cx="3702877" cy="2707998"/>
          </a:xfrm>
          <a:prstGeom prst="rect">
            <a:avLst/>
          </a:prstGeom>
        </p:spPr>
      </p:pic>
      <p:pic>
        <p:nvPicPr>
          <p:cNvPr id="11" name="Picture 16">
            <a:extLst>
              <a:ext uri="{FF2B5EF4-FFF2-40B4-BE49-F238E27FC236}">
                <a16:creationId xmlns:a16="http://schemas.microsoft.com/office/drawing/2014/main" id="{48885B7F-CF40-8E6B-7CE5-056B104A5783}"/>
              </a:ext>
            </a:extLst>
          </p:cNvPr>
          <p:cNvPicPr>
            <a:picLocks noChangeAspect="1"/>
          </p:cNvPicPr>
          <p:nvPr/>
        </p:nvPicPr>
        <p:blipFill rotWithShape="1">
          <a:blip r:embed="rId4">
            <a:extLst>
              <a:ext uri="{28A0092B-C50C-407E-A947-70E740481C1C}">
                <a14:useLocalDpi xmlns:a14="http://schemas.microsoft.com/office/drawing/2010/main" val="0"/>
              </a:ext>
            </a:extLst>
          </a:blip>
          <a:srcRect l="2299" r="-4" b="-4"/>
          <a:stretch/>
        </p:blipFill>
        <p:spPr>
          <a:xfrm>
            <a:off x="446534" y="3635289"/>
            <a:ext cx="3702877" cy="2709852"/>
          </a:xfrm>
          <a:prstGeom prst="rect">
            <a:avLst/>
          </a:prstGeom>
        </p:spPr>
      </p:pic>
      <p:sp>
        <p:nvSpPr>
          <p:cNvPr id="9" name="Plassholder for innhold 8">
            <a:extLst>
              <a:ext uri="{FF2B5EF4-FFF2-40B4-BE49-F238E27FC236}">
                <a16:creationId xmlns:a16="http://schemas.microsoft.com/office/drawing/2014/main" id="{B2E36F0D-1370-81CF-4D9A-11921DEFC02E}"/>
              </a:ext>
            </a:extLst>
          </p:cNvPr>
          <p:cNvSpPr>
            <a:spLocks noGrp="1"/>
          </p:cNvSpPr>
          <p:nvPr>
            <p:ph idx="1"/>
          </p:nvPr>
        </p:nvSpPr>
        <p:spPr>
          <a:xfrm>
            <a:off x="4398133" y="1878443"/>
            <a:ext cx="7212674" cy="4512121"/>
          </a:xfrm>
        </p:spPr>
        <p:txBody>
          <a:bodyPr>
            <a:normAutofit/>
          </a:bodyPr>
          <a:lstStyle/>
          <a:p>
            <a:pPr marL="342900" indent="-342900">
              <a:buFont typeface="+mj-lt"/>
              <a:buAutoNum type="arabicPeriod"/>
            </a:pPr>
            <a:r>
              <a:rPr lang="nb-NO" sz="2000" dirty="0" err="1">
                <a:solidFill>
                  <a:schemeClr val="tx1"/>
                </a:solidFill>
              </a:rPr>
              <a:t>Effective</a:t>
            </a:r>
            <a:r>
              <a:rPr lang="nb-NO" sz="2000" dirty="0">
                <a:solidFill>
                  <a:schemeClr val="tx1"/>
                </a:solidFill>
              </a:rPr>
              <a:t> and </a:t>
            </a:r>
            <a:r>
              <a:rPr lang="nb-NO" sz="2000" dirty="0" err="1">
                <a:solidFill>
                  <a:schemeClr val="tx1"/>
                </a:solidFill>
              </a:rPr>
              <a:t>flexible</a:t>
            </a:r>
            <a:r>
              <a:rPr lang="nb-NO" sz="2000" dirty="0">
                <a:solidFill>
                  <a:schemeClr val="tx1"/>
                </a:solidFill>
              </a:rPr>
              <a:t> </a:t>
            </a:r>
            <a:r>
              <a:rPr lang="nb-NO" sz="2000" dirty="0" err="1">
                <a:solidFill>
                  <a:schemeClr val="tx1"/>
                </a:solidFill>
              </a:rPr>
              <a:t>parent</a:t>
            </a:r>
            <a:r>
              <a:rPr lang="nb-NO" sz="2000" dirty="0">
                <a:solidFill>
                  <a:schemeClr val="tx1"/>
                </a:solidFill>
              </a:rPr>
              <a:t> training </a:t>
            </a:r>
            <a:r>
              <a:rPr lang="nb-NO" sz="2000" dirty="0" err="1">
                <a:solidFill>
                  <a:schemeClr val="tx1"/>
                </a:solidFill>
              </a:rPr>
              <a:t>intervention</a:t>
            </a:r>
            <a:r>
              <a:rPr lang="nb-NO" sz="2000" dirty="0">
                <a:solidFill>
                  <a:schemeClr val="tx1"/>
                </a:solidFill>
              </a:rPr>
              <a:t> </a:t>
            </a:r>
            <a:r>
              <a:rPr lang="nb-NO" sz="2000" dirty="0" err="1">
                <a:solidFill>
                  <a:schemeClr val="tx1"/>
                </a:solidFill>
              </a:rPr>
              <a:t>aimed</a:t>
            </a:r>
            <a:r>
              <a:rPr lang="nb-NO" sz="2000" dirty="0">
                <a:solidFill>
                  <a:schemeClr val="tx1"/>
                </a:solidFill>
              </a:rPr>
              <a:t> at </a:t>
            </a:r>
            <a:r>
              <a:rPr lang="nb-NO" sz="2000" dirty="0" err="1">
                <a:solidFill>
                  <a:schemeClr val="tx1"/>
                </a:solidFill>
              </a:rPr>
              <a:t>children</a:t>
            </a:r>
            <a:r>
              <a:rPr lang="nb-NO" sz="2000" dirty="0">
                <a:solidFill>
                  <a:schemeClr val="tx1"/>
                </a:solidFill>
              </a:rPr>
              <a:t> (4 - 12 </a:t>
            </a:r>
            <a:r>
              <a:rPr lang="nb-NO" sz="2000" dirty="0" err="1">
                <a:solidFill>
                  <a:schemeClr val="tx1"/>
                </a:solidFill>
              </a:rPr>
              <a:t>years</a:t>
            </a:r>
            <a:r>
              <a:rPr lang="nb-NO" sz="2000" dirty="0">
                <a:solidFill>
                  <a:schemeClr val="tx1"/>
                </a:solidFill>
              </a:rPr>
              <a:t>) </a:t>
            </a:r>
            <a:r>
              <a:rPr lang="nb-NO" sz="2000" dirty="0" err="1">
                <a:solidFill>
                  <a:schemeClr val="tx1"/>
                </a:solidFill>
              </a:rPr>
              <a:t>showing</a:t>
            </a:r>
            <a:r>
              <a:rPr lang="nb-NO" sz="2000" dirty="0">
                <a:solidFill>
                  <a:schemeClr val="tx1"/>
                </a:solidFill>
              </a:rPr>
              <a:t> </a:t>
            </a:r>
            <a:r>
              <a:rPr lang="nb-NO" sz="2000" dirty="0" err="1">
                <a:solidFill>
                  <a:schemeClr val="tx1"/>
                </a:solidFill>
              </a:rPr>
              <a:t>early</a:t>
            </a:r>
            <a:r>
              <a:rPr lang="nb-NO" sz="2000" dirty="0">
                <a:solidFill>
                  <a:schemeClr val="tx1"/>
                </a:solidFill>
              </a:rPr>
              <a:t> </a:t>
            </a:r>
            <a:r>
              <a:rPr lang="nb-NO" sz="2000" dirty="0" err="1">
                <a:solidFill>
                  <a:schemeClr val="tx1"/>
                </a:solidFill>
              </a:rPr>
              <a:t>signs</a:t>
            </a:r>
            <a:r>
              <a:rPr lang="nb-NO" sz="2000" dirty="0">
                <a:solidFill>
                  <a:schemeClr val="tx1"/>
                </a:solidFill>
              </a:rPr>
              <a:t> </a:t>
            </a:r>
            <a:r>
              <a:rPr lang="nb-NO" sz="2000" dirty="0" err="1">
                <a:solidFill>
                  <a:schemeClr val="tx1"/>
                </a:solidFill>
              </a:rPr>
              <a:t>of</a:t>
            </a:r>
            <a:r>
              <a:rPr lang="nb-NO" sz="2000" dirty="0">
                <a:solidFill>
                  <a:schemeClr val="tx1"/>
                </a:solidFill>
              </a:rPr>
              <a:t> </a:t>
            </a:r>
            <a:r>
              <a:rPr lang="nb-NO" sz="2000" dirty="0" err="1">
                <a:solidFill>
                  <a:schemeClr val="tx1"/>
                </a:solidFill>
              </a:rPr>
              <a:t>internalizing</a:t>
            </a:r>
            <a:r>
              <a:rPr lang="nb-NO" sz="2000" dirty="0">
                <a:solidFill>
                  <a:schemeClr val="tx1"/>
                </a:solidFill>
              </a:rPr>
              <a:t> and/or </a:t>
            </a:r>
            <a:r>
              <a:rPr lang="nb-NO" sz="2000" dirty="0" err="1">
                <a:solidFill>
                  <a:schemeClr val="tx1"/>
                </a:solidFill>
              </a:rPr>
              <a:t>externalizing</a:t>
            </a:r>
            <a:r>
              <a:rPr lang="nb-NO" sz="2000" dirty="0">
                <a:solidFill>
                  <a:schemeClr val="tx1"/>
                </a:solidFill>
              </a:rPr>
              <a:t> mental </a:t>
            </a:r>
            <a:r>
              <a:rPr lang="nb-NO" sz="2000" dirty="0" err="1">
                <a:solidFill>
                  <a:schemeClr val="tx1"/>
                </a:solidFill>
              </a:rPr>
              <a:t>health</a:t>
            </a:r>
            <a:r>
              <a:rPr lang="nb-NO" sz="2000" dirty="0">
                <a:solidFill>
                  <a:schemeClr val="tx1"/>
                </a:solidFill>
              </a:rPr>
              <a:t> problems</a:t>
            </a:r>
            <a:br>
              <a:rPr lang="nb-NO" sz="2000" dirty="0">
                <a:solidFill>
                  <a:schemeClr val="tx1"/>
                </a:solidFill>
              </a:rPr>
            </a:br>
            <a:endParaRPr lang="nb-NO" sz="2000" dirty="0">
              <a:solidFill>
                <a:schemeClr val="tx1"/>
              </a:solidFill>
            </a:endParaRPr>
          </a:p>
          <a:p>
            <a:pPr marL="342900" indent="-342900">
              <a:buFont typeface="+mj-lt"/>
              <a:buAutoNum type="arabicPeriod"/>
            </a:pPr>
            <a:r>
              <a:rPr lang="nb-NO" sz="2000" dirty="0" err="1">
                <a:solidFill>
                  <a:schemeClr val="tx1"/>
                </a:solidFill>
              </a:rPr>
              <a:t>Acceptable</a:t>
            </a:r>
            <a:r>
              <a:rPr lang="nb-NO" sz="2000" dirty="0">
                <a:solidFill>
                  <a:schemeClr val="tx1"/>
                </a:solidFill>
              </a:rPr>
              <a:t>, </a:t>
            </a:r>
            <a:r>
              <a:rPr lang="nb-NO" sz="2000" dirty="0" err="1">
                <a:solidFill>
                  <a:schemeClr val="tx1"/>
                </a:solidFill>
              </a:rPr>
              <a:t>appropriate</a:t>
            </a:r>
            <a:r>
              <a:rPr lang="nb-NO" sz="2000" dirty="0">
                <a:solidFill>
                  <a:schemeClr val="tx1"/>
                </a:solidFill>
              </a:rPr>
              <a:t>, and </a:t>
            </a:r>
            <a:r>
              <a:rPr lang="nb-NO" sz="2000" dirty="0" err="1">
                <a:solidFill>
                  <a:schemeClr val="tx1"/>
                </a:solidFill>
              </a:rPr>
              <a:t>feasible</a:t>
            </a:r>
            <a:r>
              <a:rPr lang="nb-NO" sz="2000" dirty="0">
                <a:solidFill>
                  <a:schemeClr val="tx1"/>
                </a:solidFill>
              </a:rPr>
              <a:t> </a:t>
            </a:r>
            <a:r>
              <a:rPr lang="nb-NO" sz="2000" dirty="0" err="1">
                <a:solidFill>
                  <a:schemeClr val="tx1"/>
                </a:solidFill>
              </a:rPr>
              <a:t>intervention</a:t>
            </a:r>
            <a:r>
              <a:rPr lang="nb-NO" sz="2000" dirty="0">
                <a:solidFill>
                  <a:schemeClr val="tx1"/>
                </a:solidFill>
              </a:rPr>
              <a:t> </a:t>
            </a:r>
            <a:r>
              <a:rPr lang="nb-NO" sz="2000" dirty="0" err="1">
                <a:solidFill>
                  <a:schemeClr val="tx1"/>
                </a:solidFill>
              </a:rPr>
              <a:t>tailored</a:t>
            </a:r>
            <a:r>
              <a:rPr lang="nb-NO" sz="2000" dirty="0">
                <a:solidFill>
                  <a:schemeClr val="tx1"/>
                </a:solidFill>
              </a:rPr>
              <a:t> to </a:t>
            </a:r>
            <a:r>
              <a:rPr lang="nb-NO" sz="2000" dirty="0" err="1">
                <a:solidFill>
                  <a:schemeClr val="tx1"/>
                </a:solidFill>
              </a:rPr>
              <a:t>clients</a:t>
            </a:r>
            <a:r>
              <a:rPr lang="nb-NO" sz="2000" dirty="0">
                <a:solidFill>
                  <a:schemeClr val="tx1"/>
                </a:solidFill>
              </a:rPr>
              <a:t>’ and stakeholders’ </a:t>
            </a:r>
            <a:r>
              <a:rPr lang="nb-NO" sz="2000" dirty="0" err="1">
                <a:solidFill>
                  <a:schemeClr val="tx1"/>
                </a:solidFill>
              </a:rPr>
              <a:t>needs</a:t>
            </a:r>
            <a:r>
              <a:rPr lang="nb-NO" sz="2000" dirty="0">
                <a:solidFill>
                  <a:schemeClr val="tx1"/>
                </a:solidFill>
              </a:rPr>
              <a:t> and </a:t>
            </a:r>
            <a:r>
              <a:rPr lang="nb-NO" sz="2000" dirty="0" err="1">
                <a:solidFill>
                  <a:schemeClr val="tx1"/>
                </a:solidFill>
              </a:rPr>
              <a:t>contexts</a:t>
            </a:r>
            <a:r>
              <a:rPr lang="nb-NO" sz="2000" dirty="0">
                <a:solidFill>
                  <a:schemeClr val="tx1"/>
                </a:solidFill>
              </a:rPr>
              <a:t>, to support </a:t>
            </a:r>
            <a:r>
              <a:rPr lang="nb-NO" sz="2000" dirty="0" err="1">
                <a:solidFill>
                  <a:schemeClr val="tx1"/>
                </a:solidFill>
              </a:rPr>
              <a:t>implementation</a:t>
            </a:r>
            <a:r>
              <a:rPr lang="nb-NO" sz="2000" dirty="0">
                <a:solidFill>
                  <a:schemeClr val="tx1"/>
                </a:solidFill>
              </a:rPr>
              <a:t> and </a:t>
            </a:r>
            <a:r>
              <a:rPr lang="nb-NO" sz="2000" dirty="0" err="1">
                <a:solidFill>
                  <a:schemeClr val="tx1"/>
                </a:solidFill>
              </a:rPr>
              <a:t>sustainment</a:t>
            </a:r>
            <a:r>
              <a:rPr lang="nb-NO" sz="2000" dirty="0">
                <a:solidFill>
                  <a:schemeClr val="tx1"/>
                </a:solidFill>
              </a:rPr>
              <a:t> in </a:t>
            </a:r>
            <a:r>
              <a:rPr lang="nb-NO" sz="2000" dirty="0" err="1">
                <a:solidFill>
                  <a:schemeClr val="tx1"/>
                </a:solidFill>
              </a:rPr>
              <a:t>primary</a:t>
            </a:r>
            <a:r>
              <a:rPr lang="nb-NO" sz="2000" dirty="0">
                <a:solidFill>
                  <a:schemeClr val="tx1"/>
                </a:solidFill>
              </a:rPr>
              <a:t> </a:t>
            </a:r>
            <a:r>
              <a:rPr lang="nb-NO" sz="2000" dirty="0" err="1">
                <a:solidFill>
                  <a:schemeClr val="tx1"/>
                </a:solidFill>
              </a:rPr>
              <a:t>care</a:t>
            </a:r>
            <a:r>
              <a:rPr lang="nb-NO" sz="2000" dirty="0">
                <a:solidFill>
                  <a:schemeClr val="tx1"/>
                </a:solidFill>
              </a:rPr>
              <a:t> services </a:t>
            </a:r>
          </a:p>
          <a:p>
            <a:pPr marL="0" indent="0">
              <a:buNone/>
            </a:pPr>
            <a:endParaRPr lang="nb-NO" dirty="0"/>
          </a:p>
        </p:txBody>
      </p:sp>
      <p:sp>
        <p:nvSpPr>
          <p:cNvPr id="3" name="TekstSylinder 2">
            <a:extLst>
              <a:ext uri="{FF2B5EF4-FFF2-40B4-BE49-F238E27FC236}">
                <a16:creationId xmlns:a16="http://schemas.microsoft.com/office/drawing/2014/main" id="{61926C5A-57B5-248E-E150-D7D1F32277AD}"/>
              </a:ext>
            </a:extLst>
          </p:cNvPr>
          <p:cNvSpPr txBox="1"/>
          <p:nvPr/>
        </p:nvSpPr>
        <p:spPr>
          <a:xfrm>
            <a:off x="8730798" y="6581001"/>
            <a:ext cx="346120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0000"/>
                </a:solidFill>
                <a:effectLst/>
                <a:uLnTx/>
                <a:uFillTx/>
                <a:latin typeface="Arial Nova Light" panose="020B0502020104020203"/>
                <a:ea typeface="+mn-ea"/>
                <a:cs typeface="+mn-cs"/>
              </a:rPr>
              <a:t>(</a:t>
            </a:r>
            <a:r>
              <a:rPr kumimoji="0" lang="en-US" sz="1200" b="0" i="0" u="none" strike="noStrike" kern="1200" cap="none" spc="0" normalizeH="0" baseline="0" noProof="0" dirty="0">
                <a:ln>
                  <a:noFill/>
                </a:ln>
                <a:solidFill>
                  <a:srgbClr val="000000"/>
                </a:solidFill>
                <a:effectLst/>
                <a:uLnTx/>
                <a:uFillTx/>
                <a:latin typeface="Arial Nova Light" panose="020B0502020104020203"/>
                <a:ea typeface="Calibri" panose="020F0502020204030204" pitchFamily="34" charset="0"/>
                <a:cs typeface="+mn-cs"/>
              </a:rPr>
              <a:t>Curran et al., 2012; 2022;</a:t>
            </a:r>
            <a:r>
              <a:rPr kumimoji="0" lang="da-DK" sz="1200" b="0" i="0" u="none" strike="noStrike" kern="1200" cap="none" spc="0" normalizeH="0" baseline="0" noProof="0" dirty="0">
                <a:ln>
                  <a:noFill/>
                </a:ln>
                <a:solidFill>
                  <a:srgbClr val="000000"/>
                </a:solidFill>
                <a:effectLst/>
                <a:uLnTx/>
                <a:uFillTx/>
                <a:latin typeface="Arial Nova Light" panose="020B0502020104020203"/>
                <a:ea typeface="+mn-ea"/>
                <a:cs typeface="+mn-cs"/>
              </a:rPr>
              <a:t> Lyon &amp; </a:t>
            </a:r>
            <a:r>
              <a:rPr kumimoji="0" lang="da-DK" sz="1200" b="0" i="0" u="none" strike="noStrike" kern="1200" cap="none" spc="0" normalizeH="0" baseline="0" noProof="0" dirty="0" err="1">
                <a:ln>
                  <a:noFill/>
                </a:ln>
                <a:solidFill>
                  <a:srgbClr val="000000"/>
                </a:solidFill>
                <a:effectLst/>
                <a:uLnTx/>
                <a:uFillTx/>
                <a:latin typeface="Arial Nova Light" panose="020B0502020104020203"/>
                <a:ea typeface="+mn-ea"/>
                <a:cs typeface="+mn-cs"/>
              </a:rPr>
              <a:t>Koerner</a:t>
            </a:r>
            <a:r>
              <a:rPr kumimoji="0" lang="da-DK" sz="1200" b="0" i="0" u="none" strike="noStrike" kern="1200" cap="none" spc="0" normalizeH="0" baseline="0" noProof="0" dirty="0">
                <a:ln>
                  <a:noFill/>
                </a:ln>
                <a:solidFill>
                  <a:srgbClr val="000000"/>
                </a:solidFill>
                <a:effectLst/>
                <a:uLnTx/>
                <a:uFillTx/>
                <a:latin typeface="Arial Nova Light" panose="020B0502020104020203"/>
                <a:ea typeface="+mn-ea"/>
                <a:cs typeface="+mn-cs"/>
              </a:rPr>
              <a:t>, 2016) </a:t>
            </a:r>
            <a:endParaRPr kumimoji="0" lang="nb-NO" sz="1200" b="0" i="0" u="none" strike="noStrike" kern="1200" cap="none" spc="0" normalizeH="0" baseline="0" noProof="0" dirty="0">
              <a:ln>
                <a:noFill/>
              </a:ln>
              <a:solidFill>
                <a:srgbClr val="000000"/>
              </a:solidFill>
              <a:effectLst/>
              <a:uLnTx/>
              <a:uFillTx/>
              <a:latin typeface="Arial Nova Light" panose="020B0502020104020203"/>
              <a:ea typeface="+mn-ea"/>
              <a:cs typeface="+mn-cs"/>
            </a:endParaRPr>
          </a:p>
        </p:txBody>
      </p:sp>
    </p:spTree>
    <p:extLst>
      <p:ext uri="{BB962C8B-B14F-4D97-AF65-F5344CB8AC3E}">
        <p14:creationId xmlns:p14="http://schemas.microsoft.com/office/powerpoint/2010/main" val="4236551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id="{86054BD9-6869-2B7C-1AA4-5101A3566131}"/>
              </a:ext>
            </a:extLst>
          </p:cNvPr>
          <p:cNvSpPr txBox="1"/>
          <p:nvPr/>
        </p:nvSpPr>
        <p:spPr>
          <a:xfrm>
            <a:off x="9242589" y="0"/>
            <a:ext cx="2949411" cy="6858000"/>
          </a:xfrm>
          <a:prstGeom prst="rect">
            <a:avLst/>
          </a:prstGeom>
          <a:gradFill>
            <a:gsLst>
              <a:gs pos="0">
                <a:srgbClr val="F3E9D9"/>
              </a:gs>
              <a:gs pos="60000">
                <a:srgbClr val="F3E9D9"/>
              </a:gs>
              <a:gs pos="84000">
                <a:srgbClr val="EEE1CA"/>
              </a:gs>
              <a:gs pos="100000">
                <a:srgbClr val="EEE1CA"/>
              </a:gs>
            </a:gsLst>
            <a:lin ang="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kstSylinder 2">
            <a:extLst>
              <a:ext uri="{FF2B5EF4-FFF2-40B4-BE49-F238E27FC236}">
                <a16:creationId xmlns:a16="http://schemas.microsoft.com/office/drawing/2014/main" id="{3FB3E1A1-DB84-60B5-6C66-D84A13FF3984}"/>
              </a:ext>
            </a:extLst>
          </p:cNvPr>
          <p:cNvSpPr txBox="1"/>
          <p:nvPr/>
        </p:nvSpPr>
        <p:spPr>
          <a:xfrm>
            <a:off x="2064394" y="-8860"/>
            <a:ext cx="7181532" cy="6858000"/>
          </a:xfrm>
          <a:prstGeom prst="rect">
            <a:avLst/>
          </a:prstGeom>
          <a:gradFill>
            <a:gsLst>
              <a:gs pos="0">
                <a:srgbClr val="F7F0E5"/>
              </a:gs>
              <a:gs pos="60000">
                <a:srgbClr val="F7F0E5"/>
              </a:gs>
              <a:gs pos="95000">
                <a:srgbClr val="F3E9D9"/>
              </a:gs>
              <a:gs pos="80000">
                <a:srgbClr val="F3E9D9"/>
              </a:gs>
            </a:gsLst>
            <a:lin ang="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kstSylinder 1">
            <a:extLst>
              <a:ext uri="{FF2B5EF4-FFF2-40B4-BE49-F238E27FC236}">
                <a16:creationId xmlns:a16="http://schemas.microsoft.com/office/drawing/2014/main" id="{0FD83D91-7862-F0C4-0DA2-742CEDAEF173}"/>
              </a:ext>
            </a:extLst>
          </p:cNvPr>
          <p:cNvSpPr txBox="1"/>
          <p:nvPr/>
        </p:nvSpPr>
        <p:spPr>
          <a:xfrm>
            <a:off x="-14607" y="24311"/>
            <a:ext cx="2082659" cy="6858000"/>
          </a:xfrm>
          <a:prstGeom prst="rect">
            <a:avLst/>
          </a:prstGeom>
          <a:gradFill flip="none" rotWithShape="1">
            <a:gsLst>
              <a:gs pos="0">
                <a:srgbClr val="FAF6F0"/>
              </a:gs>
              <a:gs pos="50000">
                <a:srgbClr val="FAF6F0"/>
              </a:gs>
              <a:gs pos="90000">
                <a:srgbClr val="F6EEE2"/>
              </a:gs>
              <a:gs pos="100000">
                <a:srgbClr val="F7F0E5"/>
              </a:gs>
            </a:gsLst>
            <a:lin ang="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Plassholder for bunntekst 3">
            <a:extLst>
              <a:ext uri="{FF2B5EF4-FFF2-40B4-BE49-F238E27FC236}">
                <a16:creationId xmlns:a16="http://schemas.microsoft.com/office/drawing/2014/main" id="{0F802050-C410-07BB-CF50-BA600B404E5C}"/>
              </a:ext>
            </a:extLst>
          </p:cNvPr>
          <p:cNvSpPr>
            <a:spLocks noGrp="1"/>
          </p:cNvSpPr>
          <p:nvPr>
            <p:ph type="ftr" sz="quarter" idx="11"/>
          </p:nvPr>
        </p:nvSpPr>
        <p:spPr>
          <a:xfrm>
            <a:off x="8874262" y="-672261"/>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©Nasjonalt utviklingssenter for barn og unge 
</a:t>
            </a:r>
          </a:p>
        </p:txBody>
      </p:sp>
      <p:sp>
        <p:nvSpPr>
          <p:cNvPr id="8" name="Figur 7">
            <a:extLst>
              <a:ext uri="{FF2B5EF4-FFF2-40B4-BE49-F238E27FC236}">
                <a16:creationId xmlns:a16="http://schemas.microsoft.com/office/drawing/2014/main" id="{BD0A1F76-BC3C-3D76-CF13-44605366123D}"/>
              </a:ext>
            </a:extLst>
          </p:cNvPr>
          <p:cNvSpPr/>
          <p:nvPr/>
        </p:nvSpPr>
        <p:spPr>
          <a:xfrm>
            <a:off x="230221" y="520639"/>
            <a:ext cx="11731557" cy="5894858"/>
          </a:xfrm>
          <a:prstGeom prst="swooshArrow">
            <a:avLst>
              <a:gd name="adj1" fmla="val 25000"/>
              <a:gd name="adj2" fmla="val 25000"/>
            </a:avLst>
          </a:prstGeom>
          <a:solidFill>
            <a:srgbClr val="F0E1C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nvGrpSpPr>
          <p:cNvPr id="19" name="Diagram group">
            <a:extLst>
              <a:ext uri="{FF2B5EF4-FFF2-40B4-BE49-F238E27FC236}">
                <a16:creationId xmlns:a16="http://schemas.microsoft.com/office/drawing/2014/main" id="{BB301D55-F5B0-E0B6-6E12-C751D89B0922}"/>
              </a:ext>
            </a:extLst>
          </p:cNvPr>
          <p:cNvGrpSpPr/>
          <p:nvPr/>
        </p:nvGrpSpPr>
        <p:grpSpPr>
          <a:xfrm>
            <a:off x="9677700" y="1799781"/>
            <a:ext cx="608999" cy="615330"/>
            <a:chOff x="5642850" y="1748784"/>
            <a:chExt cx="614862" cy="614862"/>
          </a:xfrm>
          <a:solidFill>
            <a:srgbClr val="C1A782"/>
          </a:solidFill>
          <a:effectLst>
            <a:outerShdw blurRad="50800" dist="38100" dir="10800000" algn="r" rotWithShape="0">
              <a:prstClr val="black">
                <a:alpha val="40000"/>
              </a:prstClr>
            </a:outerShdw>
          </a:effectLst>
        </p:grpSpPr>
        <p:sp>
          <p:nvSpPr>
            <p:cNvPr id="20" name="Ellipse 19">
              <a:extLst>
                <a:ext uri="{FF2B5EF4-FFF2-40B4-BE49-F238E27FC236}">
                  <a16:creationId xmlns:a16="http://schemas.microsoft.com/office/drawing/2014/main" id="{8069B70F-079D-6E3B-4B97-BBAE0A801BCF}"/>
                </a:ext>
              </a:extLst>
            </p:cNvPr>
            <p:cNvSpPr/>
            <p:nvPr/>
          </p:nvSpPr>
          <p:spPr>
            <a:xfrm>
              <a:off x="5642850" y="1748784"/>
              <a:ext cx="614862" cy="614862"/>
            </a:xfrm>
            <a:prstGeom prst="ellipse">
              <a:avLst/>
            </a:prstGeom>
            <a:grpFill/>
            <a:ln>
              <a:noFill/>
            </a:ln>
            <a:effectLst/>
          </p:spPr>
          <p:style>
            <a:lnRef idx="0">
              <a:schemeClr val="lt1">
                <a:hueOff val="0"/>
                <a:satOff val="0"/>
                <a:lumOff val="0"/>
                <a:alphaOff val="0"/>
              </a:schemeClr>
            </a:lnRef>
            <a:fillRef idx="1">
              <a:schemeClr val="accent2">
                <a:hueOff val="-1091522"/>
                <a:satOff val="-62946"/>
                <a:lumOff val="6471"/>
                <a:alphaOff val="0"/>
              </a:schemeClr>
            </a:fillRef>
            <a:effectRef idx="2">
              <a:schemeClr val="accent2">
                <a:hueOff val="-1091522"/>
                <a:satOff val="-62946"/>
                <a:lumOff val="6471"/>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grpSp>
      <p:grpSp>
        <p:nvGrpSpPr>
          <p:cNvPr id="36" name="Diagram group">
            <a:extLst>
              <a:ext uri="{FF2B5EF4-FFF2-40B4-BE49-F238E27FC236}">
                <a16:creationId xmlns:a16="http://schemas.microsoft.com/office/drawing/2014/main" id="{58B66DE1-92C8-26B7-4429-3A30938FF94D}"/>
              </a:ext>
            </a:extLst>
          </p:cNvPr>
          <p:cNvGrpSpPr/>
          <p:nvPr/>
        </p:nvGrpSpPr>
        <p:grpSpPr>
          <a:xfrm>
            <a:off x="7716289" y="2164276"/>
            <a:ext cx="539237" cy="501671"/>
            <a:chOff x="5642850" y="1748784"/>
            <a:chExt cx="614862" cy="614862"/>
          </a:xfrm>
          <a:solidFill>
            <a:srgbClr val="C1A782"/>
          </a:solidFill>
          <a:effectLst>
            <a:outerShdw blurRad="50800" dist="38100" dir="10800000" algn="r" rotWithShape="0">
              <a:prstClr val="black">
                <a:alpha val="40000"/>
              </a:prstClr>
            </a:outerShdw>
          </a:effectLst>
        </p:grpSpPr>
        <p:sp>
          <p:nvSpPr>
            <p:cNvPr id="37" name="Ellipse 36">
              <a:extLst>
                <a:ext uri="{FF2B5EF4-FFF2-40B4-BE49-F238E27FC236}">
                  <a16:creationId xmlns:a16="http://schemas.microsoft.com/office/drawing/2014/main" id="{CDD7367B-98CF-029F-F5E8-E4B22B9A6248}"/>
                </a:ext>
              </a:extLst>
            </p:cNvPr>
            <p:cNvSpPr/>
            <p:nvPr/>
          </p:nvSpPr>
          <p:spPr>
            <a:xfrm>
              <a:off x="5642850" y="1748784"/>
              <a:ext cx="614862" cy="614862"/>
            </a:xfrm>
            <a:prstGeom prst="ellipse">
              <a:avLst/>
            </a:prstGeom>
            <a:grpFill/>
            <a:ln>
              <a:noFill/>
            </a:ln>
            <a:effectLst/>
          </p:spPr>
          <p:style>
            <a:lnRef idx="0">
              <a:schemeClr val="lt1">
                <a:hueOff val="0"/>
                <a:satOff val="0"/>
                <a:lumOff val="0"/>
                <a:alphaOff val="0"/>
              </a:schemeClr>
            </a:lnRef>
            <a:fillRef idx="1">
              <a:schemeClr val="accent2">
                <a:hueOff val="-1091522"/>
                <a:satOff val="-62946"/>
                <a:lumOff val="6471"/>
                <a:alphaOff val="0"/>
              </a:schemeClr>
            </a:fillRef>
            <a:effectRef idx="2">
              <a:schemeClr val="accent2">
                <a:hueOff val="-1091522"/>
                <a:satOff val="-62946"/>
                <a:lumOff val="6471"/>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grpSp>
      <p:grpSp>
        <p:nvGrpSpPr>
          <p:cNvPr id="38" name="Diagram group">
            <a:extLst>
              <a:ext uri="{FF2B5EF4-FFF2-40B4-BE49-F238E27FC236}">
                <a16:creationId xmlns:a16="http://schemas.microsoft.com/office/drawing/2014/main" id="{6DE3D83D-C698-4D8A-29FD-07D61551FC11}"/>
              </a:ext>
            </a:extLst>
          </p:cNvPr>
          <p:cNvGrpSpPr/>
          <p:nvPr/>
        </p:nvGrpSpPr>
        <p:grpSpPr>
          <a:xfrm>
            <a:off x="5753150" y="2719385"/>
            <a:ext cx="387564" cy="390527"/>
            <a:chOff x="5642850" y="1748784"/>
            <a:chExt cx="614862" cy="614862"/>
          </a:xfrm>
          <a:solidFill>
            <a:srgbClr val="C1A782"/>
          </a:solidFill>
          <a:effectLst>
            <a:outerShdw blurRad="50800" dist="38100" dir="10800000" algn="r" rotWithShape="0">
              <a:prstClr val="black">
                <a:alpha val="40000"/>
              </a:prstClr>
            </a:outerShdw>
          </a:effectLst>
        </p:grpSpPr>
        <p:sp>
          <p:nvSpPr>
            <p:cNvPr id="39" name="Ellipse 38">
              <a:extLst>
                <a:ext uri="{FF2B5EF4-FFF2-40B4-BE49-F238E27FC236}">
                  <a16:creationId xmlns:a16="http://schemas.microsoft.com/office/drawing/2014/main" id="{642C0E3A-88C2-40C3-CA43-D52EA082270D}"/>
                </a:ext>
              </a:extLst>
            </p:cNvPr>
            <p:cNvSpPr/>
            <p:nvPr/>
          </p:nvSpPr>
          <p:spPr>
            <a:xfrm>
              <a:off x="5642850" y="1748784"/>
              <a:ext cx="614862" cy="614862"/>
            </a:xfrm>
            <a:prstGeom prst="ellipse">
              <a:avLst/>
            </a:prstGeom>
            <a:grpFill/>
            <a:ln>
              <a:noFill/>
            </a:ln>
            <a:effectLst/>
          </p:spPr>
          <p:style>
            <a:lnRef idx="0">
              <a:schemeClr val="lt1">
                <a:hueOff val="0"/>
                <a:satOff val="0"/>
                <a:lumOff val="0"/>
                <a:alphaOff val="0"/>
              </a:schemeClr>
            </a:lnRef>
            <a:fillRef idx="1">
              <a:schemeClr val="accent2">
                <a:hueOff val="-1091522"/>
                <a:satOff val="-62946"/>
                <a:lumOff val="6471"/>
                <a:alphaOff val="0"/>
              </a:schemeClr>
            </a:fillRef>
            <a:effectRef idx="2">
              <a:schemeClr val="accent2">
                <a:hueOff val="-1091522"/>
                <a:satOff val="-62946"/>
                <a:lumOff val="6471"/>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grpSp>
      <p:grpSp>
        <p:nvGrpSpPr>
          <p:cNvPr id="40" name="Diagram group">
            <a:extLst>
              <a:ext uri="{FF2B5EF4-FFF2-40B4-BE49-F238E27FC236}">
                <a16:creationId xmlns:a16="http://schemas.microsoft.com/office/drawing/2014/main" id="{F65E03A7-B51C-B872-620E-2A5B10B375F0}"/>
              </a:ext>
            </a:extLst>
          </p:cNvPr>
          <p:cNvGrpSpPr/>
          <p:nvPr/>
        </p:nvGrpSpPr>
        <p:grpSpPr>
          <a:xfrm>
            <a:off x="3997842" y="3420140"/>
            <a:ext cx="304801" cy="292720"/>
            <a:chOff x="5642850" y="1748784"/>
            <a:chExt cx="614862" cy="614862"/>
          </a:xfrm>
          <a:solidFill>
            <a:srgbClr val="C1A782"/>
          </a:solidFill>
          <a:effectLst>
            <a:outerShdw blurRad="50800" dist="38100" dir="10800000" algn="r" rotWithShape="0">
              <a:prstClr val="black">
                <a:alpha val="40000"/>
              </a:prstClr>
            </a:outerShdw>
          </a:effectLst>
        </p:grpSpPr>
        <p:sp>
          <p:nvSpPr>
            <p:cNvPr id="41" name="Ellipse 40">
              <a:extLst>
                <a:ext uri="{FF2B5EF4-FFF2-40B4-BE49-F238E27FC236}">
                  <a16:creationId xmlns:a16="http://schemas.microsoft.com/office/drawing/2014/main" id="{662D1AD6-D82F-3AF1-DDE1-34B50105D92D}"/>
                </a:ext>
              </a:extLst>
            </p:cNvPr>
            <p:cNvSpPr/>
            <p:nvPr/>
          </p:nvSpPr>
          <p:spPr>
            <a:xfrm>
              <a:off x="5642850" y="1748784"/>
              <a:ext cx="614862" cy="614862"/>
            </a:xfrm>
            <a:prstGeom prst="ellipse">
              <a:avLst/>
            </a:prstGeom>
            <a:grpFill/>
            <a:ln>
              <a:noFill/>
            </a:ln>
            <a:effectLst/>
          </p:spPr>
          <p:style>
            <a:lnRef idx="0">
              <a:schemeClr val="lt1">
                <a:hueOff val="0"/>
                <a:satOff val="0"/>
                <a:lumOff val="0"/>
                <a:alphaOff val="0"/>
              </a:schemeClr>
            </a:lnRef>
            <a:fillRef idx="1">
              <a:schemeClr val="accent2">
                <a:hueOff val="-1091522"/>
                <a:satOff val="-62946"/>
                <a:lumOff val="6471"/>
                <a:alphaOff val="0"/>
              </a:schemeClr>
            </a:fillRef>
            <a:effectRef idx="2">
              <a:schemeClr val="accent2">
                <a:hueOff val="-1091522"/>
                <a:satOff val="-62946"/>
                <a:lumOff val="6471"/>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grpSp>
      <p:grpSp>
        <p:nvGrpSpPr>
          <p:cNvPr id="42" name="Diagram group">
            <a:extLst>
              <a:ext uri="{FF2B5EF4-FFF2-40B4-BE49-F238E27FC236}">
                <a16:creationId xmlns:a16="http://schemas.microsoft.com/office/drawing/2014/main" id="{794EF976-8162-DC09-3246-FA519FC546F7}"/>
              </a:ext>
            </a:extLst>
          </p:cNvPr>
          <p:cNvGrpSpPr/>
          <p:nvPr/>
        </p:nvGrpSpPr>
        <p:grpSpPr>
          <a:xfrm>
            <a:off x="2486025" y="4219576"/>
            <a:ext cx="209550" cy="205406"/>
            <a:chOff x="5642850" y="1748784"/>
            <a:chExt cx="614862" cy="614862"/>
          </a:xfrm>
          <a:solidFill>
            <a:srgbClr val="C1A782"/>
          </a:solidFill>
          <a:effectLst>
            <a:outerShdw blurRad="50800" dist="38100" dir="10800000" algn="r" rotWithShape="0">
              <a:prstClr val="black">
                <a:alpha val="40000"/>
              </a:prstClr>
            </a:outerShdw>
          </a:effectLst>
        </p:grpSpPr>
        <p:sp>
          <p:nvSpPr>
            <p:cNvPr id="43" name="Ellipse 42">
              <a:extLst>
                <a:ext uri="{FF2B5EF4-FFF2-40B4-BE49-F238E27FC236}">
                  <a16:creationId xmlns:a16="http://schemas.microsoft.com/office/drawing/2014/main" id="{9B3E013F-F4F5-FFC1-F915-39A3454EC9B6}"/>
                </a:ext>
              </a:extLst>
            </p:cNvPr>
            <p:cNvSpPr/>
            <p:nvPr/>
          </p:nvSpPr>
          <p:spPr>
            <a:xfrm>
              <a:off x="5642850" y="1748784"/>
              <a:ext cx="614862" cy="614862"/>
            </a:xfrm>
            <a:prstGeom prst="ellipse">
              <a:avLst/>
            </a:prstGeom>
            <a:grpFill/>
            <a:ln>
              <a:noFill/>
            </a:ln>
            <a:effectLst/>
          </p:spPr>
          <p:style>
            <a:lnRef idx="0">
              <a:schemeClr val="lt1">
                <a:hueOff val="0"/>
                <a:satOff val="0"/>
                <a:lumOff val="0"/>
                <a:alphaOff val="0"/>
              </a:schemeClr>
            </a:lnRef>
            <a:fillRef idx="1">
              <a:schemeClr val="accent2">
                <a:hueOff val="-1091522"/>
                <a:satOff val="-62946"/>
                <a:lumOff val="6471"/>
                <a:alphaOff val="0"/>
              </a:schemeClr>
            </a:fillRef>
            <a:effectRef idx="2">
              <a:schemeClr val="accent2">
                <a:hueOff val="-1091522"/>
                <a:satOff val="-62946"/>
                <a:lumOff val="6471"/>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grpSp>
      <p:grpSp>
        <p:nvGrpSpPr>
          <p:cNvPr id="44" name="Diagram group">
            <a:extLst>
              <a:ext uri="{FF2B5EF4-FFF2-40B4-BE49-F238E27FC236}">
                <a16:creationId xmlns:a16="http://schemas.microsoft.com/office/drawing/2014/main" id="{B44A2E74-FFFA-4860-6AFB-8CEC0D699634}"/>
              </a:ext>
            </a:extLst>
          </p:cNvPr>
          <p:cNvGrpSpPr/>
          <p:nvPr/>
        </p:nvGrpSpPr>
        <p:grpSpPr>
          <a:xfrm>
            <a:off x="1276350" y="5124449"/>
            <a:ext cx="131800" cy="129207"/>
            <a:chOff x="5642850" y="1748784"/>
            <a:chExt cx="614862" cy="614862"/>
          </a:xfrm>
          <a:solidFill>
            <a:srgbClr val="C1A782"/>
          </a:solidFill>
          <a:effectLst>
            <a:outerShdw blurRad="50800" dist="38100" dir="10800000" algn="r" rotWithShape="0">
              <a:prstClr val="black">
                <a:alpha val="40000"/>
              </a:prstClr>
            </a:outerShdw>
          </a:effectLst>
        </p:grpSpPr>
        <p:sp>
          <p:nvSpPr>
            <p:cNvPr id="45" name="Ellipse 44">
              <a:extLst>
                <a:ext uri="{FF2B5EF4-FFF2-40B4-BE49-F238E27FC236}">
                  <a16:creationId xmlns:a16="http://schemas.microsoft.com/office/drawing/2014/main" id="{354B53E8-8774-D965-12BE-33536017468D}"/>
                </a:ext>
              </a:extLst>
            </p:cNvPr>
            <p:cNvSpPr/>
            <p:nvPr/>
          </p:nvSpPr>
          <p:spPr>
            <a:xfrm>
              <a:off x="5642850" y="1748784"/>
              <a:ext cx="614862" cy="614862"/>
            </a:xfrm>
            <a:prstGeom prst="ellipse">
              <a:avLst/>
            </a:prstGeom>
            <a:grpFill/>
            <a:ln>
              <a:noFill/>
            </a:ln>
            <a:effectLst/>
          </p:spPr>
          <p:style>
            <a:lnRef idx="0">
              <a:schemeClr val="lt1">
                <a:hueOff val="0"/>
                <a:satOff val="0"/>
                <a:lumOff val="0"/>
                <a:alphaOff val="0"/>
              </a:schemeClr>
            </a:lnRef>
            <a:fillRef idx="1">
              <a:schemeClr val="accent2">
                <a:hueOff val="-1091522"/>
                <a:satOff val="-62946"/>
                <a:lumOff val="6471"/>
                <a:alphaOff val="0"/>
              </a:schemeClr>
            </a:fillRef>
            <a:effectRef idx="2">
              <a:schemeClr val="accent2">
                <a:hueOff val="-1091522"/>
                <a:satOff val="-62946"/>
                <a:lumOff val="6471"/>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grpSp>
      <p:sp>
        <p:nvSpPr>
          <p:cNvPr id="58" name="Plassholder for innhold 56">
            <a:extLst>
              <a:ext uri="{FF2B5EF4-FFF2-40B4-BE49-F238E27FC236}">
                <a16:creationId xmlns:a16="http://schemas.microsoft.com/office/drawing/2014/main" id="{A91A68C6-5B97-C96F-3A07-85ED76737376}"/>
              </a:ext>
            </a:extLst>
          </p:cNvPr>
          <p:cNvSpPr txBox="1">
            <a:spLocks/>
          </p:cNvSpPr>
          <p:nvPr/>
        </p:nvSpPr>
        <p:spPr>
          <a:xfrm>
            <a:off x="2695575" y="4487391"/>
            <a:ext cx="1857375" cy="812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t>Pilot</a:t>
            </a:r>
            <a:b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t>(2019)</a:t>
            </a:r>
          </a:p>
        </p:txBody>
      </p:sp>
      <p:sp>
        <p:nvSpPr>
          <p:cNvPr id="59" name="Plassholder for innhold 56">
            <a:extLst>
              <a:ext uri="{FF2B5EF4-FFF2-40B4-BE49-F238E27FC236}">
                <a16:creationId xmlns:a16="http://schemas.microsoft.com/office/drawing/2014/main" id="{C254250E-11E1-5C83-9F2A-8B66F4089303}"/>
              </a:ext>
            </a:extLst>
          </p:cNvPr>
          <p:cNvSpPr txBox="1">
            <a:spLocks/>
          </p:cNvSpPr>
          <p:nvPr/>
        </p:nvSpPr>
        <p:spPr>
          <a:xfrm>
            <a:off x="10396239" y="1393381"/>
            <a:ext cx="1857375" cy="812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t>RCT &amp; </a:t>
            </a:r>
            <a:r>
              <a:rPr kumimoji="0" lang="nb-NO" sz="1800" b="0" i="0" u="none" strike="noStrike" kern="1200" cap="none" spc="0" normalizeH="0" baseline="0" noProof="0" dirty="0" err="1">
                <a:ln>
                  <a:noFill/>
                </a:ln>
                <a:solidFill>
                  <a:srgbClr val="000000"/>
                </a:solidFill>
                <a:effectLst/>
                <a:uLnTx/>
                <a:uFillTx/>
                <a:latin typeface="Calibri Light" panose="020F0302020204030204"/>
                <a:ea typeface="+mn-ea"/>
                <a:cs typeface="+mn-cs"/>
              </a:rPr>
              <a:t>implementation</a:t>
            </a:r>
            <a: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study</a:t>
            </a:r>
            <a: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t> </a:t>
            </a:r>
            <a:b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t>(2023-2027)</a:t>
            </a:r>
          </a:p>
        </p:txBody>
      </p:sp>
      <p:sp>
        <p:nvSpPr>
          <p:cNvPr id="60" name="Plassholder for innhold 56">
            <a:extLst>
              <a:ext uri="{FF2B5EF4-FFF2-40B4-BE49-F238E27FC236}">
                <a16:creationId xmlns:a16="http://schemas.microsoft.com/office/drawing/2014/main" id="{A4853200-4A0B-F106-4944-74B727A6DF31}"/>
              </a:ext>
            </a:extLst>
          </p:cNvPr>
          <p:cNvSpPr txBox="1">
            <a:spLocks/>
          </p:cNvSpPr>
          <p:nvPr/>
        </p:nvSpPr>
        <p:spPr>
          <a:xfrm>
            <a:off x="8166346" y="2935250"/>
            <a:ext cx="1857375" cy="812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Contextual</a:t>
            </a:r>
            <a: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analysis</a:t>
            </a:r>
            <a:b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t>(2022)</a:t>
            </a:r>
          </a:p>
        </p:txBody>
      </p:sp>
      <p:sp>
        <p:nvSpPr>
          <p:cNvPr id="61" name="Plassholder for innhold 56">
            <a:extLst>
              <a:ext uri="{FF2B5EF4-FFF2-40B4-BE49-F238E27FC236}">
                <a16:creationId xmlns:a16="http://schemas.microsoft.com/office/drawing/2014/main" id="{E72BB3A0-D58F-0686-855C-0437A5505C7D}"/>
              </a:ext>
            </a:extLst>
          </p:cNvPr>
          <p:cNvSpPr txBox="1">
            <a:spLocks/>
          </p:cNvSpPr>
          <p:nvPr/>
        </p:nvSpPr>
        <p:spPr>
          <a:xfrm>
            <a:off x="6074073" y="3306460"/>
            <a:ext cx="1857375" cy="812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t>SCED, </a:t>
            </a:r>
            <a:r>
              <a:rPr kumimoji="0" lang="nb-NO"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cycle</a:t>
            </a:r>
            <a: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t> 2 (2021)</a:t>
            </a:r>
          </a:p>
        </p:txBody>
      </p:sp>
      <p:sp>
        <p:nvSpPr>
          <p:cNvPr id="62" name="Plassholder for innhold 56">
            <a:extLst>
              <a:ext uri="{FF2B5EF4-FFF2-40B4-BE49-F238E27FC236}">
                <a16:creationId xmlns:a16="http://schemas.microsoft.com/office/drawing/2014/main" id="{1488C3A8-C88E-89FF-6DA7-4307AD5FA712}"/>
              </a:ext>
            </a:extLst>
          </p:cNvPr>
          <p:cNvSpPr txBox="1">
            <a:spLocks/>
          </p:cNvSpPr>
          <p:nvPr/>
        </p:nvSpPr>
        <p:spPr>
          <a:xfrm>
            <a:off x="4228820" y="3839933"/>
            <a:ext cx="1857375" cy="812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t>SCED, </a:t>
            </a:r>
            <a:r>
              <a:rPr kumimoji="0" lang="nb-NO"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cycle</a:t>
            </a:r>
            <a: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t> 1 (2020)</a:t>
            </a:r>
          </a:p>
        </p:txBody>
      </p:sp>
      <p:pic>
        <p:nvPicPr>
          <p:cNvPr id="64" name="Bilde 63">
            <a:extLst>
              <a:ext uri="{FF2B5EF4-FFF2-40B4-BE49-F238E27FC236}">
                <a16:creationId xmlns:a16="http://schemas.microsoft.com/office/drawing/2014/main" id="{262D62B8-F78E-ED50-2826-46EC12D8F033}"/>
              </a:ext>
            </a:extLst>
          </p:cNvPr>
          <p:cNvPicPr>
            <a:picLocks noChangeAspect="1"/>
          </p:cNvPicPr>
          <p:nvPr/>
        </p:nvPicPr>
        <p:blipFill>
          <a:blip r:embed="rId3"/>
          <a:stretch>
            <a:fillRect/>
          </a:stretch>
        </p:blipFill>
        <p:spPr>
          <a:xfrm>
            <a:off x="2829769" y="5198263"/>
            <a:ext cx="825107" cy="615751"/>
          </a:xfrm>
          <a:prstGeom prst="rect">
            <a:avLst/>
          </a:prstGeom>
        </p:spPr>
      </p:pic>
      <p:pic>
        <p:nvPicPr>
          <p:cNvPr id="65" name="Bilde 64">
            <a:extLst>
              <a:ext uri="{FF2B5EF4-FFF2-40B4-BE49-F238E27FC236}">
                <a16:creationId xmlns:a16="http://schemas.microsoft.com/office/drawing/2014/main" id="{EAAA0F3D-E898-D88E-F7ED-59E33C5B92A5}"/>
              </a:ext>
            </a:extLst>
          </p:cNvPr>
          <p:cNvPicPr>
            <a:picLocks noChangeAspect="1"/>
          </p:cNvPicPr>
          <p:nvPr/>
        </p:nvPicPr>
        <p:blipFill>
          <a:blip r:embed="rId3"/>
          <a:stretch>
            <a:fillRect/>
          </a:stretch>
        </p:blipFill>
        <p:spPr>
          <a:xfrm>
            <a:off x="4361553" y="4536759"/>
            <a:ext cx="825107" cy="615751"/>
          </a:xfrm>
          <a:prstGeom prst="rect">
            <a:avLst/>
          </a:prstGeom>
        </p:spPr>
      </p:pic>
      <p:pic>
        <p:nvPicPr>
          <p:cNvPr id="66" name="Bilde 65">
            <a:extLst>
              <a:ext uri="{FF2B5EF4-FFF2-40B4-BE49-F238E27FC236}">
                <a16:creationId xmlns:a16="http://schemas.microsoft.com/office/drawing/2014/main" id="{F37ADB19-2F22-080B-0081-67F72DDD43B6}"/>
              </a:ext>
            </a:extLst>
          </p:cNvPr>
          <p:cNvPicPr>
            <a:picLocks noChangeAspect="1"/>
          </p:cNvPicPr>
          <p:nvPr/>
        </p:nvPicPr>
        <p:blipFill>
          <a:blip r:embed="rId3"/>
          <a:stretch>
            <a:fillRect/>
          </a:stretch>
        </p:blipFill>
        <p:spPr>
          <a:xfrm>
            <a:off x="6195726" y="4007931"/>
            <a:ext cx="825107" cy="615751"/>
          </a:xfrm>
          <a:prstGeom prst="rect">
            <a:avLst/>
          </a:prstGeom>
        </p:spPr>
      </p:pic>
      <p:pic>
        <p:nvPicPr>
          <p:cNvPr id="67" name="Bilde 66">
            <a:extLst>
              <a:ext uri="{FF2B5EF4-FFF2-40B4-BE49-F238E27FC236}">
                <a16:creationId xmlns:a16="http://schemas.microsoft.com/office/drawing/2014/main" id="{A705477C-9F80-DB8E-2DC6-C18647D99B1E}"/>
              </a:ext>
            </a:extLst>
          </p:cNvPr>
          <p:cNvPicPr>
            <a:picLocks noChangeAspect="1"/>
          </p:cNvPicPr>
          <p:nvPr/>
        </p:nvPicPr>
        <p:blipFill>
          <a:blip r:embed="rId3"/>
          <a:stretch>
            <a:fillRect/>
          </a:stretch>
        </p:blipFill>
        <p:spPr>
          <a:xfrm>
            <a:off x="8288523" y="3811531"/>
            <a:ext cx="825107" cy="615751"/>
          </a:xfrm>
          <a:prstGeom prst="rect">
            <a:avLst/>
          </a:prstGeom>
        </p:spPr>
      </p:pic>
      <p:sp>
        <p:nvSpPr>
          <p:cNvPr id="69" name="Plassholder for innhold 56">
            <a:extLst>
              <a:ext uri="{FF2B5EF4-FFF2-40B4-BE49-F238E27FC236}">
                <a16:creationId xmlns:a16="http://schemas.microsoft.com/office/drawing/2014/main" id="{0ED19C0C-5300-E740-0845-7790B164B9AC}"/>
              </a:ext>
            </a:extLst>
          </p:cNvPr>
          <p:cNvSpPr txBox="1">
            <a:spLocks/>
          </p:cNvSpPr>
          <p:nvPr/>
        </p:nvSpPr>
        <p:spPr>
          <a:xfrm>
            <a:off x="2" y="12400"/>
            <a:ext cx="2082658" cy="404522"/>
          </a:xfrm>
          <a:prstGeom prst="rect">
            <a:avLst/>
          </a:prstGeom>
          <a:ln w="19050">
            <a:solidFill>
              <a:srgbClr val="C1A782"/>
            </a:solidFill>
          </a:ln>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Preparation</a:t>
            </a:r>
            <a:endPar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2" name="Pil: ned 71">
            <a:extLst>
              <a:ext uri="{FF2B5EF4-FFF2-40B4-BE49-F238E27FC236}">
                <a16:creationId xmlns:a16="http://schemas.microsoft.com/office/drawing/2014/main" id="{8D0EE72A-F4F1-0D3D-9168-51FE95CAB4A4}"/>
              </a:ext>
            </a:extLst>
          </p:cNvPr>
          <p:cNvSpPr/>
          <p:nvPr/>
        </p:nvSpPr>
        <p:spPr>
          <a:xfrm rot="10800000">
            <a:off x="3764377" y="4476182"/>
            <a:ext cx="441541" cy="1662400"/>
          </a:xfrm>
          <a:prstGeom prst="downArrow">
            <a:avLst/>
          </a:prstGeom>
          <a:solidFill>
            <a:srgbClr val="E5E5E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Pil: ned 72">
            <a:extLst>
              <a:ext uri="{FF2B5EF4-FFF2-40B4-BE49-F238E27FC236}">
                <a16:creationId xmlns:a16="http://schemas.microsoft.com/office/drawing/2014/main" id="{19FBCE29-20C4-C036-E6FB-7B980214CD5A}"/>
              </a:ext>
            </a:extLst>
          </p:cNvPr>
          <p:cNvSpPr/>
          <p:nvPr/>
        </p:nvSpPr>
        <p:spPr>
          <a:xfrm rot="10800000">
            <a:off x="5570736" y="4043483"/>
            <a:ext cx="441541" cy="2095100"/>
          </a:xfrm>
          <a:prstGeom prst="downArrow">
            <a:avLst/>
          </a:prstGeom>
          <a:solidFill>
            <a:srgbClr val="E5E5E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Pil: ned 73">
            <a:extLst>
              <a:ext uri="{FF2B5EF4-FFF2-40B4-BE49-F238E27FC236}">
                <a16:creationId xmlns:a16="http://schemas.microsoft.com/office/drawing/2014/main" id="{7BAF74F2-AB82-922F-15CD-56E9D20DA908}"/>
              </a:ext>
            </a:extLst>
          </p:cNvPr>
          <p:cNvSpPr/>
          <p:nvPr/>
        </p:nvSpPr>
        <p:spPr>
          <a:xfrm rot="10800000">
            <a:off x="7431062" y="3520440"/>
            <a:ext cx="441541" cy="2618143"/>
          </a:xfrm>
          <a:prstGeom prst="downArrow">
            <a:avLst/>
          </a:prstGeom>
          <a:solidFill>
            <a:srgbClr val="E5E5E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Pil: ned 74">
            <a:extLst>
              <a:ext uri="{FF2B5EF4-FFF2-40B4-BE49-F238E27FC236}">
                <a16:creationId xmlns:a16="http://schemas.microsoft.com/office/drawing/2014/main" id="{B90E2A33-0DA6-06AC-13A5-4FCDC82ED2B6}"/>
              </a:ext>
            </a:extLst>
          </p:cNvPr>
          <p:cNvSpPr/>
          <p:nvPr/>
        </p:nvSpPr>
        <p:spPr>
          <a:xfrm rot="10800000">
            <a:off x="9275653" y="3184431"/>
            <a:ext cx="441541" cy="2954152"/>
          </a:xfrm>
          <a:prstGeom prst="downArrow">
            <a:avLst/>
          </a:prstGeom>
          <a:solidFill>
            <a:srgbClr val="E5E5E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uppe 10">
            <a:extLst>
              <a:ext uri="{FF2B5EF4-FFF2-40B4-BE49-F238E27FC236}">
                <a16:creationId xmlns:a16="http://schemas.microsoft.com/office/drawing/2014/main" id="{7E88B51A-FAE9-B1F7-222A-6F603BA40FCF}"/>
              </a:ext>
            </a:extLst>
          </p:cNvPr>
          <p:cNvGrpSpPr/>
          <p:nvPr/>
        </p:nvGrpSpPr>
        <p:grpSpPr>
          <a:xfrm>
            <a:off x="3878120" y="5841673"/>
            <a:ext cx="5729763" cy="384730"/>
            <a:chOff x="3318442" y="419825"/>
            <a:chExt cx="5692934" cy="364631"/>
          </a:xfrm>
        </p:grpSpPr>
        <p:sp>
          <p:nvSpPr>
            <p:cNvPr id="76" name="Rektangel 75">
              <a:extLst>
                <a:ext uri="{FF2B5EF4-FFF2-40B4-BE49-F238E27FC236}">
                  <a16:creationId xmlns:a16="http://schemas.microsoft.com/office/drawing/2014/main" id="{8E82E9BC-CCEA-B090-F48A-6A3B168E6B7D}"/>
                </a:ext>
              </a:extLst>
            </p:cNvPr>
            <p:cNvSpPr/>
            <p:nvPr/>
          </p:nvSpPr>
          <p:spPr>
            <a:xfrm>
              <a:off x="3318442" y="508788"/>
              <a:ext cx="5692934" cy="244189"/>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Plassholder for innhold 56">
              <a:extLst>
                <a:ext uri="{FF2B5EF4-FFF2-40B4-BE49-F238E27FC236}">
                  <a16:creationId xmlns:a16="http://schemas.microsoft.com/office/drawing/2014/main" id="{D79377DC-B3A5-A800-04E9-BF724FF581EE}"/>
                </a:ext>
              </a:extLst>
            </p:cNvPr>
            <p:cNvSpPr txBox="1">
              <a:spLocks/>
            </p:cNvSpPr>
            <p:nvPr/>
          </p:nvSpPr>
          <p:spPr>
            <a:xfrm>
              <a:off x="4613618" y="419825"/>
              <a:ext cx="3784842" cy="364631"/>
            </a:xfrm>
            <a:prstGeom prst="rect">
              <a:avLst/>
            </a:prstGeom>
            <a:noFill/>
            <a:ln w="19050">
              <a:noFill/>
            </a:ln>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t>Analysis, co-</a:t>
              </a:r>
              <a:r>
                <a:rPr kumimoji="0" lang="nb-NO"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creation</a:t>
              </a:r>
              <a: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t> &amp; </a:t>
              </a:r>
              <a:r>
                <a:rPr kumimoji="0" lang="nb-NO"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optimization</a:t>
              </a:r>
              <a:endPar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sp>
        <p:nvSpPr>
          <p:cNvPr id="7" name="Plassholder for innhold 56">
            <a:extLst>
              <a:ext uri="{FF2B5EF4-FFF2-40B4-BE49-F238E27FC236}">
                <a16:creationId xmlns:a16="http://schemas.microsoft.com/office/drawing/2014/main" id="{2C155245-C8DE-8C12-C239-8963C85E09D5}"/>
              </a:ext>
            </a:extLst>
          </p:cNvPr>
          <p:cNvSpPr txBox="1">
            <a:spLocks/>
          </p:cNvSpPr>
          <p:nvPr/>
        </p:nvSpPr>
        <p:spPr>
          <a:xfrm>
            <a:off x="1342250" y="5376755"/>
            <a:ext cx="1413602" cy="81279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t>Design &amp; </a:t>
            </a:r>
            <a:r>
              <a:rPr kumimoji="0" lang="nb-NO"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development</a:t>
            </a:r>
            <a:b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t>(2017-2019)</a:t>
            </a:r>
          </a:p>
        </p:txBody>
      </p:sp>
      <p:sp>
        <p:nvSpPr>
          <p:cNvPr id="9" name="Plassholder for innhold 56">
            <a:extLst>
              <a:ext uri="{FF2B5EF4-FFF2-40B4-BE49-F238E27FC236}">
                <a16:creationId xmlns:a16="http://schemas.microsoft.com/office/drawing/2014/main" id="{1B2EB932-D5BD-3D00-8126-329FDCDB1491}"/>
              </a:ext>
            </a:extLst>
          </p:cNvPr>
          <p:cNvSpPr txBox="1">
            <a:spLocks/>
          </p:cNvSpPr>
          <p:nvPr/>
        </p:nvSpPr>
        <p:spPr>
          <a:xfrm>
            <a:off x="9518613" y="9408"/>
            <a:ext cx="2656996" cy="404522"/>
          </a:xfrm>
          <a:prstGeom prst="rect">
            <a:avLst/>
          </a:prstGeom>
          <a:ln w="19050">
            <a:solidFill>
              <a:srgbClr val="C1A782"/>
            </a:solidFill>
          </a:ln>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rPr>
              <a:t>Evaluation</a:t>
            </a:r>
          </a:p>
        </p:txBody>
      </p:sp>
      <p:sp>
        <p:nvSpPr>
          <p:cNvPr id="10" name="Plassholder for innhold 56">
            <a:extLst>
              <a:ext uri="{FF2B5EF4-FFF2-40B4-BE49-F238E27FC236}">
                <a16:creationId xmlns:a16="http://schemas.microsoft.com/office/drawing/2014/main" id="{BE7D5F90-0416-E1BB-A80A-22F81B5175F9}"/>
              </a:ext>
            </a:extLst>
          </p:cNvPr>
          <p:cNvSpPr txBox="1">
            <a:spLocks/>
          </p:cNvSpPr>
          <p:nvPr/>
        </p:nvSpPr>
        <p:spPr>
          <a:xfrm>
            <a:off x="2214857" y="6938"/>
            <a:ext cx="7153304" cy="404522"/>
          </a:xfrm>
          <a:prstGeom prst="rect">
            <a:avLst/>
          </a:prstGeom>
          <a:ln w="19050">
            <a:solidFill>
              <a:srgbClr val="C1A782"/>
            </a:solidFill>
          </a:ln>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Optimization</a:t>
            </a:r>
            <a:endParaRPr kumimoji="0" lang="nb-NO"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Ellipse 11">
            <a:extLst>
              <a:ext uri="{FF2B5EF4-FFF2-40B4-BE49-F238E27FC236}">
                <a16:creationId xmlns:a16="http://schemas.microsoft.com/office/drawing/2014/main" id="{7CDA3EAD-6821-1519-13DF-BACBDDD1A961}"/>
              </a:ext>
            </a:extLst>
          </p:cNvPr>
          <p:cNvSpPr/>
          <p:nvPr/>
        </p:nvSpPr>
        <p:spPr>
          <a:xfrm>
            <a:off x="7648556" y="2484764"/>
            <a:ext cx="2296259" cy="215242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kstSylinder 13">
            <a:extLst>
              <a:ext uri="{FF2B5EF4-FFF2-40B4-BE49-F238E27FC236}">
                <a16:creationId xmlns:a16="http://schemas.microsoft.com/office/drawing/2014/main" id="{3F0AC7DF-AD36-946F-1707-91B73557DB78}"/>
              </a:ext>
            </a:extLst>
          </p:cNvPr>
          <p:cNvSpPr txBox="1"/>
          <p:nvPr/>
        </p:nvSpPr>
        <p:spPr>
          <a:xfrm>
            <a:off x="3311575" y="5495100"/>
            <a:ext cx="2971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Light" panose="020F0302020204030204"/>
                <a:ea typeface="+mn-ea"/>
                <a:cs typeface="+mn-cs"/>
              </a:rPr>
              <a:t>3</a:t>
            </a:r>
            <a:endPar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kstSylinder 15">
            <a:extLst>
              <a:ext uri="{FF2B5EF4-FFF2-40B4-BE49-F238E27FC236}">
                <a16:creationId xmlns:a16="http://schemas.microsoft.com/office/drawing/2014/main" id="{1CACE5DA-4BC5-0DCB-3A02-6941CB453632}"/>
              </a:ext>
            </a:extLst>
          </p:cNvPr>
          <p:cNvSpPr txBox="1"/>
          <p:nvPr/>
        </p:nvSpPr>
        <p:spPr>
          <a:xfrm>
            <a:off x="4787000" y="4837474"/>
            <a:ext cx="47723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Light" panose="020F0302020204030204"/>
                <a:ea typeface="+mn-ea"/>
                <a:cs typeface="+mn-cs"/>
              </a:rPr>
              <a:t>14</a:t>
            </a:r>
            <a:endPar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kstSylinder 17">
            <a:extLst>
              <a:ext uri="{FF2B5EF4-FFF2-40B4-BE49-F238E27FC236}">
                <a16:creationId xmlns:a16="http://schemas.microsoft.com/office/drawing/2014/main" id="{65D18AE1-174E-B9EE-8AE2-06C8143F889A}"/>
              </a:ext>
            </a:extLst>
          </p:cNvPr>
          <p:cNvSpPr txBox="1"/>
          <p:nvPr/>
        </p:nvSpPr>
        <p:spPr>
          <a:xfrm>
            <a:off x="6634257" y="4315806"/>
            <a:ext cx="47723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Light" panose="020F0302020204030204"/>
                <a:ea typeface="+mn-ea"/>
                <a:cs typeface="+mn-cs"/>
              </a:rPr>
              <a:t>14</a:t>
            </a:r>
            <a:endPar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kstSylinder 20">
            <a:extLst>
              <a:ext uri="{FF2B5EF4-FFF2-40B4-BE49-F238E27FC236}">
                <a16:creationId xmlns:a16="http://schemas.microsoft.com/office/drawing/2014/main" id="{100B0C77-8DC5-6D8A-5753-76101BB18E0B}"/>
              </a:ext>
            </a:extLst>
          </p:cNvPr>
          <p:cNvSpPr txBox="1"/>
          <p:nvPr/>
        </p:nvSpPr>
        <p:spPr>
          <a:xfrm>
            <a:off x="8723596" y="4085218"/>
            <a:ext cx="47723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Light" panose="020F0302020204030204"/>
                <a:ea typeface="+mn-ea"/>
                <a:cs typeface="+mn-cs"/>
              </a:rPr>
              <a:t>29</a:t>
            </a:r>
            <a:endPar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kstSylinder 12">
            <a:extLst>
              <a:ext uri="{FF2B5EF4-FFF2-40B4-BE49-F238E27FC236}">
                <a16:creationId xmlns:a16="http://schemas.microsoft.com/office/drawing/2014/main" id="{DE991B0E-7FA4-01E8-DF7D-EC487ED567F9}"/>
              </a:ext>
            </a:extLst>
          </p:cNvPr>
          <p:cNvSpPr txBox="1"/>
          <p:nvPr/>
        </p:nvSpPr>
        <p:spPr>
          <a:xfrm>
            <a:off x="4552263" y="6581001"/>
            <a:ext cx="772556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Arial Nova Light" panose="020B0502020104020203"/>
                <a:ea typeface="+mn-ea"/>
                <a:cs typeface="+mn-cs"/>
              </a:rPr>
              <a:t>(</a:t>
            </a:r>
            <a:r>
              <a:rPr kumimoji="0" lang="en-US" sz="1200" b="0" i="0" u="none" strike="noStrike" kern="1200" cap="none" spc="0" normalizeH="0" baseline="0" noProof="0" dirty="0">
                <a:ln>
                  <a:noFill/>
                </a:ln>
                <a:solidFill>
                  <a:srgbClr val="000000"/>
                </a:solidFill>
                <a:effectLst/>
                <a:uLnTx/>
                <a:uFillTx/>
                <a:latin typeface="Arial Nova Light" panose="020B0502020104020203"/>
                <a:ea typeface="+mn-ea"/>
                <a:cs typeface="Calibri" panose="020F0502020204030204" pitchFamily="34" charset="0"/>
              </a:rPr>
              <a:t>Collins &amp; Kugler, 2018; </a:t>
            </a:r>
            <a:r>
              <a:rPr kumimoji="0" lang="da-DK" sz="1200" b="0" i="0" u="none" strike="noStrike" kern="1200" cap="none" spc="0" normalizeH="0" baseline="0" noProof="0" dirty="0">
                <a:ln>
                  <a:noFill/>
                </a:ln>
                <a:solidFill>
                  <a:srgbClr val="000000"/>
                </a:solidFill>
                <a:effectLst/>
                <a:uLnTx/>
                <a:uFillTx/>
                <a:latin typeface="Arial Nova Light" panose="020B0502020104020203"/>
                <a:ea typeface="+mn-ea"/>
                <a:cs typeface="+mn-cs"/>
              </a:rPr>
              <a:t>Lyon &amp; </a:t>
            </a:r>
            <a:r>
              <a:rPr kumimoji="0" lang="da-DK" sz="1200" b="0" i="0" u="none" strike="noStrike" kern="1200" cap="none" spc="0" normalizeH="0" baseline="0" noProof="0" dirty="0" err="1">
                <a:ln>
                  <a:noFill/>
                </a:ln>
                <a:solidFill>
                  <a:srgbClr val="000000"/>
                </a:solidFill>
                <a:effectLst/>
                <a:uLnTx/>
                <a:uFillTx/>
                <a:latin typeface="Arial Nova Light" panose="020B0502020104020203"/>
                <a:ea typeface="+mn-ea"/>
                <a:cs typeface="+mn-cs"/>
              </a:rPr>
              <a:t>Koerner</a:t>
            </a:r>
            <a:r>
              <a:rPr kumimoji="0" lang="da-DK" sz="1200" b="0" i="0" u="none" strike="noStrike" kern="1200" cap="none" spc="0" normalizeH="0" baseline="0" noProof="0" dirty="0">
                <a:ln>
                  <a:noFill/>
                </a:ln>
                <a:solidFill>
                  <a:srgbClr val="000000"/>
                </a:solidFill>
                <a:effectLst/>
                <a:uLnTx/>
                <a:uFillTx/>
                <a:latin typeface="Arial Nova Light" panose="020B0502020104020203"/>
                <a:ea typeface="+mn-ea"/>
                <a:cs typeface="+mn-cs"/>
              </a:rPr>
              <a:t>, 2016; </a:t>
            </a:r>
            <a:r>
              <a:rPr kumimoji="0" lang="en-US" sz="1200" b="0" i="0" u="none" strike="noStrike" kern="1200" cap="none" spc="0" normalizeH="0" baseline="0" noProof="0" dirty="0">
                <a:ln>
                  <a:noFill/>
                </a:ln>
                <a:solidFill>
                  <a:srgbClr val="000000"/>
                </a:solidFill>
                <a:effectLst/>
                <a:uLnTx/>
                <a:uFillTx/>
                <a:latin typeface="Arial Nova Light" panose="020B0502020104020203"/>
                <a:ea typeface="+mn-ea"/>
                <a:cs typeface="Calibri" panose="020F0502020204030204" pitchFamily="34" charset="0"/>
              </a:rPr>
              <a:t>Mielke et al., 2019; Schindler et al., 2017; </a:t>
            </a:r>
            <a:r>
              <a:rPr kumimoji="0" lang="en-US" sz="1200" b="0" i="0" u="none" strike="noStrike" kern="1200" cap="none" spc="0" normalizeH="0" baseline="0" noProof="0" dirty="0" err="1">
                <a:ln>
                  <a:noFill/>
                </a:ln>
                <a:solidFill>
                  <a:srgbClr val="000000"/>
                </a:solidFill>
                <a:effectLst/>
                <a:uLnTx/>
                <a:uFillTx/>
                <a:latin typeface="Arial Nova Light" panose="020B0502020104020203"/>
                <a:ea typeface="+mn-ea"/>
                <a:cs typeface="Calibri" panose="020F0502020204030204" pitchFamily="34" charset="0"/>
              </a:rPr>
              <a:t>Stange</a:t>
            </a:r>
            <a:r>
              <a:rPr kumimoji="0" lang="en-US" sz="1200" b="0" i="0" u="none" strike="noStrike" kern="1200" cap="none" spc="0" normalizeH="0" baseline="0" noProof="0" dirty="0">
                <a:ln>
                  <a:noFill/>
                </a:ln>
                <a:solidFill>
                  <a:srgbClr val="000000"/>
                </a:solidFill>
                <a:effectLst/>
                <a:uLnTx/>
                <a:uFillTx/>
                <a:latin typeface="Arial Nova Light" panose="020B0502020104020203"/>
                <a:ea typeface="+mn-ea"/>
                <a:cs typeface="Calibri" panose="020F0502020204030204" pitchFamily="34" charset="0"/>
              </a:rPr>
              <a:t> &amp; Glasgow, 2013</a:t>
            </a:r>
            <a:r>
              <a:rPr kumimoji="0" lang="da-DK" sz="1200" b="0" i="0" u="none" strike="noStrike" kern="1200" cap="none" spc="0" normalizeH="0" baseline="0" noProof="0" dirty="0">
                <a:ln>
                  <a:noFill/>
                </a:ln>
                <a:solidFill>
                  <a:srgbClr val="000000"/>
                </a:solidFill>
                <a:effectLst/>
                <a:uLnTx/>
                <a:uFillTx/>
                <a:latin typeface="Arial Nova Light" panose="020B0502020104020203"/>
                <a:ea typeface="+mn-ea"/>
                <a:cs typeface="+mn-cs"/>
              </a:rPr>
              <a:t>) </a:t>
            </a:r>
            <a:endParaRPr kumimoji="0" lang="nb-NO" sz="1200" b="0" i="0" u="none" strike="noStrike" kern="1200" cap="none" spc="0" normalizeH="0" baseline="0" noProof="0" dirty="0">
              <a:ln>
                <a:noFill/>
              </a:ln>
              <a:solidFill>
                <a:srgbClr val="000000"/>
              </a:solidFill>
              <a:effectLst/>
              <a:uLnTx/>
              <a:uFillTx/>
              <a:latin typeface="Arial Nova Light" panose="020B0502020104020203"/>
              <a:ea typeface="+mn-ea"/>
              <a:cs typeface="+mn-cs"/>
            </a:endParaRPr>
          </a:p>
        </p:txBody>
      </p:sp>
    </p:spTree>
    <p:extLst>
      <p:ext uri="{BB962C8B-B14F-4D97-AF65-F5344CB8AC3E}">
        <p14:creationId xmlns:p14="http://schemas.microsoft.com/office/powerpoint/2010/main" val="374247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7">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30" name="Rectangle 9">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31" name="Rectangle 11">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32" name="Rectangle 13">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33" name="Rectangle 15">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2" name="Tittel 1">
            <a:extLst>
              <a:ext uri="{FF2B5EF4-FFF2-40B4-BE49-F238E27FC236}">
                <a16:creationId xmlns:a16="http://schemas.microsoft.com/office/drawing/2014/main" id="{BC534439-F4A1-FCE0-9A12-9C8AD707D8B5}"/>
              </a:ext>
            </a:extLst>
          </p:cNvPr>
          <p:cNvSpPr>
            <a:spLocks noGrp="1"/>
          </p:cNvSpPr>
          <p:nvPr>
            <p:ph type="title"/>
          </p:nvPr>
        </p:nvSpPr>
        <p:spPr>
          <a:xfrm>
            <a:off x="771148" y="1037967"/>
            <a:ext cx="3054091" cy="4709131"/>
          </a:xfrm>
        </p:spPr>
        <p:txBody>
          <a:bodyPr anchor="ctr">
            <a:normAutofit/>
          </a:bodyPr>
          <a:lstStyle/>
          <a:p>
            <a:r>
              <a:rPr lang="en-US" sz="2600" dirty="0">
                <a:solidFill>
                  <a:srgbClr val="FFFEFF"/>
                </a:solidFill>
              </a:rPr>
              <a:t>CONTEXTUAL Analysis</a:t>
            </a:r>
            <a:endParaRPr lang="nb-NO" sz="2600" dirty="0">
              <a:solidFill>
                <a:srgbClr val="FFFEFF"/>
              </a:solidFill>
            </a:endParaRPr>
          </a:p>
        </p:txBody>
      </p:sp>
      <p:sp>
        <p:nvSpPr>
          <p:cNvPr id="3" name="Plassholder for innhold 2">
            <a:extLst>
              <a:ext uri="{FF2B5EF4-FFF2-40B4-BE49-F238E27FC236}">
                <a16:creationId xmlns:a16="http://schemas.microsoft.com/office/drawing/2014/main" id="{0AFA87BF-B835-4704-B0BA-5508A6BF41AE}"/>
              </a:ext>
            </a:extLst>
          </p:cNvPr>
          <p:cNvSpPr>
            <a:spLocks noGrp="1"/>
          </p:cNvSpPr>
          <p:nvPr>
            <p:ph idx="1"/>
          </p:nvPr>
        </p:nvSpPr>
        <p:spPr>
          <a:xfrm>
            <a:off x="4349096" y="3141646"/>
            <a:ext cx="7643660" cy="3529021"/>
          </a:xfrm>
        </p:spPr>
        <p:txBody>
          <a:bodyPr>
            <a:noAutofit/>
          </a:bodyPr>
          <a:lstStyle/>
          <a:p>
            <a:pPr marL="457178" indent="-457178">
              <a:buFont typeface="+mj-lt"/>
              <a:buAutoNum type="arabicPeriod"/>
            </a:pPr>
            <a:r>
              <a:rPr lang="nb-NO" sz="2000" dirty="0" err="1">
                <a:solidFill>
                  <a:schemeClr val="tx1"/>
                </a:solidFill>
                <a:cs typeface="Calibri" panose="020F0502020204030204" pitchFamily="34" charset="0"/>
              </a:rPr>
              <a:t>Inform</a:t>
            </a:r>
            <a:r>
              <a:rPr lang="nb-NO" sz="2000" dirty="0">
                <a:solidFill>
                  <a:schemeClr val="tx1"/>
                </a:solidFill>
                <a:cs typeface="Calibri" panose="020F0502020204030204" pitchFamily="34" charset="0"/>
              </a:rPr>
              <a:t> </a:t>
            </a:r>
            <a:r>
              <a:rPr lang="nb-NO" sz="2000" dirty="0" err="1">
                <a:solidFill>
                  <a:schemeClr val="tx1"/>
                </a:solidFill>
                <a:cs typeface="Calibri" panose="020F0502020204030204" pitchFamily="34" charset="0"/>
              </a:rPr>
              <a:t>development</a:t>
            </a:r>
            <a:r>
              <a:rPr lang="nb-NO" sz="2000" dirty="0">
                <a:solidFill>
                  <a:schemeClr val="tx1"/>
                </a:solidFill>
                <a:cs typeface="Calibri" panose="020F0502020204030204" pitchFamily="34" charset="0"/>
              </a:rPr>
              <a:t> and </a:t>
            </a:r>
            <a:r>
              <a:rPr lang="nb-NO" sz="2000" dirty="0" err="1">
                <a:solidFill>
                  <a:schemeClr val="tx1"/>
                </a:solidFill>
                <a:cs typeface="Calibri" panose="020F0502020204030204" pitchFamily="34" charset="0"/>
              </a:rPr>
              <a:t>adaptation</a:t>
            </a:r>
            <a:r>
              <a:rPr lang="nb-NO" sz="2000" dirty="0">
                <a:solidFill>
                  <a:schemeClr val="tx1"/>
                </a:solidFill>
                <a:cs typeface="Calibri" panose="020F0502020204030204" pitchFamily="34" charset="0"/>
              </a:rPr>
              <a:t> </a:t>
            </a:r>
            <a:r>
              <a:rPr lang="nb-NO" sz="2000" dirty="0" err="1">
                <a:solidFill>
                  <a:schemeClr val="tx1"/>
                </a:solidFill>
                <a:cs typeface="Calibri" panose="020F0502020204030204" pitchFamily="34" charset="0"/>
              </a:rPr>
              <a:t>of</a:t>
            </a:r>
            <a:r>
              <a:rPr lang="nb-NO" sz="2000" dirty="0">
                <a:solidFill>
                  <a:schemeClr val="tx1"/>
                </a:solidFill>
                <a:cs typeface="Calibri" panose="020F0502020204030204" pitchFamily="34" charset="0"/>
              </a:rPr>
              <a:t> </a:t>
            </a:r>
            <a:r>
              <a:rPr lang="nb-NO" sz="2000" dirty="0" err="1">
                <a:solidFill>
                  <a:schemeClr val="tx1"/>
                </a:solidFill>
                <a:cs typeface="Calibri" panose="020F0502020204030204" pitchFamily="34" charset="0"/>
              </a:rPr>
              <a:t>intervention</a:t>
            </a:r>
            <a:endParaRPr lang="nb-NO" sz="2000" dirty="0">
              <a:solidFill>
                <a:schemeClr val="tx1"/>
              </a:solidFill>
              <a:cs typeface="Calibri" panose="020F0502020204030204" pitchFamily="34" charset="0"/>
            </a:endParaRPr>
          </a:p>
          <a:p>
            <a:pPr marL="457178" indent="-457178">
              <a:buFont typeface="+mj-lt"/>
              <a:buAutoNum type="arabicPeriod"/>
            </a:pPr>
            <a:r>
              <a:rPr lang="en-US" sz="2000" dirty="0">
                <a:solidFill>
                  <a:schemeClr val="tx1"/>
                </a:solidFill>
                <a:cs typeface="Calibri" panose="020F0502020204030204" pitchFamily="34" charset="0"/>
              </a:rPr>
              <a:t>Inform choice and adaptation of implementation strategies</a:t>
            </a:r>
          </a:p>
          <a:p>
            <a:pPr marL="457178" indent="-457178">
              <a:buFont typeface="+mj-lt"/>
              <a:buAutoNum type="arabicPeriod"/>
            </a:pPr>
            <a:r>
              <a:rPr lang="en-US" sz="2000" dirty="0">
                <a:solidFill>
                  <a:schemeClr val="tx1"/>
                </a:solidFill>
                <a:cs typeface="Calibri" panose="020F0502020204030204" pitchFamily="34" charset="0"/>
              </a:rPr>
              <a:t>Understand and interpret clinical and implementation outcomes</a:t>
            </a:r>
          </a:p>
          <a:p>
            <a:pPr marL="0" indent="0">
              <a:buNone/>
            </a:pPr>
            <a:endParaRPr lang="en-US" sz="2000" dirty="0">
              <a:solidFill>
                <a:schemeClr val="tx1"/>
              </a:solidFill>
              <a:cs typeface="Calibri" panose="020F0502020204030204" pitchFamily="34" charset="0"/>
            </a:endParaRPr>
          </a:p>
          <a:p>
            <a:pPr marL="0" indent="0">
              <a:buNone/>
            </a:pPr>
            <a:r>
              <a:rPr lang="en-US" sz="2000" dirty="0">
                <a:solidFill>
                  <a:schemeClr val="tx1"/>
                </a:solidFill>
                <a:cs typeface="Calibri" panose="020F0502020204030204" pitchFamily="34" charset="0"/>
                <a:sym typeface="Wingdings" panose="05000000000000000000" pitchFamily="2" charset="2"/>
              </a:rPr>
              <a:t> </a:t>
            </a:r>
            <a:r>
              <a:rPr lang="en-US" sz="2000" dirty="0">
                <a:solidFill>
                  <a:schemeClr val="tx1"/>
                </a:solidFill>
                <a:cs typeface="Calibri" panose="020F0502020204030204" pitchFamily="34" charset="0"/>
              </a:rPr>
              <a:t>Inform research design in subsequent hybrid effectiveness and</a:t>
            </a:r>
            <a:br>
              <a:rPr lang="en-US" sz="2000" dirty="0">
                <a:solidFill>
                  <a:schemeClr val="tx1"/>
                </a:solidFill>
                <a:cs typeface="Calibri" panose="020F0502020204030204" pitchFamily="34" charset="0"/>
              </a:rPr>
            </a:br>
            <a:r>
              <a:rPr lang="en-US" sz="2000" dirty="0">
                <a:solidFill>
                  <a:schemeClr val="tx1"/>
                </a:solidFill>
                <a:cs typeface="Calibri" panose="020F0502020204030204" pitchFamily="34" charset="0"/>
              </a:rPr>
              <a:t>    implementation study </a:t>
            </a:r>
          </a:p>
          <a:p>
            <a:pPr marL="0" indent="0">
              <a:buNone/>
            </a:pPr>
            <a:endParaRPr lang="en-US" sz="1800" dirty="0">
              <a:cs typeface="Calibri" panose="020F0502020204030204" pitchFamily="34" charset="0"/>
            </a:endParaRPr>
          </a:p>
        </p:txBody>
      </p:sp>
      <p:pic>
        <p:nvPicPr>
          <p:cNvPr id="4" name="Picture 3">
            <a:extLst>
              <a:ext uri="{FF2B5EF4-FFF2-40B4-BE49-F238E27FC236}">
                <a16:creationId xmlns:a16="http://schemas.microsoft.com/office/drawing/2014/main" id="{F012C566-1796-B018-31EE-52C807C2026B}"/>
              </a:ext>
            </a:extLst>
          </p:cNvPr>
          <p:cNvPicPr>
            <a:picLocks noChangeAspect="1"/>
          </p:cNvPicPr>
          <p:nvPr/>
        </p:nvPicPr>
        <p:blipFill>
          <a:blip r:embed="rId3"/>
          <a:stretch>
            <a:fillRect/>
          </a:stretch>
        </p:blipFill>
        <p:spPr>
          <a:xfrm>
            <a:off x="8018075" y="94607"/>
            <a:ext cx="4069149" cy="2952432"/>
          </a:xfrm>
          <a:prstGeom prst="rect">
            <a:avLst/>
          </a:prstGeom>
        </p:spPr>
      </p:pic>
      <p:sp>
        <p:nvSpPr>
          <p:cNvPr id="5" name="TekstSylinder 4">
            <a:extLst>
              <a:ext uri="{FF2B5EF4-FFF2-40B4-BE49-F238E27FC236}">
                <a16:creationId xmlns:a16="http://schemas.microsoft.com/office/drawing/2014/main" id="{17D88134-6477-5F21-D939-8C0EB84B3BD5}"/>
              </a:ext>
            </a:extLst>
          </p:cNvPr>
          <p:cNvSpPr txBox="1"/>
          <p:nvPr/>
        </p:nvSpPr>
        <p:spPr>
          <a:xfrm>
            <a:off x="7285149" y="6581001"/>
            <a:ext cx="500647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Arial Nova Light" panose="020B0502020104020203"/>
                <a:ea typeface="+mn-ea"/>
                <a:cs typeface="+mn-cs"/>
              </a:rPr>
              <a:t>(</a:t>
            </a:r>
            <a:r>
              <a:rPr kumimoji="0" lang="en-US" sz="1200" b="0" i="0" u="none" strike="noStrike" kern="1200" cap="none" spc="0" normalizeH="0" baseline="0" noProof="0" dirty="0">
                <a:ln>
                  <a:noFill/>
                </a:ln>
                <a:solidFill>
                  <a:srgbClr val="000000"/>
                </a:solidFill>
                <a:effectLst/>
                <a:uLnTx/>
                <a:uFillTx/>
                <a:latin typeface="Arial Nova Light" panose="020B0502020104020203"/>
                <a:ea typeface="Calibri" panose="020F0502020204030204" pitchFamily="34" charset="0"/>
                <a:cs typeface="+mn-cs"/>
              </a:rPr>
              <a:t>Curran et al., 2012; 2022; </a:t>
            </a:r>
            <a:r>
              <a:rPr kumimoji="0" lang="en-US" sz="1200" b="0" i="0" u="none" strike="noStrike" kern="1200" cap="none" spc="0" normalizeH="0" baseline="0" noProof="0" dirty="0">
                <a:ln>
                  <a:noFill/>
                </a:ln>
                <a:solidFill>
                  <a:srgbClr val="000000"/>
                </a:solidFill>
                <a:effectLst/>
                <a:uLnTx/>
                <a:uFillTx/>
                <a:latin typeface="Arial Nova Light" panose="020B0502020104020203"/>
                <a:ea typeface="+mn-ea"/>
                <a:cs typeface="Calibri" panose="020F0502020204030204" pitchFamily="34" charset="0"/>
              </a:rPr>
              <a:t>Mielke et al., 2019; </a:t>
            </a:r>
            <a:r>
              <a:rPr kumimoji="0" lang="en-US" sz="1200" b="0" i="0" u="none" strike="noStrike" kern="1200" cap="none" spc="0" normalizeH="0" baseline="0" noProof="0" dirty="0" err="1">
                <a:ln>
                  <a:noFill/>
                </a:ln>
                <a:solidFill>
                  <a:srgbClr val="000000"/>
                </a:solidFill>
                <a:effectLst/>
                <a:uLnTx/>
                <a:uFillTx/>
                <a:latin typeface="Arial Nova Light" panose="020B0502020104020203"/>
                <a:ea typeface="+mn-ea"/>
                <a:cs typeface="Calibri" panose="020F0502020204030204" pitchFamily="34" charset="0"/>
              </a:rPr>
              <a:t>Stange</a:t>
            </a:r>
            <a:r>
              <a:rPr kumimoji="0" lang="en-US" sz="1200" b="0" i="0" u="none" strike="noStrike" kern="1200" cap="none" spc="0" normalizeH="0" baseline="0" noProof="0" dirty="0">
                <a:ln>
                  <a:noFill/>
                </a:ln>
                <a:solidFill>
                  <a:srgbClr val="000000"/>
                </a:solidFill>
                <a:effectLst/>
                <a:uLnTx/>
                <a:uFillTx/>
                <a:latin typeface="Arial Nova Light" panose="020B0502020104020203"/>
                <a:ea typeface="+mn-ea"/>
                <a:cs typeface="Calibri" panose="020F0502020204030204" pitchFamily="34" charset="0"/>
              </a:rPr>
              <a:t> &amp; Glasgow, 2013</a:t>
            </a:r>
            <a:r>
              <a:rPr kumimoji="0" lang="da-DK" sz="1200" b="0" i="0" u="none" strike="noStrike" kern="1200" cap="none" spc="0" normalizeH="0" baseline="0" noProof="0" dirty="0">
                <a:ln>
                  <a:noFill/>
                </a:ln>
                <a:solidFill>
                  <a:srgbClr val="000000"/>
                </a:solidFill>
                <a:effectLst/>
                <a:uLnTx/>
                <a:uFillTx/>
                <a:latin typeface="Arial Nova Light" panose="020B0502020104020203"/>
                <a:ea typeface="+mn-ea"/>
                <a:cs typeface="+mn-cs"/>
              </a:rPr>
              <a:t>) </a:t>
            </a:r>
            <a:endParaRPr kumimoji="0" lang="nb-NO" sz="1200" b="0" i="0" u="none" strike="noStrike" kern="1200" cap="none" spc="0" normalizeH="0" baseline="0" noProof="0" dirty="0">
              <a:ln>
                <a:noFill/>
              </a:ln>
              <a:solidFill>
                <a:srgbClr val="000000"/>
              </a:solidFill>
              <a:effectLst/>
              <a:uLnTx/>
              <a:uFillTx/>
              <a:latin typeface="Arial Nova Light" panose="020B0502020104020203"/>
              <a:ea typeface="+mn-ea"/>
              <a:cs typeface="+mn-cs"/>
            </a:endParaRPr>
          </a:p>
        </p:txBody>
      </p:sp>
    </p:spTree>
    <p:extLst>
      <p:ext uri="{BB962C8B-B14F-4D97-AF65-F5344CB8AC3E}">
        <p14:creationId xmlns:p14="http://schemas.microsoft.com/office/powerpoint/2010/main" val="2869358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3EF3D62-74BA-B2F7-6706-12154E5EE07B}"/>
              </a:ext>
            </a:extLst>
          </p:cNvPr>
          <p:cNvSpPr>
            <a:spLocks noGrp="1"/>
          </p:cNvSpPr>
          <p:nvPr>
            <p:ph idx="1"/>
          </p:nvPr>
        </p:nvSpPr>
        <p:spPr>
          <a:xfrm>
            <a:off x="302511" y="856070"/>
            <a:ext cx="11319216" cy="5872736"/>
          </a:xfrm>
        </p:spPr>
        <p:txBody>
          <a:bodyPr vert="horz" lIns="91440" tIns="45720" rIns="91440" bIns="45720" rtlCol="0" anchor="t">
            <a:normAutofit lnSpcReduction="10000"/>
          </a:bodyPr>
          <a:lstStyle/>
          <a:p>
            <a:pPr marL="0" indent="0">
              <a:buNone/>
            </a:pPr>
            <a:br>
              <a:rPr lang="en-US" sz="2200" dirty="0"/>
            </a:br>
            <a:endParaRPr lang="en-US" sz="2000" dirty="0"/>
          </a:p>
          <a:p>
            <a:pPr marL="0" indent="0">
              <a:buNone/>
            </a:pPr>
            <a:r>
              <a:rPr lang="nb-NO" sz="2000" dirty="0">
                <a:solidFill>
                  <a:schemeClr val="accent1"/>
                </a:solidFill>
                <a:cs typeface="Calibri"/>
              </a:rPr>
              <a:t>RQ:</a:t>
            </a:r>
            <a:r>
              <a:rPr lang="nb-NO" sz="2000" dirty="0">
                <a:cs typeface="Calibri"/>
              </a:rPr>
              <a:t> </a:t>
            </a:r>
            <a:r>
              <a:rPr lang="nb-NO" sz="2000" dirty="0" err="1">
                <a:solidFill>
                  <a:schemeClr val="tx1"/>
                </a:solidFill>
                <a:cs typeface="Calibri"/>
              </a:rPr>
              <a:t>What</a:t>
            </a:r>
            <a:r>
              <a:rPr lang="nb-NO" sz="2000" dirty="0">
                <a:solidFill>
                  <a:schemeClr val="tx1"/>
                </a:solidFill>
                <a:cs typeface="Calibri"/>
              </a:rPr>
              <a:t> </a:t>
            </a:r>
            <a:r>
              <a:rPr lang="nb-NO" sz="2000" dirty="0" err="1">
                <a:solidFill>
                  <a:schemeClr val="tx1"/>
                </a:solidFill>
                <a:cs typeface="Calibri"/>
              </a:rPr>
              <a:t>are</a:t>
            </a:r>
            <a:r>
              <a:rPr lang="nb-NO" sz="2000" dirty="0">
                <a:solidFill>
                  <a:schemeClr val="tx1"/>
                </a:solidFill>
                <a:cs typeface="Calibri"/>
              </a:rPr>
              <a:t> </a:t>
            </a:r>
            <a:r>
              <a:rPr lang="nb-NO" sz="2000" dirty="0" err="1">
                <a:solidFill>
                  <a:schemeClr val="tx1"/>
                </a:solidFill>
                <a:cs typeface="Calibri"/>
              </a:rPr>
              <a:t>the</a:t>
            </a:r>
            <a:r>
              <a:rPr lang="nb-NO" sz="2000" dirty="0">
                <a:solidFill>
                  <a:schemeClr val="tx1"/>
                </a:solidFill>
                <a:cs typeface="Calibri"/>
              </a:rPr>
              <a:t> </a:t>
            </a:r>
            <a:r>
              <a:rPr lang="nb-NO" sz="2000" dirty="0" err="1">
                <a:solidFill>
                  <a:schemeClr val="tx1"/>
                </a:solidFill>
                <a:cs typeface="Calibri"/>
              </a:rPr>
              <a:t>facilitators</a:t>
            </a:r>
            <a:r>
              <a:rPr lang="nb-NO" sz="2000" dirty="0">
                <a:solidFill>
                  <a:schemeClr val="tx1"/>
                </a:solidFill>
                <a:cs typeface="Calibri"/>
              </a:rPr>
              <a:t> and </a:t>
            </a:r>
            <a:r>
              <a:rPr lang="nb-NO" sz="2000" dirty="0" err="1">
                <a:solidFill>
                  <a:schemeClr val="tx1"/>
                </a:solidFill>
                <a:cs typeface="Calibri"/>
              </a:rPr>
              <a:t>barriers</a:t>
            </a:r>
            <a:r>
              <a:rPr lang="nb-NO" sz="2000" dirty="0">
                <a:solidFill>
                  <a:schemeClr val="tx1"/>
                </a:solidFill>
                <a:cs typeface="Calibri"/>
              </a:rPr>
              <a:t> to </a:t>
            </a:r>
            <a:r>
              <a:rPr lang="nb-NO" sz="2000" dirty="0" err="1">
                <a:solidFill>
                  <a:schemeClr val="tx1"/>
                </a:solidFill>
                <a:cs typeface="Calibri"/>
              </a:rPr>
              <a:t>successful</a:t>
            </a:r>
            <a:r>
              <a:rPr lang="nb-NO" sz="2000" dirty="0">
                <a:solidFill>
                  <a:schemeClr val="tx1"/>
                </a:solidFill>
                <a:cs typeface="Calibri"/>
              </a:rPr>
              <a:t> </a:t>
            </a:r>
            <a:r>
              <a:rPr lang="nb-NO" sz="2000" dirty="0" err="1">
                <a:solidFill>
                  <a:schemeClr val="tx1"/>
                </a:solidFill>
                <a:cs typeface="Calibri"/>
              </a:rPr>
              <a:t>implementation</a:t>
            </a:r>
            <a:r>
              <a:rPr lang="nb-NO" sz="2000" dirty="0">
                <a:solidFill>
                  <a:schemeClr val="tx1"/>
                </a:solidFill>
                <a:cs typeface="Calibri"/>
              </a:rPr>
              <a:t> </a:t>
            </a:r>
            <a:r>
              <a:rPr lang="nb-NO" sz="2000" dirty="0" err="1">
                <a:solidFill>
                  <a:schemeClr val="tx1"/>
                </a:solidFill>
                <a:cs typeface="Calibri"/>
              </a:rPr>
              <a:t>of</a:t>
            </a:r>
            <a:r>
              <a:rPr lang="nb-NO" sz="2000" dirty="0">
                <a:solidFill>
                  <a:schemeClr val="tx1"/>
                </a:solidFill>
                <a:cs typeface="Calibri"/>
              </a:rPr>
              <a:t> SPARCK? </a:t>
            </a:r>
            <a:endParaRPr lang="nb-NO" dirty="0">
              <a:solidFill>
                <a:schemeClr val="tx1"/>
              </a:solidFill>
              <a:cs typeface="Calibri"/>
            </a:endParaRPr>
          </a:p>
          <a:p>
            <a:pPr marL="0" indent="0">
              <a:buNone/>
            </a:pPr>
            <a:r>
              <a:rPr lang="nb-NO" sz="2000" dirty="0">
                <a:solidFill>
                  <a:schemeClr val="accent1"/>
                </a:solidFill>
                <a:cs typeface="Calibri"/>
              </a:rPr>
              <a:t>Design:</a:t>
            </a:r>
            <a:r>
              <a:rPr lang="nb-NO" sz="2000" dirty="0">
                <a:cs typeface="Calibri"/>
              </a:rPr>
              <a:t> </a:t>
            </a:r>
            <a:r>
              <a:rPr lang="nb-NO" sz="2000" dirty="0" err="1">
                <a:solidFill>
                  <a:schemeClr val="tx1"/>
                </a:solidFill>
                <a:cs typeface="Calibri"/>
              </a:rPr>
              <a:t>qualitative</a:t>
            </a:r>
            <a:r>
              <a:rPr lang="nb-NO" sz="2000" dirty="0">
                <a:solidFill>
                  <a:schemeClr val="tx1"/>
                </a:solidFill>
                <a:cs typeface="Calibri"/>
              </a:rPr>
              <a:t>; </a:t>
            </a:r>
            <a:r>
              <a:rPr lang="nb-NO" sz="2000" dirty="0" err="1">
                <a:solidFill>
                  <a:schemeClr val="tx1"/>
                </a:solidFill>
                <a:cs typeface="Calibri"/>
              </a:rPr>
              <a:t>semi-structured</a:t>
            </a:r>
            <a:r>
              <a:rPr lang="nb-NO" sz="2000" dirty="0">
                <a:solidFill>
                  <a:schemeClr val="tx1"/>
                </a:solidFill>
                <a:cs typeface="Calibri"/>
              </a:rPr>
              <a:t> </a:t>
            </a:r>
            <a:r>
              <a:rPr lang="nb-NO" sz="2000" dirty="0" err="1">
                <a:solidFill>
                  <a:schemeClr val="tx1"/>
                </a:solidFill>
                <a:cs typeface="Calibri"/>
              </a:rPr>
              <a:t>interviews</a:t>
            </a:r>
            <a:r>
              <a:rPr lang="nb-NO" sz="2000" dirty="0">
                <a:solidFill>
                  <a:schemeClr val="tx1"/>
                </a:solidFill>
                <a:cs typeface="Calibri"/>
              </a:rPr>
              <a:t> </a:t>
            </a:r>
          </a:p>
          <a:p>
            <a:pPr>
              <a:buNone/>
            </a:pPr>
            <a:r>
              <a:rPr lang="nb-NO" sz="2000" dirty="0">
                <a:solidFill>
                  <a:schemeClr val="accent1"/>
                </a:solidFill>
                <a:cs typeface="Calibri"/>
              </a:rPr>
              <a:t>Respondents: </a:t>
            </a:r>
            <a:r>
              <a:rPr lang="nb-NO" sz="2000" dirty="0">
                <a:solidFill>
                  <a:schemeClr val="tx1"/>
                </a:solidFill>
                <a:cs typeface="Calibri"/>
              </a:rPr>
              <a:t>SPARCK </a:t>
            </a:r>
            <a:r>
              <a:rPr lang="nb-NO" sz="2000" dirty="0" err="1">
                <a:solidFill>
                  <a:schemeClr val="tx1"/>
                </a:solidFill>
                <a:cs typeface="Calibri"/>
              </a:rPr>
              <a:t>practitioners</a:t>
            </a:r>
            <a:r>
              <a:rPr lang="nb-NO" sz="2000" dirty="0">
                <a:solidFill>
                  <a:schemeClr val="tx1"/>
                </a:solidFill>
                <a:cs typeface="Calibri"/>
              </a:rPr>
              <a:t> (14) and leaders (15) in 7 </a:t>
            </a:r>
            <a:r>
              <a:rPr lang="nb-NO" sz="2000" dirty="0" err="1">
                <a:solidFill>
                  <a:schemeClr val="tx1"/>
                </a:solidFill>
                <a:cs typeface="Calibri"/>
              </a:rPr>
              <a:t>municipalities</a:t>
            </a:r>
            <a:endParaRPr lang="nb-NO" sz="2000" dirty="0">
              <a:solidFill>
                <a:schemeClr val="tx1"/>
              </a:solidFill>
              <a:cs typeface="Calibri"/>
            </a:endParaRPr>
          </a:p>
          <a:p>
            <a:pPr>
              <a:buNone/>
            </a:pPr>
            <a:r>
              <a:rPr lang="en-US" sz="2000" dirty="0">
                <a:solidFill>
                  <a:schemeClr val="accent1"/>
                </a:solidFill>
              </a:rPr>
              <a:t>TMF: </a:t>
            </a:r>
            <a:r>
              <a:rPr lang="en-US" sz="2000" dirty="0">
                <a:solidFill>
                  <a:schemeClr val="tx1"/>
                </a:solidFill>
              </a:rPr>
              <a:t>CFIR was used to develop interview guides, analysis and reporting</a:t>
            </a:r>
          </a:p>
          <a:p>
            <a:pPr>
              <a:buNone/>
            </a:pPr>
            <a:r>
              <a:rPr lang="en-US" sz="2000" dirty="0">
                <a:solidFill>
                  <a:schemeClr val="accent1"/>
                </a:solidFill>
              </a:rPr>
              <a:t>Methodology:</a:t>
            </a:r>
            <a:r>
              <a:rPr lang="en-US" sz="2000" dirty="0"/>
              <a:t> </a:t>
            </a:r>
          </a:p>
          <a:p>
            <a:r>
              <a:rPr lang="en-US" sz="2000" dirty="0">
                <a:solidFill>
                  <a:schemeClr val="tx1"/>
                </a:solidFill>
              </a:rPr>
              <a:t>Reflexive Thematic Analysis</a:t>
            </a:r>
            <a:endParaRPr lang="en-US" dirty="0">
              <a:solidFill>
                <a:schemeClr val="tx1"/>
              </a:solidFill>
            </a:endParaRPr>
          </a:p>
          <a:p>
            <a:r>
              <a:rPr lang="en-US" sz="2000" dirty="0">
                <a:solidFill>
                  <a:schemeClr val="tx1"/>
                </a:solidFill>
              </a:rPr>
              <a:t>Inductive coding, followed by deductive mapping onto CFIR 2.0</a:t>
            </a:r>
          </a:p>
          <a:p>
            <a:r>
              <a:rPr lang="en-US" sz="2000" dirty="0">
                <a:solidFill>
                  <a:schemeClr val="tx1"/>
                </a:solidFill>
              </a:rPr>
              <a:t>Consensual Qualitative Research to describe themes’ </a:t>
            </a:r>
            <a:br>
              <a:rPr lang="en-US" sz="2000" dirty="0">
                <a:solidFill>
                  <a:schemeClr val="tx1"/>
                </a:solidFill>
              </a:rPr>
            </a:br>
            <a:r>
              <a:rPr lang="en-US" sz="2000" dirty="0">
                <a:solidFill>
                  <a:schemeClr val="tx1"/>
                </a:solidFill>
              </a:rPr>
              <a:t>representativeness across dataset    </a:t>
            </a:r>
          </a:p>
          <a:p>
            <a:pPr marL="0" indent="0">
              <a:buNone/>
            </a:pPr>
            <a:r>
              <a:rPr lang="en-US" sz="2000" dirty="0">
                <a:solidFill>
                  <a:schemeClr val="tx1"/>
                </a:solidFill>
              </a:rPr>
              <a:t>Interested in:	a) practical and applied findings </a:t>
            </a:r>
            <a:br>
              <a:rPr lang="en-US" sz="2000" dirty="0">
                <a:solidFill>
                  <a:schemeClr val="tx1"/>
                </a:solidFill>
              </a:rPr>
            </a:br>
            <a:r>
              <a:rPr lang="en-US" sz="2000" dirty="0">
                <a:solidFill>
                  <a:schemeClr val="tx1"/>
                </a:solidFill>
              </a:rPr>
              <a:t>				b) more latent and theoretical </a:t>
            </a:r>
          </a:p>
        </p:txBody>
      </p:sp>
      <p:sp>
        <p:nvSpPr>
          <p:cNvPr id="6" name="TekstSylinder 5">
            <a:extLst>
              <a:ext uri="{FF2B5EF4-FFF2-40B4-BE49-F238E27FC236}">
                <a16:creationId xmlns:a16="http://schemas.microsoft.com/office/drawing/2014/main" id="{A42DAEC2-2011-8531-7196-804B1037C37B}"/>
              </a:ext>
            </a:extLst>
          </p:cNvPr>
          <p:cNvSpPr txBox="1"/>
          <p:nvPr/>
        </p:nvSpPr>
        <p:spPr>
          <a:xfrm>
            <a:off x="5303395" y="6575231"/>
            <a:ext cx="699783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0000"/>
                </a:solidFill>
                <a:effectLst/>
                <a:uLnTx/>
                <a:uFillTx/>
                <a:latin typeface="Arial Nova Light" panose="020B0502020104020203"/>
                <a:ea typeface="+mn-ea"/>
                <a:cs typeface="+mn-cs"/>
              </a:rPr>
              <a:t>(Braun &amp; Clark, 2019; 2020; 2021; </a:t>
            </a:r>
            <a:r>
              <a:rPr kumimoji="0" lang="en-US" sz="1200" b="0" i="0" u="none" strike="noStrike" kern="1200" cap="none" spc="0" normalizeH="0" baseline="0" noProof="0" dirty="0">
                <a:ln>
                  <a:noFill/>
                </a:ln>
                <a:solidFill>
                  <a:srgbClr val="000000"/>
                </a:solidFill>
                <a:effectLst/>
                <a:uLnTx/>
                <a:uFillTx/>
                <a:latin typeface="Arial Nova Light" panose="020B0502020104020203"/>
                <a:ea typeface="+mn-ea"/>
                <a:cs typeface="+mn-cs"/>
              </a:rPr>
              <a:t>Damschroder et al., 2009; 2022; </a:t>
            </a:r>
            <a:r>
              <a:rPr kumimoji="0" lang="nb-NO" sz="1200" b="0" i="0" u="none" strike="noStrike" kern="1200" cap="none" spc="0" normalizeH="0" baseline="0" noProof="0" dirty="0" err="1">
                <a:ln>
                  <a:noFill/>
                </a:ln>
                <a:solidFill>
                  <a:srgbClr val="000000"/>
                </a:solidFill>
                <a:effectLst/>
                <a:uLnTx/>
                <a:uFillTx/>
                <a:latin typeface="Arial Nova Light" panose="020B0502020104020203"/>
                <a:ea typeface="+mn-ea"/>
                <a:cs typeface="+mn-cs"/>
              </a:rPr>
              <a:t>Fryer</a:t>
            </a:r>
            <a:r>
              <a:rPr kumimoji="0" lang="nb-NO" sz="1200" b="0" i="0" u="none" strike="noStrike" kern="1200" cap="none" spc="0" normalizeH="0" baseline="0" noProof="0" dirty="0">
                <a:ln>
                  <a:noFill/>
                </a:ln>
                <a:solidFill>
                  <a:srgbClr val="000000"/>
                </a:solidFill>
                <a:effectLst/>
                <a:uLnTx/>
                <a:uFillTx/>
                <a:latin typeface="Arial Nova Light" panose="020B0502020104020203"/>
                <a:ea typeface="+mn-ea"/>
                <a:cs typeface="+mn-cs"/>
              </a:rPr>
              <a:t>, 2022; Hill et al., 1997; 2005)</a:t>
            </a:r>
            <a:r>
              <a:rPr kumimoji="0" lang="nb-NO" sz="1200" b="0" i="0" u="none" strike="noStrike" kern="1200" cap="none" spc="0" normalizeH="0" baseline="0" noProof="0" dirty="0">
                <a:ln>
                  <a:noFill/>
                </a:ln>
                <a:solidFill>
                  <a:srgbClr val="000000"/>
                </a:solidFill>
                <a:effectLst/>
                <a:uLnTx/>
                <a:uFillTx/>
                <a:latin typeface="Arial Nova Light" panose="020B0502020104020203"/>
                <a:ea typeface="Calibri Light"/>
                <a:cs typeface="Calibri Light"/>
              </a:rPr>
              <a:t>​</a:t>
            </a:r>
            <a:endParaRPr kumimoji="0" lang="nb-NO" sz="1200" b="0" i="0" u="none" strike="noStrike" kern="1200" cap="none" spc="0" normalizeH="0" baseline="0" noProof="0" dirty="0">
              <a:ln>
                <a:noFill/>
              </a:ln>
              <a:solidFill>
                <a:srgbClr val="000000"/>
              </a:solidFill>
              <a:effectLst/>
              <a:uLnTx/>
              <a:uFillTx/>
              <a:latin typeface="Arial Nova Light" panose="020B0502020104020203"/>
              <a:ea typeface="+mn-ea"/>
              <a:cs typeface="+mn-cs"/>
            </a:endParaRPr>
          </a:p>
        </p:txBody>
      </p:sp>
      <p:pic>
        <p:nvPicPr>
          <p:cNvPr id="2" name="Bilde 2">
            <a:extLst>
              <a:ext uri="{FF2B5EF4-FFF2-40B4-BE49-F238E27FC236}">
                <a16:creationId xmlns:a16="http://schemas.microsoft.com/office/drawing/2014/main" id="{A4D7BBC2-687E-CF14-759B-25D04AD2FDA5}"/>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554900" y="2431891"/>
            <a:ext cx="3388773" cy="3578675"/>
          </a:xfrm>
          <a:prstGeom prst="rect">
            <a:avLst/>
          </a:prstGeom>
          <a:ln>
            <a:noFill/>
          </a:ln>
        </p:spPr>
      </p:pic>
      <p:pic>
        <p:nvPicPr>
          <p:cNvPr id="5" name="Picture 18">
            <a:extLst>
              <a:ext uri="{FF2B5EF4-FFF2-40B4-BE49-F238E27FC236}">
                <a16:creationId xmlns:a16="http://schemas.microsoft.com/office/drawing/2014/main" id="{2486BDD5-797D-0233-DCC2-17ABE4BF8514}"/>
              </a:ext>
            </a:extLst>
          </p:cNvPr>
          <p:cNvPicPr>
            <a:picLocks noChangeAspect="1"/>
          </p:cNvPicPr>
          <p:nvPr/>
        </p:nvPicPr>
        <p:blipFill>
          <a:blip r:embed="rId4"/>
          <a:stretch>
            <a:fillRect/>
          </a:stretch>
        </p:blipFill>
        <p:spPr>
          <a:xfrm>
            <a:off x="9018923" y="3486678"/>
            <a:ext cx="999647" cy="336548"/>
          </a:xfrm>
          <a:prstGeom prst="rect">
            <a:avLst/>
          </a:prstGeom>
        </p:spPr>
      </p:pic>
      <p:pic>
        <p:nvPicPr>
          <p:cNvPr id="7" name="Picture 16">
            <a:extLst>
              <a:ext uri="{FF2B5EF4-FFF2-40B4-BE49-F238E27FC236}">
                <a16:creationId xmlns:a16="http://schemas.microsoft.com/office/drawing/2014/main" id="{B3392D64-E6BD-63AD-2C8F-FB700EC2914B}"/>
              </a:ext>
            </a:extLst>
          </p:cNvPr>
          <p:cNvPicPr>
            <a:picLocks noChangeAspect="1"/>
          </p:cNvPicPr>
          <p:nvPr/>
        </p:nvPicPr>
        <p:blipFill>
          <a:blip r:embed="rId5"/>
          <a:stretch>
            <a:fillRect/>
          </a:stretch>
        </p:blipFill>
        <p:spPr>
          <a:xfrm>
            <a:off x="7673797" y="5242983"/>
            <a:ext cx="935986" cy="348274"/>
          </a:xfrm>
          <a:prstGeom prst="rect">
            <a:avLst/>
          </a:prstGeom>
        </p:spPr>
      </p:pic>
      <p:pic>
        <p:nvPicPr>
          <p:cNvPr id="8" name="Picture 15">
            <a:extLst>
              <a:ext uri="{FF2B5EF4-FFF2-40B4-BE49-F238E27FC236}">
                <a16:creationId xmlns:a16="http://schemas.microsoft.com/office/drawing/2014/main" id="{FF423E5B-A02B-60F7-D726-B0A8AA4C6B2F}"/>
              </a:ext>
            </a:extLst>
          </p:cNvPr>
          <p:cNvPicPr>
            <a:picLocks noChangeAspect="1"/>
          </p:cNvPicPr>
          <p:nvPr/>
        </p:nvPicPr>
        <p:blipFill>
          <a:blip r:embed="rId6"/>
          <a:stretch>
            <a:fillRect/>
          </a:stretch>
        </p:blipFill>
        <p:spPr>
          <a:xfrm>
            <a:off x="9891363" y="5370825"/>
            <a:ext cx="965105" cy="349435"/>
          </a:xfrm>
          <a:prstGeom prst="rect">
            <a:avLst/>
          </a:prstGeom>
        </p:spPr>
      </p:pic>
      <p:pic>
        <p:nvPicPr>
          <p:cNvPr id="9" name="Picture 22" descr="Home – Trondheim Ã…pne Data">
            <a:extLst>
              <a:ext uri="{FF2B5EF4-FFF2-40B4-BE49-F238E27FC236}">
                <a16:creationId xmlns:a16="http://schemas.microsoft.com/office/drawing/2014/main" id="{EBF47450-1CDE-E5C7-C1F8-F4C8CD4522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94570" y="4359404"/>
            <a:ext cx="1794919" cy="3365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ventia Online Video Platform">
            <a:extLst>
              <a:ext uri="{FF2B5EF4-FFF2-40B4-BE49-F238E27FC236}">
                <a16:creationId xmlns:a16="http://schemas.microsoft.com/office/drawing/2014/main" id="{F6A7702B-1783-A217-8A0B-9269D47229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29178" y="5798100"/>
            <a:ext cx="935986" cy="2934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DFCBCC67-3364-F710-6D2F-0B1052CF97A8}"/>
              </a:ext>
            </a:extLst>
          </p:cNvPr>
          <p:cNvPicPr>
            <a:picLocks noChangeAspect="1"/>
          </p:cNvPicPr>
          <p:nvPr/>
        </p:nvPicPr>
        <p:blipFill>
          <a:blip r:embed="rId9"/>
          <a:stretch>
            <a:fillRect/>
          </a:stretch>
        </p:blipFill>
        <p:spPr>
          <a:xfrm>
            <a:off x="9936074" y="4897966"/>
            <a:ext cx="935986" cy="349435"/>
          </a:xfrm>
          <a:prstGeom prst="rect">
            <a:avLst/>
          </a:prstGeom>
        </p:spPr>
      </p:pic>
      <p:pic>
        <p:nvPicPr>
          <p:cNvPr id="12" name="Picture 17">
            <a:extLst>
              <a:ext uri="{FF2B5EF4-FFF2-40B4-BE49-F238E27FC236}">
                <a16:creationId xmlns:a16="http://schemas.microsoft.com/office/drawing/2014/main" id="{A22CC5FC-8E29-4CC5-635F-B6827C2DBE9A}"/>
              </a:ext>
            </a:extLst>
          </p:cNvPr>
          <p:cNvPicPr>
            <a:picLocks noChangeAspect="1"/>
          </p:cNvPicPr>
          <p:nvPr/>
        </p:nvPicPr>
        <p:blipFill>
          <a:blip r:embed="rId10"/>
          <a:stretch>
            <a:fillRect/>
          </a:stretch>
        </p:blipFill>
        <p:spPr>
          <a:xfrm>
            <a:off x="8115770" y="4426109"/>
            <a:ext cx="873075" cy="364830"/>
          </a:xfrm>
          <a:prstGeom prst="rect">
            <a:avLst/>
          </a:prstGeom>
        </p:spPr>
      </p:pic>
      <p:sp>
        <p:nvSpPr>
          <p:cNvPr id="13" name="Tittel 1">
            <a:extLst>
              <a:ext uri="{FF2B5EF4-FFF2-40B4-BE49-F238E27FC236}">
                <a16:creationId xmlns:a16="http://schemas.microsoft.com/office/drawing/2014/main" id="{499C222F-813E-950A-DA2C-0AC0AF13A935}"/>
              </a:ext>
            </a:extLst>
          </p:cNvPr>
          <p:cNvSpPr>
            <a:spLocks noGrp="1"/>
          </p:cNvSpPr>
          <p:nvPr>
            <p:ph type="title"/>
          </p:nvPr>
        </p:nvSpPr>
        <p:spPr>
          <a:xfrm>
            <a:off x="415584" y="136734"/>
            <a:ext cx="11588774" cy="1188720"/>
          </a:xfrm>
        </p:spPr>
        <p:txBody>
          <a:bodyPr>
            <a:normAutofit/>
          </a:bodyPr>
          <a:lstStyle/>
          <a:p>
            <a:r>
              <a:rPr lang="nb-NO" sz="2600" dirty="0">
                <a:solidFill>
                  <a:schemeClr val="tx1"/>
                </a:solidFill>
              </a:rPr>
              <a:t>SPARCK </a:t>
            </a:r>
            <a:r>
              <a:rPr lang="nb-NO" sz="2600" dirty="0" err="1">
                <a:solidFill>
                  <a:schemeClr val="tx1"/>
                </a:solidFill>
              </a:rPr>
              <a:t>Contextual</a:t>
            </a:r>
            <a:r>
              <a:rPr lang="nb-NO" sz="2600" dirty="0">
                <a:solidFill>
                  <a:schemeClr val="tx1"/>
                </a:solidFill>
              </a:rPr>
              <a:t> </a:t>
            </a:r>
            <a:r>
              <a:rPr lang="nb-NO" sz="2600" dirty="0" err="1">
                <a:solidFill>
                  <a:schemeClr val="tx1"/>
                </a:solidFill>
              </a:rPr>
              <a:t>analysis</a:t>
            </a:r>
            <a:endParaRPr lang="nb-NO" sz="2600" dirty="0">
              <a:solidFill>
                <a:schemeClr val="tx1"/>
              </a:solidFill>
            </a:endParaRPr>
          </a:p>
        </p:txBody>
      </p:sp>
    </p:spTree>
    <p:extLst>
      <p:ext uri="{BB962C8B-B14F-4D97-AF65-F5344CB8AC3E}">
        <p14:creationId xmlns:p14="http://schemas.microsoft.com/office/powerpoint/2010/main" val="303308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3">
                                            <p:txEl>
                                              <p:pRg st="1" end="1"/>
                                            </p:txEl>
                                          </p:spTgt>
                                        </p:tgtEl>
                                      </p:cBhvr>
                                    </p:animEffect>
                                    <p:set>
                                      <p:cBhvr>
                                        <p:cTn id="17" dur="1" fill="hold">
                                          <p:stCondLst>
                                            <p:cond delay="499"/>
                                          </p:stCondLst>
                                        </p:cTn>
                                        <p:tgtEl>
                                          <p:spTgt spid="3">
                                            <p:txEl>
                                              <p:pRg st="1" end="1"/>
                                            </p:txEl>
                                          </p:spTgt>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
                                            <p:txEl>
                                              <p:pRg st="2" end="2"/>
                                            </p:txEl>
                                          </p:spTgt>
                                        </p:tgtEl>
                                      </p:cBhvr>
                                    </p:animEffect>
                                    <p:set>
                                      <p:cBhvr>
                                        <p:cTn id="20" dur="1" fill="hold">
                                          <p:stCondLst>
                                            <p:cond delay="499"/>
                                          </p:stCondLst>
                                        </p:cTn>
                                        <p:tgtEl>
                                          <p:spTgt spid="3">
                                            <p:txEl>
                                              <p:pRg st="2" end="2"/>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
                                            <p:txEl>
                                              <p:pRg st="3" end="3"/>
                                            </p:txEl>
                                          </p:spTgt>
                                        </p:tgtEl>
                                      </p:cBhvr>
                                    </p:animEffect>
                                    <p:set>
                                      <p:cBhvr>
                                        <p:cTn id="23" dur="1" fill="hold">
                                          <p:stCondLst>
                                            <p:cond delay="499"/>
                                          </p:stCondLst>
                                        </p:cTn>
                                        <p:tgtEl>
                                          <p:spTgt spid="3">
                                            <p:txEl>
                                              <p:pRg st="3" end="3"/>
                                            </p:txEl>
                                          </p:spTgt>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3">
                                            <p:txEl>
                                              <p:pRg st="4" end="4"/>
                                            </p:txEl>
                                          </p:spTgt>
                                        </p:tgtEl>
                                      </p:cBhvr>
                                    </p:animEffect>
                                    <p:set>
                                      <p:cBhvr>
                                        <p:cTn id="26"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20" name="Rectangle 19">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22" name="Rectangle 21">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24" name="Rectangle 23">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useBgFill="1">
        <p:nvSpPr>
          <p:cNvPr id="26" name="Rectangle 25">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grpSp>
        <p:nvGrpSpPr>
          <p:cNvPr id="28" name="Group 27">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29" name="Rectangle 28">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sp>
          <p:nvSpPr>
            <p:cNvPr id="30" name="Rectangle 29">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Nova Light" panose="020B0502020104020203"/>
                <a:ea typeface="+mn-ea"/>
                <a:cs typeface="+mn-cs"/>
              </a:endParaRPr>
            </a:p>
          </p:txBody>
        </p:sp>
      </p:grpSp>
      <p:sp>
        <p:nvSpPr>
          <p:cNvPr id="2" name="Tittel 1">
            <a:extLst>
              <a:ext uri="{FF2B5EF4-FFF2-40B4-BE49-F238E27FC236}">
                <a16:creationId xmlns:a16="http://schemas.microsoft.com/office/drawing/2014/main" id="{A595C4CD-81E3-55BE-3B57-886FE9618074}"/>
              </a:ext>
            </a:extLst>
          </p:cNvPr>
          <p:cNvSpPr>
            <a:spLocks noGrp="1"/>
          </p:cNvSpPr>
          <p:nvPr>
            <p:ph type="title"/>
          </p:nvPr>
        </p:nvSpPr>
        <p:spPr>
          <a:xfrm>
            <a:off x="584200" y="2045548"/>
            <a:ext cx="3412067" cy="1435946"/>
          </a:xfrm>
        </p:spPr>
        <p:txBody>
          <a:bodyPr vert="horz" lIns="91440" tIns="45720" rIns="91440" bIns="45720" rtlCol="0" anchor="b">
            <a:normAutofit/>
          </a:bodyPr>
          <a:lstStyle/>
          <a:p>
            <a:r>
              <a:rPr lang="en-US" sz="3100" dirty="0">
                <a:solidFill>
                  <a:srgbClr val="FFFFFF"/>
                </a:solidFill>
              </a:rPr>
              <a:t>DEMOGRAPHICS</a:t>
            </a:r>
          </a:p>
        </p:txBody>
      </p:sp>
      <p:pic>
        <p:nvPicPr>
          <p:cNvPr id="10" name="Grafikk 9" descr="Kamera kontur">
            <a:extLst>
              <a:ext uri="{FF2B5EF4-FFF2-40B4-BE49-F238E27FC236}">
                <a16:creationId xmlns:a16="http://schemas.microsoft.com/office/drawing/2014/main" id="{9863E3C3-780A-1067-772C-0FAF9DB8FBB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090689" y="91440"/>
            <a:ext cx="914400" cy="914400"/>
          </a:xfrm>
          <a:prstGeom prst="rect">
            <a:avLst/>
          </a:prstGeom>
        </p:spPr>
      </p:pic>
      <p:cxnSp>
        <p:nvCxnSpPr>
          <p:cNvPr id="11" name="Rett linje 10">
            <a:extLst>
              <a:ext uri="{FF2B5EF4-FFF2-40B4-BE49-F238E27FC236}">
                <a16:creationId xmlns:a16="http://schemas.microsoft.com/office/drawing/2014/main" id="{F5F78481-68FD-D44D-A60E-DDA4E284DC59}"/>
              </a:ext>
            </a:extLst>
          </p:cNvPr>
          <p:cNvCxnSpPr>
            <a:cxnSpLocks/>
          </p:cNvCxnSpPr>
          <p:nvPr/>
        </p:nvCxnSpPr>
        <p:spPr>
          <a:xfrm flipV="1">
            <a:off x="11090689" y="258047"/>
            <a:ext cx="914400" cy="6766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tt linje 12">
            <a:extLst>
              <a:ext uri="{FF2B5EF4-FFF2-40B4-BE49-F238E27FC236}">
                <a16:creationId xmlns:a16="http://schemas.microsoft.com/office/drawing/2014/main" id="{45D254B7-57F5-615C-BFED-5EC4071974F5}"/>
              </a:ext>
            </a:extLst>
          </p:cNvPr>
          <p:cNvCxnSpPr>
            <a:cxnSpLocks/>
          </p:cNvCxnSpPr>
          <p:nvPr/>
        </p:nvCxnSpPr>
        <p:spPr>
          <a:xfrm>
            <a:off x="11014911" y="211552"/>
            <a:ext cx="1046136" cy="7276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2" name="Tabell 12">
            <a:extLst>
              <a:ext uri="{FF2B5EF4-FFF2-40B4-BE49-F238E27FC236}">
                <a16:creationId xmlns:a16="http://schemas.microsoft.com/office/drawing/2014/main" id="{201C3EFE-D157-39AA-33AB-C93CD7A37717}"/>
              </a:ext>
            </a:extLst>
          </p:cNvPr>
          <p:cNvGraphicFramePr>
            <a:graphicFrameLocks noGrp="1"/>
          </p:cNvGraphicFramePr>
          <p:nvPr>
            <p:ph idx="1"/>
          </p:nvPr>
        </p:nvGraphicFramePr>
        <p:xfrm>
          <a:off x="4404913" y="881735"/>
          <a:ext cx="6647887" cy="5505337"/>
        </p:xfrm>
        <a:graphic>
          <a:graphicData uri="http://schemas.openxmlformats.org/drawingml/2006/table">
            <a:tbl>
              <a:tblPr firstRow="1" bandRow="1">
                <a:tableStyleId>{5C22544A-7EE6-4342-B048-85BDC9FD1C3A}</a:tableStyleId>
              </a:tblPr>
              <a:tblGrid>
                <a:gridCol w="3468451">
                  <a:extLst>
                    <a:ext uri="{9D8B030D-6E8A-4147-A177-3AD203B41FA5}">
                      <a16:colId xmlns:a16="http://schemas.microsoft.com/office/drawing/2014/main" val="1177657385"/>
                    </a:ext>
                  </a:extLst>
                </a:gridCol>
                <a:gridCol w="600772">
                  <a:extLst>
                    <a:ext uri="{9D8B030D-6E8A-4147-A177-3AD203B41FA5}">
                      <a16:colId xmlns:a16="http://schemas.microsoft.com/office/drawing/2014/main" val="731141003"/>
                    </a:ext>
                  </a:extLst>
                </a:gridCol>
                <a:gridCol w="742794">
                  <a:extLst>
                    <a:ext uri="{9D8B030D-6E8A-4147-A177-3AD203B41FA5}">
                      <a16:colId xmlns:a16="http://schemas.microsoft.com/office/drawing/2014/main" val="7297420"/>
                    </a:ext>
                  </a:extLst>
                </a:gridCol>
                <a:gridCol w="1835870">
                  <a:extLst>
                    <a:ext uri="{9D8B030D-6E8A-4147-A177-3AD203B41FA5}">
                      <a16:colId xmlns:a16="http://schemas.microsoft.com/office/drawing/2014/main" val="4278754212"/>
                    </a:ext>
                  </a:extLst>
                </a:gridCol>
              </a:tblGrid>
              <a:tr h="373357">
                <a:tc>
                  <a:txBody>
                    <a:bodyPr/>
                    <a:lstStyle/>
                    <a:p>
                      <a:endParaRPr lang="nb-NO" sz="1600"/>
                    </a:p>
                  </a:txBody>
                  <a:tcPr marL="82813" marR="82813" marT="41406" marB="41406">
                    <a:solidFill>
                      <a:schemeClr val="accent3">
                        <a:lumMod val="40000"/>
                        <a:lumOff val="60000"/>
                      </a:schemeClr>
                    </a:solidFill>
                  </a:tcPr>
                </a:tc>
                <a:tc>
                  <a:txBody>
                    <a:bodyPr/>
                    <a:lstStyle/>
                    <a:p>
                      <a:pPr algn="ctr"/>
                      <a:r>
                        <a:rPr lang="nb-NO" sz="1600">
                          <a:solidFill>
                            <a:schemeClr val="tx1"/>
                          </a:solidFill>
                        </a:rPr>
                        <a:t>n</a:t>
                      </a:r>
                    </a:p>
                  </a:txBody>
                  <a:tcPr marL="82813" marR="82813" marT="41406" marB="41406">
                    <a:solidFill>
                      <a:schemeClr val="accent3">
                        <a:lumMod val="40000"/>
                        <a:lumOff val="60000"/>
                      </a:schemeClr>
                    </a:solidFill>
                  </a:tcPr>
                </a:tc>
                <a:tc>
                  <a:txBody>
                    <a:bodyPr/>
                    <a:lstStyle/>
                    <a:p>
                      <a:pPr algn="ctr"/>
                      <a:r>
                        <a:rPr lang="nb-NO" sz="1600">
                          <a:solidFill>
                            <a:schemeClr val="tx1"/>
                          </a:solidFill>
                        </a:rPr>
                        <a:t>%</a:t>
                      </a:r>
                    </a:p>
                  </a:txBody>
                  <a:tcPr marL="82813" marR="82813" marT="41406" marB="41406">
                    <a:solidFill>
                      <a:schemeClr val="accent3">
                        <a:lumMod val="40000"/>
                        <a:lumOff val="60000"/>
                      </a:schemeClr>
                    </a:solidFill>
                  </a:tcPr>
                </a:tc>
                <a:tc>
                  <a:txBody>
                    <a:bodyPr/>
                    <a:lstStyle/>
                    <a:p>
                      <a:pPr algn="ctr"/>
                      <a:r>
                        <a:rPr lang="nb-NO" sz="1600">
                          <a:solidFill>
                            <a:schemeClr val="tx1"/>
                          </a:solidFill>
                        </a:rPr>
                        <a:t>M (SD) / range</a:t>
                      </a:r>
                    </a:p>
                  </a:txBody>
                  <a:tcPr marL="82813" marR="82813" marT="41406" marB="41406">
                    <a:solidFill>
                      <a:schemeClr val="accent3">
                        <a:lumMod val="40000"/>
                        <a:lumOff val="60000"/>
                      </a:schemeClr>
                    </a:solidFill>
                  </a:tcPr>
                </a:tc>
                <a:extLst>
                  <a:ext uri="{0D108BD9-81ED-4DB2-BD59-A6C34878D82A}">
                    <a16:rowId xmlns:a16="http://schemas.microsoft.com/office/drawing/2014/main" val="1812290614"/>
                  </a:ext>
                </a:extLst>
              </a:tr>
              <a:tr h="373357">
                <a:tc>
                  <a:txBody>
                    <a:bodyPr/>
                    <a:lstStyle/>
                    <a:p>
                      <a:r>
                        <a:rPr lang="nb-NO" sz="1600" b="1" dirty="0" err="1"/>
                        <a:t>Gender</a:t>
                      </a:r>
                      <a:endParaRPr lang="nb-NO" sz="1600" b="1" dirty="0"/>
                    </a:p>
                  </a:txBody>
                  <a:tcPr marL="82813" marR="82813" marT="41406" marB="41406">
                    <a:solidFill>
                      <a:srgbClr val="F4F0F6"/>
                    </a:solidFill>
                  </a:tcPr>
                </a:tc>
                <a:tc>
                  <a:txBody>
                    <a:bodyPr/>
                    <a:lstStyle/>
                    <a:p>
                      <a:pPr algn="ctr"/>
                      <a:endParaRPr lang="nb-NO" sz="1600">
                        <a:solidFill>
                          <a:schemeClr val="tx1"/>
                        </a:solidFill>
                      </a:endParaRPr>
                    </a:p>
                  </a:txBody>
                  <a:tcPr marL="82813" marR="82813" marT="41406" marB="41406">
                    <a:solidFill>
                      <a:srgbClr val="F4F0F6"/>
                    </a:solidFill>
                  </a:tcPr>
                </a:tc>
                <a:tc>
                  <a:txBody>
                    <a:bodyPr/>
                    <a:lstStyle/>
                    <a:p>
                      <a:pPr algn="ctr"/>
                      <a:endParaRPr lang="nb-NO" sz="1600">
                        <a:solidFill>
                          <a:schemeClr val="tx1"/>
                        </a:solidFill>
                      </a:endParaRPr>
                    </a:p>
                  </a:txBody>
                  <a:tcPr marL="82813" marR="82813" marT="41406" marB="41406">
                    <a:solidFill>
                      <a:srgbClr val="F4F0F6"/>
                    </a:solidFill>
                  </a:tcPr>
                </a:tc>
                <a:tc>
                  <a:txBody>
                    <a:bodyPr/>
                    <a:lstStyle/>
                    <a:p>
                      <a:pPr algn="ctr"/>
                      <a:endParaRPr lang="nb-NO" sz="1600">
                        <a:solidFill>
                          <a:schemeClr val="tx1"/>
                        </a:solidFill>
                      </a:endParaRPr>
                    </a:p>
                  </a:txBody>
                  <a:tcPr marL="82813" marR="82813" marT="41406" marB="41406">
                    <a:solidFill>
                      <a:srgbClr val="F4F0F6"/>
                    </a:solidFill>
                  </a:tcPr>
                </a:tc>
                <a:extLst>
                  <a:ext uri="{0D108BD9-81ED-4DB2-BD59-A6C34878D82A}">
                    <a16:rowId xmlns:a16="http://schemas.microsoft.com/office/drawing/2014/main" val="3299725326"/>
                  </a:ext>
                </a:extLst>
              </a:tr>
              <a:tr h="373357">
                <a:tc>
                  <a:txBody>
                    <a:bodyPr/>
                    <a:lstStyle/>
                    <a:p>
                      <a:pPr lvl="1"/>
                      <a:r>
                        <a:rPr lang="nb-NO" sz="1600"/>
                        <a:t>Female</a:t>
                      </a:r>
                    </a:p>
                  </a:txBody>
                  <a:tcPr marL="82813" marR="82813" marT="41406" marB="41406">
                    <a:solidFill>
                      <a:srgbClr val="F4F0F6"/>
                    </a:solidFill>
                  </a:tcPr>
                </a:tc>
                <a:tc>
                  <a:txBody>
                    <a:bodyPr/>
                    <a:lstStyle/>
                    <a:p>
                      <a:pPr algn="ctr"/>
                      <a:r>
                        <a:rPr lang="nb-NO" sz="1600">
                          <a:solidFill>
                            <a:schemeClr val="tx1"/>
                          </a:solidFill>
                        </a:rPr>
                        <a:t>24</a:t>
                      </a:r>
                    </a:p>
                  </a:txBody>
                  <a:tcPr marL="82813" marR="82813" marT="41406" marB="41406">
                    <a:solidFill>
                      <a:srgbClr val="F4F0F6"/>
                    </a:solidFill>
                  </a:tcPr>
                </a:tc>
                <a:tc>
                  <a:txBody>
                    <a:bodyPr/>
                    <a:lstStyle/>
                    <a:p>
                      <a:pPr algn="ctr"/>
                      <a:r>
                        <a:rPr lang="nb-NO" sz="1600" dirty="0">
                          <a:solidFill>
                            <a:schemeClr val="tx1"/>
                          </a:solidFill>
                        </a:rPr>
                        <a:t>82.8</a:t>
                      </a:r>
                    </a:p>
                  </a:txBody>
                  <a:tcPr marL="82813" marR="82813" marT="41406" marB="41406">
                    <a:solidFill>
                      <a:srgbClr val="F4F0F6"/>
                    </a:solidFill>
                  </a:tcPr>
                </a:tc>
                <a:tc>
                  <a:txBody>
                    <a:bodyPr/>
                    <a:lstStyle/>
                    <a:p>
                      <a:pPr algn="ctr"/>
                      <a:endParaRPr lang="nb-NO" sz="1600">
                        <a:solidFill>
                          <a:schemeClr val="tx1"/>
                        </a:solidFill>
                      </a:endParaRPr>
                    </a:p>
                  </a:txBody>
                  <a:tcPr marL="82813" marR="82813" marT="41406" marB="41406">
                    <a:solidFill>
                      <a:srgbClr val="F4F0F6"/>
                    </a:solidFill>
                  </a:tcPr>
                </a:tc>
                <a:extLst>
                  <a:ext uri="{0D108BD9-81ED-4DB2-BD59-A6C34878D82A}">
                    <a16:rowId xmlns:a16="http://schemas.microsoft.com/office/drawing/2014/main" val="459097877"/>
                  </a:ext>
                </a:extLst>
              </a:tr>
              <a:tr h="373357">
                <a:tc>
                  <a:txBody>
                    <a:bodyPr/>
                    <a:lstStyle/>
                    <a:p>
                      <a:pPr lvl="1"/>
                      <a:r>
                        <a:rPr lang="nb-NO" sz="1600" dirty="0"/>
                        <a:t>Male</a:t>
                      </a:r>
                    </a:p>
                  </a:txBody>
                  <a:tcPr marL="82813" marR="82813" marT="41406" marB="41406">
                    <a:solidFill>
                      <a:srgbClr val="F4F0F6"/>
                    </a:solidFill>
                  </a:tcPr>
                </a:tc>
                <a:tc>
                  <a:txBody>
                    <a:bodyPr/>
                    <a:lstStyle/>
                    <a:p>
                      <a:pPr algn="ctr"/>
                      <a:r>
                        <a:rPr lang="nb-NO" sz="1600">
                          <a:solidFill>
                            <a:schemeClr val="tx1"/>
                          </a:solidFill>
                        </a:rPr>
                        <a:t>5</a:t>
                      </a:r>
                    </a:p>
                  </a:txBody>
                  <a:tcPr marL="82813" marR="82813" marT="41406" marB="41406">
                    <a:solidFill>
                      <a:srgbClr val="F4F0F6"/>
                    </a:solidFill>
                  </a:tcPr>
                </a:tc>
                <a:tc>
                  <a:txBody>
                    <a:bodyPr/>
                    <a:lstStyle/>
                    <a:p>
                      <a:pPr algn="ctr"/>
                      <a:r>
                        <a:rPr lang="nb-NO" sz="1600" dirty="0">
                          <a:solidFill>
                            <a:schemeClr val="tx1"/>
                          </a:solidFill>
                        </a:rPr>
                        <a:t>17.2</a:t>
                      </a:r>
                    </a:p>
                  </a:txBody>
                  <a:tcPr marL="82813" marR="82813" marT="41406" marB="41406">
                    <a:solidFill>
                      <a:srgbClr val="F4F0F6"/>
                    </a:solidFill>
                  </a:tcPr>
                </a:tc>
                <a:tc>
                  <a:txBody>
                    <a:bodyPr/>
                    <a:lstStyle/>
                    <a:p>
                      <a:pPr algn="ctr"/>
                      <a:endParaRPr lang="nb-NO" sz="1600">
                        <a:solidFill>
                          <a:schemeClr val="tx1"/>
                        </a:solidFill>
                      </a:endParaRPr>
                    </a:p>
                  </a:txBody>
                  <a:tcPr marL="82813" marR="82813" marT="41406" marB="41406">
                    <a:solidFill>
                      <a:srgbClr val="F4F0F6"/>
                    </a:solidFill>
                  </a:tcPr>
                </a:tc>
                <a:extLst>
                  <a:ext uri="{0D108BD9-81ED-4DB2-BD59-A6C34878D82A}">
                    <a16:rowId xmlns:a16="http://schemas.microsoft.com/office/drawing/2014/main" val="3522242375"/>
                  </a:ext>
                </a:extLst>
              </a:tr>
              <a:tr h="397135">
                <a:tc>
                  <a:txBody>
                    <a:bodyPr/>
                    <a:lstStyle/>
                    <a:p>
                      <a:r>
                        <a:rPr lang="nb-NO" sz="1600" b="1" dirty="0"/>
                        <a:t>Age</a:t>
                      </a:r>
                      <a:r>
                        <a:rPr lang="nb-NO" sz="1600" dirty="0"/>
                        <a:t> (</a:t>
                      </a:r>
                      <a:r>
                        <a:rPr lang="nb-NO" sz="1600" dirty="0" err="1"/>
                        <a:t>years</a:t>
                      </a:r>
                      <a:r>
                        <a:rPr lang="nb-NO" sz="1600" dirty="0"/>
                        <a:t>)</a:t>
                      </a:r>
                    </a:p>
                  </a:txBody>
                  <a:tcPr marL="82813" marR="82813" marT="41406" marB="41406">
                    <a:solidFill>
                      <a:srgbClr val="F4F0F6"/>
                    </a:solidFill>
                  </a:tcPr>
                </a:tc>
                <a:tc>
                  <a:txBody>
                    <a:bodyPr/>
                    <a:lstStyle/>
                    <a:p>
                      <a:pPr algn="ctr"/>
                      <a:endParaRPr lang="nb-NO" sz="1600">
                        <a:solidFill>
                          <a:schemeClr val="tx1"/>
                        </a:solidFill>
                      </a:endParaRPr>
                    </a:p>
                  </a:txBody>
                  <a:tcPr marL="82813" marR="82813" marT="41406" marB="41406">
                    <a:solidFill>
                      <a:srgbClr val="F4F0F6"/>
                    </a:solidFill>
                  </a:tcPr>
                </a:tc>
                <a:tc>
                  <a:txBody>
                    <a:bodyPr/>
                    <a:lstStyle/>
                    <a:p>
                      <a:pPr algn="ctr"/>
                      <a:endParaRPr lang="nb-NO" sz="1600" dirty="0">
                        <a:solidFill>
                          <a:schemeClr val="tx1"/>
                        </a:solidFill>
                      </a:endParaRPr>
                    </a:p>
                  </a:txBody>
                  <a:tcPr marL="82813" marR="82813" marT="41406" marB="41406">
                    <a:solidFill>
                      <a:srgbClr val="F4F0F6"/>
                    </a:solidFill>
                  </a:tcPr>
                </a:tc>
                <a:tc>
                  <a:txBody>
                    <a:bodyPr/>
                    <a:lstStyle/>
                    <a:p>
                      <a:pPr algn="ctr"/>
                      <a:r>
                        <a:rPr lang="nb-NO" sz="1600" dirty="0">
                          <a:solidFill>
                            <a:schemeClr val="tx1"/>
                          </a:solidFill>
                        </a:rPr>
                        <a:t>49.2 (8.2) / 32 - 65</a:t>
                      </a:r>
                    </a:p>
                  </a:txBody>
                  <a:tcPr marL="82813" marR="82813" marT="41406" marB="41406">
                    <a:solidFill>
                      <a:srgbClr val="F4F0F6"/>
                    </a:solidFill>
                  </a:tcPr>
                </a:tc>
                <a:extLst>
                  <a:ext uri="{0D108BD9-81ED-4DB2-BD59-A6C34878D82A}">
                    <a16:rowId xmlns:a16="http://schemas.microsoft.com/office/drawing/2014/main" val="1725165418"/>
                  </a:ext>
                </a:extLst>
              </a:tr>
              <a:tr h="373357">
                <a:tc>
                  <a:txBody>
                    <a:bodyPr/>
                    <a:lstStyle/>
                    <a:p>
                      <a:r>
                        <a:rPr lang="nb-NO" sz="1600" b="1" dirty="0" err="1"/>
                        <a:t>Role</a:t>
                      </a:r>
                      <a:endParaRPr lang="nb-NO" sz="1600" b="1" dirty="0"/>
                    </a:p>
                  </a:txBody>
                  <a:tcPr marL="82813" marR="82813" marT="41406" marB="41406">
                    <a:solidFill>
                      <a:srgbClr val="F4F0F6"/>
                    </a:solidFill>
                  </a:tcPr>
                </a:tc>
                <a:tc>
                  <a:txBody>
                    <a:bodyPr/>
                    <a:lstStyle/>
                    <a:p>
                      <a:pPr algn="ctr"/>
                      <a:endParaRPr lang="nb-NO" sz="1600">
                        <a:solidFill>
                          <a:schemeClr val="tx1"/>
                        </a:solidFill>
                      </a:endParaRPr>
                    </a:p>
                  </a:txBody>
                  <a:tcPr marL="82813" marR="82813" marT="41406" marB="41406">
                    <a:solidFill>
                      <a:srgbClr val="F4F0F6"/>
                    </a:solidFill>
                  </a:tcPr>
                </a:tc>
                <a:tc>
                  <a:txBody>
                    <a:bodyPr/>
                    <a:lstStyle/>
                    <a:p>
                      <a:pPr algn="ctr"/>
                      <a:endParaRPr lang="nb-NO" sz="1600">
                        <a:solidFill>
                          <a:schemeClr val="tx1"/>
                        </a:solidFill>
                      </a:endParaRPr>
                    </a:p>
                  </a:txBody>
                  <a:tcPr marL="82813" marR="82813" marT="41406" marB="41406">
                    <a:solidFill>
                      <a:srgbClr val="F4F0F6"/>
                    </a:solidFill>
                  </a:tcPr>
                </a:tc>
                <a:tc>
                  <a:txBody>
                    <a:bodyPr/>
                    <a:lstStyle/>
                    <a:p>
                      <a:pPr algn="ctr"/>
                      <a:endParaRPr lang="nb-NO" sz="1600">
                        <a:solidFill>
                          <a:schemeClr val="tx1"/>
                        </a:solidFill>
                      </a:endParaRPr>
                    </a:p>
                  </a:txBody>
                  <a:tcPr marL="82813" marR="82813" marT="41406" marB="41406">
                    <a:solidFill>
                      <a:srgbClr val="F4F0F6"/>
                    </a:solidFill>
                  </a:tcPr>
                </a:tc>
                <a:extLst>
                  <a:ext uri="{0D108BD9-81ED-4DB2-BD59-A6C34878D82A}">
                    <a16:rowId xmlns:a16="http://schemas.microsoft.com/office/drawing/2014/main" val="2856538821"/>
                  </a:ext>
                </a:extLst>
              </a:tr>
              <a:tr h="373357">
                <a:tc>
                  <a:txBody>
                    <a:bodyPr/>
                    <a:lstStyle/>
                    <a:p>
                      <a:pPr lvl="1"/>
                      <a:r>
                        <a:rPr lang="nb-NO" sz="1600"/>
                        <a:t>SPARCK practitioner</a:t>
                      </a:r>
                    </a:p>
                  </a:txBody>
                  <a:tcPr marL="82813" marR="82813" marT="41406" marB="41406">
                    <a:solidFill>
                      <a:srgbClr val="F4F0F6"/>
                    </a:solidFill>
                  </a:tcPr>
                </a:tc>
                <a:tc>
                  <a:txBody>
                    <a:bodyPr/>
                    <a:lstStyle/>
                    <a:p>
                      <a:pPr algn="ctr"/>
                      <a:r>
                        <a:rPr lang="nb-NO" sz="1600">
                          <a:solidFill>
                            <a:schemeClr val="tx1"/>
                          </a:solidFill>
                        </a:rPr>
                        <a:t>14</a:t>
                      </a:r>
                    </a:p>
                  </a:txBody>
                  <a:tcPr marL="82813" marR="82813" marT="41406" marB="41406">
                    <a:solidFill>
                      <a:srgbClr val="F4F0F6"/>
                    </a:solidFill>
                  </a:tcPr>
                </a:tc>
                <a:tc>
                  <a:txBody>
                    <a:bodyPr/>
                    <a:lstStyle/>
                    <a:p>
                      <a:pPr algn="ctr"/>
                      <a:r>
                        <a:rPr lang="nb-NO" sz="1600" dirty="0">
                          <a:solidFill>
                            <a:schemeClr val="tx1"/>
                          </a:solidFill>
                        </a:rPr>
                        <a:t>48.3</a:t>
                      </a:r>
                    </a:p>
                  </a:txBody>
                  <a:tcPr marL="82813" marR="82813" marT="41406" marB="41406">
                    <a:solidFill>
                      <a:srgbClr val="F4F0F6"/>
                    </a:solidFill>
                  </a:tcPr>
                </a:tc>
                <a:tc>
                  <a:txBody>
                    <a:bodyPr/>
                    <a:lstStyle/>
                    <a:p>
                      <a:pPr algn="ctr"/>
                      <a:endParaRPr lang="nb-NO" sz="1600">
                        <a:solidFill>
                          <a:schemeClr val="tx1"/>
                        </a:solidFill>
                      </a:endParaRPr>
                    </a:p>
                  </a:txBody>
                  <a:tcPr marL="82813" marR="82813" marT="41406" marB="41406">
                    <a:solidFill>
                      <a:srgbClr val="F4F0F6"/>
                    </a:solidFill>
                  </a:tcPr>
                </a:tc>
                <a:extLst>
                  <a:ext uri="{0D108BD9-81ED-4DB2-BD59-A6C34878D82A}">
                    <a16:rowId xmlns:a16="http://schemas.microsoft.com/office/drawing/2014/main" val="3397169169"/>
                  </a:ext>
                </a:extLst>
              </a:tr>
              <a:tr h="373357">
                <a:tc>
                  <a:txBody>
                    <a:bodyPr/>
                    <a:lstStyle/>
                    <a:p>
                      <a:pPr lvl="1"/>
                      <a:r>
                        <a:rPr lang="nb-NO" sz="1600"/>
                        <a:t>Leader</a:t>
                      </a:r>
                    </a:p>
                  </a:txBody>
                  <a:tcPr marL="82813" marR="82813" marT="41406" marB="41406">
                    <a:solidFill>
                      <a:srgbClr val="F4F0F6"/>
                    </a:solidFill>
                  </a:tcPr>
                </a:tc>
                <a:tc>
                  <a:txBody>
                    <a:bodyPr/>
                    <a:lstStyle/>
                    <a:p>
                      <a:pPr algn="ctr"/>
                      <a:r>
                        <a:rPr lang="nb-NO" sz="1600">
                          <a:solidFill>
                            <a:schemeClr val="tx1"/>
                          </a:solidFill>
                        </a:rPr>
                        <a:t>15</a:t>
                      </a:r>
                    </a:p>
                  </a:txBody>
                  <a:tcPr marL="82813" marR="82813" marT="41406" marB="41406">
                    <a:solidFill>
                      <a:srgbClr val="F4F0F6"/>
                    </a:solidFill>
                  </a:tcPr>
                </a:tc>
                <a:tc>
                  <a:txBody>
                    <a:bodyPr/>
                    <a:lstStyle/>
                    <a:p>
                      <a:pPr algn="ctr"/>
                      <a:r>
                        <a:rPr lang="nb-NO" sz="1600" dirty="0">
                          <a:solidFill>
                            <a:schemeClr val="tx1"/>
                          </a:solidFill>
                        </a:rPr>
                        <a:t>51.7</a:t>
                      </a:r>
                    </a:p>
                  </a:txBody>
                  <a:tcPr marL="82813" marR="82813" marT="41406" marB="41406">
                    <a:solidFill>
                      <a:srgbClr val="F4F0F6"/>
                    </a:solidFill>
                  </a:tcPr>
                </a:tc>
                <a:tc>
                  <a:txBody>
                    <a:bodyPr/>
                    <a:lstStyle/>
                    <a:p>
                      <a:pPr algn="ctr"/>
                      <a:endParaRPr lang="nb-NO" sz="1600" dirty="0">
                        <a:solidFill>
                          <a:schemeClr val="tx1"/>
                        </a:solidFill>
                      </a:endParaRPr>
                    </a:p>
                  </a:txBody>
                  <a:tcPr marL="82813" marR="82813" marT="41406" marB="41406">
                    <a:solidFill>
                      <a:srgbClr val="F4F0F6"/>
                    </a:solidFill>
                  </a:tcPr>
                </a:tc>
                <a:extLst>
                  <a:ext uri="{0D108BD9-81ED-4DB2-BD59-A6C34878D82A}">
                    <a16:rowId xmlns:a16="http://schemas.microsoft.com/office/drawing/2014/main" val="3763600748"/>
                  </a:ext>
                </a:extLst>
              </a:tr>
              <a:tr h="373357">
                <a:tc>
                  <a:txBody>
                    <a:bodyPr/>
                    <a:lstStyle/>
                    <a:p>
                      <a:r>
                        <a:rPr lang="nb-NO" sz="1600" b="1" dirty="0"/>
                        <a:t>Service setting</a:t>
                      </a:r>
                    </a:p>
                  </a:txBody>
                  <a:tcPr marL="82813" marR="82813" marT="41406" marB="41406">
                    <a:solidFill>
                      <a:srgbClr val="F4F0F6"/>
                    </a:solidFill>
                  </a:tcPr>
                </a:tc>
                <a:tc>
                  <a:txBody>
                    <a:bodyPr/>
                    <a:lstStyle/>
                    <a:p>
                      <a:pPr algn="ctr"/>
                      <a:endParaRPr lang="nb-NO" sz="1600">
                        <a:solidFill>
                          <a:schemeClr val="tx1"/>
                        </a:solidFill>
                      </a:endParaRPr>
                    </a:p>
                  </a:txBody>
                  <a:tcPr marL="82813" marR="82813" marT="41406" marB="41406">
                    <a:solidFill>
                      <a:srgbClr val="F4F0F6"/>
                    </a:solidFill>
                  </a:tcPr>
                </a:tc>
                <a:tc>
                  <a:txBody>
                    <a:bodyPr/>
                    <a:lstStyle/>
                    <a:p>
                      <a:pPr algn="ctr"/>
                      <a:endParaRPr lang="nb-NO" sz="1600" dirty="0">
                        <a:solidFill>
                          <a:schemeClr val="tx1"/>
                        </a:solidFill>
                      </a:endParaRPr>
                    </a:p>
                  </a:txBody>
                  <a:tcPr marL="82813" marR="82813" marT="41406" marB="41406">
                    <a:solidFill>
                      <a:srgbClr val="F4F0F6"/>
                    </a:solidFill>
                  </a:tcPr>
                </a:tc>
                <a:tc>
                  <a:txBody>
                    <a:bodyPr/>
                    <a:lstStyle/>
                    <a:p>
                      <a:pPr algn="ctr"/>
                      <a:endParaRPr lang="nb-NO" sz="1600">
                        <a:solidFill>
                          <a:schemeClr val="tx1"/>
                        </a:solidFill>
                      </a:endParaRPr>
                    </a:p>
                  </a:txBody>
                  <a:tcPr marL="82813" marR="82813" marT="41406" marB="41406">
                    <a:solidFill>
                      <a:srgbClr val="F4F0F6"/>
                    </a:solidFill>
                  </a:tcPr>
                </a:tc>
                <a:extLst>
                  <a:ext uri="{0D108BD9-81ED-4DB2-BD59-A6C34878D82A}">
                    <a16:rowId xmlns:a16="http://schemas.microsoft.com/office/drawing/2014/main" val="1228602748"/>
                  </a:ext>
                </a:extLst>
              </a:tr>
              <a:tr h="373357">
                <a:tc>
                  <a:txBody>
                    <a:bodyPr/>
                    <a:lstStyle/>
                    <a:p>
                      <a:pPr lvl="1"/>
                      <a:r>
                        <a:rPr lang="nb-NO" sz="1600"/>
                        <a:t>Child Welfare </a:t>
                      </a:r>
                    </a:p>
                  </a:txBody>
                  <a:tcPr marL="82813" marR="82813" marT="41406" marB="41406">
                    <a:solidFill>
                      <a:srgbClr val="F4F0F6"/>
                    </a:solidFill>
                  </a:tcPr>
                </a:tc>
                <a:tc>
                  <a:txBody>
                    <a:bodyPr/>
                    <a:lstStyle/>
                    <a:p>
                      <a:pPr algn="ctr"/>
                      <a:r>
                        <a:rPr lang="nb-NO" sz="1600">
                          <a:solidFill>
                            <a:schemeClr val="tx1"/>
                          </a:solidFill>
                        </a:rPr>
                        <a:t>9</a:t>
                      </a:r>
                    </a:p>
                  </a:txBody>
                  <a:tcPr marL="82813" marR="82813" marT="41406" marB="41406">
                    <a:solidFill>
                      <a:srgbClr val="F4F0F6"/>
                    </a:solidFill>
                  </a:tcPr>
                </a:tc>
                <a:tc>
                  <a:txBody>
                    <a:bodyPr/>
                    <a:lstStyle/>
                    <a:p>
                      <a:pPr algn="ctr"/>
                      <a:r>
                        <a:rPr lang="nb-NO" sz="1600" dirty="0">
                          <a:solidFill>
                            <a:schemeClr val="tx1"/>
                          </a:solidFill>
                        </a:rPr>
                        <a:t>31.0</a:t>
                      </a:r>
                    </a:p>
                  </a:txBody>
                  <a:tcPr marL="82813" marR="82813" marT="41406" marB="41406">
                    <a:solidFill>
                      <a:srgbClr val="F4F0F6"/>
                    </a:solidFill>
                  </a:tcPr>
                </a:tc>
                <a:tc>
                  <a:txBody>
                    <a:bodyPr/>
                    <a:lstStyle/>
                    <a:p>
                      <a:pPr algn="ctr"/>
                      <a:endParaRPr lang="nb-NO" sz="1600">
                        <a:solidFill>
                          <a:schemeClr val="tx1"/>
                        </a:solidFill>
                      </a:endParaRPr>
                    </a:p>
                  </a:txBody>
                  <a:tcPr marL="82813" marR="82813" marT="41406" marB="41406">
                    <a:solidFill>
                      <a:srgbClr val="F4F0F6"/>
                    </a:solidFill>
                  </a:tcPr>
                </a:tc>
                <a:extLst>
                  <a:ext uri="{0D108BD9-81ED-4DB2-BD59-A6C34878D82A}">
                    <a16:rowId xmlns:a16="http://schemas.microsoft.com/office/drawing/2014/main" val="3915758267"/>
                  </a:ext>
                </a:extLst>
              </a:tr>
              <a:tr h="373357">
                <a:tc>
                  <a:txBody>
                    <a:bodyPr/>
                    <a:lstStyle/>
                    <a:p>
                      <a:pPr lvl="1"/>
                      <a:r>
                        <a:rPr lang="nb-NO" sz="1600" dirty="0" err="1"/>
                        <a:t>Interdisciplinary</a:t>
                      </a:r>
                      <a:r>
                        <a:rPr lang="nb-NO" sz="1600" dirty="0"/>
                        <a:t> </a:t>
                      </a:r>
                    </a:p>
                  </a:txBody>
                  <a:tcPr marL="82813" marR="82813" marT="41406" marB="41406">
                    <a:solidFill>
                      <a:srgbClr val="F4F0F6"/>
                    </a:solidFill>
                  </a:tcPr>
                </a:tc>
                <a:tc>
                  <a:txBody>
                    <a:bodyPr/>
                    <a:lstStyle/>
                    <a:p>
                      <a:pPr algn="ctr"/>
                      <a:r>
                        <a:rPr lang="nb-NO" sz="1600">
                          <a:solidFill>
                            <a:schemeClr val="tx1"/>
                          </a:solidFill>
                        </a:rPr>
                        <a:t>8</a:t>
                      </a:r>
                    </a:p>
                  </a:txBody>
                  <a:tcPr marL="82813" marR="82813" marT="41406" marB="41406">
                    <a:solidFill>
                      <a:srgbClr val="F4F0F6"/>
                    </a:solidFill>
                  </a:tcPr>
                </a:tc>
                <a:tc>
                  <a:txBody>
                    <a:bodyPr/>
                    <a:lstStyle/>
                    <a:p>
                      <a:pPr algn="ctr"/>
                      <a:r>
                        <a:rPr lang="nb-NO" sz="1600" dirty="0">
                          <a:solidFill>
                            <a:schemeClr val="tx1"/>
                          </a:solidFill>
                        </a:rPr>
                        <a:t>27.6</a:t>
                      </a:r>
                    </a:p>
                  </a:txBody>
                  <a:tcPr marL="82813" marR="82813" marT="41406" marB="41406">
                    <a:solidFill>
                      <a:srgbClr val="F4F0F6"/>
                    </a:solidFill>
                  </a:tcPr>
                </a:tc>
                <a:tc>
                  <a:txBody>
                    <a:bodyPr/>
                    <a:lstStyle/>
                    <a:p>
                      <a:pPr algn="ctr"/>
                      <a:endParaRPr lang="nb-NO" sz="1600">
                        <a:solidFill>
                          <a:schemeClr val="tx1"/>
                        </a:solidFill>
                      </a:endParaRPr>
                    </a:p>
                  </a:txBody>
                  <a:tcPr marL="82813" marR="82813" marT="41406" marB="41406">
                    <a:solidFill>
                      <a:srgbClr val="F4F0F6"/>
                    </a:solidFill>
                  </a:tcPr>
                </a:tc>
                <a:extLst>
                  <a:ext uri="{0D108BD9-81ED-4DB2-BD59-A6C34878D82A}">
                    <a16:rowId xmlns:a16="http://schemas.microsoft.com/office/drawing/2014/main" val="3101721481"/>
                  </a:ext>
                </a:extLst>
              </a:tr>
              <a:tr h="373357">
                <a:tc>
                  <a:txBody>
                    <a:bodyPr/>
                    <a:lstStyle/>
                    <a:p>
                      <a:pPr lvl="1"/>
                      <a:r>
                        <a:rPr lang="nb-NO" sz="1600"/>
                        <a:t>Health </a:t>
                      </a:r>
                    </a:p>
                  </a:txBody>
                  <a:tcPr marL="82813" marR="82813" marT="41406" marB="41406">
                    <a:solidFill>
                      <a:srgbClr val="F4F0F6"/>
                    </a:solidFill>
                  </a:tcPr>
                </a:tc>
                <a:tc>
                  <a:txBody>
                    <a:bodyPr/>
                    <a:lstStyle/>
                    <a:p>
                      <a:pPr algn="ctr"/>
                      <a:r>
                        <a:rPr lang="nb-NO" sz="1600">
                          <a:solidFill>
                            <a:schemeClr val="tx1"/>
                          </a:solidFill>
                        </a:rPr>
                        <a:t>4</a:t>
                      </a:r>
                    </a:p>
                  </a:txBody>
                  <a:tcPr marL="82813" marR="82813" marT="41406" marB="41406">
                    <a:solidFill>
                      <a:srgbClr val="F4F0F6"/>
                    </a:solidFill>
                  </a:tcPr>
                </a:tc>
                <a:tc>
                  <a:txBody>
                    <a:bodyPr/>
                    <a:lstStyle/>
                    <a:p>
                      <a:pPr algn="ctr"/>
                      <a:r>
                        <a:rPr lang="nb-NO" sz="1600" dirty="0">
                          <a:solidFill>
                            <a:schemeClr val="tx1"/>
                          </a:solidFill>
                        </a:rPr>
                        <a:t>13.8</a:t>
                      </a:r>
                    </a:p>
                  </a:txBody>
                  <a:tcPr marL="82813" marR="82813" marT="41406" marB="41406">
                    <a:solidFill>
                      <a:srgbClr val="F4F0F6"/>
                    </a:solidFill>
                  </a:tcPr>
                </a:tc>
                <a:tc>
                  <a:txBody>
                    <a:bodyPr/>
                    <a:lstStyle/>
                    <a:p>
                      <a:pPr algn="ctr"/>
                      <a:endParaRPr lang="nb-NO" sz="1600">
                        <a:solidFill>
                          <a:schemeClr val="tx1"/>
                        </a:solidFill>
                      </a:endParaRPr>
                    </a:p>
                  </a:txBody>
                  <a:tcPr marL="82813" marR="82813" marT="41406" marB="41406">
                    <a:solidFill>
                      <a:srgbClr val="F4F0F6"/>
                    </a:solidFill>
                  </a:tcPr>
                </a:tc>
                <a:extLst>
                  <a:ext uri="{0D108BD9-81ED-4DB2-BD59-A6C34878D82A}">
                    <a16:rowId xmlns:a16="http://schemas.microsoft.com/office/drawing/2014/main" val="2527905039"/>
                  </a:ext>
                </a:extLst>
              </a:tr>
              <a:tr h="373357">
                <a:tc>
                  <a:txBody>
                    <a:bodyPr/>
                    <a:lstStyle/>
                    <a:p>
                      <a:pPr lvl="1"/>
                      <a:r>
                        <a:rPr lang="nb-NO" sz="1600"/>
                        <a:t>Edu./Psych. Counseling </a:t>
                      </a:r>
                    </a:p>
                  </a:txBody>
                  <a:tcPr marL="82813" marR="82813" marT="41406" marB="41406">
                    <a:solidFill>
                      <a:srgbClr val="F4F0F6"/>
                    </a:solidFill>
                  </a:tcPr>
                </a:tc>
                <a:tc>
                  <a:txBody>
                    <a:bodyPr/>
                    <a:lstStyle/>
                    <a:p>
                      <a:pPr algn="ctr"/>
                      <a:r>
                        <a:rPr lang="nb-NO" sz="1600">
                          <a:solidFill>
                            <a:schemeClr val="tx1"/>
                          </a:solidFill>
                        </a:rPr>
                        <a:t>4</a:t>
                      </a:r>
                    </a:p>
                  </a:txBody>
                  <a:tcPr marL="82813" marR="82813" marT="41406" marB="41406">
                    <a:solidFill>
                      <a:srgbClr val="F4F0F6"/>
                    </a:solidFill>
                  </a:tcPr>
                </a:tc>
                <a:tc>
                  <a:txBody>
                    <a:bodyPr/>
                    <a:lstStyle/>
                    <a:p>
                      <a:pPr algn="ctr"/>
                      <a:r>
                        <a:rPr lang="nb-NO" sz="1600" dirty="0">
                          <a:solidFill>
                            <a:schemeClr val="tx1"/>
                          </a:solidFill>
                        </a:rPr>
                        <a:t>13.8</a:t>
                      </a:r>
                    </a:p>
                  </a:txBody>
                  <a:tcPr marL="82813" marR="82813" marT="41406" marB="41406">
                    <a:solidFill>
                      <a:srgbClr val="F4F0F6"/>
                    </a:solidFill>
                  </a:tcPr>
                </a:tc>
                <a:tc>
                  <a:txBody>
                    <a:bodyPr/>
                    <a:lstStyle/>
                    <a:p>
                      <a:pPr algn="ctr"/>
                      <a:endParaRPr lang="nb-NO" sz="1600">
                        <a:solidFill>
                          <a:schemeClr val="tx1"/>
                        </a:solidFill>
                      </a:endParaRPr>
                    </a:p>
                  </a:txBody>
                  <a:tcPr marL="82813" marR="82813" marT="41406" marB="41406">
                    <a:solidFill>
                      <a:srgbClr val="F4F0F6"/>
                    </a:solidFill>
                  </a:tcPr>
                </a:tc>
                <a:extLst>
                  <a:ext uri="{0D108BD9-81ED-4DB2-BD59-A6C34878D82A}">
                    <a16:rowId xmlns:a16="http://schemas.microsoft.com/office/drawing/2014/main" val="3793949815"/>
                  </a:ext>
                </a:extLst>
              </a:tr>
              <a:tr h="627918">
                <a:tc>
                  <a:txBody>
                    <a:bodyPr/>
                    <a:lstStyle/>
                    <a:p>
                      <a:pPr lvl="1"/>
                      <a:r>
                        <a:rPr lang="nb-NO" sz="1600"/>
                        <a:t>Other (e.g. school, kindergarten, special edu.)</a:t>
                      </a:r>
                    </a:p>
                  </a:txBody>
                  <a:tcPr marL="82813" marR="82813" marT="41406" marB="41406">
                    <a:solidFill>
                      <a:srgbClr val="F4F0F6"/>
                    </a:solidFill>
                  </a:tcPr>
                </a:tc>
                <a:tc>
                  <a:txBody>
                    <a:bodyPr/>
                    <a:lstStyle/>
                    <a:p>
                      <a:pPr algn="ctr"/>
                      <a:r>
                        <a:rPr lang="nb-NO" sz="1600">
                          <a:solidFill>
                            <a:schemeClr val="tx1"/>
                          </a:solidFill>
                        </a:rPr>
                        <a:t>4</a:t>
                      </a:r>
                    </a:p>
                  </a:txBody>
                  <a:tcPr marL="82813" marR="82813" marT="41406" marB="41406">
                    <a:solidFill>
                      <a:srgbClr val="F4F0F6"/>
                    </a:solidFill>
                  </a:tcPr>
                </a:tc>
                <a:tc>
                  <a:txBody>
                    <a:bodyPr/>
                    <a:lstStyle/>
                    <a:p>
                      <a:pPr algn="ctr"/>
                      <a:r>
                        <a:rPr lang="nb-NO" sz="1600" dirty="0">
                          <a:solidFill>
                            <a:schemeClr val="tx1"/>
                          </a:solidFill>
                        </a:rPr>
                        <a:t>13.8</a:t>
                      </a:r>
                    </a:p>
                  </a:txBody>
                  <a:tcPr marL="82813" marR="82813" marT="41406" marB="41406">
                    <a:solidFill>
                      <a:srgbClr val="F4F0F6"/>
                    </a:solidFill>
                  </a:tcPr>
                </a:tc>
                <a:tc>
                  <a:txBody>
                    <a:bodyPr/>
                    <a:lstStyle/>
                    <a:p>
                      <a:pPr algn="ctr"/>
                      <a:endParaRPr lang="nb-NO" sz="1600" dirty="0">
                        <a:solidFill>
                          <a:schemeClr val="tx1"/>
                        </a:solidFill>
                      </a:endParaRPr>
                    </a:p>
                  </a:txBody>
                  <a:tcPr marL="82813" marR="82813" marT="41406" marB="41406">
                    <a:solidFill>
                      <a:srgbClr val="F4F0F6"/>
                    </a:solidFill>
                  </a:tcPr>
                </a:tc>
                <a:extLst>
                  <a:ext uri="{0D108BD9-81ED-4DB2-BD59-A6C34878D82A}">
                    <a16:rowId xmlns:a16="http://schemas.microsoft.com/office/drawing/2014/main" val="3749118857"/>
                  </a:ext>
                </a:extLst>
              </a:tr>
            </a:tbl>
          </a:graphicData>
        </a:graphic>
      </p:graphicFrame>
    </p:spTree>
    <p:extLst>
      <p:ext uri="{BB962C8B-B14F-4D97-AF65-F5344CB8AC3E}">
        <p14:creationId xmlns:p14="http://schemas.microsoft.com/office/powerpoint/2010/main" val="2064887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98F0EF-4B37-C52B-F6E5-769CA0EE6132}"/>
              </a:ext>
            </a:extLst>
          </p:cNvPr>
          <p:cNvSpPr>
            <a:spLocks noGrp="1"/>
          </p:cNvSpPr>
          <p:nvPr>
            <p:ph type="title"/>
          </p:nvPr>
        </p:nvSpPr>
        <p:spPr>
          <a:xfrm>
            <a:off x="565499" y="44004"/>
            <a:ext cx="11029616" cy="1188720"/>
          </a:xfrm>
        </p:spPr>
        <p:txBody>
          <a:bodyPr/>
          <a:lstStyle/>
          <a:p>
            <a:r>
              <a:rPr lang="nb-NO" dirty="0"/>
              <a:t>I. INNOVATION DOMAIN – EXAMPLE CODING PROCESS</a:t>
            </a:r>
          </a:p>
        </p:txBody>
      </p:sp>
      <p:graphicFrame>
        <p:nvGraphicFramePr>
          <p:cNvPr id="4" name="Plassholder for innhold 3">
            <a:extLst>
              <a:ext uri="{FF2B5EF4-FFF2-40B4-BE49-F238E27FC236}">
                <a16:creationId xmlns:a16="http://schemas.microsoft.com/office/drawing/2014/main" id="{60912D6C-B97A-8570-A1BE-0C9053BB39EE}"/>
              </a:ext>
            </a:extLst>
          </p:cNvPr>
          <p:cNvGraphicFramePr>
            <a:graphicFrameLocks noGrp="1"/>
          </p:cNvGraphicFramePr>
          <p:nvPr>
            <p:ph idx="1"/>
          </p:nvPr>
        </p:nvGraphicFramePr>
        <p:xfrm>
          <a:off x="581025" y="1625601"/>
          <a:ext cx="11029950" cy="4652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Sylinder 4">
            <a:extLst>
              <a:ext uri="{FF2B5EF4-FFF2-40B4-BE49-F238E27FC236}">
                <a16:creationId xmlns:a16="http://schemas.microsoft.com/office/drawing/2014/main" id="{82DC80ED-1AD6-C176-A2AE-DB9AD67CAC8F}"/>
              </a:ext>
            </a:extLst>
          </p:cNvPr>
          <p:cNvSpPr txBox="1"/>
          <p:nvPr/>
        </p:nvSpPr>
        <p:spPr>
          <a:xfrm>
            <a:off x="6096001" y="6581001"/>
            <a:ext cx="61830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0000"/>
                </a:solidFill>
                <a:effectLst/>
                <a:uLnTx/>
                <a:uFillTx/>
                <a:latin typeface="Arial Nova Light" panose="020B0502020104020203"/>
                <a:ea typeface="+mn-ea"/>
                <a:cs typeface="+mn-cs"/>
              </a:rPr>
              <a:t>(Braun &amp; Clark, 2019; 2020; 2021; </a:t>
            </a:r>
            <a:r>
              <a:rPr kumimoji="0" lang="en-US" sz="1200" b="0" i="0" u="none" strike="noStrike" kern="1200" cap="none" spc="0" normalizeH="0" baseline="0" noProof="0" dirty="0">
                <a:ln>
                  <a:noFill/>
                </a:ln>
                <a:solidFill>
                  <a:srgbClr val="000000"/>
                </a:solidFill>
                <a:effectLst/>
                <a:uLnTx/>
                <a:uFillTx/>
                <a:latin typeface="Arial Nova Light" panose="020B0502020104020203"/>
                <a:ea typeface="+mn-ea"/>
                <a:cs typeface="+mn-cs"/>
              </a:rPr>
              <a:t>Damschroder et al., 2009; 2022; </a:t>
            </a:r>
            <a:r>
              <a:rPr kumimoji="0" lang="nb-NO" sz="1200" b="0" i="0" u="none" strike="noStrike" kern="1200" cap="none" spc="0" normalizeH="0" baseline="0" noProof="0" dirty="0">
                <a:ln>
                  <a:noFill/>
                </a:ln>
                <a:solidFill>
                  <a:srgbClr val="000000"/>
                </a:solidFill>
                <a:effectLst/>
                <a:uLnTx/>
                <a:uFillTx/>
                <a:latin typeface="Arial Nova Light" panose="020B0502020104020203"/>
                <a:ea typeface="+mn-ea"/>
                <a:cs typeface="+mn-cs"/>
              </a:rPr>
              <a:t>Hill et al., 1997; 2005)</a:t>
            </a:r>
            <a:r>
              <a:rPr kumimoji="0" lang="nb-NO" sz="1200" b="0" i="0" u="none" strike="noStrike" kern="1200" cap="none" spc="0" normalizeH="0" baseline="0" noProof="0" dirty="0">
                <a:ln>
                  <a:noFill/>
                </a:ln>
                <a:solidFill>
                  <a:srgbClr val="000000"/>
                </a:solidFill>
                <a:effectLst/>
                <a:uLnTx/>
                <a:uFillTx/>
                <a:latin typeface="Arial Nova Light" panose="020B0502020104020203"/>
                <a:ea typeface="Calibri Light"/>
                <a:cs typeface="Calibri Light"/>
              </a:rPr>
              <a:t>​</a:t>
            </a:r>
            <a:endParaRPr kumimoji="0" lang="nb-NO" sz="1200" b="0" i="0" u="none" strike="noStrike" kern="1200" cap="none" spc="0" normalizeH="0" baseline="0" noProof="0" dirty="0">
              <a:ln>
                <a:noFill/>
              </a:ln>
              <a:solidFill>
                <a:srgbClr val="000000"/>
              </a:solidFill>
              <a:effectLst/>
              <a:uLnTx/>
              <a:uFillTx/>
              <a:latin typeface="Arial Nova Light" panose="020B0502020104020203"/>
              <a:ea typeface="+mn-ea"/>
              <a:cs typeface="+mn-cs"/>
            </a:endParaRPr>
          </a:p>
        </p:txBody>
      </p:sp>
      <p:pic>
        <p:nvPicPr>
          <p:cNvPr id="6" name="Grafikk 5" descr="Kamera kontur">
            <a:extLst>
              <a:ext uri="{FF2B5EF4-FFF2-40B4-BE49-F238E27FC236}">
                <a16:creationId xmlns:a16="http://schemas.microsoft.com/office/drawing/2014/main" id="{08376F00-D3A8-350C-79FE-05273257FA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53441" y="15498"/>
            <a:ext cx="914400" cy="914400"/>
          </a:xfrm>
          <a:prstGeom prst="rect">
            <a:avLst/>
          </a:prstGeom>
        </p:spPr>
      </p:pic>
      <p:cxnSp>
        <p:nvCxnSpPr>
          <p:cNvPr id="7" name="Rett linje 6">
            <a:extLst>
              <a:ext uri="{FF2B5EF4-FFF2-40B4-BE49-F238E27FC236}">
                <a16:creationId xmlns:a16="http://schemas.microsoft.com/office/drawing/2014/main" id="{4AF148B3-A7A4-1FA4-AC99-35E777E7A788}"/>
              </a:ext>
            </a:extLst>
          </p:cNvPr>
          <p:cNvCxnSpPr>
            <a:cxnSpLocks/>
          </p:cNvCxnSpPr>
          <p:nvPr/>
        </p:nvCxnSpPr>
        <p:spPr>
          <a:xfrm flipV="1">
            <a:off x="11122389" y="182105"/>
            <a:ext cx="945452" cy="6811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Rett linje 7">
            <a:extLst>
              <a:ext uri="{FF2B5EF4-FFF2-40B4-BE49-F238E27FC236}">
                <a16:creationId xmlns:a16="http://schemas.microsoft.com/office/drawing/2014/main" id="{E4EB8DDE-3D49-89FE-721C-2781FEEAD8BE}"/>
              </a:ext>
            </a:extLst>
          </p:cNvPr>
          <p:cNvCxnSpPr>
            <a:cxnSpLocks/>
          </p:cNvCxnSpPr>
          <p:nvPr/>
        </p:nvCxnSpPr>
        <p:spPr>
          <a:xfrm>
            <a:off x="11077663" y="135610"/>
            <a:ext cx="1046136" cy="7276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17F32429-8D43-5A61-70DB-30CCB39AB632}"/>
              </a:ext>
            </a:extLst>
          </p:cNvPr>
          <p:cNvCxnSpPr>
            <a:cxnSpLocks/>
          </p:cNvCxnSpPr>
          <p:nvPr/>
        </p:nvCxnSpPr>
        <p:spPr>
          <a:xfrm>
            <a:off x="2451947" y="3429000"/>
            <a:ext cx="58250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Rett linje 12">
            <a:extLst>
              <a:ext uri="{FF2B5EF4-FFF2-40B4-BE49-F238E27FC236}">
                <a16:creationId xmlns:a16="http://schemas.microsoft.com/office/drawing/2014/main" id="{0ACC1014-8409-1F98-E41E-3979A4A1352F}"/>
              </a:ext>
            </a:extLst>
          </p:cNvPr>
          <p:cNvCxnSpPr>
            <a:cxnSpLocks/>
          </p:cNvCxnSpPr>
          <p:nvPr/>
        </p:nvCxnSpPr>
        <p:spPr>
          <a:xfrm>
            <a:off x="2451947" y="3429000"/>
            <a:ext cx="582506" cy="75014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4B1B6F71-73FA-32B4-DCFF-5F73A4DDCC36}"/>
              </a:ext>
            </a:extLst>
          </p:cNvPr>
          <p:cNvCxnSpPr>
            <a:cxnSpLocks/>
          </p:cNvCxnSpPr>
          <p:nvPr/>
        </p:nvCxnSpPr>
        <p:spPr>
          <a:xfrm>
            <a:off x="4710853" y="3429000"/>
            <a:ext cx="531707" cy="2827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5AFEB343-F743-5AB0-ED6A-09698A5EED9C}"/>
              </a:ext>
            </a:extLst>
          </p:cNvPr>
          <p:cNvCxnSpPr>
            <a:cxnSpLocks/>
          </p:cNvCxnSpPr>
          <p:nvPr/>
        </p:nvCxnSpPr>
        <p:spPr>
          <a:xfrm flipV="1">
            <a:off x="4685453" y="3711787"/>
            <a:ext cx="557107" cy="46736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8105320-6E4C-53FB-858C-52A277AD9A9D}"/>
              </a:ext>
            </a:extLst>
          </p:cNvPr>
          <p:cNvCxnSpPr>
            <a:cxnSpLocks/>
          </p:cNvCxnSpPr>
          <p:nvPr/>
        </p:nvCxnSpPr>
        <p:spPr>
          <a:xfrm flipV="1">
            <a:off x="6918960" y="3332480"/>
            <a:ext cx="640080" cy="4229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FEFD59EE-B2DD-741A-C06C-8EDD3C8391A7}"/>
              </a:ext>
            </a:extLst>
          </p:cNvPr>
          <p:cNvCxnSpPr>
            <a:cxnSpLocks/>
          </p:cNvCxnSpPr>
          <p:nvPr/>
        </p:nvCxnSpPr>
        <p:spPr>
          <a:xfrm>
            <a:off x="6918960" y="3755450"/>
            <a:ext cx="640080" cy="19001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Rett linje 23">
            <a:extLst>
              <a:ext uri="{FF2B5EF4-FFF2-40B4-BE49-F238E27FC236}">
                <a16:creationId xmlns:a16="http://schemas.microsoft.com/office/drawing/2014/main" id="{780FBE7E-6583-76D4-1633-7EDFD27918A6}"/>
              </a:ext>
            </a:extLst>
          </p:cNvPr>
          <p:cNvCxnSpPr>
            <a:cxnSpLocks/>
          </p:cNvCxnSpPr>
          <p:nvPr/>
        </p:nvCxnSpPr>
        <p:spPr>
          <a:xfrm>
            <a:off x="9235440" y="3310991"/>
            <a:ext cx="565573" cy="108333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4CD542-1BB8-070B-6BDB-5EC822468677}"/>
              </a:ext>
            </a:extLst>
          </p:cNvPr>
          <p:cNvCxnSpPr>
            <a:cxnSpLocks/>
          </p:cNvCxnSpPr>
          <p:nvPr/>
        </p:nvCxnSpPr>
        <p:spPr>
          <a:xfrm>
            <a:off x="9235440" y="3928182"/>
            <a:ext cx="565573" cy="44324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A03EE8F-617F-A5CF-CB3B-E66AEC0EE65E}"/>
              </a:ext>
            </a:extLst>
          </p:cNvPr>
          <p:cNvCxnSpPr>
            <a:cxnSpLocks/>
          </p:cNvCxnSpPr>
          <p:nvPr/>
        </p:nvCxnSpPr>
        <p:spPr>
          <a:xfrm>
            <a:off x="2451947" y="4978400"/>
            <a:ext cx="58250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92C9C64E-8F96-D3AD-1699-921879520DBD}"/>
              </a:ext>
            </a:extLst>
          </p:cNvPr>
          <p:cNvCxnSpPr>
            <a:cxnSpLocks/>
          </p:cNvCxnSpPr>
          <p:nvPr/>
        </p:nvCxnSpPr>
        <p:spPr>
          <a:xfrm>
            <a:off x="2451947" y="4999769"/>
            <a:ext cx="582506" cy="73047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1E6D1EF4-FFCF-E813-2ED4-C3699AE76D68}"/>
              </a:ext>
            </a:extLst>
          </p:cNvPr>
          <p:cNvCxnSpPr>
            <a:cxnSpLocks/>
          </p:cNvCxnSpPr>
          <p:nvPr/>
        </p:nvCxnSpPr>
        <p:spPr>
          <a:xfrm>
            <a:off x="4685453" y="4949239"/>
            <a:ext cx="55710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D449F69B-3552-C6B9-A929-54629E2BCF47}"/>
              </a:ext>
            </a:extLst>
          </p:cNvPr>
          <p:cNvCxnSpPr>
            <a:cxnSpLocks/>
          </p:cNvCxnSpPr>
          <p:nvPr/>
        </p:nvCxnSpPr>
        <p:spPr>
          <a:xfrm>
            <a:off x="4710853" y="5722298"/>
            <a:ext cx="531707" cy="794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36796A29-5666-215E-6E05-CFF825F29C57}"/>
              </a:ext>
            </a:extLst>
          </p:cNvPr>
          <p:cNvCxnSpPr>
            <a:cxnSpLocks/>
          </p:cNvCxnSpPr>
          <p:nvPr/>
        </p:nvCxnSpPr>
        <p:spPr>
          <a:xfrm>
            <a:off x="6918960" y="4949239"/>
            <a:ext cx="7010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Rett linje 39">
            <a:extLst>
              <a:ext uri="{FF2B5EF4-FFF2-40B4-BE49-F238E27FC236}">
                <a16:creationId xmlns:a16="http://schemas.microsoft.com/office/drawing/2014/main" id="{BCA83EB9-4F0A-890A-E141-E77B2B22C56C}"/>
              </a:ext>
            </a:extLst>
          </p:cNvPr>
          <p:cNvCxnSpPr>
            <a:cxnSpLocks/>
          </p:cNvCxnSpPr>
          <p:nvPr/>
        </p:nvCxnSpPr>
        <p:spPr>
          <a:xfrm>
            <a:off x="6942669" y="5718327"/>
            <a:ext cx="6773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Rett linje 41">
            <a:extLst>
              <a:ext uri="{FF2B5EF4-FFF2-40B4-BE49-F238E27FC236}">
                <a16:creationId xmlns:a16="http://schemas.microsoft.com/office/drawing/2014/main" id="{58919379-3742-ECAF-E5BE-2C93E340F31C}"/>
              </a:ext>
            </a:extLst>
          </p:cNvPr>
          <p:cNvCxnSpPr>
            <a:cxnSpLocks/>
          </p:cNvCxnSpPr>
          <p:nvPr/>
        </p:nvCxnSpPr>
        <p:spPr>
          <a:xfrm flipV="1">
            <a:off x="9235440" y="4394322"/>
            <a:ext cx="565573" cy="5252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Rett linje 43">
            <a:extLst>
              <a:ext uri="{FF2B5EF4-FFF2-40B4-BE49-F238E27FC236}">
                <a16:creationId xmlns:a16="http://schemas.microsoft.com/office/drawing/2014/main" id="{201DA143-7CD5-C459-6C0B-B998344F018F}"/>
              </a:ext>
            </a:extLst>
          </p:cNvPr>
          <p:cNvCxnSpPr>
            <a:cxnSpLocks/>
          </p:cNvCxnSpPr>
          <p:nvPr/>
        </p:nvCxnSpPr>
        <p:spPr>
          <a:xfrm flipV="1">
            <a:off x="9235440" y="4394322"/>
            <a:ext cx="565573" cy="1316063"/>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77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Plassholder for innhold 3">
            <a:extLst>
              <a:ext uri="{FF2B5EF4-FFF2-40B4-BE49-F238E27FC236}">
                <a16:creationId xmlns:a16="http://schemas.microsoft.com/office/drawing/2014/main" id="{B4D4F7C2-B146-0E8C-E711-2FFC8B290A90}"/>
              </a:ext>
            </a:extLst>
          </p:cNvPr>
          <p:cNvGraphicFramePr>
            <a:graphicFrameLocks noGrp="1"/>
          </p:cNvGraphicFramePr>
          <p:nvPr>
            <p:ph idx="1"/>
          </p:nvPr>
        </p:nvGraphicFramePr>
        <p:xfrm>
          <a:off x="344235" y="1325563"/>
          <a:ext cx="11496581" cy="4649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tel 5">
            <a:extLst>
              <a:ext uri="{FF2B5EF4-FFF2-40B4-BE49-F238E27FC236}">
                <a16:creationId xmlns:a16="http://schemas.microsoft.com/office/drawing/2014/main" id="{2EEE2FD5-9FCB-1408-11C2-82CE34D0DC79}"/>
              </a:ext>
            </a:extLst>
          </p:cNvPr>
          <p:cNvSpPr txBox="1">
            <a:spLocks/>
          </p:cNvSpPr>
          <p:nvPr/>
        </p:nvSpPr>
        <p:spPr>
          <a:xfrm>
            <a:off x="546652"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Arial Nova Light" panose="020B0304020202020204" pitchFamily="34" charset="0"/>
                <a:ea typeface="+mj-ea"/>
                <a:cs typeface="+mj-cs"/>
              </a:rPr>
              <a:t>THEMES</a:t>
            </a:r>
          </a:p>
        </p:txBody>
      </p:sp>
      <p:sp>
        <p:nvSpPr>
          <p:cNvPr id="3" name="Rektangel: avrundede hjørner 2">
            <a:extLst>
              <a:ext uri="{FF2B5EF4-FFF2-40B4-BE49-F238E27FC236}">
                <a16:creationId xmlns:a16="http://schemas.microsoft.com/office/drawing/2014/main" id="{9BA052C2-312F-C1C3-1469-12701620BBFE}"/>
              </a:ext>
            </a:extLst>
          </p:cNvPr>
          <p:cNvSpPr/>
          <p:nvPr/>
        </p:nvSpPr>
        <p:spPr>
          <a:xfrm>
            <a:off x="288431" y="3536576"/>
            <a:ext cx="5782235" cy="2550459"/>
          </a:xfrm>
          <a:prstGeom prst="round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fikk 4" descr="Kamera kontur">
            <a:extLst>
              <a:ext uri="{FF2B5EF4-FFF2-40B4-BE49-F238E27FC236}">
                <a16:creationId xmlns:a16="http://schemas.microsoft.com/office/drawing/2014/main" id="{4460732C-60D2-57C4-37FC-91E80F7AFAC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94334" y="34871"/>
            <a:ext cx="914400" cy="914400"/>
          </a:xfrm>
          <a:prstGeom prst="rect">
            <a:avLst/>
          </a:prstGeom>
        </p:spPr>
      </p:pic>
      <p:cxnSp>
        <p:nvCxnSpPr>
          <p:cNvPr id="8" name="Rett linje 7">
            <a:extLst>
              <a:ext uri="{FF2B5EF4-FFF2-40B4-BE49-F238E27FC236}">
                <a16:creationId xmlns:a16="http://schemas.microsoft.com/office/drawing/2014/main" id="{D07B0F68-E8E0-F219-8C85-BC9AE2950959}"/>
              </a:ext>
            </a:extLst>
          </p:cNvPr>
          <p:cNvCxnSpPr>
            <a:cxnSpLocks/>
          </p:cNvCxnSpPr>
          <p:nvPr/>
        </p:nvCxnSpPr>
        <p:spPr>
          <a:xfrm flipV="1">
            <a:off x="10963282" y="201478"/>
            <a:ext cx="945452" cy="6811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AD086081-814E-6178-0D9E-67B28999BFA6}"/>
              </a:ext>
            </a:extLst>
          </p:cNvPr>
          <p:cNvCxnSpPr>
            <a:cxnSpLocks/>
          </p:cNvCxnSpPr>
          <p:nvPr/>
        </p:nvCxnSpPr>
        <p:spPr>
          <a:xfrm>
            <a:off x="10918556" y="154983"/>
            <a:ext cx="1046136" cy="7276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053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il: bøyd oppover 17">
            <a:extLst>
              <a:ext uri="{FF2B5EF4-FFF2-40B4-BE49-F238E27FC236}">
                <a16:creationId xmlns:a16="http://schemas.microsoft.com/office/drawing/2014/main" id="{CBFABA54-21CF-F449-78A6-78F56995FC63}"/>
              </a:ext>
            </a:extLst>
          </p:cNvPr>
          <p:cNvSpPr/>
          <p:nvPr/>
        </p:nvSpPr>
        <p:spPr>
          <a:xfrm rot="10800000">
            <a:off x="7356731" y="3147422"/>
            <a:ext cx="850392" cy="1388886"/>
          </a:xfrm>
          <a:prstGeom prst="bentUpArrow">
            <a:avLst/>
          </a:prstGeom>
          <a:solidFill>
            <a:schemeClr val="accent5">
              <a:lumMod val="60000"/>
              <a:lumOff val="4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Plassholder for innhold 5">
            <a:extLst>
              <a:ext uri="{FF2B5EF4-FFF2-40B4-BE49-F238E27FC236}">
                <a16:creationId xmlns:a16="http://schemas.microsoft.com/office/drawing/2014/main" id="{06C4885D-C75B-BC3D-6055-753D4CEB49C5}"/>
              </a:ext>
            </a:extLst>
          </p:cNvPr>
          <p:cNvGraphicFramePr>
            <a:graphicFrameLocks noGrp="1"/>
          </p:cNvGraphicFramePr>
          <p:nvPr>
            <p:ph idx="1"/>
          </p:nvPr>
        </p:nvGraphicFramePr>
        <p:xfrm>
          <a:off x="-457603" y="487077"/>
          <a:ext cx="9959502" cy="5697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295E7F40-3ED9-8C52-5E8B-6C529128A362}"/>
              </a:ext>
            </a:extLst>
          </p:cNvPr>
          <p:cNvGraphicFramePr/>
          <p:nvPr/>
        </p:nvGraphicFramePr>
        <p:xfrm>
          <a:off x="4922196" y="3833068"/>
          <a:ext cx="6939063" cy="19634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kstSylinder 8">
            <a:extLst>
              <a:ext uri="{FF2B5EF4-FFF2-40B4-BE49-F238E27FC236}">
                <a16:creationId xmlns:a16="http://schemas.microsoft.com/office/drawing/2014/main" id="{DD37CD04-28ED-EEF7-8377-AFD479A52F96}"/>
              </a:ext>
            </a:extLst>
          </p:cNvPr>
          <p:cNvSpPr txBox="1"/>
          <p:nvPr/>
        </p:nvSpPr>
        <p:spPr>
          <a:xfrm>
            <a:off x="9228221" y="6565612"/>
            <a:ext cx="3048087"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(Adapted from Damschroder et al., 2022)</a:t>
            </a:r>
            <a:endParaRPr kumimoji="0" lang="nb-NO"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kstSylinder 9">
            <a:extLst>
              <a:ext uri="{FF2B5EF4-FFF2-40B4-BE49-F238E27FC236}">
                <a16:creationId xmlns:a16="http://schemas.microsoft.com/office/drawing/2014/main" id="{4E1AB0D9-3A31-98AA-F315-0BFCA366F5A2}"/>
              </a:ext>
            </a:extLst>
          </p:cNvPr>
          <p:cNvSpPr txBox="1"/>
          <p:nvPr/>
        </p:nvSpPr>
        <p:spPr>
          <a:xfrm>
            <a:off x="4383932" y="260052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kstSylinder 12">
            <a:extLst>
              <a:ext uri="{FF2B5EF4-FFF2-40B4-BE49-F238E27FC236}">
                <a16:creationId xmlns:a16="http://schemas.microsoft.com/office/drawing/2014/main" id="{E8988F31-06A7-7437-C850-8F028E6BC01E}"/>
              </a:ext>
            </a:extLst>
          </p:cNvPr>
          <p:cNvSpPr txBox="1"/>
          <p:nvPr/>
        </p:nvSpPr>
        <p:spPr>
          <a:xfrm>
            <a:off x="8038881" y="4920879"/>
            <a:ext cx="29649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Theme</a:t>
            </a:r>
            <a:r>
              <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rPr>
              <a:t> 3: </a:t>
            </a: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balancing</a:t>
            </a:r>
            <a:r>
              <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flexibility</a:t>
            </a:r>
            <a:r>
              <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with</a:t>
            </a:r>
            <a:r>
              <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complexity</a:t>
            </a:r>
            <a:endPar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6" name="Rektangel: avrundede hjørner 15">
            <a:extLst>
              <a:ext uri="{FF2B5EF4-FFF2-40B4-BE49-F238E27FC236}">
                <a16:creationId xmlns:a16="http://schemas.microsoft.com/office/drawing/2014/main" id="{ED9761FF-1FD7-B84A-639B-40D1D8B53444}"/>
              </a:ext>
            </a:extLst>
          </p:cNvPr>
          <p:cNvSpPr/>
          <p:nvPr/>
        </p:nvSpPr>
        <p:spPr>
          <a:xfrm>
            <a:off x="8196666" y="2723894"/>
            <a:ext cx="2169269" cy="914400"/>
          </a:xfrm>
          <a:prstGeom prst="roundRect">
            <a:avLst/>
          </a:prstGeom>
          <a:solidFill>
            <a:schemeClr val="accent5">
              <a:lumMod val="60000"/>
              <a:lumOff val="4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kstSylinder 16">
            <a:extLst>
              <a:ext uri="{FF2B5EF4-FFF2-40B4-BE49-F238E27FC236}">
                <a16:creationId xmlns:a16="http://schemas.microsoft.com/office/drawing/2014/main" id="{A7FA5F94-B1BD-F885-FB0A-69CD28E2999D}"/>
              </a:ext>
            </a:extLst>
          </p:cNvPr>
          <p:cNvSpPr txBox="1"/>
          <p:nvPr/>
        </p:nvSpPr>
        <p:spPr>
          <a:xfrm>
            <a:off x="8196666" y="2724746"/>
            <a:ext cx="21692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prstClr val="white"/>
                </a:solidFill>
                <a:effectLst/>
                <a:uLnTx/>
                <a:uFillTx/>
                <a:latin typeface="Calibri" panose="020F0502020204030204"/>
                <a:ea typeface="+mn-ea"/>
                <a:cs typeface="+mn-cs"/>
              </a:rPr>
              <a:t>V. 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err="1">
                <a:ln>
                  <a:noFill/>
                </a:ln>
                <a:solidFill>
                  <a:prstClr val="white"/>
                </a:solidFill>
                <a:effectLst/>
                <a:uLnTx/>
                <a:uFillTx/>
                <a:latin typeface="Calibri" panose="020F0502020204030204"/>
                <a:ea typeface="+mn-ea"/>
                <a:cs typeface="+mn-cs"/>
              </a:rPr>
              <a:t>Process</a:t>
            </a:r>
            <a:endParaRPr kumimoji="0" lang="nb-NO"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Pil: bøyd oppover 22">
            <a:extLst>
              <a:ext uri="{FF2B5EF4-FFF2-40B4-BE49-F238E27FC236}">
                <a16:creationId xmlns:a16="http://schemas.microsoft.com/office/drawing/2014/main" id="{7472C3C9-9949-577A-517D-16920C2A76F3}"/>
              </a:ext>
            </a:extLst>
          </p:cNvPr>
          <p:cNvSpPr/>
          <p:nvPr/>
        </p:nvSpPr>
        <p:spPr>
          <a:xfrm rot="10800000">
            <a:off x="7356730" y="3152792"/>
            <a:ext cx="839936" cy="1383515"/>
          </a:xfrm>
          <a:prstGeom prst="bentUpArrow">
            <a:avLst/>
          </a:prstGeom>
          <a:solidFill>
            <a:schemeClr val="accent5">
              <a:lumMod val="60000"/>
              <a:lumOff val="4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ittel 5">
            <a:extLst>
              <a:ext uri="{FF2B5EF4-FFF2-40B4-BE49-F238E27FC236}">
                <a16:creationId xmlns:a16="http://schemas.microsoft.com/office/drawing/2014/main" id="{6F02A56D-11B2-F860-54AE-AE98AFC6C757}"/>
              </a:ext>
            </a:extLst>
          </p:cNvPr>
          <p:cNvSpPr txBox="1">
            <a:spLocks/>
          </p:cNvSpPr>
          <p:nvPr/>
        </p:nvSpPr>
        <p:spPr>
          <a:xfrm>
            <a:off x="6802051" y="0"/>
            <a:ext cx="55512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3600" b="0" i="0" u="none" strike="noStrike" kern="1200" cap="none" spc="0" normalizeH="0" baseline="0" noProof="0" dirty="0" err="1">
                <a:ln>
                  <a:noFill/>
                </a:ln>
                <a:solidFill>
                  <a:prstClr val="black"/>
                </a:solidFill>
                <a:effectLst/>
                <a:uLnTx/>
                <a:uFillTx/>
                <a:latin typeface="Calibri Light" panose="020F0302020204030204"/>
                <a:ea typeface="+mj-ea"/>
                <a:cs typeface="+mj-cs"/>
              </a:rPr>
              <a:t>Mapped</a:t>
            </a:r>
            <a:r>
              <a:rPr kumimoji="0" lang="nb-NO" sz="36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nb-NO" sz="3600" b="0" i="0" u="none" strike="noStrike" kern="1200" cap="none" spc="0" normalizeH="0" baseline="0" noProof="0" dirty="0" err="1">
                <a:ln>
                  <a:noFill/>
                </a:ln>
                <a:solidFill>
                  <a:prstClr val="black"/>
                </a:solidFill>
                <a:effectLst/>
                <a:uLnTx/>
                <a:uFillTx/>
                <a:latin typeface="Calibri Light" panose="020F0302020204030204"/>
                <a:ea typeface="+mj-ea"/>
                <a:cs typeface="+mj-cs"/>
              </a:rPr>
              <a:t>onto</a:t>
            </a:r>
            <a:r>
              <a:rPr kumimoji="0" lang="nb-NO" sz="3600" b="0" i="0" u="none" strike="noStrike" kern="1200" cap="none" spc="0" normalizeH="0" baseline="0" noProof="0" dirty="0">
                <a:ln>
                  <a:noFill/>
                </a:ln>
                <a:solidFill>
                  <a:prstClr val="black"/>
                </a:solidFill>
                <a:effectLst/>
                <a:uLnTx/>
                <a:uFillTx/>
                <a:latin typeface="Calibri Light" panose="020F0302020204030204"/>
                <a:ea typeface="+mj-ea"/>
                <a:cs typeface="+mj-cs"/>
              </a:rPr>
              <a:t> CFIR</a:t>
            </a:r>
          </a:p>
        </p:txBody>
      </p:sp>
      <p:sp>
        <p:nvSpPr>
          <p:cNvPr id="2" name="TekstSylinder 1">
            <a:extLst>
              <a:ext uri="{FF2B5EF4-FFF2-40B4-BE49-F238E27FC236}">
                <a16:creationId xmlns:a16="http://schemas.microsoft.com/office/drawing/2014/main" id="{D2FBB686-E92C-C6AB-30CC-946D339BC9FD}"/>
              </a:ext>
            </a:extLst>
          </p:cNvPr>
          <p:cNvSpPr txBox="1"/>
          <p:nvPr/>
        </p:nvSpPr>
        <p:spPr>
          <a:xfrm>
            <a:off x="3333135" y="4873227"/>
            <a:ext cx="25145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Theme</a:t>
            </a:r>
            <a:r>
              <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rPr>
              <a:t> 3: </a:t>
            </a: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balancing</a:t>
            </a:r>
            <a:r>
              <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flexibility</a:t>
            </a:r>
            <a:r>
              <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with</a:t>
            </a:r>
            <a:r>
              <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complexity</a:t>
            </a:r>
            <a:endPar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pic>
        <p:nvPicPr>
          <p:cNvPr id="3" name="Grafikk 2" descr="Kamera kontur">
            <a:extLst>
              <a:ext uri="{FF2B5EF4-FFF2-40B4-BE49-F238E27FC236}">
                <a16:creationId xmlns:a16="http://schemas.microsoft.com/office/drawing/2014/main" id="{5B589F46-2DFC-4837-9E3A-4D0E3FE6D50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7662" y="105607"/>
            <a:ext cx="914400" cy="914400"/>
          </a:xfrm>
          <a:prstGeom prst="rect">
            <a:avLst/>
          </a:prstGeom>
        </p:spPr>
      </p:pic>
      <p:cxnSp>
        <p:nvCxnSpPr>
          <p:cNvPr id="4" name="Rett linje 3">
            <a:extLst>
              <a:ext uri="{FF2B5EF4-FFF2-40B4-BE49-F238E27FC236}">
                <a16:creationId xmlns:a16="http://schemas.microsoft.com/office/drawing/2014/main" id="{1C043B93-51B9-8A36-7310-A5053DC8EB1C}"/>
              </a:ext>
            </a:extLst>
          </p:cNvPr>
          <p:cNvCxnSpPr>
            <a:cxnSpLocks/>
          </p:cNvCxnSpPr>
          <p:nvPr/>
        </p:nvCxnSpPr>
        <p:spPr>
          <a:xfrm flipV="1">
            <a:off x="336610" y="272214"/>
            <a:ext cx="945452" cy="6811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Rett linje 4">
            <a:extLst>
              <a:ext uri="{FF2B5EF4-FFF2-40B4-BE49-F238E27FC236}">
                <a16:creationId xmlns:a16="http://schemas.microsoft.com/office/drawing/2014/main" id="{5BFE918D-97C5-9A08-95B0-CFC03F1AE07B}"/>
              </a:ext>
            </a:extLst>
          </p:cNvPr>
          <p:cNvCxnSpPr>
            <a:cxnSpLocks/>
          </p:cNvCxnSpPr>
          <p:nvPr/>
        </p:nvCxnSpPr>
        <p:spPr>
          <a:xfrm>
            <a:off x="291884" y="225719"/>
            <a:ext cx="1046136" cy="7276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35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EB4911-F0CD-CA30-4388-33E769C296B7}"/>
              </a:ext>
            </a:extLst>
          </p:cNvPr>
          <p:cNvSpPr>
            <a:spLocks noGrp="1"/>
          </p:cNvSpPr>
          <p:nvPr>
            <p:ph type="title"/>
          </p:nvPr>
        </p:nvSpPr>
        <p:spPr>
          <a:xfrm>
            <a:off x="776037" y="747146"/>
            <a:ext cx="11162369" cy="1325563"/>
          </a:xfrm>
        </p:spPr>
        <p:txBody>
          <a:bodyPr/>
          <a:lstStyle/>
          <a:p>
            <a:r>
              <a:rPr lang="nb-NO" dirty="0" err="1"/>
              <a:t>Theme</a:t>
            </a:r>
            <a:r>
              <a:rPr lang="nb-NO" dirty="0"/>
              <a:t> 3: </a:t>
            </a:r>
            <a:r>
              <a:rPr lang="nb-NO" dirty="0" err="1"/>
              <a:t>Balancing</a:t>
            </a:r>
            <a:r>
              <a:rPr lang="nb-NO" dirty="0"/>
              <a:t> </a:t>
            </a:r>
            <a:r>
              <a:rPr lang="nb-NO" dirty="0" err="1"/>
              <a:t>flexibility</a:t>
            </a:r>
            <a:r>
              <a:rPr lang="nb-NO" dirty="0"/>
              <a:t> </a:t>
            </a:r>
            <a:r>
              <a:rPr lang="nb-NO" dirty="0" err="1"/>
              <a:t>with</a:t>
            </a:r>
            <a:r>
              <a:rPr lang="nb-NO" dirty="0"/>
              <a:t> </a:t>
            </a:r>
            <a:r>
              <a:rPr lang="nb-NO" dirty="0" err="1"/>
              <a:t>complexity</a:t>
            </a:r>
            <a:endParaRPr lang="nb-NO" dirty="0"/>
          </a:p>
        </p:txBody>
      </p:sp>
      <p:sp>
        <p:nvSpPr>
          <p:cNvPr id="3" name="Plassholder for innhold 2">
            <a:extLst>
              <a:ext uri="{FF2B5EF4-FFF2-40B4-BE49-F238E27FC236}">
                <a16:creationId xmlns:a16="http://schemas.microsoft.com/office/drawing/2014/main" id="{1755304E-46AB-7E9B-7465-B0F0B9B71C9B}"/>
              </a:ext>
            </a:extLst>
          </p:cNvPr>
          <p:cNvSpPr>
            <a:spLocks noGrp="1"/>
          </p:cNvSpPr>
          <p:nvPr>
            <p:ph idx="1"/>
          </p:nvPr>
        </p:nvSpPr>
        <p:spPr>
          <a:xfrm>
            <a:off x="776037" y="2254814"/>
            <a:ext cx="10639926" cy="4351338"/>
          </a:xfrm>
        </p:spPr>
        <p:txBody>
          <a:bodyPr>
            <a:normAutofit/>
          </a:bodyPr>
          <a:lstStyle/>
          <a:p>
            <a:pPr marL="0" indent="0">
              <a:buNone/>
            </a:pPr>
            <a:r>
              <a:rPr lang="nb-NO" sz="2400" b="0" i="0" u="none" strike="noStrike" baseline="0" dirty="0"/>
              <a:t>«</a:t>
            </a:r>
            <a:r>
              <a:rPr lang="nb-NO" sz="2400" b="0" i="1" u="none" strike="noStrike" baseline="0" dirty="0"/>
              <a:t>…</a:t>
            </a:r>
            <a:r>
              <a:rPr lang="nb-NO" sz="2400" b="0" i="1" u="none" strike="noStrike" baseline="0" dirty="0" err="1"/>
              <a:t>what</a:t>
            </a:r>
            <a:r>
              <a:rPr lang="nb-NO" sz="2400" b="0" i="1" u="none" strike="noStrike" baseline="0" dirty="0"/>
              <a:t> I </a:t>
            </a:r>
            <a:r>
              <a:rPr lang="nb-NO" sz="2400" b="0" i="1" u="none" strike="noStrike" baseline="0" dirty="0" err="1"/>
              <a:t>appreciated</a:t>
            </a:r>
            <a:r>
              <a:rPr lang="nb-NO" sz="2400" b="0" i="1" u="none" strike="noStrike" baseline="0" dirty="0"/>
              <a:t> </a:t>
            </a:r>
            <a:r>
              <a:rPr lang="nb-NO" sz="2400" b="0" i="1" u="none" strike="noStrike" baseline="0" dirty="0" err="1"/>
              <a:t>was</a:t>
            </a:r>
            <a:r>
              <a:rPr lang="nb-NO" sz="2400" b="0" i="1" u="none" strike="noStrike" baseline="0" dirty="0"/>
              <a:t> </a:t>
            </a:r>
            <a:r>
              <a:rPr lang="nb-NO" sz="2400" b="0" i="1" u="none" strike="noStrike" baseline="0" dirty="0" err="1"/>
              <a:t>the</a:t>
            </a:r>
            <a:r>
              <a:rPr lang="nb-NO" sz="2400" b="0" i="1" u="none" strike="noStrike" baseline="0" dirty="0"/>
              <a:t> </a:t>
            </a:r>
            <a:r>
              <a:rPr lang="nb-NO" sz="2400" b="0" i="1" u="none" strike="noStrike" baseline="0" dirty="0" err="1"/>
              <a:t>flexibility</a:t>
            </a:r>
            <a:r>
              <a:rPr lang="nb-NO" sz="2400" b="0" i="1" u="none" strike="noStrike" baseline="0" dirty="0"/>
              <a:t> it gave </a:t>
            </a:r>
            <a:r>
              <a:rPr lang="nb-NO" sz="2400" b="0" i="1" u="none" strike="noStrike" baseline="0" dirty="0" err="1"/>
              <a:t>us</a:t>
            </a:r>
            <a:r>
              <a:rPr lang="nb-NO" sz="2400" b="0" i="1" u="none" strike="noStrike" baseline="0" dirty="0"/>
              <a:t> </a:t>
            </a:r>
            <a:r>
              <a:rPr lang="nb-NO" sz="2400" b="0" u="none" strike="noStrike" baseline="0" dirty="0"/>
              <a:t>[…]</a:t>
            </a:r>
            <a:r>
              <a:rPr lang="nb-NO" sz="2400" b="0" i="1" u="none" strike="noStrike" baseline="0" dirty="0"/>
              <a:t> </a:t>
            </a:r>
            <a:r>
              <a:rPr lang="nb-NO" sz="2400" b="0" i="1" u="none" strike="noStrike" baseline="0" dirty="0" err="1"/>
              <a:t>we</a:t>
            </a:r>
            <a:r>
              <a:rPr lang="nb-NO" sz="2400" b="0" i="1" u="none" strike="noStrike" baseline="0" dirty="0"/>
              <a:t> </a:t>
            </a:r>
            <a:r>
              <a:rPr lang="nb-NO" sz="2400" b="0" i="1" u="none" strike="noStrike" baseline="0" dirty="0" err="1"/>
              <a:t>were</a:t>
            </a:r>
            <a:r>
              <a:rPr lang="nb-NO" sz="2400" b="0" i="1" u="none" strike="noStrike" baseline="0" dirty="0"/>
              <a:t> </a:t>
            </a:r>
            <a:r>
              <a:rPr lang="nb-NO" sz="2400" b="0" i="1" u="none" strike="noStrike" baseline="0" dirty="0" err="1"/>
              <a:t>offered</a:t>
            </a:r>
            <a:r>
              <a:rPr lang="nb-NO" sz="2400" b="0" i="1" u="none" strike="noStrike" baseline="0" dirty="0"/>
              <a:t> a suggested </a:t>
            </a:r>
            <a:r>
              <a:rPr lang="nb-NO" sz="2400" b="0" i="1" u="none" strike="noStrike" baseline="0" dirty="0" err="1"/>
              <a:t>package</a:t>
            </a:r>
            <a:r>
              <a:rPr lang="nb-NO" sz="2400" b="0" i="1" u="none" strike="noStrike" baseline="0" dirty="0"/>
              <a:t>, </a:t>
            </a:r>
            <a:r>
              <a:rPr lang="nb-NO" sz="2400" i="1" dirty="0" err="1"/>
              <a:t>but</a:t>
            </a:r>
            <a:r>
              <a:rPr lang="nb-NO" sz="2400" i="1" dirty="0"/>
              <a:t> </a:t>
            </a:r>
            <a:r>
              <a:rPr lang="nb-NO" sz="2400" i="1" dirty="0" err="1"/>
              <a:t>there</a:t>
            </a:r>
            <a:r>
              <a:rPr lang="nb-NO" sz="2400" i="1" dirty="0"/>
              <a:t> </a:t>
            </a:r>
            <a:r>
              <a:rPr lang="nb-NO" sz="2400" i="1" dirty="0" err="1"/>
              <a:t>was</a:t>
            </a:r>
            <a:r>
              <a:rPr lang="nb-NO" sz="2400" i="1" dirty="0"/>
              <a:t> still </a:t>
            </a:r>
            <a:r>
              <a:rPr lang="nb-NO" sz="2400" i="1" dirty="0" err="1"/>
              <a:t>room</a:t>
            </a:r>
            <a:r>
              <a:rPr lang="nb-NO" sz="2400" i="1" dirty="0"/>
              <a:t> to make </a:t>
            </a:r>
            <a:r>
              <a:rPr lang="nb-NO" sz="2400" i="1" dirty="0" err="1"/>
              <a:t>some</a:t>
            </a:r>
            <a:r>
              <a:rPr lang="nb-NO" sz="2400" i="1" dirty="0"/>
              <a:t> </a:t>
            </a:r>
            <a:r>
              <a:rPr lang="nb-NO" sz="2400" i="1" dirty="0" err="1"/>
              <a:t>decisions</a:t>
            </a:r>
            <a:r>
              <a:rPr lang="nb-NO" sz="2400" i="1" dirty="0"/>
              <a:t> </a:t>
            </a:r>
            <a:r>
              <a:rPr lang="nb-NO" sz="2400" i="1" dirty="0" err="1"/>
              <a:t>along</a:t>
            </a:r>
            <a:r>
              <a:rPr lang="nb-NO" sz="2400" i="1" dirty="0"/>
              <a:t> </a:t>
            </a:r>
            <a:r>
              <a:rPr lang="nb-NO" sz="2400" i="1" dirty="0" err="1"/>
              <a:t>the</a:t>
            </a:r>
            <a:r>
              <a:rPr lang="nb-NO" sz="2400" i="1" dirty="0"/>
              <a:t> </a:t>
            </a:r>
            <a:r>
              <a:rPr lang="nb-NO" sz="2400" i="1" dirty="0" err="1"/>
              <a:t>way</a:t>
            </a:r>
            <a:r>
              <a:rPr lang="nb-NO" sz="2400" i="1" dirty="0"/>
              <a:t> </a:t>
            </a:r>
            <a:r>
              <a:rPr lang="nb-NO" sz="2400" i="1" dirty="0" err="1"/>
              <a:t>about</a:t>
            </a:r>
            <a:r>
              <a:rPr lang="nb-NO" sz="2400" i="1" dirty="0"/>
              <a:t> </a:t>
            </a:r>
            <a:r>
              <a:rPr lang="nb-NO" sz="2400" i="1" dirty="0" err="1"/>
              <a:t>how</a:t>
            </a:r>
            <a:r>
              <a:rPr lang="nb-NO" sz="2400" i="1" dirty="0"/>
              <a:t> to </a:t>
            </a:r>
            <a:r>
              <a:rPr lang="nb-NO" sz="2400" i="1" dirty="0" err="1"/>
              <a:t>put</a:t>
            </a:r>
            <a:r>
              <a:rPr lang="nb-NO" sz="2400" i="1" dirty="0"/>
              <a:t> </a:t>
            </a:r>
            <a:r>
              <a:rPr lang="nb-NO" sz="2400" i="1" dirty="0" err="1"/>
              <a:t>things</a:t>
            </a:r>
            <a:r>
              <a:rPr lang="nb-NO" sz="2400" i="1" dirty="0"/>
              <a:t> </a:t>
            </a:r>
            <a:r>
              <a:rPr lang="nb-NO" sz="2400" i="1" dirty="0" err="1"/>
              <a:t>together</a:t>
            </a:r>
            <a:r>
              <a:rPr lang="nb-NO" sz="2400" b="0" i="1" u="none" strike="noStrike" baseline="0" dirty="0"/>
              <a:t>. </a:t>
            </a:r>
            <a:r>
              <a:rPr lang="nb-NO" sz="2400" b="0" i="1" u="none" strike="noStrike" baseline="0" dirty="0" err="1"/>
              <a:t>Of</a:t>
            </a:r>
            <a:r>
              <a:rPr lang="nb-NO" sz="2400" b="0" i="1" u="none" strike="noStrike" baseline="0" dirty="0"/>
              <a:t> </a:t>
            </a:r>
            <a:r>
              <a:rPr lang="nb-NO" sz="2400" b="0" i="1" u="none" strike="noStrike" baseline="0" dirty="0" err="1"/>
              <a:t>course</a:t>
            </a:r>
            <a:r>
              <a:rPr lang="nb-NO" sz="2400" b="0" i="1" u="none" strike="noStrike" baseline="0" dirty="0"/>
              <a:t>,</a:t>
            </a:r>
            <a:r>
              <a:rPr lang="nb-NO" sz="2400" b="0" i="1" u="none" strike="noStrike" dirty="0"/>
              <a:t> </a:t>
            </a:r>
            <a:r>
              <a:rPr lang="nb-NO" sz="2400" b="0" i="1" u="none" strike="noStrike" dirty="0" err="1"/>
              <a:t>we’re</a:t>
            </a:r>
            <a:r>
              <a:rPr lang="nb-NO" sz="2400" b="0" i="1" u="none" strike="noStrike" dirty="0"/>
              <a:t> in a </a:t>
            </a:r>
            <a:r>
              <a:rPr lang="nb-NO" sz="2400" b="0" i="1" u="none" strike="noStrike" dirty="0" err="1"/>
              <a:t>luxury</a:t>
            </a:r>
            <a:r>
              <a:rPr lang="nb-NO" sz="2400" b="0" i="1" u="none" strike="noStrike" dirty="0"/>
              <a:t> </a:t>
            </a:r>
            <a:r>
              <a:rPr lang="nb-NO" sz="2400" b="0" i="1" u="none" strike="noStrike" dirty="0" err="1"/>
              <a:t>situation</a:t>
            </a:r>
            <a:r>
              <a:rPr lang="nb-NO" sz="2400" b="0" i="1" u="none" strike="noStrike" dirty="0"/>
              <a:t> </a:t>
            </a:r>
            <a:r>
              <a:rPr lang="nb-NO" sz="2400" b="0" i="1" u="none" strike="noStrike" dirty="0" err="1"/>
              <a:t>now</a:t>
            </a:r>
            <a:r>
              <a:rPr lang="nb-NO" sz="2400" b="0" i="1" u="none" strike="noStrike" dirty="0"/>
              <a:t>, as </a:t>
            </a:r>
            <a:r>
              <a:rPr lang="nb-NO" sz="2400" b="0" i="1" u="none" strike="noStrike" baseline="0" dirty="0" err="1">
                <a:highlight>
                  <a:srgbClr val="FFFF00"/>
                </a:highlight>
              </a:rPr>
              <a:t>we</a:t>
            </a:r>
            <a:r>
              <a:rPr lang="nb-NO" sz="2400" b="0" i="1" u="none" strike="noStrike" baseline="0" dirty="0">
                <a:highlight>
                  <a:srgbClr val="FFFF00"/>
                </a:highlight>
              </a:rPr>
              <a:t> have </a:t>
            </a:r>
            <a:r>
              <a:rPr lang="nb-NO" sz="2400" b="0" i="1" u="none" strike="noStrike" baseline="0" dirty="0" err="1">
                <a:highlight>
                  <a:srgbClr val="FFFF00"/>
                </a:highlight>
              </a:rPr>
              <a:t>psychological</a:t>
            </a:r>
            <a:r>
              <a:rPr lang="nb-NO" sz="2400" b="0" i="1" u="none" strike="noStrike" baseline="0" dirty="0">
                <a:highlight>
                  <a:srgbClr val="FFFF00"/>
                </a:highlight>
              </a:rPr>
              <a:t> </a:t>
            </a:r>
            <a:r>
              <a:rPr lang="nb-NO" sz="2400" b="0" i="1" u="none" strike="noStrike" baseline="0" dirty="0" err="1">
                <a:highlight>
                  <a:srgbClr val="FFFF00"/>
                </a:highlight>
              </a:rPr>
              <a:t>supervision</a:t>
            </a:r>
            <a:r>
              <a:rPr lang="nb-NO" sz="2400" b="0" i="1" u="none" strike="noStrike" baseline="0" dirty="0">
                <a:highlight>
                  <a:srgbClr val="FFFF00"/>
                </a:highlight>
              </a:rPr>
              <a:t> for </a:t>
            </a:r>
            <a:r>
              <a:rPr lang="nb-NO" sz="2400" b="0" i="1" u="none" strike="noStrike" baseline="0" dirty="0" err="1">
                <a:highlight>
                  <a:srgbClr val="FFFF00"/>
                </a:highlight>
              </a:rPr>
              <a:t>both</a:t>
            </a:r>
            <a:r>
              <a:rPr lang="nb-NO" sz="2400" b="0" i="1" u="none" strike="noStrike" baseline="0" dirty="0">
                <a:highlight>
                  <a:srgbClr val="FFFF00"/>
                </a:highlight>
              </a:rPr>
              <a:t> </a:t>
            </a:r>
            <a:r>
              <a:rPr lang="nb-NO" sz="2400" b="0" i="1" u="none" strike="noStrike" baseline="0" dirty="0" err="1">
                <a:highlight>
                  <a:srgbClr val="FFFF00"/>
                </a:highlight>
              </a:rPr>
              <a:t>debriefing</a:t>
            </a:r>
            <a:r>
              <a:rPr lang="nb-NO" sz="2400" b="0" i="1" u="none" strike="noStrike" baseline="0" dirty="0">
                <a:highlight>
                  <a:srgbClr val="FFFF00"/>
                </a:highlight>
              </a:rPr>
              <a:t> and </a:t>
            </a:r>
            <a:r>
              <a:rPr lang="nb-NO" sz="2400" b="0" i="1" u="none" strike="noStrike" baseline="0" dirty="0" err="1">
                <a:highlight>
                  <a:srgbClr val="FFFF00"/>
                </a:highlight>
              </a:rPr>
              <a:t>preparation</a:t>
            </a:r>
            <a:r>
              <a:rPr lang="nb-NO" sz="2400" b="0" i="1" u="none" strike="noStrike" baseline="0" dirty="0">
                <a:highlight>
                  <a:srgbClr val="FFFF00"/>
                </a:highlight>
              </a:rPr>
              <a:t> for </a:t>
            </a:r>
            <a:r>
              <a:rPr lang="nb-NO" sz="2400" b="0" i="1" u="none" strike="noStrike" baseline="0" dirty="0" err="1">
                <a:highlight>
                  <a:srgbClr val="FFFF00"/>
                </a:highlight>
              </a:rPr>
              <a:t>each</a:t>
            </a:r>
            <a:r>
              <a:rPr lang="nb-NO" sz="2400" b="0" i="1" u="none" strike="noStrike" baseline="0" dirty="0">
                <a:highlight>
                  <a:srgbClr val="FFFF00"/>
                </a:highlight>
              </a:rPr>
              <a:t> </a:t>
            </a:r>
            <a:r>
              <a:rPr lang="nb-NO" sz="2400" b="0" i="1" u="none" strike="noStrike" baseline="0" dirty="0" err="1">
                <a:highlight>
                  <a:srgbClr val="FFFF00"/>
                </a:highlight>
              </a:rPr>
              <a:t>session</a:t>
            </a:r>
            <a:r>
              <a:rPr lang="nb-NO" sz="2400" b="0" i="1" u="none" strike="noStrike" baseline="0" dirty="0">
                <a:highlight>
                  <a:srgbClr val="FFFF00"/>
                </a:highlight>
              </a:rPr>
              <a:t>, </a:t>
            </a:r>
            <a:r>
              <a:rPr lang="nb-NO" sz="2400" b="0" i="1" u="none" strike="noStrike" baseline="0" dirty="0" err="1">
                <a:highlight>
                  <a:srgbClr val="FFFF00"/>
                </a:highlight>
              </a:rPr>
              <a:t>every</a:t>
            </a:r>
            <a:r>
              <a:rPr lang="nb-NO" sz="2400" b="0" i="1" u="none" strike="noStrike" baseline="0" dirty="0">
                <a:highlight>
                  <a:srgbClr val="FFFF00"/>
                </a:highlight>
              </a:rPr>
              <a:t> </a:t>
            </a:r>
            <a:r>
              <a:rPr lang="nb-NO" sz="2400" i="1" dirty="0" err="1">
                <a:highlight>
                  <a:srgbClr val="FFFF00"/>
                </a:highlight>
              </a:rPr>
              <a:t>session</a:t>
            </a:r>
            <a:r>
              <a:rPr lang="nb-NO" sz="2400" b="0" i="1" u="none" strike="noStrike" baseline="0" dirty="0">
                <a:highlight>
                  <a:srgbClr val="FFFF00"/>
                </a:highlight>
              </a:rPr>
              <a:t>. </a:t>
            </a:r>
            <a:r>
              <a:rPr lang="nb-NO" sz="2400" i="1" dirty="0" err="1">
                <a:highlight>
                  <a:srgbClr val="FFFF00"/>
                </a:highlight>
              </a:rPr>
              <a:t>That’s</a:t>
            </a:r>
            <a:r>
              <a:rPr lang="nb-NO" sz="2400" i="1" dirty="0">
                <a:highlight>
                  <a:srgbClr val="FFFF00"/>
                </a:highlight>
              </a:rPr>
              <a:t> not </a:t>
            </a:r>
            <a:r>
              <a:rPr lang="nb-NO" sz="2400" i="1" dirty="0" err="1">
                <a:highlight>
                  <a:srgbClr val="FFFF00"/>
                </a:highlight>
              </a:rPr>
              <a:t>typically</a:t>
            </a:r>
            <a:r>
              <a:rPr lang="nb-NO" sz="2400" i="1" dirty="0">
                <a:highlight>
                  <a:srgbClr val="FFFF00"/>
                </a:highlight>
              </a:rPr>
              <a:t> </a:t>
            </a:r>
            <a:r>
              <a:rPr lang="nb-NO" sz="2400" i="1" dirty="0" err="1">
                <a:highlight>
                  <a:srgbClr val="FFFF00"/>
                </a:highlight>
              </a:rPr>
              <a:t>the</a:t>
            </a:r>
            <a:r>
              <a:rPr lang="nb-NO" sz="2400" i="1" dirty="0">
                <a:highlight>
                  <a:srgbClr val="FFFF00"/>
                </a:highlight>
              </a:rPr>
              <a:t> case – </a:t>
            </a:r>
            <a:r>
              <a:rPr lang="nb-NO" sz="2400" i="1" dirty="0" err="1">
                <a:highlight>
                  <a:srgbClr val="FFFF00"/>
                </a:highlight>
              </a:rPr>
              <a:t>usually</a:t>
            </a:r>
            <a:r>
              <a:rPr lang="nb-NO" sz="2400" i="1" dirty="0">
                <a:highlight>
                  <a:srgbClr val="FFFF00"/>
                </a:highlight>
              </a:rPr>
              <a:t>, </a:t>
            </a:r>
            <a:r>
              <a:rPr lang="nb-NO" sz="2400" i="1" dirty="0" err="1">
                <a:highlight>
                  <a:srgbClr val="FFFF00"/>
                </a:highlight>
              </a:rPr>
              <a:t>you</a:t>
            </a:r>
            <a:r>
              <a:rPr lang="nb-NO" sz="2400" i="1" dirty="0">
                <a:highlight>
                  <a:srgbClr val="FFFF00"/>
                </a:highlight>
              </a:rPr>
              <a:t> have to make </a:t>
            </a:r>
            <a:r>
              <a:rPr lang="nb-NO" sz="2400" i="1" dirty="0" err="1">
                <a:highlight>
                  <a:srgbClr val="FFFF00"/>
                </a:highlight>
              </a:rPr>
              <a:t>those</a:t>
            </a:r>
            <a:r>
              <a:rPr lang="nb-NO" sz="2400" i="1" dirty="0">
                <a:highlight>
                  <a:srgbClr val="FFFF00"/>
                </a:highlight>
              </a:rPr>
              <a:t> </a:t>
            </a:r>
            <a:r>
              <a:rPr lang="nb-NO" sz="2400" i="1" dirty="0" err="1">
                <a:highlight>
                  <a:srgbClr val="FFFF00"/>
                </a:highlight>
              </a:rPr>
              <a:t>decisions</a:t>
            </a:r>
            <a:r>
              <a:rPr lang="nb-NO" sz="2400" i="1" dirty="0">
                <a:highlight>
                  <a:srgbClr val="FFFF00"/>
                </a:highlight>
              </a:rPr>
              <a:t> </a:t>
            </a:r>
            <a:r>
              <a:rPr lang="nb-NO" sz="2400" i="1" dirty="0" err="1">
                <a:highlight>
                  <a:srgbClr val="FFFF00"/>
                </a:highlight>
              </a:rPr>
              <a:t>on</a:t>
            </a:r>
            <a:r>
              <a:rPr lang="nb-NO" sz="2400" i="1" dirty="0">
                <a:highlight>
                  <a:srgbClr val="FFFF00"/>
                </a:highlight>
              </a:rPr>
              <a:t> </a:t>
            </a:r>
            <a:r>
              <a:rPr lang="nb-NO" sz="2400" i="1" dirty="0" err="1">
                <a:highlight>
                  <a:srgbClr val="FFFF00"/>
                </a:highlight>
              </a:rPr>
              <a:t>your</a:t>
            </a:r>
            <a:r>
              <a:rPr lang="nb-NO" sz="2400" i="1" dirty="0">
                <a:highlight>
                  <a:srgbClr val="FFFF00"/>
                </a:highlight>
              </a:rPr>
              <a:t> </a:t>
            </a:r>
            <a:r>
              <a:rPr lang="nb-NO" sz="2400" i="1" dirty="0" err="1">
                <a:highlight>
                  <a:srgbClr val="FFFF00"/>
                </a:highlight>
              </a:rPr>
              <a:t>own</a:t>
            </a:r>
            <a:r>
              <a:rPr lang="nb-NO" sz="2400" b="0" i="1" u="none" strike="noStrike" baseline="0" dirty="0">
                <a:highlight>
                  <a:srgbClr val="FFFF00"/>
                </a:highlight>
              </a:rPr>
              <a:t>.» </a:t>
            </a:r>
            <a:r>
              <a:rPr lang="nb-NO" sz="2400" u="none" strike="noStrike" baseline="0" dirty="0"/>
              <a:t>(</a:t>
            </a:r>
            <a:r>
              <a:rPr lang="nb-NO" sz="2400" u="none" strike="noStrike" baseline="0" dirty="0" err="1"/>
              <a:t>Practitioner</a:t>
            </a:r>
            <a:r>
              <a:rPr lang="nb-NO" sz="2400" u="none" strike="noStrike" baseline="0" dirty="0"/>
              <a:t> 1</a:t>
            </a:r>
            <a:r>
              <a:rPr lang="nb-NO" sz="2400" dirty="0"/>
              <a:t>7)</a:t>
            </a:r>
          </a:p>
          <a:p>
            <a:pPr marL="0" indent="0">
              <a:buNone/>
            </a:pPr>
            <a:endParaRPr lang="nb-NO" sz="2400" dirty="0"/>
          </a:p>
        </p:txBody>
      </p:sp>
      <p:pic>
        <p:nvPicPr>
          <p:cNvPr id="4" name="Grafikk 3" descr="Kamera kontur">
            <a:extLst>
              <a:ext uri="{FF2B5EF4-FFF2-40B4-BE49-F238E27FC236}">
                <a16:creationId xmlns:a16="http://schemas.microsoft.com/office/drawing/2014/main" id="{EE37F226-152B-C1D0-F3E4-1064D87EA9E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21568" y="85241"/>
            <a:ext cx="914400" cy="914400"/>
          </a:xfrm>
          <a:prstGeom prst="rect">
            <a:avLst/>
          </a:prstGeom>
        </p:spPr>
      </p:pic>
      <p:cxnSp>
        <p:nvCxnSpPr>
          <p:cNvPr id="5" name="Rett linje 4">
            <a:extLst>
              <a:ext uri="{FF2B5EF4-FFF2-40B4-BE49-F238E27FC236}">
                <a16:creationId xmlns:a16="http://schemas.microsoft.com/office/drawing/2014/main" id="{2FDF18E5-ADC7-3475-B3FD-CFEE1F4CCCA4}"/>
              </a:ext>
            </a:extLst>
          </p:cNvPr>
          <p:cNvCxnSpPr>
            <a:cxnSpLocks/>
          </p:cNvCxnSpPr>
          <p:nvPr/>
        </p:nvCxnSpPr>
        <p:spPr>
          <a:xfrm flipV="1">
            <a:off x="10990516" y="251848"/>
            <a:ext cx="945452" cy="6811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Rett linje 5">
            <a:extLst>
              <a:ext uri="{FF2B5EF4-FFF2-40B4-BE49-F238E27FC236}">
                <a16:creationId xmlns:a16="http://schemas.microsoft.com/office/drawing/2014/main" id="{486267BE-8DB8-7546-6E7A-26046DCDF85C}"/>
              </a:ext>
            </a:extLst>
          </p:cNvPr>
          <p:cNvCxnSpPr>
            <a:cxnSpLocks/>
          </p:cNvCxnSpPr>
          <p:nvPr/>
        </p:nvCxnSpPr>
        <p:spPr>
          <a:xfrm>
            <a:off x="10945790" y="205353"/>
            <a:ext cx="1046136" cy="7276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028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AF22F765-0501-BE9A-BE13-0C349E250E39}"/>
              </a:ext>
            </a:extLst>
          </p:cNvPr>
          <p:cNvSpPr>
            <a:spLocks noGrp="1"/>
          </p:cNvSpPr>
          <p:nvPr>
            <p:ph type="title"/>
          </p:nvPr>
        </p:nvSpPr>
        <p:spPr>
          <a:xfrm>
            <a:off x="497525" y="-35675"/>
            <a:ext cx="7359502" cy="1807305"/>
          </a:xfrm>
        </p:spPr>
        <p:txBody>
          <a:bodyPr vert="horz" lIns="91440" tIns="45720" rIns="91440" bIns="45720" rtlCol="0" anchor="ctr">
            <a:normAutofit/>
          </a:bodyPr>
          <a:lstStyle/>
          <a:p>
            <a:r>
              <a:rPr kumimoji="0" lang="en-US" sz="2700" b="0" i="0" u="none" strike="noStrike" cap="none" spc="0" normalizeH="0" baseline="0" noProof="0" dirty="0">
                <a:ln>
                  <a:noFill/>
                </a:ln>
                <a:effectLst/>
                <a:uLnTx/>
                <a:uFillTx/>
                <a:latin typeface="Arial Nova Light" panose="020B0304020202020204" pitchFamily="34" charset="0"/>
              </a:rPr>
              <a:t>BALANCING FLEXIBILITY WITH COMPLEXITY</a:t>
            </a:r>
            <a:endParaRPr lang="en-US" sz="2700" dirty="0">
              <a:latin typeface="Arial Nova Light" panose="020B0304020202020204" pitchFamily="34" charset="0"/>
            </a:endParaRPr>
          </a:p>
        </p:txBody>
      </p:sp>
      <p:sp>
        <p:nvSpPr>
          <p:cNvPr id="7" name="Plassholder for innhold 2">
            <a:extLst>
              <a:ext uri="{FF2B5EF4-FFF2-40B4-BE49-F238E27FC236}">
                <a16:creationId xmlns:a16="http://schemas.microsoft.com/office/drawing/2014/main" id="{9FBBE4AB-D0A0-345B-A4B4-37903788C17B}"/>
              </a:ext>
            </a:extLst>
          </p:cNvPr>
          <p:cNvSpPr txBox="1">
            <a:spLocks/>
          </p:cNvSpPr>
          <p:nvPr/>
        </p:nvSpPr>
        <p:spPr>
          <a:xfrm>
            <a:off x="1408148" y="1953735"/>
            <a:ext cx="9984981" cy="4529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The intervention’s adaptability was highlighted as a key strength, addressing the unique needs of families…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…but it introduced complexity, as it required high levels of therapeutic skills.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Fostered the need for ongoing supervision to maintain fidelity.   </a:t>
            </a:r>
            <a:br>
              <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br>
            <a:endPar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p:txBody>
      </p:sp>
      <p:pic>
        <p:nvPicPr>
          <p:cNvPr id="3" name="Grafikk 2" descr="Kamera kontur">
            <a:extLst>
              <a:ext uri="{FF2B5EF4-FFF2-40B4-BE49-F238E27FC236}">
                <a16:creationId xmlns:a16="http://schemas.microsoft.com/office/drawing/2014/main" id="{C6A86174-E1B5-F01A-0118-34C00272A65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0571" y="61993"/>
            <a:ext cx="914400" cy="914400"/>
          </a:xfrm>
          <a:prstGeom prst="rect">
            <a:avLst/>
          </a:prstGeom>
        </p:spPr>
      </p:pic>
      <p:cxnSp>
        <p:nvCxnSpPr>
          <p:cNvPr id="5" name="Rett linje 4">
            <a:extLst>
              <a:ext uri="{FF2B5EF4-FFF2-40B4-BE49-F238E27FC236}">
                <a16:creationId xmlns:a16="http://schemas.microsoft.com/office/drawing/2014/main" id="{F4BDA62A-6497-3B5D-2350-19871EFC88B8}"/>
              </a:ext>
            </a:extLst>
          </p:cNvPr>
          <p:cNvCxnSpPr>
            <a:cxnSpLocks/>
          </p:cNvCxnSpPr>
          <p:nvPr/>
        </p:nvCxnSpPr>
        <p:spPr>
          <a:xfrm flipV="1">
            <a:off x="11039519" y="228600"/>
            <a:ext cx="945452" cy="6811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Rett linje 5">
            <a:extLst>
              <a:ext uri="{FF2B5EF4-FFF2-40B4-BE49-F238E27FC236}">
                <a16:creationId xmlns:a16="http://schemas.microsoft.com/office/drawing/2014/main" id="{069B2E4A-60B3-5B8E-653D-2397FF2FA418}"/>
              </a:ext>
            </a:extLst>
          </p:cNvPr>
          <p:cNvCxnSpPr>
            <a:cxnSpLocks/>
          </p:cNvCxnSpPr>
          <p:nvPr/>
        </p:nvCxnSpPr>
        <p:spPr>
          <a:xfrm>
            <a:off x="10994793" y="182105"/>
            <a:ext cx="1046136" cy="7276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Grafikk 8" descr="Omriss av et engleansikt med heldekkende fyll">
            <a:extLst>
              <a:ext uri="{FF2B5EF4-FFF2-40B4-BE49-F238E27FC236}">
                <a16:creationId xmlns:a16="http://schemas.microsoft.com/office/drawing/2014/main" id="{B7E5485D-EC36-A1D6-1BE6-996667D00B8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4351" y="1986947"/>
            <a:ext cx="714755" cy="714755"/>
          </a:xfrm>
          <a:prstGeom prst="rect">
            <a:avLst/>
          </a:prstGeom>
        </p:spPr>
      </p:pic>
      <p:pic>
        <p:nvPicPr>
          <p:cNvPr id="11" name="Grafikk 10" descr="Tapt med heldekkende fyll">
            <a:extLst>
              <a:ext uri="{FF2B5EF4-FFF2-40B4-BE49-F238E27FC236}">
                <a16:creationId xmlns:a16="http://schemas.microsoft.com/office/drawing/2014/main" id="{32ABB6E8-6A2A-114C-C68A-4E8B026615C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7525" y="2962118"/>
            <a:ext cx="815160" cy="815160"/>
          </a:xfrm>
          <a:prstGeom prst="rect">
            <a:avLst/>
          </a:prstGeom>
        </p:spPr>
      </p:pic>
      <p:pic>
        <p:nvPicPr>
          <p:cNvPr id="13" name="Grafikk 12" descr="Spørsmål med heldekkende fyll">
            <a:extLst>
              <a:ext uri="{FF2B5EF4-FFF2-40B4-BE49-F238E27FC236}">
                <a16:creationId xmlns:a16="http://schemas.microsoft.com/office/drawing/2014/main" id="{033F8944-BE80-FFA3-88F2-2546431164C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0773" y="4042347"/>
            <a:ext cx="861912" cy="861912"/>
          </a:xfrm>
          <a:prstGeom prst="rect">
            <a:avLst/>
          </a:prstGeom>
        </p:spPr>
      </p:pic>
    </p:spTree>
    <p:extLst>
      <p:ext uri="{BB962C8B-B14F-4D97-AF65-F5344CB8AC3E}">
        <p14:creationId xmlns:p14="http://schemas.microsoft.com/office/powerpoint/2010/main" val="4009499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E2BA2E-452D-34EC-4B0D-829BA624E296}"/>
              </a:ext>
            </a:extLst>
          </p:cNvPr>
          <p:cNvSpPr>
            <a:spLocks noGrp="1"/>
          </p:cNvSpPr>
          <p:nvPr>
            <p:ph type="title"/>
          </p:nvPr>
        </p:nvSpPr>
        <p:spPr>
          <a:xfrm>
            <a:off x="455427" y="369731"/>
            <a:ext cx="11277494" cy="1140582"/>
          </a:xfrm>
        </p:spPr>
        <p:txBody>
          <a:bodyPr anchor="ctr">
            <a:normAutofit/>
          </a:bodyPr>
          <a:lstStyle/>
          <a:p>
            <a:r>
              <a:rPr lang="en-GB" dirty="0"/>
              <a:t>What is a complexity lens?</a:t>
            </a:r>
          </a:p>
        </p:txBody>
      </p:sp>
      <p:graphicFrame>
        <p:nvGraphicFramePr>
          <p:cNvPr id="4" name="Table 3">
            <a:extLst>
              <a:ext uri="{FF2B5EF4-FFF2-40B4-BE49-F238E27FC236}">
                <a16:creationId xmlns:a16="http://schemas.microsoft.com/office/drawing/2014/main" id="{0912763F-F60C-0A72-4851-7339197C8FF2}"/>
              </a:ext>
            </a:extLst>
          </p:cNvPr>
          <p:cNvGraphicFramePr>
            <a:graphicFrameLocks noGrp="1"/>
          </p:cNvGraphicFramePr>
          <p:nvPr/>
        </p:nvGraphicFramePr>
        <p:xfrm>
          <a:off x="544542" y="1343891"/>
          <a:ext cx="11099264" cy="5366050"/>
        </p:xfrm>
        <a:graphic>
          <a:graphicData uri="http://schemas.openxmlformats.org/drawingml/2006/table">
            <a:tbl>
              <a:tblPr firstRow="1" firstCol="1" bandRow="1">
                <a:tableStyleId>{9D7B26C5-4107-4FEC-AEDC-1716B250A1EF}</a:tableStyleId>
              </a:tblPr>
              <a:tblGrid>
                <a:gridCol w="2139408">
                  <a:extLst>
                    <a:ext uri="{9D8B030D-6E8A-4147-A177-3AD203B41FA5}">
                      <a16:colId xmlns:a16="http://schemas.microsoft.com/office/drawing/2014/main" val="123848081"/>
                    </a:ext>
                  </a:extLst>
                </a:gridCol>
                <a:gridCol w="8959856">
                  <a:extLst>
                    <a:ext uri="{9D8B030D-6E8A-4147-A177-3AD203B41FA5}">
                      <a16:colId xmlns:a16="http://schemas.microsoft.com/office/drawing/2014/main" val="2651209261"/>
                    </a:ext>
                  </a:extLst>
                </a:gridCol>
              </a:tblGrid>
              <a:tr h="382881">
                <a:tc>
                  <a:txBody>
                    <a:bodyPr/>
                    <a:lstStyle/>
                    <a:p>
                      <a:pPr>
                        <a:lnSpc>
                          <a:spcPct val="107000"/>
                        </a:lnSpc>
                        <a:spcAft>
                          <a:spcPts val="600"/>
                        </a:spcAft>
                        <a:buNone/>
                      </a:pPr>
                      <a:r>
                        <a:rPr lang="en-GB" sz="2000" b="1" dirty="0">
                          <a:solidFill>
                            <a:schemeClr val="tx1"/>
                          </a:solidFill>
                          <a:effectLst/>
                        </a:rPr>
                        <a:t>Concept</a:t>
                      </a:r>
                      <a:endParaRPr lang="en-GB"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6" marR="34346" marT="0" marB="0"/>
                </a:tc>
                <a:tc>
                  <a:txBody>
                    <a:bodyPr/>
                    <a:lstStyle/>
                    <a:p>
                      <a:pPr>
                        <a:lnSpc>
                          <a:spcPct val="107000"/>
                        </a:lnSpc>
                        <a:spcAft>
                          <a:spcPts val="600"/>
                        </a:spcAft>
                        <a:buNone/>
                      </a:pPr>
                      <a:r>
                        <a:rPr lang="en-GB" sz="2000" b="1">
                          <a:solidFill>
                            <a:schemeClr val="tx1"/>
                          </a:solidFill>
                          <a:effectLst/>
                        </a:rPr>
                        <a:t>Sensitising definition</a:t>
                      </a:r>
                      <a:endParaRPr lang="en-GB"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6" marR="34346" marT="0" marB="0"/>
                </a:tc>
                <a:extLst>
                  <a:ext uri="{0D108BD9-81ED-4DB2-BD59-A6C34878D82A}">
                    <a16:rowId xmlns:a16="http://schemas.microsoft.com/office/drawing/2014/main" val="1413468816"/>
                  </a:ext>
                </a:extLst>
              </a:tr>
              <a:tr h="1147243">
                <a:tc>
                  <a:txBody>
                    <a:bodyPr/>
                    <a:lstStyle/>
                    <a:p>
                      <a:pPr>
                        <a:lnSpc>
                          <a:spcPct val="107000"/>
                        </a:lnSpc>
                        <a:spcAft>
                          <a:spcPts val="600"/>
                        </a:spcAft>
                        <a:buNone/>
                      </a:pPr>
                      <a:r>
                        <a:rPr lang="en-GB" sz="2000" dirty="0">
                          <a:solidFill>
                            <a:schemeClr val="tx1"/>
                          </a:solidFill>
                          <a:effectLst/>
                        </a:rPr>
                        <a:t>Adaptation</a:t>
                      </a:r>
                      <a:endParaRPr lang="en-GB" sz="20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6" marR="34346" marT="0" marB="0"/>
                </a:tc>
                <a:tc>
                  <a:txBody>
                    <a:bodyPr/>
                    <a:lstStyle/>
                    <a:p>
                      <a:pPr>
                        <a:lnSpc>
                          <a:spcPct val="107000"/>
                        </a:lnSpc>
                        <a:spcAft>
                          <a:spcPts val="600"/>
                        </a:spcAft>
                        <a:buNone/>
                      </a:pPr>
                      <a:r>
                        <a:rPr lang="en-GB" sz="2000" b="1" dirty="0">
                          <a:effectLst/>
                        </a:rPr>
                        <a:t>Response to the implementation</a:t>
                      </a:r>
                      <a:r>
                        <a:rPr lang="en-GB" sz="2000" dirty="0">
                          <a:effectLst/>
                        </a:rPr>
                        <a:t> by developing new processes and system patterns. E.g. setting up task groups, mapping existing services, designing new service pathways, and changing governance structures.</a:t>
                      </a:r>
                    </a:p>
                  </a:txBody>
                  <a:tcPr marL="34346" marR="34346" marT="0" marB="0"/>
                </a:tc>
                <a:extLst>
                  <a:ext uri="{0D108BD9-81ED-4DB2-BD59-A6C34878D82A}">
                    <a16:rowId xmlns:a16="http://schemas.microsoft.com/office/drawing/2014/main" val="849414257"/>
                  </a:ext>
                </a:extLst>
              </a:tr>
              <a:tr h="1155621">
                <a:tc>
                  <a:txBody>
                    <a:bodyPr/>
                    <a:lstStyle/>
                    <a:p>
                      <a:pPr>
                        <a:lnSpc>
                          <a:spcPct val="107000"/>
                        </a:lnSpc>
                        <a:spcAft>
                          <a:spcPts val="600"/>
                        </a:spcAft>
                        <a:buNone/>
                      </a:pPr>
                      <a:r>
                        <a:rPr lang="en-GB" sz="2000">
                          <a:solidFill>
                            <a:schemeClr val="tx1"/>
                          </a:solidFill>
                          <a:effectLst/>
                        </a:rPr>
                        <a:t>Feedback loops</a:t>
                      </a:r>
                      <a:endParaRPr lang="en-GB" sz="200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6" marR="34346" marT="0" marB="0"/>
                </a:tc>
                <a:tc>
                  <a:txBody>
                    <a:bodyPr/>
                    <a:lstStyle/>
                    <a:p>
                      <a:pPr>
                        <a:lnSpc>
                          <a:spcPct val="107000"/>
                        </a:lnSpc>
                        <a:spcAft>
                          <a:spcPts val="600"/>
                        </a:spcAft>
                        <a:buNone/>
                      </a:pPr>
                      <a:r>
                        <a:rPr lang="en-GB" sz="2000" b="1" dirty="0">
                          <a:effectLst/>
                        </a:rPr>
                        <a:t>Result of interactions between stakeholders</a:t>
                      </a:r>
                      <a:r>
                        <a:rPr lang="en-GB" sz="2000" dirty="0">
                          <a:effectLst/>
                        </a:rPr>
                        <a:t>, either </a:t>
                      </a:r>
                      <a:r>
                        <a:rPr lang="en-GB" sz="2000" b="1" dirty="0">
                          <a:effectLst/>
                        </a:rPr>
                        <a:t>negatively</a:t>
                      </a:r>
                      <a:r>
                        <a:rPr lang="en-GB" sz="2000" dirty="0">
                          <a:effectLst/>
                        </a:rPr>
                        <a:t> (diminishes/ balances out change taking place) or </a:t>
                      </a:r>
                      <a:r>
                        <a:rPr lang="en-GB" sz="2000" b="1" dirty="0">
                          <a:effectLst/>
                        </a:rPr>
                        <a:t>positively</a:t>
                      </a:r>
                      <a:r>
                        <a:rPr lang="en-GB" sz="2000" dirty="0">
                          <a:effectLst/>
                        </a:rPr>
                        <a:t> (reinforces/ promotes) other activities in system.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346" marR="34346" marT="0" marB="0"/>
                </a:tc>
                <a:extLst>
                  <a:ext uri="{0D108BD9-81ED-4DB2-BD59-A6C34878D82A}">
                    <a16:rowId xmlns:a16="http://schemas.microsoft.com/office/drawing/2014/main" val="1022771286"/>
                  </a:ext>
                </a:extLst>
              </a:tr>
              <a:tr h="1147243">
                <a:tc>
                  <a:txBody>
                    <a:bodyPr/>
                    <a:lstStyle/>
                    <a:p>
                      <a:pPr>
                        <a:lnSpc>
                          <a:spcPct val="107000"/>
                        </a:lnSpc>
                        <a:spcAft>
                          <a:spcPts val="600"/>
                        </a:spcAft>
                        <a:buNone/>
                      </a:pPr>
                      <a:r>
                        <a:rPr lang="en-GB" sz="2000">
                          <a:solidFill>
                            <a:schemeClr val="tx1"/>
                          </a:solidFill>
                          <a:effectLst/>
                        </a:rPr>
                        <a:t>Emergence</a:t>
                      </a:r>
                      <a:endParaRPr lang="en-GB" sz="200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6" marR="34346" marT="0" marB="0"/>
                </a:tc>
                <a:tc>
                  <a:txBody>
                    <a:bodyPr/>
                    <a:lstStyle/>
                    <a:p>
                      <a:pPr>
                        <a:lnSpc>
                          <a:spcPct val="107000"/>
                        </a:lnSpc>
                        <a:spcAft>
                          <a:spcPts val="600"/>
                        </a:spcAft>
                        <a:buNone/>
                      </a:pPr>
                      <a:r>
                        <a:rPr lang="en-GB" sz="2000" b="1" dirty="0">
                          <a:effectLst/>
                        </a:rPr>
                        <a:t>System level changes</a:t>
                      </a:r>
                      <a:r>
                        <a:rPr lang="en-GB" sz="2000" dirty="0">
                          <a:effectLst/>
                        </a:rPr>
                        <a:t> from local-level interactions between stakeholders. E.g. school responses to mental health issues, and new ways of working in schools.</a:t>
                      </a:r>
                    </a:p>
                  </a:txBody>
                  <a:tcPr marL="34346" marR="34346" marT="0" marB="0"/>
                </a:tc>
                <a:extLst>
                  <a:ext uri="{0D108BD9-81ED-4DB2-BD59-A6C34878D82A}">
                    <a16:rowId xmlns:a16="http://schemas.microsoft.com/office/drawing/2014/main" val="273348695"/>
                  </a:ext>
                </a:extLst>
              </a:tr>
              <a:tr h="1533062">
                <a:tc>
                  <a:txBody>
                    <a:bodyPr/>
                    <a:lstStyle/>
                    <a:p>
                      <a:pPr>
                        <a:lnSpc>
                          <a:spcPct val="107000"/>
                        </a:lnSpc>
                        <a:spcAft>
                          <a:spcPts val="600"/>
                        </a:spcAft>
                        <a:buNone/>
                      </a:pPr>
                      <a:r>
                        <a:rPr lang="en-GB" sz="2000">
                          <a:solidFill>
                            <a:schemeClr val="tx1"/>
                          </a:solidFill>
                          <a:effectLst/>
                        </a:rPr>
                        <a:t>Co-evolution</a:t>
                      </a:r>
                      <a:endParaRPr lang="en-GB" sz="200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346" marR="34346" marT="0" marB="0"/>
                </a:tc>
                <a:tc>
                  <a:txBody>
                    <a:bodyPr/>
                    <a:lstStyle/>
                    <a:p>
                      <a:pPr>
                        <a:lnSpc>
                          <a:spcPct val="107000"/>
                        </a:lnSpc>
                        <a:spcAft>
                          <a:spcPts val="600"/>
                        </a:spcAft>
                        <a:buNone/>
                      </a:pPr>
                      <a:r>
                        <a:rPr lang="en-GB" sz="2000" b="1" dirty="0">
                          <a:effectLst/>
                        </a:rPr>
                        <a:t>New links between stakeholders</a:t>
                      </a:r>
                      <a:r>
                        <a:rPr lang="en-GB" sz="2000" dirty="0">
                          <a:effectLst/>
                        </a:rPr>
                        <a:t>, practices and values emerging </a:t>
                      </a:r>
                      <a:r>
                        <a:rPr lang="en-GB" sz="2000" b="1" dirty="0">
                          <a:effectLst/>
                        </a:rPr>
                        <a:t>across system boundaries</a:t>
                      </a:r>
                      <a:r>
                        <a:rPr lang="en-GB" sz="2000" dirty="0">
                          <a:effectLst/>
                        </a:rPr>
                        <a:t> as a result of cross-system interactions. E.g. school and CAMHS staff subscribed to joint values about mental health being        everybody’s business, giving them a deeper mutual understanding.</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346" marR="34346" marT="0" marB="0"/>
                </a:tc>
                <a:extLst>
                  <a:ext uri="{0D108BD9-81ED-4DB2-BD59-A6C34878D82A}">
                    <a16:rowId xmlns:a16="http://schemas.microsoft.com/office/drawing/2014/main" val="2208748558"/>
                  </a:ext>
                </a:extLst>
              </a:tr>
            </a:tbl>
          </a:graphicData>
        </a:graphic>
      </p:graphicFrame>
    </p:spTree>
    <p:extLst>
      <p:ext uri="{BB962C8B-B14F-4D97-AF65-F5344CB8AC3E}">
        <p14:creationId xmlns:p14="http://schemas.microsoft.com/office/powerpoint/2010/main" val="330487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il: bøyd oppover 17">
            <a:extLst>
              <a:ext uri="{FF2B5EF4-FFF2-40B4-BE49-F238E27FC236}">
                <a16:creationId xmlns:a16="http://schemas.microsoft.com/office/drawing/2014/main" id="{CBFABA54-21CF-F449-78A6-78F56995FC63}"/>
              </a:ext>
            </a:extLst>
          </p:cNvPr>
          <p:cNvSpPr/>
          <p:nvPr/>
        </p:nvSpPr>
        <p:spPr>
          <a:xfrm rot="10800000">
            <a:off x="7356731" y="3147422"/>
            <a:ext cx="850392" cy="1388886"/>
          </a:xfrm>
          <a:prstGeom prst="bentUpArrow">
            <a:avLst/>
          </a:prstGeom>
          <a:solidFill>
            <a:schemeClr val="accent5">
              <a:lumMod val="60000"/>
              <a:lumOff val="4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Plassholder for innhold 5">
            <a:extLst>
              <a:ext uri="{FF2B5EF4-FFF2-40B4-BE49-F238E27FC236}">
                <a16:creationId xmlns:a16="http://schemas.microsoft.com/office/drawing/2014/main" id="{06C4885D-C75B-BC3D-6055-753D4CEB49C5}"/>
              </a:ext>
            </a:extLst>
          </p:cNvPr>
          <p:cNvGraphicFramePr>
            <a:graphicFrameLocks noGrp="1"/>
          </p:cNvGraphicFramePr>
          <p:nvPr>
            <p:ph idx="1"/>
          </p:nvPr>
        </p:nvGraphicFramePr>
        <p:xfrm>
          <a:off x="-457603" y="487077"/>
          <a:ext cx="9959502" cy="5697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295E7F40-3ED9-8C52-5E8B-6C529128A362}"/>
              </a:ext>
            </a:extLst>
          </p:cNvPr>
          <p:cNvGraphicFramePr/>
          <p:nvPr/>
        </p:nvGraphicFramePr>
        <p:xfrm>
          <a:off x="4922196" y="3833068"/>
          <a:ext cx="6939063" cy="19634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kstSylinder 8">
            <a:extLst>
              <a:ext uri="{FF2B5EF4-FFF2-40B4-BE49-F238E27FC236}">
                <a16:creationId xmlns:a16="http://schemas.microsoft.com/office/drawing/2014/main" id="{DD37CD04-28ED-EEF7-8377-AFD479A52F96}"/>
              </a:ext>
            </a:extLst>
          </p:cNvPr>
          <p:cNvSpPr txBox="1"/>
          <p:nvPr/>
        </p:nvSpPr>
        <p:spPr>
          <a:xfrm>
            <a:off x="9228221" y="6565612"/>
            <a:ext cx="3048087"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(Adapted from Damschroder et al., 2022)</a:t>
            </a:r>
            <a:endParaRPr kumimoji="0" lang="nb-NO"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kstSylinder 9">
            <a:extLst>
              <a:ext uri="{FF2B5EF4-FFF2-40B4-BE49-F238E27FC236}">
                <a16:creationId xmlns:a16="http://schemas.microsoft.com/office/drawing/2014/main" id="{4E1AB0D9-3A31-98AA-F315-0BFCA366F5A2}"/>
              </a:ext>
            </a:extLst>
          </p:cNvPr>
          <p:cNvSpPr txBox="1"/>
          <p:nvPr/>
        </p:nvSpPr>
        <p:spPr>
          <a:xfrm>
            <a:off x="4280693" y="260790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kstSylinder 11">
            <a:extLst>
              <a:ext uri="{FF2B5EF4-FFF2-40B4-BE49-F238E27FC236}">
                <a16:creationId xmlns:a16="http://schemas.microsoft.com/office/drawing/2014/main" id="{EA2A5719-E096-9147-DECF-55712707C081}"/>
              </a:ext>
            </a:extLst>
          </p:cNvPr>
          <p:cNvSpPr txBox="1"/>
          <p:nvPr/>
        </p:nvSpPr>
        <p:spPr>
          <a:xfrm>
            <a:off x="2942470" y="2653875"/>
            <a:ext cx="304590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Theme</a:t>
            </a:r>
            <a:r>
              <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rPr>
              <a:t> 3: </a:t>
            </a: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balancing</a:t>
            </a:r>
            <a:r>
              <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flexibility</a:t>
            </a:r>
            <a:r>
              <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with</a:t>
            </a:r>
            <a:r>
              <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complexity</a:t>
            </a:r>
            <a:endPar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3" name="TekstSylinder 12">
            <a:extLst>
              <a:ext uri="{FF2B5EF4-FFF2-40B4-BE49-F238E27FC236}">
                <a16:creationId xmlns:a16="http://schemas.microsoft.com/office/drawing/2014/main" id="{E8988F31-06A7-7437-C850-8F028E6BC01E}"/>
              </a:ext>
            </a:extLst>
          </p:cNvPr>
          <p:cNvSpPr txBox="1"/>
          <p:nvPr/>
        </p:nvSpPr>
        <p:spPr>
          <a:xfrm>
            <a:off x="8088984" y="4925463"/>
            <a:ext cx="29428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Theme</a:t>
            </a:r>
            <a:r>
              <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rPr>
              <a:t> 3: </a:t>
            </a: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balancing</a:t>
            </a:r>
            <a:r>
              <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flexibility</a:t>
            </a:r>
            <a:r>
              <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with</a:t>
            </a:r>
            <a:r>
              <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nb-NO" sz="2000" b="1" i="0" u="none" strike="noStrike" kern="1200" cap="none" spc="0" normalizeH="0" baseline="0" noProof="0" dirty="0" err="1">
                <a:ln>
                  <a:noFill/>
                </a:ln>
                <a:solidFill>
                  <a:srgbClr val="FFC000"/>
                </a:solidFill>
                <a:effectLst/>
                <a:uLnTx/>
                <a:uFillTx/>
                <a:latin typeface="Calibri" panose="020F0502020204030204"/>
                <a:ea typeface="+mn-ea"/>
                <a:cs typeface="+mn-cs"/>
              </a:rPr>
              <a:t>complexity</a:t>
            </a:r>
            <a:endParaRPr kumimoji="0" lang="nb-NO" sz="2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6" name="Rektangel: avrundede hjørner 15">
            <a:extLst>
              <a:ext uri="{FF2B5EF4-FFF2-40B4-BE49-F238E27FC236}">
                <a16:creationId xmlns:a16="http://schemas.microsoft.com/office/drawing/2014/main" id="{ED9761FF-1FD7-B84A-639B-40D1D8B53444}"/>
              </a:ext>
            </a:extLst>
          </p:cNvPr>
          <p:cNvSpPr/>
          <p:nvPr/>
        </p:nvSpPr>
        <p:spPr>
          <a:xfrm>
            <a:off x="8196666" y="2723894"/>
            <a:ext cx="2169269" cy="914400"/>
          </a:xfrm>
          <a:prstGeom prst="roundRect">
            <a:avLst/>
          </a:prstGeom>
          <a:solidFill>
            <a:schemeClr val="accent5">
              <a:lumMod val="60000"/>
              <a:lumOff val="4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kstSylinder 16">
            <a:extLst>
              <a:ext uri="{FF2B5EF4-FFF2-40B4-BE49-F238E27FC236}">
                <a16:creationId xmlns:a16="http://schemas.microsoft.com/office/drawing/2014/main" id="{A7FA5F94-B1BD-F885-FB0A-69CD28E2999D}"/>
              </a:ext>
            </a:extLst>
          </p:cNvPr>
          <p:cNvSpPr txBox="1"/>
          <p:nvPr/>
        </p:nvSpPr>
        <p:spPr>
          <a:xfrm>
            <a:off x="8196666" y="2724746"/>
            <a:ext cx="21692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prstClr val="white"/>
                </a:solidFill>
                <a:effectLst/>
                <a:uLnTx/>
                <a:uFillTx/>
                <a:latin typeface="Calibri" panose="020F0502020204030204"/>
                <a:ea typeface="+mn-ea"/>
                <a:cs typeface="+mn-cs"/>
              </a:rPr>
              <a:t>V. 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err="1">
                <a:ln>
                  <a:noFill/>
                </a:ln>
                <a:solidFill>
                  <a:prstClr val="white"/>
                </a:solidFill>
                <a:effectLst/>
                <a:uLnTx/>
                <a:uFillTx/>
                <a:latin typeface="Calibri" panose="020F0502020204030204"/>
                <a:ea typeface="+mn-ea"/>
                <a:cs typeface="+mn-cs"/>
              </a:rPr>
              <a:t>Process</a:t>
            </a:r>
            <a:endParaRPr kumimoji="0" lang="nb-NO"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Pil: bøyd oppover 22">
            <a:extLst>
              <a:ext uri="{FF2B5EF4-FFF2-40B4-BE49-F238E27FC236}">
                <a16:creationId xmlns:a16="http://schemas.microsoft.com/office/drawing/2014/main" id="{7472C3C9-9949-577A-517D-16920C2A76F3}"/>
              </a:ext>
            </a:extLst>
          </p:cNvPr>
          <p:cNvSpPr/>
          <p:nvPr/>
        </p:nvSpPr>
        <p:spPr>
          <a:xfrm rot="10800000">
            <a:off x="7356730" y="3152792"/>
            <a:ext cx="839936" cy="1383515"/>
          </a:xfrm>
          <a:prstGeom prst="bentUpArrow">
            <a:avLst/>
          </a:prstGeom>
          <a:solidFill>
            <a:schemeClr val="accent5">
              <a:lumMod val="60000"/>
              <a:lumOff val="4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ittel 5">
            <a:extLst>
              <a:ext uri="{FF2B5EF4-FFF2-40B4-BE49-F238E27FC236}">
                <a16:creationId xmlns:a16="http://schemas.microsoft.com/office/drawing/2014/main" id="{6F02A56D-11B2-F860-54AE-AE98AFC6C757}"/>
              </a:ext>
            </a:extLst>
          </p:cNvPr>
          <p:cNvSpPr txBox="1">
            <a:spLocks/>
          </p:cNvSpPr>
          <p:nvPr/>
        </p:nvSpPr>
        <p:spPr>
          <a:xfrm>
            <a:off x="6640749" y="11076"/>
            <a:ext cx="55512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3600" b="0" i="0" u="none" strike="noStrike" kern="1200" cap="none" spc="0" normalizeH="0" baseline="0" noProof="0" dirty="0">
                <a:ln>
                  <a:noFill/>
                </a:ln>
                <a:solidFill>
                  <a:prstClr val="black"/>
                </a:solidFill>
                <a:effectLst/>
                <a:uLnTx/>
                <a:uFillTx/>
                <a:latin typeface="Calibri Light" panose="020F0302020204030204"/>
                <a:ea typeface="+mj-ea"/>
                <a:cs typeface="+mj-cs"/>
              </a:rPr>
              <a:t>M</a:t>
            </a:r>
            <a:r>
              <a:rPr kumimoji="0" lang="nb-NO" sz="3600" b="0" i="0" u="none" strike="noStrike" kern="1200" cap="none" spc="0" normalizeH="0" baseline="0" noProof="0" dirty="0" err="1">
                <a:ln>
                  <a:noFill/>
                </a:ln>
                <a:solidFill>
                  <a:prstClr val="black"/>
                </a:solidFill>
                <a:effectLst/>
                <a:uLnTx/>
                <a:uFillTx/>
                <a:latin typeface="Calibri Light" panose="020F0302020204030204"/>
                <a:ea typeface="+mj-ea"/>
                <a:cs typeface="+mj-cs"/>
              </a:rPr>
              <a:t>apped</a:t>
            </a:r>
            <a:r>
              <a:rPr kumimoji="0" lang="nb-NO" sz="36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nb-NO" sz="3600" b="0" i="0" u="none" strike="noStrike" kern="1200" cap="none" spc="0" normalizeH="0" baseline="0" noProof="0" dirty="0" err="1">
                <a:ln>
                  <a:noFill/>
                </a:ln>
                <a:solidFill>
                  <a:prstClr val="black"/>
                </a:solidFill>
                <a:effectLst/>
                <a:uLnTx/>
                <a:uFillTx/>
                <a:latin typeface="Calibri Light" panose="020F0302020204030204"/>
                <a:ea typeface="+mj-ea"/>
                <a:cs typeface="+mj-cs"/>
              </a:rPr>
              <a:t>onto</a:t>
            </a:r>
            <a:r>
              <a:rPr kumimoji="0" lang="nb-NO" sz="3600" b="0" i="0" u="none" strike="noStrike" kern="1200" cap="none" spc="0" normalizeH="0" baseline="0" noProof="0" dirty="0">
                <a:ln>
                  <a:noFill/>
                </a:ln>
                <a:solidFill>
                  <a:prstClr val="black"/>
                </a:solidFill>
                <a:effectLst/>
                <a:uLnTx/>
                <a:uFillTx/>
                <a:latin typeface="Calibri Light" panose="020F0302020204030204"/>
                <a:ea typeface="+mj-ea"/>
                <a:cs typeface="+mj-cs"/>
              </a:rPr>
              <a:t> CFIR</a:t>
            </a:r>
          </a:p>
        </p:txBody>
      </p:sp>
      <p:pic>
        <p:nvPicPr>
          <p:cNvPr id="3" name="Grafikk 2" descr="Kamera kontur">
            <a:extLst>
              <a:ext uri="{FF2B5EF4-FFF2-40B4-BE49-F238E27FC236}">
                <a16:creationId xmlns:a16="http://schemas.microsoft.com/office/drawing/2014/main" id="{5B589F46-2DFC-4837-9E3A-4D0E3FE6D50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7662" y="105607"/>
            <a:ext cx="914400" cy="914400"/>
          </a:xfrm>
          <a:prstGeom prst="rect">
            <a:avLst/>
          </a:prstGeom>
        </p:spPr>
      </p:pic>
      <p:cxnSp>
        <p:nvCxnSpPr>
          <p:cNvPr id="4" name="Rett linje 3">
            <a:extLst>
              <a:ext uri="{FF2B5EF4-FFF2-40B4-BE49-F238E27FC236}">
                <a16:creationId xmlns:a16="http://schemas.microsoft.com/office/drawing/2014/main" id="{1C043B93-51B9-8A36-7310-A5053DC8EB1C}"/>
              </a:ext>
            </a:extLst>
          </p:cNvPr>
          <p:cNvCxnSpPr>
            <a:cxnSpLocks/>
          </p:cNvCxnSpPr>
          <p:nvPr/>
        </p:nvCxnSpPr>
        <p:spPr>
          <a:xfrm flipV="1">
            <a:off x="336610" y="272214"/>
            <a:ext cx="945452" cy="6811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Rett linje 4">
            <a:extLst>
              <a:ext uri="{FF2B5EF4-FFF2-40B4-BE49-F238E27FC236}">
                <a16:creationId xmlns:a16="http://schemas.microsoft.com/office/drawing/2014/main" id="{5BFE918D-97C5-9A08-95B0-CFC03F1AE07B}"/>
              </a:ext>
            </a:extLst>
          </p:cNvPr>
          <p:cNvCxnSpPr>
            <a:cxnSpLocks/>
          </p:cNvCxnSpPr>
          <p:nvPr/>
        </p:nvCxnSpPr>
        <p:spPr>
          <a:xfrm>
            <a:off x="291884" y="225719"/>
            <a:ext cx="1046136" cy="7276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963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EB4911-F0CD-CA30-4388-33E769C296B7}"/>
              </a:ext>
            </a:extLst>
          </p:cNvPr>
          <p:cNvSpPr>
            <a:spLocks noGrp="1"/>
          </p:cNvSpPr>
          <p:nvPr>
            <p:ph type="title"/>
          </p:nvPr>
        </p:nvSpPr>
        <p:spPr>
          <a:xfrm>
            <a:off x="918735" y="679370"/>
            <a:ext cx="11017233" cy="1325563"/>
          </a:xfrm>
        </p:spPr>
        <p:txBody>
          <a:bodyPr/>
          <a:lstStyle/>
          <a:p>
            <a:r>
              <a:rPr lang="nb-NO" dirty="0" err="1"/>
              <a:t>Theme</a:t>
            </a:r>
            <a:r>
              <a:rPr lang="nb-NO" dirty="0"/>
              <a:t> 3: </a:t>
            </a:r>
            <a:r>
              <a:rPr lang="nb-NO" dirty="0" err="1"/>
              <a:t>Balancing</a:t>
            </a:r>
            <a:r>
              <a:rPr lang="nb-NO" dirty="0"/>
              <a:t> </a:t>
            </a:r>
            <a:r>
              <a:rPr lang="nb-NO" dirty="0" err="1"/>
              <a:t>flexibility</a:t>
            </a:r>
            <a:r>
              <a:rPr lang="nb-NO" dirty="0"/>
              <a:t> </a:t>
            </a:r>
            <a:r>
              <a:rPr lang="nb-NO" dirty="0" err="1"/>
              <a:t>with</a:t>
            </a:r>
            <a:r>
              <a:rPr lang="nb-NO" dirty="0"/>
              <a:t> </a:t>
            </a:r>
            <a:r>
              <a:rPr lang="nb-NO" dirty="0" err="1"/>
              <a:t>complexity</a:t>
            </a:r>
            <a:endParaRPr lang="nb-NO" dirty="0"/>
          </a:p>
        </p:txBody>
      </p:sp>
      <p:sp>
        <p:nvSpPr>
          <p:cNvPr id="3" name="Plassholder for innhold 2">
            <a:extLst>
              <a:ext uri="{FF2B5EF4-FFF2-40B4-BE49-F238E27FC236}">
                <a16:creationId xmlns:a16="http://schemas.microsoft.com/office/drawing/2014/main" id="{1755304E-46AB-7E9B-7465-B0F0B9B71C9B}"/>
              </a:ext>
            </a:extLst>
          </p:cNvPr>
          <p:cNvSpPr>
            <a:spLocks noGrp="1"/>
          </p:cNvSpPr>
          <p:nvPr>
            <p:ph idx="1"/>
          </p:nvPr>
        </p:nvSpPr>
        <p:spPr>
          <a:xfrm>
            <a:off x="838842" y="2004933"/>
            <a:ext cx="10639926" cy="4351338"/>
          </a:xfrm>
        </p:spPr>
        <p:txBody>
          <a:bodyPr>
            <a:normAutofit/>
          </a:bodyPr>
          <a:lstStyle/>
          <a:p>
            <a:pPr marL="0" indent="0">
              <a:buNone/>
            </a:pPr>
            <a:endParaRPr lang="nb-NO" sz="2400" dirty="0"/>
          </a:p>
          <a:p>
            <a:pPr marL="0" indent="0">
              <a:buNone/>
            </a:pPr>
            <a:r>
              <a:rPr lang="nb-NO" sz="2400" i="1" dirty="0"/>
              <a:t>«In </a:t>
            </a:r>
            <a:r>
              <a:rPr lang="nb-NO" sz="2400" i="1" dirty="0" err="1"/>
              <a:t>the</a:t>
            </a:r>
            <a:r>
              <a:rPr lang="nb-NO" sz="2400" i="1" dirty="0"/>
              <a:t> </a:t>
            </a:r>
            <a:r>
              <a:rPr lang="nb-NO" sz="2400" i="1" dirty="0" err="1">
                <a:highlight>
                  <a:srgbClr val="FFFF00"/>
                </a:highlight>
              </a:rPr>
              <a:t>health</a:t>
            </a:r>
            <a:r>
              <a:rPr lang="nb-NO" sz="2400" i="1" dirty="0">
                <a:highlight>
                  <a:srgbClr val="FFFF00"/>
                </a:highlight>
              </a:rPr>
              <a:t> </a:t>
            </a:r>
            <a:r>
              <a:rPr lang="nb-NO" sz="2400" i="1" dirty="0" err="1">
                <a:highlight>
                  <a:srgbClr val="FFFF00"/>
                </a:highlight>
              </a:rPr>
              <a:t>care</a:t>
            </a:r>
            <a:r>
              <a:rPr lang="nb-NO" sz="2400" i="1" dirty="0">
                <a:highlight>
                  <a:srgbClr val="FFFF00"/>
                </a:highlight>
              </a:rPr>
              <a:t> </a:t>
            </a:r>
            <a:r>
              <a:rPr lang="nb-NO" sz="2400" i="1" dirty="0" err="1">
                <a:highlight>
                  <a:srgbClr val="FFFF00"/>
                </a:highlight>
              </a:rPr>
              <a:t>sector</a:t>
            </a:r>
            <a:r>
              <a:rPr lang="nb-NO" sz="2400" i="1" dirty="0">
                <a:highlight>
                  <a:srgbClr val="FFFF00"/>
                </a:highlight>
              </a:rPr>
              <a:t>, </a:t>
            </a:r>
            <a:r>
              <a:rPr lang="nb-NO" sz="2400" i="1" dirty="0" err="1">
                <a:highlight>
                  <a:srgbClr val="FFFF00"/>
                </a:highlight>
              </a:rPr>
              <a:t>they</a:t>
            </a:r>
            <a:r>
              <a:rPr lang="nb-NO" sz="2400" i="1" dirty="0">
                <a:highlight>
                  <a:srgbClr val="FFFF00"/>
                </a:highlight>
              </a:rPr>
              <a:t> </a:t>
            </a:r>
            <a:r>
              <a:rPr lang="nb-NO" sz="2400" i="1" dirty="0" err="1">
                <a:highlight>
                  <a:srgbClr val="FFFF00"/>
                </a:highlight>
              </a:rPr>
              <a:t>will</a:t>
            </a:r>
            <a:r>
              <a:rPr lang="nb-NO" sz="2400" i="1" dirty="0">
                <a:highlight>
                  <a:srgbClr val="FFFF00"/>
                </a:highlight>
              </a:rPr>
              <a:t> </a:t>
            </a:r>
            <a:r>
              <a:rPr lang="nb-NO" sz="2400" i="1" dirty="0" err="1">
                <a:highlight>
                  <a:srgbClr val="FFFF00"/>
                </a:highlight>
              </a:rPr>
              <a:t>panic</a:t>
            </a:r>
            <a:r>
              <a:rPr lang="nb-NO" sz="2400" i="1" dirty="0">
                <a:highlight>
                  <a:srgbClr val="FFFF00"/>
                </a:highlight>
              </a:rPr>
              <a:t> </a:t>
            </a:r>
            <a:r>
              <a:rPr lang="nb-NO" sz="2400" i="1" dirty="0" err="1">
                <a:highlight>
                  <a:srgbClr val="FFFF00"/>
                </a:highlight>
              </a:rPr>
              <a:t>when</a:t>
            </a:r>
            <a:r>
              <a:rPr lang="nb-NO" sz="2400" i="1" dirty="0">
                <a:highlight>
                  <a:srgbClr val="FFFF00"/>
                </a:highlight>
              </a:rPr>
              <a:t> </a:t>
            </a:r>
            <a:r>
              <a:rPr lang="nb-NO" sz="2400" i="1" dirty="0" err="1">
                <a:highlight>
                  <a:srgbClr val="FFFF00"/>
                </a:highlight>
              </a:rPr>
              <a:t>they</a:t>
            </a:r>
            <a:r>
              <a:rPr lang="nb-NO" sz="2400" i="1" dirty="0">
                <a:highlight>
                  <a:srgbClr val="FFFF00"/>
                </a:highlight>
              </a:rPr>
              <a:t> </a:t>
            </a:r>
            <a:r>
              <a:rPr lang="nb-NO" sz="2400" i="1" dirty="0" err="1">
                <a:highlight>
                  <a:srgbClr val="FFFF00"/>
                </a:highlight>
              </a:rPr>
              <a:t>see</a:t>
            </a:r>
            <a:r>
              <a:rPr lang="nb-NO" sz="2400" i="1" dirty="0">
                <a:highlight>
                  <a:srgbClr val="FFFF00"/>
                </a:highlight>
              </a:rPr>
              <a:t> </a:t>
            </a:r>
            <a:r>
              <a:rPr lang="nb-NO" sz="2400" i="1" dirty="0" err="1">
                <a:highlight>
                  <a:srgbClr val="FFFF00"/>
                </a:highlight>
              </a:rPr>
              <a:t>the</a:t>
            </a:r>
            <a:r>
              <a:rPr lang="nb-NO" sz="2400" i="1" dirty="0">
                <a:highlight>
                  <a:srgbClr val="FFFF00"/>
                </a:highlight>
              </a:rPr>
              <a:t> </a:t>
            </a:r>
            <a:r>
              <a:rPr lang="nb-NO" sz="2400" i="1" dirty="0" err="1">
                <a:highlight>
                  <a:srgbClr val="FFFF00"/>
                </a:highlight>
              </a:rPr>
              <a:t>number</a:t>
            </a:r>
            <a:r>
              <a:rPr lang="nb-NO" sz="2400" i="1" dirty="0">
                <a:highlight>
                  <a:srgbClr val="FFFF00"/>
                </a:highlight>
              </a:rPr>
              <a:t> </a:t>
            </a:r>
            <a:r>
              <a:rPr lang="nb-NO" sz="2400" i="1" dirty="0" err="1">
                <a:highlight>
                  <a:srgbClr val="FFFF00"/>
                </a:highlight>
              </a:rPr>
              <a:t>of</a:t>
            </a:r>
            <a:r>
              <a:rPr lang="nb-NO" sz="2400" i="1" dirty="0">
                <a:highlight>
                  <a:srgbClr val="FFFF00"/>
                </a:highlight>
              </a:rPr>
              <a:t> sessions </a:t>
            </a:r>
            <a:r>
              <a:rPr lang="nb-NO" sz="2400" dirty="0">
                <a:highlight>
                  <a:srgbClr val="FFFF00"/>
                </a:highlight>
              </a:rPr>
              <a:t>[up to 12] </a:t>
            </a:r>
            <a:r>
              <a:rPr lang="nb-NO" sz="2400" i="1" dirty="0">
                <a:highlight>
                  <a:srgbClr val="FFFF00"/>
                </a:highlight>
              </a:rPr>
              <a:t>– </a:t>
            </a:r>
            <a:r>
              <a:rPr lang="nb-NO" sz="2400" i="1" dirty="0" err="1">
                <a:highlight>
                  <a:srgbClr val="FFFF00"/>
                </a:highlight>
              </a:rPr>
              <a:t>they</a:t>
            </a:r>
            <a:r>
              <a:rPr lang="nb-NO" sz="2400" i="1" dirty="0">
                <a:highlight>
                  <a:srgbClr val="FFFF00"/>
                </a:highlight>
              </a:rPr>
              <a:t> </a:t>
            </a:r>
            <a:r>
              <a:rPr lang="nb-NO" sz="2400" i="1" dirty="0" err="1">
                <a:highlight>
                  <a:srgbClr val="FFFF00"/>
                </a:highlight>
              </a:rPr>
              <a:t>will</a:t>
            </a:r>
            <a:r>
              <a:rPr lang="nb-NO" sz="2400" i="1" dirty="0">
                <a:highlight>
                  <a:srgbClr val="FFFF00"/>
                </a:highlight>
              </a:rPr>
              <a:t> pull </a:t>
            </a:r>
            <a:r>
              <a:rPr lang="nb-NO" sz="2400" i="1" dirty="0" err="1">
                <a:highlight>
                  <a:srgbClr val="FFFF00"/>
                </a:highlight>
              </a:rPr>
              <a:t>out</a:t>
            </a:r>
            <a:r>
              <a:rPr lang="nb-NO" sz="2400" i="1" dirty="0">
                <a:highlight>
                  <a:srgbClr val="FFFF00"/>
                </a:highlight>
              </a:rPr>
              <a:t>. </a:t>
            </a:r>
            <a:r>
              <a:rPr lang="nb-NO" sz="2400" i="1" dirty="0" err="1"/>
              <a:t>Because</a:t>
            </a:r>
            <a:r>
              <a:rPr lang="nb-NO" sz="2400" i="1" dirty="0"/>
              <a:t> </a:t>
            </a:r>
            <a:r>
              <a:rPr lang="nb-NO" sz="2400" i="1" dirty="0" err="1"/>
              <a:t>they</a:t>
            </a:r>
            <a:r>
              <a:rPr lang="nb-NO" sz="2400" i="1" dirty="0"/>
              <a:t> </a:t>
            </a:r>
            <a:r>
              <a:rPr lang="nb-NO" sz="2400" i="1" dirty="0" err="1"/>
              <a:t>approach</a:t>
            </a:r>
            <a:r>
              <a:rPr lang="nb-NO" sz="2400" i="1" dirty="0"/>
              <a:t> it from a group-</a:t>
            </a:r>
            <a:r>
              <a:rPr lang="nb-NO" sz="2400" i="1" dirty="0" err="1"/>
              <a:t>level</a:t>
            </a:r>
            <a:r>
              <a:rPr lang="nb-NO" sz="2400" i="1" dirty="0"/>
              <a:t> </a:t>
            </a:r>
            <a:r>
              <a:rPr lang="nb-NO" sz="2400" i="1" dirty="0" err="1"/>
              <a:t>perspective</a:t>
            </a:r>
            <a:r>
              <a:rPr lang="nb-NO" sz="2400" i="1" dirty="0"/>
              <a:t>, right? </a:t>
            </a:r>
            <a:r>
              <a:rPr lang="nb-NO" sz="2400" i="1" dirty="0" err="1"/>
              <a:t>They</a:t>
            </a:r>
            <a:r>
              <a:rPr lang="nb-NO" sz="2400" i="1" dirty="0"/>
              <a:t> </a:t>
            </a:r>
            <a:r>
              <a:rPr lang="nb-NO" sz="2400" i="1" dirty="0" err="1"/>
              <a:t>think</a:t>
            </a:r>
            <a:r>
              <a:rPr lang="nb-NO" sz="2400" i="1" dirty="0"/>
              <a:t> in terms </a:t>
            </a:r>
            <a:r>
              <a:rPr lang="nb-NO" sz="2400" i="1" dirty="0" err="1"/>
              <a:t>of</a:t>
            </a:r>
            <a:r>
              <a:rPr lang="nb-NO" sz="2400" i="1" dirty="0"/>
              <a:t> </a:t>
            </a:r>
            <a:r>
              <a:rPr lang="nb-NO" sz="2400" i="1" dirty="0" err="1"/>
              <a:t>groups</a:t>
            </a:r>
            <a:r>
              <a:rPr lang="nb-NO" sz="2400" i="1" dirty="0"/>
              <a:t>, </a:t>
            </a:r>
            <a:r>
              <a:rPr lang="nb-NO" sz="2400" i="1" dirty="0" err="1"/>
              <a:t>how</a:t>
            </a:r>
            <a:r>
              <a:rPr lang="nb-NO" sz="2400" i="1" dirty="0"/>
              <a:t> </a:t>
            </a:r>
            <a:r>
              <a:rPr lang="nb-NO" sz="2400" i="1" dirty="0" err="1"/>
              <a:t>many</a:t>
            </a:r>
            <a:r>
              <a:rPr lang="nb-NO" sz="2400" i="1" dirty="0"/>
              <a:t> </a:t>
            </a:r>
            <a:r>
              <a:rPr lang="nb-NO" sz="2400" i="1" dirty="0" err="1"/>
              <a:t>they</a:t>
            </a:r>
            <a:r>
              <a:rPr lang="nb-NO" sz="2400" i="1" dirty="0"/>
              <a:t> </a:t>
            </a:r>
            <a:r>
              <a:rPr lang="nb-NO" sz="2400" i="1" dirty="0" err="1"/>
              <a:t>can</a:t>
            </a:r>
            <a:r>
              <a:rPr lang="nb-NO" sz="2400" i="1" dirty="0"/>
              <a:t> </a:t>
            </a:r>
            <a:r>
              <a:rPr lang="nb-NO" sz="2400" i="1" dirty="0" err="1"/>
              <a:t>reach</a:t>
            </a:r>
            <a:r>
              <a:rPr lang="nb-NO" sz="2400" i="1" dirty="0"/>
              <a:t>, and </a:t>
            </a:r>
            <a:r>
              <a:rPr lang="nb-NO" sz="2400" i="1" dirty="0" err="1"/>
              <a:t>feel</a:t>
            </a:r>
            <a:r>
              <a:rPr lang="nb-NO" sz="2400" i="1" dirty="0"/>
              <a:t> </a:t>
            </a:r>
            <a:r>
              <a:rPr lang="nb-NO" sz="2400" i="1" dirty="0" err="1"/>
              <a:t>there’s</a:t>
            </a:r>
            <a:r>
              <a:rPr lang="nb-NO" sz="2400" i="1" dirty="0"/>
              <a:t> </a:t>
            </a:r>
            <a:r>
              <a:rPr lang="nb-NO" sz="2400" i="1" dirty="0" err="1"/>
              <a:t>too</a:t>
            </a:r>
            <a:r>
              <a:rPr lang="nb-NO" sz="2400" i="1" dirty="0"/>
              <a:t> </a:t>
            </a:r>
            <a:r>
              <a:rPr lang="nb-NO" sz="2400" i="1" dirty="0" err="1"/>
              <a:t>much</a:t>
            </a:r>
            <a:r>
              <a:rPr lang="nb-NO" sz="2400" i="1" dirty="0"/>
              <a:t> </a:t>
            </a:r>
            <a:r>
              <a:rPr lang="nb-NO" sz="2400" i="1" dirty="0" err="1"/>
              <a:t>focus</a:t>
            </a:r>
            <a:r>
              <a:rPr lang="nb-NO" sz="2400" i="1" dirty="0"/>
              <a:t> </a:t>
            </a:r>
            <a:r>
              <a:rPr lang="nb-NO" sz="2400" i="1" dirty="0" err="1"/>
              <a:t>on</a:t>
            </a:r>
            <a:r>
              <a:rPr lang="nb-NO" sz="2400" i="1" dirty="0"/>
              <a:t> a single </a:t>
            </a:r>
            <a:r>
              <a:rPr lang="nb-NO" sz="2400" i="1" dirty="0" err="1"/>
              <a:t>child</a:t>
            </a:r>
            <a:r>
              <a:rPr lang="nb-NO" sz="2400" i="1" dirty="0"/>
              <a:t>.</a:t>
            </a:r>
            <a:r>
              <a:rPr lang="nb-NO" sz="2400" dirty="0"/>
              <a:t>» (Leader 3)</a:t>
            </a:r>
          </a:p>
        </p:txBody>
      </p:sp>
      <p:pic>
        <p:nvPicPr>
          <p:cNvPr id="4" name="Grafikk 3" descr="Kamera kontur">
            <a:extLst>
              <a:ext uri="{FF2B5EF4-FFF2-40B4-BE49-F238E27FC236}">
                <a16:creationId xmlns:a16="http://schemas.microsoft.com/office/drawing/2014/main" id="{EE37F226-152B-C1D0-F3E4-1064D87EA9E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21568" y="85241"/>
            <a:ext cx="914400" cy="914400"/>
          </a:xfrm>
          <a:prstGeom prst="rect">
            <a:avLst/>
          </a:prstGeom>
        </p:spPr>
      </p:pic>
      <p:cxnSp>
        <p:nvCxnSpPr>
          <p:cNvPr id="5" name="Rett linje 4">
            <a:extLst>
              <a:ext uri="{FF2B5EF4-FFF2-40B4-BE49-F238E27FC236}">
                <a16:creationId xmlns:a16="http://schemas.microsoft.com/office/drawing/2014/main" id="{2FDF18E5-ADC7-3475-B3FD-CFEE1F4CCCA4}"/>
              </a:ext>
            </a:extLst>
          </p:cNvPr>
          <p:cNvCxnSpPr>
            <a:cxnSpLocks/>
          </p:cNvCxnSpPr>
          <p:nvPr/>
        </p:nvCxnSpPr>
        <p:spPr>
          <a:xfrm flipV="1">
            <a:off x="10990516" y="251848"/>
            <a:ext cx="945452" cy="6811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Rett linje 5">
            <a:extLst>
              <a:ext uri="{FF2B5EF4-FFF2-40B4-BE49-F238E27FC236}">
                <a16:creationId xmlns:a16="http://schemas.microsoft.com/office/drawing/2014/main" id="{486267BE-8DB8-7546-6E7A-26046DCDF85C}"/>
              </a:ext>
            </a:extLst>
          </p:cNvPr>
          <p:cNvCxnSpPr>
            <a:cxnSpLocks/>
          </p:cNvCxnSpPr>
          <p:nvPr/>
        </p:nvCxnSpPr>
        <p:spPr>
          <a:xfrm>
            <a:off x="10945790" y="205353"/>
            <a:ext cx="1046136" cy="7276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324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AF22F765-0501-BE9A-BE13-0C349E250E39}"/>
              </a:ext>
            </a:extLst>
          </p:cNvPr>
          <p:cNvSpPr>
            <a:spLocks noGrp="1"/>
          </p:cNvSpPr>
          <p:nvPr>
            <p:ph type="title"/>
          </p:nvPr>
        </p:nvSpPr>
        <p:spPr>
          <a:xfrm>
            <a:off x="497525" y="-35675"/>
            <a:ext cx="7359502" cy="1807305"/>
          </a:xfrm>
        </p:spPr>
        <p:txBody>
          <a:bodyPr vert="horz" lIns="91440" tIns="45720" rIns="91440" bIns="45720" rtlCol="0" anchor="ctr">
            <a:normAutofit/>
          </a:bodyPr>
          <a:lstStyle/>
          <a:p>
            <a:r>
              <a:rPr kumimoji="0" lang="en-US" sz="2700" b="0" i="0" u="none" strike="noStrike" cap="none" spc="0" normalizeH="0" baseline="0" noProof="0" dirty="0">
                <a:ln>
                  <a:noFill/>
                </a:ln>
                <a:effectLst/>
                <a:uLnTx/>
                <a:uFillTx/>
                <a:latin typeface="Arial Nova Light" panose="020B0304020202020204" pitchFamily="34" charset="0"/>
              </a:rPr>
              <a:t>BALANCING FLEXIBILITY WITH COMPLEXITY</a:t>
            </a:r>
            <a:endParaRPr lang="en-US" sz="2700" dirty="0">
              <a:latin typeface="Arial Nova Light" panose="020B0304020202020204" pitchFamily="34" charset="0"/>
            </a:endParaRPr>
          </a:p>
        </p:txBody>
      </p:sp>
      <p:sp>
        <p:nvSpPr>
          <p:cNvPr id="7" name="Plassholder for innhold 2">
            <a:extLst>
              <a:ext uri="{FF2B5EF4-FFF2-40B4-BE49-F238E27FC236}">
                <a16:creationId xmlns:a16="http://schemas.microsoft.com/office/drawing/2014/main" id="{9FBBE4AB-D0A0-345B-A4B4-37903788C17B}"/>
              </a:ext>
            </a:extLst>
          </p:cNvPr>
          <p:cNvSpPr txBox="1">
            <a:spLocks/>
          </p:cNvSpPr>
          <p:nvPr/>
        </p:nvSpPr>
        <p:spPr>
          <a:xfrm>
            <a:off x="1856202" y="1618904"/>
            <a:ext cx="9861859" cy="4529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a:t>
            </a:r>
            <a:br>
              <a:rPr kumimoji="0" lang="en-US" sz="22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br>
            <a:endParaRPr kumimoji="0" lang="en-US" sz="22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At service level, adaptability enabled alignment with the diversity of contexts and various target groups.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However, better fit with some services than others, where some services would benefit from more adaptability in format and dosage. Challenges sustainability.  </a:t>
            </a:r>
            <a:br>
              <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br>
            <a:endPar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Key finding:</a:t>
            </a:r>
            <a:r>
              <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Be aware of this tension. Tailor implementation strategies accordingly. </a:t>
            </a:r>
          </a:p>
        </p:txBody>
      </p:sp>
      <p:pic>
        <p:nvPicPr>
          <p:cNvPr id="3" name="Grafikk 2" descr="Kamera kontur">
            <a:extLst>
              <a:ext uri="{FF2B5EF4-FFF2-40B4-BE49-F238E27FC236}">
                <a16:creationId xmlns:a16="http://schemas.microsoft.com/office/drawing/2014/main" id="{C6A86174-E1B5-F01A-0118-34C00272A65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0571" y="61993"/>
            <a:ext cx="914400" cy="914400"/>
          </a:xfrm>
          <a:prstGeom prst="rect">
            <a:avLst/>
          </a:prstGeom>
        </p:spPr>
      </p:pic>
      <p:cxnSp>
        <p:nvCxnSpPr>
          <p:cNvPr id="5" name="Rett linje 4">
            <a:extLst>
              <a:ext uri="{FF2B5EF4-FFF2-40B4-BE49-F238E27FC236}">
                <a16:creationId xmlns:a16="http://schemas.microsoft.com/office/drawing/2014/main" id="{F4BDA62A-6497-3B5D-2350-19871EFC88B8}"/>
              </a:ext>
            </a:extLst>
          </p:cNvPr>
          <p:cNvCxnSpPr>
            <a:cxnSpLocks/>
          </p:cNvCxnSpPr>
          <p:nvPr/>
        </p:nvCxnSpPr>
        <p:spPr>
          <a:xfrm flipV="1">
            <a:off x="11039519" y="228600"/>
            <a:ext cx="945452" cy="6811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Rett linje 5">
            <a:extLst>
              <a:ext uri="{FF2B5EF4-FFF2-40B4-BE49-F238E27FC236}">
                <a16:creationId xmlns:a16="http://schemas.microsoft.com/office/drawing/2014/main" id="{069B2E4A-60B3-5B8E-653D-2397FF2FA418}"/>
              </a:ext>
            </a:extLst>
          </p:cNvPr>
          <p:cNvCxnSpPr>
            <a:cxnSpLocks/>
          </p:cNvCxnSpPr>
          <p:nvPr/>
        </p:nvCxnSpPr>
        <p:spPr>
          <a:xfrm>
            <a:off x="10994793" y="182105"/>
            <a:ext cx="1046136" cy="7276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Grafikk 8" descr="Omriss av et engleansikt med heldekkende fyll">
            <a:extLst>
              <a:ext uri="{FF2B5EF4-FFF2-40B4-BE49-F238E27FC236}">
                <a16:creationId xmlns:a16="http://schemas.microsoft.com/office/drawing/2014/main" id="{B7E5485D-EC36-A1D6-1BE6-996667D00B8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909" y="2349992"/>
            <a:ext cx="707402" cy="707402"/>
          </a:xfrm>
          <a:prstGeom prst="rect">
            <a:avLst/>
          </a:prstGeom>
        </p:spPr>
      </p:pic>
      <p:pic>
        <p:nvPicPr>
          <p:cNvPr id="15" name="Grafikk 14" descr="Nabolag kontur">
            <a:extLst>
              <a:ext uri="{FF2B5EF4-FFF2-40B4-BE49-F238E27FC236}">
                <a16:creationId xmlns:a16="http://schemas.microsoft.com/office/drawing/2014/main" id="{395B5FA1-F41C-53C4-3B52-B8039358FEA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488" y="3596264"/>
            <a:ext cx="1182329" cy="1182329"/>
          </a:xfrm>
          <a:prstGeom prst="rect">
            <a:avLst/>
          </a:prstGeom>
        </p:spPr>
      </p:pic>
      <p:pic>
        <p:nvPicPr>
          <p:cNvPr id="21" name="Grafikk 20" descr="Tommelen-opp-tegn kontur">
            <a:extLst>
              <a:ext uri="{FF2B5EF4-FFF2-40B4-BE49-F238E27FC236}">
                <a16:creationId xmlns:a16="http://schemas.microsoft.com/office/drawing/2014/main" id="{F1681E90-8CEA-44C7-A733-67FEABFCC6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9756" y="3919551"/>
            <a:ext cx="380939" cy="380939"/>
          </a:xfrm>
          <a:prstGeom prst="rect">
            <a:avLst/>
          </a:prstGeom>
        </p:spPr>
      </p:pic>
      <p:pic>
        <p:nvPicPr>
          <p:cNvPr id="23" name="Grafikk 22" descr="Tommel ned kontur">
            <a:extLst>
              <a:ext uri="{FF2B5EF4-FFF2-40B4-BE49-F238E27FC236}">
                <a16:creationId xmlns:a16="http://schemas.microsoft.com/office/drawing/2014/main" id="{E07F80BD-28B3-D20E-BFC6-FB81D86AA3E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1971" y="3463951"/>
            <a:ext cx="388068" cy="388068"/>
          </a:xfrm>
          <a:prstGeom prst="rect">
            <a:avLst/>
          </a:prstGeom>
        </p:spPr>
      </p:pic>
    </p:spTree>
    <p:extLst>
      <p:ext uri="{BB962C8B-B14F-4D97-AF65-F5344CB8AC3E}">
        <p14:creationId xmlns:p14="http://schemas.microsoft.com/office/powerpoint/2010/main" val="2562084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4766BD-344D-9E15-3270-A62696F75E6F}"/>
              </a:ext>
            </a:extLst>
          </p:cNvPr>
          <p:cNvSpPr>
            <a:spLocks noGrp="1"/>
          </p:cNvSpPr>
          <p:nvPr>
            <p:ph type="title"/>
          </p:nvPr>
        </p:nvSpPr>
        <p:spPr>
          <a:xfrm>
            <a:off x="441081" y="377110"/>
            <a:ext cx="11029616" cy="1188720"/>
          </a:xfrm>
        </p:spPr>
        <p:txBody>
          <a:bodyPr/>
          <a:lstStyle/>
          <a:p>
            <a:r>
              <a:rPr lang="en-US" dirty="0">
                <a:solidFill>
                  <a:schemeClr val="tx1"/>
                </a:solidFill>
              </a:rPr>
              <a:t>IMPLEMENTATION STRATEGIES TO </a:t>
            </a:r>
            <a:r>
              <a:rPr lang="en-US" dirty="0" err="1">
                <a:solidFill>
                  <a:schemeClr val="tx1"/>
                </a:solidFill>
              </a:rPr>
              <a:t>navigatE</a:t>
            </a:r>
            <a:r>
              <a:rPr lang="en-US" dirty="0">
                <a:solidFill>
                  <a:schemeClr val="tx1"/>
                </a:solidFill>
              </a:rPr>
              <a:t> the </a:t>
            </a:r>
            <a:br>
              <a:rPr lang="en-US" dirty="0">
                <a:solidFill>
                  <a:schemeClr val="tx1"/>
                </a:solidFill>
              </a:rPr>
            </a:br>
            <a:r>
              <a:rPr lang="en-US" dirty="0">
                <a:solidFill>
                  <a:schemeClr val="tx1"/>
                </a:solidFill>
              </a:rPr>
              <a:t>complexity </a:t>
            </a:r>
            <a:endParaRPr lang="nb-NO" dirty="0">
              <a:solidFill>
                <a:schemeClr val="tx1"/>
              </a:solidFill>
            </a:endParaRPr>
          </a:p>
        </p:txBody>
      </p:sp>
      <p:sp>
        <p:nvSpPr>
          <p:cNvPr id="3" name="Plassholder for innhold 2">
            <a:extLst>
              <a:ext uri="{FF2B5EF4-FFF2-40B4-BE49-F238E27FC236}">
                <a16:creationId xmlns:a16="http://schemas.microsoft.com/office/drawing/2014/main" id="{F3D8C87A-8BD9-6DAC-4A96-637DB2A0DFEA}"/>
              </a:ext>
            </a:extLst>
          </p:cNvPr>
          <p:cNvSpPr>
            <a:spLocks noGrp="1"/>
          </p:cNvSpPr>
          <p:nvPr>
            <p:ph idx="1"/>
          </p:nvPr>
        </p:nvSpPr>
        <p:spPr>
          <a:xfrm>
            <a:off x="527857" y="1868723"/>
            <a:ext cx="10856065" cy="4612167"/>
          </a:xfrm>
        </p:spPr>
        <p:txBody>
          <a:bodyPr>
            <a:noAutofit/>
          </a:bodyPr>
          <a:lstStyle/>
          <a:p>
            <a:r>
              <a:rPr lang="en-US" sz="2400" dirty="0">
                <a:solidFill>
                  <a:schemeClr val="tx1"/>
                </a:solidFill>
              </a:rPr>
              <a:t>Co-creation and user-centered design </a:t>
            </a:r>
          </a:p>
          <a:p>
            <a:r>
              <a:rPr lang="en-US" sz="2400" dirty="0">
                <a:solidFill>
                  <a:schemeClr val="tx1"/>
                </a:solidFill>
              </a:rPr>
              <a:t>Qual </a:t>
            </a:r>
            <a:r>
              <a:rPr lang="en-US" sz="2400" dirty="0">
                <a:solidFill>
                  <a:schemeClr val="tx1"/>
                </a:solidFill>
                <a:sym typeface="Wingdings" panose="05000000000000000000" pitchFamily="2" charset="2"/>
              </a:rPr>
              <a:t> Quan </a:t>
            </a:r>
            <a:r>
              <a:rPr lang="en-US" sz="2400" dirty="0">
                <a:solidFill>
                  <a:schemeClr val="tx1"/>
                </a:solidFill>
              </a:rPr>
              <a:t> </a:t>
            </a:r>
            <a:endParaRPr lang="nb-NO" sz="2400" dirty="0">
              <a:solidFill>
                <a:schemeClr val="tx1"/>
              </a:solidFill>
            </a:endParaRPr>
          </a:p>
          <a:p>
            <a:r>
              <a:rPr lang="nb-NO" sz="2400" dirty="0" err="1">
                <a:solidFill>
                  <a:schemeClr val="tx1"/>
                </a:solidFill>
              </a:rPr>
              <a:t>Contextual</a:t>
            </a:r>
            <a:r>
              <a:rPr lang="nb-NO" sz="2400" dirty="0">
                <a:solidFill>
                  <a:schemeClr val="tx1"/>
                </a:solidFill>
              </a:rPr>
              <a:t> </a:t>
            </a:r>
            <a:r>
              <a:rPr lang="nb-NO" sz="2400" dirty="0" err="1">
                <a:solidFill>
                  <a:schemeClr val="tx1"/>
                </a:solidFill>
              </a:rPr>
              <a:t>analysis</a:t>
            </a:r>
            <a:r>
              <a:rPr lang="nb-NO" sz="2400" dirty="0">
                <a:solidFill>
                  <a:schemeClr val="tx1"/>
                </a:solidFill>
              </a:rPr>
              <a:t> </a:t>
            </a:r>
            <a:r>
              <a:rPr lang="nb-NO" sz="2400" dirty="0" err="1">
                <a:solidFill>
                  <a:schemeClr val="tx1"/>
                </a:solidFill>
              </a:rPr>
              <a:t>helped</a:t>
            </a:r>
            <a:r>
              <a:rPr lang="nb-NO" sz="2400" dirty="0">
                <a:solidFill>
                  <a:schemeClr val="tx1"/>
                </a:solidFill>
              </a:rPr>
              <a:t> «</a:t>
            </a:r>
            <a:r>
              <a:rPr lang="nb-NO" sz="2400" dirty="0" err="1">
                <a:solidFill>
                  <a:schemeClr val="tx1"/>
                </a:solidFill>
              </a:rPr>
              <a:t>tidy</a:t>
            </a:r>
            <a:r>
              <a:rPr lang="nb-NO" sz="2400" dirty="0">
                <a:solidFill>
                  <a:schemeClr val="tx1"/>
                </a:solidFill>
              </a:rPr>
              <a:t> </a:t>
            </a:r>
            <a:r>
              <a:rPr lang="nb-NO" sz="2400" dirty="0" err="1">
                <a:solidFill>
                  <a:schemeClr val="tx1"/>
                </a:solidFill>
              </a:rPr>
              <a:t>the</a:t>
            </a:r>
            <a:r>
              <a:rPr lang="nb-NO" sz="2400" dirty="0">
                <a:solidFill>
                  <a:schemeClr val="tx1"/>
                </a:solidFill>
              </a:rPr>
              <a:t> mess» </a:t>
            </a:r>
          </a:p>
          <a:p>
            <a:pPr lvl="1"/>
            <a:r>
              <a:rPr lang="nb-NO" sz="2200" dirty="0" err="1">
                <a:solidFill>
                  <a:schemeClr val="tx1"/>
                </a:solidFill>
              </a:rPr>
              <a:t>Informed</a:t>
            </a:r>
            <a:r>
              <a:rPr lang="nb-NO" sz="2200" dirty="0">
                <a:solidFill>
                  <a:schemeClr val="tx1"/>
                </a:solidFill>
              </a:rPr>
              <a:t> </a:t>
            </a:r>
            <a:r>
              <a:rPr lang="nb-NO" sz="2200" dirty="0" err="1">
                <a:solidFill>
                  <a:schemeClr val="tx1"/>
                </a:solidFill>
              </a:rPr>
              <a:t>our</a:t>
            </a:r>
            <a:r>
              <a:rPr lang="nb-NO" sz="2200" dirty="0">
                <a:solidFill>
                  <a:schemeClr val="tx1"/>
                </a:solidFill>
              </a:rPr>
              <a:t> </a:t>
            </a:r>
            <a:r>
              <a:rPr lang="nb-NO" sz="2200" dirty="0" err="1">
                <a:solidFill>
                  <a:schemeClr val="tx1"/>
                </a:solidFill>
              </a:rPr>
              <a:t>understanding</a:t>
            </a:r>
            <a:r>
              <a:rPr lang="nb-NO" sz="2200" dirty="0">
                <a:solidFill>
                  <a:schemeClr val="tx1"/>
                </a:solidFill>
              </a:rPr>
              <a:t> and </a:t>
            </a:r>
            <a:r>
              <a:rPr lang="nb-NO" sz="2200" dirty="0" err="1">
                <a:solidFill>
                  <a:schemeClr val="tx1"/>
                </a:solidFill>
              </a:rPr>
              <a:t>helped</a:t>
            </a:r>
            <a:r>
              <a:rPr lang="nb-NO" sz="2200" dirty="0">
                <a:solidFill>
                  <a:schemeClr val="tx1"/>
                </a:solidFill>
              </a:rPr>
              <a:t> </a:t>
            </a:r>
            <a:r>
              <a:rPr lang="nb-NO" sz="2200" dirty="0" err="1">
                <a:solidFill>
                  <a:schemeClr val="tx1"/>
                </a:solidFill>
              </a:rPr>
              <a:t>us</a:t>
            </a:r>
            <a:r>
              <a:rPr lang="nb-NO" sz="2200" dirty="0">
                <a:solidFill>
                  <a:schemeClr val="tx1"/>
                </a:solidFill>
              </a:rPr>
              <a:t> </a:t>
            </a:r>
            <a:r>
              <a:rPr lang="nb-NO" sz="2200" dirty="0" err="1">
                <a:solidFill>
                  <a:schemeClr val="tx1"/>
                </a:solidFill>
              </a:rPr>
              <a:t>navigate</a:t>
            </a:r>
            <a:r>
              <a:rPr lang="nb-NO" sz="2200" dirty="0">
                <a:solidFill>
                  <a:schemeClr val="tx1"/>
                </a:solidFill>
              </a:rPr>
              <a:t> </a:t>
            </a:r>
            <a:r>
              <a:rPr lang="nb-NO" sz="2200" dirty="0" err="1">
                <a:solidFill>
                  <a:schemeClr val="tx1"/>
                </a:solidFill>
              </a:rPr>
              <a:t>the</a:t>
            </a:r>
            <a:r>
              <a:rPr lang="nb-NO" sz="2200" dirty="0">
                <a:solidFill>
                  <a:schemeClr val="tx1"/>
                </a:solidFill>
              </a:rPr>
              <a:t> </a:t>
            </a:r>
            <a:br>
              <a:rPr lang="nb-NO" sz="2200" dirty="0">
                <a:solidFill>
                  <a:schemeClr val="tx1"/>
                </a:solidFill>
              </a:rPr>
            </a:br>
            <a:r>
              <a:rPr lang="nb-NO" sz="2200" dirty="0">
                <a:solidFill>
                  <a:schemeClr val="tx1"/>
                </a:solidFill>
              </a:rPr>
              <a:t>stakeholders’ </a:t>
            </a:r>
            <a:r>
              <a:rPr lang="nb-NO" sz="2200" dirty="0" err="1">
                <a:solidFill>
                  <a:schemeClr val="tx1"/>
                </a:solidFill>
              </a:rPr>
              <a:t>context</a:t>
            </a:r>
            <a:r>
              <a:rPr lang="nb-NO" sz="2200" dirty="0">
                <a:solidFill>
                  <a:schemeClr val="tx1"/>
                </a:solidFill>
              </a:rPr>
              <a:t> and </a:t>
            </a:r>
            <a:r>
              <a:rPr lang="nb-NO" sz="2200" dirty="0" err="1">
                <a:solidFill>
                  <a:schemeClr val="tx1"/>
                </a:solidFill>
              </a:rPr>
              <a:t>what</a:t>
            </a:r>
            <a:r>
              <a:rPr lang="nb-NO" sz="2200" dirty="0">
                <a:solidFill>
                  <a:schemeClr val="tx1"/>
                </a:solidFill>
              </a:rPr>
              <a:t> </a:t>
            </a:r>
            <a:r>
              <a:rPr lang="nb-NO" sz="2200" dirty="0" err="1">
                <a:solidFill>
                  <a:schemeClr val="tx1"/>
                </a:solidFill>
              </a:rPr>
              <a:t>they</a:t>
            </a:r>
            <a:r>
              <a:rPr lang="nb-NO" sz="2200" dirty="0">
                <a:solidFill>
                  <a:schemeClr val="tx1"/>
                </a:solidFill>
              </a:rPr>
              <a:t> </a:t>
            </a:r>
            <a:r>
              <a:rPr lang="nb-NO" sz="2200" dirty="0" err="1">
                <a:solidFill>
                  <a:schemeClr val="tx1"/>
                </a:solidFill>
              </a:rPr>
              <a:t>view</a:t>
            </a:r>
            <a:r>
              <a:rPr lang="nb-NO" sz="2200" dirty="0">
                <a:solidFill>
                  <a:schemeClr val="tx1"/>
                </a:solidFill>
              </a:rPr>
              <a:t> as </a:t>
            </a:r>
            <a:r>
              <a:rPr lang="nb-NO" sz="2200" dirty="0" err="1">
                <a:solidFill>
                  <a:schemeClr val="tx1"/>
                </a:solidFill>
              </a:rPr>
              <a:t>complex</a:t>
            </a:r>
            <a:r>
              <a:rPr lang="nb-NO" sz="2200" dirty="0">
                <a:solidFill>
                  <a:schemeClr val="tx1"/>
                </a:solidFill>
              </a:rPr>
              <a:t> </a:t>
            </a:r>
            <a:br>
              <a:rPr lang="nb-NO" sz="2200" dirty="0">
                <a:solidFill>
                  <a:schemeClr val="tx1"/>
                </a:solidFill>
              </a:rPr>
            </a:br>
            <a:r>
              <a:rPr lang="nb-NO" sz="2200" dirty="0">
                <a:solidFill>
                  <a:schemeClr val="tx1"/>
                </a:solidFill>
              </a:rPr>
              <a:t>(</a:t>
            </a:r>
            <a:r>
              <a:rPr lang="nb-NO" sz="2200" dirty="0" err="1">
                <a:solidFill>
                  <a:schemeClr val="tx1"/>
                </a:solidFill>
              </a:rPr>
              <a:t>with</a:t>
            </a:r>
            <a:r>
              <a:rPr lang="nb-NO" sz="2200" dirty="0">
                <a:solidFill>
                  <a:schemeClr val="tx1"/>
                </a:solidFill>
              </a:rPr>
              <a:t> </a:t>
            </a:r>
            <a:r>
              <a:rPr lang="nb-NO" sz="2200" dirty="0" err="1">
                <a:solidFill>
                  <a:schemeClr val="tx1"/>
                </a:solidFill>
              </a:rPr>
              <a:t>intervention</a:t>
            </a:r>
            <a:r>
              <a:rPr lang="nb-NO" sz="2200" dirty="0">
                <a:solidFill>
                  <a:schemeClr val="tx1"/>
                </a:solidFill>
              </a:rPr>
              <a:t>, </a:t>
            </a:r>
            <a:r>
              <a:rPr lang="nb-NO" sz="2200" dirty="0" err="1">
                <a:solidFill>
                  <a:schemeClr val="tx1"/>
                </a:solidFill>
              </a:rPr>
              <a:t>their</a:t>
            </a:r>
            <a:r>
              <a:rPr lang="nb-NO" sz="2200" dirty="0">
                <a:solidFill>
                  <a:schemeClr val="tx1"/>
                </a:solidFill>
              </a:rPr>
              <a:t> </a:t>
            </a:r>
            <a:r>
              <a:rPr lang="nb-NO" sz="2200" dirty="0" err="1">
                <a:solidFill>
                  <a:schemeClr val="tx1"/>
                </a:solidFill>
              </a:rPr>
              <a:t>inner</a:t>
            </a:r>
            <a:r>
              <a:rPr lang="nb-NO" sz="2200" dirty="0">
                <a:solidFill>
                  <a:schemeClr val="tx1"/>
                </a:solidFill>
              </a:rPr>
              <a:t> setting, and </a:t>
            </a:r>
            <a:r>
              <a:rPr lang="nb-NO" sz="2200" dirty="0" err="1">
                <a:solidFill>
                  <a:schemeClr val="tx1"/>
                </a:solidFill>
              </a:rPr>
              <a:t>individuals</a:t>
            </a:r>
            <a:r>
              <a:rPr lang="nb-NO" sz="2200" dirty="0">
                <a:solidFill>
                  <a:schemeClr val="tx1"/>
                </a:solidFill>
              </a:rPr>
              <a:t>’ </a:t>
            </a:r>
            <a:br>
              <a:rPr lang="nb-NO" sz="2200" dirty="0">
                <a:solidFill>
                  <a:schemeClr val="tx1"/>
                </a:solidFill>
              </a:rPr>
            </a:br>
            <a:r>
              <a:rPr lang="nb-NO" sz="2200" dirty="0" err="1">
                <a:solidFill>
                  <a:schemeClr val="tx1"/>
                </a:solidFill>
              </a:rPr>
              <a:t>opportunities</a:t>
            </a:r>
            <a:r>
              <a:rPr lang="nb-NO" sz="2200" dirty="0">
                <a:solidFill>
                  <a:schemeClr val="tx1"/>
                </a:solidFill>
              </a:rPr>
              <a:t>, </a:t>
            </a:r>
            <a:r>
              <a:rPr lang="nb-NO" sz="2200" dirty="0" err="1">
                <a:solidFill>
                  <a:schemeClr val="tx1"/>
                </a:solidFill>
              </a:rPr>
              <a:t>capacities</a:t>
            </a:r>
            <a:r>
              <a:rPr lang="nb-NO" sz="2200" dirty="0">
                <a:solidFill>
                  <a:schemeClr val="tx1"/>
                </a:solidFill>
              </a:rPr>
              <a:t> and </a:t>
            </a:r>
            <a:r>
              <a:rPr lang="nb-NO" sz="2200" dirty="0" err="1">
                <a:solidFill>
                  <a:schemeClr val="tx1"/>
                </a:solidFill>
              </a:rPr>
              <a:t>needs</a:t>
            </a:r>
            <a:r>
              <a:rPr lang="nb-NO" sz="2200" dirty="0">
                <a:solidFill>
                  <a:schemeClr val="tx1"/>
                </a:solidFill>
              </a:rPr>
              <a:t>)</a:t>
            </a:r>
          </a:p>
          <a:p>
            <a:r>
              <a:rPr lang="nb-NO" sz="2400" dirty="0" err="1">
                <a:solidFill>
                  <a:schemeClr val="tx1"/>
                </a:solidFill>
              </a:rPr>
              <a:t>Adapt</a:t>
            </a:r>
            <a:r>
              <a:rPr lang="nb-NO" sz="2400" dirty="0">
                <a:solidFill>
                  <a:schemeClr val="tx1"/>
                </a:solidFill>
              </a:rPr>
              <a:t> </a:t>
            </a:r>
            <a:r>
              <a:rPr lang="nb-NO" sz="2400" dirty="0" err="1">
                <a:solidFill>
                  <a:schemeClr val="tx1"/>
                </a:solidFill>
              </a:rPr>
              <a:t>intervention</a:t>
            </a:r>
            <a:r>
              <a:rPr lang="nb-NO" sz="2400" dirty="0">
                <a:solidFill>
                  <a:schemeClr val="tx1"/>
                </a:solidFill>
              </a:rPr>
              <a:t> and </a:t>
            </a:r>
            <a:r>
              <a:rPr lang="nb-NO" sz="2400" dirty="0" err="1">
                <a:solidFill>
                  <a:schemeClr val="tx1"/>
                </a:solidFill>
              </a:rPr>
              <a:t>implementation</a:t>
            </a:r>
            <a:r>
              <a:rPr lang="nb-NO" sz="2400" dirty="0">
                <a:solidFill>
                  <a:schemeClr val="tx1"/>
                </a:solidFill>
              </a:rPr>
              <a:t> </a:t>
            </a:r>
            <a:r>
              <a:rPr lang="nb-NO" sz="2400" dirty="0" err="1">
                <a:solidFill>
                  <a:schemeClr val="tx1"/>
                </a:solidFill>
              </a:rPr>
              <a:t>strategies</a:t>
            </a:r>
            <a:r>
              <a:rPr lang="nb-NO" sz="2400" dirty="0">
                <a:solidFill>
                  <a:schemeClr val="tx1"/>
                </a:solidFill>
              </a:rPr>
              <a:t>, used as </a:t>
            </a:r>
            <a:br>
              <a:rPr lang="nb-NO" sz="2400" dirty="0">
                <a:solidFill>
                  <a:schemeClr val="tx1"/>
                </a:solidFill>
              </a:rPr>
            </a:br>
            <a:r>
              <a:rPr lang="nb-NO" sz="2400" dirty="0">
                <a:solidFill>
                  <a:schemeClr val="tx1"/>
                </a:solidFill>
              </a:rPr>
              <a:t>a </a:t>
            </a:r>
            <a:r>
              <a:rPr lang="nb-NO" sz="2400" dirty="0" err="1">
                <a:solidFill>
                  <a:schemeClr val="tx1"/>
                </a:solidFill>
              </a:rPr>
              <a:t>segue</a:t>
            </a:r>
            <a:r>
              <a:rPr lang="nb-NO" sz="2400" dirty="0">
                <a:solidFill>
                  <a:schemeClr val="tx1"/>
                </a:solidFill>
              </a:rPr>
              <a:t> to a </a:t>
            </a:r>
            <a:r>
              <a:rPr lang="nb-NO" sz="2400" dirty="0" err="1">
                <a:solidFill>
                  <a:schemeClr val="tx1"/>
                </a:solidFill>
              </a:rPr>
              <a:t>subsequent</a:t>
            </a:r>
            <a:r>
              <a:rPr lang="nb-NO" sz="2400" dirty="0">
                <a:solidFill>
                  <a:schemeClr val="tx1"/>
                </a:solidFill>
              </a:rPr>
              <a:t> and </a:t>
            </a:r>
            <a:r>
              <a:rPr lang="nb-NO" sz="2400" dirty="0" err="1">
                <a:solidFill>
                  <a:schemeClr val="tx1"/>
                </a:solidFill>
              </a:rPr>
              <a:t>ongoing</a:t>
            </a:r>
            <a:r>
              <a:rPr lang="nb-NO" sz="2400" dirty="0">
                <a:solidFill>
                  <a:schemeClr val="tx1"/>
                </a:solidFill>
              </a:rPr>
              <a:t> hybrid RCT / </a:t>
            </a:r>
            <a:br>
              <a:rPr lang="nb-NO" sz="2400" dirty="0">
                <a:solidFill>
                  <a:schemeClr val="tx1"/>
                </a:solidFill>
              </a:rPr>
            </a:br>
            <a:r>
              <a:rPr lang="nb-NO" sz="2400" dirty="0" err="1">
                <a:solidFill>
                  <a:schemeClr val="tx1"/>
                </a:solidFill>
              </a:rPr>
              <a:t>implementation</a:t>
            </a:r>
            <a:r>
              <a:rPr lang="nb-NO" sz="2400" dirty="0">
                <a:solidFill>
                  <a:schemeClr val="tx1"/>
                </a:solidFill>
              </a:rPr>
              <a:t> </a:t>
            </a:r>
            <a:r>
              <a:rPr lang="nb-NO" sz="2400" dirty="0" err="1">
                <a:solidFill>
                  <a:schemeClr val="tx1"/>
                </a:solidFill>
              </a:rPr>
              <a:t>study</a:t>
            </a:r>
            <a:r>
              <a:rPr lang="nb-NO" sz="2400" dirty="0">
                <a:solidFill>
                  <a:schemeClr val="tx1"/>
                </a:solidFill>
              </a:rPr>
              <a:t> </a:t>
            </a:r>
          </a:p>
        </p:txBody>
      </p:sp>
      <p:pic>
        <p:nvPicPr>
          <p:cNvPr id="4" name="Plassholder for innhold 3" descr="Navigere gjennom labyrint">
            <a:extLst>
              <a:ext uri="{FF2B5EF4-FFF2-40B4-BE49-F238E27FC236}">
                <a16:creationId xmlns:a16="http://schemas.microsoft.com/office/drawing/2014/main" id="{7EE17457-F492-9263-697B-4F5B76206D2E}"/>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8031" r="33931" b="-1"/>
          <a:stretch/>
        </p:blipFill>
        <p:spPr>
          <a:xfrm>
            <a:off x="8232110" y="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reflection endPos="0" dist="50800" dir="5400000" sy="-100000" algn="bl" rotWithShape="0"/>
          </a:effectLst>
        </p:spPr>
      </p:pic>
    </p:spTree>
    <p:extLst>
      <p:ext uri="{BB962C8B-B14F-4D97-AF65-F5344CB8AC3E}">
        <p14:creationId xmlns:p14="http://schemas.microsoft.com/office/powerpoint/2010/main" val="26967833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4" descr="Et bilde som inneholder klær, person, Menneskeansikt, smil&#10;&#10;Automatisk generert beskrivelse">
            <a:extLst>
              <a:ext uri="{FF2B5EF4-FFF2-40B4-BE49-F238E27FC236}">
                <a16:creationId xmlns:a16="http://schemas.microsoft.com/office/drawing/2014/main" id="{89A8EC49-0598-D4F5-9010-9C289D936C88}"/>
              </a:ext>
            </a:extLst>
          </p:cNvPr>
          <p:cNvPicPr>
            <a:picLocks noChangeAspect="1"/>
          </p:cNvPicPr>
          <p:nvPr/>
        </p:nvPicPr>
        <p:blipFill>
          <a:blip r:embed="rId3" cstate="print">
            <a:extLst>
              <a:ext uri="{28A0092B-C50C-407E-A947-70E740481C1C}">
                <a14:useLocalDpi xmlns:a14="http://schemas.microsoft.com/office/drawing/2010/main" val="0"/>
              </a:ext>
            </a:extLst>
          </a:blip>
          <a:srcRect t="6941" b="31884"/>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ssholder for innhold 2">
            <a:extLst>
              <a:ext uri="{FF2B5EF4-FFF2-40B4-BE49-F238E27FC236}">
                <a16:creationId xmlns:a16="http://schemas.microsoft.com/office/drawing/2014/main" id="{D2B872AA-1889-7858-BFE7-EE15FD99C2EC}"/>
              </a:ext>
            </a:extLst>
          </p:cNvPr>
          <p:cNvSpPr>
            <a:spLocks noGrp="1"/>
          </p:cNvSpPr>
          <p:nvPr>
            <p:ph idx="1"/>
          </p:nvPr>
        </p:nvSpPr>
        <p:spPr>
          <a:xfrm>
            <a:off x="4539656" y="3898390"/>
            <a:ext cx="3138616" cy="2452687"/>
          </a:xfrm>
        </p:spPr>
        <p:txBody>
          <a:bodyPr anchor="ctr">
            <a:normAutofit/>
          </a:bodyPr>
          <a:lstStyle/>
          <a:p>
            <a:pPr marL="0" indent="0" algn="ctr">
              <a:buNone/>
            </a:pPr>
            <a:r>
              <a:rPr lang="nb-NO" sz="2000" dirty="0" err="1">
                <a:solidFill>
                  <a:schemeClr val="tx1"/>
                </a:solidFill>
              </a:rPr>
              <a:t>Thank</a:t>
            </a:r>
            <a:r>
              <a:rPr lang="nb-NO" sz="2000" dirty="0">
                <a:solidFill>
                  <a:schemeClr val="tx1"/>
                </a:solidFill>
              </a:rPr>
              <a:t> </a:t>
            </a:r>
            <a:r>
              <a:rPr lang="nb-NO" sz="2000" dirty="0" err="1">
                <a:solidFill>
                  <a:schemeClr val="tx1"/>
                </a:solidFill>
              </a:rPr>
              <a:t>you</a:t>
            </a:r>
            <a:r>
              <a:rPr lang="nb-NO" sz="2000" dirty="0">
                <a:solidFill>
                  <a:schemeClr val="tx1"/>
                </a:solidFill>
              </a:rPr>
              <a:t>! </a:t>
            </a:r>
          </a:p>
          <a:p>
            <a:pPr marL="0" indent="0" algn="ctr">
              <a:buNone/>
            </a:pPr>
            <a:r>
              <a:rPr lang="nb-NO" sz="2000" dirty="0">
                <a:solidFill>
                  <a:schemeClr val="tx1"/>
                </a:solidFill>
              </a:rPr>
              <a:t>Anette A. Grønlie anette.gronlie@nubu.no</a:t>
            </a:r>
          </a:p>
          <a:p>
            <a:pPr marL="0" indent="0" algn="ctr">
              <a:buNone/>
            </a:pPr>
            <a:r>
              <a:rPr lang="nb-NO" sz="2000" dirty="0"/>
              <a:t> </a:t>
            </a:r>
          </a:p>
        </p:txBody>
      </p:sp>
      <p:pic>
        <p:nvPicPr>
          <p:cNvPr id="8" name="Bilde 7">
            <a:extLst>
              <a:ext uri="{FF2B5EF4-FFF2-40B4-BE49-F238E27FC236}">
                <a16:creationId xmlns:a16="http://schemas.microsoft.com/office/drawing/2014/main" id="{E292394C-8392-517D-271C-00E0545A611F}"/>
              </a:ext>
            </a:extLst>
          </p:cNvPr>
          <p:cNvPicPr>
            <a:picLocks noChangeAspect="1"/>
          </p:cNvPicPr>
          <p:nvPr/>
        </p:nvPicPr>
        <p:blipFill>
          <a:blip r:embed="rId4"/>
          <a:stretch>
            <a:fillRect/>
          </a:stretch>
        </p:blipFill>
        <p:spPr>
          <a:xfrm>
            <a:off x="8727141" y="5695250"/>
            <a:ext cx="3224222" cy="1089070"/>
          </a:xfrm>
          <a:prstGeom prst="rect">
            <a:avLst/>
          </a:prstGeom>
        </p:spPr>
      </p:pic>
      <p:pic>
        <p:nvPicPr>
          <p:cNvPr id="9" name="Bilde 8">
            <a:extLst>
              <a:ext uri="{FF2B5EF4-FFF2-40B4-BE49-F238E27FC236}">
                <a16:creationId xmlns:a16="http://schemas.microsoft.com/office/drawing/2014/main" id="{755E367C-5A6B-36B9-B1AB-3E0903DD268A}"/>
              </a:ext>
            </a:extLst>
          </p:cNvPr>
          <p:cNvPicPr>
            <a:picLocks noChangeAspect="1"/>
          </p:cNvPicPr>
          <p:nvPr/>
        </p:nvPicPr>
        <p:blipFill>
          <a:blip r:embed="rId5"/>
          <a:stretch>
            <a:fillRect/>
          </a:stretch>
        </p:blipFill>
        <p:spPr>
          <a:xfrm>
            <a:off x="166932" y="5732414"/>
            <a:ext cx="4425239" cy="987084"/>
          </a:xfrm>
          <a:prstGeom prst="rect">
            <a:avLst/>
          </a:prstGeom>
        </p:spPr>
      </p:pic>
    </p:spTree>
    <p:extLst>
      <p:ext uri="{BB962C8B-B14F-4D97-AF65-F5344CB8AC3E}">
        <p14:creationId xmlns:p14="http://schemas.microsoft.com/office/powerpoint/2010/main" val="53815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35243" y="1440918"/>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50" normalizeH="0" baseline="0" noProof="0" dirty="0">
                <a:ln>
                  <a:noFill/>
                </a:ln>
                <a:solidFill>
                  <a:srgbClr val="CD1200"/>
                </a:solidFill>
                <a:effectLst/>
                <a:uLnTx/>
                <a:uFillTx/>
                <a:latin typeface="Calibri Light" panose="020F0302020204030204"/>
                <a:ea typeface="+mj-ea"/>
                <a:cs typeface="+mj-cs"/>
              </a:rPr>
              <a:t>THANK YOU! </a:t>
            </a:r>
            <a:endParaRPr kumimoji="0" lang="en-US" sz="5400" b="0" i="0" u="none" strike="noStrike" kern="1200" cap="none" spc="-50" normalizeH="0" baseline="0" noProof="0" dirty="0">
              <a:ln>
                <a:noFill/>
              </a:ln>
              <a:solidFill>
                <a:srgbClr val="CD1200"/>
              </a:solidFill>
              <a:effectLst/>
              <a:uLnTx/>
              <a:uFillTx/>
              <a:latin typeface="Calibri Light" panose="020F0302020204030204"/>
              <a:ea typeface="+mj-ea"/>
              <a:cs typeface="+mj-cs"/>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35243" y="2310900"/>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all" spc="200" normalizeH="0" baseline="0" noProof="0" dirty="0">
                <a:ln>
                  <a:noFill/>
                </a:ln>
                <a:solidFill>
                  <a:srgbClr val="44546A"/>
                </a:solidFill>
                <a:effectLst/>
                <a:uLnTx/>
                <a:uFillTx/>
                <a:latin typeface="Calibri Light" panose="020F0302020204030204"/>
                <a:ea typeface="+mn-ea"/>
                <a:cs typeface="+mn-cs"/>
              </a:rPr>
              <a:t>Questions &amp; Discussion </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
        <p:nvSpPr>
          <p:cNvPr id="2" name="TextBox 1">
            <a:extLst>
              <a:ext uri="{FF2B5EF4-FFF2-40B4-BE49-F238E27FC236}">
                <a16:creationId xmlns:a16="http://schemas.microsoft.com/office/drawing/2014/main" id="{2DF8810C-1748-0744-BAD4-74F09BE7070F}"/>
              </a:ext>
            </a:extLst>
          </p:cNvPr>
          <p:cNvSpPr txBox="1"/>
          <p:nvPr/>
        </p:nvSpPr>
        <p:spPr>
          <a:xfrm>
            <a:off x="4536792" y="5859407"/>
            <a:ext cx="7629461" cy="830997"/>
          </a:xfrm>
          <a:prstGeom prst="rect">
            <a:avLst/>
          </a:prstGeom>
          <a:noFill/>
        </p:spPr>
        <p:txBody>
          <a:bodyPr wrap="none" rtlCol="0">
            <a:spAutoFit/>
          </a:bodyPr>
          <a:lstStyle/>
          <a:p>
            <a:r>
              <a:rPr lang="en-US" sz="2400" dirty="0">
                <a:solidFill>
                  <a:srgbClr val="00B2A1"/>
                </a:solidFill>
              </a:rPr>
              <a:t>Thought-provoking presentations and interesting insights? </a:t>
            </a:r>
          </a:p>
          <a:p>
            <a:r>
              <a:rPr lang="en-US" sz="2400" dirty="0">
                <a:solidFill>
                  <a:srgbClr val="00B2A1"/>
                </a:solidFill>
              </a:rPr>
              <a:t>Spread the word and let us follow along by using </a:t>
            </a:r>
            <a:r>
              <a:rPr lang="en-US" sz="2400" b="1" dirty="0">
                <a:solidFill>
                  <a:srgbClr val="CD1200"/>
                </a:solidFill>
              </a:rPr>
              <a:t>#EIE2025</a:t>
            </a:r>
            <a:r>
              <a:rPr lang="en-US" sz="2400" dirty="0">
                <a:solidFill>
                  <a:srgbClr val="00B2A1"/>
                </a:solidFill>
              </a:rPr>
              <a:t>!</a:t>
            </a:r>
            <a:endParaRPr lang="en-US" sz="2400" b="1" dirty="0">
              <a:solidFill>
                <a:srgbClr val="00B2A1"/>
              </a:solidFill>
            </a:endParaRPr>
          </a:p>
        </p:txBody>
      </p:sp>
      <p:sp>
        <p:nvSpPr>
          <p:cNvPr id="4" name="TextBox 11">
            <a:extLst>
              <a:ext uri="{FF2B5EF4-FFF2-40B4-BE49-F238E27FC236}">
                <a16:creationId xmlns:a16="http://schemas.microsoft.com/office/drawing/2014/main" id="{E598E3F2-595A-7A08-E0BC-8306F2A8B17B}"/>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Peter van der Graaf</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Juul </a:t>
            </a:r>
            <a:r>
              <a:rPr lang="en-US" sz="2000" b="1" u="none" strike="noStrike" dirty="0" err="1">
                <a:solidFill>
                  <a:srgbClr val="403632"/>
                </a:solidFill>
                <a:effectLst/>
                <a:latin typeface="Calibri" panose="020F0502020204030204" pitchFamily="34" charset="0"/>
                <a:cs typeface="Calibri" panose="020F0502020204030204" pitchFamily="34" charset="0"/>
              </a:rPr>
              <a:t>Tönis</a:t>
            </a:r>
            <a:endParaRPr lang="en-US" sz="2000" b="1" u="none" strike="noStrike" dirty="0">
              <a:solidFill>
                <a:srgbClr val="403632"/>
              </a:solidFill>
              <a:effectLst/>
              <a:latin typeface="Calibri" panose="020F0502020204030204" pitchFamily="34" charset="0"/>
              <a:cs typeface="Calibri" panose="020F0502020204030204" pitchFamily="34" charset="0"/>
            </a:endParaRP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dirty="0">
                <a:solidFill>
                  <a:srgbClr val="403632"/>
                </a:solidFill>
                <a:latin typeface="Calibri" panose="020F0502020204030204" pitchFamily="34" charset="0"/>
                <a:cs typeface="Calibri" panose="020F0502020204030204" pitchFamily="34" charset="0"/>
              </a:rPr>
              <a:t>Leticia </a:t>
            </a:r>
            <a:r>
              <a:rPr lang="en-US" sz="2000" b="1" dirty="0" err="1">
                <a:solidFill>
                  <a:srgbClr val="403632"/>
                </a:solidFill>
                <a:latin typeface="Calibri" panose="020F0502020204030204" pitchFamily="34" charset="0"/>
                <a:cs typeface="Calibri" panose="020F0502020204030204" pitchFamily="34" charset="0"/>
              </a:rPr>
              <a:t>Bernués</a:t>
            </a:r>
            <a:r>
              <a:rPr lang="en-US" sz="2000" b="1" dirty="0">
                <a:solidFill>
                  <a:srgbClr val="403632"/>
                </a:solidFill>
                <a:latin typeface="Calibri" panose="020F0502020204030204" pitchFamily="34" charset="0"/>
                <a:cs typeface="Calibri" panose="020F0502020204030204" pitchFamily="34" charset="0"/>
              </a:rPr>
              <a:t>-Caudillo</a:t>
            </a:r>
            <a:endParaRPr lang="en-US" sz="2000" b="1" u="none" strike="noStrike" dirty="0">
              <a:solidFill>
                <a:schemeClr val="bg2">
                  <a:lumMod val="25000"/>
                </a:schemeClr>
              </a:solidFill>
              <a:effectLst/>
              <a:latin typeface="Calibri" panose="020F0502020204030204" pitchFamily="34" charset="0"/>
              <a:ea typeface="Calibri" panose="020F0502020204030204" pitchFamily="34" charset="0"/>
              <a:cs typeface="Calibri" panose="020F0502020204030204" pitchFamily="34" charset="0"/>
            </a:endParaRP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dirty="0">
                <a:solidFill>
                  <a:srgbClr val="403632"/>
                </a:solidFill>
                <a:latin typeface="Calibri" panose="020F0502020204030204" pitchFamily="34" charset="0"/>
                <a:cs typeface="Calibri" panose="020F0502020204030204" pitchFamily="34" charset="0"/>
              </a:rPr>
              <a:t>Anette Gr</a:t>
            </a:r>
            <a:r>
              <a:rPr lang="en-US" sz="20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ønlie</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Sven Geelen</a:t>
            </a:r>
          </a:p>
        </p:txBody>
      </p:sp>
    </p:spTree>
    <p:extLst>
      <p:ext uri="{BB962C8B-B14F-4D97-AF65-F5344CB8AC3E}">
        <p14:creationId xmlns:p14="http://schemas.microsoft.com/office/powerpoint/2010/main" val="545801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2C1E77-17F8-839F-8D0B-2122E282E0DE}"/>
              </a:ext>
            </a:extLst>
          </p:cNvPr>
          <p:cNvSpPr>
            <a:spLocks noGrp="1"/>
          </p:cNvSpPr>
          <p:nvPr>
            <p:ph idx="1"/>
          </p:nvPr>
        </p:nvSpPr>
        <p:spPr>
          <a:xfrm>
            <a:off x="455427" y="1825625"/>
            <a:ext cx="7749879" cy="3947854"/>
          </a:xfrm>
        </p:spPr>
        <p:txBody>
          <a:bodyPr>
            <a:normAutofit/>
          </a:bodyPr>
          <a:lstStyle/>
          <a:p>
            <a:r>
              <a:rPr lang="en-GB" sz="2600" b="1" dirty="0"/>
              <a:t>Reanalyse interview data from UK case study</a:t>
            </a:r>
            <a:r>
              <a:rPr lang="en-GB" sz="2600" dirty="0"/>
              <a:t>: local implementation of national policy (</a:t>
            </a:r>
            <a:r>
              <a:rPr lang="en-GB" sz="2600" b="1" dirty="0"/>
              <a:t>Future in Mind; FiM</a:t>
            </a:r>
            <a:r>
              <a:rPr lang="en-GB" sz="2600" dirty="0"/>
              <a:t>) </a:t>
            </a:r>
          </a:p>
          <a:p>
            <a:r>
              <a:rPr lang="en-GB" sz="2600" b="1" dirty="0"/>
              <a:t>Stratified purposive sample</a:t>
            </a:r>
            <a:r>
              <a:rPr lang="en-GB" sz="2600" dirty="0"/>
              <a:t> of staff from local government, National Health Service/ mental health, schools, and third sector (</a:t>
            </a:r>
            <a:r>
              <a:rPr lang="en-GB" sz="2600" b="1" dirty="0"/>
              <a:t>n=31)</a:t>
            </a:r>
            <a:endParaRPr lang="en-GB" sz="2600" dirty="0"/>
          </a:p>
          <a:p>
            <a:r>
              <a:rPr lang="en-GB" sz="2600" b="1" dirty="0"/>
              <a:t>Re-coded interview data </a:t>
            </a:r>
            <a:r>
              <a:rPr lang="en-GB" sz="2600" dirty="0"/>
              <a:t>in NVivo12 on </a:t>
            </a:r>
            <a:r>
              <a:rPr lang="en-GB" sz="2600" i="1" dirty="0"/>
              <a:t>cross-organisation working</a:t>
            </a:r>
            <a:r>
              <a:rPr lang="en-GB" sz="2600" dirty="0"/>
              <a:t>, </a:t>
            </a:r>
            <a:r>
              <a:rPr lang="en-GB" sz="2600" i="1" dirty="0"/>
              <a:t>workforce development</a:t>
            </a:r>
            <a:r>
              <a:rPr lang="en-GB" sz="2600" dirty="0"/>
              <a:t>, and </a:t>
            </a:r>
            <a:r>
              <a:rPr lang="en-GB" sz="2600" i="1" dirty="0"/>
              <a:t>sustainability</a:t>
            </a:r>
            <a:r>
              <a:rPr lang="en-GB" sz="2600" dirty="0"/>
              <a:t>, using </a:t>
            </a:r>
            <a:r>
              <a:rPr lang="en-GB" sz="2600" b="1" dirty="0"/>
              <a:t>complexity concepts as sensitising constructs</a:t>
            </a:r>
            <a:endParaRPr lang="en-GB" sz="2600" dirty="0"/>
          </a:p>
          <a:p>
            <a:endParaRPr lang="en-GB" sz="2600" dirty="0"/>
          </a:p>
        </p:txBody>
      </p:sp>
      <p:sp>
        <p:nvSpPr>
          <p:cNvPr id="3" name="Title 2">
            <a:extLst>
              <a:ext uri="{FF2B5EF4-FFF2-40B4-BE49-F238E27FC236}">
                <a16:creationId xmlns:a16="http://schemas.microsoft.com/office/drawing/2014/main" id="{8C31C736-5902-6AE7-4A37-943561CF79FB}"/>
              </a:ext>
            </a:extLst>
          </p:cNvPr>
          <p:cNvSpPr>
            <a:spLocks noGrp="1"/>
          </p:cNvSpPr>
          <p:nvPr>
            <p:ph type="title"/>
          </p:nvPr>
        </p:nvSpPr>
        <p:spPr>
          <a:xfrm>
            <a:off x="838200" y="411770"/>
            <a:ext cx="9285514" cy="1325563"/>
          </a:xfrm>
        </p:spPr>
        <p:txBody>
          <a:bodyPr anchor="ctr">
            <a:normAutofit/>
          </a:bodyPr>
          <a:lstStyle/>
          <a:p>
            <a:r>
              <a:rPr lang="en-GB" dirty="0"/>
              <a:t>What did we do?</a:t>
            </a:r>
          </a:p>
        </p:txBody>
      </p:sp>
      <p:pic>
        <p:nvPicPr>
          <p:cNvPr id="4098" name="Picture 2" descr="Analyzing Blumer's Distinction: Definitive vs. Sensitizing Concepts in  Qualitative Research | by Reading Group | Medium">
            <a:extLst>
              <a:ext uri="{FF2B5EF4-FFF2-40B4-BE49-F238E27FC236}">
                <a16:creationId xmlns:a16="http://schemas.microsoft.com/office/drawing/2014/main" id="{620814CF-F9AD-407D-32D5-62FD9CEE7A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1100" r="4772" b="4"/>
          <a:stretch>
            <a:fillRect/>
          </a:stretch>
        </p:blipFill>
        <p:spPr bwMode="auto">
          <a:xfrm>
            <a:off x="8395806" y="1825625"/>
            <a:ext cx="3321376" cy="3947854"/>
          </a:xfrm>
          <a:prstGeom prst="rect">
            <a:avLst/>
          </a:prstGeom>
          <a:solidFill>
            <a:srgbClr val="FFFFFF"/>
          </a:solidFill>
        </p:spPr>
      </p:pic>
    </p:spTree>
    <p:extLst>
      <p:ext uri="{BB962C8B-B14F-4D97-AF65-F5344CB8AC3E}">
        <p14:creationId xmlns:p14="http://schemas.microsoft.com/office/powerpoint/2010/main" val="407710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ental health and wellbeing">
            <a:extLst>
              <a:ext uri="{FF2B5EF4-FFF2-40B4-BE49-F238E27FC236}">
                <a16:creationId xmlns:a16="http://schemas.microsoft.com/office/drawing/2014/main" id="{2C5CF26B-AA72-2DFD-CE4C-274B00872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63" y="1825623"/>
            <a:ext cx="3092304" cy="3896303"/>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3737FF70-791B-B7DF-DD81-851722E5A526}"/>
              </a:ext>
            </a:extLst>
          </p:cNvPr>
          <p:cNvSpPr>
            <a:spLocks noGrp="1"/>
          </p:cNvSpPr>
          <p:nvPr>
            <p:ph idx="1"/>
          </p:nvPr>
        </p:nvSpPr>
        <p:spPr>
          <a:xfrm>
            <a:off x="3279875" y="1714788"/>
            <a:ext cx="8453046" cy="4662645"/>
          </a:xfrm>
        </p:spPr>
        <p:txBody>
          <a:bodyPr>
            <a:normAutofit fontScale="85000" lnSpcReduction="10000"/>
          </a:bodyPr>
          <a:lstStyle/>
          <a:p>
            <a:r>
              <a:rPr lang="en-GB" dirty="0"/>
              <a:t>Increased prevalence of </a:t>
            </a:r>
            <a:r>
              <a:rPr lang="en-GB" b="1" dirty="0"/>
              <a:t>mental health issues among children and young people</a:t>
            </a:r>
            <a:r>
              <a:rPr lang="en-GB" dirty="0"/>
              <a:t>, outstripping provision of fragmented services</a:t>
            </a:r>
          </a:p>
          <a:p>
            <a:r>
              <a:rPr lang="en-GB" dirty="0"/>
              <a:t>2016: UK Government introduced national policy to </a:t>
            </a:r>
            <a:r>
              <a:rPr lang="en-GB" b="1" dirty="0"/>
              <a:t>improve school children’s access to mental health services</a:t>
            </a:r>
            <a:r>
              <a:rPr lang="en-GB" dirty="0"/>
              <a:t> </a:t>
            </a:r>
            <a:r>
              <a:rPr lang="en-GB" sz="2400" dirty="0"/>
              <a:t>[5]</a:t>
            </a:r>
            <a:endParaRPr lang="en-GB" dirty="0"/>
          </a:p>
          <a:p>
            <a:r>
              <a:rPr lang="en-GB" dirty="0"/>
              <a:t>National policy was </a:t>
            </a:r>
            <a:r>
              <a:rPr lang="en-GB" b="1" dirty="0"/>
              <a:t>loosely defined </a:t>
            </a:r>
            <a:r>
              <a:rPr lang="en-GB" dirty="0"/>
              <a:t>and </a:t>
            </a:r>
            <a:r>
              <a:rPr lang="en-GB" b="1" dirty="0"/>
              <a:t>non-prescriptive</a:t>
            </a:r>
            <a:r>
              <a:rPr lang="en-GB" dirty="0"/>
              <a:t>: space for </a:t>
            </a:r>
            <a:r>
              <a:rPr lang="en-GB" b="1" dirty="0"/>
              <a:t>adaptation</a:t>
            </a:r>
            <a:r>
              <a:rPr lang="en-GB" dirty="0"/>
              <a:t> based on local factors</a:t>
            </a:r>
          </a:p>
          <a:p>
            <a:r>
              <a:rPr lang="en-GB" b="1" dirty="0"/>
              <a:t>Local authority in northern England </a:t>
            </a:r>
            <a:r>
              <a:rPr lang="en-GB" dirty="0"/>
              <a:t>(population between 250,000–500,000) in quartile of most deprived areas</a:t>
            </a:r>
          </a:p>
          <a:p>
            <a:r>
              <a:rPr lang="en-GB" dirty="0"/>
              <a:t>Created a </a:t>
            </a:r>
            <a:r>
              <a:rPr lang="en-GB" b="1" dirty="0"/>
              <a:t>new multi-organisation partnership </a:t>
            </a:r>
            <a:r>
              <a:rPr lang="en-GB" dirty="0"/>
              <a:t>of local health commissioners, service providers, local government services, and third sector organisations</a:t>
            </a:r>
          </a:p>
          <a:p>
            <a:endParaRPr lang="en-GB" dirty="0"/>
          </a:p>
        </p:txBody>
      </p:sp>
      <p:sp>
        <p:nvSpPr>
          <p:cNvPr id="3" name="Title 2">
            <a:extLst>
              <a:ext uri="{FF2B5EF4-FFF2-40B4-BE49-F238E27FC236}">
                <a16:creationId xmlns:a16="http://schemas.microsoft.com/office/drawing/2014/main" id="{6B2311BE-62C6-6E9B-DB38-E2D2E998DB77}"/>
              </a:ext>
            </a:extLst>
          </p:cNvPr>
          <p:cNvSpPr>
            <a:spLocks noGrp="1"/>
          </p:cNvSpPr>
          <p:nvPr>
            <p:ph type="title"/>
          </p:nvPr>
        </p:nvSpPr>
        <p:spPr/>
        <p:txBody>
          <a:bodyPr/>
          <a:lstStyle/>
          <a:p>
            <a:r>
              <a:rPr lang="en-GB" dirty="0"/>
              <a:t>Case study: </a:t>
            </a:r>
            <a:r>
              <a:rPr lang="en-GB" b="1" dirty="0"/>
              <a:t>Future in Mind</a:t>
            </a:r>
            <a:r>
              <a:rPr lang="en-GB" dirty="0"/>
              <a:t> </a:t>
            </a:r>
          </a:p>
        </p:txBody>
      </p:sp>
    </p:spTree>
    <p:extLst>
      <p:ext uri="{BB962C8B-B14F-4D97-AF65-F5344CB8AC3E}">
        <p14:creationId xmlns:p14="http://schemas.microsoft.com/office/powerpoint/2010/main" val="1617791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CFC968-F175-2E34-5DF6-D723B565B32B}"/>
              </a:ext>
            </a:extLst>
          </p:cNvPr>
          <p:cNvSpPr>
            <a:spLocks noGrp="1"/>
          </p:cNvSpPr>
          <p:nvPr>
            <p:ph type="title"/>
          </p:nvPr>
        </p:nvSpPr>
        <p:spPr/>
        <p:txBody>
          <a:bodyPr/>
          <a:lstStyle/>
          <a:p>
            <a:r>
              <a:rPr lang="en-GB" dirty="0"/>
              <a:t>Findings</a:t>
            </a:r>
          </a:p>
        </p:txBody>
      </p:sp>
      <p:sp>
        <p:nvSpPr>
          <p:cNvPr id="4" name="Content Placeholder 3">
            <a:extLst>
              <a:ext uri="{FF2B5EF4-FFF2-40B4-BE49-F238E27FC236}">
                <a16:creationId xmlns:a16="http://schemas.microsoft.com/office/drawing/2014/main" id="{A12D9424-D373-15B7-2FD0-0C4EBC4BA89F}"/>
              </a:ext>
            </a:extLst>
          </p:cNvPr>
          <p:cNvSpPr>
            <a:spLocks noGrp="1"/>
          </p:cNvSpPr>
          <p:nvPr>
            <p:ph idx="1"/>
          </p:nvPr>
        </p:nvSpPr>
        <p:spPr/>
        <p:txBody>
          <a:bodyPr/>
          <a:lstStyle/>
          <a:p>
            <a:endParaRPr lang="en-GB" dirty="0"/>
          </a:p>
        </p:txBody>
      </p:sp>
      <p:pic>
        <p:nvPicPr>
          <p:cNvPr id="7" name="Picture 6">
            <a:extLst>
              <a:ext uri="{FF2B5EF4-FFF2-40B4-BE49-F238E27FC236}">
                <a16:creationId xmlns:a16="http://schemas.microsoft.com/office/drawing/2014/main" id="{6254F2E5-5363-093B-EBF9-DCAD57D46E95}"/>
              </a:ext>
            </a:extLst>
          </p:cNvPr>
          <p:cNvPicPr>
            <a:picLocks noChangeAspect="1"/>
          </p:cNvPicPr>
          <p:nvPr/>
        </p:nvPicPr>
        <p:blipFill>
          <a:blip r:embed="rId3"/>
          <a:stretch>
            <a:fillRect/>
          </a:stretch>
        </p:blipFill>
        <p:spPr>
          <a:xfrm>
            <a:off x="1057656" y="38862"/>
            <a:ext cx="10076688" cy="6780276"/>
          </a:xfrm>
          <a:prstGeom prst="rect">
            <a:avLst/>
          </a:prstGeom>
        </p:spPr>
      </p:pic>
    </p:spTree>
    <p:extLst>
      <p:ext uri="{BB962C8B-B14F-4D97-AF65-F5344CB8AC3E}">
        <p14:creationId xmlns:p14="http://schemas.microsoft.com/office/powerpoint/2010/main" val="3434063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839302-7021-B290-C6D6-56C2108C226B}"/>
              </a:ext>
            </a:extLst>
          </p:cNvPr>
          <p:cNvSpPr>
            <a:spLocks noGrp="1"/>
          </p:cNvSpPr>
          <p:nvPr>
            <p:ph idx="1"/>
          </p:nvPr>
        </p:nvSpPr>
        <p:spPr>
          <a:xfrm>
            <a:off x="455427" y="1825625"/>
            <a:ext cx="7829591" cy="4298084"/>
          </a:xfrm>
        </p:spPr>
        <p:txBody>
          <a:bodyPr>
            <a:normAutofit fontScale="92500" lnSpcReduction="10000"/>
          </a:bodyPr>
          <a:lstStyle/>
          <a:p>
            <a:r>
              <a:rPr lang="en-GB" dirty="0"/>
              <a:t>Importance of </a:t>
            </a:r>
            <a:r>
              <a:rPr lang="en-GB" b="1" dirty="0"/>
              <a:t>positive and negative feedback loops</a:t>
            </a:r>
            <a:r>
              <a:rPr lang="en-GB" dirty="0"/>
              <a:t> for evidencing system-level change and shifts across systems </a:t>
            </a:r>
          </a:p>
          <a:p>
            <a:r>
              <a:rPr lang="en-GB" dirty="0"/>
              <a:t>Complexity lens provides insights into </a:t>
            </a:r>
            <a:r>
              <a:rPr lang="en-GB" b="1" dirty="0"/>
              <a:t>unintended consequences of policy implementation</a:t>
            </a:r>
          </a:p>
          <a:p>
            <a:r>
              <a:rPr lang="en-GB" dirty="0"/>
              <a:t>Identify and evaluate feedback loops </a:t>
            </a:r>
            <a:r>
              <a:rPr lang="en-GB" b="1" dirty="0"/>
              <a:t>while implementing health policy</a:t>
            </a:r>
            <a:r>
              <a:rPr lang="en-GB" dirty="0"/>
              <a:t>, </a:t>
            </a:r>
            <a:r>
              <a:rPr lang="en-GB" b="1" dirty="0"/>
              <a:t>adjusting in response </a:t>
            </a:r>
            <a:r>
              <a:rPr lang="en-GB" dirty="0"/>
              <a:t>to emerging properties and co-evolution processes at system level (</a:t>
            </a:r>
            <a:r>
              <a:rPr lang="en-GB" i="1" dirty="0"/>
              <a:t>Complexification</a:t>
            </a:r>
            <a:r>
              <a:rPr lang="en-GB" dirty="0"/>
              <a:t>)</a:t>
            </a:r>
          </a:p>
          <a:p>
            <a:pPr marL="263525" indent="0">
              <a:buNone/>
            </a:pPr>
            <a:r>
              <a:rPr lang="en-GB" dirty="0"/>
              <a:t>Need for </a:t>
            </a:r>
            <a:r>
              <a:rPr lang="en-GB" b="1" dirty="0"/>
              <a:t>blurring of boundaries </a:t>
            </a:r>
            <a:r>
              <a:rPr lang="en-GB" dirty="0"/>
              <a:t>between </a:t>
            </a:r>
            <a:r>
              <a:rPr lang="en-GB" i="1" dirty="0"/>
              <a:t>implementation</a:t>
            </a:r>
            <a:r>
              <a:rPr lang="en-GB" dirty="0"/>
              <a:t> and </a:t>
            </a:r>
            <a:r>
              <a:rPr lang="en-GB" i="1" dirty="0"/>
              <a:t>evaluation</a:t>
            </a:r>
            <a:r>
              <a:rPr lang="en-GB" dirty="0"/>
              <a:t> in policy research to optimise the use of feedback</a:t>
            </a:r>
          </a:p>
        </p:txBody>
      </p:sp>
      <p:sp>
        <p:nvSpPr>
          <p:cNvPr id="3" name="Title 2">
            <a:extLst>
              <a:ext uri="{FF2B5EF4-FFF2-40B4-BE49-F238E27FC236}">
                <a16:creationId xmlns:a16="http://schemas.microsoft.com/office/drawing/2014/main" id="{700DEC17-F3B3-D558-7564-F99A808FECB0}"/>
              </a:ext>
            </a:extLst>
          </p:cNvPr>
          <p:cNvSpPr>
            <a:spLocks noGrp="1"/>
          </p:cNvSpPr>
          <p:nvPr>
            <p:ph type="title"/>
          </p:nvPr>
        </p:nvSpPr>
        <p:spPr/>
        <p:txBody>
          <a:bodyPr/>
          <a:lstStyle/>
          <a:p>
            <a:r>
              <a:rPr lang="en-GB" dirty="0"/>
              <a:t>Conclusions</a:t>
            </a:r>
          </a:p>
        </p:txBody>
      </p:sp>
      <p:sp>
        <p:nvSpPr>
          <p:cNvPr id="4" name="Arrow: Right 3">
            <a:extLst>
              <a:ext uri="{FF2B5EF4-FFF2-40B4-BE49-F238E27FC236}">
                <a16:creationId xmlns:a16="http://schemas.microsoft.com/office/drawing/2014/main" id="{EDDF3735-D28D-A457-F318-786A876A40E5}"/>
              </a:ext>
            </a:extLst>
          </p:cNvPr>
          <p:cNvSpPr/>
          <p:nvPr/>
        </p:nvSpPr>
        <p:spPr>
          <a:xfrm>
            <a:off x="399429" y="4601570"/>
            <a:ext cx="341194" cy="3821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26" name="Picture 2" descr="Boundaries (and Blurred Lines)">
            <a:extLst>
              <a:ext uri="{FF2B5EF4-FFF2-40B4-BE49-F238E27FC236}">
                <a16:creationId xmlns:a16="http://schemas.microsoft.com/office/drawing/2014/main" id="{4E83360D-0547-2C9E-3461-7FC7B079F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1016" y="1825625"/>
            <a:ext cx="3921451" cy="3466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07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5F3149-8C5E-94D0-5AF4-9392D5B01A6D}"/>
              </a:ext>
            </a:extLst>
          </p:cNvPr>
          <p:cNvSpPr>
            <a:spLocks noGrp="1"/>
          </p:cNvSpPr>
          <p:nvPr>
            <p:ph idx="1"/>
          </p:nvPr>
        </p:nvSpPr>
        <p:spPr>
          <a:xfrm>
            <a:off x="455427" y="1825625"/>
            <a:ext cx="5535628" cy="3947854"/>
          </a:xfrm>
        </p:spPr>
        <p:txBody>
          <a:bodyPr>
            <a:normAutofit/>
          </a:bodyPr>
          <a:lstStyle/>
          <a:p>
            <a:r>
              <a:rPr lang="en-GB" i="1" dirty="0"/>
              <a:t>How would you identify and evaluate feedback loops while implementing public policy? </a:t>
            </a:r>
          </a:p>
          <a:p>
            <a:endParaRPr lang="en-GB" dirty="0"/>
          </a:p>
          <a:p>
            <a:r>
              <a:rPr lang="en-GB" i="1" dirty="0"/>
              <a:t>How can we maximise positive feedback, while minimising negative feedback as the policy intervention plays out? </a:t>
            </a:r>
          </a:p>
        </p:txBody>
      </p:sp>
      <p:sp>
        <p:nvSpPr>
          <p:cNvPr id="3" name="Title 2">
            <a:extLst>
              <a:ext uri="{FF2B5EF4-FFF2-40B4-BE49-F238E27FC236}">
                <a16:creationId xmlns:a16="http://schemas.microsoft.com/office/drawing/2014/main" id="{EC6612DB-4AAD-1171-5FB5-12230D179492}"/>
              </a:ext>
            </a:extLst>
          </p:cNvPr>
          <p:cNvSpPr>
            <a:spLocks noGrp="1"/>
          </p:cNvSpPr>
          <p:nvPr>
            <p:ph type="title"/>
          </p:nvPr>
        </p:nvSpPr>
        <p:spPr>
          <a:xfrm>
            <a:off x="838200" y="411770"/>
            <a:ext cx="9285514" cy="1325563"/>
          </a:xfrm>
        </p:spPr>
        <p:txBody>
          <a:bodyPr anchor="ctr">
            <a:normAutofit/>
          </a:bodyPr>
          <a:lstStyle/>
          <a:p>
            <a:r>
              <a:rPr lang="en-GB" dirty="0"/>
              <a:t>Discussion questions </a:t>
            </a:r>
          </a:p>
        </p:txBody>
      </p:sp>
      <p:pic>
        <p:nvPicPr>
          <p:cNvPr id="2050" name="Picture 2" descr="Question Stems to Stir Discussion Early ...">
            <a:extLst>
              <a:ext uri="{FF2B5EF4-FFF2-40B4-BE49-F238E27FC236}">
                <a16:creationId xmlns:a16="http://schemas.microsoft.com/office/drawing/2014/main" id="{91C979DD-E219-8697-D396-F3FBB35BB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5" r="1407" b="-1"/>
          <a:stretch>
            <a:fillRect/>
          </a:stretch>
        </p:blipFill>
        <p:spPr bwMode="auto">
          <a:xfrm>
            <a:off x="6181555" y="1825625"/>
            <a:ext cx="5535628" cy="3947854"/>
          </a:xfrm>
          <a:prstGeom prst="rect">
            <a:avLst/>
          </a:prstGeom>
          <a:solidFill>
            <a:srgbClr val="FFFFFF"/>
          </a:solidFill>
        </p:spPr>
      </p:pic>
    </p:spTree>
    <p:extLst>
      <p:ext uri="{BB962C8B-B14F-4D97-AF65-F5344CB8AC3E}">
        <p14:creationId xmlns:p14="http://schemas.microsoft.com/office/powerpoint/2010/main" val="942912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U PowerPoint Template Arial v4. 23.11.18" id="{0BBC05B2-3AE7-4272-9492-D3FCB7778E8F}" vid="{17AF9251-26FA-4F03-882A-598B14E4F38B}"/>
    </a:ext>
  </a:extLst>
</a:theme>
</file>

<file path=ppt/theme/theme3.xml><?xml version="1.0" encoding="utf-8"?>
<a:theme xmlns:a="http://schemas.openxmlformats.org/drawingml/2006/main" name="White Content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U PowerPoint Template Arial v4. 23.11.18" id="{0BBC05B2-3AE7-4272-9492-D3FCB7778E8F}" vid="{8918ECFF-483E-488A-97F5-8C7209817875}"/>
    </a:ext>
  </a:extLst>
</a:theme>
</file>

<file path=ppt/theme/theme4.xml><?xml version="1.0" encoding="utf-8"?>
<a:theme xmlns:a="http://schemas.openxmlformats.org/drawingml/2006/main" name="Black 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U PowerPoint Template Arial v4. 23.11.18" id="{0BBC05B2-3AE7-4272-9492-D3FCB7778E8F}" vid="{E30F8E60-D38A-4E42-A62B-5A9C61C5B48C}"/>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ividendVTI">
  <a:themeElements>
    <a:clrScheme name="AnalogousFromLightSeedRightStep">
      <a:dk1>
        <a:srgbClr val="000000"/>
      </a:dk1>
      <a:lt1>
        <a:srgbClr val="FFFFFF"/>
      </a:lt1>
      <a:dk2>
        <a:srgbClr val="413324"/>
      </a:dk2>
      <a:lt2>
        <a:srgbClr val="E2E7E8"/>
      </a:lt2>
      <a:accent1>
        <a:srgbClr val="C49792"/>
      </a:accent1>
      <a:accent2>
        <a:srgbClr val="BA9D7F"/>
      </a:accent2>
      <a:accent3>
        <a:srgbClr val="A8A57F"/>
      </a:accent3>
      <a:accent4>
        <a:srgbClr val="98AB75"/>
      </a:accent4>
      <a:accent5>
        <a:srgbClr val="8CAD83"/>
      </a:accent5>
      <a:accent6>
        <a:srgbClr val="78AF82"/>
      </a:accent6>
      <a:hlink>
        <a:srgbClr val="588C92"/>
      </a:hlink>
      <a:folHlink>
        <a:srgbClr val="7F7F7F"/>
      </a:folHlink>
    </a:clrScheme>
    <a:fontScheme name="Dividend">
      <a:maj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7.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5102</Words>
  <Application>Microsoft Macintosh PowerPoint</Application>
  <PresentationFormat>Widescreen</PresentationFormat>
  <Paragraphs>488</Paragraphs>
  <Slides>45</Slides>
  <Notes>36</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45</vt:i4>
      </vt:variant>
    </vt:vector>
  </HeadingPairs>
  <TitlesOfParts>
    <vt:vector size="65" baseType="lpstr">
      <vt:lpstr>Arial</vt:lpstr>
      <vt:lpstr>Arial Nova Light</vt:lpstr>
      <vt:lpstr>Azo Sans</vt:lpstr>
      <vt:lpstr>Azo Sans Thin</vt:lpstr>
      <vt:lpstr>Calibri</vt:lpstr>
      <vt:lpstr>Calibri Light</vt:lpstr>
      <vt:lpstr>Segoe Sans</vt:lpstr>
      <vt:lpstr>Segoe UI</vt:lpstr>
      <vt:lpstr>Times New Roman</vt:lpstr>
      <vt:lpstr>Trebuchet MS</vt:lpstr>
      <vt:lpstr>Wingdings</vt:lpstr>
      <vt:lpstr>Wingdings 2</vt:lpstr>
      <vt:lpstr>Office Theme</vt:lpstr>
      <vt:lpstr>White Title Slide</vt:lpstr>
      <vt:lpstr>White Content Slide</vt:lpstr>
      <vt:lpstr>Black Title Slide</vt:lpstr>
      <vt:lpstr>Office-tema</vt:lpstr>
      <vt:lpstr>DividendVTI</vt:lpstr>
      <vt:lpstr>1_Office-tema</vt:lpstr>
      <vt:lpstr>Kantoorthema</vt:lpstr>
      <vt:lpstr>PowerPoint Presentation</vt:lpstr>
      <vt:lpstr>Applying a complexity lens to policy implementation: how feedback loops help to understand systems change1 </vt:lpstr>
      <vt:lpstr>Why a complexity lens?</vt:lpstr>
      <vt:lpstr>What is a complexity lens?</vt:lpstr>
      <vt:lpstr>What did we do?</vt:lpstr>
      <vt:lpstr>Case study: Future in Mind </vt:lpstr>
      <vt:lpstr>Findings</vt:lpstr>
      <vt:lpstr>Conclusions</vt:lpstr>
      <vt:lpstr>Discussion questions </vt:lpstr>
      <vt:lpstr>References</vt:lpstr>
      <vt:lpstr>Thank you!</vt:lpstr>
      <vt:lpstr>Implementation of Advance Care Planning across Multiple Health Care Organisations using Local Transdisciplinary Working Groups:  Identifying Challenges</vt:lpstr>
      <vt:lpstr>Implementation of collaboration working agreements on Advance Care Planning (ACP)</vt:lpstr>
      <vt:lpstr>Project design</vt:lpstr>
      <vt:lpstr>Research</vt:lpstr>
      <vt:lpstr>Progress so far </vt:lpstr>
      <vt:lpstr>CFIR model</vt:lpstr>
      <vt:lpstr>Preliminary results – Outer setting  </vt:lpstr>
      <vt:lpstr>Preliminary results – Inner setting </vt:lpstr>
      <vt:lpstr>Preliminary results – Individuals</vt:lpstr>
      <vt:lpstr>Preliminary results – Implementation process</vt:lpstr>
      <vt:lpstr>Preliminary results – Implementation process (2)</vt:lpstr>
      <vt:lpstr>Preliminary results – Innovation</vt:lpstr>
      <vt:lpstr>Main insights regarding designing phase</vt:lpstr>
      <vt:lpstr>Discussion questions</vt:lpstr>
      <vt:lpstr>Thank you</vt:lpstr>
      <vt:lpstr>Balancing Acts:  navigating flexibility and complexity in implementing a parent training intervention across diverse local contexts</vt:lpstr>
      <vt:lpstr>BACKGROUND: INTERVENTION</vt:lpstr>
      <vt:lpstr>BACKGROUND: IMPLEMENTATION</vt:lpstr>
      <vt:lpstr>AIMS OF                                                                 Supportive Parents - Coping Kids (SPARCK):</vt:lpstr>
      <vt:lpstr>PowerPoint Presentation</vt:lpstr>
      <vt:lpstr>CONTEXTUAL Analysis</vt:lpstr>
      <vt:lpstr>SPARCK Contextual analysis</vt:lpstr>
      <vt:lpstr>DEMOGRAPHICS</vt:lpstr>
      <vt:lpstr>I. INNOVATION DOMAIN – EXAMPLE CODING PROCESS</vt:lpstr>
      <vt:lpstr>PowerPoint Presentation</vt:lpstr>
      <vt:lpstr>PowerPoint Presentation</vt:lpstr>
      <vt:lpstr>Theme 3: Balancing flexibility with complexity</vt:lpstr>
      <vt:lpstr>BALANCING FLEXIBILITY WITH COMPLEXITY</vt:lpstr>
      <vt:lpstr>PowerPoint Presentation</vt:lpstr>
      <vt:lpstr>Theme 3: Balancing flexibility with complexity</vt:lpstr>
      <vt:lpstr>BALANCING FLEXIBILITY WITH COMPLEXITY</vt:lpstr>
      <vt:lpstr>IMPLEMENTATION STRATEGIES TO navigatE the  complexity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Bührmann</dc:creator>
  <cp:lastModifiedBy>LeahBuhrmann</cp:lastModifiedBy>
  <cp:revision>20</cp:revision>
  <dcterms:created xsi:type="dcterms:W3CDTF">2021-05-22T09:20:36Z</dcterms:created>
  <dcterms:modified xsi:type="dcterms:W3CDTF">2026-04-07T11:35:17Z</dcterms:modified>
</cp:coreProperties>
</file>