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90" r:id="rId2"/>
    <p:sldMasterId id="2147483648" r:id="rId3"/>
    <p:sldMasterId id="2147483702" r:id="rId4"/>
    <p:sldMasterId id="2147483712" r:id="rId5"/>
  </p:sldMasterIdLst>
  <p:notesMasterIdLst>
    <p:notesMasterId r:id="rId71"/>
  </p:notesMasterIdLst>
  <p:sldIdLst>
    <p:sldId id="740" r:id="rId6"/>
    <p:sldId id="742" r:id="rId7"/>
    <p:sldId id="743" r:id="rId8"/>
    <p:sldId id="744" r:id="rId9"/>
    <p:sldId id="745" r:id="rId10"/>
    <p:sldId id="746" r:id="rId11"/>
    <p:sldId id="747" r:id="rId12"/>
    <p:sldId id="748" r:id="rId13"/>
    <p:sldId id="749" r:id="rId14"/>
    <p:sldId id="750" r:id="rId15"/>
    <p:sldId id="751" r:id="rId16"/>
    <p:sldId id="752" r:id="rId17"/>
    <p:sldId id="753" r:id="rId18"/>
    <p:sldId id="754" r:id="rId19"/>
    <p:sldId id="789" r:id="rId20"/>
    <p:sldId id="293" r:id="rId21"/>
    <p:sldId id="321" r:id="rId22"/>
    <p:sldId id="329" r:id="rId23"/>
    <p:sldId id="307" r:id="rId24"/>
    <p:sldId id="335" r:id="rId25"/>
    <p:sldId id="331" r:id="rId26"/>
    <p:sldId id="330" r:id="rId27"/>
    <p:sldId id="790" r:id="rId28"/>
    <p:sldId id="333" r:id="rId29"/>
    <p:sldId id="332" r:id="rId30"/>
    <p:sldId id="328" r:id="rId31"/>
    <p:sldId id="791" r:id="rId32"/>
    <p:sldId id="309" r:id="rId33"/>
    <p:sldId id="324" r:id="rId34"/>
    <p:sldId id="258" r:id="rId35"/>
    <p:sldId id="792" r:id="rId36"/>
    <p:sldId id="256" r:id="rId37"/>
    <p:sldId id="296" r:id="rId38"/>
    <p:sldId id="273" r:id="rId39"/>
    <p:sldId id="288" r:id="rId40"/>
    <p:sldId id="289" r:id="rId41"/>
    <p:sldId id="290" r:id="rId42"/>
    <p:sldId id="291" r:id="rId43"/>
    <p:sldId id="275" r:id="rId44"/>
    <p:sldId id="297" r:id="rId45"/>
    <p:sldId id="270" r:id="rId46"/>
    <p:sldId id="298" r:id="rId47"/>
    <p:sldId id="282" r:id="rId48"/>
    <p:sldId id="277" r:id="rId49"/>
    <p:sldId id="294" r:id="rId50"/>
    <p:sldId id="260" r:id="rId51"/>
    <p:sldId id="299" r:id="rId52"/>
    <p:sldId id="300" r:id="rId53"/>
    <p:sldId id="301" r:id="rId54"/>
    <p:sldId id="292" r:id="rId55"/>
    <p:sldId id="775" r:id="rId56"/>
    <p:sldId id="776" r:id="rId57"/>
    <p:sldId id="777" r:id="rId58"/>
    <p:sldId id="778" r:id="rId59"/>
    <p:sldId id="779" r:id="rId60"/>
    <p:sldId id="780" r:id="rId61"/>
    <p:sldId id="781" r:id="rId62"/>
    <p:sldId id="782" r:id="rId63"/>
    <p:sldId id="783" r:id="rId64"/>
    <p:sldId id="784" r:id="rId65"/>
    <p:sldId id="785" r:id="rId66"/>
    <p:sldId id="786" r:id="rId67"/>
    <p:sldId id="787" r:id="rId68"/>
    <p:sldId id="788" r:id="rId69"/>
    <p:sldId id="741"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0"/>
    <p:restoredTop sz="95884"/>
  </p:normalViewPr>
  <p:slideViewPr>
    <p:cSldViewPr snapToGrid="0" snapToObjects="1">
      <p:cViewPr varScale="1">
        <p:scale>
          <a:sx n="82" d="100"/>
          <a:sy n="82" d="100"/>
        </p:scale>
        <p:origin x="78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1DA7B-B8F2-4F39-B0B1-D63986D2F34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SG"/>
        </a:p>
      </dgm:t>
    </dgm:pt>
    <dgm:pt modelId="{F7E6A319-833F-4EEE-A182-2E2369C8B497}">
      <dgm:prSet phldrT="[Text]"/>
      <dgm:spPr>
        <a:solidFill>
          <a:srgbClr val="1B3A6A"/>
        </a:solidFill>
        <a:ln>
          <a:solidFill>
            <a:srgbClr val="1B3A6A"/>
          </a:solidFill>
        </a:ln>
      </dgm:spPr>
      <dgm:t>
        <a:bodyPr/>
        <a:lstStyle/>
        <a:p>
          <a:r>
            <a:rPr lang="en-US" dirty="0">
              <a:latin typeface="Aptos" panose="020B0004020202020204" pitchFamily="34" charset="0"/>
            </a:rPr>
            <a:t>Evidence generation</a:t>
          </a:r>
          <a:endParaRPr lang="en-SG" dirty="0">
            <a:latin typeface="Aptos" panose="020B0004020202020204" pitchFamily="34" charset="0"/>
          </a:endParaRPr>
        </a:p>
      </dgm:t>
    </dgm:pt>
    <dgm:pt modelId="{EE7A712A-6085-4325-97DC-27C94FAE5AF1}" type="parTrans" cxnId="{70C8955A-94DC-487C-98EC-97D38AAF9481}">
      <dgm:prSet/>
      <dgm:spPr/>
      <dgm:t>
        <a:bodyPr/>
        <a:lstStyle/>
        <a:p>
          <a:endParaRPr lang="en-SG">
            <a:latin typeface="Aptos" panose="020B0004020202020204" pitchFamily="34" charset="0"/>
          </a:endParaRPr>
        </a:p>
      </dgm:t>
    </dgm:pt>
    <dgm:pt modelId="{0D3DA7DD-8E31-4B24-82FF-D4357F3CC826}" type="sibTrans" cxnId="{70C8955A-94DC-487C-98EC-97D38AAF9481}">
      <dgm:prSet/>
      <dgm:spPr>
        <a:solidFill>
          <a:schemeClr val="bg2"/>
        </a:solidFill>
      </dgm:spPr>
      <dgm:t>
        <a:bodyPr/>
        <a:lstStyle/>
        <a:p>
          <a:endParaRPr lang="en-SG">
            <a:latin typeface="Aptos" panose="020B0004020202020204" pitchFamily="34" charset="0"/>
          </a:endParaRPr>
        </a:p>
      </dgm:t>
    </dgm:pt>
    <dgm:pt modelId="{2E0134D3-DE68-4858-8161-A22F749AC2D1}">
      <dgm:prSet phldrT="[Text]"/>
      <dgm:spPr>
        <a:ln>
          <a:solidFill>
            <a:srgbClr val="EEEEF5"/>
          </a:solidFill>
        </a:ln>
      </dgm:spPr>
      <dgm:t>
        <a:bodyPr/>
        <a:lstStyle/>
        <a:p>
          <a:r>
            <a:rPr lang="en-US" spc="-40" dirty="0">
              <a:solidFill>
                <a:schemeClr val="bg1"/>
              </a:solidFill>
              <a:latin typeface="Aptos" panose="020B0004020202020204" pitchFamily="34" charset="0"/>
              <a:ea typeface="Open Sans" panose="020B0606030504020204" pitchFamily="34" charset="0"/>
              <a:cs typeface="Arial" panose="020B0604020202020204" pitchFamily="34" charset="0"/>
            </a:rPr>
            <a:t>Generate evidence </a:t>
          </a:r>
          <a:r>
            <a:rPr lang="en-US" spc="-40" dirty="0">
              <a:latin typeface="Aptos" panose="020B0004020202020204" pitchFamily="34" charset="0"/>
              <a:ea typeface="Open Sans" panose="020B0606030504020204" pitchFamily="34" charset="0"/>
              <a:cs typeface="Arial" panose="020B0604020202020204" pitchFamily="34" charset="0"/>
            </a:rPr>
            <a:t>to support implementation decisions</a:t>
          </a:r>
          <a:endParaRPr lang="en-SG" dirty="0">
            <a:latin typeface="Aptos" panose="020B0004020202020204" pitchFamily="34" charset="0"/>
          </a:endParaRPr>
        </a:p>
      </dgm:t>
    </dgm:pt>
    <dgm:pt modelId="{D3B6BE45-C467-4CA9-8879-178CE06FEC07}" type="parTrans" cxnId="{7A9A5BDB-497E-4A90-8563-2A6534B1FFCA}">
      <dgm:prSet/>
      <dgm:spPr/>
      <dgm:t>
        <a:bodyPr/>
        <a:lstStyle/>
        <a:p>
          <a:endParaRPr lang="en-SG">
            <a:latin typeface="Aptos" panose="020B0004020202020204" pitchFamily="34" charset="0"/>
          </a:endParaRPr>
        </a:p>
      </dgm:t>
    </dgm:pt>
    <dgm:pt modelId="{AA98A65F-D2A7-4399-9AFC-DF4FB493B72B}" type="sibTrans" cxnId="{7A9A5BDB-497E-4A90-8563-2A6534B1FFCA}">
      <dgm:prSet/>
      <dgm:spPr/>
      <dgm:t>
        <a:bodyPr/>
        <a:lstStyle/>
        <a:p>
          <a:endParaRPr lang="en-SG">
            <a:latin typeface="Aptos" panose="020B0004020202020204" pitchFamily="34" charset="0"/>
          </a:endParaRPr>
        </a:p>
      </dgm:t>
    </dgm:pt>
    <dgm:pt modelId="{73638615-0A1D-4820-B2FB-91628B85C21C}">
      <dgm:prSet phldrT="[Text]"/>
      <dgm:spPr>
        <a:solidFill>
          <a:srgbClr val="1B3A6A"/>
        </a:solidFill>
        <a:ln>
          <a:solidFill>
            <a:srgbClr val="1B3A6A"/>
          </a:solidFill>
        </a:ln>
      </dgm:spPr>
      <dgm:t>
        <a:bodyPr/>
        <a:lstStyle/>
        <a:p>
          <a:r>
            <a:rPr lang="en-US" dirty="0">
              <a:latin typeface="Aptos" panose="020B0004020202020204" pitchFamily="34" charset="0"/>
            </a:rPr>
            <a:t>Communication</a:t>
          </a:r>
          <a:endParaRPr lang="en-SG" dirty="0">
            <a:latin typeface="Aptos" panose="020B0004020202020204" pitchFamily="34" charset="0"/>
          </a:endParaRPr>
        </a:p>
      </dgm:t>
    </dgm:pt>
    <dgm:pt modelId="{C23853CC-AB93-40CE-AA5A-66B3059089E1}" type="parTrans" cxnId="{1019157A-569B-4806-A8F5-24EF39DB0AF9}">
      <dgm:prSet/>
      <dgm:spPr/>
      <dgm:t>
        <a:bodyPr/>
        <a:lstStyle/>
        <a:p>
          <a:endParaRPr lang="en-SG">
            <a:latin typeface="Aptos" panose="020B0004020202020204" pitchFamily="34" charset="0"/>
          </a:endParaRPr>
        </a:p>
      </dgm:t>
    </dgm:pt>
    <dgm:pt modelId="{2C96DD6A-7CE3-4F16-AC54-A19F6B4C8E0C}" type="sibTrans" cxnId="{1019157A-569B-4806-A8F5-24EF39DB0AF9}">
      <dgm:prSet/>
      <dgm:spPr>
        <a:solidFill>
          <a:schemeClr val="bg2"/>
        </a:solidFill>
        <a:ln>
          <a:noFill/>
        </a:ln>
      </dgm:spPr>
      <dgm:t>
        <a:bodyPr/>
        <a:lstStyle/>
        <a:p>
          <a:endParaRPr lang="en-SG">
            <a:latin typeface="Aptos" panose="020B0004020202020204" pitchFamily="34" charset="0"/>
          </a:endParaRPr>
        </a:p>
      </dgm:t>
    </dgm:pt>
    <dgm:pt modelId="{CDCD6710-7A43-4D12-9367-6E8E8506043F}">
      <dgm:prSet phldrT="[Text]"/>
      <dgm:spPr>
        <a:ln>
          <a:solidFill>
            <a:srgbClr val="EEEEF5"/>
          </a:solidFill>
        </a:ln>
      </dgm:spPr>
      <dgm:t>
        <a:bodyPr/>
        <a:lstStyle/>
        <a:p>
          <a:r>
            <a:rPr lang="en-US" dirty="0">
              <a:latin typeface="Aptos" panose="020B0004020202020204" pitchFamily="34" charset="0"/>
            </a:rPr>
            <a:t>Effective communication about costs and benefit</a:t>
          </a:r>
          <a:endParaRPr lang="en-SG" dirty="0">
            <a:latin typeface="Aptos" panose="020B0004020202020204" pitchFamily="34" charset="0"/>
          </a:endParaRPr>
        </a:p>
      </dgm:t>
    </dgm:pt>
    <dgm:pt modelId="{BA4FE54F-EBDD-4B7A-80CD-D5E7BEFD99DD}" type="parTrans" cxnId="{158F9A32-EC48-42F4-9F14-1112D1BD11B5}">
      <dgm:prSet/>
      <dgm:spPr/>
      <dgm:t>
        <a:bodyPr/>
        <a:lstStyle/>
        <a:p>
          <a:endParaRPr lang="en-SG">
            <a:latin typeface="Aptos" panose="020B0004020202020204" pitchFamily="34" charset="0"/>
          </a:endParaRPr>
        </a:p>
      </dgm:t>
    </dgm:pt>
    <dgm:pt modelId="{AE6B6B83-11F9-417E-9E2E-7B0B90B309B7}" type="sibTrans" cxnId="{158F9A32-EC48-42F4-9F14-1112D1BD11B5}">
      <dgm:prSet/>
      <dgm:spPr/>
      <dgm:t>
        <a:bodyPr/>
        <a:lstStyle/>
        <a:p>
          <a:endParaRPr lang="en-SG">
            <a:latin typeface="Aptos" panose="020B0004020202020204" pitchFamily="34" charset="0"/>
          </a:endParaRPr>
        </a:p>
      </dgm:t>
    </dgm:pt>
    <dgm:pt modelId="{C30BB590-C209-4C98-B19F-02E12FBCB8CA}">
      <dgm:prSet phldrT="[Text]"/>
      <dgm:spPr>
        <a:solidFill>
          <a:srgbClr val="1B3A6A"/>
        </a:solidFill>
        <a:ln>
          <a:solidFill>
            <a:srgbClr val="1B3A6A"/>
          </a:solidFill>
        </a:ln>
      </dgm:spPr>
      <dgm:t>
        <a:bodyPr/>
        <a:lstStyle/>
        <a:p>
          <a:r>
            <a:rPr lang="en-US" dirty="0">
              <a:latin typeface="Aptos" panose="020B0004020202020204" pitchFamily="34" charset="0"/>
            </a:rPr>
            <a:t>Alignment</a:t>
          </a:r>
          <a:endParaRPr lang="en-SG" dirty="0">
            <a:latin typeface="Aptos" panose="020B0004020202020204" pitchFamily="34" charset="0"/>
          </a:endParaRPr>
        </a:p>
      </dgm:t>
    </dgm:pt>
    <dgm:pt modelId="{E080F887-BE21-40F2-993D-2FFDEC377944}" type="parTrans" cxnId="{39C8D263-3319-4EF8-B348-FABFA263B340}">
      <dgm:prSet/>
      <dgm:spPr/>
      <dgm:t>
        <a:bodyPr/>
        <a:lstStyle/>
        <a:p>
          <a:endParaRPr lang="en-SG">
            <a:latin typeface="Aptos" panose="020B0004020202020204" pitchFamily="34" charset="0"/>
          </a:endParaRPr>
        </a:p>
      </dgm:t>
    </dgm:pt>
    <dgm:pt modelId="{4CCDFD13-44F3-4A1A-BB91-053CD1E8906B}" type="sibTrans" cxnId="{39C8D263-3319-4EF8-B348-FABFA263B340}">
      <dgm:prSet/>
      <dgm:spPr/>
      <dgm:t>
        <a:bodyPr/>
        <a:lstStyle/>
        <a:p>
          <a:endParaRPr lang="en-SG">
            <a:latin typeface="Aptos" panose="020B0004020202020204" pitchFamily="34" charset="0"/>
          </a:endParaRPr>
        </a:p>
      </dgm:t>
    </dgm:pt>
    <dgm:pt modelId="{CD4F6189-3A11-4CE6-8D6C-FDDBC4260DDD}">
      <dgm:prSet phldrT="[Text]"/>
      <dgm:spPr>
        <a:ln>
          <a:solidFill>
            <a:srgbClr val="EEEEF5"/>
          </a:solidFill>
        </a:ln>
      </dgm:spPr>
      <dgm:t>
        <a:bodyPr/>
        <a:lstStyle/>
        <a:p>
          <a:r>
            <a:rPr lang="en-US" dirty="0">
              <a:latin typeface="Aptos" panose="020B0004020202020204" pitchFamily="34" charset="0"/>
            </a:rPr>
            <a:t>Alignment of resource allocation decision-making across stakeholders</a:t>
          </a:r>
          <a:endParaRPr lang="en-SG" dirty="0">
            <a:latin typeface="Aptos" panose="020B0004020202020204" pitchFamily="34" charset="0"/>
          </a:endParaRPr>
        </a:p>
      </dgm:t>
    </dgm:pt>
    <dgm:pt modelId="{8EE3A900-68B7-4684-87E3-6B7F5DB5725C}" type="parTrans" cxnId="{C579DE10-16CA-400A-87A6-D71C46D3CCC3}">
      <dgm:prSet/>
      <dgm:spPr/>
      <dgm:t>
        <a:bodyPr/>
        <a:lstStyle/>
        <a:p>
          <a:endParaRPr lang="en-SG">
            <a:latin typeface="Aptos" panose="020B0004020202020204" pitchFamily="34" charset="0"/>
          </a:endParaRPr>
        </a:p>
      </dgm:t>
    </dgm:pt>
    <dgm:pt modelId="{8BDE0EE6-4EA7-4916-8EDE-DFBEDFB37CA5}" type="sibTrans" cxnId="{C579DE10-16CA-400A-87A6-D71C46D3CCC3}">
      <dgm:prSet/>
      <dgm:spPr/>
      <dgm:t>
        <a:bodyPr/>
        <a:lstStyle/>
        <a:p>
          <a:endParaRPr lang="en-SG">
            <a:latin typeface="Aptos" panose="020B0004020202020204" pitchFamily="34" charset="0"/>
          </a:endParaRPr>
        </a:p>
      </dgm:t>
    </dgm:pt>
    <dgm:pt modelId="{2798C091-2E76-41A0-BE83-B387D85D95C9}" type="pres">
      <dgm:prSet presAssocID="{66C1DA7B-B8F2-4F39-B0B1-D63986D2F34B}" presName="Name0" presStyleCnt="0">
        <dgm:presLayoutVars>
          <dgm:dir/>
          <dgm:animLvl val="lvl"/>
          <dgm:resizeHandles val="exact"/>
        </dgm:presLayoutVars>
      </dgm:prSet>
      <dgm:spPr/>
    </dgm:pt>
    <dgm:pt modelId="{32BB7704-BD86-43E8-884E-B6193C7C7E6B}" type="pres">
      <dgm:prSet presAssocID="{66C1DA7B-B8F2-4F39-B0B1-D63986D2F34B}" presName="tSp" presStyleCnt="0"/>
      <dgm:spPr/>
    </dgm:pt>
    <dgm:pt modelId="{47B205C8-59D9-4955-965F-702E4C0EB96B}" type="pres">
      <dgm:prSet presAssocID="{66C1DA7B-B8F2-4F39-B0B1-D63986D2F34B}" presName="bSp" presStyleCnt="0"/>
      <dgm:spPr/>
    </dgm:pt>
    <dgm:pt modelId="{CC4C8B6C-EBFE-4067-B4F2-5AFA84F30A01}" type="pres">
      <dgm:prSet presAssocID="{66C1DA7B-B8F2-4F39-B0B1-D63986D2F34B}" presName="process" presStyleCnt="0"/>
      <dgm:spPr/>
    </dgm:pt>
    <dgm:pt modelId="{692F2CA4-CCAF-4ACD-B1E8-5C16413D2B02}" type="pres">
      <dgm:prSet presAssocID="{F7E6A319-833F-4EEE-A182-2E2369C8B497}" presName="composite1" presStyleCnt="0"/>
      <dgm:spPr/>
    </dgm:pt>
    <dgm:pt modelId="{4C32E576-5696-4135-B124-66E8B2B8F590}" type="pres">
      <dgm:prSet presAssocID="{F7E6A319-833F-4EEE-A182-2E2369C8B497}" presName="dummyNode1" presStyleLbl="node1" presStyleIdx="0" presStyleCnt="3"/>
      <dgm:spPr/>
    </dgm:pt>
    <dgm:pt modelId="{FDA677FF-3853-4134-BDF0-608689075135}" type="pres">
      <dgm:prSet presAssocID="{F7E6A319-833F-4EEE-A182-2E2369C8B497}" presName="childNode1" presStyleLbl="bgAcc1" presStyleIdx="0" presStyleCnt="3">
        <dgm:presLayoutVars>
          <dgm:bulletEnabled val="1"/>
        </dgm:presLayoutVars>
      </dgm:prSet>
      <dgm:spPr/>
    </dgm:pt>
    <dgm:pt modelId="{F746BA82-988F-4BA8-9506-6B33BA9F1BFE}" type="pres">
      <dgm:prSet presAssocID="{F7E6A319-833F-4EEE-A182-2E2369C8B497}" presName="childNode1tx" presStyleLbl="bgAcc1" presStyleIdx="0" presStyleCnt="3">
        <dgm:presLayoutVars>
          <dgm:bulletEnabled val="1"/>
        </dgm:presLayoutVars>
      </dgm:prSet>
      <dgm:spPr/>
    </dgm:pt>
    <dgm:pt modelId="{628D05A2-4C7A-4C51-98ED-6D1034D75E21}" type="pres">
      <dgm:prSet presAssocID="{F7E6A319-833F-4EEE-A182-2E2369C8B497}" presName="parentNode1" presStyleLbl="node1" presStyleIdx="0" presStyleCnt="3">
        <dgm:presLayoutVars>
          <dgm:chMax val="1"/>
          <dgm:bulletEnabled val="1"/>
        </dgm:presLayoutVars>
      </dgm:prSet>
      <dgm:spPr/>
    </dgm:pt>
    <dgm:pt modelId="{61F5D828-6E19-4CAC-8DF0-9F85C5EC2349}" type="pres">
      <dgm:prSet presAssocID="{F7E6A319-833F-4EEE-A182-2E2369C8B497}" presName="connSite1" presStyleCnt="0"/>
      <dgm:spPr/>
    </dgm:pt>
    <dgm:pt modelId="{85FD5501-DCCD-40A4-91FD-062BC66185ED}" type="pres">
      <dgm:prSet presAssocID="{0D3DA7DD-8E31-4B24-82FF-D4357F3CC826}" presName="Name9" presStyleLbl="sibTrans2D1" presStyleIdx="0" presStyleCnt="2" custLinFactNeighborX="11750" custLinFactNeighborY="-4738"/>
      <dgm:spPr/>
    </dgm:pt>
    <dgm:pt modelId="{57B2A2E1-F2F7-4E7E-818C-62C5EA56E2BE}" type="pres">
      <dgm:prSet presAssocID="{73638615-0A1D-4820-B2FB-91628B85C21C}" presName="composite2" presStyleCnt="0"/>
      <dgm:spPr/>
    </dgm:pt>
    <dgm:pt modelId="{D1F3DC80-AE03-4BBA-8A8C-39F4CDE85710}" type="pres">
      <dgm:prSet presAssocID="{73638615-0A1D-4820-B2FB-91628B85C21C}" presName="dummyNode2" presStyleLbl="node1" presStyleIdx="0" presStyleCnt="3"/>
      <dgm:spPr/>
    </dgm:pt>
    <dgm:pt modelId="{EF1CE2D9-CAA7-4E0C-9D92-58CF76624682}" type="pres">
      <dgm:prSet presAssocID="{73638615-0A1D-4820-B2FB-91628B85C21C}" presName="childNode2" presStyleLbl="bgAcc1" presStyleIdx="1" presStyleCnt="3">
        <dgm:presLayoutVars>
          <dgm:bulletEnabled val="1"/>
        </dgm:presLayoutVars>
      </dgm:prSet>
      <dgm:spPr/>
    </dgm:pt>
    <dgm:pt modelId="{9F997795-40FE-4F82-A1F0-B3B17F34A2DF}" type="pres">
      <dgm:prSet presAssocID="{73638615-0A1D-4820-B2FB-91628B85C21C}" presName="childNode2tx" presStyleLbl="bgAcc1" presStyleIdx="1" presStyleCnt="3">
        <dgm:presLayoutVars>
          <dgm:bulletEnabled val="1"/>
        </dgm:presLayoutVars>
      </dgm:prSet>
      <dgm:spPr/>
    </dgm:pt>
    <dgm:pt modelId="{CB78966E-8BCF-4C1C-9B4B-38653D0CCDF5}" type="pres">
      <dgm:prSet presAssocID="{73638615-0A1D-4820-B2FB-91628B85C21C}" presName="parentNode2" presStyleLbl="node1" presStyleIdx="1" presStyleCnt="3">
        <dgm:presLayoutVars>
          <dgm:chMax val="0"/>
          <dgm:bulletEnabled val="1"/>
        </dgm:presLayoutVars>
      </dgm:prSet>
      <dgm:spPr/>
    </dgm:pt>
    <dgm:pt modelId="{BE090DF0-4858-42FC-BA64-545CF066BF52}" type="pres">
      <dgm:prSet presAssocID="{73638615-0A1D-4820-B2FB-91628B85C21C}" presName="connSite2" presStyleCnt="0"/>
      <dgm:spPr/>
    </dgm:pt>
    <dgm:pt modelId="{5D583800-E617-402D-8A13-3FCA31508525}" type="pres">
      <dgm:prSet presAssocID="{2C96DD6A-7CE3-4F16-AC54-A19F6B4C8E0C}" presName="Name18" presStyleLbl="sibTrans2D1" presStyleIdx="1" presStyleCnt="2" custLinFactNeighborX="1436" custLinFactNeighborY="5468"/>
      <dgm:spPr/>
    </dgm:pt>
    <dgm:pt modelId="{175B12CA-C494-460D-8858-3449031A3B49}" type="pres">
      <dgm:prSet presAssocID="{C30BB590-C209-4C98-B19F-02E12FBCB8CA}" presName="composite1" presStyleCnt="0"/>
      <dgm:spPr/>
    </dgm:pt>
    <dgm:pt modelId="{20FE27B9-73CA-4F77-A5E2-5F9F6B257299}" type="pres">
      <dgm:prSet presAssocID="{C30BB590-C209-4C98-B19F-02E12FBCB8CA}" presName="dummyNode1" presStyleLbl="node1" presStyleIdx="1" presStyleCnt="3"/>
      <dgm:spPr/>
    </dgm:pt>
    <dgm:pt modelId="{109655C7-9126-4B6B-8764-49677E23D9CC}" type="pres">
      <dgm:prSet presAssocID="{C30BB590-C209-4C98-B19F-02E12FBCB8CA}" presName="childNode1" presStyleLbl="bgAcc1" presStyleIdx="2" presStyleCnt="3">
        <dgm:presLayoutVars>
          <dgm:bulletEnabled val="1"/>
        </dgm:presLayoutVars>
      </dgm:prSet>
      <dgm:spPr/>
    </dgm:pt>
    <dgm:pt modelId="{1ECC6379-FBEE-46C8-9E5C-847A5D21D623}" type="pres">
      <dgm:prSet presAssocID="{C30BB590-C209-4C98-B19F-02E12FBCB8CA}" presName="childNode1tx" presStyleLbl="bgAcc1" presStyleIdx="2" presStyleCnt="3">
        <dgm:presLayoutVars>
          <dgm:bulletEnabled val="1"/>
        </dgm:presLayoutVars>
      </dgm:prSet>
      <dgm:spPr/>
    </dgm:pt>
    <dgm:pt modelId="{37711A71-776D-4753-B8A2-B436E87DB451}" type="pres">
      <dgm:prSet presAssocID="{C30BB590-C209-4C98-B19F-02E12FBCB8CA}" presName="parentNode1" presStyleLbl="node1" presStyleIdx="2" presStyleCnt="3">
        <dgm:presLayoutVars>
          <dgm:chMax val="1"/>
          <dgm:bulletEnabled val="1"/>
        </dgm:presLayoutVars>
      </dgm:prSet>
      <dgm:spPr/>
    </dgm:pt>
    <dgm:pt modelId="{B949095B-2B96-44CC-BA03-CE38E8703E1E}" type="pres">
      <dgm:prSet presAssocID="{C30BB590-C209-4C98-B19F-02E12FBCB8CA}" presName="connSite1" presStyleCnt="0"/>
      <dgm:spPr/>
    </dgm:pt>
  </dgm:ptLst>
  <dgm:cxnLst>
    <dgm:cxn modelId="{C579DE10-16CA-400A-87A6-D71C46D3CCC3}" srcId="{C30BB590-C209-4C98-B19F-02E12FBCB8CA}" destId="{CD4F6189-3A11-4CE6-8D6C-FDDBC4260DDD}" srcOrd="0" destOrd="0" parTransId="{8EE3A900-68B7-4684-87E3-6B7F5DB5725C}" sibTransId="{8BDE0EE6-4EA7-4916-8EDE-DFBEDFB37CA5}"/>
    <dgm:cxn modelId="{09874612-CECD-4F50-B366-FE062462F32F}" type="presOf" srcId="{CD4F6189-3A11-4CE6-8D6C-FDDBC4260DDD}" destId="{109655C7-9126-4B6B-8764-49677E23D9CC}" srcOrd="0" destOrd="0" presId="urn:microsoft.com/office/officeart/2005/8/layout/hProcess4"/>
    <dgm:cxn modelId="{3FE2E224-7039-4CC1-9355-4135A1131313}" type="presOf" srcId="{2E0134D3-DE68-4858-8161-A22F749AC2D1}" destId="{FDA677FF-3853-4134-BDF0-608689075135}" srcOrd="0" destOrd="0" presId="urn:microsoft.com/office/officeart/2005/8/layout/hProcess4"/>
    <dgm:cxn modelId="{10D4652D-75B3-4C43-82B9-119009DA57F9}" type="presOf" srcId="{2E0134D3-DE68-4858-8161-A22F749AC2D1}" destId="{F746BA82-988F-4BA8-9506-6B33BA9F1BFE}" srcOrd="1" destOrd="0" presId="urn:microsoft.com/office/officeart/2005/8/layout/hProcess4"/>
    <dgm:cxn modelId="{9D443832-645B-49C6-859E-55C82833CE4B}" type="presOf" srcId="{CDCD6710-7A43-4D12-9367-6E8E8506043F}" destId="{EF1CE2D9-CAA7-4E0C-9D92-58CF76624682}" srcOrd="0" destOrd="0" presId="urn:microsoft.com/office/officeart/2005/8/layout/hProcess4"/>
    <dgm:cxn modelId="{158F9A32-EC48-42F4-9F14-1112D1BD11B5}" srcId="{73638615-0A1D-4820-B2FB-91628B85C21C}" destId="{CDCD6710-7A43-4D12-9367-6E8E8506043F}" srcOrd="0" destOrd="0" parTransId="{BA4FE54F-EBDD-4B7A-80CD-D5E7BEFD99DD}" sibTransId="{AE6B6B83-11F9-417E-9E2E-7B0B90B309B7}"/>
    <dgm:cxn modelId="{39C8D263-3319-4EF8-B348-FABFA263B340}" srcId="{66C1DA7B-B8F2-4F39-B0B1-D63986D2F34B}" destId="{C30BB590-C209-4C98-B19F-02E12FBCB8CA}" srcOrd="2" destOrd="0" parTransId="{E080F887-BE21-40F2-993D-2FFDEC377944}" sibTransId="{4CCDFD13-44F3-4A1A-BB91-053CD1E8906B}"/>
    <dgm:cxn modelId="{FC8D3958-7ECD-4ADC-ADAF-37318AB47DCF}" type="presOf" srcId="{F7E6A319-833F-4EEE-A182-2E2369C8B497}" destId="{628D05A2-4C7A-4C51-98ED-6D1034D75E21}" srcOrd="0" destOrd="0" presId="urn:microsoft.com/office/officeart/2005/8/layout/hProcess4"/>
    <dgm:cxn modelId="{1019157A-569B-4806-A8F5-24EF39DB0AF9}" srcId="{66C1DA7B-B8F2-4F39-B0B1-D63986D2F34B}" destId="{73638615-0A1D-4820-B2FB-91628B85C21C}" srcOrd="1" destOrd="0" parTransId="{C23853CC-AB93-40CE-AA5A-66B3059089E1}" sibTransId="{2C96DD6A-7CE3-4F16-AC54-A19F6B4C8E0C}"/>
    <dgm:cxn modelId="{70C8955A-94DC-487C-98EC-97D38AAF9481}" srcId="{66C1DA7B-B8F2-4F39-B0B1-D63986D2F34B}" destId="{F7E6A319-833F-4EEE-A182-2E2369C8B497}" srcOrd="0" destOrd="0" parTransId="{EE7A712A-6085-4325-97DC-27C94FAE5AF1}" sibTransId="{0D3DA7DD-8E31-4B24-82FF-D4357F3CC826}"/>
    <dgm:cxn modelId="{855BD299-0C78-4CEA-BE6C-A1F5FBD3C274}" type="presOf" srcId="{CDCD6710-7A43-4D12-9367-6E8E8506043F}" destId="{9F997795-40FE-4F82-A1F0-B3B17F34A2DF}" srcOrd="1" destOrd="0" presId="urn:microsoft.com/office/officeart/2005/8/layout/hProcess4"/>
    <dgm:cxn modelId="{517C96BD-9374-4963-B95F-46D3AD23C34C}" type="presOf" srcId="{CD4F6189-3A11-4CE6-8D6C-FDDBC4260DDD}" destId="{1ECC6379-FBEE-46C8-9E5C-847A5D21D623}" srcOrd="1" destOrd="0" presId="urn:microsoft.com/office/officeart/2005/8/layout/hProcess4"/>
    <dgm:cxn modelId="{E46146C1-4412-4246-9DE2-DC21BD1D8E06}" type="presOf" srcId="{C30BB590-C209-4C98-B19F-02E12FBCB8CA}" destId="{37711A71-776D-4753-B8A2-B436E87DB451}" srcOrd="0" destOrd="0" presId="urn:microsoft.com/office/officeart/2005/8/layout/hProcess4"/>
    <dgm:cxn modelId="{DB5CADC2-7F4E-4FBC-BDFB-330670B33CF2}" type="presOf" srcId="{73638615-0A1D-4820-B2FB-91628B85C21C}" destId="{CB78966E-8BCF-4C1C-9B4B-38653D0CCDF5}" srcOrd="0" destOrd="0" presId="urn:microsoft.com/office/officeart/2005/8/layout/hProcess4"/>
    <dgm:cxn modelId="{3EA08DD7-FDC1-4E32-8C6E-5E3928C5B1C6}" type="presOf" srcId="{0D3DA7DD-8E31-4B24-82FF-D4357F3CC826}" destId="{85FD5501-DCCD-40A4-91FD-062BC66185ED}" srcOrd="0" destOrd="0" presId="urn:microsoft.com/office/officeart/2005/8/layout/hProcess4"/>
    <dgm:cxn modelId="{7A9A5BDB-497E-4A90-8563-2A6534B1FFCA}" srcId="{F7E6A319-833F-4EEE-A182-2E2369C8B497}" destId="{2E0134D3-DE68-4858-8161-A22F749AC2D1}" srcOrd="0" destOrd="0" parTransId="{D3B6BE45-C467-4CA9-8879-178CE06FEC07}" sibTransId="{AA98A65F-D2A7-4399-9AFC-DF4FB493B72B}"/>
    <dgm:cxn modelId="{CA596EEB-9E79-4E4D-BBC8-944C4B0FB2DC}" type="presOf" srcId="{2C96DD6A-7CE3-4F16-AC54-A19F6B4C8E0C}" destId="{5D583800-E617-402D-8A13-3FCA31508525}" srcOrd="0" destOrd="0" presId="urn:microsoft.com/office/officeart/2005/8/layout/hProcess4"/>
    <dgm:cxn modelId="{66FDCCF8-A65C-4538-9E56-C375B6BF7431}" type="presOf" srcId="{66C1DA7B-B8F2-4F39-B0B1-D63986D2F34B}" destId="{2798C091-2E76-41A0-BE83-B387D85D95C9}" srcOrd="0" destOrd="0" presId="urn:microsoft.com/office/officeart/2005/8/layout/hProcess4"/>
    <dgm:cxn modelId="{CF5872BD-0136-4564-9CDF-11C6FCDD2E30}" type="presParOf" srcId="{2798C091-2E76-41A0-BE83-B387D85D95C9}" destId="{32BB7704-BD86-43E8-884E-B6193C7C7E6B}" srcOrd="0" destOrd="0" presId="urn:microsoft.com/office/officeart/2005/8/layout/hProcess4"/>
    <dgm:cxn modelId="{BA58447D-1A40-464A-8C23-0804B56E227A}" type="presParOf" srcId="{2798C091-2E76-41A0-BE83-B387D85D95C9}" destId="{47B205C8-59D9-4955-965F-702E4C0EB96B}" srcOrd="1" destOrd="0" presId="urn:microsoft.com/office/officeart/2005/8/layout/hProcess4"/>
    <dgm:cxn modelId="{A9CA307F-0454-4A1E-A34F-E9FA120D5124}" type="presParOf" srcId="{2798C091-2E76-41A0-BE83-B387D85D95C9}" destId="{CC4C8B6C-EBFE-4067-B4F2-5AFA84F30A01}" srcOrd="2" destOrd="0" presId="urn:microsoft.com/office/officeart/2005/8/layout/hProcess4"/>
    <dgm:cxn modelId="{77F991F2-5E53-432F-BEA5-B4E94AC51527}" type="presParOf" srcId="{CC4C8B6C-EBFE-4067-B4F2-5AFA84F30A01}" destId="{692F2CA4-CCAF-4ACD-B1E8-5C16413D2B02}" srcOrd="0" destOrd="0" presId="urn:microsoft.com/office/officeart/2005/8/layout/hProcess4"/>
    <dgm:cxn modelId="{DF0AADA7-70F9-4DD0-8F3B-C7ED49A710DF}" type="presParOf" srcId="{692F2CA4-CCAF-4ACD-B1E8-5C16413D2B02}" destId="{4C32E576-5696-4135-B124-66E8B2B8F590}" srcOrd="0" destOrd="0" presId="urn:microsoft.com/office/officeart/2005/8/layout/hProcess4"/>
    <dgm:cxn modelId="{9EB21B8E-A211-456C-A5C4-48DF8445DBCC}" type="presParOf" srcId="{692F2CA4-CCAF-4ACD-B1E8-5C16413D2B02}" destId="{FDA677FF-3853-4134-BDF0-608689075135}" srcOrd="1" destOrd="0" presId="urn:microsoft.com/office/officeart/2005/8/layout/hProcess4"/>
    <dgm:cxn modelId="{664547B1-F0A1-43AA-87AB-B32262B6B469}" type="presParOf" srcId="{692F2CA4-CCAF-4ACD-B1E8-5C16413D2B02}" destId="{F746BA82-988F-4BA8-9506-6B33BA9F1BFE}" srcOrd="2" destOrd="0" presId="urn:microsoft.com/office/officeart/2005/8/layout/hProcess4"/>
    <dgm:cxn modelId="{380AE0F5-4EFB-45FD-B192-13C7FAF30C29}" type="presParOf" srcId="{692F2CA4-CCAF-4ACD-B1E8-5C16413D2B02}" destId="{628D05A2-4C7A-4C51-98ED-6D1034D75E21}" srcOrd="3" destOrd="0" presId="urn:microsoft.com/office/officeart/2005/8/layout/hProcess4"/>
    <dgm:cxn modelId="{012691DC-6566-4DBD-A537-9607CE5F7D0F}" type="presParOf" srcId="{692F2CA4-CCAF-4ACD-B1E8-5C16413D2B02}" destId="{61F5D828-6E19-4CAC-8DF0-9F85C5EC2349}" srcOrd="4" destOrd="0" presId="urn:microsoft.com/office/officeart/2005/8/layout/hProcess4"/>
    <dgm:cxn modelId="{CEBBC865-29A8-4F1E-A0DB-72B4D3987992}" type="presParOf" srcId="{CC4C8B6C-EBFE-4067-B4F2-5AFA84F30A01}" destId="{85FD5501-DCCD-40A4-91FD-062BC66185ED}" srcOrd="1" destOrd="0" presId="urn:microsoft.com/office/officeart/2005/8/layout/hProcess4"/>
    <dgm:cxn modelId="{0B8BB146-3FE2-4684-A88B-C36FFC265447}" type="presParOf" srcId="{CC4C8B6C-EBFE-4067-B4F2-5AFA84F30A01}" destId="{57B2A2E1-F2F7-4E7E-818C-62C5EA56E2BE}" srcOrd="2" destOrd="0" presId="urn:microsoft.com/office/officeart/2005/8/layout/hProcess4"/>
    <dgm:cxn modelId="{4CA327C3-48E4-4CE2-9473-CBEBB08FBD20}" type="presParOf" srcId="{57B2A2E1-F2F7-4E7E-818C-62C5EA56E2BE}" destId="{D1F3DC80-AE03-4BBA-8A8C-39F4CDE85710}" srcOrd="0" destOrd="0" presId="urn:microsoft.com/office/officeart/2005/8/layout/hProcess4"/>
    <dgm:cxn modelId="{35B4216C-0A40-491D-91AC-8636C135E86C}" type="presParOf" srcId="{57B2A2E1-F2F7-4E7E-818C-62C5EA56E2BE}" destId="{EF1CE2D9-CAA7-4E0C-9D92-58CF76624682}" srcOrd="1" destOrd="0" presId="urn:microsoft.com/office/officeart/2005/8/layout/hProcess4"/>
    <dgm:cxn modelId="{A3D24F72-63A6-4901-BD74-1D3F078D0A5E}" type="presParOf" srcId="{57B2A2E1-F2F7-4E7E-818C-62C5EA56E2BE}" destId="{9F997795-40FE-4F82-A1F0-B3B17F34A2DF}" srcOrd="2" destOrd="0" presId="urn:microsoft.com/office/officeart/2005/8/layout/hProcess4"/>
    <dgm:cxn modelId="{45523B0B-3522-4AF5-99CC-6DB84C15852F}" type="presParOf" srcId="{57B2A2E1-F2F7-4E7E-818C-62C5EA56E2BE}" destId="{CB78966E-8BCF-4C1C-9B4B-38653D0CCDF5}" srcOrd="3" destOrd="0" presId="urn:microsoft.com/office/officeart/2005/8/layout/hProcess4"/>
    <dgm:cxn modelId="{83F8A232-1DC2-4E77-8C12-EF450104AECB}" type="presParOf" srcId="{57B2A2E1-F2F7-4E7E-818C-62C5EA56E2BE}" destId="{BE090DF0-4858-42FC-BA64-545CF066BF52}" srcOrd="4" destOrd="0" presId="urn:microsoft.com/office/officeart/2005/8/layout/hProcess4"/>
    <dgm:cxn modelId="{12B2B7EB-35CE-4879-9138-15C910C80916}" type="presParOf" srcId="{CC4C8B6C-EBFE-4067-B4F2-5AFA84F30A01}" destId="{5D583800-E617-402D-8A13-3FCA31508525}" srcOrd="3" destOrd="0" presId="urn:microsoft.com/office/officeart/2005/8/layout/hProcess4"/>
    <dgm:cxn modelId="{FA17FD3A-986F-476E-9C69-A0A90CB51E73}" type="presParOf" srcId="{CC4C8B6C-EBFE-4067-B4F2-5AFA84F30A01}" destId="{175B12CA-C494-460D-8858-3449031A3B49}" srcOrd="4" destOrd="0" presId="urn:microsoft.com/office/officeart/2005/8/layout/hProcess4"/>
    <dgm:cxn modelId="{0F40339A-CA4D-4749-86CF-248B7D3026D3}" type="presParOf" srcId="{175B12CA-C494-460D-8858-3449031A3B49}" destId="{20FE27B9-73CA-4F77-A5E2-5F9F6B257299}" srcOrd="0" destOrd="0" presId="urn:microsoft.com/office/officeart/2005/8/layout/hProcess4"/>
    <dgm:cxn modelId="{9E30B510-FAD3-44F9-8387-2F6BB1F89F4E}" type="presParOf" srcId="{175B12CA-C494-460D-8858-3449031A3B49}" destId="{109655C7-9126-4B6B-8764-49677E23D9CC}" srcOrd="1" destOrd="0" presId="urn:microsoft.com/office/officeart/2005/8/layout/hProcess4"/>
    <dgm:cxn modelId="{10413278-CC65-40FC-93E2-C3FD1F2A8F41}" type="presParOf" srcId="{175B12CA-C494-460D-8858-3449031A3B49}" destId="{1ECC6379-FBEE-46C8-9E5C-847A5D21D623}" srcOrd="2" destOrd="0" presId="urn:microsoft.com/office/officeart/2005/8/layout/hProcess4"/>
    <dgm:cxn modelId="{426DB14E-40C4-41B8-9716-13E45A724CBD}" type="presParOf" srcId="{175B12CA-C494-460D-8858-3449031A3B49}" destId="{37711A71-776D-4753-B8A2-B436E87DB451}" srcOrd="3" destOrd="0" presId="urn:microsoft.com/office/officeart/2005/8/layout/hProcess4"/>
    <dgm:cxn modelId="{FBD497D9-A6E4-4915-8601-91FCF7C41172}" type="presParOf" srcId="{175B12CA-C494-460D-8858-3449031A3B49}" destId="{B949095B-2B96-44CC-BA03-CE38E8703E1E}" srcOrd="4" destOrd="0" presId="urn:microsoft.com/office/officeart/2005/8/layout/hProcess4"/>
  </dgm:cxnLst>
  <dgm:bg>
    <a:solidFill>
      <a:srgbClr val="4E916F"/>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04DE497-ABCE-4ECA-B840-CF0E2505B92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CF14422-5A74-431F-828B-C3EB98118EB9}">
      <dgm:prSet phldrT="[Text]"/>
      <dgm:spPr>
        <a:xfrm>
          <a:off x="3845"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Introductory Meeting</a:t>
          </a:r>
        </a:p>
      </dgm:t>
    </dgm:pt>
    <dgm:pt modelId="{3B4BF02C-D8CF-4A0E-A887-0D237C14F87F}" type="parTrans" cxnId="{412A0E2E-F09C-4BE2-9B02-16B19955BCF8}">
      <dgm:prSet/>
      <dgm:spPr/>
      <dgm:t>
        <a:bodyPr/>
        <a:lstStyle/>
        <a:p>
          <a:endParaRPr lang="en-US"/>
        </a:p>
      </dgm:t>
    </dgm:pt>
    <dgm:pt modelId="{F915C6A5-0B8C-4308-B5B7-2A2BACF37C0C}" type="sibTrans" cxnId="{412A0E2E-F09C-4BE2-9B02-16B19955BCF8}">
      <dgm:prSet/>
      <dgm:spPr>
        <a:xfrm>
          <a:off x="982578"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5FFA5A0A-BC0E-4D0B-A4F6-4EBEBD4EFAC8}">
      <dgm:prSet phldrT="[Text]"/>
      <dgm:spPr>
        <a:xfrm>
          <a:off x="2495166"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Assess Site Readiness &amp; Current Performance</a:t>
          </a:r>
        </a:p>
      </dgm:t>
    </dgm:pt>
    <dgm:pt modelId="{13BB8460-CCE3-4FF2-97E0-11ABBFCCCFBE}" type="parTrans" cxnId="{5E63416D-B942-4507-B1A6-ACACCD384A41}">
      <dgm:prSet/>
      <dgm:spPr/>
      <dgm:t>
        <a:bodyPr/>
        <a:lstStyle/>
        <a:p>
          <a:endParaRPr lang="en-US"/>
        </a:p>
      </dgm:t>
    </dgm:pt>
    <dgm:pt modelId="{102C2384-5BCF-4415-A182-832BB346C739}" type="sibTrans" cxnId="{5E63416D-B942-4507-B1A6-ACACCD384A41}">
      <dgm:prSet/>
      <dgm:spPr>
        <a:xfrm>
          <a:off x="3473899"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EF854C40-9F2F-45AD-9F0D-0B7D40AC9E11}">
      <dgm:prSet phldrT="[Text]"/>
      <dgm:spPr>
        <a:xfrm>
          <a:off x="3740826"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Select Areas of Focus</a:t>
          </a:r>
        </a:p>
      </dgm:t>
    </dgm:pt>
    <dgm:pt modelId="{88742D39-F3BA-444A-8E22-254C3FFC9ABA}" type="parTrans" cxnId="{741EBCE9-B009-4D55-AF5A-5DFFA2D63C1F}">
      <dgm:prSet/>
      <dgm:spPr/>
      <dgm:t>
        <a:bodyPr/>
        <a:lstStyle/>
        <a:p>
          <a:endParaRPr lang="en-US"/>
        </a:p>
      </dgm:t>
    </dgm:pt>
    <dgm:pt modelId="{8E0A26B2-7DB9-4443-BBF6-1246C11D6FED}" type="sibTrans" cxnId="{741EBCE9-B009-4D55-AF5A-5DFFA2D63C1F}">
      <dgm:prSet/>
      <dgm:spPr>
        <a:xfrm>
          <a:off x="4719560"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A667AE87-304A-4D82-A194-13737A59BD8C}">
      <dgm:prSet/>
      <dgm:spPr>
        <a:xfrm>
          <a:off x="4986487" y="476270"/>
          <a:ext cx="889757" cy="658976"/>
        </a:xfrm>
        <a:prstGeom prst="roundRect">
          <a:avLst>
            <a:gd name="adj" fmla="val 10000"/>
          </a:avLst>
        </a:prstGeom>
        <a:solidFill>
          <a:srgbClr val="005E85"/>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Introduce Areas of Focus</a:t>
          </a:r>
        </a:p>
      </dgm:t>
    </dgm:pt>
    <dgm:pt modelId="{6513F194-A5D8-4CEB-BE65-4D1A23326685}" type="parTrans" cxnId="{4022362C-B034-4DCA-9CAF-14705C535122}">
      <dgm:prSet/>
      <dgm:spPr/>
      <dgm:t>
        <a:bodyPr/>
        <a:lstStyle/>
        <a:p>
          <a:endParaRPr lang="en-US"/>
        </a:p>
      </dgm:t>
    </dgm:pt>
    <dgm:pt modelId="{52BC22ED-1A31-45C4-88B1-88A27BA93EC2}" type="sibTrans" cxnId="{4022362C-B034-4DCA-9CAF-14705C535122}">
      <dgm:prSet/>
      <dgm:spPr>
        <a:xfrm>
          <a:off x="5965220"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85F3CC0B-399F-4DFE-8AB2-6D5F67DCE871}">
      <dgm:prSet/>
      <dgm:spPr>
        <a:xfrm>
          <a:off x="6232147" y="476270"/>
          <a:ext cx="889757" cy="658976"/>
        </a:xfrm>
        <a:prstGeom prst="roundRect">
          <a:avLst>
            <a:gd name="adj" fmla="val 10000"/>
          </a:avLst>
        </a:prstGeom>
        <a:solidFill>
          <a:srgbClr val="005E85"/>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Assess Barriers &amp; Develop Action Plan</a:t>
          </a:r>
        </a:p>
      </dgm:t>
    </dgm:pt>
    <dgm:pt modelId="{EB9E4679-81FF-46D0-B63F-8F99D0F0DF2E}" type="parTrans" cxnId="{94FC8B3E-012D-4507-AECA-6A466A02627E}">
      <dgm:prSet/>
      <dgm:spPr/>
      <dgm:t>
        <a:bodyPr/>
        <a:lstStyle/>
        <a:p>
          <a:endParaRPr lang="en-US"/>
        </a:p>
      </dgm:t>
    </dgm:pt>
    <dgm:pt modelId="{0D1E24FC-654F-4F67-95CB-3044C00E6D14}" type="sibTrans" cxnId="{94FC8B3E-012D-4507-AECA-6A466A02627E}">
      <dgm:prSet/>
      <dgm:spPr>
        <a:xfrm>
          <a:off x="7210880"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300CF98E-9FD3-46D4-A22B-25B007569F24}">
      <dgm:prSet/>
      <dgm:spPr>
        <a:xfrm>
          <a:off x="7477808" y="476270"/>
          <a:ext cx="889757" cy="658976"/>
        </a:xfrm>
        <a:prstGeom prst="roundRect">
          <a:avLst>
            <a:gd name="adj" fmla="val 10000"/>
          </a:avLst>
        </a:prstGeom>
        <a:solidFill>
          <a:srgbClr val="00ADBB">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Implement Action Plan</a:t>
          </a:r>
        </a:p>
      </dgm:t>
    </dgm:pt>
    <dgm:pt modelId="{43E59474-0B4F-4278-AABF-FA054B84670F}" type="parTrans" cxnId="{5B5A6FA0-DC4D-4019-A8B9-56BAA8C1C5CC}">
      <dgm:prSet/>
      <dgm:spPr/>
      <dgm:t>
        <a:bodyPr/>
        <a:lstStyle/>
        <a:p>
          <a:endParaRPr lang="en-US"/>
        </a:p>
      </dgm:t>
    </dgm:pt>
    <dgm:pt modelId="{011A1A10-5D2C-4BC0-9D38-2276AF88A6EB}" type="sibTrans" cxnId="{5B5A6FA0-DC4D-4019-A8B9-56BAA8C1C5CC}">
      <dgm:prSet/>
      <dgm:spPr>
        <a:xfrm>
          <a:off x="8456541"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0B3C81FD-F1C5-450B-A85A-DC800DBE7C6E}">
      <dgm:prSet/>
      <dgm:spPr>
        <a:xfrm>
          <a:off x="8723468" y="476270"/>
          <a:ext cx="889757" cy="658976"/>
        </a:xfrm>
        <a:prstGeom prst="roundRect">
          <a:avLst>
            <a:gd name="adj" fmla="val 10000"/>
          </a:avLst>
        </a:prstGeom>
        <a:solidFill>
          <a:srgbClr val="00ADBB">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Report &amp; Review Progress</a:t>
          </a:r>
        </a:p>
      </dgm:t>
    </dgm:pt>
    <dgm:pt modelId="{579BECA6-E2DA-4DA8-B052-3E31984E5AED}" type="parTrans" cxnId="{9461F69A-0C70-45C1-8AF5-1E455199E5F6}">
      <dgm:prSet/>
      <dgm:spPr/>
      <dgm:t>
        <a:bodyPr/>
        <a:lstStyle/>
        <a:p>
          <a:endParaRPr lang="en-US"/>
        </a:p>
      </dgm:t>
    </dgm:pt>
    <dgm:pt modelId="{611CB504-9833-4C1C-AF96-2816F2F6F859}" type="sibTrans" cxnId="{9461F69A-0C70-45C1-8AF5-1E455199E5F6}">
      <dgm:prSet/>
      <dgm:spPr>
        <a:xfrm>
          <a:off x="9702201" y="695428"/>
          <a:ext cx="188628" cy="220659"/>
        </a:xfrm>
        <a:prstGeom prst="rightArrow">
          <a:avLst>
            <a:gd name="adj1" fmla="val 60000"/>
            <a:gd name="adj2" fmla="val 50000"/>
          </a:avLst>
        </a:prstGeom>
        <a:solidFill>
          <a:schemeClr val="bg1">
            <a:lumMod val="75000"/>
          </a:schemeClr>
        </a:solidFill>
        <a:ln>
          <a:noFill/>
        </a:ln>
        <a:effectLst/>
      </dgm:spPr>
      <dgm:t>
        <a:bodyPr/>
        <a:lstStyle/>
        <a:p>
          <a:pPr>
            <a:buNone/>
          </a:pPr>
          <a:endParaRPr lang="en-US">
            <a:solidFill>
              <a:sysClr val="window" lastClr="FFFFFF"/>
            </a:solidFill>
            <a:latin typeface="Arial"/>
            <a:ea typeface="+mn-ea"/>
            <a:cs typeface="+mn-cs"/>
          </a:endParaRPr>
        </a:p>
      </dgm:t>
    </dgm:pt>
    <dgm:pt modelId="{70BA51F2-289D-4289-934F-A51F7FFD968C}">
      <dgm:prSet/>
      <dgm:spPr>
        <a:xfrm>
          <a:off x="9969129" y="476270"/>
          <a:ext cx="889757" cy="658976"/>
        </a:xfrm>
        <a:prstGeom prst="roundRect">
          <a:avLst>
            <a:gd name="adj" fmla="val 10000"/>
          </a:avLst>
        </a:prstGeom>
        <a:solidFill>
          <a:srgbClr val="ECAA21"/>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Sustain &amp; Monitor</a:t>
          </a:r>
        </a:p>
      </dgm:t>
    </dgm:pt>
    <dgm:pt modelId="{D67FA7DF-2384-4971-946C-B35C61FA33CE}" type="parTrans" cxnId="{029723E5-9C0F-4AE4-B89A-F66C1C130610}">
      <dgm:prSet/>
      <dgm:spPr/>
      <dgm:t>
        <a:bodyPr/>
        <a:lstStyle/>
        <a:p>
          <a:endParaRPr lang="en-US"/>
        </a:p>
      </dgm:t>
    </dgm:pt>
    <dgm:pt modelId="{C4ED7999-AD2B-4D7A-936D-875AABD8F631}" type="sibTrans" cxnId="{029723E5-9C0F-4AE4-B89A-F66C1C130610}">
      <dgm:prSet/>
      <dgm:spPr/>
      <dgm:t>
        <a:bodyPr/>
        <a:lstStyle/>
        <a:p>
          <a:endParaRPr lang="en-US"/>
        </a:p>
      </dgm:t>
    </dgm:pt>
    <dgm:pt modelId="{08FCA5EB-EA50-4E7A-9C71-05784A3DA3DC}">
      <dgm:prSet phldrT="[Text]"/>
      <dgm:spPr>
        <a:xfrm>
          <a:off x="1249505"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Arial"/>
              <a:ea typeface="+mn-ea"/>
              <a:cs typeface="+mn-cs"/>
            </a:rPr>
            <a:t>Develop Site Engagement Plan</a:t>
          </a:r>
        </a:p>
      </dgm:t>
    </dgm:pt>
    <dgm:pt modelId="{C046529F-A4A8-4152-AAFC-FA9E1697023C}" type="parTrans" cxnId="{08FCEDA1-9558-4CA7-852A-0FAE933ECB0E}">
      <dgm:prSet/>
      <dgm:spPr/>
      <dgm:t>
        <a:bodyPr/>
        <a:lstStyle/>
        <a:p>
          <a:endParaRPr lang="en-US"/>
        </a:p>
      </dgm:t>
    </dgm:pt>
    <dgm:pt modelId="{D8535AAE-9AC9-4488-81D0-FB5266F3EA17}" type="sibTrans" cxnId="{08FCEDA1-9558-4CA7-852A-0FAE933ECB0E}">
      <dgm:prSet custT="1"/>
      <dgm:spPr>
        <a:solidFill>
          <a:schemeClr val="bg1">
            <a:lumMod val="75000"/>
          </a:schemeClr>
        </a:solidFill>
        <a:ln>
          <a:noFill/>
        </a:ln>
        <a:effectLst/>
      </dgm:spPr>
      <dgm:t>
        <a:bodyPr spcFirstLastPara="0" vert="horz" wrap="square" lIns="0" tIns="0" rIns="0" bIns="0" numCol="1" spcCol="1270" anchor="ctr" anchorCtr="0"/>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gm:t>
    </dgm:pt>
    <dgm:pt modelId="{067E827E-905C-442C-A821-F5E0989DABFD}" type="pres">
      <dgm:prSet presAssocID="{D04DE497-ABCE-4ECA-B840-CF0E2505B920}" presName="Name0" presStyleCnt="0">
        <dgm:presLayoutVars>
          <dgm:dir/>
          <dgm:resizeHandles val="exact"/>
        </dgm:presLayoutVars>
      </dgm:prSet>
      <dgm:spPr/>
    </dgm:pt>
    <dgm:pt modelId="{064D09D2-568D-4F28-9337-A92E9F49B632}" type="pres">
      <dgm:prSet presAssocID="{ACF14422-5A74-431F-828B-C3EB98118EB9}" presName="node" presStyleLbl="node1" presStyleIdx="0" presStyleCnt="9">
        <dgm:presLayoutVars>
          <dgm:bulletEnabled val="1"/>
        </dgm:presLayoutVars>
      </dgm:prSet>
      <dgm:spPr/>
    </dgm:pt>
    <dgm:pt modelId="{F8267556-DBCA-44A4-8CF6-379696A2BDAD}" type="pres">
      <dgm:prSet presAssocID="{F915C6A5-0B8C-4308-B5B7-2A2BACF37C0C}" presName="sibTrans" presStyleLbl="sibTrans2D1" presStyleIdx="0" presStyleCnt="8"/>
      <dgm:spPr/>
    </dgm:pt>
    <dgm:pt modelId="{AFC1FFDC-1996-4259-A9E8-ECF6406A0DE9}" type="pres">
      <dgm:prSet presAssocID="{F915C6A5-0B8C-4308-B5B7-2A2BACF37C0C}" presName="connectorText" presStyleLbl="sibTrans2D1" presStyleIdx="0" presStyleCnt="8"/>
      <dgm:spPr/>
    </dgm:pt>
    <dgm:pt modelId="{605066DC-6B33-4DC4-9263-75E8D9769B8D}" type="pres">
      <dgm:prSet presAssocID="{08FCA5EB-EA50-4E7A-9C71-05784A3DA3DC}" presName="node" presStyleLbl="node1" presStyleIdx="1" presStyleCnt="9">
        <dgm:presLayoutVars>
          <dgm:bulletEnabled val="1"/>
        </dgm:presLayoutVars>
      </dgm:prSet>
      <dgm:spPr/>
    </dgm:pt>
    <dgm:pt modelId="{33CBD326-3286-4979-9F0F-D1D298C3C208}" type="pres">
      <dgm:prSet presAssocID="{D8535AAE-9AC9-4488-81D0-FB5266F3EA17}" presName="sibTrans" presStyleLbl="sibTrans2D1" presStyleIdx="1" presStyleCnt="8"/>
      <dgm:spPr>
        <a:xfrm>
          <a:off x="2228239" y="695428"/>
          <a:ext cx="188628" cy="220659"/>
        </a:xfrm>
        <a:prstGeom prst="rightArrow">
          <a:avLst>
            <a:gd name="adj1" fmla="val 60000"/>
            <a:gd name="adj2" fmla="val 50000"/>
          </a:avLst>
        </a:prstGeom>
      </dgm:spPr>
    </dgm:pt>
    <dgm:pt modelId="{77F3E0B3-9206-4AF3-9D13-17B97311794B}" type="pres">
      <dgm:prSet presAssocID="{D8535AAE-9AC9-4488-81D0-FB5266F3EA17}" presName="connectorText" presStyleLbl="sibTrans2D1" presStyleIdx="1" presStyleCnt="8"/>
      <dgm:spPr/>
    </dgm:pt>
    <dgm:pt modelId="{23891051-05BE-4661-9BE2-309A058AD8FF}" type="pres">
      <dgm:prSet presAssocID="{5FFA5A0A-BC0E-4D0B-A4F6-4EBEBD4EFAC8}" presName="node" presStyleLbl="node1" presStyleIdx="2" presStyleCnt="9">
        <dgm:presLayoutVars>
          <dgm:bulletEnabled val="1"/>
        </dgm:presLayoutVars>
      </dgm:prSet>
      <dgm:spPr/>
    </dgm:pt>
    <dgm:pt modelId="{B898E226-F950-452F-B3BB-BF1B382EED2C}" type="pres">
      <dgm:prSet presAssocID="{102C2384-5BCF-4415-A182-832BB346C739}" presName="sibTrans" presStyleLbl="sibTrans2D1" presStyleIdx="2" presStyleCnt="8"/>
      <dgm:spPr/>
    </dgm:pt>
    <dgm:pt modelId="{C0A9D194-9299-4EBF-8232-3637AEE07330}" type="pres">
      <dgm:prSet presAssocID="{102C2384-5BCF-4415-A182-832BB346C739}" presName="connectorText" presStyleLbl="sibTrans2D1" presStyleIdx="2" presStyleCnt="8"/>
      <dgm:spPr/>
    </dgm:pt>
    <dgm:pt modelId="{A0E26DED-B766-4FDA-A712-2B9C256337C1}" type="pres">
      <dgm:prSet presAssocID="{EF854C40-9F2F-45AD-9F0D-0B7D40AC9E11}" presName="node" presStyleLbl="node1" presStyleIdx="3" presStyleCnt="9">
        <dgm:presLayoutVars>
          <dgm:bulletEnabled val="1"/>
        </dgm:presLayoutVars>
      </dgm:prSet>
      <dgm:spPr/>
    </dgm:pt>
    <dgm:pt modelId="{1E3D621D-E040-4D4C-AE99-6E82B7004B94}" type="pres">
      <dgm:prSet presAssocID="{8E0A26B2-7DB9-4443-BBF6-1246C11D6FED}" presName="sibTrans" presStyleLbl="sibTrans2D1" presStyleIdx="3" presStyleCnt="8"/>
      <dgm:spPr/>
    </dgm:pt>
    <dgm:pt modelId="{4E22A7C8-24C4-45AA-B92E-8EAF9D4A9F72}" type="pres">
      <dgm:prSet presAssocID="{8E0A26B2-7DB9-4443-BBF6-1246C11D6FED}" presName="connectorText" presStyleLbl="sibTrans2D1" presStyleIdx="3" presStyleCnt="8"/>
      <dgm:spPr/>
    </dgm:pt>
    <dgm:pt modelId="{B7A5E924-E8A4-46DA-8A52-5722CEC2086C}" type="pres">
      <dgm:prSet presAssocID="{A667AE87-304A-4D82-A194-13737A59BD8C}" presName="node" presStyleLbl="node1" presStyleIdx="4" presStyleCnt="9">
        <dgm:presLayoutVars>
          <dgm:bulletEnabled val="1"/>
        </dgm:presLayoutVars>
      </dgm:prSet>
      <dgm:spPr/>
    </dgm:pt>
    <dgm:pt modelId="{7378B428-3B83-4983-A5AC-F1B690FA3E4A}" type="pres">
      <dgm:prSet presAssocID="{52BC22ED-1A31-45C4-88B1-88A27BA93EC2}" presName="sibTrans" presStyleLbl="sibTrans2D1" presStyleIdx="4" presStyleCnt="8"/>
      <dgm:spPr/>
    </dgm:pt>
    <dgm:pt modelId="{4F875B04-279A-4E2B-B909-E7E30FFEF4A8}" type="pres">
      <dgm:prSet presAssocID="{52BC22ED-1A31-45C4-88B1-88A27BA93EC2}" presName="connectorText" presStyleLbl="sibTrans2D1" presStyleIdx="4" presStyleCnt="8"/>
      <dgm:spPr/>
    </dgm:pt>
    <dgm:pt modelId="{C50934B8-F783-4C9D-89B0-47ECAE1246B7}" type="pres">
      <dgm:prSet presAssocID="{85F3CC0B-399F-4DFE-8AB2-6D5F67DCE871}" presName="node" presStyleLbl="node1" presStyleIdx="5" presStyleCnt="9">
        <dgm:presLayoutVars>
          <dgm:bulletEnabled val="1"/>
        </dgm:presLayoutVars>
      </dgm:prSet>
      <dgm:spPr/>
    </dgm:pt>
    <dgm:pt modelId="{1E5A6024-1A11-45DE-8AFD-D77CF3BC4820}" type="pres">
      <dgm:prSet presAssocID="{0D1E24FC-654F-4F67-95CB-3044C00E6D14}" presName="sibTrans" presStyleLbl="sibTrans2D1" presStyleIdx="5" presStyleCnt="8"/>
      <dgm:spPr/>
    </dgm:pt>
    <dgm:pt modelId="{3985A3EA-1CE5-4ACB-BDAF-D7C33A81A728}" type="pres">
      <dgm:prSet presAssocID="{0D1E24FC-654F-4F67-95CB-3044C00E6D14}" presName="connectorText" presStyleLbl="sibTrans2D1" presStyleIdx="5" presStyleCnt="8"/>
      <dgm:spPr/>
    </dgm:pt>
    <dgm:pt modelId="{0013549C-AA2F-4477-8D04-59E46B7B9E8E}" type="pres">
      <dgm:prSet presAssocID="{300CF98E-9FD3-46D4-A22B-25B007569F24}" presName="node" presStyleLbl="node1" presStyleIdx="6" presStyleCnt="9">
        <dgm:presLayoutVars>
          <dgm:bulletEnabled val="1"/>
        </dgm:presLayoutVars>
      </dgm:prSet>
      <dgm:spPr/>
    </dgm:pt>
    <dgm:pt modelId="{24BECF18-FC38-45E7-B09F-E0A5F8AF0373}" type="pres">
      <dgm:prSet presAssocID="{011A1A10-5D2C-4BC0-9D38-2276AF88A6EB}" presName="sibTrans" presStyleLbl="sibTrans2D1" presStyleIdx="6" presStyleCnt="8"/>
      <dgm:spPr/>
    </dgm:pt>
    <dgm:pt modelId="{C6988520-B936-4B2A-90E9-882BE2854FEA}" type="pres">
      <dgm:prSet presAssocID="{011A1A10-5D2C-4BC0-9D38-2276AF88A6EB}" presName="connectorText" presStyleLbl="sibTrans2D1" presStyleIdx="6" presStyleCnt="8"/>
      <dgm:spPr/>
    </dgm:pt>
    <dgm:pt modelId="{8F7958A3-10AB-4B4C-A1CD-EEC0D7F2B1A2}" type="pres">
      <dgm:prSet presAssocID="{0B3C81FD-F1C5-450B-A85A-DC800DBE7C6E}" presName="node" presStyleLbl="node1" presStyleIdx="7" presStyleCnt="9">
        <dgm:presLayoutVars>
          <dgm:bulletEnabled val="1"/>
        </dgm:presLayoutVars>
      </dgm:prSet>
      <dgm:spPr/>
    </dgm:pt>
    <dgm:pt modelId="{F19C6F51-C4F9-45B4-A18B-0EE36915A6E4}" type="pres">
      <dgm:prSet presAssocID="{611CB504-9833-4C1C-AF96-2816F2F6F859}" presName="sibTrans" presStyleLbl="sibTrans2D1" presStyleIdx="7" presStyleCnt="8"/>
      <dgm:spPr/>
    </dgm:pt>
    <dgm:pt modelId="{C716F696-9216-4205-9355-0E40671B3B66}" type="pres">
      <dgm:prSet presAssocID="{611CB504-9833-4C1C-AF96-2816F2F6F859}" presName="connectorText" presStyleLbl="sibTrans2D1" presStyleIdx="7" presStyleCnt="8"/>
      <dgm:spPr/>
    </dgm:pt>
    <dgm:pt modelId="{876496CF-8D15-4F92-8E76-949B29C1C43A}" type="pres">
      <dgm:prSet presAssocID="{70BA51F2-289D-4289-934F-A51F7FFD968C}" presName="node" presStyleLbl="node1" presStyleIdx="8" presStyleCnt="9">
        <dgm:presLayoutVars>
          <dgm:bulletEnabled val="1"/>
        </dgm:presLayoutVars>
      </dgm:prSet>
      <dgm:spPr/>
    </dgm:pt>
  </dgm:ptLst>
  <dgm:cxnLst>
    <dgm:cxn modelId="{1BC6810A-8A07-40A3-B63B-68FB5F5DA4A1}" type="presOf" srcId="{0D1E24FC-654F-4F67-95CB-3044C00E6D14}" destId="{1E5A6024-1A11-45DE-8AFD-D77CF3BC4820}" srcOrd="0" destOrd="0" presId="urn:microsoft.com/office/officeart/2005/8/layout/process1"/>
    <dgm:cxn modelId="{62E1860F-30D6-49B0-94DB-83DC741ED45C}" type="presOf" srcId="{5FFA5A0A-BC0E-4D0B-A4F6-4EBEBD4EFAC8}" destId="{23891051-05BE-4661-9BE2-309A058AD8FF}" srcOrd="0" destOrd="0" presId="urn:microsoft.com/office/officeart/2005/8/layout/process1"/>
    <dgm:cxn modelId="{74379117-8564-45F5-8CD7-E61CF9750E79}" type="presOf" srcId="{300CF98E-9FD3-46D4-A22B-25B007569F24}" destId="{0013549C-AA2F-4477-8D04-59E46B7B9E8E}" srcOrd="0" destOrd="0" presId="urn:microsoft.com/office/officeart/2005/8/layout/process1"/>
    <dgm:cxn modelId="{20C3D121-C35A-4A1A-88C4-DE5098B67F76}" type="presOf" srcId="{85F3CC0B-399F-4DFE-8AB2-6D5F67DCE871}" destId="{C50934B8-F783-4C9D-89B0-47ECAE1246B7}" srcOrd="0" destOrd="0" presId="urn:microsoft.com/office/officeart/2005/8/layout/process1"/>
    <dgm:cxn modelId="{6B2FE321-F065-4345-85C0-A18626788BE5}" type="presOf" srcId="{611CB504-9833-4C1C-AF96-2816F2F6F859}" destId="{C716F696-9216-4205-9355-0E40671B3B66}" srcOrd="1" destOrd="0" presId="urn:microsoft.com/office/officeart/2005/8/layout/process1"/>
    <dgm:cxn modelId="{4022362C-B034-4DCA-9CAF-14705C535122}" srcId="{D04DE497-ABCE-4ECA-B840-CF0E2505B920}" destId="{A667AE87-304A-4D82-A194-13737A59BD8C}" srcOrd="4" destOrd="0" parTransId="{6513F194-A5D8-4CEB-BE65-4D1A23326685}" sibTransId="{52BC22ED-1A31-45C4-88B1-88A27BA93EC2}"/>
    <dgm:cxn modelId="{412A0E2E-F09C-4BE2-9B02-16B19955BCF8}" srcId="{D04DE497-ABCE-4ECA-B840-CF0E2505B920}" destId="{ACF14422-5A74-431F-828B-C3EB98118EB9}" srcOrd="0" destOrd="0" parTransId="{3B4BF02C-D8CF-4A0E-A887-0D237C14F87F}" sibTransId="{F915C6A5-0B8C-4308-B5B7-2A2BACF37C0C}"/>
    <dgm:cxn modelId="{B71F3931-8657-4DA8-91A9-E2472397359D}" type="presOf" srcId="{52BC22ED-1A31-45C4-88B1-88A27BA93EC2}" destId="{4F875B04-279A-4E2B-B909-E7E30FFEF4A8}" srcOrd="1" destOrd="0" presId="urn:microsoft.com/office/officeart/2005/8/layout/process1"/>
    <dgm:cxn modelId="{018BC538-A011-41C3-8414-715934ED42C1}" type="presOf" srcId="{EF854C40-9F2F-45AD-9F0D-0B7D40AC9E11}" destId="{A0E26DED-B766-4FDA-A712-2B9C256337C1}" srcOrd="0" destOrd="0" presId="urn:microsoft.com/office/officeart/2005/8/layout/process1"/>
    <dgm:cxn modelId="{94FC8B3E-012D-4507-AECA-6A466A02627E}" srcId="{D04DE497-ABCE-4ECA-B840-CF0E2505B920}" destId="{85F3CC0B-399F-4DFE-8AB2-6D5F67DCE871}" srcOrd="5" destOrd="0" parTransId="{EB9E4679-81FF-46D0-B63F-8F99D0F0DF2E}" sibTransId="{0D1E24FC-654F-4F67-95CB-3044C00E6D14}"/>
    <dgm:cxn modelId="{FF01785D-13C5-402B-A4EC-3AC19BBBCB1E}" type="presOf" srcId="{D8535AAE-9AC9-4488-81D0-FB5266F3EA17}" destId="{77F3E0B3-9206-4AF3-9D13-17B97311794B}" srcOrd="1" destOrd="0" presId="urn:microsoft.com/office/officeart/2005/8/layout/process1"/>
    <dgm:cxn modelId="{E71D6F62-4528-4775-B80D-1387ADFC248C}" type="presOf" srcId="{8E0A26B2-7DB9-4443-BBF6-1246C11D6FED}" destId="{1E3D621D-E040-4D4C-AE99-6E82B7004B94}" srcOrd="0" destOrd="0" presId="urn:microsoft.com/office/officeart/2005/8/layout/process1"/>
    <dgm:cxn modelId="{4DC35664-FFB5-4960-B8C1-55F60A38A948}" type="presOf" srcId="{F915C6A5-0B8C-4308-B5B7-2A2BACF37C0C}" destId="{F8267556-DBCA-44A4-8CF6-379696A2BDAD}" srcOrd="0" destOrd="0" presId="urn:microsoft.com/office/officeart/2005/8/layout/process1"/>
    <dgm:cxn modelId="{5E63416D-B942-4507-B1A6-ACACCD384A41}" srcId="{D04DE497-ABCE-4ECA-B840-CF0E2505B920}" destId="{5FFA5A0A-BC0E-4D0B-A4F6-4EBEBD4EFAC8}" srcOrd="2" destOrd="0" parTransId="{13BB8460-CCE3-4FF2-97E0-11ABBFCCCFBE}" sibTransId="{102C2384-5BCF-4415-A182-832BB346C739}"/>
    <dgm:cxn modelId="{251C494F-810F-439F-9C41-32D8BD5EFBF8}" type="presOf" srcId="{0B3C81FD-F1C5-450B-A85A-DC800DBE7C6E}" destId="{8F7958A3-10AB-4B4C-A1CD-EEC0D7F2B1A2}" srcOrd="0" destOrd="0" presId="urn:microsoft.com/office/officeart/2005/8/layout/process1"/>
    <dgm:cxn modelId="{D86D128E-76B6-4187-83C1-91C6E87E1AA7}" type="presOf" srcId="{D04DE497-ABCE-4ECA-B840-CF0E2505B920}" destId="{067E827E-905C-442C-A821-F5E0989DABFD}" srcOrd="0" destOrd="0" presId="urn:microsoft.com/office/officeart/2005/8/layout/process1"/>
    <dgm:cxn modelId="{DA97F597-19C1-44D8-B1ED-00B488BCC152}" type="presOf" srcId="{70BA51F2-289D-4289-934F-A51F7FFD968C}" destId="{876496CF-8D15-4F92-8E76-949B29C1C43A}" srcOrd="0" destOrd="0" presId="urn:microsoft.com/office/officeart/2005/8/layout/process1"/>
    <dgm:cxn modelId="{9461F69A-0C70-45C1-8AF5-1E455199E5F6}" srcId="{D04DE497-ABCE-4ECA-B840-CF0E2505B920}" destId="{0B3C81FD-F1C5-450B-A85A-DC800DBE7C6E}" srcOrd="7" destOrd="0" parTransId="{579BECA6-E2DA-4DA8-B052-3E31984E5AED}" sibTransId="{611CB504-9833-4C1C-AF96-2816F2F6F859}"/>
    <dgm:cxn modelId="{5B5A6FA0-DC4D-4019-A8B9-56BAA8C1C5CC}" srcId="{D04DE497-ABCE-4ECA-B840-CF0E2505B920}" destId="{300CF98E-9FD3-46D4-A22B-25B007569F24}" srcOrd="6" destOrd="0" parTransId="{43E59474-0B4F-4278-AABF-FA054B84670F}" sibTransId="{011A1A10-5D2C-4BC0-9D38-2276AF88A6EB}"/>
    <dgm:cxn modelId="{08FCEDA1-9558-4CA7-852A-0FAE933ECB0E}" srcId="{D04DE497-ABCE-4ECA-B840-CF0E2505B920}" destId="{08FCA5EB-EA50-4E7A-9C71-05784A3DA3DC}" srcOrd="1" destOrd="0" parTransId="{C046529F-A4A8-4152-AAFC-FA9E1697023C}" sibTransId="{D8535AAE-9AC9-4488-81D0-FB5266F3EA17}"/>
    <dgm:cxn modelId="{536DCEAA-02F7-46D7-BAA0-EED16D1FE18D}" type="presOf" srcId="{A667AE87-304A-4D82-A194-13737A59BD8C}" destId="{B7A5E924-E8A4-46DA-8A52-5722CEC2086C}" srcOrd="0" destOrd="0" presId="urn:microsoft.com/office/officeart/2005/8/layout/process1"/>
    <dgm:cxn modelId="{948B78B0-5648-4F4B-A473-5B21A50ADCB9}" type="presOf" srcId="{611CB504-9833-4C1C-AF96-2816F2F6F859}" destId="{F19C6F51-C4F9-45B4-A18B-0EE36915A6E4}" srcOrd="0" destOrd="0" presId="urn:microsoft.com/office/officeart/2005/8/layout/process1"/>
    <dgm:cxn modelId="{F28D09B3-056B-4155-88AE-82872F380A3C}" type="presOf" srcId="{102C2384-5BCF-4415-A182-832BB346C739}" destId="{C0A9D194-9299-4EBF-8232-3637AEE07330}" srcOrd="1" destOrd="0" presId="urn:microsoft.com/office/officeart/2005/8/layout/process1"/>
    <dgm:cxn modelId="{414772B8-4697-4336-B594-E686E0A94418}" type="presOf" srcId="{011A1A10-5D2C-4BC0-9D38-2276AF88A6EB}" destId="{24BECF18-FC38-45E7-B09F-E0A5F8AF0373}" srcOrd="0" destOrd="0" presId="urn:microsoft.com/office/officeart/2005/8/layout/process1"/>
    <dgm:cxn modelId="{336A40B9-24A9-47EB-832C-42932F2BAE1D}" type="presOf" srcId="{ACF14422-5A74-431F-828B-C3EB98118EB9}" destId="{064D09D2-568D-4F28-9337-A92E9F49B632}" srcOrd="0" destOrd="0" presId="urn:microsoft.com/office/officeart/2005/8/layout/process1"/>
    <dgm:cxn modelId="{09C78EBC-DF1B-42DE-8D62-87C583D9765F}" type="presOf" srcId="{D8535AAE-9AC9-4488-81D0-FB5266F3EA17}" destId="{33CBD326-3286-4979-9F0F-D1D298C3C208}" srcOrd="0" destOrd="0" presId="urn:microsoft.com/office/officeart/2005/8/layout/process1"/>
    <dgm:cxn modelId="{F0AD32CC-D547-4C8C-9ED9-110E3249071F}" type="presOf" srcId="{102C2384-5BCF-4415-A182-832BB346C739}" destId="{B898E226-F950-452F-B3BB-BF1B382EED2C}" srcOrd="0" destOrd="0" presId="urn:microsoft.com/office/officeart/2005/8/layout/process1"/>
    <dgm:cxn modelId="{D7F1F7D0-3DE2-4C14-B8DA-D9F9724F1BA2}" type="presOf" srcId="{52BC22ED-1A31-45C4-88B1-88A27BA93EC2}" destId="{7378B428-3B83-4983-A5AC-F1B690FA3E4A}" srcOrd="0" destOrd="0" presId="urn:microsoft.com/office/officeart/2005/8/layout/process1"/>
    <dgm:cxn modelId="{D60F0BD9-0128-42DD-B420-CB06D6512886}" type="presOf" srcId="{F915C6A5-0B8C-4308-B5B7-2A2BACF37C0C}" destId="{AFC1FFDC-1996-4259-A9E8-ECF6406A0DE9}" srcOrd="1" destOrd="0" presId="urn:microsoft.com/office/officeart/2005/8/layout/process1"/>
    <dgm:cxn modelId="{0CC741DD-5F7A-4135-9926-BBB621D81363}" type="presOf" srcId="{08FCA5EB-EA50-4E7A-9C71-05784A3DA3DC}" destId="{605066DC-6B33-4DC4-9263-75E8D9769B8D}" srcOrd="0" destOrd="0" presId="urn:microsoft.com/office/officeart/2005/8/layout/process1"/>
    <dgm:cxn modelId="{AD9EA5DF-1E8E-47CE-9399-EE9F040A3AF5}" type="presOf" srcId="{8E0A26B2-7DB9-4443-BBF6-1246C11D6FED}" destId="{4E22A7C8-24C4-45AA-B92E-8EAF9D4A9F72}" srcOrd="1" destOrd="0" presId="urn:microsoft.com/office/officeart/2005/8/layout/process1"/>
    <dgm:cxn modelId="{029723E5-9C0F-4AE4-B89A-F66C1C130610}" srcId="{D04DE497-ABCE-4ECA-B840-CF0E2505B920}" destId="{70BA51F2-289D-4289-934F-A51F7FFD968C}" srcOrd="8" destOrd="0" parTransId="{D67FA7DF-2384-4971-946C-B35C61FA33CE}" sibTransId="{C4ED7999-AD2B-4D7A-936D-875AABD8F631}"/>
    <dgm:cxn modelId="{741EBCE9-B009-4D55-AF5A-5DFFA2D63C1F}" srcId="{D04DE497-ABCE-4ECA-B840-CF0E2505B920}" destId="{EF854C40-9F2F-45AD-9F0D-0B7D40AC9E11}" srcOrd="3" destOrd="0" parTransId="{88742D39-F3BA-444A-8E22-254C3FFC9ABA}" sibTransId="{8E0A26B2-7DB9-4443-BBF6-1246C11D6FED}"/>
    <dgm:cxn modelId="{DAA24CEB-FBD7-4E8F-B35C-804AAF95BA0A}" type="presOf" srcId="{011A1A10-5D2C-4BC0-9D38-2276AF88A6EB}" destId="{C6988520-B936-4B2A-90E9-882BE2854FEA}" srcOrd="1" destOrd="0" presId="urn:microsoft.com/office/officeart/2005/8/layout/process1"/>
    <dgm:cxn modelId="{77E7D8F1-2C1D-4183-BE2B-FA2E459E880B}" type="presOf" srcId="{0D1E24FC-654F-4F67-95CB-3044C00E6D14}" destId="{3985A3EA-1CE5-4ACB-BDAF-D7C33A81A728}" srcOrd="1" destOrd="0" presId="urn:microsoft.com/office/officeart/2005/8/layout/process1"/>
    <dgm:cxn modelId="{8FB8DFC2-5733-4FA8-87F5-621B2636694F}" type="presParOf" srcId="{067E827E-905C-442C-A821-F5E0989DABFD}" destId="{064D09D2-568D-4F28-9337-A92E9F49B632}" srcOrd="0" destOrd="0" presId="urn:microsoft.com/office/officeart/2005/8/layout/process1"/>
    <dgm:cxn modelId="{A401F917-723B-46D8-A097-E5E288C878C1}" type="presParOf" srcId="{067E827E-905C-442C-A821-F5E0989DABFD}" destId="{F8267556-DBCA-44A4-8CF6-379696A2BDAD}" srcOrd="1" destOrd="0" presId="urn:microsoft.com/office/officeart/2005/8/layout/process1"/>
    <dgm:cxn modelId="{EFF2A6A9-3531-4C17-A846-12D7352A0730}" type="presParOf" srcId="{F8267556-DBCA-44A4-8CF6-379696A2BDAD}" destId="{AFC1FFDC-1996-4259-A9E8-ECF6406A0DE9}" srcOrd="0" destOrd="0" presId="urn:microsoft.com/office/officeart/2005/8/layout/process1"/>
    <dgm:cxn modelId="{CAE42FE9-7812-405E-B20D-474C6DFE9E5E}" type="presParOf" srcId="{067E827E-905C-442C-A821-F5E0989DABFD}" destId="{605066DC-6B33-4DC4-9263-75E8D9769B8D}" srcOrd="2" destOrd="0" presId="urn:microsoft.com/office/officeart/2005/8/layout/process1"/>
    <dgm:cxn modelId="{97E5D680-7DCC-4AC8-A15D-768315723694}" type="presParOf" srcId="{067E827E-905C-442C-A821-F5E0989DABFD}" destId="{33CBD326-3286-4979-9F0F-D1D298C3C208}" srcOrd="3" destOrd="0" presId="urn:microsoft.com/office/officeart/2005/8/layout/process1"/>
    <dgm:cxn modelId="{C4035666-9A5C-491E-B176-6F1EA06A0E41}" type="presParOf" srcId="{33CBD326-3286-4979-9F0F-D1D298C3C208}" destId="{77F3E0B3-9206-4AF3-9D13-17B97311794B}" srcOrd="0" destOrd="0" presId="urn:microsoft.com/office/officeart/2005/8/layout/process1"/>
    <dgm:cxn modelId="{D5A21F7A-5A02-419F-9C90-3609959C7D14}" type="presParOf" srcId="{067E827E-905C-442C-A821-F5E0989DABFD}" destId="{23891051-05BE-4661-9BE2-309A058AD8FF}" srcOrd="4" destOrd="0" presId="urn:microsoft.com/office/officeart/2005/8/layout/process1"/>
    <dgm:cxn modelId="{55E446C0-9F6D-4EF5-AA73-EFCC5B8B230C}" type="presParOf" srcId="{067E827E-905C-442C-A821-F5E0989DABFD}" destId="{B898E226-F950-452F-B3BB-BF1B382EED2C}" srcOrd="5" destOrd="0" presId="urn:microsoft.com/office/officeart/2005/8/layout/process1"/>
    <dgm:cxn modelId="{E3827B32-5892-4485-978A-4E13F5AB73B5}" type="presParOf" srcId="{B898E226-F950-452F-B3BB-BF1B382EED2C}" destId="{C0A9D194-9299-4EBF-8232-3637AEE07330}" srcOrd="0" destOrd="0" presId="urn:microsoft.com/office/officeart/2005/8/layout/process1"/>
    <dgm:cxn modelId="{85F08100-8B1E-462A-8027-DF23B192B1F1}" type="presParOf" srcId="{067E827E-905C-442C-A821-F5E0989DABFD}" destId="{A0E26DED-B766-4FDA-A712-2B9C256337C1}" srcOrd="6" destOrd="0" presId="urn:microsoft.com/office/officeart/2005/8/layout/process1"/>
    <dgm:cxn modelId="{54C39D39-BF4F-4AED-9D6A-FD3B6B2928D9}" type="presParOf" srcId="{067E827E-905C-442C-A821-F5E0989DABFD}" destId="{1E3D621D-E040-4D4C-AE99-6E82B7004B94}" srcOrd="7" destOrd="0" presId="urn:microsoft.com/office/officeart/2005/8/layout/process1"/>
    <dgm:cxn modelId="{8BD6CD91-70DA-4024-9C34-D0408FE4FAC4}" type="presParOf" srcId="{1E3D621D-E040-4D4C-AE99-6E82B7004B94}" destId="{4E22A7C8-24C4-45AA-B92E-8EAF9D4A9F72}" srcOrd="0" destOrd="0" presId="urn:microsoft.com/office/officeart/2005/8/layout/process1"/>
    <dgm:cxn modelId="{ADAE6988-9AD6-475F-A0AD-4E16DB211A25}" type="presParOf" srcId="{067E827E-905C-442C-A821-F5E0989DABFD}" destId="{B7A5E924-E8A4-46DA-8A52-5722CEC2086C}" srcOrd="8" destOrd="0" presId="urn:microsoft.com/office/officeart/2005/8/layout/process1"/>
    <dgm:cxn modelId="{266DC5B0-8414-4186-B84F-3E1D59BB6419}" type="presParOf" srcId="{067E827E-905C-442C-A821-F5E0989DABFD}" destId="{7378B428-3B83-4983-A5AC-F1B690FA3E4A}" srcOrd="9" destOrd="0" presId="urn:microsoft.com/office/officeart/2005/8/layout/process1"/>
    <dgm:cxn modelId="{48C9FB48-0FD0-41E8-A504-36B496C25601}" type="presParOf" srcId="{7378B428-3B83-4983-A5AC-F1B690FA3E4A}" destId="{4F875B04-279A-4E2B-B909-E7E30FFEF4A8}" srcOrd="0" destOrd="0" presId="urn:microsoft.com/office/officeart/2005/8/layout/process1"/>
    <dgm:cxn modelId="{4EC2765C-B365-4F41-985C-8590D40A6E31}" type="presParOf" srcId="{067E827E-905C-442C-A821-F5E0989DABFD}" destId="{C50934B8-F783-4C9D-89B0-47ECAE1246B7}" srcOrd="10" destOrd="0" presId="urn:microsoft.com/office/officeart/2005/8/layout/process1"/>
    <dgm:cxn modelId="{E6FCBBE6-D7AC-4CC8-A485-EB9ADB2A6B3C}" type="presParOf" srcId="{067E827E-905C-442C-A821-F5E0989DABFD}" destId="{1E5A6024-1A11-45DE-8AFD-D77CF3BC4820}" srcOrd="11" destOrd="0" presId="urn:microsoft.com/office/officeart/2005/8/layout/process1"/>
    <dgm:cxn modelId="{043251F3-0789-4E1F-B391-C66040050E73}" type="presParOf" srcId="{1E5A6024-1A11-45DE-8AFD-D77CF3BC4820}" destId="{3985A3EA-1CE5-4ACB-BDAF-D7C33A81A728}" srcOrd="0" destOrd="0" presId="urn:microsoft.com/office/officeart/2005/8/layout/process1"/>
    <dgm:cxn modelId="{05E5B807-6B01-4BF5-B7A5-E2BAE9B7503E}" type="presParOf" srcId="{067E827E-905C-442C-A821-F5E0989DABFD}" destId="{0013549C-AA2F-4477-8D04-59E46B7B9E8E}" srcOrd="12" destOrd="0" presId="urn:microsoft.com/office/officeart/2005/8/layout/process1"/>
    <dgm:cxn modelId="{BFA476ED-ACE3-47E7-861B-D1F5DF4184B5}" type="presParOf" srcId="{067E827E-905C-442C-A821-F5E0989DABFD}" destId="{24BECF18-FC38-45E7-B09F-E0A5F8AF0373}" srcOrd="13" destOrd="0" presId="urn:microsoft.com/office/officeart/2005/8/layout/process1"/>
    <dgm:cxn modelId="{C445A898-64F9-4464-8C9D-0E3BDB36189B}" type="presParOf" srcId="{24BECF18-FC38-45E7-B09F-E0A5F8AF0373}" destId="{C6988520-B936-4B2A-90E9-882BE2854FEA}" srcOrd="0" destOrd="0" presId="urn:microsoft.com/office/officeart/2005/8/layout/process1"/>
    <dgm:cxn modelId="{F18FCEB6-6540-447E-AEDE-5F3E6365468E}" type="presParOf" srcId="{067E827E-905C-442C-A821-F5E0989DABFD}" destId="{8F7958A3-10AB-4B4C-A1CD-EEC0D7F2B1A2}" srcOrd="14" destOrd="0" presId="urn:microsoft.com/office/officeart/2005/8/layout/process1"/>
    <dgm:cxn modelId="{F8E47BC1-E5E8-4E23-A163-E5C86A9D872F}" type="presParOf" srcId="{067E827E-905C-442C-A821-F5E0989DABFD}" destId="{F19C6F51-C4F9-45B4-A18B-0EE36915A6E4}" srcOrd="15" destOrd="0" presId="urn:microsoft.com/office/officeart/2005/8/layout/process1"/>
    <dgm:cxn modelId="{B523D9C4-42AC-4BFB-A93A-EFD23AEE9D81}" type="presParOf" srcId="{F19C6F51-C4F9-45B4-A18B-0EE36915A6E4}" destId="{C716F696-9216-4205-9355-0E40671B3B66}" srcOrd="0" destOrd="0" presId="urn:microsoft.com/office/officeart/2005/8/layout/process1"/>
    <dgm:cxn modelId="{EC6F605D-BC7A-4D49-917A-75C6E072FE29}" type="presParOf" srcId="{067E827E-905C-442C-A821-F5E0989DABFD}" destId="{876496CF-8D15-4F92-8E76-949B29C1C43A}" srcOrd="1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677FF-3853-4134-BDF0-608689075135}">
      <dsp:nvSpPr>
        <dsp:cNvPr id="0" name=""/>
        <dsp:cNvSpPr/>
      </dsp:nvSpPr>
      <dsp:spPr>
        <a:xfrm>
          <a:off x="917648" y="980735"/>
          <a:ext cx="2284882" cy="1884549"/>
        </a:xfrm>
        <a:prstGeom prst="roundRect">
          <a:avLst>
            <a:gd name="adj" fmla="val 10000"/>
          </a:avLst>
        </a:prstGeom>
        <a:solidFill>
          <a:schemeClr val="lt1">
            <a:alpha val="90000"/>
            <a:hueOff val="0"/>
            <a:satOff val="0"/>
            <a:lumOff val="0"/>
            <a:alphaOff val="0"/>
          </a:schemeClr>
        </a:solidFill>
        <a:ln w="25400" cap="flat" cmpd="sng" algn="ctr">
          <a:solidFill>
            <a:srgbClr val="EEEEF5"/>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spc="-40" dirty="0">
              <a:solidFill>
                <a:schemeClr val="bg1"/>
              </a:solidFill>
              <a:latin typeface="Aptos" panose="020B0004020202020204" pitchFamily="34" charset="0"/>
              <a:ea typeface="Open Sans" panose="020B0606030504020204" pitchFamily="34" charset="0"/>
              <a:cs typeface="Arial" panose="020B0604020202020204" pitchFamily="34" charset="0"/>
            </a:rPr>
            <a:t>Generate evidence </a:t>
          </a:r>
          <a:r>
            <a:rPr lang="en-US" sz="1800" kern="1200" spc="-40" dirty="0">
              <a:latin typeface="Aptos" panose="020B0004020202020204" pitchFamily="34" charset="0"/>
              <a:ea typeface="Open Sans" panose="020B0606030504020204" pitchFamily="34" charset="0"/>
              <a:cs typeface="Arial" panose="020B0604020202020204" pitchFamily="34" charset="0"/>
            </a:rPr>
            <a:t>to support implementation decisions</a:t>
          </a:r>
          <a:endParaRPr lang="en-SG" sz="1800" kern="1200" dirty="0">
            <a:latin typeface="Aptos" panose="020B0004020202020204" pitchFamily="34" charset="0"/>
          </a:endParaRPr>
        </a:p>
      </dsp:txBody>
      <dsp:txXfrm>
        <a:off x="961017" y="1024104"/>
        <a:ext cx="2198144" cy="1393979"/>
      </dsp:txXfrm>
    </dsp:sp>
    <dsp:sp modelId="{85FD5501-DCCD-40A4-91FD-062BC66185ED}">
      <dsp:nvSpPr>
        <dsp:cNvPr id="0" name=""/>
        <dsp:cNvSpPr/>
      </dsp:nvSpPr>
      <dsp:spPr>
        <a:xfrm>
          <a:off x="2481070" y="1139773"/>
          <a:ext cx="2755084" cy="2755084"/>
        </a:xfrm>
        <a:prstGeom prst="leftCircularArrow">
          <a:avLst>
            <a:gd name="adj1" fmla="val 4002"/>
            <a:gd name="adj2" fmla="val 502632"/>
            <a:gd name="adj3" fmla="val 2278143"/>
            <a:gd name="adj4" fmla="val 9024489"/>
            <a:gd name="adj5" fmla="val 4669"/>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628D05A2-4C7A-4C51-98ED-6D1034D75E21}">
      <dsp:nvSpPr>
        <dsp:cNvPr id="0" name=""/>
        <dsp:cNvSpPr/>
      </dsp:nvSpPr>
      <dsp:spPr>
        <a:xfrm>
          <a:off x="1425400" y="2461452"/>
          <a:ext cx="2031006" cy="807664"/>
        </a:xfrm>
        <a:prstGeom prst="roundRect">
          <a:avLst>
            <a:gd name="adj" fmla="val 10000"/>
          </a:avLst>
        </a:prstGeom>
        <a:solidFill>
          <a:srgbClr val="1B3A6A"/>
        </a:solidFill>
        <a:ln w="25400" cap="flat" cmpd="sng" algn="ctr">
          <a:solidFill>
            <a:srgbClr val="1B3A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ptos" panose="020B0004020202020204" pitchFamily="34" charset="0"/>
            </a:rPr>
            <a:t>Evidence generation</a:t>
          </a:r>
          <a:endParaRPr lang="en-SG" sz="2100" kern="1200" dirty="0">
            <a:latin typeface="Aptos" panose="020B0004020202020204" pitchFamily="34" charset="0"/>
          </a:endParaRPr>
        </a:p>
      </dsp:txBody>
      <dsp:txXfrm>
        <a:off x="1449056" y="2485108"/>
        <a:ext cx="1983694" cy="760352"/>
      </dsp:txXfrm>
    </dsp:sp>
    <dsp:sp modelId="{EF1CE2D9-CAA7-4E0C-9D92-58CF76624682}">
      <dsp:nvSpPr>
        <dsp:cNvPr id="0" name=""/>
        <dsp:cNvSpPr/>
      </dsp:nvSpPr>
      <dsp:spPr>
        <a:xfrm>
          <a:off x="3981493" y="980735"/>
          <a:ext cx="2284882" cy="1884549"/>
        </a:xfrm>
        <a:prstGeom prst="roundRect">
          <a:avLst>
            <a:gd name="adj" fmla="val 10000"/>
          </a:avLst>
        </a:prstGeom>
        <a:solidFill>
          <a:schemeClr val="lt1">
            <a:alpha val="90000"/>
            <a:hueOff val="0"/>
            <a:satOff val="0"/>
            <a:lumOff val="0"/>
            <a:alphaOff val="0"/>
          </a:schemeClr>
        </a:solidFill>
        <a:ln w="25400" cap="flat" cmpd="sng" algn="ctr">
          <a:solidFill>
            <a:srgbClr val="EEEEF5"/>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Effective communication about costs and benefit</a:t>
          </a:r>
          <a:endParaRPr lang="en-SG" sz="1800" kern="1200" dirty="0">
            <a:latin typeface="Aptos" panose="020B0004020202020204" pitchFamily="34" charset="0"/>
          </a:endParaRPr>
        </a:p>
      </dsp:txBody>
      <dsp:txXfrm>
        <a:off x="4024862" y="1427936"/>
        <a:ext cx="2198144" cy="1393979"/>
      </dsp:txXfrm>
    </dsp:sp>
    <dsp:sp modelId="{5D583800-E617-402D-8A13-3FCA31508525}">
      <dsp:nvSpPr>
        <dsp:cNvPr id="0" name=""/>
        <dsp:cNvSpPr/>
      </dsp:nvSpPr>
      <dsp:spPr>
        <a:xfrm>
          <a:off x="5245907" y="-86653"/>
          <a:ext cx="3047041" cy="3047041"/>
        </a:xfrm>
        <a:prstGeom prst="circularArrow">
          <a:avLst>
            <a:gd name="adj1" fmla="val 3619"/>
            <a:gd name="adj2" fmla="val 450295"/>
            <a:gd name="adj3" fmla="val 19374194"/>
            <a:gd name="adj4" fmla="val 12575511"/>
            <a:gd name="adj5" fmla="val 4222"/>
          </a:avLst>
        </a:prstGeom>
        <a:solidFill>
          <a:schemeClr val="bg2"/>
        </a:solidFill>
        <a:ln>
          <a:noFill/>
        </a:ln>
        <a:effectLst/>
      </dsp:spPr>
      <dsp:style>
        <a:lnRef idx="0">
          <a:scrgbClr r="0" g="0" b="0"/>
        </a:lnRef>
        <a:fillRef idx="1">
          <a:scrgbClr r="0" g="0" b="0"/>
        </a:fillRef>
        <a:effectRef idx="0">
          <a:scrgbClr r="0" g="0" b="0"/>
        </a:effectRef>
        <a:fontRef idx="minor">
          <a:schemeClr val="lt1"/>
        </a:fontRef>
      </dsp:style>
    </dsp:sp>
    <dsp:sp modelId="{CB78966E-8BCF-4C1C-9B4B-38653D0CCDF5}">
      <dsp:nvSpPr>
        <dsp:cNvPr id="0" name=""/>
        <dsp:cNvSpPr/>
      </dsp:nvSpPr>
      <dsp:spPr>
        <a:xfrm>
          <a:off x="4489245" y="576903"/>
          <a:ext cx="2031006" cy="807664"/>
        </a:xfrm>
        <a:prstGeom prst="roundRect">
          <a:avLst>
            <a:gd name="adj" fmla="val 10000"/>
          </a:avLst>
        </a:prstGeom>
        <a:solidFill>
          <a:srgbClr val="1B3A6A"/>
        </a:solidFill>
        <a:ln w="25400" cap="flat" cmpd="sng" algn="ctr">
          <a:solidFill>
            <a:srgbClr val="1B3A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ptos" panose="020B0004020202020204" pitchFamily="34" charset="0"/>
            </a:rPr>
            <a:t>Communication</a:t>
          </a:r>
          <a:endParaRPr lang="en-SG" sz="2100" kern="1200" dirty="0">
            <a:latin typeface="Aptos" panose="020B0004020202020204" pitchFamily="34" charset="0"/>
          </a:endParaRPr>
        </a:p>
      </dsp:txBody>
      <dsp:txXfrm>
        <a:off x="4512901" y="600559"/>
        <a:ext cx="1983694" cy="760352"/>
      </dsp:txXfrm>
    </dsp:sp>
    <dsp:sp modelId="{109655C7-9126-4B6B-8764-49677E23D9CC}">
      <dsp:nvSpPr>
        <dsp:cNvPr id="0" name=""/>
        <dsp:cNvSpPr/>
      </dsp:nvSpPr>
      <dsp:spPr>
        <a:xfrm>
          <a:off x="7045338" y="980735"/>
          <a:ext cx="2284882" cy="1884549"/>
        </a:xfrm>
        <a:prstGeom prst="roundRect">
          <a:avLst>
            <a:gd name="adj" fmla="val 10000"/>
          </a:avLst>
        </a:prstGeom>
        <a:solidFill>
          <a:schemeClr val="lt1">
            <a:alpha val="90000"/>
            <a:hueOff val="0"/>
            <a:satOff val="0"/>
            <a:lumOff val="0"/>
            <a:alphaOff val="0"/>
          </a:schemeClr>
        </a:solidFill>
        <a:ln w="25400" cap="flat" cmpd="sng" algn="ctr">
          <a:solidFill>
            <a:srgbClr val="EEEEF5"/>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Alignment of resource allocation decision-making across stakeholders</a:t>
          </a:r>
          <a:endParaRPr lang="en-SG" sz="1800" kern="1200" dirty="0">
            <a:latin typeface="Aptos" panose="020B0004020202020204" pitchFamily="34" charset="0"/>
          </a:endParaRPr>
        </a:p>
      </dsp:txBody>
      <dsp:txXfrm>
        <a:off x="7088707" y="1024104"/>
        <a:ext cx="2198144" cy="1393979"/>
      </dsp:txXfrm>
    </dsp:sp>
    <dsp:sp modelId="{37711A71-776D-4753-B8A2-B436E87DB451}">
      <dsp:nvSpPr>
        <dsp:cNvPr id="0" name=""/>
        <dsp:cNvSpPr/>
      </dsp:nvSpPr>
      <dsp:spPr>
        <a:xfrm>
          <a:off x="7553090" y="2461452"/>
          <a:ext cx="2031006" cy="807664"/>
        </a:xfrm>
        <a:prstGeom prst="roundRect">
          <a:avLst>
            <a:gd name="adj" fmla="val 10000"/>
          </a:avLst>
        </a:prstGeom>
        <a:solidFill>
          <a:srgbClr val="1B3A6A"/>
        </a:solidFill>
        <a:ln w="25400" cap="flat" cmpd="sng" algn="ctr">
          <a:solidFill>
            <a:srgbClr val="1B3A6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ptos" panose="020B0004020202020204" pitchFamily="34" charset="0"/>
            </a:rPr>
            <a:t>Alignment</a:t>
          </a:r>
          <a:endParaRPr lang="en-SG" sz="2100" kern="1200" dirty="0">
            <a:latin typeface="Aptos" panose="020B0004020202020204" pitchFamily="34" charset="0"/>
          </a:endParaRPr>
        </a:p>
      </dsp:txBody>
      <dsp:txXfrm>
        <a:off x="7576746" y="2485108"/>
        <a:ext cx="1983694" cy="760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D09D2-568D-4F28-9337-A92E9F49B632}">
      <dsp:nvSpPr>
        <dsp:cNvPr id="0" name=""/>
        <dsp:cNvSpPr/>
      </dsp:nvSpPr>
      <dsp:spPr>
        <a:xfrm>
          <a:off x="3845"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Introductory Meeting</a:t>
          </a:r>
        </a:p>
      </dsp:txBody>
      <dsp:txXfrm>
        <a:off x="23146" y="495571"/>
        <a:ext cx="851155" cy="620374"/>
      </dsp:txXfrm>
    </dsp:sp>
    <dsp:sp modelId="{F8267556-DBCA-44A4-8CF6-379696A2BDAD}">
      <dsp:nvSpPr>
        <dsp:cNvPr id="0" name=""/>
        <dsp:cNvSpPr/>
      </dsp:nvSpPr>
      <dsp:spPr>
        <a:xfrm>
          <a:off x="982578"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982578" y="739560"/>
        <a:ext cx="132040" cy="132395"/>
      </dsp:txXfrm>
    </dsp:sp>
    <dsp:sp modelId="{605066DC-6B33-4DC4-9263-75E8D9769B8D}">
      <dsp:nvSpPr>
        <dsp:cNvPr id="0" name=""/>
        <dsp:cNvSpPr/>
      </dsp:nvSpPr>
      <dsp:spPr>
        <a:xfrm>
          <a:off x="1249505"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Develop Site Engagement Plan</a:t>
          </a:r>
        </a:p>
      </dsp:txBody>
      <dsp:txXfrm>
        <a:off x="1268806" y="495571"/>
        <a:ext cx="851155" cy="620374"/>
      </dsp:txXfrm>
    </dsp:sp>
    <dsp:sp modelId="{33CBD326-3286-4979-9F0F-D1D298C3C208}">
      <dsp:nvSpPr>
        <dsp:cNvPr id="0" name=""/>
        <dsp:cNvSpPr/>
      </dsp:nvSpPr>
      <dsp:spPr>
        <a:xfrm>
          <a:off x="2228239"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2228239" y="739560"/>
        <a:ext cx="132040" cy="132395"/>
      </dsp:txXfrm>
    </dsp:sp>
    <dsp:sp modelId="{23891051-05BE-4661-9BE2-309A058AD8FF}">
      <dsp:nvSpPr>
        <dsp:cNvPr id="0" name=""/>
        <dsp:cNvSpPr/>
      </dsp:nvSpPr>
      <dsp:spPr>
        <a:xfrm>
          <a:off x="2495166"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Assess Site Readiness &amp; Current Performance</a:t>
          </a:r>
        </a:p>
      </dsp:txBody>
      <dsp:txXfrm>
        <a:off x="2514467" y="495571"/>
        <a:ext cx="851155" cy="620374"/>
      </dsp:txXfrm>
    </dsp:sp>
    <dsp:sp modelId="{B898E226-F950-452F-B3BB-BF1B382EED2C}">
      <dsp:nvSpPr>
        <dsp:cNvPr id="0" name=""/>
        <dsp:cNvSpPr/>
      </dsp:nvSpPr>
      <dsp:spPr>
        <a:xfrm>
          <a:off x="3473899"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3473899" y="739560"/>
        <a:ext cx="132040" cy="132395"/>
      </dsp:txXfrm>
    </dsp:sp>
    <dsp:sp modelId="{A0E26DED-B766-4FDA-A712-2B9C256337C1}">
      <dsp:nvSpPr>
        <dsp:cNvPr id="0" name=""/>
        <dsp:cNvSpPr/>
      </dsp:nvSpPr>
      <dsp:spPr>
        <a:xfrm>
          <a:off x="3740826" y="476270"/>
          <a:ext cx="889757" cy="658976"/>
        </a:xfrm>
        <a:prstGeom prst="roundRect">
          <a:avLst>
            <a:gd name="adj" fmla="val 10000"/>
          </a:avLst>
        </a:prstGeom>
        <a:solidFill>
          <a:srgbClr val="6D3A5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Select Areas of Focus</a:t>
          </a:r>
        </a:p>
      </dsp:txBody>
      <dsp:txXfrm>
        <a:off x="3760127" y="495571"/>
        <a:ext cx="851155" cy="620374"/>
      </dsp:txXfrm>
    </dsp:sp>
    <dsp:sp modelId="{1E3D621D-E040-4D4C-AE99-6E82B7004B94}">
      <dsp:nvSpPr>
        <dsp:cNvPr id="0" name=""/>
        <dsp:cNvSpPr/>
      </dsp:nvSpPr>
      <dsp:spPr>
        <a:xfrm>
          <a:off x="4719560"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4719560" y="739560"/>
        <a:ext cx="132040" cy="132395"/>
      </dsp:txXfrm>
    </dsp:sp>
    <dsp:sp modelId="{B7A5E924-E8A4-46DA-8A52-5722CEC2086C}">
      <dsp:nvSpPr>
        <dsp:cNvPr id="0" name=""/>
        <dsp:cNvSpPr/>
      </dsp:nvSpPr>
      <dsp:spPr>
        <a:xfrm>
          <a:off x="4986487" y="476270"/>
          <a:ext cx="889757" cy="658976"/>
        </a:xfrm>
        <a:prstGeom prst="roundRect">
          <a:avLst>
            <a:gd name="adj" fmla="val 10000"/>
          </a:avLst>
        </a:prstGeom>
        <a:solidFill>
          <a:srgbClr val="005E85"/>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Introduce Areas of Focus</a:t>
          </a:r>
        </a:p>
      </dsp:txBody>
      <dsp:txXfrm>
        <a:off x="5005788" y="495571"/>
        <a:ext cx="851155" cy="620374"/>
      </dsp:txXfrm>
    </dsp:sp>
    <dsp:sp modelId="{7378B428-3B83-4983-A5AC-F1B690FA3E4A}">
      <dsp:nvSpPr>
        <dsp:cNvPr id="0" name=""/>
        <dsp:cNvSpPr/>
      </dsp:nvSpPr>
      <dsp:spPr>
        <a:xfrm>
          <a:off x="5965220"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5965220" y="739560"/>
        <a:ext cx="132040" cy="132395"/>
      </dsp:txXfrm>
    </dsp:sp>
    <dsp:sp modelId="{C50934B8-F783-4C9D-89B0-47ECAE1246B7}">
      <dsp:nvSpPr>
        <dsp:cNvPr id="0" name=""/>
        <dsp:cNvSpPr/>
      </dsp:nvSpPr>
      <dsp:spPr>
        <a:xfrm>
          <a:off x="6232147" y="476270"/>
          <a:ext cx="889757" cy="658976"/>
        </a:xfrm>
        <a:prstGeom prst="roundRect">
          <a:avLst>
            <a:gd name="adj" fmla="val 10000"/>
          </a:avLst>
        </a:prstGeom>
        <a:solidFill>
          <a:srgbClr val="005E85"/>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Assess Barriers &amp; Develop Action Plan</a:t>
          </a:r>
        </a:p>
      </dsp:txBody>
      <dsp:txXfrm>
        <a:off x="6251448" y="495571"/>
        <a:ext cx="851155" cy="620374"/>
      </dsp:txXfrm>
    </dsp:sp>
    <dsp:sp modelId="{1E5A6024-1A11-45DE-8AFD-D77CF3BC4820}">
      <dsp:nvSpPr>
        <dsp:cNvPr id="0" name=""/>
        <dsp:cNvSpPr/>
      </dsp:nvSpPr>
      <dsp:spPr>
        <a:xfrm>
          <a:off x="7210880"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7210880" y="739560"/>
        <a:ext cx="132040" cy="132395"/>
      </dsp:txXfrm>
    </dsp:sp>
    <dsp:sp modelId="{0013549C-AA2F-4477-8D04-59E46B7B9E8E}">
      <dsp:nvSpPr>
        <dsp:cNvPr id="0" name=""/>
        <dsp:cNvSpPr/>
      </dsp:nvSpPr>
      <dsp:spPr>
        <a:xfrm>
          <a:off x="7477808" y="476270"/>
          <a:ext cx="889757" cy="658976"/>
        </a:xfrm>
        <a:prstGeom prst="roundRect">
          <a:avLst>
            <a:gd name="adj" fmla="val 10000"/>
          </a:avLst>
        </a:prstGeom>
        <a:solidFill>
          <a:srgbClr val="00ADBB">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Implement Action Plan</a:t>
          </a:r>
        </a:p>
      </dsp:txBody>
      <dsp:txXfrm>
        <a:off x="7497109" y="495571"/>
        <a:ext cx="851155" cy="620374"/>
      </dsp:txXfrm>
    </dsp:sp>
    <dsp:sp modelId="{24BECF18-FC38-45E7-B09F-E0A5F8AF0373}">
      <dsp:nvSpPr>
        <dsp:cNvPr id="0" name=""/>
        <dsp:cNvSpPr/>
      </dsp:nvSpPr>
      <dsp:spPr>
        <a:xfrm>
          <a:off x="8456541"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8456541" y="739560"/>
        <a:ext cx="132040" cy="132395"/>
      </dsp:txXfrm>
    </dsp:sp>
    <dsp:sp modelId="{8F7958A3-10AB-4B4C-A1CD-EEC0D7F2B1A2}">
      <dsp:nvSpPr>
        <dsp:cNvPr id="0" name=""/>
        <dsp:cNvSpPr/>
      </dsp:nvSpPr>
      <dsp:spPr>
        <a:xfrm>
          <a:off x="8723468" y="476270"/>
          <a:ext cx="889757" cy="658976"/>
        </a:xfrm>
        <a:prstGeom prst="roundRect">
          <a:avLst>
            <a:gd name="adj" fmla="val 10000"/>
          </a:avLst>
        </a:prstGeom>
        <a:solidFill>
          <a:srgbClr val="00ADBB">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Report &amp; Review Progress</a:t>
          </a:r>
        </a:p>
      </dsp:txBody>
      <dsp:txXfrm>
        <a:off x="8742769" y="495571"/>
        <a:ext cx="851155" cy="620374"/>
      </dsp:txXfrm>
    </dsp:sp>
    <dsp:sp modelId="{F19C6F51-C4F9-45B4-A18B-0EE36915A6E4}">
      <dsp:nvSpPr>
        <dsp:cNvPr id="0" name=""/>
        <dsp:cNvSpPr/>
      </dsp:nvSpPr>
      <dsp:spPr>
        <a:xfrm>
          <a:off x="9702201" y="695428"/>
          <a:ext cx="188628" cy="220659"/>
        </a:xfrm>
        <a:prstGeom prst="rightArrow">
          <a:avLst>
            <a:gd name="adj1" fmla="val 60000"/>
            <a:gd name="adj2" fmla="val 50000"/>
          </a:avLst>
        </a:prstGeom>
        <a:solidFill>
          <a:schemeClr val="bg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ysClr val="window" lastClr="FFFFFF"/>
            </a:solidFill>
            <a:latin typeface="Arial"/>
            <a:ea typeface="+mn-ea"/>
            <a:cs typeface="+mn-cs"/>
          </a:endParaRPr>
        </a:p>
      </dsp:txBody>
      <dsp:txXfrm>
        <a:off x="9702201" y="739560"/>
        <a:ext cx="132040" cy="132395"/>
      </dsp:txXfrm>
    </dsp:sp>
    <dsp:sp modelId="{876496CF-8D15-4F92-8E76-949B29C1C43A}">
      <dsp:nvSpPr>
        <dsp:cNvPr id="0" name=""/>
        <dsp:cNvSpPr/>
      </dsp:nvSpPr>
      <dsp:spPr>
        <a:xfrm>
          <a:off x="9969129" y="476270"/>
          <a:ext cx="889757" cy="658976"/>
        </a:xfrm>
        <a:prstGeom prst="roundRect">
          <a:avLst>
            <a:gd name="adj" fmla="val 10000"/>
          </a:avLst>
        </a:prstGeom>
        <a:solidFill>
          <a:srgbClr val="ECAA2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solidFill>
                <a:sysClr val="window" lastClr="FFFFFF"/>
              </a:solidFill>
              <a:latin typeface="Arial"/>
              <a:ea typeface="+mn-ea"/>
              <a:cs typeface="+mn-cs"/>
            </a:rPr>
            <a:t>Sustain &amp; Monitor</a:t>
          </a:r>
        </a:p>
      </dsp:txBody>
      <dsp:txXfrm>
        <a:off x="9988430" y="495571"/>
        <a:ext cx="851155" cy="6203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6/1/2025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u="sng" dirty="0"/>
              <a:t>Introduction</a:t>
            </a:r>
          </a:p>
          <a:p>
            <a:r>
              <a:rPr lang="en-US" b="0" u="none" dirty="0"/>
              <a:t>Thank you, I appreciate the opportunity today to share a part of the ongoing research taking place at the University of Geneva.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06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E4C1-53CB-C4E0-A66C-61D7A5ED5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01ADD-1B41-C84F-F03D-68BFEBA4582E}"/>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1D335E7-1517-9797-00BC-0D31A8D23FDE}"/>
              </a:ext>
            </a:extLst>
          </p:cNvPr>
          <p:cNvSpPr>
            <a:spLocks noGrp="1"/>
          </p:cNvSpPr>
          <p:nvPr>
            <p:ph type="body" idx="1"/>
          </p:nvPr>
        </p:nvSpPr>
        <p:spPr/>
        <p:txBody>
          <a:bodyPr/>
          <a:lstStyle/>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endParaRPr lang="en-US" dirty="0"/>
          </a:p>
          <a:p>
            <a:endParaRPr lang="en-US" dirty="0"/>
          </a:p>
          <a:p>
            <a:endParaRPr lang="en-CH" dirty="0"/>
          </a:p>
        </p:txBody>
      </p:sp>
      <p:sp>
        <p:nvSpPr>
          <p:cNvPr id="4" name="Slide Number Placeholder 3">
            <a:extLst>
              <a:ext uri="{FF2B5EF4-FFF2-40B4-BE49-F238E27FC236}">
                <a16:creationId xmlns:a16="http://schemas.microsoft.com/office/drawing/2014/main" id="{3D2D9E23-48B5-9EC7-A0B0-0969769768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A0753-489D-4C47-A8EB-FEADC2D5C6D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23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A4969-FC78-8EA1-1DB1-9EB51B2C0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6DD88-612D-0770-8E63-EB3A74B438C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D46D4AC-B190-0395-AC33-0C4FA76C0490}"/>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0" dirty="0">
              <a:solidFill>
                <a:prstClr val="black"/>
              </a:solidFill>
              <a:latin typeface="Avenir Light" panose="020B0402020203020204" pitchFamily="34" charset="77"/>
              <a:cs typeface="Arial" panose="020B0604020202020204" pitchFamily="34" charset="0"/>
            </a:endParaRPr>
          </a:p>
          <a:p>
            <a:pPr marL="914400" lvl="2" indent="0" algn="just" defTabSz="1371600">
              <a:spcAft>
                <a:spcPts val="2700"/>
              </a:spcAft>
              <a:buFont typeface="Arial" panose="020B0604020202020204" pitchFamily="34" charset="0"/>
              <a:buNone/>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endParaRPr lang="en-US" dirty="0"/>
          </a:p>
          <a:p>
            <a:endParaRPr lang="en-US" dirty="0"/>
          </a:p>
          <a:p>
            <a:endParaRPr lang="en-CH" dirty="0"/>
          </a:p>
        </p:txBody>
      </p:sp>
      <p:sp>
        <p:nvSpPr>
          <p:cNvPr id="4" name="Slide Number Placeholder 3">
            <a:extLst>
              <a:ext uri="{FF2B5EF4-FFF2-40B4-BE49-F238E27FC236}">
                <a16:creationId xmlns:a16="http://schemas.microsoft.com/office/drawing/2014/main" id="{61469C44-C0FB-8669-845F-B57682A375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A0753-489D-4C47-A8EB-FEADC2D5C6D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57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A4639-30AC-7CAC-D34D-5C9274898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E2B42-DFF9-4570-19BC-96A33AFDB78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82950A3-0EA4-D85D-EB9E-68F9DE00AAE4}"/>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0" dirty="0">
              <a:solidFill>
                <a:prstClr val="black"/>
              </a:solidFill>
              <a:latin typeface="Avenir Light" panose="020B0402020203020204" pitchFamily="34" charset="77"/>
              <a:cs typeface="Arial" panose="020B0604020202020204" pitchFamily="34" charset="0"/>
            </a:endParaRPr>
          </a:p>
          <a:p>
            <a:pPr marL="914400" lvl="2" indent="0" algn="just" defTabSz="1371600">
              <a:spcAft>
                <a:spcPts val="2700"/>
              </a:spcAft>
              <a:buFont typeface="Arial" panose="020B0604020202020204" pitchFamily="34" charset="0"/>
              <a:buNone/>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pPr algn="just" defTabSz="1371600">
              <a:spcAft>
                <a:spcPts val="2700"/>
              </a:spcAft>
              <a:defRPr/>
            </a:pPr>
            <a:endParaRPr lang="en-US" sz="1200" kern="0" dirty="0">
              <a:solidFill>
                <a:prstClr val="black"/>
              </a:solidFill>
              <a:latin typeface="Avenir Light" panose="020B0402020203020204" pitchFamily="34" charset="77"/>
              <a:cs typeface="Arial" panose="020B0604020202020204" pitchFamily="34" charset="0"/>
            </a:endParaRPr>
          </a:p>
          <a:p>
            <a:endParaRPr lang="en-US" dirty="0"/>
          </a:p>
          <a:p>
            <a:endParaRPr lang="en-US" dirty="0"/>
          </a:p>
          <a:p>
            <a:endParaRPr lang="en-CH" dirty="0"/>
          </a:p>
        </p:txBody>
      </p:sp>
      <p:sp>
        <p:nvSpPr>
          <p:cNvPr id="4" name="Slide Number Placeholder 3">
            <a:extLst>
              <a:ext uri="{FF2B5EF4-FFF2-40B4-BE49-F238E27FC236}">
                <a16:creationId xmlns:a16="http://schemas.microsoft.com/office/drawing/2014/main" id="{F792FE88-8112-5442-B4AF-248238C4F1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A0753-489D-4C47-A8EB-FEADC2D5C6D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20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0AE1-5BFC-10B6-DDBF-0CEFB3F0C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A7C3A-66E7-9038-E39D-E7A02DC6DD5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84D50885-9A7E-0312-52F3-F66EB3ED170E}"/>
              </a:ext>
            </a:extLst>
          </p:cNvPr>
          <p:cNvSpPr>
            <a:spLocks noGrp="1"/>
          </p:cNvSpPr>
          <p:nvPr>
            <p:ph type="body" idx="1"/>
          </p:nvPr>
        </p:nvSpPr>
        <p:spPr/>
        <p:txBody>
          <a:bodyPr/>
          <a:lstStyle/>
          <a:p>
            <a:endParaRPr lang="en-US" dirty="0"/>
          </a:p>
          <a:p>
            <a:endParaRPr lang="en-CH" dirty="0"/>
          </a:p>
        </p:txBody>
      </p:sp>
      <p:sp>
        <p:nvSpPr>
          <p:cNvPr id="4" name="Slide Number Placeholder 3">
            <a:extLst>
              <a:ext uri="{FF2B5EF4-FFF2-40B4-BE49-F238E27FC236}">
                <a16:creationId xmlns:a16="http://schemas.microsoft.com/office/drawing/2014/main" id="{1A3B6FE7-137B-781B-0889-3FC6A4F09F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FA0753-489D-4C47-A8EB-FEADC2D5C6D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7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2a7e4ac539f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2a7e4ac539f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sz="9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424BC851-A4DD-8988-6CE1-37429B6E0503}"/>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2CDEEC00-372D-398C-2239-A6B45A7C06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8EC1948F-8267-3B55-39B4-E293A8BCA2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Tree>
    <p:extLst>
      <p:ext uri="{BB962C8B-B14F-4D97-AF65-F5344CB8AC3E}">
        <p14:creationId xmlns:p14="http://schemas.microsoft.com/office/powerpoint/2010/main" val="361938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78636A7D-4D53-5712-5F41-489CBBA4C288}"/>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0EFF146E-E116-898F-04FF-EB3D2744EE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A74A30B0-B6A3-44FF-3D49-9C0F39A918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Tree>
    <p:extLst>
      <p:ext uri="{BB962C8B-B14F-4D97-AF65-F5344CB8AC3E}">
        <p14:creationId xmlns:p14="http://schemas.microsoft.com/office/powerpoint/2010/main" val="221404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C5D759EA-9E01-1D8A-510F-668B98E45C88}"/>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79D06307-5F11-876B-6128-EC2F5C267B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005F6A6C-9587-E2B8-A2AB-6AFAB99388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dirty="0"/>
          </a:p>
        </p:txBody>
      </p:sp>
    </p:spTree>
    <p:extLst>
      <p:ext uri="{BB962C8B-B14F-4D97-AF65-F5344CB8AC3E}">
        <p14:creationId xmlns:p14="http://schemas.microsoft.com/office/powerpoint/2010/main" val="181861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SG" dirty="0"/>
          </a:p>
        </p:txBody>
      </p:sp>
    </p:spTree>
    <p:extLst>
      <p:ext uri="{BB962C8B-B14F-4D97-AF65-F5344CB8AC3E}">
        <p14:creationId xmlns:p14="http://schemas.microsoft.com/office/powerpoint/2010/main" val="309189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2">
          <a:extLst>
            <a:ext uri="{FF2B5EF4-FFF2-40B4-BE49-F238E27FC236}">
              <a16:creationId xmlns:a16="http://schemas.microsoft.com/office/drawing/2014/main" id="{7EDFB94C-D967-DA5F-9E0D-62EF93A5BE74}"/>
            </a:ext>
          </a:extLst>
        </p:cNvPr>
        <p:cNvGrpSpPr/>
        <p:nvPr/>
      </p:nvGrpSpPr>
      <p:grpSpPr>
        <a:xfrm>
          <a:off x="0" y="0"/>
          <a:ext cx="0" cy="0"/>
          <a:chOff x="0" y="0"/>
          <a:chExt cx="0" cy="0"/>
        </a:xfrm>
      </p:grpSpPr>
      <p:sp>
        <p:nvSpPr>
          <p:cNvPr id="3303" name="Google Shape;3303;g22f89187e4e_0_4878:notes">
            <a:extLst>
              <a:ext uri="{FF2B5EF4-FFF2-40B4-BE49-F238E27FC236}">
                <a16:creationId xmlns:a16="http://schemas.microsoft.com/office/drawing/2014/main" id="{D7D6FE45-9195-70D6-975D-1029A94898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4" name="Google Shape;3304;g22f89187e4e_0_4878:notes">
            <a:extLst>
              <a:ext uri="{FF2B5EF4-FFF2-40B4-BE49-F238E27FC236}">
                <a16:creationId xmlns:a16="http://schemas.microsoft.com/office/drawing/2014/main" id="{7B3E1BB8-A6A5-FF15-D90B-680139E366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52080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8630-0382-BA25-5D38-DEACA0C4E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5986B-AAAC-8B01-A036-9E869A87D46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452BF8A7-8443-2BE7-670F-613A876A79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sng" strike="noStrike" cap="none" normalizeH="0" baseline="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rPr>
              <a:t>What we know: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200" b="0" i="0" u="none" strike="noStrike" cap="none" normalizeH="0" baseline="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rPr>
              <a:t>To set the scene I want to share with we know and that 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altLang="en-US" sz="1200" b="0" i="0" u="none" strike="noStrike" cap="none" normalizeH="0" baseline="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1200" b="0" i="0" u="none" strike="noStrike" cap="none" normalizeH="0" baseline="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rPr>
              <a:t>1. That in Switzerland, almost half of the population (48%) have at least one long-term illness, a prevalence that is expected to rise as the population 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cap="none" normalizeH="0" baseline="3000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b="0" u="none" dirty="0">
                <a:effectLst/>
                <a:latin typeface="Palatino Linotype" panose="02040502050505030304" pitchFamily="18" charset="0"/>
                <a:ea typeface="Calibri" panose="020F0502020204030204" pitchFamily="34" charset="0"/>
                <a:cs typeface="Times New Roman" panose="02020603050405020304" pitchFamily="18" charset="0"/>
              </a:rPr>
              <a:t>2. Globally, p</a:t>
            </a:r>
            <a:r>
              <a:rPr lang="en-US" sz="1200" b="0" dirty="0">
                <a:effectLst/>
                <a:latin typeface="Palatino Linotype" panose="02040502050505030304" pitchFamily="18" charset="0"/>
                <a:ea typeface="Calibri" panose="020F0502020204030204" pitchFamily="34" charset="0"/>
                <a:cs typeface="Times New Roman" panose="02020603050405020304" pitchFamily="18" charset="0"/>
              </a:rPr>
              <a:t>atient initiation and implementation adherence is suboptimal. </a:t>
            </a:r>
            <a:r>
              <a:rPr lang="en-AU" sz="1200" b="0" i="0" dirty="0">
                <a:effectLst/>
                <a:latin typeface="Palatino Linotype" panose="02040502050505030304" pitchFamily="18" charset="0"/>
                <a:ea typeface="Calibri" panose="020F0502020204030204" pitchFamily="34" charset="0"/>
                <a:cs typeface="Times New Roman" panose="02020603050405020304" pitchFamily="18" charset="0"/>
              </a:rPr>
              <a:t>This perpetuates more burden on the patient and health system and compromises patient safety and health outcomes.</a:t>
            </a:r>
            <a:endParaRPr lang="en-US" sz="1200" b="0" i="0" dirty="0">
              <a:effectLst/>
              <a:latin typeface="Palatino Linotype" panose="02040502050505030304" pitchFamily="18" charset="0"/>
              <a:ea typeface="Calibri" panose="020F0502020204030204" pitchFamily="34" charset="0"/>
              <a:cs typeface="Times New Roman" panose="02020603050405020304" pitchFamily="18" charset="0"/>
            </a:endParaRPr>
          </a:p>
          <a:p>
            <a:pPr marL="685800" lvl="1" indent="-228600">
              <a:buFont typeface="Arial" panose="020B0604020202020204" pitchFamily="34" charset="0"/>
              <a:buChar char="•"/>
            </a:pPr>
            <a:r>
              <a:rPr lang="en-US" sz="1200" b="0" dirty="0">
                <a:effectLst/>
                <a:latin typeface="Palatino Linotype" panose="02040502050505030304" pitchFamily="18" charset="0"/>
                <a:ea typeface="Calibri" panose="020F0502020204030204" pitchFamily="34" charset="0"/>
                <a:cs typeface="Times New Roman" panose="02020603050405020304" pitchFamily="18" charset="0"/>
              </a:rPr>
              <a:t>It is estimated that 1 in 4 </a:t>
            </a:r>
            <a:r>
              <a:rPr lang="en-US" sz="1200" b="0" i="1" dirty="0">
                <a:effectLst/>
                <a:latin typeface="Palatino Linotype" panose="02040502050505030304" pitchFamily="18" charset="0"/>
                <a:ea typeface="Calibri" panose="020F0502020204030204" pitchFamily="34" charset="0"/>
                <a:cs typeface="Times New Roman" panose="02020603050405020304" pitchFamily="18" charset="0"/>
              </a:rPr>
              <a:t>patients </a:t>
            </a:r>
            <a:r>
              <a:rPr lang="en-AU" sz="1200" b="0" i="1" dirty="0">
                <a:effectLst/>
                <a:latin typeface="Palatino Linotype" panose="02040502050505030304" pitchFamily="18" charset="0"/>
                <a:ea typeface="Calibri" panose="020F0502020204030204" pitchFamily="34" charset="0"/>
                <a:cs typeface="Times New Roman" panose="02020603050405020304" pitchFamily="18" charset="0"/>
              </a:rPr>
              <a:t>that are prescribed a new medication do not have the medication dispensed. </a:t>
            </a:r>
          </a:p>
          <a:p>
            <a:pPr marL="685800" lvl="1" indent="-228600">
              <a:buFont typeface="Arial" panose="020B0604020202020204" pitchFamily="34" charset="0"/>
              <a:buChar char="•"/>
            </a:pPr>
            <a:r>
              <a:rPr lang="en-AU" sz="1200" b="0" i="1" dirty="0">
                <a:effectLst/>
                <a:latin typeface="Palatino Linotype" panose="02040502050505030304" pitchFamily="18" charset="0"/>
                <a:ea typeface="Calibri" panose="020F0502020204030204" pitchFamily="34" charset="0"/>
                <a:cs typeface="Times New Roman" panose="02020603050405020304" pitchFamily="18" charset="0"/>
              </a:rPr>
              <a:t>And amongst those that start taking a new medication 30-50 % are non-adherent.</a:t>
            </a:r>
          </a:p>
          <a:p>
            <a:pPr marL="0" lvl="0" indent="0">
              <a:buFont typeface="Symbol" panose="05050102010706020507" pitchFamily="18" charset="2"/>
              <a:buNone/>
            </a:pPr>
            <a:endParaRPr lang="en-US" sz="1200" b="0" dirty="0">
              <a:effectLst/>
              <a:latin typeface="Palatino Linotype" panose="02040502050505030304" pitchFamily="18" charset="0"/>
              <a:ea typeface="Calibri" panose="020F0502020204030204" pitchFamily="34" charset="0"/>
              <a:cs typeface="Times New Roman" panose="02020603050405020304" pitchFamily="18" charset="0"/>
            </a:endParaRPr>
          </a:p>
          <a:p>
            <a:r>
              <a:rPr lang="en-US" dirty="0"/>
              <a:t>3.</a:t>
            </a:r>
            <a:r>
              <a:rPr lang="en-US" sz="1200" dirty="0">
                <a:effectLst/>
                <a:latin typeface="+mn-lt"/>
                <a:ea typeface="+mn-ea"/>
                <a:cs typeface="+mn-cs"/>
              </a:rPr>
              <a:t> Evidence based intervention to address initiation patient adherence exist - </a:t>
            </a:r>
            <a:r>
              <a:rPr lang="en-GB" sz="1200" dirty="0">
                <a:effectLst/>
                <a:latin typeface="Times New Roman" panose="02020603050405020304" pitchFamily="18" charset="0"/>
                <a:ea typeface="Calibri" panose="020F0502020204030204" pitchFamily="34" charset="0"/>
                <a:cs typeface="Arial" panose="020B0604020202020204" pitchFamily="34" charset="0"/>
              </a:rPr>
              <a:t>One of the best evaluated examples, to reinforce early adherence after medication initiation, is the UK developed New Medicines Service (NMS). The service targets adult patients with a first prescription for a new long-term medication and engages them in 2 10-minute pharmacist/patient consultations in the first 6 weeks of treatment. </a:t>
            </a:r>
            <a:r>
              <a:rPr lang="en-AU" sz="1000" b="0" i="0" dirty="0">
                <a:effectLst/>
                <a:latin typeface="Palatino Linotype" panose="02040502050505030304" pitchFamily="18" charset="0"/>
                <a:ea typeface="Calibri" panose="020F0502020204030204" pitchFamily="34" charset="0"/>
                <a:cs typeface="Arial" panose="020B0604020202020204" pitchFamily="34" charset="0"/>
              </a:rPr>
              <a:t>The service showed promise at improving improve patient adherence and delivering cost savings to the health system.</a:t>
            </a:r>
          </a:p>
          <a:p>
            <a:pPr marL="0" lvl="0" indent="0" algn="just">
              <a:buFont typeface="Symbol" panose="05050102010706020507" pitchFamily="18" charset="2"/>
              <a:buNone/>
            </a:pPr>
            <a:endParaRPr lang="en-AU" sz="1000" b="1" u="sng" dirty="0">
              <a:effectLst/>
              <a:latin typeface="Palatino Linotype" panose="02040502050505030304" pitchFamily="18"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1000" b="1" i="0" u="sng" strike="noStrike" cap="none" normalizeH="0" baseline="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rPr>
              <a:t>However, there are things we don’t know…</a:t>
            </a:r>
            <a:endParaRPr kumimoji="0" lang="en-GB" altLang="en-US" sz="1000" b="0" i="0" u="none" strike="noStrike" cap="none" normalizeH="0" baseline="0" dirty="0">
              <a:ln>
                <a:noFill/>
              </a:ln>
              <a:solidFill>
                <a:schemeClr val="tx1"/>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dirty="0"/>
              <a:t>…and that is how to best implement the service in new healthcare contexts. Following on from success in the UK 11 countries decided to implement in their settings. </a:t>
            </a:r>
            <a:r>
              <a:rPr lang="en-AU" sz="1000" b="0" i="0" u="none" dirty="0">
                <a:solidFill>
                  <a:srgbClr val="272727"/>
                </a:solidFill>
                <a:effectLst/>
                <a:latin typeface="Palatino Linotype" panose="02040502050505030304" pitchFamily="18" charset="0"/>
                <a:cs typeface="Open Sans" panose="020B0606030504020204" pitchFamily="34" charset="0"/>
              </a:rPr>
              <a:t>However, r</a:t>
            </a:r>
            <a:r>
              <a:rPr lang="en-AU" sz="1000" i="0" dirty="0">
                <a:solidFill>
                  <a:srgbClr val="272727"/>
                </a:solidFill>
                <a:effectLst/>
                <a:latin typeface="Palatino Linotype" panose="02040502050505030304" pitchFamily="18" charset="0"/>
                <a:ea typeface="Times New Roman" panose="02020603050405020304" pitchFamily="18" charset="0"/>
                <a:cs typeface="Open Sans" panose="020B0606030504020204" pitchFamily="34" charset="0"/>
              </a:rPr>
              <a:t>oadblocks were experienced within these settings which have compromised real world impact and in some cases the ability of the service to be successfully integrated into routine care with only a few able to sustain the service in practice.</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b="1" i="1" dirty="0">
                <a:solidFill>
                  <a:srgbClr val="272727"/>
                </a:solidFill>
                <a:effectLst/>
                <a:latin typeface="Palatino Linotype" panose="02040502050505030304" pitchFamily="18" charset="0"/>
                <a:ea typeface="Times New Roman" panose="02020603050405020304" pitchFamily="18" charset="0"/>
                <a:cs typeface="Open Sans" panose="020B0606030504020204" pitchFamily="34" charset="0"/>
              </a:rPr>
              <a:t>There exists a </a:t>
            </a:r>
            <a:r>
              <a:rPr lang="en-AU" sz="1000" b="1" i="1" dirty="0">
                <a:latin typeface="Times New Roman" panose="02020603050405020304" pitchFamily="18" charset="0"/>
                <a:ea typeface="Times New Roman" panose="02020603050405020304" pitchFamily="18" charset="0"/>
              </a:rPr>
              <a:t>gap between knowing what to do and knowing how to do it in a given context.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i="1" dirty="0">
                <a:latin typeface="Times New Roman" panose="02020603050405020304" pitchFamily="18" charset="0"/>
                <a:ea typeface="Times New Roman" panose="02020603050405020304" pitchFamily="18" charset="0"/>
              </a:rPr>
              <a:t>Which brings us to our study.</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u="none"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u="sng" dirty="0"/>
              <a:t>Objective of myCare Start-I</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dirty="0">
              <a:effectLst/>
              <a:latin typeface="Palatino Linotype" panose="02040502050505030304" pitchFamily="18" charset="0"/>
              <a:ea typeface="Calibri" panose="020F0502020204030204" pitchFamily="34"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0" dirty="0">
                <a:solidFill>
                  <a:prstClr val="black"/>
                </a:solidFill>
                <a:latin typeface="Avenir Light" panose="020B0402020203020204" pitchFamily="34" charset="77"/>
                <a:cs typeface="Arial" panose="020B0604020202020204" pitchFamily="34" charset="0"/>
              </a:rPr>
              <a:t>We understood that a copy paste process may not be the best approach and thus we set out to adapt the New Medicines Service for Switzerland to create an optimized myCare Start Model using a co-creation approach with stakeholders.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effectLst/>
              <a:latin typeface="Palatino Linotype" panose="02040502050505030304" pitchFamily="18" charset="0"/>
              <a:ea typeface="Calibri" panose="020F0502020204030204" pitchFamily="34" charset="0"/>
              <a:cs typeface="Arial" panose="020B0604020202020204" pitchFamily="34" charset="0"/>
            </a:endParaRPr>
          </a:p>
          <a:p>
            <a:pPr marL="0" lvl="0" indent="0" algn="just">
              <a:buFont typeface="Symbol" panose="05050102010706020507" pitchFamily="18" charset="2"/>
              <a:buNone/>
            </a:pPr>
            <a:endParaRPr lang="en-AU" sz="1000" dirty="0">
              <a:effectLst/>
              <a:latin typeface="Palatino Linotype" panose="02040502050505030304" pitchFamily="18" charset="0"/>
              <a:ea typeface="Calibri" panose="020F0502020204030204" pitchFamily="34" charset="0"/>
              <a:cs typeface="Arial" panose="020B0604020202020204" pitchFamily="34" charset="0"/>
            </a:endParaRPr>
          </a:p>
          <a:p>
            <a:endParaRPr lang="en-US" b="0" u="none" dirty="0"/>
          </a:p>
        </p:txBody>
      </p:sp>
      <p:sp>
        <p:nvSpPr>
          <p:cNvPr id="4" name="Slide Number Placeholder 3">
            <a:extLst>
              <a:ext uri="{FF2B5EF4-FFF2-40B4-BE49-F238E27FC236}">
                <a16:creationId xmlns:a16="http://schemas.microsoft.com/office/drawing/2014/main" id="{5D3F2933-9B1C-E75E-1C88-377EF0E36F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419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C14F110B-D251-4ACB-0D1F-E7C9AA1B290E}"/>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5B554ABF-8633-6348-37F9-6AF91A6A63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512B6CB2-1A82-52BF-9953-23B8336F09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lang="en-US" dirty="0"/>
          </a:p>
        </p:txBody>
      </p:sp>
    </p:spTree>
    <p:extLst>
      <p:ext uri="{BB962C8B-B14F-4D97-AF65-F5344CB8AC3E}">
        <p14:creationId xmlns:p14="http://schemas.microsoft.com/office/powerpoint/2010/main" val="87306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77331F18-A9CD-4273-F9EF-8FD8278F003A}"/>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C6BCB94F-9F36-885F-3B8C-9C58EB8774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DAC2336E-D757-7956-3F8E-3C6DF8FA2E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89841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04CDA17D-3A95-2BF3-46EF-EDB90CB7BC99}"/>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1951F5E8-4289-DBCD-25C4-77DA7A571B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CF02C6E6-DE8E-74D8-B61E-71DEDB0D01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41491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2">
          <a:extLst>
            <a:ext uri="{FF2B5EF4-FFF2-40B4-BE49-F238E27FC236}">
              <a16:creationId xmlns:a16="http://schemas.microsoft.com/office/drawing/2014/main" id="{C6D85D73-9444-EAB8-25D0-2137E6F40E50}"/>
            </a:ext>
          </a:extLst>
        </p:cNvPr>
        <p:cNvGrpSpPr/>
        <p:nvPr/>
      </p:nvGrpSpPr>
      <p:grpSpPr>
        <a:xfrm>
          <a:off x="0" y="0"/>
          <a:ext cx="0" cy="0"/>
          <a:chOff x="0" y="0"/>
          <a:chExt cx="0" cy="0"/>
        </a:xfrm>
      </p:grpSpPr>
      <p:sp>
        <p:nvSpPr>
          <p:cNvPr id="3303" name="Google Shape;3303;g22f89187e4e_0_4878:notes">
            <a:extLst>
              <a:ext uri="{FF2B5EF4-FFF2-40B4-BE49-F238E27FC236}">
                <a16:creationId xmlns:a16="http://schemas.microsoft.com/office/drawing/2014/main" id="{35D01532-3ACE-F00E-9FFA-BA2C3CFAA1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4" name="Google Shape;3304;g22f89187e4e_0_4878:notes">
            <a:extLst>
              <a:ext uri="{FF2B5EF4-FFF2-40B4-BE49-F238E27FC236}">
                <a16:creationId xmlns:a16="http://schemas.microsoft.com/office/drawing/2014/main" id="{D5A84E18-758C-C851-C592-483E2F2632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93820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5FF2528C-E2BD-5416-07A9-F9F953F9050D}"/>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75DC05BD-272F-C290-DB9B-BF165A331F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4428ABA9-A1B2-0EE0-78F6-3D8456EFF4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13602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2">
          <a:extLst>
            <a:ext uri="{FF2B5EF4-FFF2-40B4-BE49-F238E27FC236}">
              <a16:creationId xmlns:a16="http://schemas.microsoft.com/office/drawing/2014/main" id="{7ADA852C-63C4-F191-C037-86DF74AC3956}"/>
            </a:ext>
          </a:extLst>
        </p:cNvPr>
        <p:cNvGrpSpPr/>
        <p:nvPr/>
      </p:nvGrpSpPr>
      <p:grpSpPr>
        <a:xfrm>
          <a:off x="0" y="0"/>
          <a:ext cx="0" cy="0"/>
          <a:chOff x="0" y="0"/>
          <a:chExt cx="0" cy="0"/>
        </a:xfrm>
      </p:grpSpPr>
      <p:sp>
        <p:nvSpPr>
          <p:cNvPr id="3303" name="Google Shape;3303;g22f89187e4e_0_4878:notes">
            <a:extLst>
              <a:ext uri="{FF2B5EF4-FFF2-40B4-BE49-F238E27FC236}">
                <a16:creationId xmlns:a16="http://schemas.microsoft.com/office/drawing/2014/main" id="{9352A0A9-8B87-C1CB-5BDF-9B476EC546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4" name="Google Shape;3304;g22f89187e4e_0_4878:notes">
            <a:extLst>
              <a:ext uri="{FF2B5EF4-FFF2-40B4-BE49-F238E27FC236}">
                <a16:creationId xmlns:a16="http://schemas.microsoft.com/office/drawing/2014/main" id="{B633787A-D2E9-692F-A96A-9B31E81356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573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a:extLst>
            <a:ext uri="{FF2B5EF4-FFF2-40B4-BE49-F238E27FC236}">
              <a16:creationId xmlns:a16="http://schemas.microsoft.com/office/drawing/2014/main" id="{94D3C91D-EB86-394D-47F1-68C92F17DF38}"/>
            </a:ext>
          </a:extLst>
        </p:cNvPr>
        <p:cNvGrpSpPr/>
        <p:nvPr/>
      </p:nvGrpSpPr>
      <p:grpSpPr>
        <a:xfrm>
          <a:off x="0" y="0"/>
          <a:ext cx="0" cy="0"/>
          <a:chOff x="0" y="0"/>
          <a:chExt cx="0" cy="0"/>
        </a:xfrm>
      </p:grpSpPr>
      <p:sp>
        <p:nvSpPr>
          <p:cNvPr id="3554" name="Google Shape;3554;g13e1fc50fc5_0_14:notes">
            <a:extLst>
              <a:ext uri="{FF2B5EF4-FFF2-40B4-BE49-F238E27FC236}">
                <a16:creationId xmlns:a16="http://schemas.microsoft.com/office/drawing/2014/main" id="{D48D0641-EC91-ED44-B5B9-0E2BFF0A17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5" name="Google Shape;3555;g13e1fc50fc5_0_14:notes">
            <a:extLst>
              <a:ext uri="{FF2B5EF4-FFF2-40B4-BE49-F238E27FC236}">
                <a16:creationId xmlns:a16="http://schemas.microsoft.com/office/drawing/2014/main" id="{DCA90932-4073-48D0-41F9-CCAB887F0B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9522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a:extLst>
            <a:ext uri="{FF2B5EF4-FFF2-40B4-BE49-F238E27FC236}">
              <a16:creationId xmlns:a16="http://schemas.microsoft.com/office/drawing/2014/main" id="{FE587BCF-31A5-4EB5-8500-7A4E8D6E494B}"/>
            </a:ext>
          </a:extLst>
        </p:cNvPr>
        <p:cNvGrpSpPr/>
        <p:nvPr/>
      </p:nvGrpSpPr>
      <p:grpSpPr>
        <a:xfrm>
          <a:off x="0" y="0"/>
          <a:ext cx="0" cy="0"/>
          <a:chOff x="0" y="0"/>
          <a:chExt cx="0" cy="0"/>
        </a:xfrm>
      </p:grpSpPr>
      <p:sp>
        <p:nvSpPr>
          <p:cNvPr id="3447" name="Google Shape;3447;g13b627a1299_0_0:notes">
            <a:extLst>
              <a:ext uri="{FF2B5EF4-FFF2-40B4-BE49-F238E27FC236}">
                <a16:creationId xmlns:a16="http://schemas.microsoft.com/office/drawing/2014/main" id="{DCDD3196-2068-BEF2-A2DB-6EF7E4756A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13b627a1299_0_0:notes">
            <a:extLst>
              <a:ext uri="{FF2B5EF4-FFF2-40B4-BE49-F238E27FC236}">
                <a16:creationId xmlns:a16="http://schemas.microsoft.com/office/drawing/2014/main" id="{DAE8323C-F27C-4642-EFE0-1E3E6919A9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endParaRPr dirty="0"/>
          </a:p>
        </p:txBody>
      </p:sp>
    </p:spTree>
    <p:extLst>
      <p:ext uri="{BB962C8B-B14F-4D97-AF65-F5344CB8AC3E}">
        <p14:creationId xmlns:p14="http://schemas.microsoft.com/office/powerpoint/2010/main" val="3305529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2a7e4ac539f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2a7e4ac539f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082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131ff7c0f5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131ff7c0f5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668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7BB7-4969-21A8-1431-DA2251A2A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1E5F2-5172-632B-B8E8-7A586C0FBE9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299853E-69C3-BF35-4C51-74C34960122E}"/>
              </a:ext>
            </a:extLst>
          </p:cNvPr>
          <p:cNvSpPr>
            <a:spLocks noGrp="1"/>
          </p:cNvSpPr>
          <p:nvPr>
            <p:ph type="body" idx="1"/>
          </p:nvPr>
        </p:nvSpPr>
        <p:spPr/>
        <p:txBody>
          <a:bodyPr/>
          <a:lstStyle/>
          <a:p>
            <a:pPr marL="0" indent="0">
              <a:buFont typeface="Arial" panose="020B0604020202020204" pitchFamily="34" charset="0"/>
              <a:buNone/>
            </a:pPr>
            <a:r>
              <a:rPr lang="en-US" b="1" u="sng" dirty="0"/>
              <a:t>Methodology</a:t>
            </a:r>
          </a:p>
          <a:p>
            <a:pPr marL="0" indent="0">
              <a:buFont typeface="Arial" panose="020B0604020202020204" pitchFamily="34" charset="0"/>
              <a:buNone/>
            </a:pPr>
            <a:endParaRPr kumimoji="0" lang="en-US" sz="1200" b="1" i="0" u="sng" strike="noStrike" kern="1200" cap="none" spc="74" normalizeH="0" baseline="0" noProof="0" dirty="0">
              <a:ln>
                <a:noFill/>
              </a:ln>
              <a:solidFill>
                <a:srgbClr val="333333"/>
              </a:solidFill>
              <a:effectLst/>
              <a:uLnTx/>
              <a:uFillTx/>
              <a:latin typeface="Poppins Medium"/>
              <a:ea typeface="+mn-ea"/>
              <a:cs typeface="+mn-cs"/>
            </a:endParaRPr>
          </a:p>
          <a:p>
            <a:pPr marL="171450" indent="-171450">
              <a:lnSpc>
                <a:spcPts val="3150"/>
              </a:lnSpc>
              <a:buFont typeface="Arial" panose="020B0604020202020204" pitchFamily="34" charset="0"/>
              <a:buChar char="•"/>
            </a:pPr>
            <a:r>
              <a:rPr lang="en-US" b="0" i="0" dirty="0">
                <a:solidFill>
                  <a:srgbClr val="000000"/>
                </a:solidFill>
                <a:effectLst/>
                <a:latin typeface="YACgEV9owk4 0"/>
              </a:rPr>
              <a:t>The co-creation process involved an exploratory qualitative approach.</a:t>
            </a:r>
          </a:p>
          <a:p>
            <a:pPr marL="171450" indent="-171450">
              <a:lnSpc>
                <a:spcPts val="3150"/>
              </a:lnSpc>
              <a:buFont typeface="Arial" panose="020B0604020202020204" pitchFamily="34" charset="0"/>
              <a:buChar char="•"/>
            </a:pPr>
            <a:endParaRPr lang="en-US" b="0" i="0" dirty="0">
              <a:solidFill>
                <a:srgbClr val="000000"/>
              </a:solidFill>
              <a:effectLst/>
              <a:latin typeface="YACgEV9owk4 0"/>
            </a:endParaRPr>
          </a:p>
          <a:p>
            <a:pPr marL="171450" marR="0" lvl="0" indent="-171450" algn="l" defTabSz="914400" rtl="0" eaLnBrk="1" fontAlgn="auto" latinLnBrk="0" hangingPunct="1">
              <a:lnSpc>
                <a:spcPts val="3150"/>
              </a:lnSpc>
              <a:spcBef>
                <a:spcPts val="0"/>
              </a:spcBef>
              <a:spcAft>
                <a:spcPts val="0"/>
              </a:spcAft>
              <a:buClrTx/>
              <a:buSzTx/>
              <a:buFont typeface="Arial" panose="020B0604020202020204" pitchFamily="34" charset="0"/>
              <a:buChar char="•"/>
              <a:tabLst/>
              <a:defRPr/>
            </a:pPr>
            <a:r>
              <a:rPr lang="en-US" sz="1200" dirty="0">
                <a:solidFill>
                  <a:prstClr val="black"/>
                </a:solidFill>
                <a:latin typeface="Abadi Extra Light" panose="020B0204020104020204" pitchFamily="34" charset="0"/>
                <a:ea typeface="Calibri" panose="020F0502020204030204" pitchFamily="34" charset="0"/>
                <a:cs typeface="Arial" panose="020B0604020202020204" pitchFamily="34" charset="0"/>
              </a:rPr>
              <a:t>First, we wanted to better understand the context. An initial context analysis identified 63 contextual factors impacting intervention design or implementation of myCare Start in Switzerland. </a:t>
            </a:r>
            <a:endParaRPr lang="en-US" b="0" i="0" dirty="0">
              <a:solidFill>
                <a:srgbClr val="000000"/>
              </a:solidFill>
              <a:effectLst/>
              <a:latin typeface="YACgEV9owk4 0"/>
            </a:endParaRPr>
          </a:p>
          <a:p>
            <a:pPr marL="171450" indent="-171450">
              <a:lnSpc>
                <a:spcPts val="3150"/>
              </a:lnSpc>
              <a:buFont typeface="Arial" panose="020B0604020202020204" pitchFamily="34" charset="0"/>
              <a:buChar char="•"/>
            </a:pPr>
            <a:endParaRPr lang="en-US" dirty="0">
              <a:solidFill>
                <a:srgbClr val="000000"/>
              </a:solidFill>
              <a:effectLst/>
              <a:latin typeface="YACgEV9owk4 0"/>
            </a:endParaRPr>
          </a:p>
          <a:p>
            <a:pPr marL="171450" indent="-171450">
              <a:lnSpc>
                <a:spcPts val="3150"/>
              </a:lnSpc>
              <a:buFont typeface="Arial" panose="020B0604020202020204" pitchFamily="34" charset="0"/>
              <a:buChar char="•"/>
            </a:pPr>
            <a:r>
              <a:rPr lang="en-US" b="0" i="0" dirty="0">
                <a:solidFill>
                  <a:srgbClr val="000000"/>
                </a:solidFill>
                <a:effectLst/>
                <a:latin typeface="YACgEV9owk4 0"/>
              </a:rPr>
              <a:t>A panel of interprofessional investigators including primary care physicians and end-user representative (n=15) prioritised these factors, assessing both the importance of addressing each factor and the confidence that it could be addressed in the Swiss context. </a:t>
            </a:r>
          </a:p>
          <a:p>
            <a:pPr marL="171450" indent="-171450">
              <a:lnSpc>
                <a:spcPts val="3150"/>
              </a:lnSpc>
              <a:buFont typeface="Arial" panose="020B0604020202020204" pitchFamily="34" charset="0"/>
              <a:buChar char="•"/>
            </a:pPr>
            <a:endParaRPr lang="en-US" dirty="0">
              <a:solidFill>
                <a:srgbClr val="000000"/>
              </a:solidFill>
              <a:effectLst/>
              <a:latin typeface="YACgEV9owk4 0"/>
            </a:endParaRPr>
          </a:p>
          <a:p>
            <a:pPr marL="171450" indent="-171450" defTabSz="914445">
              <a:buFont typeface="Arial" panose="020B0604020202020204" pitchFamily="34" charset="0"/>
              <a:buChar char="•"/>
            </a:pPr>
            <a:r>
              <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rPr>
              <a:t>Priority areas formed the focus of repeated semi-structured stakeholder focus groups (n=12 focus groups involving 50 stakeholders). </a:t>
            </a:r>
          </a:p>
          <a:p>
            <a:pPr marL="171450" indent="-171450" defTabSz="914445">
              <a:buFont typeface="Arial" panose="020B0604020202020204" pitchFamily="34" charset="0"/>
              <a:buChar char="•"/>
            </a:pPr>
            <a:endPar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71450" indent="-171450" defTabSz="914445">
              <a:buFont typeface="Arial" panose="020B0604020202020204" pitchFamily="34" charset="0"/>
              <a:buChar char="•"/>
            </a:pPr>
            <a:r>
              <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rPr>
              <a:t>Solutions and possible service adaptations discussed.</a:t>
            </a:r>
          </a:p>
          <a:p>
            <a:pPr marL="171450" indent="-171450" defTabSz="914445">
              <a:buFont typeface="Arial" panose="020B0604020202020204" pitchFamily="34" charset="0"/>
              <a:buChar char="•"/>
            </a:pPr>
            <a:endPar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71450" indent="-171450" defTabSz="914445">
              <a:buFont typeface="Arial" panose="020B0604020202020204" pitchFamily="34" charset="0"/>
              <a:buChar char="•"/>
            </a:pPr>
            <a:r>
              <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rPr>
              <a:t>Culminated in 12 proposed adaptations to the original NMS intervention. </a:t>
            </a:r>
          </a:p>
          <a:p>
            <a:pPr marL="171450" indent="-171450" defTabSz="914445">
              <a:buFont typeface="Arial" panose="020B0604020202020204" pitchFamily="34" charset="0"/>
              <a:buChar char="•"/>
            </a:pPr>
            <a:endParaRPr lang="en-US" i="1"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71450" indent="-171450" defTabSz="914445">
              <a:buFont typeface="Arial" panose="020B0604020202020204" pitchFamily="34" charset="0"/>
              <a:buChar char="•"/>
            </a:pPr>
            <a:r>
              <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rPr>
              <a:t>Adaptations were assessed based on ACCEPTABILITY to Swiss context.</a:t>
            </a:r>
          </a:p>
          <a:p>
            <a:pPr marL="171450" indent="-171450" defTabSz="914445">
              <a:buFont typeface="Arial" panose="020B0604020202020204" pitchFamily="34" charset="0"/>
              <a:buChar char="•"/>
            </a:pPr>
            <a:endPar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71450" indent="-171450" defTabSz="914445">
              <a:buFont typeface="Arial" panose="020B0604020202020204" pitchFamily="34" charset="0"/>
              <a:buChar char="•"/>
            </a:pPr>
            <a:r>
              <a:rPr lang="en-US" dirty="0">
                <a:solidFill>
                  <a:prstClr val="black"/>
                </a:solidFill>
                <a:latin typeface="Abadi Extra Light" panose="020B0204020104020204" pitchFamily="34" charset="0"/>
                <a:ea typeface="Calibri" panose="020F0502020204030204" pitchFamily="34" charset="0"/>
                <a:cs typeface="Arial" panose="020B0604020202020204" pitchFamily="34" charset="0"/>
              </a:rPr>
              <a:t>Final list of seven selected intervention adaptations. </a:t>
            </a:r>
          </a:p>
        </p:txBody>
      </p:sp>
      <p:sp>
        <p:nvSpPr>
          <p:cNvPr id="4" name="Slide Number Placeholder 3">
            <a:extLst>
              <a:ext uri="{FF2B5EF4-FFF2-40B4-BE49-F238E27FC236}">
                <a16:creationId xmlns:a16="http://schemas.microsoft.com/office/drawing/2014/main" id="{E38F0B8A-F894-DA95-230B-EF89B5ADEF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926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my name is Gabriell</a:t>
            </a:r>
            <a:r>
              <a:rPr lang="en-US" baseline="0" dirty="0"/>
              <a:t>e Zimmermann and </a:t>
            </a:r>
            <a:r>
              <a:rPr lang="en-US" dirty="0"/>
              <a:t>I am presenting today on behalf of</a:t>
            </a:r>
            <a:r>
              <a:rPr lang="en-US" baseline="0" dirty="0"/>
              <a:t> my co-authors on Co-designing practical implementation</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b27bd4fb1c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b27bd4fb1c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work explored the co-design of an implementation guide for a provincially-scaled acute care improvement initiative in the province of Alberta</a:t>
            </a:r>
            <a:r>
              <a:rPr lang="en-US" baseline="0" dirty="0"/>
              <a:t> in</a:t>
            </a:r>
            <a:r>
              <a:rPr lang="en-US" dirty="0"/>
              <a:t> Canada</a:t>
            </a:r>
          </a:p>
          <a:p>
            <a:pPr marL="0" lvl="0" indent="0" algn="l" rtl="0">
              <a:spcBef>
                <a:spcPts val="0"/>
              </a:spcBef>
              <a:spcAft>
                <a:spcPts val="0"/>
              </a:spcAft>
              <a:buNone/>
            </a:pPr>
            <a:r>
              <a:rPr lang="en-US" dirty="0"/>
              <a:t>During program development and implementation, Alberta Health Services (or</a:t>
            </a:r>
            <a:r>
              <a:rPr lang="en-US" baseline="0" dirty="0"/>
              <a:t> </a:t>
            </a:r>
            <a:r>
              <a:rPr lang="en-US" dirty="0"/>
              <a:t>AHS for short) was the province-wide single health authority for the province and the largest provincial health authority in Canada, serving over 4.3 million people. </a:t>
            </a:r>
          </a:p>
          <a:p>
            <a:pPr marL="0" lvl="0" indent="0" algn="l" rtl="0">
              <a:spcBef>
                <a:spcPts val="0"/>
              </a:spcBef>
              <a:spcAft>
                <a:spcPts val="0"/>
              </a:spcAft>
              <a:buNone/>
            </a:pPr>
            <a:r>
              <a:rPr lang="en-US" dirty="0"/>
              <a:t>AHS</a:t>
            </a:r>
            <a:r>
              <a:rPr lang="en-US" baseline="0" dirty="0"/>
              <a:t> includes more than 113,00 employees providing programs and services at more than 900 facilities throughout the province </a:t>
            </a:r>
            <a:r>
              <a:rPr lang="en-US" dirty="0"/>
              <a:t>organized into five geographic zones</a:t>
            </a:r>
            <a:r>
              <a:rPr lang="en-US" baseline="0" dirty="0"/>
              <a:t> represented by the different colors on </a:t>
            </a:r>
            <a:r>
              <a:rPr lang="en-US" baseline="0"/>
              <a:t>this map</a:t>
            </a:r>
            <a:r>
              <a:rPr lang="en-US"/>
              <a:t>.</a:t>
            </a:r>
            <a:endParaRPr lang="en-US" dirty="0"/>
          </a:p>
          <a:p>
            <a:pPr marL="0" lvl="0" indent="0" algn="l" rtl="0">
              <a:spcBef>
                <a:spcPts val="0"/>
              </a:spcBef>
              <a:spcAft>
                <a:spcPts val="0"/>
              </a:spcAft>
              <a:buNone/>
            </a:pPr>
            <a:r>
              <a:rPr lang="en-US" dirty="0"/>
              <a:t>The program I will be</a:t>
            </a:r>
            <a:r>
              <a:rPr lang="en-US" baseline="0" dirty="0"/>
              <a:t> talking about today</a:t>
            </a:r>
            <a:r>
              <a:rPr lang="en-US" dirty="0"/>
              <a:t> was provincially coordinated and implemented across the province’s 14 high-volume acute care hospitals in the five regional zones beginning in March 2022. </a:t>
            </a:r>
          </a:p>
        </p:txBody>
      </p:sp>
    </p:spTree>
    <p:extLst>
      <p:ext uri="{BB962C8B-B14F-4D97-AF65-F5344CB8AC3E}">
        <p14:creationId xmlns:p14="http://schemas.microsoft.com/office/powerpoint/2010/main" val="188222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program is called Acute Care Bundle Improvement or ACBI</a:t>
            </a:r>
            <a:r>
              <a:rPr lang="en-US" baseline="0" dirty="0"/>
              <a:t> for short.  </a:t>
            </a:r>
            <a:r>
              <a:rPr lang="en-US" dirty="0"/>
              <a:t>AHS developed ACBI to improve quality outcomes for patients and providers and address a provincial government mandate to reduce patient length of stay. </a:t>
            </a:r>
          </a:p>
          <a:p>
            <a:pPr marL="158750" indent="0">
              <a:buNone/>
            </a:pPr>
            <a:r>
              <a:rPr lang="en-US" baseline="0" dirty="0"/>
              <a:t>ACBI is a provincial quality improvement initiative supporting Medicine and Surgery units at the 14 major adult acute care sites to implement a best-practice bundle of services, which I’ll talk more about in a minute, but really focused on optimizing daily workflows.</a:t>
            </a:r>
            <a:endParaRPr lang="en-US" dirty="0"/>
          </a:p>
          <a:p>
            <a:pPr marL="158750" indent="0">
              <a:buNone/>
            </a:pPr>
            <a:r>
              <a:rPr lang="en-US" dirty="0"/>
              <a:t>The program</a:t>
            </a:r>
            <a:r>
              <a:rPr lang="en-US" baseline="0" dirty="0"/>
              <a:t> had provincial and clinical operational support throughout</a:t>
            </a:r>
            <a:endParaRPr lang="en-CA" dirty="0"/>
          </a:p>
        </p:txBody>
      </p:sp>
    </p:spTree>
    <p:extLst>
      <p:ext uri="{BB962C8B-B14F-4D97-AF65-F5344CB8AC3E}">
        <p14:creationId xmlns:p14="http://schemas.microsoft.com/office/powerpoint/2010/main" val="164026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dirty="0"/>
              <a:t>So why ACBI?</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t>A provincial audit identified and recommended the consistent and concurrent implementation of eight existing evidence-based initiatives,</a:t>
            </a:r>
            <a:r>
              <a:rPr lang="en-US" baseline="0" dirty="0"/>
              <a:t> but they were </a:t>
            </a:r>
            <a:r>
              <a:rPr lang="en-US" dirty="0"/>
              <a:t>either not implemented provincially or were not sustained. This recommendation also conflicted with the historical concerns of frontline staff and operational leadership about implementing numerous programs simultaneously as the cognitive load on staff could be significant.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aseline="0" dirty="0"/>
              <a:t>There was a need to reduce the complexity of these often overlapping initiatives – seen here as a number of foundational care bundles that are intended to be applied to every patient, every time, such as pressure injury prevention; as well as patient specific clinical pathways in Medicine and Surgery</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aseline="0" dirty="0"/>
              <a:t>There was also an opportunity to optimize all of these within Connect Care, which was being rolled out at the same time.  Connect Care is the provincial integrated electronic medical record system able to prompt embedded best practices, facilitate care team communication, and use data to drive improvement efforts.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a:t>This all required a tailored implementation approach!  But what was being implemented also needed to be tailored…</a:t>
            </a:r>
          </a:p>
        </p:txBody>
      </p:sp>
    </p:spTree>
    <p:extLst>
      <p:ext uri="{BB962C8B-B14F-4D97-AF65-F5344CB8AC3E}">
        <p14:creationId xmlns:p14="http://schemas.microsoft.com/office/powerpoint/2010/main" val="495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As mentioned, there was a need to reduce</a:t>
            </a:r>
            <a:r>
              <a:rPr lang="en-US" baseline="0" dirty="0"/>
              <a:t> the complexity of what was being implemented.  This figure shows the eight different initiatives in columns with specific activities related to admission (in dark green), daily care (in orange) or discharge (in light green), but only shows activities for transitions in care, as one example</a:t>
            </a:r>
            <a:endParaRPr dirty="0"/>
          </a:p>
        </p:txBody>
      </p:sp>
      <p:sp>
        <p:nvSpPr>
          <p:cNvPr id="675" name="Google Shape;67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75151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As</a:t>
            </a:r>
            <a:r>
              <a:rPr lang="en-US" baseline="0" dirty="0"/>
              <a:t> shown by the highlighted example, when they are</a:t>
            </a:r>
            <a:r>
              <a:rPr lang="en-US" dirty="0"/>
              <a:t> lined up you can start to see the duplication</a:t>
            </a:r>
            <a:endParaRPr dirty="0"/>
          </a:p>
        </p:txBody>
      </p:sp>
      <p:sp>
        <p:nvSpPr>
          <p:cNvPr id="740" name="Google Shape;74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190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Which can be simplified</a:t>
            </a:r>
            <a:r>
              <a:rPr lang="en-US" baseline="0" dirty="0"/>
              <a:t> to certain key activities across admission, daily care and discharge.</a:t>
            </a:r>
          </a:p>
          <a:p>
            <a:pPr marL="457200" marR="0" lvl="0" indent="-228600" algn="l" rtl="0">
              <a:lnSpc>
                <a:spcPct val="100000"/>
              </a:lnSpc>
              <a:spcBef>
                <a:spcPts val="0"/>
              </a:spcBef>
              <a:spcAft>
                <a:spcPts val="0"/>
              </a:spcAft>
              <a:buClr>
                <a:srgbClr val="000000"/>
              </a:buClr>
              <a:buSzPts val="1400"/>
              <a:buFont typeface="Arial"/>
              <a:buNone/>
            </a:pPr>
            <a:r>
              <a:rPr lang="en-US" baseline="0" dirty="0"/>
              <a:t>The focus then is on the patient and workflow and not individual initiatives, which gives the frontline staff less to worry about on any given day.</a:t>
            </a:r>
            <a:endParaRPr dirty="0"/>
          </a:p>
        </p:txBody>
      </p:sp>
      <p:sp>
        <p:nvSpPr>
          <p:cNvPr id="805" name="Google Shape;80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941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As a result of identifying these overlapping and foundational practices, it was possible to integrate them</a:t>
            </a:r>
            <a:r>
              <a:rPr lang="en-US" baseline="0" dirty="0"/>
              <a:t> </a:t>
            </a:r>
            <a:r>
              <a:rPr lang="en-US" dirty="0"/>
              <a:t>into evidence-based “bundles” or areas of focus that aligned with daily workflows.</a:t>
            </a:r>
          </a:p>
          <a:p>
            <a:pPr marL="158750" indent="0">
              <a:buNone/>
            </a:pPr>
            <a:r>
              <a:rPr lang="en-US" dirty="0"/>
              <a:t>Given the variability across</a:t>
            </a:r>
            <a:r>
              <a:rPr lang="en-US" baseline="0" dirty="0"/>
              <a:t> the 14 acute care sites in terms of what had already been accomplished or implemented, a tailored yet systematic implementation approach was needed.</a:t>
            </a:r>
            <a:endParaRPr lang="en-CA" dirty="0"/>
          </a:p>
        </p:txBody>
      </p:sp>
    </p:spTree>
    <p:extLst>
      <p:ext uri="{BB962C8B-B14F-4D97-AF65-F5344CB8AC3E}">
        <p14:creationId xmlns:p14="http://schemas.microsoft.com/office/powerpoint/2010/main" val="1381023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 ad hoc task group called the Strategic Implementation Group was formed in response to the ACBI organizational sponsors’ decision to develop an adaptable provincial implementation that was more responsive to operational pressures. </a:t>
            </a:r>
          </a:p>
          <a:p>
            <a:pPr marL="158750" indent="0">
              <a:buNone/>
            </a:pPr>
            <a:r>
              <a:rPr lang="en-US" dirty="0"/>
              <a:t>The members were from Alberta Health Services, the Alberta Strategy for Patient-Oriented Research (SPOR) Support Unit (</a:t>
            </a:r>
            <a:r>
              <a:rPr lang="en-US" dirty="0" err="1"/>
              <a:t>AbSPORU</a:t>
            </a:r>
            <a:r>
              <a:rPr lang="en-US" dirty="0"/>
              <a:t>), and the University of Alberta. The team had expertise in quality improvement, change management, planning, implementation science, and knowledge translation.</a:t>
            </a:r>
            <a:endParaRPr lang="en-CA" dirty="0"/>
          </a:p>
        </p:txBody>
      </p:sp>
    </p:spTree>
    <p:extLst>
      <p:ext uri="{BB962C8B-B14F-4D97-AF65-F5344CB8AC3E}">
        <p14:creationId xmlns:p14="http://schemas.microsoft.com/office/powerpoint/2010/main" val="434471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Iterative co-design involved multidisciplinary collaboration across system levels with healthcare providers, operational leaders, and researchers. </a:t>
            </a:r>
          </a:p>
          <a:p>
            <a:pPr marL="158750" indent="0">
              <a:buNone/>
            </a:pPr>
            <a:r>
              <a:rPr lang="en-US" dirty="0"/>
              <a:t>Co-design activities were planned pragmatically. Examples include activity mapping, walkthroughs, and prototyping tools. Feedback cycles prioritized practicality and contextual sensitivity while integrating evidence-based practices into a cohesive guide. </a:t>
            </a:r>
            <a:endParaRPr lang="en-CA" dirty="0"/>
          </a:p>
        </p:txBody>
      </p:sp>
    </p:spTree>
    <p:extLst>
      <p:ext uri="{BB962C8B-B14F-4D97-AF65-F5344CB8AC3E}">
        <p14:creationId xmlns:p14="http://schemas.microsoft.com/office/powerpoint/2010/main" val="79108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C21DE-EA97-58F4-1139-F660D8341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94BEC-F5AE-0FF4-A1A6-25AE077CE41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CC722A4-3F49-FC7C-63B9-3C43626184A7}"/>
              </a:ext>
            </a:extLst>
          </p:cNvPr>
          <p:cNvSpPr>
            <a:spLocks noGrp="1"/>
          </p:cNvSpPr>
          <p:nvPr>
            <p:ph type="body" idx="1"/>
          </p:nvPr>
        </p:nvSpPr>
        <p:spPr/>
        <p:txBody>
          <a:bodyPr/>
          <a:lstStyle/>
          <a:p>
            <a:pPr marL="0" indent="0">
              <a:buFont typeface="Arial" panose="020B0604020202020204" pitchFamily="34" charset="0"/>
              <a:buNone/>
            </a:pPr>
            <a:r>
              <a:rPr lang="en-US" b="1" u="sng" dirty="0"/>
              <a:t>Results</a:t>
            </a:r>
          </a:p>
          <a:p>
            <a:pPr marL="0" indent="0">
              <a:buFont typeface="Arial" panose="020B0604020202020204" pitchFamily="34" charset="0"/>
              <a:buNone/>
            </a:pPr>
            <a:endParaRPr lang="en-US" b="1"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YACgEV9owk4 0"/>
              </a:rPr>
              <a:t>Adaptations occurred at both individual and organizational levels.</a:t>
            </a:r>
            <a:endParaRPr lang="en-US" dirty="0">
              <a:solidFill>
                <a:srgbClr val="000000"/>
              </a:solidFill>
              <a:effectLst/>
              <a:latin typeface="YACgEV9owk4 0"/>
            </a:endParaRPr>
          </a:p>
          <a:p>
            <a:pPr marL="0" indent="0">
              <a:buFont typeface="Arial" panose="020B0604020202020204" pitchFamily="34" charset="0"/>
              <a:buNone/>
            </a:pPr>
            <a:endParaRPr lang="en-US" b="1" u="sng" dirty="0"/>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1: </a:t>
            </a:r>
            <a:r>
              <a:rPr kumimoji="0" lang="en-US" sz="1200" b="0" i="0" u="none" strike="noStrike" kern="1200" cap="none" spc="0" normalizeH="0" baseline="0" noProof="0" dirty="0">
                <a:ln>
                  <a:noFill/>
                </a:ln>
                <a:solidFill>
                  <a:prstClr val="black"/>
                </a:solidFill>
                <a:effectLst/>
                <a:uLnTx/>
                <a:uFillTx/>
                <a:latin typeface="Calibri"/>
                <a:ea typeface="+mn-ea"/>
                <a:cs typeface="+mn-cs"/>
              </a:rPr>
              <a:t>Facilitated physician referrals to the myCare Start service will form a secondary route of recruitment into the service. (greater emphasis on interprofessional collaboration, still being developed)</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C95B40"/>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2: </a:t>
            </a:r>
            <a:r>
              <a:rPr kumimoji="0" lang="en-US" sz="1200" b="0" i="0" u="none" strike="noStrike" kern="1200" cap="none" spc="0" normalizeH="0" baseline="0" noProof="0" dirty="0">
                <a:ln>
                  <a:noFill/>
                </a:ln>
                <a:solidFill>
                  <a:prstClr val="black"/>
                </a:solidFill>
                <a:effectLst/>
                <a:uLnTx/>
                <a:uFillTx/>
                <a:latin typeface="Calibri"/>
                <a:ea typeface="+mn-ea"/>
                <a:cs typeface="+mn-cs"/>
              </a:rPr>
              <a:t>Flexible intervention mode of delivery based on both patient and pharmacy preferences and needs. Options include over the phone, in-person or via video conference.</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3: </a:t>
            </a:r>
            <a:r>
              <a:rPr kumimoji="0" lang="en-US" sz="1200" b="0" i="0" u="none" strike="noStrike" kern="1200" cap="none" spc="0" normalizeH="0" baseline="0" noProof="0" dirty="0">
                <a:ln>
                  <a:noFill/>
                </a:ln>
                <a:solidFill>
                  <a:prstClr val="black"/>
                </a:solidFill>
                <a:effectLst/>
                <a:uLnTx/>
                <a:uFillTx/>
                <a:latin typeface="Calibri"/>
                <a:ea typeface="+mn-ea"/>
                <a:cs typeface="+mn-cs"/>
              </a:rPr>
              <a:t>A support person may accompany a patient during myCare Care Start consultations. This could be a family member, friend or official care person. The person may accompany the patient but cannot attend in place of the patient.</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4: </a:t>
            </a:r>
            <a:r>
              <a:rPr kumimoji="0" lang="en-US" sz="1200" b="0" i="0" u="none" strike="noStrike" kern="1200" cap="none" spc="0" normalizeH="0" baseline="0" noProof="0" dirty="0">
                <a:ln>
                  <a:noFill/>
                </a:ln>
                <a:solidFill>
                  <a:prstClr val="black"/>
                </a:solidFill>
                <a:effectLst/>
                <a:uLnTx/>
                <a:uFillTx/>
                <a:latin typeface="Calibri"/>
                <a:ea typeface="+mn-ea"/>
                <a:cs typeface="+mn-cs"/>
              </a:rPr>
              <a:t>Elaborating the consultation guide to include evidence-based intervention options available to pharmacists to address issues presented by patients.</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5: </a:t>
            </a:r>
            <a:r>
              <a:rPr kumimoji="0" lang="en-US" sz="1200" b="0" i="0" u="none" strike="noStrike" kern="1200" cap="none" spc="0" normalizeH="0" baseline="0" noProof="0" dirty="0">
                <a:ln>
                  <a:noFill/>
                </a:ln>
                <a:solidFill>
                  <a:prstClr val="black"/>
                </a:solidFill>
                <a:effectLst/>
                <a:uLnTx/>
                <a:uFillTx/>
                <a:latin typeface="Calibri"/>
                <a:ea typeface="+mn-ea"/>
                <a:cs typeface="+mn-cs"/>
              </a:rPr>
              <a:t>Re-demonstration of any new device is required at MCS Consultation One. This is an adjunct to demonstration that is carried out upon initial dispensation. This can be conducted in-person or via video conference.</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6: </a:t>
            </a:r>
            <a:r>
              <a:rPr kumimoji="0" lang="en-US" sz="1200" b="0" i="0" u="none" strike="noStrike" kern="1200" cap="none" spc="0" normalizeH="0" baseline="0" noProof="0" dirty="0">
                <a:ln>
                  <a:noFill/>
                </a:ln>
                <a:solidFill>
                  <a:prstClr val="black"/>
                </a:solidFill>
                <a:effectLst/>
                <a:uLnTx/>
                <a:uFillTx/>
                <a:latin typeface="Calibri"/>
                <a:ea typeface="+mn-ea"/>
                <a:cs typeface="+mn-cs"/>
              </a:rPr>
              <a:t>More flexibility for Consultation Two. This may occur 2-4 weeks after Consultation One, in accordance with physician follow up.</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7:  </a:t>
            </a:r>
            <a:r>
              <a:rPr kumimoji="0" lang="en-US" sz="1200" b="0" i="0" u="none" strike="noStrike" kern="1200" cap="none" spc="0" normalizeH="0" baseline="0" noProof="0" dirty="0">
                <a:ln>
                  <a:noFill/>
                </a:ln>
                <a:solidFill>
                  <a:prstClr val="black"/>
                </a:solidFill>
                <a:effectLst/>
                <a:uLnTx/>
                <a:uFillTx/>
                <a:latin typeface="Calibri"/>
                <a:ea typeface="+mn-ea"/>
                <a:cs typeface="+mn-cs"/>
              </a:rPr>
              <a:t>Short and concise feedback form to be sent from the pharmacist to the patient's physician via email after the completion of both myCare Start consultations unless issues are disclosed at first consultation. This is compulsory for all patients. </a:t>
            </a:r>
          </a:p>
          <a:p>
            <a:pPr marL="0" indent="0">
              <a:buFont typeface="Arial" panose="020B0604020202020204" pitchFamily="34" charset="0"/>
              <a:buNone/>
            </a:pPr>
            <a:endParaRPr lang="en-US" b="1" u="sng" dirty="0"/>
          </a:p>
          <a:p>
            <a:pPr marL="0" indent="0">
              <a:buFont typeface="Arial" panose="020B0604020202020204" pitchFamily="34" charset="0"/>
              <a:buNone/>
            </a:pPr>
            <a:endParaRPr kumimoji="0" lang="en-US" sz="1200" b="1" i="0" u="sng" strike="noStrike" kern="1200" cap="none" spc="74" normalizeH="0" baseline="0" noProof="0" dirty="0">
              <a:ln>
                <a:noFill/>
              </a:ln>
              <a:solidFill>
                <a:srgbClr val="333333"/>
              </a:solidFill>
              <a:effectLst/>
              <a:uLnTx/>
              <a:uFillTx/>
              <a:latin typeface="Poppins Medium"/>
              <a:ea typeface="+mn-ea"/>
              <a:cs typeface="+mn-cs"/>
            </a:endParaRPr>
          </a:p>
          <a:p>
            <a:endParaRPr lang="en-US" b="0" u="none" dirty="0"/>
          </a:p>
        </p:txBody>
      </p:sp>
      <p:sp>
        <p:nvSpPr>
          <p:cNvPr id="4" name="Slide Number Placeholder 3">
            <a:extLst>
              <a:ext uri="{FF2B5EF4-FFF2-40B4-BE49-F238E27FC236}">
                <a16:creationId xmlns:a16="http://schemas.microsoft.com/office/drawing/2014/main" id="{3F444070-0C22-42B1-2D58-9B9C43E5D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424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1B86-6CE5-9725-55BE-4471B7DF5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84F86-45E1-4EDE-E89C-04633AC1C96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439A6BF-7A43-AC98-DDF9-FCFB9D081D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phase involved</a:t>
            </a:r>
            <a:r>
              <a:rPr lang="en-US" baseline="0" dirty="0"/>
              <a:t> identifying an implementation framework.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Strategic Implementation Group defined three key priorities to guide the selection of an implementation framework for ACBI based on operational feedback and early learnings from the first four sites that piloted</a:t>
            </a:r>
            <a:r>
              <a:rPr lang="en-US" baseline="0" dirty="0"/>
              <a:t> implementation</a:t>
            </a:r>
            <a:r>
              <a:rPr lang="en-US" dirty="0"/>
              <a:t>. The priorities included that the framework: (1) informs the implementation process; (2) facilitates adaptation; and (3) supports the selection of practical implementation tools and resources. </a:t>
            </a:r>
          </a:p>
          <a:p>
            <a:pPr marL="158750" indent="0">
              <a:buNone/>
            </a:pPr>
            <a:endParaRPr lang="en-CA" dirty="0"/>
          </a:p>
        </p:txBody>
      </p:sp>
    </p:spTree>
    <p:extLst>
      <p:ext uri="{BB962C8B-B14F-4D97-AF65-F5344CB8AC3E}">
        <p14:creationId xmlns:p14="http://schemas.microsoft.com/office/powerpoint/2010/main" val="14086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Exploration, Preparation, Implementation, and Sustainment framework, otherwise know</a:t>
            </a:r>
            <a:r>
              <a:rPr lang="en-US" baseline="0" dirty="0"/>
              <a:t>n as EPIS</a:t>
            </a:r>
            <a:r>
              <a:rPr lang="en-US" dirty="0"/>
              <a:t>, was selected.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Strategic Implementation Group engaged in a thought mapping exercise and consensus discussions to tailor the EPIS Framework concepts and processes and determine how the framework would be used to inform the implementation of ACBI.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ensured that all system</a:t>
            </a:r>
            <a:r>
              <a:rPr lang="en-US" baseline="0" dirty="0"/>
              <a:t> levels would be able to understand, apply, and operationalize the framework.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formed the basis of the Playbook.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FB665C-5343-4AAC-B43B-CDAD7C3CFC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98508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dirty="0"/>
              <a:t>Co-designing the “Playbook” not only facilitated integration across different system levels, but also improvement approaches,</a:t>
            </a:r>
            <a:r>
              <a:rPr lang="en-US" baseline="0" dirty="0"/>
              <a:t> </a:t>
            </a:r>
            <a:r>
              <a:rPr lang="en-US" dirty="0"/>
              <a:t>like quality improvement</a:t>
            </a:r>
            <a:r>
              <a:rPr lang="en-US" baseline="0" dirty="0"/>
              <a:t> and</a:t>
            </a:r>
            <a:r>
              <a:rPr lang="en-US" dirty="0"/>
              <a:t> implementation science, which are often </a:t>
            </a:r>
            <a:r>
              <a:rPr lang="en-US" dirty="0" err="1"/>
              <a:t>siloed</a:t>
            </a:r>
            <a:r>
              <a:rPr lang="en-US" dirty="0"/>
              <a:t>.  </a:t>
            </a:r>
          </a:p>
          <a:p>
            <a:pPr marL="457200" indent="-298450"/>
            <a:r>
              <a:rPr lang="en-US" dirty="0"/>
              <a:t>This enabled alignment of diverse priorities and practices.</a:t>
            </a:r>
          </a:p>
          <a:p>
            <a:pPr marL="457200" indent="-298450"/>
            <a:r>
              <a:rPr lang="en-US" dirty="0"/>
              <a:t>For example,</a:t>
            </a:r>
            <a:r>
              <a:rPr lang="en-US" baseline="0" dirty="0"/>
              <a:t> </a:t>
            </a:r>
            <a:r>
              <a:rPr lang="en-US" dirty="0"/>
              <a:t>the EPIS phases were aligned with the AHS Improvement Way phases</a:t>
            </a:r>
            <a:r>
              <a:rPr lang="en-US" baseline="0" dirty="0"/>
              <a:t> – define opportunity, build understanding, act to improve and sustain results</a:t>
            </a:r>
            <a:endParaRPr lang="en-US" dirty="0"/>
          </a:p>
          <a:p>
            <a:pPr marL="457200" indent="-298450"/>
            <a:r>
              <a:rPr lang="en-US" dirty="0"/>
              <a:t>Aligning implementation science methods with quality improvement and change management allowed for the inclusion of language and processes familiar to frontline staff, enhancing the usability and practical application of the “Playbook”.</a:t>
            </a:r>
          </a:p>
          <a:p>
            <a:endParaRPr lang="en-US" dirty="0"/>
          </a:p>
          <a:p>
            <a:endParaRPr lang="en-CA" dirty="0"/>
          </a:p>
        </p:txBody>
      </p:sp>
    </p:spTree>
    <p:extLst>
      <p:ext uri="{BB962C8B-B14F-4D97-AF65-F5344CB8AC3E}">
        <p14:creationId xmlns:p14="http://schemas.microsoft.com/office/powerpoint/2010/main" val="35833180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r>
              <a:rPr lang="en-US" sz="1100" dirty="0"/>
              <a:t>The final version of the Playbook specifies objectives, steps, tasks, and tools across each phase of the EPIS framework. The primary intended users include site staff responsible for ACBI implementation such as unit managers and the intended purpose is to provide flexible and evidence-informed guidance on the ACBI implementation process. </a:t>
            </a:r>
          </a:p>
          <a:p>
            <a:pPr marL="457200" indent="-298450"/>
            <a:endParaRPr lang="en-US" sz="1100" dirty="0"/>
          </a:p>
          <a:p>
            <a:pPr marL="457200" indent="-298450"/>
            <a:r>
              <a:rPr lang="en-US" sz="1100" dirty="0"/>
              <a:t>All of our work is grounded in evidence. We’ve applied implementation science, quality improvement, and change management principles to develop these 4 phases of work. </a:t>
            </a:r>
          </a:p>
          <a:p>
            <a:pPr marL="457200" indent="-298450"/>
            <a:r>
              <a:rPr lang="en-US" sz="1100" dirty="0"/>
              <a:t>A co-design approach allows sites to own and drive the work that is responsive to their context</a:t>
            </a:r>
          </a:p>
          <a:p>
            <a:pPr marL="457200" indent="-298450"/>
            <a:r>
              <a:rPr lang="en-US" sz="1100" dirty="0"/>
              <a:t>However, sites do not operate in isolation – ACBI aims to coordinate across levels to make sure the work is tailored to local needs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7D5FC42-3683-0D49-8B44-CD5E3277D09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5201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27bd4fb1c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27bd4fb1c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co-design approach enhanced relevance and adaptability, resulting in a flexible implementation guide with tools tailored to the language and processes of frontline users. </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Extensive collaborative and iterative work was required to integrate implementation science knowledge with real world practice across multiple sites within a single health authority</a:t>
            </a:r>
          </a:p>
          <a:p>
            <a:pPr marL="158750" indent="0">
              <a:buNone/>
            </a:pPr>
            <a:endParaRPr lang="en-US" dirty="0"/>
          </a:p>
          <a:p>
            <a:pPr marL="158750" indent="0">
              <a:buNone/>
            </a:pPr>
            <a:endParaRPr lang="en-CA" dirty="0"/>
          </a:p>
        </p:txBody>
      </p:sp>
    </p:spTree>
    <p:extLst>
      <p:ext uri="{BB962C8B-B14F-4D97-AF65-F5344CB8AC3E}">
        <p14:creationId xmlns:p14="http://schemas.microsoft.com/office/powerpoint/2010/main" val="1517477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process of co-design highlights the recognition of and negotiation between differing forms of knowledge within the healthcare system to co-create knowledge that more closely resembles the complexity of local contexts.</a:t>
            </a:r>
          </a:p>
          <a:p>
            <a:pPr marL="158750" indent="0">
              <a:buNone/>
            </a:pPr>
            <a:endParaRPr lang="en-US" dirty="0"/>
          </a:p>
          <a:p>
            <a:endParaRPr lang="en-CA" dirty="0"/>
          </a:p>
        </p:txBody>
      </p:sp>
    </p:spTree>
    <p:extLst>
      <p:ext uri="{BB962C8B-B14F-4D97-AF65-F5344CB8AC3E}">
        <p14:creationId xmlns:p14="http://schemas.microsoft.com/office/powerpoint/2010/main" val="4121300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multi-year implementation process required ongoing collaboration and negotiation across system levels to maintain alignment with the initiative’s core objectives while supporting tailoring to reflect the local context, needs, and priorities at each site.]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co-design process reconciled tensions between implementation science frameworks and the dynamic realities of healthcare delivery, fostering alignment between theoretical </a:t>
            </a:r>
            <a:r>
              <a:rPr lang="en-US" dirty="0" err="1"/>
              <a:t>rigour</a:t>
            </a:r>
            <a:r>
              <a:rPr lang="en-US" dirty="0"/>
              <a:t> and practical utility</a:t>
            </a:r>
          </a:p>
          <a:p>
            <a:endParaRPr lang="en-CA" dirty="0"/>
          </a:p>
        </p:txBody>
      </p:sp>
    </p:spTree>
    <p:extLst>
      <p:ext uri="{BB962C8B-B14F-4D97-AF65-F5344CB8AC3E}">
        <p14:creationId xmlns:p14="http://schemas.microsoft.com/office/powerpoint/2010/main" val="8945132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44: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endParaRPr dirty="0"/>
          </a:p>
          <a:p>
            <a:pPr marL="0" indent="0"/>
            <a:endParaRPr dirty="0"/>
          </a:p>
        </p:txBody>
      </p:sp>
      <p:sp>
        <p:nvSpPr>
          <p:cNvPr id="906" name="Google Shape;906;p4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46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0DC1-8C4E-5BFA-4D78-B9A7B8B8C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5EDCA-0B38-87F2-88D1-CE7B55F943A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38EB297-F6E7-3D47-A9DA-167D4404019C}"/>
              </a:ext>
            </a:extLst>
          </p:cNvPr>
          <p:cNvSpPr>
            <a:spLocks noGrp="1"/>
          </p:cNvSpPr>
          <p:nvPr>
            <p:ph type="body" idx="1"/>
          </p:nvPr>
        </p:nvSpPr>
        <p:spPr/>
        <p:txBody>
          <a:bodyPr/>
          <a:lstStyle/>
          <a:p>
            <a:pPr marL="0" lvl="0" indent="0" algn="just">
              <a:buFont typeface="Symbol" panose="05050102010706020507" pitchFamily="18" charset="2"/>
              <a:buNone/>
            </a:pPr>
            <a:endParaRPr lang="en-AU" sz="1000" dirty="0">
              <a:effectLst/>
              <a:latin typeface="Palatino Linotype" panose="02040502050505030304" pitchFamily="18" charset="0"/>
              <a:ea typeface="Calibri" panose="020F0502020204030204" pitchFamily="34" charset="0"/>
              <a:cs typeface="Arial" panose="020B0604020202020204" pitchFamily="34" charset="0"/>
            </a:endParaRPr>
          </a:p>
          <a:p>
            <a:endParaRPr lang="en-US" b="0" u="none" dirty="0"/>
          </a:p>
        </p:txBody>
      </p:sp>
      <p:sp>
        <p:nvSpPr>
          <p:cNvPr id="4" name="Slide Number Placeholder 3">
            <a:extLst>
              <a:ext uri="{FF2B5EF4-FFF2-40B4-BE49-F238E27FC236}">
                <a16:creationId xmlns:a16="http://schemas.microsoft.com/office/drawing/2014/main" id="{2BDE0BEB-AE8E-8402-6796-9A80383500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2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77DB-5C80-04A9-B1BC-7CE5BE305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771B3-D462-E2AF-65A4-6E452905D25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432B222F-7D46-37D0-3C90-8FD0EE58D472}"/>
              </a:ext>
            </a:extLst>
          </p:cNvPr>
          <p:cNvSpPr>
            <a:spLocks noGrp="1"/>
          </p:cNvSpPr>
          <p:nvPr>
            <p:ph type="body" idx="1"/>
          </p:nvPr>
        </p:nvSpPr>
        <p:spPr/>
        <p:txBody>
          <a:bodyPr/>
          <a:lstStyle/>
          <a:p>
            <a:endParaRPr lang="en-US" b="1" u="sng" dirty="0"/>
          </a:p>
        </p:txBody>
      </p:sp>
      <p:sp>
        <p:nvSpPr>
          <p:cNvPr id="4" name="Slide Number Placeholder 3">
            <a:extLst>
              <a:ext uri="{FF2B5EF4-FFF2-40B4-BE49-F238E27FC236}">
                <a16:creationId xmlns:a16="http://schemas.microsoft.com/office/drawing/2014/main" id="{7700F10C-5D6D-3656-47E3-13B45D913C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21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FA0753-489D-4C47-A8EB-FEADC2D5C6D3}" type="slidenum">
              <a:rPr lang="en-CH" smtClean="0"/>
              <a:t>8</a:t>
            </a:fld>
            <a:endParaRPr lang="en-CH"/>
          </a:p>
        </p:txBody>
      </p:sp>
    </p:spTree>
    <p:extLst>
      <p:ext uri="{BB962C8B-B14F-4D97-AF65-F5344CB8AC3E}">
        <p14:creationId xmlns:p14="http://schemas.microsoft.com/office/powerpoint/2010/main" val="282670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9C5AB-B319-3E7D-8163-C9D495DD9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7C1E9-B228-F315-F889-FF39F345D7A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D0BF2E82-9B5D-07D8-01D0-D366D2E48EAC}"/>
              </a:ext>
            </a:extLst>
          </p:cNvPr>
          <p:cNvSpPr>
            <a:spLocks noGrp="1"/>
          </p:cNvSpPr>
          <p:nvPr>
            <p:ph type="body" idx="1"/>
          </p:nvPr>
        </p:nvSpPr>
        <p:spPr/>
        <p:txBody>
          <a:bodyPr/>
          <a:lstStyle/>
          <a:p>
            <a:pPr marL="0" indent="0">
              <a:buFont typeface="Arial" panose="020B0604020202020204" pitchFamily="34" charset="0"/>
              <a:buNone/>
            </a:pPr>
            <a:r>
              <a:rPr lang="en-US" b="1" u="sng" dirty="0"/>
              <a:t>Results</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1: </a:t>
            </a:r>
            <a:r>
              <a:rPr kumimoji="0" lang="en-US" sz="1200" b="0" i="0" u="none" strike="noStrike" kern="1200" cap="none" spc="0" normalizeH="0" baseline="0" noProof="0" dirty="0">
                <a:ln>
                  <a:noFill/>
                </a:ln>
                <a:solidFill>
                  <a:prstClr val="black"/>
                </a:solidFill>
                <a:effectLst/>
                <a:uLnTx/>
                <a:uFillTx/>
                <a:latin typeface="Calibri"/>
                <a:ea typeface="+mn-ea"/>
                <a:cs typeface="+mn-cs"/>
              </a:rPr>
              <a:t>Facilitated physician referrals to the myCare Start service will form a secondary route of recruitment into the service.</a:t>
            </a:r>
            <a:endParaRPr kumimoji="0" lang="en-US" sz="1200" b="1" i="0" u="none" strike="noStrike" kern="1200" cap="none" spc="0" normalizeH="0" baseline="0" noProof="0" dirty="0">
              <a:ln>
                <a:noFill/>
              </a:ln>
              <a:solidFill>
                <a:srgbClr val="C95B40"/>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2: </a:t>
            </a:r>
            <a:r>
              <a:rPr kumimoji="0" lang="en-US" sz="1200" b="0" i="0" u="none" strike="noStrike" kern="1200" cap="none" spc="0" normalizeH="0" baseline="0" noProof="0" dirty="0">
                <a:ln>
                  <a:noFill/>
                </a:ln>
                <a:solidFill>
                  <a:prstClr val="black"/>
                </a:solidFill>
                <a:effectLst/>
                <a:uLnTx/>
                <a:uFillTx/>
                <a:latin typeface="Calibri"/>
                <a:ea typeface="+mn-ea"/>
                <a:cs typeface="+mn-cs"/>
              </a:rPr>
              <a:t>Flexible intervention mode of delivery based on both patient and pharmacy preferences and needs. Options include over the phone, in-person or via video conference.</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3: </a:t>
            </a:r>
            <a:r>
              <a:rPr kumimoji="0" lang="en-US" sz="1200" b="0" i="0" u="none" strike="noStrike" kern="1200" cap="none" spc="0" normalizeH="0" baseline="0" noProof="0" dirty="0">
                <a:ln>
                  <a:noFill/>
                </a:ln>
                <a:solidFill>
                  <a:prstClr val="black"/>
                </a:solidFill>
                <a:effectLst/>
                <a:uLnTx/>
                <a:uFillTx/>
                <a:latin typeface="Calibri"/>
                <a:ea typeface="+mn-ea"/>
                <a:cs typeface="+mn-cs"/>
              </a:rPr>
              <a:t>Re-demonstration of any new device is required at MCS Consultation One. This is an adjunct to demonstration that is carried out upon initial dispensation. This can be conducted in-person or via video conference.</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4: </a:t>
            </a:r>
            <a:r>
              <a:rPr kumimoji="0" lang="en-US" sz="1200" b="0" i="0" u="none" strike="noStrike" kern="1200" cap="none" spc="0" normalizeH="0" baseline="0" noProof="0" dirty="0">
                <a:ln>
                  <a:noFill/>
                </a:ln>
                <a:solidFill>
                  <a:prstClr val="black"/>
                </a:solidFill>
                <a:effectLst/>
                <a:uLnTx/>
                <a:uFillTx/>
                <a:latin typeface="Calibri"/>
                <a:ea typeface="+mn-ea"/>
                <a:cs typeface="+mn-cs"/>
              </a:rPr>
              <a:t>Elaborating the consultation guide to include evidence-based intervention options available to pharmacists to address issues presented by patients.</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5: </a:t>
            </a:r>
            <a:r>
              <a:rPr kumimoji="0" lang="en-US" sz="1200" b="0" i="0" u="none" strike="noStrike" kern="1200" cap="none" spc="0" normalizeH="0" baseline="0" noProof="0" dirty="0">
                <a:ln>
                  <a:noFill/>
                </a:ln>
                <a:solidFill>
                  <a:prstClr val="black"/>
                </a:solidFill>
                <a:effectLst/>
                <a:uLnTx/>
                <a:uFillTx/>
                <a:latin typeface="Calibri"/>
                <a:ea typeface="+mn-ea"/>
                <a:cs typeface="+mn-cs"/>
              </a:rPr>
              <a:t>A support person may accompany a patient during myCare Care Start consultations. This could be a family member, friend or official care person. The person may accompany the patient but cannot attend in place of the patient.</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6: </a:t>
            </a:r>
            <a:r>
              <a:rPr kumimoji="0" lang="en-US" sz="1200" b="0" i="0" u="none" strike="noStrike" kern="1200" cap="none" spc="0" normalizeH="0" baseline="0" noProof="0" dirty="0">
                <a:ln>
                  <a:noFill/>
                </a:ln>
                <a:solidFill>
                  <a:prstClr val="black"/>
                </a:solidFill>
                <a:effectLst/>
                <a:uLnTx/>
                <a:uFillTx/>
                <a:latin typeface="Calibri"/>
                <a:ea typeface="+mn-ea"/>
                <a:cs typeface="+mn-cs"/>
              </a:rPr>
              <a:t>More flexibility for Consultation Two. This may occur 2-4 weeks after Consultation One, in accordance with physician follow up.</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7:  </a:t>
            </a:r>
            <a:r>
              <a:rPr kumimoji="0" lang="en-US" sz="1200" b="0" i="0" u="none" strike="noStrike" kern="1200" cap="none" spc="0" normalizeH="0" baseline="0" noProof="0" dirty="0">
                <a:ln>
                  <a:noFill/>
                </a:ln>
                <a:solidFill>
                  <a:prstClr val="black"/>
                </a:solidFill>
                <a:effectLst/>
                <a:uLnTx/>
                <a:uFillTx/>
                <a:latin typeface="Calibri"/>
                <a:ea typeface="+mn-ea"/>
                <a:cs typeface="+mn-cs"/>
              </a:rPr>
              <a:t>Short and concise feedback form to be sent from the pharmacist to the patient's physician via email after the completion of both myCare Start consultations unless issues are disclosed at first consultation. This is compulsory for all patients. </a:t>
            </a:r>
          </a:p>
          <a:p>
            <a:pPr marL="0" indent="0">
              <a:buFont typeface="Arial" panose="020B0604020202020204" pitchFamily="34" charset="0"/>
              <a:buNone/>
            </a:pPr>
            <a:endParaRPr lang="en-US" b="1" u="sng" dirty="0"/>
          </a:p>
          <a:p>
            <a:pPr marL="0" indent="0">
              <a:buFont typeface="Arial" panose="020B0604020202020204" pitchFamily="34" charset="0"/>
              <a:buNone/>
            </a:pPr>
            <a:endParaRPr kumimoji="0" lang="en-US" sz="1200" b="1" i="0" u="sng" strike="noStrike" kern="1200" cap="none" spc="74" normalizeH="0" baseline="0" noProof="0" dirty="0">
              <a:ln>
                <a:noFill/>
              </a:ln>
              <a:solidFill>
                <a:srgbClr val="333333"/>
              </a:solidFill>
              <a:effectLst/>
              <a:uLnTx/>
              <a:uFillTx/>
              <a:latin typeface="Poppins Medium"/>
              <a:ea typeface="+mn-ea"/>
              <a:cs typeface="+mn-cs"/>
            </a:endParaRPr>
          </a:p>
          <a:p>
            <a:endParaRPr lang="en-US" b="0" u="none" dirty="0"/>
          </a:p>
        </p:txBody>
      </p:sp>
      <p:sp>
        <p:nvSpPr>
          <p:cNvPr id="4" name="Slide Number Placeholder 3">
            <a:extLst>
              <a:ext uri="{FF2B5EF4-FFF2-40B4-BE49-F238E27FC236}">
                <a16:creationId xmlns:a16="http://schemas.microsoft.com/office/drawing/2014/main" id="{8A613167-CBA9-6073-61F7-275298B050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454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EEC93-89A2-938D-CB8F-33BBF2D75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4566C-2C97-8527-462D-5DE4D5FAA67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B035272-D33F-9280-FAF0-C2DD015A3058}"/>
              </a:ext>
            </a:extLst>
          </p:cNvPr>
          <p:cNvSpPr>
            <a:spLocks noGrp="1"/>
          </p:cNvSpPr>
          <p:nvPr>
            <p:ph type="body" idx="1"/>
          </p:nvPr>
        </p:nvSpPr>
        <p:spPr/>
        <p:txBody>
          <a:bodyPr/>
          <a:lstStyle/>
          <a:p>
            <a:pPr marL="0" indent="0">
              <a:buFont typeface="Arial" panose="020B0604020202020204" pitchFamily="34" charset="0"/>
              <a:buNone/>
            </a:pPr>
            <a:r>
              <a:rPr lang="en-US" b="1" u="sng" dirty="0"/>
              <a:t>Results</a:t>
            </a:r>
          </a:p>
          <a:p>
            <a:pPr marL="0" indent="0">
              <a:buFont typeface="Arial" panose="020B0604020202020204" pitchFamily="34" charset="0"/>
              <a:buNone/>
            </a:pPr>
            <a:endParaRPr lang="en-US" b="1"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000000"/>
                </a:solidFill>
                <a:effectLst/>
                <a:latin typeface="YACgEV9owk4 0"/>
              </a:rPr>
              <a:t>Adaptations occurred at both individual (e.g., flexible delivery modes, extended follow-up timeline, pharmaceutical device demonstration options, inclusion of support persons) and organizational levels (e.g., physician referrals to myCare Start, standardized pharmacist feedback to physicians and greater guidance for interventions to assist patients). </a:t>
            </a:r>
            <a:endParaRPr lang="en-US" dirty="0">
              <a:solidFill>
                <a:srgbClr val="000000"/>
              </a:solidFill>
              <a:effectLst/>
              <a:latin typeface="YACgEV9owk4 0"/>
            </a:endParaRPr>
          </a:p>
          <a:p>
            <a:pPr marL="0" indent="0">
              <a:buFont typeface="Arial" panose="020B0604020202020204" pitchFamily="34" charset="0"/>
              <a:buNone/>
            </a:pPr>
            <a:endParaRPr lang="en-US" b="1" u="sng" dirty="0"/>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1: </a:t>
            </a:r>
            <a:r>
              <a:rPr kumimoji="0" lang="en-US" sz="1200" b="0" i="0" u="none" strike="noStrike" kern="1200" cap="none" spc="0" normalizeH="0" baseline="0" noProof="0" dirty="0">
                <a:ln>
                  <a:noFill/>
                </a:ln>
                <a:solidFill>
                  <a:prstClr val="black"/>
                </a:solidFill>
                <a:effectLst/>
                <a:uLnTx/>
                <a:uFillTx/>
                <a:latin typeface="Calibri"/>
                <a:ea typeface="+mn-ea"/>
                <a:cs typeface="+mn-cs"/>
              </a:rPr>
              <a:t>Facilitated physician referrals to the myCare Start service will form a secondary route of recruitment into the service. (greater emphasis on interprofessional collaboration, still being developed)</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C95B40"/>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2: </a:t>
            </a:r>
            <a:r>
              <a:rPr kumimoji="0" lang="en-US" sz="1200" b="0" i="0" u="none" strike="noStrike" kern="1200" cap="none" spc="0" normalizeH="0" baseline="0" noProof="0" dirty="0">
                <a:ln>
                  <a:noFill/>
                </a:ln>
                <a:solidFill>
                  <a:prstClr val="black"/>
                </a:solidFill>
                <a:effectLst/>
                <a:uLnTx/>
                <a:uFillTx/>
                <a:latin typeface="Calibri"/>
                <a:ea typeface="+mn-ea"/>
                <a:cs typeface="+mn-cs"/>
              </a:rPr>
              <a:t>Flexible intervention mode of delivery based on both patient and pharmacy preferences and needs. Options include over the phone, in-person or via video conference.</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3: </a:t>
            </a:r>
            <a:r>
              <a:rPr kumimoji="0" lang="en-US" sz="1200" b="0" i="0" u="none" strike="noStrike" kern="1200" cap="none" spc="0" normalizeH="0" baseline="0" noProof="0" dirty="0">
                <a:ln>
                  <a:noFill/>
                </a:ln>
                <a:solidFill>
                  <a:prstClr val="black"/>
                </a:solidFill>
                <a:effectLst/>
                <a:uLnTx/>
                <a:uFillTx/>
                <a:latin typeface="Calibri"/>
                <a:ea typeface="+mn-ea"/>
                <a:cs typeface="+mn-cs"/>
              </a:rPr>
              <a:t>A support person may accompany a patient during myCare Care Start consultations. This could be a family member, friend or official care person. The person may accompany the patient but cannot attend in place of the patient.</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4: </a:t>
            </a:r>
            <a:r>
              <a:rPr kumimoji="0" lang="en-US" sz="1200" b="0" i="0" u="none" strike="noStrike" kern="1200" cap="none" spc="0" normalizeH="0" baseline="0" noProof="0" dirty="0">
                <a:ln>
                  <a:noFill/>
                </a:ln>
                <a:solidFill>
                  <a:prstClr val="black"/>
                </a:solidFill>
                <a:effectLst/>
                <a:uLnTx/>
                <a:uFillTx/>
                <a:latin typeface="Calibri"/>
                <a:ea typeface="+mn-ea"/>
                <a:cs typeface="+mn-cs"/>
              </a:rPr>
              <a:t>Elaborating the consultation guide to include evidence-based intervention options available to pharmacists to address issues presented by patients.</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5: </a:t>
            </a:r>
            <a:r>
              <a:rPr kumimoji="0" lang="en-US" sz="1200" b="0" i="0" u="none" strike="noStrike" kern="1200" cap="none" spc="0" normalizeH="0" baseline="0" noProof="0" dirty="0">
                <a:ln>
                  <a:noFill/>
                </a:ln>
                <a:solidFill>
                  <a:prstClr val="black"/>
                </a:solidFill>
                <a:effectLst/>
                <a:uLnTx/>
                <a:uFillTx/>
                <a:latin typeface="Calibri"/>
                <a:ea typeface="+mn-ea"/>
                <a:cs typeface="+mn-cs"/>
              </a:rPr>
              <a:t>Re-demonstration of any new device is required at MCS Consultation One. This is an adjunct to demonstration that is carried out upon initial dispensation. This can be conducted in-person or via video conference.</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6: </a:t>
            </a:r>
            <a:r>
              <a:rPr kumimoji="0" lang="en-US" sz="1200" b="0" i="0" u="none" strike="noStrike" kern="1200" cap="none" spc="0" normalizeH="0" baseline="0" noProof="0" dirty="0">
                <a:ln>
                  <a:noFill/>
                </a:ln>
                <a:solidFill>
                  <a:prstClr val="black"/>
                </a:solidFill>
                <a:effectLst/>
                <a:uLnTx/>
                <a:uFillTx/>
                <a:latin typeface="Calibri"/>
                <a:ea typeface="+mn-ea"/>
                <a:cs typeface="+mn-cs"/>
              </a:rPr>
              <a:t>More flexibility for Consultation Two. This may occur 2-4 weeks after Consultation One, in accordance with physician follow up.</a:t>
            </a: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342917" marR="0" lvl="0" indent="-342917" algn="l" defTabSz="91444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7:  </a:t>
            </a:r>
            <a:r>
              <a:rPr kumimoji="0" lang="en-US" sz="1200" b="0" i="0" u="none" strike="noStrike" kern="1200" cap="none" spc="0" normalizeH="0" baseline="0" noProof="0" dirty="0">
                <a:ln>
                  <a:noFill/>
                </a:ln>
                <a:solidFill>
                  <a:prstClr val="black"/>
                </a:solidFill>
                <a:effectLst/>
                <a:uLnTx/>
                <a:uFillTx/>
                <a:latin typeface="Calibri"/>
                <a:ea typeface="+mn-ea"/>
                <a:cs typeface="+mn-cs"/>
              </a:rPr>
              <a:t>Short and concise feedback form to be sent from the pharmacist to the patient's physician via email after the completion of both myCare Start consultations unless issues are disclosed at first consultation. This is compulsory for all patients. </a:t>
            </a:r>
          </a:p>
          <a:p>
            <a:pPr marL="0" indent="0">
              <a:buFont typeface="Arial" panose="020B0604020202020204" pitchFamily="34" charset="0"/>
              <a:buNone/>
            </a:pPr>
            <a:endParaRPr lang="en-US" b="1" u="sng" dirty="0"/>
          </a:p>
          <a:p>
            <a:pPr marL="0" indent="0">
              <a:buFont typeface="Arial" panose="020B0604020202020204" pitchFamily="34" charset="0"/>
              <a:buNone/>
            </a:pPr>
            <a:endParaRPr kumimoji="0" lang="en-US" sz="1200" b="1" i="0" u="sng" strike="noStrike" kern="1200" cap="none" spc="74" normalizeH="0" baseline="0" noProof="0" dirty="0">
              <a:ln>
                <a:noFill/>
              </a:ln>
              <a:solidFill>
                <a:srgbClr val="333333"/>
              </a:solidFill>
              <a:effectLst/>
              <a:uLnTx/>
              <a:uFillTx/>
              <a:latin typeface="Poppins Medium"/>
              <a:ea typeface="+mn-ea"/>
              <a:cs typeface="+mn-cs"/>
            </a:endParaRPr>
          </a:p>
          <a:p>
            <a:endParaRPr lang="en-US" b="0" u="none" dirty="0"/>
          </a:p>
        </p:txBody>
      </p:sp>
      <p:sp>
        <p:nvSpPr>
          <p:cNvPr id="4" name="Slide Number Placeholder 3">
            <a:extLst>
              <a:ext uri="{FF2B5EF4-FFF2-40B4-BE49-F238E27FC236}">
                <a16:creationId xmlns:a16="http://schemas.microsoft.com/office/drawing/2014/main" id="{1D8C13BF-FD23-ED8E-AC40-32BC8968B6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33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68F0-CB07-0EF8-C563-D4BF1BDD11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6BCC595C-2D0F-59B6-CC20-04E97A53A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58B9DEB5-A400-E40C-6C08-BF4E1281D305}"/>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5" name="Footer Placeholder 4">
            <a:extLst>
              <a:ext uri="{FF2B5EF4-FFF2-40B4-BE49-F238E27FC236}">
                <a16:creationId xmlns:a16="http://schemas.microsoft.com/office/drawing/2014/main" id="{358253BC-B91D-521F-2CD4-48EB2C7965C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EAB7D38-DED8-5B0C-AEEB-FFB47F23AC6E}"/>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31258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3F3B-C144-A897-3727-2B0D96450ED7}"/>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8E68AB34-5CE6-367F-4320-A48FBBE904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596EBCEC-C544-FC15-47A5-90D3281D3113}"/>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5" name="Footer Placeholder 4">
            <a:extLst>
              <a:ext uri="{FF2B5EF4-FFF2-40B4-BE49-F238E27FC236}">
                <a16:creationId xmlns:a16="http://schemas.microsoft.com/office/drawing/2014/main" id="{47268D1D-4CD9-262C-45BC-B1FB5C03C83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3DC3D5F-2A64-8935-5FC1-AC1F320B563B}"/>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183430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1DE8-AA51-F671-C26D-BECF1FB795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31D1AD74-86A4-4DEC-D024-57487B3FE8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70D7E-D180-0CCC-E709-2E7F8F0376DD}"/>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5" name="Footer Placeholder 4">
            <a:extLst>
              <a:ext uri="{FF2B5EF4-FFF2-40B4-BE49-F238E27FC236}">
                <a16:creationId xmlns:a16="http://schemas.microsoft.com/office/drawing/2014/main" id="{79A2DFAE-634D-6E4C-9681-14AFEF49A45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BD220DE-F0C9-AC56-6072-D0D1614F4D55}"/>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3304080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F94C-86E2-853D-C6EA-54A4B647883C}"/>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C0ACFBE-A333-453A-3506-9247482624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1D24C86-AADE-E0EC-E416-55B55667499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8603E186-B45F-F6B0-BE5A-930FB600E4AC}"/>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6" name="Footer Placeholder 5">
            <a:extLst>
              <a:ext uri="{FF2B5EF4-FFF2-40B4-BE49-F238E27FC236}">
                <a16:creationId xmlns:a16="http://schemas.microsoft.com/office/drawing/2014/main" id="{78C0A600-3107-5CD1-C966-A38CA539645A}"/>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68AFFAA-3F86-92B2-A70A-2AAEA2577D91}"/>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3593656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31B4-3EEC-5CEF-B98C-DB8B3EE25BD1}"/>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586B853B-BA32-CA28-BF24-41290A32C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B83276-0FE1-D487-A926-5139648F68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8FEE5C4A-A227-712D-59A2-F4BDD6987F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CDFD79-0A43-8500-1E56-D276EB11914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DEE68F96-DABB-63CF-5BFF-1B3CF82FCC83}"/>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8" name="Footer Placeholder 7">
            <a:extLst>
              <a:ext uri="{FF2B5EF4-FFF2-40B4-BE49-F238E27FC236}">
                <a16:creationId xmlns:a16="http://schemas.microsoft.com/office/drawing/2014/main" id="{E186B92B-5D82-43D1-D365-0D58F7B2AEDE}"/>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5BC72D5D-4273-BC37-68B8-73BE50D74B3C}"/>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974106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3814-7FAA-C051-4324-51DCDFFE8A4B}"/>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DE31424B-E08E-C5D2-EF85-A6C208760593}"/>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4" name="Footer Placeholder 3">
            <a:extLst>
              <a:ext uri="{FF2B5EF4-FFF2-40B4-BE49-F238E27FC236}">
                <a16:creationId xmlns:a16="http://schemas.microsoft.com/office/drawing/2014/main" id="{9A59931B-7703-3385-5364-0A8BAD7A3537}"/>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03DDD237-84F4-35E4-92FA-DF8F2EE0DDC6}"/>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700240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954A95-224F-FBA9-271A-2126BEFBD1FF}"/>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3" name="Footer Placeholder 2">
            <a:extLst>
              <a:ext uri="{FF2B5EF4-FFF2-40B4-BE49-F238E27FC236}">
                <a16:creationId xmlns:a16="http://schemas.microsoft.com/office/drawing/2014/main" id="{C12584AF-8C4B-571A-3DBE-601B68B4887C}"/>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5D2167CD-D879-0A98-CFF1-E4AA1F4FF963}"/>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156285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D082-A439-30B7-D346-09AD25DE7A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4A963891-0A5D-393D-F1B3-5934025136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8C137582-E14B-0D7A-296A-467BD6776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2A8B2B-C9FD-1329-E00B-422E726AA256}"/>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6" name="Footer Placeholder 5">
            <a:extLst>
              <a:ext uri="{FF2B5EF4-FFF2-40B4-BE49-F238E27FC236}">
                <a16:creationId xmlns:a16="http://schemas.microsoft.com/office/drawing/2014/main" id="{9C8F76AA-B9FF-C55E-0A38-65A394B4898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58886458-9817-EC71-0DC1-7DCAD981FCDC}"/>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3734534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DB1D-7EB3-4DC1-B51E-E8B79AAF37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C079647E-16AF-EAA5-B5EB-BD7588324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C5E4D3D0-C66D-BD9F-A958-8CE2037F3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B241B7-6338-4E2E-8E1A-D1C27A5CBD67}"/>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6" name="Footer Placeholder 5">
            <a:extLst>
              <a:ext uri="{FF2B5EF4-FFF2-40B4-BE49-F238E27FC236}">
                <a16:creationId xmlns:a16="http://schemas.microsoft.com/office/drawing/2014/main" id="{453FDF06-20AA-E221-685C-6992D79B66A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DE2B60B-1109-560E-3590-5C54469A911B}"/>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549313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90435-223A-C1FA-2D6B-28732B5DE8DF}"/>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B90F94C9-25E4-6BA7-3930-BAEDCF65EE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A4299643-187F-225F-82DC-F1CE32B57B9C}"/>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5" name="Footer Placeholder 4">
            <a:extLst>
              <a:ext uri="{FF2B5EF4-FFF2-40B4-BE49-F238E27FC236}">
                <a16:creationId xmlns:a16="http://schemas.microsoft.com/office/drawing/2014/main" id="{4D07BA30-A7DE-3638-1FE7-9EEE1FB2B1C3}"/>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08D9723-C69F-906C-5BA2-1AF021DCD967}"/>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861109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12882-593B-17B3-F42C-A71E9319EF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38D42F1B-8258-32B5-7E3E-53AB6D56C8C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592BF4D-9B0D-3EE0-D91E-ED77340B14ED}"/>
              </a:ext>
            </a:extLst>
          </p:cNvPr>
          <p:cNvSpPr>
            <a:spLocks noGrp="1"/>
          </p:cNvSpPr>
          <p:nvPr>
            <p:ph type="dt" sz="half" idx="10"/>
          </p:nvPr>
        </p:nvSpPr>
        <p:spPr/>
        <p:txBody>
          <a:bodyPr/>
          <a:lstStyle/>
          <a:p>
            <a:fld id="{CABF25A6-A5A5-D044-8373-E08C8D201571}" type="datetimeFigureOut">
              <a:rPr lang="en-CH" smtClean="0"/>
              <a:t>06/01/2025</a:t>
            </a:fld>
            <a:endParaRPr lang="en-CH"/>
          </a:p>
        </p:txBody>
      </p:sp>
      <p:sp>
        <p:nvSpPr>
          <p:cNvPr id="5" name="Footer Placeholder 4">
            <a:extLst>
              <a:ext uri="{FF2B5EF4-FFF2-40B4-BE49-F238E27FC236}">
                <a16:creationId xmlns:a16="http://schemas.microsoft.com/office/drawing/2014/main" id="{79AC23EC-FC64-2CD7-D064-CFA95E16EB3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F3BFEC2-4474-D37C-11C3-7C2C2DF6FFA2}"/>
              </a:ext>
            </a:extLst>
          </p:cNvPr>
          <p:cNvSpPr>
            <a:spLocks noGrp="1"/>
          </p:cNvSpPr>
          <p:nvPr>
            <p:ph type="sldNum" sz="quarter" idx="12"/>
          </p:nvPr>
        </p:nvSpPr>
        <p:spPr/>
        <p:txBody>
          <a:bodyPr/>
          <a:lstStyle/>
          <a:p>
            <a:fld id="{968E7E0F-B1C7-884C-923C-6E5B73FBC64B}" type="slidenum">
              <a:rPr lang="en-CH" smtClean="0"/>
              <a:t>‹#›</a:t>
            </a:fld>
            <a:endParaRPr lang="en-CH"/>
          </a:p>
        </p:txBody>
      </p:sp>
    </p:spTree>
    <p:extLst>
      <p:ext uri="{BB962C8B-B14F-4D97-AF65-F5344CB8AC3E}">
        <p14:creationId xmlns:p14="http://schemas.microsoft.com/office/powerpoint/2010/main" val="2822308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descr="Shape, rectangle&#10;&#10;Description automatically generated"/>
          <p:cNvPicPr preferRelativeResize="0"/>
          <p:nvPr/>
        </p:nvPicPr>
        <p:blipFill rotWithShape="1">
          <a:blip r:embed="rId2">
            <a:alphaModFix/>
          </a:blip>
          <a:srcRect/>
          <a:stretch/>
        </p:blipFill>
        <p:spPr>
          <a:xfrm>
            <a:off x="1982433" y="1653767"/>
            <a:ext cx="10265131" cy="4381000"/>
          </a:xfrm>
          <a:prstGeom prst="rect">
            <a:avLst/>
          </a:prstGeom>
          <a:solidFill>
            <a:srgbClr val="FFFFFF">
              <a:alpha val="83920"/>
            </a:srgbClr>
          </a:solidFill>
          <a:ln>
            <a:noFill/>
          </a:ln>
        </p:spPr>
      </p:pic>
      <p:pic>
        <p:nvPicPr>
          <p:cNvPr id="11" name="Google Shape;11;p2" descr="A picture containing logo&#10;&#10;Description automatically generated"/>
          <p:cNvPicPr preferRelativeResize="0"/>
          <p:nvPr/>
        </p:nvPicPr>
        <p:blipFill rotWithShape="1">
          <a:blip r:embed="rId3">
            <a:alphaModFix/>
          </a:blip>
          <a:srcRect/>
          <a:stretch/>
        </p:blipFill>
        <p:spPr>
          <a:xfrm>
            <a:off x="433507" y="388138"/>
            <a:ext cx="3409375" cy="993833"/>
          </a:xfrm>
          <a:prstGeom prst="rect">
            <a:avLst/>
          </a:prstGeom>
          <a:noFill/>
          <a:ln>
            <a:noFill/>
          </a:ln>
        </p:spPr>
      </p:pic>
      <p:sp>
        <p:nvSpPr>
          <p:cNvPr id="12" name="Google Shape;12;p2"/>
          <p:cNvSpPr txBox="1">
            <a:spLocks noGrp="1"/>
          </p:cNvSpPr>
          <p:nvPr>
            <p:ph type="title"/>
          </p:nvPr>
        </p:nvSpPr>
        <p:spPr>
          <a:xfrm>
            <a:off x="3028633" y="2527667"/>
            <a:ext cx="8787200" cy="9940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lt1"/>
              </a:buClr>
              <a:buSzPts val="2800"/>
              <a:buFont typeface="Montserrat SemiBold"/>
              <a:buNone/>
              <a:defRPr>
                <a:solidFill>
                  <a:schemeClr val="lt1"/>
                </a:solidFill>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4627500" y="3373367"/>
            <a:ext cx="7188400" cy="832400"/>
          </a:xfrm>
          <a:prstGeom prst="rect">
            <a:avLst/>
          </a:prstGeom>
        </p:spPr>
        <p:txBody>
          <a:bodyPr spcFirstLastPara="1" wrap="square" lIns="91425" tIns="91425" rIns="91425" bIns="91425" anchor="t" anchorCtr="0">
            <a:normAutofit/>
          </a:bodyPr>
          <a:lstStyle>
            <a:lvl1pPr lvl="0" algn="r">
              <a:spcBef>
                <a:spcPts val="0"/>
              </a:spcBef>
              <a:spcAft>
                <a:spcPts val="0"/>
              </a:spcAft>
              <a:buClr>
                <a:schemeClr val="lt1"/>
              </a:buClr>
              <a:buSzPts val="2000"/>
              <a:buFont typeface="Montserrat"/>
              <a:buNone/>
              <a:defRPr sz="2667">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44695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imple Slide with Photo" type="tx">
  <p:cSld name="Simple Slide with Photo">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936400" y="525300"/>
            <a:ext cx="108400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6" name="Google Shape;26;p5"/>
          <p:cNvSpPr/>
          <p:nvPr/>
        </p:nvSpPr>
        <p:spPr>
          <a:xfrm>
            <a:off x="-164316" y="858711"/>
            <a:ext cx="824400" cy="96800"/>
          </a:xfrm>
          <a:prstGeom prst="roundRect">
            <a:avLst>
              <a:gd name="adj" fmla="val 50000"/>
            </a:avLst>
          </a:prstGeom>
          <a:solidFill>
            <a:srgbClr val="B956A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27" name="Google Shape;27;p5"/>
          <p:cNvSpPr/>
          <p:nvPr/>
        </p:nvSpPr>
        <p:spPr>
          <a:xfrm>
            <a:off x="9237500" y="-792233"/>
            <a:ext cx="3606000" cy="6635200"/>
          </a:xfrm>
          <a:prstGeom prst="roundRect">
            <a:avLst>
              <a:gd name="adj" fmla="val 16667"/>
            </a:avLst>
          </a:prstGeom>
          <a:solidFill>
            <a:srgbClr val="71397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28" name="Google Shape;28;p5"/>
          <p:cNvSpPr>
            <a:spLocks noGrp="1"/>
          </p:cNvSpPr>
          <p:nvPr>
            <p:ph type="pic" idx="2"/>
          </p:nvPr>
        </p:nvSpPr>
        <p:spPr>
          <a:xfrm>
            <a:off x="7815200" y="2134367"/>
            <a:ext cx="3961200" cy="4248800"/>
          </a:xfrm>
          <a:prstGeom prst="roundRect">
            <a:avLst>
              <a:gd name="adj" fmla="val 16667"/>
            </a:avLst>
          </a:prstGeom>
          <a:noFill/>
          <a:ln>
            <a:noFill/>
          </a:ln>
        </p:spPr>
      </p:sp>
    </p:spTree>
    <p:extLst>
      <p:ext uri="{BB962C8B-B14F-4D97-AF65-F5344CB8AC3E}">
        <p14:creationId xmlns:p14="http://schemas.microsoft.com/office/powerpoint/2010/main" val="2136004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imple Slide with Photo Option 2">
  <p:cSld name="Simple Slide with Photo Option 2">
    <p:spTree>
      <p:nvGrpSpPr>
        <p:cNvPr id="1" name="Shape 29"/>
        <p:cNvGrpSpPr/>
        <p:nvPr/>
      </p:nvGrpSpPr>
      <p:grpSpPr>
        <a:xfrm>
          <a:off x="0" y="0"/>
          <a:ext cx="0" cy="0"/>
          <a:chOff x="0" y="0"/>
          <a:chExt cx="0" cy="0"/>
        </a:xfrm>
      </p:grpSpPr>
      <p:sp>
        <p:nvSpPr>
          <p:cNvPr id="30" name="Google Shape;30;p6"/>
          <p:cNvSpPr/>
          <p:nvPr/>
        </p:nvSpPr>
        <p:spPr>
          <a:xfrm>
            <a:off x="11582817" y="858711"/>
            <a:ext cx="824400" cy="96800"/>
          </a:xfrm>
          <a:prstGeom prst="roundRect">
            <a:avLst>
              <a:gd name="adj" fmla="val 50000"/>
            </a:avLst>
          </a:prstGeom>
          <a:solidFill>
            <a:srgbClr val="B956A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31" name="Google Shape;31;p6"/>
          <p:cNvSpPr txBox="1">
            <a:spLocks noGrp="1"/>
          </p:cNvSpPr>
          <p:nvPr>
            <p:ph type="title"/>
          </p:nvPr>
        </p:nvSpPr>
        <p:spPr>
          <a:xfrm>
            <a:off x="936400" y="525300"/>
            <a:ext cx="10522800" cy="763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 name="Google Shape;32;p6"/>
          <p:cNvSpPr/>
          <p:nvPr/>
        </p:nvSpPr>
        <p:spPr>
          <a:xfrm>
            <a:off x="-477953" y="1268787"/>
            <a:ext cx="4510055" cy="4510055"/>
          </a:xfrm>
          <a:prstGeom prst="ellipse">
            <a:avLst/>
          </a:prstGeom>
          <a:solidFill>
            <a:srgbClr val="71397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33" name="Google Shape;33;p6"/>
          <p:cNvSpPr>
            <a:spLocks noGrp="1"/>
          </p:cNvSpPr>
          <p:nvPr>
            <p:ph type="pic" idx="2"/>
          </p:nvPr>
        </p:nvSpPr>
        <p:spPr>
          <a:xfrm>
            <a:off x="-436733" y="1310017"/>
            <a:ext cx="4427600" cy="4427600"/>
          </a:xfrm>
          <a:prstGeom prst="ellipse">
            <a:avLst/>
          </a:prstGeom>
          <a:noFill/>
          <a:ln>
            <a:noFill/>
          </a:ln>
        </p:spPr>
      </p:sp>
      <p:sp>
        <p:nvSpPr>
          <p:cNvPr id="34" name="Google Shape;34;p6"/>
          <p:cNvSpPr/>
          <p:nvPr/>
        </p:nvSpPr>
        <p:spPr>
          <a:xfrm>
            <a:off x="-502823" y="4758330"/>
            <a:ext cx="2126541" cy="482145"/>
          </a:xfrm>
          <a:prstGeom prst="roundRect">
            <a:avLst>
              <a:gd name="adj" fmla="val 50000"/>
            </a:avLst>
          </a:prstGeom>
          <a:solidFill>
            <a:srgbClr val="B956A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35" name="Google Shape;35;p6"/>
          <p:cNvSpPr/>
          <p:nvPr/>
        </p:nvSpPr>
        <p:spPr>
          <a:xfrm rot="232737">
            <a:off x="-398493" y="1173967"/>
            <a:ext cx="4510073" cy="4510073"/>
          </a:xfrm>
          <a:prstGeom prst="arc">
            <a:avLst>
              <a:gd name="adj1" fmla="val 11698691"/>
              <a:gd name="adj2" fmla="val 15928015"/>
            </a:avLst>
          </a:prstGeom>
          <a:noFill/>
          <a:ln w="254000" cap="rnd" cmpd="sng">
            <a:solidFill>
              <a:srgbClr val="2AC5F4"/>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231F20"/>
              </a:solidFill>
              <a:latin typeface="Calibri"/>
              <a:ea typeface="Calibri"/>
              <a:cs typeface="Calibri"/>
              <a:sym typeface="Calibri"/>
            </a:endParaRPr>
          </a:p>
        </p:txBody>
      </p:sp>
      <p:sp>
        <p:nvSpPr>
          <p:cNvPr id="36" name="Google Shape;36;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422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imple Slide No Photo">
  <p:cSld name="Simple Slide No Photo">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936400" y="525300"/>
            <a:ext cx="108400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0" name="Google Shape;40;p7"/>
          <p:cNvSpPr/>
          <p:nvPr/>
        </p:nvSpPr>
        <p:spPr>
          <a:xfrm>
            <a:off x="-164316" y="858711"/>
            <a:ext cx="824400" cy="96800"/>
          </a:xfrm>
          <a:prstGeom prst="roundRect">
            <a:avLst>
              <a:gd name="adj" fmla="val 50000"/>
            </a:avLst>
          </a:prstGeom>
          <a:solidFill>
            <a:srgbClr val="B956A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94915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for Charts and Graphs">
  <p:cSld name="Blank Slide for Charts and Graphs">
    <p:spTree>
      <p:nvGrpSpPr>
        <p:cNvPr id="1" name="Shape 54"/>
        <p:cNvGrpSpPr/>
        <p:nvPr/>
      </p:nvGrpSpPr>
      <p:grpSpPr>
        <a:xfrm>
          <a:off x="0" y="0"/>
          <a:ext cx="0" cy="0"/>
          <a:chOff x="0" y="0"/>
          <a:chExt cx="0" cy="0"/>
        </a:xfrm>
      </p:grpSpPr>
      <p:sp>
        <p:nvSpPr>
          <p:cNvPr id="55" name="Google Shape;55;p10"/>
          <p:cNvSpPr/>
          <p:nvPr/>
        </p:nvSpPr>
        <p:spPr>
          <a:xfrm>
            <a:off x="-164316" y="858711"/>
            <a:ext cx="824400" cy="96800"/>
          </a:xfrm>
          <a:prstGeom prst="roundRect">
            <a:avLst>
              <a:gd name="adj" fmla="val 50000"/>
            </a:avLst>
          </a:prstGeom>
          <a:solidFill>
            <a:srgbClr val="B956A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56" name="Google Shape;56;p10"/>
          <p:cNvSpPr/>
          <p:nvPr/>
        </p:nvSpPr>
        <p:spPr>
          <a:xfrm>
            <a:off x="11587817" y="858711"/>
            <a:ext cx="824400" cy="96800"/>
          </a:xfrm>
          <a:prstGeom prst="roundRect">
            <a:avLst>
              <a:gd name="adj" fmla="val 50000"/>
            </a:avLst>
          </a:prstGeom>
          <a:solidFill>
            <a:srgbClr val="B956A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57" name="Google Shape;57;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9444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6A392B64-ADFD-43FA-8D7D-7C814E668271}" type="datetimeFigureOut">
              <a:rPr lang="en-CA" smtClean="0"/>
              <a:t>2025-06-01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9FCA86A-4352-4205-87D7-52BFC43BF91A}" type="slidenum">
              <a:rPr lang="en-CA" smtClean="0"/>
              <a:t>‹#›</a:t>
            </a:fld>
            <a:endParaRPr lang="en-CA"/>
          </a:p>
        </p:txBody>
      </p:sp>
    </p:spTree>
    <p:extLst>
      <p:ext uri="{BB962C8B-B14F-4D97-AF65-F5344CB8AC3E}">
        <p14:creationId xmlns:p14="http://schemas.microsoft.com/office/powerpoint/2010/main" val="101059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8649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74"/>
        <p:cNvGrpSpPr/>
        <p:nvPr/>
      </p:nvGrpSpPr>
      <p:grpSpPr>
        <a:xfrm>
          <a:off x="0" y="0"/>
          <a:ext cx="0" cy="0"/>
          <a:chOff x="0" y="0"/>
          <a:chExt cx="0" cy="0"/>
        </a:xfrm>
      </p:grpSpPr>
      <p:sp>
        <p:nvSpPr>
          <p:cNvPr id="75" name="Google Shape;75;p27"/>
          <p:cNvSpPr>
            <a:spLocks noGrp="1"/>
          </p:cNvSpPr>
          <p:nvPr>
            <p:ph type="pic" idx="2"/>
          </p:nvPr>
        </p:nvSpPr>
        <p:spPr>
          <a:xfrm>
            <a:off x="-3" y="2"/>
            <a:ext cx="12192003" cy="6857999"/>
          </a:xfrm>
          <a:prstGeom prst="rect">
            <a:avLst/>
          </a:prstGeom>
          <a:noFill/>
          <a:ln>
            <a:noFill/>
          </a:ln>
        </p:spPr>
      </p:sp>
      <p:pic>
        <p:nvPicPr>
          <p:cNvPr id="76" name="Google Shape;76;p27" descr="Shape, circle&#10;&#10;Description automatically generated"/>
          <p:cNvPicPr preferRelativeResize="0"/>
          <p:nvPr/>
        </p:nvPicPr>
        <p:blipFill rotWithShape="1">
          <a:blip r:embed="rId2">
            <a:alphaModFix/>
          </a:blip>
          <a:srcRect/>
          <a:stretch/>
        </p:blipFill>
        <p:spPr>
          <a:xfrm>
            <a:off x="-1" y="1"/>
            <a:ext cx="6126137" cy="4772024"/>
          </a:xfrm>
          <a:prstGeom prst="rect">
            <a:avLst/>
          </a:prstGeom>
          <a:noFill/>
          <a:ln>
            <a:noFill/>
          </a:ln>
        </p:spPr>
      </p:pic>
      <p:sp>
        <p:nvSpPr>
          <p:cNvPr id="77" name="Google Shape;77;p27"/>
          <p:cNvSpPr txBox="1">
            <a:spLocks noGrp="1"/>
          </p:cNvSpPr>
          <p:nvPr>
            <p:ph type="title"/>
          </p:nvPr>
        </p:nvSpPr>
        <p:spPr>
          <a:xfrm>
            <a:off x="489099" y="501751"/>
            <a:ext cx="4940152" cy="32272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FF1F2"/>
              </a:buClr>
              <a:buSzPts val="2800"/>
              <a:buFont typeface="Montserrat Medium"/>
              <a:buNone/>
              <a:defRPr sz="2800">
                <a:solidFill>
                  <a:srgbClr val="EFF1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9571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0_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7A81D2-F88F-3048-C94F-93C554D6AE3C}"/>
              </a:ext>
            </a:extLst>
          </p:cNvPr>
          <p:cNvPicPr>
            <a:picLocks noChangeAspect="1"/>
          </p:cNvPicPr>
          <p:nvPr userDrawn="1"/>
        </p:nvPicPr>
        <p:blipFill>
          <a:blip r:embed="rId2">
            <a:alphaModFix amt="10000"/>
          </a:blip>
          <a:srcRect/>
          <a:stretch/>
        </p:blipFill>
        <p:spPr>
          <a:xfrm>
            <a:off x="-495790" y="3900174"/>
            <a:ext cx="3933652" cy="3141973"/>
          </a:xfrm>
          <a:prstGeom prst="rect">
            <a:avLst/>
          </a:prstGeom>
        </p:spPr>
      </p:pic>
      <p:pic>
        <p:nvPicPr>
          <p:cNvPr id="9" name="Picture 8">
            <a:extLst>
              <a:ext uri="{FF2B5EF4-FFF2-40B4-BE49-F238E27FC236}">
                <a16:creationId xmlns:a16="http://schemas.microsoft.com/office/drawing/2014/main" id="{BEC4A5AB-AF82-B26B-DAEB-9ED450431051}"/>
              </a:ext>
            </a:extLst>
          </p:cNvPr>
          <p:cNvPicPr>
            <a:picLocks noChangeAspect="1"/>
          </p:cNvPicPr>
          <p:nvPr userDrawn="1"/>
        </p:nvPicPr>
        <p:blipFill>
          <a:blip r:embed="rId3"/>
          <a:srcRect/>
          <a:stretch/>
        </p:blipFill>
        <p:spPr>
          <a:xfrm>
            <a:off x="10091126" y="5684975"/>
            <a:ext cx="1429655" cy="693535"/>
          </a:xfrm>
          <a:prstGeom prst="rect">
            <a:avLst/>
          </a:prstGeom>
        </p:spPr>
      </p:pic>
      <p:pic>
        <p:nvPicPr>
          <p:cNvPr id="5" name="Picture 4">
            <a:extLst>
              <a:ext uri="{FF2B5EF4-FFF2-40B4-BE49-F238E27FC236}">
                <a16:creationId xmlns:a16="http://schemas.microsoft.com/office/drawing/2014/main" id="{A828AD4D-D8C7-663D-9DFA-5AC413078844}"/>
              </a:ext>
            </a:extLst>
          </p:cNvPr>
          <p:cNvPicPr>
            <a:picLocks noChangeAspect="1"/>
          </p:cNvPicPr>
          <p:nvPr userDrawn="1"/>
        </p:nvPicPr>
        <p:blipFill>
          <a:blip r:embed="rId4">
            <a:alphaModFix amt="15000"/>
          </a:blip>
          <a:srcRect/>
          <a:stretch/>
        </p:blipFill>
        <p:spPr>
          <a:xfrm rot="20807593">
            <a:off x="10516378" y="496596"/>
            <a:ext cx="944799" cy="1129149"/>
          </a:xfrm>
          <a:prstGeom prst="rect">
            <a:avLst/>
          </a:prstGeom>
        </p:spPr>
      </p:pic>
      <p:sp>
        <p:nvSpPr>
          <p:cNvPr id="3" name="Text Placeholder 6">
            <a:extLst>
              <a:ext uri="{FF2B5EF4-FFF2-40B4-BE49-F238E27FC236}">
                <a16:creationId xmlns:a16="http://schemas.microsoft.com/office/drawing/2014/main" id="{8C572BAF-E70C-BD98-0193-D44B1E7A9ABB}"/>
              </a:ext>
            </a:extLst>
          </p:cNvPr>
          <p:cNvSpPr>
            <a:spLocks noGrp="1"/>
          </p:cNvSpPr>
          <p:nvPr>
            <p:ph type="body" sz="quarter" idx="14" hasCustomPrompt="1"/>
          </p:nvPr>
        </p:nvSpPr>
        <p:spPr>
          <a:xfrm>
            <a:off x="603397" y="600861"/>
            <a:ext cx="10631851" cy="513080"/>
          </a:xfrm>
          <a:prstGeom prst="rect">
            <a:avLst/>
          </a:prstGeom>
        </p:spPr>
        <p:txBody>
          <a:bodyPr anchor="t"/>
          <a:lstStyle>
            <a:lvl1pPr marL="0" indent="0" algn="l">
              <a:lnSpc>
                <a:spcPct val="100000"/>
              </a:lnSpc>
              <a:buNone/>
              <a:defRPr sz="1800" b="1" i="0" cap="all" baseline="0">
                <a:solidFill>
                  <a:srgbClr val="005E85"/>
                </a:solidFill>
                <a:latin typeface="Arial" panose="020B0604020202020204" pitchFamily="34" charset="0"/>
                <a:cs typeface="Arial" panose="020B0604020202020204" pitchFamily="34" charset="0"/>
              </a:defRPr>
            </a:lvl1pPr>
            <a:lvl2pPr>
              <a:defRPr sz="3400">
                <a:latin typeface="Arial" panose="020B0604020202020204" pitchFamily="34" charset="0"/>
                <a:cs typeface="Arial" panose="020B0604020202020204" pitchFamily="34" charset="0"/>
              </a:defRPr>
            </a:lvl2pPr>
            <a:lvl3pPr>
              <a:defRPr sz="3400">
                <a:latin typeface="Arial" panose="020B0604020202020204" pitchFamily="34" charset="0"/>
                <a:cs typeface="Arial" panose="020B0604020202020204" pitchFamily="34" charset="0"/>
              </a:defRPr>
            </a:lvl3pPr>
            <a:lvl4pPr>
              <a:defRPr sz="3400">
                <a:latin typeface="Arial" panose="020B0604020202020204" pitchFamily="34" charset="0"/>
                <a:cs typeface="Arial" panose="020B0604020202020204" pitchFamily="34" charset="0"/>
              </a:defRPr>
            </a:lvl4pPr>
            <a:lvl5pPr>
              <a:defRPr sz="3400">
                <a:latin typeface="Arial" panose="020B0604020202020204" pitchFamily="34" charset="0"/>
                <a:cs typeface="Arial" panose="020B0604020202020204" pitchFamily="34" charset="0"/>
              </a:defRPr>
            </a:lvl5pPr>
          </a:lstStyle>
          <a:p>
            <a:pPr lvl="0"/>
            <a:r>
              <a:rPr lang="en-US"/>
              <a:t>SUBTITLE goes here</a:t>
            </a:r>
          </a:p>
        </p:txBody>
      </p:sp>
      <p:sp>
        <p:nvSpPr>
          <p:cNvPr id="7" name="Text Placeholder 6">
            <a:extLst>
              <a:ext uri="{FF2B5EF4-FFF2-40B4-BE49-F238E27FC236}">
                <a16:creationId xmlns:a16="http://schemas.microsoft.com/office/drawing/2014/main" id="{C73DDBB2-16E1-D9C7-F4DB-F729D01A220A}"/>
              </a:ext>
            </a:extLst>
          </p:cNvPr>
          <p:cNvSpPr>
            <a:spLocks noGrp="1"/>
          </p:cNvSpPr>
          <p:nvPr>
            <p:ph type="body" sz="quarter" idx="16" hasCustomPrompt="1"/>
          </p:nvPr>
        </p:nvSpPr>
        <p:spPr>
          <a:xfrm>
            <a:off x="603397" y="1106322"/>
            <a:ext cx="10631851" cy="448151"/>
          </a:xfrm>
          <a:prstGeom prst="rect">
            <a:avLst/>
          </a:prstGeom>
        </p:spPr>
        <p:txBody>
          <a:bodyPr anchor="t"/>
          <a:lstStyle>
            <a:lvl1pPr marL="0" indent="0" algn="l">
              <a:lnSpc>
                <a:spcPct val="100000"/>
              </a:lnSpc>
              <a:buNone/>
              <a:defRPr sz="3200" b="1" i="0">
                <a:solidFill>
                  <a:srgbClr val="005E85"/>
                </a:solidFill>
                <a:latin typeface="Arial" panose="020B0604020202020204" pitchFamily="34" charset="0"/>
                <a:cs typeface="Arial" panose="020B0604020202020204" pitchFamily="34" charset="0"/>
              </a:defRPr>
            </a:lvl1pPr>
            <a:lvl2pPr>
              <a:defRPr sz="3400">
                <a:latin typeface="Arial" panose="020B0604020202020204" pitchFamily="34" charset="0"/>
                <a:cs typeface="Arial" panose="020B0604020202020204" pitchFamily="34" charset="0"/>
              </a:defRPr>
            </a:lvl2pPr>
            <a:lvl3pPr>
              <a:defRPr sz="3400">
                <a:latin typeface="Arial" panose="020B0604020202020204" pitchFamily="34" charset="0"/>
                <a:cs typeface="Arial" panose="020B0604020202020204" pitchFamily="34" charset="0"/>
              </a:defRPr>
            </a:lvl3pPr>
            <a:lvl4pPr>
              <a:defRPr sz="3400">
                <a:latin typeface="Arial" panose="020B0604020202020204" pitchFamily="34" charset="0"/>
                <a:cs typeface="Arial" panose="020B0604020202020204" pitchFamily="34" charset="0"/>
              </a:defRPr>
            </a:lvl4pPr>
            <a:lvl5pPr>
              <a:defRPr sz="3400">
                <a:latin typeface="Arial" panose="020B0604020202020204" pitchFamily="34" charset="0"/>
                <a:cs typeface="Arial" panose="020B0604020202020204" pitchFamily="34" charset="0"/>
              </a:defRPr>
            </a:lvl5pPr>
          </a:lstStyle>
          <a:p>
            <a:pPr lvl="0"/>
            <a:r>
              <a:rPr lang="en-US"/>
              <a:t>Text goes here.</a:t>
            </a:r>
          </a:p>
        </p:txBody>
      </p:sp>
      <p:sp>
        <p:nvSpPr>
          <p:cNvPr id="10" name="Text Placeholder 7">
            <a:extLst>
              <a:ext uri="{FF2B5EF4-FFF2-40B4-BE49-F238E27FC236}">
                <a16:creationId xmlns:a16="http://schemas.microsoft.com/office/drawing/2014/main" id="{6C399AB2-17FB-36C5-BAFE-A44C1E9E6F4E}"/>
              </a:ext>
            </a:extLst>
          </p:cNvPr>
          <p:cNvSpPr>
            <a:spLocks noGrp="1"/>
          </p:cNvSpPr>
          <p:nvPr>
            <p:ph type="body" sz="quarter" idx="18"/>
          </p:nvPr>
        </p:nvSpPr>
        <p:spPr>
          <a:xfrm>
            <a:off x="602173" y="1920651"/>
            <a:ext cx="10633075" cy="3401060"/>
          </a:xfrm>
          <a:prstGeom prst="rect">
            <a:avLst/>
          </a:prstGeom>
        </p:spPr>
        <p:txBody>
          <a:bodyPr/>
          <a:lstStyle>
            <a:lvl1pPr>
              <a:spcBef>
                <a:spcPts val="1500"/>
              </a:spcBef>
              <a:buClrTx/>
              <a:buSzPct val="70000"/>
              <a:defRPr sz="2700">
                <a:solidFill>
                  <a:schemeClr val="tx1"/>
                </a:solidFill>
                <a:latin typeface="Arial" panose="020B0604020202020204" pitchFamily="34" charset="0"/>
                <a:cs typeface="Arial" panose="020B0604020202020204" pitchFamily="34" charset="0"/>
              </a:defRPr>
            </a:lvl1pPr>
            <a:lvl2pPr marL="685783" indent="-228594">
              <a:spcBef>
                <a:spcPts val="800"/>
              </a:spcBef>
              <a:buClrTx/>
              <a:buSzPct val="70000"/>
              <a:buFont typeface="Wingdings" pitchFamily="2" charset="2"/>
              <a:buChar char="§"/>
              <a:defRPr sz="2400">
                <a:solidFill>
                  <a:schemeClr val="tx1"/>
                </a:solidFill>
                <a:latin typeface="Arial" panose="020B0604020202020204" pitchFamily="34" charset="0"/>
                <a:cs typeface="Arial" panose="020B0604020202020204" pitchFamily="34" charset="0"/>
              </a:defRPr>
            </a:lvl2pPr>
            <a:lvl3pPr marL="1142971" indent="-228594">
              <a:spcBef>
                <a:spcPts val="800"/>
              </a:spcBef>
              <a:buClrTx/>
              <a:buSzPct val="70000"/>
              <a:buFont typeface="Courier New" panose="02070309020205020404" pitchFamily="49" charset="0"/>
              <a:buChar char="o"/>
              <a:defRPr sz="2100">
                <a:solidFill>
                  <a:schemeClr val="tx1"/>
                </a:solidFill>
                <a:latin typeface="Arial" panose="020B0604020202020204" pitchFamily="34" charset="0"/>
                <a:cs typeface="Arial" panose="020B0604020202020204" pitchFamily="34" charset="0"/>
              </a:defRPr>
            </a:lvl3pPr>
            <a:lvl4pPr>
              <a:spcBef>
                <a:spcPts val="800"/>
              </a:spcBef>
              <a:buClrTx/>
              <a:buSzPct val="70000"/>
              <a:defRPr sz="2100">
                <a:solidFill>
                  <a:schemeClr val="tx1"/>
                </a:solidFill>
                <a:latin typeface="Arial" panose="020B0604020202020204" pitchFamily="34" charset="0"/>
                <a:cs typeface="Arial" panose="020B0604020202020204" pitchFamily="34" charset="0"/>
              </a:defRPr>
            </a:lvl4pPr>
            <a:lvl5pPr>
              <a:spcBef>
                <a:spcPts val="800"/>
              </a:spcBef>
              <a:buClrTx/>
              <a:buSzPct val="70000"/>
              <a:defRPr sz="21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147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Ref idx="1001">
        <a:schemeClr val="bg2"/>
      </p:bgRef>
    </p:bg>
    <p:spTree>
      <p:nvGrpSpPr>
        <p:cNvPr id="1" name="Shape 8"/>
        <p:cNvGrpSpPr/>
        <p:nvPr/>
      </p:nvGrpSpPr>
      <p:grpSpPr>
        <a:xfrm>
          <a:off x="0" y="0"/>
          <a:ext cx="0" cy="0"/>
          <a:chOff x="0" y="0"/>
          <a:chExt cx="0" cy="0"/>
        </a:xfrm>
      </p:grpSpPr>
      <p:pic>
        <p:nvPicPr>
          <p:cNvPr id="7" name="Picture 6" descr="A close-up of a green circle&#10;&#10;Description automatically generated">
            <a:extLst>
              <a:ext uri="{FF2B5EF4-FFF2-40B4-BE49-F238E27FC236}">
                <a16:creationId xmlns:a16="http://schemas.microsoft.com/office/drawing/2014/main" id="{13011768-EAFD-1011-1CCA-1D8C3D28ED9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8" name="Google Shape;108;p2"/>
          <p:cNvSpPr txBox="1">
            <a:spLocks noGrp="1"/>
          </p:cNvSpPr>
          <p:nvPr>
            <p:ph type="ctrTitle"/>
          </p:nvPr>
        </p:nvSpPr>
        <p:spPr>
          <a:xfrm>
            <a:off x="499873" y="2329133"/>
            <a:ext cx="6020545" cy="1888000"/>
          </a:xfrm>
          <a:prstGeom prst="rect">
            <a:avLst/>
          </a:prstGeom>
        </p:spPr>
        <p:txBody>
          <a:bodyPr spcFirstLastPara="1" wrap="square" lIns="91425" tIns="91425" rIns="91425" bIns="91425" anchor="b" anchorCtr="0">
            <a:noAutofit/>
          </a:bodyPr>
          <a:lstStyle>
            <a:lvl1pPr lvl="0" algn="l">
              <a:spcBef>
                <a:spcPts val="0"/>
              </a:spcBef>
              <a:spcAft>
                <a:spcPts val="0"/>
              </a:spcAft>
              <a:buSzPts val="4700"/>
              <a:buNone/>
              <a:defRPr sz="5067">
                <a:solidFill>
                  <a:srgbClr val="1B3A6A"/>
                </a:solidFill>
                <a:latin typeface="Open Sans" panose="020B0606030504020204" pitchFamily="34" charset="0"/>
                <a:ea typeface="Open Sans" panose="020B0606030504020204" pitchFamily="34" charset="0"/>
                <a:cs typeface="Open Sans" panose="020B0606030504020204" pitchFamily="34" charset="0"/>
              </a:defRPr>
            </a:lvl1pPr>
            <a:lvl2pPr lvl="1" algn="l">
              <a:spcBef>
                <a:spcPts val="0"/>
              </a:spcBef>
              <a:spcAft>
                <a:spcPts val="0"/>
              </a:spcAft>
              <a:buSzPts val="4700"/>
              <a:buNone/>
              <a:defRPr sz="6267"/>
            </a:lvl2pPr>
            <a:lvl3pPr lvl="2" algn="l">
              <a:spcBef>
                <a:spcPts val="0"/>
              </a:spcBef>
              <a:spcAft>
                <a:spcPts val="0"/>
              </a:spcAft>
              <a:buSzPts val="4700"/>
              <a:buNone/>
              <a:defRPr sz="6267"/>
            </a:lvl3pPr>
            <a:lvl4pPr lvl="3" algn="l">
              <a:spcBef>
                <a:spcPts val="0"/>
              </a:spcBef>
              <a:spcAft>
                <a:spcPts val="0"/>
              </a:spcAft>
              <a:buSzPts val="4700"/>
              <a:buNone/>
              <a:defRPr sz="6267"/>
            </a:lvl4pPr>
            <a:lvl5pPr lvl="4" algn="l">
              <a:spcBef>
                <a:spcPts val="0"/>
              </a:spcBef>
              <a:spcAft>
                <a:spcPts val="0"/>
              </a:spcAft>
              <a:buSzPts val="4700"/>
              <a:buNone/>
              <a:defRPr sz="6267"/>
            </a:lvl5pPr>
            <a:lvl6pPr lvl="5" algn="l">
              <a:spcBef>
                <a:spcPts val="0"/>
              </a:spcBef>
              <a:spcAft>
                <a:spcPts val="0"/>
              </a:spcAft>
              <a:buSzPts val="4700"/>
              <a:buNone/>
              <a:defRPr sz="6267"/>
            </a:lvl6pPr>
            <a:lvl7pPr lvl="6" algn="l">
              <a:spcBef>
                <a:spcPts val="0"/>
              </a:spcBef>
              <a:spcAft>
                <a:spcPts val="0"/>
              </a:spcAft>
              <a:buSzPts val="4700"/>
              <a:buNone/>
              <a:defRPr sz="6267"/>
            </a:lvl7pPr>
            <a:lvl8pPr lvl="7" algn="l">
              <a:spcBef>
                <a:spcPts val="0"/>
              </a:spcBef>
              <a:spcAft>
                <a:spcPts val="0"/>
              </a:spcAft>
              <a:buSzPts val="4700"/>
              <a:buNone/>
              <a:defRPr sz="6267"/>
            </a:lvl8pPr>
            <a:lvl9pPr lvl="8" algn="l">
              <a:spcBef>
                <a:spcPts val="0"/>
              </a:spcBef>
              <a:spcAft>
                <a:spcPts val="0"/>
              </a:spcAft>
              <a:buSzPts val="4700"/>
              <a:buNone/>
              <a:defRPr sz="6267"/>
            </a:lvl9pPr>
          </a:lstStyle>
          <a:p>
            <a:endParaRPr dirty="0"/>
          </a:p>
        </p:txBody>
      </p:sp>
      <p:sp>
        <p:nvSpPr>
          <p:cNvPr id="109" name="Google Shape;109;p2"/>
          <p:cNvSpPr txBox="1">
            <a:spLocks noGrp="1"/>
          </p:cNvSpPr>
          <p:nvPr>
            <p:ph type="subTitle" idx="1"/>
          </p:nvPr>
        </p:nvSpPr>
        <p:spPr>
          <a:xfrm>
            <a:off x="499873" y="4282733"/>
            <a:ext cx="6020545" cy="533600"/>
          </a:xfrm>
          <a:prstGeom prst="rect">
            <a:avLst/>
          </a:prstGeom>
        </p:spPr>
        <p:txBody>
          <a:bodyPr spcFirstLastPara="1" wrap="square" lIns="91425" tIns="91425" rIns="91425" bIns="91425" anchor="t" anchorCtr="0">
            <a:noAutofit/>
          </a:bodyPr>
          <a:lstStyle>
            <a:lvl1pPr marL="0" lvl="0">
              <a:lnSpc>
                <a:spcPct val="100000"/>
              </a:lnSpc>
              <a:spcBef>
                <a:spcPts val="0"/>
              </a:spcBef>
              <a:spcAft>
                <a:spcPts val="0"/>
              </a:spcAft>
              <a:buSzPts val="1400"/>
              <a:buNone/>
              <a:defRPr sz="2333">
                <a:latin typeface="Open Sans" panose="020B0606030504020204" pitchFamily="34" charset="0"/>
                <a:ea typeface="Open Sans" panose="020B0606030504020204" pitchFamily="34" charset="0"/>
                <a:cs typeface="Open Sans" panose="020B0606030504020204" pitchFamily="34" charset="0"/>
              </a:defRPr>
            </a:lvl1pPr>
            <a:lvl2pPr lvl="1">
              <a:lnSpc>
                <a:spcPct val="100000"/>
              </a:lnSpc>
              <a:spcBef>
                <a:spcPts val="0"/>
              </a:spcBef>
              <a:spcAft>
                <a:spcPts val="0"/>
              </a:spcAft>
              <a:buSzPts val="1400"/>
              <a:buNone/>
              <a:defRPr sz="1867"/>
            </a:lvl2pPr>
            <a:lvl3pPr lvl="2">
              <a:lnSpc>
                <a:spcPct val="100000"/>
              </a:lnSpc>
              <a:spcBef>
                <a:spcPts val="0"/>
              </a:spcBef>
              <a:spcAft>
                <a:spcPts val="0"/>
              </a:spcAft>
              <a:buSzPts val="1400"/>
              <a:buNone/>
              <a:defRPr sz="1867"/>
            </a:lvl3pPr>
            <a:lvl4pPr lvl="3">
              <a:lnSpc>
                <a:spcPct val="100000"/>
              </a:lnSpc>
              <a:spcBef>
                <a:spcPts val="0"/>
              </a:spcBef>
              <a:spcAft>
                <a:spcPts val="0"/>
              </a:spcAft>
              <a:buSzPts val="1400"/>
              <a:buNone/>
              <a:defRPr sz="1867"/>
            </a:lvl4pPr>
            <a:lvl5pPr lvl="4">
              <a:lnSpc>
                <a:spcPct val="100000"/>
              </a:lnSpc>
              <a:spcBef>
                <a:spcPts val="0"/>
              </a:spcBef>
              <a:spcAft>
                <a:spcPts val="0"/>
              </a:spcAft>
              <a:buSzPts val="1400"/>
              <a:buNone/>
              <a:defRPr sz="1867"/>
            </a:lvl5pPr>
            <a:lvl6pPr lvl="5">
              <a:lnSpc>
                <a:spcPct val="100000"/>
              </a:lnSpc>
              <a:spcBef>
                <a:spcPts val="0"/>
              </a:spcBef>
              <a:spcAft>
                <a:spcPts val="0"/>
              </a:spcAft>
              <a:buSzPts val="1400"/>
              <a:buNone/>
              <a:defRPr sz="1867"/>
            </a:lvl6pPr>
            <a:lvl7pPr lvl="6">
              <a:lnSpc>
                <a:spcPct val="100000"/>
              </a:lnSpc>
              <a:spcBef>
                <a:spcPts val="0"/>
              </a:spcBef>
              <a:spcAft>
                <a:spcPts val="0"/>
              </a:spcAft>
              <a:buSzPts val="1400"/>
              <a:buNone/>
              <a:defRPr sz="1867"/>
            </a:lvl7pPr>
            <a:lvl8pPr lvl="7">
              <a:lnSpc>
                <a:spcPct val="100000"/>
              </a:lnSpc>
              <a:spcBef>
                <a:spcPts val="0"/>
              </a:spcBef>
              <a:spcAft>
                <a:spcPts val="0"/>
              </a:spcAft>
              <a:buSzPts val="1400"/>
              <a:buNone/>
              <a:defRPr sz="1867"/>
            </a:lvl8pPr>
            <a:lvl9pPr lvl="8">
              <a:lnSpc>
                <a:spcPct val="100000"/>
              </a:lnSpc>
              <a:spcBef>
                <a:spcPts val="0"/>
              </a:spcBef>
              <a:spcAft>
                <a:spcPts val="0"/>
              </a:spcAft>
              <a:buSzPts val="1400"/>
              <a:buNone/>
              <a:defRPr sz="1867"/>
            </a:lvl9pPr>
          </a:lstStyle>
          <a:p>
            <a:endParaRPr dirty="0"/>
          </a:p>
        </p:txBody>
      </p:sp>
    </p:spTree>
    <p:extLst>
      <p:ext uri="{BB962C8B-B14F-4D97-AF65-F5344CB8AC3E}">
        <p14:creationId xmlns:p14="http://schemas.microsoft.com/office/powerpoint/2010/main" val="323810072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Ref idx="1001">
        <a:schemeClr val="bg2"/>
      </p:bgRef>
    </p:bg>
    <p:spTree>
      <p:nvGrpSpPr>
        <p:cNvPr id="1" name="Shape 110"/>
        <p:cNvGrpSpPr/>
        <p:nvPr/>
      </p:nvGrpSpPr>
      <p:grpSpPr>
        <a:xfrm>
          <a:off x="0" y="0"/>
          <a:ext cx="0" cy="0"/>
          <a:chOff x="0" y="0"/>
          <a:chExt cx="0" cy="0"/>
        </a:xfrm>
      </p:grpSpPr>
      <p:pic>
        <p:nvPicPr>
          <p:cNvPr id="8" name="Picture 7" descr="A white board with a blue and green object&#10;&#10;Description automatically generated">
            <a:extLst>
              <a:ext uri="{FF2B5EF4-FFF2-40B4-BE49-F238E27FC236}">
                <a16:creationId xmlns:a16="http://schemas.microsoft.com/office/drawing/2014/main" id="{C752009E-C867-AC23-40BD-5C6C6F4777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10" name="Google Shape;210;p3"/>
          <p:cNvSpPr txBox="1">
            <a:spLocks noGrp="1"/>
          </p:cNvSpPr>
          <p:nvPr>
            <p:ph type="title"/>
          </p:nvPr>
        </p:nvSpPr>
        <p:spPr>
          <a:xfrm>
            <a:off x="1659467" y="3273833"/>
            <a:ext cx="3966000" cy="2298400"/>
          </a:xfrm>
          <a:prstGeom prst="rect">
            <a:avLst/>
          </a:prstGeom>
        </p:spPr>
        <p:txBody>
          <a:bodyPr spcFirstLastPara="1" wrap="square" lIns="91425" tIns="91425" rIns="91425" bIns="91425" anchor="t" anchorCtr="0">
            <a:noAutofit/>
          </a:bodyPr>
          <a:lstStyle>
            <a:lvl1pPr lvl="0" algn="l">
              <a:spcBef>
                <a:spcPts val="0"/>
              </a:spcBef>
              <a:spcAft>
                <a:spcPts val="0"/>
              </a:spcAft>
              <a:buSzPts val="4500"/>
              <a:buNone/>
              <a:defRPr sz="6667">
                <a:latin typeface="Open Sans" panose="020B0606030504020204" pitchFamily="34" charset="0"/>
                <a:ea typeface="Open Sans" panose="020B0606030504020204" pitchFamily="34" charset="0"/>
                <a:cs typeface="Open Sans" panose="020B0606030504020204" pitchFamily="34" charset="0"/>
              </a:defRPr>
            </a:lvl1pPr>
            <a:lvl2pPr lvl="1" algn="r">
              <a:spcBef>
                <a:spcPts val="0"/>
              </a:spcBef>
              <a:spcAft>
                <a:spcPts val="0"/>
              </a:spcAft>
              <a:buSzPts val="4500"/>
              <a:buNone/>
              <a:defRPr sz="6000"/>
            </a:lvl2pPr>
            <a:lvl3pPr lvl="2" algn="r">
              <a:spcBef>
                <a:spcPts val="0"/>
              </a:spcBef>
              <a:spcAft>
                <a:spcPts val="0"/>
              </a:spcAft>
              <a:buSzPts val="4500"/>
              <a:buNone/>
              <a:defRPr sz="6000"/>
            </a:lvl3pPr>
            <a:lvl4pPr lvl="3" algn="r">
              <a:spcBef>
                <a:spcPts val="0"/>
              </a:spcBef>
              <a:spcAft>
                <a:spcPts val="0"/>
              </a:spcAft>
              <a:buSzPts val="4500"/>
              <a:buNone/>
              <a:defRPr sz="6000"/>
            </a:lvl4pPr>
            <a:lvl5pPr lvl="4" algn="r">
              <a:spcBef>
                <a:spcPts val="0"/>
              </a:spcBef>
              <a:spcAft>
                <a:spcPts val="0"/>
              </a:spcAft>
              <a:buSzPts val="4500"/>
              <a:buNone/>
              <a:defRPr sz="6000"/>
            </a:lvl5pPr>
            <a:lvl6pPr lvl="5" algn="r">
              <a:spcBef>
                <a:spcPts val="0"/>
              </a:spcBef>
              <a:spcAft>
                <a:spcPts val="0"/>
              </a:spcAft>
              <a:buSzPts val="4500"/>
              <a:buNone/>
              <a:defRPr sz="6000"/>
            </a:lvl6pPr>
            <a:lvl7pPr lvl="6" algn="r">
              <a:spcBef>
                <a:spcPts val="0"/>
              </a:spcBef>
              <a:spcAft>
                <a:spcPts val="0"/>
              </a:spcAft>
              <a:buSzPts val="4500"/>
              <a:buNone/>
              <a:defRPr sz="6000"/>
            </a:lvl7pPr>
            <a:lvl8pPr lvl="7" algn="r">
              <a:spcBef>
                <a:spcPts val="0"/>
              </a:spcBef>
              <a:spcAft>
                <a:spcPts val="0"/>
              </a:spcAft>
              <a:buSzPts val="4500"/>
              <a:buNone/>
              <a:defRPr sz="6000"/>
            </a:lvl8pPr>
            <a:lvl9pPr lvl="8" algn="r">
              <a:spcBef>
                <a:spcPts val="0"/>
              </a:spcBef>
              <a:spcAft>
                <a:spcPts val="0"/>
              </a:spcAft>
              <a:buSzPts val="4500"/>
              <a:buNone/>
              <a:defRPr sz="6000"/>
            </a:lvl9pPr>
          </a:lstStyle>
          <a:p>
            <a:endParaRPr dirty="0"/>
          </a:p>
        </p:txBody>
      </p:sp>
      <p:sp>
        <p:nvSpPr>
          <p:cNvPr id="211" name="Google Shape;211;p3"/>
          <p:cNvSpPr txBox="1">
            <a:spLocks noGrp="1"/>
          </p:cNvSpPr>
          <p:nvPr>
            <p:ph type="title" idx="2" hasCustomPrompt="1"/>
          </p:nvPr>
        </p:nvSpPr>
        <p:spPr>
          <a:xfrm>
            <a:off x="1834633" y="1952367"/>
            <a:ext cx="1317200" cy="1169600"/>
          </a:xfrm>
          <a:prstGeom prst="rect">
            <a:avLst/>
          </a:prstGeom>
          <a:solidFill>
            <a:srgbClr val="4E916F">
              <a:alpha val="10030"/>
            </a:srgbClr>
          </a:solidFill>
        </p:spPr>
        <p:txBody>
          <a:bodyPr spcFirstLastPara="1" wrap="square" lIns="91425" tIns="91425" rIns="91425" bIns="91425" anchor="ctr" anchorCtr="0">
            <a:noAutofit/>
          </a:bodyPr>
          <a:lstStyle>
            <a:lvl1pPr lvl="0" rtl="0">
              <a:spcBef>
                <a:spcPts val="0"/>
              </a:spcBef>
              <a:spcAft>
                <a:spcPts val="0"/>
              </a:spcAft>
              <a:buSzPts val="5300"/>
              <a:buNone/>
              <a:defRPr sz="6000">
                <a:latin typeface="Open Sans" panose="020B0606030504020204" pitchFamily="34" charset="0"/>
                <a:ea typeface="Open Sans" panose="020B0606030504020204" pitchFamily="34" charset="0"/>
                <a:cs typeface="Open Sans" panose="020B0606030504020204" pitchFamily="34" charset="0"/>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rPr dirty="0"/>
              <a:t>xx%</a:t>
            </a:r>
          </a:p>
        </p:txBody>
      </p:sp>
    </p:spTree>
    <p:extLst>
      <p:ext uri="{BB962C8B-B14F-4D97-AF65-F5344CB8AC3E}">
        <p14:creationId xmlns:p14="http://schemas.microsoft.com/office/powerpoint/2010/main" val="330566620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19"/>
        <p:cNvGrpSpPr/>
        <p:nvPr/>
      </p:nvGrpSpPr>
      <p:grpSpPr>
        <a:xfrm>
          <a:off x="0" y="0"/>
          <a:ext cx="0" cy="0"/>
          <a:chOff x="0" y="0"/>
          <a:chExt cx="0" cy="0"/>
        </a:xfrm>
      </p:grpSpPr>
      <p:pic>
        <p:nvPicPr>
          <p:cNvPr id="6" name="Picture 5" descr="A white rectangular object with a blue border&#10;&#10;Description automatically generated">
            <a:extLst>
              <a:ext uri="{FF2B5EF4-FFF2-40B4-BE49-F238E27FC236}">
                <a16:creationId xmlns:a16="http://schemas.microsoft.com/office/drawing/2014/main" id="{7DDF8B02-C80F-31D2-941D-9391ACE135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312;p4">
            <a:extLst>
              <a:ext uri="{FF2B5EF4-FFF2-40B4-BE49-F238E27FC236}">
                <a16:creationId xmlns:a16="http://schemas.microsoft.com/office/drawing/2014/main" id="{5DAA9168-FFF4-1C07-865C-5314F7A7CA8E}"/>
              </a:ext>
            </a:extLst>
          </p:cNvPr>
          <p:cNvSpPr txBox="1">
            <a:spLocks noGrp="1"/>
          </p:cNvSpPr>
          <p:nvPr>
            <p:ph type="title"/>
          </p:nvPr>
        </p:nvSpPr>
        <p:spPr>
          <a:xfrm>
            <a:off x="2519679" y="1"/>
            <a:ext cx="6130836" cy="1312092"/>
          </a:xfrm>
          <a:prstGeom prst="rect">
            <a:avLst/>
          </a:prstGeom>
        </p:spPr>
        <p:txBody>
          <a:bodyPr spcFirstLastPara="1" wrap="square" lIns="91425" tIns="91425" rIns="91425" bIns="91425" anchor="ctr" anchorCtr="0">
            <a:noAutofit/>
          </a:bodyPr>
          <a:lstStyle>
            <a:lvl1pPr lvl="0" algn="l">
              <a:spcBef>
                <a:spcPts val="0"/>
              </a:spcBef>
              <a:spcAft>
                <a:spcPts val="0"/>
              </a:spcAft>
              <a:buSzPts val="2900"/>
              <a:buNone/>
              <a:defRPr sz="4000" b="1" i="0">
                <a:solidFill>
                  <a:srgbClr val="1B3A6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a:endParaRPr dirty="0"/>
          </a:p>
        </p:txBody>
      </p:sp>
    </p:spTree>
    <p:extLst>
      <p:ext uri="{BB962C8B-B14F-4D97-AF65-F5344CB8AC3E}">
        <p14:creationId xmlns:p14="http://schemas.microsoft.com/office/powerpoint/2010/main" val="2506440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4"/>
        <p:cNvGrpSpPr/>
        <p:nvPr/>
      </p:nvGrpSpPr>
      <p:grpSpPr>
        <a:xfrm>
          <a:off x="0" y="0"/>
          <a:ext cx="0" cy="0"/>
          <a:chOff x="0" y="0"/>
          <a:chExt cx="0" cy="0"/>
        </a:xfrm>
      </p:grpSpPr>
      <p:pic>
        <p:nvPicPr>
          <p:cNvPr id="6" name="Picture 5" descr="A green and gold circle with a white background&#10;&#10;Description automatically generated with medium confidence">
            <a:extLst>
              <a:ext uri="{FF2B5EF4-FFF2-40B4-BE49-F238E27FC236}">
                <a16:creationId xmlns:a16="http://schemas.microsoft.com/office/drawing/2014/main" id="{B25A78F7-8834-50B3-5297-CD019B5C315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24" name="Google Shape;824;p9"/>
          <p:cNvSpPr txBox="1">
            <a:spLocks noGrp="1"/>
          </p:cNvSpPr>
          <p:nvPr>
            <p:ph type="title"/>
          </p:nvPr>
        </p:nvSpPr>
        <p:spPr>
          <a:xfrm>
            <a:off x="6213700" y="2134867"/>
            <a:ext cx="4757200" cy="1067200"/>
          </a:xfrm>
          <a:prstGeom prst="rect">
            <a:avLst/>
          </a:prstGeom>
        </p:spPr>
        <p:txBody>
          <a:bodyPr spcFirstLastPara="1" wrap="square" lIns="91425" tIns="91425" rIns="91425" bIns="91425" anchor="t" anchorCtr="0">
            <a:noAutofit/>
          </a:bodyPr>
          <a:lstStyle>
            <a:lvl1pPr lvl="0" algn="r">
              <a:spcBef>
                <a:spcPts val="0"/>
              </a:spcBef>
              <a:spcAft>
                <a:spcPts val="0"/>
              </a:spcAft>
              <a:buSzPts val="6000"/>
              <a:buNone/>
              <a:defRPr sz="4000"/>
            </a:lvl1pPr>
            <a:lvl2pPr lvl="1" algn="l">
              <a:spcBef>
                <a:spcPts val="0"/>
              </a:spcBef>
              <a:spcAft>
                <a:spcPts val="0"/>
              </a:spcAft>
              <a:buSzPts val="6000"/>
              <a:buNone/>
              <a:defRPr sz="8000"/>
            </a:lvl2pPr>
            <a:lvl3pPr lvl="2" algn="l">
              <a:spcBef>
                <a:spcPts val="0"/>
              </a:spcBef>
              <a:spcAft>
                <a:spcPts val="0"/>
              </a:spcAft>
              <a:buSzPts val="6000"/>
              <a:buNone/>
              <a:defRPr sz="8000"/>
            </a:lvl3pPr>
            <a:lvl4pPr lvl="3" algn="l">
              <a:spcBef>
                <a:spcPts val="0"/>
              </a:spcBef>
              <a:spcAft>
                <a:spcPts val="0"/>
              </a:spcAft>
              <a:buSzPts val="6000"/>
              <a:buNone/>
              <a:defRPr sz="8000"/>
            </a:lvl4pPr>
            <a:lvl5pPr lvl="4" algn="l">
              <a:spcBef>
                <a:spcPts val="0"/>
              </a:spcBef>
              <a:spcAft>
                <a:spcPts val="0"/>
              </a:spcAft>
              <a:buSzPts val="6000"/>
              <a:buNone/>
              <a:defRPr sz="8000"/>
            </a:lvl5pPr>
            <a:lvl6pPr lvl="5" algn="l">
              <a:spcBef>
                <a:spcPts val="0"/>
              </a:spcBef>
              <a:spcAft>
                <a:spcPts val="0"/>
              </a:spcAft>
              <a:buSzPts val="6000"/>
              <a:buNone/>
              <a:defRPr sz="8000"/>
            </a:lvl6pPr>
            <a:lvl7pPr lvl="6" algn="l">
              <a:spcBef>
                <a:spcPts val="0"/>
              </a:spcBef>
              <a:spcAft>
                <a:spcPts val="0"/>
              </a:spcAft>
              <a:buSzPts val="6000"/>
              <a:buNone/>
              <a:defRPr sz="8000"/>
            </a:lvl7pPr>
            <a:lvl8pPr lvl="7" algn="l">
              <a:spcBef>
                <a:spcPts val="0"/>
              </a:spcBef>
              <a:spcAft>
                <a:spcPts val="0"/>
              </a:spcAft>
              <a:buSzPts val="6000"/>
              <a:buNone/>
              <a:defRPr sz="8000"/>
            </a:lvl8pPr>
            <a:lvl9pPr lvl="8" algn="l">
              <a:spcBef>
                <a:spcPts val="0"/>
              </a:spcBef>
              <a:spcAft>
                <a:spcPts val="0"/>
              </a:spcAft>
              <a:buSzPts val="6000"/>
              <a:buNone/>
              <a:defRPr sz="8000"/>
            </a:lvl9pPr>
          </a:lstStyle>
          <a:p>
            <a:endParaRPr dirty="0"/>
          </a:p>
        </p:txBody>
      </p:sp>
      <p:sp>
        <p:nvSpPr>
          <p:cNvPr id="825" name="Google Shape;825;p9"/>
          <p:cNvSpPr txBox="1">
            <a:spLocks noGrp="1"/>
          </p:cNvSpPr>
          <p:nvPr>
            <p:ph type="subTitle" idx="1"/>
          </p:nvPr>
        </p:nvSpPr>
        <p:spPr>
          <a:xfrm>
            <a:off x="6213700" y="3288231"/>
            <a:ext cx="4757200" cy="1682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67"/>
            </a:lvl1pPr>
            <a:lvl2pPr lvl="1">
              <a:lnSpc>
                <a:spcPct val="100000"/>
              </a:lnSpc>
              <a:spcBef>
                <a:spcPts val="0"/>
              </a:spcBef>
              <a:spcAft>
                <a:spcPts val="0"/>
              </a:spcAft>
              <a:buSzPts val="1400"/>
              <a:buNone/>
              <a:defRPr sz="1867"/>
            </a:lvl2pPr>
            <a:lvl3pPr lvl="2">
              <a:lnSpc>
                <a:spcPct val="100000"/>
              </a:lnSpc>
              <a:spcBef>
                <a:spcPts val="0"/>
              </a:spcBef>
              <a:spcAft>
                <a:spcPts val="0"/>
              </a:spcAft>
              <a:buSzPts val="1400"/>
              <a:buNone/>
              <a:defRPr sz="1867"/>
            </a:lvl3pPr>
            <a:lvl4pPr lvl="3">
              <a:lnSpc>
                <a:spcPct val="100000"/>
              </a:lnSpc>
              <a:spcBef>
                <a:spcPts val="0"/>
              </a:spcBef>
              <a:spcAft>
                <a:spcPts val="0"/>
              </a:spcAft>
              <a:buSzPts val="1400"/>
              <a:buNone/>
              <a:defRPr sz="1867"/>
            </a:lvl4pPr>
            <a:lvl5pPr lvl="4">
              <a:lnSpc>
                <a:spcPct val="100000"/>
              </a:lnSpc>
              <a:spcBef>
                <a:spcPts val="0"/>
              </a:spcBef>
              <a:spcAft>
                <a:spcPts val="0"/>
              </a:spcAft>
              <a:buSzPts val="1400"/>
              <a:buNone/>
              <a:defRPr sz="1867"/>
            </a:lvl5pPr>
            <a:lvl6pPr lvl="5">
              <a:lnSpc>
                <a:spcPct val="100000"/>
              </a:lnSpc>
              <a:spcBef>
                <a:spcPts val="0"/>
              </a:spcBef>
              <a:spcAft>
                <a:spcPts val="0"/>
              </a:spcAft>
              <a:buSzPts val="1400"/>
              <a:buNone/>
              <a:defRPr sz="1867"/>
            </a:lvl6pPr>
            <a:lvl7pPr lvl="6">
              <a:lnSpc>
                <a:spcPct val="100000"/>
              </a:lnSpc>
              <a:spcBef>
                <a:spcPts val="0"/>
              </a:spcBef>
              <a:spcAft>
                <a:spcPts val="0"/>
              </a:spcAft>
              <a:buSzPts val="1400"/>
              <a:buNone/>
              <a:defRPr sz="1867"/>
            </a:lvl7pPr>
            <a:lvl8pPr lvl="7">
              <a:lnSpc>
                <a:spcPct val="100000"/>
              </a:lnSpc>
              <a:spcBef>
                <a:spcPts val="0"/>
              </a:spcBef>
              <a:spcAft>
                <a:spcPts val="0"/>
              </a:spcAft>
              <a:buSzPts val="1400"/>
              <a:buNone/>
              <a:defRPr sz="1867"/>
            </a:lvl8pPr>
            <a:lvl9pPr lvl="8">
              <a:lnSpc>
                <a:spcPct val="100000"/>
              </a:lnSpc>
              <a:spcBef>
                <a:spcPts val="0"/>
              </a:spcBef>
              <a:spcAft>
                <a:spcPts val="0"/>
              </a:spcAft>
              <a:buSzPts val="1400"/>
              <a:buNone/>
              <a:defRPr sz="1867"/>
            </a:lvl9pPr>
          </a:lstStyle>
          <a:p>
            <a:endParaRPr dirty="0"/>
          </a:p>
        </p:txBody>
      </p:sp>
    </p:spTree>
    <p:extLst>
      <p:ext uri="{BB962C8B-B14F-4D97-AF65-F5344CB8AC3E}">
        <p14:creationId xmlns:p14="http://schemas.microsoft.com/office/powerpoint/2010/main" val="2237536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userDrawn="1">
  <p:cSld name="Numbers and text">
    <p:spTree>
      <p:nvGrpSpPr>
        <p:cNvPr id="1" name="Shape 1249"/>
        <p:cNvGrpSpPr/>
        <p:nvPr/>
      </p:nvGrpSpPr>
      <p:grpSpPr>
        <a:xfrm>
          <a:off x="0" y="0"/>
          <a:ext cx="0" cy="0"/>
          <a:chOff x="0" y="0"/>
          <a:chExt cx="0" cy="0"/>
        </a:xfrm>
      </p:grpSpPr>
    </p:spTree>
    <p:extLst>
      <p:ext uri="{BB962C8B-B14F-4D97-AF65-F5344CB8AC3E}">
        <p14:creationId xmlns:p14="http://schemas.microsoft.com/office/powerpoint/2010/main" val="3631163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355"/>
        <p:cNvGrpSpPr/>
        <p:nvPr/>
      </p:nvGrpSpPr>
      <p:grpSpPr>
        <a:xfrm>
          <a:off x="0" y="0"/>
          <a:ext cx="0" cy="0"/>
          <a:chOff x="0" y="0"/>
          <a:chExt cx="0" cy="0"/>
        </a:xfrm>
      </p:grpSpPr>
    </p:spTree>
    <p:extLst>
      <p:ext uri="{BB962C8B-B14F-4D97-AF65-F5344CB8AC3E}">
        <p14:creationId xmlns:p14="http://schemas.microsoft.com/office/powerpoint/2010/main" val="3448358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558"/>
        <p:cNvGrpSpPr/>
        <p:nvPr/>
      </p:nvGrpSpPr>
      <p:grpSpPr>
        <a:xfrm>
          <a:off x="0" y="0"/>
          <a:ext cx="0" cy="0"/>
          <a:chOff x="0" y="0"/>
          <a:chExt cx="0" cy="0"/>
        </a:xfrm>
      </p:grpSpPr>
    </p:spTree>
    <p:extLst>
      <p:ext uri="{BB962C8B-B14F-4D97-AF65-F5344CB8AC3E}">
        <p14:creationId xmlns:p14="http://schemas.microsoft.com/office/powerpoint/2010/main" val="57906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userDrawn="1">
  <p:cSld name="Title and four columns">
    <p:spTree>
      <p:nvGrpSpPr>
        <p:cNvPr id="1" name="Shape 2387"/>
        <p:cNvGrpSpPr/>
        <p:nvPr/>
      </p:nvGrpSpPr>
      <p:grpSpPr>
        <a:xfrm>
          <a:off x="0" y="0"/>
          <a:ext cx="0" cy="0"/>
          <a:chOff x="0" y="0"/>
          <a:chExt cx="0" cy="0"/>
        </a:xfrm>
      </p:grpSpPr>
    </p:spTree>
    <p:extLst>
      <p:ext uri="{BB962C8B-B14F-4D97-AF65-F5344CB8AC3E}">
        <p14:creationId xmlns:p14="http://schemas.microsoft.com/office/powerpoint/2010/main" val="1857217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3"/>
        <p:cNvGrpSpPr/>
        <p:nvPr/>
      </p:nvGrpSpPr>
      <p:grpSpPr>
        <a:xfrm>
          <a:off x="0" y="0"/>
          <a:ext cx="0" cy="0"/>
          <a:chOff x="0" y="0"/>
          <a:chExt cx="0" cy="0"/>
        </a:xfrm>
      </p:grpSpPr>
      <p:pic>
        <p:nvPicPr>
          <p:cNvPr id="7" name="Picture 6" descr="A green and gold circle with a white background&#10;&#10;Description automatically generated with medium confidence">
            <a:extLst>
              <a:ext uri="{FF2B5EF4-FFF2-40B4-BE49-F238E27FC236}">
                <a16:creationId xmlns:a16="http://schemas.microsoft.com/office/drawing/2014/main" id="{DE8D7DF5-35C2-295B-6B66-0AFD13640D1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23" name="Google Shape;723;p8"/>
          <p:cNvSpPr txBox="1">
            <a:spLocks noGrp="1"/>
          </p:cNvSpPr>
          <p:nvPr>
            <p:ph type="title"/>
          </p:nvPr>
        </p:nvSpPr>
        <p:spPr>
          <a:xfrm>
            <a:off x="4127007" y="2413997"/>
            <a:ext cx="7698243" cy="228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667"/>
            </a:lvl1pPr>
            <a:lvl2pPr lvl="1">
              <a:lnSpc>
                <a:spcPct val="90000"/>
              </a:lnSpc>
              <a:spcBef>
                <a:spcPts val="0"/>
              </a:spcBef>
              <a:spcAft>
                <a:spcPts val="0"/>
              </a:spcAft>
              <a:buSzPts val="6000"/>
              <a:buNone/>
              <a:defRPr sz="8000"/>
            </a:lvl2pPr>
            <a:lvl3pPr lvl="2">
              <a:lnSpc>
                <a:spcPct val="90000"/>
              </a:lnSpc>
              <a:spcBef>
                <a:spcPts val="0"/>
              </a:spcBef>
              <a:spcAft>
                <a:spcPts val="0"/>
              </a:spcAft>
              <a:buSzPts val="6000"/>
              <a:buNone/>
              <a:defRPr sz="8000"/>
            </a:lvl3pPr>
            <a:lvl4pPr lvl="3">
              <a:lnSpc>
                <a:spcPct val="90000"/>
              </a:lnSpc>
              <a:spcBef>
                <a:spcPts val="0"/>
              </a:spcBef>
              <a:spcAft>
                <a:spcPts val="0"/>
              </a:spcAft>
              <a:buSzPts val="6000"/>
              <a:buNone/>
              <a:defRPr sz="8000"/>
            </a:lvl4pPr>
            <a:lvl5pPr lvl="4">
              <a:lnSpc>
                <a:spcPct val="90000"/>
              </a:lnSpc>
              <a:spcBef>
                <a:spcPts val="0"/>
              </a:spcBef>
              <a:spcAft>
                <a:spcPts val="0"/>
              </a:spcAft>
              <a:buSzPts val="6000"/>
              <a:buNone/>
              <a:defRPr sz="8000"/>
            </a:lvl5pPr>
            <a:lvl6pPr lvl="5">
              <a:lnSpc>
                <a:spcPct val="90000"/>
              </a:lnSpc>
              <a:spcBef>
                <a:spcPts val="0"/>
              </a:spcBef>
              <a:spcAft>
                <a:spcPts val="0"/>
              </a:spcAft>
              <a:buSzPts val="6000"/>
              <a:buNone/>
              <a:defRPr sz="8000"/>
            </a:lvl6pPr>
            <a:lvl7pPr lvl="6">
              <a:lnSpc>
                <a:spcPct val="90000"/>
              </a:lnSpc>
              <a:spcBef>
                <a:spcPts val="0"/>
              </a:spcBef>
              <a:spcAft>
                <a:spcPts val="0"/>
              </a:spcAft>
              <a:buSzPts val="6000"/>
              <a:buNone/>
              <a:defRPr sz="8000"/>
            </a:lvl7pPr>
            <a:lvl8pPr lvl="7">
              <a:lnSpc>
                <a:spcPct val="90000"/>
              </a:lnSpc>
              <a:spcBef>
                <a:spcPts val="0"/>
              </a:spcBef>
              <a:spcAft>
                <a:spcPts val="0"/>
              </a:spcAft>
              <a:buSzPts val="6000"/>
              <a:buNone/>
              <a:defRPr sz="8000"/>
            </a:lvl8pPr>
            <a:lvl9pPr lvl="8">
              <a:lnSpc>
                <a:spcPct val="90000"/>
              </a:lnSpc>
              <a:spcBef>
                <a:spcPts val="0"/>
              </a:spcBef>
              <a:spcAft>
                <a:spcPts val="0"/>
              </a:spcAft>
              <a:buSzPts val="6000"/>
              <a:buNone/>
              <a:defRPr sz="8000"/>
            </a:lvl9pPr>
          </a:lstStyle>
          <a:p>
            <a:endParaRPr dirty="0"/>
          </a:p>
        </p:txBody>
      </p:sp>
    </p:spTree>
    <p:extLst>
      <p:ext uri="{BB962C8B-B14F-4D97-AF65-F5344CB8AC3E}">
        <p14:creationId xmlns:p14="http://schemas.microsoft.com/office/powerpoint/2010/main" val="142058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6/1/2025</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6/1/2025</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49E3D4-FF24-5EA5-BC0C-6CF095AD3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FF50A58-E1B6-9A88-C2F3-6AC4C2FD81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C2FFD39E-4C39-F9A3-3EAD-06884D2B9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BF25A6-A5A5-D044-8373-E08C8D201571}" type="datetimeFigureOut">
              <a:rPr lang="en-CH" smtClean="0"/>
              <a:t>06/01/2025</a:t>
            </a:fld>
            <a:endParaRPr lang="en-CH"/>
          </a:p>
        </p:txBody>
      </p:sp>
      <p:sp>
        <p:nvSpPr>
          <p:cNvPr id="5" name="Footer Placeholder 4">
            <a:extLst>
              <a:ext uri="{FF2B5EF4-FFF2-40B4-BE49-F238E27FC236}">
                <a16:creationId xmlns:a16="http://schemas.microsoft.com/office/drawing/2014/main" id="{19D5263C-99BB-3A64-E0DF-D9818870DB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845AF647-C827-50DD-6941-1B1E1FAF0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8E7E0F-B1C7-884C-923C-6E5B73FBC64B}" type="slidenum">
              <a:rPr lang="en-CH" smtClean="0"/>
              <a:t>‹#›</a:t>
            </a:fld>
            <a:endParaRPr lang="en-CH"/>
          </a:p>
        </p:txBody>
      </p:sp>
    </p:spTree>
    <p:extLst>
      <p:ext uri="{BB962C8B-B14F-4D97-AF65-F5344CB8AC3E}">
        <p14:creationId xmlns:p14="http://schemas.microsoft.com/office/powerpoint/2010/main" val="104320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SemiBold"/>
              <a:buChar char="●"/>
              <a:defRPr sz="1800">
                <a:solidFill>
                  <a:schemeClr val="dk2"/>
                </a:solidFill>
                <a:latin typeface="Montserrat SemiBold"/>
                <a:ea typeface="Montserrat SemiBold"/>
                <a:cs typeface="Montserrat SemiBold"/>
                <a:sym typeface="Montserrat SemiBold"/>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253462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id="{C705324A-3957-EDEE-47FE-75A089366B51}"/>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3E9370A8-0292-4596-4C25-40C46D9EC48B}"/>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dirty="0"/>
              <a:t>Click to edit Master text styles</a:t>
            </a:r>
          </a:p>
        </p:txBody>
      </p:sp>
    </p:spTree>
    <p:extLst>
      <p:ext uri="{BB962C8B-B14F-4D97-AF65-F5344CB8AC3E}">
        <p14:creationId xmlns:p14="http://schemas.microsoft.com/office/powerpoint/2010/main" val="3596722196"/>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1" i="0" u="none" strike="noStrike" cap="none">
          <a:solidFill>
            <a:srgbClr val="1B3A6A"/>
          </a:solidFill>
          <a:latin typeface="Open Sans Extrabold" panose="020B0606030504020204" pitchFamily="34" charset="0"/>
          <a:ea typeface="Open Sans Extrabold" panose="020B0606030504020204" pitchFamily="34" charset="0"/>
          <a:cs typeface="Open Sans Extrabold" panose="020B0606030504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867"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867"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867"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867"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867"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0.png"/><Relationship Id="rId7" Type="http://schemas.openxmlformats.org/officeDocument/2006/relationships/hyperlink" Target="https://kevinmoerman.org/projects/Blog/"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32.png"/><Relationship Id="rId5" Type="http://schemas.openxmlformats.org/officeDocument/2006/relationships/hyperlink" Target="https://wckdouglas.github.io/2015/05/pca" TargetMode="External"/><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hyperlink" Target="mailto:rakhi.vashishtha@nus.edu.sg" TargetMode="External"/><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hyperlink" Target="mailto:bisilearning@nus.edu.s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37.xml"/><Relationship Id="rId5" Type="http://schemas.openxmlformats.org/officeDocument/2006/relationships/image" Target="../media/image41.png"/><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38.xml"/><Relationship Id="rId5" Type="http://schemas.openxmlformats.org/officeDocument/2006/relationships/hyperlink" Target="https://creativecommons.org/licenses/by-nc/3.0/" TargetMode="External"/><Relationship Id="rId4" Type="http://schemas.openxmlformats.org/officeDocument/2006/relationships/hyperlink" Target="https://www.pngall.com/solution-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5.xml"/><Relationship Id="rId4" Type="http://schemas.openxmlformats.org/officeDocument/2006/relationships/image" Target="../media/image52.sv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gif"/><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hyperlink" Target="http://commons.wikimedia.org/wiki/File:Curved_Arrow.svg" TargetMode="External"/><Relationship Id="rId4" Type="http://schemas.openxmlformats.org/officeDocument/2006/relationships/image" Target="../media/image16.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hyperlink" Target="mailto:liwanaghj@nus.edu.sg" TargetMode="External"/><Relationship Id="rId2" Type="http://schemas.openxmlformats.org/officeDocument/2006/relationships/image" Target="../media/image74.jpe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2</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CO-CREATING IMPLEMENTATION</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Sarah Serhal</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Rakhi </a:t>
            </a:r>
            <a:r>
              <a:rPr lang="en-US" sz="2000" b="1" dirty="0" err="1">
                <a:latin typeface="Calibri" panose="020F0502020204030204" pitchFamily="34" charset="0"/>
                <a:cs typeface="Calibri" panose="020F0502020204030204" pitchFamily="34" charset="0"/>
              </a:rPr>
              <a:t>Vashishtha</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Gabrielle Zimmermann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Harvy Joy Liwanag</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Leonike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Boendermaker</a:t>
            </a:r>
            <a:endParaRPr lang="en-US" sz="2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5EF017-5348-5F1F-10C2-D2FF9FA39E2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0EA5180-B359-F600-571F-11B32156F87F}"/>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AE2BA345-4EA8-DC3D-50E1-108DCA23BA21}"/>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3" name="Group 2">
            <a:extLst>
              <a:ext uri="{FF2B5EF4-FFF2-40B4-BE49-F238E27FC236}">
                <a16:creationId xmlns:a16="http://schemas.microsoft.com/office/drawing/2014/main" id="{08CD1475-0B4D-FE89-F35E-1D72DA280E19}"/>
              </a:ext>
            </a:extLst>
          </p:cNvPr>
          <p:cNvGrpSpPr/>
          <p:nvPr/>
        </p:nvGrpSpPr>
        <p:grpSpPr>
          <a:xfrm>
            <a:off x="381617" y="6051520"/>
            <a:ext cx="11428771" cy="396247"/>
            <a:chOff x="0" y="0"/>
            <a:chExt cx="22857542" cy="792493"/>
          </a:xfrm>
        </p:grpSpPr>
        <p:sp>
          <p:nvSpPr>
            <p:cNvPr id="64" name="AutoShape 3">
              <a:extLst>
                <a:ext uri="{FF2B5EF4-FFF2-40B4-BE49-F238E27FC236}">
                  <a16:creationId xmlns:a16="http://schemas.microsoft.com/office/drawing/2014/main" id="{A8899A41-849E-8C1C-8EE9-6F27986DD231}"/>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defRPr/>
              </a:pPr>
              <a:endParaRPr lang="en-CH" sz="800">
                <a:solidFill>
                  <a:prstClr val="black"/>
                </a:solidFill>
                <a:latin typeface="Calibri"/>
              </a:endParaRPr>
            </a:p>
          </p:txBody>
        </p:sp>
        <p:sp>
          <p:nvSpPr>
            <p:cNvPr id="65" name="TextBox 4">
              <a:extLst>
                <a:ext uri="{FF2B5EF4-FFF2-40B4-BE49-F238E27FC236}">
                  <a16:creationId xmlns:a16="http://schemas.microsoft.com/office/drawing/2014/main" id="{4FF37BA5-F2D3-2F37-E0E9-4E7D794E00C9}"/>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lnSpc>
                  <a:spcPts val="1351"/>
                </a:lnSpc>
                <a:defRPr/>
              </a:pPr>
              <a:r>
                <a:rPr lang="en-US" sz="1126" i="1" spc="56" dirty="0">
                  <a:solidFill>
                    <a:srgbClr val="323232"/>
                  </a:solidFill>
                  <a:latin typeface="Poppins Light Bold"/>
                </a:rPr>
                <a:t>myCare Start-I</a:t>
              </a:r>
            </a:p>
          </p:txBody>
        </p:sp>
      </p:grpSp>
      <p:pic>
        <p:nvPicPr>
          <p:cNvPr id="66" name="Picture 2" descr="Team:UniGE-Geneva/Attributions - 2019.igem.org">
            <a:extLst>
              <a:ext uri="{FF2B5EF4-FFF2-40B4-BE49-F238E27FC236}">
                <a16:creationId xmlns:a16="http://schemas.microsoft.com/office/drawing/2014/main" id="{78C3AD0F-94D6-D4E8-531F-C593AD37E1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70" y="6218520"/>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67" name="Grafik 17">
            <a:extLst>
              <a:ext uri="{FF2B5EF4-FFF2-40B4-BE49-F238E27FC236}">
                <a16:creationId xmlns:a16="http://schemas.microsoft.com/office/drawing/2014/main" id="{1C21C6BC-16C5-0498-39F2-3D1BBADE62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647" y="6105477"/>
            <a:ext cx="762000" cy="571500"/>
          </a:xfrm>
          <a:prstGeom prst="rect">
            <a:avLst/>
          </a:prstGeom>
        </p:spPr>
      </p:pic>
      <p:pic>
        <p:nvPicPr>
          <p:cNvPr id="68" name="Picture 67">
            <a:extLst>
              <a:ext uri="{FF2B5EF4-FFF2-40B4-BE49-F238E27FC236}">
                <a16:creationId xmlns:a16="http://schemas.microsoft.com/office/drawing/2014/main" id="{B47A2F6D-B1E8-DCCA-D4D9-E54D32F5AC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2026" y="6292066"/>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abgerundete Ecken 9">
            <a:extLst>
              <a:ext uri="{FF2B5EF4-FFF2-40B4-BE49-F238E27FC236}">
                <a16:creationId xmlns:a16="http://schemas.microsoft.com/office/drawing/2014/main" id="{548FFFDA-C577-0B9F-12A3-B7BA55C1EB2E}"/>
              </a:ext>
            </a:extLst>
          </p:cNvPr>
          <p:cNvSpPr>
            <a:spLocks noChangeAspect="1"/>
          </p:cNvSpPr>
          <p:nvPr/>
        </p:nvSpPr>
        <p:spPr>
          <a:xfrm>
            <a:off x="1867228" y="2968442"/>
            <a:ext cx="1080120" cy="576064"/>
          </a:xfrm>
          <a:prstGeom prst="round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Initial Medication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Dispensation</a:t>
            </a:r>
          </a:p>
        </p:txBody>
      </p:sp>
      <p:sp>
        <p:nvSpPr>
          <p:cNvPr id="8" name="Ellipse 12">
            <a:extLst>
              <a:ext uri="{FF2B5EF4-FFF2-40B4-BE49-F238E27FC236}">
                <a16:creationId xmlns:a16="http://schemas.microsoft.com/office/drawing/2014/main" id="{49F1B537-4D67-C1D8-D0E5-411CAB251BA9}"/>
              </a:ext>
            </a:extLst>
          </p:cNvPr>
          <p:cNvSpPr>
            <a:spLocks noChangeAspect="1"/>
          </p:cNvSpPr>
          <p:nvPr/>
        </p:nvSpPr>
        <p:spPr>
          <a:xfrm>
            <a:off x="9862041" y="2712064"/>
            <a:ext cx="1844624" cy="1098610"/>
          </a:xfrm>
          <a:prstGeom prst="ellipse">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Resolution of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any</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medication</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related</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issues</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and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adheres</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to new medication.</a:t>
            </a:r>
          </a:p>
        </p:txBody>
      </p:sp>
      <p:sp>
        <p:nvSpPr>
          <p:cNvPr id="9" name="Ellipse 13">
            <a:extLst>
              <a:ext uri="{FF2B5EF4-FFF2-40B4-BE49-F238E27FC236}">
                <a16:creationId xmlns:a16="http://schemas.microsoft.com/office/drawing/2014/main" id="{4D727BDD-58F8-1F82-58EB-AD9E630450C0}"/>
              </a:ext>
            </a:extLst>
          </p:cNvPr>
          <p:cNvSpPr>
            <a:spLocks noChangeAspect="1"/>
          </p:cNvSpPr>
          <p:nvPr/>
        </p:nvSpPr>
        <p:spPr>
          <a:xfrm>
            <a:off x="1679140" y="1725965"/>
            <a:ext cx="1456296" cy="957155"/>
          </a:xfrm>
          <a:prstGeom prst="ellipse">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self refers or is identified by community  pharmacist for MCS.</a:t>
            </a:r>
          </a:p>
        </p:txBody>
      </p:sp>
      <p:sp>
        <p:nvSpPr>
          <p:cNvPr id="10" name="Ellipse 14">
            <a:extLst>
              <a:ext uri="{FF2B5EF4-FFF2-40B4-BE49-F238E27FC236}">
                <a16:creationId xmlns:a16="http://schemas.microsoft.com/office/drawing/2014/main" id="{CE6D6EFF-1ADE-EAA5-0C91-D9B16D6CEA05}"/>
              </a:ext>
            </a:extLst>
          </p:cNvPr>
          <p:cNvSpPr>
            <a:spLocks noChangeAspect="1"/>
          </p:cNvSpPr>
          <p:nvPr/>
        </p:nvSpPr>
        <p:spPr>
          <a:xfrm>
            <a:off x="330929" y="3851683"/>
            <a:ext cx="1456296" cy="957155"/>
          </a:xfrm>
          <a:prstGeom prst="ellipse">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Physician referral to community pharmacy for MCS </a:t>
            </a:r>
            <a:r>
              <a:rPr kumimoji="0" lang="en-US"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and endorsement of service.</a:t>
            </a:r>
            <a:endPar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11" name="Ellipse 15">
            <a:extLst>
              <a:ext uri="{FF2B5EF4-FFF2-40B4-BE49-F238E27FC236}">
                <a16:creationId xmlns:a16="http://schemas.microsoft.com/office/drawing/2014/main" id="{7D86B38D-F0C5-AE56-F59E-7B1061061ACF}"/>
              </a:ext>
            </a:extLst>
          </p:cNvPr>
          <p:cNvSpPr>
            <a:spLocks noChangeAspect="1"/>
          </p:cNvSpPr>
          <p:nvPr/>
        </p:nvSpPr>
        <p:spPr>
          <a:xfrm>
            <a:off x="3699570" y="1692446"/>
            <a:ext cx="2048141" cy="756991"/>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cxnSp>
        <p:nvCxnSpPr>
          <p:cNvPr id="12" name="Gerade Verbindung mit Pfeil 20">
            <a:extLst>
              <a:ext uri="{FF2B5EF4-FFF2-40B4-BE49-F238E27FC236}">
                <a16:creationId xmlns:a16="http://schemas.microsoft.com/office/drawing/2014/main" id="{D28BD20B-B634-39BF-75A7-0A15E23F0755}"/>
              </a:ext>
            </a:extLst>
          </p:cNvPr>
          <p:cNvCxnSpPr>
            <a:cxnSpLocks noChangeAspect="1"/>
          </p:cNvCxnSpPr>
          <p:nvPr/>
        </p:nvCxnSpPr>
        <p:spPr>
          <a:xfrm>
            <a:off x="1046286" y="3544506"/>
            <a:ext cx="0" cy="3071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22">
            <a:extLst>
              <a:ext uri="{FF2B5EF4-FFF2-40B4-BE49-F238E27FC236}">
                <a16:creationId xmlns:a16="http://schemas.microsoft.com/office/drawing/2014/main" id="{AF491E13-11C1-9BC4-E2C9-9F24A7231921}"/>
              </a:ext>
            </a:extLst>
          </p:cNvPr>
          <p:cNvCxnSpPr>
            <a:cxnSpLocks noChangeAspect="1"/>
            <a:stCxn id="9" idx="4"/>
            <a:endCxn id="7" idx="0"/>
          </p:cNvCxnSpPr>
          <p:nvPr/>
        </p:nvCxnSpPr>
        <p:spPr>
          <a:xfrm>
            <a:off x="2407288" y="2683120"/>
            <a:ext cx="0" cy="285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28">
            <a:extLst>
              <a:ext uri="{FF2B5EF4-FFF2-40B4-BE49-F238E27FC236}">
                <a16:creationId xmlns:a16="http://schemas.microsoft.com/office/drawing/2014/main" id="{E83DAF56-7438-1E44-3C55-0D424243DCE9}"/>
              </a:ext>
            </a:extLst>
          </p:cNvPr>
          <p:cNvCxnSpPr>
            <a:cxnSpLocks noChangeAspect="1"/>
            <a:stCxn id="7" idx="3"/>
            <a:endCxn id="30" idx="1"/>
          </p:cNvCxnSpPr>
          <p:nvPr/>
        </p:nvCxnSpPr>
        <p:spPr>
          <a:xfrm flipV="1">
            <a:off x="2947348" y="3251955"/>
            <a:ext cx="948201" cy="4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32">
            <a:extLst>
              <a:ext uri="{FF2B5EF4-FFF2-40B4-BE49-F238E27FC236}">
                <a16:creationId xmlns:a16="http://schemas.microsoft.com/office/drawing/2014/main" id="{58EA9C28-D6CD-4959-ED0D-8735C97377C9}"/>
              </a:ext>
            </a:extLst>
          </p:cNvPr>
          <p:cNvCxnSpPr>
            <a:cxnSpLocks noChangeAspect="1"/>
            <a:stCxn id="30" idx="3"/>
            <a:endCxn id="29" idx="1"/>
          </p:cNvCxnSpPr>
          <p:nvPr/>
        </p:nvCxnSpPr>
        <p:spPr>
          <a:xfrm>
            <a:off x="5551733" y="3251956"/>
            <a:ext cx="1415850" cy="13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35">
            <a:extLst>
              <a:ext uri="{FF2B5EF4-FFF2-40B4-BE49-F238E27FC236}">
                <a16:creationId xmlns:a16="http://schemas.microsoft.com/office/drawing/2014/main" id="{FE2904FC-D0BE-AC62-224C-6B69EDB109B7}"/>
              </a:ext>
            </a:extLst>
          </p:cNvPr>
          <p:cNvCxnSpPr>
            <a:cxnSpLocks noChangeAspect="1"/>
            <a:stCxn id="29" idx="3"/>
          </p:cNvCxnSpPr>
          <p:nvPr/>
        </p:nvCxnSpPr>
        <p:spPr>
          <a:xfrm flipV="1">
            <a:off x="8623767" y="3256474"/>
            <a:ext cx="1174159" cy="88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43">
            <a:extLst>
              <a:ext uri="{FF2B5EF4-FFF2-40B4-BE49-F238E27FC236}">
                <a16:creationId xmlns:a16="http://schemas.microsoft.com/office/drawing/2014/main" id="{57647190-614E-23A5-85B6-E86515966CD0}"/>
              </a:ext>
            </a:extLst>
          </p:cNvPr>
          <p:cNvCxnSpPr>
            <a:cxnSpLocks noChangeAspect="1"/>
          </p:cNvCxnSpPr>
          <p:nvPr/>
        </p:nvCxnSpPr>
        <p:spPr>
          <a:xfrm flipV="1">
            <a:off x="7555801" y="3544506"/>
            <a:ext cx="0" cy="544058"/>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8" name="Gerade Verbindung mit Pfeil 45">
            <a:extLst>
              <a:ext uri="{FF2B5EF4-FFF2-40B4-BE49-F238E27FC236}">
                <a16:creationId xmlns:a16="http://schemas.microsoft.com/office/drawing/2014/main" id="{D9817284-8ACE-8F37-8CD6-09970E44F6A1}"/>
              </a:ext>
            </a:extLst>
          </p:cNvPr>
          <p:cNvCxnSpPr>
            <a:cxnSpLocks noChangeAspect="1"/>
          </p:cNvCxnSpPr>
          <p:nvPr/>
        </p:nvCxnSpPr>
        <p:spPr>
          <a:xfrm flipV="1">
            <a:off x="5107529" y="3544508"/>
            <a:ext cx="0" cy="544057"/>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9" name="Ellipse 17">
            <a:extLst>
              <a:ext uri="{FF2B5EF4-FFF2-40B4-BE49-F238E27FC236}">
                <a16:creationId xmlns:a16="http://schemas.microsoft.com/office/drawing/2014/main" id="{EA6A9A0B-30A5-D50B-C89B-ED501413CCB6}"/>
              </a:ext>
            </a:extLst>
          </p:cNvPr>
          <p:cNvSpPr>
            <a:spLocks noChangeAspect="1"/>
          </p:cNvSpPr>
          <p:nvPr/>
        </p:nvSpPr>
        <p:spPr>
          <a:xfrm>
            <a:off x="5062556" y="3830797"/>
            <a:ext cx="2538220" cy="756991"/>
          </a:xfrm>
          <a:prstGeom prst="ellipse">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Partnering with patients in building appropriate self-management habits</a:t>
            </a:r>
          </a:p>
        </p:txBody>
      </p:sp>
      <p:cxnSp>
        <p:nvCxnSpPr>
          <p:cNvPr id="20" name="Gerade Verbindung mit Pfeil 51">
            <a:extLst>
              <a:ext uri="{FF2B5EF4-FFF2-40B4-BE49-F238E27FC236}">
                <a16:creationId xmlns:a16="http://schemas.microsoft.com/office/drawing/2014/main" id="{6CB40EE1-127B-A054-F2F9-9D1EF8CC4EF2}"/>
              </a:ext>
            </a:extLst>
          </p:cNvPr>
          <p:cNvCxnSpPr>
            <a:cxnSpLocks noChangeAspect="1"/>
          </p:cNvCxnSpPr>
          <p:nvPr/>
        </p:nvCxnSpPr>
        <p:spPr>
          <a:xfrm flipV="1">
            <a:off x="4708442" y="2660030"/>
            <a:ext cx="0" cy="272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53">
            <a:extLst>
              <a:ext uri="{FF2B5EF4-FFF2-40B4-BE49-F238E27FC236}">
                <a16:creationId xmlns:a16="http://schemas.microsoft.com/office/drawing/2014/main" id="{22EA8478-EB8B-B3A7-B76C-5361216AC51B}"/>
              </a:ext>
            </a:extLst>
          </p:cNvPr>
          <p:cNvCxnSpPr>
            <a:cxnSpLocks noChangeAspect="1"/>
          </p:cNvCxnSpPr>
          <p:nvPr/>
        </p:nvCxnSpPr>
        <p:spPr>
          <a:xfrm flipV="1">
            <a:off x="7795675" y="2623109"/>
            <a:ext cx="0" cy="332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feld 1">
            <a:extLst>
              <a:ext uri="{FF2B5EF4-FFF2-40B4-BE49-F238E27FC236}">
                <a16:creationId xmlns:a16="http://schemas.microsoft.com/office/drawing/2014/main" id="{DDE9CA3F-AD1D-8A76-33CE-A9247FE33532}"/>
              </a:ext>
            </a:extLst>
          </p:cNvPr>
          <p:cNvSpPr txBox="1">
            <a:spLocks noChangeAspect="1"/>
          </p:cNvSpPr>
          <p:nvPr/>
        </p:nvSpPr>
        <p:spPr>
          <a:xfrm>
            <a:off x="3085931" y="3295151"/>
            <a:ext cx="948201" cy="2308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7-14 days</a:t>
            </a:r>
          </a:p>
        </p:txBody>
      </p:sp>
      <p:sp>
        <p:nvSpPr>
          <p:cNvPr id="23" name="Textfeld 30">
            <a:extLst>
              <a:ext uri="{FF2B5EF4-FFF2-40B4-BE49-F238E27FC236}">
                <a16:creationId xmlns:a16="http://schemas.microsoft.com/office/drawing/2014/main" id="{EA781BE3-7021-F749-913A-EACFC54AD319}"/>
              </a:ext>
            </a:extLst>
          </p:cNvPr>
          <p:cNvSpPr txBox="1">
            <a:spLocks noChangeAspect="1"/>
          </p:cNvSpPr>
          <p:nvPr/>
        </p:nvSpPr>
        <p:spPr>
          <a:xfrm>
            <a:off x="5908466" y="3289224"/>
            <a:ext cx="905771" cy="2308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e-CH"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14-28 </a:t>
            </a:r>
            <a:r>
              <a:rPr kumimoji="0" lang="en-GB"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days</a:t>
            </a:r>
          </a:p>
        </p:txBody>
      </p:sp>
      <p:sp>
        <p:nvSpPr>
          <p:cNvPr id="25" name="Rechteck: abgerundete Ecken 9">
            <a:extLst>
              <a:ext uri="{FF2B5EF4-FFF2-40B4-BE49-F238E27FC236}">
                <a16:creationId xmlns:a16="http://schemas.microsoft.com/office/drawing/2014/main" id="{43D19220-88F6-69B9-D930-C2493A2BE2F8}"/>
              </a:ext>
            </a:extLst>
          </p:cNvPr>
          <p:cNvSpPr>
            <a:spLocks noChangeAspect="1"/>
          </p:cNvSpPr>
          <p:nvPr/>
        </p:nvSpPr>
        <p:spPr>
          <a:xfrm>
            <a:off x="521399" y="2961115"/>
            <a:ext cx="1080120" cy="576064"/>
          </a:xfrm>
          <a:prstGeom prst="round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67"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prescribed new long-term medicine</a:t>
            </a:r>
          </a:p>
        </p:txBody>
      </p:sp>
      <p:sp>
        <p:nvSpPr>
          <p:cNvPr id="26" name="Rechteck: abgerundete Ecken 10">
            <a:extLst>
              <a:ext uri="{FF2B5EF4-FFF2-40B4-BE49-F238E27FC236}">
                <a16:creationId xmlns:a16="http://schemas.microsoft.com/office/drawing/2014/main" id="{1931BF50-02F9-D378-151D-7E7BB77B70EF}"/>
              </a:ext>
            </a:extLst>
          </p:cNvPr>
          <p:cNvSpPr>
            <a:spLocks noChangeAspect="1"/>
          </p:cNvSpPr>
          <p:nvPr/>
        </p:nvSpPr>
        <p:spPr>
          <a:xfrm>
            <a:off x="3569117" y="1921841"/>
            <a:ext cx="2278651" cy="57606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Optional: </a:t>
            </a: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to send feedback to physician if unresolved medication issues exist.</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Refer patient back to physician if needed.</a:t>
            </a:r>
            <a:endParaRPr kumimoji="0" lang="en-GB"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27" name="Rechteck: abgerundete Ecken 10">
            <a:extLst>
              <a:ext uri="{FF2B5EF4-FFF2-40B4-BE49-F238E27FC236}">
                <a16:creationId xmlns:a16="http://schemas.microsoft.com/office/drawing/2014/main" id="{0CC02021-166C-81F4-20B9-2B7255CCF892}"/>
              </a:ext>
            </a:extLst>
          </p:cNvPr>
          <p:cNvSpPr>
            <a:spLocks noChangeAspect="1"/>
          </p:cNvSpPr>
          <p:nvPr/>
        </p:nvSpPr>
        <p:spPr>
          <a:xfrm>
            <a:off x="6605607" y="1810309"/>
            <a:ext cx="2278651" cy="57606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Compulsory: </a:t>
            </a: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to send feedback to physician upon completion of MCS Follow-up for all patients.*</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Refer patient back to physician if needed</a:t>
            </a: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t>
            </a:r>
            <a:endPar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cxnSp>
        <p:nvCxnSpPr>
          <p:cNvPr id="28" name="Gerade Verbindung mit Pfeil 35">
            <a:extLst>
              <a:ext uri="{FF2B5EF4-FFF2-40B4-BE49-F238E27FC236}">
                <a16:creationId xmlns:a16="http://schemas.microsoft.com/office/drawing/2014/main" id="{3F6A1D4D-4D01-299B-41CB-5FC5253C28A0}"/>
              </a:ext>
            </a:extLst>
          </p:cNvPr>
          <p:cNvCxnSpPr>
            <a:cxnSpLocks noChangeAspect="1"/>
            <a:stCxn id="27" idx="3"/>
          </p:cNvCxnSpPr>
          <p:nvPr/>
        </p:nvCxnSpPr>
        <p:spPr>
          <a:xfrm>
            <a:off x="8884258" y="2098341"/>
            <a:ext cx="1148722" cy="5733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Rechteck: abgerundete Ecken 11">
            <a:extLst>
              <a:ext uri="{FF2B5EF4-FFF2-40B4-BE49-F238E27FC236}">
                <a16:creationId xmlns:a16="http://schemas.microsoft.com/office/drawing/2014/main" id="{30DCCEA3-022B-4B50-7354-85B14D1BB42D}"/>
              </a:ext>
            </a:extLst>
          </p:cNvPr>
          <p:cNvSpPr>
            <a:spLocks noChangeAspect="1"/>
          </p:cNvSpPr>
          <p:nvPr/>
        </p:nvSpPr>
        <p:spPr>
          <a:xfrm>
            <a:off x="6967583" y="2860140"/>
            <a:ext cx="1656184" cy="810365"/>
          </a:xfrm>
          <a:prstGeom prst="roundRect">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MCS Consultation Two</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(via phone, video-conference or in-person)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667"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 Patient + Support Person (Optional)</a:t>
            </a:r>
          </a:p>
        </p:txBody>
      </p:sp>
      <p:sp>
        <p:nvSpPr>
          <p:cNvPr id="30" name="Rechteck: abgerundete Ecken 10">
            <a:extLst>
              <a:ext uri="{FF2B5EF4-FFF2-40B4-BE49-F238E27FC236}">
                <a16:creationId xmlns:a16="http://schemas.microsoft.com/office/drawing/2014/main" id="{F0688502-AD31-7AD1-1C30-8DBC8F9F9905}"/>
              </a:ext>
            </a:extLst>
          </p:cNvPr>
          <p:cNvSpPr>
            <a:spLocks noChangeAspect="1"/>
          </p:cNvSpPr>
          <p:nvPr/>
        </p:nvSpPr>
        <p:spPr>
          <a:xfrm>
            <a:off x="3895550" y="2846773"/>
            <a:ext cx="1656183" cy="810365"/>
          </a:xfrm>
          <a:prstGeom prst="roundRect">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MCS Consultation One</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(via phone, video-conference or in-person)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667"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 Patient + Support Person (Optional)</a:t>
            </a:r>
          </a:p>
        </p:txBody>
      </p:sp>
      <p:sp>
        <p:nvSpPr>
          <p:cNvPr id="31" name="TextBox 30">
            <a:extLst>
              <a:ext uri="{FF2B5EF4-FFF2-40B4-BE49-F238E27FC236}">
                <a16:creationId xmlns:a16="http://schemas.microsoft.com/office/drawing/2014/main" id="{DA5EE774-BDEF-383A-3063-BF84ABB7A914}"/>
              </a:ext>
            </a:extLst>
          </p:cNvPr>
          <p:cNvSpPr txBox="1"/>
          <p:nvPr/>
        </p:nvSpPr>
        <p:spPr>
          <a:xfrm>
            <a:off x="339246" y="5664585"/>
            <a:ext cx="11503972" cy="1077603"/>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ptos" panose="02110004020202020204"/>
                <a:ea typeface="+mn-ea"/>
                <a:cs typeface="+mn-cs"/>
              </a:rPr>
              <a:t>Figure 5. </a:t>
            </a: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Adapted New Medicine Service for Switzerland (myCare Start) – Service framework. Adapted from </a:t>
            </a:r>
            <a:r>
              <a:rPr kumimoji="0" lang="nb-NO" sz="1067" b="0" i="0" u="none" strike="noStrike" kern="1200" cap="none" spc="0" normalizeH="0" baseline="0" noProof="0" dirty="0">
                <a:ln>
                  <a:noFill/>
                </a:ln>
                <a:solidFill>
                  <a:prstClr val="black"/>
                </a:solidFill>
                <a:effectLst/>
                <a:uLnTx/>
                <a:uFillTx/>
                <a:latin typeface="Aptos" panose="02110004020202020204"/>
                <a:ea typeface="+mn-ea"/>
                <a:cs typeface="+mn-cs"/>
              </a:rPr>
              <a:t>Elliott RA, Boyd MJ, Salema N, et al. (2016) BMJ Quality &amp; Safety. (MCS- myCare Start) </a:t>
            </a:r>
            <a:r>
              <a:rPr kumimoji="0" lang="nb-NO" sz="1067" b="0" i="1" u="none" strike="noStrike" kern="1200" cap="none" spc="0" normalizeH="0" baseline="0" noProof="0" dirty="0">
                <a:ln>
                  <a:noFill/>
                </a:ln>
                <a:solidFill>
                  <a:prstClr val="black"/>
                </a:solidFill>
                <a:effectLst/>
                <a:uLnTx/>
                <a:uFillTx/>
                <a:latin typeface="Aptos" panose="02110004020202020204"/>
                <a:ea typeface="+mn-ea"/>
                <a:cs typeface="+mn-cs"/>
              </a:rPr>
              <a:t>*If a patient does not attend MCS Consultation Two, then a feedback form based on the MCS Consultation One should be sent to the patient’s physician.</a:t>
            </a:r>
            <a:endParaRPr kumimoji="0" lang="en-US" sz="1067"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609630" marR="0" lvl="2" indent="0" algn="l" defTabSz="914446"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15" marR="0" lvl="1" indent="0" algn="l" defTabSz="914446"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46" marR="0" lvl="2" indent="-304815" algn="l" defTabSz="914446" rtl="0" eaLnBrk="1" fontAlgn="auto" latinLnBrk="0" hangingPunct="1">
              <a:lnSpc>
                <a:spcPct val="100000"/>
              </a:lnSpc>
              <a:spcBef>
                <a:spcPts val="0"/>
              </a:spcBef>
              <a:spcAft>
                <a:spcPts val="0"/>
              </a:spcAft>
              <a:buClrTx/>
              <a:buSzTx/>
              <a:buFont typeface="+mj-lt"/>
              <a:buAutoNum type="arabicPeriod"/>
              <a:tabLst/>
              <a:defRPr/>
            </a:pPr>
            <a:endParaRPr kumimoji="0" lang="en-GB" sz="10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3" name="Connector: Elbow 32">
            <a:extLst>
              <a:ext uri="{FF2B5EF4-FFF2-40B4-BE49-F238E27FC236}">
                <a16:creationId xmlns:a16="http://schemas.microsoft.com/office/drawing/2014/main" id="{2D19ABA2-FAC0-ACC6-F492-F6A2F3C124B1}"/>
              </a:ext>
            </a:extLst>
          </p:cNvPr>
          <p:cNvCxnSpPr>
            <a:stCxn id="10" idx="6"/>
          </p:cNvCxnSpPr>
          <p:nvPr/>
        </p:nvCxnSpPr>
        <p:spPr>
          <a:xfrm flipV="1">
            <a:off x="1787225" y="3544506"/>
            <a:ext cx="620063" cy="78575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22A45E9C-0B90-464D-D285-1DE4849695F8}"/>
              </a:ext>
            </a:extLst>
          </p:cNvPr>
          <p:cNvCxnSpPr>
            <a:stCxn id="25" idx="0"/>
            <a:endCxn id="9" idx="2"/>
          </p:cNvCxnSpPr>
          <p:nvPr/>
        </p:nvCxnSpPr>
        <p:spPr>
          <a:xfrm rot="5400000" flipH="1" flipV="1">
            <a:off x="992013" y="2273988"/>
            <a:ext cx="756572" cy="61768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18A312E9-EF9C-154D-4FC7-83F6D3FD5B5B}"/>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Supplementary slides</a:t>
            </a:r>
          </a:p>
        </p:txBody>
      </p:sp>
      <p:sp>
        <p:nvSpPr>
          <p:cNvPr id="24" name="TextBox 6">
            <a:extLst>
              <a:ext uri="{FF2B5EF4-FFF2-40B4-BE49-F238E27FC236}">
                <a16:creationId xmlns:a16="http://schemas.microsoft.com/office/drawing/2014/main" id="{02A63F81-D5FF-D869-CCB4-171B615E26E6}"/>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Tree>
    <p:extLst>
      <p:ext uri="{BB962C8B-B14F-4D97-AF65-F5344CB8AC3E}">
        <p14:creationId xmlns:p14="http://schemas.microsoft.com/office/powerpoint/2010/main" val="412472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9" grpId="0" animBg="1"/>
      <p:bldP spid="22" grpId="0"/>
      <p:bldP spid="23" grpId="0"/>
      <p:bldP spid="25" grpId="0" animBg="1"/>
      <p:bldP spid="26" grpId="0" animBg="1"/>
      <p:bldP spid="27"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800B0-7C13-F393-75F0-B3C11E3C49EE}"/>
            </a:ext>
          </a:extLst>
        </p:cNvPr>
        <p:cNvGrpSpPr/>
        <p:nvPr/>
      </p:nvGrpSpPr>
      <p:grpSpPr>
        <a:xfrm>
          <a:off x="0" y="0"/>
          <a:ext cx="0" cy="0"/>
          <a:chOff x="0" y="0"/>
          <a:chExt cx="0" cy="0"/>
        </a:xfrm>
      </p:grpSpPr>
      <p:grpSp>
        <p:nvGrpSpPr>
          <p:cNvPr id="39" name="Group 2">
            <a:extLst>
              <a:ext uri="{FF2B5EF4-FFF2-40B4-BE49-F238E27FC236}">
                <a16:creationId xmlns:a16="http://schemas.microsoft.com/office/drawing/2014/main" id="{7935FCC1-1BFD-0EF7-83FB-B73447F66804}"/>
              </a:ext>
            </a:extLst>
          </p:cNvPr>
          <p:cNvGrpSpPr/>
          <p:nvPr/>
        </p:nvGrpSpPr>
        <p:grpSpPr>
          <a:xfrm>
            <a:off x="381616" y="6051520"/>
            <a:ext cx="11428771" cy="396247"/>
            <a:chOff x="0" y="0"/>
            <a:chExt cx="22857542" cy="792493"/>
          </a:xfrm>
        </p:grpSpPr>
        <p:sp>
          <p:nvSpPr>
            <p:cNvPr id="40" name="AutoShape 3">
              <a:extLst>
                <a:ext uri="{FF2B5EF4-FFF2-40B4-BE49-F238E27FC236}">
                  <a16:creationId xmlns:a16="http://schemas.microsoft.com/office/drawing/2014/main" id="{D943984F-CA4F-0C98-4A9D-D8CC9D5A17AD}"/>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
              <a:extLst>
                <a:ext uri="{FF2B5EF4-FFF2-40B4-BE49-F238E27FC236}">
                  <a16:creationId xmlns:a16="http://schemas.microsoft.com/office/drawing/2014/main" id="{4A8A3288-824D-2E4B-61EE-6B621768EE6B}"/>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ts val="1351"/>
                </a:lnSpc>
                <a:spcBef>
                  <a:spcPts val="0"/>
                </a:spcBef>
                <a:spcAft>
                  <a:spcPts val="0"/>
                </a:spcAft>
                <a:buClrTx/>
                <a:buSzTx/>
                <a:buFontTx/>
                <a:buNone/>
                <a:tabLst/>
                <a:defRPr/>
              </a:pPr>
              <a:r>
                <a:rPr kumimoji="0" lang="en-US" sz="1126" b="0" i="1" u="none" strike="noStrike" kern="1200" cap="none" spc="56" normalizeH="0" baseline="0" noProof="0" dirty="0">
                  <a:ln>
                    <a:noFill/>
                  </a:ln>
                  <a:solidFill>
                    <a:srgbClr val="323232"/>
                  </a:solidFill>
                  <a:effectLst/>
                  <a:uLnTx/>
                  <a:uFillTx/>
                  <a:latin typeface="Poppins Light Bold"/>
                  <a:ea typeface="+mn-ea"/>
                  <a:cs typeface="+mn-cs"/>
                </a:rPr>
                <a:t>myCare Start-I</a:t>
              </a:r>
            </a:p>
          </p:txBody>
        </p:sp>
      </p:grpSp>
      <p:pic>
        <p:nvPicPr>
          <p:cNvPr id="3" name="Picture 2" descr="Team:UniGE-Geneva/Attributions - 2019.igem.org">
            <a:extLst>
              <a:ext uri="{FF2B5EF4-FFF2-40B4-BE49-F238E27FC236}">
                <a16:creationId xmlns:a16="http://schemas.microsoft.com/office/drawing/2014/main" id="{F93315D2-07CE-343A-6813-CC5BCF90EC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70" y="6218519"/>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17">
            <a:extLst>
              <a:ext uri="{FF2B5EF4-FFF2-40B4-BE49-F238E27FC236}">
                <a16:creationId xmlns:a16="http://schemas.microsoft.com/office/drawing/2014/main" id="{1AA7AF52-A706-AF0F-81C5-99E00D0AD9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5647" y="6105477"/>
            <a:ext cx="762000" cy="571500"/>
          </a:xfrm>
          <a:prstGeom prst="rect">
            <a:avLst/>
          </a:prstGeom>
        </p:spPr>
      </p:pic>
      <p:pic>
        <p:nvPicPr>
          <p:cNvPr id="6" name="Picture 5">
            <a:extLst>
              <a:ext uri="{FF2B5EF4-FFF2-40B4-BE49-F238E27FC236}">
                <a16:creationId xmlns:a16="http://schemas.microsoft.com/office/drawing/2014/main" id="{AADB9D10-F851-5223-D899-3EEB4FDE51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2025" y="6292065"/>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5480FF-7D3B-E6DA-AFAE-467DF99BDBC6}"/>
              </a:ext>
            </a:extLst>
          </p:cNvPr>
          <p:cNvSpPr txBox="1"/>
          <p:nvPr/>
        </p:nvSpPr>
        <p:spPr>
          <a:xfrm>
            <a:off x="282591" y="1674690"/>
            <a:ext cx="11527795" cy="52322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31" marR="0" lvl="1" indent="0" algn="l" defTabSz="914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92" marR="0" lvl="2" indent="-304831" algn="l" defTabSz="914492"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AAE752E5-050C-3DF7-DBF2-CC444A55B592}"/>
              </a:ext>
            </a:extLst>
          </p:cNvPr>
          <p:cNvSpPr txBox="1"/>
          <p:nvPr/>
        </p:nvSpPr>
        <p:spPr>
          <a:xfrm>
            <a:off x="261744" y="1544448"/>
            <a:ext cx="11527795" cy="1169551"/>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Table 1.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Details of Focus Groups conducted (n=8)</a:t>
            </a:r>
          </a:p>
          <a:p>
            <a:pPr marL="609660" marR="0" lvl="2" indent="0" algn="l" defTabSz="91449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31" marR="0" lvl="1" indent="0" algn="l" defTabSz="914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92" marR="0" lvl="2" indent="-304831" algn="l" defTabSz="914492"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207A7FB6-D3FA-2393-443A-6349CD609D85}"/>
              </a:ext>
            </a:extLst>
          </p:cNvPr>
          <p:cNvGraphicFramePr>
            <a:graphicFrameLocks noGrp="1"/>
          </p:cNvGraphicFramePr>
          <p:nvPr/>
        </p:nvGraphicFramePr>
        <p:xfrm>
          <a:off x="299522" y="1901928"/>
          <a:ext cx="11452232" cy="2902375"/>
        </p:xfrm>
        <a:graphic>
          <a:graphicData uri="http://schemas.openxmlformats.org/drawingml/2006/table">
            <a:tbl>
              <a:tblPr firstRow="1" bandRow="1">
                <a:tableStyleId>{7E9639D4-E3E2-4D34-9284-5A2195B3D0D7}</a:tableStyleId>
              </a:tblPr>
              <a:tblGrid>
                <a:gridCol w="1431529">
                  <a:extLst>
                    <a:ext uri="{9D8B030D-6E8A-4147-A177-3AD203B41FA5}">
                      <a16:colId xmlns:a16="http://schemas.microsoft.com/office/drawing/2014/main" val="701993227"/>
                    </a:ext>
                  </a:extLst>
                </a:gridCol>
                <a:gridCol w="1431529">
                  <a:extLst>
                    <a:ext uri="{9D8B030D-6E8A-4147-A177-3AD203B41FA5}">
                      <a16:colId xmlns:a16="http://schemas.microsoft.com/office/drawing/2014/main" val="4119372078"/>
                    </a:ext>
                  </a:extLst>
                </a:gridCol>
                <a:gridCol w="1431529">
                  <a:extLst>
                    <a:ext uri="{9D8B030D-6E8A-4147-A177-3AD203B41FA5}">
                      <a16:colId xmlns:a16="http://schemas.microsoft.com/office/drawing/2014/main" val="1048937806"/>
                    </a:ext>
                  </a:extLst>
                </a:gridCol>
                <a:gridCol w="1431529">
                  <a:extLst>
                    <a:ext uri="{9D8B030D-6E8A-4147-A177-3AD203B41FA5}">
                      <a16:colId xmlns:a16="http://schemas.microsoft.com/office/drawing/2014/main" val="2406639046"/>
                    </a:ext>
                  </a:extLst>
                </a:gridCol>
                <a:gridCol w="1431529">
                  <a:extLst>
                    <a:ext uri="{9D8B030D-6E8A-4147-A177-3AD203B41FA5}">
                      <a16:colId xmlns:a16="http://schemas.microsoft.com/office/drawing/2014/main" val="352780504"/>
                    </a:ext>
                  </a:extLst>
                </a:gridCol>
                <a:gridCol w="1431529">
                  <a:extLst>
                    <a:ext uri="{9D8B030D-6E8A-4147-A177-3AD203B41FA5}">
                      <a16:colId xmlns:a16="http://schemas.microsoft.com/office/drawing/2014/main" val="2750115114"/>
                    </a:ext>
                  </a:extLst>
                </a:gridCol>
                <a:gridCol w="1431529">
                  <a:extLst>
                    <a:ext uri="{9D8B030D-6E8A-4147-A177-3AD203B41FA5}">
                      <a16:colId xmlns:a16="http://schemas.microsoft.com/office/drawing/2014/main" val="1616883003"/>
                    </a:ext>
                  </a:extLst>
                </a:gridCol>
                <a:gridCol w="1431529">
                  <a:extLst>
                    <a:ext uri="{9D8B030D-6E8A-4147-A177-3AD203B41FA5}">
                      <a16:colId xmlns:a16="http://schemas.microsoft.com/office/drawing/2014/main" val="2927912599"/>
                    </a:ext>
                  </a:extLst>
                </a:gridCol>
              </a:tblGrid>
              <a:tr h="247227">
                <a:tc>
                  <a:txBody>
                    <a:bodyPr/>
                    <a:lstStyle/>
                    <a:p>
                      <a:r>
                        <a:rPr lang="en-GB" sz="800" dirty="0"/>
                        <a:t>Date</a:t>
                      </a:r>
                    </a:p>
                  </a:txBody>
                  <a:tcPr marL="60960" marR="60960" marT="30480" marB="30480">
                    <a:lnL w="9525" cap="flat" cmpd="sng" algn="ctr">
                      <a:noFill/>
                      <a:prstDash val="solid"/>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r>
                        <a:rPr lang="en-GB" sz="800" dirty="0"/>
                        <a:t>Profession of Interest</a:t>
                      </a:r>
                    </a:p>
                  </a:txBody>
                  <a:tcPr marL="60960" marR="60960" marT="30480" marB="30480">
                    <a:lnL>
                      <a:noFill/>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r>
                        <a:rPr lang="en-GB" sz="800" dirty="0"/>
                        <a:t>Number of attendees</a:t>
                      </a:r>
                    </a:p>
                  </a:txBody>
                  <a:tcPr marL="60960" marR="60960" marT="30480" marB="30480">
                    <a:lnL>
                      <a:noFill/>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t>Attendee Organisations</a:t>
                      </a:r>
                    </a:p>
                  </a:txBody>
                  <a:tcPr marL="60960" marR="60960" marT="30480" marB="30480">
                    <a:lnL>
                      <a:noFill/>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r>
                        <a:rPr lang="en-GB" sz="800" dirty="0"/>
                        <a:t>Time of FG (min)</a:t>
                      </a:r>
                    </a:p>
                  </a:txBody>
                  <a:tcPr marL="60960" marR="60960" marT="30480" marB="30480">
                    <a:lnL>
                      <a:noFill/>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r>
                        <a:rPr lang="en-GB" sz="800" dirty="0"/>
                        <a:t>Mode of delivery</a:t>
                      </a:r>
                    </a:p>
                  </a:txBody>
                  <a:tcPr marL="60960" marR="60960" marT="30480" marB="30480">
                    <a:lnL>
                      <a:noFill/>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r>
                        <a:rPr lang="en-GB" sz="800" dirty="0"/>
                        <a:t>Region represented</a:t>
                      </a:r>
                    </a:p>
                  </a:txBody>
                  <a:tcPr marL="60960" marR="60960" marT="30480" marB="30480">
                    <a:lnL>
                      <a:noFill/>
                    </a:lnL>
                    <a:lnR>
                      <a:noFill/>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r>
                        <a:rPr lang="en-GB" sz="800" dirty="0"/>
                        <a:t>Language FG was conducted</a:t>
                      </a:r>
                    </a:p>
                  </a:txBody>
                  <a:tcPr marL="60960" marR="60960" marT="30480" marB="30480">
                    <a:lnL>
                      <a:noFill/>
                    </a:lnL>
                    <a:lnR w="9525" cap="flat" cmpd="sng" algn="ctr">
                      <a:noFill/>
                      <a:prstDash val="solid"/>
                    </a:lnR>
                    <a:lnT w="9525" cap="flat" cmpd="sng" algn="ctr">
                      <a:noFill/>
                      <a:prstDash val="soli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597524773"/>
                  </a:ext>
                </a:extLst>
              </a:tr>
              <a:tr h="247227">
                <a:tc>
                  <a:txBody>
                    <a:bodyPr/>
                    <a:lstStyle/>
                    <a:p>
                      <a:r>
                        <a:rPr lang="en-US" sz="900" dirty="0">
                          <a:solidFill>
                            <a:prstClr val="black"/>
                          </a:solidFill>
                        </a:rPr>
                        <a:t>25.06.2024</a:t>
                      </a:r>
                      <a:endParaRPr lang="en-GB" sz="900" dirty="0"/>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Physicians</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2</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Maison de Santé Meinier</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Videoconference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Suisse Romandie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English</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1576468"/>
                  </a:ext>
                </a:extLst>
              </a:tr>
              <a:tr h="487680">
                <a:tc>
                  <a:txBody>
                    <a:bodyPr/>
                    <a:lstStyle/>
                    <a:p>
                      <a:r>
                        <a:rPr lang="en-US" sz="900" dirty="0">
                          <a:solidFill>
                            <a:prstClr val="black"/>
                          </a:solidFill>
                        </a:rPr>
                        <a:t>01.07.2024</a:t>
                      </a:r>
                      <a:endParaRPr lang="en-GB" sz="900" dirty="0"/>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Patients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3</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EUPATI-Switzerland, Patient Safety Foundation, Patient representative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Videoconference (written feedback provided by two patients)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Suisse Romandie, Suisse Allemande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English</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1369295"/>
                  </a:ext>
                </a:extLst>
              </a:tr>
              <a:tr h="247227">
                <a:tc>
                  <a:txBody>
                    <a:bodyPr/>
                    <a:lstStyle/>
                    <a:p>
                      <a:r>
                        <a:rPr lang="en-GB" sz="900" dirty="0"/>
                        <a:t>03.07.2024</a:t>
                      </a:r>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Physicians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Medical Center of Lancy</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60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In-person</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Suisse Romandie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French</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6796127"/>
                  </a:ext>
                </a:extLst>
              </a:tr>
              <a:tr h="247227">
                <a:tc>
                  <a:txBody>
                    <a:bodyPr/>
                    <a:lstStyle/>
                    <a:p>
                      <a:r>
                        <a:rPr lang="en-US" sz="900" dirty="0">
                          <a:solidFill>
                            <a:prstClr val="black"/>
                          </a:solidFill>
                        </a:rPr>
                        <a:t>04.07.2024</a:t>
                      </a:r>
                      <a:endParaRPr lang="en-GB" sz="900" dirty="0"/>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Patients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2</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Patient representatives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In-person</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Suisse Romandie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French</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7369900"/>
                  </a:ext>
                </a:extLst>
              </a:tr>
              <a:tr h="345440">
                <a:tc>
                  <a:txBody>
                    <a:bodyPr/>
                    <a:lstStyle/>
                    <a:p>
                      <a:r>
                        <a:rPr lang="en-GB" sz="900" dirty="0"/>
                        <a:t>10.07.2024</a:t>
                      </a:r>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Pharmacists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4</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Galenica, CHUV/GSASA, Government (Vaud)</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Videoconference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Suisse Romandie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French</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485197"/>
                  </a:ext>
                </a:extLst>
              </a:tr>
              <a:tr h="487680">
                <a:tc>
                  <a:txBody>
                    <a:bodyPr/>
                    <a:lstStyle/>
                    <a:p>
                      <a:r>
                        <a:rPr lang="en-US" sz="900" dirty="0">
                          <a:solidFill>
                            <a:prstClr val="black"/>
                          </a:solidFill>
                        </a:rPr>
                        <a:t>12.07.2024</a:t>
                      </a:r>
                      <a:endParaRPr lang="en-GB" sz="900" dirty="0"/>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Pharmacists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3</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Community pharmacy, ETH Zurich, UNIBE, pharmaSuisse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Videoconference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solidFill>
                            <a:prstClr val="black"/>
                          </a:solidFill>
                        </a:rPr>
                        <a:t>Suisse Romandie, Suisse Allemande</a:t>
                      </a:r>
                      <a:endParaRPr lang="en-GB" sz="900" dirty="0"/>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English/French</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1750181"/>
                  </a:ext>
                </a:extLst>
              </a:tr>
              <a:tr h="345440">
                <a:tc>
                  <a:txBody>
                    <a:bodyPr/>
                    <a:lstStyle/>
                    <a:p>
                      <a:r>
                        <a:rPr lang="en-GB" sz="900" dirty="0"/>
                        <a:t>19.09.2024</a:t>
                      </a:r>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Patients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2</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Community recruited Patients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90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In-person</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Suisse Allemande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dirty="0"/>
                        <a:t>German</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7368885"/>
                  </a:ext>
                </a:extLst>
              </a:tr>
              <a:tr h="247227">
                <a:tc>
                  <a:txBody>
                    <a:bodyPr/>
                    <a:lstStyle/>
                    <a:p>
                      <a:r>
                        <a:rPr lang="en-GB" sz="900" i="0" dirty="0"/>
                        <a:t>25.09.2024</a:t>
                      </a:r>
                    </a:p>
                  </a:txBody>
                  <a:tcPr marL="60960" marR="60960" marT="30480" marB="30480">
                    <a:lnL w="9525" cap="flat" cmpd="sng" algn="ctr">
                      <a:noFill/>
                      <a:prstDash val="soli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Physicians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4</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Family physicians</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60</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0" dirty="0"/>
                        <a:t>Videoconference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1" dirty="0"/>
                        <a:t>Suisse Allemande</a:t>
                      </a:r>
                    </a:p>
                  </a:txBody>
                  <a:tcPr marL="60960" marR="60960" marT="30480" marB="30480">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900" i="1" dirty="0"/>
                        <a:t>German</a:t>
                      </a:r>
                    </a:p>
                  </a:txBody>
                  <a:tcPr marL="60960" marR="60960" marT="30480" marB="30480">
                    <a:lnL>
                      <a:noFill/>
                    </a:lnL>
                    <a:lnR w="9525" cap="flat" cmpd="sng" algn="ctr">
                      <a:noFill/>
                      <a:prstDash val="soli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2511010"/>
                  </a:ext>
                </a:extLst>
              </a:tr>
            </a:tbl>
          </a:graphicData>
        </a:graphic>
      </p:graphicFrame>
      <p:sp>
        <p:nvSpPr>
          <p:cNvPr id="4" name="Rechteck 1">
            <a:extLst>
              <a:ext uri="{FF2B5EF4-FFF2-40B4-BE49-F238E27FC236}">
                <a16:creationId xmlns:a16="http://schemas.microsoft.com/office/drawing/2014/main" id="{C019048D-FBF4-1930-C4DA-E66E599BE746}"/>
              </a:ext>
            </a:extLst>
          </p:cNvPr>
          <p:cNvSpPr/>
          <p:nvPr>
            <p:custDataLst>
              <p:tags r:id="rId1"/>
            </p:custDataLst>
          </p:nvPr>
        </p:nvSpPr>
        <p:spPr>
          <a:xfrm>
            <a:off x="0" y="2868"/>
            <a:ext cx="12192000" cy="442961"/>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538"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10" name="TextBox 5">
            <a:extLst>
              <a:ext uri="{FF2B5EF4-FFF2-40B4-BE49-F238E27FC236}">
                <a16:creationId xmlns:a16="http://schemas.microsoft.com/office/drawing/2014/main" id="{602A2B48-7DE9-2730-CC0C-250AC4D5EE8D}"/>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Supplementary slides</a:t>
            </a:r>
          </a:p>
        </p:txBody>
      </p:sp>
      <p:sp>
        <p:nvSpPr>
          <p:cNvPr id="12" name="TextBox 6">
            <a:extLst>
              <a:ext uri="{FF2B5EF4-FFF2-40B4-BE49-F238E27FC236}">
                <a16:creationId xmlns:a16="http://schemas.microsoft.com/office/drawing/2014/main" id="{6A37D966-CF29-4178-E820-CD57DC2B31C3}"/>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Tree>
    <p:extLst>
      <p:ext uri="{BB962C8B-B14F-4D97-AF65-F5344CB8AC3E}">
        <p14:creationId xmlns:p14="http://schemas.microsoft.com/office/powerpoint/2010/main" val="3976586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101BE-B2C4-EC30-098C-3087A296C783}"/>
            </a:ext>
          </a:extLst>
        </p:cNvPr>
        <p:cNvGrpSpPr/>
        <p:nvPr/>
      </p:nvGrpSpPr>
      <p:grpSpPr>
        <a:xfrm>
          <a:off x="0" y="0"/>
          <a:ext cx="0" cy="0"/>
          <a:chOff x="0" y="0"/>
          <a:chExt cx="0" cy="0"/>
        </a:xfrm>
      </p:grpSpPr>
      <p:grpSp>
        <p:nvGrpSpPr>
          <p:cNvPr id="39" name="Group 2">
            <a:extLst>
              <a:ext uri="{FF2B5EF4-FFF2-40B4-BE49-F238E27FC236}">
                <a16:creationId xmlns:a16="http://schemas.microsoft.com/office/drawing/2014/main" id="{3271EBCE-1485-E26E-B717-F1CCD797C6FC}"/>
              </a:ext>
            </a:extLst>
          </p:cNvPr>
          <p:cNvGrpSpPr/>
          <p:nvPr/>
        </p:nvGrpSpPr>
        <p:grpSpPr>
          <a:xfrm>
            <a:off x="381616" y="6051520"/>
            <a:ext cx="11428771" cy="396247"/>
            <a:chOff x="0" y="0"/>
            <a:chExt cx="22857542" cy="792493"/>
          </a:xfrm>
        </p:grpSpPr>
        <p:sp>
          <p:nvSpPr>
            <p:cNvPr id="40" name="AutoShape 3">
              <a:extLst>
                <a:ext uri="{FF2B5EF4-FFF2-40B4-BE49-F238E27FC236}">
                  <a16:creationId xmlns:a16="http://schemas.microsoft.com/office/drawing/2014/main" id="{D42E9630-5D47-7A0F-23E0-4E706835426F}"/>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
              <a:extLst>
                <a:ext uri="{FF2B5EF4-FFF2-40B4-BE49-F238E27FC236}">
                  <a16:creationId xmlns:a16="http://schemas.microsoft.com/office/drawing/2014/main" id="{96D9D716-A882-F0E9-0760-6942DEDC734B}"/>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ts val="1351"/>
                </a:lnSpc>
                <a:spcBef>
                  <a:spcPts val="0"/>
                </a:spcBef>
                <a:spcAft>
                  <a:spcPts val="0"/>
                </a:spcAft>
                <a:buClrTx/>
                <a:buSzTx/>
                <a:buFontTx/>
                <a:buNone/>
                <a:tabLst/>
                <a:defRPr/>
              </a:pPr>
              <a:r>
                <a:rPr kumimoji="0" lang="en-US" sz="1126" b="0" i="1" u="none" strike="noStrike" kern="1200" cap="none" spc="56" normalizeH="0" baseline="0" noProof="0" dirty="0">
                  <a:ln>
                    <a:noFill/>
                  </a:ln>
                  <a:solidFill>
                    <a:srgbClr val="323232"/>
                  </a:solidFill>
                  <a:effectLst/>
                  <a:uLnTx/>
                  <a:uFillTx/>
                  <a:latin typeface="Poppins Light Bold"/>
                  <a:ea typeface="+mn-ea"/>
                  <a:cs typeface="+mn-cs"/>
                </a:rPr>
                <a:t>myCare Start-I</a:t>
              </a:r>
            </a:p>
          </p:txBody>
        </p:sp>
      </p:grpSp>
      <p:pic>
        <p:nvPicPr>
          <p:cNvPr id="3" name="Picture 2" descr="Team:UniGE-Geneva/Attributions - 2019.igem.org">
            <a:extLst>
              <a:ext uri="{FF2B5EF4-FFF2-40B4-BE49-F238E27FC236}">
                <a16:creationId xmlns:a16="http://schemas.microsoft.com/office/drawing/2014/main" id="{0AA90E4D-A48F-4D7E-1952-F099765E49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70" y="6218519"/>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17">
            <a:extLst>
              <a:ext uri="{FF2B5EF4-FFF2-40B4-BE49-F238E27FC236}">
                <a16:creationId xmlns:a16="http://schemas.microsoft.com/office/drawing/2014/main" id="{0A45535D-969C-B46A-31D2-19B96811D6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5647" y="6105477"/>
            <a:ext cx="762000" cy="571500"/>
          </a:xfrm>
          <a:prstGeom prst="rect">
            <a:avLst/>
          </a:prstGeom>
        </p:spPr>
      </p:pic>
      <p:pic>
        <p:nvPicPr>
          <p:cNvPr id="6" name="Picture 5">
            <a:extLst>
              <a:ext uri="{FF2B5EF4-FFF2-40B4-BE49-F238E27FC236}">
                <a16:creationId xmlns:a16="http://schemas.microsoft.com/office/drawing/2014/main" id="{7A302291-F47B-0098-25A2-BE287520D1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2025" y="6292065"/>
            <a:ext cx="1018513" cy="3571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B8A1DA79-E4D7-64EC-8CFE-2963591E9ADA}"/>
              </a:ext>
            </a:extLst>
          </p:cNvPr>
          <p:cNvGraphicFramePr>
            <a:graphicFrameLocks noGrp="1"/>
          </p:cNvGraphicFramePr>
          <p:nvPr/>
        </p:nvGraphicFramePr>
        <p:xfrm>
          <a:off x="381616" y="1435336"/>
          <a:ext cx="11221203" cy="4099085"/>
        </p:xfrm>
        <a:graphic>
          <a:graphicData uri="http://schemas.openxmlformats.org/drawingml/2006/table">
            <a:tbl>
              <a:tblPr firstRow="1" bandRow="1">
                <a:tableStyleId>{7E9639D4-E3E2-4D34-9284-5A2195B3D0D7}</a:tableStyleId>
              </a:tblPr>
              <a:tblGrid>
                <a:gridCol w="2639467">
                  <a:extLst>
                    <a:ext uri="{9D8B030D-6E8A-4147-A177-3AD203B41FA5}">
                      <a16:colId xmlns:a16="http://schemas.microsoft.com/office/drawing/2014/main" val="504334999"/>
                    </a:ext>
                  </a:extLst>
                </a:gridCol>
                <a:gridCol w="8581736">
                  <a:extLst>
                    <a:ext uri="{9D8B030D-6E8A-4147-A177-3AD203B41FA5}">
                      <a16:colId xmlns:a16="http://schemas.microsoft.com/office/drawing/2014/main" val="3252689"/>
                    </a:ext>
                  </a:extLst>
                </a:gridCol>
              </a:tblGrid>
              <a:tr h="990125">
                <a:tc>
                  <a:txBody>
                    <a:bodyPr/>
                    <a:lstStyle/>
                    <a:p>
                      <a:pPr algn="l"/>
                      <a:endParaRPr lang="en-GB" sz="2100" dirty="0"/>
                    </a:p>
                  </a:txBody>
                  <a:tcPr marL="60960" marR="60960" marT="30480" marB="30480">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2100" dirty="0"/>
                        <a:t>Topics Covered</a:t>
                      </a:r>
                    </a:p>
                  </a:txBody>
                  <a:tcPr marL="60960" marR="60960" marT="30480" marB="30480">
                    <a:lnL>
                      <a:noFill/>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3478870"/>
                  </a:ext>
                </a:extLst>
              </a:tr>
              <a:tr h="792480">
                <a:tc>
                  <a:txBody>
                    <a:bodyPr/>
                    <a:lstStyle/>
                    <a:p>
                      <a:r>
                        <a:rPr lang="en-GB" sz="1600" b="1" dirty="0"/>
                        <a:t>Patients</a:t>
                      </a:r>
                    </a:p>
                  </a:txBody>
                  <a:tcPr marL="60960" marR="60960" marT="30480" marB="30480">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600" b="0" kern="1200" dirty="0">
                          <a:solidFill>
                            <a:schemeClr val="tx1"/>
                          </a:solidFill>
                          <a:effectLst/>
                          <a:latin typeface="+mn-lt"/>
                          <a:ea typeface="+mn-ea"/>
                          <a:cs typeface="+mn-cs"/>
                        </a:rPr>
                        <a:t>Increasing patient uptake of the myCare Start service</a:t>
                      </a:r>
                    </a:p>
                    <a:p>
                      <a:pPr marL="285750" lvl="0" indent="-285750">
                        <a:buFont typeface="Arial" panose="020B0604020202020204" pitchFamily="34" charset="0"/>
                        <a:buChar char="•"/>
                      </a:pPr>
                      <a:r>
                        <a:rPr lang="en-US" sz="1600" b="0" kern="1200" dirty="0">
                          <a:solidFill>
                            <a:schemeClr val="tx1"/>
                          </a:solidFill>
                          <a:effectLst/>
                          <a:latin typeface="+mn-lt"/>
                          <a:ea typeface="+mn-ea"/>
                          <a:cs typeface="+mn-cs"/>
                        </a:rPr>
                        <a:t>Patient perceived value of interprofessional collaboration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Patient preferences for content, flexibility and number of consultations</a:t>
                      </a:r>
                      <a:endParaRPr lang="en-US" sz="1600" b="0" kern="1200" dirty="0">
                        <a:solidFill>
                          <a:schemeClr val="tx1"/>
                        </a:solidFill>
                        <a:effectLst/>
                        <a:latin typeface="+mn-lt"/>
                        <a:ea typeface="+mn-ea"/>
                        <a:cs typeface="+mn-cs"/>
                      </a:endParaRPr>
                    </a:p>
                  </a:txBody>
                  <a:tcPr marL="60960" marR="60960" marT="30480" marB="30480">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8379467"/>
                  </a:ext>
                </a:extLst>
              </a:tr>
              <a:tr h="1036320">
                <a:tc>
                  <a:txBody>
                    <a:bodyPr/>
                    <a:lstStyle/>
                    <a:p>
                      <a:r>
                        <a:rPr lang="en-GB" sz="1600" b="1" dirty="0"/>
                        <a:t>Pharmacists/Pharmacy Assistants</a:t>
                      </a:r>
                    </a:p>
                  </a:txBody>
                  <a:tcPr marL="60960" marR="60960" marT="30480" marB="30480">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Role of pharmacists in improving recruitment, reach, and patient uptake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Facilitating interprofessional collaboration and communication between pharmacist and physician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Patient follow-up and the myCare Start timeline (Overlapping physician and myCare Start consultations)</a:t>
                      </a:r>
                      <a:endParaRPr lang="en-GB" sz="1600" dirty="0"/>
                    </a:p>
                  </a:txBody>
                  <a:tcPr marL="60960" marR="60960" marT="30480" marB="30480">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6404980"/>
                  </a:ext>
                </a:extLst>
              </a:tr>
              <a:tr h="1280160">
                <a:tc>
                  <a:txBody>
                    <a:bodyPr/>
                    <a:lstStyle/>
                    <a:p>
                      <a:r>
                        <a:rPr lang="en-GB" sz="1600" b="1" dirty="0"/>
                        <a:t>Physicians</a:t>
                      </a:r>
                    </a:p>
                  </a:txBody>
                  <a:tcPr marL="60960" marR="60960" marT="30480" marB="30480">
                    <a:lnL w="9525" cap="flat" cmpd="sng" algn="ctr">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Physician role in the myCare Start service (recruitment, collaboration and/or consultations)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Physicians support of the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Facilitating interprofessional collaboration and communication between physician and pharmacist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Patient follow-up and the myCare Start timeline (Overlapping physician and myCare Start consultations)</a:t>
                      </a:r>
                    </a:p>
                  </a:txBody>
                  <a:tcPr marL="60960" marR="60960" marT="30480" marB="30480">
                    <a:lnL>
                      <a:noFill/>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3423855"/>
                  </a:ext>
                </a:extLst>
              </a:tr>
            </a:tbl>
          </a:graphicData>
        </a:graphic>
      </p:graphicFrame>
      <p:sp>
        <p:nvSpPr>
          <p:cNvPr id="2" name="Rechteck 1">
            <a:extLst>
              <a:ext uri="{FF2B5EF4-FFF2-40B4-BE49-F238E27FC236}">
                <a16:creationId xmlns:a16="http://schemas.microsoft.com/office/drawing/2014/main" id="{A3298750-126D-FA4D-F508-15CF04784C52}"/>
              </a:ext>
            </a:extLst>
          </p:cNvPr>
          <p:cNvSpPr/>
          <p:nvPr>
            <p:custDataLst>
              <p:tags r:id="rId1"/>
            </p:custDataLst>
          </p:nvPr>
        </p:nvSpPr>
        <p:spPr>
          <a:xfrm>
            <a:off x="0" y="2868"/>
            <a:ext cx="12192000" cy="442961"/>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538"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9" name="TextBox 5">
            <a:extLst>
              <a:ext uri="{FF2B5EF4-FFF2-40B4-BE49-F238E27FC236}">
                <a16:creationId xmlns:a16="http://schemas.microsoft.com/office/drawing/2014/main" id="{339A3B4D-0987-4048-34BB-E98468671139}"/>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Supplementary slides</a:t>
            </a:r>
          </a:p>
        </p:txBody>
      </p:sp>
      <p:sp>
        <p:nvSpPr>
          <p:cNvPr id="10" name="TextBox 6">
            <a:extLst>
              <a:ext uri="{FF2B5EF4-FFF2-40B4-BE49-F238E27FC236}">
                <a16:creationId xmlns:a16="http://schemas.microsoft.com/office/drawing/2014/main" id="{1809CAAA-F185-B610-D7CD-EEAAE0BD4DEF}"/>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
        <p:nvSpPr>
          <p:cNvPr id="11" name="TextBox 10">
            <a:extLst>
              <a:ext uri="{FF2B5EF4-FFF2-40B4-BE49-F238E27FC236}">
                <a16:creationId xmlns:a16="http://schemas.microsoft.com/office/drawing/2014/main" id="{FF1B6CA5-ED9A-B938-2051-5A219F681A22}"/>
              </a:ext>
            </a:extLst>
          </p:cNvPr>
          <p:cNvSpPr txBox="1"/>
          <p:nvPr/>
        </p:nvSpPr>
        <p:spPr>
          <a:xfrm>
            <a:off x="332103" y="1185335"/>
            <a:ext cx="11527795" cy="1169551"/>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Table 2.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Topics covered in iterative focus groups</a:t>
            </a:r>
          </a:p>
          <a:p>
            <a:pPr marL="609660" marR="0" lvl="2" indent="0" algn="l" defTabSz="91449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31" marR="0" lvl="1" indent="0" algn="l" defTabSz="914492"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92" marR="0" lvl="2" indent="-304831" algn="l" defTabSz="914492"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548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0EFE7-79AF-F4C8-13EB-DAED9584513F}"/>
            </a:ext>
          </a:extLst>
        </p:cNvPr>
        <p:cNvGrpSpPr/>
        <p:nvPr/>
      </p:nvGrpSpPr>
      <p:grpSpPr>
        <a:xfrm>
          <a:off x="0" y="0"/>
          <a:ext cx="0" cy="0"/>
          <a:chOff x="0" y="0"/>
          <a:chExt cx="0" cy="0"/>
        </a:xfrm>
      </p:grpSpPr>
      <p:grpSp>
        <p:nvGrpSpPr>
          <p:cNvPr id="39" name="Group 2">
            <a:extLst>
              <a:ext uri="{FF2B5EF4-FFF2-40B4-BE49-F238E27FC236}">
                <a16:creationId xmlns:a16="http://schemas.microsoft.com/office/drawing/2014/main" id="{404C9E20-B846-1D64-1CBB-A71AB462D50A}"/>
              </a:ext>
            </a:extLst>
          </p:cNvPr>
          <p:cNvGrpSpPr/>
          <p:nvPr/>
        </p:nvGrpSpPr>
        <p:grpSpPr>
          <a:xfrm>
            <a:off x="381616" y="6051520"/>
            <a:ext cx="11428771" cy="396247"/>
            <a:chOff x="0" y="0"/>
            <a:chExt cx="22857542" cy="792493"/>
          </a:xfrm>
        </p:grpSpPr>
        <p:sp>
          <p:nvSpPr>
            <p:cNvPr id="40" name="AutoShape 3">
              <a:extLst>
                <a:ext uri="{FF2B5EF4-FFF2-40B4-BE49-F238E27FC236}">
                  <a16:creationId xmlns:a16="http://schemas.microsoft.com/office/drawing/2014/main" id="{B748D733-EF32-C6BC-A5B2-67A768259554}"/>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
              <a:extLst>
                <a:ext uri="{FF2B5EF4-FFF2-40B4-BE49-F238E27FC236}">
                  <a16:creationId xmlns:a16="http://schemas.microsoft.com/office/drawing/2014/main" id="{79301FDD-6908-5210-AC50-B09393B7C9FE}"/>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ts val="1351"/>
                </a:lnSpc>
                <a:spcBef>
                  <a:spcPts val="0"/>
                </a:spcBef>
                <a:spcAft>
                  <a:spcPts val="0"/>
                </a:spcAft>
                <a:buClrTx/>
                <a:buSzTx/>
                <a:buFontTx/>
                <a:buNone/>
                <a:tabLst/>
                <a:defRPr/>
              </a:pPr>
              <a:r>
                <a:rPr kumimoji="0" lang="en-US" sz="1126" b="0" i="1" u="none" strike="noStrike" kern="1200" cap="none" spc="56" normalizeH="0" baseline="0" noProof="0" dirty="0">
                  <a:ln>
                    <a:noFill/>
                  </a:ln>
                  <a:solidFill>
                    <a:srgbClr val="323232"/>
                  </a:solidFill>
                  <a:effectLst/>
                  <a:uLnTx/>
                  <a:uFillTx/>
                  <a:latin typeface="Poppins Light Bold"/>
                  <a:ea typeface="+mn-ea"/>
                  <a:cs typeface="+mn-cs"/>
                </a:rPr>
                <a:t>myCare Start-I</a:t>
              </a:r>
            </a:p>
          </p:txBody>
        </p:sp>
      </p:grpSp>
      <p:pic>
        <p:nvPicPr>
          <p:cNvPr id="3" name="Picture 2" descr="Team:UniGE-Geneva/Attributions - 2019.igem.org">
            <a:extLst>
              <a:ext uri="{FF2B5EF4-FFF2-40B4-BE49-F238E27FC236}">
                <a16:creationId xmlns:a16="http://schemas.microsoft.com/office/drawing/2014/main" id="{A0301AA5-CC83-19BB-F066-45D6E2B4FF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70" y="6218519"/>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17">
            <a:extLst>
              <a:ext uri="{FF2B5EF4-FFF2-40B4-BE49-F238E27FC236}">
                <a16:creationId xmlns:a16="http://schemas.microsoft.com/office/drawing/2014/main" id="{CF16E55F-451A-5A03-24AC-FF1B595D28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5647" y="6105477"/>
            <a:ext cx="762000" cy="571500"/>
          </a:xfrm>
          <a:prstGeom prst="rect">
            <a:avLst/>
          </a:prstGeom>
        </p:spPr>
      </p:pic>
      <p:pic>
        <p:nvPicPr>
          <p:cNvPr id="6" name="Picture 5">
            <a:extLst>
              <a:ext uri="{FF2B5EF4-FFF2-40B4-BE49-F238E27FC236}">
                <a16:creationId xmlns:a16="http://schemas.microsoft.com/office/drawing/2014/main" id="{0D7B7BF0-1379-6308-39A8-CBB4B3F540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2025" y="6292065"/>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AE6EBCC5-2B85-6A2A-9DEF-900422630BE6}"/>
              </a:ext>
            </a:extLst>
          </p:cNvPr>
          <p:cNvSpPr/>
          <p:nvPr>
            <p:custDataLst>
              <p:tags r:id="rId1"/>
            </p:custDataLst>
          </p:nvPr>
        </p:nvSpPr>
        <p:spPr>
          <a:xfrm>
            <a:off x="0" y="2868"/>
            <a:ext cx="12192000" cy="442961"/>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538"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E2CEC9AE-8D28-9FF2-61A0-C0FDAA13727C}"/>
              </a:ext>
            </a:extLst>
          </p:cNvPr>
          <p:cNvSpPr txBox="1"/>
          <p:nvPr/>
        </p:nvSpPr>
        <p:spPr>
          <a:xfrm>
            <a:off x="381616" y="1187221"/>
            <a:ext cx="11362233" cy="4370256"/>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1: </a:t>
            </a:r>
            <a:r>
              <a:rPr kumimoji="0" lang="en-US" sz="1600" b="0" i="0" u="none" strike="noStrike" kern="1200" cap="none" spc="0" normalizeH="0" baseline="0" noProof="0" dirty="0">
                <a:ln>
                  <a:noFill/>
                </a:ln>
                <a:solidFill>
                  <a:prstClr val="black"/>
                </a:solidFill>
                <a:effectLst/>
                <a:uLnTx/>
                <a:uFillTx/>
                <a:latin typeface="Calibri"/>
                <a:ea typeface="+mn-ea"/>
                <a:cs typeface="+mn-cs"/>
              </a:rPr>
              <a:t>Facilitated physician referrals to the myCare Start service will form a secondary route of recruitment into the service.</a:t>
            </a:r>
            <a:endParaRPr kumimoji="0" lang="en-US" sz="1600" b="1" i="0" u="none" strike="noStrike" kern="1200" cap="none" spc="0" normalizeH="0" baseline="0" noProof="0" dirty="0">
              <a:ln>
                <a:noFill/>
              </a:ln>
              <a:solidFill>
                <a:srgbClr val="C95B40"/>
              </a:solidFill>
              <a:effectLst/>
              <a:uLnTx/>
              <a:uFillTx/>
              <a:latin typeface="Calibri"/>
              <a:ea typeface="+mn-ea"/>
              <a:cs typeface="+mn-cs"/>
            </a:endParaRP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2: </a:t>
            </a:r>
            <a:r>
              <a:rPr kumimoji="0" lang="en-US" sz="1600" b="0" i="0" u="none" strike="noStrike" kern="1200" cap="none" spc="0" normalizeH="0" baseline="0" noProof="0" dirty="0">
                <a:ln>
                  <a:noFill/>
                </a:ln>
                <a:solidFill>
                  <a:prstClr val="black"/>
                </a:solidFill>
                <a:effectLst/>
                <a:uLnTx/>
                <a:uFillTx/>
                <a:latin typeface="Calibri"/>
                <a:ea typeface="+mn-ea"/>
                <a:cs typeface="+mn-cs"/>
              </a:rPr>
              <a:t>Flexible intervention mode of delivery based on both patient and pharmacy preferences and needs. Options include over the phone, in-person or via video conference.</a:t>
            </a: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3: </a:t>
            </a:r>
            <a:r>
              <a:rPr kumimoji="0" lang="en-US" sz="1600" b="0" i="0" u="none" strike="noStrike" kern="1200" cap="none" spc="0" normalizeH="0" baseline="0" noProof="0" dirty="0">
                <a:ln>
                  <a:noFill/>
                </a:ln>
                <a:solidFill>
                  <a:prstClr val="black"/>
                </a:solidFill>
                <a:effectLst/>
                <a:uLnTx/>
                <a:uFillTx/>
                <a:latin typeface="Calibri"/>
                <a:ea typeface="+mn-ea"/>
                <a:cs typeface="+mn-cs"/>
              </a:rPr>
              <a:t>Re-demonstration of any new device is required at MCS Consultation One. This is an adjunct to demonstration that is carried out upon initial dispensation. This can be conducted in-person or via video conference.</a:t>
            </a: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4: </a:t>
            </a:r>
            <a:r>
              <a:rPr kumimoji="0" lang="en-US" sz="1600" b="0" i="0" u="none" strike="noStrike" kern="1200" cap="none" spc="0" normalizeH="0" baseline="0" noProof="0" dirty="0">
                <a:ln>
                  <a:noFill/>
                </a:ln>
                <a:solidFill>
                  <a:prstClr val="black"/>
                </a:solidFill>
                <a:effectLst/>
                <a:uLnTx/>
                <a:uFillTx/>
                <a:latin typeface="Calibri"/>
                <a:ea typeface="+mn-ea"/>
                <a:cs typeface="+mn-cs"/>
              </a:rPr>
              <a:t>Elaborating the consultation guide to include evidence-based intervention options available to pharmacists to address issues presented by patients.</a:t>
            </a: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5: </a:t>
            </a:r>
            <a:r>
              <a:rPr kumimoji="0" lang="en-US" sz="1600" b="0" i="0" u="none" strike="noStrike" kern="1200" cap="none" spc="0" normalizeH="0" baseline="0" noProof="0" dirty="0">
                <a:ln>
                  <a:noFill/>
                </a:ln>
                <a:solidFill>
                  <a:prstClr val="black"/>
                </a:solidFill>
                <a:effectLst/>
                <a:uLnTx/>
                <a:uFillTx/>
                <a:latin typeface="Calibri"/>
                <a:ea typeface="+mn-ea"/>
                <a:cs typeface="+mn-cs"/>
              </a:rPr>
              <a:t>A support person may accompany a patient during myCare Care Start consultations. This could be a family member, friend or official care person. The person may accompany the patient but cannot attend in place of the patient.</a:t>
            </a: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6: </a:t>
            </a:r>
            <a:r>
              <a:rPr kumimoji="0" lang="en-US" sz="1600" b="0" i="0" u="none" strike="noStrike" kern="1200" cap="none" spc="0" normalizeH="0" baseline="0" noProof="0" dirty="0">
                <a:ln>
                  <a:noFill/>
                </a:ln>
                <a:solidFill>
                  <a:prstClr val="black"/>
                </a:solidFill>
                <a:effectLst/>
                <a:uLnTx/>
                <a:uFillTx/>
                <a:latin typeface="Calibri"/>
                <a:ea typeface="+mn-ea"/>
                <a:cs typeface="+mn-cs"/>
              </a:rPr>
              <a:t>More flexibility for Consultation Two. This may occur 2-4 weeks after Consultation One, in accordance with physician follow up.</a:t>
            </a: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accent4">
                    <a:lumMod val="75000"/>
                  </a:schemeClr>
                </a:solidFill>
                <a:effectLst/>
                <a:uLnTx/>
                <a:uFillTx/>
                <a:latin typeface="Calibri"/>
                <a:ea typeface="+mn-ea"/>
                <a:cs typeface="+mn-cs"/>
              </a:rPr>
              <a:t>Adaptation 7:  </a:t>
            </a:r>
            <a:r>
              <a:rPr kumimoji="0" lang="en-US" sz="1600" b="0" i="0" u="none" strike="noStrike" kern="1200" cap="none" spc="0" normalizeH="0" baseline="0" noProof="0" dirty="0">
                <a:ln>
                  <a:noFill/>
                </a:ln>
                <a:solidFill>
                  <a:prstClr val="black"/>
                </a:solidFill>
                <a:effectLst/>
                <a:uLnTx/>
                <a:uFillTx/>
                <a:latin typeface="Calibri"/>
                <a:ea typeface="+mn-ea"/>
                <a:cs typeface="+mn-cs"/>
              </a:rPr>
              <a:t>Short and concise feedback form to be sent from the pharmacist to the patient's physician via email after the completion of both myCare Start consultations unless issues are disclosed at first consultation. This is compulsory for all patients. </a:t>
            </a:r>
          </a:p>
          <a:p>
            <a:pPr marL="228623" marR="0" lvl="0" indent="-228623"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3" b="1" i="0" u="none" strike="noStrike" kern="1200" cap="none" spc="0" normalizeH="0" baseline="0" noProof="0" dirty="0">
              <a:ln>
                <a:noFill/>
              </a:ln>
              <a:solidFill>
                <a:prstClr val="black"/>
              </a:solidFill>
              <a:effectLst/>
              <a:uLnTx/>
              <a:uFillTx/>
              <a:latin typeface="Calibri"/>
              <a:ea typeface="+mn-ea"/>
              <a:cs typeface="+mn-cs"/>
            </a:endParaRPr>
          </a:p>
          <a:p>
            <a:pPr marL="609660" marR="0" lvl="2" algn="l" defTabSz="609660" rtl="0" eaLnBrk="1" fontAlgn="auto" latinLnBrk="0" hangingPunct="1">
              <a:lnSpc>
                <a:spcPct val="100000"/>
              </a:lnSpc>
              <a:spcBef>
                <a:spcPts val="0"/>
              </a:spcBef>
              <a:spcAft>
                <a:spcPts val="0"/>
              </a:spcAft>
              <a:buClrTx/>
              <a:buSzTx/>
              <a:tabLst/>
              <a:defRPr/>
            </a:pPr>
            <a:endParaRPr kumimoji="0" lang="en-US" sz="1733" b="0" i="0" u="none" strike="noStrike" kern="1200" cap="none" spc="0" normalizeH="0" baseline="0" noProof="0" dirty="0">
              <a:ln>
                <a:noFill/>
              </a:ln>
              <a:solidFill>
                <a:prstClr val="black"/>
              </a:solidFill>
              <a:effectLst/>
              <a:uLnTx/>
              <a:uFillTx/>
              <a:latin typeface="Calibri"/>
              <a:ea typeface="+mn-ea"/>
              <a:cs typeface="+mn-cs"/>
            </a:endParaRPr>
          </a:p>
          <a:p>
            <a:pPr marL="495350" marR="0" lvl="1" indent="-190520"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33" b="0" i="0" u="none" strike="noStrike" kern="1200" cap="none" spc="0" normalizeH="0" baseline="0" noProof="0" dirty="0">
              <a:ln>
                <a:noFill/>
              </a:ln>
              <a:solidFill>
                <a:prstClr val="black"/>
              </a:solidFill>
              <a:effectLst/>
              <a:uLnTx/>
              <a:uFillTx/>
              <a:latin typeface="Calibri"/>
              <a:ea typeface="+mn-ea"/>
              <a:cs typeface="+mn-cs"/>
            </a:endParaRPr>
          </a:p>
          <a:p>
            <a:pPr marL="304831" marR="0" lvl="1" indent="0" algn="l" defTabSz="6096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495350" marR="0" lvl="1" indent="-190520" algn="l" defTabSz="6096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7" name="TextBox 5">
            <a:extLst>
              <a:ext uri="{FF2B5EF4-FFF2-40B4-BE49-F238E27FC236}">
                <a16:creationId xmlns:a16="http://schemas.microsoft.com/office/drawing/2014/main" id="{2FF2C0EF-1B6E-1762-DDCE-A99F050B6EC7}"/>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Supplementary slides</a:t>
            </a:r>
          </a:p>
        </p:txBody>
      </p:sp>
      <p:sp>
        <p:nvSpPr>
          <p:cNvPr id="18" name="TextBox 6">
            <a:extLst>
              <a:ext uri="{FF2B5EF4-FFF2-40B4-BE49-F238E27FC236}">
                <a16:creationId xmlns:a16="http://schemas.microsoft.com/office/drawing/2014/main" id="{8399B799-2F65-CE26-4F4C-8EBF1853EC7D}"/>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Tree>
    <p:extLst>
      <p:ext uri="{BB962C8B-B14F-4D97-AF65-F5344CB8AC3E}">
        <p14:creationId xmlns:p14="http://schemas.microsoft.com/office/powerpoint/2010/main" val="299928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FA53-7522-91B3-9D04-127BF52D16D7}"/>
            </a:ext>
          </a:extLst>
        </p:cNvPr>
        <p:cNvGrpSpPr/>
        <p:nvPr/>
      </p:nvGrpSpPr>
      <p:grpSpPr>
        <a:xfrm>
          <a:off x="0" y="0"/>
          <a:ext cx="0" cy="0"/>
          <a:chOff x="0" y="0"/>
          <a:chExt cx="0" cy="0"/>
        </a:xfrm>
      </p:grpSpPr>
      <p:sp>
        <p:nvSpPr>
          <p:cNvPr id="42" name="Arrow: Right 41">
            <a:extLst>
              <a:ext uri="{FF2B5EF4-FFF2-40B4-BE49-F238E27FC236}">
                <a16:creationId xmlns:a16="http://schemas.microsoft.com/office/drawing/2014/main" id="{E8B9C53F-EE03-F7D1-19CC-70E22B869860}"/>
              </a:ext>
            </a:extLst>
          </p:cNvPr>
          <p:cNvSpPr/>
          <p:nvPr/>
        </p:nvSpPr>
        <p:spPr>
          <a:xfrm rot="1058400">
            <a:off x="8286752" y="2007616"/>
            <a:ext cx="871254" cy="12765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Arrow: Right 37">
            <a:extLst>
              <a:ext uri="{FF2B5EF4-FFF2-40B4-BE49-F238E27FC236}">
                <a16:creationId xmlns:a16="http://schemas.microsoft.com/office/drawing/2014/main" id="{F049AAA9-5C13-C585-7224-BEB41A470F53}"/>
              </a:ext>
            </a:extLst>
          </p:cNvPr>
          <p:cNvSpPr/>
          <p:nvPr/>
        </p:nvSpPr>
        <p:spPr>
          <a:xfrm rot="20527022">
            <a:off x="8290553" y="1592295"/>
            <a:ext cx="871254" cy="12765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12DDAC6B-0CB9-F70B-9D0C-4512FB5FF3ED}"/>
              </a:ext>
            </a:extLst>
          </p:cNvPr>
          <p:cNvSpPr/>
          <p:nvPr/>
        </p:nvSpPr>
        <p:spPr>
          <a:xfrm>
            <a:off x="280171" y="923675"/>
            <a:ext cx="11362881" cy="243399"/>
          </a:xfrm>
          <a:prstGeom prst="rect">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9" name="Group 2">
            <a:extLst>
              <a:ext uri="{FF2B5EF4-FFF2-40B4-BE49-F238E27FC236}">
                <a16:creationId xmlns:a16="http://schemas.microsoft.com/office/drawing/2014/main" id="{3A3F4F94-0063-FC16-7240-14C853873767}"/>
              </a:ext>
            </a:extLst>
          </p:cNvPr>
          <p:cNvGrpSpPr/>
          <p:nvPr/>
        </p:nvGrpSpPr>
        <p:grpSpPr>
          <a:xfrm>
            <a:off x="381615" y="6051520"/>
            <a:ext cx="11428771" cy="399238"/>
            <a:chOff x="0" y="0"/>
            <a:chExt cx="22857542" cy="798476"/>
          </a:xfrm>
        </p:grpSpPr>
        <p:sp>
          <p:nvSpPr>
            <p:cNvPr id="40" name="AutoShape 3">
              <a:extLst>
                <a:ext uri="{FF2B5EF4-FFF2-40B4-BE49-F238E27FC236}">
                  <a16:creationId xmlns:a16="http://schemas.microsoft.com/office/drawing/2014/main" id="{169E7D4C-5357-208D-AE0E-006F04A45AE1}"/>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
              <a:extLst>
                <a:ext uri="{FF2B5EF4-FFF2-40B4-BE49-F238E27FC236}">
                  <a16:creationId xmlns:a16="http://schemas.microsoft.com/office/drawing/2014/main" id="{61B9A767-8E56-98B7-8B71-C5A10137E562}"/>
                </a:ext>
              </a:extLst>
            </p:cNvPr>
            <p:cNvSpPr txBox="1"/>
            <p:nvPr/>
          </p:nvSpPr>
          <p:spPr>
            <a:xfrm>
              <a:off x="0" y="449408"/>
              <a:ext cx="9438542" cy="349068"/>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351"/>
                </a:lnSpc>
                <a:spcBef>
                  <a:spcPts val="0"/>
                </a:spcBef>
                <a:spcAft>
                  <a:spcPts val="0"/>
                </a:spcAft>
                <a:buClrTx/>
                <a:buSzTx/>
                <a:buFontTx/>
                <a:buNone/>
                <a:tabLst/>
                <a:defRPr/>
              </a:pPr>
              <a:r>
                <a:rPr kumimoji="0" lang="en-US" sz="1126" b="0" i="1" u="none" strike="noStrike" kern="1200" cap="none" spc="56" normalizeH="0" baseline="0" noProof="0" dirty="0">
                  <a:ln>
                    <a:noFill/>
                  </a:ln>
                  <a:solidFill>
                    <a:srgbClr val="323232"/>
                  </a:solidFill>
                  <a:effectLst/>
                  <a:uLnTx/>
                  <a:uFillTx/>
                  <a:latin typeface="Poppins Light Bold"/>
                  <a:ea typeface="+mn-ea"/>
                  <a:cs typeface="+mn-cs"/>
                </a:rPr>
                <a:t>myCare Start-I</a:t>
              </a:r>
            </a:p>
          </p:txBody>
        </p:sp>
      </p:grpSp>
      <p:pic>
        <p:nvPicPr>
          <p:cNvPr id="3" name="Picture 2" descr="Team:UniGE-Geneva/Attributions - 2019.igem.org">
            <a:extLst>
              <a:ext uri="{FF2B5EF4-FFF2-40B4-BE49-F238E27FC236}">
                <a16:creationId xmlns:a16="http://schemas.microsoft.com/office/drawing/2014/main" id="{698B9449-395F-B830-B4FA-35B82D764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469" y="6218518"/>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17">
            <a:extLst>
              <a:ext uri="{FF2B5EF4-FFF2-40B4-BE49-F238E27FC236}">
                <a16:creationId xmlns:a16="http://schemas.microsoft.com/office/drawing/2014/main" id="{305FC967-5225-3256-E0FA-E72D9738CE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5647" y="6105477"/>
            <a:ext cx="762000" cy="571500"/>
          </a:xfrm>
          <a:prstGeom prst="rect">
            <a:avLst/>
          </a:prstGeom>
        </p:spPr>
      </p:pic>
      <p:pic>
        <p:nvPicPr>
          <p:cNvPr id="6" name="Picture 5">
            <a:extLst>
              <a:ext uri="{FF2B5EF4-FFF2-40B4-BE49-F238E27FC236}">
                <a16:creationId xmlns:a16="http://schemas.microsoft.com/office/drawing/2014/main" id="{751B9C6D-189B-4546-9BB3-87CB451D9D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2024" y="6292064"/>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
            <a:extLst>
              <a:ext uri="{FF2B5EF4-FFF2-40B4-BE49-F238E27FC236}">
                <a16:creationId xmlns:a16="http://schemas.microsoft.com/office/drawing/2014/main" id="{04BB4DCA-429E-6E4B-CBEA-01209FBE9EA4}"/>
              </a:ext>
            </a:extLst>
          </p:cNvPr>
          <p:cNvSpPr/>
          <p:nvPr>
            <p:custDataLst>
              <p:tags r:id="rId1"/>
            </p:custDataLst>
          </p:nvPr>
        </p:nvSpPr>
        <p:spPr>
          <a:xfrm>
            <a:off x="0" y="2866"/>
            <a:ext cx="12192000" cy="442961"/>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err="1">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B00524F2-023D-3A19-60CA-8688E6EBEC83}"/>
              </a:ext>
            </a:extLst>
          </p:cNvPr>
          <p:cNvSpPr txBox="1"/>
          <p:nvPr/>
        </p:nvSpPr>
        <p:spPr>
          <a:xfrm>
            <a:off x="201400" y="5762305"/>
            <a:ext cx="11687753"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apple-system"/>
                <a:ea typeface="+mn-ea"/>
                <a:cs typeface="+mn-cs"/>
              </a:rPr>
              <a:t>Figure 7. </a:t>
            </a:r>
            <a:r>
              <a:rPr kumimoji="0" lang="en-US" sz="1200" b="0" i="0" u="none" strike="noStrike" kern="1200" cap="none" spc="0" normalizeH="0" baseline="0" noProof="0" dirty="0">
                <a:ln>
                  <a:noFill/>
                </a:ln>
                <a:solidFill>
                  <a:srgbClr val="333333"/>
                </a:solidFill>
                <a:effectLst/>
                <a:uLnTx/>
                <a:uFillTx/>
                <a:latin typeface="-apple-system"/>
                <a:ea typeface="+mn-ea"/>
                <a:cs typeface="+mn-cs"/>
              </a:rPr>
              <a:t>Adaptations made to the myCare Start service using FRAME. </a:t>
            </a:r>
            <a:r>
              <a:rPr kumimoji="0" lang="en-US" sz="933" b="0" i="0" u="none" strike="noStrike" kern="1200" cap="none" spc="0" normalizeH="0" baseline="0" noProof="0" dirty="0">
                <a:ln>
                  <a:noFill/>
                </a:ln>
                <a:solidFill>
                  <a:srgbClr val="333333"/>
                </a:solidFill>
                <a:effectLst/>
                <a:uLnTx/>
                <a:uFillTx/>
                <a:latin typeface="-apple-system"/>
                <a:ea typeface="+mn-ea"/>
                <a:cs typeface="+mn-cs"/>
              </a:rPr>
              <a:t>Wiltsey Stirman, S., et al (2019) </a:t>
            </a:r>
            <a:r>
              <a:rPr kumimoji="0" lang="en-US" sz="933" b="0" i="1" u="none" strike="noStrike" kern="1200" cap="none" spc="0" normalizeH="0" baseline="0" noProof="0" dirty="0">
                <a:ln>
                  <a:noFill/>
                </a:ln>
                <a:solidFill>
                  <a:srgbClr val="333333"/>
                </a:solidFill>
                <a:effectLst/>
                <a:uLnTx/>
                <a:uFillTx/>
                <a:latin typeface="-apple-system"/>
                <a:ea typeface="+mn-ea"/>
                <a:cs typeface="+mn-cs"/>
              </a:rPr>
              <a:t>Implementation Sci</a:t>
            </a:r>
            <a:r>
              <a:rPr kumimoji="0" lang="en-US" sz="933" b="0" i="0" u="none" strike="noStrike" kern="1200" cap="none" spc="0" normalizeH="0" baseline="0" noProof="0" dirty="0">
                <a:ln>
                  <a:noFill/>
                </a:ln>
                <a:solidFill>
                  <a:srgbClr val="333333"/>
                </a:solidFill>
                <a:effectLst/>
                <a:uLnTx/>
                <a:uFillTx/>
                <a:latin typeface="-apple-system"/>
                <a:ea typeface="+mn-ea"/>
                <a:cs typeface="+mn-cs"/>
              </a:rPr>
              <a:t>ence. https://doi.org/10.1186/s13012-019-0898-y</a:t>
            </a:r>
            <a:endParaRPr kumimoji="0" lang="en-GB" sz="933"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802248F-998F-566B-E700-EDB3EE9BC9E3}"/>
              </a:ext>
            </a:extLst>
          </p:cNvPr>
          <p:cNvSpPr txBox="1"/>
          <p:nvPr/>
        </p:nvSpPr>
        <p:spPr>
          <a:xfrm>
            <a:off x="3343485" y="954079"/>
            <a:ext cx="8026400" cy="235898"/>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49" normalizeH="0" baseline="0" noProof="0" dirty="0">
                <a:ln>
                  <a:noFill/>
                </a:ln>
                <a:solidFill>
                  <a:srgbClr val="333333"/>
                </a:solidFill>
                <a:effectLst/>
                <a:uLnTx/>
                <a:uFillTx/>
                <a:latin typeface="Poppins Medium"/>
                <a:ea typeface="+mn-ea"/>
                <a:cs typeface="+mn-cs"/>
              </a:rPr>
              <a:t>Framework for Reporting Adaptations and Modifications Expanded (FRAME)</a:t>
            </a:r>
            <a:endParaRPr kumimoji="0" lang="en-GB" sz="933"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12EB4E6-7D5C-9F2F-18C7-32EF0E502027}"/>
              </a:ext>
            </a:extLst>
          </p:cNvPr>
          <p:cNvSpPr/>
          <p:nvPr/>
        </p:nvSpPr>
        <p:spPr>
          <a:xfrm>
            <a:off x="280170" y="4421424"/>
            <a:ext cx="11530215" cy="132461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61EE887-A64F-5B26-88AE-06BE67B56BE2}"/>
              </a:ext>
            </a:extLst>
          </p:cNvPr>
          <p:cNvSpPr txBox="1"/>
          <p:nvPr/>
        </p:nvSpPr>
        <p:spPr>
          <a:xfrm rot="16200000">
            <a:off x="-1191637" y="2615681"/>
            <a:ext cx="3189833" cy="276999"/>
          </a:xfrm>
          <a:prstGeom prst="rect">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Process</a:t>
            </a:r>
          </a:p>
        </p:txBody>
      </p:sp>
      <p:sp>
        <p:nvSpPr>
          <p:cNvPr id="18" name="TextBox 17">
            <a:extLst>
              <a:ext uri="{FF2B5EF4-FFF2-40B4-BE49-F238E27FC236}">
                <a16:creationId xmlns:a16="http://schemas.microsoft.com/office/drawing/2014/main" id="{E4044D6E-F1F5-1823-2B06-3791C620FC6B}"/>
              </a:ext>
            </a:extLst>
          </p:cNvPr>
          <p:cNvSpPr txBox="1"/>
          <p:nvPr/>
        </p:nvSpPr>
        <p:spPr>
          <a:xfrm rot="16200000">
            <a:off x="-259027" y="4942627"/>
            <a:ext cx="1324613" cy="276999"/>
          </a:xfrm>
          <a:prstGeom prst="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Reasons</a:t>
            </a:r>
          </a:p>
        </p:txBody>
      </p:sp>
      <p:sp>
        <p:nvSpPr>
          <p:cNvPr id="23" name="TextBox 22">
            <a:extLst>
              <a:ext uri="{FF2B5EF4-FFF2-40B4-BE49-F238E27FC236}">
                <a16:creationId xmlns:a16="http://schemas.microsoft.com/office/drawing/2014/main" id="{EF972618-FCCC-DE90-39B8-A0A16B498EE0}"/>
              </a:ext>
            </a:extLst>
          </p:cNvPr>
          <p:cNvSpPr txBox="1"/>
          <p:nvPr/>
        </p:nvSpPr>
        <p:spPr>
          <a:xfrm>
            <a:off x="3488813" y="1271462"/>
            <a:ext cx="2490475" cy="523028"/>
          </a:xfrm>
          <a:prstGeom prst="rect">
            <a:avLst/>
          </a:prstGeom>
          <a:solidFill>
            <a:schemeClr val="accent3">
              <a:lumMod val="40000"/>
              <a:lumOff val="6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WHEN did the modification occur?</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Pre-implementation/planning/pilot</a:t>
            </a:r>
            <a:r>
              <a:rPr kumimoji="0" lang="en-US" sz="933" b="0" i="0" u="none" strike="noStrike" kern="1200" cap="none" spc="0" normalizeH="0" baseline="0" noProof="0" dirty="0">
                <a:ln>
                  <a:noFill/>
                </a:ln>
                <a:solidFill>
                  <a:prstClr val="black"/>
                </a:solidFill>
                <a:effectLst/>
                <a:uLnTx/>
                <a:uFillTx/>
                <a:latin typeface="Calibri"/>
                <a:ea typeface="+mn-ea"/>
                <a:cs typeface="+mn-cs"/>
              </a:rPr>
              <a:t> (1,2,3,4,5,6,7)</a:t>
            </a:r>
            <a:endParaRPr kumimoji="0" lang="en-GB" sz="933"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262577D-B57A-622A-D4A4-919A6A16BDBB}"/>
              </a:ext>
            </a:extLst>
          </p:cNvPr>
          <p:cNvSpPr txBox="1"/>
          <p:nvPr/>
        </p:nvSpPr>
        <p:spPr>
          <a:xfrm>
            <a:off x="3488813" y="1789460"/>
            <a:ext cx="2490475" cy="379463"/>
          </a:xfrm>
          <a:prstGeom prst="rect">
            <a:avLst/>
          </a:prstGeom>
          <a:solidFill>
            <a:schemeClr val="accent3">
              <a:lumMod val="40000"/>
              <a:lumOff val="6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Were adaptations PLANNED?</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33" b="0" i="0" u="none" strike="noStrike" kern="1200" cap="none" spc="0" normalizeH="0" baseline="0" noProof="0" dirty="0">
                <a:ln>
                  <a:noFill/>
                </a:ln>
                <a:solidFill>
                  <a:prstClr val="black"/>
                </a:solidFill>
                <a:effectLst/>
                <a:uLnTx/>
                <a:uFillTx/>
                <a:latin typeface="Calibri"/>
                <a:ea typeface="+mn-ea"/>
                <a:cs typeface="+mn-cs"/>
              </a:rPr>
              <a:t>Planned/Proactive adaption </a:t>
            </a:r>
            <a:r>
              <a:rPr kumimoji="0" lang="en-US" sz="933" b="0" i="0" u="none" strike="noStrike" kern="1200" cap="none" spc="0" normalizeH="0" baseline="0" noProof="0" dirty="0">
                <a:ln>
                  <a:noFill/>
                </a:ln>
                <a:solidFill>
                  <a:prstClr val="black"/>
                </a:solidFill>
                <a:effectLst/>
                <a:uLnTx/>
                <a:uFillTx/>
                <a:latin typeface="Calibri"/>
                <a:ea typeface="+mn-ea"/>
                <a:cs typeface="+mn-cs"/>
              </a:rPr>
              <a:t>(1,2,3,4,5,6,7)</a:t>
            </a:r>
            <a:endParaRPr kumimoji="0" lang="en-GB" sz="933"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1994E06-51F8-A7F4-BED4-482B6F7AE0FF}"/>
              </a:ext>
            </a:extLst>
          </p:cNvPr>
          <p:cNvSpPr txBox="1"/>
          <p:nvPr/>
        </p:nvSpPr>
        <p:spPr>
          <a:xfrm>
            <a:off x="3478981" y="2168088"/>
            <a:ext cx="2500307" cy="1240853"/>
          </a:xfrm>
          <a:prstGeom prst="rect">
            <a:avLst/>
          </a:prstGeom>
          <a:solidFill>
            <a:schemeClr val="accent3">
              <a:lumMod val="40000"/>
              <a:lumOff val="6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WHO participated in the decision to modify?</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Community members (1,2,3,4,5,6,7)</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Coalition of Stakeholders (1,2,3,4,5,6,7)</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Treatment/Intervention team (1,2,3,4,5,6,7)</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Investigative Team (1,2,3,4,5,6,7)</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Calibri"/>
                <a:ea typeface="+mn-ea"/>
                <a:cs typeface="+mn-cs"/>
              </a:rPr>
              <a:t>Ultimate decision made via consensus discussion amongst investigator team.</a:t>
            </a:r>
            <a:endParaRPr kumimoji="0" lang="en-GB" sz="933" b="1"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53E7F13E-49CB-C14D-230E-B3F8A3C76730}"/>
              </a:ext>
            </a:extLst>
          </p:cNvPr>
          <p:cNvSpPr txBox="1"/>
          <p:nvPr/>
        </p:nvSpPr>
        <p:spPr>
          <a:xfrm>
            <a:off x="3478981" y="3282138"/>
            <a:ext cx="2500307" cy="1097288"/>
          </a:xfrm>
          <a:prstGeom prst="rect">
            <a:avLst/>
          </a:prstGeom>
          <a:solidFill>
            <a:schemeClr val="accent3">
              <a:lumMod val="40000"/>
              <a:lumOff val="6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WHAT was the GOAL?</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Increase reach or engagement (1)</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To address cultural factors (1,5)</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Improve feasibility (2,6)</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Increase satisfaction (2)</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Improve fit with recipients (2,5,6)</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Improve effectiveness/outcomes (3,4,7)</a:t>
            </a:r>
          </a:p>
        </p:txBody>
      </p:sp>
      <p:sp>
        <p:nvSpPr>
          <p:cNvPr id="30" name="TextBox 29">
            <a:extLst>
              <a:ext uri="{FF2B5EF4-FFF2-40B4-BE49-F238E27FC236}">
                <a16:creationId xmlns:a16="http://schemas.microsoft.com/office/drawing/2014/main" id="{03632E05-3091-FD4F-40C7-78F606677EA8}"/>
              </a:ext>
            </a:extLst>
          </p:cNvPr>
          <p:cNvSpPr txBox="1"/>
          <p:nvPr/>
        </p:nvSpPr>
        <p:spPr>
          <a:xfrm>
            <a:off x="6013700" y="1267899"/>
            <a:ext cx="2470810" cy="953723"/>
          </a:xfrm>
          <a:prstGeom prst="rect">
            <a:avLst/>
          </a:prstGeom>
          <a:solidFill>
            <a:schemeClr val="accent3">
              <a:lumMod val="60000"/>
              <a:lumOff val="4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WHAT was modified</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Implementation and scale-up activities (1,2,5,6,7)</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Context (1)</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Content (3,4)</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33"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F6A4848-98BF-60C6-8FD5-EB5BADD6C354}"/>
              </a:ext>
            </a:extLst>
          </p:cNvPr>
          <p:cNvSpPr txBox="1"/>
          <p:nvPr/>
        </p:nvSpPr>
        <p:spPr>
          <a:xfrm>
            <a:off x="6014669" y="2228503"/>
            <a:ext cx="2470810" cy="666593"/>
          </a:xfrm>
          <a:prstGeom prst="rect">
            <a:avLst/>
          </a:prstGeom>
          <a:solidFill>
            <a:schemeClr val="accent3">
              <a:lumMod val="60000"/>
              <a:lumOff val="4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At what LEVEL OF DELIVERY?</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Organisation (1)</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Individual (2,3,4,5,6)</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Individual practitioner (7)</a:t>
            </a:r>
          </a:p>
        </p:txBody>
      </p:sp>
      <p:sp>
        <p:nvSpPr>
          <p:cNvPr id="33" name="TextBox 32">
            <a:extLst>
              <a:ext uri="{FF2B5EF4-FFF2-40B4-BE49-F238E27FC236}">
                <a16:creationId xmlns:a16="http://schemas.microsoft.com/office/drawing/2014/main" id="{4D2BD515-87E3-030C-EE0B-CACDF782ADA6}"/>
              </a:ext>
            </a:extLst>
          </p:cNvPr>
          <p:cNvSpPr txBox="1"/>
          <p:nvPr/>
        </p:nvSpPr>
        <p:spPr>
          <a:xfrm>
            <a:off x="9172242" y="1270312"/>
            <a:ext cx="2470810" cy="523028"/>
          </a:xfrm>
          <a:prstGeom prst="rect">
            <a:avLst/>
          </a:prstGeom>
          <a:solidFill>
            <a:schemeClr val="accent3">
              <a:lumMod val="60000"/>
              <a:lumOff val="4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Contextual Changes are made to:</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Personnel (1)</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Setting (1)</a:t>
            </a:r>
          </a:p>
        </p:txBody>
      </p:sp>
      <p:sp>
        <p:nvSpPr>
          <p:cNvPr id="34" name="TextBox 33">
            <a:extLst>
              <a:ext uri="{FF2B5EF4-FFF2-40B4-BE49-F238E27FC236}">
                <a16:creationId xmlns:a16="http://schemas.microsoft.com/office/drawing/2014/main" id="{2C4B2CF3-6B41-7F95-CFD0-553B2AB59CD7}"/>
              </a:ext>
            </a:extLst>
          </p:cNvPr>
          <p:cNvSpPr txBox="1"/>
          <p:nvPr/>
        </p:nvSpPr>
        <p:spPr>
          <a:xfrm>
            <a:off x="9182414" y="1850637"/>
            <a:ext cx="2470810" cy="666593"/>
          </a:xfrm>
          <a:prstGeom prst="rect">
            <a:avLst/>
          </a:prstGeom>
          <a:solidFill>
            <a:schemeClr val="accent3">
              <a:lumMod val="60000"/>
              <a:lumOff val="4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Nature on content modification:</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Integrating another treatment into EBP (3)</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Integrating parts of the intervention into another framework (4)</a:t>
            </a:r>
          </a:p>
        </p:txBody>
      </p:sp>
      <p:sp>
        <p:nvSpPr>
          <p:cNvPr id="35" name="TextBox 34">
            <a:extLst>
              <a:ext uri="{FF2B5EF4-FFF2-40B4-BE49-F238E27FC236}">
                <a16:creationId xmlns:a16="http://schemas.microsoft.com/office/drawing/2014/main" id="{40EDD916-EFED-FC3B-9A8D-D2EE4E84A7F1}"/>
              </a:ext>
            </a:extLst>
          </p:cNvPr>
          <p:cNvSpPr txBox="1"/>
          <p:nvPr/>
        </p:nvSpPr>
        <p:spPr>
          <a:xfrm>
            <a:off x="9182414" y="2574590"/>
            <a:ext cx="2470810" cy="523028"/>
          </a:xfrm>
          <a:prstGeom prst="rect">
            <a:avLst/>
          </a:prstGeom>
          <a:solidFill>
            <a:schemeClr val="accent3">
              <a:lumMod val="20000"/>
              <a:lumOff val="80000"/>
            </a:schemeClr>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1" i="0" u="sng" strike="noStrike" kern="1200" cap="none" spc="0" normalizeH="0" baseline="0" noProof="0" dirty="0">
                <a:ln>
                  <a:noFill/>
                </a:ln>
                <a:solidFill>
                  <a:prstClr val="black"/>
                </a:solidFill>
                <a:effectLst/>
                <a:uLnTx/>
                <a:uFillTx/>
                <a:latin typeface="Calibri"/>
                <a:ea typeface="+mn-ea"/>
                <a:cs typeface="+mn-cs"/>
              </a:rPr>
              <a:t>Relationship to fidelity core elements</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33" b="0" i="0" u="none" strike="noStrike" kern="1200" cap="none" spc="0" normalizeH="0" baseline="0" noProof="0" dirty="0">
                <a:ln>
                  <a:noFill/>
                </a:ln>
                <a:solidFill>
                  <a:prstClr val="black"/>
                </a:solidFill>
                <a:effectLst/>
                <a:uLnTx/>
                <a:uFillTx/>
                <a:latin typeface="Calibri"/>
                <a:ea typeface="+mn-ea"/>
                <a:cs typeface="+mn-cs"/>
              </a:rPr>
              <a:t>Fidelity Consistent/Core elements or functions preserved (1,2,3,4,5,6,7)</a:t>
            </a:r>
          </a:p>
        </p:txBody>
      </p:sp>
      <p:sp>
        <p:nvSpPr>
          <p:cNvPr id="37" name="TextBox 36">
            <a:extLst>
              <a:ext uri="{FF2B5EF4-FFF2-40B4-BE49-F238E27FC236}">
                <a16:creationId xmlns:a16="http://schemas.microsoft.com/office/drawing/2014/main" id="{DB5651D9-6E5B-E063-D180-029310493BE5}"/>
              </a:ext>
            </a:extLst>
          </p:cNvPr>
          <p:cNvSpPr txBox="1"/>
          <p:nvPr/>
        </p:nvSpPr>
        <p:spPr>
          <a:xfrm>
            <a:off x="628168" y="1255442"/>
            <a:ext cx="2826232" cy="3354573"/>
          </a:xfrm>
          <a:prstGeom prst="rect">
            <a:avLst/>
          </a:prstGeom>
          <a:solidFill>
            <a:schemeClr val="accent3">
              <a:lumMod val="20000"/>
              <a:lumOff val="80000"/>
            </a:schemeClr>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1</a:t>
            </a:r>
            <a:r>
              <a:rPr kumimoji="0" lang="en-US" sz="800" b="1" i="0" u="none" strike="noStrike" kern="1200" cap="none" spc="0" normalizeH="0" baseline="0" noProof="0" dirty="0">
                <a:ln>
                  <a:noFill/>
                </a:ln>
                <a:solidFill>
                  <a:prstClr val="black"/>
                </a:solidFill>
                <a:effectLst/>
                <a:uLnTx/>
                <a:uFillTx/>
                <a:latin typeface="Calibri"/>
                <a:ea typeface="+mn-ea"/>
                <a:cs typeface="+mn-cs"/>
              </a:rPr>
              <a:t>: </a:t>
            </a:r>
            <a:r>
              <a:rPr kumimoji="0" lang="en-US" sz="800" b="0" i="0" u="none" strike="noStrike" kern="1200" cap="none" spc="0" normalizeH="0" baseline="0" noProof="0" dirty="0">
                <a:ln>
                  <a:noFill/>
                </a:ln>
                <a:solidFill>
                  <a:prstClr val="black"/>
                </a:solidFill>
                <a:effectLst/>
                <a:uLnTx/>
                <a:uFillTx/>
                <a:latin typeface="Calibri"/>
                <a:ea typeface="+mn-ea"/>
                <a:cs typeface="+mn-cs"/>
              </a:rPr>
              <a:t>Facilitated physician referrals to the myCare Start service will form a secondary route of recruitment into the service.</a:t>
            </a:r>
            <a:endParaRPr kumimoji="0" lang="en-US" sz="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2: </a:t>
            </a:r>
            <a:r>
              <a:rPr kumimoji="0" lang="en-US" sz="800" b="0" i="0" u="none" strike="noStrike" kern="1200" cap="none" spc="0" normalizeH="0" baseline="0" noProof="0" dirty="0">
                <a:ln>
                  <a:noFill/>
                </a:ln>
                <a:solidFill>
                  <a:prstClr val="black"/>
                </a:solidFill>
                <a:effectLst/>
                <a:uLnTx/>
                <a:uFillTx/>
                <a:latin typeface="Calibri"/>
                <a:ea typeface="+mn-ea"/>
                <a:cs typeface="+mn-cs"/>
              </a:rPr>
              <a:t>Flexible intervention mode of delivery based on both patient and pharmacy preferences and needs. Options include over the phone, in-person or via video conference.</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3: </a:t>
            </a:r>
            <a:r>
              <a:rPr kumimoji="0" lang="en-US" sz="800" b="0" i="0" u="none" strike="noStrike" kern="1200" cap="none" spc="0" normalizeH="0" baseline="0" noProof="0" dirty="0">
                <a:ln>
                  <a:noFill/>
                </a:ln>
                <a:solidFill>
                  <a:prstClr val="black"/>
                </a:solidFill>
                <a:effectLst/>
                <a:uLnTx/>
                <a:uFillTx/>
                <a:latin typeface="Calibri"/>
                <a:ea typeface="+mn-ea"/>
                <a:cs typeface="+mn-cs"/>
              </a:rPr>
              <a:t>Re-demonstration of any new device is required at MCS Consultation One. This is an adjunct to demonstration that is carried out upon initial dispensation. This can be conducted in-person or via video conference.</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4: </a:t>
            </a:r>
            <a:r>
              <a:rPr kumimoji="0" lang="en-US" sz="800" b="0" i="0" u="none" strike="noStrike" kern="1200" cap="none" spc="0" normalizeH="0" baseline="0" noProof="0" dirty="0">
                <a:ln>
                  <a:noFill/>
                </a:ln>
                <a:solidFill>
                  <a:prstClr val="black"/>
                </a:solidFill>
                <a:effectLst/>
                <a:uLnTx/>
                <a:uFillTx/>
                <a:latin typeface="Calibri"/>
                <a:ea typeface="+mn-ea"/>
                <a:cs typeface="+mn-cs"/>
              </a:rPr>
              <a:t>Elaborating the consultation guide to include evidence-based intervention options available to pharmacists to address issues presented by patients.</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5: </a:t>
            </a:r>
            <a:r>
              <a:rPr kumimoji="0" lang="en-US" sz="800" b="0" i="0" u="none" strike="noStrike" kern="1200" cap="none" spc="0" normalizeH="0" baseline="0" noProof="0" dirty="0">
                <a:ln>
                  <a:noFill/>
                </a:ln>
                <a:solidFill>
                  <a:prstClr val="black"/>
                </a:solidFill>
                <a:effectLst/>
                <a:uLnTx/>
                <a:uFillTx/>
                <a:latin typeface="Calibri"/>
                <a:ea typeface="+mn-ea"/>
                <a:cs typeface="+mn-cs"/>
              </a:rPr>
              <a:t>A support person may accompany a patient during myCare Care Start consultations. This could be a family member, friend or official care person. The person may accompany the patient but cannot attend in place of the patient.</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6: </a:t>
            </a:r>
            <a:r>
              <a:rPr kumimoji="0" lang="en-US" sz="800" b="0" i="0" u="none" strike="noStrike" kern="1200" cap="none" spc="0" normalizeH="0" baseline="0" noProof="0" dirty="0">
                <a:ln>
                  <a:noFill/>
                </a:ln>
                <a:solidFill>
                  <a:prstClr val="black"/>
                </a:solidFill>
                <a:effectLst/>
                <a:uLnTx/>
                <a:uFillTx/>
                <a:latin typeface="Calibri"/>
                <a:ea typeface="+mn-ea"/>
                <a:cs typeface="+mn-cs"/>
              </a:rPr>
              <a:t>More flexibility for Consultation Two. This may occur 2-4 weeks after Consultation One, in accordance with physician follow up.</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prstClr val="black"/>
                </a:solidFill>
                <a:effectLst/>
                <a:uLnTx/>
                <a:uFillTx/>
                <a:latin typeface="Calibri"/>
                <a:ea typeface="+mn-ea"/>
                <a:cs typeface="+mn-cs"/>
              </a:rPr>
              <a:t>Adaptation 7:  </a:t>
            </a:r>
            <a:r>
              <a:rPr kumimoji="0" lang="en-US" sz="800" b="0" i="0" u="none" strike="noStrike" kern="1200" cap="none" spc="0" normalizeH="0" baseline="0" noProof="0" dirty="0">
                <a:ln>
                  <a:noFill/>
                </a:ln>
                <a:solidFill>
                  <a:prstClr val="black"/>
                </a:solidFill>
                <a:effectLst/>
                <a:uLnTx/>
                <a:uFillTx/>
                <a:latin typeface="Calibri"/>
                <a:ea typeface="+mn-ea"/>
                <a:cs typeface="+mn-cs"/>
              </a:rPr>
              <a:t>Short and concise feedback form to be sent from the pharmacist to the patient's physician via email after the completion of both myCare Start consultations unless issues are disclosed at first consultation. This is compulsory for all patients. </a:t>
            </a:r>
            <a:endParaRPr kumimoji="0" lang="en-US" sz="1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3" name="Table 42">
            <a:extLst>
              <a:ext uri="{FF2B5EF4-FFF2-40B4-BE49-F238E27FC236}">
                <a16:creationId xmlns:a16="http://schemas.microsoft.com/office/drawing/2014/main" id="{3C1C0628-509F-AB9E-45C4-121698A47976}"/>
              </a:ext>
            </a:extLst>
          </p:cNvPr>
          <p:cNvGraphicFramePr>
            <a:graphicFrameLocks noGrp="1"/>
          </p:cNvGraphicFramePr>
          <p:nvPr/>
        </p:nvGraphicFramePr>
        <p:xfrm>
          <a:off x="594380" y="4411973"/>
          <a:ext cx="11086155" cy="1336668"/>
        </p:xfrm>
        <a:graphic>
          <a:graphicData uri="http://schemas.openxmlformats.org/drawingml/2006/table">
            <a:tbl>
              <a:tblPr firstRow="1" bandRow="1">
                <a:tableStyleId>{2D5ABB26-0587-4C30-8999-92F81FD0307C}</a:tableStyleId>
              </a:tblPr>
              <a:tblGrid>
                <a:gridCol w="2217231">
                  <a:extLst>
                    <a:ext uri="{9D8B030D-6E8A-4147-A177-3AD203B41FA5}">
                      <a16:colId xmlns:a16="http://schemas.microsoft.com/office/drawing/2014/main" val="3692373268"/>
                    </a:ext>
                  </a:extLst>
                </a:gridCol>
                <a:gridCol w="2217231">
                  <a:extLst>
                    <a:ext uri="{9D8B030D-6E8A-4147-A177-3AD203B41FA5}">
                      <a16:colId xmlns:a16="http://schemas.microsoft.com/office/drawing/2014/main" val="1322870092"/>
                    </a:ext>
                  </a:extLst>
                </a:gridCol>
                <a:gridCol w="2217231">
                  <a:extLst>
                    <a:ext uri="{9D8B030D-6E8A-4147-A177-3AD203B41FA5}">
                      <a16:colId xmlns:a16="http://schemas.microsoft.com/office/drawing/2014/main" val="1962391738"/>
                    </a:ext>
                  </a:extLst>
                </a:gridCol>
                <a:gridCol w="2217231">
                  <a:extLst>
                    <a:ext uri="{9D8B030D-6E8A-4147-A177-3AD203B41FA5}">
                      <a16:colId xmlns:a16="http://schemas.microsoft.com/office/drawing/2014/main" val="3115236243"/>
                    </a:ext>
                  </a:extLst>
                </a:gridCol>
                <a:gridCol w="2217231">
                  <a:extLst>
                    <a:ext uri="{9D8B030D-6E8A-4147-A177-3AD203B41FA5}">
                      <a16:colId xmlns:a16="http://schemas.microsoft.com/office/drawing/2014/main" val="3861538014"/>
                    </a:ext>
                  </a:extLst>
                </a:gridCol>
              </a:tblGrid>
              <a:tr h="194033">
                <a:tc>
                  <a:txBody>
                    <a:bodyPr/>
                    <a:lstStyle/>
                    <a:p>
                      <a:r>
                        <a:rPr lang="en-GB" sz="800" b="1" u="sng" dirty="0"/>
                        <a:t>Socio Cultural</a:t>
                      </a:r>
                    </a:p>
                  </a:txBody>
                  <a:tcPr marL="60960" marR="60960" marT="30480" marB="30480">
                    <a:solidFill>
                      <a:schemeClr val="accent1">
                        <a:lumMod val="20000"/>
                        <a:lumOff val="80000"/>
                      </a:schemeClr>
                    </a:solidFill>
                  </a:tcPr>
                </a:tc>
                <a:tc>
                  <a:txBody>
                    <a:bodyPr/>
                    <a:lstStyle/>
                    <a:p>
                      <a:r>
                        <a:rPr lang="en-GB" sz="800" b="1" u="sng" dirty="0"/>
                        <a:t>Socio-Cultural</a:t>
                      </a:r>
                    </a:p>
                  </a:txBody>
                  <a:tcPr marL="60960" marR="60960" marT="30480" marB="30480">
                    <a:solidFill>
                      <a:schemeClr val="accent1">
                        <a:lumMod val="20000"/>
                        <a:lumOff val="80000"/>
                      </a:schemeClr>
                    </a:solidFill>
                  </a:tcPr>
                </a:tc>
                <a:tc>
                  <a:txBody>
                    <a:bodyPr/>
                    <a:lstStyle/>
                    <a:p>
                      <a:r>
                        <a:rPr lang="en-GB" sz="800" b="1" u="sng" dirty="0"/>
                        <a:t>Socio-Economic</a:t>
                      </a:r>
                    </a:p>
                  </a:txBody>
                  <a:tcPr marL="60960" marR="60960" marT="30480" marB="30480">
                    <a:solidFill>
                      <a:schemeClr val="accent1">
                        <a:lumMod val="20000"/>
                        <a:lumOff val="80000"/>
                      </a:schemeClr>
                    </a:solidFill>
                  </a:tcPr>
                </a:tc>
                <a:tc>
                  <a:txBody>
                    <a:bodyPr/>
                    <a:lstStyle/>
                    <a:p>
                      <a:r>
                        <a:rPr lang="en-GB" sz="800" b="1" u="sng" dirty="0"/>
                        <a:t>Political</a:t>
                      </a:r>
                    </a:p>
                  </a:txBody>
                  <a:tcPr marL="60960" marR="60960" marT="30480" marB="30480">
                    <a:solidFill>
                      <a:schemeClr val="accent1">
                        <a:lumMod val="20000"/>
                        <a:lumOff val="80000"/>
                      </a:schemeClr>
                    </a:solidFill>
                  </a:tcPr>
                </a:tc>
                <a:tc>
                  <a:txBody>
                    <a:bodyPr/>
                    <a:lstStyle/>
                    <a:p>
                      <a:r>
                        <a:rPr lang="en-GB" sz="800" b="1" u="sng" dirty="0"/>
                        <a:t>Epidemiological</a:t>
                      </a:r>
                    </a:p>
                  </a:txBody>
                  <a:tcPr marL="60960" marR="60960" marT="30480" marB="30480">
                    <a:solidFill>
                      <a:schemeClr val="accent1">
                        <a:lumMod val="20000"/>
                        <a:lumOff val="80000"/>
                      </a:schemeClr>
                    </a:solidFill>
                  </a:tcPr>
                </a:tc>
                <a:extLst>
                  <a:ext uri="{0D108BD9-81ED-4DB2-BD59-A6C34878D82A}">
                    <a16:rowId xmlns:a16="http://schemas.microsoft.com/office/drawing/2014/main" val="2085102787"/>
                  </a:ext>
                </a:extLst>
              </a:tr>
              <a:tr h="1142635">
                <a:tc>
                  <a:txBody>
                    <a:bodyPr/>
                    <a:lstStyle/>
                    <a:p>
                      <a:pPr marL="171450" indent="-171450">
                        <a:buFont typeface="Arial" panose="020B0604020202020204" pitchFamily="34" charset="0"/>
                        <a:buChar char="•"/>
                      </a:pPr>
                      <a:r>
                        <a:rPr lang="en-US" sz="700" dirty="0"/>
                        <a:t>Patient acknowledgment of the pharmacist's role and openness to pharmacy health services (1)</a:t>
                      </a:r>
                    </a:p>
                    <a:p>
                      <a:pPr marL="171450" indent="-171450">
                        <a:buFont typeface="Arial" panose="020B0604020202020204" pitchFamily="34" charset="0"/>
                        <a:buChar char="•"/>
                      </a:pPr>
                      <a:r>
                        <a:rPr lang="en-US" sz="700" dirty="0"/>
                        <a:t>Patient relationships with health professionals (physicians, pharmacists) (1)</a:t>
                      </a:r>
                    </a:p>
                    <a:p>
                      <a:pPr marL="171450" indent="-171450">
                        <a:buFont typeface="Arial" panose="020B0604020202020204" pitchFamily="34" charset="0"/>
                        <a:buChar char="•"/>
                      </a:pPr>
                      <a:r>
                        <a:rPr lang="en-US" sz="700" dirty="0"/>
                        <a:t>Patient perception that the physician is the primary/sole source of care (1)</a:t>
                      </a:r>
                    </a:p>
                    <a:p>
                      <a:pPr marL="171450" indent="-171450">
                        <a:buFont typeface="Arial" panose="020B0604020202020204" pitchFamily="34" charset="0"/>
                        <a:buChar char="•"/>
                      </a:pPr>
                      <a:r>
                        <a:rPr lang="en-US" sz="700" dirty="0"/>
                        <a:t>Lack of physician referrals for service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Physician awareness and active involvement in the myCare Start service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Patient time constraints (2,6)</a:t>
                      </a:r>
                    </a:p>
                  </a:txBody>
                  <a:tcPr marL="60960" marR="60960" marT="30480" marB="30480">
                    <a:solidFill>
                      <a:schemeClr val="accent1">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Misconceptions of the role of the pharmacists and physicians amongst health care professionals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Undefined roles within the health workforce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00" dirty="0"/>
                        <a:t>Patient reliance on familial or external care (5)</a:t>
                      </a:r>
                    </a:p>
                    <a:p>
                      <a:pPr marL="171450" indent="-171450">
                        <a:buFont typeface="Arial" panose="020B0604020202020204" pitchFamily="34" charset="0"/>
                        <a:buChar char="•"/>
                      </a:pPr>
                      <a:r>
                        <a:rPr lang="en-US" sz="700" dirty="0"/>
                        <a:t>Communication between pharmacists and physicians during and after the myCare Start service (7)</a:t>
                      </a:r>
                    </a:p>
                    <a:p>
                      <a:pPr marL="171450" indent="-171450">
                        <a:buFont typeface="Arial" panose="020B0604020202020204" pitchFamily="34" charset="0"/>
                        <a:buChar char="•"/>
                      </a:pPr>
                      <a:r>
                        <a:rPr lang="en-US" sz="700" dirty="0"/>
                        <a:t>Lack of communication between physicians and pharmacists (7)</a:t>
                      </a:r>
                    </a:p>
                    <a:p>
                      <a:pPr marL="171450" indent="-171450">
                        <a:buFont typeface="Arial" panose="020B0604020202020204" pitchFamily="34" charset="0"/>
                        <a:buChar char="•"/>
                      </a:pPr>
                      <a:r>
                        <a:rPr lang="en-US" sz="700" dirty="0"/>
                        <a:t>Perceived benefits from the perspective of pharmacists and physicians to deliver the service (7)</a:t>
                      </a:r>
                    </a:p>
                  </a:txBody>
                  <a:tcPr marL="60960" marR="60960" marT="30480" marB="30480">
                    <a:solidFill>
                      <a:schemeClr val="accent1">
                        <a:lumMod val="20000"/>
                        <a:lumOff val="80000"/>
                      </a:schemeClr>
                    </a:solidFill>
                  </a:tcPr>
                </a:tc>
                <a:tc>
                  <a:txBody>
                    <a:bodyPr/>
                    <a:lstStyle/>
                    <a:p>
                      <a:pPr marL="171450" indent="-171450">
                        <a:buFont typeface="Arial" panose="020B0604020202020204" pitchFamily="34" charset="0"/>
                        <a:buChar char="•"/>
                      </a:pPr>
                      <a:r>
                        <a:rPr lang="en-US" sz="700" dirty="0"/>
                        <a:t>Time constraints within pharmacy practice (2,6)</a:t>
                      </a:r>
                      <a:endParaRPr lang="en-GB" sz="700" dirty="0"/>
                    </a:p>
                  </a:txBody>
                  <a:tcPr marL="60960" marR="60960" marT="30480" marB="30480">
                    <a:solidFill>
                      <a:schemeClr val="accent1">
                        <a:lumMod val="20000"/>
                        <a:lumOff val="80000"/>
                      </a:schemeClr>
                    </a:solidFill>
                  </a:tcPr>
                </a:tc>
                <a:tc>
                  <a:txBody>
                    <a:bodyPr/>
                    <a:lstStyle/>
                    <a:p>
                      <a:pPr marL="171450" indent="-171450">
                        <a:buFont typeface="Arial" panose="020B0604020202020204" pitchFamily="34" charset="0"/>
                        <a:buChar char="•"/>
                      </a:pPr>
                      <a:r>
                        <a:rPr lang="en-US" sz="800" dirty="0"/>
                        <a:t>Misconceptions of the role of the pharmacists and physicians amongst health care professionals (4,7)</a:t>
                      </a:r>
                      <a:endParaRPr lang="en-GB" sz="800" dirty="0"/>
                    </a:p>
                  </a:txBody>
                  <a:tcPr marL="60960" marR="60960" marT="30480" marB="30480">
                    <a:solidFill>
                      <a:schemeClr val="accent1">
                        <a:lumMod val="20000"/>
                        <a:lumOff val="80000"/>
                      </a:schemeClr>
                    </a:solidFill>
                  </a:tcPr>
                </a:tc>
                <a:tc>
                  <a:txBody>
                    <a:bodyPr/>
                    <a:lstStyle/>
                    <a:p>
                      <a:pPr marL="171450" indent="-171450">
                        <a:buFont typeface="Arial" panose="020B0604020202020204" pitchFamily="34" charset="0"/>
                        <a:buChar char="•"/>
                      </a:pPr>
                      <a:r>
                        <a:rPr lang="en-US" sz="800" dirty="0"/>
                        <a:t>Lack of understanding of the medication (3)</a:t>
                      </a:r>
                    </a:p>
                    <a:p>
                      <a:pPr marL="171450" indent="-171450">
                        <a:buFont typeface="Arial" panose="020B0604020202020204" pitchFamily="34" charset="0"/>
                        <a:buChar char="•"/>
                      </a:pPr>
                      <a:r>
                        <a:rPr lang="en-US" sz="800" dirty="0"/>
                        <a:t>Difficulty taking or using the medication due to drug formulation and administration (3)</a:t>
                      </a:r>
                    </a:p>
                    <a:p>
                      <a:endParaRPr lang="en-GB" sz="800" dirty="0"/>
                    </a:p>
                  </a:txBody>
                  <a:tcPr marL="60960" marR="60960" marT="30480" marB="30480">
                    <a:solidFill>
                      <a:schemeClr val="accent1">
                        <a:lumMod val="20000"/>
                        <a:lumOff val="80000"/>
                      </a:schemeClr>
                    </a:solidFill>
                  </a:tcPr>
                </a:tc>
                <a:extLst>
                  <a:ext uri="{0D108BD9-81ED-4DB2-BD59-A6C34878D82A}">
                    <a16:rowId xmlns:a16="http://schemas.microsoft.com/office/drawing/2014/main" val="4278815669"/>
                  </a:ext>
                </a:extLst>
              </a:tr>
            </a:tbl>
          </a:graphicData>
        </a:graphic>
      </p:graphicFrame>
      <p:sp>
        <p:nvSpPr>
          <p:cNvPr id="2" name="TextBox 5">
            <a:extLst>
              <a:ext uri="{FF2B5EF4-FFF2-40B4-BE49-F238E27FC236}">
                <a16:creationId xmlns:a16="http://schemas.microsoft.com/office/drawing/2014/main" id="{1BFBD016-AA1B-DF56-2071-23C2235B9D67}"/>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Supplementary slides</a:t>
            </a:r>
          </a:p>
        </p:txBody>
      </p:sp>
      <p:sp>
        <p:nvSpPr>
          <p:cNvPr id="8" name="TextBox 6">
            <a:extLst>
              <a:ext uri="{FF2B5EF4-FFF2-40B4-BE49-F238E27FC236}">
                <a16:creationId xmlns:a16="http://schemas.microsoft.com/office/drawing/2014/main" id="{87A9CCBE-AA00-A485-45A6-249A80194AD0}"/>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Tree>
    <p:extLst>
      <p:ext uri="{BB962C8B-B14F-4D97-AF65-F5344CB8AC3E}">
        <p14:creationId xmlns:p14="http://schemas.microsoft.com/office/powerpoint/2010/main" val="146287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3034" name="Google Shape;3034;p36"/>
          <p:cNvSpPr txBox="1">
            <a:spLocks noGrp="1"/>
          </p:cNvSpPr>
          <p:nvPr>
            <p:ph type="ctrTitle"/>
          </p:nvPr>
        </p:nvSpPr>
        <p:spPr>
          <a:xfrm>
            <a:off x="178962" y="1420189"/>
            <a:ext cx="7835925" cy="2641441"/>
          </a:xfrm>
          <a:prstGeom prst="rect">
            <a:avLst/>
          </a:prstGeom>
        </p:spPr>
        <p:txBody>
          <a:bodyPr spcFirstLastPara="1" vert="horz" wrap="square" lIns="121900" tIns="121900" rIns="121900" bIns="121900" rtlCol="0" anchor="b" anchorCtr="0">
            <a:noAutofit/>
          </a:bodyPr>
          <a:lstStyle/>
          <a:p>
            <a:r>
              <a:rPr lang="en-US" sz="3733" dirty="0">
                <a:latin typeface="Aptos" panose="020B0004020202020204" pitchFamily="34" charset="0"/>
              </a:rPr>
              <a:t>Integrating Economic Evaluation into Implementation Research and Practice </a:t>
            </a:r>
            <a:endParaRPr sz="3733" dirty="0">
              <a:solidFill>
                <a:schemeClr val="lt2"/>
              </a:solidFill>
              <a:latin typeface="Aptos" panose="020B0004020202020204" pitchFamily="34" charset="0"/>
            </a:endParaRPr>
          </a:p>
        </p:txBody>
      </p:sp>
      <p:sp>
        <p:nvSpPr>
          <p:cNvPr id="2" name="TextBox 1">
            <a:extLst>
              <a:ext uri="{FF2B5EF4-FFF2-40B4-BE49-F238E27FC236}">
                <a16:creationId xmlns:a16="http://schemas.microsoft.com/office/drawing/2014/main" id="{734DE582-6DF8-4203-D57E-B85C3B2FFB15}"/>
              </a:ext>
            </a:extLst>
          </p:cNvPr>
          <p:cNvSpPr txBox="1"/>
          <p:nvPr/>
        </p:nvSpPr>
        <p:spPr>
          <a:xfrm>
            <a:off x="395283" y="5316231"/>
            <a:ext cx="6138333" cy="830997"/>
          </a:xfrm>
          <a:prstGeom prst="rect">
            <a:avLst/>
          </a:prstGeom>
          <a:noFill/>
        </p:spPr>
        <p:txBody>
          <a:bodyPr wrap="square" rtlCol="0">
            <a:spAutoFit/>
          </a:bodyPr>
          <a:lstStyle/>
          <a:p>
            <a:pPr defTabSz="1219170">
              <a:buClr>
                <a:srgbClr val="000000"/>
              </a:buClr>
            </a:pPr>
            <a:r>
              <a:rPr lang="en-US" sz="2400" b="1" kern="0" dirty="0">
                <a:solidFill>
                  <a:srgbClr val="4E916F"/>
                </a:solidFill>
                <a:latin typeface="Open Sans" panose="020B0606030504020204" pitchFamily="34" charset="0"/>
                <a:ea typeface="Open Sans" panose="020B0606030504020204" pitchFamily="34" charset="0"/>
                <a:cs typeface="Open Sans" panose="020B0606030504020204" pitchFamily="34" charset="0"/>
                <a:sym typeface="Arial"/>
              </a:rPr>
              <a:t>Presenter – Dr Rakhi Vashishtha</a:t>
            </a:r>
          </a:p>
          <a:p>
            <a:pPr defTabSz="1219170">
              <a:buClr>
                <a:srgbClr val="000000"/>
              </a:buClr>
            </a:pPr>
            <a:r>
              <a:rPr lang="en-US" sz="2400" b="1" kern="0" dirty="0">
                <a:solidFill>
                  <a:srgbClr val="4E916F"/>
                </a:solidFill>
                <a:latin typeface="Open Sans" panose="020B0606030504020204" pitchFamily="34" charset="0"/>
                <a:ea typeface="Open Sans" panose="020B0606030504020204" pitchFamily="34" charset="0"/>
                <a:cs typeface="Open Sans" panose="020B0606030504020204" pitchFamily="34" charset="0"/>
                <a:sym typeface="Arial"/>
              </a:rPr>
              <a:t>Rakhi.vashishtha@nus.edu.sg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935EF227-93F9-057A-533C-7D3D2F40A948}"/>
            </a:ext>
          </a:extLst>
        </p:cNvPr>
        <p:cNvGrpSpPr/>
        <p:nvPr/>
      </p:nvGrpSpPr>
      <p:grpSpPr>
        <a:xfrm>
          <a:off x="0" y="0"/>
          <a:ext cx="0" cy="0"/>
          <a:chOff x="0" y="0"/>
          <a:chExt cx="0" cy="0"/>
        </a:xfrm>
      </p:grpSpPr>
      <p:sp>
        <p:nvSpPr>
          <p:cNvPr id="14" name="Google Shape;3450;p41">
            <a:extLst>
              <a:ext uri="{FF2B5EF4-FFF2-40B4-BE49-F238E27FC236}">
                <a16:creationId xmlns:a16="http://schemas.microsoft.com/office/drawing/2014/main" id="{FDC5CDD1-F38E-D31A-B6DC-3FC2BDD5F085}"/>
              </a:ext>
            </a:extLst>
          </p:cNvPr>
          <p:cNvSpPr txBox="1">
            <a:spLocks noGrp="1"/>
          </p:cNvSpPr>
          <p:nvPr>
            <p:ph type="title"/>
          </p:nvPr>
        </p:nvSpPr>
        <p:spPr>
          <a:xfrm>
            <a:off x="384519" y="179067"/>
            <a:ext cx="7561547" cy="1082664"/>
          </a:xfrm>
          <a:prstGeom prst="rect">
            <a:avLst/>
          </a:prstGeom>
        </p:spPr>
        <p:txBody>
          <a:bodyPr spcFirstLastPara="1" vert="horz" wrap="square" lIns="121900" tIns="121900" rIns="121900" bIns="121900" rtlCol="0" anchor="t" anchorCtr="0">
            <a:noAutofit/>
          </a:bodyPr>
          <a:lstStyle/>
          <a:p>
            <a:r>
              <a:rPr lang="en-US" sz="3733" dirty="0">
                <a:latin typeface="Aptos" panose="020B0004020202020204" pitchFamily="34" charset="0"/>
              </a:rPr>
              <a:t>Acknowledgements </a:t>
            </a:r>
            <a:endParaRPr sz="3733" dirty="0">
              <a:latin typeface="Aptos" panose="020B0004020202020204" pitchFamily="34" charset="0"/>
            </a:endParaRPr>
          </a:p>
        </p:txBody>
      </p:sp>
      <p:sp>
        <p:nvSpPr>
          <p:cNvPr id="15" name="Google Shape;3451;p41">
            <a:extLst>
              <a:ext uri="{FF2B5EF4-FFF2-40B4-BE49-F238E27FC236}">
                <a16:creationId xmlns:a16="http://schemas.microsoft.com/office/drawing/2014/main" id="{56AC93E7-4836-404C-0646-DFBACE331D49}"/>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4" name="TextBox 3">
            <a:extLst>
              <a:ext uri="{FF2B5EF4-FFF2-40B4-BE49-F238E27FC236}">
                <a16:creationId xmlns:a16="http://schemas.microsoft.com/office/drawing/2014/main" id="{DD8A349C-CF53-5319-ACFC-8543B868A6C3}"/>
              </a:ext>
            </a:extLst>
          </p:cNvPr>
          <p:cNvSpPr txBox="1"/>
          <p:nvPr/>
        </p:nvSpPr>
        <p:spPr>
          <a:xfrm>
            <a:off x="138491" y="1225097"/>
            <a:ext cx="11370100" cy="5336974"/>
          </a:xfrm>
          <a:prstGeom prst="rect">
            <a:avLst/>
          </a:prstGeom>
          <a:noFill/>
        </p:spPr>
        <p:txBody>
          <a:bodyPr wrap="square" lIns="121920" tIns="60960" rIns="121920" bIns="60960" anchor="t">
            <a:spAutoFit/>
          </a:bodyPr>
          <a:lstStyle/>
          <a:p>
            <a:pPr defTabSz="1219170">
              <a:lnSpc>
                <a:spcPct val="150000"/>
              </a:lnSpc>
              <a:buClr>
                <a:srgbClr val="000000"/>
              </a:buClr>
            </a:pPr>
            <a:r>
              <a:rPr lang="en-SG" sz="2267" b="1" kern="0" dirty="0">
                <a:solidFill>
                  <a:srgbClr val="000000"/>
                </a:solidFill>
                <a:latin typeface="Aptos" panose="020B0004020202020204" pitchFamily="34" charset="0"/>
                <a:cs typeface="Arial"/>
                <a:sym typeface="Arial"/>
              </a:rPr>
              <a:t>Care Policy and Evaluation Centre, London School of Economics and Political Sciences</a:t>
            </a:r>
          </a:p>
          <a:p>
            <a:pPr defTabSz="1219170">
              <a:lnSpc>
                <a:spcPct val="150000"/>
              </a:lnSpc>
              <a:buClr>
                <a:srgbClr val="000000"/>
              </a:buClr>
            </a:pPr>
            <a:r>
              <a:rPr lang="en-SG" sz="2400" kern="0" dirty="0">
                <a:solidFill>
                  <a:srgbClr val="000000"/>
                </a:solidFill>
                <a:latin typeface="Aptos" panose="020B0004020202020204" pitchFamily="34" charset="0"/>
                <a:cs typeface="Arial"/>
                <a:sym typeface="Arial"/>
              </a:rPr>
              <a:t>Dr Ties Hoomans</a:t>
            </a:r>
          </a:p>
          <a:p>
            <a:pPr defTabSz="1219170">
              <a:lnSpc>
                <a:spcPct val="150000"/>
              </a:lnSpc>
              <a:buClr>
                <a:srgbClr val="000000"/>
              </a:buClr>
            </a:pPr>
            <a:r>
              <a:rPr lang="en-SG" sz="2267" b="1" kern="0" dirty="0">
                <a:solidFill>
                  <a:srgbClr val="000000"/>
                </a:solidFill>
                <a:latin typeface="Aptos" panose="020B0004020202020204" pitchFamily="34" charset="0"/>
                <a:cs typeface="Arial"/>
                <a:sym typeface="Arial"/>
              </a:rPr>
              <a:t>Centre for Behavioural and Implementation Science, National University of Singapore </a:t>
            </a:r>
          </a:p>
          <a:p>
            <a:pPr defTabSz="1219170">
              <a:lnSpc>
                <a:spcPct val="150000"/>
              </a:lnSpc>
              <a:buClr>
                <a:srgbClr val="000000"/>
              </a:buClr>
            </a:pPr>
            <a:r>
              <a:rPr lang="en-SG" sz="2267" kern="0" dirty="0">
                <a:solidFill>
                  <a:srgbClr val="000000"/>
                </a:solidFill>
                <a:latin typeface="Aptos" panose="020B0004020202020204" pitchFamily="34" charset="0"/>
                <a:cs typeface="Arial"/>
                <a:sym typeface="Arial"/>
              </a:rPr>
              <a:t>Prof Nick </a:t>
            </a:r>
            <a:r>
              <a:rPr lang="en-SG" sz="2267" kern="0" dirty="0" err="1">
                <a:solidFill>
                  <a:srgbClr val="000000"/>
                </a:solidFill>
                <a:latin typeface="Aptos" panose="020B0004020202020204" pitchFamily="34" charset="0"/>
                <a:cs typeface="Arial"/>
                <a:sym typeface="Arial"/>
              </a:rPr>
              <a:t>Sevdalis</a:t>
            </a:r>
          </a:p>
          <a:p>
            <a:pPr defTabSz="1219170">
              <a:lnSpc>
                <a:spcPct val="150000"/>
              </a:lnSpc>
              <a:buClr>
                <a:srgbClr val="000000"/>
              </a:buClr>
            </a:pPr>
            <a:r>
              <a:rPr lang="en-SG" sz="2267" kern="0" dirty="0">
                <a:solidFill>
                  <a:srgbClr val="000000"/>
                </a:solidFill>
                <a:latin typeface="Aptos" panose="020B0004020202020204" pitchFamily="34" charset="0"/>
                <a:cs typeface="Arial"/>
                <a:sym typeface="Arial"/>
              </a:rPr>
              <a:t>Ms. Amrita Dutta</a:t>
            </a:r>
          </a:p>
          <a:p>
            <a:pPr defTabSz="1219170">
              <a:lnSpc>
                <a:spcPct val="150000"/>
              </a:lnSpc>
              <a:buClr>
                <a:srgbClr val="000000"/>
              </a:buClr>
            </a:pPr>
            <a:r>
              <a:rPr lang="en-SG" sz="2267" kern="0" dirty="0">
                <a:solidFill>
                  <a:srgbClr val="000000"/>
                </a:solidFill>
                <a:latin typeface="Aptos" panose="020B0004020202020204" pitchFamily="34" charset="0"/>
                <a:cs typeface="Arial"/>
                <a:sym typeface="Arial"/>
              </a:rPr>
              <a:t>Dr Woan Shin</a:t>
            </a:r>
          </a:p>
          <a:p>
            <a:pPr defTabSz="1219170">
              <a:lnSpc>
                <a:spcPct val="150000"/>
              </a:lnSpc>
              <a:buClr>
                <a:srgbClr val="000000"/>
              </a:buClr>
            </a:pPr>
            <a:r>
              <a:rPr lang="en-SG" sz="2267" kern="0" dirty="0">
                <a:solidFill>
                  <a:srgbClr val="000000"/>
                </a:solidFill>
                <a:latin typeface="Aptos" panose="020B0004020202020204" pitchFamily="34" charset="0"/>
                <a:cs typeface="Arial"/>
                <a:sym typeface="Arial"/>
              </a:rPr>
              <a:t>Dr Jumana Hashim</a:t>
            </a:r>
          </a:p>
          <a:p>
            <a:pPr defTabSz="1219170">
              <a:lnSpc>
                <a:spcPct val="150000"/>
              </a:lnSpc>
              <a:buClr>
                <a:srgbClr val="000000"/>
              </a:buClr>
            </a:pPr>
            <a:r>
              <a:rPr lang="en-SG" sz="2267" kern="0" dirty="0">
                <a:solidFill>
                  <a:srgbClr val="000000"/>
                </a:solidFill>
                <a:latin typeface="Aptos" panose="020B0004020202020204" pitchFamily="34" charset="0"/>
                <a:cs typeface="Arial"/>
                <a:sym typeface="Arial"/>
              </a:rPr>
              <a:t>Mr Shao Chuen</a:t>
            </a:r>
          </a:p>
        </p:txBody>
      </p:sp>
    </p:spTree>
    <p:extLst>
      <p:ext uri="{BB962C8B-B14F-4D97-AF65-F5344CB8AC3E}">
        <p14:creationId xmlns:p14="http://schemas.microsoft.com/office/powerpoint/2010/main" val="2047744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5BFB6A8B-5ED3-6485-E258-ADE983D45333}"/>
            </a:ext>
          </a:extLst>
        </p:cNvPr>
        <p:cNvGrpSpPr/>
        <p:nvPr/>
      </p:nvGrpSpPr>
      <p:grpSpPr>
        <a:xfrm>
          <a:off x="0" y="0"/>
          <a:ext cx="0" cy="0"/>
          <a:chOff x="0" y="0"/>
          <a:chExt cx="0" cy="0"/>
        </a:xfrm>
      </p:grpSpPr>
      <p:sp>
        <p:nvSpPr>
          <p:cNvPr id="14" name="Google Shape;3450;p41">
            <a:extLst>
              <a:ext uri="{FF2B5EF4-FFF2-40B4-BE49-F238E27FC236}">
                <a16:creationId xmlns:a16="http://schemas.microsoft.com/office/drawing/2014/main" id="{529D44DF-9EE5-A538-B6DF-FF8FF100864D}"/>
              </a:ext>
            </a:extLst>
          </p:cNvPr>
          <p:cNvSpPr txBox="1">
            <a:spLocks noGrp="1"/>
          </p:cNvSpPr>
          <p:nvPr>
            <p:ph type="title"/>
          </p:nvPr>
        </p:nvSpPr>
        <p:spPr>
          <a:xfrm>
            <a:off x="384519" y="179067"/>
            <a:ext cx="5904315" cy="1067200"/>
          </a:xfrm>
          <a:prstGeom prst="rect">
            <a:avLst/>
          </a:prstGeom>
        </p:spPr>
        <p:txBody>
          <a:bodyPr spcFirstLastPara="1" vert="horz" wrap="square" lIns="121900" tIns="121900" rIns="121900" bIns="121900" rtlCol="0" anchor="t" anchorCtr="0">
            <a:noAutofit/>
          </a:bodyPr>
          <a:lstStyle/>
          <a:p>
            <a:r>
              <a:rPr lang="en-US" sz="3733" dirty="0">
                <a:latin typeface="Aptos" panose="020B0004020202020204" pitchFamily="34" charset="0"/>
                <a:ea typeface="Open Sans"/>
                <a:cs typeface="Open Sans"/>
              </a:rPr>
              <a:t>Context</a:t>
            </a:r>
            <a:endParaRPr sz="3733" dirty="0">
              <a:latin typeface="Aptos" panose="020B0004020202020204" pitchFamily="34" charset="0"/>
            </a:endParaRPr>
          </a:p>
        </p:txBody>
      </p:sp>
      <p:sp>
        <p:nvSpPr>
          <p:cNvPr id="15" name="Google Shape;3451;p41">
            <a:extLst>
              <a:ext uri="{FF2B5EF4-FFF2-40B4-BE49-F238E27FC236}">
                <a16:creationId xmlns:a16="http://schemas.microsoft.com/office/drawing/2014/main" id="{6909BEAC-D0EA-F9D4-36CD-44402C51362B}"/>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3" name="TextBox 2">
            <a:extLst>
              <a:ext uri="{FF2B5EF4-FFF2-40B4-BE49-F238E27FC236}">
                <a16:creationId xmlns:a16="http://schemas.microsoft.com/office/drawing/2014/main" id="{0414255B-19B0-FD51-B8C1-1E565E8E1D1E}"/>
              </a:ext>
            </a:extLst>
          </p:cNvPr>
          <p:cNvSpPr txBox="1"/>
          <p:nvPr/>
        </p:nvSpPr>
        <p:spPr>
          <a:xfrm>
            <a:off x="86595" y="1246268"/>
            <a:ext cx="11563643" cy="5222584"/>
          </a:xfrm>
          <a:prstGeom prst="rect">
            <a:avLst/>
          </a:prstGeom>
          <a:noFill/>
        </p:spPr>
        <p:txBody>
          <a:bodyPr wrap="square">
            <a:spAutoFit/>
          </a:bodyPr>
          <a:lstStyle/>
          <a:p>
            <a:pPr marL="457189" indent="-457189" defTabSz="1219170">
              <a:spcAft>
                <a:spcPts val="1600"/>
              </a:spcAft>
              <a:buClr>
                <a:srgbClr val="000000"/>
              </a:buClr>
              <a:buFont typeface="Wingdings" panose="05000000000000000000" pitchFamily="2" charset="2"/>
              <a:buChar char="Ø"/>
            </a:pPr>
            <a:r>
              <a:rPr lang="en-US" sz="2667"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Healthcare resources are limited and often overstretched</a:t>
            </a:r>
          </a:p>
          <a:p>
            <a:pPr marL="457189" indent="-457189" defTabSz="1219170">
              <a:spcAft>
                <a:spcPts val="1600"/>
              </a:spcAft>
              <a:buClr>
                <a:srgbClr val="000000"/>
              </a:buClr>
              <a:buFont typeface="Wingdings" panose="05000000000000000000" pitchFamily="2" charset="2"/>
              <a:buChar char="Ø"/>
            </a:pPr>
            <a:r>
              <a:rPr lang="en-US" sz="2667"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Implementation science helps optimize their use through promoting evidence-based care</a:t>
            </a:r>
          </a:p>
          <a:p>
            <a:pPr marL="457189" indent="-457189" defTabSz="1219170">
              <a:spcAft>
                <a:spcPts val="1600"/>
              </a:spcAft>
              <a:buClr>
                <a:srgbClr val="000000"/>
              </a:buClr>
              <a:buFont typeface="Wingdings" panose="05000000000000000000" pitchFamily="2" charset="2"/>
              <a:buChar char="Ø"/>
            </a:pPr>
            <a:r>
              <a:rPr lang="en-US" sz="2667"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Yet, strategies effective in research don’t always translate into practice—creating a “voltage drop”</a:t>
            </a:r>
          </a:p>
          <a:p>
            <a:pPr marL="457189" indent="-457189" defTabSz="1219170">
              <a:spcAft>
                <a:spcPts val="1600"/>
              </a:spcAft>
              <a:buClr>
                <a:srgbClr val="000000"/>
              </a:buClr>
              <a:buFont typeface="Wingdings" panose="05000000000000000000" pitchFamily="2" charset="2"/>
              <a:buChar char="Ø"/>
            </a:pPr>
            <a:r>
              <a:rPr lang="en-US" sz="2667"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One key reason: economic factors are often overlooked in decision-making</a:t>
            </a:r>
          </a:p>
          <a:p>
            <a:pPr marL="457189" indent="-457189" defTabSz="1219170">
              <a:spcAft>
                <a:spcPts val="1600"/>
              </a:spcAft>
              <a:buClr>
                <a:srgbClr val="000000"/>
              </a:buClr>
              <a:buFont typeface="Wingdings" panose="05000000000000000000" pitchFamily="2" charset="2"/>
              <a:buChar char="Ø"/>
            </a:pPr>
            <a:r>
              <a:rPr lang="en-US" sz="2667"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Economic evaluation offers a way to bridge the gap between research and practice</a:t>
            </a:r>
          </a:p>
          <a:p>
            <a:pPr marL="457189" indent="-457189" defTabSz="1219170">
              <a:spcAft>
                <a:spcPts val="1600"/>
              </a:spcAft>
              <a:buClr>
                <a:srgbClr val="000000"/>
              </a:buClr>
              <a:buFont typeface="Wingdings" panose="05000000000000000000" pitchFamily="2" charset="2"/>
              <a:buChar char="Ø"/>
            </a:pPr>
            <a:r>
              <a:rPr lang="en-US" sz="2667" kern="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It provides insights into resource use, costs, and trade-offs, enabling stakeholders to make better-informed implementation decisions</a:t>
            </a:r>
            <a:endParaRPr lang="en-US" sz="2667"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44948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43569528-2F79-0F43-9BCB-1647F09E7830}"/>
            </a:ext>
          </a:extLst>
        </p:cNvPr>
        <p:cNvGrpSpPr/>
        <p:nvPr/>
      </p:nvGrpSpPr>
      <p:grpSpPr>
        <a:xfrm>
          <a:off x="0" y="0"/>
          <a:ext cx="0" cy="0"/>
          <a:chOff x="0" y="0"/>
          <a:chExt cx="0" cy="0"/>
        </a:xfrm>
      </p:grpSpPr>
      <p:sp>
        <p:nvSpPr>
          <p:cNvPr id="14" name="Google Shape;3450;p41">
            <a:extLst>
              <a:ext uri="{FF2B5EF4-FFF2-40B4-BE49-F238E27FC236}">
                <a16:creationId xmlns:a16="http://schemas.microsoft.com/office/drawing/2014/main" id="{C82F4DA4-806D-B703-8F6C-76C8E9E983C3}"/>
              </a:ext>
            </a:extLst>
          </p:cNvPr>
          <p:cNvSpPr txBox="1">
            <a:spLocks noGrp="1"/>
          </p:cNvSpPr>
          <p:nvPr>
            <p:ph type="title"/>
          </p:nvPr>
        </p:nvSpPr>
        <p:spPr>
          <a:xfrm>
            <a:off x="41629" y="455602"/>
            <a:ext cx="8837208" cy="1021295"/>
          </a:xfrm>
          <a:prstGeom prst="rect">
            <a:avLst/>
          </a:prstGeom>
        </p:spPr>
        <p:txBody>
          <a:bodyPr spcFirstLastPara="1" vert="horz" wrap="square" lIns="121900" tIns="121900" rIns="121900" bIns="121900" rtlCol="0" anchor="t" anchorCtr="0">
            <a:noAutofit/>
          </a:bodyPr>
          <a:lstStyle/>
          <a:p>
            <a:r>
              <a:rPr lang="en" sz="3733" dirty="0">
                <a:latin typeface="Aptos" panose="020B0004020202020204" pitchFamily="34" charset="0"/>
              </a:rPr>
              <a:t>Practical uses of economic evaluation</a:t>
            </a:r>
            <a:endParaRPr sz="3733" dirty="0">
              <a:latin typeface="Aptos" panose="020B0004020202020204" pitchFamily="34" charset="0"/>
            </a:endParaRPr>
          </a:p>
        </p:txBody>
      </p:sp>
      <p:sp>
        <p:nvSpPr>
          <p:cNvPr id="15" name="Google Shape;3451;p41">
            <a:extLst>
              <a:ext uri="{FF2B5EF4-FFF2-40B4-BE49-F238E27FC236}">
                <a16:creationId xmlns:a16="http://schemas.microsoft.com/office/drawing/2014/main" id="{42AE8DB0-C374-A018-12BE-7E9863F4FCD1}"/>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graphicFrame>
        <p:nvGraphicFramePr>
          <p:cNvPr id="7" name="Diagram 6">
            <a:extLst>
              <a:ext uri="{FF2B5EF4-FFF2-40B4-BE49-F238E27FC236}">
                <a16:creationId xmlns:a16="http://schemas.microsoft.com/office/drawing/2014/main" id="{67C47444-C8BB-2A82-6E40-69E6EA9923BA}"/>
              </a:ext>
            </a:extLst>
          </p:cNvPr>
          <p:cNvGraphicFramePr/>
          <p:nvPr/>
        </p:nvGraphicFramePr>
        <p:xfrm>
          <a:off x="853441" y="1535085"/>
          <a:ext cx="10501745" cy="3846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C06AA663-76E8-B958-CEAB-8D84E836E90E}"/>
              </a:ext>
            </a:extLst>
          </p:cNvPr>
          <p:cNvSpPr/>
          <p:nvPr/>
        </p:nvSpPr>
        <p:spPr>
          <a:xfrm>
            <a:off x="1175724" y="5520267"/>
            <a:ext cx="9565177" cy="681643"/>
          </a:xfrm>
          <a:prstGeom prst="rightArrow">
            <a:avLst>
              <a:gd name="adj1" fmla="val 50000"/>
              <a:gd name="adj2" fmla="val 47561"/>
            </a:avLst>
          </a:prstGeom>
          <a:solidFill>
            <a:srgbClr val="1B3A6A"/>
          </a:solidFill>
          <a:ln>
            <a:solidFill>
              <a:srgbClr val="1B3A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133" b="1" kern="0" dirty="0">
                <a:solidFill>
                  <a:srgbClr val="EEEDF4"/>
                </a:solidFill>
                <a:latin typeface="Aptos" panose="020B0004020202020204" pitchFamily="34" charset="0"/>
                <a:sym typeface="Arial"/>
              </a:rPr>
              <a:t>Economic evaluation process becomes an implementation strategy itself</a:t>
            </a:r>
            <a:endParaRPr lang="en-SG" sz="2133" b="1" kern="0" dirty="0">
              <a:solidFill>
                <a:srgbClr val="EEEDF4"/>
              </a:solidFill>
              <a:latin typeface="Aptos" panose="020B0004020202020204" pitchFamily="34" charset="0"/>
              <a:sym typeface="Arial"/>
            </a:endParaRPr>
          </a:p>
        </p:txBody>
      </p:sp>
    </p:spTree>
    <p:extLst>
      <p:ext uri="{BB962C8B-B14F-4D97-AF65-F5344CB8AC3E}">
        <p14:creationId xmlns:p14="http://schemas.microsoft.com/office/powerpoint/2010/main" val="52800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13E6-C773-E024-32A9-347B17A3D427}"/>
            </a:ext>
          </a:extLst>
        </p:cNvPr>
        <p:cNvGrpSpPr/>
        <p:nvPr/>
      </p:nvGrpSpPr>
      <p:grpSpPr>
        <a:xfrm>
          <a:off x="0" y="0"/>
          <a:ext cx="0" cy="0"/>
          <a:chOff x="0" y="0"/>
          <a:chExt cx="0" cy="0"/>
        </a:xfrm>
      </p:grpSpPr>
      <p:sp>
        <p:nvSpPr>
          <p:cNvPr id="104" name="Google Shape;3450;p41">
            <a:extLst>
              <a:ext uri="{FF2B5EF4-FFF2-40B4-BE49-F238E27FC236}">
                <a16:creationId xmlns:a16="http://schemas.microsoft.com/office/drawing/2014/main" id="{3428FA3B-FE9F-A95D-463B-C96BD6BB6C18}"/>
              </a:ext>
            </a:extLst>
          </p:cNvPr>
          <p:cNvSpPr txBox="1">
            <a:spLocks/>
          </p:cNvSpPr>
          <p:nvPr/>
        </p:nvSpPr>
        <p:spPr>
          <a:xfrm>
            <a:off x="1005699" y="2296887"/>
            <a:ext cx="9629995" cy="2264227"/>
          </a:xfrm>
          <a:prstGeom prst="rect">
            <a:avLst/>
          </a:prstGeom>
          <a:solidFill>
            <a:srgbClr val="4E916F"/>
          </a:solidFill>
          <a:ln>
            <a:solidFill>
              <a:srgbClr val="4E916F"/>
            </a:solidFill>
          </a:ln>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500"/>
              <a:buFont typeface="Arial"/>
              <a:buNone/>
              <a:defRPr sz="50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pPr algn="ctr" defTabSz="1219170"/>
            <a:r>
              <a:rPr lang="en-SG" sz="4267" kern="0" dirty="0">
                <a:solidFill>
                  <a:srgbClr val="FFFFFF"/>
                </a:solidFill>
                <a:latin typeface="Aptos" panose="020B0004020202020204" pitchFamily="34" charset="0"/>
              </a:rPr>
              <a:t>Development of economic evaluation framework for implementation research and practice</a:t>
            </a:r>
          </a:p>
        </p:txBody>
      </p:sp>
      <p:sp>
        <p:nvSpPr>
          <p:cNvPr id="3" name="Title 2">
            <a:extLst>
              <a:ext uri="{FF2B5EF4-FFF2-40B4-BE49-F238E27FC236}">
                <a16:creationId xmlns:a16="http://schemas.microsoft.com/office/drawing/2014/main" id="{99F18D86-E83C-7EF9-A389-703B94088E8D}"/>
              </a:ext>
            </a:extLst>
          </p:cNvPr>
          <p:cNvSpPr>
            <a:spLocks noGrp="1"/>
          </p:cNvSpPr>
          <p:nvPr>
            <p:ph type="title"/>
          </p:nvPr>
        </p:nvSpPr>
        <p:spPr>
          <a:xfrm>
            <a:off x="483185" y="101132"/>
            <a:ext cx="6489292" cy="1163016"/>
          </a:xfrm>
        </p:spPr>
        <p:txBody>
          <a:bodyPr/>
          <a:lstStyle/>
          <a:p>
            <a:r>
              <a:rPr lang="en-US" sz="3733" dirty="0">
                <a:latin typeface="Aptos" panose="020B0004020202020204" pitchFamily="34" charset="0"/>
              </a:rPr>
              <a:t>Our Project</a:t>
            </a:r>
            <a:endParaRPr lang="en-SG" sz="3733" dirty="0">
              <a:latin typeface="Aptos" panose="020B0004020202020204" pitchFamily="34" charset="0"/>
            </a:endParaRPr>
          </a:p>
        </p:txBody>
      </p:sp>
    </p:spTree>
    <p:extLst>
      <p:ext uri="{BB962C8B-B14F-4D97-AF65-F5344CB8AC3E}">
        <p14:creationId xmlns:p14="http://schemas.microsoft.com/office/powerpoint/2010/main" val="199005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724420CB-0A4C-A9FB-9B55-CF19CA384328}"/>
              </a:ext>
            </a:extLst>
          </p:cNvPr>
          <p:cNvSpPr>
            <a:spLocks noChangeAspect="1"/>
          </p:cNvSpPr>
          <p:nvPr/>
        </p:nvSpPr>
        <p:spPr>
          <a:xfrm>
            <a:off x="7415735" y="2768600"/>
            <a:ext cx="4788218" cy="4764277"/>
          </a:xfrm>
          <a:custGeom>
            <a:avLst/>
            <a:gdLst/>
            <a:ahLst/>
            <a:cxnLst/>
            <a:rect l="l" t="t" r="r" b="b"/>
            <a:pathLst>
              <a:path w="8978798" h="8933904">
                <a:moveTo>
                  <a:pt x="0" y="0"/>
                </a:moveTo>
                <a:lnTo>
                  <a:pt x="8978798" y="0"/>
                </a:lnTo>
                <a:lnTo>
                  <a:pt x="8978798" y="8933903"/>
                </a:lnTo>
                <a:lnTo>
                  <a:pt x="0" y="893390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CH" sz="800" dirty="0"/>
          </a:p>
        </p:txBody>
      </p:sp>
      <p:grpSp>
        <p:nvGrpSpPr>
          <p:cNvPr id="2" name="Group 2"/>
          <p:cNvGrpSpPr/>
          <p:nvPr/>
        </p:nvGrpSpPr>
        <p:grpSpPr>
          <a:xfrm>
            <a:off x="1" y="6557649"/>
            <a:ext cx="12191999" cy="300351"/>
            <a:chOff x="0" y="0"/>
            <a:chExt cx="5701783" cy="152400"/>
          </a:xfrm>
          <a:solidFill>
            <a:schemeClr val="accent4">
              <a:lumMod val="75000"/>
            </a:schemeClr>
          </a:solidFill>
        </p:grpSpPr>
        <p:sp>
          <p:nvSpPr>
            <p:cNvPr id="3" name="Freeform 3"/>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AutoShape 4"/>
          <p:cNvSpPr/>
          <p:nvPr/>
        </p:nvSpPr>
        <p:spPr>
          <a:xfrm rot="-5400000">
            <a:off x="3326618" y="714303"/>
            <a:ext cx="1441305" cy="0"/>
          </a:xfrm>
          <a:prstGeom prst="line">
            <a:avLst/>
          </a:prstGeom>
          <a:ln w="19050" cap="rnd">
            <a:solidFill>
              <a:schemeClr val="accent4">
                <a:lumMod val="75000"/>
              </a:scheme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rot="-5400000">
            <a:off x="8540717" y="714303"/>
            <a:ext cx="1441305" cy="0"/>
          </a:xfrm>
          <a:prstGeom prst="line">
            <a:avLst/>
          </a:prstGeom>
          <a:ln w="19050" cap="rnd">
            <a:solidFill>
              <a:schemeClr val="accent4">
                <a:lumMod val="75000"/>
              </a:scheme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477455" y="1450831"/>
            <a:ext cx="11237091" cy="0"/>
          </a:xfrm>
          <a:prstGeom prst="line">
            <a:avLst/>
          </a:prstGeom>
          <a:ln w="19050" cap="rnd">
            <a:solidFill>
              <a:schemeClr val="accent4">
                <a:lumMod val="75000"/>
              </a:scheme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solidFill>
                  <a:schemeClr val="accent4">
                    <a:lumMod val="75000"/>
                  </a:schemeClr>
                </a:solidFill>
              </a:ln>
              <a:solidFill>
                <a:prstClr val="black"/>
              </a:solidFill>
              <a:effectLst/>
              <a:uLnTx/>
              <a:uFillTx/>
              <a:latin typeface="Calibri"/>
              <a:ea typeface="+mn-ea"/>
              <a:cs typeface="+mn-cs"/>
            </a:endParaRPr>
          </a:p>
        </p:txBody>
      </p:sp>
      <p:sp>
        <p:nvSpPr>
          <p:cNvPr id="8" name="TextBox 8"/>
          <p:cNvSpPr txBox="1"/>
          <p:nvPr/>
        </p:nvSpPr>
        <p:spPr>
          <a:xfrm>
            <a:off x="477456" y="1895332"/>
            <a:ext cx="6938279" cy="26445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defTabSz="609630" rtl="0" eaLnBrk="1" fontAlgn="auto" latinLnBrk="0" hangingPunct="1">
              <a:lnSpc>
                <a:spcPts val="4160"/>
              </a:lnSpc>
              <a:spcBef>
                <a:spcPts val="0"/>
              </a:spcBef>
              <a:spcAft>
                <a:spcPts val="0"/>
              </a:spcAft>
              <a:buClrTx/>
              <a:buSzTx/>
              <a:buFontTx/>
              <a:buNone/>
              <a:tabLst/>
              <a:defRPr/>
            </a:pPr>
            <a:r>
              <a:rPr kumimoji="0" lang="en-US" sz="2400" b="1" u="none" strike="noStrike" kern="1200" cap="none" spc="107" normalizeH="0" baseline="0" noProof="0" dirty="0">
                <a:ln>
                  <a:noFill/>
                </a:ln>
                <a:effectLst/>
                <a:uLnTx/>
                <a:uFillTx/>
                <a:latin typeface="Poppins" panose="00000500000000000000" pitchFamily="2" charset="0"/>
                <a:cs typeface="Poppins" panose="00000500000000000000" pitchFamily="2" charset="0"/>
              </a:rPr>
              <a:t>Co-creation approach </a:t>
            </a:r>
            <a:r>
              <a:rPr kumimoji="0" lang="en-US" sz="2400" u="none" strike="noStrike" kern="1200" cap="none" spc="107" normalizeH="0" baseline="0" noProof="0" dirty="0">
                <a:ln>
                  <a:noFill/>
                </a:ln>
                <a:effectLst/>
                <a:uLnTx/>
                <a:uFillTx/>
                <a:latin typeface="Poppins" panose="00000500000000000000" pitchFamily="2" charset="0"/>
                <a:cs typeface="Poppins" panose="00000500000000000000" pitchFamily="2" charset="0"/>
              </a:rPr>
              <a:t>to </a:t>
            </a:r>
            <a:r>
              <a:rPr kumimoji="0" lang="en-US" sz="2400" b="1" u="none" strike="noStrike" kern="1200" cap="none" spc="107" normalizeH="0" baseline="0" noProof="0" dirty="0">
                <a:ln>
                  <a:noFill/>
                </a:ln>
                <a:effectLst/>
                <a:uLnTx/>
                <a:uFillTx/>
                <a:latin typeface="Poppins" panose="00000500000000000000" pitchFamily="2" charset="0"/>
                <a:cs typeface="Poppins" panose="00000500000000000000" pitchFamily="2" charset="0"/>
              </a:rPr>
              <a:t>adapting</a:t>
            </a:r>
            <a:r>
              <a:rPr kumimoji="0" lang="en-US" sz="2400" u="none" strike="noStrike" kern="1200" cap="none" spc="107" normalizeH="0" baseline="0" noProof="0" dirty="0">
                <a:ln>
                  <a:noFill/>
                </a:ln>
                <a:effectLst/>
                <a:uLnTx/>
                <a:uFillTx/>
                <a:latin typeface="Poppins" panose="00000500000000000000" pitchFamily="2" charset="0"/>
                <a:cs typeface="Poppins" panose="00000500000000000000" pitchFamily="2" charset="0"/>
              </a:rPr>
              <a:t> and </a:t>
            </a:r>
            <a:r>
              <a:rPr kumimoji="0" lang="en-US" sz="2400" b="1" u="none" strike="noStrike" kern="1200" cap="none" spc="107" normalizeH="0" baseline="0" noProof="0" dirty="0">
                <a:ln>
                  <a:noFill/>
                </a:ln>
                <a:effectLst/>
                <a:uLnTx/>
                <a:uFillTx/>
                <a:latin typeface="Poppins" panose="00000500000000000000" pitchFamily="2" charset="0"/>
                <a:cs typeface="Poppins" panose="00000500000000000000" pitchFamily="2" charset="0"/>
              </a:rPr>
              <a:t>implementing</a:t>
            </a:r>
            <a:r>
              <a:rPr kumimoji="0" lang="en-US" sz="2400" u="none" strike="noStrike" kern="1200" cap="none" spc="107" normalizeH="0" baseline="0" noProof="0" dirty="0">
                <a:ln>
                  <a:noFill/>
                </a:ln>
                <a:effectLst/>
                <a:uLnTx/>
                <a:uFillTx/>
                <a:latin typeface="Poppins" panose="00000500000000000000" pitchFamily="2" charset="0"/>
                <a:cs typeface="Poppins" panose="00000500000000000000" pitchFamily="2" charset="0"/>
              </a:rPr>
              <a:t> an </a:t>
            </a:r>
            <a:r>
              <a:rPr kumimoji="0" lang="en-US" sz="2400" b="1" u="none" strike="noStrike" kern="1200" cap="none" spc="107" normalizeH="0" baseline="0" noProof="0" dirty="0">
                <a:ln>
                  <a:noFill/>
                </a:ln>
                <a:effectLst/>
                <a:uLnTx/>
                <a:uFillTx/>
                <a:latin typeface="Poppins" panose="00000500000000000000" pitchFamily="2" charset="0"/>
                <a:cs typeface="Poppins" panose="00000500000000000000" pitchFamily="2" charset="0"/>
              </a:rPr>
              <a:t>interprofessional service targeting initiation adherence </a:t>
            </a:r>
            <a:r>
              <a:rPr kumimoji="0" lang="en-US" sz="2400" u="none" strike="noStrike" kern="1200" cap="none" spc="107" normalizeH="0" baseline="0" noProof="0" dirty="0">
                <a:ln>
                  <a:noFill/>
                </a:ln>
                <a:effectLst/>
                <a:uLnTx/>
                <a:uFillTx/>
                <a:latin typeface="Poppins" panose="00000500000000000000" pitchFamily="2" charset="0"/>
                <a:cs typeface="Poppins" panose="00000500000000000000" pitchFamily="2" charset="0"/>
              </a:rPr>
              <a:t>in Switzerland: </a:t>
            </a:r>
            <a:r>
              <a:rPr kumimoji="0" lang="en-US" sz="2400" i="1" u="none" strike="noStrike" kern="1200" cap="none" spc="107" normalizeH="0" baseline="0" noProof="0" dirty="0">
                <a:ln>
                  <a:noFill/>
                </a:ln>
                <a:effectLst/>
                <a:uLnTx/>
                <a:uFillTx/>
                <a:latin typeface="Poppins" panose="00000500000000000000" pitchFamily="2" charset="0"/>
                <a:cs typeface="Poppins" panose="00000500000000000000" pitchFamily="2" charset="0"/>
              </a:rPr>
              <a:t>myCare Start – Implementation Science project</a:t>
            </a:r>
          </a:p>
        </p:txBody>
      </p:sp>
      <p:sp>
        <p:nvSpPr>
          <p:cNvPr id="9" name="TextBox 9"/>
          <p:cNvSpPr txBox="1"/>
          <p:nvPr/>
        </p:nvSpPr>
        <p:spPr>
          <a:xfrm>
            <a:off x="4615293" y="268611"/>
            <a:ext cx="4263837" cy="275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Poppins Light"/>
                <a:ea typeface="+mn-ea"/>
                <a:cs typeface="+mn-cs"/>
              </a:rPr>
              <a:t>University of Geneva</a:t>
            </a:r>
          </a:p>
        </p:txBody>
      </p:sp>
      <p:sp>
        <p:nvSpPr>
          <p:cNvPr id="10" name="TextBox 10"/>
          <p:cNvSpPr txBox="1"/>
          <p:nvPr/>
        </p:nvSpPr>
        <p:spPr>
          <a:xfrm>
            <a:off x="685800" y="274961"/>
            <a:ext cx="2664085" cy="2426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960"/>
              </a:lnSpc>
              <a:spcBef>
                <a:spcPts val="0"/>
              </a:spcBef>
              <a:spcAft>
                <a:spcPts val="0"/>
              </a:spcAft>
              <a:buClrTx/>
              <a:buSzTx/>
              <a:buFontTx/>
              <a:buNone/>
              <a:tabLst/>
              <a:defRPr/>
            </a:pPr>
            <a:r>
              <a:rPr lang="en-US" sz="1400" dirty="0">
                <a:solidFill>
                  <a:srgbClr val="333333"/>
                </a:solidFill>
                <a:latin typeface="Poppins Medium"/>
              </a:rPr>
              <a:t>June 5</a:t>
            </a:r>
            <a:r>
              <a:rPr lang="en-US" sz="1400" baseline="30000" dirty="0">
                <a:solidFill>
                  <a:srgbClr val="333333"/>
                </a:solidFill>
                <a:latin typeface="Poppins Medium"/>
              </a:rPr>
              <a:t>th</a:t>
            </a:r>
            <a:r>
              <a:rPr kumimoji="0" lang="en-US" sz="1400" b="0" i="0" u="none" strike="noStrike" kern="1200" cap="none" spc="0" normalizeH="0" baseline="0" noProof="0" dirty="0">
                <a:ln>
                  <a:noFill/>
                </a:ln>
                <a:solidFill>
                  <a:srgbClr val="333333"/>
                </a:solidFill>
                <a:effectLst/>
                <a:uLnTx/>
                <a:uFillTx/>
                <a:latin typeface="Poppins Medium"/>
                <a:ea typeface="+mn-ea"/>
                <a:cs typeface="+mn-cs"/>
              </a:rPr>
              <a:t>, 2025</a:t>
            </a:r>
          </a:p>
        </p:txBody>
      </p:sp>
      <p:sp>
        <p:nvSpPr>
          <p:cNvPr id="11" name="TextBox 11"/>
          <p:cNvSpPr txBox="1"/>
          <p:nvPr/>
        </p:nvSpPr>
        <p:spPr>
          <a:xfrm>
            <a:off x="685800" y="713112"/>
            <a:ext cx="2664085" cy="275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2239"/>
              </a:lnSpc>
              <a:spcBef>
                <a:spcPts val="0"/>
              </a:spcBef>
              <a:spcAft>
                <a:spcPts val="0"/>
              </a:spcAft>
              <a:buClrTx/>
              <a:buSzTx/>
              <a:buFontTx/>
              <a:buNone/>
              <a:tabLst/>
              <a:defRPr/>
            </a:pPr>
            <a:r>
              <a:rPr lang="en-US" sz="1600" dirty="0">
                <a:solidFill>
                  <a:srgbClr val="333333"/>
                </a:solidFill>
                <a:latin typeface="Poppins Light"/>
              </a:rPr>
              <a:t>EIE 2025</a:t>
            </a:r>
            <a:endParaRPr kumimoji="0" lang="en-US" sz="1600" b="0" i="0" u="none" strike="noStrike" kern="1200" cap="none" spc="0" normalizeH="0" baseline="0" noProof="0" dirty="0">
              <a:ln>
                <a:noFill/>
              </a:ln>
              <a:solidFill>
                <a:srgbClr val="333333"/>
              </a:solidFill>
              <a:effectLst/>
              <a:uLnTx/>
              <a:uFillTx/>
              <a:latin typeface="Poppins Light"/>
              <a:ea typeface="+mn-ea"/>
              <a:cs typeface="+mn-cs"/>
            </a:endParaRPr>
          </a:p>
        </p:txBody>
      </p:sp>
      <p:sp>
        <p:nvSpPr>
          <p:cNvPr id="12" name="TextBox 12"/>
          <p:cNvSpPr txBox="1"/>
          <p:nvPr/>
        </p:nvSpPr>
        <p:spPr>
          <a:xfrm>
            <a:off x="9570512" y="268611"/>
            <a:ext cx="1935689" cy="275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630" rtl="0" eaLnBrk="1" fontAlgn="auto" latinLnBrk="0" hangingPunct="1">
              <a:lnSpc>
                <a:spcPts val="2239"/>
              </a:lnSpc>
              <a:spcBef>
                <a:spcPts val="0"/>
              </a:spcBef>
              <a:spcAft>
                <a:spcPts val="0"/>
              </a:spcAft>
              <a:buClrTx/>
              <a:buSzTx/>
              <a:buFontTx/>
              <a:buNone/>
              <a:tabLst/>
              <a:defRPr/>
            </a:pPr>
            <a:r>
              <a:rPr lang="en-US" sz="1600" dirty="0">
                <a:solidFill>
                  <a:srgbClr val="333333"/>
                </a:solidFill>
                <a:latin typeface="Poppins Medium"/>
              </a:rPr>
              <a:t>DR. </a:t>
            </a:r>
            <a:r>
              <a:rPr kumimoji="0" lang="en-US" sz="1600" b="0" i="0" u="none" strike="noStrike" kern="1200" cap="none" spc="0" normalizeH="0" baseline="0" noProof="0" dirty="0">
                <a:ln>
                  <a:noFill/>
                </a:ln>
                <a:solidFill>
                  <a:srgbClr val="333333"/>
                </a:solidFill>
                <a:effectLst/>
                <a:uLnTx/>
                <a:uFillTx/>
                <a:latin typeface="Poppins Medium"/>
                <a:ea typeface="+mn-ea"/>
                <a:cs typeface="+mn-cs"/>
              </a:rPr>
              <a:t>SARAH SERHAL</a:t>
            </a:r>
          </a:p>
        </p:txBody>
      </p:sp>
      <p:pic>
        <p:nvPicPr>
          <p:cNvPr id="15" name="Picture 2" descr="Team:UniGE-Geneva/Attributions - 2019.igem.org">
            <a:extLst>
              <a:ext uri="{FF2B5EF4-FFF2-40B4-BE49-F238E27FC236}">
                <a16:creationId xmlns:a16="http://schemas.microsoft.com/office/drawing/2014/main" id="{B5F507BB-C2B7-BCF4-3931-18559A5000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8161" y="663213"/>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7">
            <a:extLst>
              <a:ext uri="{FF2B5EF4-FFF2-40B4-BE49-F238E27FC236}">
                <a16:creationId xmlns:a16="http://schemas.microsoft.com/office/drawing/2014/main" id="{52A39955-E036-BD43-1B02-2417F2C8C6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17339" y="550173"/>
            <a:ext cx="762000" cy="571500"/>
          </a:xfrm>
          <a:prstGeom prst="rect">
            <a:avLst/>
          </a:prstGeom>
        </p:spPr>
      </p:pic>
      <p:pic>
        <p:nvPicPr>
          <p:cNvPr id="17" name="Picture 16">
            <a:extLst>
              <a:ext uri="{FF2B5EF4-FFF2-40B4-BE49-F238E27FC236}">
                <a16:creationId xmlns:a16="http://schemas.microsoft.com/office/drawing/2014/main" id="{47A1C73B-F6BF-F480-AD11-C87A2C865C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33716" y="736759"/>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687FE0C-DAA7-4DAE-01B6-358FEC484B32}"/>
              </a:ext>
            </a:extLst>
          </p:cNvPr>
          <p:cNvSpPr txBox="1"/>
          <p:nvPr/>
        </p:nvSpPr>
        <p:spPr>
          <a:xfrm>
            <a:off x="416528" y="4620942"/>
            <a:ext cx="6999207" cy="129362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50000"/>
              </a:lnSpc>
            </a:pPr>
            <a:r>
              <a:rPr lang="en-GB" sz="1333" dirty="0">
                <a:latin typeface="Aptos" panose="020B0004020202020204" pitchFamily="34" charset="0"/>
              </a:rPr>
              <a:t>Sarah Serhal, Karima Shamuratova, Chiara Jeiziner, Juliane Mielke, Samuel Allemann, Selina Barbati, Linnéa S. Wälti, Cedric Lanier, Dagmar M. Haller, Eva Pfarrwaller, Fanny Mulder, Karen Maes, Marc Dupuis, Stephen P. Jenkinson, Alice Panchaud, Stéphane Guerrier, Joachim Marti, Giulio Cisco, Clemence Perraudin, Alexandra L. Dima, Sabina De Geest, Marie P. Schneider.</a:t>
            </a:r>
          </a:p>
        </p:txBody>
      </p:sp>
    </p:spTree>
    <p:extLst>
      <p:ext uri="{BB962C8B-B14F-4D97-AF65-F5344CB8AC3E}">
        <p14:creationId xmlns:p14="http://schemas.microsoft.com/office/powerpoint/2010/main" val="825777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50;p41">
            <a:extLst>
              <a:ext uri="{FF2B5EF4-FFF2-40B4-BE49-F238E27FC236}">
                <a16:creationId xmlns:a16="http://schemas.microsoft.com/office/drawing/2014/main" id="{18F5D828-3DA1-B39F-4F33-524FB55CD838}"/>
              </a:ext>
            </a:extLst>
          </p:cNvPr>
          <p:cNvSpPr txBox="1">
            <a:spLocks/>
          </p:cNvSpPr>
          <p:nvPr/>
        </p:nvSpPr>
        <p:spPr>
          <a:xfrm>
            <a:off x="838200" y="366185"/>
            <a:ext cx="10515600" cy="1325033"/>
          </a:xfrm>
          <a:prstGeom prst="rect">
            <a:avLst/>
          </a:prstGeom>
        </p:spPr>
        <p:txBody>
          <a:bodyPr spcFirstLastPara="1" vert="horz" wrap="square" lIns="121900" tIns="121900" rIns="121900" bIns="12190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500"/>
              <a:buFont typeface="Arial"/>
              <a:buNone/>
              <a:defRPr sz="50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pPr defTabSz="1219170">
              <a:lnSpc>
                <a:spcPct val="90000"/>
              </a:lnSpc>
              <a:spcAft>
                <a:spcPts val="800"/>
              </a:spcAft>
              <a:buSzPts val="2900"/>
            </a:pPr>
            <a:r>
              <a:rPr lang="en-US" sz="3200" kern="0" dirty="0">
                <a:latin typeface="Aptos" panose="020B0004020202020204" pitchFamily="34" charset="0"/>
              </a:rPr>
              <a:t>Specific aims and components of the project </a:t>
            </a:r>
          </a:p>
        </p:txBody>
      </p:sp>
      <p:graphicFrame>
        <p:nvGraphicFramePr>
          <p:cNvPr id="4" name="Table 3">
            <a:extLst>
              <a:ext uri="{FF2B5EF4-FFF2-40B4-BE49-F238E27FC236}">
                <a16:creationId xmlns:a16="http://schemas.microsoft.com/office/drawing/2014/main" id="{E30804B0-025C-8200-89A3-2DC0490DD60D}"/>
              </a:ext>
            </a:extLst>
          </p:cNvPr>
          <p:cNvGraphicFramePr>
            <a:graphicFrameLocks noGrp="1"/>
          </p:cNvGraphicFramePr>
          <p:nvPr/>
        </p:nvGraphicFramePr>
        <p:xfrm>
          <a:off x="1155700" y="1819518"/>
          <a:ext cx="10528301" cy="3864916"/>
        </p:xfrm>
        <a:graphic>
          <a:graphicData uri="http://schemas.openxmlformats.org/drawingml/2006/table">
            <a:tbl>
              <a:tblPr firstRow="1" bandRow="1">
                <a:solidFill>
                  <a:schemeClr val="bg1"/>
                </a:solidFill>
              </a:tblPr>
              <a:tblGrid>
                <a:gridCol w="6165761">
                  <a:extLst>
                    <a:ext uri="{9D8B030D-6E8A-4147-A177-3AD203B41FA5}">
                      <a16:colId xmlns:a16="http://schemas.microsoft.com/office/drawing/2014/main" val="517772120"/>
                    </a:ext>
                  </a:extLst>
                </a:gridCol>
                <a:gridCol w="4362540">
                  <a:extLst>
                    <a:ext uri="{9D8B030D-6E8A-4147-A177-3AD203B41FA5}">
                      <a16:colId xmlns:a16="http://schemas.microsoft.com/office/drawing/2014/main" val="2013304970"/>
                    </a:ext>
                  </a:extLst>
                </a:gridCol>
              </a:tblGrid>
              <a:tr h="559829">
                <a:tc>
                  <a:txBody>
                    <a:bodyPr/>
                    <a:lstStyle/>
                    <a:p>
                      <a:r>
                        <a:rPr lang="en-US" sz="2100" b="1" cap="none" spc="0" dirty="0">
                          <a:solidFill>
                            <a:schemeClr val="bg2"/>
                          </a:solidFill>
                        </a:rPr>
                        <a:t>Specific project aims</a:t>
                      </a:r>
                      <a:endParaRPr lang="en-SG" sz="2100" b="1" cap="none" spc="0" dirty="0">
                        <a:solidFill>
                          <a:schemeClr val="bg2"/>
                        </a:solidFill>
                      </a:endParaRPr>
                    </a:p>
                  </a:txBody>
                  <a:tcPr marL="152561" marR="117355" marT="117355" marB="117355"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rgbClr val="1B3A6A"/>
                    </a:solidFill>
                  </a:tcPr>
                </a:tc>
                <a:tc>
                  <a:txBody>
                    <a:bodyPr/>
                    <a:lstStyle/>
                    <a:p>
                      <a:r>
                        <a:rPr lang="en-US" sz="2100" b="1" cap="none" spc="0" dirty="0">
                          <a:solidFill>
                            <a:schemeClr val="bg2"/>
                          </a:solidFill>
                        </a:rPr>
                        <a:t>Main components </a:t>
                      </a:r>
                      <a:endParaRPr lang="en-SG" sz="2100" b="1" cap="none" spc="0" dirty="0">
                        <a:solidFill>
                          <a:schemeClr val="bg2"/>
                        </a:solidFill>
                      </a:endParaRPr>
                    </a:p>
                  </a:txBody>
                  <a:tcPr marL="152561" marR="117355" marT="117355" marB="117355" anchor="ctr">
                    <a:lnL w="12700" cmpd="sng">
                      <a:noFill/>
                    </a:lnL>
                    <a:lnR w="12700" cmpd="sng">
                      <a:noFill/>
                    </a:lnR>
                    <a:lnT w="19050" cap="flat" cmpd="sng" algn="ctr">
                      <a:solidFill>
                        <a:schemeClr val="tx1"/>
                      </a:solidFill>
                      <a:prstDash val="solid"/>
                    </a:lnT>
                    <a:lnB w="38100" cmpd="sng">
                      <a:noFill/>
                    </a:lnB>
                    <a:solidFill>
                      <a:srgbClr val="1B3A6A"/>
                    </a:solidFill>
                  </a:tcPr>
                </a:tc>
                <a:extLst>
                  <a:ext uri="{0D108BD9-81ED-4DB2-BD59-A6C34878D82A}">
                    <a16:rowId xmlns:a16="http://schemas.microsoft.com/office/drawing/2014/main" val="1701500187"/>
                  </a:ext>
                </a:extLst>
              </a:tr>
              <a:tr h="1210069">
                <a:tc>
                  <a:txBody>
                    <a:bodyPr/>
                    <a:lstStyle/>
                    <a:p>
                      <a:r>
                        <a:rPr lang="en-US" sz="2100" cap="none" spc="0" dirty="0">
                          <a:solidFill>
                            <a:schemeClr val="bg2"/>
                          </a:solidFill>
                        </a:rPr>
                        <a:t>To investigate methodological developments, the approaches which have been applied and identify the key challenges in relation to different methodologies </a:t>
                      </a:r>
                      <a:endParaRPr lang="en-SG" sz="2100" cap="none" spc="0" dirty="0">
                        <a:solidFill>
                          <a:schemeClr val="bg2"/>
                        </a:solidFill>
                      </a:endParaRPr>
                    </a:p>
                  </a:txBody>
                  <a:tcPr marL="152561" marR="117355" marT="117355" marB="117355">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solidFill>
                      <a:srgbClr val="4E916F"/>
                    </a:solidFill>
                  </a:tcPr>
                </a:tc>
                <a:tc>
                  <a:txBody>
                    <a:bodyPr/>
                    <a:lstStyle/>
                    <a:p>
                      <a:r>
                        <a:rPr lang="en-US" sz="2100" b="1" cap="none" spc="0" dirty="0">
                          <a:solidFill>
                            <a:schemeClr val="bg2"/>
                          </a:solidFill>
                          <a:latin typeface="Aptos" panose="020B0004020202020204" pitchFamily="34" charset="0"/>
                          <a:ea typeface="Open Sans" panose="020B0606030504020204" pitchFamily="34" charset="0"/>
                          <a:cs typeface="Open Sans" panose="020B0606030504020204" pitchFamily="34" charset="0"/>
                        </a:rPr>
                        <a:t>Literature Review </a:t>
                      </a:r>
                      <a:endParaRPr lang="en-SG" sz="2100" cap="none" spc="0" dirty="0">
                        <a:solidFill>
                          <a:schemeClr val="bg2"/>
                        </a:solidFill>
                      </a:endParaRPr>
                    </a:p>
                  </a:txBody>
                  <a:tcPr marL="152561" marR="117355" marT="117355" marB="117355">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solidFill>
                      <a:srgbClr val="4E916F"/>
                    </a:solidFill>
                  </a:tcPr>
                </a:tc>
                <a:extLst>
                  <a:ext uri="{0D108BD9-81ED-4DB2-BD59-A6C34878D82A}">
                    <a16:rowId xmlns:a16="http://schemas.microsoft.com/office/drawing/2014/main" val="1897775989"/>
                  </a:ext>
                </a:extLst>
              </a:tr>
              <a:tr h="884949">
                <a:tc>
                  <a:txBody>
                    <a:bodyPr/>
                    <a:lstStyle/>
                    <a:p>
                      <a:r>
                        <a:rPr lang="en-US" sz="2100" cap="none" spc="0" dirty="0">
                          <a:solidFill>
                            <a:schemeClr val="bg2"/>
                          </a:solidFill>
                        </a:rPr>
                        <a:t>To apply and compare economic evidence generated using different economic evaluation approaches</a:t>
                      </a:r>
                      <a:endParaRPr lang="en-SG" sz="2100" cap="none" spc="0" dirty="0">
                        <a:solidFill>
                          <a:schemeClr val="bg2"/>
                        </a:solidFill>
                      </a:endParaRPr>
                    </a:p>
                  </a:txBody>
                  <a:tcPr marL="152561" marR="117355" marT="117355" marB="117355">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rgbClr val="4E916F"/>
                    </a:solidFill>
                  </a:tcPr>
                </a:tc>
                <a:tc>
                  <a:txBody>
                    <a:bodyPr/>
                    <a:lstStyle/>
                    <a:p>
                      <a:r>
                        <a:rPr lang="en-US" sz="2100" b="1" cap="none" spc="0" dirty="0">
                          <a:solidFill>
                            <a:schemeClr val="bg2"/>
                          </a:solidFill>
                        </a:rPr>
                        <a:t>CVD Case Study </a:t>
                      </a:r>
                    </a:p>
                    <a:p>
                      <a:endParaRPr lang="en-SG" sz="2100" cap="none" spc="0" dirty="0">
                        <a:solidFill>
                          <a:schemeClr val="bg2"/>
                        </a:solidFill>
                      </a:endParaRPr>
                    </a:p>
                  </a:txBody>
                  <a:tcPr marL="152561" marR="117355" marT="117355" marB="117355">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rgbClr val="4E916F"/>
                    </a:solidFill>
                  </a:tcPr>
                </a:tc>
                <a:extLst>
                  <a:ext uri="{0D108BD9-81ED-4DB2-BD59-A6C34878D82A}">
                    <a16:rowId xmlns:a16="http://schemas.microsoft.com/office/drawing/2014/main" val="1915959852"/>
                  </a:ext>
                </a:extLst>
              </a:tr>
              <a:tr h="1210069">
                <a:tc>
                  <a:txBody>
                    <a:bodyPr/>
                    <a:lstStyle/>
                    <a:p>
                      <a:r>
                        <a:rPr lang="en-US" sz="2100" cap="none" spc="0" dirty="0">
                          <a:solidFill>
                            <a:schemeClr val="bg2"/>
                          </a:solidFill>
                        </a:rPr>
                        <a:t>To assess the application of economic evaluation process to inform real-world implementation decision</a:t>
                      </a:r>
                      <a:endParaRPr lang="en-SG" sz="2100" cap="none" spc="0" dirty="0">
                        <a:solidFill>
                          <a:schemeClr val="bg2"/>
                        </a:solidFill>
                      </a:endParaRPr>
                    </a:p>
                  </a:txBody>
                  <a:tcPr marL="152561" marR="117355" marT="117355" marB="117355">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solidFill>
                      <a:srgbClr val="4E916F"/>
                    </a:solidFill>
                  </a:tcPr>
                </a:tc>
                <a:tc>
                  <a:txBody>
                    <a:bodyPr/>
                    <a:lstStyle/>
                    <a:p>
                      <a:r>
                        <a:rPr lang="en-US" sz="2100" b="1" cap="none" spc="0" dirty="0">
                          <a:solidFill>
                            <a:schemeClr val="bg2"/>
                          </a:solidFill>
                          <a:latin typeface="Aptos" panose="020B0004020202020204" pitchFamily="34" charset="0"/>
                          <a:ea typeface="Open Sans" panose="020B0606030504020204" pitchFamily="34" charset="0"/>
                          <a:cs typeface="Open Sans" panose="020B0606030504020204" pitchFamily="34" charset="0"/>
                        </a:rPr>
                        <a:t>Expert Panel Discussions </a:t>
                      </a:r>
                      <a:endParaRPr lang="en-SG" sz="2100" cap="none" spc="0" dirty="0">
                        <a:solidFill>
                          <a:schemeClr val="bg2"/>
                        </a:solidFill>
                      </a:endParaRPr>
                    </a:p>
                  </a:txBody>
                  <a:tcPr marL="152561" marR="117355" marT="117355" marB="117355">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solidFill>
                      <a:srgbClr val="4E916F"/>
                    </a:solidFill>
                  </a:tcPr>
                </a:tc>
                <a:extLst>
                  <a:ext uri="{0D108BD9-81ED-4DB2-BD59-A6C34878D82A}">
                    <a16:rowId xmlns:a16="http://schemas.microsoft.com/office/drawing/2014/main" val="246956736"/>
                  </a:ext>
                </a:extLst>
              </a:tr>
            </a:tbl>
          </a:graphicData>
        </a:graphic>
      </p:graphicFrame>
    </p:spTree>
    <p:extLst>
      <p:ext uri="{BB962C8B-B14F-4D97-AF65-F5344CB8AC3E}">
        <p14:creationId xmlns:p14="http://schemas.microsoft.com/office/powerpoint/2010/main" val="2519788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5">
          <a:extLst>
            <a:ext uri="{FF2B5EF4-FFF2-40B4-BE49-F238E27FC236}">
              <a16:creationId xmlns:a16="http://schemas.microsoft.com/office/drawing/2014/main" id="{12F2E915-3C18-D39A-3270-1DFBDEFCAD35}"/>
            </a:ext>
          </a:extLst>
        </p:cNvPr>
        <p:cNvGrpSpPr/>
        <p:nvPr/>
      </p:nvGrpSpPr>
      <p:grpSpPr>
        <a:xfrm>
          <a:off x="0" y="0"/>
          <a:ext cx="0" cy="0"/>
          <a:chOff x="0" y="0"/>
          <a:chExt cx="0" cy="0"/>
        </a:xfrm>
      </p:grpSpPr>
      <p:sp>
        <p:nvSpPr>
          <p:cNvPr id="3306" name="Google Shape;3306;p40">
            <a:extLst>
              <a:ext uri="{FF2B5EF4-FFF2-40B4-BE49-F238E27FC236}">
                <a16:creationId xmlns:a16="http://schemas.microsoft.com/office/drawing/2014/main" id="{F09B3465-214E-ED65-B146-A6AD7EF32CEC}"/>
              </a:ext>
            </a:extLst>
          </p:cNvPr>
          <p:cNvSpPr txBox="1">
            <a:spLocks noGrp="1"/>
          </p:cNvSpPr>
          <p:nvPr>
            <p:ph type="title"/>
          </p:nvPr>
        </p:nvSpPr>
        <p:spPr>
          <a:xfrm>
            <a:off x="1659467" y="3273833"/>
            <a:ext cx="3966000" cy="2298400"/>
          </a:xfrm>
          <a:prstGeom prst="rect">
            <a:avLst/>
          </a:prstGeom>
        </p:spPr>
        <p:txBody>
          <a:bodyPr spcFirstLastPara="1" vert="horz" wrap="square" lIns="121900" tIns="121900" rIns="121900" bIns="121900" rtlCol="0" anchor="t" anchorCtr="0">
            <a:noAutofit/>
          </a:bodyPr>
          <a:lstStyle/>
          <a:p>
            <a:r>
              <a:rPr lang="en" sz="5333" dirty="0">
                <a:latin typeface="Aptos" panose="020B0004020202020204" pitchFamily="34" charset="0"/>
              </a:rPr>
              <a:t>Literature Review</a:t>
            </a:r>
            <a:endParaRPr sz="5333" dirty="0">
              <a:latin typeface="Aptos" panose="020B0004020202020204" pitchFamily="34" charset="0"/>
            </a:endParaRPr>
          </a:p>
        </p:txBody>
      </p:sp>
      <p:sp>
        <p:nvSpPr>
          <p:cNvPr id="3307" name="Google Shape;3307;p40">
            <a:extLst>
              <a:ext uri="{FF2B5EF4-FFF2-40B4-BE49-F238E27FC236}">
                <a16:creationId xmlns:a16="http://schemas.microsoft.com/office/drawing/2014/main" id="{ECD96733-A4BC-1E05-12A2-F3BC2B1E181E}"/>
              </a:ext>
            </a:extLst>
          </p:cNvPr>
          <p:cNvSpPr txBox="1">
            <a:spLocks noGrp="1"/>
          </p:cNvSpPr>
          <p:nvPr>
            <p:ph type="title" idx="2"/>
          </p:nvPr>
        </p:nvSpPr>
        <p:spPr>
          <a:xfrm>
            <a:off x="1834633" y="1952367"/>
            <a:ext cx="1317200" cy="1169600"/>
          </a:xfrm>
          <a:prstGeom prst="rect">
            <a:avLst/>
          </a:prstGeom>
        </p:spPr>
        <p:txBody>
          <a:bodyPr spcFirstLastPara="1" vert="horz" wrap="square" lIns="121900" tIns="121900" rIns="121900" bIns="121900" rtlCol="0" anchor="ctr" anchorCtr="0">
            <a:noAutofit/>
          </a:bodyPr>
          <a:lstStyle/>
          <a:p>
            <a:pPr algn="ctr"/>
            <a:r>
              <a:rPr lang="en" dirty="0"/>
              <a:t>01</a:t>
            </a:r>
            <a:endParaRPr dirty="0"/>
          </a:p>
        </p:txBody>
      </p:sp>
      <p:pic>
        <p:nvPicPr>
          <p:cNvPr id="2" name="Picture 1" descr="Variety of books on shelves in library">
            <a:extLst>
              <a:ext uri="{FF2B5EF4-FFF2-40B4-BE49-F238E27FC236}">
                <a16:creationId xmlns:a16="http://schemas.microsoft.com/office/drawing/2014/main" id="{58556F9F-3C31-CE7B-7737-919FC7F47A03}"/>
              </a:ext>
            </a:extLst>
          </p:cNvPr>
          <p:cNvPicPr>
            <a:picLocks noChangeAspect="1"/>
          </p:cNvPicPr>
          <p:nvPr/>
        </p:nvPicPr>
        <p:blipFill>
          <a:blip r:embed="rId3"/>
          <a:stretch>
            <a:fillRect/>
          </a:stretch>
        </p:blipFill>
        <p:spPr>
          <a:xfrm>
            <a:off x="6678418" y="2145938"/>
            <a:ext cx="3938703" cy="2675444"/>
          </a:xfrm>
          <a:prstGeom prst="rect">
            <a:avLst/>
          </a:prstGeom>
        </p:spPr>
      </p:pic>
    </p:spTree>
    <p:extLst>
      <p:ext uri="{BB962C8B-B14F-4D97-AF65-F5344CB8AC3E}">
        <p14:creationId xmlns:p14="http://schemas.microsoft.com/office/powerpoint/2010/main" val="394879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F229663C-6FC9-5F26-4612-A4BD5909C6F5}"/>
            </a:ext>
          </a:extLst>
        </p:cNvPr>
        <p:cNvGrpSpPr/>
        <p:nvPr/>
      </p:nvGrpSpPr>
      <p:grpSpPr>
        <a:xfrm>
          <a:off x="0" y="0"/>
          <a:ext cx="0" cy="0"/>
          <a:chOff x="0" y="0"/>
          <a:chExt cx="0" cy="0"/>
        </a:xfrm>
      </p:grpSpPr>
      <p:sp>
        <p:nvSpPr>
          <p:cNvPr id="15" name="Google Shape;3451;p41">
            <a:extLst>
              <a:ext uri="{FF2B5EF4-FFF2-40B4-BE49-F238E27FC236}">
                <a16:creationId xmlns:a16="http://schemas.microsoft.com/office/drawing/2014/main" id="{B0C0E82D-8C93-D9D1-0F0C-F70829F2AF15}"/>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4" name="TextBox 3">
            <a:extLst>
              <a:ext uri="{FF2B5EF4-FFF2-40B4-BE49-F238E27FC236}">
                <a16:creationId xmlns:a16="http://schemas.microsoft.com/office/drawing/2014/main" id="{FA5BC3AA-6ECA-4C84-ABA0-15554DBA59C6}"/>
              </a:ext>
            </a:extLst>
          </p:cNvPr>
          <p:cNvSpPr txBox="1"/>
          <p:nvPr/>
        </p:nvSpPr>
        <p:spPr>
          <a:xfrm>
            <a:off x="201639" y="1537759"/>
            <a:ext cx="11635685" cy="2813912"/>
          </a:xfrm>
          <a:prstGeom prst="rect">
            <a:avLst/>
          </a:prstGeom>
          <a:noFill/>
        </p:spPr>
        <p:txBody>
          <a:bodyPr wrap="square">
            <a:spAutoFit/>
          </a:bodyPr>
          <a:lstStyle/>
          <a:p>
            <a:pPr marL="479988" indent="-457189" defTabSz="1219170">
              <a:lnSpc>
                <a:spcPct val="115000"/>
              </a:lnSpc>
              <a:spcAft>
                <a:spcPts val="1067"/>
              </a:spcAft>
              <a:buClr>
                <a:srgbClr val="000000"/>
              </a:buClr>
              <a:buFont typeface="Wingdings" panose="05000000000000000000" pitchFamily="2" charset="2"/>
              <a:buChar char="Ø"/>
            </a:pPr>
            <a:r>
              <a:rPr lang="en-SG" sz="2667" kern="100" dirty="0">
                <a:solidFill>
                  <a:srgbClr val="000000"/>
                </a:solidFill>
                <a:latin typeface="Aptos" panose="020B0004020202020204" pitchFamily="34" charset="0"/>
                <a:ea typeface="Aptos" panose="020B0004020202020204" pitchFamily="34" charset="0"/>
                <a:cs typeface="Times New Roman" panose="02020603050405020304" pitchFamily="18" charset="0"/>
                <a:sym typeface="Arial"/>
              </a:rPr>
              <a:t>A mix of methodologies including expert recommendations, snowballing and forward citation mining were conducted to identify relevant literature </a:t>
            </a:r>
          </a:p>
          <a:p>
            <a:pPr marL="479988" indent="-457189" defTabSz="1219170">
              <a:lnSpc>
                <a:spcPct val="115000"/>
              </a:lnSpc>
              <a:spcAft>
                <a:spcPts val="1067"/>
              </a:spcAft>
              <a:buClr>
                <a:srgbClr val="000000"/>
              </a:buClr>
              <a:buFont typeface="Wingdings" panose="05000000000000000000" pitchFamily="2" charset="2"/>
              <a:buChar char="Ø"/>
            </a:pPr>
            <a:r>
              <a:rPr lang="en-SG" sz="2667" kern="100" dirty="0">
                <a:solidFill>
                  <a:srgbClr val="000000"/>
                </a:solidFill>
                <a:latin typeface="Aptos" panose="020B0004020202020204" pitchFamily="34" charset="0"/>
                <a:ea typeface="Aptos" panose="020B0004020202020204" pitchFamily="34" charset="0"/>
                <a:cs typeface="Times New Roman" panose="02020603050405020304" pitchFamily="18" charset="0"/>
                <a:sym typeface="Arial"/>
              </a:rPr>
              <a:t>There are 74 studies included in this review</a:t>
            </a:r>
          </a:p>
          <a:p>
            <a:pPr marL="479988" indent="-457189" defTabSz="1219170">
              <a:lnSpc>
                <a:spcPct val="115000"/>
              </a:lnSpc>
              <a:spcAft>
                <a:spcPts val="1067"/>
              </a:spcAft>
              <a:buClr>
                <a:srgbClr val="000000"/>
              </a:buClr>
              <a:buFont typeface="Wingdings" panose="05000000000000000000" pitchFamily="2" charset="2"/>
              <a:buChar char="Ø"/>
            </a:pPr>
            <a:r>
              <a:rPr lang="en-SG" sz="2667" kern="100" dirty="0">
                <a:solidFill>
                  <a:srgbClr val="000000"/>
                </a:solidFill>
                <a:latin typeface="Aptos" panose="020B0004020202020204" pitchFamily="34" charset="0"/>
                <a:ea typeface="Aptos" panose="020B0004020202020204" pitchFamily="34" charset="0"/>
                <a:cs typeface="Times New Roman" panose="02020603050405020304" pitchFamily="18" charset="0"/>
                <a:sym typeface="Arial"/>
              </a:rPr>
              <a:t>The studies are categorised as: </a:t>
            </a:r>
          </a:p>
          <a:p>
            <a:pPr marL="380990" lvl="3" indent="-380990" defTabSz="1219170">
              <a:spcAft>
                <a:spcPts val="1600"/>
              </a:spcAft>
              <a:buClr>
                <a:srgbClr val="000000"/>
              </a:buClr>
              <a:buFont typeface="Arial" panose="020B0604020202020204" pitchFamily="34" charset="0"/>
              <a:buChar char="•"/>
            </a:pPr>
            <a:endParaRPr lang="en-US" sz="26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Google Shape;3450;p41">
            <a:extLst>
              <a:ext uri="{FF2B5EF4-FFF2-40B4-BE49-F238E27FC236}">
                <a16:creationId xmlns:a16="http://schemas.microsoft.com/office/drawing/2014/main" id="{F11DCAA0-B31F-6E38-2878-A36FC5167B31}"/>
              </a:ext>
            </a:extLst>
          </p:cNvPr>
          <p:cNvSpPr txBox="1">
            <a:spLocks/>
          </p:cNvSpPr>
          <p:nvPr/>
        </p:nvSpPr>
        <p:spPr>
          <a:xfrm>
            <a:off x="384519" y="179067"/>
            <a:ext cx="5904315" cy="10672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500"/>
              <a:buFont typeface="Arial"/>
              <a:buNone/>
              <a:defRPr sz="50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pPr defTabSz="1219170"/>
            <a:r>
              <a:rPr lang="en" sz="3733" kern="0" dirty="0">
                <a:latin typeface="Aptos" panose="020B0004020202020204" pitchFamily="34" charset="0"/>
              </a:rPr>
              <a:t>Review Results </a:t>
            </a:r>
            <a:r>
              <a:rPr lang="en-US" sz="3733" kern="0" dirty="0">
                <a:latin typeface="Aptos" panose="020B0004020202020204" pitchFamily="34" charset="0"/>
              </a:rPr>
              <a:t> </a:t>
            </a:r>
          </a:p>
        </p:txBody>
      </p:sp>
      <p:sp>
        <p:nvSpPr>
          <p:cNvPr id="3" name="TextBox 2">
            <a:extLst>
              <a:ext uri="{FF2B5EF4-FFF2-40B4-BE49-F238E27FC236}">
                <a16:creationId xmlns:a16="http://schemas.microsoft.com/office/drawing/2014/main" id="{08D87D66-758A-80E6-8EE3-73346FF7BFA5}"/>
              </a:ext>
            </a:extLst>
          </p:cNvPr>
          <p:cNvSpPr txBox="1"/>
          <p:nvPr/>
        </p:nvSpPr>
        <p:spPr>
          <a:xfrm>
            <a:off x="442105" y="3806297"/>
            <a:ext cx="9321337" cy="2525371"/>
          </a:xfrm>
          <a:prstGeom prst="rect">
            <a:avLst/>
          </a:prstGeom>
          <a:noFill/>
        </p:spPr>
        <p:txBody>
          <a:bodyPr wrap="square">
            <a:spAutoFit/>
          </a:bodyPr>
          <a:lstStyle/>
          <a:p>
            <a:pPr marL="1066773" lvl="8" indent="-457189" defTabSz="1219170">
              <a:lnSpc>
                <a:spcPct val="115000"/>
              </a:lnSpc>
              <a:spcAft>
                <a:spcPts val="1067"/>
              </a:spcAft>
              <a:buClr>
                <a:srgbClr val="000000"/>
              </a:buClr>
              <a:buFont typeface="Wingdings" panose="05000000000000000000" pitchFamily="2" charset="2"/>
              <a:buChar char="§"/>
              <a:defRPr/>
            </a:pPr>
            <a:r>
              <a:rPr lang="en-SG" sz="2133" kern="100" dirty="0">
                <a:solidFill>
                  <a:srgbClr val="132125"/>
                </a:solidFill>
                <a:latin typeface="Aptos" panose="020B0004020202020204" pitchFamily="34" charset="0"/>
                <a:ea typeface="Aptos" panose="020B0004020202020204" pitchFamily="34" charset="0"/>
                <a:cs typeface="Times New Roman" panose="02020603050405020304" pitchFamily="18" charset="0"/>
                <a:sym typeface="Arial"/>
              </a:rPr>
              <a:t>Conceptual and methodological studies (N=13)</a:t>
            </a:r>
          </a:p>
          <a:p>
            <a:pPr marL="1066773" lvl="8" indent="-457189" defTabSz="1219170">
              <a:lnSpc>
                <a:spcPct val="115000"/>
              </a:lnSpc>
              <a:spcAft>
                <a:spcPts val="1067"/>
              </a:spcAft>
              <a:buClr>
                <a:srgbClr val="000000"/>
              </a:buClr>
              <a:buFont typeface="Wingdings" panose="05000000000000000000" pitchFamily="2" charset="2"/>
              <a:buChar char="§"/>
              <a:defRPr/>
            </a:pPr>
            <a:r>
              <a:rPr lang="en-SG" sz="2133" kern="100" dirty="0">
                <a:solidFill>
                  <a:srgbClr val="132125"/>
                </a:solidFill>
                <a:latin typeface="Aptos" panose="020B0004020202020204" pitchFamily="34" charset="0"/>
                <a:ea typeface="Aptos" panose="020B0004020202020204" pitchFamily="34" charset="0"/>
                <a:cs typeface="Times New Roman" panose="02020603050405020304" pitchFamily="18" charset="0"/>
                <a:sym typeface="Arial"/>
              </a:rPr>
              <a:t> Evidence review studies (N= 21)</a:t>
            </a:r>
          </a:p>
          <a:p>
            <a:pPr marL="1066773" lvl="8" indent="-457189" defTabSz="1219170">
              <a:lnSpc>
                <a:spcPct val="115000"/>
              </a:lnSpc>
              <a:spcAft>
                <a:spcPts val="1067"/>
              </a:spcAft>
              <a:buClr>
                <a:srgbClr val="000000"/>
              </a:buClr>
              <a:buFont typeface="Wingdings" panose="05000000000000000000" pitchFamily="2" charset="2"/>
              <a:buChar char="§"/>
              <a:defRPr/>
            </a:pPr>
            <a:r>
              <a:rPr lang="en-SG" sz="2133" kern="100" dirty="0">
                <a:solidFill>
                  <a:srgbClr val="132125"/>
                </a:solidFill>
                <a:latin typeface="Aptos" panose="020B0004020202020204" pitchFamily="34" charset="0"/>
                <a:ea typeface="Aptos" panose="020B0004020202020204" pitchFamily="34" charset="0"/>
                <a:cs typeface="Times New Roman" panose="02020603050405020304" pitchFamily="18" charset="0"/>
                <a:sym typeface="Arial"/>
              </a:rPr>
              <a:t> Original economic evaluation studies (N=  31)</a:t>
            </a:r>
          </a:p>
          <a:p>
            <a:pPr marL="1066773" lvl="8" indent="-457189" defTabSz="1219170">
              <a:lnSpc>
                <a:spcPct val="115000"/>
              </a:lnSpc>
              <a:spcAft>
                <a:spcPts val="1067"/>
              </a:spcAft>
              <a:buClr>
                <a:srgbClr val="000000"/>
              </a:buClr>
              <a:buFont typeface="Wingdings" panose="05000000000000000000" pitchFamily="2" charset="2"/>
              <a:buChar char="§"/>
              <a:defRPr/>
            </a:pPr>
            <a:r>
              <a:rPr lang="en-SG" sz="2133" kern="100" dirty="0">
                <a:solidFill>
                  <a:srgbClr val="132125"/>
                </a:solidFill>
                <a:latin typeface="Aptos" panose="020B0004020202020204" pitchFamily="34" charset="0"/>
                <a:ea typeface="Aptos" panose="020B0004020202020204" pitchFamily="34" charset="0"/>
                <a:cs typeface="Times New Roman" panose="02020603050405020304" pitchFamily="18" charset="0"/>
                <a:sym typeface="Arial"/>
              </a:rPr>
              <a:t> Opinion and discussion pieces (N= 7)</a:t>
            </a:r>
          </a:p>
          <a:p>
            <a:pPr marL="1066773" lvl="8" indent="-457189" defTabSz="1219170">
              <a:lnSpc>
                <a:spcPct val="115000"/>
              </a:lnSpc>
              <a:spcAft>
                <a:spcPts val="1067"/>
              </a:spcAft>
              <a:buClr>
                <a:srgbClr val="000000"/>
              </a:buClr>
              <a:buFont typeface="Wingdings" panose="05000000000000000000" pitchFamily="2" charset="2"/>
              <a:buChar char="§"/>
              <a:defRPr/>
            </a:pPr>
            <a:r>
              <a:rPr lang="en-SG" sz="2133" kern="100" dirty="0">
                <a:solidFill>
                  <a:srgbClr val="132125"/>
                </a:solidFill>
                <a:latin typeface="Aptos" panose="020B0004020202020204" pitchFamily="34" charset="0"/>
                <a:ea typeface="Aptos" panose="020B0004020202020204" pitchFamily="34" charset="0"/>
                <a:cs typeface="Times New Roman" panose="02020603050405020304" pitchFamily="18" charset="0"/>
                <a:sym typeface="Arial"/>
              </a:rPr>
              <a:t> Other studies (N=2)</a:t>
            </a:r>
          </a:p>
        </p:txBody>
      </p:sp>
    </p:spTree>
    <p:extLst>
      <p:ext uri="{BB962C8B-B14F-4D97-AF65-F5344CB8AC3E}">
        <p14:creationId xmlns:p14="http://schemas.microsoft.com/office/powerpoint/2010/main" val="746766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5EB496B7-CA28-A756-5E72-5363BC96DC1C}"/>
            </a:ext>
          </a:extLst>
        </p:cNvPr>
        <p:cNvGrpSpPr/>
        <p:nvPr/>
      </p:nvGrpSpPr>
      <p:grpSpPr>
        <a:xfrm>
          <a:off x="0" y="0"/>
          <a:ext cx="0" cy="0"/>
          <a:chOff x="0" y="0"/>
          <a:chExt cx="0" cy="0"/>
        </a:xfrm>
      </p:grpSpPr>
      <p:sp>
        <p:nvSpPr>
          <p:cNvPr id="15" name="Google Shape;3451;p41">
            <a:extLst>
              <a:ext uri="{FF2B5EF4-FFF2-40B4-BE49-F238E27FC236}">
                <a16:creationId xmlns:a16="http://schemas.microsoft.com/office/drawing/2014/main" id="{21335347-AF52-5727-705D-9D856E266423}"/>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3" name="TextBox 2">
            <a:extLst>
              <a:ext uri="{FF2B5EF4-FFF2-40B4-BE49-F238E27FC236}">
                <a16:creationId xmlns:a16="http://schemas.microsoft.com/office/drawing/2014/main" id="{D99BA9EF-D97E-3B93-022B-6D77A83F3AB7}"/>
              </a:ext>
            </a:extLst>
          </p:cNvPr>
          <p:cNvSpPr txBox="1"/>
          <p:nvPr/>
        </p:nvSpPr>
        <p:spPr>
          <a:xfrm>
            <a:off x="275753" y="1625600"/>
            <a:ext cx="12112169" cy="3917034"/>
          </a:xfrm>
          <a:prstGeom prst="rect">
            <a:avLst/>
          </a:prstGeom>
          <a:noFill/>
        </p:spPr>
        <p:txBody>
          <a:bodyPr wrap="square">
            <a:spAutoFit/>
          </a:bodyPr>
          <a:lstStyle/>
          <a:p>
            <a:pPr marL="380990" indent="-380990" defTabSz="1219170">
              <a:lnSpc>
                <a:spcPct val="150000"/>
              </a:lnSpc>
              <a:buClr>
                <a:srgbClr val="000000"/>
              </a:buClr>
              <a:buFont typeface="Wingdings" panose="05000000000000000000" pitchFamily="2" charset="2"/>
              <a:buChar char="Ø"/>
            </a:pPr>
            <a:r>
              <a:rPr lang="en-US" sz="2400"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Begin economic evaluations ex ante- at the design phase and throughout the implementation process </a:t>
            </a:r>
          </a:p>
          <a:p>
            <a:pPr marL="380990" lvl="1" indent="-380990" defTabSz="1219170">
              <a:lnSpc>
                <a:spcPct val="150000"/>
              </a:lnSpc>
              <a:buClr>
                <a:srgbClr val="000000"/>
              </a:buClr>
              <a:buFont typeface="Wingdings" panose="05000000000000000000" pitchFamily="2" charset="2"/>
              <a:buChar char="Ø"/>
            </a:pPr>
            <a:r>
              <a:rPr lang="en-US" sz="2400"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Consider perspectives from all stakeholders - including staff, patients and policymakers</a:t>
            </a:r>
          </a:p>
          <a:p>
            <a:pPr marL="380990" lvl="1" indent="-380990" defTabSz="1219170">
              <a:lnSpc>
                <a:spcPct val="150000"/>
              </a:lnSpc>
              <a:buClr>
                <a:srgbClr val="000000"/>
              </a:buClr>
              <a:buFont typeface="Wingdings" panose="05000000000000000000" pitchFamily="2" charset="2"/>
              <a:buChar char="Ø"/>
            </a:pPr>
            <a:r>
              <a:rPr lang="en-US" sz="2400"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Differentiate implementation research and development costs from sustainment costs</a:t>
            </a:r>
          </a:p>
          <a:p>
            <a:pPr marL="380990" lvl="1" indent="-380990" defTabSz="1219170">
              <a:lnSpc>
                <a:spcPct val="150000"/>
              </a:lnSpc>
              <a:buClr>
                <a:srgbClr val="000000"/>
              </a:buClr>
              <a:buFont typeface="Wingdings" panose="05000000000000000000" pitchFamily="2" charset="2"/>
              <a:buChar char="Ø"/>
            </a:pPr>
            <a:r>
              <a:rPr lang="en-US" sz="2400"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Include both intervention delivery costs and all long-term downstream costs</a:t>
            </a:r>
          </a:p>
          <a:p>
            <a:pPr marL="380990" lvl="1" indent="-380990" defTabSz="1219170">
              <a:lnSpc>
                <a:spcPct val="150000"/>
              </a:lnSpc>
              <a:buClr>
                <a:srgbClr val="000000"/>
              </a:buClr>
              <a:buFont typeface="Wingdings" panose="05000000000000000000" pitchFamily="2" charset="2"/>
              <a:buChar char="Ø"/>
            </a:pPr>
            <a:r>
              <a:rPr lang="en-US" sz="2400"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Account for timing differences between intervention effects and implementation strategy impact</a:t>
            </a:r>
            <a:endParaRPr lang="en-GB" sz="3200" kern="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endParaRPr>
          </a:p>
        </p:txBody>
      </p:sp>
      <p:sp>
        <p:nvSpPr>
          <p:cNvPr id="5" name="Google Shape;3450;p41">
            <a:extLst>
              <a:ext uri="{FF2B5EF4-FFF2-40B4-BE49-F238E27FC236}">
                <a16:creationId xmlns:a16="http://schemas.microsoft.com/office/drawing/2014/main" id="{73659C8A-5320-6ACB-830F-B06D1C68CD4C}"/>
              </a:ext>
            </a:extLst>
          </p:cNvPr>
          <p:cNvSpPr txBox="1">
            <a:spLocks/>
          </p:cNvSpPr>
          <p:nvPr/>
        </p:nvSpPr>
        <p:spPr>
          <a:xfrm>
            <a:off x="183717" y="103088"/>
            <a:ext cx="8963068" cy="915347"/>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500"/>
              <a:buFont typeface="Arial"/>
              <a:buNone/>
              <a:defRPr sz="50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pPr defTabSz="1219170"/>
            <a:r>
              <a:rPr lang="en-SG" sz="3733" kern="0" dirty="0">
                <a:latin typeface="Aptos" panose="020B0004020202020204" pitchFamily="34" charset="0"/>
              </a:rPr>
              <a:t>Insights based on methodological approaches </a:t>
            </a:r>
          </a:p>
        </p:txBody>
      </p:sp>
    </p:spTree>
    <p:extLst>
      <p:ext uri="{BB962C8B-B14F-4D97-AF65-F5344CB8AC3E}">
        <p14:creationId xmlns:p14="http://schemas.microsoft.com/office/powerpoint/2010/main" val="2767168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3F102B76-411F-2CCD-41CA-9B8188EA38A1}"/>
            </a:ext>
          </a:extLst>
        </p:cNvPr>
        <p:cNvGrpSpPr/>
        <p:nvPr/>
      </p:nvGrpSpPr>
      <p:grpSpPr>
        <a:xfrm>
          <a:off x="0" y="0"/>
          <a:ext cx="0" cy="0"/>
          <a:chOff x="0" y="0"/>
          <a:chExt cx="0" cy="0"/>
        </a:xfrm>
      </p:grpSpPr>
      <p:sp>
        <p:nvSpPr>
          <p:cNvPr id="15" name="Google Shape;3451;p41">
            <a:extLst>
              <a:ext uri="{FF2B5EF4-FFF2-40B4-BE49-F238E27FC236}">
                <a16:creationId xmlns:a16="http://schemas.microsoft.com/office/drawing/2014/main" id="{A352405E-3F2A-5B62-0FCA-FE50F66E0FF2}"/>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3" name="TextBox 2">
            <a:extLst>
              <a:ext uri="{FF2B5EF4-FFF2-40B4-BE49-F238E27FC236}">
                <a16:creationId xmlns:a16="http://schemas.microsoft.com/office/drawing/2014/main" id="{4CA08EE4-B254-B67C-B496-872407BB7DA6}"/>
              </a:ext>
            </a:extLst>
          </p:cNvPr>
          <p:cNvSpPr txBox="1"/>
          <p:nvPr/>
        </p:nvSpPr>
        <p:spPr>
          <a:xfrm>
            <a:off x="245750" y="1580553"/>
            <a:ext cx="10929861" cy="4471032"/>
          </a:xfrm>
          <a:prstGeom prst="rect">
            <a:avLst/>
          </a:prstGeom>
          <a:noFill/>
        </p:spPr>
        <p:txBody>
          <a:bodyPr wrap="square">
            <a:spAutoFit/>
          </a:bodyPr>
          <a:lstStyle/>
          <a:p>
            <a:pPr marL="380990" indent="-380990" defTabSz="1219170">
              <a:lnSpc>
                <a:spcPct val="150000"/>
              </a:lnSpc>
              <a:buClr>
                <a:srgbClr val="000000"/>
              </a:buClr>
              <a:buFont typeface="Wingdings" panose="05000000000000000000" pitchFamily="2" charset="2"/>
              <a:buChar char="Ø"/>
            </a:pPr>
            <a:r>
              <a:rPr lang="en-US" sz="2400" kern="100" dirty="0">
                <a:solidFill>
                  <a:srgbClr val="EEEDF4">
                    <a:lumMod val="10000"/>
                  </a:srgbClr>
                </a:solidFill>
                <a:latin typeface="Aptos" panose="020B0004020202020204" pitchFamily="34" charset="0"/>
                <a:ea typeface="Open Sans" panose="020B0606030504020204" pitchFamily="34" charset="0"/>
                <a:cs typeface="Open Sans" panose="020B0606030504020204" pitchFamily="34" charset="0"/>
                <a:sym typeface="Arial"/>
              </a:rPr>
              <a:t>Most commonly applied methods- costing approach</a:t>
            </a:r>
          </a:p>
          <a:p>
            <a:pPr marL="380990" indent="-380990" defTabSz="1219170">
              <a:lnSpc>
                <a:spcPct val="150000"/>
              </a:lnSpc>
              <a:buClr>
                <a:srgbClr val="000000"/>
              </a:buClr>
              <a:buFont typeface="Wingdings" panose="05000000000000000000" pitchFamily="2" charset="2"/>
              <a:buChar char="Ø"/>
            </a:pPr>
            <a:r>
              <a:rPr lang="en-US" sz="2400" kern="100" dirty="0">
                <a:solidFill>
                  <a:srgbClr val="EEEDF4">
                    <a:lumMod val="10000"/>
                  </a:srgbClr>
                </a:solidFill>
                <a:latin typeface="Aptos" panose="020B0004020202020204" pitchFamily="34" charset="0"/>
                <a:ea typeface="Open Sans" panose="020B0606030504020204" pitchFamily="34" charset="0"/>
                <a:cs typeface="Open Sans" panose="020B0606030504020204" pitchFamily="34" charset="0"/>
                <a:sym typeface="Arial"/>
              </a:rPr>
              <a:t>Most commonly evaluated implementation costs- labour cost </a:t>
            </a:r>
          </a:p>
          <a:p>
            <a:pPr marL="380990" indent="-380990" defTabSz="1219170">
              <a:lnSpc>
                <a:spcPct val="150000"/>
              </a:lnSpc>
              <a:buClr>
                <a:srgbClr val="000000"/>
              </a:buClr>
              <a:buFont typeface="Wingdings" panose="05000000000000000000" pitchFamily="2" charset="2"/>
              <a:buChar char="Ø"/>
            </a:pPr>
            <a:r>
              <a:rPr lang="en-US" sz="2400" kern="10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Limited scope – mostly healthcare or provider perspective included, short time horizons (&lt;1 year), </a:t>
            </a:r>
          </a:p>
          <a:p>
            <a:pPr marL="380990" lvl="1" indent="-380990" defTabSz="1219170">
              <a:lnSpc>
                <a:spcPct val="150000"/>
              </a:lnSpc>
              <a:buClr>
                <a:srgbClr val="000000"/>
              </a:buClr>
              <a:buFont typeface="Wingdings" panose="05000000000000000000" pitchFamily="2" charset="2"/>
              <a:buChar char="Ø"/>
            </a:pPr>
            <a:r>
              <a:rPr lang="en-GB" sz="2400" kern="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rPr>
              <a:t>Limited availability of high-quality data—on implementation costs, process outcomes, and contextual modifiers</a:t>
            </a:r>
          </a:p>
          <a:p>
            <a:pPr marL="380990" indent="-380990" defTabSz="1219170">
              <a:lnSpc>
                <a:spcPct val="150000"/>
              </a:lnSpc>
              <a:buClr>
                <a:srgbClr val="000000"/>
              </a:buClr>
              <a:buFont typeface="Wingdings" panose="05000000000000000000" pitchFamily="2" charset="2"/>
              <a:buChar char="Ø"/>
            </a:pPr>
            <a:r>
              <a:rPr lang="en-US" sz="2400"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Limited or no reporting of stakeholder involvement in process or impact on implementation research and practice</a:t>
            </a:r>
            <a:endParaRPr lang="en-GB" sz="2400" kern="0" dirty="0">
              <a:solidFill>
                <a:srgbClr val="000000"/>
              </a:solidFill>
              <a:latin typeface="Aptos" panose="020B0004020202020204" pitchFamily="34" charset="0"/>
              <a:ea typeface="Open Sans" panose="020B0606030504020204" pitchFamily="34" charset="0"/>
              <a:cs typeface="Open Sans" panose="020B0606030504020204" pitchFamily="34" charset="0"/>
              <a:sym typeface="Arial"/>
            </a:endParaRPr>
          </a:p>
        </p:txBody>
      </p:sp>
      <p:sp>
        <p:nvSpPr>
          <p:cNvPr id="5" name="Google Shape;3450;p41">
            <a:extLst>
              <a:ext uri="{FF2B5EF4-FFF2-40B4-BE49-F238E27FC236}">
                <a16:creationId xmlns:a16="http://schemas.microsoft.com/office/drawing/2014/main" id="{60256D5B-4F7A-3020-93B6-53D9E3800780}"/>
              </a:ext>
            </a:extLst>
          </p:cNvPr>
          <p:cNvSpPr txBox="1">
            <a:spLocks/>
          </p:cNvSpPr>
          <p:nvPr/>
        </p:nvSpPr>
        <p:spPr>
          <a:xfrm>
            <a:off x="245749" y="71659"/>
            <a:ext cx="8072296" cy="962548"/>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500"/>
              <a:buFont typeface="Arial"/>
              <a:buNone/>
              <a:defRPr sz="50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2pPr>
            <a:lvl3pPr marR="0" lvl="2"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3pPr>
            <a:lvl4pPr marR="0" lvl="3"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4pPr>
            <a:lvl5pPr marR="0" lvl="4"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5pPr>
            <a:lvl6pPr marR="0" lvl="5"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6pPr>
            <a:lvl7pPr marR="0" lvl="6"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7pPr>
            <a:lvl8pPr marR="0" lvl="7"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8pPr>
            <a:lvl9pPr marR="0" lvl="8" algn="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9pPr>
          </a:lstStyle>
          <a:p>
            <a:pPr defTabSz="1219170"/>
            <a:r>
              <a:rPr lang="en-US" sz="3200" kern="0" dirty="0">
                <a:latin typeface="Aptos" panose="020B0004020202020204" pitchFamily="34" charset="0"/>
              </a:rPr>
              <a:t>Insights based on practical application of economic evaluation methods</a:t>
            </a:r>
          </a:p>
        </p:txBody>
      </p:sp>
    </p:spTree>
    <p:extLst>
      <p:ext uri="{BB962C8B-B14F-4D97-AF65-F5344CB8AC3E}">
        <p14:creationId xmlns:p14="http://schemas.microsoft.com/office/powerpoint/2010/main" val="1986723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5">
          <a:extLst>
            <a:ext uri="{FF2B5EF4-FFF2-40B4-BE49-F238E27FC236}">
              <a16:creationId xmlns:a16="http://schemas.microsoft.com/office/drawing/2014/main" id="{8F0AE4E0-844F-64B9-826F-C8A9F197E9CD}"/>
            </a:ext>
          </a:extLst>
        </p:cNvPr>
        <p:cNvGrpSpPr/>
        <p:nvPr/>
      </p:nvGrpSpPr>
      <p:grpSpPr>
        <a:xfrm>
          <a:off x="0" y="0"/>
          <a:ext cx="0" cy="0"/>
          <a:chOff x="0" y="0"/>
          <a:chExt cx="0" cy="0"/>
        </a:xfrm>
      </p:grpSpPr>
      <p:sp>
        <p:nvSpPr>
          <p:cNvPr id="3306" name="Google Shape;3306;p40">
            <a:extLst>
              <a:ext uri="{FF2B5EF4-FFF2-40B4-BE49-F238E27FC236}">
                <a16:creationId xmlns:a16="http://schemas.microsoft.com/office/drawing/2014/main" id="{FE79EB6A-EB7C-CFB4-9F19-29E472027D16}"/>
              </a:ext>
            </a:extLst>
          </p:cNvPr>
          <p:cNvSpPr txBox="1">
            <a:spLocks noGrp="1"/>
          </p:cNvSpPr>
          <p:nvPr>
            <p:ph type="title"/>
          </p:nvPr>
        </p:nvSpPr>
        <p:spPr>
          <a:xfrm>
            <a:off x="120281" y="3089004"/>
            <a:ext cx="6757540" cy="2860301"/>
          </a:xfrm>
          <a:prstGeom prst="rect">
            <a:avLst/>
          </a:prstGeom>
        </p:spPr>
        <p:txBody>
          <a:bodyPr spcFirstLastPara="1" vert="horz" wrap="square" lIns="121900" tIns="121900" rIns="121900" bIns="121900" rtlCol="0" anchor="t" anchorCtr="0">
            <a:noAutofit/>
          </a:bodyPr>
          <a:lstStyle/>
          <a:p>
            <a:r>
              <a:rPr lang="en" sz="3733" dirty="0">
                <a:latin typeface="Aptos" panose="020B0004020202020204" pitchFamily="34" charset="0"/>
              </a:rPr>
              <a:t>Case study: Economic evaluation of active Implementation strategies to increase CVD screening uptake in Singapore</a:t>
            </a:r>
            <a:endParaRPr sz="3733" dirty="0">
              <a:latin typeface="Aptos" panose="020B0004020202020204" pitchFamily="34" charset="0"/>
            </a:endParaRPr>
          </a:p>
        </p:txBody>
      </p:sp>
      <p:sp>
        <p:nvSpPr>
          <p:cNvPr id="3307" name="Google Shape;3307;p40">
            <a:extLst>
              <a:ext uri="{FF2B5EF4-FFF2-40B4-BE49-F238E27FC236}">
                <a16:creationId xmlns:a16="http://schemas.microsoft.com/office/drawing/2014/main" id="{D98FAFE1-3932-BD2F-38EB-2FC7564F29D2}"/>
              </a:ext>
            </a:extLst>
          </p:cNvPr>
          <p:cNvSpPr txBox="1">
            <a:spLocks noGrp="1"/>
          </p:cNvSpPr>
          <p:nvPr>
            <p:ph type="title" idx="2"/>
          </p:nvPr>
        </p:nvSpPr>
        <p:spPr>
          <a:xfrm>
            <a:off x="1812764" y="1717273"/>
            <a:ext cx="1317200" cy="1169600"/>
          </a:xfrm>
          <a:prstGeom prst="rect">
            <a:avLst/>
          </a:prstGeom>
        </p:spPr>
        <p:txBody>
          <a:bodyPr spcFirstLastPara="1" vert="horz" wrap="square" lIns="121900" tIns="121900" rIns="121900" bIns="121900" rtlCol="0" anchor="ctr" anchorCtr="0">
            <a:noAutofit/>
          </a:bodyPr>
          <a:lstStyle/>
          <a:p>
            <a:pPr algn="ctr"/>
            <a:r>
              <a:rPr lang="en" dirty="0"/>
              <a:t>02</a:t>
            </a:r>
            <a:endParaRPr dirty="0"/>
          </a:p>
        </p:txBody>
      </p:sp>
      <p:pic>
        <p:nvPicPr>
          <p:cNvPr id="2" name="Picture 1" descr="Close up of hand writing on chalkboard">
            <a:extLst>
              <a:ext uri="{FF2B5EF4-FFF2-40B4-BE49-F238E27FC236}">
                <a16:creationId xmlns:a16="http://schemas.microsoft.com/office/drawing/2014/main" id="{31364BEE-55A6-7507-BF7F-C948D67AAB51}"/>
              </a:ext>
            </a:extLst>
          </p:cNvPr>
          <p:cNvPicPr>
            <a:picLocks noChangeAspect="1"/>
          </p:cNvPicPr>
          <p:nvPr/>
        </p:nvPicPr>
        <p:blipFill>
          <a:blip r:embed="rId3"/>
          <a:stretch>
            <a:fillRect/>
          </a:stretch>
        </p:blipFill>
        <p:spPr>
          <a:xfrm>
            <a:off x="6652767" y="2068336"/>
            <a:ext cx="4268352" cy="3182472"/>
          </a:xfrm>
          <a:prstGeom prst="rect">
            <a:avLst/>
          </a:prstGeom>
        </p:spPr>
      </p:pic>
    </p:spTree>
    <p:extLst>
      <p:ext uri="{BB962C8B-B14F-4D97-AF65-F5344CB8AC3E}">
        <p14:creationId xmlns:p14="http://schemas.microsoft.com/office/powerpoint/2010/main" val="4237557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42758494-3371-6F14-BD61-7973EA6F5B7B}"/>
            </a:ext>
          </a:extLst>
        </p:cNvPr>
        <p:cNvGrpSpPr/>
        <p:nvPr/>
      </p:nvGrpSpPr>
      <p:grpSpPr>
        <a:xfrm>
          <a:off x="0" y="0"/>
          <a:ext cx="0" cy="0"/>
          <a:chOff x="0" y="0"/>
          <a:chExt cx="0" cy="0"/>
        </a:xfrm>
      </p:grpSpPr>
      <p:sp>
        <p:nvSpPr>
          <p:cNvPr id="14" name="Google Shape;3450;p41">
            <a:extLst>
              <a:ext uri="{FF2B5EF4-FFF2-40B4-BE49-F238E27FC236}">
                <a16:creationId xmlns:a16="http://schemas.microsoft.com/office/drawing/2014/main" id="{4AE10891-BF04-81F2-D1F9-116362F9C501}"/>
              </a:ext>
            </a:extLst>
          </p:cNvPr>
          <p:cNvSpPr txBox="1">
            <a:spLocks noGrp="1"/>
          </p:cNvSpPr>
          <p:nvPr>
            <p:ph type="title"/>
          </p:nvPr>
        </p:nvSpPr>
        <p:spPr>
          <a:xfrm>
            <a:off x="43402" y="204262"/>
            <a:ext cx="8487452" cy="1114105"/>
          </a:xfrm>
          <a:prstGeom prst="rect">
            <a:avLst/>
          </a:prstGeom>
        </p:spPr>
        <p:txBody>
          <a:bodyPr spcFirstLastPara="1" vert="horz" wrap="square" lIns="121900" tIns="121900" rIns="121900" bIns="121900" rtlCol="0" anchor="t" anchorCtr="0">
            <a:noAutofit/>
          </a:bodyPr>
          <a:lstStyle/>
          <a:p>
            <a:r>
              <a:rPr lang="en-GB" sz="3200" dirty="0">
                <a:latin typeface="Aptos" panose="020B0004020202020204" pitchFamily="34" charset="0"/>
              </a:rPr>
              <a:t>Case study: Different evaluation approaches lead to economic evidence </a:t>
            </a:r>
          </a:p>
        </p:txBody>
      </p:sp>
      <p:sp>
        <p:nvSpPr>
          <p:cNvPr id="15" name="Google Shape;3451;p41">
            <a:extLst>
              <a:ext uri="{FF2B5EF4-FFF2-40B4-BE49-F238E27FC236}">
                <a16:creationId xmlns:a16="http://schemas.microsoft.com/office/drawing/2014/main" id="{3842828F-85DA-2700-672D-9FBE9AC3CF6C}"/>
              </a:ext>
            </a:extLst>
          </p:cNvPr>
          <p:cNvSpPr txBox="1">
            <a:spLocks/>
          </p:cNvSpPr>
          <p:nvPr/>
        </p:nvSpPr>
        <p:spPr>
          <a:xfrm>
            <a:off x="618074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3" name="TextBox 2">
            <a:extLst>
              <a:ext uri="{FF2B5EF4-FFF2-40B4-BE49-F238E27FC236}">
                <a16:creationId xmlns:a16="http://schemas.microsoft.com/office/drawing/2014/main" id="{6C9A3489-7348-5DB6-5616-5920E3E39A9C}"/>
              </a:ext>
            </a:extLst>
          </p:cNvPr>
          <p:cNvSpPr txBox="1"/>
          <p:nvPr/>
        </p:nvSpPr>
        <p:spPr>
          <a:xfrm>
            <a:off x="410264" y="1239437"/>
            <a:ext cx="11873853" cy="2506905"/>
          </a:xfrm>
          <a:prstGeom prst="rect">
            <a:avLst/>
          </a:prstGeom>
          <a:noFill/>
        </p:spPr>
        <p:txBody>
          <a:bodyPr wrap="square">
            <a:spAutoFit/>
          </a:bodyPr>
          <a:lstStyle/>
          <a:p>
            <a:pPr marL="380990" indent="-380990" defTabSz="1219170">
              <a:lnSpc>
                <a:spcPct val="150000"/>
              </a:lnSpc>
              <a:buClr>
                <a:srgbClr val="000000"/>
              </a:buClr>
              <a:buFont typeface="Wingdings" panose="05000000000000000000" pitchFamily="2" charset="2"/>
              <a:buChar char="Ø"/>
            </a:pPr>
            <a:r>
              <a:rPr lang="en-US" sz="2133" kern="0" dirty="0">
                <a:solidFill>
                  <a:srgbClr val="132125"/>
                </a:solidFill>
                <a:latin typeface="Aptos" panose="020B0004020202020204" pitchFamily="34" charset="0"/>
                <a:cs typeface="Arial"/>
                <a:sym typeface="Arial"/>
              </a:rPr>
              <a:t>Aim is to increase uptake of CVD screening in Singapore</a:t>
            </a:r>
          </a:p>
          <a:p>
            <a:pPr marL="380990" indent="-380990" defTabSz="1219170">
              <a:lnSpc>
                <a:spcPct val="150000"/>
              </a:lnSpc>
              <a:buClr>
                <a:srgbClr val="000000"/>
              </a:buClr>
              <a:buFont typeface="Wingdings" panose="05000000000000000000" pitchFamily="2" charset="2"/>
              <a:buChar char="Ø"/>
            </a:pPr>
            <a:r>
              <a:rPr lang="en-US" sz="2133" kern="0" dirty="0">
                <a:solidFill>
                  <a:srgbClr val="132125"/>
                </a:solidFill>
                <a:latin typeface="Aptos" panose="020B0004020202020204" pitchFamily="34" charset="0"/>
                <a:cs typeface="Arial"/>
                <a:sym typeface="Arial"/>
              </a:rPr>
              <a:t>Target population 2.2M (40 years and above) in Singapore in 2022 (</a:t>
            </a:r>
            <a:r>
              <a:rPr lang="en-US" sz="2133" kern="0" dirty="0" err="1">
                <a:solidFill>
                  <a:srgbClr val="132125"/>
                </a:solidFill>
                <a:latin typeface="Aptos" panose="020B0004020202020204" pitchFamily="34" charset="0"/>
                <a:cs typeface="Arial"/>
                <a:sym typeface="Arial"/>
              </a:rPr>
              <a:t>Singstats</a:t>
            </a:r>
            <a:r>
              <a:rPr lang="en-US" sz="2133" kern="0" dirty="0">
                <a:solidFill>
                  <a:srgbClr val="132125"/>
                </a:solidFill>
                <a:latin typeface="Aptos" panose="020B0004020202020204" pitchFamily="34" charset="0"/>
                <a:cs typeface="Arial"/>
                <a:sym typeface="Arial"/>
              </a:rPr>
              <a:t>)</a:t>
            </a:r>
          </a:p>
          <a:p>
            <a:pPr marL="380990" indent="-380990" defTabSz="1219170">
              <a:lnSpc>
                <a:spcPct val="150000"/>
              </a:lnSpc>
              <a:buClr>
                <a:srgbClr val="000000"/>
              </a:buClr>
              <a:buFont typeface="Wingdings" panose="05000000000000000000" pitchFamily="2" charset="2"/>
              <a:buChar char="Ø"/>
            </a:pPr>
            <a:r>
              <a:rPr lang="en-US" sz="2133" kern="0" dirty="0">
                <a:solidFill>
                  <a:srgbClr val="132125"/>
                </a:solidFill>
                <a:latin typeface="Aptos" panose="020B0004020202020204" pitchFamily="34" charset="0"/>
                <a:cs typeface="Arial"/>
                <a:sym typeface="Arial"/>
              </a:rPr>
              <a:t>62.6% received the intervention without any implementation strategy in 2023 (NHS report 2023)</a:t>
            </a:r>
          </a:p>
          <a:p>
            <a:pPr marL="380990" indent="-380990" defTabSz="1219170">
              <a:lnSpc>
                <a:spcPct val="150000"/>
              </a:lnSpc>
              <a:buClr>
                <a:srgbClr val="000000"/>
              </a:buClr>
              <a:buFont typeface="Wingdings" panose="05000000000000000000" pitchFamily="2" charset="2"/>
              <a:buChar char="Ø"/>
            </a:pPr>
            <a:r>
              <a:rPr lang="en-US" sz="2133" kern="0" dirty="0">
                <a:solidFill>
                  <a:srgbClr val="132125"/>
                </a:solidFill>
                <a:latin typeface="Aptos" panose="020B0004020202020204" pitchFamily="34" charset="0"/>
                <a:cs typeface="Arial"/>
                <a:sym typeface="Arial"/>
              </a:rPr>
              <a:t>36% expected increase in screening uptake using “task-shifting” strategy (</a:t>
            </a:r>
            <a:r>
              <a:rPr lang="en-US" sz="2133" kern="0" dirty="0" err="1">
                <a:solidFill>
                  <a:srgbClr val="132125"/>
                </a:solidFill>
                <a:latin typeface="Aptos" panose="020B0004020202020204" pitchFamily="34" charset="0"/>
                <a:cs typeface="Arial"/>
                <a:sym typeface="Arial"/>
              </a:rPr>
              <a:t>Beratarrechea</a:t>
            </a:r>
            <a:r>
              <a:rPr lang="en-US" sz="2133" kern="0" dirty="0">
                <a:solidFill>
                  <a:srgbClr val="132125"/>
                </a:solidFill>
                <a:latin typeface="Aptos" panose="020B0004020202020204" pitchFamily="34" charset="0"/>
                <a:cs typeface="Arial"/>
                <a:sym typeface="Arial"/>
              </a:rPr>
              <a:t> et. al 2019) </a:t>
            </a:r>
          </a:p>
        </p:txBody>
      </p:sp>
      <p:graphicFrame>
        <p:nvGraphicFramePr>
          <p:cNvPr id="2" name="Table 1">
            <a:extLst>
              <a:ext uri="{FF2B5EF4-FFF2-40B4-BE49-F238E27FC236}">
                <a16:creationId xmlns:a16="http://schemas.microsoft.com/office/drawing/2014/main" id="{FD32FBFA-9AD8-305F-9BB3-7C5A99BF370A}"/>
              </a:ext>
            </a:extLst>
          </p:cNvPr>
          <p:cNvGraphicFramePr>
            <a:graphicFrameLocks noGrp="1"/>
          </p:cNvGraphicFramePr>
          <p:nvPr/>
        </p:nvGraphicFramePr>
        <p:xfrm>
          <a:off x="449023" y="3727659"/>
          <a:ext cx="10841182" cy="2926080"/>
        </p:xfrm>
        <a:graphic>
          <a:graphicData uri="http://schemas.openxmlformats.org/drawingml/2006/table">
            <a:tbl>
              <a:tblPr firstRow="1" bandRow="1">
                <a:tableStyleId>{17292A2E-F333-43FB-9621-5CBBE7FDCDCB}</a:tableStyleId>
              </a:tblPr>
              <a:tblGrid>
                <a:gridCol w="4153788">
                  <a:extLst>
                    <a:ext uri="{9D8B030D-6E8A-4147-A177-3AD203B41FA5}">
                      <a16:colId xmlns:a16="http://schemas.microsoft.com/office/drawing/2014/main" val="3573575511"/>
                    </a:ext>
                  </a:extLst>
                </a:gridCol>
                <a:gridCol w="2765496">
                  <a:extLst>
                    <a:ext uri="{9D8B030D-6E8A-4147-A177-3AD203B41FA5}">
                      <a16:colId xmlns:a16="http://schemas.microsoft.com/office/drawing/2014/main" val="836263964"/>
                    </a:ext>
                  </a:extLst>
                </a:gridCol>
                <a:gridCol w="1960949">
                  <a:extLst>
                    <a:ext uri="{9D8B030D-6E8A-4147-A177-3AD203B41FA5}">
                      <a16:colId xmlns:a16="http://schemas.microsoft.com/office/drawing/2014/main" val="2438414533"/>
                    </a:ext>
                  </a:extLst>
                </a:gridCol>
                <a:gridCol w="1960949">
                  <a:extLst>
                    <a:ext uri="{9D8B030D-6E8A-4147-A177-3AD203B41FA5}">
                      <a16:colId xmlns:a16="http://schemas.microsoft.com/office/drawing/2014/main" val="989514218"/>
                    </a:ext>
                  </a:extLst>
                </a:gridCol>
              </a:tblGrid>
              <a:tr h="609600">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Perspective</a:t>
                      </a:r>
                    </a:p>
                  </a:txBody>
                  <a:tcPr marL="121920" marR="121920" marT="60960" marB="60960"/>
                </a:tc>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Costs</a:t>
                      </a:r>
                    </a:p>
                  </a:txBody>
                  <a:tcPr marL="121920" marR="121920" marT="60960" marB="60960"/>
                </a:tc>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a:txBody>
                  <a:tcPr marL="121920" marR="121920" marT="60960" marB="60960"/>
                </a:tc>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Implementation Decision</a:t>
                      </a:r>
                    </a:p>
                  </a:txBody>
                  <a:tcPr marL="121920" marR="121920" marT="60960" marB="60960"/>
                </a:tc>
                <a:extLst>
                  <a:ext uri="{0D108BD9-81ED-4DB2-BD59-A6C34878D82A}">
                    <a16:rowId xmlns:a16="http://schemas.microsoft.com/office/drawing/2014/main" val="762189199"/>
                  </a:ext>
                </a:extLst>
              </a:tr>
              <a:tr h="853440">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Patient</a:t>
                      </a:r>
                    </a:p>
                  </a:txBody>
                  <a:tcPr marL="121920" marR="121920" marT="60960" marB="60960"/>
                </a:tc>
                <a:tc>
                  <a:txBody>
                    <a:bodyPr/>
                    <a:lstStyle/>
                    <a:p>
                      <a:r>
                        <a:rPr lang="en-GB" sz="1600" b="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Direct travel time and work loss</a:t>
                      </a:r>
                      <a:endPar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Better health outcomes in later life</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Trade-off</a:t>
                      </a:r>
                    </a:p>
                  </a:txBody>
                  <a:tcPr marL="121920" marR="121920" marT="60960" marB="60960"/>
                </a:tc>
                <a:extLst>
                  <a:ext uri="{0D108BD9-81ED-4DB2-BD59-A6C34878D82A}">
                    <a16:rowId xmlns:a16="http://schemas.microsoft.com/office/drawing/2014/main" val="790767385"/>
                  </a:ext>
                </a:extLst>
              </a:tr>
              <a:tr h="609600">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Government</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Investment in organizational change</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a:txBody>
                    <a:body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No immediate benefits</a:t>
                      </a:r>
                    </a:p>
                  </a:txBody>
                  <a:tcPr marL="121920" marR="121920" marT="60960" marB="60960"/>
                </a:tc>
                <a:extLst>
                  <a:ext uri="{0D108BD9-81ED-4DB2-BD59-A6C34878D82A}">
                    <a16:rowId xmlns:a16="http://schemas.microsoft.com/office/drawing/2014/main" val="3728296275"/>
                  </a:ext>
                </a:extLst>
              </a:tr>
              <a:tr h="853440">
                <a:tc>
                  <a:txBody>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Society</a:t>
                      </a:r>
                    </a:p>
                  </a:txBody>
                  <a:tcPr marL="121920" marR="121920" marT="60960" marB="60960"/>
                </a:tc>
                <a:tc>
                  <a:txBody>
                    <a:body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Patient costs; government costs</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Population health gain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Productivity</a:t>
                      </a:r>
                    </a:p>
                  </a:txBody>
                  <a:tcPr marL="121920" marR="121920" marT="60960" marB="60960"/>
                </a:tc>
                <a:tc>
                  <a:txBody>
                    <a:body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development</a:t>
                      </a:r>
                    </a:p>
                  </a:txBody>
                  <a:tcPr marL="121920" marR="121920" marT="60960" marB="60960"/>
                </a:tc>
                <a:extLst>
                  <a:ext uri="{0D108BD9-81ED-4DB2-BD59-A6C34878D82A}">
                    <a16:rowId xmlns:a16="http://schemas.microsoft.com/office/drawing/2014/main" val="1355759697"/>
                  </a:ext>
                </a:extLst>
              </a:tr>
            </a:tbl>
          </a:graphicData>
        </a:graphic>
      </p:graphicFrame>
    </p:spTree>
    <p:extLst>
      <p:ext uri="{BB962C8B-B14F-4D97-AF65-F5344CB8AC3E}">
        <p14:creationId xmlns:p14="http://schemas.microsoft.com/office/powerpoint/2010/main" val="1248605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5">
          <a:extLst>
            <a:ext uri="{FF2B5EF4-FFF2-40B4-BE49-F238E27FC236}">
              <a16:creationId xmlns:a16="http://schemas.microsoft.com/office/drawing/2014/main" id="{6C0A2EF6-3A70-34B9-FC12-D837C94BA510}"/>
            </a:ext>
          </a:extLst>
        </p:cNvPr>
        <p:cNvGrpSpPr/>
        <p:nvPr/>
      </p:nvGrpSpPr>
      <p:grpSpPr>
        <a:xfrm>
          <a:off x="0" y="0"/>
          <a:ext cx="0" cy="0"/>
          <a:chOff x="0" y="0"/>
          <a:chExt cx="0" cy="0"/>
        </a:xfrm>
      </p:grpSpPr>
      <p:sp>
        <p:nvSpPr>
          <p:cNvPr id="3306" name="Google Shape;3306;p40">
            <a:extLst>
              <a:ext uri="{FF2B5EF4-FFF2-40B4-BE49-F238E27FC236}">
                <a16:creationId xmlns:a16="http://schemas.microsoft.com/office/drawing/2014/main" id="{B93305E1-CF61-98D5-17DE-6A2A99594A22}"/>
              </a:ext>
            </a:extLst>
          </p:cNvPr>
          <p:cNvSpPr txBox="1">
            <a:spLocks noGrp="1"/>
          </p:cNvSpPr>
          <p:nvPr>
            <p:ph type="title"/>
          </p:nvPr>
        </p:nvSpPr>
        <p:spPr>
          <a:xfrm>
            <a:off x="762836" y="3429000"/>
            <a:ext cx="3966000" cy="2298400"/>
          </a:xfrm>
          <a:prstGeom prst="rect">
            <a:avLst/>
          </a:prstGeom>
        </p:spPr>
        <p:txBody>
          <a:bodyPr spcFirstLastPara="1" vert="horz" wrap="square" lIns="121900" tIns="121900" rIns="121900" bIns="121900" rtlCol="0" anchor="t" anchorCtr="0">
            <a:noAutofit/>
          </a:bodyPr>
          <a:lstStyle/>
          <a:p>
            <a:r>
              <a:rPr lang="en" sz="3733" dirty="0">
                <a:latin typeface="Aptos" panose="020B0004020202020204" pitchFamily="34" charset="0"/>
              </a:rPr>
              <a:t>Expert panel workshops</a:t>
            </a:r>
            <a:endParaRPr sz="3733" dirty="0">
              <a:latin typeface="Aptos" panose="020B0004020202020204" pitchFamily="34" charset="0"/>
            </a:endParaRPr>
          </a:p>
        </p:txBody>
      </p:sp>
      <p:sp>
        <p:nvSpPr>
          <p:cNvPr id="3307" name="Google Shape;3307;p40">
            <a:extLst>
              <a:ext uri="{FF2B5EF4-FFF2-40B4-BE49-F238E27FC236}">
                <a16:creationId xmlns:a16="http://schemas.microsoft.com/office/drawing/2014/main" id="{AEFEFD3E-BEC1-5144-DF6E-F1E6AC9D8AA9}"/>
              </a:ext>
            </a:extLst>
          </p:cNvPr>
          <p:cNvSpPr txBox="1">
            <a:spLocks noGrp="1"/>
          </p:cNvSpPr>
          <p:nvPr>
            <p:ph type="title" idx="2"/>
          </p:nvPr>
        </p:nvSpPr>
        <p:spPr>
          <a:xfrm>
            <a:off x="1834633" y="1952367"/>
            <a:ext cx="1317200" cy="1169600"/>
          </a:xfrm>
          <a:prstGeom prst="rect">
            <a:avLst/>
          </a:prstGeom>
        </p:spPr>
        <p:txBody>
          <a:bodyPr spcFirstLastPara="1" vert="horz" wrap="square" lIns="121900" tIns="121900" rIns="121900" bIns="121900" rtlCol="0" anchor="ctr" anchorCtr="0">
            <a:noAutofit/>
          </a:bodyPr>
          <a:lstStyle/>
          <a:p>
            <a:pPr algn="ctr"/>
            <a:r>
              <a:rPr lang="en" dirty="0"/>
              <a:t>03</a:t>
            </a:r>
            <a:endParaRPr dirty="0"/>
          </a:p>
        </p:txBody>
      </p:sp>
      <p:pic>
        <p:nvPicPr>
          <p:cNvPr id="2" name="Picture 1" descr="Woman writing on whiteboard">
            <a:extLst>
              <a:ext uri="{FF2B5EF4-FFF2-40B4-BE49-F238E27FC236}">
                <a16:creationId xmlns:a16="http://schemas.microsoft.com/office/drawing/2014/main" id="{16D8BAD6-372E-FEBE-647F-31108A9F439D}"/>
              </a:ext>
            </a:extLst>
          </p:cNvPr>
          <p:cNvPicPr>
            <a:picLocks noChangeAspect="1"/>
          </p:cNvPicPr>
          <p:nvPr/>
        </p:nvPicPr>
        <p:blipFill>
          <a:blip r:embed="rId3"/>
          <a:stretch>
            <a:fillRect/>
          </a:stretch>
        </p:blipFill>
        <p:spPr>
          <a:xfrm>
            <a:off x="6644643" y="2583740"/>
            <a:ext cx="4013979" cy="2677475"/>
          </a:xfrm>
          <a:prstGeom prst="rect">
            <a:avLst/>
          </a:prstGeom>
        </p:spPr>
      </p:pic>
    </p:spTree>
    <p:extLst>
      <p:ext uri="{BB962C8B-B14F-4D97-AF65-F5344CB8AC3E}">
        <p14:creationId xmlns:p14="http://schemas.microsoft.com/office/powerpoint/2010/main" val="240931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6">
          <a:extLst>
            <a:ext uri="{FF2B5EF4-FFF2-40B4-BE49-F238E27FC236}">
              <a16:creationId xmlns:a16="http://schemas.microsoft.com/office/drawing/2014/main" id="{F1F20A32-A2DF-3F82-0293-F4F72E030332}"/>
            </a:ext>
          </a:extLst>
        </p:cNvPr>
        <p:cNvGrpSpPr/>
        <p:nvPr/>
      </p:nvGrpSpPr>
      <p:grpSpPr>
        <a:xfrm>
          <a:off x="0" y="0"/>
          <a:ext cx="0" cy="0"/>
          <a:chOff x="0" y="0"/>
          <a:chExt cx="0" cy="0"/>
        </a:xfrm>
      </p:grpSpPr>
      <p:sp>
        <p:nvSpPr>
          <p:cNvPr id="3" name="Google Shape;3557;p43">
            <a:extLst>
              <a:ext uri="{FF2B5EF4-FFF2-40B4-BE49-F238E27FC236}">
                <a16:creationId xmlns:a16="http://schemas.microsoft.com/office/drawing/2014/main" id="{598051D2-6657-CA34-2DE7-71B1FF01DAFE}"/>
              </a:ext>
            </a:extLst>
          </p:cNvPr>
          <p:cNvSpPr txBox="1">
            <a:spLocks/>
          </p:cNvSpPr>
          <p:nvPr/>
        </p:nvSpPr>
        <p:spPr>
          <a:xfrm>
            <a:off x="190430" y="1303610"/>
            <a:ext cx="11556927" cy="4282753"/>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189" indent="-457189" defTabSz="1219170">
              <a:lnSpc>
                <a:spcPct val="150000"/>
              </a:lnSpc>
              <a:buFont typeface="Wingdings" panose="05000000000000000000" pitchFamily="2" charset="2"/>
              <a:buChar char="Ø"/>
            </a:pPr>
            <a:r>
              <a:rPr lang="en-US" sz="2400" kern="100" dirty="0">
                <a:latin typeface="Aptos" panose="020B0004020202020204" pitchFamily="34" charset="0"/>
              </a:rPr>
              <a:t>Panel members will initially assess 2–3 implementation scenarios and provide baseline judgments from individual perspective </a:t>
            </a:r>
          </a:p>
          <a:p>
            <a:pPr marL="457189" indent="-457189" defTabSz="1219170">
              <a:lnSpc>
                <a:spcPct val="150000"/>
              </a:lnSpc>
              <a:buFont typeface="Wingdings" panose="05000000000000000000" pitchFamily="2" charset="2"/>
              <a:buChar char="Ø"/>
            </a:pPr>
            <a:r>
              <a:rPr lang="en-US" sz="2400" kern="100" dirty="0">
                <a:latin typeface="Aptos" panose="020B0004020202020204" pitchFamily="34" charset="0"/>
              </a:rPr>
              <a:t>Sequential presentation of economic evaluation results from individual stakeholder perspectives will follow</a:t>
            </a:r>
          </a:p>
          <a:p>
            <a:pPr marL="457189" indent="-457189" defTabSz="1219170">
              <a:lnSpc>
                <a:spcPct val="150000"/>
              </a:lnSpc>
              <a:buFont typeface="Wingdings" panose="05000000000000000000" pitchFamily="2" charset="2"/>
              <a:buChar char="Ø"/>
            </a:pPr>
            <a:r>
              <a:rPr lang="en-US" sz="2400" kern="100" dirty="0">
                <a:latin typeface="Aptos" panose="020B0004020202020204" pitchFamily="34" charset="0"/>
              </a:rPr>
              <a:t>Stakeholders will be prompted to make decisions at each stage</a:t>
            </a:r>
          </a:p>
          <a:p>
            <a:pPr marL="457189" indent="-457189" defTabSz="1219170">
              <a:lnSpc>
                <a:spcPct val="150000"/>
              </a:lnSpc>
              <a:buFont typeface="Wingdings" panose="05000000000000000000" pitchFamily="2" charset="2"/>
              <a:buChar char="Ø"/>
            </a:pPr>
            <a:r>
              <a:rPr lang="en-US" sz="2400" kern="100" dirty="0">
                <a:latin typeface="Aptos" panose="020B0004020202020204" pitchFamily="34" charset="0"/>
              </a:rPr>
              <a:t>A comprehensive evaluation integrating all perspectives will then be presented for a final decision-making exercise</a:t>
            </a:r>
          </a:p>
          <a:p>
            <a:pPr marL="457189" indent="-457189" defTabSz="1219170">
              <a:lnSpc>
                <a:spcPct val="150000"/>
              </a:lnSpc>
              <a:buFont typeface="Wingdings" panose="05000000000000000000" pitchFamily="2" charset="2"/>
              <a:buChar char="Ø"/>
            </a:pPr>
            <a:r>
              <a:rPr lang="en-US" sz="2400" kern="100" dirty="0">
                <a:latin typeface="Aptos" panose="020B0004020202020204" pitchFamily="34" charset="0"/>
              </a:rPr>
              <a:t>Concludes with a discussion on how economic evidence shaped decisions and its relevance for future implementation planning</a:t>
            </a:r>
            <a:endParaRPr lang="en-SG" sz="2400" kern="100" dirty="0">
              <a:latin typeface="Aptos" panose="020B0004020202020204" pitchFamily="34" charset="0"/>
            </a:endParaRPr>
          </a:p>
        </p:txBody>
      </p:sp>
      <p:sp>
        <p:nvSpPr>
          <p:cNvPr id="4" name="Google Shape;3558;p43">
            <a:extLst>
              <a:ext uri="{FF2B5EF4-FFF2-40B4-BE49-F238E27FC236}">
                <a16:creationId xmlns:a16="http://schemas.microsoft.com/office/drawing/2014/main" id="{930BA564-9B9B-ED7E-D362-73A0459876A1}"/>
              </a:ext>
            </a:extLst>
          </p:cNvPr>
          <p:cNvSpPr txBox="1">
            <a:spLocks/>
          </p:cNvSpPr>
          <p:nvPr/>
        </p:nvSpPr>
        <p:spPr>
          <a:xfrm>
            <a:off x="1620082" y="584009"/>
            <a:ext cx="7933028" cy="7196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1" i="0" u="none" strike="noStrike" cap="none">
                <a:solidFill>
                  <a:srgbClr val="1B3A6A"/>
                </a:solidFill>
                <a:latin typeface="Open Sans Extrabold" panose="020B0606030504020204" pitchFamily="34" charset="0"/>
                <a:ea typeface="Open Sans Extrabold" panose="020B0606030504020204" pitchFamily="34" charset="0"/>
                <a:cs typeface="Open Sans Extrabold" panose="020B0606030504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SG" sz="3200" kern="0" dirty="0">
                <a:latin typeface="Aptos" panose="020B0004020202020204" pitchFamily="34" charset="0"/>
              </a:rPr>
              <a:t>Methodology for engaging stakeholders</a:t>
            </a:r>
          </a:p>
        </p:txBody>
      </p:sp>
    </p:spTree>
    <p:extLst>
      <p:ext uri="{BB962C8B-B14F-4D97-AF65-F5344CB8AC3E}">
        <p14:creationId xmlns:p14="http://schemas.microsoft.com/office/powerpoint/2010/main" val="2331718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9">
          <a:extLst>
            <a:ext uri="{FF2B5EF4-FFF2-40B4-BE49-F238E27FC236}">
              <a16:creationId xmlns:a16="http://schemas.microsoft.com/office/drawing/2014/main" id="{105FB106-FCC3-9093-6814-2A0927187D1D}"/>
            </a:ext>
          </a:extLst>
        </p:cNvPr>
        <p:cNvGrpSpPr/>
        <p:nvPr/>
      </p:nvGrpSpPr>
      <p:grpSpPr>
        <a:xfrm>
          <a:off x="0" y="0"/>
          <a:ext cx="0" cy="0"/>
          <a:chOff x="0" y="0"/>
          <a:chExt cx="0" cy="0"/>
        </a:xfrm>
      </p:grpSpPr>
      <p:sp>
        <p:nvSpPr>
          <p:cNvPr id="14" name="Google Shape;3450;p41">
            <a:extLst>
              <a:ext uri="{FF2B5EF4-FFF2-40B4-BE49-F238E27FC236}">
                <a16:creationId xmlns:a16="http://schemas.microsoft.com/office/drawing/2014/main" id="{337587CE-A700-A1CD-A8DE-28E833D32277}"/>
              </a:ext>
            </a:extLst>
          </p:cNvPr>
          <p:cNvSpPr txBox="1">
            <a:spLocks noGrp="1"/>
          </p:cNvSpPr>
          <p:nvPr>
            <p:ph type="title"/>
          </p:nvPr>
        </p:nvSpPr>
        <p:spPr>
          <a:xfrm>
            <a:off x="375134" y="254054"/>
            <a:ext cx="7966761" cy="1021295"/>
          </a:xfrm>
          <a:prstGeom prst="rect">
            <a:avLst/>
          </a:prstGeom>
        </p:spPr>
        <p:txBody>
          <a:bodyPr spcFirstLastPara="1" vert="horz" wrap="square" lIns="121900" tIns="121900" rIns="121900" bIns="121900" rtlCol="0" anchor="t" anchorCtr="0">
            <a:noAutofit/>
          </a:bodyPr>
          <a:lstStyle/>
          <a:p>
            <a:r>
              <a:rPr lang="en" sz="3733" dirty="0">
                <a:latin typeface="Aptos" panose="020B0004020202020204" pitchFamily="34" charset="0"/>
              </a:rPr>
              <a:t>Next Steps</a:t>
            </a:r>
            <a:endParaRPr sz="3733" dirty="0">
              <a:latin typeface="Aptos" panose="020B0004020202020204" pitchFamily="34" charset="0"/>
            </a:endParaRPr>
          </a:p>
        </p:txBody>
      </p:sp>
      <p:sp>
        <p:nvSpPr>
          <p:cNvPr id="15" name="Google Shape;3451;p41">
            <a:extLst>
              <a:ext uri="{FF2B5EF4-FFF2-40B4-BE49-F238E27FC236}">
                <a16:creationId xmlns:a16="http://schemas.microsoft.com/office/drawing/2014/main" id="{28BAC2F1-7A62-E16D-E033-77DDA08BD9B7}"/>
              </a:ext>
            </a:extLst>
          </p:cNvPr>
          <p:cNvSpPr txBox="1">
            <a:spLocks/>
          </p:cNvSpPr>
          <p:nvPr/>
        </p:nvSpPr>
        <p:spPr>
          <a:xfrm>
            <a:off x="6213699" y="1625600"/>
            <a:ext cx="4886100" cy="389466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defRPr>
            </a:lvl1pPr>
            <a:lvl2pPr marL="0" marR="0" lvl="1"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2pPr>
            <a:lvl3pPr marL="0" marR="0" lvl="2" indent="0" algn="l" rtl="0">
              <a:lnSpc>
                <a:spcPct val="100000"/>
              </a:lnSpc>
              <a:spcBef>
                <a:spcPts val="0"/>
              </a:spcBef>
              <a:spcAft>
                <a:spcPts val="0"/>
              </a:spcAft>
              <a:buClr>
                <a:srgbClr val="4E916F"/>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3pPr>
            <a:lvl4pPr marL="0" marR="0" lvl="3"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4pPr>
            <a:lvl5pPr marL="0" marR="0" lvl="4" indent="0" algn="l" rtl="0">
              <a:lnSpc>
                <a:spcPct val="100000"/>
              </a:lnSpc>
              <a:spcBef>
                <a:spcPts val="0"/>
              </a:spcBef>
              <a:spcAft>
                <a:spcPts val="0"/>
              </a:spcAft>
              <a:buClr>
                <a:srgbClr val="1B3A6A"/>
              </a:buClr>
              <a:buSzPct val="120000"/>
              <a:buFont typeface="Wingdings" pitchFamily="2" charset="2"/>
              <a:buNone/>
              <a:defRPr sz="1400" b="0" i="0" u="none" strike="noStrike" cap="none">
                <a:solidFill>
                  <a:srgbClr val="000000"/>
                </a:solidFill>
                <a:latin typeface="Open Sans" panose="020B0606030504020204"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endParaRPr lang="en-SG" sz="1867" kern="0" dirty="0"/>
          </a:p>
        </p:txBody>
      </p:sp>
      <p:sp>
        <p:nvSpPr>
          <p:cNvPr id="3" name="TextBox 2">
            <a:extLst>
              <a:ext uri="{FF2B5EF4-FFF2-40B4-BE49-F238E27FC236}">
                <a16:creationId xmlns:a16="http://schemas.microsoft.com/office/drawing/2014/main" id="{95EDB636-FDC7-FE79-6B00-FAFB5B3CFD9E}"/>
              </a:ext>
            </a:extLst>
          </p:cNvPr>
          <p:cNvSpPr txBox="1"/>
          <p:nvPr/>
        </p:nvSpPr>
        <p:spPr>
          <a:xfrm>
            <a:off x="228417" y="1502735"/>
            <a:ext cx="11636756" cy="4599464"/>
          </a:xfrm>
          <a:prstGeom prst="rect">
            <a:avLst/>
          </a:prstGeom>
          <a:noFill/>
        </p:spPr>
        <p:txBody>
          <a:bodyPr wrap="square">
            <a:spAutoFit/>
          </a:bodyPr>
          <a:lstStyle/>
          <a:p>
            <a:pPr marL="457189" indent="-457189" defTabSz="1219170">
              <a:lnSpc>
                <a:spcPct val="150000"/>
              </a:lnSpc>
              <a:spcAft>
                <a:spcPts val="533"/>
              </a:spcAft>
              <a:buClr>
                <a:srgbClr val="000000"/>
              </a:buClr>
              <a:buFont typeface="Wingdings" panose="05000000000000000000" pitchFamily="2" charset="2"/>
              <a:buChar char=""/>
            </a:pPr>
            <a:r>
              <a:rPr lang="en-GB" sz="2667" kern="100" spc="-53"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Complete the economic analysis for CVD case study</a:t>
            </a:r>
          </a:p>
          <a:p>
            <a:pPr marL="457189" indent="-457189" defTabSz="1219170">
              <a:lnSpc>
                <a:spcPct val="150000"/>
              </a:lnSpc>
              <a:spcAft>
                <a:spcPts val="533"/>
              </a:spcAft>
              <a:buClr>
                <a:srgbClr val="000000"/>
              </a:buClr>
              <a:buFont typeface="Wingdings" panose="05000000000000000000" pitchFamily="2" charset="2"/>
              <a:buChar char=""/>
            </a:pPr>
            <a:r>
              <a:rPr lang="en-GB" sz="2667" kern="100" spc="-53"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Conduct expert panel workshops </a:t>
            </a:r>
          </a:p>
          <a:p>
            <a:pPr marL="457189" indent="-457189" defTabSz="1219170">
              <a:lnSpc>
                <a:spcPct val="150000"/>
              </a:lnSpc>
              <a:spcAft>
                <a:spcPts val="533"/>
              </a:spcAft>
              <a:buClr>
                <a:srgbClr val="000000"/>
              </a:buClr>
              <a:buFont typeface="Wingdings" panose="05000000000000000000" pitchFamily="2" charset="2"/>
              <a:buChar char=""/>
            </a:pPr>
            <a:r>
              <a:rPr lang="en-GB" sz="2667" kern="100" spc="-53"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Examine actual stakeholder choice behaviour  (based on generated evidence and taking part in the evaluation process)</a:t>
            </a:r>
          </a:p>
          <a:p>
            <a:pPr marL="457189" indent="-457189" defTabSz="1219170">
              <a:lnSpc>
                <a:spcPct val="150000"/>
              </a:lnSpc>
              <a:spcAft>
                <a:spcPts val="533"/>
              </a:spcAft>
              <a:buClr>
                <a:srgbClr val="000000"/>
              </a:buClr>
              <a:buFont typeface="Wingdings" panose="05000000000000000000" pitchFamily="2" charset="2"/>
              <a:buChar char=""/>
            </a:pPr>
            <a:r>
              <a:rPr lang="en-GB" sz="2667" kern="100" spc="-53"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rPr>
              <a:t>Refine and propose the systematic methodological approach for integrating economic evaluation in implementation science</a:t>
            </a:r>
            <a:endParaRPr lang="en-GB" sz="2667" kern="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endParaRPr>
          </a:p>
          <a:p>
            <a:pPr marL="457189" indent="-457189" defTabSz="1219170">
              <a:lnSpc>
                <a:spcPct val="150000"/>
              </a:lnSpc>
              <a:spcAft>
                <a:spcPts val="533"/>
              </a:spcAft>
              <a:buClr>
                <a:srgbClr val="000000"/>
              </a:buClr>
              <a:buFont typeface="Wingdings" panose="05000000000000000000" pitchFamily="2" charset="2"/>
              <a:buChar char=""/>
            </a:pPr>
            <a:endParaRPr lang="en-SG" sz="2667" b="1" kern="100" dirty="0">
              <a:solidFill>
                <a:srgbClr val="132125"/>
              </a:solidFill>
              <a:latin typeface="Aptos" panose="020B0004020202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426303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479175-C116-88BA-DB86-E7DD91F048C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58ECD8-BB73-581D-19F8-0256E67E310A}"/>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674AA18C-E9DC-CE4C-F21D-54231EA30B85}"/>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 name="Group 2">
            <a:extLst>
              <a:ext uri="{FF2B5EF4-FFF2-40B4-BE49-F238E27FC236}">
                <a16:creationId xmlns:a16="http://schemas.microsoft.com/office/drawing/2014/main" id="{B6672E92-A1F8-B486-68C3-AE655F2A4086}"/>
              </a:ext>
            </a:extLst>
          </p:cNvPr>
          <p:cNvGrpSpPr/>
          <p:nvPr/>
        </p:nvGrpSpPr>
        <p:grpSpPr>
          <a:xfrm>
            <a:off x="381617" y="6051520"/>
            <a:ext cx="11428771" cy="396247"/>
            <a:chOff x="0" y="0"/>
            <a:chExt cx="22857542" cy="792493"/>
          </a:xfrm>
        </p:grpSpPr>
        <p:sp>
          <p:nvSpPr>
            <p:cNvPr id="18" name="AutoShape 3">
              <a:extLst>
                <a:ext uri="{FF2B5EF4-FFF2-40B4-BE49-F238E27FC236}">
                  <a16:creationId xmlns:a16="http://schemas.microsoft.com/office/drawing/2014/main" id="{CAFD8BB4-A628-9FAA-F967-B6423AD81063}"/>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4">
              <a:extLst>
                <a:ext uri="{FF2B5EF4-FFF2-40B4-BE49-F238E27FC236}">
                  <a16:creationId xmlns:a16="http://schemas.microsoft.com/office/drawing/2014/main" id="{6DC556CD-23DA-8255-C569-760FC6D65083}"/>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351"/>
                </a:lnSpc>
                <a:spcBef>
                  <a:spcPts val="0"/>
                </a:spcBef>
                <a:spcAft>
                  <a:spcPts val="0"/>
                </a:spcAft>
                <a:buClrTx/>
                <a:buSzTx/>
                <a:buFontTx/>
                <a:buNone/>
                <a:tabLst/>
                <a:defRPr/>
              </a:pPr>
              <a:r>
                <a:rPr kumimoji="0" lang="en-US" sz="1126" b="0" i="1" u="none" strike="noStrike" kern="1200" cap="none" spc="56" normalizeH="0" baseline="0" noProof="0" dirty="0">
                  <a:ln>
                    <a:noFill/>
                  </a:ln>
                  <a:solidFill>
                    <a:srgbClr val="323232"/>
                  </a:solidFill>
                  <a:effectLst/>
                  <a:uLnTx/>
                  <a:uFillTx/>
                  <a:latin typeface="Poppins Light Bold"/>
                  <a:ea typeface="+mn-ea"/>
                  <a:cs typeface="+mn-cs"/>
                </a:rPr>
                <a:t>myCare Start-I</a:t>
              </a:r>
            </a:p>
          </p:txBody>
        </p:sp>
      </p:grpSp>
      <p:pic>
        <p:nvPicPr>
          <p:cNvPr id="20" name="Picture 19" descr="Team:UniGE-Geneva/Attributions - 2019.igem.org">
            <a:extLst>
              <a:ext uri="{FF2B5EF4-FFF2-40B4-BE49-F238E27FC236}">
                <a16:creationId xmlns:a16="http://schemas.microsoft.com/office/drawing/2014/main" id="{C2FD051B-A66D-6EBE-0C6F-FA1F383F3E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70" y="6218520"/>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17">
            <a:extLst>
              <a:ext uri="{FF2B5EF4-FFF2-40B4-BE49-F238E27FC236}">
                <a16:creationId xmlns:a16="http://schemas.microsoft.com/office/drawing/2014/main" id="{BFA53AD1-B9ED-0E61-EB6A-CE89996031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647" y="6105477"/>
            <a:ext cx="762000" cy="571500"/>
          </a:xfrm>
          <a:prstGeom prst="rect">
            <a:avLst/>
          </a:prstGeom>
        </p:spPr>
      </p:pic>
      <p:pic>
        <p:nvPicPr>
          <p:cNvPr id="22" name="Picture 21">
            <a:extLst>
              <a:ext uri="{FF2B5EF4-FFF2-40B4-BE49-F238E27FC236}">
                <a16:creationId xmlns:a16="http://schemas.microsoft.com/office/drawing/2014/main" id="{72BCFE8D-49E3-F1CA-3546-C822125986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2026" y="6292066"/>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5">
            <a:extLst>
              <a:ext uri="{FF2B5EF4-FFF2-40B4-BE49-F238E27FC236}">
                <a16:creationId xmlns:a16="http://schemas.microsoft.com/office/drawing/2014/main" id="{C51ECC37-A38D-F2F9-E678-61BBC87CED2E}"/>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i="0" u="none" strike="noStrike" kern="1200" cap="none" spc="49" normalizeH="0" baseline="0" noProof="0" dirty="0">
                <a:ln>
                  <a:noFill/>
                </a:ln>
                <a:solidFill>
                  <a:srgbClr val="333333"/>
                </a:solidFill>
                <a:effectLst/>
                <a:uLnTx/>
                <a:uFillTx/>
                <a:latin typeface="Poppins Medium"/>
                <a:ea typeface="+mn-ea"/>
                <a:cs typeface="+mn-cs"/>
              </a:rPr>
              <a:t>Research Background and Objective </a:t>
            </a:r>
          </a:p>
        </p:txBody>
      </p:sp>
      <p:sp>
        <p:nvSpPr>
          <p:cNvPr id="24" name="TextBox 6">
            <a:extLst>
              <a:ext uri="{FF2B5EF4-FFF2-40B4-BE49-F238E27FC236}">
                <a16:creationId xmlns:a16="http://schemas.microsoft.com/office/drawing/2014/main" id="{B086BF5B-D238-95A8-0F42-FE0860E95029}"/>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kumimoji="0" lang="en-US" sz="1600" i="0" u="none" strike="noStrike" kern="1200" cap="none" spc="49" normalizeH="0" baseline="0" noProof="0" dirty="0">
                <a:ln>
                  <a:noFill/>
                </a:ln>
                <a:solidFill>
                  <a:srgbClr val="333333"/>
                </a:solidFill>
                <a:effectLst/>
                <a:uLnTx/>
                <a:uFillTx/>
                <a:latin typeface="Poppins Medium"/>
                <a:ea typeface="+mn-ea"/>
                <a:cs typeface="+mn-cs"/>
              </a:rPr>
              <a:t>I</a:t>
            </a:r>
          </a:p>
        </p:txBody>
      </p:sp>
      <p:grpSp>
        <p:nvGrpSpPr>
          <p:cNvPr id="25" name="Group 2">
            <a:extLst>
              <a:ext uri="{FF2B5EF4-FFF2-40B4-BE49-F238E27FC236}">
                <a16:creationId xmlns:a16="http://schemas.microsoft.com/office/drawing/2014/main" id="{B95B6AC8-C590-A75D-BD3A-10380222F93B}"/>
              </a:ext>
            </a:extLst>
          </p:cNvPr>
          <p:cNvGrpSpPr/>
          <p:nvPr/>
        </p:nvGrpSpPr>
        <p:grpSpPr>
          <a:xfrm>
            <a:off x="1" y="1089493"/>
            <a:ext cx="6045199" cy="490583"/>
            <a:chOff x="0" y="0"/>
            <a:chExt cx="5701783" cy="152400"/>
          </a:xfrm>
          <a:solidFill>
            <a:schemeClr val="accent4">
              <a:lumMod val="75000"/>
            </a:schemeClr>
          </a:solidFill>
        </p:grpSpPr>
        <p:sp>
          <p:nvSpPr>
            <p:cNvPr id="26" name="Freeform 3">
              <a:extLst>
                <a:ext uri="{FF2B5EF4-FFF2-40B4-BE49-F238E27FC236}">
                  <a16:creationId xmlns:a16="http://schemas.microsoft.com/office/drawing/2014/main" id="{BE0C2317-B196-A43D-A412-02D488A50D3E}"/>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Freeform 3">
            <a:extLst>
              <a:ext uri="{FF2B5EF4-FFF2-40B4-BE49-F238E27FC236}">
                <a16:creationId xmlns:a16="http://schemas.microsoft.com/office/drawing/2014/main" id="{3DC3C6A7-5BD9-76C8-F2A8-1121F1A6CC9B}"/>
              </a:ext>
            </a:extLst>
          </p:cNvPr>
          <p:cNvSpPr/>
          <p:nvPr/>
        </p:nvSpPr>
        <p:spPr>
          <a:xfrm>
            <a:off x="6096001" y="1089493"/>
            <a:ext cx="6095999" cy="490583"/>
          </a:xfrm>
          <a:custGeom>
            <a:avLst/>
            <a:gdLst/>
            <a:ahLst/>
            <a:cxnLst/>
            <a:rect l="l" t="t" r="r" b="b"/>
            <a:pathLst>
              <a:path w="5701783" h="152400">
                <a:moveTo>
                  <a:pt x="0" y="0"/>
                </a:moveTo>
                <a:lnTo>
                  <a:pt x="5701783" y="0"/>
                </a:lnTo>
                <a:lnTo>
                  <a:pt x="5701783" y="152400"/>
                </a:lnTo>
                <a:lnTo>
                  <a:pt x="0" y="152400"/>
                </a:lnTo>
                <a:close/>
              </a:path>
            </a:pathLst>
          </a:custGeom>
          <a:solidFill>
            <a:schemeClr val="accent4">
              <a:lumMod val="75000"/>
            </a:schemeClr>
          </a:solid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C114CB7-053B-8419-9768-418A457349B8}"/>
              </a:ext>
            </a:extLst>
          </p:cNvPr>
          <p:cNvSpPr txBox="1"/>
          <p:nvPr/>
        </p:nvSpPr>
        <p:spPr>
          <a:xfrm>
            <a:off x="203200" y="1086676"/>
            <a:ext cx="7418203" cy="502766"/>
          </a:xfrm>
          <a:prstGeom prst="rect">
            <a:avLst/>
          </a:prstGeom>
          <a:noFill/>
          <a:ln>
            <a:noFill/>
          </a:ln>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Poppins Bold" panose="00000800000000000000" charset="0"/>
                <a:ea typeface="+mn-ea"/>
                <a:cs typeface="Poppins Bold" panose="00000800000000000000" charset="0"/>
              </a:rPr>
              <a:t>What we know…</a:t>
            </a:r>
          </a:p>
        </p:txBody>
      </p:sp>
      <p:sp>
        <p:nvSpPr>
          <p:cNvPr id="29" name="TextBox 28">
            <a:extLst>
              <a:ext uri="{FF2B5EF4-FFF2-40B4-BE49-F238E27FC236}">
                <a16:creationId xmlns:a16="http://schemas.microsoft.com/office/drawing/2014/main" id="{9BF7FA51-3E33-9E3B-0CAA-2DCE677A7D18}"/>
              </a:ext>
            </a:extLst>
          </p:cNvPr>
          <p:cNvSpPr txBox="1"/>
          <p:nvPr/>
        </p:nvSpPr>
        <p:spPr>
          <a:xfrm>
            <a:off x="6189134" y="1097712"/>
            <a:ext cx="7418203" cy="50276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Poppins Bold" panose="00000800000000000000" charset="0"/>
                <a:ea typeface="+mn-ea"/>
                <a:cs typeface="Poppins Bold" panose="00000800000000000000" charset="0"/>
              </a:rPr>
              <a:t>What we don’t know…</a:t>
            </a:r>
          </a:p>
        </p:txBody>
      </p:sp>
      <p:sp>
        <p:nvSpPr>
          <p:cNvPr id="30" name="TextBox 2">
            <a:extLst>
              <a:ext uri="{FF2B5EF4-FFF2-40B4-BE49-F238E27FC236}">
                <a16:creationId xmlns:a16="http://schemas.microsoft.com/office/drawing/2014/main" id="{86B5C45A-2F56-D210-BD5C-E7B115990D89}"/>
              </a:ext>
            </a:extLst>
          </p:cNvPr>
          <p:cNvSpPr txBox="1"/>
          <p:nvPr/>
        </p:nvSpPr>
        <p:spPr>
          <a:xfrm>
            <a:off x="101600" y="1757072"/>
            <a:ext cx="4673600" cy="17769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marR="0" lvl="0" indent="-228611" algn="l" defTabSz="609630" rtl="0" eaLnBrk="1" fontAlgn="auto" latinLnBrk="0" hangingPunct="1">
              <a:lnSpc>
                <a:spcPts val="2333"/>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48%</a:t>
            </a:r>
            <a:r>
              <a:rPr kumimoji="0" lang="en-US" sz="1400" b="0"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 of persons within Switzerland have at least </a:t>
            </a:r>
            <a:r>
              <a:rPr kumimoji="0" lang="en-US" sz="1400" b="1"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one chronic illness.</a:t>
            </a:r>
            <a:r>
              <a:rPr kumimoji="0" lang="en-US" sz="1400" b="0" i="0" u="none" strike="noStrike" kern="1200" cap="none" spc="0" normalizeH="0" baseline="30000" noProof="0" dirty="0">
                <a:ln>
                  <a:noFill/>
                </a:ln>
                <a:solidFill>
                  <a:schemeClr val="tx1">
                    <a:lumMod val="75000"/>
                    <a:lumOff val="25000"/>
                  </a:schemeClr>
                </a:solidFill>
                <a:effectLst/>
                <a:uLnTx/>
                <a:uFillTx/>
                <a:latin typeface="Poppins Light Bold"/>
                <a:cs typeface="Poppins Light Bold"/>
              </a:rPr>
              <a:t>(1)</a:t>
            </a:r>
          </a:p>
          <a:p>
            <a:pPr marL="228611" marR="0" lvl="0" indent="-228611" algn="l" defTabSz="609630" rtl="0" eaLnBrk="1" fontAlgn="auto" latinLnBrk="0" hangingPunct="1">
              <a:lnSpc>
                <a:spcPts val="2333"/>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Adherence </a:t>
            </a:r>
            <a:r>
              <a:rPr kumimoji="0" lang="en-US" sz="1400" b="0"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(initiation and implementation) to long term medications is </a:t>
            </a:r>
            <a:r>
              <a:rPr lang="en-US" sz="1400" b="1" dirty="0">
                <a:solidFill>
                  <a:schemeClr val="tx1">
                    <a:lumMod val="75000"/>
                    <a:lumOff val="25000"/>
                  </a:schemeClr>
                </a:solidFill>
                <a:latin typeface="Poppins Light Bold"/>
                <a:cs typeface="Poppins Light Bold"/>
              </a:rPr>
              <a:t>suboptimal.</a:t>
            </a:r>
            <a:r>
              <a:rPr kumimoji="0" lang="en-US" sz="1400" b="0" i="0" u="none" strike="noStrike" kern="1200" cap="none" spc="0" normalizeH="0" baseline="30000" noProof="0" dirty="0">
                <a:ln>
                  <a:noFill/>
                </a:ln>
                <a:solidFill>
                  <a:schemeClr val="tx1">
                    <a:lumMod val="75000"/>
                    <a:lumOff val="25000"/>
                  </a:schemeClr>
                </a:solidFill>
                <a:effectLst/>
                <a:uLnTx/>
                <a:uFillTx/>
                <a:latin typeface="Poppins Light Bold"/>
                <a:cs typeface="Poppins Light Bold"/>
              </a:rPr>
              <a:t>(2, 3)</a:t>
            </a:r>
          </a:p>
          <a:p>
            <a:pPr marL="228611" marR="0" lvl="0" indent="-228611" algn="l" defTabSz="609630" rtl="0" eaLnBrk="1" fontAlgn="auto" latinLnBrk="0" hangingPunct="1">
              <a:lnSpc>
                <a:spcPts val="2333"/>
              </a:lnSpc>
              <a:spcBef>
                <a:spcPts val="0"/>
              </a:spcBef>
              <a:spcAft>
                <a:spcPts val="0"/>
              </a:spcAft>
              <a:buClrTx/>
              <a:buSzTx/>
              <a:buFont typeface="+mj-lt"/>
              <a:buAutoNum type="arabicPeriod"/>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Evidence based interventions </a:t>
            </a:r>
            <a:r>
              <a:rPr kumimoji="0" lang="en-US" sz="1400" b="0"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to improve adherence </a:t>
            </a:r>
            <a:r>
              <a:rPr kumimoji="0" lang="en-US" sz="1400" b="1"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exist</a:t>
            </a:r>
            <a:r>
              <a:rPr kumimoji="0" lang="en-US" sz="1400" b="0" i="0" u="none" strike="noStrike" kern="1200" cap="none" spc="0" normalizeH="0" baseline="0" noProof="0" dirty="0">
                <a:ln>
                  <a:noFill/>
                </a:ln>
                <a:solidFill>
                  <a:schemeClr val="tx1">
                    <a:lumMod val="75000"/>
                    <a:lumOff val="25000"/>
                  </a:schemeClr>
                </a:solidFill>
                <a:effectLst/>
                <a:uLnTx/>
                <a:uFillTx/>
                <a:latin typeface="Poppins Light Bold"/>
                <a:cs typeface="Poppins Light Bold"/>
              </a:rPr>
              <a:t> – New Medicines Service (UK).</a:t>
            </a:r>
            <a:r>
              <a:rPr kumimoji="0" lang="en-US" sz="1400" b="0" i="0" u="none" strike="noStrike" kern="1200" cap="none" spc="0" normalizeH="0" baseline="30000" noProof="0" dirty="0">
                <a:ln>
                  <a:noFill/>
                </a:ln>
                <a:solidFill>
                  <a:schemeClr val="tx1">
                    <a:lumMod val="75000"/>
                    <a:lumOff val="25000"/>
                  </a:schemeClr>
                </a:solidFill>
                <a:effectLst/>
                <a:uLnTx/>
                <a:uFillTx/>
                <a:latin typeface="Poppins Light Bold"/>
                <a:cs typeface="Poppins Light Bold"/>
              </a:rPr>
              <a:t>(4)</a:t>
            </a:r>
          </a:p>
        </p:txBody>
      </p:sp>
      <p:sp>
        <p:nvSpPr>
          <p:cNvPr id="31" name="TextBox 2">
            <a:extLst>
              <a:ext uri="{FF2B5EF4-FFF2-40B4-BE49-F238E27FC236}">
                <a16:creationId xmlns:a16="http://schemas.microsoft.com/office/drawing/2014/main" id="{77BA9DF2-7E7C-67FC-792C-B38B60FA5286}"/>
              </a:ext>
            </a:extLst>
          </p:cNvPr>
          <p:cNvSpPr txBox="1"/>
          <p:nvPr/>
        </p:nvSpPr>
        <p:spPr>
          <a:xfrm>
            <a:off x="6138334" y="1698386"/>
            <a:ext cx="4269313" cy="8976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marR="0" lvl="0" indent="-228611" algn="l" defTabSz="609630" rtl="0" eaLnBrk="1" fontAlgn="auto" latinLnBrk="0" hangingPunct="1">
              <a:lnSpc>
                <a:spcPts val="2333"/>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Poppins Light Bold"/>
                <a:ea typeface="+mn-ea"/>
                <a:cs typeface="Poppins Light Bold"/>
              </a:rPr>
              <a:t>How to </a:t>
            </a:r>
            <a:r>
              <a:rPr kumimoji="0" lang="en-US" sz="1600" b="1" i="0" u="none" strike="noStrike" kern="1200" cap="none" spc="0" normalizeH="0" baseline="0" noProof="0" dirty="0">
                <a:ln>
                  <a:noFill/>
                </a:ln>
                <a:solidFill>
                  <a:schemeClr val="tx1">
                    <a:lumMod val="75000"/>
                    <a:lumOff val="25000"/>
                  </a:schemeClr>
                </a:solidFill>
                <a:effectLst/>
                <a:uLnTx/>
                <a:uFillTx/>
                <a:latin typeface="Poppins Light Bold"/>
                <a:ea typeface="+mn-ea"/>
                <a:cs typeface="Poppins Light Bold"/>
              </a:rPr>
              <a:t>effectively implement </a:t>
            </a:r>
            <a:r>
              <a:rPr kumimoji="0" lang="en-US" sz="1600" b="0" i="0" u="none" strike="noStrike" kern="1200" cap="none" spc="0" normalizeH="0" baseline="0" noProof="0" dirty="0">
                <a:ln>
                  <a:noFill/>
                </a:ln>
                <a:solidFill>
                  <a:schemeClr val="tx1">
                    <a:lumMod val="75000"/>
                    <a:lumOff val="25000"/>
                  </a:schemeClr>
                </a:solidFill>
                <a:effectLst/>
                <a:uLnTx/>
                <a:uFillTx/>
                <a:latin typeface="Poppins Light Bold"/>
                <a:ea typeface="+mn-ea"/>
                <a:cs typeface="Poppins Light Bold"/>
              </a:rPr>
              <a:t>known interventions into </a:t>
            </a:r>
            <a:r>
              <a:rPr kumimoji="0" lang="en-US" sz="1600" b="1" i="0" u="none" strike="noStrike" kern="1200" cap="none" spc="0" normalizeH="0" baseline="0" noProof="0" dirty="0">
                <a:ln>
                  <a:noFill/>
                </a:ln>
                <a:solidFill>
                  <a:schemeClr val="tx1">
                    <a:lumMod val="75000"/>
                    <a:lumOff val="25000"/>
                  </a:schemeClr>
                </a:solidFill>
                <a:effectLst/>
                <a:uLnTx/>
                <a:uFillTx/>
                <a:latin typeface="Poppins Light Bold"/>
                <a:ea typeface="+mn-ea"/>
                <a:cs typeface="Poppins Light Bold"/>
              </a:rPr>
              <a:t>new healthcare contexts</a:t>
            </a:r>
            <a:r>
              <a:rPr kumimoji="0" lang="en-US" sz="1600" b="0" i="0" u="none" strike="noStrike" kern="1200" cap="none" spc="0" normalizeH="0" baseline="0" noProof="0" dirty="0">
                <a:ln>
                  <a:noFill/>
                </a:ln>
                <a:solidFill>
                  <a:schemeClr val="tx1">
                    <a:lumMod val="75000"/>
                    <a:lumOff val="25000"/>
                  </a:schemeClr>
                </a:solidFill>
                <a:effectLst/>
                <a:uLnTx/>
                <a:uFillTx/>
                <a:latin typeface="Poppins Light Bold"/>
                <a:ea typeface="+mn-ea"/>
                <a:cs typeface="Poppins Light Bold"/>
              </a:rPr>
              <a:t>.</a:t>
            </a:r>
            <a:r>
              <a:rPr kumimoji="0" lang="en-US" sz="1600" b="0" i="0" u="none" strike="noStrike" kern="1200" cap="none" spc="0" normalizeH="0" baseline="30000" noProof="0" dirty="0">
                <a:ln>
                  <a:noFill/>
                </a:ln>
                <a:solidFill>
                  <a:schemeClr val="tx1">
                    <a:lumMod val="75000"/>
                    <a:lumOff val="25000"/>
                  </a:schemeClr>
                </a:solidFill>
                <a:effectLst/>
                <a:uLnTx/>
                <a:uFillTx/>
                <a:latin typeface="Poppins Light Bold"/>
                <a:ea typeface="+mn-ea"/>
                <a:cs typeface="Poppins Light Bold"/>
              </a:rPr>
              <a:t>(5, 6)</a:t>
            </a:r>
          </a:p>
        </p:txBody>
      </p:sp>
      <p:grpSp>
        <p:nvGrpSpPr>
          <p:cNvPr id="33" name="Group 2">
            <a:extLst>
              <a:ext uri="{FF2B5EF4-FFF2-40B4-BE49-F238E27FC236}">
                <a16:creationId xmlns:a16="http://schemas.microsoft.com/office/drawing/2014/main" id="{40594F25-CB43-6DA1-51A5-B75D1657E716}"/>
              </a:ext>
            </a:extLst>
          </p:cNvPr>
          <p:cNvGrpSpPr/>
          <p:nvPr/>
        </p:nvGrpSpPr>
        <p:grpSpPr>
          <a:xfrm>
            <a:off x="-12699" y="3729432"/>
            <a:ext cx="12183533" cy="490583"/>
            <a:chOff x="0" y="0"/>
            <a:chExt cx="5701783" cy="152400"/>
          </a:xfrm>
          <a:solidFill>
            <a:schemeClr val="accent4">
              <a:lumMod val="75000"/>
            </a:schemeClr>
          </a:solidFill>
        </p:grpSpPr>
        <p:sp>
          <p:nvSpPr>
            <p:cNvPr id="34" name="Freeform 3">
              <a:extLst>
                <a:ext uri="{FF2B5EF4-FFF2-40B4-BE49-F238E27FC236}">
                  <a16:creationId xmlns:a16="http://schemas.microsoft.com/office/drawing/2014/main" id="{D7566E01-7C29-BB81-4003-1961B14C4E2B}"/>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TextBox 34">
            <a:extLst>
              <a:ext uri="{FF2B5EF4-FFF2-40B4-BE49-F238E27FC236}">
                <a16:creationId xmlns:a16="http://schemas.microsoft.com/office/drawing/2014/main" id="{A3070604-2BE4-0EC5-4DD1-FC95F540D7A3}"/>
              </a:ext>
            </a:extLst>
          </p:cNvPr>
          <p:cNvSpPr txBox="1"/>
          <p:nvPr/>
        </p:nvSpPr>
        <p:spPr>
          <a:xfrm>
            <a:off x="155593" y="3748091"/>
            <a:ext cx="7418203" cy="502766"/>
          </a:xfrm>
          <a:prstGeom prst="rect">
            <a:avLst/>
          </a:prstGeom>
          <a:noFill/>
          <a:ln>
            <a:noFill/>
          </a:ln>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GB" sz="2667" b="1" dirty="0">
                <a:solidFill>
                  <a:prstClr val="white"/>
                </a:solidFill>
                <a:latin typeface="Poppins Bold" panose="00000800000000000000" charset="0"/>
                <a:cs typeface="Poppins Bold" panose="00000800000000000000" charset="0"/>
              </a:rPr>
              <a:t>What we did</a:t>
            </a:r>
            <a:r>
              <a:rPr kumimoji="0" lang="en-GB" sz="2667" b="1" i="0" u="none" strike="noStrike" kern="1200" cap="none" spc="0" normalizeH="0" baseline="0" noProof="0" dirty="0">
                <a:ln>
                  <a:noFill/>
                </a:ln>
                <a:solidFill>
                  <a:prstClr val="white"/>
                </a:solidFill>
                <a:effectLst/>
                <a:uLnTx/>
                <a:uFillTx/>
                <a:latin typeface="Poppins Bold" panose="00000800000000000000" charset="0"/>
                <a:ea typeface="+mn-ea"/>
                <a:cs typeface="Poppins Bold" panose="00000800000000000000" charset="0"/>
              </a:rPr>
              <a:t>…</a:t>
            </a:r>
          </a:p>
        </p:txBody>
      </p:sp>
      <p:sp>
        <p:nvSpPr>
          <p:cNvPr id="37" name="TextBox 36">
            <a:extLst>
              <a:ext uri="{FF2B5EF4-FFF2-40B4-BE49-F238E27FC236}">
                <a16:creationId xmlns:a16="http://schemas.microsoft.com/office/drawing/2014/main" id="{D74E27CE-B256-8504-2415-9431A4D39C8E}"/>
              </a:ext>
            </a:extLst>
          </p:cNvPr>
          <p:cNvSpPr txBox="1"/>
          <p:nvPr/>
        </p:nvSpPr>
        <p:spPr>
          <a:xfrm>
            <a:off x="1676401" y="4386844"/>
            <a:ext cx="8101635" cy="146738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ct val="100000"/>
              </a:lnSpc>
              <a:spcBef>
                <a:spcPts val="0"/>
              </a:spcBef>
              <a:spcAft>
                <a:spcPts val="0"/>
              </a:spcAft>
              <a:buClrTx/>
              <a:buSzTx/>
              <a:buFontTx/>
              <a:buNone/>
              <a:tabLst/>
              <a:defRPr/>
            </a:pPr>
            <a:r>
              <a:rPr kumimoji="0" lang="en-US" sz="3334" b="1" i="0" u="none" strike="noStrike" kern="1200" cap="none" spc="0" normalizeH="0" baseline="0" noProof="0" dirty="0">
                <a:ln>
                  <a:noFill/>
                </a:ln>
                <a:solidFill>
                  <a:schemeClr val="accent4">
                    <a:lumMod val="60000"/>
                    <a:lumOff val="40000"/>
                  </a:schemeClr>
                </a:solidFill>
                <a:effectLst/>
                <a:uLnTx/>
                <a:uFillTx/>
                <a:latin typeface="Poppins" panose="00000500000000000000" pitchFamily="2" charset="0"/>
                <a:ea typeface="+mn-ea"/>
                <a:cs typeface="Poppins" panose="00000500000000000000" pitchFamily="2" charset="0"/>
              </a:rPr>
              <a:t>NMS</a:t>
            </a:r>
            <a:r>
              <a:rPr kumimoji="0" lang="en-US" sz="3334" i="0" u="none" strike="noStrike" kern="1200" cap="none" spc="0" normalizeH="0" baseline="0" noProof="0" dirty="0">
                <a:ln>
                  <a:noFill/>
                </a:ln>
                <a:solidFill>
                  <a:schemeClr val="tx1">
                    <a:lumMod val="75000"/>
                    <a:lumOff val="25000"/>
                  </a:schemeClr>
                </a:solidFill>
                <a:effectLst/>
                <a:uLnTx/>
                <a:uFillTx/>
                <a:latin typeface="Poppins" panose="00000500000000000000" pitchFamily="2" charset="0"/>
                <a:ea typeface="+mn-ea"/>
                <a:cs typeface="Poppins" panose="00000500000000000000" pitchFamily="2" charset="0"/>
              </a:rPr>
              <a:t> </a:t>
            </a:r>
            <a:r>
              <a:rPr kumimoji="0" lang="en-US" sz="3334" i="0" u="none" strike="noStrike" kern="1200" cap="none" spc="0" normalizeH="0" baseline="0" noProof="0" dirty="0">
                <a:ln>
                  <a:noFill/>
                </a:ln>
                <a:solidFill>
                  <a:schemeClr val="tx1">
                    <a:lumMod val="75000"/>
                    <a:lumOff val="25000"/>
                  </a:schemeClr>
                </a:solidFill>
                <a:effectLst/>
                <a:uLnTx/>
                <a:uFillTx/>
                <a:latin typeface="Poppins" panose="00000500000000000000" pitchFamily="2" charset="0"/>
                <a:ea typeface="+mn-ea"/>
                <a:cs typeface="Poppins" panose="00000500000000000000" pitchFamily="2" charset="0"/>
                <a:sym typeface="Wingdings" panose="05000000000000000000" pitchFamily="2" charset="2"/>
              </a:rPr>
              <a:t> </a:t>
            </a:r>
            <a:r>
              <a:rPr kumimoji="0" lang="en-US" sz="3334" b="1" i="0" u="none" strike="noStrike" kern="1200" cap="none" spc="0" normalizeH="0" baseline="0" noProof="0" dirty="0">
                <a:ln>
                  <a:noFill/>
                </a:ln>
                <a:solidFill>
                  <a:schemeClr val="accent4">
                    <a:lumMod val="60000"/>
                    <a:lumOff val="40000"/>
                  </a:schemeClr>
                </a:solidFill>
                <a:effectLst/>
                <a:uLnTx/>
                <a:uFillTx/>
                <a:latin typeface="Poppins" panose="00000500000000000000" pitchFamily="2" charset="0"/>
                <a:ea typeface="+mn-ea"/>
                <a:cs typeface="Poppins" panose="00000500000000000000" pitchFamily="2" charset="0"/>
              </a:rPr>
              <a:t>myCare Start </a:t>
            </a:r>
            <a:endParaRPr kumimoji="0" lang="en-US" sz="2000" b="1" i="0" u="none" strike="noStrike" kern="1200" cap="none" spc="0" normalizeH="0" baseline="0" noProof="0" dirty="0">
              <a:ln>
                <a:noFill/>
              </a:ln>
              <a:solidFill>
                <a:schemeClr val="accent4">
                  <a:lumMod val="60000"/>
                  <a:lumOff val="40000"/>
                </a:schemeClr>
              </a:solidFill>
              <a:effectLst/>
              <a:uLnTx/>
              <a:uFillTx/>
              <a:latin typeface="Poppins Bold"/>
              <a:ea typeface="+mn-ea"/>
            </a:endParaRPr>
          </a:p>
          <a:p>
            <a:pPr marL="0" marR="0" lvl="0" indent="0" algn="ctr" defTabSz="60969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chemeClr val="tx1">
                    <a:lumMod val="75000"/>
                    <a:lumOff val="25000"/>
                  </a:schemeClr>
                </a:solidFill>
                <a:effectLst/>
                <a:uLnTx/>
                <a:uFillTx/>
                <a:latin typeface="Poppins Light" panose="00000400000000000000" pitchFamily="2" charset="0"/>
                <a:ea typeface="+mn-ea"/>
                <a:cs typeface="Poppins Light" panose="00000400000000000000" pitchFamily="2" charset="0"/>
              </a:rPr>
              <a:t>The myCare Start</a:t>
            </a:r>
            <a:r>
              <a:rPr kumimoji="0" lang="en-US" sz="1867" b="0" i="0" u="none" strike="noStrike" kern="1200" cap="none" spc="0" normalizeH="0" noProof="0" dirty="0">
                <a:ln>
                  <a:noFill/>
                </a:ln>
                <a:solidFill>
                  <a:schemeClr val="tx1">
                    <a:lumMod val="75000"/>
                    <a:lumOff val="25000"/>
                  </a:schemeClr>
                </a:solidFill>
                <a:effectLst/>
                <a:uLnTx/>
                <a:uFillTx/>
                <a:latin typeface="Poppins Light" panose="00000400000000000000" pitchFamily="2" charset="0"/>
                <a:ea typeface="+mn-ea"/>
                <a:cs typeface="Poppins Light" panose="00000400000000000000" pitchFamily="2" charset="0"/>
              </a:rPr>
              <a:t> implementation project seeks t</a:t>
            </a:r>
            <a:r>
              <a:rPr kumimoji="0" lang="en-US" sz="1867" b="0" i="0" u="none" strike="noStrike" kern="1200" cap="none" spc="0" normalizeH="0" baseline="0" noProof="0" dirty="0">
                <a:ln>
                  <a:noFill/>
                </a:ln>
                <a:solidFill>
                  <a:schemeClr val="tx1">
                    <a:lumMod val="75000"/>
                    <a:lumOff val="25000"/>
                  </a:schemeClr>
                </a:solidFill>
                <a:effectLst/>
                <a:uLnTx/>
                <a:uFillTx/>
                <a:latin typeface="Poppins Light" panose="00000400000000000000" pitchFamily="2" charset="0"/>
                <a:ea typeface="+mn-ea"/>
                <a:cs typeface="Poppins Light" panose="00000400000000000000" pitchFamily="2" charset="0"/>
              </a:rPr>
              <a:t>o adapt the NMS for Switzerland (myCare Start) to enhance medication adherence of patients commencing new long-term treatments. </a:t>
            </a:r>
            <a:endParaRPr kumimoji="0" lang="en-US" sz="1867" b="0" i="0" u="none" strike="noStrike" kern="1200" cap="none" spc="0" normalizeH="0" baseline="0" noProof="0" dirty="0">
              <a:ln>
                <a:noFill/>
              </a:ln>
              <a:solidFill>
                <a:schemeClr val="tx1">
                  <a:lumMod val="75000"/>
                  <a:lumOff val="25000"/>
                </a:schemeClr>
              </a:solidFill>
              <a:effectLst/>
              <a:uLnTx/>
              <a:uFillTx/>
              <a:latin typeface="Poppins Bold"/>
              <a:ea typeface="+mn-ea"/>
            </a:endParaRPr>
          </a:p>
        </p:txBody>
      </p:sp>
      <p:sp>
        <p:nvSpPr>
          <p:cNvPr id="6" name="TextBox 5">
            <a:extLst>
              <a:ext uri="{FF2B5EF4-FFF2-40B4-BE49-F238E27FC236}">
                <a16:creationId xmlns:a16="http://schemas.microsoft.com/office/drawing/2014/main" id="{67F25CCE-7BA5-A338-FDA5-DDDF01686A38}"/>
              </a:ext>
            </a:extLst>
          </p:cNvPr>
          <p:cNvSpPr txBox="1"/>
          <p:nvPr/>
        </p:nvSpPr>
        <p:spPr>
          <a:xfrm>
            <a:off x="-741204" y="5127209"/>
            <a:ext cx="5036891" cy="184666"/>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212121"/>
                </a:solidFill>
                <a:effectLst/>
                <a:uLnTx/>
                <a:uFillTx/>
                <a:latin typeface="Poppins Light" panose="00000400000000000000" pitchFamily="2" charset="0"/>
                <a:ea typeface="+mn-ea"/>
                <a:cs typeface="Poppins Light" panose="00000400000000000000" pitchFamily="2" charset="0"/>
              </a:rPr>
              <a:t>.</a:t>
            </a:r>
            <a:endParaRPr kumimoji="0" lang="en-CH" sz="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8" name="TextBox 7">
            <a:extLst>
              <a:ext uri="{FF2B5EF4-FFF2-40B4-BE49-F238E27FC236}">
                <a16:creationId xmlns:a16="http://schemas.microsoft.com/office/drawing/2014/main" id="{E79BF2F1-1172-B760-C7E3-99A2780D624A}"/>
              </a:ext>
            </a:extLst>
          </p:cNvPr>
          <p:cNvSpPr txBox="1"/>
          <p:nvPr/>
        </p:nvSpPr>
        <p:spPr>
          <a:xfrm>
            <a:off x="6176434" y="3031089"/>
            <a:ext cx="5913966" cy="83099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52408" indent="-152408" algn="r" defTabSz="609690">
              <a:buFont typeface="+mj-lt"/>
              <a:buAutoNum type="arabicPeriod"/>
              <a:defRPr/>
            </a:pPr>
            <a:r>
              <a:rPr kumimoji="0" lang="pt-BR" sz="600" b="0" i="0" u="none" strike="noStrike" kern="1200" cap="none" spc="0" normalizeH="0" baseline="0" noProof="0" dirty="0">
                <a:ln>
                  <a:noFill/>
                </a:ln>
                <a:solidFill>
                  <a:prstClr val="black"/>
                </a:solidFill>
                <a:effectLst/>
                <a:uLnTx/>
                <a:uFillTx/>
                <a:latin typeface="Poppins Light" panose="00000400000000000000" pitchFamily="2" charset="0"/>
                <a:ea typeface="Calibri" panose="020F0502020204030204" pitchFamily="34" charset="0"/>
                <a:cs typeface="Poppins Light" panose="00000400000000000000" pitchFamily="2" charset="0"/>
              </a:rPr>
              <a:t>Amador-Fernández N, et al (2023) Explor Res Clin Soc Pharm</a:t>
            </a:r>
            <a:r>
              <a:rPr kumimoji="0" lang="en-GB" sz="600" b="0" i="0" u="none" strike="noStrike" kern="1200" cap="none" spc="0" normalizeH="0" baseline="0" noProof="0" dirty="0">
                <a:ln>
                  <a:noFill/>
                </a:ln>
                <a:solidFill>
                  <a:prstClr val="black"/>
                </a:solidFill>
                <a:effectLst/>
                <a:uLnTx/>
                <a:uFillTx/>
                <a:latin typeface="Poppins Light" panose="00000400000000000000" pitchFamily="2" charset="0"/>
                <a:ea typeface="Calibri" panose="020F0502020204030204" pitchFamily="34" charset="0"/>
                <a:cs typeface="Poppins Light" panose="00000400000000000000" pitchFamily="2" charset="0"/>
              </a:rPr>
              <a:t>  </a:t>
            </a:r>
            <a:endParaRPr kumimoji="0" lang="en-CH" sz="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152408" marR="0" lvl="0" indent="-152408" algn="r" defTabSz="609690" rtl="0" eaLnBrk="1" fontAlgn="auto" latinLnBrk="0" hangingPunct="1">
              <a:lnSpc>
                <a:spcPct val="100000"/>
              </a:lnSpc>
              <a:spcBef>
                <a:spcPts val="0"/>
              </a:spcBef>
              <a:spcAft>
                <a:spcPts val="0"/>
              </a:spcAft>
              <a:buClrTx/>
              <a:buSzTx/>
              <a:buFont typeface="+mj-lt"/>
              <a:buAutoNum type="arabicPeriod"/>
              <a:tabLst/>
              <a:defRPr/>
            </a:pPr>
            <a:r>
              <a:rPr kumimoji="0" lang="en-GB" sz="600" b="0" i="0" u="none" strike="noStrike" kern="1200" cap="none" spc="0" normalizeH="0" baseline="0" noProof="0" dirty="0">
                <a:ln>
                  <a:noFill/>
                </a:ln>
                <a:solidFill>
                  <a:srgbClr val="212121"/>
                </a:solidFill>
                <a:effectLst/>
                <a:uLnTx/>
                <a:uFillTx/>
                <a:latin typeface="Poppins Light" panose="00000400000000000000" pitchFamily="2" charset="0"/>
                <a:ea typeface="+mn-ea"/>
                <a:cs typeface="Poppins Light" panose="00000400000000000000" pitchFamily="2" charset="0"/>
              </a:rPr>
              <a:t>Vrijens B, De Geest S et al (2012). Br J Clin Pharmacol</a:t>
            </a:r>
          </a:p>
          <a:p>
            <a:pPr marL="152408" indent="-152408" algn="r" defTabSz="609690">
              <a:buFont typeface="+mj-lt"/>
              <a:buAutoNum type="arabicPeriod"/>
              <a:defRPr/>
            </a:pPr>
            <a:r>
              <a:rPr kumimoji="0" lang="en-GB" sz="600" b="0" i="0" u="none" strike="noStrike" kern="1200" cap="none" spc="0" normalizeH="0" baseline="0" noProof="0" dirty="0">
                <a:ln>
                  <a:noFill/>
                </a:ln>
                <a:solidFill>
                  <a:prstClr val="black"/>
                </a:solidFill>
                <a:effectLst/>
                <a:uLnTx/>
                <a:uFillTx/>
                <a:latin typeface="Poppins Light" panose="00000400000000000000" pitchFamily="2" charset="0"/>
                <a:ea typeface="Calibri" panose="020F0502020204030204" pitchFamily="34" charset="0"/>
                <a:cs typeface="Poppins Light" panose="00000400000000000000" pitchFamily="2" charset="0"/>
              </a:rPr>
              <a:t>Sabaté E (2003) Adherence to long-term therapies: evidence for action. Geneva: World Health Organization; 2003.</a:t>
            </a:r>
          </a:p>
          <a:p>
            <a:pPr marL="152408" indent="-152408" algn="r" defTabSz="609690">
              <a:buFont typeface="+mj-lt"/>
              <a:buAutoNum type="arabicPeriod"/>
              <a:defRPr/>
            </a:pPr>
            <a:r>
              <a:rPr kumimoji="0" lang="en-US" sz="600" b="0" i="0" u="none" strike="noStrike" kern="1200" cap="none" spc="0" normalizeH="0" baseline="0" noProof="0" dirty="0">
                <a:ln>
                  <a:noFill/>
                </a:ln>
                <a:solidFill>
                  <a:srgbClr val="333333"/>
                </a:solidFill>
                <a:effectLst/>
                <a:uLnTx/>
                <a:uFillTx/>
                <a:latin typeface="Poppins Light" panose="00000400000000000000" pitchFamily="2" charset="0"/>
                <a:ea typeface="+mn-ea"/>
                <a:cs typeface="Poppins Light" panose="00000400000000000000" pitchFamily="2" charset="0"/>
              </a:rPr>
              <a:t>Elliott RA, Boyd MJ, Salema N, et al. (2016) BMJ Quality &amp; Safety.</a:t>
            </a:r>
          </a:p>
          <a:p>
            <a:pPr marL="152408" indent="-152408" algn="r" defTabSz="609690">
              <a:buFont typeface="+mj-lt"/>
              <a:buAutoNum type="arabicPeriod"/>
              <a:defRPr/>
            </a:pPr>
            <a:r>
              <a:rPr kumimoji="0" lang="pt-BR" sz="600" b="0" i="0" u="none" strike="noStrike" kern="1200" cap="none" spc="0" normalizeH="0" baseline="0" noProof="0" dirty="0">
                <a:ln>
                  <a:noFill/>
                </a:ln>
                <a:solidFill>
                  <a:prstClr val="black"/>
                </a:solidFill>
                <a:effectLst/>
                <a:uLnTx/>
                <a:uFillTx/>
                <a:latin typeface="Poppins Light" panose="00000400000000000000" pitchFamily="2" charset="0"/>
                <a:ea typeface="Calibri" panose="020F0502020204030204" pitchFamily="34" charset="0"/>
                <a:cs typeface="Poppins Light" panose="00000400000000000000" pitchFamily="2" charset="0"/>
              </a:rPr>
              <a:t>Fraeyman, J. et al. (2017). Research and Social Administrative Pharmacy, 13(1), 98-108.</a:t>
            </a:r>
          </a:p>
          <a:p>
            <a:pPr marL="152408" indent="-152408" algn="r" defTabSz="609690">
              <a:buFont typeface="+mj-lt"/>
              <a:buAutoNum type="arabicPeriod"/>
              <a:defRPr/>
            </a:pPr>
            <a:r>
              <a:rPr kumimoji="0" lang="pt-BR" sz="600" b="0" i="0" u="none" strike="noStrike" kern="1200" cap="none" spc="0" normalizeH="0" baseline="0" noProof="0" dirty="0">
                <a:ln>
                  <a:noFill/>
                </a:ln>
                <a:solidFill>
                  <a:prstClr val="black"/>
                </a:solidFill>
                <a:effectLst/>
                <a:uLnTx/>
                <a:uFillTx/>
                <a:latin typeface="Poppins Light" panose="00000400000000000000" pitchFamily="2" charset="0"/>
                <a:ea typeface="Calibri" panose="020F0502020204030204" pitchFamily="34" charset="0"/>
                <a:cs typeface="Poppins Light" panose="00000400000000000000" pitchFamily="2" charset="0"/>
              </a:rPr>
              <a:t>Matthe, E. F. et al. (2015). [Masters Thesis]. Journal de Pharmacie de Belgique, 4.</a:t>
            </a:r>
          </a:p>
          <a:p>
            <a:pPr marL="0" marR="0" lvl="0" indent="0" algn="r" defTabSz="60969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rgbClr val="212121"/>
              </a:solidFill>
              <a:effectLst/>
              <a:uLnTx/>
              <a:uFillTx/>
              <a:latin typeface="Poppins Light" panose="00000400000000000000" pitchFamily="2" charset="0"/>
              <a:ea typeface="+mn-ea"/>
              <a:cs typeface="Poppins Light" panose="00000400000000000000" pitchFamily="2" charset="0"/>
            </a:endParaRPr>
          </a:p>
          <a:p>
            <a:pPr marL="0" marR="0" lvl="0" indent="0" algn="r" defTabSz="609690" rtl="0" eaLnBrk="1" fontAlgn="auto" latinLnBrk="0" hangingPunct="1">
              <a:lnSpc>
                <a:spcPct val="100000"/>
              </a:lnSpc>
              <a:spcBef>
                <a:spcPts val="0"/>
              </a:spcBef>
              <a:spcAft>
                <a:spcPts val="0"/>
              </a:spcAft>
              <a:buClrTx/>
              <a:buSzTx/>
              <a:buFontTx/>
              <a:buNone/>
              <a:tabLst/>
              <a:defRPr/>
            </a:pPr>
            <a:endParaRPr kumimoji="0" lang="en-CH" sz="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12" name="Freeform 30">
            <a:extLst>
              <a:ext uri="{FF2B5EF4-FFF2-40B4-BE49-F238E27FC236}">
                <a16:creationId xmlns:a16="http://schemas.microsoft.com/office/drawing/2014/main" id="{F52E5AED-D562-3834-58B5-A273A91DD942}"/>
              </a:ext>
            </a:extLst>
          </p:cNvPr>
          <p:cNvSpPr/>
          <p:nvPr/>
        </p:nvSpPr>
        <p:spPr>
          <a:xfrm>
            <a:off x="10572601" y="1671693"/>
            <a:ext cx="1517799" cy="1267779"/>
          </a:xfrm>
          <a:custGeom>
            <a:avLst/>
            <a:gdLst/>
            <a:ahLst/>
            <a:cxnLst/>
            <a:rect l="l" t="t" r="r" b="b"/>
            <a:pathLst>
              <a:path w="2479513" h="2479513">
                <a:moveTo>
                  <a:pt x="0" y="0"/>
                </a:moveTo>
                <a:lnTo>
                  <a:pt x="2479513" y="0"/>
                </a:lnTo>
                <a:lnTo>
                  <a:pt x="2479513" y="2479513"/>
                </a:lnTo>
                <a:lnTo>
                  <a:pt x="0" y="24795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CH" sz="800" dirty="0"/>
          </a:p>
        </p:txBody>
      </p:sp>
      <p:sp>
        <p:nvSpPr>
          <p:cNvPr id="13" name="Freeform 5">
            <a:extLst>
              <a:ext uri="{FF2B5EF4-FFF2-40B4-BE49-F238E27FC236}">
                <a16:creationId xmlns:a16="http://schemas.microsoft.com/office/drawing/2014/main" id="{2179BAE9-733C-7C9A-A26B-BAE5B242DE9D}"/>
              </a:ext>
            </a:extLst>
          </p:cNvPr>
          <p:cNvSpPr/>
          <p:nvPr/>
        </p:nvSpPr>
        <p:spPr>
          <a:xfrm>
            <a:off x="4775201" y="1697248"/>
            <a:ext cx="1291167" cy="1871891"/>
          </a:xfrm>
          <a:custGeom>
            <a:avLst/>
            <a:gdLst/>
            <a:ahLst/>
            <a:cxnLst/>
            <a:rect l="l" t="t" r="r" b="b"/>
            <a:pathLst>
              <a:path w="2091166" h="2894348">
                <a:moveTo>
                  <a:pt x="0" y="0"/>
                </a:moveTo>
                <a:lnTo>
                  <a:pt x="2091166" y="0"/>
                </a:lnTo>
                <a:lnTo>
                  <a:pt x="2091166" y="2894348"/>
                </a:lnTo>
                <a:lnTo>
                  <a:pt x="0" y="289434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CH" sz="800" dirty="0"/>
          </a:p>
        </p:txBody>
      </p:sp>
    </p:spTree>
    <p:extLst>
      <p:ext uri="{BB962C8B-B14F-4D97-AF65-F5344CB8AC3E}">
        <p14:creationId xmlns:p14="http://schemas.microsoft.com/office/powerpoint/2010/main" val="110443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1" grpId="0"/>
      <p:bldP spid="35" grpId="0"/>
      <p:bldP spid="37" grpId="0"/>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3034" name="Google Shape;3034;p36"/>
          <p:cNvSpPr txBox="1">
            <a:spLocks noGrp="1"/>
          </p:cNvSpPr>
          <p:nvPr>
            <p:ph type="ctrTitle"/>
          </p:nvPr>
        </p:nvSpPr>
        <p:spPr>
          <a:xfrm>
            <a:off x="7626443" y="1740198"/>
            <a:ext cx="4069724" cy="1329404"/>
          </a:xfrm>
          <a:prstGeom prst="rect">
            <a:avLst/>
          </a:prstGeom>
        </p:spPr>
        <p:txBody>
          <a:bodyPr spcFirstLastPara="1" vert="horz" wrap="square" lIns="121900" tIns="121900" rIns="121900" bIns="121900" rtlCol="0" anchor="b" anchorCtr="0">
            <a:noAutofit/>
          </a:bodyPr>
          <a:lstStyle/>
          <a:p>
            <a:pPr algn="ctr"/>
            <a:r>
              <a:rPr lang="en" sz="4800" dirty="0">
                <a:solidFill>
                  <a:srgbClr val="D5BA7B"/>
                </a:solidFill>
              </a:rPr>
              <a:t>2026 </a:t>
            </a:r>
            <a:br>
              <a:rPr lang="en" sz="3733" dirty="0">
                <a:solidFill>
                  <a:schemeClr val="lt2"/>
                </a:solidFill>
              </a:rPr>
            </a:br>
            <a:r>
              <a:rPr lang="en-SG" sz="2667" dirty="0">
                <a:solidFill>
                  <a:srgbClr val="FFF8EE"/>
                </a:solidFill>
              </a:rPr>
              <a:t>AUGUST INTAKE</a:t>
            </a:r>
            <a:endParaRPr sz="3733" dirty="0">
              <a:solidFill>
                <a:srgbClr val="C2F1F6"/>
              </a:solidFill>
            </a:endParaRPr>
          </a:p>
        </p:txBody>
      </p:sp>
      <p:sp>
        <p:nvSpPr>
          <p:cNvPr id="4" name="Google Shape;3034;p36">
            <a:extLst>
              <a:ext uri="{FF2B5EF4-FFF2-40B4-BE49-F238E27FC236}">
                <a16:creationId xmlns:a16="http://schemas.microsoft.com/office/drawing/2014/main" id="{0E1F2B5E-1234-4384-A11C-3C7D010EC445}"/>
              </a:ext>
            </a:extLst>
          </p:cNvPr>
          <p:cNvSpPr txBox="1">
            <a:spLocks/>
          </p:cNvSpPr>
          <p:nvPr/>
        </p:nvSpPr>
        <p:spPr>
          <a:xfrm>
            <a:off x="170186" y="1544530"/>
            <a:ext cx="7165871" cy="1329404"/>
          </a:xfrm>
          <a:prstGeom prst="rect">
            <a:avLst/>
          </a:prstGeom>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700"/>
              <a:buFont typeface="Arial"/>
              <a:buNone/>
              <a:defRPr sz="38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9pPr>
          </a:lstStyle>
          <a:p>
            <a:pPr defTabSz="1219170"/>
            <a:r>
              <a:rPr lang="en-SG" sz="2800" kern="0" dirty="0"/>
              <a:t>Master of Science in Behavioural and Implementation Sciences in Health (MScBIS)</a:t>
            </a:r>
            <a:endParaRPr lang="en-SG" sz="2800" kern="0" dirty="0">
              <a:solidFill>
                <a:srgbClr val="D6D5DB"/>
              </a:solidFill>
            </a:endParaRPr>
          </a:p>
        </p:txBody>
      </p:sp>
      <p:pic>
        <p:nvPicPr>
          <p:cNvPr id="5" name="Picture 4">
            <a:extLst>
              <a:ext uri="{FF2B5EF4-FFF2-40B4-BE49-F238E27FC236}">
                <a16:creationId xmlns:a16="http://schemas.microsoft.com/office/drawing/2014/main" id="{676EB31A-E7EB-49F2-99D3-26016F21488D}"/>
              </a:ext>
            </a:extLst>
          </p:cNvPr>
          <p:cNvPicPr>
            <a:picLocks noChangeAspect="1"/>
          </p:cNvPicPr>
          <p:nvPr/>
        </p:nvPicPr>
        <p:blipFill>
          <a:blip r:embed="rId3"/>
          <a:stretch>
            <a:fillRect/>
          </a:stretch>
        </p:blipFill>
        <p:spPr>
          <a:xfrm>
            <a:off x="10665191" y="5494739"/>
            <a:ext cx="1193333" cy="1214117"/>
          </a:xfrm>
          <a:prstGeom prst="rect">
            <a:avLst/>
          </a:prstGeom>
        </p:spPr>
      </p:pic>
      <p:sp>
        <p:nvSpPr>
          <p:cNvPr id="8" name="Rectangle 7">
            <a:extLst>
              <a:ext uri="{FF2B5EF4-FFF2-40B4-BE49-F238E27FC236}">
                <a16:creationId xmlns:a16="http://schemas.microsoft.com/office/drawing/2014/main" id="{4A49C614-0356-41E3-8BAC-D53DE84E7F2E}"/>
              </a:ext>
            </a:extLst>
          </p:cNvPr>
          <p:cNvSpPr/>
          <p:nvPr/>
        </p:nvSpPr>
        <p:spPr>
          <a:xfrm>
            <a:off x="8061706" y="5670911"/>
            <a:ext cx="2479095" cy="830997"/>
          </a:xfrm>
          <a:prstGeom prst="rect">
            <a:avLst/>
          </a:prstGeom>
        </p:spPr>
        <p:txBody>
          <a:bodyPr wrap="square">
            <a:spAutoFit/>
          </a:bodyPr>
          <a:lstStyle/>
          <a:p>
            <a:pPr defTabSz="1219170">
              <a:buClr>
                <a:srgbClr val="000000"/>
              </a:buClr>
            </a:pPr>
            <a:r>
              <a:rPr lang="en-US" sz="1600" b="1" kern="0" dirty="0">
                <a:solidFill>
                  <a:srgbClr val="FFF8EE"/>
                </a:solidFill>
                <a:latin typeface="Open Sans" panose="020B0606030504020204" pitchFamily="34" charset="0"/>
                <a:ea typeface="Open Sans" panose="020B0606030504020204" pitchFamily="34" charset="0"/>
                <a:cs typeface="Open Sans" panose="020B0606030504020204" pitchFamily="34" charset="0"/>
                <a:sym typeface="Arial"/>
              </a:rPr>
              <a:t>S</a:t>
            </a:r>
            <a:r>
              <a:rPr lang="en-SG" sz="1600" b="1" kern="0" dirty="0">
                <a:solidFill>
                  <a:srgbClr val="FFF8EE"/>
                </a:solidFill>
                <a:latin typeface="Open Sans" panose="020B0606030504020204" pitchFamily="34" charset="0"/>
                <a:ea typeface="Open Sans" panose="020B0606030504020204" pitchFamily="34" charset="0"/>
                <a:cs typeface="Open Sans" panose="020B0606030504020204" pitchFamily="34" charset="0"/>
                <a:sym typeface="Arial"/>
              </a:rPr>
              <a:t>can the QR code to learn more about our MScBIS programme!</a:t>
            </a:r>
            <a:endParaRPr lang="en-SG" sz="1333" kern="0" dirty="0">
              <a:solidFill>
                <a:srgbClr val="FFF8EE"/>
              </a:solidFill>
              <a:latin typeface="Arial"/>
              <a:cs typeface="Arial"/>
              <a:sym typeface="Arial"/>
            </a:endParaRPr>
          </a:p>
        </p:txBody>
      </p:sp>
      <p:sp>
        <p:nvSpPr>
          <p:cNvPr id="20" name="Freeform: Shape 19">
            <a:extLst>
              <a:ext uri="{FF2B5EF4-FFF2-40B4-BE49-F238E27FC236}">
                <a16:creationId xmlns:a16="http://schemas.microsoft.com/office/drawing/2014/main" id="{90822178-DB16-45BC-B325-16978983C4DB}"/>
              </a:ext>
            </a:extLst>
          </p:cNvPr>
          <p:cNvSpPr/>
          <p:nvPr/>
        </p:nvSpPr>
        <p:spPr>
          <a:xfrm>
            <a:off x="2809365" y="6015186"/>
            <a:ext cx="3017835" cy="459097"/>
          </a:xfrm>
          <a:custGeom>
            <a:avLst/>
            <a:gdLst>
              <a:gd name="connsiteX0" fmla="*/ 0 w 1557019"/>
              <a:gd name="connsiteY0" fmla="*/ 0 h 266152"/>
              <a:gd name="connsiteX1" fmla="*/ 1423943 w 1557019"/>
              <a:gd name="connsiteY1" fmla="*/ 0 h 266152"/>
              <a:gd name="connsiteX2" fmla="*/ 1557019 w 1557019"/>
              <a:gd name="connsiteY2" fmla="*/ 133076 h 266152"/>
              <a:gd name="connsiteX3" fmla="*/ 1423943 w 1557019"/>
              <a:gd name="connsiteY3" fmla="*/ 266152 h 266152"/>
              <a:gd name="connsiteX4" fmla="*/ 0 w 1557019"/>
              <a:gd name="connsiteY4" fmla="*/ 266152 h 266152"/>
              <a:gd name="connsiteX5" fmla="*/ 0 w 1557019"/>
              <a:gd name="connsiteY5" fmla="*/ 0 h 2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7019" h="266152">
                <a:moveTo>
                  <a:pt x="1557019" y="266151"/>
                </a:moveTo>
                <a:lnTo>
                  <a:pt x="133076" y="266151"/>
                </a:lnTo>
                <a:lnTo>
                  <a:pt x="0" y="133076"/>
                </a:lnTo>
                <a:lnTo>
                  <a:pt x="133076" y="1"/>
                </a:lnTo>
                <a:lnTo>
                  <a:pt x="1557019" y="1"/>
                </a:lnTo>
                <a:lnTo>
                  <a:pt x="1557019" y="266151"/>
                </a:lnTo>
                <a:close/>
              </a:path>
            </a:pathLst>
          </a:custGeom>
          <a:noFill/>
          <a:ln>
            <a:solidFill>
              <a:srgbClr val="FFF8EE"/>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16568" tIns="25401" rIns="47413" bIns="25401" numCol="1" spcCol="1270" anchor="ctr" anchorCtr="0">
            <a:noAutofit/>
          </a:bodyPr>
          <a:lstStyle/>
          <a:p>
            <a:pPr algn="ctr" defTabSz="296326">
              <a:lnSpc>
                <a:spcPct val="90000"/>
              </a:lnSpc>
              <a:spcBef>
                <a:spcPct val="0"/>
              </a:spcBef>
              <a:spcAft>
                <a:spcPct val="35000"/>
              </a:spcAft>
              <a:buClr>
                <a:srgbClr val="000000"/>
              </a:buClr>
            </a:pPr>
            <a:r>
              <a:rPr lang="en-US" sz="1067" b="1" dirty="0">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rPr>
              <a:t>   Centre for Behavioural and Implementation Science Interventions (BISI)</a:t>
            </a:r>
            <a:endParaRPr lang="en-SG" sz="1067" b="1" dirty="0">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1" name="Oval 20">
            <a:extLst>
              <a:ext uri="{FF2B5EF4-FFF2-40B4-BE49-F238E27FC236}">
                <a16:creationId xmlns:a16="http://schemas.microsoft.com/office/drawing/2014/main" id="{3E88FF48-04A6-4B86-8130-856D2DD71A77}"/>
              </a:ext>
            </a:extLst>
          </p:cNvPr>
          <p:cNvSpPr/>
          <p:nvPr/>
        </p:nvSpPr>
        <p:spPr>
          <a:xfrm>
            <a:off x="2578491" y="5978536"/>
            <a:ext cx="480000" cy="480000"/>
          </a:xfrm>
          <a:prstGeom prst="ellipse">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solidFill>
              <a:srgbClr val="FFF8EE"/>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1219170">
              <a:buClr>
                <a:srgbClr val="000000"/>
              </a:buClr>
            </a:pPr>
            <a:endParaRPr lang="en-SG" sz="1867" kern="0" dirty="0">
              <a:solidFill>
                <a:srgbClr val="EEEDF4">
                  <a:hueOff val="0"/>
                  <a:satOff val="0"/>
                  <a:lumOff val="0"/>
                  <a:alphaOff val="0"/>
                </a:srgbClr>
              </a:solidFill>
              <a:latin typeface="Calibri" panose="020F0502020204030204"/>
              <a:sym typeface="Arial"/>
            </a:endParaRPr>
          </a:p>
        </p:txBody>
      </p:sp>
      <p:grpSp>
        <p:nvGrpSpPr>
          <p:cNvPr id="10" name="Group 9">
            <a:extLst>
              <a:ext uri="{FF2B5EF4-FFF2-40B4-BE49-F238E27FC236}">
                <a16:creationId xmlns:a16="http://schemas.microsoft.com/office/drawing/2014/main" id="{4DD66867-8481-C19E-578F-98B32CCD279C}"/>
              </a:ext>
            </a:extLst>
          </p:cNvPr>
          <p:cNvGrpSpPr/>
          <p:nvPr/>
        </p:nvGrpSpPr>
        <p:grpSpPr>
          <a:xfrm>
            <a:off x="237386" y="5978681"/>
            <a:ext cx="2389105" cy="480000"/>
            <a:chOff x="2277571" y="4482302"/>
            <a:chExt cx="1791829" cy="360000"/>
          </a:xfrm>
        </p:grpSpPr>
        <p:sp>
          <p:nvSpPr>
            <p:cNvPr id="23" name="Oval 22">
              <a:extLst>
                <a:ext uri="{FF2B5EF4-FFF2-40B4-BE49-F238E27FC236}">
                  <a16:creationId xmlns:a16="http://schemas.microsoft.com/office/drawing/2014/main" id="{15E849E7-1971-4F83-B36F-EA4D1F3BAFDA}"/>
                </a:ext>
              </a:extLst>
            </p:cNvPr>
            <p:cNvSpPr/>
            <p:nvPr/>
          </p:nvSpPr>
          <p:spPr>
            <a:xfrm>
              <a:off x="2277571" y="4482302"/>
              <a:ext cx="360000" cy="360000"/>
            </a:xfrm>
            <a:prstGeom prst="ellipse">
              <a:avLst/>
            </a:prstGeom>
            <a: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a:solidFill>
                <a:srgbClr val="FFF8EE"/>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1219170">
                <a:buClr>
                  <a:srgbClr val="000000"/>
                </a:buClr>
              </a:pPr>
              <a:endParaRPr lang="en-SG" sz="1867" kern="0">
                <a:solidFill>
                  <a:srgbClr val="EEEDF4">
                    <a:hueOff val="0"/>
                    <a:satOff val="0"/>
                    <a:lumOff val="0"/>
                    <a:alphaOff val="0"/>
                  </a:srgbClr>
                </a:solidFill>
                <a:latin typeface="Calibri" panose="020F0502020204030204"/>
                <a:sym typeface="Arial"/>
              </a:endParaRPr>
            </a:p>
          </p:txBody>
        </p:sp>
        <p:sp>
          <p:nvSpPr>
            <p:cNvPr id="18" name="TextBox 17">
              <a:extLst>
                <a:ext uri="{FF2B5EF4-FFF2-40B4-BE49-F238E27FC236}">
                  <a16:creationId xmlns:a16="http://schemas.microsoft.com/office/drawing/2014/main" id="{1F1B76BB-5C88-49D5-8CC3-AF626DFE3DA6}"/>
                </a:ext>
              </a:extLst>
            </p:cNvPr>
            <p:cNvSpPr txBox="1"/>
            <p:nvPr/>
          </p:nvSpPr>
          <p:spPr>
            <a:xfrm>
              <a:off x="2637571" y="4554111"/>
              <a:ext cx="1431829" cy="192409"/>
            </a:xfrm>
            <a:prstGeom prst="rect">
              <a:avLst/>
            </a:prstGeom>
            <a:noFill/>
          </p:spPr>
          <p:txBody>
            <a:bodyPr wrap="square" rtlCol="0">
              <a:spAutoFit/>
            </a:bodyPr>
            <a:lstStyle/>
            <a:p>
              <a:pPr defTabSz="1219170">
                <a:buClr>
                  <a:srgbClr val="000000"/>
                </a:buClr>
              </a:pPr>
              <a:r>
                <a:rPr lang="en-US" sz="1067" b="1" kern="0" dirty="0">
                  <a:solidFill>
                    <a:srgbClr val="1B3A6A"/>
                  </a:solidFill>
                  <a:latin typeface="Open Sans" panose="020B0604020202020204" charset="0"/>
                  <a:ea typeface="Open Sans" panose="020B0604020202020204" charset="0"/>
                  <a:cs typeface="Open Sans" panose="020B0604020202020204" charset="0"/>
                  <a:sym typeface="Arial"/>
                </a:rPr>
                <a:t>bisilearning@nus.edu.sg</a:t>
              </a:r>
              <a:endParaRPr lang="en-SG" sz="1067" b="1" kern="0" dirty="0">
                <a:solidFill>
                  <a:srgbClr val="1B3A6A"/>
                </a:solidFill>
                <a:latin typeface="Open Sans" panose="020B0604020202020204" charset="0"/>
                <a:ea typeface="Open Sans" panose="020B0604020202020204" charset="0"/>
                <a:cs typeface="Open Sans" panose="020B0604020202020204" charset="0"/>
                <a:sym typeface="Arial"/>
              </a:endParaRPr>
            </a:p>
          </p:txBody>
        </p:sp>
      </p:grpSp>
      <p:pic>
        <p:nvPicPr>
          <p:cNvPr id="3" name="Picture 2" descr="A group of women sitting around a table looking at a computer&#10;&#10;Description automatically generated">
            <a:extLst>
              <a:ext uri="{FF2B5EF4-FFF2-40B4-BE49-F238E27FC236}">
                <a16:creationId xmlns:a16="http://schemas.microsoft.com/office/drawing/2014/main" id="{DF6F60CD-2A40-8989-796D-D2FBFC8DD9CE}"/>
              </a:ext>
            </a:extLst>
          </p:cNvPr>
          <p:cNvPicPr>
            <a:picLocks noChangeAspect="1"/>
          </p:cNvPicPr>
          <p:nvPr/>
        </p:nvPicPr>
        <p:blipFill>
          <a:blip r:embed="rId8"/>
          <a:stretch>
            <a:fillRect/>
          </a:stretch>
        </p:blipFill>
        <p:spPr>
          <a:xfrm>
            <a:off x="307752" y="3069602"/>
            <a:ext cx="3962531" cy="2227005"/>
          </a:xfrm>
          <a:prstGeom prst="rect">
            <a:avLst/>
          </a:prstGeom>
        </p:spPr>
      </p:pic>
      <p:sp>
        <p:nvSpPr>
          <p:cNvPr id="6" name="Google Shape;3034;p36">
            <a:extLst>
              <a:ext uri="{FF2B5EF4-FFF2-40B4-BE49-F238E27FC236}">
                <a16:creationId xmlns:a16="http://schemas.microsoft.com/office/drawing/2014/main" id="{B659F707-B444-13CE-F655-1B2FB9305A70}"/>
              </a:ext>
            </a:extLst>
          </p:cNvPr>
          <p:cNvSpPr txBox="1">
            <a:spLocks/>
          </p:cNvSpPr>
          <p:nvPr/>
        </p:nvSpPr>
        <p:spPr>
          <a:xfrm>
            <a:off x="4156729" y="3742724"/>
            <a:ext cx="4069724" cy="1329405"/>
          </a:xfrm>
          <a:prstGeom prst="rect">
            <a:avLst/>
          </a:prstGeom>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4700"/>
              <a:buFont typeface="Arial"/>
              <a:buNone/>
              <a:defRPr sz="3800" b="1" i="0" u="none" strike="noStrike" cap="none">
                <a:solidFill>
                  <a:srgbClr val="1B3A6A"/>
                </a:solidFill>
                <a:latin typeface="Open Sans" panose="020B0606030504020204" pitchFamily="34" charset="0"/>
                <a:ea typeface="Open Sans" panose="020B0606030504020204" pitchFamily="34" charset="0"/>
                <a:cs typeface="Open Sans" panose="020B0606030504020204" pitchFamily="34" charset="0"/>
                <a:sym typeface="Arial"/>
              </a:defRPr>
            </a:lvl1pPr>
            <a:lvl2pPr marR="0" lvl="1"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4700"/>
              <a:buFont typeface="Arial"/>
              <a:buNone/>
              <a:defRPr sz="4700" b="0" i="0" u="none" strike="noStrike" cap="none">
                <a:solidFill>
                  <a:srgbClr val="000000"/>
                </a:solidFill>
                <a:latin typeface="Arial"/>
                <a:ea typeface="Arial"/>
                <a:cs typeface="Arial"/>
                <a:sym typeface="Arial"/>
              </a:defRPr>
            </a:lvl9pPr>
          </a:lstStyle>
          <a:p>
            <a:pPr algn="ctr" defTabSz="1219170"/>
            <a:r>
              <a:rPr lang="en-US" sz="3200" kern="0" dirty="0"/>
              <a:t>APPLICATIONS OPEN IN OCT 2025</a:t>
            </a:r>
          </a:p>
        </p:txBody>
      </p:sp>
      <p:grpSp>
        <p:nvGrpSpPr>
          <p:cNvPr id="12" name="Group 11">
            <a:extLst>
              <a:ext uri="{FF2B5EF4-FFF2-40B4-BE49-F238E27FC236}">
                <a16:creationId xmlns:a16="http://schemas.microsoft.com/office/drawing/2014/main" id="{7D02B673-1951-046A-6E8A-7DEA142477AD}"/>
              </a:ext>
            </a:extLst>
          </p:cNvPr>
          <p:cNvGrpSpPr/>
          <p:nvPr/>
        </p:nvGrpSpPr>
        <p:grpSpPr>
          <a:xfrm>
            <a:off x="5951591" y="5978052"/>
            <a:ext cx="2373280" cy="480000"/>
            <a:chOff x="120439" y="4481833"/>
            <a:chExt cx="1779960" cy="360000"/>
          </a:xfrm>
        </p:grpSpPr>
        <p:sp>
          <p:nvSpPr>
            <p:cNvPr id="25" name="Oval 24">
              <a:extLst>
                <a:ext uri="{FF2B5EF4-FFF2-40B4-BE49-F238E27FC236}">
                  <a16:creationId xmlns:a16="http://schemas.microsoft.com/office/drawing/2014/main" id="{BB0985FD-B092-45EA-A66E-364E2453A2C7}"/>
                </a:ext>
              </a:extLst>
            </p:cNvPr>
            <p:cNvSpPr/>
            <p:nvPr/>
          </p:nvSpPr>
          <p:spPr>
            <a:xfrm>
              <a:off x="120439" y="4481833"/>
              <a:ext cx="360000" cy="360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rgbClr val="FFF8EE"/>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1219170">
                <a:buClr>
                  <a:srgbClr val="000000"/>
                </a:buClr>
              </a:pPr>
              <a:endParaRPr lang="en-SG" sz="1867" kern="0">
                <a:solidFill>
                  <a:srgbClr val="EEEDF4">
                    <a:hueOff val="0"/>
                    <a:satOff val="0"/>
                    <a:lumOff val="0"/>
                    <a:alphaOff val="0"/>
                  </a:srgbClr>
                </a:solidFill>
                <a:latin typeface="Calibri" panose="020F0502020204030204"/>
                <a:sym typeface="Arial"/>
              </a:endParaRPr>
            </a:p>
          </p:txBody>
        </p:sp>
        <p:sp>
          <p:nvSpPr>
            <p:cNvPr id="11" name="TextBox 10">
              <a:extLst>
                <a:ext uri="{FF2B5EF4-FFF2-40B4-BE49-F238E27FC236}">
                  <a16:creationId xmlns:a16="http://schemas.microsoft.com/office/drawing/2014/main" id="{4F989C4E-F490-3DC5-6C93-17C104B9A36B}"/>
                </a:ext>
              </a:extLst>
            </p:cNvPr>
            <p:cNvSpPr txBox="1"/>
            <p:nvPr/>
          </p:nvSpPr>
          <p:spPr>
            <a:xfrm>
              <a:off x="468570" y="4548391"/>
              <a:ext cx="1431829" cy="192409"/>
            </a:xfrm>
            <a:prstGeom prst="rect">
              <a:avLst/>
            </a:prstGeom>
            <a:noFill/>
          </p:spPr>
          <p:txBody>
            <a:bodyPr wrap="square" rtlCol="0">
              <a:spAutoFit/>
            </a:bodyPr>
            <a:lstStyle/>
            <a:p>
              <a:pPr defTabSz="1219170">
                <a:buClr>
                  <a:srgbClr val="000000"/>
                </a:buClr>
              </a:pPr>
              <a:r>
                <a:rPr lang="en-US" sz="1067" b="1" kern="0" dirty="0">
                  <a:solidFill>
                    <a:srgbClr val="1B3A6A"/>
                  </a:solidFill>
                  <a:latin typeface="Open Sans" panose="020B0604020202020204" charset="0"/>
                  <a:ea typeface="Open Sans" panose="020B0604020202020204" charset="0"/>
                  <a:cs typeface="Open Sans" panose="020B0604020202020204" charset="0"/>
                  <a:sym typeface="Arial"/>
                </a:rPr>
                <a:t>@BISI_NUS</a:t>
              </a:r>
              <a:endParaRPr lang="en-SG" sz="1067" b="1" kern="0" dirty="0">
                <a:solidFill>
                  <a:srgbClr val="1B3A6A"/>
                </a:solidFill>
                <a:latin typeface="Open Sans" panose="020B0604020202020204" charset="0"/>
                <a:ea typeface="Open Sans" panose="020B0604020202020204" charset="0"/>
                <a:cs typeface="Open Sans" panose="020B0604020202020204" charset="0"/>
                <a:sym typeface="Arial"/>
              </a:endParaRPr>
            </a:p>
          </p:txBody>
        </p:sp>
      </p:grpSp>
    </p:spTree>
    <p:extLst>
      <p:ext uri="{BB962C8B-B14F-4D97-AF65-F5344CB8AC3E}">
        <p14:creationId xmlns:p14="http://schemas.microsoft.com/office/powerpoint/2010/main" val="243645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sp>
        <p:nvSpPr>
          <p:cNvPr id="3985" name="Google Shape;3985;p50"/>
          <p:cNvSpPr txBox="1">
            <a:spLocks noGrp="1"/>
          </p:cNvSpPr>
          <p:nvPr>
            <p:ph type="title"/>
          </p:nvPr>
        </p:nvSpPr>
        <p:spPr>
          <a:xfrm>
            <a:off x="4109942" y="1682764"/>
            <a:ext cx="7866489" cy="2288000"/>
          </a:xfrm>
          <a:prstGeom prst="rect">
            <a:avLst/>
          </a:prstGeom>
        </p:spPr>
        <p:txBody>
          <a:bodyPr spcFirstLastPara="1" vert="horz" wrap="square" lIns="121900" tIns="121900" rIns="121900" bIns="121900" rtlCol="0" anchor="ctr" anchorCtr="0">
            <a:noAutofit/>
          </a:bodyPr>
          <a:lstStyle/>
          <a:p>
            <a:r>
              <a:rPr lang="en" sz="5067" dirty="0">
                <a:latin typeface="Aptos" panose="020B0004020202020204" pitchFamily="34" charset="0"/>
                <a:ea typeface="Open Sans Light" panose="020B0306030504020204" pitchFamily="34" charset="0"/>
                <a:cs typeface="Open Sans Light" panose="020B0306030504020204" pitchFamily="34" charset="0"/>
              </a:rPr>
              <a:t>Thank you!</a:t>
            </a:r>
            <a:endParaRPr sz="5067" dirty="0">
              <a:latin typeface="Aptos" panose="020B0004020202020204" pitchFamily="34" charset="0"/>
              <a:ea typeface="Open Sans Light" panose="020B0306030504020204" pitchFamily="34" charset="0"/>
              <a:cs typeface="Open Sans Light" panose="020B0306030504020204" pitchFamily="34" charset="0"/>
            </a:endParaRPr>
          </a:p>
        </p:txBody>
      </p:sp>
      <p:sp>
        <p:nvSpPr>
          <p:cNvPr id="2" name="TextBox 1">
            <a:extLst>
              <a:ext uri="{FF2B5EF4-FFF2-40B4-BE49-F238E27FC236}">
                <a16:creationId xmlns:a16="http://schemas.microsoft.com/office/drawing/2014/main" id="{A61E363F-93E6-AF34-41A1-2DE6937E6800}"/>
              </a:ext>
            </a:extLst>
          </p:cNvPr>
          <p:cNvSpPr txBox="1"/>
          <p:nvPr/>
        </p:nvSpPr>
        <p:spPr>
          <a:xfrm>
            <a:off x="432079" y="4129025"/>
            <a:ext cx="8165931" cy="3416320"/>
          </a:xfrm>
          <a:prstGeom prst="rect">
            <a:avLst/>
          </a:prstGeom>
          <a:noFill/>
        </p:spPr>
        <p:txBody>
          <a:bodyPr wrap="square" rtlCol="0">
            <a:spAutoFit/>
          </a:bodyPr>
          <a:lstStyle/>
          <a:p>
            <a:pPr defTabSz="1219170">
              <a:buClr>
                <a:srgbClr val="000000"/>
              </a:buClr>
            </a:pPr>
            <a:r>
              <a:rPr lang="en-SG" sz="2400" b="1" kern="0" dirty="0">
                <a:solidFill>
                  <a:srgbClr val="1B3A6A"/>
                </a:solidFill>
                <a:latin typeface="Aptos" panose="020B0004020202020204" pitchFamily="34" charset="0"/>
                <a:cs typeface="Arial"/>
                <a:sym typeface="Arial"/>
              </a:rPr>
              <a:t>Email contacts </a:t>
            </a:r>
          </a:p>
          <a:p>
            <a:pPr defTabSz="1219170">
              <a:buClr>
                <a:srgbClr val="000000"/>
              </a:buClr>
            </a:pPr>
            <a:r>
              <a:rPr lang="en-SG" sz="2400" kern="0" dirty="0">
                <a:solidFill>
                  <a:srgbClr val="000000"/>
                </a:solidFill>
                <a:latin typeface="Aptos" panose="020B0004020202020204" pitchFamily="34" charset="0"/>
                <a:cs typeface="Arial"/>
                <a:sym typeface="Arial"/>
              </a:rPr>
              <a:t>Dr Ties Hoomans (</a:t>
            </a:r>
            <a:r>
              <a:rPr lang="en-SG" sz="2400" u="sng" kern="0" dirty="0">
                <a:solidFill>
                  <a:srgbClr val="000000"/>
                </a:solidFill>
                <a:latin typeface="Aptos" panose="020B0004020202020204" pitchFamily="34" charset="0"/>
                <a:cs typeface="Arial"/>
                <a:sym typeface="Arial"/>
              </a:rPr>
              <a:t>T.Hoomans@lse.ac.uk)</a:t>
            </a:r>
          </a:p>
          <a:p>
            <a:pPr defTabSz="1219170">
              <a:buClr>
                <a:srgbClr val="000000"/>
              </a:buClr>
            </a:pPr>
            <a:r>
              <a:rPr lang="en-SG" sz="2400" kern="0" dirty="0">
                <a:solidFill>
                  <a:srgbClr val="000000"/>
                </a:solidFill>
                <a:latin typeface="Aptos" panose="020B0004020202020204" pitchFamily="34" charset="0"/>
                <a:cs typeface="Arial"/>
                <a:sym typeface="Arial"/>
              </a:rPr>
              <a:t>Dr Rakhi Vashishtha (</a:t>
            </a:r>
            <a:r>
              <a:rPr lang="en-SG" sz="2400" kern="0" dirty="0">
                <a:solidFill>
                  <a:srgbClr val="000000"/>
                </a:solidFill>
                <a:latin typeface="Aptos" panose="020B0004020202020204" pitchFamily="34" charset="0"/>
                <a:cs typeface="Arial"/>
                <a:sym typeface="Arial"/>
                <a:hlinkClick r:id="rId3"/>
              </a:rPr>
              <a:t>rakhi.vashishtha@nus.edu.sg</a:t>
            </a:r>
            <a:r>
              <a:rPr lang="en-SG" sz="2400" kern="0" dirty="0">
                <a:solidFill>
                  <a:srgbClr val="000000"/>
                </a:solidFill>
                <a:latin typeface="Aptos" panose="020B0004020202020204" pitchFamily="34" charset="0"/>
                <a:cs typeface="Arial"/>
                <a:sym typeface="Arial"/>
              </a:rPr>
              <a:t>)</a:t>
            </a:r>
          </a:p>
          <a:p>
            <a:pPr defTabSz="1219170">
              <a:buClr>
                <a:srgbClr val="000000"/>
              </a:buClr>
            </a:pPr>
            <a:r>
              <a:rPr lang="en-SG" sz="2400" kern="0" dirty="0">
                <a:solidFill>
                  <a:srgbClr val="000000"/>
                </a:solidFill>
                <a:latin typeface="Aptos" panose="020B0004020202020204" pitchFamily="34" charset="0"/>
                <a:cs typeface="Arial"/>
                <a:sym typeface="Arial"/>
              </a:rPr>
              <a:t>Prof Nick Sevdalis (nick_sev@nus.edu.sg)</a:t>
            </a:r>
          </a:p>
          <a:p>
            <a:pPr defTabSz="1219170">
              <a:buClr>
                <a:srgbClr val="000000"/>
              </a:buClr>
            </a:pPr>
            <a:r>
              <a:rPr lang="en-SG" sz="2400" kern="0" dirty="0">
                <a:solidFill>
                  <a:srgbClr val="000000"/>
                </a:solidFill>
                <a:latin typeface="Aptos" panose="020B0004020202020204" pitchFamily="34" charset="0"/>
                <a:cs typeface="Arial"/>
                <a:sym typeface="Arial"/>
              </a:rPr>
              <a:t>BISI MSc Program  (</a:t>
            </a:r>
            <a:r>
              <a:rPr lang="en-SG" sz="2400" kern="0" dirty="0">
                <a:solidFill>
                  <a:srgbClr val="000000"/>
                </a:solidFill>
                <a:latin typeface="Aptos" panose="020B0004020202020204" pitchFamily="34" charset="0"/>
                <a:cs typeface="Arial"/>
                <a:sym typeface="Arial"/>
                <a:hlinkClick r:id="rId4"/>
              </a:rPr>
              <a:t>bisilearning@nus.edu.sg</a:t>
            </a:r>
            <a:r>
              <a:rPr lang="en-SG" sz="2400" kern="0" dirty="0">
                <a:solidFill>
                  <a:srgbClr val="000000"/>
                </a:solidFill>
                <a:latin typeface="Aptos" panose="020B0004020202020204" pitchFamily="34" charset="0"/>
                <a:cs typeface="Arial"/>
                <a:sym typeface="Arial"/>
              </a:rPr>
              <a:t>)</a:t>
            </a:r>
          </a:p>
          <a:p>
            <a:pPr defTabSz="1219170">
              <a:buClr>
                <a:srgbClr val="000000"/>
              </a:buClr>
            </a:pPr>
            <a:endParaRPr lang="en-SG" sz="2400" kern="0" dirty="0">
              <a:solidFill>
                <a:srgbClr val="000000"/>
              </a:solidFill>
              <a:latin typeface="Aptos" panose="020B0004020202020204" pitchFamily="34" charset="0"/>
              <a:cs typeface="Arial"/>
              <a:sym typeface="Arial"/>
            </a:endParaRPr>
          </a:p>
          <a:p>
            <a:pPr defTabSz="1219170">
              <a:buClr>
                <a:srgbClr val="000000"/>
              </a:buClr>
            </a:pPr>
            <a:endParaRPr lang="en-SG" sz="2400" kern="0" dirty="0">
              <a:solidFill>
                <a:srgbClr val="000000"/>
              </a:solidFill>
              <a:latin typeface="Aptos" panose="020B0004020202020204" pitchFamily="34" charset="0"/>
              <a:cs typeface="Arial"/>
              <a:sym typeface="Arial"/>
            </a:endParaRPr>
          </a:p>
          <a:p>
            <a:pPr defTabSz="1219170">
              <a:buClr>
                <a:srgbClr val="000000"/>
              </a:buClr>
            </a:pPr>
            <a:endParaRPr lang="en-SG" sz="2400" kern="0" dirty="0">
              <a:solidFill>
                <a:srgbClr val="000000"/>
              </a:solidFill>
              <a:latin typeface="Aptos" panose="020B0004020202020204" pitchFamily="34" charset="0"/>
              <a:cs typeface="Arial"/>
              <a:sym typeface="Arial"/>
            </a:endParaRPr>
          </a:p>
          <a:p>
            <a:pPr defTabSz="1219170">
              <a:buClr>
                <a:srgbClr val="000000"/>
              </a:buClr>
            </a:pPr>
            <a:endParaRPr lang="en-SG" sz="2400" kern="0" dirty="0">
              <a:solidFill>
                <a:srgbClr val="000000"/>
              </a:solidFill>
              <a:latin typeface="Arial"/>
              <a:cs typeface="Arial"/>
              <a:sym typeface="Arial"/>
            </a:endParaRPr>
          </a:p>
        </p:txBody>
      </p:sp>
    </p:spTree>
    <p:extLst>
      <p:ext uri="{BB962C8B-B14F-4D97-AF65-F5344CB8AC3E}">
        <p14:creationId xmlns:p14="http://schemas.microsoft.com/office/powerpoint/2010/main" val="2034992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3028633" y="2527667"/>
            <a:ext cx="8787200" cy="994000"/>
          </a:xfrm>
          <a:prstGeom prst="rect">
            <a:avLst/>
          </a:prstGeom>
        </p:spPr>
        <p:txBody>
          <a:bodyPr spcFirstLastPara="1" wrap="square" lIns="121900" tIns="121900" rIns="121900" bIns="121900" anchor="t" anchorCtr="0">
            <a:normAutofit fontScale="90000"/>
          </a:bodyPr>
          <a:lstStyle/>
          <a:p>
            <a:pPr lvl="0"/>
            <a:r>
              <a:rPr lang="en-US" dirty="0"/>
              <a:t>Co-Designing Practical Guidance to Bridge Implementation Science and Frontline Practice in Acute Care</a:t>
            </a:r>
            <a:endParaRPr dirty="0"/>
          </a:p>
        </p:txBody>
      </p:sp>
      <p:sp>
        <p:nvSpPr>
          <p:cNvPr id="119" name="Google Shape;119;p17"/>
          <p:cNvSpPr txBox="1">
            <a:spLocks noGrp="1"/>
          </p:cNvSpPr>
          <p:nvPr>
            <p:ph type="subTitle" idx="1"/>
          </p:nvPr>
        </p:nvSpPr>
        <p:spPr>
          <a:xfrm>
            <a:off x="4627433" y="4442316"/>
            <a:ext cx="7188400" cy="832400"/>
          </a:xfrm>
          <a:prstGeom prst="rect">
            <a:avLst/>
          </a:prstGeom>
        </p:spPr>
        <p:txBody>
          <a:bodyPr spcFirstLastPara="1" wrap="square" lIns="121900" tIns="121900" rIns="121900" bIns="121900" anchor="t" anchorCtr="0">
            <a:normAutofit fontScale="92500" lnSpcReduction="20000"/>
          </a:bodyPr>
          <a:lstStyle/>
          <a:p>
            <a:pPr marL="0" indent="0">
              <a:spcAft>
                <a:spcPts val="1600"/>
              </a:spcAft>
            </a:pPr>
            <a:r>
              <a:rPr lang="en-US" dirty="0"/>
              <a:t>RTKW2, EIE2025</a:t>
            </a:r>
            <a:endParaRPr dirty="0"/>
          </a:p>
        </p:txBody>
      </p:sp>
      <p:sp>
        <p:nvSpPr>
          <p:cNvPr id="120" name="Google Shape;120;p17"/>
          <p:cNvSpPr txBox="1"/>
          <p:nvPr/>
        </p:nvSpPr>
        <p:spPr>
          <a:xfrm>
            <a:off x="373566" y="6195367"/>
            <a:ext cx="6469972" cy="57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dirty="0">
                <a:solidFill>
                  <a:srgbClr val="595959"/>
                </a:solidFill>
                <a:latin typeface="Montserrat"/>
                <a:ea typeface="Montserrat"/>
                <a:cs typeface="Montserrat"/>
                <a:sym typeface="Montserrat"/>
              </a:rPr>
              <a:t>Presented by:  Gabrielle Zimmermann, Ph.D.</a:t>
            </a:r>
            <a:endParaRPr sz="2133" kern="0" dirty="0">
              <a:solidFill>
                <a:srgbClr val="595959"/>
              </a:solidFill>
              <a:latin typeface="Montserrat"/>
              <a:ea typeface="Montserrat"/>
              <a:cs typeface="Montserrat"/>
              <a:sym typeface="Montserrat"/>
            </a:endParaRPr>
          </a:p>
        </p:txBody>
      </p:sp>
      <p:sp>
        <p:nvSpPr>
          <p:cNvPr id="121" name="Google Shape;121;p17"/>
          <p:cNvSpPr txBox="1"/>
          <p:nvPr/>
        </p:nvSpPr>
        <p:spPr>
          <a:xfrm>
            <a:off x="6093433" y="6195367"/>
            <a:ext cx="5722400" cy="5704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2133" kern="0" dirty="0">
                <a:solidFill>
                  <a:srgbClr val="595959"/>
                </a:solidFill>
                <a:latin typeface="Montserrat"/>
                <a:ea typeface="Montserrat"/>
                <a:cs typeface="Montserrat"/>
                <a:sym typeface="Montserrat"/>
              </a:rPr>
              <a:t>June 5, 2025</a:t>
            </a:r>
            <a:endParaRPr sz="2133" kern="0" dirty="0">
              <a:solidFill>
                <a:srgbClr val="595959"/>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prstGeom prst="rect">
            <a:avLst/>
          </a:prstGeom>
        </p:spPr>
        <p:txBody>
          <a:bodyPr spcFirstLastPara="1" wrap="square" lIns="121900" tIns="121900" rIns="121900" bIns="121900" anchor="t" anchorCtr="0">
            <a:normAutofit/>
          </a:bodyPr>
          <a:lstStyle/>
          <a:p>
            <a:r>
              <a:rPr lang="en-US" dirty="0"/>
              <a:t>Where:</a:t>
            </a:r>
            <a:endParaRPr sz="1467"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04799"/>
            <a:ext cx="4701987" cy="7266708"/>
          </a:xfrm>
          <a:prstGeom prst="rect">
            <a:avLst/>
          </a:prstGeom>
        </p:spPr>
      </p:pic>
    </p:spTree>
    <p:extLst>
      <p:ext uri="{BB962C8B-B14F-4D97-AF65-F5344CB8AC3E}">
        <p14:creationId xmlns:p14="http://schemas.microsoft.com/office/powerpoint/2010/main" val="2541662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2086" y="524934"/>
            <a:ext cx="10325033" cy="764117"/>
          </a:xfrm>
        </p:spPr>
        <p:txBody>
          <a:bodyPr>
            <a:normAutofit/>
          </a:bodyPr>
          <a:lstStyle/>
          <a:p>
            <a:r>
              <a:rPr lang="en-US" dirty="0"/>
              <a:t>What: Acute Care Bundle Improvement (ACBI)</a:t>
            </a:r>
            <a:endParaRPr lang="en-CA" dirty="0"/>
          </a:p>
        </p:txBody>
      </p:sp>
      <p:pic>
        <p:nvPicPr>
          <p:cNvPr id="6" name="Picture 5"/>
          <p:cNvPicPr>
            <a:picLocks noChangeAspect="1"/>
          </p:cNvPicPr>
          <p:nvPr/>
        </p:nvPicPr>
        <p:blipFill rotWithShape="1">
          <a:blip r:embed="rId3"/>
          <a:srcRect t="6222" r="1677" b="1952"/>
          <a:stretch/>
        </p:blipFill>
        <p:spPr>
          <a:xfrm>
            <a:off x="603338" y="1107440"/>
            <a:ext cx="10858569" cy="5730240"/>
          </a:xfrm>
          <a:prstGeom prst="rect">
            <a:avLst/>
          </a:prstGeom>
        </p:spPr>
      </p:pic>
      <p:sp>
        <p:nvSpPr>
          <p:cNvPr id="7" name="TextBox 6"/>
          <p:cNvSpPr txBox="1"/>
          <p:nvPr/>
        </p:nvSpPr>
        <p:spPr>
          <a:xfrm>
            <a:off x="1218354" y="1289051"/>
            <a:ext cx="2652607" cy="379656"/>
          </a:xfrm>
          <a:prstGeom prst="rect">
            <a:avLst/>
          </a:prstGeom>
          <a:solidFill>
            <a:schemeClr val="bg1"/>
          </a:solidFill>
        </p:spPr>
        <p:txBody>
          <a:bodyPr wrap="square" rtlCol="0">
            <a:spAutoFit/>
          </a:bodyPr>
          <a:lstStyle/>
          <a:p>
            <a:pPr defTabSz="1219170">
              <a:buClr>
                <a:srgbClr val="000000"/>
              </a:buClr>
            </a:pPr>
            <a:endParaRPr lang="en-CA" sz="1867" kern="0" dirty="0">
              <a:solidFill>
                <a:srgbClr val="000000"/>
              </a:solidFill>
              <a:latin typeface="Arial"/>
              <a:cs typeface="Arial"/>
              <a:sym typeface="Arial"/>
            </a:endParaRPr>
          </a:p>
        </p:txBody>
      </p:sp>
    </p:spTree>
    <p:extLst>
      <p:ext uri="{BB962C8B-B14F-4D97-AF65-F5344CB8AC3E}">
        <p14:creationId xmlns:p14="http://schemas.microsoft.com/office/powerpoint/2010/main" val="3190835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94157" y="3311207"/>
            <a:ext cx="3559643" cy="2308324"/>
          </a:xfrm>
          <a:prstGeom prst="rect">
            <a:avLst/>
          </a:prstGeom>
        </p:spPr>
        <p:txBody>
          <a:bodyPr wrap="square">
            <a:spAutoFit/>
          </a:bodyPr>
          <a:lstStyle/>
          <a:p>
            <a:pPr marL="342891" indent="-342891" defTabSz="1219170" fontAlgn="base">
              <a:spcBef>
                <a:spcPts val="1200"/>
              </a:spcBef>
              <a:buClr>
                <a:srgbClr val="000000"/>
              </a:buClr>
              <a:buFont typeface="Arial" panose="020B0604020202020204" pitchFamily="34" charset="0"/>
              <a:buChar char="•"/>
            </a:pPr>
            <a:r>
              <a:rPr lang="en-CA" sz="1900" kern="0" dirty="0">
                <a:solidFill>
                  <a:srgbClr val="5C6670"/>
                </a:solidFill>
                <a:latin typeface="Arial" panose="020B0604020202020204" pitchFamily="34" charset="0"/>
                <a:cs typeface="Arial"/>
                <a:sym typeface="Arial"/>
              </a:rPr>
              <a:t>Reduce complexity of overlapping initiatives</a:t>
            </a:r>
            <a:r>
              <a:rPr lang="en-US" sz="1900" kern="0" dirty="0">
                <a:solidFill>
                  <a:srgbClr val="000000"/>
                </a:solidFill>
                <a:latin typeface="Arial" panose="020B0604020202020204" pitchFamily="34" charset="0"/>
                <a:cs typeface="Arial"/>
                <a:sym typeface="Arial"/>
              </a:rPr>
              <a:t>​</a:t>
            </a:r>
          </a:p>
          <a:p>
            <a:pPr marL="342891" indent="-342891" defTabSz="1219170" fontAlgn="base">
              <a:spcBef>
                <a:spcPts val="1200"/>
              </a:spcBef>
              <a:buClr>
                <a:srgbClr val="000000"/>
              </a:buClr>
              <a:buFont typeface="Arial" panose="020B0604020202020204" pitchFamily="34" charset="0"/>
              <a:buChar char="•"/>
            </a:pPr>
            <a:r>
              <a:rPr lang="en-CA" sz="1900" kern="0" dirty="0">
                <a:solidFill>
                  <a:srgbClr val="5C6670"/>
                </a:solidFill>
                <a:latin typeface="Arial" panose="020B0604020202020204" pitchFamily="34" charset="0"/>
                <a:cs typeface="Arial"/>
                <a:sym typeface="Arial"/>
              </a:rPr>
              <a:t>Optimize Connect Care use</a:t>
            </a:r>
            <a:r>
              <a:rPr lang="en-US" sz="1900" kern="0" dirty="0">
                <a:solidFill>
                  <a:srgbClr val="000000"/>
                </a:solidFill>
                <a:latin typeface="Arial" panose="020B0604020202020204" pitchFamily="34" charset="0"/>
                <a:cs typeface="Arial"/>
                <a:sym typeface="Arial"/>
              </a:rPr>
              <a:t>​</a:t>
            </a:r>
          </a:p>
          <a:p>
            <a:pPr marL="342891" indent="-342891" defTabSz="1219170" fontAlgn="base">
              <a:spcBef>
                <a:spcPts val="1200"/>
              </a:spcBef>
              <a:buClr>
                <a:srgbClr val="000000"/>
              </a:buClr>
              <a:buFont typeface="Arial" panose="020B0604020202020204" pitchFamily="34" charset="0"/>
              <a:buChar char="•"/>
            </a:pPr>
            <a:r>
              <a:rPr lang="en-CA" sz="1900" kern="0" dirty="0">
                <a:solidFill>
                  <a:srgbClr val="5C6670"/>
                </a:solidFill>
                <a:latin typeface="Arial" panose="020B0604020202020204" pitchFamily="34" charset="0"/>
                <a:cs typeface="Arial"/>
                <a:sym typeface="Arial"/>
              </a:rPr>
              <a:t>Tailored implementation approach</a:t>
            </a:r>
            <a:r>
              <a:rPr lang="en-US" sz="1900" kern="0" dirty="0">
                <a:solidFill>
                  <a:srgbClr val="000000"/>
                </a:solidFill>
                <a:latin typeface="Arial" panose="020B0604020202020204" pitchFamily="34" charset="0"/>
                <a:cs typeface="Arial"/>
                <a:sym typeface="Arial"/>
              </a:rPr>
              <a:t>​</a:t>
            </a:r>
          </a:p>
          <a:p>
            <a:pPr marL="342891" indent="-342891" defTabSz="1219170" fontAlgn="base">
              <a:spcBef>
                <a:spcPts val="1200"/>
              </a:spcBef>
              <a:buClr>
                <a:srgbClr val="000000"/>
              </a:buClr>
              <a:buFont typeface="Arial" panose="020B0604020202020204" pitchFamily="34" charset="0"/>
              <a:buChar char="•"/>
            </a:pPr>
            <a:r>
              <a:rPr lang="en-CA" sz="1900" kern="0" dirty="0">
                <a:solidFill>
                  <a:srgbClr val="5C6670"/>
                </a:solidFill>
                <a:latin typeface="Arial" panose="020B0604020202020204" pitchFamily="34" charset="0"/>
                <a:cs typeface="Arial"/>
                <a:sym typeface="Arial"/>
              </a:rPr>
              <a:t>Build improvement </a:t>
            </a:r>
            <a:r>
              <a:rPr lang="en-CA" sz="1900" kern="0" dirty="0">
                <a:solidFill>
                  <a:srgbClr val="686D72"/>
                </a:solidFill>
                <a:latin typeface="Arial" panose="020B0604020202020204" pitchFamily="34" charset="0"/>
                <a:cs typeface="Arial"/>
                <a:sym typeface="Arial"/>
              </a:rPr>
              <a:t>capacity</a:t>
            </a:r>
            <a:r>
              <a:rPr lang="en-US" sz="1900" kern="0" dirty="0">
                <a:solidFill>
                  <a:srgbClr val="000000"/>
                </a:solidFill>
                <a:latin typeface="Arial" panose="020B0604020202020204" pitchFamily="34" charset="0"/>
                <a:cs typeface="Arial"/>
                <a:sym typeface="Arial"/>
              </a:rPr>
              <a:t>​</a:t>
            </a:r>
          </a:p>
        </p:txBody>
      </p:sp>
      <p:sp>
        <p:nvSpPr>
          <p:cNvPr id="8" name="Rectangle 7"/>
          <p:cNvSpPr/>
          <p:nvPr/>
        </p:nvSpPr>
        <p:spPr>
          <a:xfrm>
            <a:off x="680719" y="1724165"/>
            <a:ext cx="10515600" cy="677108"/>
          </a:xfrm>
          <a:prstGeom prst="rect">
            <a:avLst/>
          </a:prstGeom>
        </p:spPr>
        <p:txBody>
          <a:bodyPr wrap="square">
            <a:spAutoFit/>
          </a:bodyPr>
          <a:lstStyle/>
          <a:p>
            <a:pPr algn="ctr" defTabSz="1219170">
              <a:buClr>
                <a:srgbClr val="000000"/>
              </a:buClr>
            </a:pPr>
            <a:r>
              <a:rPr lang="en-CA" sz="1900" b="1" i="1" kern="0" dirty="0">
                <a:solidFill>
                  <a:srgbClr val="660066"/>
                </a:solidFill>
                <a:latin typeface="Arial" panose="020B0604020202020204" pitchFamily="34" charset="0"/>
                <a:cs typeface="Arial"/>
                <a:sym typeface="Arial"/>
              </a:rPr>
              <a:t>Excellent care for “</a:t>
            </a:r>
            <a:r>
              <a:rPr lang="en-CA" sz="1900" b="1" i="1" kern="0" dirty="0">
                <a:solidFill>
                  <a:srgbClr val="005E85"/>
                </a:solidFill>
                <a:latin typeface="Arial" panose="020B0604020202020204" pitchFamily="34" charset="0"/>
                <a:cs typeface="Arial"/>
                <a:sym typeface="Arial"/>
              </a:rPr>
              <a:t>every patient, every time</a:t>
            </a:r>
            <a:r>
              <a:rPr lang="en-CA" sz="1900" b="1" i="1" kern="0" dirty="0">
                <a:solidFill>
                  <a:srgbClr val="660066"/>
                </a:solidFill>
                <a:latin typeface="Arial" panose="020B0604020202020204" pitchFamily="34" charset="0"/>
                <a:cs typeface="Arial"/>
                <a:sym typeface="Arial"/>
              </a:rPr>
              <a:t>” to improve quality outcomes for patients, for providers, and for the system </a:t>
            </a:r>
            <a:endParaRPr lang="en-CA" sz="1900" kern="0" dirty="0">
              <a:solidFill>
                <a:srgbClr val="000000"/>
              </a:solidFill>
              <a:latin typeface="Arial"/>
              <a:cs typeface="Arial"/>
              <a:sym typeface="Arial"/>
            </a:endParaRPr>
          </a:p>
        </p:txBody>
      </p:sp>
      <p:sp>
        <p:nvSpPr>
          <p:cNvPr id="7" name="Title 1"/>
          <p:cNvSpPr txBox="1">
            <a:spLocks/>
          </p:cNvSpPr>
          <p:nvPr/>
        </p:nvSpPr>
        <p:spPr>
          <a:xfrm>
            <a:off x="922086" y="524934"/>
            <a:ext cx="10325033" cy="764117"/>
          </a:xfrm>
          <a:prstGeom prst="rect">
            <a:avLst/>
          </a:prstGeom>
          <a:noFill/>
          <a:ln>
            <a:noFill/>
          </a:ln>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3733" kern="0" dirty="0">
                <a:solidFill>
                  <a:srgbClr val="000000"/>
                </a:solidFill>
              </a:rPr>
              <a:t>Why Acute Care Bundle Improvement (ACBI)?</a:t>
            </a:r>
            <a:endParaRPr lang="en-CA" sz="3733" kern="0" dirty="0">
              <a:solidFill>
                <a:srgbClr val="000000"/>
              </a:solidFill>
            </a:endParaRPr>
          </a:p>
        </p:txBody>
      </p:sp>
      <p:pic>
        <p:nvPicPr>
          <p:cNvPr id="2" name="Picture 1"/>
          <p:cNvPicPr>
            <a:picLocks noChangeAspect="1"/>
          </p:cNvPicPr>
          <p:nvPr/>
        </p:nvPicPr>
        <p:blipFill>
          <a:blip r:embed="rId3"/>
          <a:stretch>
            <a:fillRect/>
          </a:stretch>
        </p:blipFill>
        <p:spPr>
          <a:xfrm>
            <a:off x="922085" y="2766052"/>
            <a:ext cx="6645339" cy="3043331"/>
          </a:xfrm>
          <a:prstGeom prst="rect">
            <a:avLst/>
          </a:prstGeom>
        </p:spPr>
      </p:pic>
    </p:spTree>
    <p:extLst>
      <p:ext uri="{BB962C8B-B14F-4D97-AF65-F5344CB8AC3E}">
        <p14:creationId xmlns:p14="http://schemas.microsoft.com/office/powerpoint/2010/main" val="45526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6"/>
          <p:cNvSpPr/>
          <p:nvPr/>
        </p:nvSpPr>
        <p:spPr>
          <a:xfrm>
            <a:off x="-33939" y="126353"/>
            <a:ext cx="12225939" cy="1450520"/>
          </a:xfrm>
          <a:prstGeom prst="round2SameRect">
            <a:avLst>
              <a:gd name="adj1" fmla="val 16667"/>
              <a:gd name="adj2" fmla="val 0"/>
            </a:avLst>
          </a:prstGeom>
          <a:solidFill>
            <a:schemeClr val="accent1"/>
          </a:solid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endParaRPr kern="0">
              <a:solidFill>
                <a:srgbClr val="FFFFFF"/>
              </a:solidFill>
              <a:latin typeface="Calibri"/>
              <a:ea typeface="Calibri"/>
              <a:cs typeface="Calibri"/>
              <a:sym typeface="Calibri"/>
            </a:endParaRPr>
          </a:p>
        </p:txBody>
      </p:sp>
      <p:sp>
        <p:nvSpPr>
          <p:cNvPr id="678" name="Google Shape;678;p66"/>
          <p:cNvSpPr txBox="1"/>
          <p:nvPr/>
        </p:nvSpPr>
        <p:spPr>
          <a:xfrm>
            <a:off x="-33939" y="148410"/>
            <a:ext cx="12225939" cy="523180"/>
          </a:xfrm>
          <a:prstGeom prst="rect">
            <a:avLst/>
          </a:prstGeom>
          <a:noFill/>
          <a:ln>
            <a:noFill/>
          </a:ln>
        </p:spPr>
        <p:txBody>
          <a:bodyPr spcFirstLastPara="1" wrap="square" lIns="91425" tIns="45700" rIns="91425" bIns="45700" anchor="t" anchorCtr="0">
            <a:spAutoFit/>
          </a:bodyPr>
          <a:lstStyle/>
          <a:p>
            <a:pPr defTabSz="1219170">
              <a:buClr>
                <a:srgbClr val="FFFFFF"/>
              </a:buClr>
              <a:buSzPts val="2800"/>
            </a:pPr>
            <a:r>
              <a:rPr lang="en-US" sz="2800" kern="0" dirty="0">
                <a:solidFill>
                  <a:srgbClr val="FFFFFF"/>
                </a:solidFill>
                <a:latin typeface="Arial"/>
                <a:cs typeface="Arial"/>
                <a:sym typeface="Arial"/>
              </a:rPr>
              <a:t>Transitions in Care (Discharge) Activities </a:t>
            </a:r>
            <a:endParaRPr sz="1400" kern="0" dirty="0">
              <a:solidFill>
                <a:srgbClr val="000000"/>
              </a:solidFill>
              <a:latin typeface="Arial"/>
              <a:cs typeface="Arial"/>
              <a:sym typeface="Arial"/>
            </a:endParaRPr>
          </a:p>
        </p:txBody>
      </p:sp>
      <p:sp>
        <p:nvSpPr>
          <p:cNvPr id="679" name="Google Shape;679;p66"/>
          <p:cNvSpPr/>
          <p:nvPr/>
        </p:nvSpPr>
        <p:spPr>
          <a:xfrm>
            <a:off x="1"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CoACT</a:t>
            </a:r>
            <a:endParaRPr sz="1400" kern="0">
              <a:solidFill>
                <a:srgbClr val="000000"/>
              </a:solidFill>
              <a:latin typeface="Arial"/>
              <a:cs typeface="Arial"/>
              <a:sym typeface="Arial"/>
            </a:endParaRPr>
          </a:p>
        </p:txBody>
      </p:sp>
      <p:sp>
        <p:nvSpPr>
          <p:cNvPr id="680" name="Google Shape;680;p66"/>
          <p:cNvSpPr/>
          <p:nvPr/>
        </p:nvSpPr>
        <p:spPr>
          <a:xfrm>
            <a:off x="1531328"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H2H2H</a:t>
            </a:r>
            <a:endParaRPr sz="1400" kern="0">
              <a:solidFill>
                <a:srgbClr val="000000"/>
              </a:solidFill>
              <a:latin typeface="Arial"/>
              <a:cs typeface="Arial"/>
              <a:sym typeface="Arial"/>
            </a:endParaRPr>
          </a:p>
        </p:txBody>
      </p:sp>
      <p:sp>
        <p:nvSpPr>
          <p:cNvPr id="681" name="Google Shape;681;p66"/>
          <p:cNvSpPr/>
          <p:nvPr/>
        </p:nvSpPr>
        <p:spPr>
          <a:xfrm>
            <a:off x="3062653"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Elder Friendly Care</a:t>
            </a:r>
            <a:endParaRPr sz="1400" kern="0">
              <a:solidFill>
                <a:srgbClr val="000000"/>
              </a:solidFill>
              <a:latin typeface="Arial"/>
              <a:cs typeface="Arial"/>
              <a:sym typeface="Arial"/>
            </a:endParaRPr>
          </a:p>
        </p:txBody>
      </p:sp>
      <p:sp>
        <p:nvSpPr>
          <p:cNvPr id="682" name="Google Shape;682;p66"/>
          <p:cNvSpPr/>
          <p:nvPr/>
        </p:nvSpPr>
        <p:spPr>
          <a:xfrm>
            <a:off x="4621849"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Pressure Injury Prevention</a:t>
            </a:r>
            <a:endParaRPr sz="1400" kern="0">
              <a:solidFill>
                <a:srgbClr val="000000"/>
              </a:solidFill>
              <a:latin typeface="Arial"/>
              <a:cs typeface="Arial"/>
              <a:sym typeface="Arial"/>
            </a:endParaRPr>
          </a:p>
        </p:txBody>
      </p:sp>
      <p:sp>
        <p:nvSpPr>
          <p:cNvPr id="683" name="Google Shape;683;p66"/>
          <p:cNvSpPr/>
          <p:nvPr/>
        </p:nvSpPr>
        <p:spPr>
          <a:xfrm>
            <a:off x="6133273"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COPD</a:t>
            </a:r>
            <a:endParaRPr sz="1400" kern="0">
              <a:solidFill>
                <a:srgbClr val="000000"/>
              </a:solidFill>
              <a:latin typeface="Arial"/>
              <a:cs typeface="Arial"/>
              <a:sym typeface="Arial"/>
            </a:endParaRPr>
          </a:p>
        </p:txBody>
      </p:sp>
      <p:sp>
        <p:nvSpPr>
          <p:cNvPr id="684" name="Google Shape;684;p66"/>
          <p:cNvSpPr/>
          <p:nvPr/>
        </p:nvSpPr>
        <p:spPr>
          <a:xfrm>
            <a:off x="7656632"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Heart Failure</a:t>
            </a:r>
            <a:endParaRPr sz="1400" kern="0">
              <a:solidFill>
                <a:srgbClr val="000000"/>
              </a:solidFill>
              <a:latin typeface="Arial"/>
              <a:cs typeface="Arial"/>
              <a:sym typeface="Arial"/>
            </a:endParaRPr>
          </a:p>
        </p:txBody>
      </p:sp>
      <p:sp>
        <p:nvSpPr>
          <p:cNvPr id="685" name="Google Shape;685;p66"/>
          <p:cNvSpPr/>
          <p:nvPr/>
        </p:nvSpPr>
        <p:spPr>
          <a:xfrm>
            <a:off x="9187957" y="725120"/>
            <a:ext cx="1472721" cy="6005880"/>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ERAS</a:t>
            </a:r>
            <a:endParaRPr sz="1400" kern="0">
              <a:solidFill>
                <a:srgbClr val="000000"/>
              </a:solidFill>
              <a:latin typeface="Arial"/>
              <a:cs typeface="Arial"/>
              <a:sym typeface="Arial"/>
            </a:endParaRPr>
          </a:p>
        </p:txBody>
      </p:sp>
      <p:sp>
        <p:nvSpPr>
          <p:cNvPr id="686" name="Google Shape;686;p66"/>
          <p:cNvSpPr/>
          <p:nvPr/>
        </p:nvSpPr>
        <p:spPr>
          <a:xfrm>
            <a:off x="10719281" y="709349"/>
            <a:ext cx="1472721" cy="6022299"/>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Cirrhosis </a:t>
            </a:r>
            <a:endParaRPr sz="1400" kern="0">
              <a:solidFill>
                <a:srgbClr val="000000"/>
              </a:solidFill>
              <a:latin typeface="Arial"/>
              <a:cs typeface="Arial"/>
              <a:sym typeface="Arial"/>
            </a:endParaRPr>
          </a:p>
        </p:txBody>
      </p:sp>
      <p:sp>
        <p:nvSpPr>
          <p:cNvPr id="687" name="Google Shape;687;p66"/>
          <p:cNvSpPr/>
          <p:nvPr/>
        </p:nvSpPr>
        <p:spPr>
          <a:xfrm>
            <a:off x="157867" y="1689184"/>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Expected Discharge Date</a:t>
            </a:r>
            <a:endParaRPr sz="1400" kern="0" dirty="0">
              <a:solidFill>
                <a:srgbClr val="000000"/>
              </a:solidFill>
              <a:latin typeface="Arial"/>
              <a:cs typeface="Arial"/>
              <a:sym typeface="Arial"/>
            </a:endParaRPr>
          </a:p>
        </p:txBody>
      </p:sp>
      <p:sp>
        <p:nvSpPr>
          <p:cNvPr id="688" name="Google Shape;688;p66"/>
          <p:cNvSpPr/>
          <p:nvPr/>
        </p:nvSpPr>
        <p:spPr>
          <a:xfrm>
            <a:off x="1752769" y="3207838"/>
            <a:ext cx="1106316" cy="41515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My Discharge Checklist</a:t>
            </a:r>
            <a:endParaRPr sz="1400" kern="0">
              <a:solidFill>
                <a:srgbClr val="000000"/>
              </a:solidFill>
              <a:latin typeface="Arial"/>
              <a:cs typeface="Arial"/>
              <a:sym typeface="Arial"/>
            </a:endParaRPr>
          </a:p>
        </p:txBody>
      </p:sp>
      <p:sp>
        <p:nvSpPr>
          <p:cNvPr id="689" name="Google Shape;689;p66"/>
          <p:cNvSpPr/>
          <p:nvPr/>
        </p:nvSpPr>
        <p:spPr>
          <a:xfrm>
            <a:off x="3276851" y="1689184"/>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Screening Tools</a:t>
            </a:r>
            <a:endParaRPr sz="1400" kern="0" dirty="0">
              <a:solidFill>
                <a:srgbClr val="000000"/>
              </a:solidFill>
              <a:latin typeface="Arial"/>
              <a:cs typeface="Arial"/>
              <a:sym typeface="Arial"/>
            </a:endParaRPr>
          </a:p>
        </p:txBody>
      </p:sp>
      <p:sp>
        <p:nvSpPr>
          <p:cNvPr id="690" name="Google Shape;690;p66"/>
          <p:cNvSpPr/>
          <p:nvPr/>
        </p:nvSpPr>
        <p:spPr>
          <a:xfrm>
            <a:off x="1752769" y="2679193"/>
            <a:ext cx="1106316" cy="41515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Admission Notification</a:t>
            </a:r>
            <a:endParaRPr sz="1400" kern="0">
              <a:solidFill>
                <a:srgbClr val="000000"/>
              </a:solidFill>
              <a:latin typeface="Arial"/>
              <a:cs typeface="Arial"/>
              <a:sym typeface="Arial"/>
            </a:endParaRPr>
          </a:p>
        </p:txBody>
      </p:sp>
      <p:sp>
        <p:nvSpPr>
          <p:cNvPr id="691" name="Google Shape;691;p66"/>
          <p:cNvSpPr/>
          <p:nvPr/>
        </p:nvSpPr>
        <p:spPr>
          <a:xfrm>
            <a:off x="1734943" y="2186097"/>
            <a:ext cx="1106316" cy="41515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Attachment Confirmation</a:t>
            </a:r>
            <a:endParaRPr sz="1400" kern="0">
              <a:solidFill>
                <a:srgbClr val="000000"/>
              </a:solidFill>
              <a:latin typeface="Arial"/>
              <a:cs typeface="Arial"/>
              <a:sym typeface="Arial"/>
            </a:endParaRPr>
          </a:p>
        </p:txBody>
      </p:sp>
      <p:sp>
        <p:nvSpPr>
          <p:cNvPr id="692" name="Google Shape;692;p66"/>
          <p:cNvSpPr/>
          <p:nvPr/>
        </p:nvSpPr>
        <p:spPr>
          <a:xfrm>
            <a:off x="1737110" y="4195685"/>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Risk Assessment Screening Tool </a:t>
            </a:r>
            <a:endParaRPr sz="1400" kern="0">
              <a:solidFill>
                <a:srgbClr val="000000"/>
              </a:solidFill>
              <a:latin typeface="Arial"/>
              <a:cs typeface="Arial"/>
              <a:sym typeface="Arial"/>
            </a:endParaRPr>
          </a:p>
        </p:txBody>
      </p:sp>
      <p:sp>
        <p:nvSpPr>
          <p:cNvPr id="693" name="Google Shape;693;p66"/>
          <p:cNvSpPr/>
          <p:nvPr/>
        </p:nvSpPr>
        <p:spPr>
          <a:xfrm>
            <a:off x="157867" y="3727111"/>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Patient Experience Survey</a:t>
            </a:r>
            <a:endParaRPr sz="1400" kern="0">
              <a:solidFill>
                <a:srgbClr val="000000"/>
              </a:solidFill>
              <a:latin typeface="Arial"/>
              <a:cs typeface="Arial"/>
              <a:sym typeface="Arial"/>
            </a:endParaRPr>
          </a:p>
        </p:txBody>
      </p:sp>
      <p:sp>
        <p:nvSpPr>
          <p:cNvPr id="694" name="Google Shape;694;p66"/>
          <p:cNvSpPr/>
          <p:nvPr/>
        </p:nvSpPr>
        <p:spPr>
          <a:xfrm>
            <a:off x="4801135" y="1690805"/>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695" name="Google Shape;695;p66"/>
          <p:cNvSpPr/>
          <p:nvPr/>
        </p:nvSpPr>
        <p:spPr>
          <a:xfrm>
            <a:off x="1743383" y="3705494"/>
            <a:ext cx="1106316" cy="41515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Referral/ Access to Community Supports </a:t>
            </a:r>
            <a:endParaRPr sz="1400" kern="0">
              <a:solidFill>
                <a:srgbClr val="000000"/>
              </a:solidFill>
              <a:latin typeface="Arial"/>
              <a:cs typeface="Arial"/>
              <a:sym typeface="Arial"/>
            </a:endParaRPr>
          </a:p>
        </p:txBody>
      </p:sp>
      <p:sp>
        <p:nvSpPr>
          <p:cNvPr id="696" name="Google Shape;696;p66"/>
          <p:cNvSpPr/>
          <p:nvPr/>
        </p:nvSpPr>
        <p:spPr>
          <a:xfrm>
            <a:off x="157869" y="3049325"/>
            <a:ext cx="1084601"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Safe Discharge Checklist</a:t>
            </a:r>
            <a:endParaRPr sz="1400" kern="0">
              <a:solidFill>
                <a:srgbClr val="000000"/>
              </a:solidFill>
              <a:latin typeface="Arial"/>
              <a:cs typeface="Arial"/>
              <a:sym typeface="Arial"/>
            </a:endParaRPr>
          </a:p>
        </p:txBody>
      </p:sp>
      <p:sp>
        <p:nvSpPr>
          <p:cNvPr id="697" name="Google Shape;697;p66"/>
          <p:cNvSpPr/>
          <p:nvPr/>
        </p:nvSpPr>
        <p:spPr>
          <a:xfrm>
            <a:off x="9390078" y="1689184"/>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698" name="Google Shape;698;p66"/>
          <p:cNvSpPr/>
          <p:nvPr/>
        </p:nvSpPr>
        <p:spPr>
          <a:xfrm>
            <a:off x="9390078" y="2357979"/>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699" name="Google Shape;699;p66"/>
          <p:cNvSpPr/>
          <p:nvPr/>
        </p:nvSpPr>
        <p:spPr>
          <a:xfrm>
            <a:off x="10927818" y="1689184"/>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00" name="Google Shape;700;p66"/>
          <p:cNvSpPr/>
          <p:nvPr/>
        </p:nvSpPr>
        <p:spPr>
          <a:xfrm>
            <a:off x="136153" y="2371539"/>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Rapid Rounds</a:t>
            </a:r>
            <a:endParaRPr sz="1400" kern="0">
              <a:solidFill>
                <a:srgbClr val="000000"/>
              </a:solidFill>
              <a:latin typeface="Arial"/>
              <a:cs typeface="Arial"/>
              <a:sym typeface="Arial"/>
            </a:endParaRPr>
          </a:p>
        </p:txBody>
      </p:sp>
      <p:sp>
        <p:nvSpPr>
          <p:cNvPr id="701" name="Google Shape;701;p66"/>
          <p:cNvSpPr/>
          <p:nvPr/>
        </p:nvSpPr>
        <p:spPr>
          <a:xfrm>
            <a:off x="1735039" y="4693770"/>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02" name="Google Shape;702;p66"/>
          <p:cNvSpPr/>
          <p:nvPr/>
        </p:nvSpPr>
        <p:spPr>
          <a:xfrm>
            <a:off x="157867" y="4419327"/>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03" name="Google Shape;703;p66"/>
          <p:cNvSpPr/>
          <p:nvPr/>
        </p:nvSpPr>
        <p:spPr>
          <a:xfrm>
            <a:off x="1726865" y="5183618"/>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Transition Care Plan</a:t>
            </a:r>
            <a:endParaRPr sz="1400" kern="0">
              <a:solidFill>
                <a:srgbClr val="000000"/>
              </a:solidFill>
              <a:latin typeface="Arial"/>
              <a:cs typeface="Arial"/>
              <a:sym typeface="Arial"/>
            </a:endParaRPr>
          </a:p>
        </p:txBody>
      </p:sp>
      <p:sp>
        <p:nvSpPr>
          <p:cNvPr id="704" name="Google Shape;704;p66"/>
          <p:cNvSpPr/>
          <p:nvPr/>
        </p:nvSpPr>
        <p:spPr>
          <a:xfrm>
            <a:off x="7341219" y="279917"/>
            <a:ext cx="1315616" cy="343099"/>
          </a:xfrm>
          <a:prstGeom prst="roundRect">
            <a:avLst>
              <a:gd name="adj"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r>
              <a:rPr lang="en-US" kern="0" dirty="0">
                <a:solidFill>
                  <a:srgbClr val="FFFFFF"/>
                </a:solidFill>
                <a:latin typeface="Calibri"/>
                <a:ea typeface="Calibri"/>
                <a:cs typeface="Calibri"/>
                <a:sym typeface="Calibri"/>
              </a:rPr>
              <a:t>Admission</a:t>
            </a:r>
            <a:endParaRPr sz="1400" kern="0" dirty="0">
              <a:solidFill>
                <a:srgbClr val="000000"/>
              </a:solidFill>
              <a:latin typeface="Arial"/>
              <a:cs typeface="Arial"/>
              <a:sym typeface="Arial"/>
            </a:endParaRPr>
          </a:p>
        </p:txBody>
      </p:sp>
      <p:sp>
        <p:nvSpPr>
          <p:cNvPr id="705" name="Google Shape;705;p66"/>
          <p:cNvSpPr/>
          <p:nvPr/>
        </p:nvSpPr>
        <p:spPr>
          <a:xfrm>
            <a:off x="8765313" y="277345"/>
            <a:ext cx="1266603" cy="343099"/>
          </a:xfrm>
          <a:prstGeom prst="roundRect">
            <a:avLst>
              <a:gd name="adj" fmla="val 16667"/>
            </a:avLst>
          </a:prstGeom>
          <a:solidFill>
            <a:srgbClr val="F7CAA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r>
              <a:rPr lang="en-US" kern="0" dirty="0">
                <a:solidFill>
                  <a:srgbClr val="FFFFFF"/>
                </a:solidFill>
                <a:latin typeface="Calibri"/>
                <a:ea typeface="Calibri"/>
                <a:cs typeface="Calibri"/>
                <a:sym typeface="Calibri"/>
              </a:rPr>
              <a:t>Daily Care</a:t>
            </a:r>
            <a:endParaRPr sz="1400" kern="0" dirty="0">
              <a:solidFill>
                <a:srgbClr val="000000"/>
              </a:solidFill>
              <a:latin typeface="Arial"/>
              <a:cs typeface="Arial"/>
              <a:sym typeface="Arial"/>
            </a:endParaRPr>
          </a:p>
        </p:txBody>
      </p:sp>
      <p:sp>
        <p:nvSpPr>
          <p:cNvPr id="706" name="Google Shape;706;p66"/>
          <p:cNvSpPr/>
          <p:nvPr/>
        </p:nvSpPr>
        <p:spPr>
          <a:xfrm>
            <a:off x="10102527" y="277347"/>
            <a:ext cx="1266603" cy="318072"/>
          </a:xfrm>
          <a:prstGeom prst="roundRect">
            <a:avLst>
              <a:gd name="adj" fmla="val 16667"/>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r>
              <a:rPr lang="en-US" kern="0" dirty="0">
                <a:solidFill>
                  <a:srgbClr val="FFFFFF"/>
                </a:solidFill>
                <a:latin typeface="Calibri"/>
                <a:ea typeface="Calibri"/>
                <a:cs typeface="Calibri"/>
                <a:sym typeface="Calibri"/>
              </a:rPr>
              <a:t>Discharge</a:t>
            </a:r>
            <a:endParaRPr sz="1400" kern="0" dirty="0">
              <a:solidFill>
                <a:srgbClr val="000000"/>
              </a:solidFill>
              <a:latin typeface="Arial"/>
              <a:cs typeface="Arial"/>
              <a:sym typeface="Arial"/>
            </a:endParaRPr>
          </a:p>
        </p:txBody>
      </p:sp>
      <p:sp>
        <p:nvSpPr>
          <p:cNvPr id="707" name="Google Shape;707;p66"/>
          <p:cNvSpPr/>
          <p:nvPr/>
        </p:nvSpPr>
        <p:spPr>
          <a:xfrm>
            <a:off x="10927818" y="2364483"/>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08" name="Google Shape;708;p66"/>
          <p:cNvSpPr/>
          <p:nvPr/>
        </p:nvSpPr>
        <p:spPr>
          <a:xfrm>
            <a:off x="10936423" y="3049325"/>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09" name="Google Shape;709;p66"/>
          <p:cNvSpPr/>
          <p:nvPr/>
        </p:nvSpPr>
        <p:spPr>
          <a:xfrm>
            <a:off x="10936423" y="3727111"/>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Referral and Access to Community Supports </a:t>
            </a:r>
            <a:endParaRPr sz="1400" kern="0">
              <a:solidFill>
                <a:srgbClr val="000000"/>
              </a:solidFill>
              <a:latin typeface="Arial"/>
              <a:cs typeface="Arial"/>
              <a:sym typeface="Arial"/>
            </a:endParaRPr>
          </a:p>
        </p:txBody>
      </p:sp>
      <p:sp>
        <p:nvSpPr>
          <p:cNvPr id="710" name="Google Shape;710;p66"/>
          <p:cNvSpPr/>
          <p:nvPr/>
        </p:nvSpPr>
        <p:spPr>
          <a:xfrm>
            <a:off x="10927818" y="4418137"/>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Checklist </a:t>
            </a:r>
            <a:endParaRPr sz="1400" kern="0">
              <a:solidFill>
                <a:srgbClr val="000000"/>
              </a:solidFill>
              <a:latin typeface="Arial"/>
              <a:cs typeface="Arial"/>
              <a:sym typeface="Arial"/>
            </a:endParaRPr>
          </a:p>
        </p:txBody>
      </p:sp>
      <p:sp>
        <p:nvSpPr>
          <p:cNvPr id="711" name="Google Shape;711;p66"/>
          <p:cNvSpPr/>
          <p:nvPr/>
        </p:nvSpPr>
        <p:spPr>
          <a:xfrm>
            <a:off x="157867" y="5111543"/>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Patient Orientation</a:t>
            </a:r>
            <a:endParaRPr sz="1400" kern="0">
              <a:solidFill>
                <a:srgbClr val="000000"/>
              </a:solidFill>
              <a:latin typeface="Arial"/>
              <a:cs typeface="Arial"/>
              <a:sym typeface="Arial"/>
            </a:endParaRPr>
          </a:p>
        </p:txBody>
      </p:sp>
      <p:sp>
        <p:nvSpPr>
          <p:cNvPr id="712" name="Google Shape;712;p66"/>
          <p:cNvSpPr/>
          <p:nvPr/>
        </p:nvSpPr>
        <p:spPr>
          <a:xfrm>
            <a:off x="3272561" y="2371539"/>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Supported Decision Maker</a:t>
            </a:r>
            <a:endParaRPr sz="1400" kern="0">
              <a:solidFill>
                <a:srgbClr val="000000"/>
              </a:solidFill>
              <a:latin typeface="Arial"/>
              <a:cs typeface="Arial"/>
              <a:sym typeface="Arial"/>
            </a:endParaRPr>
          </a:p>
        </p:txBody>
      </p:sp>
      <p:sp>
        <p:nvSpPr>
          <p:cNvPr id="713" name="Google Shape;713;p66"/>
          <p:cNvSpPr/>
          <p:nvPr/>
        </p:nvSpPr>
        <p:spPr>
          <a:xfrm>
            <a:off x="4810447" y="2369807"/>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Referral and Access to Community Supports </a:t>
            </a:r>
            <a:endParaRPr sz="1400" kern="0">
              <a:solidFill>
                <a:srgbClr val="000000"/>
              </a:solidFill>
              <a:latin typeface="Arial"/>
              <a:cs typeface="Arial"/>
              <a:sym typeface="Arial"/>
            </a:endParaRPr>
          </a:p>
        </p:txBody>
      </p:sp>
      <p:sp>
        <p:nvSpPr>
          <p:cNvPr id="714" name="Google Shape;714;p66"/>
          <p:cNvSpPr/>
          <p:nvPr/>
        </p:nvSpPr>
        <p:spPr>
          <a:xfrm>
            <a:off x="4810447" y="3049588"/>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15" name="Google Shape;715;p66"/>
          <p:cNvSpPr/>
          <p:nvPr/>
        </p:nvSpPr>
        <p:spPr>
          <a:xfrm>
            <a:off x="9404426" y="3063131"/>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Criteria</a:t>
            </a:r>
            <a:endParaRPr sz="1400" kern="0">
              <a:solidFill>
                <a:srgbClr val="000000"/>
              </a:solidFill>
              <a:latin typeface="Arial"/>
              <a:cs typeface="Arial"/>
              <a:sym typeface="Arial"/>
            </a:endParaRPr>
          </a:p>
        </p:txBody>
      </p:sp>
      <p:sp>
        <p:nvSpPr>
          <p:cNvPr id="716" name="Google Shape;716;p66"/>
          <p:cNvSpPr/>
          <p:nvPr/>
        </p:nvSpPr>
        <p:spPr>
          <a:xfrm>
            <a:off x="9390078" y="3733731"/>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17" name="Google Shape;717;p66"/>
          <p:cNvSpPr/>
          <p:nvPr/>
        </p:nvSpPr>
        <p:spPr>
          <a:xfrm>
            <a:off x="1734945" y="5684454"/>
            <a:ext cx="1084601" cy="41515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Safe Discharge Checklist</a:t>
            </a:r>
            <a:endParaRPr sz="1400" kern="0">
              <a:solidFill>
                <a:srgbClr val="000000"/>
              </a:solidFill>
              <a:latin typeface="Arial"/>
              <a:cs typeface="Arial"/>
              <a:sym typeface="Arial"/>
            </a:endParaRPr>
          </a:p>
        </p:txBody>
      </p:sp>
      <p:sp>
        <p:nvSpPr>
          <p:cNvPr id="718" name="Google Shape;718;p66"/>
          <p:cNvSpPr/>
          <p:nvPr/>
        </p:nvSpPr>
        <p:spPr>
          <a:xfrm>
            <a:off x="1743383" y="1690362"/>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19" name="Google Shape;719;p66"/>
          <p:cNvSpPr/>
          <p:nvPr/>
        </p:nvSpPr>
        <p:spPr>
          <a:xfrm>
            <a:off x="1743384" y="6171550"/>
            <a:ext cx="1084601" cy="41515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Identify Circle of Care</a:t>
            </a:r>
            <a:endParaRPr sz="1400" kern="0">
              <a:solidFill>
                <a:srgbClr val="000000"/>
              </a:solidFill>
              <a:latin typeface="Arial"/>
              <a:cs typeface="Arial"/>
              <a:sym typeface="Arial"/>
            </a:endParaRPr>
          </a:p>
        </p:txBody>
      </p:sp>
      <p:sp>
        <p:nvSpPr>
          <p:cNvPr id="720" name="Google Shape;720;p66"/>
          <p:cNvSpPr/>
          <p:nvPr/>
        </p:nvSpPr>
        <p:spPr>
          <a:xfrm>
            <a:off x="6342771" y="3543337"/>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21" name="Google Shape;721;p66"/>
          <p:cNvSpPr/>
          <p:nvPr/>
        </p:nvSpPr>
        <p:spPr>
          <a:xfrm>
            <a:off x="6336613" y="2939275"/>
            <a:ext cx="1106316" cy="554420"/>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22" name="Google Shape;722;p66"/>
          <p:cNvSpPr/>
          <p:nvPr/>
        </p:nvSpPr>
        <p:spPr>
          <a:xfrm>
            <a:off x="6325862" y="2324045"/>
            <a:ext cx="1106316" cy="554420"/>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Checklist</a:t>
            </a:r>
            <a:endParaRPr sz="1400" kern="0">
              <a:solidFill>
                <a:srgbClr val="000000"/>
              </a:solidFill>
              <a:latin typeface="Arial"/>
              <a:cs typeface="Arial"/>
              <a:sym typeface="Arial"/>
            </a:endParaRPr>
          </a:p>
        </p:txBody>
      </p:sp>
      <p:sp>
        <p:nvSpPr>
          <p:cNvPr id="723" name="Google Shape;723;p66"/>
          <p:cNvSpPr/>
          <p:nvPr/>
        </p:nvSpPr>
        <p:spPr>
          <a:xfrm>
            <a:off x="6353567" y="6020401"/>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24" name="Google Shape;724;p66"/>
          <p:cNvSpPr/>
          <p:nvPr/>
        </p:nvSpPr>
        <p:spPr>
          <a:xfrm>
            <a:off x="6343827" y="4160518"/>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25" name="Google Shape;725;p66"/>
          <p:cNvSpPr/>
          <p:nvPr/>
        </p:nvSpPr>
        <p:spPr>
          <a:xfrm>
            <a:off x="6357715" y="4777907"/>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Management Plan</a:t>
            </a:r>
            <a:endParaRPr sz="1400" kern="0">
              <a:solidFill>
                <a:srgbClr val="000000"/>
              </a:solidFill>
              <a:latin typeface="Arial"/>
              <a:cs typeface="Arial"/>
              <a:sym typeface="Arial"/>
            </a:endParaRPr>
          </a:p>
        </p:txBody>
      </p:sp>
      <p:sp>
        <p:nvSpPr>
          <p:cNvPr id="726" name="Google Shape;726;p66"/>
          <p:cNvSpPr/>
          <p:nvPr/>
        </p:nvSpPr>
        <p:spPr>
          <a:xfrm>
            <a:off x="6341271" y="5401166"/>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27" name="Google Shape;727;p66"/>
          <p:cNvSpPr/>
          <p:nvPr/>
        </p:nvSpPr>
        <p:spPr>
          <a:xfrm>
            <a:off x="6316475" y="1701174"/>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Expected Discharge Date</a:t>
            </a:r>
            <a:endParaRPr sz="1400" kern="0">
              <a:solidFill>
                <a:srgbClr val="000000"/>
              </a:solidFill>
              <a:latin typeface="Arial"/>
              <a:cs typeface="Arial"/>
              <a:sym typeface="Arial"/>
            </a:endParaRPr>
          </a:p>
        </p:txBody>
      </p:sp>
      <p:sp>
        <p:nvSpPr>
          <p:cNvPr id="728" name="Google Shape;728;p66"/>
          <p:cNvSpPr/>
          <p:nvPr/>
        </p:nvSpPr>
        <p:spPr>
          <a:xfrm>
            <a:off x="7877269" y="3531347"/>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29" name="Google Shape;729;p66"/>
          <p:cNvSpPr/>
          <p:nvPr/>
        </p:nvSpPr>
        <p:spPr>
          <a:xfrm>
            <a:off x="7871110" y="2927286"/>
            <a:ext cx="1106316" cy="554420"/>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30" name="Google Shape;730;p66"/>
          <p:cNvSpPr/>
          <p:nvPr/>
        </p:nvSpPr>
        <p:spPr>
          <a:xfrm>
            <a:off x="7860359" y="2312055"/>
            <a:ext cx="1106316" cy="554420"/>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Checklist</a:t>
            </a:r>
            <a:endParaRPr sz="1400" kern="0">
              <a:solidFill>
                <a:srgbClr val="000000"/>
              </a:solidFill>
              <a:latin typeface="Arial"/>
              <a:cs typeface="Arial"/>
              <a:sym typeface="Arial"/>
            </a:endParaRPr>
          </a:p>
        </p:txBody>
      </p:sp>
      <p:sp>
        <p:nvSpPr>
          <p:cNvPr id="731" name="Google Shape;731;p66"/>
          <p:cNvSpPr/>
          <p:nvPr/>
        </p:nvSpPr>
        <p:spPr>
          <a:xfrm>
            <a:off x="7888065" y="6008411"/>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32" name="Google Shape;732;p66"/>
          <p:cNvSpPr/>
          <p:nvPr/>
        </p:nvSpPr>
        <p:spPr>
          <a:xfrm>
            <a:off x="7878325" y="4148529"/>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33" name="Google Shape;733;p66"/>
          <p:cNvSpPr/>
          <p:nvPr/>
        </p:nvSpPr>
        <p:spPr>
          <a:xfrm>
            <a:off x="7892213" y="4765918"/>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Management Plan</a:t>
            </a:r>
            <a:endParaRPr sz="1400" kern="0">
              <a:solidFill>
                <a:srgbClr val="000000"/>
              </a:solidFill>
              <a:latin typeface="Arial"/>
              <a:cs typeface="Arial"/>
              <a:sym typeface="Arial"/>
            </a:endParaRPr>
          </a:p>
        </p:txBody>
      </p:sp>
      <p:sp>
        <p:nvSpPr>
          <p:cNvPr id="734" name="Google Shape;734;p66"/>
          <p:cNvSpPr/>
          <p:nvPr/>
        </p:nvSpPr>
        <p:spPr>
          <a:xfrm>
            <a:off x="7875769" y="5389177"/>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35" name="Google Shape;735;p66"/>
          <p:cNvSpPr/>
          <p:nvPr/>
        </p:nvSpPr>
        <p:spPr>
          <a:xfrm>
            <a:off x="7850973" y="1689185"/>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Expected Discharge Date</a:t>
            </a:r>
            <a:endParaRPr sz="1400" kern="0" dirty="0">
              <a:solidFill>
                <a:srgbClr val="000000"/>
              </a:solidFill>
              <a:latin typeface="Arial"/>
              <a:cs typeface="Arial"/>
              <a:sym typeface="Arial"/>
            </a:endParaRPr>
          </a:p>
        </p:txBody>
      </p:sp>
      <p:sp>
        <p:nvSpPr>
          <p:cNvPr id="736" name="Google Shape;736;p66"/>
          <p:cNvSpPr/>
          <p:nvPr/>
        </p:nvSpPr>
        <p:spPr>
          <a:xfrm>
            <a:off x="4801135" y="3720499"/>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134984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7"/>
          <p:cNvSpPr/>
          <p:nvPr/>
        </p:nvSpPr>
        <p:spPr>
          <a:xfrm>
            <a:off x="-33939" y="126353"/>
            <a:ext cx="12225939" cy="1450520"/>
          </a:xfrm>
          <a:prstGeom prst="round2SameRect">
            <a:avLst>
              <a:gd name="adj1" fmla="val 16667"/>
              <a:gd name="adj2" fmla="val 0"/>
            </a:avLst>
          </a:prstGeom>
          <a:solidFill>
            <a:schemeClr val="accent1"/>
          </a:solid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endParaRPr kern="0">
              <a:solidFill>
                <a:srgbClr val="FFFFFF"/>
              </a:solidFill>
              <a:latin typeface="Calibri"/>
              <a:ea typeface="Calibri"/>
              <a:cs typeface="Calibri"/>
              <a:sym typeface="Calibri"/>
            </a:endParaRPr>
          </a:p>
        </p:txBody>
      </p:sp>
      <p:sp>
        <p:nvSpPr>
          <p:cNvPr id="743" name="Google Shape;743;p67"/>
          <p:cNvSpPr txBox="1"/>
          <p:nvPr/>
        </p:nvSpPr>
        <p:spPr>
          <a:xfrm>
            <a:off x="-33939" y="148410"/>
            <a:ext cx="12225939" cy="523180"/>
          </a:xfrm>
          <a:prstGeom prst="rect">
            <a:avLst/>
          </a:prstGeom>
          <a:noFill/>
          <a:ln>
            <a:noFill/>
          </a:ln>
        </p:spPr>
        <p:txBody>
          <a:bodyPr spcFirstLastPara="1" wrap="square" lIns="91425" tIns="45700" rIns="91425" bIns="45700" anchor="t" anchorCtr="0">
            <a:spAutoFit/>
          </a:bodyPr>
          <a:lstStyle/>
          <a:p>
            <a:pPr defTabSz="1219170">
              <a:buClr>
                <a:srgbClr val="FFFFFF"/>
              </a:buClr>
              <a:buSzPts val="2800"/>
            </a:pPr>
            <a:r>
              <a:rPr lang="en-US" sz="2800" kern="0">
                <a:solidFill>
                  <a:srgbClr val="FFFFFF"/>
                </a:solidFill>
                <a:latin typeface="Arial"/>
                <a:cs typeface="Arial"/>
                <a:sym typeface="Arial"/>
              </a:rPr>
              <a:t>Transitions in Care (Discharge) Activities </a:t>
            </a:r>
            <a:endParaRPr sz="1400" kern="0">
              <a:solidFill>
                <a:srgbClr val="000000"/>
              </a:solidFill>
              <a:latin typeface="Arial"/>
              <a:cs typeface="Arial"/>
              <a:sym typeface="Arial"/>
            </a:endParaRPr>
          </a:p>
        </p:txBody>
      </p:sp>
      <p:sp>
        <p:nvSpPr>
          <p:cNvPr id="744" name="Google Shape;744;p67"/>
          <p:cNvSpPr/>
          <p:nvPr/>
        </p:nvSpPr>
        <p:spPr>
          <a:xfrm>
            <a:off x="1"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CoACT</a:t>
            </a:r>
            <a:endParaRPr sz="1400" kern="0">
              <a:solidFill>
                <a:srgbClr val="000000"/>
              </a:solidFill>
              <a:latin typeface="Arial"/>
              <a:cs typeface="Arial"/>
              <a:sym typeface="Arial"/>
            </a:endParaRPr>
          </a:p>
        </p:txBody>
      </p:sp>
      <p:sp>
        <p:nvSpPr>
          <p:cNvPr id="745" name="Google Shape;745;p67"/>
          <p:cNvSpPr/>
          <p:nvPr/>
        </p:nvSpPr>
        <p:spPr>
          <a:xfrm>
            <a:off x="1531328"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H2H2H</a:t>
            </a:r>
            <a:endParaRPr sz="1400" kern="0">
              <a:solidFill>
                <a:srgbClr val="000000"/>
              </a:solidFill>
              <a:latin typeface="Arial"/>
              <a:cs typeface="Arial"/>
              <a:sym typeface="Arial"/>
            </a:endParaRPr>
          </a:p>
        </p:txBody>
      </p:sp>
      <p:sp>
        <p:nvSpPr>
          <p:cNvPr id="746" name="Google Shape;746;p67"/>
          <p:cNvSpPr/>
          <p:nvPr/>
        </p:nvSpPr>
        <p:spPr>
          <a:xfrm>
            <a:off x="3062653"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Elder Friendly Care</a:t>
            </a:r>
            <a:endParaRPr sz="1400" kern="0">
              <a:solidFill>
                <a:srgbClr val="000000"/>
              </a:solidFill>
              <a:latin typeface="Arial"/>
              <a:cs typeface="Arial"/>
              <a:sym typeface="Arial"/>
            </a:endParaRPr>
          </a:p>
        </p:txBody>
      </p:sp>
      <p:sp>
        <p:nvSpPr>
          <p:cNvPr id="747" name="Google Shape;747;p67"/>
          <p:cNvSpPr/>
          <p:nvPr/>
        </p:nvSpPr>
        <p:spPr>
          <a:xfrm>
            <a:off x="4621849"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Pressure Injury Prevention</a:t>
            </a:r>
            <a:endParaRPr sz="1400" kern="0">
              <a:solidFill>
                <a:srgbClr val="000000"/>
              </a:solidFill>
              <a:latin typeface="Arial"/>
              <a:cs typeface="Arial"/>
              <a:sym typeface="Arial"/>
            </a:endParaRPr>
          </a:p>
        </p:txBody>
      </p:sp>
      <p:sp>
        <p:nvSpPr>
          <p:cNvPr id="748" name="Google Shape;748;p67"/>
          <p:cNvSpPr/>
          <p:nvPr/>
        </p:nvSpPr>
        <p:spPr>
          <a:xfrm>
            <a:off x="6133273"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COPD</a:t>
            </a:r>
            <a:endParaRPr sz="1400" kern="0">
              <a:solidFill>
                <a:srgbClr val="000000"/>
              </a:solidFill>
              <a:latin typeface="Arial"/>
              <a:cs typeface="Arial"/>
              <a:sym typeface="Arial"/>
            </a:endParaRPr>
          </a:p>
        </p:txBody>
      </p:sp>
      <p:sp>
        <p:nvSpPr>
          <p:cNvPr id="749" name="Google Shape;749;p67"/>
          <p:cNvSpPr/>
          <p:nvPr/>
        </p:nvSpPr>
        <p:spPr>
          <a:xfrm>
            <a:off x="7656632" y="736949"/>
            <a:ext cx="1472721" cy="5993567"/>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Heart Failure</a:t>
            </a:r>
            <a:endParaRPr sz="1400" kern="0">
              <a:solidFill>
                <a:srgbClr val="000000"/>
              </a:solidFill>
              <a:latin typeface="Arial"/>
              <a:cs typeface="Arial"/>
              <a:sym typeface="Arial"/>
            </a:endParaRPr>
          </a:p>
        </p:txBody>
      </p:sp>
      <p:sp>
        <p:nvSpPr>
          <p:cNvPr id="750" name="Google Shape;750;p67"/>
          <p:cNvSpPr/>
          <p:nvPr/>
        </p:nvSpPr>
        <p:spPr>
          <a:xfrm>
            <a:off x="9187957" y="725120"/>
            <a:ext cx="1472721" cy="6005880"/>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ERAS</a:t>
            </a:r>
            <a:endParaRPr sz="1400" kern="0">
              <a:solidFill>
                <a:srgbClr val="000000"/>
              </a:solidFill>
              <a:latin typeface="Arial"/>
              <a:cs typeface="Arial"/>
              <a:sym typeface="Arial"/>
            </a:endParaRPr>
          </a:p>
        </p:txBody>
      </p:sp>
      <p:sp>
        <p:nvSpPr>
          <p:cNvPr id="751" name="Google Shape;751;p67"/>
          <p:cNvSpPr/>
          <p:nvPr/>
        </p:nvSpPr>
        <p:spPr>
          <a:xfrm>
            <a:off x="10719281" y="709349"/>
            <a:ext cx="1472721" cy="6022299"/>
          </a:xfrm>
          <a:prstGeom prst="roundRect">
            <a:avLst>
              <a:gd name="adj" fmla="val 16667"/>
            </a:avLst>
          </a:prstGeom>
          <a:solidFill>
            <a:srgbClr val="C8CBCE">
              <a:alpha val="72549"/>
            </a:srgbClr>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algn="ctr" defTabSz="1219170">
              <a:buClr>
                <a:srgbClr val="000000"/>
              </a:buClr>
              <a:buSzPts val="1500"/>
            </a:pPr>
            <a:r>
              <a:rPr lang="en-US" sz="1500" kern="0">
                <a:solidFill>
                  <a:srgbClr val="000000"/>
                </a:solidFill>
                <a:latin typeface="Arial"/>
                <a:cs typeface="Arial"/>
                <a:sym typeface="Arial"/>
              </a:rPr>
              <a:t>Cirrhosis </a:t>
            </a:r>
            <a:endParaRPr sz="1400" kern="0">
              <a:solidFill>
                <a:srgbClr val="000000"/>
              </a:solidFill>
              <a:latin typeface="Arial"/>
              <a:cs typeface="Arial"/>
              <a:sym typeface="Arial"/>
            </a:endParaRPr>
          </a:p>
        </p:txBody>
      </p:sp>
      <p:sp>
        <p:nvSpPr>
          <p:cNvPr id="752" name="Google Shape;752;p67"/>
          <p:cNvSpPr/>
          <p:nvPr/>
        </p:nvSpPr>
        <p:spPr>
          <a:xfrm>
            <a:off x="157867" y="1689184"/>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Expected Discharge Date</a:t>
            </a:r>
            <a:endParaRPr sz="1400" kern="0" dirty="0">
              <a:solidFill>
                <a:srgbClr val="000000"/>
              </a:solidFill>
              <a:latin typeface="Arial"/>
              <a:cs typeface="Arial"/>
              <a:sym typeface="Arial"/>
            </a:endParaRPr>
          </a:p>
        </p:txBody>
      </p:sp>
      <p:sp>
        <p:nvSpPr>
          <p:cNvPr id="753" name="Google Shape;753;p67"/>
          <p:cNvSpPr/>
          <p:nvPr/>
        </p:nvSpPr>
        <p:spPr>
          <a:xfrm>
            <a:off x="1743383" y="2612494"/>
            <a:ext cx="1106316" cy="41515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My Discharge Checklist</a:t>
            </a:r>
            <a:endParaRPr sz="1400" kern="0">
              <a:solidFill>
                <a:srgbClr val="000000"/>
              </a:solidFill>
              <a:latin typeface="Arial"/>
              <a:cs typeface="Arial"/>
              <a:sym typeface="Arial"/>
            </a:endParaRPr>
          </a:p>
        </p:txBody>
      </p:sp>
      <p:sp>
        <p:nvSpPr>
          <p:cNvPr id="754" name="Google Shape;754;p67"/>
          <p:cNvSpPr/>
          <p:nvPr/>
        </p:nvSpPr>
        <p:spPr>
          <a:xfrm>
            <a:off x="3276851" y="1689184"/>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55" name="Google Shape;755;p67"/>
          <p:cNvSpPr/>
          <p:nvPr/>
        </p:nvSpPr>
        <p:spPr>
          <a:xfrm>
            <a:off x="1735455" y="2154590"/>
            <a:ext cx="1106316" cy="41515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Admission Notification</a:t>
            </a:r>
            <a:endParaRPr sz="1400" kern="0">
              <a:solidFill>
                <a:srgbClr val="000000"/>
              </a:solidFill>
              <a:latin typeface="Arial"/>
              <a:cs typeface="Arial"/>
              <a:sym typeface="Arial"/>
            </a:endParaRPr>
          </a:p>
        </p:txBody>
      </p:sp>
      <p:sp>
        <p:nvSpPr>
          <p:cNvPr id="756" name="Google Shape;756;p67"/>
          <p:cNvSpPr/>
          <p:nvPr/>
        </p:nvSpPr>
        <p:spPr>
          <a:xfrm>
            <a:off x="1726502" y="1690638"/>
            <a:ext cx="1106316" cy="41515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Attachment Confirmation</a:t>
            </a:r>
            <a:endParaRPr sz="1400" kern="0">
              <a:solidFill>
                <a:srgbClr val="000000"/>
              </a:solidFill>
              <a:latin typeface="Arial"/>
              <a:cs typeface="Arial"/>
              <a:sym typeface="Arial"/>
            </a:endParaRPr>
          </a:p>
        </p:txBody>
      </p:sp>
      <p:sp>
        <p:nvSpPr>
          <p:cNvPr id="757" name="Google Shape;757;p67"/>
          <p:cNvSpPr/>
          <p:nvPr/>
        </p:nvSpPr>
        <p:spPr>
          <a:xfrm>
            <a:off x="1743383" y="5193586"/>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Risk Assessment Screening Tool </a:t>
            </a:r>
            <a:endParaRPr sz="1400" kern="0">
              <a:solidFill>
                <a:srgbClr val="000000"/>
              </a:solidFill>
              <a:latin typeface="Arial"/>
              <a:cs typeface="Arial"/>
              <a:sym typeface="Arial"/>
            </a:endParaRPr>
          </a:p>
        </p:txBody>
      </p:sp>
      <p:sp>
        <p:nvSpPr>
          <p:cNvPr id="758" name="Google Shape;758;p67"/>
          <p:cNvSpPr/>
          <p:nvPr/>
        </p:nvSpPr>
        <p:spPr>
          <a:xfrm>
            <a:off x="178471" y="5261241"/>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Patient Experience Survey</a:t>
            </a:r>
            <a:endParaRPr sz="1400" kern="0">
              <a:solidFill>
                <a:srgbClr val="000000"/>
              </a:solidFill>
              <a:latin typeface="Arial"/>
              <a:cs typeface="Arial"/>
              <a:sym typeface="Arial"/>
            </a:endParaRPr>
          </a:p>
        </p:txBody>
      </p:sp>
      <p:sp>
        <p:nvSpPr>
          <p:cNvPr id="759" name="Google Shape;759;p67"/>
          <p:cNvSpPr/>
          <p:nvPr/>
        </p:nvSpPr>
        <p:spPr>
          <a:xfrm>
            <a:off x="4852949" y="2956044"/>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60" name="Google Shape;760;p67"/>
          <p:cNvSpPr/>
          <p:nvPr/>
        </p:nvSpPr>
        <p:spPr>
          <a:xfrm>
            <a:off x="1760545" y="3670610"/>
            <a:ext cx="1106316" cy="41515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Referral/ Access to Community Supports </a:t>
            </a:r>
            <a:endParaRPr sz="1400" kern="0">
              <a:solidFill>
                <a:srgbClr val="000000"/>
              </a:solidFill>
              <a:latin typeface="Arial"/>
              <a:cs typeface="Arial"/>
              <a:sym typeface="Arial"/>
            </a:endParaRPr>
          </a:p>
        </p:txBody>
      </p:sp>
      <p:sp>
        <p:nvSpPr>
          <p:cNvPr id="761" name="Google Shape;761;p67"/>
          <p:cNvSpPr/>
          <p:nvPr/>
        </p:nvSpPr>
        <p:spPr>
          <a:xfrm>
            <a:off x="183136" y="3720499"/>
            <a:ext cx="1084601" cy="615304"/>
          </a:xfrm>
          <a:prstGeom prst="roundRect">
            <a:avLst>
              <a:gd name="adj" fmla="val 16667"/>
            </a:avLst>
          </a:prstGeom>
          <a:solidFill>
            <a:srgbClr val="F7CAAC"/>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Safe Discharge Checklist</a:t>
            </a:r>
            <a:endParaRPr sz="1400" kern="0" dirty="0">
              <a:solidFill>
                <a:srgbClr val="000000"/>
              </a:solidFill>
              <a:latin typeface="Arial"/>
              <a:cs typeface="Arial"/>
              <a:sym typeface="Arial"/>
            </a:endParaRPr>
          </a:p>
        </p:txBody>
      </p:sp>
      <p:sp>
        <p:nvSpPr>
          <p:cNvPr id="762" name="Google Shape;762;p67"/>
          <p:cNvSpPr/>
          <p:nvPr/>
        </p:nvSpPr>
        <p:spPr>
          <a:xfrm>
            <a:off x="9342303" y="5974896"/>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63" name="Google Shape;763;p67"/>
          <p:cNvSpPr/>
          <p:nvPr/>
        </p:nvSpPr>
        <p:spPr>
          <a:xfrm>
            <a:off x="9382005" y="2986843"/>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64" name="Google Shape;764;p67"/>
          <p:cNvSpPr/>
          <p:nvPr/>
        </p:nvSpPr>
        <p:spPr>
          <a:xfrm>
            <a:off x="10914095" y="3036085"/>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65" name="Google Shape;765;p67"/>
          <p:cNvSpPr/>
          <p:nvPr/>
        </p:nvSpPr>
        <p:spPr>
          <a:xfrm>
            <a:off x="190910" y="3030977"/>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Rapid Rounds</a:t>
            </a:r>
            <a:endParaRPr sz="1400" kern="0">
              <a:solidFill>
                <a:srgbClr val="000000"/>
              </a:solidFill>
              <a:latin typeface="Arial"/>
              <a:cs typeface="Arial"/>
              <a:sym typeface="Arial"/>
            </a:endParaRPr>
          </a:p>
        </p:txBody>
      </p:sp>
      <p:sp>
        <p:nvSpPr>
          <p:cNvPr id="766" name="Google Shape;766;p67"/>
          <p:cNvSpPr/>
          <p:nvPr/>
        </p:nvSpPr>
        <p:spPr>
          <a:xfrm>
            <a:off x="1743383" y="5673353"/>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67" name="Google Shape;767;p67"/>
          <p:cNvSpPr/>
          <p:nvPr/>
        </p:nvSpPr>
        <p:spPr>
          <a:xfrm>
            <a:off x="178471" y="5943596"/>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68" name="Google Shape;768;p67"/>
          <p:cNvSpPr/>
          <p:nvPr/>
        </p:nvSpPr>
        <p:spPr>
          <a:xfrm>
            <a:off x="1752769" y="6163542"/>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Transition Care Plan</a:t>
            </a:r>
            <a:endParaRPr sz="1400" kern="0">
              <a:solidFill>
                <a:srgbClr val="000000"/>
              </a:solidFill>
              <a:latin typeface="Arial"/>
              <a:cs typeface="Arial"/>
              <a:sym typeface="Arial"/>
            </a:endParaRPr>
          </a:p>
        </p:txBody>
      </p:sp>
      <p:sp>
        <p:nvSpPr>
          <p:cNvPr id="769" name="Google Shape;769;p67"/>
          <p:cNvSpPr/>
          <p:nvPr/>
        </p:nvSpPr>
        <p:spPr>
          <a:xfrm>
            <a:off x="7341219" y="279917"/>
            <a:ext cx="1315616" cy="343099"/>
          </a:xfrm>
          <a:prstGeom prst="roundRect">
            <a:avLst>
              <a:gd name="adj"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r>
              <a:rPr lang="en-US" kern="0">
                <a:solidFill>
                  <a:srgbClr val="FFFFFF"/>
                </a:solidFill>
                <a:latin typeface="Calibri"/>
                <a:ea typeface="Calibri"/>
                <a:cs typeface="Calibri"/>
                <a:sym typeface="Calibri"/>
              </a:rPr>
              <a:t>Admission</a:t>
            </a:r>
            <a:endParaRPr sz="1400" kern="0">
              <a:solidFill>
                <a:srgbClr val="000000"/>
              </a:solidFill>
              <a:latin typeface="Arial"/>
              <a:cs typeface="Arial"/>
              <a:sym typeface="Arial"/>
            </a:endParaRPr>
          </a:p>
        </p:txBody>
      </p:sp>
      <p:sp>
        <p:nvSpPr>
          <p:cNvPr id="770" name="Google Shape;770;p67"/>
          <p:cNvSpPr/>
          <p:nvPr/>
        </p:nvSpPr>
        <p:spPr>
          <a:xfrm>
            <a:off x="8765313" y="277345"/>
            <a:ext cx="1266603" cy="343099"/>
          </a:xfrm>
          <a:prstGeom prst="roundRect">
            <a:avLst>
              <a:gd name="adj" fmla="val 16667"/>
            </a:avLst>
          </a:prstGeom>
          <a:solidFill>
            <a:srgbClr val="F7CAA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r>
              <a:rPr lang="en-US" kern="0">
                <a:solidFill>
                  <a:srgbClr val="FFFFFF"/>
                </a:solidFill>
                <a:latin typeface="Calibri"/>
                <a:ea typeface="Calibri"/>
                <a:cs typeface="Calibri"/>
                <a:sym typeface="Calibri"/>
              </a:rPr>
              <a:t>Daily Care</a:t>
            </a:r>
            <a:endParaRPr sz="1400" kern="0">
              <a:solidFill>
                <a:srgbClr val="000000"/>
              </a:solidFill>
              <a:latin typeface="Arial"/>
              <a:cs typeface="Arial"/>
              <a:sym typeface="Arial"/>
            </a:endParaRPr>
          </a:p>
        </p:txBody>
      </p:sp>
      <p:sp>
        <p:nvSpPr>
          <p:cNvPr id="771" name="Google Shape;771;p67"/>
          <p:cNvSpPr/>
          <p:nvPr/>
        </p:nvSpPr>
        <p:spPr>
          <a:xfrm>
            <a:off x="10102527" y="277347"/>
            <a:ext cx="1266603" cy="318072"/>
          </a:xfrm>
          <a:prstGeom prst="roundRect">
            <a:avLst>
              <a:gd name="adj" fmla="val 16667"/>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r>
              <a:rPr lang="en-US" kern="0">
                <a:solidFill>
                  <a:srgbClr val="FFFFFF"/>
                </a:solidFill>
                <a:latin typeface="Calibri"/>
                <a:ea typeface="Calibri"/>
                <a:cs typeface="Calibri"/>
                <a:sym typeface="Calibri"/>
              </a:rPr>
              <a:t>Discharge</a:t>
            </a:r>
            <a:endParaRPr sz="1400" kern="0">
              <a:solidFill>
                <a:srgbClr val="000000"/>
              </a:solidFill>
              <a:latin typeface="Arial"/>
              <a:cs typeface="Arial"/>
              <a:sym typeface="Arial"/>
            </a:endParaRPr>
          </a:p>
        </p:txBody>
      </p:sp>
      <p:sp>
        <p:nvSpPr>
          <p:cNvPr id="772" name="Google Shape;772;p67"/>
          <p:cNvSpPr/>
          <p:nvPr/>
        </p:nvSpPr>
        <p:spPr>
          <a:xfrm>
            <a:off x="10900557" y="5301092"/>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73" name="Google Shape;773;p67"/>
          <p:cNvSpPr/>
          <p:nvPr/>
        </p:nvSpPr>
        <p:spPr>
          <a:xfrm>
            <a:off x="10914095" y="5974896"/>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74" name="Google Shape;774;p67"/>
          <p:cNvSpPr/>
          <p:nvPr/>
        </p:nvSpPr>
        <p:spPr>
          <a:xfrm>
            <a:off x="10936423" y="3727111"/>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Referral and Access to Community Supports </a:t>
            </a:r>
            <a:endParaRPr sz="1400" kern="0">
              <a:solidFill>
                <a:srgbClr val="000000"/>
              </a:solidFill>
              <a:latin typeface="Arial"/>
              <a:cs typeface="Arial"/>
              <a:sym typeface="Arial"/>
            </a:endParaRPr>
          </a:p>
        </p:txBody>
      </p:sp>
      <p:sp>
        <p:nvSpPr>
          <p:cNvPr id="775" name="Google Shape;775;p67"/>
          <p:cNvSpPr/>
          <p:nvPr/>
        </p:nvSpPr>
        <p:spPr>
          <a:xfrm>
            <a:off x="10927818" y="4418137"/>
            <a:ext cx="1106316" cy="615304"/>
          </a:xfrm>
          <a:prstGeom prst="roundRect">
            <a:avLst>
              <a:gd name="adj" fmla="val 16667"/>
            </a:avLst>
          </a:prstGeom>
          <a:solidFill>
            <a:srgbClr val="F7CAAC"/>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Discharge Checklist </a:t>
            </a:r>
            <a:endParaRPr sz="1400" kern="0" dirty="0">
              <a:solidFill>
                <a:srgbClr val="000000"/>
              </a:solidFill>
              <a:latin typeface="Arial"/>
              <a:cs typeface="Arial"/>
              <a:sym typeface="Arial"/>
            </a:endParaRPr>
          </a:p>
        </p:txBody>
      </p:sp>
      <p:sp>
        <p:nvSpPr>
          <p:cNvPr id="776" name="Google Shape;776;p67"/>
          <p:cNvSpPr/>
          <p:nvPr/>
        </p:nvSpPr>
        <p:spPr>
          <a:xfrm>
            <a:off x="173747" y="2320763"/>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Patient Orientation</a:t>
            </a:r>
            <a:endParaRPr sz="1400" kern="0">
              <a:solidFill>
                <a:srgbClr val="000000"/>
              </a:solidFill>
              <a:latin typeface="Arial"/>
              <a:cs typeface="Arial"/>
              <a:sym typeface="Arial"/>
            </a:endParaRPr>
          </a:p>
        </p:txBody>
      </p:sp>
      <p:sp>
        <p:nvSpPr>
          <p:cNvPr id="777" name="Google Shape;777;p67"/>
          <p:cNvSpPr/>
          <p:nvPr/>
        </p:nvSpPr>
        <p:spPr>
          <a:xfrm>
            <a:off x="3272561" y="2371539"/>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Supported Decision Maker</a:t>
            </a:r>
            <a:endParaRPr sz="1400" kern="0">
              <a:solidFill>
                <a:srgbClr val="000000"/>
              </a:solidFill>
              <a:latin typeface="Arial"/>
              <a:cs typeface="Arial"/>
              <a:sym typeface="Arial"/>
            </a:endParaRPr>
          </a:p>
        </p:txBody>
      </p:sp>
      <p:sp>
        <p:nvSpPr>
          <p:cNvPr id="778" name="Google Shape;778;p67"/>
          <p:cNvSpPr/>
          <p:nvPr/>
        </p:nvSpPr>
        <p:spPr>
          <a:xfrm>
            <a:off x="4852949" y="3622060"/>
            <a:ext cx="1106316" cy="615304"/>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Referral and Access to Community Supports </a:t>
            </a:r>
            <a:endParaRPr sz="1400" kern="0">
              <a:solidFill>
                <a:srgbClr val="000000"/>
              </a:solidFill>
              <a:latin typeface="Arial"/>
              <a:cs typeface="Arial"/>
              <a:sym typeface="Arial"/>
            </a:endParaRPr>
          </a:p>
        </p:txBody>
      </p:sp>
      <p:sp>
        <p:nvSpPr>
          <p:cNvPr id="779" name="Google Shape;779;p67"/>
          <p:cNvSpPr/>
          <p:nvPr/>
        </p:nvSpPr>
        <p:spPr>
          <a:xfrm>
            <a:off x="4810447" y="5963611"/>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80" name="Google Shape;780;p67"/>
          <p:cNvSpPr/>
          <p:nvPr/>
        </p:nvSpPr>
        <p:spPr>
          <a:xfrm>
            <a:off x="9342303" y="5320337"/>
            <a:ext cx="1106316" cy="615304"/>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Criteria</a:t>
            </a:r>
            <a:endParaRPr sz="1400" kern="0">
              <a:solidFill>
                <a:srgbClr val="000000"/>
              </a:solidFill>
              <a:latin typeface="Arial"/>
              <a:cs typeface="Arial"/>
              <a:sym typeface="Arial"/>
            </a:endParaRPr>
          </a:p>
        </p:txBody>
      </p:sp>
      <p:sp>
        <p:nvSpPr>
          <p:cNvPr id="781" name="Google Shape;781;p67"/>
          <p:cNvSpPr/>
          <p:nvPr/>
        </p:nvSpPr>
        <p:spPr>
          <a:xfrm>
            <a:off x="9371158" y="1681248"/>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82" name="Google Shape;782;p67"/>
          <p:cNvSpPr/>
          <p:nvPr/>
        </p:nvSpPr>
        <p:spPr>
          <a:xfrm>
            <a:off x="1763476" y="4150722"/>
            <a:ext cx="1084601" cy="415159"/>
          </a:xfrm>
          <a:prstGeom prst="roundRect">
            <a:avLst>
              <a:gd name="adj" fmla="val 16667"/>
            </a:avLst>
          </a:prstGeom>
          <a:solidFill>
            <a:srgbClr val="F7CAAC"/>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Safe Discharge Checklist</a:t>
            </a:r>
            <a:endParaRPr sz="1400" kern="0" dirty="0">
              <a:solidFill>
                <a:srgbClr val="000000"/>
              </a:solidFill>
              <a:latin typeface="Arial"/>
              <a:cs typeface="Arial"/>
              <a:sym typeface="Arial"/>
            </a:endParaRPr>
          </a:p>
        </p:txBody>
      </p:sp>
      <p:sp>
        <p:nvSpPr>
          <p:cNvPr id="783" name="Google Shape;783;p67"/>
          <p:cNvSpPr/>
          <p:nvPr/>
        </p:nvSpPr>
        <p:spPr>
          <a:xfrm>
            <a:off x="1743383" y="4717695"/>
            <a:ext cx="1106316" cy="41515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84" name="Google Shape;784;p67"/>
          <p:cNvSpPr/>
          <p:nvPr/>
        </p:nvSpPr>
        <p:spPr>
          <a:xfrm>
            <a:off x="1774333" y="3098038"/>
            <a:ext cx="1084601" cy="41515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Identify Circle of Care</a:t>
            </a:r>
            <a:endParaRPr sz="1400" kern="0">
              <a:solidFill>
                <a:srgbClr val="000000"/>
              </a:solidFill>
              <a:latin typeface="Arial"/>
              <a:cs typeface="Arial"/>
              <a:sym typeface="Arial"/>
            </a:endParaRPr>
          </a:p>
        </p:txBody>
      </p:sp>
      <p:sp>
        <p:nvSpPr>
          <p:cNvPr id="785" name="Google Shape;785;p67"/>
          <p:cNvSpPr/>
          <p:nvPr/>
        </p:nvSpPr>
        <p:spPr>
          <a:xfrm>
            <a:off x="6312491" y="2308179"/>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86" name="Google Shape;786;p67"/>
          <p:cNvSpPr/>
          <p:nvPr/>
        </p:nvSpPr>
        <p:spPr>
          <a:xfrm>
            <a:off x="6336613" y="2939275"/>
            <a:ext cx="1106316" cy="554420"/>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87" name="Google Shape;787;p67"/>
          <p:cNvSpPr/>
          <p:nvPr/>
        </p:nvSpPr>
        <p:spPr>
          <a:xfrm>
            <a:off x="6325670" y="3554343"/>
            <a:ext cx="1106316" cy="554420"/>
          </a:xfrm>
          <a:prstGeom prst="roundRect">
            <a:avLst>
              <a:gd name="adj" fmla="val 16667"/>
            </a:avLst>
          </a:prstGeom>
          <a:solidFill>
            <a:srgbClr val="F7CAAC"/>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Discharge Checklist</a:t>
            </a:r>
            <a:endParaRPr sz="1400" kern="0" dirty="0">
              <a:solidFill>
                <a:srgbClr val="000000"/>
              </a:solidFill>
              <a:latin typeface="Arial"/>
              <a:cs typeface="Arial"/>
              <a:sym typeface="Arial"/>
            </a:endParaRPr>
          </a:p>
        </p:txBody>
      </p:sp>
      <p:sp>
        <p:nvSpPr>
          <p:cNvPr id="788" name="Google Shape;788;p67"/>
          <p:cNvSpPr/>
          <p:nvPr/>
        </p:nvSpPr>
        <p:spPr>
          <a:xfrm>
            <a:off x="6353567" y="6020401"/>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89" name="Google Shape;789;p67"/>
          <p:cNvSpPr/>
          <p:nvPr/>
        </p:nvSpPr>
        <p:spPr>
          <a:xfrm>
            <a:off x="6343827" y="4160518"/>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90" name="Google Shape;790;p67"/>
          <p:cNvSpPr/>
          <p:nvPr/>
        </p:nvSpPr>
        <p:spPr>
          <a:xfrm>
            <a:off x="6357715" y="4777907"/>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Management Plan</a:t>
            </a:r>
            <a:endParaRPr sz="1400" kern="0">
              <a:solidFill>
                <a:srgbClr val="000000"/>
              </a:solidFill>
              <a:latin typeface="Arial"/>
              <a:cs typeface="Arial"/>
              <a:sym typeface="Arial"/>
            </a:endParaRPr>
          </a:p>
        </p:txBody>
      </p:sp>
      <p:sp>
        <p:nvSpPr>
          <p:cNvPr id="791" name="Google Shape;791;p67"/>
          <p:cNvSpPr/>
          <p:nvPr/>
        </p:nvSpPr>
        <p:spPr>
          <a:xfrm>
            <a:off x="6341271" y="5401166"/>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792" name="Google Shape;792;p67"/>
          <p:cNvSpPr/>
          <p:nvPr/>
        </p:nvSpPr>
        <p:spPr>
          <a:xfrm>
            <a:off x="6316475" y="1701174"/>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Expected Discharge Date</a:t>
            </a:r>
            <a:endParaRPr sz="1400" kern="0">
              <a:solidFill>
                <a:srgbClr val="000000"/>
              </a:solidFill>
              <a:latin typeface="Arial"/>
              <a:cs typeface="Arial"/>
              <a:sym typeface="Arial"/>
            </a:endParaRPr>
          </a:p>
        </p:txBody>
      </p:sp>
      <p:sp>
        <p:nvSpPr>
          <p:cNvPr id="793" name="Google Shape;793;p67"/>
          <p:cNvSpPr/>
          <p:nvPr/>
        </p:nvSpPr>
        <p:spPr>
          <a:xfrm>
            <a:off x="7853403" y="2312275"/>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794" name="Google Shape;794;p67"/>
          <p:cNvSpPr/>
          <p:nvPr/>
        </p:nvSpPr>
        <p:spPr>
          <a:xfrm>
            <a:off x="7875769" y="2956045"/>
            <a:ext cx="1106316" cy="554420"/>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Teaching</a:t>
            </a:r>
            <a:endParaRPr sz="1400" kern="0">
              <a:solidFill>
                <a:srgbClr val="000000"/>
              </a:solidFill>
              <a:latin typeface="Arial"/>
              <a:cs typeface="Arial"/>
              <a:sym typeface="Arial"/>
            </a:endParaRPr>
          </a:p>
        </p:txBody>
      </p:sp>
      <p:sp>
        <p:nvSpPr>
          <p:cNvPr id="795" name="Google Shape;795;p67"/>
          <p:cNvSpPr/>
          <p:nvPr/>
        </p:nvSpPr>
        <p:spPr>
          <a:xfrm>
            <a:off x="7887758" y="3552287"/>
            <a:ext cx="1106316" cy="554420"/>
          </a:xfrm>
          <a:prstGeom prst="roundRect">
            <a:avLst>
              <a:gd name="adj" fmla="val 16667"/>
            </a:avLst>
          </a:prstGeom>
          <a:solidFill>
            <a:srgbClr val="F7CAAC"/>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dirty="0">
                <a:solidFill>
                  <a:srgbClr val="000000"/>
                </a:solidFill>
                <a:latin typeface="Arial"/>
                <a:cs typeface="Arial"/>
                <a:sym typeface="Arial"/>
              </a:rPr>
              <a:t>Discharge Checklist</a:t>
            </a:r>
            <a:endParaRPr sz="1400" kern="0" dirty="0">
              <a:solidFill>
                <a:srgbClr val="000000"/>
              </a:solidFill>
              <a:latin typeface="Arial"/>
              <a:cs typeface="Arial"/>
              <a:sym typeface="Arial"/>
            </a:endParaRPr>
          </a:p>
        </p:txBody>
      </p:sp>
      <p:sp>
        <p:nvSpPr>
          <p:cNvPr id="796" name="Google Shape;796;p67"/>
          <p:cNvSpPr/>
          <p:nvPr/>
        </p:nvSpPr>
        <p:spPr>
          <a:xfrm>
            <a:off x="7888065" y="6008411"/>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Written Communication to receiving care team</a:t>
            </a:r>
            <a:endParaRPr sz="1400" kern="0">
              <a:solidFill>
                <a:srgbClr val="000000"/>
              </a:solidFill>
              <a:latin typeface="Arial"/>
              <a:cs typeface="Arial"/>
              <a:sym typeface="Arial"/>
            </a:endParaRPr>
          </a:p>
        </p:txBody>
      </p:sp>
      <p:sp>
        <p:nvSpPr>
          <p:cNvPr id="797" name="Google Shape;797;p67"/>
          <p:cNvSpPr/>
          <p:nvPr/>
        </p:nvSpPr>
        <p:spPr>
          <a:xfrm>
            <a:off x="7878325" y="4148529"/>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00"/>
            </a:pPr>
            <a:r>
              <a:rPr lang="en-US" sz="900"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798" name="Google Shape;798;p67"/>
          <p:cNvSpPr/>
          <p:nvPr/>
        </p:nvSpPr>
        <p:spPr>
          <a:xfrm>
            <a:off x="7892213" y="4765918"/>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Discharge Management Plan</a:t>
            </a:r>
            <a:endParaRPr sz="1400" kern="0">
              <a:solidFill>
                <a:srgbClr val="000000"/>
              </a:solidFill>
              <a:latin typeface="Arial"/>
              <a:cs typeface="Arial"/>
              <a:sym typeface="Arial"/>
            </a:endParaRPr>
          </a:p>
        </p:txBody>
      </p:sp>
      <p:sp>
        <p:nvSpPr>
          <p:cNvPr id="799" name="Google Shape;799;p67"/>
          <p:cNvSpPr/>
          <p:nvPr/>
        </p:nvSpPr>
        <p:spPr>
          <a:xfrm>
            <a:off x="7875769" y="5389177"/>
            <a:ext cx="1106316" cy="554420"/>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800" name="Google Shape;800;p67"/>
          <p:cNvSpPr/>
          <p:nvPr/>
        </p:nvSpPr>
        <p:spPr>
          <a:xfrm>
            <a:off x="7850973" y="1689185"/>
            <a:ext cx="1106316" cy="554420"/>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Expected Discharge Date</a:t>
            </a:r>
            <a:endParaRPr sz="1400" kern="0">
              <a:solidFill>
                <a:srgbClr val="000000"/>
              </a:solidFill>
              <a:latin typeface="Arial"/>
              <a:cs typeface="Arial"/>
              <a:sym typeface="Arial"/>
            </a:endParaRPr>
          </a:p>
        </p:txBody>
      </p:sp>
      <p:sp>
        <p:nvSpPr>
          <p:cNvPr id="801" name="Google Shape;801;p67"/>
          <p:cNvSpPr/>
          <p:nvPr/>
        </p:nvSpPr>
        <p:spPr>
          <a:xfrm>
            <a:off x="4819889" y="1701173"/>
            <a:ext cx="1106316" cy="615304"/>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478441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68"/>
          <p:cNvSpPr/>
          <p:nvPr/>
        </p:nvSpPr>
        <p:spPr>
          <a:xfrm>
            <a:off x="-33939" y="174738"/>
            <a:ext cx="12225939" cy="1336821"/>
          </a:xfrm>
          <a:prstGeom prst="round2SameRect">
            <a:avLst>
              <a:gd name="adj1" fmla="val 16667"/>
              <a:gd name="adj2" fmla="val 0"/>
            </a:avLst>
          </a:prstGeom>
          <a:solidFill>
            <a:schemeClr val="accent1"/>
          </a:solidFill>
          <a:ln w="12700"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algn="ctr" defTabSz="1219170">
              <a:buClr>
                <a:srgbClr val="FFFFFF"/>
              </a:buClr>
              <a:buSzPts val="1800"/>
            </a:pPr>
            <a:endParaRPr kern="0">
              <a:solidFill>
                <a:srgbClr val="FFFFFF"/>
              </a:solidFill>
              <a:latin typeface="Calibri"/>
              <a:ea typeface="Calibri"/>
              <a:cs typeface="Calibri"/>
              <a:sym typeface="Calibri"/>
            </a:endParaRPr>
          </a:p>
        </p:txBody>
      </p:sp>
      <p:sp>
        <p:nvSpPr>
          <p:cNvPr id="808" name="Google Shape;808;p68"/>
          <p:cNvSpPr txBox="1"/>
          <p:nvPr/>
        </p:nvSpPr>
        <p:spPr>
          <a:xfrm>
            <a:off x="-16970" y="271956"/>
            <a:ext cx="12225939" cy="523180"/>
          </a:xfrm>
          <a:prstGeom prst="rect">
            <a:avLst/>
          </a:prstGeom>
          <a:noFill/>
          <a:ln>
            <a:noFill/>
          </a:ln>
        </p:spPr>
        <p:txBody>
          <a:bodyPr spcFirstLastPara="1" wrap="square" lIns="91425" tIns="45700" rIns="91425" bIns="45700" anchor="t" anchorCtr="0">
            <a:spAutoFit/>
          </a:bodyPr>
          <a:lstStyle/>
          <a:p>
            <a:pPr defTabSz="1219170">
              <a:buClr>
                <a:srgbClr val="FFFFFF"/>
              </a:buClr>
              <a:buSzPts val="2800"/>
            </a:pPr>
            <a:r>
              <a:rPr lang="en-US" sz="2800" kern="0">
                <a:solidFill>
                  <a:srgbClr val="FFFFFF"/>
                </a:solidFill>
                <a:latin typeface="Arial"/>
                <a:cs typeface="Arial"/>
                <a:sym typeface="Arial"/>
              </a:rPr>
              <a:t>Transitions in Care (Discharge) Activities</a:t>
            </a:r>
            <a:endParaRPr sz="1400" kern="0">
              <a:solidFill>
                <a:srgbClr val="000000"/>
              </a:solidFill>
              <a:latin typeface="Arial"/>
              <a:cs typeface="Arial"/>
              <a:sym typeface="Arial"/>
            </a:endParaRPr>
          </a:p>
        </p:txBody>
      </p:sp>
      <p:sp>
        <p:nvSpPr>
          <p:cNvPr id="809" name="Google Shape;809;p68"/>
          <p:cNvSpPr/>
          <p:nvPr/>
        </p:nvSpPr>
        <p:spPr>
          <a:xfrm>
            <a:off x="946298" y="1643557"/>
            <a:ext cx="10334847" cy="1605873"/>
          </a:xfrm>
          <a:prstGeom prst="roundRect">
            <a:avLst>
              <a:gd name="adj" fmla="val 16667"/>
            </a:avLst>
          </a:prstGeom>
          <a:solidFill>
            <a:srgbClr val="E6E6E6"/>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defTabSz="1219170">
              <a:buClr>
                <a:srgbClr val="000000"/>
              </a:buClr>
              <a:buSzPts val="1500"/>
            </a:pPr>
            <a:r>
              <a:rPr lang="en-US" sz="1500" kern="0">
                <a:solidFill>
                  <a:srgbClr val="000000"/>
                </a:solidFill>
                <a:latin typeface="Arial"/>
                <a:cs typeface="Arial"/>
                <a:sym typeface="Arial"/>
              </a:rPr>
              <a:t>Admission</a:t>
            </a:r>
            <a:endParaRPr sz="1400" kern="0">
              <a:solidFill>
                <a:srgbClr val="000000"/>
              </a:solidFill>
              <a:latin typeface="Arial"/>
              <a:cs typeface="Arial"/>
              <a:sym typeface="Arial"/>
            </a:endParaRPr>
          </a:p>
        </p:txBody>
      </p:sp>
      <p:sp>
        <p:nvSpPr>
          <p:cNvPr id="810" name="Google Shape;810;p68"/>
          <p:cNvSpPr/>
          <p:nvPr/>
        </p:nvSpPr>
        <p:spPr>
          <a:xfrm>
            <a:off x="946298" y="3349553"/>
            <a:ext cx="10334847" cy="1605873"/>
          </a:xfrm>
          <a:prstGeom prst="roundRect">
            <a:avLst>
              <a:gd name="adj" fmla="val 16667"/>
            </a:avLst>
          </a:prstGeom>
          <a:solidFill>
            <a:srgbClr val="E6E6E6"/>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defTabSz="1219170">
              <a:buClr>
                <a:srgbClr val="000000"/>
              </a:buClr>
              <a:buSzPts val="1500"/>
            </a:pPr>
            <a:r>
              <a:rPr lang="en-US" sz="1500" kern="0">
                <a:solidFill>
                  <a:srgbClr val="000000"/>
                </a:solidFill>
                <a:latin typeface="Arial"/>
                <a:cs typeface="Arial"/>
                <a:sym typeface="Arial"/>
              </a:rPr>
              <a:t>Daily Care</a:t>
            </a:r>
            <a:endParaRPr sz="1400" kern="0">
              <a:solidFill>
                <a:srgbClr val="000000"/>
              </a:solidFill>
              <a:latin typeface="Arial"/>
              <a:cs typeface="Arial"/>
              <a:sym typeface="Arial"/>
            </a:endParaRPr>
          </a:p>
        </p:txBody>
      </p:sp>
      <p:sp>
        <p:nvSpPr>
          <p:cNvPr id="811" name="Google Shape;811;p68"/>
          <p:cNvSpPr/>
          <p:nvPr/>
        </p:nvSpPr>
        <p:spPr>
          <a:xfrm>
            <a:off x="946298" y="5068681"/>
            <a:ext cx="10334845" cy="1605873"/>
          </a:xfrm>
          <a:prstGeom prst="roundRect">
            <a:avLst>
              <a:gd name="adj" fmla="val 16667"/>
            </a:avLst>
          </a:prstGeom>
          <a:solidFill>
            <a:srgbClr val="E6E6E6"/>
          </a:solidFill>
          <a:ln w="12700" cap="flat" cmpd="sng">
            <a:solidFill>
              <a:srgbClr val="E6E6E6"/>
            </a:solidFill>
            <a:prstDash val="solid"/>
            <a:miter lim="800000"/>
            <a:headEnd type="none" w="sm" len="sm"/>
            <a:tailEnd type="none" w="sm" len="sm"/>
          </a:ln>
        </p:spPr>
        <p:txBody>
          <a:bodyPr spcFirstLastPara="1" wrap="square" lIns="91425" tIns="45700" rIns="91425" bIns="45700" anchor="t" anchorCtr="0">
            <a:noAutofit/>
          </a:bodyPr>
          <a:lstStyle/>
          <a:p>
            <a:pPr defTabSz="1219170">
              <a:buClr>
                <a:srgbClr val="000000"/>
              </a:buClr>
              <a:buSzPts val="1500"/>
            </a:pPr>
            <a:r>
              <a:rPr lang="en-US" sz="1500" kern="0">
                <a:solidFill>
                  <a:srgbClr val="000000"/>
                </a:solidFill>
                <a:latin typeface="Arial"/>
                <a:cs typeface="Arial"/>
                <a:sym typeface="Arial"/>
              </a:rPr>
              <a:t>Discharge</a:t>
            </a:r>
            <a:endParaRPr sz="1400" kern="0">
              <a:solidFill>
                <a:srgbClr val="000000"/>
              </a:solidFill>
              <a:latin typeface="Arial"/>
              <a:cs typeface="Arial"/>
              <a:sym typeface="Arial"/>
            </a:endParaRPr>
          </a:p>
        </p:txBody>
      </p:sp>
      <p:sp>
        <p:nvSpPr>
          <p:cNvPr id="812" name="Google Shape;812;p68"/>
          <p:cNvSpPr/>
          <p:nvPr/>
        </p:nvSpPr>
        <p:spPr>
          <a:xfrm>
            <a:off x="6304411" y="2220677"/>
            <a:ext cx="1328064" cy="71920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Expected Discharge Date</a:t>
            </a:r>
            <a:endParaRPr sz="1400" kern="0">
              <a:solidFill>
                <a:srgbClr val="000000"/>
              </a:solidFill>
              <a:latin typeface="Arial"/>
              <a:cs typeface="Arial"/>
              <a:sym typeface="Arial"/>
            </a:endParaRPr>
          </a:p>
        </p:txBody>
      </p:sp>
      <p:sp>
        <p:nvSpPr>
          <p:cNvPr id="813" name="Google Shape;813;p68"/>
          <p:cNvSpPr/>
          <p:nvPr/>
        </p:nvSpPr>
        <p:spPr>
          <a:xfrm>
            <a:off x="7764007" y="2220677"/>
            <a:ext cx="1328064" cy="71920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My Next Steps</a:t>
            </a:r>
            <a:endParaRPr sz="1400" kern="0">
              <a:solidFill>
                <a:srgbClr val="000000"/>
              </a:solidFill>
              <a:latin typeface="Arial"/>
              <a:cs typeface="Arial"/>
              <a:sym typeface="Arial"/>
            </a:endParaRPr>
          </a:p>
        </p:txBody>
      </p:sp>
      <p:sp>
        <p:nvSpPr>
          <p:cNvPr id="814" name="Google Shape;814;p68"/>
          <p:cNvSpPr/>
          <p:nvPr/>
        </p:nvSpPr>
        <p:spPr>
          <a:xfrm>
            <a:off x="3320995" y="2241285"/>
            <a:ext cx="1328064" cy="71920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Attachment Confirmation/ Notification</a:t>
            </a:r>
            <a:endParaRPr sz="1400" kern="0">
              <a:solidFill>
                <a:srgbClr val="000000"/>
              </a:solidFill>
              <a:latin typeface="Arial"/>
              <a:cs typeface="Arial"/>
              <a:sym typeface="Arial"/>
            </a:endParaRPr>
          </a:p>
        </p:txBody>
      </p:sp>
      <p:sp>
        <p:nvSpPr>
          <p:cNvPr id="815" name="Google Shape;815;p68"/>
          <p:cNvSpPr/>
          <p:nvPr/>
        </p:nvSpPr>
        <p:spPr>
          <a:xfrm>
            <a:off x="1938988" y="5712988"/>
            <a:ext cx="1328064" cy="71920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Risk Assessment Screening Tool </a:t>
            </a:r>
            <a:endParaRPr sz="1400" kern="0">
              <a:solidFill>
                <a:srgbClr val="000000"/>
              </a:solidFill>
              <a:latin typeface="Arial"/>
              <a:cs typeface="Arial"/>
              <a:sym typeface="Arial"/>
            </a:endParaRPr>
          </a:p>
        </p:txBody>
      </p:sp>
      <p:sp>
        <p:nvSpPr>
          <p:cNvPr id="816" name="Google Shape;816;p68"/>
          <p:cNvSpPr/>
          <p:nvPr/>
        </p:nvSpPr>
        <p:spPr>
          <a:xfrm>
            <a:off x="7810285" y="5703980"/>
            <a:ext cx="1328064" cy="71920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Patient Experience Survey</a:t>
            </a:r>
            <a:endParaRPr sz="1400" kern="0">
              <a:solidFill>
                <a:srgbClr val="000000"/>
              </a:solidFill>
              <a:latin typeface="Arial"/>
              <a:cs typeface="Arial"/>
              <a:sym typeface="Arial"/>
            </a:endParaRPr>
          </a:p>
        </p:txBody>
      </p:sp>
      <p:sp>
        <p:nvSpPr>
          <p:cNvPr id="817" name="Google Shape;817;p68"/>
          <p:cNvSpPr/>
          <p:nvPr/>
        </p:nvSpPr>
        <p:spPr>
          <a:xfrm>
            <a:off x="6394407" y="3888488"/>
            <a:ext cx="1328064" cy="71920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Referral and Access to Community Supports </a:t>
            </a:r>
            <a:endParaRPr sz="1400" kern="0">
              <a:solidFill>
                <a:srgbClr val="000000"/>
              </a:solidFill>
              <a:latin typeface="Arial"/>
              <a:cs typeface="Arial"/>
              <a:sym typeface="Arial"/>
            </a:endParaRPr>
          </a:p>
        </p:txBody>
      </p:sp>
      <p:sp>
        <p:nvSpPr>
          <p:cNvPr id="818" name="Google Shape;818;p68"/>
          <p:cNvSpPr/>
          <p:nvPr/>
        </p:nvSpPr>
        <p:spPr>
          <a:xfrm>
            <a:off x="9228971" y="3903429"/>
            <a:ext cx="1328064" cy="71920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00"/>
            </a:pPr>
            <a:r>
              <a:rPr lang="en-US" sz="900" kern="0">
                <a:solidFill>
                  <a:srgbClr val="000000"/>
                </a:solidFill>
                <a:latin typeface="Arial"/>
                <a:cs typeface="Arial"/>
                <a:sym typeface="Arial"/>
              </a:rPr>
              <a:t>Condition Specific Discharge Checklist </a:t>
            </a:r>
            <a:endParaRPr sz="1400" kern="0">
              <a:solidFill>
                <a:srgbClr val="000000"/>
              </a:solidFill>
              <a:latin typeface="Arial"/>
              <a:cs typeface="Arial"/>
              <a:sym typeface="Arial"/>
            </a:endParaRPr>
          </a:p>
        </p:txBody>
      </p:sp>
      <p:sp>
        <p:nvSpPr>
          <p:cNvPr id="819" name="Google Shape;819;p68"/>
          <p:cNvSpPr/>
          <p:nvPr/>
        </p:nvSpPr>
        <p:spPr>
          <a:xfrm>
            <a:off x="7828503" y="3900801"/>
            <a:ext cx="1328064" cy="71920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Safe Discharge Checklist</a:t>
            </a:r>
            <a:endParaRPr sz="1400" kern="0">
              <a:solidFill>
                <a:srgbClr val="000000"/>
              </a:solidFill>
              <a:latin typeface="Arial"/>
              <a:cs typeface="Arial"/>
              <a:sym typeface="Arial"/>
            </a:endParaRPr>
          </a:p>
        </p:txBody>
      </p:sp>
      <p:sp>
        <p:nvSpPr>
          <p:cNvPr id="820" name="Google Shape;820;p68"/>
          <p:cNvSpPr/>
          <p:nvPr/>
        </p:nvSpPr>
        <p:spPr>
          <a:xfrm>
            <a:off x="3351969" y="3893737"/>
            <a:ext cx="1328064" cy="71920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Patient Education/ DischargeTeaching</a:t>
            </a:r>
            <a:endParaRPr sz="1400" kern="0">
              <a:solidFill>
                <a:srgbClr val="000000"/>
              </a:solidFill>
              <a:latin typeface="Arial"/>
              <a:cs typeface="Arial"/>
              <a:sym typeface="Arial"/>
            </a:endParaRPr>
          </a:p>
        </p:txBody>
      </p:sp>
      <p:sp>
        <p:nvSpPr>
          <p:cNvPr id="821" name="Google Shape;821;p68"/>
          <p:cNvSpPr/>
          <p:nvPr/>
        </p:nvSpPr>
        <p:spPr>
          <a:xfrm>
            <a:off x="4874901" y="3893737"/>
            <a:ext cx="1328064" cy="719209"/>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Rapid Rounds</a:t>
            </a:r>
            <a:endParaRPr sz="1400" kern="0">
              <a:solidFill>
                <a:srgbClr val="000000"/>
              </a:solidFill>
              <a:latin typeface="Arial"/>
              <a:cs typeface="Arial"/>
              <a:sym typeface="Arial"/>
            </a:endParaRPr>
          </a:p>
        </p:txBody>
      </p:sp>
      <p:sp>
        <p:nvSpPr>
          <p:cNvPr id="822" name="Google Shape;822;p68"/>
          <p:cNvSpPr/>
          <p:nvPr/>
        </p:nvSpPr>
        <p:spPr>
          <a:xfrm>
            <a:off x="9173995" y="2211306"/>
            <a:ext cx="1328064" cy="71920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Screening Tools</a:t>
            </a:r>
            <a:endParaRPr sz="1400" kern="0">
              <a:solidFill>
                <a:srgbClr val="000000"/>
              </a:solidFill>
              <a:latin typeface="Arial"/>
              <a:cs typeface="Arial"/>
              <a:sym typeface="Arial"/>
            </a:endParaRPr>
          </a:p>
        </p:txBody>
      </p:sp>
      <p:sp>
        <p:nvSpPr>
          <p:cNvPr id="823" name="Google Shape;823;p68"/>
          <p:cNvSpPr/>
          <p:nvPr/>
        </p:nvSpPr>
        <p:spPr>
          <a:xfrm>
            <a:off x="9240925" y="5703980"/>
            <a:ext cx="1328064" cy="71920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Discharge Notification</a:t>
            </a:r>
            <a:endParaRPr sz="1400" kern="0">
              <a:solidFill>
                <a:srgbClr val="000000"/>
              </a:solidFill>
              <a:latin typeface="Arial"/>
              <a:cs typeface="Arial"/>
              <a:sym typeface="Arial"/>
            </a:endParaRPr>
          </a:p>
        </p:txBody>
      </p:sp>
      <p:sp>
        <p:nvSpPr>
          <p:cNvPr id="824" name="Google Shape;824;p68"/>
          <p:cNvSpPr/>
          <p:nvPr/>
        </p:nvSpPr>
        <p:spPr>
          <a:xfrm>
            <a:off x="3366123" y="5712986"/>
            <a:ext cx="1328064" cy="71920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Transition Care Plan (Discharge Summary)</a:t>
            </a:r>
            <a:endParaRPr sz="1400" kern="0">
              <a:solidFill>
                <a:srgbClr val="000000"/>
              </a:solidFill>
              <a:latin typeface="Arial"/>
              <a:cs typeface="Arial"/>
              <a:sym typeface="Arial"/>
            </a:endParaRPr>
          </a:p>
        </p:txBody>
      </p:sp>
      <p:sp>
        <p:nvSpPr>
          <p:cNvPr id="825" name="Google Shape;825;p68"/>
          <p:cNvSpPr/>
          <p:nvPr/>
        </p:nvSpPr>
        <p:spPr>
          <a:xfrm>
            <a:off x="4863272" y="5712986"/>
            <a:ext cx="1328064" cy="719209"/>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Follow up Appointments</a:t>
            </a:r>
            <a:endParaRPr sz="1400" kern="0">
              <a:solidFill>
                <a:srgbClr val="000000"/>
              </a:solidFill>
              <a:latin typeface="Arial"/>
              <a:cs typeface="Arial"/>
              <a:sym typeface="Arial"/>
            </a:endParaRPr>
          </a:p>
        </p:txBody>
      </p:sp>
      <p:sp>
        <p:nvSpPr>
          <p:cNvPr id="826" name="Google Shape;826;p68"/>
          <p:cNvSpPr/>
          <p:nvPr/>
        </p:nvSpPr>
        <p:spPr>
          <a:xfrm>
            <a:off x="1810803" y="2241285"/>
            <a:ext cx="1328064" cy="719209"/>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Patient Orientation</a:t>
            </a:r>
            <a:endParaRPr sz="1400" kern="0">
              <a:solidFill>
                <a:srgbClr val="000000"/>
              </a:solidFill>
              <a:latin typeface="Arial"/>
              <a:cs typeface="Arial"/>
              <a:sym typeface="Arial"/>
            </a:endParaRPr>
          </a:p>
        </p:txBody>
      </p:sp>
      <p:sp>
        <p:nvSpPr>
          <p:cNvPr id="827" name="Google Shape;827;p68"/>
          <p:cNvSpPr/>
          <p:nvPr/>
        </p:nvSpPr>
        <p:spPr>
          <a:xfrm>
            <a:off x="4807539" y="2261638"/>
            <a:ext cx="1328064" cy="712237"/>
          </a:xfrm>
          <a:prstGeom prst="roundRect">
            <a:avLst>
              <a:gd name="adj" fmla="val 16667"/>
            </a:avLst>
          </a:prstGeom>
          <a:solidFill>
            <a:srgbClr val="8FB9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Supported Decision Maker</a:t>
            </a:r>
            <a:endParaRPr sz="1400" kern="0">
              <a:solidFill>
                <a:srgbClr val="000000"/>
              </a:solidFill>
              <a:latin typeface="Arial"/>
              <a:cs typeface="Arial"/>
              <a:sym typeface="Arial"/>
            </a:endParaRPr>
          </a:p>
        </p:txBody>
      </p:sp>
      <p:sp>
        <p:nvSpPr>
          <p:cNvPr id="828" name="Google Shape;828;p68"/>
          <p:cNvSpPr/>
          <p:nvPr/>
        </p:nvSpPr>
        <p:spPr>
          <a:xfrm>
            <a:off x="1938989" y="3893737"/>
            <a:ext cx="1218113" cy="677543"/>
          </a:xfrm>
          <a:prstGeom prst="roundRect">
            <a:avLst>
              <a:gd name="adj" fmla="val 16667"/>
            </a:avLst>
          </a:prstGeom>
          <a:solidFill>
            <a:srgbClr val="F7CAAC"/>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Identify Circle of Care</a:t>
            </a:r>
            <a:endParaRPr sz="1400" kern="0">
              <a:solidFill>
                <a:srgbClr val="000000"/>
              </a:solidFill>
              <a:latin typeface="Arial"/>
              <a:cs typeface="Arial"/>
              <a:sym typeface="Arial"/>
            </a:endParaRPr>
          </a:p>
        </p:txBody>
      </p:sp>
      <p:sp>
        <p:nvSpPr>
          <p:cNvPr id="829" name="Google Shape;829;p68"/>
          <p:cNvSpPr/>
          <p:nvPr/>
        </p:nvSpPr>
        <p:spPr>
          <a:xfrm>
            <a:off x="6394409" y="5707739"/>
            <a:ext cx="1328663" cy="719208"/>
          </a:xfrm>
          <a:prstGeom prst="roundRect">
            <a:avLst>
              <a:gd name="adj" fmla="val 16667"/>
            </a:avLst>
          </a:prstGeom>
          <a:solidFill>
            <a:srgbClr val="BABEA1"/>
          </a:solidFill>
          <a:ln w="9525" cap="flat" cmpd="sng">
            <a:solidFill>
              <a:srgbClr val="E6E6E6"/>
            </a:solidFill>
            <a:prstDash val="solid"/>
            <a:miter lim="800000"/>
            <a:headEnd type="none" w="sm" len="sm"/>
            <a:tailEnd type="none" w="sm" len="sm"/>
          </a:ln>
        </p:spPr>
        <p:txBody>
          <a:bodyPr spcFirstLastPara="1" wrap="square" lIns="91425" tIns="45700" rIns="91425" bIns="45700" anchor="ctr" anchorCtr="0">
            <a:noAutofit/>
          </a:bodyPr>
          <a:lstStyle/>
          <a:p>
            <a:pPr defTabSz="1219170">
              <a:buClr>
                <a:srgbClr val="000000"/>
              </a:buClr>
              <a:buSzPts val="950"/>
            </a:pPr>
            <a:r>
              <a:rPr lang="en-US" sz="951" kern="0">
                <a:solidFill>
                  <a:srgbClr val="000000"/>
                </a:solidFill>
                <a:latin typeface="Arial"/>
                <a:cs typeface="Arial"/>
                <a:sym typeface="Arial"/>
              </a:rPr>
              <a:t>Discharge Management Plan</a:t>
            </a: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4082837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22086" y="524934"/>
            <a:ext cx="10325033" cy="764117"/>
          </a:xfrm>
          <a:prstGeom prst="rect">
            <a:avLst/>
          </a:prstGeom>
          <a:noFill/>
          <a:ln>
            <a:noFill/>
          </a:ln>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3733" kern="0" dirty="0">
                <a:solidFill>
                  <a:srgbClr val="000000"/>
                </a:solidFill>
              </a:rPr>
              <a:t>What: Acute Care Bundle Improvement (ACBI)</a:t>
            </a:r>
            <a:endParaRPr lang="en-CA" sz="3733" kern="0" dirty="0">
              <a:solidFill>
                <a:srgbClr val="000000"/>
              </a:solidFill>
            </a:endParaRPr>
          </a:p>
        </p:txBody>
      </p:sp>
      <p:pic>
        <p:nvPicPr>
          <p:cNvPr id="31" name="Picture 30"/>
          <p:cNvPicPr>
            <a:picLocks noChangeAspect="1"/>
          </p:cNvPicPr>
          <p:nvPr/>
        </p:nvPicPr>
        <p:blipFill>
          <a:blip r:embed="rId3"/>
          <a:stretch>
            <a:fillRect/>
          </a:stretch>
        </p:blipFill>
        <p:spPr>
          <a:xfrm>
            <a:off x="3772962" y="1167132"/>
            <a:ext cx="7230319" cy="5370465"/>
          </a:xfrm>
          <a:prstGeom prst="rect">
            <a:avLst/>
          </a:prstGeom>
        </p:spPr>
      </p:pic>
      <p:sp>
        <p:nvSpPr>
          <p:cNvPr id="32" name="Rectangle 31"/>
          <p:cNvSpPr/>
          <p:nvPr/>
        </p:nvSpPr>
        <p:spPr>
          <a:xfrm>
            <a:off x="721360" y="1398760"/>
            <a:ext cx="4521200" cy="1159228"/>
          </a:xfrm>
          <a:prstGeom prst="rect">
            <a:avLst/>
          </a:prstGeom>
        </p:spPr>
        <p:txBody>
          <a:bodyPr wrap="square">
            <a:spAutoFit/>
          </a:bodyPr>
          <a:lstStyle/>
          <a:p>
            <a:pPr defTabSz="1219170">
              <a:defRPr/>
            </a:pPr>
            <a:r>
              <a:rPr lang="en-US" sz="2133" b="1" dirty="0">
                <a:solidFill>
                  <a:srgbClr val="005E85"/>
                </a:solidFill>
                <a:latin typeface="Montserrat" panose="020B0604020202020204" charset="0"/>
                <a:cs typeface="Arial" panose="020B0604020202020204" pitchFamily="34" charset="0"/>
                <a:sym typeface="Arial"/>
              </a:rPr>
              <a:t>ACBI offers a coordinated improvement approach to</a:t>
            </a:r>
          </a:p>
          <a:p>
            <a:pPr defTabSz="1219170">
              <a:defRPr/>
            </a:pPr>
            <a:r>
              <a:rPr lang="en-US" sz="2667" b="1" dirty="0">
                <a:solidFill>
                  <a:srgbClr val="005E85"/>
                </a:solidFill>
                <a:latin typeface="Montserrat" panose="020B0604020202020204" charset="0"/>
                <a:cs typeface="Arial" panose="020B0604020202020204" pitchFamily="34" charset="0"/>
                <a:sym typeface="Arial"/>
              </a:rPr>
              <a:t>7 Areas of Focus</a:t>
            </a:r>
          </a:p>
        </p:txBody>
      </p:sp>
    </p:spTree>
    <p:extLst>
      <p:ext uri="{BB962C8B-B14F-4D97-AF65-F5344CB8AC3E}">
        <p14:creationId xmlns:p14="http://schemas.microsoft.com/office/powerpoint/2010/main" val="3603119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787F98-E8B5-794F-840B-2093C6603154}"/>
            </a:ext>
          </a:extLst>
        </p:cNvPr>
        <p:cNvGrpSpPr/>
        <p:nvPr/>
      </p:nvGrpSpPr>
      <p:grpSpPr>
        <a:xfrm>
          <a:off x="0" y="0"/>
          <a:ext cx="0" cy="0"/>
          <a:chOff x="0" y="0"/>
          <a:chExt cx="0" cy="0"/>
        </a:xfrm>
      </p:grpSpPr>
      <p:sp>
        <p:nvSpPr>
          <p:cNvPr id="107" name="Oval 106">
            <a:extLst>
              <a:ext uri="{FF2B5EF4-FFF2-40B4-BE49-F238E27FC236}">
                <a16:creationId xmlns:a16="http://schemas.microsoft.com/office/drawing/2014/main" id="{AA68F111-AD3C-33BD-DA17-3F861F200CF6}"/>
              </a:ext>
            </a:extLst>
          </p:cNvPr>
          <p:cNvSpPr/>
          <p:nvPr/>
        </p:nvSpPr>
        <p:spPr>
          <a:xfrm>
            <a:off x="9653150" y="2989599"/>
            <a:ext cx="2148107" cy="2110968"/>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GB" sz="800"/>
          </a:p>
        </p:txBody>
      </p:sp>
      <p:sp>
        <p:nvSpPr>
          <p:cNvPr id="98" name="Rectangle 97">
            <a:extLst>
              <a:ext uri="{FF2B5EF4-FFF2-40B4-BE49-F238E27FC236}">
                <a16:creationId xmlns:a16="http://schemas.microsoft.com/office/drawing/2014/main" id="{FCC2E606-ED9F-F771-2256-85A5DF5B9C0B}"/>
              </a:ext>
            </a:extLst>
          </p:cNvPr>
          <p:cNvSpPr/>
          <p:nvPr/>
        </p:nvSpPr>
        <p:spPr>
          <a:xfrm>
            <a:off x="381616" y="986796"/>
            <a:ext cx="2166711" cy="4176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endParaRPr lang="en-GB"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4F5F1A05-9116-BB65-E66D-945F95AB1EB1}"/>
              </a:ext>
            </a:extLst>
          </p:cNvPr>
          <p:cNvSpPr/>
          <p:nvPr/>
        </p:nvSpPr>
        <p:spPr>
          <a:xfrm>
            <a:off x="2605499" y="975252"/>
            <a:ext cx="2166711" cy="4176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endParaRPr lang="en-GB"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p:txBody>
      </p:sp>
      <p:grpSp>
        <p:nvGrpSpPr>
          <p:cNvPr id="2" name="Group 2">
            <a:extLst>
              <a:ext uri="{FF2B5EF4-FFF2-40B4-BE49-F238E27FC236}">
                <a16:creationId xmlns:a16="http://schemas.microsoft.com/office/drawing/2014/main" id="{146AE1B5-7FED-2AFE-261E-E7F7A45D477F}"/>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B1D6361B-FDE6-4E55-936C-6A1B0157E879}"/>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8" name="TextBox 8">
            <a:extLst>
              <a:ext uri="{FF2B5EF4-FFF2-40B4-BE49-F238E27FC236}">
                <a16:creationId xmlns:a16="http://schemas.microsoft.com/office/drawing/2014/main" id="{7773F9DB-E4BF-D8E7-E59A-2E73180710E1}"/>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90">
              <a:lnSpc>
                <a:spcPts val="1919"/>
              </a:lnSpc>
              <a:defRPr/>
            </a:pPr>
            <a:r>
              <a:rPr lang="en-US" sz="1600" spc="49" dirty="0">
                <a:solidFill>
                  <a:srgbClr val="333333"/>
                </a:solidFill>
                <a:latin typeface="Poppins Medium"/>
              </a:rPr>
              <a:t>II</a:t>
            </a:r>
          </a:p>
        </p:txBody>
      </p:sp>
      <p:sp>
        <p:nvSpPr>
          <p:cNvPr id="39" name="TextBox 7">
            <a:extLst>
              <a:ext uri="{FF2B5EF4-FFF2-40B4-BE49-F238E27FC236}">
                <a16:creationId xmlns:a16="http://schemas.microsoft.com/office/drawing/2014/main" id="{83D6568B-5AF6-E8C0-87B7-6A813BBF8C88}"/>
              </a:ext>
            </a:extLst>
          </p:cNvPr>
          <p:cNvSpPr txBox="1"/>
          <p:nvPr/>
        </p:nvSpPr>
        <p:spPr>
          <a:xfrm>
            <a:off x="928720" y="685801"/>
            <a:ext cx="9129681"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lnSpc>
                <a:spcPts val="1919"/>
              </a:lnSpc>
              <a:defRPr/>
            </a:pPr>
            <a:r>
              <a:rPr lang="en-US" sz="1600" spc="49" dirty="0">
                <a:solidFill>
                  <a:srgbClr val="333333"/>
                </a:solidFill>
                <a:latin typeface="Poppins Medium"/>
              </a:rPr>
              <a:t>Methodology</a:t>
            </a:r>
          </a:p>
        </p:txBody>
      </p:sp>
      <p:grpSp>
        <p:nvGrpSpPr>
          <p:cNvPr id="63" name="Group 2">
            <a:extLst>
              <a:ext uri="{FF2B5EF4-FFF2-40B4-BE49-F238E27FC236}">
                <a16:creationId xmlns:a16="http://schemas.microsoft.com/office/drawing/2014/main" id="{9A70488C-45D8-CA28-23A6-420EB278BCD1}"/>
              </a:ext>
            </a:extLst>
          </p:cNvPr>
          <p:cNvGrpSpPr/>
          <p:nvPr/>
        </p:nvGrpSpPr>
        <p:grpSpPr>
          <a:xfrm>
            <a:off x="381617" y="6051520"/>
            <a:ext cx="11428771" cy="396247"/>
            <a:chOff x="0" y="0"/>
            <a:chExt cx="22857542" cy="792493"/>
          </a:xfrm>
        </p:grpSpPr>
        <p:sp>
          <p:nvSpPr>
            <p:cNvPr id="64" name="AutoShape 3">
              <a:extLst>
                <a:ext uri="{FF2B5EF4-FFF2-40B4-BE49-F238E27FC236}">
                  <a16:creationId xmlns:a16="http://schemas.microsoft.com/office/drawing/2014/main" id="{FC4C270E-1007-7AEB-7261-D4DB142402F4}"/>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defRPr/>
              </a:pPr>
              <a:endParaRPr lang="en-CH" sz="800">
                <a:solidFill>
                  <a:prstClr val="black"/>
                </a:solidFill>
                <a:latin typeface="Calibri"/>
              </a:endParaRPr>
            </a:p>
          </p:txBody>
        </p:sp>
        <p:sp>
          <p:nvSpPr>
            <p:cNvPr id="65" name="TextBox 4">
              <a:extLst>
                <a:ext uri="{FF2B5EF4-FFF2-40B4-BE49-F238E27FC236}">
                  <a16:creationId xmlns:a16="http://schemas.microsoft.com/office/drawing/2014/main" id="{455EE10E-9163-EDC9-2045-8587A10B7786}"/>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lnSpc>
                  <a:spcPts val="1351"/>
                </a:lnSpc>
                <a:defRPr/>
              </a:pPr>
              <a:r>
                <a:rPr lang="en-US" sz="1126" i="1" spc="56" dirty="0">
                  <a:solidFill>
                    <a:srgbClr val="323232"/>
                  </a:solidFill>
                  <a:latin typeface="Poppins Light Bold"/>
                </a:rPr>
                <a:t>myCare Start-I</a:t>
              </a:r>
            </a:p>
          </p:txBody>
        </p:sp>
      </p:grpSp>
      <p:pic>
        <p:nvPicPr>
          <p:cNvPr id="66" name="Picture 2" descr="Team:UniGE-Geneva/Attributions - 2019.igem.org">
            <a:extLst>
              <a:ext uri="{FF2B5EF4-FFF2-40B4-BE49-F238E27FC236}">
                <a16:creationId xmlns:a16="http://schemas.microsoft.com/office/drawing/2014/main" id="{16FD7CB1-47DD-B994-DC2D-6F44627CEB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70" y="6218520"/>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67" name="Grafik 17">
            <a:extLst>
              <a:ext uri="{FF2B5EF4-FFF2-40B4-BE49-F238E27FC236}">
                <a16:creationId xmlns:a16="http://schemas.microsoft.com/office/drawing/2014/main" id="{69FD8F2D-3CB8-43AB-B8D8-53A7A33D57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647" y="6105477"/>
            <a:ext cx="762000" cy="571500"/>
          </a:xfrm>
          <a:prstGeom prst="rect">
            <a:avLst/>
          </a:prstGeom>
        </p:spPr>
      </p:pic>
      <p:pic>
        <p:nvPicPr>
          <p:cNvPr id="68" name="Picture 67">
            <a:extLst>
              <a:ext uri="{FF2B5EF4-FFF2-40B4-BE49-F238E27FC236}">
                <a16:creationId xmlns:a16="http://schemas.microsoft.com/office/drawing/2014/main" id="{49477A92-BF91-6C97-EBDD-BF7CA0F1D4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2026" y="6292066"/>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6">
            <a:extLst>
              <a:ext uri="{FF2B5EF4-FFF2-40B4-BE49-F238E27FC236}">
                <a16:creationId xmlns:a16="http://schemas.microsoft.com/office/drawing/2014/main" id="{738778AA-345C-0CAE-88A2-3E46B4F8A18C}"/>
              </a:ext>
            </a:extLst>
          </p:cNvPr>
          <p:cNvSpPr>
            <a:spLocks noChangeArrowheads="1"/>
          </p:cNvSpPr>
          <p:nvPr/>
        </p:nvSpPr>
        <p:spPr bwMode="auto">
          <a:xfrm>
            <a:off x="381616" y="5736180"/>
            <a:ext cx="100584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eaLnBrk="0" fontAlgn="base" hangingPunct="0">
              <a:spcBef>
                <a:spcPct val="0"/>
              </a:spcBef>
              <a:spcAft>
                <a:spcPct val="0"/>
              </a:spcAft>
              <a:defRPr/>
            </a:pPr>
            <a:r>
              <a:rPr lang="en-GB" altLang="en-US" sz="1400" b="1" dirty="0">
                <a:solidFill>
                  <a:prstClr val="black"/>
                </a:solidFill>
                <a:latin typeface="Poppins" panose="00000500000000000000" pitchFamily="2" charset="0"/>
                <a:ea typeface="Times New Roman" panose="02020603050405020304" pitchFamily="18" charset="0"/>
                <a:cs typeface="Poppins" panose="00000500000000000000" pitchFamily="2" charset="0"/>
              </a:rPr>
              <a:t>F</a:t>
            </a:r>
            <a:r>
              <a:rPr lang="en-GB" altLang="en-US" sz="1400" b="1" dirty="0" bmk="">
                <a:solidFill>
                  <a:prstClr val="black"/>
                </a:solidFill>
                <a:latin typeface="Poppins" panose="00000500000000000000" pitchFamily="2" charset="0"/>
                <a:ea typeface="Times New Roman" panose="02020603050405020304" pitchFamily="18" charset="0"/>
                <a:cs typeface="Poppins" panose="00000500000000000000" pitchFamily="2" charset="0"/>
              </a:rPr>
              <a:t>igure </a:t>
            </a:r>
            <a:r>
              <a:rPr lang="en-GB" altLang="en-US" sz="1400" b="1" dirty="0" bmk="_Ref171596876">
                <a:solidFill>
                  <a:prstClr val="black"/>
                </a:solidFill>
                <a:latin typeface="Poppins" panose="00000500000000000000" pitchFamily="2" charset="0"/>
                <a:ea typeface="Times New Roman" panose="02020603050405020304" pitchFamily="18" charset="0"/>
                <a:cs typeface="Poppins" panose="00000500000000000000" pitchFamily="2" charset="0"/>
              </a:rPr>
              <a:t>1</a:t>
            </a:r>
            <a:r>
              <a:rPr lang="en-GB" altLang="en-US" sz="1400" b="1" dirty="0">
                <a:solidFill>
                  <a:prstClr val="black"/>
                </a:solidFill>
                <a:latin typeface="Poppins" panose="00000500000000000000" pitchFamily="2" charset="0"/>
                <a:ea typeface="Times New Roman" panose="02020603050405020304" pitchFamily="18" charset="0"/>
                <a:cs typeface="Poppins" panose="00000500000000000000" pitchFamily="2" charset="0"/>
              </a:rPr>
              <a:t>. </a:t>
            </a:r>
            <a:r>
              <a:rPr lang="en-GB" altLang="en-US" sz="1400" i="1" dirty="0">
                <a:solidFill>
                  <a:prstClr val="black"/>
                </a:solidFill>
                <a:latin typeface="Poppins" panose="00000500000000000000" pitchFamily="2" charset="0"/>
                <a:ea typeface="Times New Roman" panose="02020603050405020304" pitchFamily="18" charset="0"/>
                <a:cs typeface="Poppins" panose="00000500000000000000" pitchFamily="2" charset="0"/>
              </a:rPr>
              <a:t>Methodology for stakeholder driven intervention adaptation</a:t>
            </a:r>
          </a:p>
        </p:txBody>
      </p:sp>
      <p:sp>
        <p:nvSpPr>
          <p:cNvPr id="92" name="Rectangle 5">
            <a:extLst>
              <a:ext uri="{FF2B5EF4-FFF2-40B4-BE49-F238E27FC236}">
                <a16:creationId xmlns:a16="http://schemas.microsoft.com/office/drawing/2014/main" id="{DCD202C6-0DA7-0E49-701A-BD2AA3DDBF26}"/>
              </a:ext>
            </a:extLst>
          </p:cNvPr>
          <p:cNvSpPr>
            <a:spLocks noChangeArrowheads="1"/>
          </p:cNvSpPr>
          <p:nvPr/>
        </p:nvSpPr>
        <p:spPr bwMode="auto">
          <a:xfrm>
            <a:off x="192536" y="2829648"/>
            <a:ext cx="12315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92">
              <a:defRPr/>
            </a:pPr>
            <a:endParaRPr lang="en-GB" sz="800">
              <a:solidFill>
                <a:prstClr val="black"/>
              </a:solidFill>
              <a:latin typeface="Aptos" panose="02110004020202020204"/>
            </a:endParaRPr>
          </a:p>
        </p:txBody>
      </p:sp>
      <p:sp>
        <p:nvSpPr>
          <p:cNvPr id="95" name="TextBox 94">
            <a:extLst>
              <a:ext uri="{FF2B5EF4-FFF2-40B4-BE49-F238E27FC236}">
                <a16:creationId xmlns:a16="http://schemas.microsoft.com/office/drawing/2014/main" id="{FC0E380C-E2CF-6DBE-0FE5-E0747553E01F}"/>
              </a:ext>
            </a:extLst>
          </p:cNvPr>
          <p:cNvSpPr txBox="1"/>
          <p:nvPr/>
        </p:nvSpPr>
        <p:spPr>
          <a:xfrm>
            <a:off x="2692400" y="1025583"/>
            <a:ext cx="1979733" cy="193899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r>
              <a:rPr lang="en-US" sz="1600" b="1" dirty="0">
                <a:solidFill>
                  <a:prstClr val="black"/>
                </a:solidFill>
                <a:latin typeface="Abadi Extra Light" panose="020B0204020104020204" pitchFamily="34" charset="0"/>
                <a:ea typeface="Calibri" panose="020F0502020204030204" pitchFamily="34" charset="0"/>
                <a:cs typeface="Arial" panose="020B0604020202020204" pitchFamily="34" charset="0"/>
              </a:rPr>
              <a:t>PRIORITISE CONTEXTUAL FACTORS </a:t>
            </a:r>
          </a:p>
          <a:p>
            <a:pPr algn="ctr" defTabSz="609660"/>
            <a:r>
              <a:rPr lang="en-US" sz="800" i="1" dirty="0">
                <a:solidFill>
                  <a:prstClr val="black"/>
                </a:solidFill>
                <a:latin typeface="Abadi Extra Light" panose="020B0204020104020204" pitchFamily="34" charset="0"/>
                <a:ea typeface="Calibri" panose="020F0502020204030204" pitchFamily="34" charset="0"/>
                <a:cs typeface="Arial" panose="020B0604020202020204" pitchFamily="34" charset="0"/>
              </a:rPr>
              <a:t>Investigator Consensus Workshop </a:t>
            </a:r>
          </a:p>
          <a:p>
            <a:pPr algn="ctr" defTabSz="609660"/>
            <a:endParaRPr lang="en-GB" sz="800" i="1"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Panel of interprofessional investigators including primary care physicians and end-user representatives (n=15) </a:t>
            </a: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Factors prioritised in terms of the IMPORTANCE of addressing each factor and the CONFIDENCE that it could be addressed in the Swiss context. </a:t>
            </a:r>
          </a:p>
        </p:txBody>
      </p:sp>
      <p:sp>
        <p:nvSpPr>
          <p:cNvPr id="97" name="TextBox 96">
            <a:extLst>
              <a:ext uri="{FF2B5EF4-FFF2-40B4-BE49-F238E27FC236}">
                <a16:creationId xmlns:a16="http://schemas.microsoft.com/office/drawing/2014/main" id="{15E3D278-8793-C381-BA2E-DB7DEF35CBB7}"/>
              </a:ext>
            </a:extLst>
          </p:cNvPr>
          <p:cNvSpPr txBox="1"/>
          <p:nvPr/>
        </p:nvSpPr>
        <p:spPr>
          <a:xfrm>
            <a:off x="4441372" y="5295486"/>
            <a:ext cx="3309258" cy="25654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r>
              <a:rPr lang="en-US" sz="1067" b="1" dirty="0">
                <a:solidFill>
                  <a:prstClr val="white"/>
                </a:solidFill>
                <a:latin typeface="Abadi Extra Light" panose="020B0204020104020204" pitchFamily="34" charset="0"/>
              </a:rPr>
              <a:t>TIME (May 2023 to January 2024)</a:t>
            </a:r>
            <a:endParaRPr lang="en-US" sz="1067" dirty="0">
              <a:solidFill>
                <a:prstClr val="white"/>
              </a:solidFill>
              <a:latin typeface="Abadi Extra Light" panose="020B0204020104020204" pitchFamily="34" charset="0"/>
              <a:ea typeface="Calibri" panose="020F050202020403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5AD56866-78C6-FCC7-0DAF-8C313BD1AEB7}"/>
              </a:ext>
            </a:extLst>
          </p:cNvPr>
          <p:cNvSpPr txBox="1"/>
          <p:nvPr/>
        </p:nvSpPr>
        <p:spPr>
          <a:xfrm>
            <a:off x="457392" y="1043549"/>
            <a:ext cx="1930400" cy="3570208"/>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r>
              <a:rPr lang="en-GB" sz="1600" b="1" dirty="0">
                <a:solidFill>
                  <a:prstClr val="black"/>
                </a:solidFill>
                <a:latin typeface="Abadi Extra Light" panose="020B0204020104020204" pitchFamily="34" charset="0"/>
                <a:ea typeface="Calibri" panose="020F0502020204030204" pitchFamily="34" charset="0"/>
                <a:cs typeface="Arial" panose="020B0604020202020204" pitchFamily="34" charset="0"/>
              </a:rPr>
              <a:t>UNDERSTAND CONTEXT</a:t>
            </a:r>
          </a:p>
          <a:p>
            <a:pPr algn="ctr" defTabSz="609660"/>
            <a:r>
              <a:rPr lang="en-US" sz="800" i="1" dirty="0">
                <a:solidFill>
                  <a:prstClr val="black"/>
                </a:solidFill>
                <a:latin typeface="Abadi Extra Light" panose="020B0204020104020204" pitchFamily="34" charset="0"/>
                <a:ea typeface="Calibri" panose="020F0502020204030204" pitchFamily="34" charset="0"/>
                <a:cs typeface="Arial" panose="020B0604020202020204" pitchFamily="34" charset="0"/>
              </a:rPr>
              <a:t>Context Analysis</a:t>
            </a:r>
          </a:p>
          <a:p>
            <a:pPr algn="ctr" defTabSz="609660"/>
            <a:endPar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algn="ctr" defTabSz="609660"/>
            <a:endPar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90510" indent="-190510" defTabSz="609660">
              <a:buFont typeface="Arial" panose="020B0604020202020204" pitchFamily="34" charset="0"/>
              <a:buChar char="•"/>
            </a:pPr>
            <a:r>
              <a:rPr lang="en-US" sz="1067" dirty="0">
                <a:solidFill>
                  <a:prstClr val="black"/>
                </a:solidFill>
                <a:latin typeface="Abadi Extra Light" panose="020B0204020104020204" pitchFamily="34" charset="0"/>
                <a:ea typeface="Calibri" panose="020F0502020204030204" pitchFamily="34" charset="0"/>
                <a:cs typeface="Arial" panose="020B0604020202020204" pitchFamily="34" charset="0"/>
              </a:rPr>
              <a:t>Mixed methods (semi-structured interviews and online surveys)</a:t>
            </a:r>
          </a:p>
          <a:p>
            <a:pPr marL="190510" indent="-190510" defTabSz="609660">
              <a:buFont typeface="Arial" panose="020B0604020202020204" pitchFamily="34" charset="0"/>
              <a:buChar char="•"/>
            </a:pPr>
            <a:r>
              <a:rPr lang="en-US" sz="1067" dirty="0">
                <a:solidFill>
                  <a:prstClr val="black"/>
                </a:solidFill>
                <a:latin typeface="Abadi Extra Light" panose="020B0204020104020204" pitchFamily="34" charset="0"/>
                <a:ea typeface="Calibri" panose="020F0502020204030204" pitchFamily="34" charset="0"/>
                <a:cs typeface="Arial" panose="020B0604020202020204" pitchFamily="34" charset="0"/>
              </a:rPr>
              <a:t>Guiding and analytical framework: Context and Implementation of Complex Interventions (CICI) framework. </a:t>
            </a:r>
          </a:p>
          <a:p>
            <a:pPr marL="190510" indent="-190510" defTabSz="609660">
              <a:buFont typeface="Arial" panose="020B0604020202020204" pitchFamily="34" charset="0"/>
              <a:buChar char="•"/>
            </a:pPr>
            <a:r>
              <a:rPr lang="en-US" sz="1067" dirty="0">
                <a:solidFill>
                  <a:prstClr val="black"/>
                </a:solidFill>
                <a:latin typeface="Abadi Extra Light" panose="020B0204020104020204" pitchFamily="34" charset="0"/>
                <a:ea typeface="Calibri" panose="020F0502020204030204" pitchFamily="34" charset="0"/>
                <a:cs typeface="Arial" panose="020B0604020202020204" pitchFamily="34" charset="0"/>
              </a:rPr>
              <a:t>Participants: Pharmacists, pharmacy assistants, patients, physicians.</a:t>
            </a:r>
          </a:p>
          <a:p>
            <a:pPr marL="190510" indent="-190510" defTabSz="609660">
              <a:buFont typeface="Arial" panose="020B0604020202020204" pitchFamily="34" charset="0"/>
              <a:buChar char="•"/>
            </a:pPr>
            <a:r>
              <a:rPr lang="en-US" sz="1067" dirty="0">
                <a:solidFill>
                  <a:prstClr val="black"/>
                </a:solidFill>
                <a:latin typeface="Abadi Extra Light" panose="020B0204020104020204" pitchFamily="34" charset="0"/>
                <a:ea typeface="Calibri" panose="020F0502020204030204" pitchFamily="34" charset="0"/>
                <a:cs typeface="Arial" panose="020B0604020202020204" pitchFamily="34" charset="0"/>
              </a:rPr>
              <a:t>Identified 63 contextual factors impacting intervention design or implementation of myCare Start in Switzerland. </a:t>
            </a:r>
          </a:p>
        </p:txBody>
      </p:sp>
      <p:sp>
        <p:nvSpPr>
          <p:cNvPr id="100" name="Arrow: Right 99">
            <a:extLst>
              <a:ext uri="{FF2B5EF4-FFF2-40B4-BE49-F238E27FC236}">
                <a16:creationId xmlns:a16="http://schemas.microsoft.com/office/drawing/2014/main" id="{48574B3C-EC36-9E0B-595B-B200FAADDD47}"/>
              </a:ext>
            </a:extLst>
          </p:cNvPr>
          <p:cNvSpPr/>
          <p:nvPr/>
        </p:nvSpPr>
        <p:spPr>
          <a:xfrm>
            <a:off x="381617" y="5151409"/>
            <a:ext cx="11428771" cy="52212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endParaRPr lang="en-GB" sz="800" dirty="0">
              <a:solidFill>
                <a:prstClr val="white"/>
              </a:solidFill>
              <a:latin typeface="Aptos" panose="02110004020202020204"/>
            </a:endParaRPr>
          </a:p>
        </p:txBody>
      </p:sp>
      <p:sp>
        <p:nvSpPr>
          <p:cNvPr id="101" name="TextBox 100">
            <a:extLst>
              <a:ext uri="{FF2B5EF4-FFF2-40B4-BE49-F238E27FC236}">
                <a16:creationId xmlns:a16="http://schemas.microsoft.com/office/drawing/2014/main" id="{EF70EF77-0F6E-23B3-34C2-7CEBEE587C8B}"/>
              </a:ext>
            </a:extLst>
          </p:cNvPr>
          <p:cNvSpPr txBox="1"/>
          <p:nvPr/>
        </p:nvSpPr>
        <p:spPr>
          <a:xfrm>
            <a:off x="4441372" y="5295486"/>
            <a:ext cx="3309258" cy="25654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r>
              <a:rPr lang="en-US" sz="1067" b="1" dirty="0">
                <a:solidFill>
                  <a:prstClr val="white"/>
                </a:solidFill>
                <a:latin typeface="Abadi Extra Light" panose="020B0204020104020204" pitchFamily="34" charset="0"/>
              </a:rPr>
              <a:t>TIME (September 2023 to  October 2024)</a:t>
            </a:r>
            <a:endParaRPr lang="en-US" sz="1067" dirty="0">
              <a:solidFill>
                <a:prstClr val="white"/>
              </a:solidFill>
              <a:latin typeface="Abadi Extra Light" panose="020B0204020104020204" pitchFamily="34" charset="0"/>
              <a:ea typeface="Calibri" panose="020F050202020403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E3B88439-6BEF-4EAD-408B-3842C0639A97}"/>
              </a:ext>
            </a:extLst>
          </p:cNvPr>
          <p:cNvSpPr/>
          <p:nvPr/>
        </p:nvSpPr>
        <p:spPr>
          <a:xfrm>
            <a:off x="4829383" y="975252"/>
            <a:ext cx="2166711" cy="4176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endParaRPr lang="en-GB"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E60D319B-F925-D5E5-27AC-43ACBC77F935}"/>
              </a:ext>
            </a:extLst>
          </p:cNvPr>
          <p:cNvSpPr txBox="1"/>
          <p:nvPr/>
        </p:nvSpPr>
        <p:spPr>
          <a:xfrm>
            <a:off x="4859111" y="1004801"/>
            <a:ext cx="2079811" cy="2062103"/>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342"/>
            <a:r>
              <a:rPr lang="en-GB" sz="1600" b="1" dirty="0">
                <a:latin typeface="Abadi Extra Light" panose="020B0204020104020204" pitchFamily="34" charset="0"/>
              </a:rPr>
              <a:t>CO-CREATE SOLUTIONS WITH STAKEHOLDERS </a:t>
            </a:r>
          </a:p>
          <a:p>
            <a:pPr algn="ctr" defTabSz="914342"/>
            <a:r>
              <a:rPr lang="en-GB" sz="800" i="1" dirty="0">
                <a:latin typeface="Abadi Extra Light" panose="020B0204020104020204" pitchFamily="34" charset="0"/>
              </a:rPr>
              <a:t>Iterative Focus Groups</a:t>
            </a:r>
          </a:p>
          <a:p>
            <a:pPr algn="ctr" defTabSz="914342"/>
            <a:endParaRPr lang="en-US" sz="800" i="1"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Priority areas formed the focus of repeated semi-structured stakeholder focus groups (n=12 focus groups involving 50 stakeholders). </a:t>
            </a: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Solutions and possible service adaptations discussed.</a:t>
            </a: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Culminated in 12 proposed adaptations to the original NMS intervention. </a:t>
            </a:r>
            <a:endParaRPr lang="en-GB" sz="800" i="1"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0E614ED9-D344-EDE7-D462-05DE1EFB569B}"/>
              </a:ext>
            </a:extLst>
          </p:cNvPr>
          <p:cNvSpPr/>
          <p:nvPr/>
        </p:nvSpPr>
        <p:spPr>
          <a:xfrm>
            <a:off x="7053266" y="975252"/>
            <a:ext cx="2232257" cy="41761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endParaRPr lang="en-GB"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5A64380F-98D0-0BA5-D6CF-E5DC7E6607D2}"/>
              </a:ext>
            </a:extLst>
          </p:cNvPr>
          <p:cNvSpPr txBox="1"/>
          <p:nvPr/>
        </p:nvSpPr>
        <p:spPr>
          <a:xfrm>
            <a:off x="7162800" y="1025583"/>
            <a:ext cx="2022645" cy="193899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60"/>
            <a:r>
              <a:rPr lang="en-US" sz="1600" b="1" dirty="0">
                <a:solidFill>
                  <a:prstClr val="black"/>
                </a:solidFill>
                <a:latin typeface="Abadi Extra Light" panose="020B0204020104020204" pitchFamily="34" charset="0"/>
                <a:ea typeface="Calibri" panose="020F0502020204030204" pitchFamily="34" charset="0"/>
                <a:cs typeface="Arial" panose="020B0604020202020204" pitchFamily="34" charset="0"/>
              </a:rPr>
              <a:t>SELECT ADAPTATIONS</a:t>
            </a:r>
          </a:p>
          <a:p>
            <a:pPr algn="ctr" defTabSz="609660"/>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Investigator Consensus Workshop </a:t>
            </a:r>
          </a:p>
          <a:p>
            <a:pPr algn="ctr" defTabSz="609660"/>
            <a:endPar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Panel of interprofessional investigators including primary care physicians and end-user representatives (n=17) </a:t>
            </a: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Adaptations were assessed based on ACCEPTABILITY to Swiss context.</a:t>
            </a: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Final list of seven selected intervention adaptations.</a:t>
            </a:r>
          </a:p>
          <a:p>
            <a:pPr marL="190510" indent="-190510" defTabSz="609660">
              <a:buFont typeface="Arial" panose="020B0604020202020204" pitchFamily="34" charset="0"/>
              <a:buChar char="•"/>
            </a:pPr>
            <a:r>
              <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rPr>
              <a:t>Adaptions reported using Framework for Reporting Adaptations and Modifications Expanded (FRAME)</a:t>
            </a:r>
          </a:p>
          <a:p>
            <a:pPr marL="190510" indent="-190510" defTabSz="609660">
              <a:buFont typeface="Arial" panose="020B0604020202020204" pitchFamily="34" charset="0"/>
              <a:buChar char="•"/>
            </a:pPr>
            <a:endParaRPr lang="en-US" sz="800" dirty="0">
              <a:solidFill>
                <a:prstClr val="black"/>
              </a:solidFill>
              <a:latin typeface="Abadi Extra Light" panose="020B0204020104020204" pitchFamily="34" charset="0"/>
              <a:ea typeface="Calibri" panose="020F050202020403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5AD0DE54-887C-6276-0330-D84B4766550B}"/>
              </a:ext>
            </a:extLst>
          </p:cNvPr>
          <p:cNvSpPr txBox="1"/>
          <p:nvPr/>
        </p:nvSpPr>
        <p:spPr>
          <a:xfrm>
            <a:off x="9653149" y="3812568"/>
            <a:ext cx="2166711" cy="70788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GB" sz="1600" b="1" dirty="0">
                <a:latin typeface="Abadi Extra Light" panose="020B0204020104020204" pitchFamily="34" charset="0"/>
              </a:rPr>
              <a:t>Adapted myCare Start model.</a:t>
            </a:r>
          </a:p>
          <a:p>
            <a:endParaRPr lang="en-GB" sz="800" dirty="0"/>
          </a:p>
        </p:txBody>
      </p:sp>
      <p:cxnSp>
        <p:nvCxnSpPr>
          <p:cNvPr id="109" name="Connector: Elbow 108">
            <a:extLst>
              <a:ext uri="{FF2B5EF4-FFF2-40B4-BE49-F238E27FC236}">
                <a16:creationId xmlns:a16="http://schemas.microsoft.com/office/drawing/2014/main" id="{226BE71D-CCF5-6FE6-EEF0-DC8C71D5E3CA}"/>
              </a:ext>
            </a:extLst>
          </p:cNvPr>
          <p:cNvCxnSpPr>
            <a:cxnSpLocks/>
          </p:cNvCxnSpPr>
          <p:nvPr/>
        </p:nvCxnSpPr>
        <p:spPr>
          <a:xfrm>
            <a:off x="2219400" y="4570646"/>
            <a:ext cx="826681" cy="439075"/>
          </a:xfrm>
          <a:prstGeom prst="bentConnector3">
            <a:avLst>
              <a:gd name="adj1" fmla="val 840"/>
            </a:avLst>
          </a:prstGeom>
          <a:ln>
            <a:tailEnd type="triangle"/>
          </a:ln>
        </p:spPr>
        <p:style>
          <a:lnRef idx="1">
            <a:schemeClr val="dk1"/>
          </a:lnRef>
          <a:fillRef idx="0">
            <a:schemeClr val="dk1"/>
          </a:fillRef>
          <a:effectRef idx="0">
            <a:schemeClr val="dk1"/>
          </a:effectRef>
          <a:fontRef idx="minor">
            <a:schemeClr val="tx1"/>
          </a:fontRef>
        </p:style>
      </p:cxnSp>
      <p:cxnSp>
        <p:nvCxnSpPr>
          <p:cNvPr id="117" name="Connector: Elbow 116">
            <a:extLst>
              <a:ext uri="{FF2B5EF4-FFF2-40B4-BE49-F238E27FC236}">
                <a16:creationId xmlns:a16="http://schemas.microsoft.com/office/drawing/2014/main" id="{49635F4B-F096-A704-0C09-AC135E7244EA}"/>
              </a:ext>
            </a:extLst>
          </p:cNvPr>
          <p:cNvCxnSpPr>
            <a:cxnSpLocks/>
          </p:cNvCxnSpPr>
          <p:nvPr/>
        </p:nvCxnSpPr>
        <p:spPr>
          <a:xfrm>
            <a:off x="4449856" y="4570646"/>
            <a:ext cx="826681" cy="439075"/>
          </a:xfrm>
          <a:prstGeom prst="bentConnector3">
            <a:avLst>
              <a:gd name="adj1" fmla="val 840"/>
            </a:avLst>
          </a:prstGeom>
          <a:ln>
            <a:tailEnd type="triangle"/>
          </a:ln>
        </p:spPr>
        <p:style>
          <a:lnRef idx="1">
            <a:schemeClr val="dk1"/>
          </a:lnRef>
          <a:fillRef idx="0">
            <a:schemeClr val="dk1"/>
          </a:fillRef>
          <a:effectRef idx="0">
            <a:schemeClr val="dk1"/>
          </a:effectRef>
          <a:fontRef idx="minor">
            <a:schemeClr val="tx1"/>
          </a:fontRef>
        </p:style>
      </p:cxnSp>
      <p:cxnSp>
        <p:nvCxnSpPr>
          <p:cNvPr id="118" name="Connector: Elbow 117">
            <a:extLst>
              <a:ext uri="{FF2B5EF4-FFF2-40B4-BE49-F238E27FC236}">
                <a16:creationId xmlns:a16="http://schemas.microsoft.com/office/drawing/2014/main" id="{72A4E4EC-FE5B-6B33-A6A8-7E871EBEB6D1}"/>
              </a:ext>
            </a:extLst>
          </p:cNvPr>
          <p:cNvCxnSpPr>
            <a:cxnSpLocks/>
          </p:cNvCxnSpPr>
          <p:nvPr/>
        </p:nvCxnSpPr>
        <p:spPr>
          <a:xfrm>
            <a:off x="6680311" y="4570646"/>
            <a:ext cx="826681" cy="439075"/>
          </a:xfrm>
          <a:prstGeom prst="bentConnector3">
            <a:avLst>
              <a:gd name="adj1" fmla="val 840"/>
            </a:avLst>
          </a:prstGeom>
          <a:ln>
            <a:tailEnd type="triangle"/>
          </a:ln>
        </p:spPr>
        <p:style>
          <a:lnRef idx="1">
            <a:schemeClr val="dk1"/>
          </a:lnRef>
          <a:fillRef idx="0">
            <a:schemeClr val="dk1"/>
          </a:fillRef>
          <a:effectRef idx="0">
            <a:schemeClr val="dk1"/>
          </a:effectRef>
          <a:fontRef idx="minor">
            <a:schemeClr val="tx1"/>
          </a:fontRef>
        </p:style>
      </p:cxnSp>
      <p:cxnSp>
        <p:nvCxnSpPr>
          <p:cNvPr id="119" name="Connector: Elbow 118">
            <a:extLst>
              <a:ext uri="{FF2B5EF4-FFF2-40B4-BE49-F238E27FC236}">
                <a16:creationId xmlns:a16="http://schemas.microsoft.com/office/drawing/2014/main" id="{38F97044-C6B5-579A-75F6-69E731756121}"/>
              </a:ext>
            </a:extLst>
          </p:cNvPr>
          <p:cNvCxnSpPr>
            <a:cxnSpLocks/>
          </p:cNvCxnSpPr>
          <p:nvPr/>
        </p:nvCxnSpPr>
        <p:spPr>
          <a:xfrm>
            <a:off x="8910766" y="4552042"/>
            <a:ext cx="826681" cy="439075"/>
          </a:xfrm>
          <a:prstGeom prst="bentConnector3">
            <a:avLst>
              <a:gd name="adj1" fmla="val 84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4338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8"/>
                                        </p:tgtEl>
                                        <p:attrNameLst>
                                          <p:attrName>fillcolor</p:attrName>
                                        </p:attrNameLst>
                                      </p:cBhvr>
                                      <p:to>
                                        <a:srgbClr val="E5E0EC"/>
                                      </p:to>
                                    </p:animClr>
                                    <p:set>
                                      <p:cBhvr>
                                        <p:cTn id="7" dur="2000" fill="hold"/>
                                        <p:tgtEl>
                                          <p:spTgt spid="98"/>
                                        </p:tgtEl>
                                        <p:attrNameLst>
                                          <p:attrName>fill.type</p:attrName>
                                        </p:attrNameLst>
                                      </p:cBhvr>
                                      <p:to>
                                        <p:strVal val="solid"/>
                                      </p:to>
                                    </p:set>
                                    <p:set>
                                      <p:cBhvr>
                                        <p:cTn id="8" dur="2000" fill="hold"/>
                                        <p:tgtEl>
                                          <p:spTgt spid="9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03"/>
                                        </p:tgtEl>
                                        <p:attrNameLst>
                                          <p:attrName>fillcolor</p:attrName>
                                        </p:attrNameLst>
                                      </p:cBhvr>
                                      <p:to>
                                        <a:srgbClr val="E5E0EC"/>
                                      </p:to>
                                    </p:animClr>
                                    <p:set>
                                      <p:cBhvr>
                                        <p:cTn id="13" dur="2000" fill="hold"/>
                                        <p:tgtEl>
                                          <p:spTgt spid="103"/>
                                        </p:tgtEl>
                                        <p:attrNameLst>
                                          <p:attrName>fill.type</p:attrName>
                                        </p:attrNameLst>
                                      </p:cBhvr>
                                      <p:to>
                                        <p:strVal val="solid"/>
                                      </p:to>
                                    </p:set>
                                    <p:set>
                                      <p:cBhvr>
                                        <p:cTn id="14" dur="2000" fill="hold"/>
                                        <p:tgtEl>
                                          <p:spTgt spid="10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4"/>
                                        </p:tgtEl>
                                        <p:attrNameLst>
                                          <p:attrName>fillcolor</p:attrName>
                                        </p:attrNameLst>
                                      </p:cBhvr>
                                      <p:to>
                                        <a:srgbClr val="E5E0EC"/>
                                      </p:to>
                                    </p:animClr>
                                    <p:set>
                                      <p:cBhvr>
                                        <p:cTn id="19" dur="2000" fill="hold"/>
                                        <p:tgtEl>
                                          <p:spTgt spid="104"/>
                                        </p:tgtEl>
                                        <p:attrNameLst>
                                          <p:attrName>fill.type</p:attrName>
                                        </p:attrNameLst>
                                      </p:cBhvr>
                                      <p:to>
                                        <p:strVal val="solid"/>
                                      </p:to>
                                    </p:set>
                                    <p:set>
                                      <p:cBhvr>
                                        <p:cTn id="20" dur="2000" fill="hold"/>
                                        <p:tgtEl>
                                          <p:spTgt spid="10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05"/>
                                        </p:tgtEl>
                                        <p:attrNameLst>
                                          <p:attrName>fillcolor</p:attrName>
                                        </p:attrNameLst>
                                      </p:cBhvr>
                                      <p:to>
                                        <a:srgbClr val="E5E0EC"/>
                                      </p:to>
                                    </p:animClr>
                                    <p:set>
                                      <p:cBhvr>
                                        <p:cTn id="25" dur="2000" fill="hold"/>
                                        <p:tgtEl>
                                          <p:spTgt spid="105"/>
                                        </p:tgtEl>
                                        <p:attrNameLst>
                                          <p:attrName>fill.type</p:attrName>
                                        </p:attrNameLst>
                                      </p:cBhvr>
                                      <p:to>
                                        <p:strVal val="solid"/>
                                      </p:to>
                                    </p:set>
                                    <p:set>
                                      <p:cBhvr>
                                        <p:cTn id="26" dur="2000" fill="hold"/>
                                        <p:tgtEl>
                                          <p:spTgt spid="10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07"/>
                                        </p:tgtEl>
                                        <p:attrNameLst>
                                          <p:attrName>fillcolor</p:attrName>
                                        </p:attrNameLst>
                                      </p:cBhvr>
                                      <p:to>
                                        <a:srgbClr val="E5E0EC"/>
                                      </p:to>
                                    </p:animClr>
                                    <p:set>
                                      <p:cBhvr>
                                        <p:cTn id="31" dur="2000" fill="hold"/>
                                        <p:tgtEl>
                                          <p:spTgt spid="107"/>
                                        </p:tgtEl>
                                        <p:attrNameLst>
                                          <p:attrName>fill.type</p:attrName>
                                        </p:attrNameLst>
                                      </p:cBhvr>
                                      <p:to>
                                        <p:strVal val="solid"/>
                                      </p:to>
                                    </p:set>
                                    <p:set>
                                      <p:cBhvr>
                                        <p:cTn id="32" dur="2000" fill="hold"/>
                                        <p:tgtEl>
                                          <p:spTgt spid="10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2995" y="526504"/>
            <a:ext cx="10840000" cy="763600"/>
          </a:xfrm>
        </p:spPr>
        <p:txBody>
          <a:bodyPr>
            <a:normAutofit/>
          </a:bodyPr>
          <a:lstStyle/>
          <a:p>
            <a:r>
              <a:rPr lang="en-US" dirty="0"/>
              <a:t>Who: Strategic Implementation Group</a:t>
            </a:r>
            <a:endParaRPr lang="en-C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999" y="5015671"/>
            <a:ext cx="3691051" cy="10088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999" y="1823848"/>
            <a:ext cx="3809924" cy="1135280"/>
          </a:xfrm>
          <a:prstGeom prst="rect">
            <a:avLst/>
          </a:prstGeom>
        </p:spPr>
      </p:pic>
      <p:sp>
        <p:nvSpPr>
          <p:cNvPr id="6" name="TextBox 5"/>
          <p:cNvSpPr txBox="1"/>
          <p:nvPr/>
        </p:nvSpPr>
        <p:spPr>
          <a:xfrm>
            <a:off x="6575555" y="2476832"/>
            <a:ext cx="4864605" cy="2799869"/>
          </a:xfrm>
          <a:prstGeom prst="rect">
            <a:avLst/>
          </a:prstGeom>
          <a:noFill/>
        </p:spPr>
        <p:txBody>
          <a:bodyPr wrap="square" rtlCol="0">
            <a:spAutoFit/>
          </a:bodyPr>
          <a:lstStyle/>
          <a:p>
            <a:pPr defTabSz="1219170">
              <a:lnSpc>
                <a:spcPct val="150000"/>
              </a:lnSpc>
              <a:buClr>
                <a:srgbClr val="000000"/>
              </a:buClr>
            </a:pPr>
            <a:r>
              <a:rPr lang="en-US" sz="2400" kern="0" dirty="0">
                <a:solidFill>
                  <a:srgbClr val="000000"/>
                </a:solidFill>
                <a:latin typeface="Montserrat" panose="020B0604020202020204" charset="0"/>
                <a:cs typeface="Arial"/>
                <a:sym typeface="Arial"/>
              </a:rPr>
              <a:t>Quality Improvement (QI) </a:t>
            </a:r>
          </a:p>
          <a:p>
            <a:pPr defTabSz="1219170">
              <a:lnSpc>
                <a:spcPct val="150000"/>
              </a:lnSpc>
              <a:buClr>
                <a:srgbClr val="000000"/>
              </a:buClr>
            </a:pPr>
            <a:r>
              <a:rPr lang="en-US" sz="2400" kern="0" dirty="0">
                <a:solidFill>
                  <a:srgbClr val="000000"/>
                </a:solidFill>
                <a:latin typeface="Montserrat" panose="020B0604020202020204" charset="0"/>
                <a:cs typeface="Arial"/>
                <a:sym typeface="Arial"/>
              </a:rPr>
              <a:t>Change Management </a:t>
            </a:r>
          </a:p>
          <a:p>
            <a:pPr defTabSz="1219170">
              <a:lnSpc>
                <a:spcPct val="150000"/>
              </a:lnSpc>
              <a:buClr>
                <a:srgbClr val="000000"/>
              </a:buClr>
            </a:pPr>
            <a:r>
              <a:rPr lang="en-US" sz="2400" kern="0" dirty="0">
                <a:solidFill>
                  <a:srgbClr val="000000"/>
                </a:solidFill>
                <a:latin typeface="Montserrat" panose="020B0604020202020204" charset="0"/>
                <a:cs typeface="Arial"/>
                <a:sym typeface="Arial"/>
              </a:rPr>
              <a:t>Planning</a:t>
            </a:r>
          </a:p>
          <a:p>
            <a:pPr defTabSz="1219170">
              <a:lnSpc>
                <a:spcPct val="150000"/>
              </a:lnSpc>
              <a:buClr>
                <a:srgbClr val="000000"/>
              </a:buClr>
            </a:pPr>
            <a:r>
              <a:rPr lang="en-US" sz="2400" kern="0" dirty="0">
                <a:solidFill>
                  <a:srgbClr val="000000"/>
                </a:solidFill>
                <a:latin typeface="Montserrat" panose="020B0604020202020204" charset="0"/>
                <a:cs typeface="Arial"/>
                <a:sym typeface="Arial"/>
              </a:rPr>
              <a:t>Implementation Science (IS)</a:t>
            </a:r>
          </a:p>
          <a:p>
            <a:pPr defTabSz="1219170">
              <a:lnSpc>
                <a:spcPct val="150000"/>
              </a:lnSpc>
              <a:buClr>
                <a:srgbClr val="000000"/>
              </a:buClr>
            </a:pPr>
            <a:r>
              <a:rPr lang="en-US" sz="2400" kern="0" dirty="0">
                <a:solidFill>
                  <a:srgbClr val="000000"/>
                </a:solidFill>
                <a:latin typeface="Montserrat" panose="020B0604020202020204" charset="0"/>
                <a:cs typeface="Arial"/>
                <a:sym typeface="Arial"/>
              </a:rPr>
              <a:t>Knowledge Translation (KT)</a:t>
            </a:r>
            <a:endParaRPr lang="en-CA" sz="2400" kern="0" dirty="0">
              <a:solidFill>
                <a:srgbClr val="000000"/>
              </a:solidFill>
              <a:latin typeface="Montserrat" panose="020B0604020202020204" charset="0"/>
              <a:cs typeface="Arial"/>
              <a:sym typeface="Aria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1" y="3416809"/>
            <a:ext cx="3911419" cy="1141183"/>
          </a:xfrm>
          <a:prstGeom prst="rect">
            <a:avLst/>
          </a:prstGeom>
        </p:spPr>
      </p:pic>
      <p:sp>
        <p:nvSpPr>
          <p:cNvPr id="10" name="Rounded Rectangle 9">
            <a:extLst>
              <a:ext uri="{FF2B5EF4-FFF2-40B4-BE49-F238E27FC236}">
                <a16:creationId xmlns:a16="http://schemas.microsoft.com/office/drawing/2014/main" id="{C2B8A780-56E4-A9C9-D52E-A1AB14A85ECA}"/>
              </a:ext>
            </a:extLst>
          </p:cNvPr>
          <p:cNvSpPr/>
          <p:nvPr/>
        </p:nvSpPr>
        <p:spPr>
          <a:xfrm>
            <a:off x="1097279" y="1417200"/>
            <a:ext cx="4681728" cy="4949952"/>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Right Arrow 10">
            <a:extLst>
              <a:ext uri="{FF2B5EF4-FFF2-40B4-BE49-F238E27FC236}">
                <a16:creationId xmlns:a16="http://schemas.microsoft.com/office/drawing/2014/main" id="{1DFB91EF-D03C-F286-ABD5-888F6BDEE4B0}"/>
              </a:ext>
            </a:extLst>
          </p:cNvPr>
          <p:cNvSpPr/>
          <p:nvPr/>
        </p:nvSpPr>
        <p:spPr>
          <a:xfrm>
            <a:off x="5779008" y="2682240"/>
            <a:ext cx="796547" cy="2584704"/>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239182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7467" y="535093"/>
            <a:ext cx="10416468" cy="1395307"/>
          </a:xfrm>
        </p:spPr>
        <p:txBody>
          <a:bodyPr>
            <a:normAutofit fontScale="90000"/>
          </a:bodyPr>
          <a:lstStyle/>
          <a:p>
            <a:r>
              <a:rPr lang="en-US" dirty="0"/>
              <a:t>How: </a:t>
            </a:r>
            <a:br>
              <a:rPr lang="en-US" dirty="0"/>
            </a:br>
            <a:r>
              <a:rPr lang="en-US" dirty="0"/>
              <a:t>Co-designing a Playbook for Implementation</a:t>
            </a:r>
            <a:br>
              <a:rPr lang="en-US" dirty="0"/>
            </a:br>
            <a:endParaRPr lang="en-CA" dirty="0"/>
          </a:p>
        </p:txBody>
      </p:sp>
      <p:graphicFrame>
        <p:nvGraphicFramePr>
          <p:cNvPr id="10" name="Table 9"/>
          <p:cNvGraphicFramePr>
            <a:graphicFrameLocks noGrp="1"/>
          </p:cNvGraphicFramePr>
          <p:nvPr/>
        </p:nvGraphicFramePr>
        <p:xfrm>
          <a:off x="967467" y="2203833"/>
          <a:ext cx="10416467" cy="3532184"/>
        </p:xfrm>
        <a:graphic>
          <a:graphicData uri="http://schemas.openxmlformats.org/drawingml/2006/table">
            <a:tbl>
              <a:tblPr bandRow="1"/>
              <a:tblGrid>
                <a:gridCol w="3878071">
                  <a:extLst>
                    <a:ext uri="{9D8B030D-6E8A-4147-A177-3AD203B41FA5}">
                      <a16:colId xmlns:a16="http://schemas.microsoft.com/office/drawing/2014/main" val="3140982667"/>
                    </a:ext>
                  </a:extLst>
                </a:gridCol>
                <a:gridCol w="6538396">
                  <a:extLst>
                    <a:ext uri="{9D8B030D-6E8A-4147-A177-3AD203B41FA5}">
                      <a16:colId xmlns:a16="http://schemas.microsoft.com/office/drawing/2014/main" val="112327848"/>
                    </a:ext>
                  </a:extLst>
                </a:gridCol>
              </a:tblGrid>
              <a:tr h="390821">
                <a:tc>
                  <a:txBody>
                    <a:bodyPr/>
                    <a:lstStyle/>
                    <a:p>
                      <a:pPr indent="228600">
                        <a:lnSpc>
                          <a:spcPct val="115000"/>
                        </a:lnSpc>
                        <a:spcAft>
                          <a:spcPts val="0"/>
                        </a:spcAft>
                      </a:pPr>
                      <a:r>
                        <a:rPr lang="en-CA" sz="2400" b="1" dirty="0">
                          <a:effectLst/>
                          <a:latin typeface="Montserrat" panose="020B0604020202020204" charset="0"/>
                        </a:rPr>
                        <a:t>Development Phase</a:t>
                      </a:r>
                      <a:endParaRPr lang="en-CA" sz="2400" b="1" dirty="0">
                        <a:effectLst/>
                        <a:latin typeface="Montserrat" panose="020B0604020202020204" charset="0"/>
                        <a:ea typeface="Calibri" panose="020F0502020204030204" pitchFamily="34" charset="0"/>
                      </a:endParaRPr>
                    </a:p>
                  </a:txBody>
                  <a:tcPr marT="0" marB="0">
                    <a:solidFill>
                      <a:srgbClr val="CCCCFF"/>
                    </a:solidFill>
                  </a:tcPr>
                </a:tc>
                <a:tc>
                  <a:txBody>
                    <a:bodyPr/>
                    <a:lstStyle/>
                    <a:p>
                      <a:pPr indent="228600">
                        <a:lnSpc>
                          <a:spcPct val="115000"/>
                        </a:lnSpc>
                        <a:spcAft>
                          <a:spcPts val="0"/>
                        </a:spcAft>
                      </a:pPr>
                      <a:r>
                        <a:rPr lang="en-CA" sz="2400" b="1" dirty="0">
                          <a:effectLst/>
                          <a:latin typeface="Montserrat" panose="020B0604020202020204" charset="0"/>
                        </a:rPr>
                        <a:t>Activities</a:t>
                      </a:r>
                      <a:endParaRPr lang="en-CA" sz="2400" b="1" dirty="0">
                        <a:effectLst/>
                        <a:latin typeface="Montserrat" panose="020B0604020202020204" charset="0"/>
                        <a:ea typeface="Calibri" panose="020F0502020204030204" pitchFamily="34" charset="0"/>
                      </a:endParaRPr>
                    </a:p>
                  </a:txBody>
                  <a:tcPr marT="0" marB="0">
                    <a:solidFill>
                      <a:srgbClr val="CCCCFF"/>
                    </a:solidFill>
                  </a:tcPr>
                </a:tc>
                <a:extLst>
                  <a:ext uri="{0D108BD9-81ED-4DB2-BD59-A6C34878D82A}">
                    <a16:rowId xmlns:a16="http://schemas.microsoft.com/office/drawing/2014/main" val="2428543102"/>
                  </a:ext>
                </a:extLst>
              </a:tr>
              <a:tr h="995425">
                <a:tc>
                  <a:txBody>
                    <a:bodyPr/>
                    <a:lstStyle/>
                    <a:p>
                      <a:pPr indent="228600">
                        <a:lnSpc>
                          <a:spcPct val="115000"/>
                        </a:lnSpc>
                        <a:spcAft>
                          <a:spcPts val="0"/>
                        </a:spcAft>
                      </a:pPr>
                      <a:r>
                        <a:rPr lang="en-CA" sz="2400" dirty="0">
                          <a:effectLst/>
                          <a:latin typeface="Montserrat" panose="020B0604020202020204" charset="0"/>
                        </a:rPr>
                        <a:t>Phase 1: Framework</a:t>
                      </a:r>
                      <a:endParaRPr lang="en-CA" sz="2400" dirty="0">
                        <a:effectLst/>
                        <a:latin typeface="Montserrat" panose="020B0604020202020204" charset="0"/>
                        <a:ea typeface="Calibri" panose="020F0502020204030204" pitchFamily="34" charset="0"/>
                      </a:endParaRPr>
                    </a:p>
                  </a:txBody>
                  <a:tcPr marT="0" marB="0"/>
                </a:tc>
                <a:tc>
                  <a:txBody>
                    <a:bodyPr/>
                    <a:lstStyle/>
                    <a:p>
                      <a:pPr marL="285750" indent="-285750">
                        <a:lnSpc>
                          <a:spcPct val="115000"/>
                        </a:lnSpc>
                        <a:spcAft>
                          <a:spcPts val="0"/>
                        </a:spcAft>
                        <a:buFont typeface="Arial" panose="020B0604020202020204" pitchFamily="34" charset="0"/>
                        <a:buChar char="•"/>
                      </a:pPr>
                      <a:r>
                        <a:rPr lang="en-CA" sz="2400" dirty="0">
                          <a:effectLst/>
                          <a:latin typeface="Montserrat" panose="020B0604020202020204" charset="0"/>
                        </a:rPr>
                        <a:t>Identify an implementation framework</a:t>
                      </a:r>
                    </a:p>
                    <a:p>
                      <a:pPr marL="285750" indent="-285750">
                        <a:lnSpc>
                          <a:spcPct val="115000"/>
                        </a:lnSpc>
                        <a:spcAft>
                          <a:spcPts val="0"/>
                        </a:spcAft>
                        <a:buFont typeface="Arial" panose="020B0604020202020204" pitchFamily="34" charset="0"/>
                        <a:buChar char="•"/>
                      </a:pPr>
                      <a:r>
                        <a:rPr lang="en-CA" sz="2400" dirty="0">
                          <a:effectLst/>
                          <a:latin typeface="Montserrat" panose="020B0604020202020204" charset="0"/>
                        </a:rPr>
                        <a:t>Thought mapping</a:t>
                      </a:r>
                      <a:endParaRPr lang="en-CA" sz="2400" dirty="0">
                        <a:effectLst/>
                        <a:latin typeface="Montserrat" panose="020B0604020202020204" charset="0"/>
                        <a:ea typeface="Calibri" panose="020F0502020204030204" pitchFamily="34" charset="0"/>
                      </a:endParaRPr>
                    </a:p>
                  </a:txBody>
                  <a:tcPr marT="0" marB="0"/>
                </a:tc>
                <a:extLst>
                  <a:ext uri="{0D108BD9-81ED-4DB2-BD59-A6C34878D82A}">
                    <a16:rowId xmlns:a16="http://schemas.microsoft.com/office/drawing/2014/main" val="201040193"/>
                  </a:ext>
                </a:extLst>
              </a:tr>
              <a:tr h="1334493">
                <a:tc>
                  <a:txBody>
                    <a:bodyPr/>
                    <a:lstStyle/>
                    <a:p>
                      <a:pPr indent="228600">
                        <a:lnSpc>
                          <a:spcPct val="115000"/>
                        </a:lnSpc>
                        <a:spcAft>
                          <a:spcPts val="0"/>
                        </a:spcAft>
                      </a:pPr>
                      <a:r>
                        <a:rPr lang="en-CA" sz="2400" dirty="0">
                          <a:effectLst/>
                          <a:latin typeface="Montserrat" panose="020B0604020202020204" charset="0"/>
                        </a:rPr>
                        <a:t>Phase 2: Playbook</a:t>
                      </a:r>
                      <a:endParaRPr lang="en-CA" sz="2400" dirty="0">
                        <a:effectLst/>
                        <a:latin typeface="Montserrat" panose="020B0604020202020204" charset="0"/>
                        <a:ea typeface="Calibri" panose="020F0502020204030204" pitchFamily="34" charset="0"/>
                      </a:endParaRPr>
                    </a:p>
                  </a:txBody>
                  <a:tcPr marT="0" marB="0"/>
                </a:tc>
                <a:tc>
                  <a:txBody>
                    <a:bodyPr/>
                    <a:lstStyle/>
                    <a:p>
                      <a:pPr marL="285750" indent="-285750">
                        <a:lnSpc>
                          <a:spcPct val="115000"/>
                        </a:lnSpc>
                        <a:spcAft>
                          <a:spcPts val="0"/>
                        </a:spcAft>
                        <a:buFont typeface="Arial" panose="020B0604020202020204" pitchFamily="34" charset="0"/>
                        <a:buChar char="•"/>
                      </a:pPr>
                      <a:r>
                        <a:rPr lang="en-CA" sz="2400" dirty="0">
                          <a:effectLst/>
                          <a:latin typeface="Montserrat" panose="020B0604020202020204" charset="0"/>
                        </a:rPr>
                        <a:t>Validation and refinement</a:t>
                      </a:r>
                    </a:p>
                    <a:p>
                      <a:pPr marL="285750" indent="-285750">
                        <a:lnSpc>
                          <a:spcPct val="115000"/>
                        </a:lnSpc>
                        <a:spcAft>
                          <a:spcPts val="0"/>
                        </a:spcAft>
                        <a:buFont typeface="Arial" panose="020B0604020202020204" pitchFamily="34" charset="0"/>
                        <a:buChar char="•"/>
                      </a:pPr>
                      <a:r>
                        <a:rPr lang="en-CA" sz="2400" dirty="0">
                          <a:effectLst/>
                          <a:latin typeface="Montserrat" panose="020B0604020202020204" charset="0"/>
                        </a:rPr>
                        <a:t>Activity mapping</a:t>
                      </a:r>
                    </a:p>
                    <a:p>
                      <a:pPr marL="285750" indent="-285750">
                        <a:lnSpc>
                          <a:spcPct val="115000"/>
                        </a:lnSpc>
                        <a:spcAft>
                          <a:spcPts val="0"/>
                        </a:spcAft>
                        <a:buFont typeface="Arial" panose="020B0604020202020204" pitchFamily="34" charset="0"/>
                        <a:buChar char="•"/>
                      </a:pPr>
                      <a:r>
                        <a:rPr lang="en-CA" sz="2400" dirty="0">
                          <a:effectLst/>
                          <a:latin typeface="Montserrat" panose="020B0604020202020204" charset="0"/>
                        </a:rPr>
                        <a:t>Tool prioritization and development</a:t>
                      </a:r>
                      <a:endParaRPr lang="en-CA" sz="2400" dirty="0">
                        <a:effectLst/>
                        <a:latin typeface="Montserrat" panose="020B0604020202020204" charset="0"/>
                        <a:ea typeface="Calibri" panose="020F0502020204030204" pitchFamily="34" charset="0"/>
                      </a:endParaRPr>
                    </a:p>
                  </a:txBody>
                  <a:tcPr marT="0" marB="0"/>
                </a:tc>
                <a:extLst>
                  <a:ext uri="{0D108BD9-81ED-4DB2-BD59-A6C34878D82A}">
                    <a16:rowId xmlns:a16="http://schemas.microsoft.com/office/drawing/2014/main" val="1960478537"/>
                  </a:ext>
                </a:extLst>
              </a:tr>
              <a:tr h="811445">
                <a:tc>
                  <a:txBody>
                    <a:bodyPr/>
                    <a:lstStyle/>
                    <a:p>
                      <a:pPr indent="228600">
                        <a:lnSpc>
                          <a:spcPct val="115000"/>
                        </a:lnSpc>
                        <a:spcAft>
                          <a:spcPts val="0"/>
                        </a:spcAft>
                      </a:pPr>
                      <a:r>
                        <a:rPr lang="en-CA" sz="2400" dirty="0">
                          <a:effectLst/>
                          <a:latin typeface="Montserrat" panose="020B0604020202020204" charset="0"/>
                        </a:rPr>
                        <a:t>Phase 3: Reflection &amp;                                  	     Refinement</a:t>
                      </a:r>
                      <a:endParaRPr lang="en-CA" sz="2400" dirty="0">
                        <a:effectLst/>
                        <a:latin typeface="Montserrat" panose="020B0604020202020204" charset="0"/>
                        <a:ea typeface="Calibri" panose="020F0502020204030204" pitchFamily="34" charset="0"/>
                      </a:endParaRPr>
                    </a:p>
                  </a:txBody>
                  <a:tcPr marT="0" marB="0"/>
                </a:tc>
                <a:tc>
                  <a:txBody>
                    <a:bodyPr/>
                    <a:lstStyle/>
                    <a:p>
                      <a:pPr marL="285750" indent="-285750">
                        <a:lnSpc>
                          <a:spcPct val="115000"/>
                        </a:lnSpc>
                        <a:spcAft>
                          <a:spcPts val="0"/>
                        </a:spcAft>
                        <a:buFont typeface="Arial" panose="020B0604020202020204" pitchFamily="34" charset="0"/>
                        <a:buChar char="•"/>
                      </a:pPr>
                      <a:r>
                        <a:rPr lang="en-CA" sz="2400" dirty="0">
                          <a:effectLst/>
                          <a:latin typeface="Montserrat" panose="020B0604020202020204" charset="0"/>
                        </a:rPr>
                        <a:t>Finalization of the Playbook through iterative feedback</a:t>
                      </a:r>
                      <a:endParaRPr lang="en-CA" sz="2400" dirty="0">
                        <a:effectLst/>
                        <a:latin typeface="Montserrat" panose="020B0604020202020204" charset="0"/>
                        <a:ea typeface="Calibri" panose="020F0502020204030204" pitchFamily="34" charset="0"/>
                      </a:endParaRPr>
                    </a:p>
                  </a:txBody>
                  <a:tcPr marT="0" marB="0"/>
                </a:tc>
                <a:extLst>
                  <a:ext uri="{0D108BD9-81ED-4DB2-BD59-A6C34878D82A}">
                    <a16:rowId xmlns:a16="http://schemas.microsoft.com/office/drawing/2014/main" val="2255773656"/>
                  </a:ext>
                </a:extLst>
              </a:tr>
            </a:tbl>
          </a:graphicData>
        </a:graphic>
      </p:graphicFrame>
    </p:spTree>
    <p:extLst>
      <p:ext uri="{BB962C8B-B14F-4D97-AF65-F5344CB8AC3E}">
        <p14:creationId xmlns:p14="http://schemas.microsoft.com/office/powerpoint/2010/main" val="102199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640C-CE67-4D0C-795E-884FC9C2408A}"/>
            </a:ext>
          </a:extLst>
        </p:cNvPr>
        <p:cNvGrpSpPr/>
        <p:nvPr/>
      </p:nvGrpSpPr>
      <p:grpSpPr>
        <a:xfrm>
          <a:off x="0" y="0"/>
          <a:ext cx="0" cy="0"/>
          <a:chOff x="0" y="0"/>
          <a:chExt cx="0" cy="0"/>
        </a:xfrm>
      </p:grpSpPr>
      <p:sp>
        <p:nvSpPr>
          <p:cNvPr id="3" name="Google Shape;501;p43">
            <a:extLst>
              <a:ext uri="{FF2B5EF4-FFF2-40B4-BE49-F238E27FC236}">
                <a16:creationId xmlns:a16="http://schemas.microsoft.com/office/drawing/2014/main" id="{8383E076-4FD4-1DD7-BAB2-1A0D2242ED20}"/>
              </a:ext>
            </a:extLst>
          </p:cNvPr>
          <p:cNvSpPr/>
          <p:nvPr/>
        </p:nvSpPr>
        <p:spPr>
          <a:xfrm>
            <a:off x="921336" y="1998915"/>
            <a:ext cx="5701467" cy="3674235"/>
          </a:xfrm>
          <a:prstGeom prst="rect">
            <a:avLst/>
          </a:prstGeom>
          <a:noFill/>
          <a:ln w="34925" cap="flat" cmpd="sng">
            <a:noFill/>
            <a:prstDash val="dash"/>
            <a:round/>
            <a:headEnd type="none" w="sm" len="sm"/>
            <a:tailEnd type="none" w="sm" len="sm"/>
          </a:ln>
        </p:spPr>
        <p:txBody>
          <a:bodyPr spcFirstLastPara="1" wrap="square" lIns="91425" tIns="45700" rIns="91425" bIns="45700" anchor="t" anchorCtr="0">
            <a:noAutofit/>
          </a:bodyPr>
          <a:lstStyle/>
          <a:p>
            <a:pPr defTabSz="1219170">
              <a:lnSpc>
                <a:spcPct val="150000"/>
              </a:lnSpc>
              <a:spcAft>
                <a:spcPts val="800"/>
              </a:spcAft>
              <a:buClr>
                <a:srgbClr val="000000"/>
              </a:buClr>
            </a:pPr>
            <a:r>
              <a:rPr lang="en-US" sz="2400" kern="0" dirty="0">
                <a:solidFill>
                  <a:srgbClr val="000000"/>
                </a:solidFill>
                <a:latin typeface="Montserrat" panose="020B0604020202020204" charset="0"/>
                <a:cs typeface="Arial"/>
                <a:sym typeface="Arial"/>
              </a:rPr>
              <a:t>Priorities for selecting a framework:</a:t>
            </a:r>
          </a:p>
          <a:p>
            <a:pPr marL="457189" indent="-457189" defTabSz="1219170">
              <a:spcAft>
                <a:spcPts val="800"/>
              </a:spcAft>
              <a:buClr>
                <a:srgbClr val="000000"/>
              </a:buClr>
              <a:buFont typeface="Arial"/>
              <a:buAutoNum type="arabicParenBoth"/>
            </a:pPr>
            <a:r>
              <a:rPr lang="en-US" sz="2400" kern="0" dirty="0">
                <a:solidFill>
                  <a:srgbClr val="000000"/>
                </a:solidFill>
                <a:latin typeface="Montserrat" panose="020B0604020202020204" charset="0"/>
                <a:cs typeface="Arial"/>
                <a:sym typeface="Arial"/>
              </a:rPr>
              <a:t>informs the implementation process </a:t>
            </a:r>
          </a:p>
          <a:p>
            <a:pPr marL="457189" indent="-457189" defTabSz="1219170">
              <a:lnSpc>
                <a:spcPct val="150000"/>
              </a:lnSpc>
              <a:spcAft>
                <a:spcPts val="800"/>
              </a:spcAft>
              <a:buClr>
                <a:srgbClr val="000000"/>
              </a:buClr>
              <a:buFont typeface="Arial"/>
              <a:buAutoNum type="arabicParenBoth"/>
            </a:pPr>
            <a:r>
              <a:rPr lang="en-US" sz="2400" kern="0" dirty="0">
                <a:solidFill>
                  <a:srgbClr val="000000"/>
                </a:solidFill>
                <a:latin typeface="Montserrat" panose="020B0604020202020204" charset="0"/>
                <a:cs typeface="Arial"/>
                <a:sym typeface="Arial"/>
              </a:rPr>
              <a:t>facilitates adaptation</a:t>
            </a:r>
          </a:p>
          <a:p>
            <a:pPr marL="457189" indent="-457189" defTabSz="1219170">
              <a:spcAft>
                <a:spcPts val="800"/>
              </a:spcAft>
              <a:buClr>
                <a:srgbClr val="000000"/>
              </a:buClr>
              <a:buFont typeface="Arial"/>
              <a:buAutoNum type="arabicParenBoth"/>
            </a:pPr>
            <a:r>
              <a:rPr lang="en-US" sz="2400" kern="0" dirty="0">
                <a:solidFill>
                  <a:srgbClr val="000000"/>
                </a:solidFill>
                <a:latin typeface="Montserrat" panose="020B0604020202020204" charset="0"/>
                <a:cs typeface="Arial"/>
                <a:sym typeface="Arial"/>
              </a:rPr>
              <a:t>supports the selection of practical implementation tools and resources. </a:t>
            </a:r>
          </a:p>
        </p:txBody>
      </p:sp>
      <p:sp>
        <p:nvSpPr>
          <p:cNvPr id="4" name="Title 2">
            <a:extLst>
              <a:ext uri="{FF2B5EF4-FFF2-40B4-BE49-F238E27FC236}">
                <a16:creationId xmlns:a16="http://schemas.microsoft.com/office/drawing/2014/main" id="{E84161C6-1EE0-771E-4A83-C86B5727F1CC}"/>
              </a:ext>
            </a:extLst>
          </p:cNvPr>
          <p:cNvSpPr txBox="1">
            <a:spLocks/>
          </p:cNvSpPr>
          <p:nvPr/>
        </p:nvSpPr>
        <p:spPr>
          <a:xfrm>
            <a:off x="833960" y="588537"/>
            <a:ext cx="10524080" cy="7636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CA" sz="3333" kern="0" dirty="0">
                <a:latin typeface="Montserrat" panose="02000505000000020004" pitchFamily="2" charset="77"/>
              </a:rPr>
              <a:t>Phase 1: Identify an Implementation Framework</a:t>
            </a:r>
          </a:p>
        </p:txBody>
      </p:sp>
      <p:pic>
        <p:nvPicPr>
          <p:cNvPr id="5" name="Picture 4">
            <a:extLst>
              <a:ext uri="{FF2B5EF4-FFF2-40B4-BE49-F238E27FC236}">
                <a16:creationId xmlns:a16="http://schemas.microsoft.com/office/drawing/2014/main" id="{3D886EEB-A93F-FC3B-4BBD-EF51A9218F86}"/>
              </a:ext>
            </a:extLst>
          </p:cNvPr>
          <p:cNvPicPr>
            <a:picLocks noChangeAspect="1"/>
          </p:cNvPicPr>
          <p:nvPr/>
        </p:nvPicPr>
        <p:blipFill>
          <a:blip r:embed="rId3">
            <a:alphaModFix/>
            <a:extLst>
              <a:ext uri="{837473B0-CC2E-450A-ABE3-18F120FF3D39}">
                <a1611:picAttrSrcUrl xmlns:a1611="http://schemas.microsoft.com/office/drawing/2016/11/main" r:id="rId4"/>
              </a:ext>
            </a:extLst>
          </a:blip>
          <a:stretch>
            <a:fillRect/>
          </a:stretch>
        </p:blipFill>
        <p:spPr>
          <a:xfrm>
            <a:off x="6485733" y="1411637"/>
            <a:ext cx="5402555" cy="4848793"/>
          </a:xfrm>
          <a:prstGeom prst="rect">
            <a:avLst/>
          </a:prstGeom>
        </p:spPr>
      </p:pic>
      <p:sp>
        <p:nvSpPr>
          <p:cNvPr id="6" name="Google Shape;410;p42">
            <a:extLst>
              <a:ext uri="{FF2B5EF4-FFF2-40B4-BE49-F238E27FC236}">
                <a16:creationId xmlns:a16="http://schemas.microsoft.com/office/drawing/2014/main" id="{1AD3DAA2-F4C9-B6FD-C24B-4E3B72117307}"/>
              </a:ext>
            </a:extLst>
          </p:cNvPr>
          <p:cNvSpPr txBox="1"/>
          <p:nvPr/>
        </p:nvSpPr>
        <p:spPr>
          <a:xfrm>
            <a:off x="7006149" y="6370728"/>
            <a:ext cx="4351892" cy="287268"/>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1067" u="sng" kern="0" dirty="0">
                <a:solidFill>
                  <a:srgbClr val="000000"/>
                </a:solidFill>
                <a:latin typeface="Montserrat" panose="020B0604020202020204" charset="0"/>
                <a:cs typeface="Arial"/>
                <a:sym typeface="Arial"/>
                <a:hlinkClick r:id="rId4">
                  <a:extLst>
                    <a:ext uri="{A12FA001-AC4F-418D-AE19-62706E023703}">
                      <ahyp:hlinkClr xmlns:ahyp="http://schemas.microsoft.com/office/drawing/2018/hyperlinkcolor" val="tx"/>
                    </a:ext>
                  </a:extLst>
                </a:hlinkClick>
              </a:rPr>
              <a:t>This Photo</a:t>
            </a:r>
            <a:r>
              <a:rPr lang="en-US" sz="1067" kern="0" dirty="0">
                <a:solidFill>
                  <a:srgbClr val="000000"/>
                </a:solidFill>
                <a:latin typeface="Montserrat" panose="020B0604020202020204" charset="0"/>
                <a:cs typeface="Arial"/>
                <a:sym typeface="Arial"/>
              </a:rPr>
              <a:t> by Unknown Author is licensed under </a:t>
            </a:r>
            <a:r>
              <a:rPr lang="en-US" sz="1067" u="sng" kern="0" dirty="0">
                <a:solidFill>
                  <a:srgbClr val="000000"/>
                </a:solidFill>
                <a:latin typeface="Montserrat" panose="020B0604020202020204" charset="0"/>
                <a:cs typeface="Arial"/>
                <a:sym typeface="Arial"/>
                <a:hlinkClick r:id="rId5">
                  <a:extLst>
                    <a:ext uri="{A12FA001-AC4F-418D-AE19-62706E023703}">
                      <ahyp:hlinkClr xmlns:ahyp="http://schemas.microsoft.com/office/drawing/2018/hyperlinkcolor" val="tx"/>
                    </a:ext>
                  </a:extLst>
                </a:hlinkClick>
              </a:rPr>
              <a:t>CC BY-NC</a:t>
            </a:r>
            <a:endParaRPr sz="1067" kern="0" dirty="0">
              <a:solidFill>
                <a:srgbClr val="000000"/>
              </a:solidFill>
              <a:latin typeface="Montserrat" panose="020B0604020202020204" charset="0"/>
              <a:cs typeface="Arial"/>
              <a:sym typeface="Arial"/>
            </a:endParaRPr>
          </a:p>
        </p:txBody>
      </p:sp>
    </p:spTree>
    <p:extLst>
      <p:ext uri="{BB962C8B-B14F-4D97-AF65-F5344CB8AC3E}">
        <p14:creationId xmlns:p14="http://schemas.microsoft.com/office/powerpoint/2010/main" val="307008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D0946-A4E2-CF3B-3860-EBF42C0519CB}"/>
              </a:ext>
            </a:extLst>
          </p:cNvPr>
          <p:cNvPicPr>
            <a:picLocks noChangeAspect="1"/>
          </p:cNvPicPr>
          <p:nvPr/>
        </p:nvPicPr>
        <p:blipFill rotWithShape="1">
          <a:blip r:embed="rId3"/>
          <a:srcRect t="19300" r="2600"/>
          <a:stretch/>
        </p:blipFill>
        <p:spPr>
          <a:xfrm>
            <a:off x="1097279" y="1757680"/>
            <a:ext cx="10199816" cy="5039361"/>
          </a:xfrm>
          <a:prstGeom prst="rect">
            <a:avLst/>
          </a:prstGeom>
        </p:spPr>
      </p:pic>
      <p:sp>
        <p:nvSpPr>
          <p:cNvPr id="4" name="Title 1"/>
          <p:cNvSpPr txBox="1">
            <a:spLocks/>
          </p:cNvSpPr>
          <p:nvPr/>
        </p:nvSpPr>
        <p:spPr>
          <a:xfrm>
            <a:off x="1097280" y="555414"/>
            <a:ext cx="10048241" cy="7076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3333" kern="0" dirty="0">
                <a:solidFill>
                  <a:srgbClr val="000000"/>
                </a:solidFill>
              </a:rPr>
              <a:t>ACBI Implementation Framework</a:t>
            </a:r>
            <a:br>
              <a:rPr lang="en-US" sz="3333" kern="0" dirty="0">
                <a:solidFill>
                  <a:srgbClr val="000000"/>
                </a:solidFill>
              </a:rPr>
            </a:br>
            <a:endParaRPr lang="en-CA" sz="3333" kern="0" dirty="0">
              <a:solidFill>
                <a:srgbClr val="000000"/>
              </a:solidFill>
            </a:endParaRPr>
          </a:p>
        </p:txBody>
      </p:sp>
      <p:pic>
        <p:nvPicPr>
          <p:cNvPr id="6" name="Picture 5">
            <a:extLst>
              <a:ext uri="{FF2B5EF4-FFF2-40B4-BE49-F238E27FC236}">
                <a16:creationId xmlns:a16="http://schemas.microsoft.com/office/drawing/2014/main" id="{2E1D0946-A4E2-CF3B-3860-EBF42C0519CB}"/>
              </a:ext>
            </a:extLst>
          </p:cNvPr>
          <p:cNvPicPr>
            <a:picLocks noChangeAspect="1"/>
          </p:cNvPicPr>
          <p:nvPr/>
        </p:nvPicPr>
        <p:blipFill rotWithShape="1">
          <a:blip r:embed="rId3"/>
          <a:srcRect t="8591" b="81244"/>
          <a:stretch>
            <a:fillRect/>
          </a:stretch>
        </p:blipFill>
        <p:spPr>
          <a:xfrm>
            <a:off x="914400" y="1263066"/>
            <a:ext cx="9936481" cy="602311"/>
          </a:xfrm>
          <a:prstGeom prst="rect">
            <a:avLst/>
          </a:prstGeom>
        </p:spPr>
      </p:pic>
    </p:spTree>
    <p:extLst>
      <p:ext uri="{BB962C8B-B14F-4D97-AF65-F5344CB8AC3E}">
        <p14:creationId xmlns:p14="http://schemas.microsoft.com/office/powerpoint/2010/main" val="2210417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dirty="0"/>
              <a:t>Integration of QI and IS</a:t>
            </a:r>
          </a:p>
        </p:txBody>
      </p:sp>
      <p:sp>
        <p:nvSpPr>
          <p:cNvPr id="6" name="TextBox 5"/>
          <p:cNvSpPr txBox="1"/>
          <p:nvPr/>
        </p:nvSpPr>
        <p:spPr>
          <a:xfrm>
            <a:off x="548763" y="1612083"/>
            <a:ext cx="4795520" cy="461665"/>
          </a:xfrm>
          <a:prstGeom prst="rect">
            <a:avLst/>
          </a:prstGeom>
          <a:noFill/>
        </p:spPr>
        <p:txBody>
          <a:bodyPr wrap="square" rtlCol="0">
            <a:spAutoFit/>
          </a:bodyPr>
          <a:lstStyle/>
          <a:p>
            <a:pPr defTabSz="1219170">
              <a:buClr>
                <a:srgbClr val="000000"/>
              </a:buClr>
            </a:pPr>
            <a:r>
              <a:rPr lang="en-CA" sz="2400" kern="0" dirty="0">
                <a:solidFill>
                  <a:srgbClr val="000000"/>
                </a:solidFill>
                <a:latin typeface="Montserrat" panose="020B0604020202020204" charset="0"/>
                <a:cs typeface="Arial"/>
                <a:sym typeface="Arial"/>
              </a:rPr>
              <a:t>AHS Improvement Way (AIW)</a:t>
            </a:r>
          </a:p>
        </p:txBody>
      </p:sp>
      <p:sp>
        <p:nvSpPr>
          <p:cNvPr id="8" name="TextBox 7"/>
          <p:cNvSpPr txBox="1"/>
          <p:nvPr/>
        </p:nvSpPr>
        <p:spPr>
          <a:xfrm>
            <a:off x="6356400" y="1612083"/>
            <a:ext cx="5496560" cy="461665"/>
          </a:xfrm>
          <a:prstGeom prst="rect">
            <a:avLst/>
          </a:prstGeom>
          <a:noFill/>
        </p:spPr>
        <p:txBody>
          <a:bodyPr wrap="square" rtlCol="0">
            <a:spAutoFit/>
          </a:bodyPr>
          <a:lstStyle/>
          <a:p>
            <a:pPr defTabSz="1219170">
              <a:buClr>
                <a:srgbClr val="000000"/>
              </a:buClr>
            </a:pPr>
            <a:r>
              <a:rPr lang="en-CA" sz="2400" kern="0" dirty="0">
                <a:solidFill>
                  <a:srgbClr val="000000"/>
                </a:solidFill>
                <a:latin typeface="Montserrat" panose="020B0604020202020204" charset="0"/>
                <a:cs typeface="Arial"/>
                <a:sym typeface="Arial"/>
              </a:rPr>
              <a:t>ACBI Implementation Framework</a:t>
            </a:r>
          </a:p>
        </p:txBody>
      </p:sp>
      <p:sp>
        <p:nvSpPr>
          <p:cNvPr id="9" name="Right Arrow 8"/>
          <p:cNvSpPr/>
          <p:nvPr/>
        </p:nvSpPr>
        <p:spPr>
          <a:xfrm>
            <a:off x="5434085" y="3613720"/>
            <a:ext cx="1017516" cy="118872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CA" sz="1867" kern="0">
              <a:solidFill>
                <a:srgbClr val="FFFFFF"/>
              </a:solidFill>
              <a:latin typeface="Arial"/>
              <a:sym typeface="Arial"/>
            </a:endParaRPr>
          </a:p>
        </p:txBody>
      </p:sp>
      <p:pic>
        <p:nvPicPr>
          <p:cNvPr id="3" name="Picture 2"/>
          <p:cNvPicPr>
            <a:picLocks noChangeAspect="1"/>
          </p:cNvPicPr>
          <p:nvPr/>
        </p:nvPicPr>
        <p:blipFill>
          <a:blip r:embed="rId3"/>
          <a:stretch>
            <a:fillRect/>
          </a:stretch>
        </p:blipFill>
        <p:spPr>
          <a:xfrm>
            <a:off x="6356401" y="2409324"/>
            <a:ext cx="5446433" cy="3597512"/>
          </a:xfrm>
          <a:prstGeom prst="rect">
            <a:avLst/>
          </a:prstGeom>
        </p:spPr>
      </p:pic>
      <p:pic>
        <p:nvPicPr>
          <p:cNvPr id="50" name="Picture 49"/>
          <p:cNvPicPr>
            <a:picLocks noChangeAspect="1"/>
          </p:cNvPicPr>
          <p:nvPr/>
        </p:nvPicPr>
        <p:blipFill rotWithShape="1">
          <a:blip r:embed="rId4"/>
          <a:srcRect l="5056" r="4635"/>
          <a:stretch/>
        </p:blipFill>
        <p:spPr>
          <a:xfrm>
            <a:off x="335280" y="2582341"/>
            <a:ext cx="5212081" cy="3251481"/>
          </a:xfrm>
          <a:prstGeom prst="rect">
            <a:avLst/>
          </a:prstGeom>
        </p:spPr>
      </p:pic>
    </p:spTree>
    <p:extLst>
      <p:ext uri="{BB962C8B-B14F-4D97-AF65-F5344CB8AC3E}">
        <p14:creationId xmlns:p14="http://schemas.microsoft.com/office/powerpoint/2010/main" val="2577472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6">
            <a:extLst>
              <a:ext uri="{FF2B5EF4-FFF2-40B4-BE49-F238E27FC236}">
                <a16:creationId xmlns:a16="http://schemas.microsoft.com/office/drawing/2014/main" id="{BDC755BA-765D-9FD4-E9BF-E84599F2AD40}"/>
              </a:ext>
            </a:extLst>
          </p:cNvPr>
          <p:cNvGraphicFramePr>
            <a:graphicFrameLocks noGrp="1"/>
          </p:cNvGraphicFramePr>
          <p:nvPr/>
        </p:nvGraphicFramePr>
        <p:xfrm>
          <a:off x="706967" y="2506759"/>
          <a:ext cx="11082869" cy="660400"/>
        </p:xfrm>
        <a:graphic>
          <a:graphicData uri="http://schemas.openxmlformats.org/drawingml/2006/table">
            <a:tbl>
              <a:tblPr firstRow="1" bandRow="1"/>
              <a:tblGrid>
                <a:gridCol w="5002444">
                  <a:extLst>
                    <a:ext uri="{9D8B030D-6E8A-4147-A177-3AD203B41FA5}">
                      <a16:colId xmlns:a16="http://schemas.microsoft.com/office/drawing/2014/main" val="372783824"/>
                    </a:ext>
                  </a:extLst>
                </a:gridCol>
                <a:gridCol w="2486025">
                  <a:extLst>
                    <a:ext uri="{9D8B030D-6E8A-4147-A177-3AD203B41FA5}">
                      <a16:colId xmlns:a16="http://schemas.microsoft.com/office/drawing/2014/main" val="1739287419"/>
                    </a:ext>
                  </a:extLst>
                </a:gridCol>
                <a:gridCol w="2533651">
                  <a:extLst>
                    <a:ext uri="{9D8B030D-6E8A-4147-A177-3AD203B41FA5}">
                      <a16:colId xmlns:a16="http://schemas.microsoft.com/office/drawing/2014/main" val="1314406413"/>
                    </a:ext>
                  </a:extLst>
                </a:gridCol>
                <a:gridCol w="1060749">
                  <a:extLst>
                    <a:ext uri="{9D8B030D-6E8A-4147-A177-3AD203B41FA5}">
                      <a16:colId xmlns:a16="http://schemas.microsoft.com/office/drawing/2014/main" val="3097944398"/>
                    </a:ext>
                  </a:extLst>
                </a:gridCol>
              </a:tblGrid>
              <a:tr h="660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a:solidFill>
                            <a:schemeClr val="accent2"/>
                          </a:solidFill>
                        </a:rPr>
                        <a:t>Explore:</a:t>
                      </a:r>
                      <a:br>
                        <a:rPr lang="en-US" sz="1900" b="1">
                          <a:solidFill>
                            <a:schemeClr val="accent2"/>
                          </a:solidFill>
                        </a:rPr>
                      </a:br>
                      <a:r>
                        <a:rPr lang="en-US" sz="1900" b="0">
                          <a:solidFill>
                            <a:schemeClr val="accent2"/>
                          </a:solidFill>
                        </a:rPr>
                        <a:t>Define opportunity</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a:solidFill>
                            <a:schemeClr val="accent1"/>
                          </a:solidFill>
                        </a:rPr>
                        <a:t>Prepare: </a:t>
                      </a:r>
                      <a:br>
                        <a:rPr lang="en-US" sz="1900" b="1">
                          <a:solidFill>
                            <a:schemeClr val="accent1"/>
                          </a:solidFill>
                        </a:rPr>
                      </a:br>
                      <a:r>
                        <a:rPr lang="en-US" sz="1900" b="0">
                          <a:solidFill>
                            <a:schemeClr val="accent1"/>
                          </a:solidFill>
                        </a:rPr>
                        <a:t>Build understanding</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a:solidFill>
                            <a:srgbClr val="00AFBB"/>
                          </a:solidFill>
                        </a:rPr>
                        <a:t>Implement:</a:t>
                      </a:r>
                      <a:br>
                        <a:rPr lang="en-US" sz="1900" b="0">
                          <a:solidFill>
                            <a:srgbClr val="00AFBB"/>
                          </a:solidFill>
                        </a:rPr>
                      </a:br>
                      <a:r>
                        <a:rPr lang="en-US" sz="1900" b="0">
                          <a:solidFill>
                            <a:srgbClr val="00AFBB"/>
                          </a:solidFill>
                        </a:rPr>
                        <a:t>Act to improve</a:t>
                      </a: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900" b="1">
                          <a:solidFill>
                            <a:schemeClr val="accent5"/>
                          </a:solidFill>
                        </a:rPr>
                        <a:t>Sustain Results</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62513710"/>
                  </a:ext>
                </a:extLst>
              </a:tr>
            </a:tbl>
          </a:graphicData>
        </a:graphic>
      </p:graphicFrame>
      <p:graphicFrame>
        <p:nvGraphicFramePr>
          <p:cNvPr id="7" name="Diagram 6">
            <a:extLst>
              <a:ext uri="{FF2B5EF4-FFF2-40B4-BE49-F238E27FC236}">
                <a16:creationId xmlns:a16="http://schemas.microsoft.com/office/drawing/2014/main" id="{BB2E4BC2-229F-C3B0-5A25-20976CBEB1DC}"/>
              </a:ext>
            </a:extLst>
          </p:cNvPr>
          <p:cNvGraphicFramePr/>
          <p:nvPr/>
        </p:nvGraphicFramePr>
        <p:xfrm>
          <a:off x="802978" y="2722292"/>
          <a:ext cx="10862732" cy="1611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U-Turn 7">
            <a:extLst>
              <a:ext uri="{FF2B5EF4-FFF2-40B4-BE49-F238E27FC236}">
                <a16:creationId xmlns:a16="http://schemas.microsoft.com/office/drawing/2014/main" id="{22462905-0EFF-13B8-149E-FA77E5FEA829}"/>
              </a:ext>
            </a:extLst>
          </p:cNvPr>
          <p:cNvSpPr/>
          <p:nvPr/>
        </p:nvSpPr>
        <p:spPr>
          <a:xfrm rot="10800000">
            <a:off x="2640504" y="3910664"/>
            <a:ext cx="8703425" cy="947907"/>
          </a:xfrm>
          <a:prstGeom prst="uturnArrow">
            <a:avLst>
              <a:gd name="adj1" fmla="val 14526"/>
              <a:gd name="adj2" fmla="val 14357"/>
              <a:gd name="adj3" fmla="val 18665"/>
              <a:gd name="adj4" fmla="val 30175"/>
              <a:gd name="adj5" fmla="val 100000"/>
            </a:avLst>
          </a:prstGeom>
          <a:solidFill>
            <a:schemeClr val="bg1">
              <a:lumMod val="75000"/>
            </a:schemeClr>
          </a:solidFill>
          <a:ln>
            <a:noFill/>
          </a:ln>
          <a:effectLst/>
        </p:spPr>
        <p:txBody>
          <a:bodyPr spcFirstLastPara="0" vert="horz" wrap="square" lIns="0" tIns="0" rIns="0" bIns="0" numCol="1" spcCol="1270" anchor="ctr" anchorCtr="0">
            <a:noAutofit/>
          </a:bodyPr>
          <a:lstStyle/>
          <a:p>
            <a:pPr defTabSz="914377">
              <a:defRPr/>
            </a:pPr>
            <a:endParaRPr lang="en-US" kern="0">
              <a:solidFill>
                <a:srgbClr val="5C6670"/>
              </a:solidFill>
              <a:latin typeface="Arial"/>
              <a:cs typeface="Arial"/>
              <a:sym typeface="Arial"/>
            </a:endParaRPr>
          </a:p>
        </p:txBody>
      </p:sp>
      <p:sp>
        <p:nvSpPr>
          <p:cNvPr id="9" name="Arrow: U-Turn 8">
            <a:extLst>
              <a:ext uri="{FF2B5EF4-FFF2-40B4-BE49-F238E27FC236}">
                <a16:creationId xmlns:a16="http://schemas.microsoft.com/office/drawing/2014/main" id="{DD6D8AE6-5B97-285D-3FFC-276DD54E94E5}"/>
              </a:ext>
            </a:extLst>
          </p:cNvPr>
          <p:cNvSpPr/>
          <p:nvPr/>
        </p:nvSpPr>
        <p:spPr>
          <a:xfrm flipH="1" flipV="1">
            <a:off x="7316459" y="3910665"/>
            <a:ext cx="2753475" cy="510945"/>
          </a:xfrm>
          <a:prstGeom prst="uturnArrow">
            <a:avLst>
              <a:gd name="adj1" fmla="val 25748"/>
              <a:gd name="adj2" fmla="val 25000"/>
              <a:gd name="adj3" fmla="val 33461"/>
              <a:gd name="adj4" fmla="val 38108"/>
              <a:gd name="adj5" fmla="val 100000"/>
            </a:avLst>
          </a:prstGeom>
          <a:solidFill>
            <a:schemeClr val="bg1">
              <a:lumMod val="75000"/>
            </a:schemeClr>
          </a:solidFill>
          <a:ln>
            <a:noFill/>
          </a:ln>
          <a:effectLst/>
        </p:spPr>
        <p:txBody>
          <a:bodyPr spcFirstLastPara="0" vert="horz" wrap="square" lIns="0" tIns="0" rIns="0" bIns="0" numCol="1" spcCol="1270" anchor="ctr" anchorCtr="0">
            <a:noAutofit/>
          </a:bodyPr>
          <a:lstStyle/>
          <a:p>
            <a:pPr defTabSz="914377">
              <a:defRPr/>
            </a:pPr>
            <a:endParaRPr lang="en-US" kern="0">
              <a:solidFill>
                <a:srgbClr val="5C6670"/>
              </a:solidFill>
              <a:latin typeface="Arial"/>
              <a:cs typeface="Arial"/>
              <a:sym typeface="Arial"/>
            </a:endParaRPr>
          </a:p>
        </p:txBody>
      </p:sp>
      <p:sp>
        <p:nvSpPr>
          <p:cNvPr id="11" name="Text Placeholder 3">
            <a:extLst>
              <a:ext uri="{FF2B5EF4-FFF2-40B4-BE49-F238E27FC236}">
                <a16:creationId xmlns:a16="http://schemas.microsoft.com/office/drawing/2014/main" id="{6744A124-997E-1FFE-DD1D-1F0D34E09CDF}"/>
              </a:ext>
            </a:extLst>
          </p:cNvPr>
          <p:cNvSpPr txBox="1">
            <a:spLocks/>
          </p:cNvSpPr>
          <p:nvPr/>
        </p:nvSpPr>
        <p:spPr>
          <a:xfrm>
            <a:off x="1033859" y="1660837"/>
            <a:ext cx="10631851" cy="44815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3200" b="1" i="0" kern="1200">
                <a:solidFill>
                  <a:srgbClr val="005E8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buClr>
                <a:srgbClr val="000000"/>
              </a:buClr>
            </a:pPr>
            <a:r>
              <a:rPr lang="en-US">
                <a:sym typeface="Arial"/>
              </a:rPr>
              <a:t>Site Level</a:t>
            </a:r>
          </a:p>
        </p:txBody>
      </p:sp>
      <p:sp>
        <p:nvSpPr>
          <p:cNvPr id="12" name="Title 1"/>
          <p:cNvSpPr txBox="1">
            <a:spLocks/>
          </p:cNvSpPr>
          <p:nvPr/>
        </p:nvSpPr>
        <p:spPr>
          <a:xfrm>
            <a:off x="934720" y="555414"/>
            <a:ext cx="10048241" cy="7076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pPr>
            <a:r>
              <a:rPr lang="en-US" sz="3333" kern="0" dirty="0">
                <a:solidFill>
                  <a:srgbClr val="000000"/>
                </a:solidFill>
              </a:rPr>
              <a:t>ACBI Implementation Playbook</a:t>
            </a:r>
            <a:br>
              <a:rPr lang="en-US" sz="3333" kern="0" dirty="0">
                <a:solidFill>
                  <a:srgbClr val="000000"/>
                </a:solidFill>
              </a:rPr>
            </a:br>
            <a:endParaRPr lang="en-CA" sz="3333" kern="0" dirty="0">
              <a:solidFill>
                <a:srgbClr val="000000"/>
              </a:solidFill>
            </a:endParaRPr>
          </a:p>
        </p:txBody>
      </p:sp>
    </p:spTree>
    <p:extLst>
      <p:ext uri="{BB962C8B-B14F-4D97-AF65-F5344CB8AC3E}">
        <p14:creationId xmlns:p14="http://schemas.microsoft.com/office/powerpoint/2010/main" val="2333659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Picture 1"/>
          <p:cNvPicPr>
            <a:picLocks noChangeAspect="1"/>
          </p:cNvPicPr>
          <p:nvPr/>
        </p:nvPicPr>
        <p:blipFill rotWithShape="1">
          <a:blip r:embed="rId3"/>
          <a:srcRect l="96" t="7186"/>
          <a:stretch/>
        </p:blipFill>
        <p:spPr>
          <a:xfrm>
            <a:off x="843280" y="1198879"/>
            <a:ext cx="10627360" cy="5546612"/>
          </a:xfrm>
          <a:prstGeom prst="rect">
            <a:avLst/>
          </a:prstGeom>
        </p:spPr>
      </p:pic>
      <p:sp>
        <p:nvSpPr>
          <p:cNvPr id="3" name="Title 2"/>
          <p:cNvSpPr>
            <a:spLocks noGrp="1"/>
          </p:cNvSpPr>
          <p:nvPr>
            <p:ph type="title"/>
          </p:nvPr>
        </p:nvSpPr>
        <p:spPr/>
        <p:txBody>
          <a:bodyPr>
            <a:normAutofit/>
          </a:bodyPr>
          <a:lstStyle/>
          <a:p>
            <a:r>
              <a:rPr lang="en-US" dirty="0"/>
              <a:t>ACBI Tool Examples</a:t>
            </a:r>
            <a:endParaRPr lang="en-CA"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Findings</a:t>
            </a:r>
            <a:endParaRPr lang="en-CA" dirty="0"/>
          </a:p>
        </p:txBody>
      </p:sp>
      <p:sp>
        <p:nvSpPr>
          <p:cNvPr id="5" name="TextBox 4"/>
          <p:cNvSpPr txBox="1"/>
          <p:nvPr/>
        </p:nvSpPr>
        <p:spPr>
          <a:xfrm>
            <a:off x="936400" y="1524768"/>
            <a:ext cx="6878800" cy="2485680"/>
          </a:xfrm>
          <a:prstGeom prst="rect">
            <a:avLst/>
          </a:prstGeom>
          <a:noFill/>
        </p:spPr>
        <p:txBody>
          <a:bodyPr wrap="square" rtlCol="0">
            <a:spAutoFit/>
          </a:bodyPr>
          <a:lstStyle/>
          <a:p>
            <a:pPr marL="457189" indent="-457189" defTabSz="1219170">
              <a:lnSpc>
                <a:spcPct val="150000"/>
              </a:lnSpc>
              <a:spcAft>
                <a:spcPts val="800"/>
              </a:spcAft>
              <a:buClr>
                <a:srgbClr val="000000"/>
              </a:buClr>
              <a:buFont typeface="Arial" panose="020B0604020202020204" pitchFamily="34" charset="0"/>
              <a:buChar char="•"/>
            </a:pPr>
            <a:r>
              <a:rPr lang="en-US" sz="2667" kern="0" dirty="0">
                <a:solidFill>
                  <a:srgbClr val="000000"/>
                </a:solidFill>
                <a:latin typeface="Montserrat" panose="020B0604020202020204" charset="0"/>
                <a:cs typeface="Arial"/>
                <a:sym typeface="Arial"/>
              </a:rPr>
              <a:t>Integrating implementation science knowledge with real world practice required extensive collaborative and iterative work.</a:t>
            </a:r>
          </a:p>
        </p:txBody>
      </p:sp>
      <p:pic>
        <p:nvPicPr>
          <p:cNvPr id="6" name="Graphic 5" descr="Oyster With Pearl with solid fill">
            <a:extLst>
              <a:ext uri="{FF2B5EF4-FFF2-40B4-BE49-F238E27FC236}">
                <a16:creationId xmlns:a16="http://schemas.microsoft.com/office/drawing/2014/main" id="{D5A82929-F4EC-0328-E8BA-5A948A3B8128}"/>
              </a:ext>
            </a:extLst>
          </p:cNvPr>
          <p:cNvPicPr>
            <a:picLocks noChangeAspect="1"/>
          </p:cNvPicPr>
          <p:nvPr/>
        </p:nvPicPr>
        <p: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p:blipFill>
        <p:spPr>
          <a:xfrm>
            <a:off x="4901184" y="2817428"/>
            <a:ext cx="3851568" cy="3851568"/>
          </a:xfrm>
          <a:prstGeom prst="rect">
            <a:avLst/>
          </a:prstGeom>
        </p:spPr>
      </p:pic>
      <p:pic>
        <p:nvPicPr>
          <p:cNvPr id="8" name="Graphic 7" descr="Magnifying glass with solid fill">
            <a:extLst>
              <a:ext uri="{FF2B5EF4-FFF2-40B4-BE49-F238E27FC236}">
                <a16:creationId xmlns:a16="http://schemas.microsoft.com/office/drawing/2014/main" id="{B19DDABB-7AED-0A37-A7B0-F19CBEEEFE40}"/>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rot="16200000">
            <a:off x="5449952" y="2714228"/>
            <a:ext cx="3462400" cy="3462400"/>
          </a:xfrm>
          <a:prstGeom prst="rect">
            <a:avLst/>
          </a:prstGeom>
        </p:spPr>
      </p:pic>
    </p:spTree>
    <p:extLst>
      <p:ext uri="{BB962C8B-B14F-4D97-AF65-F5344CB8AC3E}">
        <p14:creationId xmlns:p14="http://schemas.microsoft.com/office/powerpoint/2010/main" val="3326006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Findings</a:t>
            </a:r>
            <a:endParaRPr lang="en-CA" dirty="0"/>
          </a:p>
        </p:txBody>
      </p:sp>
      <p:sp>
        <p:nvSpPr>
          <p:cNvPr id="5" name="TextBox 4"/>
          <p:cNvSpPr txBox="1"/>
          <p:nvPr/>
        </p:nvSpPr>
        <p:spPr>
          <a:xfrm>
            <a:off x="936401" y="1527908"/>
            <a:ext cx="6269072" cy="2485680"/>
          </a:xfrm>
          <a:prstGeom prst="rect">
            <a:avLst/>
          </a:prstGeom>
          <a:noFill/>
        </p:spPr>
        <p:txBody>
          <a:bodyPr wrap="square" rtlCol="0">
            <a:spAutoFit/>
          </a:bodyPr>
          <a:lstStyle/>
          <a:p>
            <a:pPr marL="457189" indent="-457189" defTabSz="1219170">
              <a:lnSpc>
                <a:spcPct val="150000"/>
              </a:lnSpc>
              <a:spcAft>
                <a:spcPts val="800"/>
              </a:spcAft>
              <a:buClr>
                <a:srgbClr val="000000"/>
              </a:buClr>
              <a:buFont typeface="Arial" panose="020B0604020202020204" pitchFamily="34" charset="0"/>
              <a:buChar char="•"/>
            </a:pPr>
            <a:r>
              <a:rPr lang="en-US" sz="2667" kern="0" dirty="0">
                <a:solidFill>
                  <a:srgbClr val="000000"/>
                </a:solidFill>
                <a:latin typeface="Montserrat" panose="020B0604020202020204" charset="0"/>
                <a:cs typeface="Arial"/>
                <a:sym typeface="Arial"/>
              </a:rPr>
              <a:t>The co-design process enabled co-creation of knowledge that more closely resembles the complexity of local contexts.</a:t>
            </a:r>
          </a:p>
        </p:txBody>
      </p:sp>
      <p:pic>
        <p:nvPicPr>
          <p:cNvPr id="6" name="Graphic 5" descr="Search Inventory outline">
            <a:extLst>
              <a:ext uri="{FF2B5EF4-FFF2-40B4-BE49-F238E27FC236}">
                <a16:creationId xmlns:a16="http://schemas.microsoft.com/office/drawing/2014/main" id="{93C4C656-175E-33C0-5861-DFE002B823ED}"/>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5754624" y="2141857"/>
            <a:ext cx="3803904" cy="3803904"/>
          </a:xfrm>
          <a:prstGeom prst="rect">
            <a:avLst/>
          </a:prstGeom>
        </p:spPr>
      </p:pic>
    </p:spTree>
    <p:extLst>
      <p:ext uri="{BB962C8B-B14F-4D97-AF65-F5344CB8AC3E}">
        <p14:creationId xmlns:p14="http://schemas.microsoft.com/office/powerpoint/2010/main" val="2606113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Conclusion</a:t>
            </a:r>
            <a:endParaRPr lang="en-CA" dirty="0"/>
          </a:p>
        </p:txBody>
      </p:sp>
      <p:sp>
        <p:nvSpPr>
          <p:cNvPr id="4" name="TextBox 3"/>
          <p:cNvSpPr txBox="1"/>
          <p:nvPr/>
        </p:nvSpPr>
        <p:spPr>
          <a:xfrm>
            <a:off x="936400" y="1459230"/>
            <a:ext cx="6776720" cy="1869999"/>
          </a:xfrm>
          <a:prstGeom prst="rect">
            <a:avLst/>
          </a:prstGeom>
          <a:noFill/>
        </p:spPr>
        <p:txBody>
          <a:bodyPr wrap="square" rtlCol="0">
            <a:spAutoFit/>
          </a:bodyPr>
          <a:lstStyle/>
          <a:p>
            <a:pPr defTabSz="1219170">
              <a:lnSpc>
                <a:spcPct val="150000"/>
              </a:lnSpc>
              <a:buClr>
                <a:srgbClr val="000000"/>
              </a:buClr>
            </a:pPr>
            <a:r>
              <a:rPr lang="en-US" sz="2667" kern="0" dirty="0">
                <a:solidFill>
                  <a:srgbClr val="000000"/>
                </a:solidFill>
                <a:latin typeface="Montserrat" panose="020B0604020202020204" charset="0"/>
                <a:cs typeface="Arial"/>
                <a:sym typeface="Arial"/>
              </a:rPr>
              <a:t>Co-design mediated tensions between theoretical implementation frameworks and practical constraints.</a:t>
            </a:r>
            <a:endParaRPr lang="en-CA" sz="2667" kern="0" dirty="0">
              <a:solidFill>
                <a:srgbClr val="000000"/>
              </a:solidFill>
              <a:latin typeface="Montserrat" panose="020B0604020202020204" charset="0"/>
              <a:cs typeface="Arial"/>
              <a:sym typeface="Arial"/>
            </a:endParaRPr>
          </a:p>
        </p:txBody>
      </p:sp>
      <p:pic>
        <p:nvPicPr>
          <p:cNvPr id="6" name="Graphic 5" descr="Blueprint outline">
            <a:extLst>
              <a:ext uri="{FF2B5EF4-FFF2-40B4-BE49-F238E27FC236}">
                <a16:creationId xmlns:a16="http://schemas.microsoft.com/office/drawing/2014/main" id="{52231C73-890B-5B8A-1E52-43BD3C0376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1040" y="3087983"/>
            <a:ext cx="2304288" cy="2304288"/>
          </a:xfrm>
          <a:prstGeom prst="rect">
            <a:avLst/>
          </a:prstGeom>
        </p:spPr>
      </p:pic>
      <p:pic>
        <p:nvPicPr>
          <p:cNvPr id="8" name="Graphic 7" descr="Ui Ux outline">
            <a:extLst>
              <a:ext uri="{FF2B5EF4-FFF2-40B4-BE49-F238E27FC236}">
                <a16:creationId xmlns:a16="http://schemas.microsoft.com/office/drawing/2014/main" id="{DE2D82E9-DBA2-B889-4CE9-AF17A3709856}"/>
              </a:ext>
            </a:extLst>
          </p:cNvPr>
          <p:cNvPicPr>
            <a:picLocks noChangeAspect="1"/>
          </p:cNvPicPr>
          <p:nvPr/>
        </p:nvPicPr>
        <p:blipFill>
          <a:blip r:embed="rId5">
            <a:duotone>
              <a:schemeClr val="accent3">
                <a:shade val="45000"/>
                <a:satMod val="135000"/>
              </a:schemeClr>
              <a:prstClr val="white"/>
            </a:duotone>
            <a:extLst>
              <a:ext uri="{96DAC541-7B7A-43D3-8B79-37D633B846F1}">
                <asvg:svgBlip xmlns:asvg="http://schemas.microsoft.com/office/drawing/2016/SVG/main" r:embed="rId6"/>
              </a:ext>
            </a:extLst>
          </a:blip>
          <a:stretch>
            <a:fillRect/>
          </a:stretch>
        </p:blipFill>
        <p:spPr>
          <a:xfrm>
            <a:off x="2203355" y="3770017"/>
            <a:ext cx="2527144" cy="2527144"/>
          </a:xfrm>
          <a:prstGeom prst="rect">
            <a:avLst/>
          </a:prstGeom>
        </p:spPr>
      </p:pic>
    </p:spTree>
    <p:extLst>
      <p:ext uri="{BB962C8B-B14F-4D97-AF65-F5344CB8AC3E}">
        <p14:creationId xmlns:p14="http://schemas.microsoft.com/office/powerpoint/2010/main" val="3537717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4B255E-0FD6-D7EB-2DA3-C20D43889D9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79C2FA5-AA75-C834-CC47-5EE3FBD07B30}"/>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3EB94145-B937-F6B5-1D2D-2569FC1ACA39}"/>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3" name="Group 2">
            <a:extLst>
              <a:ext uri="{FF2B5EF4-FFF2-40B4-BE49-F238E27FC236}">
                <a16:creationId xmlns:a16="http://schemas.microsoft.com/office/drawing/2014/main" id="{221F64EE-0558-EF0F-E532-5587CE119D4B}"/>
              </a:ext>
            </a:extLst>
          </p:cNvPr>
          <p:cNvGrpSpPr/>
          <p:nvPr/>
        </p:nvGrpSpPr>
        <p:grpSpPr>
          <a:xfrm>
            <a:off x="381617" y="6051520"/>
            <a:ext cx="11428771" cy="396247"/>
            <a:chOff x="0" y="0"/>
            <a:chExt cx="22857542" cy="792493"/>
          </a:xfrm>
        </p:grpSpPr>
        <p:sp>
          <p:nvSpPr>
            <p:cNvPr id="64" name="AutoShape 3">
              <a:extLst>
                <a:ext uri="{FF2B5EF4-FFF2-40B4-BE49-F238E27FC236}">
                  <a16:creationId xmlns:a16="http://schemas.microsoft.com/office/drawing/2014/main" id="{E6F8D1E2-87EA-4A9B-488A-A8E3D53F5A7D}"/>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defRPr/>
              </a:pPr>
              <a:endParaRPr lang="en-CH" sz="800">
                <a:solidFill>
                  <a:prstClr val="black"/>
                </a:solidFill>
                <a:latin typeface="Calibri"/>
              </a:endParaRPr>
            </a:p>
          </p:txBody>
        </p:sp>
        <p:sp>
          <p:nvSpPr>
            <p:cNvPr id="65" name="TextBox 4">
              <a:extLst>
                <a:ext uri="{FF2B5EF4-FFF2-40B4-BE49-F238E27FC236}">
                  <a16:creationId xmlns:a16="http://schemas.microsoft.com/office/drawing/2014/main" id="{31E58E24-AD6A-F6DE-DFE1-78C33164752F}"/>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lnSpc>
                  <a:spcPts val="1351"/>
                </a:lnSpc>
                <a:defRPr/>
              </a:pPr>
              <a:r>
                <a:rPr lang="en-US" sz="1126" i="1" spc="56" dirty="0">
                  <a:solidFill>
                    <a:srgbClr val="323232"/>
                  </a:solidFill>
                  <a:latin typeface="Poppins Light Bold"/>
                </a:rPr>
                <a:t>myCare Start-I</a:t>
              </a:r>
            </a:p>
          </p:txBody>
        </p:sp>
      </p:grpSp>
      <p:pic>
        <p:nvPicPr>
          <p:cNvPr id="66" name="Picture 2" descr="Team:UniGE-Geneva/Attributions - 2019.igem.org">
            <a:extLst>
              <a:ext uri="{FF2B5EF4-FFF2-40B4-BE49-F238E27FC236}">
                <a16:creationId xmlns:a16="http://schemas.microsoft.com/office/drawing/2014/main" id="{4176E9DF-3AD3-7747-FE39-F43C429AC5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70" y="6218520"/>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67" name="Grafik 17">
            <a:extLst>
              <a:ext uri="{FF2B5EF4-FFF2-40B4-BE49-F238E27FC236}">
                <a16:creationId xmlns:a16="http://schemas.microsoft.com/office/drawing/2014/main" id="{943811CA-DABB-7C53-F713-8DBE95D36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647" y="6105477"/>
            <a:ext cx="762000" cy="571500"/>
          </a:xfrm>
          <a:prstGeom prst="rect">
            <a:avLst/>
          </a:prstGeom>
        </p:spPr>
      </p:pic>
      <p:pic>
        <p:nvPicPr>
          <p:cNvPr id="68" name="Picture 67">
            <a:extLst>
              <a:ext uri="{FF2B5EF4-FFF2-40B4-BE49-F238E27FC236}">
                <a16:creationId xmlns:a16="http://schemas.microsoft.com/office/drawing/2014/main" id="{F07F1D79-3C41-9C33-1354-F66BCDCAC5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2026" y="6292066"/>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7038324C-3692-4BF9-370F-CFB031B6BD5E}"/>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609690">
              <a:lnSpc>
                <a:spcPts val="1919"/>
              </a:lnSpc>
              <a:defRPr/>
            </a:pPr>
            <a:r>
              <a:rPr lang="en-US" sz="1600" spc="49" dirty="0">
                <a:solidFill>
                  <a:srgbClr val="333333"/>
                </a:solidFill>
                <a:latin typeface="Poppins Medium"/>
              </a:rPr>
              <a:t>II</a:t>
            </a:r>
          </a:p>
        </p:txBody>
      </p:sp>
      <p:sp>
        <p:nvSpPr>
          <p:cNvPr id="5" name="TextBox 7">
            <a:extLst>
              <a:ext uri="{FF2B5EF4-FFF2-40B4-BE49-F238E27FC236}">
                <a16:creationId xmlns:a16="http://schemas.microsoft.com/office/drawing/2014/main" id="{2ABBCDE8-7887-C69F-B77D-1B8A6A58A903}"/>
              </a:ext>
            </a:extLst>
          </p:cNvPr>
          <p:cNvSpPr txBox="1"/>
          <p:nvPr/>
        </p:nvSpPr>
        <p:spPr>
          <a:xfrm>
            <a:off x="928720" y="685801"/>
            <a:ext cx="9129681"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lnSpc>
                <a:spcPts val="1919"/>
              </a:lnSpc>
              <a:defRPr/>
            </a:pPr>
            <a:r>
              <a:rPr lang="en-US" sz="1600" spc="49" dirty="0">
                <a:solidFill>
                  <a:srgbClr val="333333"/>
                </a:solidFill>
                <a:latin typeface="Poppins Medium"/>
              </a:rPr>
              <a:t>Results</a:t>
            </a:r>
          </a:p>
        </p:txBody>
      </p:sp>
      <p:sp>
        <p:nvSpPr>
          <p:cNvPr id="6" name="Content Placeholder 2">
            <a:extLst>
              <a:ext uri="{FF2B5EF4-FFF2-40B4-BE49-F238E27FC236}">
                <a16:creationId xmlns:a16="http://schemas.microsoft.com/office/drawing/2014/main" id="{D045B334-FE4C-9E99-58A2-53F1912854FD}"/>
              </a:ext>
            </a:extLst>
          </p:cNvPr>
          <p:cNvSpPr txBox="1">
            <a:spLocks/>
          </p:cNvSpPr>
          <p:nvPr/>
        </p:nvSpPr>
        <p:spPr>
          <a:xfrm>
            <a:off x="9598813" y="1174950"/>
            <a:ext cx="2576254" cy="729924"/>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defTabSz="609660">
              <a:spcBef>
                <a:spcPts val="0"/>
              </a:spcBef>
              <a:buNone/>
              <a:defRPr/>
            </a:pPr>
            <a:r>
              <a:rPr lang="en-US" sz="1000" b="1" dirty="0">
                <a:solidFill>
                  <a:schemeClr val="accent4">
                    <a:lumMod val="75000"/>
                  </a:schemeClr>
                </a:solidFill>
              </a:rPr>
              <a:t>Adaptation 7:  </a:t>
            </a:r>
            <a:r>
              <a:rPr lang="en-US" sz="1000" dirty="0">
                <a:solidFill>
                  <a:prstClr val="black"/>
                </a:solidFill>
              </a:rPr>
              <a:t>Short and concise feedback form to be sent from the pharmacist to the patient's physician via email after the completion of both myCare Start consultations unless issues are disclosed at first consultation. This is compulsory for all patients. </a:t>
            </a:r>
            <a:endParaRPr lang="en-US" sz="1000" b="1" dirty="0">
              <a:solidFill>
                <a:prstClr val="black"/>
              </a:solidFill>
            </a:endParaRPr>
          </a:p>
        </p:txBody>
      </p:sp>
      <p:sp>
        <p:nvSpPr>
          <p:cNvPr id="7" name="Rechteck: abgerundete Ecken 9">
            <a:extLst>
              <a:ext uri="{FF2B5EF4-FFF2-40B4-BE49-F238E27FC236}">
                <a16:creationId xmlns:a16="http://schemas.microsoft.com/office/drawing/2014/main" id="{2C380C02-FAED-F68F-191E-D4C487256969}"/>
              </a:ext>
            </a:extLst>
          </p:cNvPr>
          <p:cNvSpPr>
            <a:spLocks noChangeAspect="1"/>
          </p:cNvSpPr>
          <p:nvPr/>
        </p:nvSpPr>
        <p:spPr>
          <a:xfrm>
            <a:off x="1867228" y="2968442"/>
            <a:ext cx="1080120" cy="576064"/>
          </a:xfrm>
          <a:prstGeom prst="round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Initial Medication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Dispensation</a:t>
            </a:r>
          </a:p>
        </p:txBody>
      </p:sp>
      <p:sp>
        <p:nvSpPr>
          <p:cNvPr id="8" name="Ellipse 12">
            <a:extLst>
              <a:ext uri="{FF2B5EF4-FFF2-40B4-BE49-F238E27FC236}">
                <a16:creationId xmlns:a16="http://schemas.microsoft.com/office/drawing/2014/main" id="{249467A5-DDA0-B56B-AE4D-9C98A0DBEDE6}"/>
              </a:ext>
            </a:extLst>
          </p:cNvPr>
          <p:cNvSpPr>
            <a:spLocks noChangeAspect="1"/>
          </p:cNvSpPr>
          <p:nvPr/>
        </p:nvSpPr>
        <p:spPr>
          <a:xfrm>
            <a:off x="9862041" y="2712064"/>
            <a:ext cx="1844624" cy="1098610"/>
          </a:xfrm>
          <a:prstGeom prst="ellipse">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Resolution of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any</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medication</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related</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issues</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and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adheres</a:t>
            </a:r>
            <a:r>
              <a:rPr kumimoji="0" lang="de-CH"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to new medication.</a:t>
            </a:r>
          </a:p>
        </p:txBody>
      </p:sp>
      <p:sp>
        <p:nvSpPr>
          <p:cNvPr id="9" name="Ellipse 13">
            <a:extLst>
              <a:ext uri="{FF2B5EF4-FFF2-40B4-BE49-F238E27FC236}">
                <a16:creationId xmlns:a16="http://schemas.microsoft.com/office/drawing/2014/main" id="{EBA50A7C-65DB-A6C8-8889-4BA83DC1421D}"/>
              </a:ext>
            </a:extLst>
          </p:cNvPr>
          <p:cNvSpPr>
            <a:spLocks noChangeAspect="1"/>
          </p:cNvSpPr>
          <p:nvPr/>
        </p:nvSpPr>
        <p:spPr>
          <a:xfrm>
            <a:off x="1679140" y="1725965"/>
            <a:ext cx="1456296" cy="957155"/>
          </a:xfrm>
          <a:prstGeom prst="ellipse">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self refers or is identified by community  pharmacist for MCS.</a:t>
            </a:r>
          </a:p>
        </p:txBody>
      </p:sp>
      <p:sp>
        <p:nvSpPr>
          <p:cNvPr id="10" name="Ellipse 14">
            <a:extLst>
              <a:ext uri="{FF2B5EF4-FFF2-40B4-BE49-F238E27FC236}">
                <a16:creationId xmlns:a16="http://schemas.microsoft.com/office/drawing/2014/main" id="{E2FB6863-807B-D9C1-E404-F337867DC2DA}"/>
              </a:ext>
            </a:extLst>
          </p:cNvPr>
          <p:cNvSpPr>
            <a:spLocks noChangeAspect="1"/>
          </p:cNvSpPr>
          <p:nvPr/>
        </p:nvSpPr>
        <p:spPr>
          <a:xfrm>
            <a:off x="330929" y="3851683"/>
            <a:ext cx="1456296" cy="957155"/>
          </a:xfrm>
          <a:prstGeom prst="ellipse">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Physician referral to community pharmacy for MCS </a:t>
            </a:r>
            <a:r>
              <a:rPr kumimoji="0" lang="en-US"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and endorsement of service.</a:t>
            </a:r>
            <a:endPar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11" name="Ellipse 15">
            <a:extLst>
              <a:ext uri="{FF2B5EF4-FFF2-40B4-BE49-F238E27FC236}">
                <a16:creationId xmlns:a16="http://schemas.microsoft.com/office/drawing/2014/main" id="{BCE69982-8FE2-18BF-E507-574DB5631F95}"/>
              </a:ext>
            </a:extLst>
          </p:cNvPr>
          <p:cNvSpPr>
            <a:spLocks noChangeAspect="1"/>
          </p:cNvSpPr>
          <p:nvPr/>
        </p:nvSpPr>
        <p:spPr>
          <a:xfrm>
            <a:off x="3699570" y="1692446"/>
            <a:ext cx="2048141" cy="756991"/>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cxnSp>
        <p:nvCxnSpPr>
          <p:cNvPr id="12" name="Gerade Verbindung mit Pfeil 20">
            <a:extLst>
              <a:ext uri="{FF2B5EF4-FFF2-40B4-BE49-F238E27FC236}">
                <a16:creationId xmlns:a16="http://schemas.microsoft.com/office/drawing/2014/main" id="{EC75C7BB-16EE-B9CF-E2E0-90A71D5DADF4}"/>
              </a:ext>
            </a:extLst>
          </p:cNvPr>
          <p:cNvCxnSpPr>
            <a:cxnSpLocks noChangeAspect="1"/>
          </p:cNvCxnSpPr>
          <p:nvPr/>
        </p:nvCxnSpPr>
        <p:spPr>
          <a:xfrm>
            <a:off x="1046286" y="3544506"/>
            <a:ext cx="0" cy="3071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22">
            <a:extLst>
              <a:ext uri="{FF2B5EF4-FFF2-40B4-BE49-F238E27FC236}">
                <a16:creationId xmlns:a16="http://schemas.microsoft.com/office/drawing/2014/main" id="{5C548033-72EC-563E-00C9-9F8363327D3A}"/>
              </a:ext>
            </a:extLst>
          </p:cNvPr>
          <p:cNvCxnSpPr>
            <a:cxnSpLocks noChangeAspect="1"/>
            <a:stCxn id="9" idx="4"/>
            <a:endCxn id="7" idx="0"/>
          </p:cNvCxnSpPr>
          <p:nvPr/>
        </p:nvCxnSpPr>
        <p:spPr>
          <a:xfrm>
            <a:off x="2407288" y="2683120"/>
            <a:ext cx="0" cy="285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28">
            <a:extLst>
              <a:ext uri="{FF2B5EF4-FFF2-40B4-BE49-F238E27FC236}">
                <a16:creationId xmlns:a16="http://schemas.microsoft.com/office/drawing/2014/main" id="{00C5768F-2AD7-68CF-862F-3353150B2C38}"/>
              </a:ext>
            </a:extLst>
          </p:cNvPr>
          <p:cNvCxnSpPr>
            <a:cxnSpLocks noChangeAspect="1"/>
            <a:stCxn id="7" idx="3"/>
            <a:endCxn id="30" idx="1"/>
          </p:cNvCxnSpPr>
          <p:nvPr/>
        </p:nvCxnSpPr>
        <p:spPr>
          <a:xfrm flipV="1">
            <a:off x="2947348" y="3251955"/>
            <a:ext cx="948201" cy="4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32">
            <a:extLst>
              <a:ext uri="{FF2B5EF4-FFF2-40B4-BE49-F238E27FC236}">
                <a16:creationId xmlns:a16="http://schemas.microsoft.com/office/drawing/2014/main" id="{E637BE87-B792-C285-0DE5-7102FB327BAF}"/>
              </a:ext>
            </a:extLst>
          </p:cNvPr>
          <p:cNvCxnSpPr>
            <a:cxnSpLocks noChangeAspect="1"/>
            <a:stCxn id="30" idx="3"/>
            <a:endCxn id="29" idx="1"/>
          </p:cNvCxnSpPr>
          <p:nvPr/>
        </p:nvCxnSpPr>
        <p:spPr>
          <a:xfrm>
            <a:off x="5551733" y="3251956"/>
            <a:ext cx="1415850" cy="13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35">
            <a:extLst>
              <a:ext uri="{FF2B5EF4-FFF2-40B4-BE49-F238E27FC236}">
                <a16:creationId xmlns:a16="http://schemas.microsoft.com/office/drawing/2014/main" id="{E754FF8C-8C05-9B30-85C5-12F089A26FDB}"/>
              </a:ext>
            </a:extLst>
          </p:cNvPr>
          <p:cNvCxnSpPr>
            <a:cxnSpLocks noChangeAspect="1"/>
            <a:stCxn id="29" idx="3"/>
          </p:cNvCxnSpPr>
          <p:nvPr/>
        </p:nvCxnSpPr>
        <p:spPr>
          <a:xfrm flipV="1">
            <a:off x="8623767" y="3256474"/>
            <a:ext cx="1174159" cy="88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43">
            <a:extLst>
              <a:ext uri="{FF2B5EF4-FFF2-40B4-BE49-F238E27FC236}">
                <a16:creationId xmlns:a16="http://schemas.microsoft.com/office/drawing/2014/main" id="{AAC1CD14-E122-028B-AB61-48E098E39133}"/>
              </a:ext>
            </a:extLst>
          </p:cNvPr>
          <p:cNvCxnSpPr>
            <a:cxnSpLocks noChangeAspect="1"/>
          </p:cNvCxnSpPr>
          <p:nvPr/>
        </p:nvCxnSpPr>
        <p:spPr>
          <a:xfrm flipV="1">
            <a:off x="7555801" y="3544506"/>
            <a:ext cx="0" cy="544058"/>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8" name="Gerade Verbindung mit Pfeil 45">
            <a:extLst>
              <a:ext uri="{FF2B5EF4-FFF2-40B4-BE49-F238E27FC236}">
                <a16:creationId xmlns:a16="http://schemas.microsoft.com/office/drawing/2014/main" id="{3A7EF338-D5FE-5062-8B94-0B54B3ACDED2}"/>
              </a:ext>
            </a:extLst>
          </p:cNvPr>
          <p:cNvCxnSpPr>
            <a:cxnSpLocks noChangeAspect="1"/>
          </p:cNvCxnSpPr>
          <p:nvPr/>
        </p:nvCxnSpPr>
        <p:spPr>
          <a:xfrm flipV="1">
            <a:off x="5107529" y="3544508"/>
            <a:ext cx="0" cy="544057"/>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9" name="Ellipse 17">
            <a:extLst>
              <a:ext uri="{FF2B5EF4-FFF2-40B4-BE49-F238E27FC236}">
                <a16:creationId xmlns:a16="http://schemas.microsoft.com/office/drawing/2014/main" id="{5F15614C-2D06-D33C-9125-5F4E28A77163}"/>
              </a:ext>
            </a:extLst>
          </p:cNvPr>
          <p:cNvSpPr>
            <a:spLocks noChangeAspect="1"/>
          </p:cNvSpPr>
          <p:nvPr/>
        </p:nvSpPr>
        <p:spPr>
          <a:xfrm>
            <a:off x="5062556" y="3830797"/>
            <a:ext cx="2538220" cy="756991"/>
          </a:xfrm>
          <a:prstGeom prst="ellipse">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Partnering with patients in building appropriate self-management habits</a:t>
            </a:r>
          </a:p>
        </p:txBody>
      </p:sp>
      <p:cxnSp>
        <p:nvCxnSpPr>
          <p:cNvPr id="20" name="Gerade Verbindung mit Pfeil 51">
            <a:extLst>
              <a:ext uri="{FF2B5EF4-FFF2-40B4-BE49-F238E27FC236}">
                <a16:creationId xmlns:a16="http://schemas.microsoft.com/office/drawing/2014/main" id="{8EF7B10A-A3B0-9303-7DD7-EE18A47F0C02}"/>
              </a:ext>
            </a:extLst>
          </p:cNvPr>
          <p:cNvCxnSpPr>
            <a:cxnSpLocks noChangeAspect="1"/>
          </p:cNvCxnSpPr>
          <p:nvPr/>
        </p:nvCxnSpPr>
        <p:spPr>
          <a:xfrm flipV="1">
            <a:off x="4708442" y="2660030"/>
            <a:ext cx="0" cy="272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53">
            <a:extLst>
              <a:ext uri="{FF2B5EF4-FFF2-40B4-BE49-F238E27FC236}">
                <a16:creationId xmlns:a16="http://schemas.microsoft.com/office/drawing/2014/main" id="{FC11951E-817D-9110-0259-F3D265759B55}"/>
              </a:ext>
            </a:extLst>
          </p:cNvPr>
          <p:cNvCxnSpPr>
            <a:cxnSpLocks noChangeAspect="1"/>
          </p:cNvCxnSpPr>
          <p:nvPr/>
        </p:nvCxnSpPr>
        <p:spPr>
          <a:xfrm flipV="1">
            <a:off x="7795675" y="2623109"/>
            <a:ext cx="0" cy="332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feld 1">
            <a:extLst>
              <a:ext uri="{FF2B5EF4-FFF2-40B4-BE49-F238E27FC236}">
                <a16:creationId xmlns:a16="http://schemas.microsoft.com/office/drawing/2014/main" id="{23A2BABA-0470-5ABC-2C35-F2B18CB656F2}"/>
              </a:ext>
            </a:extLst>
          </p:cNvPr>
          <p:cNvSpPr txBox="1">
            <a:spLocks noChangeAspect="1"/>
          </p:cNvSpPr>
          <p:nvPr/>
        </p:nvSpPr>
        <p:spPr>
          <a:xfrm>
            <a:off x="3085931" y="3295151"/>
            <a:ext cx="948201" cy="2308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7-14 days</a:t>
            </a:r>
          </a:p>
        </p:txBody>
      </p:sp>
      <p:sp>
        <p:nvSpPr>
          <p:cNvPr id="23" name="Textfeld 30">
            <a:extLst>
              <a:ext uri="{FF2B5EF4-FFF2-40B4-BE49-F238E27FC236}">
                <a16:creationId xmlns:a16="http://schemas.microsoft.com/office/drawing/2014/main" id="{C13BC5A9-64A7-AAFD-D717-DCD1EB756F8F}"/>
              </a:ext>
            </a:extLst>
          </p:cNvPr>
          <p:cNvSpPr txBox="1">
            <a:spLocks noChangeAspect="1"/>
          </p:cNvSpPr>
          <p:nvPr/>
        </p:nvSpPr>
        <p:spPr>
          <a:xfrm>
            <a:off x="5908466" y="3289224"/>
            <a:ext cx="905771" cy="2308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e-CH"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14-28 </a:t>
            </a:r>
            <a:r>
              <a:rPr kumimoji="0" lang="en-GB"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days</a:t>
            </a:r>
          </a:p>
        </p:txBody>
      </p:sp>
      <p:sp>
        <p:nvSpPr>
          <p:cNvPr id="25" name="Rechteck: abgerundete Ecken 9">
            <a:extLst>
              <a:ext uri="{FF2B5EF4-FFF2-40B4-BE49-F238E27FC236}">
                <a16:creationId xmlns:a16="http://schemas.microsoft.com/office/drawing/2014/main" id="{9F43B95C-0662-C3AF-3F23-F24C15F9D269}"/>
              </a:ext>
            </a:extLst>
          </p:cNvPr>
          <p:cNvSpPr>
            <a:spLocks noChangeAspect="1"/>
          </p:cNvSpPr>
          <p:nvPr/>
        </p:nvSpPr>
        <p:spPr>
          <a:xfrm>
            <a:off x="521399" y="2961115"/>
            <a:ext cx="1080120" cy="576064"/>
          </a:xfrm>
          <a:prstGeom prst="round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67"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prescribed new long-term medicine</a:t>
            </a:r>
          </a:p>
        </p:txBody>
      </p:sp>
      <p:sp>
        <p:nvSpPr>
          <p:cNvPr id="26" name="Rechteck: abgerundete Ecken 10">
            <a:extLst>
              <a:ext uri="{FF2B5EF4-FFF2-40B4-BE49-F238E27FC236}">
                <a16:creationId xmlns:a16="http://schemas.microsoft.com/office/drawing/2014/main" id="{89AB04FB-BFB3-CAE5-AC2D-18FC4FF51954}"/>
              </a:ext>
            </a:extLst>
          </p:cNvPr>
          <p:cNvSpPr>
            <a:spLocks noChangeAspect="1"/>
          </p:cNvSpPr>
          <p:nvPr/>
        </p:nvSpPr>
        <p:spPr>
          <a:xfrm>
            <a:off x="3569117" y="1921841"/>
            <a:ext cx="2278651" cy="57606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Optional: </a:t>
            </a: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to send feedback to physician if unresolved medication issues exist.</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Refer patient back to physician if needed.</a:t>
            </a:r>
            <a:endParaRPr kumimoji="0" lang="en-GB"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27" name="Rechteck: abgerundete Ecken 10">
            <a:extLst>
              <a:ext uri="{FF2B5EF4-FFF2-40B4-BE49-F238E27FC236}">
                <a16:creationId xmlns:a16="http://schemas.microsoft.com/office/drawing/2014/main" id="{BD0711B1-C88F-44C5-4A10-0F2176D4DB46}"/>
              </a:ext>
            </a:extLst>
          </p:cNvPr>
          <p:cNvSpPr>
            <a:spLocks noChangeAspect="1"/>
          </p:cNvSpPr>
          <p:nvPr/>
        </p:nvSpPr>
        <p:spPr>
          <a:xfrm>
            <a:off x="6605607" y="1810309"/>
            <a:ext cx="2278651" cy="57606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Compulsory: </a:t>
            </a: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to send feedback to physician upon completion of MCS Follow-up for all patients.*</a:t>
            </a: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Refer patient back to physician if needed</a:t>
            </a: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t>
            </a:r>
            <a:endPar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cxnSp>
        <p:nvCxnSpPr>
          <p:cNvPr id="28" name="Gerade Verbindung mit Pfeil 35">
            <a:extLst>
              <a:ext uri="{FF2B5EF4-FFF2-40B4-BE49-F238E27FC236}">
                <a16:creationId xmlns:a16="http://schemas.microsoft.com/office/drawing/2014/main" id="{B9662257-3C88-A1F4-7340-731329F341CC}"/>
              </a:ext>
            </a:extLst>
          </p:cNvPr>
          <p:cNvCxnSpPr>
            <a:cxnSpLocks noChangeAspect="1"/>
            <a:stCxn id="27" idx="3"/>
          </p:cNvCxnSpPr>
          <p:nvPr/>
        </p:nvCxnSpPr>
        <p:spPr>
          <a:xfrm>
            <a:off x="8884258" y="2098341"/>
            <a:ext cx="1148722" cy="5733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Rechteck: abgerundete Ecken 11">
            <a:extLst>
              <a:ext uri="{FF2B5EF4-FFF2-40B4-BE49-F238E27FC236}">
                <a16:creationId xmlns:a16="http://schemas.microsoft.com/office/drawing/2014/main" id="{0C840819-AF2D-099D-FCC4-AF8F8D533996}"/>
              </a:ext>
            </a:extLst>
          </p:cNvPr>
          <p:cNvSpPr>
            <a:spLocks noChangeAspect="1"/>
          </p:cNvSpPr>
          <p:nvPr/>
        </p:nvSpPr>
        <p:spPr>
          <a:xfrm>
            <a:off x="6967583" y="2860140"/>
            <a:ext cx="1656184" cy="810365"/>
          </a:xfrm>
          <a:prstGeom prst="roundRect">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MCS Consultation Two</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(via phone, video-conference or in-person)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667"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 Patient + Support Person (Optional)</a:t>
            </a:r>
          </a:p>
        </p:txBody>
      </p:sp>
      <p:sp>
        <p:nvSpPr>
          <p:cNvPr id="30" name="Rechteck: abgerundete Ecken 10">
            <a:extLst>
              <a:ext uri="{FF2B5EF4-FFF2-40B4-BE49-F238E27FC236}">
                <a16:creationId xmlns:a16="http://schemas.microsoft.com/office/drawing/2014/main" id="{57DE5EFB-65AF-357E-E203-185BB572D8E6}"/>
              </a:ext>
            </a:extLst>
          </p:cNvPr>
          <p:cNvSpPr>
            <a:spLocks noChangeAspect="1"/>
          </p:cNvSpPr>
          <p:nvPr/>
        </p:nvSpPr>
        <p:spPr>
          <a:xfrm>
            <a:off x="3895550" y="2846773"/>
            <a:ext cx="1656183" cy="810365"/>
          </a:xfrm>
          <a:prstGeom prst="roundRect">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MCS Consultation One</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(via phone, video-conference or in-person)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667"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Pharmacist + Patient + Support Person (Optional)</a:t>
            </a:r>
          </a:p>
        </p:txBody>
      </p:sp>
      <p:sp>
        <p:nvSpPr>
          <p:cNvPr id="31" name="TextBox 30">
            <a:extLst>
              <a:ext uri="{FF2B5EF4-FFF2-40B4-BE49-F238E27FC236}">
                <a16:creationId xmlns:a16="http://schemas.microsoft.com/office/drawing/2014/main" id="{40262AEB-63A6-92B0-4DF4-324B5C2336BB}"/>
              </a:ext>
            </a:extLst>
          </p:cNvPr>
          <p:cNvSpPr txBox="1"/>
          <p:nvPr/>
        </p:nvSpPr>
        <p:spPr>
          <a:xfrm>
            <a:off x="339246" y="5664585"/>
            <a:ext cx="11503972" cy="1077603"/>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ptos" panose="02110004020202020204"/>
                <a:ea typeface="+mn-ea"/>
                <a:cs typeface="+mn-cs"/>
              </a:rPr>
              <a:t>Figure 5. </a:t>
            </a: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Adapted New Medicine Service for Switzerland (myCare Start) – Service framework. Adapted from </a:t>
            </a:r>
            <a:r>
              <a:rPr kumimoji="0" lang="nb-NO" sz="1067" b="0" i="0" u="none" strike="noStrike" kern="1200" cap="none" spc="0" normalizeH="0" baseline="0" noProof="0" dirty="0">
                <a:ln>
                  <a:noFill/>
                </a:ln>
                <a:solidFill>
                  <a:prstClr val="black"/>
                </a:solidFill>
                <a:effectLst/>
                <a:uLnTx/>
                <a:uFillTx/>
                <a:latin typeface="Aptos" panose="02110004020202020204"/>
                <a:ea typeface="+mn-ea"/>
                <a:cs typeface="+mn-cs"/>
              </a:rPr>
              <a:t>Elliott RA, Boyd MJ, Salema N, et al. (2016) BMJ Quality &amp; Safety. (MCS- myCare Start) </a:t>
            </a:r>
            <a:r>
              <a:rPr kumimoji="0" lang="nb-NO" sz="1067" b="0" i="1" u="none" strike="noStrike" kern="1200" cap="none" spc="0" normalizeH="0" baseline="0" noProof="0" dirty="0">
                <a:ln>
                  <a:noFill/>
                </a:ln>
                <a:solidFill>
                  <a:prstClr val="black"/>
                </a:solidFill>
                <a:effectLst/>
                <a:uLnTx/>
                <a:uFillTx/>
                <a:latin typeface="Aptos" panose="02110004020202020204"/>
                <a:ea typeface="+mn-ea"/>
                <a:cs typeface="+mn-cs"/>
              </a:rPr>
              <a:t>*If a patient does not attend MCS Consultation Two, then a feedback form based on the MCS Consultation One should be sent to the patient’s physician.</a:t>
            </a:r>
            <a:endParaRPr kumimoji="0" lang="en-US" sz="1067"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609630" marR="0" lvl="2" indent="0" algn="l" defTabSz="914446"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15" marR="0" lvl="1" indent="0" algn="l" defTabSz="914446"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46" marR="0" lvl="2" indent="-304815" algn="l" defTabSz="914446" rtl="0" eaLnBrk="1" fontAlgn="auto" latinLnBrk="0" hangingPunct="1">
              <a:lnSpc>
                <a:spcPct val="100000"/>
              </a:lnSpc>
              <a:spcBef>
                <a:spcPts val="0"/>
              </a:spcBef>
              <a:spcAft>
                <a:spcPts val="0"/>
              </a:spcAft>
              <a:buClrTx/>
              <a:buSzTx/>
              <a:buFont typeface="+mj-lt"/>
              <a:buAutoNum type="arabicPeriod"/>
              <a:tabLst/>
              <a:defRPr/>
            </a:pPr>
            <a:endParaRPr kumimoji="0" lang="en-GB" sz="10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3" name="Connector: Elbow 32">
            <a:extLst>
              <a:ext uri="{FF2B5EF4-FFF2-40B4-BE49-F238E27FC236}">
                <a16:creationId xmlns:a16="http://schemas.microsoft.com/office/drawing/2014/main" id="{8DFF6ED6-4119-8226-C42A-EC99FB1C0749}"/>
              </a:ext>
            </a:extLst>
          </p:cNvPr>
          <p:cNvCxnSpPr>
            <a:stCxn id="10" idx="6"/>
          </p:cNvCxnSpPr>
          <p:nvPr/>
        </p:nvCxnSpPr>
        <p:spPr>
          <a:xfrm flipV="1">
            <a:off x="1787225" y="3544506"/>
            <a:ext cx="620063" cy="78575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FEF0D5D3-6FD9-6B95-F451-A0A497D51FCF}"/>
              </a:ext>
            </a:extLst>
          </p:cNvPr>
          <p:cNvCxnSpPr>
            <a:stCxn id="25" idx="0"/>
            <a:endCxn id="9" idx="2"/>
          </p:cNvCxnSpPr>
          <p:nvPr/>
        </p:nvCxnSpPr>
        <p:spPr>
          <a:xfrm rot="5400000" flipH="1" flipV="1">
            <a:off x="992013" y="2273988"/>
            <a:ext cx="756572" cy="61768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91BDE962-60EC-2386-9D58-9C9520F947B8}"/>
              </a:ext>
            </a:extLst>
          </p:cNvPr>
          <p:cNvSpPr txBox="1"/>
          <p:nvPr/>
        </p:nvSpPr>
        <p:spPr>
          <a:xfrm>
            <a:off x="317048" y="4874069"/>
            <a:ext cx="2424204" cy="707886"/>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defTabSz="609660">
              <a:spcBef>
                <a:spcPts val="0"/>
              </a:spcBef>
              <a:defRPr/>
            </a:pPr>
            <a:r>
              <a:rPr lang="en-US" sz="1000" b="1" dirty="0">
                <a:solidFill>
                  <a:schemeClr val="accent4">
                    <a:lumMod val="75000"/>
                  </a:schemeClr>
                </a:solidFill>
              </a:rPr>
              <a:t>Adaptation 1: </a:t>
            </a:r>
            <a:r>
              <a:rPr lang="en-US" sz="1000" dirty="0">
                <a:solidFill>
                  <a:prstClr val="black"/>
                </a:solidFill>
              </a:rPr>
              <a:t>Facilitated physician referrals to the myCare Start service will form a secondary route of recruitment into the service.</a:t>
            </a:r>
            <a:endParaRPr lang="en-US" sz="1000" b="1" dirty="0">
              <a:solidFill>
                <a:srgbClr val="C95B40"/>
              </a:solidFill>
            </a:endParaRPr>
          </a:p>
        </p:txBody>
      </p:sp>
      <p:sp>
        <p:nvSpPr>
          <p:cNvPr id="45" name="TextBox 44">
            <a:extLst>
              <a:ext uri="{FF2B5EF4-FFF2-40B4-BE49-F238E27FC236}">
                <a16:creationId xmlns:a16="http://schemas.microsoft.com/office/drawing/2014/main" id="{E1057338-A32A-62F7-7D31-ADEB7C1F98D1}"/>
              </a:ext>
            </a:extLst>
          </p:cNvPr>
          <p:cNvSpPr txBox="1"/>
          <p:nvPr/>
        </p:nvSpPr>
        <p:spPr>
          <a:xfrm>
            <a:off x="5189952" y="4653025"/>
            <a:ext cx="5071648" cy="1015663"/>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defTabSz="609660">
              <a:spcBef>
                <a:spcPts val="0"/>
              </a:spcBef>
              <a:defRPr/>
            </a:pPr>
            <a:r>
              <a:rPr lang="en-US" sz="1000" b="1" dirty="0">
                <a:solidFill>
                  <a:schemeClr val="accent4">
                    <a:lumMod val="75000"/>
                  </a:schemeClr>
                </a:solidFill>
              </a:rPr>
              <a:t>Adaptation 2: </a:t>
            </a:r>
            <a:r>
              <a:rPr lang="en-US" sz="1000" dirty="0">
                <a:solidFill>
                  <a:prstClr val="black"/>
                </a:solidFill>
              </a:rPr>
              <a:t>Flexible intervention mode of delivery based on both patient and pharmacy preferences and needs. Options include over the phone, in-person or via video conference.</a:t>
            </a:r>
          </a:p>
          <a:p>
            <a:pPr defTabSz="609660">
              <a:defRPr/>
            </a:pPr>
            <a:r>
              <a:rPr lang="en-US" sz="1000" b="1" dirty="0">
                <a:solidFill>
                  <a:schemeClr val="accent4">
                    <a:lumMod val="75000"/>
                  </a:schemeClr>
                </a:solidFill>
              </a:rPr>
              <a:t>Adaptation 3: </a:t>
            </a:r>
            <a:r>
              <a:rPr lang="en-US" sz="1000" dirty="0">
                <a:solidFill>
                  <a:prstClr val="black"/>
                </a:solidFill>
              </a:rPr>
              <a:t>A support person may accompany a patient during myCare Care Start consultations. This could be a family member, friend or official care person. The person may accompany the patient but cannot attend in place of the patient.</a:t>
            </a:r>
          </a:p>
          <a:p>
            <a:pPr lvl="0" defTabSz="609660">
              <a:spcBef>
                <a:spcPts val="0"/>
              </a:spcBef>
              <a:defRPr/>
            </a:pPr>
            <a:endParaRPr lang="en-US" sz="1000" dirty="0">
              <a:solidFill>
                <a:prstClr val="black"/>
              </a:solidFill>
            </a:endParaRPr>
          </a:p>
        </p:txBody>
      </p:sp>
      <p:sp>
        <p:nvSpPr>
          <p:cNvPr id="47" name="TextBox 46">
            <a:extLst>
              <a:ext uri="{FF2B5EF4-FFF2-40B4-BE49-F238E27FC236}">
                <a16:creationId xmlns:a16="http://schemas.microsoft.com/office/drawing/2014/main" id="{2909722B-EEFD-45B4-B225-CEABD3240A5C}"/>
              </a:ext>
            </a:extLst>
          </p:cNvPr>
          <p:cNvSpPr txBox="1"/>
          <p:nvPr/>
        </p:nvSpPr>
        <p:spPr>
          <a:xfrm>
            <a:off x="1979437" y="632082"/>
            <a:ext cx="4467848" cy="1015663"/>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60">
              <a:defRPr/>
            </a:pPr>
            <a:r>
              <a:rPr lang="en-US" sz="1000" b="1" dirty="0">
                <a:solidFill>
                  <a:schemeClr val="accent4">
                    <a:lumMod val="75000"/>
                  </a:schemeClr>
                </a:solidFill>
              </a:rPr>
              <a:t>Adaptation 4: </a:t>
            </a:r>
            <a:r>
              <a:rPr lang="en-US" sz="1000" dirty="0">
                <a:solidFill>
                  <a:prstClr val="black"/>
                </a:solidFill>
              </a:rPr>
              <a:t>Elaborating the consultation guide to include evidence-based intervention options available to pharmacists to address issues presented by patients.</a:t>
            </a:r>
            <a:endParaRPr lang="en-US" sz="1000" b="1" dirty="0">
              <a:solidFill>
                <a:schemeClr val="accent4">
                  <a:lumMod val="75000"/>
                </a:schemeClr>
              </a:solidFill>
            </a:endParaRPr>
          </a:p>
          <a:p>
            <a:pPr lvl="0" defTabSz="609660">
              <a:spcBef>
                <a:spcPts val="0"/>
              </a:spcBef>
              <a:defRPr/>
            </a:pPr>
            <a:r>
              <a:rPr lang="en-US" sz="1000" b="1" dirty="0">
                <a:solidFill>
                  <a:schemeClr val="accent4">
                    <a:lumMod val="75000"/>
                  </a:schemeClr>
                </a:solidFill>
              </a:rPr>
              <a:t>Adaptation 5: </a:t>
            </a:r>
            <a:r>
              <a:rPr lang="en-US" sz="1000" dirty="0">
                <a:solidFill>
                  <a:prstClr val="black"/>
                </a:solidFill>
              </a:rPr>
              <a:t>Re-demonstration of any new device is required at MCS Consultation One. This is an adjunct to demonstration that is carried out upon initial dispensation. This can be conducted in-person or via video conference.</a:t>
            </a:r>
          </a:p>
        </p:txBody>
      </p:sp>
      <p:sp>
        <p:nvSpPr>
          <p:cNvPr id="51" name="TextBox 50">
            <a:extLst>
              <a:ext uri="{FF2B5EF4-FFF2-40B4-BE49-F238E27FC236}">
                <a16:creationId xmlns:a16="http://schemas.microsoft.com/office/drawing/2014/main" id="{8E6F5773-B5DD-5A91-08E7-F305A9E4AE59}"/>
              </a:ext>
            </a:extLst>
          </p:cNvPr>
          <p:cNvSpPr txBox="1"/>
          <p:nvPr/>
        </p:nvSpPr>
        <p:spPr>
          <a:xfrm>
            <a:off x="6605607" y="616069"/>
            <a:ext cx="3710516" cy="553998"/>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defTabSz="609660">
              <a:spcBef>
                <a:spcPts val="0"/>
              </a:spcBef>
              <a:defRPr/>
            </a:pPr>
            <a:r>
              <a:rPr lang="en-US" sz="1000" b="1" dirty="0">
                <a:solidFill>
                  <a:schemeClr val="accent4">
                    <a:lumMod val="75000"/>
                  </a:schemeClr>
                </a:solidFill>
              </a:rPr>
              <a:t>Adaptation 6: </a:t>
            </a:r>
            <a:r>
              <a:rPr lang="en-US" sz="1000" dirty="0">
                <a:solidFill>
                  <a:prstClr val="black"/>
                </a:solidFill>
              </a:rPr>
              <a:t>More flexibility for Consultation Two. This may occur 2-4 weeks after Consultation One, in accordance with physician follow up.</a:t>
            </a:r>
          </a:p>
        </p:txBody>
      </p:sp>
      <p:pic>
        <p:nvPicPr>
          <p:cNvPr id="52" name="Picture 51">
            <a:extLst>
              <a:ext uri="{FF2B5EF4-FFF2-40B4-BE49-F238E27FC236}">
                <a16:creationId xmlns:a16="http://schemas.microsoft.com/office/drawing/2014/main" id="{B132C8C2-E0E8-8290-CAC8-403596264BB2}"/>
              </a:ext>
            </a:extLst>
          </p:cNvPr>
          <p:cNvPicPr>
            <a:picLocks noChangeAspect="1"/>
          </p:cNvPicPr>
          <p:nvPr/>
        </p:nvPicPr>
        <p:blipFill>
          <a:blip r:embed="rId7"/>
          <a:stretch>
            <a:fillRect/>
          </a:stretch>
        </p:blipFill>
        <p:spPr>
          <a:xfrm rot="20183434">
            <a:off x="3628744" y="4878517"/>
            <a:ext cx="959922" cy="618096"/>
          </a:xfrm>
          <a:prstGeom prst="rect">
            <a:avLst/>
          </a:prstGeom>
        </p:spPr>
      </p:pic>
      <p:pic>
        <p:nvPicPr>
          <p:cNvPr id="53" name="Picture 52">
            <a:extLst>
              <a:ext uri="{FF2B5EF4-FFF2-40B4-BE49-F238E27FC236}">
                <a16:creationId xmlns:a16="http://schemas.microsoft.com/office/drawing/2014/main" id="{93CA5D37-181C-D40A-FCA0-BD3F82F5BF64}"/>
              </a:ext>
            </a:extLst>
          </p:cNvPr>
          <p:cNvPicPr>
            <a:picLocks noChangeAspect="1"/>
          </p:cNvPicPr>
          <p:nvPr/>
        </p:nvPicPr>
        <p:blipFill>
          <a:blip r:embed="rId8"/>
          <a:stretch>
            <a:fillRect/>
          </a:stretch>
        </p:blipFill>
        <p:spPr>
          <a:xfrm rot="20018298">
            <a:off x="2726068" y="4362988"/>
            <a:ext cx="865361" cy="1170323"/>
          </a:xfrm>
          <a:prstGeom prst="rect">
            <a:avLst/>
          </a:prstGeom>
        </p:spPr>
      </p:pic>
      <p:pic>
        <p:nvPicPr>
          <p:cNvPr id="54" name="Picture 53" descr="A black background with a black square&#10;&#10;Description automatically generated with medium confidence">
            <a:extLst>
              <a:ext uri="{FF2B5EF4-FFF2-40B4-BE49-F238E27FC236}">
                <a16:creationId xmlns:a16="http://schemas.microsoft.com/office/drawing/2014/main" id="{50739F4A-8B97-9284-60A5-4B929C9B0E7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3338574">
            <a:off x="1731307" y="4472195"/>
            <a:ext cx="353579" cy="301480"/>
          </a:xfrm>
          <a:prstGeom prst="rect">
            <a:avLst/>
          </a:prstGeom>
        </p:spPr>
      </p:pic>
      <p:pic>
        <p:nvPicPr>
          <p:cNvPr id="55" name="Picture 54" descr="A black background with a black square&#10;&#10;Description automatically generated with medium confidence">
            <a:extLst>
              <a:ext uri="{FF2B5EF4-FFF2-40B4-BE49-F238E27FC236}">
                <a16:creationId xmlns:a16="http://schemas.microsoft.com/office/drawing/2014/main" id="{F6210AAA-4C68-FE93-F4B2-C7338C114015}"/>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5241397" flipH="1">
            <a:off x="4085452" y="3882083"/>
            <a:ext cx="1152362" cy="844297"/>
          </a:xfrm>
          <a:prstGeom prst="rect">
            <a:avLst/>
          </a:prstGeom>
        </p:spPr>
      </p:pic>
      <p:pic>
        <p:nvPicPr>
          <p:cNvPr id="56" name="Picture 55" descr="A black background with a black square&#10;&#10;Description automatically generated with medium confidence">
            <a:extLst>
              <a:ext uri="{FF2B5EF4-FFF2-40B4-BE49-F238E27FC236}">
                <a16:creationId xmlns:a16="http://schemas.microsoft.com/office/drawing/2014/main" id="{64040DA5-3BA4-CAE0-B6FF-51765C17E3AB}"/>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5241397" flipH="1" flipV="1">
            <a:off x="7762306" y="3795601"/>
            <a:ext cx="930791" cy="752614"/>
          </a:xfrm>
          <a:prstGeom prst="rect">
            <a:avLst/>
          </a:prstGeom>
        </p:spPr>
      </p:pic>
      <p:pic>
        <p:nvPicPr>
          <p:cNvPr id="57" name="Picture 56" descr="A black background with a black square&#10;&#10;Description automatically generated with medium confidence">
            <a:extLst>
              <a:ext uri="{FF2B5EF4-FFF2-40B4-BE49-F238E27FC236}">
                <a16:creationId xmlns:a16="http://schemas.microsoft.com/office/drawing/2014/main" id="{37F9A4D5-5990-D774-6F3D-0357D9363C99}"/>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3669651" flipH="1" flipV="1">
            <a:off x="3001968" y="1847186"/>
            <a:ext cx="1208182" cy="976905"/>
          </a:xfrm>
          <a:prstGeom prst="rect">
            <a:avLst/>
          </a:prstGeom>
        </p:spPr>
      </p:pic>
      <p:pic>
        <p:nvPicPr>
          <p:cNvPr id="58" name="Picture 57" descr="A black background with a black square&#10;&#10;Description automatically generated with medium confidence">
            <a:extLst>
              <a:ext uri="{FF2B5EF4-FFF2-40B4-BE49-F238E27FC236}">
                <a16:creationId xmlns:a16="http://schemas.microsoft.com/office/drawing/2014/main" id="{9F3FF86E-2C71-687B-BE0F-DD9561A5CC24}"/>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14867713" flipH="1" flipV="1">
            <a:off x="5601125" y="1593767"/>
            <a:ext cx="1777679" cy="1210947"/>
          </a:xfrm>
          <a:prstGeom prst="rect">
            <a:avLst/>
          </a:prstGeom>
        </p:spPr>
      </p:pic>
      <p:pic>
        <p:nvPicPr>
          <p:cNvPr id="59" name="Picture 58" descr="A black background with a black square&#10;&#10;Description automatically generated with medium confidence">
            <a:extLst>
              <a:ext uri="{FF2B5EF4-FFF2-40B4-BE49-F238E27FC236}">
                <a16:creationId xmlns:a16="http://schemas.microsoft.com/office/drawing/2014/main" id="{568F1D7F-FABE-7C61-6C6B-30960C4F7A3A}"/>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8326573">
            <a:off x="8628355" y="1074471"/>
            <a:ext cx="844473" cy="699966"/>
          </a:xfrm>
          <a:prstGeom prst="rect">
            <a:avLst/>
          </a:prstGeom>
        </p:spPr>
      </p:pic>
    </p:spTree>
    <p:extLst>
      <p:ext uri="{BB962C8B-B14F-4D97-AF65-F5344CB8AC3E}">
        <p14:creationId xmlns:p14="http://schemas.microsoft.com/office/powerpoint/2010/main" val="3443794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9" grpId="0" animBg="1"/>
      <p:bldP spid="22" grpId="0"/>
      <p:bldP spid="23" grpId="0"/>
      <p:bldP spid="25" grpId="0" animBg="1"/>
      <p:bldP spid="26" grpId="0" animBg="1"/>
      <p:bldP spid="27" grpId="0" animBg="1"/>
      <p:bldP spid="29" grpId="0" animBg="1"/>
      <p:bldP spid="30" grpId="0" animBg="1"/>
      <p:bldP spid="43" grpId="0"/>
      <p:bldP spid="45" grpId="0"/>
      <p:bldP spid="47" grpId="0"/>
      <p:bldP spid="5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6D57F2-F4B4-1A43-7007-688830D3C9C8}"/>
              </a:ext>
            </a:extLst>
          </p:cNvPr>
          <p:cNvPicPr>
            <a:picLocks noGrp="1" noChangeAspect="1"/>
          </p:cNvPicPr>
          <p:nvPr>
            <p:ph type="pic" idx="2"/>
          </p:nvPr>
        </p:nvPicPr>
        <p:blipFill>
          <a:blip r:embed="rId3"/>
          <a:srcRect t="7537" b="7537"/>
          <a:stretch>
            <a:fillRect/>
          </a:stretch>
        </p:blipFill>
        <p:spPr/>
      </p:pic>
      <p:sp>
        <p:nvSpPr>
          <p:cNvPr id="5" name="Rounded Rectangle 4">
            <a:extLst>
              <a:ext uri="{FF2B5EF4-FFF2-40B4-BE49-F238E27FC236}">
                <a16:creationId xmlns:a16="http://schemas.microsoft.com/office/drawing/2014/main" id="{C5784891-E1C3-3385-930E-64DF3375E910}"/>
              </a:ext>
            </a:extLst>
          </p:cNvPr>
          <p:cNvSpPr/>
          <p:nvPr/>
        </p:nvSpPr>
        <p:spPr>
          <a:xfrm>
            <a:off x="300965" y="1098518"/>
            <a:ext cx="3346963" cy="20680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908" name="Google Shape;908;p5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sz="3600" b="1" dirty="0">
                <a:solidFill>
                  <a:schemeClr val="tx1"/>
                </a:solidFill>
              </a:rPr>
              <a:t>Thank you!</a:t>
            </a:r>
            <a:br>
              <a:rPr lang="en-US" sz="3600" b="1" dirty="0">
                <a:solidFill>
                  <a:schemeClr val="tx1"/>
                </a:solidFill>
              </a:rPr>
            </a:br>
            <a:r>
              <a:rPr lang="en-US" sz="3600" b="1" dirty="0">
                <a:solidFill>
                  <a:schemeClr val="tx1"/>
                </a:solidFill>
              </a:rPr>
              <a:t>Comments? Questions?</a:t>
            </a:r>
            <a:endParaRPr sz="3600" b="1" dirty="0">
              <a:solidFill>
                <a:schemeClr val="tx1"/>
              </a:solidFill>
            </a:endParaRPr>
          </a:p>
        </p:txBody>
      </p:sp>
      <p:sp>
        <p:nvSpPr>
          <p:cNvPr id="6" name="Rounded Rectangle 5">
            <a:extLst>
              <a:ext uri="{FF2B5EF4-FFF2-40B4-BE49-F238E27FC236}">
                <a16:creationId xmlns:a16="http://schemas.microsoft.com/office/drawing/2014/main" id="{C5784891-E1C3-3385-930E-64DF3375E910}"/>
              </a:ext>
            </a:extLst>
          </p:cNvPr>
          <p:cNvSpPr/>
          <p:nvPr/>
        </p:nvSpPr>
        <p:spPr>
          <a:xfrm>
            <a:off x="8307977" y="4331577"/>
            <a:ext cx="3689291" cy="20680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700" kern="0" dirty="0">
                <a:solidFill>
                  <a:srgbClr val="000000"/>
                </a:solidFill>
                <a:latin typeface="Montserrat Medium" panose="020B0604020202020204" charset="0"/>
                <a:sym typeface="Arial"/>
              </a:rPr>
              <a:t>Gabrielle Zimmermann, PhD </a:t>
            </a:r>
            <a:r>
              <a:rPr lang="en-US" sz="1600" kern="0" dirty="0">
                <a:solidFill>
                  <a:srgbClr val="000000"/>
                </a:solidFill>
                <a:latin typeface="Montserrat" panose="020B0604020202020204" charset="0"/>
                <a:sym typeface="Arial"/>
              </a:rPr>
              <a:t>Program Coordinator, Knowledge Translation &amp; Implementation Science, </a:t>
            </a:r>
          </a:p>
          <a:p>
            <a:pPr algn="ctr" defTabSz="1219170">
              <a:buClr>
                <a:srgbClr val="000000"/>
              </a:buClr>
            </a:pPr>
            <a:r>
              <a:rPr lang="en-US" sz="1600" kern="0" dirty="0">
                <a:solidFill>
                  <a:srgbClr val="000000"/>
                </a:solidFill>
                <a:latin typeface="Montserrat" panose="020B0604020202020204" charset="0"/>
                <a:sym typeface="Arial"/>
              </a:rPr>
              <a:t>LHS Team, </a:t>
            </a:r>
            <a:r>
              <a:rPr lang="en-US" sz="1600" kern="0" dirty="0" err="1">
                <a:solidFill>
                  <a:srgbClr val="000000"/>
                </a:solidFill>
                <a:latin typeface="Montserrat" panose="020B0604020202020204" charset="0"/>
                <a:sym typeface="Arial"/>
              </a:rPr>
              <a:t>AbSPORU</a:t>
            </a:r>
            <a:r>
              <a:rPr lang="en-US" sz="1600" kern="0" dirty="0">
                <a:solidFill>
                  <a:srgbClr val="000000"/>
                </a:solidFill>
                <a:latin typeface="Montserrat" panose="020B0604020202020204" charset="0"/>
                <a:sym typeface="Arial"/>
              </a:rPr>
              <a:t> gzimmerm@ualberta.ca </a:t>
            </a:r>
            <a:endParaRPr lang="en-US" sz="1600" kern="0" dirty="0">
              <a:solidFill>
                <a:srgbClr val="FFFFFF"/>
              </a:solidFill>
              <a:latin typeface="Arial"/>
              <a:sym typeface="Arial"/>
            </a:endParaRPr>
          </a:p>
        </p:txBody>
      </p:sp>
    </p:spTree>
    <p:extLst>
      <p:ext uri="{BB962C8B-B14F-4D97-AF65-F5344CB8AC3E}">
        <p14:creationId xmlns:p14="http://schemas.microsoft.com/office/powerpoint/2010/main" val="4035805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EE8E9-7DB9-2E66-AF29-D08810B8BD11}"/>
              </a:ext>
            </a:extLst>
          </p:cNvPr>
          <p:cNvSpPr>
            <a:spLocks noGrp="1"/>
          </p:cNvSpPr>
          <p:nvPr>
            <p:ph type="ctrTitle"/>
          </p:nvPr>
        </p:nvSpPr>
        <p:spPr>
          <a:xfrm>
            <a:off x="40887" y="2132923"/>
            <a:ext cx="12028293" cy="2447786"/>
          </a:xfrm>
        </p:spPr>
        <p:txBody>
          <a:bodyPr>
            <a:normAutofit/>
          </a:bodyPr>
          <a:lstStyle/>
          <a:p>
            <a:r>
              <a:rPr lang="en-CH" sz="3500" b="1" dirty="0">
                <a:latin typeface="Arial" panose="020B0604020202020204" pitchFamily="34" charset="0"/>
                <a:cs typeface="Arial" panose="020B0604020202020204" pitchFamily="34" charset="0"/>
              </a:rPr>
              <a:t>Are Rigour and Pragmatism Mutually Exclusive?</a:t>
            </a:r>
            <a:br>
              <a:rPr lang="en-CH" sz="3500" b="1" dirty="0">
                <a:latin typeface="Arial" panose="020B0604020202020204" pitchFamily="34" charset="0"/>
                <a:cs typeface="Arial" panose="020B0604020202020204" pitchFamily="34" charset="0"/>
              </a:rPr>
            </a:br>
            <a:r>
              <a:rPr lang="en-CH" sz="3500" i="1" dirty="0">
                <a:latin typeface="Arial" panose="020B0604020202020204" pitchFamily="34" charset="0"/>
                <a:cs typeface="Arial" panose="020B0604020202020204" pitchFamily="34" charset="0"/>
              </a:rPr>
              <a:t>Reflections from Implementing Health</a:t>
            </a:r>
            <a:br>
              <a:rPr lang="en-CH" sz="3500" i="1" dirty="0">
                <a:latin typeface="Arial" panose="020B0604020202020204" pitchFamily="34" charset="0"/>
                <a:cs typeface="Arial" panose="020B0604020202020204" pitchFamily="34" charset="0"/>
              </a:rPr>
            </a:br>
            <a:r>
              <a:rPr lang="en-CH" sz="3500" i="1" dirty="0">
                <a:latin typeface="Arial" panose="020B0604020202020204" pitchFamily="34" charset="0"/>
                <a:cs typeface="Arial" panose="020B0604020202020204" pitchFamily="34" charset="0"/>
              </a:rPr>
              <a:t>Policies in the Global South</a:t>
            </a:r>
          </a:p>
        </p:txBody>
      </p:sp>
      <p:sp>
        <p:nvSpPr>
          <p:cNvPr id="2" name="Subtitle 1">
            <a:extLst>
              <a:ext uri="{FF2B5EF4-FFF2-40B4-BE49-F238E27FC236}">
                <a16:creationId xmlns:a16="http://schemas.microsoft.com/office/drawing/2014/main" id="{7D6ADB67-1C35-622E-3C71-B9ED6C2EAC1E}"/>
              </a:ext>
            </a:extLst>
          </p:cNvPr>
          <p:cNvSpPr>
            <a:spLocks noGrp="1"/>
          </p:cNvSpPr>
          <p:nvPr>
            <p:ph type="subTitle" idx="1"/>
          </p:nvPr>
        </p:nvSpPr>
        <p:spPr>
          <a:xfrm>
            <a:off x="1524000" y="4973263"/>
            <a:ext cx="9144000" cy="1655762"/>
          </a:xfrm>
        </p:spPr>
        <p:txBody>
          <a:bodyPr/>
          <a:lstStyle/>
          <a:p>
            <a:r>
              <a:rPr lang="en-CH" b="1" dirty="0">
                <a:latin typeface="Arial" panose="020B0604020202020204" pitchFamily="34" charset="0"/>
                <a:cs typeface="Arial" panose="020B0604020202020204" pitchFamily="34" charset="0"/>
              </a:rPr>
              <a:t>Dr Harvy Joy Liwanag</a:t>
            </a:r>
          </a:p>
          <a:p>
            <a:r>
              <a:rPr lang="en-CH" dirty="0">
                <a:latin typeface="Arial" panose="020B0604020202020204" pitchFamily="34" charset="0"/>
                <a:cs typeface="Arial" panose="020B0604020202020204" pitchFamily="34" charset="0"/>
              </a:rPr>
              <a:t>Saw Swee Hock School of Public Health</a:t>
            </a:r>
          </a:p>
          <a:p>
            <a:r>
              <a:rPr lang="en-CH" dirty="0">
                <a:latin typeface="Arial" panose="020B0604020202020204" pitchFamily="34" charset="0"/>
                <a:cs typeface="Arial" panose="020B0604020202020204" pitchFamily="34" charset="0"/>
              </a:rPr>
              <a:t>National University of Singapore</a:t>
            </a:r>
          </a:p>
        </p:txBody>
      </p:sp>
      <p:pic>
        <p:nvPicPr>
          <p:cNvPr id="2050" name="Picture 2">
            <a:extLst>
              <a:ext uri="{FF2B5EF4-FFF2-40B4-BE49-F238E27FC236}">
                <a16:creationId xmlns:a16="http://schemas.microsoft.com/office/drawing/2014/main" id="{51DDC002-9333-525D-5B8D-89C88240E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29" t="40195" r="18536" b="40372"/>
          <a:stretch>
            <a:fillRect/>
          </a:stretch>
        </p:blipFill>
        <p:spPr bwMode="auto">
          <a:xfrm>
            <a:off x="130095" y="150910"/>
            <a:ext cx="6055113" cy="12266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5A6A4F3-10F5-E3DC-0B98-A2668732C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457" y="144504"/>
            <a:ext cx="1720849" cy="1657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D01F6B-3237-CB31-0345-565F49CE9B5C}"/>
              </a:ext>
            </a:extLst>
          </p:cNvPr>
          <p:cNvSpPr txBox="1"/>
          <p:nvPr/>
        </p:nvSpPr>
        <p:spPr>
          <a:xfrm>
            <a:off x="225098" y="1385133"/>
            <a:ext cx="456816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a:t>
            </a:r>
            <a:r>
              <a:rPr lang="en-CH" dirty="0">
                <a:latin typeface="Arial" panose="020B0604020202020204" pitchFamily="34" charset="0"/>
                <a:cs typeface="Arial" panose="020B0604020202020204" pitchFamily="34" charset="0"/>
              </a:rPr>
              <a:t>uropean Implementation Event 2025</a:t>
            </a:r>
          </a:p>
          <a:p>
            <a:r>
              <a:rPr lang="en-CH" dirty="0">
                <a:latin typeface="Arial" panose="020B0604020202020204" pitchFamily="34" charset="0"/>
                <a:cs typeface="Arial" panose="020B0604020202020204" pitchFamily="34" charset="0"/>
              </a:rPr>
              <a:t>Newcastle, UK</a:t>
            </a:r>
          </a:p>
        </p:txBody>
      </p:sp>
    </p:spTree>
    <p:extLst>
      <p:ext uri="{BB962C8B-B14F-4D97-AF65-F5344CB8AC3E}">
        <p14:creationId xmlns:p14="http://schemas.microsoft.com/office/powerpoint/2010/main" val="3096589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1ED1CB-0AB6-CB5A-6CAC-8FBA0604C871}"/>
              </a:ext>
            </a:extLst>
          </p:cNvPr>
          <p:cNvPicPr>
            <a:picLocks noChangeAspect="1"/>
          </p:cNvPicPr>
          <p:nvPr/>
        </p:nvPicPr>
        <p:blipFill>
          <a:blip r:embed="rId2"/>
          <a:srcRect b="14202"/>
          <a:stretch/>
        </p:blipFill>
        <p:spPr>
          <a:xfrm>
            <a:off x="961740" y="1597464"/>
            <a:ext cx="10268515" cy="4554172"/>
          </a:xfrm>
          <a:prstGeom prst="rect">
            <a:avLst/>
          </a:prstGeom>
        </p:spPr>
      </p:pic>
      <p:sp>
        <p:nvSpPr>
          <p:cNvPr id="4" name="TextBox 3">
            <a:extLst>
              <a:ext uri="{FF2B5EF4-FFF2-40B4-BE49-F238E27FC236}">
                <a16:creationId xmlns:a16="http://schemas.microsoft.com/office/drawing/2014/main" id="{EDF05B13-617A-F2C5-B026-C39C318B294B}"/>
              </a:ext>
            </a:extLst>
          </p:cNvPr>
          <p:cNvSpPr txBox="1"/>
          <p:nvPr/>
        </p:nvSpPr>
        <p:spPr>
          <a:xfrm>
            <a:off x="1687132" y="1716286"/>
            <a:ext cx="2238113" cy="707886"/>
          </a:xfrm>
          <a:prstGeom prst="rect">
            <a:avLst/>
          </a:prstGeom>
          <a:noFill/>
        </p:spPr>
        <p:txBody>
          <a:bodyPr wrap="none" rtlCol="0">
            <a:spAutoFit/>
          </a:bodyPr>
          <a:lstStyle/>
          <a:p>
            <a:r>
              <a:rPr lang="en-CH" sz="4000" dirty="0">
                <a:latin typeface="Arial" panose="020B0604020202020204" pitchFamily="34" charset="0"/>
                <a:cs typeface="Arial" panose="020B0604020202020204" pitchFamily="34" charset="0"/>
              </a:rPr>
              <a:t>Rigorous</a:t>
            </a:r>
          </a:p>
        </p:txBody>
      </p:sp>
      <p:sp>
        <p:nvSpPr>
          <p:cNvPr id="5" name="TextBox 4">
            <a:extLst>
              <a:ext uri="{FF2B5EF4-FFF2-40B4-BE49-F238E27FC236}">
                <a16:creationId xmlns:a16="http://schemas.microsoft.com/office/drawing/2014/main" id="{AC362573-A25E-48B7-9708-7502EE33B5B0}"/>
              </a:ext>
            </a:extLst>
          </p:cNvPr>
          <p:cNvSpPr txBox="1"/>
          <p:nvPr/>
        </p:nvSpPr>
        <p:spPr>
          <a:xfrm>
            <a:off x="8735661" y="3075057"/>
            <a:ext cx="2494594" cy="707886"/>
          </a:xfrm>
          <a:prstGeom prst="rect">
            <a:avLst/>
          </a:prstGeom>
          <a:noFill/>
        </p:spPr>
        <p:txBody>
          <a:bodyPr wrap="none" rtlCol="0">
            <a:spAutoFit/>
          </a:bodyPr>
          <a:lstStyle/>
          <a:p>
            <a:r>
              <a:rPr lang="en-CH" sz="4000" dirty="0">
                <a:latin typeface="Arial" panose="020B0604020202020204" pitchFamily="34" charset="0"/>
                <a:cs typeface="Arial" panose="020B0604020202020204" pitchFamily="34" charset="0"/>
              </a:rPr>
              <a:t>Pragmatic</a:t>
            </a:r>
          </a:p>
        </p:txBody>
      </p:sp>
      <p:sp>
        <p:nvSpPr>
          <p:cNvPr id="6" name="TextBox 5">
            <a:extLst>
              <a:ext uri="{FF2B5EF4-FFF2-40B4-BE49-F238E27FC236}">
                <a16:creationId xmlns:a16="http://schemas.microsoft.com/office/drawing/2014/main" id="{C72438F9-AFE1-8334-5809-C38CF3E33663}"/>
              </a:ext>
            </a:extLst>
          </p:cNvPr>
          <p:cNvSpPr txBox="1"/>
          <p:nvPr/>
        </p:nvSpPr>
        <p:spPr>
          <a:xfrm>
            <a:off x="261869" y="269936"/>
            <a:ext cx="11668259" cy="630942"/>
          </a:xfrm>
          <a:prstGeom prst="rect">
            <a:avLst/>
          </a:prstGeom>
          <a:noFill/>
        </p:spPr>
        <p:txBody>
          <a:bodyPr wrap="square" rtlCol="0">
            <a:spAutoFit/>
          </a:bodyPr>
          <a:lstStyle/>
          <a:p>
            <a:pPr algn="ctr"/>
            <a:r>
              <a:rPr lang="en-CH" sz="3500" b="1" dirty="0">
                <a:latin typeface="Arial" panose="020B0604020202020204" pitchFamily="34" charset="0"/>
                <a:cs typeface="Arial" panose="020B0604020202020204" pitchFamily="34" charset="0"/>
              </a:rPr>
              <a:t>Knowledge for Implementing Health Policies </a:t>
            </a:r>
          </a:p>
        </p:txBody>
      </p:sp>
      <p:sp>
        <p:nvSpPr>
          <p:cNvPr id="7" name="TextBox 6">
            <a:extLst>
              <a:ext uri="{FF2B5EF4-FFF2-40B4-BE49-F238E27FC236}">
                <a16:creationId xmlns:a16="http://schemas.microsoft.com/office/drawing/2014/main" id="{8136EE9F-51C2-BD3D-267C-06A9DE176293}"/>
              </a:ext>
            </a:extLst>
          </p:cNvPr>
          <p:cNvSpPr txBox="1"/>
          <p:nvPr/>
        </p:nvSpPr>
        <p:spPr>
          <a:xfrm>
            <a:off x="550636" y="3166664"/>
            <a:ext cx="3553207" cy="2343655"/>
          </a:xfrm>
          <a:prstGeom prst="rect">
            <a:avLst/>
          </a:prstGeom>
          <a:noFill/>
        </p:spPr>
        <p:txBody>
          <a:bodyPr wrap="square" rtlCol="0">
            <a:spAutoFit/>
          </a:bodyPr>
          <a:lstStyle/>
          <a:p>
            <a:pPr>
              <a:lnSpc>
                <a:spcPct val="150000"/>
              </a:lnSpc>
            </a:pPr>
            <a:r>
              <a:rPr lang="en-CH" sz="2000" i="1" dirty="0">
                <a:latin typeface="Arial" panose="020B0604020202020204" pitchFamily="34" charset="0"/>
                <a:cs typeface="Arial" panose="020B0604020202020204" pitchFamily="34" charset="0"/>
              </a:rPr>
              <a:t>“Only randomized trials and experimental study designs provide the best evidence for implementation.”</a:t>
            </a:r>
          </a:p>
          <a:p>
            <a:pPr>
              <a:lnSpc>
                <a:spcPct val="150000"/>
              </a:lnSpc>
            </a:pPr>
            <a:r>
              <a:rPr lang="en-CH" sz="2000" i="1" dirty="0">
                <a:latin typeface="Arial" panose="020B0604020202020204" pitchFamily="34" charset="0"/>
                <a:cs typeface="Arial" panose="020B0604020202020204" pitchFamily="34" charset="0"/>
              </a:rPr>
              <a:t>We need strong evidence!</a:t>
            </a:r>
          </a:p>
        </p:txBody>
      </p:sp>
      <p:sp>
        <p:nvSpPr>
          <p:cNvPr id="8" name="TextBox 7">
            <a:extLst>
              <a:ext uri="{FF2B5EF4-FFF2-40B4-BE49-F238E27FC236}">
                <a16:creationId xmlns:a16="http://schemas.microsoft.com/office/drawing/2014/main" id="{065839CA-37D6-BE41-9559-AB8438EB51CD}"/>
              </a:ext>
            </a:extLst>
          </p:cNvPr>
          <p:cNvSpPr txBox="1"/>
          <p:nvPr/>
        </p:nvSpPr>
        <p:spPr>
          <a:xfrm>
            <a:off x="7430492" y="4671524"/>
            <a:ext cx="3773387" cy="1881990"/>
          </a:xfrm>
          <a:prstGeom prst="rect">
            <a:avLst/>
          </a:prstGeom>
          <a:noFill/>
        </p:spPr>
        <p:txBody>
          <a:bodyPr wrap="square" rtlCol="0">
            <a:spAutoFit/>
          </a:bodyPr>
          <a:lstStyle/>
          <a:p>
            <a:pPr>
              <a:lnSpc>
                <a:spcPct val="150000"/>
              </a:lnSpc>
            </a:pPr>
            <a:r>
              <a:rPr lang="en-CH" sz="2000" i="1" dirty="0">
                <a:latin typeface="Arial" panose="020B0604020202020204" pitchFamily="34" charset="0"/>
                <a:cs typeface="Arial" panose="020B0604020202020204" pitchFamily="34" charset="0"/>
              </a:rPr>
              <a:t>“Everything is contextual. What works in one setting may not work in another setting.”</a:t>
            </a:r>
          </a:p>
          <a:p>
            <a:pPr>
              <a:lnSpc>
                <a:spcPct val="150000"/>
              </a:lnSpc>
            </a:pPr>
            <a:r>
              <a:rPr lang="en-CH" sz="2000" i="1" dirty="0">
                <a:latin typeface="Arial" panose="020B0604020202020204" pitchFamily="34" charset="0"/>
                <a:cs typeface="Arial" panose="020B0604020202020204" pitchFamily="34" charset="0"/>
              </a:rPr>
              <a:t>Let’s be practical!</a:t>
            </a:r>
          </a:p>
        </p:txBody>
      </p:sp>
    </p:spTree>
    <p:extLst>
      <p:ext uri="{BB962C8B-B14F-4D97-AF65-F5344CB8AC3E}">
        <p14:creationId xmlns:p14="http://schemas.microsoft.com/office/powerpoint/2010/main" val="2846833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p14">
            <a:extLst>
              <a:ext uri="{FF2B5EF4-FFF2-40B4-BE49-F238E27FC236}">
                <a16:creationId xmlns:a16="http://schemas.microsoft.com/office/drawing/2014/main" id="{4B828C20-6179-7B7B-8E76-DAF2F88F5B51}"/>
              </a:ext>
            </a:extLst>
          </p:cNvPr>
          <p:cNvSpPr txBox="1">
            <a:spLocks/>
          </p:cNvSpPr>
          <p:nvPr/>
        </p:nvSpPr>
        <p:spPr>
          <a:xfrm>
            <a:off x="165684" y="227074"/>
            <a:ext cx="11481489" cy="74628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defRPr/>
            </a:pPr>
            <a:r>
              <a:rPr lang="en-US" sz="3500" b="1" kern="0" dirty="0">
                <a:solidFill>
                  <a:schemeClr val="tx1"/>
                </a:solidFill>
                <a:latin typeface="Arial" panose="020B0604020202020204" pitchFamily="34" charset="0"/>
                <a:ea typeface="Libre Baskerville"/>
                <a:cs typeface="Arial" panose="020B0604020202020204" pitchFamily="34" charset="0"/>
                <a:sym typeface="Libre Baskerville"/>
              </a:rPr>
              <a:t>Hierarchy (?) of Evidence</a:t>
            </a:r>
          </a:p>
        </p:txBody>
      </p:sp>
      <p:sp>
        <p:nvSpPr>
          <p:cNvPr id="3" name="TextBox 2">
            <a:extLst>
              <a:ext uri="{FF2B5EF4-FFF2-40B4-BE49-F238E27FC236}">
                <a16:creationId xmlns:a16="http://schemas.microsoft.com/office/drawing/2014/main" id="{DE251AD9-4A0C-87E8-F214-E5CA22D243DF}"/>
              </a:ext>
            </a:extLst>
          </p:cNvPr>
          <p:cNvSpPr txBox="1"/>
          <p:nvPr/>
        </p:nvSpPr>
        <p:spPr>
          <a:xfrm>
            <a:off x="0" y="6503513"/>
            <a:ext cx="2898476" cy="297454"/>
          </a:xfrm>
          <a:prstGeom prst="rect">
            <a:avLst/>
          </a:prstGeom>
          <a:noFill/>
        </p:spPr>
        <p:txBody>
          <a:bodyPr wrap="square" rtlCol="0">
            <a:spAutoFit/>
          </a:bodyPr>
          <a:lstStyle/>
          <a:p>
            <a:pPr algn="r" defTabSz="1219170">
              <a:buClr>
                <a:srgbClr val="000000"/>
              </a:buClr>
              <a:defRPr/>
            </a:pPr>
            <a:r>
              <a:rPr lang="en-US" sz="1333" b="1" kern="0" dirty="0" err="1">
                <a:solidFill>
                  <a:srgbClr val="000000"/>
                </a:solidFill>
                <a:latin typeface="Arial"/>
                <a:cs typeface="Arial"/>
                <a:sym typeface="Arial"/>
              </a:rPr>
              <a:t>Yetley</a:t>
            </a:r>
            <a:r>
              <a:rPr lang="en-US" sz="1333" b="1" kern="0" dirty="0">
                <a:solidFill>
                  <a:srgbClr val="000000"/>
                </a:solidFill>
                <a:latin typeface="Arial"/>
                <a:cs typeface="Arial"/>
                <a:sym typeface="Arial"/>
              </a:rPr>
              <a:t> et al. </a:t>
            </a:r>
            <a:r>
              <a:rPr lang="en-US" sz="1333" b="1" i="1" kern="0" dirty="0">
                <a:solidFill>
                  <a:srgbClr val="000000"/>
                </a:solidFill>
                <a:latin typeface="Arial"/>
                <a:cs typeface="Arial"/>
                <a:sym typeface="Arial"/>
              </a:rPr>
              <a:t>Am J Clin </a:t>
            </a:r>
            <a:r>
              <a:rPr lang="en-US" sz="1333" b="1" i="1" kern="0" dirty="0" err="1">
                <a:solidFill>
                  <a:srgbClr val="000000"/>
                </a:solidFill>
                <a:latin typeface="Arial"/>
                <a:cs typeface="Arial"/>
                <a:sym typeface="Arial"/>
              </a:rPr>
              <a:t>Nutr</a:t>
            </a:r>
            <a:r>
              <a:rPr lang="en-US" sz="1333" b="1" i="1" kern="0" dirty="0">
                <a:solidFill>
                  <a:srgbClr val="000000"/>
                </a:solidFill>
                <a:latin typeface="Arial"/>
                <a:cs typeface="Arial"/>
                <a:sym typeface="Arial"/>
              </a:rPr>
              <a:t> 2017</a:t>
            </a:r>
          </a:p>
        </p:txBody>
      </p:sp>
      <p:grpSp>
        <p:nvGrpSpPr>
          <p:cNvPr id="4" name="Group 3">
            <a:extLst>
              <a:ext uri="{FF2B5EF4-FFF2-40B4-BE49-F238E27FC236}">
                <a16:creationId xmlns:a16="http://schemas.microsoft.com/office/drawing/2014/main" id="{F6B923B4-8CAD-38C8-D22C-54E996147BEC}"/>
              </a:ext>
            </a:extLst>
          </p:cNvPr>
          <p:cNvGrpSpPr/>
          <p:nvPr/>
        </p:nvGrpSpPr>
        <p:grpSpPr>
          <a:xfrm>
            <a:off x="776481" y="1552613"/>
            <a:ext cx="8609924" cy="4350328"/>
            <a:chOff x="762866" y="852049"/>
            <a:chExt cx="6457443" cy="3262746"/>
          </a:xfrm>
        </p:grpSpPr>
        <p:pic>
          <p:nvPicPr>
            <p:cNvPr id="5" name="Picture 2" descr="Hierarchy of evidence pyramid. The pyramidal shape qualitatively ...">
              <a:extLst>
                <a:ext uri="{FF2B5EF4-FFF2-40B4-BE49-F238E27FC236}">
                  <a16:creationId xmlns:a16="http://schemas.microsoft.com/office/drawing/2014/main" id="{2B9B6514-EC9F-B02A-36F6-5E0E0E335D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932"/>
            <a:stretch/>
          </p:blipFill>
          <p:spPr bwMode="auto">
            <a:xfrm>
              <a:off x="762866" y="852049"/>
              <a:ext cx="6457443" cy="3262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ierarchy of evidence pyramid. The pyramidal shape qualitatively ...">
              <a:extLst>
                <a:ext uri="{FF2B5EF4-FFF2-40B4-BE49-F238E27FC236}">
                  <a16:creationId xmlns:a16="http://schemas.microsoft.com/office/drawing/2014/main" id="{7B8087A3-C820-1BF4-1078-389335FDF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45" t="86188" r="13314" b="1794"/>
            <a:stretch/>
          </p:blipFill>
          <p:spPr bwMode="auto">
            <a:xfrm>
              <a:off x="1613142" y="3659210"/>
              <a:ext cx="4735898" cy="455584"/>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5">
              <a:extLst>
                <a:ext uri="{FF2B5EF4-FFF2-40B4-BE49-F238E27FC236}">
                  <a16:creationId xmlns:a16="http://schemas.microsoft.com/office/drawing/2014/main" id="{417E0DDF-39F2-F9B8-86E5-F81DC80EE05D}"/>
                </a:ext>
              </a:extLst>
            </p:cNvPr>
            <p:cNvSpPr/>
            <p:nvPr/>
          </p:nvSpPr>
          <p:spPr>
            <a:xfrm>
              <a:off x="1216324" y="3659210"/>
              <a:ext cx="405443" cy="446958"/>
            </a:xfrm>
            <a:prstGeom prst="triangle">
              <a:avLst>
                <a:gd name="adj" fmla="val 9782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Arial"/>
                <a:sym typeface="Arial"/>
              </a:endParaRPr>
            </a:p>
          </p:txBody>
        </p:sp>
        <p:sp>
          <p:nvSpPr>
            <p:cNvPr id="8" name="Isosceles Triangle 13">
              <a:extLst>
                <a:ext uri="{FF2B5EF4-FFF2-40B4-BE49-F238E27FC236}">
                  <a16:creationId xmlns:a16="http://schemas.microsoft.com/office/drawing/2014/main" id="{47D0B376-6965-763C-6C88-A9B457D0912C}"/>
                </a:ext>
              </a:extLst>
            </p:cNvPr>
            <p:cNvSpPr/>
            <p:nvPr/>
          </p:nvSpPr>
          <p:spPr>
            <a:xfrm>
              <a:off x="6262777" y="3645489"/>
              <a:ext cx="483081" cy="455584"/>
            </a:xfrm>
            <a:prstGeom prst="triangle">
              <a:avLst>
                <a:gd name="adj" fmla="val 178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grpSp>
      <p:sp>
        <p:nvSpPr>
          <p:cNvPr id="9" name="TextBox 8">
            <a:extLst>
              <a:ext uri="{FF2B5EF4-FFF2-40B4-BE49-F238E27FC236}">
                <a16:creationId xmlns:a16="http://schemas.microsoft.com/office/drawing/2014/main" id="{B01D5FAF-D5A9-E726-E7A8-DD4125D9982E}"/>
              </a:ext>
            </a:extLst>
          </p:cNvPr>
          <p:cNvSpPr txBox="1"/>
          <p:nvPr/>
        </p:nvSpPr>
        <p:spPr>
          <a:xfrm>
            <a:off x="9695343" y="1080851"/>
            <a:ext cx="2127211" cy="666977"/>
          </a:xfrm>
          <a:prstGeom prst="rect">
            <a:avLst/>
          </a:prstGeom>
          <a:noFill/>
        </p:spPr>
        <p:txBody>
          <a:bodyPr wrap="square" rtlCol="0">
            <a:spAutoFit/>
          </a:bodyPr>
          <a:lstStyle/>
          <a:p>
            <a:pPr algn="ctr" defTabSz="1219170">
              <a:buClr>
                <a:srgbClr val="000000"/>
              </a:buClr>
              <a:defRPr/>
            </a:pPr>
            <a:r>
              <a:rPr lang="en-US" sz="1867" b="1" kern="0" dirty="0">
                <a:latin typeface="Arial"/>
                <a:cs typeface="Arial"/>
                <a:sym typeface="Arial"/>
              </a:rPr>
              <a:t>More Useful for Implementation?</a:t>
            </a:r>
          </a:p>
        </p:txBody>
      </p:sp>
      <p:sp>
        <p:nvSpPr>
          <p:cNvPr id="10" name="TextBox 9">
            <a:extLst>
              <a:ext uri="{FF2B5EF4-FFF2-40B4-BE49-F238E27FC236}">
                <a16:creationId xmlns:a16="http://schemas.microsoft.com/office/drawing/2014/main" id="{B5BB2761-014E-5801-2B1C-530D6A21AA35}"/>
              </a:ext>
            </a:extLst>
          </p:cNvPr>
          <p:cNvSpPr txBox="1"/>
          <p:nvPr/>
        </p:nvSpPr>
        <p:spPr>
          <a:xfrm>
            <a:off x="9659837" y="5275531"/>
            <a:ext cx="2198222" cy="666977"/>
          </a:xfrm>
          <a:prstGeom prst="rect">
            <a:avLst/>
          </a:prstGeom>
          <a:noFill/>
        </p:spPr>
        <p:txBody>
          <a:bodyPr wrap="square" rtlCol="0">
            <a:spAutoFit/>
          </a:bodyPr>
          <a:lstStyle/>
          <a:p>
            <a:pPr algn="ctr" defTabSz="1219170">
              <a:buClr>
                <a:srgbClr val="000000"/>
              </a:buClr>
              <a:defRPr/>
            </a:pPr>
            <a:r>
              <a:rPr lang="en-US" sz="1867" b="1" kern="0" dirty="0">
                <a:latin typeface="Arial"/>
                <a:cs typeface="Arial"/>
                <a:sym typeface="Arial"/>
              </a:rPr>
              <a:t>Less Useful for Implementation?</a:t>
            </a:r>
          </a:p>
        </p:txBody>
      </p:sp>
      <p:sp>
        <p:nvSpPr>
          <p:cNvPr id="11" name="Arrow: Up-Down 4">
            <a:extLst>
              <a:ext uri="{FF2B5EF4-FFF2-40B4-BE49-F238E27FC236}">
                <a16:creationId xmlns:a16="http://schemas.microsoft.com/office/drawing/2014/main" id="{DB435A3E-9F51-65E7-0A51-B38780B10499}"/>
              </a:ext>
            </a:extLst>
          </p:cNvPr>
          <p:cNvSpPr/>
          <p:nvPr/>
        </p:nvSpPr>
        <p:spPr>
          <a:xfrm>
            <a:off x="10602122" y="1856372"/>
            <a:ext cx="314319" cy="3292112"/>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Arial"/>
              <a:sym typeface="Arial"/>
            </a:endParaRPr>
          </a:p>
        </p:txBody>
      </p:sp>
      <p:sp>
        <p:nvSpPr>
          <p:cNvPr id="14" name="TextBox 13">
            <a:extLst>
              <a:ext uri="{FF2B5EF4-FFF2-40B4-BE49-F238E27FC236}">
                <a16:creationId xmlns:a16="http://schemas.microsoft.com/office/drawing/2014/main" id="{20677E14-91B9-11E8-53D9-424AA255BBFE}"/>
              </a:ext>
            </a:extLst>
          </p:cNvPr>
          <p:cNvSpPr txBox="1"/>
          <p:nvPr/>
        </p:nvSpPr>
        <p:spPr>
          <a:xfrm>
            <a:off x="6324246" y="1241647"/>
            <a:ext cx="3290406" cy="1246495"/>
          </a:xfrm>
          <a:prstGeom prst="rect">
            <a:avLst/>
          </a:prstGeom>
          <a:noFill/>
        </p:spPr>
        <p:txBody>
          <a:bodyPr wrap="square">
            <a:spAutoFit/>
          </a:bodyPr>
          <a:lstStyle/>
          <a:p>
            <a:pPr algn="ctr" defTabSz="1219170">
              <a:buClr>
                <a:srgbClr val="000000"/>
              </a:buClr>
              <a:defRPr/>
            </a:pPr>
            <a:r>
              <a:rPr lang="en-US" sz="2500" b="1" i="1" kern="0" dirty="0">
                <a:solidFill>
                  <a:srgbClr val="FF0000"/>
                </a:solidFill>
                <a:latin typeface="Arial"/>
                <a:cs typeface="Arial"/>
                <a:sym typeface="Arial"/>
              </a:rPr>
              <a:t>Well, it depends what problem we are trying to solve</a:t>
            </a:r>
            <a:r>
              <a:rPr lang="en-US" sz="2500" b="1" kern="0" dirty="0">
                <a:solidFill>
                  <a:srgbClr val="FF0000"/>
                </a:solidFill>
                <a:latin typeface="Arial"/>
                <a:cs typeface="Arial"/>
                <a:sym typeface="Arial"/>
              </a:rPr>
              <a:t>!</a:t>
            </a:r>
          </a:p>
        </p:txBody>
      </p:sp>
    </p:spTree>
    <p:extLst>
      <p:ext uri="{BB962C8B-B14F-4D97-AF65-F5344CB8AC3E}">
        <p14:creationId xmlns:p14="http://schemas.microsoft.com/office/powerpoint/2010/main" val="274170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4;p60">
            <a:extLst>
              <a:ext uri="{FF2B5EF4-FFF2-40B4-BE49-F238E27FC236}">
                <a16:creationId xmlns:a16="http://schemas.microsoft.com/office/drawing/2014/main" id="{2644C834-E8F5-C3F5-91E2-36E83C109313}"/>
              </a:ext>
            </a:extLst>
          </p:cNvPr>
          <p:cNvPicPr preferRelativeResize="0"/>
          <p:nvPr/>
        </p:nvPicPr>
        <p:blipFill rotWithShape="1">
          <a:blip r:embed="rId2">
            <a:alphaModFix/>
          </a:blip>
          <a:srcRect l="2155" r="6370"/>
          <a:stretch/>
        </p:blipFill>
        <p:spPr>
          <a:xfrm>
            <a:off x="304800" y="397291"/>
            <a:ext cx="7430012" cy="6063418"/>
          </a:xfrm>
          <a:prstGeom prst="rect">
            <a:avLst/>
          </a:prstGeom>
          <a:noFill/>
          <a:ln w="9525" cap="flat" cmpd="sng">
            <a:solidFill>
              <a:schemeClr val="dk1"/>
            </a:solidFill>
            <a:prstDash val="solid"/>
            <a:round/>
            <a:headEnd type="none" w="sm" len="sm"/>
            <a:tailEnd type="none" w="sm" len="sm"/>
          </a:ln>
        </p:spPr>
      </p:pic>
      <p:sp>
        <p:nvSpPr>
          <p:cNvPr id="3" name="Google Shape;1077;p60">
            <a:extLst>
              <a:ext uri="{FF2B5EF4-FFF2-40B4-BE49-F238E27FC236}">
                <a16:creationId xmlns:a16="http://schemas.microsoft.com/office/drawing/2014/main" id="{3A829482-E69D-AB08-B269-6C4F062C6A10}"/>
              </a:ext>
            </a:extLst>
          </p:cNvPr>
          <p:cNvSpPr/>
          <p:nvPr/>
        </p:nvSpPr>
        <p:spPr>
          <a:xfrm>
            <a:off x="7835207" y="6029876"/>
            <a:ext cx="4250704" cy="430833"/>
          </a:xfrm>
          <a:prstGeom prst="rect">
            <a:avLst/>
          </a:prstGeom>
          <a:noFill/>
          <a:ln>
            <a:noFill/>
          </a:ln>
        </p:spPr>
        <p:txBody>
          <a:bodyPr spcFirstLastPara="1" wrap="square" lIns="121900" tIns="60933" rIns="121900" bIns="60933" anchor="t" anchorCtr="0">
            <a:spAutoFit/>
          </a:bodyPr>
          <a:lstStyle/>
          <a:p>
            <a:pPr>
              <a:buClr>
                <a:srgbClr val="000000"/>
              </a:buClr>
              <a:buSzPts val="800"/>
            </a:pPr>
            <a:r>
              <a:rPr lang="en-US" sz="2000" dirty="0">
                <a:solidFill>
                  <a:srgbClr val="000000"/>
                </a:solidFill>
                <a:latin typeface="Arial"/>
                <a:ea typeface="Arial"/>
                <a:cs typeface="Arial"/>
                <a:sym typeface="Arial"/>
              </a:rPr>
              <a:t>De Savigny D and </a:t>
            </a:r>
            <a:r>
              <a:rPr lang="en-US" sz="2000" dirty="0" err="1">
                <a:solidFill>
                  <a:srgbClr val="000000"/>
                </a:solidFill>
                <a:latin typeface="Arial"/>
                <a:ea typeface="Arial"/>
                <a:cs typeface="Arial"/>
                <a:sym typeface="Arial"/>
              </a:rPr>
              <a:t>Binka</a:t>
            </a:r>
            <a:r>
              <a:rPr lang="en-US" sz="2000" dirty="0">
                <a:solidFill>
                  <a:srgbClr val="000000"/>
                </a:solidFill>
                <a:latin typeface="Arial"/>
                <a:ea typeface="Arial"/>
                <a:cs typeface="Arial"/>
                <a:sym typeface="Arial"/>
              </a:rPr>
              <a:t> F (2004)</a:t>
            </a:r>
            <a:endParaRPr sz="2000" dirty="0">
              <a:solidFill>
                <a:srgbClr val="000000"/>
              </a:solidFill>
              <a:latin typeface="Arial"/>
              <a:ea typeface="Arial"/>
              <a:cs typeface="Arial"/>
              <a:sym typeface="Arial"/>
            </a:endParaRPr>
          </a:p>
        </p:txBody>
      </p:sp>
      <p:pic>
        <p:nvPicPr>
          <p:cNvPr id="4" name="Google Shape;1150;p68">
            <a:extLst>
              <a:ext uri="{FF2B5EF4-FFF2-40B4-BE49-F238E27FC236}">
                <a16:creationId xmlns:a16="http://schemas.microsoft.com/office/drawing/2014/main" id="{73D1245E-55A3-918A-84CB-F2630CDF0193}"/>
              </a:ext>
            </a:extLst>
          </p:cNvPr>
          <p:cNvPicPr preferRelativeResize="0"/>
          <p:nvPr/>
        </p:nvPicPr>
        <p:blipFill rotWithShape="1">
          <a:blip r:embed="rId3">
            <a:alphaModFix/>
          </a:blip>
          <a:srcRect l="13000" t="10770" r="22301" b="25811"/>
          <a:stretch/>
        </p:blipFill>
        <p:spPr>
          <a:xfrm>
            <a:off x="7927239" y="2879189"/>
            <a:ext cx="4066641" cy="2989669"/>
          </a:xfrm>
          <a:prstGeom prst="rect">
            <a:avLst/>
          </a:prstGeom>
          <a:noFill/>
          <a:ln>
            <a:noFill/>
          </a:ln>
        </p:spPr>
      </p:pic>
      <p:sp>
        <p:nvSpPr>
          <p:cNvPr id="5" name="TextBox 4">
            <a:extLst>
              <a:ext uri="{FF2B5EF4-FFF2-40B4-BE49-F238E27FC236}">
                <a16:creationId xmlns:a16="http://schemas.microsoft.com/office/drawing/2014/main" id="{3F9963DA-8CF5-6C31-8159-D3270F5F2C91}"/>
              </a:ext>
            </a:extLst>
          </p:cNvPr>
          <p:cNvSpPr txBox="1"/>
          <p:nvPr/>
        </p:nvSpPr>
        <p:spPr>
          <a:xfrm>
            <a:off x="7835207" y="555123"/>
            <a:ext cx="4066641" cy="861774"/>
          </a:xfrm>
          <a:prstGeom prst="rect">
            <a:avLst/>
          </a:prstGeom>
          <a:noFill/>
        </p:spPr>
        <p:txBody>
          <a:bodyPr wrap="square" rtlCol="0">
            <a:spAutoFit/>
          </a:bodyPr>
          <a:lstStyle/>
          <a:p>
            <a:r>
              <a:rPr lang="en-CH" sz="2500" b="1" dirty="0"/>
              <a:t>*Data are not numbers only!</a:t>
            </a:r>
          </a:p>
          <a:p>
            <a:r>
              <a:rPr lang="en-CH" sz="2500" b="1"/>
              <a:t>- Quanti or quali</a:t>
            </a:r>
            <a:endParaRPr lang="en-CH" sz="2500" b="1" dirty="0"/>
          </a:p>
        </p:txBody>
      </p:sp>
      <p:sp>
        <p:nvSpPr>
          <p:cNvPr id="6" name="Oval 5">
            <a:extLst>
              <a:ext uri="{FF2B5EF4-FFF2-40B4-BE49-F238E27FC236}">
                <a16:creationId xmlns:a16="http://schemas.microsoft.com/office/drawing/2014/main" id="{50A55357-69DC-81D0-C7F2-A9F2AC32B081}"/>
              </a:ext>
            </a:extLst>
          </p:cNvPr>
          <p:cNvSpPr/>
          <p:nvPr/>
        </p:nvSpPr>
        <p:spPr>
          <a:xfrm>
            <a:off x="10616540" y="3942608"/>
            <a:ext cx="344385" cy="4631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9493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7D299-8942-8C97-FC46-5B7F514172BD}"/>
              </a:ext>
            </a:extLst>
          </p:cNvPr>
          <p:cNvPicPr>
            <a:picLocks noChangeAspect="1"/>
          </p:cNvPicPr>
          <p:nvPr/>
        </p:nvPicPr>
        <p:blipFill>
          <a:blip r:embed="rId2"/>
          <a:stretch>
            <a:fillRect/>
          </a:stretch>
        </p:blipFill>
        <p:spPr>
          <a:xfrm>
            <a:off x="163286" y="134817"/>
            <a:ext cx="7181666" cy="3043812"/>
          </a:xfrm>
          <a:prstGeom prst="rect">
            <a:avLst/>
          </a:prstGeom>
          <a:ln w="12700">
            <a:solidFill>
              <a:schemeClr val="tx1"/>
            </a:solidFill>
          </a:ln>
        </p:spPr>
      </p:pic>
      <p:pic>
        <p:nvPicPr>
          <p:cNvPr id="3" name="Picture 2" descr="A qr code on a white background&#10;&#10;Description automatically generated">
            <a:extLst>
              <a:ext uri="{FF2B5EF4-FFF2-40B4-BE49-F238E27FC236}">
                <a16:creationId xmlns:a16="http://schemas.microsoft.com/office/drawing/2014/main" id="{24F9DA15-C158-3943-274A-00B90AC7AFD6}"/>
              </a:ext>
            </a:extLst>
          </p:cNvPr>
          <p:cNvPicPr>
            <a:picLocks noChangeAspect="1"/>
          </p:cNvPicPr>
          <p:nvPr/>
        </p:nvPicPr>
        <p:blipFill>
          <a:blip r:embed="rId3"/>
          <a:stretch>
            <a:fillRect/>
          </a:stretch>
        </p:blipFill>
        <p:spPr>
          <a:xfrm>
            <a:off x="10592499" y="134816"/>
            <a:ext cx="1436215" cy="1436215"/>
          </a:xfrm>
          <a:prstGeom prst="rect">
            <a:avLst/>
          </a:prstGeom>
        </p:spPr>
      </p:pic>
      <p:sp>
        <p:nvSpPr>
          <p:cNvPr id="5" name="TextBox 4">
            <a:extLst>
              <a:ext uri="{FF2B5EF4-FFF2-40B4-BE49-F238E27FC236}">
                <a16:creationId xmlns:a16="http://schemas.microsoft.com/office/drawing/2014/main" id="{C6EF47A7-DFD8-0CE7-EEC3-86F63BB963C7}"/>
              </a:ext>
            </a:extLst>
          </p:cNvPr>
          <p:cNvSpPr txBox="1"/>
          <p:nvPr/>
        </p:nvSpPr>
        <p:spPr>
          <a:xfrm>
            <a:off x="2394857" y="3337641"/>
            <a:ext cx="9633857" cy="3385542"/>
          </a:xfrm>
          <a:prstGeom prst="rect">
            <a:avLst/>
          </a:prstGeom>
          <a:noFill/>
        </p:spPr>
        <p:txBody>
          <a:bodyPr wrap="square">
            <a:spAutoFit/>
          </a:bodyPr>
          <a:lstStyle/>
          <a:p>
            <a:pPr algn="l" fontAlgn="base"/>
            <a:r>
              <a:rPr lang="en-GB" sz="2300" b="1" i="0" u="none" strike="noStrike" dirty="0">
                <a:solidFill>
                  <a:srgbClr val="121212"/>
                </a:solidFill>
                <a:effectLst/>
                <a:latin typeface="Arial" panose="020B0604020202020204" pitchFamily="34" charset="0"/>
                <a:cs typeface="Arial" panose="020B0604020202020204" pitchFamily="34" charset="0"/>
              </a:rPr>
              <a:t>Questions for the Policy-Oriented Research</a:t>
            </a:r>
          </a:p>
          <a:p>
            <a:pPr algn="l" fontAlgn="base"/>
            <a:endParaRPr lang="en-GB" sz="1000" b="1" i="0" u="none" strike="noStrike" dirty="0">
              <a:solidFill>
                <a:srgbClr val="121212"/>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GB" sz="2300" b="0" i="0" u="none" strike="noStrike" dirty="0">
                <a:solidFill>
                  <a:srgbClr val="000000"/>
                </a:solidFill>
                <a:effectLst/>
                <a:latin typeface="Arial" panose="020B0604020202020204" pitchFamily="34" charset="0"/>
                <a:cs typeface="Arial" panose="020B0604020202020204" pitchFamily="34" charset="0"/>
              </a:rPr>
              <a:t> </a:t>
            </a:r>
            <a:r>
              <a:rPr lang="en-GB" sz="2300" b="0" i="1" u="none" strike="noStrike" dirty="0">
                <a:solidFill>
                  <a:srgbClr val="000000"/>
                </a:solidFill>
                <a:effectLst/>
                <a:latin typeface="Arial" panose="020B0604020202020204" pitchFamily="34" charset="0"/>
                <a:cs typeface="Arial" panose="020B0604020202020204" pitchFamily="34" charset="0"/>
              </a:rPr>
              <a:t>Quantity: </a:t>
            </a:r>
            <a:r>
              <a:rPr lang="en-GB" sz="2300" b="0" i="0" u="none" strike="noStrike" dirty="0">
                <a:solidFill>
                  <a:srgbClr val="000000"/>
                </a:solidFill>
                <a:effectLst/>
                <a:latin typeface="Arial" panose="020B0604020202020204" pitchFamily="34" charset="0"/>
                <a:cs typeface="Arial" panose="020B0604020202020204" pitchFamily="34" charset="0"/>
              </a:rPr>
              <a:t>How do we assess the adequacy of the health workforce and meet current and future population demand for health services, particularly primary care?</a:t>
            </a:r>
          </a:p>
          <a:p>
            <a:pPr algn="l" fontAlgn="base"/>
            <a:endParaRPr lang="en-GB" sz="1000" b="0" i="0" u="none" strike="noStrike"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GB" sz="2300" b="0" i="1" u="none" strike="noStrike" dirty="0">
                <a:solidFill>
                  <a:srgbClr val="000000"/>
                </a:solidFill>
                <a:effectLst/>
                <a:latin typeface="Arial" panose="020B0604020202020204" pitchFamily="34" charset="0"/>
                <a:cs typeface="Arial" panose="020B0604020202020204" pitchFamily="34" charset="0"/>
              </a:rPr>
              <a:t> Skill mix: </a:t>
            </a:r>
            <a:r>
              <a:rPr lang="en-GB" sz="2300" b="0" i="0" u="none" strike="noStrike" dirty="0">
                <a:solidFill>
                  <a:srgbClr val="000000"/>
                </a:solidFill>
                <a:effectLst/>
                <a:latin typeface="Arial" panose="020B0604020202020204" pitchFamily="34" charset="0"/>
                <a:cs typeface="Arial" panose="020B0604020202020204" pitchFamily="34" charset="0"/>
              </a:rPr>
              <a:t>How do we achieve an appropriate mix of cadres of the health workforce?</a:t>
            </a:r>
          </a:p>
          <a:p>
            <a:pPr algn="l" fontAlgn="base"/>
            <a:endParaRPr lang="en-GB" sz="1000" b="0" i="0" u="none" strike="noStrike" dirty="0">
              <a:solidFill>
                <a:srgbClr val="000000"/>
              </a:solidFill>
              <a:effectLst/>
              <a:latin typeface="Arial" panose="020B0604020202020204" pitchFamily="34" charset="0"/>
              <a:cs typeface="Arial" panose="020B0604020202020204" pitchFamily="34" charset="0"/>
            </a:endParaRPr>
          </a:p>
          <a:p>
            <a:pPr algn="l" fontAlgn="base">
              <a:buFont typeface="Arial" panose="020B0604020202020204" pitchFamily="34" charset="0"/>
              <a:buChar char="•"/>
            </a:pPr>
            <a:r>
              <a:rPr lang="en-GB" sz="2300" b="0" i="0" u="none" strike="noStrike" dirty="0">
                <a:solidFill>
                  <a:srgbClr val="000000"/>
                </a:solidFill>
                <a:effectLst/>
                <a:latin typeface="Arial" panose="020B0604020202020204" pitchFamily="34" charset="0"/>
                <a:cs typeface="Arial" panose="020B0604020202020204" pitchFamily="34" charset="0"/>
              </a:rPr>
              <a:t> </a:t>
            </a:r>
            <a:r>
              <a:rPr lang="en-GB" sz="2300" b="0" i="1" u="none" strike="noStrike" dirty="0">
                <a:solidFill>
                  <a:srgbClr val="000000"/>
                </a:solidFill>
                <a:effectLst/>
                <a:latin typeface="Arial" panose="020B0604020202020204" pitchFamily="34" charset="0"/>
                <a:cs typeface="Arial" panose="020B0604020202020204" pitchFamily="34" charset="0"/>
              </a:rPr>
              <a:t>Distribution: </a:t>
            </a:r>
            <a:r>
              <a:rPr lang="en-GB" sz="2300" b="0" i="0" u="none" strike="noStrike" dirty="0">
                <a:solidFill>
                  <a:srgbClr val="000000"/>
                </a:solidFill>
                <a:effectLst/>
                <a:latin typeface="Arial" panose="020B0604020202020204" pitchFamily="34" charset="0"/>
                <a:cs typeface="Arial" panose="020B0604020202020204" pitchFamily="34" charset="0"/>
              </a:rPr>
              <a:t>How can the distribution of the health workforce be more equitable to reach the most underserved areas?</a:t>
            </a:r>
          </a:p>
        </p:txBody>
      </p:sp>
    </p:spTree>
    <p:extLst>
      <p:ext uri="{BB962C8B-B14F-4D97-AF65-F5344CB8AC3E}">
        <p14:creationId xmlns:p14="http://schemas.microsoft.com/office/powerpoint/2010/main" val="2968237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689EB-2558-B5FE-13D8-B3C7C218ABA5}"/>
              </a:ext>
            </a:extLst>
          </p:cNvPr>
          <p:cNvPicPr>
            <a:picLocks noChangeAspect="1"/>
          </p:cNvPicPr>
          <p:nvPr/>
        </p:nvPicPr>
        <p:blipFill>
          <a:blip r:embed="rId2"/>
          <a:srcRect t="-1" b="5661"/>
          <a:stretch>
            <a:fillRect/>
          </a:stretch>
        </p:blipFill>
        <p:spPr>
          <a:xfrm>
            <a:off x="234532" y="1018337"/>
            <a:ext cx="11722936" cy="5418089"/>
          </a:xfrm>
          <a:prstGeom prst="rect">
            <a:avLst/>
          </a:prstGeom>
        </p:spPr>
      </p:pic>
      <p:sp>
        <p:nvSpPr>
          <p:cNvPr id="12" name="Rectangle 11">
            <a:extLst>
              <a:ext uri="{FF2B5EF4-FFF2-40B4-BE49-F238E27FC236}">
                <a16:creationId xmlns:a16="http://schemas.microsoft.com/office/drawing/2014/main" id="{C620A1D6-35B6-797D-297A-186ADE2D691D}"/>
              </a:ext>
            </a:extLst>
          </p:cNvPr>
          <p:cNvSpPr/>
          <p:nvPr/>
        </p:nvSpPr>
        <p:spPr>
          <a:xfrm>
            <a:off x="130629" y="1552311"/>
            <a:ext cx="2046514" cy="47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bject 8">
            <a:extLst>
              <a:ext uri="{FF2B5EF4-FFF2-40B4-BE49-F238E27FC236}">
                <a16:creationId xmlns:a16="http://schemas.microsoft.com/office/drawing/2014/main" id="{CD230D88-864A-ECBD-89B5-D43BA77D50FF}"/>
              </a:ext>
            </a:extLst>
          </p:cNvPr>
          <p:cNvSpPr txBox="1"/>
          <p:nvPr/>
        </p:nvSpPr>
        <p:spPr>
          <a:xfrm>
            <a:off x="696610" y="3269617"/>
            <a:ext cx="487313" cy="2633980"/>
          </a:xfrm>
          <a:prstGeom prst="rect">
            <a:avLst/>
          </a:prstGeom>
        </p:spPr>
        <p:txBody>
          <a:bodyPr vert="vert270" wrap="square" lIns="0" tIns="0" rIns="0" bIns="0" rtlCol="0">
            <a:spAutoFit/>
          </a:bodyPr>
          <a:lstStyle/>
          <a:p>
            <a:pPr marL="12700">
              <a:lnSpc>
                <a:spcPts val="1870"/>
              </a:lnSpc>
            </a:pPr>
            <a:r>
              <a:rPr sz="1600" i="1" spc="-15" dirty="0">
                <a:latin typeface="Arial"/>
                <a:cs typeface="Arial"/>
              </a:rPr>
              <a:t>Complex,</a:t>
            </a:r>
            <a:endParaRPr lang="en-US" sz="1600" i="1" spc="100" dirty="0">
              <a:latin typeface="Arial"/>
              <a:cs typeface="Arial"/>
            </a:endParaRPr>
          </a:p>
          <a:p>
            <a:pPr marL="12700">
              <a:lnSpc>
                <a:spcPts val="1870"/>
              </a:lnSpc>
            </a:pPr>
            <a:r>
              <a:rPr sz="1600" i="1" spc="-20" dirty="0">
                <a:latin typeface="Arial"/>
                <a:cs typeface="Arial"/>
              </a:rPr>
              <a:t>Time-Consuming</a:t>
            </a:r>
            <a:endParaRPr sz="1600" dirty="0">
              <a:latin typeface="Arial"/>
              <a:cs typeface="Arial"/>
            </a:endParaRPr>
          </a:p>
        </p:txBody>
      </p:sp>
      <p:sp>
        <p:nvSpPr>
          <p:cNvPr id="14" name="object 9">
            <a:extLst>
              <a:ext uri="{FF2B5EF4-FFF2-40B4-BE49-F238E27FC236}">
                <a16:creationId xmlns:a16="http://schemas.microsoft.com/office/drawing/2014/main" id="{306948BD-5CE9-76B4-235A-572F7A3E26C6}"/>
              </a:ext>
            </a:extLst>
          </p:cNvPr>
          <p:cNvSpPr txBox="1"/>
          <p:nvPr/>
        </p:nvSpPr>
        <p:spPr>
          <a:xfrm>
            <a:off x="696610" y="2362573"/>
            <a:ext cx="487313" cy="1779270"/>
          </a:xfrm>
          <a:prstGeom prst="rect">
            <a:avLst/>
          </a:prstGeom>
        </p:spPr>
        <p:txBody>
          <a:bodyPr vert="vert270" wrap="square" lIns="0" tIns="0" rIns="0" bIns="0" rtlCol="0">
            <a:spAutoFit/>
          </a:bodyPr>
          <a:lstStyle/>
          <a:p>
            <a:pPr marL="12700" algn="r">
              <a:lnSpc>
                <a:spcPts val="1870"/>
              </a:lnSpc>
            </a:pPr>
            <a:r>
              <a:rPr sz="1600" i="1" spc="-10" dirty="0">
                <a:latin typeface="Arial"/>
                <a:cs typeface="Arial"/>
              </a:rPr>
              <a:t>Simple,</a:t>
            </a:r>
            <a:endParaRPr lang="en-US" sz="1600" i="1" spc="-10" dirty="0">
              <a:latin typeface="Arial"/>
              <a:cs typeface="Arial"/>
            </a:endParaRPr>
          </a:p>
          <a:p>
            <a:pPr marL="12700" algn="r">
              <a:lnSpc>
                <a:spcPts val="1870"/>
              </a:lnSpc>
            </a:pPr>
            <a:r>
              <a:rPr lang="en-US" sz="1600" i="1" spc="-30" dirty="0">
                <a:latin typeface="Arial"/>
                <a:cs typeface="Arial"/>
              </a:rPr>
              <a:t>Crude</a:t>
            </a:r>
            <a:r>
              <a:rPr sz="1600" i="1" spc="145" dirty="0">
                <a:latin typeface="Arial"/>
                <a:cs typeface="Arial"/>
              </a:rPr>
              <a:t> </a:t>
            </a:r>
            <a:r>
              <a:rPr sz="1600" i="1" spc="10" dirty="0">
                <a:latin typeface="Arial"/>
                <a:cs typeface="Arial"/>
              </a:rPr>
              <a:t>Data</a:t>
            </a:r>
            <a:endParaRPr sz="1600" dirty="0">
              <a:latin typeface="Arial"/>
              <a:cs typeface="Arial"/>
            </a:endParaRPr>
          </a:p>
        </p:txBody>
      </p:sp>
      <p:sp>
        <p:nvSpPr>
          <p:cNvPr id="15" name="object 10">
            <a:extLst>
              <a:ext uri="{FF2B5EF4-FFF2-40B4-BE49-F238E27FC236}">
                <a16:creationId xmlns:a16="http://schemas.microsoft.com/office/drawing/2014/main" id="{5A665C8E-F4EF-5639-012E-0C5D656BD556}"/>
              </a:ext>
            </a:extLst>
          </p:cNvPr>
          <p:cNvSpPr txBox="1"/>
          <p:nvPr/>
        </p:nvSpPr>
        <p:spPr>
          <a:xfrm>
            <a:off x="1780719" y="4482467"/>
            <a:ext cx="243656" cy="1421130"/>
          </a:xfrm>
          <a:prstGeom prst="rect">
            <a:avLst/>
          </a:prstGeom>
        </p:spPr>
        <p:txBody>
          <a:bodyPr vert="vert270" wrap="square" lIns="0" tIns="0" rIns="0" bIns="0" rtlCol="0">
            <a:spAutoFit/>
          </a:bodyPr>
          <a:lstStyle/>
          <a:p>
            <a:pPr marL="12700">
              <a:lnSpc>
                <a:spcPts val="1870"/>
              </a:lnSpc>
            </a:pPr>
            <a:r>
              <a:rPr lang="en-US" sz="1600" i="1" spc="25" dirty="0">
                <a:latin typeface="Arial"/>
                <a:cs typeface="Arial"/>
              </a:rPr>
              <a:t>Rigorous</a:t>
            </a:r>
            <a:endParaRPr sz="1600" dirty="0">
              <a:latin typeface="Arial"/>
              <a:cs typeface="Arial"/>
            </a:endParaRPr>
          </a:p>
        </p:txBody>
      </p:sp>
      <p:sp>
        <p:nvSpPr>
          <p:cNvPr id="16" name="object 11">
            <a:extLst>
              <a:ext uri="{FF2B5EF4-FFF2-40B4-BE49-F238E27FC236}">
                <a16:creationId xmlns:a16="http://schemas.microsoft.com/office/drawing/2014/main" id="{18FE8B73-BD5F-08A4-DFE1-CC5137C28073}"/>
              </a:ext>
            </a:extLst>
          </p:cNvPr>
          <p:cNvSpPr txBox="1"/>
          <p:nvPr/>
        </p:nvSpPr>
        <p:spPr>
          <a:xfrm>
            <a:off x="1780719" y="2195379"/>
            <a:ext cx="243656" cy="1146810"/>
          </a:xfrm>
          <a:prstGeom prst="rect">
            <a:avLst/>
          </a:prstGeom>
        </p:spPr>
        <p:txBody>
          <a:bodyPr vert="vert270" wrap="square" lIns="0" tIns="0" rIns="0" bIns="0" rtlCol="0">
            <a:spAutoFit/>
          </a:bodyPr>
          <a:lstStyle/>
          <a:p>
            <a:pPr marL="12700">
              <a:lnSpc>
                <a:spcPts val="1870"/>
              </a:lnSpc>
            </a:pPr>
            <a:r>
              <a:rPr lang="en-US" sz="1600" i="1" spc="25" dirty="0">
                <a:latin typeface="Arial"/>
                <a:cs typeface="Arial"/>
              </a:rPr>
              <a:t>Pragmatic</a:t>
            </a:r>
            <a:endParaRPr sz="1600" dirty="0">
              <a:latin typeface="Arial"/>
              <a:cs typeface="Arial"/>
            </a:endParaRPr>
          </a:p>
        </p:txBody>
      </p:sp>
      <p:grpSp>
        <p:nvGrpSpPr>
          <p:cNvPr id="17" name="object 12">
            <a:extLst>
              <a:ext uri="{FF2B5EF4-FFF2-40B4-BE49-F238E27FC236}">
                <a16:creationId xmlns:a16="http://schemas.microsoft.com/office/drawing/2014/main" id="{031BB829-D02E-4B2D-09CF-D1B91380D90E}"/>
              </a:ext>
            </a:extLst>
          </p:cNvPr>
          <p:cNvGrpSpPr/>
          <p:nvPr/>
        </p:nvGrpSpPr>
        <p:grpSpPr>
          <a:xfrm>
            <a:off x="1296304" y="2291937"/>
            <a:ext cx="439420" cy="3599961"/>
            <a:chOff x="730250" y="1675129"/>
            <a:chExt cx="439420" cy="3782060"/>
          </a:xfrm>
        </p:grpSpPr>
        <p:sp>
          <p:nvSpPr>
            <p:cNvPr id="18" name="object 13">
              <a:extLst>
                <a:ext uri="{FF2B5EF4-FFF2-40B4-BE49-F238E27FC236}">
                  <a16:creationId xmlns:a16="http://schemas.microsoft.com/office/drawing/2014/main" id="{3B16B6C7-1E7A-E0B2-A52D-BBD701F15B97}"/>
                </a:ext>
              </a:extLst>
            </p:cNvPr>
            <p:cNvSpPr/>
            <p:nvPr/>
          </p:nvSpPr>
          <p:spPr>
            <a:xfrm>
              <a:off x="736600" y="1681479"/>
              <a:ext cx="426720" cy="3769360"/>
            </a:xfrm>
            <a:custGeom>
              <a:avLst/>
              <a:gdLst/>
              <a:ahLst/>
              <a:cxnLst/>
              <a:rect l="l" t="t" r="r" b="b"/>
              <a:pathLst>
                <a:path w="426719" h="3769360">
                  <a:moveTo>
                    <a:pt x="213359" y="0"/>
                  </a:moveTo>
                  <a:lnTo>
                    <a:pt x="0" y="344932"/>
                  </a:lnTo>
                  <a:lnTo>
                    <a:pt x="106680" y="344932"/>
                  </a:lnTo>
                  <a:lnTo>
                    <a:pt x="106680" y="3424428"/>
                  </a:lnTo>
                  <a:lnTo>
                    <a:pt x="0" y="3424428"/>
                  </a:lnTo>
                  <a:lnTo>
                    <a:pt x="213359" y="3769360"/>
                  </a:lnTo>
                  <a:lnTo>
                    <a:pt x="426719" y="3424428"/>
                  </a:lnTo>
                  <a:lnTo>
                    <a:pt x="320040" y="3424428"/>
                  </a:lnTo>
                  <a:lnTo>
                    <a:pt x="320040" y="344932"/>
                  </a:lnTo>
                  <a:lnTo>
                    <a:pt x="426719" y="344932"/>
                  </a:lnTo>
                  <a:lnTo>
                    <a:pt x="213359" y="0"/>
                  </a:lnTo>
                  <a:close/>
                </a:path>
              </a:pathLst>
            </a:custGeom>
            <a:solidFill>
              <a:srgbClr val="00B0F0"/>
            </a:solidFill>
          </p:spPr>
          <p:txBody>
            <a:bodyPr wrap="square" lIns="0" tIns="0" rIns="0" bIns="0" rtlCol="0"/>
            <a:lstStyle/>
            <a:p>
              <a:endParaRPr dirty="0"/>
            </a:p>
          </p:txBody>
        </p:sp>
        <p:sp>
          <p:nvSpPr>
            <p:cNvPr id="19" name="object 14">
              <a:extLst>
                <a:ext uri="{FF2B5EF4-FFF2-40B4-BE49-F238E27FC236}">
                  <a16:creationId xmlns:a16="http://schemas.microsoft.com/office/drawing/2014/main" id="{AFC5EA8E-DD9A-6DBE-8EF9-6EBFC3CE0646}"/>
                </a:ext>
              </a:extLst>
            </p:cNvPr>
            <p:cNvSpPr/>
            <p:nvPr/>
          </p:nvSpPr>
          <p:spPr>
            <a:xfrm>
              <a:off x="736600" y="1681479"/>
              <a:ext cx="426720" cy="3769360"/>
            </a:xfrm>
            <a:custGeom>
              <a:avLst/>
              <a:gdLst/>
              <a:ahLst/>
              <a:cxnLst/>
              <a:rect l="l" t="t" r="r" b="b"/>
              <a:pathLst>
                <a:path w="426719" h="3769360">
                  <a:moveTo>
                    <a:pt x="0" y="344932"/>
                  </a:moveTo>
                  <a:lnTo>
                    <a:pt x="213359" y="0"/>
                  </a:lnTo>
                  <a:lnTo>
                    <a:pt x="426719" y="344932"/>
                  </a:lnTo>
                  <a:lnTo>
                    <a:pt x="320040" y="344932"/>
                  </a:lnTo>
                  <a:lnTo>
                    <a:pt x="320040" y="3424428"/>
                  </a:lnTo>
                  <a:lnTo>
                    <a:pt x="426719" y="3424428"/>
                  </a:lnTo>
                  <a:lnTo>
                    <a:pt x="213359" y="3769360"/>
                  </a:lnTo>
                  <a:lnTo>
                    <a:pt x="0" y="3424428"/>
                  </a:lnTo>
                  <a:lnTo>
                    <a:pt x="106680" y="3424428"/>
                  </a:lnTo>
                  <a:lnTo>
                    <a:pt x="106680" y="344932"/>
                  </a:lnTo>
                  <a:lnTo>
                    <a:pt x="0" y="344932"/>
                  </a:lnTo>
                  <a:close/>
                </a:path>
              </a:pathLst>
            </a:custGeom>
            <a:ln w="12699">
              <a:solidFill>
                <a:srgbClr val="000000"/>
              </a:solidFill>
            </a:ln>
          </p:spPr>
          <p:txBody>
            <a:bodyPr wrap="square" lIns="0" tIns="0" rIns="0" bIns="0" rtlCol="0"/>
            <a:lstStyle/>
            <a:p>
              <a:endParaRPr/>
            </a:p>
          </p:txBody>
        </p:sp>
      </p:grpSp>
      <p:sp>
        <p:nvSpPr>
          <p:cNvPr id="5" name="TextBox 4">
            <a:extLst>
              <a:ext uri="{FF2B5EF4-FFF2-40B4-BE49-F238E27FC236}">
                <a16:creationId xmlns:a16="http://schemas.microsoft.com/office/drawing/2014/main" id="{9D170EFC-D972-1E01-5265-693DC642B990}"/>
              </a:ext>
            </a:extLst>
          </p:cNvPr>
          <p:cNvSpPr txBox="1"/>
          <p:nvPr/>
        </p:nvSpPr>
        <p:spPr>
          <a:xfrm>
            <a:off x="261869" y="186897"/>
            <a:ext cx="11668259" cy="630942"/>
          </a:xfrm>
          <a:prstGeom prst="rect">
            <a:avLst/>
          </a:prstGeom>
          <a:noFill/>
        </p:spPr>
        <p:txBody>
          <a:bodyPr wrap="square" rtlCol="0">
            <a:spAutoFit/>
          </a:bodyPr>
          <a:lstStyle/>
          <a:p>
            <a:pPr algn="ctr"/>
            <a:r>
              <a:rPr lang="en-CH" sz="3500" b="1" dirty="0">
                <a:latin typeface="Arial" panose="020B0604020202020204" pitchFamily="34" charset="0"/>
                <a:cs typeface="Arial" panose="020B0604020202020204" pitchFamily="34" charset="0"/>
              </a:rPr>
              <a:t>Estimating health workforce requirements</a:t>
            </a:r>
          </a:p>
        </p:txBody>
      </p:sp>
      <p:cxnSp>
        <p:nvCxnSpPr>
          <p:cNvPr id="7" name="Straight Connector 6">
            <a:extLst>
              <a:ext uri="{FF2B5EF4-FFF2-40B4-BE49-F238E27FC236}">
                <a16:creationId xmlns:a16="http://schemas.microsoft.com/office/drawing/2014/main" id="{24D0F468-FA09-52B7-9647-97AB9B612C7F}"/>
              </a:ext>
            </a:extLst>
          </p:cNvPr>
          <p:cNvCxnSpPr>
            <a:cxnSpLocks/>
          </p:cNvCxnSpPr>
          <p:nvPr/>
        </p:nvCxnSpPr>
        <p:spPr>
          <a:xfrm>
            <a:off x="356260" y="6008914"/>
            <a:ext cx="1150718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F37D35-F78D-6CD1-E1F2-D45CFC0090D4}"/>
              </a:ext>
            </a:extLst>
          </p:cNvPr>
          <p:cNvCxnSpPr>
            <a:cxnSpLocks/>
          </p:cNvCxnSpPr>
          <p:nvPr/>
        </p:nvCxnSpPr>
        <p:spPr>
          <a:xfrm>
            <a:off x="366155" y="2254343"/>
            <a:ext cx="1150718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3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793DAFB-31AB-9C40-22BB-668D1BE9F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44" y="202036"/>
            <a:ext cx="11031311" cy="64539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2546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812800" y="314959"/>
            <a:ext cx="10566400" cy="622807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8972931" y="3717861"/>
            <a:ext cx="655955" cy="245745"/>
          </a:xfrm>
          <a:prstGeom prst="rect">
            <a:avLst/>
          </a:prstGeom>
        </p:spPr>
        <p:txBody>
          <a:bodyPr vert="horz" wrap="square" lIns="0" tIns="11430" rIns="0" bIns="0" rtlCol="0">
            <a:spAutoFit/>
          </a:bodyPr>
          <a:lstStyle/>
          <a:p>
            <a:pPr marL="12700">
              <a:lnSpc>
                <a:spcPct val="100000"/>
              </a:lnSpc>
              <a:spcBef>
                <a:spcPts val="90"/>
              </a:spcBef>
            </a:pPr>
            <a:r>
              <a:rPr sz="1450" b="1" spc="-5" dirty="0">
                <a:latin typeface="Arial"/>
                <a:cs typeface="Arial"/>
              </a:rPr>
              <a:t>Nur</a:t>
            </a:r>
            <a:r>
              <a:rPr sz="1450" b="1" spc="-15" dirty="0">
                <a:latin typeface="Arial"/>
                <a:cs typeface="Arial"/>
              </a:rPr>
              <a:t>s</a:t>
            </a:r>
            <a:r>
              <a:rPr sz="1450" b="1" spc="70" dirty="0">
                <a:latin typeface="Arial"/>
                <a:cs typeface="Arial"/>
              </a:rPr>
              <a:t>e</a:t>
            </a:r>
            <a:r>
              <a:rPr sz="1450" b="1" spc="-5" dirty="0">
                <a:latin typeface="Arial"/>
                <a:cs typeface="Arial"/>
              </a:rPr>
              <a:t>s</a:t>
            </a:r>
            <a:endParaRPr sz="1450">
              <a:latin typeface="Arial"/>
              <a:cs typeface="Arial"/>
            </a:endParaRPr>
          </a:p>
        </p:txBody>
      </p:sp>
      <p:sp>
        <p:nvSpPr>
          <p:cNvPr id="4" name="object 4"/>
          <p:cNvSpPr txBox="1"/>
          <p:nvPr/>
        </p:nvSpPr>
        <p:spPr>
          <a:xfrm>
            <a:off x="8773541" y="1415351"/>
            <a:ext cx="980440" cy="755015"/>
          </a:xfrm>
          <a:prstGeom prst="rect">
            <a:avLst/>
          </a:prstGeom>
        </p:spPr>
        <p:txBody>
          <a:bodyPr vert="horz" wrap="square" lIns="0" tIns="11430" rIns="0" bIns="0" rtlCol="0">
            <a:spAutoFit/>
          </a:bodyPr>
          <a:lstStyle/>
          <a:p>
            <a:pPr marL="100330">
              <a:lnSpc>
                <a:spcPct val="100000"/>
              </a:lnSpc>
              <a:spcBef>
                <a:spcPts val="90"/>
              </a:spcBef>
            </a:pPr>
            <a:r>
              <a:rPr sz="1450" b="1" dirty="0">
                <a:latin typeface="Arial"/>
                <a:cs typeface="Arial"/>
              </a:rPr>
              <a:t>Midwives</a:t>
            </a:r>
            <a:endParaRPr sz="1450">
              <a:latin typeface="Arial"/>
              <a:cs typeface="Arial"/>
            </a:endParaRPr>
          </a:p>
          <a:p>
            <a:pPr>
              <a:lnSpc>
                <a:spcPct val="100000"/>
              </a:lnSpc>
              <a:spcBef>
                <a:spcPts val="30"/>
              </a:spcBef>
            </a:pPr>
            <a:endParaRPr sz="1950">
              <a:latin typeface="Arial"/>
              <a:cs typeface="Arial"/>
            </a:endParaRPr>
          </a:p>
          <a:p>
            <a:pPr marL="12700">
              <a:lnSpc>
                <a:spcPct val="100000"/>
              </a:lnSpc>
            </a:pPr>
            <a:r>
              <a:rPr sz="1450" b="1" spc="-10" dirty="0">
                <a:latin typeface="Arial"/>
                <a:cs typeface="Arial"/>
              </a:rPr>
              <a:t>Physicians</a:t>
            </a:r>
            <a:endParaRPr sz="1450">
              <a:latin typeface="Arial"/>
              <a:cs typeface="Arial"/>
            </a:endParaRPr>
          </a:p>
        </p:txBody>
      </p:sp>
      <p:sp>
        <p:nvSpPr>
          <p:cNvPr id="5" name="object 5"/>
          <p:cNvSpPr txBox="1">
            <a:spLocks noGrp="1"/>
          </p:cNvSpPr>
          <p:nvPr>
            <p:ph type="title"/>
          </p:nvPr>
        </p:nvSpPr>
        <p:spPr>
          <a:xfrm>
            <a:off x="1016000" y="497840"/>
            <a:ext cx="10139680" cy="365760"/>
          </a:xfrm>
          <a:prstGeom prst="rect">
            <a:avLst/>
          </a:prstGeom>
          <a:solidFill>
            <a:srgbClr val="FFFFFF"/>
          </a:solidFill>
        </p:spPr>
        <p:txBody>
          <a:bodyPr vert="horz" wrap="square" lIns="0" tIns="33019" rIns="0" bIns="0" rtlCol="0">
            <a:spAutoFit/>
          </a:bodyPr>
          <a:lstStyle/>
          <a:p>
            <a:pPr algn="ctr">
              <a:lnSpc>
                <a:spcPct val="100000"/>
              </a:lnSpc>
              <a:spcBef>
                <a:spcPts val="259"/>
              </a:spcBef>
            </a:pPr>
            <a:r>
              <a:rPr sz="1850" spc="10" dirty="0">
                <a:solidFill>
                  <a:srgbClr val="000000"/>
                </a:solidFill>
              </a:rPr>
              <a:t>Skilled</a:t>
            </a:r>
            <a:r>
              <a:rPr sz="1850" spc="-120" dirty="0">
                <a:solidFill>
                  <a:srgbClr val="000000"/>
                </a:solidFill>
              </a:rPr>
              <a:t> </a:t>
            </a:r>
            <a:r>
              <a:rPr sz="1850" spc="-25" dirty="0">
                <a:solidFill>
                  <a:srgbClr val="000000"/>
                </a:solidFill>
              </a:rPr>
              <a:t>Health</a:t>
            </a:r>
            <a:r>
              <a:rPr sz="1850" spc="-40" dirty="0">
                <a:solidFill>
                  <a:srgbClr val="000000"/>
                </a:solidFill>
              </a:rPr>
              <a:t> </a:t>
            </a:r>
            <a:r>
              <a:rPr sz="1850" spc="-25" dirty="0">
                <a:solidFill>
                  <a:srgbClr val="000000"/>
                </a:solidFill>
              </a:rPr>
              <a:t>Workers</a:t>
            </a:r>
            <a:r>
              <a:rPr sz="1850" spc="-145" dirty="0">
                <a:solidFill>
                  <a:srgbClr val="000000"/>
                </a:solidFill>
              </a:rPr>
              <a:t> </a:t>
            </a:r>
            <a:r>
              <a:rPr sz="1850" spc="15" dirty="0">
                <a:solidFill>
                  <a:srgbClr val="000000"/>
                </a:solidFill>
              </a:rPr>
              <a:t>in</a:t>
            </a:r>
            <a:r>
              <a:rPr sz="1850" spc="-125" dirty="0">
                <a:solidFill>
                  <a:srgbClr val="000000"/>
                </a:solidFill>
              </a:rPr>
              <a:t> </a:t>
            </a:r>
            <a:r>
              <a:rPr sz="1850" spc="25" dirty="0">
                <a:solidFill>
                  <a:srgbClr val="000000"/>
                </a:solidFill>
              </a:rPr>
              <a:t>the</a:t>
            </a:r>
            <a:r>
              <a:rPr sz="1850" spc="-180" dirty="0">
                <a:solidFill>
                  <a:srgbClr val="000000"/>
                </a:solidFill>
              </a:rPr>
              <a:t> </a:t>
            </a:r>
            <a:r>
              <a:rPr sz="1850" spc="-10" dirty="0">
                <a:solidFill>
                  <a:srgbClr val="000000"/>
                </a:solidFill>
              </a:rPr>
              <a:t>Philippines</a:t>
            </a:r>
            <a:r>
              <a:rPr sz="1850" spc="-260" dirty="0">
                <a:solidFill>
                  <a:srgbClr val="000000"/>
                </a:solidFill>
              </a:rPr>
              <a:t> </a:t>
            </a:r>
            <a:r>
              <a:rPr sz="1850" spc="-5" dirty="0">
                <a:solidFill>
                  <a:srgbClr val="000000"/>
                </a:solidFill>
              </a:rPr>
              <a:t>(2010-19)</a:t>
            </a:r>
            <a:r>
              <a:rPr sz="1850" spc="-170" dirty="0">
                <a:solidFill>
                  <a:srgbClr val="000000"/>
                </a:solidFill>
              </a:rPr>
              <a:t> </a:t>
            </a:r>
            <a:r>
              <a:rPr sz="1850" spc="5" dirty="0">
                <a:solidFill>
                  <a:srgbClr val="000000"/>
                </a:solidFill>
              </a:rPr>
              <a:t>to</a:t>
            </a:r>
            <a:r>
              <a:rPr sz="1850" spc="-120" dirty="0">
                <a:solidFill>
                  <a:srgbClr val="000000"/>
                </a:solidFill>
              </a:rPr>
              <a:t> </a:t>
            </a:r>
            <a:r>
              <a:rPr sz="1850" spc="-5" dirty="0">
                <a:solidFill>
                  <a:srgbClr val="000000"/>
                </a:solidFill>
              </a:rPr>
              <a:t>Achieve</a:t>
            </a:r>
            <a:r>
              <a:rPr sz="1850" spc="-185" dirty="0">
                <a:solidFill>
                  <a:srgbClr val="000000"/>
                </a:solidFill>
              </a:rPr>
              <a:t> </a:t>
            </a:r>
            <a:r>
              <a:rPr sz="1850" spc="10" dirty="0">
                <a:solidFill>
                  <a:srgbClr val="000000"/>
                </a:solidFill>
              </a:rPr>
              <a:t>UHC</a:t>
            </a:r>
            <a:endParaRPr sz="1850"/>
          </a:p>
        </p:txBody>
      </p:sp>
    </p:spTree>
    <p:extLst>
      <p:ext uri="{BB962C8B-B14F-4D97-AF65-F5344CB8AC3E}">
        <p14:creationId xmlns:p14="http://schemas.microsoft.com/office/powerpoint/2010/main" val="610742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FE0E9-D220-0DD2-B3E4-9BB4755D36F0}"/>
              </a:ext>
            </a:extLst>
          </p:cNvPr>
          <p:cNvPicPr>
            <a:picLocks noChangeAspect="1"/>
          </p:cNvPicPr>
          <p:nvPr/>
        </p:nvPicPr>
        <p:blipFill>
          <a:blip r:embed="rId2"/>
          <a:stretch>
            <a:fillRect/>
          </a:stretch>
        </p:blipFill>
        <p:spPr>
          <a:xfrm>
            <a:off x="1132035" y="179154"/>
            <a:ext cx="9927929" cy="6499691"/>
          </a:xfrm>
          <a:prstGeom prst="rect">
            <a:avLst/>
          </a:prstGeom>
        </p:spPr>
      </p:pic>
      <p:sp>
        <p:nvSpPr>
          <p:cNvPr id="3" name="TextBox 2">
            <a:extLst>
              <a:ext uri="{FF2B5EF4-FFF2-40B4-BE49-F238E27FC236}">
                <a16:creationId xmlns:a16="http://schemas.microsoft.com/office/drawing/2014/main" id="{2678E36C-EC74-D293-C775-E92299BBF9E5}"/>
              </a:ext>
            </a:extLst>
          </p:cNvPr>
          <p:cNvSpPr txBox="1"/>
          <p:nvPr/>
        </p:nvSpPr>
        <p:spPr>
          <a:xfrm>
            <a:off x="-206437" y="893008"/>
            <a:ext cx="1338469" cy="646331"/>
          </a:xfrm>
          <a:prstGeom prst="rect">
            <a:avLst/>
          </a:prstGeom>
          <a:noFill/>
        </p:spPr>
        <p:txBody>
          <a:bodyPr wrap="square" rtlCol="0">
            <a:spAutoFit/>
          </a:bodyPr>
          <a:lstStyle/>
          <a:p>
            <a:pPr algn="r"/>
            <a:r>
              <a:rPr lang="en-CH" b="1" dirty="0">
                <a:solidFill>
                  <a:srgbClr val="00B050"/>
                </a:solidFill>
                <a:latin typeface="Arial" panose="020B0604020202020204" pitchFamily="34" charset="0"/>
                <a:cs typeface="Arial" panose="020B0604020202020204" pitchFamily="34" charset="0"/>
              </a:rPr>
              <a:t>Above theshold</a:t>
            </a:r>
          </a:p>
        </p:txBody>
      </p:sp>
      <p:sp>
        <p:nvSpPr>
          <p:cNvPr id="4" name="TextBox 3">
            <a:extLst>
              <a:ext uri="{FF2B5EF4-FFF2-40B4-BE49-F238E27FC236}">
                <a16:creationId xmlns:a16="http://schemas.microsoft.com/office/drawing/2014/main" id="{CB4D909F-C627-A8BB-D7C9-E174F1FCA4E4}"/>
              </a:ext>
            </a:extLst>
          </p:cNvPr>
          <p:cNvSpPr txBox="1"/>
          <p:nvPr/>
        </p:nvSpPr>
        <p:spPr>
          <a:xfrm>
            <a:off x="-206435" y="3105833"/>
            <a:ext cx="1338469" cy="646331"/>
          </a:xfrm>
          <a:prstGeom prst="rect">
            <a:avLst/>
          </a:prstGeom>
          <a:noFill/>
        </p:spPr>
        <p:txBody>
          <a:bodyPr wrap="square" rtlCol="0">
            <a:spAutoFit/>
          </a:bodyPr>
          <a:lstStyle/>
          <a:p>
            <a:pPr algn="r"/>
            <a:r>
              <a:rPr lang="en-CH" b="1" dirty="0">
                <a:solidFill>
                  <a:srgbClr val="00B050"/>
                </a:solidFill>
                <a:latin typeface="Arial" panose="020B0604020202020204" pitchFamily="34" charset="0"/>
                <a:cs typeface="Arial" panose="020B0604020202020204" pitchFamily="34" charset="0"/>
              </a:rPr>
              <a:t>Above theshold</a:t>
            </a:r>
          </a:p>
        </p:txBody>
      </p:sp>
      <p:sp>
        <p:nvSpPr>
          <p:cNvPr id="5" name="TextBox 4">
            <a:extLst>
              <a:ext uri="{FF2B5EF4-FFF2-40B4-BE49-F238E27FC236}">
                <a16:creationId xmlns:a16="http://schemas.microsoft.com/office/drawing/2014/main" id="{D41CEC17-7CC8-11AA-30D1-A3495175880D}"/>
              </a:ext>
            </a:extLst>
          </p:cNvPr>
          <p:cNvSpPr txBox="1"/>
          <p:nvPr/>
        </p:nvSpPr>
        <p:spPr>
          <a:xfrm>
            <a:off x="-206436" y="5413513"/>
            <a:ext cx="1338469" cy="646331"/>
          </a:xfrm>
          <a:prstGeom prst="rect">
            <a:avLst/>
          </a:prstGeom>
          <a:noFill/>
        </p:spPr>
        <p:txBody>
          <a:bodyPr wrap="square" rtlCol="0">
            <a:spAutoFit/>
          </a:bodyPr>
          <a:lstStyle/>
          <a:p>
            <a:pPr algn="r"/>
            <a:r>
              <a:rPr lang="en-CH" b="1" dirty="0">
                <a:solidFill>
                  <a:srgbClr val="00B050"/>
                </a:solidFill>
                <a:latin typeface="Arial" panose="020B0604020202020204" pitchFamily="34" charset="0"/>
                <a:cs typeface="Arial" panose="020B0604020202020204" pitchFamily="34" charset="0"/>
              </a:rPr>
              <a:t>Above theshold</a:t>
            </a:r>
          </a:p>
        </p:txBody>
      </p:sp>
      <p:sp>
        <p:nvSpPr>
          <p:cNvPr id="6" name="TextBox 5">
            <a:extLst>
              <a:ext uri="{FF2B5EF4-FFF2-40B4-BE49-F238E27FC236}">
                <a16:creationId xmlns:a16="http://schemas.microsoft.com/office/drawing/2014/main" id="{6FA57D50-A394-FA0E-46AF-9C04CA8E3ED4}"/>
              </a:ext>
            </a:extLst>
          </p:cNvPr>
          <p:cNvSpPr txBox="1"/>
          <p:nvPr/>
        </p:nvSpPr>
        <p:spPr>
          <a:xfrm>
            <a:off x="11059961" y="893007"/>
            <a:ext cx="1338469" cy="646331"/>
          </a:xfrm>
          <a:prstGeom prst="rect">
            <a:avLst/>
          </a:prstGeom>
          <a:noFill/>
        </p:spPr>
        <p:txBody>
          <a:bodyPr wrap="square" rtlCol="0">
            <a:spAutoFit/>
          </a:bodyPr>
          <a:lstStyle/>
          <a:p>
            <a:r>
              <a:rPr lang="en-CH" b="1" dirty="0">
                <a:solidFill>
                  <a:srgbClr val="FF0000"/>
                </a:solidFill>
                <a:latin typeface="Arial" panose="020B0604020202020204" pitchFamily="34" charset="0"/>
                <a:cs typeface="Arial" panose="020B0604020202020204" pitchFamily="34" charset="0"/>
              </a:rPr>
              <a:t>Below theshold</a:t>
            </a:r>
          </a:p>
        </p:txBody>
      </p:sp>
      <p:sp>
        <p:nvSpPr>
          <p:cNvPr id="7" name="TextBox 6">
            <a:extLst>
              <a:ext uri="{FF2B5EF4-FFF2-40B4-BE49-F238E27FC236}">
                <a16:creationId xmlns:a16="http://schemas.microsoft.com/office/drawing/2014/main" id="{048C4333-AA4A-3BE3-0EB0-A5E3AEBB9C6D}"/>
              </a:ext>
            </a:extLst>
          </p:cNvPr>
          <p:cNvSpPr txBox="1"/>
          <p:nvPr/>
        </p:nvSpPr>
        <p:spPr>
          <a:xfrm>
            <a:off x="11059962" y="3105832"/>
            <a:ext cx="1338469" cy="646331"/>
          </a:xfrm>
          <a:prstGeom prst="rect">
            <a:avLst/>
          </a:prstGeom>
          <a:noFill/>
        </p:spPr>
        <p:txBody>
          <a:bodyPr wrap="square" rtlCol="0">
            <a:spAutoFit/>
          </a:bodyPr>
          <a:lstStyle/>
          <a:p>
            <a:r>
              <a:rPr lang="en-CH" b="1" dirty="0">
                <a:solidFill>
                  <a:srgbClr val="FF0000"/>
                </a:solidFill>
                <a:latin typeface="Arial" panose="020B0604020202020204" pitchFamily="34" charset="0"/>
                <a:cs typeface="Arial" panose="020B0604020202020204" pitchFamily="34" charset="0"/>
              </a:rPr>
              <a:t>Below theshold</a:t>
            </a:r>
          </a:p>
        </p:txBody>
      </p:sp>
      <p:sp>
        <p:nvSpPr>
          <p:cNvPr id="9" name="TextBox 8">
            <a:extLst>
              <a:ext uri="{FF2B5EF4-FFF2-40B4-BE49-F238E27FC236}">
                <a16:creationId xmlns:a16="http://schemas.microsoft.com/office/drawing/2014/main" id="{5279945B-12C1-FE3D-52F6-32B8F48E2262}"/>
              </a:ext>
            </a:extLst>
          </p:cNvPr>
          <p:cNvSpPr txBox="1"/>
          <p:nvPr/>
        </p:nvSpPr>
        <p:spPr>
          <a:xfrm>
            <a:off x="11059962" y="5413513"/>
            <a:ext cx="1338469" cy="646331"/>
          </a:xfrm>
          <a:prstGeom prst="rect">
            <a:avLst/>
          </a:prstGeom>
          <a:noFill/>
        </p:spPr>
        <p:txBody>
          <a:bodyPr wrap="square" rtlCol="0">
            <a:spAutoFit/>
          </a:bodyPr>
          <a:lstStyle/>
          <a:p>
            <a:r>
              <a:rPr lang="en-CH" b="1" dirty="0">
                <a:solidFill>
                  <a:srgbClr val="00B050"/>
                </a:solidFill>
                <a:latin typeface="Arial" panose="020B0604020202020204" pitchFamily="34" charset="0"/>
                <a:cs typeface="Arial" panose="020B0604020202020204" pitchFamily="34" charset="0"/>
              </a:rPr>
              <a:t>Above theshold</a:t>
            </a:r>
          </a:p>
        </p:txBody>
      </p:sp>
    </p:spTree>
    <p:extLst>
      <p:ext uri="{BB962C8B-B14F-4D97-AF65-F5344CB8AC3E}">
        <p14:creationId xmlns:p14="http://schemas.microsoft.com/office/powerpoint/2010/main" val="17904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par>
                          <p:cTn id="21" fill="hold">
                            <p:stCondLst>
                              <p:cond delay="500"/>
                            </p:stCondLst>
                            <p:childTnLst>
                              <p:par>
                                <p:cTn id="22" presetID="3" presetClass="entr" presetSubtype="1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par>
                          <p:cTn id="25" fill="hold">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6228AC-8D3D-F57A-7E2D-0ED175592DE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2392C3-7517-A60E-B851-23D4E820AC92}"/>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5B6FD14D-2760-B879-DF49-F0BF569E42BA}"/>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 name="Group 2">
            <a:extLst>
              <a:ext uri="{FF2B5EF4-FFF2-40B4-BE49-F238E27FC236}">
                <a16:creationId xmlns:a16="http://schemas.microsoft.com/office/drawing/2014/main" id="{7B9A9F0D-445B-A525-B8AC-555026C9F581}"/>
              </a:ext>
            </a:extLst>
          </p:cNvPr>
          <p:cNvGrpSpPr/>
          <p:nvPr/>
        </p:nvGrpSpPr>
        <p:grpSpPr>
          <a:xfrm>
            <a:off x="381617" y="6051520"/>
            <a:ext cx="11428771" cy="396247"/>
            <a:chOff x="0" y="0"/>
            <a:chExt cx="22857542" cy="792493"/>
          </a:xfrm>
        </p:grpSpPr>
        <p:sp>
          <p:nvSpPr>
            <p:cNvPr id="18" name="AutoShape 3">
              <a:extLst>
                <a:ext uri="{FF2B5EF4-FFF2-40B4-BE49-F238E27FC236}">
                  <a16:creationId xmlns:a16="http://schemas.microsoft.com/office/drawing/2014/main" id="{D91F3657-33B7-55EA-C878-A6312F01AB5E}"/>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ct val="100000"/>
                </a:lnSpc>
                <a:spcBef>
                  <a:spcPts val="0"/>
                </a:spcBef>
                <a:spcAft>
                  <a:spcPts val="0"/>
                </a:spcAft>
                <a:buClrTx/>
                <a:buSzTx/>
                <a:buFontTx/>
                <a:buNone/>
                <a:tabLst/>
                <a:defRPr/>
              </a:pPr>
              <a:endParaRPr kumimoji="0" lang="en-CH"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4">
              <a:extLst>
                <a:ext uri="{FF2B5EF4-FFF2-40B4-BE49-F238E27FC236}">
                  <a16:creationId xmlns:a16="http://schemas.microsoft.com/office/drawing/2014/main" id="{FDBD683D-DB2A-1285-D957-39D86BD7EA0B}"/>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351"/>
                </a:lnSpc>
                <a:spcBef>
                  <a:spcPts val="0"/>
                </a:spcBef>
                <a:spcAft>
                  <a:spcPts val="0"/>
                </a:spcAft>
                <a:buClrTx/>
                <a:buSzTx/>
                <a:buFontTx/>
                <a:buNone/>
                <a:tabLst/>
                <a:defRPr/>
              </a:pPr>
              <a:r>
                <a:rPr kumimoji="0" lang="en-US" sz="1126" b="0" i="1" u="none" strike="noStrike" kern="1200" cap="none" spc="56" normalizeH="0" baseline="0" noProof="0" dirty="0">
                  <a:ln>
                    <a:noFill/>
                  </a:ln>
                  <a:solidFill>
                    <a:srgbClr val="323232"/>
                  </a:solidFill>
                  <a:effectLst/>
                  <a:uLnTx/>
                  <a:uFillTx/>
                  <a:latin typeface="Poppins Light Bold"/>
                  <a:ea typeface="+mn-ea"/>
                  <a:cs typeface="+mn-cs"/>
                </a:rPr>
                <a:t>myCare Start-I</a:t>
              </a:r>
            </a:p>
          </p:txBody>
        </p:sp>
      </p:grpSp>
      <p:pic>
        <p:nvPicPr>
          <p:cNvPr id="20" name="Picture 19" descr="Team:UniGE-Geneva/Attributions - 2019.igem.org">
            <a:extLst>
              <a:ext uri="{FF2B5EF4-FFF2-40B4-BE49-F238E27FC236}">
                <a16:creationId xmlns:a16="http://schemas.microsoft.com/office/drawing/2014/main" id="{490EFA8F-51F4-0827-C44E-3F0DD06FD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70" y="6218520"/>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17">
            <a:extLst>
              <a:ext uri="{FF2B5EF4-FFF2-40B4-BE49-F238E27FC236}">
                <a16:creationId xmlns:a16="http://schemas.microsoft.com/office/drawing/2014/main" id="{435235B4-108F-960C-BACD-156DA084C3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647" y="6105477"/>
            <a:ext cx="762000" cy="571500"/>
          </a:xfrm>
          <a:prstGeom prst="rect">
            <a:avLst/>
          </a:prstGeom>
        </p:spPr>
      </p:pic>
      <p:pic>
        <p:nvPicPr>
          <p:cNvPr id="22" name="Picture 21">
            <a:extLst>
              <a:ext uri="{FF2B5EF4-FFF2-40B4-BE49-F238E27FC236}">
                <a16:creationId xmlns:a16="http://schemas.microsoft.com/office/drawing/2014/main" id="{2CAB88AE-9DAD-4258-B325-C9FAD05674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2026" y="6292066"/>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4DEA838-8893-BA1F-8D91-E767BB5B1983}"/>
              </a:ext>
            </a:extLst>
          </p:cNvPr>
          <p:cNvSpPr txBox="1"/>
          <p:nvPr/>
        </p:nvSpPr>
        <p:spPr>
          <a:xfrm>
            <a:off x="6189134" y="1097712"/>
            <a:ext cx="7418203" cy="50276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Poppins Bold" panose="00000800000000000000" charset="0"/>
                <a:ea typeface="+mn-ea"/>
                <a:cs typeface="Poppins Bold" panose="00000800000000000000" charset="0"/>
              </a:rPr>
              <a:t>What we don’t know…</a:t>
            </a:r>
          </a:p>
        </p:txBody>
      </p:sp>
      <p:sp>
        <p:nvSpPr>
          <p:cNvPr id="4" name="TextBox 3">
            <a:extLst>
              <a:ext uri="{FF2B5EF4-FFF2-40B4-BE49-F238E27FC236}">
                <a16:creationId xmlns:a16="http://schemas.microsoft.com/office/drawing/2014/main" id="{6A20E50C-A1E8-9832-6B3B-E5EA6D3D06F0}"/>
              </a:ext>
            </a:extLst>
          </p:cNvPr>
          <p:cNvSpPr txBox="1"/>
          <p:nvPr/>
        </p:nvSpPr>
        <p:spPr>
          <a:xfrm>
            <a:off x="338293" y="5827984"/>
            <a:ext cx="6104467" cy="184666"/>
          </a:xfrm>
          <a:prstGeom prst="rect">
            <a:avLst/>
          </a:prstGeom>
          <a:solidFill>
            <a:schemeClr val="bg1"/>
          </a:solid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GB" sz="600" dirty="0">
                <a:effectLst/>
                <a:latin typeface="Poppins Light" panose="00000400000000000000" pitchFamily="2" charset="0"/>
                <a:ea typeface="Times New Roman" panose="02020603050405020304" pitchFamily="18" charset="0"/>
                <a:cs typeface="Poppins Light" panose="00000400000000000000" pitchFamily="2" charset="0"/>
              </a:rPr>
              <a:t>.</a:t>
            </a:r>
          </a:p>
        </p:txBody>
      </p:sp>
      <p:sp>
        <p:nvSpPr>
          <p:cNvPr id="5" name="TextBox 6">
            <a:extLst>
              <a:ext uri="{FF2B5EF4-FFF2-40B4-BE49-F238E27FC236}">
                <a16:creationId xmlns:a16="http://schemas.microsoft.com/office/drawing/2014/main" id="{61BF642D-057F-A3CC-EE31-72175AEBB3F7}"/>
              </a:ext>
            </a:extLst>
          </p:cNvPr>
          <p:cNvSpPr txBox="1"/>
          <p:nvPr/>
        </p:nvSpPr>
        <p:spPr>
          <a:xfrm>
            <a:off x="338293" y="1163039"/>
            <a:ext cx="11428771" cy="3843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ct val="100000"/>
              </a:lnSpc>
              <a:spcBef>
                <a:spcPts val="0"/>
              </a:spcBef>
              <a:spcAft>
                <a:spcPts val="0"/>
              </a:spcAft>
              <a:buClrTx/>
              <a:buSzTx/>
              <a:buFontTx/>
              <a:buNone/>
              <a:tabLst/>
              <a:defRPr/>
            </a:pPr>
            <a:r>
              <a:rPr lang="en-US" sz="2667" dirty="0">
                <a:solidFill>
                  <a:schemeClr val="accent4">
                    <a:lumMod val="75000"/>
                  </a:schemeClr>
                </a:solidFill>
                <a:latin typeface="Poppins Bold"/>
              </a:rPr>
              <a:t>Impact and summary</a:t>
            </a:r>
            <a:endParaRPr kumimoji="0" lang="en-US" sz="2667" b="0" i="0" u="none" strike="noStrike" kern="1200" cap="none" spc="0" normalizeH="0" baseline="0" noProof="0" dirty="0">
              <a:ln>
                <a:noFill/>
              </a:ln>
              <a:solidFill>
                <a:schemeClr val="accent4">
                  <a:lumMod val="75000"/>
                </a:schemeClr>
              </a:solidFill>
              <a:effectLst/>
              <a:uLnTx/>
              <a:uFillTx/>
              <a:latin typeface="Poppins Bold"/>
              <a:ea typeface="+mn-ea"/>
              <a:cs typeface="+mn-cs"/>
            </a:endParaRPr>
          </a:p>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C95B40"/>
              </a:solidFill>
              <a:effectLst/>
              <a:uLnTx/>
              <a:uFillTx/>
              <a:latin typeface="Poppins Bold"/>
              <a:ea typeface="+mn-ea"/>
              <a:cs typeface="+mn-cs"/>
            </a:endParaRPr>
          </a:p>
          <a:p>
            <a:pPr marR="0" lvl="0" defTabSz="609660" rtl="0" eaLnBrk="1" fontAlgn="auto" latinLnBrk="0" hangingPunct="1">
              <a:lnSpc>
                <a:spcPct val="150000"/>
              </a:lnSpc>
              <a:spcBef>
                <a:spcPts val="0"/>
              </a:spcBef>
              <a:spcAft>
                <a:spcPts val="0"/>
              </a:spcAft>
              <a:buClrTx/>
              <a:buSzTx/>
              <a:tabLst/>
              <a:defRPr/>
            </a:pPr>
            <a:r>
              <a:rPr lang="en-US" sz="1600" b="1" dirty="0">
                <a:solidFill>
                  <a:schemeClr val="accent4">
                    <a:lumMod val="75000"/>
                  </a:schemeClr>
                </a:solidFill>
                <a:latin typeface="Poppins Light" panose="00000400000000000000" pitchFamily="2" charset="0"/>
                <a:cs typeface="Poppins Light" panose="00000400000000000000" pitchFamily="2" charset="0"/>
              </a:rPr>
              <a:t>Implications for </a:t>
            </a:r>
            <a:r>
              <a:rPr kumimoji="0" lang="en-US" sz="1600" b="1" i="0" u="none" strike="noStrike" kern="1200" cap="none" spc="0" normalizeH="0" baseline="0" noProof="0" dirty="0">
                <a:ln>
                  <a:noFill/>
                </a:ln>
                <a:solidFill>
                  <a:schemeClr val="accent4">
                    <a:lumMod val="75000"/>
                  </a:schemeClr>
                </a:solidFill>
                <a:effectLst/>
                <a:uLnTx/>
                <a:uFillTx/>
                <a:latin typeface="Poppins Light" panose="00000400000000000000" pitchFamily="2" charset="0"/>
                <a:ea typeface="+mn-ea"/>
                <a:cs typeface="Poppins Light" panose="00000400000000000000" pitchFamily="2" charset="0"/>
              </a:rPr>
              <a:t>myCare Start in Switzerland</a:t>
            </a:r>
          </a:p>
          <a:p>
            <a:pPr marL="228611" marR="0" lvl="0" indent="-228611" defTabSz="60966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Adaptations are anticipated to enhance fit for the context, recipient and provider alignment, service feasibility, engagement and cultural relevance.</a:t>
            </a:r>
          </a:p>
          <a:p>
            <a:pPr marL="228611" marR="0" lvl="0" indent="-228611" defTabSz="60966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a:solidFill>
                  <a:prstClr val="black"/>
                </a:solidFill>
                <a:latin typeface="Poppins Light" panose="00000400000000000000" pitchFamily="2" charset="0"/>
                <a:cs typeface="Poppins Light" panose="00000400000000000000" pitchFamily="2" charset="0"/>
              </a:rPr>
              <a:t>Enhanced fit for context may</a:t>
            </a:r>
            <a:r>
              <a:rPr kumimoji="0" lang="en-US" sz="160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translate to improved intervention and implementation outcomes</a:t>
            </a:r>
            <a:r>
              <a:rPr lang="en-US" sz="1600" dirty="0">
                <a:solidFill>
                  <a:prstClr val="black"/>
                </a:solidFill>
                <a:latin typeface="Poppins Light" panose="00000400000000000000" pitchFamily="2" charset="0"/>
                <a:cs typeface="Poppins Light" panose="00000400000000000000" pitchFamily="2" charset="0"/>
              </a:rPr>
              <a:t>, when evaluated in 2025 Hybrid Type 2 effectiveness-implementation trial.</a:t>
            </a:r>
            <a:endParaRPr kumimoji="0" lang="en-US" sz="160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304815" indent="-304815" defTabSz="609660">
              <a:lnSpc>
                <a:spcPct val="150000"/>
              </a:lnSpc>
              <a:buFont typeface="Arial" panose="020B0604020202020204" pitchFamily="34" charset="0"/>
              <a:buChar char="•"/>
              <a:defRPr/>
            </a:pPr>
            <a:endParaRPr kumimoji="0" lang="en-US" sz="13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defTabSz="609660">
              <a:lnSpc>
                <a:spcPct val="150000"/>
              </a:lnSpc>
              <a:defRPr/>
            </a:pPr>
            <a:r>
              <a:rPr lang="en-US" sz="1600" b="1" dirty="0">
                <a:solidFill>
                  <a:schemeClr val="accent4">
                    <a:lumMod val="75000"/>
                  </a:schemeClr>
                </a:solidFill>
                <a:latin typeface="Poppins Light" panose="00000400000000000000" pitchFamily="2" charset="0"/>
                <a:cs typeface="Poppins Light" panose="00000400000000000000" pitchFamily="2" charset="0"/>
              </a:rPr>
              <a:t>Implications for pharmacy practice and interprofessional practice research</a:t>
            </a:r>
          </a:p>
          <a:p>
            <a:pPr marL="228611" indent="-228611" defTabSz="609660">
              <a:lnSpc>
                <a:spcPct val="150000"/>
              </a:lnSpc>
              <a:buFont typeface="Arial" panose="020B0604020202020204" pitchFamily="34" charset="0"/>
              <a:buChar char="•"/>
              <a:defRPr/>
            </a:pPr>
            <a:r>
              <a:rPr lang="en-US" sz="1600" dirty="0">
                <a:solidFill>
                  <a:prstClr val="black"/>
                </a:solidFill>
                <a:latin typeface="Poppins Light" panose="00000400000000000000" pitchFamily="2" charset="0"/>
                <a:cs typeface="Poppins Light" panose="00000400000000000000" pitchFamily="2" charset="0"/>
              </a:rPr>
              <a:t>Promotes and provides guidance for the use of theory driven c</a:t>
            </a:r>
            <a:r>
              <a:rPr kumimoji="0" lang="en-US" sz="1600" i="0" u="none" strike="noStrike" kern="1200" cap="none" spc="0" normalizeH="0" baseline="0" noProof="0" dirty="0" err="1">
                <a:ln>
                  <a:noFill/>
                </a:ln>
                <a:solidFill>
                  <a:prstClr val="black"/>
                </a:solidFill>
                <a:effectLst/>
                <a:uLnTx/>
                <a:uFillTx/>
                <a:latin typeface="Poppins Light" panose="00000400000000000000" pitchFamily="2" charset="0"/>
                <a:ea typeface="+mn-ea"/>
                <a:cs typeface="Poppins Light" panose="00000400000000000000" pitchFamily="2" charset="0"/>
              </a:rPr>
              <a:t>ommunity</a:t>
            </a:r>
            <a:r>
              <a:rPr kumimoji="0" lang="en-US" sz="160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-based participatory </a:t>
            </a:r>
            <a:r>
              <a:rPr lang="en-US" sz="1600" dirty="0">
                <a:solidFill>
                  <a:prstClr val="black"/>
                </a:solidFill>
                <a:latin typeface="Poppins Light" panose="00000400000000000000" pitchFamily="2" charset="0"/>
                <a:cs typeface="Poppins Light" panose="00000400000000000000" pitchFamily="2" charset="0"/>
              </a:rPr>
              <a:t>r</a:t>
            </a:r>
            <a:r>
              <a:rPr kumimoji="0" lang="en-US" sz="1600" i="0" u="none" strike="noStrike" kern="1200" cap="none" spc="0" normalizeH="0" baseline="0" noProof="0" dirty="0" err="1">
                <a:ln>
                  <a:noFill/>
                </a:ln>
                <a:solidFill>
                  <a:prstClr val="black"/>
                </a:solidFill>
                <a:effectLst/>
                <a:uLnTx/>
                <a:uFillTx/>
                <a:latin typeface="Poppins Light" panose="00000400000000000000" pitchFamily="2" charset="0"/>
                <a:ea typeface="+mn-ea"/>
                <a:cs typeface="Poppins Light" panose="00000400000000000000" pitchFamily="2" charset="0"/>
              </a:rPr>
              <a:t>esearch</a:t>
            </a:r>
            <a:r>
              <a:rPr kumimoji="0" lang="en-US" sz="160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 and stakeholder driven intervention design.</a:t>
            </a:r>
            <a:endPar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9" name="TextBox 5">
            <a:extLst>
              <a:ext uri="{FF2B5EF4-FFF2-40B4-BE49-F238E27FC236}">
                <a16:creationId xmlns:a16="http://schemas.microsoft.com/office/drawing/2014/main" id="{5980571F-8EB5-6DCB-BAFF-3DA2539474A3}"/>
              </a:ext>
            </a:extLst>
          </p:cNvPr>
          <p:cNvSpPr txBox="1"/>
          <p:nvPr/>
        </p:nvSpPr>
        <p:spPr>
          <a:xfrm>
            <a:off x="928719"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6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Conclusion</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
        <p:nvSpPr>
          <p:cNvPr id="10" name="TextBox 9">
            <a:extLst>
              <a:ext uri="{FF2B5EF4-FFF2-40B4-BE49-F238E27FC236}">
                <a16:creationId xmlns:a16="http://schemas.microsoft.com/office/drawing/2014/main" id="{0CB2DEF6-0655-C9F4-8F24-1338C4BC595B}"/>
              </a:ext>
            </a:extLst>
          </p:cNvPr>
          <p:cNvSpPr txBox="1"/>
          <p:nvPr/>
        </p:nvSpPr>
        <p:spPr>
          <a:xfrm>
            <a:off x="282592"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6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IV</a:t>
            </a:r>
          </a:p>
        </p:txBody>
      </p:sp>
    </p:spTree>
    <p:extLst>
      <p:ext uri="{BB962C8B-B14F-4D97-AF65-F5344CB8AC3E}">
        <p14:creationId xmlns:p14="http://schemas.microsoft.com/office/powerpoint/2010/main" val="2824473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4560" y="325120"/>
            <a:ext cx="10342880" cy="620775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818639" y="449298"/>
            <a:ext cx="8554720" cy="320601"/>
          </a:xfrm>
          <a:prstGeom prst="rect">
            <a:avLst/>
          </a:prstGeom>
          <a:solidFill>
            <a:srgbClr val="FFFFFF"/>
          </a:solidFill>
        </p:spPr>
        <p:txBody>
          <a:bodyPr vert="horz" wrap="square" lIns="0" tIns="35560" rIns="0" bIns="0" rtlCol="0">
            <a:spAutoFit/>
          </a:bodyPr>
          <a:lstStyle/>
          <a:p>
            <a:pPr marL="227329">
              <a:lnSpc>
                <a:spcPct val="100000"/>
              </a:lnSpc>
              <a:spcBef>
                <a:spcPts val="280"/>
              </a:spcBef>
            </a:pPr>
            <a:r>
              <a:rPr sz="1850" b="1" spc="10" dirty="0">
                <a:solidFill>
                  <a:srgbClr val="000000"/>
                </a:solidFill>
              </a:rPr>
              <a:t>Total</a:t>
            </a:r>
            <a:r>
              <a:rPr sz="1850" b="1" spc="-150" dirty="0">
                <a:solidFill>
                  <a:srgbClr val="000000"/>
                </a:solidFill>
              </a:rPr>
              <a:t> </a:t>
            </a:r>
            <a:r>
              <a:rPr sz="1850" b="1" spc="-10" dirty="0">
                <a:solidFill>
                  <a:srgbClr val="000000"/>
                </a:solidFill>
              </a:rPr>
              <a:t>Licensed</a:t>
            </a:r>
            <a:r>
              <a:rPr sz="1850" b="1" spc="-114" dirty="0">
                <a:solidFill>
                  <a:srgbClr val="000000"/>
                </a:solidFill>
              </a:rPr>
              <a:t> </a:t>
            </a:r>
            <a:r>
              <a:rPr sz="1850" b="1" spc="-20" dirty="0">
                <a:solidFill>
                  <a:srgbClr val="000000"/>
                </a:solidFill>
              </a:rPr>
              <a:t>Physicians</a:t>
            </a:r>
            <a:r>
              <a:rPr sz="1850" b="1" spc="-260" dirty="0">
                <a:solidFill>
                  <a:srgbClr val="000000"/>
                </a:solidFill>
              </a:rPr>
              <a:t> </a:t>
            </a:r>
            <a:r>
              <a:rPr sz="1850" b="1" spc="-5" dirty="0">
                <a:solidFill>
                  <a:srgbClr val="000000"/>
                </a:solidFill>
              </a:rPr>
              <a:t>(2017-20)</a:t>
            </a:r>
            <a:r>
              <a:rPr sz="1850" b="1" spc="-165" dirty="0">
                <a:solidFill>
                  <a:srgbClr val="000000"/>
                </a:solidFill>
              </a:rPr>
              <a:t> </a:t>
            </a:r>
            <a:r>
              <a:rPr sz="1850" b="1" spc="25" dirty="0">
                <a:solidFill>
                  <a:srgbClr val="000000"/>
                </a:solidFill>
              </a:rPr>
              <a:t>and</a:t>
            </a:r>
            <a:r>
              <a:rPr sz="1850" b="1" spc="-200" dirty="0">
                <a:solidFill>
                  <a:srgbClr val="000000"/>
                </a:solidFill>
              </a:rPr>
              <a:t> </a:t>
            </a:r>
            <a:r>
              <a:rPr sz="1850" b="1" spc="-5" dirty="0">
                <a:solidFill>
                  <a:srgbClr val="000000"/>
                </a:solidFill>
              </a:rPr>
              <a:t>Projected</a:t>
            </a:r>
            <a:r>
              <a:rPr sz="1850" b="1" spc="-195" dirty="0">
                <a:solidFill>
                  <a:srgbClr val="000000"/>
                </a:solidFill>
              </a:rPr>
              <a:t> </a:t>
            </a:r>
            <a:r>
              <a:rPr sz="1850" b="1" dirty="0">
                <a:solidFill>
                  <a:srgbClr val="000000"/>
                </a:solidFill>
              </a:rPr>
              <a:t>every</a:t>
            </a:r>
            <a:r>
              <a:rPr sz="1850" b="1" spc="-260" dirty="0">
                <a:solidFill>
                  <a:srgbClr val="000000"/>
                </a:solidFill>
              </a:rPr>
              <a:t> </a:t>
            </a:r>
            <a:r>
              <a:rPr sz="1850" b="1" spc="-5" dirty="0">
                <a:solidFill>
                  <a:srgbClr val="000000"/>
                </a:solidFill>
              </a:rPr>
              <a:t>5</a:t>
            </a:r>
            <a:r>
              <a:rPr sz="1850" b="1" spc="-10" dirty="0">
                <a:solidFill>
                  <a:srgbClr val="000000"/>
                </a:solidFill>
              </a:rPr>
              <a:t> </a:t>
            </a:r>
            <a:r>
              <a:rPr sz="1850" b="1" spc="-5" dirty="0">
                <a:solidFill>
                  <a:srgbClr val="000000"/>
                </a:solidFill>
              </a:rPr>
              <a:t>Years</a:t>
            </a:r>
            <a:r>
              <a:rPr sz="1850" b="1" spc="-175" dirty="0">
                <a:solidFill>
                  <a:srgbClr val="000000"/>
                </a:solidFill>
              </a:rPr>
              <a:t> </a:t>
            </a:r>
            <a:r>
              <a:rPr sz="1850" b="1" dirty="0">
                <a:solidFill>
                  <a:srgbClr val="000000"/>
                </a:solidFill>
              </a:rPr>
              <a:t>(2025-50)</a:t>
            </a:r>
            <a:endParaRPr sz="1850" b="1" dirty="0"/>
          </a:p>
        </p:txBody>
      </p:sp>
      <p:sp>
        <p:nvSpPr>
          <p:cNvPr id="4" name="object 4"/>
          <p:cNvSpPr txBox="1"/>
          <p:nvPr/>
        </p:nvSpPr>
        <p:spPr>
          <a:xfrm>
            <a:off x="2814320" y="2498407"/>
            <a:ext cx="2595880" cy="459105"/>
          </a:xfrm>
          <a:prstGeom prst="rect">
            <a:avLst/>
          </a:prstGeom>
        </p:spPr>
        <p:txBody>
          <a:bodyPr vert="horz" wrap="square" lIns="0" tIns="24765" rIns="0" bIns="0" rtlCol="0">
            <a:spAutoFit/>
          </a:bodyPr>
          <a:lstStyle/>
          <a:p>
            <a:pPr marL="12700" marR="5080">
              <a:lnSpc>
                <a:spcPts val="1680"/>
              </a:lnSpc>
              <a:spcBef>
                <a:spcPts val="195"/>
              </a:spcBef>
            </a:pPr>
            <a:r>
              <a:rPr sz="1450" b="1" spc="-5" dirty="0">
                <a:solidFill>
                  <a:srgbClr val="FF0000"/>
                </a:solidFill>
                <a:latin typeface="Arial"/>
                <a:cs typeface="Arial"/>
              </a:rPr>
              <a:t>+</a:t>
            </a:r>
            <a:r>
              <a:rPr sz="1450" b="1" spc="-80" dirty="0">
                <a:solidFill>
                  <a:srgbClr val="FF0000"/>
                </a:solidFill>
                <a:latin typeface="Arial"/>
                <a:cs typeface="Arial"/>
              </a:rPr>
              <a:t> </a:t>
            </a:r>
            <a:r>
              <a:rPr sz="1450" b="1" spc="-10" dirty="0">
                <a:solidFill>
                  <a:srgbClr val="FF0000"/>
                </a:solidFill>
                <a:latin typeface="Arial"/>
                <a:cs typeface="Arial"/>
              </a:rPr>
              <a:t>65,803</a:t>
            </a:r>
            <a:r>
              <a:rPr sz="1450" b="1" spc="-190" dirty="0">
                <a:solidFill>
                  <a:srgbClr val="FF0000"/>
                </a:solidFill>
                <a:latin typeface="Arial"/>
                <a:cs typeface="Arial"/>
              </a:rPr>
              <a:t> </a:t>
            </a:r>
            <a:r>
              <a:rPr sz="1450" b="1" spc="-5" dirty="0">
                <a:solidFill>
                  <a:srgbClr val="FF0000"/>
                </a:solidFill>
                <a:latin typeface="Arial"/>
                <a:cs typeface="Arial"/>
              </a:rPr>
              <a:t>additional</a:t>
            </a:r>
            <a:r>
              <a:rPr sz="1450" b="1" spc="-190" dirty="0">
                <a:solidFill>
                  <a:srgbClr val="FF0000"/>
                </a:solidFill>
                <a:latin typeface="Arial"/>
                <a:cs typeface="Arial"/>
              </a:rPr>
              <a:t> </a:t>
            </a:r>
            <a:r>
              <a:rPr sz="1450" b="1" spc="-15" dirty="0">
                <a:solidFill>
                  <a:srgbClr val="FF0000"/>
                </a:solidFill>
                <a:latin typeface="Arial"/>
                <a:cs typeface="Arial"/>
              </a:rPr>
              <a:t>physicians  </a:t>
            </a:r>
            <a:r>
              <a:rPr sz="1450" b="1" spc="-5" dirty="0">
                <a:solidFill>
                  <a:srgbClr val="FF0000"/>
                </a:solidFill>
                <a:latin typeface="Arial"/>
                <a:cs typeface="Arial"/>
              </a:rPr>
              <a:t>to</a:t>
            </a:r>
            <a:r>
              <a:rPr sz="1450" b="1" spc="-90" dirty="0">
                <a:solidFill>
                  <a:srgbClr val="FF0000"/>
                </a:solidFill>
                <a:latin typeface="Arial"/>
                <a:cs typeface="Arial"/>
              </a:rPr>
              <a:t> </a:t>
            </a:r>
            <a:r>
              <a:rPr sz="1450" b="1" spc="30" dirty="0">
                <a:solidFill>
                  <a:srgbClr val="FF0000"/>
                </a:solidFill>
                <a:latin typeface="Arial"/>
                <a:cs typeface="Arial"/>
              </a:rPr>
              <a:t>meet</a:t>
            </a:r>
            <a:r>
              <a:rPr sz="1450" b="1" spc="-165" dirty="0">
                <a:solidFill>
                  <a:srgbClr val="FF0000"/>
                </a:solidFill>
                <a:latin typeface="Arial"/>
                <a:cs typeface="Arial"/>
              </a:rPr>
              <a:t> </a:t>
            </a:r>
            <a:r>
              <a:rPr sz="1450" b="1" spc="-10" dirty="0">
                <a:solidFill>
                  <a:srgbClr val="FF0000"/>
                </a:solidFill>
                <a:latin typeface="Arial"/>
                <a:cs typeface="Arial"/>
              </a:rPr>
              <a:t>14.3</a:t>
            </a:r>
            <a:r>
              <a:rPr sz="1450" b="1" spc="-170" dirty="0">
                <a:solidFill>
                  <a:srgbClr val="FF0000"/>
                </a:solidFill>
                <a:latin typeface="Arial"/>
                <a:cs typeface="Arial"/>
              </a:rPr>
              <a:t> </a:t>
            </a:r>
            <a:r>
              <a:rPr sz="1450" b="1" spc="20" dirty="0">
                <a:solidFill>
                  <a:srgbClr val="FF0000"/>
                </a:solidFill>
                <a:latin typeface="Arial"/>
                <a:cs typeface="Arial"/>
              </a:rPr>
              <a:t>per</a:t>
            </a:r>
            <a:r>
              <a:rPr sz="1450" b="1" spc="-165" dirty="0">
                <a:solidFill>
                  <a:srgbClr val="FF0000"/>
                </a:solidFill>
                <a:latin typeface="Arial"/>
                <a:cs typeface="Arial"/>
              </a:rPr>
              <a:t> </a:t>
            </a:r>
            <a:r>
              <a:rPr sz="1450" b="1" spc="-10" dirty="0">
                <a:solidFill>
                  <a:srgbClr val="FF0000"/>
                </a:solidFill>
                <a:latin typeface="Arial"/>
                <a:cs typeface="Arial"/>
              </a:rPr>
              <a:t>10,000</a:t>
            </a:r>
            <a:r>
              <a:rPr sz="1450" b="1" spc="-175" dirty="0">
                <a:solidFill>
                  <a:srgbClr val="FF0000"/>
                </a:solidFill>
                <a:latin typeface="Arial"/>
                <a:cs typeface="Arial"/>
              </a:rPr>
              <a:t> </a:t>
            </a:r>
            <a:r>
              <a:rPr sz="1450" b="1" spc="-60" dirty="0">
                <a:solidFill>
                  <a:srgbClr val="FF0000"/>
                </a:solidFill>
                <a:latin typeface="Arial"/>
                <a:cs typeface="Arial"/>
              </a:rPr>
              <a:t>!!!</a:t>
            </a:r>
            <a:endParaRPr sz="1450" dirty="0">
              <a:latin typeface="Arial"/>
              <a:cs typeface="Arial"/>
            </a:endParaRPr>
          </a:p>
        </p:txBody>
      </p:sp>
      <p:grpSp>
        <p:nvGrpSpPr>
          <p:cNvPr id="5" name="object 5"/>
          <p:cNvGrpSpPr/>
          <p:nvPr/>
        </p:nvGrpSpPr>
        <p:grpSpPr>
          <a:xfrm>
            <a:off x="5131308" y="2753741"/>
            <a:ext cx="324485" cy="287020"/>
            <a:chOff x="5131308" y="2753741"/>
            <a:chExt cx="324485" cy="287020"/>
          </a:xfrm>
        </p:grpSpPr>
        <p:sp>
          <p:nvSpPr>
            <p:cNvPr id="6" name="object 6"/>
            <p:cNvSpPr/>
            <p:nvPr/>
          </p:nvSpPr>
          <p:spPr>
            <a:xfrm>
              <a:off x="5137658" y="2760091"/>
              <a:ext cx="311785" cy="274320"/>
            </a:xfrm>
            <a:custGeom>
              <a:avLst/>
              <a:gdLst/>
              <a:ahLst/>
              <a:cxnLst/>
              <a:rect l="l" t="t" r="r" b="b"/>
              <a:pathLst>
                <a:path w="311785" h="274319">
                  <a:moveTo>
                    <a:pt x="68961" y="0"/>
                  </a:moveTo>
                  <a:lnTo>
                    <a:pt x="0" y="133731"/>
                  </a:lnTo>
                  <a:lnTo>
                    <a:pt x="143255" y="207518"/>
                  </a:lnTo>
                  <a:lnTo>
                    <a:pt x="108838" y="274320"/>
                  </a:lnTo>
                  <a:lnTo>
                    <a:pt x="311276" y="209550"/>
                  </a:lnTo>
                  <a:lnTo>
                    <a:pt x="246633" y="6985"/>
                  </a:lnTo>
                  <a:lnTo>
                    <a:pt x="212089" y="73913"/>
                  </a:lnTo>
                  <a:lnTo>
                    <a:pt x="68961" y="0"/>
                  </a:lnTo>
                  <a:close/>
                </a:path>
              </a:pathLst>
            </a:custGeom>
            <a:solidFill>
              <a:srgbClr val="FF0000"/>
            </a:solidFill>
          </p:spPr>
          <p:txBody>
            <a:bodyPr wrap="square" lIns="0" tIns="0" rIns="0" bIns="0" rtlCol="0"/>
            <a:lstStyle/>
            <a:p>
              <a:endParaRPr/>
            </a:p>
          </p:txBody>
        </p:sp>
        <p:sp>
          <p:nvSpPr>
            <p:cNvPr id="7" name="object 7"/>
            <p:cNvSpPr/>
            <p:nvPr/>
          </p:nvSpPr>
          <p:spPr>
            <a:xfrm>
              <a:off x="5137658" y="2760091"/>
              <a:ext cx="311785" cy="274320"/>
            </a:xfrm>
            <a:custGeom>
              <a:avLst/>
              <a:gdLst/>
              <a:ahLst/>
              <a:cxnLst/>
              <a:rect l="l" t="t" r="r" b="b"/>
              <a:pathLst>
                <a:path w="311785" h="274319">
                  <a:moveTo>
                    <a:pt x="68961" y="0"/>
                  </a:moveTo>
                  <a:lnTo>
                    <a:pt x="212089" y="73913"/>
                  </a:lnTo>
                  <a:lnTo>
                    <a:pt x="246633" y="6985"/>
                  </a:lnTo>
                  <a:lnTo>
                    <a:pt x="311276" y="209550"/>
                  </a:lnTo>
                  <a:lnTo>
                    <a:pt x="108838" y="274320"/>
                  </a:lnTo>
                  <a:lnTo>
                    <a:pt x="143255" y="207518"/>
                  </a:lnTo>
                  <a:lnTo>
                    <a:pt x="0" y="133731"/>
                  </a:lnTo>
                  <a:lnTo>
                    <a:pt x="68961" y="0"/>
                  </a:lnTo>
                  <a:close/>
                </a:path>
              </a:pathLst>
            </a:custGeom>
            <a:ln w="12700">
              <a:solidFill>
                <a:srgbClr val="FF0000"/>
              </a:solidFill>
            </a:ln>
          </p:spPr>
          <p:txBody>
            <a:bodyPr wrap="square" lIns="0" tIns="0" rIns="0" bIns="0" rtlCol="0"/>
            <a:lstStyle/>
            <a:p>
              <a:endParaRPr/>
            </a:p>
          </p:txBody>
        </p:sp>
      </p:grpSp>
      <p:sp>
        <p:nvSpPr>
          <p:cNvPr id="8" name="Explosion: 14 Points 10">
            <a:extLst>
              <a:ext uri="{FF2B5EF4-FFF2-40B4-BE49-F238E27FC236}">
                <a16:creationId xmlns:a16="http://schemas.microsoft.com/office/drawing/2014/main" id="{68FDA6CA-405E-3B8D-03DA-F27EEDFA4028}"/>
              </a:ext>
            </a:extLst>
          </p:cNvPr>
          <p:cNvSpPr/>
          <p:nvPr/>
        </p:nvSpPr>
        <p:spPr>
          <a:xfrm>
            <a:off x="5796102" y="1514601"/>
            <a:ext cx="3007715" cy="1967612"/>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2000" b="1" dirty="0">
                <a:solidFill>
                  <a:schemeClr val="tx1"/>
                </a:solidFill>
              </a:rPr>
              <a:t>What is a realistic solution?</a:t>
            </a:r>
          </a:p>
        </p:txBody>
      </p:sp>
    </p:spTree>
    <p:extLst>
      <p:ext uri="{BB962C8B-B14F-4D97-AF65-F5344CB8AC3E}">
        <p14:creationId xmlns:p14="http://schemas.microsoft.com/office/powerpoint/2010/main" val="324744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80">
                                          <p:stCondLst>
                                            <p:cond delay="0"/>
                                          </p:stCondLst>
                                        </p:cTn>
                                        <p:tgtEl>
                                          <p:spTgt spid="8"/>
                                        </p:tgtEl>
                                      </p:cBhvr>
                                    </p:animEffect>
                                    <p:anim calcmode="lin" valueType="num">
                                      <p:cBhvr>
                                        <p:cTn id="1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2" dur="26">
                                          <p:stCondLst>
                                            <p:cond delay="650"/>
                                          </p:stCondLst>
                                        </p:cTn>
                                        <p:tgtEl>
                                          <p:spTgt spid="8"/>
                                        </p:tgtEl>
                                      </p:cBhvr>
                                      <p:to x="100000" y="60000"/>
                                    </p:animScale>
                                    <p:animScale>
                                      <p:cBhvr>
                                        <p:cTn id="23" dur="166" decel="50000">
                                          <p:stCondLst>
                                            <p:cond delay="676"/>
                                          </p:stCondLst>
                                        </p:cTn>
                                        <p:tgtEl>
                                          <p:spTgt spid="8"/>
                                        </p:tgtEl>
                                      </p:cBhvr>
                                      <p:to x="100000" y="100000"/>
                                    </p:animScale>
                                    <p:animScale>
                                      <p:cBhvr>
                                        <p:cTn id="24" dur="26">
                                          <p:stCondLst>
                                            <p:cond delay="1312"/>
                                          </p:stCondLst>
                                        </p:cTn>
                                        <p:tgtEl>
                                          <p:spTgt spid="8"/>
                                        </p:tgtEl>
                                      </p:cBhvr>
                                      <p:to x="100000" y="80000"/>
                                    </p:animScale>
                                    <p:animScale>
                                      <p:cBhvr>
                                        <p:cTn id="25" dur="166" decel="50000">
                                          <p:stCondLst>
                                            <p:cond delay="1338"/>
                                          </p:stCondLst>
                                        </p:cTn>
                                        <p:tgtEl>
                                          <p:spTgt spid="8"/>
                                        </p:tgtEl>
                                      </p:cBhvr>
                                      <p:to x="100000" y="100000"/>
                                    </p:animScale>
                                    <p:animScale>
                                      <p:cBhvr>
                                        <p:cTn id="26" dur="26">
                                          <p:stCondLst>
                                            <p:cond delay="1642"/>
                                          </p:stCondLst>
                                        </p:cTn>
                                        <p:tgtEl>
                                          <p:spTgt spid="8"/>
                                        </p:tgtEl>
                                      </p:cBhvr>
                                      <p:to x="100000" y="90000"/>
                                    </p:animScale>
                                    <p:animScale>
                                      <p:cBhvr>
                                        <p:cTn id="27" dur="166" decel="50000">
                                          <p:stCondLst>
                                            <p:cond delay="1668"/>
                                          </p:stCondLst>
                                        </p:cTn>
                                        <p:tgtEl>
                                          <p:spTgt spid="8"/>
                                        </p:tgtEl>
                                      </p:cBhvr>
                                      <p:to x="100000" y="100000"/>
                                    </p:animScale>
                                    <p:animScale>
                                      <p:cBhvr>
                                        <p:cTn id="28" dur="26">
                                          <p:stCondLst>
                                            <p:cond delay="1808"/>
                                          </p:stCondLst>
                                        </p:cTn>
                                        <p:tgtEl>
                                          <p:spTgt spid="8"/>
                                        </p:tgtEl>
                                      </p:cBhvr>
                                      <p:to x="100000" y="95000"/>
                                    </p:animScale>
                                    <p:animScale>
                                      <p:cBhvr>
                                        <p:cTn id="2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6107E4D-B031-2A4E-B5F2-7E32DC95A862}"/>
              </a:ext>
            </a:extLst>
          </p:cNvPr>
          <p:cNvSpPr txBox="1">
            <a:spLocks/>
          </p:cNvSpPr>
          <p:nvPr/>
        </p:nvSpPr>
        <p:spPr>
          <a:xfrm>
            <a:off x="4876801" y="959910"/>
            <a:ext cx="6476999" cy="14024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spcAft>
                <a:spcPts val="600"/>
              </a:spcAft>
            </a:pPr>
            <a:r>
              <a:rPr lang="en-US" sz="2500" b="1" kern="1200" spc="-40" dirty="0">
                <a:solidFill>
                  <a:schemeClr val="tx1"/>
                </a:solidFill>
                <a:latin typeface="Arial" panose="020B0604020202020204" pitchFamily="34" charset="0"/>
                <a:cs typeface="Arial" panose="020B0604020202020204" pitchFamily="34" charset="0"/>
              </a:rPr>
              <a:t>Some Policy </a:t>
            </a:r>
            <a:r>
              <a:rPr lang="en-US" sz="2500" b="1" spc="-40" dirty="0">
                <a:latin typeface="Arial" panose="020B0604020202020204" pitchFamily="34" charset="0"/>
                <a:cs typeface="Arial" panose="020B0604020202020204" pitchFamily="34" charset="0"/>
              </a:rPr>
              <a:t>Recommendations</a:t>
            </a:r>
            <a:endParaRPr lang="en-US" sz="2500" b="1" kern="1200" spc="-25"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2A43FEB-8D70-BCB9-70B1-795A38A7B371}"/>
              </a:ext>
            </a:extLst>
          </p:cNvPr>
          <p:cNvPicPr>
            <a:picLocks noChangeAspect="1"/>
          </p:cNvPicPr>
          <p:nvPr/>
        </p:nvPicPr>
        <p:blipFill>
          <a:blip r:embed="rId2"/>
          <a:stretch>
            <a:fillRect/>
          </a:stretch>
        </p:blipFill>
        <p:spPr>
          <a:xfrm>
            <a:off x="622852" y="1005031"/>
            <a:ext cx="3880204" cy="4942938"/>
          </a:xfrm>
          <a:prstGeom prst="rect">
            <a:avLst/>
          </a:prstGeom>
          <a:ln w="12700">
            <a:solidFill>
              <a:schemeClr val="tx1"/>
            </a:solidFill>
          </a:ln>
        </p:spPr>
      </p:pic>
      <p:sp>
        <p:nvSpPr>
          <p:cNvPr id="4" name="object 4">
            <a:extLst>
              <a:ext uri="{FF2B5EF4-FFF2-40B4-BE49-F238E27FC236}">
                <a16:creationId xmlns:a16="http://schemas.microsoft.com/office/drawing/2014/main" id="{28E46CA4-D8C9-1689-7349-487A0F50DAF7}"/>
              </a:ext>
            </a:extLst>
          </p:cNvPr>
          <p:cNvSpPr txBox="1">
            <a:spLocks/>
          </p:cNvSpPr>
          <p:nvPr/>
        </p:nvSpPr>
        <p:spPr>
          <a:xfrm>
            <a:off x="4876801" y="1839271"/>
            <a:ext cx="7010400" cy="4075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35"/>
              </a:spcBef>
              <a:buNone/>
            </a:pPr>
            <a:r>
              <a:rPr lang="en-US" sz="1800" b="1" spc="15" dirty="0">
                <a:uFill>
                  <a:solidFill>
                    <a:srgbClr val="000000"/>
                  </a:solidFill>
                </a:uFill>
                <a:latin typeface="Arial" panose="020B0604020202020204" pitchFamily="34" charset="0"/>
                <a:cs typeface="Arial" panose="020B0604020202020204" pitchFamily="34" charset="0"/>
              </a:rPr>
              <a:t>Training</a:t>
            </a:r>
          </a:p>
          <a:p>
            <a:pPr marL="357188">
              <a:spcBef>
                <a:spcPts val="135"/>
              </a:spcBef>
            </a:pPr>
            <a:r>
              <a:rPr lang="en-US" sz="1800" spc="15" dirty="0">
                <a:uFill>
                  <a:solidFill>
                    <a:srgbClr val="000000"/>
                  </a:solidFill>
                </a:uFill>
                <a:latin typeface="Arial" panose="020B0604020202020204" pitchFamily="34" charset="0"/>
                <a:cs typeface="Arial" panose="020B0604020202020204" pitchFamily="34" charset="0"/>
              </a:rPr>
              <a:t>Expand scholarships to support </a:t>
            </a:r>
            <a:r>
              <a:rPr lang="en-US" sz="1800" spc="5" dirty="0">
                <a:uFill>
                  <a:solidFill>
                    <a:srgbClr val="000000"/>
                  </a:solidFill>
                </a:uFill>
                <a:latin typeface="Arial" panose="020B0604020202020204" pitchFamily="34" charset="0"/>
                <a:cs typeface="Arial" panose="020B0604020202020204" pitchFamily="34" charset="0"/>
              </a:rPr>
              <a:t>p</a:t>
            </a:r>
            <a:r>
              <a:rPr lang="en-US" sz="1800" spc="5" dirty="0">
                <a:latin typeface="Arial" panose="020B0604020202020204" pitchFamily="34" charset="0"/>
                <a:cs typeface="Arial" panose="020B0604020202020204" pitchFamily="34" charset="0"/>
              </a:rPr>
              <a:t>hysicians, </a:t>
            </a:r>
            <a:r>
              <a:rPr lang="en-US" sz="1800" spc="-5" dirty="0">
                <a:latin typeface="Arial" panose="020B0604020202020204" pitchFamily="34" charset="0"/>
                <a:cs typeface="Arial" panose="020B0604020202020204" pitchFamily="34" charset="0"/>
              </a:rPr>
              <a:t>midwives, </a:t>
            </a:r>
            <a:r>
              <a:rPr lang="en-US" sz="1800" spc="15" dirty="0">
                <a:latin typeface="Arial" panose="020B0604020202020204" pitchFamily="34" charset="0"/>
                <a:cs typeface="Arial" panose="020B0604020202020204" pitchFamily="34" charset="0"/>
              </a:rPr>
              <a:t>dentists,</a:t>
            </a:r>
            <a:r>
              <a:rPr lang="en-US" sz="1800" spc="-370" dirty="0">
                <a:latin typeface="Arial" panose="020B0604020202020204" pitchFamily="34" charset="0"/>
                <a:cs typeface="Arial" panose="020B0604020202020204" pitchFamily="34" charset="0"/>
              </a:rPr>
              <a:t> </a:t>
            </a:r>
            <a:r>
              <a:rPr lang="en-US" sz="1800" spc="-25" dirty="0">
                <a:latin typeface="Arial" panose="020B0604020202020204" pitchFamily="34" charset="0"/>
                <a:cs typeface="Arial" panose="020B0604020202020204" pitchFamily="34" charset="0"/>
              </a:rPr>
              <a:t>and occupational therapists</a:t>
            </a:r>
          </a:p>
          <a:p>
            <a:pPr marL="357188">
              <a:spcBef>
                <a:spcPts val="135"/>
              </a:spcBef>
            </a:pPr>
            <a:endParaRPr lang="en-US" sz="1800" dirty="0">
              <a:latin typeface="Arial" panose="020B0604020202020204" pitchFamily="34" charset="0"/>
              <a:cs typeface="Arial" panose="020B0604020202020204" pitchFamily="34" charset="0"/>
            </a:endParaRPr>
          </a:p>
          <a:p>
            <a:pPr marL="357188">
              <a:spcBef>
                <a:spcPts val="135"/>
              </a:spcBef>
            </a:pPr>
            <a:r>
              <a:rPr lang="en-US" sz="1800" dirty="0">
                <a:latin typeface="Arial" panose="020B0604020202020204" pitchFamily="34" charset="0"/>
                <a:cs typeface="Arial" panose="020B0604020202020204" pitchFamily="34" charset="0"/>
              </a:rPr>
              <a:t>Support stepladder programs for </a:t>
            </a:r>
            <a:r>
              <a:rPr lang="en-US" sz="1800" spc="15" dirty="0">
                <a:latin typeface="Arial" panose="020B0604020202020204" pitchFamily="34" charset="0"/>
                <a:cs typeface="Arial" panose="020B0604020202020204" pitchFamily="34" charset="0"/>
              </a:rPr>
              <a:t>nurses and midwives to transition </a:t>
            </a:r>
            <a:r>
              <a:rPr lang="en-US" sz="1800" spc="5" dirty="0">
                <a:latin typeface="Arial" panose="020B0604020202020204" pitchFamily="34" charset="0"/>
                <a:cs typeface="Arial" panose="020B0604020202020204" pitchFamily="34" charset="0"/>
              </a:rPr>
              <a:t>to</a:t>
            </a:r>
            <a:r>
              <a:rPr lang="en-US" sz="1800" spc="-325" dirty="0">
                <a:latin typeface="Arial" panose="020B0604020202020204" pitchFamily="34" charset="0"/>
                <a:cs typeface="Arial" panose="020B0604020202020204" pitchFamily="34" charset="0"/>
              </a:rPr>
              <a:t> </a:t>
            </a:r>
            <a:r>
              <a:rPr lang="en-US" sz="1800" spc="20" dirty="0">
                <a:latin typeface="Arial" panose="020B0604020202020204" pitchFamily="34" charset="0"/>
                <a:cs typeface="Arial" panose="020B0604020202020204" pitchFamily="34" charset="0"/>
              </a:rPr>
              <a:t>become p</a:t>
            </a:r>
            <a:r>
              <a:rPr lang="en-US" sz="1800" spc="5" dirty="0">
                <a:latin typeface="Arial" panose="020B0604020202020204" pitchFamily="34" charset="0"/>
                <a:cs typeface="Arial" panose="020B0604020202020204" pitchFamily="34" charset="0"/>
              </a:rPr>
              <a:t>hysicians</a:t>
            </a:r>
            <a:endParaRPr lang="en-US" sz="1800" dirty="0">
              <a:latin typeface="Arial" panose="020B0604020202020204" pitchFamily="34" charset="0"/>
              <a:cs typeface="Arial" panose="020B0604020202020204" pitchFamily="34" charset="0"/>
            </a:endParaRPr>
          </a:p>
          <a:p>
            <a:pPr marL="142875">
              <a:spcBef>
                <a:spcPts val="135"/>
              </a:spcBef>
            </a:pPr>
            <a:endParaRPr lang="en-US" sz="1800" b="1" spc="15" dirty="0">
              <a:latin typeface="Arial" panose="020B0604020202020204" pitchFamily="34" charset="0"/>
              <a:cs typeface="Arial" panose="020B0604020202020204" pitchFamily="34" charset="0"/>
            </a:endParaRPr>
          </a:p>
          <a:p>
            <a:pPr marL="0" indent="0">
              <a:spcBef>
                <a:spcPts val="135"/>
              </a:spcBef>
              <a:buNone/>
            </a:pPr>
            <a:r>
              <a:rPr lang="en-US" sz="1800" b="1" spc="15" dirty="0">
                <a:latin typeface="Arial" panose="020B0604020202020204" pitchFamily="34" charset="0"/>
                <a:cs typeface="Arial" panose="020B0604020202020204" pitchFamily="34" charset="0"/>
              </a:rPr>
              <a:t>Central support</a:t>
            </a:r>
          </a:p>
          <a:p>
            <a:pPr marL="357188">
              <a:spcBef>
                <a:spcPts val="135"/>
              </a:spcBef>
            </a:pPr>
            <a:r>
              <a:rPr lang="en-US" sz="1800" spc="15" dirty="0">
                <a:latin typeface="Arial" panose="020B0604020202020204" pitchFamily="34" charset="0"/>
                <a:cs typeface="Arial" panose="020B0604020202020204" pitchFamily="34" charset="0"/>
              </a:rPr>
              <a:t>Deployment of the health workforce to </a:t>
            </a:r>
            <a:r>
              <a:rPr lang="en-US" sz="1800" spc="5" dirty="0">
                <a:latin typeface="Arial" panose="020B0604020202020204" pitchFamily="34" charset="0"/>
                <a:cs typeface="Arial" panose="020B0604020202020204" pitchFamily="34" charset="0"/>
              </a:rPr>
              <a:t>support </a:t>
            </a:r>
            <a:r>
              <a:rPr lang="en-US" sz="1800" dirty="0">
                <a:latin typeface="Arial" panose="020B0604020202020204" pitchFamily="34" charset="0"/>
                <a:cs typeface="Arial" panose="020B0604020202020204" pitchFamily="34" charset="0"/>
              </a:rPr>
              <a:t>provinces </a:t>
            </a:r>
            <a:r>
              <a:rPr lang="en-US" sz="1800" spc="15" dirty="0">
                <a:latin typeface="Arial" panose="020B0604020202020204" pitchFamily="34" charset="0"/>
                <a:cs typeface="Arial" panose="020B0604020202020204" pitchFamily="34" charset="0"/>
              </a:rPr>
              <a:t>based on needs (low densities)</a:t>
            </a:r>
            <a:endParaRPr lang="en-US" sz="1800" spc="10" dirty="0">
              <a:latin typeface="Arial" panose="020B0604020202020204" pitchFamily="34" charset="0"/>
              <a:cs typeface="Arial" panose="020B0604020202020204" pitchFamily="34" charset="0"/>
            </a:endParaRPr>
          </a:p>
          <a:p>
            <a:pPr marL="142875">
              <a:spcBef>
                <a:spcPts val="135"/>
              </a:spcBef>
            </a:pPr>
            <a:endParaRPr lang="en-US" sz="1800" b="1" spc="10" dirty="0">
              <a:latin typeface="Arial" panose="020B0604020202020204" pitchFamily="34" charset="0"/>
              <a:cs typeface="Arial" panose="020B0604020202020204" pitchFamily="34" charset="0"/>
            </a:endParaRPr>
          </a:p>
          <a:p>
            <a:pPr marL="0" indent="0">
              <a:spcBef>
                <a:spcPts val="135"/>
              </a:spcBef>
              <a:buNone/>
            </a:pPr>
            <a:r>
              <a:rPr lang="en-US" sz="1800" b="1" spc="-15" dirty="0">
                <a:latin typeface="Arial" panose="020B0604020202020204" pitchFamily="34" charset="0"/>
                <a:cs typeface="Arial" panose="020B0604020202020204" pitchFamily="34" charset="0"/>
              </a:rPr>
              <a:t>Task</a:t>
            </a:r>
            <a:r>
              <a:rPr lang="en-US" sz="1800" b="1" spc="10" dirty="0">
                <a:latin typeface="Arial" panose="020B0604020202020204" pitchFamily="34" charset="0"/>
                <a:cs typeface="Arial" panose="020B0604020202020204" pitchFamily="34" charset="0"/>
              </a:rPr>
              <a:t> </a:t>
            </a:r>
            <a:r>
              <a:rPr lang="en-US" sz="1800" b="1" spc="-5" dirty="0">
                <a:latin typeface="Arial" panose="020B0604020202020204" pitchFamily="34" charset="0"/>
                <a:cs typeface="Arial" panose="020B0604020202020204" pitchFamily="34" charset="0"/>
              </a:rPr>
              <a:t>shifting</a:t>
            </a:r>
          </a:p>
          <a:p>
            <a:pPr marL="357188">
              <a:spcBef>
                <a:spcPts val="135"/>
              </a:spcBef>
            </a:pPr>
            <a:r>
              <a:rPr lang="en-US" sz="1800" dirty="0">
                <a:uFill>
                  <a:solidFill>
                    <a:srgbClr val="000000"/>
                  </a:solidFill>
                </a:uFill>
                <a:latin typeface="Arial" panose="020B0604020202020204" pitchFamily="34" charset="0"/>
                <a:cs typeface="Arial" panose="020B0604020202020204" pitchFamily="34" charset="0"/>
              </a:rPr>
              <a:t>Identify</a:t>
            </a:r>
            <a:r>
              <a:rPr lang="en-US" sz="1800" dirty="0">
                <a:latin typeface="Arial" panose="020B0604020202020204" pitchFamily="34" charset="0"/>
                <a:cs typeface="Arial" panose="020B0604020202020204" pitchFamily="34" charset="0"/>
              </a:rPr>
              <a:t> </a:t>
            </a:r>
            <a:r>
              <a:rPr lang="en-US" sz="1800" spc="5" dirty="0">
                <a:latin typeface="Arial" panose="020B0604020202020204" pitchFamily="34" charset="0"/>
                <a:cs typeface="Arial" panose="020B0604020202020204" pitchFamily="34" charset="0"/>
              </a:rPr>
              <a:t>physician </a:t>
            </a:r>
            <a:r>
              <a:rPr lang="en-US" sz="1800" spc="10" dirty="0">
                <a:latin typeface="Arial" panose="020B0604020202020204" pitchFamily="34" charset="0"/>
                <a:cs typeface="Arial" panose="020B0604020202020204" pitchFamily="34" charset="0"/>
              </a:rPr>
              <a:t>functions </a:t>
            </a:r>
            <a:r>
              <a:rPr lang="en-US" sz="1800" dirty="0">
                <a:latin typeface="Arial" panose="020B0604020202020204" pitchFamily="34" charset="0"/>
                <a:cs typeface="Arial" panose="020B0604020202020204" pitchFamily="34" charset="0"/>
              </a:rPr>
              <a:t>that </a:t>
            </a:r>
            <a:r>
              <a:rPr lang="en-US" sz="1800" spc="-355" dirty="0">
                <a:latin typeface="Arial" panose="020B0604020202020204" pitchFamily="34" charset="0"/>
                <a:cs typeface="Arial" panose="020B0604020202020204" pitchFamily="34" charset="0"/>
              </a:rPr>
              <a:t> </a:t>
            </a:r>
            <a:r>
              <a:rPr lang="en-US" sz="1800" spc="30" dirty="0">
                <a:latin typeface="Arial" panose="020B0604020202020204" pitchFamily="34" charset="0"/>
                <a:cs typeface="Arial" panose="020B0604020202020204" pitchFamily="34" charset="0"/>
              </a:rPr>
              <a:t>may </a:t>
            </a:r>
            <a:r>
              <a:rPr lang="en-US" sz="1800" dirty="0">
                <a:latin typeface="Arial" panose="020B0604020202020204" pitchFamily="34" charset="0"/>
                <a:cs typeface="Arial" panose="020B0604020202020204" pitchFamily="34" charset="0"/>
              </a:rPr>
              <a:t>be delegated </a:t>
            </a:r>
            <a:r>
              <a:rPr lang="en-US" sz="1800" spc="5" dirty="0">
                <a:latin typeface="Arial" panose="020B0604020202020204" pitchFamily="34" charset="0"/>
                <a:cs typeface="Arial" panose="020B0604020202020204" pitchFamily="34" charset="0"/>
              </a:rPr>
              <a:t>to </a:t>
            </a:r>
            <a:r>
              <a:rPr lang="en-US" sz="1800" dirty="0">
                <a:latin typeface="Arial" panose="020B0604020202020204" pitchFamily="34" charset="0"/>
                <a:cs typeface="Arial" panose="020B0604020202020204" pitchFamily="34" charset="0"/>
              </a:rPr>
              <a:t>nurses or midwives</a:t>
            </a:r>
          </a:p>
          <a:p>
            <a:pPr marL="357188">
              <a:spcBef>
                <a:spcPts val="135"/>
              </a:spcBef>
            </a:pPr>
            <a:r>
              <a:rPr lang="en-US" sz="1800" spc="5" dirty="0">
                <a:uFill>
                  <a:solidFill>
                    <a:srgbClr val="000000"/>
                  </a:solidFill>
                </a:uFill>
                <a:latin typeface="Arial" panose="020B0604020202020204" pitchFamily="34" charset="0"/>
                <a:cs typeface="Arial" panose="020B0604020202020204" pitchFamily="34" charset="0"/>
              </a:rPr>
              <a:t>Create the enabling regulatory framework and credentialing mechanisms to enable task shifting</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431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632D7-DDDA-256F-A050-A6254F80AA56}"/>
              </a:ext>
            </a:extLst>
          </p:cNvPr>
          <p:cNvPicPr>
            <a:picLocks noChangeAspect="1"/>
          </p:cNvPicPr>
          <p:nvPr/>
        </p:nvPicPr>
        <p:blipFill>
          <a:blip r:embed="rId2"/>
          <a:stretch>
            <a:fillRect/>
          </a:stretch>
        </p:blipFill>
        <p:spPr>
          <a:xfrm>
            <a:off x="738452" y="109934"/>
            <a:ext cx="10715096" cy="6638132"/>
          </a:xfrm>
          <a:prstGeom prst="rect">
            <a:avLst/>
          </a:prstGeom>
        </p:spPr>
      </p:pic>
      <p:pic>
        <p:nvPicPr>
          <p:cNvPr id="4" name="Picture 3">
            <a:extLst>
              <a:ext uri="{FF2B5EF4-FFF2-40B4-BE49-F238E27FC236}">
                <a16:creationId xmlns:a16="http://schemas.microsoft.com/office/drawing/2014/main" id="{3A4F6BB8-3CE6-212C-5307-572D9C7E81BE}"/>
              </a:ext>
            </a:extLst>
          </p:cNvPr>
          <p:cNvPicPr>
            <a:picLocks noChangeAspect="1"/>
          </p:cNvPicPr>
          <p:nvPr/>
        </p:nvPicPr>
        <p:blipFill>
          <a:blip r:embed="rId3"/>
          <a:stretch>
            <a:fillRect/>
          </a:stretch>
        </p:blipFill>
        <p:spPr>
          <a:xfrm>
            <a:off x="3835730" y="2186525"/>
            <a:ext cx="7617818" cy="3250269"/>
          </a:xfrm>
          <a:prstGeom prst="rect">
            <a:avLst/>
          </a:prstGeom>
        </p:spPr>
      </p:pic>
    </p:spTree>
    <p:extLst>
      <p:ext uri="{BB962C8B-B14F-4D97-AF65-F5344CB8AC3E}">
        <p14:creationId xmlns:p14="http://schemas.microsoft.com/office/powerpoint/2010/main" val="17517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7F07-4078-F2A0-A694-A8C4C0BB1E5D}"/>
              </a:ext>
            </a:extLst>
          </p:cNvPr>
          <p:cNvSpPr>
            <a:spLocks noGrp="1"/>
          </p:cNvSpPr>
          <p:nvPr>
            <p:ph type="title"/>
          </p:nvPr>
        </p:nvSpPr>
        <p:spPr>
          <a:xfrm>
            <a:off x="403412" y="224026"/>
            <a:ext cx="10515600" cy="716700"/>
          </a:xfrm>
        </p:spPr>
        <p:txBody>
          <a:bodyPr>
            <a:normAutofit/>
          </a:bodyPr>
          <a:lstStyle/>
          <a:p>
            <a:r>
              <a:rPr lang="en-CH" sz="3500" b="1" dirty="0">
                <a:latin typeface="Arial" panose="020B0604020202020204" pitchFamily="34" charset="0"/>
                <a:cs typeface="Arial" panose="020B0604020202020204" pitchFamily="34" charset="0"/>
              </a:rPr>
              <a:t>In Summary</a:t>
            </a:r>
          </a:p>
        </p:txBody>
      </p:sp>
      <p:sp>
        <p:nvSpPr>
          <p:cNvPr id="3" name="Content Placeholder 2">
            <a:extLst>
              <a:ext uri="{FF2B5EF4-FFF2-40B4-BE49-F238E27FC236}">
                <a16:creationId xmlns:a16="http://schemas.microsoft.com/office/drawing/2014/main" id="{5A5034E3-EC17-16FA-7849-C789A6129949}"/>
              </a:ext>
            </a:extLst>
          </p:cNvPr>
          <p:cNvSpPr>
            <a:spLocks noGrp="1"/>
          </p:cNvSpPr>
          <p:nvPr>
            <p:ph idx="1"/>
          </p:nvPr>
        </p:nvSpPr>
        <p:spPr>
          <a:xfrm>
            <a:off x="403412" y="1096409"/>
            <a:ext cx="11322423" cy="5537565"/>
          </a:xfrm>
        </p:spPr>
        <p:txBody>
          <a:bodyPr>
            <a:normAutofit fontScale="70000" lnSpcReduction="20000"/>
          </a:bodyPr>
          <a:lstStyle/>
          <a:p>
            <a:pPr>
              <a:lnSpc>
                <a:spcPct val="160000"/>
              </a:lnSpc>
            </a:pPr>
            <a:r>
              <a:rPr lang="en-CH" sz="3200" dirty="0">
                <a:latin typeface="Arial" panose="020B0604020202020204" pitchFamily="34" charset="0"/>
                <a:cs typeface="Arial" panose="020B0604020202020204" pitchFamily="34" charset="0"/>
              </a:rPr>
              <a:t>Rigour and Pragmatism are less about “either or” but more about “balancing.”</a:t>
            </a:r>
          </a:p>
          <a:p>
            <a:pPr>
              <a:lnSpc>
                <a:spcPct val="160000"/>
              </a:lnSpc>
            </a:pPr>
            <a:r>
              <a:rPr lang="en-CH" sz="3200" dirty="0">
                <a:latin typeface="Arial" panose="020B0604020202020204" pitchFamily="34" charset="0"/>
                <a:cs typeface="Arial" panose="020B0604020202020204" pitchFamily="34" charset="0"/>
              </a:rPr>
              <a:t>From the perspective of rigour</a:t>
            </a:r>
          </a:p>
          <a:p>
            <a:pPr lvl="1">
              <a:lnSpc>
                <a:spcPct val="160000"/>
              </a:lnSpc>
            </a:pPr>
            <a:r>
              <a:rPr lang="en-CH" sz="3200" dirty="0">
                <a:latin typeface="Arial" panose="020B0604020202020204" pitchFamily="34" charset="0"/>
                <a:cs typeface="Arial" panose="020B0604020202020204" pitchFamily="34" charset="0"/>
              </a:rPr>
              <a:t>Begin with how the study answers a policy or implementation question rather than an “a priori” hierarchy of methods</a:t>
            </a:r>
          </a:p>
          <a:p>
            <a:pPr lvl="1">
              <a:lnSpc>
                <a:spcPct val="160000"/>
              </a:lnSpc>
            </a:pPr>
            <a:r>
              <a:rPr lang="en-CH" sz="3200" dirty="0">
                <a:latin typeface="Arial" panose="020B0604020202020204" pitchFamily="34" charset="0"/>
                <a:cs typeface="Arial" panose="020B0604020202020204" pitchFamily="34" charset="0"/>
              </a:rPr>
              <a:t>Promote the </a:t>
            </a:r>
            <a:r>
              <a:rPr lang="en-GB" sz="3200" dirty="0">
                <a:latin typeface="Arial" panose="020B0604020202020204" pitchFamily="34" charset="0"/>
                <a:cs typeface="Arial" panose="020B0604020202020204" pitchFamily="34" charset="0"/>
              </a:rPr>
              <a:t>importance of multiple methods taken together, rather than relying on a singular approach</a:t>
            </a:r>
          </a:p>
          <a:p>
            <a:pPr>
              <a:lnSpc>
                <a:spcPct val="160000"/>
              </a:lnSpc>
            </a:pPr>
            <a:r>
              <a:rPr lang="en-GB" sz="3200" dirty="0">
                <a:latin typeface="Arial" panose="020B0604020202020204" pitchFamily="34" charset="0"/>
                <a:cs typeface="Arial" panose="020B0604020202020204" pitchFamily="34" charset="0"/>
              </a:rPr>
              <a:t>From the perspective of pragmatism</a:t>
            </a:r>
          </a:p>
          <a:p>
            <a:pPr lvl="1">
              <a:lnSpc>
                <a:spcPct val="160000"/>
              </a:lnSpc>
            </a:pPr>
            <a:r>
              <a:rPr lang="en-GB" sz="3200" dirty="0">
                <a:latin typeface="Arial" panose="020B0604020202020204" pitchFamily="34" charset="0"/>
                <a:cs typeface="Arial" panose="020B0604020202020204" pitchFamily="34" charset="0"/>
              </a:rPr>
              <a:t>Do not use ‘complexity’ as an excuse for lack of rigour and understanding</a:t>
            </a:r>
          </a:p>
          <a:p>
            <a:pPr lvl="1">
              <a:lnSpc>
                <a:spcPct val="160000"/>
              </a:lnSpc>
            </a:pPr>
            <a:r>
              <a:rPr lang="en-GB" sz="3200" dirty="0">
                <a:latin typeface="Arial" panose="020B0604020202020204" pitchFamily="34" charset="0"/>
                <a:cs typeface="Arial" panose="020B0604020202020204" pitchFamily="34" charset="0"/>
              </a:rPr>
              <a:t>Everything is contextual, yes, but it is also possible to think of dimensions/factors broad enough to be universal to guide implementation across contexts.</a:t>
            </a:r>
          </a:p>
        </p:txBody>
      </p:sp>
    </p:spTree>
    <p:extLst>
      <p:ext uri="{BB962C8B-B14F-4D97-AF65-F5344CB8AC3E}">
        <p14:creationId xmlns:p14="http://schemas.microsoft.com/office/powerpoint/2010/main" val="31867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ingapore">
            <a:extLst>
              <a:ext uri="{FF2B5EF4-FFF2-40B4-BE49-F238E27FC236}">
                <a16:creationId xmlns:a16="http://schemas.microsoft.com/office/drawing/2014/main" id="{95400F7D-5A0A-83C1-A5D5-00D5581D0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F1B30-B5EA-E4D4-C436-094280474FF6}"/>
              </a:ext>
            </a:extLst>
          </p:cNvPr>
          <p:cNvSpPr>
            <a:spLocks noGrp="1"/>
          </p:cNvSpPr>
          <p:nvPr>
            <p:ph type="title"/>
          </p:nvPr>
        </p:nvSpPr>
        <p:spPr>
          <a:xfrm>
            <a:off x="523875" y="5317240"/>
            <a:ext cx="11210925" cy="744836"/>
          </a:xfrm>
        </p:spPr>
        <p:txBody>
          <a:bodyPr>
            <a:normAutofit/>
          </a:bodyPr>
          <a:lstStyle/>
          <a:p>
            <a:pPr algn="ctr"/>
            <a:r>
              <a:rPr lang="en-CH" sz="3600">
                <a:solidFill>
                  <a:schemeClr val="tx1">
                    <a:lumMod val="85000"/>
                    <a:lumOff val="15000"/>
                  </a:schemeClr>
                </a:solidFill>
              </a:rPr>
              <a:t>Thank you!</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2BD9B16-86A0-6174-203A-69E7CFCEF6F6}"/>
              </a:ext>
            </a:extLst>
          </p:cNvPr>
          <p:cNvSpPr txBox="1"/>
          <p:nvPr/>
        </p:nvSpPr>
        <p:spPr>
          <a:xfrm>
            <a:off x="193431" y="5503751"/>
            <a:ext cx="3191608" cy="369332"/>
          </a:xfrm>
          <a:prstGeom prst="rect">
            <a:avLst/>
          </a:prstGeom>
          <a:noFill/>
        </p:spPr>
        <p:txBody>
          <a:bodyPr wrap="square" rtlCol="0">
            <a:spAutoFit/>
          </a:bodyPr>
          <a:lstStyle/>
          <a:p>
            <a:r>
              <a:rPr lang="en-CH" dirty="0">
                <a:latin typeface="Arial" panose="020B0604020202020204" pitchFamily="34" charset="0"/>
                <a:cs typeface="Arial" panose="020B0604020202020204" pitchFamily="34" charset="0"/>
              </a:rPr>
              <a:t>Email: </a:t>
            </a:r>
            <a:r>
              <a:rPr lang="en-CH" dirty="0">
                <a:latin typeface="Arial" panose="020B0604020202020204" pitchFamily="34" charset="0"/>
                <a:cs typeface="Arial" panose="020B0604020202020204" pitchFamily="34" charset="0"/>
                <a:hlinkClick r:id="rId3"/>
              </a:rPr>
              <a:t>liwanaghj@nus.edu.sg</a:t>
            </a:r>
            <a:r>
              <a:rPr lang="en-CH"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37139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Sarah Serhal</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Rakhi </a:t>
            </a:r>
            <a:r>
              <a:rPr lang="en-US" sz="2000" b="1" dirty="0" err="1">
                <a:latin typeface="Calibri" panose="020F0502020204030204" pitchFamily="34" charset="0"/>
                <a:cs typeface="Calibri" panose="020F0502020204030204" pitchFamily="34" charset="0"/>
              </a:rPr>
              <a:t>Vashishtha</a:t>
            </a:r>
            <a:endParaRPr lang="en-US" sz="2000" b="1" u="none" strike="noStrike" dirty="0">
              <a:solidFill>
                <a:srgbClr val="403632"/>
              </a:solidFill>
              <a:effectLst/>
              <a:latin typeface="Calibri" panose="020F0502020204030204" pitchFamily="34" charset="0"/>
              <a:cs typeface="Calibri" panose="020F0502020204030204" pitchFamily="34" charset="0"/>
            </a:endParaRP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Gabrielle Zimmermann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Harvy Joy Liwanag</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Leonike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Boendermaker</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5801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C72A20-FA76-FF7E-7FF6-877E9BEECB0D}"/>
            </a:ext>
          </a:extLst>
        </p:cNvPr>
        <p:cNvGrpSpPr/>
        <p:nvPr/>
      </p:nvGrpSpPr>
      <p:grpSpPr>
        <a:xfrm>
          <a:off x="0" y="0"/>
          <a:ext cx="0" cy="0"/>
          <a:chOff x="0" y="0"/>
          <a:chExt cx="0" cy="0"/>
        </a:xfrm>
      </p:grpSpPr>
      <p:sp>
        <p:nvSpPr>
          <p:cNvPr id="18" name="TextBox 2">
            <a:extLst>
              <a:ext uri="{FF2B5EF4-FFF2-40B4-BE49-F238E27FC236}">
                <a16:creationId xmlns:a16="http://schemas.microsoft.com/office/drawing/2014/main" id="{2614A524-726F-56D3-3016-D020B60476A2}"/>
              </a:ext>
            </a:extLst>
          </p:cNvPr>
          <p:cNvSpPr txBox="1"/>
          <p:nvPr/>
        </p:nvSpPr>
        <p:spPr>
          <a:xfrm>
            <a:off x="462513" y="5766830"/>
            <a:ext cx="6459223" cy="8437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6266"/>
              </a:lnSpc>
              <a:spcBef>
                <a:spcPts val="0"/>
              </a:spcBef>
              <a:spcAft>
                <a:spcPts val="0"/>
              </a:spcAft>
              <a:buClrTx/>
              <a:buSzTx/>
              <a:buFontTx/>
              <a:buNone/>
              <a:tabLst/>
              <a:defRPr/>
            </a:pPr>
            <a:r>
              <a:rPr lang="en-US" sz="6266" dirty="0">
                <a:solidFill>
                  <a:schemeClr val="accent4">
                    <a:lumMod val="75000"/>
                  </a:schemeClr>
                </a:solidFill>
                <a:latin typeface="Poppins Bold"/>
              </a:rPr>
              <a:t>Thank you</a:t>
            </a:r>
            <a:endParaRPr kumimoji="0" lang="en-US" sz="6266" b="0" i="0" u="none" strike="noStrike" kern="1200" cap="none" spc="0" normalizeH="0" baseline="0" noProof="0" dirty="0">
              <a:ln>
                <a:noFill/>
              </a:ln>
              <a:solidFill>
                <a:schemeClr val="accent4">
                  <a:lumMod val="75000"/>
                </a:schemeClr>
              </a:solidFill>
              <a:effectLst/>
              <a:uLnTx/>
              <a:uFillTx/>
              <a:latin typeface="Poppins Bold"/>
              <a:ea typeface="+mn-ea"/>
              <a:cs typeface="+mn-cs"/>
            </a:endParaRPr>
          </a:p>
        </p:txBody>
      </p:sp>
      <p:pic>
        <p:nvPicPr>
          <p:cNvPr id="23" name="Picture 22">
            <a:extLst>
              <a:ext uri="{FF2B5EF4-FFF2-40B4-BE49-F238E27FC236}">
                <a16:creationId xmlns:a16="http://schemas.microsoft.com/office/drawing/2014/main" id="{732D6515-DF71-E0C5-E512-2B89F306206F}"/>
              </a:ext>
            </a:extLst>
          </p:cNvPr>
          <p:cNvPicPr>
            <a:picLocks noChangeAspect="1"/>
          </p:cNvPicPr>
          <p:nvPr/>
        </p:nvPicPr>
        <p:blipFill>
          <a:blip r:embed="rId3"/>
          <a:stretch>
            <a:fillRect/>
          </a:stretch>
        </p:blipFill>
        <p:spPr>
          <a:xfrm>
            <a:off x="6400800" y="2444666"/>
            <a:ext cx="2069879" cy="1968669"/>
          </a:xfrm>
          <a:prstGeom prst="rect">
            <a:avLst/>
          </a:prstGeom>
        </p:spPr>
      </p:pic>
      <p:sp>
        <p:nvSpPr>
          <p:cNvPr id="25" name="TextBox 24">
            <a:extLst>
              <a:ext uri="{FF2B5EF4-FFF2-40B4-BE49-F238E27FC236}">
                <a16:creationId xmlns:a16="http://schemas.microsoft.com/office/drawing/2014/main" id="{7189D132-5FA6-0681-4D6D-56FC277227D9}"/>
              </a:ext>
            </a:extLst>
          </p:cNvPr>
          <p:cNvSpPr txBox="1"/>
          <p:nvPr/>
        </p:nvSpPr>
        <p:spPr>
          <a:xfrm>
            <a:off x="3513429" y="2582348"/>
            <a:ext cx="3042687" cy="1815882"/>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600" i="1" dirty="0">
                <a:solidFill>
                  <a:srgbClr val="000000"/>
                </a:solidFill>
              </a:rPr>
              <a:t>H</a:t>
            </a:r>
            <a:r>
              <a:rPr lang="en-US" sz="1600" b="0" i="1" u="none" strike="noStrike" baseline="0" dirty="0">
                <a:solidFill>
                  <a:srgbClr val="000000"/>
                </a:solidFill>
              </a:rPr>
              <a:t>ave a comment? </a:t>
            </a:r>
            <a:r>
              <a:rPr lang="en-US" sz="1600" i="1" dirty="0">
                <a:solidFill>
                  <a:srgbClr val="000000"/>
                </a:solidFill>
              </a:rPr>
              <a:t>W</a:t>
            </a:r>
            <a:r>
              <a:rPr lang="en-US" sz="1600" b="0" i="1" u="none" strike="noStrike" baseline="0" dirty="0">
                <a:solidFill>
                  <a:srgbClr val="000000"/>
                </a:solidFill>
              </a:rPr>
              <a:t>ant to know more? or </a:t>
            </a:r>
            <a:r>
              <a:rPr lang="en-US" sz="1600" i="1" dirty="0">
                <a:solidFill>
                  <a:srgbClr val="000000"/>
                </a:solidFill>
              </a:rPr>
              <a:t>w</a:t>
            </a:r>
            <a:r>
              <a:rPr lang="en-US" sz="1600" b="0" i="1" u="none" strike="noStrike" baseline="0" dirty="0">
                <a:solidFill>
                  <a:srgbClr val="000000"/>
                </a:solidFill>
              </a:rPr>
              <a:t>ant to keep up to date with publications? </a:t>
            </a:r>
          </a:p>
          <a:p>
            <a:endParaRPr lang="en-US" sz="1600" i="1" dirty="0">
              <a:solidFill>
                <a:srgbClr val="000000"/>
              </a:solidFill>
            </a:endParaRPr>
          </a:p>
          <a:p>
            <a:r>
              <a:rPr lang="en-US" sz="1600" b="1" i="0" u="none" strike="noStrike" baseline="0" dirty="0">
                <a:solidFill>
                  <a:srgbClr val="000000"/>
                </a:solidFill>
              </a:rPr>
              <a:t>Please scan the QR </a:t>
            </a:r>
            <a:r>
              <a:rPr lang="en-US" sz="1600" i="0" u="none" strike="noStrike" baseline="0" dirty="0">
                <a:solidFill>
                  <a:srgbClr val="000000"/>
                </a:solidFill>
              </a:rPr>
              <a:t>code</a:t>
            </a:r>
            <a:r>
              <a:rPr lang="en-US" sz="1600" b="1" i="0" u="none" strike="noStrike" baseline="0" dirty="0">
                <a:solidFill>
                  <a:srgbClr val="000000"/>
                </a:solidFill>
              </a:rPr>
              <a:t> </a:t>
            </a:r>
            <a:r>
              <a:rPr lang="en-US" sz="1600" b="0" i="0" u="none" strike="noStrike" baseline="0" dirty="0">
                <a:solidFill>
                  <a:srgbClr val="000000"/>
                </a:solidFill>
              </a:rPr>
              <a:t>and register your interest or </a:t>
            </a:r>
            <a:r>
              <a:rPr lang="en-US" sz="1600" i="0" u="none" strike="noStrike" baseline="0" dirty="0">
                <a:solidFill>
                  <a:srgbClr val="000000"/>
                </a:solidFill>
              </a:rPr>
              <a:t>email</a:t>
            </a:r>
            <a:r>
              <a:rPr lang="en-US" sz="1600" b="1" i="0" u="none" strike="noStrike" baseline="0" dirty="0">
                <a:solidFill>
                  <a:srgbClr val="000000"/>
                </a:solidFill>
              </a:rPr>
              <a:t> mycarestart@unige.ch</a:t>
            </a:r>
            <a:endParaRPr lang="en-GB" sz="1600" b="1" dirty="0"/>
          </a:p>
        </p:txBody>
      </p:sp>
      <p:grpSp>
        <p:nvGrpSpPr>
          <p:cNvPr id="26" name="Group 2">
            <a:extLst>
              <a:ext uri="{FF2B5EF4-FFF2-40B4-BE49-F238E27FC236}">
                <a16:creationId xmlns:a16="http://schemas.microsoft.com/office/drawing/2014/main" id="{EC83C03C-D9BA-C651-0F22-16E506AA4F27}"/>
              </a:ext>
            </a:extLst>
          </p:cNvPr>
          <p:cNvGrpSpPr/>
          <p:nvPr/>
        </p:nvGrpSpPr>
        <p:grpSpPr>
          <a:xfrm>
            <a:off x="1" y="6557649"/>
            <a:ext cx="12191999" cy="300351"/>
            <a:chOff x="0" y="0"/>
            <a:chExt cx="5701783" cy="152400"/>
          </a:xfrm>
          <a:solidFill>
            <a:schemeClr val="accent4">
              <a:lumMod val="75000"/>
            </a:schemeClr>
          </a:solidFill>
        </p:grpSpPr>
        <p:sp>
          <p:nvSpPr>
            <p:cNvPr id="27" name="Freeform 3">
              <a:extLst>
                <a:ext uri="{FF2B5EF4-FFF2-40B4-BE49-F238E27FC236}">
                  <a16:creationId xmlns:a16="http://schemas.microsoft.com/office/drawing/2014/main" id="{6C20A179-A075-93CE-476F-DF98A58DB976}"/>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AutoShape 4">
            <a:extLst>
              <a:ext uri="{FF2B5EF4-FFF2-40B4-BE49-F238E27FC236}">
                <a16:creationId xmlns:a16="http://schemas.microsoft.com/office/drawing/2014/main" id="{33E3BADF-0F9F-5B00-FEC1-3B3CA440FDB8}"/>
              </a:ext>
            </a:extLst>
          </p:cNvPr>
          <p:cNvSpPr/>
          <p:nvPr/>
        </p:nvSpPr>
        <p:spPr>
          <a:xfrm rot="-5400000">
            <a:off x="3326618" y="714303"/>
            <a:ext cx="1441305" cy="0"/>
          </a:xfrm>
          <a:prstGeom prst="line">
            <a:avLst/>
          </a:prstGeom>
          <a:ln w="19050" cap="rnd">
            <a:solidFill>
              <a:schemeClr val="accent4">
                <a:lumMod val="75000"/>
              </a:scheme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AutoShape 5">
            <a:extLst>
              <a:ext uri="{FF2B5EF4-FFF2-40B4-BE49-F238E27FC236}">
                <a16:creationId xmlns:a16="http://schemas.microsoft.com/office/drawing/2014/main" id="{3124FE70-567F-883F-8AC7-4E68FDBE3DB8}"/>
              </a:ext>
            </a:extLst>
          </p:cNvPr>
          <p:cNvSpPr/>
          <p:nvPr/>
        </p:nvSpPr>
        <p:spPr>
          <a:xfrm rot="-5400000">
            <a:off x="8540717" y="714303"/>
            <a:ext cx="1441305" cy="0"/>
          </a:xfrm>
          <a:prstGeom prst="line">
            <a:avLst/>
          </a:prstGeom>
          <a:ln w="19050" cap="rnd">
            <a:solidFill>
              <a:schemeClr val="accent4">
                <a:lumMod val="75000"/>
              </a:scheme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AutoShape 6">
            <a:extLst>
              <a:ext uri="{FF2B5EF4-FFF2-40B4-BE49-F238E27FC236}">
                <a16:creationId xmlns:a16="http://schemas.microsoft.com/office/drawing/2014/main" id="{5C455BFF-0900-EEFC-8205-2C3CD9225351}"/>
              </a:ext>
            </a:extLst>
          </p:cNvPr>
          <p:cNvSpPr/>
          <p:nvPr/>
        </p:nvSpPr>
        <p:spPr>
          <a:xfrm>
            <a:off x="477455" y="1450831"/>
            <a:ext cx="11237091" cy="0"/>
          </a:xfrm>
          <a:prstGeom prst="line">
            <a:avLst/>
          </a:prstGeom>
          <a:ln w="19050" cap="rnd">
            <a:solidFill>
              <a:schemeClr val="accent4">
                <a:lumMod val="75000"/>
              </a:scheme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solidFill>
                  <a:schemeClr val="accent4">
                    <a:lumMod val="75000"/>
                  </a:schemeClr>
                </a:solidFill>
              </a:ln>
              <a:solidFill>
                <a:prstClr val="black"/>
              </a:solidFill>
              <a:effectLst/>
              <a:uLnTx/>
              <a:uFillTx/>
              <a:latin typeface="Calibri"/>
              <a:ea typeface="+mn-ea"/>
              <a:cs typeface="+mn-cs"/>
            </a:endParaRPr>
          </a:p>
        </p:txBody>
      </p:sp>
      <p:sp>
        <p:nvSpPr>
          <p:cNvPr id="31" name="TextBox 9">
            <a:extLst>
              <a:ext uri="{FF2B5EF4-FFF2-40B4-BE49-F238E27FC236}">
                <a16:creationId xmlns:a16="http://schemas.microsoft.com/office/drawing/2014/main" id="{A3C1FC47-052B-079E-25F0-D7F53CC5C7F9}"/>
              </a:ext>
            </a:extLst>
          </p:cNvPr>
          <p:cNvSpPr txBox="1"/>
          <p:nvPr/>
        </p:nvSpPr>
        <p:spPr>
          <a:xfrm>
            <a:off x="4615293" y="268611"/>
            <a:ext cx="4263837" cy="275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Poppins Light"/>
                <a:ea typeface="+mn-ea"/>
                <a:cs typeface="+mn-cs"/>
              </a:rPr>
              <a:t>University of Geneva</a:t>
            </a:r>
          </a:p>
        </p:txBody>
      </p:sp>
      <p:sp>
        <p:nvSpPr>
          <p:cNvPr id="34" name="TextBox 12">
            <a:extLst>
              <a:ext uri="{FF2B5EF4-FFF2-40B4-BE49-F238E27FC236}">
                <a16:creationId xmlns:a16="http://schemas.microsoft.com/office/drawing/2014/main" id="{581AD01D-E1AE-F98F-3BE2-04F6BD9052F9}"/>
              </a:ext>
            </a:extLst>
          </p:cNvPr>
          <p:cNvSpPr txBox="1"/>
          <p:nvPr/>
        </p:nvSpPr>
        <p:spPr>
          <a:xfrm>
            <a:off x="9570512" y="268611"/>
            <a:ext cx="1935689" cy="2705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630" rtl="0" eaLnBrk="1" fontAlgn="auto" latinLnBrk="0" hangingPunct="1">
              <a:lnSpc>
                <a:spcPts val="2239"/>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Poppins Medium"/>
                <a:ea typeface="+mn-ea"/>
                <a:cs typeface="+mn-cs"/>
              </a:rPr>
              <a:t>DR. SARAH SERHAL</a:t>
            </a:r>
          </a:p>
        </p:txBody>
      </p:sp>
      <p:pic>
        <p:nvPicPr>
          <p:cNvPr id="35" name="Picture 2" descr="Team:UniGE-Geneva/Attributions - 2019.igem.org">
            <a:extLst>
              <a:ext uri="{FF2B5EF4-FFF2-40B4-BE49-F238E27FC236}">
                <a16:creationId xmlns:a16="http://schemas.microsoft.com/office/drawing/2014/main" id="{1FC1484D-E261-0DA3-4029-89D3AE3B5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8161" y="663213"/>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36" name="Grafik 17">
            <a:extLst>
              <a:ext uri="{FF2B5EF4-FFF2-40B4-BE49-F238E27FC236}">
                <a16:creationId xmlns:a16="http://schemas.microsoft.com/office/drawing/2014/main" id="{D78E97A2-EB06-98CC-B018-B91E1F9D8D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7339" y="550173"/>
            <a:ext cx="762000" cy="571500"/>
          </a:xfrm>
          <a:prstGeom prst="rect">
            <a:avLst/>
          </a:prstGeom>
        </p:spPr>
      </p:pic>
      <p:pic>
        <p:nvPicPr>
          <p:cNvPr id="37" name="Picture 36">
            <a:extLst>
              <a:ext uri="{FF2B5EF4-FFF2-40B4-BE49-F238E27FC236}">
                <a16:creationId xmlns:a16="http://schemas.microsoft.com/office/drawing/2014/main" id="{091C3B2D-70A9-449D-E583-9A9594A780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3716" y="736759"/>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0">
            <a:extLst>
              <a:ext uri="{FF2B5EF4-FFF2-40B4-BE49-F238E27FC236}">
                <a16:creationId xmlns:a16="http://schemas.microsoft.com/office/drawing/2014/main" id="{EC7E6CAB-EF03-B492-A371-2D39201C49B5}"/>
              </a:ext>
            </a:extLst>
          </p:cNvPr>
          <p:cNvSpPr txBox="1"/>
          <p:nvPr/>
        </p:nvSpPr>
        <p:spPr>
          <a:xfrm>
            <a:off x="685800" y="274961"/>
            <a:ext cx="2664085" cy="2426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1960"/>
              </a:lnSpc>
              <a:spcBef>
                <a:spcPts val="0"/>
              </a:spcBef>
              <a:spcAft>
                <a:spcPts val="0"/>
              </a:spcAft>
              <a:buClrTx/>
              <a:buSzTx/>
              <a:buFontTx/>
              <a:buNone/>
              <a:tabLst/>
              <a:defRPr/>
            </a:pPr>
            <a:r>
              <a:rPr lang="en-US" sz="1400" dirty="0">
                <a:solidFill>
                  <a:srgbClr val="333333"/>
                </a:solidFill>
                <a:latin typeface="Poppins Medium"/>
              </a:rPr>
              <a:t>June 5</a:t>
            </a:r>
            <a:r>
              <a:rPr lang="en-US" sz="1400" baseline="30000" dirty="0">
                <a:solidFill>
                  <a:srgbClr val="333333"/>
                </a:solidFill>
                <a:latin typeface="Poppins Medium"/>
              </a:rPr>
              <a:t>th</a:t>
            </a:r>
            <a:r>
              <a:rPr kumimoji="0" lang="en-US" sz="1400" b="0" i="0" u="none" strike="noStrike" kern="1200" cap="none" spc="0" normalizeH="0" baseline="0" noProof="0" dirty="0">
                <a:ln>
                  <a:noFill/>
                </a:ln>
                <a:solidFill>
                  <a:srgbClr val="333333"/>
                </a:solidFill>
                <a:effectLst/>
                <a:uLnTx/>
                <a:uFillTx/>
                <a:latin typeface="Poppins Medium"/>
                <a:ea typeface="+mn-ea"/>
                <a:cs typeface="+mn-cs"/>
              </a:rPr>
              <a:t>, 2025</a:t>
            </a:r>
          </a:p>
        </p:txBody>
      </p:sp>
      <p:sp>
        <p:nvSpPr>
          <p:cNvPr id="3" name="TextBox 11">
            <a:extLst>
              <a:ext uri="{FF2B5EF4-FFF2-40B4-BE49-F238E27FC236}">
                <a16:creationId xmlns:a16="http://schemas.microsoft.com/office/drawing/2014/main" id="{2F4F797E-6784-54E4-652F-4B7F234B3EB3}"/>
              </a:ext>
            </a:extLst>
          </p:cNvPr>
          <p:cNvSpPr txBox="1"/>
          <p:nvPr/>
        </p:nvSpPr>
        <p:spPr>
          <a:xfrm>
            <a:off x="685800" y="713112"/>
            <a:ext cx="2664085" cy="27546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2239"/>
              </a:lnSpc>
              <a:spcBef>
                <a:spcPts val="0"/>
              </a:spcBef>
              <a:spcAft>
                <a:spcPts val="0"/>
              </a:spcAft>
              <a:buClrTx/>
              <a:buSzTx/>
              <a:buFontTx/>
              <a:buNone/>
              <a:tabLst/>
              <a:defRPr/>
            </a:pPr>
            <a:r>
              <a:rPr lang="en-US" sz="1600" dirty="0">
                <a:solidFill>
                  <a:srgbClr val="333333"/>
                </a:solidFill>
                <a:latin typeface="Poppins Light"/>
              </a:rPr>
              <a:t>EIE 2025</a:t>
            </a:r>
            <a:endParaRPr kumimoji="0" lang="en-US" sz="1600" b="0" i="0" u="none" strike="noStrike" kern="1200" cap="none" spc="0" normalizeH="0" baseline="0" noProof="0" dirty="0">
              <a:ln>
                <a:noFill/>
              </a:ln>
              <a:solidFill>
                <a:srgbClr val="333333"/>
              </a:solidFill>
              <a:effectLst/>
              <a:uLnTx/>
              <a:uFillTx/>
              <a:latin typeface="Poppins Light"/>
              <a:ea typeface="+mn-ea"/>
              <a:cs typeface="+mn-cs"/>
            </a:endParaRPr>
          </a:p>
        </p:txBody>
      </p:sp>
    </p:spTree>
    <p:extLst>
      <p:ext uri="{BB962C8B-B14F-4D97-AF65-F5344CB8AC3E}">
        <p14:creationId xmlns:p14="http://schemas.microsoft.com/office/powerpoint/2010/main" val="4133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9D3DCAB-D45B-6556-DE8D-225BC2538F96}"/>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745E1A69-877E-60C2-9B4A-8759BBEF0B56}"/>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5">
            <a:extLst>
              <a:ext uri="{FF2B5EF4-FFF2-40B4-BE49-F238E27FC236}">
                <a16:creationId xmlns:a16="http://schemas.microsoft.com/office/drawing/2014/main" id="{9D979646-EE16-4726-484D-ED3F951AB552}"/>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a:ln>
                  <a:noFill/>
                </a:ln>
                <a:solidFill>
                  <a:srgbClr val="333333"/>
                </a:solidFill>
                <a:effectLst/>
                <a:uLnTx/>
                <a:uFillTx/>
                <a:latin typeface="Poppins Medium"/>
                <a:ea typeface="+mn-ea"/>
                <a:cs typeface="+mn-cs"/>
              </a:rPr>
              <a:t>Supplementary slides</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
        <p:nvSpPr>
          <p:cNvPr id="5" name="TextBox 6">
            <a:extLst>
              <a:ext uri="{FF2B5EF4-FFF2-40B4-BE49-F238E27FC236}">
                <a16:creationId xmlns:a16="http://schemas.microsoft.com/office/drawing/2014/main" id="{040FB401-19EC-6164-42F9-C496ED9D1786}"/>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Tree>
    <p:extLst>
      <p:ext uri="{BB962C8B-B14F-4D97-AF65-F5344CB8AC3E}">
        <p14:creationId xmlns:p14="http://schemas.microsoft.com/office/powerpoint/2010/main" val="181072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4EF22D-805A-E5FF-4051-B157EC8FBB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6D1C63D-B1B7-6677-73A4-5BD3088F046B}"/>
              </a:ext>
            </a:extLst>
          </p:cNvPr>
          <p:cNvGrpSpPr/>
          <p:nvPr/>
        </p:nvGrpSpPr>
        <p:grpSpPr>
          <a:xfrm>
            <a:off x="1" y="0"/>
            <a:ext cx="12191999" cy="300351"/>
            <a:chOff x="0" y="0"/>
            <a:chExt cx="5701783" cy="152400"/>
          </a:xfrm>
          <a:solidFill>
            <a:schemeClr val="accent4">
              <a:lumMod val="75000"/>
            </a:schemeClr>
          </a:solidFill>
        </p:grpSpPr>
        <p:sp>
          <p:nvSpPr>
            <p:cNvPr id="3" name="Freeform 3">
              <a:extLst>
                <a:ext uri="{FF2B5EF4-FFF2-40B4-BE49-F238E27FC236}">
                  <a16:creationId xmlns:a16="http://schemas.microsoft.com/office/drawing/2014/main" id="{580B0AE8-6D3B-06E3-F4C2-9386621F2300}"/>
                </a:ext>
              </a:extLst>
            </p:cNvPr>
            <p:cNvSpPr/>
            <p:nvPr/>
          </p:nvSpPr>
          <p:spPr>
            <a:xfrm>
              <a:off x="0" y="0"/>
              <a:ext cx="5701783" cy="152400"/>
            </a:xfrm>
            <a:custGeom>
              <a:avLst/>
              <a:gdLst/>
              <a:ahLst/>
              <a:cxnLst/>
              <a:rect l="l" t="t" r="r" b="b"/>
              <a:pathLst>
                <a:path w="5701783" h="152400">
                  <a:moveTo>
                    <a:pt x="0" y="0"/>
                  </a:moveTo>
                  <a:lnTo>
                    <a:pt x="5701783" y="0"/>
                  </a:lnTo>
                  <a:lnTo>
                    <a:pt x="5701783" y="152400"/>
                  </a:lnTo>
                  <a:lnTo>
                    <a:pt x="0" y="152400"/>
                  </a:lnTo>
                  <a:close/>
                </a:path>
              </a:pathLst>
            </a:custGeom>
            <a:grpFill/>
            <a:ln>
              <a:solidFill>
                <a:schemeClr val="accent4">
                  <a:lumMod val="75000"/>
                </a:schemeClr>
              </a:solidFill>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3" name="Group 2">
            <a:extLst>
              <a:ext uri="{FF2B5EF4-FFF2-40B4-BE49-F238E27FC236}">
                <a16:creationId xmlns:a16="http://schemas.microsoft.com/office/drawing/2014/main" id="{8770A66E-21F7-E76E-07FE-ABE23C0EA609}"/>
              </a:ext>
            </a:extLst>
          </p:cNvPr>
          <p:cNvGrpSpPr/>
          <p:nvPr/>
        </p:nvGrpSpPr>
        <p:grpSpPr>
          <a:xfrm>
            <a:off x="381617" y="6051520"/>
            <a:ext cx="11428771" cy="396247"/>
            <a:chOff x="0" y="0"/>
            <a:chExt cx="22857542" cy="792493"/>
          </a:xfrm>
        </p:grpSpPr>
        <p:sp>
          <p:nvSpPr>
            <p:cNvPr id="64" name="AutoShape 3">
              <a:extLst>
                <a:ext uri="{FF2B5EF4-FFF2-40B4-BE49-F238E27FC236}">
                  <a16:creationId xmlns:a16="http://schemas.microsoft.com/office/drawing/2014/main" id="{66901184-6274-AD66-3B95-CCF381FD86F9}"/>
                </a:ext>
              </a:extLst>
            </p:cNvPr>
            <p:cNvSpPr/>
            <p:nvPr/>
          </p:nvSpPr>
          <p:spPr>
            <a:xfrm>
              <a:off x="0" y="0"/>
              <a:ext cx="22857542" cy="13414"/>
            </a:xfrm>
            <a:prstGeom prst="rect">
              <a:avLst/>
            </a:prstGeom>
            <a:solidFill>
              <a:srgbClr val="32323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defRPr/>
              </a:pPr>
              <a:endParaRPr lang="en-CH" sz="800">
                <a:solidFill>
                  <a:prstClr val="black"/>
                </a:solidFill>
                <a:latin typeface="Calibri"/>
              </a:endParaRPr>
            </a:p>
          </p:txBody>
        </p:sp>
        <p:sp>
          <p:nvSpPr>
            <p:cNvPr id="65" name="TextBox 4">
              <a:extLst>
                <a:ext uri="{FF2B5EF4-FFF2-40B4-BE49-F238E27FC236}">
                  <a16:creationId xmlns:a16="http://schemas.microsoft.com/office/drawing/2014/main" id="{CE487E41-C6BC-02D7-E051-56A3BBA40D4B}"/>
                </a:ext>
              </a:extLst>
            </p:cNvPr>
            <p:cNvSpPr txBox="1"/>
            <p:nvPr/>
          </p:nvSpPr>
          <p:spPr>
            <a:xfrm>
              <a:off x="0" y="449407"/>
              <a:ext cx="9438542" cy="34308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690">
                <a:lnSpc>
                  <a:spcPts val="1351"/>
                </a:lnSpc>
                <a:defRPr/>
              </a:pPr>
              <a:r>
                <a:rPr lang="en-US" sz="1126" i="1" spc="56" dirty="0">
                  <a:solidFill>
                    <a:srgbClr val="323232"/>
                  </a:solidFill>
                  <a:latin typeface="Poppins Light Bold"/>
                </a:rPr>
                <a:t>myCare Start-I</a:t>
              </a:r>
            </a:p>
          </p:txBody>
        </p:sp>
      </p:grpSp>
      <p:pic>
        <p:nvPicPr>
          <p:cNvPr id="66" name="Picture 2" descr="Team:UniGE-Geneva/Attributions - 2019.igem.org">
            <a:extLst>
              <a:ext uri="{FF2B5EF4-FFF2-40B4-BE49-F238E27FC236}">
                <a16:creationId xmlns:a16="http://schemas.microsoft.com/office/drawing/2014/main" id="{15155232-6C96-1F5B-8559-7443875035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470" y="6218520"/>
            <a:ext cx="1119178" cy="536483"/>
          </a:xfrm>
          <a:prstGeom prst="rect">
            <a:avLst/>
          </a:prstGeom>
          <a:noFill/>
          <a:extLst>
            <a:ext uri="{909E8E84-426E-40DD-AFC4-6F175D3DCCD1}">
              <a14:hiddenFill xmlns:a14="http://schemas.microsoft.com/office/drawing/2010/main">
                <a:solidFill>
                  <a:srgbClr val="FFFFFF"/>
                </a:solidFill>
              </a14:hiddenFill>
            </a:ext>
          </a:extLst>
        </p:spPr>
      </p:pic>
      <p:pic>
        <p:nvPicPr>
          <p:cNvPr id="67" name="Grafik 17">
            <a:extLst>
              <a:ext uri="{FF2B5EF4-FFF2-40B4-BE49-F238E27FC236}">
                <a16:creationId xmlns:a16="http://schemas.microsoft.com/office/drawing/2014/main" id="{28420A1E-7B50-2418-A334-A170DEEABE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5647" y="6105477"/>
            <a:ext cx="762000" cy="571500"/>
          </a:xfrm>
          <a:prstGeom prst="rect">
            <a:avLst/>
          </a:prstGeom>
        </p:spPr>
      </p:pic>
      <p:pic>
        <p:nvPicPr>
          <p:cNvPr id="68" name="Picture 67">
            <a:extLst>
              <a:ext uri="{FF2B5EF4-FFF2-40B4-BE49-F238E27FC236}">
                <a16:creationId xmlns:a16="http://schemas.microsoft.com/office/drawing/2014/main" id="{B593F9BA-696D-BFEB-C5B0-1673231577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2026" y="6292066"/>
            <a:ext cx="1018513" cy="35717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EE9C824-AF7C-65AD-C188-C664334E1778}"/>
              </a:ext>
            </a:extLst>
          </p:cNvPr>
          <p:cNvSpPr txBox="1">
            <a:spLocks/>
          </p:cNvSpPr>
          <p:nvPr/>
        </p:nvSpPr>
        <p:spPr>
          <a:xfrm>
            <a:off x="425065" y="1121536"/>
            <a:ext cx="10515600" cy="4351338"/>
          </a:xfrm>
          <a:prstGeom prst="rect">
            <a:avLst/>
          </a:prstGeo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endParaRPr kumimoji="0" lang="en-GB" sz="3734"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hteck: abgerundete Ecken 9">
            <a:extLst>
              <a:ext uri="{FF2B5EF4-FFF2-40B4-BE49-F238E27FC236}">
                <a16:creationId xmlns:a16="http://schemas.microsoft.com/office/drawing/2014/main" id="{757E4B15-FAB5-C906-DE5D-D94D5E522890}"/>
              </a:ext>
            </a:extLst>
          </p:cNvPr>
          <p:cNvSpPr>
            <a:spLocks noChangeAspect="1"/>
          </p:cNvSpPr>
          <p:nvPr/>
        </p:nvSpPr>
        <p:spPr>
          <a:xfrm>
            <a:off x="1940734" y="2938611"/>
            <a:ext cx="1080120" cy="576064"/>
          </a:xfrm>
          <a:prstGeom prst="round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Initial Medication</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Dispensation</a:t>
            </a:r>
          </a:p>
        </p:txBody>
      </p:sp>
      <p:sp>
        <p:nvSpPr>
          <p:cNvPr id="8" name="Ellipse 12">
            <a:extLst>
              <a:ext uri="{FF2B5EF4-FFF2-40B4-BE49-F238E27FC236}">
                <a16:creationId xmlns:a16="http://schemas.microsoft.com/office/drawing/2014/main" id="{98D6806F-CBC2-92D8-4164-A6EEC01F9FEF}"/>
              </a:ext>
            </a:extLst>
          </p:cNvPr>
          <p:cNvSpPr>
            <a:spLocks noChangeAspect="1"/>
          </p:cNvSpPr>
          <p:nvPr/>
        </p:nvSpPr>
        <p:spPr>
          <a:xfrm>
            <a:off x="9935547" y="2682233"/>
            <a:ext cx="1844624" cy="1098610"/>
          </a:xfrm>
          <a:prstGeom prst="ellipse">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and pharmacist resolve and medicines related issues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t>
            </a:r>
          </a:p>
        </p:txBody>
      </p:sp>
      <p:sp>
        <p:nvSpPr>
          <p:cNvPr id="9" name="Ellipse 13">
            <a:extLst>
              <a:ext uri="{FF2B5EF4-FFF2-40B4-BE49-F238E27FC236}">
                <a16:creationId xmlns:a16="http://schemas.microsoft.com/office/drawing/2014/main" id="{678E2C7D-1CC4-894B-B18E-06E55CAC6D01}"/>
              </a:ext>
            </a:extLst>
          </p:cNvPr>
          <p:cNvSpPr>
            <a:spLocks noChangeAspect="1"/>
          </p:cNvSpPr>
          <p:nvPr/>
        </p:nvSpPr>
        <p:spPr>
          <a:xfrm>
            <a:off x="1752646" y="1696134"/>
            <a:ext cx="1456296" cy="957155"/>
          </a:xfrm>
          <a:prstGeom prst="ellipse">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self refers or is identified by community  pharmacist for MCS.</a:t>
            </a:r>
          </a:p>
        </p:txBody>
      </p:sp>
      <p:sp>
        <p:nvSpPr>
          <p:cNvPr id="10" name="Ellipse 14">
            <a:extLst>
              <a:ext uri="{FF2B5EF4-FFF2-40B4-BE49-F238E27FC236}">
                <a16:creationId xmlns:a16="http://schemas.microsoft.com/office/drawing/2014/main" id="{80700D2A-DF4E-CD9C-65FC-4DFBAB1B09D1}"/>
              </a:ext>
            </a:extLst>
          </p:cNvPr>
          <p:cNvSpPr>
            <a:spLocks noChangeAspect="1"/>
          </p:cNvSpPr>
          <p:nvPr/>
        </p:nvSpPr>
        <p:spPr>
          <a:xfrm>
            <a:off x="404435" y="3821851"/>
            <a:ext cx="1456296" cy="957155"/>
          </a:xfrm>
          <a:prstGeom prst="ellipse">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Physician referral to community pharmacy for MCS </a:t>
            </a:r>
            <a:r>
              <a:rPr kumimoji="0" lang="en-US"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and endorsement of service.</a:t>
            </a:r>
            <a:endParaRPr kumimoji="0" lang="en-GB" sz="8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11" name="Ellipse 15">
            <a:extLst>
              <a:ext uri="{FF2B5EF4-FFF2-40B4-BE49-F238E27FC236}">
                <a16:creationId xmlns:a16="http://schemas.microsoft.com/office/drawing/2014/main" id="{DA6748FE-506A-04B8-30E5-39D33577D1AC}"/>
              </a:ext>
            </a:extLst>
          </p:cNvPr>
          <p:cNvSpPr>
            <a:spLocks noChangeAspect="1"/>
          </p:cNvSpPr>
          <p:nvPr/>
        </p:nvSpPr>
        <p:spPr>
          <a:xfrm>
            <a:off x="3773076" y="1662615"/>
            <a:ext cx="2048141" cy="756991"/>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cxnSp>
        <p:nvCxnSpPr>
          <p:cNvPr id="12" name="Gerade Verbindung mit Pfeil 20">
            <a:extLst>
              <a:ext uri="{FF2B5EF4-FFF2-40B4-BE49-F238E27FC236}">
                <a16:creationId xmlns:a16="http://schemas.microsoft.com/office/drawing/2014/main" id="{61FE891D-16AF-D90C-DD18-90BC38229068}"/>
              </a:ext>
            </a:extLst>
          </p:cNvPr>
          <p:cNvCxnSpPr>
            <a:cxnSpLocks noChangeAspect="1"/>
          </p:cNvCxnSpPr>
          <p:nvPr/>
        </p:nvCxnSpPr>
        <p:spPr>
          <a:xfrm>
            <a:off x="1119792" y="3514675"/>
            <a:ext cx="0" cy="3071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Gerade Verbindung mit Pfeil 22">
            <a:extLst>
              <a:ext uri="{FF2B5EF4-FFF2-40B4-BE49-F238E27FC236}">
                <a16:creationId xmlns:a16="http://schemas.microsoft.com/office/drawing/2014/main" id="{E0FF20B7-6E14-3E9C-071B-C60D7EBD1750}"/>
              </a:ext>
            </a:extLst>
          </p:cNvPr>
          <p:cNvCxnSpPr>
            <a:cxnSpLocks noChangeAspect="1"/>
            <a:stCxn id="9" idx="4"/>
            <a:endCxn id="7" idx="0"/>
          </p:cNvCxnSpPr>
          <p:nvPr/>
        </p:nvCxnSpPr>
        <p:spPr>
          <a:xfrm>
            <a:off x="2480794" y="2653289"/>
            <a:ext cx="0" cy="285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Gerade Verbindung mit Pfeil 28">
            <a:extLst>
              <a:ext uri="{FF2B5EF4-FFF2-40B4-BE49-F238E27FC236}">
                <a16:creationId xmlns:a16="http://schemas.microsoft.com/office/drawing/2014/main" id="{1444E8CB-173B-DA4A-400F-B4AC7FEB0619}"/>
              </a:ext>
            </a:extLst>
          </p:cNvPr>
          <p:cNvCxnSpPr>
            <a:cxnSpLocks noChangeAspect="1"/>
            <a:stCxn id="7" idx="3"/>
            <a:endCxn id="30" idx="1"/>
          </p:cNvCxnSpPr>
          <p:nvPr/>
        </p:nvCxnSpPr>
        <p:spPr>
          <a:xfrm flipV="1">
            <a:off x="3020854" y="3222124"/>
            <a:ext cx="948201" cy="4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32">
            <a:extLst>
              <a:ext uri="{FF2B5EF4-FFF2-40B4-BE49-F238E27FC236}">
                <a16:creationId xmlns:a16="http://schemas.microsoft.com/office/drawing/2014/main" id="{5FBD931B-8433-D83C-044F-C8C7FED41CA1}"/>
              </a:ext>
            </a:extLst>
          </p:cNvPr>
          <p:cNvCxnSpPr>
            <a:cxnSpLocks noChangeAspect="1"/>
            <a:stCxn id="30" idx="3"/>
            <a:endCxn id="29" idx="1"/>
          </p:cNvCxnSpPr>
          <p:nvPr/>
        </p:nvCxnSpPr>
        <p:spPr>
          <a:xfrm>
            <a:off x="5625239" y="3222125"/>
            <a:ext cx="1415850" cy="13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35">
            <a:extLst>
              <a:ext uri="{FF2B5EF4-FFF2-40B4-BE49-F238E27FC236}">
                <a16:creationId xmlns:a16="http://schemas.microsoft.com/office/drawing/2014/main" id="{08CD8EB5-0B5F-810B-5896-C9EAAFEF3747}"/>
              </a:ext>
            </a:extLst>
          </p:cNvPr>
          <p:cNvCxnSpPr>
            <a:cxnSpLocks noChangeAspect="1"/>
            <a:stCxn id="29" idx="3"/>
          </p:cNvCxnSpPr>
          <p:nvPr/>
        </p:nvCxnSpPr>
        <p:spPr>
          <a:xfrm flipV="1">
            <a:off x="8697273" y="3226643"/>
            <a:ext cx="1174159" cy="88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43">
            <a:extLst>
              <a:ext uri="{FF2B5EF4-FFF2-40B4-BE49-F238E27FC236}">
                <a16:creationId xmlns:a16="http://schemas.microsoft.com/office/drawing/2014/main" id="{71FAACC2-5802-2F34-CAEA-D6505E69818E}"/>
              </a:ext>
            </a:extLst>
          </p:cNvPr>
          <p:cNvCxnSpPr>
            <a:cxnSpLocks noChangeAspect="1"/>
          </p:cNvCxnSpPr>
          <p:nvPr/>
        </p:nvCxnSpPr>
        <p:spPr>
          <a:xfrm flipV="1">
            <a:off x="7629307" y="3514675"/>
            <a:ext cx="0" cy="544058"/>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8" name="Gerade Verbindung mit Pfeil 45">
            <a:extLst>
              <a:ext uri="{FF2B5EF4-FFF2-40B4-BE49-F238E27FC236}">
                <a16:creationId xmlns:a16="http://schemas.microsoft.com/office/drawing/2014/main" id="{17261DCF-A602-C09A-6459-7E804C6B70EE}"/>
              </a:ext>
            </a:extLst>
          </p:cNvPr>
          <p:cNvCxnSpPr>
            <a:cxnSpLocks noChangeAspect="1"/>
          </p:cNvCxnSpPr>
          <p:nvPr/>
        </p:nvCxnSpPr>
        <p:spPr>
          <a:xfrm flipV="1">
            <a:off x="5181035" y="3514676"/>
            <a:ext cx="0" cy="544057"/>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9" name="Ellipse 17">
            <a:extLst>
              <a:ext uri="{FF2B5EF4-FFF2-40B4-BE49-F238E27FC236}">
                <a16:creationId xmlns:a16="http://schemas.microsoft.com/office/drawing/2014/main" id="{E8A2B349-49BB-84BF-447D-5C2034B07DBC}"/>
              </a:ext>
            </a:extLst>
          </p:cNvPr>
          <p:cNvSpPr>
            <a:spLocks noChangeAspect="1"/>
          </p:cNvSpPr>
          <p:nvPr/>
        </p:nvSpPr>
        <p:spPr>
          <a:xfrm>
            <a:off x="5136062" y="3800965"/>
            <a:ext cx="2538220" cy="756991"/>
          </a:xfrm>
          <a:prstGeom prst="ellipse">
            <a:avLst/>
          </a:prstGeom>
          <a:solidFill>
            <a:schemeClr val="accent3">
              <a:lumMod val="20000"/>
              <a:lumOff val="80000"/>
            </a:schemeClr>
          </a:solidFill>
          <a:ln>
            <a:solidFill>
              <a:schemeClr val="accent3">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and pharmacist resolve and medicines related issues </a:t>
            </a:r>
            <a:r>
              <a:rPr kumimoji="0" lang="en-GB" sz="933"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a:t>
            </a:r>
          </a:p>
        </p:txBody>
      </p:sp>
      <p:cxnSp>
        <p:nvCxnSpPr>
          <p:cNvPr id="20" name="Gerade Verbindung mit Pfeil 51">
            <a:extLst>
              <a:ext uri="{FF2B5EF4-FFF2-40B4-BE49-F238E27FC236}">
                <a16:creationId xmlns:a16="http://schemas.microsoft.com/office/drawing/2014/main" id="{41D7EF40-36E6-19F1-37E9-1191E3724F02}"/>
              </a:ext>
            </a:extLst>
          </p:cNvPr>
          <p:cNvCxnSpPr>
            <a:cxnSpLocks noChangeAspect="1"/>
          </p:cNvCxnSpPr>
          <p:nvPr/>
        </p:nvCxnSpPr>
        <p:spPr>
          <a:xfrm flipV="1">
            <a:off x="4781948" y="2630198"/>
            <a:ext cx="0" cy="272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53">
            <a:extLst>
              <a:ext uri="{FF2B5EF4-FFF2-40B4-BE49-F238E27FC236}">
                <a16:creationId xmlns:a16="http://schemas.microsoft.com/office/drawing/2014/main" id="{4AEEEC33-166A-1305-AF4F-F0192632197D}"/>
              </a:ext>
            </a:extLst>
          </p:cNvPr>
          <p:cNvCxnSpPr>
            <a:cxnSpLocks noChangeAspect="1"/>
          </p:cNvCxnSpPr>
          <p:nvPr/>
        </p:nvCxnSpPr>
        <p:spPr>
          <a:xfrm flipV="1">
            <a:off x="7869181" y="2593277"/>
            <a:ext cx="0" cy="3327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feld 1">
            <a:extLst>
              <a:ext uri="{FF2B5EF4-FFF2-40B4-BE49-F238E27FC236}">
                <a16:creationId xmlns:a16="http://schemas.microsoft.com/office/drawing/2014/main" id="{27C53DFF-6D5E-1790-3801-A24ABEC88222}"/>
              </a:ext>
            </a:extLst>
          </p:cNvPr>
          <p:cNvSpPr txBox="1">
            <a:spLocks noChangeAspect="1"/>
          </p:cNvSpPr>
          <p:nvPr/>
        </p:nvSpPr>
        <p:spPr>
          <a:xfrm>
            <a:off x="3275473" y="3251213"/>
            <a:ext cx="570883" cy="3693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7-14 days</a:t>
            </a:r>
          </a:p>
        </p:txBody>
      </p:sp>
      <p:sp>
        <p:nvSpPr>
          <p:cNvPr id="23" name="Textfeld 30">
            <a:extLst>
              <a:ext uri="{FF2B5EF4-FFF2-40B4-BE49-F238E27FC236}">
                <a16:creationId xmlns:a16="http://schemas.microsoft.com/office/drawing/2014/main" id="{8CB92889-3179-D99A-A940-848F3FF013CF}"/>
              </a:ext>
            </a:extLst>
          </p:cNvPr>
          <p:cNvSpPr txBox="1">
            <a:spLocks noChangeAspect="1"/>
          </p:cNvSpPr>
          <p:nvPr/>
        </p:nvSpPr>
        <p:spPr>
          <a:xfrm>
            <a:off x="6090343" y="3260330"/>
            <a:ext cx="629659" cy="369332"/>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de-CH"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14-21 </a:t>
            </a:r>
            <a:r>
              <a:rPr kumimoji="0" lang="en-GB" sz="900"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days</a:t>
            </a:r>
          </a:p>
        </p:txBody>
      </p:sp>
      <p:sp>
        <p:nvSpPr>
          <p:cNvPr id="25" name="Rechteck: abgerundete Ecken 9">
            <a:extLst>
              <a:ext uri="{FF2B5EF4-FFF2-40B4-BE49-F238E27FC236}">
                <a16:creationId xmlns:a16="http://schemas.microsoft.com/office/drawing/2014/main" id="{430E4ADF-8FB9-AD05-2D34-14802B1D6973}"/>
              </a:ext>
            </a:extLst>
          </p:cNvPr>
          <p:cNvSpPr>
            <a:spLocks noChangeAspect="1"/>
          </p:cNvSpPr>
          <p:nvPr/>
        </p:nvSpPr>
        <p:spPr>
          <a:xfrm>
            <a:off x="594905" y="2931283"/>
            <a:ext cx="1080120" cy="576064"/>
          </a:xfrm>
          <a:prstGeom prst="roundRect">
            <a:avLst/>
          </a:prstGeom>
          <a:solidFill>
            <a:schemeClr val="accent1">
              <a:lumMod val="20000"/>
              <a:lumOff val="80000"/>
            </a:schemeClr>
          </a:solidFill>
          <a:ln>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867"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prescribed new long-term medicine</a:t>
            </a:r>
          </a:p>
        </p:txBody>
      </p:sp>
      <p:sp>
        <p:nvSpPr>
          <p:cNvPr id="26" name="Rechteck: abgerundete Ecken 10">
            <a:extLst>
              <a:ext uri="{FF2B5EF4-FFF2-40B4-BE49-F238E27FC236}">
                <a16:creationId xmlns:a16="http://schemas.microsoft.com/office/drawing/2014/main" id="{C1EB5277-579D-2DD4-DDC0-0D1217055CE9}"/>
              </a:ext>
            </a:extLst>
          </p:cNvPr>
          <p:cNvSpPr>
            <a:spLocks noChangeAspect="1"/>
          </p:cNvSpPr>
          <p:nvPr/>
        </p:nvSpPr>
        <p:spPr>
          <a:xfrm>
            <a:off x="3642623" y="2071022"/>
            <a:ext cx="2278651" cy="57606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Refer patient back to physician if needed.</a:t>
            </a:r>
            <a:endParaRPr kumimoji="0" lang="en-GB"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29" name="Rechteck: abgerundete Ecken 11">
            <a:extLst>
              <a:ext uri="{FF2B5EF4-FFF2-40B4-BE49-F238E27FC236}">
                <a16:creationId xmlns:a16="http://schemas.microsoft.com/office/drawing/2014/main" id="{8B276017-5547-8AC6-2CA7-8D6162A1B555}"/>
              </a:ext>
            </a:extLst>
          </p:cNvPr>
          <p:cNvSpPr>
            <a:spLocks noChangeAspect="1"/>
          </p:cNvSpPr>
          <p:nvPr/>
        </p:nvSpPr>
        <p:spPr>
          <a:xfrm>
            <a:off x="7041089" y="2830309"/>
            <a:ext cx="1656184" cy="810365"/>
          </a:xfrm>
          <a:prstGeom prst="roundRect">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de-CH"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Follow-</a:t>
            </a:r>
            <a:r>
              <a:rPr kumimoji="0" lang="de-CH" sz="1100" b="0" i="0" u="none" strike="noStrike" kern="1200" cap="none" spc="0" normalizeH="0" baseline="0" noProof="0" dirty="0" err="1">
                <a:ln>
                  <a:noFill/>
                </a:ln>
                <a:solidFill>
                  <a:prstClr val="black"/>
                </a:solidFill>
                <a:effectLst/>
                <a:uLnTx/>
                <a:uFillTx/>
                <a:latin typeface="Poppins Light" panose="00000400000000000000" pitchFamily="2" charset="0"/>
                <a:ea typeface="+mn-ea"/>
                <a:cs typeface="Poppins Light" panose="00000400000000000000" pitchFamily="2" charset="0"/>
              </a:rPr>
              <a:t>up</a:t>
            </a:r>
            <a:endParaRPr kumimoji="0" lang="de-CH"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30" name="Rechteck: abgerundete Ecken 10">
            <a:extLst>
              <a:ext uri="{FF2B5EF4-FFF2-40B4-BE49-F238E27FC236}">
                <a16:creationId xmlns:a16="http://schemas.microsoft.com/office/drawing/2014/main" id="{DC555CC0-4B04-E9B7-9AE3-1BD2ACBACAE4}"/>
              </a:ext>
            </a:extLst>
          </p:cNvPr>
          <p:cNvSpPr>
            <a:spLocks noChangeAspect="1"/>
          </p:cNvSpPr>
          <p:nvPr/>
        </p:nvSpPr>
        <p:spPr>
          <a:xfrm>
            <a:off x="3969056" y="2816942"/>
            <a:ext cx="1656183" cy="810365"/>
          </a:xfrm>
          <a:prstGeom prst="roundRect">
            <a:avLst/>
          </a:prstGeom>
          <a:solidFill>
            <a:schemeClr val="accent4">
              <a:lumMod val="20000"/>
              <a:lumOff val="80000"/>
            </a:schemeClr>
          </a:solidFill>
          <a:ln>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Patient Consultation</a:t>
            </a:r>
          </a:p>
        </p:txBody>
      </p:sp>
      <p:cxnSp>
        <p:nvCxnSpPr>
          <p:cNvPr id="33" name="Connector: Elbow 32">
            <a:extLst>
              <a:ext uri="{FF2B5EF4-FFF2-40B4-BE49-F238E27FC236}">
                <a16:creationId xmlns:a16="http://schemas.microsoft.com/office/drawing/2014/main" id="{0BD7C1DE-4AF1-DF45-BB70-73BF96DEFFE5}"/>
              </a:ext>
            </a:extLst>
          </p:cNvPr>
          <p:cNvCxnSpPr>
            <a:stCxn id="10" idx="6"/>
          </p:cNvCxnSpPr>
          <p:nvPr/>
        </p:nvCxnSpPr>
        <p:spPr>
          <a:xfrm flipV="1">
            <a:off x="1860731" y="3514675"/>
            <a:ext cx="620063" cy="78575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or: Elbow 34">
            <a:extLst>
              <a:ext uri="{FF2B5EF4-FFF2-40B4-BE49-F238E27FC236}">
                <a16:creationId xmlns:a16="http://schemas.microsoft.com/office/drawing/2014/main" id="{79F9892D-AD4D-2B1A-1958-A8675682FE62}"/>
              </a:ext>
            </a:extLst>
          </p:cNvPr>
          <p:cNvCxnSpPr>
            <a:cxnSpLocks/>
            <a:stCxn id="25" idx="0"/>
            <a:endCxn id="9" idx="2"/>
          </p:cNvCxnSpPr>
          <p:nvPr/>
        </p:nvCxnSpPr>
        <p:spPr>
          <a:xfrm rot="5400000" flipH="1" flipV="1">
            <a:off x="1065519" y="2244157"/>
            <a:ext cx="756572" cy="61768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4" name="Rechteck: abgerundete Ecken 10">
            <a:extLst>
              <a:ext uri="{FF2B5EF4-FFF2-40B4-BE49-F238E27FC236}">
                <a16:creationId xmlns:a16="http://schemas.microsoft.com/office/drawing/2014/main" id="{63E9AD66-0135-3F2B-BB83-9183E932BABE}"/>
              </a:ext>
            </a:extLst>
          </p:cNvPr>
          <p:cNvSpPr>
            <a:spLocks noChangeAspect="1"/>
          </p:cNvSpPr>
          <p:nvPr/>
        </p:nvSpPr>
        <p:spPr>
          <a:xfrm>
            <a:off x="6767855" y="2009124"/>
            <a:ext cx="2278651" cy="576064"/>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933" b="0" i="1"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rPr>
              <a:t>Refer patient back to physician if needed.</a:t>
            </a:r>
            <a:endParaRPr kumimoji="0" lang="en-GB" sz="933" b="1" i="0" u="none" strike="noStrike" kern="1200" cap="none" spc="0" normalizeH="0" baseline="0" noProof="0" dirty="0">
              <a:ln>
                <a:noFill/>
              </a:ln>
              <a:solidFill>
                <a:prstClr val="black"/>
              </a:solidFill>
              <a:effectLst/>
              <a:uLnTx/>
              <a:uFillTx/>
              <a:latin typeface="Poppins Light" panose="00000400000000000000" pitchFamily="2" charset="0"/>
              <a:ea typeface="+mn-ea"/>
              <a:cs typeface="Poppins Light" panose="00000400000000000000" pitchFamily="2" charset="0"/>
            </a:endParaRPr>
          </a:p>
        </p:txBody>
      </p:sp>
      <p:sp>
        <p:nvSpPr>
          <p:cNvPr id="36" name="TextBox 35">
            <a:extLst>
              <a:ext uri="{FF2B5EF4-FFF2-40B4-BE49-F238E27FC236}">
                <a16:creationId xmlns:a16="http://schemas.microsoft.com/office/drawing/2014/main" id="{0793CF56-6AD2-B4C4-8505-C5E99A56A1CC}"/>
              </a:ext>
            </a:extLst>
          </p:cNvPr>
          <p:cNvSpPr txBox="1"/>
          <p:nvPr/>
        </p:nvSpPr>
        <p:spPr>
          <a:xfrm>
            <a:off x="404435" y="4970400"/>
            <a:ext cx="10515600"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Figure 2.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UK New Medicine Service framework. Adapted from </a:t>
            </a:r>
            <a:r>
              <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rPr>
              <a:t>Elliott RA, Boyd MJ, Salema N, et al. (2016) BMJ Quality &amp; Safety. (MCS- myCare Start)</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TextBox 5">
            <a:extLst>
              <a:ext uri="{FF2B5EF4-FFF2-40B4-BE49-F238E27FC236}">
                <a16:creationId xmlns:a16="http://schemas.microsoft.com/office/drawing/2014/main" id="{932C1085-8B90-B7F8-20E7-308B2796BFFC}"/>
              </a:ext>
            </a:extLst>
          </p:cNvPr>
          <p:cNvSpPr txBox="1"/>
          <p:nvPr/>
        </p:nvSpPr>
        <p:spPr>
          <a:xfrm>
            <a:off x="928720" y="685800"/>
            <a:ext cx="7061837"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90" rtl="0" eaLnBrk="1" fontAlgn="auto" latinLnBrk="0" hangingPunct="1">
              <a:lnSpc>
                <a:spcPts val="1919"/>
              </a:lnSpc>
              <a:spcBef>
                <a:spcPts val="0"/>
              </a:spcBef>
              <a:spcAft>
                <a:spcPts val="0"/>
              </a:spcAft>
              <a:buClrTx/>
              <a:buSzTx/>
              <a:buFontTx/>
              <a:buNone/>
              <a:tabLst/>
              <a:defRPr/>
            </a:pPr>
            <a:r>
              <a:rPr kumimoji="0" lang="en-US" sz="1600" b="0" i="0" u="none" strike="noStrike" kern="1200" cap="none" spc="49" normalizeH="0" baseline="0" noProof="0" dirty="0">
                <a:ln>
                  <a:noFill/>
                </a:ln>
                <a:solidFill>
                  <a:srgbClr val="333333"/>
                </a:solidFill>
                <a:effectLst/>
                <a:uLnTx/>
                <a:uFillTx/>
                <a:latin typeface="Poppins Medium"/>
                <a:ea typeface="+mn-ea"/>
                <a:cs typeface="+mn-cs"/>
              </a:rPr>
              <a:t>Supplementary slides</a:t>
            </a:r>
          </a:p>
        </p:txBody>
      </p:sp>
      <p:sp>
        <p:nvSpPr>
          <p:cNvPr id="27" name="TextBox 6">
            <a:extLst>
              <a:ext uri="{FF2B5EF4-FFF2-40B4-BE49-F238E27FC236}">
                <a16:creationId xmlns:a16="http://schemas.microsoft.com/office/drawing/2014/main" id="{033CA98E-FFE6-E0EA-D02E-1D109DFB4C7A}"/>
              </a:ext>
            </a:extLst>
          </p:cNvPr>
          <p:cNvSpPr txBox="1"/>
          <p:nvPr/>
        </p:nvSpPr>
        <p:spPr>
          <a:xfrm>
            <a:off x="282593" y="685800"/>
            <a:ext cx="358835" cy="2434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90" rtl="0" eaLnBrk="1" fontAlgn="auto" latinLnBrk="0" hangingPunct="1">
              <a:lnSpc>
                <a:spcPts val="1919"/>
              </a:lnSpc>
              <a:spcBef>
                <a:spcPts val="0"/>
              </a:spcBef>
              <a:spcAft>
                <a:spcPts val="0"/>
              </a:spcAft>
              <a:buClrTx/>
              <a:buSzTx/>
              <a:buFontTx/>
              <a:buNone/>
              <a:tabLst/>
              <a:defRPr/>
            </a:pPr>
            <a:r>
              <a:rPr lang="en-US" sz="1600" spc="49" dirty="0">
                <a:solidFill>
                  <a:srgbClr val="333333"/>
                </a:solidFill>
                <a:latin typeface="Poppins Medium"/>
              </a:rPr>
              <a:t>V</a:t>
            </a:r>
            <a:endParaRPr kumimoji="0" lang="en-US" sz="1600" b="0" i="0" u="none" strike="noStrike" kern="1200" cap="none" spc="49" normalizeH="0" baseline="0" noProof="0" dirty="0">
              <a:ln>
                <a:noFill/>
              </a:ln>
              <a:solidFill>
                <a:srgbClr val="333333"/>
              </a:solidFill>
              <a:effectLst/>
              <a:uLnTx/>
              <a:uFillTx/>
              <a:latin typeface="Poppins Medium"/>
              <a:ea typeface="+mn-ea"/>
              <a:cs typeface="+mn-cs"/>
            </a:endParaRPr>
          </a:p>
        </p:txBody>
      </p:sp>
    </p:spTree>
    <p:extLst>
      <p:ext uri="{BB962C8B-B14F-4D97-AF65-F5344CB8AC3E}">
        <p14:creationId xmlns:p14="http://schemas.microsoft.com/office/powerpoint/2010/main" val="225036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arketing In The Boardroom by Slidesgo">
  <a:themeElements>
    <a:clrScheme name="Simple Light">
      <a:dk1>
        <a:srgbClr val="132125"/>
      </a:dk1>
      <a:lt1>
        <a:srgbClr val="EEEDF4"/>
      </a:lt1>
      <a:dk2>
        <a:srgbClr val="FFFFFF"/>
      </a:dk2>
      <a:lt2>
        <a:srgbClr val="D6D5DB"/>
      </a:lt2>
      <a:accent1>
        <a:srgbClr val="FFB9BD"/>
      </a:accent1>
      <a:accent2>
        <a:srgbClr val="FF4F5B"/>
      </a:accent2>
      <a:accent3>
        <a:srgbClr val="CC3F49"/>
      </a:accent3>
      <a:accent4>
        <a:srgbClr val="375A64"/>
      </a:accent4>
      <a:accent5>
        <a:srgbClr val="FFFFFF"/>
      </a:accent5>
      <a:accent6>
        <a:srgbClr val="FFFFFF"/>
      </a:accent6>
      <a:hlink>
        <a:srgbClr val="261E17"/>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7480</Words>
  <Application>Microsoft Office PowerPoint</Application>
  <PresentationFormat>Widescreen</PresentationFormat>
  <Paragraphs>907</Paragraphs>
  <Slides>65</Slides>
  <Notes>48</Notes>
  <HiddenSlides>2</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65</vt:i4>
      </vt:variant>
    </vt:vector>
  </HeadingPairs>
  <TitlesOfParts>
    <vt:vector size="94" baseType="lpstr">
      <vt:lpstr>Abadi Extra Light</vt:lpstr>
      <vt:lpstr>-apple-system</vt:lpstr>
      <vt:lpstr>Aptos</vt:lpstr>
      <vt:lpstr>Aptos Display</vt:lpstr>
      <vt:lpstr>Arial</vt:lpstr>
      <vt:lpstr>Avenir Light</vt:lpstr>
      <vt:lpstr>Calibri</vt:lpstr>
      <vt:lpstr>Calibri Light</vt:lpstr>
      <vt:lpstr>Courier New</vt:lpstr>
      <vt:lpstr>Montserrat</vt:lpstr>
      <vt:lpstr>Montserrat Medium</vt:lpstr>
      <vt:lpstr>Montserrat SemiBold</vt:lpstr>
      <vt:lpstr>Open Sans</vt:lpstr>
      <vt:lpstr>Open Sans Extrabold</vt:lpstr>
      <vt:lpstr>Palatino Linotype</vt:lpstr>
      <vt:lpstr>Poppins</vt:lpstr>
      <vt:lpstr>Poppins Bold</vt:lpstr>
      <vt:lpstr>Poppins Light</vt:lpstr>
      <vt:lpstr>Poppins Light Bold</vt:lpstr>
      <vt:lpstr>Poppins Medium</vt:lpstr>
      <vt:lpstr>Symbol</vt:lpstr>
      <vt:lpstr>Times New Roman</vt:lpstr>
      <vt:lpstr>Wingdings</vt:lpstr>
      <vt:lpstr>YACgEV9owk4 0</vt:lpstr>
      <vt:lpstr>Office Theme</vt:lpstr>
      <vt:lpstr>Office Theme</vt:lpstr>
      <vt:lpstr>Office Theme</vt:lpstr>
      <vt:lpstr>Simple Light</vt:lpstr>
      <vt:lpstr>Marketing In The Boardroom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Integrating Economic Evaluation into Implementation Research and Practice </vt:lpstr>
      <vt:lpstr>Acknowledgements </vt:lpstr>
      <vt:lpstr>Context</vt:lpstr>
      <vt:lpstr>Practical uses of economic evaluation</vt:lpstr>
      <vt:lpstr>Our Project</vt:lpstr>
      <vt:lpstr>PowerPoint Presentation</vt:lpstr>
      <vt:lpstr>Literature Review</vt:lpstr>
      <vt:lpstr>PowerPoint Presentation</vt:lpstr>
      <vt:lpstr>PowerPoint Presentation</vt:lpstr>
      <vt:lpstr>PowerPoint Presentation</vt:lpstr>
      <vt:lpstr>Case study: Economic evaluation of active Implementation strategies to increase CVD screening uptake in Singapore</vt:lpstr>
      <vt:lpstr>Case study: Different evaluation approaches lead to economic evidence </vt:lpstr>
      <vt:lpstr>Expert panel workshops</vt:lpstr>
      <vt:lpstr>PowerPoint Presentation</vt:lpstr>
      <vt:lpstr>Next Steps</vt:lpstr>
      <vt:lpstr>2026  AUGUST INTAKE</vt:lpstr>
      <vt:lpstr>Thank you!</vt:lpstr>
      <vt:lpstr>Co-Designing Practical Guidance to Bridge Implementation Science and Frontline Practice in Acute Care</vt:lpstr>
      <vt:lpstr>Where:</vt:lpstr>
      <vt:lpstr>What: Acute Care Bundle Improvement (ACBI)</vt:lpstr>
      <vt:lpstr>PowerPoint Presentation</vt:lpstr>
      <vt:lpstr>PowerPoint Presentation</vt:lpstr>
      <vt:lpstr>PowerPoint Presentation</vt:lpstr>
      <vt:lpstr>PowerPoint Presentation</vt:lpstr>
      <vt:lpstr>PowerPoint Presentation</vt:lpstr>
      <vt:lpstr>Who: Strategic Implementation Group</vt:lpstr>
      <vt:lpstr>How:  Co-designing a Playbook for Implementation </vt:lpstr>
      <vt:lpstr>PowerPoint Presentation</vt:lpstr>
      <vt:lpstr>PowerPoint Presentation</vt:lpstr>
      <vt:lpstr>Integration of QI and IS</vt:lpstr>
      <vt:lpstr>PowerPoint Presentation</vt:lpstr>
      <vt:lpstr>ACBI Tool Examples</vt:lpstr>
      <vt:lpstr>Findings</vt:lpstr>
      <vt:lpstr>Findings</vt:lpstr>
      <vt:lpstr>Conclusion</vt:lpstr>
      <vt:lpstr>Thank you! Comments? Questions?</vt:lpstr>
      <vt:lpstr>Are Rigour and Pragmatism Mutually Exclusive? Reflections from Implementing Health Policies in the Global South</vt:lpstr>
      <vt:lpstr>PowerPoint Presentation</vt:lpstr>
      <vt:lpstr>PowerPoint Presentation</vt:lpstr>
      <vt:lpstr>PowerPoint Presentation</vt:lpstr>
      <vt:lpstr>PowerPoint Presentation</vt:lpstr>
      <vt:lpstr>PowerPoint Presentation</vt:lpstr>
      <vt:lpstr>PowerPoint Presentation</vt:lpstr>
      <vt:lpstr>Skilled Health Workers in the Philippines (2010-19) to Achieve UHC</vt:lpstr>
      <vt:lpstr>PowerPoint Presentation</vt:lpstr>
      <vt:lpstr>Total Licensed Physicians (2017-20) and Projected every 5 Years (2025-50)</vt:lpstr>
      <vt:lpstr>PowerPoint Presentation</vt:lpstr>
      <vt:lpstr>PowerPoint Presentation</vt:lpstr>
      <vt:lpstr>In Summary</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Faye Greve</cp:lastModifiedBy>
  <cp:revision>20</cp:revision>
  <dcterms:created xsi:type="dcterms:W3CDTF">2021-05-22T09:20:36Z</dcterms:created>
  <dcterms:modified xsi:type="dcterms:W3CDTF">2025-06-01T21:03:06Z</dcterms:modified>
</cp:coreProperties>
</file>