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1"/>
    <p:sldMasterId id="2147483763" r:id="rId2"/>
    <p:sldMasterId id="2147483765" r:id="rId3"/>
    <p:sldMasterId id="2147483648" r:id="rId4"/>
    <p:sldMasterId id="2147483662" r:id="rId5"/>
    <p:sldMasterId id="2147483813" r:id="rId6"/>
    <p:sldMasterId id="2147483816" r:id="rId7"/>
    <p:sldMasterId id="2147483822" r:id="rId8"/>
    <p:sldMasterId id="2147483834" r:id="rId9"/>
  </p:sldMasterIdLst>
  <p:notesMasterIdLst>
    <p:notesMasterId r:id="rId50"/>
  </p:notesMasterIdLst>
  <p:sldIdLst>
    <p:sldId id="740" r:id="rId10"/>
    <p:sldId id="742" r:id="rId11"/>
    <p:sldId id="743" r:id="rId12"/>
    <p:sldId id="744" r:id="rId13"/>
    <p:sldId id="745" r:id="rId14"/>
    <p:sldId id="746" r:id="rId15"/>
    <p:sldId id="747" r:id="rId16"/>
    <p:sldId id="748" r:id="rId17"/>
    <p:sldId id="749" r:id="rId18"/>
    <p:sldId id="750" r:id="rId19"/>
    <p:sldId id="751" r:id="rId20"/>
    <p:sldId id="752" r:id="rId21"/>
    <p:sldId id="313" r:id="rId22"/>
    <p:sldId id="332" r:id="rId23"/>
    <p:sldId id="333" r:id="rId24"/>
    <p:sldId id="351" r:id="rId25"/>
    <p:sldId id="315" r:id="rId26"/>
    <p:sldId id="316" r:id="rId27"/>
    <p:sldId id="340" r:id="rId28"/>
    <p:sldId id="321" r:id="rId29"/>
    <p:sldId id="348" r:id="rId30"/>
    <p:sldId id="323" r:id="rId31"/>
    <p:sldId id="343" r:id="rId32"/>
    <p:sldId id="345" r:id="rId33"/>
    <p:sldId id="322" r:id="rId34"/>
    <p:sldId id="350" r:id="rId35"/>
    <p:sldId id="349" r:id="rId36"/>
    <p:sldId id="347" r:id="rId37"/>
    <p:sldId id="317" r:id="rId38"/>
    <p:sldId id="256" r:id="rId39"/>
    <p:sldId id="277" r:id="rId40"/>
    <p:sldId id="289" r:id="rId41"/>
    <p:sldId id="294" r:id="rId42"/>
    <p:sldId id="267" r:id="rId43"/>
    <p:sldId id="303" r:id="rId44"/>
    <p:sldId id="302" r:id="rId45"/>
    <p:sldId id="304" r:id="rId46"/>
    <p:sldId id="305" r:id="rId47"/>
    <p:sldId id="285" r:id="rId48"/>
    <p:sldId id="74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4BC313B-4E9A-4368-BDF9-A67FFE066E6D}">
          <p14:sldIdLst>
            <p14:sldId id="740"/>
            <p14:sldId id="742"/>
            <p14:sldId id="743"/>
            <p14:sldId id="744"/>
            <p14:sldId id="745"/>
            <p14:sldId id="746"/>
            <p14:sldId id="747"/>
            <p14:sldId id="748"/>
            <p14:sldId id="749"/>
            <p14:sldId id="750"/>
            <p14:sldId id="751"/>
            <p14:sldId id="752"/>
          </p14:sldIdLst>
        </p14:section>
        <p14:section name="Standaardsectie" id="{38BFF6F9-1159-CA46-AB21-5610FDF73E3C}">
          <p14:sldIdLst>
            <p14:sldId id="313"/>
            <p14:sldId id="332"/>
            <p14:sldId id="333"/>
            <p14:sldId id="351"/>
            <p14:sldId id="315"/>
            <p14:sldId id="316"/>
            <p14:sldId id="340"/>
            <p14:sldId id="321"/>
            <p14:sldId id="348"/>
            <p14:sldId id="323"/>
            <p14:sldId id="343"/>
            <p14:sldId id="345"/>
            <p14:sldId id="322"/>
            <p14:sldId id="350"/>
            <p14:sldId id="349"/>
            <p14:sldId id="347"/>
            <p14:sldId id="317"/>
            <p14:sldId id="256"/>
            <p14:sldId id="277"/>
            <p14:sldId id="289"/>
            <p14:sldId id="294"/>
            <p14:sldId id="267"/>
            <p14:sldId id="303"/>
            <p14:sldId id="302"/>
            <p14:sldId id="304"/>
            <p14:sldId id="305"/>
            <p14:sldId id="285"/>
            <p14:sldId id="7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200"/>
    <a:srgbClr val="00B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42"/>
    <p:restoredTop sz="95845"/>
  </p:normalViewPr>
  <p:slideViewPr>
    <p:cSldViewPr snapToGrid="0" snapToObjects="1">
      <p:cViewPr varScale="1">
        <p:scale>
          <a:sx n="116" d="100"/>
          <a:sy n="116" d="100"/>
        </p:scale>
        <p:origin x="6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Determinants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0"/>
          <c:order val="0"/>
          <c:tx>
            <c:strRef>
              <c:f>Sheet1!$B$1</c:f>
              <c:strCache>
                <c:ptCount val="1"/>
                <c:pt idx="0">
                  <c:v>Importance of determinants</c:v>
                </c:pt>
              </c:strCache>
            </c:strRef>
          </c:tx>
          <c:spPr>
            <a:solidFill>
              <a:srgbClr val="337068"/>
            </a:solidFill>
          </c:spPr>
          <c:dPt>
            <c:idx val="0"/>
            <c:bubble3D val="0"/>
            <c:spPr>
              <a:solidFill>
                <a:srgbClr val="337068"/>
              </a:solidFill>
              <a:ln w="19050">
                <a:solidFill>
                  <a:schemeClr val="lt1"/>
                </a:solidFill>
              </a:ln>
              <a:effectLst/>
            </c:spPr>
            <c:extLst>
              <c:ext xmlns:c16="http://schemas.microsoft.com/office/drawing/2014/chart" uri="{C3380CC4-5D6E-409C-BE32-E72D297353CC}">
                <c16:uniqueId val="{00000001-12BA-420B-8C2C-60CE41C1E02B}"/>
              </c:ext>
            </c:extLst>
          </c:dPt>
          <c:dPt>
            <c:idx val="1"/>
            <c:bubble3D val="0"/>
            <c:explosion val="2"/>
            <c:spPr>
              <a:solidFill>
                <a:srgbClr val="C00000"/>
              </a:solidFill>
              <a:ln w="19050">
                <a:solidFill>
                  <a:schemeClr val="lt1"/>
                </a:solidFill>
              </a:ln>
              <a:effectLst/>
            </c:spPr>
            <c:extLst>
              <c:ext xmlns:c16="http://schemas.microsoft.com/office/drawing/2014/chart" uri="{C3380CC4-5D6E-409C-BE32-E72D297353CC}">
                <c16:uniqueId val="{00000001-189E-485B-B49C-3837F31A68AD}"/>
              </c:ext>
            </c:extLst>
          </c:dPt>
          <c:cat>
            <c:strRef>
              <c:f>Sheet1!$A$2:$A$3</c:f>
              <c:strCache>
                <c:ptCount val="2"/>
                <c:pt idx="0">
                  <c:v>Experts opinions matched observations</c:v>
                </c:pt>
                <c:pt idx="1">
                  <c:v>Experts opinions did not match observations</c:v>
                </c:pt>
              </c:strCache>
            </c:strRef>
          </c:cat>
          <c:val>
            <c:numRef>
              <c:f>Sheet1!$B$2:$B$3</c:f>
              <c:numCache>
                <c:formatCode>General</c:formatCode>
                <c:ptCount val="2"/>
                <c:pt idx="0">
                  <c:v>45</c:v>
                </c:pt>
                <c:pt idx="1">
                  <c:v>55</c:v>
                </c:pt>
              </c:numCache>
            </c:numRef>
          </c:val>
          <c:extLst>
            <c:ext xmlns:c16="http://schemas.microsoft.com/office/drawing/2014/chart" uri="{C3380CC4-5D6E-409C-BE32-E72D297353CC}">
              <c16:uniqueId val="{00000000-189E-485B-B49C-3837F31A68A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989E0B-8789-401B-81D3-8A78BEDE734B}" type="doc">
      <dgm:prSet loTypeId="urn:microsoft.com/office/officeart/2005/8/layout/process4" loCatId="process" qsTypeId="urn:microsoft.com/office/officeart/2005/8/quickstyle/simple1" qsCatId="simple" csTypeId="urn:microsoft.com/office/officeart/2005/8/colors/accent1_5" csCatId="accent1" phldr="1"/>
      <dgm:spPr/>
      <dgm:t>
        <a:bodyPr/>
        <a:lstStyle/>
        <a:p>
          <a:endParaRPr lang="nl-NL"/>
        </a:p>
      </dgm:t>
    </dgm:pt>
    <dgm:pt modelId="{7024EEBF-2495-4162-9238-C771CABB793B}">
      <dgm:prSet phldrT="[Tekst]"/>
      <dgm:spPr/>
      <dgm:t>
        <a:bodyPr/>
        <a:lstStyle/>
        <a:p>
          <a:r>
            <a:rPr lang="en-US" dirty="0"/>
            <a:t>Identifying barriers &amp; facilitators</a:t>
          </a:r>
          <a:endParaRPr lang="nl-NL" dirty="0"/>
        </a:p>
      </dgm:t>
    </dgm:pt>
    <dgm:pt modelId="{FE6BA8AE-86FD-4DCE-85D9-C4F684F6EA5C}" type="parTrans" cxnId="{BAC52D57-BE8F-4FCB-991E-9FB18220554A}">
      <dgm:prSet/>
      <dgm:spPr/>
      <dgm:t>
        <a:bodyPr/>
        <a:lstStyle/>
        <a:p>
          <a:endParaRPr lang="nl-NL"/>
        </a:p>
      </dgm:t>
    </dgm:pt>
    <dgm:pt modelId="{6005C9DB-2A6D-4450-B226-DB1E26DFDEB3}" type="sibTrans" cxnId="{BAC52D57-BE8F-4FCB-991E-9FB18220554A}">
      <dgm:prSet/>
      <dgm:spPr/>
      <dgm:t>
        <a:bodyPr/>
        <a:lstStyle/>
        <a:p>
          <a:endParaRPr lang="nl-NL"/>
        </a:p>
      </dgm:t>
    </dgm:pt>
    <dgm:pt modelId="{87E90495-CF29-45AA-97D0-C909DDE64135}">
      <dgm:prSet phldrT="[Tekst]" custT="1"/>
      <dgm:spPr/>
      <dgm:t>
        <a:bodyPr/>
        <a:lstStyle/>
        <a:p>
          <a:r>
            <a:rPr lang="en-US" sz="2800" dirty="0"/>
            <a:t>CFIR-informed interviews</a:t>
          </a:r>
          <a:endParaRPr lang="nl-NL" sz="2800" dirty="0"/>
        </a:p>
      </dgm:t>
    </dgm:pt>
    <dgm:pt modelId="{6397D3D5-4635-4F67-8E17-1D66CF929938}" type="parTrans" cxnId="{03CBC82B-98E4-4BDD-B3FB-9BE5A9B78FF0}">
      <dgm:prSet/>
      <dgm:spPr/>
      <dgm:t>
        <a:bodyPr/>
        <a:lstStyle/>
        <a:p>
          <a:endParaRPr lang="nl-NL"/>
        </a:p>
      </dgm:t>
    </dgm:pt>
    <dgm:pt modelId="{32CD6A87-11E3-4A7A-8FAB-BBE87B9268BD}" type="sibTrans" cxnId="{03CBC82B-98E4-4BDD-B3FB-9BE5A9B78FF0}">
      <dgm:prSet/>
      <dgm:spPr/>
      <dgm:t>
        <a:bodyPr/>
        <a:lstStyle/>
        <a:p>
          <a:endParaRPr lang="nl-NL"/>
        </a:p>
      </dgm:t>
    </dgm:pt>
    <dgm:pt modelId="{106E2DD8-EE5C-494B-B42E-5D3330EBA17F}">
      <dgm:prSet phldrT="[Tekst]"/>
      <dgm:spPr/>
      <dgm:t>
        <a:bodyPr/>
        <a:lstStyle/>
        <a:p>
          <a:r>
            <a:rPr lang="en-US" dirty="0"/>
            <a:t>Implementation strategies</a:t>
          </a:r>
          <a:endParaRPr lang="nl-NL" dirty="0"/>
        </a:p>
      </dgm:t>
    </dgm:pt>
    <dgm:pt modelId="{3102767B-DDF2-4325-8E3D-E30D0E388D2D}" type="parTrans" cxnId="{200AC4FB-EECD-485E-A7CE-9BDB4A0ADA24}">
      <dgm:prSet/>
      <dgm:spPr/>
      <dgm:t>
        <a:bodyPr/>
        <a:lstStyle/>
        <a:p>
          <a:endParaRPr lang="nl-NL"/>
        </a:p>
      </dgm:t>
    </dgm:pt>
    <dgm:pt modelId="{3D82C6EB-286C-40AB-A479-57933F516EFE}" type="sibTrans" cxnId="{200AC4FB-EECD-485E-A7CE-9BDB4A0ADA24}">
      <dgm:prSet/>
      <dgm:spPr/>
      <dgm:t>
        <a:bodyPr/>
        <a:lstStyle/>
        <a:p>
          <a:endParaRPr lang="nl-NL"/>
        </a:p>
      </dgm:t>
    </dgm:pt>
    <dgm:pt modelId="{26C560A2-6630-4D7D-AEA5-FFF467506134}">
      <dgm:prSet phldrT="[Tekst]" custT="1"/>
      <dgm:spPr/>
      <dgm:t>
        <a:bodyPr/>
        <a:lstStyle/>
        <a:p>
          <a:r>
            <a:rPr lang="en-US" sz="2800" dirty="0"/>
            <a:t>CFIR-ERIC matching tool</a:t>
          </a:r>
          <a:endParaRPr lang="nl-NL" sz="2800" dirty="0"/>
        </a:p>
      </dgm:t>
    </dgm:pt>
    <dgm:pt modelId="{EA8F4436-72BB-4989-B27F-E0569A3389C8}" type="parTrans" cxnId="{5FFA535F-0C10-4193-B198-00247586A967}">
      <dgm:prSet/>
      <dgm:spPr/>
      <dgm:t>
        <a:bodyPr/>
        <a:lstStyle/>
        <a:p>
          <a:endParaRPr lang="nl-NL"/>
        </a:p>
      </dgm:t>
    </dgm:pt>
    <dgm:pt modelId="{964415C2-B5AB-4B99-9B7A-A2E6D5EC1AE4}" type="sibTrans" cxnId="{5FFA535F-0C10-4193-B198-00247586A967}">
      <dgm:prSet/>
      <dgm:spPr/>
      <dgm:t>
        <a:bodyPr/>
        <a:lstStyle/>
        <a:p>
          <a:endParaRPr lang="nl-NL"/>
        </a:p>
      </dgm:t>
    </dgm:pt>
    <dgm:pt modelId="{CEEB7096-0E1D-496B-A4EB-4FD4909AF87F}">
      <dgm:prSet phldrT="[Tekst]" custT="1"/>
      <dgm:spPr>
        <a:solidFill>
          <a:srgbClr val="FEE3D2">
            <a:alpha val="76667"/>
          </a:srgbClr>
        </a:solidFill>
      </dgm:spPr>
      <dgm:t>
        <a:bodyPr/>
        <a:lstStyle/>
        <a:p>
          <a:r>
            <a:rPr lang="en-US" sz="2100" dirty="0"/>
            <a:t>2. Promote adaptability</a:t>
          </a:r>
          <a:endParaRPr lang="nl-NL" sz="2100" dirty="0"/>
        </a:p>
      </dgm:t>
    </dgm:pt>
    <dgm:pt modelId="{18B67DDA-6288-408F-930B-ED9DDF9CBCCC}" type="sibTrans" cxnId="{693A131D-237D-4276-83FA-9BE0EF260D1C}">
      <dgm:prSet/>
      <dgm:spPr/>
      <dgm:t>
        <a:bodyPr/>
        <a:lstStyle/>
        <a:p>
          <a:endParaRPr lang="nl-NL"/>
        </a:p>
      </dgm:t>
    </dgm:pt>
    <dgm:pt modelId="{DB158778-B7FC-4486-9A81-D40C34D7003F}" type="parTrans" cxnId="{693A131D-237D-4276-83FA-9BE0EF260D1C}">
      <dgm:prSet/>
      <dgm:spPr/>
      <dgm:t>
        <a:bodyPr/>
        <a:lstStyle/>
        <a:p>
          <a:endParaRPr lang="nl-NL"/>
        </a:p>
      </dgm:t>
    </dgm:pt>
    <dgm:pt modelId="{5F015B14-7F74-400D-B65C-BF6FAFB15C39}">
      <dgm:prSet phldrT="[Tekst]" custT="1"/>
      <dgm:spPr>
        <a:solidFill>
          <a:srgbClr val="FEE3D2">
            <a:alpha val="76667"/>
          </a:srgbClr>
        </a:solidFill>
      </dgm:spPr>
      <dgm:t>
        <a:bodyPr/>
        <a:lstStyle/>
        <a:p>
          <a:r>
            <a:rPr lang="en-US" sz="2100" dirty="0">
              <a:solidFill>
                <a:schemeClr val="tx1"/>
              </a:solidFill>
            </a:rPr>
            <a:t>1. Tailor strategies</a:t>
          </a:r>
          <a:endParaRPr lang="nl-NL" sz="2100" dirty="0">
            <a:solidFill>
              <a:schemeClr val="tx1"/>
            </a:solidFill>
          </a:endParaRPr>
        </a:p>
      </dgm:t>
    </dgm:pt>
    <dgm:pt modelId="{55DCF1BD-2152-4558-9280-1BF4F8D8959A}" type="sibTrans" cxnId="{2CC26703-A8D5-4119-A096-E5B8DD6B8DEF}">
      <dgm:prSet/>
      <dgm:spPr/>
      <dgm:t>
        <a:bodyPr/>
        <a:lstStyle/>
        <a:p>
          <a:endParaRPr lang="nl-NL"/>
        </a:p>
      </dgm:t>
    </dgm:pt>
    <dgm:pt modelId="{852AF1C3-DE65-46ED-B62A-712CDA38C37C}" type="parTrans" cxnId="{2CC26703-A8D5-4119-A096-E5B8DD6B8DEF}">
      <dgm:prSet/>
      <dgm:spPr/>
      <dgm:t>
        <a:bodyPr/>
        <a:lstStyle/>
        <a:p>
          <a:endParaRPr lang="nl-NL"/>
        </a:p>
      </dgm:t>
    </dgm:pt>
    <dgm:pt modelId="{91F73B6A-109D-447E-AE16-D7E18BDB5E62}">
      <dgm:prSet/>
      <dgm:spPr/>
      <dgm:t>
        <a:bodyPr/>
        <a:lstStyle/>
        <a:p>
          <a:r>
            <a:rPr lang="en-US" dirty="0"/>
            <a:t>Adaptations </a:t>
          </a:r>
          <a:endParaRPr lang="nl-NL" dirty="0"/>
        </a:p>
      </dgm:t>
    </dgm:pt>
    <dgm:pt modelId="{EB47DE47-78ED-45E3-9DD2-34714C549BB2}" type="sibTrans" cxnId="{53ECB718-C008-4BCF-8458-C5146A3D88DB}">
      <dgm:prSet/>
      <dgm:spPr/>
      <dgm:t>
        <a:bodyPr/>
        <a:lstStyle/>
        <a:p>
          <a:endParaRPr lang="nl-NL"/>
        </a:p>
      </dgm:t>
    </dgm:pt>
    <dgm:pt modelId="{542D9E82-CBA2-4BB5-A8B1-A73C486B16D1}" type="parTrans" cxnId="{53ECB718-C008-4BCF-8458-C5146A3D88DB}">
      <dgm:prSet/>
      <dgm:spPr/>
      <dgm:t>
        <a:bodyPr/>
        <a:lstStyle/>
        <a:p>
          <a:endParaRPr lang="nl-NL"/>
        </a:p>
      </dgm:t>
    </dgm:pt>
    <dgm:pt modelId="{D25D4A5E-60B3-4549-9813-05EB7D174506}">
      <dgm:prSet/>
      <dgm:spPr/>
      <dgm:t>
        <a:bodyPr/>
        <a:lstStyle/>
        <a:p>
          <a:r>
            <a:rPr lang="en-US" dirty="0"/>
            <a:t>MADI</a:t>
          </a:r>
          <a:endParaRPr lang="nl-NL" dirty="0"/>
        </a:p>
      </dgm:t>
    </dgm:pt>
    <dgm:pt modelId="{BFB4A3E7-26D1-4969-A6DA-57F6CA6A2B93}" type="sibTrans" cxnId="{3BCED467-E6FB-42B5-BCD5-7038540820CB}">
      <dgm:prSet/>
      <dgm:spPr/>
      <dgm:t>
        <a:bodyPr/>
        <a:lstStyle/>
        <a:p>
          <a:endParaRPr lang="nl-NL"/>
        </a:p>
      </dgm:t>
    </dgm:pt>
    <dgm:pt modelId="{82384B4A-06E6-48AB-89EE-1CF3408EBDAA}" type="parTrans" cxnId="{3BCED467-E6FB-42B5-BCD5-7038540820CB}">
      <dgm:prSet/>
      <dgm:spPr/>
      <dgm:t>
        <a:bodyPr/>
        <a:lstStyle/>
        <a:p>
          <a:endParaRPr lang="nl-NL"/>
        </a:p>
      </dgm:t>
    </dgm:pt>
    <dgm:pt modelId="{A6C5539A-DBA7-4373-884E-C8AC8EAF617E}" type="pres">
      <dgm:prSet presAssocID="{99989E0B-8789-401B-81D3-8A78BEDE734B}" presName="Name0" presStyleCnt="0">
        <dgm:presLayoutVars>
          <dgm:dir/>
          <dgm:animLvl val="lvl"/>
          <dgm:resizeHandles val="exact"/>
        </dgm:presLayoutVars>
      </dgm:prSet>
      <dgm:spPr/>
    </dgm:pt>
    <dgm:pt modelId="{D804607D-23BF-41D2-BF1C-C7948C69D4C3}" type="pres">
      <dgm:prSet presAssocID="{91F73B6A-109D-447E-AE16-D7E18BDB5E62}" presName="boxAndChildren" presStyleCnt="0"/>
      <dgm:spPr/>
    </dgm:pt>
    <dgm:pt modelId="{2640A200-F210-424F-8DB4-F33D04A1137E}" type="pres">
      <dgm:prSet presAssocID="{91F73B6A-109D-447E-AE16-D7E18BDB5E62}" presName="parentTextBox" presStyleLbl="node1" presStyleIdx="0" presStyleCnt="4"/>
      <dgm:spPr/>
    </dgm:pt>
    <dgm:pt modelId="{7B4DC29D-944A-487C-98A6-65B875A1CC9B}" type="pres">
      <dgm:prSet presAssocID="{91F73B6A-109D-447E-AE16-D7E18BDB5E62}" presName="entireBox" presStyleLbl="node1" presStyleIdx="0" presStyleCnt="4"/>
      <dgm:spPr/>
    </dgm:pt>
    <dgm:pt modelId="{9E10C6E8-3D64-49F5-8227-A1D92A7BCB23}" type="pres">
      <dgm:prSet presAssocID="{91F73B6A-109D-447E-AE16-D7E18BDB5E62}" presName="descendantBox" presStyleCnt="0"/>
      <dgm:spPr/>
    </dgm:pt>
    <dgm:pt modelId="{9EA10B34-F3A9-421A-B8F6-27A315366D63}" type="pres">
      <dgm:prSet presAssocID="{D25D4A5E-60B3-4549-9813-05EB7D174506}" presName="childTextBox" presStyleLbl="fgAccFollowNode1" presStyleIdx="0" presStyleCnt="4" custLinFactNeighborX="121">
        <dgm:presLayoutVars>
          <dgm:bulletEnabled val="1"/>
        </dgm:presLayoutVars>
      </dgm:prSet>
      <dgm:spPr/>
    </dgm:pt>
    <dgm:pt modelId="{6CD4F5C6-AB7D-4EB5-B9C6-1E45BB277D6D}" type="pres">
      <dgm:prSet presAssocID="{55DCF1BD-2152-4558-9280-1BF4F8D8959A}" presName="sp" presStyleCnt="0"/>
      <dgm:spPr/>
    </dgm:pt>
    <dgm:pt modelId="{4A84398F-12B3-43A2-8C97-0966BA5DF6BE}" type="pres">
      <dgm:prSet presAssocID="{5F015B14-7F74-400D-B65C-BF6FAFB15C39}" presName="arrowAndChildren" presStyleCnt="0"/>
      <dgm:spPr/>
    </dgm:pt>
    <dgm:pt modelId="{3FA6A56C-7C24-4C2E-98EE-6ED6B753A0DE}" type="pres">
      <dgm:prSet presAssocID="{5F015B14-7F74-400D-B65C-BF6FAFB15C39}" presName="parentTextArrow" presStyleLbl="node1" presStyleIdx="0" presStyleCnt="4"/>
      <dgm:spPr/>
    </dgm:pt>
    <dgm:pt modelId="{9018D665-AA32-490C-A6C7-1F00332CE244}" type="pres">
      <dgm:prSet presAssocID="{5F015B14-7F74-400D-B65C-BF6FAFB15C39}" presName="arrow" presStyleLbl="node1" presStyleIdx="1" presStyleCnt="4"/>
      <dgm:spPr/>
    </dgm:pt>
    <dgm:pt modelId="{91293042-D005-4F94-AC98-FA245625FDA8}" type="pres">
      <dgm:prSet presAssocID="{5F015B14-7F74-400D-B65C-BF6FAFB15C39}" presName="descendantArrow" presStyleCnt="0"/>
      <dgm:spPr/>
    </dgm:pt>
    <dgm:pt modelId="{DC516522-9431-4634-9B2D-86C0A0B97783}" type="pres">
      <dgm:prSet presAssocID="{CEEB7096-0E1D-496B-A4EB-4FD4909AF87F}" presName="childTextArrow" presStyleLbl="fgAccFollowNode1" presStyleIdx="1" presStyleCnt="4">
        <dgm:presLayoutVars>
          <dgm:bulletEnabled val="1"/>
        </dgm:presLayoutVars>
      </dgm:prSet>
      <dgm:spPr/>
    </dgm:pt>
    <dgm:pt modelId="{96A818B5-5A84-45B2-BE6E-3A621B789F7C}" type="pres">
      <dgm:prSet presAssocID="{3D82C6EB-286C-40AB-A479-57933F516EFE}" presName="sp" presStyleCnt="0"/>
      <dgm:spPr/>
    </dgm:pt>
    <dgm:pt modelId="{0C3AC3D4-73F5-43CE-B6BE-C3D7069ED072}" type="pres">
      <dgm:prSet presAssocID="{106E2DD8-EE5C-494B-B42E-5D3330EBA17F}" presName="arrowAndChildren" presStyleCnt="0"/>
      <dgm:spPr/>
    </dgm:pt>
    <dgm:pt modelId="{DC4930B9-C440-4812-A8B0-96AC5DCE8D2E}" type="pres">
      <dgm:prSet presAssocID="{106E2DD8-EE5C-494B-B42E-5D3330EBA17F}" presName="parentTextArrow" presStyleLbl="node1" presStyleIdx="1" presStyleCnt="4"/>
      <dgm:spPr/>
    </dgm:pt>
    <dgm:pt modelId="{DDAF3C3A-E40C-487B-9873-EE25B3A0257E}" type="pres">
      <dgm:prSet presAssocID="{106E2DD8-EE5C-494B-B42E-5D3330EBA17F}" presName="arrow" presStyleLbl="node1" presStyleIdx="2" presStyleCnt="4"/>
      <dgm:spPr/>
    </dgm:pt>
    <dgm:pt modelId="{33FDD445-DAEB-434E-A5D6-246B847A197C}" type="pres">
      <dgm:prSet presAssocID="{106E2DD8-EE5C-494B-B42E-5D3330EBA17F}" presName="descendantArrow" presStyleCnt="0"/>
      <dgm:spPr/>
    </dgm:pt>
    <dgm:pt modelId="{063F3796-DCD3-4FCE-8C7E-497BBA3D5176}" type="pres">
      <dgm:prSet presAssocID="{26C560A2-6630-4D7D-AEA5-FFF467506134}" presName="childTextArrow" presStyleLbl="fgAccFollowNode1" presStyleIdx="2" presStyleCnt="4">
        <dgm:presLayoutVars>
          <dgm:bulletEnabled val="1"/>
        </dgm:presLayoutVars>
      </dgm:prSet>
      <dgm:spPr/>
    </dgm:pt>
    <dgm:pt modelId="{720E1AA2-BA8E-44CF-8425-751324028956}" type="pres">
      <dgm:prSet presAssocID="{6005C9DB-2A6D-4450-B226-DB1E26DFDEB3}" presName="sp" presStyleCnt="0"/>
      <dgm:spPr/>
    </dgm:pt>
    <dgm:pt modelId="{31CA44F3-088B-4C11-BA52-2E41FDCD0E39}" type="pres">
      <dgm:prSet presAssocID="{7024EEBF-2495-4162-9238-C771CABB793B}" presName="arrowAndChildren" presStyleCnt="0"/>
      <dgm:spPr/>
    </dgm:pt>
    <dgm:pt modelId="{B8C02DD3-1789-46A6-802D-E93E347478F3}" type="pres">
      <dgm:prSet presAssocID="{7024EEBF-2495-4162-9238-C771CABB793B}" presName="parentTextArrow" presStyleLbl="node1" presStyleIdx="2" presStyleCnt="4"/>
      <dgm:spPr/>
    </dgm:pt>
    <dgm:pt modelId="{A8C4FC28-48B5-4306-A334-0208AE396011}" type="pres">
      <dgm:prSet presAssocID="{7024EEBF-2495-4162-9238-C771CABB793B}" presName="arrow" presStyleLbl="node1" presStyleIdx="3" presStyleCnt="4"/>
      <dgm:spPr/>
    </dgm:pt>
    <dgm:pt modelId="{D1C1B8B1-2AAF-4393-ABC1-2457DF1925F8}" type="pres">
      <dgm:prSet presAssocID="{7024EEBF-2495-4162-9238-C771CABB793B}" presName="descendantArrow" presStyleCnt="0"/>
      <dgm:spPr/>
    </dgm:pt>
    <dgm:pt modelId="{E5EB1B46-E3AC-4E52-8BE3-00DF49864C46}" type="pres">
      <dgm:prSet presAssocID="{87E90495-CF29-45AA-97D0-C909DDE64135}" presName="childTextArrow" presStyleLbl="fgAccFollowNode1" presStyleIdx="3" presStyleCnt="4">
        <dgm:presLayoutVars>
          <dgm:bulletEnabled val="1"/>
        </dgm:presLayoutVars>
      </dgm:prSet>
      <dgm:spPr/>
    </dgm:pt>
  </dgm:ptLst>
  <dgm:cxnLst>
    <dgm:cxn modelId="{2CC26703-A8D5-4119-A096-E5B8DD6B8DEF}" srcId="{99989E0B-8789-401B-81D3-8A78BEDE734B}" destId="{5F015B14-7F74-400D-B65C-BF6FAFB15C39}" srcOrd="2" destOrd="0" parTransId="{852AF1C3-DE65-46ED-B62A-712CDA38C37C}" sibTransId="{55DCF1BD-2152-4558-9280-1BF4F8D8959A}"/>
    <dgm:cxn modelId="{53ECB718-C008-4BCF-8458-C5146A3D88DB}" srcId="{99989E0B-8789-401B-81D3-8A78BEDE734B}" destId="{91F73B6A-109D-447E-AE16-D7E18BDB5E62}" srcOrd="3" destOrd="0" parTransId="{542D9E82-CBA2-4BB5-A8B1-A73C486B16D1}" sibTransId="{EB47DE47-78ED-45E3-9DD2-34714C549BB2}"/>
    <dgm:cxn modelId="{3843131B-2209-4B58-BCA6-2F0A56AB003E}" type="presOf" srcId="{7024EEBF-2495-4162-9238-C771CABB793B}" destId="{A8C4FC28-48B5-4306-A334-0208AE396011}" srcOrd="1" destOrd="0" presId="urn:microsoft.com/office/officeart/2005/8/layout/process4"/>
    <dgm:cxn modelId="{693A131D-237D-4276-83FA-9BE0EF260D1C}" srcId="{5F015B14-7F74-400D-B65C-BF6FAFB15C39}" destId="{CEEB7096-0E1D-496B-A4EB-4FD4909AF87F}" srcOrd="0" destOrd="0" parTransId="{DB158778-B7FC-4486-9A81-D40C34D7003F}" sibTransId="{18B67DDA-6288-408F-930B-ED9DDF9CBCCC}"/>
    <dgm:cxn modelId="{03CBC82B-98E4-4BDD-B3FB-9BE5A9B78FF0}" srcId="{7024EEBF-2495-4162-9238-C771CABB793B}" destId="{87E90495-CF29-45AA-97D0-C909DDE64135}" srcOrd="0" destOrd="0" parTransId="{6397D3D5-4635-4F67-8E17-1D66CF929938}" sibTransId="{32CD6A87-11E3-4A7A-8FAB-BBE87B9268BD}"/>
    <dgm:cxn modelId="{3364434A-5858-4382-8C52-D7F7DA743A59}" type="presOf" srcId="{99989E0B-8789-401B-81D3-8A78BEDE734B}" destId="{A6C5539A-DBA7-4373-884E-C8AC8EAF617E}" srcOrd="0" destOrd="0" presId="urn:microsoft.com/office/officeart/2005/8/layout/process4"/>
    <dgm:cxn modelId="{BAC52D57-BE8F-4FCB-991E-9FB18220554A}" srcId="{99989E0B-8789-401B-81D3-8A78BEDE734B}" destId="{7024EEBF-2495-4162-9238-C771CABB793B}" srcOrd="0" destOrd="0" parTransId="{FE6BA8AE-86FD-4DCE-85D9-C4F684F6EA5C}" sibTransId="{6005C9DB-2A6D-4450-B226-DB1E26DFDEB3}"/>
    <dgm:cxn modelId="{09050758-4D0C-42E1-8B6F-B6C2A5C7B08F}" type="presOf" srcId="{CEEB7096-0E1D-496B-A4EB-4FD4909AF87F}" destId="{DC516522-9431-4634-9B2D-86C0A0B97783}" srcOrd="0" destOrd="0" presId="urn:microsoft.com/office/officeart/2005/8/layout/process4"/>
    <dgm:cxn modelId="{5FFA535F-0C10-4193-B198-00247586A967}" srcId="{106E2DD8-EE5C-494B-B42E-5D3330EBA17F}" destId="{26C560A2-6630-4D7D-AEA5-FFF467506134}" srcOrd="0" destOrd="0" parTransId="{EA8F4436-72BB-4989-B27F-E0569A3389C8}" sibTransId="{964415C2-B5AB-4B99-9B7A-A2E6D5EC1AE4}"/>
    <dgm:cxn modelId="{3BCED467-E6FB-42B5-BCD5-7038540820CB}" srcId="{91F73B6A-109D-447E-AE16-D7E18BDB5E62}" destId="{D25D4A5E-60B3-4549-9813-05EB7D174506}" srcOrd="0" destOrd="0" parTransId="{82384B4A-06E6-48AB-89EE-1CF3408EBDAA}" sibTransId="{BFB4A3E7-26D1-4969-A6DA-57F6CA6A2B93}"/>
    <dgm:cxn modelId="{14922295-47F3-4501-8552-A6986CFC58F0}" type="presOf" srcId="{26C560A2-6630-4D7D-AEA5-FFF467506134}" destId="{063F3796-DCD3-4FCE-8C7E-497BBA3D5176}" srcOrd="0" destOrd="0" presId="urn:microsoft.com/office/officeart/2005/8/layout/process4"/>
    <dgm:cxn modelId="{7953C197-2784-478D-AE93-CF15D92EC56E}" type="presOf" srcId="{5F015B14-7F74-400D-B65C-BF6FAFB15C39}" destId="{9018D665-AA32-490C-A6C7-1F00332CE244}" srcOrd="1" destOrd="0" presId="urn:microsoft.com/office/officeart/2005/8/layout/process4"/>
    <dgm:cxn modelId="{1A7BA39A-9D8D-4ADA-88AA-C6D24DABCDD8}" type="presOf" srcId="{5F015B14-7F74-400D-B65C-BF6FAFB15C39}" destId="{3FA6A56C-7C24-4C2E-98EE-6ED6B753A0DE}" srcOrd="0" destOrd="0" presId="urn:microsoft.com/office/officeart/2005/8/layout/process4"/>
    <dgm:cxn modelId="{358FEC9F-AD33-4DC8-9171-E2ED568C0ECD}" type="presOf" srcId="{7024EEBF-2495-4162-9238-C771CABB793B}" destId="{B8C02DD3-1789-46A6-802D-E93E347478F3}" srcOrd="0" destOrd="0" presId="urn:microsoft.com/office/officeart/2005/8/layout/process4"/>
    <dgm:cxn modelId="{FAD327A0-878B-4636-9358-EB9EE61237D3}" type="presOf" srcId="{87E90495-CF29-45AA-97D0-C909DDE64135}" destId="{E5EB1B46-E3AC-4E52-8BE3-00DF49864C46}" srcOrd="0" destOrd="0" presId="urn:microsoft.com/office/officeart/2005/8/layout/process4"/>
    <dgm:cxn modelId="{E3BB2CAE-31AD-440F-A60D-2D6E15191824}" type="presOf" srcId="{91F73B6A-109D-447E-AE16-D7E18BDB5E62}" destId="{2640A200-F210-424F-8DB4-F33D04A1137E}" srcOrd="0" destOrd="0" presId="urn:microsoft.com/office/officeart/2005/8/layout/process4"/>
    <dgm:cxn modelId="{463A21BC-76E7-44C2-BE9A-6AF2200384AF}" type="presOf" srcId="{91F73B6A-109D-447E-AE16-D7E18BDB5E62}" destId="{7B4DC29D-944A-487C-98A6-65B875A1CC9B}" srcOrd="1" destOrd="0" presId="urn:microsoft.com/office/officeart/2005/8/layout/process4"/>
    <dgm:cxn modelId="{538856BD-29A9-4A00-804A-8B0CED7EDDCB}" type="presOf" srcId="{106E2DD8-EE5C-494B-B42E-5D3330EBA17F}" destId="{DDAF3C3A-E40C-487B-9873-EE25B3A0257E}" srcOrd="1" destOrd="0" presId="urn:microsoft.com/office/officeart/2005/8/layout/process4"/>
    <dgm:cxn modelId="{33296DBE-1C3C-4BDC-97AF-DFB7CACE9689}" type="presOf" srcId="{D25D4A5E-60B3-4549-9813-05EB7D174506}" destId="{9EA10B34-F3A9-421A-B8F6-27A315366D63}" srcOrd="0" destOrd="0" presId="urn:microsoft.com/office/officeart/2005/8/layout/process4"/>
    <dgm:cxn modelId="{D79232DB-28AD-4B13-ABF9-5B579DDB43B4}" type="presOf" srcId="{106E2DD8-EE5C-494B-B42E-5D3330EBA17F}" destId="{DC4930B9-C440-4812-A8B0-96AC5DCE8D2E}" srcOrd="0" destOrd="0" presId="urn:microsoft.com/office/officeart/2005/8/layout/process4"/>
    <dgm:cxn modelId="{200AC4FB-EECD-485E-A7CE-9BDB4A0ADA24}" srcId="{99989E0B-8789-401B-81D3-8A78BEDE734B}" destId="{106E2DD8-EE5C-494B-B42E-5D3330EBA17F}" srcOrd="1" destOrd="0" parTransId="{3102767B-DDF2-4325-8E3D-E30D0E388D2D}" sibTransId="{3D82C6EB-286C-40AB-A479-57933F516EFE}"/>
    <dgm:cxn modelId="{CC3A1D31-FEF0-4128-8544-ACFF00B69089}" type="presParOf" srcId="{A6C5539A-DBA7-4373-884E-C8AC8EAF617E}" destId="{D804607D-23BF-41D2-BF1C-C7948C69D4C3}" srcOrd="0" destOrd="0" presId="urn:microsoft.com/office/officeart/2005/8/layout/process4"/>
    <dgm:cxn modelId="{EA2373A5-5067-4A2D-9ABE-89A7197EE1C0}" type="presParOf" srcId="{D804607D-23BF-41D2-BF1C-C7948C69D4C3}" destId="{2640A200-F210-424F-8DB4-F33D04A1137E}" srcOrd="0" destOrd="0" presId="urn:microsoft.com/office/officeart/2005/8/layout/process4"/>
    <dgm:cxn modelId="{C5771111-0744-4472-9805-B7D0CA023AFA}" type="presParOf" srcId="{D804607D-23BF-41D2-BF1C-C7948C69D4C3}" destId="{7B4DC29D-944A-487C-98A6-65B875A1CC9B}" srcOrd="1" destOrd="0" presId="urn:microsoft.com/office/officeart/2005/8/layout/process4"/>
    <dgm:cxn modelId="{B92168CE-7069-4470-9F44-EE0F67C39D49}" type="presParOf" srcId="{D804607D-23BF-41D2-BF1C-C7948C69D4C3}" destId="{9E10C6E8-3D64-49F5-8227-A1D92A7BCB23}" srcOrd="2" destOrd="0" presId="urn:microsoft.com/office/officeart/2005/8/layout/process4"/>
    <dgm:cxn modelId="{F3AD8CC4-860F-444B-AA12-1D43FF552DC0}" type="presParOf" srcId="{9E10C6E8-3D64-49F5-8227-A1D92A7BCB23}" destId="{9EA10B34-F3A9-421A-B8F6-27A315366D63}" srcOrd="0" destOrd="0" presId="urn:microsoft.com/office/officeart/2005/8/layout/process4"/>
    <dgm:cxn modelId="{70FB69B7-737F-4A13-9219-8F333685C408}" type="presParOf" srcId="{A6C5539A-DBA7-4373-884E-C8AC8EAF617E}" destId="{6CD4F5C6-AB7D-4EB5-B9C6-1E45BB277D6D}" srcOrd="1" destOrd="0" presId="urn:microsoft.com/office/officeart/2005/8/layout/process4"/>
    <dgm:cxn modelId="{2EAA3700-0C77-4FBA-90DA-0BB2E9623EC6}" type="presParOf" srcId="{A6C5539A-DBA7-4373-884E-C8AC8EAF617E}" destId="{4A84398F-12B3-43A2-8C97-0966BA5DF6BE}" srcOrd="2" destOrd="0" presId="urn:microsoft.com/office/officeart/2005/8/layout/process4"/>
    <dgm:cxn modelId="{E16CCB5E-5C84-4BB1-B33E-4342EEE70BB8}" type="presParOf" srcId="{4A84398F-12B3-43A2-8C97-0966BA5DF6BE}" destId="{3FA6A56C-7C24-4C2E-98EE-6ED6B753A0DE}" srcOrd="0" destOrd="0" presId="urn:microsoft.com/office/officeart/2005/8/layout/process4"/>
    <dgm:cxn modelId="{19B6F187-589E-4604-933E-8A57D5B989B3}" type="presParOf" srcId="{4A84398F-12B3-43A2-8C97-0966BA5DF6BE}" destId="{9018D665-AA32-490C-A6C7-1F00332CE244}" srcOrd="1" destOrd="0" presId="urn:microsoft.com/office/officeart/2005/8/layout/process4"/>
    <dgm:cxn modelId="{B9B2FB60-257A-4B92-BFE4-79617957A0BC}" type="presParOf" srcId="{4A84398F-12B3-43A2-8C97-0966BA5DF6BE}" destId="{91293042-D005-4F94-AC98-FA245625FDA8}" srcOrd="2" destOrd="0" presId="urn:microsoft.com/office/officeart/2005/8/layout/process4"/>
    <dgm:cxn modelId="{6261B02F-B09C-458E-A72F-8092AEBF2D35}" type="presParOf" srcId="{91293042-D005-4F94-AC98-FA245625FDA8}" destId="{DC516522-9431-4634-9B2D-86C0A0B97783}" srcOrd="0" destOrd="0" presId="urn:microsoft.com/office/officeart/2005/8/layout/process4"/>
    <dgm:cxn modelId="{DE1F0D65-50DD-4E7C-8B1A-05BDA65A43A9}" type="presParOf" srcId="{A6C5539A-DBA7-4373-884E-C8AC8EAF617E}" destId="{96A818B5-5A84-45B2-BE6E-3A621B789F7C}" srcOrd="3" destOrd="0" presId="urn:microsoft.com/office/officeart/2005/8/layout/process4"/>
    <dgm:cxn modelId="{B07290EC-7C56-4B26-9036-092D24E39DC1}" type="presParOf" srcId="{A6C5539A-DBA7-4373-884E-C8AC8EAF617E}" destId="{0C3AC3D4-73F5-43CE-B6BE-C3D7069ED072}" srcOrd="4" destOrd="0" presId="urn:microsoft.com/office/officeart/2005/8/layout/process4"/>
    <dgm:cxn modelId="{B7D89BE9-2F15-4C2F-A464-BD23E71C3388}" type="presParOf" srcId="{0C3AC3D4-73F5-43CE-B6BE-C3D7069ED072}" destId="{DC4930B9-C440-4812-A8B0-96AC5DCE8D2E}" srcOrd="0" destOrd="0" presId="urn:microsoft.com/office/officeart/2005/8/layout/process4"/>
    <dgm:cxn modelId="{5130AF1E-14DF-4F76-AC7C-CCEA796CA384}" type="presParOf" srcId="{0C3AC3D4-73F5-43CE-B6BE-C3D7069ED072}" destId="{DDAF3C3A-E40C-487B-9873-EE25B3A0257E}" srcOrd="1" destOrd="0" presId="urn:microsoft.com/office/officeart/2005/8/layout/process4"/>
    <dgm:cxn modelId="{D4ECAF5C-011D-46DA-8104-4224FF357A45}" type="presParOf" srcId="{0C3AC3D4-73F5-43CE-B6BE-C3D7069ED072}" destId="{33FDD445-DAEB-434E-A5D6-246B847A197C}" srcOrd="2" destOrd="0" presId="urn:microsoft.com/office/officeart/2005/8/layout/process4"/>
    <dgm:cxn modelId="{AFDC87AF-640D-4275-9F9B-8C924D436274}" type="presParOf" srcId="{33FDD445-DAEB-434E-A5D6-246B847A197C}" destId="{063F3796-DCD3-4FCE-8C7E-497BBA3D5176}" srcOrd="0" destOrd="0" presId="urn:microsoft.com/office/officeart/2005/8/layout/process4"/>
    <dgm:cxn modelId="{8F7D3A51-5368-4073-87D5-2672317AA3EB}" type="presParOf" srcId="{A6C5539A-DBA7-4373-884E-C8AC8EAF617E}" destId="{720E1AA2-BA8E-44CF-8425-751324028956}" srcOrd="5" destOrd="0" presId="urn:microsoft.com/office/officeart/2005/8/layout/process4"/>
    <dgm:cxn modelId="{3BCF6602-019E-491E-8533-8D4F66E7AE51}" type="presParOf" srcId="{A6C5539A-DBA7-4373-884E-C8AC8EAF617E}" destId="{31CA44F3-088B-4C11-BA52-2E41FDCD0E39}" srcOrd="6" destOrd="0" presId="urn:microsoft.com/office/officeart/2005/8/layout/process4"/>
    <dgm:cxn modelId="{71F3212A-CC60-42CE-9249-2CFFF2A6CC87}" type="presParOf" srcId="{31CA44F3-088B-4C11-BA52-2E41FDCD0E39}" destId="{B8C02DD3-1789-46A6-802D-E93E347478F3}" srcOrd="0" destOrd="0" presId="urn:microsoft.com/office/officeart/2005/8/layout/process4"/>
    <dgm:cxn modelId="{98ACE8EA-74EA-4FC1-98C6-A6D1310D0B2C}" type="presParOf" srcId="{31CA44F3-088B-4C11-BA52-2E41FDCD0E39}" destId="{A8C4FC28-48B5-4306-A334-0208AE396011}" srcOrd="1" destOrd="0" presId="urn:microsoft.com/office/officeart/2005/8/layout/process4"/>
    <dgm:cxn modelId="{FAE163D6-84D9-47F0-8F7E-3D7285E9F931}" type="presParOf" srcId="{31CA44F3-088B-4C11-BA52-2E41FDCD0E39}" destId="{D1C1B8B1-2AAF-4393-ABC1-2457DF1925F8}" srcOrd="2" destOrd="0" presId="urn:microsoft.com/office/officeart/2005/8/layout/process4"/>
    <dgm:cxn modelId="{FFAFFABC-2C8D-4AB7-9255-244D844C9FB3}" type="presParOf" srcId="{D1C1B8B1-2AAF-4393-ABC1-2457DF1925F8}" destId="{E5EB1B46-E3AC-4E52-8BE3-00DF49864C46}"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86B22D-218A-49CA-A864-E3E4A0166D97}" type="doc">
      <dgm:prSet loTypeId="urn:microsoft.com/office/officeart/2005/8/layout/balance1" loCatId="relationship" qsTypeId="urn:microsoft.com/office/officeart/2005/8/quickstyle/simple1" qsCatId="simple" csTypeId="urn:microsoft.com/office/officeart/2005/8/colors/colorful3" csCatId="colorful" phldr="1"/>
      <dgm:spPr/>
      <dgm:t>
        <a:bodyPr/>
        <a:lstStyle/>
        <a:p>
          <a:endParaRPr lang="nl-NL"/>
        </a:p>
      </dgm:t>
    </dgm:pt>
    <dgm:pt modelId="{DAD5F7E6-910A-440F-9388-576AB300CB29}">
      <dgm:prSet phldrT="[Tekst]"/>
      <dgm:spPr/>
      <dgm:t>
        <a:bodyPr/>
        <a:lstStyle/>
        <a:p>
          <a:r>
            <a:rPr lang="nl-NL" dirty="0" err="1"/>
            <a:t>Negative</a:t>
          </a:r>
          <a:endParaRPr lang="nl-NL" dirty="0"/>
        </a:p>
      </dgm:t>
    </dgm:pt>
    <dgm:pt modelId="{3E41D3AE-9278-4E9E-9A1A-9B6F3027A540}" type="parTrans" cxnId="{581F5DBF-5F3A-4292-93EF-2E20C05374B9}">
      <dgm:prSet/>
      <dgm:spPr/>
      <dgm:t>
        <a:bodyPr/>
        <a:lstStyle/>
        <a:p>
          <a:endParaRPr lang="nl-NL"/>
        </a:p>
      </dgm:t>
    </dgm:pt>
    <dgm:pt modelId="{57BD24F5-E23B-426C-AEAD-4E85DBB0DBEF}" type="sibTrans" cxnId="{581F5DBF-5F3A-4292-93EF-2E20C05374B9}">
      <dgm:prSet/>
      <dgm:spPr/>
      <dgm:t>
        <a:bodyPr/>
        <a:lstStyle/>
        <a:p>
          <a:endParaRPr lang="nl-NL"/>
        </a:p>
      </dgm:t>
    </dgm:pt>
    <dgm:pt modelId="{A6238200-08BC-489D-B03F-D1B2CB5BC7E7}">
      <dgm:prSet phldrT="[Tekst]"/>
      <dgm:spPr/>
      <dgm:t>
        <a:bodyPr/>
        <a:lstStyle/>
        <a:p>
          <a:r>
            <a:rPr lang="en-US" dirty="0"/>
            <a:t>Continuity in BreeZe process is more difficult </a:t>
          </a:r>
          <a:r>
            <a:rPr lang="en-US" dirty="0">
              <a:sym typeface="Wingdings" panose="05000000000000000000" pitchFamily="2" charset="2"/>
            </a:rPr>
            <a:t> effect on fidelity? </a:t>
          </a:r>
          <a:endParaRPr lang="nl-NL" dirty="0"/>
        </a:p>
      </dgm:t>
    </dgm:pt>
    <dgm:pt modelId="{949EBE45-F6A8-4B24-9118-A6BF311DCA82}" type="parTrans" cxnId="{0FD17149-F40C-4B71-AA94-94B5B1CE3675}">
      <dgm:prSet/>
      <dgm:spPr/>
      <dgm:t>
        <a:bodyPr/>
        <a:lstStyle/>
        <a:p>
          <a:endParaRPr lang="nl-NL"/>
        </a:p>
      </dgm:t>
    </dgm:pt>
    <dgm:pt modelId="{A421EBFB-022F-499A-ACEB-183BB30F972D}" type="sibTrans" cxnId="{0FD17149-F40C-4B71-AA94-94B5B1CE3675}">
      <dgm:prSet/>
      <dgm:spPr/>
      <dgm:t>
        <a:bodyPr/>
        <a:lstStyle/>
        <a:p>
          <a:endParaRPr lang="nl-NL"/>
        </a:p>
      </dgm:t>
    </dgm:pt>
    <dgm:pt modelId="{82AD3207-1A7F-4676-B826-6C5FCDEDB968}">
      <dgm:prSet phldrT="[Tekst]" custT="1"/>
      <dgm:spPr/>
      <dgm:t>
        <a:bodyPr/>
        <a:lstStyle/>
        <a:p>
          <a:r>
            <a:rPr lang="en-US" sz="1500" dirty="0"/>
            <a:t>No designated </a:t>
          </a:r>
          <a:r>
            <a:rPr lang="en-US" sz="1500" dirty="0" err="1"/>
            <a:t>casemanager</a:t>
          </a:r>
          <a:r>
            <a:rPr lang="en-US" sz="1500" dirty="0"/>
            <a:t>: potentially negative effects on building trust between burn survivor – aftercare nurse</a:t>
          </a:r>
          <a:endParaRPr lang="nl-NL" sz="1500" dirty="0"/>
        </a:p>
      </dgm:t>
    </dgm:pt>
    <dgm:pt modelId="{4E3EE369-7458-4676-91D7-F820BEC89DDA}" type="parTrans" cxnId="{B2A36731-F1EC-44DD-B9EA-36198ABB760C}">
      <dgm:prSet/>
      <dgm:spPr/>
      <dgm:t>
        <a:bodyPr/>
        <a:lstStyle/>
        <a:p>
          <a:endParaRPr lang="nl-NL"/>
        </a:p>
      </dgm:t>
    </dgm:pt>
    <dgm:pt modelId="{1112F23E-9F02-4E9F-99D4-9CD8DE266907}" type="sibTrans" cxnId="{B2A36731-F1EC-44DD-B9EA-36198ABB760C}">
      <dgm:prSet/>
      <dgm:spPr/>
      <dgm:t>
        <a:bodyPr/>
        <a:lstStyle/>
        <a:p>
          <a:endParaRPr lang="nl-NL"/>
        </a:p>
      </dgm:t>
    </dgm:pt>
    <dgm:pt modelId="{96CD6BB8-B88E-4807-AA9B-F094B99F789E}">
      <dgm:prSet phldrT="[Tekst]"/>
      <dgm:spPr/>
      <dgm:t>
        <a:bodyPr/>
        <a:lstStyle/>
        <a:p>
          <a:r>
            <a:rPr lang="nl-NL" dirty="0" err="1"/>
            <a:t>Positive</a:t>
          </a:r>
          <a:endParaRPr lang="nl-NL" dirty="0"/>
        </a:p>
      </dgm:t>
    </dgm:pt>
    <dgm:pt modelId="{2A1D23D5-9287-44A7-9D1D-F135623749FE}" type="parTrans" cxnId="{385B9344-1875-43E7-AD79-597EA298D34D}">
      <dgm:prSet/>
      <dgm:spPr/>
      <dgm:t>
        <a:bodyPr/>
        <a:lstStyle/>
        <a:p>
          <a:endParaRPr lang="nl-NL"/>
        </a:p>
      </dgm:t>
    </dgm:pt>
    <dgm:pt modelId="{D398F2B6-24FE-4626-B9F0-A18AC6C700A5}" type="sibTrans" cxnId="{385B9344-1875-43E7-AD79-597EA298D34D}">
      <dgm:prSet/>
      <dgm:spPr/>
      <dgm:t>
        <a:bodyPr/>
        <a:lstStyle/>
        <a:p>
          <a:endParaRPr lang="nl-NL"/>
        </a:p>
      </dgm:t>
    </dgm:pt>
    <dgm:pt modelId="{A8FD9ACC-993D-4A04-99CB-25454C0842F4}">
      <dgm:prSet phldrT="[Tekst]" custT="1"/>
      <dgm:spPr/>
      <dgm:t>
        <a:bodyPr/>
        <a:lstStyle/>
        <a:p>
          <a:r>
            <a:rPr lang="en-US" sz="1400" dirty="0"/>
            <a:t>Intervention better aligned with local routine clinical care</a:t>
          </a:r>
          <a:endParaRPr lang="nl-NL" sz="1400" dirty="0"/>
        </a:p>
      </dgm:t>
    </dgm:pt>
    <dgm:pt modelId="{91301FD8-0F08-4CA0-A130-DE1944D2EB36}" type="parTrans" cxnId="{E9F30F27-C9A4-4FEB-ABE2-D30C78D8B539}">
      <dgm:prSet/>
      <dgm:spPr/>
      <dgm:t>
        <a:bodyPr/>
        <a:lstStyle/>
        <a:p>
          <a:endParaRPr lang="nl-NL"/>
        </a:p>
      </dgm:t>
    </dgm:pt>
    <dgm:pt modelId="{0C8272DD-2699-4323-A608-9193CABDF926}" type="sibTrans" cxnId="{E9F30F27-C9A4-4FEB-ABE2-D30C78D8B539}">
      <dgm:prSet/>
      <dgm:spPr/>
      <dgm:t>
        <a:bodyPr/>
        <a:lstStyle/>
        <a:p>
          <a:endParaRPr lang="nl-NL"/>
        </a:p>
      </dgm:t>
    </dgm:pt>
    <dgm:pt modelId="{EA60E992-8FED-4536-BE6E-136A0FE6844F}">
      <dgm:prSet phldrT="[Tekst]" custT="1"/>
      <dgm:spPr/>
      <dgm:t>
        <a:bodyPr/>
        <a:lstStyle/>
        <a:p>
          <a:r>
            <a:rPr lang="nl-NL" sz="1400" dirty="0"/>
            <a:t>Small team of </a:t>
          </a:r>
          <a:r>
            <a:rPr lang="nl-NL" sz="1400" dirty="0" err="1"/>
            <a:t>aftercare</a:t>
          </a:r>
          <a:r>
            <a:rPr lang="nl-NL" sz="1400" dirty="0"/>
            <a:t> nurses</a:t>
          </a:r>
        </a:p>
      </dgm:t>
    </dgm:pt>
    <dgm:pt modelId="{432B22E9-D21A-4FA1-BF59-3E37213A215C}" type="parTrans" cxnId="{9D391E48-D328-42E9-8F89-25A57550A8A8}">
      <dgm:prSet/>
      <dgm:spPr/>
      <dgm:t>
        <a:bodyPr/>
        <a:lstStyle/>
        <a:p>
          <a:endParaRPr lang="nl-NL"/>
        </a:p>
      </dgm:t>
    </dgm:pt>
    <dgm:pt modelId="{88505C47-B964-4C32-950A-926690ABAA4F}" type="sibTrans" cxnId="{9D391E48-D328-42E9-8F89-25A57550A8A8}">
      <dgm:prSet/>
      <dgm:spPr/>
      <dgm:t>
        <a:bodyPr/>
        <a:lstStyle/>
        <a:p>
          <a:endParaRPr lang="nl-NL"/>
        </a:p>
      </dgm:t>
    </dgm:pt>
    <dgm:pt modelId="{B3A6BD60-3F8B-4E77-A85E-867B29CA2965}">
      <dgm:prSet phldrT="[Tekst]" custT="1"/>
      <dgm:spPr/>
      <dgm:t>
        <a:bodyPr/>
        <a:lstStyle/>
        <a:p>
          <a:r>
            <a:rPr lang="en-US" sz="1600" dirty="0"/>
            <a:t>Burn survivors meet the aftercare nurses already during their admission</a:t>
          </a:r>
          <a:endParaRPr lang="nl-NL" sz="1600" dirty="0"/>
        </a:p>
      </dgm:t>
    </dgm:pt>
    <dgm:pt modelId="{AEEBE744-AB65-4995-A2FB-B8DD09657220}" type="parTrans" cxnId="{45A750AF-289D-4C50-AFF2-C7489DAA631A}">
      <dgm:prSet/>
      <dgm:spPr/>
      <dgm:t>
        <a:bodyPr/>
        <a:lstStyle/>
        <a:p>
          <a:endParaRPr lang="nl-NL"/>
        </a:p>
      </dgm:t>
    </dgm:pt>
    <dgm:pt modelId="{0213C34D-05B0-412A-A6C4-C49180C2EE74}" type="sibTrans" cxnId="{45A750AF-289D-4C50-AFF2-C7489DAA631A}">
      <dgm:prSet/>
      <dgm:spPr/>
      <dgm:t>
        <a:bodyPr/>
        <a:lstStyle/>
        <a:p>
          <a:endParaRPr lang="nl-NL"/>
        </a:p>
      </dgm:t>
    </dgm:pt>
    <dgm:pt modelId="{85DBBE31-E7B7-41B3-8450-E6A68843B6A3}" type="pres">
      <dgm:prSet presAssocID="{5086B22D-218A-49CA-A864-E3E4A0166D97}" presName="outerComposite" presStyleCnt="0">
        <dgm:presLayoutVars>
          <dgm:chMax val="2"/>
          <dgm:animLvl val="lvl"/>
          <dgm:resizeHandles val="exact"/>
        </dgm:presLayoutVars>
      </dgm:prSet>
      <dgm:spPr/>
    </dgm:pt>
    <dgm:pt modelId="{59447D51-20F1-4FB3-8F6F-33DFF23BDC64}" type="pres">
      <dgm:prSet presAssocID="{5086B22D-218A-49CA-A864-E3E4A0166D97}" presName="dummyMaxCanvas" presStyleCnt="0"/>
      <dgm:spPr/>
    </dgm:pt>
    <dgm:pt modelId="{A1498C7E-665C-4C38-BCC1-2E5AA21CB729}" type="pres">
      <dgm:prSet presAssocID="{5086B22D-218A-49CA-A864-E3E4A0166D97}" presName="parentComposite" presStyleCnt="0"/>
      <dgm:spPr/>
    </dgm:pt>
    <dgm:pt modelId="{1CDA484D-093D-42A9-896F-392547290A2D}" type="pres">
      <dgm:prSet presAssocID="{5086B22D-218A-49CA-A864-E3E4A0166D97}" presName="parent1" presStyleLbl="alignAccFollowNode1" presStyleIdx="0" presStyleCnt="4">
        <dgm:presLayoutVars>
          <dgm:chMax val="4"/>
        </dgm:presLayoutVars>
      </dgm:prSet>
      <dgm:spPr/>
    </dgm:pt>
    <dgm:pt modelId="{EC40DE8B-0C30-436A-9211-CC15BD83D61C}" type="pres">
      <dgm:prSet presAssocID="{5086B22D-218A-49CA-A864-E3E4A0166D97}" presName="parent2" presStyleLbl="alignAccFollowNode1" presStyleIdx="1" presStyleCnt="4">
        <dgm:presLayoutVars>
          <dgm:chMax val="4"/>
        </dgm:presLayoutVars>
      </dgm:prSet>
      <dgm:spPr/>
    </dgm:pt>
    <dgm:pt modelId="{67AFAF96-25B7-453B-9FD1-0486CF0B5720}" type="pres">
      <dgm:prSet presAssocID="{5086B22D-218A-49CA-A864-E3E4A0166D97}" presName="childrenComposite" presStyleCnt="0"/>
      <dgm:spPr/>
    </dgm:pt>
    <dgm:pt modelId="{26D62CEE-DC02-4B2D-9A18-BAC0FAB71D19}" type="pres">
      <dgm:prSet presAssocID="{5086B22D-218A-49CA-A864-E3E4A0166D97}" presName="dummyMaxCanvas_ChildArea" presStyleCnt="0"/>
      <dgm:spPr/>
    </dgm:pt>
    <dgm:pt modelId="{5F1705C5-9FA6-44EC-85A4-F90EAF0A0AE5}" type="pres">
      <dgm:prSet presAssocID="{5086B22D-218A-49CA-A864-E3E4A0166D97}" presName="fulcrum" presStyleLbl="alignAccFollowNode1" presStyleIdx="2" presStyleCnt="4"/>
      <dgm:spPr/>
    </dgm:pt>
    <dgm:pt modelId="{0AD8F690-DCC6-464F-B3BC-3D0646B476FD}" type="pres">
      <dgm:prSet presAssocID="{5086B22D-218A-49CA-A864-E3E4A0166D97}" presName="balance_23" presStyleLbl="alignAccFollowNode1" presStyleIdx="3" presStyleCnt="4">
        <dgm:presLayoutVars>
          <dgm:bulletEnabled val="1"/>
        </dgm:presLayoutVars>
      </dgm:prSet>
      <dgm:spPr/>
    </dgm:pt>
    <dgm:pt modelId="{0DCE981A-EF96-4C24-82F4-B91E372F049C}" type="pres">
      <dgm:prSet presAssocID="{5086B22D-218A-49CA-A864-E3E4A0166D97}" presName="right_23_1" presStyleLbl="node1" presStyleIdx="0" presStyleCnt="5" custScaleX="168535" custLinFactNeighborX="17022" custLinFactNeighborY="3435">
        <dgm:presLayoutVars>
          <dgm:bulletEnabled val="1"/>
        </dgm:presLayoutVars>
      </dgm:prSet>
      <dgm:spPr/>
    </dgm:pt>
    <dgm:pt modelId="{33077789-2BA1-46F7-AFC2-FBBE6C0A5825}" type="pres">
      <dgm:prSet presAssocID="{5086B22D-218A-49CA-A864-E3E4A0166D97}" presName="right_23_2" presStyleLbl="node1" presStyleIdx="1" presStyleCnt="5" custScaleX="170005" custLinFactNeighborX="18688" custLinFactNeighborY="4738">
        <dgm:presLayoutVars>
          <dgm:bulletEnabled val="1"/>
        </dgm:presLayoutVars>
      </dgm:prSet>
      <dgm:spPr/>
    </dgm:pt>
    <dgm:pt modelId="{EB5A9E41-B7CC-4B0C-823E-B8FC0D05E8EF}" type="pres">
      <dgm:prSet presAssocID="{5086B22D-218A-49CA-A864-E3E4A0166D97}" presName="right_23_3" presStyleLbl="node1" presStyleIdx="2" presStyleCnt="5" custScaleX="168109" custLinFactNeighborX="18687" custLinFactNeighborY="3920">
        <dgm:presLayoutVars>
          <dgm:bulletEnabled val="1"/>
        </dgm:presLayoutVars>
      </dgm:prSet>
      <dgm:spPr/>
    </dgm:pt>
    <dgm:pt modelId="{6C9E4156-9F68-4C2C-A2DB-B12020AC5A8C}" type="pres">
      <dgm:prSet presAssocID="{5086B22D-218A-49CA-A864-E3E4A0166D97}" presName="left_23_1" presStyleLbl="node1" presStyleIdx="3" presStyleCnt="5" custScaleX="176125" custLinFactNeighborX="-27541" custLinFactNeighborY="-1252">
        <dgm:presLayoutVars>
          <dgm:bulletEnabled val="1"/>
        </dgm:presLayoutVars>
      </dgm:prSet>
      <dgm:spPr/>
    </dgm:pt>
    <dgm:pt modelId="{B34BD2F0-586D-4E50-8470-43AFDB489C02}" type="pres">
      <dgm:prSet presAssocID="{5086B22D-218A-49CA-A864-E3E4A0166D97}" presName="left_23_2" presStyleLbl="node1" presStyleIdx="4" presStyleCnt="5" custScaleX="179026" custScaleY="163462" custLinFactNeighborX="-24151" custLinFactNeighborY="-27749">
        <dgm:presLayoutVars>
          <dgm:bulletEnabled val="1"/>
        </dgm:presLayoutVars>
      </dgm:prSet>
      <dgm:spPr/>
    </dgm:pt>
  </dgm:ptLst>
  <dgm:cxnLst>
    <dgm:cxn modelId="{0753210B-D5E5-4822-B25B-BB8E7C58C537}" type="presOf" srcId="{B3A6BD60-3F8B-4E77-A85E-867B29CA2965}" destId="{EB5A9E41-B7CC-4B0C-823E-B8FC0D05E8EF}" srcOrd="0" destOrd="0" presId="urn:microsoft.com/office/officeart/2005/8/layout/balance1"/>
    <dgm:cxn modelId="{B0636610-DF0F-4609-BE89-984C31F0F627}" type="presOf" srcId="{82AD3207-1A7F-4676-B826-6C5FCDEDB968}" destId="{B34BD2F0-586D-4E50-8470-43AFDB489C02}" srcOrd="0" destOrd="0" presId="urn:microsoft.com/office/officeart/2005/8/layout/balance1"/>
    <dgm:cxn modelId="{A6F88C1F-8B3C-4A69-8119-574308A93FCD}" type="presOf" srcId="{A6238200-08BC-489D-B03F-D1B2CB5BC7E7}" destId="{6C9E4156-9F68-4C2C-A2DB-B12020AC5A8C}" srcOrd="0" destOrd="0" presId="urn:microsoft.com/office/officeart/2005/8/layout/balance1"/>
    <dgm:cxn modelId="{E9F30F27-C9A4-4FEB-ABE2-D30C78D8B539}" srcId="{96CD6BB8-B88E-4807-AA9B-F094B99F789E}" destId="{A8FD9ACC-993D-4A04-99CB-25454C0842F4}" srcOrd="0" destOrd="0" parTransId="{91301FD8-0F08-4CA0-A130-DE1944D2EB36}" sibTransId="{0C8272DD-2699-4323-A608-9193CABDF926}"/>
    <dgm:cxn modelId="{B2A36731-F1EC-44DD-B9EA-36198ABB760C}" srcId="{DAD5F7E6-910A-440F-9388-576AB300CB29}" destId="{82AD3207-1A7F-4676-B826-6C5FCDEDB968}" srcOrd="1" destOrd="0" parTransId="{4E3EE369-7458-4676-91D7-F820BEC89DDA}" sibTransId="{1112F23E-9F02-4E9F-99D4-9CD8DE266907}"/>
    <dgm:cxn modelId="{46B58B3F-A3FF-4865-A106-6C5799523F2B}" type="presOf" srcId="{A8FD9ACC-993D-4A04-99CB-25454C0842F4}" destId="{0DCE981A-EF96-4C24-82F4-B91E372F049C}" srcOrd="0" destOrd="0" presId="urn:microsoft.com/office/officeart/2005/8/layout/balance1"/>
    <dgm:cxn modelId="{385B9344-1875-43E7-AD79-597EA298D34D}" srcId="{5086B22D-218A-49CA-A864-E3E4A0166D97}" destId="{96CD6BB8-B88E-4807-AA9B-F094B99F789E}" srcOrd="1" destOrd="0" parTransId="{2A1D23D5-9287-44A7-9D1D-F135623749FE}" sibTransId="{D398F2B6-24FE-4626-B9F0-A18AC6C700A5}"/>
    <dgm:cxn modelId="{9D391E48-D328-42E9-8F89-25A57550A8A8}" srcId="{96CD6BB8-B88E-4807-AA9B-F094B99F789E}" destId="{EA60E992-8FED-4536-BE6E-136A0FE6844F}" srcOrd="1" destOrd="0" parTransId="{432B22E9-D21A-4FA1-BF59-3E37213A215C}" sibTransId="{88505C47-B964-4C32-950A-926690ABAA4F}"/>
    <dgm:cxn modelId="{0FD17149-F40C-4B71-AA94-94B5B1CE3675}" srcId="{DAD5F7E6-910A-440F-9388-576AB300CB29}" destId="{A6238200-08BC-489D-B03F-D1B2CB5BC7E7}" srcOrd="0" destOrd="0" parTransId="{949EBE45-F6A8-4B24-9118-A6BF311DCA82}" sibTransId="{A421EBFB-022F-499A-ACEB-183BB30F972D}"/>
    <dgm:cxn modelId="{39D4904A-66CD-44F7-9CA6-3171229743E3}" type="presOf" srcId="{DAD5F7E6-910A-440F-9388-576AB300CB29}" destId="{1CDA484D-093D-42A9-896F-392547290A2D}" srcOrd="0" destOrd="0" presId="urn:microsoft.com/office/officeart/2005/8/layout/balance1"/>
    <dgm:cxn modelId="{D1E9FD7E-6B42-4AE5-ADE9-B014248AE12B}" type="presOf" srcId="{96CD6BB8-B88E-4807-AA9B-F094B99F789E}" destId="{EC40DE8B-0C30-436A-9211-CC15BD83D61C}" srcOrd="0" destOrd="0" presId="urn:microsoft.com/office/officeart/2005/8/layout/balance1"/>
    <dgm:cxn modelId="{45A750AF-289D-4C50-AFF2-C7489DAA631A}" srcId="{96CD6BB8-B88E-4807-AA9B-F094B99F789E}" destId="{B3A6BD60-3F8B-4E77-A85E-867B29CA2965}" srcOrd="2" destOrd="0" parTransId="{AEEBE744-AB65-4995-A2FB-B8DD09657220}" sibTransId="{0213C34D-05B0-412A-A6C4-C49180C2EE74}"/>
    <dgm:cxn modelId="{581F5DBF-5F3A-4292-93EF-2E20C05374B9}" srcId="{5086B22D-218A-49CA-A864-E3E4A0166D97}" destId="{DAD5F7E6-910A-440F-9388-576AB300CB29}" srcOrd="0" destOrd="0" parTransId="{3E41D3AE-9278-4E9E-9A1A-9B6F3027A540}" sibTransId="{57BD24F5-E23B-426C-AEAD-4E85DBB0DBEF}"/>
    <dgm:cxn modelId="{581D19DA-A791-4864-A392-F7C61B578D3D}" type="presOf" srcId="{EA60E992-8FED-4536-BE6E-136A0FE6844F}" destId="{33077789-2BA1-46F7-AFC2-FBBE6C0A5825}" srcOrd="0" destOrd="0" presId="urn:microsoft.com/office/officeart/2005/8/layout/balance1"/>
    <dgm:cxn modelId="{F567ACF0-04F5-48C7-8B83-AA2DF7872984}" type="presOf" srcId="{5086B22D-218A-49CA-A864-E3E4A0166D97}" destId="{85DBBE31-E7B7-41B3-8450-E6A68843B6A3}" srcOrd="0" destOrd="0" presId="urn:microsoft.com/office/officeart/2005/8/layout/balance1"/>
    <dgm:cxn modelId="{500CFB1F-A894-413F-B9C5-A5731133E62F}" type="presParOf" srcId="{85DBBE31-E7B7-41B3-8450-E6A68843B6A3}" destId="{59447D51-20F1-4FB3-8F6F-33DFF23BDC64}" srcOrd="0" destOrd="0" presId="urn:microsoft.com/office/officeart/2005/8/layout/balance1"/>
    <dgm:cxn modelId="{CF6469CF-F099-4D55-9D71-70F21165DB43}" type="presParOf" srcId="{85DBBE31-E7B7-41B3-8450-E6A68843B6A3}" destId="{A1498C7E-665C-4C38-BCC1-2E5AA21CB729}" srcOrd="1" destOrd="0" presId="urn:microsoft.com/office/officeart/2005/8/layout/balance1"/>
    <dgm:cxn modelId="{DA3C0057-043C-4111-A0D8-DADAD8A0DEF1}" type="presParOf" srcId="{A1498C7E-665C-4C38-BCC1-2E5AA21CB729}" destId="{1CDA484D-093D-42A9-896F-392547290A2D}" srcOrd="0" destOrd="0" presId="urn:microsoft.com/office/officeart/2005/8/layout/balance1"/>
    <dgm:cxn modelId="{28CF1BCC-4F50-42AD-AF19-95BCB5A896FE}" type="presParOf" srcId="{A1498C7E-665C-4C38-BCC1-2E5AA21CB729}" destId="{EC40DE8B-0C30-436A-9211-CC15BD83D61C}" srcOrd="1" destOrd="0" presId="urn:microsoft.com/office/officeart/2005/8/layout/balance1"/>
    <dgm:cxn modelId="{89A8C6BC-B3E2-4C42-971B-71FE98CABACD}" type="presParOf" srcId="{85DBBE31-E7B7-41B3-8450-E6A68843B6A3}" destId="{67AFAF96-25B7-453B-9FD1-0486CF0B5720}" srcOrd="2" destOrd="0" presId="urn:microsoft.com/office/officeart/2005/8/layout/balance1"/>
    <dgm:cxn modelId="{03E7D20F-2E01-41F8-97FD-40DF4702770A}" type="presParOf" srcId="{67AFAF96-25B7-453B-9FD1-0486CF0B5720}" destId="{26D62CEE-DC02-4B2D-9A18-BAC0FAB71D19}" srcOrd="0" destOrd="0" presId="urn:microsoft.com/office/officeart/2005/8/layout/balance1"/>
    <dgm:cxn modelId="{BDB937B7-00BF-4161-BF22-7575984A1382}" type="presParOf" srcId="{67AFAF96-25B7-453B-9FD1-0486CF0B5720}" destId="{5F1705C5-9FA6-44EC-85A4-F90EAF0A0AE5}" srcOrd="1" destOrd="0" presId="urn:microsoft.com/office/officeart/2005/8/layout/balance1"/>
    <dgm:cxn modelId="{08D23F62-438E-4A9B-A7A2-2B07C0F3BF14}" type="presParOf" srcId="{67AFAF96-25B7-453B-9FD1-0486CF0B5720}" destId="{0AD8F690-DCC6-464F-B3BC-3D0646B476FD}" srcOrd="2" destOrd="0" presId="urn:microsoft.com/office/officeart/2005/8/layout/balance1"/>
    <dgm:cxn modelId="{274CAC82-F2B6-4C55-8DC5-784369E31A47}" type="presParOf" srcId="{67AFAF96-25B7-453B-9FD1-0486CF0B5720}" destId="{0DCE981A-EF96-4C24-82F4-B91E372F049C}" srcOrd="3" destOrd="0" presId="urn:microsoft.com/office/officeart/2005/8/layout/balance1"/>
    <dgm:cxn modelId="{C2BADDFB-2FBC-46A9-9E1C-222395AF1D8A}" type="presParOf" srcId="{67AFAF96-25B7-453B-9FD1-0486CF0B5720}" destId="{33077789-2BA1-46F7-AFC2-FBBE6C0A5825}" srcOrd="4" destOrd="0" presId="urn:microsoft.com/office/officeart/2005/8/layout/balance1"/>
    <dgm:cxn modelId="{0BEBE348-8BDF-4BF9-B939-ECDEA7F4EB56}" type="presParOf" srcId="{67AFAF96-25B7-453B-9FD1-0486CF0B5720}" destId="{EB5A9E41-B7CC-4B0C-823E-B8FC0D05E8EF}" srcOrd="5" destOrd="0" presId="urn:microsoft.com/office/officeart/2005/8/layout/balance1"/>
    <dgm:cxn modelId="{E8054E39-5429-4FB1-82FC-0D3056C32112}" type="presParOf" srcId="{67AFAF96-25B7-453B-9FD1-0486CF0B5720}" destId="{6C9E4156-9F68-4C2C-A2DB-B12020AC5A8C}" srcOrd="6" destOrd="0" presId="urn:microsoft.com/office/officeart/2005/8/layout/balance1"/>
    <dgm:cxn modelId="{6944A2FD-0E5B-4CD1-883D-EBF77F35DBAC}" type="presParOf" srcId="{67AFAF96-25B7-453B-9FD1-0486CF0B5720}" destId="{B34BD2F0-586D-4E50-8470-43AFDB489C02}" srcOrd="7" destOrd="0" presId="urn:microsoft.com/office/officeart/2005/8/layout/balanc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DC29D-944A-487C-98A6-65B875A1CC9B}">
      <dsp:nvSpPr>
        <dsp:cNvPr id="0" name=""/>
        <dsp:cNvSpPr/>
      </dsp:nvSpPr>
      <dsp:spPr>
        <a:xfrm>
          <a:off x="0" y="4260940"/>
          <a:ext cx="6879018" cy="932189"/>
        </a:xfrm>
        <a:prstGeom prst="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Adaptations </a:t>
          </a:r>
          <a:endParaRPr lang="nl-NL" sz="1700" kern="1200" dirty="0"/>
        </a:p>
      </dsp:txBody>
      <dsp:txXfrm>
        <a:off x="0" y="4260940"/>
        <a:ext cx="6879018" cy="503382"/>
      </dsp:txXfrm>
    </dsp:sp>
    <dsp:sp modelId="{9EA10B34-F3A9-421A-B8F6-27A315366D63}">
      <dsp:nvSpPr>
        <dsp:cNvPr id="0" name=""/>
        <dsp:cNvSpPr/>
      </dsp:nvSpPr>
      <dsp:spPr>
        <a:xfrm>
          <a:off x="0" y="4745678"/>
          <a:ext cx="6879018" cy="42880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MADI</a:t>
          </a:r>
          <a:endParaRPr lang="nl-NL" sz="2500" kern="1200" dirty="0"/>
        </a:p>
      </dsp:txBody>
      <dsp:txXfrm>
        <a:off x="0" y="4745678"/>
        <a:ext cx="6879018" cy="428807"/>
      </dsp:txXfrm>
    </dsp:sp>
    <dsp:sp modelId="{9018D665-AA32-490C-A6C7-1F00332CE244}">
      <dsp:nvSpPr>
        <dsp:cNvPr id="0" name=""/>
        <dsp:cNvSpPr/>
      </dsp:nvSpPr>
      <dsp:spPr>
        <a:xfrm rot="10800000">
          <a:off x="0" y="2841215"/>
          <a:ext cx="6879018" cy="1433707"/>
        </a:xfrm>
        <a:prstGeom prst="upArrowCallout">
          <a:avLst/>
        </a:prstGeom>
        <a:solidFill>
          <a:srgbClr val="FEE3D2">
            <a:alpha val="76667"/>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1. Tailor strategies</a:t>
          </a:r>
          <a:endParaRPr lang="nl-NL" sz="2100" kern="1200" dirty="0">
            <a:solidFill>
              <a:schemeClr val="tx1"/>
            </a:solidFill>
          </a:endParaRPr>
        </a:p>
      </dsp:txBody>
      <dsp:txXfrm rot="-10800000">
        <a:off x="0" y="2841215"/>
        <a:ext cx="6879018" cy="503231"/>
      </dsp:txXfrm>
    </dsp:sp>
    <dsp:sp modelId="{DC516522-9431-4634-9B2D-86C0A0B97783}">
      <dsp:nvSpPr>
        <dsp:cNvPr id="0" name=""/>
        <dsp:cNvSpPr/>
      </dsp:nvSpPr>
      <dsp:spPr>
        <a:xfrm>
          <a:off x="0" y="3344446"/>
          <a:ext cx="6879018" cy="428678"/>
        </a:xfrm>
        <a:prstGeom prst="rect">
          <a:avLst/>
        </a:prstGeom>
        <a:solidFill>
          <a:srgbClr val="FEE3D2">
            <a:alpha val="76667"/>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dirty="0"/>
            <a:t>2. Promote adaptability</a:t>
          </a:r>
          <a:endParaRPr lang="nl-NL" sz="2100" kern="1200" dirty="0"/>
        </a:p>
      </dsp:txBody>
      <dsp:txXfrm>
        <a:off x="0" y="3344446"/>
        <a:ext cx="6879018" cy="428678"/>
      </dsp:txXfrm>
    </dsp:sp>
    <dsp:sp modelId="{DDAF3C3A-E40C-487B-9873-EE25B3A0257E}">
      <dsp:nvSpPr>
        <dsp:cNvPr id="0" name=""/>
        <dsp:cNvSpPr/>
      </dsp:nvSpPr>
      <dsp:spPr>
        <a:xfrm rot="10800000">
          <a:off x="0" y="1421490"/>
          <a:ext cx="6879018" cy="1433707"/>
        </a:xfrm>
        <a:prstGeom prst="upArrowCallout">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Implementation strategies</a:t>
          </a:r>
          <a:endParaRPr lang="nl-NL" sz="1700" kern="1200" dirty="0"/>
        </a:p>
      </dsp:txBody>
      <dsp:txXfrm rot="-10800000">
        <a:off x="0" y="1421490"/>
        <a:ext cx="6879018" cy="503231"/>
      </dsp:txXfrm>
    </dsp:sp>
    <dsp:sp modelId="{063F3796-DCD3-4FCE-8C7E-497BBA3D5176}">
      <dsp:nvSpPr>
        <dsp:cNvPr id="0" name=""/>
        <dsp:cNvSpPr/>
      </dsp:nvSpPr>
      <dsp:spPr>
        <a:xfrm>
          <a:off x="0" y="1924722"/>
          <a:ext cx="6879018" cy="428678"/>
        </a:xfrm>
        <a:prstGeom prst="rect">
          <a:avLst/>
        </a:prstGeom>
        <a:solidFill>
          <a:schemeClr val="accent1">
            <a:alpha val="90000"/>
            <a:tint val="40000"/>
            <a:hueOff val="0"/>
            <a:satOff val="0"/>
            <a:lumOff val="0"/>
            <a:alphaOff val="-26667"/>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CFIR-ERIC matching tool</a:t>
          </a:r>
          <a:endParaRPr lang="nl-NL" sz="2800" kern="1200" dirty="0"/>
        </a:p>
      </dsp:txBody>
      <dsp:txXfrm>
        <a:off x="0" y="1924722"/>
        <a:ext cx="6879018" cy="428678"/>
      </dsp:txXfrm>
    </dsp:sp>
    <dsp:sp modelId="{A8C4FC28-48B5-4306-A334-0208AE396011}">
      <dsp:nvSpPr>
        <dsp:cNvPr id="0" name=""/>
        <dsp:cNvSpPr/>
      </dsp:nvSpPr>
      <dsp:spPr>
        <a:xfrm rot="10800000">
          <a:off x="0" y="1766"/>
          <a:ext cx="6879018" cy="1433707"/>
        </a:xfrm>
        <a:prstGeom prst="upArrowCallou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Identifying barriers &amp; facilitators</a:t>
          </a:r>
          <a:endParaRPr lang="nl-NL" sz="1700" kern="1200" dirty="0"/>
        </a:p>
      </dsp:txBody>
      <dsp:txXfrm rot="-10800000">
        <a:off x="0" y="1766"/>
        <a:ext cx="6879018" cy="503231"/>
      </dsp:txXfrm>
    </dsp:sp>
    <dsp:sp modelId="{E5EB1B46-E3AC-4E52-8BE3-00DF49864C46}">
      <dsp:nvSpPr>
        <dsp:cNvPr id="0" name=""/>
        <dsp:cNvSpPr/>
      </dsp:nvSpPr>
      <dsp:spPr>
        <a:xfrm>
          <a:off x="0" y="504997"/>
          <a:ext cx="6879018" cy="428678"/>
        </a:xfrm>
        <a:prstGeom prst="rect">
          <a:avLst/>
        </a:prstGeom>
        <a:solidFill>
          <a:schemeClr val="accent1">
            <a:alpha val="90000"/>
            <a:tint val="40000"/>
            <a:hueOff val="0"/>
            <a:satOff val="0"/>
            <a:lumOff val="0"/>
            <a:alphaOff val="-4000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CFIR-informed interviews</a:t>
          </a:r>
          <a:endParaRPr lang="nl-NL" sz="2800" kern="1200" dirty="0"/>
        </a:p>
      </dsp:txBody>
      <dsp:txXfrm>
        <a:off x="0" y="504997"/>
        <a:ext cx="6879018" cy="428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A484D-093D-42A9-896F-392547290A2D}">
      <dsp:nvSpPr>
        <dsp:cNvPr id="0" name=""/>
        <dsp:cNvSpPr/>
      </dsp:nvSpPr>
      <dsp:spPr>
        <a:xfrm>
          <a:off x="1837561" y="40576"/>
          <a:ext cx="1615414" cy="897452"/>
        </a:xfrm>
        <a:prstGeom prst="roundRect">
          <a:avLst>
            <a:gd name="adj" fmla="val 1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nl-NL" sz="2700" kern="1200" dirty="0" err="1"/>
            <a:t>Negative</a:t>
          </a:r>
          <a:endParaRPr lang="nl-NL" sz="2700" kern="1200" dirty="0"/>
        </a:p>
      </dsp:txBody>
      <dsp:txXfrm>
        <a:off x="1863846" y="66861"/>
        <a:ext cx="1562844" cy="844882"/>
      </dsp:txXfrm>
    </dsp:sp>
    <dsp:sp modelId="{EC40DE8B-0C30-436A-9211-CC15BD83D61C}">
      <dsp:nvSpPr>
        <dsp:cNvPr id="0" name=""/>
        <dsp:cNvSpPr/>
      </dsp:nvSpPr>
      <dsp:spPr>
        <a:xfrm>
          <a:off x="4170937" y="40576"/>
          <a:ext cx="1615414" cy="897452"/>
        </a:xfrm>
        <a:prstGeom prst="roundRect">
          <a:avLst>
            <a:gd name="adj" fmla="val 10000"/>
          </a:avLst>
        </a:prstGeom>
        <a:solidFill>
          <a:schemeClr val="accent3">
            <a:tint val="40000"/>
            <a:alpha val="90000"/>
            <a:hueOff val="1685050"/>
            <a:satOff val="14902"/>
            <a:lumOff val="1765"/>
            <a:alphaOff val="0"/>
          </a:schemeClr>
        </a:solidFill>
        <a:ln w="19050" cap="flat" cmpd="sng" algn="ctr">
          <a:solidFill>
            <a:schemeClr val="accent3">
              <a:tint val="40000"/>
              <a:alpha val="90000"/>
              <a:hueOff val="1685050"/>
              <a:satOff val="14902"/>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nl-NL" sz="2700" kern="1200" dirty="0" err="1"/>
            <a:t>Positive</a:t>
          </a:r>
          <a:endParaRPr lang="nl-NL" sz="2700" kern="1200" dirty="0"/>
        </a:p>
      </dsp:txBody>
      <dsp:txXfrm>
        <a:off x="4197222" y="66861"/>
        <a:ext cx="1562844" cy="844882"/>
      </dsp:txXfrm>
    </dsp:sp>
    <dsp:sp modelId="{5F1705C5-9FA6-44EC-85A4-F90EAF0A0AE5}">
      <dsp:nvSpPr>
        <dsp:cNvPr id="0" name=""/>
        <dsp:cNvSpPr/>
      </dsp:nvSpPr>
      <dsp:spPr>
        <a:xfrm>
          <a:off x="3394259" y="3854749"/>
          <a:ext cx="673089" cy="673089"/>
        </a:xfrm>
        <a:prstGeom prst="triangle">
          <a:avLst/>
        </a:prstGeom>
        <a:solidFill>
          <a:schemeClr val="accent3">
            <a:tint val="40000"/>
            <a:alpha val="90000"/>
            <a:hueOff val="3370100"/>
            <a:satOff val="29803"/>
            <a:lumOff val="3530"/>
            <a:alphaOff val="0"/>
          </a:schemeClr>
        </a:solidFill>
        <a:ln w="19050" cap="flat" cmpd="sng" algn="ctr">
          <a:solidFill>
            <a:schemeClr val="accent3">
              <a:tint val="40000"/>
              <a:alpha val="90000"/>
              <a:hueOff val="3370100"/>
              <a:satOff val="29803"/>
              <a:lumOff val="35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D8F690-DCC6-464F-B3BC-3D0646B476FD}">
      <dsp:nvSpPr>
        <dsp:cNvPr id="0" name=""/>
        <dsp:cNvSpPr/>
      </dsp:nvSpPr>
      <dsp:spPr>
        <a:xfrm rot="240000">
          <a:off x="1710919" y="3566322"/>
          <a:ext cx="4039769" cy="282488"/>
        </a:xfrm>
        <a:prstGeom prst="rect">
          <a:avLst/>
        </a:prstGeom>
        <a:solidFill>
          <a:schemeClr val="accent3">
            <a:tint val="40000"/>
            <a:alpha val="90000"/>
            <a:hueOff val="5055149"/>
            <a:satOff val="44705"/>
            <a:lumOff val="5295"/>
            <a:alphaOff val="0"/>
          </a:schemeClr>
        </a:solidFill>
        <a:ln w="19050" cap="flat" cmpd="sng" algn="ctr">
          <a:solidFill>
            <a:schemeClr val="accent3">
              <a:tint val="40000"/>
              <a:alpha val="90000"/>
              <a:hueOff val="5055149"/>
              <a:satOff val="44705"/>
              <a:lumOff val="529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CE981A-EF96-4C24-82F4-B91E372F049C}">
      <dsp:nvSpPr>
        <dsp:cNvPr id="0" name=""/>
        <dsp:cNvSpPr/>
      </dsp:nvSpPr>
      <dsp:spPr>
        <a:xfrm rot="240000">
          <a:off x="3845933" y="2929704"/>
          <a:ext cx="2758090" cy="670793"/>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Intervention better aligned with local routine clinical care</a:t>
          </a:r>
          <a:endParaRPr lang="nl-NL" sz="1400" kern="1200" dirty="0"/>
        </a:p>
      </dsp:txBody>
      <dsp:txXfrm>
        <a:off x="3878678" y="2962449"/>
        <a:ext cx="2692600" cy="605303"/>
      </dsp:txXfrm>
    </dsp:sp>
    <dsp:sp modelId="{33077789-2BA1-46F7-AFC2-FBBE6C0A5825}">
      <dsp:nvSpPr>
        <dsp:cNvPr id="0" name=""/>
        <dsp:cNvSpPr/>
      </dsp:nvSpPr>
      <dsp:spPr>
        <a:xfrm rot="240000">
          <a:off x="3919635" y="2134083"/>
          <a:ext cx="2782676" cy="669074"/>
        </a:xfrm>
        <a:prstGeom prst="roundRect">
          <a:avLst/>
        </a:prstGeom>
        <a:solidFill>
          <a:schemeClr val="accent3">
            <a:hueOff val="1029291"/>
            <a:satOff val="6178"/>
            <a:lumOff val="4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dirty="0"/>
            <a:t>Small team of </a:t>
          </a:r>
          <a:r>
            <a:rPr lang="nl-NL" sz="1400" kern="1200" dirty="0" err="1"/>
            <a:t>aftercare</a:t>
          </a:r>
          <a:r>
            <a:rPr lang="nl-NL" sz="1400" kern="1200" dirty="0"/>
            <a:t> nurses</a:t>
          </a:r>
        </a:p>
      </dsp:txBody>
      <dsp:txXfrm>
        <a:off x="3952297" y="2166745"/>
        <a:ext cx="2717352" cy="603750"/>
      </dsp:txXfrm>
    </dsp:sp>
    <dsp:sp modelId="{EB5A9E41-B7CC-4B0C-823E-B8FC0D05E8EF}">
      <dsp:nvSpPr>
        <dsp:cNvPr id="0" name=""/>
        <dsp:cNvSpPr/>
      </dsp:nvSpPr>
      <dsp:spPr>
        <a:xfrm rot="240000">
          <a:off x="3993808" y="1336168"/>
          <a:ext cx="2750966" cy="671291"/>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Burn survivors meet the aftercare nurses already during their admission</a:t>
          </a:r>
          <a:endParaRPr lang="nl-NL" sz="1600" kern="1200" dirty="0"/>
        </a:p>
      </dsp:txBody>
      <dsp:txXfrm>
        <a:off x="4026578" y="1368938"/>
        <a:ext cx="2685426" cy="605751"/>
      </dsp:txXfrm>
    </dsp:sp>
    <dsp:sp modelId="{6C9E4156-9F68-4C2C-A2DB-B12020AC5A8C}">
      <dsp:nvSpPr>
        <dsp:cNvPr id="0" name=""/>
        <dsp:cNvSpPr/>
      </dsp:nvSpPr>
      <dsp:spPr>
        <a:xfrm rot="240000">
          <a:off x="731647" y="2732220"/>
          <a:ext cx="2885035" cy="661916"/>
        </a:xfrm>
        <a:prstGeom prst="roundRect">
          <a:avLst/>
        </a:prstGeom>
        <a:solidFill>
          <a:schemeClr val="accent3">
            <a:hueOff val="3087872"/>
            <a:satOff val="18534"/>
            <a:lumOff val="14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Continuity in BreeZe process is more difficult </a:t>
          </a:r>
          <a:r>
            <a:rPr lang="en-US" sz="1400" kern="1200" dirty="0">
              <a:sym typeface="Wingdings" panose="05000000000000000000" pitchFamily="2" charset="2"/>
            </a:rPr>
            <a:t> effect on fidelity? </a:t>
          </a:r>
          <a:endParaRPr lang="nl-NL" sz="1400" kern="1200" dirty="0"/>
        </a:p>
      </dsp:txBody>
      <dsp:txXfrm>
        <a:off x="763959" y="2764532"/>
        <a:ext cx="2820411" cy="597292"/>
      </dsp:txXfrm>
    </dsp:sp>
    <dsp:sp modelId="{B34BD2F0-586D-4E50-8470-43AFDB489C02}">
      <dsp:nvSpPr>
        <dsp:cNvPr id="0" name=""/>
        <dsp:cNvSpPr/>
      </dsp:nvSpPr>
      <dsp:spPr>
        <a:xfrm rot="240000">
          <a:off x="841263" y="1422529"/>
          <a:ext cx="2895040" cy="1209311"/>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No designated </a:t>
          </a:r>
          <a:r>
            <a:rPr lang="en-US" sz="1500" kern="1200" dirty="0" err="1"/>
            <a:t>casemanager</a:t>
          </a:r>
          <a:r>
            <a:rPr lang="en-US" sz="1500" kern="1200" dirty="0"/>
            <a:t>: potentially negative effects on building trust between burn survivor – aftercare nurse</a:t>
          </a:r>
          <a:endParaRPr lang="nl-NL" sz="1500" kern="1200" dirty="0"/>
        </a:p>
      </dsp:txBody>
      <dsp:txXfrm>
        <a:off x="900297" y="1481563"/>
        <a:ext cx="2776972" cy="109124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0.35663</cdr:x>
      <cdr:y>0.47987</cdr:y>
    </cdr:from>
    <cdr:to>
      <cdr:x>0.45112</cdr:x>
      <cdr:y>0.57075</cdr:y>
    </cdr:to>
    <cdr:sp macro="" textlink="">
      <cdr:nvSpPr>
        <cdr:cNvPr id="2" name="TextBox 9">
          <a:extLst xmlns:a="http://schemas.openxmlformats.org/drawingml/2006/main">
            <a:ext uri="{FF2B5EF4-FFF2-40B4-BE49-F238E27FC236}">
              <a16:creationId xmlns:a16="http://schemas.microsoft.com/office/drawing/2014/main" id="{71384B46-3444-F0CC-399F-CA117E9000AF}"/>
            </a:ext>
          </a:extLst>
        </cdr:cNvPr>
        <cdr:cNvSpPr txBox="1"/>
      </cdr:nvSpPr>
      <cdr:spPr>
        <a:xfrm xmlns:a="http://schemas.openxmlformats.org/drawingml/2006/main">
          <a:off x="2246267" y="1945163"/>
          <a:ext cx="595156" cy="3683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xmlns:a="http://schemas.openxmlformats.org/drawingml/2006/main">
          <a:r>
            <a:rPr lang="nl-NL" sz="1800" dirty="0">
              <a:solidFill>
                <a:schemeClr val="bg1"/>
              </a:solidFill>
              <a:latin typeface="Trebuchet MS"/>
              <a:cs typeface="Trebuchet MS"/>
            </a:rPr>
            <a:t>55%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85BB5-DD9B-A949-9949-14F0D8C17E3F}" type="datetimeFigureOut">
              <a:rPr lang="en-US" smtClean="0"/>
              <a:t>4/7/26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2E6C5-2FA3-FB43-945D-A5F600F6C176}" type="slidenum">
              <a:rPr lang="en-US" smtClean="0"/>
              <a:t>‹#›</a:t>
            </a:fld>
            <a:endParaRPr lang="en-US"/>
          </a:p>
        </p:txBody>
      </p:sp>
    </p:spTree>
    <p:extLst>
      <p:ext uri="{BB962C8B-B14F-4D97-AF65-F5344CB8AC3E}">
        <p14:creationId xmlns:p14="http://schemas.microsoft.com/office/powerpoint/2010/main" val="134527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I’m Mirthe Oude Lansink, PhD student and I will present our research called …….. to you</a:t>
            </a:r>
          </a:p>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301820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nl-NL" dirty="0"/>
              <a:t>For the inner setting, available resources was important, mainly observed as a lack of time during certain periods and staff shortages. Also, compatibility, meaning the extent to which the intervention was compatible with daily routine or whether many additional actions were needed in order to perform the intervention, was important. The communicational structure within the community pharmacies but also the </a:t>
            </a:r>
            <a:r>
              <a:rPr lang="nl-NL" dirty="0" err="1"/>
              <a:t>communication</a:t>
            </a:r>
            <a:r>
              <a:rPr lang="nl-NL" dirty="0"/>
              <a:t> </a:t>
            </a:r>
            <a:r>
              <a:rPr lang="nl-NL" dirty="0" err="1"/>
              <a:t>between</a:t>
            </a:r>
            <a:r>
              <a:rPr lang="nl-NL" dirty="0"/>
              <a:t> </a:t>
            </a:r>
            <a:r>
              <a:rPr lang="nl-NL" dirty="0" err="1"/>
              <a:t>communicty</a:t>
            </a:r>
            <a:r>
              <a:rPr lang="nl-NL" dirty="0"/>
              <a:t> </a:t>
            </a:r>
            <a:r>
              <a:rPr lang="nl-NL" dirty="0" err="1"/>
              <a:t>pharmacies</a:t>
            </a:r>
            <a:r>
              <a:rPr lang="nl-NL" dirty="0"/>
              <a:t> </a:t>
            </a:r>
            <a:r>
              <a:rPr lang="nl-NL" dirty="0" err="1"/>
              <a:t>and</a:t>
            </a:r>
            <a:r>
              <a:rPr lang="nl-NL" dirty="0"/>
              <a:t> </a:t>
            </a:r>
            <a:r>
              <a:rPr lang="nl-NL" dirty="0" err="1"/>
              <a:t>general</a:t>
            </a:r>
            <a:r>
              <a:rPr lang="nl-NL" dirty="0"/>
              <a:t> </a:t>
            </a:r>
            <a:r>
              <a:rPr lang="nl-NL" dirty="0" err="1"/>
              <a:t>practices</a:t>
            </a:r>
            <a:r>
              <a:rPr lang="nl-NL" dirty="0"/>
              <a:t> was an important facilitator and barrier. </a:t>
            </a:r>
          </a:p>
          <a:p>
            <a:pPr marL="457200" lvl="1" indent="0">
              <a:buFontTx/>
              <a:buNone/>
            </a:pPr>
            <a:endParaRPr lang="nl-NL" dirty="0"/>
          </a:p>
          <a:p>
            <a:pPr marL="457200" lvl="1" indent="0">
              <a:buFontTx/>
              <a:buNone/>
            </a:pPr>
            <a:endParaRPr lang="nl-NL" dirty="0"/>
          </a:p>
          <a:p>
            <a:pPr marL="171450" indent="-171450">
              <a:buFontTx/>
              <a:buChar char="-"/>
            </a:pP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180502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nl-NL" dirty="0"/>
              <a:t>As for individual characteristics, we </a:t>
            </a:r>
            <a:r>
              <a:rPr lang="nl-NL" dirty="0" err="1"/>
              <a:t>identified</a:t>
            </a:r>
            <a:r>
              <a:rPr lang="nl-NL" dirty="0"/>
              <a:t> </a:t>
            </a:r>
            <a:r>
              <a:rPr lang="nl-NL" dirty="0" err="1"/>
              <a:t>that</a:t>
            </a:r>
            <a:r>
              <a:rPr lang="nl-NL" dirty="0"/>
              <a:t> motivated and capable individuals were key faciliators for the implementation. Training in the intervention and communicational skills helped feel pharmacy technicians secure about delivering the intervention. We </a:t>
            </a:r>
            <a:r>
              <a:rPr lang="nl-NL" dirty="0" err="1"/>
              <a:t>also</a:t>
            </a:r>
            <a:r>
              <a:rPr lang="nl-NL" dirty="0"/>
              <a:t> found </a:t>
            </a:r>
            <a:r>
              <a:rPr lang="nl-NL" dirty="0" err="1"/>
              <a:t>that</a:t>
            </a:r>
            <a:r>
              <a:rPr lang="nl-NL" dirty="0"/>
              <a:t> </a:t>
            </a:r>
            <a:r>
              <a:rPr lang="nl-NL" dirty="0" err="1"/>
              <a:t>HCPs</a:t>
            </a:r>
            <a:r>
              <a:rPr lang="nl-NL" dirty="0"/>
              <a:t> </a:t>
            </a:r>
            <a:r>
              <a:rPr lang="nl-NL" dirty="0" err="1"/>
              <a:t>with</a:t>
            </a:r>
            <a:r>
              <a:rPr lang="nl-NL" dirty="0"/>
              <a:t> </a:t>
            </a:r>
            <a:r>
              <a:rPr lang="nl-NL" dirty="0" err="1"/>
              <a:t>genuine</a:t>
            </a:r>
            <a:r>
              <a:rPr lang="nl-NL" dirty="0"/>
              <a:t> </a:t>
            </a:r>
            <a:r>
              <a:rPr lang="nl-NL" dirty="0" err="1"/>
              <a:t>intrinsic</a:t>
            </a:r>
            <a:r>
              <a:rPr lang="nl-NL" dirty="0"/>
              <a:t> </a:t>
            </a:r>
            <a:r>
              <a:rPr lang="nl-NL" dirty="0" err="1"/>
              <a:t>motivation</a:t>
            </a:r>
            <a:r>
              <a:rPr lang="nl-NL" dirty="0"/>
              <a:t> </a:t>
            </a:r>
            <a:r>
              <a:rPr lang="nl-NL" dirty="0" err="1"/>
              <a:t>to</a:t>
            </a:r>
            <a:r>
              <a:rPr lang="nl-NL" dirty="0"/>
              <a:t> </a:t>
            </a:r>
            <a:r>
              <a:rPr lang="nl-NL" dirty="0" err="1"/>
              <a:t>provide</a:t>
            </a:r>
            <a:r>
              <a:rPr lang="nl-NL" dirty="0"/>
              <a:t> </a:t>
            </a:r>
            <a:r>
              <a:rPr lang="nl-NL" dirty="0" err="1"/>
              <a:t>optimal</a:t>
            </a:r>
            <a:r>
              <a:rPr lang="nl-NL" dirty="0"/>
              <a:t> </a:t>
            </a:r>
            <a:r>
              <a:rPr lang="nl-NL" dirty="0" err="1"/>
              <a:t>patient</a:t>
            </a:r>
            <a:r>
              <a:rPr lang="nl-NL" dirty="0"/>
              <a:t> care </a:t>
            </a:r>
            <a:r>
              <a:rPr lang="nl-NL" dirty="0" err="1"/>
              <a:t>continued</a:t>
            </a:r>
            <a:r>
              <a:rPr lang="nl-NL" dirty="0"/>
              <a:t> </a:t>
            </a:r>
            <a:r>
              <a:rPr lang="nl-NL" dirty="0" err="1"/>
              <a:t>ot</a:t>
            </a:r>
            <a:r>
              <a:rPr lang="nl-NL" dirty="0"/>
              <a:t> </a:t>
            </a:r>
            <a:r>
              <a:rPr lang="nl-NL" dirty="0" err="1"/>
              <a:t>deliver</a:t>
            </a:r>
            <a:r>
              <a:rPr lang="nl-NL" dirty="0"/>
              <a:t> </a:t>
            </a:r>
            <a:r>
              <a:rPr lang="nl-NL" dirty="0" err="1"/>
              <a:t>the</a:t>
            </a:r>
            <a:r>
              <a:rPr lang="nl-NL" dirty="0"/>
              <a:t> </a:t>
            </a:r>
            <a:r>
              <a:rPr lang="nl-NL" dirty="0" err="1"/>
              <a:t>intervention</a:t>
            </a:r>
            <a:r>
              <a:rPr lang="nl-NL" dirty="0"/>
              <a:t> </a:t>
            </a:r>
            <a:r>
              <a:rPr lang="nl-NL" dirty="0" err="1"/>
              <a:t>despite</a:t>
            </a:r>
            <a:r>
              <a:rPr lang="nl-NL" dirty="0"/>
              <a:t> </a:t>
            </a:r>
            <a:r>
              <a:rPr lang="nl-NL" dirty="0" err="1"/>
              <a:t>lack</a:t>
            </a:r>
            <a:r>
              <a:rPr lang="nl-NL" dirty="0"/>
              <a:t> of time or </a:t>
            </a:r>
            <a:r>
              <a:rPr lang="nl-NL" dirty="0" err="1"/>
              <a:t>work</a:t>
            </a:r>
            <a:r>
              <a:rPr lang="nl-NL" dirty="0"/>
              <a:t> </a:t>
            </a:r>
            <a:r>
              <a:rPr lang="nl-NL" dirty="0" err="1"/>
              <a:t>pressure</a:t>
            </a:r>
            <a:r>
              <a:rPr lang="nl-NL" dirty="0"/>
              <a:t>. In contrast, </a:t>
            </a:r>
            <a:r>
              <a:rPr lang="nl-NL" dirty="0" err="1"/>
              <a:t>other</a:t>
            </a:r>
            <a:r>
              <a:rPr lang="nl-NL" dirty="0"/>
              <a:t> </a:t>
            </a:r>
            <a:r>
              <a:rPr lang="nl-NL" dirty="0" err="1"/>
              <a:t>less</a:t>
            </a:r>
            <a:r>
              <a:rPr lang="nl-NL" dirty="0"/>
              <a:t> </a:t>
            </a:r>
            <a:r>
              <a:rPr lang="nl-NL" dirty="0" err="1"/>
              <a:t>motivated</a:t>
            </a:r>
            <a:r>
              <a:rPr lang="nl-NL" dirty="0"/>
              <a:t> </a:t>
            </a:r>
            <a:r>
              <a:rPr lang="nl-NL" dirty="0" err="1"/>
              <a:t>HCPs</a:t>
            </a:r>
            <a:r>
              <a:rPr lang="nl-NL" dirty="0"/>
              <a:t> </a:t>
            </a:r>
            <a:r>
              <a:rPr lang="nl-NL" dirty="0" err="1"/>
              <a:t>tended</a:t>
            </a:r>
            <a:r>
              <a:rPr lang="nl-NL" dirty="0"/>
              <a:t> </a:t>
            </a:r>
            <a:r>
              <a:rPr lang="nl-NL" dirty="0" err="1"/>
              <a:t>to</a:t>
            </a:r>
            <a:r>
              <a:rPr lang="nl-NL" dirty="0"/>
              <a:t> </a:t>
            </a:r>
            <a:r>
              <a:rPr lang="nl-NL" dirty="0" err="1"/>
              <a:t>forget</a:t>
            </a:r>
            <a:r>
              <a:rPr lang="nl-NL" dirty="0"/>
              <a:t> </a:t>
            </a:r>
            <a:r>
              <a:rPr lang="nl-NL" dirty="0" err="1"/>
              <a:t>about</a:t>
            </a:r>
            <a:r>
              <a:rPr lang="nl-NL" dirty="0"/>
              <a:t> </a:t>
            </a:r>
            <a:r>
              <a:rPr lang="nl-NL" dirty="0" err="1"/>
              <a:t>the</a:t>
            </a:r>
            <a:r>
              <a:rPr lang="nl-NL" dirty="0"/>
              <a:t> </a:t>
            </a:r>
            <a:r>
              <a:rPr lang="nl-NL" dirty="0" err="1"/>
              <a:t>intervention</a:t>
            </a:r>
            <a:r>
              <a:rPr lang="nl-NL" dirty="0"/>
              <a:t> </a:t>
            </a:r>
            <a:r>
              <a:rPr lang="nl-NL" dirty="0" err="1"/>
              <a:t>and</a:t>
            </a:r>
            <a:r>
              <a:rPr lang="nl-NL" dirty="0"/>
              <a:t> discontinue </a:t>
            </a:r>
            <a:r>
              <a:rPr lang="nl-NL" dirty="0" err="1"/>
              <a:t>to</a:t>
            </a:r>
            <a:r>
              <a:rPr lang="nl-NL" dirty="0"/>
              <a:t> </a:t>
            </a:r>
            <a:r>
              <a:rPr lang="nl-NL" dirty="0" err="1"/>
              <a:t>deliver</a:t>
            </a:r>
            <a:r>
              <a:rPr lang="nl-NL" dirty="0"/>
              <a:t> </a:t>
            </a:r>
            <a:r>
              <a:rPr lang="nl-NL" dirty="0" err="1"/>
              <a:t>the</a:t>
            </a:r>
            <a:r>
              <a:rPr lang="nl-NL" dirty="0"/>
              <a:t> </a:t>
            </a:r>
            <a:r>
              <a:rPr lang="nl-NL" dirty="0" err="1"/>
              <a:t>intervention</a:t>
            </a:r>
            <a:r>
              <a:rPr lang="nl-NL" dirty="0"/>
              <a:t>, as </a:t>
            </a:r>
            <a:r>
              <a:rPr lang="nl-NL" dirty="0" err="1"/>
              <a:t>it</a:t>
            </a:r>
            <a:r>
              <a:rPr lang="nl-NL" dirty="0"/>
              <a:t> was </a:t>
            </a:r>
            <a:r>
              <a:rPr lang="nl-NL" dirty="0" err="1"/>
              <a:t>not</a:t>
            </a:r>
            <a:r>
              <a:rPr lang="nl-NL" dirty="0"/>
              <a:t> </a:t>
            </a:r>
            <a:r>
              <a:rPr lang="nl-NL" dirty="0" err="1"/>
              <a:t>yet</a:t>
            </a:r>
            <a:r>
              <a:rPr lang="nl-NL" dirty="0"/>
              <a:t> </a:t>
            </a:r>
            <a:r>
              <a:rPr lang="nl-NL" dirty="0" err="1"/>
              <a:t>perceived</a:t>
            </a:r>
            <a:r>
              <a:rPr lang="nl-NL" dirty="0"/>
              <a:t> as standard routine. </a:t>
            </a:r>
            <a:r>
              <a:rPr lang="nl-NL" dirty="0" err="1"/>
              <a:t>This</a:t>
            </a:r>
            <a:r>
              <a:rPr lang="nl-NL" dirty="0"/>
              <a:t> </a:t>
            </a:r>
            <a:r>
              <a:rPr lang="nl-NL" dirty="0" err="1"/>
              <a:t>highlights</a:t>
            </a:r>
            <a:r>
              <a:rPr lang="nl-NL" dirty="0"/>
              <a:t> </a:t>
            </a:r>
            <a:r>
              <a:rPr lang="nl-NL" dirty="0" err="1"/>
              <a:t>motivation</a:t>
            </a:r>
            <a:r>
              <a:rPr lang="nl-NL" dirty="0"/>
              <a:t>  is a </a:t>
            </a:r>
            <a:r>
              <a:rPr lang="nl-NL" dirty="0" err="1"/>
              <a:t>critical</a:t>
            </a:r>
            <a:r>
              <a:rPr lang="nl-NL" dirty="0"/>
              <a:t> factor.</a:t>
            </a:r>
          </a:p>
          <a:p>
            <a:pPr marL="171450" indent="-171450">
              <a:buFontTx/>
              <a:buChar char="-"/>
            </a:pP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507920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nl-NL" dirty="0"/>
              <a:t>For the implementation process, we observed that activities aimed at engaging individuals to join the intervention and reflecting and evaluating activities facilitated the implementation. These activities contributed in keeping the pharmacy technicians and other project members motivated. </a:t>
            </a:r>
          </a:p>
          <a:p>
            <a:pPr marL="171450" indent="-171450">
              <a:buFontTx/>
              <a:buChar char="-"/>
            </a:pP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706030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We also compared these observations to the expert opinions obtained in the first stage. We found that 45% of the expert opinions matched the living lab observations, so 45% of their opinion regarding the unimportance or importance of CFIR determinants matched the observations. This indicates that it was difficult for experts to predict the importance of CFIR determinants for implementing medication adherence interventions. </a:t>
            </a:r>
          </a:p>
          <a:p>
            <a:endParaRPr lang="nl-NL" dirty="0"/>
          </a:p>
          <a:p>
            <a:endParaRPr lang="nl-NL" dirty="0"/>
          </a:p>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2060717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Calibri" panose="020F0502020204030204" pitchFamily="34" charset="0"/>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Then we arrive to our conclusion, which is that</a:t>
            </a:r>
          </a:p>
          <a:p>
            <a:pPr marL="342900" lvl="0" indent="-342900">
              <a:buFont typeface="Calibri" panose="020F0502020204030204" pitchFamily="34" charset="0"/>
              <a:buChar cha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Furthermore, it would be interesting to assess the applicability of this tailored framework in other settings as well, was it is now based on first-line care settings in the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netherlands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718694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This flow chart shows how we performed the Delphi</a:t>
            </a:r>
          </a:p>
          <a:p>
            <a:pPr marL="171450" indent="-171450">
              <a:buFontTx/>
              <a:buChar char="-"/>
            </a:pPr>
            <a:r>
              <a:rPr lang="nl-NL" dirty="0"/>
              <a:t>In the first round, experts were asked to rate the determinants on their importance for implementing adherence interventions in general. Determinants were excluded if there was 70% or more agreement on the </a:t>
            </a:r>
            <a:r>
              <a:rPr lang="nl-NL" b="1" dirty="0"/>
              <a:t>unimportance</a:t>
            </a:r>
            <a:r>
              <a:rPr lang="nl-NL" dirty="0"/>
              <a:t> of determinants</a:t>
            </a:r>
          </a:p>
          <a:p>
            <a:pPr marL="171450" indent="-171450">
              <a:buFontTx/>
              <a:buChar char="-"/>
            </a:pPr>
            <a:r>
              <a:rPr lang="nl-NL" dirty="0"/>
              <a:t>In the second rounds, experts were provided with project proposals of in total 4 living labs who were going to implement a certain adherence intervention. The project proposal described the type of adherence intervention and characteristics of </a:t>
            </a:r>
            <a:r>
              <a:rPr lang="nl-NL" dirty="0" err="1"/>
              <a:t>the</a:t>
            </a:r>
            <a:r>
              <a:rPr lang="nl-NL" dirty="0"/>
              <a:t> setting. Experts were then asked to rate the CFIR determinants for their importance for implementing a specific adherence intervention in a specific setting, based on the project proposal. If there was more than 70% agreement on the importance of a determinant, it was classified in round 3 as important, if not, it was classified in round 3 as unimportant</a:t>
            </a:r>
          </a:p>
          <a:p>
            <a:pPr marL="171450" indent="-171450">
              <a:buFontTx/>
              <a:buChar char="-"/>
            </a:pPr>
            <a:r>
              <a:rPr lang="nl-NL" dirty="0"/>
              <a:t>Then in the third round, experts gave their final vote, so they agreed or disagreed with the importance or unimportance of a determinant. Finally, when there was 70% or more agreement on importance or 70% or more disgareement on unimportance, determinants were included into the tailored framework for implementing adherence interventions</a:t>
            </a:r>
          </a:p>
          <a:p>
            <a:pPr marL="171450" indent="-171450">
              <a:buFontTx/>
              <a:buChar char="-"/>
            </a:pP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211295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53771-9F01-461C-8D9D-D83E5E4D9B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216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53771-9F01-461C-8D9D-D83E5E4D9B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772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Co-designed a personalised self-management support intervention adapted from Bridges principles</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Recruited 28 people living with Long Covid, and healthcare professionals to work with us through a 5-stage process using AEBCD. </a:t>
            </a:r>
          </a:p>
          <a:p>
            <a:pPr marL="171450" indent="-171450">
              <a:lnSpc>
                <a:spcPct val="107000"/>
              </a:lnSpc>
              <a:spcAft>
                <a:spcPts val="800"/>
              </a:spcAft>
              <a:buFontTx/>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All co-design activities were hosted remotely. </a:t>
            </a:r>
          </a:p>
          <a:p>
            <a:pPr marL="171450" indent="-171450">
              <a:lnSpc>
                <a:spcPct val="107000"/>
              </a:lnSpc>
              <a:spcAft>
                <a:spcPts val="800"/>
              </a:spcAft>
              <a:buFontTx/>
              <a:buChar char="-"/>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From the co-design, we developed the LISTEN intervention.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formed of two components, but under pinned by 8 key principles.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The principles which were co-designed by our group and informed a handbook and a healthcare practitioner training package.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Those randomised to receive the intervention, were subsequently able to access the handbook, in paper or virtual formats, and up to 6, one hour, 1-1 sessions with a practitioner who had undergone a specialised training package.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The intervention training for practitioners and intervention sessions for participants were delivered remotely. </a:t>
            </a:r>
          </a:p>
          <a:p>
            <a:pPr marL="171450" indent="-171450">
              <a:lnSpc>
                <a:spcPct val="107000"/>
              </a:lnSpc>
              <a:spcAft>
                <a:spcPts val="800"/>
              </a:spcAft>
              <a:buFontTx/>
              <a:buChar char="-"/>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EFDF52-FA57-44AE-B620-D0CF8AD5C17A}" type="slidenum">
              <a:rPr kumimoji="0" lang="en-GB" altLang="en-US" sz="1200" b="0" i="0" u="none" strike="noStrike" kern="1200" cap="none" spc="0" normalizeH="0" baseline="0" noProof="0" smtClean="0">
                <a:ln>
                  <a:noFill/>
                </a:ln>
                <a:solidFill>
                  <a:srgbClr val="000000"/>
                </a:solidFill>
                <a:effectLst/>
                <a:uLnTx/>
                <a:uFillTx/>
                <a:latin typeface="Arial" charset="0"/>
                <a:ea typeface="ＭＳ Ｐゴシック" pitchFamily="-107"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srgbClr val="000000"/>
              </a:solidFill>
              <a:effectLst/>
              <a:uLnTx/>
              <a:uFillTx/>
              <a:latin typeface="Arial" charset="0"/>
              <a:ea typeface="ＭＳ Ｐゴシック" pitchFamily="-107" charset="-128"/>
              <a:cs typeface="+mn-cs"/>
            </a:endParaRPr>
          </a:p>
        </p:txBody>
      </p:sp>
    </p:spTree>
    <p:extLst>
      <p:ext uri="{BB962C8B-B14F-4D97-AF65-F5344CB8AC3E}">
        <p14:creationId xmlns:p14="http://schemas.microsoft.com/office/powerpoint/2010/main" val="1478799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53771-9F01-461C-8D9D-D83E5E4D9B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17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692403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2C263-D2AA-4154-47E3-31355BAC7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1380E-2751-41CD-66F9-02EEDF7E5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E57EE-16CE-0EEF-92C8-7828C631E83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B27FE7-C3FC-0C00-6295-266EAAE2DA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53771-9F01-461C-8D9D-D83E5E4D9B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198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B1706-A576-EEFB-5B90-15DA392F6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531D2-9791-5B6C-A26D-1EDEA4C84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BC43D-08E7-5CC6-99A0-C67C2CB3BB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C77B62F-D126-6185-158D-DD59414C1A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53771-9F01-461C-8D9D-D83E5E4D9B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41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69AEF-FA78-C963-705B-012FC3859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4683C-E8BF-3EF4-931D-ED036495A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81943-0BE2-5275-B17E-8740AC00AE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ECFE0E9-508C-AE69-1BB0-5B116D29CE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53771-9F01-461C-8D9D-D83E5E4D9B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081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8B41E-3416-06AD-EB0B-63A5102D3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DE0E7-203C-A06C-5A37-FD78D2BA4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3DC40-4D93-FA26-67DB-3F18325E0DD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F13797-DB10-0D0B-A651-48F8554890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53771-9F01-461C-8D9D-D83E5E4D9B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250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53771-9F01-461C-8D9D-D83E5E4D9B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4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First, let me tell you why improving medication adherence is important. Medication adherence is the extent to which patients take their medication as agreed to with their healthcare provider. This is important, as nonadherence can lead to worsened health conditions, hospital admissions and an increase in healthcare spending. It is therefore important that effective adherence improving interventions are implemented into daily practice.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840095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Medication Adherence Knowledge and Expertise and Implementation Taskforce, also known as Make-It, aims to enhance the implementation of medication adherence interventions into daily practice. As part of this taskforce, this study aims to tailor the consolidated framework for implementation research, in order to assess the implementability of medication adherence interventions</a:t>
            </a:r>
            <a:r>
              <a:rPr lang="nl-NL" b="1" dirty="0"/>
              <a:t> into specific settings in advance</a:t>
            </a:r>
          </a:p>
          <a:p>
            <a:endParaRPr lang="nl-NL" dirty="0"/>
          </a:p>
          <a:p>
            <a:r>
              <a:rPr lang="nl-NL" dirty="0"/>
              <a:t>MAKEIT NIET TOELCIHTE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2619204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Calibri" panose="020F0502020204030204" pitchFamily="34" charset="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research consists of 2 stages. </a:t>
            </a:r>
          </a:p>
          <a:p>
            <a:pPr marL="285750" lvl="0" indent="-285750">
              <a:buFontTx/>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first stage we </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aimed to assess which determinants experts find important for the implementation of adherence interventions, we assessed this by the means of a Delphi survey</a:t>
            </a:r>
          </a:p>
          <a:p>
            <a:pPr marL="285750" lvl="0" indent="-285750">
              <a:buFontTx/>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second stage, we assessed which determinants actually influenced implementation in real-world settings, for which we performed a prospective evaluation</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2595985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NL" dirty="0"/>
              <a:t>In the first stage, we performed a three-round Delphi study for which we </a:t>
            </a:r>
            <a:r>
              <a:rPr lang="nl-NL" b="1" dirty="0"/>
              <a:t>included</a:t>
            </a:r>
            <a:r>
              <a:rPr lang="nl-NL" dirty="0"/>
              <a:t> Dutch experts in adherence support or implementation</a:t>
            </a:r>
          </a:p>
          <a:p>
            <a:pPr marL="171450" indent="-171450">
              <a:buFontTx/>
              <a:buChar char="-"/>
            </a:pPr>
            <a:r>
              <a:rPr lang="nl-NL" dirty="0"/>
              <a:t>We asked the experts to rate determinants of the CFIR framework on their importance for implementing adherence interventions, on a </a:t>
            </a:r>
            <a:r>
              <a:rPr lang="nl-NL" b="1" dirty="0"/>
              <a:t>5-point Likert scale. We defined consensus as 70% agreement on importance. </a:t>
            </a:r>
          </a:p>
          <a:p>
            <a:r>
              <a:rPr lang="nl-NL" dirty="0"/>
              <a:t>-   Ultimately, the outcome of this first stage are CFIR determinants experts consider important for implementing adherence interventions</a:t>
            </a:r>
          </a:p>
          <a:p>
            <a:endParaRPr lang="nl-NL" dirty="0"/>
          </a:p>
          <a:p>
            <a:r>
              <a:rPr lang="nl-NL" dirty="0"/>
              <a:t>Wel wat over </a:t>
            </a:r>
            <a:r>
              <a:rPr lang="nl-NL" dirty="0" err="1"/>
              <a:t>delphi</a:t>
            </a:r>
            <a:r>
              <a:rPr lang="nl-NL" dirty="0"/>
              <a:t> vertellen zodat ze </a:t>
            </a:r>
            <a:r>
              <a:rPr lang="nl-NL" dirty="0" err="1"/>
              <a:t>betr</a:t>
            </a:r>
            <a:r>
              <a:rPr lang="nl-NL" dirty="0"/>
              <a:t> idee hebben van hoe ze gescoord hebben</a:t>
            </a:r>
          </a:p>
          <a:p>
            <a:r>
              <a:rPr lang="nl-NL" dirty="0"/>
              <a:t>Dus kort 1</a:t>
            </a:r>
            <a:r>
              <a:rPr lang="nl-NL" baseline="30000" dirty="0"/>
              <a:t>e</a:t>
            </a:r>
            <a:r>
              <a:rPr lang="nl-NL" dirty="0"/>
              <a:t> ronde in het algemeen, 2</a:t>
            </a:r>
            <a:r>
              <a:rPr lang="nl-NL" baseline="30000" dirty="0"/>
              <a:t>e</a:t>
            </a:r>
            <a:r>
              <a:rPr lang="nl-NL" dirty="0"/>
              <a:t> ronde proeftuinen voorgelegd om in een praktijksituatie te scoren, 3</a:t>
            </a:r>
            <a:r>
              <a:rPr lang="nl-NL" baseline="30000" dirty="0"/>
              <a:t>e</a:t>
            </a:r>
            <a:r>
              <a:rPr lang="nl-NL" dirty="0"/>
              <a:t> ronde voor definitieve </a:t>
            </a:r>
            <a:r>
              <a:rPr lang="nl-NL" dirty="0" err="1"/>
              <a:t>akk</a:t>
            </a:r>
            <a:r>
              <a:rPr lang="nl-NL" dirty="0"/>
              <a:t> ja/nee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2857082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dirty="0"/>
              <a:t>In the second stage of our study, we performed a prospective evaluation in four different living labs implementing different medication adherence interventions</a:t>
            </a:r>
          </a:p>
          <a:p>
            <a:pPr marL="171450" indent="-171450">
              <a:buFontTx/>
              <a:buChar char="-"/>
            </a:pPr>
            <a:r>
              <a:rPr lang="nl-NL" b="0" dirty="0"/>
              <a:t>The living labs are </a:t>
            </a:r>
            <a:r>
              <a:rPr lang="nl-NL" b="1" dirty="0"/>
              <a:t>local settings </a:t>
            </a:r>
            <a:r>
              <a:rPr lang="nl-NL" b="0" dirty="0"/>
              <a:t>comprised of 2-15 community pharmacies and related general practices, where in all living labs pharmacy team members were the implementers of the intervention (interventionists)</a:t>
            </a:r>
          </a:p>
          <a:p>
            <a:pPr marL="171450" indent="-171450">
              <a:buFontTx/>
              <a:buChar char="-"/>
            </a:pPr>
            <a:r>
              <a:rPr lang="nl-NL" b="1" dirty="0"/>
              <a:t>The living labs were followed up on during a period of 1 to 2 years</a:t>
            </a:r>
          </a:p>
          <a:p>
            <a:pPr marL="171450" indent="-171450">
              <a:buFontTx/>
              <a:buChar char="-"/>
            </a:pPr>
            <a:r>
              <a:rPr lang="nl-NL" b="1" dirty="0"/>
              <a:t>The outcome of this second stage </a:t>
            </a:r>
            <a:r>
              <a:rPr lang="nl-NL" b="0" dirty="0"/>
              <a:t>are determinants observed to influence implementation in the majority of the living labs. </a:t>
            </a:r>
            <a:r>
              <a:rPr lang="nl-NL" b="1" dirty="0"/>
              <a:t>These determinants were identified after </a:t>
            </a:r>
            <a:r>
              <a:rPr lang="nl-NL" b="0" dirty="0"/>
              <a:t>analysis of meeting documents, progress reports, field notes and transcrips of interviews with project leaders, which we deductively analysed using the CFIR</a:t>
            </a:r>
          </a:p>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8948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total, 18 experts agreed to participate in the Delphi rounds, with different backgrounds as shown in the table. In total, experts considered 28 of the 40 CFIR determinants important for implementing adherenced interventions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773130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dirty="0"/>
              <a:t>Then the observations in the living labs. We found that 16 of 40 determinants influenced implementation in the majority of the living labs, divided over all CFIR domains exept for the outer setting. These 16 determinants were therefore included into the tailored CFIR to medication adherence interventions. I will highlight some of these determinants, ellaborate on how they influenced implementation</a:t>
            </a:r>
          </a:p>
          <a:p>
            <a:pPr marL="0" indent="0">
              <a:buFontTx/>
              <a:buNone/>
            </a:pPr>
            <a:endParaRPr lang="nl-NL" dirty="0"/>
          </a:p>
          <a:p>
            <a:pPr marL="171450" indent="-171450">
              <a:buFontTx/>
              <a:buChar char="-"/>
            </a:pPr>
            <a:r>
              <a:rPr lang="nl-NL"/>
              <a:t>DUDIELIJK UITLEGGEN DAT JE VOORBEELDEN GAAT BENOEMEN, EN DEZE VOORBEELDEN GOED TOELICHTEN</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E41635-B197-ED41-B81D-8EB1A3E59167}"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97823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AA3-C164-9140-81FE-9493D7363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C6DE4F-207C-2543-BB26-18194BFB0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41C9F-8BB5-C846-B880-099C8C815192}"/>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02F6DD8E-9F23-BE4F-9AB8-087363255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215D5-FBC2-BE4B-BDF3-7ECEBAAEFCC4}"/>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779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5F72-2105-3444-AFAD-C86C8A2892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8F679-04DD-5246-B0EB-23D22505C9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4A489-0AAD-2244-AA0F-307DAC237BBC}"/>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F159B387-17C4-7E4C-8D01-6796E3B38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BADD4-98EF-E341-A4D6-18206959323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60949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5FA2D-063C-A943-84EE-45A3D5420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D4E02-3F77-EE4A-B097-E2C668E5E0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5B438-821A-7244-9DF1-24449F6D42E3}"/>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B285DD4C-BBAB-8F43-9A2C-28363CA8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D9D0-DEA2-5744-BF36-75BE2B507BE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7956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47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C5661-09EC-9004-3DD3-44B0983616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8AAB33B-5F02-6FB5-37B5-6BF28032B3D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AF168A7-C511-0612-B1B8-868C09A28DB1}"/>
              </a:ext>
            </a:extLst>
          </p:cNvPr>
          <p:cNvSpPr>
            <a:spLocks noGrp="1"/>
          </p:cNvSpPr>
          <p:nvPr>
            <p:ph type="dt" sz="half" idx="10"/>
          </p:nvPr>
        </p:nvSpPr>
        <p:spPr>
          <a:xfrm>
            <a:off x="838200" y="6356350"/>
            <a:ext cx="2743200" cy="365125"/>
          </a:xfrm>
          <a:prstGeom prst="rect">
            <a:avLst/>
          </a:prstGeom>
        </p:spPr>
        <p:txBody>
          <a:bodyPr/>
          <a:lstStyle/>
          <a:p>
            <a:fld id="{F9C6F4D0-41BE-4209-B257-D7FEAF22CA4C}" type="datetimeFigureOut">
              <a:rPr lang="nl-NL" smtClean="0"/>
              <a:t>07-04-2026</a:t>
            </a:fld>
            <a:endParaRPr lang="nl-NL"/>
          </a:p>
        </p:txBody>
      </p:sp>
      <p:sp>
        <p:nvSpPr>
          <p:cNvPr id="5" name="Tijdelijke aanduiding voor voettekst 4">
            <a:extLst>
              <a:ext uri="{FF2B5EF4-FFF2-40B4-BE49-F238E27FC236}">
                <a16:creationId xmlns:a16="http://schemas.microsoft.com/office/drawing/2014/main" id="{94DB7237-FF4A-6CF1-865C-7F2997CF4A3C}"/>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2C7C5441-0404-3605-3B9E-540A9E52E36C}"/>
              </a:ext>
            </a:extLst>
          </p:cNvPr>
          <p:cNvSpPr>
            <a:spLocks noGrp="1"/>
          </p:cNvSpPr>
          <p:nvPr>
            <p:ph type="sldNum" sz="quarter" idx="12"/>
          </p:nvPr>
        </p:nvSpPr>
        <p:spPr>
          <a:xfrm>
            <a:off x="8610600" y="6356350"/>
            <a:ext cx="2743200" cy="365125"/>
          </a:xfrm>
          <a:prstGeom prst="rect">
            <a:avLst/>
          </a:prstGeom>
        </p:spPr>
        <p:txBody>
          <a:bodyPr/>
          <a:lstStyle/>
          <a:p>
            <a:fld id="{38083D62-AFAE-440D-B9B3-F79EB2ABBDC6}" type="slidenum">
              <a:rPr lang="nl-NL" smtClean="0"/>
              <a:t>‹#›</a:t>
            </a:fld>
            <a:endParaRPr lang="nl-NL"/>
          </a:p>
        </p:txBody>
      </p:sp>
    </p:spTree>
    <p:extLst>
      <p:ext uri="{BB962C8B-B14F-4D97-AF65-F5344CB8AC3E}">
        <p14:creationId xmlns:p14="http://schemas.microsoft.com/office/powerpoint/2010/main" val="2932175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FDA999-A0EB-758A-A3AC-A3CAD49C5BAE}"/>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100CD6D-C005-23E5-637A-5B492F5A6B87}"/>
              </a:ext>
            </a:extLst>
          </p:cNvPr>
          <p:cNvSpPr>
            <a:spLocks noGrp="1"/>
          </p:cNvSpPr>
          <p:nvPr>
            <p:ph idx="1"/>
          </p:nvPr>
        </p:nvSpPr>
        <p:spPr>
          <a:xfrm>
            <a:off x="838200" y="1825625"/>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4B7BCD6-F5EA-00C0-5449-F686F7162107}"/>
              </a:ext>
            </a:extLst>
          </p:cNvPr>
          <p:cNvSpPr>
            <a:spLocks noGrp="1"/>
          </p:cNvSpPr>
          <p:nvPr>
            <p:ph type="dt" sz="half" idx="10"/>
          </p:nvPr>
        </p:nvSpPr>
        <p:spPr>
          <a:xfrm>
            <a:off x="838200" y="6356350"/>
            <a:ext cx="2743200" cy="365125"/>
          </a:xfrm>
          <a:prstGeom prst="rect">
            <a:avLst/>
          </a:prstGeom>
        </p:spPr>
        <p:txBody>
          <a:bodyPr/>
          <a:lstStyle/>
          <a:p>
            <a:fld id="{F9C6F4D0-41BE-4209-B257-D7FEAF22CA4C}" type="datetimeFigureOut">
              <a:rPr lang="nl-NL" smtClean="0"/>
              <a:t>07-04-2026</a:t>
            </a:fld>
            <a:endParaRPr lang="nl-NL"/>
          </a:p>
        </p:txBody>
      </p:sp>
      <p:sp>
        <p:nvSpPr>
          <p:cNvPr id="5" name="Tijdelijke aanduiding voor voettekst 4">
            <a:extLst>
              <a:ext uri="{FF2B5EF4-FFF2-40B4-BE49-F238E27FC236}">
                <a16:creationId xmlns:a16="http://schemas.microsoft.com/office/drawing/2014/main" id="{92672AD5-4C38-D5B2-0296-4BBD3786DFC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9CE30BF8-9CB4-68BF-27B6-BE5BBB6FA2B4}"/>
              </a:ext>
            </a:extLst>
          </p:cNvPr>
          <p:cNvSpPr>
            <a:spLocks noGrp="1"/>
          </p:cNvSpPr>
          <p:nvPr>
            <p:ph type="sldNum" sz="quarter" idx="12"/>
          </p:nvPr>
        </p:nvSpPr>
        <p:spPr>
          <a:xfrm>
            <a:off x="8610600" y="6356350"/>
            <a:ext cx="2743200" cy="365125"/>
          </a:xfrm>
          <a:prstGeom prst="rect">
            <a:avLst/>
          </a:prstGeom>
        </p:spPr>
        <p:txBody>
          <a:bodyPr/>
          <a:lstStyle/>
          <a:p>
            <a:fld id="{38083D62-AFAE-440D-B9B3-F79EB2ABBDC6}" type="slidenum">
              <a:rPr lang="nl-NL" smtClean="0"/>
              <a:t>‹#›</a:t>
            </a:fld>
            <a:endParaRPr lang="nl-NL"/>
          </a:p>
        </p:txBody>
      </p:sp>
    </p:spTree>
    <p:extLst>
      <p:ext uri="{BB962C8B-B14F-4D97-AF65-F5344CB8AC3E}">
        <p14:creationId xmlns:p14="http://schemas.microsoft.com/office/powerpoint/2010/main" val="2283999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14787-FF2A-19B4-1241-4BB5F84164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1601686-3841-9A8D-E3A7-8D9BF610D44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964083A-D6B1-71B5-5E39-C590D748DEA3}"/>
              </a:ext>
            </a:extLst>
          </p:cNvPr>
          <p:cNvSpPr>
            <a:spLocks noGrp="1"/>
          </p:cNvSpPr>
          <p:nvPr>
            <p:ph type="dt" sz="half" idx="10"/>
          </p:nvPr>
        </p:nvSpPr>
        <p:spPr>
          <a:xfrm>
            <a:off x="838200" y="6356350"/>
            <a:ext cx="2743200" cy="365125"/>
          </a:xfrm>
          <a:prstGeom prst="rect">
            <a:avLst/>
          </a:prstGeom>
        </p:spPr>
        <p:txBody>
          <a:bodyPr/>
          <a:lstStyle/>
          <a:p>
            <a:fld id="{F9C6F4D0-41BE-4209-B257-D7FEAF22CA4C}" type="datetimeFigureOut">
              <a:rPr lang="nl-NL" smtClean="0"/>
              <a:t>07-04-2026</a:t>
            </a:fld>
            <a:endParaRPr lang="nl-NL"/>
          </a:p>
        </p:txBody>
      </p:sp>
      <p:sp>
        <p:nvSpPr>
          <p:cNvPr id="5" name="Tijdelijke aanduiding voor voettekst 4">
            <a:extLst>
              <a:ext uri="{FF2B5EF4-FFF2-40B4-BE49-F238E27FC236}">
                <a16:creationId xmlns:a16="http://schemas.microsoft.com/office/drawing/2014/main" id="{4CB6C76C-4229-24C3-61CB-00BC2EF38373}"/>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572118EF-B08B-2F59-BFF5-D6D5AA12694E}"/>
              </a:ext>
            </a:extLst>
          </p:cNvPr>
          <p:cNvSpPr>
            <a:spLocks noGrp="1"/>
          </p:cNvSpPr>
          <p:nvPr>
            <p:ph type="sldNum" sz="quarter" idx="12"/>
          </p:nvPr>
        </p:nvSpPr>
        <p:spPr>
          <a:xfrm>
            <a:off x="8610600" y="6356350"/>
            <a:ext cx="2743200" cy="365125"/>
          </a:xfrm>
          <a:prstGeom prst="rect">
            <a:avLst/>
          </a:prstGeom>
        </p:spPr>
        <p:txBody>
          <a:bodyPr/>
          <a:lstStyle/>
          <a:p>
            <a:fld id="{38083D62-AFAE-440D-B9B3-F79EB2ABBDC6}" type="slidenum">
              <a:rPr lang="nl-NL" smtClean="0"/>
              <a:t>‹#›</a:t>
            </a:fld>
            <a:endParaRPr lang="nl-NL"/>
          </a:p>
        </p:txBody>
      </p:sp>
    </p:spTree>
    <p:extLst>
      <p:ext uri="{BB962C8B-B14F-4D97-AF65-F5344CB8AC3E}">
        <p14:creationId xmlns:p14="http://schemas.microsoft.com/office/powerpoint/2010/main" val="240052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EC46F-8017-E6DD-45A4-FCC1AD321019}"/>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CF6FCC-409D-8140-154B-37DEAA4F8098}"/>
              </a:ext>
            </a:extLst>
          </p:cNvPr>
          <p:cNvSpPr>
            <a:spLocks noGrp="1"/>
          </p:cNvSpPr>
          <p:nvPr>
            <p:ph sz="half" idx="1"/>
          </p:nvPr>
        </p:nvSpPr>
        <p:spPr>
          <a:xfrm>
            <a:off x="838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7C5DA75-9BEA-AC97-10F1-A2A1B858271B}"/>
              </a:ext>
            </a:extLst>
          </p:cNvPr>
          <p:cNvSpPr>
            <a:spLocks noGrp="1"/>
          </p:cNvSpPr>
          <p:nvPr>
            <p:ph sz="half" idx="2"/>
          </p:nvPr>
        </p:nvSpPr>
        <p:spPr>
          <a:xfrm>
            <a:off x="6172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6F2F8D7-4BE7-880F-C1EA-7886F5E00E16}"/>
              </a:ext>
            </a:extLst>
          </p:cNvPr>
          <p:cNvSpPr>
            <a:spLocks noGrp="1"/>
          </p:cNvSpPr>
          <p:nvPr>
            <p:ph type="dt" sz="half" idx="10"/>
          </p:nvPr>
        </p:nvSpPr>
        <p:spPr>
          <a:xfrm>
            <a:off x="838200" y="6356350"/>
            <a:ext cx="2743200" cy="365125"/>
          </a:xfrm>
          <a:prstGeom prst="rect">
            <a:avLst/>
          </a:prstGeom>
        </p:spPr>
        <p:txBody>
          <a:bodyPr/>
          <a:lstStyle/>
          <a:p>
            <a:fld id="{F9C6F4D0-41BE-4209-B257-D7FEAF22CA4C}" type="datetimeFigureOut">
              <a:rPr lang="nl-NL" smtClean="0"/>
              <a:t>07-04-2026</a:t>
            </a:fld>
            <a:endParaRPr lang="nl-NL"/>
          </a:p>
        </p:txBody>
      </p:sp>
      <p:sp>
        <p:nvSpPr>
          <p:cNvPr id="6" name="Tijdelijke aanduiding voor voettekst 5">
            <a:extLst>
              <a:ext uri="{FF2B5EF4-FFF2-40B4-BE49-F238E27FC236}">
                <a16:creationId xmlns:a16="http://schemas.microsoft.com/office/drawing/2014/main" id="{45627C8E-F560-5DF3-BD15-688FDB22EADB}"/>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13E1AC4D-7958-7E5E-9D5C-93BC3824B036}"/>
              </a:ext>
            </a:extLst>
          </p:cNvPr>
          <p:cNvSpPr>
            <a:spLocks noGrp="1"/>
          </p:cNvSpPr>
          <p:nvPr>
            <p:ph type="sldNum" sz="quarter" idx="12"/>
          </p:nvPr>
        </p:nvSpPr>
        <p:spPr>
          <a:xfrm>
            <a:off x="8610600" y="6356350"/>
            <a:ext cx="2743200" cy="365125"/>
          </a:xfrm>
          <a:prstGeom prst="rect">
            <a:avLst/>
          </a:prstGeom>
        </p:spPr>
        <p:txBody>
          <a:bodyPr/>
          <a:lstStyle/>
          <a:p>
            <a:fld id="{38083D62-AFAE-440D-B9B3-F79EB2ABBDC6}" type="slidenum">
              <a:rPr lang="nl-NL" smtClean="0"/>
              <a:t>‹#›</a:t>
            </a:fld>
            <a:endParaRPr lang="nl-NL"/>
          </a:p>
        </p:txBody>
      </p:sp>
    </p:spTree>
    <p:extLst>
      <p:ext uri="{BB962C8B-B14F-4D97-AF65-F5344CB8AC3E}">
        <p14:creationId xmlns:p14="http://schemas.microsoft.com/office/powerpoint/2010/main" val="256817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FABF00-F5D0-596E-23B9-064DA1997DA0}"/>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BA03EBB-184F-722A-204E-78DBF9B08F9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2EC3BAB-D9E4-6312-072C-140A6A52B906}"/>
              </a:ext>
            </a:extLst>
          </p:cNvPr>
          <p:cNvSpPr>
            <a:spLocks noGrp="1"/>
          </p:cNvSpPr>
          <p:nvPr>
            <p:ph sz="half" idx="2"/>
          </p:nvPr>
        </p:nvSpPr>
        <p:spPr>
          <a:xfrm>
            <a:off x="839788" y="2505075"/>
            <a:ext cx="515778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D8A1892-965C-D1F0-63E5-F8C9BEDB608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BD89AE8-AFA7-3970-E9C2-1506CE1645C6}"/>
              </a:ext>
            </a:extLst>
          </p:cNvPr>
          <p:cNvSpPr>
            <a:spLocks noGrp="1"/>
          </p:cNvSpPr>
          <p:nvPr>
            <p:ph sz="quarter" idx="4"/>
          </p:nvPr>
        </p:nvSpPr>
        <p:spPr>
          <a:xfrm>
            <a:off x="6172200" y="2505075"/>
            <a:ext cx="5183188"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DF3D7CA-F1D2-D0B8-14CB-019E7588B3F2}"/>
              </a:ext>
            </a:extLst>
          </p:cNvPr>
          <p:cNvSpPr>
            <a:spLocks noGrp="1"/>
          </p:cNvSpPr>
          <p:nvPr>
            <p:ph type="dt" sz="half" idx="10"/>
          </p:nvPr>
        </p:nvSpPr>
        <p:spPr>
          <a:xfrm>
            <a:off x="838200" y="6356350"/>
            <a:ext cx="2743200" cy="365125"/>
          </a:xfrm>
          <a:prstGeom prst="rect">
            <a:avLst/>
          </a:prstGeom>
        </p:spPr>
        <p:txBody>
          <a:bodyPr/>
          <a:lstStyle/>
          <a:p>
            <a:fld id="{F9C6F4D0-41BE-4209-B257-D7FEAF22CA4C}" type="datetimeFigureOut">
              <a:rPr lang="nl-NL" smtClean="0"/>
              <a:t>07-04-2026</a:t>
            </a:fld>
            <a:endParaRPr lang="nl-NL"/>
          </a:p>
        </p:txBody>
      </p:sp>
      <p:sp>
        <p:nvSpPr>
          <p:cNvPr id="8" name="Tijdelijke aanduiding voor voettekst 7">
            <a:extLst>
              <a:ext uri="{FF2B5EF4-FFF2-40B4-BE49-F238E27FC236}">
                <a16:creationId xmlns:a16="http://schemas.microsoft.com/office/drawing/2014/main" id="{2DE4C2F3-2B9D-9E27-4DD1-16376404FAB2}"/>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020031DE-546A-6674-38C6-FFDD9B05B5F6}"/>
              </a:ext>
            </a:extLst>
          </p:cNvPr>
          <p:cNvSpPr>
            <a:spLocks noGrp="1"/>
          </p:cNvSpPr>
          <p:nvPr>
            <p:ph type="sldNum" sz="quarter" idx="12"/>
          </p:nvPr>
        </p:nvSpPr>
        <p:spPr>
          <a:xfrm>
            <a:off x="8610600" y="6356350"/>
            <a:ext cx="2743200" cy="365125"/>
          </a:xfrm>
          <a:prstGeom prst="rect">
            <a:avLst/>
          </a:prstGeom>
        </p:spPr>
        <p:txBody>
          <a:bodyPr/>
          <a:lstStyle/>
          <a:p>
            <a:fld id="{38083D62-AFAE-440D-B9B3-F79EB2ABBDC6}" type="slidenum">
              <a:rPr lang="nl-NL" smtClean="0"/>
              <a:t>‹#›</a:t>
            </a:fld>
            <a:endParaRPr lang="nl-NL"/>
          </a:p>
        </p:txBody>
      </p:sp>
    </p:spTree>
    <p:extLst>
      <p:ext uri="{BB962C8B-B14F-4D97-AF65-F5344CB8AC3E}">
        <p14:creationId xmlns:p14="http://schemas.microsoft.com/office/powerpoint/2010/main" val="995387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F4497-7FAD-61C9-1E53-958F4610FAB7}"/>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ECCDB5D-D1AA-247A-C415-8EAA86B27834}"/>
              </a:ext>
            </a:extLst>
          </p:cNvPr>
          <p:cNvSpPr>
            <a:spLocks noGrp="1"/>
          </p:cNvSpPr>
          <p:nvPr>
            <p:ph type="dt" sz="half" idx="10"/>
          </p:nvPr>
        </p:nvSpPr>
        <p:spPr>
          <a:xfrm>
            <a:off x="838200" y="6356350"/>
            <a:ext cx="2743200" cy="365125"/>
          </a:xfrm>
          <a:prstGeom prst="rect">
            <a:avLst/>
          </a:prstGeom>
        </p:spPr>
        <p:txBody>
          <a:bodyPr/>
          <a:lstStyle/>
          <a:p>
            <a:fld id="{F9C6F4D0-41BE-4209-B257-D7FEAF22CA4C}" type="datetimeFigureOut">
              <a:rPr lang="nl-NL" smtClean="0"/>
              <a:t>07-04-2026</a:t>
            </a:fld>
            <a:endParaRPr lang="nl-NL"/>
          </a:p>
        </p:txBody>
      </p:sp>
      <p:sp>
        <p:nvSpPr>
          <p:cNvPr id="4" name="Tijdelijke aanduiding voor voettekst 3">
            <a:extLst>
              <a:ext uri="{FF2B5EF4-FFF2-40B4-BE49-F238E27FC236}">
                <a16:creationId xmlns:a16="http://schemas.microsoft.com/office/drawing/2014/main" id="{359ADB80-2BA9-4931-AF7B-F9D116D168E4}"/>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120C1FE9-2E2D-6C21-E511-C2ED4674BF97}"/>
              </a:ext>
            </a:extLst>
          </p:cNvPr>
          <p:cNvSpPr>
            <a:spLocks noGrp="1"/>
          </p:cNvSpPr>
          <p:nvPr>
            <p:ph type="sldNum" sz="quarter" idx="12"/>
          </p:nvPr>
        </p:nvSpPr>
        <p:spPr>
          <a:xfrm>
            <a:off x="8610600" y="6356350"/>
            <a:ext cx="2743200" cy="365125"/>
          </a:xfrm>
          <a:prstGeom prst="rect">
            <a:avLst/>
          </a:prstGeom>
        </p:spPr>
        <p:txBody>
          <a:bodyPr/>
          <a:lstStyle/>
          <a:p>
            <a:fld id="{38083D62-AFAE-440D-B9B3-F79EB2ABBDC6}" type="slidenum">
              <a:rPr lang="nl-NL" smtClean="0"/>
              <a:t>‹#›</a:t>
            </a:fld>
            <a:endParaRPr lang="nl-NL"/>
          </a:p>
        </p:txBody>
      </p:sp>
    </p:spTree>
    <p:extLst>
      <p:ext uri="{BB962C8B-B14F-4D97-AF65-F5344CB8AC3E}">
        <p14:creationId xmlns:p14="http://schemas.microsoft.com/office/powerpoint/2010/main" val="305546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7C19D1D-1C54-77EB-B756-7FE4841186A1}"/>
              </a:ext>
            </a:extLst>
          </p:cNvPr>
          <p:cNvSpPr>
            <a:spLocks noGrp="1"/>
          </p:cNvSpPr>
          <p:nvPr>
            <p:ph type="dt" sz="half" idx="10"/>
          </p:nvPr>
        </p:nvSpPr>
        <p:spPr>
          <a:xfrm>
            <a:off x="838200" y="6356350"/>
            <a:ext cx="2743200" cy="365125"/>
          </a:xfrm>
          <a:prstGeom prst="rect">
            <a:avLst/>
          </a:prstGeom>
        </p:spPr>
        <p:txBody>
          <a:bodyPr/>
          <a:lstStyle/>
          <a:p>
            <a:fld id="{F9C6F4D0-41BE-4209-B257-D7FEAF22CA4C}" type="datetimeFigureOut">
              <a:rPr lang="nl-NL" smtClean="0"/>
              <a:t>07-04-2026</a:t>
            </a:fld>
            <a:endParaRPr lang="nl-NL"/>
          </a:p>
        </p:txBody>
      </p:sp>
      <p:sp>
        <p:nvSpPr>
          <p:cNvPr id="3" name="Tijdelijke aanduiding voor voettekst 2">
            <a:extLst>
              <a:ext uri="{FF2B5EF4-FFF2-40B4-BE49-F238E27FC236}">
                <a16:creationId xmlns:a16="http://schemas.microsoft.com/office/drawing/2014/main" id="{D5AF664D-FB22-A3E9-FFBC-58FEEF68F27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7CA2B8F7-00D9-8742-510E-F911D27F6F35}"/>
              </a:ext>
            </a:extLst>
          </p:cNvPr>
          <p:cNvSpPr>
            <a:spLocks noGrp="1"/>
          </p:cNvSpPr>
          <p:nvPr>
            <p:ph type="sldNum" sz="quarter" idx="12"/>
          </p:nvPr>
        </p:nvSpPr>
        <p:spPr>
          <a:xfrm>
            <a:off x="8610600" y="6356350"/>
            <a:ext cx="2743200" cy="365125"/>
          </a:xfrm>
          <a:prstGeom prst="rect">
            <a:avLst/>
          </a:prstGeom>
        </p:spPr>
        <p:txBody>
          <a:bodyPr/>
          <a:lstStyle/>
          <a:p>
            <a:fld id="{38083D62-AFAE-440D-B9B3-F79EB2ABBDC6}" type="slidenum">
              <a:rPr lang="nl-NL" smtClean="0"/>
              <a:t>‹#›</a:t>
            </a:fld>
            <a:endParaRPr lang="nl-NL"/>
          </a:p>
        </p:txBody>
      </p:sp>
    </p:spTree>
    <p:extLst>
      <p:ext uri="{BB962C8B-B14F-4D97-AF65-F5344CB8AC3E}">
        <p14:creationId xmlns:p14="http://schemas.microsoft.com/office/powerpoint/2010/main" val="366974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B46E-1302-5A4E-B21F-3185E2232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B2335-C1E0-694B-8483-A000100733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6A5A-EDFE-8B40-97AE-04E27FF1EEC7}"/>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C63B3E63-3E8D-8A45-8BE8-1C131983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9FC6-E885-004A-A996-ADB1993D840A}"/>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39932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0E07B-E62E-61DA-4AC1-B46E95B53F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32BFF94-05DE-7C1C-E40C-9A3CA5661C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5437B61-10C4-FAB6-885A-2175E776F0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299FE70-DF35-3171-BDF9-89849F950330}"/>
              </a:ext>
            </a:extLst>
          </p:cNvPr>
          <p:cNvSpPr>
            <a:spLocks noGrp="1"/>
          </p:cNvSpPr>
          <p:nvPr>
            <p:ph type="dt" sz="half" idx="10"/>
          </p:nvPr>
        </p:nvSpPr>
        <p:spPr>
          <a:xfrm>
            <a:off x="838200" y="6356350"/>
            <a:ext cx="2743200" cy="365125"/>
          </a:xfrm>
          <a:prstGeom prst="rect">
            <a:avLst/>
          </a:prstGeom>
        </p:spPr>
        <p:txBody>
          <a:bodyPr/>
          <a:lstStyle/>
          <a:p>
            <a:fld id="{F9C6F4D0-41BE-4209-B257-D7FEAF22CA4C}" type="datetimeFigureOut">
              <a:rPr lang="nl-NL" smtClean="0"/>
              <a:t>07-04-2026</a:t>
            </a:fld>
            <a:endParaRPr lang="nl-NL"/>
          </a:p>
        </p:txBody>
      </p:sp>
      <p:sp>
        <p:nvSpPr>
          <p:cNvPr id="6" name="Tijdelijke aanduiding voor voettekst 5">
            <a:extLst>
              <a:ext uri="{FF2B5EF4-FFF2-40B4-BE49-F238E27FC236}">
                <a16:creationId xmlns:a16="http://schemas.microsoft.com/office/drawing/2014/main" id="{6BD7E645-F5DC-CB64-685E-DED4B71FCF3E}"/>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F3288E9C-68EF-4DB7-003C-2FBD43A201CA}"/>
              </a:ext>
            </a:extLst>
          </p:cNvPr>
          <p:cNvSpPr>
            <a:spLocks noGrp="1"/>
          </p:cNvSpPr>
          <p:nvPr>
            <p:ph type="sldNum" sz="quarter" idx="12"/>
          </p:nvPr>
        </p:nvSpPr>
        <p:spPr>
          <a:xfrm>
            <a:off x="8610600" y="6356350"/>
            <a:ext cx="2743200" cy="365125"/>
          </a:xfrm>
          <a:prstGeom prst="rect">
            <a:avLst/>
          </a:prstGeom>
        </p:spPr>
        <p:txBody>
          <a:bodyPr/>
          <a:lstStyle/>
          <a:p>
            <a:fld id="{38083D62-AFAE-440D-B9B3-F79EB2ABBDC6}" type="slidenum">
              <a:rPr lang="nl-NL" smtClean="0"/>
              <a:t>‹#›</a:t>
            </a:fld>
            <a:endParaRPr lang="nl-NL"/>
          </a:p>
        </p:txBody>
      </p:sp>
    </p:spTree>
    <p:extLst>
      <p:ext uri="{BB962C8B-B14F-4D97-AF65-F5344CB8AC3E}">
        <p14:creationId xmlns:p14="http://schemas.microsoft.com/office/powerpoint/2010/main" val="1075241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35AB4-3B9E-6DCC-5FB7-1CD24781A0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F0D2177-054B-DD1F-E8F2-1C54CF50807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936BA17-26AD-E958-EB39-C5B3F892AC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17AAE19-E25B-4D06-8CD4-999729CDC887}"/>
              </a:ext>
            </a:extLst>
          </p:cNvPr>
          <p:cNvSpPr>
            <a:spLocks noGrp="1"/>
          </p:cNvSpPr>
          <p:nvPr>
            <p:ph type="dt" sz="half" idx="10"/>
          </p:nvPr>
        </p:nvSpPr>
        <p:spPr>
          <a:xfrm>
            <a:off x="838200" y="6356350"/>
            <a:ext cx="2743200" cy="365125"/>
          </a:xfrm>
          <a:prstGeom prst="rect">
            <a:avLst/>
          </a:prstGeom>
        </p:spPr>
        <p:txBody>
          <a:bodyPr/>
          <a:lstStyle/>
          <a:p>
            <a:fld id="{F9C6F4D0-41BE-4209-B257-D7FEAF22CA4C}" type="datetimeFigureOut">
              <a:rPr lang="nl-NL" smtClean="0"/>
              <a:t>07-04-2026</a:t>
            </a:fld>
            <a:endParaRPr lang="nl-NL"/>
          </a:p>
        </p:txBody>
      </p:sp>
      <p:sp>
        <p:nvSpPr>
          <p:cNvPr id="6" name="Tijdelijke aanduiding voor voettekst 5">
            <a:extLst>
              <a:ext uri="{FF2B5EF4-FFF2-40B4-BE49-F238E27FC236}">
                <a16:creationId xmlns:a16="http://schemas.microsoft.com/office/drawing/2014/main" id="{25E9B854-90B6-B175-A16E-EBC521F92C0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FEB73FD-9BB5-3FBA-60F6-47C28D45BFBC}"/>
              </a:ext>
            </a:extLst>
          </p:cNvPr>
          <p:cNvSpPr>
            <a:spLocks noGrp="1"/>
          </p:cNvSpPr>
          <p:nvPr>
            <p:ph type="sldNum" sz="quarter" idx="12"/>
          </p:nvPr>
        </p:nvSpPr>
        <p:spPr>
          <a:xfrm>
            <a:off x="8610600" y="6356350"/>
            <a:ext cx="2743200" cy="365125"/>
          </a:xfrm>
          <a:prstGeom prst="rect">
            <a:avLst/>
          </a:prstGeom>
        </p:spPr>
        <p:txBody>
          <a:bodyPr/>
          <a:lstStyle/>
          <a:p>
            <a:fld id="{38083D62-AFAE-440D-B9B3-F79EB2ABBDC6}" type="slidenum">
              <a:rPr lang="nl-NL" smtClean="0"/>
              <a:t>‹#›</a:t>
            </a:fld>
            <a:endParaRPr lang="nl-NL"/>
          </a:p>
        </p:txBody>
      </p:sp>
    </p:spTree>
    <p:extLst>
      <p:ext uri="{BB962C8B-B14F-4D97-AF65-F5344CB8AC3E}">
        <p14:creationId xmlns:p14="http://schemas.microsoft.com/office/powerpoint/2010/main" val="2157741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A0D6D-0123-F6C4-F72C-3B5D56C510BC}"/>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D783B1A-FE7D-E43D-6CB8-AB50C1092A1C}"/>
              </a:ext>
            </a:extLst>
          </p:cNvPr>
          <p:cNvSpPr>
            <a:spLocks noGrp="1"/>
          </p:cNvSpPr>
          <p:nvPr>
            <p:ph type="body" orient="vert" idx="1"/>
          </p:nvPr>
        </p:nvSpPr>
        <p:spPr>
          <a:xfrm>
            <a:off x="838200" y="1825625"/>
            <a:ext cx="105156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7ABA3F-6652-66A6-795B-B5B88CB40ACD}"/>
              </a:ext>
            </a:extLst>
          </p:cNvPr>
          <p:cNvSpPr>
            <a:spLocks noGrp="1"/>
          </p:cNvSpPr>
          <p:nvPr>
            <p:ph type="dt" sz="half" idx="10"/>
          </p:nvPr>
        </p:nvSpPr>
        <p:spPr>
          <a:xfrm>
            <a:off x="838200" y="6356350"/>
            <a:ext cx="2743200" cy="365125"/>
          </a:xfrm>
          <a:prstGeom prst="rect">
            <a:avLst/>
          </a:prstGeom>
        </p:spPr>
        <p:txBody>
          <a:bodyPr/>
          <a:lstStyle/>
          <a:p>
            <a:fld id="{F9C6F4D0-41BE-4209-B257-D7FEAF22CA4C}" type="datetimeFigureOut">
              <a:rPr lang="nl-NL" smtClean="0"/>
              <a:t>07-04-2026</a:t>
            </a:fld>
            <a:endParaRPr lang="nl-NL"/>
          </a:p>
        </p:txBody>
      </p:sp>
      <p:sp>
        <p:nvSpPr>
          <p:cNvPr id="5" name="Tijdelijke aanduiding voor voettekst 4">
            <a:extLst>
              <a:ext uri="{FF2B5EF4-FFF2-40B4-BE49-F238E27FC236}">
                <a16:creationId xmlns:a16="http://schemas.microsoft.com/office/drawing/2014/main" id="{16231EA0-C4C5-1F2D-C5C5-D66A5532CA8C}"/>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C41B200A-A272-7EC5-D557-ECD1027C26FE}"/>
              </a:ext>
            </a:extLst>
          </p:cNvPr>
          <p:cNvSpPr>
            <a:spLocks noGrp="1"/>
          </p:cNvSpPr>
          <p:nvPr>
            <p:ph type="sldNum" sz="quarter" idx="12"/>
          </p:nvPr>
        </p:nvSpPr>
        <p:spPr>
          <a:xfrm>
            <a:off x="8610600" y="6356350"/>
            <a:ext cx="2743200" cy="365125"/>
          </a:xfrm>
          <a:prstGeom prst="rect">
            <a:avLst/>
          </a:prstGeom>
        </p:spPr>
        <p:txBody>
          <a:bodyPr/>
          <a:lstStyle/>
          <a:p>
            <a:fld id="{38083D62-AFAE-440D-B9B3-F79EB2ABBDC6}" type="slidenum">
              <a:rPr lang="nl-NL" smtClean="0"/>
              <a:t>‹#›</a:t>
            </a:fld>
            <a:endParaRPr lang="nl-NL"/>
          </a:p>
        </p:txBody>
      </p:sp>
    </p:spTree>
    <p:extLst>
      <p:ext uri="{BB962C8B-B14F-4D97-AF65-F5344CB8AC3E}">
        <p14:creationId xmlns:p14="http://schemas.microsoft.com/office/powerpoint/2010/main" val="1321137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8F6D992-BE36-E726-ACEB-0B505C2E64A0}"/>
              </a:ext>
            </a:extLst>
          </p:cNvPr>
          <p:cNvSpPr>
            <a:spLocks noGrp="1"/>
          </p:cNvSpPr>
          <p:nvPr>
            <p:ph type="title" orient="vert"/>
          </p:nvPr>
        </p:nvSpPr>
        <p:spPr>
          <a:xfrm>
            <a:off x="8724900" y="365125"/>
            <a:ext cx="2628900" cy="5811838"/>
          </a:xfrm>
          <a:prstGeom prst="rect">
            <a:avLst/>
          </a:prstGeo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B4ECA3F-EFB0-3F85-870F-4DDB153D04A7}"/>
              </a:ext>
            </a:extLst>
          </p:cNvPr>
          <p:cNvSpPr>
            <a:spLocks noGrp="1"/>
          </p:cNvSpPr>
          <p:nvPr>
            <p:ph type="body" orient="vert" idx="1"/>
          </p:nvPr>
        </p:nvSpPr>
        <p:spPr>
          <a:xfrm>
            <a:off x="838200" y="365125"/>
            <a:ext cx="7734300" cy="58118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E077F0-6A21-B5FE-4C9C-63894A9E12B9}"/>
              </a:ext>
            </a:extLst>
          </p:cNvPr>
          <p:cNvSpPr>
            <a:spLocks noGrp="1"/>
          </p:cNvSpPr>
          <p:nvPr>
            <p:ph type="dt" sz="half" idx="10"/>
          </p:nvPr>
        </p:nvSpPr>
        <p:spPr>
          <a:xfrm>
            <a:off x="838200" y="6356350"/>
            <a:ext cx="2743200" cy="365125"/>
          </a:xfrm>
          <a:prstGeom prst="rect">
            <a:avLst/>
          </a:prstGeom>
        </p:spPr>
        <p:txBody>
          <a:bodyPr/>
          <a:lstStyle/>
          <a:p>
            <a:fld id="{F9C6F4D0-41BE-4209-B257-D7FEAF22CA4C}" type="datetimeFigureOut">
              <a:rPr lang="nl-NL" smtClean="0"/>
              <a:t>07-04-2026</a:t>
            </a:fld>
            <a:endParaRPr lang="nl-NL"/>
          </a:p>
        </p:txBody>
      </p:sp>
      <p:sp>
        <p:nvSpPr>
          <p:cNvPr id="5" name="Tijdelijke aanduiding voor voettekst 4">
            <a:extLst>
              <a:ext uri="{FF2B5EF4-FFF2-40B4-BE49-F238E27FC236}">
                <a16:creationId xmlns:a16="http://schemas.microsoft.com/office/drawing/2014/main" id="{1E7EE539-2856-7B7E-EEB0-945F65617E13}"/>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8510E803-70D7-E212-E7BD-4D72CAA97BA8}"/>
              </a:ext>
            </a:extLst>
          </p:cNvPr>
          <p:cNvSpPr>
            <a:spLocks noGrp="1"/>
          </p:cNvSpPr>
          <p:nvPr>
            <p:ph type="sldNum" sz="quarter" idx="12"/>
          </p:nvPr>
        </p:nvSpPr>
        <p:spPr>
          <a:xfrm>
            <a:off x="8610600" y="6356350"/>
            <a:ext cx="2743200" cy="365125"/>
          </a:xfrm>
          <a:prstGeom prst="rect">
            <a:avLst/>
          </a:prstGeom>
        </p:spPr>
        <p:txBody>
          <a:bodyPr/>
          <a:lstStyle/>
          <a:p>
            <a:fld id="{38083D62-AFAE-440D-B9B3-F79EB2ABBDC6}" type="slidenum">
              <a:rPr lang="nl-NL" smtClean="0"/>
              <a:t>‹#›</a:t>
            </a:fld>
            <a:endParaRPr lang="nl-NL"/>
          </a:p>
        </p:txBody>
      </p:sp>
    </p:spTree>
    <p:extLst>
      <p:ext uri="{BB962C8B-B14F-4D97-AF65-F5344CB8AC3E}">
        <p14:creationId xmlns:p14="http://schemas.microsoft.com/office/powerpoint/2010/main" val="3963643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79D6EE7-D9D7-407D-A981-8497FF5CC5DB}"/>
              </a:ext>
            </a:extLst>
          </p:cNvPr>
          <p:cNvSpPr/>
          <p:nvPr userDrawn="1"/>
        </p:nvSpPr>
        <p:spPr bwMode="white">
          <a:xfrm>
            <a:off x="0" y="1124744"/>
            <a:ext cx="12192000" cy="5733256"/>
          </a:xfrm>
          <a:prstGeom prst="rect">
            <a:avLst/>
          </a:prstGeom>
          <a:solidFill>
            <a:srgbClr val="0B82A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dirty="0">
              <a:ln>
                <a:noFill/>
              </a:ln>
              <a:solidFill>
                <a:srgbClr val="000000"/>
              </a:solidFill>
              <a:effectLst/>
              <a:latin typeface="Arial" charset="0"/>
              <a:ea typeface="ＭＳ Ｐゴシック" charset="0"/>
              <a:cs typeface="Arial" charset="0"/>
            </a:endParaRPr>
          </a:p>
        </p:txBody>
      </p:sp>
      <p:sp>
        <p:nvSpPr>
          <p:cNvPr id="4098" name="Rectangle 2"/>
          <p:cNvSpPr>
            <a:spLocks noGrp="1" noChangeArrowheads="1"/>
          </p:cNvSpPr>
          <p:nvPr>
            <p:ph type="ctrTitle"/>
          </p:nvPr>
        </p:nvSpPr>
        <p:spPr>
          <a:xfrm>
            <a:off x="911225" y="1989138"/>
            <a:ext cx="10369550" cy="1295400"/>
          </a:xfrm>
        </p:spPr>
        <p:txBody>
          <a:bodyPr/>
          <a:lstStyle>
            <a:lvl1pPr>
              <a:defRPr sz="3900">
                <a:solidFill>
                  <a:srgbClr val="FEDE00"/>
                </a:solidFill>
              </a:defRPr>
            </a:lvl1pPr>
          </a:lstStyle>
          <a:p>
            <a:pPr lvl="0"/>
            <a:r>
              <a:rPr lang="de-DE" noProof="0" dirty="0"/>
              <a:t>Mastertitelformat bearbeiten</a:t>
            </a:r>
            <a:endParaRPr lang="de-CH" noProof="0" dirty="0"/>
          </a:p>
        </p:txBody>
      </p:sp>
      <p:sp>
        <p:nvSpPr>
          <p:cNvPr id="4099" name="Rectangle 3"/>
          <p:cNvSpPr>
            <a:spLocks noGrp="1" noChangeArrowheads="1"/>
          </p:cNvSpPr>
          <p:nvPr>
            <p:ph type="subTitle" idx="1"/>
          </p:nvPr>
        </p:nvSpPr>
        <p:spPr>
          <a:xfrm>
            <a:off x="911225" y="3429000"/>
            <a:ext cx="10369550" cy="1752600"/>
          </a:xfrm>
        </p:spPr>
        <p:txBody>
          <a:bodyPr/>
          <a:lstStyle>
            <a:lvl1pPr marL="0" indent="0">
              <a:buNone/>
              <a:defRPr>
                <a:solidFill>
                  <a:schemeClr val="bg1"/>
                </a:solidFill>
              </a:defRPr>
            </a:lvl1pPr>
          </a:lstStyle>
          <a:p>
            <a:pPr lvl="0"/>
            <a:r>
              <a:rPr lang="de-DE" noProof="0" dirty="0"/>
              <a:t>Master-Untertitelformat bearbeiten</a:t>
            </a:r>
            <a:endParaRPr lang="de-CH" noProof="0" dirty="0"/>
          </a:p>
        </p:txBody>
      </p:sp>
      <p:sp>
        <p:nvSpPr>
          <p:cNvPr id="3" name="Datumsplatzhalter 2"/>
          <p:cNvSpPr>
            <a:spLocks noGrp="1"/>
          </p:cNvSpPr>
          <p:nvPr>
            <p:ph type="dt" sz="half" idx="10"/>
          </p:nvPr>
        </p:nvSpPr>
        <p:spPr/>
        <p:txBody>
          <a:bodyPr/>
          <a:lstStyle>
            <a:lvl1pPr>
              <a:defRPr>
                <a:solidFill>
                  <a:schemeClr val="bg1"/>
                </a:solidFill>
              </a:defRPr>
            </a:lvl1pPr>
          </a:lstStyle>
          <a:p>
            <a:fld id="{CBF253E5-E550-4DCD-997D-1C49EE828F5E}" type="datetime1">
              <a:rPr lang="de-CH" smtClean="0"/>
              <a:t>07.04.26</a:t>
            </a:fld>
            <a:endParaRPr lang="de-CH" dirty="0"/>
          </a:p>
        </p:txBody>
      </p:sp>
      <p:sp>
        <p:nvSpPr>
          <p:cNvPr id="4" name="Fußzeilenplatzhalter 3"/>
          <p:cNvSpPr>
            <a:spLocks noGrp="1"/>
          </p:cNvSpPr>
          <p:nvPr>
            <p:ph type="ftr" sz="quarter" idx="11"/>
          </p:nvPr>
        </p:nvSpPr>
        <p:spPr/>
        <p:txBody>
          <a:bodyPr/>
          <a:lstStyle>
            <a:lvl1pPr>
              <a:defRPr>
                <a:solidFill>
                  <a:schemeClr val="bg1"/>
                </a:solidFill>
              </a:defRPr>
            </a:lvl1pPr>
          </a:lstStyle>
          <a:p>
            <a:pPr algn="ctr"/>
            <a:r>
              <a:rPr lang="de-CH" dirty="0" err="1"/>
              <a:t>IfIS</a:t>
            </a:r>
            <a:r>
              <a:rPr lang="de-CH" dirty="0"/>
              <a:t> Research Colloquium, Implementation Science in Health Care </a:t>
            </a:r>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de-CH" dirty="0"/>
              <a:t>Seite </a:t>
            </a:r>
            <a:fld id="{9D46F3A4-F478-9440-BC8E-B732027F4C86}" type="slidenum">
              <a:rPr lang="de-CH" smtClean="0"/>
              <a:pPr/>
              <a:t>‹#›</a:t>
            </a:fld>
            <a:endParaRPr lang="de-CH" dirty="0"/>
          </a:p>
        </p:txBody>
      </p:sp>
    </p:spTree>
  </p:cSld>
  <p:clrMapOvr>
    <a:masterClrMapping/>
  </p:clrMapOvr>
  <p:extLst>
    <p:ext uri="{DCECCB84-F9BA-43D5-87BE-67443E8EF086}">
      <p15:sldGuideLst xmlns:p15="http://schemas.microsoft.com/office/powerpoint/2012/main">
        <p15:guide id="1" orient="horz" pos="1253" userDrawn="1">
          <p15:clr>
            <a:srgbClr val="9FCC3B"/>
          </p15:clr>
        </p15:guide>
        <p15:guide id="2" orient="horz" pos="2160" userDrawn="1">
          <p15:clr>
            <a:srgbClr val="9FCC3B"/>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6" name="Rechteck 5"/>
          <p:cNvSpPr/>
          <p:nvPr userDrawn="1"/>
        </p:nvSpPr>
        <p:spPr bwMode="white">
          <a:xfrm>
            <a:off x="0" y="1125538"/>
            <a:ext cx="12192000" cy="5732462"/>
          </a:xfrm>
          <a:prstGeom prst="rect">
            <a:avLst/>
          </a:prstGeom>
          <a:solidFill>
            <a:srgbClr val="0B82A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dirty="0">
              <a:ln>
                <a:noFill/>
              </a:ln>
              <a:solidFill>
                <a:srgbClr val="000000"/>
              </a:solidFill>
              <a:effectLst/>
              <a:latin typeface="Arial" charset="0"/>
              <a:ea typeface="ＭＳ Ｐゴシック" charset="0"/>
              <a:cs typeface="Arial" charset="0"/>
            </a:endParaRPr>
          </a:p>
        </p:txBody>
      </p:sp>
      <p:sp>
        <p:nvSpPr>
          <p:cNvPr id="2" name="Titel 1"/>
          <p:cNvSpPr>
            <a:spLocks noGrp="1"/>
          </p:cNvSpPr>
          <p:nvPr>
            <p:ph type="title"/>
          </p:nvPr>
        </p:nvSpPr>
        <p:spPr/>
        <p:txBody>
          <a:bodyPr/>
          <a:lstStyle>
            <a:lvl1pPr>
              <a:defRPr>
                <a:solidFill>
                  <a:srgbClr val="FEDE00"/>
                </a:solidFill>
              </a:defRPr>
            </a:lvl1pPr>
          </a:lstStyle>
          <a:p>
            <a:r>
              <a:rPr lang="de-DE" dirty="0"/>
              <a:t>Mastertitelformat bearbeiten</a:t>
            </a:r>
            <a:endParaRPr lang="de-CH" dirty="0"/>
          </a:p>
        </p:txBody>
      </p:sp>
    </p:spTree>
    <p:extLst>
      <p:ext uri="{BB962C8B-B14F-4D97-AF65-F5344CB8AC3E}">
        <p14:creationId xmlns:p14="http://schemas.microsoft.com/office/powerpoint/2010/main" val="1844417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B82A0"/>
                </a:solidFill>
              </a:defRPr>
            </a:lvl1pPr>
          </a:lstStyle>
          <a:p>
            <a:r>
              <a:rPr lang="de-DE" dirty="0"/>
              <a:t>Mastertitelformat bearbeiten</a:t>
            </a:r>
            <a:endParaRPr lang="de-CH" dirty="0"/>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umsplatzhalter 3"/>
          <p:cNvSpPr>
            <a:spLocks noGrp="1"/>
          </p:cNvSpPr>
          <p:nvPr>
            <p:ph type="dt" sz="half" idx="10"/>
          </p:nvPr>
        </p:nvSpPr>
        <p:spPr/>
        <p:txBody>
          <a:bodyPr/>
          <a:lstStyle>
            <a:lvl1pPr>
              <a:defRPr/>
            </a:lvl1pPr>
          </a:lstStyle>
          <a:p>
            <a:fld id="{80B021E7-200F-452E-8F6E-0C76DB2ED4B0}" type="datetime1">
              <a:rPr lang="de-CH" smtClean="0"/>
              <a:t>07.04.26</a:t>
            </a:fld>
            <a:endParaRPr lang="de-CH" dirty="0"/>
          </a:p>
        </p:txBody>
      </p:sp>
      <p:sp>
        <p:nvSpPr>
          <p:cNvPr id="5" name="Fußzeilenplatzhalter 4"/>
          <p:cNvSpPr>
            <a:spLocks noGrp="1"/>
          </p:cNvSpPr>
          <p:nvPr>
            <p:ph type="ftr" sz="quarter" idx="11"/>
          </p:nvPr>
        </p:nvSpPr>
        <p:spPr/>
        <p:txBody>
          <a:bodyPr/>
          <a:lstStyle>
            <a:lvl1pPr>
              <a:defRPr/>
            </a:lvl1pPr>
          </a:lstStyle>
          <a:p>
            <a:pPr algn="ctr"/>
            <a:r>
              <a:rPr lang="de-CH" dirty="0" err="1"/>
              <a:t>IfIS</a:t>
            </a:r>
            <a:r>
              <a:rPr lang="de-CH" dirty="0"/>
              <a:t> Research Colloquium, Implementation Science in Health Care </a:t>
            </a:r>
          </a:p>
        </p:txBody>
      </p:sp>
      <p:sp>
        <p:nvSpPr>
          <p:cNvPr id="6" name="Foliennummernplatzhalter 5"/>
          <p:cNvSpPr>
            <a:spLocks noGrp="1"/>
          </p:cNvSpPr>
          <p:nvPr>
            <p:ph type="sldNum" sz="quarter" idx="12"/>
          </p:nvPr>
        </p:nvSpPr>
        <p:spPr/>
        <p:txBody>
          <a:bodyPr/>
          <a:lstStyle>
            <a:lvl1pPr>
              <a:defRPr/>
            </a:lvl1pPr>
          </a:lstStyle>
          <a:p>
            <a:r>
              <a:rPr lang="de-CH" dirty="0"/>
              <a:t>Seite </a:t>
            </a:r>
            <a:fld id="{1C5791B1-6579-0B4D-B06F-613121D36EDE}" type="slidenum">
              <a:rPr lang="de-CH"/>
              <a:pPr/>
              <a:t>‹#›</a:t>
            </a:fld>
            <a:endParaRPr lang="de-CH" dirty="0"/>
          </a:p>
        </p:txBody>
      </p:sp>
    </p:spTree>
    <p:extLst>
      <p:ext uri="{BB962C8B-B14F-4D97-AF65-F5344CB8AC3E}">
        <p14:creationId xmlns:p14="http://schemas.microsoft.com/office/powerpoint/2010/main" val="2133943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B82A0"/>
                </a:solidFill>
              </a:defRPr>
            </a:lvl1pPr>
          </a:lstStyle>
          <a:p>
            <a:r>
              <a:rPr lang="de-DE" dirty="0"/>
              <a:t>Mastertitelformat bearbeiten</a:t>
            </a:r>
            <a:endParaRPr lang="de-CH" dirty="0"/>
          </a:p>
        </p:txBody>
      </p:sp>
      <p:sp>
        <p:nvSpPr>
          <p:cNvPr id="3" name="Inhaltsplatzhalter 2"/>
          <p:cNvSpPr>
            <a:spLocks noGrp="1"/>
          </p:cNvSpPr>
          <p:nvPr>
            <p:ph idx="1"/>
          </p:nvPr>
        </p:nvSpPr>
        <p:spPr>
          <a:xfrm>
            <a:off x="911225" y="2205039"/>
            <a:ext cx="5005388" cy="3887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umsplatzhalter 3"/>
          <p:cNvSpPr>
            <a:spLocks noGrp="1"/>
          </p:cNvSpPr>
          <p:nvPr>
            <p:ph type="dt" sz="half" idx="10"/>
          </p:nvPr>
        </p:nvSpPr>
        <p:spPr/>
        <p:txBody>
          <a:bodyPr/>
          <a:lstStyle>
            <a:lvl1pPr>
              <a:defRPr/>
            </a:lvl1pPr>
          </a:lstStyle>
          <a:p>
            <a:fld id="{CB36FE9C-A76E-4F9B-B80E-7AFC306D4FA2}" type="datetime1">
              <a:rPr lang="de-CH" smtClean="0"/>
              <a:t>07.04.26</a:t>
            </a:fld>
            <a:endParaRPr lang="de-CH" dirty="0"/>
          </a:p>
        </p:txBody>
      </p:sp>
      <p:sp>
        <p:nvSpPr>
          <p:cNvPr id="5" name="Fußzeilenplatzhalter 4"/>
          <p:cNvSpPr>
            <a:spLocks noGrp="1"/>
          </p:cNvSpPr>
          <p:nvPr>
            <p:ph type="ftr" sz="quarter" idx="11"/>
          </p:nvPr>
        </p:nvSpPr>
        <p:spPr/>
        <p:txBody>
          <a:bodyPr/>
          <a:lstStyle>
            <a:lvl1pPr>
              <a:defRPr/>
            </a:lvl1pPr>
          </a:lstStyle>
          <a:p>
            <a:pPr algn="ctr"/>
            <a:r>
              <a:rPr lang="de-CH" dirty="0" err="1"/>
              <a:t>IfIS</a:t>
            </a:r>
            <a:r>
              <a:rPr lang="de-CH" dirty="0"/>
              <a:t> Research Colloquium, Implementation Science in Health Care </a:t>
            </a:r>
          </a:p>
        </p:txBody>
      </p:sp>
      <p:sp>
        <p:nvSpPr>
          <p:cNvPr id="6" name="Foliennummernplatzhalter 5"/>
          <p:cNvSpPr>
            <a:spLocks noGrp="1"/>
          </p:cNvSpPr>
          <p:nvPr>
            <p:ph type="sldNum" sz="quarter" idx="12"/>
          </p:nvPr>
        </p:nvSpPr>
        <p:spPr/>
        <p:txBody>
          <a:bodyPr/>
          <a:lstStyle>
            <a:lvl1pPr>
              <a:defRPr/>
            </a:lvl1pPr>
          </a:lstStyle>
          <a:p>
            <a:r>
              <a:rPr lang="de-CH" dirty="0"/>
              <a:t>Seite </a:t>
            </a:r>
            <a:fld id="{1C5791B1-6579-0B4D-B06F-613121D36EDE}" type="slidenum">
              <a:rPr lang="de-CH"/>
              <a:pPr/>
              <a:t>‹#›</a:t>
            </a:fld>
            <a:endParaRPr lang="de-CH" dirty="0"/>
          </a:p>
        </p:txBody>
      </p:sp>
      <p:sp>
        <p:nvSpPr>
          <p:cNvPr id="7" name="Inhaltsplatzhalter 2"/>
          <p:cNvSpPr>
            <a:spLocks noGrp="1"/>
          </p:cNvSpPr>
          <p:nvPr>
            <p:ph idx="13"/>
          </p:nvPr>
        </p:nvSpPr>
        <p:spPr>
          <a:xfrm>
            <a:off x="6291040" y="2205039"/>
            <a:ext cx="5005388" cy="3887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41425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B82A0"/>
                </a:solidFill>
              </a:defRPr>
            </a:lvl1pPr>
          </a:lstStyle>
          <a:p>
            <a:r>
              <a:rPr lang="de-DE" dirty="0"/>
              <a:t>Mastertitelformat bearbeiten</a:t>
            </a:r>
            <a:endParaRPr lang="de-CH" dirty="0"/>
          </a:p>
        </p:txBody>
      </p:sp>
      <p:sp>
        <p:nvSpPr>
          <p:cNvPr id="3" name="Datumsplatzhalter 2"/>
          <p:cNvSpPr>
            <a:spLocks noGrp="1"/>
          </p:cNvSpPr>
          <p:nvPr>
            <p:ph type="dt" sz="half" idx="10"/>
          </p:nvPr>
        </p:nvSpPr>
        <p:spPr/>
        <p:txBody>
          <a:bodyPr/>
          <a:lstStyle>
            <a:lvl1pPr>
              <a:defRPr/>
            </a:lvl1pPr>
          </a:lstStyle>
          <a:p>
            <a:fld id="{C78BEA2D-7883-4051-99DB-B1A55F73B172}" type="datetime1">
              <a:rPr lang="de-CH" smtClean="0"/>
              <a:t>07.04.26</a:t>
            </a:fld>
            <a:endParaRPr lang="de-CH" dirty="0"/>
          </a:p>
        </p:txBody>
      </p:sp>
      <p:sp>
        <p:nvSpPr>
          <p:cNvPr id="4" name="Fußzeilenplatzhalter 3"/>
          <p:cNvSpPr>
            <a:spLocks noGrp="1"/>
          </p:cNvSpPr>
          <p:nvPr>
            <p:ph type="ftr" sz="quarter" idx="11"/>
          </p:nvPr>
        </p:nvSpPr>
        <p:spPr/>
        <p:txBody>
          <a:bodyPr/>
          <a:lstStyle>
            <a:lvl1pPr>
              <a:defRPr/>
            </a:lvl1pPr>
          </a:lstStyle>
          <a:p>
            <a:pPr algn="ctr"/>
            <a:r>
              <a:rPr lang="de-CH" dirty="0" err="1"/>
              <a:t>IfIS</a:t>
            </a:r>
            <a:r>
              <a:rPr lang="de-CH" dirty="0"/>
              <a:t> Research Colloquium, Implementation Science in Health Care </a:t>
            </a:r>
          </a:p>
        </p:txBody>
      </p:sp>
      <p:sp>
        <p:nvSpPr>
          <p:cNvPr id="5" name="Foliennummernplatzhalter 4"/>
          <p:cNvSpPr>
            <a:spLocks noGrp="1"/>
          </p:cNvSpPr>
          <p:nvPr>
            <p:ph type="sldNum" sz="quarter" idx="12"/>
          </p:nvPr>
        </p:nvSpPr>
        <p:spPr/>
        <p:txBody>
          <a:bodyPr/>
          <a:lstStyle>
            <a:lvl1pPr>
              <a:defRPr/>
            </a:lvl1pPr>
          </a:lstStyle>
          <a:p>
            <a:r>
              <a:rPr lang="de-CH" dirty="0"/>
              <a:t>Seite </a:t>
            </a:r>
            <a:fld id="{25BB1AB0-9216-5944-841B-2A7418D2F24D}" type="slidenum">
              <a:rPr lang="de-CH"/>
              <a:pPr/>
              <a:t>‹#›</a:t>
            </a:fld>
            <a:endParaRPr lang="de-CH" dirty="0"/>
          </a:p>
        </p:txBody>
      </p:sp>
    </p:spTree>
    <p:extLst>
      <p:ext uri="{BB962C8B-B14F-4D97-AF65-F5344CB8AC3E}">
        <p14:creationId xmlns:p14="http://schemas.microsoft.com/office/powerpoint/2010/main" val="698641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ld">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192089" y="188912"/>
            <a:ext cx="11807824" cy="6480175"/>
          </a:xfrm>
        </p:spPr>
        <p:txBody>
          <a:bodyPr/>
          <a:lstStyle/>
          <a:p>
            <a:r>
              <a:rPr lang="de-DE"/>
              <a:t>Bild durch Klicken auf Symbol hinzufügen</a:t>
            </a:r>
            <a:endParaRPr lang="de-CH" dirty="0"/>
          </a:p>
        </p:txBody>
      </p:sp>
    </p:spTree>
    <p:extLst>
      <p:ext uri="{BB962C8B-B14F-4D97-AF65-F5344CB8AC3E}">
        <p14:creationId xmlns:p14="http://schemas.microsoft.com/office/powerpoint/2010/main" val="2131282136"/>
      </p:ext>
    </p:extLst>
  </p:cSld>
  <p:clrMapOvr>
    <a:masterClrMapping/>
  </p:clrMapOvr>
  <p:extLst>
    <p:ext uri="{DCECCB84-F9BA-43D5-87BE-67443E8EF086}">
      <p15:sldGuideLst xmlns:p15="http://schemas.microsoft.com/office/powerpoint/2012/main">
        <p15:guide id="1" pos="121" userDrawn="1">
          <p15:clr>
            <a:srgbClr val="9FCC3B"/>
          </p15:clr>
        </p15:guide>
        <p15:guide id="2" pos="7559" userDrawn="1">
          <p15:clr>
            <a:srgbClr val="9FCC3B"/>
          </p15:clr>
        </p15:guide>
        <p15:guide id="3" orient="horz" pos="119" userDrawn="1">
          <p15:clr>
            <a:srgbClr val="9FCC3B"/>
          </p15:clr>
        </p15:guide>
        <p15:guide id="4" orient="horz" pos="4201" userDrawn="1">
          <p15:clr>
            <a:srgbClr val="9FCC3B"/>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3CD0-97DF-1848-BDEF-FD7E95A29D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A0AC6-9940-1141-A454-F6AE1AF8F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A6FB9A-D216-C643-A65E-D805AC62279F}"/>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59A9CF60-5CD3-E246-9E2E-25DF6E8CC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3982C-C269-3747-BA8C-376FB035FD8B}"/>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59490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B1C32F9D-4F9A-47B4-A9CC-0548A96C27D6}" type="datetime1">
              <a:rPr lang="de-CH" smtClean="0"/>
              <a:t>07.04.26</a:t>
            </a:fld>
            <a:endParaRPr lang="de-CH" dirty="0"/>
          </a:p>
        </p:txBody>
      </p:sp>
      <p:sp>
        <p:nvSpPr>
          <p:cNvPr id="3" name="Fußzeilenplatzhalter 2"/>
          <p:cNvSpPr>
            <a:spLocks noGrp="1"/>
          </p:cNvSpPr>
          <p:nvPr>
            <p:ph type="ftr" sz="quarter" idx="11"/>
          </p:nvPr>
        </p:nvSpPr>
        <p:spPr/>
        <p:txBody>
          <a:bodyPr/>
          <a:lstStyle>
            <a:lvl1pPr>
              <a:defRPr/>
            </a:lvl1pPr>
          </a:lstStyle>
          <a:p>
            <a:pPr algn="ctr"/>
            <a:r>
              <a:rPr lang="de-CH" dirty="0" err="1"/>
              <a:t>IfIS</a:t>
            </a:r>
            <a:r>
              <a:rPr lang="de-CH" dirty="0"/>
              <a:t> Research Colloquium, Implementation Science in Health Care </a:t>
            </a:r>
          </a:p>
        </p:txBody>
      </p:sp>
      <p:sp>
        <p:nvSpPr>
          <p:cNvPr id="4" name="Foliennummernplatzhalter 3"/>
          <p:cNvSpPr>
            <a:spLocks noGrp="1"/>
          </p:cNvSpPr>
          <p:nvPr>
            <p:ph type="sldNum" sz="quarter" idx="12"/>
          </p:nvPr>
        </p:nvSpPr>
        <p:spPr/>
        <p:txBody>
          <a:bodyPr/>
          <a:lstStyle>
            <a:lvl1pPr>
              <a:defRPr/>
            </a:lvl1pPr>
          </a:lstStyle>
          <a:p>
            <a:r>
              <a:rPr lang="de-CH" dirty="0"/>
              <a:t>Seite </a:t>
            </a:r>
            <a:fld id="{6DADB232-8830-5A47-BAA5-95C1DE269B83}" type="slidenum">
              <a:rPr lang="de-CH"/>
              <a:pPr/>
              <a:t>‹#›</a:t>
            </a:fld>
            <a:endParaRPr lang="de-CH" dirty="0"/>
          </a:p>
        </p:txBody>
      </p:sp>
    </p:spTree>
    <p:extLst>
      <p:ext uri="{BB962C8B-B14F-4D97-AF65-F5344CB8AC3E}">
        <p14:creationId xmlns:p14="http://schemas.microsoft.com/office/powerpoint/2010/main" val="1181129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_2_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AD5A2-0FC7-4E79-8613-7F527B062603}"/>
              </a:ext>
            </a:extLst>
          </p:cNvPr>
          <p:cNvSpPr>
            <a:spLocks noGrp="1"/>
          </p:cNvSpPr>
          <p:nvPr>
            <p:ph type="title" hasCustomPrompt="1"/>
          </p:nvPr>
        </p:nvSpPr>
        <p:spPr>
          <a:xfrm>
            <a:off x="326175" y="365126"/>
            <a:ext cx="11415076" cy="812530"/>
          </a:xfrm>
        </p:spPr>
        <p:txBody>
          <a:bodyPr/>
          <a:lstStyle>
            <a:lvl1pPr>
              <a:defRPr/>
            </a:lvl1pPr>
          </a:lstStyle>
          <a:p>
            <a:r>
              <a:rPr lang="en-US"/>
              <a:t>Content (Arial 26 pt)</a:t>
            </a:r>
            <a:br>
              <a:rPr lang="en-US"/>
            </a:br>
            <a:r>
              <a:rPr lang="en-US"/>
              <a:t>max. two lines </a:t>
            </a:r>
            <a:endParaRPr lang="en-US" dirty="0"/>
          </a:p>
        </p:txBody>
      </p:sp>
      <p:sp>
        <p:nvSpPr>
          <p:cNvPr id="14" name="Text Placeholder 12">
            <a:extLst>
              <a:ext uri="{FF2B5EF4-FFF2-40B4-BE49-F238E27FC236}">
                <a16:creationId xmlns:a16="http://schemas.microsoft.com/office/drawing/2014/main" id="{2243ED94-21A7-4FCE-B584-236AB95959BD}"/>
              </a:ext>
            </a:extLst>
          </p:cNvPr>
          <p:cNvSpPr>
            <a:spLocks noGrp="1"/>
          </p:cNvSpPr>
          <p:nvPr>
            <p:ph type="body" sz="quarter" idx="15" hasCustomPrompt="1"/>
          </p:nvPr>
        </p:nvSpPr>
        <p:spPr>
          <a:xfrm>
            <a:off x="326175" y="1808164"/>
            <a:ext cx="5512247" cy="4281029"/>
          </a:xfrm>
        </p:spPr>
        <p:txBody>
          <a:bodyPr/>
          <a:lstStyle>
            <a:lvl1pPr>
              <a:defRPr/>
            </a:lvl1pPr>
            <a:lvl2pPr marL="209550" indent="-209550" algn="l" defTabSz="685800" rtl="0" eaLnBrk="1" latinLnBrk="0" hangingPunct="1">
              <a:lnSpc>
                <a:spcPct val="90000"/>
              </a:lnSpc>
              <a:spcBef>
                <a:spcPts val="375"/>
              </a:spcBef>
              <a:buFont typeface="Arial" panose="020B0604020202020204" pitchFamily="34" charset="0"/>
              <a:buChar char="−"/>
              <a:defRPr/>
            </a:lvl2pPr>
            <a:lvl3pPr marL="423863" indent="-214313" algn="l" defTabSz="685800" rtl="0" eaLnBrk="1" latinLnBrk="0" hangingPunct="1">
              <a:lnSpc>
                <a:spcPct val="90000"/>
              </a:lnSpc>
              <a:spcBef>
                <a:spcPts val="375"/>
              </a:spcBef>
              <a:buFont typeface="Arial" panose="020B0604020202020204" pitchFamily="34" charset="0"/>
              <a:buChar char="•"/>
              <a:defRPr/>
            </a:lvl3pPr>
          </a:lstStyle>
          <a:p>
            <a:r>
              <a:rPr lang="de-CH"/>
              <a:t>Text (Arial 16 pt)</a:t>
            </a:r>
          </a:p>
          <a:p>
            <a:pPr lvl="1"/>
            <a:r>
              <a:rPr lang="en-GB"/>
              <a:t>Enumeration </a:t>
            </a:r>
            <a:r>
              <a:rPr lang="de-CH"/>
              <a:t>1</a:t>
            </a:r>
          </a:p>
          <a:p>
            <a:pPr lvl="2"/>
            <a:r>
              <a:rPr lang="en-GB"/>
              <a:t>Enumeration </a:t>
            </a:r>
            <a:r>
              <a:rPr lang="de-CH"/>
              <a:t>2</a:t>
            </a:r>
            <a:endParaRPr lang="de-CH" dirty="0"/>
          </a:p>
        </p:txBody>
      </p:sp>
      <p:sp>
        <p:nvSpPr>
          <p:cNvPr id="15" name="Text Placeholder 12">
            <a:extLst>
              <a:ext uri="{FF2B5EF4-FFF2-40B4-BE49-F238E27FC236}">
                <a16:creationId xmlns:a16="http://schemas.microsoft.com/office/drawing/2014/main" id="{84315DF4-A434-474E-BBE8-A0A1A2CB0FB4}"/>
              </a:ext>
            </a:extLst>
          </p:cNvPr>
          <p:cNvSpPr>
            <a:spLocks noGrp="1"/>
          </p:cNvSpPr>
          <p:nvPr>
            <p:ph type="body" sz="quarter" idx="21" hasCustomPrompt="1"/>
          </p:nvPr>
        </p:nvSpPr>
        <p:spPr>
          <a:xfrm>
            <a:off x="6229005" y="1808164"/>
            <a:ext cx="5512247" cy="4281029"/>
          </a:xfrm>
        </p:spPr>
        <p:txBody>
          <a:bodyPr/>
          <a:lstStyle>
            <a:lvl1pPr>
              <a:defRPr/>
            </a:lvl1pPr>
            <a:lvl2pPr marL="209550" indent="-209550" algn="l" defTabSz="685800" rtl="0" eaLnBrk="1" latinLnBrk="0" hangingPunct="1">
              <a:lnSpc>
                <a:spcPct val="90000"/>
              </a:lnSpc>
              <a:spcBef>
                <a:spcPts val="375"/>
              </a:spcBef>
              <a:buFont typeface="Arial" panose="020B0604020202020204" pitchFamily="34" charset="0"/>
              <a:buChar char="−"/>
              <a:defRPr/>
            </a:lvl2pPr>
            <a:lvl3pPr marL="423863" indent="-214313" algn="l" defTabSz="685800" rtl="0" eaLnBrk="1" latinLnBrk="0" hangingPunct="1">
              <a:lnSpc>
                <a:spcPct val="90000"/>
              </a:lnSpc>
              <a:spcBef>
                <a:spcPts val="375"/>
              </a:spcBef>
              <a:buFont typeface="Arial" panose="020B0604020202020204" pitchFamily="34" charset="0"/>
              <a:buChar char="•"/>
              <a:defRPr/>
            </a:lvl3pPr>
          </a:lstStyle>
          <a:p>
            <a:r>
              <a:rPr lang="de-CH"/>
              <a:t>Text (Arial 16 pt)</a:t>
            </a:r>
          </a:p>
          <a:p>
            <a:pPr lvl="1"/>
            <a:r>
              <a:rPr lang="en-GB"/>
              <a:t>Enumeration </a:t>
            </a:r>
            <a:r>
              <a:rPr lang="de-CH"/>
              <a:t>1</a:t>
            </a:r>
          </a:p>
          <a:p>
            <a:pPr lvl="2"/>
            <a:r>
              <a:rPr lang="en-GB"/>
              <a:t>Enumeration </a:t>
            </a:r>
            <a:r>
              <a:rPr lang="de-CH"/>
              <a:t>2</a:t>
            </a:r>
            <a:endParaRPr lang="de-CH" dirty="0"/>
          </a:p>
        </p:txBody>
      </p:sp>
      <p:sp>
        <p:nvSpPr>
          <p:cNvPr id="8"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073541" y="6403714"/>
            <a:ext cx="1290976"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fld id="{FD53C391-1698-4407-99E4-660854F76D45}" type="datetime1">
              <a:rPr lang="de-CH" smtClean="0"/>
              <a:t>07.04.26</a:t>
            </a:fld>
            <a:endParaRPr lang="en-US" dirty="0"/>
          </a:p>
        </p:txBody>
      </p:sp>
      <p:sp>
        <p:nvSpPr>
          <p:cNvPr id="9"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495373" y="6401202"/>
            <a:ext cx="7777289" cy="246221"/>
          </a:xfrm>
          <a:prstGeom prst="rect">
            <a:avLst/>
          </a:prstGeom>
        </p:spPr>
        <p:txBody>
          <a:bodyPr vert="horz" wrap="square" lIns="91440" tIns="45720" rIns="91440" bIns="45720" rtlCol="0" anchor="ctr">
            <a:spAutoFit/>
          </a:bodyPr>
          <a:lstStyle>
            <a:lvl1pPr algn="r" defTabSz="914400">
              <a:defRPr lang="en-GB" sz="1000">
                <a:solidFill>
                  <a:schemeClr val="tx2"/>
                </a:solidFill>
              </a:defRPr>
            </a:lvl1pPr>
          </a:lstStyle>
          <a:p>
            <a:pPr algn="ctr"/>
            <a:r>
              <a:rPr lang="de-CH" dirty="0" err="1"/>
              <a:t>IfIS</a:t>
            </a:r>
            <a:r>
              <a:rPr lang="de-CH" dirty="0"/>
              <a:t> Research Colloquium, Implementation Science in Health Care </a:t>
            </a:r>
          </a:p>
        </p:txBody>
      </p:sp>
      <p:sp>
        <p:nvSpPr>
          <p:cNvPr id="10"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300319" y="6403712"/>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a:t>
            </a:fld>
            <a:endParaRPr lang="en-US" dirty="0"/>
          </a:p>
        </p:txBody>
      </p:sp>
    </p:spTree>
    <p:extLst>
      <p:ext uri="{BB962C8B-B14F-4D97-AF65-F5344CB8AC3E}">
        <p14:creationId xmlns:p14="http://schemas.microsoft.com/office/powerpoint/2010/main" val="1783130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groot) en object">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720000" y="2250128"/>
            <a:ext cx="9120416" cy="1370893"/>
          </a:xfrm>
          <a:prstGeom prst="rect">
            <a:avLst/>
          </a:prstGeom>
        </p:spPr>
        <p:txBody>
          <a:bodyPr tIns="0" anchor="t" anchorCtr="0"/>
          <a:lstStyle>
            <a:lvl1pPr>
              <a:defRPr sz="3200" b="0" i="0">
                <a:solidFill>
                  <a:schemeClr val="bg1"/>
                </a:solidFill>
                <a:latin typeface="Trebuchet MS"/>
                <a:cs typeface="Trebuchet MS"/>
              </a:defRPr>
            </a:lvl1pPr>
          </a:lstStyle>
          <a:p>
            <a:r>
              <a:rPr lang="en-GB" noProof="0" dirty="0" err="1"/>
              <a:t>Titelstijl</a:t>
            </a:r>
            <a:r>
              <a:rPr lang="en-GB" noProof="0" dirty="0"/>
              <a:t> van model </a:t>
            </a:r>
            <a:r>
              <a:rPr lang="en-GB" noProof="0" dirty="0" err="1"/>
              <a:t>bewerken</a:t>
            </a:r>
            <a:endParaRPr lang="en-GB" noProof="0" dirty="0"/>
          </a:p>
        </p:txBody>
      </p:sp>
      <p:sp>
        <p:nvSpPr>
          <p:cNvPr id="4" name="Tijdelijke aanduiding voor inhoud 2"/>
          <p:cNvSpPr>
            <a:spLocks noGrp="1"/>
          </p:cNvSpPr>
          <p:nvPr>
            <p:ph idx="1" hasCustomPrompt="1"/>
          </p:nvPr>
        </p:nvSpPr>
        <p:spPr>
          <a:xfrm>
            <a:off x="720000" y="4170342"/>
            <a:ext cx="9120416" cy="1370893"/>
          </a:xfrm>
          <a:prstGeom prst="rect">
            <a:avLst/>
          </a:prstGeom>
        </p:spPr>
        <p:txBody>
          <a:bodyPr wrap="square">
            <a:noAutofit/>
          </a:bodyPr>
          <a:lstStyle>
            <a:lvl1pPr>
              <a:spcBef>
                <a:spcPts val="0"/>
              </a:spcBef>
              <a:buFontTx/>
              <a:buNone/>
              <a:defRPr sz="1600" b="0" i="0">
                <a:solidFill>
                  <a:schemeClr val="bg1"/>
                </a:solidFill>
                <a:latin typeface="Trebuchet MS"/>
                <a:cs typeface="Trebuchet MS"/>
              </a:defRPr>
            </a:lvl1pPr>
            <a:lvl2pPr marL="251988" indent="-251988">
              <a:spcBef>
                <a:spcPts val="0"/>
              </a:spcBef>
              <a:buFont typeface="Arial"/>
              <a:buChar char="•"/>
              <a:defRPr sz="1600" b="0" i="0">
                <a:solidFill>
                  <a:schemeClr val="bg1"/>
                </a:solidFill>
                <a:latin typeface="Trebuchet MS"/>
                <a:cs typeface="Trebuchet MS"/>
              </a:defRPr>
            </a:lvl2pPr>
            <a:lvl3pPr marL="503974" indent="-251988">
              <a:spcBef>
                <a:spcPts val="0"/>
              </a:spcBef>
              <a:buFont typeface="Arial"/>
              <a:buChar char="•"/>
              <a:defRPr sz="1600" b="0" i="0">
                <a:solidFill>
                  <a:schemeClr val="bg1"/>
                </a:solidFill>
                <a:latin typeface="Trebuchet MS"/>
                <a:cs typeface="Trebuchet MS"/>
              </a:defRPr>
            </a:lvl3pPr>
            <a:lvl4pPr marL="755962" indent="-251988">
              <a:spcBef>
                <a:spcPts val="0"/>
              </a:spcBef>
              <a:buFont typeface="Arial"/>
              <a:buChar char="•"/>
              <a:defRPr sz="1600" b="0" i="0">
                <a:solidFill>
                  <a:schemeClr val="bg1"/>
                </a:solidFill>
                <a:latin typeface="Trebuchet MS"/>
                <a:cs typeface="Trebuchet MS"/>
              </a:defRPr>
            </a:lvl4pPr>
            <a:lvl5pPr marL="1007949" indent="-251988">
              <a:spcBef>
                <a:spcPts val="0"/>
              </a:spcBef>
              <a:buFont typeface="Arial"/>
              <a:buChar char="•"/>
              <a:defRPr sz="1600" b="0" i="0">
                <a:solidFill>
                  <a:schemeClr val="bg1"/>
                </a:solidFill>
                <a:latin typeface="Trebuchet MS"/>
                <a:cs typeface="Trebuchet MS"/>
              </a:defRPr>
            </a:lvl5pPr>
          </a:lstStyle>
          <a:p>
            <a:pPr lvl="0"/>
            <a:r>
              <a:rPr lang="en-GB" noProof="0" dirty="0" err="1"/>
              <a:t>Klik</a:t>
            </a:r>
            <a:r>
              <a:rPr lang="en-GB" noProof="0" dirty="0"/>
              <a:t> om de </a:t>
            </a:r>
            <a:r>
              <a:rPr lang="en-GB" noProof="0" dirty="0" err="1"/>
              <a:t>tekststijl</a:t>
            </a:r>
            <a:r>
              <a:rPr lang="en-GB" noProof="0" dirty="0"/>
              <a:t> van het model </a:t>
            </a:r>
            <a:r>
              <a:rPr lang="en-GB" noProof="0" dirty="0" err="1"/>
              <a:t>te</a:t>
            </a:r>
            <a:r>
              <a:rPr lang="en-GB" noProof="0" dirty="0"/>
              <a:t> </a:t>
            </a:r>
            <a:r>
              <a:rPr lang="en-GB" noProof="0" dirty="0" err="1"/>
              <a:t>bewerken</a:t>
            </a:r>
            <a:endParaRPr lang="en-GB" noProof="0" dirty="0"/>
          </a:p>
          <a:p>
            <a:pPr lvl="1"/>
            <a:r>
              <a:rPr lang="en-GB" noProof="0" dirty="0" err="1"/>
              <a:t>Tweede</a:t>
            </a:r>
            <a:r>
              <a:rPr lang="en-GB" noProof="0" dirty="0"/>
              <a:t> </a:t>
            </a:r>
            <a:r>
              <a:rPr lang="en-GB" noProof="0" dirty="0" err="1"/>
              <a:t>niveau</a:t>
            </a:r>
            <a:endParaRPr lang="en-GB" noProof="0" dirty="0"/>
          </a:p>
          <a:p>
            <a:pPr lvl="2"/>
            <a:r>
              <a:rPr lang="en-GB" noProof="0" dirty="0" err="1"/>
              <a:t>Derde</a:t>
            </a:r>
            <a:r>
              <a:rPr lang="en-GB" noProof="0" dirty="0"/>
              <a:t> </a:t>
            </a:r>
            <a:r>
              <a:rPr lang="en-GB" noProof="0" dirty="0" err="1"/>
              <a:t>niveau</a:t>
            </a:r>
            <a:endParaRPr lang="en-GB" noProof="0" dirty="0"/>
          </a:p>
          <a:p>
            <a:pPr lvl="3"/>
            <a:r>
              <a:rPr lang="en-GB" noProof="0" dirty="0" err="1"/>
              <a:t>Vierde</a:t>
            </a:r>
            <a:r>
              <a:rPr lang="en-GB" noProof="0" dirty="0"/>
              <a:t> </a:t>
            </a:r>
            <a:r>
              <a:rPr lang="en-GB" noProof="0" dirty="0" err="1"/>
              <a:t>niveau</a:t>
            </a:r>
            <a:endParaRPr lang="en-GB" noProof="0" dirty="0"/>
          </a:p>
          <a:p>
            <a:pPr lvl="4"/>
            <a:r>
              <a:rPr lang="en-GB" noProof="0" dirty="0" err="1"/>
              <a:t>Vijfde</a:t>
            </a:r>
            <a:r>
              <a:rPr lang="en-GB" noProof="0" dirty="0"/>
              <a:t> </a:t>
            </a:r>
            <a:r>
              <a:rPr lang="en-GB" noProof="0" dirty="0" err="1"/>
              <a:t>niveau</a:t>
            </a:r>
            <a:endParaRPr lang="en-GB" noProof="0" dirty="0"/>
          </a:p>
        </p:txBody>
      </p:sp>
      <p:sp>
        <p:nvSpPr>
          <p:cNvPr id="5"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7ED80EC8-2911-FE4F-9A88-546C3FE23095}" type="datetime1">
              <a:rPr lang="nl-NL" smtClean="0"/>
              <a:t>07-04-2026</a:t>
            </a:fld>
            <a:endParaRPr lang="nl-NL"/>
          </a:p>
        </p:txBody>
      </p:sp>
      <p:sp>
        <p:nvSpPr>
          <p:cNvPr id="6"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a:p>
        </p:txBody>
      </p:sp>
      <p:sp>
        <p:nvSpPr>
          <p:cNvPr id="7"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fld id="{17FF5F41-C9F1-444F-8E29-35820DC9A1E0}" type="slidenum">
              <a:rPr lang="nl-NL" smtClean="0">
                <a:latin typeface=""/>
              </a:rPr>
              <a:pPr/>
              <a:t>‹#›</a:t>
            </a:fld>
            <a:endParaRPr lang="nl-NL"/>
          </a:p>
        </p:txBody>
      </p:sp>
    </p:spTree>
    <p:extLst>
      <p:ext uri="{BB962C8B-B14F-4D97-AF65-F5344CB8AC3E}">
        <p14:creationId xmlns:p14="http://schemas.microsoft.com/office/powerpoint/2010/main" val="4164642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8" name="Tijdelijke aanduiding voor inhoud 2"/>
          <p:cNvSpPr>
            <a:spLocks noGrp="1"/>
          </p:cNvSpPr>
          <p:nvPr>
            <p:ph idx="1"/>
          </p:nvPr>
        </p:nvSpPr>
        <p:spPr>
          <a:xfrm>
            <a:off x="720000" y="1368000"/>
            <a:ext cx="9135200" cy="3600000"/>
          </a:xfrm>
          <a:prstGeom prst="rect">
            <a:avLst/>
          </a:prstGeom>
        </p:spPr>
        <p:txBody>
          <a:bodyPr>
            <a:normAutofit/>
          </a:bodyPr>
          <a:lstStyle>
            <a:lvl1pPr marL="0" indent="0">
              <a:spcBef>
                <a:spcPts val="0"/>
              </a:spcBef>
              <a:buFontTx/>
              <a:buNone/>
              <a:defRPr sz="1600" b="0" i="0">
                <a:solidFill>
                  <a:srgbClr val="FFFFFF"/>
                </a:solidFill>
                <a:latin typeface="Trebuchet MS"/>
                <a:cs typeface="Trebuchet MS"/>
              </a:defRPr>
            </a:lvl1pPr>
            <a:lvl2pPr marL="251988" indent="-251988">
              <a:spcBef>
                <a:spcPts val="0"/>
              </a:spcBef>
              <a:buFont typeface="Arial"/>
              <a:buChar char="•"/>
              <a:defRPr sz="1600" b="0" i="0">
                <a:solidFill>
                  <a:srgbClr val="FFFFFF"/>
                </a:solidFill>
                <a:latin typeface="Trebuchet MS"/>
                <a:cs typeface="Trebuchet MS"/>
              </a:defRPr>
            </a:lvl2pPr>
            <a:lvl3pPr marL="503974" indent="-251988">
              <a:spcBef>
                <a:spcPts val="0"/>
              </a:spcBef>
              <a:buFont typeface="Arial"/>
              <a:buChar char="•"/>
              <a:defRPr sz="1600" b="0" i="0">
                <a:solidFill>
                  <a:srgbClr val="FFFFFF"/>
                </a:solidFill>
                <a:latin typeface="Trebuchet MS"/>
                <a:cs typeface="Trebuchet MS"/>
              </a:defRPr>
            </a:lvl3pPr>
            <a:lvl4pPr marL="755962" indent="-251988">
              <a:spcBef>
                <a:spcPts val="0"/>
              </a:spcBef>
              <a:buFont typeface="Arial"/>
              <a:buChar char="•"/>
              <a:defRPr sz="1600" b="0" i="0">
                <a:solidFill>
                  <a:srgbClr val="FFFFFF"/>
                </a:solidFill>
                <a:latin typeface="Trebuchet MS"/>
                <a:cs typeface="Trebuchet MS"/>
              </a:defRPr>
            </a:lvl4pPr>
            <a:lvl5pPr marL="1007949" indent="-251988">
              <a:spcBef>
                <a:spcPts val="0"/>
              </a:spcBef>
              <a:buFont typeface="Arial"/>
              <a:buChar char="•"/>
              <a:defRPr sz="1600" b="0" i="0">
                <a:solidFill>
                  <a:srgbClr val="FFFFFF"/>
                </a:solidFill>
                <a:latin typeface="Trebuchet MS"/>
                <a:cs typeface="Trebuchet MS"/>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el 1"/>
          <p:cNvSpPr>
            <a:spLocks noGrp="1"/>
          </p:cNvSpPr>
          <p:nvPr>
            <p:ph type="title"/>
          </p:nvPr>
        </p:nvSpPr>
        <p:spPr>
          <a:xfrm>
            <a:off x="720000" y="763200"/>
            <a:ext cx="9135200" cy="324000"/>
          </a:xfrm>
          <a:prstGeom prst="rect">
            <a:avLst/>
          </a:prstGeom>
        </p:spPr>
        <p:txBody>
          <a:bodyPr tIns="0" anchor="t" anchorCtr="0"/>
          <a:lstStyle>
            <a:lvl1pPr>
              <a:defRPr sz="1800" b="0" i="0">
                <a:solidFill>
                  <a:srgbClr val="498179"/>
                </a:solidFill>
                <a:latin typeface="Trebuchet MS"/>
                <a:cs typeface="Trebuchet MS"/>
              </a:defRPr>
            </a:lvl1pPr>
          </a:lstStyle>
          <a:p>
            <a:r>
              <a:rPr lang="nl-NL"/>
              <a:t>Titelstijl van model bewerken</a:t>
            </a:r>
            <a:endParaRPr lang="nl-NL" dirty="0"/>
          </a:p>
        </p:txBody>
      </p:sp>
      <p:sp>
        <p:nvSpPr>
          <p:cNvPr id="5"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73C38E40-CFCA-B34B-A856-8ECAEBF49F75}" type="datetime1">
              <a:rPr lang="nl-NL" smtClean="0"/>
              <a:t>07-04-2026</a:t>
            </a:fld>
            <a:endParaRPr lang="nl-NL"/>
          </a:p>
        </p:txBody>
      </p:sp>
      <p:sp>
        <p:nvSpPr>
          <p:cNvPr id="6"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a:p>
        </p:txBody>
      </p:sp>
      <p:sp>
        <p:nvSpPr>
          <p:cNvPr id="7"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fld id="{17FF5F41-C9F1-444F-8E29-35820DC9A1E0}" type="slidenum">
              <a:rPr lang="nl-NL" smtClean="0">
                <a:latin typeface=""/>
              </a:rPr>
              <a:pPr/>
              <a:t>‹#›</a:t>
            </a:fld>
            <a:endParaRPr lang="nl-NL"/>
          </a:p>
        </p:txBody>
      </p:sp>
    </p:spTree>
    <p:extLst>
      <p:ext uri="{BB962C8B-B14F-4D97-AF65-F5344CB8AC3E}">
        <p14:creationId xmlns:p14="http://schemas.microsoft.com/office/powerpoint/2010/main" val="4164642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groot) en object">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720000" y="2250128"/>
            <a:ext cx="9120416" cy="1370893"/>
          </a:xfrm>
          <a:prstGeom prst="rect">
            <a:avLst/>
          </a:prstGeom>
        </p:spPr>
        <p:txBody>
          <a:bodyPr tIns="0" anchor="t" anchorCtr="0"/>
          <a:lstStyle>
            <a:lvl1pPr>
              <a:defRPr sz="3200" b="0" i="0">
                <a:solidFill>
                  <a:schemeClr val="bg1"/>
                </a:solidFill>
                <a:latin typeface="Trebuchet MS"/>
                <a:cs typeface="Trebuchet MS"/>
              </a:defRPr>
            </a:lvl1pPr>
          </a:lstStyle>
          <a:p>
            <a:r>
              <a:rPr lang="en-GB" noProof="0" dirty="0" err="1"/>
              <a:t>Titelstijl</a:t>
            </a:r>
            <a:r>
              <a:rPr lang="en-GB" noProof="0" dirty="0"/>
              <a:t> van model </a:t>
            </a:r>
            <a:r>
              <a:rPr lang="en-GB" noProof="0" dirty="0" err="1"/>
              <a:t>bewerken</a:t>
            </a:r>
            <a:endParaRPr lang="en-GB" noProof="0" dirty="0"/>
          </a:p>
        </p:txBody>
      </p:sp>
      <p:sp>
        <p:nvSpPr>
          <p:cNvPr id="4" name="Tijdelijke aanduiding voor inhoud 2"/>
          <p:cNvSpPr>
            <a:spLocks noGrp="1"/>
          </p:cNvSpPr>
          <p:nvPr>
            <p:ph idx="1" hasCustomPrompt="1"/>
          </p:nvPr>
        </p:nvSpPr>
        <p:spPr>
          <a:xfrm>
            <a:off x="720000" y="4170342"/>
            <a:ext cx="9120416" cy="1370893"/>
          </a:xfrm>
          <a:prstGeom prst="rect">
            <a:avLst/>
          </a:prstGeom>
        </p:spPr>
        <p:txBody>
          <a:bodyPr wrap="square">
            <a:noAutofit/>
          </a:bodyPr>
          <a:lstStyle>
            <a:lvl1pPr>
              <a:spcBef>
                <a:spcPts val="0"/>
              </a:spcBef>
              <a:buFontTx/>
              <a:buNone/>
              <a:defRPr sz="1600" b="0" i="0">
                <a:solidFill>
                  <a:schemeClr val="bg1"/>
                </a:solidFill>
                <a:latin typeface="Trebuchet MS"/>
                <a:cs typeface="Trebuchet MS"/>
              </a:defRPr>
            </a:lvl1pPr>
            <a:lvl2pPr marL="251988" indent="-251988">
              <a:spcBef>
                <a:spcPts val="0"/>
              </a:spcBef>
              <a:buFont typeface="Arial"/>
              <a:buChar char="•"/>
              <a:defRPr sz="1600" b="0" i="0">
                <a:solidFill>
                  <a:schemeClr val="bg1"/>
                </a:solidFill>
                <a:latin typeface="Trebuchet MS"/>
                <a:cs typeface="Trebuchet MS"/>
              </a:defRPr>
            </a:lvl2pPr>
            <a:lvl3pPr marL="503974" indent="-251988">
              <a:spcBef>
                <a:spcPts val="0"/>
              </a:spcBef>
              <a:buFont typeface="Arial"/>
              <a:buChar char="•"/>
              <a:defRPr sz="1600" b="0" i="0">
                <a:solidFill>
                  <a:schemeClr val="bg1"/>
                </a:solidFill>
                <a:latin typeface="Trebuchet MS"/>
                <a:cs typeface="Trebuchet MS"/>
              </a:defRPr>
            </a:lvl3pPr>
            <a:lvl4pPr marL="755962" indent="-251988">
              <a:spcBef>
                <a:spcPts val="0"/>
              </a:spcBef>
              <a:buFont typeface="Arial"/>
              <a:buChar char="•"/>
              <a:defRPr sz="1600" b="0" i="0">
                <a:solidFill>
                  <a:schemeClr val="bg1"/>
                </a:solidFill>
                <a:latin typeface="Trebuchet MS"/>
                <a:cs typeface="Trebuchet MS"/>
              </a:defRPr>
            </a:lvl4pPr>
            <a:lvl5pPr marL="1007949" indent="-251988">
              <a:spcBef>
                <a:spcPts val="0"/>
              </a:spcBef>
              <a:buFont typeface="Arial"/>
              <a:buChar char="•"/>
              <a:defRPr sz="1600" b="0" i="0">
                <a:solidFill>
                  <a:schemeClr val="bg1"/>
                </a:solidFill>
                <a:latin typeface="Trebuchet MS"/>
                <a:cs typeface="Trebuchet MS"/>
              </a:defRPr>
            </a:lvl5pPr>
          </a:lstStyle>
          <a:p>
            <a:pPr lvl="0"/>
            <a:r>
              <a:rPr lang="en-GB" noProof="0" dirty="0" err="1"/>
              <a:t>Klik</a:t>
            </a:r>
            <a:r>
              <a:rPr lang="en-GB" noProof="0" dirty="0"/>
              <a:t> om de </a:t>
            </a:r>
            <a:r>
              <a:rPr lang="en-GB" noProof="0" dirty="0" err="1"/>
              <a:t>tekststijl</a:t>
            </a:r>
            <a:r>
              <a:rPr lang="en-GB" noProof="0" dirty="0"/>
              <a:t> van het model </a:t>
            </a:r>
            <a:r>
              <a:rPr lang="en-GB" noProof="0" dirty="0" err="1"/>
              <a:t>te</a:t>
            </a:r>
            <a:r>
              <a:rPr lang="en-GB" noProof="0" dirty="0"/>
              <a:t> </a:t>
            </a:r>
            <a:r>
              <a:rPr lang="en-GB" noProof="0" dirty="0" err="1"/>
              <a:t>bewerken</a:t>
            </a:r>
            <a:endParaRPr lang="en-GB" noProof="0" dirty="0"/>
          </a:p>
          <a:p>
            <a:pPr lvl="1"/>
            <a:r>
              <a:rPr lang="en-GB" noProof="0" dirty="0" err="1"/>
              <a:t>Tweede</a:t>
            </a:r>
            <a:r>
              <a:rPr lang="en-GB" noProof="0" dirty="0"/>
              <a:t> </a:t>
            </a:r>
            <a:r>
              <a:rPr lang="en-GB" noProof="0" dirty="0" err="1"/>
              <a:t>niveau</a:t>
            </a:r>
            <a:endParaRPr lang="en-GB" noProof="0" dirty="0"/>
          </a:p>
          <a:p>
            <a:pPr lvl="2"/>
            <a:r>
              <a:rPr lang="en-GB" noProof="0" dirty="0" err="1"/>
              <a:t>Derde</a:t>
            </a:r>
            <a:r>
              <a:rPr lang="en-GB" noProof="0" dirty="0"/>
              <a:t> </a:t>
            </a:r>
            <a:r>
              <a:rPr lang="en-GB" noProof="0" dirty="0" err="1"/>
              <a:t>niveau</a:t>
            </a:r>
            <a:endParaRPr lang="en-GB" noProof="0" dirty="0"/>
          </a:p>
          <a:p>
            <a:pPr lvl="3"/>
            <a:r>
              <a:rPr lang="en-GB" noProof="0" dirty="0" err="1"/>
              <a:t>Vierde</a:t>
            </a:r>
            <a:r>
              <a:rPr lang="en-GB" noProof="0" dirty="0"/>
              <a:t> </a:t>
            </a:r>
            <a:r>
              <a:rPr lang="en-GB" noProof="0" dirty="0" err="1"/>
              <a:t>niveau</a:t>
            </a:r>
            <a:endParaRPr lang="en-GB" noProof="0" dirty="0"/>
          </a:p>
          <a:p>
            <a:pPr lvl="4"/>
            <a:r>
              <a:rPr lang="en-GB" noProof="0" dirty="0" err="1"/>
              <a:t>Vijfde</a:t>
            </a:r>
            <a:r>
              <a:rPr lang="en-GB" noProof="0" dirty="0"/>
              <a:t> </a:t>
            </a:r>
            <a:r>
              <a:rPr lang="en-GB" noProof="0" dirty="0" err="1"/>
              <a:t>niveau</a:t>
            </a:r>
            <a:endParaRPr lang="en-GB" noProof="0" dirty="0"/>
          </a:p>
        </p:txBody>
      </p:sp>
      <p:sp>
        <p:nvSpPr>
          <p:cNvPr id="5"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7ED80EC8-2911-FE4F-9A88-546C3FE23095}" type="datetime1">
              <a:rPr lang="nl-NL" smtClean="0"/>
              <a:t>07-04-2026</a:t>
            </a:fld>
            <a:endParaRPr lang="nl-NL"/>
          </a:p>
        </p:txBody>
      </p:sp>
      <p:sp>
        <p:nvSpPr>
          <p:cNvPr id="6"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a:p>
        </p:txBody>
      </p:sp>
      <p:sp>
        <p:nvSpPr>
          <p:cNvPr id="7"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fld id="{17FF5F41-C9F1-444F-8E29-35820DC9A1E0}" type="slidenum">
              <a:rPr lang="nl-NL" smtClean="0">
                <a:latin typeface=""/>
              </a:rPr>
              <a:pPr/>
              <a:t>‹#›</a:t>
            </a:fld>
            <a:endParaRPr lang="nl-NL"/>
          </a:p>
        </p:txBody>
      </p:sp>
    </p:spTree>
    <p:extLst>
      <p:ext uri="{BB962C8B-B14F-4D97-AF65-F5344CB8AC3E}">
        <p14:creationId xmlns:p14="http://schemas.microsoft.com/office/powerpoint/2010/main" val="515654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8" name="Tijdelijke aanduiding voor inhoud 2"/>
          <p:cNvSpPr>
            <a:spLocks noGrp="1"/>
          </p:cNvSpPr>
          <p:nvPr>
            <p:ph idx="1"/>
          </p:nvPr>
        </p:nvSpPr>
        <p:spPr>
          <a:xfrm>
            <a:off x="720000" y="1368000"/>
            <a:ext cx="9135200" cy="3600000"/>
          </a:xfrm>
          <a:prstGeom prst="rect">
            <a:avLst/>
          </a:prstGeom>
        </p:spPr>
        <p:txBody>
          <a:bodyPr>
            <a:normAutofit/>
          </a:bodyPr>
          <a:lstStyle>
            <a:lvl1pPr marL="0" indent="0">
              <a:spcBef>
                <a:spcPts val="0"/>
              </a:spcBef>
              <a:buFontTx/>
              <a:buNone/>
              <a:defRPr sz="1600" b="0" i="0">
                <a:solidFill>
                  <a:srgbClr val="FFFFFF"/>
                </a:solidFill>
                <a:latin typeface="Trebuchet MS"/>
                <a:cs typeface="Trebuchet MS"/>
              </a:defRPr>
            </a:lvl1pPr>
            <a:lvl2pPr marL="251988" indent="-251988">
              <a:spcBef>
                <a:spcPts val="0"/>
              </a:spcBef>
              <a:buFont typeface="Arial"/>
              <a:buChar char="•"/>
              <a:defRPr sz="1600" b="0" i="0">
                <a:solidFill>
                  <a:srgbClr val="FFFFFF"/>
                </a:solidFill>
                <a:latin typeface="Trebuchet MS"/>
                <a:cs typeface="Trebuchet MS"/>
              </a:defRPr>
            </a:lvl2pPr>
            <a:lvl3pPr marL="503974" indent="-251988">
              <a:spcBef>
                <a:spcPts val="0"/>
              </a:spcBef>
              <a:buFont typeface="Arial"/>
              <a:buChar char="•"/>
              <a:defRPr sz="1600" b="0" i="0">
                <a:solidFill>
                  <a:srgbClr val="FFFFFF"/>
                </a:solidFill>
                <a:latin typeface="Trebuchet MS"/>
                <a:cs typeface="Trebuchet MS"/>
              </a:defRPr>
            </a:lvl3pPr>
            <a:lvl4pPr marL="755962" indent="-251988">
              <a:spcBef>
                <a:spcPts val="0"/>
              </a:spcBef>
              <a:buFont typeface="Arial"/>
              <a:buChar char="•"/>
              <a:defRPr sz="1600" b="0" i="0">
                <a:solidFill>
                  <a:srgbClr val="FFFFFF"/>
                </a:solidFill>
                <a:latin typeface="Trebuchet MS"/>
                <a:cs typeface="Trebuchet MS"/>
              </a:defRPr>
            </a:lvl4pPr>
            <a:lvl5pPr marL="1007949" indent="-251988">
              <a:spcBef>
                <a:spcPts val="0"/>
              </a:spcBef>
              <a:buFont typeface="Arial"/>
              <a:buChar char="•"/>
              <a:defRPr sz="1600" b="0" i="0">
                <a:solidFill>
                  <a:srgbClr val="FFFFFF"/>
                </a:solidFill>
                <a:latin typeface="Trebuchet MS"/>
                <a:cs typeface="Trebuchet MS"/>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el 1"/>
          <p:cNvSpPr>
            <a:spLocks noGrp="1"/>
          </p:cNvSpPr>
          <p:nvPr>
            <p:ph type="title"/>
          </p:nvPr>
        </p:nvSpPr>
        <p:spPr>
          <a:xfrm>
            <a:off x="720000" y="763200"/>
            <a:ext cx="9135200" cy="324000"/>
          </a:xfrm>
          <a:prstGeom prst="rect">
            <a:avLst/>
          </a:prstGeom>
        </p:spPr>
        <p:txBody>
          <a:bodyPr tIns="0" anchor="t" anchorCtr="0"/>
          <a:lstStyle>
            <a:lvl1pPr>
              <a:defRPr sz="1800" b="0" i="0">
                <a:solidFill>
                  <a:srgbClr val="498179"/>
                </a:solidFill>
                <a:latin typeface="Trebuchet MS"/>
                <a:cs typeface="Trebuchet MS"/>
              </a:defRPr>
            </a:lvl1pPr>
          </a:lstStyle>
          <a:p>
            <a:r>
              <a:rPr lang="nl-NL"/>
              <a:t>Titelstijl van model bewerken</a:t>
            </a:r>
            <a:endParaRPr lang="nl-NL" dirty="0"/>
          </a:p>
        </p:txBody>
      </p:sp>
      <p:sp>
        <p:nvSpPr>
          <p:cNvPr id="5"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73C38E40-CFCA-B34B-A856-8ECAEBF49F75}" type="datetime1">
              <a:rPr lang="nl-NL" smtClean="0"/>
              <a:t>07-04-2026</a:t>
            </a:fld>
            <a:endParaRPr lang="nl-NL"/>
          </a:p>
        </p:txBody>
      </p:sp>
      <p:sp>
        <p:nvSpPr>
          <p:cNvPr id="6"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a:p>
        </p:txBody>
      </p:sp>
      <p:sp>
        <p:nvSpPr>
          <p:cNvPr id="7"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fld id="{17FF5F41-C9F1-444F-8E29-35820DC9A1E0}" type="slidenum">
              <a:rPr lang="nl-NL" smtClean="0">
                <a:latin typeface=""/>
              </a:rPr>
              <a:pPr/>
              <a:t>‹#›</a:t>
            </a:fld>
            <a:endParaRPr lang="nl-NL"/>
          </a:p>
        </p:txBody>
      </p:sp>
    </p:spTree>
    <p:extLst>
      <p:ext uri="{BB962C8B-B14F-4D97-AF65-F5344CB8AC3E}">
        <p14:creationId xmlns:p14="http://schemas.microsoft.com/office/powerpoint/2010/main" val="4287208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amp; tekst">
    <p:spTree>
      <p:nvGrpSpPr>
        <p:cNvPr id="1" name=""/>
        <p:cNvGrpSpPr/>
        <p:nvPr/>
      </p:nvGrpSpPr>
      <p:grpSpPr>
        <a:xfrm>
          <a:off x="0" y="0"/>
          <a:ext cx="0" cy="0"/>
          <a:chOff x="0" y="0"/>
          <a:chExt cx="0" cy="0"/>
        </a:xfrm>
      </p:grpSpPr>
      <p:sp>
        <p:nvSpPr>
          <p:cNvPr id="2" name="Titel 1"/>
          <p:cNvSpPr>
            <a:spLocks noGrp="1"/>
          </p:cNvSpPr>
          <p:nvPr>
            <p:ph type="title"/>
          </p:nvPr>
        </p:nvSpPr>
        <p:spPr>
          <a:xfrm>
            <a:off x="720000" y="1368000"/>
            <a:ext cx="9120416" cy="689400"/>
          </a:xfrm>
          <a:prstGeom prst="rect">
            <a:avLst/>
          </a:prstGeom>
        </p:spPr>
        <p:txBody>
          <a:bodyPr tIns="0" anchor="t" anchorCtr="0"/>
          <a:lstStyle>
            <a:lvl1pPr>
              <a:defRPr sz="3200" b="0" i="0">
                <a:solidFill>
                  <a:srgbClr val="00332B"/>
                </a:solidFill>
                <a:latin typeface="Trebuchet MS"/>
                <a:cs typeface="Trebuchet MS"/>
              </a:defRPr>
            </a:lvl1pPr>
          </a:lstStyle>
          <a:p>
            <a:r>
              <a:rPr lang="nl-NL" dirty="0"/>
              <a:t>Titelstijl van model bewerken</a:t>
            </a:r>
          </a:p>
        </p:txBody>
      </p:sp>
      <p:sp>
        <p:nvSpPr>
          <p:cNvPr id="3" name="Tijdelijke aanduiding voor inhoud 2"/>
          <p:cNvSpPr>
            <a:spLocks noGrp="1"/>
          </p:cNvSpPr>
          <p:nvPr>
            <p:ph idx="1"/>
          </p:nvPr>
        </p:nvSpPr>
        <p:spPr>
          <a:xfrm>
            <a:off x="720000" y="2160000"/>
            <a:ext cx="9120416" cy="3600000"/>
          </a:xfrm>
          <a:prstGeom prst="rect">
            <a:avLst/>
          </a:prstGeom>
        </p:spPr>
        <p:txBody>
          <a:bodyPr wrap="square">
            <a:noAutofit/>
          </a:bodyPr>
          <a:lstStyle>
            <a:lvl1pPr>
              <a:buFontTx/>
              <a:buNone/>
              <a:defRPr sz="1600" b="0" i="0">
                <a:solidFill>
                  <a:srgbClr val="000000"/>
                </a:solidFill>
                <a:latin typeface="Trebuchet MS"/>
                <a:cs typeface="Trebuchet MS"/>
              </a:defRPr>
            </a:lvl1pPr>
            <a:lvl2pPr marL="251988" indent="-251988">
              <a:buFont typeface="Arial"/>
              <a:buChar char="•"/>
              <a:defRPr sz="1600" b="0" i="0">
                <a:solidFill>
                  <a:srgbClr val="000000"/>
                </a:solidFill>
                <a:latin typeface="Trebuchet MS"/>
                <a:cs typeface="Trebuchet MS"/>
              </a:defRPr>
            </a:lvl2pPr>
            <a:lvl3pPr marL="503974" indent="-251988">
              <a:buFont typeface="Arial"/>
              <a:buChar char="•"/>
              <a:defRPr sz="1600" b="0" i="0">
                <a:solidFill>
                  <a:srgbClr val="000000"/>
                </a:solidFill>
                <a:latin typeface="Trebuchet MS"/>
                <a:cs typeface="Trebuchet MS"/>
              </a:defRPr>
            </a:lvl3pPr>
            <a:lvl4pPr marL="755962" indent="-251988">
              <a:buFont typeface="Arial"/>
              <a:buChar char="•"/>
              <a:defRPr sz="1600" b="0" i="0">
                <a:solidFill>
                  <a:srgbClr val="000000"/>
                </a:solidFill>
                <a:latin typeface="Trebuchet MS"/>
                <a:cs typeface="Trebuchet MS"/>
              </a:defRPr>
            </a:lvl4pPr>
            <a:lvl5pPr marL="1007949" indent="-251988">
              <a:buFont typeface="Arial"/>
              <a:buChar char="•"/>
              <a:defRPr sz="1600" b="0" i="0">
                <a:solidFill>
                  <a:srgbClr val="000000"/>
                </a:solidFill>
                <a:latin typeface="Trebuchet MS"/>
                <a:cs typeface="Trebuchet MS"/>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2EAC9B49-AC5D-9A42-BF7A-7FB0AA000EEE}" type="datetime1">
              <a:rPr lang="nl-NL" smtClean="0"/>
              <a:t>07-04-2026</a:t>
            </a:fld>
            <a:endParaRPr lang="nl-NL"/>
          </a:p>
        </p:txBody>
      </p:sp>
      <p:sp>
        <p:nvSpPr>
          <p:cNvPr id="11"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a:p>
        </p:txBody>
      </p:sp>
      <p:sp>
        <p:nvSpPr>
          <p:cNvPr id="12"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fld id="{17FF5F41-C9F1-444F-8E29-35820DC9A1E0}" type="slidenum">
              <a:rPr lang="nl-NL" smtClean="0">
                <a:latin typeface=""/>
              </a:rPr>
              <a:pPr/>
              <a:t>‹#›</a:t>
            </a:fld>
            <a:endParaRPr lang="nl-NL"/>
          </a:p>
        </p:txBody>
      </p:sp>
    </p:spTree>
    <p:extLst>
      <p:ext uri="{BB962C8B-B14F-4D97-AF65-F5344CB8AC3E}">
        <p14:creationId xmlns:p14="http://schemas.microsoft.com/office/powerpoint/2010/main" val="1667207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titel &amp; tekst">
    <p:spTree>
      <p:nvGrpSpPr>
        <p:cNvPr id="1" name=""/>
        <p:cNvGrpSpPr/>
        <p:nvPr/>
      </p:nvGrpSpPr>
      <p:grpSpPr>
        <a:xfrm>
          <a:off x="0" y="0"/>
          <a:ext cx="0" cy="0"/>
          <a:chOff x="0" y="0"/>
          <a:chExt cx="0" cy="0"/>
        </a:xfrm>
      </p:grpSpPr>
      <p:sp>
        <p:nvSpPr>
          <p:cNvPr id="6" name="Titel 1"/>
          <p:cNvSpPr>
            <a:spLocks noGrp="1"/>
          </p:cNvSpPr>
          <p:nvPr>
            <p:ph type="title" hasCustomPrompt="1"/>
          </p:nvPr>
        </p:nvSpPr>
        <p:spPr>
          <a:xfrm>
            <a:off x="720000" y="548680"/>
            <a:ext cx="9135200" cy="480053"/>
          </a:xfrm>
          <a:prstGeom prst="rect">
            <a:avLst/>
          </a:prstGeom>
        </p:spPr>
        <p:txBody>
          <a:bodyPr tIns="0" anchor="t" anchorCtr="0"/>
          <a:lstStyle>
            <a:lvl1pPr>
              <a:defRPr sz="3200" b="0" i="0">
                <a:solidFill>
                  <a:srgbClr val="498179"/>
                </a:solidFill>
                <a:latin typeface="Trebuchet MS"/>
                <a:cs typeface="Trebuchet MS"/>
              </a:defRPr>
            </a:lvl1pPr>
          </a:lstStyle>
          <a:p>
            <a:r>
              <a:rPr lang="en-GB" noProof="0" dirty="0" err="1"/>
              <a:t>Titelstijl</a:t>
            </a:r>
            <a:r>
              <a:rPr lang="en-GB" noProof="0" dirty="0"/>
              <a:t> van model </a:t>
            </a:r>
            <a:r>
              <a:rPr lang="en-GB" noProof="0" dirty="0" err="1"/>
              <a:t>bewerken</a:t>
            </a:r>
            <a:endParaRPr lang="en-GB" noProof="0" dirty="0"/>
          </a:p>
        </p:txBody>
      </p:sp>
      <p:sp>
        <p:nvSpPr>
          <p:cNvPr id="7" name="Tijdelijke aanduiding voor inhoud 2"/>
          <p:cNvSpPr>
            <a:spLocks noGrp="1"/>
          </p:cNvSpPr>
          <p:nvPr>
            <p:ph idx="1" hasCustomPrompt="1"/>
          </p:nvPr>
        </p:nvSpPr>
        <p:spPr>
          <a:xfrm>
            <a:off x="720000" y="1368000"/>
            <a:ext cx="9135200" cy="3273000"/>
          </a:xfrm>
          <a:prstGeom prst="rect">
            <a:avLst/>
          </a:prstGeom>
        </p:spPr>
        <p:txBody>
          <a:bodyPr wrap="square">
            <a:noAutofit/>
          </a:bodyPr>
          <a:lstStyle>
            <a:lvl1pPr>
              <a:lnSpc>
                <a:spcPct val="150000"/>
              </a:lnSpc>
              <a:buFontTx/>
              <a:buNone/>
              <a:defRPr sz="2133" b="0" i="0">
                <a:solidFill>
                  <a:srgbClr val="000000"/>
                </a:solidFill>
                <a:latin typeface="Trebuchet MS"/>
                <a:cs typeface="Trebuchet MS"/>
              </a:defRPr>
            </a:lvl1pPr>
            <a:lvl2pPr marL="251988" indent="-251988">
              <a:lnSpc>
                <a:spcPct val="150000"/>
              </a:lnSpc>
              <a:buFont typeface="Arial"/>
              <a:buChar char="•"/>
              <a:defRPr sz="2133" b="0" i="0">
                <a:solidFill>
                  <a:srgbClr val="000000"/>
                </a:solidFill>
                <a:latin typeface="Trebuchet MS"/>
                <a:cs typeface="Trebuchet MS"/>
              </a:defRPr>
            </a:lvl2pPr>
            <a:lvl3pPr marL="503974" indent="-251988">
              <a:lnSpc>
                <a:spcPct val="150000"/>
              </a:lnSpc>
              <a:buFont typeface="Arial"/>
              <a:buChar char="•"/>
              <a:defRPr sz="2133" b="0" i="0">
                <a:solidFill>
                  <a:srgbClr val="000000"/>
                </a:solidFill>
                <a:latin typeface="Trebuchet MS"/>
                <a:cs typeface="Trebuchet MS"/>
              </a:defRPr>
            </a:lvl3pPr>
            <a:lvl4pPr marL="755962" indent="-251988">
              <a:lnSpc>
                <a:spcPct val="150000"/>
              </a:lnSpc>
              <a:buFont typeface="Arial"/>
              <a:buChar char="•"/>
              <a:defRPr sz="2133" b="0" i="0">
                <a:solidFill>
                  <a:srgbClr val="000000"/>
                </a:solidFill>
                <a:latin typeface="Trebuchet MS"/>
                <a:cs typeface="Trebuchet MS"/>
              </a:defRPr>
            </a:lvl4pPr>
            <a:lvl5pPr marL="1007949" indent="-251988">
              <a:lnSpc>
                <a:spcPct val="150000"/>
              </a:lnSpc>
              <a:buFont typeface="Arial"/>
              <a:buChar char="•"/>
              <a:defRPr sz="2133" b="0" i="0">
                <a:solidFill>
                  <a:srgbClr val="000000"/>
                </a:solidFill>
                <a:latin typeface="Trebuchet MS"/>
                <a:cs typeface="Trebuchet MS"/>
              </a:defRPr>
            </a:lvl5pPr>
          </a:lstStyle>
          <a:p>
            <a:pPr lvl="0"/>
            <a:r>
              <a:rPr lang="en-GB" noProof="0" dirty="0" err="1"/>
              <a:t>Klik</a:t>
            </a:r>
            <a:r>
              <a:rPr lang="en-GB" noProof="0" dirty="0"/>
              <a:t> om de </a:t>
            </a:r>
            <a:r>
              <a:rPr lang="en-GB" noProof="0" dirty="0" err="1"/>
              <a:t>tekststijl</a:t>
            </a:r>
            <a:r>
              <a:rPr lang="en-GB" noProof="0" dirty="0"/>
              <a:t> van het model </a:t>
            </a:r>
            <a:r>
              <a:rPr lang="en-GB" noProof="0" dirty="0" err="1"/>
              <a:t>te</a:t>
            </a:r>
            <a:r>
              <a:rPr lang="en-GB" noProof="0" dirty="0"/>
              <a:t> </a:t>
            </a:r>
            <a:r>
              <a:rPr lang="en-GB" noProof="0" dirty="0" err="1"/>
              <a:t>bewerken</a:t>
            </a:r>
            <a:endParaRPr lang="en-GB" noProof="0" dirty="0"/>
          </a:p>
          <a:p>
            <a:pPr lvl="1"/>
            <a:r>
              <a:rPr lang="en-GB" noProof="0" dirty="0" err="1"/>
              <a:t>Tweede</a:t>
            </a:r>
            <a:r>
              <a:rPr lang="en-GB" noProof="0" dirty="0"/>
              <a:t> </a:t>
            </a:r>
            <a:r>
              <a:rPr lang="en-GB" noProof="0" dirty="0" err="1"/>
              <a:t>niveau</a:t>
            </a:r>
            <a:endParaRPr lang="en-GB" noProof="0" dirty="0"/>
          </a:p>
          <a:p>
            <a:pPr lvl="2"/>
            <a:r>
              <a:rPr lang="en-GB" noProof="0" dirty="0" err="1"/>
              <a:t>Derde</a:t>
            </a:r>
            <a:r>
              <a:rPr lang="en-GB" noProof="0" dirty="0"/>
              <a:t> </a:t>
            </a:r>
            <a:r>
              <a:rPr lang="en-GB" noProof="0" dirty="0" err="1"/>
              <a:t>niveau</a:t>
            </a:r>
            <a:endParaRPr lang="en-GB" noProof="0" dirty="0"/>
          </a:p>
          <a:p>
            <a:pPr lvl="3"/>
            <a:r>
              <a:rPr lang="en-GB" noProof="0" dirty="0" err="1"/>
              <a:t>Vierde</a:t>
            </a:r>
            <a:r>
              <a:rPr lang="en-GB" noProof="0" dirty="0"/>
              <a:t> </a:t>
            </a:r>
            <a:r>
              <a:rPr lang="en-GB" noProof="0" dirty="0" err="1"/>
              <a:t>niveau</a:t>
            </a:r>
            <a:endParaRPr lang="en-GB" noProof="0" dirty="0"/>
          </a:p>
          <a:p>
            <a:pPr lvl="4"/>
            <a:r>
              <a:rPr lang="en-GB" noProof="0" dirty="0" err="1"/>
              <a:t>Vijfde</a:t>
            </a:r>
            <a:r>
              <a:rPr lang="en-GB" noProof="0" dirty="0"/>
              <a:t> </a:t>
            </a:r>
            <a:r>
              <a:rPr lang="en-GB" noProof="0" dirty="0" err="1"/>
              <a:t>niveau</a:t>
            </a:r>
            <a:endParaRPr lang="en-GB" noProof="0" dirty="0"/>
          </a:p>
        </p:txBody>
      </p:sp>
      <p:sp>
        <p:nvSpPr>
          <p:cNvPr id="12"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A51A3B67-A209-AC41-B60C-9D89E6772B80}" type="datetime1">
              <a:rPr lang="nl-NL" smtClean="0"/>
              <a:t>07-04-2026</a:t>
            </a:fld>
            <a:endParaRPr lang="nl-NL"/>
          </a:p>
        </p:txBody>
      </p:sp>
      <p:sp>
        <p:nvSpPr>
          <p:cNvPr id="13"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dirty="0"/>
          </a:p>
        </p:txBody>
      </p:sp>
      <p:sp>
        <p:nvSpPr>
          <p:cNvPr id="14"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fld id="{17FF5F41-C9F1-444F-8E29-35820DC9A1E0}" type="slidenum">
              <a:rPr lang="nl-NL" smtClean="0">
                <a:latin typeface=""/>
              </a:rPr>
              <a:pPr/>
              <a:t>‹#›</a:t>
            </a:fld>
            <a:endParaRPr lang="nl-NL"/>
          </a:p>
        </p:txBody>
      </p:sp>
    </p:spTree>
    <p:extLst>
      <p:ext uri="{BB962C8B-B14F-4D97-AF65-F5344CB8AC3E}">
        <p14:creationId xmlns:p14="http://schemas.microsoft.com/office/powerpoint/2010/main" val="353773992"/>
      </p:ext>
    </p:extLst>
  </p:cSld>
  <p:clrMapOvr>
    <a:masterClrMapping/>
  </p:clrMapOvr>
  <p:extLst>
    <p:ext uri="{DCECCB84-F9BA-43D5-87BE-67443E8EF086}">
      <p15:sldGuideLst xmlns:p15="http://schemas.microsoft.com/office/powerpoint/2012/main">
        <p15:guide id="1" orient="horz" pos="1484">
          <p15:clr>
            <a:srgbClr val="FBAE40"/>
          </p15:clr>
        </p15:guide>
        <p15:guide id="2" pos="38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titel &amp; tekst (geen watermerk)">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8D59739-82B3-4776-B50A-AEE4ACF2200A}"/>
              </a:ext>
            </a:extLst>
          </p:cNvPr>
          <p:cNvSpPr/>
          <p:nvPr userDrawn="1"/>
        </p:nvSpPr>
        <p:spPr>
          <a:xfrm>
            <a:off x="2159563" y="4240593"/>
            <a:ext cx="10032437" cy="461665"/>
          </a:xfrm>
          <a:prstGeom prst="rect">
            <a:avLst/>
          </a:prstGeom>
          <a:solidFill>
            <a:schemeClr val="bg1"/>
          </a:solidFill>
        </p:spPr>
        <p:txBody>
          <a:bodyPr wrap="square" rtlCol="0" anchor="ctr">
            <a:spAutoFit/>
          </a:bodyPr>
          <a:lstStyle/>
          <a:p>
            <a:pPr algn="ctr"/>
            <a:endParaRPr lang="nl-NL" sz="2400" dirty="0" err="1">
              <a:solidFill>
                <a:prstClr val="black"/>
              </a:solidFill>
              <a:latin typeface="Trebuchet MS"/>
              <a:cs typeface="Trebuchet MS"/>
            </a:endParaRPr>
          </a:p>
        </p:txBody>
      </p:sp>
      <p:sp>
        <p:nvSpPr>
          <p:cNvPr id="6" name="Titel 1"/>
          <p:cNvSpPr>
            <a:spLocks noGrp="1"/>
          </p:cNvSpPr>
          <p:nvPr>
            <p:ph type="title" hasCustomPrompt="1"/>
          </p:nvPr>
        </p:nvSpPr>
        <p:spPr>
          <a:xfrm>
            <a:off x="720000" y="548680"/>
            <a:ext cx="9135200" cy="480053"/>
          </a:xfrm>
          <a:prstGeom prst="rect">
            <a:avLst/>
          </a:prstGeom>
        </p:spPr>
        <p:txBody>
          <a:bodyPr tIns="0" anchor="t" anchorCtr="0"/>
          <a:lstStyle>
            <a:lvl1pPr>
              <a:defRPr sz="3200" b="0" i="0">
                <a:solidFill>
                  <a:srgbClr val="498179"/>
                </a:solidFill>
                <a:latin typeface="Trebuchet MS"/>
                <a:cs typeface="Trebuchet MS"/>
              </a:defRPr>
            </a:lvl1pPr>
          </a:lstStyle>
          <a:p>
            <a:r>
              <a:rPr lang="en-GB" noProof="0" dirty="0" err="1"/>
              <a:t>Titelstijl</a:t>
            </a:r>
            <a:r>
              <a:rPr lang="en-GB" noProof="0" dirty="0"/>
              <a:t> van model </a:t>
            </a:r>
            <a:r>
              <a:rPr lang="en-GB" noProof="0" dirty="0" err="1"/>
              <a:t>bewerken</a:t>
            </a:r>
            <a:endParaRPr lang="en-GB" noProof="0" dirty="0"/>
          </a:p>
        </p:txBody>
      </p:sp>
      <p:sp>
        <p:nvSpPr>
          <p:cNvPr id="7" name="Tijdelijke aanduiding voor inhoud 2"/>
          <p:cNvSpPr>
            <a:spLocks noGrp="1"/>
          </p:cNvSpPr>
          <p:nvPr>
            <p:ph idx="1" hasCustomPrompt="1"/>
          </p:nvPr>
        </p:nvSpPr>
        <p:spPr>
          <a:xfrm>
            <a:off x="720000" y="1368000"/>
            <a:ext cx="9135200" cy="3273000"/>
          </a:xfrm>
          <a:prstGeom prst="rect">
            <a:avLst/>
          </a:prstGeom>
        </p:spPr>
        <p:txBody>
          <a:bodyPr wrap="square">
            <a:noAutofit/>
          </a:bodyPr>
          <a:lstStyle>
            <a:lvl1pPr>
              <a:lnSpc>
                <a:spcPct val="150000"/>
              </a:lnSpc>
              <a:buFontTx/>
              <a:buNone/>
              <a:defRPr sz="2133" b="0" i="0">
                <a:solidFill>
                  <a:srgbClr val="000000"/>
                </a:solidFill>
                <a:latin typeface="Trebuchet MS"/>
                <a:cs typeface="Trebuchet MS"/>
              </a:defRPr>
            </a:lvl1pPr>
            <a:lvl2pPr marL="251988" indent="-251988">
              <a:lnSpc>
                <a:spcPct val="150000"/>
              </a:lnSpc>
              <a:buFont typeface="Arial"/>
              <a:buChar char="•"/>
              <a:defRPr sz="2133" b="0" i="0">
                <a:solidFill>
                  <a:srgbClr val="000000"/>
                </a:solidFill>
                <a:latin typeface="Trebuchet MS"/>
                <a:cs typeface="Trebuchet MS"/>
              </a:defRPr>
            </a:lvl2pPr>
            <a:lvl3pPr marL="503974" indent="-251988">
              <a:lnSpc>
                <a:spcPct val="150000"/>
              </a:lnSpc>
              <a:buFont typeface="Arial"/>
              <a:buChar char="•"/>
              <a:defRPr sz="2133" b="0" i="0">
                <a:solidFill>
                  <a:srgbClr val="000000"/>
                </a:solidFill>
                <a:latin typeface="Trebuchet MS"/>
                <a:cs typeface="Trebuchet MS"/>
              </a:defRPr>
            </a:lvl3pPr>
            <a:lvl4pPr marL="755962" indent="-251988">
              <a:lnSpc>
                <a:spcPct val="150000"/>
              </a:lnSpc>
              <a:buFont typeface="Arial"/>
              <a:buChar char="•"/>
              <a:defRPr sz="2133" b="0" i="0">
                <a:solidFill>
                  <a:srgbClr val="000000"/>
                </a:solidFill>
                <a:latin typeface="Trebuchet MS"/>
                <a:cs typeface="Trebuchet MS"/>
              </a:defRPr>
            </a:lvl4pPr>
            <a:lvl5pPr marL="1007949" indent="-251988">
              <a:lnSpc>
                <a:spcPct val="150000"/>
              </a:lnSpc>
              <a:buFont typeface="Arial"/>
              <a:buChar char="•"/>
              <a:defRPr sz="2133" b="0" i="0">
                <a:solidFill>
                  <a:srgbClr val="000000"/>
                </a:solidFill>
                <a:latin typeface="Trebuchet MS"/>
                <a:cs typeface="Trebuchet MS"/>
              </a:defRPr>
            </a:lvl5pPr>
          </a:lstStyle>
          <a:p>
            <a:pPr lvl="0"/>
            <a:r>
              <a:rPr lang="en-GB" noProof="0" dirty="0" err="1"/>
              <a:t>Klik</a:t>
            </a:r>
            <a:r>
              <a:rPr lang="en-GB" noProof="0" dirty="0"/>
              <a:t> om de </a:t>
            </a:r>
            <a:r>
              <a:rPr lang="en-GB" noProof="0" dirty="0" err="1"/>
              <a:t>tekststijl</a:t>
            </a:r>
            <a:r>
              <a:rPr lang="en-GB" noProof="0" dirty="0"/>
              <a:t> van het model </a:t>
            </a:r>
            <a:r>
              <a:rPr lang="en-GB" noProof="0" dirty="0" err="1"/>
              <a:t>te</a:t>
            </a:r>
            <a:r>
              <a:rPr lang="en-GB" noProof="0" dirty="0"/>
              <a:t> </a:t>
            </a:r>
            <a:r>
              <a:rPr lang="en-GB" noProof="0" dirty="0" err="1"/>
              <a:t>bewerken</a:t>
            </a:r>
            <a:endParaRPr lang="en-GB" noProof="0" dirty="0"/>
          </a:p>
          <a:p>
            <a:pPr lvl="1"/>
            <a:r>
              <a:rPr lang="en-GB" noProof="0" dirty="0" err="1"/>
              <a:t>Tweede</a:t>
            </a:r>
            <a:r>
              <a:rPr lang="en-GB" noProof="0" dirty="0"/>
              <a:t> </a:t>
            </a:r>
            <a:r>
              <a:rPr lang="en-GB" noProof="0" dirty="0" err="1"/>
              <a:t>niveau</a:t>
            </a:r>
            <a:endParaRPr lang="en-GB" noProof="0" dirty="0"/>
          </a:p>
          <a:p>
            <a:pPr lvl="2"/>
            <a:r>
              <a:rPr lang="en-GB" noProof="0" dirty="0" err="1"/>
              <a:t>Derde</a:t>
            </a:r>
            <a:r>
              <a:rPr lang="en-GB" noProof="0" dirty="0"/>
              <a:t> </a:t>
            </a:r>
            <a:r>
              <a:rPr lang="en-GB" noProof="0" dirty="0" err="1"/>
              <a:t>niveau</a:t>
            </a:r>
            <a:endParaRPr lang="en-GB" noProof="0" dirty="0"/>
          </a:p>
          <a:p>
            <a:pPr lvl="3"/>
            <a:r>
              <a:rPr lang="en-GB" noProof="0" dirty="0" err="1"/>
              <a:t>Vierde</a:t>
            </a:r>
            <a:r>
              <a:rPr lang="en-GB" noProof="0" dirty="0"/>
              <a:t> </a:t>
            </a:r>
            <a:r>
              <a:rPr lang="en-GB" noProof="0" dirty="0" err="1"/>
              <a:t>niveau</a:t>
            </a:r>
            <a:endParaRPr lang="en-GB" noProof="0" dirty="0"/>
          </a:p>
          <a:p>
            <a:pPr lvl="4"/>
            <a:r>
              <a:rPr lang="en-GB" noProof="0" dirty="0" err="1"/>
              <a:t>Vijfde</a:t>
            </a:r>
            <a:r>
              <a:rPr lang="en-GB" noProof="0" dirty="0"/>
              <a:t> </a:t>
            </a:r>
            <a:r>
              <a:rPr lang="en-GB" noProof="0" dirty="0" err="1"/>
              <a:t>niveau</a:t>
            </a:r>
            <a:endParaRPr lang="en-GB" noProof="0" dirty="0"/>
          </a:p>
        </p:txBody>
      </p:sp>
      <p:sp>
        <p:nvSpPr>
          <p:cNvPr id="12"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A51A3B67-A209-AC41-B60C-9D89E6772B80}" type="datetime1">
              <a:rPr lang="nl-NL" smtClean="0"/>
              <a:t>07-04-2026</a:t>
            </a:fld>
            <a:endParaRPr lang="nl-NL"/>
          </a:p>
        </p:txBody>
      </p:sp>
      <p:sp>
        <p:nvSpPr>
          <p:cNvPr id="13"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a:p>
        </p:txBody>
      </p:sp>
      <p:sp>
        <p:nvSpPr>
          <p:cNvPr id="14"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fld id="{17FF5F41-C9F1-444F-8E29-35820DC9A1E0}" type="slidenum">
              <a:rPr lang="nl-NL" smtClean="0">
                <a:latin typeface=""/>
              </a:rPr>
              <a:pPr/>
              <a:t>‹#›</a:t>
            </a:fld>
            <a:endParaRPr lang="nl-NL"/>
          </a:p>
        </p:txBody>
      </p:sp>
    </p:spTree>
    <p:extLst>
      <p:ext uri="{BB962C8B-B14F-4D97-AF65-F5344CB8AC3E}">
        <p14:creationId xmlns:p14="http://schemas.microsoft.com/office/powerpoint/2010/main" val="1104321724"/>
      </p:ext>
    </p:extLst>
  </p:cSld>
  <p:clrMapOvr>
    <a:masterClrMapping/>
  </p:clrMapOvr>
  <p:extLst>
    <p:ext uri="{DCECCB84-F9BA-43D5-87BE-67443E8EF086}">
      <p15:sldGuideLst xmlns:p15="http://schemas.microsoft.com/office/powerpoint/2012/main">
        <p15:guide id="1" orient="horz" pos="1484">
          <p15:clr>
            <a:srgbClr val="FBAE40"/>
          </p15:clr>
        </p15:guide>
        <p15:guide id="2" pos="38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x Afbeelding">
    <p:spTree>
      <p:nvGrpSpPr>
        <p:cNvPr id="1" name=""/>
        <p:cNvGrpSpPr/>
        <p:nvPr/>
      </p:nvGrpSpPr>
      <p:grpSpPr>
        <a:xfrm>
          <a:off x="0" y="0"/>
          <a:ext cx="0" cy="0"/>
          <a:chOff x="0" y="0"/>
          <a:chExt cx="0" cy="0"/>
        </a:xfrm>
      </p:grpSpPr>
      <p:sp>
        <p:nvSpPr>
          <p:cNvPr id="3" name="Rechthoek 2"/>
          <p:cNvSpPr/>
          <p:nvPr userDrawn="1"/>
        </p:nvSpPr>
        <p:spPr>
          <a:xfrm>
            <a:off x="7248128" y="1152001"/>
            <a:ext cx="4943872" cy="2810400"/>
          </a:xfrm>
          <a:prstGeom prst="rect">
            <a:avLst/>
          </a:prstGeom>
          <a:solidFill>
            <a:srgbClr val="004C42"/>
          </a:solidFill>
        </p:spPr>
        <p:txBody>
          <a:bodyPr wrap="square" rtlCol="0" anchor="ctr">
            <a:noAutofit/>
          </a:bodyPr>
          <a:lstStyle/>
          <a:p>
            <a:pPr algn="ctr"/>
            <a:endParaRPr lang="nl-NL" sz="2400" err="1">
              <a:solidFill>
                <a:prstClr val="black"/>
              </a:solidFill>
              <a:latin typeface="Trebuchet MS"/>
              <a:cs typeface="Trebuchet MS"/>
            </a:endParaRPr>
          </a:p>
        </p:txBody>
      </p:sp>
      <p:sp>
        <p:nvSpPr>
          <p:cNvPr id="4" name="Tijdelijke aanduiding voor afbeelding 2"/>
          <p:cNvSpPr>
            <a:spLocks noGrp="1" noChangeAspect="1"/>
          </p:cNvSpPr>
          <p:nvPr>
            <p:ph type="pic" idx="1"/>
          </p:nvPr>
        </p:nvSpPr>
        <p:spPr>
          <a:xfrm>
            <a:off x="0" y="1152001"/>
            <a:ext cx="7153739" cy="2810400"/>
          </a:xfrm>
          <a:prstGeom prst="rect">
            <a:avLst/>
          </a:prstGeom>
        </p:spPr>
        <p:txBody>
          <a:bodyPr rtlCol="0">
            <a:normAutofit/>
          </a:bodyPr>
          <a:lstStyle>
            <a:lvl1pPr marL="0" indent="0">
              <a:buNone/>
              <a:defRPr sz="14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nl-NL" noProof="0"/>
          </a:p>
        </p:txBody>
      </p:sp>
      <p:sp>
        <p:nvSpPr>
          <p:cNvPr id="9" name="Tijdelijke aanduiding voor afbeelding 2"/>
          <p:cNvSpPr>
            <a:spLocks noGrp="1"/>
          </p:cNvSpPr>
          <p:nvPr>
            <p:ph type="pic" idx="11"/>
          </p:nvPr>
        </p:nvSpPr>
        <p:spPr>
          <a:xfrm>
            <a:off x="5069880" y="4038600"/>
            <a:ext cx="7122120" cy="2153400"/>
          </a:xfrm>
          <a:prstGeom prst="rect">
            <a:avLst/>
          </a:prstGeom>
        </p:spPr>
        <p:txBody>
          <a:bodyPr rtlCol="0">
            <a:normAutofit/>
          </a:bodyPr>
          <a:lstStyle>
            <a:lvl1pPr marL="0" indent="0">
              <a:buNone/>
              <a:defRPr sz="14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nl-NL" noProof="0"/>
          </a:p>
        </p:txBody>
      </p:sp>
      <p:sp>
        <p:nvSpPr>
          <p:cNvPr id="12" name="Tijdelijke aanduiding voor afbeelding 2"/>
          <p:cNvSpPr>
            <a:spLocks noGrp="1"/>
          </p:cNvSpPr>
          <p:nvPr>
            <p:ph type="pic" idx="12" hasCustomPrompt="1"/>
          </p:nvPr>
        </p:nvSpPr>
        <p:spPr>
          <a:xfrm>
            <a:off x="0" y="4038600"/>
            <a:ext cx="4968280" cy="2153400"/>
          </a:xfrm>
          <a:prstGeom prst="rect">
            <a:avLst/>
          </a:prstGeom>
        </p:spPr>
        <p:txBody>
          <a:bodyPr rtlCol="0">
            <a:normAutofit/>
          </a:bodyPr>
          <a:lstStyle>
            <a:lvl1pPr marL="0" indent="0">
              <a:buNone/>
              <a:defRPr sz="14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nl-NL" noProof="0"/>
              <a:t>    </a:t>
            </a:r>
          </a:p>
        </p:txBody>
      </p:sp>
      <p:sp>
        <p:nvSpPr>
          <p:cNvPr id="13" name="Tijdelijke aanduiding voor tekst 3"/>
          <p:cNvSpPr>
            <a:spLocks noGrp="1"/>
          </p:cNvSpPr>
          <p:nvPr>
            <p:ph type="body" sz="half" idx="2"/>
          </p:nvPr>
        </p:nvSpPr>
        <p:spPr>
          <a:xfrm>
            <a:off x="7324216" y="2132861"/>
            <a:ext cx="3648405" cy="1740625"/>
          </a:xfrm>
          <a:prstGeom prst="rect">
            <a:avLst/>
          </a:prstGeom>
        </p:spPr>
        <p:txBody>
          <a:bodyPr anchor="b" anchorCtr="0"/>
          <a:lstStyle>
            <a:lvl1pPr marL="0" indent="0">
              <a:buNone/>
              <a:defRPr sz="1200" b="0" i="0">
                <a:solidFill>
                  <a:schemeClr val="bg1"/>
                </a:solidFill>
                <a:latin typeface="Trebuchet MS"/>
                <a:cs typeface="Trebuchet MS"/>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nl-NL" dirty="0"/>
              <a:t>Klik om de tekststijl van het model te bewerken</a:t>
            </a:r>
          </a:p>
        </p:txBody>
      </p:sp>
      <p:sp>
        <p:nvSpPr>
          <p:cNvPr id="10" name="Titel 1"/>
          <p:cNvSpPr>
            <a:spLocks noGrp="1"/>
          </p:cNvSpPr>
          <p:nvPr>
            <p:ph type="title"/>
          </p:nvPr>
        </p:nvSpPr>
        <p:spPr>
          <a:xfrm>
            <a:off x="720000" y="763200"/>
            <a:ext cx="9135200" cy="324000"/>
          </a:xfrm>
          <a:prstGeom prst="rect">
            <a:avLst/>
          </a:prstGeom>
        </p:spPr>
        <p:txBody>
          <a:bodyPr tIns="0" anchor="t" anchorCtr="0"/>
          <a:lstStyle>
            <a:lvl1pPr>
              <a:defRPr sz="1800" b="0" i="0">
                <a:solidFill>
                  <a:srgbClr val="498179"/>
                </a:solidFill>
                <a:latin typeface="Trebuchet MS"/>
                <a:cs typeface="Trebuchet MS"/>
              </a:defRPr>
            </a:lvl1pPr>
          </a:lstStyle>
          <a:p>
            <a:r>
              <a:rPr lang="nl-NL" dirty="0"/>
              <a:t>Titelstijl van model bewerken</a:t>
            </a:r>
          </a:p>
        </p:txBody>
      </p:sp>
      <p:sp>
        <p:nvSpPr>
          <p:cNvPr id="2" name="Rechthoek 1"/>
          <p:cNvSpPr/>
          <p:nvPr userDrawn="1"/>
        </p:nvSpPr>
        <p:spPr>
          <a:xfrm>
            <a:off x="8547918" y="1659724"/>
            <a:ext cx="184730" cy="461665"/>
          </a:xfrm>
          <a:prstGeom prst="rect">
            <a:avLst/>
          </a:prstGeom>
        </p:spPr>
        <p:txBody>
          <a:bodyPr wrap="none" rtlCol="0" anchor="ctr">
            <a:spAutoFit/>
          </a:bodyPr>
          <a:lstStyle/>
          <a:p>
            <a:pPr algn="ctr"/>
            <a:endParaRPr lang="nl-NL" sz="2400" err="1">
              <a:solidFill>
                <a:prstClr val="black"/>
              </a:solidFill>
              <a:latin typeface="Trebuchet MS"/>
              <a:cs typeface="Trebuchet MS"/>
            </a:endParaRPr>
          </a:p>
        </p:txBody>
      </p:sp>
      <p:sp>
        <p:nvSpPr>
          <p:cNvPr id="19" name="Tijdelijke aanduiding voor datum 3"/>
          <p:cNvSpPr>
            <a:spLocks noGrp="1"/>
          </p:cNvSpPr>
          <p:nvPr>
            <p:ph type="dt" sz="half" idx="13"/>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BCE5D0A0-DE71-F04D-AAEE-A3C1312CB2B2}" type="datetime1">
              <a:rPr lang="nl-NL" smtClean="0"/>
              <a:t>07-04-2026</a:t>
            </a:fld>
            <a:endParaRPr lang="nl-NL"/>
          </a:p>
        </p:txBody>
      </p:sp>
      <p:sp>
        <p:nvSpPr>
          <p:cNvPr id="20"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a:p>
        </p:txBody>
      </p:sp>
      <p:sp>
        <p:nvSpPr>
          <p:cNvPr id="21"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fld id="{17FF5F41-C9F1-444F-8E29-35820DC9A1E0}" type="slidenum">
              <a:rPr lang="nl-NL" smtClean="0">
                <a:latin typeface=""/>
              </a:rPr>
              <a:pPr/>
              <a:t>‹#›</a:t>
            </a:fld>
            <a:endParaRPr lang="nl-NL"/>
          </a:p>
        </p:txBody>
      </p:sp>
    </p:spTree>
    <p:extLst>
      <p:ext uri="{BB962C8B-B14F-4D97-AF65-F5344CB8AC3E}">
        <p14:creationId xmlns:p14="http://schemas.microsoft.com/office/powerpoint/2010/main" val="749520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231F-BE31-2641-83DB-500E16E99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EAE80-5E41-0F4A-A15F-2E49F825FA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7311C-2C8C-E04D-81D7-64020E5A97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21982-4501-F440-9542-A9558A815546}"/>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3F39867C-501D-B84C-9254-CB2D4E0FA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ECDB5-0934-7847-A386-6ED557A7A65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2877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amp;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0" y="1152000"/>
            <a:ext cx="12192000" cy="5040000"/>
          </a:xfrm>
          <a:prstGeom prst="rect">
            <a:avLst/>
          </a:prstGeom>
        </p:spPr>
        <p:txBody>
          <a:bodyPr rtlCol="0">
            <a:normAutofit/>
          </a:bodyPr>
          <a:lstStyle>
            <a:lvl1pPr marL="0" indent="0">
              <a:buNone/>
              <a:defRPr sz="14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nl-NL" noProof="0"/>
          </a:p>
        </p:txBody>
      </p:sp>
      <p:sp>
        <p:nvSpPr>
          <p:cNvPr id="5" name="Titel 1"/>
          <p:cNvSpPr>
            <a:spLocks noGrp="1"/>
          </p:cNvSpPr>
          <p:nvPr>
            <p:ph type="title"/>
          </p:nvPr>
        </p:nvSpPr>
        <p:spPr>
          <a:xfrm>
            <a:off x="720000" y="763200"/>
            <a:ext cx="9135200" cy="324000"/>
          </a:xfrm>
          <a:prstGeom prst="rect">
            <a:avLst/>
          </a:prstGeom>
        </p:spPr>
        <p:txBody>
          <a:bodyPr tIns="0" anchor="t" anchorCtr="0"/>
          <a:lstStyle>
            <a:lvl1pPr>
              <a:defRPr sz="1800" b="0" i="0">
                <a:solidFill>
                  <a:srgbClr val="498179"/>
                </a:solidFill>
                <a:latin typeface="Trebuchet MS"/>
                <a:cs typeface="Trebuchet MS"/>
              </a:defRPr>
            </a:lvl1pPr>
          </a:lstStyle>
          <a:p>
            <a:r>
              <a:rPr lang="nl-NL" dirty="0"/>
              <a:t>Titelstijl van model bewerken</a:t>
            </a:r>
          </a:p>
        </p:txBody>
      </p:sp>
      <p:sp>
        <p:nvSpPr>
          <p:cNvPr id="11"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C2ACEAC1-59A7-4346-9C95-7CF7BB5BE6F6}" type="datetime1">
              <a:rPr lang="nl-NL" smtClean="0"/>
              <a:t>07-04-2026</a:t>
            </a:fld>
            <a:endParaRPr lang="nl-NL"/>
          </a:p>
        </p:txBody>
      </p:sp>
      <p:sp>
        <p:nvSpPr>
          <p:cNvPr id="12"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a:p>
        </p:txBody>
      </p:sp>
      <p:sp>
        <p:nvSpPr>
          <p:cNvPr id="13"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fld id="{17FF5F41-C9F1-444F-8E29-35820DC9A1E0}" type="slidenum">
              <a:rPr lang="nl-NL" smtClean="0">
                <a:latin typeface=""/>
              </a:rPr>
              <a:pPr/>
              <a:t>‹#›</a:t>
            </a:fld>
            <a:endParaRPr lang="nl-NL"/>
          </a:p>
        </p:txBody>
      </p:sp>
    </p:spTree>
    <p:extLst>
      <p:ext uri="{BB962C8B-B14F-4D97-AF65-F5344CB8AC3E}">
        <p14:creationId xmlns:p14="http://schemas.microsoft.com/office/powerpoint/2010/main" val="2505101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4564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045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6107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99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333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378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4880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2197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195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CC1E-0963-0D4B-9107-B320B8F1D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83A992-8579-3D4D-ACDE-A837488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720E66-7D4B-7D4A-8D64-112F0C726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D29AC2-5EE5-0E43-B982-28963C262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5B49B5-F393-E247-A0FE-A579393D94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8AD7FC-6093-F54D-BE24-0E8AE0CFB2E8}"/>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8" name="Footer Placeholder 7">
            <a:extLst>
              <a:ext uri="{FF2B5EF4-FFF2-40B4-BE49-F238E27FC236}">
                <a16:creationId xmlns:a16="http://schemas.microsoft.com/office/drawing/2014/main" id="{04DA7AB6-B0F5-3E40-8A7D-0B7AD8A6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37108-6258-7945-AF9F-1A524697CB2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772511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4495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4583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820954" y="1988840"/>
            <a:ext cx="5746631" cy="1728192"/>
          </a:xfrm>
        </p:spPr>
        <p:txBody>
          <a:bodyPr/>
          <a:lstStyle>
            <a:lvl1pPr algn="l">
              <a:defRPr sz="5334" b="1" i="0">
                <a:solidFill>
                  <a:srgbClr val="000000"/>
                </a:solidFill>
                <a:latin typeface="Arial" charset="0"/>
                <a:ea typeface="Arial" charset="0"/>
                <a:cs typeface="Arial" charset="0"/>
              </a:defRPr>
            </a:lvl1pPr>
          </a:lstStyle>
          <a:p>
            <a:r>
              <a:rPr lang="en-US" dirty="0"/>
              <a:t>Title here (Cover option 1)</a:t>
            </a:r>
          </a:p>
        </p:txBody>
      </p:sp>
      <p:sp>
        <p:nvSpPr>
          <p:cNvPr id="7" name="Content Placeholder 2"/>
          <p:cNvSpPr>
            <a:spLocks noGrp="1"/>
          </p:cNvSpPr>
          <p:nvPr>
            <p:ph idx="1" hasCustomPrompt="1"/>
          </p:nvPr>
        </p:nvSpPr>
        <p:spPr>
          <a:xfrm>
            <a:off x="5819872" y="4197085"/>
            <a:ext cx="5747713" cy="2015332"/>
          </a:xfrm>
        </p:spPr>
        <p:txBody>
          <a:bodyPr/>
          <a:lstStyle>
            <a:lvl1pPr marL="0" indent="0" algn="l">
              <a:buClr>
                <a:srgbClr val="C9122B"/>
              </a:buClr>
              <a:buFont typeface="Lucida Grande"/>
              <a:buNone/>
              <a:defRPr sz="3734">
                <a:solidFill>
                  <a:schemeClr val="tx1"/>
                </a:solidFill>
              </a:defRPr>
            </a:lvl1pPr>
            <a:lvl2pPr marL="463569" indent="-222259">
              <a:buClr>
                <a:srgbClr val="C9122B"/>
              </a:buClr>
              <a:buFont typeface="Lucida Grande"/>
              <a:buChar char="■"/>
              <a:defRPr/>
            </a:lvl2pPr>
            <a:lvl3pPr marL="717580" indent="-251894">
              <a:buClr>
                <a:srgbClr val="C9122B"/>
              </a:buClr>
              <a:buFont typeface="Lucida Grande"/>
              <a:buChar char="■"/>
              <a:defRPr/>
            </a:lvl3pPr>
            <a:lvl4pPr marL="950422" indent="-230728">
              <a:buClr>
                <a:srgbClr val="C9122B"/>
              </a:buClr>
              <a:buFont typeface="Lucida Grande"/>
              <a:buChar char="■"/>
              <a:defRPr sz="2400"/>
            </a:lvl4pPr>
            <a:lvl5pPr marL="1198081" indent="-245543">
              <a:buClr>
                <a:srgbClr val="C9122B"/>
              </a:buClr>
              <a:buFont typeface="Lucida Grande"/>
              <a:buChar char="■"/>
              <a:defRPr sz="2400"/>
            </a:lvl5pPr>
          </a:lstStyle>
          <a:p>
            <a:pPr lvl="0"/>
            <a:r>
              <a:rPr lang="en-US" dirty="0"/>
              <a:t>Subtitle here</a:t>
            </a:r>
          </a:p>
        </p:txBody>
      </p:sp>
      <p:sp>
        <p:nvSpPr>
          <p:cNvPr id="5" name="Rectangle 4" descr="City St George’s, University of London Logo">
            <a:extLst>
              <a:ext uri="{FF2B5EF4-FFF2-40B4-BE49-F238E27FC236}">
                <a16:creationId xmlns:a16="http://schemas.microsoft.com/office/drawing/2014/main" id="{A7F51F6D-61B6-95B1-5F12-8EC2958EB765}"/>
              </a:ext>
            </a:extLst>
          </p:cNvPr>
          <p:cNvSpPr/>
          <p:nvPr userDrawn="1"/>
        </p:nvSpPr>
        <p:spPr>
          <a:xfrm>
            <a:off x="0" y="0"/>
            <a:ext cx="2255573" cy="227687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descr="School of Health &amp; Medical Sciences&#10;www.citystgeorges.ac.uk">
            <a:extLst>
              <a:ext uri="{FF2B5EF4-FFF2-40B4-BE49-F238E27FC236}">
                <a16:creationId xmlns:a16="http://schemas.microsoft.com/office/drawing/2014/main" id="{DC7A90A7-BB6B-B253-3962-9BE3D6C499E3}"/>
              </a:ext>
            </a:extLst>
          </p:cNvPr>
          <p:cNvPicPr>
            <a:picLocks noChangeAspect="1"/>
          </p:cNvPicPr>
          <p:nvPr userDrawn="1"/>
        </p:nvPicPr>
        <p:blipFill>
          <a:blip r:embed="rId3"/>
          <a:stretch>
            <a:fillRect/>
          </a:stretch>
        </p:blipFill>
        <p:spPr>
          <a:xfrm>
            <a:off x="2284800" y="0"/>
            <a:ext cx="2284800" cy="2284800"/>
          </a:xfrm>
          <a:prstGeom prst="rect">
            <a:avLst/>
          </a:prstGeom>
        </p:spPr>
      </p:pic>
    </p:spTree>
    <p:extLst>
      <p:ext uri="{BB962C8B-B14F-4D97-AF65-F5344CB8AC3E}">
        <p14:creationId xmlns:p14="http://schemas.microsoft.com/office/powerpoint/2010/main" val="456269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7B5F-20D4-351D-6F7A-5CEBA597B4BA}"/>
              </a:ext>
            </a:extLst>
          </p:cNvPr>
          <p:cNvSpPr>
            <a:spLocks noGrp="1"/>
          </p:cNvSpPr>
          <p:nvPr>
            <p:ph type="title" hasCustomPrompt="1"/>
          </p:nvPr>
        </p:nvSpPr>
        <p:spPr>
          <a:xfrm>
            <a:off x="2927351" y="645584"/>
            <a:ext cx="8646581" cy="1728192"/>
          </a:xfrm>
        </p:spPr>
        <p:txBody>
          <a:bodyPr/>
          <a:lstStyle>
            <a:lvl1pPr algn="l">
              <a:defRPr sz="5334" b="1" i="0">
                <a:solidFill>
                  <a:srgbClr val="000000"/>
                </a:solidFill>
                <a:latin typeface="Arial" charset="0"/>
                <a:ea typeface="Arial" charset="0"/>
                <a:cs typeface="Arial" charset="0"/>
              </a:defRPr>
            </a:lvl1pPr>
          </a:lstStyle>
          <a:p>
            <a:r>
              <a:rPr lang="en-US" dirty="0"/>
              <a:t>Title here </a:t>
            </a:r>
            <a:br>
              <a:rPr lang="en-US" dirty="0"/>
            </a:br>
            <a:r>
              <a:rPr lang="en-US" dirty="0"/>
              <a:t>(Cover option 2)</a:t>
            </a:r>
          </a:p>
        </p:txBody>
      </p:sp>
      <p:sp>
        <p:nvSpPr>
          <p:cNvPr id="3" name="Content Placeholder 2">
            <a:extLst>
              <a:ext uri="{FF2B5EF4-FFF2-40B4-BE49-F238E27FC236}">
                <a16:creationId xmlns:a16="http://schemas.microsoft.com/office/drawing/2014/main" id="{633E12A3-54E7-95D3-974E-819A1F0BA2CD}"/>
              </a:ext>
            </a:extLst>
          </p:cNvPr>
          <p:cNvSpPr>
            <a:spLocks noGrp="1"/>
          </p:cNvSpPr>
          <p:nvPr>
            <p:ph idx="1" hasCustomPrompt="1"/>
          </p:nvPr>
        </p:nvSpPr>
        <p:spPr>
          <a:xfrm>
            <a:off x="2927650" y="2468894"/>
            <a:ext cx="8640959" cy="3743524"/>
          </a:xfrm>
        </p:spPr>
        <p:txBody>
          <a:bodyPr/>
          <a:lstStyle>
            <a:lvl1pPr marL="0" indent="0" algn="l">
              <a:buClr>
                <a:srgbClr val="C9122B"/>
              </a:buClr>
              <a:buFont typeface="Lucida Grande"/>
              <a:buNone/>
              <a:defRPr sz="3734">
                <a:solidFill>
                  <a:schemeClr val="tx1"/>
                </a:solidFill>
              </a:defRPr>
            </a:lvl1pPr>
            <a:lvl2pPr marL="463569" indent="-222259">
              <a:buClr>
                <a:srgbClr val="C9122B"/>
              </a:buClr>
              <a:buFont typeface="Lucida Grande"/>
              <a:buChar char="■"/>
              <a:defRPr/>
            </a:lvl2pPr>
            <a:lvl3pPr marL="717580" indent="-251894">
              <a:buClr>
                <a:srgbClr val="C9122B"/>
              </a:buClr>
              <a:buFont typeface="Lucida Grande"/>
              <a:buChar char="■"/>
              <a:defRPr/>
            </a:lvl3pPr>
            <a:lvl4pPr marL="950422" indent="-230728">
              <a:buClr>
                <a:srgbClr val="C9122B"/>
              </a:buClr>
              <a:buFont typeface="Lucida Grande"/>
              <a:buChar char="■"/>
              <a:defRPr sz="2400"/>
            </a:lvl4pPr>
            <a:lvl5pPr marL="1198081" indent="-245543">
              <a:buClr>
                <a:srgbClr val="C9122B"/>
              </a:buClr>
              <a:buFont typeface="Lucida Grande"/>
              <a:buChar char="■"/>
              <a:defRPr sz="2400"/>
            </a:lvl5pPr>
          </a:lstStyle>
          <a:p>
            <a:pPr lvl="0"/>
            <a:r>
              <a:rPr lang="en-US" dirty="0"/>
              <a:t>Subtitle here</a:t>
            </a:r>
          </a:p>
        </p:txBody>
      </p:sp>
      <p:sp>
        <p:nvSpPr>
          <p:cNvPr id="4" name="Rectangle 3" descr="City St George’s, University of London Logo">
            <a:extLst>
              <a:ext uri="{FF2B5EF4-FFF2-40B4-BE49-F238E27FC236}">
                <a16:creationId xmlns:a16="http://schemas.microsoft.com/office/drawing/2014/main" id="{B5E88877-C4DC-178D-C4B1-E9D268071D1F}"/>
              </a:ext>
            </a:extLst>
          </p:cNvPr>
          <p:cNvSpPr/>
          <p:nvPr userDrawn="1"/>
        </p:nvSpPr>
        <p:spPr>
          <a:xfrm>
            <a:off x="0" y="0"/>
            <a:ext cx="2255573" cy="227687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descr="School of Health &amp; Medical Sciences&#10;www.citystgeorges.ac.uk">
            <a:extLst>
              <a:ext uri="{FF2B5EF4-FFF2-40B4-BE49-F238E27FC236}">
                <a16:creationId xmlns:a16="http://schemas.microsoft.com/office/drawing/2014/main" id="{6DDB8F09-3453-9EEF-9504-2ECC3F56B5EC}"/>
              </a:ext>
            </a:extLst>
          </p:cNvPr>
          <p:cNvPicPr>
            <a:picLocks noChangeAspect="1"/>
          </p:cNvPicPr>
          <p:nvPr userDrawn="1"/>
        </p:nvPicPr>
        <p:blipFill>
          <a:blip r:embed="rId3"/>
          <a:stretch>
            <a:fillRect/>
          </a:stretch>
        </p:blipFill>
        <p:spPr>
          <a:xfrm>
            <a:off x="0" y="2284800"/>
            <a:ext cx="2284800" cy="2284800"/>
          </a:xfrm>
          <a:prstGeom prst="rect">
            <a:avLst/>
          </a:prstGeom>
        </p:spPr>
      </p:pic>
    </p:spTree>
    <p:extLst>
      <p:ext uri="{BB962C8B-B14F-4D97-AF65-F5344CB8AC3E}">
        <p14:creationId xmlns:p14="http://schemas.microsoft.com/office/powerpoint/2010/main" val="3482416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7B5F-20D4-351D-6F7A-5CEBA597B4BA}"/>
              </a:ext>
            </a:extLst>
          </p:cNvPr>
          <p:cNvSpPr>
            <a:spLocks noGrp="1"/>
          </p:cNvSpPr>
          <p:nvPr>
            <p:ph type="title" hasCustomPrompt="1"/>
          </p:nvPr>
        </p:nvSpPr>
        <p:spPr>
          <a:xfrm>
            <a:off x="2927649" y="645584"/>
            <a:ext cx="8664712" cy="1631288"/>
          </a:xfrm>
        </p:spPr>
        <p:txBody>
          <a:bodyPr/>
          <a:lstStyle>
            <a:lvl1pPr algn="l">
              <a:defRPr sz="5334" b="1" i="0">
                <a:solidFill>
                  <a:schemeClr val="tx1"/>
                </a:solidFill>
                <a:latin typeface="Arial" charset="0"/>
                <a:ea typeface="Arial" charset="0"/>
                <a:cs typeface="Arial" charset="0"/>
              </a:defRPr>
            </a:lvl1pPr>
          </a:lstStyle>
          <a:p>
            <a:r>
              <a:rPr lang="en-US" dirty="0"/>
              <a:t>Title here </a:t>
            </a:r>
            <a:br>
              <a:rPr lang="en-US" dirty="0"/>
            </a:br>
            <a:r>
              <a:rPr lang="en-US" dirty="0"/>
              <a:t>(Cover option 3)</a:t>
            </a:r>
          </a:p>
        </p:txBody>
      </p:sp>
      <p:sp>
        <p:nvSpPr>
          <p:cNvPr id="3" name="Content Placeholder 2">
            <a:extLst>
              <a:ext uri="{FF2B5EF4-FFF2-40B4-BE49-F238E27FC236}">
                <a16:creationId xmlns:a16="http://schemas.microsoft.com/office/drawing/2014/main" id="{633E12A3-54E7-95D3-974E-819A1F0BA2CD}"/>
              </a:ext>
            </a:extLst>
          </p:cNvPr>
          <p:cNvSpPr>
            <a:spLocks noGrp="1"/>
          </p:cNvSpPr>
          <p:nvPr>
            <p:ph idx="1" hasCustomPrompt="1"/>
          </p:nvPr>
        </p:nvSpPr>
        <p:spPr>
          <a:xfrm>
            <a:off x="2927650" y="2468894"/>
            <a:ext cx="8640959" cy="3743524"/>
          </a:xfrm>
        </p:spPr>
        <p:txBody>
          <a:bodyPr/>
          <a:lstStyle>
            <a:lvl1pPr marL="0" indent="0" algn="l">
              <a:buClr>
                <a:srgbClr val="C9122B"/>
              </a:buClr>
              <a:buFont typeface="Lucida Grande"/>
              <a:buNone/>
              <a:defRPr sz="3734">
                <a:solidFill>
                  <a:schemeClr val="tx1"/>
                </a:solidFill>
              </a:defRPr>
            </a:lvl1pPr>
            <a:lvl2pPr marL="463569" indent="-222259">
              <a:buClr>
                <a:srgbClr val="C9122B"/>
              </a:buClr>
              <a:buFont typeface="Lucida Grande"/>
              <a:buChar char="■"/>
              <a:defRPr/>
            </a:lvl2pPr>
            <a:lvl3pPr marL="717580" indent="-251894">
              <a:buClr>
                <a:srgbClr val="C9122B"/>
              </a:buClr>
              <a:buFont typeface="Lucida Grande"/>
              <a:buChar char="■"/>
              <a:defRPr/>
            </a:lvl3pPr>
            <a:lvl4pPr marL="950422" indent="-230728">
              <a:buClr>
                <a:srgbClr val="C9122B"/>
              </a:buClr>
              <a:buFont typeface="Lucida Grande"/>
              <a:buChar char="■"/>
              <a:defRPr sz="2400"/>
            </a:lvl4pPr>
            <a:lvl5pPr marL="1198081" indent="-245543">
              <a:buClr>
                <a:srgbClr val="C9122B"/>
              </a:buClr>
              <a:buFont typeface="Lucida Grande"/>
              <a:buChar char="■"/>
              <a:defRPr sz="2400"/>
            </a:lvl5pPr>
          </a:lstStyle>
          <a:p>
            <a:pPr lvl="0"/>
            <a:r>
              <a:rPr lang="en-US" dirty="0"/>
              <a:t>Subtitle here</a:t>
            </a:r>
          </a:p>
        </p:txBody>
      </p:sp>
      <p:sp>
        <p:nvSpPr>
          <p:cNvPr id="6" name="Rectangle 5" descr="City St George’s, University of London Logo">
            <a:extLst>
              <a:ext uri="{FF2B5EF4-FFF2-40B4-BE49-F238E27FC236}">
                <a16:creationId xmlns:a16="http://schemas.microsoft.com/office/drawing/2014/main" id="{E2565032-A3F8-773E-63BA-82B0902F7F66}"/>
              </a:ext>
            </a:extLst>
          </p:cNvPr>
          <p:cNvSpPr/>
          <p:nvPr userDrawn="1"/>
        </p:nvSpPr>
        <p:spPr>
          <a:xfrm>
            <a:off x="0" y="0"/>
            <a:ext cx="2255573" cy="227687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School of Health &amp; Medical Sciences&#10;www.citystgeorges.ac.uk">
            <a:extLst>
              <a:ext uri="{FF2B5EF4-FFF2-40B4-BE49-F238E27FC236}">
                <a16:creationId xmlns:a16="http://schemas.microsoft.com/office/drawing/2014/main" id="{2F537088-E1FC-4BCA-B6A5-5863B646F2CD}"/>
              </a:ext>
            </a:extLst>
          </p:cNvPr>
          <p:cNvPicPr>
            <a:picLocks noChangeAspect="1"/>
          </p:cNvPicPr>
          <p:nvPr userDrawn="1"/>
        </p:nvPicPr>
        <p:blipFill>
          <a:blip r:embed="rId3"/>
          <a:stretch>
            <a:fillRect/>
          </a:stretch>
        </p:blipFill>
        <p:spPr>
          <a:xfrm>
            <a:off x="0" y="2284800"/>
            <a:ext cx="2284800" cy="2284800"/>
          </a:xfrm>
          <a:prstGeom prst="rect">
            <a:avLst/>
          </a:prstGeom>
        </p:spPr>
      </p:pic>
    </p:spTree>
    <p:extLst>
      <p:ext uri="{BB962C8B-B14F-4D97-AF65-F5344CB8AC3E}">
        <p14:creationId xmlns:p14="http://schemas.microsoft.com/office/powerpoint/2010/main" val="21834109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p:cNvSpPr>
            <a:spLocks noGrp="1"/>
          </p:cNvSpPr>
          <p:nvPr>
            <p:ph idx="1" hasCustomPrompt="1"/>
          </p:nvPr>
        </p:nvSpPr>
        <p:spPr>
          <a:xfrm>
            <a:off x="624418" y="1892301"/>
            <a:ext cx="10943167" cy="4320116"/>
          </a:xfrm>
        </p:spPr>
        <p:txBody>
          <a:bodyPr/>
          <a:lstStyle>
            <a:lvl1pPr marL="239193" indent="-239193">
              <a:buClr>
                <a:schemeClr val="bg1"/>
              </a:buClr>
              <a:buFont typeface="Wingdings" panose="05000000000000000000" pitchFamily="2" charset="2"/>
              <a:buChar char="§"/>
              <a:defRPr>
                <a:solidFill>
                  <a:schemeClr val="tx1"/>
                </a:solidFill>
              </a:defRPr>
            </a:lvl1pPr>
            <a:lvl2pPr marL="463569" indent="-222259">
              <a:buClr>
                <a:schemeClr val="bg1"/>
              </a:buClr>
              <a:buFont typeface="Wingdings" panose="05000000000000000000" pitchFamily="2" charset="2"/>
              <a:buChar char="§"/>
              <a:defRPr>
                <a:solidFill>
                  <a:schemeClr val="tx1"/>
                </a:solidFill>
              </a:defRPr>
            </a:lvl2pPr>
            <a:lvl3pPr marL="717580" indent="-251894">
              <a:buClr>
                <a:schemeClr val="bg1"/>
              </a:buClr>
              <a:buFont typeface="Wingdings" panose="05000000000000000000" pitchFamily="2" charset="2"/>
              <a:buChar char="§"/>
              <a:defRPr>
                <a:solidFill>
                  <a:schemeClr val="tx1"/>
                </a:solidFill>
              </a:defRPr>
            </a:lvl3pPr>
            <a:lvl4pPr marL="950422" indent="-230728">
              <a:buClr>
                <a:srgbClr val="C9122B"/>
              </a:buClr>
              <a:buFont typeface="Wingdings" panose="05000000000000000000" pitchFamily="2" charset="2"/>
              <a:buChar char="§"/>
              <a:defRPr sz="2400">
                <a:solidFill>
                  <a:schemeClr val="bg1"/>
                </a:solidFill>
              </a:defRPr>
            </a:lvl4pPr>
            <a:lvl5pPr marL="1200048" indent="-244810">
              <a:buClr>
                <a:srgbClr val="C9122B"/>
              </a:buClr>
              <a:buSzPct val="110000"/>
              <a:buFont typeface="Wingdings" panose="05000000000000000000" pitchFamily="2" charset="2"/>
              <a:buChar char="§"/>
              <a:defRPr sz="2400">
                <a:solidFill>
                  <a:schemeClr val="bg1"/>
                </a:solidFill>
              </a:defRPr>
            </a:lvl5pPr>
          </a:lstStyle>
          <a:p>
            <a:pPr lvl="0"/>
            <a:r>
              <a:rPr lang="en-US" dirty="0"/>
              <a:t>Content or subheading here</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B3C12380-3E9E-6512-0E0B-5CF4C1EAA6E9}"/>
              </a:ext>
            </a:extLst>
          </p:cNvPr>
          <p:cNvSpPr>
            <a:spLocks noGrp="1"/>
          </p:cNvSpPr>
          <p:nvPr>
            <p:ph type="title" hasCustomPrompt="1"/>
          </p:nvPr>
        </p:nvSpPr>
        <p:spPr>
          <a:xfrm>
            <a:off x="624418" y="645584"/>
            <a:ext cx="10944191" cy="863203"/>
          </a:xfrm>
        </p:spPr>
        <p:txBody>
          <a:bodyPr/>
          <a:lstStyle>
            <a:lvl1pPr>
              <a:defRPr sz="3467">
                <a:solidFill>
                  <a:schemeClr val="tx1"/>
                </a:solidFill>
              </a:defRPr>
            </a:lvl1pPr>
          </a:lstStyle>
          <a:p>
            <a:r>
              <a:rPr lang="en-GB" dirty="0"/>
              <a:t>Click to edit section divider title</a:t>
            </a:r>
            <a:endParaRPr lang="en-US" dirty="0"/>
          </a:p>
        </p:txBody>
      </p:sp>
    </p:spTree>
    <p:extLst>
      <p:ext uri="{BB962C8B-B14F-4D97-AF65-F5344CB8AC3E}">
        <p14:creationId xmlns:p14="http://schemas.microsoft.com/office/powerpoint/2010/main" val="3648816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418" y="645584"/>
            <a:ext cx="10943167" cy="1115219"/>
          </a:xfrm>
        </p:spPr>
        <p:txBody>
          <a:bodyPr/>
          <a:lstStyle>
            <a:lvl1pPr>
              <a:defRPr b="1" i="0">
                <a:solidFill>
                  <a:schemeClr val="tx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4418" y="1892302"/>
            <a:ext cx="10943167" cy="4320117"/>
          </a:xfrm>
        </p:spPr>
        <p:txBody>
          <a:bodyPr/>
          <a:lstStyle>
            <a:lvl1pPr marL="239193" indent="-239193">
              <a:buClr>
                <a:srgbClr val="009B77"/>
              </a:buClr>
              <a:buFont typeface="Wingdings" panose="05000000000000000000" pitchFamily="2" charset="2"/>
              <a:buChar char="§"/>
              <a:defRPr/>
            </a:lvl1pPr>
            <a:lvl2pPr marL="463569" indent="-222259">
              <a:buClr>
                <a:srgbClr val="009B77"/>
              </a:buClr>
              <a:buFont typeface="Wingdings" panose="05000000000000000000" pitchFamily="2" charset="2"/>
              <a:buChar char="§"/>
              <a:defRPr/>
            </a:lvl2pPr>
            <a:lvl3pPr marL="717580" indent="-251894">
              <a:buClr>
                <a:srgbClr val="009B77"/>
              </a:buClr>
              <a:buFont typeface="Wingdings" panose="05000000000000000000" pitchFamily="2" charset="2"/>
              <a:buChar char="§"/>
              <a:defRPr/>
            </a:lvl3pPr>
            <a:lvl4pPr marL="950422" indent="-230728">
              <a:buClr>
                <a:srgbClr val="C9122B"/>
              </a:buClr>
              <a:buFont typeface="Wingdings" panose="05000000000000000000" pitchFamily="2" charset="2"/>
              <a:buChar char="§"/>
              <a:defRPr sz="2400"/>
            </a:lvl4pPr>
            <a:lvl5pPr marL="1200048" indent="-244810">
              <a:buClr>
                <a:srgbClr val="C9122B"/>
              </a:buClr>
              <a:buSzPct val="110000"/>
              <a:buFont typeface="Wingdings" panose="05000000000000000000" pitchFamily="2" charset="2"/>
              <a:buChar char="§"/>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31317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4DDCA5-AC37-4CC2-6FFF-BF2075029FD5}"/>
              </a:ext>
            </a:extLst>
          </p:cNvPr>
          <p:cNvSpPr>
            <a:spLocks noGrp="1"/>
          </p:cNvSpPr>
          <p:nvPr>
            <p:ph type="body" idx="1" hasCustomPrompt="1"/>
          </p:nvPr>
        </p:nvSpPr>
        <p:spPr>
          <a:xfrm>
            <a:off x="624418" y="1892830"/>
            <a:ext cx="5183047" cy="596239"/>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dirty="0"/>
              <a:t>Click to edit sub-head</a:t>
            </a:r>
          </a:p>
        </p:txBody>
      </p:sp>
      <p:sp>
        <p:nvSpPr>
          <p:cNvPr id="4" name="Content Placeholder 3">
            <a:extLst>
              <a:ext uri="{FF2B5EF4-FFF2-40B4-BE49-F238E27FC236}">
                <a16:creationId xmlns:a16="http://schemas.microsoft.com/office/drawing/2014/main" id="{C71905BE-9799-69FA-1782-61B9BEEA43DF}"/>
              </a:ext>
            </a:extLst>
          </p:cNvPr>
          <p:cNvSpPr>
            <a:spLocks noGrp="1"/>
          </p:cNvSpPr>
          <p:nvPr>
            <p:ph sz="half" idx="2" hasCustomPrompt="1"/>
          </p:nvPr>
        </p:nvSpPr>
        <p:spPr>
          <a:xfrm>
            <a:off x="624418" y="2660915"/>
            <a:ext cx="5183047" cy="3551503"/>
          </a:xfrm>
        </p:spPr>
        <p:txBody>
          <a:bodyPr/>
          <a:lstStyle>
            <a:lvl1pPr marL="239193" indent="-239193">
              <a:buClr>
                <a:srgbClr val="009B77"/>
              </a:buClr>
              <a:buFont typeface="Wingdings" panose="05000000000000000000" pitchFamily="2" charset="2"/>
              <a:buChar char="§"/>
              <a:defRPr/>
            </a:lvl1pPr>
            <a:lvl2pPr marL="463569" indent="-222259">
              <a:buClr>
                <a:srgbClr val="009B77"/>
              </a:buClr>
              <a:buFont typeface="Wingdings" panose="05000000000000000000" pitchFamily="2" charset="2"/>
              <a:buChar char="§"/>
              <a:defRPr/>
            </a:lvl2pPr>
            <a:lvl3pPr marL="717580" indent="-251894">
              <a:buClr>
                <a:srgbClr val="009B77"/>
              </a:buClr>
              <a:buFont typeface="Wingdings" panose="05000000000000000000" pitchFamily="2" charset="2"/>
              <a:buChar char="§"/>
              <a:defRPr/>
            </a:lvl3pPr>
          </a:lstStyle>
          <a:p>
            <a:pPr lvl="0"/>
            <a:r>
              <a:rPr lang="en-GB" dirty="0"/>
              <a:t>First level</a:t>
            </a:r>
          </a:p>
          <a:p>
            <a:pPr lvl="1"/>
            <a:r>
              <a:rPr lang="en-GB" dirty="0"/>
              <a:t>Second level</a:t>
            </a:r>
          </a:p>
          <a:p>
            <a:pPr lvl="2"/>
            <a:r>
              <a:rPr lang="en-GB" dirty="0"/>
              <a:t>Third level</a:t>
            </a:r>
          </a:p>
        </p:txBody>
      </p:sp>
      <p:sp>
        <p:nvSpPr>
          <p:cNvPr id="6" name="Content Placeholder 5">
            <a:extLst>
              <a:ext uri="{FF2B5EF4-FFF2-40B4-BE49-F238E27FC236}">
                <a16:creationId xmlns:a16="http://schemas.microsoft.com/office/drawing/2014/main" id="{6F533189-9633-5917-BDBC-16C98FB067CE}"/>
              </a:ext>
            </a:extLst>
          </p:cNvPr>
          <p:cNvSpPr>
            <a:spLocks noGrp="1"/>
          </p:cNvSpPr>
          <p:nvPr>
            <p:ph sz="quarter" idx="4" hasCustomPrompt="1"/>
          </p:nvPr>
        </p:nvSpPr>
        <p:spPr>
          <a:xfrm>
            <a:off x="6383514" y="2660915"/>
            <a:ext cx="5184071" cy="3551503"/>
          </a:xfrm>
        </p:spPr>
        <p:txBody>
          <a:bodyPr/>
          <a:lstStyle>
            <a:lvl1pPr marL="239193" indent="-239193">
              <a:buClr>
                <a:srgbClr val="009B77"/>
              </a:buClr>
              <a:buFont typeface="Wingdings" panose="05000000000000000000" pitchFamily="2" charset="2"/>
              <a:buChar char="§"/>
              <a:defRPr/>
            </a:lvl1pPr>
            <a:lvl2pPr marL="463569" indent="-222259">
              <a:buClr>
                <a:srgbClr val="009B77"/>
              </a:buClr>
              <a:buFont typeface="Wingdings" panose="05000000000000000000" pitchFamily="2" charset="2"/>
              <a:buChar char="§"/>
              <a:defRPr/>
            </a:lvl2pPr>
            <a:lvl3pPr marL="717580" indent="-251894">
              <a:buClr>
                <a:srgbClr val="009B77"/>
              </a:buClr>
              <a:buFont typeface="Wingdings" panose="05000000000000000000" pitchFamily="2" charset="2"/>
              <a:buChar char="§"/>
              <a:defRPr/>
            </a:lvl3pPr>
          </a:lstStyle>
          <a:p>
            <a:pPr lvl="0"/>
            <a:r>
              <a:rPr lang="en-GB" dirty="0"/>
              <a:t>First level</a:t>
            </a:r>
          </a:p>
          <a:p>
            <a:pPr lvl="1"/>
            <a:r>
              <a:rPr lang="en-GB" dirty="0"/>
              <a:t>Second level</a:t>
            </a:r>
          </a:p>
          <a:p>
            <a:pPr lvl="2"/>
            <a:r>
              <a:rPr lang="en-GB" dirty="0"/>
              <a:t>Third level</a:t>
            </a:r>
          </a:p>
        </p:txBody>
      </p:sp>
      <p:sp>
        <p:nvSpPr>
          <p:cNvPr id="11" name="Title 10">
            <a:extLst>
              <a:ext uri="{FF2B5EF4-FFF2-40B4-BE49-F238E27FC236}">
                <a16:creationId xmlns:a16="http://schemas.microsoft.com/office/drawing/2014/main" id="{9969F304-040E-02EF-67C7-78BFE860B564}"/>
              </a:ext>
            </a:extLst>
          </p:cNvPr>
          <p:cNvSpPr>
            <a:spLocks noGrp="1"/>
          </p:cNvSpPr>
          <p:nvPr>
            <p:ph type="title"/>
          </p:nvPr>
        </p:nvSpPr>
        <p:spPr>
          <a:xfrm>
            <a:off x="624418" y="645584"/>
            <a:ext cx="10943167" cy="1094499"/>
          </a:xfrm>
        </p:spPr>
        <p:txBody>
          <a:bodyPr/>
          <a:lstStyle>
            <a:lvl1pPr>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7E6DF262-E507-8FE7-5517-A94C8D02F0DB}"/>
              </a:ext>
            </a:extLst>
          </p:cNvPr>
          <p:cNvSpPr>
            <a:spLocks noGrp="1"/>
          </p:cNvSpPr>
          <p:nvPr>
            <p:ph type="body" idx="10" hasCustomPrompt="1"/>
          </p:nvPr>
        </p:nvSpPr>
        <p:spPr>
          <a:xfrm>
            <a:off x="6383867" y="1892301"/>
            <a:ext cx="5183047" cy="596239"/>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dirty="0"/>
              <a:t>Click to edit sub-head</a:t>
            </a:r>
          </a:p>
        </p:txBody>
      </p:sp>
    </p:spTree>
    <p:extLst>
      <p:ext uri="{BB962C8B-B14F-4D97-AF65-F5344CB8AC3E}">
        <p14:creationId xmlns:p14="http://schemas.microsoft.com/office/powerpoint/2010/main" val="23855011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539" y="1892302"/>
            <a:ext cx="5184325" cy="4320117"/>
          </a:xfrm>
        </p:spPr>
        <p:txBody>
          <a:bodyPr/>
          <a:lstStyle>
            <a:lvl1pPr marL="239193" indent="-239193">
              <a:buClr>
                <a:srgbClr val="009B77"/>
              </a:buClr>
              <a:buFont typeface="Wingdings" panose="05000000000000000000" pitchFamily="2" charset="2"/>
              <a:buChar char="§"/>
              <a:defRPr sz="3200"/>
            </a:lvl1pPr>
            <a:lvl2pPr marL="463569" indent="-222259">
              <a:buClr>
                <a:srgbClr val="009B77"/>
              </a:buClr>
              <a:buFont typeface="Wingdings" panose="05000000000000000000" pitchFamily="2" charset="2"/>
              <a:buChar char="§"/>
              <a:defRPr sz="2933"/>
            </a:lvl2pPr>
            <a:lvl3pPr marL="717580" indent="-251894">
              <a:buClr>
                <a:srgbClr val="009B77"/>
              </a:buClr>
              <a:buFont typeface="Wingdings" panose="05000000000000000000" pitchFamily="2" charset="2"/>
              <a:buChar char="§"/>
              <a:defRPr sz="2667"/>
            </a:lvl3pPr>
            <a:lvl4pPr marL="950422" indent="-230728">
              <a:buClr>
                <a:srgbClr val="C9122B"/>
              </a:buClr>
              <a:buFont typeface="Wingdings" panose="05000000000000000000" pitchFamily="2" charset="2"/>
              <a:buChar char="§"/>
              <a:defRPr sz="2400"/>
            </a:lvl4pPr>
            <a:lvl5pPr marL="1198081" indent="-245543">
              <a:buClr>
                <a:srgbClr val="C9122B"/>
              </a:buClr>
              <a:buFont typeface="Wingdings" panose="05000000000000000000" pitchFamily="2" charset="2"/>
              <a:buChar cha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82328" y="1892302"/>
            <a:ext cx="5184325" cy="4320117"/>
          </a:xfrm>
        </p:spPr>
        <p:txBody>
          <a:bodyPr/>
          <a:lstStyle>
            <a:lvl1pPr marL="457223" indent="-457223">
              <a:buClr>
                <a:srgbClr val="009B77"/>
              </a:buClr>
              <a:buFont typeface="Wingdings" panose="05000000000000000000" pitchFamily="2" charset="2"/>
              <a:buChar char="§"/>
              <a:defRPr sz="3200"/>
            </a:lvl1pPr>
            <a:lvl2pPr marL="698532" indent="-457223">
              <a:buClr>
                <a:srgbClr val="009B77"/>
              </a:buClr>
              <a:buFont typeface="Wingdings" panose="05000000000000000000" pitchFamily="2" charset="2"/>
              <a:buChar char="§"/>
              <a:defRPr sz="2933"/>
            </a:lvl2pPr>
            <a:lvl3pPr marL="922909" indent="-457223">
              <a:buClr>
                <a:srgbClr val="009B77"/>
              </a:buClr>
              <a:buFont typeface="Wingdings" panose="05000000000000000000" pitchFamily="2" charset="2"/>
              <a:buChar char="§"/>
              <a:defRPr sz="2667"/>
            </a:lvl3pPr>
            <a:lvl4pPr marL="1100714" indent="-381019">
              <a:buClr>
                <a:srgbClr val="C9122B"/>
              </a:buClr>
              <a:buFont typeface="Wingdings" panose="05000000000000000000" pitchFamily="2" charset="2"/>
              <a:buChar char="§"/>
              <a:defRPr sz="2400"/>
            </a:lvl4pPr>
            <a:lvl5pPr marL="1333557" indent="-381019">
              <a:buClr>
                <a:srgbClr val="C9122B"/>
              </a:buClr>
              <a:buFont typeface="Wingdings" panose="05000000000000000000" pitchFamily="2" charset="2"/>
              <a:buChar cha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624418" y="645584"/>
            <a:ext cx="10948521" cy="1115219"/>
          </a:xfrm>
        </p:spPr>
        <p:txBody>
          <a:bodyPr/>
          <a:lstStyle>
            <a:lvl1pPr>
              <a:defRPr b="1" i="0">
                <a:solidFill>
                  <a:schemeClr val="tx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705801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4418" y="1892302"/>
            <a:ext cx="5183716" cy="4320117"/>
          </a:xfrm>
        </p:spPr>
        <p:txBody>
          <a:bodyPr/>
          <a:lstStyle>
            <a:lvl1pPr marL="239193" indent="-239193">
              <a:buClr>
                <a:srgbClr val="009B77"/>
              </a:buClr>
              <a:buFont typeface="Wingdings" panose="05000000000000000000" pitchFamily="2" charset="2"/>
              <a:buChar char="§"/>
              <a:defRPr sz="3200"/>
            </a:lvl1pPr>
            <a:lvl2pPr marL="463569" indent="-222259">
              <a:buClr>
                <a:srgbClr val="009B77"/>
              </a:buClr>
              <a:buFont typeface="Wingdings" panose="05000000000000000000" pitchFamily="2" charset="2"/>
              <a:buChar char="§"/>
              <a:defRPr sz="2933"/>
            </a:lvl2pPr>
            <a:lvl3pPr marL="717580" indent="-251894">
              <a:buClr>
                <a:srgbClr val="009B77"/>
              </a:buClr>
              <a:buFont typeface="Wingdings" panose="05000000000000000000" pitchFamily="2" charset="2"/>
              <a:buChar char="§"/>
              <a:defRPr sz="2667"/>
            </a:lvl3pPr>
            <a:lvl4pPr marL="950422" indent="-230728">
              <a:buFont typeface="Wingdings" panose="05000000000000000000" pitchFamily="2" charset="2"/>
              <a:buChar char="§"/>
              <a:defRPr sz="2400"/>
            </a:lvl4pPr>
            <a:lvl5pPr marL="1198081" indent="-245543">
              <a:buSzPct val="131000"/>
              <a:buFont typeface="Wingdings" panose="05000000000000000000" pitchFamily="2" charset="2"/>
              <a:buChar cha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5" name="Picture Placeholder 2"/>
          <p:cNvSpPr>
            <a:spLocks noGrp="1"/>
          </p:cNvSpPr>
          <p:nvPr>
            <p:ph type="pic" idx="10"/>
          </p:nvPr>
        </p:nvSpPr>
        <p:spPr>
          <a:xfrm>
            <a:off x="6404272" y="1892302"/>
            <a:ext cx="5164397" cy="4320117"/>
          </a:xfrm>
        </p:spPr>
        <p:txBody>
          <a:bodyPr/>
          <a:lstStyle>
            <a:lvl1pPr marL="0" indent="0">
              <a:buNone/>
              <a:defRPr sz="3200"/>
            </a:lvl1pPr>
            <a:lvl2pPr marL="609625" indent="0">
              <a:buNone/>
              <a:defRPr sz="3734"/>
            </a:lvl2pPr>
            <a:lvl3pPr marL="1219249" indent="0">
              <a:buNone/>
              <a:defRPr sz="3200"/>
            </a:lvl3pPr>
            <a:lvl4pPr marL="1828874" indent="0">
              <a:buNone/>
              <a:defRPr sz="2667"/>
            </a:lvl4pPr>
            <a:lvl5pPr marL="2438498" indent="0">
              <a:buNone/>
              <a:defRPr sz="2667"/>
            </a:lvl5pPr>
            <a:lvl6pPr marL="3048123" indent="0">
              <a:buNone/>
              <a:defRPr sz="2667"/>
            </a:lvl6pPr>
            <a:lvl7pPr marL="3657747" indent="0">
              <a:buNone/>
              <a:defRPr sz="2667"/>
            </a:lvl7pPr>
            <a:lvl8pPr marL="4267371" indent="0">
              <a:buNone/>
              <a:defRPr sz="2667"/>
            </a:lvl8pPr>
            <a:lvl9pPr marL="4876995" indent="0">
              <a:buNone/>
              <a:defRPr sz="2667"/>
            </a:lvl9pPr>
          </a:lstStyle>
          <a:p>
            <a:pPr lvl="0"/>
            <a:r>
              <a:rPr lang="en-US" noProof="0" dirty="0"/>
              <a:t>Click icon to add picture</a:t>
            </a:r>
          </a:p>
        </p:txBody>
      </p:sp>
      <p:sp>
        <p:nvSpPr>
          <p:cNvPr id="8" name="Title 1"/>
          <p:cNvSpPr>
            <a:spLocks noGrp="1"/>
          </p:cNvSpPr>
          <p:nvPr>
            <p:ph type="title"/>
          </p:nvPr>
        </p:nvSpPr>
        <p:spPr>
          <a:xfrm>
            <a:off x="624418" y="645584"/>
            <a:ext cx="10943167" cy="1115219"/>
          </a:xfrm>
        </p:spPr>
        <p:txBody>
          <a:bodyPr/>
          <a:lstStyle>
            <a:lvl1pPr>
              <a:defRPr b="1" i="0">
                <a:solidFill>
                  <a:schemeClr val="tx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56094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E204-83D6-C84A-89E9-7C86B1618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3187C-5D37-7B4B-8501-36351BFB9018}"/>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4" name="Footer Placeholder 3">
            <a:extLst>
              <a:ext uri="{FF2B5EF4-FFF2-40B4-BE49-F238E27FC236}">
                <a16:creationId xmlns:a16="http://schemas.microsoft.com/office/drawing/2014/main" id="{D92A201C-EE6B-6444-9157-A1443ED75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D0A8C-5222-624E-B508-0AA67BFE399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264532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418" y="4293096"/>
            <a:ext cx="10944191" cy="566739"/>
          </a:xfrm>
        </p:spPr>
        <p:txBody>
          <a:bodyPr anchor="b"/>
          <a:lstStyle>
            <a:lvl1pPr algn="l">
              <a:defRPr sz="3734" b="1" i="0">
                <a:solidFill>
                  <a:schemeClr val="tx1"/>
                </a:solidFill>
                <a:latin typeface="Arial" charset="0"/>
                <a:ea typeface="Arial" charset="0"/>
                <a:cs typeface="Arial" charset="0"/>
              </a:defRPr>
            </a:lvl1pPr>
          </a:lstStyle>
          <a:p>
            <a:r>
              <a:rPr lang="en-US" dirty="0"/>
              <a:t>Click to edit Master title style</a:t>
            </a:r>
          </a:p>
        </p:txBody>
      </p:sp>
      <p:sp>
        <p:nvSpPr>
          <p:cNvPr id="3" name="Picture Placeholder 2"/>
          <p:cNvSpPr>
            <a:spLocks noGrp="1"/>
          </p:cNvSpPr>
          <p:nvPr>
            <p:ph type="pic" idx="1"/>
          </p:nvPr>
        </p:nvSpPr>
        <p:spPr>
          <a:xfrm>
            <a:off x="624417" y="645585"/>
            <a:ext cx="10943167" cy="3386807"/>
          </a:xfrm>
        </p:spPr>
        <p:txBody>
          <a:bodyPr/>
          <a:lstStyle>
            <a:lvl1pPr marL="0" indent="0">
              <a:buNone/>
              <a:defRPr sz="3200">
                <a:solidFill>
                  <a:srgbClr val="000000"/>
                </a:solidFill>
              </a:defRPr>
            </a:lvl1pPr>
            <a:lvl2pPr marL="609625" indent="0">
              <a:buNone/>
              <a:defRPr sz="3734"/>
            </a:lvl2pPr>
            <a:lvl3pPr marL="1219249" indent="0">
              <a:buNone/>
              <a:defRPr sz="3200"/>
            </a:lvl3pPr>
            <a:lvl4pPr marL="1828874" indent="0">
              <a:buNone/>
              <a:defRPr sz="2667"/>
            </a:lvl4pPr>
            <a:lvl5pPr marL="2438498" indent="0">
              <a:buNone/>
              <a:defRPr sz="2667"/>
            </a:lvl5pPr>
            <a:lvl6pPr marL="3048123" indent="0">
              <a:buNone/>
              <a:defRPr sz="2667"/>
            </a:lvl6pPr>
            <a:lvl7pPr marL="3657747" indent="0">
              <a:buNone/>
              <a:defRPr sz="2667"/>
            </a:lvl7pPr>
            <a:lvl8pPr marL="4267371" indent="0">
              <a:buNone/>
              <a:defRPr sz="2667"/>
            </a:lvl8pPr>
            <a:lvl9pPr marL="4876995" indent="0">
              <a:buNone/>
              <a:defRPr sz="2667"/>
            </a:lvl9pPr>
          </a:lstStyle>
          <a:p>
            <a:pPr lvl="0"/>
            <a:r>
              <a:rPr lang="en-US" noProof="0" dirty="0"/>
              <a:t>Click icon to add picture</a:t>
            </a:r>
          </a:p>
        </p:txBody>
      </p:sp>
      <p:sp>
        <p:nvSpPr>
          <p:cNvPr id="4" name="Text Placeholder 3"/>
          <p:cNvSpPr>
            <a:spLocks noGrp="1"/>
          </p:cNvSpPr>
          <p:nvPr>
            <p:ph type="body" sz="half" idx="2"/>
          </p:nvPr>
        </p:nvSpPr>
        <p:spPr>
          <a:xfrm>
            <a:off x="624418" y="5157193"/>
            <a:ext cx="10944191" cy="1055225"/>
          </a:xfrm>
        </p:spPr>
        <p:txBody>
          <a:bodyPr/>
          <a:lstStyle>
            <a:lvl1pPr marL="0" indent="0">
              <a:buNone/>
              <a:defRPr sz="3200"/>
            </a:lvl1pPr>
            <a:lvl2pPr marL="609625" indent="0">
              <a:buNone/>
              <a:defRPr sz="1600"/>
            </a:lvl2pPr>
            <a:lvl3pPr marL="1219249" indent="0">
              <a:buNone/>
              <a:defRPr sz="1333"/>
            </a:lvl3pPr>
            <a:lvl4pPr marL="1828874" indent="0">
              <a:buNone/>
              <a:defRPr sz="1200"/>
            </a:lvl4pPr>
            <a:lvl5pPr marL="2438498" indent="0">
              <a:buNone/>
              <a:defRPr sz="1200"/>
            </a:lvl5pPr>
            <a:lvl6pPr marL="3048123" indent="0">
              <a:buNone/>
              <a:defRPr sz="1200"/>
            </a:lvl6pPr>
            <a:lvl7pPr marL="3657747" indent="0">
              <a:buNone/>
              <a:defRPr sz="1200"/>
            </a:lvl7pPr>
            <a:lvl8pPr marL="4267371" indent="0">
              <a:buNone/>
              <a:defRPr sz="1200"/>
            </a:lvl8pPr>
            <a:lvl9pPr marL="4876995" indent="0">
              <a:buNone/>
              <a:defRPr sz="1200"/>
            </a:lvl9pPr>
          </a:lstStyle>
          <a:p>
            <a:pPr lvl="0"/>
            <a:r>
              <a:rPr lang="en-US" dirty="0"/>
              <a:t>Click to edit Master text styles</a:t>
            </a:r>
          </a:p>
        </p:txBody>
      </p:sp>
    </p:spTree>
    <p:extLst>
      <p:ext uri="{BB962C8B-B14F-4D97-AF65-F5344CB8AC3E}">
        <p14:creationId xmlns:p14="http://schemas.microsoft.com/office/powerpoint/2010/main" val="4901166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8" y="1892300"/>
            <a:ext cx="10942081" cy="4320117"/>
          </a:xfrm>
        </p:spPr>
        <p:txBody>
          <a:bodyPr/>
          <a:lstStyle>
            <a:lvl1pPr marL="457223" indent="-457223">
              <a:buClr>
                <a:srgbClr val="009B77"/>
              </a:buClr>
              <a:buFont typeface="Wingdings" pitchFamily="2" charset="2"/>
              <a:buChar char="§"/>
              <a:defRPr/>
            </a:lvl1pPr>
            <a:lvl2pPr marL="698532" indent="-457223">
              <a:buClr>
                <a:srgbClr val="009B77"/>
              </a:buClr>
              <a:buFont typeface="Wingdings" pitchFamily="2" charset="2"/>
              <a:buChar char="§"/>
              <a:defRPr/>
            </a:lvl2pPr>
            <a:lvl3pPr marL="717580" indent="-251894">
              <a:buClr>
                <a:srgbClr val="009B77"/>
              </a:buClr>
              <a:buFont typeface="Wingdings" pitchFamily="2" charset="2"/>
              <a:buChar char="§"/>
              <a:defRPr/>
            </a:lvl3pPr>
            <a:lvl4pPr marL="950422" indent="-230728">
              <a:buClr>
                <a:srgbClr val="C9122B"/>
              </a:buClr>
              <a:buFont typeface="Wingdings" panose="05000000000000000000" pitchFamily="2" charset="2"/>
              <a:buChar char="§"/>
              <a:defRPr sz="2400"/>
            </a:lvl4pPr>
            <a:lvl5pPr marL="1198081" indent="-245543">
              <a:buClr>
                <a:srgbClr val="C9122B"/>
              </a:buClr>
              <a:buFont typeface="Wingdings" panose="05000000000000000000" pitchFamily="2" charset="2"/>
              <a:buChar char="§"/>
              <a:defRPr sz="2400"/>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3BD1F0D6-76E2-826C-A0FA-FA6540F7A516}"/>
              </a:ext>
            </a:extLst>
          </p:cNvPr>
          <p:cNvSpPr>
            <a:spLocks noGrp="1"/>
          </p:cNvSpPr>
          <p:nvPr>
            <p:ph type="title"/>
          </p:nvPr>
        </p:nvSpPr>
        <p:spPr>
          <a:xfrm>
            <a:off x="624417" y="645584"/>
            <a:ext cx="10943167" cy="1115219"/>
          </a:xfrm>
        </p:spPr>
        <p:txBody>
          <a:bodyPr/>
          <a:lstStyle>
            <a:lvl1pPr>
              <a:defRPr b="1" i="0">
                <a:solidFill>
                  <a:schemeClr val="tx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2430675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3F89-8022-E9D3-767F-DC957AC4B733}"/>
              </a:ext>
            </a:extLst>
          </p:cNvPr>
          <p:cNvSpPr>
            <a:spLocks noGrp="1"/>
          </p:cNvSpPr>
          <p:nvPr>
            <p:ph type="title"/>
          </p:nvPr>
        </p:nvSpPr>
        <p:spPr>
          <a:xfrm>
            <a:off x="624417" y="645584"/>
            <a:ext cx="10943107" cy="1115219"/>
          </a:xfrm>
        </p:spPr>
        <p:txBody>
          <a:bodyPr/>
          <a:lstStyle/>
          <a:p>
            <a:endParaRPr lang="en-GB" dirty="0"/>
          </a:p>
        </p:txBody>
      </p:sp>
    </p:spTree>
    <p:extLst>
      <p:ext uri="{BB962C8B-B14F-4D97-AF65-F5344CB8AC3E}">
        <p14:creationId xmlns:p14="http://schemas.microsoft.com/office/powerpoint/2010/main" val="431805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253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C586C-1CBC-E54B-8A1F-ABB1461596C0}"/>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3" name="Footer Placeholder 2">
            <a:extLst>
              <a:ext uri="{FF2B5EF4-FFF2-40B4-BE49-F238E27FC236}">
                <a16:creationId xmlns:a16="http://schemas.microsoft.com/office/drawing/2014/main" id="{5AC6ABF4-DC07-BE44-9C89-53B28DA28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A9153-246E-984B-9334-F7B09420B7A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825102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00CF-98DC-D443-B9A4-83EADB7BC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D21A41-1D9D-F040-BFC3-74EB4BBC4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D67A33-476D-E04E-85ED-E77567F54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0EFBF0-4F68-7B48-BE4F-ADA696328F01}"/>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6BA1CA7C-6AD2-2442-A53E-B3121D7BC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DB331-079C-1C40-BC97-0D9C37E9EEC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5167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C541-626E-B548-999A-E241EB1CC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E8CE82-492A-FD49-9B52-D8DFD4D8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B2155-5DB2-6048-8FE2-7DFA8A4C9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8B294-C164-1448-A3FD-7E65DC9C7FEE}"/>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88852285-0BC5-9D40-B589-EF0C60D59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899C1-BC43-D04B-BAA8-E44B95352A2E}"/>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0016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4.emf"/><Relationship Id="rId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4.emf"/><Relationship Id="rId4" Type="http://schemas.openxmlformats.org/officeDocument/2006/relationships/image" Target="../media/image3.e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38.xml"/><Relationship Id="rId7" Type="http://schemas.openxmlformats.org/officeDocument/2006/relationships/image" Target="../media/image5.emf"/><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7.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F3BAB-CC1C-5F40-BAED-5C4466A5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FE21F1-36F9-C143-B1C7-FA061ACD5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A373D-0D08-9948-96A1-948F5AE24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CC7B855D-3D86-0140-8D36-4BE1DF1EA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C87F9E-CC54-634C-808E-6A959F58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5AE3C-3ACF-414D-AB6A-FB298D997D01}" type="slidenum">
              <a:rPr lang="en-US" smtClean="0"/>
              <a:t>‹#›</a:t>
            </a:fld>
            <a:endParaRPr lang="en-US"/>
          </a:p>
        </p:txBody>
      </p:sp>
    </p:spTree>
    <p:extLst>
      <p:ext uri="{BB962C8B-B14F-4D97-AF65-F5344CB8AC3E}">
        <p14:creationId xmlns:p14="http://schemas.microsoft.com/office/powerpoint/2010/main" val="4266560473"/>
      </p:ext>
    </p:extLst>
  </p:cSld>
  <p:clrMap bg1="lt1" tx1="dk1" bg2="lt2" tx2="dk2" accent1="accent1" accent2="accent2" accent3="accent3" accent4="accent4" accent5="accent5" accent6="accent6" hlink="hlink" folHlink="folHlink"/>
  <p:sldLayoutIdLst>
    <p:sldLayoutId id="2147483778" r:id="rId1"/>
    <p:sldLayoutId id="2147483780" r:id="rId2"/>
    <p:sldLayoutId id="2147483651" r:id="rId3"/>
    <p:sldLayoutId id="2147483786" r:id="rId4"/>
    <p:sldLayoutId id="2147483653" r:id="rId5"/>
    <p:sldLayoutId id="2147483782" r:id="rId6"/>
    <p:sldLayoutId id="2147483784" r:id="rId7"/>
    <p:sldLayoutId id="2147483779" r:id="rId8"/>
    <p:sldLayoutId id="2147483781" r:id="rId9"/>
    <p:sldLayoutId id="2147483783"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9E8B57A-C7A6-3790-8B03-53FEB3833A6B}"/>
              </a:ext>
            </a:extLst>
          </p:cNvPr>
          <p:cNvPicPr>
            <a:picLocks noChangeAspect="1"/>
          </p:cNvPicPr>
          <p:nvPr userDrawn="1"/>
        </p:nvPicPr>
        <p:blipFill>
          <a:blip r:embed="rId3"/>
          <a:stretch>
            <a:fillRect/>
          </a:stretch>
        </p:blipFill>
        <p:spPr>
          <a:xfrm>
            <a:off x="0" y="6200290"/>
            <a:ext cx="12192000" cy="657710"/>
          </a:xfrm>
          <a:prstGeom prst="rect">
            <a:avLst/>
          </a:prstGeom>
        </p:spPr>
      </p:pic>
      <p:sp>
        <p:nvSpPr>
          <p:cNvPr id="8" name="Titel 1">
            <a:extLst>
              <a:ext uri="{FF2B5EF4-FFF2-40B4-BE49-F238E27FC236}">
                <a16:creationId xmlns:a16="http://schemas.microsoft.com/office/drawing/2014/main" id="{30941CE4-5789-F575-924C-4D063FAC8DC8}"/>
              </a:ext>
            </a:extLst>
          </p:cNvPr>
          <p:cNvSpPr txBox="1">
            <a:spLocks/>
          </p:cNvSpPr>
          <p:nvPr userDrawn="1"/>
        </p:nvSpPr>
        <p:spPr>
          <a:xfrm>
            <a:off x="381000" y="388452"/>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Title</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Tijdelijke aanduiding voor inhoud 2">
            <a:extLst>
              <a:ext uri="{FF2B5EF4-FFF2-40B4-BE49-F238E27FC236}">
                <a16:creationId xmlns:a16="http://schemas.microsoft.com/office/drawing/2014/main" id="{B25C475D-557D-9D05-3392-927A7B5EB7B5}"/>
              </a:ext>
            </a:extLst>
          </p:cNvPr>
          <p:cNvSpPr txBox="1">
            <a:spLocks/>
          </p:cNvSpPr>
          <p:nvPr userDrawn="1"/>
        </p:nvSpPr>
        <p:spPr>
          <a:xfrm>
            <a:off x="381000" y="184895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a:ln>
                  <a:noFill/>
                </a:ln>
                <a:solidFill>
                  <a:sysClr val="windowText" lastClr="000000"/>
                </a:solidFill>
                <a:effectLst/>
                <a:uLnTx/>
                <a:uFillTx/>
                <a:latin typeface="Calibri" panose="020F0502020204030204"/>
                <a:ea typeface="+mn-ea"/>
                <a:cs typeface="+mn-cs"/>
              </a:rPr>
              <a:t>Main text</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785796"/>
      </p:ext>
    </p:extLst>
  </p:cSld>
  <p:clrMap bg1="lt1" tx1="dk1" bg2="lt2" tx2="dk2" accent1="accent1" accent2="accent2" accent3="accent3" accent4="accent4" accent5="accent5" accent6="accent6" hlink="hlink" folHlink="folHlink"/>
  <p:sldLayoutIdLst>
    <p:sldLayoutId id="21474837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E2468BE-D2ED-93FC-9E17-FC6D1C6559CE}"/>
              </a:ext>
            </a:extLst>
          </p:cNvPr>
          <p:cNvPicPr>
            <a:picLocks noChangeAspect="1"/>
          </p:cNvPicPr>
          <p:nvPr userDrawn="1"/>
        </p:nvPicPr>
        <p:blipFill>
          <a:blip r:embed="rId13"/>
          <a:stretch>
            <a:fillRect/>
          </a:stretch>
        </p:blipFill>
        <p:spPr>
          <a:xfrm>
            <a:off x="0" y="6200290"/>
            <a:ext cx="12192000" cy="657710"/>
          </a:xfrm>
          <a:prstGeom prst="rect">
            <a:avLst/>
          </a:prstGeom>
        </p:spPr>
      </p:pic>
    </p:spTree>
    <p:extLst>
      <p:ext uri="{BB962C8B-B14F-4D97-AF65-F5344CB8AC3E}">
        <p14:creationId xmlns:p14="http://schemas.microsoft.com/office/powerpoint/2010/main" val="34159010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1225" y="1268414"/>
            <a:ext cx="10369550" cy="7924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36000" rIns="0" bIns="0" numCol="1" anchor="t" anchorCtr="0" compatLnSpc="1">
            <a:prstTxWarp prst="textNoShape">
              <a:avLst/>
            </a:prstTxWarp>
          </a:bodyPr>
          <a:lstStyle/>
          <a:p>
            <a:pPr lvl="0"/>
            <a:r>
              <a:rPr lang="de-CH" dirty="0"/>
              <a:t>Mastertitelformat bearbeiten</a:t>
            </a:r>
          </a:p>
        </p:txBody>
      </p:sp>
      <p:sp>
        <p:nvSpPr>
          <p:cNvPr id="1027" name="Rectangle 3"/>
          <p:cNvSpPr>
            <a:spLocks noGrp="1" noChangeArrowheads="1"/>
          </p:cNvSpPr>
          <p:nvPr>
            <p:ph type="body" idx="1"/>
          </p:nvPr>
        </p:nvSpPr>
        <p:spPr bwMode="auto">
          <a:xfrm>
            <a:off x="911225" y="2205039"/>
            <a:ext cx="10369550" cy="3887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028" name="Rectangle 4"/>
          <p:cNvSpPr>
            <a:spLocks noGrp="1" noChangeArrowheads="1"/>
          </p:cNvSpPr>
          <p:nvPr>
            <p:ph type="dt" sz="half" idx="2"/>
          </p:nvPr>
        </p:nvSpPr>
        <p:spPr bwMode="auto">
          <a:xfrm>
            <a:off x="911225" y="6524625"/>
            <a:ext cx="1246716" cy="215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1000"/>
            </a:lvl1pPr>
          </a:lstStyle>
          <a:p>
            <a:fld id="{AB8A3755-E23B-42B1-89AB-2996B799047D}" type="datetime1">
              <a:rPr lang="de-CH" smtClean="0"/>
              <a:t>07.04.26</a:t>
            </a:fld>
            <a:endParaRPr lang="de-CH" dirty="0"/>
          </a:p>
        </p:txBody>
      </p:sp>
      <p:sp>
        <p:nvSpPr>
          <p:cNvPr id="1029" name="Rectangle 5"/>
          <p:cNvSpPr>
            <a:spLocks noGrp="1" noChangeArrowheads="1"/>
          </p:cNvSpPr>
          <p:nvPr>
            <p:ph type="ftr" sz="quarter" idx="3"/>
          </p:nvPr>
        </p:nvSpPr>
        <p:spPr bwMode="auto">
          <a:xfrm>
            <a:off x="2255308" y="6524625"/>
            <a:ext cx="7008284" cy="215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1000">
                <a:solidFill>
                  <a:schemeClr val="tx1"/>
                </a:solidFill>
              </a:defRPr>
            </a:lvl1pPr>
          </a:lstStyle>
          <a:p>
            <a:pPr algn="ctr"/>
            <a:r>
              <a:rPr lang="de-CH" dirty="0" err="1"/>
              <a:t>IfIS</a:t>
            </a:r>
            <a:r>
              <a:rPr lang="de-CH" dirty="0"/>
              <a:t> Research Colloquium, Implementation Science in Health Care </a:t>
            </a:r>
          </a:p>
        </p:txBody>
      </p:sp>
      <p:sp>
        <p:nvSpPr>
          <p:cNvPr id="1030" name="Rectangle 6"/>
          <p:cNvSpPr>
            <a:spLocks noGrp="1" noChangeArrowheads="1"/>
          </p:cNvSpPr>
          <p:nvPr>
            <p:ph type="sldNum" sz="quarter" idx="4"/>
          </p:nvPr>
        </p:nvSpPr>
        <p:spPr bwMode="auto">
          <a:xfrm>
            <a:off x="10452484" y="6524625"/>
            <a:ext cx="828291" cy="215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1000"/>
            </a:lvl1pPr>
          </a:lstStyle>
          <a:p>
            <a:r>
              <a:rPr lang="de-CH" dirty="0"/>
              <a:t>Seite </a:t>
            </a:r>
            <a:fld id="{9D46F3A4-F478-9440-BC8E-B732027F4C86}" type="slidenum">
              <a:rPr lang="de-CH"/>
              <a:pPr/>
              <a:t>‹#›</a:t>
            </a:fld>
            <a:endParaRPr lang="de-CH" dirty="0"/>
          </a:p>
        </p:txBody>
      </p:sp>
      <p:sp>
        <p:nvSpPr>
          <p:cNvPr id="1034" name="Line 10"/>
          <p:cNvSpPr>
            <a:spLocks noChangeShapeType="1"/>
          </p:cNvSpPr>
          <p:nvPr/>
        </p:nvSpPr>
        <p:spPr bwMode="auto">
          <a:xfrm>
            <a:off x="0" y="1125538"/>
            <a:ext cx="12192000" cy="0"/>
          </a:xfrm>
          <a:prstGeom prst="line">
            <a:avLst/>
          </a:prstGeom>
          <a:noFill/>
          <a:ln w="15875">
            <a:solidFill>
              <a:srgbClr val="0B82A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e-CH" sz="1700" dirty="0"/>
          </a:p>
        </p:txBody>
      </p:sp>
      <p:pic>
        <p:nvPicPr>
          <p:cNvPr id="10" name="Picture 7" descr="uzh_logo_d_pos_grau_1mm"/>
          <p:cNvPicPr preferRelativeResize="0">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95266" y="142875"/>
            <a:ext cx="1868488" cy="68421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Box 9"/>
          <p:cNvSpPr txBox="1">
            <a:spLocks noChangeArrowheads="1"/>
          </p:cNvSpPr>
          <p:nvPr userDrawn="1"/>
        </p:nvSpPr>
        <p:spPr bwMode="auto">
          <a:xfrm>
            <a:off x="911225" y="852488"/>
            <a:ext cx="7332663" cy="227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36000" rIns="0" bIns="0"/>
          <a:lstStyle/>
          <a:p>
            <a:pPr>
              <a:spcBef>
                <a:spcPct val="50000"/>
              </a:spcBef>
            </a:pPr>
            <a:r>
              <a:rPr lang="en-US" sz="1400" b="1" dirty="0"/>
              <a:t>Institute for Implementation Science in Health Care, </a:t>
            </a:r>
            <a:r>
              <a:rPr lang="en-US" sz="1400" b="1" dirty="0" err="1"/>
              <a:t>IfIS</a:t>
            </a:r>
            <a:endParaRPr lang="de-CH" sz="1400" b="1" dirty="0"/>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7" r:id="rId4"/>
    <p:sldLayoutId id="2147483654" r:id="rId5"/>
    <p:sldLayoutId id="2147483658" r:id="rId6"/>
    <p:sldLayoutId id="2147483655" r:id="rId7"/>
    <p:sldLayoutId id="2147483663" r:id="rId8"/>
  </p:sldLayoutIdLst>
  <p:hf hdr="0"/>
  <p:txStyles>
    <p:titleStyle>
      <a:lvl1pPr algn="l" rtl="0" eaLnBrk="1" fontAlgn="base" hangingPunct="1">
        <a:spcBef>
          <a:spcPct val="0"/>
        </a:spcBef>
        <a:spcAft>
          <a:spcPct val="0"/>
        </a:spcAft>
        <a:defRPr sz="2400" b="1">
          <a:solidFill>
            <a:srgbClr val="0B82A0"/>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Arial" charset="0"/>
        </a:defRPr>
      </a:lvl9pPr>
    </p:titleStyle>
    <p:bodyStyle>
      <a:lvl1pPr marL="342000" indent="-342000" algn="l" rtl="0" eaLnBrk="1" fontAlgn="base" hangingPunct="1">
        <a:spcBef>
          <a:spcPct val="40000"/>
        </a:spcBef>
        <a:spcAft>
          <a:spcPct val="0"/>
        </a:spcAft>
        <a:buFont typeface="Arial" panose="020B0604020202020204" pitchFamily="34" charset="0"/>
        <a:buChar char="–"/>
        <a:defRPr sz="1700">
          <a:solidFill>
            <a:schemeClr val="tx1"/>
          </a:solidFill>
          <a:latin typeface="+mn-lt"/>
          <a:ea typeface="+mn-ea"/>
          <a:cs typeface="+mn-cs"/>
        </a:defRPr>
      </a:lvl1pPr>
      <a:lvl2pPr marL="684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2pPr>
      <a:lvl3pPr marL="1026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3pPr>
      <a:lvl4pPr marL="1368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4pPr>
      <a:lvl5pPr marL="1710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4" userDrawn="1">
          <p15:clr>
            <a:srgbClr val="F26B43"/>
          </p15:clr>
        </p15:guide>
        <p15:guide id="2" pos="7106" userDrawn="1">
          <p15:clr>
            <a:srgbClr val="F26B43"/>
          </p15:clr>
        </p15:guide>
        <p15:guide id="3" orient="horz" pos="1389" userDrawn="1">
          <p15:clr>
            <a:srgbClr val="F26B43"/>
          </p15:clr>
        </p15:guide>
        <p15:guide id="4" orient="horz" pos="799" userDrawn="1">
          <p15:clr>
            <a:srgbClr val="F26B43"/>
          </p15:clr>
        </p15:guide>
        <p15:guide id="5" orient="horz" pos="4110" userDrawn="1">
          <p15:clr>
            <a:srgbClr val="F26B43"/>
          </p15:clr>
        </p15:guide>
        <p15:guide id="6" pos="3840" userDrawn="1">
          <p15:clr>
            <a:srgbClr val="F26B43"/>
          </p15:clr>
        </p15:guide>
        <p15:guide id="7" pos="3953" userDrawn="1">
          <p15:clr>
            <a:srgbClr val="5ACBF0"/>
          </p15:clr>
        </p15:guide>
        <p15:guide id="8" pos="3727" userDrawn="1">
          <p15:clr>
            <a:srgbClr val="5ACBF0"/>
          </p15:clr>
        </p15:guide>
        <p15:guide id="9" pos="2615" userDrawn="1">
          <p15:clr>
            <a:srgbClr val="5ACBF0"/>
          </p15:clr>
        </p15:guide>
        <p15:guide id="10" pos="2819" userDrawn="1">
          <p15:clr>
            <a:srgbClr val="5ACBF0"/>
          </p15:clr>
        </p15:guide>
        <p15:guide id="11" pos="4861" userDrawn="1">
          <p15:clr>
            <a:srgbClr val="5ACBF0"/>
          </p15:clr>
        </p15:guide>
        <p15:guide id="12" pos="5065" userDrawn="1">
          <p15:clr>
            <a:srgbClr val="5ACBF0"/>
          </p15:clr>
        </p15:guide>
        <p15:guide id="13" orient="horz" pos="709" userDrawn="1">
          <p15:clr>
            <a:srgbClr val="F26B43"/>
          </p15:clr>
        </p15:guide>
        <p15:guide id="14" orient="horz" pos="383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Rechte verbindingslijn 8"/>
          <p:cNvCxnSpPr/>
          <p:nvPr/>
        </p:nvCxnSpPr>
        <p:spPr>
          <a:xfrm>
            <a:off x="0" y="6119813"/>
            <a:ext cx="12192000" cy="1587"/>
          </a:xfrm>
          <a:prstGeom prst="line">
            <a:avLst/>
          </a:prstGeom>
          <a:ln w="12700" cap="flat" cmpd="sng" algn="ctr">
            <a:solidFill>
              <a:schemeClr val="bg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Rechte verbindingslijn 9"/>
          <p:cNvCxnSpPr/>
          <p:nvPr/>
        </p:nvCxnSpPr>
        <p:spPr>
          <a:xfrm>
            <a:off x="0" y="1080003"/>
            <a:ext cx="12192000" cy="1588"/>
          </a:xfrm>
          <a:prstGeom prst="line">
            <a:avLst/>
          </a:prstGeom>
          <a:ln w="12700">
            <a:solidFill>
              <a:srgbClr val="7CA39A"/>
            </a:solidFill>
          </a:ln>
          <a:effectLst/>
        </p:spPr>
        <p:style>
          <a:lnRef idx="2">
            <a:schemeClr val="accent1"/>
          </a:lnRef>
          <a:fillRef idx="0">
            <a:schemeClr val="accent1"/>
          </a:fillRef>
          <a:effectRef idx="1">
            <a:schemeClr val="accent1"/>
          </a:effectRef>
          <a:fontRef idx="minor">
            <a:schemeClr val="tx1"/>
          </a:fontRef>
        </p:style>
      </p:cxnSp>
      <p:sp>
        <p:nvSpPr>
          <p:cNvPr id="13" name="Rechthoek 12"/>
          <p:cNvSpPr/>
          <p:nvPr/>
        </p:nvSpPr>
        <p:spPr>
          <a:xfrm>
            <a:off x="0" y="1152000"/>
            <a:ext cx="12192000" cy="5040000"/>
          </a:xfrm>
          <a:prstGeom prst="rect">
            <a:avLst/>
          </a:prstGeom>
          <a:solidFill>
            <a:srgbClr val="004D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0" name="Afbeelding 19"/>
          <p:cNvPicPr>
            <a:picLocks noChangeAspect="1"/>
          </p:cNvPicPr>
          <p:nvPr/>
        </p:nvPicPr>
        <p:blipFill rotWithShape="1">
          <a:blip r:embed="rId4"/>
          <a:srcRect l="5" r="41668" b="65292"/>
          <a:stretch/>
        </p:blipFill>
        <p:spPr>
          <a:xfrm>
            <a:off x="5027440" y="2376000"/>
            <a:ext cx="7164561" cy="4481971"/>
          </a:xfrm>
          <a:prstGeom prst="rect">
            <a:avLst/>
          </a:prstGeom>
        </p:spPr>
      </p:pic>
      <p:pic>
        <p:nvPicPr>
          <p:cNvPr id="7" name="Afbeelding 6"/>
          <p:cNvPicPr>
            <a:picLocks noChangeAspect="1"/>
          </p:cNvPicPr>
          <p:nvPr/>
        </p:nvPicPr>
        <p:blipFill>
          <a:blip r:embed="rId5"/>
          <a:stretch>
            <a:fillRect/>
          </a:stretch>
        </p:blipFill>
        <p:spPr>
          <a:xfrm>
            <a:off x="10465309" y="137055"/>
            <a:ext cx="1514856" cy="928116"/>
          </a:xfrm>
          <a:prstGeom prst="rect">
            <a:avLst/>
          </a:prstGeom>
        </p:spPr>
      </p:pic>
      <p:sp>
        <p:nvSpPr>
          <p:cNvPr id="8" name="Rechthoek 7"/>
          <p:cNvSpPr/>
          <p:nvPr/>
        </p:nvSpPr>
        <p:spPr>
          <a:xfrm>
            <a:off x="0" y="6187191"/>
            <a:ext cx="12192000" cy="670812"/>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ln>
                <a:noFill/>
              </a:ln>
              <a:solidFill>
                <a:schemeClr val="bg1"/>
              </a:solidFill>
            </a:endParaRPr>
          </a:p>
        </p:txBody>
      </p:sp>
      <p:sp>
        <p:nvSpPr>
          <p:cNvPr id="11"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08591AB3-B476-7E43-8426-BA7A9A8DC43E}" type="datetime1">
              <a:rPr lang="nl-NL" smtClean="0"/>
              <a:t>07-04-2026</a:t>
            </a:fld>
            <a:endParaRPr lang="nl-NL"/>
          </a:p>
        </p:txBody>
      </p:sp>
      <p:sp>
        <p:nvSpPr>
          <p:cNvPr id="14"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a:p>
        </p:txBody>
      </p:sp>
      <p:sp>
        <p:nvSpPr>
          <p:cNvPr id="15"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endParaRPr lang="nl-NL"/>
          </a:p>
        </p:txBody>
      </p:sp>
    </p:spTree>
    <p:extLst>
      <p:ext uri="{BB962C8B-B14F-4D97-AF65-F5344CB8AC3E}">
        <p14:creationId xmlns:p14="http://schemas.microsoft.com/office/powerpoint/2010/main" val="3933259207"/>
      </p:ext>
    </p:extLst>
  </p:cSld>
  <p:clrMap bg1="lt1" tx1="dk1" bg2="lt2" tx2="dk2" accent1="accent1" accent2="accent2" accent3="accent3" accent4="accent4" accent5="accent5" accent6="accent6" hlink="hlink" folHlink="folHlink"/>
  <p:sldLayoutIdLst>
    <p:sldLayoutId id="2147483665" r:id="rId1"/>
    <p:sldLayoutId id="2147483664" r:id="rId2"/>
  </p:sldLayoutIdLst>
  <p:hf hdr="0" ftr="0" dt="0"/>
  <p:txStyles>
    <p:titleStyle>
      <a:lvl1pPr algn="l" defTabSz="342892" rtl="0" eaLnBrk="1" latinLnBrk="0" hangingPunct="1">
        <a:spcBef>
          <a:spcPct val="0"/>
        </a:spcBef>
        <a:buNone/>
        <a:defRPr sz="2850" kern="1200">
          <a:solidFill>
            <a:schemeClr val="bg1"/>
          </a:solidFill>
          <a:latin typeface="+mj-lt"/>
          <a:ea typeface="+mj-ea"/>
          <a:cs typeface="+mj-cs"/>
        </a:defRPr>
      </a:lvl1pPr>
    </p:titleStyle>
    <p:bodyStyle>
      <a:lvl1pPr marL="257168" indent="-257168" algn="l" defTabSz="342892" rtl="0" eaLnBrk="1" latinLnBrk="0" hangingPunct="1">
        <a:spcBef>
          <a:spcPct val="20000"/>
        </a:spcBef>
        <a:buFont typeface="Arial"/>
        <a:buChar char="•"/>
        <a:defRPr sz="1800" kern="1200">
          <a:solidFill>
            <a:schemeClr val="bg1"/>
          </a:solidFill>
          <a:latin typeface="+mn-lt"/>
          <a:ea typeface="+mn-ea"/>
          <a:cs typeface="+mn-cs"/>
        </a:defRPr>
      </a:lvl1pPr>
      <a:lvl2pPr marL="557199" indent="-214308" algn="l" defTabSz="342892" rtl="0" eaLnBrk="1" latinLnBrk="0" hangingPunct="1">
        <a:spcBef>
          <a:spcPct val="20000"/>
        </a:spcBef>
        <a:buFont typeface="Arial"/>
        <a:buChar char="–"/>
        <a:defRPr sz="1800" kern="1200">
          <a:solidFill>
            <a:schemeClr val="bg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bg1"/>
          </a:solidFill>
          <a:latin typeface="+mn-lt"/>
          <a:ea typeface="+mn-ea"/>
          <a:cs typeface="+mn-cs"/>
        </a:defRPr>
      </a:lvl3pPr>
      <a:lvl4pPr marL="1200120" indent="-171446" algn="l" defTabSz="342892" rtl="0" eaLnBrk="1" latinLnBrk="0" hangingPunct="1">
        <a:spcBef>
          <a:spcPct val="20000"/>
        </a:spcBef>
        <a:buFont typeface="Arial"/>
        <a:buChar char="–"/>
        <a:defRPr sz="1800" kern="1200">
          <a:solidFill>
            <a:schemeClr val="bg1"/>
          </a:solidFill>
          <a:latin typeface="+mn-lt"/>
          <a:ea typeface="+mn-ea"/>
          <a:cs typeface="+mn-cs"/>
        </a:defRPr>
      </a:lvl4pPr>
      <a:lvl5pPr marL="1543012" indent="-171446" algn="l" defTabSz="342892" rtl="0" eaLnBrk="1" latinLnBrk="0" hangingPunct="1">
        <a:spcBef>
          <a:spcPct val="20000"/>
        </a:spcBef>
        <a:buFont typeface="Arial"/>
        <a:buChar char="»"/>
        <a:defRPr sz="1800" kern="1200">
          <a:solidFill>
            <a:schemeClr val="bg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Rechte verbindingslijn 8"/>
          <p:cNvCxnSpPr/>
          <p:nvPr/>
        </p:nvCxnSpPr>
        <p:spPr>
          <a:xfrm>
            <a:off x="0" y="6119813"/>
            <a:ext cx="12192000" cy="1587"/>
          </a:xfrm>
          <a:prstGeom prst="line">
            <a:avLst/>
          </a:prstGeom>
          <a:ln w="12700" cap="flat" cmpd="sng" algn="ctr">
            <a:solidFill>
              <a:schemeClr val="bg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Rechte verbindingslijn 9"/>
          <p:cNvCxnSpPr/>
          <p:nvPr/>
        </p:nvCxnSpPr>
        <p:spPr>
          <a:xfrm>
            <a:off x="0" y="1080003"/>
            <a:ext cx="12192000" cy="1588"/>
          </a:xfrm>
          <a:prstGeom prst="line">
            <a:avLst/>
          </a:prstGeom>
          <a:ln w="12700">
            <a:solidFill>
              <a:srgbClr val="7CA39A"/>
            </a:solidFill>
          </a:ln>
          <a:effectLst/>
        </p:spPr>
        <p:style>
          <a:lnRef idx="2">
            <a:schemeClr val="accent1"/>
          </a:lnRef>
          <a:fillRef idx="0">
            <a:schemeClr val="accent1"/>
          </a:fillRef>
          <a:effectRef idx="1">
            <a:schemeClr val="accent1"/>
          </a:effectRef>
          <a:fontRef idx="minor">
            <a:schemeClr val="tx1"/>
          </a:fontRef>
        </p:style>
      </p:cxnSp>
      <p:sp>
        <p:nvSpPr>
          <p:cNvPr id="13" name="Rechthoek 12"/>
          <p:cNvSpPr/>
          <p:nvPr/>
        </p:nvSpPr>
        <p:spPr>
          <a:xfrm>
            <a:off x="0" y="1152000"/>
            <a:ext cx="12192000" cy="5040000"/>
          </a:xfrm>
          <a:prstGeom prst="rect">
            <a:avLst/>
          </a:prstGeom>
          <a:solidFill>
            <a:srgbClr val="004D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pic>
        <p:nvPicPr>
          <p:cNvPr id="20" name="Afbeelding 19"/>
          <p:cNvPicPr>
            <a:picLocks noChangeAspect="1"/>
          </p:cNvPicPr>
          <p:nvPr/>
        </p:nvPicPr>
        <p:blipFill rotWithShape="1">
          <a:blip r:embed="rId4"/>
          <a:srcRect l="5" r="41668" b="65292"/>
          <a:stretch/>
        </p:blipFill>
        <p:spPr>
          <a:xfrm>
            <a:off x="5027440" y="2376000"/>
            <a:ext cx="7164561" cy="4481971"/>
          </a:xfrm>
          <a:prstGeom prst="rect">
            <a:avLst/>
          </a:prstGeom>
        </p:spPr>
      </p:pic>
      <p:pic>
        <p:nvPicPr>
          <p:cNvPr id="7" name="Afbeelding 6"/>
          <p:cNvPicPr>
            <a:picLocks noChangeAspect="1"/>
          </p:cNvPicPr>
          <p:nvPr/>
        </p:nvPicPr>
        <p:blipFill>
          <a:blip r:embed="rId5"/>
          <a:stretch>
            <a:fillRect/>
          </a:stretch>
        </p:blipFill>
        <p:spPr>
          <a:xfrm>
            <a:off x="10465309" y="137055"/>
            <a:ext cx="1514856" cy="928116"/>
          </a:xfrm>
          <a:prstGeom prst="rect">
            <a:avLst/>
          </a:prstGeom>
        </p:spPr>
      </p:pic>
      <p:sp>
        <p:nvSpPr>
          <p:cNvPr id="8" name="Rechthoek 7"/>
          <p:cNvSpPr/>
          <p:nvPr/>
        </p:nvSpPr>
        <p:spPr>
          <a:xfrm>
            <a:off x="0" y="6187191"/>
            <a:ext cx="12192000" cy="670812"/>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sz="2400">
              <a:ln>
                <a:noFill/>
              </a:ln>
              <a:solidFill>
                <a:schemeClr val="bg1"/>
              </a:solidFill>
            </a:endParaRPr>
          </a:p>
        </p:txBody>
      </p:sp>
      <p:sp>
        <p:nvSpPr>
          <p:cNvPr id="11"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08591AB3-B476-7E43-8426-BA7A9A8DC43E}" type="datetime1">
              <a:rPr lang="nl-NL" smtClean="0"/>
              <a:t>07-04-2026</a:t>
            </a:fld>
            <a:endParaRPr lang="nl-NL"/>
          </a:p>
        </p:txBody>
      </p:sp>
      <p:sp>
        <p:nvSpPr>
          <p:cNvPr id="14"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a:p>
        </p:txBody>
      </p:sp>
      <p:sp>
        <p:nvSpPr>
          <p:cNvPr id="15"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endParaRPr lang="nl-NL"/>
          </a:p>
        </p:txBody>
      </p:sp>
    </p:spTree>
    <p:extLst>
      <p:ext uri="{BB962C8B-B14F-4D97-AF65-F5344CB8AC3E}">
        <p14:creationId xmlns:p14="http://schemas.microsoft.com/office/powerpoint/2010/main" val="3398580347"/>
      </p:ext>
    </p:extLst>
  </p:cSld>
  <p:clrMap bg1="lt1" tx1="dk1" bg2="lt2" tx2="dk2" accent1="accent1" accent2="accent2" accent3="accent3" accent4="accent4" accent5="accent5" accent6="accent6" hlink="hlink" folHlink="folHlink"/>
  <p:sldLayoutIdLst>
    <p:sldLayoutId id="2147483814" r:id="rId1"/>
    <p:sldLayoutId id="2147483815" r:id="rId2"/>
  </p:sldLayoutIdLst>
  <p:hf hdr="0" ftr="0" dt="0"/>
  <p:txStyles>
    <p:titleStyle>
      <a:lvl1pPr algn="l" defTabSz="457178" rtl="0" eaLnBrk="1" latinLnBrk="0" hangingPunct="1">
        <a:spcBef>
          <a:spcPct val="0"/>
        </a:spcBef>
        <a:buNone/>
        <a:defRPr sz="3800" kern="1200">
          <a:solidFill>
            <a:schemeClr val="bg1"/>
          </a:solidFill>
          <a:latin typeface="+mj-lt"/>
          <a:ea typeface="+mj-ea"/>
          <a:cs typeface="+mj-cs"/>
        </a:defRPr>
      </a:lvl1pPr>
    </p:titleStyle>
    <p:bodyStyle>
      <a:lvl1pPr marL="342882" indent="-342882" algn="l" defTabSz="457178" rtl="0" eaLnBrk="1" latinLnBrk="0" hangingPunct="1">
        <a:spcBef>
          <a:spcPct val="20000"/>
        </a:spcBef>
        <a:buFont typeface="Arial"/>
        <a:buChar char="•"/>
        <a:defRPr sz="2400" kern="1200">
          <a:solidFill>
            <a:schemeClr val="bg1"/>
          </a:solidFill>
          <a:latin typeface="+mn-lt"/>
          <a:ea typeface="+mn-ea"/>
          <a:cs typeface="+mn-cs"/>
        </a:defRPr>
      </a:lvl1pPr>
      <a:lvl2pPr marL="742913" indent="-285737" algn="l" defTabSz="457178" rtl="0" eaLnBrk="1" latinLnBrk="0" hangingPunct="1">
        <a:spcBef>
          <a:spcPct val="20000"/>
        </a:spcBef>
        <a:buFont typeface="Arial"/>
        <a:buChar char="–"/>
        <a:defRPr sz="2400" kern="1200">
          <a:solidFill>
            <a:schemeClr val="bg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bg1"/>
          </a:solidFill>
          <a:latin typeface="+mn-lt"/>
          <a:ea typeface="+mn-ea"/>
          <a:cs typeface="+mn-cs"/>
        </a:defRPr>
      </a:lvl3pPr>
      <a:lvl4pPr marL="1600120" indent="-228589" algn="l" defTabSz="457178" rtl="0" eaLnBrk="1" latinLnBrk="0" hangingPunct="1">
        <a:spcBef>
          <a:spcPct val="20000"/>
        </a:spcBef>
        <a:buFont typeface="Arial"/>
        <a:buChar char="–"/>
        <a:defRPr sz="2400" kern="1200">
          <a:solidFill>
            <a:schemeClr val="bg1"/>
          </a:solidFill>
          <a:latin typeface="+mn-lt"/>
          <a:ea typeface="+mn-ea"/>
          <a:cs typeface="+mn-cs"/>
        </a:defRPr>
      </a:lvl4pPr>
      <a:lvl5pPr marL="2057298" indent="-228589" algn="l" defTabSz="457178" rtl="0" eaLnBrk="1" latinLnBrk="0" hangingPunct="1">
        <a:spcBef>
          <a:spcPct val="20000"/>
        </a:spcBef>
        <a:buFont typeface="Arial"/>
        <a:buChar char="»"/>
        <a:defRPr sz="2400" kern="1200">
          <a:solidFill>
            <a:schemeClr val="bg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Rechte verbindingslijn 7"/>
          <p:cNvCxnSpPr/>
          <p:nvPr/>
        </p:nvCxnSpPr>
        <p:spPr>
          <a:xfrm>
            <a:off x="0" y="1080003"/>
            <a:ext cx="12192000" cy="1588"/>
          </a:xfrm>
          <a:prstGeom prst="line">
            <a:avLst/>
          </a:prstGeom>
          <a:ln w="12700">
            <a:solidFill>
              <a:srgbClr val="7CA39A"/>
            </a:solidFill>
          </a:ln>
          <a:effectLst/>
        </p:spPr>
        <p:style>
          <a:lnRef idx="2">
            <a:schemeClr val="accent1"/>
          </a:lnRef>
          <a:fillRef idx="0">
            <a:schemeClr val="accent1"/>
          </a:fillRef>
          <a:effectRef idx="1">
            <a:schemeClr val="accent1"/>
          </a:effectRef>
          <a:fontRef idx="minor">
            <a:schemeClr val="tx1"/>
          </a:fontRef>
        </p:style>
      </p:cxnSp>
      <p:pic>
        <p:nvPicPr>
          <p:cNvPr id="6" name="Afbeelding 5"/>
          <p:cNvPicPr>
            <a:picLocks noChangeAspect="1"/>
          </p:cNvPicPr>
          <p:nvPr/>
        </p:nvPicPr>
        <p:blipFill rotWithShape="1">
          <a:blip r:embed="rId7"/>
          <a:srcRect l="-2" r="41723" b="65311"/>
          <a:stretch/>
        </p:blipFill>
        <p:spPr>
          <a:xfrm>
            <a:off x="5046365" y="2376000"/>
            <a:ext cx="7145635" cy="4481107"/>
          </a:xfrm>
          <a:prstGeom prst="rect">
            <a:avLst/>
          </a:prstGeom>
        </p:spPr>
      </p:pic>
      <p:sp>
        <p:nvSpPr>
          <p:cNvPr id="13"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rgbClr val="337068"/>
                </a:solidFill>
                <a:latin typeface="Trebuchet MS"/>
                <a:cs typeface="Trebuchet MS"/>
              </a:defRPr>
            </a:lvl1pPr>
          </a:lstStyle>
          <a:p>
            <a:fld id="{120B9E25-D554-2442-9875-681DC5FDA0AD}" type="datetime1">
              <a:rPr lang="nl-NL" smtClean="0"/>
              <a:t>07-04-2026</a:t>
            </a:fld>
            <a:endParaRPr lang="nl-NL"/>
          </a:p>
        </p:txBody>
      </p:sp>
      <p:sp>
        <p:nvSpPr>
          <p:cNvPr id="14"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337068"/>
                </a:solidFill>
                <a:latin typeface="Trebuchet MS"/>
                <a:cs typeface="Trebuchet MS"/>
              </a:defRPr>
            </a:lvl1pPr>
          </a:lstStyle>
          <a:p>
            <a:endParaRPr lang="nl-NL"/>
          </a:p>
        </p:txBody>
      </p:sp>
      <p:sp>
        <p:nvSpPr>
          <p:cNvPr id="15"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00">
                <a:solidFill>
                  <a:srgbClr val="337068"/>
                </a:solidFill>
              </a:defRPr>
            </a:lvl1pPr>
          </a:lstStyle>
          <a:p>
            <a:endParaRPr lang="nl-NL"/>
          </a:p>
        </p:txBody>
      </p:sp>
      <p:pic>
        <p:nvPicPr>
          <p:cNvPr id="9" name="Afbeelding 8"/>
          <p:cNvPicPr>
            <a:picLocks noChangeAspect="1"/>
          </p:cNvPicPr>
          <p:nvPr userDrawn="1"/>
        </p:nvPicPr>
        <p:blipFill>
          <a:blip r:embed="rId8"/>
          <a:stretch>
            <a:fillRect/>
          </a:stretch>
        </p:blipFill>
        <p:spPr>
          <a:xfrm>
            <a:off x="10465309" y="137055"/>
            <a:ext cx="1514856" cy="928116"/>
          </a:xfrm>
          <a:prstGeom prst="rect">
            <a:avLst/>
          </a:prstGeom>
        </p:spPr>
      </p:pic>
    </p:spTree>
    <p:extLst>
      <p:ext uri="{BB962C8B-B14F-4D97-AF65-F5344CB8AC3E}">
        <p14:creationId xmlns:p14="http://schemas.microsoft.com/office/powerpoint/2010/main" val="296048793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Lst>
  <p:hf hdr="0" ftr="0" dt="0"/>
  <p:txStyles>
    <p:titleStyle>
      <a:lvl1pPr algn="l" defTabSz="457178" rtl="0" fontAlgn="base">
        <a:spcBef>
          <a:spcPct val="0"/>
        </a:spcBef>
        <a:spcAft>
          <a:spcPct val="0"/>
        </a:spcAft>
        <a:defRPr sz="4400" kern="1200">
          <a:solidFill>
            <a:srgbClr val="EE3124"/>
          </a:solidFill>
          <a:latin typeface="+mj-lt"/>
          <a:ea typeface="ＭＳ Ｐゴシック" charset="-128"/>
          <a:cs typeface="Arial"/>
        </a:defRPr>
      </a:lvl1pPr>
      <a:lvl2pPr algn="l" defTabSz="457178" rtl="0" fontAlgn="base">
        <a:spcBef>
          <a:spcPct val="0"/>
        </a:spcBef>
        <a:spcAft>
          <a:spcPct val="0"/>
        </a:spcAft>
        <a:defRPr sz="4400">
          <a:solidFill>
            <a:srgbClr val="0094BA"/>
          </a:solidFill>
          <a:latin typeface="Calibri" charset="0"/>
          <a:ea typeface="ＭＳ Ｐゴシック" charset="-128"/>
        </a:defRPr>
      </a:lvl2pPr>
      <a:lvl3pPr algn="l" defTabSz="457178" rtl="0" fontAlgn="base">
        <a:spcBef>
          <a:spcPct val="0"/>
        </a:spcBef>
        <a:spcAft>
          <a:spcPct val="0"/>
        </a:spcAft>
        <a:defRPr sz="4400">
          <a:solidFill>
            <a:srgbClr val="0094BA"/>
          </a:solidFill>
          <a:latin typeface="Calibri" charset="0"/>
          <a:ea typeface="ＭＳ Ｐゴシック" charset="-128"/>
        </a:defRPr>
      </a:lvl3pPr>
      <a:lvl4pPr algn="l" defTabSz="457178" rtl="0" fontAlgn="base">
        <a:spcBef>
          <a:spcPct val="0"/>
        </a:spcBef>
        <a:spcAft>
          <a:spcPct val="0"/>
        </a:spcAft>
        <a:defRPr sz="4400">
          <a:solidFill>
            <a:srgbClr val="0094BA"/>
          </a:solidFill>
          <a:latin typeface="Calibri" charset="0"/>
          <a:ea typeface="ＭＳ Ｐゴシック" charset="-128"/>
        </a:defRPr>
      </a:lvl4pPr>
      <a:lvl5pPr algn="l" defTabSz="457178" rtl="0" fontAlgn="base">
        <a:spcBef>
          <a:spcPct val="0"/>
        </a:spcBef>
        <a:spcAft>
          <a:spcPct val="0"/>
        </a:spcAft>
        <a:defRPr sz="4400">
          <a:solidFill>
            <a:srgbClr val="0094BA"/>
          </a:solidFill>
          <a:latin typeface="Calibri" charset="0"/>
          <a:ea typeface="ＭＳ Ｐゴシック" charset="-128"/>
        </a:defRPr>
      </a:lvl5pPr>
      <a:lvl6pPr marL="457178" algn="l" defTabSz="457178" rtl="0" fontAlgn="base">
        <a:spcBef>
          <a:spcPct val="0"/>
        </a:spcBef>
        <a:spcAft>
          <a:spcPct val="0"/>
        </a:spcAft>
        <a:defRPr sz="4400">
          <a:solidFill>
            <a:srgbClr val="0094BA"/>
          </a:solidFill>
          <a:latin typeface="Calibri" charset="0"/>
          <a:ea typeface="ＭＳ Ｐゴシック" charset="-128"/>
        </a:defRPr>
      </a:lvl6pPr>
      <a:lvl7pPr marL="914354" algn="l" defTabSz="457178" rtl="0" fontAlgn="base">
        <a:spcBef>
          <a:spcPct val="0"/>
        </a:spcBef>
        <a:spcAft>
          <a:spcPct val="0"/>
        </a:spcAft>
        <a:defRPr sz="4400">
          <a:solidFill>
            <a:srgbClr val="0094BA"/>
          </a:solidFill>
          <a:latin typeface="Calibri" charset="0"/>
          <a:ea typeface="ＭＳ Ｐゴシック" charset="-128"/>
        </a:defRPr>
      </a:lvl7pPr>
      <a:lvl8pPr marL="1371532" algn="l" defTabSz="457178" rtl="0" fontAlgn="base">
        <a:spcBef>
          <a:spcPct val="0"/>
        </a:spcBef>
        <a:spcAft>
          <a:spcPct val="0"/>
        </a:spcAft>
        <a:defRPr sz="4400">
          <a:solidFill>
            <a:srgbClr val="0094BA"/>
          </a:solidFill>
          <a:latin typeface="Calibri" charset="0"/>
          <a:ea typeface="ＭＳ Ｐゴシック" charset="-128"/>
        </a:defRPr>
      </a:lvl8pPr>
      <a:lvl9pPr marL="1828709" algn="l" defTabSz="457178" rtl="0" fontAlgn="base">
        <a:spcBef>
          <a:spcPct val="0"/>
        </a:spcBef>
        <a:spcAft>
          <a:spcPct val="0"/>
        </a:spcAft>
        <a:defRPr sz="4400">
          <a:solidFill>
            <a:srgbClr val="0094BA"/>
          </a:solidFill>
          <a:latin typeface="Calibri" charset="0"/>
          <a:ea typeface="ＭＳ Ｐゴシック" charset="-128"/>
        </a:defRPr>
      </a:lvl9pPr>
    </p:titleStyle>
    <p:bodyStyle>
      <a:lvl1pPr marL="358758" indent="-358758" algn="l" defTabSz="457178" rtl="0" fontAlgn="base">
        <a:spcBef>
          <a:spcPct val="0"/>
        </a:spcBef>
        <a:spcAft>
          <a:spcPct val="0"/>
        </a:spcAft>
        <a:buFont typeface="Arial" charset="0"/>
        <a:buChar char="•"/>
        <a:defRPr sz="2200" kern="1200">
          <a:solidFill>
            <a:schemeClr val="tx1"/>
          </a:solidFill>
          <a:latin typeface="+mn-lt"/>
          <a:ea typeface="ＭＳ Ｐゴシック" charset="-128"/>
          <a:cs typeface="ＭＳ Ｐゴシック" charset="-128"/>
        </a:defRPr>
      </a:lvl1pPr>
      <a:lvl2pPr marL="719103" indent="-358758" algn="l" defTabSz="457178" rtl="0" fontAlgn="base">
        <a:spcBef>
          <a:spcPct val="0"/>
        </a:spcBef>
        <a:spcAft>
          <a:spcPct val="0"/>
        </a:spcAft>
        <a:buFont typeface="Lucida Grande" charset="0"/>
        <a:buChar char="-"/>
        <a:defRPr sz="2200" kern="1200">
          <a:solidFill>
            <a:schemeClr val="tx1"/>
          </a:solidFill>
          <a:latin typeface="+mn-lt"/>
          <a:ea typeface="ＭＳ Ｐゴシック" charset="-128"/>
          <a:cs typeface="+mn-cs"/>
        </a:defRPr>
      </a:lvl2pPr>
      <a:lvl3pPr marL="1079446" indent="-358758" algn="l" defTabSz="457178" rtl="0" fontAlgn="base">
        <a:spcBef>
          <a:spcPct val="0"/>
        </a:spcBef>
        <a:spcAft>
          <a:spcPct val="0"/>
        </a:spcAft>
        <a:buFont typeface="Lucida Grande" charset="0"/>
        <a:buChar char="-"/>
        <a:defRPr sz="2200" kern="1200">
          <a:solidFill>
            <a:schemeClr val="tx1"/>
          </a:solidFill>
          <a:latin typeface="+mn-lt"/>
          <a:ea typeface="ＭＳ Ｐゴシック" charset="-128"/>
          <a:cs typeface="+mn-cs"/>
        </a:defRPr>
      </a:lvl3pPr>
      <a:lvl4pPr marL="1439791" indent="-358758" algn="l" defTabSz="457178" rtl="0" fontAlgn="base">
        <a:spcBef>
          <a:spcPct val="0"/>
        </a:spcBef>
        <a:spcAft>
          <a:spcPct val="0"/>
        </a:spcAft>
        <a:buFont typeface="Lucida Grande" charset="0"/>
        <a:buChar char="-"/>
        <a:defRPr sz="2200" kern="1200">
          <a:solidFill>
            <a:schemeClr val="tx1"/>
          </a:solidFill>
          <a:latin typeface="+mn-lt"/>
          <a:ea typeface="ＭＳ Ｐゴシック" charset="-128"/>
          <a:cs typeface="+mn-cs"/>
        </a:defRPr>
      </a:lvl4pPr>
      <a:lvl5pPr marL="1798550" indent="-358758" algn="l" defTabSz="457178" rtl="0" fontAlgn="base">
        <a:spcBef>
          <a:spcPct val="0"/>
        </a:spcBef>
        <a:spcAft>
          <a:spcPct val="0"/>
        </a:spcAft>
        <a:buFont typeface="Lucida Grande" charset="0"/>
        <a:buChar char="-"/>
        <a:defRPr sz="2200" kern="1200">
          <a:solidFill>
            <a:schemeClr val="tx1"/>
          </a:solidFill>
          <a:latin typeface="+mn-lt"/>
          <a:ea typeface="ＭＳ Ｐゴシック" charset="-128"/>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4/7/26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1603446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550" y="1897358"/>
            <a:ext cx="10943167"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sp>
        <p:nvSpPr>
          <p:cNvPr id="1027" name="Rectangle 3"/>
          <p:cNvSpPr>
            <a:spLocks noGrp="1" noChangeArrowheads="1"/>
          </p:cNvSpPr>
          <p:nvPr>
            <p:ph type="body" idx="1"/>
          </p:nvPr>
        </p:nvSpPr>
        <p:spPr bwMode="auto">
          <a:xfrm>
            <a:off x="624418" y="2602367"/>
            <a:ext cx="10943167" cy="361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534307719"/>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rtl="0" eaLnBrk="1" fontAlgn="base" hangingPunct="1">
        <a:spcBef>
          <a:spcPct val="0"/>
        </a:spcBef>
        <a:spcAft>
          <a:spcPct val="0"/>
        </a:spcAft>
        <a:defRPr sz="3734" b="1">
          <a:solidFill>
            <a:schemeClr val="tx1"/>
          </a:solidFill>
          <a:latin typeface="+mn-lt"/>
          <a:ea typeface="ＭＳ Ｐゴシック" pitchFamily="-65" charset="-128"/>
          <a:cs typeface="ＭＳ Ｐゴシック" pitchFamily="-65" charset="-128"/>
        </a:defRPr>
      </a:lvl1pPr>
      <a:lvl2pPr algn="l" rtl="0" eaLnBrk="1" fontAlgn="base" hangingPunct="1">
        <a:spcBef>
          <a:spcPct val="0"/>
        </a:spcBef>
        <a:spcAft>
          <a:spcPct val="0"/>
        </a:spcAft>
        <a:defRPr sz="3734" b="1">
          <a:solidFill>
            <a:schemeClr val="tx1"/>
          </a:solidFill>
          <a:latin typeface="Arial" pitchFamily="-110" charset="0"/>
          <a:ea typeface="ＭＳ Ｐゴシック" pitchFamily="-65" charset="-128"/>
          <a:cs typeface="ＭＳ Ｐゴシック" pitchFamily="-65" charset="-128"/>
        </a:defRPr>
      </a:lvl2pPr>
      <a:lvl3pPr algn="l" rtl="0" eaLnBrk="1" fontAlgn="base" hangingPunct="1">
        <a:spcBef>
          <a:spcPct val="0"/>
        </a:spcBef>
        <a:spcAft>
          <a:spcPct val="0"/>
        </a:spcAft>
        <a:defRPr sz="3734" b="1">
          <a:solidFill>
            <a:schemeClr val="tx1"/>
          </a:solidFill>
          <a:latin typeface="Arial" pitchFamily="-110" charset="0"/>
          <a:ea typeface="ＭＳ Ｐゴシック" pitchFamily="-65" charset="-128"/>
          <a:cs typeface="ＭＳ Ｐゴシック" pitchFamily="-65" charset="-128"/>
        </a:defRPr>
      </a:lvl3pPr>
      <a:lvl4pPr algn="l" rtl="0" eaLnBrk="1" fontAlgn="base" hangingPunct="1">
        <a:spcBef>
          <a:spcPct val="0"/>
        </a:spcBef>
        <a:spcAft>
          <a:spcPct val="0"/>
        </a:spcAft>
        <a:defRPr sz="3734" b="1">
          <a:solidFill>
            <a:schemeClr val="tx1"/>
          </a:solidFill>
          <a:latin typeface="Arial" pitchFamily="-110" charset="0"/>
          <a:ea typeface="ＭＳ Ｐゴシック" pitchFamily="-65" charset="-128"/>
          <a:cs typeface="ＭＳ Ｐゴシック" pitchFamily="-65" charset="-128"/>
        </a:defRPr>
      </a:lvl4pPr>
      <a:lvl5pPr algn="l" rtl="0" eaLnBrk="1" fontAlgn="base" hangingPunct="1">
        <a:spcBef>
          <a:spcPct val="0"/>
        </a:spcBef>
        <a:spcAft>
          <a:spcPct val="0"/>
        </a:spcAft>
        <a:defRPr sz="3734" b="1">
          <a:solidFill>
            <a:schemeClr val="tx1"/>
          </a:solidFill>
          <a:latin typeface="Arial" pitchFamily="-110" charset="0"/>
          <a:ea typeface="ＭＳ Ｐゴシック" pitchFamily="-65" charset="-128"/>
          <a:cs typeface="ＭＳ Ｐゴシック" pitchFamily="-65" charset="-128"/>
        </a:defRPr>
      </a:lvl5pPr>
      <a:lvl6pPr marL="609625" algn="l" rtl="0" eaLnBrk="1" fontAlgn="base" hangingPunct="1">
        <a:spcBef>
          <a:spcPct val="0"/>
        </a:spcBef>
        <a:spcAft>
          <a:spcPct val="0"/>
        </a:spcAft>
        <a:defRPr sz="2933" b="1">
          <a:solidFill>
            <a:schemeClr val="tx2"/>
          </a:solidFill>
          <a:latin typeface="Arial" pitchFamily="-110" charset="0"/>
        </a:defRPr>
      </a:lvl6pPr>
      <a:lvl7pPr marL="1219249" algn="l" rtl="0" eaLnBrk="1" fontAlgn="base" hangingPunct="1">
        <a:spcBef>
          <a:spcPct val="0"/>
        </a:spcBef>
        <a:spcAft>
          <a:spcPct val="0"/>
        </a:spcAft>
        <a:defRPr sz="2933" b="1">
          <a:solidFill>
            <a:schemeClr val="tx2"/>
          </a:solidFill>
          <a:latin typeface="Arial" pitchFamily="-110" charset="0"/>
        </a:defRPr>
      </a:lvl7pPr>
      <a:lvl8pPr marL="1828874" algn="l" rtl="0" eaLnBrk="1" fontAlgn="base" hangingPunct="1">
        <a:spcBef>
          <a:spcPct val="0"/>
        </a:spcBef>
        <a:spcAft>
          <a:spcPct val="0"/>
        </a:spcAft>
        <a:defRPr sz="2933" b="1">
          <a:solidFill>
            <a:schemeClr val="tx2"/>
          </a:solidFill>
          <a:latin typeface="Arial" pitchFamily="-110" charset="0"/>
        </a:defRPr>
      </a:lvl8pPr>
      <a:lvl9pPr marL="2438498" algn="l" rtl="0" eaLnBrk="1" fontAlgn="base" hangingPunct="1">
        <a:spcBef>
          <a:spcPct val="0"/>
        </a:spcBef>
        <a:spcAft>
          <a:spcPct val="0"/>
        </a:spcAft>
        <a:defRPr sz="2933" b="1">
          <a:solidFill>
            <a:schemeClr val="tx2"/>
          </a:solidFill>
          <a:latin typeface="Arial" pitchFamily="-110" charset="0"/>
        </a:defRPr>
      </a:lvl9pPr>
    </p:titleStyle>
    <p:bodyStyle>
      <a:lvl1pPr marL="457223" indent="-457223" algn="l" rtl="0" eaLnBrk="1" fontAlgn="base" hangingPunct="1">
        <a:spcBef>
          <a:spcPct val="0"/>
        </a:spcBef>
        <a:spcAft>
          <a:spcPct val="0"/>
        </a:spcAft>
        <a:buClr>
          <a:srgbClr val="14CEF5"/>
        </a:buClr>
        <a:buSzPct val="90000"/>
        <a:buFont typeface="Wingdings" pitchFamily="2" charset="2"/>
        <a:buChar char="§"/>
        <a:defRPr sz="3200">
          <a:solidFill>
            <a:schemeClr val="tx1"/>
          </a:solidFill>
          <a:latin typeface="+mn-lt"/>
          <a:ea typeface="ＭＳ Ｐゴシック" pitchFamily="-65" charset="-128"/>
          <a:cs typeface="ＭＳ Ｐゴシック" pitchFamily="-65" charset="-128"/>
        </a:defRPr>
      </a:lvl1pPr>
      <a:lvl2pPr marL="698532" indent="-457223" algn="l" rtl="0" eaLnBrk="1" fontAlgn="base" hangingPunct="1">
        <a:spcBef>
          <a:spcPct val="0"/>
        </a:spcBef>
        <a:spcAft>
          <a:spcPct val="0"/>
        </a:spcAft>
        <a:buClr>
          <a:srgbClr val="14CEF5"/>
        </a:buClr>
        <a:buFont typeface="Wingdings" pitchFamily="2" charset="2"/>
        <a:buChar char="§"/>
        <a:defRPr sz="2933">
          <a:solidFill>
            <a:schemeClr val="tx1"/>
          </a:solidFill>
          <a:latin typeface="+mn-lt"/>
          <a:ea typeface="ＭＳ Ｐゴシック" pitchFamily="-110" charset="-128"/>
        </a:defRPr>
      </a:lvl2pPr>
      <a:lvl3pPr marL="922909" indent="-457223" algn="l" rtl="0" eaLnBrk="1" fontAlgn="base" hangingPunct="1">
        <a:spcBef>
          <a:spcPct val="0"/>
        </a:spcBef>
        <a:spcAft>
          <a:spcPct val="0"/>
        </a:spcAft>
        <a:buClr>
          <a:srgbClr val="14CEF5"/>
        </a:buClr>
        <a:buSzPct val="108000"/>
        <a:buFont typeface="Wingdings" pitchFamily="2" charset="2"/>
        <a:buChar char="§"/>
        <a:defRPr sz="2667">
          <a:solidFill>
            <a:schemeClr val="tx1"/>
          </a:solidFill>
          <a:latin typeface="+mn-lt"/>
          <a:ea typeface="ＭＳ Ｐゴシック" pitchFamily="-110" charset="-128"/>
        </a:defRPr>
      </a:lvl3pPr>
      <a:lvl4pPr marL="1100714" indent="-381019" algn="l" rtl="0" eaLnBrk="1" fontAlgn="base" hangingPunct="1">
        <a:spcBef>
          <a:spcPct val="0"/>
        </a:spcBef>
        <a:spcAft>
          <a:spcPct val="0"/>
        </a:spcAft>
        <a:buClr>
          <a:srgbClr val="14CEF5"/>
        </a:buClr>
        <a:buSzPct val="115000"/>
        <a:buFont typeface="Wingdings" pitchFamily="2" charset="2"/>
        <a:buChar char="§"/>
        <a:defRPr sz="2400">
          <a:solidFill>
            <a:schemeClr val="tx1"/>
          </a:solidFill>
          <a:latin typeface="+mn-lt"/>
          <a:ea typeface="ＭＳ Ｐゴシック" pitchFamily="-110" charset="-128"/>
        </a:defRPr>
      </a:lvl4pPr>
      <a:lvl5pPr marL="1333557" indent="-381019" algn="l" rtl="0" eaLnBrk="1" fontAlgn="base" hangingPunct="1">
        <a:spcBef>
          <a:spcPct val="0"/>
        </a:spcBef>
        <a:spcAft>
          <a:spcPct val="0"/>
        </a:spcAft>
        <a:buClr>
          <a:srgbClr val="14CEF5"/>
        </a:buClr>
        <a:buSzPct val="130000"/>
        <a:buFont typeface="Wingdings" pitchFamily="2" charset="2"/>
        <a:buChar char="§"/>
        <a:defRPr sz="2133">
          <a:solidFill>
            <a:schemeClr val="tx1"/>
          </a:solidFill>
          <a:latin typeface="+mn-lt"/>
          <a:ea typeface="ＭＳ Ｐゴシック" pitchFamily="-110" charset="-128"/>
        </a:defRPr>
      </a:lvl5pPr>
      <a:lvl6pPr marL="1807705" indent="-245543" algn="l" rtl="0" eaLnBrk="1" fontAlgn="base" hangingPunct="1">
        <a:spcBef>
          <a:spcPct val="0"/>
        </a:spcBef>
        <a:spcAft>
          <a:spcPct val="0"/>
        </a:spcAft>
        <a:buChar char="•"/>
        <a:defRPr sz="2933">
          <a:solidFill>
            <a:schemeClr val="tx1"/>
          </a:solidFill>
          <a:latin typeface="+mn-lt"/>
          <a:ea typeface="ＭＳ Ｐゴシック" pitchFamily="-110" charset="-128"/>
        </a:defRPr>
      </a:lvl6pPr>
      <a:lvl7pPr marL="2417330" indent="-245543" algn="l" rtl="0" eaLnBrk="1" fontAlgn="base" hangingPunct="1">
        <a:spcBef>
          <a:spcPct val="0"/>
        </a:spcBef>
        <a:spcAft>
          <a:spcPct val="0"/>
        </a:spcAft>
        <a:buChar char="•"/>
        <a:defRPr sz="2933">
          <a:solidFill>
            <a:schemeClr val="tx1"/>
          </a:solidFill>
          <a:latin typeface="+mn-lt"/>
          <a:ea typeface="ＭＳ Ｐゴシック" pitchFamily="-110" charset="-128"/>
        </a:defRPr>
      </a:lvl7pPr>
      <a:lvl8pPr marL="3026954" indent="-245543" algn="l" rtl="0" eaLnBrk="1" fontAlgn="base" hangingPunct="1">
        <a:spcBef>
          <a:spcPct val="0"/>
        </a:spcBef>
        <a:spcAft>
          <a:spcPct val="0"/>
        </a:spcAft>
        <a:buChar char="•"/>
        <a:defRPr sz="2933">
          <a:solidFill>
            <a:schemeClr val="tx1"/>
          </a:solidFill>
          <a:latin typeface="+mn-lt"/>
          <a:ea typeface="ＭＳ Ｐゴシック" pitchFamily="-110" charset="-128"/>
        </a:defRPr>
      </a:lvl8pPr>
      <a:lvl9pPr marL="3636579" indent="-245543" algn="l" rtl="0" eaLnBrk="1" fontAlgn="base" hangingPunct="1">
        <a:spcBef>
          <a:spcPct val="0"/>
        </a:spcBef>
        <a:spcAft>
          <a:spcPct val="0"/>
        </a:spcAft>
        <a:buChar char="•"/>
        <a:defRPr sz="2933">
          <a:solidFill>
            <a:schemeClr val="tx1"/>
          </a:solidFill>
          <a:latin typeface="+mn-lt"/>
          <a:ea typeface="ＭＳ Ｐゴシック" pitchFamily="-110" charset="-128"/>
        </a:defRPr>
      </a:lvl9pPr>
    </p:bodyStyle>
    <p:otherStyle>
      <a:defPPr>
        <a:defRPr lang="en-US"/>
      </a:defPPr>
      <a:lvl1pPr marL="0" algn="l" defTabSz="609625" rtl="0" eaLnBrk="1" latinLnBrk="0" hangingPunct="1">
        <a:defRPr sz="2400" kern="1200">
          <a:solidFill>
            <a:schemeClr val="tx1"/>
          </a:solidFill>
          <a:latin typeface="+mn-lt"/>
          <a:ea typeface="+mn-ea"/>
          <a:cs typeface="+mn-cs"/>
        </a:defRPr>
      </a:lvl1pPr>
      <a:lvl2pPr marL="609625" algn="l" defTabSz="609625" rtl="0" eaLnBrk="1" latinLnBrk="0" hangingPunct="1">
        <a:defRPr sz="2400" kern="1200">
          <a:solidFill>
            <a:schemeClr val="tx1"/>
          </a:solidFill>
          <a:latin typeface="+mn-lt"/>
          <a:ea typeface="+mn-ea"/>
          <a:cs typeface="+mn-cs"/>
        </a:defRPr>
      </a:lvl2pPr>
      <a:lvl3pPr marL="1219249" algn="l" defTabSz="609625" rtl="0" eaLnBrk="1" latinLnBrk="0" hangingPunct="1">
        <a:defRPr sz="2400" kern="1200">
          <a:solidFill>
            <a:schemeClr val="tx1"/>
          </a:solidFill>
          <a:latin typeface="+mn-lt"/>
          <a:ea typeface="+mn-ea"/>
          <a:cs typeface="+mn-cs"/>
        </a:defRPr>
      </a:lvl3pPr>
      <a:lvl4pPr marL="1828874" algn="l" defTabSz="609625" rtl="0" eaLnBrk="1" latinLnBrk="0" hangingPunct="1">
        <a:defRPr sz="2400" kern="1200">
          <a:solidFill>
            <a:schemeClr val="tx1"/>
          </a:solidFill>
          <a:latin typeface="+mn-lt"/>
          <a:ea typeface="+mn-ea"/>
          <a:cs typeface="+mn-cs"/>
        </a:defRPr>
      </a:lvl4pPr>
      <a:lvl5pPr marL="2438498" algn="l" defTabSz="609625" rtl="0" eaLnBrk="1" latinLnBrk="0" hangingPunct="1">
        <a:defRPr sz="2400" kern="1200">
          <a:solidFill>
            <a:schemeClr val="tx1"/>
          </a:solidFill>
          <a:latin typeface="+mn-lt"/>
          <a:ea typeface="+mn-ea"/>
          <a:cs typeface="+mn-cs"/>
        </a:defRPr>
      </a:lvl5pPr>
      <a:lvl6pPr marL="3048123" algn="l" defTabSz="609625" rtl="0" eaLnBrk="1" latinLnBrk="0" hangingPunct="1">
        <a:defRPr sz="2400" kern="1200">
          <a:solidFill>
            <a:schemeClr val="tx1"/>
          </a:solidFill>
          <a:latin typeface="+mn-lt"/>
          <a:ea typeface="+mn-ea"/>
          <a:cs typeface="+mn-cs"/>
        </a:defRPr>
      </a:lvl6pPr>
      <a:lvl7pPr marL="3657747" algn="l" defTabSz="609625" rtl="0" eaLnBrk="1" latinLnBrk="0" hangingPunct="1">
        <a:defRPr sz="2400" kern="1200">
          <a:solidFill>
            <a:schemeClr val="tx1"/>
          </a:solidFill>
          <a:latin typeface="+mn-lt"/>
          <a:ea typeface="+mn-ea"/>
          <a:cs typeface="+mn-cs"/>
        </a:defRPr>
      </a:lvl7pPr>
      <a:lvl8pPr marL="4267371" algn="l" defTabSz="609625" rtl="0" eaLnBrk="1" latinLnBrk="0" hangingPunct="1">
        <a:defRPr sz="2400" kern="1200">
          <a:solidFill>
            <a:schemeClr val="tx1"/>
          </a:solidFill>
          <a:latin typeface="+mn-lt"/>
          <a:ea typeface="+mn-ea"/>
          <a:cs typeface="+mn-cs"/>
        </a:defRPr>
      </a:lvl8pPr>
      <a:lvl9pPr marL="4876995" algn="l" defTabSz="60962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5">
          <p15:clr>
            <a:srgbClr val="F26B43"/>
          </p15:clr>
        </p15:guide>
        <p15:guide id="2" pos="2880">
          <p15:clr>
            <a:srgbClr val="F26B43"/>
          </p15:clr>
        </p15:guide>
        <p15:guide id="3" pos="295">
          <p15:clr>
            <a:srgbClr val="F26B43"/>
          </p15:clr>
        </p15:guide>
        <p15:guide id="4" pos="5465">
          <p15:clr>
            <a:srgbClr val="F26B43"/>
          </p15:clr>
        </p15:guide>
        <p15:guide id="5" orient="horz" pos="2935">
          <p15:clr>
            <a:srgbClr val="F26B43"/>
          </p15:clr>
        </p15:guide>
        <p15:guide id="6" pos="2744">
          <p15:clr>
            <a:srgbClr val="F26B43"/>
          </p15:clr>
        </p15:guide>
        <p15:guide id="7" pos="3016">
          <p15:clr>
            <a:srgbClr val="F26B43"/>
          </p15:clr>
        </p15:guide>
        <p15:guide id="8" pos="1383">
          <p15:clr>
            <a:srgbClr val="F26B43"/>
          </p15:clr>
        </p15:guide>
        <p15:guide id="9" orient="horz" pos="89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diagramData" Target="../diagrams/data2.xml"/><Relationship Id="rId12"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11" Type="http://schemas.microsoft.com/office/2007/relationships/diagramDrawing" Target="../diagrams/drawing2.xml"/><Relationship Id="rId5" Type="http://schemas.openxmlformats.org/officeDocument/2006/relationships/image" Target="../media/image22.png"/><Relationship Id="rId10" Type="http://schemas.openxmlformats.org/officeDocument/2006/relationships/diagramColors" Target="../diagrams/colors2.xml"/><Relationship Id="rId4" Type="http://schemas.openxmlformats.org/officeDocument/2006/relationships/image" Target="../media/image18.png"/><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2.png"/><Relationship Id="rId10" Type="http://schemas.openxmlformats.org/officeDocument/2006/relationships/hyperlink" Target="mailto:sharon.blok@mzh.nl" TargetMode="External"/><Relationship Id="rId4" Type="http://schemas.openxmlformats.org/officeDocument/2006/relationships/image" Target="../media/image18.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hyperlink" Target="mailto:sharon.blok@mzh.nl" TargetMode="External"/><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25.pn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hyperlink" Target="mailto:m.oudelansink@maartenskliniek.nl" TargetMode="External"/><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7.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cid:image001.png@01DB08E9.679E9590" TargetMode="External"/><Relationship Id="rId17" Type="http://schemas.openxmlformats.org/officeDocument/2006/relationships/image" Target="../media/image41.svg"/><Relationship Id="rId2" Type="http://schemas.openxmlformats.org/officeDocument/2006/relationships/notesSlide" Target="../notesSlides/notesSlide17.xml"/><Relationship Id="rId16" Type="http://schemas.openxmlformats.org/officeDocument/2006/relationships/image" Target="../media/image40.svg"/><Relationship Id="rId1" Type="http://schemas.openxmlformats.org/officeDocument/2006/relationships/slideLayout" Target="../slideLayouts/slideLayout4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0.png"/><Relationship Id="rId1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5.png"/><Relationship Id="rId14" Type="http://schemas.openxmlformats.org/officeDocument/2006/relationships/image" Target="../media/image39.svg"/></Relationships>
</file>

<file path=ppt/slides/_rels/slide3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3" Type="http://schemas.openxmlformats.org/officeDocument/2006/relationships/image" Target="../media/image42.jpg"/><Relationship Id="rId7" Type="http://schemas.openxmlformats.org/officeDocument/2006/relationships/image" Target="../media/image46.svg"/><Relationship Id="rId12" Type="http://schemas.openxmlformats.org/officeDocument/2006/relationships/image" Target="../media/image35.png"/><Relationship Id="rId2" Type="http://schemas.openxmlformats.org/officeDocument/2006/relationships/notesSlide" Target="../notesSlides/notesSlide18.xml"/><Relationship Id="rId16" Type="http://schemas.openxmlformats.org/officeDocument/2006/relationships/image" Target="../media/image38.png"/><Relationship Id="rId1" Type="http://schemas.openxmlformats.org/officeDocument/2006/relationships/slideLayout" Target="../slideLayouts/slideLayout56.xml"/><Relationship Id="rId6" Type="http://schemas.openxmlformats.org/officeDocument/2006/relationships/image" Target="../media/image45.svg"/><Relationship Id="rId11" Type="http://schemas.openxmlformats.org/officeDocument/2006/relationships/image" Target="../media/image34.png"/><Relationship Id="rId5" Type="http://schemas.openxmlformats.org/officeDocument/2006/relationships/image" Target="../media/image44.svg"/><Relationship Id="rId15" Type="http://schemas.openxmlformats.org/officeDocument/2006/relationships/image" Target="../media/image30.pn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slideLayout" Target="../slideLayouts/slideLayout56.xml"/><Relationship Id="rId5" Type="http://schemas.openxmlformats.org/officeDocument/2006/relationships/image" Target="../media/image30.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7.xml"/><Relationship Id="rId5" Type="http://schemas.openxmlformats.org/officeDocument/2006/relationships/image" Target="../media/image53.jp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57.sv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jpeg"/><Relationship Id="rId4" Type="http://schemas.openxmlformats.org/officeDocument/2006/relationships/image" Target="../media/image54.jpeg"/><Relationship Id="rId9" Type="http://schemas.openxmlformats.org/officeDocument/2006/relationships/image" Target="../media/image58.jp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7.xml"/><Relationship Id="rId5" Type="http://schemas.openxmlformats.org/officeDocument/2006/relationships/image" Target="../media/image30.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7.xml"/><Relationship Id="rId5" Type="http://schemas.openxmlformats.org/officeDocument/2006/relationships/image" Target="../media/image6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64.png"/><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52.png"/><Relationship Id="rId4" Type="http://schemas.openxmlformats.org/officeDocument/2006/relationships/image" Target="../media/image62.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diagramData" Target="../diagrams/data1.xml"/><Relationship Id="rId12"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11" Type="http://schemas.microsoft.com/office/2007/relationships/diagramDrawing" Target="../diagrams/drawing1.xml"/><Relationship Id="rId5" Type="http://schemas.openxmlformats.org/officeDocument/2006/relationships/image" Target="../media/image22.png"/><Relationship Id="rId10" Type="http://schemas.openxmlformats.org/officeDocument/2006/relationships/diagramColors" Target="../diagrams/colors1.xml"/><Relationship Id="rId4" Type="http://schemas.openxmlformats.org/officeDocument/2006/relationships/image" Target="../media/image18.png"/><Relationship Id="rId9"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23368" y="1452793"/>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a:lnSpc>
                <a:spcPct val="100000"/>
              </a:lnSpc>
            </a:pPr>
            <a:r>
              <a:rPr lang="en-US" sz="5400" b="1" dirty="0">
                <a:solidFill>
                  <a:srgbClr val="CD1200"/>
                </a:solidFill>
              </a:rPr>
              <a:t>Ride the Knowledge Wave 4</a:t>
            </a:r>
            <a:endParaRPr lang="en-US" sz="5400" dirty="0">
              <a:solidFill>
                <a:srgbClr val="CD1200"/>
              </a:solidFill>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23368" y="2353616"/>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spcBef>
                <a:spcPts val="0"/>
              </a:spcBef>
            </a:pPr>
            <a:r>
              <a:rPr lang="en-US" b="1" dirty="0"/>
              <a:t>THE FIDELITY-ADAPTATION DILEMMA</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sp>
        <p:nvSpPr>
          <p:cNvPr id="12" name="TextBox 11">
            <a:extLst>
              <a:ext uri="{FF2B5EF4-FFF2-40B4-BE49-F238E27FC236}">
                <a16:creationId xmlns:a16="http://schemas.microsoft.com/office/drawing/2014/main" id="{2034B216-7647-4C4B-96E4-BF89C634BF63}"/>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Sharon Blok</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Robyn Cody</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Mirthe Oude Lansink</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Fiona Leggat</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Tracy Finch</a:t>
            </a:r>
          </a:p>
        </p:txBody>
      </p:sp>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Tree>
    <p:extLst>
      <p:ext uri="{BB962C8B-B14F-4D97-AF65-F5344CB8AC3E}">
        <p14:creationId xmlns:p14="http://schemas.microsoft.com/office/powerpoint/2010/main" val="425104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asstad Ziekenhuis Rotterdam">
            <a:extLst>
              <a:ext uri="{FF2B5EF4-FFF2-40B4-BE49-F238E27FC236}">
                <a16:creationId xmlns:a16="http://schemas.microsoft.com/office/drawing/2014/main" id="{2F7179CA-0E8C-501E-30D5-659A103E92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49455"/>
          <a:stretch/>
        </p:blipFill>
        <p:spPr bwMode="auto">
          <a:xfrm>
            <a:off x="4888838" y="6379395"/>
            <a:ext cx="975665" cy="35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tini ziekenhuis logo - Online met Sjors">
            <a:extLst>
              <a:ext uri="{FF2B5EF4-FFF2-40B4-BE49-F238E27FC236}">
                <a16:creationId xmlns:a16="http://schemas.microsoft.com/office/drawing/2014/main" id="{0243E52D-7822-B65D-CDCA-B0CE65FFF0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818" y="5959557"/>
            <a:ext cx="1669523" cy="101655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7642" y="6336594"/>
            <a:ext cx="808329" cy="379960"/>
          </a:xfrm>
          <a:prstGeom prst="rect">
            <a:avLst/>
          </a:prstGeom>
        </p:spPr>
      </p:pic>
      <p:pic>
        <p:nvPicPr>
          <p:cNvPr id="9" name="Afbeelding 8">
            <a:extLst>
              <a:ext uri="{FF2B5EF4-FFF2-40B4-BE49-F238E27FC236}">
                <a16:creationId xmlns:a16="http://schemas.microsoft.com/office/drawing/2014/main" id="{9EC3E736-4450-43F4-1A9A-598F1DDA4022}"/>
              </a:ext>
            </a:extLst>
          </p:cNvPr>
          <p:cNvPicPr>
            <a:picLocks noChangeAspect="1"/>
          </p:cNvPicPr>
          <p:nvPr/>
        </p:nvPicPr>
        <p:blipFill>
          <a:blip r:embed="rId5"/>
          <a:stretch>
            <a:fillRect/>
          </a:stretch>
        </p:blipFill>
        <p:spPr>
          <a:xfrm>
            <a:off x="431291" y="6327856"/>
            <a:ext cx="2455931" cy="466626"/>
          </a:xfrm>
          <a:prstGeom prst="rect">
            <a:avLst/>
          </a:prstGeom>
        </p:spPr>
      </p:pic>
      <p:pic>
        <p:nvPicPr>
          <p:cNvPr id="10" name="Afbeelding 9">
            <a:extLst>
              <a:ext uri="{FF2B5EF4-FFF2-40B4-BE49-F238E27FC236}">
                <a16:creationId xmlns:a16="http://schemas.microsoft.com/office/drawing/2014/main" id="{87066CF1-2101-5655-8640-E5C5143795B6}"/>
              </a:ext>
            </a:extLst>
          </p:cNvPr>
          <p:cNvPicPr>
            <a:picLocks noChangeAspect="1"/>
          </p:cNvPicPr>
          <p:nvPr/>
        </p:nvPicPr>
        <p:blipFill>
          <a:blip r:embed="rId6"/>
          <a:stretch>
            <a:fillRect/>
          </a:stretch>
        </p:blipFill>
        <p:spPr>
          <a:xfrm>
            <a:off x="6009954" y="6423921"/>
            <a:ext cx="1871634" cy="292633"/>
          </a:xfrm>
          <a:prstGeom prst="rect">
            <a:avLst/>
          </a:prstGeom>
        </p:spPr>
      </p:pic>
      <p:sp>
        <p:nvSpPr>
          <p:cNvPr id="11" name="Titel 1">
            <a:extLst>
              <a:ext uri="{FF2B5EF4-FFF2-40B4-BE49-F238E27FC236}">
                <a16:creationId xmlns:a16="http://schemas.microsoft.com/office/drawing/2014/main" id="{C3C3BC8B-514D-D5C4-94CC-AC1864D5AD1B}"/>
              </a:ext>
            </a:extLst>
          </p:cNvPr>
          <p:cNvSpPr txBox="1">
            <a:spLocks/>
          </p:cNvSpPr>
          <p:nvPr/>
        </p:nvSpPr>
        <p:spPr>
          <a:xfrm>
            <a:off x="335473" y="498484"/>
            <a:ext cx="11725525" cy="541554"/>
          </a:xfrm>
          <a:prstGeom prst="rect">
            <a:avLst/>
          </a:prstGeom>
        </p:spPr>
        <p:txBody>
          <a:bodyPr>
            <a:normAutofit/>
          </a:bodyPr>
          <a:lstStyle>
            <a:lvl1pPr algn="l" defTabSz="914400" rtl="0" eaLnBrk="1" latinLnBrk="0" hangingPunct="1">
              <a:lnSpc>
                <a:spcPct val="90000"/>
              </a:lnSpc>
              <a:spcBef>
                <a:spcPct val="0"/>
              </a:spcBef>
              <a:buNone/>
              <a:defRPr sz="4000" b="1"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rgbClr val="2B3A5B"/>
                </a:solidFill>
                <a:latin typeface="Calibri" panose="020F0502020204030204"/>
              </a:rPr>
              <a:t>Impact of an adaptation that is not aligned with the core functions</a:t>
            </a:r>
            <a:endParaRPr kumimoji="0" lang="en-US" sz="3200" b="1" i="0" u="none" strike="noStrike" kern="1200" cap="none" spc="0" normalizeH="0" baseline="0" noProof="0" dirty="0">
              <a:ln>
                <a:noFill/>
              </a:ln>
              <a:solidFill>
                <a:srgbClr val="2B3A5B"/>
              </a:solidFill>
              <a:effectLst/>
              <a:uLnTx/>
              <a:uFillTx/>
              <a:latin typeface="Calibri" panose="020F0502020204030204"/>
            </a:endParaRPr>
          </a:p>
        </p:txBody>
      </p:sp>
      <p:sp>
        <p:nvSpPr>
          <p:cNvPr id="2" name="Tekstvak 1"/>
          <p:cNvSpPr txBox="1"/>
          <p:nvPr/>
        </p:nvSpPr>
        <p:spPr>
          <a:xfrm>
            <a:off x="731520" y="1619794"/>
            <a:ext cx="10019211" cy="2638697"/>
          </a:xfrm>
          <a:prstGeom prst="rect">
            <a:avLst/>
          </a:prstGeom>
          <a:noFill/>
        </p:spPr>
        <p:txBody>
          <a:bodyPr wrap="square" rtlCol="0">
            <a:spAutoFit/>
          </a:bodyPr>
          <a:lstStyle/>
          <a:p>
            <a:endParaRPr lang="nl-NL" dirty="0"/>
          </a:p>
        </p:txBody>
      </p:sp>
      <p:graphicFrame>
        <p:nvGraphicFramePr>
          <p:cNvPr id="3" name="Diagram 2"/>
          <p:cNvGraphicFramePr/>
          <p:nvPr/>
        </p:nvGraphicFramePr>
        <p:xfrm>
          <a:off x="4568086" y="1619794"/>
          <a:ext cx="7623914" cy="45684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Rechthoek 11"/>
          <p:cNvSpPr/>
          <p:nvPr/>
        </p:nvSpPr>
        <p:spPr>
          <a:xfrm>
            <a:off x="535577" y="1492759"/>
            <a:ext cx="4206240" cy="30792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ekstvak 12"/>
          <p:cNvSpPr txBox="1"/>
          <p:nvPr/>
        </p:nvSpPr>
        <p:spPr>
          <a:xfrm>
            <a:off x="720414" y="1619794"/>
            <a:ext cx="3847672" cy="2723823"/>
          </a:xfrm>
          <a:prstGeom prst="rect">
            <a:avLst/>
          </a:prstGeom>
          <a:noFill/>
        </p:spPr>
        <p:txBody>
          <a:bodyPr wrap="square" rtlCol="0">
            <a:spAutoFit/>
          </a:bodyPr>
          <a:lstStyle/>
          <a:p>
            <a:r>
              <a:rPr lang="nl-NL" b="1" dirty="0" err="1"/>
              <a:t>Contextual</a:t>
            </a:r>
            <a:r>
              <a:rPr lang="nl-NL" b="1" dirty="0"/>
              <a:t> </a:t>
            </a:r>
            <a:r>
              <a:rPr lang="nl-NL" b="1" dirty="0" err="1"/>
              <a:t>considerations</a:t>
            </a:r>
            <a:endParaRPr lang="nl-NL" b="1" dirty="0"/>
          </a:p>
          <a:p>
            <a:endParaRPr lang="nl-NL" b="1" dirty="0"/>
          </a:p>
          <a:p>
            <a:pPr marL="285750" indent="-285750">
              <a:lnSpc>
                <a:spcPct val="150000"/>
              </a:lnSpc>
              <a:buFont typeface="Arial" panose="020B0604020202020204" pitchFamily="34" charset="0"/>
              <a:buChar char="•"/>
            </a:pPr>
            <a:r>
              <a:rPr lang="nl-NL" dirty="0"/>
              <a:t>Team of 3 </a:t>
            </a:r>
            <a:r>
              <a:rPr lang="nl-NL" dirty="0" err="1"/>
              <a:t>aftercare</a:t>
            </a:r>
            <a:r>
              <a:rPr lang="nl-NL" dirty="0"/>
              <a:t> nurses</a:t>
            </a:r>
          </a:p>
          <a:p>
            <a:pPr marL="285750" indent="-285750">
              <a:lnSpc>
                <a:spcPct val="150000"/>
              </a:lnSpc>
              <a:buFont typeface="Arial" panose="020B0604020202020204" pitchFamily="34" charset="0"/>
              <a:buChar char="•"/>
            </a:pPr>
            <a:r>
              <a:rPr lang="nl-NL" dirty="0" err="1"/>
              <a:t>Detailed</a:t>
            </a:r>
            <a:r>
              <a:rPr lang="nl-NL" dirty="0"/>
              <a:t> </a:t>
            </a:r>
            <a:r>
              <a:rPr lang="nl-NL" dirty="0" err="1"/>
              <a:t>nursing</a:t>
            </a:r>
            <a:r>
              <a:rPr lang="nl-NL" dirty="0"/>
              <a:t> </a:t>
            </a:r>
            <a:r>
              <a:rPr lang="nl-NL" dirty="0" err="1"/>
              <a:t>handover</a:t>
            </a:r>
            <a:r>
              <a:rPr lang="nl-NL" dirty="0"/>
              <a:t> </a:t>
            </a:r>
          </a:p>
          <a:p>
            <a:pPr marL="285750" indent="-285750">
              <a:lnSpc>
                <a:spcPct val="150000"/>
              </a:lnSpc>
              <a:buFont typeface="Arial" panose="020B0604020202020204" pitchFamily="34" charset="0"/>
              <a:buChar char="•"/>
            </a:pPr>
            <a:r>
              <a:rPr lang="nl-NL" dirty="0"/>
              <a:t>2 of </a:t>
            </a:r>
            <a:r>
              <a:rPr lang="nl-NL" dirty="0" err="1"/>
              <a:t>the</a:t>
            </a:r>
            <a:r>
              <a:rPr lang="nl-NL" dirty="0"/>
              <a:t> 3 </a:t>
            </a:r>
            <a:r>
              <a:rPr lang="nl-NL" dirty="0" err="1"/>
              <a:t>aftercare</a:t>
            </a:r>
            <a:r>
              <a:rPr lang="nl-NL" dirty="0"/>
              <a:t> nurses </a:t>
            </a:r>
            <a:r>
              <a:rPr lang="nl-NL" dirty="0" err="1"/>
              <a:t>also</a:t>
            </a:r>
            <a:r>
              <a:rPr lang="nl-NL" dirty="0"/>
              <a:t> </a:t>
            </a:r>
            <a:r>
              <a:rPr lang="nl-NL" dirty="0" err="1"/>
              <a:t>work</a:t>
            </a:r>
            <a:r>
              <a:rPr lang="nl-NL" dirty="0"/>
              <a:t> as nurses on </a:t>
            </a:r>
            <a:r>
              <a:rPr lang="nl-NL" dirty="0" err="1"/>
              <a:t>the</a:t>
            </a:r>
            <a:r>
              <a:rPr lang="nl-NL" dirty="0"/>
              <a:t> </a:t>
            </a:r>
            <a:r>
              <a:rPr lang="nl-NL" dirty="0" err="1"/>
              <a:t>ward</a:t>
            </a:r>
            <a:r>
              <a:rPr lang="nl-NL" dirty="0"/>
              <a:t>, in </a:t>
            </a:r>
            <a:r>
              <a:rPr lang="nl-NL" dirty="0" err="1"/>
              <a:t>addition</a:t>
            </a:r>
            <a:r>
              <a:rPr lang="nl-NL" dirty="0"/>
              <a:t> </a:t>
            </a:r>
            <a:r>
              <a:rPr lang="nl-NL" dirty="0" err="1"/>
              <a:t>to</a:t>
            </a:r>
            <a:r>
              <a:rPr lang="nl-NL" dirty="0"/>
              <a:t> </a:t>
            </a:r>
            <a:r>
              <a:rPr lang="nl-NL" dirty="0" err="1"/>
              <a:t>their</a:t>
            </a:r>
            <a:r>
              <a:rPr lang="nl-NL" dirty="0"/>
              <a:t> </a:t>
            </a:r>
            <a:r>
              <a:rPr lang="nl-NL" dirty="0" err="1"/>
              <a:t>aftercare</a:t>
            </a:r>
            <a:r>
              <a:rPr lang="nl-NL" dirty="0"/>
              <a:t> </a:t>
            </a:r>
            <a:r>
              <a:rPr lang="nl-NL" dirty="0" err="1"/>
              <a:t>duties</a:t>
            </a:r>
            <a:r>
              <a:rPr lang="nl-NL" dirty="0"/>
              <a:t>  </a:t>
            </a:r>
          </a:p>
        </p:txBody>
      </p:sp>
      <p:pic>
        <p:nvPicPr>
          <p:cNvPr id="14" name="Picture 2" descr="logo umcg - groeidocument.n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89571" y="6224152"/>
            <a:ext cx="1267695" cy="63384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Rechte verbindingslijn 14">
            <a:extLst>
              <a:ext uri="{FF2B5EF4-FFF2-40B4-BE49-F238E27FC236}">
                <a16:creationId xmlns:a16="http://schemas.microsoft.com/office/drawing/2014/main" id="{B290D443-5E48-8882-3A12-A116075CD502}"/>
              </a:ext>
            </a:extLst>
          </p:cNvPr>
          <p:cNvCxnSpPr/>
          <p:nvPr/>
        </p:nvCxnSpPr>
        <p:spPr>
          <a:xfrm>
            <a:off x="3171548" y="6392554"/>
            <a:ext cx="0" cy="324000"/>
          </a:xfrm>
          <a:prstGeom prst="line">
            <a:avLst/>
          </a:prstGeom>
          <a:noFill/>
          <a:ln w="12700" cap="flat" cmpd="sng" algn="ctr">
            <a:solidFill>
              <a:srgbClr val="476097"/>
            </a:solidFill>
            <a:prstDash val="solid"/>
            <a:miter lim="800000"/>
          </a:ln>
          <a:effectLst/>
        </p:spPr>
      </p:cxnSp>
      <p:pic>
        <p:nvPicPr>
          <p:cNvPr id="16" name="Picture 2" descr="The University of Groningen logo | Logo | University of Groninge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26794" y="6349710"/>
            <a:ext cx="1376948" cy="37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84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asstad Ziekenhuis Rotterdam">
            <a:extLst>
              <a:ext uri="{FF2B5EF4-FFF2-40B4-BE49-F238E27FC236}">
                <a16:creationId xmlns:a16="http://schemas.microsoft.com/office/drawing/2014/main" id="{2F7179CA-0E8C-501E-30D5-659A103E92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49455"/>
          <a:stretch/>
        </p:blipFill>
        <p:spPr bwMode="auto">
          <a:xfrm>
            <a:off x="4888838" y="6379395"/>
            <a:ext cx="975665" cy="35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tini ziekenhuis logo - Online met Sjors">
            <a:extLst>
              <a:ext uri="{FF2B5EF4-FFF2-40B4-BE49-F238E27FC236}">
                <a16:creationId xmlns:a16="http://schemas.microsoft.com/office/drawing/2014/main" id="{0243E52D-7822-B65D-CDCA-B0CE65FFF0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818" y="5959557"/>
            <a:ext cx="1669523" cy="101655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7642" y="6336594"/>
            <a:ext cx="808329" cy="379960"/>
          </a:xfrm>
          <a:prstGeom prst="rect">
            <a:avLst/>
          </a:prstGeom>
        </p:spPr>
      </p:pic>
      <p:pic>
        <p:nvPicPr>
          <p:cNvPr id="9" name="Afbeelding 8">
            <a:extLst>
              <a:ext uri="{FF2B5EF4-FFF2-40B4-BE49-F238E27FC236}">
                <a16:creationId xmlns:a16="http://schemas.microsoft.com/office/drawing/2014/main" id="{9EC3E736-4450-43F4-1A9A-598F1DDA4022}"/>
              </a:ext>
            </a:extLst>
          </p:cNvPr>
          <p:cNvPicPr>
            <a:picLocks noChangeAspect="1"/>
          </p:cNvPicPr>
          <p:nvPr/>
        </p:nvPicPr>
        <p:blipFill>
          <a:blip r:embed="rId5"/>
          <a:stretch>
            <a:fillRect/>
          </a:stretch>
        </p:blipFill>
        <p:spPr>
          <a:xfrm>
            <a:off x="431291" y="6327856"/>
            <a:ext cx="2455931" cy="466626"/>
          </a:xfrm>
          <a:prstGeom prst="rect">
            <a:avLst/>
          </a:prstGeom>
        </p:spPr>
      </p:pic>
      <p:pic>
        <p:nvPicPr>
          <p:cNvPr id="10" name="Afbeelding 9">
            <a:extLst>
              <a:ext uri="{FF2B5EF4-FFF2-40B4-BE49-F238E27FC236}">
                <a16:creationId xmlns:a16="http://schemas.microsoft.com/office/drawing/2014/main" id="{87066CF1-2101-5655-8640-E5C5143795B6}"/>
              </a:ext>
            </a:extLst>
          </p:cNvPr>
          <p:cNvPicPr>
            <a:picLocks noChangeAspect="1"/>
          </p:cNvPicPr>
          <p:nvPr/>
        </p:nvPicPr>
        <p:blipFill>
          <a:blip r:embed="rId6"/>
          <a:stretch>
            <a:fillRect/>
          </a:stretch>
        </p:blipFill>
        <p:spPr>
          <a:xfrm>
            <a:off x="6009954" y="6423921"/>
            <a:ext cx="1871634" cy="292633"/>
          </a:xfrm>
          <a:prstGeom prst="rect">
            <a:avLst/>
          </a:prstGeom>
        </p:spPr>
      </p:pic>
      <p:sp>
        <p:nvSpPr>
          <p:cNvPr id="11" name="Titel 1">
            <a:extLst>
              <a:ext uri="{FF2B5EF4-FFF2-40B4-BE49-F238E27FC236}">
                <a16:creationId xmlns:a16="http://schemas.microsoft.com/office/drawing/2014/main" id="{C3C3BC8B-514D-D5C4-94CC-AC1864D5AD1B}"/>
              </a:ext>
            </a:extLst>
          </p:cNvPr>
          <p:cNvSpPr txBox="1">
            <a:spLocks/>
          </p:cNvSpPr>
          <p:nvPr/>
        </p:nvSpPr>
        <p:spPr>
          <a:xfrm>
            <a:off x="431291" y="657148"/>
            <a:ext cx="5858673" cy="541554"/>
          </a:xfrm>
          <a:prstGeom prst="rect">
            <a:avLst/>
          </a:prstGeom>
        </p:spPr>
        <p:txBody>
          <a:bodyPr>
            <a:normAutofit fontScale="92500"/>
          </a:bodyPr>
          <a:lstStyle>
            <a:lvl1pPr algn="l" defTabSz="914400" rtl="0" eaLnBrk="1" latinLnBrk="0" hangingPunct="1">
              <a:lnSpc>
                <a:spcPct val="90000"/>
              </a:lnSpc>
              <a:spcBef>
                <a:spcPct val="0"/>
              </a:spcBef>
              <a:buNone/>
              <a:defRPr sz="4000" b="1"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noProof="0" dirty="0">
                <a:solidFill>
                  <a:srgbClr val="2B3A5B"/>
                </a:solidFill>
                <a:latin typeface="Calibri" panose="020F0502020204030204"/>
              </a:rPr>
              <a:t>Back to the main question of today </a:t>
            </a:r>
            <a:endParaRPr kumimoji="0" lang="en-US" sz="3200" b="1" i="0" u="none" strike="noStrike" kern="1200" cap="none" spc="0" normalizeH="0" baseline="0" noProof="0" dirty="0">
              <a:ln>
                <a:noFill/>
              </a:ln>
              <a:solidFill>
                <a:srgbClr val="2B3A5B"/>
              </a:solidFill>
              <a:effectLst/>
              <a:uLnTx/>
              <a:uFillTx/>
              <a:latin typeface="Calibri" panose="020F0502020204030204"/>
            </a:endParaRPr>
          </a:p>
        </p:txBody>
      </p:sp>
      <p:pic>
        <p:nvPicPr>
          <p:cNvPr id="14" name="Picture 2" descr="logo umcg - groeidocument.n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9571" y="6224152"/>
            <a:ext cx="1267695" cy="63384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Rechte verbindingslijn 14">
            <a:extLst>
              <a:ext uri="{FF2B5EF4-FFF2-40B4-BE49-F238E27FC236}">
                <a16:creationId xmlns:a16="http://schemas.microsoft.com/office/drawing/2014/main" id="{B290D443-5E48-8882-3A12-A116075CD502}"/>
              </a:ext>
            </a:extLst>
          </p:cNvPr>
          <p:cNvCxnSpPr/>
          <p:nvPr/>
        </p:nvCxnSpPr>
        <p:spPr>
          <a:xfrm>
            <a:off x="3171548" y="6392554"/>
            <a:ext cx="0" cy="324000"/>
          </a:xfrm>
          <a:prstGeom prst="line">
            <a:avLst/>
          </a:prstGeom>
          <a:noFill/>
          <a:ln w="12700" cap="flat" cmpd="sng" algn="ctr">
            <a:solidFill>
              <a:srgbClr val="476097"/>
            </a:solidFill>
            <a:prstDash val="solid"/>
            <a:miter lim="800000"/>
          </a:ln>
          <a:effectLst/>
        </p:spPr>
      </p:cxnSp>
      <p:pic>
        <p:nvPicPr>
          <p:cNvPr id="16" name="Picture 2" descr="The University of Groningen logo | Logo | University of Groning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26794" y="6349710"/>
            <a:ext cx="1376948" cy="37996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652251" y="1790721"/>
            <a:ext cx="10969555" cy="830997"/>
          </a:xfrm>
          <a:prstGeom prst="rect">
            <a:avLst/>
          </a:prstGeom>
          <a:noFill/>
          <a:ln>
            <a:solidFill>
              <a:srgbClr val="195B85"/>
            </a:solidFill>
          </a:ln>
        </p:spPr>
        <p:txBody>
          <a:bodyPr wrap="square" rtlCol="0">
            <a:spAutoFit/>
          </a:bodyPr>
          <a:lstStyle/>
          <a:p>
            <a:pPr algn="ctr"/>
            <a:r>
              <a:rPr lang="en-US" sz="2400" dirty="0"/>
              <a:t>How can you navigate adaptations that are requested by key stakeholders,      but are not aligned with an intervention’s core functions?</a:t>
            </a:r>
            <a:endParaRPr lang="nl-NL" sz="2400" dirty="0"/>
          </a:p>
        </p:txBody>
      </p:sp>
      <p:sp>
        <p:nvSpPr>
          <p:cNvPr id="17" name="Tekstvak 16"/>
          <p:cNvSpPr txBox="1"/>
          <p:nvPr/>
        </p:nvSpPr>
        <p:spPr>
          <a:xfrm>
            <a:off x="652251" y="3213435"/>
            <a:ext cx="9332258" cy="1015663"/>
          </a:xfrm>
          <a:prstGeom prst="rect">
            <a:avLst/>
          </a:prstGeom>
          <a:noFill/>
          <a:ln>
            <a:solidFill>
              <a:srgbClr val="195B85"/>
            </a:solidFill>
          </a:ln>
        </p:spPr>
        <p:txBody>
          <a:bodyPr wrap="square" rtlCol="0">
            <a:spAutoFit/>
          </a:bodyPr>
          <a:lstStyle/>
          <a:p>
            <a:pPr algn="ctr"/>
            <a:r>
              <a:rPr lang="en-US" sz="2000" dirty="0"/>
              <a:t>Bonus question:</a:t>
            </a:r>
          </a:p>
          <a:p>
            <a:pPr algn="ctr"/>
            <a:r>
              <a:rPr lang="en-US" sz="2000" dirty="0"/>
              <a:t>How can a sound judgment of an intervention’s effectiveness be ensured when such adaptations must be adopted? </a:t>
            </a:r>
            <a:endParaRPr lang="nl-NL" sz="2000" dirty="0"/>
          </a:p>
        </p:txBody>
      </p:sp>
      <p:pic>
        <p:nvPicPr>
          <p:cNvPr id="8" name="Afbeelding 7"/>
          <p:cNvPicPr>
            <a:picLocks noChangeAspect="1"/>
          </p:cNvPicPr>
          <p:nvPr/>
        </p:nvPicPr>
        <p:blipFill>
          <a:blip r:embed="rId9"/>
          <a:stretch>
            <a:fillRect/>
          </a:stretch>
        </p:blipFill>
        <p:spPr>
          <a:xfrm>
            <a:off x="10719692" y="3617564"/>
            <a:ext cx="1336431" cy="1592401"/>
          </a:xfrm>
          <a:prstGeom prst="rect">
            <a:avLst/>
          </a:prstGeom>
        </p:spPr>
      </p:pic>
      <p:sp>
        <p:nvSpPr>
          <p:cNvPr id="19" name="Tekstvak 18"/>
          <p:cNvSpPr txBox="1"/>
          <p:nvPr/>
        </p:nvSpPr>
        <p:spPr>
          <a:xfrm>
            <a:off x="8999675" y="5319397"/>
            <a:ext cx="3056448" cy="738664"/>
          </a:xfrm>
          <a:prstGeom prst="rect">
            <a:avLst/>
          </a:prstGeom>
          <a:noFill/>
          <a:ln>
            <a:solidFill>
              <a:srgbClr val="195B85"/>
            </a:solidFill>
          </a:ln>
        </p:spPr>
        <p:txBody>
          <a:bodyPr wrap="square" rtlCol="0">
            <a:spAutoFit/>
          </a:bodyPr>
          <a:lstStyle/>
          <a:p>
            <a:pPr algn="ctr"/>
            <a:r>
              <a:rPr lang="en-US" sz="1400" dirty="0"/>
              <a:t>Feel free to connect!</a:t>
            </a:r>
          </a:p>
          <a:p>
            <a:pPr algn="ctr"/>
            <a:r>
              <a:rPr lang="en-US" sz="1400" dirty="0"/>
              <a:t>Contact me at </a:t>
            </a:r>
            <a:r>
              <a:rPr lang="en-US" sz="1400" dirty="0">
                <a:hlinkClick r:id="rId10"/>
              </a:rPr>
              <a:t>sharon.blok@mzh.nl</a:t>
            </a:r>
            <a:r>
              <a:rPr lang="en-US" sz="1400" dirty="0"/>
              <a:t> or scan the QR code</a:t>
            </a:r>
            <a:endParaRPr lang="nl-NL" sz="1400" dirty="0"/>
          </a:p>
        </p:txBody>
      </p:sp>
    </p:spTree>
    <p:extLst>
      <p:ext uri="{BB962C8B-B14F-4D97-AF65-F5344CB8AC3E}">
        <p14:creationId xmlns:p14="http://schemas.microsoft.com/office/powerpoint/2010/main" val="365318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asstad Ziekenhuis Rotterdam">
            <a:extLst>
              <a:ext uri="{FF2B5EF4-FFF2-40B4-BE49-F238E27FC236}">
                <a16:creationId xmlns:a16="http://schemas.microsoft.com/office/drawing/2014/main" id="{2F7179CA-0E8C-501E-30D5-659A103E92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49455"/>
          <a:stretch/>
        </p:blipFill>
        <p:spPr bwMode="auto">
          <a:xfrm>
            <a:off x="4888838" y="6379395"/>
            <a:ext cx="975665" cy="35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tini ziekenhuis logo - Online met Sjors">
            <a:extLst>
              <a:ext uri="{FF2B5EF4-FFF2-40B4-BE49-F238E27FC236}">
                <a16:creationId xmlns:a16="http://schemas.microsoft.com/office/drawing/2014/main" id="{0243E52D-7822-B65D-CDCA-B0CE65FFF0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818" y="5959557"/>
            <a:ext cx="1669523" cy="101655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7642" y="6336594"/>
            <a:ext cx="808329" cy="379960"/>
          </a:xfrm>
          <a:prstGeom prst="rect">
            <a:avLst/>
          </a:prstGeom>
        </p:spPr>
      </p:pic>
      <p:pic>
        <p:nvPicPr>
          <p:cNvPr id="8" name="Afbeelding 7" descr="Afbeelding met tekst, Lettertype, Graphics, grafische vormgeving&#10;&#10;Automatisch gegenereerde beschrijving">
            <a:extLst>
              <a:ext uri="{FF2B5EF4-FFF2-40B4-BE49-F238E27FC236}">
                <a16:creationId xmlns:a16="http://schemas.microsoft.com/office/drawing/2014/main" id="{193CB276-9016-CE58-8ACA-6A595DBF5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70366" y="12223454"/>
            <a:ext cx="335933" cy="76171"/>
          </a:xfrm>
          <a:prstGeom prst="rect">
            <a:avLst/>
          </a:prstGeom>
        </p:spPr>
      </p:pic>
      <p:pic>
        <p:nvPicPr>
          <p:cNvPr id="9" name="Afbeelding 8">
            <a:extLst>
              <a:ext uri="{FF2B5EF4-FFF2-40B4-BE49-F238E27FC236}">
                <a16:creationId xmlns:a16="http://schemas.microsoft.com/office/drawing/2014/main" id="{9EC3E736-4450-43F4-1A9A-598F1DDA4022}"/>
              </a:ext>
            </a:extLst>
          </p:cNvPr>
          <p:cNvPicPr>
            <a:picLocks noChangeAspect="1"/>
          </p:cNvPicPr>
          <p:nvPr/>
        </p:nvPicPr>
        <p:blipFill>
          <a:blip r:embed="rId6"/>
          <a:stretch>
            <a:fillRect/>
          </a:stretch>
        </p:blipFill>
        <p:spPr>
          <a:xfrm>
            <a:off x="431291" y="6327856"/>
            <a:ext cx="2455931" cy="466626"/>
          </a:xfrm>
          <a:prstGeom prst="rect">
            <a:avLst/>
          </a:prstGeom>
        </p:spPr>
      </p:pic>
      <p:pic>
        <p:nvPicPr>
          <p:cNvPr id="10" name="Afbeelding 9">
            <a:extLst>
              <a:ext uri="{FF2B5EF4-FFF2-40B4-BE49-F238E27FC236}">
                <a16:creationId xmlns:a16="http://schemas.microsoft.com/office/drawing/2014/main" id="{87066CF1-2101-5655-8640-E5C5143795B6}"/>
              </a:ext>
            </a:extLst>
          </p:cNvPr>
          <p:cNvPicPr>
            <a:picLocks noChangeAspect="1"/>
          </p:cNvPicPr>
          <p:nvPr/>
        </p:nvPicPr>
        <p:blipFill>
          <a:blip r:embed="rId7"/>
          <a:stretch>
            <a:fillRect/>
          </a:stretch>
        </p:blipFill>
        <p:spPr>
          <a:xfrm>
            <a:off x="6009954" y="6423921"/>
            <a:ext cx="1871634" cy="292633"/>
          </a:xfrm>
          <a:prstGeom prst="rect">
            <a:avLst/>
          </a:prstGeom>
        </p:spPr>
      </p:pic>
      <p:sp>
        <p:nvSpPr>
          <p:cNvPr id="11" name="Titel 1">
            <a:extLst>
              <a:ext uri="{FF2B5EF4-FFF2-40B4-BE49-F238E27FC236}">
                <a16:creationId xmlns:a16="http://schemas.microsoft.com/office/drawing/2014/main" id="{C3C3BC8B-514D-D5C4-94CC-AC1864D5AD1B}"/>
              </a:ext>
            </a:extLst>
          </p:cNvPr>
          <p:cNvSpPr txBox="1">
            <a:spLocks/>
          </p:cNvSpPr>
          <p:nvPr/>
        </p:nvSpPr>
        <p:spPr>
          <a:xfrm>
            <a:off x="537169" y="656833"/>
            <a:ext cx="6206085" cy="56603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000" b="1"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B3A5B"/>
                </a:solidFill>
                <a:effectLst/>
                <a:uLnTx/>
                <a:uFillTx/>
                <a:latin typeface="Calibri" panose="020F0502020204030204"/>
                <a:cs typeface="Calibri" panose="020F0502020204030204" pitchFamily="34" charset="0"/>
              </a:rPr>
              <a:t>Thank you for</a:t>
            </a:r>
            <a:r>
              <a:rPr kumimoji="0" lang="en-US" sz="4000" b="1" i="0" u="none" strike="noStrike" kern="1200" cap="none" spc="0" normalizeH="0" noProof="0" dirty="0">
                <a:ln>
                  <a:noFill/>
                </a:ln>
                <a:solidFill>
                  <a:srgbClr val="2B3A5B"/>
                </a:solidFill>
                <a:effectLst/>
                <a:uLnTx/>
                <a:uFillTx/>
                <a:latin typeface="Calibri" panose="020F0502020204030204"/>
                <a:cs typeface="Calibri" panose="020F0502020204030204" pitchFamily="34" charset="0"/>
              </a:rPr>
              <a:t> your attention!</a:t>
            </a:r>
            <a:endParaRPr kumimoji="0" lang="en-US" sz="4000" b="1" i="0" u="none" strike="noStrike" kern="1200" cap="none" spc="0" normalizeH="0" baseline="0" noProof="0" dirty="0">
              <a:ln>
                <a:noFill/>
              </a:ln>
              <a:solidFill>
                <a:srgbClr val="2B3A5B"/>
              </a:solidFill>
              <a:effectLst/>
              <a:uLnTx/>
              <a:uFillTx/>
              <a:latin typeface="Calibri" panose="020F0502020204030204"/>
              <a:cs typeface="Calibri" panose="020F0502020204030204" pitchFamily="34" charset="0"/>
            </a:endParaRPr>
          </a:p>
        </p:txBody>
      </p:sp>
      <p:sp>
        <p:nvSpPr>
          <p:cNvPr id="12" name="Tekstvak 11">
            <a:extLst>
              <a:ext uri="{FF2B5EF4-FFF2-40B4-BE49-F238E27FC236}">
                <a16:creationId xmlns:a16="http://schemas.microsoft.com/office/drawing/2014/main" id="{C5FBED78-93C3-CBB1-8E80-1E2BFC710B97}"/>
              </a:ext>
            </a:extLst>
          </p:cNvPr>
          <p:cNvSpPr txBox="1"/>
          <p:nvPr/>
        </p:nvSpPr>
        <p:spPr>
          <a:xfrm>
            <a:off x="636025" y="1687013"/>
            <a:ext cx="5373929" cy="3000821"/>
          </a:xfrm>
          <a:prstGeom prst="rect">
            <a:avLst/>
          </a:prstGeom>
          <a:noFill/>
          <a:ln>
            <a:noFill/>
          </a:ln>
        </p:spPr>
        <p:txBody>
          <a:bodyPr wrap="square" rtlCol="0">
            <a:spAutoFit/>
          </a:bodyPr>
          <a:lstStyle/>
          <a:p>
            <a:pPr>
              <a:lnSpc>
                <a:spcPct val="150000"/>
              </a:lnSpc>
              <a:defRPr/>
            </a:pPr>
            <a:r>
              <a:rPr lang="en-US" b="1" dirty="0">
                <a:solidFill>
                  <a:prstClr val="black"/>
                </a:solidFill>
                <a:latin typeface="Calibri" panose="020F0502020204030204"/>
              </a:rPr>
              <a:t>A special thanks to:</a:t>
            </a:r>
          </a:p>
          <a:p>
            <a:pPr marL="285750" indent="-285750">
              <a:lnSpc>
                <a:spcPct val="150000"/>
              </a:lnSpc>
              <a:buFont typeface="Arial" panose="020B0604020202020204" pitchFamily="34" charset="0"/>
              <a:buChar char="•"/>
              <a:defRPr/>
            </a:pPr>
            <a:r>
              <a:rPr lang="en-US" dirty="0">
                <a:solidFill>
                  <a:prstClr val="black"/>
                </a:solidFill>
                <a:latin typeface="Calibri" panose="020F0502020204030204"/>
              </a:rPr>
              <a:t>All co-authors</a:t>
            </a:r>
          </a:p>
          <a:p>
            <a:pPr marL="285750" indent="-285750">
              <a:lnSpc>
                <a:spcPct val="150000"/>
              </a:lnSpc>
              <a:buFont typeface="Arial" panose="020B0604020202020204" pitchFamily="34" charset="0"/>
              <a:buChar char="•"/>
              <a:defRPr/>
            </a:pPr>
            <a:r>
              <a:rPr lang="en-US" dirty="0">
                <a:solidFill>
                  <a:prstClr val="black"/>
                </a:solidFill>
                <a:latin typeface="Calibri" panose="020F0502020204030204"/>
              </a:rPr>
              <a:t>All healthcare professionals who contributed to the development of BreeZe</a:t>
            </a:r>
          </a:p>
          <a:p>
            <a:pPr marL="285750" indent="-285750">
              <a:lnSpc>
                <a:spcPct val="150000"/>
              </a:lnSpc>
              <a:buFont typeface="Arial" panose="020B0604020202020204" pitchFamily="34" charset="0"/>
              <a:buChar char="•"/>
              <a:defRPr/>
            </a:pPr>
            <a:r>
              <a:rPr lang="en-US" dirty="0">
                <a:solidFill>
                  <a:prstClr val="black"/>
                </a:solidFill>
                <a:latin typeface="Calibri" panose="020F0502020204030204"/>
              </a:rPr>
              <a:t>All TZO consortium members</a:t>
            </a:r>
          </a:p>
          <a:p>
            <a:pPr marL="285750" indent="-285750">
              <a:lnSpc>
                <a:spcPct val="150000"/>
              </a:lnSpc>
              <a:buFont typeface="Arial" panose="020B0604020202020204" pitchFamily="34" charset="0"/>
              <a:buChar char="•"/>
              <a:defRPr/>
            </a:pPr>
            <a:r>
              <a:rPr lang="en-US" dirty="0">
                <a:solidFill>
                  <a:prstClr val="black"/>
                </a:solidFill>
                <a:latin typeface="Calibri" panose="020F0502020204030204"/>
              </a:rPr>
              <a:t>Irma Visser and Rolf </a:t>
            </a:r>
            <a:r>
              <a:rPr lang="en-US" dirty="0" err="1">
                <a:solidFill>
                  <a:prstClr val="black"/>
                </a:solidFill>
                <a:latin typeface="Calibri" panose="020F0502020204030204"/>
              </a:rPr>
              <a:t>Bron</a:t>
            </a:r>
            <a:r>
              <a:rPr lang="en-US" dirty="0">
                <a:solidFill>
                  <a:prstClr val="black"/>
                </a:solidFill>
                <a:latin typeface="Calibri" panose="020F0502020204030204"/>
              </a:rPr>
              <a:t> (patient experts)</a:t>
            </a:r>
          </a:p>
          <a:p>
            <a:pPr marL="285750" indent="-285750">
              <a:lnSpc>
                <a:spcPct val="150000"/>
              </a:lnSpc>
              <a:buFont typeface="Arial" panose="020B0604020202020204" pitchFamily="34" charset="0"/>
              <a:buChar char="•"/>
              <a:defRPr/>
            </a:pPr>
            <a:endParaRPr lang="en-US" dirty="0">
              <a:solidFill>
                <a:prstClr val="black"/>
              </a:solidFill>
              <a:latin typeface="Calibri" panose="020F0502020204030204"/>
            </a:endParaRPr>
          </a:p>
        </p:txBody>
      </p:sp>
      <p:sp>
        <p:nvSpPr>
          <p:cNvPr id="13" name="Tekstvak 12">
            <a:extLst>
              <a:ext uri="{FF2B5EF4-FFF2-40B4-BE49-F238E27FC236}">
                <a16:creationId xmlns:a16="http://schemas.microsoft.com/office/drawing/2014/main" id="{CC25FB08-AF66-481C-6494-268EB19CFA67}"/>
              </a:ext>
            </a:extLst>
          </p:cNvPr>
          <p:cNvSpPr txBox="1"/>
          <p:nvPr/>
        </p:nvSpPr>
        <p:spPr>
          <a:xfrm>
            <a:off x="7679537" y="1700524"/>
            <a:ext cx="1405467" cy="923330"/>
          </a:xfrm>
          <a:prstGeom prst="rect">
            <a:avLst/>
          </a:prstGeom>
          <a:noFill/>
          <a:ln>
            <a:noFill/>
          </a:ln>
        </p:spPr>
        <p:txBody>
          <a:bodyPr wrap="square" rtlCol="0">
            <a:spAutoFit/>
          </a:bodyPr>
          <a:lstStyle/>
          <a:p>
            <a:pPr>
              <a:lnSpc>
                <a:spcPct val="150000"/>
              </a:lnSpc>
              <a:defRPr/>
            </a:pPr>
            <a:r>
              <a:rPr lang="en-US" b="1" dirty="0">
                <a:solidFill>
                  <a:prstClr val="black"/>
                </a:solidFill>
                <a:latin typeface="Calibri" panose="020F0502020204030204"/>
              </a:rPr>
              <a:t>Financed by:</a:t>
            </a:r>
          </a:p>
          <a:p>
            <a:pPr>
              <a:lnSpc>
                <a:spcPct val="150000"/>
              </a:lnSpc>
              <a:defRPr/>
            </a:pPr>
            <a:endParaRPr lang="en-US" dirty="0">
              <a:solidFill>
                <a:prstClr val="black"/>
              </a:solidFill>
              <a:latin typeface="Calibri" panose="020F0502020204030204"/>
            </a:endParaRPr>
          </a:p>
        </p:txBody>
      </p:sp>
      <p:pic>
        <p:nvPicPr>
          <p:cNvPr id="1026" name="Picture 2" descr="logo umcg - groeidocument.n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89571" y="6224152"/>
            <a:ext cx="1267695" cy="63384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Rechte verbindingslijn 14">
            <a:extLst>
              <a:ext uri="{FF2B5EF4-FFF2-40B4-BE49-F238E27FC236}">
                <a16:creationId xmlns:a16="http://schemas.microsoft.com/office/drawing/2014/main" id="{B290D443-5E48-8882-3A12-A116075CD502}"/>
              </a:ext>
            </a:extLst>
          </p:cNvPr>
          <p:cNvCxnSpPr/>
          <p:nvPr/>
        </p:nvCxnSpPr>
        <p:spPr>
          <a:xfrm>
            <a:off x="3171548" y="6392554"/>
            <a:ext cx="0" cy="324000"/>
          </a:xfrm>
          <a:prstGeom prst="line">
            <a:avLst/>
          </a:prstGeom>
          <a:noFill/>
          <a:ln w="12700" cap="flat" cmpd="sng" algn="ctr">
            <a:solidFill>
              <a:srgbClr val="476097"/>
            </a:solidFill>
            <a:prstDash val="solid"/>
            <a:miter lim="800000"/>
          </a:ln>
          <a:effectLst/>
        </p:spPr>
      </p:cxnSp>
      <p:pic>
        <p:nvPicPr>
          <p:cNvPr id="16" name="Picture 2" descr="The University of Groningen logo | Logo | University of Groning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6794" y="6349710"/>
            <a:ext cx="1376948" cy="3799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onmw-logo-og - Generate your musc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1537" y="1077617"/>
            <a:ext cx="1856374" cy="1856374"/>
          </a:xfrm>
          <a:prstGeom prst="rect">
            <a:avLst/>
          </a:prstGeom>
          <a:noFill/>
          <a:extLst>
            <a:ext uri="{909E8E84-426E-40DD-AFC4-6F175D3DCCD1}">
              <a14:hiddenFill xmlns:a14="http://schemas.microsoft.com/office/drawing/2010/main">
                <a:solidFill>
                  <a:srgbClr val="FFFFFF"/>
                </a:solidFill>
              </a14:hiddenFill>
            </a:ext>
          </a:extLst>
        </p:spPr>
      </p:pic>
      <p:pic>
        <p:nvPicPr>
          <p:cNvPr id="22" name="Afbeelding 21"/>
          <p:cNvPicPr>
            <a:picLocks noChangeAspect="1"/>
          </p:cNvPicPr>
          <p:nvPr/>
        </p:nvPicPr>
        <p:blipFill>
          <a:blip r:embed="rId11"/>
          <a:stretch>
            <a:fillRect/>
          </a:stretch>
        </p:blipFill>
        <p:spPr>
          <a:xfrm>
            <a:off x="10719692" y="3617564"/>
            <a:ext cx="1336431" cy="1592401"/>
          </a:xfrm>
          <a:prstGeom prst="rect">
            <a:avLst/>
          </a:prstGeom>
        </p:spPr>
      </p:pic>
      <p:sp>
        <p:nvSpPr>
          <p:cNvPr id="23" name="Tekstvak 22"/>
          <p:cNvSpPr txBox="1"/>
          <p:nvPr/>
        </p:nvSpPr>
        <p:spPr>
          <a:xfrm>
            <a:off x="8999675" y="5319397"/>
            <a:ext cx="3056448" cy="738664"/>
          </a:xfrm>
          <a:prstGeom prst="rect">
            <a:avLst/>
          </a:prstGeom>
          <a:noFill/>
          <a:ln>
            <a:solidFill>
              <a:srgbClr val="195B85"/>
            </a:solidFill>
          </a:ln>
        </p:spPr>
        <p:txBody>
          <a:bodyPr wrap="square" rtlCol="0">
            <a:spAutoFit/>
          </a:bodyPr>
          <a:lstStyle/>
          <a:p>
            <a:pPr algn="ctr"/>
            <a:r>
              <a:rPr lang="en-US" sz="1400" dirty="0"/>
              <a:t>Feel free to connect! </a:t>
            </a:r>
          </a:p>
          <a:p>
            <a:pPr algn="ctr"/>
            <a:r>
              <a:rPr lang="en-US" sz="1400" dirty="0"/>
              <a:t>Contact me at </a:t>
            </a:r>
            <a:r>
              <a:rPr lang="en-US" sz="1400" dirty="0">
                <a:hlinkClick r:id="rId12"/>
              </a:rPr>
              <a:t>sharon.blok@mzh.nl</a:t>
            </a:r>
            <a:r>
              <a:rPr lang="en-US" sz="1400" dirty="0"/>
              <a:t> or scan the QR code</a:t>
            </a:r>
            <a:endParaRPr lang="nl-NL" sz="1400" dirty="0"/>
          </a:p>
        </p:txBody>
      </p:sp>
      <p:pic>
        <p:nvPicPr>
          <p:cNvPr id="17" name="Afbeelding 16"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6027" y="2770061"/>
            <a:ext cx="1587394" cy="746164"/>
          </a:xfrm>
          <a:prstGeom prst="rect">
            <a:avLst/>
          </a:prstGeom>
        </p:spPr>
      </p:pic>
      <p:sp>
        <p:nvSpPr>
          <p:cNvPr id="18" name="Tekstvak 17">
            <a:extLst>
              <a:ext uri="{FF2B5EF4-FFF2-40B4-BE49-F238E27FC236}">
                <a16:creationId xmlns:a16="http://schemas.microsoft.com/office/drawing/2014/main" id="{CC25FB08-AF66-481C-6494-268EB19CFA67}"/>
              </a:ext>
            </a:extLst>
          </p:cNvPr>
          <p:cNvSpPr txBox="1"/>
          <p:nvPr/>
        </p:nvSpPr>
        <p:spPr>
          <a:xfrm>
            <a:off x="7005769" y="2933991"/>
            <a:ext cx="2282612" cy="923330"/>
          </a:xfrm>
          <a:prstGeom prst="rect">
            <a:avLst/>
          </a:prstGeom>
          <a:noFill/>
          <a:ln>
            <a:noFill/>
          </a:ln>
        </p:spPr>
        <p:txBody>
          <a:bodyPr wrap="square" rtlCol="0">
            <a:spAutoFit/>
          </a:bodyPr>
          <a:lstStyle/>
          <a:p>
            <a:pPr>
              <a:lnSpc>
                <a:spcPct val="150000"/>
              </a:lnSpc>
              <a:defRPr/>
            </a:pPr>
            <a:r>
              <a:rPr lang="en-US" b="1" dirty="0">
                <a:solidFill>
                  <a:prstClr val="black"/>
                </a:solidFill>
                <a:latin typeface="Calibri" panose="020F0502020204030204"/>
              </a:rPr>
              <a:t>With the support of:</a:t>
            </a:r>
          </a:p>
          <a:p>
            <a:pPr>
              <a:lnSpc>
                <a:spcPct val="150000"/>
              </a:lnSpc>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310510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17B1AB-993E-2646-8E1D-4BE688A9B6D2}"/>
              </a:ext>
            </a:extLst>
          </p:cNvPr>
          <p:cNvSpPr>
            <a:spLocks noGrp="1"/>
          </p:cNvSpPr>
          <p:nvPr>
            <p:ph type="title"/>
          </p:nvPr>
        </p:nvSpPr>
        <p:spPr>
          <a:xfrm>
            <a:off x="720000" y="2058107"/>
            <a:ext cx="9504459" cy="1370893"/>
          </a:xfrm>
        </p:spPr>
        <p:txBody>
          <a:bodyPr/>
          <a:lstStyle/>
          <a:p>
            <a:r>
              <a:rPr lang="en-US" sz="2667" b="1" kern="100" dirty="0">
                <a:latin typeface="Trebuchet MS" panose="020B0603020202020204" pitchFamily="34" charset="0"/>
                <a:ea typeface="Calibri" panose="020F05020202040A0204" pitchFamily="34" charset="0"/>
                <a:cs typeface="Calibri" panose="020F05020202040A0204" pitchFamily="34" charset="0"/>
              </a:rPr>
              <a:t>A framework tailored to assess the </a:t>
            </a:r>
            <a:r>
              <a:rPr lang="en-US" sz="2667" b="1" kern="100" dirty="0" err="1">
                <a:latin typeface="Trebuchet MS" panose="020B0603020202020204" pitchFamily="34" charset="0"/>
                <a:ea typeface="Calibri" panose="020F05020202040A0204" pitchFamily="34" charset="0"/>
                <a:cs typeface="Calibri" panose="020F05020202040A0204" pitchFamily="34" charset="0"/>
              </a:rPr>
              <a:t>implementability</a:t>
            </a:r>
            <a:r>
              <a:rPr lang="en-US" sz="2667" b="1" kern="100" dirty="0">
                <a:latin typeface="Trebuchet MS" panose="020B0603020202020204" pitchFamily="34" charset="0"/>
                <a:ea typeface="Calibri" panose="020F05020202040A0204" pitchFamily="34" charset="0"/>
                <a:cs typeface="Calibri" panose="020F05020202040A0204" pitchFamily="34" charset="0"/>
              </a:rPr>
              <a:t> of medication adherence interventions: CFIR-adherence</a:t>
            </a:r>
            <a:br>
              <a:rPr lang="nl-NL" sz="2667" kern="100" dirty="0">
                <a:latin typeface="Calibri" panose="020F05020202040A0204" pitchFamily="34" charset="0"/>
                <a:ea typeface="Calibri" panose="020F05020202040A0204" pitchFamily="34" charset="0"/>
                <a:cs typeface="Times New Roman" panose="02020603050405020304" pitchFamily="18" charset="0"/>
              </a:rPr>
            </a:br>
            <a:br>
              <a:rPr lang="nl-NL" sz="2667" kern="100" dirty="0">
                <a:latin typeface="Calibri" panose="020F0502020204030204" pitchFamily="34" charset="0"/>
                <a:ea typeface="Calibri" panose="020F0502020204030204" pitchFamily="34" charset="0"/>
                <a:cs typeface="Times New Roman" panose="02020603050405020304" pitchFamily="18" charset="0"/>
              </a:rPr>
            </a:br>
            <a:endParaRPr lang="en-GB" sz="3733" dirty="0"/>
          </a:p>
        </p:txBody>
      </p:sp>
      <p:sp>
        <p:nvSpPr>
          <p:cNvPr id="3" name="Tijdelijke aanduiding voor inhoud 2">
            <a:extLst>
              <a:ext uri="{FF2B5EF4-FFF2-40B4-BE49-F238E27FC236}">
                <a16:creationId xmlns:a16="http://schemas.microsoft.com/office/drawing/2014/main" id="{A9FEFC02-A8E0-A743-B8C1-46619753C596}"/>
              </a:ext>
            </a:extLst>
          </p:cNvPr>
          <p:cNvSpPr>
            <a:spLocks noGrp="1"/>
          </p:cNvSpPr>
          <p:nvPr>
            <p:ph idx="1"/>
          </p:nvPr>
        </p:nvSpPr>
        <p:spPr>
          <a:xfrm>
            <a:off x="748511" y="3955636"/>
            <a:ext cx="11040629" cy="3456384"/>
          </a:xfrm>
        </p:spPr>
        <p:txBody>
          <a:bodyPr/>
          <a:lstStyle/>
          <a:p>
            <a:r>
              <a:rPr lang="nl-NL" sz="1867" kern="100" dirty="0">
                <a:latin typeface="Trebuchet MS" panose="020B0603020202020204" pitchFamily="34" charset="0"/>
                <a:ea typeface="Calibri" panose="020F05020202040A0204" pitchFamily="34" charset="0"/>
                <a:cs typeface="Calibri" panose="020F05020202040A0204" pitchFamily="34" charset="0"/>
              </a:rPr>
              <a:t>Mirthe Oude Lansink</a:t>
            </a:r>
            <a:r>
              <a:rPr lang="nl-NL" sz="1867" kern="100" baseline="30000" dirty="0">
                <a:latin typeface="Trebuchet MS" panose="020B0603020202020204" pitchFamily="34" charset="0"/>
                <a:ea typeface="Calibri" panose="020F05020202040A0204" pitchFamily="34" charset="0"/>
                <a:cs typeface="Calibri" panose="020F05020202040A0204" pitchFamily="34" charset="0"/>
              </a:rPr>
              <a:t>1,2</a:t>
            </a:r>
            <a:r>
              <a:rPr lang="nl-NL" sz="1867" kern="100" dirty="0">
                <a:latin typeface="Trebuchet MS" panose="020B0603020202020204" pitchFamily="34" charset="0"/>
                <a:ea typeface="Calibri" panose="020F05020202040A0204" pitchFamily="34" charset="0"/>
                <a:cs typeface="Calibri" panose="020F05020202040A0204" pitchFamily="34" charset="0"/>
              </a:rPr>
              <a:t>, Bart van den Bemt</a:t>
            </a:r>
            <a:r>
              <a:rPr lang="nl-NL" sz="1867" kern="100" baseline="30000" dirty="0">
                <a:latin typeface="Trebuchet MS" panose="020B0603020202020204" pitchFamily="34" charset="0"/>
                <a:ea typeface="Calibri" panose="020F05020202040A0204" pitchFamily="34" charset="0"/>
                <a:cs typeface="Calibri" panose="020F05020202040A0204" pitchFamily="34" charset="0"/>
              </a:rPr>
              <a:t>1,2</a:t>
            </a:r>
            <a:r>
              <a:rPr lang="nl-NL" sz="1867" kern="100" dirty="0">
                <a:latin typeface="Trebuchet MS" panose="020B0603020202020204" pitchFamily="34" charset="0"/>
                <a:ea typeface="Calibri" panose="020F05020202040A0204" pitchFamily="34" charset="0"/>
                <a:cs typeface="Calibri" panose="020F05020202040A0204" pitchFamily="34" charset="0"/>
              </a:rPr>
              <a:t> Caroline van de Steeg-van Gompel</a:t>
            </a:r>
            <a:r>
              <a:rPr lang="nl-NL" sz="1867" kern="100" baseline="30000" dirty="0">
                <a:latin typeface="Trebuchet MS" panose="020B0603020202020204" pitchFamily="34" charset="0"/>
                <a:ea typeface="Calibri" panose="020F05020202040A0204" pitchFamily="34" charset="0"/>
                <a:cs typeface="Calibri" panose="020F05020202040A0204" pitchFamily="34" charset="0"/>
              </a:rPr>
              <a:t>3</a:t>
            </a:r>
            <a:r>
              <a:rPr lang="nl-NL" sz="1867" kern="100" dirty="0">
                <a:latin typeface="Trebuchet MS" panose="020B0603020202020204" pitchFamily="34" charset="0"/>
                <a:ea typeface="Calibri" panose="020F05020202040A0204" pitchFamily="34" charset="0"/>
                <a:cs typeface="Calibri" panose="020F05020202040A0204" pitchFamily="34" charset="0"/>
              </a:rPr>
              <a:t>, Marcia Vervloet</a:t>
            </a:r>
            <a:r>
              <a:rPr lang="nl-NL" sz="1867" kern="100" baseline="30000" dirty="0">
                <a:latin typeface="Trebuchet MS" panose="020B0603020202020204" pitchFamily="34" charset="0"/>
                <a:ea typeface="Calibri" panose="020F05020202040A0204" pitchFamily="34" charset="0"/>
                <a:cs typeface="Calibri" panose="020F05020202040A0204" pitchFamily="34" charset="0"/>
              </a:rPr>
              <a:t>4</a:t>
            </a:r>
            <a:r>
              <a:rPr lang="nl-NL" sz="1867" kern="100" dirty="0">
                <a:latin typeface="Trebuchet MS" panose="020B0603020202020204" pitchFamily="34" charset="0"/>
                <a:ea typeface="Calibri" panose="020F05020202040A0204" pitchFamily="34" charset="0"/>
                <a:cs typeface="Calibri" panose="020F05020202040A0204" pitchFamily="34" charset="0"/>
              </a:rPr>
              <a:t>,</a:t>
            </a:r>
          </a:p>
          <a:p>
            <a:r>
              <a:rPr lang="nl-NL" sz="1867" kern="100" dirty="0">
                <a:latin typeface="Trebuchet MS" panose="020B0603020202020204" pitchFamily="34" charset="0"/>
                <a:ea typeface="Calibri" panose="020F05020202040A0204" pitchFamily="34" charset="0"/>
                <a:cs typeface="Calibri" panose="020F05020202040A0204" pitchFamily="34" charset="0"/>
              </a:rPr>
              <a:t>Liset van Dijk</a:t>
            </a:r>
            <a:r>
              <a:rPr lang="nl-NL" sz="1867" kern="100" baseline="30000" dirty="0">
                <a:latin typeface="Trebuchet MS" panose="020B0603020202020204" pitchFamily="34" charset="0"/>
                <a:ea typeface="Calibri" panose="020F05020202040A0204" pitchFamily="34" charset="0"/>
                <a:cs typeface="Calibri" panose="020F05020202040A0204" pitchFamily="34" charset="0"/>
              </a:rPr>
              <a:t>4,5</a:t>
            </a:r>
            <a:r>
              <a:rPr lang="nl-NL" sz="1867" kern="100" dirty="0">
                <a:latin typeface="Trebuchet MS" panose="020B0603020202020204" pitchFamily="34" charset="0"/>
                <a:ea typeface="Calibri" panose="020F05020202040A0204" pitchFamily="34" charset="0"/>
                <a:cs typeface="Calibri" panose="020F05020202040A0204" pitchFamily="34" charset="0"/>
              </a:rPr>
              <a:t>, Charlotte Bekker</a:t>
            </a:r>
            <a:r>
              <a:rPr lang="nl-NL" sz="1867" kern="100" baseline="30000" dirty="0">
                <a:latin typeface="Trebuchet MS" panose="020B0603020202020204" pitchFamily="34" charset="0"/>
                <a:ea typeface="Calibri" panose="020F05020202040A0204" pitchFamily="34" charset="0"/>
                <a:cs typeface="Calibri" panose="020F05020202040A0204" pitchFamily="34" charset="0"/>
              </a:rPr>
              <a:t>2</a:t>
            </a:r>
          </a:p>
          <a:p>
            <a:endParaRPr lang="nl-NL" sz="1867" kern="100" baseline="30000" dirty="0">
              <a:latin typeface="Trebuchet MS" panose="020B0603020202020204" pitchFamily="34" charset="0"/>
              <a:ea typeface="Calibri" panose="020F05020202040A0204" pitchFamily="34" charset="0"/>
              <a:cs typeface="Calibri" panose="020F05020202040A0204" pitchFamily="34" charset="0"/>
            </a:endParaRPr>
          </a:p>
          <a:p>
            <a:endParaRPr lang="nl-NL" sz="1867" kern="100" baseline="30000" dirty="0">
              <a:latin typeface="Trebuchet MS" panose="020B0603020202020204" pitchFamily="34" charset="0"/>
              <a:ea typeface="Calibri" panose="020F05020202040A0204" pitchFamily="34" charset="0"/>
              <a:cs typeface="Calibri" panose="020F05020202040A0204" pitchFamily="34" charset="0"/>
            </a:endParaRPr>
          </a:p>
          <a:p>
            <a:pPr marL="0" indent="0"/>
            <a:r>
              <a:rPr lang="en-GB" sz="1400" kern="100" dirty="0">
                <a:latin typeface="Trebuchet MS" panose="020B0603020202020204" pitchFamily="34" charset="0"/>
                <a:ea typeface="Calibri" panose="020F05020202040A0204" pitchFamily="34" charset="0"/>
                <a:cs typeface="Calibri" panose="020F05020202040A0204" pitchFamily="34" charset="0"/>
              </a:rPr>
              <a:t>1 Sint </a:t>
            </a:r>
            <a:r>
              <a:rPr lang="en-GB" sz="1400" kern="100" dirty="0" err="1">
                <a:latin typeface="Trebuchet MS" panose="020B0603020202020204" pitchFamily="34" charset="0"/>
                <a:ea typeface="Calibri" panose="020F05020202040A0204" pitchFamily="34" charset="0"/>
                <a:cs typeface="Calibri" panose="020F05020202040A0204" pitchFamily="34" charset="0"/>
              </a:rPr>
              <a:t>Maartenskliniek</a:t>
            </a:r>
            <a:r>
              <a:rPr lang="en-GB" sz="1400" kern="100" dirty="0">
                <a:latin typeface="Trebuchet MS" panose="020B0603020202020204" pitchFamily="34" charset="0"/>
                <a:ea typeface="Calibri" panose="020F05020202040A0204" pitchFamily="34" charset="0"/>
                <a:cs typeface="Calibri" panose="020F05020202040A0204" pitchFamily="34" charset="0"/>
              </a:rPr>
              <a:t>, the Netherlands</a:t>
            </a:r>
            <a:endParaRPr lang="nl-NL" sz="1400" kern="100" dirty="0">
              <a:latin typeface="Trebuchet MS" panose="020B0603020202020204" pitchFamily="34" charset="0"/>
              <a:ea typeface="Calibri" panose="020F05020202040A0204" pitchFamily="34" charset="0"/>
              <a:cs typeface="Times New Roman" panose="02020603050405020304" pitchFamily="18" charset="0"/>
            </a:endParaRPr>
          </a:p>
          <a:p>
            <a:pPr marL="0" indent="0"/>
            <a:r>
              <a:rPr lang="nl-NL" sz="1400" kern="100" dirty="0">
                <a:latin typeface="Trebuchet MS" panose="020B0603020202020204" pitchFamily="34" charset="0"/>
                <a:ea typeface="Calibri" panose="020F05020202040A0204" pitchFamily="34" charset="0"/>
                <a:cs typeface="Times New Roman" panose="02020603050405020304" pitchFamily="18" charset="0"/>
              </a:rPr>
              <a:t>2 </a:t>
            </a:r>
            <a:r>
              <a:rPr lang="en-US" sz="1400" kern="100" dirty="0">
                <a:latin typeface="Trebuchet MS" panose="020B0603020202020204" pitchFamily="34" charset="0"/>
                <a:ea typeface="Calibri" panose="020F05020202040A0204" pitchFamily="34" charset="0"/>
                <a:cs typeface="Calibri" panose="020F05020202040A0204" pitchFamily="34" charset="0"/>
              </a:rPr>
              <a:t>Radboudumc, the Netherlands</a:t>
            </a:r>
            <a:endParaRPr lang="nl-NL" sz="1400" kern="100" dirty="0">
              <a:latin typeface="Trebuchet MS" panose="020B0603020202020204" pitchFamily="34" charset="0"/>
              <a:ea typeface="Calibri" panose="020F05020202040A0204" pitchFamily="34" charset="0"/>
              <a:cs typeface="Times New Roman" panose="02020603050405020304" pitchFamily="18" charset="0"/>
            </a:endParaRPr>
          </a:p>
          <a:p>
            <a:pPr marL="0" indent="0"/>
            <a:r>
              <a:rPr lang="nl-NL" sz="1400" kern="100" dirty="0">
                <a:latin typeface="Trebuchet MS" panose="020B0603020202020204" pitchFamily="34" charset="0"/>
                <a:ea typeface="Calibri" panose="020F05020202040A0204" pitchFamily="34" charset="0"/>
                <a:cs typeface="Times New Roman" panose="02020603050405020304" pitchFamily="18" charset="0"/>
              </a:rPr>
              <a:t>3 </a:t>
            </a:r>
            <a:r>
              <a:rPr lang="en-US" sz="1400" kern="100" dirty="0">
                <a:latin typeface="Trebuchet MS" panose="020B0603020202020204" pitchFamily="34" charset="0"/>
                <a:ea typeface="Calibri" panose="020F05020202040A0204" pitchFamily="34" charset="0"/>
                <a:cs typeface="Calibri" panose="020F05020202040A0204" pitchFamily="34" charset="0"/>
              </a:rPr>
              <a:t>SIR Institute for Pharmacy Practice and Policy, the Netherlands</a:t>
            </a:r>
          </a:p>
          <a:p>
            <a:pPr marL="0" indent="0"/>
            <a:r>
              <a:rPr lang="en-US" sz="1400" kern="100" dirty="0">
                <a:latin typeface="Trebuchet MS" panose="020B0603020202020204" pitchFamily="34" charset="0"/>
                <a:ea typeface="Calibri" panose="020F05020202040A0204" pitchFamily="34" charset="0"/>
                <a:cs typeface="Calibri" panose="020F05020202040A0204" pitchFamily="34" charset="0"/>
              </a:rPr>
              <a:t>4 Nivel Netherlands institute for health services research, the Netherlands</a:t>
            </a:r>
          </a:p>
          <a:p>
            <a:pPr marL="0" indent="0"/>
            <a:r>
              <a:rPr lang="en-US" sz="1400" kern="100" dirty="0">
                <a:latin typeface="Trebuchet MS" panose="020B0603020202020204" pitchFamily="34" charset="0"/>
                <a:ea typeface="Calibri" panose="020F05020202040A0204" pitchFamily="34" charset="0"/>
                <a:cs typeface="Calibri" panose="020F05020202040A0204" pitchFamily="34" charset="0"/>
              </a:rPr>
              <a:t>5 University of Groningen, the Netherlands</a:t>
            </a:r>
            <a:endParaRPr lang="nl-NL" sz="1400" kern="100" dirty="0">
              <a:latin typeface="Trebuchet MS" panose="020B0603020202020204" pitchFamily="34" charset="0"/>
              <a:ea typeface="Calibri" panose="020F05020202040A0204" pitchFamily="34" charset="0"/>
              <a:cs typeface="Times New Roman" panose="02020603050405020304" pitchFamily="18" charset="0"/>
            </a:endParaRPr>
          </a:p>
          <a:p>
            <a:endParaRPr lang="nl-NL" sz="1867" kern="100" dirty="0">
              <a:latin typeface="Calibri" panose="020F05020202040A0204" pitchFamily="34" charset="0"/>
              <a:ea typeface="Calibri" panose="020F05020202040A0204" pitchFamily="34" charset="0"/>
              <a:cs typeface="Times New Roman" panose="02020603050405020304" pitchFamily="18" charset="0"/>
            </a:endParaRPr>
          </a:p>
          <a:p>
            <a:endParaRPr lang="nl-NL" dirty="0"/>
          </a:p>
        </p:txBody>
      </p:sp>
      <p:sp>
        <p:nvSpPr>
          <p:cNvPr id="4" name="Tijdelijke aanduiding voor dianummer 3">
            <a:extLst>
              <a:ext uri="{FF2B5EF4-FFF2-40B4-BE49-F238E27FC236}">
                <a16:creationId xmlns:a16="http://schemas.microsoft.com/office/drawing/2014/main" id="{713167D5-E290-EE4A-92F5-AE6E9CBA9349}"/>
              </a:ext>
            </a:extLst>
          </p:cNvPr>
          <p:cNvSpPr>
            <a:spLocks noGrp="1"/>
          </p:cNvSpPr>
          <p:nvPr>
            <p:ph type="sldNum" sz="quarter" idx="4"/>
          </p:nvPr>
        </p:nvSpPr>
        <p:spPr/>
        <p:txBody>
          <a:bodyPr/>
          <a:lstStyle/>
          <a:p>
            <a:pPr defTabSz="609585" fontAlgn="base">
              <a:spcBef>
                <a:spcPct val="0"/>
              </a:spcBef>
              <a:spcAft>
                <a:spcPct val="0"/>
              </a:spcAft>
              <a:defRPr/>
            </a:pPr>
            <a:fld id="{17FF5F41-C9F1-444F-8E29-35820DC9A1E0}" type="slidenum">
              <a:rPr lang="nl-NL">
                <a:latin typeface=""/>
                <a:ea typeface="ＭＳ Ｐゴシック" charset="-128"/>
              </a:rPr>
              <a:pPr defTabSz="609585" fontAlgn="base">
                <a:spcBef>
                  <a:spcPct val="0"/>
                </a:spcBef>
                <a:spcAft>
                  <a:spcPct val="0"/>
                </a:spcAft>
                <a:defRPr/>
              </a:pPr>
              <a:t>13</a:t>
            </a:fld>
            <a:endParaRPr lang="nl-NL">
              <a:latin typeface="Arial" charset="0"/>
              <a:ea typeface="ＭＳ Ｐゴシック" charset="-128"/>
            </a:endParaRPr>
          </a:p>
        </p:txBody>
      </p:sp>
      <p:pic>
        <p:nvPicPr>
          <p:cNvPr id="5" name="Picture 26" descr="Make-It consortium">
            <a:extLst>
              <a:ext uri="{FF2B5EF4-FFF2-40B4-BE49-F238E27FC236}">
                <a16:creationId xmlns:a16="http://schemas.microsoft.com/office/drawing/2014/main" id="{77213756-7CA4-6A00-F567-2EA30DF21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653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D771-6D8C-4FB0-51E3-CAEA42B5D6AC}"/>
              </a:ext>
            </a:extLst>
          </p:cNvPr>
          <p:cNvSpPr>
            <a:spLocks noGrp="1"/>
          </p:cNvSpPr>
          <p:nvPr>
            <p:ph type="title"/>
          </p:nvPr>
        </p:nvSpPr>
        <p:spPr/>
        <p:txBody>
          <a:bodyPr/>
          <a:lstStyle/>
          <a:p>
            <a:r>
              <a:rPr lang="nl-NL" dirty="0"/>
              <a:t>Conflict of interest</a:t>
            </a:r>
          </a:p>
        </p:txBody>
      </p:sp>
      <p:sp>
        <p:nvSpPr>
          <p:cNvPr id="3" name="Content Placeholder 2">
            <a:extLst>
              <a:ext uri="{FF2B5EF4-FFF2-40B4-BE49-F238E27FC236}">
                <a16:creationId xmlns:a16="http://schemas.microsoft.com/office/drawing/2014/main" id="{F2A4B0F8-7AED-C7E2-FF0E-77DD44F6A6C6}"/>
              </a:ext>
            </a:extLst>
          </p:cNvPr>
          <p:cNvSpPr>
            <a:spLocks noGrp="1"/>
          </p:cNvSpPr>
          <p:nvPr>
            <p:ph idx="1"/>
          </p:nvPr>
        </p:nvSpPr>
        <p:spPr>
          <a:xfrm>
            <a:off x="727705" y="1892829"/>
            <a:ext cx="9135200" cy="3273000"/>
          </a:xfrm>
        </p:spPr>
        <p:txBody>
          <a:bodyPr/>
          <a:lstStyle/>
          <a:p>
            <a:r>
              <a:rPr lang="nl-NL" dirty="0"/>
              <a:t>I have no conflicts of interest to declare</a:t>
            </a:r>
          </a:p>
        </p:txBody>
      </p:sp>
      <p:sp>
        <p:nvSpPr>
          <p:cNvPr id="4" name="Slide Number Placeholder 3">
            <a:extLst>
              <a:ext uri="{FF2B5EF4-FFF2-40B4-BE49-F238E27FC236}">
                <a16:creationId xmlns:a16="http://schemas.microsoft.com/office/drawing/2014/main" id="{8E783BCC-709C-41EA-9F42-1E0627ACD563}"/>
              </a:ext>
            </a:extLst>
          </p:cNvPr>
          <p:cNvSpPr>
            <a:spLocks noGrp="1"/>
          </p:cNvSpPr>
          <p:nvPr>
            <p:ph type="sldNum" sz="quarter" idx="4"/>
          </p:nvPr>
        </p:nvSpPr>
        <p:spPr/>
        <p:txBody>
          <a:bodyPr/>
          <a:lstStyle/>
          <a:p>
            <a:pPr defTabSz="609585" fontAlgn="base">
              <a:spcBef>
                <a:spcPct val="0"/>
              </a:spcBef>
              <a:spcAft>
                <a:spcPct val="0"/>
              </a:spcAft>
              <a:defRPr/>
            </a:pPr>
            <a:fld id="{17FF5F41-C9F1-444F-8E29-35820DC9A1E0}" type="slidenum">
              <a:rPr lang="nl-NL">
                <a:latin typeface=""/>
                <a:ea typeface="ＭＳ Ｐゴシック" charset="-128"/>
              </a:rPr>
              <a:pPr defTabSz="609585" fontAlgn="base">
                <a:spcBef>
                  <a:spcPct val="0"/>
                </a:spcBef>
                <a:spcAft>
                  <a:spcPct val="0"/>
                </a:spcAft>
                <a:defRPr/>
              </a:pPr>
              <a:t>14</a:t>
            </a:fld>
            <a:endParaRPr lang="nl-NL">
              <a:latin typeface="Arial" charset="0"/>
              <a:ea typeface="ＭＳ Ｐゴシック" charset="-128"/>
            </a:endParaRPr>
          </a:p>
        </p:txBody>
      </p:sp>
      <p:pic>
        <p:nvPicPr>
          <p:cNvPr id="5" name="Picture 26" descr="Make-It consortium">
            <a:extLst>
              <a:ext uri="{FF2B5EF4-FFF2-40B4-BE49-F238E27FC236}">
                <a16:creationId xmlns:a16="http://schemas.microsoft.com/office/drawing/2014/main" id="{F8A7F99E-3D01-17C1-E52A-714F3AE13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893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D6AE-E300-FD26-C0C8-5DFC9F9C20D3}"/>
              </a:ext>
            </a:extLst>
          </p:cNvPr>
          <p:cNvSpPr>
            <a:spLocks noGrp="1"/>
          </p:cNvSpPr>
          <p:nvPr>
            <p:ph type="title"/>
          </p:nvPr>
        </p:nvSpPr>
        <p:spPr/>
        <p:txBody>
          <a:bodyPr/>
          <a:lstStyle/>
          <a:p>
            <a:r>
              <a:rPr lang="nl-NL" dirty="0"/>
              <a:t>Medication adherence</a:t>
            </a:r>
          </a:p>
        </p:txBody>
      </p:sp>
      <p:sp>
        <p:nvSpPr>
          <p:cNvPr id="3" name="Content Placeholder 2">
            <a:extLst>
              <a:ext uri="{FF2B5EF4-FFF2-40B4-BE49-F238E27FC236}">
                <a16:creationId xmlns:a16="http://schemas.microsoft.com/office/drawing/2014/main" id="{23D3A36A-E641-9218-1C2D-31BEFE62E3C4}"/>
              </a:ext>
            </a:extLst>
          </p:cNvPr>
          <p:cNvSpPr>
            <a:spLocks noGrp="1"/>
          </p:cNvSpPr>
          <p:nvPr>
            <p:ph idx="1"/>
          </p:nvPr>
        </p:nvSpPr>
        <p:spPr>
          <a:xfrm>
            <a:off x="720000" y="1700808"/>
            <a:ext cx="9135200" cy="3273000"/>
          </a:xfrm>
        </p:spPr>
        <p:txBody>
          <a:bodyPr/>
          <a:lstStyle/>
          <a:p>
            <a:r>
              <a:rPr lang="nl-NL" dirty="0"/>
              <a:t>44-77% chronic medication users are non-adherent</a:t>
            </a:r>
            <a:r>
              <a:rPr lang="en-US" sz="2400" kern="100" baseline="30000" dirty="0">
                <a:latin typeface="Calibri" panose="020F05020202040A0204" pitchFamily="34" charset="0"/>
                <a:ea typeface="Calibri" panose="020F05020202040A0204" pitchFamily="34" charset="0"/>
                <a:cs typeface="Times New Roman" panose="02020603050405020304" pitchFamily="18" charset="0"/>
              </a:rPr>
              <a:t>1</a:t>
            </a:r>
            <a:r>
              <a:rPr lang="nl-NL" dirty="0"/>
              <a:t> </a:t>
            </a:r>
          </a:p>
          <a:p>
            <a:endParaRPr lang="nl-NL" dirty="0"/>
          </a:p>
          <a:p>
            <a:r>
              <a:rPr lang="nl-NL" dirty="0"/>
              <a:t>Nonadherence leads to</a:t>
            </a:r>
          </a:p>
          <a:p>
            <a:pPr marL="380990" indent="-380990">
              <a:buFont typeface="Arial" panose="020B0604020202020204" pitchFamily="34" charset="0"/>
              <a:buChar char="•"/>
            </a:pPr>
            <a:r>
              <a:rPr lang="nl-NL" dirty="0"/>
              <a:t>Worsened health conditions</a:t>
            </a:r>
            <a:r>
              <a:rPr lang="en-US" kern="100" baseline="30000" dirty="0">
                <a:latin typeface="Calibri" panose="020F05020202040A0204" pitchFamily="34" charset="0"/>
                <a:ea typeface="Calibri" panose="020F05020202040A0204" pitchFamily="34" charset="0"/>
                <a:cs typeface="Times New Roman" panose="02020603050405020304" pitchFamily="18" charset="0"/>
              </a:rPr>
              <a:t> 2</a:t>
            </a:r>
            <a:endParaRPr lang="nl-NL" dirty="0"/>
          </a:p>
          <a:p>
            <a:pPr marL="380990" indent="-380990">
              <a:buFont typeface="Arial" panose="020B0604020202020204" pitchFamily="34" charset="0"/>
              <a:buChar char="•"/>
            </a:pPr>
            <a:r>
              <a:rPr lang="nl-NL" dirty="0"/>
              <a:t>Hospital admissions</a:t>
            </a:r>
            <a:r>
              <a:rPr lang="en-US" kern="100" baseline="30000" dirty="0">
                <a:latin typeface="Calibri" panose="020F05020202040A0204" pitchFamily="34" charset="0"/>
                <a:ea typeface="Calibri" panose="020F05020202040A0204" pitchFamily="34" charset="0"/>
                <a:cs typeface="Times New Roman" panose="02020603050405020304" pitchFamily="18" charset="0"/>
              </a:rPr>
              <a:t> 3</a:t>
            </a:r>
            <a:endParaRPr lang="nl-NL" dirty="0"/>
          </a:p>
          <a:p>
            <a:pPr marL="380990" indent="-380990">
              <a:buFont typeface="Arial" panose="020B0604020202020204" pitchFamily="34" charset="0"/>
              <a:buChar char="•"/>
            </a:pPr>
            <a:r>
              <a:rPr lang="nl-NL" dirty="0"/>
              <a:t>Increased healthcare spending</a:t>
            </a:r>
            <a:r>
              <a:rPr lang="en-US" kern="100" baseline="30000" dirty="0">
                <a:latin typeface="Calibri" panose="020F05020202040A0204" pitchFamily="34" charset="0"/>
                <a:ea typeface="Calibri" panose="020F05020202040A0204" pitchFamily="34" charset="0"/>
                <a:cs typeface="Times New Roman" panose="02020603050405020304" pitchFamily="18" charset="0"/>
              </a:rPr>
              <a:t> 3</a:t>
            </a:r>
            <a:endParaRPr lang="nl-NL" dirty="0"/>
          </a:p>
          <a:p>
            <a:pPr marL="380990" indent="-380990">
              <a:buFont typeface="Arial" panose="020B0604020202020204" pitchFamily="34" charset="0"/>
              <a:buChar char="•"/>
            </a:pPr>
            <a:endParaRPr lang="nl-NL" dirty="0"/>
          </a:p>
          <a:p>
            <a:pPr marL="380990" indent="-380990">
              <a:buFont typeface="Arial" panose="020B0604020202020204" pitchFamily="34" charset="0"/>
              <a:buChar char="•"/>
            </a:pPr>
            <a:endParaRPr lang="nl-NL" dirty="0"/>
          </a:p>
        </p:txBody>
      </p:sp>
      <p:sp>
        <p:nvSpPr>
          <p:cNvPr id="4" name="Slide Number Placeholder 3">
            <a:extLst>
              <a:ext uri="{FF2B5EF4-FFF2-40B4-BE49-F238E27FC236}">
                <a16:creationId xmlns:a16="http://schemas.microsoft.com/office/drawing/2014/main" id="{F2839DAF-A7D4-6F09-2EF2-5D168C75D564}"/>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15</a:t>
            </a:fld>
            <a:endParaRPr lang="nl-NL">
              <a:latin typeface="Arial" charset="0"/>
              <a:ea typeface="ＭＳ Ｐゴシック" charset="-128"/>
            </a:endParaRPr>
          </a:p>
        </p:txBody>
      </p:sp>
      <p:sp>
        <p:nvSpPr>
          <p:cNvPr id="5" name="TextBox 4">
            <a:extLst>
              <a:ext uri="{FF2B5EF4-FFF2-40B4-BE49-F238E27FC236}">
                <a16:creationId xmlns:a16="http://schemas.microsoft.com/office/drawing/2014/main" id="{87AE0BCE-3177-57E2-77A2-45C35A23A339}"/>
              </a:ext>
            </a:extLst>
          </p:cNvPr>
          <p:cNvSpPr txBox="1"/>
          <p:nvPr/>
        </p:nvSpPr>
        <p:spPr>
          <a:xfrm>
            <a:off x="15243" y="5921257"/>
            <a:ext cx="11457355" cy="1569084"/>
          </a:xfrm>
          <a:prstGeom prst="rect">
            <a:avLst/>
          </a:prstGeom>
          <a:noFill/>
        </p:spPr>
        <p:txBody>
          <a:bodyPr wrap="square" rtlCol="0">
            <a:spAutoFit/>
          </a:bodyPr>
          <a:lstStyle/>
          <a:p>
            <a:pPr defTabSz="609585" fontAlgn="base">
              <a:spcBef>
                <a:spcPct val="0"/>
              </a:spcBef>
              <a:spcAft>
                <a:spcPct val="0"/>
              </a:spcAft>
            </a:pPr>
            <a:endParaRPr lang="nl-NL" sz="933" dirty="0">
              <a:solidFill>
                <a:prstClr val="black"/>
              </a:solidFill>
              <a:latin typeface="Trebuchet MS"/>
              <a:ea typeface="ＭＳ Ｐゴシック" charset="-128"/>
              <a:cs typeface="Trebuchet MS"/>
            </a:endParaRPr>
          </a:p>
          <a:p>
            <a:pPr defTabSz="609585" fontAlgn="base">
              <a:spcBef>
                <a:spcPct val="0"/>
              </a:spcBef>
              <a:spcAft>
                <a:spcPct val="0"/>
              </a:spcAft>
            </a:pPr>
            <a:r>
              <a:rPr lang="nl-NL" sz="933" dirty="0">
                <a:solidFill>
                  <a:prstClr val="black"/>
                </a:solidFill>
                <a:latin typeface="Trebuchet MS"/>
                <a:ea typeface="ＭＳ Ｐゴシック" charset="-128"/>
                <a:cs typeface="Trebuchet MS"/>
              </a:rPr>
              <a:t>1. Chowdhury R, Khan H, Heydon E, et al. Adherence to cardiovascular therapy: a meta-analysis of prevalence and clinical consequences. European Heart Journal. 2013 Oct 7;34(38):2940–8.</a:t>
            </a:r>
          </a:p>
          <a:p>
            <a:pPr defTabSz="609585" fontAlgn="base">
              <a:spcBef>
                <a:spcPct val="0"/>
              </a:spcBef>
              <a:spcAft>
                <a:spcPct val="0"/>
              </a:spcAft>
            </a:pPr>
            <a:r>
              <a:rPr lang="nl-NL" sz="933" dirty="0">
                <a:solidFill>
                  <a:prstClr val="black"/>
                </a:solidFill>
                <a:latin typeface="Trebuchet MS"/>
                <a:ea typeface="ＭＳ Ｐゴシック" charset="-128"/>
                <a:cs typeface="Trebuchet MS"/>
              </a:rPr>
              <a:t>2. Walsh CA, Cahir C, Tecklenborg S, et al. The association between medication non‐adherence and adverse health outcomes in ageing populations: A systematic review and meta‐analysis. British Journal of Clinical Pharmacology. 2019 Nov 6;85(11):2464–78.</a:t>
            </a:r>
          </a:p>
          <a:p>
            <a:pPr defTabSz="609585" fontAlgn="base">
              <a:spcBef>
                <a:spcPct val="0"/>
              </a:spcBef>
              <a:spcAft>
                <a:spcPct val="0"/>
              </a:spcAft>
            </a:pPr>
            <a:r>
              <a:rPr lang="en-US" sz="933" dirty="0">
                <a:solidFill>
                  <a:prstClr val="black"/>
                </a:solidFill>
                <a:latin typeface="Trebuchet MS"/>
                <a:ea typeface="ＭＳ Ｐゴシック" charset="-128"/>
                <a:cs typeface="Trebuchet MS"/>
              </a:rPr>
              <a:t>3. </a:t>
            </a:r>
            <a:r>
              <a:rPr lang="en-US" sz="933" dirty="0" err="1">
                <a:solidFill>
                  <a:prstClr val="black"/>
                </a:solidFill>
                <a:latin typeface="Trebuchet MS"/>
                <a:ea typeface="ＭＳ Ｐゴシック" charset="-128"/>
                <a:cs typeface="Trebuchet MS"/>
              </a:rPr>
              <a:t>Qiao</a:t>
            </a:r>
            <a:r>
              <a:rPr lang="en-US" sz="933" dirty="0">
                <a:solidFill>
                  <a:prstClr val="black"/>
                </a:solidFill>
                <a:latin typeface="Trebuchet MS"/>
                <a:ea typeface="ＭＳ Ｐゴシック" charset="-128"/>
                <a:cs typeface="Trebuchet MS"/>
              </a:rPr>
              <a:t> Y, Steve Tsang CC, </a:t>
            </a:r>
            <a:r>
              <a:rPr lang="en-US" sz="933" dirty="0" err="1">
                <a:solidFill>
                  <a:prstClr val="black"/>
                </a:solidFill>
                <a:latin typeface="Trebuchet MS"/>
                <a:ea typeface="ＭＳ Ｐゴシック" charset="-128"/>
                <a:cs typeface="Trebuchet MS"/>
              </a:rPr>
              <a:t>Hohmeier</a:t>
            </a:r>
            <a:r>
              <a:rPr lang="en-US" sz="933" dirty="0">
                <a:solidFill>
                  <a:prstClr val="black"/>
                </a:solidFill>
                <a:latin typeface="Trebuchet MS"/>
                <a:ea typeface="ＭＳ Ｐゴシック" charset="-128"/>
                <a:cs typeface="Trebuchet MS"/>
              </a:rPr>
              <a:t> KC, Dougherty S, Hines L, </a:t>
            </a:r>
            <a:r>
              <a:rPr lang="en-US" sz="933" dirty="0" err="1">
                <a:solidFill>
                  <a:prstClr val="black"/>
                </a:solidFill>
                <a:latin typeface="Trebuchet MS"/>
                <a:ea typeface="ＭＳ Ｐゴシック" charset="-128"/>
                <a:cs typeface="Trebuchet MS"/>
              </a:rPr>
              <a:t>Chiyaka</a:t>
            </a:r>
            <a:r>
              <a:rPr lang="en-US" sz="933" dirty="0">
                <a:solidFill>
                  <a:prstClr val="black"/>
                </a:solidFill>
                <a:latin typeface="Trebuchet MS"/>
                <a:ea typeface="ＭＳ Ｐゴシック" charset="-128"/>
                <a:cs typeface="Trebuchet MS"/>
              </a:rPr>
              <a:t> ET, et al. Association Between Medication Adherence and Healthcare Costs Among Patients Receiving the Low-Income Subsidy. Value in Health. 2020 Sep;23(9):1210–7.</a:t>
            </a:r>
          </a:p>
          <a:p>
            <a:pPr defTabSz="609585" fontAlgn="base">
              <a:spcBef>
                <a:spcPct val="0"/>
              </a:spcBef>
              <a:spcAft>
                <a:spcPct val="0"/>
              </a:spcAft>
            </a:pPr>
            <a:r>
              <a:rPr lang="en-US" sz="1333" dirty="0">
                <a:solidFill>
                  <a:prstClr val="black"/>
                </a:solidFill>
                <a:latin typeface="Trebuchet MS"/>
                <a:ea typeface="ＭＳ Ｐゴシック" charset="-128"/>
                <a:cs typeface="Trebuchet MS"/>
              </a:rPr>
              <a:t> </a:t>
            </a:r>
            <a:endParaRPr lang="nl-NL" sz="1333" dirty="0">
              <a:solidFill>
                <a:prstClr val="black"/>
              </a:solidFill>
              <a:latin typeface="Trebuchet MS"/>
              <a:ea typeface="ＭＳ Ｐゴシック" charset="-128"/>
              <a:cs typeface="Trebuchet MS"/>
            </a:endParaRPr>
          </a:p>
          <a:p>
            <a:pPr defTabSz="609585" fontAlgn="base">
              <a:spcBef>
                <a:spcPct val="0"/>
              </a:spcBef>
              <a:spcAft>
                <a:spcPct val="0"/>
              </a:spcAft>
            </a:pPr>
            <a:r>
              <a:rPr lang="nl-NL" sz="1333" dirty="0">
                <a:solidFill>
                  <a:prstClr val="black"/>
                </a:solidFill>
                <a:latin typeface="Trebuchet MS"/>
                <a:ea typeface="ＭＳ Ｐゴシック" charset="-128"/>
                <a:cs typeface="Trebuchet MS"/>
              </a:rPr>
              <a:t> </a:t>
            </a:r>
          </a:p>
          <a:p>
            <a:pPr defTabSz="609585" fontAlgn="base">
              <a:spcBef>
                <a:spcPct val="0"/>
              </a:spcBef>
              <a:spcAft>
                <a:spcPct val="0"/>
              </a:spcAft>
            </a:pPr>
            <a:r>
              <a:rPr lang="nl-NL" sz="1333" dirty="0">
                <a:solidFill>
                  <a:prstClr val="black"/>
                </a:solidFill>
                <a:latin typeface="Trebuchet MS"/>
                <a:ea typeface="ＭＳ Ｐゴシック" charset="-128"/>
                <a:cs typeface="Trebuchet MS"/>
              </a:rPr>
              <a:t> </a:t>
            </a:r>
          </a:p>
        </p:txBody>
      </p:sp>
      <p:pic>
        <p:nvPicPr>
          <p:cNvPr id="7" name="Picture 2">
            <a:extLst>
              <a:ext uri="{FF2B5EF4-FFF2-40B4-BE49-F238E27FC236}">
                <a16:creationId xmlns:a16="http://schemas.microsoft.com/office/drawing/2014/main" id="{77C9A138-B8AB-1E73-B682-A87260114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4299" y="471350"/>
            <a:ext cx="1632181" cy="50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914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D18A-E575-B5BB-B317-A4543442F8B4}"/>
              </a:ext>
            </a:extLst>
          </p:cNvPr>
          <p:cNvSpPr>
            <a:spLocks noGrp="1"/>
          </p:cNvSpPr>
          <p:nvPr>
            <p:ph type="title"/>
          </p:nvPr>
        </p:nvSpPr>
        <p:spPr/>
        <p:txBody>
          <a:bodyPr/>
          <a:lstStyle/>
          <a:p>
            <a:r>
              <a:rPr lang="nl-NL" dirty="0"/>
              <a:t>Aim</a:t>
            </a:r>
          </a:p>
        </p:txBody>
      </p:sp>
      <p:sp>
        <p:nvSpPr>
          <p:cNvPr id="4" name="Slide Number Placeholder 3">
            <a:extLst>
              <a:ext uri="{FF2B5EF4-FFF2-40B4-BE49-F238E27FC236}">
                <a16:creationId xmlns:a16="http://schemas.microsoft.com/office/drawing/2014/main" id="{756867C8-C20D-3043-B970-4FE45C74E6D5}"/>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16</a:t>
            </a:fld>
            <a:endParaRPr lang="nl-NL">
              <a:latin typeface="Arial" charset="0"/>
              <a:ea typeface="ＭＳ Ｐゴシック" charset="-128"/>
            </a:endParaRPr>
          </a:p>
        </p:txBody>
      </p:sp>
      <p:sp>
        <p:nvSpPr>
          <p:cNvPr id="5" name="Content Placeholder 2">
            <a:extLst>
              <a:ext uri="{FF2B5EF4-FFF2-40B4-BE49-F238E27FC236}">
                <a16:creationId xmlns:a16="http://schemas.microsoft.com/office/drawing/2014/main" id="{646E151F-E851-58C8-34DF-0B960AC6182E}"/>
              </a:ext>
            </a:extLst>
          </p:cNvPr>
          <p:cNvSpPr txBox="1">
            <a:spLocks/>
          </p:cNvSpPr>
          <p:nvPr/>
        </p:nvSpPr>
        <p:spPr>
          <a:xfrm>
            <a:off x="922119" y="2756926"/>
            <a:ext cx="9025003" cy="1920213"/>
          </a:xfrm>
          <a:prstGeom prst="rect">
            <a:avLst/>
          </a:prstGeom>
          <a:solidFill>
            <a:srgbClr val="DFE8E2"/>
          </a:solidFill>
        </p:spPr>
        <p:txBody>
          <a:bodyPr wrap="square">
            <a:noAutofit/>
          </a:bodyPr>
          <a:lstStyle>
            <a:lvl1pPr marL="269075" indent="-269075" algn="l" defTabSz="342892" rtl="0" fontAlgn="base">
              <a:lnSpc>
                <a:spcPct val="150000"/>
              </a:lnSpc>
              <a:spcBef>
                <a:spcPct val="0"/>
              </a:spcBef>
              <a:spcAft>
                <a:spcPct val="0"/>
              </a:spcAft>
              <a:buFontTx/>
              <a:buNone/>
              <a:defRPr sz="1600" b="0" i="0" kern="1200">
                <a:solidFill>
                  <a:srgbClr val="000000"/>
                </a:solidFill>
                <a:latin typeface="Trebuchet MS"/>
                <a:ea typeface="ＭＳ Ｐゴシック" charset="-128"/>
                <a:cs typeface="Trebuchet MS"/>
              </a:defRPr>
            </a:lvl1pPr>
            <a:lvl2pPr marL="188996" indent="-188996" algn="l" defTabSz="342892" rtl="0" fontAlgn="base">
              <a:lnSpc>
                <a:spcPct val="150000"/>
              </a:lnSpc>
              <a:spcBef>
                <a:spcPct val="0"/>
              </a:spcBef>
              <a:spcAft>
                <a:spcPct val="0"/>
              </a:spcAft>
              <a:buFont typeface="Arial"/>
              <a:buChar char="•"/>
              <a:defRPr sz="1600" b="0" i="0" kern="1200">
                <a:solidFill>
                  <a:srgbClr val="000000"/>
                </a:solidFill>
                <a:latin typeface="Trebuchet MS"/>
                <a:ea typeface="ＭＳ Ｐゴシック" charset="-128"/>
                <a:cs typeface="Trebuchet MS"/>
              </a:defRPr>
            </a:lvl2pPr>
            <a:lvl3pPr marL="377990" indent="-188996" algn="l" defTabSz="342892" rtl="0" fontAlgn="base">
              <a:lnSpc>
                <a:spcPct val="150000"/>
              </a:lnSpc>
              <a:spcBef>
                <a:spcPct val="0"/>
              </a:spcBef>
              <a:spcAft>
                <a:spcPct val="0"/>
              </a:spcAft>
              <a:buFont typeface="Arial"/>
              <a:buChar char="•"/>
              <a:defRPr sz="1600" b="0" i="0" kern="1200">
                <a:solidFill>
                  <a:srgbClr val="000000"/>
                </a:solidFill>
                <a:latin typeface="Trebuchet MS"/>
                <a:ea typeface="ＭＳ Ｐゴシック" charset="-128"/>
                <a:cs typeface="Trebuchet MS"/>
              </a:defRPr>
            </a:lvl3pPr>
            <a:lvl4pPr marL="566986" indent="-188996" algn="l" defTabSz="342892" rtl="0" fontAlgn="base">
              <a:lnSpc>
                <a:spcPct val="150000"/>
              </a:lnSpc>
              <a:spcBef>
                <a:spcPct val="0"/>
              </a:spcBef>
              <a:spcAft>
                <a:spcPct val="0"/>
              </a:spcAft>
              <a:buFont typeface="Arial"/>
              <a:buChar char="•"/>
              <a:defRPr sz="1600" b="0" i="0" kern="1200">
                <a:solidFill>
                  <a:srgbClr val="000000"/>
                </a:solidFill>
                <a:latin typeface="Trebuchet MS"/>
                <a:ea typeface="ＭＳ Ｐゴシック" charset="-128"/>
                <a:cs typeface="Trebuchet MS"/>
              </a:defRPr>
            </a:lvl4pPr>
            <a:lvl5pPr marL="755981" indent="-188996" algn="l" defTabSz="342892" rtl="0" fontAlgn="base">
              <a:lnSpc>
                <a:spcPct val="150000"/>
              </a:lnSpc>
              <a:spcBef>
                <a:spcPct val="0"/>
              </a:spcBef>
              <a:spcAft>
                <a:spcPct val="0"/>
              </a:spcAft>
              <a:buFont typeface="Arial"/>
              <a:buChar char="•"/>
              <a:defRPr sz="1600" b="0" i="0" kern="1200">
                <a:solidFill>
                  <a:srgbClr val="000000"/>
                </a:solidFill>
                <a:latin typeface="Trebuchet MS"/>
                <a:ea typeface="ＭＳ Ｐゴシック" charset="-128"/>
                <a:cs typeface="Trebuchet M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defTabSz="457178">
              <a:buNone/>
            </a:pPr>
            <a:r>
              <a:rPr lang="nl-NL" sz="2400" dirty="0">
                <a:sym typeface="Wingdings" panose="05000000000000000000" pitchFamily="2" charset="2"/>
              </a:rPr>
              <a:t> </a:t>
            </a:r>
            <a:r>
              <a:rPr lang="nl-NL" sz="2400" dirty="0"/>
              <a:t>Tailoring the Consolidated Framework for Implementation Research (CFIR) to assess the implementability of medication adherence interventions</a:t>
            </a:r>
          </a:p>
        </p:txBody>
      </p:sp>
      <p:pic>
        <p:nvPicPr>
          <p:cNvPr id="3" name="Picture 26" descr="Make-It consortium">
            <a:extLst>
              <a:ext uri="{FF2B5EF4-FFF2-40B4-BE49-F238E27FC236}">
                <a16:creationId xmlns:a16="http://schemas.microsoft.com/office/drawing/2014/main" id="{6E06E092-2D2F-4467-10EE-3AC734649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274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B364AF-EC80-38CE-97C9-B34A266AD06D}"/>
              </a:ext>
            </a:extLst>
          </p:cNvPr>
          <p:cNvSpPr/>
          <p:nvPr/>
        </p:nvSpPr>
        <p:spPr>
          <a:xfrm>
            <a:off x="1111859" y="3774313"/>
            <a:ext cx="3058787" cy="461665"/>
          </a:xfrm>
          <a:prstGeom prst="rect">
            <a:avLst/>
          </a:prstGeom>
          <a:solidFill>
            <a:srgbClr val="DFE8E2"/>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2" name="Title 1">
            <a:extLst>
              <a:ext uri="{FF2B5EF4-FFF2-40B4-BE49-F238E27FC236}">
                <a16:creationId xmlns:a16="http://schemas.microsoft.com/office/drawing/2014/main" id="{9F82EC18-16B1-232F-6968-2F12CD7F8E43}"/>
              </a:ext>
            </a:extLst>
          </p:cNvPr>
          <p:cNvSpPr>
            <a:spLocks noGrp="1"/>
          </p:cNvSpPr>
          <p:nvPr>
            <p:ph type="title"/>
          </p:nvPr>
        </p:nvSpPr>
        <p:spPr/>
        <p:txBody>
          <a:bodyPr/>
          <a:lstStyle/>
          <a:p>
            <a:r>
              <a:rPr lang="nl-NL" dirty="0"/>
              <a:t>2 stages </a:t>
            </a:r>
          </a:p>
        </p:txBody>
      </p:sp>
      <p:sp>
        <p:nvSpPr>
          <p:cNvPr id="4" name="Slide Number Placeholder 3">
            <a:extLst>
              <a:ext uri="{FF2B5EF4-FFF2-40B4-BE49-F238E27FC236}">
                <a16:creationId xmlns:a16="http://schemas.microsoft.com/office/drawing/2014/main" id="{D6B82832-B468-76D5-2643-E2583794FC34}"/>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17</a:t>
            </a:fld>
            <a:endParaRPr lang="nl-NL" dirty="0">
              <a:latin typeface="Arial" charset="0"/>
              <a:ea typeface="ＭＳ Ｐゴシック" charset="-128"/>
            </a:endParaRPr>
          </a:p>
        </p:txBody>
      </p:sp>
      <p:sp>
        <p:nvSpPr>
          <p:cNvPr id="8" name="Arrow: Right 7">
            <a:extLst>
              <a:ext uri="{FF2B5EF4-FFF2-40B4-BE49-F238E27FC236}">
                <a16:creationId xmlns:a16="http://schemas.microsoft.com/office/drawing/2014/main" id="{913A22F2-C6F1-E2FE-1E1A-6F5853FC74BA}"/>
              </a:ext>
            </a:extLst>
          </p:cNvPr>
          <p:cNvSpPr/>
          <p:nvPr/>
        </p:nvSpPr>
        <p:spPr>
          <a:xfrm>
            <a:off x="4737830" y="3296515"/>
            <a:ext cx="2217593" cy="917079"/>
          </a:xfrm>
          <a:prstGeom prst="rightArrow">
            <a:avLst/>
          </a:prstGeom>
          <a:solidFill>
            <a:srgbClr val="004D43"/>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0" name="Rectangle 9">
            <a:extLst>
              <a:ext uri="{FF2B5EF4-FFF2-40B4-BE49-F238E27FC236}">
                <a16:creationId xmlns:a16="http://schemas.microsoft.com/office/drawing/2014/main" id="{28ED480D-D663-7D75-3EE9-13F75C7AB00E}"/>
              </a:ext>
            </a:extLst>
          </p:cNvPr>
          <p:cNvSpPr/>
          <p:nvPr/>
        </p:nvSpPr>
        <p:spPr>
          <a:xfrm>
            <a:off x="1295469" y="3037196"/>
            <a:ext cx="2688297" cy="461665"/>
          </a:xfrm>
          <a:prstGeom prst="rect">
            <a:avLst/>
          </a:prstGeom>
          <a:solidFill>
            <a:schemeClr val="bg1"/>
          </a:solidFill>
          <a:ln w="19050">
            <a:solidFill>
              <a:srgbClr val="004D43"/>
            </a:solidFill>
            <a:prstDash val="lgDash"/>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6" name="TextBox 5">
            <a:extLst>
              <a:ext uri="{FF2B5EF4-FFF2-40B4-BE49-F238E27FC236}">
                <a16:creationId xmlns:a16="http://schemas.microsoft.com/office/drawing/2014/main" id="{EA3B123C-F33E-9742-3AA7-FAB0BA9A8477}"/>
              </a:ext>
            </a:extLst>
          </p:cNvPr>
          <p:cNvSpPr txBox="1"/>
          <p:nvPr/>
        </p:nvSpPr>
        <p:spPr>
          <a:xfrm>
            <a:off x="1151451" y="2870911"/>
            <a:ext cx="2976331" cy="2359364"/>
          </a:xfrm>
          <a:prstGeom prst="rect">
            <a:avLst/>
          </a:prstGeom>
          <a:noFill/>
        </p:spPr>
        <p:txBody>
          <a:bodyPr wrap="square" rtlCol="0">
            <a:spAutoFit/>
          </a:bodyPr>
          <a:lstStyle/>
          <a:p>
            <a:pPr algn="ctr" defTabSz="609585" fontAlgn="base">
              <a:spcBef>
                <a:spcPct val="0"/>
              </a:spcBef>
              <a:spcAft>
                <a:spcPct val="0"/>
              </a:spcAft>
            </a:pPr>
            <a:r>
              <a:rPr lang="nl-NL" sz="2400" b="1" dirty="0">
                <a:solidFill>
                  <a:srgbClr val="004C42"/>
                </a:solidFill>
                <a:latin typeface="Trebuchet MS"/>
                <a:ea typeface="ＭＳ Ｐゴシック" charset="-128"/>
                <a:cs typeface="Trebuchet MS"/>
              </a:rPr>
              <a:t>Stage 1</a:t>
            </a:r>
            <a:endParaRPr lang="nl-NL" sz="2133" b="1" dirty="0">
              <a:solidFill>
                <a:srgbClr val="004C42"/>
              </a:solidFill>
              <a:latin typeface="Trebuchet MS"/>
              <a:ea typeface="ＭＳ Ｐゴシック" charset="-128"/>
              <a:cs typeface="Trebuchet MS"/>
            </a:endParaRPr>
          </a:p>
          <a:p>
            <a:pPr algn="ctr" defTabSz="609585" fontAlgn="base">
              <a:spcBef>
                <a:spcPct val="0"/>
              </a:spcBef>
              <a:spcAft>
                <a:spcPct val="0"/>
              </a:spcAft>
            </a:pPr>
            <a:r>
              <a:rPr lang="nl-NL" sz="2133" dirty="0">
                <a:solidFill>
                  <a:srgbClr val="004C42"/>
                </a:solidFill>
                <a:latin typeface="Trebuchet MS"/>
                <a:ea typeface="ＭＳ Ｐゴシック" charset="-128"/>
                <a:cs typeface="Trebuchet MS"/>
              </a:rPr>
              <a:t>Delphi survey</a:t>
            </a:r>
          </a:p>
          <a:p>
            <a:pPr algn="ctr" defTabSz="609585" fontAlgn="base">
              <a:spcBef>
                <a:spcPct val="0"/>
              </a:spcBef>
              <a:spcAft>
                <a:spcPct val="0"/>
              </a:spcAft>
            </a:pPr>
            <a:r>
              <a:rPr lang="nl-NL" sz="2400" dirty="0">
                <a:solidFill>
                  <a:srgbClr val="004C42"/>
                </a:solidFill>
                <a:latin typeface="Trebuchet MS"/>
                <a:ea typeface="ＭＳ Ｐゴシック" charset="-128"/>
                <a:cs typeface="Trebuchet MS"/>
              </a:rPr>
              <a:t> </a:t>
            </a:r>
          </a:p>
          <a:p>
            <a:pPr algn="ctr" defTabSz="609585" fontAlgn="base">
              <a:spcBef>
                <a:spcPct val="0"/>
              </a:spcBef>
              <a:spcAft>
                <a:spcPct val="0"/>
              </a:spcAft>
            </a:pPr>
            <a:endParaRPr lang="nl-NL" sz="1400" dirty="0">
              <a:solidFill>
                <a:srgbClr val="004C42"/>
              </a:solidFill>
              <a:latin typeface="Trebuchet MS"/>
              <a:ea typeface="ＭＳ Ｐゴシック" charset="-128"/>
              <a:cs typeface="Trebuchet MS"/>
            </a:endParaRPr>
          </a:p>
          <a:p>
            <a:pPr algn="ctr" defTabSz="609585" fontAlgn="base">
              <a:spcBef>
                <a:spcPct val="0"/>
              </a:spcBef>
              <a:spcAft>
                <a:spcPct val="0"/>
              </a:spcAft>
            </a:pPr>
            <a:r>
              <a:rPr lang="nl-NL" sz="2133" dirty="0">
                <a:solidFill>
                  <a:srgbClr val="004C42"/>
                </a:solidFill>
                <a:latin typeface="Trebuchet MS"/>
                <a:ea typeface="ＭＳ Ｐゴシック" charset="-128"/>
                <a:cs typeface="Trebuchet MS"/>
              </a:rPr>
              <a:t>Important determinants according to experts</a:t>
            </a:r>
          </a:p>
        </p:txBody>
      </p:sp>
      <p:sp>
        <p:nvSpPr>
          <p:cNvPr id="12" name="Rectangle 11">
            <a:extLst>
              <a:ext uri="{FF2B5EF4-FFF2-40B4-BE49-F238E27FC236}">
                <a16:creationId xmlns:a16="http://schemas.microsoft.com/office/drawing/2014/main" id="{6CD0DA58-2972-AF7B-5705-58257BC82E38}"/>
              </a:ext>
            </a:extLst>
          </p:cNvPr>
          <p:cNvSpPr/>
          <p:nvPr/>
        </p:nvSpPr>
        <p:spPr>
          <a:xfrm>
            <a:off x="7440151" y="3770697"/>
            <a:ext cx="3456381" cy="461665"/>
          </a:xfrm>
          <a:prstGeom prst="rect">
            <a:avLst/>
          </a:prstGeom>
          <a:solidFill>
            <a:srgbClr val="DFE8E2"/>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5" name="Rectangle 14">
            <a:extLst>
              <a:ext uri="{FF2B5EF4-FFF2-40B4-BE49-F238E27FC236}">
                <a16:creationId xmlns:a16="http://schemas.microsoft.com/office/drawing/2014/main" id="{BDAB6DD6-6D29-DCA6-2193-7A2FB81342CA}"/>
              </a:ext>
            </a:extLst>
          </p:cNvPr>
          <p:cNvSpPr/>
          <p:nvPr/>
        </p:nvSpPr>
        <p:spPr>
          <a:xfrm>
            <a:off x="7656352" y="3039890"/>
            <a:ext cx="3048160" cy="461665"/>
          </a:xfrm>
          <a:prstGeom prst="rect">
            <a:avLst/>
          </a:prstGeom>
          <a:solidFill>
            <a:schemeClr val="bg1"/>
          </a:solidFill>
          <a:ln w="19050">
            <a:solidFill>
              <a:srgbClr val="004D43"/>
            </a:solidFill>
            <a:prstDash val="lgDash"/>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3" name="TextBox 12">
            <a:extLst>
              <a:ext uri="{FF2B5EF4-FFF2-40B4-BE49-F238E27FC236}">
                <a16:creationId xmlns:a16="http://schemas.microsoft.com/office/drawing/2014/main" id="{29858132-C15C-9FB2-7E4F-148118BF794C}"/>
              </a:ext>
            </a:extLst>
          </p:cNvPr>
          <p:cNvSpPr txBox="1"/>
          <p:nvPr/>
        </p:nvSpPr>
        <p:spPr>
          <a:xfrm>
            <a:off x="7234664" y="2896522"/>
            <a:ext cx="3891537" cy="2349041"/>
          </a:xfrm>
          <a:prstGeom prst="rect">
            <a:avLst/>
          </a:prstGeom>
          <a:noFill/>
        </p:spPr>
        <p:txBody>
          <a:bodyPr wrap="square" rtlCol="0">
            <a:spAutoFit/>
          </a:bodyPr>
          <a:lstStyle/>
          <a:p>
            <a:pPr algn="ctr" defTabSz="609585" fontAlgn="base">
              <a:spcBef>
                <a:spcPct val="0"/>
              </a:spcBef>
              <a:spcAft>
                <a:spcPct val="0"/>
              </a:spcAft>
            </a:pPr>
            <a:r>
              <a:rPr lang="nl-NL" sz="2400" b="1" dirty="0">
                <a:solidFill>
                  <a:srgbClr val="004C42"/>
                </a:solidFill>
                <a:latin typeface="Trebuchet MS"/>
                <a:ea typeface="ＭＳ Ｐゴシック" charset="-128"/>
                <a:cs typeface="Trebuchet MS"/>
              </a:rPr>
              <a:t>Stage 2</a:t>
            </a:r>
          </a:p>
          <a:p>
            <a:pPr algn="ctr" defTabSz="609585" fontAlgn="base">
              <a:spcBef>
                <a:spcPct val="0"/>
              </a:spcBef>
              <a:spcAft>
                <a:spcPct val="0"/>
              </a:spcAft>
            </a:pPr>
            <a:r>
              <a:rPr lang="nl-NL" sz="2133" dirty="0">
                <a:solidFill>
                  <a:srgbClr val="004C42"/>
                </a:solidFill>
                <a:latin typeface="Trebuchet MS"/>
                <a:ea typeface="ＭＳ Ｐゴシック" charset="-128"/>
                <a:cs typeface="Trebuchet MS"/>
              </a:rPr>
              <a:t>Prospective evaluation</a:t>
            </a:r>
          </a:p>
          <a:p>
            <a:pPr algn="ctr" defTabSz="609585" fontAlgn="base">
              <a:spcBef>
                <a:spcPct val="0"/>
              </a:spcBef>
              <a:spcAft>
                <a:spcPct val="0"/>
              </a:spcAft>
            </a:pPr>
            <a:endParaRPr lang="nl-NL" sz="2400" dirty="0">
              <a:solidFill>
                <a:srgbClr val="004C42"/>
              </a:solidFill>
              <a:latin typeface="Trebuchet MS"/>
              <a:ea typeface="ＭＳ Ｐゴシック" charset="-128"/>
              <a:cs typeface="Trebuchet MS"/>
            </a:endParaRPr>
          </a:p>
          <a:p>
            <a:pPr algn="ctr" defTabSz="609585" fontAlgn="base">
              <a:spcBef>
                <a:spcPct val="0"/>
              </a:spcBef>
              <a:spcAft>
                <a:spcPct val="0"/>
              </a:spcAft>
            </a:pPr>
            <a:endParaRPr lang="nl-NL" sz="1333" dirty="0">
              <a:solidFill>
                <a:srgbClr val="004C42"/>
              </a:solidFill>
              <a:latin typeface="Trebuchet MS"/>
              <a:ea typeface="ＭＳ Ｐゴシック" charset="-128"/>
              <a:cs typeface="Trebuchet MS"/>
            </a:endParaRPr>
          </a:p>
          <a:p>
            <a:pPr algn="ctr" defTabSz="609585" fontAlgn="base">
              <a:spcBef>
                <a:spcPct val="0"/>
              </a:spcBef>
              <a:spcAft>
                <a:spcPct val="0"/>
              </a:spcAft>
            </a:pPr>
            <a:r>
              <a:rPr lang="nl-NL" sz="2133" dirty="0">
                <a:solidFill>
                  <a:srgbClr val="004C42"/>
                </a:solidFill>
                <a:latin typeface="Trebuchet MS"/>
                <a:ea typeface="ＭＳ Ｐゴシック" charset="-128"/>
                <a:cs typeface="Trebuchet MS"/>
              </a:rPr>
              <a:t>Determinants influencing implementation in </a:t>
            </a:r>
          </a:p>
          <a:p>
            <a:pPr algn="ctr" defTabSz="609585" fontAlgn="base">
              <a:spcBef>
                <a:spcPct val="0"/>
              </a:spcBef>
              <a:spcAft>
                <a:spcPct val="0"/>
              </a:spcAft>
            </a:pPr>
            <a:r>
              <a:rPr lang="nl-NL" sz="2133" dirty="0">
                <a:solidFill>
                  <a:srgbClr val="004C42"/>
                </a:solidFill>
                <a:latin typeface="Trebuchet MS"/>
                <a:ea typeface="ＭＳ Ｐゴシック" charset="-128"/>
                <a:cs typeface="Trebuchet MS"/>
              </a:rPr>
              <a:t>real-world settings</a:t>
            </a:r>
          </a:p>
        </p:txBody>
      </p:sp>
      <p:pic>
        <p:nvPicPr>
          <p:cNvPr id="16" name="Picture 26" descr="Make-It consortium">
            <a:extLst>
              <a:ext uri="{FF2B5EF4-FFF2-40B4-BE49-F238E27FC236}">
                <a16:creationId xmlns:a16="http://schemas.microsoft.com/office/drawing/2014/main" id="{AE87773F-D5EC-499A-6E0D-525817881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43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4FADF51-839A-1250-20B1-77FC0C80489F}"/>
              </a:ext>
            </a:extLst>
          </p:cNvPr>
          <p:cNvSpPr/>
          <p:nvPr/>
        </p:nvSpPr>
        <p:spPr>
          <a:xfrm>
            <a:off x="1606222" y="3556749"/>
            <a:ext cx="2076871" cy="461665"/>
          </a:xfrm>
          <a:prstGeom prst="rect">
            <a:avLst/>
          </a:prstGeom>
          <a:solidFill>
            <a:schemeClr val="bg1">
              <a:lumMod val="95000"/>
            </a:schemeClr>
          </a:solidFill>
          <a:ln w="12700">
            <a:solidFill>
              <a:srgbClr val="004D43"/>
            </a:solidFill>
            <a:prstDash val="dash"/>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2" name="Title 1">
            <a:extLst>
              <a:ext uri="{FF2B5EF4-FFF2-40B4-BE49-F238E27FC236}">
                <a16:creationId xmlns:a16="http://schemas.microsoft.com/office/drawing/2014/main" id="{A41084B4-A0E0-5872-A7C4-77CFD243BFCC}"/>
              </a:ext>
            </a:extLst>
          </p:cNvPr>
          <p:cNvSpPr>
            <a:spLocks noGrp="1"/>
          </p:cNvSpPr>
          <p:nvPr>
            <p:ph type="title"/>
          </p:nvPr>
        </p:nvSpPr>
        <p:spPr/>
        <p:txBody>
          <a:bodyPr/>
          <a:lstStyle/>
          <a:p>
            <a:r>
              <a:rPr lang="nl-NL" dirty="0"/>
              <a:t>Stage 1: Delphi</a:t>
            </a:r>
          </a:p>
        </p:txBody>
      </p:sp>
      <p:sp>
        <p:nvSpPr>
          <p:cNvPr id="4" name="Slide Number Placeholder 3">
            <a:extLst>
              <a:ext uri="{FF2B5EF4-FFF2-40B4-BE49-F238E27FC236}">
                <a16:creationId xmlns:a16="http://schemas.microsoft.com/office/drawing/2014/main" id="{85DD1B48-A64B-2E80-4637-A431216E6D92}"/>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18</a:t>
            </a:fld>
            <a:endParaRPr lang="nl-NL" dirty="0">
              <a:latin typeface="Arial" charset="0"/>
              <a:ea typeface="ＭＳ Ｐゴシック" charset="-128"/>
            </a:endParaRPr>
          </a:p>
        </p:txBody>
      </p:sp>
      <p:pic>
        <p:nvPicPr>
          <p:cNvPr id="5" name="Picture 26" descr="Make-It consortium">
            <a:extLst>
              <a:ext uri="{FF2B5EF4-FFF2-40B4-BE49-F238E27FC236}">
                <a16:creationId xmlns:a16="http://schemas.microsoft.com/office/drawing/2014/main" id="{FE0D3EA0-D1C3-C8D1-BD87-F381AA3A1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
        <p:nvSpPr>
          <p:cNvPr id="29" name="Tekstvak 28">
            <a:extLst>
              <a:ext uri="{FF2B5EF4-FFF2-40B4-BE49-F238E27FC236}">
                <a16:creationId xmlns:a16="http://schemas.microsoft.com/office/drawing/2014/main" id="{E7AF52AB-8F43-A4D5-099E-23D1F9C38456}"/>
              </a:ext>
            </a:extLst>
          </p:cNvPr>
          <p:cNvSpPr txBox="1"/>
          <p:nvPr/>
        </p:nvSpPr>
        <p:spPr>
          <a:xfrm>
            <a:off x="3815119" y="1273559"/>
            <a:ext cx="3349859" cy="1118319"/>
          </a:xfrm>
          <a:prstGeom prst="rect">
            <a:avLst/>
          </a:prstGeom>
          <a:noFill/>
        </p:spPr>
        <p:txBody>
          <a:bodyPr wrap="square" rtlCol="0">
            <a:spAutoFit/>
          </a:bodyPr>
          <a:lstStyle/>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Three-round Delphi survey</a:t>
            </a:r>
          </a:p>
        </p:txBody>
      </p:sp>
      <p:sp>
        <p:nvSpPr>
          <p:cNvPr id="3" name="Rechthoek: afgeronde hoeken 26">
            <a:extLst>
              <a:ext uri="{FF2B5EF4-FFF2-40B4-BE49-F238E27FC236}">
                <a16:creationId xmlns:a16="http://schemas.microsoft.com/office/drawing/2014/main" id="{92B2747B-1736-903A-20C8-5F3B753B5520}"/>
              </a:ext>
            </a:extLst>
          </p:cNvPr>
          <p:cNvSpPr/>
          <p:nvPr/>
        </p:nvSpPr>
        <p:spPr>
          <a:xfrm>
            <a:off x="2152560" y="1990652"/>
            <a:ext cx="1015992" cy="465305"/>
          </a:xfrm>
          <a:prstGeom prst="roundRect">
            <a:avLst/>
          </a:prstGeom>
          <a:solidFill>
            <a:srgbClr val="498179"/>
          </a:solidFill>
          <a:ln w="28575">
            <a:noFill/>
          </a:ln>
        </p:spPr>
        <p:txBody>
          <a:bodyPr wrap="none" rtlCol="0" anchor="ctr">
            <a:spAutoFit/>
          </a:bodyPr>
          <a:lstStyle/>
          <a:p>
            <a:pPr algn="ctr" defTabSz="609585" fontAlgn="base">
              <a:spcBef>
                <a:spcPct val="0"/>
              </a:spcBef>
              <a:spcAft>
                <a:spcPct val="0"/>
              </a:spcAft>
            </a:pPr>
            <a:r>
              <a:rPr lang="nl-NL" sz="2133" dirty="0">
                <a:solidFill>
                  <a:prstClr val="white"/>
                </a:solidFill>
                <a:latin typeface="Trebuchet MS"/>
                <a:ea typeface="ＭＳ Ｐゴシック" charset="-128"/>
                <a:cs typeface="Trebuchet MS"/>
              </a:rPr>
              <a:t>Design</a:t>
            </a:r>
          </a:p>
        </p:txBody>
      </p:sp>
      <p:sp>
        <p:nvSpPr>
          <p:cNvPr id="7" name="Tekstvak 28">
            <a:extLst>
              <a:ext uri="{FF2B5EF4-FFF2-40B4-BE49-F238E27FC236}">
                <a16:creationId xmlns:a16="http://schemas.microsoft.com/office/drawing/2014/main" id="{A63FE10D-2CE7-9D5E-A11F-EE4802EC6EF2}"/>
              </a:ext>
            </a:extLst>
          </p:cNvPr>
          <p:cNvSpPr txBox="1"/>
          <p:nvPr/>
        </p:nvSpPr>
        <p:spPr>
          <a:xfrm>
            <a:off x="3727189" y="2296657"/>
            <a:ext cx="6682135" cy="1118319"/>
          </a:xfrm>
          <a:prstGeom prst="rect">
            <a:avLst/>
          </a:prstGeom>
          <a:noFill/>
        </p:spPr>
        <p:txBody>
          <a:bodyPr wrap="square" rtlCol="0">
            <a:spAutoFit/>
          </a:bodyPr>
          <a:lstStyle/>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Dutch experts in adherence support or implementation</a:t>
            </a:r>
          </a:p>
        </p:txBody>
      </p:sp>
      <p:sp>
        <p:nvSpPr>
          <p:cNvPr id="8" name="Tekstvak 28">
            <a:extLst>
              <a:ext uri="{FF2B5EF4-FFF2-40B4-BE49-F238E27FC236}">
                <a16:creationId xmlns:a16="http://schemas.microsoft.com/office/drawing/2014/main" id="{F0D26BF5-5666-435F-2A67-E516A1782DA6}"/>
              </a:ext>
            </a:extLst>
          </p:cNvPr>
          <p:cNvSpPr txBox="1"/>
          <p:nvPr/>
        </p:nvSpPr>
        <p:spPr>
          <a:xfrm>
            <a:off x="3624159" y="3329870"/>
            <a:ext cx="5395384" cy="1118319"/>
          </a:xfrm>
          <a:prstGeom prst="rect">
            <a:avLst/>
          </a:prstGeom>
          <a:noFill/>
        </p:spPr>
        <p:txBody>
          <a:bodyPr wrap="square" rtlCol="0">
            <a:spAutoFit/>
          </a:bodyPr>
          <a:lstStyle/>
          <a:p>
            <a:pPr marL="380990" indent="-380990" algn="ctr" defTabSz="609585" fontAlgn="base">
              <a:spcBef>
                <a:spcPct val="0"/>
              </a:spcBef>
              <a:spcAft>
                <a:spcPct val="0"/>
              </a:spcAft>
              <a:buFont typeface="Arial" panose="020B0604020202020204" pitchFamily="34" charset="0"/>
              <a:buChar char="•"/>
            </a:pPr>
            <a:endParaRPr lang="nl-NL" sz="2400" dirty="0">
              <a:solidFill>
                <a:srgbClr val="004D43"/>
              </a:solidFill>
              <a:latin typeface="Trebuchet MS"/>
              <a:ea typeface="ＭＳ Ｐゴシック" charset="-128"/>
              <a:cs typeface="Trebuchet MS"/>
            </a:endParaRPr>
          </a:p>
          <a:p>
            <a:pPr marL="380990" indent="-380990" algn="ctr" defTabSz="609585" fontAlgn="base">
              <a:spcBef>
                <a:spcPct val="0"/>
              </a:spcBef>
              <a:spcAft>
                <a:spcPct val="0"/>
              </a:spcAft>
              <a:buFont typeface="Arial" panose="020B0604020202020204" pitchFamily="34" charset="0"/>
              <a:buChar char="•"/>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Rating CFIR determinants on importance</a:t>
            </a:r>
          </a:p>
        </p:txBody>
      </p:sp>
      <p:sp>
        <p:nvSpPr>
          <p:cNvPr id="10" name="Tekstvak 28">
            <a:extLst>
              <a:ext uri="{FF2B5EF4-FFF2-40B4-BE49-F238E27FC236}">
                <a16:creationId xmlns:a16="http://schemas.microsoft.com/office/drawing/2014/main" id="{0599C560-BC7C-F1B0-4A6A-B70DD9BA83C3}"/>
              </a:ext>
            </a:extLst>
          </p:cNvPr>
          <p:cNvSpPr txBox="1"/>
          <p:nvPr/>
        </p:nvSpPr>
        <p:spPr>
          <a:xfrm>
            <a:off x="4031275" y="4350471"/>
            <a:ext cx="7899308" cy="1118319"/>
          </a:xfrm>
          <a:prstGeom prst="rect">
            <a:avLst/>
          </a:prstGeom>
          <a:noFill/>
        </p:spPr>
        <p:txBody>
          <a:bodyPr wrap="square" rtlCol="0">
            <a:spAutoFit/>
          </a:bodyPr>
          <a:lstStyle/>
          <a:p>
            <a:pPr marL="380990" indent="-380990" algn="ctr" defTabSz="609585" fontAlgn="base">
              <a:spcBef>
                <a:spcPct val="0"/>
              </a:spcBef>
              <a:spcAft>
                <a:spcPct val="0"/>
              </a:spcAft>
              <a:buFont typeface="Arial" panose="020B0604020202020204" pitchFamily="34" charset="0"/>
              <a:buChar char="•"/>
            </a:pPr>
            <a:endParaRPr lang="nl-NL" sz="2400" dirty="0">
              <a:solidFill>
                <a:srgbClr val="004D43"/>
              </a:solidFill>
              <a:latin typeface="Trebuchet MS"/>
              <a:ea typeface="ＭＳ Ｐゴシック" charset="-128"/>
              <a:cs typeface="Trebuchet MS"/>
            </a:endParaRPr>
          </a:p>
          <a:p>
            <a:pPr marL="380990" indent="-380990" algn="ctr" defTabSz="609585" fontAlgn="base">
              <a:spcBef>
                <a:spcPct val="0"/>
              </a:spcBef>
              <a:spcAft>
                <a:spcPct val="0"/>
              </a:spcAft>
              <a:buFont typeface="Arial" panose="020B0604020202020204" pitchFamily="34" charset="0"/>
              <a:buChar char="•"/>
            </a:pPr>
            <a:endParaRPr lang="nl-NL" sz="2400" dirty="0">
              <a:solidFill>
                <a:srgbClr val="004D43"/>
              </a:solidFill>
              <a:latin typeface="Trebuchet MS"/>
              <a:ea typeface="ＭＳ Ｐゴシック" charset="-128"/>
              <a:cs typeface="Trebuchet MS"/>
            </a:endParaRPr>
          </a:p>
          <a:p>
            <a:pPr defTabSz="609585" fontAlgn="base">
              <a:spcBef>
                <a:spcPct val="0"/>
              </a:spcBef>
              <a:spcAft>
                <a:spcPct val="0"/>
              </a:spcAft>
            </a:pPr>
            <a:r>
              <a:rPr lang="nl-NL" sz="1867" dirty="0">
                <a:solidFill>
                  <a:prstClr val="black"/>
                </a:solidFill>
                <a:latin typeface="Trebuchet MS"/>
                <a:ea typeface="ＭＳ Ｐゴシック" charset="-128"/>
                <a:cs typeface="Trebuchet MS"/>
                <a:sym typeface="Wingdings" panose="05000000000000000000" pitchFamily="2" charset="2"/>
              </a:rPr>
              <a:t>CFIR determinants considered important by experts</a:t>
            </a:r>
            <a:endParaRPr lang="nl-NL" sz="1867" dirty="0">
              <a:solidFill>
                <a:prstClr val="black"/>
              </a:solidFill>
              <a:latin typeface="Trebuchet MS"/>
              <a:ea typeface="ＭＳ Ｐゴシック" charset="-128"/>
              <a:cs typeface="Trebuchet MS"/>
            </a:endParaRPr>
          </a:p>
        </p:txBody>
      </p:sp>
      <p:sp>
        <p:nvSpPr>
          <p:cNvPr id="16" name="Oval 15">
            <a:extLst>
              <a:ext uri="{FF2B5EF4-FFF2-40B4-BE49-F238E27FC236}">
                <a16:creationId xmlns:a16="http://schemas.microsoft.com/office/drawing/2014/main" id="{CECEA49A-1EE0-20E8-1891-F96D1680380F}"/>
              </a:ext>
            </a:extLst>
          </p:cNvPr>
          <p:cNvSpPr/>
          <p:nvPr/>
        </p:nvSpPr>
        <p:spPr>
          <a:xfrm>
            <a:off x="3176083" y="1712251"/>
            <a:ext cx="259765" cy="649188"/>
          </a:xfrm>
          <a:prstGeom prst="ellipse">
            <a:avLst/>
          </a:prstGeom>
        </p:spPr>
        <p:txBody>
          <a:bodyPr wrap="none" rtlCol="0" anchor="ctr">
            <a:spAutoFit/>
          </a:bodyPr>
          <a:lstStyle/>
          <a:p>
            <a:pPr algn="ctr" defTabSz="609585" fontAlgn="base">
              <a:spcBef>
                <a:spcPct val="0"/>
              </a:spcBef>
              <a:spcAft>
                <a:spcPct val="0"/>
              </a:spcAft>
            </a:pPr>
            <a:endParaRPr lang="nl-NL" sz="2400" dirty="0">
              <a:solidFill>
                <a:prstClr val="black"/>
              </a:solidFill>
              <a:latin typeface="Trebuchet MS"/>
              <a:ea typeface="ＭＳ Ｐゴシック" charset="-128"/>
              <a:cs typeface="Trebuchet MS"/>
            </a:endParaRPr>
          </a:p>
        </p:txBody>
      </p:sp>
      <p:sp>
        <p:nvSpPr>
          <p:cNvPr id="17" name="Rechthoek: afgeronde hoeken 26">
            <a:extLst>
              <a:ext uri="{FF2B5EF4-FFF2-40B4-BE49-F238E27FC236}">
                <a16:creationId xmlns:a16="http://schemas.microsoft.com/office/drawing/2014/main" id="{16D82225-DB9E-2055-5A88-DC85E2A2246B}"/>
              </a:ext>
            </a:extLst>
          </p:cNvPr>
          <p:cNvSpPr/>
          <p:nvPr/>
        </p:nvSpPr>
        <p:spPr>
          <a:xfrm>
            <a:off x="2096782" y="3996536"/>
            <a:ext cx="1127548" cy="465305"/>
          </a:xfrm>
          <a:prstGeom prst="roundRect">
            <a:avLst/>
          </a:prstGeom>
          <a:solidFill>
            <a:srgbClr val="498179"/>
          </a:solidFill>
          <a:ln w="28575">
            <a:noFill/>
          </a:ln>
        </p:spPr>
        <p:txBody>
          <a:bodyPr wrap="none" rtlCol="0" anchor="ctr">
            <a:spAutoFit/>
          </a:bodyPr>
          <a:lstStyle/>
          <a:p>
            <a:pPr algn="ctr" defTabSz="609585" fontAlgn="base">
              <a:spcBef>
                <a:spcPct val="0"/>
              </a:spcBef>
              <a:spcAft>
                <a:spcPct val="0"/>
              </a:spcAft>
            </a:pPr>
            <a:r>
              <a:rPr lang="nl-NL" sz="2133" dirty="0">
                <a:solidFill>
                  <a:prstClr val="white"/>
                </a:solidFill>
                <a:latin typeface="Trebuchet MS"/>
                <a:ea typeface="ＭＳ Ｐゴシック" charset="-128"/>
                <a:cs typeface="Trebuchet MS"/>
              </a:rPr>
              <a:t>Method</a:t>
            </a:r>
          </a:p>
        </p:txBody>
      </p:sp>
      <p:sp>
        <p:nvSpPr>
          <p:cNvPr id="18" name="Rechthoek: afgeronde hoeken 26">
            <a:extLst>
              <a:ext uri="{FF2B5EF4-FFF2-40B4-BE49-F238E27FC236}">
                <a16:creationId xmlns:a16="http://schemas.microsoft.com/office/drawing/2014/main" id="{48A6BB24-B637-5497-2BE2-F013F6A35A31}"/>
              </a:ext>
            </a:extLst>
          </p:cNvPr>
          <p:cNvSpPr/>
          <p:nvPr/>
        </p:nvSpPr>
        <p:spPr>
          <a:xfrm>
            <a:off x="1898323" y="2978536"/>
            <a:ext cx="1524478" cy="465305"/>
          </a:xfrm>
          <a:prstGeom prst="roundRect">
            <a:avLst/>
          </a:prstGeom>
          <a:solidFill>
            <a:srgbClr val="498179"/>
          </a:solidFill>
          <a:ln w="28575">
            <a:noFill/>
          </a:ln>
        </p:spPr>
        <p:txBody>
          <a:bodyPr wrap="none" rtlCol="0" anchor="ctr">
            <a:spAutoFit/>
          </a:bodyPr>
          <a:lstStyle/>
          <a:p>
            <a:pPr algn="ctr" defTabSz="609585" fontAlgn="base">
              <a:spcBef>
                <a:spcPct val="0"/>
              </a:spcBef>
              <a:spcAft>
                <a:spcPct val="0"/>
              </a:spcAft>
            </a:pPr>
            <a:r>
              <a:rPr lang="nl-NL" sz="2133" dirty="0" err="1">
                <a:solidFill>
                  <a:prstClr val="white"/>
                </a:solidFill>
                <a:latin typeface="Trebuchet MS"/>
                <a:ea typeface="ＭＳ Ｐゴシック" charset="-128"/>
                <a:cs typeface="Trebuchet MS"/>
              </a:rPr>
              <a:t>Population</a:t>
            </a:r>
            <a:endParaRPr lang="nl-NL" sz="2133" dirty="0">
              <a:solidFill>
                <a:prstClr val="white"/>
              </a:solidFill>
              <a:latin typeface="Trebuchet MS"/>
              <a:ea typeface="ＭＳ Ｐゴシック" charset="-128"/>
              <a:cs typeface="Trebuchet MS"/>
            </a:endParaRPr>
          </a:p>
        </p:txBody>
      </p:sp>
      <p:sp>
        <p:nvSpPr>
          <p:cNvPr id="19" name="Rechthoek: afgeronde hoeken 26">
            <a:extLst>
              <a:ext uri="{FF2B5EF4-FFF2-40B4-BE49-F238E27FC236}">
                <a16:creationId xmlns:a16="http://schemas.microsoft.com/office/drawing/2014/main" id="{AF4186BB-EB82-12CD-0BCE-8984C9890639}"/>
              </a:ext>
            </a:extLst>
          </p:cNvPr>
          <p:cNvSpPr/>
          <p:nvPr/>
        </p:nvSpPr>
        <p:spPr>
          <a:xfrm>
            <a:off x="1998938" y="5045885"/>
            <a:ext cx="1323238" cy="465305"/>
          </a:xfrm>
          <a:prstGeom prst="roundRect">
            <a:avLst/>
          </a:prstGeom>
          <a:solidFill>
            <a:schemeClr val="bg1"/>
          </a:solidFill>
          <a:ln w="19050">
            <a:solidFill>
              <a:srgbClr val="498179"/>
            </a:solidFill>
          </a:ln>
        </p:spPr>
        <p:txBody>
          <a:bodyPr wrap="none" rtlCol="0" anchor="ctr">
            <a:spAutoFit/>
          </a:bodyPr>
          <a:lstStyle/>
          <a:p>
            <a:pPr algn="ctr" defTabSz="609585" fontAlgn="base">
              <a:spcBef>
                <a:spcPct val="0"/>
              </a:spcBef>
              <a:spcAft>
                <a:spcPct val="0"/>
              </a:spcAft>
            </a:pPr>
            <a:r>
              <a:rPr lang="nl-NL" sz="2133" dirty="0">
                <a:solidFill>
                  <a:prstClr val="black"/>
                </a:solidFill>
                <a:latin typeface="Trebuchet MS"/>
                <a:ea typeface="ＭＳ Ｐゴシック" charset="-128"/>
                <a:cs typeface="Trebuchet MS"/>
              </a:rPr>
              <a:t>Outcome</a:t>
            </a:r>
          </a:p>
        </p:txBody>
      </p:sp>
      <p:sp>
        <p:nvSpPr>
          <p:cNvPr id="1027" name="Rectangle: Rounded Corners 1026">
            <a:extLst>
              <a:ext uri="{FF2B5EF4-FFF2-40B4-BE49-F238E27FC236}">
                <a16:creationId xmlns:a16="http://schemas.microsoft.com/office/drawing/2014/main" id="{BAFA5632-A627-E706-56BE-779CE1144CC2}"/>
              </a:ext>
            </a:extLst>
          </p:cNvPr>
          <p:cNvSpPr/>
          <p:nvPr/>
        </p:nvSpPr>
        <p:spPr>
          <a:xfrm>
            <a:off x="4031275" y="1952247"/>
            <a:ext cx="3094973" cy="510778"/>
          </a:xfrm>
          <a:prstGeom prst="roundRect">
            <a:avLst/>
          </a:prstGeom>
          <a:ln>
            <a:solidFill>
              <a:srgbClr val="498179"/>
            </a:solidFill>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028" name="Rectangle: Rounded Corners 1027">
            <a:extLst>
              <a:ext uri="{FF2B5EF4-FFF2-40B4-BE49-F238E27FC236}">
                <a16:creationId xmlns:a16="http://schemas.microsoft.com/office/drawing/2014/main" id="{657ACCBC-AFF9-016F-9335-FA9170A53CFA}"/>
              </a:ext>
            </a:extLst>
          </p:cNvPr>
          <p:cNvSpPr/>
          <p:nvPr/>
        </p:nvSpPr>
        <p:spPr>
          <a:xfrm>
            <a:off x="4034099" y="2946235"/>
            <a:ext cx="6282088" cy="510778"/>
          </a:xfrm>
          <a:prstGeom prst="roundRect">
            <a:avLst/>
          </a:prstGeom>
          <a:ln>
            <a:solidFill>
              <a:srgbClr val="498179"/>
            </a:solidFill>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029" name="Rectangle: Rounded Corners 1028">
            <a:extLst>
              <a:ext uri="{FF2B5EF4-FFF2-40B4-BE49-F238E27FC236}">
                <a16:creationId xmlns:a16="http://schemas.microsoft.com/office/drawing/2014/main" id="{4DE8CFED-7035-26EC-7DB8-9446FD831699}"/>
              </a:ext>
            </a:extLst>
          </p:cNvPr>
          <p:cNvSpPr/>
          <p:nvPr/>
        </p:nvSpPr>
        <p:spPr>
          <a:xfrm>
            <a:off x="4034097" y="3973799"/>
            <a:ext cx="4672860" cy="510778"/>
          </a:xfrm>
          <a:prstGeom prst="roundRect">
            <a:avLst/>
          </a:prstGeom>
          <a:ln>
            <a:solidFill>
              <a:srgbClr val="498179"/>
            </a:solidFill>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030" name="Rectangle: Rounded Corners 1029">
            <a:extLst>
              <a:ext uri="{FF2B5EF4-FFF2-40B4-BE49-F238E27FC236}">
                <a16:creationId xmlns:a16="http://schemas.microsoft.com/office/drawing/2014/main" id="{674EAC3B-59BD-0504-3FC4-AF66C4BE26D2}"/>
              </a:ext>
            </a:extLst>
          </p:cNvPr>
          <p:cNvSpPr/>
          <p:nvPr/>
        </p:nvSpPr>
        <p:spPr>
          <a:xfrm>
            <a:off x="4044413" y="5023147"/>
            <a:ext cx="5810788" cy="510778"/>
          </a:xfrm>
          <a:prstGeom prst="roundRect">
            <a:avLst/>
          </a:prstGeom>
          <a:ln>
            <a:solidFill>
              <a:srgbClr val="498179"/>
            </a:solidFill>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Tree>
    <p:extLst>
      <p:ext uri="{BB962C8B-B14F-4D97-AF65-F5344CB8AC3E}">
        <p14:creationId xmlns:p14="http://schemas.microsoft.com/office/powerpoint/2010/main" val="372261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8F288E-B5A8-512C-A40A-36EF4569D073}"/>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19</a:t>
            </a:fld>
            <a:endParaRPr lang="nl-NL">
              <a:latin typeface="Arial" charset="0"/>
              <a:ea typeface="ＭＳ Ｐゴシック" charset="-128"/>
            </a:endParaRPr>
          </a:p>
        </p:txBody>
      </p:sp>
      <p:sp>
        <p:nvSpPr>
          <p:cNvPr id="5" name="Title 1">
            <a:extLst>
              <a:ext uri="{FF2B5EF4-FFF2-40B4-BE49-F238E27FC236}">
                <a16:creationId xmlns:a16="http://schemas.microsoft.com/office/drawing/2014/main" id="{9FA9C946-168E-CE98-1678-9CF5691ED98E}"/>
              </a:ext>
            </a:extLst>
          </p:cNvPr>
          <p:cNvSpPr>
            <a:spLocks noGrp="1"/>
          </p:cNvSpPr>
          <p:nvPr>
            <p:ph type="title"/>
          </p:nvPr>
        </p:nvSpPr>
        <p:spPr>
          <a:xfrm>
            <a:off x="719667" y="548217"/>
            <a:ext cx="9135533" cy="480483"/>
          </a:xfrm>
        </p:spPr>
        <p:txBody>
          <a:bodyPr/>
          <a:lstStyle/>
          <a:p>
            <a:r>
              <a:rPr lang="nl-NL" dirty="0"/>
              <a:t>Stage 2: living labs</a:t>
            </a:r>
          </a:p>
        </p:txBody>
      </p:sp>
      <p:sp>
        <p:nvSpPr>
          <p:cNvPr id="6" name="Rectangle 5">
            <a:extLst>
              <a:ext uri="{FF2B5EF4-FFF2-40B4-BE49-F238E27FC236}">
                <a16:creationId xmlns:a16="http://schemas.microsoft.com/office/drawing/2014/main" id="{86E98750-D9A5-F7BD-6F3E-74E1F585AA23}"/>
              </a:ext>
            </a:extLst>
          </p:cNvPr>
          <p:cNvSpPr/>
          <p:nvPr/>
        </p:nvSpPr>
        <p:spPr>
          <a:xfrm>
            <a:off x="1669367" y="3740489"/>
            <a:ext cx="2071935" cy="461665"/>
          </a:xfrm>
          <a:prstGeom prst="rect">
            <a:avLst/>
          </a:prstGeom>
          <a:solidFill>
            <a:schemeClr val="bg1">
              <a:lumMod val="95000"/>
            </a:schemeClr>
          </a:solidFill>
          <a:ln w="12700">
            <a:solidFill>
              <a:srgbClr val="004D43"/>
            </a:solidFill>
            <a:prstDash val="dash"/>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7" name="Rechthoek: afgeronde hoeken 26">
            <a:extLst>
              <a:ext uri="{FF2B5EF4-FFF2-40B4-BE49-F238E27FC236}">
                <a16:creationId xmlns:a16="http://schemas.microsoft.com/office/drawing/2014/main" id="{84322AE9-62AF-2729-B20B-3FFAA055FFA3}"/>
              </a:ext>
            </a:extLst>
          </p:cNvPr>
          <p:cNvSpPr/>
          <p:nvPr/>
        </p:nvSpPr>
        <p:spPr>
          <a:xfrm>
            <a:off x="2216353" y="1934404"/>
            <a:ext cx="1015992" cy="465305"/>
          </a:xfrm>
          <a:prstGeom prst="roundRect">
            <a:avLst/>
          </a:prstGeom>
          <a:solidFill>
            <a:srgbClr val="498179"/>
          </a:solidFill>
          <a:ln w="28575">
            <a:noFill/>
          </a:ln>
        </p:spPr>
        <p:txBody>
          <a:bodyPr wrap="none" rtlCol="0" anchor="ctr">
            <a:spAutoFit/>
          </a:bodyPr>
          <a:lstStyle/>
          <a:p>
            <a:pPr algn="ctr" defTabSz="609585" fontAlgn="base">
              <a:spcBef>
                <a:spcPct val="0"/>
              </a:spcBef>
              <a:spcAft>
                <a:spcPct val="0"/>
              </a:spcAft>
            </a:pPr>
            <a:r>
              <a:rPr lang="nl-NL" sz="2133" dirty="0">
                <a:solidFill>
                  <a:prstClr val="white"/>
                </a:solidFill>
                <a:latin typeface="Trebuchet MS"/>
                <a:ea typeface="ＭＳ Ｐゴシック" charset="-128"/>
                <a:cs typeface="Trebuchet MS"/>
              </a:rPr>
              <a:t>Design</a:t>
            </a:r>
          </a:p>
        </p:txBody>
      </p:sp>
      <p:sp>
        <p:nvSpPr>
          <p:cNvPr id="8" name="Tekstvak 28">
            <a:extLst>
              <a:ext uri="{FF2B5EF4-FFF2-40B4-BE49-F238E27FC236}">
                <a16:creationId xmlns:a16="http://schemas.microsoft.com/office/drawing/2014/main" id="{07E64171-8A3B-6D3A-6141-435E2737A7A6}"/>
              </a:ext>
            </a:extLst>
          </p:cNvPr>
          <p:cNvSpPr txBox="1"/>
          <p:nvPr/>
        </p:nvSpPr>
        <p:spPr>
          <a:xfrm>
            <a:off x="3661806" y="1210535"/>
            <a:ext cx="3754431" cy="1118319"/>
          </a:xfrm>
          <a:prstGeom prst="rect">
            <a:avLst/>
          </a:prstGeom>
          <a:noFill/>
        </p:spPr>
        <p:txBody>
          <a:bodyPr wrap="square" rtlCol="0">
            <a:spAutoFit/>
          </a:bodyPr>
          <a:lstStyle/>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sym typeface="Wingdings" panose="05000000000000000000" pitchFamily="2" charset="2"/>
            </a:endParaRPr>
          </a:p>
          <a:p>
            <a:pPr algn="ctr" defTabSz="609585" fontAlgn="base">
              <a:spcBef>
                <a:spcPct val="0"/>
              </a:spcBef>
              <a:spcAft>
                <a:spcPct val="0"/>
              </a:spcAft>
            </a:pPr>
            <a:r>
              <a:rPr lang="nl-NL" sz="1867" dirty="0">
                <a:solidFill>
                  <a:prstClr val="black"/>
                </a:solidFill>
                <a:latin typeface="Trebuchet MS"/>
                <a:ea typeface="ＭＳ Ｐゴシック" charset="-128"/>
                <a:cs typeface="Trebuchet MS"/>
                <a:sym typeface="Wingdings" panose="05000000000000000000" pitchFamily="2" charset="2"/>
              </a:rPr>
              <a:t>Prospective evaluation</a:t>
            </a:r>
            <a:endParaRPr lang="nl-NL" sz="1867" dirty="0">
              <a:solidFill>
                <a:prstClr val="black"/>
              </a:solidFill>
              <a:latin typeface="Trebuchet MS"/>
              <a:ea typeface="ＭＳ Ｐゴシック" charset="-128"/>
              <a:cs typeface="Trebuchet MS"/>
            </a:endParaRPr>
          </a:p>
        </p:txBody>
      </p:sp>
      <p:sp>
        <p:nvSpPr>
          <p:cNvPr id="11" name="Rechthoek: afgeronde hoeken 26">
            <a:extLst>
              <a:ext uri="{FF2B5EF4-FFF2-40B4-BE49-F238E27FC236}">
                <a16:creationId xmlns:a16="http://schemas.microsoft.com/office/drawing/2014/main" id="{7F065BC4-B7EF-B3FE-FE85-E3965F5EB85C}"/>
              </a:ext>
            </a:extLst>
          </p:cNvPr>
          <p:cNvSpPr/>
          <p:nvPr/>
        </p:nvSpPr>
        <p:spPr>
          <a:xfrm>
            <a:off x="1863065" y="3726624"/>
            <a:ext cx="1722572" cy="465305"/>
          </a:xfrm>
          <a:prstGeom prst="roundRect">
            <a:avLst/>
          </a:prstGeom>
          <a:solidFill>
            <a:srgbClr val="498179"/>
          </a:solidFill>
          <a:ln w="28575">
            <a:noFill/>
          </a:ln>
        </p:spPr>
        <p:txBody>
          <a:bodyPr wrap="none" rtlCol="0" anchor="ctr">
            <a:spAutoFit/>
          </a:bodyPr>
          <a:lstStyle/>
          <a:p>
            <a:pPr algn="ctr" defTabSz="609585" fontAlgn="base">
              <a:spcBef>
                <a:spcPct val="0"/>
              </a:spcBef>
              <a:spcAft>
                <a:spcPct val="0"/>
              </a:spcAft>
            </a:pPr>
            <a:r>
              <a:rPr lang="nl-NL" sz="2133" dirty="0">
                <a:solidFill>
                  <a:prstClr val="white"/>
                </a:solidFill>
                <a:latin typeface="Trebuchet MS"/>
                <a:ea typeface="ＭＳ Ｐゴシック" charset="-128"/>
                <a:cs typeface="Trebuchet MS"/>
              </a:rPr>
              <a:t>Intervention</a:t>
            </a:r>
          </a:p>
        </p:txBody>
      </p:sp>
      <p:sp>
        <p:nvSpPr>
          <p:cNvPr id="12" name="Rechthoek: afgeronde hoeken 26">
            <a:extLst>
              <a:ext uri="{FF2B5EF4-FFF2-40B4-BE49-F238E27FC236}">
                <a16:creationId xmlns:a16="http://schemas.microsoft.com/office/drawing/2014/main" id="{7F6B25E4-1877-AA61-753A-1D7E8C4A0045}"/>
              </a:ext>
            </a:extLst>
          </p:cNvPr>
          <p:cNvSpPr/>
          <p:nvPr/>
        </p:nvSpPr>
        <p:spPr>
          <a:xfrm>
            <a:off x="1962110" y="2814290"/>
            <a:ext cx="1524478" cy="465305"/>
          </a:xfrm>
          <a:prstGeom prst="roundRect">
            <a:avLst/>
          </a:prstGeom>
          <a:solidFill>
            <a:srgbClr val="498179"/>
          </a:solidFill>
          <a:ln w="28575">
            <a:noFill/>
          </a:ln>
        </p:spPr>
        <p:txBody>
          <a:bodyPr wrap="none" rtlCol="0" anchor="ctr">
            <a:spAutoFit/>
          </a:bodyPr>
          <a:lstStyle/>
          <a:p>
            <a:pPr algn="ctr" defTabSz="609585" fontAlgn="base">
              <a:spcBef>
                <a:spcPct val="0"/>
              </a:spcBef>
              <a:spcAft>
                <a:spcPct val="0"/>
              </a:spcAft>
            </a:pPr>
            <a:r>
              <a:rPr lang="nl-NL" sz="2133" dirty="0">
                <a:solidFill>
                  <a:prstClr val="white"/>
                </a:solidFill>
                <a:latin typeface="Trebuchet MS"/>
                <a:ea typeface="ＭＳ Ｐゴシック" charset="-128"/>
                <a:cs typeface="Trebuchet MS"/>
              </a:rPr>
              <a:t>Population</a:t>
            </a:r>
          </a:p>
        </p:txBody>
      </p:sp>
      <p:sp>
        <p:nvSpPr>
          <p:cNvPr id="13" name="Rechthoek: afgeronde hoeken 26">
            <a:extLst>
              <a:ext uri="{FF2B5EF4-FFF2-40B4-BE49-F238E27FC236}">
                <a16:creationId xmlns:a16="http://schemas.microsoft.com/office/drawing/2014/main" id="{74E744C5-A0B9-B138-555C-20925C35A546}"/>
              </a:ext>
            </a:extLst>
          </p:cNvPr>
          <p:cNvSpPr/>
          <p:nvPr/>
        </p:nvSpPr>
        <p:spPr>
          <a:xfrm>
            <a:off x="2062729" y="5488404"/>
            <a:ext cx="1323238" cy="465305"/>
          </a:xfrm>
          <a:prstGeom prst="roundRect">
            <a:avLst/>
          </a:prstGeom>
          <a:solidFill>
            <a:schemeClr val="bg1"/>
          </a:solidFill>
          <a:ln w="19050">
            <a:solidFill>
              <a:srgbClr val="498179"/>
            </a:solidFill>
          </a:ln>
        </p:spPr>
        <p:txBody>
          <a:bodyPr wrap="none" rtlCol="0" anchor="ctr">
            <a:spAutoFit/>
          </a:bodyPr>
          <a:lstStyle/>
          <a:p>
            <a:pPr algn="ctr" defTabSz="609585" fontAlgn="base">
              <a:spcBef>
                <a:spcPct val="0"/>
              </a:spcBef>
              <a:spcAft>
                <a:spcPct val="0"/>
              </a:spcAft>
            </a:pPr>
            <a:r>
              <a:rPr lang="nl-NL" sz="2133" dirty="0">
                <a:solidFill>
                  <a:prstClr val="black"/>
                </a:solidFill>
                <a:latin typeface="Trebuchet MS"/>
                <a:ea typeface="ＭＳ Ｐゴシック" charset="-128"/>
                <a:cs typeface="Trebuchet MS"/>
              </a:rPr>
              <a:t>Outcome</a:t>
            </a:r>
          </a:p>
        </p:txBody>
      </p:sp>
      <p:sp>
        <p:nvSpPr>
          <p:cNvPr id="14" name="Rechthoek: afgeronde hoeken 26">
            <a:extLst>
              <a:ext uri="{FF2B5EF4-FFF2-40B4-BE49-F238E27FC236}">
                <a16:creationId xmlns:a16="http://schemas.microsoft.com/office/drawing/2014/main" id="{F6E80DE0-CEC6-D26B-2BAB-BC2603EFC7E3}"/>
              </a:ext>
            </a:extLst>
          </p:cNvPr>
          <p:cNvSpPr/>
          <p:nvPr/>
        </p:nvSpPr>
        <p:spPr>
          <a:xfrm>
            <a:off x="2124776" y="4625670"/>
            <a:ext cx="1199144" cy="465305"/>
          </a:xfrm>
          <a:prstGeom prst="roundRect">
            <a:avLst/>
          </a:prstGeom>
          <a:solidFill>
            <a:srgbClr val="498179"/>
          </a:solidFill>
          <a:ln w="28575">
            <a:noFill/>
          </a:ln>
        </p:spPr>
        <p:txBody>
          <a:bodyPr wrap="none" rtlCol="0" anchor="ctr">
            <a:spAutoFit/>
          </a:bodyPr>
          <a:lstStyle/>
          <a:p>
            <a:pPr algn="ctr" defTabSz="609585" fontAlgn="base">
              <a:spcBef>
                <a:spcPct val="0"/>
              </a:spcBef>
              <a:spcAft>
                <a:spcPct val="0"/>
              </a:spcAft>
            </a:pPr>
            <a:r>
              <a:rPr lang="nl-NL" sz="2133" dirty="0">
                <a:solidFill>
                  <a:prstClr val="white"/>
                </a:solidFill>
                <a:latin typeface="Trebuchet MS"/>
                <a:ea typeface="ＭＳ Ｐゴシック" charset="-128"/>
                <a:cs typeface="Trebuchet MS"/>
              </a:rPr>
              <a:t>Analysis</a:t>
            </a:r>
          </a:p>
        </p:txBody>
      </p:sp>
      <p:sp>
        <p:nvSpPr>
          <p:cNvPr id="15" name="Tekstvak 28">
            <a:extLst>
              <a:ext uri="{FF2B5EF4-FFF2-40B4-BE49-F238E27FC236}">
                <a16:creationId xmlns:a16="http://schemas.microsoft.com/office/drawing/2014/main" id="{57ECE5EA-7183-9E3C-A1ED-ADDB871E3B05}"/>
              </a:ext>
            </a:extLst>
          </p:cNvPr>
          <p:cNvSpPr txBox="1"/>
          <p:nvPr/>
        </p:nvSpPr>
        <p:spPr>
          <a:xfrm>
            <a:off x="3023659" y="2100139"/>
            <a:ext cx="3754431" cy="1118319"/>
          </a:xfrm>
          <a:prstGeom prst="rect">
            <a:avLst/>
          </a:prstGeom>
          <a:noFill/>
        </p:spPr>
        <p:txBody>
          <a:bodyPr wrap="square" rtlCol="0">
            <a:spAutoFit/>
          </a:bodyPr>
          <a:lstStyle/>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r>
              <a:rPr lang="nl-NL" sz="1867" dirty="0">
                <a:solidFill>
                  <a:prstClr val="black"/>
                </a:solidFill>
                <a:latin typeface="Trebuchet MS"/>
                <a:ea typeface="ＭＳ Ｐゴシック" charset="-128"/>
                <a:cs typeface="Trebuchet MS"/>
                <a:sym typeface="Wingdings" panose="05000000000000000000" pitchFamily="2" charset="2"/>
              </a:rPr>
              <a:t>4 living labs</a:t>
            </a:r>
            <a:endParaRPr lang="nl-NL" sz="1867" dirty="0">
              <a:solidFill>
                <a:prstClr val="black"/>
              </a:solidFill>
              <a:latin typeface="Trebuchet MS"/>
              <a:ea typeface="ＭＳ Ｐゴシック" charset="-128"/>
              <a:cs typeface="Trebuchet MS"/>
            </a:endParaRPr>
          </a:p>
        </p:txBody>
      </p:sp>
      <p:sp>
        <p:nvSpPr>
          <p:cNvPr id="16" name="Tekstvak 28">
            <a:extLst>
              <a:ext uri="{FF2B5EF4-FFF2-40B4-BE49-F238E27FC236}">
                <a16:creationId xmlns:a16="http://schemas.microsoft.com/office/drawing/2014/main" id="{F153CE84-A2B4-150C-7389-F8BE7A8C2318}"/>
              </a:ext>
            </a:extLst>
          </p:cNvPr>
          <p:cNvSpPr txBox="1"/>
          <p:nvPr/>
        </p:nvSpPr>
        <p:spPr>
          <a:xfrm>
            <a:off x="3685843" y="3032927"/>
            <a:ext cx="7604624" cy="1118319"/>
          </a:xfrm>
          <a:prstGeom prst="rect">
            <a:avLst/>
          </a:prstGeom>
          <a:noFill/>
        </p:spPr>
        <p:txBody>
          <a:bodyPr wrap="square" rtlCol="0">
            <a:spAutoFit/>
          </a:bodyPr>
          <a:lstStyle/>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r>
              <a:rPr lang="nl-NL" sz="1867" dirty="0">
                <a:solidFill>
                  <a:prstClr val="black"/>
                </a:solidFill>
                <a:latin typeface="Trebuchet MS"/>
                <a:ea typeface="ＭＳ Ｐゴシック" charset="-128"/>
                <a:cs typeface="Trebuchet MS"/>
                <a:sym typeface="Wingdings" panose="05000000000000000000" pitchFamily="2" charset="2"/>
              </a:rPr>
              <a:t>Implementation of evidence-based adherence interventions</a:t>
            </a:r>
            <a:endParaRPr lang="nl-NL" sz="1867" dirty="0">
              <a:solidFill>
                <a:prstClr val="black"/>
              </a:solidFill>
              <a:latin typeface="Trebuchet MS"/>
              <a:ea typeface="ＭＳ Ｐゴシック" charset="-128"/>
              <a:cs typeface="Trebuchet MS"/>
            </a:endParaRPr>
          </a:p>
        </p:txBody>
      </p:sp>
      <p:sp>
        <p:nvSpPr>
          <p:cNvPr id="17" name="Tekstvak 28">
            <a:extLst>
              <a:ext uri="{FF2B5EF4-FFF2-40B4-BE49-F238E27FC236}">
                <a16:creationId xmlns:a16="http://schemas.microsoft.com/office/drawing/2014/main" id="{75B0A114-387D-686E-24D3-148EACC80FE7}"/>
              </a:ext>
            </a:extLst>
          </p:cNvPr>
          <p:cNvSpPr txBox="1"/>
          <p:nvPr/>
        </p:nvSpPr>
        <p:spPr>
          <a:xfrm>
            <a:off x="3978758" y="4306878"/>
            <a:ext cx="3754431" cy="748988"/>
          </a:xfrm>
          <a:prstGeom prst="rect">
            <a:avLst/>
          </a:prstGeom>
          <a:noFill/>
        </p:spPr>
        <p:txBody>
          <a:bodyPr wrap="square" rtlCol="0">
            <a:spAutoFit/>
          </a:bodyPr>
          <a:lstStyle/>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r>
              <a:rPr lang="nl-NL" sz="1867" dirty="0">
                <a:solidFill>
                  <a:prstClr val="black"/>
                </a:solidFill>
                <a:latin typeface="Trebuchet MS"/>
                <a:ea typeface="ＭＳ Ｐゴシック" charset="-128"/>
                <a:cs typeface="Trebuchet MS"/>
                <a:sym typeface="Wingdings" panose="05000000000000000000" pitchFamily="2" charset="2"/>
              </a:rPr>
              <a:t>Deductive analysis using CFIR</a:t>
            </a:r>
            <a:endParaRPr lang="nl-NL" sz="1867" dirty="0">
              <a:solidFill>
                <a:prstClr val="black"/>
              </a:solidFill>
              <a:latin typeface="Trebuchet MS"/>
              <a:ea typeface="ＭＳ Ｐゴシック" charset="-128"/>
              <a:cs typeface="Trebuchet MS"/>
            </a:endParaRPr>
          </a:p>
        </p:txBody>
      </p:sp>
      <p:sp>
        <p:nvSpPr>
          <p:cNvPr id="18" name="Tekstvak 28">
            <a:extLst>
              <a:ext uri="{FF2B5EF4-FFF2-40B4-BE49-F238E27FC236}">
                <a16:creationId xmlns:a16="http://schemas.microsoft.com/office/drawing/2014/main" id="{401AB683-DC28-396E-DBA3-28CF67156191}"/>
              </a:ext>
            </a:extLst>
          </p:cNvPr>
          <p:cNvSpPr txBox="1"/>
          <p:nvPr/>
        </p:nvSpPr>
        <p:spPr>
          <a:xfrm>
            <a:off x="3971598" y="5174875"/>
            <a:ext cx="7404989" cy="1036309"/>
          </a:xfrm>
          <a:prstGeom prst="rect">
            <a:avLst/>
          </a:prstGeom>
          <a:noFill/>
        </p:spPr>
        <p:txBody>
          <a:bodyPr wrap="square" rtlCol="0">
            <a:spAutoFit/>
          </a:bodyPr>
          <a:lstStyle/>
          <a:p>
            <a:pPr algn="ctr" defTabSz="609585" fontAlgn="base">
              <a:spcBef>
                <a:spcPct val="0"/>
              </a:spcBef>
              <a:spcAft>
                <a:spcPct val="0"/>
              </a:spcAft>
            </a:pPr>
            <a:endParaRPr lang="nl-NL" sz="2400" dirty="0">
              <a:solidFill>
                <a:srgbClr val="004D43"/>
              </a:solidFill>
              <a:latin typeface="Trebuchet MS"/>
              <a:ea typeface="ＭＳ Ｐゴシック" charset="-128"/>
              <a:cs typeface="Trebuchet MS"/>
            </a:endParaRPr>
          </a:p>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Implementation determinants observed in 75% of the living labs</a:t>
            </a:r>
          </a:p>
          <a:p>
            <a:pPr algn="ctr" defTabSz="609585" fontAlgn="base">
              <a:spcBef>
                <a:spcPct val="0"/>
              </a:spcBef>
              <a:spcAft>
                <a:spcPct val="0"/>
              </a:spcAft>
            </a:pPr>
            <a:endParaRPr lang="nl-NL" sz="1867" dirty="0">
              <a:solidFill>
                <a:prstClr val="black"/>
              </a:solidFill>
              <a:latin typeface="Trebuchet MS"/>
              <a:ea typeface="ＭＳ Ｐゴシック" charset="-128"/>
              <a:cs typeface="Trebuchet MS"/>
            </a:endParaRPr>
          </a:p>
        </p:txBody>
      </p:sp>
      <p:pic>
        <p:nvPicPr>
          <p:cNvPr id="19" name="Picture 26" descr="Make-It consortium">
            <a:extLst>
              <a:ext uri="{FF2B5EF4-FFF2-40B4-BE49-F238E27FC236}">
                <a16:creationId xmlns:a16="http://schemas.microsoft.com/office/drawing/2014/main" id="{D86C9359-0F17-6CF6-F3AF-523E5D9D1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A30BD6BE-FB54-18C8-69B6-944F870039B7}"/>
              </a:ext>
            </a:extLst>
          </p:cNvPr>
          <p:cNvSpPr/>
          <p:nvPr/>
        </p:nvSpPr>
        <p:spPr>
          <a:xfrm>
            <a:off x="4175787" y="1911665"/>
            <a:ext cx="2784309" cy="510778"/>
          </a:xfrm>
          <a:prstGeom prst="roundRect">
            <a:avLst/>
          </a:prstGeom>
          <a:ln>
            <a:solidFill>
              <a:srgbClr val="498179"/>
            </a:solidFill>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21" name="Rectangle: Rounded Corners 20">
            <a:extLst>
              <a:ext uri="{FF2B5EF4-FFF2-40B4-BE49-F238E27FC236}">
                <a16:creationId xmlns:a16="http://schemas.microsoft.com/office/drawing/2014/main" id="{2019A0F9-F520-8504-756C-CFA5610BEA55}"/>
              </a:ext>
            </a:extLst>
          </p:cNvPr>
          <p:cNvSpPr/>
          <p:nvPr/>
        </p:nvSpPr>
        <p:spPr>
          <a:xfrm>
            <a:off x="4183251" y="2798571"/>
            <a:ext cx="1574528" cy="510778"/>
          </a:xfrm>
          <a:prstGeom prst="roundRect">
            <a:avLst/>
          </a:prstGeom>
          <a:ln>
            <a:solidFill>
              <a:srgbClr val="498179"/>
            </a:solidFill>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22" name="Rectangle: Rounded Corners 21">
            <a:extLst>
              <a:ext uri="{FF2B5EF4-FFF2-40B4-BE49-F238E27FC236}">
                <a16:creationId xmlns:a16="http://schemas.microsoft.com/office/drawing/2014/main" id="{AFAC4F8A-6BFF-B67B-CF16-F565CCC4BA1E}"/>
              </a:ext>
            </a:extLst>
          </p:cNvPr>
          <p:cNvSpPr/>
          <p:nvPr/>
        </p:nvSpPr>
        <p:spPr>
          <a:xfrm>
            <a:off x="4175787" y="3720435"/>
            <a:ext cx="6624736" cy="510778"/>
          </a:xfrm>
          <a:prstGeom prst="roundRect">
            <a:avLst/>
          </a:prstGeom>
          <a:ln>
            <a:solidFill>
              <a:srgbClr val="498179"/>
            </a:solidFill>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23" name="Rectangle: Rounded Corners 22">
            <a:extLst>
              <a:ext uri="{FF2B5EF4-FFF2-40B4-BE49-F238E27FC236}">
                <a16:creationId xmlns:a16="http://schemas.microsoft.com/office/drawing/2014/main" id="{A3467917-7F2F-AC5A-FE13-11365972E8F4}"/>
              </a:ext>
            </a:extLst>
          </p:cNvPr>
          <p:cNvSpPr/>
          <p:nvPr/>
        </p:nvSpPr>
        <p:spPr>
          <a:xfrm>
            <a:off x="4175787" y="4600251"/>
            <a:ext cx="3456384" cy="510778"/>
          </a:xfrm>
          <a:prstGeom prst="roundRect">
            <a:avLst/>
          </a:prstGeom>
          <a:ln>
            <a:solidFill>
              <a:srgbClr val="498179"/>
            </a:solidFill>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24" name="Rectangle: Rounded Corners 23">
            <a:extLst>
              <a:ext uri="{FF2B5EF4-FFF2-40B4-BE49-F238E27FC236}">
                <a16:creationId xmlns:a16="http://schemas.microsoft.com/office/drawing/2014/main" id="{A03F8F24-5549-98DC-6D78-3E5BF4A2B2FE}"/>
              </a:ext>
            </a:extLst>
          </p:cNvPr>
          <p:cNvSpPr/>
          <p:nvPr/>
        </p:nvSpPr>
        <p:spPr>
          <a:xfrm>
            <a:off x="4175787" y="5466875"/>
            <a:ext cx="7200800" cy="510778"/>
          </a:xfrm>
          <a:prstGeom prst="roundRect">
            <a:avLst/>
          </a:prstGeom>
          <a:ln>
            <a:solidFill>
              <a:srgbClr val="498179"/>
            </a:solidFill>
          </a:ln>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Tree>
    <p:extLst>
      <p:ext uri="{BB962C8B-B14F-4D97-AF65-F5344CB8AC3E}">
        <p14:creationId xmlns:p14="http://schemas.microsoft.com/office/powerpoint/2010/main" val="3600491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9D73DCF-A5FF-27CD-76BE-B646D12F8257}"/>
              </a:ext>
            </a:extLst>
          </p:cNvPr>
          <p:cNvSpPr/>
          <p:nvPr/>
        </p:nvSpPr>
        <p:spPr>
          <a:xfrm>
            <a:off x="0" y="366191"/>
            <a:ext cx="12192000" cy="2137308"/>
          </a:xfrm>
          <a:prstGeom prst="rect">
            <a:avLst/>
          </a:prstGeom>
          <a:solidFill>
            <a:srgbClr val="195B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7" name="Tekstvak 6">
            <a:extLst>
              <a:ext uri="{FF2B5EF4-FFF2-40B4-BE49-F238E27FC236}">
                <a16:creationId xmlns:a16="http://schemas.microsoft.com/office/drawing/2014/main" id="{975F6AF1-1E80-F57F-BA3F-8C5FFB9360E2}"/>
              </a:ext>
            </a:extLst>
          </p:cNvPr>
          <p:cNvSpPr txBox="1"/>
          <p:nvPr/>
        </p:nvSpPr>
        <p:spPr>
          <a:xfrm>
            <a:off x="7373709" y="4578496"/>
            <a:ext cx="4575860" cy="1477328"/>
          </a:xfrm>
          <a:prstGeom prst="rect">
            <a:avLst/>
          </a:prstGeom>
          <a:noFill/>
          <a:ln>
            <a:noFill/>
          </a:ln>
        </p:spPr>
        <p:txBody>
          <a:bodyPr wrap="square" rtlCol="0">
            <a:spAutoFit/>
          </a:bodyPr>
          <a:lstStyle/>
          <a:p>
            <a:pPr algn="r">
              <a:lnSpc>
                <a:spcPct val="150000"/>
              </a:lnSpc>
            </a:pPr>
            <a:r>
              <a:rPr lang="en-US" sz="2000" b="1" dirty="0">
                <a:cs typeface="Calibri" panose="020F0502020204030204" pitchFamily="34" charset="0"/>
              </a:rPr>
              <a:t>European Implementation Event</a:t>
            </a:r>
          </a:p>
          <a:p>
            <a:pPr algn="r">
              <a:lnSpc>
                <a:spcPct val="150000"/>
              </a:lnSpc>
            </a:pPr>
            <a:r>
              <a:rPr lang="en-US" sz="2000" b="1" dirty="0">
                <a:cs typeface="Calibri" panose="020F0502020204030204" pitchFamily="34" charset="0"/>
              </a:rPr>
              <a:t>05-06-2025</a:t>
            </a:r>
          </a:p>
          <a:p>
            <a:pPr algn="r">
              <a:lnSpc>
                <a:spcPct val="150000"/>
              </a:lnSpc>
            </a:pPr>
            <a:r>
              <a:rPr lang="en-US" sz="2000" b="1" dirty="0">
                <a:cs typeface="Calibri" panose="020F0502020204030204" pitchFamily="34" charset="0"/>
              </a:rPr>
              <a:t>Sharon Blok MSc, PhD candidate</a:t>
            </a:r>
          </a:p>
        </p:txBody>
      </p:sp>
      <p:sp>
        <p:nvSpPr>
          <p:cNvPr id="9" name="Rechthoek 8">
            <a:extLst>
              <a:ext uri="{FF2B5EF4-FFF2-40B4-BE49-F238E27FC236}">
                <a16:creationId xmlns:a16="http://schemas.microsoft.com/office/drawing/2014/main" id="{4EF497E3-A347-60F8-2EAB-42700E464AC5}"/>
              </a:ext>
            </a:extLst>
          </p:cNvPr>
          <p:cNvSpPr/>
          <p:nvPr/>
        </p:nvSpPr>
        <p:spPr>
          <a:xfrm>
            <a:off x="1212802" y="6518256"/>
            <a:ext cx="1944867" cy="261610"/>
          </a:xfrm>
          <a:prstGeom prst="rect">
            <a:avLst/>
          </a:prstGeom>
        </p:spPr>
        <p:txBody>
          <a:bodyPr wrap="square">
            <a:spAutoFit/>
          </a:bodyPr>
          <a:lstStyle/>
          <a:p>
            <a:pPr algn="r"/>
            <a:r>
              <a:rPr lang="en-US" sz="1100" b="1" i="1" dirty="0">
                <a:solidFill>
                  <a:srgbClr val="47789B"/>
                </a:solidFill>
              </a:rPr>
              <a:t>A</a:t>
            </a:r>
            <a:r>
              <a:rPr lang="en-US" sz="1100" i="1" dirty="0">
                <a:solidFill>
                  <a:srgbClr val="47789B"/>
                </a:solidFill>
              </a:rPr>
              <a:t>lliance of </a:t>
            </a:r>
            <a:r>
              <a:rPr lang="en-US" sz="1100" b="1" i="1" dirty="0">
                <a:solidFill>
                  <a:srgbClr val="47789B"/>
                </a:solidFill>
              </a:rPr>
              <a:t>D</a:t>
            </a:r>
            <a:r>
              <a:rPr lang="en-US" sz="1100" i="1" dirty="0">
                <a:solidFill>
                  <a:srgbClr val="47789B"/>
                </a:solidFill>
              </a:rPr>
              <a:t>utch </a:t>
            </a:r>
            <a:r>
              <a:rPr lang="en-US" sz="1100" b="1" i="1" dirty="0">
                <a:solidFill>
                  <a:srgbClr val="47789B"/>
                </a:solidFill>
              </a:rPr>
              <a:t>B</a:t>
            </a:r>
            <a:r>
              <a:rPr lang="en-US" sz="1100" i="1" dirty="0">
                <a:solidFill>
                  <a:srgbClr val="47789B"/>
                </a:solidFill>
              </a:rPr>
              <a:t>urn </a:t>
            </a:r>
            <a:r>
              <a:rPr lang="en-US" sz="1100" b="1" i="1" dirty="0">
                <a:solidFill>
                  <a:srgbClr val="47789B"/>
                </a:solidFill>
              </a:rPr>
              <a:t>C</a:t>
            </a:r>
            <a:r>
              <a:rPr lang="en-US" sz="1100" i="1" dirty="0">
                <a:solidFill>
                  <a:srgbClr val="47789B"/>
                </a:solidFill>
              </a:rPr>
              <a:t>are</a:t>
            </a:r>
          </a:p>
        </p:txBody>
      </p:sp>
      <p:pic>
        <p:nvPicPr>
          <p:cNvPr id="10" name="Afbeelding 9">
            <a:extLst>
              <a:ext uri="{FF2B5EF4-FFF2-40B4-BE49-F238E27FC236}">
                <a16:creationId xmlns:a16="http://schemas.microsoft.com/office/drawing/2014/main" id="{ACF7C7C0-85C2-16FC-DFE8-90D7B9E64F27}"/>
              </a:ext>
            </a:extLst>
          </p:cNvPr>
          <p:cNvPicPr>
            <a:picLocks noChangeAspect="1"/>
          </p:cNvPicPr>
          <p:nvPr/>
        </p:nvPicPr>
        <p:blipFill>
          <a:blip r:embed="rId2"/>
          <a:stretch>
            <a:fillRect/>
          </a:stretch>
        </p:blipFill>
        <p:spPr>
          <a:xfrm>
            <a:off x="155806" y="6300115"/>
            <a:ext cx="2113992" cy="436283"/>
          </a:xfrm>
          <a:prstGeom prst="rect">
            <a:avLst/>
          </a:prstGeom>
        </p:spPr>
      </p:pic>
      <p:sp>
        <p:nvSpPr>
          <p:cNvPr id="13" name="Titel 1">
            <a:extLst>
              <a:ext uri="{FF2B5EF4-FFF2-40B4-BE49-F238E27FC236}">
                <a16:creationId xmlns:a16="http://schemas.microsoft.com/office/drawing/2014/main" id="{5A69F5FA-7B16-40AE-ADDE-E71D424FA529}"/>
              </a:ext>
            </a:extLst>
          </p:cNvPr>
          <p:cNvSpPr txBox="1">
            <a:spLocks/>
          </p:cNvSpPr>
          <p:nvPr/>
        </p:nvSpPr>
        <p:spPr>
          <a:xfrm>
            <a:off x="452734" y="783468"/>
            <a:ext cx="11286531" cy="132556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000" b="1"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ysClr val="window" lastClr="FFFFFF"/>
                </a:solidFill>
                <a:latin typeface="Calibri" panose="020F0502020204030204"/>
              </a:rPr>
              <a:t>The Fidelity-Adaptation Dilemma in Practice: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1" u="none" strike="noStrike" kern="1200" cap="none" spc="0" normalizeH="0" baseline="0" noProof="0" dirty="0">
                <a:ln>
                  <a:noFill/>
                </a:ln>
                <a:solidFill>
                  <a:sysClr val="window" lastClr="FFFFFF"/>
                </a:solidFill>
                <a:effectLst/>
                <a:uLnTx/>
                <a:uFillTx/>
                <a:latin typeface="Calibri" panose="020F0502020204030204"/>
                <a:cs typeface="Calibri" panose="020F0502020204030204" pitchFamily="34" charset="0"/>
              </a:rPr>
              <a:t>Experiences</a:t>
            </a:r>
            <a:r>
              <a:rPr kumimoji="0" lang="en-US" sz="3200" b="0" i="1" u="none" strike="noStrike" kern="1200" cap="none" spc="0" normalizeH="0" noProof="0" dirty="0">
                <a:ln>
                  <a:noFill/>
                </a:ln>
                <a:solidFill>
                  <a:sysClr val="window" lastClr="FFFFFF"/>
                </a:solidFill>
                <a:effectLst/>
                <a:uLnTx/>
                <a:uFillTx/>
                <a:latin typeface="Calibri" panose="020F0502020204030204"/>
                <a:cs typeface="Calibri" panose="020F0502020204030204" pitchFamily="34" charset="0"/>
              </a:rPr>
              <a:t> from implementing a complex intervention in routine clinical care in three </a:t>
            </a:r>
            <a:r>
              <a:rPr kumimoji="0" lang="en-US" sz="3200" b="0" i="1" u="none" strike="noStrike" kern="1200" cap="none" spc="0" normalizeH="0" noProof="0" dirty="0" err="1">
                <a:ln>
                  <a:noFill/>
                </a:ln>
                <a:solidFill>
                  <a:sysClr val="window" lastClr="FFFFFF"/>
                </a:solidFill>
                <a:effectLst/>
                <a:uLnTx/>
                <a:uFillTx/>
                <a:latin typeface="Calibri" panose="020F0502020204030204"/>
                <a:cs typeface="Calibri" panose="020F0502020204030204" pitchFamily="34" charset="0"/>
              </a:rPr>
              <a:t>specialised</a:t>
            </a:r>
            <a:r>
              <a:rPr kumimoji="0" lang="en-US" sz="3200" b="0" i="1" u="none" strike="noStrike" kern="1200" cap="none" spc="0" normalizeH="0" noProof="0" dirty="0">
                <a:ln>
                  <a:noFill/>
                </a:ln>
                <a:solidFill>
                  <a:sysClr val="window" lastClr="FFFFFF"/>
                </a:solidFill>
                <a:effectLst/>
                <a:uLnTx/>
                <a:uFillTx/>
                <a:latin typeface="Calibri" panose="020F0502020204030204"/>
                <a:cs typeface="Calibri" panose="020F0502020204030204" pitchFamily="34" charset="0"/>
              </a:rPr>
              <a:t> Dutch Burn </a:t>
            </a:r>
            <a:r>
              <a:rPr kumimoji="0" lang="en-US" sz="3200" b="0" i="1" u="none" strike="noStrike" kern="1200" cap="none" spc="0" normalizeH="0" noProof="0" dirty="0" err="1">
                <a:ln>
                  <a:noFill/>
                </a:ln>
                <a:solidFill>
                  <a:sysClr val="window" lastClr="FFFFFF"/>
                </a:solidFill>
                <a:effectLst/>
                <a:uLnTx/>
                <a:uFillTx/>
                <a:latin typeface="Calibri" panose="020F0502020204030204"/>
                <a:cs typeface="Calibri" panose="020F0502020204030204" pitchFamily="34" charset="0"/>
              </a:rPr>
              <a:t>Centres</a:t>
            </a:r>
            <a:endParaRPr kumimoji="0" lang="en-US" sz="3200" b="0" i="1" u="none" strike="noStrike" kern="1200" cap="none" spc="0" normalizeH="0" baseline="0" noProof="0" dirty="0">
              <a:ln>
                <a:noFill/>
              </a:ln>
              <a:solidFill>
                <a:sysClr val="window" lastClr="FFFFFF"/>
              </a:solidFill>
              <a:effectLst/>
              <a:uLnTx/>
              <a:uFillTx/>
              <a:latin typeface="Calibri" panose="020F0502020204030204"/>
              <a:cs typeface="Calibri" panose="020F0502020204030204" pitchFamily="34" charset="0"/>
            </a:endParaRPr>
          </a:p>
        </p:txBody>
      </p:sp>
      <p:sp>
        <p:nvSpPr>
          <p:cNvPr id="15" name="Tekstvak 14">
            <a:extLst>
              <a:ext uri="{FF2B5EF4-FFF2-40B4-BE49-F238E27FC236}">
                <a16:creationId xmlns:a16="http://schemas.microsoft.com/office/drawing/2014/main" id="{975F6AF1-1E80-F57F-BA3F-8C5FFB9360E2}"/>
              </a:ext>
            </a:extLst>
          </p:cNvPr>
          <p:cNvSpPr txBox="1"/>
          <p:nvPr/>
        </p:nvSpPr>
        <p:spPr>
          <a:xfrm>
            <a:off x="155806" y="4689517"/>
            <a:ext cx="6018262" cy="1477328"/>
          </a:xfrm>
          <a:prstGeom prst="rect">
            <a:avLst/>
          </a:prstGeom>
          <a:noFill/>
          <a:ln>
            <a:noFill/>
          </a:ln>
        </p:spPr>
        <p:txBody>
          <a:bodyPr wrap="square" rtlCol="0">
            <a:spAutoFit/>
          </a:bodyPr>
          <a:lstStyle/>
          <a:p>
            <a:pPr>
              <a:lnSpc>
                <a:spcPct val="150000"/>
              </a:lnSpc>
            </a:pPr>
            <a:r>
              <a:rPr lang="en-US" sz="1600" b="1" dirty="0">
                <a:cs typeface="Calibri" panose="020F0502020204030204" pitchFamily="34" charset="0"/>
              </a:rPr>
              <a:t>Co-authors</a:t>
            </a:r>
          </a:p>
          <a:p>
            <a:pPr>
              <a:lnSpc>
                <a:spcPct val="150000"/>
              </a:lnSpc>
            </a:pPr>
            <a:r>
              <a:rPr lang="en-US" sz="1400" dirty="0">
                <a:cs typeface="Calibri" panose="020F0502020204030204" pitchFamily="34" charset="0"/>
              </a:rPr>
              <a:t>Dr. Marianne </a:t>
            </a:r>
            <a:r>
              <a:rPr lang="en-US" sz="1400" dirty="0" err="1">
                <a:cs typeface="Calibri" panose="020F0502020204030204" pitchFamily="34" charset="0"/>
              </a:rPr>
              <a:t>Nieuwenhuis</a:t>
            </a:r>
            <a:r>
              <a:rPr lang="en-US" sz="1400" dirty="0">
                <a:cs typeface="Calibri" panose="020F0502020204030204" pitchFamily="34" charset="0"/>
              </a:rPr>
              <a:t>, Dr. Sonja Scholten MD,                                    Dr. </a:t>
            </a:r>
            <a:r>
              <a:rPr lang="en-US" sz="1400" dirty="0" err="1">
                <a:cs typeface="Calibri" panose="020F0502020204030204" pitchFamily="34" charset="0"/>
              </a:rPr>
              <a:t>Cornelis</a:t>
            </a:r>
            <a:r>
              <a:rPr lang="en-US" sz="1400" dirty="0">
                <a:cs typeface="Calibri" panose="020F0502020204030204" pitchFamily="34" charset="0"/>
              </a:rPr>
              <a:t> van der Vlies MD, Annabel </a:t>
            </a:r>
            <a:r>
              <a:rPr lang="en-US" sz="1400" dirty="0" err="1">
                <a:cs typeface="Calibri" panose="020F0502020204030204" pitchFamily="34" charset="0"/>
              </a:rPr>
              <a:t>Snoeks</a:t>
            </a:r>
            <a:r>
              <a:rPr lang="en-US" sz="1400" dirty="0">
                <a:cs typeface="Calibri" panose="020F0502020204030204" pitchFamily="34" charset="0"/>
              </a:rPr>
              <a:t> MD, Dr. Eelke Bosma MD, Prof. Dr. Corry van der Sluis MD, Dr. Sven Geelen, PT</a:t>
            </a:r>
          </a:p>
        </p:txBody>
      </p:sp>
      <p:pic>
        <p:nvPicPr>
          <p:cNvPr id="2" name="Afbeelding 1"/>
          <p:cNvPicPr>
            <a:picLocks noChangeAspect="1"/>
          </p:cNvPicPr>
          <p:nvPr/>
        </p:nvPicPr>
        <p:blipFill>
          <a:blip r:embed="rId3"/>
          <a:stretch>
            <a:fillRect/>
          </a:stretch>
        </p:blipFill>
        <p:spPr>
          <a:xfrm>
            <a:off x="4272877" y="2895823"/>
            <a:ext cx="3802381" cy="1442283"/>
          </a:xfrm>
          <a:prstGeom prst="rect">
            <a:avLst/>
          </a:prstGeom>
        </p:spPr>
      </p:pic>
      <p:pic>
        <p:nvPicPr>
          <p:cNvPr id="21" name="Picture 4" descr="Maasstad Ziekenhuis Rotterdam">
            <a:extLst>
              <a:ext uri="{FF2B5EF4-FFF2-40B4-BE49-F238E27FC236}">
                <a16:creationId xmlns:a16="http://schemas.microsoft.com/office/drawing/2014/main" id="{2F7179CA-0E8C-501E-30D5-659A103E92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49455"/>
          <a:stretch/>
        </p:blipFill>
        <p:spPr bwMode="auto">
          <a:xfrm>
            <a:off x="4888838" y="6379395"/>
            <a:ext cx="975665" cy="3502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artini ziekenhuis logo - Online met Sjors">
            <a:extLst>
              <a:ext uri="{FF2B5EF4-FFF2-40B4-BE49-F238E27FC236}">
                <a16:creationId xmlns:a16="http://schemas.microsoft.com/office/drawing/2014/main" id="{0243E52D-7822-B65D-CDCA-B0CE65FFF0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0818" y="5959557"/>
            <a:ext cx="1669523" cy="1016554"/>
          </a:xfrm>
          <a:prstGeom prst="rect">
            <a:avLst/>
          </a:prstGeom>
          <a:noFill/>
          <a:extLst>
            <a:ext uri="{909E8E84-426E-40DD-AFC4-6F175D3DCCD1}">
              <a14:hiddenFill xmlns:a14="http://schemas.microsoft.com/office/drawing/2010/main">
                <a:solidFill>
                  <a:srgbClr val="FFFFFF"/>
                </a:solidFill>
              </a14:hiddenFill>
            </a:ext>
          </a:extLst>
        </p:spPr>
      </p:pic>
      <p:pic>
        <p:nvPicPr>
          <p:cNvPr id="23" name="Afbeelding 22"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7642" y="6336594"/>
            <a:ext cx="808329" cy="379960"/>
          </a:xfrm>
          <a:prstGeom prst="rect">
            <a:avLst/>
          </a:prstGeom>
        </p:spPr>
      </p:pic>
      <p:cxnSp>
        <p:nvCxnSpPr>
          <p:cNvPr id="24" name="Rechte verbindingslijn 23">
            <a:extLst>
              <a:ext uri="{FF2B5EF4-FFF2-40B4-BE49-F238E27FC236}">
                <a16:creationId xmlns:a16="http://schemas.microsoft.com/office/drawing/2014/main" id="{B290D443-5E48-8882-3A12-A116075CD502}"/>
              </a:ext>
            </a:extLst>
          </p:cNvPr>
          <p:cNvCxnSpPr/>
          <p:nvPr/>
        </p:nvCxnSpPr>
        <p:spPr>
          <a:xfrm>
            <a:off x="6724517" y="12810570"/>
            <a:ext cx="0" cy="48198"/>
          </a:xfrm>
          <a:prstGeom prst="line">
            <a:avLst/>
          </a:prstGeom>
          <a:noFill/>
          <a:ln w="12700" cap="flat" cmpd="sng" algn="ctr">
            <a:solidFill>
              <a:srgbClr val="476097"/>
            </a:solidFill>
            <a:prstDash val="solid"/>
            <a:miter lim="800000"/>
          </a:ln>
          <a:effectLst/>
        </p:spPr>
      </p:cxnSp>
      <p:pic>
        <p:nvPicPr>
          <p:cNvPr id="25" name="Afbeelding 24">
            <a:extLst>
              <a:ext uri="{FF2B5EF4-FFF2-40B4-BE49-F238E27FC236}">
                <a16:creationId xmlns:a16="http://schemas.microsoft.com/office/drawing/2014/main" id="{87066CF1-2101-5655-8640-E5C5143795B6}"/>
              </a:ext>
            </a:extLst>
          </p:cNvPr>
          <p:cNvPicPr>
            <a:picLocks noChangeAspect="1"/>
          </p:cNvPicPr>
          <p:nvPr/>
        </p:nvPicPr>
        <p:blipFill>
          <a:blip r:embed="rId7"/>
          <a:stretch>
            <a:fillRect/>
          </a:stretch>
        </p:blipFill>
        <p:spPr>
          <a:xfrm>
            <a:off x="6009954" y="6423921"/>
            <a:ext cx="1871634" cy="292633"/>
          </a:xfrm>
          <a:prstGeom prst="rect">
            <a:avLst/>
          </a:prstGeom>
        </p:spPr>
      </p:pic>
      <p:pic>
        <p:nvPicPr>
          <p:cNvPr id="26" name="Picture 2" descr="logo umcg - groeidocument.n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89571" y="6224152"/>
            <a:ext cx="1267695" cy="6338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University of Groningen logo | Logo | University of Groning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6794" y="6349710"/>
            <a:ext cx="1376948" cy="37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207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F2D3-B046-B015-3C2E-8DD8C88B08A9}"/>
              </a:ext>
            </a:extLst>
          </p:cNvPr>
          <p:cNvSpPr>
            <a:spLocks noGrp="1"/>
          </p:cNvSpPr>
          <p:nvPr>
            <p:ph type="title"/>
          </p:nvPr>
        </p:nvSpPr>
        <p:spPr/>
        <p:txBody>
          <a:bodyPr/>
          <a:lstStyle/>
          <a:p>
            <a:r>
              <a:rPr lang="nl-NL" dirty="0"/>
              <a:t>Stage 1 – Delphi results</a:t>
            </a:r>
          </a:p>
        </p:txBody>
      </p:sp>
      <p:sp>
        <p:nvSpPr>
          <p:cNvPr id="4" name="Slide Number Placeholder 3">
            <a:extLst>
              <a:ext uri="{FF2B5EF4-FFF2-40B4-BE49-F238E27FC236}">
                <a16:creationId xmlns:a16="http://schemas.microsoft.com/office/drawing/2014/main" id="{7A2A9CDC-4462-3390-E836-328461EC58DA}"/>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20</a:t>
            </a:fld>
            <a:endParaRPr lang="nl-NL" dirty="0">
              <a:latin typeface="Arial" charset="0"/>
              <a:ea typeface="ＭＳ Ｐゴシック" charset="-128"/>
            </a:endParaRPr>
          </a:p>
        </p:txBody>
      </p:sp>
      <p:graphicFrame>
        <p:nvGraphicFramePr>
          <p:cNvPr id="9" name="Table 8">
            <a:extLst>
              <a:ext uri="{FF2B5EF4-FFF2-40B4-BE49-F238E27FC236}">
                <a16:creationId xmlns:a16="http://schemas.microsoft.com/office/drawing/2014/main" id="{2CB53A23-C53B-90BB-6037-1DA9BB5F93E3}"/>
              </a:ext>
            </a:extLst>
          </p:cNvPr>
          <p:cNvGraphicFramePr>
            <a:graphicFrameLocks noGrp="1"/>
          </p:cNvGraphicFramePr>
          <p:nvPr/>
        </p:nvGraphicFramePr>
        <p:xfrm>
          <a:off x="3791745" y="2003304"/>
          <a:ext cx="3884353" cy="3178184"/>
        </p:xfrm>
        <a:graphic>
          <a:graphicData uri="http://schemas.openxmlformats.org/drawingml/2006/table">
            <a:tbl>
              <a:tblPr firstRow="1" bandRow="1">
                <a:tableStyleId>{9D7B26C5-4107-4FEC-AEDC-1716B250A1EF}</a:tableStyleId>
              </a:tblPr>
              <a:tblGrid>
                <a:gridCol w="2906496">
                  <a:extLst>
                    <a:ext uri="{9D8B030D-6E8A-4147-A177-3AD203B41FA5}">
                      <a16:colId xmlns:a16="http://schemas.microsoft.com/office/drawing/2014/main" val="3404784913"/>
                    </a:ext>
                  </a:extLst>
                </a:gridCol>
                <a:gridCol w="977857">
                  <a:extLst>
                    <a:ext uri="{9D8B030D-6E8A-4147-A177-3AD203B41FA5}">
                      <a16:colId xmlns:a16="http://schemas.microsoft.com/office/drawing/2014/main" val="3449320911"/>
                    </a:ext>
                  </a:extLst>
                </a:gridCol>
              </a:tblGrid>
              <a:tr h="397273">
                <a:tc>
                  <a:txBody>
                    <a:bodyPr/>
                    <a:lstStyle/>
                    <a:p>
                      <a:r>
                        <a:rPr lang="nl-NL" sz="1600" dirty="0"/>
                        <a:t>Background</a:t>
                      </a:r>
                    </a:p>
                  </a:txBody>
                  <a:tcPr marL="121920" marR="121920" marT="60960" marB="60960"/>
                </a:tc>
                <a:tc>
                  <a:txBody>
                    <a:bodyPr/>
                    <a:lstStyle/>
                    <a:p>
                      <a:pPr algn="ctr"/>
                      <a:r>
                        <a:rPr lang="nl-NL" sz="1600" dirty="0"/>
                        <a:t>N=18</a:t>
                      </a:r>
                    </a:p>
                  </a:txBody>
                  <a:tcPr marL="121920" marR="121920" marT="60960" marB="60960"/>
                </a:tc>
                <a:extLst>
                  <a:ext uri="{0D108BD9-81ED-4DB2-BD59-A6C34878D82A}">
                    <a16:rowId xmlns:a16="http://schemas.microsoft.com/office/drawing/2014/main" val="2904881818"/>
                  </a:ext>
                </a:extLst>
              </a:tr>
              <a:tr h="397273">
                <a:tc>
                  <a:txBody>
                    <a:bodyPr/>
                    <a:lstStyle/>
                    <a:p>
                      <a:r>
                        <a:rPr lang="nl-NL" sz="1600" dirty="0"/>
                        <a:t>Researcher</a:t>
                      </a:r>
                    </a:p>
                  </a:txBody>
                  <a:tcPr marL="121920" marR="121920" marT="60960" marB="60960">
                    <a:solidFill>
                      <a:srgbClr val="7CA39A">
                        <a:alpha val="20000"/>
                      </a:srgbClr>
                    </a:solidFill>
                  </a:tcPr>
                </a:tc>
                <a:tc>
                  <a:txBody>
                    <a:bodyPr/>
                    <a:lstStyle/>
                    <a:p>
                      <a:pPr algn="ctr"/>
                      <a:r>
                        <a:rPr lang="nl-NL" sz="1600" dirty="0"/>
                        <a:t>4</a:t>
                      </a:r>
                    </a:p>
                  </a:txBody>
                  <a:tcPr marL="121920" marR="121920" marT="60960" marB="60960">
                    <a:solidFill>
                      <a:srgbClr val="7CA39A">
                        <a:alpha val="20000"/>
                      </a:srgbClr>
                    </a:solidFill>
                  </a:tcPr>
                </a:tc>
                <a:extLst>
                  <a:ext uri="{0D108BD9-81ED-4DB2-BD59-A6C34878D82A}">
                    <a16:rowId xmlns:a16="http://schemas.microsoft.com/office/drawing/2014/main" val="2265919505"/>
                  </a:ext>
                </a:extLst>
              </a:tr>
              <a:tr h="397273">
                <a:tc>
                  <a:txBody>
                    <a:bodyPr/>
                    <a:lstStyle/>
                    <a:p>
                      <a:r>
                        <a:rPr lang="nl-NL" sz="1600" dirty="0"/>
                        <a:t>(Specialized) nurse</a:t>
                      </a:r>
                    </a:p>
                  </a:txBody>
                  <a:tcPr marL="121920" marR="121920" marT="60960" marB="60960"/>
                </a:tc>
                <a:tc>
                  <a:txBody>
                    <a:bodyPr/>
                    <a:lstStyle/>
                    <a:p>
                      <a:pPr algn="ctr"/>
                      <a:r>
                        <a:rPr lang="nl-NL" sz="1600" dirty="0"/>
                        <a:t>4</a:t>
                      </a:r>
                    </a:p>
                  </a:txBody>
                  <a:tcPr marL="121920" marR="121920" marT="60960" marB="60960"/>
                </a:tc>
                <a:extLst>
                  <a:ext uri="{0D108BD9-81ED-4DB2-BD59-A6C34878D82A}">
                    <a16:rowId xmlns:a16="http://schemas.microsoft.com/office/drawing/2014/main" val="2949786323"/>
                  </a:ext>
                </a:extLst>
              </a:tr>
              <a:tr h="397273">
                <a:tc>
                  <a:txBody>
                    <a:bodyPr/>
                    <a:lstStyle/>
                    <a:p>
                      <a:r>
                        <a:rPr lang="nl-NL" sz="1600" dirty="0"/>
                        <a:t>Community pharmacist</a:t>
                      </a:r>
                    </a:p>
                  </a:txBody>
                  <a:tcPr marL="121920" marR="121920" marT="60960" marB="60960">
                    <a:solidFill>
                      <a:srgbClr val="7CA39A">
                        <a:alpha val="20000"/>
                      </a:srgbClr>
                    </a:solidFill>
                  </a:tcPr>
                </a:tc>
                <a:tc>
                  <a:txBody>
                    <a:bodyPr/>
                    <a:lstStyle/>
                    <a:p>
                      <a:pPr algn="ctr"/>
                      <a:r>
                        <a:rPr lang="nl-NL" sz="1600" dirty="0"/>
                        <a:t>3</a:t>
                      </a:r>
                    </a:p>
                  </a:txBody>
                  <a:tcPr marL="121920" marR="121920" marT="60960" marB="60960">
                    <a:solidFill>
                      <a:srgbClr val="7CA39A">
                        <a:alpha val="20000"/>
                      </a:srgbClr>
                    </a:solidFill>
                  </a:tcPr>
                </a:tc>
                <a:extLst>
                  <a:ext uri="{0D108BD9-81ED-4DB2-BD59-A6C34878D82A}">
                    <a16:rowId xmlns:a16="http://schemas.microsoft.com/office/drawing/2014/main" val="2038615661"/>
                  </a:ext>
                </a:extLst>
              </a:tr>
              <a:tr h="397273">
                <a:tc>
                  <a:txBody>
                    <a:bodyPr/>
                    <a:lstStyle/>
                    <a:p>
                      <a:r>
                        <a:rPr lang="nl-NL" sz="1600" dirty="0"/>
                        <a:t>Outpatient pharmacist</a:t>
                      </a:r>
                    </a:p>
                  </a:txBody>
                  <a:tcPr marL="121920" marR="121920" marT="60960" marB="60960"/>
                </a:tc>
                <a:tc>
                  <a:txBody>
                    <a:bodyPr/>
                    <a:lstStyle/>
                    <a:p>
                      <a:pPr algn="ctr"/>
                      <a:r>
                        <a:rPr lang="nl-NL" sz="1600" dirty="0"/>
                        <a:t>2</a:t>
                      </a:r>
                    </a:p>
                  </a:txBody>
                  <a:tcPr marL="121920" marR="121920" marT="60960" marB="60960"/>
                </a:tc>
                <a:extLst>
                  <a:ext uri="{0D108BD9-81ED-4DB2-BD59-A6C34878D82A}">
                    <a16:rowId xmlns:a16="http://schemas.microsoft.com/office/drawing/2014/main" val="3252187796"/>
                  </a:ext>
                </a:extLst>
              </a:tr>
              <a:tr h="397273">
                <a:tc>
                  <a:txBody>
                    <a:bodyPr/>
                    <a:lstStyle/>
                    <a:p>
                      <a:r>
                        <a:rPr lang="nl-NL" sz="1600" dirty="0"/>
                        <a:t>General practioner</a:t>
                      </a:r>
                    </a:p>
                  </a:txBody>
                  <a:tcPr marL="121920" marR="121920" marT="60960" marB="60960">
                    <a:solidFill>
                      <a:srgbClr val="7CA39A">
                        <a:alpha val="20000"/>
                      </a:srgbClr>
                    </a:solidFill>
                  </a:tcPr>
                </a:tc>
                <a:tc>
                  <a:txBody>
                    <a:bodyPr/>
                    <a:lstStyle/>
                    <a:p>
                      <a:pPr algn="ctr"/>
                      <a:r>
                        <a:rPr lang="nl-NL" sz="1600" dirty="0"/>
                        <a:t>2</a:t>
                      </a:r>
                    </a:p>
                  </a:txBody>
                  <a:tcPr marL="121920" marR="121920" marT="60960" marB="60960">
                    <a:solidFill>
                      <a:srgbClr val="7CA39A">
                        <a:alpha val="20000"/>
                      </a:srgbClr>
                    </a:solidFill>
                  </a:tcPr>
                </a:tc>
                <a:extLst>
                  <a:ext uri="{0D108BD9-81ED-4DB2-BD59-A6C34878D82A}">
                    <a16:rowId xmlns:a16="http://schemas.microsoft.com/office/drawing/2014/main" val="3900598770"/>
                  </a:ext>
                </a:extLst>
              </a:tr>
              <a:tr h="397273">
                <a:tc>
                  <a:txBody>
                    <a:bodyPr/>
                    <a:lstStyle/>
                    <a:p>
                      <a:r>
                        <a:rPr lang="nl-NL" sz="1600" dirty="0"/>
                        <a:t>Medical specialist</a:t>
                      </a:r>
                    </a:p>
                  </a:txBody>
                  <a:tcPr marL="121920" marR="121920" marT="60960" marB="60960"/>
                </a:tc>
                <a:tc>
                  <a:txBody>
                    <a:bodyPr/>
                    <a:lstStyle/>
                    <a:p>
                      <a:pPr algn="ctr"/>
                      <a:r>
                        <a:rPr lang="nl-NL" sz="1600" dirty="0"/>
                        <a:t>2</a:t>
                      </a:r>
                    </a:p>
                  </a:txBody>
                  <a:tcPr marL="121920" marR="121920" marT="60960" marB="60960"/>
                </a:tc>
                <a:extLst>
                  <a:ext uri="{0D108BD9-81ED-4DB2-BD59-A6C34878D82A}">
                    <a16:rowId xmlns:a16="http://schemas.microsoft.com/office/drawing/2014/main" val="3236081538"/>
                  </a:ext>
                </a:extLst>
              </a:tr>
              <a:tr h="397273">
                <a:tc>
                  <a:txBody>
                    <a:bodyPr/>
                    <a:lstStyle/>
                    <a:p>
                      <a:r>
                        <a:rPr lang="nl-NL" sz="1600" dirty="0"/>
                        <a:t>Hospital pharmacist</a:t>
                      </a:r>
                    </a:p>
                  </a:txBody>
                  <a:tcPr marL="121920" marR="121920" marT="60960" marB="60960">
                    <a:solidFill>
                      <a:srgbClr val="7CA39A">
                        <a:alpha val="20000"/>
                      </a:srgbClr>
                    </a:solidFill>
                  </a:tcPr>
                </a:tc>
                <a:tc>
                  <a:txBody>
                    <a:bodyPr/>
                    <a:lstStyle/>
                    <a:p>
                      <a:pPr algn="ctr"/>
                      <a:r>
                        <a:rPr lang="nl-NL" sz="1600" dirty="0"/>
                        <a:t>1</a:t>
                      </a:r>
                    </a:p>
                  </a:txBody>
                  <a:tcPr marL="121920" marR="121920" marT="60960" marB="60960">
                    <a:solidFill>
                      <a:srgbClr val="7CA39A">
                        <a:alpha val="20000"/>
                      </a:srgbClr>
                    </a:solidFill>
                  </a:tcPr>
                </a:tc>
                <a:extLst>
                  <a:ext uri="{0D108BD9-81ED-4DB2-BD59-A6C34878D82A}">
                    <a16:rowId xmlns:a16="http://schemas.microsoft.com/office/drawing/2014/main" val="1711420275"/>
                  </a:ext>
                </a:extLst>
              </a:tr>
            </a:tbl>
          </a:graphicData>
        </a:graphic>
      </p:graphicFrame>
      <p:pic>
        <p:nvPicPr>
          <p:cNvPr id="19" name="Picture 26" descr="Make-It consortium">
            <a:extLst>
              <a:ext uri="{FF2B5EF4-FFF2-40B4-BE49-F238E27FC236}">
                <a16:creationId xmlns:a16="http://schemas.microsoft.com/office/drawing/2014/main" id="{C4A60622-1782-7E3C-AE5D-66C93F40C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BC7E065C-3CFD-6660-1FA4-64E49670CFA1}"/>
              </a:ext>
            </a:extLst>
          </p:cNvPr>
          <p:cNvSpPr/>
          <p:nvPr/>
        </p:nvSpPr>
        <p:spPr>
          <a:xfrm>
            <a:off x="3216728" y="5927318"/>
            <a:ext cx="5378395" cy="420045"/>
          </a:xfrm>
          <a:prstGeom prst="roundRect">
            <a:avLst/>
          </a:prstGeom>
          <a:solidFill>
            <a:srgbClr val="004D43"/>
          </a:solidFill>
        </p:spPr>
        <p:txBody>
          <a:bodyPr wrap="none" rtlCol="0" anchor="ctr">
            <a:spAutoFit/>
          </a:bodyPr>
          <a:lstStyle/>
          <a:p>
            <a:pPr algn="ctr" defTabSz="609585" fontAlgn="base">
              <a:spcBef>
                <a:spcPct val="0"/>
              </a:spcBef>
              <a:spcAft>
                <a:spcPct val="0"/>
              </a:spcAft>
            </a:pPr>
            <a:r>
              <a:rPr lang="nl-NL" sz="1867" dirty="0">
                <a:solidFill>
                  <a:prstClr val="white"/>
                </a:solidFill>
                <a:latin typeface="Arial" charset="0"/>
                <a:ea typeface="ＭＳ Ｐゴシック" charset="-128"/>
              </a:rPr>
              <a:t>28 of 40 determinants were considered important</a:t>
            </a:r>
          </a:p>
        </p:txBody>
      </p:sp>
    </p:spTree>
    <p:extLst>
      <p:ext uri="{BB962C8B-B14F-4D97-AF65-F5344CB8AC3E}">
        <p14:creationId xmlns:p14="http://schemas.microsoft.com/office/powerpoint/2010/main" val="1353684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6A7F-89F9-2FA4-D4B8-B1A7638C3DAF}"/>
              </a:ext>
            </a:extLst>
          </p:cNvPr>
          <p:cNvSpPr>
            <a:spLocks noGrp="1"/>
          </p:cNvSpPr>
          <p:nvPr>
            <p:ph type="title"/>
          </p:nvPr>
        </p:nvSpPr>
        <p:spPr/>
        <p:txBody>
          <a:bodyPr/>
          <a:lstStyle/>
          <a:p>
            <a:r>
              <a:rPr lang="nl-NL" dirty="0"/>
              <a:t>Stage 2 – living lab observations</a:t>
            </a:r>
          </a:p>
        </p:txBody>
      </p:sp>
      <p:sp>
        <p:nvSpPr>
          <p:cNvPr id="4" name="Slide Number Placeholder 3">
            <a:extLst>
              <a:ext uri="{FF2B5EF4-FFF2-40B4-BE49-F238E27FC236}">
                <a16:creationId xmlns:a16="http://schemas.microsoft.com/office/drawing/2014/main" id="{3C547021-FEC4-2E36-7B15-6010DEDB190A}"/>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21</a:t>
            </a:fld>
            <a:endParaRPr lang="nl-NL">
              <a:latin typeface="Arial" charset="0"/>
              <a:ea typeface="ＭＳ Ｐゴシック" charset="-128"/>
            </a:endParaRPr>
          </a:p>
        </p:txBody>
      </p:sp>
      <p:sp>
        <p:nvSpPr>
          <p:cNvPr id="5" name="Oval 4">
            <a:extLst>
              <a:ext uri="{FF2B5EF4-FFF2-40B4-BE49-F238E27FC236}">
                <a16:creationId xmlns:a16="http://schemas.microsoft.com/office/drawing/2014/main" id="{4E56042F-59CE-5AC9-4BA4-8F3ACBB86F11}"/>
              </a:ext>
            </a:extLst>
          </p:cNvPr>
          <p:cNvSpPr/>
          <p:nvPr/>
        </p:nvSpPr>
        <p:spPr>
          <a:xfrm>
            <a:off x="1679510" y="3541939"/>
            <a:ext cx="4224469" cy="649188"/>
          </a:xfrm>
          <a:prstGeom prst="ellipse">
            <a:avLst/>
          </a:prstGeom>
          <a:solidFill>
            <a:srgbClr val="004D43"/>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6" name="Oval 5">
            <a:extLst>
              <a:ext uri="{FF2B5EF4-FFF2-40B4-BE49-F238E27FC236}">
                <a16:creationId xmlns:a16="http://schemas.microsoft.com/office/drawing/2014/main" id="{00877D2A-76C0-5FCE-1519-A3B722F06D00}"/>
              </a:ext>
            </a:extLst>
          </p:cNvPr>
          <p:cNvSpPr/>
          <p:nvPr/>
        </p:nvSpPr>
        <p:spPr>
          <a:xfrm>
            <a:off x="2368352" y="4118003"/>
            <a:ext cx="2880320" cy="649188"/>
          </a:xfrm>
          <a:prstGeom prst="ellipse">
            <a:avLst/>
          </a:prstGeom>
          <a:solidFill>
            <a:srgbClr val="66948E"/>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7" name="Oval 6">
            <a:extLst>
              <a:ext uri="{FF2B5EF4-FFF2-40B4-BE49-F238E27FC236}">
                <a16:creationId xmlns:a16="http://schemas.microsoft.com/office/drawing/2014/main" id="{63BD3345-68D2-CE5E-C828-377482794796}"/>
              </a:ext>
            </a:extLst>
          </p:cNvPr>
          <p:cNvSpPr/>
          <p:nvPr/>
        </p:nvSpPr>
        <p:spPr>
          <a:xfrm>
            <a:off x="2903646" y="4790078"/>
            <a:ext cx="1776197" cy="649188"/>
          </a:xfrm>
          <a:prstGeom prst="ellipse">
            <a:avLst/>
          </a:prstGeom>
          <a:solidFill>
            <a:srgbClr val="DFE8E2"/>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8" name="Rectangle: Rounded Corners 7">
            <a:extLst>
              <a:ext uri="{FF2B5EF4-FFF2-40B4-BE49-F238E27FC236}">
                <a16:creationId xmlns:a16="http://schemas.microsoft.com/office/drawing/2014/main" id="{39811A97-7B2E-7501-BBFE-2B716E369CD3}"/>
              </a:ext>
            </a:extLst>
          </p:cNvPr>
          <p:cNvSpPr/>
          <p:nvPr/>
        </p:nvSpPr>
        <p:spPr>
          <a:xfrm>
            <a:off x="6592821" y="2642986"/>
            <a:ext cx="2688299" cy="737933"/>
          </a:xfrm>
          <a:prstGeom prst="roundRect">
            <a:avLst/>
          </a:prstGeom>
          <a:solidFill>
            <a:srgbClr val="E4E4E4"/>
          </a:solidFill>
        </p:spPr>
        <p:txBody>
          <a:bodyPr wrap="square" rtlCol="0" anchor="ctr">
            <a:spAutoFit/>
          </a:bodyPr>
          <a:lstStyle/>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Implementation process</a:t>
            </a:r>
          </a:p>
        </p:txBody>
      </p:sp>
      <p:cxnSp>
        <p:nvCxnSpPr>
          <p:cNvPr id="12" name="Straight Arrow Connector 11">
            <a:extLst>
              <a:ext uri="{FF2B5EF4-FFF2-40B4-BE49-F238E27FC236}">
                <a16:creationId xmlns:a16="http://schemas.microsoft.com/office/drawing/2014/main" id="{EF2FA2AC-C10D-4A70-D7A2-02083C2D19E3}"/>
              </a:ext>
            </a:extLst>
          </p:cNvPr>
          <p:cNvCxnSpPr>
            <a:cxnSpLocks/>
          </p:cNvCxnSpPr>
          <p:nvPr/>
        </p:nvCxnSpPr>
        <p:spPr>
          <a:xfrm flipH="1">
            <a:off x="4887483" y="4583007"/>
            <a:ext cx="2738460" cy="0"/>
          </a:xfrm>
          <a:prstGeom prst="straightConnector1">
            <a:avLst/>
          </a:prstGeom>
          <a:ln w="76200">
            <a:solidFill>
              <a:srgbClr val="E79419"/>
            </a:solidFill>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D0BBB823-2F08-60D3-F752-C0942ECB5FA6}"/>
              </a:ext>
            </a:extLst>
          </p:cNvPr>
          <p:cNvSpPr txBox="1"/>
          <p:nvPr/>
        </p:nvSpPr>
        <p:spPr>
          <a:xfrm>
            <a:off x="2896007" y="2321162"/>
            <a:ext cx="1776197" cy="379656"/>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white"/>
                </a:solidFill>
                <a:latin typeface="Trebuchet MS"/>
                <a:ea typeface="ＭＳ Ｐゴシック" charset="-128"/>
                <a:cs typeface="Trebuchet MS"/>
              </a:rPr>
              <a:t>Outer setting</a:t>
            </a:r>
          </a:p>
        </p:txBody>
      </p:sp>
      <p:sp>
        <p:nvSpPr>
          <p:cNvPr id="14" name="TextBox 13">
            <a:extLst>
              <a:ext uri="{FF2B5EF4-FFF2-40B4-BE49-F238E27FC236}">
                <a16:creationId xmlns:a16="http://schemas.microsoft.com/office/drawing/2014/main" id="{DB20D6AC-0C36-B624-C555-ED14A17FB66E}"/>
              </a:ext>
            </a:extLst>
          </p:cNvPr>
          <p:cNvSpPr txBox="1"/>
          <p:nvPr/>
        </p:nvSpPr>
        <p:spPr>
          <a:xfrm>
            <a:off x="2903646" y="3421323"/>
            <a:ext cx="1776197" cy="666977"/>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white"/>
                </a:solidFill>
                <a:latin typeface="Trebuchet MS"/>
                <a:ea typeface="ＭＳ Ｐゴシック" charset="-128"/>
                <a:cs typeface="Trebuchet MS"/>
              </a:rPr>
              <a:t>Inner setting: living lab</a:t>
            </a:r>
          </a:p>
        </p:txBody>
      </p:sp>
      <p:sp>
        <p:nvSpPr>
          <p:cNvPr id="16" name="TextBox 15">
            <a:extLst>
              <a:ext uri="{FF2B5EF4-FFF2-40B4-BE49-F238E27FC236}">
                <a16:creationId xmlns:a16="http://schemas.microsoft.com/office/drawing/2014/main" id="{A1F5C82B-BDA8-2841-8439-832EE9D2E099}"/>
              </a:ext>
            </a:extLst>
          </p:cNvPr>
          <p:cNvSpPr txBox="1"/>
          <p:nvPr/>
        </p:nvSpPr>
        <p:spPr>
          <a:xfrm>
            <a:off x="2904936" y="4909487"/>
            <a:ext cx="1776197" cy="379656"/>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Individuals</a:t>
            </a:r>
          </a:p>
        </p:txBody>
      </p:sp>
      <p:cxnSp>
        <p:nvCxnSpPr>
          <p:cNvPr id="18" name="Straight Arrow Connector 17">
            <a:extLst>
              <a:ext uri="{FF2B5EF4-FFF2-40B4-BE49-F238E27FC236}">
                <a16:creationId xmlns:a16="http://schemas.microsoft.com/office/drawing/2014/main" id="{FC24098D-B29C-3869-A874-3215F7F6ED9C}"/>
              </a:ext>
            </a:extLst>
          </p:cNvPr>
          <p:cNvCxnSpPr>
            <a:cxnSpLocks/>
          </p:cNvCxnSpPr>
          <p:nvPr/>
        </p:nvCxnSpPr>
        <p:spPr>
          <a:xfrm>
            <a:off x="6960096" y="3397873"/>
            <a:ext cx="0" cy="1185135"/>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pic>
        <p:nvPicPr>
          <p:cNvPr id="20" name="Picture 26" descr="Make-It consortium">
            <a:extLst>
              <a:ext uri="{FF2B5EF4-FFF2-40B4-BE49-F238E27FC236}">
                <a16:creationId xmlns:a16="http://schemas.microsoft.com/office/drawing/2014/main" id="{E08A41E1-9196-16B0-1B83-579D4B36F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9">
            <a:extLst>
              <a:ext uri="{FF2B5EF4-FFF2-40B4-BE49-F238E27FC236}">
                <a16:creationId xmlns:a16="http://schemas.microsoft.com/office/drawing/2014/main" id="{AA7203BD-E760-8153-AF1E-00B83AD86525}"/>
              </a:ext>
            </a:extLst>
          </p:cNvPr>
          <p:cNvSpPr/>
          <p:nvPr/>
        </p:nvSpPr>
        <p:spPr>
          <a:xfrm>
            <a:off x="7625943" y="4372984"/>
            <a:ext cx="2302949" cy="420045"/>
          </a:xfrm>
          <a:prstGeom prst="roundRect">
            <a:avLst/>
          </a:prstGeom>
          <a:solidFill>
            <a:srgbClr val="414141"/>
          </a:solidFill>
        </p:spPr>
        <p:txBody>
          <a:bodyPr wrap="square" rtlCol="0" anchor="ctr">
            <a:spAutoFit/>
          </a:bodyPr>
          <a:lstStyle/>
          <a:p>
            <a:pPr algn="ctr" defTabSz="609585" fontAlgn="base">
              <a:spcBef>
                <a:spcPct val="0"/>
              </a:spcBef>
              <a:spcAft>
                <a:spcPct val="0"/>
              </a:spcAft>
            </a:pPr>
            <a:r>
              <a:rPr lang="nl-NL" sz="1867" dirty="0" err="1">
                <a:solidFill>
                  <a:prstClr val="white"/>
                </a:solidFill>
                <a:latin typeface="Trebuchet MS"/>
                <a:ea typeface="ＭＳ Ｐゴシック" charset="-128"/>
                <a:cs typeface="Trebuchet MS"/>
              </a:rPr>
              <a:t>Intervention</a:t>
            </a:r>
            <a:endParaRPr lang="nl-NL" sz="1867" dirty="0">
              <a:solidFill>
                <a:prstClr val="white"/>
              </a:solidFill>
              <a:latin typeface="Trebuchet MS"/>
              <a:ea typeface="ＭＳ Ｐゴシック" charset="-128"/>
              <a:cs typeface="Trebuchet MS"/>
            </a:endParaRPr>
          </a:p>
        </p:txBody>
      </p:sp>
      <p:sp>
        <p:nvSpPr>
          <p:cNvPr id="21" name="Rectangle: Rounded Corners 20">
            <a:extLst>
              <a:ext uri="{FF2B5EF4-FFF2-40B4-BE49-F238E27FC236}">
                <a16:creationId xmlns:a16="http://schemas.microsoft.com/office/drawing/2014/main" id="{C652849D-A425-246D-2B38-6259EC205FCA}"/>
              </a:ext>
            </a:extLst>
          </p:cNvPr>
          <p:cNvSpPr/>
          <p:nvPr/>
        </p:nvSpPr>
        <p:spPr>
          <a:xfrm>
            <a:off x="3009602" y="6167604"/>
            <a:ext cx="5788764" cy="420045"/>
          </a:xfrm>
          <a:prstGeom prst="roundRect">
            <a:avLst/>
          </a:prstGeom>
          <a:solidFill>
            <a:srgbClr val="004D43"/>
          </a:solidFill>
        </p:spPr>
        <p:txBody>
          <a:bodyPr wrap="none" rtlCol="0" anchor="ctr">
            <a:spAutoFit/>
          </a:bodyPr>
          <a:lstStyle/>
          <a:p>
            <a:pPr algn="ctr" defTabSz="609585" fontAlgn="base">
              <a:spcBef>
                <a:spcPct val="0"/>
              </a:spcBef>
              <a:spcAft>
                <a:spcPct val="0"/>
              </a:spcAft>
            </a:pPr>
            <a:r>
              <a:rPr lang="nl-NL" sz="1867" dirty="0">
                <a:solidFill>
                  <a:prstClr val="white"/>
                </a:solidFill>
                <a:latin typeface="Arial" charset="0"/>
                <a:ea typeface="ＭＳ Ｐゴシック" charset="-128"/>
              </a:rPr>
              <a:t>16 of 40 determinants were observed to be important</a:t>
            </a:r>
          </a:p>
        </p:txBody>
      </p:sp>
    </p:spTree>
    <p:extLst>
      <p:ext uri="{BB962C8B-B14F-4D97-AF65-F5344CB8AC3E}">
        <p14:creationId xmlns:p14="http://schemas.microsoft.com/office/powerpoint/2010/main" val="1259056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6A7F-89F9-2FA4-D4B8-B1A7638C3DAF}"/>
              </a:ext>
            </a:extLst>
          </p:cNvPr>
          <p:cNvSpPr>
            <a:spLocks noGrp="1"/>
          </p:cNvSpPr>
          <p:nvPr>
            <p:ph type="title"/>
          </p:nvPr>
        </p:nvSpPr>
        <p:spPr/>
        <p:txBody>
          <a:bodyPr/>
          <a:lstStyle/>
          <a:p>
            <a:r>
              <a:rPr lang="nl-NL" dirty="0"/>
              <a:t>Stage 2 – living lab observations</a:t>
            </a:r>
          </a:p>
        </p:txBody>
      </p:sp>
      <p:sp>
        <p:nvSpPr>
          <p:cNvPr id="4" name="Slide Number Placeholder 3">
            <a:extLst>
              <a:ext uri="{FF2B5EF4-FFF2-40B4-BE49-F238E27FC236}">
                <a16:creationId xmlns:a16="http://schemas.microsoft.com/office/drawing/2014/main" id="{3C547021-FEC4-2E36-7B15-6010DEDB190A}"/>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22</a:t>
            </a:fld>
            <a:endParaRPr lang="nl-NL">
              <a:latin typeface="Arial" charset="0"/>
              <a:ea typeface="ＭＳ Ｐゴシック" charset="-128"/>
            </a:endParaRPr>
          </a:p>
        </p:txBody>
      </p:sp>
      <p:sp>
        <p:nvSpPr>
          <p:cNvPr id="5" name="Oval 4">
            <a:extLst>
              <a:ext uri="{FF2B5EF4-FFF2-40B4-BE49-F238E27FC236}">
                <a16:creationId xmlns:a16="http://schemas.microsoft.com/office/drawing/2014/main" id="{4E56042F-59CE-5AC9-4BA4-8F3ACBB86F11}"/>
              </a:ext>
            </a:extLst>
          </p:cNvPr>
          <p:cNvSpPr/>
          <p:nvPr/>
        </p:nvSpPr>
        <p:spPr>
          <a:xfrm>
            <a:off x="1679510" y="3541939"/>
            <a:ext cx="4224469" cy="649188"/>
          </a:xfrm>
          <a:prstGeom prst="ellipse">
            <a:avLst/>
          </a:prstGeom>
          <a:solidFill>
            <a:srgbClr val="004D43"/>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6" name="Oval 5">
            <a:extLst>
              <a:ext uri="{FF2B5EF4-FFF2-40B4-BE49-F238E27FC236}">
                <a16:creationId xmlns:a16="http://schemas.microsoft.com/office/drawing/2014/main" id="{00877D2A-76C0-5FCE-1519-A3B722F06D00}"/>
              </a:ext>
            </a:extLst>
          </p:cNvPr>
          <p:cNvSpPr/>
          <p:nvPr/>
        </p:nvSpPr>
        <p:spPr>
          <a:xfrm>
            <a:off x="2368352" y="4118003"/>
            <a:ext cx="2880320" cy="649188"/>
          </a:xfrm>
          <a:prstGeom prst="ellipse">
            <a:avLst/>
          </a:prstGeom>
          <a:solidFill>
            <a:srgbClr val="66948E"/>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7" name="Oval 6">
            <a:extLst>
              <a:ext uri="{FF2B5EF4-FFF2-40B4-BE49-F238E27FC236}">
                <a16:creationId xmlns:a16="http://schemas.microsoft.com/office/drawing/2014/main" id="{63BD3345-68D2-CE5E-C828-377482794796}"/>
              </a:ext>
            </a:extLst>
          </p:cNvPr>
          <p:cNvSpPr/>
          <p:nvPr/>
        </p:nvSpPr>
        <p:spPr>
          <a:xfrm>
            <a:off x="2903646" y="4790078"/>
            <a:ext cx="1776197" cy="649188"/>
          </a:xfrm>
          <a:prstGeom prst="ellipse">
            <a:avLst/>
          </a:prstGeom>
          <a:solidFill>
            <a:srgbClr val="DFE8E2"/>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8" name="Rectangle: Rounded Corners 7">
            <a:extLst>
              <a:ext uri="{FF2B5EF4-FFF2-40B4-BE49-F238E27FC236}">
                <a16:creationId xmlns:a16="http://schemas.microsoft.com/office/drawing/2014/main" id="{39811A97-7B2E-7501-BBFE-2B716E369CD3}"/>
              </a:ext>
            </a:extLst>
          </p:cNvPr>
          <p:cNvSpPr/>
          <p:nvPr/>
        </p:nvSpPr>
        <p:spPr>
          <a:xfrm>
            <a:off x="6592821" y="2642986"/>
            <a:ext cx="2688299" cy="737933"/>
          </a:xfrm>
          <a:prstGeom prst="roundRect">
            <a:avLst/>
          </a:prstGeom>
          <a:solidFill>
            <a:srgbClr val="E4E4E4"/>
          </a:solidFill>
        </p:spPr>
        <p:txBody>
          <a:bodyPr wrap="square" rtlCol="0" anchor="ctr">
            <a:spAutoFit/>
          </a:bodyPr>
          <a:lstStyle/>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Implementation process</a:t>
            </a:r>
          </a:p>
        </p:txBody>
      </p:sp>
      <p:cxnSp>
        <p:nvCxnSpPr>
          <p:cNvPr id="12" name="Straight Arrow Connector 11">
            <a:extLst>
              <a:ext uri="{FF2B5EF4-FFF2-40B4-BE49-F238E27FC236}">
                <a16:creationId xmlns:a16="http://schemas.microsoft.com/office/drawing/2014/main" id="{EF2FA2AC-C10D-4A70-D7A2-02083C2D19E3}"/>
              </a:ext>
            </a:extLst>
          </p:cNvPr>
          <p:cNvCxnSpPr>
            <a:cxnSpLocks/>
          </p:cNvCxnSpPr>
          <p:nvPr/>
        </p:nvCxnSpPr>
        <p:spPr>
          <a:xfrm flipH="1">
            <a:off x="4887483" y="4583007"/>
            <a:ext cx="2738460" cy="0"/>
          </a:xfrm>
          <a:prstGeom prst="straightConnector1">
            <a:avLst/>
          </a:prstGeom>
          <a:ln w="76200">
            <a:solidFill>
              <a:srgbClr val="E79419"/>
            </a:solidFill>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D0BBB823-2F08-60D3-F752-C0942ECB5FA6}"/>
              </a:ext>
            </a:extLst>
          </p:cNvPr>
          <p:cNvSpPr txBox="1"/>
          <p:nvPr/>
        </p:nvSpPr>
        <p:spPr>
          <a:xfrm>
            <a:off x="2896007" y="2321162"/>
            <a:ext cx="1776197" cy="379656"/>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white"/>
                </a:solidFill>
                <a:latin typeface="Trebuchet MS"/>
                <a:ea typeface="ＭＳ Ｐゴシック" charset="-128"/>
                <a:cs typeface="Trebuchet MS"/>
              </a:rPr>
              <a:t>Outer setting</a:t>
            </a:r>
          </a:p>
        </p:txBody>
      </p:sp>
      <p:sp>
        <p:nvSpPr>
          <p:cNvPr id="14" name="TextBox 13">
            <a:extLst>
              <a:ext uri="{FF2B5EF4-FFF2-40B4-BE49-F238E27FC236}">
                <a16:creationId xmlns:a16="http://schemas.microsoft.com/office/drawing/2014/main" id="{DB20D6AC-0C36-B624-C555-ED14A17FB66E}"/>
              </a:ext>
            </a:extLst>
          </p:cNvPr>
          <p:cNvSpPr txBox="1"/>
          <p:nvPr/>
        </p:nvSpPr>
        <p:spPr>
          <a:xfrm>
            <a:off x="2903646" y="3421323"/>
            <a:ext cx="1776197" cy="666977"/>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white"/>
                </a:solidFill>
                <a:latin typeface="Trebuchet MS"/>
                <a:ea typeface="ＭＳ Ｐゴシック" charset="-128"/>
                <a:cs typeface="Trebuchet MS"/>
              </a:rPr>
              <a:t>Inner setting: living lab</a:t>
            </a:r>
          </a:p>
        </p:txBody>
      </p:sp>
      <p:sp>
        <p:nvSpPr>
          <p:cNvPr id="16" name="TextBox 15">
            <a:extLst>
              <a:ext uri="{FF2B5EF4-FFF2-40B4-BE49-F238E27FC236}">
                <a16:creationId xmlns:a16="http://schemas.microsoft.com/office/drawing/2014/main" id="{A1F5C82B-BDA8-2841-8439-832EE9D2E099}"/>
              </a:ext>
            </a:extLst>
          </p:cNvPr>
          <p:cNvSpPr txBox="1"/>
          <p:nvPr/>
        </p:nvSpPr>
        <p:spPr>
          <a:xfrm>
            <a:off x="2904936" y="4909487"/>
            <a:ext cx="1776197" cy="379656"/>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Individuals</a:t>
            </a:r>
          </a:p>
        </p:txBody>
      </p:sp>
      <p:cxnSp>
        <p:nvCxnSpPr>
          <p:cNvPr id="18" name="Straight Arrow Connector 17">
            <a:extLst>
              <a:ext uri="{FF2B5EF4-FFF2-40B4-BE49-F238E27FC236}">
                <a16:creationId xmlns:a16="http://schemas.microsoft.com/office/drawing/2014/main" id="{FC24098D-B29C-3869-A874-3215F7F6ED9C}"/>
              </a:ext>
            </a:extLst>
          </p:cNvPr>
          <p:cNvCxnSpPr>
            <a:cxnSpLocks/>
          </p:cNvCxnSpPr>
          <p:nvPr/>
        </p:nvCxnSpPr>
        <p:spPr>
          <a:xfrm>
            <a:off x="6960096" y="3397873"/>
            <a:ext cx="0" cy="1185135"/>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pic>
        <p:nvPicPr>
          <p:cNvPr id="20" name="Picture 26" descr="Make-It consortium">
            <a:extLst>
              <a:ext uri="{FF2B5EF4-FFF2-40B4-BE49-F238E27FC236}">
                <a16:creationId xmlns:a16="http://schemas.microsoft.com/office/drawing/2014/main" id="{E08A41E1-9196-16B0-1B83-579D4B36F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9">
            <a:extLst>
              <a:ext uri="{FF2B5EF4-FFF2-40B4-BE49-F238E27FC236}">
                <a16:creationId xmlns:a16="http://schemas.microsoft.com/office/drawing/2014/main" id="{AA7203BD-E760-8153-AF1E-00B83AD86525}"/>
              </a:ext>
            </a:extLst>
          </p:cNvPr>
          <p:cNvSpPr/>
          <p:nvPr/>
        </p:nvSpPr>
        <p:spPr>
          <a:xfrm>
            <a:off x="7625943" y="4372984"/>
            <a:ext cx="2302949" cy="420045"/>
          </a:xfrm>
          <a:prstGeom prst="roundRect">
            <a:avLst/>
          </a:prstGeom>
          <a:solidFill>
            <a:srgbClr val="414141"/>
          </a:solidFill>
        </p:spPr>
        <p:txBody>
          <a:bodyPr wrap="square" rtlCol="0" anchor="ctr">
            <a:spAutoFit/>
          </a:bodyPr>
          <a:lstStyle/>
          <a:p>
            <a:pPr algn="ctr" defTabSz="609585" fontAlgn="base">
              <a:spcBef>
                <a:spcPct val="0"/>
              </a:spcBef>
              <a:spcAft>
                <a:spcPct val="0"/>
              </a:spcAft>
            </a:pPr>
            <a:r>
              <a:rPr lang="nl-NL" sz="1867" dirty="0" err="1">
                <a:solidFill>
                  <a:prstClr val="white"/>
                </a:solidFill>
                <a:latin typeface="Trebuchet MS"/>
                <a:ea typeface="ＭＳ Ｐゴシック" charset="-128"/>
                <a:cs typeface="Trebuchet MS"/>
              </a:rPr>
              <a:t>Intervention</a:t>
            </a:r>
            <a:endParaRPr lang="nl-NL" sz="1867" dirty="0">
              <a:solidFill>
                <a:prstClr val="white"/>
              </a:solidFill>
              <a:latin typeface="Trebuchet MS"/>
              <a:ea typeface="ＭＳ Ｐゴシック" charset="-128"/>
              <a:cs typeface="Trebuchet MS"/>
            </a:endParaRPr>
          </a:p>
        </p:txBody>
      </p:sp>
      <p:sp>
        <p:nvSpPr>
          <p:cNvPr id="9" name="TextBox 8">
            <a:extLst>
              <a:ext uri="{FF2B5EF4-FFF2-40B4-BE49-F238E27FC236}">
                <a16:creationId xmlns:a16="http://schemas.microsoft.com/office/drawing/2014/main" id="{28D008D7-73E8-A7FE-41F1-A8DAF7EE2C23}"/>
              </a:ext>
            </a:extLst>
          </p:cNvPr>
          <p:cNvSpPr txBox="1"/>
          <p:nvPr/>
        </p:nvSpPr>
        <p:spPr>
          <a:xfrm>
            <a:off x="115216" y="3675839"/>
            <a:ext cx="1231371" cy="584775"/>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Available Resources</a:t>
            </a:r>
            <a:endParaRPr lang="nl-NL" sz="1867" dirty="0">
              <a:solidFill>
                <a:srgbClr val="004D43"/>
              </a:solidFill>
              <a:latin typeface="Trebuchet MS"/>
              <a:ea typeface="ＭＳ Ｐゴシック" charset="-128"/>
              <a:cs typeface="Trebuchet MS"/>
            </a:endParaRPr>
          </a:p>
        </p:txBody>
      </p:sp>
      <p:sp>
        <p:nvSpPr>
          <p:cNvPr id="10" name="TextBox 9">
            <a:extLst>
              <a:ext uri="{FF2B5EF4-FFF2-40B4-BE49-F238E27FC236}">
                <a16:creationId xmlns:a16="http://schemas.microsoft.com/office/drawing/2014/main" id="{E790908E-BC47-E153-E89E-675CC0733A9E}"/>
              </a:ext>
            </a:extLst>
          </p:cNvPr>
          <p:cNvSpPr txBox="1"/>
          <p:nvPr/>
        </p:nvSpPr>
        <p:spPr>
          <a:xfrm>
            <a:off x="70166" y="4540155"/>
            <a:ext cx="1512913" cy="338554"/>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Compatibility</a:t>
            </a:r>
            <a:endParaRPr lang="nl-NL" sz="1867" dirty="0">
              <a:solidFill>
                <a:srgbClr val="004D43"/>
              </a:solidFill>
              <a:latin typeface="Trebuchet MS"/>
              <a:ea typeface="ＭＳ Ｐゴシック" charset="-128"/>
              <a:cs typeface="Trebuchet MS"/>
            </a:endParaRPr>
          </a:p>
        </p:txBody>
      </p:sp>
      <p:sp>
        <p:nvSpPr>
          <p:cNvPr id="11" name="TextBox 10">
            <a:extLst>
              <a:ext uri="{FF2B5EF4-FFF2-40B4-BE49-F238E27FC236}">
                <a16:creationId xmlns:a16="http://schemas.microsoft.com/office/drawing/2014/main" id="{D599C81B-6C72-64A2-5498-69E0371B129E}"/>
              </a:ext>
            </a:extLst>
          </p:cNvPr>
          <p:cNvSpPr txBox="1"/>
          <p:nvPr/>
        </p:nvSpPr>
        <p:spPr>
          <a:xfrm>
            <a:off x="106203" y="5158250"/>
            <a:ext cx="1768928" cy="338554"/>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Communication</a:t>
            </a:r>
            <a:endParaRPr lang="nl-NL" sz="1867" dirty="0">
              <a:solidFill>
                <a:srgbClr val="004D43"/>
              </a:solidFill>
              <a:latin typeface="Trebuchet MS"/>
              <a:ea typeface="ＭＳ Ｐゴシック" charset="-128"/>
              <a:cs typeface="Trebuchet MS"/>
            </a:endParaRPr>
          </a:p>
        </p:txBody>
      </p:sp>
      <p:cxnSp>
        <p:nvCxnSpPr>
          <p:cNvPr id="15" name="Straight Connector 14">
            <a:extLst>
              <a:ext uri="{FF2B5EF4-FFF2-40B4-BE49-F238E27FC236}">
                <a16:creationId xmlns:a16="http://schemas.microsoft.com/office/drawing/2014/main" id="{2292BD6C-8461-2933-29B6-A1CBB46270D9}"/>
              </a:ext>
            </a:extLst>
          </p:cNvPr>
          <p:cNvCxnSpPr/>
          <p:nvPr/>
        </p:nvCxnSpPr>
        <p:spPr>
          <a:xfrm flipV="1">
            <a:off x="1346587" y="3983616"/>
            <a:ext cx="1549420" cy="1"/>
          </a:xfrm>
          <a:prstGeom prst="line">
            <a:avLst/>
          </a:prstGeom>
          <a:ln>
            <a:solidFill>
              <a:srgbClr val="498179"/>
            </a:solidFill>
          </a:ln>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06BFBD35-F384-23EB-A333-17CE7CA82C8F}"/>
              </a:ext>
            </a:extLst>
          </p:cNvPr>
          <p:cNvCxnSpPr>
            <a:cxnSpLocks/>
          </p:cNvCxnSpPr>
          <p:nvPr/>
        </p:nvCxnSpPr>
        <p:spPr>
          <a:xfrm>
            <a:off x="1587455" y="4751849"/>
            <a:ext cx="1108551" cy="0"/>
          </a:xfrm>
          <a:prstGeom prst="line">
            <a:avLst/>
          </a:prstGeom>
          <a:ln>
            <a:solidFill>
              <a:srgbClr val="498179"/>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21B3E78D-11D9-A845-FF2D-6E685007CB3F}"/>
              </a:ext>
            </a:extLst>
          </p:cNvPr>
          <p:cNvCxnSpPr>
            <a:cxnSpLocks/>
          </p:cNvCxnSpPr>
          <p:nvPr/>
        </p:nvCxnSpPr>
        <p:spPr>
          <a:xfrm flipV="1">
            <a:off x="1883616" y="5271078"/>
            <a:ext cx="948021" cy="1"/>
          </a:xfrm>
          <a:prstGeom prst="line">
            <a:avLst/>
          </a:prstGeom>
          <a:ln>
            <a:solidFill>
              <a:srgbClr val="498179"/>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91379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6A7F-89F9-2FA4-D4B8-B1A7638C3DAF}"/>
              </a:ext>
            </a:extLst>
          </p:cNvPr>
          <p:cNvSpPr>
            <a:spLocks noGrp="1"/>
          </p:cNvSpPr>
          <p:nvPr>
            <p:ph type="title"/>
          </p:nvPr>
        </p:nvSpPr>
        <p:spPr/>
        <p:txBody>
          <a:bodyPr/>
          <a:lstStyle/>
          <a:p>
            <a:r>
              <a:rPr lang="nl-NL" dirty="0"/>
              <a:t>Stage 2 – living lab observations</a:t>
            </a:r>
          </a:p>
        </p:txBody>
      </p:sp>
      <p:sp>
        <p:nvSpPr>
          <p:cNvPr id="4" name="Slide Number Placeholder 3">
            <a:extLst>
              <a:ext uri="{FF2B5EF4-FFF2-40B4-BE49-F238E27FC236}">
                <a16:creationId xmlns:a16="http://schemas.microsoft.com/office/drawing/2014/main" id="{3C547021-FEC4-2E36-7B15-6010DEDB190A}"/>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23</a:t>
            </a:fld>
            <a:endParaRPr lang="nl-NL">
              <a:latin typeface="Arial" charset="0"/>
              <a:ea typeface="ＭＳ Ｐゴシック" charset="-128"/>
            </a:endParaRPr>
          </a:p>
        </p:txBody>
      </p:sp>
      <p:sp>
        <p:nvSpPr>
          <p:cNvPr id="5" name="Oval 4">
            <a:extLst>
              <a:ext uri="{FF2B5EF4-FFF2-40B4-BE49-F238E27FC236}">
                <a16:creationId xmlns:a16="http://schemas.microsoft.com/office/drawing/2014/main" id="{4E56042F-59CE-5AC9-4BA4-8F3ACBB86F11}"/>
              </a:ext>
            </a:extLst>
          </p:cNvPr>
          <p:cNvSpPr/>
          <p:nvPr/>
        </p:nvSpPr>
        <p:spPr>
          <a:xfrm>
            <a:off x="1679510" y="3541939"/>
            <a:ext cx="4224469" cy="649188"/>
          </a:xfrm>
          <a:prstGeom prst="ellipse">
            <a:avLst/>
          </a:prstGeom>
          <a:solidFill>
            <a:srgbClr val="004D43"/>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6" name="Oval 5">
            <a:extLst>
              <a:ext uri="{FF2B5EF4-FFF2-40B4-BE49-F238E27FC236}">
                <a16:creationId xmlns:a16="http://schemas.microsoft.com/office/drawing/2014/main" id="{00877D2A-76C0-5FCE-1519-A3B722F06D00}"/>
              </a:ext>
            </a:extLst>
          </p:cNvPr>
          <p:cNvSpPr/>
          <p:nvPr/>
        </p:nvSpPr>
        <p:spPr>
          <a:xfrm>
            <a:off x="2368352" y="4118003"/>
            <a:ext cx="2880320" cy="649188"/>
          </a:xfrm>
          <a:prstGeom prst="ellipse">
            <a:avLst/>
          </a:prstGeom>
          <a:solidFill>
            <a:srgbClr val="66948E"/>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7" name="Oval 6">
            <a:extLst>
              <a:ext uri="{FF2B5EF4-FFF2-40B4-BE49-F238E27FC236}">
                <a16:creationId xmlns:a16="http://schemas.microsoft.com/office/drawing/2014/main" id="{63BD3345-68D2-CE5E-C828-377482794796}"/>
              </a:ext>
            </a:extLst>
          </p:cNvPr>
          <p:cNvSpPr/>
          <p:nvPr/>
        </p:nvSpPr>
        <p:spPr>
          <a:xfrm>
            <a:off x="2903646" y="4790078"/>
            <a:ext cx="1776197" cy="649188"/>
          </a:xfrm>
          <a:prstGeom prst="ellipse">
            <a:avLst/>
          </a:prstGeom>
          <a:solidFill>
            <a:srgbClr val="DFE8E2"/>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8" name="Rectangle: Rounded Corners 7">
            <a:extLst>
              <a:ext uri="{FF2B5EF4-FFF2-40B4-BE49-F238E27FC236}">
                <a16:creationId xmlns:a16="http://schemas.microsoft.com/office/drawing/2014/main" id="{39811A97-7B2E-7501-BBFE-2B716E369CD3}"/>
              </a:ext>
            </a:extLst>
          </p:cNvPr>
          <p:cNvSpPr/>
          <p:nvPr/>
        </p:nvSpPr>
        <p:spPr>
          <a:xfrm>
            <a:off x="6592821" y="2642986"/>
            <a:ext cx="2688299" cy="737933"/>
          </a:xfrm>
          <a:prstGeom prst="roundRect">
            <a:avLst/>
          </a:prstGeom>
          <a:solidFill>
            <a:srgbClr val="E4E4E4"/>
          </a:solidFill>
        </p:spPr>
        <p:txBody>
          <a:bodyPr wrap="square" rtlCol="0" anchor="ctr">
            <a:spAutoFit/>
          </a:bodyPr>
          <a:lstStyle/>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Implementation process</a:t>
            </a:r>
          </a:p>
        </p:txBody>
      </p:sp>
      <p:cxnSp>
        <p:nvCxnSpPr>
          <p:cNvPr id="12" name="Straight Arrow Connector 11">
            <a:extLst>
              <a:ext uri="{FF2B5EF4-FFF2-40B4-BE49-F238E27FC236}">
                <a16:creationId xmlns:a16="http://schemas.microsoft.com/office/drawing/2014/main" id="{EF2FA2AC-C10D-4A70-D7A2-02083C2D19E3}"/>
              </a:ext>
            </a:extLst>
          </p:cNvPr>
          <p:cNvCxnSpPr>
            <a:cxnSpLocks/>
          </p:cNvCxnSpPr>
          <p:nvPr/>
        </p:nvCxnSpPr>
        <p:spPr>
          <a:xfrm flipH="1">
            <a:off x="4887483" y="4583007"/>
            <a:ext cx="2738460" cy="0"/>
          </a:xfrm>
          <a:prstGeom prst="straightConnector1">
            <a:avLst/>
          </a:prstGeom>
          <a:ln w="76200">
            <a:solidFill>
              <a:srgbClr val="E79419"/>
            </a:solidFill>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D0BBB823-2F08-60D3-F752-C0942ECB5FA6}"/>
              </a:ext>
            </a:extLst>
          </p:cNvPr>
          <p:cNvSpPr txBox="1"/>
          <p:nvPr/>
        </p:nvSpPr>
        <p:spPr>
          <a:xfrm>
            <a:off x="2896007" y="2321162"/>
            <a:ext cx="1776197" cy="379656"/>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white"/>
                </a:solidFill>
                <a:latin typeface="Trebuchet MS"/>
                <a:ea typeface="ＭＳ Ｐゴシック" charset="-128"/>
                <a:cs typeface="Trebuchet MS"/>
              </a:rPr>
              <a:t>Outer setting</a:t>
            </a:r>
          </a:p>
        </p:txBody>
      </p:sp>
      <p:sp>
        <p:nvSpPr>
          <p:cNvPr id="14" name="TextBox 13">
            <a:extLst>
              <a:ext uri="{FF2B5EF4-FFF2-40B4-BE49-F238E27FC236}">
                <a16:creationId xmlns:a16="http://schemas.microsoft.com/office/drawing/2014/main" id="{DB20D6AC-0C36-B624-C555-ED14A17FB66E}"/>
              </a:ext>
            </a:extLst>
          </p:cNvPr>
          <p:cNvSpPr txBox="1"/>
          <p:nvPr/>
        </p:nvSpPr>
        <p:spPr>
          <a:xfrm>
            <a:off x="2903646" y="3421323"/>
            <a:ext cx="1776197" cy="666977"/>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white"/>
                </a:solidFill>
                <a:latin typeface="Trebuchet MS"/>
                <a:ea typeface="ＭＳ Ｐゴシック" charset="-128"/>
                <a:cs typeface="Trebuchet MS"/>
              </a:rPr>
              <a:t>Inner setting: living lab</a:t>
            </a:r>
          </a:p>
        </p:txBody>
      </p:sp>
      <p:sp>
        <p:nvSpPr>
          <p:cNvPr id="16" name="TextBox 15">
            <a:extLst>
              <a:ext uri="{FF2B5EF4-FFF2-40B4-BE49-F238E27FC236}">
                <a16:creationId xmlns:a16="http://schemas.microsoft.com/office/drawing/2014/main" id="{A1F5C82B-BDA8-2841-8439-832EE9D2E099}"/>
              </a:ext>
            </a:extLst>
          </p:cNvPr>
          <p:cNvSpPr txBox="1"/>
          <p:nvPr/>
        </p:nvSpPr>
        <p:spPr>
          <a:xfrm>
            <a:off x="2904936" y="4909487"/>
            <a:ext cx="1776197" cy="379656"/>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Individuals</a:t>
            </a:r>
          </a:p>
        </p:txBody>
      </p:sp>
      <p:cxnSp>
        <p:nvCxnSpPr>
          <p:cNvPr id="18" name="Straight Arrow Connector 17">
            <a:extLst>
              <a:ext uri="{FF2B5EF4-FFF2-40B4-BE49-F238E27FC236}">
                <a16:creationId xmlns:a16="http://schemas.microsoft.com/office/drawing/2014/main" id="{FC24098D-B29C-3869-A874-3215F7F6ED9C}"/>
              </a:ext>
            </a:extLst>
          </p:cNvPr>
          <p:cNvCxnSpPr>
            <a:cxnSpLocks/>
          </p:cNvCxnSpPr>
          <p:nvPr/>
        </p:nvCxnSpPr>
        <p:spPr>
          <a:xfrm>
            <a:off x="6960096" y="3397873"/>
            <a:ext cx="0" cy="1185135"/>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pic>
        <p:nvPicPr>
          <p:cNvPr id="20" name="Picture 26" descr="Make-It consortium">
            <a:extLst>
              <a:ext uri="{FF2B5EF4-FFF2-40B4-BE49-F238E27FC236}">
                <a16:creationId xmlns:a16="http://schemas.microsoft.com/office/drawing/2014/main" id="{E08A41E1-9196-16B0-1B83-579D4B36F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9">
            <a:extLst>
              <a:ext uri="{FF2B5EF4-FFF2-40B4-BE49-F238E27FC236}">
                <a16:creationId xmlns:a16="http://schemas.microsoft.com/office/drawing/2014/main" id="{AA7203BD-E760-8153-AF1E-00B83AD86525}"/>
              </a:ext>
            </a:extLst>
          </p:cNvPr>
          <p:cNvSpPr/>
          <p:nvPr/>
        </p:nvSpPr>
        <p:spPr>
          <a:xfrm>
            <a:off x="7625943" y="4372984"/>
            <a:ext cx="2302949" cy="420045"/>
          </a:xfrm>
          <a:prstGeom prst="roundRect">
            <a:avLst/>
          </a:prstGeom>
          <a:solidFill>
            <a:srgbClr val="414141"/>
          </a:solidFill>
        </p:spPr>
        <p:txBody>
          <a:bodyPr wrap="square" rtlCol="0" anchor="ctr">
            <a:spAutoFit/>
          </a:bodyPr>
          <a:lstStyle/>
          <a:p>
            <a:pPr algn="ctr" defTabSz="609585" fontAlgn="base">
              <a:spcBef>
                <a:spcPct val="0"/>
              </a:spcBef>
              <a:spcAft>
                <a:spcPct val="0"/>
              </a:spcAft>
            </a:pPr>
            <a:r>
              <a:rPr lang="nl-NL" sz="1867" dirty="0" err="1">
                <a:solidFill>
                  <a:prstClr val="white"/>
                </a:solidFill>
                <a:latin typeface="Trebuchet MS"/>
                <a:ea typeface="ＭＳ Ｐゴシック" charset="-128"/>
                <a:cs typeface="Trebuchet MS"/>
              </a:rPr>
              <a:t>Intervention</a:t>
            </a:r>
            <a:endParaRPr lang="nl-NL" sz="1867" dirty="0">
              <a:solidFill>
                <a:prstClr val="white"/>
              </a:solidFill>
              <a:latin typeface="Trebuchet MS"/>
              <a:ea typeface="ＭＳ Ｐゴシック" charset="-128"/>
              <a:cs typeface="Trebuchet MS"/>
            </a:endParaRPr>
          </a:p>
        </p:txBody>
      </p:sp>
      <p:sp>
        <p:nvSpPr>
          <p:cNvPr id="9" name="TextBox 8">
            <a:extLst>
              <a:ext uri="{FF2B5EF4-FFF2-40B4-BE49-F238E27FC236}">
                <a16:creationId xmlns:a16="http://schemas.microsoft.com/office/drawing/2014/main" id="{28D008D7-73E8-A7FE-41F1-A8DAF7EE2C23}"/>
              </a:ext>
            </a:extLst>
          </p:cNvPr>
          <p:cNvSpPr txBox="1"/>
          <p:nvPr/>
        </p:nvSpPr>
        <p:spPr>
          <a:xfrm>
            <a:off x="115216" y="3675839"/>
            <a:ext cx="1231371" cy="584775"/>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Available Resources</a:t>
            </a:r>
            <a:endParaRPr lang="nl-NL" sz="1867" dirty="0">
              <a:solidFill>
                <a:srgbClr val="004D43"/>
              </a:solidFill>
              <a:latin typeface="Trebuchet MS"/>
              <a:ea typeface="ＭＳ Ｐゴシック" charset="-128"/>
              <a:cs typeface="Trebuchet MS"/>
            </a:endParaRPr>
          </a:p>
        </p:txBody>
      </p:sp>
      <p:sp>
        <p:nvSpPr>
          <p:cNvPr id="10" name="TextBox 9">
            <a:extLst>
              <a:ext uri="{FF2B5EF4-FFF2-40B4-BE49-F238E27FC236}">
                <a16:creationId xmlns:a16="http://schemas.microsoft.com/office/drawing/2014/main" id="{E790908E-BC47-E153-E89E-675CC0733A9E}"/>
              </a:ext>
            </a:extLst>
          </p:cNvPr>
          <p:cNvSpPr txBox="1"/>
          <p:nvPr/>
        </p:nvSpPr>
        <p:spPr>
          <a:xfrm>
            <a:off x="70166" y="4540155"/>
            <a:ext cx="1512913" cy="338554"/>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Compatibility</a:t>
            </a:r>
            <a:endParaRPr lang="nl-NL" sz="1867" dirty="0">
              <a:solidFill>
                <a:srgbClr val="004D43"/>
              </a:solidFill>
              <a:latin typeface="Trebuchet MS"/>
              <a:ea typeface="ＭＳ Ｐゴシック" charset="-128"/>
              <a:cs typeface="Trebuchet MS"/>
            </a:endParaRPr>
          </a:p>
        </p:txBody>
      </p:sp>
      <p:sp>
        <p:nvSpPr>
          <p:cNvPr id="11" name="TextBox 10">
            <a:extLst>
              <a:ext uri="{FF2B5EF4-FFF2-40B4-BE49-F238E27FC236}">
                <a16:creationId xmlns:a16="http://schemas.microsoft.com/office/drawing/2014/main" id="{D599C81B-6C72-64A2-5498-69E0371B129E}"/>
              </a:ext>
            </a:extLst>
          </p:cNvPr>
          <p:cNvSpPr txBox="1"/>
          <p:nvPr/>
        </p:nvSpPr>
        <p:spPr>
          <a:xfrm>
            <a:off x="106203" y="5158250"/>
            <a:ext cx="1768928" cy="338554"/>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Communication</a:t>
            </a:r>
            <a:endParaRPr lang="nl-NL" sz="1867" dirty="0">
              <a:solidFill>
                <a:srgbClr val="004D43"/>
              </a:solidFill>
              <a:latin typeface="Trebuchet MS"/>
              <a:ea typeface="ＭＳ Ｐゴシック" charset="-128"/>
              <a:cs typeface="Trebuchet MS"/>
            </a:endParaRPr>
          </a:p>
        </p:txBody>
      </p:sp>
      <p:cxnSp>
        <p:nvCxnSpPr>
          <p:cNvPr id="15" name="Straight Connector 14">
            <a:extLst>
              <a:ext uri="{FF2B5EF4-FFF2-40B4-BE49-F238E27FC236}">
                <a16:creationId xmlns:a16="http://schemas.microsoft.com/office/drawing/2014/main" id="{2292BD6C-8461-2933-29B6-A1CBB46270D9}"/>
              </a:ext>
            </a:extLst>
          </p:cNvPr>
          <p:cNvCxnSpPr/>
          <p:nvPr/>
        </p:nvCxnSpPr>
        <p:spPr>
          <a:xfrm flipV="1">
            <a:off x="1346587" y="3983616"/>
            <a:ext cx="1549420" cy="1"/>
          </a:xfrm>
          <a:prstGeom prst="line">
            <a:avLst/>
          </a:prstGeom>
          <a:ln>
            <a:solidFill>
              <a:srgbClr val="498179"/>
            </a:solidFill>
          </a:ln>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06BFBD35-F384-23EB-A333-17CE7CA82C8F}"/>
              </a:ext>
            </a:extLst>
          </p:cNvPr>
          <p:cNvCxnSpPr>
            <a:cxnSpLocks/>
          </p:cNvCxnSpPr>
          <p:nvPr/>
        </p:nvCxnSpPr>
        <p:spPr>
          <a:xfrm>
            <a:off x="1587455" y="4751849"/>
            <a:ext cx="1108551" cy="0"/>
          </a:xfrm>
          <a:prstGeom prst="line">
            <a:avLst/>
          </a:prstGeom>
          <a:ln>
            <a:solidFill>
              <a:srgbClr val="498179"/>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21B3E78D-11D9-A845-FF2D-6E685007CB3F}"/>
              </a:ext>
            </a:extLst>
          </p:cNvPr>
          <p:cNvCxnSpPr>
            <a:cxnSpLocks/>
          </p:cNvCxnSpPr>
          <p:nvPr/>
        </p:nvCxnSpPr>
        <p:spPr>
          <a:xfrm flipV="1">
            <a:off x="1883616" y="5271078"/>
            <a:ext cx="948021" cy="1"/>
          </a:xfrm>
          <a:prstGeom prst="line">
            <a:avLst/>
          </a:prstGeom>
          <a:ln>
            <a:solidFill>
              <a:srgbClr val="498179"/>
            </a:solidFill>
          </a:ln>
        </p:spPr>
        <p:style>
          <a:lnRef idx="2">
            <a:schemeClr val="dk1"/>
          </a:lnRef>
          <a:fillRef idx="0">
            <a:schemeClr val="dk1"/>
          </a:fillRef>
          <a:effectRef idx="1">
            <a:schemeClr val="dk1"/>
          </a:effectRef>
          <a:fontRef idx="minor">
            <a:schemeClr val="tx1"/>
          </a:fontRef>
        </p:style>
      </p:cxnSp>
      <p:sp>
        <p:nvSpPr>
          <p:cNvPr id="21" name="TextBox 2">
            <a:extLst>
              <a:ext uri="{FF2B5EF4-FFF2-40B4-BE49-F238E27FC236}">
                <a16:creationId xmlns:a16="http://schemas.microsoft.com/office/drawing/2014/main" id="{867A5BBD-DCEA-4714-2340-2740AE06BFB7}"/>
              </a:ext>
            </a:extLst>
          </p:cNvPr>
          <p:cNvSpPr txBox="1"/>
          <p:nvPr/>
        </p:nvSpPr>
        <p:spPr>
          <a:xfrm>
            <a:off x="2447595" y="6147201"/>
            <a:ext cx="1231371" cy="338554"/>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Motivation</a:t>
            </a:r>
            <a:endParaRPr lang="nl-NL" sz="1867" dirty="0">
              <a:solidFill>
                <a:srgbClr val="004D43"/>
              </a:solidFill>
              <a:latin typeface="Trebuchet MS"/>
              <a:ea typeface="ＭＳ Ｐゴシック" charset="-128"/>
              <a:cs typeface="Trebuchet MS"/>
            </a:endParaRPr>
          </a:p>
        </p:txBody>
      </p:sp>
      <p:sp>
        <p:nvSpPr>
          <p:cNvPr id="22" name="TextBox 10">
            <a:extLst>
              <a:ext uri="{FF2B5EF4-FFF2-40B4-BE49-F238E27FC236}">
                <a16:creationId xmlns:a16="http://schemas.microsoft.com/office/drawing/2014/main" id="{BA013CB7-FD05-2DFB-A74D-0BCC7B39A3FB}"/>
              </a:ext>
            </a:extLst>
          </p:cNvPr>
          <p:cNvSpPr txBox="1"/>
          <p:nvPr/>
        </p:nvSpPr>
        <p:spPr>
          <a:xfrm>
            <a:off x="3913048" y="6147199"/>
            <a:ext cx="1231371" cy="338554"/>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Capability</a:t>
            </a:r>
          </a:p>
        </p:txBody>
      </p:sp>
      <p:cxnSp>
        <p:nvCxnSpPr>
          <p:cNvPr id="23" name="Straight Connector 18">
            <a:extLst>
              <a:ext uri="{FF2B5EF4-FFF2-40B4-BE49-F238E27FC236}">
                <a16:creationId xmlns:a16="http://schemas.microsoft.com/office/drawing/2014/main" id="{FF4A15DE-5D78-8382-4874-38855EB2C034}"/>
              </a:ext>
            </a:extLst>
          </p:cNvPr>
          <p:cNvCxnSpPr/>
          <p:nvPr/>
        </p:nvCxnSpPr>
        <p:spPr>
          <a:xfrm flipV="1">
            <a:off x="4079776" y="5637246"/>
            <a:ext cx="0" cy="509953"/>
          </a:xfrm>
          <a:prstGeom prst="line">
            <a:avLst/>
          </a:prstGeom>
          <a:ln>
            <a:solidFill>
              <a:srgbClr val="498179"/>
            </a:solidFill>
          </a:ln>
        </p:spPr>
        <p:style>
          <a:lnRef idx="2">
            <a:schemeClr val="accent1"/>
          </a:lnRef>
          <a:fillRef idx="0">
            <a:schemeClr val="accent1"/>
          </a:fillRef>
          <a:effectRef idx="1">
            <a:schemeClr val="accent1"/>
          </a:effectRef>
          <a:fontRef idx="minor">
            <a:schemeClr val="tx1"/>
          </a:fontRef>
        </p:style>
      </p:cxnSp>
      <p:cxnSp>
        <p:nvCxnSpPr>
          <p:cNvPr id="24" name="Straight Connector 14">
            <a:extLst>
              <a:ext uri="{FF2B5EF4-FFF2-40B4-BE49-F238E27FC236}">
                <a16:creationId xmlns:a16="http://schemas.microsoft.com/office/drawing/2014/main" id="{D02A7FEC-B5CA-20DB-71FD-E74CB6EE72BC}"/>
              </a:ext>
            </a:extLst>
          </p:cNvPr>
          <p:cNvCxnSpPr/>
          <p:nvPr/>
        </p:nvCxnSpPr>
        <p:spPr>
          <a:xfrm flipV="1">
            <a:off x="3407701" y="5637246"/>
            <a:ext cx="0" cy="509953"/>
          </a:xfrm>
          <a:prstGeom prst="line">
            <a:avLst/>
          </a:prstGeom>
          <a:ln>
            <a:solidFill>
              <a:srgbClr val="49817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7415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6A7F-89F9-2FA4-D4B8-B1A7638C3DAF}"/>
              </a:ext>
            </a:extLst>
          </p:cNvPr>
          <p:cNvSpPr>
            <a:spLocks noGrp="1"/>
          </p:cNvSpPr>
          <p:nvPr>
            <p:ph type="title"/>
          </p:nvPr>
        </p:nvSpPr>
        <p:spPr/>
        <p:txBody>
          <a:bodyPr/>
          <a:lstStyle/>
          <a:p>
            <a:r>
              <a:rPr lang="nl-NL" dirty="0"/>
              <a:t>Stage 2 – living lab observations</a:t>
            </a:r>
          </a:p>
        </p:txBody>
      </p:sp>
      <p:sp>
        <p:nvSpPr>
          <p:cNvPr id="4" name="Slide Number Placeholder 3">
            <a:extLst>
              <a:ext uri="{FF2B5EF4-FFF2-40B4-BE49-F238E27FC236}">
                <a16:creationId xmlns:a16="http://schemas.microsoft.com/office/drawing/2014/main" id="{3C547021-FEC4-2E36-7B15-6010DEDB190A}"/>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24</a:t>
            </a:fld>
            <a:endParaRPr lang="nl-NL">
              <a:latin typeface="Arial" charset="0"/>
              <a:ea typeface="ＭＳ Ｐゴシック" charset="-128"/>
            </a:endParaRPr>
          </a:p>
        </p:txBody>
      </p:sp>
      <p:sp>
        <p:nvSpPr>
          <p:cNvPr id="5" name="Oval 4">
            <a:extLst>
              <a:ext uri="{FF2B5EF4-FFF2-40B4-BE49-F238E27FC236}">
                <a16:creationId xmlns:a16="http://schemas.microsoft.com/office/drawing/2014/main" id="{4E56042F-59CE-5AC9-4BA4-8F3ACBB86F11}"/>
              </a:ext>
            </a:extLst>
          </p:cNvPr>
          <p:cNvSpPr/>
          <p:nvPr/>
        </p:nvSpPr>
        <p:spPr>
          <a:xfrm>
            <a:off x="1679510" y="3541939"/>
            <a:ext cx="4224469" cy="649188"/>
          </a:xfrm>
          <a:prstGeom prst="ellipse">
            <a:avLst/>
          </a:prstGeom>
          <a:solidFill>
            <a:srgbClr val="004D43"/>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6" name="Oval 5">
            <a:extLst>
              <a:ext uri="{FF2B5EF4-FFF2-40B4-BE49-F238E27FC236}">
                <a16:creationId xmlns:a16="http://schemas.microsoft.com/office/drawing/2014/main" id="{00877D2A-76C0-5FCE-1519-A3B722F06D00}"/>
              </a:ext>
            </a:extLst>
          </p:cNvPr>
          <p:cNvSpPr/>
          <p:nvPr/>
        </p:nvSpPr>
        <p:spPr>
          <a:xfrm>
            <a:off x="2368352" y="4118003"/>
            <a:ext cx="2880320" cy="649188"/>
          </a:xfrm>
          <a:prstGeom prst="ellipse">
            <a:avLst/>
          </a:prstGeom>
          <a:solidFill>
            <a:srgbClr val="66948E"/>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7" name="Oval 6">
            <a:extLst>
              <a:ext uri="{FF2B5EF4-FFF2-40B4-BE49-F238E27FC236}">
                <a16:creationId xmlns:a16="http://schemas.microsoft.com/office/drawing/2014/main" id="{63BD3345-68D2-CE5E-C828-377482794796}"/>
              </a:ext>
            </a:extLst>
          </p:cNvPr>
          <p:cNvSpPr/>
          <p:nvPr/>
        </p:nvSpPr>
        <p:spPr>
          <a:xfrm>
            <a:off x="2903646" y="4790078"/>
            <a:ext cx="1776197" cy="649188"/>
          </a:xfrm>
          <a:prstGeom prst="ellipse">
            <a:avLst/>
          </a:prstGeom>
          <a:solidFill>
            <a:srgbClr val="DFE8E2"/>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8" name="Rectangle: Rounded Corners 7">
            <a:extLst>
              <a:ext uri="{FF2B5EF4-FFF2-40B4-BE49-F238E27FC236}">
                <a16:creationId xmlns:a16="http://schemas.microsoft.com/office/drawing/2014/main" id="{39811A97-7B2E-7501-BBFE-2B716E369CD3}"/>
              </a:ext>
            </a:extLst>
          </p:cNvPr>
          <p:cNvSpPr/>
          <p:nvPr/>
        </p:nvSpPr>
        <p:spPr>
          <a:xfrm>
            <a:off x="6592821" y="2642986"/>
            <a:ext cx="2688299" cy="737933"/>
          </a:xfrm>
          <a:prstGeom prst="roundRect">
            <a:avLst/>
          </a:prstGeom>
          <a:solidFill>
            <a:srgbClr val="E4E4E4"/>
          </a:solidFill>
        </p:spPr>
        <p:txBody>
          <a:bodyPr wrap="square" rtlCol="0" anchor="ctr">
            <a:spAutoFit/>
          </a:bodyPr>
          <a:lstStyle/>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Implementation process</a:t>
            </a:r>
          </a:p>
        </p:txBody>
      </p:sp>
      <p:cxnSp>
        <p:nvCxnSpPr>
          <p:cNvPr id="12" name="Straight Arrow Connector 11">
            <a:extLst>
              <a:ext uri="{FF2B5EF4-FFF2-40B4-BE49-F238E27FC236}">
                <a16:creationId xmlns:a16="http://schemas.microsoft.com/office/drawing/2014/main" id="{EF2FA2AC-C10D-4A70-D7A2-02083C2D19E3}"/>
              </a:ext>
            </a:extLst>
          </p:cNvPr>
          <p:cNvCxnSpPr>
            <a:cxnSpLocks/>
          </p:cNvCxnSpPr>
          <p:nvPr/>
        </p:nvCxnSpPr>
        <p:spPr>
          <a:xfrm flipH="1">
            <a:off x="4887483" y="4583007"/>
            <a:ext cx="2738460" cy="0"/>
          </a:xfrm>
          <a:prstGeom prst="straightConnector1">
            <a:avLst/>
          </a:prstGeom>
          <a:ln w="76200">
            <a:solidFill>
              <a:srgbClr val="E79419"/>
            </a:solidFill>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D0BBB823-2F08-60D3-F752-C0942ECB5FA6}"/>
              </a:ext>
            </a:extLst>
          </p:cNvPr>
          <p:cNvSpPr txBox="1"/>
          <p:nvPr/>
        </p:nvSpPr>
        <p:spPr>
          <a:xfrm>
            <a:off x="2896007" y="2321162"/>
            <a:ext cx="1776197" cy="379656"/>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white"/>
                </a:solidFill>
                <a:latin typeface="Trebuchet MS"/>
                <a:ea typeface="ＭＳ Ｐゴシック" charset="-128"/>
                <a:cs typeface="Trebuchet MS"/>
              </a:rPr>
              <a:t>Outer setting</a:t>
            </a:r>
          </a:p>
        </p:txBody>
      </p:sp>
      <p:sp>
        <p:nvSpPr>
          <p:cNvPr id="14" name="TextBox 13">
            <a:extLst>
              <a:ext uri="{FF2B5EF4-FFF2-40B4-BE49-F238E27FC236}">
                <a16:creationId xmlns:a16="http://schemas.microsoft.com/office/drawing/2014/main" id="{DB20D6AC-0C36-B624-C555-ED14A17FB66E}"/>
              </a:ext>
            </a:extLst>
          </p:cNvPr>
          <p:cNvSpPr txBox="1"/>
          <p:nvPr/>
        </p:nvSpPr>
        <p:spPr>
          <a:xfrm>
            <a:off x="2903646" y="3421323"/>
            <a:ext cx="1776197" cy="666977"/>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white"/>
                </a:solidFill>
                <a:latin typeface="Trebuchet MS"/>
                <a:ea typeface="ＭＳ Ｐゴシック" charset="-128"/>
                <a:cs typeface="Trebuchet MS"/>
              </a:rPr>
              <a:t>Inner setting: living lab</a:t>
            </a:r>
          </a:p>
        </p:txBody>
      </p:sp>
      <p:sp>
        <p:nvSpPr>
          <p:cNvPr id="16" name="TextBox 15">
            <a:extLst>
              <a:ext uri="{FF2B5EF4-FFF2-40B4-BE49-F238E27FC236}">
                <a16:creationId xmlns:a16="http://schemas.microsoft.com/office/drawing/2014/main" id="{A1F5C82B-BDA8-2841-8439-832EE9D2E099}"/>
              </a:ext>
            </a:extLst>
          </p:cNvPr>
          <p:cNvSpPr txBox="1"/>
          <p:nvPr/>
        </p:nvSpPr>
        <p:spPr>
          <a:xfrm>
            <a:off x="2904936" y="4909487"/>
            <a:ext cx="1776197" cy="379656"/>
          </a:xfrm>
          <a:prstGeom prst="rect">
            <a:avLst/>
          </a:prstGeom>
          <a:noFill/>
        </p:spPr>
        <p:txBody>
          <a:bodyPr wrap="square" rtlCol="0">
            <a:spAutoFit/>
          </a:bodyPr>
          <a:lstStyle/>
          <a:p>
            <a:pPr algn="ctr" defTabSz="609585" fontAlgn="base">
              <a:spcBef>
                <a:spcPct val="0"/>
              </a:spcBef>
              <a:spcAft>
                <a:spcPct val="0"/>
              </a:spcAft>
            </a:pPr>
            <a:r>
              <a:rPr lang="nl-NL" sz="1867" dirty="0">
                <a:solidFill>
                  <a:prstClr val="black"/>
                </a:solidFill>
                <a:latin typeface="Trebuchet MS"/>
                <a:ea typeface="ＭＳ Ｐゴシック" charset="-128"/>
                <a:cs typeface="Trebuchet MS"/>
              </a:rPr>
              <a:t>Individuals</a:t>
            </a:r>
          </a:p>
        </p:txBody>
      </p:sp>
      <p:cxnSp>
        <p:nvCxnSpPr>
          <p:cNvPr id="18" name="Straight Arrow Connector 17">
            <a:extLst>
              <a:ext uri="{FF2B5EF4-FFF2-40B4-BE49-F238E27FC236}">
                <a16:creationId xmlns:a16="http://schemas.microsoft.com/office/drawing/2014/main" id="{FC24098D-B29C-3869-A874-3215F7F6ED9C}"/>
              </a:ext>
            </a:extLst>
          </p:cNvPr>
          <p:cNvCxnSpPr>
            <a:cxnSpLocks/>
          </p:cNvCxnSpPr>
          <p:nvPr/>
        </p:nvCxnSpPr>
        <p:spPr>
          <a:xfrm>
            <a:off x="6960096" y="3397873"/>
            <a:ext cx="0" cy="1185135"/>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pic>
        <p:nvPicPr>
          <p:cNvPr id="20" name="Picture 26" descr="Make-It consortium">
            <a:extLst>
              <a:ext uri="{FF2B5EF4-FFF2-40B4-BE49-F238E27FC236}">
                <a16:creationId xmlns:a16="http://schemas.microsoft.com/office/drawing/2014/main" id="{E08A41E1-9196-16B0-1B83-579D4B36F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9">
            <a:extLst>
              <a:ext uri="{FF2B5EF4-FFF2-40B4-BE49-F238E27FC236}">
                <a16:creationId xmlns:a16="http://schemas.microsoft.com/office/drawing/2014/main" id="{AA7203BD-E760-8153-AF1E-00B83AD86525}"/>
              </a:ext>
            </a:extLst>
          </p:cNvPr>
          <p:cNvSpPr/>
          <p:nvPr/>
        </p:nvSpPr>
        <p:spPr>
          <a:xfrm>
            <a:off x="7625943" y="4372984"/>
            <a:ext cx="2302949" cy="420045"/>
          </a:xfrm>
          <a:prstGeom prst="roundRect">
            <a:avLst/>
          </a:prstGeom>
          <a:solidFill>
            <a:srgbClr val="414141"/>
          </a:solidFill>
        </p:spPr>
        <p:txBody>
          <a:bodyPr wrap="square" rtlCol="0" anchor="ctr">
            <a:spAutoFit/>
          </a:bodyPr>
          <a:lstStyle/>
          <a:p>
            <a:pPr algn="ctr" defTabSz="609585" fontAlgn="base">
              <a:spcBef>
                <a:spcPct val="0"/>
              </a:spcBef>
              <a:spcAft>
                <a:spcPct val="0"/>
              </a:spcAft>
            </a:pPr>
            <a:r>
              <a:rPr lang="nl-NL" sz="1867" dirty="0" err="1">
                <a:solidFill>
                  <a:prstClr val="white"/>
                </a:solidFill>
                <a:latin typeface="Trebuchet MS"/>
                <a:ea typeface="ＭＳ Ｐゴシック" charset="-128"/>
                <a:cs typeface="Trebuchet MS"/>
              </a:rPr>
              <a:t>Intervention</a:t>
            </a:r>
            <a:endParaRPr lang="nl-NL" sz="1867" dirty="0">
              <a:solidFill>
                <a:prstClr val="white"/>
              </a:solidFill>
              <a:latin typeface="Trebuchet MS"/>
              <a:ea typeface="ＭＳ Ｐゴシック" charset="-128"/>
              <a:cs typeface="Trebuchet MS"/>
            </a:endParaRPr>
          </a:p>
        </p:txBody>
      </p:sp>
      <p:sp>
        <p:nvSpPr>
          <p:cNvPr id="9" name="TextBox 8">
            <a:extLst>
              <a:ext uri="{FF2B5EF4-FFF2-40B4-BE49-F238E27FC236}">
                <a16:creationId xmlns:a16="http://schemas.microsoft.com/office/drawing/2014/main" id="{28D008D7-73E8-A7FE-41F1-A8DAF7EE2C23}"/>
              </a:ext>
            </a:extLst>
          </p:cNvPr>
          <p:cNvSpPr txBox="1"/>
          <p:nvPr/>
        </p:nvSpPr>
        <p:spPr>
          <a:xfrm>
            <a:off x="115216" y="3675839"/>
            <a:ext cx="1231371" cy="584775"/>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Available Resources</a:t>
            </a:r>
            <a:endParaRPr lang="nl-NL" sz="1867" dirty="0">
              <a:solidFill>
                <a:srgbClr val="004D43"/>
              </a:solidFill>
              <a:latin typeface="Trebuchet MS"/>
              <a:ea typeface="ＭＳ Ｐゴシック" charset="-128"/>
              <a:cs typeface="Trebuchet MS"/>
            </a:endParaRPr>
          </a:p>
        </p:txBody>
      </p:sp>
      <p:sp>
        <p:nvSpPr>
          <p:cNvPr id="10" name="TextBox 9">
            <a:extLst>
              <a:ext uri="{FF2B5EF4-FFF2-40B4-BE49-F238E27FC236}">
                <a16:creationId xmlns:a16="http://schemas.microsoft.com/office/drawing/2014/main" id="{E790908E-BC47-E153-E89E-675CC0733A9E}"/>
              </a:ext>
            </a:extLst>
          </p:cNvPr>
          <p:cNvSpPr txBox="1"/>
          <p:nvPr/>
        </p:nvSpPr>
        <p:spPr>
          <a:xfrm>
            <a:off x="70166" y="4540155"/>
            <a:ext cx="1512913" cy="338554"/>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Compatibility</a:t>
            </a:r>
            <a:endParaRPr lang="nl-NL" sz="1867" dirty="0">
              <a:solidFill>
                <a:srgbClr val="004D43"/>
              </a:solidFill>
              <a:latin typeface="Trebuchet MS"/>
              <a:ea typeface="ＭＳ Ｐゴシック" charset="-128"/>
              <a:cs typeface="Trebuchet MS"/>
            </a:endParaRPr>
          </a:p>
        </p:txBody>
      </p:sp>
      <p:sp>
        <p:nvSpPr>
          <p:cNvPr id="11" name="TextBox 10">
            <a:extLst>
              <a:ext uri="{FF2B5EF4-FFF2-40B4-BE49-F238E27FC236}">
                <a16:creationId xmlns:a16="http://schemas.microsoft.com/office/drawing/2014/main" id="{D599C81B-6C72-64A2-5498-69E0371B129E}"/>
              </a:ext>
            </a:extLst>
          </p:cNvPr>
          <p:cNvSpPr txBox="1"/>
          <p:nvPr/>
        </p:nvSpPr>
        <p:spPr>
          <a:xfrm>
            <a:off x="106203" y="5158250"/>
            <a:ext cx="1768928" cy="338554"/>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Communication</a:t>
            </a:r>
            <a:endParaRPr lang="nl-NL" sz="1867" dirty="0">
              <a:solidFill>
                <a:srgbClr val="004D43"/>
              </a:solidFill>
              <a:latin typeface="Trebuchet MS"/>
              <a:ea typeface="ＭＳ Ｐゴシック" charset="-128"/>
              <a:cs typeface="Trebuchet MS"/>
            </a:endParaRPr>
          </a:p>
        </p:txBody>
      </p:sp>
      <p:cxnSp>
        <p:nvCxnSpPr>
          <p:cNvPr id="15" name="Straight Connector 14">
            <a:extLst>
              <a:ext uri="{FF2B5EF4-FFF2-40B4-BE49-F238E27FC236}">
                <a16:creationId xmlns:a16="http://schemas.microsoft.com/office/drawing/2014/main" id="{2292BD6C-8461-2933-29B6-A1CBB46270D9}"/>
              </a:ext>
            </a:extLst>
          </p:cNvPr>
          <p:cNvCxnSpPr/>
          <p:nvPr/>
        </p:nvCxnSpPr>
        <p:spPr>
          <a:xfrm flipV="1">
            <a:off x="1346587" y="3983616"/>
            <a:ext cx="1549420" cy="1"/>
          </a:xfrm>
          <a:prstGeom prst="line">
            <a:avLst/>
          </a:prstGeom>
          <a:ln>
            <a:solidFill>
              <a:srgbClr val="498179"/>
            </a:solidFill>
          </a:ln>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06BFBD35-F384-23EB-A333-17CE7CA82C8F}"/>
              </a:ext>
            </a:extLst>
          </p:cNvPr>
          <p:cNvCxnSpPr>
            <a:cxnSpLocks/>
          </p:cNvCxnSpPr>
          <p:nvPr/>
        </p:nvCxnSpPr>
        <p:spPr>
          <a:xfrm>
            <a:off x="1587455" y="4751849"/>
            <a:ext cx="1108551" cy="0"/>
          </a:xfrm>
          <a:prstGeom prst="line">
            <a:avLst/>
          </a:prstGeom>
          <a:ln>
            <a:solidFill>
              <a:srgbClr val="498179"/>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21B3E78D-11D9-A845-FF2D-6E685007CB3F}"/>
              </a:ext>
            </a:extLst>
          </p:cNvPr>
          <p:cNvCxnSpPr>
            <a:cxnSpLocks/>
          </p:cNvCxnSpPr>
          <p:nvPr/>
        </p:nvCxnSpPr>
        <p:spPr>
          <a:xfrm flipV="1">
            <a:off x="1883616" y="5271078"/>
            <a:ext cx="948021" cy="1"/>
          </a:xfrm>
          <a:prstGeom prst="line">
            <a:avLst/>
          </a:prstGeom>
          <a:ln>
            <a:solidFill>
              <a:srgbClr val="498179"/>
            </a:solidFill>
          </a:ln>
        </p:spPr>
        <p:style>
          <a:lnRef idx="2">
            <a:schemeClr val="dk1"/>
          </a:lnRef>
          <a:fillRef idx="0">
            <a:schemeClr val="dk1"/>
          </a:fillRef>
          <a:effectRef idx="1">
            <a:schemeClr val="dk1"/>
          </a:effectRef>
          <a:fontRef idx="minor">
            <a:schemeClr val="tx1"/>
          </a:fontRef>
        </p:style>
      </p:cxnSp>
      <p:sp>
        <p:nvSpPr>
          <p:cNvPr id="21" name="TextBox 2">
            <a:extLst>
              <a:ext uri="{FF2B5EF4-FFF2-40B4-BE49-F238E27FC236}">
                <a16:creationId xmlns:a16="http://schemas.microsoft.com/office/drawing/2014/main" id="{867A5BBD-DCEA-4714-2340-2740AE06BFB7}"/>
              </a:ext>
            </a:extLst>
          </p:cNvPr>
          <p:cNvSpPr txBox="1"/>
          <p:nvPr/>
        </p:nvSpPr>
        <p:spPr>
          <a:xfrm>
            <a:off x="2447595" y="6147201"/>
            <a:ext cx="1231371" cy="338554"/>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Motivation</a:t>
            </a:r>
            <a:endParaRPr lang="nl-NL" sz="1867" dirty="0">
              <a:solidFill>
                <a:srgbClr val="004D43"/>
              </a:solidFill>
              <a:latin typeface="Trebuchet MS"/>
              <a:ea typeface="ＭＳ Ｐゴシック" charset="-128"/>
              <a:cs typeface="Trebuchet MS"/>
            </a:endParaRPr>
          </a:p>
        </p:txBody>
      </p:sp>
      <p:sp>
        <p:nvSpPr>
          <p:cNvPr id="22" name="TextBox 10">
            <a:extLst>
              <a:ext uri="{FF2B5EF4-FFF2-40B4-BE49-F238E27FC236}">
                <a16:creationId xmlns:a16="http://schemas.microsoft.com/office/drawing/2014/main" id="{BA013CB7-FD05-2DFB-A74D-0BCC7B39A3FB}"/>
              </a:ext>
            </a:extLst>
          </p:cNvPr>
          <p:cNvSpPr txBox="1"/>
          <p:nvPr/>
        </p:nvSpPr>
        <p:spPr>
          <a:xfrm>
            <a:off x="3913048" y="6147199"/>
            <a:ext cx="1231371" cy="338554"/>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Capability</a:t>
            </a:r>
          </a:p>
        </p:txBody>
      </p:sp>
      <p:cxnSp>
        <p:nvCxnSpPr>
          <p:cNvPr id="23" name="Straight Connector 18">
            <a:extLst>
              <a:ext uri="{FF2B5EF4-FFF2-40B4-BE49-F238E27FC236}">
                <a16:creationId xmlns:a16="http://schemas.microsoft.com/office/drawing/2014/main" id="{FF4A15DE-5D78-8382-4874-38855EB2C034}"/>
              </a:ext>
            </a:extLst>
          </p:cNvPr>
          <p:cNvCxnSpPr/>
          <p:nvPr/>
        </p:nvCxnSpPr>
        <p:spPr>
          <a:xfrm flipV="1">
            <a:off x="4079776" y="5637246"/>
            <a:ext cx="0" cy="509953"/>
          </a:xfrm>
          <a:prstGeom prst="line">
            <a:avLst/>
          </a:prstGeom>
          <a:ln>
            <a:solidFill>
              <a:srgbClr val="498179"/>
            </a:solidFill>
          </a:ln>
        </p:spPr>
        <p:style>
          <a:lnRef idx="2">
            <a:schemeClr val="accent1"/>
          </a:lnRef>
          <a:fillRef idx="0">
            <a:schemeClr val="accent1"/>
          </a:fillRef>
          <a:effectRef idx="1">
            <a:schemeClr val="accent1"/>
          </a:effectRef>
          <a:fontRef idx="minor">
            <a:schemeClr val="tx1"/>
          </a:fontRef>
        </p:style>
      </p:cxnSp>
      <p:cxnSp>
        <p:nvCxnSpPr>
          <p:cNvPr id="24" name="Straight Connector 14">
            <a:extLst>
              <a:ext uri="{FF2B5EF4-FFF2-40B4-BE49-F238E27FC236}">
                <a16:creationId xmlns:a16="http://schemas.microsoft.com/office/drawing/2014/main" id="{D02A7FEC-B5CA-20DB-71FD-E74CB6EE72BC}"/>
              </a:ext>
            </a:extLst>
          </p:cNvPr>
          <p:cNvCxnSpPr/>
          <p:nvPr/>
        </p:nvCxnSpPr>
        <p:spPr>
          <a:xfrm flipV="1">
            <a:off x="3407701" y="5637246"/>
            <a:ext cx="0" cy="509953"/>
          </a:xfrm>
          <a:prstGeom prst="line">
            <a:avLst/>
          </a:prstGeom>
          <a:ln>
            <a:solidFill>
              <a:srgbClr val="498179"/>
            </a:solidFill>
          </a:ln>
        </p:spPr>
        <p:style>
          <a:lnRef idx="2">
            <a:schemeClr val="accent1"/>
          </a:lnRef>
          <a:fillRef idx="0">
            <a:schemeClr val="accent1"/>
          </a:fillRef>
          <a:effectRef idx="1">
            <a:schemeClr val="accent1"/>
          </a:effectRef>
          <a:fontRef idx="minor">
            <a:schemeClr val="tx1"/>
          </a:fontRef>
        </p:style>
      </p:cxnSp>
      <p:sp>
        <p:nvSpPr>
          <p:cNvPr id="25" name="TextBox 2">
            <a:extLst>
              <a:ext uri="{FF2B5EF4-FFF2-40B4-BE49-F238E27FC236}">
                <a16:creationId xmlns:a16="http://schemas.microsoft.com/office/drawing/2014/main" id="{008AFAC6-6230-9884-21A1-AE363D094060}"/>
              </a:ext>
            </a:extLst>
          </p:cNvPr>
          <p:cNvSpPr txBox="1"/>
          <p:nvPr/>
        </p:nvSpPr>
        <p:spPr>
          <a:xfrm>
            <a:off x="8321013" y="2059537"/>
            <a:ext cx="1231371" cy="338554"/>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Engaging</a:t>
            </a:r>
            <a:endParaRPr lang="nl-NL" sz="1867" dirty="0">
              <a:solidFill>
                <a:srgbClr val="004D43"/>
              </a:solidFill>
              <a:latin typeface="Trebuchet MS"/>
              <a:ea typeface="ＭＳ Ｐゴシック" charset="-128"/>
              <a:cs typeface="Trebuchet MS"/>
            </a:endParaRPr>
          </a:p>
        </p:txBody>
      </p:sp>
      <p:sp>
        <p:nvSpPr>
          <p:cNvPr id="26" name="TextBox 10">
            <a:extLst>
              <a:ext uri="{FF2B5EF4-FFF2-40B4-BE49-F238E27FC236}">
                <a16:creationId xmlns:a16="http://schemas.microsoft.com/office/drawing/2014/main" id="{11FCB0DD-CDBB-1068-0CFC-79A6CF597AB4}"/>
              </a:ext>
            </a:extLst>
          </p:cNvPr>
          <p:cNvSpPr txBox="1"/>
          <p:nvPr/>
        </p:nvSpPr>
        <p:spPr>
          <a:xfrm>
            <a:off x="9473143" y="2605619"/>
            <a:ext cx="1536171" cy="584775"/>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Reflecting &amp; Evaluating</a:t>
            </a:r>
          </a:p>
        </p:txBody>
      </p:sp>
      <p:sp>
        <p:nvSpPr>
          <p:cNvPr id="27" name="TextBox 10">
            <a:extLst>
              <a:ext uri="{FF2B5EF4-FFF2-40B4-BE49-F238E27FC236}">
                <a16:creationId xmlns:a16="http://schemas.microsoft.com/office/drawing/2014/main" id="{F57D37B4-4FDE-70CE-E9BA-F6BCF94FE058}"/>
              </a:ext>
            </a:extLst>
          </p:cNvPr>
          <p:cNvSpPr txBox="1"/>
          <p:nvPr/>
        </p:nvSpPr>
        <p:spPr>
          <a:xfrm>
            <a:off x="9473143" y="2605619"/>
            <a:ext cx="1536171" cy="584775"/>
          </a:xfrm>
          <a:prstGeom prst="rect">
            <a:avLst/>
          </a:prstGeom>
          <a:noFill/>
          <a:ln w="28575">
            <a:solidFill>
              <a:srgbClr val="498179"/>
            </a:solidFill>
            <a:prstDash val="sysDash"/>
          </a:ln>
        </p:spPr>
        <p:txBody>
          <a:bodyPr wrap="square" rtlCol="0">
            <a:spAutoFit/>
          </a:bodyPr>
          <a:lstStyle/>
          <a:p>
            <a:pPr defTabSz="609585" fontAlgn="base">
              <a:spcBef>
                <a:spcPct val="0"/>
              </a:spcBef>
              <a:spcAft>
                <a:spcPct val="0"/>
              </a:spcAft>
            </a:pPr>
            <a:r>
              <a:rPr lang="nl-NL" sz="1600" dirty="0">
                <a:solidFill>
                  <a:srgbClr val="004D43"/>
                </a:solidFill>
                <a:latin typeface="Trebuchet MS"/>
                <a:ea typeface="ＭＳ Ｐゴシック" charset="-128"/>
                <a:cs typeface="Trebuchet MS"/>
              </a:rPr>
              <a:t>Reflecting &amp; Evaluating</a:t>
            </a:r>
          </a:p>
        </p:txBody>
      </p:sp>
      <p:cxnSp>
        <p:nvCxnSpPr>
          <p:cNvPr id="28" name="Straight Connector 16">
            <a:extLst>
              <a:ext uri="{FF2B5EF4-FFF2-40B4-BE49-F238E27FC236}">
                <a16:creationId xmlns:a16="http://schemas.microsoft.com/office/drawing/2014/main" id="{E9E70A67-4905-2F66-7216-8694152964C0}"/>
              </a:ext>
            </a:extLst>
          </p:cNvPr>
          <p:cNvCxnSpPr/>
          <p:nvPr/>
        </p:nvCxnSpPr>
        <p:spPr>
          <a:xfrm flipV="1">
            <a:off x="8688288" y="2449279"/>
            <a:ext cx="0" cy="176751"/>
          </a:xfrm>
          <a:prstGeom prst="line">
            <a:avLst/>
          </a:prstGeom>
          <a:ln>
            <a:solidFill>
              <a:srgbClr val="498179"/>
            </a:solidFill>
          </a:ln>
        </p:spPr>
        <p:style>
          <a:lnRef idx="2">
            <a:schemeClr val="accent1"/>
          </a:lnRef>
          <a:fillRef idx="0">
            <a:schemeClr val="accent1"/>
          </a:fillRef>
          <a:effectRef idx="1">
            <a:schemeClr val="accent1"/>
          </a:effectRef>
          <a:fontRef idx="minor">
            <a:schemeClr val="tx1"/>
          </a:fontRef>
        </p:style>
      </p:cxnSp>
      <p:cxnSp>
        <p:nvCxnSpPr>
          <p:cNvPr id="29" name="Straight Connector 23">
            <a:extLst>
              <a:ext uri="{FF2B5EF4-FFF2-40B4-BE49-F238E27FC236}">
                <a16:creationId xmlns:a16="http://schemas.microsoft.com/office/drawing/2014/main" id="{0F03A6DC-0A73-BB75-1266-EA174A9571FD}"/>
              </a:ext>
            </a:extLst>
          </p:cNvPr>
          <p:cNvCxnSpPr>
            <a:cxnSpLocks/>
          </p:cNvCxnSpPr>
          <p:nvPr/>
        </p:nvCxnSpPr>
        <p:spPr>
          <a:xfrm flipH="1">
            <a:off x="9281121" y="2913396"/>
            <a:ext cx="192023" cy="0"/>
          </a:xfrm>
          <a:prstGeom prst="line">
            <a:avLst/>
          </a:prstGeom>
          <a:ln>
            <a:solidFill>
              <a:srgbClr val="49817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5624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7A360-09EC-9AC3-8555-3BE14235156C}"/>
              </a:ext>
            </a:extLst>
          </p:cNvPr>
          <p:cNvSpPr>
            <a:spLocks noGrp="1"/>
          </p:cNvSpPr>
          <p:nvPr>
            <p:ph type="title"/>
          </p:nvPr>
        </p:nvSpPr>
        <p:spPr/>
        <p:txBody>
          <a:bodyPr/>
          <a:lstStyle/>
          <a:p>
            <a:r>
              <a:rPr lang="nl-NL" sz="2667" dirty="0"/>
              <a:t>Results – real-world practice vs expert opinions</a:t>
            </a:r>
          </a:p>
        </p:txBody>
      </p:sp>
      <p:sp>
        <p:nvSpPr>
          <p:cNvPr id="4" name="Slide Number Placeholder 3">
            <a:extLst>
              <a:ext uri="{FF2B5EF4-FFF2-40B4-BE49-F238E27FC236}">
                <a16:creationId xmlns:a16="http://schemas.microsoft.com/office/drawing/2014/main" id="{BF180F5C-9ECB-DAEF-3CD5-AAD261DF06E5}"/>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25</a:t>
            </a:fld>
            <a:endParaRPr lang="nl-NL">
              <a:latin typeface="Arial" charset="0"/>
              <a:ea typeface="ＭＳ Ｐゴシック" charset="-128"/>
            </a:endParaRPr>
          </a:p>
        </p:txBody>
      </p:sp>
      <p:pic>
        <p:nvPicPr>
          <p:cNvPr id="6" name="Picture 26" descr="Make-It consortium">
            <a:extLst>
              <a:ext uri="{FF2B5EF4-FFF2-40B4-BE49-F238E27FC236}">
                <a16:creationId xmlns:a16="http://schemas.microsoft.com/office/drawing/2014/main" id="{F0D56259-32AA-9C4A-C90A-B17F57D54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D7536BFA-E244-59C6-7C37-095BB64119A9}"/>
              </a:ext>
            </a:extLst>
          </p:cNvPr>
          <p:cNvGraphicFramePr/>
          <p:nvPr/>
        </p:nvGraphicFramePr>
        <p:xfrm>
          <a:off x="1761861" y="1316765"/>
          <a:ext cx="8398140" cy="540471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71384B46-3444-F0CC-399F-CA117E9000AF}"/>
              </a:ext>
            </a:extLst>
          </p:cNvPr>
          <p:cNvSpPr txBox="1"/>
          <p:nvPr/>
        </p:nvSpPr>
        <p:spPr>
          <a:xfrm>
            <a:off x="6576054" y="3909054"/>
            <a:ext cx="768085" cy="461665"/>
          </a:xfrm>
          <a:prstGeom prst="rect">
            <a:avLst/>
          </a:prstGeom>
          <a:noFill/>
        </p:spPr>
        <p:txBody>
          <a:bodyPr wrap="square" rtlCol="0">
            <a:spAutoFit/>
          </a:bodyPr>
          <a:lstStyle/>
          <a:p>
            <a:pPr defTabSz="609585" fontAlgn="base">
              <a:spcBef>
                <a:spcPct val="0"/>
              </a:spcBef>
              <a:spcAft>
                <a:spcPct val="0"/>
              </a:spcAft>
            </a:pPr>
            <a:r>
              <a:rPr lang="nl-NL" sz="2400" dirty="0">
                <a:solidFill>
                  <a:prstClr val="white"/>
                </a:solidFill>
                <a:latin typeface="Trebuchet MS"/>
                <a:ea typeface="ＭＳ Ｐゴシック" charset="-128"/>
                <a:cs typeface="Trebuchet MS"/>
              </a:rPr>
              <a:t>45%</a:t>
            </a:r>
          </a:p>
        </p:txBody>
      </p:sp>
    </p:spTree>
    <p:extLst>
      <p:ext uri="{BB962C8B-B14F-4D97-AF65-F5344CB8AC3E}">
        <p14:creationId xmlns:p14="http://schemas.microsoft.com/office/powerpoint/2010/main" val="3756522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B3FA-8A60-A527-B70C-DD42C0D7E3B1}"/>
              </a:ext>
            </a:extLst>
          </p:cNvPr>
          <p:cNvSpPr>
            <a:spLocks noGrp="1"/>
          </p:cNvSpPr>
          <p:nvPr>
            <p:ph type="title"/>
          </p:nvPr>
        </p:nvSpPr>
        <p:spPr/>
        <p:txBody>
          <a:bodyPr/>
          <a:lstStyle/>
          <a:p>
            <a:r>
              <a:rPr lang="nl-NL" dirty="0"/>
              <a:t>Conclusion</a:t>
            </a:r>
          </a:p>
        </p:txBody>
      </p:sp>
      <p:sp>
        <p:nvSpPr>
          <p:cNvPr id="3" name="Content Placeholder 2">
            <a:extLst>
              <a:ext uri="{FF2B5EF4-FFF2-40B4-BE49-F238E27FC236}">
                <a16:creationId xmlns:a16="http://schemas.microsoft.com/office/drawing/2014/main" id="{457D6F0D-DEA7-19F9-0E3B-0AE8D2794AE9}"/>
              </a:ext>
            </a:extLst>
          </p:cNvPr>
          <p:cNvSpPr>
            <a:spLocks noGrp="1"/>
          </p:cNvSpPr>
          <p:nvPr>
            <p:ph idx="1"/>
          </p:nvPr>
        </p:nvSpPr>
        <p:spPr>
          <a:xfrm>
            <a:off x="690288" y="1992595"/>
            <a:ext cx="10752597" cy="4704523"/>
          </a:xfrm>
        </p:spPr>
        <p:txBody>
          <a:bodyPr/>
          <a:lstStyle/>
          <a:p>
            <a:pPr marL="380990" indent="-380990">
              <a:buFont typeface="Wingdings" panose="05000000000000000000" pitchFamily="2" charset="2"/>
              <a:buChar char="Ø"/>
            </a:pPr>
            <a:r>
              <a:rPr lang="en-GB" dirty="0"/>
              <a:t>CFIR-adherence could guide the assessment of the </a:t>
            </a:r>
            <a:r>
              <a:rPr lang="en-GB" dirty="0" err="1"/>
              <a:t>implementability</a:t>
            </a:r>
            <a:r>
              <a:rPr lang="en-GB" dirty="0"/>
              <a:t> of medication adherence interventions in specific settings in advance </a:t>
            </a:r>
          </a:p>
          <a:p>
            <a:endParaRPr lang="nl-NL" dirty="0"/>
          </a:p>
        </p:txBody>
      </p:sp>
      <p:sp>
        <p:nvSpPr>
          <p:cNvPr id="4" name="Slide Number Placeholder 3">
            <a:extLst>
              <a:ext uri="{FF2B5EF4-FFF2-40B4-BE49-F238E27FC236}">
                <a16:creationId xmlns:a16="http://schemas.microsoft.com/office/drawing/2014/main" id="{0C0A83B0-A353-3FDA-D63E-4D0F9C74EBCF}"/>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26</a:t>
            </a:fld>
            <a:endParaRPr lang="nl-NL">
              <a:latin typeface="Arial" charset="0"/>
              <a:ea typeface="ＭＳ Ｐゴシック" charset="-128"/>
            </a:endParaRPr>
          </a:p>
        </p:txBody>
      </p:sp>
      <p:sp>
        <p:nvSpPr>
          <p:cNvPr id="5" name="Title 1">
            <a:extLst>
              <a:ext uri="{FF2B5EF4-FFF2-40B4-BE49-F238E27FC236}">
                <a16:creationId xmlns:a16="http://schemas.microsoft.com/office/drawing/2014/main" id="{58629E26-66CC-A2D3-737B-946D41660EE8}"/>
              </a:ext>
            </a:extLst>
          </p:cNvPr>
          <p:cNvSpPr txBox="1">
            <a:spLocks/>
          </p:cNvSpPr>
          <p:nvPr/>
        </p:nvSpPr>
        <p:spPr>
          <a:xfrm>
            <a:off x="749115" y="5578045"/>
            <a:ext cx="4386779" cy="1119073"/>
          </a:xfrm>
          <a:prstGeom prst="rect">
            <a:avLst/>
          </a:prstGeom>
          <a:solidFill>
            <a:srgbClr val="DFE8E2"/>
          </a:solidFill>
        </p:spPr>
        <p:txBody>
          <a:bodyPr tIns="0" anchor="t" anchorCtr="0"/>
          <a:lstStyle>
            <a:lvl1pPr algn="l" defTabSz="342892" rtl="0" fontAlgn="base">
              <a:spcBef>
                <a:spcPct val="0"/>
              </a:spcBef>
              <a:spcAft>
                <a:spcPct val="0"/>
              </a:spcAft>
              <a:defRPr sz="2400" b="0" i="0" kern="1200">
                <a:solidFill>
                  <a:srgbClr val="498179"/>
                </a:solidFill>
                <a:latin typeface="Trebuchet MS"/>
                <a:ea typeface="ＭＳ Ｐゴシック" charset="-128"/>
                <a:cs typeface="Trebuchet MS"/>
              </a:defRPr>
            </a:lvl1pPr>
            <a:lvl2pPr algn="l" defTabSz="342892" rtl="0" fontAlgn="base">
              <a:spcBef>
                <a:spcPct val="0"/>
              </a:spcBef>
              <a:spcAft>
                <a:spcPct val="0"/>
              </a:spcAft>
              <a:defRPr sz="3300">
                <a:solidFill>
                  <a:srgbClr val="0094BA"/>
                </a:solidFill>
                <a:latin typeface="Calibri" charset="0"/>
                <a:ea typeface="ＭＳ Ｐゴシック" charset="-128"/>
              </a:defRPr>
            </a:lvl2pPr>
            <a:lvl3pPr algn="l" defTabSz="342892" rtl="0" fontAlgn="base">
              <a:spcBef>
                <a:spcPct val="0"/>
              </a:spcBef>
              <a:spcAft>
                <a:spcPct val="0"/>
              </a:spcAft>
              <a:defRPr sz="3300">
                <a:solidFill>
                  <a:srgbClr val="0094BA"/>
                </a:solidFill>
                <a:latin typeface="Calibri" charset="0"/>
                <a:ea typeface="ＭＳ Ｐゴシック" charset="-128"/>
              </a:defRPr>
            </a:lvl3pPr>
            <a:lvl4pPr algn="l" defTabSz="342892" rtl="0" fontAlgn="base">
              <a:spcBef>
                <a:spcPct val="0"/>
              </a:spcBef>
              <a:spcAft>
                <a:spcPct val="0"/>
              </a:spcAft>
              <a:defRPr sz="3300">
                <a:solidFill>
                  <a:srgbClr val="0094BA"/>
                </a:solidFill>
                <a:latin typeface="Calibri" charset="0"/>
                <a:ea typeface="ＭＳ Ｐゴシック" charset="-128"/>
              </a:defRPr>
            </a:lvl4pPr>
            <a:lvl5pPr algn="l" defTabSz="342892" rtl="0" fontAlgn="base">
              <a:spcBef>
                <a:spcPct val="0"/>
              </a:spcBef>
              <a:spcAft>
                <a:spcPct val="0"/>
              </a:spcAft>
              <a:defRPr sz="3300">
                <a:solidFill>
                  <a:srgbClr val="0094BA"/>
                </a:solidFill>
                <a:latin typeface="Calibri" charset="0"/>
                <a:ea typeface="ＭＳ Ｐゴシック" charset="-128"/>
              </a:defRPr>
            </a:lvl5pPr>
            <a:lvl6pPr marL="342892" algn="l" defTabSz="342892" rtl="0" fontAlgn="base">
              <a:spcBef>
                <a:spcPct val="0"/>
              </a:spcBef>
              <a:spcAft>
                <a:spcPct val="0"/>
              </a:spcAft>
              <a:defRPr sz="3300">
                <a:solidFill>
                  <a:srgbClr val="0094BA"/>
                </a:solidFill>
                <a:latin typeface="Calibri" charset="0"/>
                <a:ea typeface="ＭＳ Ｐゴシック" charset="-128"/>
              </a:defRPr>
            </a:lvl6pPr>
            <a:lvl7pPr marL="685783" algn="l" defTabSz="342892" rtl="0" fontAlgn="base">
              <a:spcBef>
                <a:spcPct val="0"/>
              </a:spcBef>
              <a:spcAft>
                <a:spcPct val="0"/>
              </a:spcAft>
              <a:defRPr sz="3300">
                <a:solidFill>
                  <a:srgbClr val="0094BA"/>
                </a:solidFill>
                <a:latin typeface="Calibri" charset="0"/>
                <a:ea typeface="ＭＳ Ｐゴシック" charset="-128"/>
              </a:defRPr>
            </a:lvl7pPr>
            <a:lvl8pPr marL="1028675" algn="l" defTabSz="342892" rtl="0" fontAlgn="base">
              <a:spcBef>
                <a:spcPct val="0"/>
              </a:spcBef>
              <a:spcAft>
                <a:spcPct val="0"/>
              </a:spcAft>
              <a:defRPr sz="3300">
                <a:solidFill>
                  <a:srgbClr val="0094BA"/>
                </a:solidFill>
                <a:latin typeface="Calibri" charset="0"/>
                <a:ea typeface="ＭＳ Ｐゴシック" charset="-128"/>
              </a:defRPr>
            </a:lvl8pPr>
            <a:lvl9pPr marL="1371566" algn="l" defTabSz="342892" rtl="0" fontAlgn="base">
              <a:spcBef>
                <a:spcPct val="0"/>
              </a:spcBef>
              <a:spcAft>
                <a:spcPct val="0"/>
              </a:spcAft>
              <a:defRPr sz="3300">
                <a:solidFill>
                  <a:srgbClr val="0094BA"/>
                </a:solidFill>
                <a:latin typeface="Calibri" charset="0"/>
                <a:ea typeface="ＭＳ Ｐゴシック" charset="-128"/>
              </a:defRPr>
            </a:lvl9pPr>
          </a:lstStyle>
          <a:p>
            <a:pPr defTabSz="457178"/>
            <a:r>
              <a:rPr lang="nl-NL" sz="667" b="1" dirty="0">
                <a:solidFill>
                  <a:srgbClr val="337068"/>
                </a:solidFill>
              </a:rPr>
              <a:t>   </a:t>
            </a:r>
            <a:endParaRPr lang="nl-NL" sz="800" b="1" dirty="0">
              <a:solidFill>
                <a:srgbClr val="004D43"/>
              </a:solidFill>
            </a:endParaRPr>
          </a:p>
          <a:p>
            <a:pPr defTabSz="457178"/>
            <a:r>
              <a:rPr lang="nl-NL" sz="1867" b="1" dirty="0">
                <a:solidFill>
                  <a:srgbClr val="004D43"/>
                </a:solidFill>
              </a:rPr>
              <a:t>Contact:</a:t>
            </a:r>
            <a:br>
              <a:rPr lang="nl-NL" sz="1867" b="1" dirty="0">
                <a:solidFill>
                  <a:srgbClr val="004D43"/>
                </a:solidFill>
              </a:rPr>
            </a:br>
            <a:r>
              <a:rPr lang="nl-NL" sz="1067" b="1" dirty="0">
                <a:solidFill>
                  <a:srgbClr val="004D43"/>
                </a:solidFill>
              </a:rPr>
              <a:t>  </a:t>
            </a:r>
            <a:br>
              <a:rPr lang="nl-NL" sz="1867" dirty="0">
                <a:solidFill>
                  <a:srgbClr val="004D43"/>
                </a:solidFill>
              </a:rPr>
            </a:br>
            <a:r>
              <a:rPr lang="nl-NL" sz="1867" dirty="0">
                <a:solidFill>
                  <a:srgbClr val="004D43"/>
                </a:solidFill>
              </a:rPr>
              <a:t>Mirthe Oude Lansink</a:t>
            </a:r>
            <a:br>
              <a:rPr lang="nl-NL" sz="1867" dirty="0">
                <a:solidFill>
                  <a:srgbClr val="004D43"/>
                </a:solidFill>
              </a:rPr>
            </a:br>
            <a:r>
              <a:rPr lang="nl-NL" sz="1867" dirty="0">
                <a:solidFill>
                  <a:srgbClr val="004D43"/>
                </a:solidFill>
                <a:hlinkClick r:id="rId3">
                  <a:extLst>
                    <a:ext uri="{A12FA001-AC4F-418D-AE19-62706E023703}">
                      <ahyp:hlinkClr xmlns:ahyp="http://schemas.microsoft.com/office/drawing/2018/hyperlinkcolor" val="tx"/>
                    </a:ext>
                  </a:extLst>
                </a:hlinkClick>
              </a:rPr>
              <a:t>m.oudelansink@maartenskliniek.nl</a:t>
            </a:r>
            <a:r>
              <a:rPr lang="nl-NL" sz="1867" dirty="0">
                <a:solidFill>
                  <a:srgbClr val="004D43"/>
                </a:solidFill>
              </a:rPr>
              <a:t> </a:t>
            </a:r>
            <a:br>
              <a:rPr lang="nl-NL" sz="2133" dirty="0">
                <a:solidFill>
                  <a:srgbClr val="337068"/>
                </a:solidFill>
              </a:rPr>
            </a:br>
            <a:br>
              <a:rPr lang="nl-NL" sz="1867" dirty="0">
                <a:solidFill>
                  <a:srgbClr val="337068"/>
                </a:solidFill>
              </a:rPr>
            </a:br>
            <a:endParaRPr lang="nl-NL" sz="1867" dirty="0">
              <a:solidFill>
                <a:srgbClr val="337068"/>
              </a:solidFill>
            </a:endParaRPr>
          </a:p>
        </p:txBody>
      </p:sp>
      <p:pic>
        <p:nvPicPr>
          <p:cNvPr id="6" name="Picture 26" descr="Make-It consortium">
            <a:extLst>
              <a:ext uri="{FF2B5EF4-FFF2-40B4-BE49-F238E27FC236}">
                <a16:creationId xmlns:a16="http://schemas.microsoft.com/office/drawing/2014/main" id="{DD408F0D-CF40-89D9-9208-3DED39089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80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98D6-9288-553C-5587-3607DF0DFF78}"/>
              </a:ext>
            </a:extLst>
          </p:cNvPr>
          <p:cNvSpPr>
            <a:spLocks noGrp="1"/>
          </p:cNvSpPr>
          <p:nvPr>
            <p:ph type="title"/>
          </p:nvPr>
        </p:nvSpPr>
        <p:spPr/>
        <p:txBody>
          <a:bodyPr/>
          <a:lstStyle/>
          <a:p>
            <a:r>
              <a:rPr lang="nl-NL" dirty="0"/>
              <a:t>Living labs </a:t>
            </a:r>
          </a:p>
        </p:txBody>
      </p:sp>
      <p:sp>
        <p:nvSpPr>
          <p:cNvPr id="4" name="Slide Number Placeholder 3">
            <a:extLst>
              <a:ext uri="{FF2B5EF4-FFF2-40B4-BE49-F238E27FC236}">
                <a16:creationId xmlns:a16="http://schemas.microsoft.com/office/drawing/2014/main" id="{D117DAE0-E3AC-D2D1-FBFA-799DF0E06C58}"/>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27</a:t>
            </a:fld>
            <a:endParaRPr lang="nl-NL">
              <a:latin typeface="Arial" charset="0"/>
              <a:ea typeface="ＭＳ Ｐゴシック" charset="-128"/>
            </a:endParaRPr>
          </a:p>
        </p:txBody>
      </p:sp>
      <p:graphicFrame>
        <p:nvGraphicFramePr>
          <p:cNvPr id="5" name="Table 4">
            <a:extLst>
              <a:ext uri="{FF2B5EF4-FFF2-40B4-BE49-F238E27FC236}">
                <a16:creationId xmlns:a16="http://schemas.microsoft.com/office/drawing/2014/main" id="{90B6B0E3-C8A0-1523-E3D2-51B2B52F6C40}"/>
              </a:ext>
            </a:extLst>
          </p:cNvPr>
          <p:cNvGraphicFramePr>
            <a:graphicFrameLocks noGrp="1"/>
          </p:cNvGraphicFramePr>
          <p:nvPr/>
        </p:nvGraphicFramePr>
        <p:xfrm>
          <a:off x="1391478" y="1624669"/>
          <a:ext cx="9054148" cy="4720001"/>
        </p:xfrm>
        <a:graphic>
          <a:graphicData uri="http://schemas.openxmlformats.org/drawingml/2006/table">
            <a:tbl>
              <a:tblPr firstRow="1" firstCol="1" bandRow="1">
                <a:tableStyleId>{5C22544A-7EE6-4342-B048-85BDC9FD1C3A}</a:tableStyleId>
              </a:tblPr>
              <a:tblGrid>
                <a:gridCol w="1371663">
                  <a:extLst>
                    <a:ext uri="{9D8B030D-6E8A-4147-A177-3AD203B41FA5}">
                      <a16:colId xmlns:a16="http://schemas.microsoft.com/office/drawing/2014/main" val="609500776"/>
                    </a:ext>
                  </a:extLst>
                </a:gridCol>
                <a:gridCol w="2056531">
                  <a:extLst>
                    <a:ext uri="{9D8B030D-6E8A-4147-A177-3AD203B41FA5}">
                      <a16:colId xmlns:a16="http://schemas.microsoft.com/office/drawing/2014/main" val="198360749"/>
                    </a:ext>
                  </a:extLst>
                </a:gridCol>
                <a:gridCol w="1879512">
                  <a:extLst>
                    <a:ext uri="{9D8B030D-6E8A-4147-A177-3AD203B41FA5}">
                      <a16:colId xmlns:a16="http://schemas.microsoft.com/office/drawing/2014/main" val="2731451086"/>
                    </a:ext>
                  </a:extLst>
                </a:gridCol>
                <a:gridCol w="1872737">
                  <a:extLst>
                    <a:ext uri="{9D8B030D-6E8A-4147-A177-3AD203B41FA5}">
                      <a16:colId xmlns:a16="http://schemas.microsoft.com/office/drawing/2014/main" val="4066572704"/>
                    </a:ext>
                  </a:extLst>
                </a:gridCol>
                <a:gridCol w="1873705">
                  <a:extLst>
                    <a:ext uri="{9D8B030D-6E8A-4147-A177-3AD203B41FA5}">
                      <a16:colId xmlns:a16="http://schemas.microsoft.com/office/drawing/2014/main" val="722279821"/>
                    </a:ext>
                  </a:extLst>
                </a:gridCol>
              </a:tblGrid>
              <a:tr h="242063">
                <a:tc>
                  <a:txBody>
                    <a:bodyPr/>
                    <a:lstStyle/>
                    <a:p>
                      <a:pPr>
                        <a:lnSpc>
                          <a:spcPct val="107000"/>
                        </a:lnSpc>
                        <a:spcAft>
                          <a:spcPts val="800"/>
                        </a:spcAft>
                      </a:pPr>
                      <a:r>
                        <a:rPr lang="en-GB" sz="1600" kern="0" dirty="0">
                          <a:effectLst/>
                          <a:latin typeface="Arial" panose="020B0604020202020204" pitchFamily="34" charset="0"/>
                          <a:cs typeface="Arial" panose="020B0604020202020204" pitchFamily="34" charset="0"/>
                        </a:rPr>
                        <a:t> </a:t>
                      </a:r>
                      <a:endParaRPr lang="nl-NL"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3D"/>
                    </a:solidFill>
                  </a:tcPr>
                </a:tc>
                <a:tc gridSpan="4">
                  <a:txBody>
                    <a:bodyPr/>
                    <a:lstStyle/>
                    <a:p>
                      <a:pPr algn="ctr">
                        <a:lnSpc>
                          <a:spcPct val="107000"/>
                        </a:lnSpc>
                        <a:spcAft>
                          <a:spcPts val="800"/>
                        </a:spcAft>
                      </a:pPr>
                      <a:r>
                        <a:rPr lang="en-GB" sz="1600" kern="0" dirty="0">
                          <a:effectLst/>
                          <a:latin typeface="Arial" panose="020B0604020202020204" pitchFamily="34" charset="0"/>
                          <a:cs typeface="Arial" panose="020B0604020202020204" pitchFamily="34" charset="0"/>
                        </a:rPr>
                        <a:t>Living lab</a:t>
                      </a:r>
                      <a:endParaRPr lang="nl-NL"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53D"/>
                    </a:solid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611475214"/>
                  </a:ext>
                </a:extLst>
              </a:tr>
              <a:tr h="242063">
                <a:tc>
                  <a:txBody>
                    <a:bodyPr/>
                    <a:lstStyle/>
                    <a:p>
                      <a:pPr>
                        <a:lnSpc>
                          <a:spcPct val="107000"/>
                        </a:lnSpc>
                        <a:spcAft>
                          <a:spcPts val="800"/>
                        </a:spcAft>
                      </a:pPr>
                      <a:r>
                        <a:rPr lang="en-GB" sz="1600" kern="0" dirty="0">
                          <a:effectLst/>
                          <a:latin typeface="Arial" panose="020B0604020202020204" pitchFamily="34" charset="0"/>
                          <a:cs typeface="Arial" panose="020B0604020202020204" pitchFamily="34" charset="0"/>
                        </a:rPr>
                        <a:t> </a:t>
                      </a:r>
                      <a:endParaRPr lang="nl-NL"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3D"/>
                    </a:solidFill>
                  </a:tcPr>
                </a:tc>
                <a:tc>
                  <a:txBody>
                    <a:bodyPr/>
                    <a:lstStyle/>
                    <a:p>
                      <a:pPr algn="ctr">
                        <a:lnSpc>
                          <a:spcPct val="107000"/>
                        </a:lnSpc>
                        <a:spcAft>
                          <a:spcPts val="800"/>
                        </a:spcAft>
                      </a:pPr>
                      <a:r>
                        <a:rPr lang="en-GB" sz="1600" b="1" kern="0" dirty="0">
                          <a:solidFill>
                            <a:schemeClr val="bg1"/>
                          </a:solidFill>
                          <a:effectLst/>
                          <a:latin typeface="Arial" panose="020B0604020202020204" pitchFamily="34" charset="0"/>
                          <a:cs typeface="Arial" panose="020B0604020202020204" pitchFamily="34" charset="0"/>
                        </a:rPr>
                        <a:t>A</a:t>
                      </a:r>
                      <a:endParaRPr lang="nl-NL" sz="16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3D"/>
                    </a:solidFill>
                  </a:tcPr>
                </a:tc>
                <a:tc>
                  <a:txBody>
                    <a:bodyPr/>
                    <a:lstStyle/>
                    <a:p>
                      <a:pPr algn="ctr">
                        <a:lnSpc>
                          <a:spcPct val="107000"/>
                        </a:lnSpc>
                        <a:spcAft>
                          <a:spcPts val="800"/>
                        </a:spcAft>
                      </a:pPr>
                      <a:r>
                        <a:rPr lang="en-GB" sz="1600" b="1" kern="0" dirty="0">
                          <a:solidFill>
                            <a:schemeClr val="bg1"/>
                          </a:solidFill>
                          <a:effectLst/>
                          <a:latin typeface="Arial" panose="020B0604020202020204" pitchFamily="34" charset="0"/>
                          <a:cs typeface="Arial" panose="020B0604020202020204" pitchFamily="34" charset="0"/>
                        </a:rPr>
                        <a:t>B</a:t>
                      </a:r>
                      <a:endParaRPr lang="nl-NL" sz="16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3D"/>
                    </a:solidFill>
                  </a:tcPr>
                </a:tc>
                <a:tc>
                  <a:txBody>
                    <a:bodyPr/>
                    <a:lstStyle/>
                    <a:p>
                      <a:pPr algn="ctr">
                        <a:lnSpc>
                          <a:spcPct val="107000"/>
                        </a:lnSpc>
                        <a:spcAft>
                          <a:spcPts val="800"/>
                        </a:spcAft>
                      </a:pPr>
                      <a:r>
                        <a:rPr lang="en-GB" sz="1600" b="1" kern="0" dirty="0">
                          <a:solidFill>
                            <a:schemeClr val="bg1"/>
                          </a:solidFill>
                          <a:effectLst/>
                          <a:latin typeface="Arial" panose="020B0604020202020204" pitchFamily="34" charset="0"/>
                          <a:cs typeface="Arial" panose="020B0604020202020204" pitchFamily="34" charset="0"/>
                        </a:rPr>
                        <a:t>C</a:t>
                      </a:r>
                      <a:endParaRPr lang="nl-NL" sz="16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3D"/>
                    </a:solidFill>
                  </a:tcPr>
                </a:tc>
                <a:tc>
                  <a:txBody>
                    <a:bodyPr/>
                    <a:lstStyle/>
                    <a:p>
                      <a:pPr algn="ctr">
                        <a:lnSpc>
                          <a:spcPct val="107000"/>
                        </a:lnSpc>
                        <a:spcAft>
                          <a:spcPts val="800"/>
                        </a:spcAft>
                      </a:pPr>
                      <a:r>
                        <a:rPr lang="en-GB" sz="1600" b="1" kern="0" dirty="0">
                          <a:solidFill>
                            <a:schemeClr val="bg1"/>
                          </a:solidFill>
                          <a:effectLst/>
                          <a:latin typeface="Arial" panose="020B0604020202020204" pitchFamily="34" charset="0"/>
                          <a:cs typeface="Arial" panose="020B0604020202020204" pitchFamily="34" charset="0"/>
                        </a:rPr>
                        <a:t>D</a:t>
                      </a:r>
                      <a:endParaRPr lang="nl-NL" sz="16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53D"/>
                    </a:solidFill>
                  </a:tcPr>
                </a:tc>
                <a:extLst>
                  <a:ext uri="{0D108BD9-81ED-4DB2-BD59-A6C34878D82A}">
                    <a16:rowId xmlns:a16="http://schemas.microsoft.com/office/drawing/2014/main" val="1498437572"/>
                  </a:ext>
                </a:extLst>
              </a:tr>
              <a:tr h="1489444">
                <a:tc>
                  <a:txBody>
                    <a:bodyPr/>
                    <a:lstStyle/>
                    <a:p>
                      <a:pPr>
                        <a:lnSpc>
                          <a:spcPct val="107000"/>
                        </a:lnSpc>
                        <a:spcAft>
                          <a:spcPts val="800"/>
                        </a:spcAft>
                      </a:pPr>
                      <a:r>
                        <a:rPr lang="en-GB" sz="1500" kern="0" dirty="0">
                          <a:effectLst/>
                          <a:latin typeface="Arial" panose="020B0604020202020204" pitchFamily="34" charset="0"/>
                          <a:cs typeface="Arial" panose="020B0604020202020204" pitchFamily="34" charset="0"/>
                        </a:rPr>
                        <a:t>Intervention </a:t>
                      </a:r>
                      <a:endParaRPr lang="nl-NL" sz="15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3D"/>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Animated patient information followed by telephone counselling intervention </a:t>
                      </a:r>
                      <a:endParaRPr lang="nl-NL" sz="1400" b="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Annual consultation for patients who use chronic medication including preparation of this consultation by patients</a:t>
                      </a:r>
                      <a:endParaRPr lang="nl-NL" sz="1400" b="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Telephone counselling of patients who may be non-adherent according to dispensing records </a:t>
                      </a:r>
                      <a:endParaRPr lang="nl-NL" sz="1400" b="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Teach-back method and comprehensible drug label instructions </a:t>
                      </a:r>
                      <a:endParaRPr lang="nl-NL" sz="1400" b="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34590093"/>
                  </a:ext>
                </a:extLst>
              </a:tr>
              <a:tr h="1487017">
                <a:tc>
                  <a:txBody>
                    <a:bodyPr/>
                    <a:lstStyle/>
                    <a:p>
                      <a:pPr>
                        <a:lnSpc>
                          <a:spcPct val="107000"/>
                        </a:lnSpc>
                        <a:spcAft>
                          <a:spcPts val="800"/>
                        </a:spcAft>
                      </a:pPr>
                      <a:r>
                        <a:rPr lang="en-GB" sz="1500" kern="0" dirty="0">
                          <a:effectLst/>
                          <a:latin typeface="Arial" panose="020B0604020202020204" pitchFamily="34" charset="0"/>
                          <a:cs typeface="Arial" panose="020B0604020202020204" pitchFamily="34" charset="0"/>
                        </a:rPr>
                        <a:t>Setting and involved healthcare providers</a:t>
                      </a:r>
                      <a:endParaRPr lang="nl-NL" sz="15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3D"/>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Outpatient pharmacy, 14 community pharmacies and collaborating general practitioners </a:t>
                      </a:r>
                      <a:endParaRPr lang="nl-NL" sz="1400" b="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Three community pharmacies and collaborating general practitioners </a:t>
                      </a:r>
                      <a:endParaRPr lang="nl-NL" sz="1400" b="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Five community pharmacies and cooperating general practitioners, a hospital and a home care organization</a:t>
                      </a: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Two community pharmacies and cooperating general practitioners</a:t>
                      </a:r>
                      <a:endParaRPr lang="nl-NL" sz="1400" b="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48635251"/>
                  </a:ext>
                </a:extLst>
              </a:tr>
              <a:tr h="1259415">
                <a:tc>
                  <a:txBody>
                    <a:bodyPr/>
                    <a:lstStyle/>
                    <a:p>
                      <a:pPr>
                        <a:lnSpc>
                          <a:spcPct val="107000"/>
                        </a:lnSpc>
                        <a:spcAft>
                          <a:spcPts val="800"/>
                        </a:spcAft>
                      </a:pPr>
                      <a:r>
                        <a:rPr lang="en-GB" sz="1500" kern="0" dirty="0">
                          <a:effectLst/>
                          <a:latin typeface="Arial" panose="020B0604020202020204" pitchFamily="34" charset="0"/>
                          <a:cs typeface="Arial" panose="020B0604020202020204" pitchFamily="34" charset="0"/>
                        </a:rPr>
                        <a:t>Patient population</a:t>
                      </a:r>
                      <a:endParaRPr lang="nl-NL" sz="15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53D"/>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Patients with cardiovascular disease initiating treatment, after hospital discharge </a:t>
                      </a:r>
                      <a:endParaRPr lang="nl-NL" sz="1400" b="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Patients who use the automated refill service</a:t>
                      </a:r>
                      <a:endParaRPr lang="nl-NL" sz="1400" b="0" kern="100" dirty="0">
                        <a:effectLst/>
                        <a:latin typeface="Arial" panose="020B0604020202020204" pitchFamily="34" charset="0"/>
                        <a:cs typeface="Arial" panose="020B0604020202020204" pitchFamily="34" charset="0"/>
                      </a:endParaRPr>
                    </a:p>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 </a:t>
                      </a:r>
                      <a:endParaRPr lang="nl-NL" sz="1400" b="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Patients taking cardiovascular medication</a:t>
                      </a:r>
                      <a:endParaRPr lang="nl-NL" sz="1400" b="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lnSpc>
                          <a:spcPct val="107000"/>
                        </a:lnSpc>
                        <a:spcAft>
                          <a:spcPts val="800"/>
                        </a:spcAft>
                      </a:pPr>
                      <a:r>
                        <a:rPr lang="en-GB" sz="1400" b="0" kern="0" dirty="0">
                          <a:effectLst/>
                          <a:latin typeface="Arial" panose="020B0604020202020204" pitchFamily="34" charset="0"/>
                          <a:cs typeface="Arial" panose="020B0604020202020204" pitchFamily="34" charset="0"/>
                        </a:rPr>
                        <a:t>All patients starting medication, of which 2/3 are estimated to have limited health literacy </a:t>
                      </a:r>
                      <a:endParaRPr lang="nl-NL" sz="1400" b="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1047" marR="41047"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69972483"/>
                  </a:ext>
                </a:extLst>
              </a:tr>
            </a:tbl>
          </a:graphicData>
        </a:graphic>
      </p:graphicFrame>
      <p:pic>
        <p:nvPicPr>
          <p:cNvPr id="3" name="Picture 26" descr="Make-It consortium">
            <a:extLst>
              <a:ext uri="{FF2B5EF4-FFF2-40B4-BE49-F238E27FC236}">
                <a16:creationId xmlns:a16="http://schemas.microsoft.com/office/drawing/2014/main" id="{AC266646-4EAA-628B-0454-6E9B558BD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542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91B6-9347-BDF6-3BD8-4B287F19071D}"/>
              </a:ext>
            </a:extLst>
          </p:cNvPr>
          <p:cNvSpPr>
            <a:spLocks noGrp="1"/>
          </p:cNvSpPr>
          <p:nvPr>
            <p:ph type="title"/>
          </p:nvPr>
        </p:nvSpPr>
        <p:spPr/>
        <p:txBody>
          <a:bodyPr/>
          <a:lstStyle/>
          <a:p>
            <a:r>
              <a:rPr lang="nl-NL" dirty="0"/>
              <a:t>Tailored framework</a:t>
            </a:r>
          </a:p>
        </p:txBody>
      </p:sp>
      <p:sp>
        <p:nvSpPr>
          <p:cNvPr id="4" name="Slide Number Placeholder 3">
            <a:extLst>
              <a:ext uri="{FF2B5EF4-FFF2-40B4-BE49-F238E27FC236}">
                <a16:creationId xmlns:a16="http://schemas.microsoft.com/office/drawing/2014/main" id="{E1B89D19-B09A-26C4-F851-5FEC519FE977}"/>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28</a:t>
            </a:fld>
            <a:endParaRPr lang="nl-NL">
              <a:latin typeface="Arial" charset="0"/>
              <a:ea typeface="ＭＳ Ｐゴシック" charset="-128"/>
            </a:endParaRPr>
          </a:p>
        </p:txBody>
      </p:sp>
      <p:graphicFrame>
        <p:nvGraphicFramePr>
          <p:cNvPr id="5" name="Table 4">
            <a:extLst>
              <a:ext uri="{FF2B5EF4-FFF2-40B4-BE49-F238E27FC236}">
                <a16:creationId xmlns:a16="http://schemas.microsoft.com/office/drawing/2014/main" id="{8AD538FF-9E59-6A95-7522-605460F9567B}"/>
              </a:ext>
            </a:extLst>
          </p:cNvPr>
          <p:cNvGraphicFramePr>
            <a:graphicFrameLocks noGrp="1"/>
          </p:cNvGraphicFramePr>
          <p:nvPr/>
        </p:nvGraphicFramePr>
        <p:xfrm>
          <a:off x="4079776" y="1141429"/>
          <a:ext cx="3840427" cy="5609604"/>
        </p:xfrm>
        <a:graphic>
          <a:graphicData uri="http://schemas.openxmlformats.org/drawingml/2006/table">
            <a:tbl>
              <a:tblPr firstRow="1" firstCol="1" bandRow="1">
                <a:tableStyleId>{2D5ABB26-0587-4C30-8999-92F81FD0307C}</a:tableStyleId>
              </a:tblPr>
              <a:tblGrid>
                <a:gridCol w="3840427">
                  <a:extLst>
                    <a:ext uri="{9D8B030D-6E8A-4147-A177-3AD203B41FA5}">
                      <a16:colId xmlns:a16="http://schemas.microsoft.com/office/drawing/2014/main" val="3101863713"/>
                    </a:ext>
                  </a:extLst>
                </a:gridCol>
              </a:tblGrid>
              <a:tr h="267124">
                <a:tc>
                  <a:txBody>
                    <a:bodyPr/>
                    <a:lstStyle/>
                    <a:p>
                      <a:pPr algn="ctr">
                        <a:lnSpc>
                          <a:spcPct val="150000"/>
                        </a:lnSpc>
                        <a:spcAft>
                          <a:spcPts val="800"/>
                        </a:spcAft>
                      </a:pPr>
                      <a:r>
                        <a:rPr lang="en-US" sz="1300" b="1" kern="0" dirty="0">
                          <a:solidFill>
                            <a:schemeClr val="bg1"/>
                          </a:solidFill>
                          <a:effectLst/>
                          <a:latin typeface="Arial" panose="020B0604020202020204" pitchFamily="34" charset="0"/>
                          <a:cs typeface="Arial" panose="020B0604020202020204" pitchFamily="34" charset="0"/>
                        </a:rPr>
                        <a:t>Innovation</a:t>
                      </a:r>
                    </a:p>
                  </a:txBody>
                  <a:tcPr marL="59725" marR="59725" marT="0" marB="0" anchor="ctr">
                    <a:solidFill>
                      <a:srgbClr val="004D43"/>
                    </a:solidFill>
                  </a:tcPr>
                </a:tc>
                <a:extLst>
                  <a:ext uri="{0D108BD9-81ED-4DB2-BD59-A6C34878D82A}">
                    <a16:rowId xmlns:a16="http://schemas.microsoft.com/office/drawing/2014/main" val="1453253377"/>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Innovation adaptability</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2513817765"/>
                  </a:ext>
                </a:extLst>
              </a:tr>
              <a:tr h="267124">
                <a:tc>
                  <a:txBody>
                    <a:bodyPr/>
                    <a:lstStyle/>
                    <a:p>
                      <a:pPr algn="ctr">
                        <a:lnSpc>
                          <a:spcPct val="150000"/>
                        </a:lnSpc>
                        <a:spcAft>
                          <a:spcPts val="800"/>
                        </a:spcAft>
                      </a:pPr>
                      <a:r>
                        <a:rPr lang="en-US" sz="1300" b="1" kern="0" dirty="0">
                          <a:solidFill>
                            <a:schemeClr val="bg1"/>
                          </a:solidFill>
                          <a:effectLst/>
                          <a:latin typeface="Arial" panose="020B0604020202020204" pitchFamily="34" charset="0"/>
                          <a:cs typeface="Arial" panose="020B0604020202020204" pitchFamily="34" charset="0"/>
                        </a:rPr>
                        <a:t>Inner setting</a:t>
                      </a:r>
                      <a:endParaRPr lang="nl-NL" sz="13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nchor="ctr">
                    <a:solidFill>
                      <a:srgbClr val="004D43"/>
                    </a:solidFill>
                  </a:tcPr>
                </a:tc>
                <a:extLst>
                  <a:ext uri="{0D108BD9-81ED-4DB2-BD59-A6C34878D82A}">
                    <a16:rowId xmlns:a16="http://schemas.microsoft.com/office/drawing/2014/main" val="3277671930"/>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Structural Characteristics</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294314304"/>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Communications</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2302404204"/>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Culture</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3216450049"/>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Compatibility</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2959176209"/>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Relative Priority</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3523255304"/>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Available Resources</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1640733067"/>
                  </a:ext>
                </a:extLst>
              </a:tr>
              <a:tr h="267124">
                <a:tc>
                  <a:txBody>
                    <a:bodyPr/>
                    <a:lstStyle/>
                    <a:p>
                      <a:pPr algn="ctr">
                        <a:lnSpc>
                          <a:spcPct val="150000"/>
                        </a:lnSpc>
                        <a:spcAft>
                          <a:spcPts val="800"/>
                        </a:spcAft>
                      </a:pPr>
                      <a:r>
                        <a:rPr lang="en-US" sz="1300" b="1" kern="0" dirty="0">
                          <a:solidFill>
                            <a:schemeClr val="bg1"/>
                          </a:solidFill>
                          <a:effectLst/>
                          <a:latin typeface="Arial" panose="020B0604020202020204" pitchFamily="34" charset="0"/>
                          <a:cs typeface="Arial" panose="020B0604020202020204" pitchFamily="34" charset="0"/>
                        </a:rPr>
                        <a:t>Individuals – Roles</a:t>
                      </a:r>
                      <a:endParaRPr lang="nl-NL" sz="13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rgbClr val="004D43"/>
                    </a:solidFill>
                  </a:tcPr>
                </a:tc>
                <a:extLst>
                  <a:ext uri="{0D108BD9-81ED-4DB2-BD59-A6C34878D82A}">
                    <a16:rowId xmlns:a16="http://schemas.microsoft.com/office/drawing/2014/main" val="3084707237"/>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High-level leaders</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2123695074"/>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Implementation Facilitators</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1932064823"/>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Implementation Leads (formally appointed)</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2177467835"/>
                  </a:ext>
                </a:extLst>
              </a:tr>
              <a:tr h="267124">
                <a:tc>
                  <a:txBody>
                    <a:bodyPr/>
                    <a:lstStyle/>
                    <a:p>
                      <a:pPr algn="ctr">
                        <a:lnSpc>
                          <a:spcPct val="150000"/>
                        </a:lnSpc>
                        <a:spcAft>
                          <a:spcPts val="800"/>
                        </a:spcAft>
                      </a:pPr>
                      <a:r>
                        <a:rPr lang="en-US" sz="1300" b="1" kern="0" dirty="0">
                          <a:solidFill>
                            <a:schemeClr val="bg1"/>
                          </a:solidFill>
                          <a:effectLst/>
                          <a:latin typeface="Arial" panose="020B0604020202020204" pitchFamily="34" charset="0"/>
                          <a:cs typeface="Arial" panose="020B0604020202020204" pitchFamily="34" charset="0"/>
                        </a:rPr>
                        <a:t>Individuals – Characteristics</a:t>
                      </a:r>
                      <a:endParaRPr lang="nl-NL" sz="13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rgbClr val="004D43"/>
                    </a:solidFill>
                  </a:tcPr>
                </a:tc>
                <a:extLst>
                  <a:ext uri="{0D108BD9-81ED-4DB2-BD59-A6C34878D82A}">
                    <a16:rowId xmlns:a16="http://schemas.microsoft.com/office/drawing/2014/main" val="4147591231"/>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Capability (competence)</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1672818997"/>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Motivation (general)</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3468134100"/>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Motivation (for change)</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3730667175"/>
                  </a:ext>
                </a:extLst>
              </a:tr>
              <a:tr h="267124">
                <a:tc>
                  <a:txBody>
                    <a:bodyPr/>
                    <a:lstStyle/>
                    <a:p>
                      <a:pPr algn="ctr">
                        <a:lnSpc>
                          <a:spcPct val="150000"/>
                        </a:lnSpc>
                        <a:spcAft>
                          <a:spcPts val="800"/>
                        </a:spcAft>
                      </a:pPr>
                      <a:r>
                        <a:rPr lang="en-US" sz="1300" b="1" kern="0" dirty="0">
                          <a:solidFill>
                            <a:schemeClr val="bg1"/>
                          </a:solidFill>
                          <a:effectLst/>
                          <a:latin typeface="Arial" panose="020B0604020202020204" pitchFamily="34" charset="0"/>
                          <a:cs typeface="Arial" panose="020B0604020202020204" pitchFamily="34" charset="0"/>
                        </a:rPr>
                        <a:t>Implementation Process</a:t>
                      </a:r>
                      <a:endParaRPr lang="nl-NL" sz="13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rgbClr val="004D43"/>
                    </a:solidFill>
                  </a:tcPr>
                </a:tc>
                <a:extLst>
                  <a:ext uri="{0D108BD9-81ED-4DB2-BD59-A6C34878D82A}">
                    <a16:rowId xmlns:a16="http://schemas.microsoft.com/office/drawing/2014/main" val="2104115094"/>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Planning</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491670554"/>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Engaging</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746451203"/>
                  </a:ext>
                </a:extLst>
              </a:tr>
              <a:tr h="267124">
                <a:tc>
                  <a:txBody>
                    <a:bodyPr/>
                    <a:lstStyle/>
                    <a:p>
                      <a:pPr>
                        <a:lnSpc>
                          <a:spcPct val="150000"/>
                        </a:lnSpc>
                        <a:spcAft>
                          <a:spcPts val="800"/>
                        </a:spcAft>
                      </a:pPr>
                      <a:r>
                        <a:rPr lang="en-US" sz="1300" kern="0" dirty="0">
                          <a:effectLst/>
                          <a:latin typeface="Arial" panose="020B0604020202020204" pitchFamily="34" charset="0"/>
                          <a:cs typeface="Arial" panose="020B0604020202020204" pitchFamily="34" charset="0"/>
                        </a:rPr>
                        <a:t>Reflecting &amp; Evaluating</a:t>
                      </a:r>
                      <a:endParaRPr lang="nl-NL" sz="13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59725" marR="59725" marT="0" marB="0">
                    <a:solidFill>
                      <a:schemeClr val="bg1">
                        <a:lumMod val="95000"/>
                      </a:schemeClr>
                    </a:solidFill>
                  </a:tcPr>
                </a:tc>
                <a:extLst>
                  <a:ext uri="{0D108BD9-81ED-4DB2-BD59-A6C34878D82A}">
                    <a16:rowId xmlns:a16="http://schemas.microsoft.com/office/drawing/2014/main" val="3093253439"/>
                  </a:ext>
                </a:extLst>
              </a:tr>
            </a:tbl>
          </a:graphicData>
        </a:graphic>
      </p:graphicFrame>
      <p:pic>
        <p:nvPicPr>
          <p:cNvPr id="6" name="Picture 26" descr="Make-It consortium">
            <a:extLst>
              <a:ext uri="{FF2B5EF4-FFF2-40B4-BE49-F238E27FC236}">
                <a16:creationId xmlns:a16="http://schemas.microsoft.com/office/drawing/2014/main" id="{2CD5E806-C1A4-E7A6-2FE5-84F194992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725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1113670D-0663-0274-481B-6666D6EB2DDE}"/>
              </a:ext>
            </a:extLst>
          </p:cNvPr>
          <p:cNvSpPr/>
          <p:nvPr/>
        </p:nvSpPr>
        <p:spPr>
          <a:xfrm>
            <a:off x="7793153" y="4054017"/>
            <a:ext cx="2243465" cy="461665"/>
          </a:xfrm>
          <a:prstGeom prst="rect">
            <a:avLst/>
          </a:prstGeom>
          <a:solidFill>
            <a:srgbClr val="E4E4E4"/>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8" name="Rechthoek 17">
            <a:extLst>
              <a:ext uri="{FF2B5EF4-FFF2-40B4-BE49-F238E27FC236}">
                <a16:creationId xmlns:a16="http://schemas.microsoft.com/office/drawing/2014/main" id="{2208D6A6-3454-F709-17AD-5378335AFCA9}"/>
              </a:ext>
            </a:extLst>
          </p:cNvPr>
          <p:cNvSpPr/>
          <p:nvPr/>
        </p:nvSpPr>
        <p:spPr>
          <a:xfrm>
            <a:off x="7518511" y="5466458"/>
            <a:ext cx="2804260" cy="461665"/>
          </a:xfrm>
          <a:prstGeom prst="rect">
            <a:avLst/>
          </a:prstGeom>
          <a:solidFill>
            <a:srgbClr val="E4E4E4"/>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6" name="Rechthoek 15">
            <a:extLst>
              <a:ext uri="{FF2B5EF4-FFF2-40B4-BE49-F238E27FC236}">
                <a16:creationId xmlns:a16="http://schemas.microsoft.com/office/drawing/2014/main" id="{7ECA21A1-5B6E-5ED1-1974-15764D4EA2A5}"/>
              </a:ext>
            </a:extLst>
          </p:cNvPr>
          <p:cNvSpPr/>
          <p:nvPr/>
        </p:nvSpPr>
        <p:spPr>
          <a:xfrm>
            <a:off x="8050938" y="2482920"/>
            <a:ext cx="1729157" cy="461665"/>
          </a:xfrm>
          <a:prstGeom prst="rect">
            <a:avLst/>
          </a:prstGeom>
          <a:solidFill>
            <a:srgbClr val="E4E4E4"/>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4" name="Rechthoek: afgeronde hoeken 13">
            <a:extLst>
              <a:ext uri="{FF2B5EF4-FFF2-40B4-BE49-F238E27FC236}">
                <a16:creationId xmlns:a16="http://schemas.microsoft.com/office/drawing/2014/main" id="{37A8D0BB-7934-9206-EF2D-31F8670B8793}"/>
              </a:ext>
            </a:extLst>
          </p:cNvPr>
          <p:cNvSpPr/>
          <p:nvPr/>
        </p:nvSpPr>
        <p:spPr>
          <a:xfrm>
            <a:off x="2718588" y="4816317"/>
            <a:ext cx="3576825" cy="510778"/>
          </a:xfrm>
          <a:prstGeom prst="roundRect">
            <a:avLst/>
          </a:prstGeom>
          <a:solidFill>
            <a:srgbClr val="DFE8E2"/>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5" name="Rechthoek: afgeronde hoeken 14">
            <a:extLst>
              <a:ext uri="{FF2B5EF4-FFF2-40B4-BE49-F238E27FC236}">
                <a16:creationId xmlns:a16="http://schemas.microsoft.com/office/drawing/2014/main" id="{91DFDADE-6B56-0A8C-7C68-21D86F71477B}"/>
              </a:ext>
            </a:extLst>
          </p:cNvPr>
          <p:cNvSpPr/>
          <p:nvPr/>
        </p:nvSpPr>
        <p:spPr>
          <a:xfrm>
            <a:off x="2387374" y="3301376"/>
            <a:ext cx="4239253" cy="510778"/>
          </a:xfrm>
          <a:prstGeom prst="roundRect">
            <a:avLst/>
          </a:prstGeom>
          <a:solidFill>
            <a:srgbClr val="DFE8E2"/>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3" name="Rechthoek: afgeronde hoeken 12">
            <a:extLst>
              <a:ext uri="{FF2B5EF4-FFF2-40B4-BE49-F238E27FC236}">
                <a16:creationId xmlns:a16="http://schemas.microsoft.com/office/drawing/2014/main" id="{DCCA231F-ADE6-EDD2-9F96-49295D817D84}"/>
              </a:ext>
            </a:extLst>
          </p:cNvPr>
          <p:cNvSpPr/>
          <p:nvPr/>
        </p:nvSpPr>
        <p:spPr>
          <a:xfrm>
            <a:off x="4404809" y="1736499"/>
            <a:ext cx="204382" cy="479524"/>
          </a:xfrm>
          <a:prstGeom prst="roundRect">
            <a:avLst/>
          </a:prstGeom>
          <a:solidFill>
            <a:srgbClr val="DFE8E2"/>
          </a:solidFill>
        </p:spPr>
        <p:txBody>
          <a:bodyPr wrap="non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12" name="Rechthoek: afgeronde hoeken 11">
            <a:extLst>
              <a:ext uri="{FF2B5EF4-FFF2-40B4-BE49-F238E27FC236}">
                <a16:creationId xmlns:a16="http://schemas.microsoft.com/office/drawing/2014/main" id="{866A1BF4-E424-00DC-1439-0072379671F2}"/>
              </a:ext>
            </a:extLst>
          </p:cNvPr>
          <p:cNvSpPr/>
          <p:nvPr/>
        </p:nvSpPr>
        <p:spPr>
          <a:xfrm>
            <a:off x="2870927" y="6161027"/>
            <a:ext cx="3311365" cy="510778"/>
          </a:xfrm>
          <a:prstGeom prst="roundRect">
            <a:avLst/>
          </a:prstGeom>
          <a:solidFill>
            <a:srgbClr val="498179"/>
          </a:solidFill>
        </p:spPr>
        <p:txBody>
          <a:bodyPr wrap="square" rtlCol="0" anchor="ctr">
            <a:spAutoFit/>
          </a:bodyPr>
          <a:lstStyle/>
          <a:p>
            <a:pPr algn="ctr" defTabSz="609585" fontAlgn="base">
              <a:spcBef>
                <a:spcPct val="0"/>
              </a:spcBef>
              <a:spcAft>
                <a:spcPct val="0"/>
              </a:spcAft>
            </a:pPr>
            <a:endParaRPr lang="nl-NL" sz="2400" dirty="0" err="1">
              <a:solidFill>
                <a:prstClr val="black"/>
              </a:solidFill>
              <a:latin typeface="Trebuchet MS"/>
              <a:ea typeface="ＭＳ Ｐゴシック" charset="-128"/>
              <a:cs typeface="Trebuchet MS"/>
            </a:endParaRPr>
          </a:p>
        </p:txBody>
      </p:sp>
      <p:sp>
        <p:nvSpPr>
          <p:cNvPr id="2" name="Title 1">
            <a:extLst>
              <a:ext uri="{FF2B5EF4-FFF2-40B4-BE49-F238E27FC236}">
                <a16:creationId xmlns:a16="http://schemas.microsoft.com/office/drawing/2014/main" id="{8DA81FF6-9AF2-58DA-21C8-C492900F914B}"/>
              </a:ext>
            </a:extLst>
          </p:cNvPr>
          <p:cNvSpPr>
            <a:spLocks noGrp="1"/>
          </p:cNvSpPr>
          <p:nvPr>
            <p:ph type="title"/>
          </p:nvPr>
        </p:nvSpPr>
        <p:spPr/>
        <p:txBody>
          <a:bodyPr/>
          <a:lstStyle/>
          <a:p>
            <a:r>
              <a:rPr lang="nl-NL" dirty="0"/>
              <a:t>Three-</a:t>
            </a:r>
            <a:r>
              <a:rPr lang="nl-NL" dirty="0" err="1"/>
              <a:t>round</a:t>
            </a:r>
            <a:r>
              <a:rPr lang="nl-NL" dirty="0"/>
              <a:t> Delphi survey</a:t>
            </a:r>
          </a:p>
        </p:txBody>
      </p:sp>
      <p:sp>
        <p:nvSpPr>
          <p:cNvPr id="4" name="Slide Number Placeholder 3">
            <a:extLst>
              <a:ext uri="{FF2B5EF4-FFF2-40B4-BE49-F238E27FC236}">
                <a16:creationId xmlns:a16="http://schemas.microsoft.com/office/drawing/2014/main" id="{7D85D7E6-AA18-4E68-42EE-53789911A4C8}"/>
              </a:ext>
            </a:extLst>
          </p:cNvPr>
          <p:cNvSpPr>
            <a:spLocks noGrp="1"/>
          </p:cNvSpPr>
          <p:nvPr>
            <p:ph type="sldNum" sz="quarter" idx="4"/>
          </p:nvPr>
        </p:nvSpPr>
        <p:spPr/>
        <p:txBody>
          <a:bodyPr/>
          <a:lstStyle/>
          <a:p>
            <a:pPr defTabSz="609585" fontAlgn="base">
              <a:spcBef>
                <a:spcPct val="0"/>
              </a:spcBef>
              <a:spcAft>
                <a:spcPct val="0"/>
              </a:spcAft>
            </a:pPr>
            <a:fld id="{17FF5F41-C9F1-444F-8E29-35820DC9A1E0}" type="slidenum">
              <a:rPr lang="nl-NL">
                <a:latin typeface=""/>
                <a:ea typeface="ＭＳ Ｐゴシック" charset="-128"/>
              </a:rPr>
              <a:pPr defTabSz="609585" fontAlgn="base">
                <a:spcBef>
                  <a:spcPct val="0"/>
                </a:spcBef>
                <a:spcAft>
                  <a:spcPct val="0"/>
                </a:spcAft>
              </a:pPr>
              <a:t>29</a:t>
            </a:fld>
            <a:endParaRPr lang="nl-NL">
              <a:latin typeface="Arial" charset="0"/>
              <a:ea typeface="ＭＳ Ｐゴシック" charset="-128"/>
            </a:endParaRPr>
          </a:p>
        </p:txBody>
      </p:sp>
      <p:sp>
        <p:nvSpPr>
          <p:cNvPr id="5" name="Tekstvak 4">
            <a:extLst>
              <a:ext uri="{FF2B5EF4-FFF2-40B4-BE49-F238E27FC236}">
                <a16:creationId xmlns:a16="http://schemas.microsoft.com/office/drawing/2014/main" id="{755D894C-4F7E-4755-CA54-EFADB11F0E3B}"/>
              </a:ext>
            </a:extLst>
          </p:cNvPr>
          <p:cNvSpPr txBox="1"/>
          <p:nvPr/>
        </p:nvSpPr>
        <p:spPr>
          <a:xfrm>
            <a:off x="2411902" y="1624917"/>
            <a:ext cx="4155023" cy="584775"/>
          </a:xfrm>
          <a:prstGeom prst="rect">
            <a:avLst/>
          </a:prstGeom>
          <a:noFill/>
        </p:spPr>
        <p:txBody>
          <a:bodyPr wrap="square" rtlCol="0">
            <a:spAutoFit/>
          </a:bodyPr>
          <a:lstStyle/>
          <a:p>
            <a:pPr algn="ctr" defTabSz="609585" fontAlgn="base">
              <a:spcBef>
                <a:spcPct val="0"/>
              </a:spcBef>
              <a:spcAft>
                <a:spcPct val="0"/>
              </a:spcAft>
            </a:pPr>
            <a:r>
              <a:rPr lang="en-GB" sz="1600" b="1" dirty="0">
                <a:solidFill>
                  <a:prstClr val="black"/>
                </a:solidFill>
                <a:latin typeface="Trebuchet MS"/>
                <a:ea typeface="ＭＳ Ｐゴシック" charset="-128"/>
                <a:cs typeface="Arial" panose="020B0604020202020204" pitchFamily="34" charset="0"/>
              </a:rPr>
              <a:t>1</a:t>
            </a:r>
            <a:r>
              <a:rPr lang="en-GB" sz="1600" dirty="0">
                <a:solidFill>
                  <a:prstClr val="black"/>
                </a:solidFill>
                <a:latin typeface="Trebuchet MS"/>
                <a:ea typeface="ＭＳ Ｐゴシック" charset="-128"/>
                <a:cs typeface="Arial" panose="020B0604020202020204" pitchFamily="34" charset="0"/>
              </a:rPr>
              <a:t> Rating determinants for implementing adherence interventions in general</a:t>
            </a:r>
            <a:endParaRPr lang="nl-NL" sz="1467" dirty="0">
              <a:solidFill>
                <a:prstClr val="black"/>
              </a:solidFill>
              <a:latin typeface="Trebuchet MS"/>
              <a:ea typeface="ＭＳ Ｐゴシック" charset="-128"/>
              <a:cs typeface="Trebuchet MS"/>
            </a:endParaRPr>
          </a:p>
        </p:txBody>
      </p:sp>
      <p:sp>
        <p:nvSpPr>
          <p:cNvPr id="6" name="Tekstvak 5">
            <a:extLst>
              <a:ext uri="{FF2B5EF4-FFF2-40B4-BE49-F238E27FC236}">
                <a16:creationId xmlns:a16="http://schemas.microsoft.com/office/drawing/2014/main" id="{6F7D0057-B75C-5340-DA0E-363D9A73FB4D}"/>
              </a:ext>
            </a:extLst>
          </p:cNvPr>
          <p:cNvSpPr txBox="1"/>
          <p:nvPr/>
        </p:nvSpPr>
        <p:spPr>
          <a:xfrm>
            <a:off x="7830070" y="2341552"/>
            <a:ext cx="2144036" cy="769634"/>
          </a:xfrm>
          <a:prstGeom prst="rect">
            <a:avLst/>
          </a:prstGeom>
          <a:noFill/>
        </p:spPr>
        <p:txBody>
          <a:bodyPr wrap="square" rtlCol="0">
            <a:spAutoFit/>
          </a:bodyPr>
          <a:lstStyle/>
          <a:p>
            <a:pPr algn="ctr" defTabSz="609585" fontAlgn="base">
              <a:spcBef>
                <a:spcPct val="0"/>
              </a:spcBef>
              <a:spcAft>
                <a:spcPct val="0"/>
              </a:spcAft>
            </a:pPr>
            <a:r>
              <a:rPr lang="en-GB" sz="1467" dirty="0">
                <a:solidFill>
                  <a:prstClr val="black"/>
                </a:solidFill>
                <a:latin typeface="Trebuchet MS"/>
                <a:ea typeface="ＭＳ Ｐゴシック" charset="-128"/>
                <a:cs typeface="Arial" panose="020B0604020202020204" pitchFamily="34" charset="0"/>
              </a:rPr>
              <a:t>Exclude</a:t>
            </a:r>
            <a:r>
              <a:rPr lang="en-GB" sz="1467" b="1" dirty="0">
                <a:solidFill>
                  <a:prstClr val="black"/>
                </a:solidFill>
                <a:latin typeface="Trebuchet MS"/>
                <a:ea typeface="ＭＳ Ｐゴシック" charset="-128"/>
                <a:cs typeface="Arial" panose="020B0604020202020204" pitchFamily="34" charset="0"/>
              </a:rPr>
              <a:t>:</a:t>
            </a:r>
            <a:r>
              <a:rPr lang="en-GB" sz="1467" dirty="0">
                <a:solidFill>
                  <a:prstClr val="black"/>
                </a:solidFill>
                <a:latin typeface="Trebuchet MS"/>
                <a:ea typeface="ＭＳ Ｐゴシック" charset="-128"/>
                <a:cs typeface="Arial" panose="020B0604020202020204" pitchFamily="34" charset="0"/>
              </a:rPr>
              <a:t> ≥70% agreement on unimportance (1-2)</a:t>
            </a:r>
          </a:p>
        </p:txBody>
      </p:sp>
      <p:sp>
        <p:nvSpPr>
          <p:cNvPr id="7" name="Tekstvak 6">
            <a:extLst>
              <a:ext uri="{FF2B5EF4-FFF2-40B4-BE49-F238E27FC236}">
                <a16:creationId xmlns:a16="http://schemas.microsoft.com/office/drawing/2014/main" id="{945DAD47-0C95-FE74-FE42-F8219B2FEA8E}"/>
              </a:ext>
            </a:extLst>
          </p:cNvPr>
          <p:cNvSpPr txBox="1"/>
          <p:nvPr/>
        </p:nvSpPr>
        <p:spPr>
          <a:xfrm>
            <a:off x="2358283" y="3122579"/>
            <a:ext cx="4239253" cy="1241237"/>
          </a:xfrm>
          <a:prstGeom prst="rect">
            <a:avLst/>
          </a:prstGeom>
          <a:noFill/>
        </p:spPr>
        <p:txBody>
          <a:bodyPr wrap="square" rtlCol="0">
            <a:spAutoFit/>
          </a:bodyPr>
          <a:lstStyle/>
          <a:p>
            <a:pPr algn="ctr" defTabSz="609585" fontAlgn="base">
              <a:spcBef>
                <a:spcPct val="0"/>
              </a:spcBef>
              <a:spcAft>
                <a:spcPct val="0"/>
              </a:spcAft>
            </a:pPr>
            <a:r>
              <a:rPr lang="en-GB" sz="1600" b="1" dirty="0">
                <a:solidFill>
                  <a:prstClr val="black"/>
                </a:solidFill>
                <a:latin typeface="Trebuchet MS"/>
                <a:ea typeface="ＭＳ Ｐゴシック" charset="-128"/>
                <a:cs typeface="Arial" panose="020B0604020202020204" pitchFamily="34" charset="0"/>
              </a:rPr>
              <a:t>1</a:t>
            </a:r>
            <a:r>
              <a:rPr lang="en-GB" sz="1600" dirty="0">
                <a:solidFill>
                  <a:prstClr val="black"/>
                </a:solidFill>
                <a:latin typeface="Trebuchet MS"/>
                <a:ea typeface="ＭＳ Ｐゴシック" charset="-128"/>
                <a:cs typeface="Arial" panose="020B0604020202020204" pitchFamily="34" charset="0"/>
              </a:rPr>
              <a:t> Reading project proposals</a:t>
            </a:r>
          </a:p>
          <a:p>
            <a:pPr algn="ctr" defTabSz="609585" fontAlgn="base">
              <a:spcBef>
                <a:spcPct val="0"/>
              </a:spcBef>
              <a:spcAft>
                <a:spcPct val="0"/>
              </a:spcAft>
            </a:pPr>
            <a:r>
              <a:rPr lang="en-GB" sz="1600" b="1" dirty="0">
                <a:solidFill>
                  <a:prstClr val="black"/>
                </a:solidFill>
                <a:latin typeface="Trebuchet MS"/>
                <a:ea typeface="ＭＳ Ｐゴシック" charset="-128"/>
                <a:cs typeface="Arial" panose="020B0604020202020204" pitchFamily="34" charset="0"/>
              </a:rPr>
              <a:t>2</a:t>
            </a:r>
            <a:r>
              <a:rPr lang="en-GB" sz="1600" dirty="0">
                <a:solidFill>
                  <a:prstClr val="black"/>
                </a:solidFill>
                <a:latin typeface="Trebuchet MS"/>
                <a:ea typeface="ＭＳ Ｐゴシック" charset="-128"/>
                <a:cs typeface="Arial" panose="020B0604020202020204" pitchFamily="34" charset="0"/>
              </a:rPr>
              <a:t> Rating determinants for implementing a specific intervention in a specific setting</a:t>
            </a:r>
          </a:p>
          <a:p>
            <a:pPr algn="ctr" defTabSz="609585" fontAlgn="base">
              <a:spcBef>
                <a:spcPct val="0"/>
              </a:spcBef>
              <a:spcAft>
                <a:spcPct val="0"/>
              </a:spcAft>
            </a:pPr>
            <a:endParaRPr lang="en-GB" sz="1333" dirty="0">
              <a:solidFill>
                <a:prstClr val="black"/>
              </a:solidFill>
              <a:latin typeface="Arial" panose="020B0604020202020204" pitchFamily="34" charset="0"/>
              <a:ea typeface="ＭＳ Ｐゴシック" charset="-128"/>
              <a:cs typeface="Arial" panose="020B0604020202020204" pitchFamily="34" charset="0"/>
            </a:endParaRPr>
          </a:p>
          <a:p>
            <a:pPr algn="ctr" defTabSz="609585" fontAlgn="base">
              <a:spcBef>
                <a:spcPct val="0"/>
              </a:spcBef>
              <a:spcAft>
                <a:spcPct val="0"/>
              </a:spcAft>
            </a:pPr>
            <a:endParaRPr lang="nl-NL" sz="1333" dirty="0">
              <a:solidFill>
                <a:prstClr val="black"/>
              </a:solidFill>
              <a:latin typeface="Trebuchet MS"/>
              <a:ea typeface="ＭＳ Ｐゴシック" charset="-128"/>
              <a:cs typeface="Trebuchet MS"/>
            </a:endParaRPr>
          </a:p>
        </p:txBody>
      </p:sp>
      <p:sp>
        <p:nvSpPr>
          <p:cNvPr id="8" name="Tekstvak 7">
            <a:extLst>
              <a:ext uri="{FF2B5EF4-FFF2-40B4-BE49-F238E27FC236}">
                <a16:creationId xmlns:a16="http://schemas.microsoft.com/office/drawing/2014/main" id="{824220A8-A643-6104-6A0C-5BE51BE6C6BD}"/>
              </a:ext>
            </a:extLst>
          </p:cNvPr>
          <p:cNvSpPr txBox="1"/>
          <p:nvPr/>
        </p:nvSpPr>
        <p:spPr>
          <a:xfrm>
            <a:off x="7767464" y="3796367"/>
            <a:ext cx="2319040" cy="995401"/>
          </a:xfrm>
          <a:prstGeom prst="rect">
            <a:avLst/>
          </a:prstGeom>
          <a:noFill/>
        </p:spPr>
        <p:txBody>
          <a:bodyPr wrap="square" rtlCol="0">
            <a:spAutoFit/>
          </a:bodyPr>
          <a:lstStyle/>
          <a:p>
            <a:pPr algn="ctr" defTabSz="609585" fontAlgn="base">
              <a:spcBef>
                <a:spcPct val="0"/>
              </a:spcBef>
              <a:spcAft>
                <a:spcPct val="0"/>
              </a:spcAft>
            </a:pPr>
            <a:r>
              <a:rPr lang="nl-NL" sz="1467" dirty="0">
                <a:solidFill>
                  <a:prstClr val="black"/>
                </a:solidFill>
                <a:latin typeface="Trebuchet MS"/>
                <a:ea typeface="ＭＳ Ｐゴシック" charset="-128"/>
                <a:cs typeface="Arial" panose="020B0604020202020204" pitchFamily="34" charset="0"/>
              </a:rPr>
              <a:t>≥70% agreement on </a:t>
            </a:r>
            <a:r>
              <a:rPr lang="nl-NL" sz="1467" dirty="0" err="1">
                <a:solidFill>
                  <a:prstClr val="black"/>
                </a:solidFill>
                <a:latin typeface="Trebuchet MS"/>
                <a:ea typeface="ＭＳ Ｐゴシック" charset="-128"/>
                <a:cs typeface="Arial" panose="020B0604020202020204" pitchFamily="34" charset="0"/>
              </a:rPr>
              <a:t>importance</a:t>
            </a:r>
            <a:r>
              <a:rPr lang="nl-NL" sz="1467" dirty="0">
                <a:solidFill>
                  <a:prstClr val="black"/>
                </a:solidFill>
                <a:latin typeface="Trebuchet MS"/>
                <a:ea typeface="ＭＳ Ｐゴシック" charset="-128"/>
                <a:cs typeface="Arial" panose="020B0604020202020204" pitchFamily="34" charset="0"/>
              </a:rPr>
              <a:t> (4-5) </a:t>
            </a:r>
            <a:r>
              <a:rPr lang="nl-NL" sz="1467" dirty="0">
                <a:solidFill>
                  <a:prstClr val="black"/>
                </a:solidFill>
                <a:latin typeface="Trebuchet MS"/>
                <a:ea typeface="ＭＳ Ｐゴシック" charset="-128"/>
                <a:cs typeface="Arial" panose="020B0604020202020204" pitchFamily="34" charset="0"/>
                <a:sym typeface="Wingdings" panose="05000000000000000000" pitchFamily="2" charset="2"/>
              </a:rPr>
              <a:t> </a:t>
            </a:r>
            <a:r>
              <a:rPr lang="nl-NL" sz="1467" dirty="0" err="1">
                <a:solidFill>
                  <a:prstClr val="black"/>
                </a:solidFill>
                <a:latin typeface="Trebuchet MS"/>
                <a:ea typeface="ＭＳ Ｐゴシック" charset="-128"/>
                <a:cs typeface="Arial" panose="020B0604020202020204" pitchFamily="34" charset="0"/>
                <a:sym typeface="Wingdings" panose="05000000000000000000" pitchFamily="2" charset="2"/>
              </a:rPr>
              <a:t>classified</a:t>
            </a:r>
            <a:r>
              <a:rPr lang="nl-NL" sz="1467" dirty="0">
                <a:solidFill>
                  <a:prstClr val="black"/>
                </a:solidFill>
                <a:latin typeface="Trebuchet MS"/>
                <a:ea typeface="ＭＳ Ｐゴシック" charset="-128"/>
                <a:cs typeface="Arial" panose="020B0604020202020204" pitchFamily="34" charset="0"/>
                <a:sym typeface="Wingdings" panose="05000000000000000000" pitchFamily="2" charset="2"/>
              </a:rPr>
              <a:t> as ‘important’ in round 3</a:t>
            </a:r>
            <a:endParaRPr lang="nl-NL" sz="1467" dirty="0">
              <a:solidFill>
                <a:prstClr val="black"/>
              </a:solidFill>
              <a:latin typeface="Trebuchet MS"/>
              <a:ea typeface="ＭＳ Ｐゴシック" charset="-128"/>
              <a:cs typeface="Arial" panose="020B0604020202020204" pitchFamily="34" charset="0"/>
            </a:endParaRPr>
          </a:p>
        </p:txBody>
      </p:sp>
      <p:sp>
        <p:nvSpPr>
          <p:cNvPr id="9" name="Tekstvak 8">
            <a:extLst>
              <a:ext uri="{FF2B5EF4-FFF2-40B4-BE49-F238E27FC236}">
                <a16:creationId xmlns:a16="http://schemas.microsoft.com/office/drawing/2014/main" id="{F945FDB8-F169-5CC9-60A1-F86A0AEB5836}"/>
              </a:ext>
            </a:extLst>
          </p:cNvPr>
          <p:cNvSpPr txBox="1"/>
          <p:nvPr/>
        </p:nvSpPr>
        <p:spPr>
          <a:xfrm>
            <a:off x="7492485" y="5318783"/>
            <a:ext cx="2844800" cy="769634"/>
          </a:xfrm>
          <a:prstGeom prst="rect">
            <a:avLst/>
          </a:prstGeom>
          <a:noFill/>
        </p:spPr>
        <p:txBody>
          <a:bodyPr wrap="square" rtlCol="0">
            <a:spAutoFit/>
          </a:bodyPr>
          <a:lstStyle/>
          <a:p>
            <a:pPr algn="ctr" defTabSz="609585" fontAlgn="base">
              <a:spcBef>
                <a:spcPct val="0"/>
              </a:spcBef>
              <a:spcAft>
                <a:spcPct val="0"/>
              </a:spcAft>
            </a:pPr>
            <a:r>
              <a:rPr lang="nl-NL" sz="1467" dirty="0">
                <a:solidFill>
                  <a:prstClr val="black"/>
                </a:solidFill>
                <a:latin typeface="Trebuchet MS"/>
                <a:ea typeface="ＭＳ Ｐゴシック" charset="-128"/>
                <a:cs typeface="Arial" panose="020B0604020202020204" pitchFamily="34" charset="0"/>
              </a:rPr>
              <a:t>Include: ≥70% agreement on importance OR ≥</a:t>
            </a:r>
            <a:r>
              <a:rPr lang="en-GB" sz="1467" dirty="0">
                <a:solidFill>
                  <a:prstClr val="black"/>
                </a:solidFill>
                <a:latin typeface="Trebuchet MS"/>
                <a:ea typeface="ＭＳ Ｐゴシック" charset="-128"/>
                <a:cs typeface="Arial" panose="020B0604020202020204" pitchFamily="34" charset="0"/>
              </a:rPr>
              <a:t>70</a:t>
            </a:r>
            <a:r>
              <a:rPr lang="nl-NL" sz="1467" dirty="0">
                <a:solidFill>
                  <a:prstClr val="black"/>
                </a:solidFill>
                <a:latin typeface="Trebuchet MS"/>
                <a:ea typeface="ＭＳ Ｐゴシック" charset="-128"/>
                <a:cs typeface="Arial" panose="020B0604020202020204" pitchFamily="34" charset="0"/>
              </a:rPr>
              <a:t>% disagreement on unimportance </a:t>
            </a:r>
          </a:p>
        </p:txBody>
      </p:sp>
      <p:sp>
        <p:nvSpPr>
          <p:cNvPr id="10" name="Tekstvak 9">
            <a:extLst>
              <a:ext uri="{FF2B5EF4-FFF2-40B4-BE49-F238E27FC236}">
                <a16:creationId xmlns:a16="http://schemas.microsoft.com/office/drawing/2014/main" id="{0D7A167B-76C9-B631-BF1F-80AB97C0E428}"/>
              </a:ext>
            </a:extLst>
          </p:cNvPr>
          <p:cNvSpPr txBox="1"/>
          <p:nvPr/>
        </p:nvSpPr>
        <p:spPr>
          <a:xfrm>
            <a:off x="2649283" y="4792861"/>
            <a:ext cx="3711167" cy="789896"/>
          </a:xfrm>
          <a:prstGeom prst="rect">
            <a:avLst/>
          </a:prstGeom>
          <a:noFill/>
        </p:spPr>
        <p:txBody>
          <a:bodyPr wrap="square" rtlCol="0">
            <a:spAutoFit/>
          </a:bodyPr>
          <a:lstStyle/>
          <a:p>
            <a:pPr algn="ctr" defTabSz="609585" fontAlgn="base">
              <a:spcBef>
                <a:spcPct val="0"/>
              </a:spcBef>
              <a:spcAft>
                <a:spcPct val="0"/>
              </a:spcAft>
            </a:pPr>
            <a:r>
              <a:rPr lang="en-GB" sz="1600" b="1" dirty="0">
                <a:solidFill>
                  <a:prstClr val="black"/>
                </a:solidFill>
                <a:latin typeface="Trebuchet MS"/>
                <a:ea typeface="ＭＳ Ｐゴシック" charset="-128"/>
                <a:cs typeface="Arial" panose="020B0604020202020204" pitchFamily="34" charset="0"/>
              </a:rPr>
              <a:t>1</a:t>
            </a:r>
            <a:r>
              <a:rPr lang="en-GB" sz="1600" dirty="0">
                <a:solidFill>
                  <a:prstClr val="black"/>
                </a:solidFill>
                <a:latin typeface="Trebuchet MS"/>
                <a:ea typeface="ＭＳ Ｐゴシック" charset="-128"/>
                <a:cs typeface="Arial" panose="020B0604020202020204" pitchFamily="34" charset="0"/>
              </a:rPr>
              <a:t> Final vote: experts agree/disagree with (un)importance</a:t>
            </a:r>
            <a:endParaRPr lang="en-GB" sz="1400" dirty="0">
              <a:solidFill>
                <a:prstClr val="black"/>
              </a:solidFill>
              <a:latin typeface="Trebuchet MS"/>
              <a:ea typeface="ＭＳ Ｐゴシック" charset="-128"/>
              <a:cs typeface="Arial" panose="020B0604020202020204" pitchFamily="34" charset="0"/>
            </a:endParaRPr>
          </a:p>
          <a:p>
            <a:pPr algn="ctr" defTabSz="609585" fontAlgn="base">
              <a:spcBef>
                <a:spcPct val="0"/>
              </a:spcBef>
              <a:spcAft>
                <a:spcPct val="0"/>
              </a:spcAft>
            </a:pPr>
            <a:endParaRPr lang="nl-NL" sz="1333" dirty="0">
              <a:solidFill>
                <a:prstClr val="black"/>
              </a:solidFill>
              <a:latin typeface="Trebuchet MS"/>
              <a:ea typeface="ＭＳ Ｐゴシック" charset="-128"/>
              <a:cs typeface="Trebuchet MS"/>
            </a:endParaRPr>
          </a:p>
        </p:txBody>
      </p:sp>
      <p:sp>
        <p:nvSpPr>
          <p:cNvPr id="11" name="Tekstvak 10">
            <a:extLst>
              <a:ext uri="{FF2B5EF4-FFF2-40B4-BE49-F238E27FC236}">
                <a16:creationId xmlns:a16="http://schemas.microsoft.com/office/drawing/2014/main" id="{4EA3735E-D691-26FA-1D30-58F6AF5D94E9}"/>
              </a:ext>
            </a:extLst>
          </p:cNvPr>
          <p:cNvSpPr txBox="1"/>
          <p:nvPr/>
        </p:nvSpPr>
        <p:spPr>
          <a:xfrm>
            <a:off x="2750415" y="6080129"/>
            <a:ext cx="3552388" cy="789896"/>
          </a:xfrm>
          <a:prstGeom prst="rect">
            <a:avLst/>
          </a:prstGeom>
          <a:noFill/>
        </p:spPr>
        <p:txBody>
          <a:bodyPr wrap="square" rtlCol="0">
            <a:spAutoFit/>
          </a:bodyPr>
          <a:lstStyle/>
          <a:p>
            <a:pPr algn="ctr" defTabSz="609585" fontAlgn="base">
              <a:spcBef>
                <a:spcPct val="0"/>
              </a:spcBef>
              <a:spcAft>
                <a:spcPct val="0"/>
              </a:spcAft>
            </a:pPr>
            <a:r>
              <a:rPr lang="nl-NL" sz="1600" b="1" dirty="0">
                <a:solidFill>
                  <a:prstClr val="white"/>
                </a:solidFill>
                <a:latin typeface="Arial" panose="020B0604020202020204" pitchFamily="34" charset="0"/>
                <a:ea typeface="ＭＳ Ｐゴシック" charset="-128"/>
                <a:cs typeface="Arial" panose="020B0604020202020204" pitchFamily="34" charset="0"/>
              </a:rPr>
              <a:t>Determinants experts consider important </a:t>
            </a:r>
            <a:endParaRPr lang="en-GB" sz="1600" b="1" dirty="0">
              <a:solidFill>
                <a:prstClr val="white"/>
              </a:solidFill>
              <a:latin typeface="Arial" panose="020B0604020202020204" pitchFamily="34" charset="0"/>
              <a:ea typeface="ＭＳ Ｐゴシック" charset="-128"/>
              <a:cs typeface="Arial" panose="020B0604020202020204" pitchFamily="34" charset="0"/>
            </a:endParaRPr>
          </a:p>
          <a:p>
            <a:pPr defTabSz="609585" fontAlgn="base">
              <a:spcBef>
                <a:spcPct val="0"/>
              </a:spcBef>
              <a:spcAft>
                <a:spcPct val="0"/>
              </a:spcAft>
            </a:pPr>
            <a:endParaRPr lang="nl-NL" sz="1333" dirty="0">
              <a:solidFill>
                <a:prstClr val="black"/>
              </a:solidFill>
              <a:latin typeface="Trebuchet MS"/>
              <a:ea typeface="ＭＳ Ｐゴシック" charset="-128"/>
              <a:cs typeface="Trebuchet MS"/>
            </a:endParaRPr>
          </a:p>
        </p:txBody>
      </p:sp>
      <p:cxnSp>
        <p:nvCxnSpPr>
          <p:cNvPr id="22" name="Rechte verbindingslijn met pijl 21">
            <a:extLst>
              <a:ext uri="{FF2B5EF4-FFF2-40B4-BE49-F238E27FC236}">
                <a16:creationId xmlns:a16="http://schemas.microsoft.com/office/drawing/2014/main" id="{4999C040-B0D4-18B7-6520-512BA684A93C}"/>
              </a:ext>
            </a:extLst>
          </p:cNvPr>
          <p:cNvCxnSpPr>
            <a:cxnSpLocks/>
          </p:cNvCxnSpPr>
          <p:nvPr/>
        </p:nvCxnSpPr>
        <p:spPr>
          <a:xfrm>
            <a:off x="4487828" y="2530839"/>
            <a:ext cx="0" cy="4713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Rechte verbindingslijn met pijl 24">
            <a:extLst>
              <a:ext uri="{FF2B5EF4-FFF2-40B4-BE49-F238E27FC236}">
                <a16:creationId xmlns:a16="http://schemas.microsoft.com/office/drawing/2014/main" id="{112037AC-9D4E-CCE7-4044-8FF48256CF2A}"/>
              </a:ext>
            </a:extLst>
          </p:cNvPr>
          <p:cNvCxnSpPr/>
          <p:nvPr/>
        </p:nvCxnSpPr>
        <p:spPr>
          <a:xfrm>
            <a:off x="4473507" y="4111343"/>
            <a:ext cx="0" cy="4454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Rechte verbindingslijn met pijl 25">
            <a:extLst>
              <a:ext uri="{FF2B5EF4-FFF2-40B4-BE49-F238E27FC236}">
                <a16:creationId xmlns:a16="http://schemas.microsoft.com/office/drawing/2014/main" id="{0024C93B-5670-45E6-F373-8D42E273D253}"/>
              </a:ext>
            </a:extLst>
          </p:cNvPr>
          <p:cNvCxnSpPr/>
          <p:nvPr/>
        </p:nvCxnSpPr>
        <p:spPr>
          <a:xfrm>
            <a:off x="4489413" y="5493397"/>
            <a:ext cx="0" cy="4454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9674251E-A234-AC95-0A1D-C857FD1BD104}"/>
              </a:ext>
            </a:extLst>
          </p:cNvPr>
          <p:cNvCxnSpPr>
            <a:cxnSpLocks/>
          </p:cNvCxnSpPr>
          <p:nvPr/>
        </p:nvCxnSpPr>
        <p:spPr>
          <a:xfrm flipV="1">
            <a:off x="4504867" y="2713662"/>
            <a:ext cx="3546071" cy="12609"/>
          </a:xfrm>
          <a:prstGeom prst="straightConnector1">
            <a:avLst/>
          </a:prstGeom>
          <a:ln w="12700">
            <a:solidFill>
              <a:schemeClr val="tx1"/>
            </a:solidFill>
            <a:prstDash val="sysDash"/>
            <a:tailEnd type="triangle"/>
          </a:ln>
        </p:spPr>
        <p:style>
          <a:lnRef idx="2">
            <a:schemeClr val="dk1"/>
          </a:lnRef>
          <a:fillRef idx="0">
            <a:schemeClr val="dk1"/>
          </a:fillRef>
          <a:effectRef idx="1">
            <a:schemeClr val="dk1"/>
          </a:effectRef>
          <a:fontRef idx="minor">
            <a:schemeClr val="tx1"/>
          </a:fontRef>
        </p:style>
      </p:cxnSp>
      <p:pic>
        <p:nvPicPr>
          <p:cNvPr id="41" name="Picture 26" descr="Make-It consortium">
            <a:extLst>
              <a:ext uri="{FF2B5EF4-FFF2-40B4-BE49-F238E27FC236}">
                <a16:creationId xmlns:a16="http://schemas.microsoft.com/office/drawing/2014/main" id="{7B2902C9-87E0-E3B4-379C-9ADC39A89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958" y="435985"/>
            <a:ext cx="1609229" cy="49673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349613B9-327D-ADF2-3C02-2E1F6D52AD7A}"/>
              </a:ext>
            </a:extLst>
          </p:cNvPr>
          <p:cNvSpPr txBox="1"/>
          <p:nvPr/>
        </p:nvSpPr>
        <p:spPr>
          <a:xfrm>
            <a:off x="1457197" y="1741803"/>
            <a:ext cx="576064" cy="420564"/>
          </a:xfrm>
          <a:prstGeom prst="rect">
            <a:avLst/>
          </a:prstGeom>
          <a:noFill/>
        </p:spPr>
        <p:txBody>
          <a:bodyPr wrap="square" rtlCol="0">
            <a:spAutoFit/>
          </a:bodyPr>
          <a:lstStyle/>
          <a:p>
            <a:pPr defTabSz="609585" fontAlgn="base">
              <a:spcBef>
                <a:spcPct val="0"/>
              </a:spcBef>
              <a:spcAft>
                <a:spcPct val="0"/>
              </a:spcAft>
            </a:pPr>
            <a:r>
              <a:rPr lang="nl-NL" sz="2133" b="1" dirty="0">
                <a:solidFill>
                  <a:prstClr val="black"/>
                </a:solidFill>
                <a:latin typeface="Trebuchet MS"/>
                <a:ea typeface="ＭＳ Ｐゴシック" charset="-128"/>
                <a:cs typeface="Trebuchet MS"/>
              </a:rPr>
              <a:t>1</a:t>
            </a:r>
          </a:p>
        </p:txBody>
      </p:sp>
      <p:sp>
        <p:nvSpPr>
          <p:cNvPr id="19" name="Tekstvak 18">
            <a:extLst>
              <a:ext uri="{FF2B5EF4-FFF2-40B4-BE49-F238E27FC236}">
                <a16:creationId xmlns:a16="http://schemas.microsoft.com/office/drawing/2014/main" id="{A524665C-F066-2D4D-959B-B315D2DE9ADF}"/>
              </a:ext>
            </a:extLst>
          </p:cNvPr>
          <p:cNvSpPr txBox="1"/>
          <p:nvPr/>
        </p:nvSpPr>
        <p:spPr>
          <a:xfrm>
            <a:off x="1434387" y="4852701"/>
            <a:ext cx="576064" cy="420564"/>
          </a:xfrm>
          <a:prstGeom prst="rect">
            <a:avLst/>
          </a:prstGeom>
          <a:noFill/>
        </p:spPr>
        <p:txBody>
          <a:bodyPr wrap="square" rtlCol="0">
            <a:spAutoFit/>
          </a:bodyPr>
          <a:lstStyle/>
          <a:p>
            <a:pPr defTabSz="609585" fontAlgn="base">
              <a:spcBef>
                <a:spcPct val="0"/>
              </a:spcBef>
              <a:spcAft>
                <a:spcPct val="0"/>
              </a:spcAft>
            </a:pPr>
            <a:r>
              <a:rPr lang="nl-NL" sz="2133" b="1" dirty="0">
                <a:solidFill>
                  <a:prstClr val="black"/>
                </a:solidFill>
                <a:latin typeface="Trebuchet MS"/>
                <a:ea typeface="ＭＳ Ｐゴシック" charset="-128"/>
                <a:cs typeface="Trebuchet MS"/>
              </a:rPr>
              <a:t>3</a:t>
            </a:r>
          </a:p>
        </p:txBody>
      </p:sp>
      <p:sp>
        <p:nvSpPr>
          <p:cNvPr id="20" name="Tekstvak 19">
            <a:extLst>
              <a:ext uri="{FF2B5EF4-FFF2-40B4-BE49-F238E27FC236}">
                <a16:creationId xmlns:a16="http://schemas.microsoft.com/office/drawing/2014/main" id="{CD21612C-A903-873D-800D-3F8CF926E4B6}"/>
              </a:ext>
            </a:extLst>
          </p:cNvPr>
          <p:cNvSpPr txBox="1"/>
          <p:nvPr/>
        </p:nvSpPr>
        <p:spPr>
          <a:xfrm>
            <a:off x="1450649" y="3230124"/>
            <a:ext cx="576064" cy="420564"/>
          </a:xfrm>
          <a:prstGeom prst="rect">
            <a:avLst/>
          </a:prstGeom>
          <a:noFill/>
        </p:spPr>
        <p:txBody>
          <a:bodyPr wrap="square" rtlCol="0">
            <a:spAutoFit/>
          </a:bodyPr>
          <a:lstStyle/>
          <a:p>
            <a:pPr defTabSz="609585" fontAlgn="base">
              <a:spcBef>
                <a:spcPct val="0"/>
              </a:spcBef>
              <a:spcAft>
                <a:spcPct val="0"/>
              </a:spcAft>
            </a:pPr>
            <a:r>
              <a:rPr lang="nl-NL" sz="2133" b="1" dirty="0">
                <a:solidFill>
                  <a:prstClr val="black"/>
                </a:solidFill>
                <a:latin typeface="Trebuchet MS"/>
                <a:ea typeface="ＭＳ Ｐゴシック" charset="-128"/>
                <a:cs typeface="Trebuchet MS"/>
              </a:rPr>
              <a:t>2</a:t>
            </a:r>
          </a:p>
        </p:txBody>
      </p:sp>
      <p:cxnSp>
        <p:nvCxnSpPr>
          <p:cNvPr id="23" name="Rechte verbindingslijn met pijl 22">
            <a:extLst>
              <a:ext uri="{FF2B5EF4-FFF2-40B4-BE49-F238E27FC236}">
                <a16:creationId xmlns:a16="http://schemas.microsoft.com/office/drawing/2014/main" id="{E2E497F5-86B5-DB93-024D-F34209D7FFA5}"/>
              </a:ext>
            </a:extLst>
          </p:cNvPr>
          <p:cNvCxnSpPr>
            <a:cxnSpLocks/>
          </p:cNvCxnSpPr>
          <p:nvPr/>
        </p:nvCxnSpPr>
        <p:spPr>
          <a:xfrm flipH="1">
            <a:off x="4526609" y="4311383"/>
            <a:ext cx="3281179" cy="14411"/>
          </a:xfrm>
          <a:prstGeom prst="straightConnector1">
            <a:avLst/>
          </a:prstGeom>
          <a:ln w="12700">
            <a:prstDash val="sysDash"/>
            <a:tailEnd type="triangle"/>
          </a:ln>
        </p:spPr>
        <p:style>
          <a:lnRef idx="2">
            <a:schemeClr val="dk1"/>
          </a:lnRef>
          <a:fillRef idx="0">
            <a:schemeClr val="dk1"/>
          </a:fillRef>
          <a:effectRef idx="1">
            <a:schemeClr val="dk1"/>
          </a:effectRef>
          <a:fontRef idx="minor">
            <a:schemeClr val="tx1"/>
          </a:fontRef>
        </p:style>
      </p:cxnSp>
      <p:cxnSp>
        <p:nvCxnSpPr>
          <p:cNvPr id="34" name="Rechte verbindingslijn met pijl 33">
            <a:extLst>
              <a:ext uri="{FF2B5EF4-FFF2-40B4-BE49-F238E27FC236}">
                <a16:creationId xmlns:a16="http://schemas.microsoft.com/office/drawing/2014/main" id="{E38BD753-FD3D-B52B-1240-532EB78C49F3}"/>
              </a:ext>
            </a:extLst>
          </p:cNvPr>
          <p:cNvCxnSpPr>
            <a:stCxn id="9" idx="1"/>
          </p:cNvCxnSpPr>
          <p:nvPr/>
        </p:nvCxnSpPr>
        <p:spPr>
          <a:xfrm flipH="1">
            <a:off x="4526610" y="5703600"/>
            <a:ext cx="2965875" cy="12515"/>
          </a:xfrm>
          <a:prstGeom prst="straightConnector1">
            <a:avLst/>
          </a:prstGeom>
          <a:ln w="12700">
            <a:solidFill>
              <a:schemeClr val="tx1"/>
            </a:solidFill>
            <a:prstDash val="sysDash"/>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61834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asstad Ziekenhuis Rotterdam">
            <a:extLst>
              <a:ext uri="{FF2B5EF4-FFF2-40B4-BE49-F238E27FC236}">
                <a16:creationId xmlns:a16="http://schemas.microsoft.com/office/drawing/2014/main" id="{2F7179CA-0E8C-501E-30D5-659A103E92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49455"/>
          <a:stretch/>
        </p:blipFill>
        <p:spPr bwMode="auto">
          <a:xfrm>
            <a:off x="4888838" y="6379395"/>
            <a:ext cx="975665" cy="35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tini ziekenhuis logo - Online met Sjors">
            <a:extLst>
              <a:ext uri="{FF2B5EF4-FFF2-40B4-BE49-F238E27FC236}">
                <a16:creationId xmlns:a16="http://schemas.microsoft.com/office/drawing/2014/main" id="{0243E52D-7822-B65D-CDCA-B0CE65FFF0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818" y="5959557"/>
            <a:ext cx="1669523" cy="101655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7642" y="6336594"/>
            <a:ext cx="808329" cy="379960"/>
          </a:xfrm>
          <a:prstGeom prst="rect">
            <a:avLst/>
          </a:prstGeom>
        </p:spPr>
      </p:pic>
      <p:cxnSp>
        <p:nvCxnSpPr>
          <p:cNvPr id="7" name="Rechte verbindingslijn 6">
            <a:extLst>
              <a:ext uri="{FF2B5EF4-FFF2-40B4-BE49-F238E27FC236}">
                <a16:creationId xmlns:a16="http://schemas.microsoft.com/office/drawing/2014/main" id="{B290D443-5E48-8882-3A12-A116075CD502}"/>
              </a:ext>
            </a:extLst>
          </p:cNvPr>
          <p:cNvCxnSpPr/>
          <p:nvPr/>
        </p:nvCxnSpPr>
        <p:spPr>
          <a:xfrm>
            <a:off x="3171548" y="6392554"/>
            <a:ext cx="0" cy="324000"/>
          </a:xfrm>
          <a:prstGeom prst="line">
            <a:avLst/>
          </a:prstGeom>
          <a:noFill/>
          <a:ln w="12700" cap="flat" cmpd="sng" algn="ctr">
            <a:solidFill>
              <a:srgbClr val="476097"/>
            </a:solidFill>
            <a:prstDash val="solid"/>
            <a:miter lim="800000"/>
          </a:ln>
          <a:effectLst/>
        </p:spPr>
      </p:cxnSp>
      <p:pic>
        <p:nvPicPr>
          <p:cNvPr id="9" name="Afbeelding 8">
            <a:extLst>
              <a:ext uri="{FF2B5EF4-FFF2-40B4-BE49-F238E27FC236}">
                <a16:creationId xmlns:a16="http://schemas.microsoft.com/office/drawing/2014/main" id="{9EC3E736-4450-43F4-1A9A-598F1DDA4022}"/>
              </a:ext>
            </a:extLst>
          </p:cNvPr>
          <p:cNvPicPr>
            <a:picLocks noChangeAspect="1"/>
          </p:cNvPicPr>
          <p:nvPr/>
        </p:nvPicPr>
        <p:blipFill>
          <a:blip r:embed="rId5"/>
          <a:stretch>
            <a:fillRect/>
          </a:stretch>
        </p:blipFill>
        <p:spPr>
          <a:xfrm>
            <a:off x="431291" y="6327856"/>
            <a:ext cx="2455931" cy="466626"/>
          </a:xfrm>
          <a:prstGeom prst="rect">
            <a:avLst/>
          </a:prstGeom>
        </p:spPr>
      </p:pic>
      <p:pic>
        <p:nvPicPr>
          <p:cNvPr id="10" name="Afbeelding 9">
            <a:extLst>
              <a:ext uri="{FF2B5EF4-FFF2-40B4-BE49-F238E27FC236}">
                <a16:creationId xmlns:a16="http://schemas.microsoft.com/office/drawing/2014/main" id="{87066CF1-2101-5655-8640-E5C5143795B6}"/>
              </a:ext>
            </a:extLst>
          </p:cNvPr>
          <p:cNvPicPr>
            <a:picLocks noChangeAspect="1"/>
          </p:cNvPicPr>
          <p:nvPr/>
        </p:nvPicPr>
        <p:blipFill>
          <a:blip r:embed="rId6"/>
          <a:stretch>
            <a:fillRect/>
          </a:stretch>
        </p:blipFill>
        <p:spPr>
          <a:xfrm>
            <a:off x="6009954" y="6423921"/>
            <a:ext cx="1871634" cy="292633"/>
          </a:xfrm>
          <a:prstGeom prst="rect">
            <a:avLst/>
          </a:prstGeom>
        </p:spPr>
      </p:pic>
      <p:sp>
        <p:nvSpPr>
          <p:cNvPr id="11" name="Titel 1">
            <a:extLst>
              <a:ext uri="{FF2B5EF4-FFF2-40B4-BE49-F238E27FC236}">
                <a16:creationId xmlns:a16="http://schemas.microsoft.com/office/drawing/2014/main" id="{C3C3BC8B-514D-D5C4-94CC-AC1864D5AD1B}"/>
              </a:ext>
            </a:extLst>
          </p:cNvPr>
          <p:cNvSpPr txBox="1">
            <a:spLocks/>
          </p:cNvSpPr>
          <p:nvPr/>
        </p:nvSpPr>
        <p:spPr>
          <a:xfrm>
            <a:off x="422436" y="464285"/>
            <a:ext cx="11278783" cy="1325563"/>
          </a:xfrm>
          <a:prstGeom prst="rect">
            <a:avLst/>
          </a:prstGeom>
        </p:spPr>
        <p:txBody>
          <a:bodyPr>
            <a:normAutofit/>
          </a:bodyPr>
          <a:lstStyle>
            <a:lvl1pPr algn="l" defTabSz="914400" rtl="0" eaLnBrk="1" latinLnBrk="0" hangingPunct="1">
              <a:lnSpc>
                <a:spcPct val="90000"/>
              </a:lnSpc>
              <a:spcBef>
                <a:spcPct val="0"/>
              </a:spcBef>
              <a:buNone/>
              <a:defRPr sz="4000" b="1"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B3A5B"/>
                </a:solidFill>
                <a:effectLst/>
                <a:uLnTx/>
                <a:uFillTx/>
                <a:latin typeface="Calibri" panose="020F0502020204030204"/>
                <a:cs typeface="Calibri" panose="020F0502020204030204" pitchFamily="34" charset="0"/>
              </a:rPr>
              <a:t>Disclosure</a:t>
            </a:r>
          </a:p>
        </p:txBody>
      </p:sp>
      <p:sp>
        <p:nvSpPr>
          <p:cNvPr id="12" name="Tekstvak 11">
            <a:extLst>
              <a:ext uri="{FF2B5EF4-FFF2-40B4-BE49-F238E27FC236}">
                <a16:creationId xmlns:a16="http://schemas.microsoft.com/office/drawing/2014/main" id="{C5FBED78-93C3-CBB1-8E80-1E2BFC710B97}"/>
              </a:ext>
            </a:extLst>
          </p:cNvPr>
          <p:cNvSpPr txBox="1"/>
          <p:nvPr/>
        </p:nvSpPr>
        <p:spPr>
          <a:xfrm>
            <a:off x="422436" y="1535932"/>
            <a:ext cx="2636648" cy="507831"/>
          </a:xfrm>
          <a:prstGeom prst="rect">
            <a:avLst/>
          </a:prstGeom>
          <a:noFill/>
          <a:ln>
            <a:noFill/>
          </a:ln>
        </p:spPr>
        <p:txBody>
          <a:bodyPr wrap="square" rtlCol="0">
            <a:spAutoFit/>
          </a:bodyPr>
          <a:lstStyle/>
          <a:p>
            <a:pPr>
              <a:lnSpc>
                <a:spcPct val="150000"/>
              </a:lnSpc>
              <a:defRPr/>
            </a:pPr>
            <a:r>
              <a:rPr lang="en-US" b="1" dirty="0">
                <a:solidFill>
                  <a:prstClr val="black"/>
                </a:solidFill>
                <a:latin typeface="Calibri" panose="020F0502020204030204"/>
              </a:rPr>
              <a:t>Nothing to disclose.</a:t>
            </a:r>
            <a:endParaRPr lang="en-US" dirty="0">
              <a:solidFill>
                <a:prstClr val="black"/>
              </a:solidFill>
              <a:latin typeface="Calibri" panose="020F0502020204030204"/>
            </a:endParaRPr>
          </a:p>
        </p:txBody>
      </p:sp>
      <p:pic>
        <p:nvPicPr>
          <p:cNvPr id="16" name="Picture 2" descr="logo umcg - groeidocument.n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9571" y="6224152"/>
            <a:ext cx="1267695" cy="6338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he University of Groningen logo | Logo | University of Groning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26794" y="6349710"/>
            <a:ext cx="1376948" cy="37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499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3890633" y="2917823"/>
            <a:ext cx="4821298" cy="1297597"/>
            <a:chOff x="1342003" y="66660"/>
            <a:chExt cx="2833033" cy="1125277"/>
          </a:xfrm>
        </p:grpSpPr>
        <p:sp>
          <p:nvSpPr>
            <p:cNvPr id="9" name="Freeform 9"/>
            <p:cNvSpPr/>
            <p:nvPr/>
          </p:nvSpPr>
          <p:spPr>
            <a:xfrm>
              <a:off x="1342003" y="115584"/>
              <a:ext cx="2833033" cy="1058602"/>
            </a:xfrm>
            <a:custGeom>
              <a:avLst/>
              <a:gdLst/>
              <a:ahLst/>
              <a:cxnLst/>
              <a:rect l="l" t="t" r="r" b="b"/>
              <a:pathLst>
                <a:path w="2749137" h="1058602">
                  <a:moveTo>
                    <a:pt x="37458" y="0"/>
                  </a:moveTo>
                  <a:lnTo>
                    <a:pt x="2711679" y="0"/>
                  </a:lnTo>
                  <a:cubicBezTo>
                    <a:pt x="2732367" y="0"/>
                    <a:pt x="2749137" y="16771"/>
                    <a:pt x="2749137" y="37458"/>
                  </a:cubicBezTo>
                  <a:lnTo>
                    <a:pt x="2749137" y="1021144"/>
                  </a:lnTo>
                  <a:cubicBezTo>
                    <a:pt x="2749137" y="1041831"/>
                    <a:pt x="2732367" y="1058602"/>
                    <a:pt x="2711679" y="1058602"/>
                  </a:cubicBezTo>
                  <a:lnTo>
                    <a:pt x="37458" y="1058602"/>
                  </a:lnTo>
                  <a:cubicBezTo>
                    <a:pt x="16771" y="1058602"/>
                    <a:pt x="0" y="1041831"/>
                    <a:pt x="0" y="1021144"/>
                  </a:cubicBezTo>
                  <a:lnTo>
                    <a:pt x="0" y="37458"/>
                  </a:lnTo>
                  <a:cubicBezTo>
                    <a:pt x="0" y="16771"/>
                    <a:pt x="16771" y="0"/>
                    <a:pt x="37458" y="0"/>
                  </a:cubicBezTo>
                  <a:close/>
                </a:path>
              </a:pathLst>
            </a:custGeom>
            <a:solidFill>
              <a:srgbClr val="D4E8D9"/>
            </a:solidFill>
          </p:spPr>
          <p:txBody>
            <a:bodyPr/>
            <a:lstStyle/>
            <a:p>
              <a:pPr defTabSz="609630"/>
              <a:endParaRPr lang="en-GB" sz="1200">
                <a:solidFill>
                  <a:prstClr val="black"/>
                </a:solidFill>
                <a:latin typeface="Calibri"/>
              </a:endParaRPr>
            </a:p>
          </p:txBody>
        </p:sp>
        <p:sp>
          <p:nvSpPr>
            <p:cNvPr id="10" name="TextBox 10"/>
            <p:cNvSpPr txBox="1"/>
            <p:nvPr/>
          </p:nvSpPr>
          <p:spPr>
            <a:xfrm>
              <a:off x="1349859" y="66660"/>
              <a:ext cx="2800623" cy="1125277"/>
            </a:xfrm>
            <a:prstGeom prst="rect">
              <a:avLst/>
            </a:prstGeom>
          </p:spPr>
          <p:txBody>
            <a:bodyPr lIns="25549" tIns="25549" rIns="25549" bIns="25549" rtlCol="0" anchor="ctr"/>
            <a:lstStyle/>
            <a:p>
              <a:pPr algn="ctr" defTabSz="609630">
                <a:lnSpc>
                  <a:spcPts val="2799"/>
                </a:lnSpc>
              </a:pPr>
              <a:r>
                <a:rPr lang="en-US" sz="1999" dirty="0">
                  <a:solidFill>
                    <a:srgbClr val="000000"/>
                  </a:solidFill>
                  <a:latin typeface="HK Grotesk Bold"/>
                </a:rPr>
                <a:t>Dr Fiona (Fi) Leggat</a:t>
              </a:r>
            </a:p>
            <a:p>
              <a:pPr algn="ctr" defTabSz="609630">
                <a:lnSpc>
                  <a:spcPts val="2799"/>
                </a:lnSpc>
              </a:pPr>
              <a:r>
                <a:rPr lang="en-US" sz="1999" dirty="0">
                  <a:solidFill>
                    <a:srgbClr val="000000"/>
                  </a:solidFill>
                  <a:latin typeface="HK Grotesk Bold"/>
                </a:rPr>
                <a:t>Research Associate</a:t>
              </a:r>
            </a:p>
            <a:p>
              <a:pPr algn="ctr" defTabSz="609630">
                <a:lnSpc>
                  <a:spcPts val="2799"/>
                </a:lnSpc>
              </a:pPr>
              <a:r>
                <a:rPr lang="en-US" sz="1999" dirty="0">
                  <a:solidFill>
                    <a:srgbClr val="000000"/>
                  </a:solidFill>
                  <a:latin typeface="HK Grotesk Bold"/>
                </a:rPr>
                <a:t>City St George’s, University of London</a:t>
              </a:r>
            </a:p>
          </p:txBody>
        </p:sp>
      </p:grpSp>
      <p:sp>
        <p:nvSpPr>
          <p:cNvPr id="11" name="Freeform 11"/>
          <p:cNvSpPr/>
          <p:nvPr/>
        </p:nvSpPr>
        <p:spPr>
          <a:xfrm>
            <a:off x="5205002" y="11366"/>
            <a:ext cx="1973593" cy="1982609"/>
          </a:xfrm>
          <a:custGeom>
            <a:avLst/>
            <a:gdLst/>
            <a:ahLst/>
            <a:cxnLst/>
            <a:rect l="l" t="t" r="r" b="b"/>
            <a:pathLst>
              <a:path w="3723010" h="3723010">
                <a:moveTo>
                  <a:pt x="0" y="0"/>
                </a:moveTo>
                <a:lnTo>
                  <a:pt x="3723010" y="0"/>
                </a:lnTo>
                <a:lnTo>
                  <a:pt x="3723010" y="3723009"/>
                </a:lnTo>
                <a:lnTo>
                  <a:pt x="0" y="3723009"/>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15" name="Freeform 15"/>
          <p:cNvSpPr/>
          <p:nvPr/>
        </p:nvSpPr>
        <p:spPr>
          <a:xfrm>
            <a:off x="807835" y="6051829"/>
            <a:ext cx="10576331" cy="806171"/>
          </a:xfrm>
          <a:custGeom>
            <a:avLst/>
            <a:gdLst/>
            <a:ahLst/>
            <a:cxnLst/>
            <a:rect l="l" t="t" r="r" b="b"/>
            <a:pathLst>
              <a:path w="15864496" h="1209257">
                <a:moveTo>
                  <a:pt x="0" y="0"/>
                </a:moveTo>
                <a:lnTo>
                  <a:pt x="15864496" y="0"/>
                </a:lnTo>
                <a:lnTo>
                  <a:pt x="15864496" y="1209257"/>
                </a:lnTo>
                <a:lnTo>
                  <a:pt x="0" y="1209257"/>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grpSp>
        <p:nvGrpSpPr>
          <p:cNvPr id="16" name="Group 16"/>
          <p:cNvGrpSpPr/>
          <p:nvPr/>
        </p:nvGrpSpPr>
        <p:grpSpPr>
          <a:xfrm>
            <a:off x="9381531" y="5973209"/>
            <a:ext cx="2002635" cy="397983"/>
            <a:chOff x="0" y="0"/>
            <a:chExt cx="1427027" cy="283593"/>
          </a:xfrm>
        </p:grpSpPr>
        <p:sp>
          <p:nvSpPr>
            <p:cNvPr id="17" name="Freeform 17"/>
            <p:cNvSpPr/>
            <p:nvPr/>
          </p:nvSpPr>
          <p:spPr>
            <a:xfrm>
              <a:off x="0" y="0"/>
              <a:ext cx="1427027" cy="283593"/>
            </a:xfrm>
            <a:custGeom>
              <a:avLst/>
              <a:gdLst/>
              <a:ahLst/>
              <a:cxnLst/>
              <a:rect l="l" t="t" r="r" b="b"/>
              <a:pathLst>
                <a:path w="1427027" h="283593">
                  <a:moveTo>
                    <a:pt x="0" y="0"/>
                  </a:moveTo>
                  <a:lnTo>
                    <a:pt x="1427027" y="0"/>
                  </a:lnTo>
                  <a:lnTo>
                    <a:pt x="1427027" y="283593"/>
                  </a:lnTo>
                  <a:lnTo>
                    <a:pt x="0" y="283593"/>
                  </a:lnTo>
                  <a:close/>
                </a:path>
              </a:pathLst>
            </a:custGeom>
            <a:solidFill>
              <a:srgbClr val="FEFEFE"/>
            </a:solidFill>
          </p:spPr>
          <p:txBody>
            <a:bodyPr/>
            <a:lstStyle/>
            <a:p>
              <a:pPr defTabSz="609630"/>
              <a:endParaRPr lang="en-GB" sz="1200">
                <a:solidFill>
                  <a:prstClr val="black"/>
                </a:solidFill>
                <a:latin typeface="Calibri"/>
              </a:endParaRPr>
            </a:p>
          </p:txBody>
        </p:sp>
        <p:sp>
          <p:nvSpPr>
            <p:cNvPr id="18" name="TextBox 18"/>
            <p:cNvSpPr txBox="1"/>
            <p:nvPr/>
          </p:nvSpPr>
          <p:spPr>
            <a:xfrm>
              <a:off x="0" y="-28575"/>
              <a:ext cx="1427027" cy="312168"/>
            </a:xfrm>
            <a:prstGeom prst="rect">
              <a:avLst/>
            </a:prstGeom>
          </p:spPr>
          <p:txBody>
            <a:bodyPr lIns="25549" tIns="25549" rIns="25549" bIns="25549" rtlCol="0" anchor="ctr"/>
            <a:lstStyle/>
            <a:p>
              <a:pPr algn="ctr" defTabSz="609630">
                <a:lnSpc>
                  <a:spcPts val="933"/>
                </a:lnSpc>
              </a:pPr>
              <a:endParaRPr sz="1200">
                <a:solidFill>
                  <a:prstClr val="black"/>
                </a:solidFill>
                <a:latin typeface="Calibri"/>
              </a:endParaRPr>
            </a:p>
            <a:p>
              <a:pPr algn="ctr" defTabSz="609630">
                <a:lnSpc>
                  <a:spcPts val="933"/>
                </a:lnSpc>
              </a:pPr>
              <a:endParaRPr sz="1200">
                <a:solidFill>
                  <a:prstClr val="black"/>
                </a:solidFill>
                <a:latin typeface="Calibri"/>
              </a:endParaRPr>
            </a:p>
            <a:p>
              <a:pPr algn="ctr" defTabSz="609630">
                <a:lnSpc>
                  <a:spcPts val="933"/>
                </a:lnSpc>
              </a:pPr>
              <a:endParaRPr sz="1200">
                <a:solidFill>
                  <a:prstClr val="black"/>
                </a:solidFill>
                <a:latin typeface="Calibri"/>
              </a:endParaRPr>
            </a:p>
          </p:txBody>
        </p:sp>
      </p:grpSp>
      <p:sp>
        <p:nvSpPr>
          <p:cNvPr id="19" name="Freeform 19"/>
          <p:cNvSpPr/>
          <p:nvPr/>
        </p:nvSpPr>
        <p:spPr>
          <a:xfrm>
            <a:off x="496090" y="63389"/>
            <a:ext cx="2880566" cy="515470"/>
          </a:xfrm>
          <a:custGeom>
            <a:avLst/>
            <a:gdLst/>
            <a:ahLst/>
            <a:cxnLst/>
            <a:rect l="l" t="t" r="r" b="b"/>
            <a:pathLst>
              <a:path w="4320849" h="773205">
                <a:moveTo>
                  <a:pt x="0" y="0"/>
                </a:moveTo>
                <a:lnTo>
                  <a:pt x="4320849" y="0"/>
                </a:lnTo>
                <a:lnTo>
                  <a:pt x="4320849" y="773204"/>
                </a:lnTo>
                <a:lnTo>
                  <a:pt x="0" y="773204"/>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sp>
        <p:nvSpPr>
          <p:cNvPr id="20" name="TextBox 20"/>
          <p:cNvSpPr txBox="1"/>
          <p:nvPr/>
        </p:nvSpPr>
        <p:spPr>
          <a:xfrm>
            <a:off x="1187998" y="1809402"/>
            <a:ext cx="10007600" cy="769441"/>
          </a:xfrm>
          <a:prstGeom prst="rect">
            <a:avLst/>
          </a:prstGeom>
        </p:spPr>
        <p:txBody>
          <a:bodyPr wrap="square" lIns="0" tIns="0" rIns="0" bIns="0" rtlCol="0" anchor="t">
            <a:spAutoFit/>
          </a:bodyPr>
          <a:lstStyle/>
          <a:p>
            <a:pPr algn="ctr" defTabSz="609630">
              <a:lnSpc>
                <a:spcPts val="3043"/>
              </a:lnSpc>
            </a:pPr>
            <a:r>
              <a:rPr lang="en-US" sz="2667" dirty="0">
                <a:solidFill>
                  <a:srgbClr val="000000"/>
                </a:solidFill>
                <a:latin typeface="HK Grotesk" panose="020B0604020202020204" charset="0"/>
              </a:rPr>
              <a:t>The Long </a:t>
            </a:r>
            <a:r>
              <a:rPr lang="en-US" sz="2667" dirty="0" err="1">
                <a:solidFill>
                  <a:srgbClr val="000000"/>
                </a:solidFill>
                <a:latin typeface="HK Grotesk" panose="020B0604020202020204" charset="0"/>
              </a:rPr>
              <a:t>CovId</a:t>
            </a:r>
            <a:r>
              <a:rPr lang="en-US" sz="2667" dirty="0">
                <a:solidFill>
                  <a:srgbClr val="000000"/>
                </a:solidFill>
                <a:latin typeface="HK Grotesk" panose="020B0604020202020204" charset="0"/>
              </a:rPr>
              <a:t> </a:t>
            </a:r>
            <a:r>
              <a:rPr lang="en-US" sz="2667" dirty="0" err="1">
                <a:solidFill>
                  <a:srgbClr val="000000"/>
                </a:solidFill>
                <a:latin typeface="HK Grotesk" panose="020B0604020202020204" charset="0"/>
              </a:rPr>
              <a:t>personalised</a:t>
            </a:r>
            <a:r>
              <a:rPr lang="en-US" sz="2667" dirty="0">
                <a:solidFill>
                  <a:srgbClr val="000000"/>
                </a:solidFill>
                <a:latin typeface="HK Grotesk" panose="020B0604020202020204" charset="0"/>
              </a:rPr>
              <a:t> Self-</a:t>
            </a:r>
            <a:r>
              <a:rPr lang="en-US" sz="2667" dirty="0" err="1">
                <a:solidFill>
                  <a:srgbClr val="000000"/>
                </a:solidFill>
                <a:latin typeface="HK Grotesk" panose="020B0604020202020204" charset="0"/>
              </a:rPr>
              <a:t>managemenT</a:t>
            </a:r>
            <a:r>
              <a:rPr lang="en-US" sz="2667" dirty="0">
                <a:solidFill>
                  <a:srgbClr val="000000"/>
                </a:solidFill>
                <a:latin typeface="HK Grotesk" panose="020B0604020202020204" charset="0"/>
              </a:rPr>
              <a:t> support co-design and </a:t>
            </a:r>
            <a:r>
              <a:rPr lang="en-US" sz="2667" dirty="0" err="1">
                <a:solidFill>
                  <a:srgbClr val="000000"/>
                </a:solidFill>
                <a:latin typeface="HK Grotesk" panose="020B0604020202020204" charset="0"/>
              </a:rPr>
              <a:t>EvaluatioN</a:t>
            </a:r>
            <a:r>
              <a:rPr lang="en-US" sz="2667" dirty="0">
                <a:solidFill>
                  <a:srgbClr val="000000"/>
                </a:solidFill>
                <a:latin typeface="HK Grotesk" panose="020B0604020202020204" charset="0"/>
              </a:rPr>
              <a:t> (LISTEN) project. </a:t>
            </a:r>
          </a:p>
        </p:txBody>
      </p:sp>
      <p:sp>
        <p:nvSpPr>
          <p:cNvPr id="2" name="Freeform 5">
            <a:extLst>
              <a:ext uri="{FF2B5EF4-FFF2-40B4-BE49-F238E27FC236}">
                <a16:creationId xmlns:a16="http://schemas.microsoft.com/office/drawing/2014/main" id="{7AEFC380-D9C9-FB14-BAD7-A32AD2E7BBA8}"/>
              </a:ext>
            </a:extLst>
          </p:cNvPr>
          <p:cNvSpPr/>
          <p:nvPr/>
        </p:nvSpPr>
        <p:spPr>
          <a:xfrm>
            <a:off x="0" y="-2236"/>
            <a:ext cx="304800" cy="6860235"/>
          </a:xfrm>
          <a:custGeom>
            <a:avLst/>
            <a:gdLst/>
            <a:ahLst/>
            <a:cxnLst/>
            <a:rect l="l" t="t" r="r" b="b"/>
            <a:pathLst>
              <a:path w="6284375" h="3096219">
                <a:moveTo>
                  <a:pt x="16386" y="0"/>
                </a:moveTo>
                <a:lnTo>
                  <a:pt x="6267988" y="0"/>
                </a:lnTo>
                <a:cubicBezTo>
                  <a:pt x="6272334" y="0"/>
                  <a:pt x="6276502" y="1726"/>
                  <a:pt x="6279575" y="4799"/>
                </a:cubicBezTo>
                <a:cubicBezTo>
                  <a:pt x="6282648" y="7873"/>
                  <a:pt x="6284375" y="12040"/>
                  <a:pt x="6284375" y="16386"/>
                </a:cubicBezTo>
                <a:lnTo>
                  <a:pt x="6284375" y="3079833"/>
                </a:lnTo>
                <a:cubicBezTo>
                  <a:pt x="6284375" y="3084179"/>
                  <a:pt x="6282648" y="3088347"/>
                  <a:pt x="6279575" y="3091420"/>
                </a:cubicBezTo>
                <a:cubicBezTo>
                  <a:pt x="6276502" y="3094493"/>
                  <a:pt x="6272334" y="3096219"/>
                  <a:pt x="6267988" y="3096219"/>
                </a:cubicBezTo>
                <a:lnTo>
                  <a:pt x="16386" y="3096219"/>
                </a:lnTo>
                <a:cubicBezTo>
                  <a:pt x="12040" y="3096219"/>
                  <a:pt x="7873" y="3094493"/>
                  <a:pt x="4799" y="3091420"/>
                </a:cubicBezTo>
                <a:cubicBezTo>
                  <a:pt x="1726" y="3088347"/>
                  <a:pt x="0" y="3084179"/>
                  <a:pt x="0" y="3079833"/>
                </a:cubicBezTo>
                <a:lnTo>
                  <a:pt x="0" y="16386"/>
                </a:lnTo>
                <a:cubicBezTo>
                  <a:pt x="0" y="12040"/>
                  <a:pt x="1726" y="7873"/>
                  <a:pt x="4799" y="4799"/>
                </a:cubicBezTo>
                <a:cubicBezTo>
                  <a:pt x="7873" y="1726"/>
                  <a:pt x="12040" y="0"/>
                  <a:pt x="16386" y="0"/>
                </a:cubicBezTo>
                <a:close/>
              </a:path>
            </a:pathLst>
          </a:custGeom>
          <a:solidFill>
            <a:srgbClr val="4D8D84"/>
          </a:solidFill>
          <a:ln>
            <a:solidFill>
              <a:srgbClr val="ABD1CC"/>
            </a:solidFill>
          </a:ln>
        </p:spPr>
        <p:txBody>
          <a:bodyPr/>
          <a:lstStyle/>
          <a:p>
            <a:pPr defTabSz="609630"/>
            <a:endParaRPr lang="en-GB" sz="1200" dirty="0">
              <a:solidFill>
                <a:prstClr val="black"/>
              </a:solidFill>
              <a:latin typeface="Calibri"/>
            </a:endParaRPr>
          </a:p>
        </p:txBody>
      </p:sp>
      <p:grpSp>
        <p:nvGrpSpPr>
          <p:cNvPr id="3" name="Group 8">
            <a:extLst>
              <a:ext uri="{FF2B5EF4-FFF2-40B4-BE49-F238E27FC236}">
                <a16:creationId xmlns:a16="http://schemas.microsoft.com/office/drawing/2014/main" id="{02CDC7DC-D998-2E28-A473-7A86FFFF6303}"/>
              </a:ext>
            </a:extLst>
          </p:cNvPr>
          <p:cNvGrpSpPr/>
          <p:nvPr/>
        </p:nvGrpSpPr>
        <p:grpSpPr>
          <a:xfrm>
            <a:off x="2895600" y="4625268"/>
            <a:ext cx="6595488" cy="1297597"/>
            <a:chOff x="-119789" y="-66675"/>
            <a:chExt cx="2868926" cy="1125277"/>
          </a:xfrm>
          <a:solidFill>
            <a:srgbClr val="D9EBE8"/>
          </a:solidFill>
        </p:grpSpPr>
        <p:sp>
          <p:nvSpPr>
            <p:cNvPr id="4" name="Freeform 9">
              <a:extLst>
                <a:ext uri="{FF2B5EF4-FFF2-40B4-BE49-F238E27FC236}">
                  <a16:creationId xmlns:a16="http://schemas.microsoft.com/office/drawing/2014/main" id="{1A36D954-A84C-6FD8-A9D5-32AB651FC492}"/>
                </a:ext>
              </a:extLst>
            </p:cNvPr>
            <p:cNvSpPr/>
            <p:nvPr/>
          </p:nvSpPr>
          <p:spPr>
            <a:xfrm>
              <a:off x="0" y="0"/>
              <a:ext cx="2749137" cy="1058602"/>
            </a:xfrm>
            <a:custGeom>
              <a:avLst/>
              <a:gdLst/>
              <a:ahLst/>
              <a:cxnLst/>
              <a:rect l="l" t="t" r="r" b="b"/>
              <a:pathLst>
                <a:path w="2749137" h="1058602">
                  <a:moveTo>
                    <a:pt x="37458" y="0"/>
                  </a:moveTo>
                  <a:lnTo>
                    <a:pt x="2711679" y="0"/>
                  </a:lnTo>
                  <a:cubicBezTo>
                    <a:pt x="2732367" y="0"/>
                    <a:pt x="2749137" y="16771"/>
                    <a:pt x="2749137" y="37458"/>
                  </a:cubicBezTo>
                  <a:lnTo>
                    <a:pt x="2749137" y="1021144"/>
                  </a:lnTo>
                  <a:cubicBezTo>
                    <a:pt x="2749137" y="1041831"/>
                    <a:pt x="2732367" y="1058602"/>
                    <a:pt x="2711679" y="1058602"/>
                  </a:cubicBezTo>
                  <a:lnTo>
                    <a:pt x="37458" y="1058602"/>
                  </a:lnTo>
                  <a:cubicBezTo>
                    <a:pt x="16771" y="1058602"/>
                    <a:pt x="0" y="1041831"/>
                    <a:pt x="0" y="1021144"/>
                  </a:cubicBezTo>
                  <a:lnTo>
                    <a:pt x="0" y="37458"/>
                  </a:lnTo>
                  <a:cubicBezTo>
                    <a:pt x="0" y="16771"/>
                    <a:pt x="16771" y="0"/>
                    <a:pt x="37458" y="0"/>
                  </a:cubicBezTo>
                  <a:close/>
                </a:path>
              </a:pathLst>
            </a:custGeom>
            <a:grpFill/>
          </p:spPr>
          <p:txBody>
            <a:bodyPr/>
            <a:lstStyle/>
            <a:p>
              <a:pPr defTabSz="609630"/>
              <a:endParaRPr lang="en-GB" sz="1200">
                <a:solidFill>
                  <a:prstClr val="black"/>
                </a:solidFill>
                <a:latin typeface="Calibri"/>
              </a:endParaRPr>
            </a:p>
          </p:txBody>
        </p:sp>
        <p:sp>
          <p:nvSpPr>
            <p:cNvPr id="12" name="TextBox 10">
              <a:extLst>
                <a:ext uri="{FF2B5EF4-FFF2-40B4-BE49-F238E27FC236}">
                  <a16:creationId xmlns:a16="http://schemas.microsoft.com/office/drawing/2014/main" id="{C82F0AE8-E104-396C-E97B-1A991BDADB17}"/>
                </a:ext>
              </a:extLst>
            </p:cNvPr>
            <p:cNvSpPr txBox="1"/>
            <p:nvPr/>
          </p:nvSpPr>
          <p:spPr>
            <a:xfrm>
              <a:off x="-119789" y="-66675"/>
              <a:ext cx="2868926" cy="1125277"/>
            </a:xfrm>
            <a:prstGeom prst="rect">
              <a:avLst/>
            </a:prstGeom>
            <a:grpFill/>
          </p:spPr>
          <p:txBody>
            <a:bodyPr lIns="25549" tIns="25549" rIns="25549" bIns="25549" rtlCol="0" anchor="ctr"/>
            <a:lstStyle/>
            <a:p>
              <a:pPr algn="ctr" defTabSz="609630">
                <a:lnSpc>
                  <a:spcPts val="2799"/>
                </a:lnSpc>
              </a:pPr>
              <a:r>
                <a:rPr lang="en-US" sz="1999" u="sng" dirty="0">
                  <a:solidFill>
                    <a:srgbClr val="000000"/>
                  </a:solidFill>
                  <a:latin typeface="HK Grotesk Bold"/>
                </a:rPr>
                <a:t>Co-Chief Investigators </a:t>
              </a:r>
            </a:p>
            <a:p>
              <a:pPr algn="ctr" defTabSz="609630">
                <a:lnSpc>
                  <a:spcPts val="2799"/>
                </a:lnSpc>
              </a:pPr>
              <a:r>
                <a:rPr lang="en-US" sz="1999" dirty="0">
                  <a:solidFill>
                    <a:srgbClr val="000000"/>
                  </a:solidFill>
                  <a:latin typeface="HK Grotesk Bold"/>
                </a:rPr>
                <a:t>Prof Fiona Jones – City St George’s, University of London</a:t>
              </a:r>
            </a:p>
            <a:p>
              <a:pPr algn="ctr" defTabSz="609630">
                <a:lnSpc>
                  <a:spcPts val="2799"/>
                </a:lnSpc>
              </a:pPr>
              <a:r>
                <a:rPr lang="en-US" sz="1999" dirty="0">
                  <a:solidFill>
                    <a:srgbClr val="000000"/>
                  </a:solidFill>
                  <a:latin typeface="HK Grotesk Bold"/>
                </a:rPr>
                <a:t>Prof Monica Busse – Cardiff University</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77CCDDB8-89E8-84E4-3598-008A764621B1}"/>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817DF58-B1F1-CDC6-779B-AF77E63D004C}"/>
              </a:ext>
            </a:extLst>
          </p:cNvPr>
          <p:cNvPicPr>
            <a:picLocks noChangeAspect="1"/>
          </p:cNvPicPr>
          <p:nvPr/>
        </p:nvPicPr>
        <p:blipFill rotWithShape="1">
          <a:blip r:embed="rId3">
            <a:biLevel thresh="75000"/>
          </a:blip>
          <a:srcRect b="26936"/>
          <a:stretch/>
        </p:blipFill>
        <p:spPr>
          <a:xfrm>
            <a:off x="287687" y="1629180"/>
            <a:ext cx="11926400" cy="5228821"/>
          </a:xfrm>
          <a:prstGeom prst="rect">
            <a:avLst/>
          </a:prstGeom>
        </p:spPr>
      </p:pic>
      <p:sp>
        <p:nvSpPr>
          <p:cNvPr id="2" name="Freeform 2">
            <a:extLst>
              <a:ext uri="{FF2B5EF4-FFF2-40B4-BE49-F238E27FC236}">
                <a16:creationId xmlns:a16="http://schemas.microsoft.com/office/drawing/2014/main" id="{9AB27E66-A031-EEAF-FD5D-04100BD75896}"/>
              </a:ext>
            </a:extLst>
          </p:cNvPr>
          <p:cNvSpPr/>
          <p:nvPr/>
        </p:nvSpPr>
        <p:spPr>
          <a:xfrm>
            <a:off x="10759689" y="-2618"/>
            <a:ext cx="1432311" cy="143231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5" name="Freeform 5">
            <a:extLst>
              <a:ext uri="{FF2B5EF4-FFF2-40B4-BE49-F238E27FC236}">
                <a16:creationId xmlns:a16="http://schemas.microsoft.com/office/drawing/2014/main" id="{5697F160-20C5-FFED-CD20-E6EC60840A7E}"/>
              </a:ext>
            </a:extLst>
          </p:cNvPr>
          <p:cNvSpPr/>
          <p:nvPr/>
        </p:nvSpPr>
        <p:spPr>
          <a:xfrm>
            <a:off x="3959752" y="80495"/>
            <a:ext cx="4745945" cy="1081917"/>
          </a:xfrm>
          <a:custGeom>
            <a:avLst/>
            <a:gdLst/>
            <a:ahLst/>
            <a:cxnLst/>
            <a:rect l="l" t="t" r="r" b="b"/>
            <a:pathLst>
              <a:path w="6284375" h="3096219">
                <a:moveTo>
                  <a:pt x="16386" y="0"/>
                </a:moveTo>
                <a:lnTo>
                  <a:pt x="6267988" y="0"/>
                </a:lnTo>
                <a:cubicBezTo>
                  <a:pt x="6272334" y="0"/>
                  <a:pt x="6276502" y="1726"/>
                  <a:pt x="6279575" y="4799"/>
                </a:cubicBezTo>
                <a:cubicBezTo>
                  <a:pt x="6282648" y="7873"/>
                  <a:pt x="6284375" y="12040"/>
                  <a:pt x="6284375" y="16386"/>
                </a:cubicBezTo>
                <a:lnTo>
                  <a:pt x="6284375" y="3079833"/>
                </a:lnTo>
                <a:cubicBezTo>
                  <a:pt x="6284375" y="3084179"/>
                  <a:pt x="6282648" y="3088347"/>
                  <a:pt x="6279575" y="3091420"/>
                </a:cubicBezTo>
                <a:cubicBezTo>
                  <a:pt x="6276502" y="3094493"/>
                  <a:pt x="6272334" y="3096219"/>
                  <a:pt x="6267988" y="3096219"/>
                </a:cubicBezTo>
                <a:lnTo>
                  <a:pt x="16386" y="3096219"/>
                </a:lnTo>
                <a:cubicBezTo>
                  <a:pt x="12040" y="3096219"/>
                  <a:pt x="7873" y="3094493"/>
                  <a:pt x="4799" y="3091420"/>
                </a:cubicBezTo>
                <a:cubicBezTo>
                  <a:pt x="1726" y="3088347"/>
                  <a:pt x="0" y="3084179"/>
                  <a:pt x="0" y="3079833"/>
                </a:cubicBezTo>
                <a:lnTo>
                  <a:pt x="0" y="16386"/>
                </a:lnTo>
                <a:cubicBezTo>
                  <a:pt x="0" y="12040"/>
                  <a:pt x="1726" y="7873"/>
                  <a:pt x="4799" y="4799"/>
                </a:cubicBezTo>
                <a:cubicBezTo>
                  <a:pt x="7873" y="1726"/>
                  <a:pt x="12040" y="0"/>
                  <a:pt x="16386" y="0"/>
                </a:cubicBezTo>
                <a:close/>
              </a:path>
            </a:pathLst>
          </a:custGeom>
          <a:solidFill>
            <a:srgbClr val="4D8D84"/>
          </a:solidFill>
        </p:spPr>
        <p:txBody>
          <a:bodyPr/>
          <a:lstStyle/>
          <a:p>
            <a:pPr defTabSz="609630"/>
            <a:endParaRPr lang="en-GB" sz="1200" dirty="0">
              <a:solidFill>
                <a:prstClr val="black"/>
              </a:solidFill>
              <a:latin typeface="Calibri"/>
            </a:endParaRPr>
          </a:p>
        </p:txBody>
      </p:sp>
      <p:sp>
        <p:nvSpPr>
          <p:cNvPr id="6" name="TextBox 6">
            <a:extLst>
              <a:ext uri="{FF2B5EF4-FFF2-40B4-BE49-F238E27FC236}">
                <a16:creationId xmlns:a16="http://schemas.microsoft.com/office/drawing/2014/main" id="{9633FEE0-10B1-A21D-D9FC-805D4C88BE66}"/>
              </a:ext>
            </a:extLst>
          </p:cNvPr>
          <p:cNvSpPr txBox="1"/>
          <p:nvPr/>
        </p:nvSpPr>
        <p:spPr>
          <a:xfrm>
            <a:off x="2438400" y="895076"/>
            <a:ext cx="5248648" cy="2673694"/>
          </a:xfrm>
          <a:prstGeom prst="rect">
            <a:avLst/>
          </a:prstGeom>
        </p:spPr>
        <p:txBody>
          <a:bodyPr lIns="25549" tIns="25549" rIns="25549" bIns="25549" rtlCol="0" anchor="ctr"/>
          <a:lstStyle/>
          <a:p>
            <a:pPr algn="ctr" defTabSz="609630">
              <a:lnSpc>
                <a:spcPts val="1027"/>
              </a:lnSpc>
            </a:pPr>
            <a:endParaRPr sz="1200">
              <a:solidFill>
                <a:prstClr val="black"/>
              </a:solidFill>
              <a:latin typeface="Calibri"/>
            </a:endParaRPr>
          </a:p>
        </p:txBody>
      </p:sp>
      <p:sp>
        <p:nvSpPr>
          <p:cNvPr id="9" name="TextBox 9">
            <a:extLst>
              <a:ext uri="{FF2B5EF4-FFF2-40B4-BE49-F238E27FC236}">
                <a16:creationId xmlns:a16="http://schemas.microsoft.com/office/drawing/2014/main" id="{2EBB54B1-A932-91D1-2EC5-B1682C5E5511}"/>
              </a:ext>
            </a:extLst>
          </p:cNvPr>
          <p:cNvSpPr txBox="1"/>
          <p:nvPr/>
        </p:nvSpPr>
        <p:spPr>
          <a:xfrm>
            <a:off x="4760769" y="4422672"/>
            <a:ext cx="7224015" cy="1784172"/>
          </a:xfrm>
          <a:prstGeom prst="rect">
            <a:avLst/>
          </a:prstGeom>
        </p:spPr>
        <p:txBody>
          <a:bodyPr lIns="25549" tIns="25549" rIns="25549" bIns="25549" rtlCol="0" anchor="ctr"/>
          <a:lstStyle/>
          <a:p>
            <a:pPr algn="ctr" defTabSz="609630">
              <a:lnSpc>
                <a:spcPts val="1027"/>
              </a:lnSpc>
            </a:pPr>
            <a:endParaRPr sz="1200">
              <a:solidFill>
                <a:prstClr val="black"/>
              </a:solidFill>
              <a:latin typeface="Calibri"/>
            </a:endParaRPr>
          </a:p>
        </p:txBody>
      </p:sp>
      <p:sp>
        <p:nvSpPr>
          <p:cNvPr id="14" name="TextBox 7">
            <a:extLst>
              <a:ext uri="{FF2B5EF4-FFF2-40B4-BE49-F238E27FC236}">
                <a16:creationId xmlns:a16="http://schemas.microsoft.com/office/drawing/2014/main" id="{F7E9FEF7-3BC8-ADE9-0DAE-03EC0F0019BD}"/>
              </a:ext>
            </a:extLst>
          </p:cNvPr>
          <p:cNvSpPr txBox="1"/>
          <p:nvPr/>
        </p:nvSpPr>
        <p:spPr>
          <a:xfrm>
            <a:off x="3959752" y="136885"/>
            <a:ext cx="4745945" cy="1028543"/>
          </a:xfrm>
          <a:prstGeom prst="rect">
            <a:avLst/>
          </a:prstGeom>
        </p:spPr>
        <p:txBody>
          <a:bodyPr lIns="25549" tIns="25549" rIns="25549" bIns="25549" rtlCol="0" anchor="ctr"/>
          <a:lstStyle/>
          <a:p>
            <a:pPr algn="ctr" defTabSz="609630">
              <a:lnSpc>
                <a:spcPts val="2799"/>
              </a:lnSpc>
            </a:pPr>
            <a:r>
              <a:rPr lang="en-US" sz="2667"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Overview of the LISTEN project</a:t>
            </a:r>
            <a:endParaRPr lang="en-US" sz="2933" dirty="0">
              <a:solidFill>
                <a:prstClr val="white"/>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Freeform 5">
            <a:extLst>
              <a:ext uri="{FF2B5EF4-FFF2-40B4-BE49-F238E27FC236}">
                <a16:creationId xmlns:a16="http://schemas.microsoft.com/office/drawing/2014/main" id="{66810F0E-1389-04F8-FC44-0955F500484C}"/>
              </a:ext>
            </a:extLst>
          </p:cNvPr>
          <p:cNvSpPr/>
          <p:nvPr/>
        </p:nvSpPr>
        <p:spPr>
          <a:xfrm>
            <a:off x="0" y="-2236"/>
            <a:ext cx="304800" cy="6860235"/>
          </a:xfrm>
          <a:custGeom>
            <a:avLst/>
            <a:gdLst/>
            <a:ahLst/>
            <a:cxnLst/>
            <a:rect l="l" t="t" r="r" b="b"/>
            <a:pathLst>
              <a:path w="6284375" h="3096219">
                <a:moveTo>
                  <a:pt x="16386" y="0"/>
                </a:moveTo>
                <a:lnTo>
                  <a:pt x="6267988" y="0"/>
                </a:lnTo>
                <a:cubicBezTo>
                  <a:pt x="6272334" y="0"/>
                  <a:pt x="6276502" y="1726"/>
                  <a:pt x="6279575" y="4799"/>
                </a:cubicBezTo>
                <a:cubicBezTo>
                  <a:pt x="6282648" y="7873"/>
                  <a:pt x="6284375" y="12040"/>
                  <a:pt x="6284375" y="16386"/>
                </a:cubicBezTo>
                <a:lnTo>
                  <a:pt x="6284375" y="3079833"/>
                </a:lnTo>
                <a:cubicBezTo>
                  <a:pt x="6284375" y="3084179"/>
                  <a:pt x="6282648" y="3088347"/>
                  <a:pt x="6279575" y="3091420"/>
                </a:cubicBezTo>
                <a:cubicBezTo>
                  <a:pt x="6276502" y="3094493"/>
                  <a:pt x="6272334" y="3096219"/>
                  <a:pt x="6267988" y="3096219"/>
                </a:cubicBezTo>
                <a:lnTo>
                  <a:pt x="16386" y="3096219"/>
                </a:lnTo>
                <a:cubicBezTo>
                  <a:pt x="12040" y="3096219"/>
                  <a:pt x="7873" y="3094493"/>
                  <a:pt x="4799" y="3091420"/>
                </a:cubicBezTo>
                <a:cubicBezTo>
                  <a:pt x="1726" y="3088347"/>
                  <a:pt x="0" y="3084179"/>
                  <a:pt x="0" y="3079833"/>
                </a:cubicBezTo>
                <a:lnTo>
                  <a:pt x="0" y="16386"/>
                </a:lnTo>
                <a:cubicBezTo>
                  <a:pt x="0" y="12040"/>
                  <a:pt x="1726" y="7873"/>
                  <a:pt x="4799" y="4799"/>
                </a:cubicBezTo>
                <a:cubicBezTo>
                  <a:pt x="7873" y="1726"/>
                  <a:pt x="12040" y="0"/>
                  <a:pt x="16386" y="0"/>
                </a:cubicBezTo>
                <a:close/>
              </a:path>
            </a:pathLst>
          </a:custGeom>
          <a:solidFill>
            <a:srgbClr val="4D8D84"/>
          </a:solidFill>
          <a:ln>
            <a:solidFill>
              <a:srgbClr val="ABD1CC"/>
            </a:solidFill>
          </a:ln>
        </p:spPr>
        <p:txBody>
          <a:bodyPr/>
          <a:lstStyle/>
          <a:p>
            <a:pPr defTabSz="609630"/>
            <a:endParaRPr lang="en-GB" sz="1200" dirty="0">
              <a:solidFill>
                <a:prstClr val="black"/>
              </a:solidFill>
              <a:latin typeface="Calibri"/>
            </a:endParaRPr>
          </a:p>
        </p:txBody>
      </p:sp>
      <p:sp>
        <p:nvSpPr>
          <p:cNvPr id="30" name="TextBox 29">
            <a:extLst>
              <a:ext uri="{FF2B5EF4-FFF2-40B4-BE49-F238E27FC236}">
                <a16:creationId xmlns:a16="http://schemas.microsoft.com/office/drawing/2014/main" id="{17CE1BCC-8AB1-6998-9733-18F5AEAD511E}"/>
              </a:ext>
            </a:extLst>
          </p:cNvPr>
          <p:cNvSpPr txBox="1"/>
          <p:nvPr/>
        </p:nvSpPr>
        <p:spPr>
          <a:xfrm>
            <a:off x="6525163" y="5346252"/>
            <a:ext cx="4809600" cy="1077026"/>
          </a:xfrm>
          <a:prstGeom prst="rect">
            <a:avLst/>
          </a:prstGeom>
          <a:ln w="57150">
            <a:solidFill>
              <a:schemeClr val="bg1">
                <a:lumMod val="6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609630"/>
            <a:endParaRPr lang="en-GB" sz="2133" dirty="0">
              <a:solidFill>
                <a:prstClr val="black"/>
              </a:solidFill>
              <a:latin typeface="HK Grotesk" panose="020B0604020202020204" charset="0"/>
            </a:endParaRPr>
          </a:p>
          <a:p>
            <a:pPr algn="ctr" defTabSz="609630"/>
            <a:r>
              <a:rPr lang="en-GB" sz="2133" dirty="0">
                <a:solidFill>
                  <a:prstClr val="black"/>
                </a:solidFill>
                <a:latin typeface="HK Grotesk" panose="020B0604020202020204" charset="0"/>
              </a:rPr>
              <a:t>To explore context, implementation, mechanisms of impact and outcomes.</a:t>
            </a:r>
          </a:p>
        </p:txBody>
      </p:sp>
      <p:sp>
        <p:nvSpPr>
          <p:cNvPr id="29" name="TextBox 28">
            <a:extLst>
              <a:ext uri="{FF2B5EF4-FFF2-40B4-BE49-F238E27FC236}">
                <a16:creationId xmlns:a16="http://schemas.microsoft.com/office/drawing/2014/main" id="{17F66687-35B8-D8AC-0758-8C92E5E3CF4F}"/>
              </a:ext>
            </a:extLst>
          </p:cNvPr>
          <p:cNvSpPr txBox="1"/>
          <p:nvPr/>
        </p:nvSpPr>
        <p:spPr>
          <a:xfrm>
            <a:off x="6100713" y="2327553"/>
            <a:ext cx="5712787" cy="1774588"/>
          </a:xfrm>
          <a:prstGeom prst="rect">
            <a:avLst/>
          </a:prstGeom>
          <a:ln w="57150">
            <a:solidFill>
              <a:schemeClr val="bg1">
                <a:lumMod val="6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609630"/>
            <a:endParaRPr lang="en-GB" sz="2400" dirty="0">
              <a:solidFill>
                <a:prstClr val="black"/>
              </a:solidFill>
              <a:latin typeface="HK Grotesk" panose="020B0604020202020204" charset="0"/>
            </a:endParaRPr>
          </a:p>
          <a:p>
            <a:pPr algn="ctr" defTabSz="609630"/>
            <a:r>
              <a:rPr lang="en-GB" sz="2133" dirty="0">
                <a:solidFill>
                  <a:prstClr val="black"/>
                </a:solidFill>
                <a:latin typeface="HK Grotesk" panose="020B0604020202020204" charset="0"/>
              </a:rPr>
              <a:t>To understand the effectiveness and cost effectiveness of the intervention in comparison to a control group receiving ‘usual care’ (UC).</a:t>
            </a:r>
          </a:p>
        </p:txBody>
      </p:sp>
      <p:sp>
        <p:nvSpPr>
          <p:cNvPr id="24" name="TextBox 23">
            <a:extLst>
              <a:ext uri="{FF2B5EF4-FFF2-40B4-BE49-F238E27FC236}">
                <a16:creationId xmlns:a16="http://schemas.microsoft.com/office/drawing/2014/main" id="{D35AE94B-E74A-5B12-E3B3-E7D1116C89E3}"/>
              </a:ext>
            </a:extLst>
          </p:cNvPr>
          <p:cNvSpPr txBox="1"/>
          <p:nvPr/>
        </p:nvSpPr>
        <p:spPr>
          <a:xfrm>
            <a:off x="480922" y="2500570"/>
            <a:ext cx="3478829" cy="2061718"/>
          </a:xfrm>
          <a:prstGeom prst="rect">
            <a:avLst/>
          </a:prstGeom>
          <a:ln w="57150">
            <a:solidFill>
              <a:schemeClr val="bg1">
                <a:lumMod val="6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609630"/>
            <a:endParaRPr lang="en-GB" sz="2133" dirty="0">
              <a:solidFill>
                <a:prstClr val="black"/>
              </a:solidFill>
              <a:latin typeface="HK Grotesk" panose="020B0604020202020204" charset="0"/>
            </a:endParaRPr>
          </a:p>
          <a:p>
            <a:pPr algn="ctr" defTabSz="609630"/>
            <a:r>
              <a:rPr lang="en-GB" sz="2133" dirty="0">
                <a:solidFill>
                  <a:prstClr val="black"/>
                </a:solidFill>
                <a:latin typeface="HK Grotesk" panose="020B0604020202020204" charset="0"/>
              </a:rPr>
              <a:t>To work with people with Long Covid, and healthcare professionals (HCPs) to co-design the LISTEN intervention.</a:t>
            </a:r>
          </a:p>
        </p:txBody>
      </p:sp>
      <p:sp>
        <p:nvSpPr>
          <p:cNvPr id="43" name="Freeform 19">
            <a:extLst>
              <a:ext uri="{FF2B5EF4-FFF2-40B4-BE49-F238E27FC236}">
                <a16:creationId xmlns:a16="http://schemas.microsoft.com/office/drawing/2014/main" id="{E7385263-D62B-EE0D-B65A-85057F1D2F22}"/>
              </a:ext>
            </a:extLst>
          </p:cNvPr>
          <p:cNvSpPr/>
          <p:nvPr/>
        </p:nvSpPr>
        <p:spPr>
          <a:xfrm>
            <a:off x="496091" y="63389"/>
            <a:ext cx="2133609" cy="368411"/>
          </a:xfrm>
          <a:custGeom>
            <a:avLst/>
            <a:gdLst/>
            <a:ahLst/>
            <a:cxnLst/>
            <a:rect l="l" t="t" r="r" b="b"/>
            <a:pathLst>
              <a:path w="4320849" h="773205">
                <a:moveTo>
                  <a:pt x="0" y="0"/>
                </a:moveTo>
                <a:lnTo>
                  <a:pt x="4320849" y="0"/>
                </a:lnTo>
                <a:lnTo>
                  <a:pt x="4320849" y="773204"/>
                </a:lnTo>
                <a:lnTo>
                  <a:pt x="0" y="773204"/>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grpSp>
        <p:nvGrpSpPr>
          <p:cNvPr id="8" name="Group 9">
            <a:extLst>
              <a:ext uri="{FF2B5EF4-FFF2-40B4-BE49-F238E27FC236}">
                <a16:creationId xmlns:a16="http://schemas.microsoft.com/office/drawing/2014/main" id="{AB5BD0E4-17BD-8BB6-CECB-491482250D06}"/>
              </a:ext>
            </a:extLst>
          </p:cNvPr>
          <p:cNvGrpSpPr/>
          <p:nvPr/>
        </p:nvGrpSpPr>
        <p:grpSpPr>
          <a:xfrm>
            <a:off x="1930261" y="4531895"/>
            <a:ext cx="2174603" cy="1870276"/>
            <a:chOff x="0" y="0"/>
            <a:chExt cx="8175845" cy="5989032"/>
          </a:xfrm>
        </p:grpSpPr>
        <p:sp>
          <p:nvSpPr>
            <p:cNvPr id="10" name="Freeform 10">
              <a:extLst>
                <a:ext uri="{FF2B5EF4-FFF2-40B4-BE49-F238E27FC236}">
                  <a16:creationId xmlns:a16="http://schemas.microsoft.com/office/drawing/2014/main" id="{9571864E-0A88-88CF-6C58-34EADCE0EF6A}"/>
                </a:ext>
              </a:extLst>
            </p:cNvPr>
            <p:cNvSpPr/>
            <p:nvPr/>
          </p:nvSpPr>
          <p:spPr>
            <a:xfrm rot="389325">
              <a:off x="279070" y="202317"/>
              <a:ext cx="3872985" cy="5158486"/>
            </a:xfrm>
            <a:custGeom>
              <a:avLst/>
              <a:gdLst/>
              <a:ahLst/>
              <a:cxnLst/>
              <a:rect l="l" t="t" r="r" b="b"/>
              <a:pathLst>
                <a:path w="3872985" h="5158486">
                  <a:moveTo>
                    <a:pt x="0" y="0"/>
                  </a:moveTo>
                  <a:lnTo>
                    <a:pt x="3872985" y="0"/>
                  </a:lnTo>
                  <a:lnTo>
                    <a:pt x="3872985" y="5158486"/>
                  </a:lnTo>
                  <a:lnTo>
                    <a:pt x="0" y="5158486"/>
                  </a:lnTo>
                  <a:lnTo>
                    <a:pt x="0" y="0"/>
                  </a:lnTo>
                  <a:close/>
                </a:path>
              </a:pathLst>
            </a:custGeom>
            <a:blipFill>
              <a:blip r:embed="rId6"/>
              <a:stretch>
                <a:fillRect/>
              </a:stretch>
            </a:blipFill>
            <a:ln w="9525" cap="sq">
              <a:solidFill>
                <a:srgbClr val="B3B3B3"/>
              </a:solidFill>
              <a:prstDash val="solid"/>
              <a:miter/>
            </a:ln>
          </p:spPr>
          <p:txBody>
            <a:bodyPr/>
            <a:lstStyle/>
            <a:p>
              <a:pPr defTabSz="609630"/>
              <a:endParaRPr lang="en-GB" sz="1200">
                <a:solidFill>
                  <a:prstClr val="black"/>
                </a:solidFill>
                <a:latin typeface="Calibri"/>
              </a:endParaRPr>
            </a:p>
          </p:txBody>
        </p:sp>
        <p:sp>
          <p:nvSpPr>
            <p:cNvPr id="12" name="Freeform 11">
              <a:extLst>
                <a:ext uri="{FF2B5EF4-FFF2-40B4-BE49-F238E27FC236}">
                  <a16:creationId xmlns:a16="http://schemas.microsoft.com/office/drawing/2014/main" id="{C1CBD74C-509E-97A3-4EE0-6012F124912B}"/>
                </a:ext>
              </a:extLst>
            </p:cNvPr>
            <p:cNvSpPr/>
            <p:nvPr/>
          </p:nvSpPr>
          <p:spPr>
            <a:xfrm rot="389325">
              <a:off x="4273011" y="642356"/>
              <a:ext cx="3622962" cy="5158486"/>
            </a:xfrm>
            <a:custGeom>
              <a:avLst/>
              <a:gdLst/>
              <a:ahLst/>
              <a:cxnLst/>
              <a:rect l="l" t="t" r="r" b="b"/>
              <a:pathLst>
                <a:path w="3622962" h="5158486">
                  <a:moveTo>
                    <a:pt x="0" y="0"/>
                  </a:moveTo>
                  <a:lnTo>
                    <a:pt x="3622963" y="0"/>
                  </a:lnTo>
                  <a:lnTo>
                    <a:pt x="3622963" y="5158487"/>
                  </a:lnTo>
                  <a:lnTo>
                    <a:pt x="0" y="5158487"/>
                  </a:lnTo>
                  <a:lnTo>
                    <a:pt x="0" y="0"/>
                  </a:lnTo>
                  <a:close/>
                </a:path>
              </a:pathLst>
            </a:custGeom>
            <a:blipFill>
              <a:blip r:embed="rId7"/>
              <a:stretch>
                <a:fillRect/>
              </a:stretch>
            </a:blipFill>
            <a:ln w="19050" cap="sq">
              <a:solidFill>
                <a:srgbClr val="B3B3B3"/>
              </a:solidFill>
              <a:prstDash val="solid"/>
              <a:miter/>
            </a:ln>
          </p:spPr>
          <p:txBody>
            <a:bodyPr/>
            <a:lstStyle/>
            <a:p>
              <a:pPr defTabSz="609630"/>
              <a:endParaRPr lang="en-GB" sz="1200">
                <a:solidFill>
                  <a:prstClr val="black"/>
                </a:solidFill>
                <a:latin typeface="Calibri"/>
              </a:endParaRPr>
            </a:p>
          </p:txBody>
        </p:sp>
        <p:sp>
          <p:nvSpPr>
            <p:cNvPr id="16" name="Freeform 12">
              <a:extLst>
                <a:ext uri="{FF2B5EF4-FFF2-40B4-BE49-F238E27FC236}">
                  <a16:creationId xmlns:a16="http://schemas.microsoft.com/office/drawing/2014/main" id="{5E886899-9169-74FD-69B6-9DF9E1F00D2C}"/>
                </a:ext>
              </a:extLst>
            </p:cNvPr>
            <p:cNvSpPr/>
            <p:nvPr/>
          </p:nvSpPr>
          <p:spPr>
            <a:xfrm rot="389325">
              <a:off x="4035227" y="363755"/>
              <a:ext cx="349126" cy="5158486"/>
            </a:xfrm>
            <a:custGeom>
              <a:avLst/>
              <a:gdLst/>
              <a:ahLst/>
              <a:cxnLst/>
              <a:rect l="l" t="t" r="r" b="b"/>
              <a:pathLst>
                <a:path w="349126" h="5158486">
                  <a:moveTo>
                    <a:pt x="0" y="0"/>
                  </a:moveTo>
                  <a:lnTo>
                    <a:pt x="349126" y="0"/>
                  </a:lnTo>
                  <a:lnTo>
                    <a:pt x="349126" y="5158487"/>
                  </a:lnTo>
                  <a:lnTo>
                    <a:pt x="0" y="5158487"/>
                  </a:lnTo>
                  <a:lnTo>
                    <a:pt x="0" y="0"/>
                  </a:lnTo>
                  <a:close/>
                </a:path>
              </a:pathLst>
            </a:custGeom>
            <a:blipFill>
              <a:blip r:embed="rId8"/>
              <a:stretch>
                <a:fillRect r="-1006310"/>
              </a:stretch>
            </a:blipFill>
          </p:spPr>
          <p:txBody>
            <a:bodyPr/>
            <a:lstStyle/>
            <a:p>
              <a:pPr defTabSz="609630"/>
              <a:endParaRPr lang="en-GB" sz="1200">
                <a:solidFill>
                  <a:prstClr val="black"/>
                </a:solidFill>
                <a:latin typeface="Calibri"/>
              </a:endParaRPr>
            </a:p>
          </p:txBody>
        </p:sp>
      </p:grpSp>
      <p:grpSp>
        <p:nvGrpSpPr>
          <p:cNvPr id="17" name="Group 6">
            <a:extLst>
              <a:ext uri="{FF2B5EF4-FFF2-40B4-BE49-F238E27FC236}">
                <a16:creationId xmlns:a16="http://schemas.microsoft.com/office/drawing/2014/main" id="{FD6D4B5E-5D3B-111D-43FA-7636965D9012}"/>
              </a:ext>
            </a:extLst>
          </p:cNvPr>
          <p:cNvGrpSpPr/>
          <p:nvPr/>
        </p:nvGrpSpPr>
        <p:grpSpPr>
          <a:xfrm>
            <a:off x="504112" y="4620136"/>
            <a:ext cx="1391862" cy="1878205"/>
            <a:chOff x="0" y="0"/>
            <a:chExt cx="6533591" cy="8808615"/>
          </a:xfrm>
        </p:grpSpPr>
        <p:sp>
          <p:nvSpPr>
            <p:cNvPr id="18" name="Freeform 7">
              <a:extLst>
                <a:ext uri="{FF2B5EF4-FFF2-40B4-BE49-F238E27FC236}">
                  <a16:creationId xmlns:a16="http://schemas.microsoft.com/office/drawing/2014/main" id="{EC3D1F74-FC9C-81F8-0DA2-31827C1C1BEC}"/>
                </a:ext>
              </a:extLst>
            </p:cNvPr>
            <p:cNvSpPr/>
            <p:nvPr/>
          </p:nvSpPr>
          <p:spPr>
            <a:xfrm>
              <a:off x="0" y="0"/>
              <a:ext cx="6533591" cy="8725998"/>
            </a:xfrm>
            <a:custGeom>
              <a:avLst/>
              <a:gdLst/>
              <a:ahLst/>
              <a:cxnLst/>
              <a:rect l="l" t="t" r="r" b="b"/>
              <a:pathLst>
                <a:path w="6533591" h="8725998">
                  <a:moveTo>
                    <a:pt x="0" y="0"/>
                  </a:moveTo>
                  <a:lnTo>
                    <a:pt x="6533591" y="0"/>
                  </a:lnTo>
                  <a:lnTo>
                    <a:pt x="6533591" y="8725998"/>
                  </a:lnTo>
                  <a:lnTo>
                    <a:pt x="0" y="8725998"/>
                  </a:lnTo>
                  <a:lnTo>
                    <a:pt x="0" y="0"/>
                  </a:lnTo>
                  <a:close/>
                </a:path>
              </a:pathLst>
            </a:custGeom>
            <a:blipFill>
              <a:blip r:embed="rId8"/>
              <a:stretch>
                <a:fillRect/>
              </a:stretch>
            </a:blipFill>
          </p:spPr>
          <p:txBody>
            <a:bodyPr/>
            <a:lstStyle/>
            <a:p>
              <a:pPr defTabSz="609630"/>
              <a:endParaRPr lang="en-GB" sz="1200">
                <a:solidFill>
                  <a:prstClr val="black"/>
                </a:solidFill>
                <a:latin typeface="Calibri"/>
              </a:endParaRPr>
            </a:p>
          </p:txBody>
        </p:sp>
        <p:sp>
          <p:nvSpPr>
            <p:cNvPr id="19" name="Freeform 8">
              <a:extLst>
                <a:ext uri="{FF2B5EF4-FFF2-40B4-BE49-F238E27FC236}">
                  <a16:creationId xmlns:a16="http://schemas.microsoft.com/office/drawing/2014/main" id="{21ED6D46-30A4-3F0A-3C6B-569C0072D05E}"/>
                </a:ext>
              </a:extLst>
            </p:cNvPr>
            <p:cNvSpPr/>
            <p:nvPr/>
          </p:nvSpPr>
          <p:spPr>
            <a:xfrm>
              <a:off x="418385" y="44881"/>
              <a:ext cx="6046882" cy="8763734"/>
            </a:xfrm>
            <a:custGeom>
              <a:avLst/>
              <a:gdLst/>
              <a:ahLst/>
              <a:cxnLst/>
              <a:rect l="l" t="t" r="r" b="b"/>
              <a:pathLst>
                <a:path w="6046882" h="8763734">
                  <a:moveTo>
                    <a:pt x="0" y="0"/>
                  </a:moveTo>
                  <a:lnTo>
                    <a:pt x="6046883" y="0"/>
                  </a:lnTo>
                  <a:lnTo>
                    <a:pt x="6046883" y="8763734"/>
                  </a:lnTo>
                  <a:lnTo>
                    <a:pt x="0" y="8763734"/>
                  </a:lnTo>
                  <a:lnTo>
                    <a:pt x="0" y="0"/>
                  </a:lnTo>
                  <a:close/>
                </a:path>
              </a:pathLst>
            </a:custGeom>
            <a:blipFill>
              <a:blip r:embed="rId9"/>
              <a:stretch>
                <a:fillRect/>
              </a:stretch>
            </a:blipFill>
            <a:ln cap="sq">
              <a:noFill/>
              <a:prstDash val="solid"/>
              <a:miter/>
            </a:ln>
          </p:spPr>
          <p:txBody>
            <a:bodyPr/>
            <a:lstStyle/>
            <a:p>
              <a:pPr defTabSz="609630"/>
              <a:endParaRPr lang="en-GB" sz="1200">
                <a:solidFill>
                  <a:prstClr val="black"/>
                </a:solidFill>
                <a:latin typeface="Calibri"/>
              </a:endParaRPr>
            </a:p>
          </p:txBody>
        </p:sp>
      </p:grpSp>
      <p:sp>
        <p:nvSpPr>
          <p:cNvPr id="41" name="Rectangle: Rounded Corners 40">
            <a:extLst>
              <a:ext uri="{FF2B5EF4-FFF2-40B4-BE49-F238E27FC236}">
                <a16:creationId xmlns:a16="http://schemas.microsoft.com/office/drawing/2014/main" id="{11DD241B-68F7-0525-AAAF-67230FAD6B3D}"/>
              </a:ext>
            </a:extLst>
          </p:cNvPr>
          <p:cNvSpPr/>
          <p:nvPr/>
        </p:nvSpPr>
        <p:spPr>
          <a:xfrm>
            <a:off x="378500" y="1835724"/>
            <a:ext cx="3329900" cy="975285"/>
          </a:xfrm>
          <a:prstGeom prst="roundRect">
            <a:avLst/>
          </a:prstGeom>
          <a:solidFill>
            <a:srgbClr val="10CF53">
              <a:lumMod val="20000"/>
              <a:lumOff val="80000"/>
            </a:srgbClr>
          </a:solidFill>
          <a:ln w="9525" cap="flat" cmpd="sng" algn="ctr">
            <a:noFill/>
            <a:prstDash val="solid"/>
          </a:ln>
          <a:effectLst/>
        </p:spPr>
        <p:txBody>
          <a:bodyPr rtlCol="0" anchor="ctr"/>
          <a:lstStyle/>
          <a:p>
            <a:pPr algn="ctr" defTabSz="609630">
              <a:defRPr/>
            </a:pPr>
            <a:r>
              <a:rPr lang="en-GB" sz="2133" u="sng" kern="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Work Package 1: </a:t>
            </a:r>
            <a:r>
              <a:rPr lang="en-GB" sz="2133" kern="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Intervention Co-design</a:t>
            </a:r>
          </a:p>
        </p:txBody>
      </p:sp>
      <p:pic>
        <p:nvPicPr>
          <p:cNvPr id="38" name="Picture 37" descr="A green logo with text&#10;&#10;Description automatically generated">
            <a:extLst>
              <a:ext uri="{FF2B5EF4-FFF2-40B4-BE49-F238E27FC236}">
                <a16:creationId xmlns:a16="http://schemas.microsoft.com/office/drawing/2014/main" id="{F9733247-A620-9AAD-C580-7BAADFA2E4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4468" y="1198404"/>
            <a:ext cx="1784099" cy="1064770"/>
          </a:xfrm>
          <a:prstGeom prst="rect">
            <a:avLst/>
          </a:prstGeom>
        </p:spPr>
      </p:pic>
      <p:pic>
        <p:nvPicPr>
          <p:cNvPr id="3" name="Picture 2" descr="A red and black logo&#10;&#10;AI-generated content may be incorrect.">
            <a:extLst>
              <a:ext uri="{FF2B5EF4-FFF2-40B4-BE49-F238E27FC236}">
                <a16:creationId xmlns:a16="http://schemas.microsoft.com/office/drawing/2014/main" id="{3A9D98AB-AFB7-104F-9732-9F5E5EB41D11}"/>
              </a:ext>
            </a:extLst>
          </p:cNvPr>
          <p:cNvPicPr>
            <a:picLocks noChangeAspect="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3589715" y="2107844"/>
            <a:ext cx="584200" cy="730250"/>
          </a:xfrm>
          <a:prstGeom prst="rect">
            <a:avLst/>
          </a:prstGeom>
          <a:noFill/>
          <a:ln>
            <a:noFill/>
          </a:ln>
        </p:spPr>
      </p:pic>
      <p:pic>
        <p:nvPicPr>
          <p:cNvPr id="20" name="Picture 19">
            <a:extLst>
              <a:ext uri="{FF2B5EF4-FFF2-40B4-BE49-F238E27FC236}">
                <a16:creationId xmlns:a16="http://schemas.microsoft.com/office/drawing/2014/main" id="{0BEF498F-0463-2FFD-0D4C-9F856A114FD6}"/>
              </a:ext>
            </a:extLst>
          </p:cNvPr>
          <p:cNvPicPr>
            <a:picLocks noChangeAspect="1"/>
          </p:cNvPicPr>
          <p:nvPr/>
        </p:nvPicPr>
        <p:blipFill>
          <a:blip r:embed="rId13" cstate="print">
            <a:extLst>
              <a:ext uri="{28A0092B-C50C-407E-A947-70E740481C1C}">
                <a14:useLocalDpi xmlns:a14="http://schemas.microsoft.com/office/drawing/2010/main" val="0"/>
              </a:ext>
            </a:extLst>
          </a:blip>
          <a:srcRect l="15746" t="22368" r="16982" b="20617"/>
          <a:stretch/>
        </p:blipFill>
        <p:spPr>
          <a:xfrm>
            <a:off x="2455878" y="1327133"/>
            <a:ext cx="710418" cy="496145"/>
          </a:xfrm>
          <a:prstGeom prst="rect">
            <a:avLst/>
          </a:prstGeom>
        </p:spPr>
      </p:pic>
      <p:sp>
        <p:nvSpPr>
          <p:cNvPr id="44" name="Rectangle: Rounded Corners 43">
            <a:extLst>
              <a:ext uri="{FF2B5EF4-FFF2-40B4-BE49-F238E27FC236}">
                <a16:creationId xmlns:a16="http://schemas.microsoft.com/office/drawing/2014/main" id="{5CFE90FD-BE55-60AD-CC95-7B095CC60A2B}"/>
              </a:ext>
            </a:extLst>
          </p:cNvPr>
          <p:cNvSpPr/>
          <p:nvPr/>
        </p:nvSpPr>
        <p:spPr>
          <a:xfrm>
            <a:off x="5962546" y="1672643"/>
            <a:ext cx="5391606" cy="975285"/>
          </a:xfrm>
          <a:prstGeom prst="roundRect">
            <a:avLst/>
          </a:prstGeom>
          <a:solidFill>
            <a:srgbClr val="ABD1CC"/>
          </a:solidFill>
          <a:ln w="9525" cap="flat" cmpd="sng" algn="ctr">
            <a:noFill/>
            <a:prstDash val="solid"/>
          </a:ln>
          <a:effectLst/>
        </p:spPr>
        <p:txBody>
          <a:bodyPr rtlCol="0" anchor="ctr"/>
          <a:lstStyle/>
          <a:p>
            <a:pPr algn="ctr" defTabSz="609630">
              <a:defRPr/>
            </a:pPr>
            <a:r>
              <a:rPr lang="en-GB" sz="2133" u="sng" kern="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Work Package 2:</a:t>
            </a:r>
          </a:p>
          <a:p>
            <a:pPr algn="ctr" defTabSz="609630"/>
            <a:r>
              <a:rPr lang="en-US" sz="2133"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Effectiveness &amp; Cost-Effectiveness Evaluation </a:t>
            </a:r>
          </a:p>
        </p:txBody>
      </p:sp>
      <p:pic>
        <p:nvPicPr>
          <p:cNvPr id="31" name="Graphic 30" descr="Badge with solid fill">
            <a:extLst>
              <a:ext uri="{FF2B5EF4-FFF2-40B4-BE49-F238E27FC236}">
                <a16:creationId xmlns:a16="http://schemas.microsoft.com/office/drawing/2014/main" id="{3CCD210C-2141-A50F-033A-44BF2EA0F79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67077" y="1204989"/>
            <a:ext cx="609600" cy="609600"/>
          </a:xfrm>
          <a:prstGeom prst="rect">
            <a:avLst/>
          </a:prstGeom>
        </p:spPr>
      </p:pic>
      <p:sp>
        <p:nvSpPr>
          <p:cNvPr id="40" name="Freeform 15">
            <a:extLst>
              <a:ext uri="{FF2B5EF4-FFF2-40B4-BE49-F238E27FC236}">
                <a16:creationId xmlns:a16="http://schemas.microsoft.com/office/drawing/2014/main" id="{92B907C9-7821-DF8C-2729-2AA8C05F6D1A}"/>
              </a:ext>
            </a:extLst>
          </p:cNvPr>
          <p:cNvSpPr/>
          <p:nvPr/>
        </p:nvSpPr>
        <p:spPr>
          <a:xfrm>
            <a:off x="10107309" y="1248710"/>
            <a:ext cx="1432312" cy="686348"/>
          </a:xfrm>
          <a:custGeom>
            <a:avLst/>
            <a:gdLst/>
            <a:ahLst/>
            <a:cxnLst/>
            <a:rect l="l" t="t" r="r" b="b"/>
            <a:pathLst>
              <a:path w="15864496" h="1209257">
                <a:moveTo>
                  <a:pt x="0" y="0"/>
                </a:moveTo>
                <a:lnTo>
                  <a:pt x="15864496" y="0"/>
                </a:lnTo>
                <a:lnTo>
                  <a:pt x="15864496" y="1209257"/>
                </a:lnTo>
                <a:lnTo>
                  <a:pt x="0" y="1209257"/>
                </a:lnTo>
                <a:lnTo>
                  <a:pt x="0" y="0"/>
                </a:lnTo>
                <a:close/>
              </a:path>
            </a:pathLst>
          </a:custGeom>
          <a:blipFill>
            <a:blip r:embed="rId15"/>
            <a:stretch>
              <a:fillRect l="-94797" r="-458848"/>
            </a:stretch>
          </a:blipFill>
        </p:spPr>
        <p:txBody>
          <a:bodyPr/>
          <a:lstStyle/>
          <a:p>
            <a:pPr defTabSz="609630"/>
            <a:endParaRPr lang="en-GB" sz="1200">
              <a:solidFill>
                <a:prstClr val="black"/>
              </a:solidFill>
              <a:latin typeface="Calibri"/>
            </a:endParaRPr>
          </a:p>
        </p:txBody>
      </p:sp>
      <p:pic>
        <p:nvPicPr>
          <p:cNvPr id="34" name="Graphic 33" descr="Badge 1 with solid fill">
            <a:extLst>
              <a:ext uri="{FF2B5EF4-FFF2-40B4-BE49-F238E27FC236}">
                <a16:creationId xmlns:a16="http://schemas.microsoft.com/office/drawing/2014/main" id="{AA3D3C2C-3A38-7BBD-2317-761C93F9136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7043" y="1384589"/>
            <a:ext cx="609600" cy="609600"/>
          </a:xfrm>
          <a:prstGeom prst="rect">
            <a:avLst/>
          </a:prstGeom>
        </p:spPr>
      </p:pic>
      <p:sp>
        <p:nvSpPr>
          <p:cNvPr id="47" name="Rectangle: Rounded Corners 46">
            <a:extLst>
              <a:ext uri="{FF2B5EF4-FFF2-40B4-BE49-F238E27FC236}">
                <a16:creationId xmlns:a16="http://schemas.microsoft.com/office/drawing/2014/main" id="{CE025554-184C-AE63-9501-4E68E333FEF6}"/>
              </a:ext>
            </a:extLst>
          </p:cNvPr>
          <p:cNvSpPr/>
          <p:nvPr/>
        </p:nvSpPr>
        <p:spPr>
          <a:xfrm>
            <a:off x="6428424" y="4685287"/>
            <a:ext cx="4906339" cy="975285"/>
          </a:xfrm>
          <a:prstGeom prst="roundRect">
            <a:avLst/>
          </a:prstGeom>
          <a:solidFill>
            <a:schemeClr val="accent4">
              <a:lumMod val="40000"/>
              <a:lumOff val="60000"/>
            </a:schemeClr>
          </a:solidFill>
          <a:ln w="9525" cap="flat" cmpd="sng" algn="ctr">
            <a:noFill/>
            <a:prstDash val="solid"/>
          </a:ln>
          <a:effectLst/>
        </p:spPr>
        <p:txBody>
          <a:bodyPr rtlCol="0" anchor="ctr"/>
          <a:lstStyle/>
          <a:p>
            <a:pPr algn="ctr" defTabSz="609630">
              <a:defRPr/>
            </a:pPr>
            <a:r>
              <a:rPr lang="en-GB" sz="2133" u="sng" kern="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Work Package 3:</a:t>
            </a:r>
          </a:p>
          <a:p>
            <a:pPr algn="ctr" defTabSz="609630"/>
            <a:r>
              <a:rPr lang="en-US" sz="2133"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Mixed Methods Process Evaluation</a:t>
            </a:r>
          </a:p>
        </p:txBody>
      </p:sp>
      <p:sp>
        <p:nvSpPr>
          <p:cNvPr id="42" name="Flowchart: Alternate Process 41">
            <a:extLst>
              <a:ext uri="{FF2B5EF4-FFF2-40B4-BE49-F238E27FC236}">
                <a16:creationId xmlns:a16="http://schemas.microsoft.com/office/drawing/2014/main" id="{C2DF991F-3C99-2806-8CFE-8286E66D427D}"/>
              </a:ext>
            </a:extLst>
          </p:cNvPr>
          <p:cNvSpPr/>
          <p:nvPr/>
        </p:nvSpPr>
        <p:spPr>
          <a:xfrm>
            <a:off x="6299200" y="4609588"/>
            <a:ext cx="5232400" cy="1899302"/>
          </a:xfrm>
          <a:prstGeom prst="flowChartAlternateProcess">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4" name="Picture 3" descr="A red and black logo&#10;&#10;AI-generated content may be incorrect.">
            <a:extLst>
              <a:ext uri="{FF2B5EF4-FFF2-40B4-BE49-F238E27FC236}">
                <a16:creationId xmlns:a16="http://schemas.microsoft.com/office/drawing/2014/main" id="{91C79240-9DBB-C401-E0C2-72E16CA9380A}"/>
              </a:ext>
            </a:extLst>
          </p:cNvPr>
          <p:cNvPicPr>
            <a:picLocks noChangeAspect="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11206902" y="4609589"/>
            <a:ext cx="584200" cy="730250"/>
          </a:xfrm>
          <a:prstGeom prst="rect">
            <a:avLst/>
          </a:prstGeom>
          <a:noFill/>
          <a:ln>
            <a:noFill/>
          </a:ln>
        </p:spPr>
      </p:pic>
      <p:pic>
        <p:nvPicPr>
          <p:cNvPr id="39" name="Picture 38" descr="A green logo with text&#10;&#10;Description automatically generated">
            <a:extLst>
              <a:ext uri="{FF2B5EF4-FFF2-40B4-BE49-F238E27FC236}">
                <a16:creationId xmlns:a16="http://schemas.microsoft.com/office/drawing/2014/main" id="{8C11EC96-BA54-A1E8-4F34-F2C08E6AB8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58764" y="3791700"/>
            <a:ext cx="1634160" cy="975285"/>
          </a:xfrm>
          <a:prstGeom prst="rect">
            <a:avLst/>
          </a:prstGeom>
        </p:spPr>
      </p:pic>
      <p:pic>
        <p:nvPicPr>
          <p:cNvPr id="28" name="Graphic 27" descr="Badge 3 with solid fill">
            <a:extLst>
              <a:ext uri="{FF2B5EF4-FFF2-40B4-BE49-F238E27FC236}">
                <a16:creationId xmlns:a16="http://schemas.microsoft.com/office/drawing/2014/main" id="{065734AF-D6E8-3A66-4879-FD41F82A88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915563" y="4965479"/>
            <a:ext cx="609600" cy="609600"/>
          </a:xfrm>
          <a:prstGeom prst="rect">
            <a:avLst/>
          </a:prstGeom>
        </p:spPr>
      </p:pic>
    </p:spTree>
    <p:extLst>
      <p:ext uri="{BB962C8B-B14F-4D97-AF65-F5344CB8AC3E}">
        <p14:creationId xmlns:p14="http://schemas.microsoft.com/office/powerpoint/2010/main" val="192551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44" grpId="0" animBg="1"/>
      <p:bldP spid="40" grpId="0" animBg="1"/>
      <p:bldP spid="47" grpId="0" animBg="1"/>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598FC0-13ED-C6F0-F9E7-4E57ABD31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5F3FA-7723-6F3C-B9A3-E815CD25D7A1}"/>
              </a:ext>
            </a:extLst>
          </p:cNvPr>
          <p:cNvSpPr>
            <a:spLocks noGrp="1"/>
          </p:cNvSpPr>
          <p:nvPr>
            <p:ph type="title"/>
          </p:nvPr>
        </p:nvSpPr>
        <p:spPr>
          <a:xfrm>
            <a:off x="4037006" y="235323"/>
            <a:ext cx="5460338" cy="678094"/>
          </a:xfrm>
        </p:spPr>
        <p:txBody>
          <a:bodyPr/>
          <a:lstStyle/>
          <a:p>
            <a:pPr algn="ctr"/>
            <a:r>
              <a:rPr lang="en-GB" sz="3200" dirty="0">
                <a:solidFill>
                  <a:srgbClr val="4D8D84"/>
                </a:solidFill>
                <a:latin typeface="ADLaM Display" panose="02010000000000000000" pitchFamily="2" charset="0"/>
                <a:ea typeface="ADLaM Display" panose="02010000000000000000" pitchFamily="2" charset="0"/>
                <a:cs typeface="ADLaM Display" panose="02010000000000000000" pitchFamily="2" charset="0"/>
              </a:rPr>
              <a:t>WP 1: Intervention </a:t>
            </a:r>
            <a:br>
              <a:rPr lang="en-GB" sz="3200" dirty="0">
                <a:solidFill>
                  <a:srgbClr val="4D8D84"/>
                </a:solidFill>
                <a:latin typeface="ADLaM Display" panose="02010000000000000000" pitchFamily="2" charset="0"/>
                <a:ea typeface="ADLaM Display" panose="02010000000000000000" pitchFamily="2" charset="0"/>
                <a:cs typeface="ADLaM Display" panose="02010000000000000000" pitchFamily="2" charset="0"/>
              </a:rPr>
            </a:br>
            <a:r>
              <a:rPr lang="en-GB" sz="3200" dirty="0">
                <a:solidFill>
                  <a:srgbClr val="4D8D84"/>
                </a:solidFill>
                <a:latin typeface="ADLaM Display" panose="02010000000000000000" pitchFamily="2" charset="0"/>
                <a:ea typeface="ADLaM Display" panose="02010000000000000000" pitchFamily="2" charset="0"/>
                <a:cs typeface="ADLaM Display" panose="02010000000000000000" pitchFamily="2" charset="0"/>
              </a:rPr>
              <a:t>co-design</a:t>
            </a:r>
          </a:p>
        </p:txBody>
      </p:sp>
      <p:sp>
        <p:nvSpPr>
          <p:cNvPr id="6" name="Rectangle 5">
            <a:extLst>
              <a:ext uri="{FF2B5EF4-FFF2-40B4-BE49-F238E27FC236}">
                <a16:creationId xmlns:a16="http://schemas.microsoft.com/office/drawing/2014/main" id="{A4CBA7F6-FD70-2D62-CDF6-51A29C404D8A}"/>
              </a:ext>
            </a:extLst>
          </p:cNvPr>
          <p:cNvSpPr/>
          <p:nvPr/>
        </p:nvSpPr>
        <p:spPr>
          <a:xfrm>
            <a:off x="-4940" y="0"/>
            <a:ext cx="402775" cy="6858000"/>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261" fontAlgn="base">
              <a:spcBef>
                <a:spcPct val="0"/>
              </a:spcBef>
              <a:spcAft>
                <a:spcPct val="0"/>
              </a:spcAft>
            </a:pPr>
            <a:endParaRPr lang="en-GB" sz="2400">
              <a:solidFill>
                <a:srgbClr val="FFFFFF"/>
              </a:solidFill>
              <a:latin typeface="Arial" panose="020B0604020202020204"/>
            </a:endParaRPr>
          </a:p>
        </p:txBody>
      </p:sp>
      <p:pic>
        <p:nvPicPr>
          <p:cNvPr id="10" name="Content Placeholder 9" descr="Two women pointing at a paper&#10;&#10;AI-generated content may be incorrect.">
            <a:extLst>
              <a:ext uri="{FF2B5EF4-FFF2-40B4-BE49-F238E27FC236}">
                <a16:creationId xmlns:a16="http://schemas.microsoft.com/office/drawing/2014/main" id="{BCB2DEB3-C599-FBFF-011B-987FB2C22D08}"/>
              </a:ext>
            </a:extLst>
          </p:cNvPr>
          <p:cNvPicPr>
            <a:picLocks noGrp="1" noChangeAspect="1"/>
          </p:cNvPicPr>
          <p:nvPr>
            <p:ph idx="1"/>
          </p:nvPr>
        </p:nvPicPr>
        <p:blipFill>
          <a:blip r:embed="rId3"/>
          <a:stretch>
            <a:fillRect/>
          </a:stretch>
        </p:blipFill>
        <p:spPr>
          <a:xfrm>
            <a:off x="5031019" y="5193907"/>
            <a:ext cx="2024907" cy="1622045"/>
          </a:xfrm>
        </p:spPr>
      </p:pic>
      <p:sp>
        <p:nvSpPr>
          <p:cNvPr id="3" name="Freeform 3">
            <a:extLst>
              <a:ext uri="{FF2B5EF4-FFF2-40B4-BE49-F238E27FC236}">
                <a16:creationId xmlns:a16="http://schemas.microsoft.com/office/drawing/2014/main" id="{7FE4027E-A1BB-F3CD-0BB9-AF10C0DD84B5}"/>
              </a:ext>
            </a:extLst>
          </p:cNvPr>
          <p:cNvSpPr/>
          <p:nvPr/>
        </p:nvSpPr>
        <p:spPr>
          <a:xfrm>
            <a:off x="811481" y="696201"/>
            <a:ext cx="3120184" cy="1794157"/>
          </a:xfrm>
          <a:custGeom>
            <a:avLst/>
            <a:gdLst/>
            <a:ahLst/>
            <a:cxnLst/>
            <a:rect l="l" t="t" r="r" b="b"/>
            <a:pathLst>
              <a:path w="6168344" h="3495395">
                <a:moveTo>
                  <a:pt x="0" y="0"/>
                </a:moveTo>
                <a:lnTo>
                  <a:pt x="6168344" y="0"/>
                </a:lnTo>
                <a:lnTo>
                  <a:pt x="6168344" y="3495395"/>
                </a:lnTo>
                <a:lnTo>
                  <a:pt x="0" y="3495395"/>
                </a:lnTo>
                <a:lnTo>
                  <a:pt x="0" y="0"/>
                </a:lnTo>
                <a:close/>
              </a:path>
            </a:pathLst>
          </a:custGeom>
          <a:blipFill>
            <a:blip r:embed="rId4"/>
            <a:stretch>
              <a:fillRect l="-10117" t="-14290" r="-10302" b="-18526"/>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30" fontAlgn="base">
              <a:spcBef>
                <a:spcPct val="0"/>
              </a:spcBef>
              <a:spcAft>
                <a:spcPct val="0"/>
              </a:spcAft>
            </a:pPr>
            <a:endParaRPr lang="en-GB" sz="600">
              <a:solidFill>
                <a:srgbClr val="000000"/>
              </a:solidFill>
              <a:latin typeface="Arial" panose="020B0604020202020204"/>
            </a:endParaRPr>
          </a:p>
        </p:txBody>
      </p:sp>
      <p:grpSp>
        <p:nvGrpSpPr>
          <p:cNvPr id="8" name="Group 23">
            <a:extLst>
              <a:ext uri="{FF2B5EF4-FFF2-40B4-BE49-F238E27FC236}">
                <a16:creationId xmlns:a16="http://schemas.microsoft.com/office/drawing/2014/main" id="{90A0A3E9-FF32-235D-6402-99E1C0174B2D}"/>
              </a:ext>
            </a:extLst>
          </p:cNvPr>
          <p:cNvGrpSpPr/>
          <p:nvPr/>
        </p:nvGrpSpPr>
        <p:grpSpPr>
          <a:xfrm>
            <a:off x="445216" y="2696665"/>
            <a:ext cx="3735184" cy="4023572"/>
            <a:chOff x="0" y="0"/>
            <a:chExt cx="8218732" cy="8365122"/>
          </a:xfrm>
        </p:grpSpPr>
        <p:sp>
          <p:nvSpPr>
            <p:cNvPr id="9" name="Freeform 24">
              <a:extLst>
                <a:ext uri="{FF2B5EF4-FFF2-40B4-BE49-F238E27FC236}">
                  <a16:creationId xmlns:a16="http://schemas.microsoft.com/office/drawing/2014/main" id="{6A0A516E-1A8F-A562-7913-7AD04905DD04}"/>
                </a:ext>
              </a:extLst>
            </p:cNvPr>
            <p:cNvSpPr/>
            <p:nvPr/>
          </p:nvSpPr>
          <p:spPr>
            <a:xfrm>
              <a:off x="0" y="0"/>
              <a:ext cx="8218732" cy="8365122"/>
            </a:xfrm>
            <a:custGeom>
              <a:avLst/>
              <a:gdLst/>
              <a:ahLst/>
              <a:cxnLst/>
              <a:rect l="l" t="t" r="r" b="b"/>
              <a:pathLst>
                <a:path w="8218732" h="8365122">
                  <a:moveTo>
                    <a:pt x="0" y="0"/>
                  </a:moveTo>
                  <a:lnTo>
                    <a:pt x="8218732" y="0"/>
                  </a:lnTo>
                  <a:lnTo>
                    <a:pt x="8218732" y="8365122"/>
                  </a:lnTo>
                  <a:lnTo>
                    <a:pt x="0" y="836512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30" fontAlgn="base">
                <a:spcBef>
                  <a:spcPct val="0"/>
                </a:spcBef>
                <a:spcAft>
                  <a:spcPct val="0"/>
                </a:spcAft>
              </a:pPr>
              <a:endParaRPr lang="en-GB" sz="120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xtBox 25">
              <a:extLst>
                <a:ext uri="{FF2B5EF4-FFF2-40B4-BE49-F238E27FC236}">
                  <a16:creationId xmlns:a16="http://schemas.microsoft.com/office/drawing/2014/main" id="{6309C3E7-B766-5549-D746-DBD8DAE18616}"/>
                </a:ext>
              </a:extLst>
            </p:cNvPr>
            <p:cNvSpPr txBox="1"/>
            <p:nvPr/>
          </p:nvSpPr>
          <p:spPr>
            <a:xfrm>
              <a:off x="1962103" y="4540613"/>
              <a:ext cx="4294521" cy="396325"/>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609630" fontAlgn="base">
                <a:lnSpc>
                  <a:spcPts val="1597"/>
                </a:lnSpc>
                <a:spcBef>
                  <a:spcPct val="0"/>
                </a:spcBef>
                <a:spcAft>
                  <a:spcPct val="0"/>
                </a:spcAft>
              </a:pPr>
              <a:r>
                <a:rPr lang="en-US" sz="12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Mixed co-design meetings</a:t>
              </a:r>
            </a:p>
          </p:txBody>
        </p:sp>
        <p:sp>
          <p:nvSpPr>
            <p:cNvPr id="12" name="Freeform 26">
              <a:extLst>
                <a:ext uri="{FF2B5EF4-FFF2-40B4-BE49-F238E27FC236}">
                  <a16:creationId xmlns:a16="http://schemas.microsoft.com/office/drawing/2014/main" id="{18F99610-E145-E713-8863-E6D93A65B29E}"/>
                </a:ext>
              </a:extLst>
            </p:cNvPr>
            <p:cNvSpPr/>
            <p:nvPr/>
          </p:nvSpPr>
          <p:spPr>
            <a:xfrm>
              <a:off x="3723639" y="244072"/>
              <a:ext cx="821434" cy="821434"/>
            </a:xfrm>
            <a:custGeom>
              <a:avLst/>
              <a:gdLst/>
              <a:ahLst/>
              <a:cxnLst/>
              <a:rect l="l" t="t" r="r" b="b"/>
              <a:pathLst>
                <a:path w="821434" h="821434">
                  <a:moveTo>
                    <a:pt x="0" y="0"/>
                  </a:moveTo>
                  <a:lnTo>
                    <a:pt x="821434" y="0"/>
                  </a:lnTo>
                  <a:lnTo>
                    <a:pt x="821434" y="821434"/>
                  </a:lnTo>
                  <a:lnTo>
                    <a:pt x="0" y="82143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30" fontAlgn="base">
                <a:spcBef>
                  <a:spcPct val="0"/>
                </a:spcBef>
                <a:spcAft>
                  <a:spcPct val="0"/>
                </a:spcAft>
              </a:pPr>
              <a:endParaRPr lang="en-GB" sz="120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Freeform 27">
              <a:extLst>
                <a:ext uri="{FF2B5EF4-FFF2-40B4-BE49-F238E27FC236}">
                  <a16:creationId xmlns:a16="http://schemas.microsoft.com/office/drawing/2014/main" id="{6DCD6990-A02F-A068-0C2D-D0087D1E2773}"/>
                </a:ext>
              </a:extLst>
            </p:cNvPr>
            <p:cNvSpPr/>
            <p:nvPr/>
          </p:nvSpPr>
          <p:spPr>
            <a:xfrm>
              <a:off x="3723639" y="2144277"/>
              <a:ext cx="821434" cy="821434"/>
            </a:xfrm>
            <a:custGeom>
              <a:avLst/>
              <a:gdLst/>
              <a:ahLst/>
              <a:cxnLst/>
              <a:rect l="l" t="t" r="r" b="b"/>
              <a:pathLst>
                <a:path w="821434" h="821434">
                  <a:moveTo>
                    <a:pt x="0" y="0"/>
                  </a:moveTo>
                  <a:lnTo>
                    <a:pt x="821434" y="0"/>
                  </a:lnTo>
                  <a:lnTo>
                    <a:pt x="821434" y="821434"/>
                  </a:lnTo>
                  <a:lnTo>
                    <a:pt x="0" y="82143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30" fontAlgn="base">
                <a:spcBef>
                  <a:spcPct val="0"/>
                </a:spcBef>
                <a:spcAft>
                  <a:spcPct val="0"/>
                </a:spcAft>
              </a:pPr>
              <a:endParaRPr lang="en-GB" sz="120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Freeform 28">
              <a:extLst>
                <a:ext uri="{FF2B5EF4-FFF2-40B4-BE49-F238E27FC236}">
                  <a16:creationId xmlns:a16="http://schemas.microsoft.com/office/drawing/2014/main" id="{59B44C59-D6EC-117D-6A28-17086AF8617A}"/>
                </a:ext>
              </a:extLst>
            </p:cNvPr>
            <p:cNvSpPr/>
            <p:nvPr/>
          </p:nvSpPr>
          <p:spPr>
            <a:xfrm>
              <a:off x="3741984" y="3765785"/>
              <a:ext cx="821434" cy="821434"/>
            </a:xfrm>
            <a:custGeom>
              <a:avLst/>
              <a:gdLst/>
              <a:ahLst/>
              <a:cxnLst/>
              <a:rect l="l" t="t" r="r" b="b"/>
              <a:pathLst>
                <a:path w="821434" h="821434">
                  <a:moveTo>
                    <a:pt x="0" y="0"/>
                  </a:moveTo>
                  <a:lnTo>
                    <a:pt x="821434" y="0"/>
                  </a:lnTo>
                  <a:lnTo>
                    <a:pt x="821434" y="821434"/>
                  </a:lnTo>
                  <a:lnTo>
                    <a:pt x="0" y="82143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30" fontAlgn="base">
                <a:spcBef>
                  <a:spcPct val="0"/>
                </a:spcBef>
                <a:spcAft>
                  <a:spcPct val="0"/>
                </a:spcAft>
              </a:pPr>
              <a:endParaRPr lang="en-GB" sz="120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5" name="Freeform 29">
              <a:extLst>
                <a:ext uri="{FF2B5EF4-FFF2-40B4-BE49-F238E27FC236}">
                  <a16:creationId xmlns:a16="http://schemas.microsoft.com/office/drawing/2014/main" id="{B22D23A9-8B1C-BE11-3881-716204C58C35}"/>
                </a:ext>
              </a:extLst>
            </p:cNvPr>
            <p:cNvSpPr/>
            <p:nvPr/>
          </p:nvSpPr>
          <p:spPr>
            <a:xfrm>
              <a:off x="3741984" y="5387293"/>
              <a:ext cx="803090" cy="803090"/>
            </a:xfrm>
            <a:custGeom>
              <a:avLst/>
              <a:gdLst/>
              <a:ahLst/>
              <a:cxnLst/>
              <a:rect l="l" t="t" r="r" b="b"/>
              <a:pathLst>
                <a:path w="803090" h="803090">
                  <a:moveTo>
                    <a:pt x="0" y="0"/>
                  </a:moveTo>
                  <a:lnTo>
                    <a:pt x="803089" y="0"/>
                  </a:lnTo>
                  <a:lnTo>
                    <a:pt x="803089" y="803089"/>
                  </a:lnTo>
                  <a:lnTo>
                    <a:pt x="0" y="80308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30" fontAlgn="base">
                <a:spcBef>
                  <a:spcPct val="0"/>
                </a:spcBef>
                <a:spcAft>
                  <a:spcPct val="0"/>
                </a:spcAft>
              </a:pPr>
              <a:endParaRPr lang="en-GB" sz="120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6" name="Freeform 30">
              <a:extLst>
                <a:ext uri="{FF2B5EF4-FFF2-40B4-BE49-F238E27FC236}">
                  <a16:creationId xmlns:a16="http://schemas.microsoft.com/office/drawing/2014/main" id="{FB01EEDC-0D82-C09C-51AC-3A8D058A0B6E}"/>
                </a:ext>
              </a:extLst>
            </p:cNvPr>
            <p:cNvSpPr/>
            <p:nvPr/>
          </p:nvSpPr>
          <p:spPr>
            <a:xfrm>
              <a:off x="3741984" y="6877977"/>
              <a:ext cx="821434" cy="821434"/>
            </a:xfrm>
            <a:custGeom>
              <a:avLst/>
              <a:gdLst/>
              <a:ahLst/>
              <a:cxnLst/>
              <a:rect l="l" t="t" r="r" b="b"/>
              <a:pathLst>
                <a:path w="821434" h="821434">
                  <a:moveTo>
                    <a:pt x="0" y="0"/>
                  </a:moveTo>
                  <a:lnTo>
                    <a:pt x="821434" y="0"/>
                  </a:lnTo>
                  <a:lnTo>
                    <a:pt x="821434" y="821434"/>
                  </a:lnTo>
                  <a:lnTo>
                    <a:pt x="0" y="821434"/>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30" fontAlgn="base">
                <a:spcBef>
                  <a:spcPct val="0"/>
                </a:spcBef>
                <a:spcAft>
                  <a:spcPct val="0"/>
                </a:spcAft>
              </a:pPr>
              <a:endParaRPr lang="en-GB" sz="120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7" name="TextBox 31">
              <a:extLst>
                <a:ext uri="{FF2B5EF4-FFF2-40B4-BE49-F238E27FC236}">
                  <a16:creationId xmlns:a16="http://schemas.microsoft.com/office/drawing/2014/main" id="{BD8932ED-0004-9920-73F0-5A1DE906448C}"/>
                </a:ext>
              </a:extLst>
            </p:cNvPr>
            <p:cNvSpPr txBox="1"/>
            <p:nvPr/>
          </p:nvSpPr>
          <p:spPr>
            <a:xfrm>
              <a:off x="1987095" y="1198857"/>
              <a:ext cx="4294521" cy="396325"/>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609630" fontAlgn="base">
                <a:lnSpc>
                  <a:spcPts val="1597"/>
                </a:lnSpc>
                <a:spcBef>
                  <a:spcPct val="0"/>
                </a:spcBef>
                <a:spcAft>
                  <a:spcPct val="0"/>
                </a:spcAft>
              </a:pPr>
              <a:r>
                <a:rPr lang="en-US" sz="1200">
                  <a:solidFill>
                    <a:srgbClr val="000000"/>
                  </a:solidFill>
                  <a:latin typeface="ADLaM Display" panose="02010000000000000000" pitchFamily="2" charset="0"/>
                  <a:ea typeface="ADLaM Display" panose="02010000000000000000" pitchFamily="2" charset="0"/>
                  <a:cs typeface="ADLaM Display" panose="02010000000000000000" pitchFamily="2" charset="0"/>
                </a:rPr>
                <a:t>Small co-design meetings</a:t>
              </a:r>
            </a:p>
          </p:txBody>
        </p:sp>
        <p:sp>
          <p:nvSpPr>
            <p:cNvPr id="18" name="TextBox 32">
              <a:extLst>
                <a:ext uri="{FF2B5EF4-FFF2-40B4-BE49-F238E27FC236}">
                  <a16:creationId xmlns:a16="http://schemas.microsoft.com/office/drawing/2014/main" id="{4C4252F5-C00B-BD03-0617-532DB09D0281}"/>
                </a:ext>
              </a:extLst>
            </p:cNvPr>
            <p:cNvSpPr txBox="1"/>
            <p:nvPr/>
          </p:nvSpPr>
          <p:spPr>
            <a:xfrm>
              <a:off x="1987095" y="3011509"/>
              <a:ext cx="4294521" cy="396325"/>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609630" fontAlgn="base">
                <a:lnSpc>
                  <a:spcPts val="1597"/>
                </a:lnSpc>
                <a:spcBef>
                  <a:spcPct val="0"/>
                </a:spcBef>
                <a:spcAft>
                  <a:spcPct val="0"/>
                </a:spcAft>
              </a:pPr>
              <a:r>
                <a:rPr lang="en-US" sz="1200">
                  <a:solidFill>
                    <a:srgbClr val="000000"/>
                  </a:solidFill>
                  <a:latin typeface="ADLaM Display" panose="02010000000000000000" pitchFamily="2" charset="0"/>
                  <a:ea typeface="ADLaM Display" panose="02010000000000000000" pitchFamily="2" charset="0"/>
                  <a:cs typeface="ADLaM Display" panose="02010000000000000000" pitchFamily="2" charset="0"/>
                </a:rPr>
                <a:t>Large co-design meeting</a:t>
              </a:r>
            </a:p>
          </p:txBody>
        </p:sp>
        <p:sp>
          <p:nvSpPr>
            <p:cNvPr id="19" name="TextBox 33">
              <a:extLst>
                <a:ext uri="{FF2B5EF4-FFF2-40B4-BE49-F238E27FC236}">
                  <a16:creationId xmlns:a16="http://schemas.microsoft.com/office/drawing/2014/main" id="{5FE9BE64-68B0-9AD8-60B3-25BAE722B91E}"/>
                </a:ext>
              </a:extLst>
            </p:cNvPr>
            <p:cNvSpPr txBox="1"/>
            <p:nvPr/>
          </p:nvSpPr>
          <p:spPr>
            <a:xfrm>
              <a:off x="3086278" y="6234145"/>
              <a:ext cx="2048663" cy="396325"/>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609630" fontAlgn="base">
                <a:lnSpc>
                  <a:spcPts val="1597"/>
                </a:lnSpc>
                <a:spcBef>
                  <a:spcPct val="0"/>
                </a:spcBef>
                <a:spcAft>
                  <a:spcPct val="0"/>
                </a:spcAft>
              </a:pPr>
              <a:r>
                <a:rPr lang="en-US" sz="1200">
                  <a:solidFill>
                    <a:srgbClr val="000000"/>
                  </a:solidFill>
                  <a:latin typeface="ADLaM Display" panose="02010000000000000000" pitchFamily="2" charset="0"/>
                  <a:ea typeface="ADLaM Display" panose="02010000000000000000" pitchFamily="2" charset="0"/>
                  <a:cs typeface="ADLaM Display" panose="02010000000000000000" pitchFamily="2" charset="0"/>
                </a:rPr>
                <a:t>Interviews</a:t>
              </a:r>
            </a:p>
          </p:txBody>
        </p:sp>
        <p:sp>
          <p:nvSpPr>
            <p:cNvPr id="20" name="TextBox 34">
              <a:extLst>
                <a:ext uri="{FF2B5EF4-FFF2-40B4-BE49-F238E27FC236}">
                  <a16:creationId xmlns:a16="http://schemas.microsoft.com/office/drawing/2014/main" id="{F2E40646-F2B3-D03A-12EC-8E80FF068011}"/>
                </a:ext>
              </a:extLst>
            </p:cNvPr>
            <p:cNvSpPr txBox="1"/>
            <p:nvPr/>
          </p:nvSpPr>
          <p:spPr>
            <a:xfrm>
              <a:off x="3493462" y="7774778"/>
              <a:ext cx="1281786" cy="396325"/>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609630" fontAlgn="base">
                <a:lnSpc>
                  <a:spcPts val="1597"/>
                </a:lnSpc>
                <a:spcBef>
                  <a:spcPct val="0"/>
                </a:spcBef>
                <a:spcAft>
                  <a:spcPct val="0"/>
                </a:spcAft>
              </a:pPr>
              <a:r>
                <a:rPr lang="en-US" sz="1200">
                  <a:solidFill>
                    <a:srgbClr val="000000"/>
                  </a:solidFill>
                  <a:latin typeface="ADLaM Display" panose="02010000000000000000" pitchFamily="2" charset="0"/>
                  <a:ea typeface="ADLaM Display" panose="02010000000000000000" pitchFamily="2" charset="0"/>
                  <a:cs typeface="ADLaM Display" panose="02010000000000000000" pitchFamily="2" charset="0"/>
                </a:rPr>
                <a:t>Editing</a:t>
              </a:r>
            </a:p>
          </p:txBody>
        </p:sp>
      </p:grpSp>
      <p:sp>
        <p:nvSpPr>
          <p:cNvPr id="31" name="TextBox 26">
            <a:extLst>
              <a:ext uri="{FF2B5EF4-FFF2-40B4-BE49-F238E27FC236}">
                <a16:creationId xmlns:a16="http://schemas.microsoft.com/office/drawing/2014/main" id="{011AD6D5-25F8-44E6-C14D-8EFE56EC80F1}"/>
              </a:ext>
            </a:extLst>
          </p:cNvPr>
          <p:cNvSpPr txBox="1"/>
          <p:nvPr/>
        </p:nvSpPr>
        <p:spPr>
          <a:xfrm>
            <a:off x="4438089" y="1549613"/>
            <a:ext cx="3818262" cy="2750470"/>
          </a:xfrm>
          <a:prstGeom prst="roundRect">
            <a:avLst/>
          </a:prstGeom>
          <a:solidFill>
            <a:schemeClr val="accent2">
              <a:lumMod val="20000"/>
              <a:lumOff val="80000"/>
            </a:schemeClr>
          </a:solidFill>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30" fontAlgn="base">
              <a:lnSpc>
                <a:spcPts val="2800"/>
              </a:lnSpc>
              <a:spcBef>
                <a:spcPct val="0"/>
              </a:spcBef>
              <a:spcAft>
                <a:spcPct val="0"/>
              </a:spcAft>
            </a:pPr>
            <a:r>
              <a:rPr lang="en-US" sz="1867"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    </a:t>
            </a:r>
            <a:r>
              <a:rPr lang="en-US" sz="2133" b="1" u="sng" dirty="0">
                <a:solidFill>
                  <a:srgbClr val="000000"/>
                </a:solidFill>
                <a:latin typeface="HK Grotesk" panose="020B0604020202020204" charset="0"/>
                <a:ea typeface="ADLaM Display" panose="02010000000000000000" pitchFamily="2" charset="0"/>
                <a:cs typeface="ADLaM Display" panose="02010000000000000000" pitchFamily="2" charset="0"/>
              </a:rPr>
              <a:t>Two parts:</a:t>
            </a:r>
          </a:p>
          <a:p>
            <a:pPr marL="673134" lvl="1" indent="-457223" defTabSz="609630" fontAlgn="base">
              <a:lnSpc>
                <a:spcPts val="2800"/>
              </a:lnSpc>
              <a:spcBef>
                <a:spcPct val="0"/>
              </a:spcBef>
              <a:spcAft>
                <a:spcPct val="0"/>
              </a:spcAft>
              <a:buFontTx/>
              <a:buAutoNum type="arabicPeriod"/>
            </a:pPr>
            <a:r>
              <a:rPr lang="en-US" sz="2133" dirty="0">
                <a:solidFill>
                  <a:srgbClr val="000000"/>
                </a:solidFill>
                <a:latin typeface="HK Grotesk" panose="020B0604020202020204" charset="0"/>
                <a:ea typeface="ADLaM Display" panose="02010000000000000000" pitchFamily="2" charset="0"/>
                <a:cs typeface="ADLaM Display" panose="02010000000000000000" pitchFamily="2" charset="0"/>
              </a:rPr>
              <a:t>Up to 6, 1-hour, virtual 1-1 sessions with a HCP trained in 8 key principles.</a:t>
            </a:r>
          </a:p>
          <a:p>
            <a:pPr marL="673134" lvl="1" indent="-457223" defTabSz="609630" fontAlgn="base">
              <a:lnSpc>
                <a:spcPts val="2800"/>
              </a:lnSpc>
              <a:spcBef>
                <a:spcPct val="0"/>
              </a:spcBef>
              <a:spcAft>
                <a:spcPct val="0"/>
              </a:spcAft>
              <a:buFontTx/>
              <a:buAutoNum type="arabicPeriod"/>
            </a:pPr>
            <a:r>
              <a:rPr lang="en-US" sz="2133" dirty="0">
                <a:solidFill>
                  <a:srgbClr val="000000"/>
                </a:solidFill>
                <a:latin typeface="HK Grotesk" panose="020B0604020202020204" charset="0"/>
                <a:ea typeface="ADLaM Display" panose="02010000000000000000" pitchFamily="2" charset="0"/>
                <a:cs typeface="ADLaM Display" panose="02010000000000000000" pitchFamily="2" charset="0"/>
              </a:rPr>
              <a:t>LISTEN book (paper &amp; online)</a:t>
            </a:r>
          </a:p>
        </p:txBody>
      </p:sp>
      <p:grpSp>
        <p:nvGrpSpPr>
          <p:cNvPr id="39" name="Group 6">
            <a:extLst>
              <a:ext uri="{FF2B5EF4-FFF2-40B4-BE49-F238E27FC236}">
                <a16:creationId xmlns:a16="http://schemas.microsoft.com/office/drawing/2014/main" id="{645E9C7C-692E-799A-E773-9053899F81EA}"/>
              </a:ext>
            </a:extLst>
          </p:cNvPr>
          <p:cNvGrpSpPr/>
          <p:nvPr/>
        </p:nvGrpSpPr>
        <p:grpSpPr>
          <a:xfrm>
            <a:off x="7144009" y="4473605"/>
            <a:ext cx="1792633" cy="2285823"/>
            <a:chOff x="0" y="0"/>
            <a:chExt cx="6533591" cy="8808615"/>
          </a:xfrm>
        </p:grpSpPr>
        <p:sp>
          <p:nvSpPr>
            <p:cNvPr id="40" name="Freeform 7">
              <a:extLst>
                <a:ext uri="{FF2B5EF4-FFF2-40B4-BE49-F238E27FC236}">
                  <a16:creationId xmlns:a16="http://schemas.microsoft.com/office/drawing/2014/main" id="{580310B5-052F-79AD-1322-57473A054D4D}"/>
                </a:ext>
              </a:extLst>
            </p:cNvPr>
            <p:cNvSpPr/>
            <p:nvPr/>
          </p:nvSpPr>
          <p:spPr>
            <a:xfrm>
              <a:off x="0" y="0"/>
              <a:ext cx="6533591" cy="8725998"/>
            </a:xfrm>
            <a:custGeom>
              <a:avLst/>
              <a:gdLst/>
              <a:ahLst/>
              <a:cxnLst/>
              <a:rect l="l" t="t" r="r" b="b"/>
              <a:pathLst>
                <a:path w="6533591" h="8725998">
                  <a:moveTo>
                    <a:pt x="0" y="0"/>
                  </a:moveTo>
                  <a:lnTo>
                    <a:pt x="6533591" y="0"/>
                  </a:lnTo>
                  <a:lnTo>
                    <a:pt x="6533591" y="8725998"/>
                  </a:lnTo>
                  <a:lnTo>
                    <a:pt x="0" y="8725998"/>
                  </a:lnTo>
                  <a:lnTo>
                    <a:pt x="0" y="0"/>
                  </a:lnTo>
                  <a:close/>
                </a:path>
              </a:pathLst>
            </a:custGeom>
            <a:blipFill>
              <a:blip r:embed="rId11"/>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30" fontAlgn="base">
                <a:spcBef>
                  <a:spcPct val="0"/>
                </a:spcBef>
                <a:spcAft>
                  <a:spcPct val="0"/>
                </a:spcAft>
              </a:pPr>
              <a:endParaRPr lang="en-GB" sz="600">
                <a:solidFill>
                  <a:srgbClr val="000000"/>
                </a:solidFill>
                <a:latin typeface="Arial" panose="020B0604020202020204"/>
              </a:endParaRPr>
            </a:p>
          </p:txBody>
        </p:sp>
        <p:sp>
          <p:nvSpPr>
            <p:cNvPr id="41" name="Freeform 8">
              <a:extLst>
                <a:ext uri="{FF2B5EF4-FFF2-40B4-BE49-F238E27FC236}">
                  <a16:creationId xmlns:a16="http://schemas.microsoft.com/office/drawing/2014/main" id="{7AEA4F3E-DD88-C4C6-FB7B-582F5F2A9DBB}"/>
                </a:ext>
              </a:extLst>
            </p:cNvPr>
            <p:cNvSpPr/>
            <p:nvPr/>
          </p:nvSpPr>
          <p:spPr>
            <a:xfrm>
              <a:off x="418385" y="44881"/>
              <a:ext cx="6046882" cy="8763734"/>
            </a:xfrm>
            <a:custGeom>
              <a:avLst/>
              <a:gdLst/>
              <a:ahLst/>
              <a:cxnLst/>
              <a:rect l="l" t="t" r="r" b="b"/>
              <a:pathLst>
                <a:path w="6046882" h="8763734">
                  <a:moveTo>
                    <a:pt x="0" y="0"/>
                  </a:moveTo>
                  <a:lnTo>
                    <a:pt x="6046883" y="0"/>
                  </a:lnTo>
                  <a:lnTo>
                    <a:pt x="6046883" y="8763734"/>
                  </a:lnTo>
                  <a:lnTo>
                    <a:pt x="0" y="8763734"/>
                  </a:lnTo>
                  <a:lnTo>
                    <a:pt x="0" y="0"/>
                  </a:lnTo>
                  <a:close/>
                </a:path>
              </a:pathLst>
            </a:custGeom>
            <a:blipFill>
              <a:blip r:embed="rId12"/>
              <a:stretch>
                <a:fillRect/>
              </a:stretch>
            </a:blipFill>
            <a:ln cap="sq">
              <a:noFill/>
              <a:prstDash val="solid"/>
              <a:miter/>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30" fontAlgn="base">
                <a:spcBef>
                  <a:spcPct val="0"/>
                </a:spcBef>
                <a:spcAft>
                  <a:spcPct val="0"/>
                </a:spcAft>
              </a:pPr>
              <a:endParaRPr lang="en-GB" sz="600">
                <a:solidFill>
                  <a:srgbClr val="000000"/>
                </a:solidFill>
                <a:latin typeface="Arial" panose="020B0604020202020204"/>
              </a:endParaRPr>
            </a:p>
          </p:txBody>
        </p:sp>
      </p:grpSp>
      <p:pic>
        <p:nvPicPr>
          <p:cNvPr id="44" name="Picture 43">
            <a:extLst>
              <a:ext uri="{FF2B5EF4-FFF2-40B4-BE49-F238E27FC236}">
                <a16:creationId xmlns:a16="http://schemas.microsoft.com/office/drawing/2014/main" id="{2EDE8A7F-A080-E845-328F-3809A608CC23}"/>
              </a:ext>
            </a:extLst>
          </p:cNvPr>
          <p:cNvPicPr>
            <a:picLocks noChangeAspect="1"/>
          </p:cNvPicPr>
          <p:nvPr/>
        </p:nvPicPr>
        <p:blipFill>
          <a:blip r:embed="rId13"/>
          <a:stretch>
            <a:fillRect/>
          </a:stretch>
        </p:blipFill>
        <p:spPr>
          <a:xfrm>
            <a:off x="8394360" y="1375516"/>
            <a:ext cx="3667294" cy="3505155"/>
          </a:xfrm>
          <a:prstGeom prst="rect">
            <a:avLst/>
          </a:prstGeom>
        </p:spPr>
      </p:pic>
      <p:sp>
        <p:nvSpPr>
          <p:cNvPr id="45" name="Arrow: Right 44">
            <a:extLst>
              <a:ext uri="{FF2B5EF4-FFF2-40B4-BE49-F238E27FC236}">
                <a16:creationId xmlns:a16="http://schemas.microsoft.com/office/drawing/2014/main" id="{5736D2ED-D83B-D557-FBAC-C70E4BE1A287}"/>
              </a:ext>
            </a:extLst>
          </p:cNvPr>
          <p:cNvSpPr/>
          <p:nvPr/>
        </p:nvSpPr>
        <p:spPr>
          <a:xfrm>
            <a:off x="3996522" y="2373829"/>
            <a:ext cx="616493" cy="531421"/>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261" fontAlgn="base">
              <a:spcBef>
                <a:spcPct val="0"/>
              </a:spcBef>
              <a:spcAft>
                <a:spcPct val="0"/>
              </a:spcAft>
            </a:pPr>
            <a:endParaRPr lang="en-GB" sz="2400">
              <a:solidFill>
                <a:srgbClr val="FFFFFF"/>
              </a:solidFill>
              <a:latin typeface="Arial" panose="020B0604020202020204"/>
            </a:endParaRPr>
          </a:p>
        </p:txBody>
      </p:sp>
      <p:sp>
        <p:nvSpPr>
          <p:cNvPr id="46" name="Arrow: Right 45">
            <a:extLst>
              <a:ext uri="{FF2B5EF4-FFF2-40B4-BE49-F238E27FC236}">
                <a16:creationId xmlns:a16="http://schemas.microsoft.com/office/drawing/2014/main" id="{2E8D28B3-D915-F8B5-5CE3-3F5D7D5E0C56}"/>
              </a:ext>
            </a:extLst>
          </p:cNvPr>
          <p:cNvSpPr/>
          <p:nvPr/>
        </p:nvSpPr>
        <p:spPr>
          <a:xfrm>
            <a:off x="8146282" y="1760130"/>
            <a:ext cx="616493" cy="531421"/>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261" fontAlgn="base">
              <a:spcBef>
                <a:spcPct val="0"/>
              </a:spcBef>
              <a:spcAft>
                <a:spcPct val="0"/>
              </a:spcAft>
            </a:pPr>
            <a:endParaRPr lang="en-GB" sz="2400">
              <a:solidFill>
                <a:srgbClr val="FFFFFF"/>
              </a:solidFill>
              <a:latin typeface="Arial" panose="020B0604020202020204"/>
            </a:endParaRPr>
          </a:p>
        </p:txBody>
      </p:sp>
      <p:sp>
        <p:nvSpPr>
          <p:cNvPr id="47" name="Arrow: Right 46">
            <a:extLst>
              <a:ext uri="{FF2B5EF4-FFF2-40B4-BE49-F238E27FC236}">
                <a16:creationId xmlns:a16="http://schemas.microsoft.com/office/drawing/2014/main" id="{174C2854-96BE-2109-7ACF-8D0DE0E87B53}"/>
              </a:ext>
            </a:extLst>
          </p:cNvPr>
          <p:cNvSpPr/>
          <p:nvPr/>
        </p:nvSpPr>
        <p:spPr>
          <a:xfrm rot="3651983">
            <a:off x="6425469" y="4189766"/>
            <a:ext cx="616493" cy="531421"/>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261" fontAlgn="base">
              <a:spcBef>
                <a:spcPct val="0"/>
              </a:spcBef>
              <a:spcAft>
                <a:spcPct val="0"/>
              </a:spcAft>
            </a:pPr>
            <a:endParaRPr lang="en-GB" sz="2400">
              <a:solidFill>
                <a:srgbClr val="FFFFFF"/>
              </a:solidFill>
              <a:latin typeface="Arial" panose="020B0604020202020204"/>
            </a:endParaRPr>
          </a:p>
        </p:txBody>
      </p:sp>
      <p:sp>
        <p:nvSpPr>
          <p:cNvPr id="21" name="Freeform 2">
            <a:extLst>
              <a:ext uri="{FF2B5EF4-FFF2-40B4-BE49-F238E27FC236}">
                <a16:creationId xmlns:a16="http://schemas.microsoft.com/office/drawing/2014/main" id="{1FA43890-E0CB-DAD6-4B8E-2BD1AE0A94BC}"/>
              </a:ext>
            </a:extLst>
          </p:cNvPr>
          <p:cNvSpPr/>
          <p:nvPr/>
        </p:nvSpPr>
        <p:spPr>
          <a:xfrm>
            <a:off x="10759689" y="-2618"/>
            <a:ext cx="1432311" cy="143231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14"/>
            <a:stretch>
              <a:fillRect/>
            </a:stretch>
          </a:blipFill>
        </p:spPr>
        <p:txBody>
          <a:bodyPr/>
          <a:lstStyle/>
          <a:p>
            <a:pPr defTabSz="609630"/>
            <a:endParaRPr lang="en-GB" sz="1200">
              <a:solidFill>
                <a:srgbClr val="000000"/>
              </a:solidFill>
              <a:latin typeface="Arial" panose="020B0604020202020204"/>
            </a:endParaRPr>
          </a:p>
        </p:txBody>
      </p:sp>
      <p:sp>
        <p:nvSpPr>
          <p:cNvPr id="22" name="Freeform 19">
            <a:extLst>
              <a:ext uri="{FF2B5EF4-FFF2-40B4-BE49-F238E27FC236}">
                <a16:creationId xmlns:a16="http://schemas.microsoft.com/office/drawing/2014/main" id="{125D9A80-D9DB-4D84-6988-195EB0BDC1CD}"/>
              </a:ext>
            </a:extLst>
          </p:cNvPr>
          <p:cNvSpPr/>
          <p:nvPr/>
        </p:nvSpPr>
        <p:spPr>
          <a:xfrm>
            <a:off x="496091" y="63389"/>
            <a:ext cx="2133609" cy="368411"/>
          </a:xfrm>
          <a:custGeom>
            <a:avLst/>
            <a:gdLst/>
            <a:ahLst/>
            <a:cxnLst/>
            <a:rect l="l" t="t" r="r" b="b"/>
            <a:pathLst>
              <a:path w="4320849" h="773205">
                <a:moveTo>
                  <a:pt x="0" y="0"/>
                </a:moveTo>
                <a:lnTo>
                  <a:pt x="4320849" y="0"/>
                </a:lnTo>
                <a:lnTo>
                  <a:pt x="4320849" y="773204"/>
                </a:lnTo>
                <a:lnTo>
                  <a:pt x="0" y="773204"/>
                </a:lnTo>
                <a:lnTo>
                  <a:pt x="0" y="0"/>
                </a:lnTo>
                <a:close/>
              </a:path>
            </a:pathLst>
          </a:custGeom>
          <a:blipFill>
            <a:blip r:embed="rId15"/>
            <a:stretch>
              <a:fillRect/>
            </a:stretch>
          </a:blipFill>
        </p:spPr>
        <p:txBody>
          <a:bodyPr/>
          <a:lstStyle/>
          <a:p>
            <a:pPr defTabSz="609630"/>
            <a:endParaRPr lang="en-GB" sz="1200">
              <a:solidFill>
                <a:srgbClr val="000000"/>
              </a:solidFill>
              <a:latin typeface="Arial" panose="020B0604020202020204"/>
            </a:endParaRPr>
          </a:p>
        </p:txBody>
      </p:sp>
      <p:pic>
        <p:nvPicPr>
          <p:cNvPr id="23" name="Picture 22">
            <a:extLst>
              <a:ext uri="{FF2B5EF4-FFF2-40B4-BE49-F238E27FC236}">
                <a16:creationId xmlns:a16="http://schemas.microsoft.com/office/drawing/2014/main" id="{3021670B-B2B2-BE5C-46C0-404080C5C618}"/>
              </a:ext>
            </a:extLst>
          </p:cNvPr>
          <p:cNvPicPr>
            <a:picLocks noChangeAspect="1"/>
          </p:cNvPicPr>
          <p:nvPr/>
        </p:nvPicPr>
        <p:blipFill>
          <a:blip r:embed="rId16" cstate="print">
            <a:extLst>
              <a:ext uri="{28A0092B-C50C-407E-A947-70E740481C1C}">
                <a14:useLocalDpi xmlns:a14="http://schemas.microsoft.com/office/drawing/2010/main" val="0"/>
              </a:ext>
            </a:extLst>
          </a:blip>
          <a:srcRect l="15746" t="22368" r="16982" b="20617"/>
          <a:stretch/>
        </p:blipFill>
        <p:spPr>
          <a:xfrm>
            <a:off x="9516736" y="209246"/>
            <a:ext cx="1394517" cy="973910"/>
          </a:xfrm>
          <a:prstGeom prst="rect">
            <a:avLst/>
          </a:prstGeom>
        </p:spPr>
      </p:pic>
    </p:spTree>
    <p:extLst>
      <p:ext uri="{BB962C8B-B14F-4D97-AF65-F5344CB8AC3E}">
        <p14:creationId xmlns:p14="http://schemas.microsoft.com/office/powerpoint/2010/main" val="371017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1ADA2A-5E2F-8E2F-4F33-2218909F63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816E19-D90D-89A8-09A3-04149FB4ABA0}"/>
              </a:ext>
            </a:extLst>
          </p:cNvPr>
          <p:cNvSpPr>
            <a:spLocks noGrp="1"/>
          </p:cNvSpPr>
          <p:nvPr>
            <p:ph type="title"/>
          </p:nvPr>
        </p:nvSpPr>
        <p:spPr>
          <a:xfrm>
            <a:off x="3963127" y="272871"/>
            <a:ext cx="5723413" cy="1115219"/>
          </a:xfrm>
        </p:spPr>
        <p:txBody>
          <a:bodyPr/>
          <a:lstStyle/>
          <a:p>
            <a:r>
              <a:rPr lang="en-GB" dirty="0">
                <a:solidFill>
                  <a:srgbClr val="4D8D84"/>
                </a:solidFill>
                <a:latin typeface="ADLaM Display" panose="02010000000000000000" pitchFamily="2" charset="0"/>
                <a:ea typeface="ADLaM Display" panose="02010000000000000000" pitchFamily="2" charset="0"/>
                <a:cs typeface="ADLaM Display" panose="02010000000000000000" pitchFamily="2" charset="0"/>
              </a:rPr>
              <a:t>Clinical trial findings</a:t>
            </a:r>
          </a:p>
        </p:txBody>
      </p:sp>
      <p:sp>
        <p:nvSpPr>
          <p:cNvPr id="6" name="Rectangle 5">
            <a:extLst>
              <a:ext uri="{FF2B5EF4-FFF2-40B4-BE49-F238E27FC236}">
                <a16:creationId xmlns:a16="http://schemas.microsoft.com/office/drawing/2014/main" id="{FD60FDE1-8E90-4F52-43A7-1A190653E40B}"/>
              </a:ext>
            </a:extLst>
          </p:cNvPr>
          <p:cNvSpPr/>
          <p:nvPr/>
        </p:nvSpPr>
        <p:spPr>
          <a:xfrm>
            <a:off x="-4940" y="0"/>
            <a:ext cx="402775" cy="6858000"/>
          </a:xfrm>
          <a:prstGeom prst="rect">
            <a:avLst/>
          </a:prstGeom>
          <a:solidFill>
            <a:srgbClr val="ABD1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261" fontAlgn="base">
              <a:spcBef>
                <a:spcPct val="0"/>
              </a:spcBef>
              <a:spcAft>
                <a:spcPct val="0"/>
              </a:spcAft>
            </a:pPr>
            <a:endParaRPr lang="en-GB" sz="2400">
              <a:solidFill>
                <a:srgbClr val="FFFFFF"/>
              </a:solidFill>
              <a:latin typeface="Arial" panose="020B0604020202020204"/>
            </a:endParaRPr>
          </a:p>
        </p:txBody>
      </p:sp>
      <p:grpSp>
        <p:nvGrpSpPr>
          <p:cNvPr id="10" name="Group 5">
            <a:extLst>
              <a:ext uri="{FF2B5EF4-FFF2-40B4-BE49-F238E27FC236}">
                <a16:creationId xmlns:a16="http://schemas.microsoft.com/office/drawing/2014/main" id="{119A8BE1-C379-B72C-E31A-71F6AA7442D8}"/>
              </a:ext>
            </a:extLst>
          </p:cNvPr>
          <p:cNvGrpSpPr/>
          <p:nvPr/>
        </p:nvGrpSpPr>
        <p:grpSpPr>
          <a:xfrm>
            <a:off x="892579" y="1357485"/>
            <a:ext cx="11099397" cy="3430288"/>
            <a:chOff x="715792" y="-761799"/>
            <a:chExt cx="19871384" cy="8614569"/>
          </a:xfrm>
        </p:grpSpPr>
        <p:sp>
          <p:nvSpPr>
            <p:cNvPr id="18" name="AutoShape 23">
              <a:extLst>
                <a:ext uri="{FF2B5EF4-FFF2-40B4-BE49-F238E27FC236}">
                  <a16:creationId xmlns:a16="http://schemas.microsoft.com/office/drawing/2014/main" id="{672D04D6-9B16-2EEF-6452-587E26B19BE6}"/>
                </a:ext>
              </a:extLst>
            </p:cNvPr>
            <p:cNvSpPr/>
            <p:nvPr/>
          </p:nvSpPr>
          <p:spPr>
            <a:xfrm flipV="1">
              <a:off x="15455266" y="4196973"/>
              <a:ext cx="0" cy="1012075"/>
            </a:xfrm>
            <a:prstGeom prst="line">
              <a:avLst/>
            </a:prstGeom>
            <a:ln w="50800" cap="flat">
              <a:solidFill>
                <a:srgbClr val="000000"/>
              </a:solidFill>
              <a:prstDash val="solid"/>
              <a:headEnd type="none" w="sm" len="sm"/>
              <a:tailEnd type="none" w="sm" len="sm"/>
            </a:ln>
          </p:spPr>
          <p:txBody>
            <a:bodyPr/>
            <a:lstStyle/>
            <a:p>
              <a:pPr defTabSz="1219261" fontAlgn="base">
                <a:spcBef>
                  <a:spcPct val="0"/>
                </a:spcBef>
                <a:spcAft>
                  <a:spcPct val="0"/>
                </a:spcAft>
              </a:pPr>
              <a:endParaRPr lang="en-GB" sz="1333">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9" name="AutoShape 24">
              <a:extLst>
                <a:ext uri="{FF2B5EF4-FFF2-40B4-BE49-F238E27FC236}">
                  <a16:creationId xmlns:a16="http://schemas.microsoft.com/office/drawing/2014/main" id="{A4D5B269-475C-6B1D-BDF6-31820563B4C7}"/>
                </a:ext>
              </a:extLst>
            </p:cNvPr>
            <p:cNvSpPr/>
            <p:nvPr/>
          </p:nvSpPr>
          <p:spPr>
            <a:xfrm flipV="1">
              <a:off x="6213031" y="3596645"/>
              <a:ext cx="0" cy="1331428"/>
            </a:xfrm>
            <a:prstGeom prst="line">
              <a:avLst/>
            </a:prstGeom>
            <a:ln w="50800" cap="flat">
              <a:solidFill>
                <a:srgbClr val="000000"/>
              </a:solidFill>
              <a:prstDash val="solid"/>
              <a:headEnd type="none" w="sm" len="sm"/>
              <a:tailEnd type="none" w="sm" len="sm"/>
            </a:ln>
          </p:spPr>
          <p:txBody>
            <a:bodyPr/>
            <a:lstStyle/>
            <a:p>
              <a:pPr defTabSz="1219261" fontAlgn="base">
                <a:spcBef>
                  <a:spcPct val="0"/>
                </a:spcBef>
                <a:spcAft>
                  <a:spcPct val="0"/>
                </a:spcAft>
              </a:pPr>
              <a:endParaRPr lang="en-GB" sz="1333">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AutoShape 6">
              <a:extLst>
                <a:ext uri="{FF2B5EF4-FFF2-40B4-BE49-F238E27FC236}">
                  <a16:creationId xmlns:a16="http://schemas.microsoft.com/office/drawing/2014/main" id="{B593FBE8-35E6-04D3-7CB1-00C6A2D7B1BE}"/>
                </a:ext>
              </a:extLst>
            </p:cNvPr>
            <p:cNvSpPr/>
            <p:nvPr/>
          </p:nvSpPr>
          <p:spPr>
            <a:xfrm flipV="1">
              <a:off x="7911648" y="1737443"/>
              <a:ext cx="0" cy="1012076"/>
            </a:xfrm>
            <a:prstGeom prst="line">
              <a:avLst/>
            </a:prstGeom>
            <a:ln w="50800" cap="flat">
              <a:solidFill>
                <a:srgbClr val="000000"/>
              </a:solidFill>
              <a:prstDash val="solid"/>
              <a:headEnd type="none" w="sm" len="sm"/>
              <a:tailEnd type="none" w="sm" len="sm"/>
            </a:ln>
          </p:spPr>
          <p:txBody>
            <a:bodyPr/>
            <a:lstStyle/>
            <a:p>
              <a:pPr defTabSz="1219261" fontAlgn="base">
                <a:spcBef>
                  <a:spcPct val="0"/>
                </a:spcBef>
                <a:spcAft>
                  <a:spcPct val="0"/>
                </a:spcAft>
              </a:pPr>
              <a:endParaRPr lang="en-GB" sz="1333">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2" name="Group 7">
              <a:extLst>
                <a:ext uri="{FF2B5EF4-FFF2-40B4-BE49-F238E27FC236}">
                  <a16:creationId xmlns:a16="http://schemas.microsoft.com/office/drawing/2014/main" id="{772CD807-A0A9-C3F1-6889-404906D97358}"/>
                </a:ext>
              </a:extLst>
            </p:cNvPr>
            <p:cNvGrpSpPr/>
            <p:nvPr/>
          </p:nvGrpSpPr>
          <p:grpSpPr>
            <a:xfrm>
              <a:off x="6288177" y="-761799"/>
              <a:ext cx="9190192" cy="2499242"/>
              <a:chOff x="0" y="-150479"/>
              <a:chExt cx="1815346" cy="493678"/>
            </a:xfrm>
          </p:grpSpPr>
          <p:sp>
            <p:nvSpPr>
              <p:cNvPr id="34" name="Freeform 8">
                <a:extLst>
                  <a:ext uri="{FF2B5EF4-FFF2-40B4-BE49-F238E27FC236}">
                    <a16:creationId xmlns:a16="http://schemas.microsoft.com/office/drawing/2014/main" id="{6DC0666F-E09D-9A3E-587F-D43BE9FCC71E}"/>
                  </a:ext>
                </a:extLst>
              </p:cNvPr>
              <p:cNvSpPr/>
              <p:nvPr/>
            </p:nvSpPr>
            <p:spPr>
              <a:xfrm>
                <a:off x="0" y="-150479"/>
                <a:ext cx="1800586" cy="493678"/>
              </a:xfrm>
              <a:custGeom>
                <a:avLst/>
                <a:gdLst/>
                <a:ahLst/>
                <a:cxnLst/>
                <a:rect l="l" t="t" r="r" b="b"/>
                <a:pathLst>
                  <a:path w="1800586" h="343199">
                    <a:moveTo>
                      <a:pt x="0" y="0"/>
                    </a:moveTo>
                    <a:lnTo>
                      <a:pt x="1800586" y="0"/>
                    </a:lnTo>
                    <a:lnTo>
                      <a:pt x="1800586" y="343199"/>
                    </a:lnTo>
                    <a:lnTo>
                      <a:pt x="0" y="343199"/>
                    </a:lnTo>
                    <a:close/>
                  </a:path>
                </a:pathLst>
              </a:custGeom>
              <a:solidFill>
                <a:schemeClr val="accent2">
                  <a:lumMod val="20000"/>
                  <a:lumOff val="80000"/>
                </a:schemeClr>
              </a:solidFill>
            </p:spPr>
            <p:txBody>
              <a:bodyPr/>
              <a:lstStyle/>
              <a:p>
                <a:pPr defTabSz="1219261" fontAlgn="base">
                  <a:spcBef>
                    <a:spcPct val="0"/>
                  </a:spcBef>
                  <a:spcAft>
                    <a:spcPct val="0"/>
                  </a:spcAft>
                </a:pPr>
                <a:endParaRPr lang="en-GB" sz="1333">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5" name="TextBox 9">
                <a:extLst>
                  <a:ext uri="{FF2B5EF4-FFF2-40B4-BE49-F238E27FC236}">
                    <a16:creationId xmlns:a16="http://schemas.microsoft.com/office/drawing/2014/main" id="{B077B7F3-FF3B-E6CD-B3E3-4273325F5B6B}"/>
                  </a:ext>
                </a:extLst>
              </p:cNvPr>
              <p:cNvSpPr txBox="1"/>
              <p:nvPr/>
            </p:nvSpPr>
            <p:spPr>
              <a:xfrm>
                <a:off x="14760" y="658"/>
                <a:ext cx="1800586" cy="123080"/>
              </a:xfrm>
              <a:prstGeom prst="rect">
                <a:avLst/>
              </a:prstGeom>
            </p:spPr>
            <p:txBody>
              <a:bodyPr lIns="67733" tIns="67733" rIns="67733" bIns="67733" rtlCol="0" anchor="ctr"/>
              <a:lstStyle/>
              <a:p>
                <a:pPr algn="ctr" defTabSz="1219261" fontAlgn="base">
                  <a:lnSpc>
                    <a:spcPts val="4106"/>
                  </a:lnSpc>
                  <a:spcBef>
                    <a:spcPct val="0"/>
                  </a:spcBef>
                  <a:spcAft>
                    <a:spcPct val="0"/>
                  </a:spcAft>
                </a:pPr>
                <a:r>
                  <a:rPr lang="en-US" sz="1867" b="1" dirty="0" err="1">
                    <a:solidFill>
                      <a:srgbClr val="000000"/>
                    </a:solidFill>
                    <a:latin typeface="HK Grotesk" panose="020B0604020202020204" charset="0"/>
                    <a:ea typeface="ADLaM Display" panose="02010000000000000000" pitchFamily="2" charset="0"/>
                    <a:cs typeface="ADLaM Display" panose="02010000000000000000" pitchFamily="2" charset="0"/>
                  </a:rPr>
                  <a:t>Randomised</a:t>
                </a: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 (n = 554)</a:t>
                </a:r>
              </a:p>
              <a:p>
                <a:pPr algn="ctr" defTabSz="1219261" fontAlgn="base">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*n=10 participants withdrew after random allocation</a:t>
                </a:r>
              </a:p>
            </p:txBody>
          </p:sp>
        </p:grpSp>
        <p:grpSp>
          <p:nvGrpSpPr>
            <p:cNvPr id="13" name="Group 10">
              <a:extLst>
                <a:ext uri="{FF2B5EF4-FFF2-40B4-BE49-F238E27FC236}">
                  <a16:creationId xmlns:a16="http://schemas.microsoft.com/office/drawing/2014/main" id="{E183D946-C43C-6AF6-5DDD-C7139E5016AA}"/>
                </a:ext>
              </a:extLst>
            </p:cNvPr>
            <p:cNvGrpSpPr/>
            <p:nvPr/>
          </p:nvGrpSpPr>
          <p:grpSpPr>
            <a:xfrm>
              <a:off x="2604379" y="2042436"/>
              <a:ext cx="7367598" cy="2242505"/>
              <a:chOff x="9826" y="-47626"/>
              <a:chExt cx="1455328" cy="442964"/>
            </a:xfrm>
          </p:grpSpPr>
          <p:sp>
            <p:nvSpPr>
              <p:cNvPr id="32" name="Freeform 11">
                <a:extLst>
                  <a:ext uri="{FF2B5EF4-FFF2-40B4-BE49-F238E27FC236}">
                    <a16:creationId xmlns:a16="http://schemas.microsoft.com/office/drawing/2014/main" id="{6F2A9FDE-6DD5-E0DF-CF53-9E1648864BA3}"/>
                  </a:ext>
                </a:extLst>
              </p:cNvPr>
              <p:cNvSpPr/>
              <p:nvPr/>
            </p:nvSpPr>
            <p:spPr>
              <a:xfrm>
                <a:off x="24842" y="-47626"/>
                <a:ext cx="1430486" cy="442964"/>
              </a:xfrm>
              <a:custGeom>
                <a:avLst/>
                <a:gdLst/>
                <a:ahLst/>
                <a:cxnLst/>
                <a:rect l="l" t="t" r="r" b="b"/>
                <a:pathLst>
                  <a:path w="1455328" h="446053">
                    <a:moveTo>
                      <a:pt x="0" y="0"/>
                    </a:moveTo>
                    <a:lnTo>
                      <a:pt x="1455328" y="0"/>
                    </a:lnTo>
                    <a:lnTo>
                      <a:pt x="1455328" y="446053"/>
                    </a:lnTo>
                    <a:lnTo>
                      <a:pt x="0" y="446053"/>
                    </a:lnTo>
                    <a:close/>
                  </a:path>
                </a:pathLst>
              </a:custGeom>
              <a:solidFill>
                <a:schemeClr val="accent2">
                  <a:lumMod val="20000"/>
                  <a:lumOff val="80000"/>
                </a:schemeClr>
              </a:solidFill>
            </p:spPr>
            <p:txBody>
              <a:bodyPr/>
              <a:lstStyle/>
              <a:p>
                <a:pPr defTabSz="1219261" fontAlgn="base">
                  <a:spcBef>
                    <a:spcPct val="0"/>
                  </a:spcBef>
                  <a:spcAft>
                    <a:spcPct val="0"/>
                  </a:spcAft>
                </a:pPr>
                <a:endParaRPr lang="en-GB" sz="1333">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3" name="TextBox 12">
                <a:extLst>
                  <a:ext uri="{FF2B5EF4-FFF2-40B4-BE49-F238E27FC236}">
                    <a16:creationId xmlns:a16="http://schemas.microsoft.com/office/drawing/2014/main" id="{8E69EF3F-6D0D-04B0-F233-5C597AD959DC}"/>
                  </a:ext>
                </a:extLst>
              </p:cNvPr>
              <p:cNvSpPr txBox="1"/>
              <p:nvPr/>
            </p:nvSpPr>
            <p:spPr>
              <a:xfrm>
                <a:off x="9826" y="-7914"/>
                <a:ext cx="1455328" cy="343199"/>
              </a:xfrm>
              <a:prstGeom prst="rect">
                <a:avLst/>
              </a:prstGeom>
            </p:spPr>
            <p:txBody>
              <a:bodyPr lIns="67733" tIns="67733" rIns="67733" bIns="67733" rtlCol="0" anchor="ctr"/>
              <a:lstStyle/>
              <a:p>
                <a:pPr algn="ctr" defTabSz="1219261" fontAlgn="base">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Allocated to Usual NHS Care</a:t>
                </a:r>
              </a:p>
              <a:p>
                <a:pPr algn="ctr" defTabSz="1219261" fontAlgn="base">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(n=277)</a:t>
                </a:r>
              </a:p>
            </p:txBody>
          </p:sp>
        </p:grpSp>
        <p:sp>
          <p:nvSpPr>
            <p:cNvPr id="14" name="AutoShape 13">
              <a:extLst>
                <a:ext uri="{FF2B5EF4-FFF2-40B4-BE49-F238E27FC236}">
                  <a16:creationId xmlns:a16="http://schemas.microsoft.com/office/drawing/2014/main" id="{E89BAE5C-CC65-2708-DBD6-49FB1D169D59}"/>
                </a:ext>
              </a:extLst>
            </p:cNvPr>
            <p:cNvSpPr/>
            <p:nvPr/>
          </p:nvSpPr>
          <p:spPr>
            <a:xfrm flipV="1">
              <a:off x="13710571" y="1737443"/>
              <a:ext cx="0" cy="1012076"/>
            </a:xfrm>
            <a:prstGeom prst="line">
              <a:avLst/>
            </a:prstGeom>
            <a:ln w="50800" cap="flat">
              <a:solidFill>
                <a:srgbClr val="000000"/>
              </a:solidFill>
              <a:prstDash val="solid"/>
              <a:headEnd type="none" w="sm" len="sm"/>
              <a:tailEnd type="none" w="sm" len="sm"/>
            </a:ln>
          </p:spPr>
          <p:txBody>
            <a:bodyPr/>
            <a:lstStyle/>
            <a:p>
              <a:pPr defTabSz="1219261" fontAlgn="base">
                <a:spcBef>
                  <a:spcPct val="0"/>
                </a:spcBef>
                <a:spcAft>
                  <a:spcPct val="0"/>
                </a:spcAft>
              </a:pPr>
              <a:endParaRPr lang="en-GB" sz="1333">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5" name="Group 14">
              <a:extLst>
                <a:ext uri="{FF2B5EF4-FFF2-40B4-BE49-F238E27FC236}">
                  <a16:creationId xmlns:a16="http://schemas.microsoft.com/office/drawing/2014/main" id="{453E7AB7-BBAE-B5F2-A47B-AFCF9A24D508}"/>
                </a:ext>
              </a:extLst>
            </p:cNvPr>
            <p:cNvGrpSpPr/>
            <p:nvPr/>
          </p:nvGrpSpPr>
          <p:grpSpPr>
            <a:xfrm>
              <a:off x="10666619" y="2042436"/>
              <a:ext cx="9920557" cy="2329151"/>
              <a:chOff x="-213062" y="-47626"/>
              <a:chExt cx="1959616" cy="460079"/>
            </a:xfrm>
          </p:grpSpPr>
          <p:sp>
            <p:nvSpPr>
              <p:cNvPr id="30" name="Freeform 15">
                <a:extLst>
                  <a:ext uri="{FF2B5EF4-FFF2-40B4-BE49-F238E27FC236}">
                    <a16:creationId xmlns:a16="http://schemas.microsoft.com/office/drawing/2014/main" id="{9C15A9FF-827B-0D47-13C8-EBC527FB00AA}"/>
                  </a:ext>
                </a:extLst>
              </p:cNvPr>
              <p:cNvSpPr/>
              <p:nvPr/>
            </p:nvSpPr>
            <p:spPr>
              <a:xfrm>
                <a:off x="-125568" y="-47626"/>
                <a:ext cx="1800585" cy="460079"/>
              </a:xfrm>
              <a:custGeom>
                <a:avLst/>
                <a:gdLst/>
                <a:ahLst/>
                <a:cxnLst/>
                <a:rect l="l" t="t" r="r" b="b"/>
                <a:pathLst>
                  <a:path w="1455328" h="446053">
                    <a:moveTo>
                      <a:pt x="0" y="0"/>
                    </a:moveTo>
                    <a:lnTo>
                      <a:pt x="1455328" y="0"/>
                    </a:lnTo>
                    <a:lnTo>
                      <a:pt x="1455328" y="446053"/>
                    </a:lnTo>
                    <a:lnTo>
                      <a:pt x="0" y="446053"/>
                    </a:lnTo>
                    <a:close/>
                  </a:path>
                </a:pathLst>
              </a:custGeom>
              <a:solidFill>
                <a:schemeClr val="accent2">
                  <a:lumMod val="20000"/>
                  <a:lumOff val="80000"/>
                </a:schemeClr>
              </a:solidFill>
            </p:spPr>
            <p:txBody>
              <a:bodyPr/>
              <a:lstStyle/>
              <a:p>
                <a:pPr defTabSz="1219261" fontAlgn="base">
                  <a:spcBef>
                    <a:spcPct val="0"/>
                  </a:spcBef>
                  <a:spcAft>
                    <a:spcPct val="0"/>
                  </a:spcAft>
                </a:pPr>
                <a:endParaRPr lang="en-GB" sz="1333">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1" name="TextBox 16">
                <a:extLst>
                  <a:ext uri="{FF2B5EF4-FFF2-40B4-BE49-F238E27FC236}">
                    <a16:creationId xmlns:a16="http://schemas.microsoft.com/office/drawing/2014/main" id="{9BE4D702-D618-7EFF-46BD-4A4BD1370DD5}"/>
                  </a:ext>
                </a:extLst>
              </p:cNvPr>
              <p:cNvSpPr txBox="1"/>
              <p:nvPr/>
            </p:nvSpPr>
            <p:spPr>
              <a:xfrm>
                <a:off x="-213062" y="-21872"/>
                <a:ext cx="1959616" cy="399833"/>
              </a:xfrm>
              <a:prstGeom prst="rect">
                <a:avLst/>
              </a:prstGeom>
            </p:spPr>
            <p:txBody>
              <a:bodyPr lIns="67733" tIns="67733" rIns="67733" bIns="67733" rtlCol="0" anchor="ctr"/>
              <a:lstStyle/>
              <a:p>
                <a:pPr algn="ctr" defTabSz="1219261" fontAlgn="base">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Allocated to LISTEN Intervention</a:t>
                </a:r>
              </a:p>
              <a:p>
                <a:pPr algn="ctr" defTabSz="1219261" fontAlgn="base">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(n=277)</a:t>
                </a:r>
              </a:p>
              <a:p>
                <a:pPr algn="ctr" defTabSz="1219261" fontAlgn="base">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Received intervention as intended (n=237)</a:t>
                </a:r>
              </a:p>
            </p:txBody>
          </p:sp>
        </p:grpSp>
        <p:grpSp>
          <p:nvGrpSpPr>
            <p:cNvPr id="16" name="Group 17">
              <a:extLst>
                <a:ext uri="{FF2B5EF4-FFF2-40B4-BE49-F238E27FC236}">
                  <a16:creationId xmlns:a16="http://schemas.microsoft.com/office/drawing/2014/main" id="{8A10DC00-F8BB-446B-5446-E73D2304690D}"/>
                </a:ext>
              </a:extLst>
            </p:cNvPr>
            <p:cNvGrpSpPr/>
            <p:nvPr/>
          </p:nvGrpSpPr>
          <p:grpSpPr>
            <a:xfrm>
              <a:off x="2554635" y="4783538"/>
              <a:ext cx="7499431" cy="2499244"/>
              <a:chOff x="0" y="-152143"/>
              <a:chExt cx="1481369" cy="493678"/>
            </a:xfrm>
          </p:grpSpPr>
          <p:sp>
            <p:nvSpPr>
              <p:cNvPr id="28" name="Freeform 18">
                <a:extLst>
                  <a:ext uri="{FF2B5EF4-FFF2-40B4-BE49-F238E27FC236}">
                    <a16:creationId xmlns:a16="http://schemas.microsoft.com/office/drawing/2014/main" id="{00000EFF-BFB1-1737-EC5D-808CBEF356F0}"/>
                  </a:ext>
                </a:extLst>
              </p:cNvPr>
              <p:cNvSpPr/>
              <p:nvPr/>
            </p:nvSpPr>
            <p:spPr>
              <a:xfrm>
                <a:off x="0" y="-123353"/>
                <a:ext cx="1455328" cy="442964"/>
              </a:xfrm>
              <a:custGeom>
                <a:avLst/>
                <a:gdLst/>
                <a:ahLst/>
                <a:cxnLst/>
                <a:rect l="l" t="t" r="r" b="b"/>
                <a:pathLst>
                  <a:path w="1455328" h="446053">
                    <a:moveTo>
                      <a:pt x="0" y="0"/>
                    </a:moveTo>
                    <a:lnTo>
                      <a:pt x="1455328" y="0"/>
                    </a:lnTo>
                    <a:lnTo>
                      <a:pt x="1455328" y="446053"/>
                    </a:lnTo>
                    <a:lnTo>
                      <a:pt x="0" y="446053"/>
                    </a:lnTo>
                    <a:close/>
                  </a:path>
                </a:pathLst>
              </a:custGeom>
              <a:solidFill>
                <a:schemeClr val="accent2">
                  <a:lumMod val="20000"/>
                  <a:lumOff val="80000"/>
                </a:schemeClr>
              </a:solidFill>
            </p:spPr>
            <p:txBody>
              <a:bodyPr/>
              <a:lstStyle/>
              <a:p>
                <a:pPr defTabSz="1219261" fontAlgn="base">
                  <a:spcBef>
                    <a:spcPct val="0"/>
                  </a:spcBef>
                  <a:spcAft>
                    <a:spcPct val="0"/>
                  </a:spcAft>
                </a:pPr>
                <a:endParaRPr lang="en-GB" sz="1333" b="1">
                  <a:solidFill>
                    <a:srgbClr val="000000"/>
                  </a:solidFill>
                  <a:latin typeface="HK Grotesk" panose="020B0604020202020204" charset="0"/>
                  <a:ea typeface="ADLaM Display" panose="02010000000000000000" pitchFamily="2" charset="0"/>
                  <a:cs typeface="ADLaM Display" panose="02010000000000000000" pitchFamily="2" charset="0"/>
                </a:endParaRPr>
              </a:p>
            </p:txBody>
          </p:sp>
          <p:sp>
            <p:nvSpPr>
              <p:cNvPr id="29" name="TextBox 19">
                <a:extLst>
                  <a:ext uri="{FF2B5EF4-FFF2-40B4-BE49-F238E27FC236}">
                    <a16:creationId xmlns:a16="http://schemas.microsoft.com/office/drawing/2014/main" id="{840587B3-4605-4C5F-B5C0-CB7D15BA945E}"/>
                  </a:ext>
                </a:extLst>
              </p:cNvPr>
              <p:cNvSpPr txBox="1"/>
              <p:nvPr/>
            </p:nvSpPr>
            <p:spPr>
              <a:xfrm>
                <a:off x="26041" y="-152143"/>
                <a:ext cx="1455328" cy="493678"/>
              </a:xfrm>
              <a:prstGeom prst="rect">
                <a:avLst/>
              </a:prstGeom>
            </p:spPr>
            <p:txBody>
              <a:bodyPr lIns="67733" tIns="67733" rIns="67733" bIns="67733" rtlCol="0" anchor="ctr"/>
              <a:lstStyle/>
              <a:p>
                <a:pPr algn="ctr" defTabSz="1219261" fontAlgn="base">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Completed 12-week follow up (n=200)</a:t>
                </a:r>
              </a:p>
              <a:p>
                <a:pPr algn="ctr" defTabSz="1219261" fontAlgn="base">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Lost to follow up (n=74) </a:t>
                </a:r>
              </a:p>
            </p:txBody>
          </p:sp>
        </p:grpSp>
        <p:grpSp>
          <p:nvGrpSpPr>
            <p:cNvPr id="17" name="Group 20">
              <a:extLst>
                <a:ext uri="{FF2B5EF4-FFF2-40B4-BE49-F238E27FC236}">
                  <a16:creationId xmlns:a16="http://schemas.microsoft.com/office/drawing/2014/main" id="{BEA2DAC8-3662-8DE6-B4BE-BF46D6D7EC09}"/>
                </a:ext>
              </a:extLst>
            </p:cNvPr>
            <p:cNvGrpSpPr/>
            <p:nvPr/>
          </p:nvGrpSpPr>
          <p:grpSpPr>
            <a:xfrm>
              <a:off x="11710270" y="4776788"/>
              <a:ext cx="7377171" cy="2499245"/>
              <a:chOff x="-6909" y="-153476"/>
              <a:chExt cx="1457219" cy="493678"/>
            </a:xfrm>
          </p:grpSpPr>
          <p:sp>
            <p:nvSpPr>
              <p:cNvPr id="26" name="Freeform 21">
                <a:extLst>
                  <a:ext uri="{FF2B5EF4-FFF2-40B4-BE49-F238E27FC236}">
                    <a16:creationId xmlns:a16="http://schemas.microsoft.com/office/drawing/2014/main" id="{7B161787-07FD-7AB8-4E66-8D1CD5037ED0}"/>
                  </a:ext>
                </a:extLst>
              </p:cNvPr>
              <p:cNvSpPr/>
              <p:nvPr/>
            </p:nvSpPr>
            <p:spPr>
              <a:xfrm>
                <a:off x="-5018" y="-123592"/>
                <a:ext cx="1455328" cy="446053"/>
              </a:xfrm>
              <a:custGeom>
                <a:avLst/>
                <a:gdLst/>
                <a:ahLst/>
                <a:cxnLst/>
                <a:rect l="l" t="t" r="r" b="b"/>
                <a:pathLst>
                  <a:path w="1455328" h="446053">
                    <a:moveTo>
                      <a:pt x="0" y="0"/>
                    </a:moveTo>
                    <a:lnTo>
                      <a:pt x="1455328" y="0"/>
                    </a:lnTo>
                    <a:lnTo>
                      <a:pt x="1455328" y="446053"/>
                    </a:lnTo>
                    <a:lnTo>
                      <a:pt x="0" y="446053"/>
                    </a:lnTo>
                    <a:close/>
                  </a:path>
                </a:pathLst>
              </a:custGeom>
              <a:solidFill>
                <a:schemeClr val="accent2">
                  <a:lumMod val="20000"/>
                  <a:lumOff val="80000"/>
                </a:schemeClr>
              </a:solidFill>
            </p:spPr>
            <p:txBody>
              <a:bodyPr/>
              <a:lstStyle/>
              <a:p>
                <a:pPr defTabSz="1219261" fontAlgn="base">
                  <a:spcBef>
                    <a:spcPct val="0"/>
                  </a:spcBef>
                  <a:spcAft>
                    <a:spcPct val="0"/>
                  </a:spcAft>
                </a:pPr>
                <a:endParaRPr lang="en-GB" sz="1333" dirty="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7" name="TextBox 22">
                <a:extLst>
                  <a:ext uri="{FF2B5EF4-FFF2-40B4-BE49-F238E27FC236}">
                    <a16:creationId xmlns:a16="http://schemas.microsoft.com/office/drawing/2014/main" id="{2C47EB76-2584-F815-3197-FD68014F85FA}"/>
                  </a:ext>
                </a:extLst>
              </p:cNvPr>
              <p:cNvSpPr txBox="1"/>
              <p:nvPr/>
            </p:nvSpPr>
            <p:spPr>
              <a:xfrm>
                <a:off x="-6909" y="-153476"/>
                <a:ext cx="1455328" cy="493678"/>
              </a:xfrm>
              <a:prstGeom prst="rect">
                <a:avLst/>
              </a:prstGeom>
            </p:spPr>
            <p:txBody>
              <a:bodyPr lIns="67733" tIns="67733" rIns="67733" bIns="67733" rtlCol="0" anchor="ctr"/>
              <a:lstStyle/>
              <a:p>
                <a:pPr algn="ctr" defTabSz="1219261" fontAlgn="base">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Completed 12-week follow up (n=210)</a:t>
                </a:r>
              </a:p>
              <a:p>
                <a:pPr algn="ctr" defTabSz="1219261" fontAlgn="base">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Lost to follow up (n=60) </a:t>
                </a:r>
              </a:p>
            </p:txBody>
          </p:sp>
        </p:grpSp>
        <p:grpSp>
          <p:nvGrpSpPr>
            <p:cNvPr id="20" name="Group 25">
              <a:extLst>
                <a:ext uri="{FF2B5EF4-FFF2-40B4-BE49-F238E27FC236}">
                  <a16:creationId xmlns:a16="http://schemas.microsoft.com/office/drawing/2014/main" id="{F943AB7B-88F6-73F4-6CC1-99501D1FADB4}"/>
                </a:ext>
              </a:extLst>
            </p:cNvPr>
            <p:cNvGrpSpPr/>
            <p:nvPr/>
          </p:nvGrpSpPr>
          <p:grpSpPr>
            <a:xfrm rot="-5400000">
              <a:off x="-370044" y="2051723"/>
              <a:ext cx="3528700" cy="1232819"/>
              <a:chOff x="11985" y="153659"/>
              <a:chExt cx="697027" cy="243520"/>
            </a:xfrm>
          </p:grpSpPr>
          <p:sp>
            <p:nvSpPr>
              <p:cNvPr id="24" name="Freeform 26">
                <a:extLst>
                  <a:ext uri="{FF2B5EF4-FFF2-40B4-BE49-F238E27FC236}">
                    <a16:creationId xmlns:a16="http://schemas.microsoft.com/office/drawing/2014/main" id="{1E56F6EE-AF51-C796-5653-67963F7CE22B}"/>
                  </a:ext>
                </a:extLst>
              </p:cNvPr>
              <p:cNvSpPr/>
              <p:nvPr/>
            </p:nvSpPr>
            <p:spPr>
              <a:xfrm>
                <a:off x="24013" y="205518"/>
                <a:ext cx="684999" cy="191661"/>
              </a:xfrm>
              <a:custGeom>
                <a:avLst/>
                <a:gdLst/>
                <a:ahLst/>
                <a:cxnLst/>
                <a:rect l="l" t="t" r="r" b="b"/>
                <a:pathLst>
                  <a:path w="434970" h="191661">
                    <a:moveTo>
                      <a:pt x="0" y="0"/>
                    </a:moveTo>
                    <a:lnTo>
                      <a:pt x="434970" y="0"/>
                    </a:lnTo>
                    <a:lnTo>
                      <a:pt x="434970" y="191661"/>
                    </a:lnTo>
                    <a:lnTo>
                      <a:pt x="0" y="191661"/>
                    </a:lnTo>
                    <a:close/>
                  </a:path>
                </a:pathLst>
              </a:custGeom>
              <a:solidFill>
                <a:schemeClr val="accent1">
                  <a:lumMod val="20000"/>
                  <a:lumOff val="80000"/>
                </a:schemeClr>
              </a:solidFill>
            </p:spPr>
            <p:txBody>
              <a:bodyPr/>
              <a:lstStyle/>
              <a:p>
                <a:pPr defTabSz="1219261" fontAlgn="base">
                  <a:spcBef>
                    <a:spcPct val="0"/>
                  </a:spcBef>
                  <a:spcAft>
                    <a:spcPct val="0"/>
                  </a:spcAft>
                </a:pPr>
                <a:endParaRPr lang="en-GB" sz="1333">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5" name="TextBox 27">
                <a:extLst>
                  <a:ext uri="{FF2B5EF4-FFF2-40B4-BE49-F238E27FC236}">
                    <a16:creationId xmlns:a16="http://schemas.microsoft.com/office/drawing/2014/main" id="{6411EE52-9EC0-80EF-EAC0-0E0634373B5E}"/>
                  </a:ext>
                </a:extLst>
              </p:cNvPr>
              <p:cNvSpPr txBox="1"/>
              <p:nvPr/>
            </p:nvSpPr>
            <p:spPr>
              <a:xfrm>
                <a:off x="11985" y="153659"/>
                <a:ext cx="697027" cy="239286"/>
              </a:xfrm>
              <a:prstGeom prst="rect">
                <a:avLst/>
              </a:prstGeom>
            </p:spPr>
            <p:txBody>
              <a:bodyPr lIns="67733" tIns="67733" rIns="67733" bIns="67733" rtlCol="0" anchor="ctr"/>
              <a:lstStyle/>
              <a:p>
                <a:pPr algn="ctr" defTabSz="1219261" fontAlgn="base">
                  <a:lnSpc>
                    <a:spcPts val="4479"/>
                  </a:lnSpc>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Allocation</a:t>
                </a:r>
              </a:p>
            </p:txBody>
          </p:sp>
        </p:grpSp>
        <p:grpSp>
          <p:nvGrpSpPr>
            <p:cNvPr id="21" name="Group 28">
              <a:extLst>
                <a:ext uri="{FF2B5EF4-FFF2-40B4-BE49-F238E27FC236}">
                  <a16:creationId xmlns:a16="http://schemas.microsoft.com/office/drawing/2014/main" id="{E9A8BDCF-0AC8-DAB5-1E2F-D6CFE3B847FA}"/>
                </a:ext>
              </a:extLst>
            </p:cNvPr>
            <p:cNvGrpSpPr/>
            <p:nvPr/>
          </p:nvGrpSpPr>
          <p:grpSpPr>
            <a:xfrm rot="-5400000">
              <a:off x="-101413" y="5740640"/>
              <a:ext cx="2929335" cy="1294926"/>
              <a:chOff x="-8072" y="141391"/>
              <a:chExt cx="578634" cy="255788"/>
            </a:xfrm>
          </p:grpSpPr>
          <p:sp>
            <p:nvSpPr>
              <p:cNvPr id="22" name="Freeform 29">
                <a:extLst>
                  <a:ext uri="{FF2B5EF4-FFF2-40B4-BE49-F238E27FC236}">
                    <a16:creationId xmlns:a16="http://schemas.microsoft.com/office/drawing/2014/main" id="{8E1364FA-3E40-9532-5355-424DB86EB029}"/>
                  </a:ext>
                </a:extLst>
              </p:cNvPr>
              <p:cNvSpPr/>
              <p:nvPr/>
            </p:nvSpPr>
            <p:spPr>
              <a:xfrm>
                <a:off x="30606" y="205518"/>
                <a:ext cx="537067" cy="191661"/>
              </a:xfrm>
              <a:custGeom>
                <a:avLst/>
                <a:gdLst/>
                <a:ahLst/>
                <a:cxnLst/>
                <a:rect l="l" t="t" r="r" b="b"/>
                <a:pathLst>
                  <a:path w="446053" h="191661">
                    <a:moveTo>
                      <a:pt x="0" y="0"/>
                    </a:moveTo>
                    <a:lnTo>
                      <a:pt x="446053" y="0"/>
                    </a:lnTo>
                    <a:lnTo>
                      <a:pt x="446053" y="191661"/>
                    </a:lnTo>
                    <a:lnTo>
                      <a:pt x="0" y="191661"/>
                    </a:lnTo>
                    <a:close/>
                  </a:path>
                </a:pathLst>
              </a:custGeom>
              <a:solidFill>
                <a:schemeClr val="accent1">
                  <a:lumMod val="20000"/>
                  <a:lumOff val="80000"/>
                </a:schemeClr>
              </a:solidFill>
            </p:spPr>
            <p:txBody>
              <a:bodyPr/>
              <a:lstStyle/>
              <a:p>
                <a:pPr defTabSz="1219261" fontAlgn="base">
                  <a:spcBef>
                    <a:spcPct val="0"/>
                  </a:spcBef>
                  <a:spcAft>
                    <a:spcPct val="0"/>
                  </a:spcAft>
                </a:pPr>
                <a:endParaRPr lang="en-GB" sz="1333">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3" name="TextBox 30">
                <a:extLst>
                  <a:ext uri="{FF2B5EF4-FFF2-40B4-BE49-F238E27FC236}">
                    <a16:creationId xmlns:a16="http://schemas.microsoft.com/office/drawing/2014/main" id="{B33FBAD1-25F7-18C4-F152-0AD46905B03F}"/>
                  </a:ext>
                </a:extLst>
              </p:cNvPr>
              <p:cNvSpPr txBox="1"/>
              <p:nvPr/>
            </p:nvSpPr>
            <p:spPr>
              <a:xfrm>
                <a:off x="-8072" y="141391"/>
                <a:ext cx="578634" cy="239286"/>
              </a:xfrm>
              <a:prstGeom prst="rect">
                <a:avLst/>
              </a:prstGeom>
            </p:spPr>
            <p:txBody>
              <a:bodyPr lIns="67733" tIns="67733" rIns="67733" bIns="67733" rtlCol="0" anchor="ctr"/>
              <a:lstStyle/>
              <a:p>
                <a:pPr algn="ctr" defTabSz="1219261" fontAlgn="base">
                  <a:lnSpc>
                    <a:spcPts val="4479"/>
                  </a:lnSpc>
                  <a:spcBef>
                    <a:spcPct val="0"/>
                  </a:spcBef>
                  <a:spcAft>
                    <a:spcPct val="0"/>
                  </a:spcAft>
                </a:pPr>
                <a:r>
                  <a:rPr lang="en-US" sz="1867" b="1" dirty="0">
                    <a:solidFill>
                      <a:srgbClr val="000000"/>
                    </a:solidFill>
                    <a:latin typeface="HK Grotesk" panose="020B0604020202020204" charset="0"/>
                    <a:ea typeface="ADLaM Display" panose="02010000000000000000" pitchFamily="2" charset="0"/>
                    <a:cs typeface="ADLaM Display" panose="02010000000000000000" pitchFamily="2" charset="0"/>
                  </a:rPr>
                  <a:t>Analysis</a:t>
                </a:r>
              </a:p>
            </p:txBody>
          </p:sp>
        </p:grpSp>
      </p:grpSp>
      <p:sp>
        <p:nvSpPr>
          <p:cNvPr id="37" name="Freeform 7">
            <a:extLst>
              <a:ext uri="{FF2B5EF4-FFF2-40B4-BE49-F238E27FC236}">
                <a16:creationId xmlns:a16="http://schemas.microsoft.com/office/drawing/2014/main" id="{488C545B-7936-5020-11F9-6718F13B6CED}"/>
              </a:ext>
            </a:extLst>
          </p:cNvPr>
          <p:cNvSpPr/>
          <p:nvPr/>
        </p:nvSpPr>
        <p:spPr>
          <a:xfrm>
            <a:off x="815413" y="5616017"/>
            <a:ext cx="3560264" cy="445635"/>
          </a:xfrm>
          <a:custGeom>
            <a:avLst/>
            <a:gdLst/>
            <a:ahLst/>
            <a:cxnLst/>
            <a:rect l="l" t="t" r="r" b="b"/>
            <a:pathLst>
              <a:path w="3120099" h="643539">
                <a:moveTo>
                  <a:pt x="33005" y="0"/>
                </a:moveTo>
                <a:lnTo>
                  <a:pt x="3087095" y="0"/>
                </a:lnTo>
                <a:cubicBezTo>
                  <a:pt x="3095848" y="0"/>
                  <a:pt x="3104243" y="3477"/>
                  <a:pt x="3110433" y="9667"/>
                </a:cubicBezTo>
                <a:cubicBezTo>
                  <a:pt x="3116622" y="15856"/>
                  <a:pt x="3120099" y="24251"/>
                  <a:pt x="3120099" y="33005"/>
                </a:cubicBezTo>
                <a:lnTo>
                  <a:pt x="3120099" y="610534"/>
                </a:lnTo>
                <a:cubicBezTo>
                  <a:pt x="3120099" y="619287"/>
                  <a:pt x="3116622" y="627682"/>
                  <a:pt x="3110433" y="633872"/>
                </a:cubicBezTo>
                <a:cubicBezTo>
                  <a:pt x="3104243" y="640061"/>
                  <a:pt x="3095848" y="643539"/>
                  <a:pt x="3087095" y="643539"/>
                </a:cubicBezTo>
                <a:lnTo>
                  <a:pt x="33005" y="643539"/>
                </a:lnTo>
                <a:cubicBezTo>
                  <a:pt x="24251" y="643539"/>
                  <a:pt x="15856" y="640061"/>
                  <a:pt x="9667" y="633872"/>
                </a:cubicBezTo>
                <a:cubicBezTo>
                  <a:pt x="3477" y="627682"/>
                  <a:pt x="0" y="619287"/>
                  <a:pt x="0" y="610534"/>
                </a:cubicBezTo>
                <a:lnTo>
                  <a:pt x="0" y="33005"/>
                </a:lnTo>
                <a:cubicBezTo>
                  <a:pt x="0" y="24251"/>
                  <a:pt x="3477" y="15856"/>
                  <a:pt x="9667" y="9667"/>
                </a:cubicBezTo>
                <a:cubicBezTo>
                  <a:pt x="15856" y="3477"/>
                  <a:pt x="24251" y="0"/>
                  <a:pt x="33005" y="0"/>
                </a:cubicBezTo>
                <a:close/>
              </a:path>
            </a:pathLst>
          </a:custGeom>
          <a:solidFill>
            <a:srgbClr val="CEF0FE"/>
          </a:solidFill>
        </p:spPr>
        <p:txBody>
          <a:bodyPr/>
          <a:lstStyle/>
          <a:p>
            <a:pPr defTabSz="1219261" fontAlgn="base">
              <a:spcBef>
                <a:spcPct val="0"/>
              </a:spcBef>
              <a:spcAft>
                <a:spcPct val="0"/>
              </a:spcAft>
            </a:pPr>
            <a:r>
              <a:rPr lang="en-GB" sz="2133" b="1" dirty="0">
                <a:solidFill>
                  <a:srgbClr val="000000"/>
                </a:solidFill>
                <a:latin typeface="HK Grotesk" panose="020B0604020202020204" charset="0"/>
                <a:ea typeface="ADLaM Display" panose="02010000000000000000" pitchFamily="2" charset="0"/>
                <a:cs typeface="ADLaM Display" panose="02010000000000000000" pitchFamily="2" charset="0"/>
              </a:rPr>
              <a:t>Activities of Daily Living</a:t>
            </a:r>
          </a:p>
        </p:txBody>
      </p:sp>
      <p:sp>
        <p:nvSpPr>
          <p:cNvPr id="38" name="Freeform 7">
            <a:extLst>
              <a:ext uri="{FF2B5EF4-FFF2-40B4-BE49-F238E27FC236}">
                <a16:creationId xmlns:a16="http://schemas.microsoft.com/office/drawing/2014/main" id="{7D564CEE-B086-8170-A023-68FDE27DA69B}"/>
              </a:ext>
            </a:extLst>
          </p:cNvPr>
          <p:cNvSpPr/>
          <p:nvPr/>
        </p:nvSpPr>
        <p:spPr>
          <a:xfrm>
            <a:off x="815413" y="6190915"/>
            <a:ext cx="3560264" cy="445635"/>
          </a:xfrm>
          <a:custGeom>
            <a:avLst/>
            <a:gdLst/>
            <a:ahLst/>
            <a:cxnLst/>
            <a:rect l="l" t="t" r="r" b="b"/>
            <a:pathLst>
              <a:path w="3120099" h="643539">
                <a:moveTo>
                  <a:pt x="33005" y="0"/>
                </a:moveTo>
                <a:lnTo>
                  <a:pt x="3087095" y="0"/>
                </a:lnTo>
                <a:cubicBezTo>
                  <a:pt x="3095848" y="0"/>
                  <a:pt x="3104243" y="3477"/>
                  <a:pt x="3110433" y="9667"/>
                </a:cubicBezTo>
                <a:cubicBezTo>
                  <a:pt x="3116622" y="15856"/>
                  <a:pt x="3120099" y="24251"/>
                  <a:pt x="3120099" y="33005"/>
                </a:cubicBezTo>
                <a:lnTo>
                  <a:pt x="3120099" y="610534"/>
                </a:lnTo>
                <a:cubicBezTo>
                  <a:pt x="3120099" y="619287"/>
                  <a:pt x="3116622" y="627682"/>
                  <a:pt x="3110433" y="633872"/>
                </a:cubicBezTo>
                <a:cubicBezTo>
                  <a:pt x="3104243" y="640061"/>
                  <a:pt x="3095848" y="643539"/>
                  <a:pt x="3087095" y="643539"/>
                </a:cubicBezTo>
                <a:lnTo>
                  <a:pt x="33005" y="643539"/>
                </a:lnTo>
                <a:cubicBezTo>
                  <a:pt x="24251" y="643539"/>
                  <a:pt x="15856" y="640061"/>
                  <a:pt x="9667" y="633872"/>
                </a:cubicBezTo>
                <a:cubicBezTo>
                  <a:pt x="3477" y="627682"/>
                  <a:pt x="0" y="619287"/>
                  <a:pt x="0" y="610534"/>
                </a:cubicBezTo>
                <a:lnTo>
                  <a:pt x="0" y="33005"/>
                </a:lnTo>
                <a:cubicBezTo>
                  <a:pt x="0" y="24251"/>
                  <a:pt x="3477" y="15856"/>
                  <a:pt x="9667" y="9667"/>
                </a:cubicBezTo>
                <a:cubicBezTo>
                  <a:pt x="15856" y="3477"/>
                  <a:pt x="24251" y="0"/>
                  <a:pt x="33005" y="0"/>
                </a:cubicBezTo>
                <a:close/>
              </a:path>
            </a:pathLst>
          </a:custGeom>
          <a:solidFill>
            <a:srgbClr val="CEF0FE"/>
          </a:solidFill>
        </p:spPr>
        <p:txBody>
          <a:bodyPr/>
          <a:lstStyle/>
          <a:p>
            <a:pPr defTabSz="1219261" fontAlgn="base">
              <a:spcBef>
                <a:spcPct val="0"/>
              </a:spcBef>
              <a:spcAft>
                <a:spcPct val="0"/>
              </a:spcAft>
            </a:pPr>
            <a:r>
              <a:rPr lang="en-GB" sz="2133" b="1" dirty="0">
                <a:solidFill>
                  <a:srgbClr val="000000"/>
                </a:solidFill>
                <a:latin typeface="HK Grotesk" panose="020B0604020202020204" charset="0"/>
                <a:ea typeface="ADLaM Display" panose="02010000000000000000" pitchFamily="2" charset="0"/>
                <a:cs typeface="ADLaM Display" panose="02010000000000000000" pitchFamily="2" charset="0"/>
              </a:rPr>
              <a:t>Emotional Wellbeing</a:t>
            </a:r>
          </a:p>
        </p:txBody>
      </p:sp>
      <p:sp>
        <p:nvSpPr>
          <p:cNvPr id="39" name="Freeform 7">
            <a:extLst>
              <a:ext uri="{FF2B5EF4-FFF2-40B4-BE49-F238E27FC236}">
                <a16:creationId xmlns:a16="http://schemas.microsoft.com/office/drawing/2014/main" id="{980F6429-A73A-EF6E-F0DF-29410C11DBF4}"/>
              </a:ext>
            </a:extLst>
          </p:cNvPr>
          <p:cNvSpPr/>
          <p:nvPr/>
        </p:nvSpPr>
        <p:spPr>
          <a:xfrm>
            <a:off x="5737849" y="5642679"/>
            <a:ext cx="2172479" cy="418972"/>
          </a:xfrm>
          <a:custGeom>
            <a:avLst/>
            <a:gdLst/>
            <a:ahLst/>
            <a:cxnLst/>
            <a:rect l="l" t="t" r="r" b="b"/>
            <a:pathLst>
              <a:path w="3120099" h="643539">
                <a:moveTo>
                  <a:pt x="33005" y="0"/>
                </a:moveTo>
                <a:lnTo>
                  <a:pt x="3087095" y="0"/>
                </a:lnTo>
                <a:cubicBezTo>
                  <a:pt x="3095848" y="0"/>
                  <a:pt x="3104243" y="3477"/>
                  <a:pt x="3110433" y="9667"/>
                </a:cubicBezTo>
                <a:cubicBezTo>
                  <a:pt x="3116622" y="15856"/>
                  <a:pt x="3120099" y="24251"/>
                  <a:pt x="3120099" y="33005"/>
                </a:cubicBezTo>
                <a:lnTo>
                  <a:pt x="3120099" y="610534"/>
                </a:lnTo>
                <a:cubicBezTo>
                  <a:pt x="3120099" y="619287"/>
                  <a:pt x="3116622" y="627682"/>
                  <a:pt x="3110433" y="633872"/>
                </a:cubicBezTo>
                <a:cubicBezTo>
                  <a:pt x="3104243" y="640061"/>
                  <a:pt x="3095848" y="643539"/>
                  <a:pt x="3087095" y="643539"/>
                </a:cubicBezTo>
                <a:lnTo>
                  <a:pt x="33005" y="643539"/>
                </a:lnTo>
                <a:cubicBezTo>
                  <a:pt x="24251" y="643539"/>
                  <a:pt x="15856" y="640061"/>
                  <a:pt x="9667" y="633872"/>
                </a:cubicBezTo>
                <a:cubicBezTo>
                  <a:pt x="3477" y="627682"/>
                  <a:pt x="0" y="619287"/>
                  <a:pt x="0" y="610534"/>
                </a:cubicBezTo>
                <a:lnTo>
                  <a:pt x="0" y="33005"/>
                </a:lnTo>
                <a:cubicBezTo>
                  <a:pt x="0" y="24251"/>
                  <a:pt x="3477" y="15856"/>
                  <a:pt x="9667" y="9667"/>
                </a:cubicBezTo>
                <a:cubicBezTo>
                  <a:pt x="15856" y="3477"/>
                  <a:pt x="24251" y="0"/>
                  <a:pt x="33005" y="0"/>
                </a:cubicBezTo>
                <a:close/>
              </a:path>
            </a:pathLst>
          </a:custGeom>
          <a:solidFill>
            <a:srgbClr val="CEF0FE"/>
          </a:solidFill>
        </p:spPr>
        <p:txBody>
          <a:bodyPr/>
          <a:lstStyle/>
          <a:p>
            <a:pPr defTabSz="1219261" fontAlgn="base">
              <a:spcBef>
                <a:spcPct val="0"/>
              </a:spcBef>
              <a:spcAft>
                <a:spcPct val="0"/>
              </a:spcAft>
            </a:pPr>
            <a:r>
              <a:rPr lang="en-GB" sz="2133" b="1" dirty="0">
                <a:solidFill>
                  <a:srgbClr val="000000"/>
                </a:solidFill>
                <a:latin typeface="HK Grotesk" panose="020B0604020202020204" charset="0"/>
                <a:ea typeface="ADLaM Display" panose="02010000000000000000" pitchFamily="2" charset="0"/>
                <a:cs typeface="ADLaM Display" panose="02010000000000000000" pitchFamily="2" charset="0"/>
              </a:rPr>
              <a:t>Self-Efficacy</a:t>
            </a:r>
          </a:p>
        </p:txBody>
      </p:sp>
      <p:sp>
        <p:nvSpPr>
          <p:cNvPr id="40" name="Freeform 7">
            <a:extLst>
              <a:ext uri="{FF2B5EF4-FFF2-40B4-BE49-F238E27FC236}">
                <a16:creationId xmlns:a16="http://schemas.microsoft.com/office/drawing/2014/main" id="{6DDD7E54-36C5-DC1D-CD15-936D8D96AC4F}"/>
              </a:ext>
            </a:extLst>
          </p:cNvPr>
          <p:cNvSpPr/>
          <p:nvPr/>
        </p:nvSpPr>
        <p:spPr>
          <a:xfrm>
            <a:off x="708938" y="4995403"/>
            <a:ext cx="8056113" cy="504659"/>
          </a:xfrm>
          <a:custGeom>
            <a:avLst/>
            <a:gdLst/>
            <a:ahLst/>
            <a:cxnLst/>
            <a:rect l="l" t="t" r="r" b="b"/>
            <a:pathLst>
              <a:path w="3120099" h="643539">
                <a:moveTo>
                  <a:pt x="33005" y="0"/>
                </a:moveTo>
                <a:lnTo>
                  <a:pt x="3087095" y="0"/>
                </a:lnTo>
                <a:cubicBezTo>
                  <a:pt x="3095848" y="0"/>
                  <a:pt x="3104243" y="3477"/>
                  <a:pt x="3110433" y="9667"/>
                </a:cubicBezTo>
                <a:cubicBezTo>
                  <a:pt x="3116622" y="15856"/>
                  <a:pt x="3120099" y="24251"/>
                  <a:pt x="3120099" y="33005"/>
                </a:cubicBezTo>
                <a:lnTo>
                  <a:pt x="3120099" y="610534"/>
                </a:lnTo>
                <a:cubicBezTo>
                  <a:pt x="3120099" y="619287"/>
                  <a:pt x="3116622" y="627682"/>
                  <a:pt x="3110433" y="633872"/>
                </a:cubicBezTo>
                <a:cubicBezTo>
                  <a:pt x="3104243" y="640061"/>
                  <a:pt x="3095848" y="643539"/>
                  <a:pt x="3087095" y="643539"/>
                </a:cubicBezTo>
                <a:lnTo>
                  <a:pt x="33005" y="643539"/>
                </a:lnTo>
                <a:cubicBezTo>
                  <a:pt x="24251" y="643539"/>
                  <a:pt x="15856" y="640061"/>
                  <a:pt x="9667" y="633872"/>
                </a:cubicBezTo>
                <a:cubicBezTo>
                  <a:pt x="3477" y="627682"/>
                  <a:pt x="0" y="619287"/>
                  <a:pt x="0" y="610534"/>
                </a:cubicBezTo>
                <a:lnTo>
                  <a:pt x="0" y="33005"/>
                </a:lnTo>
                <a:cubicBezTo>
                  <a:pt x="0" y="24251"/>
                  <a:pt x="3477" y="15856"/>
                  <a:pt x="9667" y="9667"/>
                </a:cubicBezTo>
                <a:cubicBezTo>
                  <a:pt x="15856" y="3477"/>
                  <a:pt x="24251" y="0"/>
                  <a:pt x="33005" y="0"/>
                </a:cubicBezTo>
                <a:close/>
              </a:path>
            </a:pathLst>
          </a:custGeom>
          <a:solidFill>
            <a:schemeClr val="bg1"/>
          </a:solidFill>
        </p:spPr>
        <p:txBody>
          <a:bodyPr/>
          <a:lstStyle/>
          <a:p>
            <a:pPr defTabSz="1219261" fontAlgn="base">
              <a:spcBef>
                <a:spcPct val="0"/>
              </a:spcBef>
              <a:spcAft>
                <a:spcPct val="0"/>
              </a:spcAft>
            </a:pPr>
            <a:r>
              <a:rPr lang="en-GB" sz="2400" u="sng"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LISTEN outcomes in comparison to usual care:</a:t>
            </a:r>
          </a:p>
        </p:txBody>
      </p:sp>
      <p:pic>
        <p:nvPicPr>
          <p:cNvPr id="42" name="Graphic 41" descr="Circle with left arrow with solid fill">
            <a:extLst>
              <a:ext uri="{FF2B5EF4-FFF2-40B4-BE49-F238E27FC236}">
                <a16:creationId xmlns:a16="http://schemas.microsoft.com/office/drawing/2014/main" id="{C0F5F253-6909-7682-2E09-1BF027098EF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5400000">
            <a:off x="4350063" y="5477245"/>
            <a:ext cx="712419" cy="712419"/>
          </a:xfrm>
          <a:prstGeom prst="rect">
            <a:avLst/>
          </a:prstGeom>
        </p:spPr>
      </p:pic>
      <p:pic>
        <p:nvPicPr>
          <p:cNvPr id="43" name="Graphic 42" descr="Circle with left arrow with solid fill">
            <a:extLst>
              <a:ext uri="{FF2B5EF4-FFF2-40B4-BE49-F238E27FC236}">
                <a16:creationId xmlns:a16="http://schemas.microsoft.com/office/drawing/2014/main" id="{D8F07EC7-1A7C-2C6D-CE8F-94364705814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5400000">
            <a:off x="4350063" y="6097860"/>
            <a:ext cx="712419" cy="712419"/>
          </a:xfrm>
          <a:prstGeom prst="rect">
            <a:avLst/>
          </a:prstGeom>
        </p:spPr>
      </p:pic>
      <p:pic>
        <p:nvPicPr>
          <p:cNvPr id="44" name="Graphic 43" descr="Circle with left arrow with solid fill">
            <a:extLst>
              <a:ext uri="{FF2B5EF4-FFF2-40B4-BE49-F238E27FC236}">
                <a16:creationId xmlns:a16="http://schemas.microsoft.com/office/drawing/2014/main" id="{B240CA6A-F57C-68A4-ABC8-00156DB496D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5400000">
            <a:off x="7971696" y="5500515"/>
            <a:ext cx="712419" cy="712419"/>
          </a:xfrm>
          <a:prstGeom prst="rect">
            <a:avLst/>
          </a:prstGeom>
        </p:spPr>
      </p:pic>
      <p:pic>
        <p:nvPicPr>
          <p:cNvPr id="45" name="Picture 44" descr="A qr code on a white background&#10;&#10;AI-generated content may be incorrect.">
            <a:extLst>
              <a:ext uri="{FF2B5EF4-FFF2-40B4-BE49-F238E27FC236}">
                <a16:creationId xmlns:a16="http://schemas.microsoft.com/office/drawing/2014/main" id="{F0155D91-8B91-4270-3BA8-74AE5E20772F}"/>
              </a:ext>
            </a:extLst>
          </p:cNvPr>
          <p:cNvPicPr>
            <a:picLocks noChangeAspect="1"/>
          </p:cNvPicPr>
          <p:nvPr/>
        </p:nvPicPr>
        <p:blipFill>
          <a:blip r:embed="rId3">
            <a:extLst>
              <a:ext uri="{28A0092B-C50C-407E-A947-70E740481C1C}">
                <a14:useLocalDpi xmlns:a14="http://schemas.microsoft.com/office/drawing/2010/main" val="0"/>
              </a:ext>
            </a:extLst>
          </a:blip>
          <a:srcRect l="7242" t="6573" r="4986" b="8987"/>
          <a:stretch/>
        </p:blipFill>
        <p:spPr>
          <a:xfrm>
            <a:off x="10901913" y="5519228"/>
            <a:ext cx="1272223" cy="1223917"/>
          </a:xfrm>
          <a:prstGeom prst="rect">
            <a:avLst/>
          </a:prstGeom>
        </p:spPr>
      </p:pic>
      <p:sp>
        <p:nvSpPr>
          <p:cNvPr id="46" name="TextBox 45">
            <a:extLst>
              <a:ext uri="{FF2B5EF4-FFF2-40B4-BE49-F238E27FC236}">
                <a16:creationId xmlns:a16="http://schemas.microsoft.com/office/drawing/2014/main" id="{130C7D45-6DDE-998F-4599-E320FAEC270D}"/>
              </a:ext>
            </a:extLst>
          </p:cNvPr>
          <p:cNvSpPr txBox="1"/>
          <p:nvPr/>
        </p:nvSpPr>
        <p:spPr>
          <a:xfrm>
            <a:off x="9045174" y="5553056"/>
            <a:ext cx="2100647" cy="584775"/>
          </a:xfrm>
          <a:prstGeom prst="rect">
            <a:avLst/>
          </a:prstGeom>
          <a:noFill/>
        </p:spPr>
        <p:txBody>
          <a:bodyPr wrap="square">
            <a:spAutoFit/>
          </a:bodyPr>
          <a:lstStyle/>
          <a:p>
            <a:pPr defTabSz="1219261" fontAlgn="base">
              <a:spcBef>
                <a:spcPct val="0"/>
              </a:spcBef>
              <a:spcAft>
                <a:spcPct val="0"/>
              </a:spcAft>
            </a:pPr>
            <a:r>
              <a:rPr lang="en-GB"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Scan here for the published paper:</a:t>
            </a:r>
          </a:p>
        </p:txBody>
      </p:sp>
      <p:sp>
        <p:nvSpPr>
          <p:cNvPr id="3" name="Freeform 2">
            <a:extLst>
              <a:ext uri="{FF2B5EF4-FFF2-40B4-BE49-F238E27FC236}">
                <a16:creationId xmlns:a16="http://schemas.microsoft.com/office/drawing/2014/main" id="{5B428284-B9E8-68F2-ABC6-3DE876410424}"/>
              </a:ext>
            </a:extLst>
          </p:cNvPr>
          <p:cNvSpPr/>
          <p:nvPr/>
        </p:nvSpPr>
        <p:spPr>
          <a:xfrm>
            <a:off x="10759689" y="-2618"/>
            <a:ext cx="1432311" cy="143231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4"/>
            <a:stretch>
              <a:fillRect/>
            </a:stretch>
          </a:blipFill>
        </p:spPr>
        <p:txBody>
          <a:bodyPr/>
          <a:lstStyle/>
          <a:p>
            <a:pPr defTabSz="609630"/>
            <a:endParaRPr lang="en-GB" sz="1200">
              <a:solidFill>
                <a:srgbClr val="000000"/>
              </a:solidFill>
              <a:latin typeface="Arial" panose="020B0604020202020204"/>
            </a:endParaRPr>
          </a:p>
        </p:txBody>
      </p:sp>
      <p:sp>
        <p:nvSpPr>
          <p:cNvPr id="7" name="Freeform 19">
            <a:extLst>
              <a:ext uri="{FF2B5EF4-FFF2-40B4-BE49-F238E27FC236}">
                <a16:creationId xmlns:a16="http://schemas.microsoft.com/office/drawing/2014/main" id="{46939787-8FF5-1A9B-0345-604484FAB2BD}"/>
              </a:ext>
            </a:extLst>
          </p:cNvPr>
          <p:cNvSpPr/>
          <p:nvPr/>
        </p:nvSpPr>
        <p:spPr>
          <a:xfrm>
            <a:off x="496091" y="63389"/>
            <a:ext cx="2133609" cy="368411"/>
          </a:xfrm>
          <a:custGeom>
            <a:avLst/>
            <a:gdLst/>
            <a:ahLst/>
            <a:cxnLst/>
            <a:rect l="l" t="t" r="r" b="b"/>
            <a:pathLst>
              <a:path w="4320849" h="773205">
                <a:moveTo>
                  <a:pt x="0" y="0"/>
                </a:moveTo>
                <a:lnTo>
                  <a:pt x="4320849" y="0"/>
                </a:lnTo>
                <a:lnTo>
                  <a:pt x="4320849" y="773204"/>
                </a:lnTo>
                <a:lnTo>
                  <a:pt x="0" y="773204"/>
                </a:lnTo>
                <a:lnTo>
                  <a:pt x="0" y="0"/>
                </a:lnTo>
                <a:close/>
              </a:path>
            </a:pathLst>
          </a:custGeom>
          <a:blipFill>
            <a:blip r:embed="rId5"/>
            <a:stretch>
              <a:fillRect/>
            </a:stretch>
          </a:blipFill>
        </p:spPr>
        <p:txBody>
          <a:bodyPr/>
          <a:lstStyle/>
          <a:p>
            <a:pPr defTabSz="609630"/>
            <a:endParaRPr lang="en-GB" sz="1200">
              <a:solidFill>
                <a:srgbClr val="000000"/>
              </a:solidFill>
              <a:latin typeface="Arial" panose="020B0604020202020204"/>
            </a:endParaRPr>
          </a:p>
        </p:txBody>
      </p:sp>
    </p:spTree>
    <p:extLst>
      <p:ext uri="{BB962C8B-B14F-4D97-AF65-F5344CB8AC3E}">
        <p14:creationId xmlns:p14="http://schemas.microsoft.com/office/powerpoint/2010/main" val="23674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759689" y="20445"/>
            <a:ext cx="1432311" cy="143231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10" name="TextBox 10"/>
          <p:cNvSpPr txBox="1"/>
          <p:nvPr/>
        </p:nvSpPr>
        <p:spPr>
          <a:xfrm>
            <a:off x="2902632" y="359980"/>
            <a:ext cx="6735061" cy="474489"/>
          </a:xfrm>
          <a:prstGeom prst="rect">
            <a:avLst/>
          </a:prstGeom>
          <a:ln>
            <a:noFill/>
          </a:ln>
        </p:spPr>
        <p:txBody>
          <a:bodyPr wrap="square" lIns="0" tIns="0" rIns="0" bIns="0" rtlCol="0" anchor="t">
            <a:spAutoFit/>
          </a:bodyPr>
          <a:lstStyle/>
          <a:p>
            <a:pPr algn="ctr" defTabSz="609630">
              <a:lnSpc>
                <a:spcPts val="3733"/>
              </a:lnSpc>
              <a:spcBef>
                <a:spcPct val="0"/>
              </a:spcBef>
            </a:pPr>
            <a:r>
              <a:rPr lang="en-US" sz="3734" dirty="0">
                <a:solidFill>
                  <a:srgbClr val="8064A2">
                    <a:lumMod val="75000"/>
                  </a:srgbClr>
                </a:solidFill>
                <a:latin typeface="ADLaM Display" panose="02010000000000000000" pitchFamily="2" charset="0"/>
                <a:ea typeface="ADLaM Display" panose="02010000000000000000" pitchFamily="2" charset="0"/>
                <a:cs typeface="ADLaM Display" panose="02010000000000000000" pitchFamily="2" charset="0"/>
              </a:rPr>
              <a:t>Process evaluation </a:t>
            </a:r>
          </a:p>
        </p:txBody>
      </p:sp>
      <p:sp>
        <p:nvSpPr>
          <p:cNvPr id="17" name="Freeform 2">
            <a:extLst>
              <a:ext uri="{FF2B5EF4-FFF2-40B4-BE49-F238E27FC236}">
                <a16:creationId xmlns:a16="http://schemas.microsoft.com/office/drawing/2014/main" id="{69EE8702-E1B6-0C69-3BF4-5DD8AC33765D}"/>
              </a:ext>
            </a:extLst>
          </p:cNvPr>
          <p:cNvSpPr/>
          <p:nvPr/>
        </p:nvSpPr>
        <p:spPr>
          <a:xfrm>
            <a:off x="10759689" y="20445"/>
            <a:ext cx="1432311" cy="143231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18" name="Freeform 19">
            <a:extLst>
              <a:ext uri="{FF2B5EF4-FFF2-40B4-BE49-F238E27FC236}">
                <a16:creationId xmlns:a16="http://schemas.microsoft.com/office/drawing/2014/main" id="{515A16CF-EEF1-A855-6855-9ADB49A73352}"/>
              </a:ext>
            </a:extLst>
          </p:cNvPr>
          <p:cNvSpPr/>
          <p:nvPr/>
        </p:nvSpPr>
        <p:spPr>
          <a:xfrm>
            <a:off x="496091" y="63389"/>
            <a:ext cx="2133609" cy="368411"/>
          </a:xfrm>
          <a:custGeom>
            <a:avLst/>
            <a:gdLst/>
            <a:ahLst/>
            <a:cxnLst/>
            <a:rect l="l" t="t" r="r" b="b"/>
            <a:pathLst>
              <a:path w="4320849" h="773205">
                <a:moveTo>
                  <a:pt x="0" y="0"/>
                </a:moveTo>
                <a:lnTo>
                  <a:pt x="4320849" y="0"/>
                </a:lnTo>
                <a:lnTo>
                  <a:pt x="4320849" y="773204"/>
                </a:lnTo>
                <a:lnTo>
                  <a:pt x="0" y="773204"/>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19" name="Freeform 5">
            <a:extLst>
              <a:ext uri="{FF2B5EF4-FFF2-40B4-BE49-F238E27FC236}">
                <a16:creationId xmlns:a16="http://schemas.microsoft.com/office/drawing/2014/main" id="{315E7E22-53B5-3A30-7950-3239AA9EFBA4}"/>
              </a:ext>
            </a:extLst>
          </p:cNvPr>
          <p:cNvSpPr/>
          <p:nvPr/>
        </p:nvSpPr>
        <p:spPr>
          <a:xfrm>
            <a:off x="0" y="-2236"/>
            <a:ext cx="304800" cy="6860235"/>
          </a:xfrm>
          <a:custGeom>
            <a:avLst/>
            <a:gdLst/>
            <a:ahLst/>
            <a:cxnLst/>
            <a:rect l="l" t="t" r="r" b="b"/>
            <a:pathLst>
              <a:path w="6284375" h="3096219">
                <a:moveTo>
                  <a:pt x="16386" y="0"/>
                </a:moveTo>
                <a:lnTo>
                  <a:pt x="6267988" y="0"/>
                </a:lnTo>
                <a:cubicBezTo>
                  <a:pt x="6272334" y="0"/>
                  <a:pt x="6276502" y="1726"/>
                  <a:pt x="6279575" y="4799"/>
                </a:cubicBezTo>
                <a:cubicBezTo>
                  <a:pt x="6282648" y="7873"/>
                  <a:pt x="6284375" y="12040"/>
                  <a:pt x="6284375" y="16386"/>
                </a:cubicBezTo>
                <a:lnTo>
                  <a:pt x="6284375" y="3079833"/>
                </a:lnTo>
                <a:cubicBezTo>
                  <a:pt x="6284375" y="3084179"/>
                  <a:pt x="6282648" y="3088347"/>
                  <a:pt x="6279575" y="3091420"/>
                </a:cubicBezTo>
                <a:cubicBezTo>
                  <a:pt x="6276502" y="3094493"/>
                  <a:pt x="6272334" y="3096219"/>
                  <a:pt x="6267988" y="3096219"/>
                </a:cubicBezTo>
                <a:lnTo>
                  <a:pt x="16386" y="3096219"/>
                </a:lnTo>
                <a:cubicBezTo>
                  <a:pt x="12040" y="3096219"/>
                  <a:pt x="7873" y="3094493"/>
                  <a:pt x="4799" y="3091420"/>
                </a:cubicBezTo>
                <a:cubicBezTo>
                  <a:pt x="1726" y="3088347"/>
                  <a:pt x="0" y="3084179"/>
                  <a:pt x="0" y="3079833"/>
                </a:cubicBezTo>
                <a:lnTo>
                  <a:pt x="0" y="16386"/>
                </a:lnTo>
                <a:cubicBezTo>
                  <a:pt x="0" y="12040"/>
                  <a:pt x="1726" y="7873"/>
                  <a:pt x="4799" y="4799"/>
                </a:cubicBezTo>
                <a:cubicBezTo>
                  <a:pt x="7873" y="1726"/>
                  <a:pt x="12040" y="0"/>
                  <a:pt x="16386" y="0"/>
                </a:cubicBezTo>
                <a:close/>
              </a:path>
            </a:pathLst>
          </a:custGeom>
          <a:solidFill>
            <a:schemeClr val="accent4">
              <a:lumMod val="60000"/>
              <a:lumOff val="40000"/>
            </a:schemeClr>
          </a:solidFill>
          <a:ln>
            <a:solidFill>
              <a:schemeClr val="accent4">
                <a:lumMod val="60000"/>
                <a:lumOff val="40000"/>
              </a:schemeClr>
            </a:solidFill>
          </a:ln>
        </p:spPr>
        <p:txBody>
          <a:bodyPr/>
          <a:lstStyle/>
          <a:p>
            <a:pPr defTabSz="609630"/>
            <a:endParaRPr lang="en-GB" sz="1200" dirty="0">
              <a:solidFill>
                <a:prstClr val="black"/>
              </a:solidFill>
              <a:latin typeface="Calibri"/>
            </a:endParaRPr>
          </a:p>
        </p:txBody>
      </p:sp>
      <p:sp>
        <p:nvSpPr>
          <p:cNvPr id="22" name="TextBox 15">
            <a:extLst>
              <a:ext uri="{FF2B5EF4-FFF2-40B4-BE49-F238E27FC236}">
                <a16:creationId xmlns:a16="http://schemas.microsoft.com/office/drawing/2014/main" id="{F13801AA-1FB4-380C-1C26-A7E04A5D1208}"/>
              </a:ext>
            </a:extLst>
          </p:cNvPr>
          <p:cNvSpPr txBox="1"/>
          <p:nvPr/>
        </p:nvSpPr>
        <p:spPr>
          <a:xfrm>
            <a:off x="1219200" y="989212"/>
            <a:ext cx="9291620" cy="656462"/>
          </a:xfrm>
          <a:prstGeom prst="rect">
            <a:avLst/>
          </a:prstGeom>
          <a:solidFill>
            <a:schemeClr val="bg1"/>
          </a:solidFill>
        </p:spPr>
        <p:txBody>
          <a:bodyPr wrap="square" lIns="0" tIns="0" rIns="0" bIns="0" rtlCol="0" anchor="t">
            <a:spAutoFit/>
          </a:bodyPr>
          <a:lstStyle/>
          <a:p>
            <a:pPr algn="ctr" defTabSz="609630">
              <a:spcBef>
                <a:spcPct val="0"/>
              </a:spcBef>
            </a:pPr>
            <a:r>
              <a:rPr lang="en-US" sz="2133" b="1" dirty="0">
                <a:solidFill>
                  <a:srgbClr val="8064A2">
                    <a:lumMod val="75000"/>
                  </a:srgbClr>
                </a:solidFill>
                <a:latin typeface="HK Grotesk" panose="020B0604020202020204" charset="0"/>
              </a:rPr>
              <a:t>Informed by: Consolidated Framework for Implementation Research (CFIR) &amp; MRC Process Evaluation Guidance</a:t>
            </a:r>
          </a:p>
        </p:txBody>
      </p:sp>
      <p:pic>
        <p:nvPicPr>
          <p:cNvPr id="27" name="Picture 26" descr="A diagram of a company&#10;&#10;AI-generated content may be incorrect.">
            <a:extLst>
              <a:ext uri="{FF2B5EF4-FFF2-40B4-BE49-F238E27FC236}">
                <a16:creationId xmlns:a16="http://schemas.microsoft.com/office/drawing/2014/main" id="{D1565CF5-1813-05CE-DDD7-178DD8B44037}"/>
              </a:ext>
            </a:extLst>
          </p:cNvPr>
          <p:cNvPicPr>
            <a:picLocks noChangeAspect="1"/>
          </p:cNvPicPr>
          <p:nvPr/>
        </p:nvPicPr>
        <p:blipFill>
          <a:blip r:embed="rId5">
            <a:extLst>
              <a:ext uri="{28A0092B-C50C-407E-A947-70E740481C1C}">
                <a14:useLocalDpi xmlns:a14="http://schemas.microsoft.com/office/drawing/2010/main" val="0"/>
              </a:ext>
            </a:extLst>
          </a:blip>
          <a:srcRect l="6068" b="20761"/>
          <a:stretch/>
        </p:blipFill>
        <p:spPr>
          <a:xfrm>
            <a:off x="863600" y="1724450"/>
            <a:ext cx="10818454" cy="51335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F1879-12BE-8BCB-9E8F-D9D8E2D5574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B692204-826D-74B4-0362-834FB1AFF076}"/>
              </a:ext>
            </a:extLst>
          </p:cNvPr>
          <p:cNvSpPr txBox="1"/>
          <p:nvPr/>
        </p:nvSpPr>
        <p:spPr>
          <a:xfrm>
            <a:off x="2861738" y="203191"/>
            <a:ext cx="6820569" cy="1432311"/>
          </a:xfrm>
          <a:prstGeom prst="rect">
            <a:avLst/>
          </a:prstGeom>
          <a:solidFill>
            <a:schemeClr val="accent4">
              <a:lumMod val="40000"/>
              <a:lumOff val="60000"/>
            </a:schemeClr>
          </a:solidFill>
          <a:ln>
            <a:solidFill>
              <a:schemeClr val="accent4">
                <a:lumMod val="20000"/>
                <a:lumOff val="80000"/>
              </a:schemeClr>
            </a:solidFill>
          </a:ln>
        </p:spPr>
        <p:txBody>
          <a:bodyPr lIns="25549" tIns="25549" rIns="25549" bIns="25549" rtlCol="0" anchor="ctr"/>
          <a:lstStyle/>
          <a:p>
            <a:pPr algn="ctr" defTabSz="609630">
              <a:lnSpc>
                <a:spcPts val="1027"/>
              </a:lnSpc>
            </a:pPr>
            <a:endParaRPr sz="1200">
              <a:solidFill>
                <a:prstClr val="black"/>
              </a:solidFill>
              <a:latin typeface="Calibri"/>
            </a:endParaRPr>
          </a:p>
        </p:txBody>
      </p:sp>
      <p:sp>
        <p:nvSpPr>
          <p:cNvPr id="5" name="Freeform 5">
            <a:extLst>
              <a:ext uri="{FF2B5EF4-FFF2-40B4-BE49-F238E27FC236}">
                <a16:creationId xmlns:a16="http://schemas.microsoft.com/office/drawing/2014/main" id="{C5CE4F81-3C19-FFA3-0654-903271E1829E}"/>
              </a:ext>
            </a:extLst>
          </p:cNvPr>
          <p:cNvSpPr/>
          <p:nvPr/>
        </p:nvSpPr>
        <p:spPr>
          <a:xfrm>
            <a:off x="10759689" y="20445"/>
            <a:ext cx="1432311" cy="143231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6" name="Freeform 6">
            <a:extLst>
              <a:ext uri="{FF2B5EF4-FFF2-40B4-BE49-F238E27FC236}">
                <a16:creationId xmlns:a16="http://schemas.microsoft.com/office/drawing/2014/main" id="{3B566868-0BF6-F2E8-43F4-E021FDFA4641}"/>
              </a:ext>
            </a:extLst>
          </p:cNvPr>
          <p:cNvSpPr/>
          <p:nvPr/>
        </p:nvSpPr>
        <p:spPr>
          <a:xfrm>
            <a:off x="5589557" y="1847611"/>
            <a:ext cx="761603" cy="682533"/>
          </a:xfrm>
          <a:custGeom>
            <a:avLst/>
            <a:gdLst/>
            <a:ahLst/>
            <a:cxnLst/>
            <a:rect l="l" t="t" r="r" b="b"/>
            <a:pathLst>
              <a:path w="2549513" h="2549513">
                <a:moveTo>
                  <a:pt x="0" y="0"/>
                </a:moveTo>
                <a:lnTo>
                  <a:pt x="2549513" y="0"/>
                </a:lnTo>
                <a:lnTo>
                  <a:pt x="2549513" y="2549513"/>
                </a:lnTo>
                <a:lnTo>
                  <a:pt x="0" y="2549513"/>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7" name="Freeform 7">
            <a:extLst>
              <a:ext uri="{FF2B5EF4-FFF2-40B4-BE49-F238E27FC236}">
                <a16:creationId xmlns:a16="http://schemas.microsoft.com/office/drawing/2014/main" id="{F3A399A1-E705-3D83-0AA4-115EC411F6BC}"/>
              </a:ext>
            </a:extLst>
          </p:cNvPr>
          <p:cNvSpPr/>
          <p:nvPr/>
        </p:nvSpPr>
        <p:spPr>
          <a:xfrm>
            <a:off x="4550703" y="1834110"/>
            <a:ext cx="993156" cy="674825"/>
          </a:xfrm>
          <a:custGeom>
            <a:avLst/>
            <a:gdLst/>
            <a:ahLst/>
            <a:cxnLst/>
            <a:rect l="l" t="t" r="r" b="b"/>
            <a:pathLst>
              <a:path w="3065863" h="2409930">
                <a:moveTo>
                  <a:pt x="0" y="0"/>
                </a:moveTo>
                <a:lnTo>
                  <a:pt x="3065863" y="0"/>
                </a:lnTo>
                <a:lnTo>
                  <a:pt x="3065863" y="2409930"/>
                </a:lnTo>
                <a:lnTo>
                  <a:pt x="0" y="2409930"/>
                </a:lnTo>
                <a:lnTo>
                  <a:pt x="0" y="0"/>
                </a:lnTo>
                <a:close/>
              </a:path>
            </a:pathLst>
          </a:custGeom>
          <a:blipFill>
            <a:blip r:embed="rId5"/>
            <a:stretch>
              <a:fillRect l="-10797" r="-7628"/>
            </a:stretch>
          </a:blipFill>
        </p:spPr>
        <p:txBody>
          <a:bodyPr/>
          <a:lstStyle/>
          <a:p>
            <a:pPr defTabSz="609630"/>
            <a:endParaRPr lang="en-GB" sz="1200" dirty="0">
              <a:solidFill>
                <a:prstClr val="black"/>
              </a:solidFill>
              <a:latin typeface="Calibri"/>
            </a:endParaRPr>
          </a:p>
        </p:txBody>
      </p:sp>
      <p:sp>
        <p:nvSpPr>
          <p:cNvPr id="8" name="Freeform 8">
            <a:extLst>
              <a:ext uri="{FF2B5EF4-FFF2-40B4-BE49-F238E27FC236}">
                <a16:creationId xmlns:a16="http://schemas.microsoft.com/office/drawing/2014/main" id="{1F1F269A-D8E6-DB6D-4903-A9CFDF9ED985}"/>
              </a:ext>
            </a:extLst>
          </p:cNvPr>
          <p:cNvSpPr/>
          <p:nvPr/>
        </p:nvSpPr>
        <p:spPr>
          <a:xfrm>
            <a:off x="4587050" y="4726019"/>
            <a:ext cx="1692122" cy="803968"/>
          </a:xfrm>
          <a:custGeom>
            <a:avLst/>
            <a:gdLst/>
            <a:ahLst/>
            <a:cxnLst/>
            <a:rect l="l" t="t" r="r" b="b"/>
            <a:pathLst>
              <a:path w="4084608" h="2721370">
                <a:moveTo>
                  <a:pt x="0" y="0"/>
                </a:moveTo>
                <a:lnTo>
                  <a:pt x="4084608" y="0"/>
                </a:lnTo>
                <a:lnTo>
                  <a:pt x="4084608" y="2721370"/>
                </a:lnTo>
                <a:lnTo>
                  <a:pt x="0" y="2721370"/>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sp>
        <p:nvSpPr>
          <p:cNvPr id="9" name="Freeform 9">
            <a:extLst>
              <a:ext uri="{FF2B5EF4-FFF2-40B4-BE49-F238E27FC236}">
                <a16:creationId xmlns:a16="http://schemas.microsoft.com/office/drawing/2014/main" id="{54F26F3D-B227-A446-814C-F10185E3FCA8}"/>
              </a:ext>
            </a:extLst>
          </p:cNvPr>
          <p:cNvSpPr/>
          <p:nvPr/>
        </p:nvSpPr>
        <p:spPr>
          <a:xfrm>
            <a:off x="4956381" y="5708833"/>
            <a:ext cx="982399" cy="803967"/>
          </a:xfrm>
          <a:custGeom>
            <a:avLst/>
            <a:gdLst/>
            <a:ahLst/>
            <a:cxnLst/>
            <a:rect l="l" t="t" r="r" b="b"/>
            <a:pathLst>
              <a:path w="2701876" h="2495858">
                <a:moveTo>
                  <a:pt x="0" y="0"/>
                </a:moveTo>
                <a:lnTo>
                  <a:pt x="2701876" y="0"/>
                </a:lnTo>
                <a:lnTo>
                  <a:pt x="2701876" y="2495858"/>
                </a:lnTo>
                <a:lnTo>
                  <a:pt x="0" y="249585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10" name="TextBox 10">
            <a:extLst>
              <a:ext uri="{FF2B5EF4-FFF2-40B4-BE49-F238E27FC236}">
                <a16:creationId xmlns:a16="http://schemas.microsoft.com/office/drawing/2014/main" id="{25F54A74-CAE1-A59D-A8E8-240344E6F836}"/>
              </a:ext>
            </a:extLst>
          </p:cNvPr>
          <p:cNvSpPr txBox="1"/>
          <p:nvPr/>
        </p:nvSpPr>
        <p:spPr>
          <a:xfrm>
            <a:off x="2904492" y="312062"/>
            <a:ext cx="6735061" cy="1582484"/>
          </a:xfrm>
          <a:prstGeom prst="rect">
            <a:avLst/>
          </a:prstGeom>
          <a:ln>
            <a:noFill/>
          </a:ln>
        </p:spPr>
        <p:txBody>
          <a:bodyPr wrap="square" lIns="0" tIns="0" rIns="0" bIns="0" rtlCol="0" anchor="t">
            <a:spAutoFit/>
          </a:bodyPr>
          <a:lstStyle/>
          <a:p>
            <a:pPr algn="ctr" defTabSz="609630">
              <a:lnSpc>
                <a:spcPts val="3733"/>
              </a:lnSpc>
              <a:spcBef>
                <a:spcPct val="0"/>
              </a:spcBef>
            </a:pPr>
            <a:r>
              <a:rPr lang="en-US" sz="2666" u="sng"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Process evaluation: </a:t>
            </a:r>
          </a:p>
          <a:p>
            <a:pPr algn="ctr" defTabSz="609630">
              <a:spcBef>
                <a:spcPct val="0"/>
              </a:spcBef>
            </a:pPr>
            <a:r>
              <a:rPr lang="en-US" sz="2400" b="1" dirty="0">
                <a:solidFill>
                  <a:prstClr val="black"/>
                </a:solidFill>
                <a:latin typeface="HK Grotesk" panose="020B0604020202020204" charset="0"/>
              </a:rPr>
              <a:t>How did we evaluate the delivery &amp; people’s experiences of the intervention and usual care? </a:t>
            </a:r>
          </a:p>
        </p:txBody>
      </p:sp>
      <p:sp>
        <p:nvSpPr>
          <p:cNvPr id="11" name="TextBox 11">
            <a:extLst>
              <a:ext uri="{FF2B5EF4-FFF2-40B4-BE49-F238E27FC236}">
                <a16:creationId xmlns:a16="http://schemas.microsoft.com/office/drawing/2014/main" id="{100DF81F-5BD0-A9D5-7136-910E5BABFE85}"/>
              </a:ext>
            </a:extLst>
          </p:cNvPr>
          <p:cNvSpPr txBox="1"/>
          <p:nvPr/>
        </p:nvSpPr>
        <p:spPr>
          <a:xfrm>
            <a:off x="504112" y="1843534"/>
            <a:ext cx="3790999" cy="656462"/>
          </a:xfrm>
          <a:prstGeom prst="rect">
            <a:avLst/>
          </a:prstGeom>
        </p:spPr>
        <p:txBody>
          <a:bodyPr wrap="square" lIns="0" tIns="0" rIns="0" bIns="0" rtlCol="0" anchor="t">
            <a:spAutoFit/>
          </a:bodyPr>
          <a:lstStyle/>
          <a:p>
            <a:pPr algn="ctr" defTabSz="609630">
              <a:spcBef>
                <a:spcPct val="0"/>
              </a:spcBef>
            </a:pPr>
            <a:r>
              <a:rPr lang="en-US" sz="2133" b="1" dirty="0">
                <a:solidFill>
                  <a:srgbClr val="000000"/>
                </a:solidFill>
                <a:latin typeface="HK Grotesk" panose="020B0604020202020204" charset="0"/>
              </a:rPr>
              <a:t>1. </a:t>
            </a:r>
            <a:r>
              <a:rPr lang="en-US" sz="2133" b="1" dirty="0">
                <a:solidFill>
                  <a:srgbClr val="8064A2">
                    <a:lumMod val="75000"/>
                  </a:srgbClr>
                </a:solidFill>
                <a:latin typeface="HK Grotesk" panose="020B0604020202020204" charset="0"/>
              </a:rPr>
              <a:t>Observations</a:t>
            </a:r>
            <a:r>
              <a:rPr lang="en-US" sz="2133" b="1" dirty="0">
                <a:solidFill>
                  <a:srgbClr val="000000"/>
                </a:solidFill>
                <a:latin typeface="HK Grotesk" panose="020B0604020202020204" charset="0"/>
              </a:rPr>
              <a:t> </a:t>
            </a:r>
            <a:r>
              <a:rPr lang="en-US" sz="2133" dirty="0">
                <a:solidFill>
                  <a:srgbClr val="000000"/>
                </a:solidFill>
                <a:latin typeface="HK Grotesk" panose="020B0604020202020204" charset="0"/>
              </a:rPr>
              <a:t>of HCPs delivering intervention sessions</a:t>
            </a:r>
          </a:p>
        </p:txBody>
      </p:sp>
      <p:sp>
        <p:nvSpPr>
          <p:cNvPr id="12" name="TextBox 12">
            <a:extLst>
              <a:ext uri="{FF2B5EF4-FFF2-40B4-BE49-F238E27FC236}">
                <a16:creationId xmlns:a16="http://schemas.microsoft.com/office/drawing/2014/main" id="{FE86961D-4EC6-634F-2E92-814D053185CA}"/>
              </a:ext>
            </a:extLst>
          </p:cNvPr>
          <p:cNvSpPr txBox="1"/>
          <p:nvPr/>
        </p:nvSpPr>
        <p:spPr>
          <a:xfrm>
            <a:off x="406289" y="4799709"/>
            <a:ext cx="3891059" cy="656462"/>
          </a:xfrm>
          <a:prstGeom prst="rect">
            <a:avLst/>
          </a:prstGeom>
        </p:spPr>
        <p:txBody>
          <a:bodyPr wrap="square" lIns="0" tIns="0" rIns="0" bIns="0" rtlCol="0" anchor="t">
            <a:spAutoFit/>
          </a:bodyPr>
          <a:lstStyle/>
          <a:p>
            <a:pPr algn="ctr" defTabSz="609630">
              <a:spcBef>
                <a:spcPct val="0"/>
              </a:spcBef>
            </a:pPr>
            <a:r>
              <a:rPr lang="en-US" sz="2133" b="1" dirty="0">
                <a:solidFill>
                  <a:srgbClr val="000000"/>
                </a:solidFill>
                <a:latin typeface="HK Grotesk" panose="020B0604020202020204" charset="0"/>
              </a:rPr>
              <a:t>4. Foc</a:t>
            </a:r>
            <a:r>
              <a:rPr lang="en-US" sz="2133" b="1" dirty="0">
                <a:solidFill>
                  <a:srgbClr val="8064A2">
                    <a:lumMod val="75000"/>
                  </a:srgbClr>
                </a:solidFill>
                <a:latin typeface="HK Grotesk" panose="020B0604020202020204" charset="0"/>
              </a:rPr>
              <a:t>us groups </a:t>
            </a:r>
            <a:r>
              <a:rPr lang="en-US" sz="2133" dirty="0">
                <a:solidFill>
                  <a:srgbClr val="000000"/>
                </a:solidFill>
                <a:latin typeface="HK Grotesk" panose="020B0604020202020204" charset="0"/>
              </a:rPr>
              <a:t>with HCPs delivering the intervention</a:t>
            </a:r>
          </a:p>
        </p:txBody>
      </p:sp>
      <p:sp>
        <p:nvSpPr>
          <p:cNvPr id="13" name="TextBox 13">
            <a:extLst>
              <a:ext uri="{FF2B5EF4-FFF2-40B4-BE49-F238E27FC236}">
                <a16:creationId xmlns:a16="http://schemas.microsoft.com/office/drawing/2014/main" id="{6D70610D-76F9-4324-D5A3-29CB54C95814}"/>
              </a:ext>
            </a:extLst>
          </p:cNvPr>
          <p:cNvSpPr txBox="1"/>
          <p:nvPr/>
        </p:nvSpPr>
        <p:spPr>
          <a:xfrm>
            <a:off x="426062" y="5643726"/>
            <a:ext cx="3826357" cy="984693"/>
          </a:xfrm>
          <a:prstGeom prst="rect">
            <a:avLst/>
          </a:prstGeom>
        </p:spPr>
        <p:txBody>
          <a:bodyPr wrap="square" lIns="0" tIns="0" rIns="0" bIns="0" rtlCol="0" anchor="t">
            <a:spAutoFit/>
          </a:bodyPr>
          <a:lstStyle/>
          <a:p>
            <a:pPr algn="ctr" defTabSz="609630">
              <a:spcBef>
                <a:spcPct val="0"/>
              </a:spcBef>
            </a:pPr>
            <a:r>
              <a:rPr lang="en-US" sz="2133" b="1" dirty="0">
                <a:solidFill>
                  <a:srgbClr val="000000"/>
                </a:solidFill>
                <a:latin typeface="HK Grotesk" panose="020B0604020202020204" charset="0"/>
              </a:rPr>
              <a:t>5. </a:t>
            </a:r>
            <a:r>
              <a:rPr lang="en-US" sz="2133" b="1" dirty="0">
                <a:solidFill>
                  <a:srgbClr val="8064A2">
                    <a:lumMod val="75000"/>
                  </a:srgbClr>
                </a:solidFill>
                <a:latin typeface="HK Grotesk" panose="020B0604020202020204" charset="0"/>
              </a:rPr>
              <a:t>1:1 interviews </a:t>
            </a:r>
            <a:r>
              <a:rPr lang="en-US" sz="2133" dirty="0">
                <a:solidFill>
                  <a:srgbClr val="000000"/>
                </a:solidFill>
                <a:latin typeface="HK Grotesk" panose="020B0604020202020204" charset="0"/>
              </a:rPr>
              <a:t>with trial participants in both arms (intervention &amp; UC)</a:t>
            </a:r>
          </a:p>
        </p:txBody>
      </p:sp>
      <p:sp>
        <p:nvSpPr>
          <p:cNvPr id="14" name="TextBox 14">
            <a:extLst>
              <a:ext uri="{FF2B5EF4-FFF2-40B4-BE49-F238E27FC236}">
                <a16:creationId xmlns:a16="http://schemas.microsoft.com/office/drawing/2014/main" id="{CE4D1B21-5D2E-2F9F-2E59-F61C4DC63BD0}"/>
              </a:ext>
            </a:extLst>
          </p:cNvPr>
          <p:cNvSpPr txBox="1"/>
          <p:nvPr/>
        </p:nvSpPr>
        <p:spPr>
          <a:xfrm>
            <a:off x="5371020" y="1958391"/>
            <a:ext cx="4263654" cy="370038"/>
          </a:xfrm>
          <a:prstGeom prst="rect">
            <a:avLst/>
          </a:prstGeom>
        </p:spPr>
        <p:txBody>
          <a:bodyPr lIns="0" tIns="0" rIns="0" bIns="0" rtlCol="0" anchor="t">
            <a:spAutoFit/>
          </a:bodyPr>
          <a:lstStyle/>
          <a:p>
            <a:pPr algn="ctr" defTabSz="609630">
              <a:lnSpc>
                <a:spcPts val="3173"/>
              </a:lnSpc>
              <a:spcBef>
                <a:spcPct val="0"/>
              </a:spcBef>
            </a:pPr>
            <a:r>
              <a:rPr lang="en-US" sz="2133" b="1" dirty="0">
                <a:solidFill>
                  <a:srgbClr val="000000"/>
                </a:solidFill>
                <a:latin typeface="HK Grotesk" panose="020B0604020202020204" charset="0"/>
              </a:rPr>
              <a:t>25 HCPs</a:t>
            </a:r>
          </a:p>
        </p:txBody>
      </p:sp>
      <p:sp>
        <p:nvSpPr>
          <p:cNvPr id="15" name="TextBox 15">
            <a:extLst>
              <a:ext uri="{FF2B5EF4-FFF2-40B4-BE49-F238E27FC236}">
                <a16:creationId xmlns:a16="http://schemas.microsoft.com/office/drawing/2014/main" id="{BD47E362-91DA-92CA-63A9-2583211D886C}"/>
              </a:ext>
            </a:extLst>
          </p:cNvPr>
          <p:cNvSpPr txBox="1"/>
          <p:nvPr/>
        </p:nvSpPr>
        <p:spPr>
          <a:xfrm>
            <a:off x="5318095" y="4860221"/>
            <a:ext cx="4263654" cy="370038"/>
          </a:xfrm>
          <a:prstGeom prst="rect">
            <a:avLst/>
          </a:prstGeom>
        </p:spPr>
        <p:txBody>
          <a:bodyPr lIns="0" tIns="0" rIns="0" bIns="0" rtlCol="0" anchor="t">
            <a:spAutoFit/>
          </a:bodyPr>
          <a:lstStyle/>
          <a:p>
            <a:pPr algn="ctr" defTabSz="609630">
              <a:lnSpc>
                <a:spcPts val="3173"/>
              </a:lnSpc>
              <a:spcBef>
                <a:spcPct val="0"/>
              </a:spcBef>
            </a:pPr>
            <a:r>
              <a:rPr lang="en-US" sz="2133" b="1" dirty="0">
                <a:solidFill>
                  <a:srgbClr val="000000"/>
                </a:solidFill>
                <a:latin typeface="HK Grotesk" panose="020B0604020202020204" charset="0"/>
              </a:rPr>
              <a:t>27 HCPs</a:t>
            </a:r>
          </a:p>
        </p:txBody>
      </p:sp>
      <p:sp>
        <p:nvSpPr>
          <p:cNvPr id="16" name="TextBox 16">
            <a:extLst>
              <a:ext uri="{FF2B5EF4-FFF2-40B4-BE49-F238E27FC236}">
                <a16:creationId xmlns:a16="http://schemas.microsoft.com/office/drawing/2014/main" id="{C015CD70-869A-565B-EAB2-E1584C61BD02}"/>
              </a:ext>
            </a:extLst>
          </p:cNvPr>
          <p:cNvSpPr txBox="1"/>
          <p:nvPr/>
        </p:nvSpPr>
        <p:spPr>
          <a:xfrm>
            <a:off x="5406818" y="5680663"/>
            <a:ext cx="4263654" cy="780406"/>
          </a:xfrm>
          <a:prstGeom prst="rect">
            <a:avLst/>
          </a:prstGeom>
        </p:spPr>
        <p:txBody>
          <a:bodyPr lIns="0" tIns="0" rIns="0" bIns="0" rtlCol="0" anchor="t">
            <a:spAutoFit/>
          </a:bodyPr>
          <a:lstStyle/>
          <a:p>
            <a:pPr algn="ctr" defTabSz="609630">
              <a:lnSpc>
                <a:spcPts val="3173"/>
              </a:lnSpc>
              <a:spcBef>
                <a:spcPct val="0"/>
              </a:spcBef>
            </a:pPr>
            <a:r>
              <a:rPr lang="en-US" sz="2133" b="1" dirty="0">
                <a:solidFill>
                  <a:srgbClr val="000000"/>
                </a:solidFill>
                <a:latin typeface="HK Grotesk" panose="020B0604020202020204" charset="0"/>
              </a:rPr>
              <a:t>49 participants </a:t>
            </a:r>
          </a:p>
          <a:p>
            <a:pPr algn="ctr" defTabSz="609630">
              <a:lnSpc>
                <a:spcPts val="3173"/>
              </a:lnSpc>
              <a:spcBef>
                <a:spcPct val="0"/>
              </a:spcBef>
            </a:pPr>
            <a:r>
              <a:rPr lang="en-US" sz="2133" b="1" dirty="0">
                <a:solidFill>
                  <a:srgbClr val="000000"/>
                </a:solidFill>
                <a:latin typeface="HK Grotesk" panose="020B0604020202020204" charset="0"/>
              </a:rPr>
              <a:t>(25 intervention)</a:t>
            </a:r>
          </a:p>
        </p:txBody>
      </p:sp>
      <p:sp>
        <p:nvSpPr>
          <p:cNvPr id="17" name="Freeform 2">
            <a:extLst>
              <a:ext uri="{FF2B5EF4-FFF2-40B4-BE49-F238E27FC236}">
                <a16:creationId xmlns:a16="http://schemas.microsoft.com/office/drawing/2014/main" id="{BF8BF19E-5AB7-D3F8-A9F7-930A03B794E1}"/>
              </a:ext>
            </a:extLst>
          </p:cNvPr>
          <p:cNvSpPr/>
          <p:nvPr/>
        </p:nvSpPr>
        <p:spPr>
          <a:xfrm>
            <a:off x="10759689" y="20445"/>
            <a:ext cx="1432311" cy="143231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18" name="Freeform 19">
            <a:extLst>
              <a:ext uri="{FF2B5EF4-FFF2-40B4-BE49-F238E27FC236}">
                <a16:creationId xmlns:a16="http://schemas.microsoft.com/office/drawing/2014/main" id="{DB161F3F-FD08-6193-AE3D-290B09B18C4C}"/>
              </a:ext>
            </a:extLst>
          </p:cNvPr>
          <p:cNvSpPr/>
          <p:nvPr/>
        </p:nvSpPr>
        <p:spPr>
          <a:xfrm>
            <a:off x="496091" y="63389"/>
            <a:ext cx="2133609" cy="368411"/>
          </a:xfrm>
          <a:custGeom>
            <a:avLst/>
            <a:gdLst/>
            <a:ahLst/>
            <a:cxnLst/>
            <a:rect l="l" t="t" r="r" b="b"/>
            <a:pathLst>
              <a:path w="4320849" h="773205">
                <a:moveTo>
                  <a:pt x="0" y="0"/>
                </a:moveTo>
                <a:lnTo>
                  <a:pt x="4320849" y="0"/>
                </a:lnTo>
                <a:lnTo>
                  <a:pt x="4320849" y="773204"/>
                </a:lnTo>
                <a:lnTo>
                  <a:pt x="0" y="773204"/>
                </a:lnTo>
                <a:lnTo>
                  <a:pt x="0" y="0"/>
                </a:lnTo>
                <a:close/>
              </a:path>
            </a:pathLst>
          </a:custGeom>
          <a:blipFill>
            <a:blip r:embed="rId8"/>
            <a:stretch>
              <a:fillRect/>
            </a:stretch>
          </a:blipFill>
        </p:spPr>
        <p:txBody>
          <a:bodyPr/>
          <a:lstStyle/>
          <a:p>
            <a:pPr defTabSz="609630"/>
            <a:endParaRPr lang="en-GB" sz="1200">
              <a:solidFill>
                <a:prstClr val="black"/>
              </a:solidFill>
              <a:latin typeface="Calibri"/>
            </a:endParaRPr>
          </a:p>
        </p:txBody>
      </p:sp>
      <p:sp>
        <p:nvSpPr>
          <p:cNvPr id="19" name="Freeform 5">
            <a:extLst>
              <a:ext uri="{FF2B5EF4-FFF2-40B4-BE49-F238E27FC236}">
                <a16:creationId xmlns:a16="http://schemas.microsoft.com/office/drawing/2014/main" id="{127DE0D2-F585-E95E-B72A-67276A117953}"/>
              </a:ext>
            </a:extLst>
          </p:cNvPr>
          <p:cNvSpPr/>
          <p:nvPr/>
        </p:nvSpPr>
        <p:spPr>
          <a:xfrm>
            <a:off x="0" y="-2236"/>
            <a:ext cx="304800" cy="6860235"/>
          </a:xfrm>
          <a:custGeom>
            <a:avLst/>
            <a:gdLst/>
            <a:ahLst/>
            <a:cxnLst/>
            <a:rect l="l" t="t" r="r" b="b"/>
            <a:pathLst>
              <a:path w="6284375" h="3096219">
                <a:moveTo>
                  <a:pt x="16386" y="0"/>
                </a:moveTo>
                <a:lnTo>
                  <a:pt x="6267988" y="0"/>
                </a:lnTo>
                <a:cubicBezTo>
                  <a:pt x="6272334" y="0"/>
                  <a:pt x="6276502" y="1726"/>
                  <a:pt x="6279575" y="4799"/>
                </a:cubicBezTo>
                <a:cubicBezTo>
                  <a:pt x="6282648" y="7873"/>
                  <a:pt x="6284375" y="12040"/>
                  <a:pt x="6284375" y="16386"/>
                </a:cubicBezTo>
                <a:lnTo>
                  <a:pt x="6284375" y="3079833"/>
                </a:lnTo>
                <a:cubicBezTo>
                  <a:pt x="6284375" y="3084179"/>
                  <a:pt x="6282648" y="3088347"/>
                  <a:pt x="6279575" y="3091420"/>
                </a:cubicBezTo>
                <a:cubicBezTo>
                  <a:pt x="6276502" y="3094493"/>
                  <a:pt x="6272334" y="3096219"/>
                  <a:pt x="6267988" y="3096219"/>
                </a:cubicBezTo>
                <a:lnTo>
                  <a:pt x="16386" y="3096219"/>
                </a:lnTo>
                <a:cubicBezTo>
                  <a:pt x="12040" y="3096219"/>
                  <a:pt x="7873" y="3094493"/>
                  <a:pt x="4799" y="3091420"/>
                </a:cubicBezTo>
                <a:cubicBezTo>
                  <a:pt x="1726" y="3088347"/>
                  <a:pt x="0" y="3084179"/>
                  <a:pt x="0" y="3079833"/>
                </a:cubicBezTo>
                <a:lnTo>
                  <a:pt x="0" y="16386"/>
                </a:lnTo>
                <a:cubicBezTo>
                  <a:pt x="0" y="12040"/>
                  <a:pt x="1726" y="7873"/>
                  <a:pt x="4799" y="4799"/>
                </a:cubicBezTo>
                <a:cubicBezTo>
                  <a:pt x="7873" y="1726"/>
                  <a:pt x="12040" y="0"/>
                  <a:pt x="16386" y="0"/>
                </a:cubicBezTo>
                <a:close/>
              </a:path>
            </a:pathLst>
          </a:custGeom>
          <a:solidFill>
            <a:schemeClr val="accent4">
              <a:lumMod val="60000"/>
              <a:lumOff val="40000"/>
            </a:schemeClr>
          </a:solidFill>
          <a:ln>
            <a:solidFill>
              <a:schemeClr val="accent4">
                <a:lumMod val="60000"/>
                <a:lumOff val="40000"/>
              </a:schemeClr>
            </a:solidFill>
          </a:ln>
        </p:spPr>
        <p:txBody>
          <a:bodyPr/>
          <a:lstStyle/>
          <a:p>
            <a:pPr defTabSz="609630"/>
            <a:endParaRPr lang="en-GB" sz="1200" dirty="0">
              <a:solidFill>
                <a:prstClr val="black"/>
              </a:solidFill>
              <a:latin typeface="Calibri"/>
            </a:endParaRPr>
          </a:p>
        </p:txBody>
      </p:sp>
      <p:sp>
        <p:nvSpPr>
          <p:cNvPr id="20" name="Right Brace 19">
            <a:extLst>
              <a:ext uri="{FF2B5EF4-FFF2-40B4-BE49-F238E27FC236}">
                <a16:creationId xmlns:a16="http://schemas.microsoft.com/office/drawing/2014/main" id="{B812B09D-58C4-2F95-F927-23C498813B46}"/>
              </a:ext>
            </a:extLst>
          </p:cNvPr>
          <p:cNvSpPr/>
          <p:nvPr/>
        </p:nvSpPr>
        <p:spPr>
          <a:xfrm>
            <a:off x="8769114" y="2131315"/>
            <a:ext cx="640417" cy="4469511"/>
          </a:xfrm>
          <a:prstGeom prst="rightBrace">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GB" sz="1200">
              <a:solidFill>
                <a:prstClr val="black"/>
              </a:solidFill>
              <a:latin typeface="Calibri"/>
            </a:endParaRPr>
          </a:p>
        </p:txBody>
      </p:sp>
      <p:sp>
        <p:nvSpPr>
          <p:cNvPr id="21" name="TextBox 11">
            <a:extLst>
              <a:ext uri="{FF2B5EF4-FFF2-40B4-BE49-F238E27FC236}">
                <a16:creationId xmlns:a16="http://schemas.microsoft.com/office/drawing/2014/main" id="{8DE4F8B9-3151-67ED-16D3-78448D26F7A2}"/>
              </a:ext>
            </a:extLst>
          </p:cNvPr>
          <p:cNvSpPr txBox="1"/>
          <p:nvPr/>
        </p:nvSpPr>
        <p:spPr>
          <a:xfrm>
            <a:off x="9271190" y="3156106"/>
            <a:ext cx="2729125" cy="3446456"/>
          </a:xfrm>
          <a:prstGeom prst="rect">
            <a:avLst/>
          </a:prstGeom>
        </p:spPr>
        <p:txBody>
          <a:bodyPr wrap="square" lIns="0" tIns="0" rIns="0" bIns="0" rtlCol="0" anchor="t">
            <a:spAutoFit/>
          </a:bodyPr>
          <a:lstStyle/>
          <a:p>
            <a:pPr algn="ctr" defTabSz="609630">
              <a:lnSpc>
                <a:spcPct val="150000"/>
              </a:lnSpc>
              <a:spcBef>
                <a:spcPct val="0"/>
              </a:spcBef>
            </a:pPr>
            <a:r>
              <a:rPr lang="en-US" sz="2133" b="1" u="sng" dirty="0">
                <a:solidFill>
                  <a:srgbClr val="000000"/>
                </a:solidFill>
                <a:latin typeface="HK Grotesk" panose="020B0604020202020204" charset="0"/>
              </a:rPr>
              <a:t>Data analysis:</a:t>
            </a:r>
          </a:p>
          <a:p>
            <a:pPr marL="304815" indent="-304815" algn="ctr" defTabSz="609630">
              <a:spcBef>
                <a:spcPct val="0"/>
              </a:spcBef>
              <a:buFontTx/>
              <a:buChar char="-"/>
            </a:pPr>
            <a:r>
              <a:rPr lang="en-US" sz="2133" dirty="0">
                <a:solidFill>
                  <a:srgbClr val="000000"/>
                </a:solidFill>
                <a:latin typeface="HK Grotesk" panose="020B0604020202020204" charset="0"/>
              </a:rPr>
              <a:t>Independent analysis of each data source.</a:t>
            </a:r>
          </a:p>
          <a:p>
            <a:pPr marL="304815" indent="-304815" algn="ctr" defTabSz="609630">
              <a:spcBef>
                <a:spcPct val="0"/>
              </a:spcBef>
              <a:buFontTx/>
              <a:buChar char="-"/>
            </a:pPr>
            <a:endParaRPr lang="en-US" sz="2133" dirty="0">
              <a:solidFill>
                <a:srgbClr val="000000"/>
              </a:solidFill>
              <a:latin typeface="HK Grotesk" panose="020B0604020202020204" charset="0"/>
            </a:endParaRPr>
          </a:p>
          <a:p>
            <a:pPr marL="304815" indent="-304815" algn="ctr" defTabSz="609630">
              <a:spcBef>
                <a:spcPct val="0"/>
              </a:spcBef>
              <a:buFontTx/>
              <a:buChar char="-"/>
            </a:pPr>
            <a:r>
              <a:rPr lang="en-US" sz="2133" dirty="0">
                <a:solidFill>
                  <a:srgbClr val="000000"/>
                </a:solidFill>
                <a:latin typeface="HK Grotesk" panose="020B0604020202020204" charset="0"/>
              </a:rPr>
              <a:t>Hybrid inductive and deductive thematic analysis to combine data sources.</a:t>
            </a:r>
          </a:p>
        </p:txBody>
      </p:sp>
      <p:sp>
        <p:nvSpPr>
          <p:cNvPr id="2" name="TextBox 12">
            <a:extLst>
              <a:ext uri="{FF2B5EF4-FFF2-40B4-BE49-F238E27FC236}">
                <a16:creationId xmlns:a16="http://schemas.microsoft.com/office/drawing/2014/main" id="{2A456FE4-4F92-2B1A-77B4-09BEECA54F90}"/>
              </a:ext>
            </a:extLst>
          </p:cNvPr>
          <p:cNvSpPr txBox="1"/>
          <p:nvPr/>
        </p:nvSpPr>
        <p:spPr>
          <a:xfrm>
            <a:off x="382225" y="3604274"/>
            <a:ext cx="4027114" cy="984693"/>
          </a:xfrm>
          <a:prstGeom prst="rect">
            <a:avLst/>
          </a:prstGeom>
        </p:spPr>
        <p:txBody>
          <a:bodyPr wrap="square" lIns="0" tIns="0" rIns="0" bIns="0" rtlCol="0" anchor="t">
            <a:spAutoFit/>
          </a:bodyPr>
          <a:lstStyle/>
          <a:p>
            <a:pPr algn="ctr" defTabSz="609630">
              <a:spcBef>
                <a:spcPct val="0"/>
              </a:spcBef>
            </a:pPr>
            <a:r>
              <a:rPr lang="en-US" sz="2133" b="1" dirty="0">
                <a:solidFill>
                  <a:srgbClr val="000000"/>
                </a:solidFill>
                <a:latin typeface="HK Grotesk" panose="020B0604020202020204" charset="0"/>
              </a:rPr>
              <a:t>3. </a:t>
            </a:r>
            <a:r>
              <a:rPr lang="en-US" sz="2133" b="1" dirty="0">
                <a:solidFill>
                  <a:srgbClr val="8064A2">
                    <a:lumMod val="75000"/>
                  </a:srgbClr>
                </a:solidFill>
                <a:latin typeface="HK Grotesk" panose="020B0604020202020204" charset="0"/>
              </a:rPr>
              <a:t>Implementation science scales (AIM, FIM, IAM)</a:t>
            </a:r>
            <a:r>
              <a:rPr lang="en-US" sz="2133" dirty="0">
                <a:solidFill>
                  <a:srgbClr val="8064A2">
                    <a:lumMod val="75000"/>
                  </a:srgbClr>
                </a:solidFill>
                <a:latin typeface="HK Grotesk" panose="020B0604020202020204" charset="0"/>
              </a:rPr>
              <a:t> </a:t>
            </a:r>
            <a:r>
              <a:rPr lang="en-US" sz="2133" dirty="0">
                <a:solidFill>
                  <a:srgbClr val="000000"/>
                </a:solidFill>
                <a:latin typeface="HK Grotesk" panose="020B0604020202020204" charset="0"/>
              </a:rPr>
              <a:t>with intervention participants &amp; HCPs</a:t>
            </a:r>
          </a:p>
        </p:txBody>
      </p:sp>
      <p:sp>
        <p:nvSpPr>
          <p:cNvPr id="3" name="TextBox 11">
            <a:extLst>
              <a:ext uri="{FF2B5EF4-FFF2-40B4-BE49-F238E27FC236}">
                <a16:creationId xmlns:a16="http://schemas.microsoft.com/office/drawing/2014/main" id="{071A27B1-8FCC-F79C-12EA-06107A76C27E}"/>
              </a:ext>
            </a:extLst>
          </p:cNvPr>
          <p:cNvSpPr txBox="1"/>
          <p:nvPr/>
        </p:nvSpPr>
        <p:spPr>
          <a:xfrm>
            <a:off x="445112" y="2750451"/>
            <a:ext cx="3790999" cy="656462"/>
          </a:xfrm>
          <a:prstGeom prst="rect">
            <a:avLst/>
          </a:prstGeom>
        </p:spPr>
        <p:txBody>
          <a:bodyPr wrap="square" lIns="0" tIns="0" rIns="0" bIns="0" rtlCol="0" anchor="t">
            <a:spAutoFit/>
          </a:bodyPr>
          <a:lstStyle/>
          <a:p>
            <a:pPr algn="ctr" defTabSz="609630">
              <a:spcBef>
                <a:spcPct val="0"/>
              </a:spcBef>
            </a:pPr>
            <a:r>
              <a:rPr lang="en-US" sz="2133" b="1" dirty="0">
                <a:solidFill>
                  <a:srgbClr val="000000"/>
                </a:solidFill>
                <a:latin typeface="HK Grotesk" panose="020B0604020202020204" charset="0"/>
              </a:rPr>
              <a:t>2. </a:t>
            </a:r>
            <a:r>
              <a:rPr lang="en-US" sz="2133" b="1" dirty="0">
                <a:solidFill>
                  <a:srgbClr val="8064A2">
                    <a:lumMod val="75000"/>
                  </a:srgbClr>
                </a:solidFill>
                <a:latin typeface="HK Grotesk" panose="020B0604020202020204" charset="0"/>
              </a:rPr>
              <a:t>Wrap-around support access</a:t>
            </a:r>
            <a:r>
              <a:rPr lang="en-US" sz="2133" b="1" dirty="0">
                <a:solidFill>
                  <a:srgbClr val="000000"/>
                </a:solidFill>
                <a:latin typeface="HK Grotesk" panose="020B0604020202020204" charset="0"/>
              </a:rPr>
              <a:t> </a:t>
            </a:r>
            <a:r>
              <a:rPr lang="en-US" sz="2133" dirty="0">
                <a:solidFill>
                  <a:srgbClr val="000000"/>
                </a:solidFill>
                <a:latin typeface="HK Grotesk" panose="020B0604020202020204" charset="0"/>
              </a:rPr>
              <a:t>from</a:t>
            </a:r>
            <a:r>
              <a:rPr lang="en-US" sz="2133" b="1" dirty="0">
                <a:solidFill>
                  <a:srgbClr val="000000"/>
                </a:solidFill>
                <a:latin typeface="HK Grotesk" panose="020B0604020202020204" charset="0"/>
              </a:rPr>
              <a:t> </a:t>
            </a:r>
            <a:r>
              <a:rPr lang="en-US" sz="2133" dirty="0">
                <a:solidFill>
                  <a:srgbClr val="000000"/>
                </a:solidFill>
                <a:latin typeface="HK Grotesk" panose="020B0604020202020204" charset="0"/>
              </a:rPr>
              <a:t>HCPs</a:t>
            </a:r>
          </a:p>
        </p:txBody>
      </p:sp>
      <p:pic>
        <p:nvPicPr>
          <p:cNvPr id="23" name="Picture 22" descr="Woman looking at computer screen">
            <a:extLst>
              <a:ext uri="{FF2B5EF4-FFF2-40B4-BE49-F238E27FC236}">
                <a16:creationId xmlns:a16="http://schemas.microsoft.com/office/drawing/2014/main" id="{68243DAE-E9F8-1584-5A8A-38729FD42C5B}"/>
              </a:ext>
            </a:extLst>
          </p:cNvPr>
          <p:cNvPicPr>
            <a:picLocks noChangeAspect="1"/>
          </p:cNvPicPr>
          <p:nvPr/>
        </p:nvPicPr>
        <p:blipFill>
          <a:blip r:embed="rId9"/>
          <a:srcRect b="21599"/>
          <a:stretch/>
        </p:blipFill>
        <p:spPr>
          <a:xfrm>
            <a:off x="4740108" y="2592953"/>
            <a:ext cx="1538199" cy="803969"/>
          </a:xfrm>
          <a:prstGeom prst="rect">
            <a:avLst/>
          </a:prstGeom>
        </p:spPr>
      </p:pic>
      <p:pic>
        <p:nvPicPr>
          <p:cNvPr id="25" name="Picture 24" descr="Hand placing stars">
            <a:extLst>
              <a:ext uri="{FF2B5EF4-FFF2-40B4-BE49-F238E27FC236}">
                <a16:creationId xmlns:a16="http://schemas.microsoft.com/office/drawing/2014/main" id="{6073C114-1D8B-7122-3C21-1A70059AE383}"/>
              </a:ext>
            </a:extLst>
          </p:cNvPr>
          <p:cNvPicPr>
            <a:picLocks noChangeAspect="1"/>
          </p:cNvPicPr>
          <p:nvPr/>
        </p:nvPicPr>
        <p:blipFill>
          <a:blip r:embed="rId10" cstate="print">
            <a:extLst>
              <a:ext uri="{28A0092B-C50C-407E-A947-70E740481C1C}">
                <a14:useLocalDpi xmlns:a14="http://schemas.microsoft.com/office/drawing/2010/main" val="0"/>
              </a:ext>
            </a:extLst>
          </a:blip>
          <a:srcRect l="12642" t="34832" r="11172" b="21445"/>
          <a:stretch/>
        </p:blipFill>
        <p:spPr>
          <a:xfrm>
            <a:off x="4668416" y="3717709"/>
            <a:ext cx="1561746" cy="598115"/>
          </a:xfrm>
          <a:prstGeom prst="rect">
            <a:avLst/>
          </a:prstGeom>
        </p:spPr>
      </p:pic>
      <p:sp>
        <p:nvSpPr>
          <p:cNvPr id="24" name="TextBox 15">
            <a:extLst>
              <a:ext uri="{FF2B5EF4-FFF2-40B4-BE49-F238E27FC236}">
                <a16:creationId xmlns:a16="http://schemas.microsoft.com/office/drawing/2014/main" id="{023C5434-45A4-6638-8058-4CCC961B2723}"/>
              </a:ext>
            </a:extLst>
          </p:cNvPr>
          <p:cNvSpPr txBox="1"/>
          <p:nvPr/>
        </p:nvSpPr>
        <p:spPr>
          <a:xfrm>
            <a:off x="5318095" y="2788456"/>
            <a:ext cx="4263654" cy="370038"/>
          </a:xfrm>
          <a:prstGeom prst="rect">
            <a:avLst/>
          </a:prstGeom>
        </p:spPr>
        <p:txBody>
          <a:bodyPr lIns="0" tIns="0" rIns="0" bIns="0" rtlCol="0" anchor="t">
            <a:spAutoFit/>
          </a:bodyPr>
          <a:lstStyle/>
          <a:p>
            <a:pPr algn="ctr" defTabSz="609630">
              <a:lnSpc>
                <a:spcPts val="3173"/>
              </a:lnSpc>
              <a:spcBef>
                <a:spcPct val="0"/>
              </a:spcBef>
            </a:pPr>
            <a:r>
              <a:rPr lang="en-US" sz="2133" b="1" dirty="0">
                <a:solidFill>
                  <a:srgbClr val="000000"/>
                </a:solidFill>
                <a:latin typeface="HK Grotesk" panose="020B0604020202020204" charset="0"/>
              </a:rPr>
              <a:t>All HCPs</a:t>
            </a:r>
          </a:p>
        </p:txBody>
      </p:sp>
      <p:sp>
        <p:nvSpPr>
          <p:cNvPr id="26" name="TextBox 15">
            <a:extLst>
              <a:ext uri="{FF2B5EF4-FFF2-40B4-BE49-F238E27FC236}">
                <a16:creationId xmlns:a16="http://schemas.microsoft.com/office/drawing/2014/main" id="{39A00CAE-79D0-D49B-C934-616402F4B9F0}"/>
              </a:ext>
            </a:extLst>
          </p:cNvPr>
          <p:cNvSpPr txBox="1"/>
          <p:nvPr/>
        </p:nvSpPr>
        <p:spPr>
          <a:xfrm>
            <a:off x="5552575" y="3665353"/>
            <a:ext cx="4263654" cy="780406"/>
          </a:xfrm>
          <a:prstGeom prst="rect">
            <a:avLst/>
          </a:prstGeom>
        </p:spPr>
        <p:txBody>
          <a:bodyPr lIns="0" tIns="0" rIns="0" bIns="0" rtlCol="0" anchor="t">
            <a:spAutoFit/>
          </a:bodyPr>
          <a:lstStyle/>
          <a:p>
            <a:pPr algn="ctr" defTabSz="609630">
              <a:lnSpc>
                <a:spcPts val="3173"/>
              </a:lnSpc>
              <a:spcBef>
                <a:spcPct val="0"/>
              </a:spcBef>
            </a:pPr>
            <a:r>
              <a:rPr lang="en-US" sz="2133" b="1" dirty="0">
                <a:solidFill>
                  <a:srgbClr val="000000"/>
                </a:solidFill>
                <a:latin typeface="HK Grotesk" panose="020B0604020202020204" charset="0"/>
              </a:rPr>
              <a:t>38 HCPs – 3 months</a:t>
            </a:r>
          </a:p>
          <a:p>
            <a:pPr algn="ctr" defTabSz="609630">
              <a:lnSpc>
                <a:spcPts val="3173"/>
              </a:lnSpc>
              <a:spcBef>
                <a:spcPct val="0"/>
              </a:spcBef>
            </a:pPr>
            <a:r>
              <a:rPr lang="en-US" sz="2133" b="1" dirty="0">
                <a:solidFill>
                  <a:srgbClr val="000000"/>
                </a:solidFill>
                <a:latin typeface="HK Grotesk" panose="020B0604020202020204" charset="0"/>
              </a:rPr>
              <a:t>26 HCPs – 6 months</a:t>
            </a:r>
          </a:p>
        </p:txBody>
      </p:sp>
    </p:spTree>
    <p:extLst>
      <p:ext uri="{BB962C8B-B14F-4D97-AF65-F5344CB8AC3E}">
        <p14:creationId xmlns:p14="http://schemas.microsoft.com/office/powerpoint/2010/main" val="1713738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9EA45-F958-50B9-0B50-BB0904CF6EED}"/>
            </a:ext>
          </a:extLst>
        </p:cNvPr>
        <p:cNvGrpSpPr/>
        <p:nvPr/>
      </p:nvGrpSpPr>
      <p:grpSpPr>
        <a:xfrm>
          <a:off x="0" y="0"/>
          <a:ext cx="0" cy="0"/>
          <a:chOff x="0" y="0"/>
          <a:chExt cx="0" cy="0"/>
        </a:xfrm>
      </p:grpSpPr>
      <p:pic>
        <p:nvPicPr>
          <p:cNvPr id="3" name="Picture 2" descr="A diagram of a process&#10;&#10;AI-generated content may be incorrect.">
            <a:extLst>
              <a:ext uri="{FF2B5EF4-FFF2-40B4-BE49-F238E27FC236}">
                <a16:creationId xmlns:a16="http://schemas.microsoft.com/office/drawing/2014/main" id="{B592F520-0C51-F571-15B5-093FA40F7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40120"/>
            <a:ext cx="10668000" cy="6000750"/>
          </a:xfrm>
          <a:prstGeom prst="rect">
            <a:avLst/>
          </a:prstGeom>
        </p:spPr>
      </p:pic>
      <p:sp>
        <p:nvSpPr>
          <p:cNvPr id="5" name="Freeform 5">
            <a:extLst>
              <a:ext uri="{FF2B5EF4-FFF2-40B4-BE49-F238E27FC236}">
                <a16:creationId xmlns:a16="http://schemas.microsoft.com/office/drawing/2014/main" id="{02A1B14F-3848-EF20-E5EC-F75D0D5BD17E}"/>
              </a:ext>
            </a:extLst>
          </p:cNvPr>
          <p:cNvSpPr/>
          <p:nvPr/>
        </p:nvSpPr>
        <p:spPr>
          <a:xfrm>
            <a:off x="10759689" y="20445"/>
            <a:ext cx="1432311" cy="143231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17" name="Freeform 2">
            <a:extLst>
              <a:ext uri="{FF2B5EF4-FFF2-40B4-BE49-F238E27FC236}">
                <a16:creationId xmlns:a16="http://schemas.microsoft.com/office/drawing/2014/main" id="{EE895EB6-EBF6-4F32-9B06-EDCE2DCB1A30}"/>
              </a:ext>
            </a:extLst>
          </p:cNvPr>
          <p:cNvSpPr/>
          <p:nvPr/>
        </p:nvSpPr>
        <p:spPr>
          <a:xfrm>
            <a:off x="10759689" y="20445"/>
            <a:ext cx="1432311" cy="143231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18" name="Freeform 19">
            <a:extLst>
              <a:ext uri="{FF2B5EF4-FFF2-40B4-BE49-F238E27FC236}">
                <a16:creationId xmlns:a16="http://schemas.microsoft.com/office/drawing/2014/main" id="{10B2F990-FE8F-F512-9B3C-500359FAFD12}"/>
              </a:ext>
            </a:extLst>
          </p:cNvPr>
          <p:cNvSpPr/>
          <p:nvPr/>
        </p:nvSpPr>
        <p:spPr>
          <a:xfrm>
            <a:off x="496091" y="63389"/>
            <a:ext cx="2133609" cy="368411"/>
          </a:xfrm>
          <a:custGeom>
            <a:avLst/>
            <a:gdLst/>
            <a:ahLst/>
            <a:cxnLst/>
            <a:rect l="l" t="t" r="r" b="b"/>
            <a:pathLst>
              <a:path w="4320849" h="773205">
                <a:moveTo>
                  <a:pt x="0" y="0"/>
                </a:moveTo>
                <a:lnTo>
                  <a:pt x="4320849" y="0"/>
                </a:lnTo>
                <a:lnTo>
                  <a:pt x="4320849" y="773204"/>
                </a:lnTo>
                <a:lnTo>
                  <a:pt x="0" y="773204"/>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sp>
        <p:nvSpPr>
          <p:cNvPr id="19" name="Freeform 5">
            <a:extLst>
              <a:ext uri="{FF2B5EF4-FFF2-40B4-BE49-F238E27FC236}">
                <a16:creationId xmlns:a16="http://schemas.microsoft.com/office/drawing/2014/main" id="{8EBF59D9-0336-7DF0-A770-9BB4629BAF2C}"/>
              </a:ext>
            </a:extLst>
          </p:cNvPr>
          <p:cNvSpPr/>
          <p:nvPr/>
        </p:nvSpPr>
        <p:spPr>
          <a:xfrm>
            <a:off x="0" y="-2236"/>
            <a:ext cx="304800" cy="6860235"/>
          </a:xfrm>
          <a:custGeom>
            <a:avLst/>
            <a:gdLst/>
            <a:ahLst/>
            <a:cxnLst/>
            <a:rect l="l" t="t" r="r" b="b"/>
            <a:pathLst>
              <a:path w="6284375" h="3096219">
                <a:moveTo>
                  <a:pt x="16386" y="0"/>
                </a:moveTo>
                <a:lnTo>
                  <a:pt x="6267988" y="0"/>
                </a:lnTo>
                <a:cubicBezTo>
                  <a:pt x="6272334" y="0"/>
                  <a:pt x="6276502" y="1726"/>
                  <a:pt x="6279575" y="4799"/>
                </a:cubicBezTo>
                <a:cubicBezTo>
                  <a:pt x="6282648" y="7873"/>
                  <a:pt x="6284375" y="12040"/>
                  <a:pt x="6284375" y="16386"/>
                </a:cubicBezTo>
                <a:lnTo>
                  <a:pt x="6284375" y="3079833"/>
                </a:lnTo>
                <a:cubicBezTo>
                  <a:pt x="6284375" y="3084179"/>
                  <a:pt x="6282648" y="3088347"/>
                  <a:pt x="6279575" y="3091420"/>
                </a:cubicBezTo>
                <a:cubicBezTo>
                  <a:pt x="6276502" y="3094493"/>
                  <a:pt x="6272334" y="3096219"/>
                  <a:pt x="6267988" y="3096219"/>
                </a:cubicBezTo>
                <a:lnTo>
                  <a:pt x="16386" y="3096219"/>
                </a:lnTo>
                <a:cubicBezTo>
                  <a:pt x="12040" y="3096219"/>
                  <a:pt x="7873" y="3094493"/>
                  <a:pt x="4799" y="3091420"/>
                </a:cubicBezTo>
                <a:cubicBezTo>
                  <a:pt x="1726" y="3088347"/>
                  <a:pt x="0" y="3084179"/>
                  <a:pt x="0" y="3079833"/>
                </a:cubicBezTo>
                <a:lnTo>
                  <a:pt x="0" y="16386"/>
                </a:lnTo>
                <a:cubicBezTo>
                  <a:pt x="0" y="12040"/>
                  <a:pt x="1726" y="7873"/>
                  <a:pt x="4799" y="4799"/>
                </a:cubicBezTo>
                <a:cubicBezTo>
                  <a:pt x="7873" y="1726"/>
                  <a:pt x="12040" y="0"/>
                  <a:pt x="16386" y="0"/>
                </a:cubicBezTo>
                <a:close/>
              </a:path>
            </a:pathLst>
          </a:custGeom>
          <a:solidFill>
            <a:schemeClr val="accent4">
              <a:lumMod val="60000"/>
              <a:lumOff val="40000"/>
            </a:schemeClr>
          </a:solidFill>
          <a:ln>
            <a:solidFill>
              <a:schemeClr val="accent4">
                <a:lumMod val="60000"/>
                <a:lumOff val="40000"/>
              </a:schemeClr>
            </a:solidFill>
          </a:ln>
        </p:spPr>
        <p:txBody>
          <a:bodyPr/>
          <a:lstStyle/>
          <a:p>
            <a:pPr defTabSz="609630"/>
            <a:endParaRPr lang="en-GB" sz="1200" dirty="0">
              <a:solidFill>
                <a:prstClr val="black"/>
              </a:solidFill>
              <a:latin typeface="Calibri"/>
            </a:endParaRPr>
          </a:p>
        </p:txBody>
      </p:sp>
      <p:sp>
        <p:nvSpPr>
          <p:cNvPr id="6" name="TextBox 4">
            <a:extLst>
              <a:ext uri="{FF2B5EF4-FFF2-40B4-BE49-F238E27FC236}">
                <a16:creationId xmlns:a16="http://schemas.microsoft.com/office/drawing/2014/main" id="{8B50CCDF-BC44-EEFA-F303-8ABBC750E965}"/>
              </a:ext>
            </a:extLst>
          </p:cNvPr>
          <p:cNvSpPr txBox="1"/>
          <p:nvPr/>
        </p:nvSpPr>
        <p:spPr>
          <a:xfrm>
            <a:off x="3355278" y="154904"/>
            <a:ext cx="5481445" cy="528076"/>
          </a:xfrm>
          <a:prstGeom prst="rect">
            <a:avLst/>
          </a:prstGeom>
          <a:solidFill>
            <a:schemeClr val="accent4">
              <a:lumMod val="40000"/>
              <a:lumOff val="60000"/>
            </a:schemeClr>
          </a:solidFill>
          <a:ln>
            <a:solidFill>
              <a:schemeClr val="accent4">
                <a:lumMod val="20000"/>
                <a:lumOff val="80000"/>
              </a:schemeClr>
            </a:solidFill>
          </a:ln>
        </p:spPr>
        <p:txBody>
          <a:bodyPr lIns="25549" tIns="25549" rIns="25549" bIns="25549" rtlCol="0" anchor="ctr"/>
          <a:lstStyle/>
          <a:p>
            <a:pPr algn="ctr" defTabSz="609630">
              <a:lnSpc>
                <a:spcPts val="1027"/>
              </a:lnSpc>
            </a:pPr>
            <a:endParaRPr lang="en-GB" sz="2933"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algn="ctr" defTabSz="609630">
              <a:lnSpc>
                <a:spcPts val="1027"/>
              </a:lnSpc>
            </a:pPr>
            <a:endParaRPr lang="en-GB" sz="2933"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algn="ctr" defTabSz="609630">
              <a:lnSpc>
                <a:spcPts val="1027"/>
              </a:lnSpc>
            </a:pPr>
            <a:r>
              <a:rPr lang="en-GB" sz="2933"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Findings</a:t>
            </a:r>
            <a:endParaRPr sz="2933"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448223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68325-0AAA-8170-3F0B-F7D7133373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8764B3B-A7F4-340D-2BDB-258CF2C60094}"/>
              </a:ext>
            </a:extLst>
          </p:cNvPr>
          <p:cNvGrpSpPr/>
          <p:nvPr/>
        </p:nvGrpSpPr>
        <p:grpSpPr>
          <a:xfrm>
            <a:off x="3205357" y="177699"/>
            <a:ext cx="5481444" cy="511700"/>
            <a:chOff x="0" y="0"/>
            <a:chExt cx="4357426" cy="892903"/>
          </a:xfrm>
          <a:solidFill>
            <a:schemeClr val="accent4">
              <a:lumMod val="40000"/>
              <a:lumOff val="60000"/>
            </a:schemeClr>
          </a:solidFill>
        </p:grpSpPr>
        <p:sp>
          <p:nvSpPr>
            <p:cNvPr id="3" name="Freeform 3">
              <a:extLst>
                <a:ext uri="{FF2B5EF4-FFF2-40B4-BE49-F238E27FC236}">
                  <a16:creationId xmlns:a16="http://schemas.microsoft.com/office/drawing/2014/main" id="{BD447DF2-9925-06E1-CCAF-7A144DFAEBBE}"/>
                </a:ext>
              </a:extLst>
            </p:cNvPr>
            <p:cNvSpPr/>
            <p:nvPr/>
          </p:nvSpPr>
          <p:spPr>
            <a:xfrm>
              <a:off x="0" y="0"/>
              <a:ext cx="4357426" cy="892903"/>
            </a:xfrm>
            <a:custGeom>
              <a:avLst/>
              <a:gdLst/>
              <a:ahLst/>
              <a:cxnLst/>
              <a:rect l="l" t="t" r="r" b="b"/>
              <a:pathLst>
                <a:path w="4357426" h="892903">
                  <a:moveTo>
                    <a:pt x="23633" y="0"/>
                  </a:moveTo>
                  <a:lnTo>
                    <a:pt x="4333794" y="0"/>
                  </a:lnTo>
                  <a:cubicBezTo>
                    <a:pt x="4346846" y="0"/>
                    <a:pt x="4357426" y="10581"/>
                    <a:pt x="4357426" y="23633"/>
                  </a:cubicBezTo>
                  <a:lnTo>
                    <a:pt x="4357426" y="869270"/>
                  </a:lnTo>
                  <a:cubicBezTo>
                    <a:pt x="4357426" y="875538"/>
                    <a:pt x="4354937" y="881549"/>
                    <a:pt x="4350504" y="885981"/>
                  </a:cubicBezTo>
                  <a:cubicBezTo>
                    <a:pt x="4346072" y="890413"/>
                    <a:pt x="4340061" y="892903"/>
                    <a:pt x="4333794" y="892903"/>
                  </a:cubicBezTo>
                  <a:lnTo>
                    <a:pt x="23633" y="892903"/>
                  </a:lnTo>
                  <a:cubicBezTo>
                    <a:pt x="17365" y="892903"/>
                    <a:pt x="11354" y="890413"/>
                    <a:pt x="6922" y="885981"/>
                  </a:cubicBezTo>
                  <a:cubicBezTo>
                    <a:pt x="2490" y="881549"/>
                    <a:pt x="0" y="875538"/>
                    <a:pt x="0" y="869270"/>
                  </a:cubicBezTo>
                  <a:lnTo>
                    <a:pt x="0" y="23633"/>
                  </a:lnTo>
                  <a:cubicBezTo>
                    <a:pt x="0" y="17365"/>
                    <a:pt x="2490" y="11354"/>
                    <a:pt x="6922" y="6922"/>
                  </a:cubicBezTo>
                  <a:cubicBezTo>
                    <a:pt x="11354" y="2490"/>
                    <a:pt x="17365" y="0"/>
                    <a:pt x="23633" y="0"/>
                  </a:cubicBezTo>
                  <a:close/>
                </a:path>
              </a:pathLst>
            </a:custGeom>
            <a:grpFill/>
            <a:ln>
              <a:solidFill>
                <a:schemeClr val="accent4">
                  <a:lumMod val="20000"/>
                  <a:lumOff val="80000"/>
                </a:schemeClr>
              </a:solidFill>
            </a:ln>
          </p:spPr>
          <p:txBody>
            <a:bodyPr/>
            <a:lstStyle/>
            <a:p>
              <a:pPr defTabSz="609630"/>
              <a:endParaRPr lang="en-GB" sz="1200">
                <a:solidFill>
                  <a:prstClr val="black"/>
                </a:solidFill>
                <a:latin typeface="Calibri"/>
              </a:endParaRPr>
            </a:p>
          </p:txBody>
        </p:sp>
        <p:sp>
          <p:nvSpPr>
            <p:cNvPr id="4" name="TextBox 4">
              <a:extLst>
                <a:ext uri="{FF2B5EF4-FFF2-40B4-BE49-F238E27FC236}">
                  <a16:creationId xmlns:a16="http://schemas.microsoft.com/office/drawing/2014/main" id="{AF7EA8A9-B2EC-4BB7-E74F-35C308C23D41}"/>
                </a:ext>
              </a:extLst>
            </p:cNvPr>
            <p:cNvSpPr txBox="1"/>
            <p:nvPr/>
          </p:nvSpPr>
          <p:spPr>
            <a:xfrm>
              <a:off x="0" y="-28575"/>
              <a:ext cx="4357426" cy="921478"/>
            </a:xfrm>
            <a:prstGeom prst="rect">
              <a:avLst/>
            </a:prstGeom>
            <a:grpFill/>
            <a:ln>
              <a:solidFill>
                <a:schemeClr val="accent4">
                  <a:lumMod val="20000"/>
                  <a:lumOff val="80000"/>
                </a:schemeClr>
              </a:solidFill>
            </a:ln>
          </p:spPr>
          <p:txBody>
            <a:bodyPr lIns="25549" tIns="25549" rIns="25549" bIns="25549" rtlCol="0" anchor="ctr"/>
            <a:lstStyle/>
            <a:p>
              <a:pPr algn="ctr" defTabSz="609630">
                <a:lnSpc>
                  <a:spcPts val="1027"/>
                </a:lnSpc>
              </a:pPr>
              <a:endParaRPr sz="1200">
                <a:solidFill>
                  <a:prstClr val="black"/>
                </a:solidFill>
                <a:latin typeface="Calibri"/>
              </a:endParaRPr>
            </a:p>
          </p:txBody>
        </p:sp>
      </p:grpSp>
      <p:sp>
        <p:nvSpPr>
          <p:cNvPr id="11" name="TextBox 11">
            <a:extLst>
              <a:ext uri="{FF2B5EF4-FFF2-40B4-BE49-F238E27FC236}">
                <a16:creationId xmlns:a16="http://schemas.microsoft.com/office/drawing/2014/main" id="{5558DFCD-8BD0-4E7C-3BA3-1EA3216323D3}"/>
              </a:ext>
            </a:extLst>
          </p:cNvPr>
          <p:cNvSpPr txBox="1"/>
          <p:nvPr/>
        </p:nvSpPr>
        <p:spPr>
          <a:xfrm>
            <a:off x="3205357" y="227819"/>
            <a:ext cx="5781287" cy="433708"/>
          </a:xfrm>
          <a:prstGeom prst="rect">
            <a:avLst/>
          </a:prstGeom>
        </p:spPr>
        <p:txBody>
          <a:bodyPr lIns="0" tIns="0" rIns="0" bIns="0" rtlCol="0" anchor="t">
            <a:spAutoFit/>
          </a:bodyPr>
          <a:lstStyle/>
          <a:p>
            <a:pPr algn="ctr" defTabSz="609630">
              <a:lnSpc>
                <a:spcPts val="3733"/>
              </a:lnSpc>
              <a:spcBef>
                <a:spcPct val="0"/>
              </a:spcBef>
            </a:pPr>
            <a:r>
              <a:rPr lang="en-US" sz="2667" b="1" dirty="0">
                <a:solidFill>
                  <a:prstClr val="black"/>
                </a:solidFill>
                <a:latin typeface="HK Grotesk" panose="020B0604020202020204" charset="0"/>
              </a:rPr>
              <a:t>Six Themes:</a:t>
            </a:r>
          </a:p>
        </p:txBody>
      </p:sp>
      <p:sp>
        <p:nvSpPr>
          <p:cNvPr id="12" name="Freeform 2">
            <a:extLst>
              <a:ext uri="{FF2B5EF4-FFF2-40B4-BE49-F238E27FC236}">
                <a16:creationId xmlns:a16="http://schemas.microsoft.com/office/drawing/2014/main" id="{67380E0B-A793-DFBC-949C-F35290A3D7A8}"/>
              </a:ext>
            </a:extLst>
          </p:cNvPr>
          <p:cNvSpPr/>
          <p:nvPr/>
        </p:nvSpPr>
        <p:spPr>
          <a:xfrm>
            <a:off x="11219262" y="-2236"/>
            <a:ext cx="953295" cy="91080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13" name="Freeform 19">
            <a:extLst>
              <a:ext uri="{FF2B5EF4-FFF2-40B4-BE49-F238E27FC236}">
                <a16:creationId xmlns:a16="http://schemas.microsoft.com/office/drawing/2014/main" id="{65F8F7A1-2BCB-EB62-9B1F-7B91185DFA59}"/>
              </a:ext>
            </a:extLst>
          </p:cNvPr>
          <p:cNvSpPr/>
          <p:nvPr/>
        </p:nvSpPr>
        <p:spPr>
          <a:xfrm>
            <a:off x="496091" y="63389"/>
            <a:ext cx="2133609" cy="368411"/>
          </a:xfrm>
          <a:custGeom>
            <a:avLst/>
            <a:gdLst/>
            <a:ahLst/>
            <a:cxnLst/>
            <a:rect l="l" t="t" r="r" b="b"/>
            <a:pathLst>
              <a:path w="4320849" h="773205">
                <a:moveTo>
                  <a:pt x="0" y="0"/>
                </a:moveTo>
                <a:lnTo>
                  <a:pt x="4320849" y="0"/>
                </a:lnTo>
                <a:lnTo>
                  <a:pt x="4320849" y="773204"/>
                </a:lnTo>
                <a:lnTo>
                  <a:pt x="0" y="773204"/>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14" name="Freeform 5">
            <a:extLst>
              <a:ext uri="{FF2B5EF4-FFF2-40B4-BE49-F238E27FC236}">
                <a16:creationId xmlns:a16="http://schemas.microsoft.com/office/drawing/2014/main" id="{29014795-52CE-FAF9-4DD5-CDB77A030AD4}"/>
              </a:ext>
            </a:extLst>
          </p:cNvPr>
          <p:cNvSpPr/>
          <p:nvPr/>
        </p:nvSpPr>
        <p:spPr>
          <a:xfrm>
            <a:off x="0" y="-2236"/>
            <a:ext cx="304800" cy="6860235"/>
          </a:xfrm>
          <a:custGeom>
            <a:avLst/>
            <a:gdLst/>
            <a:ahLst/>
            <a:cxnLst/>
            <a:rect l="l" t="t" r="r" b="b"/>
            <a:pathLst>
              <a:path w="6284375" h="3096219">
                <a:moveTo>
                  <a:pt x="16386" y="0"/>
                </a:moveTo>
                <a:lnTo>
                  <a:pt x="6267988" y="0"/>
                </a:lnTo>
                <a:cubicBezTo>
                  <a:pt x="6272334" y="0"/>
                  <a:pt x="6276502" y="1726"/>
                  <a:pt x="6279575" y="4799"/>
                </a:cubicBezTo>
                <a:cubicBezTo>
                  <a:pt x="6282648" y="7873"/>
                  <a:pt x="6284375" y="12040"/>
                  <a:pt x="6284375" y="16386"/>
                </a:cubicBezTo>
                <a:lnTo>
                  <a:pt x="6284375" y="3079833"/>
                </a:lnTo>
                <a:cubicBezTo>
                  <a:pt x="6284375" y="3084179"/>
                  <a:pt x="6282648" y="3088347"/>
                  <a:pt x="6279575" y="3091420"/>
                </a:cubicBezTo>
                <a:cubicBezTo>
                  <a:pt x="6276502" y="3094493"/>
                  <a:pt x="6272334" y="3096219"/>
                  <a:pt x="6267988" y="3096219"/>
                </a:cubicBezTo>
                <a:lnTo>
                  <a:pt x="16386" y="3096219"/>
                </a:lnTo>
                <a:cubicBezTo>
                  <a:pt x="12040" y="3096219"/>
                  <a:pt x="7873" y="3094493"/>
                  <a:pt x="4799" y="3091420"/>
                </a:cubicBezTo>
                <a:cubicBezTo>
                  <a:pt x="1726" y="3088347"/>
                  <a:pt x="0" y="3084179"/>
                  <a:pt x="0" y="3079833"/>
                </a:cubicBezTo>
                <a:lnTo>
                  <a:pt x="0" y="16386"/>
                </a:lnTo>
                <a:cubicBezTo>
                  <a:pt x="0" y="12040"/>
                  <a:pt x="1726" y="7873"/>
                  <a:pt x="4799" y="4799"/>
                </a:cubicBezTo>
                <a:cubicBezTo>
                  <a:pt x="7873" y="1726"/>
                  <a:pt x="12040" y="0"/>
                  <a:pt x="16386" y="0"/>
                </a:cubicBezTo>
                <a:close/>
              </a:path>
            </a:pathLst>
          </a:custGeom>
          <a:solidFill>
            <a:schemeClr val="accent4">
              <a:lumMod val="60000"/>
              <a:lumOff val="40000"/>
            </a:schemeClr>
          </a:solidFill>
          <a:ln>
            <a:solidFill>
              <a:schemeClr val="accent4">
                <a:lumMod val="60000"/>
                <a:lumOff val="40000"/>
              </a:schemeClr>
            </a:solidFill>
          </a:ln>
        </p:spPr>
        <p:txBody>
          <a:bodyPr/>
          <a:lstStyle/>
          <a:p>
            <a:pPr defTabSz="609630"/>
            <a:endParaRPr lang="en-GB" sz="1200" dirty="0">
              <a:solidFill>
                <a:prstClr val="black"/>
              </a:solidFill>
              <a:latin typeface="Calibri"/>
            </a:endParaRPr>
          </a:p>
        </p:txBody>
      </p:sp>
      <p:pic>
        <p:nvPicPr>
          <p:cNvPr id="9" name="Picture 8">
            <a:extLst>
              <a:ext uri="{FF2B5EF4-FFF2-40B4-BE49-F238E27FC236}">
                <a16:creationId xmlns:a16="http://schemas.microsoft.com/office/drawing/2014/main" id="{CFC63C27-DAF0-A832-7091-05870F1CC348}"/>
              </a:ext>
            </a:extLst>
          </p:cNvPr>
          <p:cNvPicPr>
            <a:picLocks noChangeAspect="1"/>
          </p:cNvPicPr>
          <p:nvPr/>
        </p:nvPicPr>
        <p:blipFill>
          <a:blip r:embed="rId5"/>
          <a:srcRect l="29583" t="33704" r="13333" b="15185"/>
          <a:stretch/>
        </p:blipFill>
        <p:spPr>
          <a:xfrm>
            <a:off x="406400" y="912909"/>
            <a:ext cx="11676466" cy="5880848"/>
          </a:xfrm>
          <a:prstGeom prst="rect">
            <a:avLst/>
          </a:prstGeom>
        </p:spPr>
      </p:pic>
    </p:spTree>
    <p:extLst>
      <p:ext uri="{BB962C8B-B14F-4D97-AF65-F5344CB8AC3E}">
        <p14:creationId xmlns:p14="http://schemas.microsoft.com/office/powerpoint/2010/main" val="729657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A46EA-2D41-1942-C579-865468CE77CD}"/>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A196E56A-F8DE-815F-ABAC-1F0E2355F5B1}"/>
              </a:ext>
            </a:extLst>
          </p:cNvPr>
          <p:cNvSpPr/>
          <p:nvPr/>
        </p:nvSpPr>
        <p:spPr>
          <a:xfrm>
            <a:off x="11219262" y="-2236"/>
            <a:ext cx="953295" cy="91080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13" name="Freeform 19">
            <a:extLst>
              <a:ext uri="{FF2B5EF4-FFF2-40B4-BE49-F238E27FC236}">
                <a16:creationId xmlns:a16="http://schemas.microsoft.com/office/drawing/2014/main" id="{03E1DC9C-2C8A-2819-0A16-7919A5FE8C21}"/>
              </a:ext>
            </a:extLst>
          </p:cNvPr>
          <p:cNvSpPr/>
          <p:nvPr/>
        </p:nvSpPr>
        <p:spPr>
          <a:xfrm>
            <a:off x="496091" y="63389"/>
            <a:ext cx="2133609" cy="368411"/>
          </a:xfrm>
          <a:custGeom>
            <a:avLst/>
            <a:gdLst/>
            <a:ahLst/>
            <a:cxnLst/>
            <a:rect l="l" t="t" r="r" b="b"/>
            <a:pathLst>
              <a:path w="4320849" h="773205">
                <a:moveTo>
                  <a:pt x="0" y="0"/>
                </a:moveTo>
                <a:lnTo>
                  <a:pt x="4320849" y="0"/>
                </a:lnTo>
                <a:lnTo>
                  <a:pt x="4320849" y="773204"/>
                </a:lnTo>
                <a:lnTo>
                  <a:pt x="0" y="773204"/>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14" name="Freeform 5">
            <a:extLst>
              <a:ext uri="{FF2B5EF4-FFF2-40B4-BE49-F238E27FC236}">
                <a16:creationId xmlns:a16="http://schemas.microsoft.com/office/drawing/2014/main" id="{C9E6D8DE-3DFB-D23E-59F4-CB19939BB22F}"/>
              </a:ext>
            </a:extLst>
          </p:cNvPr>
          <p:cNvSpPr/>
          <p:nvPr/>
        </p:nvSpPr>
        <p:spPr>
          <a:xfrm>
            <a:off x="0" y="-2236"/>
            <a:ext cx="304800" cy="6860235"/>
          </a:xfrm>
          <a:custGeom>
            <a:avLst/>
            <a:gdLst/>
            <a:ahLst/>
            <a:cxnLst/>
            <a:rect l="l" t="t" r="r" b="b"/>
            <a:pathLst>
              <a:path w="6284375" h="3096219">
                <a:moveTo>
                  <a:pt x="16386" y="0"/>
                </a:moveTo>
                <a:lnTo>
                  <a:pt x="6267988" y="0"/>
                </a:lnTo>
                <a:cubicBezTo>
                  <a:pt x="6272334" y="0"/>
                  <a:pt x="6276502" y="1726"/>
                  <a:pt x="6279575" y="4799"/>
                </a:cubicBezTo>
                <a:cubicBezTo>
                  <a:pt x="6282648" y="7873"/>
                  <a:pt x="6284375" y="12040"/>
                  <a:pt x="6284375" y="16386"/>
                </a:cubicBezTo>
                <a:lnTo>
                  <a:pt x="6284375" y="3079833"/>
                </a:lnTo>
                <a:cubicBezTo>
                  <a:pt x="6284375" y="3084179"/>
                  <a:pt x="6282648" y="3088347"/>
                  <a:pt x="6279575" y="3091420"/>
                </a:cubicBezTo>
                <a:cubicBezTo>
                  <a:pt x="6276502" y="3094493"/>
                  <a:pt x="6272334" y="3096219"/>
                  <a:pt x="6267988" y="3096219"/>
                </a:cubicBezTo>
                <a:lnTo>
                  <a:pt x="16386" y="3096219"/>
                </a:lnTo>
                <a:cubicBezTo>
                  <a:pt x="12040" y="3096219"/>
                  <a:pt x="7873" y="3094493"/>
                  <a:pt x="4799" y="3091420"/>
                </a:cubicBezTo>
                <a:cubicBezTo>
                  <a:pt x="1726" y="3088347"/>
                  <a:pt x="0" y="3084179"/>
                  <a:pt x="0" y="3079833"/>
                </a:cubicBezTo>
                <a:lnTo>
                  <a:pt x="0" y="16386"/>
                </a:lnTo>
                <a:cubicBezTo>
                  <a:pt x="0" y="12040"/>
                  <a:pt x="1726" y="7873"/>
                  <a:pt x="4799" y="4799"/>
                </a:cubicBezTo>
                <a:cubicBezTo>
                  <a:pt x="7873" y="1726"/>
                  <a:pt x="12040" y="0"/>
                  <a:pt x="16386" y="0"/>
                </a:cubicBezTo>
                <a:close/>
              </a:path>
            </a:pathLst>
          </a:custGeom>
          <a:solidFill>
            <a:srgbClr val="4D8D84"/>
          </a:solidFill>
          <a:ln>
            <a:solidFill>
              <a:srgbClr val="4D8D84"/>
            </a:solidFill>
          </a:ln>
        </p:spPr>
        <p:txBody>
          <a:bodyPr/>
          <a:lstStyle/>
          <a:p>
            <a:pPr defTabSz="609630"/>
            <a:endParaRPr lang="en-GB" sz="1200" dirty="0">
              <a:solidFill>
                <a:prstClr val="black"/>
              </a:solidFill>
              <a:latin typeface="Calibri"/>
            </a:endParaRPr>
          </a:p>
        </p:txBody>
      </p:sp>
      <p:sp>
        <p:nvSpPr>
          <p:cNvPr id="5" name="TextBox 10">
            <a:extLst>
              <a:ext uri="{FF2B5EF4-FFF2-40B4-BE49-F238E27FC236}">
                <a16:creationId xmlns:a16="http://schemas.microsoft.com/office/drawing/2014/main" id="{9E2D0227-35B9-B2E3-3CE7-3A97765EFF47}"/>
              </a:ext>
            </a:extLst>
          </p:cNvPr>
          <p:cNvSpPr txBox="1"/>
          <p:nvPr/>
        </p:nvSpPr>
        <p:spPr>
          <a:xfrm>
            <a:off x="2895599" y="431800"/>
            <a:ext cx="6735061" cy="474489"/>
          </a:xfrm>
          <a:prstGeom prst="rect">
            <a:avLst/>
          </a:prstGeom>
          <a:ln>
            <a:noFill/>
          </a:ln>
        </p:spPr>
        <p:txBody>
          <a:bodyPr wrap="square" lIns="0" tIns="0" rIns="0" bIns="0" rtlCol="0" anchor="t">
            <a:spAutoFit/>
          </a:bodyPr>
          <a:lstStyle/>
          <a:p>
            <a:pPr algn="ctr" defTabSz="609630">
              <a:lnSpc>
                <a:spcPts val="3733"/>
              </a:lnSpc>
              <a:spcBef>
                <a:spcPct val="0"/>
              </a:spcBef>
            </a:pPr>
            <a:r>
              <a:rPr lang="en-US" sz="3734" dirty="0">
                <a:solidFill>
                  <a:srgbClr val="4D8D84"/>
                </a:solidFill>
                <a:latin typeface="ADLaM Display" panose="02010000000000000000" pitchFamily="2" charset="0"/>
                <a:ea typeface="ADLaM Display" panose="02010000000000000000" pitchFamily="2" charset="0"/>
                <a:cs typeface="ADLaM Display" panose="02010000000000000000" pitchFamily="2" charset="0"/>
              </a:rPr>
              <a:t>Conclusions</a:t>
            </a:r>
          </a:p>
        </p:txBody>
      </p:sp>
      <p:sp>
        <p:nvSpPr>
          <p:cNvPr id="7" name="TextBox 26">
            <a:extLst>
              <a:ext uri="{FF2B5EF4-FFF2-40B4-BE49-F238E27FC236}">
                <a16:creationId xmlns:a16="http://schemas.microsoft.com/office/drawing/2014/main" id="{355358C6-96B5-D44C-33AD-6230B5BBAC72}"/>
              </a:ext>
            </a:extLst>
          </p:cNvPr>
          <p:cNvSpPr txBox="1"/>
          <p:nvPr/>
        </p:nvSpPr>
        <p:spPr>
          <a:xfrm>
            <a:off x="762000" y="1041401"/>
            <a:ext cx="11237472" cy="5561806"/>
          </a:xfrm>
          <a:prstGeom prst="roundRect">
            <a:avLst/>
          </a:prstGeom>
          <a:solidFill>
            <a:srgbClr val="D9EBE8"/>
          </a:solidFill>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304815" indent="-304815" defTabSz="609630" fontAlgn="base">
              <a:lnSpc>
                <a:spcPts val="2800"/>
              </a:lnSpc>
              <a:spcBef>
                <a:spcPct val="0"/>
              </a:spcBef>
              <a:spcAft>
                <a:spcPct val="0"/>
              </a:spcAft>
              <a:buFont typeface="Arial" panose="020B0604020202020204" pitchFamily="34" charset="0"/>
              <a:buChar char="•"/>
            </a:pPr>
            <a:r>
              <a:rPr lang="en-US" sz="2400" dirty="0">
                <a:solidFill>
                  <a:srgbClr val="000000"/>
                </a:solidFill>
                <a:latin typeface="HK Grotesk" panose="020B0604020202020204" charset="0"/>
                <a:ea typeface="ADLaM Display" panose="02010000000000000000" pitchFamily="2" charset="0"/>
                <a:cs typeface="ADLaM Display" panose="02010000000000000000" pitchFamily="2" charset="0"/>
              </a:rPr>
              <a:t>LISTEN intervention was found to be an </a:t>
            </a:r>
            <a:r>
              <a:rPr lang="en-US" sz="2400" b="1" dirty="0">
                <a:solidFill>
                  <a:srgbClr val="000000"/>
                </a:solidFill>
                <a:latin typeface="HK Grotesk" panose="020B0604020202020204" charset="0"/>
                <a:ea typeface="ADLaM Display" panose="02010000000000000000" pitchFamily="2" charset="0"/>
                <a:cs typeface="ADLaM Display" panose="02010000000000000000" pitchFamily="2" charset="0"/>
              </a:rPr>
              <a:t>appropriate, feasible and acceptable intervention</a:t>
            </a:r>
            <a:r>
              <a:rPr lang="en-US" sz="2400" dirty="0">
                <a:solidFill>
                  <a:srgbClr val="000000"/>
                </a:solidFill>
                <a:latin typeface="HK Grotesk" panose="020B0604020202020204" charset="0"/>
                <a:ea typeface="ADLaM Display" panose="02010000000000000000" pitchFamily="2" charset="0"/>
                <a:cs typeface="ADLaM Display" panose="02010000000000000000" pitchFamily="2" charset="0"/>
              </a:rPr>
              <a:t> for participants &amp; HCPs delivering.</a:t>
            </a:r>
          </a:p>
          <a:p>
            <a:pPr defTabSz="609630" fontAlgn="base">
              <a:lnSpc>
                <a:spcPts val="2800"/>
              </a:lnSpc>
              <a:spcBef>
                <a:spcPct val="0"/>
              </a:spcBef>
              <a:spcAft>
                <a:spcPct val="0"/>
              </a:spcAft>
            </a:pPr>
            <a:endParaRPr lang="en-US" sz="2533" dirty="0">
              <a:solidFill>
                <a:srgbClr val="000000"/>
              </a:solidFill>
              <a:latin typeface="HK Grotesk" panose="020B0604020202020204" charset="0"/>
              <a:ea typeface="ADLaM Display" panose="02010000000000000000" pitchFamily="2" charset="0"/>
              <a:cs typeface="ADLaM Display" panose="02010000000000000000" pitchFamily="2" charset="0"/>
            </a:endParaRPr>
          </a:p>
          <a:p>
            <a:pPr marL="1447872" lvl="7" indent="-381019" defTabSz="609630" fontAlgn="base">
              <a:lnSpc>
                <a:spcPts val="2800"/>
              </a:lnSpc>
              <a:spcBef>
                <a:spcPct val="0"/>
              </a:spcBef>
              <a:spcAft>
                <a:spcPct val="0"/>
              </a:spcAft>
              <a:buFont typeface="Courier New" panose="02070309020205020404" pitchFamily="49" charset="0"/>
              <a:buChar char="o"/>
            </a:pPr>
            <a:r>
              <a:rPr lang="en-US" sz="2400" dirty="0">
                <a:solidFill>
                  <a:srgbClr val="000000"/>
                </a:solidFill>
                <a:latin typeface="HK Grotesk" panose="020B0604020202020204" charset="0"/>
                <a:ea typeface="ADLaM Display" panose="02010000000000000000" pitchFamily="2" charset="0"/>
                <a:cs typeface="ADLaM Display" panose="02010000000000000000" pitchFamily="2" charset="0"/>
              </a:rPr>
              <a:t>Co-design can support the development and implementation of a pragmatic intervention.</a:t>
            </a:r>
          </a:p>
          <a:p>
            <a:pPr marL="304815" indent="-304815" defTabSz="609630" fontAlgn="base">
              <a:lnSpc>
                <a:spcPts val="2800"/>
              </a:lnSpc>
              <a:spcBef>
                <a:spcPct val="0"/>
              </a:spcBef>
              <a:spcAft>
                <a:spcPct val="0"/>
              </a:spcAft>
              <a:buFont typeface="Arial" panose="020B0604020202020204" pitchFamily="34" charset="0"/>
              <a:buChar char="•"/>
            </a:pPr>
            <a:endParaRPr lang="en-US" sz="2400" dirty="0">
              <a:solidFill>
                <a:srgbClr val="000000"/>
              </a:solidFill>
              <a:latin typeface="HK Grotesk" panose="020B0604020202020204" charset="0"/>
              <a:ea typeface="ADLaM Display" panose="02010000000000000000" pitchFamily="2" charset="0"/>
              <a:cs typeface="ADLaM Display" panose="02010000000000000000" pitchFamily="2" charset="0"/>
            </a:endParaRPr>
          </a:p>
          <a:p>
            <a:pPr marL="304815" indent="-304815" defTabSz="609630" fontAlgn="base">
              <a:lnSpc>
                <a:spcPts val="2800"/>
              </a:lnSpc>
              <a:spcBef>
                <a:spcPct val="0"/>
              </a:spcBef>
              <a:spcAft>
                <a:spcPct val="0"/>
              </a:spcAft>
              <a:buFont typeface="Arial" panose="020B0604020202020204" pitchFamily="34" charset="0"/>
              <a:buChar char="•"/>
            </a:pPr>
            <a:r>
              <a:rPr lang="en-US" sz="2400" dirty="0">
                <a:solidFill>
                  <a:srgbClr val="000000"/>
                </a:solidFill>
                <a:latin typeface="HK Grotesk" panose="020B0604020202020204" charset="0"/>
                <a:ea typeface="ADLaM Display" panose="02010000000000000000" pitchFamily="2" charset="0"/>
                <a:cs typeface="ADLaM Display" panose="02010000000000000000" pitchFamily="2" charset="0"/>
              </a:rPr>
              <a:t>Intervention delivery fidelity scores were </a:t>
            </a:r>
            <a:r>
              <a:rPr lang="en-US" sz="2400" b="1" dirty="0">
                <a:solidFill>
                  <a:srgbClr val="000000"/>
                </a:solidFill>
                <a:latin typeface="HK Grotesk" panose="020B0604020202020204" charset="0"/>
                <a:ea typeface="ADLaM Display" panose="02010000000000000000" pitchFamily="2" charset="0"/>
                <a:cs typeface="ADLaM Display" panose="02010000000000000000" pitchFamily="2" charset="0"/>
              </a:rPr>
              <a:t>positively associated </a:t>
            </a:r>
            <a:r>
              <a:rPr lang="en-US" sz="2400" dirty="0">
                <a:solidFill>
                  <a:srgbClr val="000000"/>
                </a:solidFill>
                <a:latin typeface="HK Grotesk" panose="020B0604020202020204" charset="0"/>
                <a:ea typeface="ADLaM Display" panose="02010000000000000000" pitchFamily="2" charset="0"/>
                <a:cs typeface="ADLaM Display" panose="02010000000000000000" pitchFamily="2" charset="0"/>
              </a:rPr>
              <a:t>with greater wrap-around support access by HCPs. </a:t>
            </a:r>
          </a:p>
          <a:p>
            <a:pPr defTabSz="609630" fontAlgn="base">
              <a:lnSpc>
                <a:spcPts val="2800"/>
              </a:lnSpc>
              <a:spcBef>
                <a:spcPct val="0"/>
              </a:spcBef>
              <a:spcAft>
                <a:spcPct val="0"/>
              </a:spcAft>
            </a:pPr>
            <a:endParaRPr lang="en-US" sz="2400" dirty="0">
              <a:solidFill>
                <a:srgbClr val="000000"/>
              </a:solidFill>
              <a:latin typeface="HK Grotesk" panose="020B0604020202020204" charset="0"/>
              <a:ea typeface="ADLaM Display" panose="02010000000000000000" pitchFamily="2" charset="0"/>
              <a:cs typeface="ADLaM Display" panose="02010000000000000000" pitchFamily="2" charset="0"/>
            </a:endParaRPr>
          </a:p>
          <a:p>
            <a:pPr marL="1295465" lvl="6" indent="-381019" defTabSz="609630" fontAlgn="base">
              <a:lnSpc>
                <a:spcPts val="2800"/>
              </a:lnSpc>
              <a:spcBef>
                <a:spcPct val="0"/>
              </a:spcBef>
              <a:spcAft>
                <a:spcPct val="0"/>
              </a:spcAft>
              <a:buFont typeface="Courier New" panose="02070309020205020404" pitchFamily="49" charset="0"/>
              <a:buChar char="o"/>
            </a:pPr>
            <a:r>
              <a:rPr lang="en-US" sz="2400" dirty="0">
                <a:solidFill>
                  <a:srgbClr val="000000"/>
                </a:solidFill>
                <a:latin typeface="HK Grotesk" panose="020B0604020202020204" charset="0"/>
                <a:ea typeface="ADLaM Display" panose="02010000000000000000" pitchFamily="2" charset="0"/>
                <a:cs typeface="ADLaM Display" panose="02010000000000000000" pitchFamily="2" charset="0"/>
              </a:rPr>
              <a:t>HCPs emphasized it can be necessary to provide more than one-off training and to adapt to meet the needs of those delivering interventions.</a:t>
            </a:r>
          </a:p>
          <a:p>
            <a:pPr marL="1295465" lvl="6" indent="-381019" defTabSz="609630" fontAlgn="base">
              <a:lnSpc>
                <a:spcPts val="2800"/>
              </a:lnSpc>
              <a:spcBef>
                <a:spcPct val="0"/>
              </a:spcBef>
              <a:spcAft>
                <a:spcPct val="0"/>
              </a:spcAft>
              <a:buFont typeface="Courier New" panose="02070309020205020404" pitchFamily="49" charset="0"/>
              <a:buChar char="o"/>
            </a:pPr>
            <a:r>
              <a:rPr lang="en-US" sz="2400" dirty="0">
                <a:solidFill>
                  <a:srgbClr val="000000"/>
                </a:solidFill>
                <a:latin typeface="HK Grotesk" panose="020B0604020202020204" charset="0"/>
                <a:ea typeface="ADLaM Display" panose="02010000000000000000" pitchFamily="2" charset="0"/>
                <a:cs typeface="ADLaM Display" panose="02010000000000000000" pitchFamily="2" charset="0"/>
              </a:rPr>
              <a:t>How can we undertake pragmatic fidelity assessments of complex personalized interventions?</a:t>
            </a:r>
          </a:p>
        </p:txBody>
      </p:sp>
    </p:spTree>
    <p:extLst>
      <p:ext uri="{BB962C8B-B14F-4D97-AF65-F5344CB8AC3E}">
        <p14:creationId xmlns:p14="http://schemas.microsoft.com/office/powerpoint/2010/main" val="2224774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2B311-62BB-5E7D-A229-22B6F6F8A0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BB72F4-8770-39FD-B9BA-DDFECC6F773F}"/>
              </a:ext>
            </a:extLst>
          </p:cNvPr>
          <p:cNvSpPr/>
          <p:nvPr/>
        </p:nvSpPr>
        <p:spPr>
          <a:xfrm>
            <a:off x="10759689" y="20445"/>
            <a:ext cx="1432311" cy="1432311"/>
          </a:xfrm>
          <a:custGeom>
            <a:avLst/>
            <a:gdLst/>
            <a:ahLst/>
            <a:cxnLst/>
            <a:rect l="l" t="t" r="r" b="b"/>
            <a:pathLst>
              <a:path w="2148467" h="2148467">
                <a:moveTo>
                  <a:pt x="0" y="0"/>
                </a:moveTo>
                <a:lnTo>
                  <a:pt x="2148467" y="0"/>
                </a:lnTo>
                <a:lnTo>
                  <a:pt x="2148467" y="2148468"/>
                </a:lnTo>
                <a:lnTo>
                  <a:pt x="0" y="2148468"/>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5" name="TextBox 5">
            <a:extLst>
              <a:ext uri="{FF2B5EF4-FFF2-40B4-BE49-F238E27FC236}">
                <a16:creationId xmlns:a16="http://schemas.microsoft.com/office/drawing/2014/main" id="{2C9A1028-B854-1E70-3A1F-D73DFB8133F5}"/>
              </a:ext>
            </a:extLst>
          </p:cNvPr>
          <p:cNvSpPr txBox="1"/>
          <p:nvPr/>
        </p:nvSpPr>
        <p:spPr>
          <a:xfrm>
            <a:off x="3766195" y="288969"/>
            <a:ext cx="5102283" cy="787175"/>
          </a:xfrm>
          <a:prstGeom prst="rect">
            <a:avLst/>
          </a:prstGeom>
          <a:solidFill>
            <a:srgbClr val="4D8D84"/>
          </a:solidFill>
          <a:ln>
            <a:solidFill>
              <a:srgbClr val="ABD1CC"/>
            </a:solidFill>
          </a:ln>
        </p:spPr>
        <p:txBody>
          <a:bodyPr lIns="25549" tIns="25549" rIns="25549" bIns="25549" rtlCol="0" anchor="ctr"/>
          <a:lstStyle/>
          <a:p>
            <a:pPr algn="ctr" defTabSz="609630">
              <a:lnSpc>
                <a:spcPts val="1027"/>
              </a:lnSpc>
            </a:pPr>
            <a:endParaRPr sz="1200" dirty="0">
              <a:solidFill>
                <a:prstClr val="black"/>
              </a:solidFill>
              <a:latin typeface="Calibri"/>
            </a:endParaRPr>
          </a:p>
        </p:txBody>
      </p:sp>
      <p:sp>
        <p:nvSpPr>
          <p:cNvPr id="17" name="TextBox 17">
            <a:extLst>
              <a:ext uri="{FF2B5EF4-FFF2-40B4-BE49-F238E27FC236}">
                <a16:creationId xmlns:a16="http://schemas.microsoft.com/office/drawing/2014/main" id="{1460F015-9FA0-F5CF-4508-BE6802DE1961}"/>
              </a:ext>
            </a:extLst>
          </p:cNvPr>
          <p:cNvSpPr txBox="1"/>
          <p:nvPr/>
        </p:nvSpPr>
        <p:spPr>
          <a:xfrm>
            <a:off x="3997963" y="453097"/>
            <a:ext cx="4638747" cy="437556"/>
          </a:xfrm>
          <a:prstGeom prst="rect">
            <a:avLst/>
          </a:prstGeom>
        </p:spPr>
        <p:txBody>
          <a:bodyPr wrap="square" lIns="0" tIns="0" rIns="0" bIns="0" rtlCol="0" anchor="t">
            <a:spAutoFit/>
          </a:bodyPr>
          <a:lstStyle/>
          <a:p>
            <a:pPr algn="ctr" defTabSz="609630">
              <a:lnSpc>
                <a:spcPts val="3733"/>
              </a:lnSpc>
              <a:spcBef>
                <a:spcPct val="0"/>
              </a:spcBef>
            </a:pPr>
            <a:r>
              <a:rPr lang="en-US" sz="2666"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Thank you for </a:t>
            </a:r>
            <a:r>
              <a:rPr lang="en-US" sz="2666"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LISTENing</a:t>
            </a:r>
            <a:r>
              <a:rPr lang="en-US" sz="2666"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a:t>
            </a:r>
          </a:p>
        </p:txBody>
      </p:sp>
      <p:sp>
        <p:nvSpPr>
          <p:cNvPr id="27" name="TextBox 27">
            <a:extLst>
              <a:ext uri="{FF2B5EF4-FFF2-40B4-BE49-F238E27FC236}">
                <a16:creationId xmlns:a16="http://schemas.microsoft.com/office/drawing/2014/main" id="{D8506331-D4F4-9341-2147-B1E3506BD3A7}"/>
              </a:ext>
            </a:extLst>
          </p:cNvPr>
          <p:cNvSpPr txBox="1"/>
          <p:nvPr/>
        </p:nvSpPr>
        <p:spPr>
          <a:xfrm>
            <a:off x="419447" y="5290713"/>
            <a:ext cx="2069753" cy="371897"/>
          </a:xfrm>
          <a:prstGeom prst="rect">
            <a:avLst/>
          </a:prstGeom>
          <a:solidFill>
            <a:schemeClr val="bg1">
              <a:lumMod val="75000"/>
            </a:schemeClr>
          </a:solidFill>
          <a:ln>
            <a:noFill/>
          </a:ln>
        </p:spPr>
        <p:txBody>
          <a:bodyPr wrap="square" lIns="0" tIns="0" rIns="0" bIns="0" rtlCol="0" anchor="t">
            <a:spAutoFit/>
          </a:bodyPr>
          <a:lstStyle/>
          <a:p>
            <a:pPr algn="ctr" defTabSz="609630">
              <a:lnSpc>
                <a:spcPts val="3267"/>
              </a:lnSpc>
              <a:spcBef>
                <a:spcPct val="0"/>
              </a:spcBef>
            </a:pPr>
            <a:r>
              <a:rPr lang="en-US" sz="1867" dirty="0">
                <a:solidFill>
                  <a:srgbClr val="000000"/>
                </a:solidFill>
                <a:latin typeface="HK Grotesk" panose="020B0604020202020204" charset="0"/>
              </a:rPr>
              <a:t>Co-design Protocol</a:t>
            </a:r>
          </a:p>
        </p:txBody>
      </p:sp>
      <p:sp>
        <p:nvSpPr>
          <p:cNvPr id="32" name="TextBox 32">
            <a:extLst>
              <a:ext uri="{FF2B5EF4-FFF2-40B4-BE49-F238E27FC236}">
                <a16:creationId xmlns:a16="http://schemas.microsoft.com/office/drawing/2014/main" id="{6553A9EA-F725-8D06-F1C2-B33795E05967}"/>
              </a:ext>
            </a:extLst>
          </p:cNvPr>
          <p:cNvSpPr txBox="1"/>
          <p:nvPr/>
        </p:nvSpPr>
        <p:spPr>
          <a:xfrm>
            <a:off x="2603847" y="5280239"/>
            <a:ext cx="2273677" cy="371897"/>
          </a:xfrm>
          <a:prstGeom prst="rect">
            <a:avLst/>
          </a:prstGeom>
          <a:solidFill>
            <a:schemeClr val="bg1">
              <a:lumMod val="75000"/>
            </a:schemeClr>
          </a:solidFill>
          <a:ln>
            <a:noFill/>
          </a:ln>
        </p:spPr>
        <p:txBody>
          <a:bodyPr wrap="square" lIns="0" tIns="0" rIns="0" bIns="0" rtlCol="0" anchor="t">
            <a:spAutoFit/>
          </a:bodyPr>
          <a:lstStyle/>
          <a:p>
            <a:pPr algn="ctr" defTabSz="609630">
              <a:lnSpc>
                <a:spcPts val="3267"/>
              </a:lnSpc>
              <a:spcBef>
                <a:spcPct val="0"/>
              </a:spcBef>
            </a:pPr>
            <a:r>
              <a:rPr lang="en-US" sz="1867" dirty="0">
                <a:solidFill>
                  <a:srgbClr val="000000"/>
                </a:solidFill>
                <a:latin typeface="HK Grotesk" panose="020B0604020202020204" charset="0"/>
              </a:rPr>
              <a:t>Co-design Process  </a:t>
            </a:r>
          </a:p>
        </p:txBody>
      </p:sp>
      <p:pic>
        <p:nvPicPr>
          <p:cNvPr id="41" name="Picture 40" descr="A qr code on a white background&#10;&#10;Description automatically generated">
            <a:extLst>
              <a:ext uri="{FF2B5EF4-FFF2-40B4-BE49-F238E27FC236}">
                <a16:creationId xmlns:a16="http://schemas.microsoft.com/office/drawing/2014/main" id="{195559C0-75F4-BD05-8B24-48D89BA1E0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21" t="10526" r="7368" b="10526"/>
          <a:stretch/>
        </p:blipFill>
        <p:spPr bwMode="auto">
          <a:xfrm>
            <a:off x="419447" y="4132549"/>
            <a:ext cx="1059293" cy="993087"/>
          </a:xfrm>
          <a:prstGeom prst="rect">
            <a:avLst/>
          </a:prstGeom>
          <a:ln>
            <a:noFill/>
          </a:ln>
          <a:extLst>
            <a:ext uri="{53640926-AAD7-44D8-BBD7-CCE9431645EC}">
              <a14:shadowObscured xmlns:a14="http://schemas.microsoft.com/office/drawing/2010/main"/>
            </a:ext>
          </a:extLst>
        </p:spPr>
      </p:pic>
      <p:pic>
        <p:nvPicPr>
          <p:cNvPr id="42" name="Picture 41" descr="A qr code on a white background&#10;&#10;Description automatically generated">
            <a:extLst>
              <a:ext uri="{FF2B5EF4-FFF2-40B4-BE49-F238E27FC236}">
                <a16:creationId xmlns:a16="http://schemas.microsoft.com/office/drawing/2014/main" id="{0E4EF4F9-9AD2-D12A-BB07-0A33B1D8C4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3" t="7842" r="8824" b="8824"/>
          <a:stretch/>
        </p:blipFill>
        <p:spPr bwMode="auto">
          <a:xfrm>
            <a:off x="2559526" y="4109835"/>
            <a:ext cx="1059293" cy="1059293"/>
          </a:xfrm>
          <a:prstGeom prst="rect">
            <a:avLst/>
          </a:prstGeom>
          <a:ln>
            <a:noFill/>
          </a:ln>
          <a:extLst>
            <a:ext uri="{53640926-AAD7-44D8-BBD7-CCE9431645EC}">
              <a14:shadowObscured xmlns:a14="http://schemas.microsoft.com/office/drawing/2010/main"/>
            </a:ext>
          </a:extLst>
        </p:spPr>
      </p:pic>
      <p:sp>
        <p:nvSpPr>
          <p:cNvPr id="43" name="TextBox 32">
            <a:extLst>
              <a:ext uri="{FF2B5EF4-FFF2-40B4-BE49-F238E27FC236}">
                <a16:creationId xmlns:a16="http://schemas.microsoft.com/office/drawing/2014/main" id="{9C9CA14B-4574-04DD-A439-122040998E9C}"/>
              </a:ext>
            </a:extLst>
          </p:cNvPr>
          <p:cNvSpPr txBox="1"/>
          <p:nvPr/>
        </p:nvSpPr>
        <p:spPr>
          <a:xfrm>
            <a:off x="7319735" y="5277167"/>
            <a:ext cx="2361331" cy="371897"/>
          </a:xfrm>
          <a:prstGeom prst="rect">
            <a:avLst/>
          </a:prstGeom>
          <a:solidFill>
            <a:schemeClr val="bg1">
              <a:lumMod val="75000"/>
            </a:schemeClr>
          </a:solidFill>
          <a:ln>
            <a:noFill/>
          </a:ln>
        </p:spPr>
        <p:txBody>
          <a:bodyPr wrap="square" lIns="0" tIns="0" rIns="0" bIns="0" rtlCol="0" anchor="t">
            <a:spAutoFit/>
          </a:bodyPr>
          <a:lstStyle/>
          <a:p>
            <a:pPr algn="ctr" defTabSz="609630">
              <a:lnSpc>
                <a:spcPts val="3267"/>
              </a:lnSpc>
              <a:spcBef>
                <a:spcPct val="0"/>
              </a:spcBef>
            </a:pPr>
            <a:r>
              <a:rPr lang="en-US" sz="1867" dirty="0">
                <a:solidFill>
                  <a:srgbClr val="000000"/>
                </a:solidFill>
                <a:latin typeface="HK Grotesk" panose="020B0604020202020204" charset="0"/>
              </a:rPr>
              <a:t>Trial Protocol</a:t>
            </a:r>
          </a:p>
        </p:txBody>
      </p:sp>
      <p:pic>
        <p:nvPicPr>
          <p:cNvPr id="44" name="Picture 43" descr="A qr code on a white background&#10;&#10;Description automatically generated">
            <a:extLst>
              <a:ext uri="{FF2B5EF4-FFF2-40B4-BE49-F238E27FC236}">
                <a16:creationId xmlns:a16="http://schemas.microsoft.com/office/drawing/2014/main" id="{047FC488-F9B5-C3B6-C591-3F2A12423C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333" t="10333" r="10000" b="10000"/>
          <a:stretch/>
        </p:blipFill>
        <p:spPr bwMode="auto">
          <a:xfrm>
            <a:off x="7319735" y="4101053"/>
            <a:ext cx="993087" cy="993087"/>
          </a:xfrm>
          <a:prstGeom prst="rect">
            <a:avLst/>
          </a:prstGeom>
          <a:ln>
            <a:noFill/>
          </a:ln>
          <a:extLst>
            <a:ext uri="{53640926-AAD7-44D8-BBD7-CCE9431645EC}">
              <a14:shadowObscured xmlns:a14="http://schemas.microsoft.com/office/drawing/2010/main"/>
            </a:ext>
          </a:extLst>
        </p:spPr>
      </p:pic>
      <p:sp>
        <p:nvSpPr>
          <p:cNvPr id="45" name="Freeform 5">
            <a:extLst>
              <a:ext uri="{FF2B5EF4-FFF2-40B4-BE49-F238E27FC236}">
                <a16:creationId xmlns:a16="http://schemas.microsoft.com/office/drawing/2014/main" id="{5F2E40E1-345F-E6CE-FF36-9ADF989110C7}"/>
              </a:ext>
            </a:extLst>
          </p:cNvPr>
          <p:cNvSpPr/>
          <p:nvPr/>
        </p:nvSpPr>
        <p:spPr>
          <a:xfrm>
            <a:off x="0" y="-2236"/>
            <a:ext cx="304800" cy="6860235"/>
          </a:xfrm>
          <a:custGeom>
            <a:avLst/>
            <a:gdLst/>
            <a:ahLst/>
            <a:cxnLst/>
            <a:rect l="l" t="t" r="r" b="b"/>
            <a:pathLst>
              <a:path w="6284375" h="3096219">
                <a:moveTo>
                  <a:pt x="16386" y="0"/>
                </a:moveTo>
                <a:lnTo>
                  <a:pt x="6267988" y="0"/>
                </a:lnTo>
                <a:cubicBezTo>
                  <a:pt x="6272334" y="0"/>
                  <a:pt x="6276502" y="1726"/>
                  <a:pt x="6279575" y="4799"/>
                </a:cubicBezTo>
                <a:cubicBezTo>
                  <a:pt x="6282648" y="7873"/>
                  <a:pt x="6284375" y="12040"/>
                  <a:pt x="6284375" y="16386"/>
                </a:cubicBezTo>
                <a:lnTo>
                  <a:pt x="6284375" y="3079833"/>
                </a:lnTo>
                <a:cubicBezTo>
                  <a:pt x="6284375" y="3084179"/>
                  <a:pt x="6282648" y="3088347"/>
                  <a:pt x="6279575" y="3091420"/>
                </a:cubicBezTo>
                <a:cubicBezTo>
                  <a:pt x="6276502" y="3094493"/>
                  <a:pt x="6272334" y="3096219"/>
                  <a:pt x="6267988" y="3096219"/>
                </a:cubicBezTo>
                <a:lnTo>
                  <a:pt x="16386" y="3096219"/>
                </a:lnTo>
                <a:cubicBezTo>
                  <a:pt x="12040" y="3096219"/>
                  <a:pt x="7873" y="3094493"/>
                  <a:pt x="4799" y="3091420"/>
                </a:cubicBezTo>
                <a:cubicBezTo>
                  <a:pt x="1726" y="3088347"/>
                  <a:pt x="0" y="3084179"/>
                  <a:pt x="0" y="3079833"/>
                </a:cubicBezTo>
                <a:lnTo>
                  <a:pt x="0" y="16386"/>
                </a:lnTo>
                <a:cubicBezTo>
                  <a:pt x="0" y="12040"/>
                  <a:pt x="1726" y="7873"/>
                  <a:pt x="4799" y="4799"/>
                </a:cubicBezTo>
                <a:cubicBezTo>
                  <a:pt x="7873" y="1726"/>
                  <a:pt x="12040" y="0"/>
                  <a:pt x="16386" y="0"/>
                </a:cubicBezTo>
                <a:close/>
              </a:path>
            </a:pathLst>
          </a:custGeom>
          <a:solidFill>
            <a:srgbClr val="4D8D84"/>
          </a:solidFill>
          <a:ln>
            <a:solidFill>
              <a:srgbClr val="4D8D84"/>
            </a:solidFill>
          </a:ln>
        </p:spPr>
        <p:txBody>
          <a:bodyPr/>
          <a:lstStyle/>
          <a:p>
            <a:pPr defTabSz="609630"/>
            <a:endParaRPr lang="en-GB" sz="1200" dirty="0">
              <a:solidFill>
                <a:prstClr val="black"/>
              </a:solidFill>
              <a:latin typeface="Calibri"/>
            </a:endParaRPr>
          </a:p>
        </p:txBody>
      </p:sp>
      <p:sp>
        <p:nvSpPr>
          <p:cNvPr id="48" name="Freeform 15">
            <a:extLst>
              <a:ext uri="{FF2B5EF4-FFF2-40B4-BE49-F238E27FC236}">
                <a16:creationId xmlns:a16="http://schemas.microsoft.com/office/drawing/2014/main" id="{FC4482CF-0D53-4D12-73A1-9A73B63F1FB2}"/>
              </a:ext>
            </a:extLst>
          </p:cNvPr>
          <p:cNvSpPr/>
          <p:nvPr/>
        </p:nvSpPr>
        <p:spPr>
          <a:xfrm>
            <a:off x="1029171" y="6051829"/>
            <a:ext cx="10576331" cy="806171"/>
          </a:xfrm>
          <a:custGeom>
            <a:avLst/>
            <a:gdLst/>
            <a:ahLst/>
            <a:cxnLst/>
            <a:rect l="l" t="t" r="r" b="b"/>
            <a:pathLst>
              <a:path w="15864496" h="1209257">
                <a:moveTo>
                  <a:pt x="0" y="0"/>
                </a:moveTo>
                <a:lnTo>
                  <a:pt x="15864496" y="0"/>
                </a:lnTo>
                <a:lnTo>
                  <a:pt x="15864496" y="1209257"/>
                </a:lnTo>
                <a:lnTo>
                  <a:pt x="0" y="1209257"/>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sp>
        <p:nvSpPr>
          <p:cNvPr id="3" name="TextBox 32">
            <a:extLst>
              <a:ext uri="{FF2B5EF4-FFF2-40B4-BE49-F238E27FC236}">
                <a16:creationId xmlns:a16="http://schemas.microsoft.com/office/drawing/2014/main" id="{8EF7E32D-3CC5-A83F-6686-D6E4361AC7DF}"/>
              </a:ext>
            </a:extLst>
          </p:cNvPr>
          <p:cNvSpPr txBox="1"/>
          <p:nvPr/>
        </p:nvSpPr>
        <p:spPr>
          <a:xfrm>
            <a:off x="5003883" y="5270931"/>
            <a:ext cx="2170776" cy="795089"/>
          </a:xfrm>
          <a:prstGeom prst="rect">
            <a:avLst/>
          </a:prstGeom>
          <a:solidFill>
            <a:schemeClr val="bg1">
              <a:lumMod val="75000"/>
            </a:schemeClr>
          </a:solidFill>
          <a:ln>
            <a:noFill/>
          </a:ln>
        </p:spPr>
        <p:txBody>
          <a:bodyPr wrap="square" lIns="0" tIns="0" rIns="0" bIns="0" rtlCol="0" anchor="t">
            <a:spAutoFit/>
          </a:bodyPr>
          <a:lstStyle/>
          <a:p>
            <a:pPr algn="ctr" defTabSz="609630">
              <a:lnSpc>
                <a:spcPts val="3267"/>
              </a:lnSpc>
              <a:spcBef>
                <a:spcPct val="0"/>
              </a:spcBef>
            </a:pPr>
            <a:r>
              <a:rPr lang="en-US" sz="1867" dirty="0">
                <a:solidFill>
                  <a:srgbClr val="000000"/>
                </a:solidFill>
                <a:latin typeface="HK Grotesk" panose="020B0604020202020204" charset="0"/>
              </a:rPr>
              <a:t>Co-design Interviews</a:t>
            </a:r>
          </a:p>
        </p:txBody>
      </p:sp>
      <p:sp>
        <p:nvSpPr>
          <p:cNvPr id="6" name="Freeform 19">
            <a:extLst>
              <a:ext uri="{FF2B5EF4-FFF2-40B4-BE49-F238E27FC236}">
                <a16:creationId xmlns:a16="http://schemas.microsoft.com/office/drawing/2014/main" id="{11528ED0-6457-8012-A27E-72BE682298C4}"/>
              </a:ext>
            </a:extLst>
          </p:cNvPr>
          <p:cNvSpPr/>
          <p:nvPr/>
        </p:nvSpPr>
        <p:spPr>
          <a:xfrm>
            <a:off x="496091" y="63389"/>
            <a:ext cx="2133609" cy="368411"/>
          </a:xfrm>
          <a:custGeom>
            <a:avLst/>
            <a:gdLst/>
            <a:ahLst/>
            <a:cxnLst/>
            <a:rect l="l" t="t" r="r" b="b"/>
            <a:pathLst>
              <a:path w="4320849" h="773205">
                <a:moveTo>
                  <a:pt x="0" y="0"/>
                </a:moveTo>
                <a:lnTo>
                  <a:pt x="4320849" y="0"/>
                </a:lnTo>
                <a:lnTo>
                  <a:pt x="4320849" y="773204"/>
                </a:lnTo>
                <a:lnTo>
                  <a:pt x="0" y="773204"/>
                </a:lnTo>
                <a:lnTo>
                  <a:pt x="0" y="0"/>
                </a:lnTo>
                <a:close/>
              </a:path>
            </a:pathLst>
          </a:custGeom>
          <a:blipFill>
            <a:blip r:embed="rId8"/>
            <a:stretch>
              <a:fillRect/>
            </a:stretch>
          </a:blipFill>
        </p:spPr>
        <p:txBody>
          <a:bodyPr/>
          <a:lstStyle/>
          <a:p>
            <a:pPr defTabSz="609630"/>
            <a:endParaRPr lang="en-GB" sz="1200">
              <a:solidFill>
                <a:prstClr val="black"/>
              </a:solidFill>
              <a:latin typeface="Calibri"/>
            </a:endParaRPr>
          </a:p>
        </p:txBody>
      </p:sp>
      <p:pic>
        <p:nvPicPr>
          <p:cNvPr id="11" name="Picture 10" descr="A qr code on a white background&#10;&#10;Description automatically generated">
            <a:extLst>
              <a:ext uri="{FF2B5EF4-FFF2-40B4-BE49-F238E27FC236}">
                <a16:creationId xmlns:a16="http://schemas.microsoft.com/office/drawing/2014/main" id="{85531D70-D48D-3FE9-8761-05CDCA7ABF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515" t="10910" r="10909" b="10909"/>
          <a:stretch/>
        </p:blipFill>
        <p:spPr bwMode="auto">
          <a:xfrm>
            <a:off x="5003884" y="4142939"/>
            <a:ext cx="984717" cy="993087"/>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17B49644-D214-927D-41D9-2B9A0F4CEFCB}"/>
              </a:ext>
            </a:extLst>
          </p:cNvPr>
          <p:cNvSpPr txBox="1"/>
          <p:nvPr/>
        </p:nvSpPr>
        <p:spPr>
          <a:xfrm>
            <a:off x="5985270" y="4034188"/>
            <a:ext cx="1282577" cy="1384418"/>
          </a:xfrm>
          <a:prstGeom prst="rect">
            <a:avLst/>
          </a:prstGeom>
          <a:noFill/>
        </p:spPr>
        <p:txBody>
          <a:bodyPr wrap="square">
            <a:spAutoFit/>
          </a:bodyPr>
          <a:lstStyle/>
          <a:p>
            <a:pPr defTabSz="609630"/>
            <a:r>
              <a:rPr lang="en-GB" sz="933" b="1" dirty="0">
                <a:solidFill>
                  <a:prstClr val="black"/>
                </a:solidFill>
                <a:latin typeface="HK Grotesk" panose="020B0604020202020204" charset="0"/>
              </a:rPr>
              <a:t>Leggat et al. (2024)</a:t>
            </a:r>
          </a:p>
          <a:p>
            <a:pPr defTabSz="609630"/>
            <a:r>
              <a:rPr lang="en-GB" sz="933" dirty="0">
                <a:solidFill>
                  <a:prstClr val="black"/>
                </a:solidFill>
                <a:latin typeface="HK Grotesk" panose="020B0604020202020204" charset="0"/>
              </a:rPr>
              <a:t>An exploration of the experiences and self-generated strategies used when navigating everyday life with Long Covid. </a:t>
            </a:r>
          </a:p>
          <a:p>
            <a:pPr defTabSz="609630"/>
            <a:r>
              <a:rPr lang="en-GB" sz="933" b="1" dirty="0">
                <a:solidFill>
                  <a:prstClr val="black"/>
                </a:solidFill>
                <a:latin typeface="HK Grotesk" panose="020B0604020202020204" charset="0"/>
              </a:rPr>
              <a:t>BMC Public Health.</a:t>
            </a:r>
          </a:p>
        </p:txBody>
      </p:sp>
      <p:sp>
        <p:nvSpPr>
          <p:cNvPr id="14" name="TextBox 13">
            <a:extLst>
              <a:ext uri="{FF2B5EF4-FFF2-40B4-BE49-F238E27FC236}">
                <a16:creationId xmlns:a16="http://schemas.microsoft.com/office/drawing/2014/main" id="{0843B82C-EF08-307A-3718-82B668E615D7}"/>
              </a:ext>
            </a:extLst>
          </p:cNvPr>
          <p:cNvSpPr txBox="1"/>
          <p:nvPr/>
        </p:nvSpPr>
        <p:spPr>
          <a:xfrm>
            <a:off x="1421458" y="3741102"/>
            <a:ext cx="1127321" cy="1671548"/>
          </a:xfrm>
          <a:prstGeom prst="rect">
            <a:avLst/>
          </a:prstGeom>
          <a:noFill/>
        </p:spPr>
        <p:txBody>
          <a:bodyPr wrap="square">
            <a:spAutoFit/>
          </a:bodyPr>
          <a:lstStyle/>
          <a:p>
            <a:pPr defTabSz="609630"/>
            <a:r>
              <a:rPr lang="en-GB" sz="933" b="1" dirty="0">
                <a:solidFill>
                  <a:prstClr val="black"/>
                </a:solidFill>
                <a:latin typeface="HK Grotesk" panose="020B0604020202020204" charset="0"/>
              </a:rPr>
              <a:t>Heaton-Shrestha et al. (2022)</a:t>
            </a:r>
          </a:p>
          <a:p>
            <a:pPr defTabSz="609630"/>
            <a:r>
              <a:rPr lang="en-GB" sz="933" dirty="0">
                <a:solidFill>
                  <a:prstClr val="black"/>
                </a:solidFill>
                <a:latin typeface="HK Grotesk" panose="020B0604020202020204" charset="0"/>
              </a:rPr>
              <a:t>Co-designing personalised self-management support for people living with long Covid: The LISTEN protocol</a:t>
            </a:r>
          </a:p>
          <a:p>
            <a:pPr defTabSz="609630"/>
            <a:r>
              <a:rPr lang="en-GB" sz="933" b="1" dirty="0">
                <a:solidFill>
                  <a:prstClr val="black"/>
                </a:solidFill>
                <a:latin typeface="HK Grotesk" panose="020B0604020202020204" charset="0"/>
              </a:rPr>
              <a:t>PLOS ONE.</a:t>
            </a:r>
          </a:p>
        </p:txBody>
      </p:sp>
      <p:sp>
        <p:nvSpPr>
          <p:cNvPr id="20" name="TextBox 19">
            <a:extLst>
              <a:ext uri="{FF2B5EF4-FFF2-40B4-BE49-F238E27FC236}">
                <a16:creationId xmlns:a16="http://schemas.microsoft.com/office/drawing/2014/main" id="{64B2351E-CE74-936E-4C5B-858CCABEF63C}"/>
              </a:ext>
            </a:extLst>
          </p:cNvPr>
          <p:cNvSpPr txBox="1"/>
          <p:nvPr/>
        </p:nvSpPr>
        <p:spPr>
          <a:xfrm>
            <a:off x="3606500" y="3741102"/>
            <a:ext cx="1207893" cy="1958678"/>
          </a:xfrm>
          <a:prstGeom prst="rect">
            <a:avLst/>
          </a:prstGeom>
          <a:noFill/>
        </p:spPr>
        <p:txBody>
          <a:bodyPr wrap="square">
            <a:spAutoFit/>
          </a:bodyPr>
          <a:lstStyle/>
          <a:p>
            <a:pPr defTabSz="609630"/>
            <a:r>
              <a:rPr lang="en-GB" sz="933" b="1" dirty="0">
                <a:solidFill>
                  <a:prstClr val="black"/>
                </a:solidFill>
                <a:latin typeface="HK Grotesk" panose="020B0604020202020204" charset="0"/>
              </a:rPr>
              <a:t>Jones et al. (2024)</a:t>
            </a:r>
          </a:p>
          <a:p>
            <a:pPr defTabSz="609630"/>
            <a:r>
              <a:rPr lang="en-GB" sz="933" dirty="0">
                <a:solidFill>
                  <a:prstClr val="black"/>
                </a:solidFill>
                <a:latin typeface="HK Grotesk" panose="020B0604020202020204" charset="0"/>
              </a:rPr>
              <a:t>Using co‐design methods to develop new personalised</a:t>
            </a:r>
          </a:p>
          <a:p>
            <a:pPr defTabSz="609630"/>
            <a:r>
              <a:rPr lang="en-GB" sz="933" dirty="0">
                <a:solidFill>
                  <a:prstClr val="black"/>
                </a:solidFill>
                <a:latin typeface="HK Grotesk" panose="020B0604020202020204" charset="0"/>
              </a:rPr>
              <a:t>support for people living with Long Covid: The ‘LISTEN’ intervention.</a:t>
            </a:r>
          </a:p>
          <a:p>
            <a:pPr defTabSz="609630"/>
            <a:r>
              <a:rPr lang="en-GB" sz="933" b="1" dirty="0">
                <a:solidFill>
                  <a:prstClr val="black"/>
                </a:solidFill>
                <a:latin typeface="HK Grotesk" panose="020B0604020202020204" charset="0"/>
              </a:rPr>
              <a:t>Health Expectations.</a:t>
            </a:r>
          </a:p>
        </p:txBody>
      </p:sp>
      <p:sp>
        <p:nvSpPr>
          <p:cNvPr id="23" name="TextBox 22">
            <a:extLst>
              <a:ext uri="{FF2B5EF4-FFF2-40B4-BE49-F238E27FC236}">
                <a16:creationId xmlns:a16="http://schemas.microsoft.com/office/drawing/2014/main" id="{5526C12D-950B-3A11-A3E1-BA7605E4DC3B}"/>
              </a:ext>
            </a:extLst>
          </p:cNvPr>
          <p:cNvSpPr txBox="1"/>
          <p:nvPr/>
        </p:nvSpPr>
        <p:spPr>
          <a:xfrm>
            <a:off x="8291267" y="3654133"/>
            <a:ext cx="1379447" cy="1671548"/>
          </a:xfrm>
          <a:prstGeom prst="rect">
            <a:avLst/>
          </a:prstGeom>
          <a:noFill/>
        </p:spPr>
        <p:txBody>
          <a:bodyPr wrap="square">
            <a:spAutoFit/>
          </a:bodyPr>
          <a:lstStyle/>
          <a:p>
            <a:pPr defTabSz="609630"/>
            <a:r>
              <a:rPr lang="en-GB" sz="933" b="1" dirty="0">
                <a:solidFill>
                  <a:prstClr val="black"/>
                </a:solidFill>
                <a:latin typeface="HK Grotesk" panose="020B0604020202020204" charset="0"/>
              </a:rPr>
              <a:t>Potter et al. (2023)</a:t>
            </a:r>
          </a:p>
          <a:p>
            <a:pPr defTabSz="609630"/>
            <a:r>
              <a:rPr lang="en-GB" sz="933" dirty="0">
                <a:solidFill>
                  <a:prstClr val="black"/>
                </a:solidFill>
                <a:latin typeface="HK Grotesk" panose="020B0604020202020204" charset="0"/>
              </a:rPr>
              <a:t>Effectiveness and cost-effectiveness of a personalised self-management intervention for living with long COVID: protocol for the LISTEN randomised controlled trial. </a:t>
            </a:r>
          </a:p>
          <a:p>
            <a:pPr defTabSz="609630"/>
            <a:r>
              <a:rPr lang="en-GB" sz="933" b="1" dirty="0">
                <a:solidFill>
                  <a:prstClr val="black"/>
                </a:solidFill>
                <a:latin typeface="HK Grotesk" panose="020B0604020202020204" charset="0"/>
              </a:rPr>
              <a:t>Trials.</a:t>
            </a:r>
          </a:p>
        </p:txBody>
      </p:sp>
      <p:pic>
        <p:nvPicPr>
          <p:cNvPr id="8" name="Picture 7" descr="A qr code on a white background&#10;&#10;AI-generated content may be incorrect.">
            <a:extLst>
              <a:ext uri="{FF2B5EF4-FFF2-40B4-BE49-F238E27FC236}">
                <a16:creationId xmlns:a16="http://schemas.microsoft.com/office/drawing/2014/main" id="{3DBB010A-4633-6681-64C9-5F87559CC9DD}"/>
              </a:ext>
            </a:extLst>
          </p:cNvPr>
          <p:cNvPicPr>
            <a:picLocks noChangeAspect="1"/>
          </p:cNvPicPr>
          <p:nvPr/>
        </p:nvPicPr>
        <p:blipFill>
          <a:blip r:embed="rId10">
            <a:extLst>
              <a:ext uri="{28A0092B-C50C-407E-A947-70E740481C1C}">
                <a14:useLocalDpi xmlns:a14="http://schemas.microsoft.com/office/drawing/2010/main" val="0"/>
              </a:ext>
            </a:extLst>
          </a:blip>
          <a:srcRect l="7242" t="6573" r="4986" b="8987"/>
          <a:stretch/>
        </p:blipFill>
        <p:spPr>
          <a:xfrm>
            <a:off x="9753115" y="4079269"/>
            <a:ext cx="1047287" cy="1007522"/>
          </a:xfrm>
          <a:prstGeom prst="rect">
            <a:avLst/>
          </a:prstGeom>
        </p:spPr>
      </p:pic>
      <p:sp>
        <p:nvSpPr>
          <p:cNvPr id="9" name="TextBox 8">
            <a:extLst>
              <a:ext uri="{FF2B5EF4-FFF2-40B4-BE49-F238E27FC236}">
                <a16:creationId xmlns:a16="http://schemas.microsoft.com/office/drawing/2014/main" id="{7DB49A17-5D9B-D2A4-2E97-E36C6CF04C81}"/>
              </a:ext>
            </a:extLst>
          </p:cNvPr>
          <p:cNvSpPr txBox="1"/>
          <p:nvPr/>
        </p:nvSpPr>
        <p:spPr>
          <a:xfrm>
            <a:off x="10713717" y="3603300"/>
            <a:ext cx="1427483" cy="1815112"/>
          </a:xfrm>
          <a:prstGeom prst="rect">
            <a:avLst/>
          </a:prstGeom>
          <a:noFill/>
        </p:spPr>
        <p:txBody>
          <a:bodyPr wrap="square">
            <a:spAutoFit/>
          </a:bodyPr>
          <a:lstStyle/>
          <a:p>
            <a:pPr defTabSz="609630"/>
            <a:r>
              <a:rPr lang="en-GB" sz="933" b="1" dirty="0">
                <a:solidFill>
                  <a:prstClr val="black"/>
                </a:solidFill>
                <a:latin typeface="HK Grotesk" panose="020B0604020202020204" charset="0"/>
              </a:rPr>
              <a:t>Busse et al. (2025)</a:t>
            </a:r>
          </a:p>
          <a:p>
            <a:pPr defTabSz="609630"/>
            <a:r>
              <a:rPr lang="en-GB" sz="933" dirty="0">
                <a:solidFill>
                  <a:prstClr val="black"/>
                </a:solidFill>
                <a:latin typeface="HK Grotesk" panose="020B0604020202020204" charset="0"/>
              </a:rPr>
              <a:t>Effectiveness of a personalised self-management intervention for people living with long covid (Listen trial): pragmatic, multicentre, parallel group, randomised controlled trial. </a:t>
            </a:r>
          </a:p>
          <a:p>
            <a:pPr defTabSz="609630"/>
            <a:r>
              <a:rPr lang="en-GB" sz="933" b="1" dirty="0">
                <a:solidFill>
                  <a:prstClr val="black"/>
                </a:solidFill>
                <a:latin typeface="HK Grotesk" panose="020B0604020202020204" charset="0"/>
              </a:rPr>
              <a:t>BMJ Medicine.</a:t>
            </a:r>
          </a:p>
        </p:txBody>
      </p:sp>
      <p:sp>
        <p:nvSpPr>
          <p:cNvPr id="10" name="TextBox 32">
            <a:extLst>
              <a:ext uri="{FF2B5EF4-FFF2-40B4-BE49-F238E27FC236}">
                <a16:creationId xmlns:a16="http://schemas.microsoft.com/office/drawing/2014/main" id="{F08C5D99-8595-888E-8927-1EF01B4A992D}"/>
              </a:ext>
            </a:extLst>
          </p:cNvPr>
          <p:cNvSpPr txBox="1"/>
          <p:nvPr/>
        </p:nvSpPr>
        <p:spPr>
          <a:xfrm>
            <a:off x="9796005" y="5261636"/>
            <a:ext cx="2174525" cy="371897"/>
          </a:xfrm>
          <a:prstGeom prst="rect">
            <a:avLst/>
          </a:prstGeom>
          <a:solidFill>
            <a:schemeClr val="bg1">
              <a:lumMod val="75000"/>
            </a:schemeClr>
          </a:solidFill>
          <a:ln>
            <a:noFill/>
          </a:ln>
        </p:spPr>
        <p:txBody>
          <a:bodyPr wrap="square" lIns="0" tIns="0" rIns="0" bIns="0" rtlCol="0" anchor="t">
            <a:spAutoFit/>
          </a:bodyPr>
          <a:lstStyle/>
          <a:p>
            <a:pPr algn="ctr" defTabSz="609630">
              <a:lnSpc>
                <a:spcPts val="3267"/>
              </a:lnSpc>
              <a:spcBef>
                <a:spcPct val="0"/>
              </a:spcBef>
            </a:pPr>
            <a:r>
              <a:rPr lang="en-US" sz="1867" dirty="0">
                <a:solidFill>
                  <a:srgbClr val="000000"/>
                </a:solidFill>
                <a:latin typeface="HK Grotesk" panose="020B0604020202020204" charset="0"/>
              </a:rPr>
              <a:t>Trial Findings</a:t>
            </a:r>
          </a:p>
        </p:txBody>
      </p:sp>
      <p:sp>
        <p:nvSpPr>
          <p:cNvPr id="18" name="Rectangle 17">
            <a:extLst>
              <a:ext uri="{FF2B5EF4-FFF2-40B4-BE49-F238E27FC236}">
                <a16:creationId xmlns:a16="http://schemas.microsoft.com/office/drawing/2014/main" id="{B5148CFF-5436-D5F8-D011-E5518F7679FF}"/>
              </a:ext>
            </a:extLst>
          </p:cNvPr>
          <p:cNvSpPr/>
          <p:nvPr/>
        </p:nvSpPr>
        <p:spPr>
          <a:xfrm>
            <a:off x="5292742" y="1347603"/>
            <a:ext cx="4054458" cy="2171624"/>
          </a:xfrm>
          <a:prstGeom prst="rect">
            <a:avLst/>
          </a:prstGeom>
          <a:solidFill>
            <a:schemeClr val="bg1"/>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pPr algn="ctr" defTabSz="948314">
              <a:lnSpc>
                <a:spcPct val="90000"/>
              </a:lnSpc>
              <a:spcBef>
                <a:spcPct val="0"/>
              </a:spcBef>
              <a:spcAft>
                <a:spcPct val="35000"/>
              </a:spcAft>
            </a:pPr>
            <a:endParaRPr lang="en-GB" sz="2133" dirty="0">
              <a:solidFill>
                <a:srgbClr val="4D8D84"/>
              </a:solidFill>
              <a:latin typeface="HK Grotesk" panose="020B0604020202020204" charset="0"/>
            </a:endParaRPr>
          </a:p>
          <a:p>
            <a:pPr algn="ctr" defTabSz="948314">
              <a:lnSpc>
                <a:spcPct val="90000"/>
              </a:lnSpc>
              <a:spcBef>
                <a:spcPct val="0"/>
              </a:spcBef>
              <a:spcAft>
                <a:spcPct val="35000"/>
              </a:spcAft>
            </a:pPr>
            <a:r>
              <a:rPr lang="en-GB" sz="2133" dirty="0">
                <a:solidFill>
                  <a:srgbClr val="4D8D84"/>
                </a:solidFill>
                <a:latin typeface="HK Grotesk" panose="020B0604020202020204" charset="0"/>
              </a:rPr>
              <a:t>We continue to aim to…</a:t>
            </a:r>
          </a:p>
          <a:p>
            <a:pPr algn="ctr" defTabSz="948314">
              <a:lnSpc>
                <a:spcPct val="90000"/>
              </a:lnSpc>
              <a:spcBef>
                <a:spcPct val="0"/>
              </a:spcBef>
              <a:spcAft>
                <a:spcPct val="35000"/>
              </a:spcAft>
            </a:pPr>
            <a:r>
              <a:rPr lang="en-GB" sz="2133" b="1" dirty="0">
                <a:solidFill>
                  <a:srgbClr val="4D8D84"/>
                </a:solidFill>
                <a:latin typeface="HK Grotesk" panose="020B0604020202020204" charset="0"/>
              </a:rPr>
              <a:t>Integrate </a:t>
            </a:r>
            <a:r>
              <a:rPr lang="en-GB" sz="2133" b="1" u="sng" dirty="0">
                <a:solidFill>
                  <a:srgbClr val="4D8D84"/>
                </a:solidFill>
                <a:latin typeface="HK Grotesk" panose="020B0604020202020204" charset="0"/>
              </a:rPr>
              <a:t>LISTEN into primary and secondary care</a:t>
            </a:r>
            <a:r>
              <a:rPr lang="en-GB" sz="2133" b="1" dirty="0">
                <a:solidFill>
                  <a:srgbClr val="4D8D84"/>
                </a:solidFill>
                <a:latin typeface="HK Grotesk" panose="020B0604020202020204" charset="0"/>
              </a:rPr>
              <a:t> across England and Wales. </a:t>
            </a:r>
          </a:p>
          <a:p>
            <a:pPr defTabSz="609630"/>
            <a:endParaRPr lang="en-GB" sz="2133" dirty="0">
              <a:solidFill>
                <a:srgbClr val="4D8D84"/>
              </a:solidFill>
              <a:latin typeface="Calibri"/>
            </a:endParaRPr>
          </a:p>
        </p:txBody>
      </p:sp>
      <p:sp>
        <p:nvSpPr>
          <p:cNvPr id="4" name="TextBox 32">
            <a:extLst>
              <a:ext uri="{FF2B5EF4-FFF2-40B4-BE49-F238E27FC236}">
                <a16:creationId xmlns:a16="http://schemas.microsoft.com/office/drawing/2014/main" id="{0FD79128-8EB3-19E3-EAA2-B046956B9FD0}"/>
              </a:ext>
            </a:extLst>
          </p:cNvPr>
          <p:cNvSpPr txBox="1"/>
          <p:nvPr/>
        </p:nvSpPr>
        <p:spPr>
          <a:xfrm>
            <a:off x="9796005" y="3059918"/>
            <a:ext cx="2174525" cy="371897"/>
          </a:xfrm>
          <a:prstGeom prst="rect">
            <a:avLst/>
          </a:prstGeom>
          <a:solidFill>
            <a:schemeClr val="bg1">
              <a:lumMod val="75000"/>
            </a:schemeClr>
          </a:solidFill>
          <a:ln>
            <a:noFill/>
          </a:ln>
        </p:spPr>
        <p:txBody>
          <a:bodyPr wrap="square" lIns="0" tIns="0" rIns="0" bIns="0" rtlCol="0" anchor="t">
            <a:spAutoFit/>
          </a:bodyPr>
          <a:lstStyle/>
          <a:p>
            <a:pPr algn="ctr" defTabSz="609630">
              <a:lnSpc>
                <a:spcPts val="3267"/>
              </a:lnSpc>
              <a:spcBef>
                <a:spcPct val="0"/>
              </a:spcBef>
            </a:pPr>
            <a:r>
              <a:rPr lang="en-US" sz="1867" dirty="0">
                <a:solidFill>
                  <a:srgbClr val="000000"/>
                </a:solidFill>
                <a:latin typeface="HK Grotesk" panose="020B0604020202020204" charset="0"/>
              </a:rPr>
              <a:t>Process Evaluation</a:t>
            </a:r>
          </a:p>
        </p:txBody>
      </p:sp>
      <p:pic>
        <p:nvPicPr>
          <p:cNvPr id="21" name="Picture 20" descr="A qr code on a white background&#10;&#10;AI-generated content may be incorrect.">
            <a:extLst>
              <a:ext uri="{FF2B5EF4-FFF2-40B4-BE49-F238E27FC236}">
                <a16:creationId xmlns:a16="http://schemas.microsoft.com/office/drawing/2014/main" id="{8E716D34-0FF7-7EEC-3856-CEBBAD6F7390}"/>
              </a:ext>
            </a:extLst>
          </p:cNvPr>
          <p:cNvPicPr>
            <a:picLocks noChangeAspect="1"/>
          </p:cNvPicPr>
          <p:nvPr/>
        </p:nvPicPr>
        <p:blipFill>
          <a:blip r:embed="rId11"/>
          <a:srcRect l="8004" t="9192" r="9286" b="8098"/>
          <a:stretch/>
        </p:blipFill>
        <p:spPr>
          <a:xfrm>
            <a:off x="9753114" y="2024697"/>
            <a:ext cx="947799" cy="947799"/>
          </a:xfrm>
          <a:prstGeom prst="rect">
            <a:avLst/>
          </a:prstGeom>
        </p:spPr>
      </p:pic>
      <p:sp>
        <p:nvSpPr>
          <p:cNvPr id="22" name="TextBox 21">
            <a:extLst>
              <a:ext uri="{FF2B5EF4-FFF2-40B4-BE49-F238E27FC236}">
                <a16:creationId xmlns:a16="http://schemas.microsoft.com/office/drawing/2014/main" id="{8FDF0BE2-C658-32E9-7F6F-1978F3E5A2E2}"/>
              </a:ext>
            </a:extLst>
          </p:cNvPr>
          <p:cNvSpPr txBox="1"/>
          <p:nvPr/>
        </p:nvSpPr>
        <p:spPr>
          <a:xfrm>
            <a:off x="10687437" y="1454933"/>
            <a:ext cx="1427483" cy="1958678"/>
          </a:xfrm>
          <a:prstGeom prst="rect">
            <a:avLst/>
          </a:prstGeom>
          <a:noFill/>
        </p:spPr>
        <p:txBody>
          <a:bodyPr wrap="square">
            <a:spAutoFit/>
          </a:bodyPr>
          <a:lstStyle/>
          <a:p>
            <a:pPr defTabSz="609630"/>
            <a:r>
              <a:rPr lang="en-GB" sz="933" b="1" dirty="0">
                <a:solidFill>
                  <a:prstClr val="black"/>
                </a:solidFill>
                <a:latin typeface="HK Grotesk" panose="020B0604020202020204" charset="0"/>
              </a:rPr>
              <a:t>Leggat et al. (2025)</a:t>
            </a:r>
          </a:p>
          <a:p>
            <a:pPr defTabSz="609630"/>
            <a:r>
              <a:rPr lang="en-GB" sz="933" dirty="0">
                <a:solidFill>
                  <a:srgbClr val="1C1D1E"/>
                </a:solidFill>
                <a:latin typeface="HK Grotesk" panose="020B0604020202020204" charset="0"/>
              </a:rPr>
              <a:t>Personalisation at the Core of Success: Process Evaluation of the LISTEN Randomised Controlled Trial Evaluating a Personalised Self-Management Support Intervention for People Living With Long Covid</a:t>
            </a:r>
          </a:p>
          <a:p>
            <a:pPr defTabSz="609630"/>
            <a:r>
              <a:rPr lang="en-GB" sz="933" b="1" dirty="0">
                <a:solidFill>
                  <a:prstClr val="black"/>
                </a:solidFill>
                <a:latin typeface="HK Grotesk" panose="020B0604020202020204" charset="0"/>
              </a:rPr>
              <a:t>Health Expectations.</a:t>
            </a:r>
          </a:p>
        </p:txBody>
      </p:sp>
      <p:sp>
        <p:nvSpPr>
          <p:cNvPr id="24" name="Rectangle 23">
            <a:extLst>
              <a:ext uri="{FF2B5EF4-FFF2-40B4-BE49-F238E27FC236}">
                <a16:creationId xmlns:a16="http://schemas.microsoft.com/office/drawing/2014/main" id="{8C439FAD-1BD3-C627-5C1F-962ADC64DBDB}"/>
              </a:ext>
            </a:extLst>
          </p:cNvPr>
          <p:cNvSpPr/>
          <p:nvPr/>
        </p:nvSpPr>
        <p:spPr>
          <a:xfrm>
            <a:off x="496091" y="1347604"/>
            <a:ext cx="4724400" cy="2160365"/>
          </a:xfrm>
          <a:prstGeom prst="rect">
            <a:avLst/>
          </a:prstGeom>
          <a:solidFill>
            <a:schemeClr val="bg1"/>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pPr algn="ctr" defTabSz="948314">
              <a:lnSpc>
                <a:spcPct val="90000"/>
              </a:lnSpc>
              <a:spcBef>
                <a:spcPct val="0"/>
              </a:spcBef>
              <a:spcAft>
                <a:spcPct val="35000"/>
              </a:spcAft>
            </a:pPr>
            <a:endParaRPr lang="en-GB" sz="2133" dirty="0">
              <a:solidFill>
                <a:srgbClr val="4D8D84"/>
              </a:solidFill>
              <a:latin typeface="HK Grotesk" panose="020B0604020202020204" charset="0"/>
            </a:endParaRPr>
          </a:p>
          <a:p>
            <a:pPr algn="ctr" defTabSz="948314">
              <a:lnSpc>
                <a:spcPct val="90000"/>
              </a:lnSpc>
              <a:spcBef>
                <a:spcPct val="0"/>
              </a:spcBef>
              <a:spcAft>
                <a:spcPct val="35000"/>
              </a:spcAft>
            </a:pPr>
            <a:r>
              <a:rPr lang="en-GB" sz="2133" dirty="0">
                <a:solidFill>
                  <a:srgbClr val="4D8D84"/>
                </a:solidFill>
                <a:latin typeface="HK Grotesk" panose="020B0604020202020204" charset="0"/>
              </a:rPr>
              <a:t>Since LISTEN we have….</a:t>
            </a:r>
          </a:p>
          <a:p>
            <a:pPr algn="ctr" defTabSz="948314">
              <a:lnSpc>
                <a:spcPct val="90000"/>
              </a:lnSpc>
              <a:spcBef>
                <a:spcPct val="0"/>
              </a:spcBef>
              <a:spcAft>
                <a:spcPct val="35000"/>
              </a:spcAft>
            </a:pPr>
            <a:r>
              <a:rPr lang="en-GB" sz="2133" b="1" dirty="0">
                <a:solidFill>
                  <a:srgbClr val="4D8D84"/>
                </a:solidFill>
                <a:latin typeface="HK Grotesk" panose="020B0604020202020204" charset="0"/>
              </a:rPr>
              <a:t>Piloted a </a:t>
            </a:r>
            <a:r>
              <a:rPr lang="en-GB" sz="2133" b="1" u="sng" dirty="0">
                <a:solidFill>
                  <a:srgbClr val="4D8D84"/>
                </a:solidFill>
                <a:latin typeface="HK Grotesk" panose="020B0604020202020204" charset="0"/>
              </a:rPr>
              <a:t>new training programme</a:t>
            </a:r>
            <a:r>
              <a:rPr lang="en-GB" sz="2133" b="1" dirty="0">
                <a:solidFill>
                  <a:srgbClr val="4D8D84"/>
                </a:solidFill>
                <a:latin typeface="HK Grotesk" panose="020B0604020202020204" charset="0"/>
              </a:rPr>
              <a:t> for healthcare professionals based upon the co-designed LISTEN training.</a:t>
            </a:r>
          </a:p>
        </p:txBody>
      </p:sp>
    </p:spTree>
    <p:extLst>
      <p:ext uri="{BB962C8B-B14F-4D97-AF65-F5344CB8AC3E}">
        <p14:creationId xmlns:p14="http://schemas.microsoft.com/office/powerpoint/2010/main" val="2653328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asstad Ziekenhuis Rotterdam">
            <a:extLst>
              <a:ext uri="{FF2B5EF4-FFF2-40B4-BE49-F238E27FC236}">
                <a16:creationId xmlns:a16="http://schemas.microsoft.com/office/drawing/2014/main" id="{2F7179CA-0E8C-501E-30D5-659A103E92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49455"/>
          <a:stretch/>
        </p:blipFill>
        <p:spPr bwMode="auto">
          <a:xfrm>
            <a:off x="4888838" y="6379395"/>
            <a:ext cx="975665" cy="35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tini ziekenhuis logo - Online met Sjors">
            <a:extLst>
              <a:ext uri="{FF2B5EF4-FFF2-40B4-BE49-F238E27FC236}">
                <a16:creationId xmlns:a16="http://schemas.microsoft.com/office/drawing/2014/main" id="{0243E52D-7822-B65D-CDCA-B0CE65FFF0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818" y="5959557"/>
            <a:ext cx="1669523" cy="101655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7642" y="6336594"/>
            <a:ext cx="808329" cy="379960"/>
          </a:xfrm>
          <a:prstGeom prst="rect">
            <a:avLst/>
          </a:prstGeom>
        </p:spPr>
      </p:pic>
      <p:cxnSp>
        <p:nvCxnSpPr>
          <p:cNvPr id="7" name="Rechte verbindingslijn 6">
            <a:extLst>
              <a:ext uri="{FF2B5EF4-FFF2-40B4-BE49-F238E27FC236}">
                <a16:creationId xmlns:a16="http://schemas.microsoft.com/office/drawing/2014/main" id="{B290D443-5E48-8882-3A12-A116075CD502}"/>
              </a:ext>
            </a:extLst>
          </p:cNvPr>
          <p:cNvCxnSpPr/>
          <p:nvPr/>
        </p:nvCxnSpPr>
        <p:spPr>
          <a:xfrm>
            <a:off x="3171548" y="6392554"/>
            <a:ext cx="0" cy="324000"/>
          </a:xfrm>
          <a:prstGeom prst="line">
            <a:avLst/>
          </a:prstGeom>
          <a:noFill/>
          <a:ln w="12700" cap="flat" cmpd="sng" algn="ctr">
            <a:solidFill>
              <a:srgbClr val="476097"/>
            </a:solidFill>
            <a:prstDash val="solid"/>
            <a:miter lim="800000"/>
          </a:ln>
          <a:effectLst/>
        </p:spPr>
      </p:cxnSp>
      <p:pic>
        <p:nvPicPr>
          <p:cNvPr id="9" name="Afbeelding 8">
            <a:extLst>
              <a:ext uri="{FF2B5EF4-FFF2-40B4-BE49-F238E27FC236}">
                <a16:creationId xmlns:a16="http://schemas.microsoft.com/office/drawing/2014/main" id="{9EC3E736-4450-43F4-1A9A-598F1DDA4022}"/>
              </a:ext>
            </a:extLst>
          </p:cNvPr>
          <p:cNvPicPr>
            <a:picLocks noChangeAspect="1"/>
          </p:cNvPicPr>
          <p:nvPr/>
        </p:nvPicPr>
        <p:blipFill>
          <a:blip r:embed="rId5"/>
          <a:stretch>
            <a:fillRect/>
          </a:stretch>
        </p:blipFill>
        <p:spPr>
          <a:xfrm>
            <a:off x="431291" y="6327856"/>
            <a:ext cx="2455931" cy="466626"/>
          </a:xfrm>
          <a:prstGeom prst="rect">
            <a:avLst/>
          </a:prstGeom>
        </p:spPr>
      </p:pic>
      <p:pic>
        <p:nvPicPr>
          <p:cNvPr id="10" name="Afbeelding 9">
            <a:extLst>
              <a:ext uri="{FF2B5EF4-FFF2-40B4-BE49-F238E27FC236}">
                <a16:creationId xmlns:a16="http://schemas.microsoft.com/office/drawing/2014/main" id="{87066CF1-2101-5655-8640-E5C5143795B6}"/>
              </a:ext>
            </a:extLst>
          </p:cNvPr>
          <p:cNvPicPr>
            <a:picLocks noChangeAspect="1"/>
          </p:cNvPicPr>
          <p:nvPr/>
        </p:nvPicPr>
        <p:blipFill>
          <a:blip r:embed="rId6"/>
          <a:stretch>
            <a:fillRect/>
          </a:stretch>
        </p:blipFill>
        <p:spPr>
          <a:xfrm>
            <a:off x="6009954" y="6423921"/>
            <a:ext cx="1871634" cy="292633"/>
          </a:xfrm>
          <a:prstGeom prst="rect">
            <a:avLst/>
          </a:prstGeom>
        </p:spPr>
      </p:pic>
      <p:sp>
        <p:nvSpPr>
          <p:cNvPr id="11" name="Titel 1">
            <a:extLst>
              <a:ext uri="{FF2B5EF4-FFF2-40B4-BE49-F238E27FC236}">
                <a16:creationId xmlns:a16="http://schemas.microsoft.com/office/drawing/2014/main" id="{C3C3BC8B-514D-D5C4-94CC-AC1864D5AD1B}"/>
              </a:ext>
            </a:extLst>
          </p:cNvPr>
          <p:cNvSpPr txBox="1">
            <a:spLocks/>
          </p:cNvSpPr>
          <p:nvPr/>
        </p:nvSpPr>
        <p:spPr>
          <a:xfrm>
            <a:off x="570191" y="722903"/>
            <a:ext cx="6763836" cy="902697"/>
          </a:xfrm>
          <a:prstGeom prst="rect">
            <a:avLst/>
          </a:prstGeom>
        </p:spPr>
        <p:txBody>
          <a:bodyPr>
            <a:normAutofit/>
          </a:bodyPr>
          <a:lstStyle>
            <a:lvl1pPr algn="l" defTabSz="914400" rtl="0" eaLnBrk="1" latinLnBrk="0" hangingPunct="1">
              <a:lnSpc>
                <a:spcPct val="90000"/>
              </a:lnSpc>
              <a:spcBef>
                <a:spcPct val="0"/>
              </a:spcBef>
              <a:buNone/>
              <a:defRPr sz="4000" b="1"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B3A5B"/>
                </a:solidFill>
                <a:effectLst/>
                <a:uLnTx/>
                <a:uFillTx/>
                <a:latin typeface="Calibri" panose="020F0502020204030204"/>
                <a:cs typeface="Calibri" panose="020F0502020204030204" pitchFamily="34" charset="0"/>
              </a:rPr>
              <a:t>The main question of today</a:t>
            </a:r>
          </a:p>
        </p:txBody>
      </p:sp>
      <p:pic>
        <p:nvPicPr>
          <p:cNvPr id="16" name="Picture 2" descr="logo umcg - groeidocument.n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9571" y="6224152"/>
            <a:ext cx="1267695" cy="6338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he University of Groningen logo | Logo | University of Groning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26794" y="6349710"/>
            <a:ext cx="1376948" cy="37996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p:cNvSpPr txBox="1"/>
          <p:nvPr/>
        </p:nvSpPr>
        <p:spPr>
          <a:xfrm>
            <a:off x="632044" y="2050546"/>
            <a:ext cx="10755819" cy="830997"/>
          </a:xfrm>
          <a:prstGeom prst="rect">
            <a:avLst/>
          </a:prstGeom>
          <a:noFill/>
          <a:ln>
            <a:solidFill>
              <a:srgbClr val="195B85"/>
            </a:solidFill>
          </a:ln>
        </p:spPr>
        <p:txBody>
          <a:bodyPr wrap="square" rtlCol="0">
            <a:spAutoFit/>
          </a:bodyPr>
          <a:lstStyle/>
          <a:p>
            <a:pPr algn="ctr"/>
            <a:r>
              <a:rPr lang="en-US" sz="2400" dirty="0"/>
              <a:t>How can you navigate adaptations that are requested by key stakeholders, but are not aligned with an intervention’s core functions?</a:t>
            </a:r>
            <a:endParaRPr lang="nl-NL" sz="2400" dirty="0"/>
          </a:p>
        </p:txBody>
      </p:sp>
    </p:spTree>
    <p:extLst>
      <p:ext uri="{BB962C8B-B14F-4D97-AF65-F5344CB8AC3E}">
        <p14:creationId xmlns:p14="http://schemas.microsoft.com/office/powerpoint/2010/main" val="139569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35243" y="1440918"/>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50" normalizeH="0" baseline="0" noProof="0" dirty="0">
                <a:ln>
                  <a:noFill/>
                </a:ln>
                <a:solidFill>
                  <a:srgbClr val="CD1200"/>
                </a:solidFill>
                <a:effectLst/>
                <a:uLnTx/>
                <a:uFillTx/>
                <a:latin typeface="Calibri Light" panose="020F0302020204030204"/>
                <a:ea typeface="+mj-ea"/>
                <a:cs typeface="+mj-cs"/>
              </a:rPr>
              <a:t>THANK YOU! </a:t>
            </a:r>
            <a:endParaRPr kumimoji="0" lang="en-US" sz="5400" b="0" i="0" u="none" strike="noStrike" kern="1200" cap="none" spc="-50" normalizeH="0" baseline="0" noProof="0" dirty="0">
              <a:ln>
                <a:noFill/>
              </a:ln>
              <a:solidFill>
                <a:srgbClr val="CD1200"/>
              </a:solidFill>
              <a:effectLst/>
              <a:uLnTx/>
              <a:uFillTx/>
              <a:latin typeface="Calibri Light" panose="020F0302020204030204"/>
              <a:ea typeface="+mj-ea"/>
              <a:cs typeface="+mj-cs"/>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35243" y="2310900"/>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all" spc="200" normalizeH="0" baseline="0" noProof="0" dirty="0">
                <a:ln>
                  <a:noFill/>
                </a:ln>
                <a:solidFill>
                  <a:srgbClr val="44546A"/>
                </a:solidFill>
                <a:effectLst/>
                <a:uLnTx/>
                <a:uFillTx/>
                <a:latin typeface="Calibri Light" panose="020F0302020204030204"/>
                <a:ea typeface="+mn-ea"/>
                <a:cs typeface="+mn-cs"/>
              </a:rPr>
              <a:t>Questions &amp; Discussion </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
        <p:nvSpPr>
          <p:cNvPr id="2" name="TextBox 1">
            <a:extLst>
              <a:ext uri="{FF2B5EF4-FFF2-40B4-BE49-F238E27FC236}">
                <a16:creationId xmlns:a16="http://schemas.microsoft.com/office/drawing/2014/main" id="{2DF8810C-1748-0744-BAD4-74F09BE7070F}"/>
              </a:ext>
            </a:extLst>
          </p:cNvPr>
          <p:cNvSpPr txBox="1"/>
          <p:nvPr/>
        </p:nvSpPr>
        <p:spPr>
          <a:xfrm>
            <a:off x="4536792" y="5859407"/>
            <a:ext cx="7629461" cy="830997"/>
          </a:xfrm>
          <a:prstGeom prst="rect">
            <a:avLst/>
          </a:prstGeom>
          <a:noFill/>
        </p:spPr>
        <p:txBody>
          <a:bodyPr wrap="none" rtlCol="0">
            <a:spAutoFit/>
          </a:bodyPr>
          <a:lstStyle/>
          <a:p>
            <a:r>
              <a:rPr lang="en-US" sz="2400" dirty="0">
                <a:solidFill>
                  <a:srgbClr val="00B2A1"/>
                </a:solidFill>
              </a:rPr>
              <a:t>Thought-provoking presentations and interesting insights? </a:t>
            </a:r>
          </a:p>
          <a:p>
            <a:r>
              <a:rPr lang="en-US" sz="2400" dirty="0">
                <a:solidFill>
                  <a:srgbClr val="00B2A1"/>
                </a:solidFill>
              </a:rPr>
              <a:t>Spread the word and let us follow along by using </a:t>
            </a:r>
            <a:r>
              <a:rPr lang="en-US" sz="2400" b="1" dirty="0">
                <a:solidFill>
                  <a:srgbClr val="CD1200"/>
                </a:solidFill>
              </a:rPr>
              <a:t>#EIE2025</a:t>
            </a:r>
            <a:r>
              <a:rPr lang="en-US" sz="2400" dirty="0">
                <a:solidFill>
                  <a:srgbClr val="00B2A1"/>
                </a:solidFill>
              </a:rPr>
              <a:t>!</a:t>
            </a:r>
            <a:endParaRPr lang="en-US" sz="2400" b="1" dirty="0">
              <a:solidFill>
                <a:srgbClr val="00B2A1"/>
              </a:solidFill>
            </a:endParaRPr>
          </a:p>
        </p:txBody>
      </p:sp>
      <p:sp>
        <p:nvSpPr>
          <p:cNvPr id="4" name="TextBox 11">
            <a:extLst>
              <a:ext uri="{FF2B5EF4-FFF2-40B4-BE49-F238E27FC236}">
                <a16:creationId xmlns:a16="http://schemas.microsoft.com/office/drawing/2014/main" id="{E598E3F2-595A-7A08-E0BC-8306F2A8B17B}"/>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Sharon Blok</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Robyn Cody</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Mirthe Oude Lansink</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Fiona Leggat</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Tracy Finch</a:t>
            </a:r>
          </a:p>
        </p:txBody>
      </p:sp>
    </p:spTree>
    <p:extLst>
      <p:ext uri="{BB962C8B-B14F-4D97-AF65-F5344CB8AC3E}">
        <p14:creationId xmlns:p14="http://schemas.microsoft.com/office/powerpoint/2010/main" val="54580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asstad Ziekenhuis Rotterdam">
            <a:extLst>
              <a:ext uri="{FF2B5EF4-FFF2-40B4-BE49-F238E27FC236}">
                <a16:creationId xmlns:a16="http://schemas.microsoft.com/office/drawing/2014/main" id="{2F7179CA-0E8C-501E-30D5-659A103E92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49455"/>
          <a:stretch/>
        </p:blipFill>
        <p:spPr bwMode="auto">
          <a:xfrm>
            <a:off x="4888838" y="6379395"/>
            <a:ext cx="975665" cy="35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tini ziekenhuis logo - Online met Sjors">
            <a:extLst>
              <a:ext uri="{FF2B5EF4-FFF2-40B4-BE49-F238E27FC236}">
                <a16:creationId xmlns:a16="http://schemas.microsoft.com/office/drawing/2014/main" id="{0243E52D-7822-B65D-CDCA-B0CE65FFF0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818" y="5959557"/>
            <a:ext cx="1669523" cy="101655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7642" y="6336594"/>
            <a:ext cx="808329" cy="379960"/>
          </a:xfrm>
          <a:prstGeom prst="rect">
            <a:avLst/>
          </a:prstGeom>
        </p:spPr>
      </p:pic>
      <p:pic>
        <p:nvPicPr>
          <p:cNvPr id="9" name="Afbeelding 8">
            <a:extLst>
              <a:ext uri="{FF2B5EF4-FFF2-40B4-BE49-F238E27FC236}">
                <a16:creationId xmlns:a16="http://schemas.microsoft.com/office/drawing/2014/main" id="{9EC3E736-4450-43F4-1A9A-598F1DDA4022}"/>
              </a:ext>
            </a:extLst>
          </p:cNvPr>
          <p:cNvPicPr>
            <a:picLocks noChangeAspect="1"/>
          </p:cNvPicPr>
          <p:nvPr/>
        </p:nvPicPr>
        <p:blipFill>
          <a:blip r:embed="rId5"/>
          <a:stretch>
            <a:fillRect/>
          </a:stretch>
        </p:blipFill>
        <p:spPr>
          <a:xfrm>
            <a:off x="431291" y="6327856"/>
            <a:ext cx="2455931" cy="466626"/>
          </a:xfrm>
          <a:prstGeom prst="rect">
            <a:avLst/>
          </a:prstGeom>
        </p:spPr>
      </p:pic>
      <p:pic>
        <p:nvPicPr>
          <p:cNvPr id="10" name="Afbeelding 9">
            <a:extLst>
              <a:ext uri="{FF2B5EF4-FFF2-40B4-BE49-F238E27FC236}">
                <a16:creationId xmlns:a16="http://schemas.microsoft.com/office/drawing/2014/main" id="{87066CF1-2101-5655-8640-E5C5143795B6}"/>
              </a:ext>
            </a:extLst>
          </p:cNvPr>
          <p:cNvPicPr>
            <a:picLocks noChangeAspect="1"/>
          </p:cNvPicPr>
          <p:nvPr/>
        </p:nvPicPr>
        <p:blipFill>
          <a:blip r:embed="rId6"/>
          <a:stretch>
            <a:fillRect/>
          </a:stretch>
        </p:blipFill>
        <p:spPr>
          <a:xfrm>
            <a:off x="6009954" y="6423921"/>
            <a:ext cx="1871634" cy="292633"/>
          </a:xfrm>
          <a:prstGeom prst="rect">
            <a:avLst/>
          </a:prstGeom>
        </p:spPr>
      </p:pic>
      <p:pic>
        <p:nvPicPr>
          <p:cNvPr id="14" name="Afbeelding 13"/>
          <p:cNvPicPr>
            <a:picLocks noChangeAspect="1"/>
          </p:cNvPicPr>
          <p:nvPr/>
        </p:nvPicPr>
        <p:blipFill>
          <a:blip r:embed="rId7"/>
          <a:stretch>
            <a:fillRect/>
          </a:stretch>
        </p:blipFill>
        <p:spPr>
          <a:xfrm>
            <a:off x="4225601" y="738909"/>
            <a:ext cx="4040313" cy="1532533"/>
          </a:xfrm>
          <a:prstGeom prst="rect">
            <a:avLst/>
          </a:prstGeom>
        </p:spPr>
      </p:pic>
      <p:sp>
        <p:nvSpPr>
          <p:cNvPr id="3" name="Tekstvak 2"/>
          <p:cNvSpPr txBox="1"/>
          <p:nvPr/>
        </p:nvSpPr>
        <p:spPr>
          <a:xfrm>
            <a:off x="336705" y="2803945"/>
            <a:ext cx="3567726" cy="3000821"/>
          </a:xfrm>
          <a:prstGeom prst="rect">
            <a:avLst/>
          </a:prstGeom>
          <a:noFill/>
          <a:ln>
            <a:solidFill>
              <a:schemeClr val="tx1"/>
            </a:solidFill>
          </a:ln>
        </p:spPr>
        <p:txBody>
          <a:bodyPr wrap="square" rtlCol="0">
            <a:spAutoFit/>
          </a:bodyPr>
          <a:lstStyle/>
          <a:p>
            <a:pPr>
              <a:lnSpc>
                <a:spcPct val="150000"/>
              </a:lnSpc>
            </a:pPr>
            <a:r>
              <a:rPr lang="en-US" b="1" u="sng" dirty="0"/>
              <a:t>Core functions </a:t>
            </a:r>
          </a:p>
          <a:p>
            <a:pPr marL="285750" indent="-285750">
              <a:lnSpc>
                <a:spcPct val="150000"/>
              </a:lnSpc>
              <a:buFont typeface="Arial" panose="020B0604020202020204" pitchFamily="34" charset="0"/>
              <a:buChar char="•"/>
            </a:pPr>
            <a:r>
              <a:rPr lang="en-US" dirty="0"/>
              <a:t>Holistic approach</a:t>
            </a:r>
          </a:p>
          <a:p>
            <a:pPr marL="285750" indent="-285750">
              <a:lnSpc>
                <a:spcPct val="150000"/>
              </a:lnSpc>
              <a:buFont typeface="Arial" panose="020B0604020202020204" pitchFamily="34" charset="0"/>
              <a:buChar char="•"/>
            </a:pPr>
            <a:r>
              <a:rPr lang="en-US" dirty="0"/>
              <a:t>Solution-based </a:t>
            </a:r>
          </a:p>
          <a:p>
            <a:pPr marL="285750" indent="-285750">
              <a:lnSpc>
                <a:spcPct val="150000"/>
              </a:lnSpc>
              <a:buFont typeface="Arial" panose="020B0604020202020204" pitchFamily="34" charset="0"/>
              <a:buChar char="•"/>
            </a:pPr>
            <a:r>
              <a:rPr lang="en-US" dirty="0"/>
              <a:t>Goal-setting/action planning</a:t>
            </a:r>
          </a:p>
          <a:p>
            <a:pPr marL="285750" indent="-285750">
              <a:lnSpc>
                <a:spcPct val="150000"/>
              </a:lnSpc>
              <a:buFont typeface="Arial" panose="020B0604020202020204" pitchFamily="34" charset="0"/>
              <a:buChar char="•"/>
            </a:pPr>
            <a:r>
              <a:rPr lang="en-US" dirty="0"/>
              <a:t>Burn survivor empowerment</a:t>
            </a:r>
          </a:p>
          <a:p>
            <a:pPr marL="285750" indent="-285750">
              <a:lnSpc>
                <a:spcPct val="150000"/>
              </a:lnSpc>
              <a:buFont typeface="Arial" panose="020B0604020202020204" pitchFamily="34" charset="0"/>
              <a:buChar char="•"/>
            </a:pPr>
            <a:r>
              <a:rPr lang="en-US" dirty="0"/>
              <a:t>Case-management </a:t>
            </a:r>
          </a:p>
          <a:p>
            <a:pPr marL="742950" lvl="1" indent="-285750">
              <a:lnSpc>
                <a:spcPct val="150000"/>
              </a:lnSpc>
              <a:buFont typeface="Arial" panose="020B0604020202020204" pitchFamily="34" charset="0"/>
              <a:buChar char="•"/>
            </a:pPr>
            <a:r>
              <a:rPr lang="en-US" dirty="0"/>
              <a:t>(aftercare nurses)</a:t>
            </a:r>
            <a:endParaRPr lang="nl-NL" dirty="0"/>
          </a:p>
        </p:txBody>
      </p:sp>
      <p:sp>
        <p:nvSpPr>
          <p:cNvPr id="18" name="Tekstvak 17"/>
          <p:cNvSpPr txBox="1"/>
          <p:nvPr/>
        </p:nvSpPr>
        <p:spPr>
          <a:xfrm>
            <a:off x="4465721" y="2803945"/>
            <a:ext cx="3567726" cy="1754326"/>
          </a:xfrm>
          <a:prstGeom prst="rect">
            <a:avLst/>
          </a:prstGeom>
          <a:noFill/>
          <a:ln>
            <a:solidFill>
              <a:schemeClr val="tx1"/>
            </a:solidFill>
          </a:ln>
        </p:spPr>
        <p:txBody>
          <a:bodyPr wrap="square" rtlCol="0">
            <a:spAutoFit/>
          </a:bodyPr>
          <a:lstStyle/>
          <a:p>
            <a:pPr>
              <a:lnSpc>
                <a:spcPct val="150000"/>
              </a:lnSpc>
            </a:pPr>
            <a:r>
              <a:rPr lang="en-US" b="1" u="sng" dirty="0"/>
              <a:t>Main goal</a:t>
            </a:r>
          </a:p>
          <a:p>
            <a:pPr>
              <a:lnSpc>
                <a:spcPct val="150000"/>
              </a:lnSpc>
            </a:pPr>
            <a:r>
              <a:rPr lang="en-US" dirty="0"/>
              <a:t>Improving the self-management skills of burn survivors during the aftercare phase</a:t>
            </a:r>
          </a:p>
        </p:txBody>
      </p:sp>
      <p:sp>
        <p:nvSpPr>
          <p:cNvPr id="19" name="Titel 1">
            <a:extLst>
              <a:ext uri="{FF2B5EF4-FFF2-40B4-BE49-F238E27FC236}">
                <a16:creationId xmlns:a16="http://schemas.microsoft.com/office/drawing/2014/main" id="{C3C3BC8B-514D-D5C4-94CC-AC1864D5AD1B}"/>
              </a:ext>
            </a:extLst>
          </p:cNvPr>
          <p:cNvSpPr txBox="1">
            <a:spLocks/>
          </p:cNvSpPr>
          <p:nvPr/>
        </p:nvSpPr>
        <p:spPr>
          <a:xfrm>
            <a:off x="431291" y="514162"/>
            <a:ext cx="2828055" cy="757686"/>
          </a:xfrm>
          <a:prstGeom prst="rect">
            <a:avLst/>
          </a:prstGeom>
        </p:spPr>
        <p:txBody>
          <a:bodyPr>
            <a:normAutofit/>
          </a:bodyPr>
          <a:lstStyle>
            <a:lvl1pPr algn="l" defTabSz="914400" rtl="0" eaLnBrk="1" latinLnBrk="0" hangingPunct="1">
              <a:lnSpc>
                <a:spcPct val="90000"/>
              </a:lnSpc>
              <a:spcBef>
                <a:spcPct val="0"/>
              </a:spcBef>
              <a:buNone/>
              <a:defRPr sz="4000" b="1"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rgbClr val="2B3A5B"/>
                </a:solidFill>
                <a:latin typeface="Calibri" panose="020F0502020204030204"/>
              </a:rPr>
              <a:t>The ‘THING’</a:t>
            </a:r>
            <a:endParaRPr kumimoji="0" lang="en-US" sz="4000" b="1" i="0" u="none" strike="noStrike" kern="1200" cap="none" spc="0" normalizeH="0" baseline="0" noProof="0" dirty="0">
              <a:ln>
                <a:noFill/>
              </a:ln>
              <a:solidFill>
                <a:srgbClr val="2B3A5B"/>
              </a:solidFill>
              <a:effectLst/>
              <a:uLnTx/>
              <a:uFillTx/>
              <a:latin typeface="Calibri" panose="020F0502020204030204"/>
              <a:cs typeface="Calibri" panose="020F0502020204030204" pitchFamily="34" charset="0"/>
            </a:endParaRPr>
          </a:p>
        </p:txBody>
      </p:sp>
      <p:pic>
        <p:nvPicPr>
          <p:cNvPr id="20" name="Picture 2" descr="logo umcg - groeidocument.n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89571" y="6224152"/>
            <a:ext cx="1267695" cy="63384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Rechte verbindingslijn 20">
            <a:extLst>
              <a:ext uri="{FF2B5EF4-FFF2-40B4-BE49-F238E27FC236}">
                <a16:creationId xmlns:a16="http://schemas.microsoft.com/office/drawing/2014/main" id="{B290D443-5E48-8882-3A12-A116075CD502}"/>
              </a:ext>
            </a:extLst>
          </p:cNvPr>
          <p:cNvCxnSpPr/>
          <p:nvPr/>
        </p:nvCxnSpPr>
        <p:spPr>
          <a:xfrm>
            <a:off x="3171548" y="6392554"/>
            <a:ext cx="0" cy="324000"/>
          </a:xfrm>
          <a:prstGeom prst="line">
            <a:avLst/>
          </a:prstGeom>
          <a:noFill/>
          <a:ln w="12700" cap="flat" cmpd="sng" algn="ctr">
            <a:solidFill>
              <a:srgbClr val="476097"/>
            </a:solidFill>
            <a:prstDash val="solid"/>
            <a:miter lim="800000"/>
          </a:ln>
          <a:effectLst/>
        </p:spPr>
      </p:cxnSp>
      <p:pic>
        <p:nvPicPr>
          <p:cNvPr id="22" name="Picture 2" descr="The University of Groningen logo | Logo | University of Groning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6794" y="6349710"/>
            <a:ext cx="1376948" cy="37996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8603973" y="2139137"/>
            <a:ext cx="3082485" cy="369332"/>
          </a:xfrm>
          <a:prstGeom prst="rect">
            <a:avLst/>
          </a:prstGeom>
          <a:noFill/>
          <a:ln>
            <a:solidFill>
              <a:schemeClr val="tx1"/>
            </a:solidFill>
          </a:ln>
        </p:spPr>
        <p:txBody>
          <a:bodyPr wrap="square" rtlCol="0">
            <a:spAutoFit/>
          </a:bodyPr>
          <a:lstStyle/>
          <a:p>
            <a:r>
              <a:rPr lang="nl-NL" dirty="0"/>
              <a:t>Discharge </a:t>
            </a:r>
            <a:r>
              <a:rPr lang="nl-NL" dirty="0" err="1"/>
              <a:t>from</a:t>
            </a:r>
            <a:r>
              <a:rPr lang="nl-NL" dirty="0"/>
              <a:t> </a:t>
            </a:r>
            <a:r>
              <a:rPr lang="nl-NL" dirty="0" err="1"/>
              <a:t>burn</a:t>
            </a:r>
            <a:r>
              <a:rPr lang="nl-NL" dirty="0"/>
              <a:t> </a:t>
            </a:r>
            <a:r>
              <a:rPr lang="nl-NL" dirty="0" err="1"/>
              <a:t>centre</a:t>
            </a:r>
            <a:endParaRPr lang="nl-NL" dirty="0"/>
          </a:p>
        </p:txBody>
      </p:sp>
      <p:sp>
        <p:nvSpPr>
          <p:cNvPr id="16" name="Tekstvak 15"/>
          <p:cNvSpPr txBox="1"/>
          <p:nvPr/>
        </p:nvSpPr>
        <p:spPr>
          <a:xfrm>
            <a:off x="8603974" y="2900839"/>
            <a:ext cx="3082485" cy="646331"/>
          </a:xfrm>
          <a:prstGeom prst="rect">
            <a:avLst/>
          </a:prstGeom>
          <a:noFill/>
          <a:ln>
            <a:solidFill>
              <a:schemeClr val="tx1"/>
            </a:solidFill>
          </a:ln>
        </p:spPr>
        <p:txBody>
          <a:bodyPr wrap="square" rtlCol="0">
            <a:spAutoFit/>
          </a:bodyPr>
          <a:lstStyle/>
          <a:p>
            <a:r>
              <a:rPr lang="nl-NL" dirty="0" err="1"/>
              <a:t>Phase</a:t>
            </a:r>
            <a:r>
              <a:rPr lang="nl-NL" dirty="0"/>
              <a:t> 1: Assessment</a:t>
            </a:r>
          </a:p>
          <a:p>
            <a:r>
              <a:rPr lang="nl-NL" dirty="0"/>
              <a:t>(</a:t>
            </a:r>
            <a:r>
              <a:rPr lang="nl-NL" dirty="0" err="1"/>
              <a:t>self</a:t>
            </a:r>
            <a:r>
              <a:rPr lang="nl-NL" dirty="0"/>
              <a:t>-management web)</a:t>
            </a:r>
          </a:p>
        </p:txBody>
      </p:sp>
      <p:sp>
        <p:nvSpPr>
          <p:cNvPr id="17" name="Tekstvak 16"/>
          <p:cNvSpPr txBox="1"/>
          <p:nvPr/>
        </p:nvSpPr>
        <p:spPr>
          <a:xfrm>
            <a:off x="8603974" y="3939540"/>
            <a:ext cx="3082485" cy="369332"/>
          </a:xfrm>
          <a:prstGeom prst="rect">
            <a:avLst/>
          </a:prstGeom>
          <a:noFill/>
          <a:ln>
            <a:solidFill>
              <a:schemeClr val="tx1"/>
            </a:solidFill>
          </a:ln>
        </p:spPr>
        <p:txBody>
          <a:bodyPr wrap="square" rtlCol="0">
            <a:spAutoFit/>
          </a:bodyPr>
          <a:lstStyle/>
          <a:p>
            <a:r>
              <a:rPr lang="nl-NL" dirty="0" err="1"/>
              <a:t>Phase</a:t>
            </a:r>
            <a:r>
              <a:rPr lang="nl-NL" dirty="0"/>
              <a:t> 2: </a:t>
            </a:r>
            <a:r>
              <a:rPr lang="nl-NL" dirty="0" err="1"/>
              <a:t>Solidify</a:t>
            </a:r>
            <a:endParaRPr lang="nl-NL" dirty="0"/>
          </a:p>
        </p:txBody>
      </p:sp>
      <p:sp>
        <p:nvSpPr>
          <p:cNvPr id="23" name="Tekstvak 22"/>
          <p:cNvSpPr txBox="1"/>
          <p:nvPr/>
        </p:nvSpPr>
        <p:spPr>
          <a:xfrm>
            <a:off x="8603974" y="4696316"/>
            <a:ext cx="3082485" cy="369332"/>
          </a:xfrm>
          <a:prstGeom prst="rect">
            <a:avLst/>
          </a:prstGeom>
          <a:noFill/>
          <a:ln>
            <a:solidFill>
              <a:schemeClr val="tx1"/>
            </a:solidFill>
          </a:ln>
        </p:spPr>
        <p:txBody>
          <a:bodyPr wrap="square" rtlCol="0">
            <a:spAutoFit/>
          </a:bodyPr>
          <a:lstStyle/>
          <a:p>
            <a:r>
              <a:rPr lang="nl-NL" dirty="0" err="1"/>
              <a:t>Phase</a:t>
            </a:r>
            <a:r>
              <a:rPr lang="nl-NL" dirty="0"/>
              <a:t> 3: Monitor</a:t>
            </a:r>
          </a:p>
        </p:txBody>
      </p:sp>
      <p:sp>
        <p:nvSpPr>
          <p:cNvPr id="24" name="Tekstvak 23"/>
          <p:cNvSpPr txBox="1"/>
          <p:nvPr/>
        </p:nvSpPr>
        <p:spPr>
          <a:xfrm>
            <a:off x="8603974" y="5451816"/>
            <a:ext cx="3082485" cy="369332"/>
          </a:xfrm>
          <a:prstGeom prst="rect">
            <a:avLst/>
          </a:prstGeom>
          <a:noFill/>
          <a:ln>
            <a:solidFill>
              <a:schemeClr val="tx1"/>
            </a:solidFill>
          </a:ln>
        </p:spPr>
        <p:txBody>
          <a:bodyPr wrap="square" rtlCol="0">
            <a:spAutoFit/>
          </a:bodyPr>
          <a:lstStyle/>
          <a:p>
            <a:r>
              <a:rPr lang="nl-NL" dirty="0" err="1"/>
              <a:t>Phase</a:t>
            </a:r>
            <a:r>
              <a:rPr lang="nl-NL" dirty="0"/>
              <a:t> 4: </a:t>
            </a:r>
            <a:r>
              <a:rPr lang="nl-NL" dirty="0" err="1"/>
              <a:t>Continuation</a:t>
            </a:r>
            <a:endParaRPr lang="nl-NL" dirty="0"/>
          </a:p>
        </p:txBody>
      </p:sp>
      <p:cxnSp>
        <p:nvCxnSpPr>
          <p:cNvPr id="11" name="Rechte verbindingslijn met pijl 10"/>
          <p:cNvCxnSpPr/>
          <p:nvPr/>
        </p:nvCxnSpPr>
        <p:spPr>
          <a:xfrm>
            <a:off x="10145215" y="2641600"/>
            <a:ext cx="0" cy="162345"/>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5" name="Rechte verbindingslijn met pijl 24"/>
          <p:cNvCxnSpPr/>
          <p:nvPr/>
        </p:nvCxnSpPr>
        <p:spPr>
          <a:xfrm>
            <a:off x="10149838" y="3671459"/>
            <a:ext cx="0" cy="162345"/>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6" name="Rechte verbindingslijn met pijl 25"/>
          <p:cNvCxnSpPr/>
          <p:nvPr/>
        </p:nvCxnSpPr>
        <p:spPr>
          <a:xfrm>
            <a:off x="10172933" y="4451934"/>
            <a:ext cx="0" cy="162345"/>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7" name="Rechte verbindingslijn met pijl 26"/>
          <p:cNvCxnSpPr/>
          <p:nvPr/>
        </p:nvCxnSpPr>
        <p:spPr>
          <a:xfrm>
            <a:off x="10168316" y="5195452"/>
            <a:ext cx="0" cy="162345"/>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773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7" grpId="0" animBg="1"/>
      <p:bldP spid="16" grpId="0" animBg="1"/>
      <p:bldP spid="17"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asstad Ziekenhuis Rotterdam">
            <a:extLst>
              <a:ext uri="{FF2B5EF4-FFF2-40B4-BE49-F238E27FC236}">
                <a16:creationId xmlns:a16="http://schemas.microsoft.com/office/drawing/2014/main" id="{2F7179CA-0E8C-501E-30D5-659A103E92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49455"/>
          <a:stretch/>
        </p:blipFill>
        <p:spPr bwMode="auto">
          <a:xfrm>
            <a:off x="4888838" y="6379395"/>
            <a:ext cx="975665" cy="35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tini ziekenhuis logo - Online met Sjors">
            <a:extLst>
              <a:ext uri="{FF2B5EF4-FFF2-40B4-BE49-F238E27FC236}">
                <a16:creationId xmlns:a16="http://schemas.microsoft.com/office/drawing/2014/main" id="{0243E52D-7822-B65D-CDCA-B0CE65FFF0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818" y="5959557"/>
            <a:ext cx="1669523" cy="101655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7642" y="6336594"/>
            <a:ext cx="808329" cy="379960"/>
          </a:xfrm>
          <a:prstGeom prst="rect">
            <a:avLst/>
          </a:prstGeom>
        </p:spPr>
      </p:pic>
      <p:pic>
        <p:nvPicPr>
          <p:cNvPr id="9" name="Afbeelding 8">
            <a:extLst>
              <a:ext uri="{FF2B5EF4-FFF2-40B4-BE49-F238E27FC236}">
                <a16:creationId xmlns:a16="http://schemas.microsoft.com/office/drawing/2014/main" id="{9EC3E736-4450-43F4-1A9A-598F1DDA4022}"/>
              </a:ext>
            </a:extLst>
          </p:cNvPr>
          <p:cNvPicPr>
            <a:picLocks noChangeAspect="1"/>
          </p:cNvPicPr>
          <p:nvPr/>
        </p:nvPicPr>
        <p:blipFill>
          <a:blip r:embed="rId5"/>
          <a:stretch>
            <a:fillRect/>
          </a:stretch>
        </p:blipFill>
        <p:spPr>
          <a:xfrm>
            <a:off x="431291" y="6327856"/>
            <a:ext cx="2455931" cy="466626"/>
          </a:xfrm>
          <a:prstGeom prst="rect">
            <a:avLst/>
          </a:prstGeom>
        </p:spPr>
      </p:pic>
      <p:pic>
        <p:nvPicPr>
          <p:cNvPr id="10" name="Afbeelding 9">
            <a:extLst>
              <a:ext uri="{FF2B5EF4-FFF2-40B4-BE49-F238E27FC236}">
                <a16:creationId xmlns:a16="http://schemas.microsoft.com/office/drawing/2014/main" id="{87066CF1-2101-5655-8640-E5C5143795B6}"/>
              </a:ext>
            </a:extLst>
          </p:cNvPr>
          <p:cNvPicPr>
            <a:picLocks noChangeAspect="1"/>
          </p:cNvPicPr>
          <p:nvPr/>
        </p:nvPicPr>
        <p:blipFill>
          <a:blip r:embed="rId6"/>
          <a:stretch>
            <a:fillRect/>
          </a:stretch>
        </p:blipFill>
        <p:spPr>
          <a:xfrm>
            <a:off x="6009954" y="6423921"/>
            <a:ext cx="1871634" cy="292633"/>
          </a:xfrm>
          <a:prstGeom prst="rect">
            <a:avLst/>
          </a:prstGeom>
        </p:spPr>
      </p:pic>
      <p:pic>
        <p:nvPicPr>
          <p:cNvPr id="2" name="Afbeelding 1"/>
          <p:cNvPicPr>
            <a:picLocks noChangeAspect="1"/>
          </p:cNvPicPr>
          <p:nvPr/>
        </p:nvPicPr>
        <p:blipFill>
          <a:blip r:embed="rId7"/>
          <a:stretch>
            <a:fillRect/>
          </a:stretch>
        </p:blipFill>
        <p:spPr>
          <a:xfrm>
            <a:off x="5924813" y="303297"/>
            <a:ext cx="5128832" cy="5883998"/>
          </a:xfrm>
          <a:prstGeom prst="rect">
            <a:avLst/>
          </a:prstGeom>
        </p:spPr>
      </p:pic>
      <p:pic>
        <p:nvPicPr>
          <p:cNvPr id="14" name="Afbeelding 13"/>
          <p:cNvPicPr>
            <a:picLocks noChangeAspect="1"/>
          </p:cNvPicPr>
          <p:nvPr/>
        </p:nvPicPr>
        <p:blipFill>
          <a:blip r:embed="rId8"/>
          <a:stretch>
            <a:fillRect/>
          </a:stretch>
        </p:blipFill>
        <p:spPr>
          <a:xfrm>
            <a:off x="1221350" y="933721"/>
            <a:ext cx="3134417" cy="1188917"/>
          </a:xfrm>
          <a:prstGeom prst="rect">
            <a:avLst/>
          </a:prstGeom>
        </p:spPr>
      </p:pic>
      <p:sp>
        <p:nvSpPr>
          <p:cNvPr id="18" name="Tekstvak 17"/>
          <p:cNvSpPr txBox="1"/>
          <p:nvPr/>
        </p:nvSpPr>
        <p:spPr>
          <a:xfrm>
            <a:off x="786943" y="3075660"/>
            <a:ext cx="4200558" cy="2169825"/>
          </a:xfrm>
          <a:prstGeom prst="rect">
            <a:avLst/>
          </a:prstGeom>
          <a:noFill/>
          <a:ln>
            <a:solidFill>
              <a:schemeClr val="tx1"/>
            </a:solidFill>
          </a:ln>
        </p:spPr>
        <p:txBody>
          <a:bodyPr wrap="square" rtlCol="0">
            <a:spAutoFit/>
          </a:bodyPr>
          <a:lstStyle/>
          <a:p>
            <a:pPr>
              <a:lnSpc>
                <a:spcPct val="150000"/>
              </a:lnSpc>
            </a:pPr>
            <a:r>
              <a:rPr lang="en-US" b="1" u="sng" dirty="0"/>
              <a:t>Location</a:t>
            </a:r>
          </a:p>
          <a:p>
            <a:pPr>
              <a:lnSpc>
                <a:spcPct val="150000"/>
              </a:lnSpc>
            </a:pPr>
            <a:r>
              <a:rPr lang="en-US" dirty="0"/>
              <a:t>The 3 specialized Dutch Burn </a:t>
            </a:r>
            <a:r>
              <a:rPr lang="en-US" dirty="0" err="1"/>
              <a:t>Centres</a:t>
            </a:r>
            <a:r>
              <a:rPr lang="en-US" dirty="0"/>
              <a:t>:</a:t>
            </a:r>
          </a:p>
          <a:p>
            <a:pPr marL="285750" indent="-285750">
              <a:lnSpc>
                <a:spcPct val="150000"/>
              </a:lnSpc>
              <a:buFont typeface="Arial" panose="020B0604020202020204" pitchFamily="34" charset="0"/>
              <a:buChar char="•"/>
            </a:pPr>
            <a:r>
              <a:rPr lang="en-US" dirty="0"/>
              <a:t>Groningen</a:t>
            </a:r>
          </a:p>
          <a:p>
            <a:pPr marL="285750" indent="-285750">
              <a:lnSpc>
                <a:spcPct val="150000"/>
              </a:lnSpc>
              <a:buFont typeface="Arial" panose="020B0604020202020204" pitchFamily="34" charset="0"/>
              <a:buChar char="•"/>
            </a:pPr>
            <a:r>
              <a:rPr lang="en-US" dirty="0" err="1"/>
              <a:t>Beverwijk</a:t>
            </a:r>
            <a:r>
              <a:rPr lang="en-US" dirty="0"/>
              <a:t> </a:t>
            </a:r>
          </a:p>
          <a:p>
            <a:pPr marL="285750" indent="-285750">
              <a:lnSpc>
                <a:spcPct val="150000"/>
              </a:lnSpc>
              <a:buFont typeface="Arial" panose="020B0604020202020204" pitchFamily="34" charset="0"/>
              <a:buChar char="•"/>
            </a:pPr>
            <a:r>
              <a:rPr lang="en-US" dirty="0"/>
              <a:t>Rotterdam</a:t>
            </a:r>
          </a:p>
        </p:txBody>
      </p:sp>
      <p:pic>
        <p:nvPicPr>
          <p:cNvPr id="20" name="Picture 2" descr="logo umcg - groeidocument.n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89571" y="6224152"/>
            <a:ext cx="1267695" cy="63384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Rechte verbindingslijn 20">
            <a:extLst>
              <a:ext uri="{FF2B5EF4-FFF2-40B4-BE49-F238E27FC236}">
                <a16:creationId xmlns:a16="http://schemas.microsoft.com/office/drawing/2014/main" id="{B290D443-5E48-8882-3A12-A116075CD502}"/>
              </a:ext>
            </a:extLst>
          </p:cNvPr>
          <p:cNvCxnSpPr/>
          <p:nvPr/>
        </p:nvCxnSpPr>
        <p:spPr>
          <a:xfrm>
            <a:off x="3171548" y="6392554"/>
            <a:ext cx="0" cy="324000"/>
          </a:xfrm>
          <a:prstGeom prst="line">
            <a:avLst/>
          </a:prstGeom>
          <a:noFill/>
          <a:ln w="12700" cap="flat" cmpd="sng" algn="ctr">
            <a:solidFill>
              <a:srgbClr val="476097"/>
            </a:solidFill>
            <a:prstDash val="solid"/>
            <a:miter lim="800000"/>
          </a:ln>
          <a:effectLst/>
        </p:spPr>
      </p:cxnSp>
      <p:pic>
        <p:nvPicPr>
          <p:cNvPr id="22" name="Picture 2" descr="The University of Groningen logo | Logo | University of Groning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26794" y="6349710"/>
            <a:ext cx="1376948" cy="37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644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asstad Ziekenhuis Rotterdam">
            <a:extLst>
              <a:ext uri="{FF2B5EF4-FFF2-40B4-BE49-F238E27FC236}">
                <a16:creationId xmlns:a16="http://schemas.microsoft.com/office/drawing/2014/main" id="{2F7179CA-0E8C-501E-30D5-659A103E92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49455"/>
          <a:stretch/>
        </p:blipFill>
        <p:spPr bwMode="auto">
          <a:xfrm>
            <a:off x="4888838" y="6379395"/>
            <a:ext cx="975665" cy="35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tini ziekenhuis logo - Online met Sjors">
            <a:extLst>
              <a:ext uri="{FF2B5EF4-FFF2-40B4-BE49-F238E27FC236}">
                <a16:creationId xmlns:a16="http://schemas.microsoft.com/office/drawing/2014/main" id="{0243E52D-7822-B65D-CDCA-B0CE65FFF0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818" y="5959557"/>
            <a:ext cx="1669523" cy="101655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7642" y="6336594"/>
            <a:ext cx="808329" cy="379960"/>
          </a:xfrm>
          <a:prstGeom prst="rect">
            <a:avLst/>
          </a:prstGeom>
        </p:spPr>
      </p:pic>
      <p:pic>
        <p:nvPicPr>
          <p:cNvPr id="9" name="Afbeelding 8">
            <a:extLst>
              <a:ext uri="{FF2B5EF4-FFF2-40B4-BE49-F238E27FC236}">
                <a16:creationId xmlns:a16="http://schemas.microsoft.com/office/drawing/2014/main" id="{9EC3E736-4450-43F4-1A9A-598F1DDA4022}"/>
              </a:ext>
            </a:extLst>
          </p:cNvPr>
          <p:cNvPicPr>
            <a:picLocks noChangeAspect="1"/>
          </p:cNvPicPr>
          <p:nvPr/>
        </p:nvPicPr>
        <p:blipFill>
          <a:blip r:embed="rId5"/>
          <a:stretch>
            <a:fillRect/>
          </a:stretch>
        </p:blipFill>
        <p:spPr>
          <a:xfrm>
            <a:off x="431291" y="6327856"/>
            <a:ext cx="2455931" cy="466626"/>
          </a:xfrm>
          <a:prstGeom prst="rect">
            <a:avLst/>
          </a:prstGeom>
        </p:spPr>
      </p:pic>
      <p:pic>
        <p:nvPicPr>
          <p:cNvPr id="10" name="Afbeelding 9">
            <a:extLst>
              <a:ext uri="{FF2B5EF4-FFF2-40B4-BE49-F238E27FC236}">
                <a16:creationId xmlns:a16="http://schemas.microsoft.com/office/drawing/2014/main" id="{87066CF1-2101-5655-8640-E5C5143795B6}"/>
              </a:ext>
            </a:extLst>
          </p:cNvPr>
          <p:cNvPicPr>
            <a:picLocks noChangeAspect="1"/>
          </p:cNvPicPr>
          <p:nvPr/>
        </p:nvPicPr>
        <p:blipFill>
          <a:blip r:embed="rId6"/>
          <a:stretch>
            <a:fillRect/>
          </a:stretch>
        </p:blipFill>
        <p:spPr>
          <a:xfrm>
            <a:off x="6009954" y="6423921"/>
            <a:ext cx="1871634" cy="292633"/>
          </a:xfrm>
          <a:prstGeom prst="rect">
            <a:avLst/>
          </a:prstGeom>
        </p:spPr>
      </p:pic>
      <p:sp>
        <p:nvSpPr>
          <p:cNvPr id="11" name="Titel 1">
            <a:extLst>
              <a:ext uri="{FF2B5EF4-FFF2-40B4-BE49-F238E27FC236}">
                <a16:creationId xmlns:a16="http://schemas.microsoft.com/office/drawing/2014/main" id="{C3C3BC8B-514D-D5C4-94CC-AC1864D5AD1B}"/>
              </a:ext>
            </a:extLst>
          </p:cNvPr>
          <p:cNvSpPr txBox="1">
            <a:spLocks/>
          </p:cNvSpPr>
          <p:nvPr/>
        </p:nvSpPr>
        <p:spPr>
          <a:xfrm>
            <a:off x="663505" y="455972"/>
            <a:ext cx="11278783" cy="774311"/>
          </a:xfrm>
          <a:prstGeom prst="rect">
            <a:avLst/>
          </a:prstGeom>
        </p:spPr>
        <p:txBody>
          <a:bodyPr>
            <a:normAutofit/>
          </a:bodyPr>
          <a:lstStyle>
            <a:lvl1pPr algn="l" defTabSz="914400" rtl="0" eaLnBrk="1" latinLnBrk="0" hangingPunct="1">
              <a:lnSpc>
                <a:spcPct val="90000"/>
              </a:lnSpc>
              <a:spcBef>
                <a:spcPct val="0"/>
              </a:spcBef>
              <a:buNone/>
              <a:defRPr sz="4000" b="1"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B3A5B"/>
                </a:solidFill>
                <a:effectLst/>
                <a:uLnTx/>
                <a:uFillTx/>
                <a:latin typeface="Calibri" panose="020F0502020204030204"/>
                <a:cs typeface="Calibri" panose="020F0502020204030204" pitchFamily="34" charset="0"/>
              </a:rPr>
              <a:t>Methods</a:t>
            </a:r>
          </a:p>
        </p:txBody>
      </p:sp>
      <p:graphicFrame>
        <p:nvGraphicFramePr>
          <p:cNvPr id="2" name="Diagram 1"/>
          <p:cNvGraphicFramePr/>
          <p:nvPr/>
        </p:nvGraphicFramePr>
        <p:xfrm>
          <a:off x="4154385" y="455972"/>
          <a:ext cx="6879018" cy="51948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kstvak 2"/>
          <p:cNvSpPr txBox="1"/>
          <p:nvPr/>
        </p:nvSpPr>
        <p:spPr>
          <a:xfrm>
            <a:off x="522732" y="1413163"/>
            <a:ext cx="3010179" cy="738664"/>
          </a:xfrm>
          <a:prstGeom prst="rect">
            <a:avLst/>
          </a:prstGeom>
          <a:noFill/>
          <a:ln>
            <a:solidFill>
              <a:schemeClr val="tx1"/>
            </a:solidFill>
          </a:ln>
        </p:spPr>
        <p:txBody>
          <a:bodyPr wrap="square" rtlCol="0">
            <a:spAutoFit/>
          </a:bodyPr>
          <a:lstStyle/>
          <a:p>
            <a:r>
              <a:rPr lang="en-US" sz="1400" dirty="0"/>
              <a:t>CFIR: Consolidated Framework for Implementation Research </a:t>
            </a:r>
            <a:r>
              <a:rPr lang="en-US" sz="1400" dirty="0" err="1"/>
              <a:t>Damschroder</a:t>
            </a:r>
            <a:r>
              <a:rPr lang="en-US" sz="1400" dirty="0"/>
              <a:t> et al. (2022)</a:t>
            </a:r>
            <a:endParaRPr lang="nl-NL" sz="1400" dirty="0"/>
          </a:p>
        </p:txBody>
      </p:sp>
      <p:sp>
        <p:nvSpPr>
          <p:cNvPr id="12" name="Tekstvak 11"/>
          <p:cNvSpPr txBox="1"/>
          <p:nvPr/>
        </p:nvSpPr>
        <p:spPr>
          <a:xfrm>
            <a:off x="522732" y="2486758"/>
            <a:ext cx="3010179" cy="738664"/>
          </a:xfrm>
          <a:prstGeom prst="rect">
            <a:avLst/>
          </a:prstGeom>
          <a:noFill/>
          <a:ln>
            <a:solidFill>
              <a:schemeClr val="tx1"/>
            </a:solidFill>
          </a:ln>
        </p:spPr>
        <p:txBody>
          <a:bodyPr wrap="square" rtlCol="0">
            <a:spAutoFit/>
          </a:bodyPr>
          <a:lstStyle/>
          <a:p>
            <a:r>
              <a:rPr lang="en-US" sz="1400" dirty="0"/>
              <a:t>ERIC: Expert Recommendations for Implementing Change </a:t>
            </a:r>
          </a:p>
          <a:p>
            <a:r>
              <a:rPr lang="en-US" sz="1400" dirty="0"/>
              <a:t>Powell et al. (2015)</a:t>
            </a:r>
            <a:endParaRPr lang="nl-NL" sz="1400" dirty="0"/>
          </a:p>
        </p:txBody>
      </p:sp>
      <p:sp>
        <p:nvSpPr>
          <p:cNvPr id="13" name="Tekstvak 12"/>
          <p:cNvSpPr txBox="1"/>
          <p:nvPr/>
        </p:nvSpPr>
        <p:spPr>
          <a:xfrm>
            <a:off x="522733" y="4793489"/>
            <a:ext cx="3010178" cy="738664"/>
          </a:xfrm>
          <a:prstGeom prst="rect">
            <a:avLst/>
          </a:prstGeom>
          <a:noFill/>
          <a:ln>
            <a:solidFill>
              <a:schemeClr val="tx1"/>
            </a:solidFill>
          </a:ln>
        </p:spPr>
        <p:txBody>
          <a:bodyPr wrap="square" rtlCol="0">
            <a:spAutoFit/>
          </a:bodyPr>
          <a:lstStyle/>
          <a:p>
            <a:r>
              <a:rPr lang="en-US" sz="1400" dirty="0"/>
              <a:t>MADI: Model for Adaptation Design and Impact</a:t>
            </a:r>
          </a:p>
          <a:p>
            <a:r>
              <a:rPr lang="en-US" sz="1400" dirty="0"/>
              <a:t>Kirk et al. (2020)</a:t>
            </a:r>
            <a:endParaRPr lang="nl-NL" sz="1400" dirty="0"/>
          </a:p>
        </p:txBody>
      </p:sp>
      <p:pic>
        <p:nvPicPr>
          <p:cNvPr id="14" name="Picture 2" descr="logo umcg - groeidocument.n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89571" y="6224152"/>
            <a:ext cx="1267695" cy="63384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Rechte verbindingslijn 14">
            <a:extLst>
              <a:ext uri="{FF2B5EF4-FFF2-40B4-BE49-F238E27FC236}">
                <a16:creationId xmlns:a16="http://schemas.microsoft.com/office/drawing/2014/main" id="{B290D443-5E48-8882-3A12-A116075CD502}"/>
              </a:ext>
            </a:extLst>
          </p:cNvPr>
          <p:cNvCxnSpPr/>
          <p:nvPr/>
        </p:nvCxnSpPr>
        <p:spPr>
          <a:xfrm>
            <a:off x="3171548" y="6392554"/>
            <a:ext cx="0" cy="324000"/>
          </a:xfrm>
          <a:prstGeom prst="line">
            <a:avLst/>
          </a:prstGeom>
          <a:noFill/>
          <a:ln w="12700" cap="flat" cmpd="sng" algn="ctr">
            <a:solidFill>
              <a:srgbClr val="476097"/>
            </a:solidFill>
            <a:prstDash val="solid"/>
            <a:miter lim="800000"/>
          </a:ln>
          <a:effectLst/>
        </p:spPr>
      </p:cxnSp>
      <p:pic>
        <p:nvPicPr>
          <p:cNvPr id="16" name="Picture 2" descr="The University of Groningen logo | Logo | University of Groninge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26794" y="6349710"/>
            <a:ext cx="1376948" cy="37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87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A8C4FC28-48B5-4306-A334-0208AE39601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5EB1B46-E3AC-4E52-8BE3-00DF49864C46}"/>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DDAF3C3A-E40C-487B-9873-EE25B3A0257E}"/>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063F3796-DCD3-4FCE-8C7E-497BBA3D5176}"/>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9018D665-AA32-490C-A6C7-1F00332CE24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DC516522-9431-4634-9B2D-86C0A0B9778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7B4DC29D-944A-487C-98A6-65B875A1CC9B}"/>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graphicEl>
                                              <a:dgm id="{9EA10B34-F3A9-421A-B8F6-27A315366D63}"/>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asstad Ziekenhuis Rotterdam">
            <a:extLst>
              <a:ext uri="{FF2B5EF4-FFF2-40B4-BE49-F238E27FC236}">
                <a16:creationId xmlns:a16="http://schemas.microsoft.com/office/drawing/2014/main" id="{2F7179CA-0E8C-501E-30D5-659A103E92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49455"/>
          <a:stretch/>
        </p:blipFill>
        <p:spPr bwMode="auto">
          <a:xfrm>
            <a:off x="4888838" y="6379395"/>
            <a:ext cx="975665" cy="35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tini ziekenhuis logo - Online met Sjors">
            <a:extLst>
              <a:ext uri="{FF2B5EF4-FFF2-40B4-BE49-F238E27FC236}">
                <a16:creationId xmlns:a16="http://schemas.microsoft.com/office/drawing/2014/main" id="{0243E52D-7822-B65D-CDCA-B0CE65FFF0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818" y="5959557"/>
            <a:ext cx="1669523" cy="101655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7642" y="6336594"/>
            <a:ext cx="808329" cy="379960"/>
          </a:xfrm>
          <a:prstGeom prst="rect">
            <a:avLst/>
          </a:prstGeom>
        </p:spPr>
      </p:pic>
      <p:pic>
        <p:nvPicPr>
          <p:cNvPr id="9" name="Afbeelding 8">
            <a:extLst>
              <a:ext uri="{FF2B5EF4-FFF2-40B4-BE49-F238E27FC236}">
                <a16:creationId xmlns:a16="http://schemas.microsoft.com/office/drawing/2014/main" id="{9EC3E736-4450-43F4-1A9A-598F1DDA4022}"/>
              </a:ext>
            </a:extLst>
          </p:cNvPr>
          <p:cNvPicPr>
            <a:picLocks noChangeAspect="1"/>
          </p:cNvPicPr>
          <p:nvPr/>
        </p:nvPicPr>
        <p:blipFill>
          <a:blip r:embed="rId5"/>
          <a:stretch>
            <a:fillRect/>
          </a:stretch>
        </p:blipFill>
        <p:spPr>
          <a:xfrm>
            <a:off x="431291" y="6327856"/>
            <a:ext cx="2455931" cy="466626"/>
          </a:xfrm>
          <a:prstGeom prst="rect">
            <a:avLst/>
          </a:prstGeom>
        </p:spPr>
      </p:pic>
      <p:pic>
        <p:nvPicPr>
          <p:cNvPr id="10" name="Afbeelding 9">
            <a:extLst>
              <a:ext uri="{FF2B5EF4-FFF2-40B4-BE49-F238E27FC236}">
                <a16:creationId xmlns:a16="http://schemas.microsoft.com/office/drawing/2014/main" id="{87066CF1-2101-5655-8640-E5C5143795B6}"/>
              </a:ext>
            </a:extLst>
          </p:cNvPr>
          <p:cNvPicPr>
            <a:picLocks noChangeAspect="1"/>
          </p:cNvPicPr>
          <p:nvPr/>
        </p:nvPicPr>
        <p:blipFill>
          <a:blip r:embed="rId6"/>
          <a:stretch>
            <a:fillRect/>
          </a:stretch>
        </p:blipFill>
        <p:spPr>
          <a:xfrm>
            <a:off x="6009954" y="6423921"/>
            <a:ext cx="1871634" cy="292633"/>
          </a:xfrm>
          <a:prstGeom prst="rect">
            <a:avLst/>
          </a:prstGeom>
        </p:spPr>
      </p:pic>
      <p:sp>
        <p:nvSpPr>
          <p:cNvPr id="11" name="Titel 1">
            <a:extLst>
              <a:ext uri="{FF2B5EF4-FFF2-40B4-BE49-F238E27FC236}">
                <a16:creationId xmlns:a16="http://schemas.microsoft.com/office/drawing/2014/main" id="{C3C3BC8B-514D-D5C4-94CC-AC1864D5AD1B}"/>
              </a:ext>
            </a:extLst>
          </p:cNvPr>
          <p:cNvSpPr txBox="1">
            <a:spLocks/>
          </p:cNvSpPr>
          <p:nvPr/>
        </p:nvSpPr>
        <p:spPr>
          <a:xfrm>
            <a:off x="431291" y="382032"/>
            <a:ext cx="11278783" cy="741060"/>
          </a:xfrm>
          <a:prstGeom prst="rect">
            <a:avLst/>
          </a:prstGeom>
        </p:spPr>
        <p:txBody>
          <a:bodyPr>
            <a:normAutofit/>
          </a:bodyPr>
          <a:lstStyle>
            <a:lvl1pPr algn="l" defTabSz="914400" rtl="0" eaLnBrk="1" latinLnBrk="0" hangingPunct="1">
              <a:lnSpc>
                <a:spcPct val="90000"/>
              </a:lnSpc>
              <a:spcBef>
                <a:spcPct val="0"/>
              </a:spcBef>
              <a:buNone/>
              <a:defRPr sz="4000" b="1"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noProof="0" dirty="0">
                <a:solidFill>
                  <a:srgbClr val="2B3A5B"/>
                </a:solidFill>
                <a:latin typeface="Calibri" panose="020F0502020204030204"/>
              </a:rPr>
              <a:t>Adaptation 1 – Centre 2 </a:t>
            </a:r>
            <a:endParaRPr kumimoji="0" lang="en-US" sz="3600" b="1" i="0" u="none" strike="noStrike" kern="1200" cap="none" spc="0" normalizeH="0" baseline="0" noProof="0" dirty="0">
              <a:ln>
                <a:noFill/>
              </a:ln>
              <a:solidFill>
                <a:srgbClr val="2B3A5B"/>
              </a:solidFill>
              <a:effectLst/>
              <a:uLnTx/>
              <a:uFillTx/>
              <a:latin typeface="Calibri" panose="020F0502020204030204"/>
              <a:cs typeface="Calibri" panose="020F0502020204030204" pitchFamily="34" charset="0"/>
            </a:endParaRPr>
          </a:p>
        </p:txBody>
      </p:sp>
      <p:sp>
        <p:nvSpPr>
          <p:cNvPr id="12" name="Rechthoek 11"/>
          <p:cNvSpPr/>
          <p:nvPr/>
        </p:nvSpPr>
        <p:spPr>
          <a:xfrm>
            <a:off x="360435" y="1554717"/>
            <a:ext cx="3370312" cy="4258254"/>
          </a:xfrm>
          <a:prstGeom prst="rect">
            <a:avLst/>
          </a:prstGeom>
          <a:solidFill>
            <a:srgbClr val="E0F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579842" y="1554718"/>
            <a:ext cx="3370285" cy="825118"/>
          </a:xfrm>
          <a:prstGeom prst="rect">
            <a:avLst/>
          </a:prstGeom>
          <a:solidFill>
            <a:srgbClr val="BADF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4579841" y="2997665"/>
            <a:ext cx="3370285" cy="2808426"/>
          </a:xfrm>
          <a:prstGeom prst="rect">
            <a:avLst/>
          </a:prstGeom>
          <a:solidFill>
            <a:srgbClr val="BADF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p:cNvSpPr/>
          <p:nvPr/>
        </p:nvSpPr>
        <p:spPr>
          <a:xfrm>
            <a:off x="8839049" y="1554718"/>
            <a:ext cx="3018608" cy="2618272"/>
          </a:xfrm>
          <a:prstGeom prst="rect">
            <a:avLst/>
          </a:prstGeom>
          <a:solidFill>
            <a:srgbClr val="FEE3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431292" y="1566974"/>
            <a:ext cx="3174057" cy="4278094"/>
          </a:xfrm>
          <a:prstGeom prst="rect">
            <a:avLst/>
          </a:prstGeom>
          <a:noFill/>
        </p:spPr>
        <p:txBody>
          <a:bodyPr wrap="square" rtlCol="0">
            <a:spAutoFit/>
          </a:bodyPr>
          <a:lstStyle/>
          <a:p>
            <a:r>
              <a:rPr lang="nl-NL" sz="1600" b="1" u="sng" dirty="0" err="1">
                <a:cs typeface="Calibri" panose="020F0502020204030204" pitchFamily="34" charset="0"/>
              </a:rPr>
              <a:t>What</a:t>
            </a:r>
            <a:endParaRPr lang="nl-NL" sz="1600" b="1" u="sng" dirty="0">
              <a:cs typeface="Calibri" panose="020F0502020204030204" pitchFamily="34" charset="0"/>
            </a:endParaRPr>
          </a:p>
          <a:p>
            <a:r>
              <a:rPr lang="nl-NL" sz="1600" dirty="0" err="1">
                <a:cs typeface="Calibri" panose="020F0502020204030204" pitchFamily="34" charset="0"/>
              </a:rPr>
              <a:t>Postponing</a:t>
            </a:r>
            <a:r>
              <a:rPr lang="nl-NL" sz="1600" dirty="0">
                <a:cs typeface="Calibri" panose="020F0502020204030204" pitchFamily="34" charset="0"/>
              </a:rPr>
              <a:t> </a:t>
            </a:r>
            <a:r>
              <a:rPr lang="nl-NL" sz="1600" dirty="0" err="1">
                <a:cs typeface="Calibri" panose="020F0502020204030204" pitchFamily="34" charset="0"/>
              </a:rPr>
              <a:t>the</a:t>
            </a:r>
            <a:r>
              <a:rPr lang="nl-NL" sz="1600" dirty="0">
                <a:cs typeface="Calibri" panose="020F0502020204030204" pitchFamily="34" charset="0"/>
              </a:rPr>
              <a:t> startdate of BreeZe </a:t>
            </a:r>
            <a:r>
              <a:rPr lang="nl-NL" sz="1600" dirty="0" err="1">
                <a:cs typeface="Calibri" panose="020F0502020204030204" pitchFamily="34" charset="0"/>
              </a:rPr>
              <a:t>within</a:t>
            </a:r>
            <a:r>
              <a:rPr lang="nl-NL" sz="1600" dirty="0">
                <a:cs typeface="Calibri" panose="020F0502020204030204" pitchFamily="34" charset="0"/>
              </a:rPr>
              <a:t> a </a:t>
            </a:r>
            <a:r>
              <a:rPr lang="nl-NL" sz="1600" dirty="0" err="1">
                <a:cs typeface="Calibri" panose="020F0502020204030204" pitchFamily="34" charset="0"/>
              </a:rPr>
              <a:t>burn</a:t>
            </a:r>
            <a:r>
              <a:rPr lang="nl-NL" sz="1600" dirty="0">
                <a:cs typeface="Calibri" panose="020F0502020204030204" pitchFamily="34" charset="0"/>
              </a:rPr>
              <a:t> </a:t>
            </a:r>
            <a:r>
              <a:rPr lang="nl-NL" sz="1600" dirty="0" err="1">
                <a:cs typeface="Calibri" panose="020F0502020204030204" pitchFamily="34" charset="0"/>
              </a:rPr>
              <a:t>survivors</a:t>
            </a:r>
            <a:r>
              <a:rPr lang="nl-NL" sz="1600" dirty="0">
                <a:cs typeface="Calibri" panose="020F0502020204030204" pitchFamily="34" charset="0"/>
              </a:rPr>
              <a:t>’ </a:t>
            </a:r>
            <a:r>
              <a:rPr lang="nl-NL" sz="1600" dirty="0" err="1">
                <a:cs typeface="Calibri" panose="020F0502020204030204" pitchFamily="34" charset="0"/>
              </a:rPr>
              <a:t>trajectory</a:t>
            </a:r>
            <a:r>
              <a:rPr lang="nl-NL" sz="1600" dirty="0">
                <a:cs typeface="Calibri" panose="020F0502020204030204" pitchFamily="34" charset="0"/>
              </a:rPr>
              <a:t> </a:t>
            </a:r>
            <a:r>
              <a:rPr lang="nl-NL" sz="1600" dirty="0" err="1">
                <a:cs typeface="Calibri" panose="020F0502020204030204" pitchFamily="34" charset="0"/>
              </a:rPr>
              <a:t>with</a:t>
            </a:r>
            <a:r>
              <a:rPr lang="nl-NL" sz="1600" dirty="0">
                <a:cs typeface="Calibri" panose="020F0502020204030204" pitchFamily="34" charset="0"/>
              </a:rPr>
              <a:t> 4 weeks</a:t>
            </a:r>
          </a:p>
          <a:p>
            <a:pPr>
              <a:lnSpc>
                <a:spcPct val="200000"/>
              </a:lnSpc>
            </a:pPr>
            <a:r>
              <a:rPr lang="nl-NL" sz="1600" b="1" u="sng" dirty="0">
                <a:cs typeface="Calibri" panose="020F0502020204030204" pitchFamily="34" charset="0"/>
              </a:rPr>
              <a:t>Nature</a:t>
            </a:r>
          </a:p>
          <a:p>
            <a:r>
              <a:rPr lang="nl-NL" sz="1600" dirty="0" err="1">
                <a:cs typeface="Calibri" panose="020F0502020204030204" pitchFamily="34" charset="0"/>
              </a:rPr>
              <a:t>Modifying</a:t>
            </a:r>
            <a:endParaRPr lang="nl-NL" sz="1600" dirty="0">
              <a:cs typeface="Calibri" panose="020F0502020204030204" pitchFamily="34" charset="0"/>
            </a:endParaRPr>
          </a:p>
          <a:p>
            <a:pPr>
              <a:lnSpc>
                <a:spcPct val="200000"/>
              </a:lnSpc>
            </a:pPr>
            <a:r>
              <a:rPr lang="nl-NL" sz="1600" b="1" u="sng" dirty="0" err="1">
                <a:cs typeface="Calibri" panose="020F0502020204030204" pitchFamily="34" charset="0"/>
              </a:rPr>
              <a:t>Decision</a:t>
            </a:r>
            <a:r>
              <a:rPr lang="nl-NL" sz="1600" b="1" u="sng" dirty="0">
                <a:cs typeface="Calibri" panose="020F0502020204030204" pitchFamily="34" charset="0"/>
              </a:rPr>
              <a:t>-making </a:t>
            </a:r>
            <a:r>
              <a:rPr lang="nl-NL" sz="1600" b="1" u="sng" dirty="0" err="1">
                <a:cs typeface="Calibri" panose="020F0502020204030204" pitchFamily="34" charset="0"/>
              </a:rPr>
              <a:t>by</a:t>
            </a:r>
            <a:r>
              <a:rPr lang="nl-NL" sz="1600" b="1" u="sng" dirty="0">
                <a:cs typeface="Calibri" panose="020F0502020204030204" pitchFamily="34" charset="0"/>
              </a:rPr>
              <a:t> </a:t>
            </a:r>
            <a:r>
              <a:rPr lang="nl-NL" sz="1600" b="1" u="sng" dirty="0" err="1">
                <a:cs typeface="Calibri" panose="020F0502020204030204" pitchFamily="34" charset="0"/>
              </a:rPr>
              <a:t>whom</a:t>
            </a:r>
            <a:endParaRPr lang="nl-NL" sz="1600" b="1" u="sng" dirty="0">
              <a:cs typeface="Calibri" panose="020F0502020204030204" pitchFamily="34" charset="0"/>
            </a:endParaRPr>
          </a:p>
          <a:p>
            <a:r>
              <a:rPr lang="nl-NL" sz="1600" dirty="0" err="1">
                <a:cs typeface="Calibri" panose="020F0502020204030204" pitchFamily="34" charset="0"/>
              </a:rPr>
              <a:t>Aftercare</a:t>
            </a:r>
            <a:r>
              <a:rPr lang="nl-NL" sz="1600" dirty="0">
                <a:cs typeface="Calibri" panose="020F0502020204030204" pitchFamily="34" charset="0"/>
              </a:rPr>
              <a:t> nurses, </a:t>
            </a:r>
            <a:r>
              <a:rPr lang="nl-NL" sz="1600" dirty="0" err="1">
                <a:cs typeface="Calibri" panose="020F0502020204030204" pitchFamily="34" charset="0"/>
              </a:rPr>
              <a:t>intervention</a:t>
            </a:r>
            <a:r>
              <a:rPr lang="nl-NL" sz="1600" dirty="0">
                <a:cs typeface="Calibri" panose="020F0502020204030204" pitchFamily="34" charset="0"/>
              </a:rPr>
              <a:t> development team</a:t>
            </a:r>
          </a:p>
          <a:p>
            <a:pPr>
              <a:lnSpc>
                <a:spcPct val="200000"/>
              </a:lnSpc>
            </a:pPr>
            <a:r>
              <a:rPr lang="nl-NL" sz="1600" b="1" u="sng" dirty="0">
                <a:cs typeface="Calibri" panose="020F0502020204030204" pitchFamily="34" charset="0"/>
              </a:rPr>
              <a:t>For </a:t>
            </a:r>
            <a:r>
              <a:rPr lang="nl-NL" sz="1600" b="1" u="sng" dirty="0" err="1">
                <a:cs typeface="Calibri" panose="020F0502020204030204" pitchFamily="34" charset="0"/>
              </a:rPr>
              <a:t>whom</a:t>
            </a:r>
            <a:endParaRPr lang="nl-NL" sz="1600" b="1" u="sng" dirty="0">
              <a:cs typeface="Calibri" panose="020F0502020204030204" pitchFamily="34" charset="0"/>
            </a:endParaRPr>
          </a:p>
          <a:p>
            <a:r>
              <a:rPr lang="nl-NL" sz="1600" dirty="0" err="1">
                <a:cs typeface="Calibri" panose="020F0502020204030204" pitchFamily="34" charset="0"/>
              </a:rPr>
              <a:t>Aftercare</a:t>
            </a:r>
            <a:r>
              <a:rPr lang="nl-NL" sz="1600" dirty="0">
                <a:cs typeface="Calibri" panose="020F0502020204030204" pitchFamily="34" charset="0"/>
              </a:rPr>
              <a:t> nurses</a:t>
            </a:r>
          </a:p>
          <a:p>
            <a:pPr>
              <a:lnSpc>
                <a:spcPct val="200000"/>
              </a:lnSpc>
            </a:pPr>
            <a:r>
              <a:rPr lang="nl-NL" sz="1600" b="1" u="sng" dirty="0" err="1">
                <a:cs typeface="Calibri" panose="020F0502020204030204" pitchFamily="34" charset="0"/>
              </a:rPr>
              <a:t>When</a:t>
            </a:r>
            <a:endParaRPr lang="nl-NL" sz="1600" b="1" u="sng" dirty="0">
              <a:cs typeface="Calibri" panose="020F0502020204030204" pitchFamily="34" charset="0"/>
            </a:endParaRPr>
          </a:p>
          <a:p>
            <a:r>
              <a:rPr lang="nl-NL" sz="1600" dirty="0">
                <a:cs typeface="Calibri" panose="020F0502020204030204" pitchFamily="34" charset="0"/>
              </a:rPr>
              <a:t>Pre-</a:t>
            </a:r>
            <a:r>
              <a:rPr lang="nl-NL" sz="1600" dirty="0" err="1">
                <a:cs typeface="Calibri" panose="020F0502020204030204" pitchFamily="34" charset="0"/>
              </a:rPr>
              <a:t>implementation</a:t>
            </a:r>
            <a:endParaRPr lang="nl-NL" sz="1600" dirty="0">
              <a:cs typeface="Calibri" panose="020F0502020204030204" pitchFamily="34" charset="0"/>
            </a:endParaRPr>
          </a:p>
        </p:txBody>
      </p:sp>
      <p:sp>
        <p:nvSpPr>
          <p:cNvPr id="17" name="Tekstvak 16"/>
          <p:cNvSpPr txBox="1"/>
          <p:nvPr/>
        </p:nvSpPr>
        <p:spPr>
          <a:xfrm>
            <a:off x="4579842" y="1633478"/>
            <a:ext cx="3572486" cy="746358"/>
          </a:xfrm>
          <a:prstGeom prst="rect">
            <a:avLst/>
          </a:prstGeom>
          <a:noFill/>
        </p:spPr>
        <p:txBody>
          <a:bodyPr wrap="square" rtlCol="0">
            <a:spAutoFit/>
          </a:bodyPr>
          <a:lstStyle/>
          <a:p>
            <a:r>
              <a:rPr lang="nl-NL" sz="1700" b="1" u="sng" dirty="0" err="1"/>
              <a:t>Alignment</a:t>
            </a:r>
            <a:r>
              <a:rPr lang="nl-NL" sz="1700" b="1" u="sng" dirty="0"/>
              <a:t> </a:t>
            </a:r>
            <a:r>
              <a:rPr lang="nl-NL" sz="1700" b="1" u="sng" dirty="0" err="1"/>
              <a:t>with</a:t>
            </a:r>
            <a:r>
              <a:rPr lang="nl-NL" sz="1700" b="1" u="sng" dirty="0"/>
              <a:t> </a:t>
            </a:r>
            <a:r>
              <a:rPr lang="nl-NL" sz="1700" b="1" u="sng" dirty="0" err="1"/>
              <a:t>core</a:t>
            </a:r>
            <a:r>
              <a:rPr lang="nl-NL" sz="1700" b="1" u="sng" dirty="0"/>
              <a:t> </a:t>
            </a:r>
            <a:r>
              <a:rPr lang="nl-NL" sz="1700" b="1" u="sng" dirty="0" err="1"/>
              <a:t>functions</a:t>
            </a:r>
            <a:r>
              <a:rPr lang="nl-NL" sz="1700" b="1" u="sng" dirty="0"/>
              <a:t>? </a:t>
            </a:r>
          </a:p>
          <a:p>
            <a:pPr>
              <a:lnSpc>
                <a:spcPct val="150000"/>
              </a:lnSpc>
            </a:pPr>
            <a:r>
              <a:rPr lang="nl-NL" sz="1700" dirty="0">
                <a:sym typeface="Wingdings" panose="05000000000000000000" pitchFamily="2" charset="2"/>
              </a:rPr>
              <a:t> Yes</a:t>
            </a:r>
            <a:endParaRPr lang="nl-NL" sz="1700" dirty="0"/>
          </a:p>
        </p:txBody>
      </p:sp>
      <p:sp>
        <p:nvSpPr>
          <p:cNvPr id="18" name="Tekstvak 17"/>
          <p:cNvSpPr txBox="1"/>
          <p:nvPr/>
        </p:nvSpPr>
        <p:spPr>
          <a:xfrm>
            <a:off x="4619669" y="3005324"/>
            <a:ext cx="3285801" cy="2800767"/>
          </a:xfrm>
          <a:prstGeom prst="rect">
            <a:avLst/>
          </a:prstGeom>
          <a:noFill/>
        </p:spPr>
        <p:txBody>
          <a:bodyPr wrap="square" rtlCol="0">
            <a:spAutoFit/>
          </a:bodyPr>
          <a:lstStyle/>
          <a:p>
            <a:r>
              <a:rPr lang="nl-NL" sz="1600" b="1" u="sng" dirty="0" err="1"/>
              <a:t>Reason</a:t>
            </a:r>
            <a:endParaRPr lang="nl-NL" sz="1600" b="1" u="sng" dirty="0"/>
          </a:p>
          <a:p>
            <a:r>
              <a:rPr lang="en-US" sz="1600" dirty="0"/>
              <a:t>Logistically not possible to start earlier due to different locations for wound care and aftercare</a:t>
            </a:r>
            <a:endParaRPr lang="nl-NL" sz="1600" dirty="0"/>
          </a:p>
          <a:p>
            <a:pPr>
              <a:lnSpc>
                <a:spcPct val="200000"/>
              </a:lnSpc>
            </a:pPr>
            <a:r>
              <a:rPr lang="nl-NL" sz="1600" b="1" u="sng" dirty="0" err="1"/>
              <a:t>Systematic</a:t>
            </a:r>
            <a:endParaRPr lang="nl-NL" sz="1600" b="1" u="sng" dirty="0"/>
          </a:p>
          <a:p>
            <a:r>
              <a:rPr lang="nl-NL" sz="1600" dirty="0"/>
              <a:t>Adaptation made </a:t>
            </a:r>
            <a:r>
              <a:rPr lang="nl-NL" sz="1600" dirty="0" err="1"/>
              <a:t>with</a:t>
            </a:r>
            <a:r>
              <a:rPr lang="nl-NL" sz="1600" dirty="0"/>
              <a:t> </a:t>
            </a:r>
            <a:r>
              <a:rPr lang="nl-NL" sz="1600" dirty="0" err="1"/>
              <a:t>due</a:t>
            </a:r>
            <a:r>
              <a:rPr lang="nl-NL" sz="1600" dirty="0"/>
              <a:t> </a:t>
            </a:r>
            <a:r>
              <a:rPr lang="nl-NL" sz="1600" dirty="0" err="1"/>
              <a:t>consideration</a:t>
            </a:r>
            <a:r>
              <a:rPr lang="nl-NL" sz="1600" dirty="0"/>
              <a:t> on </a:t>
            </a:r>
            <a:r>
              <a:rPr lang="nl-NL" sz="1600" dirty="0" err="1"/>
              <a:t>outcomes</a:t>
            </a:r>
            <a:endParaRPr lang="nl-NL" sz="1600" dirty="0"/>
          </a:p>
          <a:p>
            <a:pPr>
              <a:lnSpc>
                <a:spcPct val="200000"/>
              </a:lnSpc>
            </a:pPr>
            <a:r>
              <a:rPr lang="nl-NL" sz="1600" b="1" u="sng" dirty="0" err="1"/>
              <a:t>Proactive</a:t>
            </a:r>
            <a:endParaRPr lang="nl-NL" sz="1600" b="1" u="sng" dirty="0"/>
          </a:p>
          <a:p>
            <a:r>
              <a:rPr lang="nl-NL" sz="1600" dirty="0"/>
              <a:t>Adaptation was made </a:t>
            </a:r>
            <a:r>
              <a:rPr lang="nl-NL" sz="1600" dirty="0" err="1"/>
              <a:t>proactive</a:t>
            </a:r>
            <a:endParaRPr lang="nl-NL" sz="1600" dirty="0"/>
          </a:p>
        </p:txBody>
      </p:sp>
      <p:sp>
        <p:nvSpPr>
          <p:cNvPr id="19" name="Tekstvak 18"/>
          <p:cNvSpPr txBox="1"/>
          <p:nvPr/>
        </p:nvSpPr>
        <p:spPr>
          <a:xfrm>
            <a:off x="592874" y="1185902"/>
            <a:ext cx="2855719" cy="369332"/>
          </a:xfrm>
          <a:prstGeom prst="rect">
            <a:avLst/>
          </a:prstGeom>
          <a:noFill/>
        </p:spPr>
        <p:txBody>
          <a:bodyPr wrap="square" rtlCol="0">
            <a:spAutoFit/>
          </a:bodyPr>
          <a:lstStyle/>
          <a:p>
            <a:r>
              <a:rPr lang="nl-NL" dirty="0"/>
              <a:t>Adaptation </a:t>
            </a:r>
            <a:r>
              <a:rPr lang="nl-NL" dirty="0" err="1"/>
              <a:t>characteristics</a:t>
            </a:r>
            <a:endParaRPr lang="nl-NL" dirty="0"/>
          </a:p>
        </p:txBody>
      </p:sp>
      <p:sp>
        <p:nvSpPr>
          <p:cNvPr id="20" name="Tekstvak 19"/>
          <p:cNvSpPr txBox="1"/>
          <p:nvPr/>
        </p:nvSpPr>
        <p:spPr>
          <a:xfrm>
            <a:off x="5312010" y="1194971"/>
            <a:ext cx="2036428" cy="369332"/>
          </a:xfrm>
          <a:prstGeom prst="rect">
            <a:avLst/>
          </a:prstGeom>
          <a:noFill/>
        </p:spPr>
        <p:txBody>
          <a:bodyPr wrap="square" rtlCol="0">
            <a:spAutoFit/>
          </a:bodyPr>
          <a:lstStyle/>
          <a:p>
            <a:r>
              <a:rPr lang="nl-NL" dirty="0" err="1"/>
              <a:t>Potential</a:t>
            </a:r>
            <a:r>
              <a:rPr lang="nl-NL" dirty="0"/>
              <a:t> mediator</a:t>
            </a:r>
          </a:p>
        </p:txBody>
      </p:sp>
      <p:sp>
        <p:nvSpPr>
          <p:cNvPr id="21" name="Tekstvak 20"/>
          <p:cNvSpPr txBox="1"/>
          <p:nvPr/>
        </p:nvSpPr>
        <p:spPr>
          <a:xfrm>
            <a:off x="5152746" y="2658010"/>
            <a:ext cx="2426678" cy="369332"/>
          </a:xfrm>
          <a:prstGeom prst="rect">
            <a:avLst/>
          </a:prstGeom>
          <a:noFill/>
        </p:spPr>
        <p:txBody>
          <a:bodyPr wrap="square" rtlCol="0">
            <a:spAutoFit/>
          </a:bodyPr>
          <a:lstStyle/>
          <a:p>
            <a:r>
              <a:rPr lang="nl-NL" dirty="0" err="1"/>
              <a:t>Potential</a:t>
            </a:r>
            <a:r>
              <a:rPr lang="nl-NL" dirty="0"/>
              <a:t> moderators</a:t>
            </a:r>
          </a:p>
        </p:txBody>
      </p:sp>
      <p:sp>
        <p:nvSpPr>
          <p:cNvPr id="22" name="Tekstvak 21"/>
          <p:cNvSpPr txBox="1"/>
          <p:nvPr/>
        </p:nvSpPr>
        <p:spPr>
          <a:xfrm>
            <a:off x="8940895" y="1564303"/>
            <a:ext cx="2887171" cy="2446824"/>
          </a:xfrm>
          <a:prstGeom prst="rect">
            <a:avLst/>
          </a:prstGeom>
          <a:noFill/>
        </p:spPr>
        <p:txBody>
          <a:bodyPr wrap="square" rtlCol="0">
            <a:spAutoFit/>
          </a:bodyPr>
          <a:lstStyle/>
          <a:p>
            <a:pPr>
              <a:lnSpc>
                <a:spcPct val="150000"/>
              </a:lnSpc>
            </a:pPr>
            <a:r>
              <a:rPr lang="nl-NL" sz="1700" b="1" u="sng" dirty="0"/>
              <a:t>Implementation </a:t>
            </a:r>
            <a:r>
              <a:rPr lang="nl-NL" sz="1700" b="1" u="sng" dirty="0" err="1"/>
              <a:t>outcomes</a:t>
            </a:r>
            <a:endParaRPr lang="nl-NL" sz="1700" b="1" u="sng" dirty="0"/>
          </a:p>
          <a:p>
            <a:pPr>
              <a:lnSpc>
                <a:spcPct val="150000"/>
              </a:lnSpc>
            </a:pPr>
            <a:r>
              <a:rPr lang="nl-NL" sz="1700" dirty="0" err="1"/>
              <a:t>Acceptability</a:t>
            </a:r>
            <a:endParaRPr lang="nl-NL" sz="1700" dirty="0"/>
          </a:p>
          <a:p>
            <a:pPr>
              <a:lnSpc>
                <a:spcPct val="150000"/>
              </a:lnSpc>
            </a:pPr>
            <a:r>
              <a:rPr lang="nl-NL" sz="1700" dirty="0" err="1"/>
              <a:t>Feasibility</a:t>
            </a:r>
            <a:endParaRPr lang="nl-NL" sz="1700" dirty="0"/>
          </a:p>
          <a:p>
            <a:pPr>
              <a:lnSpc>
                <a:spcPct val="150000"/>
              </a:lnSpc>
            </a:pPr>
            <a:r>
              <a:rPr lang="nl-NL" sz="1700" dirty="0" err="1"/>
              <a:t>Sustainability</a:t>
            </a:r>
            <a:r>
              <a:rPr lang="nl-NL" sz="1700" dirty="0"/>
              <a:t> </a:t>
            </a:r>
          </a:p>
          <a:p>
            <a:pPr>
              <a:lnSpc>
                <a:spcPct val="150000"/>
              </a:lnSpc>
            </a:pPr>
            <a:r>
              <a:rPr lang="nl-NL" sz="1700" b="1" u="sng" dirty="0" err="1"/>
              <a:t>Intervention</a:t>
            </a:r>
            <a:r>
              <a:rPr lang="nl-NL" sz="1700" b="1" u="sng" dirty="0"/>
              <a:t> </a:t>
            </a:r>
            <a:r>
              <a:rPr lang="nl-NL" sz="1700" b="1" u="sng" dirty="0" err="1"/>
              <a:t>outcomes</a:t>
            </a:r>
            <a:endParaRPr lang="nl-NL" sz="1700" b="1" u="sng" dirty="0"/>
          </a:p>
          <a:p>
            <a:pPr>
              <a:lnSpc>
                <a:spcPct val="150000"/>
              </a:lnSpc>
            </a:pPr>
            <a:r>
              <a:rPr lang="nl-NL" sz="1700" dirty="0" err="1"/>
              <a:t>Patient</a:t>
            </a:r>
            <a:r>
              <a:rPr lang="nl-NL" sz="1700" dirty="0"/>
              <a:t> </a:t>
            </a:r>
            <a:r>
              <a:rPr lang="nl-NL" sz="1700" dirty="0" err="1"/>
              <a:t>outcomes</a:t>
            </a:r>
            <a:r>
              <a:rPr lang="nl-NL" sz="1700" dirty="0"/>
              <a:t>	?</a:t>
            </a:r>
          </a:p>
        </p:txBody>
      </p:sp>
      <p:cxnSp>
        <p:nvCxnSpPr>
          <p:cNvPr id="23" name="Rechte verbindingslijn met pijl 22"/>
          <p:cNvCxnSpPr/>
          <p:nvPr/>
        </p:nvCxnSpPr>
        <p:spPr>
          <a:xfrm>
            <a:off x="3730747" y="1946366"/>
            <a:ext cx="697562" cy="0"/>
          </a:xfrm>
          <a:prstGeom prst="straightConnector1">
            <a:avLst/>
          </a:prstGeom>
          <a:ln w="5715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Rechte verbindingslijn met pijl 23"/>
          <p:cNvCxnSpPr/>
          <p:nvPr/>
        </p:nvCxnSpPr>
        <p:spPr>
          <a:xfrm flipH="1" flipV="1">
            <a:off x="8294579" y="2155308"/>
            <a:ext cx="4327" cy="1097343"/>
          </a:xfrm>
          <a:prstGeom prst="straightConnector1">
            <a:avLst/>
          </a:prstGeom>
          <a:ln w="5715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Rechte verbindingslijn met pijl 24"/>
          <p:cNvCxnSpPr/>
          <p:nvPr/>
        </p:nvCxnSpPr>
        <p:spPr>
          <a:xfrm>
            <a:off x="7950125" y="2006657"/>
            <a:ext cx="697562" cy="0"/>
          </a:xfrm>
          <a:prstGeom prst="straightConnector1">
            <a:avLst/>
          </a:prstGeom>
          <a:ln w="5715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25"/>
          <p:cNvCxnSpPr/>
          <p:nvPr/>
        </p:nvCxnSpPr>
        <p:spPr>
          <a:xfrm flipH="1">
            <a:off x="8040007" y="3252651"/>
            <a:ext cx="293761" cy="0"/>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7" name="Tekstvak 26"/>
          <p:cNvSpPr txBox="1"/>
          <p:nvPr/>
        </p:nvSpPr>
        <p:spPr>
          <a:xfrm>
            <a:off x="8477344" y="5289751"/>
            <a:ext cx="3380313" cy="523220"/>
          </a:xfrm>
          <a:prstGeom prst="rect">
            <a:avLst/>
          </a:prstGeom>
          <a:noFill/>
        </p:spPr>
        <p:txBody>
          <a:bodyPr wrap="square" rtlCol="0">
            <a:spAutoFit/>
          </a:bodyPr>
          <a:lstStyle/>
          <a:p>
            <a:pPr algn="r"/>
            <a:r>
              <a:rPr lang="nl-NL" sz="1400" i="1" dirty="0"/>
              <a:t>Model </a:t>
            </a:r>
            <a:r>
              <a:rPr lang="nl-NL" sz="1400" i="1" dirty="0" err="1"/>
              <a:t>for</a:t>
            </a:r>
            <a:r>
              <a:rPr lang="nl-NL" sz="1400" i="1" dirty="0"/>
              <a:t> Adaptation Design </a:t>
            </a:r>
            <a:r>
              <a:rPr lang="nl-NL" sz="1400" i="1" dirty="0" err="1"/>
              <a:t>and</a:t>
            </a:r>
            <a:r>
              <a:rPr lang="nl-NL" sz="1400" i="1" dirty="0"/>
              <a:t> Impact </a:t>
            </a:r>
          </a:p>
          <a:p>
            <a:pPr algn="r"/>
            <a:r>
              <a:rPr lang="nl-NL" sz="1400" i="1" dirty="0"/>
              <a:t>(Kirk et al., 2020)</a:t>
            </a:r>
          </a:p>
        </p:txBody>
      </p:sp>
      <p:cxnSp>
        <p:nvCxnSpPr>
          <p:cNvPr id="28" name="Rechte verbindingslijn met pijl 27"/>
          <p:cNvCxnSpPr/>
          <p:nvPr/>
        </p:nvCxnSpPr>
        <p:spPr>
          <a:xfrm flipV="1">
            <a:off x="10437221" y="2065261"/>
            <a:ext cx="0" cy="28488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Rechte verbindingslijn met pijl 28"/>
          <p:cNvCxnSpPr/>
          <p:nvPr/>
        </p:nvCxnSpPr>
        <p:spPr>
          <a:xfrm flipV="1">
            <a:off x="10184672" y="2439730"/>
            <a:ext cx="0" cy="28488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Rechte verbindingslijn met pijl 32"/>
          <p:cNvCxnSpPr/>
          <p:nvPr/>
        </p:nvCxnSpPr>
        <p:spPr>
          <a:xfrm flipV="1">
            <a:off x="10467391" y="2842676"/>
            <a:ext cx="0" cy="28488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5" name="Picture 2" descr="logo umcg - groeidocument.n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9571" y="6224152"/>
            <a:ext cx="1267695" cy="633848"/>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Rechte verbindingslijn 37">
            <a:extLst>
              <a:ext uri="{FF2B5EF4-FFF2-40B4-BE49-F238E27FC236}">
                <a16:creationId xmlns:a16="http://schemas.microsoft.com/office/drawing/2014/main" id="{B290D443-5E48-8882-3A12-A116075CD502}"/>
              </a:ext>
            </a:extLst>
          </p:cNvPr>
          <p:cNvCxnSpPr/>
          <p:nvPr/>
        </p:nvCxnSpPr>
        <p:spPr>
          <a:xfrm>
            <a:off x="3171548" y="6392554"/>
            <a:ext cx="0" cy="324000"/>
          </a:xfrm>
          <a:prstGeom prst="line">
            <a:avLst/>
          </a:prstGeom>
          <a:noFill/>
          <a:ln w="12700" cap="flat" cmpd="sng" algn="ctr">
            <a:solidFill>
              <a:srgbClr val="476097"/>
            </a:solidFill>
            <a:prstDash val="solid"/>
            <a:miter lim="800000"/>
          </a:ln>
          <a:effectLst/>
        </p:spPr>
      </p:cxnSp>
      <p:pic>
        <p:nvPicPr>
          <p:cNvPr id="39" name="Picture 2" descr="The University of Groningen logo | Logo | University of Groning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26794" y="6349710"/>
            <a:ext cx="1376948" cy="37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98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17" grpId="0"/>
      <p:bldP spid="18" grpId="0"/>
      <p:bldP spid="19" grpId="0"/>
      <p:bldP spid="20" grpId="0"/>
      <p:bldP spid="21" grpId="0"/>
      <p:bldP spid="22"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asstad Ziekenhuis Rotterdam">
            <a:extLst>
              <a:ext uri="{FF2B5EF4-FFF2-40B4-BE49-F238E27FC236}">
                <a16:creationId xmlns:a16="http://schemas.microsoft.com/office/drawing/2014/main" id="{2F7179CA-0E8C-501E-30D5-659A103E92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49455"/>
          <a:stretch/>
        </p:blipFill>
        <p:spPr bwMode="auto">
          <a:xfrm>
            <a:off x="4888838" y="6379395"/>
            <a:ext cx="975665" cy="35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tini ziekenhuis logo - Online met Sjors">
            <a:extLst>
              <a:ext uri="{FF2B5EF4-FFF2-40B4-BE49-F238E27FC236}">
                <a16:creationId xmlns:a16="http://schemas.microsoft.com/office/drawing/2014/main" id="{0243E52D-7822-B65D-CDCA-B0CE65FFF0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818" y="5959557"/>
            <a:ext cx="1669523" cy="101655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Lettertype, symbool, Graphics, logo&#10;&#10;Automatisch gegenereerde beschrijving">
            <a:extLst>
              <a:ext uri="{FF2B5EF4-FFF2-40B4-BE49-F238E27FC236}">
                <a16:creationId xmlns:a16="http://schemas.microsoft.com/office/drawing/2014/main" id="{5E3926A5-97CF-50EC-580B-92CC3F26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7642" y="6336594"/>
            <a:ext cx="808329" cy="379960"/>
          </a:xfrm>
          <a:prstGeom prst="rect">
            <a:avLst/>
          </a:prstGeom>
        </p:spPr>
      </p:pic>
      <p:pic>
        <p:nvPicPr>
          <p:cNvPr id="9" name="Afbeelding 8">
            <a:extLst>
              <a:ext uri="{FF2B5EF4-FFF2-40B4-BE49-F238E27FC236}">
                <a16:creationId xmlns:a16="http://schemas.microsoft.com/office/drawing/2014/main" id="{9EC3E736-4450-43F4-1A9A-598F1DDA4022}"/>
              </a:ext>
            </a:extLst>
          </p:cNvPr>
          <p:cNvPicPr>
            <a:picLocks noChangeAspect="1"/>
          </p:cNvPicPr>
          <p:nvPr/>
        </p:nvPicPr>
        <p:blipFill>
          <a:blip r:embed="rId5"/>
          <a:stretch>
            <a:fillRect/>
          </a:stretch>
        </p:blipFill>
        <p:spPr>
          <a:xfrm>
            <a:off x="431291" y="6327856"/>
            <a:ext cx="2455931" cy="466626"/>
          </a:xfrm>
          <a:prstGeom prst="rect">
            <a:avLst/>
          </a:prstGeom>
        </p:spPr>
      </p:pic>
      <p:pic>
        <p:nvPicPr>
          <p:cNvPr id="10" name="Afbeelding 9">
            <a:extLst>
              <a:ext uri="{FF2B5EF4-FFF2-40B4-BE49-F238E27FC236}">
                <a16:creationId xmlns:a16="http://schemas.microsoft.com/office/drawing/2014/main" id="{87066CF1-2101-5655-8640-E5C5143795B6}"/>
              </a:ext>
            </a:extLst>
          </p:cNvPr>
          <p:cNvPicPr>
            <a:picLocks noChangeAspect="1"/>
          </p:cNvPicPr>
          <p:nvPr/>
        </p:nvPicPr>
        <p:blipFill>
          <a:blip r:embed="rId6"/>
          <a:stretch>
            <a:fillRect/>
          </a:stretch>
        </p:blipFill>
        <p:spPr>
          <a:xfrm>
            <a:off x="6009954" y="6423921"/>
            <a:ext cx="1871634" cy="292633"/>
          </a:xfrm>
          <a:prstGeom prst="rect">
            <a:avLst/>
          </a:prstGeom>
        </p:spPr>
      </p:pic>
      <p:sp>
        <p:nvSpPr>
          <p:cNvPr id="11" name="Titel 1">
            <a:extLst>
              <a:ext uri="{FF2B5EF4-FFF2-40B4-BE49-F238E27FC236}">
                <a16:creationId xmlns:a16="http://schemas.microsoft.com/office/drawing/2014/main" id="{C3C3BC8B-514D-D5C4-94CC-AC1864D5AD1B}"/>
              </a:ext>
            </a:extLst>
          </p:cNvPr>
          <p:cNvSpPr txBox="1">
            <a:spLocks/>
          </p:cNvSpPr>
          <p:nvPr/>
        </p:nvSpPr>
        <p:spPr>
          <a:xfrm>
            <a:off x="431291" y="383567"/>
            <a:ext cx="5024775" cy="648395"/>
          </a:xfrm>
          <a:prstGeom prst="rect">
            <a:avLst/>
          </a:prstGeom>
        </p:spPr>
        <p:txBody>
          <a:bodyPr>
            <a:normAutofit/>
          </a:bodyPr>
          <a:lstStyle>
            <a:lvl1pPr algn="l" defTabSz="914400" rtl="0" eaLnBrk="1" latinLnBrk="0" hangingPunct="1">
              <a:lnSpc>
                <a:spcPct val="90000"/>
              </a:lnSpc>
              <a:spcBef>
                <a:spcPct val="0"/>
              </a:spcBef>
              <a:buNone/>
              <a:defRPr sz="4000" b="1"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B3A5B"/>
                </a:solidFill>
                <a:effectLst/>
                <a:uLnTx/>
                <a:uFillTx/>
                <a:latin typeface="Calibri" panose="020F0502020204030204"/>
                <a:cs typeface="Calibri" panose="020F0502020204030204" pitchFamily="34" charset="0"/>
              </a:rPr>
              <a:t>Adaptation 2 – Centre 3</a:t>
            </a:r>
          </a:p>
        </p:txBody>
      </p:sp>
      <p:sp>
        <p:nvSpPr>
          <p:cNvPr id="2" name="Rechthoek 1"/>
          <p:cNvSpPr/>
          <p:nvPr/>
        </p:nvSpPr>
        <p:spPr>
          <a:xfrm>
            <a:off x="360435" y="1554717"/>
            <a:ext cx="3370312" cy="4258254"/>
          </a:xfrm>
          <a:prstGeom prst="rect">
            <a:avLst/>
          </a:prstGeom>
          <a:solidFill>
            <a:srgbClr val="E0F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4579842" y="1554718"/>
            <a:ext cx="3370285" cy="825118"/>
          </a:xfrm>
          <a:prstGeom prst="rect">
            <a:avLst/>
          </a:prstGeom>
          <a:solidFill>
            <a:srgbClr val="BADF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579841" y="2997665"/>
            <a:ext cx="3370285" cy="2808426"/>
          </a:xfrm>
          <a:prstGeom prst="rect">
            <a:avLst/>
          </a:prstGeom>
          <a:solidFill>
            <a:srgbClr val="BADF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8839049" y="1554718"/>
            <a:ext cx="3018608" cy="2543458"/>
          </a:xfrm>
          <a:prstGeom prst="rect">
            <a:avLst/>
          </a:prstGeom>
          <a:solidFill>
            <a:srgbClr val="FEE3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p:cNvSpPr txBox="1"/>
          <p:nvPr/>
        </p:nvSpPr>
        <p:spPr>
          <a:xfrm>
            <a:off x="431292" y="1633478"/>
            <a:ext cx="3174057" cy="4016484"/>
          </a:xfrm>
          <a:prstGeom prst="rect">
            <a:avLst/>
          </a:prstGeom>
          <a:noFill/>
        </p:spPr>
        <p:txBody>
          <a:bodyPr wrap="square" rtlCol="0">
            <a:spAutoFit/>
          </a:bodyPr>
          <a:lstStyle/>
          <a:p>
            <a:r>
              <a:rPr lang="nl-NL" sz="1700" b="1" u="sng" dirty="0" err="1">
                <a:cs typeface="Calibri" panose="020F0502020204030204" pitchFamily="34" charset="0"/>
              </a:rPr>
              <a:t>What</a:t>
            </a:r>
            <a:endParaRPr lang="nl-NL" sz="1700" b="1" u="sng" dirty="0">
              <a:cs typeface="Calibri" panose="020F0502020204030204" pitchFamily="34" charset="0"/>
            </a:endParaRPr>
          </a:p>
          <a:p>
            <a:r>
              <a:rPr lang="nl-NL" sz="1700" dirty="0">
                <a:cs typeface="Calibri" panose="020F0502020204030204" pitchFamily="34" charset="0"/>
              </a:rPr>
              <a:t>Casemanagement </a:t>
            </a:r>
          </a:p>
          <a:p>
            <a:pPr>
              <a:lnSpc>
                <a:spcPct val="200000"/>
              </a:lnSpc>
            </a:pPr>
            <a:r>
              <a:rPr lang="nl-NL" sz="1700" b="1" u="sng" dirty="0">
                <a:cs typeface="Calibri" panose="020F0502020204030204" pitchFamily="34" charset="0"/>
              </a:rPr>
              <a:t>Nature</a:t>
            </a:r>
          </a:p>
          <a:p>
            <a:r>
              <a:rPr lang="nl-NL" sz="1700" dirty="0" err="1">
                <a:cs typeface="Calibri" panose="020F0502020204030204" pitchFamily="34" charset="0"/>
              </a:rPr>
              <a:t>Substituting</a:t>
            </a:r>
            <a:endParaRPr lang="nl-NL" sz="1700" dirty="0">
              <a:cs typeface="Calibri" panose="020F0502020204030204" pitchFamily="34" charset="0"/>
            </a:endParaRPr>
          </a:p>
          <a:p>
            <a:pPr>
              <a:lnSpc>
                <a:spcPct val="200000"/>
              </a:lnSpc>
            </a:pPr>
            <a:r>
              <a:rPr lang="nl-NL" sz="1700" b="1" u="sng" dirty="0" err="1">
                <a:cs typeface="Calibri" panose="020F0502020204030204" pitchFamily="34" charset="0"/>
              </a:rPr>
              <a:t>Decision</a:t>
            </a:r>
            <a:r>
              <a:rPr lang="nl-NL" sz="1700" b="1" u="sng" dirty="0">
                <a:cs typeface="Calibri" panose="020F0502020204030204" pitchFamily="34" charset="0"/>
              </a:rPr>
              <a:t>-making </a:t>
            </a:r>
            <a:r>
              <a:rPr lang="nl-NL" sz="1700" b="1" u="sng" dirty="0" err="1">
                <a:cs typeface="Calibri" panose="020F0502020204030204" pitchFamily="34" charset="0"/>
              </a:rPr>
              <a:t>by</a:t>
            </a:r>
            <a:r>
              <a:rPr lang="nl-NL" sz="1700" b="1" u="sng" dirty="0">
                <a:cs typeface="Calibri" panose="020F0502020204030204" pitchFamily="34" charset="0"/>
              </a:rPr>
              <a:t> </a:t>
            </a:r>
            <a:r>
              <a:rPr lang="nl-NL" sz="1700" b="1" u="sng" dirty="0" err="1">
                <a:cs typeface="Calibri" panose="020F0502020204030204" pitchFamily="34" charset="0"/>
              </a:rPr>
              <a:t>whom</a:t>
            </a:r>
            <a:endParaRPr lang="nl-NL" sz="1700" b="1" u="sng" dirty="0">
              <a:cs typeface="Calibri" panose="020F0502020204030204" pitchFamily="34" charset="0"/>
            </a:endParaRPr>
          </a:p>
          <a:p>
            <a:r>
              <a:rPr lang="nl-NL" sz="1700" dirty="0" err="1">
                <a:cs typeface="Calibri" panose="020F0502020204030204" pitchFamily="34" charset="0"/>
              </a:rPr>
              <a:t>Aftercare</a:t>
            </a:r>
            <a:r>
              <a:rPr lang="nl-NL" sz="1700" dirty="0">
                <a:cs typeface="Calibri" panose="020F0502020204030204" pitchFamily="34" charset="0"/>
              </a:rPr>
              <a:t> nurses, </a:t>
            </a:r>
            <a:r>
              <a:rPr lang="nl-NL" sz="1700" dirty="0" err="1">
                <a:cs typeface="Calibri" panose="020F0502020204030204" pitchFamily="34" charset="0"/>
              </a:rPr>
              <a:t>intervention</a:t>
            </a:r>
            <a:r>
              <a:rPr lang="nl-NL" sz="1700" dirty="0">
                <a:cs typeface="Calibri" panose="020F0502020204030204" pitchFamily="34" charset="0"/>
              </a:rPr>
              <a:t> development team</a:t>
            </a:r>
          </a:p>
          <a:p>
            <a:pPr>
              <a:lnSpc>
                <a:spcPct val="200000"/>
              </a:lnSpc>
            </a:pPr>
            <a:r>
              <a:rPr lang="nl-NL" sz="1700" b="1" u="sng" dirty="0">
                <a:cs typeface="Calibri" panose="020F0502020204030204" pitchFamily="34" charset="0"/>
              </a:rPr>
              <a:t>For </a:t>
            </a:r>
            <a:r>
              <a:rPr lang="nl-NL" sz="1700" b="1" u="sng" dirty="0" err="1">
                <a:cs typeface="Calibri" panose="020F0502020204030204" pitchFamily="34" charset="0"/>
              </a:rPr>
              <a:t>whom</a:t>
            </a:r>
            <a:endParaRPr lang="nl-NL" sz="1700" b="1" u="sng" dirty="0">
              <a:cs typeface="Calibri" panose="020F0502020204030204" pitchFamily="34" charset="0"/>
            </a:endParaRPr>
          </a:p>
          <a:p>
            <a:r>
              <a:rPr lang="nl-NL" sz="1700" dirty="0" err="1">
                <a:cs typeface="Calibri" panose="020F0502020204030204" pitchFamily="34" charset="0"/>
              </a:rPr>
              <a:t>Aftercare</a:t>
            </a:r>
            <a:r>
              <a:rPr lang="nl-NL" sz="1700" dirty="0">
                <a:cs typeface="Calibri" panose="020F0502020204030204" pitchFamily="34" charset="0"/>
              </a:rPr>
              <a:t> nurses</a:t>
            </a:r>
          </a:p>
          <a:p>
            <a:pPr>
              <a:lnSpc>
                <a:spcPct val="200000"/>
              </a:lnSpc>
            </a:pPr>
            <a:r>
              <a:rPr lang="nl-NL" sz="1700" b="1" u="sng" dirty="0" err="1">
                <a:cs typeface="Calibri" panose="020F0502020204030204" pitchFamily="34" charset="0"/>
              </a:rPr>
              <a:t>When</a:t>
            </a:r>
            <a:endParaRPr lang="nl-NL" sz="1700" b="1" u="sng" dirty="0">
              <a:cs typeface="Calibri" panose="020F0502020204030204" pitchFamily="34" charset="0"/>
            </a:endParaRPr>
          </a:p>
          <a:p>
            <a:r>
              <a:rPr lang="nl-NL" sz="1700" dirty="0">
                <a:cs typeface="Calibri" panose="020F0502020204030204" pitchFamily="34" charset="0"/>
              </a:rPr>
              <a:t>Pre-</a:t>
            </a:r>
            <a:r>
              <a:rPr lang="nl-NL" sz="1700" dirty="0" err="1">
                <a:cs typeface="Calibri" panose="020F0502020204030204" pitchFamily="34" charset="0"/>
              </a:rPr>
              <a:t>implementation</a:t>
            </a:r>
            <a:endParaRPr lang="nl-NL" sz="1700" dirty="0">
              <a:cs typeface="Calibri" panose="020F0502020204030204" pitchFamily="34" charset="0"/>
            </a:endParaRPr>
          </a:p>
        </p:txBody>
      </p:sp>
      <p:sp>
        <p:nvSpPr>
          <p:cNvPr id="15" name="Tekstvak 14"/>
          <p:cNvSpPr txBox="1"/>
          <p:nvPr/>
        </p:nvSpPr>
        <p:spPr>
          <a:xfrm>
            <a:off x="4579842" y="1633478"/>
            <a:ext cx="3572486" cy="746358"/>
          </a:xfrm>
          <a:prstGeom prst="rect">
            <a:avLst/>
          </a:prstGeom>
          <a:noFill/>
        </p:spPr>
        <p:txBody>
          <a:bodyPr wrap="square" rtlCol="0">
            <a:spAutoFit/>
          </a:bodyPr>
          <a:lstStyle/>
          <a:p>
            <a:r>
              <a:rPr lang="nl-NL" sz="1700" b="1" u="sng" dirty="0" err="1"/>
              <a:t>Alignment</a:t>
            </a:r>
            <a:r>
              <a:rPr lang="nl-NL" sz="1700" b="1" u="sng" dirty="0"/>
              <a:t> </a:t>
            </a:r>
            <a:r>
              <a:rPr lang="nl-NL" sz="1700" b="1" u="sng" dirty="0" err="1"/>
              <a:t>with</a:t>
            </a:r>
            <a:r>
              <a:rPr lang="nl-NL" sz="1700" b="1" u="sng" dirty="0"/>
              <a:t> </a:t>
            </a:r>
            <a:r>
              <a:rPr lang="nl-NL" sz="1700" b="1" u="sng" dirty="0" err="1"/>
              <a:t>core</a:t>
            </a:r>
            <a:r>
              <a:rPr lang="nl-NL" sz="1700" b="1" u="sng" dirty="0"/>
              <a:t> </a:t>
            </a:r>
            <a:r>
              <a:rPr lang="nl-NL" sz="1700" b="1" u="sng" dirty="0" err="1"/>
              <a:t>functions</a:t>
            </a:r>
            <a:r>
              <a:rPr lang="nl-NL" sz="1700" b="1" u="sng" dirty="0"/>
              <a:t>? </a:t>
            </a:r>
          </a:p>
          <a:p>
            <a:pPr>
              <a:lnSpc>
                <a:spcPct val="150000"/>
              </a:lnSpc>
            </a:pPr>
            <a:r>
              <a:rPr lang="nl-NL" sz="1700" dirty="0">
                <a:sym typeface="Wingdings" panose="05000000000000000000" pitchFamily="2" charset="2"/>
              </a:rPr>
              <a:t> No</a:t>
            </a:r>
            <a:endParaRPr lang="nl-NL" sz="1700" dirty="0"/>
          </a:p>
        </p:txBody>
      </p:sp>
      <p:sp>
        <p:nvSpPr>
          <p:cNvPr id="16" name="Tekstvak 15"/>
          <p:cNvSpPr txBox="1"/>
          <p:nvPr/>
        </p:nvSpPr>
        <p:spPr>
          <a:xfrm>
            <a:off x="4664324" y="3006096"/>
            <a:ext cx="3285801" cy="2800767"/>
          </a:xfrm>
          <a:prstGeom prst="rect">
            <a:avLst/>
          </a:prstGeom>
          <a:noFill/>
        </p:spPr>
        <p:txBody>
          <a:bodyPr wrap="square" rtlCol="0">
            <a:spAutoFit/>
          </a:bodyPr>
          <a:lstStyle/>
          <a:p>
            <a:r>
              <a:rPr lang="nl-NL" sz="1600" b="1" u="sng" dirty="0" err="1"/>
              <a:t>Reason</a:t>
            </a:r>
            <a:endParaRPr lang="nl-NL" sz="1600" b="1" u="sng" dirty="0"/>
          </a:p>
          <a:p>
            <a:r>
              <a:rPr lang="nl-NL" sz="1600" dirty="0" err="1"/>
              <a:t>Logistically</a:t>
            </a:r>
            <a:r>
              <a:rPr lang="nl-NL" sz="1600" dirty="0"/>
              <a:t> </a:t>
            </a:r>
            <a:r>
              <a:rPr lang="nl-NL" sz="1600" dirty="0" err="1"/>
              <a:t>not</a:t>
            </a:r>
            <a:r>
              <a:rPr lang="nl-NL" sz="1600" dirty="0"/>
              <a:t> </a:t>
            </a:r>
            <a:r>
              <a:rPr lang="nl-NL" sz="1600" dirty="0" err="1"/>
              <a:t>possible</a:t>
            </a:r>
            <a:r>
              <a:rPr lang="nl-NL" sz="1600" dirty="0"/>
              <a:t> </a:t>
            </a:r>
            <a:r>
              <a:rPr lang="nl-NL" sz="1600" dirty="0" err="1"/>
              <a:t>due</a:t>
            </a:r>
            <a:r>
              <a:rPr lang="nl-NL" sz="1600" dirty="0"/>
              <a:t> </a:t>
            </a:r>
            <a:r>
              <a:rPr lang="nl-NL" sz="1600" dirty="0" err="1"/>
              <a:t>to</a:t>
            </a:r>
            <a:r>
              <a:rPr lang="nl-NL" sz="1600" dirty="0"/>
              <a:t> </a:t>
            </a:r>
            <a:r>
              <a:rPr lang="nl-NL" sz="1600" dirty="0" err="1"/>
              <a:t>changing</a:t>
            </a:r>
            <a:r>
              <a:rPr lang="nl-NL" sz="1600" dirty="0"/>
              <a:t> </a:t>
            </a:r>
            <a:r>
              <a:rPr lang="nl-NL" sz="1600" dirty="0" err="1"/>
              <a:t>work</a:t>
            </a:r>
            <a:r>
              <a:rPr lang="nl-NL" sz="1600" dirty="0"/>
              <a:t> </a:t>
            </a:r>
            <a:r>
              <a:rPr lang="nl-NL" sz="1600" dirty="0" err="1"/>
              <a:t>schedules</a:t>
            </a:r>
            <a:r>
              <a:rPr lang="nl-NL" sz="1600" dirty="0"/>
              <a:t> of </a:t>
            </a:r>
            <a:r>
              <a:rPr lang="nl-NL" sz="1600" dirty="0" err="1"/>
              <a:t>aftercare</a:t>
            </a:r>
            <a:r>
              <a:rPr lang="nl-NL" sz="1600" dirty="0"/>
              <a:t> nurses</a:t>
            </a:r>
          </a:p>
          <a:p>
            <a:pPr>
              <a:lnSpc>
                <a:spcPct val="200000"/>
              </a:lnSpc>
            </a:pPr>
            <a:r>
              <a:rPr lang="nl-NL" sz="1600" b="1" u="sng" dirty="0" err="1"/>
              <a:t>Systematic</a:t>
            </a:r>
            <a:endParaRPr lang="nl-NL" sz="1600" b="1" u="sng" dirty="0"/>
          </a:p>
          <a:p>
            <a:r>
              <a:rPr lang="nl-NL" sz="1600" dirty="0"/>
              <a:t>Adaptation made </a:t>
            </a:r>
            <a:r>
              <a:rPr lang="nl-NL" sz="1600" dirty="0" err="1"/>
              <a:t>with</a:t>
            </a:r>
            <a:r>
              <a:rPr lang="nl-NL" sz="1600" dirty="0"/>
              <a:t> </a:t>
            </a:r>
            <a:r>
              <a:rPr lang="nl-NL" sz="1600" dirty="0" err="1"/>
              <a:t>due</a:t>
            </a:r>
            <a:r>
              <a:rPr lang="nl-NL" sz="1600" dirty="0"/>
              <a:t> </a:t>
            </a:r>
            <a:r>
              <a:rPr lang="nl-NL" sz="1600" dirty="0" err="1"/>
              <a:t>consideration</a:t>
            </a:r>
            <a:r>
              <a:rPr lang="nl-NL" sz="1600" dirty="0"/>
              <a:t> on </a:t>
            </a:r>
            <a:r>
              <a:rPr lang="nl-NL" sz="1600" dirty="0" err="1"/>
              <a:t>outcomes</a:t>
            </a:r>
            <a:endParaRPr lang="nl-NL" sz="1600" dirty="0"/>
          </a:p>
          <a:p>
            <a:pPr>
              <a:lnSpc>
                <a:spcPct val="200000"/>
              </a:lnSpc>
            </a:pPr>
            <a:r>
              <a:rPr lang="nl-NL" sz="1600" b="1" u="sng" dirty="0" err="1"/>
              <a:t>Proactive</a:t>
            </a:r>
            <a:endParaRPr lang="nl-NL" sz="1600" b="1" u="sng" dirty="0"/>
          </a:p>
          <a:p>
            <a:r>
              <a:rPr lang="nl-NL" sz="1600" dirty="0"/>
              <a:t>Adaptation was made </a:t>
            </a:r>
            <a:r>
              <a:rPr lang="nl-NL" sz="1600" dirty="0" err="1"/>
              <a:t>proactive</a:t>
            </a:r>
            <a:endParaRPr lang="nl-NL" sz="1600" dirty="0"/>
          </a:p>
        </p:txBody>
      </p:sp>
      <p:sp>
        <p:nvSpPr>
          <p:cNvPr id="17" name="Tekstvak 16"/>
          <p:cNvSpPr txBox="1"/>
          <p:nvPr/>
        </p:nvSpPr>
        <p:spPr>
          <a:xfrm>
            <a:off x="592874" y="1185902"/>
            <a:ext cx="2855719" cy="369332"/>
          </a:xfrm>
          <a:prstGeom prst="rect">
            <a:avLst/>
          </a:prstGeom>
          <a:noFill/>
        </p:spPr>
        <p:txBody>
          <a:bodyPr wrap="square" rtlCol="0">
            <a:spAutoFit/>
          </a:bodyPr>
          <a:lstStyle/>
          <a:p>
            <a:r>
              <a:rPr lang="nl-NL" dirty="0"/>
              <a:t>Adaptation </a:t>
            </a:r>
            <a:r>
              <a:rPr lang="nl-NL" dirty="0" err="1"/>
              <a:t>characteristics</a:t>
            </a:r>
            <a:endParaRPr lang="nl-NL" dirty="0"/>
          </a:p>
        </p:txBody>
      </p:sp>
      <p:sp>
        <p:nvSpPr>
          <p:cNvPr id="18" name="Tekstvak 17"/>
          <p:cNvSpPr txBox="1"/>
          <p:nvPr/>
        </p:nvSpPr>
        <p:spPr>
          <a:xfrm>
            <a:off x="5312010" y="1194971"/>
            <a:ext cx="2036428" cy="369332"/>
          </a:xfrm>
          <a:prstGeom prst="rect">
            <a:avLst/>
          </a:prstGeom>
          <a:noFill/>
        </p:spPr>
        <p:txBody>
          <a:bodyPr wrap="square" rtlCol="0">
            <a:spAutoFit/>
          </a:bodyPr>
          <a:lstStyle/>
          <a:p>
            <a:r>
              <a:rPr lang="nl-NL" dirty="0" err="1"/>
              <a:t>Potential</a:t>
            </a:r>
            <a:r>
              <a:rPr lang="nl-NL" dirty="0"/>
              <a:t> mediator</a:t>
            </a:r>
          </a:p>
        </p:txBody>
      </p:sp>
      <p:sp>
        <p:nvSpPr>
          <p:cNvPr id="19" name="Tekstvak 18"/>
          <p:cNvSpPr txBox="1"/>
          <p:nvPr/>
        </p:nvSpPr>
        <p:spPr>
          <a:xfrm>
            <a:off x="5152746" y="2658010"/>
            <a:ext cx="2426678" cy="369332"/>
          </a:xfrm>
          <a:prstGeom prst="rect">
            <a:avLst/>
          </a:prstGeom>
          <a:noFill/>
        </p:spPr>
        <p:txBody>
          <a:bodyPr wrap="square" rtlCol="0">
            <a:spAutoFit/>
          </a:bodyPr>
          <a:lstStyle/>
          <a:p>
            <a:r>
              <a:rPr lang="nl-NL" dirty="0" err="1"/>
              <a:t>Potential</a:t>
            </a:r>
            <a:r>
              <a:rPr lang="nl-NL" dirty="0"/>
              <a:t> moderators</a:t>
            </a:r>
          </a:p>
        </p:txBody>
      </p:sp>
      <p:sp>
        <p:nvSpPr>
          <p:cNvPr id="20" name="Tekstvak 19"/>
          <p:cNvSpPr txBox="1"/>
          <p:nvPr/>
        </p:nvSpPr>
        <p:spPr>
          <a:xfrm>
            <a:off x="8940895" y="1564303"/>
            <a:ext cx="2887171" cy="2446824"/>
          </a:xfrm>
          <a:prstGeom prst="rect">
            <a:avLst/>
          </a:prstGeom>
          <a:noFill/>
        </p:spPr>
        <p:txBody>
          <a:bodyPr wrap="square" rtlCol="0">
            <a:spAutoFit/>
          </a:bodyPr>
          <a:lstStyle/>
          <a:p>
            <a:pPr>
              <a:lnSpc>
                <a:spcPct val="150000"/>
              </a:lnSpc>
            </a:pPr>
            <a:r>
              <a:rPr lang="nl-NL" sz="1700" b="1" u="sng" dirty="0"/>
              <a:t>Implementation </a:t>
            </a:r>
            <a:r>
              <a:rPr lang="nl-NL" sz="1700" b="1" u="sng" dirty="0" err="1"/>
              <a:t>outcomes</a:t>
            </a:r>
            <a:endParaRPr lang="nl-NL" sz="1700" b="1" u="sng" dirty="0"/>
          </a:p>
          <a:p>
            <a:pPr>
              <a:lnSpc>
                <a:spcPct val="150000"/>
              </a:lnSpc>
            </a:pPr>
            <a:r>
              <a:rPr lang="nl-NL" sz="1700" dirty="0" err="1"/>
              <a:t>Acceptability</a:t>
            </a:r>
            <a:endParaRPr lang="nl-NL" sz="1700" dirty="0"/>
          </a:p>
          <a:p>
            <a:pPr>
              <a:lnSpc>
                <a:spcPct val="150000"/>
              </a:lnSpc>
            </a:pPr>
            <a:r>
              <a:rPr lang="nl-NL" sz="1700" dirty="0" err="1"/>
              <a:t>Feasibility</a:t>
            </a:r>
            <a:endParaRPr lang="nl-NL" sz="1700" dirty="0"/>
          </a:p>
          <a:p>
            <a:pPr>
              <a:lnSpc>
                <a:spcPct val="150000"/>
              </a:lnSpc>
            </a:pPr>
            <a:r>
              <a:rPr lang="nl-NL" sz="1700" dirty="0" err="1"/>
              <a:t>Fidelity</a:t>
            </a:r>
            <a:endParaRPr lang="nl-NL" sz="1700" dirty="0"/>
          </a:p>
          <a:p>
            <a:pPr>
              <a:lnSpc>
                <a:spcPct val="150000"/>
              </a:lnSpc>
            </a:pPr>
            <a:r>
              <a:rPr lang="nl-NL" sz="1700" b="1" u="sng" dirty="0" err="1"/>
              <a:t>Intervention</a:t>
            </a:r>
            <a:r>
              <a:rPr lang="nl-NL" sz="1700" b="1" u="sng" dirty="0"/>
              <a:t> </a:t>
            </a:r>
            <a:r>
              <a:rPr lang="nl-NL" sz="1700" b="1" u="sng" dirty="0" err="1"/>
              <a:t>outcomes</a:t>
            </a:r>
            <a:endParaRPr lang="nl-NL" sz="1700" b="1" u="sng" dirty="0"/>
          </a:p>
          <a:p>
            <a:pPr>
              <a:lnSpc>
                <a:spcPct val="150000"/>
              </a:lnSpc>
            </a:pPr>
            <a:r>
              <a:rPr lang="nl-NL" sz="1700" dirty="0" err="1"/>
              <a:t>Patient</a:t>
            </a:r>
            <a:r>
              <a:rPr lang="nl-NL" sz="1700" dirty="0"/>
              <a:t> </a:t>
            </a:r>
            <a:r>
              <a:rPr lang="nl-NL" sz="1700" dirty="0" err="1"/>
              <a:t>outcomes</a:t>
            </a:r>
            <a:r>
              <a:rPr lang="nl-NL" sz="1700" dirty="0"/>
              <a:t>   ?</a:t>
            </a:r>
          </a:p>
        </p:txBody>
      </p:sp>
      <p:cxnSp>
        <p:nvCxnSpPr>
          <p:cNvPr id="22" name="Rechte verbindingslijn met pijl 21"/>
          <p:cNvCxnSpPr/>
          <p:nvPr/>
        </p:nvCxnSpPr>
        <p:spPr>
          <a:xfrm>
            <a:off x="3730747" y="1946366"/>
            <a:ext cx="697562" cy="0"/>
          </a:xfrm>
          <a:prstGeom prst="straightConnector1">
            <a:avLst/>
          </a:prstGeom>
          <a:ln w="5715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Rechte verbindingslijn met pijl 23"/>
          <p:cNvCxnSpPr/>
          <p:nvPr/>
        </p:nvCxnSpPr>
        <p:spPr>
          <a:xfrm flipH="1" flipV="1">
            <a:off x="8294579" y="2155308"/>
            <a:ext cx="4327" cy="1097343"/>
          </a:xfrm>
          <a:prstGeom prst="straightConnector1">
            <a:avLst/>
          </a:prstGeom>
          <a:ln w="5715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Rechte verbindingslijn met pijl 24"/>
          <p:cNvCxnSpPr/>
          <p:nvPr/>
        </p:nvCxnSpPr>
        <p:spPr>
          <a:xfrm>
            <a:off x="7950125" y="2006657"/>
            <a:ext cx="697562" cy="0"/>
          </a:xfrm>
          <a:prstGeom prst="straightConnector1">
            <a:avLst/>
          </a:prstGeom>
          <a:ln w="5715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Rechte verbindingslijn 27"/>
          <p:cNvCxnSpPr/>
          <p:nvPr/>
        </p:nvCxnSpPr>
        <p:spPr>
          <a:xfrm flipH="1">
            <a:off x="8040007" y="3252651"/>
            <a:ext cx="293761" cy="0"/>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9" name="Tekstvak 28"/>
          <p:cNvSpPr txBox="1"/>
          <p:nvPr/>
        </p:nvSpPr>
        <p:spPr>
          <a:xfrm>
            <a:off x="8477344" y="5289751"/>
            <a:ext cx="3380313" cy="523220"/>
          </a:xfrm>
          <a:prstGeom prst="rect">
            <a:avLst/>
          </a:prstGeom>
          <a:noFill/>
        </p:spPr>
        <p:txBody>
          <a:bodyPr wrap="square" rtlCol="0">
            <a:spAutoFit/>
          </a:bodyPr>
          <a:lstStyle/>
          <a:p>
            <a:pPr algn="r"/>
            <a:r>
              <a:rPr lang="nl-NL" sz="1400" i="1" dirty="0"/>
              <a:t>Model </a:t>
            </a:r>
            <a:r>
              <a:rPr lang="nl-NL" sz="1400" i="1" dirty="0" err="1"/>
              <a:t>for</a:t>
            </a:r>
            <a:r>
              <a:rPr lang="nl-NL" sz="1400" i="1" dirty="0"/>
              <a:t> Adaptation Design </a:t>
            </a:r>
            <a:r>
              <a:rPr lang="nl-NL" sz="1400" i="1" dirty="0" err="1"/>
              <a:t>and</a:t>
            </a:r>
            <a:r>
              <a:rPr lang="nl-NL" sz="1400" i="1" dirty="0"/>
              <a:t> Impact </a:t>
            </a:r>
          </a:p>
          <a:p>
            <a:pPr algn="r"/>
            <a:r>
              <a:rPr lang="nl-NL" sz="1400" i="1" dirty="0"/>
              <a:t>(Kirk et al., 2020)</a:t>
            </a:r>
          </a:p>
        </p:txBody>
      </p:sp>
      <p:cxnSp>
        <p:nvCxnSpPr>
          <p:cNvPr id="31" name="Rechte verbindingslijn met pijl 30"/>
          <p:cNvCxnSpPr/>
          <p:nvPr/>
        </p:nvCxnSpPr>
        <p:spPr>
          <a:xfrm flipV="1">
            <a:off x="10437221" y="2065261"/>
            <a:ext cx="0" cy="28488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Rechte verbindingslijn met pijl 31"/>
          <p:cNvCxnSpPr/>
          <p:nvPr/>
        </p:nvCxnSpPr>
        <p:spPr>
          <a:xfrm flipV="1">
            <a:off x="10184672" y="2439730"/>
            <a:ext cx="0" cy="28488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Rechte verbindingslijn met pijl 39"/>
          <p:cNvCxnSpPr/>
          <p:nvPr/>
        </p:nvCxnSpPr>
        <p:spPr>
          <a:xfrm>
            <a:off x="9901311" y="2817987"/>
            <a:ext cx="0" cy="324197"/>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0" name="Picture 2" descr="logo umcg - groeidocument.n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9571" y="6224152"/>
            <a:ext cx="1267695" cy="633848"/>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Rechte verbindingslijn 32">
            <a:extLst>
              <a:ext uri="{FF2B5EF4-FFF2-40B4-BE49-F238E27FC236}">
                <a16:creationId xmlns:a16="http://schemas.microsoft.com/office/drawing/2014/main" id="{B290D443-5E48-8882-3A12-A116075CD502}"/>
              </a:ext>
            </a:extLst>
          </p:cNvPr>
          <p:cNvCxnSpPr/>
          <p:nvPr/>
        </p:nvCxnSpPr>
        <p:spPr>
          <a:xfrm>
            <a:off x="3171548" y="6392554"/>
            <a:ext cx="0" cy="324000"/>
          </a:xfrm>
          <a:prstGeom prst="line">
            <a:avLst/>
          </a:prstGeom>
          <a:noFill/>
          <a:ln w="12700" cap="flat" cmpd="sng" algn="ctr">
            <a:solidFill>
              <a:srgbClr val="476097"/>
            </a:solidFill>
            <a:prstDash val="solid"/>
            <a:miter lim="800000"/>
          </a:ln>
          <a:effectLst/>
        </p:spPr>
      </p:cxnSp>
      <p:pic>
        <p:nvPicPr>
          <p:cNvPr id="34" name="Picture 2" descr="The University of Groningen logo | Logo | University of Groning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26794" y="6349710"/>
            <a:ext cx="1376948" cy="37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29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3" grpId="0"/>
      <p:bldP spid="15" grpId="0"/>
      <p:bldP spid="16" grpId="0"/>
      <p:bldP spid="17" grpId="0"/>
      <p:bldP spid="18" grpId="0"/>
      <p:bldP spid="19" grpId="0"/>
      <p:bldP spid="20"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UZH">
  <a:themeElements>
    <a:clrScheme name="UZH">
      <a:dk1>
        <a:srgbClr val="000000"/>
      </a:dk1>
      <a:lt1>
        <a:srgbClr val="FFFFFF"/>
      </a:lt1>
      <a:dk2>
        <a:srgbClr val="DADEE2"/>
      </a:dk2>
      <a:lt2>
        <a:srgbClr val="FEDC00"/>
      </a:lt2>
      <a:accent1>
        <a:srgbClr val="0028A5"/>
      </a:accent1>
      <a:accent2>
        <a:srgbClr val="A3ADB7"/>
      </a:accent2>
      <a:accent3>
        <a:srgbClr val="DC6027"/>
      </a:accent3>
      <a:accent4>
        <a:srgbClr val="0B82A0"/>
      </a:accent4>
      <a:accent5>
        <a:srgbClr val="2A7F60"/>
      </a:accent5>
      <a:accent6>
        <a:srgbClr val="91C34A"/>
      </a:accent6>
      <a:hlink>
        <a:srgbClr val="DC6027"/>
      </a:hlink>
      <a:folHlink>
        <a:srgbClr val="000000"/>
      </a:folHlink>
    </a:clrScheme>
    <a:fontScheme name="Office-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0" tIns="0" rIns="0" bIns="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ZH">
        <a:dk1>
          <a:srgbClr val="000000"/>
        </a:dk1>
        <a:lt1>
          <a:srgbClr val="FFFFFF"/>
        </a:lt1>
        <a:dk2>
          <a:srgbClr val="DADEE2"/>
        </a:dk2>
        <a:lt2>
          <a:srgbClr val="FEDC00"/>
        </a:lt2>
        <a:accent1>
          <a:srgbClr val="0028A5"/>
        </a:accent1>
        <a:accent2>
          <a:srgbClr val="A3ADB7"/>
        </a:accent2>
        <a:accent3>
          <a:srgbClr val="DC6027"/>
        </a:accent3>
        <a:accent4>
          <a:srgbClr val="0B82A0"/>
        </a:accent4>
        <a:accent5>
          <a:srgbClr val="2A7F60"/>
        </a:accent5>
        <a:accent6>
          <a:srgbClr val="91C34A"/>
        </a:accent6>
        <a:hlink>
          <a:srgbClr val="DC6027"/>
        </a:hlink>
        <a:folHlink>
          <a:srgbClr val="000000"/>
        </a:folHlink>
      </a:clrScheme>
      <a:clrMap bg1="lt1" tx1="dk1" bg2="lt2" tx2="dk2" accent1="accent1" accent2="accent2" accent3="accent3" accent4="accent4" accent5="accent5" accent6="accent6" hlink="hlink" folHlink="folHlink"/>
    </a:extraClrScheme>
  </a:extraClrSchemeLst>
  <a:custClrLst>
    <a:custClr name="Blau 100%">
      <a:srgbClr val="0028A5"/>
    </a:custClr>
    <a:custClr name="Grau 100%">
      <a:srgbClr val="A3ADB7"/>
    </a:custClr>
    <a:custClr name="Ockerrot 100%">
      <a:srgbClr val="DC6027"/>
    </a:custClr>
    <a:custClr name="Türkis 100%">
      <a:srgbClr val="0B82A0"/>
    </a:custClr>
    <a:custClr name="Flaschengrün 100%">
      <a:srgbClr val="2A7F62"/>
    </a:custClr>
    <a:custClr name="Lindengrün 100%">
      <a:srgbClr val="91C34A"/>
    </a:custClr>
    <a:custClr name="Warmgelb 100%">
      <a:srgbClr val="FEDE00"/>
    </a:custClr>
    <a:custClr name="blank">
      <a:srgbClr val="FFFFFF"/>
    </a:custClr>
    <a:custClr name="blank">
      <a:srgbClr val="FFFFFF"/>
    </a:custClr>
    <a:custClr name="blank">
      <a:srgbClr val="FFFFFF"/>
    </a:custClr>
    <a:custClr name="Blau 80%">
      <a:srgbClr val="3353B7"/>
    </a:custClr>
    <a:custClr name="Grau 80%">
      <a:srgbClr val="B5BDC5"/>
    </a:custClr>
    <a:custClr name="Ockerrot 80%">
      <a:srgbClr val="E38052"/>
    </a:custClr>
    <a:custClr name="Türkis 80%">
      <a:srgbClr val="3C9FB6"/>
    </a:custClr>
    <a:custClr name="Flaschengrün 80%">
      <a:srgbClr val="569D85"/>
    </a:custClr>
    <a:custClr name="Lindengrün 80%">
      <a:srgbClr val="AAD470"/>
    </a:custClr>
    <a:custClr name="Warmgelb 80%">
      <a:srgbClr val="FBE651"/>
    </a:custClr>
    <a:custClr name="blank">
      <a:srgbClr val="FFFFFF"/>
    </a:custClr>
    <a:custClr name="blank">
      <a:srgbClr val="FFFFFF"/>
    </a:custClr>
    <a:custClr name="blank">
      <a:srgbClr val="FFFFFF"/>
    </a:custClr>
    <a:custClr name="Blau 60%">
      <a:srgbClr val="667EC9"/>
    </a:custClr>
    <a:custClr name="Grau 60%">
      <a:srgbClr val="C8CED4"/>
    </a:custClr>
    <a:custClr name="Ockerrot 60%">
      <a:srgbClr val="EAA07D"/>
    </a:custClr>
    <a:custClr name="Türkis 60%">
      <a:srgbClr val="6BB7C7"/>
    </a:custClr>
    <a:custClr name="Flaschengrün 60%">
      <a:srgbClr val="80B6A4"/>
    </a:custClr>
    <a:custClr name="Lindengrün 60%">
      <a:srgbClr val="BFDF94"/>
    </a:custClr>
    <a:custClr name="Warmgelb 60%">
      <a:srgbClr val="FCEC7C"/>
    </a:custClr>
    <a:custClr name="blank">
      <a:srgbClr val="FFFFFF"/>
    </a:custClr>
    <a:custClr name="blank">
      <a:srgbClr val="FFFFFF"/>
    </a:custClr>
    <a:custClr name="blank">
      <a:srgbClr val="FFFFFF"/>
    </a:custClr>
    <a:custClr name="Blau 40%">
      <a:srgbClr val="99A9DB"/>
    </a:custClr>
    <a:custClr name="Grau 40%">
      <a:srgbClr val="DADEE2"/>
    </a:custClr>
    <a:custClr name="Ockerrot 40%">
      <a:srgbClr val="F1BFA9"/>
    </a:custClr>
    <a:custClr name="Türkis 40%">
      <a:srgbClr val="ABCEC2"/>
    </a:custClr>
    <a:custClr name="Flaschengrün 40%">
      <a:srgbClr val="ABCEC2"/>
    </a:custClr>
    <a:custClr name="Lindengrün 40%">
      <a:srgbClr val="D5E9B7"/>
    </a:custClr>
    <a:custClr name="Warmgelb 40%">
      <a:srgbClr val="FDF3A8"/>
    </a:custClr>
    <a:custClr name="blank">
      <a:srgbClr val="FFFFFF"/>
    </a:custClr>
    <a:custClr name="blank">
      <a:srgbClr val="FFFFFF"/>
    </a:custClr>
    <a:custClr name="blank">
      <a:srgbClr val="FFFFFF"/>
    </a:custClr>
    <a:custClr name="Blau 20%">
      <a:srgbClr val="CCD4ED"/>
    </a:custClr>
    <a:custClr name="Grau 20%">
      <a:srgbClr val="EDEFF1"/>
    </a:custClr>
    <a:custClr name="Ockerrot 20%">
      <a:srgbClr val="F8DFD4"/>
    </a:custClr>
    <a:custClr name="Türkis 20%">
      <a:srgbClr val="CFE8EC"/>
    </a:custClr>
    <a:custClr name="Flaschengrün 20%">
      <a:srgbClr val="D5E7E1"/>
    </a:custClr>
    <a:custClr name="Lindengrün 20%">
      <a:srgbClr val="EAF4DB"/>
    </a:custClr>
    <a:custClr name="Warmgelb 20%">
      <a:srgbClr val="FEF9D3"/>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uzh_praesentation_16-9_d.potx" id="{FC11D5D7-93A4-4AD7-91EE-A6CBFA0385C2}" vid="{4CEA1E4C-0A65-4A5B-B4F5-2D4940B61F7E}"/>
    </a:ext>
  </a:extLst>
</a:theme>
</file>

<file path=ppt/theme/theme5.xml><?xml version="1.0" encoding="utf-8"?>
<a:theme xmlns:a="http://schemas.openxmlformats.org/drawingml/2006/main" name="Sint Maartenskliniek PowerPoint Basis NEW">
  <a:themeElements>
    <a:clrScheme name="Oorsprong">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Sint Maartenskliniek PowerPoint Basis NEW">
  <a:themeElements>
    <a:clrScheme name="Oorsprong">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e">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err="1">
            <a:solidFill>
              <a:prstClr val="black"/>
            </a:solidFill>
            <a:latin typeface="Trebuchet MS"/>
            <a:cs typeface="Trebuchet MS"/>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Trebuchet MS"/>
            <a:cs typeface="Trebuchet MS"/>
          </a:defRPr>
        </a:defPPr>
      </a:lstStyle>
    </a:tx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Grey master final Unlocked">
  <a:themeElements>
    <a:clrScheme name="119">
      <a:dk1>
        <a:srgbClr val="000000"/>
      </a:dk1>
      <a:lt1>
        <a:srgbClr val="FFFFFF"/>
      </a:lt1>
      <a:dk2>
        <a:srgbClr val="009B77"/>
      </a:dk2>
      <a:lt2>
        <a:srgbClr val="999999"/>
      </a:lt2>
      <a:accent1>
        <a:srgbClr val="1423EF"/>
      </a:accent1>
      <a:accent2>
        <a:srgbClr val="10CF53"/>
      </a:accent2>
      <a:accent3>
        <a:srgbClr val="E60E67"/>
      </a:accent3>
      <a:accent4>
        <a:srgbClr val="D61726"/>
      </a:accent4>
      <a:accent5>
        <a:srgbClr val="FF4E00"/>
      </a:accent5>
      <a:accent6>
        <a:srgbClr val="9B25C4"/>
      </a:accent6>
      <a:hlink>
        <a:srgbClr val="1423EF"/>
      </a:hlink>
      <a:folHlink>
        <a:srgbClr val="9B25C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raClrScheme>
      <a:clrScheme name="City University London 1">
        <a:dk1>
          <a:srgbClr val="000000"/>
        </a:dk1>
        <a:lt1>
          <a:srgbClr val="FFFFFF"/>
        </a:lt1>
        <a:dk2>
          <a:srgbClr val="E31B2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273</TotalTime>
  <Words>3627</Words>
  <Application>Microsoft Macintosh PowerPoint</Application>
  <PresentationFormat>Widescreen</PresentationFormat>
  <Paragraphs>553</Paragraphs>
  <Slides>40</Slides>
  <Notes>24</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40</vt:i4>
      </vt:variant>
    </vt:vector>
  </HeadingPairs>
  <TitlesOfParts>
    <vt:vector size="59" baseType="lpstr">
      <vt:lpstr>ADLaM Display</vt:lpstr>
      <vt:lpstr>Arial</vt:lpstr>
      <vt:lpstr>Calibri</vt:lpstr>
      <vt:lpstr>Calibri Light</vt:lpstr>
      <vt:lpstr>Courier New</vt:lpstr>
      <vt:lpstr>HK Grotesk</vt:lpstr>
      <vt:lpstr>HK Grotesk Bold</vt:lpstr>
      <vt:lpstr>Lucida Grande</vt:lpstr>
      <vt:lpstr>Trebuchet MS</vt:lpstr>
      <vt:lpstr>Wingdings</vt:lpstr>
      <vt:lpstr>Office Theme</vt:lpstr>
      <vt:lpstr>1_Kantoorthema</vt:lpstr>
      <vt:lpstr>2_Kantoorthema</vt:lpstr>
      <vt:lpstr>UZH</vt:lpstr>
      <vt:lpstr>Sint Maartenskliniek PowerPoint Basis NEW</vt:lpstr>
      <vt:lpstr>1_Sint Maartenskliniek PowerPoint Basis NEW</vt:lpstr>
      <vt:lpstr>Office-thema</vt:lpstr>
      <vt:lpstr>1_Office Theme</vt:lpstr>
      <vt:lpstr>Grey master final Unlocked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framework tailored to assess the implementability of medication adherence interventions: CFIR-adherence  </vt:lpstr>
      <vt:lpstr>Conflict of interest</vt:lpstr>
      <vt:lpstr>Medication adherence</vt:lpstr>
      <vt:lpstr>Aim</vt:lpstr>
      <vt:lpstr>2 stages </vt:lpstr>
      <vt:lpstr>Stage 1: Delphi</vt:lpstr>
      <vt:lpstr>Stage 2: living labs</vt:lpstr>
      <vt:lpstr>Stage 1 – Delphi results</vt:lpstr>
      <vt:lpstr>Stage 2 – living lab observations</vt:lpstr>
      <vt:lpstr>Stage 2 – living lab observations</vt:lpstr>
      <vt:lpstr>Stage 2 – living lab observations</vt:lpstr>
      <vt:lpstr>Stage 2 – living lab observations</vt:lpstr>
      <vt:lpstr>Results – real-world practice vs expert opinions</vt:lpstr>
      <vt:lpstr>Conclusion</vt:lpstr>
      <vt:lpstr>Living labs </vt:lpstr>
      <vt:lpstr>Tailored framework</vt:lpstr>
      <vt:lpstr>Three-round Delphi survey</vt:lpstr>
      <vt:lpstr>PowerPoint Presentation</vt:lpstr>
      <vt:lpstr>PowerPoint Presentation</vt:lpstr>
      <vt:lpstr>WP 1: Intervention  co-design</vt:lpstr>
      <vt:lpstr>Clinical trial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Bührmann</dc:creator>
  <cp:lastModifiedBy>LeahBuhrmann</cp:lastModifiedBy>
  <cp:revision>20</cp:revision>
  <dcterms:created xsi:type="dcterms:W3CDTF">2021-05-22T09:20:36Z</dcterms:created>
  <dcterms:modified xsi:type="dcterms:W3CDTF">2026-04-07T11:25:49Z</dcterms:modified>
</cp:coreProperties>
</file>