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0" r:id="rId3"/>
    <p:sldMasterId id="2147483648" r:id="rId4"/>
    <p:sldMasterId id="2147483693" r:id="rId5"/>
  </p:sldMasterIdLst>
  <p:notesMasterIdLst>
    <p:notesMasterId r:id="rId79"/>
  </p:notesMasterIdLst>
  <p:sldIdLst>
    <p:sldId id="740" r:id="rId6"/>
    <p:sldId id="790" r:id="rId7"/>
    <p:sldId id="743" r:id="rId8"/>
    <p:sldId id="744" r:id="rId9"/>
    <p:sldId id="745" r:id="rId10"/>
    <p:sldId id="746" r:id="rId11"/>
    <p:sldId id="747" r:id="rId12"/>
    <p:sldId id="748" r:id="rId13"/>
    <p:sldId id="749" r:id="rId14"/>
    <p:sldId id="750" r:id="rId15"/>
    <p:sldId id="751" r:id="rId16"/>
    <p:sldId id="752" r:id="rId17"/>
    <p:sldId id="753" r:id="rId18"/>
    <p:sldId id="754" r:id="rId19"/>
    <p:sldId id="755" r:id="rId20"/>
    <p:sldId id="756" r:id="rId21"/>
    <p:sldId id="757" r:id="rId22"/>
    <p:sldId id="758" r:id="rId23"/>
    <p:sldId id="759" r:id="rId24"/>
    <p:sldId id="760" r:id="rId25"/>
    <p:sldId id="761" r:id="rId26"/>
    <p:sldId id="762" r:id="rId27"/>
    <p:sldId id="763" r:id="rId28"/>
    <p:sldId id="764" r:id="rId29"/>
    <p:sldId id="765" r:id="rId30"/>
    <p:sldId id="766" r:id="rId31"/>
    <p:sldId id="767" r:id="rId32"/>
    <p:sldId id="768" r:id="rId33"/>
    <p:sldId id="769" r:id="rId34"/>
    <p:sldId id="770" r:id="rId35"/>
    <p:sldId id="771" r:id="rId36"/>
    <p:sldId id="772" r:id="rId37"/>
    <p:sldId id="773" r:id="rId38"/>
    <p:sldId id="774" r:id="rId39"/>
    <p:sldId id="775" r:id="rId40"/>
    <p:sldId id="776" r:id="rId41"/>
    <p:sldId id="777" r:id="rId42"/>
    <p:sldId id="778" r:id="rId43"/>
    <p:sldId id="779" r:id="rId44"/>
    <p:sldId id="780" r:id="rId45"/>
    <p:sldId id="781" r:id="rId46"/>
    <p:sldId id="782" r:id="rId47"/>
    <p:sldId id="783" r:id="rId48"/>
    <p:sldId id="784" r:id="rId49"/>
    <p:sldId id="785" r:id="rId50"/>
    <p:sldId id="786" r:id="rId51"/>
    <p:sldId id="787" r:id="rId52"/>
    <p:sldId id="788" r:id="rId53"/>
    <p:sldId id="789" r:id="rId54"/>
    <p:sldId id="256" r:id="rId55"/>
    <p:sldId id="257" r:id="rId56"/>
    <p:sldId id="281" r:id="rId57"/>
    <p:sldId id="294" r:id="rId58"/>
    <p:sldId id="293" r:id="rId59"/>
    <p:sldId id="282" r:id="rId60"/>
    <p:sldId id="286" r:id="rId61"/>
    <p:sldId id="287" r:id="rId62"/>
    <p:sldId id="288" r:id="rId63"/>
    <p:sldId id="290" r:id="rId64"/>
    <p:sldId id="291" r:id="rId65"/>
    <p:sldId id="292" r:id="rId66"/>
    <p:sldId id="284" r:id="rId67"/>
    <p:sldId id="258" r:id="rId68"/>
    <p:sldId id="296" r:id="rId69"/>
    <p:sldId id="297" r:id="rId70"/>
    <p:sldId id="295" r:id="rId71"/>
    <p:sldId id="298" r:id="rId72"/>
    <p:sldId id="299" r:id="rId73"/>
    <p:sldId id="283" r:id="rId74"/>
    <p:sldId id="300" r:id="rId75"/>
    <p:sldId id="304" r:id="rId76"/>
    <p:sldId id="303" r:id="rId77"/>
    <p:sldId id="74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0"/>
    <p:restoredTop sz="95884"/>
  </p:normalViewPr>
  <p:slideViewPr>
    <p:cSldViewPr snapToGrid="0" snapToObjects="1">
      <p:cViewPr varScale="1">
        <p:scale>
          <a:sx n="88" d="100"/>
          <a:sy n="88" d="100"/>
        </p:scale>
        <p:origin x="318"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assman\Box\SITT-MAT\Presentations\European%20Implementation%202025\SITT-MAT_Implementation_Cos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Implementation Costs by Strategy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774992627337907E-2"/>
          <c:y val="0.13005827418038532"/>
          <c:w val="0.90399236914948178"/>
          <c:h val="0.76532682934199525"/>
        </c:manualLayout>
      </c:layout>
      <c:barChart>
        <c:barDir val="col"/>
        <c:grouping val="clustered"/>
        <c:varyColors val="0"/>
        <c:ser>
          <c:idx val="0"/>
          <c:order val="0"/>
          <c:tx>
            <c:strRef>
              <c:f>Sheet1!$B$1</c:f>
              <c:strCache>
                <c:ptCount val="1"/>
                <c:pt idx="0">
                  <c:v>Academy Cost ($)</c:v>
                </c:pt>
              </c:strCache>
            </c:strRef>
          </c:tx>
          <c:spPr>
            <a:solidFill>
              <a:srgbClr val="00B0F0"/>
            </a:solidFill>
            <a:ln>
              <a:noFill/>
            </a:ln>
            <a:effectLst/>
          </c:spPr>
          <c:invertIfNegative val="0"/>
          <c:dLbls>
            <c:dLbl>
              <c:idx val="0"/>
              <c:tx>
                <c:rich>
                  <a:bodyPr/>
                  <a:lstStyle/>
                  <a:p>
                    <a:r>
                      <a:rPr lang="en-US"/>
                      <a:t>$1,033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669-4DA4-9822-4365788350AC}"/>
                </c:ext>
              </c:extLst>
            </c:dLbl>
            <c:dLbl>
              <c:idx val="1"/>
              <c:tx>
                <c:rich>
                  <a:bodyPr/>
                  <a:lstStyle/>
                  <a:p>
                    <a:r>
                      <a:rPr lang="en-US"/>
                      <a:t>$965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669-4DA4-9822-4365788350A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c:v>
                </c:pt>
                <c:pt idx="1">
                  <c:v>Primary Care</c:v>
                </c:pt>
              </c:strCache>
            </c:strRef>
          </c:cat>
          <c:val>
            <c:numRef>
              <c:f>Sheet1!$B$2:$B$3</c:f>
              <c:numCache>
                <c:formatCode>General</c:formatCode>
                <c:ptCount val="2"/>
                <c:pt idx="0">
                  <c:v>1033</c:v>
                </c:pt>
                <c:pt idx="1">
                  <c:v>965</c:v>
                </c:pt>
              </c:numCache>
            </c:numRef>
          </c:val>
          <c:extLst>
            <c:ext xmlns:c16="http://schemas.microsoft.com/office/drawing/2014/chart" uri="{C3380CC4-5D6E-409C-BE32-E72D297353CC}">
              <c16:uniqueId val="{00000002-A669-4DA4-9822-4365788350AC}"/>
            </c:ext>
          </c:extLst>
        </c:ser>
        <c:ser>
          <c:idx val="1"/>
          <c:order val="1"/>
          <c:tx>
            <c:strRef>
              <c:f>Sheet1!$C$1</c:f>
              <c:strCache>
                <c:ptCount val="1"/>
                <c:pt idx="0">
                  <c:v>A&amp;F Cost ($)</c:v>
                </c:pt>
              </c:strCache>
            </c:strRef>
          </c:tx>
          <c:spPr>
            <a:solidFill>
              <a:srgbClr val="00B050"/>
            </a:solidFill>
            <a:ln>
              <a:noFill/>
            </a:ln>
            <a:effectLst/>
          </c:spPr>
          <c:invertIfNegative val="0"/>
          <c:dLbls>
            <c:dLbl>
              <c:idx val="0"/>
              <c:tx>
                <c:rich>
                  <a:bodyPr/>
                  <a:lstStyle/>
                  <a:p>
                    <a:r>
                      <a:rPr lang="en-US"/>
                      <a:t>$1,399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669-4DA4-9822-4365788350AC}"/>
                </c:ext>
              </c:extLst>
            </c:dLbl>
            <c:dLbl>
              <c:idx val="1"/>
              <c:tx>
                <c:rich>
                  <a:bodyPr/>
                  <a:lstStyle/>
                  <a:p>
                    <a:r>
                      <a:rPr lang="en-US"/>
                      <a:t>$1,607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669-4DA4-9822-4365788350A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Overall</c:v>
                </c:pt>
                <c:pt idx="1">
                  <c:v>Primary Care</c:v>
                </c:pt>
              </c:strCache>
            </c:strRef>
          </c:cat>
          <c:val>
            <c:numRef>
              <c:f>Sheet1!$C$2:$C$3</c:f>
              <c:numCache>
                <c:formatCode>General</c:formatCode>
                <c:ptCount val="2"/>
                <c:pt idx="0">
                  <c:v>1399</c:v>
                </c:pt>
                <c:pt idx="1">
                  <c:v>1607</c:v>
                </c:pt>
              </c:numCache>
            </c:numRef>
          </c:val>
          <c:extLst>
            <c:ext xmlns:c16="http://schemas.microsoft.com/office/drawing/2014/chart" uri="{C3380CC4-5D6E-409C-BE32-E72D297353CC}">
              <c16:uniqueId val="{00000005-A669-4DA4-9822-4365788350AC}"/>
            </c:ext>
          </c:extLst>
        </c:ser>
        <c:dLbls>
          <c:dLblPos val="outEnd"/>
          <c:showLegendKey val="0"/>
          <c:showVal val="1"/>
          <c:showCatName val="0"/>
          <c:showSerName val="0"/>
          <c:showPercent val="0"/>
          <c:showBubbleSize val="0"/>
        </c:dLbls>
        <c:gapWidth val="219"/>
        <c:overlap val="-27"/>
        <c:axId val="1896013072"/>
        <c:axId val="1896011152"/>
      </c:barChart>
      <c:catAx>
        <c:axId val="189601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6011152"/>
        <c:crosses val="autoZero"/>
        <c:auto val="1"/>
        <c:lblAlgn val="ctr"/>
        <c:lblOffset val="100"/>
        <c:noMultiLvlLbl val="0"/>
      </c:catAx>
      <c:valAx>
        <c:axId val="1896011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a:t>
                </a:r>
                <a:r>
                  <a:rPr lang="en-US" sz="1100" baseline="0"/>
                  <a:t> Costs ($)</a:t>
                </a:r>
                <a:endParaRPr lang="en-US" sz="110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9601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‹nr.›</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eton.atlassian.net/wiki/x/AYCTDHMC"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7b1ad3a05_4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57b1ad3a05_4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a:solidFill>
                  <a:srgbClr val="21212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13" name="Google Shape;313;g357b1ad3a05_4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dirty="0"/>
              <a:t>There are a few variations of a program logic model, but they typically contain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1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FAB63-242C-CFA6-1982-3A1C5BF19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AD0F1-67C3-EEAC-CB9F-AE5462D8E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F6169-AD34-1328-4123-63DE61FA48DF}"/>
              </a:ext>
            </a:extLst>
          </p:cNvPr>
          <p:cNvSpPr>
            <a:spLocks noGrp="1"/>
          </p:cNvSpPr>
          <p:nvPr>
            <p:ph type="body" idx="1"/>
          </p:nvPr>
        </p:nvSpPr>
        <p:spPr/>
        <p:txBody>
          <a:bodyPr/>
          <a:lstStyle/>
          <a:p>
            <a:pPr>
              <a:spcAft>
                <a:spcPts val="1200"/>
              </a:spcAft>
            </a:pPr>
            <a:r>
              <a:rPr lang="en-AU" dirty="0"/>
              <a:t>There are a few variations of a program logic model, but they typically contain </a:t>
            </a:r>
          </a:p>
        </p:txBody>
      </p:sp>
      <p:sp>
        <p:nvSpPr>
          <p:cNvPr id="4" name="Slide Number Placeholder 3">
            <a:extLst>
              <a:ext uri="{FF2B5EF4-FFF2-40B4-BE49-F238E27FC236}">
                <a16:creationId xmlns:a16="http://schemas.microsoft.com/office/drawing/2014/main" id="{6485FB02-694F-9E84-4006-AE6DE99E05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6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FF33A8-F952-5F44-AC07-0398A6DBEAED}" type="slidenum">
              <a:rPr lang="en-AU" smtClean="0"/>
              <a:t>39</a:t>
            </a:fld>
            <a:endParaRPr lang="en-AU"/>
          </a:p>
        </p:txBody>
      </p:sp>
    </p:spTree>
    <p:extLst>
      <p:ext uri="{BB962C8B-B14F-4D97-AF65-F5344CB8AC3E}">
        <p14:creationId xmlns:p14="http://schemas.microsoft.com/office/powerpoint/2010/main" val="3658986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g1236136ae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 name="Google Shape;21;g1236136ae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g122fba90187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 name="Google Shape;29;g122fba90187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80CFCB43-2B24-8C41-9C3A-5F22C5C8CA62}"/>
            </a:ext>
          </a:extLst>
        </p:cNvPr>
        <p:cNvGrpSpPr/>
        <p:nvPr/>
      </p:nvGrpSpPr>
      <p:grpSpPr>
        <a:xfrm>
          <a:off x="0" y="0"/>
          <a:ext cx="0" cy="0"/>
          <a:chOff x="0" y="0"/>
          <a:chExt cx="0" cy="0"/>
        </a:xfrm>
      </p:grpSpPr>
      <p:sp>
        <p:nvSpPr>
          <p:cNvPr id="45" name="Google Shape;45;g1231c7ca5b6_0_8:notes">
            <a:extLst>
              <a:ext uri="{FF2B5EF4-FFF2-40B4-BE49-F238E27FC236}">
                <a16:creationId xmlns:a16="http://schemas.microsoft.com/office/drawing/2014/main" id="{B4454383-A4E2-DD47-C5FB-1D88E79C80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231c7ca5b6_0_8:notes">
            <a:extLst>
              <a:ext uri="{FF2B5EF4-FFF2-40B4-BE49-F238E27FC236}">
                <a16:creationId xmlns:a16="http://schemas.microsoft.com/office/drawing/2014/main" id="{FF470AC3-7EAA-55A0-1995-5F9EC04758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09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E43F8C4A-88E2-3A1E-8ECA-2A8847BA66E1}"/>
            </a:ext>
          </a:extLst>
        </p:cNvPr>
        <p:cNvGrpSpPr/>
        <p:nvPr/>
      </p:nvGrpSpPr>
      <p:grpSpPr>
        <a:xfrm>
          <a:off x="0" y="0"/>
          <a:ext cx="0" cy="0"/>
          <a:chOff x="0" y="0"/>
          <a:chExt cx="0" cy="0"/>
        </a:xfrm>
      </p:grpSpPr>
      <p:sp>
        <p:nvSpPr>
          <p:cNvPr id="45" name="Google Shape;45;g1231c7ca5b6_0_8:notes">
            <a:extLst>
              <a:ext uri="{FF2B5EF4-FFF2-40B4-BE49-F238E27FC236}">
                <a16:creationId xmlns:a16="http://schemas.microsoft.com/office/drawing/2014/main" id="{2E53827C-7E6C-B17E-2EDB-1351BE5CB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231c7ca5b6_0_8:notes">
            <a:extLst>
              <a:ext uri="{FF2B5EF4-FFF2-40B4-BE49-F238E27FC236}">
                <a16:creationId xmlns:a16="http://schemas.microsoft.com/office/drawing/2014/main" id="{DC37C09D-0A3D-875E-1F54-5EDDBBFD34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03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100" b="0" i="0" u="none" strike="noStrike" cap="none" dirty="0">
                <a:solidFill>
                  <a:srgbClr val="000000"/>
                </a:solidFill>
                <a:effectLst/>
                <a:latin typeface="Arial"/>
                <a:ea typeface="Arial"/>
                <a:cs typeface="Arial"/>
                <a:sym typeface="Arial"/>
              </a:rPr>
              <a:t>KEY FINDINGS:</a:t>
            </a:r>
          </a:p>
          <a:p>
            <a:r>
              <a:rPr lang="de-DE" sz="1100" b="0" i="0" u="none" strike="noStrike" cap="none" dirty="0">
                <a:solidFill>
                  <a:srgbClr val="000000"/>
                </a:solidFill>
                <a:effectLst/>
                <a:latin typeface="Arial"/>
                <a:ea typeface="Arial"/>
                <a:cs typeface="Arial"/>
                <a:sym typeface="Arial"/>
              </a:rPr>
              <a:t>ATTITUDES:</a:t>
            </a:r>
          </a:p>
          <a:p>
            <a:pPr fontAlgn="base"/>
            <a:r>
              <a:rPr lang="de-DE" sz="1100" b="0" i="0" u="none" strike="noStrike" cap="none" dirty="0">
                <a:solidFill>
                  <a:srgbClr val="000000"/>
                </a:solidFill>
                <a:effectLst/>
                <a:latin typeface="Arial"/>
                <a:ea typeface="Arial"/>
                <a:cs typeface="Arial"/>
                <a:sym typeface="Arial"/>
              </a:rPr>
              <a:t>Overall positive </a:t>
            </a:r>
            <a:r>
              <a:rPr lang="de-DE" sz="1100" b="0" i="0" u="none" strike="noStrike" cap="none" dirty="0" err="1">
                <a:solidFill>
                  <a:srgbClr val="000000"/>
                </a:solidFill>
                <a:effectLst/>
                <a:latin typeface="Arial"/>
                <a:ea typeface="Arial"/>
                <a:cs typeface="Arial"/>
                <a:sym typeface="Arial"/>
              </a:rPr>
              <a:t>reception</a:t>
            </a:r>
            <a:r>
              <a:rPr lang="de-DE" sz="1100" b="0" i="0" u="none" strike="noStrike" cap="none" dirty="0">
                <a:solidFill>
                  <a:srgbClr val="000000"/>
                </a:solidFill>
                <a:effectLst/>
                <a:latin typeface="Arial"/>
                <a:ea typeface="Arial"/>
                <a:cs typeface="Arial"/>
                <a:sym typeface="Arial"/>
              </a:rPr>
              <a:t>: 73%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surveyed</a:t>
            </a:r>
            <a:r>
              <a:rPr lang="de-DE" sz="1100" b="0" i="0" u="none" strike="noStrike" cap="none" dirty="0">
                <a:solidFill>
                  <a:srgbClr val="000000"/>
                </a:solidFill>
                <a:effectLst/>
                <a:latin typeface="Arial"/>
                <a:ea typeface="Arial"/>
                <a:cs typeface="Arial"/>
                <a:sym typeface="Arial"/>
              </a:rPr>
              <a:t> HCPs </a:t>
            </a:r>
            <a:r>
              <a:rPr lang="de-DE" sz="1100" b="0" i="0" u="none" strike="noStrike" cap="none" dirty="0" err="1">
                <a:solidFill>
                  <a:srgbClr val="000000"/>
                </a:solidFill>
                <a:effectLst/>
                <a:latin typeface="Arial"/>
                <a:ea typeface="Arial"/>
                <a:cs typeface="Arial"/>
                <a:sym typeface="Arial"/>
              </a:rPr>
              <a:t>reported</a:t>
            </a:r>
            <a:r>
              <a:rPr lang="de-DE" sz="1100" b="0" i="0" u="none" strike="noStrike" cap="none" dirty="0">
                <a:solidFill>
                  <a:srgbClr val="000000"/>
                </a:solidFill>
                <a:effectLst/>
                <a:latin typeface="Arial"/>
                <a:ea typeface="Arial"/>
                <a:cs typeface="Arial"/>
                <a:sym typeface="Arial"/>
              </a:rPr>
              <a:t> a (</a:t>
            </a:r>
            <a:r>
              <a:rPr lang="de-DE" sz="1100" b="0" i="0" u="none" strike="noStrike" cap="none" dirty="0" err="1">
                <a:solidFill>
                  <a:srgbClr val="000000"/>
                </a:solidFill>
                <a:effectLst/>
                <a:latin typeface="Arial"/>
                <a:ea typeface="Arial"/>
                <a:cs typeface="Arial"/>
                <a:sym typeface="Arial"/>
              </a:rPr>
              <a:t>very</a:t>
            </a:r>
            <a:r>
              <a:rPr lang="de-DE" sz="1100" b="0" i="0" u="none" strike="noStrike" cap="none" dirty="0">
                <a:solidFill>
                  <a:srgbClr val="000000"/>
                </a:solidFill>
                <a:effectLst/>
                <a:latin typeface="Arial"/>
                <a:ea typeface="Arial"/>
                <a:cs typeface="Arial"/>
                <a:sym typeface="Arial"/>
              </a:rPr>
              <a:t>/</a:t>
            </a:r>
            <a:r>
              <a:rPr lang="de-DE" sz="1100" b="0" i="0" u="none" strike="noStrike" cap="none" dirty="0" err="1">
                <a:solidFill>
                  <a:srgbClr val="000000"/>
                </a:solidFill>
                <a:effectLst/>
                <a:latin typeface="Arial"/>
                <a:ea typeface="Arial"/>
                <a:cs typeface="Arial"/>
                <a:sym typeface="Arial"/>
              </a:rPr>
              <a:t>rather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good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impression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DiGA </a:t>
            </a:r>
            <a:r>
              <a:rPr lang="de-DE" sz="1100" b="0" i="0" u="none" strike="noStrike" cap="none" baseline="30000" dirty="0">
                <a:solidFill>
                  <a:srgbClr val="000000"/>
                </a:solidFill>
                <a:effectLst/>
                <a:latin typeface="Arial"/>
                <a:ea typeface="Arial"/>
                <a:cs typeface="Arial"/>
                <a:sym typeface="Arial"/>
                <a:hlinkClick r:id="rId3"/>
              </a:rPr>
              <a:t>1</a:t>
            </a:r>
          </a:p>
          <a:p>
            <a:r>
              <a:rPr lang="de-DE" sz="1100" b="0" i="0" u="none" strike="noStrike" cap="none" dirty="0" err="1">
                <a:solidFill>
                  <a:srgbClr val="000000"/>
                </a:solidFill>
                <a:effectLst/>
                <a:latin typeface="Arial"/>
                <a:ea typeface="Arial"/>
                <a:cs typeface="Arial"/>
                <a:sym typeface="Arial"/>
              </a:rPr>
              <a:t>Varying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adoption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levels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provider</a:t>
            </a:r>
            <a:r>
              <a:rPr lang="de-DE" sz="1100" b="0" i="0" u="none" strike="noStrike" cap="none" dirty="0">
                <a:solidFill>
                  <a:srgbClr val="000000"/>
                </a:solidFill>
                <a:effectLst/>
                <a:latin typeface="Arial"/>
                <a:ea typeface="Arial"/>
                <a:cs typeface="Arial"/>
                <a:sym typeface="Arial"/>
              </a:rPr>
              <a:t> type:</a:t>
            </a:r>
          </a:p>
          <a:p>
            <a:pPr lvl="1"/>
            <a:r>
              <a:rPr lang="de-DE" sz="1100" b="0" i="0" u="none" strike="noStrike" cap="none" dirty="0" err="1">
                <a:solidFill>
                  <a:srgbClr val="000000"/>
                </a:solidFill>
                <a:effectLst/>
                <a:latin typeface="Arial"/>
                <a:ea typeface="Arial"/>
                <a:cs typeface="Arial"/>
                <a:sym typeface="Arial"/>
              </a:rPr>
              <a:t>Physicians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especially</a:t>
            </a:r>
            <a:r>
              <a:rPr lang="de-DE" sz="1100" b="0" i="0" u="none" strike="noStrike" cap="none" dirty="0">
                <a:solidFill>
                  <a:srgbClr val="000000"/>
                </a:solidFill>
                <a:effectLst/>
                <a:latin typeface="Arial"/>
                <a:ea typeface="Arial"/>
                <a:cs typeface="Arial"/>
                <a:sym typeface="Arial"/>
              </a:rPr>
              <a:t> GPs) </a:t>
            </a:r>
            <a:r>
              <a:rPr lang="de-DE" sz="1100" b="0" i="0" u="none" strike="noStrike" cap="none" dirty="0" err="1">
                <a:solidFill>
                  <a:srgbClr val="000000"/>
                </a:solidFill>
                <a:effectLst/>
                <a:latin typeface="Arial"/>
                <a:ea typeface="Arial"/>
                <a:cs typeface="Arial"/>
                <a:sym typeface="Arial"/>
              </a:rPr>
              <a:t>more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likely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prescribe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than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psychotherapists</a:t>
            </a:r>
            <a:endParaRPr lang="de-DE" sz="1100" b="0" i="0" u="none" strike="noStrike" cap="none" dirty="0">
              <a:solidFill>
                <a:srgbClr val="000000"/>
              </a:solidFill>
              <a:effectLst/>
              <a:latin typeface="Arial"/>
              <a:ea typeface="Arial"/>
              <a:cs typeface="Arial"/>
              <a:sym typeface="Arial"/>
            </a:endParaRPr>
          </a:p>
          <a:p>
            <a:pPr lvl="1" fontAlgn="base"/>
            <a:r>
              <a:rPr lang="de-DE" sz="1100" b="0" i="0" u="none" strike="noStrike" cap="none" dirty="0">
                <a:solidFill>
                  <a:srgbClr val="000000"/>
                </a:solidFill>
                <a:effectLst/>
                <a:latin typeface="Arial"/>
                <a:ea typeface="Arial"/>
                <a:cs typeface="Arial"/>
                <a:sym typeface="Arial"/>
              </a:rPr>
              <a:t>Clinic-</a:t>
            </a:r>
            <a:r>
              <a:rPr lang="de-DE" sz="1100" b="0" i="0" u="none" strike="noStrike" cap="none" dirty="0" err="1">
                <a:solidFill>
                  <a:srgbClr val="000000"/>
                </a:solidFill>
                <a:effectLst/>
                <a:latin typeface="Arial"/>
                <a:ea typeface="Arial"/>
                <a:cs typeface="Arial"/>
                <a:sym typeface="Arial"/>
              </a:rPr>
              <a:t>based</a:t>
            </a:r>
            <a:r>
              <a:rPr lang="de-DE" sz="1100" b="0" i="0" u="none" strike="noStrike" cap="none" dirty="0">
                <a:solidFill>
                  <a:srgbClr val="000000"/>
                </a:solidFill>
                <a:effectLst/>
                <a:latin typeface="Arial"/>
                <a:ea typeface="Arial"/>
                <a:cs typeface="Arial"/>
                <a:sym typeface="Arial"/>
              </a:rPr>
              <a:t> HCPs </a:t>
            </a:r>
            <a:r>
              <a:rPr lang="de-DE" sz="1100" b="0" i="0" u="none" strike="noStrike" cap="none" dirty="0" err="1">
                <a:solidFill>
                  <a:srgbClr val="000000"/>
                </a:solidFill>
                <a:effectLst/>
                <a:latin typeface="Arial"/>
                <a:ea typeface="Arial"/>
                <a:cs typeface="Arial"/>
                <a:sym typeface="Arial"/>
              </a:rPr>
              <a:t>less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likely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prescribe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than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those</a:t>
            </a:r>
            <a:r>
              <a:rPr lang="de-DE" sz="1100" b="0" i="0" u="none" strike="noStrike" cap="none" dirty="0">
                <a:solidFill>
                  <a:srgbClr val="000000"/>
                </a:solidFill>
                <a:effectLst/>
                <a:latin typeface="Arial"/>
                <a:ea typeface="Arial"/>
                <a:cs typeface="Arial"/>
                <a:sym typeface="Arial"/>
              </a:rPr>
              <a:t> in private </a:t>
            </a:r>
            <a:r>
              <a:rPr lang="de-DE" sz="1100" b="0" i="0" u="none" strike="noStrike" cap="none" dirty="0" err="1">
                <a:solidFill>
                  <a:srgbClr val="000000"/>
                </a:solidFill>
                <a:effectLst/>
                <a:latin typeface="Arial"/>
                <a:ea typeface="Arial"/>
                <a:cs typeface="Arial"/>
                <a:sym typeface="Arial"/>
              </a:rPr>
              <a:t>practice</a:t>
            </a:r>
            <a:r>
              <a:rPr lang="de-DE" sz="1100" b="0" i="0" u="none" strike="noStrike" cap="none" dirty="0">
                <a:solidFill>
                  <a:srgbClr val="000000"/>
                </a:solidFill>
                <a:effectLst/>
                <a:latin typeface="Arial"/>
                <a:ea typeface="Arial"/>
                <a:cs typeface="Arial"/>
                <a:sym typeface="Arial"/>
              </a:rPr>
              <a:t> </a:t>
            </a:r>
            <a:r>
              <a:rPr lang="de-DE" sz="1100" b="0" i="0" u="none" strike="noStrike" cap="none" baseline="30000" dirty="0">
                <a:solidFill>
                  <a:srgbClr val="000000"/>
                </a:solidFill>
                <a:effectLst/>
                <a:latin typeface="Arial"/>
                <a:ea typeface="Arial"/>
                <a:cs typeface="Arial"/>
                <a:sym typeface="Arial"/>
                <a:hlinkClick r:id="rId3"/>
              </a:rPr>
              <a:t>1</a:t>
            </a:r>
          </a:p>
          <a:p>
            <a:pPr lvl="1" fontAlgn="base"/>
            <a:endParaRPr lang="de-DE" sz="1100" b="0" i="0" u="none" strike="noStrike" cap="none" baseline="30000" dirty="0">
              <a:solidFill>
                <a:srgbClr val="000000"/>
              </a:solidFill>
              <a:effectLst/>
              <a:latin typeface="Arial"/>
              <a:ea typeface="Arial"/>
              <a:cs typeface="Arial"/>
              <a:sym typeface="Arial"/>
              <a:hlinkClick r:id="rId3"/>
            </a:endParaRPr>
          </a:p>
          <a:p>
            <a:r>
              <a:rPr lang="de-DE" sz="1100" b="0" i="0" u="none" strike="noStrike" cap="none" dirty="0">
                <a:solidFill>
                  <a:srgbClr val="000000"/>
                </a:solidFill>
                <a:effectLst/>
                <a:latin typeface="Arial"/>
                <a:ea typeface="Arial"/>
                <a:cs typeface="Arial"/>
                <a:sym typeface="Arial"/>
              </a:rPr>
              <a:t>KEY FACILITATORS:</a:t>
            </a:r>
          </a:p>
          <a:p>
            <a:r>
              <a:rPr lang="de-DE" sz="1100" b="0" i="0" u="none" strike="noStrike" cap="none" dirty="0">
                <a:solidFill>
                  <a:srgbClr val="000000"/>
                </a:solidFill>
                <a:effectLst/>
                <a:latin typeface="Arial"/>
                <a:ea typeface="Arial"/>
                <a:cs typeface="Arial"/>
                <a:sym typeface="Arial"/>
              </a:rPr>
              <a:t>Professional Motivators:</a:t>
            </a:r>
          </a:p>
          <a:p>
            <a:pPr fontAlgn="base"/>
            <a:r>
              <a:rPr lang="de-DE" sz="1100" b="0" i="0" u="none" strike="noStrike" cap="none" dirty="0" err="1">
                <a:solidFill>
                  <a:srgbClr val="000000"/>
                </a:solidFill>
                <a:effectLst/>
                <a:latin typeface="Arial"/>
                <a:ea typeface="Arial"/>
                <a:cs typeface="Arial"/>
                <a:sym typeface="Arial"/>
              </a:rPr>
              <a:t>Desire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offer</a:t>
            </a:r>
            <a:r>
              <a:rPr lang="de-DE" sz="1100" b="0" i="0" u="none" strike="noStrike" cap="none" dirty="0">
                <a:solidFill>
                  <a:srgbClr val="000000"/>
                </a:solidFill>
                <a:effectLst/>
                <a:latin typeface="Arial"/>
                <a:ea typeface="Arial"/>
                <a:cs typeface="Arial"/>
                <a:sym typeface="Arial"/>
              </a:rPr>
              <a:t> innovative </a:t>
            </a:r>
            <a:r>
              <a:rPr lang="de-DE" sz="1100" b="0" i="0" u="none" strike="noStrike" cap="none" dirty="0" err="1">
                <a:solidFill>
                  <a:srgbClr val="000000"/>
                </a:solidFill>
                <a:effectLst/>
                <a:latin typeface="Arial"/>
                <a:ea typeface="Arial"/>
                <a:cs typeface="Arial"/>
                <a:sym typeface="Arial"/>
              </a:rPr>
              <a:t>treatment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methods</a:t>
            </a:r>
            <a:r>
              <a:rPr lang="de-DE" sz="1100" b="0" i="0" u="none" strike="noStrike" cap="none" dirty="0">
                <a:solidFill>
                  <a:srgbClr val="000000"/>
                </a:solidFill>
                <a:effectLst/>
                <a:latin typeface="Arial"/>
                <a:ea typeface="Arial"/>
                <a:cs typeface="Arial"/>
                <a:sym typeface="Arial"/>
              </a:rPr>
              <a:t> (75%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prescribers</a:t>
            </a:r>
            <a:r>
              <a:rPr lang="de-DE" sz="1100" b="0" i="0" u="none" strike="noStrike" cap="none" dirty="0">
                <a:solidFill>
                  <a:srgbClr val="000000"/>
                </a:solidFill>
                <a:effectLst/>
                <a:latin typeface="Arial"/>
                <a:ea typeface="Arial"/>
                <a:cs typeface="Arial"/>
                <a:sym typeface="Arial"/>
              </a:rPr>
              <a:t>) </a:t>
            </a:r>
            <a:r>
              <a:rPr lang="de-DE" sz="1100" b="0" i="0" u="none" strike="noStrike" cap="none" baseline="30000" dirty="0">
                <a:solidFill>
                  <a:srgbClr val="000000"/>
                </a:solidFill>
                <a:effectLst/>
                <a:latin typeface="Arial"/>
                <a:ea typeface="Arial"/>
                <a:cs typeface="Arial"/>
                <a:sym typeface="Arial"/>
                <a:hlinkClick r:id="rId3"/>
              </a:rPr>
              <a:t>1</a:t>
            </a:r>
          </a:p>
          <a:p>
            <a:r>
              <a:rPr lang="de-DE" sz="1100" b="0" i="0" u="none" strike="noStrike" cap="none" dirty="0">
                <a:solidFill>
                  <a:srgbClr val="000000"/>
                </a:solidFill>
                <a:effectLst/>
                <a:latin typeface="Arial"/>
                <a:ea typeface="Arial"/>
                <a:cs typeface="Arial"/>
                <a:sym typeface="Arial"/>
              </a:rPr>
              <a:t>Ability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bridge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waiting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times</a:t>
            </a:r>
            <a:endParaRPr lang="de-DE" sz="1100" b="0" i="0" u="none" strike="noStrike" cap="none" dirty="0">
              <a:solidFill>
                <a:srgbClr val="000000"/>
              </a:solidFill>
              <a:effectLst/>
              <a:latin typeface="Arial"/>
              <a:ea typeface="Arial"/>
              <a:cs typeface="Arial"/>
              <a:sym typeface="Arial"/>
            </a:endParaRPr>
          </a:p>
          <a:p>
            <a:r>
              <a:rPr lang="de-DE" sz="1100" b="0" i="0" u="none" strike="noStrike" cap="none" dirty="0">
                <a:solidFill>
                  <a:srgbClr val="000000"/>
                </a:solidFill>
                <a:effectLst/>
                <a:latin typeface="Arial"/>
                <a:ea typeface="Arial"/>
                <a:cs typeface="Arial"/>
                <a:sym typeface="Arial"/>
              </a:rPr>
              <a:t>Scientific </a:t>
            </a:r>
            <a:r>
              <a:rPr lang="de-DE" sz="1100" b="0" i="0" u="none" strike="noStrike" cap="none" dirty="0" err="1">
                <a:solidFill>
                  <a:srgbClr val="000000"/>
                </a:solidFill>
                <a:effectLst/>
                <a:latin typeface="Arial"/>
                <a:ea typeface="Arial"/>
                <a:cs typeface="Arial"/>
                <a:sym typeface="Arial"/>
              </a:rPr>
              <a:t>evidence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effectiveness</a:t>
            </a:r>
            <a:endParaRPr lang="de-DE" sz="1100" b="0" i="0" u="none" strike="noStrike" cap="none" dirty="0">
              <a:solidFill>
                <a:srgbClr val="000000"/>
              </a:solidFill>
              <a:effectLst/>
              <a:latin typeface="Arial"/>
              <a:ea typeface="Arial"/>
              <a:cs typeface="Arial"/>
              <a:sym typeface="Arial"/>
            </a:endParaRPr>
          </a:p>
          <a:p>
            <a:pPr fontAlgn="base"/>
            <a:r>
              <a:rPr lang="de-DE" sz="1100" b="0" i="0" u="none" strike="noStrike" cap="none" dirty="0">
                <a:solidFill>
                  <a:srgbClr val="000000"/>
                </a:solidFill>
                <a:effectLst/>
                <a:latin typeface="Arial"/>
                <a:ea typeface="Arial"/>
                <a:cs typeface="Arial"/>
                <a:sym typeface="Arial"/>
              </a:rPr>
              <a:t>Positive </a:t>
            </a:r>
            <a:r>
              <a:rPr lang="de-DE" sz="1100" b="0" i="0" u="none" strike="noStrike" cap="none" dirty="0" err="1">
                <a:solidFill>
                  <a:srgbClr val="000000"/>
                </a:solidFill>
                <a:effectLst/>
                <a:latin typeface="Arial"/>
                <a:ea typeface="Arial"/>
                <a:cs typeface="Arial"/>
                <a:sym typeface="Arial"/>
              </a:rPr>
              <a:t>patient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feedback</a:t>
            </a:r>
            <a:r>
              <a:rPr lang="de-DE" sz="1100" b="0" i="0" u="none" strike="noStrike" cap="none" dirty="0">
                <a:solidFill>
                  <a:srgbClr val="000000"/>
                </a:solidFill>
                <a:effectLst/>
                <a:latin typeface="Arial"/>
                <a:ea typeface="Arial"/>
                <a:cs typeface="Arial"/>
                <a:sym typeface="Arial"/>
              </a:rPr>
              <a:t> </a:t>
            </a:r>
            <a:r>
              <a:rPr lang="de-DE" sz="1100" b="0" i="0" u="none" strike="noStrike" cap="none" baseline="30000" dirty="0">
                <a:solidFill>
                  <a:srgbClr val="000000"/>
                </a:solidFill>
                <a:effectLst/>
                <a:latin typeface="Arial"/>
                <a:ea typeface="Arial"/>
                <a:cs typeface="Arial"/>
                <a:sym typeface="Arial"/>
                <a:hlinkClick r:id="rId3"/>
              </a:rPr>
              <a:t>1</a:t>
            </a:r>
          </a:p>
          <a:p>
            <a:r>
              <a:rPr lang="de-DE" sz="1100" b="0" i="0" u="none" strike="noStrike" cap="none" dirty="0">
                <a:solidFill>
                  <a:srgbClr val="000000"/>
                </a:solidFill>
                <a:effectLst/>
                <a:latin typeface="Arial"/>
                <a:ea typeface="Arial"/>
                <a:cs typeface="Arial"/>
                <a:sym typeface="Arial"/>
              </a:rPr>
              <a:t>Implementation Support:</a:t>
            </a:r>
          </a:p>
          <a:p>
            <a:r>
              <a:rPr lang="de-DE" sz="1100" b="0" i="0" u="none" strike="noStrike" cap="none" dirty="0">
                <a:solidFill>
                  <a:srgbClr val="000000"/>
                </a:solidFill>
                <a:effectLst/>
                <a:latin typeface="Arial"/>
                <a:ea typeface="Arial"/>
                <a:cs typeface="Arial"/>
                <a:sym typeface="Arial"/>
              </a:rPr>
              <a:t>Personal </a:t>
            </a:r>
            <a:r>
              <a:rPr lang="de-DE" sz="1100" b="0" i="0" u="none" strike="noStrike" cap="none" dirty="0" err="1">
                <a:solidFill>
                  <a:srgbClr val="000000"/>
                </a:solidFill>
                <a:effectLst/>
                <a:latin typeface="Arial"/>
                <a:ea typeface="Arial"/>
                <a:cs typeface="Arial"/>
                <a:sym typeface="Arial"/>
              </a:rPr>
              <a:t>experience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with</a:t>
            </a:r>
            <a:r>
              <a:rPr lang="de-DE" sz="1100" b="0" i="0" u="none" strike="noStrike" cap="none" dirty="0">
                <a:solidFill>
                  <a:srgbClr val="000000"/>
                </a:solidFill>
                <a:effectLst/>
                <a:latin typeface="Arial"/>
                <a:ea typeface="Arial"/>
                <a:cs typeface="Arial"/>
                <a:sym typeface="Arial"/>
              </a:rPr>
              <a:t> DiGA (51% </a:t>
            </a:r>
            <a:r>
              <a:rPr lang="de-DE" sz="1100" b="0" i="0" u="none" strike="noStrike" cap="none" dirty="0" err="1">
                <a:solidFill>
                  <a:srgbClr val="000000"/>
                </a:solidFill>
                <a:effectLst/>
                <a:latin typeface="Arial"/>
                <a:ea typeface="Arial"/>
                <a:cs typeface="Arial"/>
                <a:sym typeface="Arial"/>
              </a:rPr>
              <a:t>tried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themselves</a:t>
            </a:r>
            <a:r>
              <a:rPr lang="de-DE" sz="1100" b="0" i="0" u="none" strike="noStrike" cap="none" dirty="0">
                <a:solidFill>
                  <a:srgbClr val="000000"/>
                </a:solidFill>
                <a:effectLst/>
                <a:latin typeface="Arial"/>
                <a:ea typeface="Arial"/>
                <a:cs typeface="Arial"/>
                <a:sym typeface="Arial"/>
              </a:rPr>
              <a:t>)</a:t>
            </a:r>
          </a:p>
          <a:p>
            <a:r>
              <a:rPr lang="de-DE" sz="1100" b="0" i="0" u="none" strike="noStrike" cap="none" dirty="0">
                <a:solidFill>
                  <a:srgbClr val="000000"/>
                </a:solidFill>
                <a:effectLst/>
                <a:latin typeface="Arial"/>
                <a:ea typeface="Arial"/>
                <a:cs typeface="Arial"/>
                <a:sym typeface="Arial"/>
              </a:rPr>
              <a:t>Training and </a:t>
            </a:r>
            <a:r>
              <a:rPr lang="de-DE" sz="1100" b="0" i="0" u="none" strike="noStrike" cap="none" dirty="0" err="1">
                <a:solidFill>
                  <a:srgbClr val="000000"/>
                </a:solidFill>
                <a:effectLst/>
                <a:latin typeface="Arial"/>
                <a:ea typeface="Arial"/>
                <a:cs typeface="Arial"/>
                <a:sym typeface="Arial"/>
              </a:rPr>
              <a:t>seminars</a:t>
            </a:r>
            <a:r>
              <a:rPr lang="de-DE" sz="1100" b="0" i="0" u="none" strike="noStrike" cap="none" dirty="0">
                <a:solidFill>
                  <a:srgbClr val="000000"/>
                </a:solidFill>
                <a:effectLst/>
                <a:latin typeface="Arial"/>
                <a:ea typeface="Arial"/>
                <a:cs typeface="Arial"/>
                <a:sym typeface="Arial"/>
              </a:rPr>
              <a:t> (41% </a:t>
            </a:r>
            <a:r>
              <a:rPr lang="de-DE" sz="1100" b="0" i="0" u="none" strike="noStrike" cap="none" dirty="0" err="1">
                <a:solidFill>
                  <a:srgbClr val="000000"/>
                </a:solidFill>
                <a:effectLst/>
                <a:latin typeface="Arial"/>
                <a:ea typeface="Arial"/>
                <a:cs typeface="Arial"/>
                <a:sym typeface="Arial"/>
              </a:rPr>
              <a:t>participated</a:t>
            </a:r>
            <a:r>
              <a:rPr lang="de-DE" sz="1100" b="0" i="0" u="none" strike="noStrike" cap="none" dirty="0">
                <a:solidFill>
                  <a:srgbClr val="000000"/>
                </a:solidFill>
                <a:effectLst/>
                <a:latin typeface="Arial"/>
                <a:ea typeface="Arial"/>
                <a:cs typeface="Arial"/>
                <a:sym typeface="Arial"/>
              </a:rPr>
              <a:t>)</a:t>
            </a:r>
          </a:p>
          <a:p>
            <a:pPr fontAlgn="base"/>
            <a:r>
              <a:rPr lang="de-DE" sz="1100" b="0" i="0" u="none" strike="noStrike" cap="none" dirty="0">
                <a:solidFill>
                  <a:srgbClr val="000000"/>
                </a:solidFill>
                <a:effectLst/>
                <a:latin typeface="Arial"/>
                <a:ea typeface="Arial"/>
                <a:cs typeface="Arial"/>
                <a:sym typeface="Arial"/>
              </a:rPr>
              <a:t>Clear </a:t>
            </a:r>
            <a:r>
              <a:rPr lang="de-DE" sz="1100" b="0" i="0" u="none" strike="noStrike" cap="none" dirty="0" err="1">
                <a:solidFill>
                  <a:srgbClr val="000000"/>
                </a:solidFill>
                <a:effectLst/>
                <a:latin typeface="Arial"/>
                <a:ea typeface="Arial"/>
                <a:cs typeface="Arial"/>
                <a:sym typeface="Arial"/>
              </a:rPr>
              <a:t>use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cases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implementation</a:t>
            </a:r>
            <a:r>
              <a:rPr lang="de-DE" sz="1100" b="0" i="0" u="none" strike="noStrike" cap="none" dirty="0">
                <a:solidFill>
                  <a:srgbClr val="000000"/>
                </a:solidFill>
                <a:effectLst/>
                <a:latin typeface="Arial"/>
                <a:ea typeface="Arial"/>
                <a:cs typeface="Arial"/>
                <a:sym typeface="Arial"/>
              </a:rPr>
              <a:t> </a:t>
            </a:r>
            <a:r>
              <a:rPr lang="de-DE" sz="1100" b="0" i="0" u="none" strike="noStrike" cap="none" baseline="30000" dirty="0">
                <a:solidFill>
                  <a:srgbClr val="000000"/>
                </a:solidFill>
                <a:effectLst/>
                <a:latin typeface="Arial"/>
                <a:ea typeface="Arial"/>
                <a:cs typeface="Arial"/>
                <a:sym typeface="Arial"/>
                <a:hlinkClick r:id="rId3"/>
              </a:rPr>
              <a:t>1</a:t>
            </a:r>
          </a:p>
          <a:p>
            <a:r>
              <a:rPr lang="de-DE" sz="1100" b="0" i="0" u="none" strike="noStrike" cap="none" dirty="0">
                <a:solidFill>
                  <a:srgbClr val="000000"/>
                </a:solidFill>
                <a:effectLst/>
                <a:latin typeface="Arial"/>
                <a:ea typeface="Arial"/>
                <a:cs typeface="Arial"/>
                <a:sym typeface="Arial"/>
              </a:rPr>
              <a:t>Practice Integration:</a:t>
            </a:r>
          </a:p>
          <a:p>
            <a:r>
              <a:rPr lang="de-DE" sz="1100" b="0" i="0" u="none" strike="noStrike" cap="none" dirty="0">
                <a:solidFill>
                  <a:srgbClr val="000000"/>
                </a:solidFill>
                <a:effectLst/>
                <a:latin typeface="Arial"/>
                <a:ea typeface="Arial"/>
                <a:cs typeface="Arial"/>
                <a:sym typeface="Arial"/>
              </a:rPr>
              <a:t>Most </a:t>
            </a:r>
            <a:r>
              <a:rPr lang="de-DE" sz="1100" b="0" i="0" u="none" strike="noStrike" cap="none" dirty="0" err="1">
                <a:solidFill>
                  <a:srgbClr val="000000"/>
                </a:solidFill>
                <a:effectLst/>
                <a:latin typeface="Arial"/>
                <a:ea typeface="Arial"/>
                <a:cs typeface="Arial"/>
                <a:sym typeface="Arial"/>
              </a:rPr>
              <a:t>successful</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supplement</a:t>
            </a:r>
            <a:r>
              <a:rPr lang="de-DE" sz="1100" b="0" i="0" u="none" strike="noStrike" cap="none" dirty="0">
                <a:solidFill>
                  <a:srgbClr val="000000"/>
                </a:solidFill>
                <a:effectLst/>
                <a:latin typeface="Arial"/>
                <a:ea typeface="Arial"/>
                <a:cs typeface="Arial"/>
                <a:sym typeface="Arial"/>
              </a:rPr>
              <a:t>/</a:t>
            </a:r>
            <a:r>
              <a:rPr lang="de-DE" sz="1100" b="0" i="0" u="none" strike="noStrike" cap="none" dirty="0" err="1">
                <a:solidFill>
                  <a:srgbClr val="000000"/>
                </a:solidFill>
                <a:effectLst/>
                <a:latin typeface="Arial"/>
                <a:ea typeface="Arial"/>
                <a:cs typeface="Arial"/>
                <a:sym typeface="Arial"/>
              </a:rPr>
              <a:t>augmentation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existing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treatment</a:t>
            </a:r>
            <a:r>
              <a:rPr lang="de-DE" sz="1100" b="0" i="0" u="none" strike="noStrike" cap="none" dirty="0">
                <a:solidFill>
                  <a:srgbClr val="000000"/>
                </a:solidFill>
                <a:effectLst/>
                <a:latin typeface="Arial"/>
                <a:ea typeface="Arial"/>
                <a:cs typeface="Arial"/>
                <a:sym typeface="Arial"/>
              </a:rPr>
              <a:t> (85%)</a:t>
            </a:r>
          </a:p>
          <a:p>
            <a:r>
              <a:rPr lang="de-DE" sz="1100" b="0" i="0" u="none" strike="noStrike" cap="none" dirty="0" err="1">
                <a:solidFill>
                  <a:srgbClr val="000000"/>
                </a:solidFill>
                <a:effectLst/>
                <a:latin typeface="Arial"/>
                <a:ea typeface="Arial"/>
                <a:cs typeface="Arial"/>
                <a:sym typeface="Arial"/>
              </a:rPr>
              <a:t>Effective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bridging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waiting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times</a:t>
            </a:r>
            <a:r>
              <a:rPr lang="de-DE" sz="1100" b="0" i="0" u="none" strike="noStrike" cap="none" dirty="0">
                <a:solidFill>
                  <a:srgbClr val="000000"/>
                </a:solidFill>
                <a:effectLst/>
                <a:latin typeface="Arial"/>
                <a:ea typeface="Arial"/>
                <a:cs typeface="Arial"/>
                <a:sym typeface="Arial"/>
              </a:rPr>
              <a:t> (61%)</a:t>
            </a:r>
          </a:p>
          <a:p>
            <a:pPr fontAlgn="base"/>
            <a:r>
              <a:rPr lang="de-DE" sz="1100" b="0" i="0" u="none" strike="noStrike" cap="none" dirty="0">
                <a:solidFill>
                  <a:srgbClr val="000000"/>
                </a:solidFill>
                <a:effectLst/>
                <a:latin typeface="Arial"/>
                <a:ea typeface="Arial"/>
                <a:cs typeface="Arial"/>
                <a:sym typeface="Arial"/>
              </a:rPr>
              <a:t>Valuable </a:t>
            </a:r>
            <a:r>
              <a:rPr lang="de-DE" sz="1100" b="0" i="0" u="none" strike="noStrike" cap="none" dirty="0" err="1">
                <a:solidFill>
                  <a:srgbClr val="000000"/>
                </a:solidFill>
                <a:effectLst/>
                <a:latin typeface="Arial"/>
                <a:ea typeface="Arial"/>
                <a:cs typeface="Arial"/>
                <a:sym typeface="Arial"/>
              </a:rPr>
              <a:t>as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standalone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solution</a:t>
            </a:r>
            <a:r>
              <a:rPr lang="de-DE" sz="1100" b="0" i="0" u="none" strike="noStrike" cap="none" dirty="0">
                <a:solidFill>
                  <a:srgbClr val="000000"/>
                </a:solidFill>
                <a:effectLst/>
                <a:latin typeface="Arial"/>
                <a:ea typeface="Arial"/>
                <a:cs typeface="Arial"/>
                <a:sym typeface="Arial"/>
              </a:rPr>
              <a:t> (44%) </a:t>
            </a:r>
            <a:r>
              <a:rPr lang="de-DE" sz="1100" b="0" i="0" u="none" strike="noStrike" cap="none" baseline="30000" dirty="0">
                <a:solidFill>
                  <a:srgbClr val="000000"/>
                </a:solidFill>
                <a:effectLst/>
                <a:latin typeface="Arial"/>
                <a:ea typeface="Arial"/>
                <a:cs typeface="Arial"/>
                <a:sym typeface="Arial"/>
                <a:hlinkClick r:id="rId3"/>
              </a:rPr>
              <a:t>1</a:t>
            </a:r>
          </a:p>
          <a:p>
            <a:br>
              <a:rPr lang="de-DE" dirty="0"/>
            </a:br>
            <a:endParaRPr lang="de-DE" sz="1100" b="0" i="0" u="none" strike="noStrike" cap="none" baseline="30000" dirty="0">
              <a:solidFill>
                <a:srgbClr val="000000"/>
              </a:solidFill>
              <a:effectLst/>
              <a:latin typeface="Arial"/>
              <a:ea typeface="Arial"/>
              <a:cs typeface="Arial"/>
              <a:sym typeface="Arial"/>
              <a:hlinkClick r:id="rId3"/>
            </a:endParaRPr>
          </a:p>
          <a:p>
            <a:endParaRPr lang="de-DE" dirty="0"/>
          </a:p>
        </p:txBody>
      </p:sp>
    </p:spTree>
    <p:extLst>
      <p:ext uri="{BB962C8B-B14F-4D97-AF65-F5344CB8AC3E}">
        <p14:creationId xmlns:p14="http://schemas.microsoft.com/office/powerpoint/2010/main" val="268727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1231c7ca5b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231c7ca5b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Study Design: </a:t>
            </a:r>
          </a:p>
          <a:p>
            <a:r>
              <a:rPr lang="de-DE" dirty="0"/>
              <a:t>Proof-</a:t>
            </a:r>
            <a:r>
              <a:rPr lang="de-DE" dirty="0" err="1"/>
              <a:t>of</a:t>
            </a:r>
            <a:r>
              <a:rPr lang="de-DE" dirty="0"/>
              <a:t>-</a:t>
            </a:r>
            <a:r>
              <a:rPr lang="de-DE" dirty="0" err="1"/>
              <a:t>concept</a:t>
            </a:r>
            <a:r>
              <a:rPr lang="de-DE" dirty="0"/>
              <a:t> </a:t>
            </a:r>
            <a:r>
              <a:rPr lang="de-DE" dirty="0" err="1"/>
              <a:t>study</a:t>
            </a:r>
            <a:r>
              <a:rPr lang="de-DE" dirty="0"/>
              <a:t> </a:t>
            </a:r>
          </a:p>
          <a:p>
            <a:r>
              <a:rPr lang="de-DE" dirty="0" err="1"/>
              <a:t>Including</a:t>
            </a:r>
            <a:r>
              <a:rPr lang="de-DE" dirty="0"/>
              <a:t> </a:t>
            </a:r>
            <a:r>
              <a:rPr lang="de-DE" dirty="0" err="1"/>
              <a:t>naturalistic</a:t>
            </a:r>
            <a:r>
              <a:rPr lang="de-DE" dirty="0"/>
              <a:t> </a:t>
            </a:r>
            <a:r>
              <a:rPr lang="de-DE" dirty="0" err="1"/>
              <a:t>data</a:t>
            </a:r>
            <a:r>
              <a:rPr lang="de-DE" dirty="0"/>
              <a:t> </a:t>
            </a:r>
            <a:r>
              <a:rPr lang="de-DE" dirty="0" err="1"/>
              <a:t>of</a:t>
            </a:r>
            <a:r>
              <a:rPr lang="de-DE" dirty="0"/>
              <a:t> N = 24,817 HCPs</a:t>
            </a:r>
          </a:p>
          <a:p>
            <a:r>
              <a:rPr lang="de-DE" dirty="0" err="1"/>
              <a:t>January</a:t>
            </a:r>
            <a:r>
              <a:rPr lang="de-DE" dirty="0"/>
              <a:t> 2022 - June 2024</a:t>
            </a:r>
          </a:p>
          <a:p>
            <a:endParaRPr lang="de-DE" dirty="0"/>
          </a:p>
          <a:p>
            <a:r>
              <a:rPr lang="de-DE" dirty="0"/>
              <a:t>Implementation </a:t>
            </a:r>
            <a:r>
              <a:rPr lang="de-DE" dirty="0" err="1"/>
              <a:t>Strategies</a:t>
            </a:r>
            <a:r>
              <a:rPr lang="de-DE" dirty="0"/>
              <a:t>: </a:t>
            </a:r>
          </a:p>
          <a:p>
            <a:r>
              <a:rPr lang="de-DE" dirty="0"/>
              <a:t>Phone </a:t>
            </a:r>
            <a:r>
              <a:rPr lang="de-DE" dirty="0" err="1"/>
              <a:t>calls</a:t>
            </a:r>
            <a:r>
              <a:rPr lang="de-DE" dirty="0"/>
              <a:t> </a:t>
            </a:r>
          </a:p>
          <a:p>
            <a:r>
              <a:rPr lang="de-DE" dirty="0"/>
              <a:t>Online </a:t>
            </a:r>
            <a:r>
              <a:rPr lang="de-DE" dirty="0" err="1"/>
              <a:t>meetings</a:t>
            </a:r>
            <a:r>
              <a:rPr lang="de-DE" dirty="0"/>
              <a:t> </a:t>
            </a:r>
          </a:p>
          <a:p>
            <a:r>
              <a:rPr lang="de-DE" dirty="0" err="1"/>
              <a:t>Arranged</a:t>
            </a:r>
            <a:r>
              <a:rPr lang="de-DE" dirty="0"/>
              <a:t> on-site </a:t>
            </a:r>
            <a:r>
              <a:rPr lang="de-DE" dirty="0" err="1"/>
              <a:t>visits</a:t>
            </a:r>
            <a:r>
              <a:rPr lang="de-DE" dirty="0"/>
              <a:t> </a:t>
            </a:r>
          </a:p>
          <a:p>
            <a:r>
              <a:rPr lang="de-DE" dirty="0"/>
              <a:t>Walk-in </a:t>
            </a:r>
            <a:r>
              <a:rPr lang="de-DE" dirty="0" err="1"/>
              <a:t>visits</a:t>
            </a:r>
            <a:endParaRPr lang="de-DE" dirty="0"/>
          </a:p>
          <a:p>
            <a:r>
              <a:rPr lang="de-DE" dirty="0">
                <a:sym typeface="Wingdings" pitchFamily="2" charset="2"/>
              </a:rPr>
              <a:t> </a:t>
            </a:r>
            <a:r>
              <a:rPr lang="de-DE" dirty="0"/>
              <a:t>2⁴ </a:t>
            </a:r>
            <a:r>
              <a:rPr lang="de-DE" dirty="0" err="1"/>
              <a:t>retrospective</a:t>
            </a:r>
            <a:r>
              <a:rPr lang="de-DE" dirty="0"/>
              <a:t> </a:t>
            </a:r>
            <a:r>
              <a:rPr lang="de-DE" dirty="0" err="1"/>
              <a:t>factorial</a:t>
            </a:r>
            <a:r>
              <a:rPr lang="de-DE" dirty="0"/>
              <a:t> design</a:t>
            </a:r>
          </a:p>
          <a:p>
            <a:endParaRPr lang="de-DE" dirty="0"/>
          </a:p>
        </p:txBody>
      </p:sp>
    </p:spTree>
    <p:extLst>
      <p:ext uri="{BB962C8B-B14F-4D97-AF65-F5344CB8AC3E}">
        <p14:creationId xmlns:p14="http://schemas.microsoft.com/office/powerpoint/2010/main" val="272166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COINS: 43 distinct roles identified (e.g., pharmacist); roles consolidated to 24 categories based on functional similarity</a:t>
            </a:r>
          </a:p>
        </p:txBody>
      </p:sp>
      <p:sp>
        <p:nvSpPr>
          <p:cNvPr id="4" name="Slide Number Placeholder 3"/>
          <p:cNvSpPr>
            <a:spLocks noGrp="1"/>
          </p:cNvSpPr>
          <p:nvPr>
            <p:ph type="sldNum" sz="quarter" idx="5"/>
          </p:nvPr>
        </p:nvSpPr>
        <p:spPr/>
        <p:txBody>
          <a:bodyPr/>
          <a:lstStyle/>
          <a:p>
            <a:fld id="{83E69678-EEE8-46AB-AD00-C3B021FE9306}" type="slidenum">
              <a:rPr lang="en-US" smtClean="0"/>
              <a:t>9</a:t>
            </a:fld>
            <a:endParaRPr lang="en-US"/>
          </a:p>
        </p:txBody>
      </p:sp>
    </p:spTree>
    <p:extLst>
      <p:ext uri="{BB962C8B-B14F-4D97-AF65-F5344CB8AC3E}">
        <p14:creationId xmlns:p14="http://schemas.microsoft.com/office/powerpoint/2010/main" val="3917574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MOST Framework </a:t>
            </a:r>
            <a:r>
              <a:rPr lang="de-DE" dirty="0" err="1"/>
              <a:t>Application</a:t>
            </a:r>
            <a:r>
              <a:rPr lang="de-DE" dirty="0"/>
              <a:t>:</a:t>
            </a:r>
          </a:p>
          <a:p>
            <a:r>
              <a:rPr lang="de-DE" dirty="0" err="1"/>
              <a:t>Preparation</a:t>
            </a:r>
            <a:r>
              <a:rPr lang="de-DE" dirty="0"/>
              <a:t> → </a:t>
            </a:r>
            <a:r>
              <a:rPr lang="de-DE" dirty="0" err="1"/>
              <a:t>Logic</a:t>
            </a:r>
            <a:r>
              <a:rPr lang="de-DE" dirty="0"/>
              <a:t> Model</a:t>
            </a:r>
          </a:p>
          <a:p>
            <a:r>
              <a:rPr lang="de-DE" dirty="0" err="1"/>
              <a:t>Optimization</a:t>
            </a:r>
            <a:r>
              <a:rPr lang="de-DE" dirty="0"/>
              <a:t> → </a:t>
            </a:r>
            <a:r>
              <a:rPr lang="de-DE" dirty="0" err="1"/>
              <a:t>Factorial</a:t>
            </a:r>
            <a:r>
              <a:rPr lang="de-DE" dirty="0"/>
              <a:t> Design</a:t>
            </a:r>
          </a:p>
          <a:p>
            <a:r>
              <a:rPr lang="de-DE" dirty="0"/>
              <a:t>Evaluation → (Not </a:t>
            </a:r>
            <a:r>
              <a:rPr lang="de-DE" dirty="0" err="1"/>
              <a:t>included</a:t>
            </a:r>
            <a:r>
              <a:rPr lang="de-DE" dirty="0"/>
              <a:t> in </a:t>
            </a:r>
            <a:r>
              <a:rPr lang="de-DE" dirty="0" err="1"/>
              <a:t>this</a:t>
            </a:r>
            <a:r>
              <a:rPr lang="de-DE" dirty="0"/>
              <a:t> </a:t>
            </a:r>
            <a:r>
              <a:rPr lang="de-DE" dirty="0" err="1"/>
              <a:t>study</a:t>
            </a:r>
            <a:r>
              <a:rPr lang="de-DE" dirty="0"/>
              <a:t>)</a:t>
            </a:r>
          </a:p>
          <a:p>
            <a:endParaRPr lang="de-DE" dirty="0"/>
          </a:p>
          <a:p>
            <a:endParaRPr lang="de-DE" dirty="0"/>
          </a:p>
        </p:txBody>
      </p:sp>
    </p:spTree>
    <p:extLst>
      <p:ext uri="{BB962C8B-B14F-4D97-AF65-F5344CB8AC3E}">
        <p14:creationId xmlns:p14="http://schemas.microsoft.com/office/powerpoint/2010/main" val="3223982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MOST Framework </a:t>
            </a:r>
            <a:r>
              <a:rPr lang="de-DE" dirty="0" err="1"/>
              <a:t>Application</a:t>
            </a:r>
            <a:r>
              <a:rPr lang="de-DE" dirty="0"/>
              <a:t>:</a:t>
            </a:r>
          </a:p>
          <a:p>
            <a:r>
              <a:rPr lang="de-DE" dirty="0" err="1"/>
              <a:t>Preparation</a:t>
            </a:r>
            <a:r>
              <a:rPr lang="de-DE" dirty="0"/>
              <a:t> → </a:t>
            </a:r>
            <a:r>
              <a:rPr lang="de-DE" dirty="0" err="1"/>
              <a:t>Logic</a:t>
            </a:r>
            <a:r>
              <a:rPr lang="de-DE" dirty="0"/>
              <a:t> Model</a:t>
            </a:r>
          </a:p>
          <a:p>
            <a:r>
              <a:rPr lang="de-DE" dirty="0" err="1"/>
              <a:t>Optimization</a:t>
            </a:r>
            <a:r>
              <a:rPr lang="de-DE" dirty="0"/>
              <a:t> → </a:t>
            </a:r>
            <a:r>
              <a:rPr lang="de-DE" dirty="0" err="1"/>
              <a:t>Factorial</a:t>
            </a:r>
            <a:r>
              <a:rPr lang="de-DE" dirty="0"/>
              <a:t> Design</a:t>
            </a:r>
          </a:p>
          <a:p>
            <a:r>
              <a:rPr lang="de-DE" dirty="0"/>
              <a:t>Evaluation → (Not </a:t>
            </a:r>
            <a:r>
              <a:rPr lang="de-DE" dirty="0" err="1"/>
              <a:t>included</a:t>
            </a:r>
            <a:r>
              <a:rPr lang="de-DE" dirty="0"/>
              <a:t> in </a:t>
            </a:r>
            <a:r>
              <a:rPr lang="de-DE" dirty="0" err="1"/>
              <a:t>this</a:t>
            </a:r>
            <a:r>
              <a:rPr lang="de-DE" dirty="0"/>
              <a:t> </a:t>
            </a:r>
            <a:r>
              <a:rPr lang="de-DE" dirty="0" err="1"/>
              <a:t>study</a:t>
            </a:r>
            <a:r>
              <a:rPr lang="de-DE" dirty="0"/>
              <a:t>)</a:t>
            </a:r>
          </a:p>
          <a:p>
            <a:endParaRPr lang="de-DE" dirty="0"/>
          </a:p>
        </p:txBody>
      </p:sp>
    </p:spTree>
    <p:extLst>
      <p:ext uri="{BB962C8B-B14F-4D97-AF65-F5344CB8AC3E}">
        <p14:creationId xmlns:p14="http://schemas.microsoft.com/office/powerpoint/2010/main" val="1052804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8034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a:extLst>
            <a:ext uri="{FF2B5EF4-FFF2-40B4-BE49-F238E27FC236}">
              <a16:creationId xmlns:a16="http://schemas.microsoft.com/office/drawing/2014/main" id="{B8C69AF6-38A0-0329-4E11-703577E5B627}"/>
            </a:ext>
          </a:extLst>
        </p:cNvPr>
        <p:cNvGrpSpPr/>
        <p:nvPr/>
      </p:nvGrpSpPr>
      <p:grpSpPr>
        <a:xfrm>
          <a:off x="0" y="0"/>
          <a:ext cx="0" cy="0"/>
          <a:chOff x="0" y="0"/>
          <a:chExt cx="0" cy="0"/>
        </a:xfrm>
      </p:grpSpPr>
      <p:sp>
        <p:nvSpPr>
          <p:cNvPr id="45" name="Google Shape;45;g1231c7ca5b6_0_8:notes">
            <a:extLst>
              <a:ext uri="{FF2B5EF4-FFF2-40B4-BE49-F238E27FC236}">
                <a16:creationId xmlns:a16="http://schemas.microsoft.com/office/drawing/2014/main" id="{F1EB855E-9E5B-411B-7E93-20F4C2A703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231c7ca5b6_0_8:notes">
            <a:extLst>
              <a:ext uri="{FF2B5EF4-FFF2-40B4-BE49-F238E27FC236}">
                <a16:creationId xmlns:a16="http://schemas.microsoft.com/office/drawing/2014/main" id="{2EAC5874-0267-67B6-D283-F360AE9B46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630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33FB-F2CB-1F79-15A7-9CD2368D5A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616A09-3C06-344D-AFA1-AA0EC32F57F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CE2832A-9771-558C-E445-BDD3D1AE98C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60771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ndara" panose="020E0502030303020204" pitchFamily="34" charset="0"/>
              </a:rPr>
              <a:t>Data was entered for Audit &amp; Feedback (A&amp;F) (n = 69) and Academy (n = 57) clinics. </a:t>
            </a:r>
          </a:p>
          <a:p>
            <a:endParaRPr lang="en-US" dirty="0"/>
          </a:p>
        </p:txBody>
      </p:sp>
      <p:sp>
        <p:nvSpPr>
          <p:cNvPr id="4" name="Slide Number Placeholder 3"/>
          <p:cNvSpPr>
            <a:spLocks noGrp="1"/>
          </p:cNvSpPr>
          <p:nvPr>
            <p:ph type="sldNum" sz="quarter" idx="5"/>
          </p:nvPr>
        </p:nvSpPr>
        <p:spPr/>
        <p:txBody>
          <a:bodyPr/>
          <a:lstStyle/>
          <a:p>
            <a:fld id="{83E69678-EEE8-46AB-AD00-C3B021FE9306}" type="slidenum">
              <a:rPr lang="en-US" smtClean="0"/>
              <a:t>10</a:t>
            </a:fld>
            <a:endParaRPr lang="en-US"/>
          </a:p>
        </p:txBody>
      </p:sp>
    </p:spTree>
    <p:extLst>
      <p:ext uri="{BB962C8B-B14F-4D97-AF65-F5344CB8AC3E}">
        <p14:creationId xmlns:p14="http://schemas.microsoft.com/office/powerpoint/2010/main" val="109362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B51A0-9694-4067-9922-A71D38FA2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37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21</a:t>
            </a:fld>
            <a:endParaRPr lang="en-US"/>
          </a:p>
        </p:txBody>
      </p:sp>
    </p:spTree>
    <p:extLst>
      <p:ext uri="{BB962C8B-B14F-4D97-AF65-F5344CB8AC3E}">
        <p14:creationId xmlns:p14="http://schemas.microsoft.com/office/powerpoint/2010/main" val="52425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4C6D7-A931-EA0F-6F11-7AC522A8F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1F3F6-FC68-71C7-DC82-37B1143B8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66142-8DBA-61BF-C663-C9461592E5E9}"/>
              </a:ext>
            </a:extLst>
          </p:cNvPr>
          <p:cNvSpPr>
            <a:spLocks noGrp="1"/>
          </p:cNvSpPr>
          <p:nvPr>
            <p:ph type="body" idx="1"/>
          </p:nvPr>
        </p:nvSpPr>
        <p:spPr/>
        <p:txBody>
          <a:bodyPr/>
          <a:lstStyle/>
          <a:p>
            <a:pPr>
              <a:spcAft>
                <a:spcPts val="1200"/>
              </a:spcAft>
            </a:pPr>
            <a:endParaRPr lang="en-AU" dirty="0"/>
          </a:p>
        </p:txBody>
      </p:sp>
      <p:sp>
        <p:nvSpPr>
          <p:cNvPr id="4" name="Slide Number Placeholder 3">
            <a:extLst>
              <a:ext uri="{FF2B5EF4-FFF2-40B4-BE49-F238E27FC236}">
                <a16:creationId xmlns:a16="http://schemas.microsoft.com/office/drawing/2014/main" id="{181022F0-CEAD-7340-9579-296B5167FFB6}"/>
              </a:ext>
            </a:extLst>
          </p:cNvPr>
          <p:cNvSpPr>
            <a:spLocks noGrp="1"/>
          </p:cNvSpPr>
          <p:nvPr>
            <p:ph type="sldNum" sz="quarter" idx="5"/>
          </p:nvPr>
        </p:nvSpPr>
        <p:spPr/>
        <p:txBody>
          <a:bodyPr/>
          <a:lstStyle/>
          <a:p>
            <a:fld id="{6246ACD0-BE8A-3D4B-8E89-B0E6ACFF594E}" type="slidenum">
              <a:rPr lang="en-US" smtClean="0"/>
              <a:t>23</a:t>
            </a:fld>
            <a:endParaRPr lang="en-US"/>
          </a:p>
        </p:txBody>
      </p:sp>
    </p:spTree>
    <p:extLst>
      <p:ext uri="{BB962C8B-B14F-4D97-AF65-F5344CB8AC3E}">
        <p14:creationId xmlns:p14="http://schemas.microsoft.com/office/powerpoint/2010/main" val="341192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665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dirty="0"/>
              <a:t>The next component are the intervention steps.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96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dirty="0"/>
              <a:t>The next are the outputs,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13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SITT-MA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A8A-01D3-4721-B9B8-27CF158299A3}"/>
              </a:ext>
            </a:extLst>
          </p:cNvPr>
          <p:cNvSpPr>
            <a:spLocks noGrp="1"/>
          </p:cNvSpPr>
          <p:nvPr>
            <p:ph type="title"/>
          </p:nvPr>
        </p:nvSpPr>
        <p:spPr>
          <a:xfrm>
            <a:off x="406400" y="568818"/>
            <a:ext cx="11379200" cy="618631"/>
          </a:xfrm>
        </p:spPr>
        <p:txBody>
          <a:bodyPr/>
          <a:lstStyle>
            <a:lvl1pPr>
              <a:defRPr>
                <a:latin typeface="Candara" panose="020E05020303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2F82854-6D8A-49B1-8AC3-3B4A3A670EAC}"/>
              </a:ext>
            </a:extLst>
          </p:cNvPr>
          <p:cNvSpPr>
            <a:spLocks noGrp="1"/>
          </p:cNvSpPr>
          <p:nvPr>
            <p:ph idx="1"/>
          </p:nvPr>
        </p:nvSpPr>
        <p:spPr/>
        <p:txBody>
          <a:bodyPr/>
          <a:lstStyle>
            <a:lvl1pPr>
              <a:defRPr>
                <a:latin typeface="Candara" panose="020E0502030303020204" pitchFamily="34" charset="0"/>
              </a:defRPr>
            </a:lvl1pPr>
            <a:lvl2pPr marL="450838" indent="0">
              <a:buNone/>
              <a:defRPr>
                <a:latin typeface="Candara" panose="020E0502030303020204" pitchFamily="34" charset="0"/>
              </a:defRPr>
            </a:lvl2pPr>
            <a:lvl3pPr>
              <a:defRPr>
                <a:latin typeface="Candara" panose="020E0502030303020204" pitchFamily="34" charset="0"/>
              </a:defRPr>
            </a:lvl3pPr>
            <a:lvl4pPr marL="1828755" indent="0">
              <a:buNone/>
              <a:defRPr/>
            </a:lvl4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Date Placeholder 3">
            <a:extLst>
              <a:ext uri="{FF2B5EF4-FFF2-40B4-BE49-F238E27FC236}">
                <a16:creationId xmlns:a16="http://schemas.microsoft.com/office/drawing/2014/main" id="{00D79C02-1DAD-4757-A2B0-114E77426D92}"/>
              </a:ext>
            </a:extLst>
          </p:cNvPr>
          <p:cNvSpPr>
            <a:spLocks noGrp="1"/>
          </p:cNvSpPr>
          <p:nvPr>
            <p:ph type="dt" sz="half" idx="10"/>
          </p:nvPr>
        </p:nvSpPr>
        <p:spPr/>
        <p:txBody>
          <a:bodyPr/>
          <a:lstStyle/>
          <a:p>
            <a:fld id="{34B03937-985C-49B5-BAE3-917B4E435315}" type="datetimeFigureOut">
              <a:rPr lang="en-US" smtClean="0"/>
              <a:t>6/2/2025</a:t>
            </a:fld>
            <a:endParaRPr lang="en-US"/>
          </a:p>
        </p:txBody>
      </p:sp>
      <p:sp>
        <p:nvSpPr>
          <p:cNvPr id="5" name="Footer Placeholder 4">
            <a:extLst>
              <a:ext uri="{FF2B5EF4-FFF2-40B4-BE49-F238E27FC236}">
                <a16:creationId xmlns:a16="http://schemas.microsoft.com/office/drawing/2014/main" id="{2EC854B8-CB7B-4465-B71F-5207AE68A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0831F-2E60-4DDD-B4BF-A586CDBD75D9}"/>
              </a:ext>
            </a:extLst>
          </p:cNvPr>
          <p:cNvSpPr>
            <a:spLocks noGrp="1"/>
          </p:cNvSpPr>
          <p:nvPr>
            <p:ph type="sldNum" sz="quarter" idx="12"/>
          </p:nvPr>
        </p:nvSpPr>
        <p:spPr/>
        <p:txBody>
          <a:bodyPr/>
          <a:lstStyle/>
          <a:p>
            <a:fld id="{47DA9EB3-6352-4A1E-960F-5C2D32FCE7E4}" type="slidenum">
              <a:rPr lang="en-US" smtClean="0"/>
              <a:t>‹nr.›</a:t>
            </a:fld>
            <a:endParaRPr lang="en-US"/>
          </a:p>
        </p:txBody>
      </p:sp>
    </p:spTree>
    <p:extLst>
      <p:ext uri="{BB962C8B-B14F-4D97-AF65-F5344CB8AC3E}">
        <p14:creationId xmlns:p14="http://schemas.microsoft.com/office/powerpoint/2010/main" val="1551184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501618"/>
            <a:ext cx="8534400" cy="618631"/>
          </a:xfrm>
        </p:spPr>
        <p:txBody>
          <a:bodyPr/>
          <a:lstStyle>
            <a:lvl1pPr>
              <a:defRPr>
                <a:latin typeface="Candara" panose="020E0502030303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latin typeface="Candara" panose="020E0502030303020204" pitchFamily="34" charset="0"/>
              </a:defRPr>
            </a:lvl1pPr>
            <a:lvl2pPr>
              <a:defRPr>
                <a:solidFill>
                  <a:srgbClr val="262626"/>
                </a:solidFill>
                <a:latin typeface="Candara" panose="020E0502030303020204" pitchFamily="34" charset="0"/>
              </a:defRPr>
            </a:lvl2pPr>
            <a:lvl3pPr>
              <a:defRPr>
                <a:solidFill>
                  <a:srgbClr val="262626"/>
                </a:solidFill>
                <a:latin typeface="Candara" panose="020E0502030303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
        <p:nvSpPr>
          <p:cNvPr id="5" name="TextBox 4">
            <a:extLst>
              <a:ext uri="{FF2B5EF4-FFF2-40B4-BE49-F238E27FC236}">
                <a16:creationId xmlns:a16="http://schemas.microsoft.com/office/drawing/2014/main" id="{9A82B808-CF1C-152F-72EA-547F8F16BC55}"/>
              </a:ext>
            </a:extLst>
          </p:cNvPr>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a:solidFill>
                <a:srgbClr val="696253"/>
              </a:solidFill>
              <a:latin typeface="Calibri"/>
            </a:endParaRPr>
          </a:p>
        </p:txBody>
      </p:sp>
    </p:spTree>
    <p:extLst>
      <p:ext uri="{BB962C8B-B14F-4D97-AF65-F5344CB8AC3E}">
        <p14:creationId xmlns:p14="http://schemas.microsoft.com/office/powerpoint/2010/main" val="1647539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406399" y="1473913"/>
            <a:ext cx="11383839"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18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1800" b="0" i="0">
                <a:latin typeface="Candara" panose="020E0502030303020204" pitchFamily="34" charset="0"/>
                <a:cs typeface="Candara" panose="020E0502030303020204" pitchFamily="34" charset="0"/>
              </a:defRPr>
            </a:lvl4pPr>
            <a:lvl5pPr marL="1826638" indent="-298443">
              <a:lnSpc>
                <a:spcPct val="100000"/>
              </a:lnSpc>
              <a:buFont typeface="Arial"/>
              <a:buChar char="•"/>
              <a:defRPr sz="1800"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6"/>
          <p:cNvSpPr>
            <a:spLocks noGrp="1"/>
          </p:cNvSpPr>
          <p:nvPr>
            <p:ph type="ftr" sz="quarter" idx="13"/>
          </p:nvPr>
        </p:nvSpPr>
        <p:spPr/>
        <p:txBody>
          <a:bodyPr/>
          <a:lstStyle>
            <a:lvl1pPr>
              <a:defRPr/>
            </a:lvl1pPr>
          </a:lstStyle>
          <a:p>
            <a:pPr>
              <a:defRPr/>
            </a:pPr>
            <a:endParaRPr lang="en-US"/>
          </a:p>
        </p:txBody>
      </p:sp>
      <p:sp>
        <p:nvSpPr>
          <p:cNvPr id="5" name="Slide Number Placeholder 16"/>
          <p:cNvSpPr>
            <a:spLocks noGrp="1"/>
          </p:cNvSpPr>
          <p:nvPr>
            <p:ph type="sldNum" sz="quarter" idx="14"/>
          </p:nvPr>
        </p:nvSpPr>
        <p:spPr/>
        <p:txBody>
          <a:bodyPr/>
          <a:lstStyle>
            <a:lvl1pPr>
              <a:defRPr/>
            </a:lvl1pPr>
          </a:lstStyle>
          <a:p>
            <a:pPr>
              <a:defRPr/>
            </a:pPr>
            <a:fld id="{8FF6CE91-76ED-4C71-9F45-E190C451ADDB}" type="slidenum">
              <a:rPr lang="en-US" altLang="en-US" smtClean="0"/>
              <a:pPr>
                <a:defRPr/>
              </a:pPr>
              <a:t>‹nr.›</a:t>
            </a:fld>
            <a:endParaRPr lang="en-US" altLang="en-US"/>
          </a:p>
        </p:txBody>
      </p:sp>
      <p:sp>
        <p:nvSpPr>
          <p:cNvPr id="3" name="Title 1">
            <a:extLst>
              <a:ext uri="{FF2B5EF4-FFF2-40B4-BE49-F238E27FC236}">
                <a16:creationId xmlns:a16="http://schemas.microsoft.com/office/drawing/2014/main" id="{78F724F0-3B31-37D0-3CE6-023762BBD9FC}"/>
              </a:ext>
            </a:extLst>
          </p:cNvPr>
          <p:cNvSpPr>
            <a:spLocks noGrp="1"/>
          </p:cNvSpPr>
          <p:nvPr>
            <p:ph type="title"/>
          </p:nvPr>
        </p:nvSpPr>
        <p:spPr>
          <a:xfrm>
            <a:off x="406400" y="478640"/>
            <a:ext cx="8534400" cy="630494"/>
          </a:xfrm>
        </p:spPr>
        <p:txBody>
          <a:bodyPr/>
          <a:lstStyle>
            <a:lvl1pPr>
              <a:defRPr>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1411622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p>
        </p:txBody>
      </p:sp>
      <p:sp>
        <p:nvSpPr>
          <p:cNvPr id="5" name="Content Placeholder 5"/>
          <p:cNvSpPr>
            <a:spLocks noGrp="1"/>
          </p:cNvSpPr>
          <p:nvPr>
            <p:ph sz="quarter" idx="12"/>
          </p:nvPr>
        </p:nvSpPr>
        <p:spPr>
          <a:xfrm>
            <a:off x="406400" y="1473913"/>
            <a:ext cx="5537071"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24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2133" b="0" i="0">
                <a:latin typeface="Candara" panose="020E0502030303020204" pitchFamily="34" charset="0"/>
                <a:cs typeface="Candara" panose="020E0502030303020204" pitchFamily="34" charset="0"/>
              </a:defRPr>
            </a:lvl4pPr>
            <a:lvl5pPr marL="1826638" indent="-298443">
              <a:lnSpc>
                <a:spcPct val="100000"/>
              </a:lnSpc>
              <a:buFont typeface="Arial"/>
              <a:buChar char="•"/>
              <a:defRPr sz="2133"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6188866" y="1470879"/>
            <a:ext cx="5537071"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24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2133" b="0" i="0">
                <a:latin typeface="Candara" panose="020E0502030303020204" pitchFamily="34" charset="0"/>
                <a:cs typeface="Candara" panose="020E0502030303020204" pitchFamily="34" charset="0"/>
              </a:defRPr>
            </a:lvl4pPr>
            <a:lvl5pPr marL="1826638" indent="-298443">
              <a:lnSpc>
                <a:spcPct val="100000"/>
              </a:lnSpc>
              <a:buFont typeface="Arial"/>
              <a:buChar char="•"/>
              <a:defRPr sz="2133"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p:txBody>
          <a:bodyPr/>
          <a:lstStyle>
            <a:lvl1pPr>
              <a:defRPr/>
            </a:lvl1pPr>
          </a:lstStyle>
          <a:p>
            <a:endParaRPr lang="en-US"/>
          </a:p>
        </p:txBody>
      </p:sp>
      <p:sp>
        <p:nvSpPr>
          <p:cNvPr id="8" name="Slide Number Placeholder 16"/>
          <p:cNvSpPr>
            <a:spLocks noGrp="1"/>
          </p:cNvSpPr>
          <p:nvPr>
            <p:ph type="sldNum" sz="quarter" idx="15"/>
          </p:nvPr>
        </p:nvSpPr>
        <p:spPr/>
        <p:txBody>
          <a:bodyPr/>
          <a:lstStyle>
            <a:lvl1pPr>
              <a:defRPr/>
            </a:lvl1pPr>
          </a:lstStyle>
          <a:p>
            <a:fld id="{BE3582D2-C8F7-45AD-A01D-ECA44DCF08A3}" type="slidenum">
              <a:rPr lang="en-US" smtClean="0"/>
              <a:t>‹nr.›</a:t>
            </a:fld>
            <a:endParaRPr lang="en-US"/>
          </a:p>
        </p:txBody>
      </p:sp>
    </p:spTree>
    <p:extLst>
      <p:ext uri="{BB962C8B-B14F-4D97-AF65-F5344CB8AC3E}">
        <p14:creationId xmlns:p14="http://schemas.microsoft.com/office/powerpoint/2010/main" val="7951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p>
        </p:txBody>
      </p:sp>
      <p:sp>
        <p:nvSpPr>
          <p:cNvPr id="3" name="Footer Placeholder 6"/>
          <p:cNvSpPr>
            <a:spLocks noGrp="1"/>
          </p:cNvSpPr>
          <p:nvPr>
            <p:ph type="ftr" sz="quarter" idx="10"/>
          </p:nvPr>
        </p:nvSpPr>
        <p:spPr/>
        <p:txBody>
          <a:bodyPr/>
          <a:lstStyle>
            <a:lvl1pPr>
              <a:defRPr/>
            </a:lvl1pPr>
          </a:lstStyle>
          <a:p>
            <a:endParaRPr lang="en-US"/>
          </a:p>
        </p:txBody>
      </p:sp>
      <p:sp>
        <p:nvSpPr>
          <p:cNvPr id="4" name="Slide Number Placeholder 16"/>
          <p:cNvSpPr>
            <a:spLocks noGrp="1"/>
          </p:cNvSpPr>
          <p:nvPr>
            <p:ph type="sldNum" sz="quarter" idx="11"/>
          </p:nvPr>
        </p:nvSpPr>
        <p:spPr/>
        <p:txBody>
          <a:bodyPr/>
          <a:lstStyle>
            <a:lvl1pPr>
              <a:defRPr/>
            </a:lvl1pPr>
          </a:lstStyle>
          <a:p>
            <a:fld id="{47DA9EB3-6352-4A1E-960F-5C2D32FCE7E4}" type="slidenum">
              <a:rPr lang="en-US" smtClean="0"/>
              <a:t>‹nr.›</a:t>
            </a:fld>
            <a:endParaRPr lang="en-US"/>
          </a:p>
        </p:txBody>
      </p:sp>
      <p:sp>
        <p:nvSpPr>
          <p:cNvPr id="5" name="TextBox 4">
            <a:extLst>
              <a:ext uri="{FF2B5EF4-FFF2-40B4-BE49-F238E27FC236}">
                <a16:creationId xmlns:a16="http://schemas.microsoft.com/office/drawing/2014/main" id="{5C4C560C-FCF8-7C29-827F-6A7F5797884E}"/>
              </a:ext>
            </a:extLst>
          </p:cNvPr>
          <p:cNvSpPr txBox="1">
            <a:spLocks noGrp="1" noRot="1" noMove="1" noResize="1" noEditPoints="1" noAdjustHandles="1" noChangeArrowheads="1" noChangeShapeType="1"/>
          </p:cNvSpPr>
          <p:nvPr userDrawn="1"/>
        </p:nvSpPr>
        <p:spPr>
          <a:xfrm>
            <a:off x="10002982" y="6105251"/>
            <a:ext cx="2189018" cy="752749"/>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pic>
        <p:nvPicPr>
          <p:cNvPr id="6" name="Picture 5" descr="A picture containing text, outdoor, sign, dark&#10;&#10;Description automatically generated">
            <a:extLst>
              <a:ext uri="{FF2B5EF4-FFF2-40B4-BE49-F238E27FC236}">
                <a16:creationId xmlns:a16="http://schemas.microsoft.com/office/drawing/2014/main" id="{305D665F-5AF4-C190-51C6-AC86B4BD5F0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2752" t="21881" r="21836" b="22523"/>
          <a:stretch/>
        </p:blipFill>
        <p:spPr>
          <a:xfrm>
            <a:off x="11511918" y="6150138"/>
            <a:ext cx="629282" cy="631372"/>
          </a:xfrm>
          <a:prstGeom prst="rect">
            <a:avLst/>
          </a:prstGeom>
        </p:spPr>
      </p:pic>
    </p:spTree>
    <p:extLst>
      <p:ext uri="{BB962C8B-B14F-4D97-AF65-F5344CB8AC3E}">
        <p14:creationId xmlns:p14="http://schemas.microsoft.com/office/powerpoint/2010/main" val="229558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ITT-MA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F82854-6D8A-49B1-8AC3-3B4A3A670EAC}"/>
              </a:ext>
            </a:extLst>
          </p:cNvPr>
          <p:cNvSpPr>
            <a:spLocks noGrp="1"/>
          </p:cNvSpPr>
          <p:nvPr>
            <p:ph idx="1"/>
          </p:nvPr>
        </p:nvSpPr>
        <p:spPr/>
        <p:txBody>
          <a:bodyPr/>
          <a:lstStyle>
            <a:lvl1pPr>
              <a:defRPr>
                <a:latin typeface="Candara" panose="020E0502030303020204" pitchFamily="34" charset="0"/>
              </a:defRPr>
            </a:lvl1pPr>
            <a:lvl2pPr marL="450838" indent="0">
              <a:buNone/>
              <a:defRPr>
                <a:latin typeface="Candara" panose="020E0502030303020204" pitchFamily="34" charset="0"/>
              </a:defRPr>
            </a:lvl2pPr>
            <a:lvl3pPr>
              <a:defRPr>
                <a:latin typeface="Candara" panose="020E0502030303020204" pitchFamily="34" charset="0"/>
              </a:defRPr>
            </a:lvl3pPr>
            <a:lvl4pPr marL="1828755" indent="0">
              <a:buNone/>
              <a:defRPr/>
            </a:lvl4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Date Placeholder 3">
            <a:extLst>
              <a:ext uri="{FF2B5EF4-FFF2-40B4-BE49-F238E27FC236}">
                <a16:creationId xmlns:a16="http://schemas.microsoft.com/office/drawing/2014/main" id="{00D79C02-1DAD-4757-A2B0-114E77426D9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C854B8-CB7B-4465-B71F-5207AE68A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0831F-2E60-4DDD-B4BF-A586CDBD75D9}"/>
              </a:ext>
            </a:extLst>
          </p:cNvPr>
          <p:cNvSpPr>
            <a:spLocks noGrp="1"/>
          </p:cNvSpPr>
          <p:nvPr>
            <p:ph type="sldNum" sz="quarter" idx="12"/>
          </p:nvPr>
        </p:nvSpPr>
        <p:spPr/>
        <p:txBody>
          <a:bodyPr/>
          <a:lstStyle/>
          <a:p>
            <a:fld id="{47DA9EB3-6352-4A1E-960F-5C2D32FCE7E4}" type="slidenum">
              <a:rPr lang="en-US" smtClean="0"/>
              <a:t>‹nr.›</a:t>
            </a:fld>
            <a:endParaRPr lang="en-US"/>
          </a:p>
        </p:txBody>
      </p:sp>
      <p:sp>
        <p:nvSpPr>
          <p:cNvPr id="9" name="Title 1">
            <a:extLst>
              <a:ext uri="{FF2B5EF4-FFF2-40B4-BE49-F238E27FC236}">
                <a16:creationId xmlns:a16="http://schemas.microsoft.com/office/drawing/2014/main" id="{FAD8EAED-05F3-909C-A83D-BD5705AC80FF}"/>
              </a:ext>
            </a:extLst>
          </p:cNvPr>
          <p:cNvSpPr>
            <a:spLocks noGrp="1"/>
          </p:cNvSpPr>
          <p:nvPr>
            <p:ph type="title"/>
          </p:nvPr>
        </p:nvSpPr>
        <p:spPr>
          <a:xfrm>
            <a:off x="406400" y="478640"/>
            <a:ext cx="8534400" cy="630494"/>
          </a:xfrm>
        </p:spPr>
        <p:txBody>
          <a:bodyPr/>
          <a:lstStyle>
            <a:lvl1pPr>
              <a:defRPr>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3692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EFF7-D785-5BCE-3B7A-03DEA49491B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8979719-FF55-50BC-D4D6-5F0EF981836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04AC382-4333-AA50-2729-BA26D3F8B63E}"/>
              </a:ext>
            </a:extLst>
          </p:cNvPr>
          <p:cNvSpPr>
            <a:spLocks noGrp="1"/>
          </p:cNvSpPr>
          <p:nvPr>
            <p:ph type="sldNum" sz="quarter" idx="11"/>
          </p:nvPr>
        </p:nvSpPr>
        <p:spPr/>
        <p:txBody>
          <a:bodyPr/>
          <a:lstStyle/>
          <a:p>
            <a:fld id="{BE3582D2-C8F7-45AD-A01D-ECA44DCF08A3}" type="slidenum">
              <a:rPr lang="en-US" smtClean="0"/>
              <a:t>‹nr.›</a:t>
            </a:fld>
            <a:endParaRPr lang="en-US"/>
          </a:p>
        </p:txBody>
      </p:sp>
    </p:spTree>
    <p:extLst>
      <p:ext uri="{BB962C8B-B14F-4D97-AF65-F5344CB8AC3E}">
        <p14:creationId xmlns:p14="http://schemas.microsoft.com/office/powerpoint/2010/main" val="3177285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0ABCBF-9B95-3D8E-C703-37395621DAB0}"/>
              </a:ext>
            </a:extLst>
          </p:cNvPr>
          <p:cNvSpPr>
            <a:spLocks noGrp="1"/>
          </p:cNvSpPr>
          <p:nvPr>
            <p:ph type="dt" sz="half" idx="10"/>
          </p:nvPr>
        </p:nvSpPr>
        <p:spPr/>
        <p:txBody>
          <a:bodyPr/>
          <a:lstStyle/>
          <a:p>
            <a:fld id="{8DAB83DE-2458-564E-B820-C7BEEE577656}" type="datetimeFigureOut">
              <a:rPr lang="en-US" smtClean="0"/>
              <a:t>6/2/2025</a:t>
            </a:fld>
            <a:endParaRPr lang="en-US"/>
          </a:p>
        </p:txBody>
      </p:sp>
      <p:sp>
        <p:nvSpPr>
          <p:cNvPr id="3" name="Footer Placeholder 2">
            <a:extLst>
              <a:ext uri="{FF2B5EF4-FFF2-40B4-BE49-F238E27FC236}">
                <a16:creationId xmlns:a16="http://schemas.microsoft.com/office/drawing/2014/main" id="{BB31B450-817C-53D7-2C73-2D4AF9972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9E26BB-B5F3-A033-3592-BC8A54D97C07}"/>
              </a:ext>
            </a:extLst>
          </p:cNvPr>
          <p:cNvSpPr>
            <a:spLocks noGrp="1"/>
          </p:cNvSpPr>
          <p:nvPr>
            <p:ph type="sldNum" sz="quarter" idx="12"/>
          </p:nvPr>
        </p:nvSpPr>
        <p:spPr/>
        <p:txBody>
          <a:bodyPr/>
          <a:lstStyle/>
          <a:p>
            <a:fld id="{9BC27B79-8147-3849-91C6-B58325915FD3}" type="slidenum">
              <a:rPr lang="en-US" smtClean="0"/>
              <a:t>‹nr.›</a:t>
            </a:fld>
            <a:endParaRPr lang="en-US"/>
          </a:p>
        </p:txBody>
      </p:sp>
    </p:spTree>
    <p:extLst>
      <p:ext uri="{BB962C8B-B14F-4D97-AF65-F5344CB8AC3E}">
        <p14:creationId xmlns:p14="http://schemas.microsoft.com/office/powerpoint/2010/main" val="34789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3DB5-5E45-F52C-9AC9-7B70C36339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377AAB-7A68-7C6A-B463-D28A86C46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A72A44-B5AC-C63C-855D-0527AFD54A71}"/>
              </a:ext>
            </a:extLst>
          </p:cNvPr>
          <p:cNvSpPr>
            <a:spLocks noGrp="1"/>
          </p:cNvSpPr>
          <p:nvPr>
            <p:ph type="dt" sz="half" idx="10"/>
          </p:nvPr>
        </p:nvSpPr>
        <p:spPr/>
        <p:txBody>
          <a:bodyPr/>
          <a:lstStyle/>
          <a:p>
            <a:fld id="{8DAB83DE-2458-564E-B820-C7BEEE577656}" type="datetimeFigureOut">
              <a:rPr lang="en-US" smtClean="0"/>
              <a:t>6/2/2025</a:t>
            </a:fld>
            <a:endParaRPr lang="en-US"/>
          </a:p>
        </p:txBody>
      </p:sp>
      <p:sp>
        <p:nvSpPr>
          <p:cNvPr id="5" name="Footer Placeholder 4">
            <a:extLst>
              <a:ext uri="{FF2B5EF4-FFF2-40B4-BE49-F238E27FC236}">
                <a16:creationId xmlns:a16="http://schemas.microsoft.com/office/drawing/2014/main" id="{5BD197AF-E99B-3C41-2884-1DC4B9BDA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51ABC-5E7B-4DB0-1333-E5FA044D16E3}"/>
              </a:ext>
            </a:extLst>
          </p:cNvPr>
          <p:cNvSpPr>
            <a:spLocks noGrp="1"/>
          </p:cNvSpPr>
          <p:nvPr>
            <p:ph type="sldNum" sz="quarter" idx="12"/>
          </p:nvPr>
        </p:nvSpPr>
        <p:spPr/>
        <p:txBody>
          <a:bodyPr/>
          <a:lstStyle/>
          <a:p>
            <a:fld id="{9BC27B79-8147-3849-91C6-B58325915FD3}" type="slidenum">
              <a:rPr lang="en-US" smtClean="0"/>
              <a:t>‹nr.›</a:t>
            </a:fld>
            <a:endParaRPr lang="en-US"/>
          </a:p>
        </p:txBody>
      </p:sp>
    </p:spTree>
    <p:extLst>
      <p:ext uri="{BB962C8B-B14F-4D97-AF65-F5344CB8AC3E}">
        <p14:creationId xmlns:p14="http://schemas.microsoft.com/office/powerpoint/2010/main" val="3457939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ndard Layout">
  <p:cSld name="Standard Layou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406400" y="521281"/>
            <a:ext cx="8534400" cy="587853"/>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SzPts val="1400"/>
              <a:buNone/>
              <a:defRPr>
                <a:latin typeface="Candara"/>
                <a:ea typeface="Candara"/>
                <a:cs typeface="Candara"/>
                <a:sym typeface="Candara"/>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9" name="Google Shape;119;p24"/>
          <p:cNvSpPr txBox="1">
            <a:spLocks noGrp="1"/>
          </p:cNvSpPr>
          <p:nvPr>
            <p:ph type="body" idx="1"/>
          </p:nvPr>
        </p:nvSpPr>
        <p:spPr>
          <a:xfrm>
            <a:off x="406400" y="1473913"/>
            <a:ext cx="11383839" cy="4515812"/>
          </a:xfrm>
          <a:prstGeom prst="rect">
            <a:avLst/>
          </a:prstGeom>
          <a:noFill/>
          <a:ln>
            <a:noFill/>
          </a:ln>
        </p:spPr>
        <p:txBody>
          <a:bodyPr spcFirstLastPara="1" wrap="square" lIns="91425" tIns="45700" rIns="91425" bIns="45700" anchor="t" anchorCtr="0">
            <a:noAutofit/>
          </a:bodyPr>
          <a:lstStyle>
            <a:lvl1pPr marL="304815" lvl="0" indent="-338730" algn="l">
              <a:lnSpc>
                <a:spcPct val="90000"/>
              </a:lnSpc>
              <a:spcBef>
                <a:spcPts val="533"/>
              </a:spcBef>
              <a:spcAft>
                <a:spcPts val="0"/>
              </a:spcAft>
              <a:buClr>
                <a:srgbClr val="262626"/>
              </a:buClr>
              <a:buSzPts val="4401"/>
              <a:buChar char="▪"/>
              <a:defRPr b="0" i="0">
                <a:latin typeface="Candara"/>
                <a:ea typeface="Candara"/>
                <a:cs typeface="Candara"/>
                <a:sym typeface="Candara"/>
              </a:defRPr>
            </a:lvl1pPr>
            <a:lvl2pPr marL="609630" lvl="1" indent="-228611" algn="l">
              <a:lnSpc>
                <a:spcPct val="100000"/>
              </a:lnSpc>
              <a:spcBef>
                <a:spcPts val="533"/>
              </a:spcBef>
              <a:spcAft>
                <a:spcPts val="0"/>
              </a:spcAft>
              <a:buClr>
                <a:srgbClr val="262626"/>
              </a:buClr>
              <a:buSzPts val="1800"/>
              <a:buChar char="–"/>
              <a:defRPr b="0" i="0">
                <a:latin typeface="Candara"/>
                <a:ea typeface="Candara"/>
                <a:cs typeface="Candara"/>
                <a:sym typeface="Candara"/>
              </a:defRPr>
            </a:lvl2pPr>
            <a:lvl3pPr marL="914446" lvl="2" indent="-243852" algn="l">
              <a:lnSpc>
                <a:spcPct val="100000"/>
              </a:lnSpc>
              <a:spcBef>
                <a:spcPts val="533"/>
              </a:spcBef>
              <a:spcAft>
                <a:spcPts val="0"/>
              </a:spcAft>
              <a:buClr>
                <a:srgbClr val="262626"/>
              </a:buClr>
              <a:buSzPts val="2160"/>
              <a:buChar char="▪"/>
              <a:defRPr sz="1800" b="0" i="0">
                <a:latin typeface="Candara"/>
                <a:ea typeface="Candara"/>
                <a:cs typeface="Candara"/>
                <a:sym typeface="Candara"/>
              </a:defRPr>
            </a:lvl3pPr>
            <a:lvl4pPr marL="1219261" lvl="3" indent="-266713" algn="l">
              <a:lnSpc>
                <a:spcPct val="100000"/>
              </a:lnSpc>
              <a:spcBef>
                <a:spcPts val="533"/>
              </a:spcBef>
              <a:spcAft>
                <a:spcPts val="0"/>
              </a:spcAft>
              <a:buClr>
                <a:schemeClr val="dk1"/>
              </a:buClr>
              <a:buSzPts val="2700"/>
              <a:buFont typeface="Noto Sans Symbols"/>
              <a:buChar char="▪"/>
              <a:defRPr sz="1800" b="0" i="0">
                <a:latin typeface="Candara"/>
                <a:ea typeface="Candara"/>
                <a:cs typeface="Candara"/>
                <a:sym typeface="Candara"/>
              </a:defRPr>
            </a:lvl4pPr>
            <a:lvl5pPr marL="1524076" lvl="4" indent="-266713" algn="l">
              <a:lnSpc>
                <a:spcPct val="100000"/>
              </a:lnSpc>
              <a:spcBef>
                <a:spcPts val="360"/>
              </a:spcBef>
              <a:spcAft>
                <a:spcPts val="0"/>
              </a:spcAft>
              <a:buClr>
                <a:schemeClr val="dk1"/>
              </a:buClr>
              <a:buSzPts val="2700"/>
              <a:buFont typeface="Arial"/>
              <a:buChar char="•"/>
              <a:defRPr sz="1800" b="0" i="0">
                <a:latin typeface="Candara"/>
                <a:ea typeface="Candara"/>
                <a:cs typeface="Candara"/>
                <a:sym typeface="Candara"/>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20" name="Google Shape;120;p24"/>
          <p:cNvSpPr txBox="1">
            <a:spLocks noGrp="1"/>
          </p:cNvSpPr>
          <p:nvPr>
            <p:ph type="ftr" idx="11"/>
          </p:nvPr>
        </p:nvSpPr>
        <p:spPr>
          <a:xfrm>
            <a:off x="4165600" y="6280152"/>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sldNum" idx="12"/>
          </p:nvPr>
        </p:nvSpPr>
        <p:spPr>
          <a:xfrm>
            <a:off x="406401" y="6309786"/>
            <a:ext cx="937684" cy="366183"/>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600">
                <a:solidFill>
                  <a:srgbClr val="898989"/>
                </a:solidFill>
                <a:latin typeface="Helvetica Neue Light"/>
                <a:ea typeface="Helvetica Neue Light"/>
                <a:cs typeface="Helvetica Neue Light"/>
                <a:sym typeface="Helvetica Neue Light"/>
              </a:defRPr>
            </a:lvl1pPr>
            <a:lvl2pPr marL="0" marR="0" lvl="1" indent="0" algn="l">
              <a:spcBef>
                <a:spcPts val="0"/>
              </a:spcBef>
              <a:buNone/>
              <a:defRPr sz="1600">
                <a:solidFill>
                  <a:srgbClr val="898989"/>
                </a:solidFill>
                <a:latin typeface="Helvetica Neue Light"/>
                <a:ea typeface="Helvetica Neue Light"/>
                <a:cs typeface="Helvetica Neue Light"/>
                <a:sym typeface="Helvetica Neue Light"/>
              </a:defRPr>
            </a:lvl2pPr>
            <a:lvl3pPr marL="0" marR="0" lvl="2" indent="0" algn="l">
              <a:spcBef>
                <a:spcPts val="0"/>
              </a:spcBef>
              <a:buNone/>
              <a:defRPr sz="1600">
                <a:solidFill>
                  <a:srgbClr val="898989"/>
                </a:solidFill>
                <a:latin typeface="Helvetica Neue Light"/>
                <a:ea typeface="Helvetica Neue Light"/>
                <a:cs typeface="Helvetica Neue Light"/>
                <a:sym typeface="Helvetica Neue Light"/>
              </a:defRPr>
            </a:lvl3pPr>
            <a:lvl4pPr marL="0" marR="0" lvl="3" indent="0" algn="l">
              <a:spcBef>
                <a:spcPts val="0"/>
              </a:spcBef>
              <a:buNone/>
              <a:defRPr sz="1600">
                <a:solidFill>
                  <a:srgbClr val="898989"/>
                </a:solidFill>
                <a:latin typeface="Helvetica Neue Light"/>
                <a:ea typeface="Helvetica Neue Light"/>
                <a:cs typeface="Helvetica Neue Light"/>
                <a:sym typeface="Helvetica Neue Light"/>
              </a:defRPr>
            </a:lvl4pPr>
            <a:lvl5pPr marL="0" marR="0" lvl="4" indent="0" algn="l">
              <a:spcBef>
                <a:spcPts val="0"/>
              </a:spcBef>
              <a:buNone/>
              <a:defRPr sz="1600">
                <a:solidFill>
                  <a:srgbClr val="898989"/>
                </a:solidFill>
                <a:latin typeface="Helvetica Neue Light"/>
                <a:ea typeface="Helvetica Neue Light"/>
                <a:cs typeface="Helvetica Neue Light"/>
                <a:sym typeface="Helvetica Neue Light"/>
              </a:defRPr>
            </a:lvl5pPr>
            <a:lvl6pPr marL="0" marR="0" lvl="5" indent="0" algn="l">
              <a:spcBef>
                <a:spcPts val="0"/>
              </a:spcBef>
              <a:buNone/>
              <a:defRPr sz="1600">
                <a:solidFill>
                  <a:srgbClr val="898989"/>
                </a:solidFill>
                <a:latin typeface="Helvetica Neue Light"/>
                <a:ea typeface="Helvetica Neue Light"/>
                <a:cs typeface="Helvetica Neue Light"/>
                <a:sym typeface="Helvetica Neue Light"/>
              </a:defRPr>
            </a:lvl6pPr>
            <a:lvl7pPr marL="0" marR="0" lvl="6" indent="0" algn="l">
              <a:spcBef>
                <a:spcPts val="0"/>
              </a:spcBef>
              <a:buNone/>
              <a:defRPr sz="1600">
                <a:solidFill>
                  <a:srgbClr val="898989"/>
                </a:solidFill>
                <a:latin typeface="Helvetica Neue Light"/>
                <a:ea typeface="Helvetica Neue Light"/>
                <a:cs typeface="Helvetica Neue Light"/>
                <a:sym typeface="Helvetica Neue Light"/>
              </a:defRPr>
            </a:lvl7pPr>
            <a:lvl8pPr marL="0" marR="0" lvl="7" indent="0" algn="l">
              <a:spcBef>
                <a:spcPts val="0"/>
              </a:spcBef>
              <a:buNone/>
              <a:defRPr sz="1600">
                <a:solidFill>
                  <a:srgbClr val="898989"/>
                </a:solidFill>
                <a:latin typeface="Helvetica Neue Light"/>
                <a:ea typeface="Helvetica Neue Light"/>
                <a:cs typeface="Helvetica Neue Light"/>
                <a:sym typeface="Helvetica Neue Light"/>
              </a:defRPr>
            </a:lvl8pPr>
            <a:lvl9pPr marL="0" marR="0" lvl="8" indent="0" algn="l">
              <a:spcBef>
                <a:spcPts val="0"/>
              </a:spcBef>
              <a:buNone/>
              <a:defRPr sz="1600">
                <a:solidFill>
                  <a:srgbClr val="898989"/>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‹nr.›</a:t>
            </a:fld>
            <a:endParaRPr/>
          </a:p>
        </p:txBody>
      </p:sp>
    </p:spTree>
    <p:extLst>
      <p:ext uri="{BB962C8B-B14F-4D97-AF65-F5344CB8AC3E}">
        <p14:creationId xmlns:p14="http://schemas.microsoft.com/office/powerpoint/2010/main" val="3370005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SITT-MA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CA8A-01D3-4721-B9B8-27CF158299A3}"/>
              </a:ext>
            </a:extLst>
          </p:cNvPr>
          <p:cNvSpPr>
            <a:spLocks noGrp="1"/>
          </p:cNvSpPr>
          <p:nvPr>
            <p:ph type="title"/>
          </p:nvPr>
        </p:nvSpPr>
        <p:spPr>
          <a:xfrm>
            <a:off x="406400" y="568818"/>
            <a:ext cx="11379200" cy="618631"/>
          </a:xfrm>
        </p:spPr>
        <p:txBody>
          <a:bodyPr/>
          <a:lstStyle>
            <a:lvl1pPr>
              <a:defRPr>
                <a:latin typeface="Candara" panose="020E05020303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2F82854-6D8A-49B1-8AC3-3B4A3A670EAC}"/>
              </a:ext>
            </a:extLst>
          </p:cNvPr>
          <p:cNvSpPr>
            <a:spLocks noGrp="1"/>
          </p:cNvSpPr>
          <p:nvPr>
            <p:ph idx="1"/>
          </p:nvPr>
        </p:nvSpPr>
        <p:spPr/>
        <p:txBody>
          <a:bodyPr/>
          <a:lstStyle>
            <a:lvl1pPr>
              <a:defRPr>
                <a:latin typeface="Candara" panose="020E0502030303020204" pitchFamily="34" charset="0"/>
              </a:defRPr>
            </a:lvl1pPr>
            <a:lvl2pPr marL="450838" indent="0">
              <a:buNone/>
              <a:defRPr>
                <a:latin typeface="Candara" panose="020E0502030303020204" pitchFamily="34" charset="0"/>
              </a:defRPr>
            </a:lvl2pPr>
            <a:lvl3pPr>
              <a:defRPr>
                <a:latin typeface="Candara" panose="020E0502030303020204" pitchFamily="34" charset="0"/>
              </a:defRPr>
            </a:lvl3pPr>
            <a:lvl4pPr marL="1828755" indent="0">
              <a:buNone/>
              <a:defRPr/>
            </a:lvl4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Date Placeholder 3">
            <a:extLst>
              <a:ext uri="{FF2B5EF4-FFF2-40B4-BE49-F238E27FC236}">
                <a16:creationId xmlns:a16="http://schemas.microsoft.com/office/drawing/2014/main" id="{00D79C02-1DAD-4757-A2B0-114E77426D92}"/>
              </a:ext>
            </a:extLst>
          </p:cNvPr>
          <p:cNvSpPr>
            <a:spLocks noGrp="1"/>
          </p:cNvSpPr>
          <p:nvPr>
            <p:ph type="dt" sz="half" idx="10"/>
          </p:nvPr>
        </p:nvSpPr>
        <p:spPr/>
        <p:txBody>
          <a:bodyPr/>
          <a:lstStyle/>
          <a:p>
            <a:fld id="{34B03937-985C-49B5-BAE3-917B4E435315}" type="datetimeFigureOut">
              <a:rPr lang="en-US" smtClean="0"/>
              <a:t>6/2/2025</a:t>
            </a:fld>
            <a:endParaRPr lang="en-US"/>
          </a:p>
        </p:txBody>
      </p:sp>
      <p:sp>
        <p:nvSpPr>
          <p:cNvPr id="5" name="Footer Placeholder 4">
            <a:extLst>
              <a:ext uri="{FF2B5EF4-FFF2-40B4-BE49-F238E27FC236}">
                <a16:creationId xmlns:a16="http://schemas.microsoft.com/office/drawing/2014/main" id="{2EC854B8-CB7B-4465-B71F-5207AE68A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0831F-2E60-4DDD-B4BF-A586CDBD75D9}"/>
              </a:ext>
            </a:extLst>
          </p:cNvPr>
          <p:cNvSpPr>
            <a:spLocks noGrp="1"/>
          </p:cNvSpPr>
          <p:nvPr>
            <p:ph type="sldNum" sz="quarter" idx="12"/>
          </p:nvPr>
        </p:nvSpPr>
        <p:spPr/>
        <p:txBody>
          <a:bodyPr/>
          <a:lstStyle/>
          <a:p>
            <a:fld id="{47DA9EB3-6352-4A1E-960F-5C2D32FCE7E4}" type="slidenum">
              <a:rPr lang="en-US" smtClean="0"/>
              <a:t>‹nr.›</a:t>
            </a:fld>
            <a:endParaRPr lang="en-US"/>
          </a:p>
        </p:txBody>
      </p:sp>
    </p:spTree>
    <p:extLst>
      <p:ext uri="{BB962C8B-B14F-4D97-AF65-F5344CB8AC3E}">
        <p14:creationId xmlns:p14="http://schemas.microsoft.com/office/powerpoint/2010/main" val="411652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501618"/>
            <a:ext cx="8534400" cy="618631"/>
          </a:xfrm>
        </p:spPr>
        <p:txBody>
          <a:bodyPr/>
          <a:lstStyle>
            <a:lvl1pPr>
              <a:defRPr>
                <a:latin typeface="Candara" panose="020E0502030303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latin typeface="Candara" panose="020E0502030303020204" pitchFamily="34" charset="0"/>
              </a:defRPr>
            </a:lvl1pPr>
            <a:lvl2pPr>
              <a:defRPr>
                <a:solidFill>
                  <a:srgbClr val="262626"/>
                </a:solidFill>
                <a:latin typeface="Candara" panose="020E0502030303020204" pitchFamily="34" charset="0"/>
              </a:defRPr>
            </a:lvl2pPr>
            <a:lvl3pPr>
              <a:defRPr>
                <a:solidFill>
                  <a:srgbClr val="262626"/>
                </a:solidFill>
                <a:latin typeface="Candara" panose="020E0502030303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
        <p:nvSpPr>
          <p:cNvPr id="5" name="TextBox 4">
            <a:extLst>
              <a:ext uri="{FF2B5EF4-FFF2-40B4-BE49-F238E27FC236}">
                <a16:creationId xmlns:a16="http://schemas.microsoft.com/office/drawing/2014/main" id="{9A82B808-CF1C-152F-72EA-547F8F16BC55}"/>
              </a:ext>
            </a:extLst>
          </p:cNvPr>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a:solidFill>
                <a:srgbClr val="696253"/>
              </a:solidFill>
              <a:latin typeface="Calibri"/>
            </a:endParaRPr>
          </a:p>
        </p:txBody>
      </p:sp>
    </p:spTree>
    <p:extLst>
      <p:ext uri="{BB962C8B-B14F-4D97-AF65-F5344CB8AC3E}">
        <p14:creationId xmlns:p14="http://schemas.microsoft.com/office/powerpoint/2010/main" val="2978301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406399" y="1473913"/>
            <a:ext cx="11383839"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18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1800" b="0" i="0">
                <a:latin typeface="Candara" panose="020E0502030303020204" pitchFamily="34" charset="0"/>
                <a:cs typeface="Candara" panose="020E0502030303020204" pitchFamily="34" charset="0"/>
              </a:defRPr>
            </a:lvl4pPr>
            <a:lvl5pPr marL="1826638" indent="-298443">
              <a:lnSpc>
                <a:spcPct val="100000"/>
              </a:lnSpc>
              <a:buFont typeface="Arial"/>
              <a:buChar char="•"/>
              <a:defRPr sz="1800"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6"/>
          <p:cNvSpPr>
            <a:spLocks noGrp="1"/>
          </p:cNvSpPr>
          <p:nvPr>
            <p:ph type="ftr" sz="quarter" idx="13"/>
          </p:nvPr>
        </p:nvSpPr>
        <p:spPr/>
        <p:txBody>
          <a:bodyPr/>
          <a:lstStyle>
            <a:lvl1pPr>
              <a:defRPr/>
            </a:lvl1pPr>
          </a:lstStyle>
          <a:p>
            <a:pPr>
              <a:defRPr/>
            </a:pPr>
            <a:endParaRPr lang="en-US"/>
          </a:p>
        </p:txBody>
      </p:sp>
      <p:sp>
        <p:nvSpPr>
          <p:cNvPr id="5" name="Slide Number Placeholder 16"/>
          <p:cNvSpPr>
            <a:spLocks noGrp="1"/>
          </p:cNvSpPr>
          <p:nvPr>
            <p:ph type="sldNum" sz="quarter" idx="14"/>
          </p:nvPr>
        </p:nvSpPr>
        <p:spPr/>
        <p:txBody>
          <a:bodyPr/>
          <a:lstStyle>
            <a:lvl1pPr>
              <a:defRPr/>
            </a:lvl1pPr>
          </a:lstStyle>
          <a:p>
            <a:pPr>
              <a:defRPr/>
            </a:pPr>
            <a:fld id="{8FF6CE91-76ED-4C71-9F45-E190C451ADDB}" type="slidenum">
              <a:rPr lang="en-US" altLang="en-US" smtClean="0"/>
              <a:pPr>
                <a:defRPr/>
              </a:pPr>
              <a:t>‹nr.›</a:t>
            </a:fld>
            <a:endParaRPr lang="en-US" altLang="en-US"/>
          </a:p>
        </p:txBody>
      </p:sp>
      <p:sp>
        <p:nvSpPr>
          <p:cNvPr id="3" name="Title 1">
            <a:extLst>
              <a:ext uri="{FF2B5EF4-FFF2-40B4-BE49-F238E27FC236}">
                <a16:creationId xmlns:a16="http://schemas.microsoft.com/office/drawing/2014/main" id="{78F724F0-3B31-37D0-3CE6-023762BBD9FC}"/>
              </a:ext>
            </a:extLst>
          </p:cNvPr>
          <p:cNvSpPr>
            <a:spLocks noGrp="1"/>
          </p:cNvSpPr>
          <p:nvPr>
            <p:ph type="title"/>
          </p:nvPr>
        </p:nvSpPr>
        <p:spPr>
          <a:xfrm>
            <a:off x="406400" y="478640"/>
            <a:ext cx="8534400" cy="630494"/>
          </a:xfrm>
        </p:spPr>
        <p:txBody>
          <a:bodyPr/>
          <a:lstStyle>
            <a:lvl1pPr>
              <a:defRPr>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684568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p>
        </p:txBody>
      </p:sp>
      <p:sp>
        <p:nvSpPr>
          <p:cNvPr id="5" name="Content Placeholder 5"/>
          <p:cNvSpPr>
            <a:spLocks noGrp="1"/>
          </p:cNvSpPr>
          <p:nvPr>
            <p:ph sz="quarter" idx="12"/>
          </p:nvPr>
        </p:nvSpPr>
        <p:spPr>
          <a:xfrm>
            <a:off x="406400" y="1473913"/>
            <a:ext cx="5537071"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24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2133" b="0" i="0">
                <a:latin typeface="Candara" panose="020E0502030303020204" pitchFamily="34" charset="0"/>
                <a:cs typeface="Candara" panose="020E0502030303020204" pitchFamily="34" charset="0"/>
              </a:defRPr>
            </a:lvl4pPr>
            <a:lvl5pPr marL="1826638" indent="-298443">
              <a:lnSpc>
                <a:spcPct val="100000"/>
              </a:lnSpc>
              <a:buFont typeface="Arial"/>
              <a:buChar char="•"/>
              <a:defRPr sz="2133"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6188866" y="1470879"/>
            <a:ext cx="5537071" cy="4515812"/>
          </a:xfrm>
        </p:spPr>
        <p:txBody>
          <a:bodyPr/>
          <a:lstStyle>
            <a:lvl1pPr>
              <a:defRPr b="0" i="0">
                <a:latin typeface="Candara" panose="020E0502030303020204" pitchFamily="34" charset="0"/>
                <a:cs typeface="Candara" panose="020E0502030303020204" pitchFamily="34" charset="0"/>
              </a:defRPr>
            </a:lvl1pPr>
            <a:lvl2pPr>
              <a:lnSpc>
                <a:spcPct val="100000"/>
              </a:lnSpc>
              <a:defRPr b="0" i="0">
                <a:latin typeface="Candara" panose="020E0502030303020204" pitchFamily="34" charset="0"/>
                <a:cs typeface="Candara" panose="020E0502030303020204" pitchFamily="34" charset="0"/>
              </a:defRPr>
            </a:lvl2pPr>
            <a:lvl3pPr>
              <a:lnSpc>
                <a:spcPct val="100000"/>
              </a:lnSpc>
              <a:defRPr sz="2400" b="0" i="0">
                <a:latin typeface="Candara" panose="020E0502030303020204" pitchFamily="34" charset="0"/>
                <a:cs typeface="Candara" panose="020E0502030303020204" pitchFamily="34" charset="0"/>
              </a:defRPr>
            </a:lvl3pPr>
            <a:lvl4pPr marL="1443531" indent="-298443">
              <a:lnSpc>
                <a:spcPct val="100000"/>
              </a:lnSpc>
              <a:buFont typeface="Wingdings" charset="2"/>
              <a:buChar char="§"/>
              <a:defRPr sz="2133" b="0" i="0">
                <a:latin typeface="Candara" panose="020E0502030303020204" pitchFamily="34" charset="0"/>
                <a:cs typeface="Candara" panose="020E0502030303020204" pitchFamily="34" charset="0"/>
              </a:defRPr>
            </a:lvl4pPr>
            <a:lvl5pPr marL="1826638" indent="-298443">
              <a:lnSpc>
                <a:spcPct val="100000"/>
              </a:lnSpc>
              <a:buFont typeface="Arial"/>
              <a:buChar char="•"/>
              <a:defRPr sz="2133" b="0" i="0">
                <a:latin typeface="Candara" panose="020E0502030303020204" pitchFamily="34" charset="0"/>
                <a:cs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p:txBody>
          <a:bodyPr/>
          <a:lstStyle>
            <a:lvl1pPr>
              <a:defRPr/>
            </a:lvl1pPr>
          </a:lstStyle>
          <a:p>
            <a:endParaRPr lang="en-US"/>
          </a:p>
        </p:txBody>
      </p:sp>
      <p:sp>
        <p:nvSpPr>
          <p:cNvPr id="8" name="Slide Number Placeholder 16"/>
          <p:cNvSpPr>
            <a:spLocks noGrp="1"/>
          </p:cNvSpPr>
          <p:nvPr>
            <p:ph type="sldNum" sz="quarter" idx="15"/>
          </p:nvPr>
        </p:nvSpPr>
        <p:spPr/>
        <p:txBody>
          <a:bodyPr/>
          <a:lstStyle>
            <a:lvl1pPr>
              <a:defRPr/>
            </a:lvl1pPr>
          </a:lstStyle>
          <a:p>
            <a:fld id="{BE3582D2-C8F7-45AD-A01D-ECA44DCF08A3}" type="slidenum">
              <a:rPr lang="en-US" smtClean="0"/>
              <a:t>‹nr.›</a:t>
            </a:fld>
            <a:endParaRPr lang="en-US"/>
          </a:p>
        </p:txBody>
      </p:sp>
    </p:spTree>
    <p:extLst>
      <p:ext uri="{BB962C8B-B14F-4D97-AF65-F5344CB8AC3E}">
        <p14:creationId xmlns:p14="http://schemas.microsoft.com/office/powerpoint/2010/main" val="1499257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p>
        </p:txBody>
      </p:sp>
      <p:sp>
        <p:nvSpPr>
          <p:cNvPr id="3" name="Footer Placeholder 6"/>
          <p:cNvSpPr>
            <a:spLocks noGrp="1"/>
          </p:cNvSpPr>
          <p:nvPr>
            <p:ph type="ftr" sz="quarter" idx="10"/>
          </p:nvPr>
        </p:nvSpPr>
        <p:spPr/>
        <p:txBody>
          <a:bodyPr/>
          <a:lstStyle>
            <a:lvl1pPr>
              <a:defRPr/>
            </a:lvl1pPr>
          </a:lstStyle>
          <a:p>
            <a:endParaRPr lang="en-US"/>
          </a:p>
        </p:txBody>
      </p:sp>
      <p:sp>
        <p:nvSpPr>
          <p:cNvPr id="4" name="Slide Number Placeholder 16"/>
          <p:cNvSpPr>
            <a:spLocks noGrp="1"/>
          </p:cNvSpPr>
          <p:nvPr>
            <p:ph type="sldNum" sz="quarter" idx="11"/>
          </p:nvPr>
        </p:nvSpPr>
        <p:spPr/>
        <p:txBody>
          <a:bodyPr/>
          <a:lstStyle>
            <a:lvl1pPr>
              <a:defRPr/>
            </a:lvl1pPr>
          </a:lstStyle>
          <a:p>
            <a:fld id="{47DA9EB3-6352-4A1E-960F-5C2D32FCE7E4}" type="slidenum">
              <a:rPr lang="en-US" smtClean="0"/>
              <a:t>‹nr.›</a:t>
            </a:fld>
            <a:endParaRPr lang="en-US"/>
          </a:p>
        </p:txBody>
      </p:sp>
      <p:sp>
        <p:nvSpPr>
          <p:cNvPr id="5" name="TextBox 4">
            <a:extLst>
              <a:ext uri="{FF2B5EF4-FFF2-40B4-BE49-F238E27FC236}">
                <a16:creationId xmlns:a16="http://schemas.microsoft.com/office/drawing/2014/main" id="{5C4C560C-FCF8-7C29-827F-6A7F5797884E}"/>
              </a:ext>
            </a:extLst>
          </p:cNvPr>
          <p:cNvSpPr txBox="1">
            <a:spLocks noGrp="1" noRot="1" noMove="1" noResize="1" noEditPoints="1" noAdjustHandles="1" noChangeArrowheads="1" noChangeShapeType="1"/>
          </p:cNvSpPr>
          <p:nvPr userDrawn="1"/>
        </p:nvSpPr>
        <p:spPr>
          <a:xfrm>
            <a:off x="10002982" y="6105251"/>
            <a:ext cx="2189018" cy="752749"/>
          </a:xfrm>
          <a:prstGeom prst="rect">
            <a:avLst/>
          </a:prstGeom>
          <a:solidFill>
            <a:schemeClr val="bg1"/>
          </a:solidFill>
        </p:spPr>
        <p:txBody>
          <a:bodyPr wrap="square" rtlCol="0">
            <a:spAutoFit/>
          </a:bodyPr>
          <a:lstStyle/>
          <a:p>
            <a:pPr>
              <a:lnSpc>
                <a:spcPct val="90000"/>
              </a:lnSpc>
            </a:pPr>
            <a:endParaRPr lang="en-US" dirty="0">
              <a:solidFill>
                <a:srgbClr val="696253"/>
              </a:solidFill>
            </a:endParaRPr>
          </a:p>
        </p:txBody>
      </p:sp>
      <p:pic>
        <p:nvPicPr>
          <p:cNvPr id="6" name="Picture 5" descr="A picture containing text, outdoor, sign, dark&#10;&#10;Description automatically generated">
            <a:extLst>
              <a:ext uri="{FF2B5EF4-FFF2-40B4-BE49-F238E27FC236}">
                <a16:creationId xmlns:a16="http://schemas.microsoft.com/office/drawing/2014/main" id="{305D665F-5AF4-C190-51C6-AC86B4BD5F0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2752" t="21881" r="21836" b="22523"/>
          <a:stretch/>
        </p:blipFill>
        <p:spPr>
          <a:xfrm>
            <a:off x="11511918" y="6150138"/>
            <a:ext cx="629282" cy="631372"/>
          </a:xfrm>
          <a:prstGeom prst="rect">
            <a:avLst/>
          </a:prstGeom>
        </p:spPr>
      </p:pic>
    </p:spTree>
    <p:extLst>
      <p:ext uri="{BB962C8B-B14F-4D97-AF65-F5344CB8AC3E}">
        <p14:creationId xmlns:p14="http://schemas.microsoft.com/office/powerpoint/2010/main" val="7774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ITT-MA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F82854-6D8A-49B1-8AC3-3B4A3A670EAC}"/>
              </a:ext>
            </a:extLst>
          </p:cNvPr>
          <p:cNvSpPr>
            <a:spLocks noGrp="1"/>
          </p:cNvSpPr>
          <p:nvPr>
            <p:ph idx="1"/>
          </p:nvPr>
        </p:nvSpPr>
        <p:spPr/>
        <p:txBody>
          <a:bodyPr/>
          <a:lstStyle>
            <a:lvl1pPr>
              <a:defRPr>
                <a:latin typeface="Candara" panose="020E0502030303020204" pitchFamily="34" charset="0"/>
              </a:defRPr>
            </a:lvl1pPr>
            <a:lvl2pPr marL="450838" indent="0">
              <a:buNone/>
              <a:defRPr>
                <a:latin typeface="Candara" panose="020E0502030303020204" pitchFamily="34" charset="0"/>
              </a:defRPr>
            </a:lvl2pPr>
            <a:lvl3pPr>
              <a:defRPr>
                <a:latin typeface="Candara" panose="020E0502030303020204" pitchFamily="34" charset="0"/>
              </a:defRPr>
            </a:lvl3pPr>
            <a:lvl4pPr marL="1828755" indent="0">
              <a:buNone/>
              <a:defRPr/>
            </a:lvl4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Date Placeholder 3">
            <a:extLst>
              <a:ext uri="{FF2B5EF4-FFF2-40B4-BE49-F238E27FC236}">
                <a16:creationId xmlns:a16="http://schemas.microsoft.com/office/drawing/2014/main" id="{00D79C02-1DAD-4757-A2B0-114E77426D9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C854B8-CB7B-4465-B71F-5207AE68A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0831F-2E60-4DDD-B4BF-A586CDBD75D9}"/>
              </a:ext>
            </a:extLst>
          </p:cNvPr>
          <p:cNvSpPr>
            <a:spLocks noGrp="1"/>
          </p:cNvSpPr>
          <p:nvPr>
            <p:ph type="sldNum" sz="quarter" idx="12"/>
          </p:nvPr>
        </p:nvSpPr>
        <p:spPr/>
        <p:txBody>
          <a:bodyPr/>
          <a:lstStyle/>
          <a:p>
            <a:fld id="{47DA9EB3-6352-4A1E-960F-5C2D32FCE7E4}" type="slidenum">
              <a:rPr lang="en-US" smtClean="0"/>
              <a:t>‹nr.›</a:t>
            </a:fld>
            <a:endParaRPr lang="en-US"/>
          </a:p>
        </p:txBody>
      </p:sp>
      <p:sp>
        <p:nvSpPr>
          <p:cNvPr id="9" name="Title 1">
            <a:extLst>
              <a:ext uri="{FF2B5EF4-FFF2-40B4-BE49-F238E27FC236}">
                <a16:creationId xmlns:a16="http://schemas.microsoft.com/office/drawing/2014/main" id="{FAD8EAED-05F3-909C-A83D-BD5705AC80FF}"/>
              </a:ext>
            </a:extLst>
          </p:cNvPr>
          <p:cNvSpPr>
            <a:spLocks noGrp="1"/>
          </p:cNvSpPr>
          <p:nvPr>
            <p:ph type="title"/>
          </p:nvPr>
        </p:nvSpPr>
        <p:spPr>
          <a:xfrm>
            <a:off x="406400" y="478640"/>
            <a:ext cx="8534400" cy="630494"/>
          </a:xfrm>
        </p:spPr>
        <p:txBody>
          <a:bodyPr/>
          <a:lstStyle>
            <a:lvl1pPr>
              <a:defRPr>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3278993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EFF7-D785-5BCE-3B7A-03DEA49491B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8979719-FF55-50BC-D4D6-5F0EF981836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04AC382-4333-AA50-2729-BA26D3F8B63E}"/>
              </a:ext>
            </a:extLst>
          </p:cNvPr>
          <p:cNvSpPr>
            <a:spLocks noGrp="1"/>
          </p:cNvSpPr>
          <p:nvPr>
            <p:ph type="sldNum" sz="quarter" idx="11"/>
          </p:nvPr>
        </p:nvSpPr>
        <p:spPr/>
        <p:txBody>
          <a:bodyPr/>
          <a:lstStyle/>
          <a:p>
            <a:fld id="{BE3582D2-C8F7-45AD-A01D-ECA44DCF08A3}" type="slidenum">
              <a:rPr lang="en-US" smtClean="0"/>
              <a:t>‹nr.›</a:t>
            </a:fld>
            <a:endParaRPr lang="en-US"/>
          </a:p>
        </p:txBody>
      </p:sp>
    </p:spTree>
    <p:extLst>
      <p:ext uri="{BB962C8B-B14F-4D97-AF65-F5344CB8AC3E}">
        <p14:creationId xmlns:p14="http://schemas.microsoft.com/office/powerpoint/2010/main" val="96082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0ABCBF-9B95-3D8E-C703-37395621DAB0}"/>
              </a:ext>
            </a:extLst>
          </p:cNvPr>
          <p:cNvSpPr>
            <a:spLocks noGrp="1"/>
          </p:cNvSpPr>
          <p:nvPr>
            <p:ph type="dt" sz="half" idx="10"/>
          </p:nvPr>
        </p:nvSpPr>
        <p:spPr/>
        <p:txBody>
          <a:bodyPr/>
          <a:lstStyle/>
          <a:p>
            <a:fld id="{8DAB83DE-2458-564E-B820-C7BEEE577656}" type="datetimeFigureOut">
              <a:rPr lang="en-US" smtClean="0"/>
              <a:t>6/2/2025</a:t>
            </a:fld>
            <a:endParaRPr lang="en-US"/>
          </a:p>
        </p:txBody>
      </p:sp>
      <p:sp>
        <p:nvSpPr>
          <p:cNvPr id="3" name="Footer Placeholder 2">
            <a:extLst>
              <a:ext uri="{FF2B5EF4-FFF2-40B4-BE49-F238E27FC236}">
                <a16:creationId xmlns:a16="http://schemas.microsoft.com/office/drawing/2014/main" id="{BB31B450-817C-53D7-2C73-2D4AF9972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9E26BB-B5F3-A033-3592-BC8A54D97C07}"/>
              </a:ext>
            </a:extLst>
          </p:cNvPr>
          <p:cNvSpPr>
            <a:spLocks noGrp="1"/>
          </p:cNvSpPr>
          <p:nvPr>
            <p:ph type="sldNum" sz="quarter" idx="12"/>
          </p:nvPr>
        </p:nvSpPr>
        <p:spPr/>
        <p:txBody>
          <a:bodyPr/>
          <a:lstStyle/>
          <a:p>
            <a:fld id="{9BC27B79-8147-3849-91C6-B58325915FD3}" type="slidenum">
              <a:rPr lang="en-US" smtClean="0"/>
              <a:t>‹nr.›</a:t>
            </a:fld>
            <a:endParaRPr lang="en-US"/>
          </a:p>
        </p:txBody>
      </p:sp>
    </p:spTree>
    <p:extLst>
      <p:ext uri="{BB962C8B-B14F-4D97-AF65-F5344CB8AC3E}">
        <p14:creationId xmlns:p14="http://schemas.microsoft.com/office/powerpoint/2010/main" val="399657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3DB5-5E45-F52C-9AC9-7B70C36339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377AAB-7A68-7C6A-B463-D28A86C46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A72A44-B5AC-C63C-855D-0527AFD54A71}"/>
              </a:ext>
            </a:extLst>
          </p:cNvPr>
          <p:cNvSpPr>
            <a:spLocks noGrp="1"/>
          </p:cNvSpPr>
          <p:nvPr>
            <p:ph type="dt" sz="half" idx="10"/>
          </p:nvPr>
        </p:nvSpPr>
        <p:spPr/>
        <p:txBody>
          <a:bodyPr/>
          <a:lstStyle/>
          <a:p>
            <a:fld id="{8DAB83DE-2458-564E-B820-C7BEEE577656}" type="datetimeFigureOut">
              <a:rPr lang="en-US" smtClean="0"/>
              <a:t>6/2/2025</a:t>
            </a:fld>
            <a:endParaRPr lang="en-US"/>
          </a:p>
        </p:txBody>
      </p:sp>
      <p:sp>
        <p:nvSpPr>
          <p:cNvPr id="5" name="Footer Placeholder 4">
            <a:extLst>
              <a:ext uri="{FF2B5EF4-FFF2-40B4-BE49-F238E27FC236}">
                <a16:creationId xmlns:a16="http://schemas.microsoft.com/office/drawing/2014/main" id="{5BD197AF-E99B-3C41-2884-1DC4B9BDA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51ABC-5E7B-4DB0-1333-E5FA044D16E3}"/>
              </a:ext>
            </a:extLst>
          </p:cNvPr>
          <p:cNvSpPr>
            <a:spLocks noGrp="1"/>
          </p:cNvSpPr>
          <p:nvPr>
            <p:ph type="sldNum" sz="quarter" idx="12"/>
          </p:nvPr>
        </p:nvSpPr>
        <p:spPr/>
        <p:txBody>
          <a:bodyPr/>
          <a:lstStyle/>
          <a:p>
            <a:fld id="{9BC27B79-8147-3849-91C6-B58325915FD3}" type="slidenum">
              <a:rPr lang="en-US" smtClean="0"/>
              <a:t>‹nr.›</a:t>
            </a:fld>
            <a:endParaRPr lang="en-US"/>
          </a:p>
        </p:txBody>
      </p:sp>
    </p:spTree>
    <p:extLst>
      <p:ext uri="{BB962C8B-B14F-4D97-AF65-F5344CB8AC3E}">
        <p14:creationId xmlns:p14="http://schemas.microsoft.com/office/powerpoint/2010/main" val="1560544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B392-2D9B-F89C-3208-79BF2981A6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F6E3CB01-4D86-E4A9-3280-89C096FCB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B9FCD3B6-E22D-10F9-39C3-3B8A523F9ED4}"/>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45A17386-E410-5817-E14F-2AF95B0E82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B8A46E-2B51-2D5D-A4AE-93BABC4DDFA2}"/>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1656646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23F6-37C5-E7A8-9EE9-8F8E119F0514}"/>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23344A9-0787-5142-E7C2-1B77831E8D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ACF50ED-FEE6-22D7-E565-1006C34C9ADE}"/>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F2F06CA9-4226-9F46-FB1A-C2BC75F682D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F23A99-0297-B99C-9F3D-549D79A2821F}"/>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3255436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BC-5E3B-DB56-6DCE-45C9FF5D6E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B1C381E0-C5D0-FF0B-5524-2EB64989ED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564098-B678-2F4F-6807-EF49167AFDA9}"/>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7259F784-61BC-8CA4-2C57-E22E8A451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2F762A5-9CA2-5743-0ABC-D9688501A210}"/>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3974133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97AB-D615-6B32-CC7B-F290F3E83431}"/>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B22BDFC8-4032-F431-B3DF-841E2424B4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8EE70C26-B514-C1DC-2EAB-EF03775F2D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57516D8C-84F5-6BB2-FEC2-FC06E1FB665C}"/>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6" name="Footer Placeholder 5">
            <a:extLst>
              <a:ext uri="{FF2B5EF4-FFF2-40B4-BE49-F238E27FC236}">
                <a16:creationId xmlns:a16="http://schemas.microsoft.com/office/drawing/2014/main" id="{FA7DF655-E355-6BE2-1D85-BC16B37F1AC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C5B46-D41B-D6E7-A911-8F9DFE803983}"/>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895881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C8A4-64F0-E6D9-97B8-1265A29B396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6839161-1BDA-92ED-5BB2-7E08D87AA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A239CA-CD60-CCB8-11A0-C09BC68D2A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E09D8024-E011-3528-BF4F-D6A7677E2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D34EB75-344E-1F7F-AD29-9A05775418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01A60A32-BB0C-2AD1-8FD0-49E106297C12}"/>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8" name="Footer Placeholder 7">
            <a:extLst>
              <a:ext uri="{FF2B5EF4-FFF2-40B4-BE49-F238E27FC236}">
                <a16:creationId xmlns:a16="http://schemas.microsoft.com/office/drawing/2014/main" id="{92D6FEE5-C975-2C63-CD74-0F82AE38D48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5F5CAD-C7A5-ACDB-0AEE-6E5536CAE4B3}"/>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4151905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87DD-B6DB-848B-5B7B-5DA169370F26}"/>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1CEE3D09-BCC9-4735-9064-070277D4C16F}"/>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4" name="Footer Placeholder 3">
            <a:extLst>
              <a:ext uri="{FF2B5EF4-FFF2-40B4-BE49-F238E27FC236}">
                <a16:creationId xmlns:a16="http://schemas.microsoft.com/office/drawing/2014/main" id="{81CCEEF7-224F-46BF-7DEA-F90BC7A51CA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C69F5CB-74FC-3E7D-CCF2-7004FF665AF2}"/>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2530504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ED432-A031-0A02-B2C1-A2A0E09336F2}"/>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3" name="Footer Placeholder 2">
            <a:extLst>
              <a:ext uri="{FF2B5EF4-FFF2-40B4-BE49-F238E27FC236}">
                <a16:creationId xmlns:a16="http://schemas.microsoft.com/office/drawing/2014/main" id="{2FABE198-5DD3-D0B2-8898-2A5413910D2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E91C70D-FDDE-DBF3-0CDC-D4B1E9C4A68C}"/>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832771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A817-C1DB-CA02-6761-69F98F3A86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4C8C549A-C911-BE92-234D-E86DBC1F8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3557746B-50C2-A969-9231-F0DF635A5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C068E3-AB92-2DE6-B889-BFCA18E2643F}"/>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6" name="Footer Placeholder 5">
            <a:extLst>
              <a:ext uri="{FF2B5EF4-FFF2-40B4-BE49-F238E27FC236}">
                <a16:creationId xmlns:a16="http://schemas.microsoft.com/office/drawing/2014/main" id="{7760CAB0-E1DD-934C-A5E1-0C7F21966F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13C5CD-CC49-359D-5703-FD66D29FB1E6}"/>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3783871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9A18-872F-0649-E81B-3FE8132F14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DE1D55DE-F497-3DA1-FE6E-0DDAB0F50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43757E2-4C40-E9CC-3B00-A0926093D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53EC81-A6B5-9AB8-3923-B9D71FDC3349}"/>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6" name="Footer Placeholder 5">
            <a:extLst>
              <a:ext uri="{FF2B5EF4-FFF2-40B4-BE49-F238E27FC236}">
                <a16:creationId xmlns:a16="http://schemas.microsoft.com/office/drawing/2014/main" id="{6189201E-D67E-FFE7-CB1A-5708A3FAE4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E23412-6E59-FE99-290B-3B8387AC9A68}"/>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165392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54CA-E079-A0D1-A2F1-61FE48FDBC0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89C973D0-B077-F945-028E-A1EA638694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DA2B879-FB5E-0A69-FEE6-06C4BAF4D526}"/>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F86A35F3-73FF-F9EA-2AAE-5C9F58D4C2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37005B-4B5F-EA88-D374-B73003F2654C}"/>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726922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1C366-FA41-DEF5-8825-2B8C9C52F6D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14DE4C36-3C1E-8EFE-8C4F-C19855AF6B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3EA815A-D9F3-5704-9144-6B4C31F02C48}"/>
              </a:ext>
            </a:extLst>
          </p:cNvPr>
          <p:cNvSpPr>
            <a:spLocks noGrp="1"/>
          </p:cNvSpPr>
          <p:nvPr>
            <p:ph type="dt" sz="half" idx="10"/>
          </p:nvPr>
        </p:nvSpPr>
        <p:spPr/>
        <p:txBody>
          <a:body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DED61561-AFBE-35C5-5DE0-FAEDECECC6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8370F6-12B0-C54E-B5FD-E851B03271B4}"/>
              </a:ext>
            </a:extLst>
          </p:cNvPr>
          <p:cNvSpPr>
            <a:spLocks noGrp="1"/>
          </p:cNvSpPr>
          <p:nvPr>
            <p:ph type="sldNum" sz="quarter" idx="12"/>
          </p:nvPr>
        </p:nvSpPr>
        <p:spPr/>
        <p:txBody>
          <a:bodyPr/>
          <a:lstStyle/>
          <a:p>
            <a:fld id="{D551DC68-F65B-FF48-ACD5-227C2589BF43}" type="slidenum">
              <a:rPr lang="en-AU" smtClean="0"/>
              <a:t>‹nr.›</a:t>
            </a:fld>
            <a:endParaRPr lang="en-AU"/>
          </a:p>
        </p:txBody>
      </p:sp>
    </p:spTree>
    <p:extLst>
      <p:ext uri="{BB962C8B-B14F-4D97-AF65-F5344CB8AC3E}">
        <p14:creationId xmlns:p14="http://schemas.microsoft.com/office/powerpoint/2010/main" val="1524633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DM Sans"/>
                <a:ea typeface="DM Sans"/>
                <a:cs typeface="DM Sans"/>
                <a:sym typeface="DM Sans"/>
              </a:defRPr>
            </a:lvl1pPr>
            <a:lvl2pPr lvl="1">
              <a:buNone/>
              <a:defRPr>
                <a:latin typeface="DM Sans"/>
                <a:ea typeface="DM Sans"/>
                <a:cs typeface="DM Sans"/>
                <a:sym typeface="DM Sans"/>
              </a:defRPr>
            </a:lvl2pPr>
            <a:lvl3pPr lvl="2">
              <a:buNone/>
              <a:defRPr>
                <a:latin typeface="DM Sans"/>
                <a:ea typeface="DM Sans"/>
                <a:cs typeface="DM Sans"/>
                <a:sym typeface="DM Sans"/>
              </a:defRPr>
            </a:lvl3pPr>
            <a:lvl4pPr lvl="3">
              <a:buNone/>
              <a:defRPr>
                <a:latin typeface="DM Sans"/>
                <a:ea typeface="DM Sans"/>
                <a:cs typeface="DM Sans"/>
                <a:sym typeface="DM Sans"/>
              </a:defRPr>
            </a:lvl4pPr>
            <a:lvl5pPr lvl="4">
              <a:buNone/>
              <a:defRPr>
                <a:latin typeface="DM Sans"/>
                <a:ea typeface="DM Sans"/>
                <a:cs typeface="DM Sans"/>
                <a:sym typeface="DM Sans"/>
              </a:defRPr>
            </a:lvl5pPr>
            <a:lvl6pPr lvl="5">
              <a:buNone/>
              <a:defRPr>
                <a:latin typeface="DM Sans"/>
                <a:ea typeface="DM Sans"/>
                <a:cs typeface="DM Sans"/>
                <a:sym typeface="DM Sans"/>
              </a:defRPr>
            </a:lvl6pPr>
            <a:lvl7pPr lvl="6">
              <a:buNone/>
              <a:defRPr>
                <a:latin typeface="DM Sans"/>
                <a:ea typeface="DM Sans"/>
                <a:cs typeface="DM Sans"/>
                <a:sym typeface="DM Sans"/>
              </a:defRPr>
            </a:lvl7pPr>
            <a:lvl8pPr lvl="7">
              <a:buNone/>
              <a:defRPr>
                <a:latin typeface="DM Sans"/>
                <a:ea typeface="DM Sans"/>
                <a:cs typeface="DM Sans"/>
                <a:sym typeface="DM Sans"/>
              </a:defRPr>
            </a:lvl8pPr>
            <a:lvl9pPr lvl="8">
              <a:buNone/>
              <a:defRPr>
                <a:latin typeface="DM Sans"/>
                <a:ea typeface="DM Sans"/>
                <a:cs typeface="DM Sans"/>
                <a:sym typeface="DM Sans"/>
              </a:defRPr>
            </a:lvl9pPr>
          </a:lstStyle>
          <a:p>
            <a:fld id="{00000000-1234-1234-1234-123412341234}" type="slidenum">
              <a:rPr lang="en-GB" smtClean="0"/>
              <a:pPr/>
              <a:t>‹nr.›</a:t>
            </a:fld>
            <a:endParaRPr lang="en-GB"/>
          </a:p>
        </p:txBody>
      </p:sp>
      <p:pic>
        <p:nvPicPr>
          <p:cNvPr id="11" name="Google Shape;11;p2"/>
          <p:cNvPicPr preferRelativeResize="0"/>
          <p:nvPr/>
        </p:nvPicPr>
        <p:blipFill>
          <a:blip r:embed="rId2">
            <a:alphaModFix/>
          </a:blip>
          <a:stretch>
            <a:fillRect/>
          </a:stretch>
        </p:blipFill>
        <p:spPr>
          <a:xfrm>
            <a:off x="368300" y="355601"/>
            <a:ext cx="2603499" cy="422833"/>
          </a:xfrm>
          <a:prstGeom prst="rect">
            <a:avLst/>
          </a:prstGeom>
          <a:noFill/>
          <a:ln>
            <a:noFill/>
          </a:ln>
        </p:spPr>
      </p:pic>
      <p:sp>
        <p:nvSpPr>
          <p:cNvPr id="12" name="Google Shape;12;p2"/>
          <p:cNvSpPr txBox="1"/>
          <p:nvPr/>
        </p:nvSpPr>
        <p:spPr>
          <a:xfrm>
            <a:off x="368300" y="6406400"/>
            <a:ext cx="5537200" cy="4513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333">
                <a:solidFill>
                  <a:srgbClr val="037D6B"/>
                </a:solidFill>
                <a:latin typeface="DM Sans"/>
                <a:ea typeface="DM Sans"/>
                <a:cs typeface="DM Sans"/>
                <a:sym typeface="DM Sans"/>
              </a:rPr>
              <a:t>HelloBetter | GET.ON Institut für Online Gesundheitstrainings GmbH</a:t>
            </a:r>
            <a:endParaRPr sz="1333">
              <a:solidFill>
                <a:srgbClr val="037D6B"/>
              </a:solidFill>
              <a:latin typeface="DM Sans"/>
              <a:ea typeface="DM Sans"/>
              <a:cs typeface="DM Sans"/>
              <a:sym typeface="DM Sans"/>
            </a:endParaRPr>
          </a:p>
        </p:txBody>
      </p:sp>
    </p:spTree>
    <p:extLst>
      <p:ext uri="{BB962C8B-B14F-4D97-AF65-F5344CB8AC3E}">
        <p14:creationId xmlns:p14="http://schemas.microsoft.com/office/powerpoint/2010/main" val="195861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952500" y="593367"/>
            <a:ext cx="10344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DM Sans"/>
                <a:ea typeface="DM Sans"/>
                <a:cs typeface="DM Sans"/>
                <a:sym typeface="DM Sans"/>
              </a:defRPr>
            </a:lvl1pPr>
            <a:lvl2pPr lvl="1">
              <a:buNone/>
              <a:defRPr>
                <a:latin typeface="DM Sans"/>
                <a:ea typeface="DM Sans"/>
                <a:cs typeface="DM Sans"/>
                <a:sym typeface="DM Sans"/>
              </a:defRPr>
            </a:lvl2pPr>
            <a:lvl3pPr lvl="2">
              <a:buNone/>
              <a:defRPr>
                <a:latin typeface="DM Sans"/>
                <a:ea typeface="DM Sans"/>
                <a:cs typeface="DM Sans"/>
                <a:sym typeface="DM Sans"/>
              </a:defRPr>
            </a:lvl3pPr>
            <a:lvl4pPr lvl="3">
              <a:buNone/>
              <a:defRPr>
                <a:latin typeface="DM Sans"/>
                <a:ea typeface="DM Sans"/>
                <a:cs typeface="DM Sans"/>
                <a:sym typeface="DM Sans"/>
              </a:defRPr>
            </a:lvl4pPr>
            <a:lvl5pPr lvl="4">
              <a:buNone/>
              <a:defRPr>
                <a:latin typeface="DM Sans"/>
                <a:ea typeface="DM Sans"/>
                <a:cs typeface="DM Sans"/>
                <a:sym typeface="DM Sans"/>
              </a:defRPr>
            </a:lvl5pPr>
            <a:lvl6pPr lvl="5">
              <a:buNone/>
              <a:defRPr>
                <a:latin typeface="DM Sans"/>
                <a:ea typeface="DM Sans"/>
                <a:cs typeface="DM Sans"/>
                <a:sym typeface="DM Sans"/>
              </a:defRPr>
            </a:lvl6pPr>
            <a:lvl7pPr lvl="6">
              <a:buNone/>
              <a:defRPr>
                <a:latin typeface="DM Sans"/>
                <a:ea typeface="DM Sans"/>
                <a:cs typeface="DM Sans"/>
                <a:sym typeface="DM Sans"/>
              </a:defRPr>
            </a:lvl7pPr>
            <a:lvl8pPr lvl="7">
              <a:buNone/>
              <a:defRPr>
                <a:latin typeface="DM Sans"/>
                <a:ea typeface="DM Sans"/>
                <a:cs typeface="DM Sans"/>
                <a:sym typeface="DM Sans"/>
              </a:defRPr>
            </a:lvl8pPr>
            <a:lvl9pPr lvl="8">
              <a:buNone/>
              <a:defRPr>
                <a:latin typeface="DM Sans"/>
                <a:ea typeface="DM Sans"/>
                <a:cs typeface="DM Sans"/>
                <a:sym typeface="DM Sans"/>
              </a:defRPr>
            </a:lvl9pPr>
          </a:lstStyle>
          <a:p>
            <a:fld id="{00000000-1234-1234-1234-123412341234}" type="slidenum">
              <a:rPr lang="en-GB" smtClean="0"/>
              <a:pPr/>
              <a:t>‹nr.›</a:t>
            </a:fld>
            <a:endParaRPr lang="en-GB"/>
          </a:p>
        </p:txBody>
      </p:sp>
      <p:pic>
        <p:nvPicPr>
          <p:cNvPr id="16" name="Google Shape;16;p3"/>
          <p:cNvPicPr preferRelativeResize="0"/>
          <p:nvPr/>
        </p:nvPicPr>
        <p:blipFill>
          <a:blip r:embed="rId2">
            <a:alphaModFix/>
          </a:blip>
          <a:stretch>
            <a:fillRect/>
          </a:stretch>
        </p:blipFill>
        <p:spPr>
          <a:xfrm>
            <a:off x="339401" y="339600"/>
            <a:ext cx="433833" cy="435869"/>
          </a:xfrm>
          <a:prstGeom prst="rect">
            <a:avLst/>
          </a:prstGeom>
          <a:noFill/>
          <a:ln>
            <a:noFill/>
          </a:ln>
        </p:spPr>
      </p:pic>
      <p:sp>
        <p:nvSpPr>
          <p:cNvPr id="17" name="Google Shape;17;p3"/>
          <p:cNvSpPr txBox="1">
            <a:spLocks noGrp="1"/>
          </p:cNvSpPr>
          <p:nvPr>
            <p:ph type="subTitle" idx="1"/>
          </p:nvPr>
        </p:nvSpPr>
        <p:spPr>
          <a:xfrm>
            <a:off x="952500" y="1356967"/>
            <a:ext cx="10344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63B3B"/>
              </a:buClr>
              <a:buSzPts val="2000"/>
              <a:buFont typeface="DM Sans"/>
              <a:buNone/>
              <a:defRPr sz="2667">
                <a:solidFill>
                  <a:srgbClr val="363B3B"/>
                </a:solidFill>
                <a:latin typeface="DM Sans"/>
                <a:ea typeface="DM Sans"/>
                <a:cs typeface="DM Sans"/>
                <a:sym typeface="DM Sans"/>
              </a:defRPr>
            </a:lvl1pPr>
            <a:lvl2pPr lvl="1" rtl="0">
              <a:spcBef>
                <a:spcPts val="0"/>
              </a:spcBef>
              <a:spcAft>
                <a:spcPts val="0"/>
              </a:spcAft>
              <a:buClr>
                <a:srgbClr val="363B3B"/>
              </a:buClr>
              <a:buSzPts val="1400"/>
              <a:buNone/>
              <a:defRPr>
                <a:solidFill>
                  <a:srgbClr val="363B3B"/>
                </a:solidFill>
              </a:defRPr>
            </a:lvl2pPr>
            <a:lvl3pPr lvl="2" rtl="0">
              <a:spcBef>
                <a:spcPts val="0"/>
              </a:spcBef>
              <a:spcAft>
                <a:spcPts val="0"/>
              </a:spcAft>
              <a:buClr>
                <a:srgbClr val="363B3B"/>
              </a:buClr>
              <a:buSzPts val="1400"/>
              <a:buNone/>
              <a:defRPr>
                <a:solidFill>
                  <a:srgbClr val="363B3B"/>
                </a:solidFill>
              </a:defRPr>
            </a:lvl3pPr>
            <a:lvl4pPr lvl="3" rtl="0">
              <a:spcBef>
                <a:spcPts val="0"/>
              </a:spcBef>
              <a:spcAft>
                <a:spcPts val="0"/>
              </a:spcAft>
              <a:buClr>
                <a:srgbClr val="363B3B"/>
              </a:buClr>
              <a:buSzPts val="1400"/>
              <a:buNone/>
              <a:defRPr>
                <a:solidFill>
                  <a:srgbClr val="363B3B"/>
                </a:solidFill>
              </a:defRPr>
            </a:lvl4pPr>
            <a:lvl5pPr lvl="4" rtl="0">
              <a:spcBef>
                <a:spcPts val="0"/>
              </a:spcBef>
              <a:spcAft>
                <a:spcPts val="0"/>
              </a:spcAft>
              <a:buClr>
                <a:srgbClr val="363B3B"/>
              </a:buClr>
              <a:buSzPts val="1400"/>
              <a:buNone/>
              <a:defRPr>
                <a:solidFill>
                  <a:srgbClr val="363B3B"/>
                </a:solidFill>
              </a:defRPr>
            </a:lvl5pPr>
            <a:lvl6pPr lvl="5" rtl="0">
              <a:spcBef>
                <a:spcPts val="0"/>
              </a:spcBef>
              <a:spcAft>
                <a:spcPts val="0"/>
              </a:spcAft>
              <a:buClr>
                <a:srgbClr val="363B3B"/>
              </a:buClr>
              <a:buSzPts val="1400"/>
              <a:buNone/>
              <a:defRPr>
                <a:solidFill>
                  <a:srgbClr val="363B3B"/>
                </a:solidFill>
              </a:defRPr>
            </a:lvl6pPr>
            <a:lvl7pPr lvl="6" rtl="0">
              <a:spcBef>
                <a:spcPts val="0"/>
              </a:spcBef>
              <a:spcAft>
                <a:spcPts val="0"/>
              </a:spcAft>
              <a:buClr>
                <a:srgbClr val="363B3B"/>
              </a:buClr>
              <a:buSzPts val="1400"/>
              <a:buNone/>
              <a:defRPr>
                <a:solidFill>
                  <a:srgbClr val="363B3B"/>
                </a:solidFill>
              </a:defRPr>
            </a:lvl7pPr>
            <a:lvl8pPr lvl="7" rtl="0">
              <a:spcBef>
                <a:spcPts val="0"/>
              </a:spcBef>
              <a:spcAft>
                <a:spcPts val="0"/>
              </a:spcAft>
              <a:buClr>
                <a:srgbClr val="363B3B"/>
              </a:buClr>
              <a:buSzPts val="1400"/>
              <a:buNone/>
              <a:defRPr>
                <a:solidFill>
                  <a:srgbClr val="363B3B"/>
                </a:solidFill>
              </a:defRPr>
            </a:lvl8pPr>
            <a:lvl9pPr lvl="8" rtl="0">
              <a:spcBef>
                <a:spcPts val="0"/>
              </a:spcBef>
              <a:spcAft>
                <a:spcPts val="0"/>
              </a:spcAft>
              <a:buClr>
                <a:srgbClr val="363B3B"/>
              </a:buClr>
              <a:buSzPts val="1400"/>
              <a:buNone/>
              <a:defRPr>
                <a:solidFill>
                  <a:srgbClr val="363B3B"/>
                </a:solidFill>
              </a:defRPr>
            </a:lvl9pPr>
          </a:lstStyle>
          <a:p>
            <a:endParaRPr/>
          </a:p>
        </p:txBody>
      </p:sp>
      <p:sp>
        <p:nvSpPr>
          <p:cNvPr id="18" name="Google Shape;18;p3"/>
          <p:cNvSpPr txBox="1">
            <a:spLocks noGrp="1"/>
          </p:cNvSpPr>
          <p:nvPr>
            <p:ph type="body" idx="2"/>
          </p:nvPr>
        </p:nvSpPr>
        <p:spPr>
          <a:xfrm>
            <a:off x="952500" y="2151700"/>
            <a:ext cx="10344000" cy="3526800"/>
          </a:xfrm>
          <a:prstGeom prst="rect">
            <a:avLst/>
          </a:prstGeom>
          <a:noFill/>
          <a:ln>
            <a:noFill/>
          </a:ln>
        </p:spPr>
        <p:txBody>
          <a:bodyPr spcFirstLastPara="1" wrap="square" lIns="91425" tIns="91425" rIns="91425" bIns="91425" anchor="t" anchorCtr="0">
            <a:noAutofit/>
          </a:bodyPr>
          <a:lstStyle>
            <a:lvl1pPr marL="609585" lvl="0"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1pPr>
            <a:lvl2pPr marL="1219170" lvl="1"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2pPr>
            <a:lvl3pPr marL="1828754" lvl="2"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3pPr>
            <a:lvl4pPr marL="2438339" lvl="3"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4pPr>
            <a:lvl5pPr marL="3047924" lvl="4"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5pPr>
            <a:lvl6pPr marL="3657509" lvl="5"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6pPr>
            <a:lvl7pPr marL="4267093" lvl="6"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7pPr>
            <a:lvl8pPr marL="4876678" lvl="7"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8pPr>
            <a:lvl9pPr marL="5486263" lvl="8" indent="-440256" rtl="0">
              <a:lnSpc>
                <a:spcPct val="115000"/>
              </a:lnSpc>
              <a:spcBef>
                <a:spcPts val="0"/>
              </a:spcBef>
              <a:spcAft>
                <a:spcPts val="0"/>
              </a:spcAft>
              <a:buClr>
                <a:srgbClr val="363B3B"/>
              </a:buClr>
              <a:buSzPts val="1600"/>
              <a:buFont typeface="DM Sans"/>
              <a:buChar char="■"/>
              <a:defRPr sz="2133">
                <a:solidFill>
                  <a:srgbClr val="363B3B"/>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86690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‹nr.›</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06400" y="478640"/>
            <a:ext cx="8534400" cy="63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dirty="0"/>
              <a:t>Click to edit Master title style</a:t>
            </a:r>
          </a:p>
        </p:txBody>
      </p:sp>
      <p:sp>
        <p:nvSpPr>
          <p:cNvPr id="1027" name="Text Placeholder 2"/>
          <p:cNvSpPr>
            <a:spLocks noGrp="1"/>
          </p:cNvSpPr>
          <p:nvPr>
            <p:ph type="body" idx="1"/>
          </p:nvPr>
        </p:nvSpPr>
        <p:spPr bwMode="auto">
          <a:xfrm>
            <a:off x="406400" y="1507067"/>
            <a:ext cx="113792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1" name="Rectangle 10"/>
          <p:cNvSpPr/>
          <p:nvPr/>
        </p:nvSpPr>
        <p:spPr bwMode="ltGray">
          <a:xfrm>
            <a:off x="1" y="0"/>
            <a:ext cx="99484" cy="6858000"/>
          </a:xfrm>
          <a:prstGeom prst="rect">
            <a:avLst/>
          </a:prstGeom>
          <a:solidFill>
            <a:srgbClr val="007E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rgbClr val="40BAD2"/>
              </a:solidFill>
            </a:endParaRPr>
          </a:p>
        </p:txBody>
      </p:sp>
      <p:sp>
        <p:nvSpPr>
          <p:cNvPr id="7" name="Footer Placeholder 6"/>
          <p:cNvSpPr>
            <a:spLocks noGrp="1"/>
          </p:cNvSpPr>
          <p:nvPr>
            <p:ph type="ftr" sz="quarter" idx="3"/>
          </p:nvPr>
        </p:nvSpPr>
        <p:spPr>
          <a:xfrm>
            <a:off x="4165600" y="62801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b="0" i="0">
                <a:solidFill>
                  <a:schemeClr val="tx1">
                    <a:tint val="75000"/>
                  </a:schemeClr>
                </a:solidFill>
                <a:latin typeface="Helvetica Light"/>
                <a:ea typeface="+mn-ea"/>
                <a:cs typeface="Helvetica Light"/>
              </a:defRPr>
            </a:lvl1pPr>
          </a:lstStyle>
          <a:p>
            <a:endParaRPr lang="en-US"/>
          </a:p>
        </p:txBody>
      </p:sp>
      <p:sp>
        <p:nvSpPr>
          <p:cNvPr id="17" name="Slide Number Placeholder 16"/>
          <p:cNvSpPr>
            <a:spLocks noGrp="1"/>
          </p:cNvSpPr>
          <p:nvPr>
            <p:ph type="sldNum" sz="quarter" idx="4"/>
          </p:nvPr>
        </p:nvSpPr>
        <p:spPr>
          <a:xfrm>
            <a:off x="406401" y="6309785"/>
            <a:ext cx="937684"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smtClean="0">
                <a:solidFill>
                  <a:srgbClr val="898989"/>
                </a:solidFill>
                <a:latin typeface="Helvetica Light" charset="0"/>
              </a:defRPr>
            </a:lvl1pPr>
          </a:lstStyle>
          <a:p>
            <a:fld id="{BE3582D2-C8F7-45AD-A01D-ECA44DCF08A3}" type="slidenum">
              <a:rPr lang="en-US" smtClean="0"/>
              <a:t>‹nr.›</a:t>
            </a:fld>
            <a:endParaRPr lang="en-US"/>
          </a:p>
        </p:txBody>
      </p:sp>
      <p:pic>
        <p:nvPicPr>
          <p:cNvPr id="2" name="Picture 1" descr="A picture containing text, outdoor, sign, dark&#10;&#10;Description automatically generated">
            <a:extLst>
              <a:ext uri="{FF2B5EF4-FFF2-40B4-BE49-F238E27FC236}">
                <a16:creationId xmlns:a16="http://schemas.microsoft.com/office/drawing/2014/main" id="{1DC40E31-D2D8-F849-C958-1886252A564F}"/>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22752" t="21881" r="21836" b="22523"/>
          <a:stretch/>
        </p:blipFill>
        <p:spPr>
          <a:xfrm>
            <a:off x="11511918" y="6150138"/>
            <a:ext cx="629282" cy="631372"/>
          </a:xfrm>
          <a:prstGeom prst="rect">
            <a:avLst/>
          </a:prstGeom>
        </p:spPr>
      </p:pic>
    </p:spTree>
    <p:extLst>
      <p:ext uri="{BB962C8B-B14F-4D97-AF65-F5344CB8AC3E}">
        <p14:creationId xmlns:p14="http://schemas.microsoft.com/office/powerpoint/2010/main" val="2283395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txStyles>
    <p:titleStyle>
      <a:lvl1pPr algn="l" defTabSz="609585" rtl="0" eaLnBrk="1" fontAlgn="base" hangingPunct="1">
        <a:lnSpc>
          <a:spcPct val="90000"/>
        </a:lnSpc>
        <a:spcBef>
          <a:spcPct val="0"/>
        </a:spcBef>
        <a:spcAft>
          <a:spcPct val="0"/>
        </a:spcAft>
        <a:defRPr sz="3800" b="1" kern="1200">
          <a:solidFill>
            <a:srgbClr val="007EA7"/>
          </a:solidFill>
          <a:latin typeface="Candara" panose="020E0502030303020204" pitchFamily="34" charset="0"/>
          <a:ea typeface="MS PGothic" panose="020B0600070205080204" pitchFamily="34" charset="-128"/>
          <a:cs typeface="Candara" panose="020E0502030303020204" pitchFamily="34" charset="0"/>
        </a:defRPr>
      </a:lvl1pPr>
      <a:lvl2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2pPr>
      <a:lvl3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3pPr>
      <a:lvl4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4pPr>
      <a:lvl5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5pPr>
      <a:lvl6pPr marL="609585"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6pPr>
      <a:lvl7pPr marL="1219170"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7pPr>
      <a:lvl8pPr marL="1828754"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8pPr>
      <a:lvl9pPr marL="2438339"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9pPr>
    </p:titleStyle>
    <p:bodyStyle>
      <a:lvl1pPr marL="457189" indent="-457189" algn="l" defTabSz="609585" rtl="0" eaLnBrk="1" fontAlgn="base" hangingPunct="1">
        <a:lnSpc>
          <a:spcPct val="90000"/>
        </a:lnSpc>
        <a:spcBef>
          <a:spcPts val="533"/>
        </a:spcBef>
        <a:spcAft>
          <a:spcPts val="533"/>
        </a:spcAft>
        <a:buSzPct val="110000"/>
        <a:buFont typeface="Wingdings" panose="05000000000000000000" pitchFamily="2" charset="2"/>
        <a:buChar char="§"/>
        <a:defRPr sz="2667"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1pPr>
      <a:lvl2pPr marL="761981" indent="-311143" algn="l" defTabSz="609585" rtl="0" eaLnBrk="1" fontAlgn="base" hangingPunct="1">
        <a:lnSpc>
          <a:spcPct val="90000"/>
        </a:lnSpc>
        <a:spcBef>
          <a:spcPct val="0"/>
        </a:spcBef>
        <a:spcAft>
          <a:spcPts val="533"/>
        </a:spcAft>
        <a:buFont typeface="Arial" panose="020B0604020202020204" pitchFamily="34" charset="0"/>
        <a:buChar char="–"/>
        <a:defRPr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2pPr>
      <a:lvl3pPr marL="1066773" indent="-304792" algn="l" defTabSz="605352" rtl="0" eaLnBrk="1" fontAlgn="base" hangingPunct="1">
        <a:lnSpc>
          <a:spcPct val="90000"/>
        </a:lnSpc>
        <a:spcBef>
          <a:spcPct val="0"/>
        </a:spcBef>
        <a:spcAft>
          <a:spcPts val="533"/>
        </a:spcAft>
        <a:buSzPct val="80000"/>
        <a:buFont typeface="Wingdings" panose="05000000000000000000" pitchFamily="2" charset="2"/>
        <a:buChar char="§"/>
        <a:defRPr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3pPr>
      <a:lvl4pPr marL="2133547" indent="-304792" algn="l" defTabSz="609585" rtl="0" eaLnBrk="1" fontAlgn="base" hangingPunct="1">
        <a:spcBef>
          <a:spcPct val="20000"/>
        </a:spcBef>
        <a:spcAft>
          <a:spcPct val="0"/>
        </a:spcAft>
        <a:buFont typeface="Courier New" panose="02070309020205020404" pitchFamily="49" charset="0"/>
        <a:buChar char="o"/>
        <a:defRPr sz="2667" kern="1200">
          <a:solidFill>
            <a:schemeClr val="tx1"/>
          </a:solidFill>
          <a:latin typeface="+mn-lt"/>
          <a:ea typeface="MS PGothic" panose="020B0600070205080204" pitchFamily="34" charset="-128"/>
          <a:cs typeface="+mn-cs"/>
        </a:defRPr>
      </a:lvl4pPr>
      <a:lvl5pPr marL="2438339" algn="l" defTabSz="609585" rtl="0" eaLnBrk="1" fontAlgn="base" hangingPunct="1">
        <a:spcBef>
          <a:spcPct val="20000"/>
        </a:spcBef>
        <a:spcAft>
          <a:spcPct val="0"/>
        </a:spcAft>
        <a:buFont typeface="Arial" panose="020B0604020202020204" pitchFamily="34" charset="0"/>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06400" y="478640"/>
            <a:ext cx="8534400" cy="63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dirty="0"/>
              <a:t>Click to edit Master title style</a:t>
            </a:r>
          </a:p>
        </p:txBody>
      </p:sp>
      <p:sp>
        <p:nvSpPr>
          <p:cNvPr id="1027" name="Text Placeholder 2"/>
          <p:cNvSpPr>
            <a:spLocks noGrp="1"/>
          </p:cNvSpPr>
          <p:nvPr>
            <p:ph type="body" idx="1"/>
          </p:nvPr>
        </p:nvSpPr>
        <p:spPr bwMode="auto">
          <a:xfrm>
            <a:off x="406400" y="1507067"/>
            <a:ext cx="113792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1" name="Rectangle 10"/>
          <p:cNvSpPr/>
          <p:nvPr/>
        </p:nvSpPr>
        <p:spPr bwMode="ltGray">
          <a:xfrm>
            <a:off x="1" y="0"/>
            <a:ext cx="99484" cy="6858000"/>
          </a:xfrm>
          <a:prstGeom prst="rect">
            <a:avLst/>
          </a:prstGeom>
          <a:solidFill>
            <a:srgbClr val="007E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rgbClr val="40BAD2"/>
              </a:solidFill>
            </a:endParaRPr>
          </a:p>
        </p:txBody>
      </p:sp>
      <p:sp>
        <p:nvSpPr>
          <p:cNvPr id="7" name="Footer Placeholder 6"/>
          <p:cNvSpPr>
            <a:spLocks noGrp="1"/>
          </p:cNvSpPr>
          <p:nvPr>
            <p:ph type="ftr" sz="quarter" idx="3"/>
          </p:nvPr>
        </p:nvSpPr>
        <p:spPr>
          <a:xfrm>
            <a:off x="4165600" y="62801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b="0" i="0">
                <a:solidFill>
                  <a:schemeClr val="tx1">
                    <a:tint val="75000"/>
                  </a:schemeClr>
                </a:solidFill>
                <a:latin typeface="Helvetica Light"/>
                <a:ea typeface="+mn-ea"/>
                <a:cs typeface="Helvetica Light"/>
              </a:defRPr>
            </a:lvl1pPr>
          </a:lstStyle>
          <a:p>
            <a:endParaRPr lang="en-US"/>
          </a:p>
        </p:txBody>
      </p:sp>
      <p:sp>
        <p:nvSpPr>
          <p:cNvPr id="17" name="Slide Number Placeholder 16"/>
          <p:cNvSpPr>
            <a:spLocks noGrp="1"/>
          </p:cNvSpPr>
          <p:nvPr>
            <p:ph type="sldNum" sz="quarter" idx="4"/>
          </p:nvPr>
        </p:nvSpPr>
        <p:spPr>
          <a:xfrm>
            <a:off x="406401" y="6309785"/>
            <a:ext cx="937684"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smtClean="0">
                <a:solidFill>
                  <a:srgbClr val="898989"/>
                </a:solidFill>
                <a:latin typeface="Helvetica Light" charset="0"/>
              </a:defRPr>
            </a:lvl1pPr>
          </a:lstStyle>
          <a:p>
            <a:fld id="{BE3582D2-C8F7-45AD-A01D-ECA44DCF08A3}" type="slidenum">
              <a:rPr lang="en-US" smtClean="0"/>
              <a:t>‹nr.›</a:t>
            </a:fld>
            <a:endParaRPr lang="en-US"/>
          </a:p>
        </p:txBody>
      </p:sp>
      <p:pic>
        <p:nvPicPr>
          <p:cNvPr id="2" name="Picture 1" descr="A picture containing text, outdoor, sign, dark&#10;&#10;Description automatically generated">
            <a:extLst>
              <a:ext uri="{FF2B5EF4-FFF2-40B4-BE49-F238E27FC236}">
                <a16:creationId xmlns:a16="http://schemas.microsoft.com/office/drawing/2014/main" id="{1DC40E31-D2D8-F849-C958-1886252A564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l="22752" t="21881" r="21836" b="22523"/>
          <a:stretch/>
        </p:blipFill>
        <p:spPr>
          <a:xfrm>
            <a:off x="11511918" y="6150138"/>
            <a:ext cx="629282" cy="631372"/>
          </a:xfrm>
          <a:prstGeom prst="rect">
            <a:avLst/>
          </a:prstGeom>
        </p:spPr>
      </p:pic>
    </p:spTree>
    <p:extLst>
      <p:ext uri="{BB962C8B-B14F-4D97-AF65-F5344CB8AC3E}">
        <p14:creationId xmlns:p14="http://schemas.microsoft.com/office/powerpoint/2010/main" val="279460148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609585" rtl="0" eaLnBrk="1" fontAlgn="base" hangingPunct="1">
        <a:lnSpc>
          <a:spcPct val="90000"/>
        </a:lnSpc>
        <a:spcBef>
          <a:spcPct val="0"/>
        </a:spcBef>
        <a:spcAft>
          <a:spcPct val="0"/>
        </a:spcAft>
        <a:defRPr sz="3800" b="1" kern="1200">
          <a:solidFill>
            <a:srgbClr val="007EA7"/>
          </a:solidFill>
          <a:latin typeface="Candara" panose="020E0502030303020204" pitchFamily="34" charset="0"/>
          <a:ea typeface="MS PGothic" panose="020B0600070205080204" pitchFamily="34" charset="-128"/>
          <a:cs typeface="Candara" panose="020E0502030303020204" pitchFamily="34" charset="0"/>
        </a:defRPr>
      </a:lvl1pPr>
      <a:lvl2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2pPr>
      <a:lvl3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3pPr>
      <a:lvl4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4pPr>
      <a:lvl5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5pPr>
      <a:lvl6pPr marL="609585"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6pPr>
      <a:lvl7pPr marL="1219170"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7pPr>
      <a:lvl8pPr marL="1828754"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8pPr>
      <a:lvl9pPr marL="2438339"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9pPr>
    </p:titleStyle>
    <p:bodyStyle>
      <a:lvl1pPr marL="457189" indent="-457189" algn="l" defTabSz="609585" rtl="0" eaLnBrk="1" fontAlgn="base" hangingPunct="1">
        <a:lnSpc>
          <a:spcPct val="90000"/>
        </a:lnSpc>
        <a:spcBef>
          <a:spcPts val="533"/>
        </a:spcBef>
        <a:spcAft>
          <a:spcPts val="533"/>
        </a:spcAft>
        <a:buSzPct val="110000"/>
        <a:buFont typeface="Wingdings" panose="05000000000000000000" pitchFamily="2" charset="2"/>
        <a:buChar char="§"/>
        <a:defRPr sz="2667"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1pPr>
      <a:lvl2pPr marL="761981" indent="-311143" algn="l" defTabSz="609585" rtl="0" eaLnBrk="1" fontAlgn="base" hangingPunct="1">
        <a:lnSpc>
          <a:spcPct val="90000"/>
        </a:lnSpc>
        <a:spcBef>
          <a:spcPct val="0"/>
        </a:spcBef>
        <a:spcAft>
          <a:spcPts val="533"/>
        </a:spcAft>
        <a:buFont typeface="Arial" panose="020B0604020202020204" pitchFamily="34" charset="0"/>
        <a:buChar char="–"/>
        <a:defRPr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2pPr>
      <a:lvl3pPr marL="1066773" indent="-304792" algn="l" defTabSz="605352" rtl="0" eaLnBrk="1" fontAlgn="base" hangingPunct="1">
        <a:lnSpc>
          <a:spcPct val="90000"/>
        </a:lnSpc>
        <a:spcBef>
          <a:spcPct val="0"/>
        </a:spcBef>
        <a:spcAft>
          <a:spcPts val="533"/>
        </a:spcAft>
        <a:buSzPct val="80000"/>
        <a:buFont typeface="Wingdings" panose="05000000000000000000" pitchFamily="2" charset="2"/>
        <a:buChar char="§"/>
        <a:defRPr kern="1200">
          <a:solidFill>
            <a:srgbClr val="262626"/>
          </a:solidFill>
          <a:latin typeface="Candara" panose="020E0502030303020204" pitchFamily="34" charset="0"/>
          <a:ea typeface="MS PGothic" panose="020B0600070205080204" pitchFamily="34" charset="-128"/>
          <a:cs typeface="Candara" panose="020E0502030303020204" pitchFamily="34" charset="0"/>
        </a:defRPr>
      </a:lvl3pPr>
      <a:lvl4pPr marL="2133547" indent="-304792" algn="l" defTabSz="609585" rtl="0" eaLnBrk="1" fontAlgn="base" hangingPunct="1">
        <a:spcBef>
          <a:spcPct val="20000"/>
        </a:spcBef>
        <a:spcAft>
          <a:spcPct val="0"/>
        </a:spcAft>
        <a:buFont typeface="Courier New" panose="02070309020205020404" pitchFamily="49" charset="0"/>
        <a:buChar char="o"/>
        <a:defRPr sz="2667" kern="1200">
          <a:solidFill>
            <a:schemeClr val="tx1"/>
          </a:solidFill>
          <a:latin typeface="+mn-lt"/>
          <a:ea typeface="MS PGothic" panose="020B0600070205080204" pitchFamily="34" charset="-128"/>
          <a:cs typeface="+mn-cs"/>
        </a:defRPr>
      </a:lvl4pPr>
      <a:lvl5pPr marL="2438339" algn="l" defTabSz="609585" rtl="0" eaLnBrk="1" fontAlgn="base" hangingPunct="1">
        <a:spcBef>
          <a:spcPct val="20000"/>
        </a:spcBef>
        <a:spcAft>
          <a:spcPct val="0"/>
        </a:spcAft>
        <a:buFont typeface="Arial" panose="020B0604020202020204" pitchFamily="34" charset="0"/>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9DCF0-CC64-599C-DE17-56105573D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FBDB7B06-351A-2806-7FA7-BF9D65025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F158BBD-3C84-FA35-6B40-7345FDD8F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9BEEA-AC5E-014A-86D0-04EC95640ED2}" type="datetimeFigureOut">
              <a:rPr lang="en-AU" smtClean="0"/>
              <a:t>2/06/2025</a:t>
            </a:fld>
            <a:endParaRPr lang="en-AU"/>
          </a:p>
        </p:txBody>
      </p:sp>
      <p:sp>
        <p:nvSpPr>
          <p:cNvPr id="5" name="Footer Placeholder 4">
            <a:extLst>
              <a:ext uri="{FF2B5EF4-FFF2-40B4-BE49-F238E27FC236}">
                <a16:creationId xmlns:a16="http://schemas.microsoft.com/office/drawing/2014/main" id="{99621E72-5932-ABCB-A05B-3C7220975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FC6B4A9-FD59-DB8D-FC01-B94DD40AB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51DC68-F65B-FF48-ACD5-227C2589BF43}" type="slidenum">
              <a:rPr lang="en-AU" smtClean="0"/>
              <a:t>‹nr.›</a:t>
            </a:fld>
            <a:endParaRPr lang="en-AU"/>
          </a:p>
        </p:txBody>
      </p:sp>
      <p:pic>
        <p:nvPicPr>
          <p:cNvPr id="7" name="Picture 6">
            <a:extLst>
              <a:ext uri="{FF2B5EF4-FFF2-40B4-BE49-F238E27FC236}">
                <a16:creationId xmlns:a16="http://schemas.microsoft.com/office/drawing/2014/main" id="{A2D1C337-5BAD-C9E3-D78A-953418180650}"/>
              </a:ext>
            </a:extLst>
          </p:cNvPr>
          <p:cNvPicPr>
            <a:picLocks noChangeAspect="1"/>
          </p:cNvPicPr>
          <p:nvPr userDrawn="1"/>
        </p:nvPicPr>
        <p:blipFill rotWithShape="1">
          <a:blip r:embed="rId13"/>
          <a:srcRect l="17615" r="18676"/>
          <a:stretch/>
        </p:blipFill>
        <p:spPr>
          <a:xfrm>
            <a:off x="10269735" y="5848336"/>
            <a:ext cx="693208" cy="792281"/>
          </a:xfrm>
          <a:prstGeom prst="rect">
            <a:avLst/>
          </a:prstGeom>
        </p:spPr>
      </p:pic>
      <p:pic>
        <p:nvPicPr>
          <p:cNvPr id="8" name="Picture 7">
            <a:extLst>
              <a:ext uri="{FF2B5EF4-FFF2-40B4-BE49-F238E27FC236}">
                <a16:creationId xmlns:a16="http://schemas.microsoft.com/office/drawing/2014/main" id="{00D1C98A-8931-FF9F-F614-92EE03E82D6B}"/>
              </a:ext>
            </a:extLst>
          </p:cNvPr>
          <p:cNvPicPr>
            <a:picLocks noChangeAspect="1"/>
          </p:cNvPicPr>
          <p:nvPr userDrawn="1"/>
        </p:nvPicPr>
        <p:blipFill>
          <a:blip r:embed="rId14"/>
          <a:stretch>
            <a:fillRect/>
          </a:stretch>
        </p:blipFill>
        <p:spPr>
          <a:xfrm>
            <a:off x="11271879" y="5829488"/>
            <a:ext cx="764506" cy="822570"/>
          </a:xfrm>
          <a:prstGeom prst="rect">
            <a:avLst/>
          </a:prstGeom>
        </p:spPr>
      </p:pic>
      <p:cxnSp>
        <p:nvCxnSpPr>
          <p:cNvPr id="9" name="Straight Connector 8">
            <a:extLst>
              <a:ext uri="{FF2B5EF4-FFF2-40B4-BE49-F238E27FC236}">
                <a16:creationId xmlns:a16="http://schemas.microsoft.com/office/drawing/2014/main" id="{69DBD510-4B1D-7F1E-A601-08E2A66D4A25}"/>
              </a:ext>
            </a:extLst>
          </p:cNvPr>
          <p:cNvCxnSpPr/>
          <p:nvPr userDrawn="1"/>
        </p:nvCxnSpPr>
        <p:spPr>
          <a:xfrm>
            <a:off x="11116264" y="5961032"/>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8617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DM Sans"/>
                <a:ea typeface="DM Sans"/>
                <a:cs typeface="DM Sans"/>
                <a:sym typeface="DM Sans"/>
              </a:defRPr>
            </a:lvl1pPr>
            <a:lvl2pPr lvl="1" algn="r">
              <a:buNone/>
              <a:defRPr sz="1333">
                <a:solidFill>
                  <a:schemeClr val="dk2"/>
                </a:solidFill>
                <a:latin typeface="DM Sans"/>
                <a:ea typeface="DM Sans"/>
                <a:cs typeface="DM Sans"/>
                <a:sym typeface="DM Sans"/>
              </a:defRPr>
            </a:lvl2pPr>
            <a:lvl3pPr lvl="2" algn="r">
              <a:buNone/>
              <a:defRPr sz="1333">
                <a:solidFill>
                  <a:schemeClr val="dk2"/>
                </a:solidFill>
                <a:latin typeface="DM Sans"/>
                <a:ea typeface="DM Sans"/>
                <a:cs typeface="DM Sans"/>
                <a:sym typeface="DM Sans"/>
              </a:defRPr>
            </a:lvl3pPr>
            <a:lvl4pPr lvl="3" algn="r">
              <a:buNone/>
              <a:defRPr sz="1333">
                <a:solidFill>
                  <a:schemeClr val="dk2"/>
                </a:solidFill>
                <a:latin typeface="DM Sans"/>
                <a:ea typeface="DM Sans"/>
                <a:cs typeface="DM Sans"/>
                <a:sym typeface="DM Sans"/>
              </a:defRPr>
            </a:lvl4pPr>
            <a:lvl5pPr lvl="4" algn="r">
              <a:buNone/>
              <a:defRPr sz="1333">
                <a:solidFill>
                  <a:schemeClr val="dk2"/>
                </a:solidFill>
                <a:latin typeface="DM Sans"/>
                <a:ea typeface="DM Sans"/>
                <a:cs typeface="DM Sans"/>
                <a:sym typeface="DM Sans"/>
              </a:defRPr>
            </a:lvl5pPr>
            <a:lvl6pPr lvl="5" algn="r">
              <a:buNone/>
              <a:defRPr sz="1333">
                <a:solidFill>
                  <a:schemeClr val="dk2"/>
                </a:solidFill>
                <a:latin typeface="DM Sans"/>
                <a:ea typeface="DM Sans"/>
                <a:cs typeface="DM Sans"/>
                <a:sym typeface="DM Sans"/>
              </a:defRPr>
            </a:lvl6pPr>
            <a:lvl7pPr lvl="6" algn="r">
              <a:buNone/>
              <a:defRPr sz="1333">
                <a:solidFill>
                  <a:schemeClr val="dk2"/>
                </a:solidFill>
                <a:latin typeface="DM Sans"/>
                <a:ea typeface="DM Sans"/>
                <a:cs typeface="DM Sans"/>
                <a:sym typeface="DM Sans"/>
              </a:defRPr>
            </a:lvl7pPr>
            <a:lvl8pPr lvl="7" algn="r">
              <a:buNone/>
              <a:defRPr sz="1333">
                <a:solidFill>
                  <a:schemeClr val="dk2"/>
                </a:solidFill>
                <a:latin typeface="DM Sans"/>
                <a:ea typeface="DM Sans"/>
                <a:cs typeface="DM Sans"/>
                <a:sym typeface="DM Sans"/>
              </a:defRPr>
            </a:lvl8pPr>
            <a:lvl9pPr lvl="8" algn="r">
              <a:buNone/>
              <a:defRPr sz="1333">
                <a:solidFill>
                  <a:schemeClr val="dk2"/>
                </a:solidFill>
                <a:latin typeface="DM Sans"/>
                <a:ea typeface="DM Sans"/>
                <a:cs typeface="DM Sans"/>
                <a:sym typeface="DM Sans"/>
              </a:defRPr>
            </a:lvl9pPr>
          </a:lstStyle>
          <a:p>
            <a:fld id="{00000000-1234-1234-1234-123412341234}" type="slidenum">
              <a:rPr lang="en-GB" smtClean="0"/>
              <a:pPr/>
              <a:t>‹nr.›</a:t>
            </a:fld>
            <a:endParaRPr lang="en-GB"/>
          </a:p>
        </p:txBody>
      </p:sp>
      <p:sp>
        <p:nvSpPr>
          <p:cNvPr id="8" name="Google Shape;8;p1"/>
          <p:cNvSpPr txBox="1"/>
          <p:nvPr userDrawn="1"/>
        </p:nvSpPr>
        <p:spPr>
          <a:xfrm>
            <a:off x="8173100" y="6406400"/>
            <a:ext cx="3524000" cy="451302"/>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GB" sz="1333" dirty="0">
                <a:solidFill>
                  <a:srgbClr val="B0C2C2"/>
                </a:solidFill>
                <a:latin typeface="DM Sans"/>
                <a:ea typeface="DM Sans"/>
                <a:cs typeface="DM Sans"/>
                <a:sym typeface="DM Sans"/>
              </a:rPr>
              <a:t>[please add confidentiality classification]</a:t>
            </a:r>
            <a:endParaRPr sz="1333" dirty="0">
              <a:solidFill>
                <a:srgbClr val="B0C2C2"/>
              </a:solidFill>
              <a:latin typeface="DM Sans"/>
              <a:ea typeface="DM Sans"/>
              <a:cs typeface="DM Sans"/>
              <a:sym typeface="DM Sans"/>
            </a:endParaRPr>
          </a:p>
        </p:txBody>
      </p:sp>
    </p:spTree>
    <p:extLst>
      <p:ext uri="{BB962C8B-B14F-4D97-AF65-F5344CB8AC3E}">
        <p14:creationId xmlns:p14="http://schemas.microsoft.com/office/powerpoint/2010/main" val="1814227807"/>
      </p:ext>
    </p:extLst>
  </p:cSld>
  <p:clrMap bg1="lt1" tx1="dk1" bg2="dk2" tx2="lt2" accent1="accent1" accent2="accent2" accent3="accent3" accent4="accent4" accent5="accent5" accent6="accent6" hlink="hlink" folHlink="folHlink"/>
  <p:sldLayoutIdLst>
    <p:sldLayoutId id="2147483694" r:id="rId1"/>
    <p:sldLayoutId id="214748369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mailto:jhfordii@wisc.edu"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pn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31.xml"/><Relationship Id="rId6" Type="http://schemas.openxmlformats.org/officeDocument/2006/relationships/image" Target="../media/image31.jpg"/><Relationship Id="rId11" Type="http://schemas.openxmlformats.org/officeDocument/2006/relationships/image" Target="../media/image36.jpe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5.xml"/><Relationship Id="rId16" Type="http://schemas.openxmlformats.org/officeDocument/2006/relationships/image" Target="../media/image56.svg"/><Relationship Id="rId1" Type="http://schemas.openxmlformats.org/officeDocument/2006/relationships/slideLayout" Target="../slideLayouts/slideLayout3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2.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3.png"/><Relationship Id="rId4" Type="http://schemas.openxmlformats.org/officeDocument/2006/relationships/image" Target="../media/image70.sv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78.png"/><Relationship Id="rId11" Type="http://schemas.openxmlformats.org/officeDocument/2006/relationships/image" Target="../media/image3.png"/><Relationship Id="rId5" Type="http://schemas.openxmlformats.org/officeDocument/2006/relationships/image" Target="../media/image77.png"/><Relationship Id="rId10" Type="http://schemas.openxmlformats.org/officeDocument/2006/relationships/image" Target="../media/image2.png"/><Relationship Id="rId4" Type="http://schemas.openxmlformats.org/officeDocument/2006/relationships/image" Target="../media/image76.svg"/><Relationship Id="rId9" Type="http://schemas.openxmlformats.org/officeDocument/2006/relationships/image" Target="../media/image70.sv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82.sv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81.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82.svg"/><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2.svg"/><Relationship Id="rId7" Type="http://schemas.openxmlformats.org/officeDocument/2006/relationships/image" Target="../media/image90.svg"/><Relationship Id="rId2"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3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32.xml"/><Relationship Id="rId5" Type="http://schemas.openxmlformats.org/officeDocument/2006/relationships/image" Target="../media/image98.sv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3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32.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11.svg"/></Relationships>
</file>

<file path=ppt/slides/_rels/slide3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34.xml"/><Relationship Id="rId5" Type="http://schemas.openxmlformats.org/officeDocument/2006/relationships/image" Target="../media/image107.sv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17.svg"/><Relationship Id="rId3" Type="http://schemas.openxmlformats.org/officeDocument/2006/relationships/image" Target="../media/image113.svg"/><Relationship Id="rId7" Type="http://schemas.openxmlformats.org/officeDocument/2006/relationships/image" Target="../media/image90.svg"/><Relationship Id="rId12" Type="http://schemas.openxmlformats.org/officeDocument/2006/relationships/image" Target="../media/image116.png"/><Relationship Id="rId17" Type="http://schemas.openxmlformats.org/officeDocument/2006/relationships/image" Target="../media/image50.svg"/><Relationship Id="rId2" Type="http://schemas.openxmlformats.org/officeDocument/2006/relationships/image" Target="../media/image112.png"/><Relationship Id="rId16" Type="http://schemas.openxmlformats.org/officeDocument/2006/relationships/image" Target="../media/image49.png"/><Relationship Id="rId1" Type="http://schemas.openxmlformats.org/officeDocument/2006/relationships/slideLayout" Target="../slideLayouts/slideLayout34.xml"/><Relationship Id="rId6" Type="http://schemas.openxmlformats.org/officeDocument/2006/relationships/image" Target="../media/image89.png"/><Relationship Id="rId11" Type="http://schemas.openxmlformats.org/officeDocument/2006/relationships/image" Target="../media/image115.svg"/><Relationship Id="rId5" Type="http://schemas.openxmlformats.org/officeDocument/2006/relationships/image" Target="../media/image62.svg"/><Relationship Id="rId15" Type="http://schemas.openxmlformats.org/officeDocument/2006/relationships/image" Target="../media/image48.svg"/><Relationship Id="rId10" Type="http://schemas.openxmlformats.org/officeDocument/2006/relationships/image" Target="../media/image114.png"/><Relationship Id="rId4" Type="http://schemas.openxmlformats.org/officeDocument/2006/relationships/image" Target="../media/image61.png"/><Relationship Id="rId9" Type="http://schemas.openxmlformats.org/officeDocument/2006/relationships/image" Target="../media/image94.svg"/><Relationship Id="rId1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6.svg"/><Relationship Id="rId7" Type="http://schemas.openxmlformats.org/officeDocument/2006/relationships/image" Target="../media/image120.svg"/><Relationship Id="rId2"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image" Target="../media/image119.pn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122.svg"/></Relationships>
</file>

<file path=ppt/slides/_rels/slide41.xml.rels><?xml version="1.0" encoding="UTF-8" standalone="yes"?>
<Relationships xmlns="http://schemas.openxmlformats.org/package/2006/relationships"><Relationship Id="rId3" Type="http://schemas.openxmlformats.org/officeDocument/2006/relationships/image" Target="../media/image124.svg"/><Relationship Id="rId7" Type="http://schemas.openxmlformats.org/officeDocument/2006/relationships/image" Target="../media/image3.png"/><Relationship Id="rId2" Type="http://schemas.openxmlformats.org/officeDocument/2006/relationships/image" Target="../media/image123.png"/><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09.sv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62.sv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61.png"/><Relationship Id="rId11" Type="http://schemas.openxmlformats.org/officeDocument/2006/relationships/image" Target="../media/image90.svg"/><Relationship Id="rId5" Type="http://schemas.openxmlformats.org/officeDocument/2006/relationships/image" Target="../media/image124.svg"/><Relationship Id="rId10" Type="http://schemas.openxmlformats.org/officeDocument/2006/relationships/image" Target="../media/image89.png"/><Relationship Id="rId4" Type="http://schemas.openxmlformats.org/officeDocument/2006/relationships/image" Target="../media/image123.png"/><Relationship Id="rId9" Type="http://schemas.openxmlformats.org/officeDocument/2006/relationships/image" Target="../media/image88.sv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8.sv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31.sv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87.png"/><Relationship Id="rId11" Type="http://schemas.openxmlformats.org/officeDocument/2006/relationships/image" Target="../media/image129.svg"/><Relationship Id="rId5" Type="http://schemas.openxmlformats.org/officeDocument/2006/relationships/image" Target="../media/image62.svg"/><Relationship Id="rId15" Type="http://schemas.openxmlformats.org/officeDocument/2006/relationships/image" Target="../media/image133.svg"/><Relationship Id="rId10" Type="http://schemas.openxmlformats.org/officeDocument/2006/relationships/image" Target="../media/image91.png"/><Relationship Id="rId4" Type="http://schemas.openxmlformats.org/officeDocument/2006/relationships/image" Target="../media/image61.png"/><Relationship Id="rId9" Type="http://schemas.openxmlformats.org/officeDocument/2006/relationships/image" Target="../media/image90.svg"/><Relationship Id="rId1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132.png"/><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132.png"/><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2.xml"/><Relationship Id="rId5" Type="http://schemas.openxmlformats.org/officeDocument/2006/relationships/image" Target="../media/image135.sv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3.png"/><Relationship Id="rId7"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svg"/><Relationship Id="rId7" Type="http://schemas.openxmlformats.org/officeDocument/2006/relationships/image" Target="../media/image156.svg"/><Relationship Id="rId12" Type="http://schemas.openxmlformats.org/officeDocument/2006/relationships/image" Target="../media/image149.png"/><Relationship Id="rId2" Type="http://schemas.openxmlformats.org/officeDocument/2006/relationships/image" Target="../media/image151.png"/><Relationship Id="rId1" Type="http://schemas.openxmlformats.org/officeDocument/2006/relationships/slideLayout" Target="../slideLayouts/slideLayout43.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slides/_rels/slide54.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56.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64.sv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8.svg"/><Relationship Id="rId7" Type="http://schemas.openxmlformats.org/officeDocument/2006/relationships/image" Target="../media/image168.svg"/><Relationship Id="rId2" Type="http://schemas.openxmlformats.org/officeDocument/2006/relationships/image" Target="../media/image147.png"/><Relationship Id="rId1" Type="http://schemas.openxmlformats.org/officeDocument/2006/relationships/slideLayout" Target="../slideLayouts/slideLayout43.xml"/><Relationship Id="rId6" Type="http://schemas.openxmlformats.org/officeDocument/2006/relationships/image" Target="../media/image167.png"/><Relationship Id="rId5" Type="http://schemas.openxmlformats.org/officeDocument/2006/relationships/image" Target="../media/image166.sv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149.png"/><Relationship Id="rId5" Type="http://schemas.openxmlformats.org/officeDocument/2006/relationships/image" Target="../media/image170.svg"/><Relationship Id="rId4" Type="http://schemas.openxmlformats.org/officeDocument/2006/relationships/image" Target="../media/image169.png"/></Relationships>
</file>

<file path=ppt/slides/_rels/slide62.xml.rels><?xml version="1.0" encoding="UTF-8" standalone="yes"?>
<Relationships xmlns="http://schemas.openxmlformats.org/package/2006/relationships"><Relationship Id="rId3" Type="http://schemas.openxmlformats.org/officeDocument/2006/relationships/hyperlink" Target="https://geton.atlassian.net/wiki/x/AYCTDHMC" TargetMode="External"/><Relationship Id="rId2" Type="http://schemas.openxmlformats.org/officeDocument/2006/relationships/hyperlink" Target="https://geton.atlassian.net/wiki/x/IwBr_3IC" TargetMode="External"/><Relationship Id="rId1" Type="http://schemas.openxmlformats.org/officeDocument/2006/relationships/slideLayout" Target="../slideLayouts/slideLayout43.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hyperlink" Target="https://geton.atlassian.net/wiki/x/DQATMnMC"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149.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74.png"/><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149.png"/><Relationship Id="rId4" Type="http://schemas.openxmlformats.org/officeDocument/2006/relationships/image" Target="../media/image177.sv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49.png"/><Relationship Id="rId1" Type="http://schemas.openxmlformats.org/officeDocument/2006/relationships/slideLayout" Target="../slideLayouts/slideLayout43.xml"/><Relationship Id="rId5" Type="http://schemas.openxmlformats.org/officeDocument/2006/relationships/image" Target="../media/image180.pn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81.png"/><Relationship Id="rId7" Type="http://schemas.openxmlformats.org/officeDocument/2006/relationships/image" Target="../media/image184.sv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183.png"/><Relationship Id="rId5" Type="http://schemas.openxmlformats.org/officeDocument/2006/relationships/image" Target="../media/image182.jpg"/><Relationship Id="rId4" Type="http://schemas.openxmlformats.org/officeDocument/2006/relationships/image" Target="../media/image145.png"/></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7</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LEARNING FROM IMPLEMENTATION TRIALS</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55544"/>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Rosa Lorente </a:t>
            </a:r>
            <a:r>
              <a:rPr lang="en-US" sz="2000" b="1" u="none" strike="noStrike" dirty="0" err="1">
                <a:solidFill>
                  <a:srgbClr val="403632"/>
                </a:solidFill>
                <a:effectLst/>
                <a:latin typeface="Calibri" panose="020F0502020204030204" pitchFamily="34" charset="0"/>
                <a:cs typeface="Calibri" panose="020F0502020204030204" pitchFamily="34" charset="0"/>
              </a:rPr>
              <a:t>Català</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Jay Ford</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Natalie Taylor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Anne </a:t>
            </a:r>
            <a:r>
              <a:rPr lang="en-US" sz="2000" b="1" u="none" strike="noStrike" dirty="0" err="1">
                <a:solidFill>
                  <a:srgbClr val="403632"/>
                </a:solidFill>
                <a:effectLst/>
                <a:latin typeface="Calibri" panose="020F0502020204030204" pitchFamily="34" charset="0"/>
                <a:cs typeface="Calibri" panose="020F0502020204030204" pitchFamily="34" charset="0"/>
              </a:rPr>
              <a:t>Etzelmüller</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Brian Mittman</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3E5D3-A56F-FDC5-5140-FD90F2987899}"/>
              </a:ext>
            </a:extLst>
          </p:cNvPr>
          <p:cNvSpPr>
            <a:spLocks noGrp="1"/>
          </p:cNvSpPr>
          <p:nvPr>
            <p:ph type="title"/>
          </p:nvPr>
        </p:nvSpPr>
        <p:spPr>
          <a:xfrm>
            <a:off x="406399" y="298970"/>
            <a:ext cx="11356513" cy="535531"/>
          </a:xfrm>
        </p:spPr>
        <p:txBody>
          <a:bodyPr/>
          <a:lstStyle/>
          <a:p>
            <a:r>
              <a:rPr lang="en-US" sz="3200" dirty="0"/>
              <a:t>SITT-MAT SIC Results – EMF Implementation Duration</a:t>
            </a:r>
          </a:p>
        </p:txBody>
      </p:sp>
      <p:pic>
        <p:nvPicPr>
          <p:cNvPr id="12" name="Content Placeholder 11" descr="A graph showing implementation duration for EMF Specialty Care clinic sites.">
            <a:extLst>
              <a:ext uri="{FF2B5EF4-FFF2-40B4-BE49-F238E27FC236}">
                <a16:creationId xmlns:a16="http://schemas.microsoft.com/office/drawing/2014/main" id="{03662BAE-6AB6-F85D-E0C4-2781AD3F715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89939" y="834501"/>
            <a:ext cx="5852160" cy="3434546"/>
          </a:xfrm>
          <a:prstGeom prst="rect">
            <a:avLst/>
          </a:prstGeom>
        </p:spPr>
      </p:pic>
      <p:pic>
        <p:nvPicPr>
          <p:cNvPr id="14" name="Content Placeholder 13" descr="A graph showing implementation duration for EMF Primary Care clinic sites.">
            <a:extLst>
              <a:ext uri="{FF2B5EF4-FFF2-40B4-BE49-F238E27FC236}">
                <a16:creationId xmlns:a16="http://schemas.microsoft.com/office/drawing/2014/main" id="{9F42B893-86AA-1F36-C783-62B2B6A4B5F7}"/>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6149903" y="2679903"/>
            <a:ext cx="5852160" cy="3434546"/>
          </a:xfrm>
          <a:prstGeom prst="rect">
            <a:avLst/>
          </a:prstGeom>
        </p:spPr>
      </p:pic>
    </p:spTree>
    <p:extLst>
      <p:ext uri="{BB962C8B-B14F-4D97-AF65-F5344CB8AC3E}">
        <p14:creationId xmlns:p14="http://schemas.microsoft.com/office/powerpoint/2010/main" val="19189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B095-A37B-7BEF-7FF9-8763824206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541729-BA55-002B-78B3-F389BA5182F3}"/>
              </a:ext>
            </a:extLst>
          </p:cNvPr>
          <p:cNvSpPr>
            <a:spLocks noGrp="1"/>
          </p:cNvSpPr>
          <p:nvPr>
            <p:ph type="title"/>
          </p:nvPr>
        </p:nvSpPr>
        <p:spPr>
          <a:xfrm>
            <a:off x="406399" y="298970"/>
            <a:ext cx="11356513" cy="535531"/>
          </a:xfrm>
        </p:spPr>
        <p:txBody>
          <a:bodyPr/>
          <a:lstStyle/>
          <a:p>
            <a:r>
              <a:rPr lang="en-US" sz="3200" dirty="0"/>
              <a:t>SITT-MAT SIC Results – Academy Implementation Duration</a:t>
            </a:r>
          </a:p>
        </p:txBody>
      </p:sp>
      <p:pic>
        <p:nvPicPr>
          <p:cNvPr id="5" name="Content Placeholder 4" descr="A graph showing implementation duration for Academy Specialty Care clinic sites.">
            <a:extLst>
              <a:ext uri="{FF2B5EF4-FFF2-40B4-BE49-F238E27FC236}">
                <a16:creationId xmlns:a16="http://schemas.microsoft.com/office/drawing/2014/main" id="{6C40F11B-E327-5A89-B613-D414FDECE9DD}"/>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232495" y="846042"/>
            <a:ext cx="5852160" cy="3434546"/>
          </a:xfrm>
          <a:prstGeom prst="rect">
            <a:avLst/>
          </a:prstGeom>
        </p:spPr>
      </p:pic>
      <p:pic>
        <p:nvPicPr>
          <p:cNvPr id="7" name="Content Placeholder 6" descr="A graph showing implementation duration for Academy Primary Care clinic sites.">
            <a:extLst>
              <a:ext uri="{FF2B5EF4-FFF2-40B4-BE49-F238E27FC236}">
                <a16:creationId xmlns:a16="http://schemas.microsoft.com/office/drawing/2014/main" id="{D5FC18E2-D866-96FD-01CE-CE211F290EF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87538" y="2698546"/>
            <a:ext cx="5852160" cy="3434546"/>
          </a:xfrm>
          <a:prstGeom prst="rect">
            <a:avLst/>
          </a:prstGeom>
        </p:spPr>
      </p:pic>
    </p:spTree>
    <p:extLst>
      <p:ext uri="{BB962C8B-B14F-4D97-AF65-F5344CB8AC3E}">
        <p14:creationId xmlns:p14="http://schemas.microsoft.com/office/powerpoint/2010/main" val="399116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A6E8-A77C-F910-8BFD-9C4EBA6D2B7A}"/>
              </a:ext>
            </a:extLst>
          </p:cNvPr>
          <p:cNvSpPr>
            <a:spLocks noGrp="1"/>
          </p:cNvSpPr>
          <p:nvPr>
            <p:ph type="title"/>
          </p:nvPr>
        </p:nvSpPr>
        <p:spPr/>
        <p:txBody>
          <a:bodyPr/>
          <a:lstStyle/>
          <a:p>
            <a:pPr>
              <a:buNone/>
            </a:pPr>
            <a:r>
              <a:rPr lang="en-US" b="1" dirty="0"/>
              <a:t>Implementation Cost Findings</a:t>
            </a:r>
          </a:p>
        </p:txBody>
      </p:sp>
      <p:sp>
        <p:nvSpPr>
          <p:cNvPr id="9" name="TextBox 8">
            <a:extLst>
              <a:ext uri="{FF2B5EF4-FFF2-40B4-BE49-F238E27FC236}">
                <a16:creationId xmlns:a16="http://schemas.microsoft.com/office/drawing/2014/main" id="{3E0D2900-FF6D-DB58-0871-A2ED278B20D2}"/>
              </a:ext>
            </a:extLst>
          </p:cNvPr>
          <p:cNvSpPr txBox="1"/>
          <p:nvPr/>
        </p:nvSpPr>
        <p:spPr>
          <a:xfrm>
            <a:off x="519953" y="6275669"/>
            <a:ext cx="10210800" cy="461665"/>
          </a:xfrm>
          <a:prstGeom prst="rect">
            <a:avLst/>
          </a:prstGeom>
          <a:noFill/>
        </p:spPr>
        <p:txBody>
          <a:bodyPr wrap="square">
            <a:spAutoFit/>
          </a:bodyPr>
          <a:lstStyle/>
          <a:p>
            <a:r>
              <a:rPr lang="en-US" sz="1200" b="1" dirty="0">
                <a:latin typeface="Candara" panose="020E0502030303020204" pitchFamily="34" charset="0"/>
              </a:rPr>
              <a:t>Significant difference overall (p=0.015) and for primary care clinics (p = 0.004) </a:t>
            </a:r>
          </a:p>
          <a:p>
            <a:r>
              <a:rPr lang="en-US" sz="1200" b="1" dirty="0">
                <a:latin typeface="Candara" panose="020E0502030303020204" pitchFamily="34" charset="0"/>
              </a:rPr>
              <a:t>Specialty care clinics:</a:t>
            </a:r>
            <a:r>
              <a:rPr lang="en-US" sz="1200" dirty="0">
                <a:latin typeface="Candara" panose="020E0502030303020204" pitchFamily="34" charset="0"/>
              </a:rPr>
              <a:t> No significant cost difference between strategies.</a:t>
            </a:r>
          </a:p>
        </p:txBody>
      </p:sp>
      <p:graphicFrame>
        <p:nvGraphicFramePr>
          <p:cNvPr id="10" name="Chart 9" descr="A graph showing overall implementation costs and academy implementation costs for prmary care by implementation strategy. Blue is Academy and Green is Audit and Feedback or EMF.">
            <a:extLst>
              <a:ext uri="{FF2B5EF4-FFF2-40B4-BE49-F238E27FC236}">
                <a16:creationId xmlns:a16="http://schemas.microsoft.com/office/drawing/2014/main" id="{BE7F544A-C72C-F756-0D9D-064BDBA9B089}"/>
              </a:ext>
            </a:extLst>
          </p:cNvPr>
          <p:cNvGraphicFramePr>
            <a:graphicFrameLocks noChangeAspect="1"/>
          </p:cNvGraphicFramePr>
          <p:nvPr/>
        </p:nvGraphicFramePr>
        <p:xfrm>
          <a:off x="674370" y="1283095"/>
          <a:ext cx="10618470" cy="4829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910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B7FB-207D-FFB9-12B4-31C996EB4347}"/>
              </a:ext>
            </a:extLst>
          </p:cNvPr>
          <p:cNvSpPr>
            <a:spLocks noGrp="1"/>
          </p:cNvSpPr>
          <p:nvPr>
            <p:ph type="title"/>
          </p:nvPr>
        </p:nvSpPr>
        <p:spPr/>
        <p:txBody>
          <a:bodyPr/>
          <a:lstStyle/>
          <a:p>
            <a:r>
              <a:rPr lang="en-US" dirty="0"/>
              <a:t>What does the SIC and COINS data tell us?</a:t>
            </a:r>
          </a:p>
        </p:txBody>
      </p:sp>
      <p:sp>
        <p:nvSpPr>
          <p:cNvPr id="3" name="Content Placeholder 2">
            <a:extLst>
              <a:ext uri="{FF2B5EF4-FFF2-40B4-BE49-F238E27FC236}">
                <a16:creationId xmlns:a16="http://schemas.microsoft.com/office/drawing/2014/main" id="{0A9543EB-5C58-A077-1C82-D18B28150378}"/>
              </a:ext>
            </a:extLst>
          </p:cNvPr>
          <p:cNvSpPr>
            <a:spLocks noGrp="1"/>
          </p:cNvSpPr>
          <p:nvPr>
            <p:ph idx="1"/>
          </p:nvPr>
        </p:nvSpPr>
        <p:spPr>
          <a:xfrm>
            <a:off x="406400" y="1463722"/>
            <a:ext cx="11379200" cy="5053531"/>
          </a:xfrm>
        </p:spPr>
        <p:txBody>
          <a:bodyPr/>
          <a:lstStyle/>
          <a:p>
            <a:pPr marL="514350" indent="-514350">
              <a:spcBef>
                <a:spcPts val="0"/>
              </a:spcBef>
              <a:spcAft>
                <a:spcPts val="120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Pre-Implementation and Implementation phase proportion and duration scores for all clinics were much lower than competent sites from other EBPs that use the SIC. </a:t>
            </a:r>
          </a:p>
          <a:p>
            <a:pPr marL="514350" indent="-514350">
              <a:spcBef>
                <a:spcPts val="0"/>
              </a:spcBef>
              <a:spcAft>
                <a:spcPts val="1200"/>
              </a:spcAft>
              <a:buFont typeface="+mj-lt"/>
              <a:buAutoNum type="arabicPeriod"/>
            </a:pP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Academy did not yield competency whereas A&amp;F did.</a:t>
            </a:r>
          </a:p>
          <a:p>
            <a:pPr marL="514350" indent="-514350">
              <a:spcBef>
                <a:spcPts val="0"/>
              </a:spcBef>
              <a:spcAft>
                <a:spcPts val="1200"/>
              </a:spcAft>
              <a:buFont typeface="+mj-lt"/>
              <a:buAutoNum type="arabicPeriod"/>
            </a:pP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Primary care is both faster and more often able to achieve competency than specialty care. </a:t>
            </a:r>
          </a:p>
          <a:p>
            <a:pPr marL="514350" indent="-514350">
              <a:spcBef>
                <a:spcPts val="0"/>
              </a:spcBef>
              <a:spcAft>
                <a:spcPts val="1200"/>
              </a:spcAft>
              <a:buFont typeface="+mj-lt"/>
              <a:buAutoNum type="arabicPeriod"/>
            </a:pP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Overall, the duration is much shorter than typical universal SIC for both conditions and across both settings. </a:t>
            </a:r>
          </a:p>
          <a:p>
            <a:pPr marL="514350" indent="-514350">
              <a:spcBef>
                <a:spcPts val="0"/>
              </a:spcBef>
              <a:spcAft>
                <a:spcPts val="1200"/>
              </a:spcAft>
              <a:buFont typeface="+mj-lt"/>
              <a:buAutoNum type="arabicPeriod"/>
            </a:pPr>
            <a:r>
              <a:rPr lang="en-US" sz="2800" dirty="0">
                <a:solidFill>
                  <a:prstClr val="black">
                    <a:lumMod val="75000"/>
                    <a:lumOff val="25000"/>
                  </a:prstClr>
                </a:solidFill>
                <a:ea typeface="+mn-ea"/>
                <a:cs typeface="+mn-cs"/>
              </a:rPr>
              <a:t>Implementation costs were significantly higher for the Audit and Feedback strategies both overall and for primary care clinics.</a:t>
            </a:r>
            <a:endPar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36135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F86D-8B48-9793-C685-73794C78A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B82BF-A31A-11AC-7A92-B3DF1D9AA1E3}"/>
              </a:ext>
            </a:extLst>
          </p:cNvPr>
          <p:cNvSpPr>
            <a:spLocks noGrp="1"/>
          </p:cNvSpPr>
          <p:nvPr>
            <p:ph type="title"/>
          </p:nvPr>
        </p:nvSpPr>
        <p:spPr>
          <a:xfrm>
            <a:off x="406400" y="322323"/>
            <a:ext cx="11176000" cy="618631"/>
          </a:xfrm>
        </p:spPr>
        <p:txBody>
          <a:bodyPr/>
          <a:lstStyle/>
          <a:p>
            <a:r>
              <a:rPr lang="en-US" dirty="0"/>
              <a:t>Lessons Learned</a:t>
            </a:r>
          </a:p>
        </p:txBody>
      </p:sp>
      <p:sp>
        <p:nvSpPr>
          <p:cNvPr id="3" name="TextBox 5">
            <a:extLst>
              <a:ext uri="{FF2B5EF4-FFF2-40B4-BE49-F238E27FC236}">
                <a16:creationId xmlns:a16="http://schemas.microsoft.com/office/drawing/2014/main" id="{FE25EE38-044E-DC34-1C52-ABCA4878E6E7}"/>
              </a:ext>
            </a:extLst>
          </p:cNvPr>
          <p:cNvSpPr txBox="1"/>
          <p:nvPr/>
        </p:nvSpPr>
        <p:spPr>
          <a:xfrm>
            <a:off x="238610" y="1066684"/>
            <a:ext cx="11714779" cy="510396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525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Adaption</a:t>
            </a:r>
            <a:r>
              <a:rPr kumimoji="0" lang="en-US" sz="2800" b="0" i="0" u="none" strike="noStrike" kern="1200" cap="none" spc="-10" normalizeH="0" baseline="0" noProof="0" dirty="0">
                <a:ln>
                  <a:noFill/>
                </a:ln>
                <a:solidFill>
                  <a:prstClr val="black">
                    <a:lumMod val="75000"/>
                    <a:lumOff val="25000"/>
                  </a:prstClr>
                </a:solidFill>
                <a:effectLst/>
                <a:uLnTx/>
                <a:uFillTx/>
                <a:latin typeface="Candara" panose="020E0502030303020204" pitchFamily="34" charset="0"/>
                <a:cs typeface="Arial"/>
              </a:rPr>
              <a:t> of the SIC for this adaptive trial required multiple meetings t</a:t>
            </a: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o:</a:t>
            </a:r>
          </a:p>
          <a:p>
            <a:pPr marL="577850" marR="0" lvl="0" indent="-288925" algn="l" defTabSz="4572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US" sz="2400" b="0" i="0" u="sng"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Define and identify key activities </a:t>
            </a:r>
            <a:r>
              <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across implementation strategies to create a common SIC framework, </a:t>
            </a:r>
          </a:p>
          <a:p>
            <a:pPr marL="577850" marR="0" lvl="0" indent="-288925" algn="l" defTabSz="4572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US" sz="2400" b="0" i="0" u="sng"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Determine how to assess each activity,</a:t>
            </a:r>
            <a:r>
              <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 including which activities have a cost component, and </a:t>
            </a:r>
          </a:p>
          <a:p>
            <a:pPr marL="577850" marR="0" lvl="0" indent="-288925" algn="l" defTabSz="4572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US" sz="2400" b="0" i="0" u="sng"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rPr>
              <a:t>Track activity completion or non-completion.</a:t>
            </a:r>
          </a:p>
          <a:p>
            <a:r>
              <a:rPr lang="en-US" sz="2800" b="1" dirty="0">
                <a:latin typeface="Candara" panose="020E0502030303020204" pitchFamily="34" charset="0"/>
              </a:rPr>
              <a:t>Implementation</a:t>
            </a:r>
            <a:r>
              <a:rPr lang="en-US" sz="2800" dirty="0">
                <a:latin typeface="Candara" panose="020E0502030303020204" pitchFamily="34" charset="0"/>
              </a:rPr>
              <a:t> of the SIC</a:t>
            </a:r>
          </a:p>
          <a:p>
            <a:pPr marL="571500" indent="-285750">
              <a:lnSpc>
                <a:spcPct val="114000"/>
              </a:lnSpc>
              <a:spcAft>
                <a:spcPts val="600"/>
              </a:spcAft>
              <a:buFont typeface="Wingdings" panose="05000000000000000000" pitchFamily="2" charset="2"/>
              <a:buChar char="Ø"/>
            </a:pPr>
            <a:r>
              <a:rPr lang="en-US" sz="2400" dirty="0">
                <a:latin typeface="Candara" panose="020E0502030303020204" pitchFamily="34" charset="0"/>
              </a:rPr>
              <a:t>SITT-MAT strategies evolved over time differing from initial SIC definition.</a:t>
            </a:r>
          </a:p>
          <a:p>
            <a:pPr marL="571500" indent="-285750">
              <a:lnSpc>
                <a:spcPct val="114000"/>
              </a:lnSpc>
              <a:spcAft>
                <a:spcPts val="600"/>
              </a:spcAft>
              <a:buFont typeface="Wingdings" panose="05000000000000000000" pitchFamily="2" charset="2"/>
              <a:buChar char="Ø"/>
            </a:pPr>
            <a:r>
              <a:rPr lang="en-US" sz="2400" dirty="0">
                <a:latin typeface="Candara" panose="020E0502030303020204" pitchFamily="34" charset="0"/>
              </a:rPr>
              <a:t>Establish data entry systems and definitions for the SIC to prevent recall challenges and enable assignment of staff to COINS activities.</a:t>
            </a:r>
          </a:p>
          <a:p>
            <a:pPr marL="571500" indent="-285750">
              <a:lnSpc>
                <a:spcPct val="114000"/>
              </a:lnSpc>
              <a:spcAft>
                <a:spcPts val="600"/>
              </a:spcAft>
              <a:buFont typeface="Wingdings" panose="05000000000000000000" pitchFamily="2" charset="2"/>
              <a:buChar char="Ø"/>
            </a:pPr>
            <a:r>
              <a:rPr lang="en-US" sz="2400" dirty="0">
                <a:latin typeface="Candara" panose="020E0502030303020204" pitchFamily="34" charset="0"/>
              </a:rPr>
              <a:t>Defining competency is difficult for time bound implementation strategies. </a:t>
            </a:r>
            <a:endParaRPr kumimoji="0" lang="en-US" sz="2400" b="0" i="0" u="sng" strike="noStrike" kern="1200" cap="none" spc="0" normalizeH="0" baseline="0" noProof="0" dirty="0">
              <a:ln>
                <a:noFill/>
              </a:ln>
              <a:solidFill>
                <a:prstClr val="black">
                  <a:lumMod val="75000"/>
                  <a:lumOff val="25000"/>
                </a:prstClr>
              </a:solidFill>
              <a:effectLst/>
              <a:uLnTx/>
              <a:uFillTx/>
              <a:latin typeface="Candara" panose="020E0502030303020204" pitchFamily="34" charset="0"/>
              <a:cs typeface="Arial"/>
            </a:endParaRPr>
          </a:p>
        </p:txBody>
      </p:sp>
    </p:spTree>
    <p:extLst>
      <p:ext uri="{BB962C8B-B14F-4D97-AF65-F5344CB8AC3E}">
        <p14:creationId xmlns:p14="http://schemas.microsoft.com/office/powerpoint/2010/main" val="314635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7DB8-D3E3-0FEC-B563-81CAC7E42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1C483-19DD-0836-124A-8B8AFD2A5FF2}"/>
              </a:ext>
            </a:extLst>
          </p:cNvPr>
          <p:cNvSpPr>
            <a:spLocks noGrp="1"/>
          </p:cNvSpPr>
          <p:nvPr>
            <p:ph type="title"/>
          </p:nvPr>
        </p:nvSpPr>
        <p:spPr>
          <a:xfrm>
            <a:off x="406399" y="501617"/>
            <a:ext cx="11176000" cy="618631"/>
          </a:xfrm>
        </p:spPr>
        <p:txBody>
          <a:bodyPr/>
          <a:lstStyle/>
          <a:p>
            <a:r>
              <a:rPr lang="en-US" dirty="0"/>
              <a:t>Implications for Policy &amp; Practice</a:t>
            </a:r>
          </a:p>
        </p:txBody>
      </p:sp>
      <p:sp>
        <p:nvSpPr>
          <p:cNvPr id="4" name="TextBox 25">
            <a:extLst>
              <a:ext uri="{FF2B5EF4-FFF2-40B4-BE49-F238E27FC236}">
                <a16:creationId xmlns:a16="http://schemas.microsoft.com/office/drawing/2014/main" id="{0B54D4C8-B293-F3D9-8E0C-4F0EFD8E2C80}"/>
              </a:ext>
            </a:extLst>
          </p:cNvPr>
          <p:cNvSpPr txBox="1"/>
          <p:nvPr/>
        </p:nvSpPr>
        <p:spPr>
          <a:xfrm>
            <a:off x="195914" y="1369620"/>
            <a:ext cx="11596969" cy="427809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74015" marR="86995" lvl="0" indent="-279400" algn="l" defTabSz="457200" rtl="0" eaLnBrk="1" fontAlgn="auto" latinLnBrk="0" hangingPunct="1">
              <a:lnSpc>
                <a:spcPct val="100000"/>
              </a:lnSpc>
              <a:spcBef>
                <a:spcPts val="0"/>
              </a:spcBef>
              <a:spcAft>
                <a:spcPts val="1200"/>
              </a:spcAft>
              <a:buClrTx/>
              <a:buSzTx/>
              <a:buFontTx/>
              <a:buChar char="•"/>
              <a:tabLst>
                <a:tab pos="374015" algn="l"/>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Highlights the feasibility to adapt the SIC &amp; COINS in an adaptive trial to </a:t>
            </a:r>
            <a:r>
              <a:rPr kumimoji="0" lang="en-US" sz="2800" b="1" i="0" u="none" strike="noStrike" kern="1200" cap="none" spc="9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compare implementation strategy participation &amp;</a:t>
            </a:r>
            <a:r>
              <a:rPr kumimoji="0" lang="en-US" sz="28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 fidelity</a:t>
            </a:r>
            <a:r>
              <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 within and across implementation strategies.</a:t>
            </a:r>
            <a:r>
              <a:rPr kumimoji="0" lang="en-US" sz="28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 </a:t>
            </a:r>
            <a:endParaRPr kumimoji="0" lang="en-US" sz="2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endParaRPr>
          </a:p>
          <a:p>
            <a:pPr marL="374015" marR="87630" lvl="0" indent="-279400" algn="l" defTabSz="457200" rtl="0" eaLnBrk="1" fontAlgn="auto" latinLnBrk="0" hangingPunct="1">
              <a:lnSpc>
                <a:spcPct val="100000"/>
              </a:lnSpc>
              <a:spcBef>
                <a:spcPts val="0"/>
              </a:spcBef>
              <a:spcAft>
                <a:spcPts val="1200"/>
              </a:spcAft>
              <a:buClrTx/>
              <a:buSzTx/>
              <a:buFontTx/>
              <a:buChar char="•"/>
              <a:tabLst>
                <a:tab pos="374015" algn="l"/>
              </a:tabLst>
              <a:defRPr/>
            </a:pPr>
            <a:r>
              <a:rPr kumimoji="0" lang="en-US" sz="2800" b="0" i="0" u="none" strike="noStrike" kern="1200" cap="none" spc="15"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Informs efforts to </a:t>
            </a:r>
            <a:r>
              <a:rPr kumimoji="0" lang="en-US" sz="2800" b="1" i="0" u="none" strike="noStrike" kern="1200" cap="none" spc="15"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tailor implementation strategies to specific organizational context </a:t>
            </a:r>
            <a:r>
              <a:rPr kumimoji="0" lang="en-US" sz="2800" b="0" i="0" u="none" strike="noStrike" kern="1200" cap="none" spc="15"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and explore implementation strategy intervention effectiveness.</a:t>
            </a:r>
          </a:p>
          <a:p>
            <a:pPr marL="374015" marR="87630" lvl="0" indent="-279400" algn="l" defTabSz="457200" rtl="0" eaLnBrk="1" fontAlgn="auto" latinLnBrk="0" hangingPunct="1">
              <a:lnSpc>
                <a:spcPct val="100000"/>
              </a:lnSpc>
              <a:spcBef>
                <a:spcPts val="0"/>
              </a:spcBef>
              <a:spcAft>
                <a:spcPts val="0"/>
              </a:spcAft>
              <a:buClrTx/>
              <a:buSzTx/>
              <a:buFontTx/>
              <a:buChar char="•"/>
              <a:tabLst>
                <a:tab pos="374015" algn="l"/>
              </a:tabLst>
              <a:defRPr/>
            </a:pPr>
            <a:r>
              <a:rPr lang="en-US" sz="2800" spc="15" dirty="0">
                <a:solidFill>
                  <a:prstClr val="black">
                    <a:lumMod val="75000"/>
                    <a:lumOff val="25000"/>
                  </a:prstClr>
                </a:solidFill>
                <a:latin typeface="Candara" panose="020E0502030303020204" pitchFamily="34" charset="0"/>
                <a:cs typeface="Arial"/>
              </a:rPr>
              <a:t>Suggests that costs are initially higher but may decrease as clinics move through the </a:t>
            </a:r>
            <a:r>
              <a:rPr lang="en-US" sz="2800" b="1" dirty="0">
                <a:solidFill>
                  <a:schemeClr val="tx1">
                    <a:lumMod val="75000"/>
                    <a:lumOff val="25000"/>
                  </a:schemeClr>
                </a:solidFill>
                <a:latin typeface="Candara" panose="020E0502030303020204" pitchFamily="34" charset="0"/>
                <a:cs typeface="Arial"/>
              </a:rPr>
              <a:t>stepped</a:t>
            </a:r>
            <a:r>
              <a:rPr lang="en-US" sz="2800" b="1" spc="50" dirty="0">
                <a:solidFill>
                  <a:schemeClr val="tx1">
                    <a:lumMod val="75000"/>
                    <a:lumOff val="25000"/>
                  </a:schemeClr>
                </a:solidFill>
                <a:latin typeface="Candara" panose="020E0502030303020204" pitchFamily="34" charset="0"/>
                <a:cs typeface="Arial"/>
              </a:rPr>
              <a:t> </a:t>
            </a:r>
            <a:r>
              <a:rPr lang="en-US" sz="2800" b="1" spc="-10" dirty="0">
                <a:solidFill>
                  <a:schemeClr val="tx1">
                    <a:lumMod val="75000"/>
                    <a:lumOff val="25000"/>
                  </a:schemeClr>
                </a:solidFill>
                <a:latin typeface="Candara" panose="020E0502030303020204" pitchFamily="34" charset="0"/>
                <a:cs typeface="Arial"/>
              </a:rPr>
              <a:t>sequence </a:t>
            </a:r>
            <a:r>
              <a:rPr lang="en-US" sz="2800" b="1" dirty="0">
                <a:solidFill>
                  <a:schemeClr val="tx1">
                    <a:lumMod val="75000"/>
                    <a:lumOff val="25000"/>
                  </a:schemeClr>
                </a:solidFill>
                <a:latin typeface="Candara" panose="020E0502030303020204" pitchFamily="34" charset="0"/>
                <a:cs typeface="Arial"/>
              </a:rPr>
              <a:t>of</a:t>
            </a:r>
            <a:r>
              <a:rPr lang="en-US" sz="2800" b="1" spc="180" dirty="0">
                <a:solidFill>
                  <a:schemeClr val="tx1">
                    <a:lumMod val="75000"/>
                    <a:lumOff val="25000"/>
                  </a:schemeClr>
                </a:solidFill>
                <a:latin typeface="Candara" panose="020E0502030303020204" pitchFamily="34" charset="0"/>
                <a:cs typeface="Arial"/>
              </a:rPr>
              <a:t> </a:t>
            </a:r>
            <a:r>
              <a:rPr lang="en-US" sz="2800" b="1" dirty="0">
                <a:solidFill>
                  <a:schemeClr val="tx1">
                    <a:lumMod val="75000"/>
                    <a:lumOff val="25000"/>
                  </a:schemeClr>
                </a:solidFill>
                <a:latin typeface="Candara" panose="020E0502030303020204" pitchFamily="34" charset="0"/>
                <a:cs typeface="Arial"/>
              </a:rPr>
              <a:t>implementation</a:t>
            </a:r>
            <a:r>
              <a:rPr lang="en-US" sz="2800" b="1" spc="185" dirty="0">
                <a:solidFill>
                  <a:schemeClr val="tx1">
                    <a:lumMod val="75000"/>
                    <a:lumOff val="25000"/>
                  </a:schemeClr>
                </a:solidFill>
                <a:latin typeface="Candara" panose="020E0502030303020204" pitchFamily="34" charset="0"/>
                <a:cs typeface="Arial"/>
              </a:rPr>
              <a:t> </a:t>
            </a:r>
            <a:r>
              <a:rPr lang="en-US" sz="2800" b="1" dirty="0">
                <a:solidFill>
                  <a:schemeClr val="tx1">
                    <a:lumMod val="75000"/>
                    <a:lumOff val="25000"/>
                  </a:schemeClr>
                </a:solidFill>
                <a:latin typeface="Candara" panose="020E0502030303020204" pitchFamily="34" charset="0"/>
                <a:cs typeface="Arial"/>
              </a:rPr>
              <a:t>strategies </a:t>
            </a:r>
            <a:r>
              <a:rPr lang="en-US" sz="2800" dirty="0">
                <a:solidFill>
                  <a:schemeClr val="tx1">
                    <a:lumMod val="75000"/>
                    <a:lumOff val="25000"/>
                  </a:schemeClr>
                </a:solidFill>
                <a:latin typeface="Candara" panose="020E0502030303020204" pitchFamily="34" charset="0"/>
                <a:cs typeface="Arial"/>
              </a:rPr>
              <a:t>in an adaptive trial design.</a:t>
            </a:r>
          </a:p>
        </p:txBody>
      </p:sp>
    </p:spTree>
    <p:extLst>
      <p:ext uri="{BB962C8B-B14F-4D97-AF65-F5344CB8AC3E}">
        <p14:creationId xmlns:p14="http://schemas.microsoft.com/office/powerpoint/2010/main" val="264044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9A88AF2-32AA-5926-62E3-EFA2A68E9512}"/>
              </a:ext>
            </a:extLst>
          </p:cNvPr>
          <p:cNvSpPr/>
          <p:nvPr/>
        </p:nvSpPr>
        <p:spPr>
          <a:xfrm>
            <a:off x="0" y="0"/>
            <a:ext cx="3761580" cy="6858000"/>
          </a:xfrm>
          <a:prstGeom prst="rect">
            <a:avLst/>
          </a:prstGeom>
          <a:solidFill>
            <a:srgbClr val="007E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Title 27">
            <a:extLst>
              <a:ext uri="{FF2B5EF4-FFF2-40B4-BE49-F238E27FC236}">
                <a16:creationId xmlns:a16="http://schemas.microsoft.com/office/drawing/2014/main" id="{97B0F67A-36FA-C264-BA88-F684D7161412}"/>
              </a:ext>
            </a:extLst>
          </p:cNvPr>
          <p:cNvSpPr>
            <a:spLocks noGrp="1"/>
          </p:cNvSpPr>
          <p:nvPr>
            <p:ph type="title"/>
          </p:nvPr>
        </p:nvSpPr>
        <p:spPr>
          <a:xfrm>
            <a:off x="148034" y="1692488"/>
            <a:ext cx="3465511" cy="3470703"/>
          </a:xfrm>
          <a:ln>
            <a:noFill/>
          </a:ln>
        </p:spPr>
        <p:txBody>
          <a:bodyPr wrap="square" anchor="ctr">
            <a:noAutofit/>
          </a:bodyPr>
          <a:lstStyle/>
          <a:p>
            <a:pPr algn="ctr"/>
            <a:r>
              <a:rPr lang="en-US" sz="4400" b="1" dirty="0">
                <a:solidFill>
                  <a:schemeClr val="bg1"/>
                </a:solidFill>
              </a:rPr>
              <a:t>Questions</a:t>
            </a:r>
          </a:p>
        </p:txBody>
      </p:sp>
      <p:sp>
        <p:nvSpPr>
          <p:cNvPr id="2" name="TextBox 1">
            <a:extLst>
              <a:ext uri="{FF2B5EF4-FFF2-40B4-BE49-F238E27FC236}">
                <a16:creationId xmlns:a16="http://schemas.microsoft.com/office/drawing/2014/main" id="{2DDB1023-0C9F-55B9-E8BE-53B55DC7EE31}"/>
              </a:ext>
            </a:extLst>
          </p:cNvPr>
          <p:cNvSpPr txBox="1"/>
          <p:nvPr/>
        </p:nvSpPr>
        <p:spPr>
          <a:xfrm>
            <a:off x="550416" y="5246703"/>
            <a:ext cx="2824812" cy="5909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Contact Information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Jay Ford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hlinkClick r:id="rId3">
                  <a:extLst>
                    <a:ext uri="{A12FA001-AC4F-418D-AE19-62706E023703}">
                      <ahyp:hlinkClr xmlns:ahyp="http://schemas.microsoft.com/office/drawing/2018/hyperlinkcolor" val="tx"/>
                    </a:ext>
                  </a:extLst>
                </a:hlinkClick>
              </a:rPr>
              <a:t>jhfordii@wisc.edu</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1193087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E4840-7FC1-4692-4B53-33EA83A1CE0B}"/>
              </a:ext>
            </a:extLst>
          </p:cNvPr>
          <p:cNvSpPr/>
          <p:nvPr/>
        </p:nvSpPr>
        <p:spPr>
          <a:xfrm>
            <a:off x="0" y="-49467"/>
            <a:ext cx="12175576" cy="4241455"/>
          </a:xfrm>
          <a:prstGeom prst="rect">
            <a:avLst/>
          </a:prstGeom>
          <a:solidFill>
            <a:srgbClr val="3F61C4"/>
          </a:solidFill>
          <a:ln>
            <a:noFill/>
          </a:ln>
          <a:effectLst>
            <a:outerShdw blurRad="2286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2341390E-381E-479C-5ADA-A450F71C1CAE}"/>
              </a:ext>
            </a:extLst>
          </p:cNvPr>
          <p:cNvSpPr txBox="1"/>
          <p:nvPr/>
        </p:nvSpPr>
        <p:spPr>
          <a:xfrm>
            <a:off x="344103" y="670878"/>
            <a:ext cx="8194255" cy="2800767"/>
          </a:xfrm>
          <a:prstGeom prst="rect">
            <a:avLst/>
          </a:prstGeom>
          <a:noFill/>
        </p:spPr>
        <p:txBody>
          <a:bodyPr wrap="square" rtlCol="0">
            <a:spAutoFit/>
          </a:bodyPr>
          <a:lstStyle/>
          <a:p>
            <a:r>
              <a:rPr lang="en-AU" sz="4800" b="1" dirty="0">
                <a:solidFill>
                  <a:srgbClr val="E0F9FF"/>
                </a:solidFill>
                <a:latin typeface="Barlow" pitchFamily="2" charset="77"/>
                <a:ea typeface="Harding Text Web Bold" pitchFamily="2" charset="0"/>
              </a:rPr>
              <a:t>An implementation science informed process evaluation </a:t>
            </a:r>
            <a:r>
              <a:rPr lang="en-AU" sz="4000" i="1" dirty="0">
                <a:solidFill>
                  <a:schemeClr val="bg1"/>
                </a:solidFill>
                <a:latin typeface="Barlow" pitchFamily="2" charset="77"/>
                <a:ea typeface="Harding Text Web Regular" pitchFamily="2" charset="0"/>
              </a:rPr>
              <a:t>for a multi-disciplinary intervention for childhood brain cancer survivors</a:t>
            </a:r>
          </a:p>
        </p:txBody>
      </p:sp>
      <p:sp>
        <p:nvSpPr>
          <p:cNvPr id="6" name="Subtitle 2">
            <a:extLst>
              <a:ext uri="{FF2B5EF4-FFF2-40B4-BE49-F238E27FC236}">
                <a16:creationId xmlns:a16="http://schemas.microsoft.com/office/drawing/2014/main" id="{F05B98F6-5685-F101-69E9-7A235F8EAFEA}"/>
              </a:ext>
            </a:extLst>
          </p:cNvPr>
          <p:cNvSpPr>
            <a:spLocks noGrp="1"/>
          </p:cNvSpPr>
          <p:nvPr>
            <p:ph type="subTitle" idx="1"/>
          </p:nvPr>
        </p:nvSpPr>
        <p:spPr>
          <a:xfrm>
            <a:off x="128938" y="4343168"/>
            <a:ext cx="5191207" cy="2354894"/>
          </a:xfrm>
        </p:spPr>
        <p:txBody>
          <a:bodyPr>
            <a:noAutofit/>
          </a:bodyPr>
          <a:lstStyle/>
          <a:p>
            <a:pPr algn="l">
              <a:lnSpc>
                <a:spcPct val="100000"/>
              </a:lnSpc>
              <a:spcBef>
                <a:spcPts val="0"/>
              </a:spcBef>
              <a:spcAft>
                <a:spcPts val="200"/>
              </a:spcAft>
            </a:pPr>
            <a:r>
              <a:rPr lang="en-GB" sz="2000" b="1" dirty="0"/>
              <a:t>A/Professor Natalie Taylor</a:t>
            </a:r>
          </a:p>
          <a:p>
            <a:pPr marL="984250" algn="l">
              <a:lnSpc>
                <a:spcPct val="100000"/>
              </a:lnSpc>
              <a:spcBef>
                <a:spcPts val="0"/>
              </a:spcBef>
            </a:pPr>
            <a:r>
              <a:rPr lang="en-US" sz="1600" dirty="0">
                <a:solidFill>
                  <a:srgbClr val="404040"/>
                </a:solidFill>
              </a:rPr>
              <a:t>Director | i2i | Implementation to Impact </a:t>
            </a:r>
          </a:p>
          <a:p>
            <a:pPr marL="984250" algn="l">
              <a:lnSpc>
                <a:spcPct val="100000"/>
              </a:lnSpc>
              <a:spcBef>
                <a:spcPts val="0"/>
              </a:spcBef>
            </a:pPr>
            <a:r>
              <a:rPr lang="en-US" sz="1600" dirty="0">
                <a:solidFill>
                  <a:srgbClr val="404040"/>
                </a:solidFill>
              </a:rPr>
              <a:t>Director of Research</a:t>
            </a:r>
          </a:p>
          <a:p>
            <a:pPr marL="984250" algn="l">
              <a:lnSpc>
                <a:spcPct val="100000"/>
              </a:lnSpc>
              <a:spcBef>
                <a:spcPts val="0"/>
              </a:spcBef>
            </a:pPr>
            <a:r>
              <a:rPr lang="en-US" sz="1600" dirty="0">
                <a:solidFill>
                  <a:srgbClr val="404040"/>
                </a:solidFill>
              </a:rPr>
              <a:t>School of Population Health</a:t>
            </a:r>
          </a:p>
          <a:p>
            <a:pPr marL="984250" algn="l">
              <a:lnSpc>
                <a:spcPct val="100000"/>
              </a:lnSpc>
              <a:spcBef>
                <a:spcPts val="0"/>
              </a:spcBef>
            </a:pPr>
            <a:r>
              <a:rPr lang="en-US" sz="1600" dirty="0">
                <a:solidFill>
                  <a:srgbClr val="404040"/>
                </a:solidFill>
              </a:rPr>
              <a:t>Faculty of Medicine and Health, UNSW</a:t>
            </a:r>
          </a:p>
          <a:p>
            <a:pPr algn="l">
              <a:lnSpc>
                <a:spcPct val="100000"/>
              </a:lnSpc>
              <a:spcBef>
                <a:spcPts val="0"/>
              </a:spcBef>
            </a:pPr>
            <a:endParaRPr lang="en-US" sz="1600" dirty="0">
              <a:solidFill>
                <a:srgbClr val="404040"/>
              </a:solidFill>
            </a:endParaRPr>
          </a:p>
          <a:p>
            <a:pPr algn="l">
              <a:lnSpc>
                <a:spcPct val="100000"/>
              </a:lnSpc>
              <a:spcBef>
                <a:spcPts val="0"/>
              </a:spcBef>
            </a:pPr>
            <a:r>
              <a:rPr lang="en-US" sz="1600" dirty="0">
                <a:solidFill>
                  <a:srgbClr val="404040"/>
                </a:solidFill>
              </a:rPr>
              <a:t>Director | Implementation Science Platform</a:t>
            </a:r>
          </a:p>
          <a:p>
            <a:pPr algn="l">
              <a:lnSpc>
                <a:spcPct val="100000"/>
              </a:lnSpc>
              <a:spcBef>
                <a:spcPts val="0"/>
              </a:spcBef>
            </a:pPr>
            <a:r>
              <a:rPr lang="en-US" sz="1600" dirty="0">
                <a:solidFill>
                  <a:srgbClr val="404040"/>
                </a:solidFill>
              </a:rPr>
              <a:t>Chair | Implementation Science Collaborative</a:t>
            </a:r>
          </a:p>
          <a:p>
            <a:pPr algn="l">
              <a:lnSpc>
                <a:spcPct val="100000"/>
              </a:lnSpc>
              <a:spcBef>
                <a:spcPts val="0"/>
              </a:spcBef>
            </a:pPr>
            <a:r>
              <a:rPr lang="en-US" sz="1600" dirty="0">
                <a:solidFill>
                  <a:srgbClr val="404040"/>
                </a:solidFill>
              </a:rPr>
              <a:t>Maridulu Budyari Gumal (SPHERE)</a:t>
            </a:r>
            <a:endParaRPr lang="en-GB" sz="1600" dirty="0">
              <a:solidFill>
                <a:srgbClr val="404040"/>
              </a:solidFill>
            </a:endParaRPr>
          </a:p>
        </p:txBody>
      </p:sp>
      <p:sp>
        <p:nvSpPr>
          <p:cNvPr id="9" name="Subtitle 2">
            <a:extLst>
              <a:ext uri="{FF2B5EF4-FFF2-40B4-BE49-F238E27FC236}">
                <a16:creationId xmlns:a16="http://schemas.microsoft.com/office/drawing/2014/main" id="{2938CEFE-813A-AF60-C863-8BC5F106A4DA}"/>
              </a:ext>
            </a:extLst>
          </p:cNvPr>
          <p:cNvSpPr txBox="1">
            <a:spLocks/>
          </p:cNvSpPr>
          <p:nvPr/>
        </p:nvSpPr>
        <p:spPr>
          <a:xfrm>
            <a:off x="5599516" y="4360602"/>
            <a:ext cx="6576060" cy="1346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AU" sz="1800" b="1" dirty="0"/>
              <a:t>Team members:</a:t>
            </a:r>
          </a:p>
          <a:p>
            <a:pPr algn="l">
              <a:lnSpc>
                <a:spcPct val="100000"/>
              </a:lnSpc>
              <a:spcBef>
                <a:spcPts val="0"/>
              </a:spcBef>
            </a:pPr>
            <a:r>
              <a:rPr lang="en-AU" sz="1800" dirty="0">
                <a:solidFill>
                  <a:srgbClr val="404040"/>
                </a:solidFill>
              </a:rPr>
              <a:t>Joseph Elias, Skye McKay, Carolyn Mazariego, Jordana McLoone, Christina Signorelli, Claire E. Wakefield, Richard J. Cohn, Nada Vidić, Shuang Liang, Elijah Tyedmers, and Natalie Taylor</a:t>
            </a:r>
          </a:p>
        </p:txBody>
      </p:sp>
      <p:grpSp>
        <p:nvGrpSpPr>
          <p:cNvPr id="21" name="Group 20">
            <a:extLst>
              <a:ext uri="{FF2B5EF4-FFF2-40B4-BE49-F238E27FC236}">
                <a16:creationId xmlns:a16="http://schemas.microsoft.com/office/drawing/2014/main" id="{02E9731B-6D4D-BD89-2413-E72D53B456BF}"/>
              </a:ext>
            </a:extLst>
          </p:cNvPr>
          <p:cNvGrpSpPr/>
          <p:nvPr/>
        </p:nvGrpSpPr>
        <p:grpSpPr>
          <a:xfrm>
            <a:off x="9017020" y="152396"/>
            <a:ext cx="3042209" cy="3837730"/>
            <a:chOff x="6139543" y="261259"/>
            <a:chExt cx="5863771" cy="6371770"/>
          </a:xfrm>
          <a:solidFill>
            <a:schemeClr val="bg1">
              <a:lumMod val="95000"/>
            </a:schemeClr>
          </a:solidFill>
          <a:effectLst>
            <a:outerShdw blurRad="139700" dist="152400" dir="11400000" sx="102000" sy="102000" algn="ctr" rotWithShape="0">
              <a:prstClr val="black">
                <a:alpha val="16000"/>
              </a:prstClr>
            </a:outerShdw>
          </a:effectLst>
        </p:grpSpPr>
        <p:sp>
          <p:nvSpPr>
            <p:cNvPr id="22" name="Freeform: Shape 33">
              <a:extLst>
                <a:ext uri="{FF2B5EF4-FFF2-40B4-BE49-F238E27FC236}">
                  <a16:creationId xmlns:a16="http://schemas.microsoft.com/office/drawing/2014/main" id="{DFFBFD95-7D2F-79A3-2E0F-1AC38582CED4}"/>
                </a:ext>
              </a:extLst>
            </p:cNvPr>
            <p:cNvSpPr/>
            <p:nvPr/>
          </p:nvSpPr>
          <p:spPr>
            <a:xfrm>
              <a:off x="6139543" y="821251"/>
              <a:ext cx="5007428" cy="5389673"/>
            </a:xfrm>
            <a:custGeom>
              <a:avLst/>
              <a:gdLst>
                <a:gd name="connsiteX0" fmla="*/ 537029 w 3802743"/>
                <a:gd name="connsiteY0" fmla="*/ 290285 h 4093028"/>
                <a:gd name="connsiteX1" fmla="*/ 0 w 3802743"/>
                <a:gd name="connsiteY1" fmla="*/ 3323771 h 4093028"/>
                <a:gd name="connsiteX2" fmla="*/ 2583543 w 3802743"/>
                <a:gd name="connsiteY2" fmla="*/ 4093028 h 4093028"/>
                <a:gd name="connsiteX3" fmla="*/ 3802743 w 3802743"/>
                <a:gd name="connsiteY3" fmla="*/ 2394857 h 4093028"/>
                <a:gd name="connsiteX4" fmla="*/ 2075543 w 3802743"/>
                <a:gd name="connsiteY4" fmla="*/ 0 h 4093028"/>
                <a:gd name="connsiteX5" fmla="*/ 537029 w 3802743"/>
                <a:gd name="connsiteY5" fmla="*/ 290285 h 40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743" h="4093028">
                  <a:moveTo>
                    <a:pt x="537029" y="290285"/>
                  </a:moveTo>
                  <a:lnTo>
                    <a:pt x="0" y="3323771"/>
                  </a:lnTo>
                  <a:lnTo>
                    <a:pt x="2583543" y="4093028"/>
                  </a:lnTo>
                  <a:lnTo>
                    <a:pt x="3802743" y="2394857"/>
                  </a:lnTo>
                  <a:lnTo>
                    <a:pt x="2075543" y="0"/>
                  </a:lnTo>
                  <a:lnTo>
                    <a:pt x="537029" y="29028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34">
              <a:extLst>
                <a:ext uri="{FF2B5EF4-FFF2-40B4-BE49-F238E27FC236}">
                  <a16:creationId xmlns:a16="http://schemas.microsoft.com/office/drawing/2014/main" id="{7C1BC0FE-D91B-2313-1644-1B10F095CFC0}"/>
                </a:ext>
              </a:extLst>
            </p:cNvPr>
            <p:cNvSpPr/>
            <p:nvPr/>
          </p:nvSpPr>
          <p:spPr>
            <a:xfrm>
              <a:off x="9202057" y="261259"/>
              <a:ext cx="2801257" cy="3483428"/>
            </a:xfrm>
            <a:custGeom>
              <a:avLst/>
              <a:gdLst>
                <a:gd name="connsiteX0" fmla="*/ 0 w 2801257"/>
                <a:gd name="connsiteY0" fmla="*/ 522514 h 3483428"/>
                <a:gd name="connsiteX1" fmla="*/ 2148114 w 2801257"/>
                <a:gd name="connsiteY1" fmla="*/ 3483428 h 3483428"/>
                <a:gd name="connsiteX2" fmla="*/ 2801257 w 2801257"/>
                <a:gd name="connsiteY2" fmla="*/ 2467428 h 3483428"/>
                <a:gd name="connsiteX3" fmla="*/ 2772229 w 2801257"/>
                <a:gd name="connsiteY3" fmla="*/ 0 h 3483428"/>
                <a:gd name="connsiteX4" fmla="*/ 609600 w 2801257"/>
                <a:gd name="connsiteY4" fmla="*/ 0 h 3483428"/>
                <a:gd name="connsiteX5" fmla="*/ 0 w 2801257"/>
                <a:gd name="connsiteY5" fmla="*/ 522514 h 34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257" h="3483428">
                  <a:moveTo>
                    <a:pt x="0" y="522514"/>
                  </a:moveTo>
                  <a:lnTo>
                    <a:pt x="2148114" y="3483428"/>
                  </a:lnTo>
                  <a:lnTo>
                    <a:pt x="2801257" y="2467428"/>
                  </a:lnTo>
                  <a:lnTo>
                    <a:pt x="2772229" y="0"/>
                  </a:lnTo>
                  <a:lnTo>
                    <a:pt x="609600" y="0"/>
                  </a:lnTo>
                  <a:lnTo>
                    <a:pt x="0" y="52251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Shape 35">
              <a:extLst>
                <a:ext uri="{FF2B5EF4-FFF2-40B4-BE49-F238E27FC236}">
                  <a16:creationId xmlns:a16="http://schemas.microsoft.com/office/drawing/2014/main" id="{14920F00-7DA6-0CDD-294E-DADFBC857330}"/>
                </a:ext>
              </a:extLst>
            </p:cNvPr>
            <p:cNvSpPr/>
            <p:nvPr/>
          </p:nvSpPr>
          <p:spPr>
            <a:xfrm>
              <a:off x="6923313" y="261259"/>
              <a:ext cx="2423886" cy="638628"/>
            </a:xfrm>
            <a:custGeom>
              <a:avLst/>
              <a:gdLst>
                <a:gd name="connsiteX0" fmla="*/ 2423886 w 2423886"/>
                <a:gd name="connsiteY0" fmla="*/ 0 h 638628"/>
                <a:gd name="connsiteX1" fmla="*/ 14514 w 2423886"/>
                <a:gd name="connsiteY1" fmla="*/ 0 h 638628"/>
                <a:gd name="connsiteX2" fmla="*/ 0 w 2423886"/>
                <a:gd name="connsiteY2" fmla="*/ 638628 h 638628"/>
                <a:gd name="connsiteX3" fmla="*/ 1973943 w 2423886"/>
                <a:gd name="connsiteY3" fmla="*/ 319314 h 638628"/>
                <a:gd name="connsiteX4" fmla="*/ 2423886 w 2423886"/>
                <a:gd name="connsiteY4" fmla="*/ 0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886" h="638628">
                  <a:moveTo>
                    <a:pt x="2423886" y="0"/>
                  </a:moveTo>
                  <a:lnTo>
                    <a:pt x="14514" y="0"/>
                  </a:lnTo>
                  <a:lnTo>
                    <a:pt x="0" y="638628"/>
                  </a:lnTo>
                  <a:lnTo>
                    <a:pt x="1973943" y="319314"/>
                  </a:lnTo>
                  <a:lnTo>
                    <a:pt x="242388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Shape 36">
              <a:extLst>
                <a:ext uri="{FF2B5EF4-FFF2-40B4-BE49-F238E27FC236}">
                  <a16:creationId xmlns:a16="http://schemas.microsoft.com/office/drawing/2014/main" id="{F0FA8A71-5F0C-EAD8-EFAB-EC36C2366605}"/>
                </a:ext>
              </a:extLst>
            </p:cNvPr>
            <p:cNvSpPr/>
            <p:nvPr/>
          </p:nvSpPr>
          <p:spPr>
            <a:xfrm>
              <a:off x="7032170" y="5837776"/>
              <a:ext cx="2480332" cy="746295"/>
            </a:xfrm>
            <a:custGeom>
              <a:avLst/>
              <a:gdLst>
                <a:gd name="connsiteX0" fmla="*/ 0 w 3280228"/>
                <a:gd name="connsiteY0" fmla="*/ 0 h 986972"/>
                <a:gd name="connsiteX1" fmla="*/ 14514 w 3280228"/>
                <a:gd name="connsiteY1" fmla="*/ 928914 h 986972"/>
                <a:gd name="connsiteX2" fmla="*/ 3265714 w 3280228"/>
                <a:gd name="connsiteY2" fmla="*/ 986972 h 986972"/>
                <a:gd name="connsiteX3" fmla="*/ 3280228 w 3280228"/>
                <a:gd name="connsiteY3" fmla="*/ 856343 h 986972"/>
                <a:gd name="connsiteX4" fmla="*/ 0 w 3280228"/>
                <a:gd name="connsiteY4" fmla="*/ 0 h 986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228" h="986972">
                  <a:moveTo>
                    <a:pt x="0" y="0"/>
                  </a:moveTo>
                  <a:lnTo>
                    <a:pt x="14514" y="928914"/>
                  </a:lnTo>
                  <a:lnTo>
                    <a:pt x="3265714" y="986972"/>
                  </a:lnTo>
                  <a:lnTo>
                    <a:pt x="3280228" y="856343"/>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Shape 37">
              <a:extLst>
                <a:ext uri="{FF2B5EF4-FFF2-40B4-BE49-F238E27FC236}">
                  <a16:creationId xmlns:a16="http://schemas.microsoft.com/office/drawing/2014/main" id="{36123DBA-634D-1938-BA7C-7F1446FE2142}"/>
                </a:ext>
              </a:extLst>
            </p:cNvPr>
            <p:cNvSpPr/>
            <p:nvPr/>
          </p:nvSpPr>
          <p:spPr>
            <a:xfrm>
              <a:off x="9811657" y="3178629"/>
              <a:ext cx="2191657" cy="3454400"/>
            </a:xfrm>
            <a:custGeom>
              <a:avLst/>
              <a:gdLst>
                <a:gd name="connsiteX0" fmla="*/ 2191657 w 2191657"/>
                <a:gd name="connsiteY0" fmla="*/ 0 h 3454400"/>
                <a:gd name="connsiteX1" fmla="*/ 2148114 w 2191657"/>
                <a:gd name="connsiteY1" fmla="*/ 3454400 h 3454400"/>
                <a:gd name="connsiteX2" fmla="*/ 0 w 2191657"/>
                <a:gd name="connsiteY2" fmla="*/ 3454400 h 3454400"/>
                <a:gd name="connsiteX3" fmla="*/ 14514 w 2191657"/>
                <a:gd name="connsiteY3" fmla="*/ 3091542 h 3454400"/>
                <a:gd name="connsiteX4" fmla="*/ 2191657 w 2191657"/>
                <a:gd name="connsiteY4" fmla="*/ 0 h 345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657" h="3454400">
                  <a:moveTo>
                    <a:pt x="2191657" y="0"/>
                  </a:moveTo>
                  <a:lnTo>
                    <a:pt x="2148114" y="3454400"/>
                  </a:lnTo>
                  <a:lnTo>
                    <a:pt x="0" y="3454400"/>
                  </a:lnTo>
                  <a:lnTo>
                    <a:pt x="14514" y="3091542"/>
                  </a:lnTo>
                  <a:lnTo>
                    <a:pt x="2191657"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1" name="Picture 10">
            <a:extLst>
              <a:ext uri="{FF2B5EF4-FFF2-40B4-BE49-F238E27FC236}">
                <a16:creationId xmlns:a16="http://schemas.microsoft.com/office/drawing/2014/main" id="{37F1941A-66D0-FCE3-7EFC-A99EEA756C3D}"/>
              </a:ext>
            </a:extLst>
          </p:cNvPr>
          <p:cNvPicPr>
            <a:picLocks noChangeAspect="1"/>
          </p:cNvPicPr>
          <p:nvPr/>
        </p:nvPicPr>
        <p:blipFill>
          <a:blip r:embed="rId2"/>
          <a:stretch>
            <a:fillRect/>
          </a:stretch>
        </p:blipFill>
        <p:spPr>
          <a:xfrm>
            <a:off x="8981734" y="1018561"/>
            <a:ext cx="2508963" cy="2290719"/>
          </a:xfrm>
          <a:prstGeom prst="rect">
            <a:avLst/>
          </a:prstGeom>
        </p:spPr>
      </p:pic>
      <p:pic>
        <p:nvPicPr>
          <p:cNvPr id="29" name="Picture 2">
            <a:extLst>
              <a:ext uri="{FF2B5EF4-FFF2-40B4-BE49-F238E27FC236}">
                <a16:creationId xmlns:a16="http://schemas.microsoft.com/office/drawing/2014/main" id="{460D18FC-DE40-7EAB-4F45-DCEB87E3B827}"/>
              </a:ext>
            </a:extLst>
          </p:cNvPr>
          <p:cNvPicPr>
            <a:picLocks noChangeAspect="1" noChangeArrowheads="1"/>
          </p:cNvPicPr>
          <p:nvPr/>
        </p:nvPicPr>
        <p:blipFill>
          <a:blip r:embed="rId3"/>
          <a:srcRect t="12667" b="12667"/>
          <a:stretch/>
        </p:blipFill>
        <p:spPr bwMode="auto">
          <a:xfrm>
            <a:off x="128938" y="4714410"/>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F61C4"/>
        </a:solidFill>
        <a:effectLst/>
      </p:bgPr>
    </p:bg>
    <p:spTree>
      <p:nvGrpSpPr>
        <p:cNvPr id="1" name="">
          <a:extLst>
            <a:ext uri="{FF2B5EF4-FFF2-40B4-BE49-F238E27FC236}">
              <a16:creationId xmlns:a16="http://schemas.microsoft.com/office/drawing/2014/main" id="{625CE141-B2C0-7E58-4B5D-A5CB5D8455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6FE3F38-3C1B-D7B7-C876-BBA6AA297AB3}"/>
              </a:ext>
            </a:extLst>
          </p:cNvPr>
          <p:cNvSpPr/>
          <p:nvPr/>
        </p:nvSpPr>
        <p:spPr>
          <a:xfrm>
            <a:off x="0" y="1"/>
            <a:ext cx="12214592" cy="1115710"/>
          </a:xfrm>
          <a:prstGeom prst="rect">
            <a:avLst/>
          </a:prstGeom>
          <a:solidFill>
            <a:schemeClr val="bg1"/>
          </a:solidFill>
          <a:ln>
            <a:noFill/>
          </a:ln>
          <a:effectLst>
            <a:outerShdw blurRad="215900" dist="101600" dir="5400000" algn="t" rotWithShape="0">
              <a:prstClr val="black">
                <a:alpha val="3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AB36E87D-6346-A18D-2814-9969815F9B3E}"/>
              </a:ext>
            </a:extLst>
          </p:cNvPr>
          <p:cNvSpPr txBox="1"/>
          <p:nvPr/>
        </p:nvSpPr>
        <p:spPr>
          <a:xfrm>
            <a:off x="284726" y="156451"/>
            <a:ext cx="8194255"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Our Team</a:t>
            </a:r>
            <a:endParaRPr lang="en-AU" sz="4000" i="1" dirty="0">
              <a:solidFill>
                <a:srgbClr val="404040"/>
              </a:solidFill>
              <a:latin typeface="Barlow" pitchFamily="2" charset="77"/>
              <a:ea typeface="Harding Text Web Regular" pitchFamily="2" charset="0"/>
            </a:endParaRPr>
          </a:p>
        </p:txBody>
      </p:sp>
      <p:pic>
        <p:nvPicPr>
          <p:cNvPr id="8" name="Picture 2">
            <a:extLst>
              <a:ext uri="{FF2B5EF4-FFF2-40B4-BE49-F238E27FC236}">
                <a16:creationId xmlns:a16="http://schemas.microsoft.com/office/drawing/2014/main" id="{D18050EF-6749-84B1-57BD-9F29E91327DA}"/>
              </a:ext>
            </a:extLst>
          </p:cNvPr>
          <p:cNvPicPr>
            <a:picLocks noChangeAspect="1" noChangeArrowheads="1"/>
          </p:cNvPicPr>
          <p:nvPr/>
        </p:nvPicPr>
        <p:blipFill>
          <a:blip r:embed="rId2"/>
          <a:srcRect/>
          <a:stretch/>
        </p:blipFill>
        <p:spPr bwMode="auto">
          <a:xfrm>
            <a:off x="617341" y="1311124"/>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F1303C-FDFF-4C65-14D7-3745FD7EC2D8}"/>
              </a:ext>
            </a:extLst>
          </p:cNvPr>
          <p:cNvSpPr txBox="1"/>
          <p:nvPr/>
        </p:nvSpPr>
        <p:spPr>
          <a:xfrm>
            <a:off x="1650304" y="1631867"/>
            <a:ext cx="4227982"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PhD Candidate/Research Officer, UNSW Implementation to impact</a:t>
            </a:r>
          </a:p>
        </p:txBody>
      </p:sp>
      <p:sp>
        <p:nvSpPr>
          <p:cNvPr id="12" name="TextBox 11">
            <a:extLst>
              <a:ext uri="{FF2B5EF4-FFF2-40B4-BE49-F238E27FC236}">
                <a16:creationId xmlns:a16="http://schemas.microsoft.com/office/drawing/2014/main" id="{BE016534-73F2-CC91-3C65-12784D8A20A4}"/>
              </a:ext>
            </a:extLst>
          </p:cNvPr>
          <p:cNvSpPr txBox="1"/>
          <p:nvPr/>
        </p:nvSpPr>
        <p:spPr>
          <a:xfrm>
            <a:off x="1650306" y="1311124"/>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Mr Joseph Elias</a:t>
            </a:r>
            <a:endParaRPr lang="en-AU" sz="4400" b="1" dirty="0">
              <a:solidFill>
                <a:schemeClr val="bg1"/>
              </a:solidFill>
              <a:latin typeface="Barlow" panose="00000500000000000000" pitchFamily="2" charset="0"/>
            </a:endParaRPr>
          </a:p>
        </p:txBody>
      </p:sp>
      <p:pic>
        <p:nvPicPr>
          <p:cNvPr id="30" name="Picture 2">
            <a:extLst>
              <a:ext uri="{FF2B5EF4-FFF2-40B4-BE49-F238E27FC236}">
                <a16:creationId xmlns:a16="http://schemas.microsoft.com/office/drawing/2014/main" id="{94B3F015-76FD-1123-61F7-20A193D3B4E7}"/>
              </a:ext>
            </a:extLst>
          </p:cNvPr>
          <p:cNvPicPr>
            <a:picLocks noChangeAspect="1" noChangeArrowheads="1"/>
          </p:cNvPicPr>
          <p:nvPr/>
        </p:nvPicPr>
        <p:blipFill>
          <a:blip r:embed="rId3"/>
          <a:srcRect/>
          <a:stretch/>
        </p:blipFill>
        <p:spPr bwMode="auto">
          <a:xfrm>
            <a:off x="617341" y="2402587"/>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1DCA9B-2619-4770-77B4-EB028FCC9991}"/>
              </a:ext>
            </a:extLst>
          </p:cNvPr>
          <p:cNvSpPr txBox="1"/>
          <p:nvPr/>
        </p:nvSpPr>
        <p:spPr>
          <a:xfrm>
            <a:off x="1650304" y="2738770"/>
            <a:ext cx="4227982"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Senior Project Officer, UNSW Implementation to Impact</a:t>
            </a:r>
          </a:p>
        </p:txBody>
      </p:sp>
      <p:sp>
        <p:nvSpPr>
          <p:cNvPr id="32" name="TextBox 31">
            <a:extLst>
              <a:ext uri="{FF2B5EF4-FFF2-40B4-BE49-F238E27FC236}">
                <a16:creationId xmlns:a16="http://schemas.microsoft.com/office/drawing/2014/main" id="{06AF6C13-7178-734E-55D5-50BD307FF6B8}"/>
              </a:ext>
            </a:extLst>
          </p:cNvPr>
          <p:cNvSpPr txBox="1"/>
          <p:nvPr/>
        </p:nvSpPr>
        <p:spPr>
          <a:xfrm>
            <a:off x="1650306" y="2402587"/>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Ms Skye McKay</a:t>
            </a:r>
            <a:endParaRPr lang="en-AU" sz="4400" b="1" dirty="0">
              <a:solidFill>
                <a:schemeClr val="bg1"/>
              </a:solidFill>
              <a:latin typeface="Barlow" panose="00000500000000000000" pitchFamily="2" charset="0"/>
            </a:endParaRPr>
          </a:p>
        </p:txBody>
      </p:sp>
      <p:pic>
        <p:nvPicPr>
          <p:cNvPr id="33" name="Picture 2">
            <a:extLst>
              <a:ext uri="{FF2B5EF4-FFF2-40B4-BE49-F238E27FC236}">
                <a16:creationId xmlns:a16="http://schemas.microsoft.com/office/drawing/2014/main" id="{C9975D4D-A35D-A76C-AB04-879C3C2BC5FE}"/>
              </a:ext>
            </a:extLst>
          </p:cNvPr>
          <p:cNvPicPr>
            <a:picLocks noChangeAspect="1" noChangeArrowheads="1"/>
          </p:cNvPicPr>
          <p:nvPr/>
        </p:nvPicPr>
        <p:blipFill rotWithShape="1">
          <a:blip r:embed="rId4"/>
          <a:srcRect b="25334"/>
          <a:stretch>
            <a:fillRect/>
          </a:stretch>
        </p:blipFill>
        <p:spPr bwMode="auto">
          <a:xfrm>
            <a:off x="617341" y="3535800"/>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17E950A-D081-8A5B-47DA-2DB688F72EE0}"/>
              </a:ext>
            </a:extLst>
          </p:cNvPr>
          <p:cNvSpPr txBox="1"/>
          <p:nvPr/>
        </p:nvSpPr>
        <p:spPr>
          <a:xfrm>
            <a:off x="1650304" y="3857311"/>
            <a:ext cx="4227982"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Deputy Director and Senior Research Fellow, UNSW Implementation to Impact</a:t>
            </a:r>
          </a:p>
        </p:txBody>
      </p:sp>
      <p:sp>
        <p:nvSpPr>
          <p:cNvPr id="35" name="TextBox 34">
            <a:extLst>
              <a:ext uri="{FF2B5EF4-FFF2-40B4-BE49-F238E27FC236}">
                <a16:creationId xmlns:a16="http://schemas.microsoft.com/office/drawing/2014/main" id="{E99EA524-460A-BBBC-D5C4-24C9C5DD8702}"/>
              </a:ext>
            </a:extLst>
          </p:cNvPr>
          <p:cNvSpPr txBox="1"/>
          <p:nvPr/>
        </p:nvSpPr>
        <p:spPr>
          <a:xfrm>
            <a:off x="1650306" y="3535800"/>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Dr Carolyn Mazariego</a:t>
            </a:r>
            <a:endParaRPr lang="en-AU" sz="4400" b="1" dirty="0">
              <a:solidFill>
                <a:schemeClr val="bg1"/>
              </a:solidFill>
              <a:latin typeface="Barlow" panose="00000500000000000000" pitchFamily="2" charset="0"/>
            </a:endParaRPr>
          </a:p>
        </p:txBody>
      </p:sp>
      <p:pic>
        <p:nvPicPr>
          <p:cNvPr id="36" name="Picture 2">
            <a:extLst>
              <a:ext uri="{FF2B5EF4-FFF2-40B4-BE49-F238E27FC236}">
                <a16:creationId xmlns:a16="http://schemas.microsoft.com/office/drawing/2014/main" id="{9054F2D7-9083-8366-7179-F8723B58399E}"/>
              </a:ext>
            </a:extLst>
          </p:cNvPr>
          <p:cNvPicPr>
            <a:picLocks noChangeAspect="1" noChangeArrowheads="1"/>
          </p:cNvPicPr>
          <p:nvPr/>
        </p:nvPicPr>
        <p:blipFill>
          <a:blip r:embed="rId5"/>
          <a:srcRect l="21719" r="21719"/>
          <a:stretch/>
        </p:blipFill>
        <p:spPr bwMode="auto">
          <a:xfrm>
            <a:off x="617341" y="4643005"/>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62A3607-1436-CAC4-3947-59B95838BE31}"/>
              </a:ext>
            </a:extLst>
          </p:cNvPr>
          <p:cNvSpPr txBox="1"/>
          <p:nvPr/>
        </p:nvSpPr>
        <p:spPr>
          <a:xfrm>
            <a:off x="1650304" y="4842669"/>
            <a:ext cx="4227982" cy="738664"/>
          </a:xfrm>
          <a:prstGeom prst="rect">
            <a:avLst/>
          </a:prstGeom>
          <a:noFill/>
        </p:spPr>
        <p:txBody>
          <a:bodyPr wrap="square" rtlCol="0">
            <a:spAutoFit/>
          </a:bodyPr>
          <a:lstStyle/>
          <a:p>
            <a:r>
              <a:rPr lang="en-GB" sz="1400" dirty="0">
                <a:solidFill>
                  <a:schemeClr val="bg1"/>
                </a:solidFill>
                <a:latin typeface="Barlow" panose="00000500000000000000" pitchFamily="2" charset="0"/>
              </a:rPr>
              <a:t>Deputy Director, Behavioural Sciences Unit, Kids Cancer Centre; Senior Lecturer, UNSW School of Clinical Medicine</a:t>
            </a:r>
          </a:p>
        </p:txBody>
      </p:sp>
      <p:sp>
        <p:nvSpPr>
          <p:cNvPr id="38" name="TextBox 37">
            <a:extLst>
              <a:ext uri="{FF2B5EF4-FFF2-40B4-BE49-F238E27FC236}">
                <a16:creationId xmlns:a16="http://schemas.microsoft.com/office/drawing/2014/main" id="{59CF55C2-D009-D49F-7AF3-15D8BE8D3358}"/>
              </a:ext>
            </a:extLst>
          </p:cNvPr>
          <p:cNvSpPr txBox="1"/>
          <p:nvPr/>
        </p:nvSpPr>
        <p:spPr>
          <a:xfrm>
            <a:off x="1650306" y="4509822"/>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Dr Jordana McLoone</a:t>
            </a:r>
            <a:endParaRPr lang="en-AU" sz="4400" b="1" dirty="0">
              <a:solidFill>
                <a:schemeClr val="bg1"/>
              </a:solidFill>
              <a:latin typeface="Barlow" panose="00000500000000000000" pitchFamily="2" charset="0"/>
            </a:endParaRPr>
          </a:p>
        </p:txBody>
      </p:sp>
      <p:pic>
        <p:nvPicPr>
          <p:cNvPr id="39" name="Picture 2">
            <a:extLst>
              <a:ext uri="{FF2B5EF4-FFF2-40B4-BE49-F238E27FC236}">
                <a16:creationId xmlns:a16="http://schemas.microsoft.com/office/drawing/2014/main" id="{8EFB8A3D-F84A-A633-B89F-2ABC64E4AF5F}"/>
              </a:ext>
            </a:extLst>
          </p:cNvPr>
          <p:cNvPicPr>
            <a:picLocks noChangeAspect="1" noChangeArrowheads="1"/>
          </p:cNvPicPr>
          <p:nvPr/>
        </p:nvPicPr>
        <p:blipFill>
          <a:blip r:embed="rId6"/>
          <a:srcRect t="12667" b="12667"/>
          <a:stretch/>
        </p:blipFill>
        <p:spPr bwMode="auto">
          <a:xfrm>
            <a:off x="617341" y="5706892"/>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6E3FA35-E028-FEAF-DA71-F986451EF7F8}"/>
              </a:ext>
            </a:extLst>
          </p:cNvPr>
          <p:cNvSpPr txBox="1"/>
          <p:nvPr/>
        </p:nvSpPr>
        <p:spPr>
          <a:xfrm>
            <a:off x="1650304" y="6027143"/>
            <a:ext cx="4227982" cy="738664"/>
          </a:xfrm>
          <a:prstGeom prst="rect">
            <a:avLst/>
          </a:prstGeom>
          <a:noFill/>
        </p:spPr>
        <p:txBody>
          <a:bodyPr wrap="square" rtlCol="0">
            <a:spAutoFit/>
          </a:bodyPr>
          <a:lstStyle/>
          <a:p>
            <a:r>
              <a:rPr lang="en-GB" sz="1400" dirty="0">
                <a:solidFill>
                  <a:schemeClr val="bg1"/>
                </a:solidFill>
                <a:latin typeface="Barlow" panose="00000500000000000000" pitchFamily="2" charset="0"/>
              </a:rPr>
              <a:t>Senior Research Fellow, UNSW Medicine &amp; Health; Health Systems and Survivorship Team Leader, Behavioural Sciences Unit, Kids Cancer Centre</a:t>
            </a:r>
          </a:p>
        </p:txBody>
      </p:sp>
      <p:sp>
        <p:nvSpPr>
          <p:cNvPr id="41" name="TextBox 40">
            <a:extLst>
              <a:ext uri="{FF2B5EF4-FFF2-40B4-BE49-F238E27FC236}">
                <a16:creationId xmlns:a16="http://schemas.microsoft.com/office/drawing/2014/main" id="{4C04B0DB-A6B8-0ABD-CC4F-15157CBF154F}"/>
              </a:ext>
            </a:extLst>
          </p:cNvPr>
          <p:cNvSpPr txBox="1"/>
          <p:nvPr/>
        </p:nvSpPr>
        <p:spPr>
          <a:xfrm>
            <a:off x="1650306" y="5706892"/>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Dr Christina Signorelli</a:t>
            </a:r>
            <a:endParaRPr lang="en-AU" sz="4400" b="1" dirty="0">
              <a:solidFill>
                <a:schemeClr val="bg1"/>
              </a:solidFill>
              <a:latin typeface="Barlow" panose="00000500000000000000" pitchFamily="2" charset="0"/>
            </a:endParaRPr>
          </a:p>
        </p:txBody>
      </p:sp>
      <p:pic>
        <p:nvPicPr>
          <p:cNvPr id="42" name="Picture 2">
            <a:extLst>
              <a:ext uri="{FF2B5EF4-FFF2-40B4-BE49-F238E27FC236}">
                <a16:creationId xmlns:a16="http://schemas.microsoft.com/office/drawing/2014/main" id="{407CE964-8DF6-BF4F-9E41-20A1CE4CB555}"/>
              </a:ext>
            </a:extLst>
          </p:cNvPr>
          <p:cNvPicPr>
            <a:picLocks noChangeAspect="1" noChangeArrowheads="1"/>
          </p:cNvPicPr>
          <p:nvPr/>
        </p:nvPicPr>
        <p:blipFill>
          <a:blip r:embed="rId7"/>
          <a:srcRect/>
          <a:stretch/>
        </p:blipFill>
        <p:spPr bwMode="auto">
          <a:xfrm>
            <a:off x="6671355" y="1311124"/>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13FA4A8-CCC5-0CEB-B18F-2954243EA8B9}"/>
              </a:ext>
            </a:extLst>
          </p:cNvPr>
          <p:cNvSpPr txBox="1"/>
          <p:nvPr/>
        </p:nvSpPr>
        <p:spPr>
          <a:xfrm>
            <a:off x="7704318" y="1631867"/>
            <a:ext cx="3867587"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Director of Research, Pediatric Palliative Care and Quality of Life, Stanford University</a:t>
            </a:r>
          </a:p>
        </p:txBody>
      </p:sp>
      <p:sp>
        <p:nvSpPr>
          <p:cNvPr id="44" name="TextBox 43">
            <a:extLst>
              <a:ext uri="{FF2B5EF4-FFF2-40B4-BE49-F238E27FC236}">
                <a16:creationId xmlns:a16="http://schemas.microsoft.com/office/drawing/2014/main" id="{6CFA070F-B994-1F2A-6876-54EA646F44A5}"/>
              </a:ext>
            </a:extLst>
          </p:cNvPr>
          <p:cNvSpPr txBox="1"/>
          <p:nvPr/>
        </p:nvSpPr>
        <p:spPr>
          <a:xfrm>
            <a:off x="7704320" y="1311124"/>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Prof. Claire E. Wakefield</a:t>
            </a:r>
            <a:endParaRPr lang="en-AU" sz="4400" b="1" dirty="0">
              <a:solidFill>
                <a:schemeClr val="bg1"/>
              </a:solidFill>
              <a:latin typeface="Barlow" panose="00000500000000000000" pitchFamily="2" charset="0"/>
            </a:endParaRPr>
          </a:p>
        </p:txBody>
      </p:sp>
      <p:pic>
        <p:nvPicPr>
          <p:cNvPr id="45" name="Picture 2">
            <a:extLst>
              <a:ext uri="{FF2B5EF4-FFF2-40B4-BE49-F238E27FC236}">
                <a16:creationId xmlns:a16="http://schemas.microsoft.com/office/drawing/2014/main" id="{D2D0313B-A30B-87FA-EB12-47AF20C30086}"/>
              </a:ext>
            </a:extLst>
          </p:cNvPr>
          <p:cNvPicPr>
            <a:picLocks noChangeAspect="1" noChangeArrowheads="1"/>
          </p:cNvPicPr>
          <p:nvPr/>
        </p:nvPicPr>
        <p:blipFill>
          <a:blip r:embed="rId8"/>
          <a:srcRect/>
          <a:stretch/>
        </p:blipFill>
        <p:spPr bwMode="auto">
          <a:xfrm>
            <a:off x="6671355" y="2402587"/>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3EF210C-3B18-CF42-DF62-3423AB968735}"/>
              </a:ext>
            </a:extLst>
          </p:cNvPr>
          <p:cNvSpPr txBox="1"/>
          <p:nvPr/>
        </p:nvSpPr>
        <p:spPr>
          <a:xfrm>
            <a:off x="7704318" y="2711049"/>
            <a:ext cx="3867587"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Founding Medical Director, Behavioural Sciences Unit, Kids Cancer Centre</a:t>
            </a:r>
          </a:p>
        </p:txBody>
      </p:sp>
      <p:sp>
        <p:nvSpPr>
          <p:cNvPr id="47" name="TextBox 46">
            <a:extLst>
              <a:ext uri="{FF2B5EF4-FFF2-40B4-BE49-F238E27FC236}">
                <a16:creationId xmlns:a16="http://schemas.microsoft.com/office/drawing/2014/main" id="{3B1D1077-FCFF-5C4E-2C1F-1DB674BD5F66}"/>
              </a:ext>
            </a:extLst>
          </p:cNvPr>
          <p:cNvSpPr txBox="1"/>
          <p:nvPr/>
        </p:nvSpPr>
        <p:spPr>
          <a:xfrm>
            <a:off x="7704320" y="2402587"/>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Prof. Richard Cohn</a:t>
            </a:r>
            <a:endParaRPr lang="en-AU" sz="4400" b="1" dirty="0">
              <a:solidFill>
                <a:schemeClr val="bg1"/>
              </a:solidFill>
              <a:latin typeface="Barlow" panose="00000500000000000000" pitchFamily="2" charset="0"/>
            </a:endParaRPr>
          </a:p>
        </p:txBody>
      </p:sp>
      <p:pic>
        <p:nvPicPr>
          <p:cNvPr id="48" name="Picture 2">
            <a:extLst>
              <a:ext uri="{FF2B5EF4-FFF2-40B4-BE49-F238E27FC236}">
                <a16:creationId xmlns:a16="http://schemas.microsoft.com/office/drawing/2014/main" id="{80AA1CD7-A9AE-150E-57EE-03A4BA1C0BC2}"/>
              </a:ext>
            </a:extLst>
          </p:cNvPr>
          <p:cNvPicPr>
            <a:picLocks noChangeAspect="1" noChangeArrowheads="1"/>
          </p:cNvPicPr>
          <p:nvPr/>
        </p:nvPicPr>
        <p:blipFill>
          <a:blip r:embed="rId9"/>
          <a:srcRect t="12500" b="12500"/>
          <a:stretch/>
        </p:blipFill>
        <p:spPr bwMode="auto">
          <a:xfrm>
            <a:off x="6671355" y="3535800"/>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90281F9-82DE-B8F8-4F6F-9B8108938119}"/>
              </a:ext>
            </a:extLst>
          </p:cNvPr>
          <p:cNvSpPr txBox="1"/>
          <p:nvPr/>
        </p:nvSpPr>
        <p:spPr>
          <a:xfrm>
            <a:off x="7704318" y="3845436"/>
            <a:ext cx="3867587"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Post-Doctoral Fellow, UNSW Implementation to Impact</a:t>
            </a:r>
          </a:p>
        </p:txBody>
      </p:sp>
      <p:sp>
        <p:nvSpPr>
          <p:cNvPr id="50" name="TextBox 49">
            <a:extLst>
              <a:ext uri="{FF2B5EF4-FFF2-40B4-BE49-F238E27FC236}">
                <a16:creationId xmlns:a16="http://schemas.microsoft.com/office/drawing/2014/main" id="{D0510753-3F90-CB6F-C0BA-B4F4E4CADF47}"/>
              </a:ext>
            </a:extLst>
          </p:cNvPr>
          <p:cNvSpPr txBox="1"/>
          <p:nvPr/>
        </p:nvSpPr>
        <p:spPr>
          <a:xfrm>
            <a:off x="7704320" y="3535800"/>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Dr Shuang Liang</a:t>
            </a:r>
            <a:endParaRPr lang="en-AU" sz="4400" b="1" dirty="0">
              <a:solidFill>
                <a:schemeClr val="bg1"/>
              </a:solidFill>
              <a:latin typeface="Barlow" panose="00000500000000000000" pitchFamily="2" charset="0"/>
            </a:endParaRPr>
          </a:p>
        </p:txBody>
      </p:sp>
      <p:pic>
        <p:nvPicPr>
          <p:cNvPr id="51" name="Picture 2">
            <a:extLst>
              <a:ext uri="{FF2B5EF4-FFF2-40B4-BE49-F238E27FC236}">
                <a16:creationId xmlns:a16="http://schemas.microsoft.com/office/drawing/2014/main" id="{9451D392-B11F-5A65-8E99-800EC85D73F7}"/>
              </a:ext>
            </a:extLst>
          </p:cNvPr>
          <p:cNvPicPr>
            <a:picLocks noChangeAspect="1" noChangeArrowheads="1"/>
          </p:cNvPicPr>
          <p:nvPr/>
        </p:nvPicPr>
        <p:blipFill>
          <a:blip r:embed="rId10"/>
          <a:srcRect/>
          <a:stretch/>
        </p:blipFill>
        <p:spPr bwMode="auto">
          <a:xfrm>
            <a:off x="6671355" y="4643005"/>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C298E7EB-673C-B0E1-9E83-EC7B88CF6AE4}"/>
              </a:ext>
            </a:extLst>
          </p:cNvPr>
          <p:cNvSpPr txBox="1"/>
          <p:nvPr/>
        </p:nvSpPr>
        <p:spPr>
          <a:xfrm>
            <a:off x="7704318" y="4956134"/>
            <a:ext cx="3867587"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PhD Candidate/Research Assistant, UNSW Implementation to Impact</a:t>
            </a:r>
          </a:p>
        </p:txBody>
      </p:sp>
      <p:sp>
        <p:nvSpPr>
          <p:cNvPr id="53" name="TextBox 52">
            <a:extLst>
              <a:ext uri="{FF2B5EF4-FFF2-40B4-BE49-F238E27FC236}">
                <a16:creationId xmlns:a16="http://schemas.microsoft.com/office/drawing/2014/main" id="{1B780025-3196-CF4A-148D-8D1CF303D588}"/>
              </a:ext>
            </a:extLst>
          </p:cNvPr>
          <p:cNvSpPr txBox="1"/>
          <p:nvPr/>
        </p:nvSpPr>
        <p:spPr>
          <a:xfrm>
            <a:off x="7704320" y="4643005"/>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Mr Elijah Tyedmers</a:t>
            </a:r>
            <a:endParaRPr lang="en-AU" sz="4400" b="1" dirty="0">
              <a:solidFill>
                <a:schemeClr val="bg1"/>
              </a:solidFill>
              <a:latin typeface="Barlow" panose="00000500000000000000" pitchFamily="2" charset="0"/>
            </a:endParaRPr>
          </a:p>
        </p:txBody>
      </p:sp>
      <p:pic>
        <p:nvPicPr>
          <p:cNvPr id="54" name="Picture 2">
            <a:extLst>
              <a:ext uri="{FF2B5EF4-FFF2-40B4-BE49-F238E27FC236}">
                <a16:creationId xmlns:a16="http://schemas.microsoft.com/office/drawing/2014/main" id="{7C24989F-A7CD-EBA4-CA41-2F24547180B6}"/>
              </a:ext>
            </a:extLst>
          </p:cNvPr>
          <p:cNvPicPr>
            <a:picLocks noChangeAspect="1" noChangeArrowheads="1"/>
          </p:cNvPicPr>
          <p:nvPr/>
        </p:nvPicPr>
        <p:blipFill rotWithShape="1">
          <a:blip r:embed="rId11"/>
          <a:srcRect l="6981" t="7360" r="2334" b="1955"/>
          <a:stretch>
            <a:fillRect/>
          </a:stretch>
        </p:blipFill>
        <p:spPr bwMode="auto">
          <a:xfrm>
            <a:off x="6671355" y="5706892"/>
            <a:ext cx="939600" cy="9396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71FD81E-97F4-844B-3F81-37DFF8D5706E}"/>
              </a:ext>
            </a:extLst>
          </p:cNvPr>
          <p:cNvSpPr txBox="1"/>
          <p:nvPr/>
        </p:nvSpPr>
        <p:spPr>
          <a:xfrm>
            <a:off x="7704318" y="6027143"/>
            <a:ext cx="3867587" cy="523220"/>
          </a:xfrm>
          <a:prstGeom prst="rect">
            <a:avLst/>
          </a:prstGeom>
          <a:noFill/>
        </p:spPr>
        <p:txBody>
          <a:bodyPr wrap="square" rtlCol="0">
            <a:spAutoFit/>
          </a:bodyPr>
          <a:lstStyle/>
          <a:p>
            <a:r>
              <a:rPr lang="en-GB" sz="1400" dirty="0">
                <a:solidFill>
                  <a:schemeClr val="bg1"/>
                </a:solidFill>
                <a:latin typeface="Barlow" panose="00000500000000000000" pitchFamily="2" charset="0"/>
              </a:rPr>
              <a:t>PhD Candidate, UNSW School of Population Health</a:t>
            </a:r>
          </a:p>
        </p:txBody>
      </p:sp>
      <p:sp>
        <p:nvSpPr>
          <p:cNvPr id="56" name="TextBox 55">
            <a:extLst>
              <a:ext uri="{FF2B5EF4-FFF2-40B4-BE49-F238E27FC236}">
                <a16:creationId xmlns:a16="http://schemas.microsoft.com/office/drawing/2014/main" id="{53236716-98EE-E4F8-F531-86592AA158C6}"/>
              </a:ext>
            </a:extLst>
          </p:cNvPr>
          <p:cNvSpPr txBox="1"/>
          <p:nvPr/>
        </p:nvSpPr>
        <p:spPr>
          <a:xfrm>
            <a:off x="7704320" y="5706892"/>
            <a:ext cx="3129512" cy="400110"/>
          </a:xfrm>
          <a:prstGeom prst="rect">
            <a:avLst/>
          </a:prstGeom>
          <a:noFill/>
        </p:spPr>
        <p:txBody>
          <a:bodyPr wrap="square" rtlCol="0">
            <a:spAutoFit/>
          </a:bodyPr>
          <a:lstStyle/>
          <a:p>
            <a:r>
              <a:rPr lang="en-GB" sz="2000" b="1" dirty="0">
                <a:solidFill>
                  <a:schemeClr val="bg1"/>
                </a:solidFill>
                <a:latin typeface="Barlow" panose="00000500000000000000" pitchFamily="2" charset="0"/>
              </a:rPr>
              <a:t>Ms Nada Vidić </a:t>
            </a:r>
            <a:endParaRPr lang="en-AU" sz="4400" b="1" dirty="0">
              <a:solidFill>
                <a:schemeClr val="bg1"/>
              </a:solidFill>
              <a:latin typeface="Barlow" panose="00000500000000000000" pitchFamily="2" charset="0"/>
            </a:endParaRPr>
          </a:p>
        </p:txBody>
      </p:sp>
      <p:pic>
        <p:nvPicPr>
          <p:cNvPr id="59" name="Picture 58">
            <a:extLst>
              <a:ext uri="{FF2B5EF4-FFF2-40B4-BE49-F238E27FC236}">
                <a16:creationId xmlns:a16="http://schemas.microsoft.com/office/drawing/2014/main" id="{54DC0848-E9CB-47E9-13F5-F15CD5FFF43E}"/>
              </a:ext>
            </a:extLst>
          </p:cNvPr>
          <p:cNvPicPr>
            <a:picLocks noChangeAspect="1"/>
          </p:cNvPicPr>
          <p:nvPr/>
        </p:nvPicPr>
        <p:blipFill rotWithShape="1">
          <a:blip r:embed="rId12"/>
          <a:srcRect l="17615" r="18676"/>
          <a:stretch/>
        </p:blipFill>
        <p:spPr>
          <a:xfrm>
            <a:off x="10140624" y="181723"/>
            <a:ext cx="693208" cy="792281"/>
          </a:xfrm>
          <a:prstGeom prst="rect">
            <a:avLst/>
          </a:prstGeom>
        </p:spPr>
      </p:pic>
      <p:pic>
        <p:nvPicPr>
          <p:cNvPr id="60" name="Picture 59">
            <a:extLst>
              <a:ext uri="{FF2B5EF4-FFF2-40B4-BE49-F238E27FC236}">
                <a16:creationId xmlns:a16="http://schemas.microsoft.com/office/drawing/2014/main" id="{E6E64B36-20E6-30CB-EE72-ED42CE544740}"/>
              </a:ext>
            </a:extLst>
          </p:cNvPr>
          <p:cNvPicPr>
            <a:picLocks noChangeAspect="1"/>
          </p:cNvPicPr>
          <p:nvPr/>
        </p:nvPicPr>
        <p:blipFill>
          <a:blip r:embed="rId13"/>
          <a:stretch>
            <a:fillRect/>
          </a:stretch>
        </p:blipFill>
        <p:spPr>
          <a:xfrm>
            <a:off x="11142768" y="156451"/>
            <a:ext cx="764506" cy="822570"/>
          </a:xfrm>
          <a:prstGeom prst="rect">
            <a:avLst/>
          </a:prstGeom>
        </p:spPr>
      </p:pic>
      <p:cxnSp>
        <p:nvCxnSpPr>
          <p:cNvPr id="61" name="Straight Connector 60">
            <a:extLst>
              <a:ext uri="{FF2B5EF4-FFF2-40B4-BE49-F238E27FC236}">
                <a16:creationId xmlns:a16="http://schemas.microsoft.com/office/drawing/2014/main" id="{3D63CA49-6448-1D37-D801-9EB8C583494D}"/>
              </a:ext>
            </a:extLst>
          </p:cNvPr>
          <p:cNvCxnSpPr/>
          <p:nvPr/>
        </p:nvCxnSpPr>
        <p:spPr>
          <a:xfrm>
            <a:off x="10987153" y="287995"/>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1748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EDF9-87C0-74CE-C151-B0DB5B3FF8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391E0D-711E-1DF6-9D6C-D2E391A156D2}"/>
              </a:ext>
            </a:extLst>
          </p:cNvPr>
          <p:cNvSpPr txBox="1"/>
          <p:nvPr/>
        </p:nvSpPr>
        <p:spPr>
          <a:xfrm>
            <a:off x="273709" y="5722645"/>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Long-term cancer survivorship</a:t>
            </a:r>
            <a:endParaRPr lang="en-AU" sz="4000" i="1" dirty="0">
              <a:solidFill>
                <a:srgbClr val="404040"/>
              </a:solidFill>
              <a:latin typeface="Barlow" pitchFamily="2" charset="77"/>
              <a:ea typeface="Harding Text Web Regular" pitchFamily="2" charset="0"/>
            </a:endParaRPr>
          </a:p>
        </p:txBody>
      </p:sp>
      <p:sp>
        <p:nvSpPr>
          <p:cNvPr id="152" name="Rectangle 151">
            <a:extLst>
              <a:ext uri="{FF2B5EF4-FFF2-40B4-BE49-F238E27FC236}">
                <a16:creationId xmlns:a16="http://schemas.microsoft.com/office/drawing/2014/main" id="{2A76762B-87EF-3243-C998-C2E4B28EF5F8}"/>
              </a:ext>
            </a:extLst>
          </p:cNvPr>
          <p:cNvSpPr/>
          <p:nvPr/>
        </p:nvSpPr>
        <p:spPr>
          <a:xfrm>
            <a:off x="10981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3" name="Rectangle 152">
            <a:extLst>
              <a:ext uri="{FF2B5EF4-FFF2-40B4-BE49-F238E27FC236}">
                <a16:creationId xmlns:a16="http://schemas.microsoft.com/office/drawing/2014/main" id="{B423A181-CC2F-680A-B9BF-E781B7B6B0F1}"/>
              </a:ext>
            </a:extLst>
          </p:cNvPr>
          <p:cNvSpPr/>
          <p:nvPr/>
        </p:nvSpPr>
        <p:spPr>
          <a:xfrm>
            <a:off x="10981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4" name="Rectangle 153">
            <a:extLst>
              <a:ext uri="{FF2B5EF4-FFF2-40B4-BE49-F238E27FC236}">
                <a16:creationId xmlns:a16="http://schemas.microsoft.com/office/drawing/2014/main" id="{71FCD775-BFCC-3568-99D8-29DA7120C735}"/>
              </a:ext>
            </a:extLst>
          </p:cNvPr>
          <p:cNvSpPr/>
          <p:nvPr/>
        </p:nvSpPr>
        <p:spPr>
          <a:xfrm>
            <a:off x="10981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5" name="Rectangle 154">
            <a:extLst>
              <a:ext uri="{FF2B5EF4-FFF2-40B4-BE49-F238E27FC236}">
                <a16:creationId xmlns:a16="http://schemas.microsoft.com/office/drawing/2014/main" id="{9B6742D9-8191-0BF0-8F60-1543AEF02988}"/>
              </a:ext>
            </a:extLst>
          </p:cNvPr>
          <p:cNvSpPr/>
          <p:nvPr/>
        </p:nvSpPr>
        <p:spPr>
          <a:xfrm>
            <a:off x="10981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6" name="Rectangle 155">
            <a:extLst>
              <a:ext uri="{FF2B5EF4-FFF2-40B4-BE49-F238E27FC236}">
                <a16:creationId xmlns:a16="http://schemas.microsoft.com/office/drawing/2014/main" id="{8EBAADCE-7777-24CB-F37F-58F5D730D932}"/>
              </a:ext>
            </a:extLst>
          </p:cNvPr>
          <p:cNvSpPr/>
          <p:nvPr/>
        </p:nvSpPr>
        <p:spPr>
          <a:xfrm>
            <a:off x="10981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7" name="Rectangle 156">
            <a:extLst>
              <a:ext uri="{FF2B5EF4-FFF2-40B4-BE49-F238E27FC236}">
                <a16:creationId xmlns:a16="http://schemas.microsoft.com/office/drawing/2014/main" id="{93CE6D93-3641-B9AD-A6E3-96DEEA5537D5}"/>
              </a:ext>
            </a:extLst>
          </p:cNvPr>
          <p:cNvSpPr/>
          <p:nvPr/>
        </p:nvSpPr>
        <p:spPr>
          <a:xfrm>
            <a:off x="10981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8" name="Rectangle 157">
            <a:extLst>
              <a:ext uri="{FF2B5EF4-FFF2-40B4-BE49-F238E27FC236}">
                <a16:creationId xmlns:a16="http://schemas.microsoft.com/office/drawing/2014/main" id="{91CBDE88-1218-1A8A-C235-8125E77F708A}"/>
              </a:ext>
            </a:extLst>
          </p:cNvPr>
          <p:cNvSpPr/>
          <p:nvPr/>
        </p:nvSpPr>
        <p:spPr>
          <a:xfrm>
            <a:off x="1098198" y="2983666"/>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9" name="Rectangle 158">
            <a:extLst>
              <a:ext uri="{FF2B5EF4-FFF2-40B4-BE49-F238E27FC236}">
                <a16:creationId xmlns:a16="http://schemas.microsoft.com/office/drawing/2014/main" id="{F3158899-4A45-4DD4-29AA-F85CBF5C2107}"/>
              </a:ext>
            </a:extLst>
          </p:cNvPr>
          <p:cNvSpPr/>
          <p:nvPr/>
        </p:nvSpPr>
        <p:spPr>
          <a:xfrm>
            <a:off x="1098198" y="3267685"/>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0" name="Rectangle 159">
            <a:extLst>
              <a:ext uri="{FF2B5EF4-FFF2-40B4-BE49-F238E27FC236}">
                <a16:creationId xmlns:a16="http://schemas.microsoft.com/office/drawing/2014/main" id="{2C0A9F5D-2636-64DD-FB08-E759BBB0FE46}"/>
              </a:ext>
            </a:extLst>
          </p:cNvPr>
          <p:cNvSpPr/>
          <p:nvPr/>
        </p:nvSpPr>
        <p:spPr>
          <a:xfrm>
            <a:off x="1098198" y="3551704"/>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1" name="Rectangle 160">
            <a:extLst>
              <a:ext uri="{FF2B5EF4-FFF2-40B4-BE49-F238E27FC236}">
                <a16:creationId xmlns:a16="http://schemas.microsoft.com/office/drawing/2014/main" id="{5C7C448A-68B4-5B90-581B-E64A16BE2ABC}"/>
              </a:ext>
            </a:extLst>
          </p:cNvPr>
          <p:cNvSpPr/>
          <p:nvPr/>
        </p:nvSpPr>
        <p:spPr>
          <a:xfrm>
            <a:off x="1098198" y="3835723"/>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2" name="Rectangle 161">
            <a:extLst>
              <a:ext uri="{FF2B5EF4-FFF2-40B4-BE49-F238E27FC236}">
                <a16:creationId xmlns:a16="http://schemas.microsoft.com/office/drawing/2014/main" id="{395CEE6B-1BB6-C8B3-67D0-92DC441DE458}"/>
              </a:ext>
            </a:extLst>
          </p:cNvPr>
          <p:cNvSpPr/>
          <p:nvPr/>
        </p:nvSpPr>
        <p:spPr>
          <a:xfrm>
            <a:off x="13585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3" name="Rectangle 162">
            <a:extLst>
              <a:ext uri="{FF2B5EF4-FFF2-40B4-BE49-F238E27FC236}">
                <a16:creationId xmlns:a16="http://schemas.microsoft.com/office/drawing/2014/main" id="{54808207-EFBC-3C90-B2FC-3E6FF527BF40}"/>
              </a:ext>
            </a:extLst>
          </p:cNvPr>
          <p:cNvSpPr/>
          <p:nvPr/>
        </p:nvSpPr>
        <p:spPr>
          <a:xfrm>
            <a:off x="13585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C7A6058D-F50A-81ED-61C9-8F62CE7956F0}"/>
              </a:ext>
            </a:extLst>
          </p:cNvPr>
          <p:cNvSpPr/>
          <p:nvPr/>
        </p:nvSpPr>
        <p:spPr>
          <a:xfrm>
            <a:off x="13585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7629EA40-1993-8CE9-FBC6-C1B24A9DC28C}"/>
              </a:ext>
            </a:extLst>
          </p:cNvPr>
          <p:cNvSpPr/>
          <p:nvPr/>
        </p:nvSpPr>
        <p:spPr>
          <a:xfrm>
            <a:off x="13585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13F1F286-72C8-EE69-DF8D-71788D37C651}"/>
              </a:ext>
            </a:extLst>
          </p:cNvPr>
          <p:cNvSpPr/>
          <p:nvPr/>
        </p:nvSpPr>
        <p:spPr>
          <a:xfrm>
            <a:off x="13585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C879AA0E-EF0B-2F46-E21E-95C8442B6290}"/>
              </a:ext>
            </a:extLst>
          </p:cNvPr>
          <p:cNvSpPr/>
          <p:nvPr/>
        </p:nvSpPr>
        <p:spPr>
          <a:xfrm>
            <a:off x="13585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B88D8DEF-A0AB-DAB3-47AB-4CD05C03D239}"/>
              </a:ext>
            </a:extLst>
          </p:cNvPr>
          <p:cNvSpPr/>
          <p:nvPr/>
        </p:nvSpPr>
        <p:spPr>
          <a:xfrm>
            <a:off x="13585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FBA1D497-C173-EB35-327F-77207F9518FA}"/>
              </a:ext>
            </a:extLst>
          </p:cNvPr>
          <p:cNvSpPr/>
          <p:nvPr/>
        </p:nvSpPr>
        <p:spPr>
          <a:xfrm>
            <a:off x="1358598" y="3267685"/>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37F3F07F-408B-0751-0B87-5A75C2726D50}"/>
              </a:ext>
            </a:extLst>
          </p:cNvPr>
          <p:cNvSpPr/>
          <p:nvPr/>
        </p:nvSpPr>
        <p:spPr>
          <a:xfrm>
            <a:off x="1358598" y="3551704"/>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67465A16-F87F-1A36-F60A-EC3BBD51363E}"/>
              </a:ext>
            </a:extLst>
          </p:cNvPr>
          <p:cNvSpPr/>
          <p:nvPr/>
        </p:nvSpPr>
        <p:spPr>
          <a:xfrm>
            <a:off x="1358598" y="3835723"/>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E4D356D1-553D-F42B-24DE-7B8F807CA83C}"/>
              </a:ext>
            </a:extLst>
          </p:cNvPr>
          <p:cNvSpPr/>
          <p:nvPr/>
        </p:nvSpPr>
        <p:spPr>
          <a:xfrm>
            <a:off x="16189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1C4AC4CE-27A8-CF6F-D3AA-B282C803742A}"/>
              </a:ext>
            </a:extLst>
          </p:cNvPr>
          <p:cNvSpPr/>
          <p:nvPr/>
        </p:nvSpPr>
        <p:spPr>
          <a:xfrm>
            <a:off x="16189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CDF713D9-C3F1-0BE5-C240-8BE4A051ED3E}"/>
              </a:ext>
            </a:extLst>
          </p:cNvPr>
          <p:cNvSpPr/>
          <p:nvPr/>
        </p:nvSpPr>
        <p:spPr>
          <a:xfrm>
            <a:off x="16189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886AF4A0-C932-3EE2-BA5E-52CB87183A8A}"/>
              </a:ext>
            </a:extLst>
          </p:cNvPr>
          <p:cNvSpPr/>
          <p:nvPr/>
        </p:nvSpPr>
        <p:spPr>
          <a:xfrm>
            <a:off x="16189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C47B33E6-C877-1AC7-3A6F-48920383CB5A}"/>
              </a:ext>
            </a:extLst>
          </p:cNvPr>
          <p:cNvSpPr/>
          <p:nvPr/>
        </p:nvSpPr>
        <p:spPr>
          <a:xfrm>
            <a:off x="16189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496D8FD8-0949-6067-9706-5E23ED19A48D}"/>
              </a:ext>
            </a:extLst>
          </p:cNvPr>
          <p:cNvSpPr/>
          <p:nvPr/>
        </p:nvSpPr>
        <p:spPr>
          <a:xfrm>
            <a:off x="16189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B69BA091-AEDA-97F9-E280-C1BB65EF5CC6}"/>
              </a:ext>
            </a:extLst>
          </p:cNvPr>
          <p:cNvSpPr/>
          <p:nvPr/>
        </p:nvSpPr>
        <p:spPr>
          <a:xfrm>
            <a:off x="16189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9" name="Rectangle 178">
            <a:extLst>
              <a:ext uri="{FF2B5EF4-FFF2-40B4-BE49-F238E27FC236}">
                <a16:creationId xmlns:a16="http://schemas.microsoft.com/office/drawing/2014/main" id="{33597B91-1EEA-5F64-7DBC-A91CD0958F08}"/>
              </a:ext>
            </a:extLst>
          </p:cNvPr>
          <p:cNvSpPr/>
          <p:nvPr/>
        </p:nvSpPr>
        <p:spPr>
          <a:xfrm>
            <a:off x="16189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AC8092B3-00E2-4FFB-4E92-7B9A8A215DE9}"/>
              </a:ext>
            </a:extLst>
          </p:cNvPr>
          <p:cNvSpPr/>
          <p:nvPr/>
        </p:nvSpPr>
        <p:spPr>
          <a:xfrm>
            <a:off x="1618998" y="3551704"/>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45CF85F4-5317-23DA-2B71-9BBE70A8F03C}"/>
              </a:ext>
            </a:extLst>
          </p:cNvPr>
          <p:cNvSpPr/>
          <p:nvPr/>
        </p:nvSpPr>
        <p:spPr>
          <a:xfrm>
            <a:off x="1618998" y="3835723"/>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7FE166A3-0394-3E2C-B800-CE9AFAECAAC4}"/>
              </a:ext>
            </a:extLst>
          </p:cNvPr>
          <p:cNvSpPr/>
          <p:nvPr/>
        </p:nvSpPr>
        <p:spPr>
          <a:xfrm>
            <a:off x="18793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12E1D029-2996-BE67-7DDF-0CBE6FC523D6}"/>
              </a:ext>
            </a:extLst>
          </p:cNvPr>
          <p:cNvSpPr/>
          <p:nvPr/>
        </p:nvSpPr>
        <p:spPr>
          <a:xfrm>
            <a:off x="18793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4AB30BC6-7AFC-3617-C059-80AB6D96C749}"/>
              </a:ext>
            </a:extLst>
          </p:cNvPr>
          <p:cNvSpPr/>
          <p:nvPr/>
        </p:nvSpPr>
        <p:spPr>
          <a:xfrm>
            <a:off x="18793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5D01B734-0E51-2C64-C5EF-9982E971D656}"/>
              </a:ext>
            </a:extLst>
          </p:cNvPr>
          <p:cNvSpPr/>
          <p:nvPr/>
        </p:nvSpPr>
        <p:spPr>
          <a:xfrm>
            <a:off x="18793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6" name="Rectangle 185">
            <a:extLst>
              <a:ext uri="{FF2B5EF4-FFF2-40B4-BE49-F238E27FC236}">
                <a16:creationId xmlns:a16="http://schemas.microsoft.com/office/drawing/2014/main" id="{B8E1A407-7513-C8AD-6A27-4A41B3E4DD22}"/>
              </a:ext>
            </a:extLst>
          </p:cNvPr>
          <p:cNvSpPr/>
          <p:nvPr/>
        </p:nvSpPr>
        <p:spPr>
          <a:xfrm>
            <a:off x="18793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E9999CF6-C43D-0501-1F12-C4360A20D036}"/>
              </a:ext>
            </a:extLst>
          </p:cNvPr>
          <p:cNvSpPr/>
          <p:nvPr/>
        </p:nvSpPr>
        <p:spPr>
          <a:xfrm>
            <a:off x="18793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8" name="Rectangle 187">
            <a:extLst>
              <a:ext uri="{FF2B5EF4-FFF2-40B4-BE49-F238E27FC236}">
                <a16:creationId xmlns:a16="http://schemas.microsoft.com/office/drawing/2014/main" id="{FCAB62AB-C0A2-FA90-0210-98EDA1AB5BB1}"/>
              </a:ext>
            </a:extLst>
          </p:cNvPr>
          <p:cNvSpPr/>
          <p:nvPr/>
        </p:nvSpPr>
        <p:spPr>
          <a:xfrm>
            <a:off x="18793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9" name="Rectangle 188">
            <a:extLst>
              <a:ext uri="{FF2B5EF4-FFF2-40B4-BE49-F238E27FC236}">
                <a16:creationId xmlns:a16="http://schemas.microsoft.com/office/drawing/2014/main" id="{A5960970-F24A-301B-9606-A1C29D9CE89F}"/>
              </a:ext>
            </a:extLst>
          </p:cNvPr>
          <p:cNvSpPr/>
          <p:nvPr/>
        </p:nvSpPr>
        <p:spPr>
          <a:xfrm>
            <a:off x="18793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0" name="Rectangle 189">
            <a:extLst>
              <a:ext uri="{FF2B5EF4-FFF2-40B4-BE49-F238E27FC236}">
                <a16:creationId xmlns:a16="http://schemas.microsoft.com/office/drawing/2014/main" id="{4A3720B5-A3BE-2EA6-870D-220334AB04E8}"/>
              </a:ext>
            </a:extLst>
          </p:cNvPr>
          <p:cNvSpPr/>
          <p:nvPr/>
        </p:nvSpPr>
        <p:spPr>
          <a:xfrm>
            <a:off x="18793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1" name="Rectangle 190">
            <a:extLst>
              <a:ext uri="{FF2B5EF4-FFF2-40B4-BE49-F238E27FC236}">
                <a16:creationId xmlns:a16="http://schemas.microsoft.com/office/drawing/2014/main" id="{56871C60-A1A0-E338-7772-9FAD61B93CF6}"/>
              </a:ext>
            </a:extLst>
          </p:cNvPr>
          <p:cNvSpPr/>
          <p:nvPr/>
        </p:nvSpPr>
        <p:spPr>
          <a:xfrm>
            <a:off x="1879398" y="3835723"/>
            <a:ext cx="216000" cy="216000"/>
          </a:xfrm>
          <a:prstGeom prst="rect">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2" name="Rectangle 191">
            <a:extLst>
              <a:ext uri="{FF2B5EF4-FFF2-40B4-BE49-F238E27FC236}">
                <a16:creationId xmlns:a16="http://schemas.microsoft.com/office/drawing/2014/main" id="{1EF3026E-C95D-33B7-955B-9A52DA50623B}"/>
              </a:ext>
            </a:extLst>
          </p:cNvPr>
          <p:cNvSpPr/>
          <p:nvPr/>
        </p:nvSpPr>
        <p:spPr>
          <a:xfrm>
            <a:off x="21397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3" name="Rectangle 192">
            <a:extLst>
              <a:ext uri="{FF2B5EF4-FFF2-40B4-BE49-F238E27FC236}">
                <a16:creationId xmlns:a16="http://schemas.microsoft.com/office/drawing/2014/main" id="{C334649A-2EF6-A6AD-DB21-3775FD0809B0}"/>
              </a:ext>
            </a:extLst>
          </p:cNvPr>
          <p:cNvSpPr/>
          <p:nvPr/>
        </p:nvSpPr>
        <p:spPr>
          <a:xfrm>
            <a:off x="21397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4" name="Rectangle 193">
            <a:extLst>
              <a:ext uri="{FF2B5EF4-FFF2-40B4-BE49-F238E27FC236}">
                <a16:creationId xmlns:a16="http://schemas.microsoft.com/office/drawing/2014/main" id="{CA4C0C71-9C5B-1C2B-AD9B-CC93C9278407}"/>
              </a:ext>
            </a:extLst>
          </p:cNvPr>
          <p:cNvSpPr/>
          <p:nvPr/>
        </p:nvSpPr>
        <p:spPr>
          <a:xfrm>
            <a:off x="21397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5" name="Rectangle 194">
            <a:extLst>
              <a:ext uri="{FF2B5EF4-FFF2-40B4-BE49-F238E27FC236}">
                <a16:creationId xmlns:a16="http://schemas.microsoft.com/office/drawing/2014/main" id="{31578AA7-D02D-2F6E-EDB5-9EFE58D10237}"/>
              </a:ext>
            </a:extLst>
          </p:cNvPr>
          <p:cNvSpPr/>
          <p:nvPr/>
        </p:nvSpPr>
        <p:spPr>
          <a:xfrm>
            <a:off x="21397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6" name="Rectangle 195">
            <a:extLst>
              <a:ext uri="{FF2B5EF4-FFF2-40B4-BE49-F238E27FC236}">
                <a16:creationId xmlns:a16="http://schemas.microsoft.com/office/drawing/2014/main" id="{25457ECB-CDC1-B9F0-DC0D-0D506849898A}"/>
              </a:ext>
            </a:extLst>
          </p:cNvPr>
          <p:cNvSpPr/>
          <p:nvPr/>
        </p:nvSpPr>
        <p:spPr>
          <a:xfrm>
            <a:off x="21397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7" name="Rectangle 196">
            <a:extLst>
              <a:ext uri="{FF2B5EF4-FFF2-40B4-BE49-F238E27FC236}">
                <a16:creationId xmlns:a16="http://schemas.microsoft.com/office/drawing/2014/main" id="{1325C448-43BD-AC11-E3BC-3ADC9DC80BC4}"/>
              </a:ext>
            </a:extLst>
          </p:cNvPr>
          <p:cNvSpPr/>
          <p:nvPr/>
        </p:nvSpPr>
        <p:spPr>
          <a:xfrm>
            <a:off x="21397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C69AA8A7-AD75-AF07-E5C8-1AB0D49335C1}"/>
              </a:ext>
            </a:extLst>
          </p:cNvPr>
          <p:cNvSpPr/>
          <p:nvPr/>
        </p:nvSpPr>
        <p:spPr>
          <a:xfrm>
            <a:off x="21397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069147F4-363E-34F3-68DD-28C52565DF70}"/>
              </a:ext>
            </a:extLst>
          </p:cNvPr>
          <p:cNvSpPr/>
          <p:nvPr/>
        </p:nvSpPr>
        <p:spPr>
          <a:xfrm>
            <a:off x="21397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A55BEA69-B969-19A3-EC02-A0F6FC3C4483}"/>
              </a:ext>
            </a:extLst>
          </p:cNvPr>
          <p:cNvSpPr/>
          <p:nvPr/>
        </p:nvSpPr>
        <p:spPr>
          <a:xfrm>
            <a:off x="21397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0C79EE2D-23F0-6572-E8BF-DF25B74BAAA4}"/>
              </a:ext>
            </a:extLst>
          </p:cNvPr>
          <p:cNvSpPr/>
          <p:nvPr/>
        </p:nvSpPr>
        <p:spPr>
          <a:xfrm>
            <a:off x="21397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2" name="Rectangle 201">
            <a:extLst>
              <a:ext uri="{FF2B5EF4-FFF2-40B4-BE49-F238E27FC236}">
                <a16:creationId xmlns:a16="http://schemas.microsoft.com/office/drawing/2014/main" id="{08D0DC52-BD4A-4380-9C8C-645A1608A2C2}"/>
              </a:ext>
            </a:extLst>
          </p:cNvPr>
          <p:cNvSpPr/>
          <p:nvPr/>
        </p:nvSpPr>
        <p:spPr>
          <a:xfrm>
            <a:off x="24001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3" name="Rectangle 202">
            <a:extLst>
              <a:ext uri="{FF2B5EF4-FFF2-40B4-BE49-F238E27FC236}">
                <a16:creationId xmlns:a16="http://schemas.microsoft.com/office/drawing/2014/main" id="{476A4B2A-C971-DB2C-D29D-6AB95C8A444B}"/>
              </a:ext>
            </a:extLst>
          </p:cNvPr>
          <p:cNvSpPr/>
          <p:nvPr/>
        </p:nvSpPr>
        <p:spPr>
          <a:xfrm>
            <a:off x="24001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4" name="Rectangle 203">
            <a:extLst>
              <a:ext uri="{FF2B5EF4-FFF2-40B4-BE49-F238E27FC236}">
                <a16:creationId xmlns:a16="http://schemas.microsoft.com/office/drawing/2014/main" id="{2877FC6B-9190-D02D-3FB1-C6B5496BAB4C}"/>
              </a:ext>
            </a:extLst>
          </p:cNvPr>
          <p:cNvSpPr/>
          <p:nvPr/>
        </p:nvSpPr>
        <p:spPr>
          <a:xfrm>
            <a:off x="24001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5" name="Rectangle 204">
            <a:extLst>
              <a:ext uri="{FF2B5EF4-FFF2-40B4-BE49-F238E27FC236}">
                <a16:creationId xmlns:a16="http://schemas.microsoft.com/office/drawing/2014/main" id="{03B2CAB5-F550-FCC0-BB49-D1118F0636E7}"/>
              </a:ext>
            </a:extLst>
          </p:cNvPr>
          <p:cNvSpPr/>
          <p:nvPr/>
        </p:nvSpPr>
        <p:spPr>
          <a:xfrm>
            <a:off x="24001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6" name="Rectangle 205">
            <a:extLst>
              <a:ext uri="{FF2B5EF4-FFF2-40B4-BE49-F238E27FC236}">
                <a16:creationId xmlns:a16="http://schemas.microsoft.com/office/drawing/2014/main" id="{40BD78F0-821C-E3CD-AEC9-3E8EF5187704}"/>
              </a:ext>
            </a:extLst>
          </p:cNvPr>
          <p:cNvSpPr/>
          <p:nvPr/>
        </p:nvSpPr>
        <p:spPr>
          <a:xfrm>
            <a:off x="24001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7" name="Rectangle 206">
            <a:extLst>
              <a:ext uri="{FF2B5EF4-FFF2-40B4-BE49-F238E27FC236}">
                <a16:creationId xmlns:a16="http://schemas.microsoft.com/office/drawing/2014/main" id="{F8DBD082-1614-2289-3264-3010F8E11B73}"/>
              </a:ext>
            </a:extLst>
          </p:cNvPr>
          <p:cNvSpPr/>
          <p:nvPr/>
        </p:nvSpPr>
        <p:spPr>
          <a:xfrm>
            <a:off x="24001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8" name="Rectangle 207">
            <a:extLst>
              <a:ext uri="{FF2B5EF4-FFF2-40B4-BE49-F238E27FC236}">
                <a16:creationId xmlns:a16="http://schemas.microsoft.com/office/drawing/2014/main" id="{DA957A4B-F816-4D50-76FC-45AD8BEB83F4}"/>
              </a:ext>
            </a:extLst>
          </p:cNvPr>
          <p:cNvSpPr/>
          <p:nvPr/>
        </p:nvSpPr>
        <p:spPr>
          <a:xfrm>
            <a:off x="24001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9" name="Rectangle 208">
            <a:extLst>
              <a:ext uri="{FF2B5EF4-FFF2-40B4-BE49-F238E27FC236}">
                <a16:creationId xmlns:a16="http://schemas.microsoft.com/office/drawing/2014/main" id="{38757A0E-BA0B-40F2-2BFC-779783D01AB9}"/>
              </a:ext>
            </a:extLst>
          </p:cNvPr>
          <p:cNvSpPr/>
          <p:nvPr/>
        </p:nvSpPr>
        <p:spPr>
          <a:xfrm>
            <a:off x="24001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0" name="Rectangle 209">
            <a:extLst>
              <a:ext uri="{FF2B5EF4-FFF2-40B4-BE49-F238E27FC236}">
                <a16:creationId xmlns:a16="http://schemas.microsoft.com/office/drawing/2014/main" id="{7CA103C1-3315-2FDE-9F9A-C77BE4251EC2}"/>
              </a:ext>
            </a:extLst>
          </p:cNvPr>
          <p:cNvSpPr/>
          <p:nvPr/>
        </p:nvSpPr>
        <p:spPr>
          <a:xfrm>
            <a:off x="24001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1" name="Rectangle 210">
            <a:extLst>
              <a:ext uri="{FF2B5EF4-FFF2-40B4-BE49-F238E27FC236}">
                <a16:creationId xmlns:a16="http://schemas.microsoft.com/office/drawing/2014/main" id="{42FF0311-44CB-CEAA-2FD2-6FDFE8B5E878}"/>
              </a:ext>
            </a:extLst>
          </p:cNvPr>
          <p:cNvSpPr/>
          <p:nvPr/>
        </p:nvSpPr>
        <p:spPr>
          <a:xfrm>
            <a:off x="24001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2" name="Rectangle 211">
            <a:extLst>
              <a:ext uri="{FF2B5EF4-FFF2-40B4-BE49-F238E27FC236}">
                <a16:creationId xmlns:a16="http://schemas.microsoft.com/office/drawing/2014/main" id="{48CBE9C2-2FDD-5A7A-F98C-7395DD58FB6D}"/>
              </a:ext>
            </a:extLst>
          </p:cNvPr>
          <p:cNvSpPr/>
          <p:nvPr/>
        </p:nvSpPr>
        <p:spPr>
          <a:xfrm>
            <a:off x="26605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3" name="Rectangle 212">
            <a:extLst>
              <a:ext uri="{FF2B5EF4-FFF2-40B4-BE49-F238E27FC236}">
                <a16:creationId xmlns:a16="http://schemas.microsoft.com/office/drawing/2014/main" id="{19E4A778-5FAF-4F40-04A9-490A99B95C0C}"/>
              </a:ext>
            </a:extLst>
          </p:cNvPr>
          <p:cNvSpPr/>
          <p:nvPr/>
        </p:nvSpPr>
        <p:spPr>
          <a:xfrm>
            <a:off x="26605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4" name="Rectangle 213">
            <a:extLst>
              <a:ext uri="{FF2B5EF4-FFF2-40B4-BE49-F238E27FC236}">
                <a16:creationId xmlns:a16="http://schemas.microsoft.com/office/drawing/2014/main" id="{8D8ED109-6FC9-732C-4CB4-C372762CCDD8}"/>
              </a:ext>
            </a:extLst>
          </p:cNvPr>
          <p:cNvSpPr/>
          <p:nvPr/>
        </p:nvSpPr>
        <p:spPr>
          <a:xfrm>
            <a:off x="26605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5" name="Rectangle 214">
            <a:extLst>
              <a:ext uri="{FF2B5EF4-FFF2-40B4-BE49-F238E27FC236}">
                <a16:creationId xmlns:a16="http://schemas.microsoft.com/office/drawing/2014/main" id="{84C08C4C-0ABF-1FA9-3AA6-D7B9FD5BF629}"/>
              </a:ext>
            </a:extLst>
          </p:cNvPr>
          <p:cNvSpPr/>
          <p:nvPr/>
        </p:nvSpPr>
        <p:spPr>
          <a:xfrm>
            <a:off x="26605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6" name="Rectangle 215">
            <a:extLst>
              <a:ext uri="{FF2B5EF4-FFF2-40B4-BE49-F238E27FC236}">
                <a16:creationId xmlns:a16="http://schemas.microsoft.com/office/drawing/2014/main" id="{24D07A9E-4CFB-DF8B-3F79-0F9094825DEC}"/>
              </a:ext>
            </a:extLst>
          </p:cNvPr>
          <p:cNvSpPr/>
          <p:nvPr/>
        </p:nvSpPr>
        <p:spPr>
          <a:xfrm>
            <a:off x="26605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7" name="Rectangle 216">
            <a:extLst>
              <a:ext uri="{FF2B5EF4-FFF2-40B4-BE49-F238E27FC236}">
                <a16:creationId xmlns:a16="http://schemas.microsoft.com/office/drawing/2014/main" id="{2B0C3E94-037F-0D85-9ABF-F310543E8CC7}"/>
              </a:ext>
            </a:extLst>
          </p:cNvPr>
          <p:cNvSpPr/>
          <p:nvPr/>
        </p:nvSpPr>
        <p:spPr>
          <a:xfrm>
            <a:off x="26605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8" name="Rectangle 217">
            <a:extLst>
              <a:ext uri="{FF2B5EF4-FFF2-40B4-BE49-F238E27FC236}">
                <a16:creationId xmlns:a16="http://schemas.microsoft.com/office/drawing/2014/main" id="{9DF28D9D-F88C-A487-9751-B9F8F3F4B69C}"/>
              </a:ext>
            </a:extLst>
          </p:cNvPr>
          <p:cNvSpPr/>
          <p:nvPr/>
        </p:nvSpPr>
        <p:spPr>
          <a:xfrm>
            <a:off x="26605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9" name="Rectangle 218">
            <a:extLst>
              <a:ext uri="{FF2B5EF4-FFF2-40B4-BE49-F238E27FC236}">
                <a16:creationId xmlns:a16="http://schemas.microsoft.com/office/drawing/2014/main" id="{04CC5989-4C67-ACA5-BF6D-940FF5EC3A3E}"/>
              </a:ext>
            </a:extLst>
          </p:cNvPr>
          <p:cNvSpPr/>
          <p:nvPr/>
        </p:nvSpPr>
        <p:spPr>
          <a:xfrm>
            <a:off x="26605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0" name="Rectangle 219">
            <a:extLst>
              <a:ext uri="{FF2B5EF4-FFF2-40B4-BE49-F238E27FC236}">
                <a16:creationId xmlns:a16="http://schemas.microsoft.com/office/drawing/2014/main" id="{CF5D28C5-CEB9-25FA-15F8-CA4A8C747DB6}"/>
              </a:ext>
            </a:extLst>
          </p:cNvPr>
          <p:cNvSpPr/>
          <p:nvPr/>
        </p:nvSpPr>
        <p:spPr>
          <a:xfrm>
            <a:off x="26605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1" name="Rectangle 220">
            <a:extLst>
              <a:ext uri="{FF2B5EF4-FFF2-40B4-BE49-F238E27FC236}">
                <a16:creationId xmlns:a16="http://schemas.microsoft.com/office/drawing/2014/main" id="{404F3C19-5E51-02FF-2D8D-2AED1EDDB2D8}"/>
              </a:ext>
            </a:extLst>
          </p:cNvPr>
          <p:cNvSpPr/>
          <p:nvPr/>
        </p:nvSpPr>
        <p:spPr>
          <a:xfrm>
            <a:off x="26605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2" name="Rectangle 221">
            <a:extLst>
              <a:ext uri="{FF2B5EF4-FFF2-40B4-BE49-F238E27FC236}">
                <a16:creationId xmlns:a16="http://schemas.microsoft.com/office/drawing/2014/main" id="{1E949B7F-AE3B-8C4A-32A0-0EE56D149FEC}"/>
              </a:ext>
            </a:extLst>
          </p:cNvPr>
          <p:cNvSpPr/>
          <p:nvPr/>
        </p:nvSpPr>
        <p:spPr>
          <a:xfrm>
            <a:off x="29209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3" name="Rectangle 222">
            <a:extLst>
              <a:ext uri="{FF2B5EF4-FFF2-40B4-BE49-F238E27FC236}">
                <a16:creationId xmlns:a16="http://schemas.microsoft.com/office/drawing/2014/main" id="{A8885652-1A70-3050-4770-96459FCF6435}"/>
              </a:ext>
            </a:extLst>
          </p:cNvPr>
          <p:cNvSpPr/>
          <p:nvPr/>
        </p:nvSpPr>
        <p:spPr>
          <a:xfrm>
            <a:off x="29209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4" name="Rectangle 223">
            <a:extLst>
              <a:ext uri="{FF2B5EF4-FFF2-40B4-BE49-F238E27FC236}">
                <a16:creationId xmlns:a16="http://schemas.microsoft.com/office/drawing/2014/main" id="{1C4D44B9-88F6-04C2-0EEF-D4D26323D815}"/>
              </a:ext>
            </a:extLst>
          </p:cNvPr>
          <p:cNvSpPr/>
          <p:nvPr/>
        </p:nvSpPr>
        <p:spPr>
          <a:xfrm>
            <a:off x="29209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5" name="Rectangle 224">
            <a:extLst>
              <a:ext uri="{FF2B5EF4-FFF2-40B4-BE49-F238E27FC236}">
                <a16:creationId xmlns:a16="http://schemas.microsoft.com/office/drawing/2014/main" id="{42B01D89-1DD6-2191-E677-E3686A6BA26C}"/>
              </a:ext>
            </a:extLst>
          </p:cNvPr>
          <p:cNvSpPr/>
          <p:nvPr/>
        </p:nvSpPr>
        <p:spPr>
          <a:xfrm>
            <a:off x="29209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6" name="Rectangle 225">
            <a:extLst>
              <a:ext uri="{FF2B5EF4-FFF2-40B4-BE49-F238E27FC236}">
                <a16:creationId xmlns:a16="http://schemas.microsoft.com/office/drawing/2014/main" id="{E314B88D-8B7C-B1A2-BA1C-CA66C6579011}"/>
              </a:ext>
            </a:extLst>
          </p:cNvPr>
          <p:cNvSpPr/>
          <p:nvPr/>
        </p:nvSpPr>
        <p:spPr>
          <a:xfrm>
            <a:off x="29209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7" name="Rectangle 226">
            <a:extLst>
              <a:ext uri="{FF2B5EF4-FFF2-40B4-BE49-F238E27FC236}">
                <a16:creationId xmlns:a16="http://schemas.microsoft.com/office/drawing/2014/main" id="{BF314EE0-9EB3-AE3A-4141-92F18A4296AC}"/>
              </a:ext>
            </a:extLst>
          </p:cNvPr>
          <p:cNvSpPr/>
          <p:nvPr/>
        </p:nvSpPr>
        <p:spPr>
          <a:xfrm>
            <a:off x="29209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8" name="Rectangle 227">
            <a:extLst>
              <a:ext uri="{FF2B5EF4-FFF2-40B4-BE49-F238E27FC236}">
                <a16:creationId xmlns:a16="http://schemas.microsoft.com/office/drawing/2014/main" id="{0E302899-EF5F-118F-124B-BEA618427739}"/>
              </a:ext>
            </a:extLst>
          </p:cNvPr>
          <p:cNvSpPr/>
          <p:nvPr/>
        </p:nvSpPr>
        <p:spPr>
          <a:xfrm>
            <a:off x="29209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9" name="Rectangle 228">
            <a:extLst>
              <a:ext uri="{FF2B5EF4-FFF2-40B4-BE49-F238E27FC236}">
                <a16:creationId xmlns:a16="http://schemas.microsoft.com/office/drawing/2014/main" id="{1BF3FFAA-FCC2-2A57-5526-4340E9057E44}"/>
              </a:ext>
            </a:extLst>
          </p:cNvPr>
          <p:cNvSpPr/>
          <p:nvPr/>
        </p:nvSpPr>
        <p:spPr>
          <a:xfrm>
            <a:off x="29209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0" name="Rectangle 229">
            <a:extLst>
              <a:ext uri="{FF2B5EF4-FFF2-40B4-BE49-F238E27FC236}">
                <a16:creationId xmlns:a16="http://schemas.microsoft.com/office/drawing/2014/main" id="{FF5B83F6-C31A-138B-A71C-E2AEB4C855C1}"/>
              </a:ext>
            </a:extLst>
          </p:cNvPr>
          <p:cNvSpPr/>
          <p:nvPr/>
        </p:nvSpPr>
        <p:spPr>
          <a:xfrm>
            <a:off x="29209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1" name="Rectangle 230">
            <a:extLst>
              <a:ext uri="{FF2B5EF4-FFF2-40B4-BE49-F238E27FC236}">
                <a16:creationId xmlns:a16="http://schemas.microsoft.com/office/drawing/2014/main" id="{39B8F1A8-00C2-40EC-F176-F2685DFB3F3C}"/>
              </a:ext>
            </a:extLst>
          </p:cNvPr>
          <p:cNvSpPr/>
          <p:nvPr/>
        </p:nvSpPr>
        <p:spPr>
          <a:xfrm>
            <a:off x="29209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2" name="Rectangle 231">
            <a:extLst>
              <a:ext uri="{FF2B5EF4-FFF2-40B4-BE49-F238E27FC236}">
                <a16:creationId xmlns:a16="http://schemas.microsoft.com/office/drawing/2014/main" id="{5987C9D4-BD40-32EC-057F-D696A7335910}"/>
              </a:ext>
            </a:extLst>
          </p:cNvPr>
          <p:cNvSpPr/>
          <p:nvPr/>
        </p:nvSpPr>
        <p:spPr>
          <a:xfrm>
            <a:off x="31813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3" name="Rectangle 232">
            <a:extLst>
              <a:ext uri="{FF2B5EF4-FFF2-40B4-BE49-F238E27FC236}">
                <a16:creationId xmlns:a16="http://schemas.microsoft.com/office/drawing/2014/main" id="{CFAE2E77-D13E-4EE8-12BB-019F812DDF2E}"/>
              </a:ext>
            </a:extLst>
          </p:cNvPr>
          <p:cNvSpPr/>
          <p:nvPr/>
        </p:nvSpPr>
        <p:spPr>
          <a:xfrm>
            <a:off x="31813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4" name="Rectangle 233">
            <a:extLst>
              <a:ext uri="{FF2B5EF4-FFF2-40B4-BE49-F238E27FC236}">
                <a16:creationId xmlns:a16="http://schemas.microsoft.com/office/drawing/2014/main" id="{7BEDB5BB-48F2-15B4-5617-4AE42A9A0781}"/>
              </a:ext>
            </a:extLst>
          </p:cNvPr>
          <p:cNvSpPr/>
          <p:nvPr/>
        </p:nvSpPr>
        <p:spPr>
          <a:xfrm>
            <a:off x="31813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5" name="Rectangle 234">
            <a:extLst>
              <a:ext uri="{FF2B5EF4-FFF2-40B4-BE49-F238E27FC236}">
                <a16:creationId xmlns:a16="http://schemas.microsoft.com/office/drawing/2014/main" id="{2C589296-2839-26DF-9F38-4E1DE716FBCC}"/>
              </a:ext>
            </a:extLst>
          </p:cNvPr>
          <p:cNvSpPr/>
          <p:nvPr/>
        </p:nvSpPr>
        <p:spPr>
          <a:xfrm>
            <a:off x="31813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6" name="Rectangle 235">
            <a:extLst>
              <a:ext uri="{FF2B5EF4-FFF2-40B4-BE49-F238E27FC236}">
                <a16:creationId xmlns:a16="http://schemas.microsoft.com/office/drawing/2014/main" id="{2EF6B6CA-CB02-C05F-59EA-91B24F23F899}"/>
              </a:ext>
            </a:extLst>
          </p:cNvPr>
          <p:cNvSpPr/>
          <p:nvPr/>
        </p:nvSpPr>
        <p:spPr>
          <a:xfrm>
            <a:off x="31813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7" name="Rectangle 236">
            <a:extLst>
              <a:ext uri="{FF2B5EF4-FFF2-40B4-BE49-F238E27FC236}">
                <a16:creationId xmlns:a16="http://schemas.microsoft.com/office/drawing/2014/main" id="{8D8A70E3-3887-33EB-4FB7-33064BC84EE0}"/>
              </a:ext>
            </a:extLst>
          </p:cNvPr>
          <p:cNvSpPr/>
          <p:nvPr/>
        </p:nvSpPr>
        <p:spPr>
          <a:xfrm>
            <a:off x="31813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8" name="Rectangle 237">
            <a:extLst>
              <a:ext uri="{FF2B5EF4-FFF2-40B4-BE49-F238E27FC236}">
                <a16:creationId xmlns:a16="http://schemas.microsoft.com/office/drawing/2014/main" id="{1FA41142-BBDC-82B4-7EB5-6E2AEEDDC077}"/>
              </a:ext>
            </a:extLst>
          </p:cNvPr>
          <p:cNvSpPr/>
          <p:nvPr/>
        </p:nvSpPr>
        <p:spPr>
          <a:xfrm>
            <a:off x="31813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9" name="Rectangle 238">
            <a:extLst>
              <a:ext uri="{FF2B5EF4-FFF2-40B4-BE49-F238E27FC236}">
                <a16:creationId xmlns:a16="http://schemas.microsoft.com/office/drawing/2014/main" id="{064E9F08-E5CD-3EA4-2469-E01834209227}"/>
              </a:ext>
            </a:extLst>
          </p:cNvPr>
          <p:cNvSpPr/>
          <p:nvPr/>
        </p:nvSpPr>
        <p:spPr>
          <a:xfrm>
            <a:off x="31813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0" name="Rectangle 239">
            <a:extLst>
              <a:ext uri="{FF2B5EF4-FFF2-40B4-BE49-F238E27FC236}">
                <a16:creationId xmlns:a16="http://schemas.microsoft.com/office/drawing/2014/main" id="{2B5830E6-5751-B7FC-81D1-DDA1A82FFD30}"/>
              </a:ext>
            </a:extLst>
          </p:cNvPr>
          <p:cNvSpPr/>
          <p:nvPr/>
        </p:nvSpPr>
        <p:spPr>
          <a:xfrm>
            <a:off x="31813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1" name="Rectangle 240">
            <a:extLst>
              <a:ext uri="{FF2B5EF4-FFF2-40B4-BE49-F238E27FC236}">
                <a16:creationId xmlns:a16="http://schemas.microsoft.com/office/drawing/2014/main" id="{4FA95AD8-B780-BC4E-5A85-A92A2638361C}"/>
              </a:ext>
            </a:extLst>
          </p:cNvPr>
          <p:cNvSpPr/>
          <p:nvPr/>
        </p:nvSpPr>
        <p:spPr>
          <a:xfrm>
            <a:off x="31813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2" name="Rectangle 241">
            <a:extLst>
              <a:ext uri="{FF2B5EF4-FFF2-40B4-BE49-F238E27FC236}">
                <a16:creationId xmlns:a16="http://schemas.microsoft.com/office/drawing/2014/main" id="{15E3938B-4E28-6743-2D58-92F3987A4DE6}"/>
              </a:ext>
            </a:extLst>
          </p:cNvPr>
          <p:cNvSpPr/>
          <p:nvPr/>
        </p:nvSpPr>
        <p:spPr>
          <a:xfrm>
            <a:off x="3441798" y="1279552"/>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3" name="Rectangle 242">
            <a:extLst>
              <a:ext uri="{FF2B5EF4-FFF2-40B4-BE49-F238E27FC236}">
                <a16:creationId xmlns:a16="http://schemas.microsoft.com/office/drawing/2014/main" id="{6FF6B40B-F204-663B-14AF-3229F2216083}"/>
              </a:ext>
            </a:extLst>
          </p:cNvPr>
          <p:cNvSpPr/>
          <p:nvPr/>
        </p:nvSpPr>
        <p:spPr>
          <a:xfrm>
            <a:off x="3441798" y="1563571"/>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4" name="Rectangle 243">
            <a:extLst>
              <a:ext uri="{FF2B5EF4-FFF2-40B4-BE49-F238E27FC236}">
                <a16:creationId xmlns:a16="http://schemas.microsoft.com/office/drawing/2014/main" id="{B731100C-D3AD-6171-0FBA-791BE0914A68}"/>
              </a:ext>
            </a:extLst>
          </p:cNvPr>
          <p:cNvSpPr/>
          <p:nvPr/>
        </p:nvSpPr>
        <p:spPr>
          <a:xfrm>
            <a:off x="3441798" y="1847590"/>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5" name="Rectangle 244">
            <a:extLst>
              <a:ext uri="{FF2B5EF4-FFF2-40B4-BE49-F238E27FC236}">
                <a16:creationId xmlns:a16="http://schemas.microsoft.com/office/drawing/2014/main" id="{150B8887-9E2B-A3F9-EF1A-E6A891FFEC5E}"/>
              </a:ext>
            </a:extLst>
          </p:cNvPr>
          <p:cNvSpPr/>
          <p:nvPr/>
        </p:nvSpPr>
        <p:spPr>
          <a:xfrm>
            <a:off x="3441798" y="2131609"/>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6" name="Rectangle 245">
            <a:extLst>
              <a:ext uri="{FF2B5EF4-FFF2-40B4-BE49-F238E27FC236}">
                <a16:creationId xmlns:a16="http://schemas.microsoft.com/office/drawing/2014/main" id="{87F0C64C-0B3E-B5BC-436E-5BE06B7F22D4}"/>
              </a:ext>
            </a:extLst>
          </p:cNvPr>
          <p:cNvSpPr/>
          <p:nvPr/>
        </p:nvSpPr>
        <p:spPr>
          <a:xfrm>
            <a:off x="3441798" y="2415628"/>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7" name="Rectangle 246">
            <a:extLst>
              <a:ext uri="{FF2B5EF4-FFF2-40B4-BE49-F238E27FC236}">
                <a16:creationId xmlns:a16="http://schemas.microsoft.com/office/drawing/2014/main" id="{414B05B3-980B-3B48-6C04-EA533D4A4F0A}"/>
              </a:ext>
            </a:extLst>
          </p:cNvPr>
          <p:cNvSpPr/>
          <p:nvPr/>
        </p:nvSpPr>
        <p:spPr>
          <a:xfrm>
            <a:off x="3441798" y="2699647"/>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8" name="Rectangle 247">
            <a:extLst>
              <a:ext uri="{FF2B5EF4-FFF2-40B4-BE49-F238E27FC236}">
                <a16:creationId xmlns:a16="http://schemas.microsoft.com/office/drawing/2014/main" id="{3426CA0F-9577-F3F8-19EE-C2D7E500FAA6}"/>
              </a:ext>
            </a:extLst>
          </p:cNvPr>
          <p:cNvSpPr/>
          <p:nvPr/>
        </p:nvSpPr>
        <p:spPr>
          <a:xfrm>
            <a:off x="3441798" y="2983666"/>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9" name="Rectangle 248">
            <a:extLst>
              <a:ext uri="{FF2B5EF4-FFF2-40B4-BE49-F238E27FC236}">
                <a16:creationId xmlns:a16="http://schemas.microsoft.com/office/drawing/2014/main" id="{B56BC692-4A59-0798-0FA7-DB93BF83FD88}"/>
              </a:ext>
            </a:extLst>
          </p:cNvPr>
          <p:cNvSpPr/>
          <p:nvPr/>
        </p:nvSpPr>
        <p:spPr>
          <a:xfrm>
            <a:off x="3441798" y="3267685"/>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0" name="Rectangle 249">
            <a:extLst>
              <a:ext uri="{FF2B5EF4-FFF2-40B4-BE49-F238E27FC236}">
                <a16:creationId xmlns:a16="http://schemas.microsoft.com/office/drawing/2014/main" id="{B3497BA1-02E3-2C22-A80E-12FB28054349}"/>
              </a:ext>
            </a:extLst>
          </p:cNvPr>
          <p:cNvSpPr/>
          <p:nvPr/>
        </p:nvSpPr>
        <p:spPr>
          <a:xfrm>
            <a:off x="3441798" y="3551704"/>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1" name="Rectangle 250">
            <a:extLst>
              <a:ext uri="{FF2B5EF4-FFF2-40B4-BE49-F238E27FC236}">
                <a16:creationId xmlns:a16="http://schemas.microsoft.com/office/drawing/2014/main" id="{BEF88E2A-0495-9F9E-63BF-AF49B669D92D}"/>
              </a:ext>
            </a:extLst>
          </p:cNvPr>
          <p:cNvSpPr/>
          <p:nvPr/>
        </p:nvSpPr>
        <p:spPr>
          <a:xfrm>
            <a:off x="3441798" y="3835723"/>
            <a:ext cx="216000" cy="216000"/>
          </a:xfrm>
          <a:prstGeom prst="rect">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2" name="TextBox 251">
            <a:extLst>
              <a:ext uri="{FF2B5EF4-FFF2-40B4-BE49-F238E27FC236}">
                <a16:creationId xmlns:a16="http://schemas.microsoft.com/office/drawing/2014/main" id="{1CD79855-C962-CEC1-08EB-B73DE36A9326}"/>
              </a:ext>
            </a:extLst>
          </p:cNvPr>
          <p:cNvSpPr txBox="1"/>
          <p:nvPr/>
        </p:nvSpPr>
        <p:spPr>
          <a:xfrm>
            <a:off x="458504" y="3462304"/>
            <a:ext cx="4315387" cy="830997"/>
          </a:xfrm>
          <a:prstGeom prst="rect">
            <a:avLst/>
          </a:prstGeom>
          <a:noFill/>
        </p:spPr>
        <p:txBody>
          <a:bodyPr wrap="square" rtlCol="0">
            <a:spAutoFit/>
          </a:bodyPr>
          <a:lstStyle/>
          <a:p>
            <a:r>
              <a:rPr lang="en-GB" sz="4800" b="1" dirty="0">
                <a:solidFill>
                  <a:srgbClr val="3F61C4"/>
                </a:solidFill>
                <a:latin typeface="Barlow" panose="00000500000000000000" pitchFamily="2" charset="0"/>
              </a:rPr>
              <a:t>80%</a:t>
            </a:r>
            <a:endParaRPr lang="en-AU" sz="4800" b="1" dirty="0">
              <a:solidFill>
                <a:srgbClr val="3F61C4"/>
              </a:solidFill>
              <a:latin typeface="Barlow" panose="00000500000000000000" pitchFamily="2" charset="0"/>
            </a:endParaRPr>
          </a:p>
        </p:txBody>
      </p:sp>
      <p:sp>
        <p:nvSpPr>
          <p:cNvPr id="253" name="TextBox 252">
            <a:extLst>
              <a:ext uri="{FF2B5EF4-FFF2-40B4-BE49-F238E27FC236}">
                <a16:creationId xmlns:a16="http://schemas.microsoft.com/office/drawing/2014/main" id="{8B18A52D-9024-82C7-17F2-C53B3C5D3AFE}"/>
              </a:ext>
            </a:extLst>
          </p:cNvPr>
          <p:cNvSpPr txBox="1"/>
          <p:nvPr/>
        </p:nvSpPr>
        <p:spPr>
          <a:xfrm>
            <a:off x="8232006" y="4233235"/>
            <a:ext cx="3696466" cy="1323439"/>
          </a:xfrm>
          <a:prstGeom prst="rect">
            <a:avLst/>
          </a:prstGeom>
          <a:noFill/>
        </p:spPr>
        <p:txBody>
          <a:bodyPr wrap="square" rtlCol="0">
            <a:spAutoFit/>
          </a:bodyPr>
          <a:lstStyle/>
          <a:p>
            <a:r>
              <a:rPr lang="en-GB" sz="2000" dirty="0">
                <a:solidFill>
                  <a:prstClr val="black">
                    <a:lumMod val="75000"/>
                    <a:lumOff val="25000"/>
                  </a:prstClr>
                </a:solidFill>
                <a:latin typeface="Barlow" panose="00000500000000000000" pitchFamily="2" charset="0"/>
              </a:rPr>
              <a:t>of survivor's report experiencing severe, life threatening or even fatal side effects from treatment </a:t>
            </a:r>
            <a:endParaRPr lang="en-AU" sz="2000" dirty="0">
              <a:solidFill>
                <a:prstClr val="black">
                  <a:lumMod val="75000"/>
                  <a:lumOff val="25000"/>
                </a:prstClr>
              </a:solidFill>
              <a:latin typeface="Barlow" panose="00000500000000000000" pitchFamily="2" charset="0"/>
            </a:endParaRPr>
          </a:p>
        </p:txBody>
      </p:sp>
      <p:sp>
        <p:nvSpPr>
          <p:cNvPr id="254" name="TextBox 253">
            <a:extLst>
              <a:ext uri="{FF2B5EF4-FFF2-40B4-BE49-F238E27FC236}">
                <a16:creationId xmlns:a16="http://schemas.microsoft.com/office/drawing/2014/main" id="{D76E07AD-C83D-F31C-4B31-1D870B1DBDD7}"/>
              </a:ext>
            </a:extLst>
          </p:cNvPr>
          <p:cNvSpPr txBox="1"/>
          <p:nvPr/>
        </p:nvSpPr>
        <p:spPr>
          <a:xfrm>
            <a:off x="8257563" y="3424804"/>
            <a:ext cx="4315387" cy="830997"/>
          </a:xfrm>
          <a:prstGeom prst="rect">
            <a:avLst/>
          </a:prstGeom>
          <a:noFill/>
        </p:spPr>
        <p:txBody>
          <a:bodyPr wrap="square" rtlCol="0">
            <a:spAutoFit/>
          </a:bodyPr>
          <a:lstStyle/>
          <a:p>
            <a:r>
              <a:rPr lang="en-GB" sz="4800" b="1" dirty="0">
                <a:solidFill>
                  <a:srgbClr val="3F61C4"/>
                </a:solidFill>
                <a:latin typeface="Barlow" panose="00000500000000000000" pitchFamily="2" charset="0"/>
              </a:rPr>
              <a:t>96%</a:t>
            </a:r>
            <a:endParaRPr lang="en-AU" sz="4800" b="1" dirty="0">
              <a:solidFill>
                <a:srgbClr val="3F61C4"/>
              </a:solidFill>
              <a:latin typeface="Barlow" panose="00000500000000000000" pitchFamily="2" charset="0"/>
            </a:endParaRPr>
          </a:p>
        </p:txBody>
      </p:sp>
      <p:sp>
        <p:nvSpPr>
          <p:cNvPr id="255" name="TextBox 254">
            <a:extLst>
              <a:ext uri="{FF2B5EF4-FFF2-40B4-BE49-F238E27FC236}">
                <a16:creationId xmlns:a16="http://schemas.microsoft.com/office/drawing/2014/main" id="{A25F8D50-D2D5-285E-E460-D037F12FE3D5}"/>
              </a:ext>
            </a:extLst>
          </p:cNvPr>
          <p:cNvSpPr txBox="1"/>
          <p:nvPr/>
        </p:nvSpPr>
        <p:spPr>
          <a:xfrm>
            <a:off x="451336" y="4279401"/>
            <a:ext cx="3480200" cy="707886"/>
          </a:xfrm>
          <a:prstGeom prst="rect">
            <a:avLst/>
          </a:prstGeom>
          <a:noFill/>
        </p:spPr>
        <p:txBody>
          <a:bodyPr wrap="square" rtlCol="0">
            <a:spAutoFit/>
          </a:bodyPr>
          <a:lstStyle/>
          <a:p>
            <a:r>
              <a:rPr lang="en-GB" sz="2000" dirty="0">
                <a:solidFill>
                  <a:prstClr val="black">
                    <a:lumMod val="75000"/>
                    <a:lumOff val="25000"/>
                  </a:prstClr>
                </a:solidFill>
                <a:latin typeface="Barlow" panose="00000500000000000000" pitchFamily="2" charset="0"/>
              </a:rPr>
              <a:t>of children diagnosed with cancer will go on to survive</a:t>
            </a:r>
            <a:endParaRPr lang="en-AU" sz="2000" dirty="0">
              <a:solidFill>
                <a:prstClr val="black">
                  <a:lumMod val="75000"/>
                  <a:lumOff val="25000"/>
                </a:prstClr>
              </a:solidFill>
              <a:latin typeface="Barlow" panose="00000500000000000000" pitchFamily="2" charset="0"/>
            </a:endParaRPr>
          </a:p>
        </p:txBody>
      </p:sp>
      <p:sp>
        <p:nvSpPr>
          <p:cNvPr id="256" name="TextBox 255">
            <a:extLst>
              <a:ext uri="{FF2B5EF4-FFF2-40B4-BE49-F238E27FC236}">
                <a16:creationId xmlns:a16="http://schemas.microsoft.com/office/drawing/2014/main" id="{88671C70-7A8F-1256-346B-E0E09DAC3694}"/>
              </a:ext>
            </a:extLst>
          </p:cNvPr>
          <p:cNvSpPr txBox="1"/>
          <p:nvPr/>
        </p:nvSpPr>
        <p:spPr>
          <a:xfrm>
            <a:off x="399698" y="355268"/>
            <a:ext cx="3480200" cy="461665"/>
          </a:xfrm>
          <a:prstGeom prst="rect">
            <a:avLst/>
          </a:prstGeom>
          <a:noFill/>
        </p:spPr>
        <p:txBody>
          <a:bodyPr wrap="square" rtlCol="0">
            <a:spAutoFit/>
          </a:bodyPr>
          <a:lstStyle/>
          <a:p>
            <a:r>
              <a:rPr lang="en-GB" sz="2400" dirty="0">
                <a:solidFill>
                  <a:prstClr val="black">
                    <a:lumMod val="75000"/>
                    <a:lumOff val="25000"/>
                  </a:prstClr>
                </a:solidFill>
                <a:latin typeface="Barlow" panose="00000500000000000000" pitchFamily="2" charset="0"/>
              </a:rPr>
              <a:t>It’s estimated that…</a:t>
            </a:r>
            <a:endParaRPr lang="en-AU" sz="2800" dirty="0">
              <a:solidFill>
                <a:prstClr val="black">
                  <a:lumMod val="75000"/>
                  <a:lumOff val="25000"/>
                </a:prstClr>
              </a:solidFill>
              <a:latin typeface="Barlow" panose="00000500000000000000" pitchFamily="2" charset="0"/>
            </a:endParaRPr>
          </a:p>
        </p:txBody>
      </p:sp>
      <p:sp>
        <p:nvSpPr>
          <p:cNvPr id="257" name="TextBox 256">
            <a:extLst>
              <a:ext uri="{FF2B5EF4-FFF2-40B4-BE49-F238E27FC236}">
                <a16:creationId xmlns:a16="http://schemas.microsoft.com/office/drawing/2014/main" id="{140F24CA-46BE-D65F-F840-886122C655BA}"/>
              </a:ext>
            </a:extLst>
          </p:cNvPr>
          <p:cNvSpPr txBox="1"/>
          <p:nvPr/>
        </p:nvSpPr>
        <p:spPr>
          <a:xfrm>
            <a:off x="4270587" y="3413736"/>
            <a:ext cx="4315387" cy="769441"/>
          </a:xfrm>
          <a:prstGeom prst="rect">
            <a:avLst/>
          </a:prstGeom>
          <a:noFill/>
        </p:spPr>
        <p:txBody>
          <a:bodyPr wrap="square" rtlCol="0">
            <a:spAutoFit/>
          </a:bodyPr>
          <a:lstStyle/>
          <a:p>
            <a:r>
              <a:rPr lang="en-GB" sz="4400" b="1" dirty="0">
                <a:solidFill>
                  <a:srgbClr val="3F61C4"/>
                </a:solidFill>
                <a:latin typeface="Barlow" panose="00000500000000000000" pitchFamily="2" charset="0"/>
              </a:rPr>
              <a:t>+6 decades</a:t>
            </a:r>
            <a:endParaRPr lang="en-AU" sz="4400" b="1" dirty="0">
              <a:solidFill>
                <a:srgbClr val="3F61C4"/>
              </a:solidFill>
              <a:latin typeface="Barlow" panose="00000500000000000000" pitchFamily="2" charset="0"/>
            </a:endParaRPr>
          </a:p>
        </p:txBody>
      </p:sp>
      <p:sp>
        <p:nvSpPr>
          <p:cNvPr id="258" name="TextBox 257">
            <a:extLst>
              <a:ext uri="{FF2B5EF4-FFF2-40B4-BE49-F238E27FC236}">
                <a16:creationId xmlns:a16="http://schemas.microsoft.com/office/drawing/2014/main" id="{776FEEF4-C15A-9F1B-76C1-295C5BBEA156}"/>
              </a:ext>
            </a:extLst>
          </p:cNvPr>
          <p:cNvSpPr txBox="1"/>
          <p:nvPr/>
        </p:nvSpPr>
        <p:spPr>
          <a:xfrm>
            <a:off x="4270587" y="4225663"/>
            <a:ext cx="3191363" cy="707886"/>
          </a:xfrm>
          <a:prstGeom prst="rect">
            <a:avLst/>
          </a:prstGeom>
          <a:noFill/>
        </p:spPr>
        <p:txBody>
          <a:bodyPr wrap="square" rtlCol="0">
            <a:spAutoFit/>
          </a:bodyPr>
          <a:lstStyle/>
          <a:p>
            <a:r>
              <a:rPr lang="en-GB" sz="2000" dirty="0">
                <a:solidFill>
                  <a:prstClr val="black">
                    <a:lumMod val="75000"/>
                    <a:lumOff val="25000"/>
                  </a:prstClr>
                </a:solidFill>
                <a:latin typeface="Barlow" panose="00000500000000000000" pitchFamily="2" charset="0"/>
              </a:rPr>
              <a:t>of life await survivors past their initial diagnosis  </a:t>
            </a:r>
            <a:endParaRPr lang="en-AU" sz="2000" dirty="0">
              <a:solidFill>
                <a:prstClr val="black">
                  <a:lumMod val="75000"/>
                  <a:lumOff val="25000"/>
                </a:prstClr>
              </a:solidFill>
              <a:latin typeface="Barlow" panose="00000500000000000000" pitchFamily="2" charset="0"/>
            </a:endParaRPr>
          </a:p>
        </p:txBody>
      </p:sp>
      <p:sp>
        <p:nvSpPr>
          <p:cNvPr id="259" name="Block Arc 258">
            <a:extLst>
              <a:ext uri="{FF2B5EF4-FFF2-40B4-BE49-F238E27FC236}">
                <a16:creationId xmlns:a16="http://schemas.microsoft.com/office/drawing/2014/main" id="{30BB9D56-19F1-A634-D001-8296CDCC02B0}"/>
              </a:ext>
            </a:extLst>
          </p:cNvPr>
          <p:cNvSpPr/>
          <p:nvPr/>
        </p:nvSpPr>
        <p:spPr>
          <a:xfrm rot="20891590">
            <a:off x="4787318" y="1830022"/>
            <a:ext cx="2446736" cy="2480576"/>
          </a:xfrm>
          <a:prstGeom prst="blockArc">
            <a:avLst>
              <a:gd name="adj1" fmla="val 10800000"/>
              <a:gd name="adj2" fmla="val 12756832"/>
              <a:gd name="adj3" fmla="val 13494"/>
            </a:avLst>
          </a:prstGeom>
          <a:solidFill>
            <a:srgbClr val="3F61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60" name="Block Arc 259">
            <a:extLst>
              <a:ext uri="{FF2B5EF4-FFF2-40B4-BE49-F238E27FC236}">
                <a16:creationId xmlns:a16="http://schemas.microsoft.com/office/drawing/2014/main" id="{E0046357-879F-E743-0220-3313C360A1C1}"/>
              </a:ext>
            </a:extLst>
          </p:cNvPr>
          <p:cNvSpPr/>
          <p:nvPr/>
        </p:nvSpPr>
        <p:spPr>
          <a:xfrm rot="20212161">
            <a:off x="4536774" y="1459345"/>
            <a:ext cx="3089994" cy="3128510"/>
          </a:xfrm>
          <a:prstGeom prst="blockArc">
            <a:avLst>
              <a:gd name="adj1" fmla="val 12980831"/>
              <a:gd name="adj2" fmla="val 2510290"/>
              <a:gd name="adj3" fmla="val 6296"/>
            </a:avLst>
          </a:prstGeom>
          <a:solidFill>
            <a:srgbClr val="B7DE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261" name="Graphic 260" descr="Woman with solid fill">
            <a:extLst>
              <a:ext uri="{FF2B5EF4-FFF2-40B4-BE49-F238E27FC236}">
                <a16:creationId xmlns:a16="http://schemas.microsoft.com/office/drawing/2014/main" id="{552CEFFC-9F27-5AC4-B6D6-84C374C19B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0927" y="648601"/>
            <a:ext cx="3607200" cy="3607200"/>
          </a:xfrm>
          <a:prstGeom prst="rect">
            <a:avLst/>
          </a:prstGeom>
        </p:spPr>
      </p:pic>
      <p:pic>
        <p:nvPicPr>
          <p:cNvPr id="262" name="Graphic 261" descr="Woman with solid fill">
            <a:extLst>
              <a:ext uri="{FF2B5EF4-FFF2-40B4-BE49-F238E27FC236}">
                <a16:creationId xmlns:a16="http://schemas.microsoft.com/office/drawing/2014/main" id="{3A174FD3-968B-81DE-6CD3-350EE03F511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0174"/>
          <a:stretch/>
        </p:blipFill>
        <p:spPr>
          <a:xfrm>
            <a:off x="8700927" y="1011628"/>
            <a:ext cx="3606956" cy="3240000"/>
          </a:xfrm>
          <a:prstGeom prst="rect">
            <a:avLst/>
          </a:prstGeom>
        </p:spPr>
      </p:pic>
      <p:pic>
        <p:nvPicPr>
          <p:cNvPr id="263" name="Picture 262">
            <a:extLst>
              <a:ext uri="{FF2B5EF4-FFF2-40B4-BE49-F238E27FC236}">
                <a16:creationId xmlns:a16="http://schemas.microsoft.com/office/drawing/2014/main" id="{9BA825ED-E7CC-9287-8D08-FE4CE575C4B3}"/>
              </a:ext>
            </a:extLst>
          </p:cNvPr>
          <p:cNvPicPr>
            <a:picLocks noChangeAspect="1"/>
          </p:cNvPicPr>
          <p:nvPr/>
        </p:nvPicPr>
        <p:blipFill>
          <a:blip r:embed="rId6"/>
          <a:stretch>
            <a:fillRect/>
          </a:stretch>
        </p:blipFill>
        <p:spPr>
          <a:xfrm rot="18430799">
            <a:off x="4978526" y="1868301"/>
            <a:ext cx="85737" cy="390580"/>
          </a:xfrm>
          <a:prstGeom prst="rect">
            <a:avLst/>
          </a:prstGeom>
        </p:spPr>
      </p:pic>
      <p:pic>
        <p:nvPicPr>
          <p:cNvPr id="264" name="Picture 263">
            <a:extLst>
              <a:ext uri="{FF2B5EF4-FFF2-40B4-BE49-F238E27FC236}">
                <a16:creationId xmlns:a16="http://schemas.microsoft.com/office/drawing/2014/main" id="{A041A9FB-C2EE-C6CA-E625-345DF6F23B1B}"/>
              </a:ext>
            </a:extLst>
          </p:cNvPr>
          <p:cNvPicPr>
            <a:picLocks noChangeAspect="1"/>
          </p:cNvPicPr>
          <p:nvPr/>
        </p:nvPicPr>
        <p:blipFill>
          <a:blip r:embed="rId6"/>
          <a:stretch>
            <a:fillRect/>
          </a:stretch>
        </p:blipFill>
        <p:spPr>
          <a:xfrm rot="1453003">
            <a:off x="6575546" y="1495951"/>
            <a:ext cx="85737" cy="390580"/>
          </a:xfrm>
          <a:prstGeom prst="rect">
            <a:avLst/>
          </a:prstGeom>
        </p:spPr>
      </p:pic>
      <p:pic>
        <p:nvPicPr>
          <p:cNvPr id="265" name="Picture 264">
            <a:extLst>
              <a:ext uri="{FF2B5EF4-FFF2-40B4-BE49-F238E27FC236}">
                <a16:creationId xmlns:a16="http://schemas.microsoft.com/office/drawing/2014/main" id="{F20E06C4-C857-ECF6-6058-C273B99580DD}"/>
              </a:ext>
            </a:extLst>
          </p:cNvPr>
          <p:cNvPicPr>
            <a:picLocks noChangeAspect="1"/>
          </p:cNvPicPr>
          <p:nvPr/>
        </p:nvPicPr>
        <p:blipFill>
          <a:blip r:embed="rId6"/>
          <a:stretch>
            <a:fillRect/>
          </a:stretch>
        </p:blipFill>
        <p:spPr>
          <a:xfrm rot="20698451">
            <a:off x="5700670" y="1372677"/>
            <a:ext cx="85737" cy="390580"/>
          </a:xfrm>
          <a:prstGeom prst="rect">
            <a:avLst/>
          </a:prstGeom>
        </p:spPr>
      </p:pic>
      <p:pic>
        <p:nvPicPr>
          <p:cNvPr id="266" name="Picture 265">
            <a:extLst>
              <a:ext uri="{FF2B5EF4-FFF2-40B4-BE49-F238E27FC236}">
                <a16:creationId xmlns:a16="http://schemas.microsoft.com/office/drawing/2014/main" id="{0310DDCF-9D74-4CE1-4382-3BFE59404B62}"/>
              </a:ext>
            </a:extLst>
          </p:cNvPr>
          <p:cNvPicPr>
            <a:picLocks noChangeAspect="1"/>
          </p:cNvPicPr>
          <p:nvPr/>
        </p:nvPicPr>
        <p:blipFill>
          <a:blip r:embed="rId6"/>
          <a:stretch>
            <a:fillRect/>
          </a:stretch>
        </p:blipFill>
        <p:spPr>
          <a:xfrm rot="3509981">
            <a:off x="7189790" y="1936319"/>
            <a:ext cx="85737" cy="390580"/>
          </a:xfrm>
          <a:prstGeom prst="rect">
            <a:avLst/>
          </a:prstGeom>
        </p:spPr>
      </p:pic>
      <p:pic>
        <p:nvPicPr>
          <p:cNvPr id="267" name="Picture 266">
            <a:extLst>
              <a:ext uri="{FF2B5EF4-FFF2-40B4-BE49-F238E27FC236}">
                <a16:creationId xmlns:a16="http://schemas.microsoft.com/office/drawing/2014/main" id="{1AF876E1-E6F3-EFCF-3488-8F8CB1E0ADA4}"/>
              </a:ext>
            </a:extLst>
          </p:cNvPr>
          <p:cNvPicPr>
            <a:picLocks noChangeAspect="1"/>
          </p:cNvPicPr>
          <p:nvPr/>
        </p:nvPicPr>
        <p:blipFill>
          <a:blip r:embed="rId6"/>
          <a:stretch>
            <a:fillRect/>
          </a:stretch>
        </p:blipFill>
        <p:spPr>
          <a:xfrm rot="4856089">
            <a:off x="7534034" y="2642580"/>
            <a:ext cx="85737" cy="390580"/>
          </a:xfrm>
          <a:prstGeom prst="rect">
            <a:avLst/>
          </a:prstGeom>
        </p:spPr>
      </p:pic>
    </p:spTree>
    <p:extLst>
      <p:ext uri="{BB962C8B-B14F-4D97-AF65-F5344CB8AC3E}">
        <p14:creationId xmlns:p14="http://schemas.microsoft.com/office/powerpoint/2010/main" val="3229803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2054-9448-738D-F85D-461C224EF72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2E15167-07E9-708E-85C1-D511304FD1B9}"/>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EAD067F9-7221-B206-E305-262D06EB5729}"/>
              </a:ext>
            </a:extLst>
          </p:cNvPr>
          <p:cNvSpPr txBox="1"/>
          <p:nvPr/>
        </p:nvSpPr>
        <p:spPr>
          <a:xfrm>
            <a:off x="3723368" y="3002842"/>
            <a:ext cx="8241206" cy="506292"/>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Rosa Lorente </a:t>
            </a:r>
            <a:r>
              <a:rPr lang="en-US" sz="2000" b="1" u="none" strike="noStrike" dirty="0" err="1">
                <a:solidFill>
                  <a:srgbClr val="403632"/>
                </a:solidFill>
                <a:effectLst/>
                <a:latin typeface="Calibri" panose="020F0502020204030204" pitchFamily="34" charset="0"/>
                <a:cs typeface="Calibri" panose="020F0502020204030204" pitchFamily="34" charset="0"/>
              </a:rPr>
              <a:t>Català</a:t>
            </a:r>
            <a:r>
              <a:rPr lang="en-US" sz="2000" b="1" u="none" strike="noStrike" dirty="0">
                <a:solidFill>
                  <a:srgbClr val="403632"/>
                </a:solidFill>
                <a:effectLst/>
                <a:latin typeface="Calibri" panose="020F0502020204030204" pitchFamily="34" charset="0"/>
                <a:cs typeface="Calibri" panose="020F0502020204030204" pitchFamily="34" charset="0"/>
              </a:rPr>
              <a:t> (switch to separate presentation)</a:t>
            </a:r>
          </a:p>
        </p:txBody>
      </p:sp>
      <p:pic>
        <p:nvPicPr>
          <p:cNvPr id="14" name="Picture 13">
            <a:extLst>
              <a:ext uri="{FF2B5EF4-FFF2-40B4-BE49-F238E27FC236}">
                <a16:creationId xmlns:a16="http://schemas.microsoft.com/office/drawing/2014/main" id="{6FD28E34-4F09-75BA-9A02-92E38E04FEC9}"/>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1242530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4752-0562-4560-09F0-034DBF95C2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7C2BAC6-47D9-B3A3-70C5-2F82D5D0B384}"/>
              </a:ext>
            </a:extLst>
          </p:cNvPr>
          <p:cNvPicPr>
            <a:picLocks noChangeAspect="1"/>
          </p:cNvPicPr>
          <p:nvPr/>
        </p:nvPicPr>
        <p:blipFill>
          <a:blip r:embed="rId2"/>
          <a:srcRect l="5869" t="3384" r="5207" b="5455"/>
          <a:stretch>
            <a:fillRect/>
          </a:stretch>
        </p:blipFill>
        <p:spPr>
          <a:xfrm>
            <a:off x="363557" y="1615044"/>
            <a:ext cx="9029400" cy="4880756"/>
          </a:xfrm>
          <a:prstGeom prst="rect">
            <a:avLst/>
          </a:prstGeom>
        </p:spPr>
      </p:pic>
      <p:sp>
        <p:nvSpPr>
          <p:cNvPr id="2" name="TextBox 1">
            <a:extLst>
              <a:ext uri="{FF2B5EF4-FFF2-40B4-BE49-F238E27FC236}">
                <a16:creationId xmlns:a16="http://schemas.microsoft.com/office/drawing/2014/main" id="{89C2995A-4CAA-FC6E-A7CA-6FCF82302A0B}"/>
              </a:ext>
            </a:extLst>
          </p:cNvPr>
          <p:cNvSpPr txBox="1"/>
          <p:nvPr/>
        </p:nvSpPr>
        <p:spPr>
          <a:xfrm>
            <a:off x="363557" y="245064"/>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Are survivors engaged?</a:t>
            </a:r>
            <a:endParaRPr lang="en-AU" sz="4000" i="1" dirty="0">
              <a:solidFill>
                <a:srgbClr val="404040"/>
              </a:solidFill>
              <a:latin typeface="Barlow" pitchFamily="2" charset="77"/>
              <a:ea typeface="Harding Text Web Regular" pitchFamily="2" charset="0"/>
            </a:endParaRPr>
          </a:p>
        </p:txBody>
      </p:sp>
      <p:cxnSp>
        <p:nvCxnSpPr>
          <p:cNvPr id="4" name="Straight Connector 3">
            <a:extLst>
              <a:ext uri="{FF2B5EF4-FFF2-40B4-BE49-F238E27FC236}">
                <a16:creationId xmlns:a16="http://schemas.microsoft.com/office/drawing/2014/main" id="{7CC52B05-D6D6-F4F6-FB02-6110F87D4AFB}"/>
              </a:ext>
            </a:extLst>
          </p:cNvPr>
          <p:cNvCxnSpPr>
            <a:cxnSpLocks/>
          </p:cNvCxnSpPr>
          <p:nvPr/>
        </p:nvCxnSpPr>
        <p:spPr>
          <a:xfrm>
            <a:off x="363557" y="1188428"/>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EB2F138-2A45-CD2B-7F23-5BAC01797943}"/>
              </a:ext>
            </a:extLst>
          </p:cNvPr>
          <p:cNvSpPr txBox="1"/>
          <p:nvPr/>
        </p:nvSpPr>
        <p:spPr>
          <a:xfrm>
            <a:off x="8679724" y="3397436"/>
            <a:ext cx="3029640" cy="1077218"/>
          </a:xfrm>
          <a:prstGeom prst="rect">
            <a:avLst/>
          </a:prstGeom>
          <a:noFill/>
        </p:spPr>
        <p:txBody>
          <a:bodyPr wrap="square" rtlCol="0">
            <a:spAutoFit/>
          </a:bodyPr>
          <a:lstStyle/>
          <a:p>
            <a:pPr algn="r"/>
            <a:r>
              <a:rPr lang="en-AU" sz="3200" i="1" dirty="0">
                <a:solidFill>
                  <a:srgbClr val="3F61C4"/>
                </a:solidFill>
                <a:latin typeface="Barlow" pitchFamily="2" charset="77"/>
                <a:ea typeface="Harding Text Web Bold" pitchFamily="2" charset="0"/>
              </a:rPr>
              <a:t>International</a:t>
            </a:r>
            <a:r>
              <a:rPr lang="en-AU" sz="3200" i="1" dirty="0">
                <a:solidFill>
                  <a:srgbClr val="404040"/>
                </a:solidFill>
                <a:latin typeface="Barlow" pitchFamily="2" charset="77"/>
                <a:ea typeface="Harding Text Web Bold" pitchFamily="2" charset="0"/>
              </a:rPr>
              <a:t> phenomena</a:t>
            </a:r>
            <a:endParaRPr lang="en-AU" sz="2400" i="1" dirty="0">
              <a:solidFill>
                <a:srgbClr val="404040"/>
              </a:solidFill>
              <a:latin typeface="Barlow" pitchFamily="2" charset="77"/>
              <a:ea typeface="Harding Text Web Regular" pitchFamily="2" charset="0"/>
            </a:endParaRPr>
          </a:p>
        </p:txBody>
      </p:sp>
      <p:sp>
        <p:nvSpPr>
          <p:cNvPr id="8" name="Rectangular Callout 7">
            <a:extLst>
              <a:ext uri="{FF2B5EF4-FFF2-40B4-BE49-F238E27FC236}">
                <a16:creationId xmlns:a16="http://schemas.microsoft.com/office/drawing/2014/main" id="{293D77B2-3F1B-F31A-604A-13B93DB39DF5}"/>
              </a:ext>
            </a:extLst>
          </p:cNvPr>
          <p:cNvSpPr/>
          <p:nvPr/>
        </p:nvSpPr>
        <p:spPr>
          <a:xfrm>
            <a:off x="1140471" y="3429000"/>
            <a:ext cx="652703" cy="356259"/>
          </a:xfrm>
          <a:prstGeom prst="wedgeRectCallout">
            <a:avLst>
              <a:gd name="adj1" fmla="val 41236"/>
              <a:gd name="adj2" fmla="val 82253"/>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75%</a:t>
            </a:r>
          </a:p>
        </p:txBody>
      </p:sp>
      <p:sp>
        <p:nvSpPr>
          <p:cNvPr id="9" name="Rectangular Callout 8">
            <a:extLst>
              <a:ext uri="{FF2B5EF4-FFF2-40B4-BE49-F238E27FC236}">
                <a16:creationId xmlns:a16="http://schemas.microsoft.com/office/drawing/2014/main" id="{ADBA7CC7-2D39-B0E4-AED2-EB4BD412C359}"/>
              </a:ext>
            </a:extLst>
          </p:cNvPr>
          <p:cNvSpPr/>
          <p:nvPr/>
        </p:nvSpPr>
        <p:spPr>
          <a:xfrm>
            <a:off x="1957889" y="2631374"/>
            <a:ext cx="652703" cy="356259"/>
          </a:xfrm>
          <a:prstGeom prst="wedgeRectCallout">
            <a:avLst>
              <a:gd name="adj1" fmla="val -35179"/>
              <a:gd name="adj2" fmla="val 82253"/>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54%</a:t>
            </a:r>
          </a:p>
        </p:txBody>
      </p:sp>
      <p:sp>
        <p:nvSpPr>
          <p:cNvPr id="10" name="Rectangular Callout 9">
            <a:extLst>
              <a:ext uri="{FF2B5EF4-FFF2-40B4-BE49-F238E27FC236}">
                <a16:creationId xmlns:a16="http://schemas.microsoft.com/office/drawing/2014/main" id="{BBC64F47-D5F2-4297-75F0-17B1322D8A59}"/>
              </a:ext>
            </a:extLst>
          </p:cNvPr>
          <p:cNvSpPr/>
          <p:nvPr/>
        </p:nvSpPr>
        <p:spPr>
          <a:xfrm>
            <a:off x="4107440" y="3942566"/>
            <a:ext cx="652703" cy="356259"/>
          </a:xfrm>
          <a:prstGeom prst="wedgeRectCallout">
            <a:avLst>
              <a:gd name="adj1" fmla="val 12126"/>
              <a:gd name="adj2" fmla="val -104414"/>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44%</a:t>
            </a:r>
          </a:p>
        </p:txBody>
      </p:sp>
      <p:sp>
        <p:nvSpPr>
          <p:cNvPr id="11" name="Rectangular Callout 10">
            <a:extLst>
              <a:ext uri="{FF2B5EF4-FFF2-40B4-BE49-F238E27FC236}">
                <a16:creationId xmlns:a16="http://schemas.microsoft.com/office/drawing/2014/main" id="{768BF4CC-79CB-0D8C-7918-E76CFA05758D}"/>
              </a:ext>
            </a:extLst>
          </p:cNvPr>
          <p:cNvSpPr/>
          <p:nvPr/>
        </p:nvSpPr>
        <p:spPr>
          <a:xfrm>
            <a:off x="4204924" y="2631374"/>
            <a:ext cx="652703" cy="356259"/>
          </a:xfrm>
          <a:prstGeom prst="wedgeRectCallout">
            <a:avLst>
              <a:gd name="adj1" fmla="val -7887"/>
              <a:gd name="adj2" fmla="val 132253"/>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65%</a:t>
            </a:r>
          </a:p>
        </p:txBody>
      </p:sp>
      <p:sp>
        <p:nvSpPr>
          <p:cNvPr id="12" name="Rectangular Callout 11">
            <a:extLst>
              <a:ext uri="{FF2B5EF4-FFF2-40B4-BE49-F238E27FC236}">
                <a16:creationId xmlns:a16="http://schemas.microsoft.com/office/drawing/2014/main" id="{4443CCE2-128C-3B12-1FBD-C90DE556F07B}"/>
              </a:ext>
            </a:extLst>
          </p:cNvPr>
          <p:cNvSpPr/>
          <p:nvPr/>
        </p:nvSpPr>
        <p:spPr>
          <a:xfrm>
            <a:off x="8252114" y="3460564"/>
            <a:ext cx="652703" cy="356259"/>
          </a:xfrm>
          <a:prstGeom prst="wedgeRectCallout">
            <a:avLst>
              <a:gd name="adj1" fmla="val -87941"/>
              <a:gd name="adj2" fmla="val 35586"/>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84%</a:t>
            </a:r>
          </a:p>
        </p:txBody>
      </p:sp>
      <p:sp>
        <p:nvSpPr>
          <p:cNvPr id="13" name="Rectangular Callout 12">
            <a:extLst>
              <a:ext uri="{FF2B5EF4-FFF2-40B4-BE49-F238E27FC236}">
                <a16:creationId xmlns:a16="http://schemas.microsoft.com/office/drawing/2014/main" id="{28584DA2-595E-BBFB-5CBB-62BF258D69DD}"/>
              </a:ext>
            </a:extLst>
          </p:cNvPr>
          <p:cNvSpPr/>
          <p:nvPr/>
        </p:nvSpPr>
        <p:spPr>
          <a:xfrm>
            <a:off x="8252114" y="5242956"/>
            <a:ext cx="652703" cy="356259"/>
          </a:xfrm>
          <a:prstGeom prst="wedgeRectCallout">
            <a:avLst>
              <a:gd name="adj1" fmla="val -87941"/>
              <a:gd name="adj2" fmla="val 35586"/>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54%</a:t>
            </a:r>
          </a:p>
        </p:txBody>
      </p:sp>
      <p:sp>
        <p:nvSpPr>
          <p:cNvPr id="14" name="Rectangular Callout 13">
            <a:extLst>
              <a:ext uri="{FF2B5EF4-FFF2-40B4-BE49-F238E27FC236}">
                <a16:creationId xmlns:a16="http://schemas.microsoft.com/office/drawing/2014/main" id="{255DE3E7-BE43-AAB8-BFC4-CAF55AA288DD}"/>
              </a:ext>
            </a:extLst>
          </p:cNvPr>
          <p:cNvSpPr/>
          <p:nvPr/>
        </p:nvSpPr>
        <p:spPr>
          <a:xfrm>
            <a:off x="5312498" y="2631374"/>
            <a:ext cx="652703" cy="356259"/>
          </a:xfrm>
          <a:prstGeom prst="wedgeRectCallout">
            <a:avLst>
              <a:gd name="adj1" fmla="val -98857"/>
              <a:gd name="adj2" fmla="val 52253"/>
            </a:avLst>
          </a:prstGeom>
          <a:solidFill>
            <a:schemeClr val="bg1"/>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60%</a:t>
            </a:r>
          </a:p>
        </p:txBody>
      </p:sp>
    </p:spTree>
    <p:extLst>
      <p:ext uri="{BB962C8B-B14F-4D97-AF65-F5344CB8AC3E}">
        <p14:creationId xmlns:p14="http://schemas.microsoft.com/office/powerpoint/2010/main" val="383070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Bent 47">
            <a:extLst>
              <a:ext uri="{FF2B5EF4-FFF2-40B4-BE49-F238E27FC236}">
                <a16:creationId xmlns:a16="http://schemas.microsoft.com/office/drawing/2014/main" id="{584C85B2-824D-DD65-74B5-26C2127839F8}"/>
              </a:ext>
            </a:extLst>
          </p:cNvPr>
          <p:cNvSpPr/>
          <p:nvPr/>
        </p:nvSpPr>
        <p:spPr>
          <a:xfrm rot="16200000" flipH="1">
            <a:off x="716865" y="3782210"/>
            <a:ext cx="2123930" cy="1012839"/>
          </a:xfrm>
          <a:prstGeom prst="bentArrow">
            <a:avLst>
              <a:gd name="adj1" fmla="val 20217"/>
              <a:gd name="adj2" fmla="val 10396"/>
              <a:gd name="adj3" fmla="val 0"/>
              <a:gd name="adj4" fmla="val 43750"/>
            </a:avLst>
          </a:prstGeom>
          <a:solidFill>
            <a:srgbClr val="3F61C4"/>
          </a:solidFill>
          <a:ln>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Flowchart: Card 12">
            <a:extLst>
              <a:ext uri="{FF2B5EF4-FFF2-40B4-BE49-F238E27FC236}">
                <a16:creationId xmlns:a16="http://schemas.microsoft.com/office/drawing/2014/main" id="{D773086D-702C-5498-0D77-149F7E2A249C}"/>
              </a:ext>
            </a:extLst>
          </p:cNvPr>
          <p:cNvSpPr/>
          <p:nvPr/>
        </p:nvSpPr>
        <p:spPr>
          <a:xfrm rot="7831972">
            <a:off x="2900082" y="-1771892"/>
            <a:ext cx="6045064" cy="829706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3739 w 10000"/>
              <a:gd name="connsiteY4" fmla="*/ 7968 h 10000"/>
              <a:gd name="connsiteX5" fmla="*/ 0 w 10000"/>
              <a:gd name="connsiteY5" fmla="*/ 2000 h 10000"/>
              <a:gd name="connsiteX0" fmla="*/ 0 w 10000"/>
              <a:gd name="connsiteY0" fmla="*/ 2000 h 10000"/>
              <a:gd name="connsiteX1" fmla="*/ 2000 w 10000"/>
              <a:gd name="connsiteY1" fmla="*/ 0 h 10000"/>
              <a:gd name="connsiteX2" fmla="*/ 8665 w 10000"/>
              <a:gd name="connsiteY2" fmla="*/ 724 h 10000"/>
              <a:gd name="connsiteX3" fmla="*/ 10000 w 10000"/>
              <a:gd name="connsiteY3" fmla="*/ 10000 h 10000"/>
              <a:gd name="connsiteX4" fmla="*/ 3739 w 10000"/>
              <a:gd name="connsiteY4" fmla="*/ 7968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lnTo>
                  <a:pt x="2000" y="0"/>
                </a:lnTo>
                <a:lnTo>
                  <a:pt x="8665" y="724"/>
                </a:lnTo>
                <a:lnTo>
                  <a:pt x="10000" y="10000"/>
                </a:lnTo>
                <a:lnTo>
                  <a:pt x="3739" y="7968"/>
                </a:lnTo>
                <a:lnTo>
                  <a:pt x="0" y="2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79061246-5195-7991-BA32-75A89ABDE09E}"/>
              </a:ext>
            </a:extLst>
          </p:cNvPr>
          <p:cNvSpPr/>
          <p:nvPr/>
        </p:nvSpPr>
        <p:spPr>
          <a:xfrm>
            <a:off x="5901177" y="3226809"/>
            <a:ext cx="3614926" cy="14407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D02594FF-5E69-5169-08B3-FBB4114D8273}"/>
              </a:ext>
            </a:extLst>
          </p:cNvPr>
          <p:cNvSpPr/>
          <p:nvPr/>
        </p:nvSpPr>
        <p:spPr>
          <a:xfrm rot="5400000">
            <a:off x="8303231" y="2056978"/>
            <a:ext cx="2599973" cy="14407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2AEDC9B6-9899-63C1-3EC5-DFC3D8D06E50}"/>
              </a:ext>
            </a:extLst>
          </p:cNvPr>
          <p:cNvSpPr/>
          <p:nvPr/>
        </p:nvSpPr>
        <p:spPr>
          <a:xfrm>
            <a:off x="5910580" y="767214"/>
            <a:ext cx="3614926" cy="14407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5BA2627F-5BA6-2747-2CCA-9951451AE951}"/>
              </a:ext>
            </a:extLst>
          </p:cNvPr>
          <p:cNvSpPr/>
          <p:nvPr/>
        </p:nvSpPr>
        <p:spPr>
          <a:xfrm>
            <a:off x="1417017" y="776041"/>
            <a:ext cx="4372164" cy="14407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0CBB8C08-1501-DBF2-EF69-3C69F6AFAF28}"/>
              </a:ext>
            </a:extLst>
          </p:cNvPr>
          <p:cNvSpPr txBox="1"/>
          <p:nvPr/>
        </p:nvSpPr>
        <p:spPr>
          <a:xfrm>
            <a:off x="1018941" y="1051344"/>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1</a:t>
            </a:r>
            <a:endParaRPr lang="en-AU" sz="2000" b="1" dirty="0">
              <a:solidFill>
                <a:schemeClr val="tx1">
                  <a:lumMod val="75000"/>
                  <a:lumOff val="25000"/>
                </a:schemeClr>
              </a:solidFill>
              <a:latin typeface="Barlow" panose="00000500000000000000" pitchFamily="2" charset="0"/>
            </a:endParaRPr>
          </a:p>
        </p:txBody>
      </p:sp>
      <p:sp>
        <p:nvSpPr>
          <p:cNvPr id="16" name="Oval 15">
            <a:extLst>
              <a:ext uri="{FF2B5EF4-FFF2-40B4-BE49-F238E27FC236}">
                <a16:creationId xmlns:a16="http://schemas.microsoft.com/office/drawing/2014/main" id="{3A1DD2DB-6238-35F3-B2B7-20237B10DC0B}"/>
              </a:ext>
            </a:extLst>
          </p:cNvPr>
          <p:cNvSpPr/>
          <p:nvPr/>
        </p:nvSpPr>
        <p:spPr>
          <a:xfrm>
            <a:off x="1126347" y="67662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C2157EFC-1D2C-D40F-2C93-F283818B6840}"/>
              </a:ext>
            </a:extLst>
          </p:cNvPr>
          <p:cNvSpPr/>
          <p:nvPr/>
        </p:nvSpPr>
        <p:spPr>
          <a:xfrm>
            <a:off x="5686235" y="65757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DB2F3F2C-2252-3EF8-F53E-EE3E0D961449}"/>
              </a:ext>
            </a:extLst>
          </p:cNvPr>
          <p:cNvSpPr txBox="1"/>
          <p:nvPr/>
        </p:nvSpPr>
        <p:spPr>
          <a:xfrm>
            <a:off x="1454781" y="1568553"/>
            <a:ext cx="2123930" cy="646331"/>
          </a:xfrm>
          <a:prstGeom prst="rect">
            <a:avLst/>
          </a:prstGeom>
          <a:noFill/>
        </p:spPr>
        <p:txBody>
          <a:bodyPr wrap="square" rtlCol="0">
            <a:spAutoFit/>
          </a:bodyPr>
          <a:lstStyle/>
          <a:p>
            <a:r>
              <a:rPr lang="en-GB" dirty="0">
                <a:solidFill>
                  <a:schemeClr val="tx1">
                    <a:lumMod val="75000"/>
                    <a:lumOff val="25000"/>
                  </a:schemeClr>
                </a:solidFill>
                <a:latin typeface="Barlow" panose="00000500000000000000" pitchFamily="2" charset="0"/>
              </a:rPr>
              <a:t>Initial treatment summary</a:t>
            </a:r>
            <a:endParaRPr lang="en-AU" dirty="0">
              <a:solidFill>
                <a:schemeClr val="tx1">
                  <a:lumMod val="75000"/>
                  <a:lumOff val="25000"/>
                </a:schemeClr>
              </a:solidFill>
              <a:latin typeface="Barlow" panose="00000500000000000000" pitchFamily="2" charset="0"/>
            </a:endParaRPr>
          </a:p>
        </p:txBody>
      </p:sp>
      <p:sp>
        <p:nvSpPr>
          <p:cNvPr id="22" name="TextBox 21">
            <a:extLst>
              <a:ext uri="{FF2B5EF4-FFF2-40B4-BE49-F238E27FC236}">
                <a16:creationId xmlns:a16="http://schemas.microsoft.com/office/drawing/2014/main" id="{A1B47CAA-AA55-6F15-6AD2-78E5A19366AB}"/>
              </a:ext>
            </a:extLst>
          </p:cNvPr>
          <p:cNvSpPr txBox="1"/>
          <p:nvPr/>
        </p:nvSpPr>
        <p:spPr>
          <a:xfrm>
            <a:off x="5584710" y="1090938"/>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2</a:t>
            </a:r>
            <a:endParaRPr lang="en-AU" sz="2000" b="1" dirty="0">
              <a:solidFill>
                <a:schemeClr val="tx1">
                  <a:lumMod val="75000"/>
                  <a:lumOff val="25000"/>
                </a:schemeClr>
              </a:solidFill>
              <a:latin typeface="Barlow" panose="00000500000000000000" pitchFamily="2" charset="0"/>
            </a:endParaRPr>
          </a:p>
        </p:txBody>
      </p:sp>
      <p:pic>
        <p:nvPicPr>
          <p:cNvPr id="25" name="Graphic 24" descr="Medical with solid fill">
            <a:extLst>
              <a:ext uri="{FF2B5EF4-FFF2-40B4-BE49-F238E27FC236}">
                <a16:creationId xmlns:a16="http://schemas.microsoft.com/office/drawing/2014/main" id="{14960738-441D-495F-47DD-08283C9F0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050" y="1607334"/>
            <a:ext cx="405393" cy="405393"/>
          </a:xfrm>
          <a:prstGeom prst="rect">
            <a:avLst/>
          </a:prstGeom>
        </p:spPr>
      </p:pic>
      <p:sp>
        <p:nvSpPr>
          <p:cNvPr id="26" name="TextBox 25">
            <a:extLst>
              <a:ext uri="{FF2B5EF4-FFF2-40B4-BE49-F238E27FC236}">
                <a16:creationId xmlns:a16="http://schemas.microsoft.com/office/drawing/2014/main" id="{FF936D79-7CCF-4B2A-5399-11E37722EE10}"/>
              </a:ext>
            </a:extLst>
          </p:cNvPr>
          <p:cNvSpPr txBox="1"/>
          <p:nvPr/>
        </p:nvSpPr>
        <p:spPr>
          <a:xfrm>
            <a:off x="5931775" y="1482683"/>
            <a:ext cx="2123930" cy="646331"/>
          </a:xfrm>
          <a:prstGeom prst="rect">
            <a:avLst/>
          </a:prstGeom>
          <a:noFill/>
        </p:spPr>
        <p:txBody>
          <a:bodyPr wrap="square" rtlCol="0">
            <a:spAutoFit/>
          </a:bodyPr>
          <a:lstStyle/>
          <a:p>
            <a:r>
              <a:rPr lang="en-GB" dirty="0">
                <a:solidFill>
                  <a:schemeClr val="tx1">
                    <a:lumMod val="75000"/>
                    <a:lumOff val="25000"/>
                  </a:schemeClr>
                </a:solidFill>
                <a:latin typeface="Barlow" panose="00000500000000000000" pitchFamily="2" charset="0"/>
              </a:rPr>
              <a:t>Health assessment survey</a:t>
            </a:r>
            <a:endParaRPr lang="en-AU" dirty="0">
              <a:solidFill>
                <a:schemeClr val="tx1">
                  <a:lumMod val="75000"/>
                  <a:lumOff val="25000"/>
                </a:schemeClr>
              </a:solidFill>
              <a:latin typeface="Barlow" panose="00000500000000000000" pitchFamily="2" charset="0"/>
            </a:endParaRPr>
          </a:p>
        </p:txBody>
      </p:sp>
      <p:sp>
        <p:nvSpPr>
          <p:cNvPr id="28" name="Oval 27">
            <a:extLst>
              <a:ext uri="{FF2B5EF4-FFF2-40B4-BE49-F238E27FC236}">
                <a16:creationId xmlns:a16="http://schemas.microsoft.com/office/drawing/2014/main" id="{AEF4AD48-1410-E0C6-AE35-BC2810667390}"/>
              </a:ext>
            </a:extLst>
          </p:cNvPr>
          <p:cNvSpPr/>
          <p:nvPr/>
        </p:nvSpPr>
        <p:spPr>
          <a:xfrm>
            <a:off x="9421549" y="67662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313174B7-399D-9024-03E5-8F16E12793D4}"/>
              </a:ext>
            </a:extLst>
          </p:cNvPr>
          <p:cNvSpPr txBox="1"/>
          <p:nvPr/>
        </p:nvSpPr>
        <p:spPr>
          <a:xfrm>
            <a:off x="9799744" y="857940"/>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3</a:t>
            </a:r>
            <a:endParaRPr lang="en-AU" sz="2000" b="1" dirty="0">
              <a:solidFill>
                <a:schemeClr val="tx1">
                  <a:lumMod val="75000"/>
                  <a:lumOff val="25000"/>
                </a:schemeClr>
              </a:solidFill>
              <a:latin typeface="Barlow" panose="00000500000000000000" pitchFamily="2" charset="0"/>
            </a:endParaRPr>
          </a:p>
        </p:txBody>
      </p:sp>
      <p:sp>
        <p:nvSpPr>
          <p:cNvPr id="30" name="TextBox 29">
            <a:extLst>
              <a:ext uri="{FF2B5EF4-FFF2-40B4-BE49-F238E27FC236}">
                <a16:creationId xmlns:a16="http://schemas.microsoft.com/office/drawing/2014/main" id="{5D6D9376-5F33-D89C-6F03-603E4C5EFC6C}"/>
              </a:ext>
            </a:extLst>
          </p:cNvPr>
          <p:cNvSpPr txBox="1"/>
          <p:nvPr/>
        </p:nvSpPr>
        <p:spPr>
          <a:xfrm>
            <a:off x="10354054" y="1198605"/>
            <a:ext cx="1598352" cy="646331"/>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First nurse consult</a:t>
            </a:r>
          </a:p>
        </p:txBody>
      </p:sp>
      <p:pic>
        <p:nvPicPr>
          <p:cNvPr id="33" name="Graphic 32" descr="Document with solid fill">
            <a:extLst>
              <a:ext uri="{FF2B5EF4-FFF2-40B4-BE49-F238E27FC236}">
                <a16:creationId xmlns:a16="http://schemas.microsoft.com/office/drawing/2014/main" id="{DC30CA49-A854-198B-476E-3C11CBF729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941" y="1645872"/>
            <a:ext cx="491692" cy="491692"/>
          </a:xfrm>
          <a:prstGeom prst="rect">
            <a:avLst/>
          </a:prstGeom>
        </p:spPr>
      </p:pic>
      <p:sp>
        <p:nvSpPr>
          <p:cNvPr id="34" name="Oval 33">
            <a:extLst>
              <a:ext uri="{FF2B5EF4-FFF2-40B4-BE49-F238E27FC236}">
                <a16:creationId xmlns:a16="http://schemas.microsoft.com/office/drawing/2014/main" id="{79088B78-336E-F380-85D5-05B9A4EE1024}"/>
              </a:ext>
            </a:extLst>
          </p:cNvPr>
          <p:cNvSpPr/>
          <p:nvPr/>
        </p:nvSpPr>
        <p:spPr>
          <a:xfrm>
            <a:off x="9421549" y="3132105"/>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8D1C797D-0E54-A6D7-5CFF-4621BCE79BFE}"/>
              </a:ext>
            </a:extLst>
          </p:cNvPr>
          <p:cNvSpPr txBox="1"/>
          <p:nvPr/>
        </p:nvSpPr>
        <p:spPr>
          <a:xfrm>
            <a:off x="9949312" y="3129538"/>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4</a:t>
            </a:r>
            <a:endParaRPr lang="en-AU" sz="2000" b="1" dirty="0">
              <a:solidFill>
                <a:schemeClr val="tx1">
                  <a:lumMod val="75000"/>
                  <a:lumOff val="25000"/>
                </a:schemeClr>
              </a:solidFill>
              <a:latin typeface="Barlow" panose="00000500000000000000" pitchFamily="2" charset="0"/>
            </a:endParaRPr>
          </a:p>
        </p:txBody>
      </p:sp>
      <p:sp>
        <p:nvSpPr>
          <p:cNvPr id="36" name="TextBox 35">
            <a:extLst>
              <a:ext uri="{FF2B5EF4-FFF2-40B4-BE49-F238E27FC236}">
                <a16:creationId xmlns:a16="http://schemas.microsoft.com/office/drawing/2014/main" id="{652DE9A9-12CB-32AF-9E6B-66FEF4D150DD}"/>
              </a:ext>
            </a:extLst>
          </p:cNvPr>
          <p:cNvSpPr txBox="1"/>
          <p:nvPr/>
        </p:nvSpPr>
        <p:spPr>
          <a:xfrm>
            <a:off x="10330817" y="3529648"/>
            <a:ext cx="1742425" cy="923330"/>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Multi-disciplinary case review</a:t>
            </a:r>
          </a:p>
        </p:txBody>
      </p:sp>
      <p:sp>
        <p:nvSpPr>
          <p:cNvPr id="41" name="TextBox 40">
            <a:extLst>
              <a:ext uri="{FF2B5EF4-FFF2-40B4-BE49-F238E27FC236}">
                <a16:creationId xmlns:a16="http://schemas.microsoft.com/office/drawing/2014/main" id="{C32B80BB-4879-2E66-F133-2B7C40CA7AA9}"/>
              </a:ext>
            </a:extLst>
          </p:cNvPr>
          <p:cNvSpPr txBox="1"/>
          <p:nvPr/>
        </p:nvSpPr>
        <p:spPr>
          <a:xfrm>
            <a:off x="5595936" y="3606901"/>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5</a:t>
            </a:r>
            <a:endParaRPr lang="en-AU" sz="2000" b="1" dirty="0">
              <a:solidFill>
                <a:schemeClr val="tx1">
                  <a:lumMod val="75000"/>
                  <a:lumOff val="25000"/>
                </a:schemeClr>
              </a:solidFill>
              <a:latin typeface="Barlow" panose="00000500000000000000" pitchFamily="2" charset="0"/>
            </a:endParaRPr>
          </a:p>
        </p:txBody>
      </p:sp>
      <p:sp>
        <p:nvSpPr>
          <p:cNvPr id="42" name="TextBox 41">
            <a:extLst>
              <a:ext uri="{FF2B5EF4-FFF2-40B4-BE49-F238E27FC236}">
                <a16:creationId xmlns:a16="http://schemas.microsoft.com/office/drawing/2014/main" id="{4AA1A9A1-BFB8-A764-5D15-FEB704A9914C}"/>
              </a:ext>
            </a:extLst>
          </p:cNvPr>
          <p:cNvSpPr txBox="1"/>
          <p:nvPr/>
        </p:nvSpPr>
        <p:spPr>
          <a:xfrm>
            <a:off x="5977441" y="4007011"/>
            <a:ext cx="2440613" cy="923330"/>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Personalised treatment recommendations</a:t>
            </a:r>
          </a:p>
        </p:txBody>
      </p:sp>
      <p:sp>
        <p:nvSpPr>
          <p:cNvPr id="43" name="TextBox 42">
            <a:extLst>
              <a:ext uri="{FF2B5EF4-FFF2-40B4-BE49-F238E27FC236}">
                <a16:creationId xmlns:a16="http://schemas.microsoft.com/office/drawing/2014/main" id="{CC682DFF-1662-E2F1-4C92-1BF165B40DE2}"/>
              </a:ext>
            </a:extLst>
          </p:cNvPr>
          <p:cNvSpPr txBox="1"/>
          <p:nvPr/>
        </p:nvSpPr>
        <p:spPr>
          <a:xfrm>
            <a:off x="1965140" y="3619588"/>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6</a:t>
            </a:r>
            <a:endParaRPr lang="en-AU" sz="2000" b="1" dirty="0">
              <a:solidFill>
                <a:schemeClr val="tx1">
                  <a:lumMod val="75000"/>
                  <a:lumOff val="25000"/>
                </a:schemeClr>
              </a:solidFill>
              <a:latin typeface="Barlow" panose="00000500000000000000" pitchFamily="2" charset="0"/>
            </a:endParaRPr>
          </a:p>
        </p:txBody>
      </p:sp>
      <p:sp>
        <p:nvSpPr>
          <p:cNvPr id="44" name="TextBox 43">
            <a:extLst>
              <a:ext uri="{FF2B5EF4-FFF2-40B4-BE49-F238E27FC236}">
                <a16:creationId xmlns:a16="http://schemas.microsoft.com/office/drawing/2014/main" id="{1E7932A1-F379-88D5-F71A-CE0D2077685F}"/>
              </a:ext>
            </a:extLst>
          </p:cNvPr>
          <p:cNvSpPr txBox="1"/>
          <p:nvPr/>
        </p:nvSpPr>
        <p:spPr>
          <a:xfrm>
            <a:off x="2346645" y="4019698"/>
            <a:ext cx="1742425" cy="646331"/>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Second nurse consult</a:t>
            </a:r>
          </a:p>
        </p:txBody>
      </p:sp>
      <p:sp>
        <p:nvSpPr>
          <p:cNvPr id="45" name="Rectangle 44">
            <a:extLst>
              <a:ext uri="{FF2B5EF4-FFF2-40B4-BE49-F238E27FC236}">
                <a16:creationId xmlns:a16="http://schemas.microsoft.com/office/drawing/2014/main" id="{9E501C33-7DF0-0B48-78A1-8D60CB78826F}"/>
              </a:ext>
            </a:extLst>
          </p:cNvPr>
          <p:cNvSpPr/>
          <p:nvPr/>
        </p:nvSpPr>
        <p:spPr>
          <a:xfrm>
            <a:off x="2116177" y="3245405"/>
            <a:ext cx="3614926" cy="14407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1DAD0009-5930-C73B-D5ED-AB50B384046A}"/>
              </a:ext>
            </a:extLst>
          </p:cNvPr>
          <p:cNvSpPr/>
          <p:nvPr/>
        </p:nvSpPr>
        <p:spPr>
          <a:xfrm>
            <a:off x="2030621" y="316381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609674B1-B33F-4046-4D16-F0EDA32640DF}"/>
              </a:ext>
            </a:extLst>
          </p:cNvPr>
          <p:cNvSpPr/>
          <p:nvPr/>
        </p:nvSpPr>
        <p:spPr>
          <a:xfrm>
            <a:off x="5683205" y="3136555"/>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05E15C28-0357-9BE2-2004-76718C53ED27}"/>
              </a:ext>
            </a:extLst>
          </p:cNvPr>
          <p:cNvSpPr/>
          <p:nvPr/>
        </p:nvSpPr>
        <p:spPr>
          <a:xfrm>
            <a:off x="1188354" y="5079884"/>
            <a:ext cx="363338" cy="342900"/>
          </a:xfrm>
          <a:prstGeom prst="ellipse">
            <a:avLst/>
          </a:prstGeom>
          <a:solidFill>
            <a:srgbClr val="B7DEFF"/>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a:extLst>
              <a:ext uri="{FF2B5EF4-FFF2-40B4-BE49-F238E27FC236}">
                <a16:creationId xmlns:a16="http://schemas.microsoft.com/office/drawing/2014/main" id="{EB0C6261-B14F-40A7-EE65-25A9E3E9A077}"/>
              </a:ext>
            </a:extLst>
          </p:cNvPr>
          <p:cNvSpPr txBox="1"/>
          <p:nvPr/>
        </p:nvSpPr>
        <p:spPr>
          <a:xfrm>
            <a:off x="1183834" y="5449134"/>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Step 7</a:t>
            </a:r>
            <a:endParaRPr lang="en-AU" sz="2000" b="1" dirty="0">
              <a:solidFill>
                <a:schemeClr val="tx1">
                  <a:lumMod val="75000"/>
                  <a:lumOff val="25000"/>
                </a:schemeClr>
              </a:solidFill>
              <a:latin typeface="Barlow" panose="00000500000000000000" pitchFamily="2" charset="0"/>
            </a:endParaRPr>
          </a:p>
        </p:txBody>
      </p:sp>
      <p:sp>
        <p:nvSpPr>
          <p:cNvPr id="51" name="TextBox 50">
            <a:extLst>
              <a:ext uri="{FF2B5EF4-FFF2-40B4-BE49-F238E27FC236}">
                <a16:creationId xmlns:a16="http://schemas.microsoft.com/office/drawing/2014/main" id="{D3E18CE6-68C9-7027-5771-6EC605E94AD5}"/>
              </a:ext>
            </a:extLst>
          </p:cNvPr>
          <p:cNvSpPr txBox="1"/>
          <p:nvPr/>
        </p:nvSpPr>
        <p:spPr>
          <a:xfrm>
            <a:off x="1565339" y="5849244"/>
            <a:ext cx="1742425" cy="646331"/>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Nurse booster session</a:t>
            </a:r>
          </a:p>
        </p:txBody>
      </p:sp>
      <p:pic>
        <p:nvPicPr>
          <p:cNvPr id="54" name="Graphic 53" descr="Doctor male with solid fill">
            <a:extLst>
              <a:ext uri="{FF2B5EF4-FFF2-40B4-BE49-F238E27FC236}">
                <a16:creationId xmlns:a16="http://schemas.microsoft.com/office/drawing/2014/main" id="{E042A348-DE7B-9F3D-3615-14F7CECC08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2429" y="4230528"/>
            <a:ext cx="503205" cy="503205"/>
          </a:xfrm>
          <a:prstGeom prst="rect">
            <a:avLst/>
          </a:prstGeom>
        </p:spPr>
      </p:pic>
      <p:pic>
        <p:nvPicPr>
          <p:cNvPr id="58" name="Graphic 57" descr="Stethoscope with solid fill">
            <a:extLst>
              <a:ext uri="{FF2B5EF4-FFF2-40B4-BE49-F238E27FC236}">
                <a16:creationId xmlns:a16="http://schemas.microsoft.com/office/drawing/2014/main" id="{9D90CBE5-54B4-482C-9446-364E101F71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2069" y="5943227"/>
            <a:ext cx="476289" cy="476289"/>
          </a:xfrm>
          <a:prstGeom prst="rect">
            <a:avLst/>
          </a:prstGeom>
        </p:spPr>
      </p:pic>
      <p:sp>
        <p:nvSpPr>
          <p:cNvPr id="59" name="TextBox 58">
            <a:extLst>
              <a:ext uri="{FF2B5EF4-FFF2-40B4-BE49-F238E27FC236}">
                <a16:creationId xmlns:a16="http://schemas.microsoft.com/office/drawing/2014/main" id="{6FC0CE3D-BF76-2F33-C3EE-8FB2DD88C917}"/>
              </a:ext>
            </a:extLst>
          </p:cNvPr>
          <p:cNvSpPr txBox="1"/>
          <p:nvPr/>
        </p:nvSpPr>
        <p:spPr>
          <a:xfrm>
            <a:off x="3673599" y="5085866"/>
            <a:ext cx="5642651" cy="1569660"/>
          </a:xfrm>
          <a:prstGeom prst="rect">
            <a:avLst/>
          </a:prstGeom>
          <a:noFill/>
        </p:spPr>
        <p:txBody>
          <a:bodyPr wrap="square" rtlCol="0">
            <a:spAutoFit/>
          </a:bodyPr>
          <a:lstStyle/>
          <a:p>
            <a:pPr algn="ctr"/>
            <a:r>
              <a:rPr lang="en-GB" sz="4800" b="1" i="1" dirty="0">
                <a:solidFill>
                  <a:schemeClr val="tx1">
                    <a:lumMod val="75000"/>
                    <a:lumOff val="25000"/>
                  </a:schemeClr>
                </a:solidFill>
                <a:latin typeface="Barlow" panose="00000500000000000000" pitchFamily="2" charset="0"/>
              </a:rPr>
              <a:t>The Engage </a:t>
            </a:r>
          </a:p>
          <a:p>
            <a:pPr algn="ctr"/>
            <a:r>
              <a:rPr lang="en-GB" sz="4800" b="1" i="1" dirty="0">
                <a:solidFill>
                  <a:schemeClr val="tx1">
                    <a:lumMod val="75000"/>
                    <a:lumOff val="25000"/>
                  </a:schemeClr>
                </a:solidFill>
                <a:latin typeface="Barlow" panose="00000500000000000000" pitchFamily="2" charset="0"/>
              </a:rPr>
              <a:t>Intervention</a:t>
            </a:r>
            <a:endParaRPr lang="en-AU" sz="4800" b="1" i="1" dirty="0">
              <a:solidFill>
                <a:schemeClr val="tx1">
                  <a:lumMod val="75000"/>
                  <a:lumOff val="25000"/>
                </a:schemeClr>
              </a:solidFill>
              <a:latin typeface="Barlow" panose="00000500000000000000" pitchFamily="2" charset="0"/>
            </a:endParaRPr>
          </a:p>
        </p:txBody>
      </p:sp>
      <p:pic>
        <p:nvPicPr>
          <p:cNvPr id="3" name="Graphic 2" descr="Telephone with solid fill">
            <a:extLst>
              <a:ext uri="{FF2B5EF4-FFF2-40B4-BE49-F238E27FC236}">
                <a16:creationId xmlns:a16="http://schemas.microsoft.com/office/drawing/2014/main" id="{3C96478B-7771-05D6-42AB-2FD70CF050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99744" y="1258050"/>
            <a:ext cx="557848" cy="557848"/>
          </a:xfrm>
          <a:prstGeom prst="rect">
            <a:avLst/>
          </a:prstGeom>
        </p:spPr>
      </p:pic>
      <p:pic>
        <p:nvPicPr>
          <p:cNvPr id="5" name="Graphic 4" descr="Customer review with solid fill">
            <a:extLst>
              <a:ext uri="{FF2B5EF4-FFF2-40B4-BE49-F238E27FC236}">
                <a16:creationId xmlns:a16="http://schemas.microsoft.com/office/drawing/2014/main" id="{30514722-9CDA-DE7B-19BA-489C360223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8956" y="3723824"/>
            <a:ext cx="606352" cy="606352"/>
          </a:xfrm>
          <a:prstGeom prst="rect">
            <a:avLst/>
          </a:prstGeom>
        </p:spPr>
      </p:pic>
      <p:pic>
        <p:nvPicPr>
          <p:cNvPr id="7" name="Graphic 6" descr="Checklist with solid fill">
            <a:extLst>
              <a:ext uri="{FF2B5EF4-FFF2-40B4-BE49-F238E27FC236}">
                <a16:creationId xmlns:a16="http://schemas.microsoft.com/office/drawing/2014/main" id="{5F6271F1-09AA-9A62-7B74-9089E3D199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12079" y="4162914"/>
            <a:ext cx="549219" cy="549219"/>
          </a:xfrm>
          <a:prstGeom prst="rect">
            <a:avLst/>
          </a:prstGeom>
        </p:spPr>
      </p:pic>
    </p:spTree>
    <p:extLst>
      <p:ext uri="{BB962C8B-B14F-4D97-AF65-F5344CB8AC3E}">
        <p14:creationId xmlns:p14="http://schemas.microsoft.com/office/powerpoint/2010/main" val="2662293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D3596-9062-68C3-EB2F-22EC0686855F}"/>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The Engage </a:t>
            </a:r>
            <a:r>
              <a:rPr lang="en-AU" sz="4800" b="1" i="1" dirty="0">
                <a:solidFill>
                  <a:srgbClr val="007882"/>
                </a:solidFill>
                <a:latin typeface="Barlow" pitchFamily="2" charset="77"/>
                <a:ea typeface="Harding Text Web Bold" pitchFamily="2" charset="0"/>
              </a:rPr>
              <a:t>Type-1 Hybrid Trial</a:t>
            </a:r>
            <a:endParaRPr lang="en-AU" sz="4000" i="1" dirty="0">
              <a:solidFill>
                <a:srgbClr val="007882"/>
              </a:solidFill>
              <a:latin typeface="Barlow" pitchFamily="2" charset="77"/>
              <a:ea typeface="Harding Text Web Regular" pitchFamily="2" charset="0"/>
            </a:endParaRPr>
          </a:p>
        </p:txBody>
      </p:sp>
      <p:pic>
        <p:nvPicPr>
          <p:cNvPr id="62" name="Picture 61">
            <a:extLst>
              <a:ext uri="{FF2B5EF4-FFF2-40B4-BE49-F238E27FC236}">
                <a16:creationId xmlns:a16="http://schemas.microsoft.com/office/drawing/2014/main" id="{F9C95413-AF0E-DF1B-5C0F-91CC41593988}"/>
              </a:ext>
            </a:extLst>
          </p:cNvPr>
          <p:cNvPicPr>
            <a:picLocks noChangeAspect="1"/>
          </p:cNvPicPr>
          <p:nvPr/>
        </p:nvPicPr>
        <p:blipFill rotWithShape="1">
          <a:blip r:embed="rId2"/>
          <a:srcRect l="17615" r="18676"/>
          <a:stretch/>
        </p:blipFill>
        <p:spPr>
          <a:xfrm>
            <a:off x="10266122" y="5867346"/>
            <a:ext cx="693208" cy="792281"/>
          </a:xfrm>
          <a:prstGeom prst="rect">
            <a:avLst/>
          </a:prstGeom>
        </p:spPr>
      </p:pic>
      <p:pic>
        <p:nvPicPr>
          <p:cNvPr id="63" name="Picture 62">
            <a:extLst>
              <a:ext uri="{FF2B5EF4-FFF2-40B4-BE49-F238E27FC236}">
                <a16:creationId xmlns:a16="http://schemas.microsoft.com/office/drawing/2014/main" id="{AB9F38A9-89A4-D653-80DF-B60C557F0C1D}"/>
              </a:ext>
            </a:extLst>
          </p:cNvPr>
          <p:cNvPicPr>
            <a:picLocks noChangeAspect="1"/>
          </p:cNvPicPr>
          <p:nvPr/>
        </p:nvPicPr>
        <p:blipFill>
          <a:blip r:embed="rId3"/>
          <a:stretch>
            <a:fillRect/>
          </a:stretch>
        </p:blipFill>
        <p:spPr>
          <a:xfrm>
            <a:off x="11268266" y="5842074"/>
            <a:ext cx="764506" cy="822570"/>
          </a:xfrm>
          <a:prstGeom prst="rect">
            <a:avLst/>
          </a:prstGeom>
        </p:spPr>
      </p:pic>
      <p:cxnSp>
        <p:nvCxnSpPr>
          <p:cNvPr id="64" name="Straight Connector 63">
            <a:extLst>
              <a:ext uri="{FF2B5EF4-FFF2-40B4-BE49-F238E27FC236}">
                <a16:creationId xmlns:a16="http://schemas.microsoft.com/office/drawing/2014/main" id="{DCE7FFA0-2AA6-C883-EC58-358C4B9D8245}"/>
              </a:ext>
            </a:extLst>
          </p:cNvPr>
          <p:cNvCxnSpPr/>
          <p:nvPr/>
        </p:nvCxnSpPr>
        <p:spPr>
          <a:xfrm>
            <a:off x="11112651" y="5973618"/>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031D0CB9-049C-FFC5-8B9B-1F76D8C0D08C}"/>
              </a:ext>
            </a:extLst>
          </p:cNvPr>
          <p:cNvCxnSpPr>
            <a:cxnSpLocks/>
          </p:cNvCxnSpPr>
          <p:nvPr/>
        </p:nvCxnSpPr>
        <p:spPr>
          <a:xfrm>
            <a:off x="358840" y="8910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0B1B418D-77A3-2E02-D35E-9F3B6FC9AD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192" y="1293616"/>
            <a:ext cx="9326973" cy="4484884"/>
          </a:xfrm>
          <a:prstGeom prst="rect">
            <a:avLst/>
          </a:prstGeom>
        </p:spPr>
      </p:pic>
      <p:sp>
        <p:nvSpPr>
          <p:cNvPr id="5" name="Right Arrow 4">
            <a:extLst>
              <a:ext uri="{FF2B5EF4-FFF2-40B4-BE49-F238E27FC236}">
                <a16:creationId xmlns:a16="http://schemas.microsoft.com/office/drawing/2014/main" id="{54AA7F19-1737-8748-7B8B-1FF89A839D6A}"/>
              </a:ext>
            </a:extLst>
          </p:cNvPr>
          <p:cNvSpPr/>
          <p:nvPr/>
        </p:nvSpPr>
        <p:spPr>
          <a:xfrm>
            <a:off x="541481" y="5551684"/>
            <a:ext cx="9595822" cy="1154545"/>
          </a:xfrm>
          <a:prstGeom prst="rightArrow">
            <a:avLst>
              <a:gd name="adj1" fmla="val 58000"/>
              <a:gd name="adj2" fmla="val 50000"/>
            </a:avLst>
          </a:prstGeom>
          <a:solidFill>
            <a:srgbClr val="B7DEFF"/>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47E2F7E8-78E9-047B-B660-EF06D7868383}"/>
              </a:ext>
            </a:extLst>
          </p:cNvPr>
          <p:cNvSpPr txBox="1"/>
          <p:nvPr/>
        </p:nvSpPr>
        <p:spPr>
          <a:xfrm>
            <a:off x="624608" y="5867346"/>
            <a:ext cx="8002156" cy="523220"/>
          </a:xfrm>
          <a:prstGeom prst="rect">
            <a:avLst/>
          </a:prstGeom>
          <a:noFill/>
        </p:spPr>
        <p:txBody>
          <a:bodyPr wrap="square" rtlCol="0">
            <a:spAutoFit/>
          </a:bodyPr>
          <a:lstStyle/>
          <a:p>
            <a:r>
              <a:rPr lang="en-AU" sz="2800" i="1" dirty="0">
                <a:solidFill>
                  <a:srgbClr val="404040"/>
                </a:solidFill>
                <a:latin typeface="Barlow" pitchFamily="2" charset="77"/>
                <a:ea typeface="Harding Text Web Bold" pitchFamily="2" charset="0"/>
              </a:rPr>
              <a:t>Mixed methods, multi-site </a:t>
            </a:r>
            <a:r>
              <a:rPr lang="en-AU" sz="2800" b="1" i="1" dirty="0">
                <a:solidFill>
                  <a:srgbClr val="404040"/>
                </a:solidFill>
                <a:latin typeface="Barlow" pitchFamily="2" charset="77"/>
                <a:ea typeface="Harding Text Web Bold" pitchFamily="2" charset="0"/>
              </a:rPr>
              <a:t>process evaluation</a:t>
            </a:r>
            <a:endParaRPr lang="en-AU" sz="2000" b="1" i="1" dirty="0">
              <a:solidFill>
                <a:srgbClr val="007882"/>
              </a:solidFill>
              <a:latin typeface="Barlow" pitchFamily="2" charset="77"/>
              <a:ea typeface="Harding Text Web Regular" pitchFamily="2" charset="0"/>
            </a:endParaRPr>
          </a:p>
        </p:txBody>
      </p:sp>
    </p:spTree>
    <p:extLst>
      <p:ext uri="{BB962C8B-B14F-4D97-AF65-F5344CB8AC3E}">
        <p14:creationId xmlns:p14="http://schemas.microsoft.com/office/powerpoint/2010/main" val="380338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11E95-D0B4-AB32-CFBC-49F10A4E5761}"/>
            </a:ext>
          </a:extLst>
        </p:cNvPr>
        <p:cNvGrpSpPr/>
        <p:nvPr/>
      </p:nvGrpSpPr>
      <p:grpSpPr>
        <a:xfrm>
          <a:off x="0" y="0"/>
          <a:ext cx="0" cy="0"/>
          <a:chOff x="0" y="0"/>
          <a:chExt cx="0" cy="0"/>
        </a:xfrm>
      </p:grpSpPr>
      <p:grpSp>
        <p:nvGrpSpPr>
          <p:cNvPr id="175" name="Group 174">
            <a:extLst>
              <a:ext uri="{FF2B5EF4-FFF2-40B4-BE49-F238E27FC236}">
                <a16:creationId xmlns:a16="http://schemas.microsoft.com/office/drawing/2014/main" id="{85740D71-7FF0-9972-9E54-611C0DBD7472}"/>
              </a:ext>
            </a:extLst>
          </p:cNvPr>
          <p:cNvGrpSpPr/>
          <p:nvPr/>
        </p:nvGrpSpPr>
        <p:grpSpPr>
          <a:xfrm rot="655282">
            <a:off x="4518426" y="177061"/>
            <a:ext cx="6650959" cy="6651593"/>
            <a:chOff x="2812832" y="177062"/>
            <a:chExt cx="6650959" cy="6651593"/>
          </a:xfrm>
        </p:grpSpPr>
        <p:sp>
          <p:nvSpPr>
            <p:cNvPr id="176" name="TextBox 175">
              <a:extLst>
                <a:ext uri="{FF2B5EF4-FFF2-40B4-BE49-F238E27FC236}">
                  <a16:creationId xmlns:a16="http://schemas.microsoft.com/office/drawing/2014/main" id="{CE4D960F-CDB7-384A-72E7-D71EA3969CB6}"/>
                </a:ext>
              </a:extLst>
            </p:cNvPr>
            <p:cNvSpPr txBox="1"/>
            <p:nvPr/>
          </p:nvSpPr>
          <p:spPr>
            <a:xfrm rot="474345">
              <a:off x="5226526" y="288342"/>
              <a:ext cx="2310969" cy="747411"/>
            </a:xfrm>
            <a:prstGeom prst="rect">
              <a:avLst/>
            </a:prstGeom>
            <a:noFill/>
          </p:spPr>
          <p:txBody>
            <a:bodyPr wrap="square" rtlCol="0">
              <a:prstTxWarp prst="textArchUp">
                <a:avLst>
                  <a:gd name="adj" fmla="val 9277817"/>
                </a:avLst>
              </a:prstTxWarp>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404040"/>
                  </a:solidFill>
                  <a:effectLst/>
                  <a:uLnTx/>
                  <a:uFillTx/>
                  <a:cs typeface="Helvetica" panose="020B0604020202020204" pitchFamily="34" charset="0"/>
                </a:rPr>
                <a:t>IMPLEMENTATION</a:t>
              </a:r>
            </a:p>
          </p:txBody>
        </p:sp>
        <p:sp>
          <p:nvSpPr>
            <p:cNvPr id="177" name="Arc 176">
              <a:extLst>
                <a:ext uri="{FF2B5EF4-FFF2-40B4-BE49-F238E27FC236}">
                  <a16:creationId xmlns:a16="http://schemas.microsoft.com/office/drawing/2014/main" id="{80F230F1-5220-5394-320C-10CC64BC4293}"/>
                </a:ext>
              </a:extLst>
            </p:cNvPr>
            <p:cNvSpPr/>
            <p:nvPr/>
          </p:nvSpPr>
          <p:spPr>
            <a:xfrm rot="18178332">
              <a:off x="2832147" y="263977"/>
              <a:ext cx="6431763" cy="6431763"/>
            </a:xfrm>
            <a:prstGeom prst="arc">
              <a:avLst>
                <a:gd name="adj1" fmla="val 20928210"/>
                <a:gd name="adj2" fmla="val 10828168"/>
              </a:avLst>
            </a:prstGeom>
            <a:noFill/>
            <a:ln w="38100" cap="flat" cmpd="sng" algn="ctr">
              <a:solidFill>
                <a:srgbClr val="404040"/>
              </a:solidFill>
              <a:prstDash val="solid"/>
              <a:miter lim="800000"/>
              <a:headEnd type="none" w="med" len="med"/>
              <a:tailEnd type="arrow"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69"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FB2FA72C-C066-0595-B8A0-A521CDB15978}"/>
                </a:ext>
              </a:extLst>
            </p:cNvPr>
            <p:cNvGrpSpPr/>
            <p:nvPr/>
          </p:nvGrpSpPr>
          <p:grpSpPr>
            <a:xfrm>
              <a:off x="2812832" y="177062"/>
              <a:ext cx="6650959" cy="6651593"/>
              <a:chOff x="2812832" y="177062"/>
              <a:chExt cx="6650959" cy="6651593"/>
            </a:xfrm>
          </p:grpSpPr>
          <p:sp>
            <p:nvSpPr>
              <p:cNvPr id="179" name="TextBox 178">
                <a:extLst>
                  <a:ext uri="{FF2B5EF4-FFF2-40B4-BE49-F238E27FC236}">
                    <a16:creationId xmlns:a16="http://schemas.microsoft.com/office/drawing/2014/main" id="{C87088B6-5A68-FF29-D233-8BE0D980ACF5}"/>
                  </a:ext>
                </a:extLst>
              </p:cNvPr>
              <p:cNvSpPr txBox="1"/>
              <p:nvPr/>
            </p:nvSpPr>
            <p:spPr>
              <a:xfrm rot="18192979">
                <a:off x="2616082" y="1443259"/>
                <a:ext cx="2310969" cy="747411"/>
              </a:xfrm>
              <a:prstGeom prst="rect">
                <a:avLst/>
              </a:prstGeom>
              <a:noFill/>
            </p:spPr>
            <p:txBody>
              <a:bodyPr wrap="square" rtlCol="0">
                <a:prstTxWarp prst="textArchUp">
                  <a:avLst>
                    <a:gd name="adj" fmla="val 9277817"/>
                  </a:avLst>
                </a:prstTxWarp>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404040"/>
                    </a:solidFill>
                    <a:effectLst/>
                    <a:uLnTx/>
                    <a:uFillTx/>
                    <a:cs typeface="Helvetica" panose="020B0604020202020204" pitchFamily="34" charset="0"/>
                  </a:rPr>
                  <a:t>PRE-IMPLEMENTATION</a:t>
                </a:r>
              </a:p>
            </p:txBody>
          </p:sp>
          <p:sp>
            <p:nvSpPr>
              <p:cNvPr id="180" name="TextBox 179">
                <a:extLst>
                  <a:ext uri="{FF2B5EF4-FFF2-40B4-BE49-F238E27FC236}">
                    <a16:creationId xmlns:a16="http://schemas.microsoft.com/office/drawing/2014/main" id="{3A7F5F81-36BB-5618-50AF-79F2FC89E15A}"/>
                  </a:ext>
                </a:extLst>
              </p:cNvPr>
              <p:cNvSpPr txBox="1"/>
              <p:nvPr/>
            </p:nvSpPr>
            <p:spPr>
              <a:xfrm rot="14443862">
                <a:off x="2302395" y="4515238"/>
                <a:ext cx="2695798" cy="804212"/>
              </a:xfrm>
              <a:prstGeom prst="rect">
                <a:avLst/>
              </a:prstGeom>
              <a:noFill/>
            </p:spPr>
            <p:txBody>
              <a:bodyPr wrap="square" rtlCol="0">
                <a:prstTxWarp prst="textArchUp">
                  <a:avLst>
                    <a:gd name="adj" fmla="val 9277817"/>
                  </a:avLst>
                </a:prstTxWarp>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404040"/>
                    </a:solidFill>
                    <a:effectLst/>
                    <a:uLnTx/>
                    <a:uFillTx/>
                    <a:cs typeface="Helvetica" panose="020B0604020202020204" pitchFamily="34" charset="0"/>
                  </a:rPr>
                  <a:t>POST-MPLEMENTATION SCALE-UP</a:t>
                </a:r>
              </a:p>
            </p:txBody>
          </p:sp>
          <p:sp>
            <p:nvSpPr>
              <p:cNvPr id="181" name="Arc 180">
                <a:extLst>
                  <a:ext uri="{FF2B5EF4-FFF2-40B4-BE49-F238E27FC236}">
                    <a16:creationId xmlns:a16="http://schemas.microsoft.com/office/drawing/2014/main" id="{D6A3EC9C-AD09-332F-49BD-19A64AD10F6D}"/>
                  </a:ext>
                </a:extLst>
              </p:cNvPr>
              <p:cNvSpPr/>
              <p:nvPr/>
            </p:nvSpPr>
            <p:spPr>
              <a:xfrm rot="15770344">
                <a:off x="2858197" y="223061"/>
                <a:ext cx="6605594" cy="6605594"/>
              </a:xfrm>
              <a:prstGeom prst="arc">
                <a:avLst>
                  <a:gd name="adj1" fmla="val 16428866"/>
                  <a:gd name="adj2" fmla="val 17546101"/>
                </a:avLst>
              </a:prstGeom>
              <a:noFill/>
              <a:ln w="38100" cap="flat" cmpd="sng" algn="ctr">
                <a:solidFill>
                  <a:srgbClr val="404040"/>
                </a:solidFill>
                <a:prstDash val="solid"/>
                <a:miter lim="800000"/>
                <a:headEnd type="none" w="med" len="med"/>
                <a:tailEnd type="oval"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69"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2" name="Arc 181">
                <a:extLst>
                  <a:ext uri="{FF2B5EF4-FFF2-40B4-BE49-F238E27FC236}">
                    <a16:creationId xmlns:a16="http://schemas.microsoft.com/office/drawing/2014/main" id="{2D72CFC5-A4C7-BC99-8297-47DE261837B1}"/>
                  </a:ext>
                </a:extLst>
              </p:cNvPr>
              <p:cNvSpPr/>
              <p:nvPr/>
            </p:nvSpPr>
            <p:spPr>
              <a:xfrm rot="18229917">
                <a:off x="2812832" y="177062"/>
                <a:ext cx="6605594" cy="6605594"/>
              </a:xfrm>
              <a:prstGeom prst="arc">
                <a:avLst>
                  <a:gd name="adj1" fmla="val 17351439"/>
                  <a:gd name="adj2" fmla="val 18939822"/>
                </a:avLst>
              </a:prstGeom>
              <a:noFill/>
              <a:ln w="38100" cap="flat" cmpd="sng" algn="ctr">
                <a:solidFill>
                  <a:srgbClr val="404040"/>
                </a:solidFill>
                <a:prstDash val="solid"/>
                <a:miter lim="800000"/>
                <a:headEnd type="none" w="med" len="med"/>
                <a:tailEnd type="arrow"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69"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59" name="TextBox 58">
            <a:extLst>
              <a:ext uri="{FF2B5EF4-FFF2-40B4-BE49-F238E27FC236}">
                <a16:creationId xmlns:a16="http://schemas.microsoft.com/office/drawing/2014/main" id="{C67EB041-1636-1C9D-6450-907F4F52FE07}"/>
              </a:ext>
            </a:extLst>
          </p:cNvPr>
          <p:cNvSpPr txBox="1"/>
          <p:nvPr/>
        </p:nvSpPr>
        <p:spPr>
          <a:xfrm>
            <a:off x="326700" y="1572687"/>
            <a:ext cx="3864525" cy="3785652"/>
          </a:xfrm>
          <a:prstGeom prst="rect">
            <a:avLst/>
          </a:prstGeom>
          <a:noFill/>
        </p:spPr>
        <p:txBody>
          <a:bodyPr wrap="square" rtlCol="0">
            <a:spAutoFit/>
          </a:bodyPr>
          <a:lstStyle/>
          <a:p>
            <a:pPr lvl="0" defTabSz="457200">
              <a:defRPr/>
            </a:pPr>
            <a:r>
              <a:rPr lang="en-AU" sz="4800" kern="0" dirty="0">
                <a:solidFill>
                  <a:srgbClr val="404040"/>
                </a:solidFill>
                <a:latin typeface="Barlow" pitchFamily="2" charset="77"/>
              </a:rPr>
              <a:t>A PROCESS EVALUATION FRAMEWORK TO SCALE </a:t>
            </a:r>
            <a:r>
              <a:rPr lang="en-AU" sz="4800" b="1" i="1" kern="0" dirty="0">
                <a:solidFill>
                  <a:srgbClr val="3F61C4"/>
                </a:solidFill>
                <a:latin typeface="Barlow" pitchFamily="2" charset="77"/>
              </a:rPr>
              <a:t>‘ENGAGE’ </a:t>
            </a:r>
          </a:p>
        </p:txBody>
      </p:sp>
      <p:sp>
        <p:nvSpPr>
          <p:cNvPr id="130" name="Circle: Hollow 8">
            <a:extLst>
              <a:ext uri="{FF2B5EF4-FFF2-40B4-BE49-F238E27FC236}">
                <a16:creationId xmlns:a16="http://schemas.microsoft.com/office/drawing/2014/main" id="{43CCC9BD-B238-5548-A766-501D04F5B461}"/>
              </a:ext>
            </a:extLst>
          </p:cNvPr>
          <p:cNvSpPr/>
          <p:nvPr/>
        </p:nvSpPr>
        <p:spPr>
          <a:xfrm>
            <a:off x="6746700" y="2386011"/>
            <a:ext cx="2085977" cy="2085977"/>
          </a:xfrm>
          <a:prstGeom prst="donut">
            <a:avLst>
              <a:gd name="adj" fmla="val 11003"/>
            </a:avLst>
          </a:prstGeom>
          <a:solidFill>
            <a:sysClr val="window" lastClr="FFFFFF">
              <a:lumMod val="85000"/>
            </a:sysClr>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Circle: Hollow 3">
            <a:extLst>
              <a:ext uri="{FF2B5EF4-FFF2-40B4-BE49-F238E27FC236}">
                <a16:creationId xmlns:a16="http://schemas.microsoft.com/office/drawing/2014/main" id="{FDCB9FD9-30D7-4940-7FDC-025FF5EAD5D2}"/>
              </a:ext>
            </a:extLst>
          </p:cNvPr>
          <p:cNvSpPr/>
          <p:nvPr/>
        </p:nvSpPr>
        <p:spPr>
          <a:xfrm>
            <a:off x="4921470" y="560781"/>
            <a:ext cx="5736437" cy="5736437"/>
          </a:xfrm>
          <a:prstGeom prst="donut">
            <a:avLst>
              <a:gd name="adj" fmla="val 23467"/>
            </a:avLst>
          </a:prstGeom>
          <a:solidFill>
            <a:sysClr val="window" lastClr="FFFFFF">
              <a:lumMod val="85000"/>
            </a:sysClr>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Circle: Hollow 4">
            <a:extLst>
              <a:ext uri="{FF2B5EF4-FFF2-40B4-BE49-F238E27FC236}">
                <a16:creationId xmlns:a16="http://schemas.microsoft.com/office/drawing/2014/main" id="{0A76C283-1A93-E53A-E351-A05CE5410FB2}"/>
              </a:ext>
            </a:extLst>
          </p:cNvPr>
          <p:cNvSpPr/>
          <p:nvPr/>
        </p:nvSpPr>
        <p:spPr>
          <a:xfrm>
            <a:off x="5182217" y="821528"/>
            <a:ext cx="5214943" cy="5214943"/>
          </a:xfrm>
          <a:prstGeom prst="donut">
            <a:avLst>
              <a:gd name="adj" fmla="val 16650"/>
            </a:avLst>
          </a:prstGeom>
          <a:solidFill>
            <a:srgbClr val="3F61C4"/>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C59F643B-AF11-D18C-1EE2-9B7E94DFD16E}"/>
              </a:ext>
            </a:extLst>
          </p:cNvPr>
          <p:cNvSpPr/>
          <p:nvPr/>
        </p:nvSpPr>
        <p:spPr>
          <a:xfrm rot="3699786">
            <a:off x="6133549" y="1493281"/>
            <a:ext cx="1101892"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74D9B3AD-C21F-D9BA-8FCC-EA1A719F9168}"/>
              </a:ext>
            </a:extLst>
          </p:cNvPr>
          <p:cNvSpPr txBox="1"/>
          <p:nvPr/>
        </p:nvSpPr>
        <p:spPr>
          <a:xfrm rot="19851926">
            <a:off x="6601165" y="2294133"/>
            <a:ext cx="1524831"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3F61C4"/>
                </a:solidFill>
                <a:cs typeface="Helvetica" panose="020B0604020202020204" pitchFamily="34" charset="0"/>
              </a:rPr>
              <a:t>PLANNING</a:t>
            </a:r>
          </a:p>
        </p:txBody>
      </p:sp>
      <p:sp>
        <p:nvSpPr>
          <p:cNvPr id="135" name="Block Arc 134">
            <a:extLst>
              <a:ext uri="{FF2B5EF4-FFF2-40B4-BE49-F238E27FC236}">
                <a16:creationId xmlns:a16="http://schemas.microsoft.com/office/drawing/2014/main" id="{3A140F21-5FB9-1ABB-2765-68B9C4825CE6}"/>
              </a:ext>
            </a:extLst>
          </p:cNvPr>
          <p:cNvSpPr/>
          <p:nvPr/>
        </p:nvSpPr>
        <p:spPr>
          <a:xfrm>
            <a:off x="5182217" y="821528"/>
            <a:ext cx="5214943" cy="5214943"/>
          </a:xfrm>
          <a:prstGeom prst="blockArc">
            <a:avLst>
              <a:gd name="adj1" fmla="val 16378398"/>
              <a:gd name="adj2" fmla="val 12203121"/>
              <a:gd name="adj3" fmla="val 16801"/>
            </a:avLst>
          </a:prstGeom>
          <a:solidFill>
            <a:srgbClr val="0078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7891EB6C-0DC4-9DC0-D1D5-EAC9D50A8FF5}"/>
              </a:ext>
            </a:extLst>
          </p:cNvPr>
          <p:cNvSpPr txBox="1"/>
          <p:nvPr/>
        </p:nvSpPr>
        <p:spPr>
          <a:xfrm>
            <a:off x="5742585" y="1713427"/>
            <a:ext cx="1209127"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Define programme theory</a:t>
            </a:r>
          </a:p>
        </p:txBody>
      </p:sp>
      <p:sp>
        <p:nvSpPr>
          <p:cNvPr id="139" name="Rectangle 138">
            <a:extLst>
              <a:ext uri="{FF2B5EF4-FFF2-40B4-BE49-F238E27FC236}">
                <a16:creationId xmlns:a16="http://schemas.microsoft.com/office/drawing/2014/main" id="{B0DDCD98-0C78-D984-42E7-FF2D85ACB8A3}"/>
              </a:ext>
            </a:extLst>
          </p:cNvPr>
          <p:cNvSpPr/>
          <p:nvPr/>
        </p:nvSpPr>
        <p:spPr>
          <a:xfrm rot="5640136">
            <a:off x="6996699" y="1481247"/>
            <a:ext cx="1776572"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6EA5D7E1-78B5-6FBD-4086-CED5EEDE3527}"/>
              </a:ext>
            </a:extLst>
          </p:cNvPr>
          <p:cNvSpPr txBox="1"/>
          <p:nvPr/>
        </p:nvSpPr>
        <p:spPr>
          <a:xfrm>
            <a:off x="9104510" y="1792577"/>
            <a:ext cx="1135344"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Evaluate Proctor outcomes</a:t>
            </a:r>
          </a:p>
        </p:txBody>
      </p:sp>
      <p:sp>
        <p:nvSpPr>
          <p:cNvPr id="141" name="TextBox 140">
            <a:extLst>
              <a:ext uri="{FF2B5EF4-FFF2-40B4-BE49-F238E27FC236}">
                <a16:creationId xmlns:a16="http://schemas.microsoft.com/office/drawing/2014/main" id="{2A7D4599-F985-0689-6D07-B485580312CE}"/>
              </a:ext>
            </a:extLst>
          </p:cNvPr>
          <p:cNvSpPr txBox="1"/>
          <p:nvPr/>
        </p:nvSpPr>
        <p:spPr>
          <a:xfrm>
            <a:off x="6653106" y="1024724"/>
            <a:ext cx="1512921"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Identify factors influencing implementation</a:t>
            </a:r>
          </a:p>
        </p:txBody>
      </p:sp>
      <p:sp>
        <p:nvSpPr>
          <p:cNvPr id="143" name="TextBox 142">
            <a:extLst>
              <a:ext uri="{FF2B5EF4-FFF2-40B4-BE49-F238E27FC236}">
                <a16:creationId xmlns:a16="http://schemas.microsoft.com/office/drawing/2014/main" id="{BDE8CD04-9703-FEFC-A77E-ABDBDCB30395}"/>
              </a:ext>
            </a:extLst>
          </p:cNvPr>
          <p:cNvSpPr txBox="1"/>
          <p:nvPr/>
        </p:nvSpPr>
        <p:spPr>
          <a:xfrm rot="2250020">
            <a:off x="7519214" y="2309682"/>
            <a:ext cx="1524831" cy="869541"/>
          </a:xfrm>
          <a:prstGeom prst="rect">
            <a:avLst/>
          </a:prstGeom>
          <a:noFill/>
        </p:spPr>
        <p:txBody>
          <a:bodyPr wrap="square" rtlCol="0">
            <a:prstTxWarp prst="textArchUp">
              <a:avLst>
                <a:gd name="adj" fmla="val 9277817"/>
              </a:avLst>
            </a:prstTxWarp>
            <a:spAutoFit/>
          </a:bodyPr>
          <a:lstStyle/>
          <a:p>
            <a:pPr algn="ctr" defTabSz="457200"/>
            <a:r>
              <a:rPr lang="en-AU" sz="1200" b="1" dirty="0">
                <a:solidFill>
                  <a:srgbClr val="007882"/>
                </a:solidFill>
                <a:cs typeface="Helvetica" panose="020B0604020202020204" pitchFamily="34" charset="0"/>
              </a:rPr>
              <a:t>IMPLEMENTATION</a:t>
            </a:r>
          </a:p>
        </p:txBody>
      </p:sp>
      <p:sp>
        <p:nvSpPr>
          <p:cNvPr id="144" name="Rectangle 143">
            <a:extLst>
              <a:ext uri="{FF2B5EF4-FFF2-40B4-BE49-F238E27FC236}">
                <a16:creationId xmlns:a16="http://schemas.microsoft.com/office/drawing/2014/main" id="{734518DB-3B50-B756-A22D-7246FBC3424D}"/>
              </a:ext>
            </a:extLst>
          </p:cNvPr>
          <p:cNvSpPr/>
          <p:nvPr/>
        </p:nvSpPr>
        <p:spPr>
          <a:xfrm rot="7759625">
            <a:off x="8462378" y="1573666"/>
            <a:ext cx="1241721"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1EAEB659-E2F5-A918-6DEC-048C1D86FA05}"/>
              </a:ext>
            </a:extLst>
          </p:cNvPr>
          <p:cNvSpPr txBox="1"/>
          <p:nvPr/>
        </p:nvSpPr>
        <p:spPr>
          <a:xfrm>
            <a:off x="8008110" y="1001295"/>
            <a:ext cx="1216187" cy="76944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Determine whether Engage was delivered as intended</a:t>
            </a:r>
          </a:p>
        </p:txBody>
      </p:sp>
      <p:sp>
        <p:nvSpPr>
          <p:cNvPr id="147" name="Block Arc 146">
            <a:extLst>
              <a:ext uri="{FF2B5EF4-FFF2-40B4-BE49-F238E27FC236}">
                <a16:creationId xmlns:a16="http://schemas.microsoft.com/office/drawing/2014/main" id="{015FE604-86DA-5C7C-1469-35EBAF84139F}"/>
              </a:ext>
            </a:extLst>
          </p:cNvPr>
          <p:cNvSpPr/>
          <p:nvPr/>
        </p:nvSpPr>
        <p:spPr>
          <a:xfrm>
            <a:off x="5182217" y="821528"/>
            <a:ext cx="5214943" cy="5214943"/>
          </a:xfrm>
          <a:prstGeom prst="blockArc">
            <a:avLst>
              <a:gd name="adj1" fmla="val 20474835"/>
              <a:gd name="adj2" fmla="val 12203121"/>
              <a:gd name="adj3" fmla="val 16801"/>
            </a:avLst>
          </a:prstGeom>
          <a:solidFill>
            <a:srgbClr val="1560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1707D26F-14F7-EAAD-996F-2110C962E396}"/>
              </a:ext>
            </a:extLst>
          </p:cNvPr>
          <p:cNvSpPr/>
          <p:nvPr/>
        </p:nvSpPr>
        <p:spPr>
          <a:xfrm rot="9671618">
            <a:off x="8643526" y="2745446"/>
            <a:ext cx="1738314"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60B4CE54-AE40-B009-1779-3CE5F797465D}"/>
              </a:ext>
            </a:extLst>
          </p:cNvPr>
          <p:cNvSpPr/>
          <p:nvPr/>
        </p:nvSpPr>
        <p:spPr>
          <a:xfrm rot="1421235">
            <a:off x="5282879" y="2643771"/>
            <a:ext cx="1828734" cy="15644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DF7C18F2-112C-2B2E-4CA6-C2420A1B7EDE}"/>
              </a:ext>
            </a:extLst>
          </p:cNvPr>
          <p:cNvSpPr/>
          <p:nvPr/>
        </p:nvSpPr>
        <p:spPr>
          <a:xfrm rot="12272948">
            <a:off x="9182672" y="4291712"/>
            <a:ext cx="1241721"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110C6187-F9CA-9414-4506-0E19B3E77659}"/>
              </a:ext>
            </a:extLst>
          </p:cNvPr>
          <p:cNvSpPr txBox="1"/>
          <p:nvPr/>
        </p:nvSpPr>
        <p:spPr>
          <a:xfrm>
            <a:off x="9517683" y="3084984"/>
            <a:ext cx="920911" cy="93871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Analyse contextual differences between trial sites</a:t>
            </a:r>
          </a:p>
        </p:txBody>
      </p:sp>
      <p:sp>
        <p:nvSpPr>
          <p:cNvPr id="152" name="TextBox 151">
            <a:extLst>
              <a:ext uri="{FF2B5EF4-FFF2-40B4-BE49-F238E27FC236}">
                <a16:creationId xmlns:a16="http://schemas.microsoft.com/office/drawing/2014/main" id="{A311D9D6-3BF2-B482-268C-ABFC3FCF1FF8}"/>
              </a:ext>
            </a:extLst>
          </p:cNvPr>
          <p:cNvSpPr txBox="1"/>
          <p:nvPr/>
        </p:nvSpPr>
        <p:spPr>
          <a:xfrm>
            <a:off x="8946828" y="4613227"/>
            <a:ext cx="966294" cy="93871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Identify contextual factors in primary care</a:t>
            </a:r>
          </a:p>
        </p:txBody>
      </p:sp>
      <p:sp>
        <p:nvSpPr>
          <p:cNvPr id="153" name="TextBox 152">
            <a:extLst>
              <a:ext uri="{FF2B5EF4-FFF2-40B4-BE49-F238E27FC236}">
                <a16:creationId xmlns:a16="http://schemas.microsoft.com/office/drawing/2014/main" id="{F05D8152-B3C2-A733-ACA6-F4B079158872}"/>
              </a:ext>
            </a:extLst>
          </p:cNvPr>
          <p:cNvSpPr txBox="1"/>
          <p:nvPr/>
        </p:nvSpPr>
        <p:spPr>
          <a:xfrm rot="6998913">
            <a:off x="7766024" y="3335507"/>
            <a:ext cx="1524831"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156082"/>
                </a:solidFill>
                <a:cs typeface="Helvetica" panose="020B0604020202020204" pitchFamily="34" charset="0"/>
              </a:rPr>
              <a:t>PRACTICE SETTING</a:t>
            </a:r>
          </a:p>
        </p:txBody>
      </p:sp>
      <p:sp>
        <p:nvSpPr>
          <p:cNvPr id="154" name="Arrow: Chevron 45">
            <a:extLst>
              <a:ext uri="{FF2B5EF4-FFF2-40B4-BE49-F238E27FC236}">
                <a16:creationId xmlns:a16="http://schemas.microsoft.com/office/drawing/2014/main" id="{F528870E-9053-1A0D-8F14-D93425A54BB3}"/>
              </a:ext>
            </a:extLst>
          </p:cNvPr>
          <p:cNvSpPr/>
          <p:nvPr/>
        </p:nvSpPr>
        <p:spPr>
          <a:xfrm rot="18078116">
            <a:off x="5125259" y="1742439"/>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DBC1A283-AB5E-BF59-6196-691CE487A872}"/>
              </a:ext>
            </a:extLst>
          </p:cNvPr>
          <p:cNvSpPr txBox="1"/>
          <p:nvPr/>
        </p:nvSpPr>
        <p:spPr>
          <a:xfrm>
            <a:off x="5296461" y="1754809"/>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1</a:t>
            </a:r>
          </a:p>
        </p:txBody>
      </p:sp>
      <p:sp>
        <p:nvSpPr>
          <p:cNvPr id="156" name="Arrow: Chevron 47">
            <a:extLst>
              <a:ext uri="{FF2B5EF4-FFF2-40B4-BE49-F238E27FC236}">
                <a16:creationId xmlns:a16="http://schemas.microsoft.com/office/drawing/2014/main" id="{F80396E0-A449-531E-F89A-0DF6DB8F00D5}"/>
              </a:ext>
            </a:extLst>
          </p:cNvPr>
          <p:cNvSpPr/>
          <p:nvPr/>
        </p:nvSpPr>
        <p:spPr>
          <a:xfrm rot="446059">
            <a:off x="8032789" y="474762"/>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D9D959F0-B5C6-7FD3-D135-DD68C664039F}"/>
              </a:ext>
            </a:extLst>
          </p:cNvPr>
          <p:cNvSpPr txBox="1"/>
          <p:nvPr/>
        </p:nvSpPr>
        <p:spPr>
          <a:xfrm>
            <a:off x="8213709" y="534443"/>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2</a:t>
            </a:r>
          </a:p>
        </p:txBody>
      </p:sp>
      <p:sp>
        <p:nvSpPr>
          <p:cNvPr id="158" name="Arrow: Chevron 49">
            <a:extLst>
              <a:ext uri="{FF2B5EF4-FFF2-40B4-BE49-F238E27FC236}">
                <a16:creationId xmlns:a16="http://schemas.microsoft.com/office/drawing/2014/main" id="{1748E34B-4D49-5DBB-6AF8-1F6DAA2B6E5A}"/>
              </a:ext>
            </a:extLst>
          </p:cNvPr>
          <p:cNvSpPr/>
          <p:nvPr/>
        </p:nvSpPr>
        <p:spPr>
          <a:xfrm rot="4728035">
            <a:off x="10254633" y="2681429"/>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42466BE0-90CD-FF27-BA03-822304EDAACC}"/>
              </a:ext>
            </a:extLst>
          </p:cNvPr>
          <p:cNvSpPr txBox="1"/>
          <p:nvPr/>
        </p:nvSpPr>
        <p:spPr>
          <a:xfrm>
            <a:off x="10416940" y="2759300"/>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3</a:t>
            </a:r>
          </a:p>
        </p:txBody>
      </p:sp>
      <p:sp>
        <p:nvSpPr>
          <p:cNvPr id="160" name="Block Arc 159">
            <a:extLst>
              <a:ext uri="{FF2B5EF4-FFF2-40B4-BE49-F238E27FC236}">
                <a16:creationId xmlns:a16="http://schemas.microsoft.com/office/drawing/2014/main" id="{4E39C8E6-DA32-055C-B1D3-515863123D0F}"/>
              </a:ext>
            </a:extLst>
          </p:cNvPr>
          <p:cNvSpPr/>
          <p:nvPr/>
        </p:nvSpPr>
        <p:spPr>
          <a:xfrm>
            <a:off x="5153444" y="847866"/>
            <a:ext cx="5324488" cy="5214943"/>
          </a:xfrm>
          <a:prstGeom prst="blockArc">
            <a:avLst>
              <a:gd name="adj1" fmla="val 4194091"/>
              <a:gd name="adj2" fmla="val 12149354"/>
              <a:gd name="adj3" fmla="val 17406"/>
            </a:avLst>
          </a:prstGeom>
          <a:solidFill>
            <a:srgbClr val="4C187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C666A052-E391-6BFD-E96C-6777789108A0}"/>
              </a:ext>
            </a:extLst>
          </p:cNvPr>
          <p:cNvSpPr/>
          <p:nvPr/>
        </p:nvSpPr>
        <p:spPr>
          <a:xfrm rot="14850896">
            <a:off x="7546498" y="5016036"/>
            <a:ext cx="1738314"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60995672-45CA-E852-D624-085E9BC5123A}"/>
              </a:ext>
            </a:extLst>
          </p:cNvPr>
          <p:cNvSpPr txBox="1"/>
          <p:nvPr/>
        </p:nvSpPr>
        <p:spPr>
          <a:xfrm rot="13726193">
            <a:off x="6315262" y="3488030"/>
            <a:ext cx="1767650"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4C1879"/>
                </a:solidFill>
                <a:cs typeface="Helvetica" panose="020B0604020202020204" pitchFamily="34" charset="0"/>
              </a:rPr>
              <a:t>ECOLOGICAL SETTING</a:t>
            </a:r>
          </a:p>
        </p:txBody>
      </p:sp>
      <p:sp>
        <p:nvSpPr>
          <p:cNvPr id="163" name="Arrow: Chevron 53">
            <a:extLst>
              <a:ext uri="{FF2B5EF4-FFF2-40B4-BE49-F238E27FC236}">
                <a16:creationId xmlns:a16="http://schemas.microsoft.com/office/drawing/2014/main" id="{1BBD04E3-8F13-67FB-E632-450A24B67242}"/>
              </a:ext>
            </a:extLst>
          </p:cNvPr>
          <p:cNvSpPr/>
          <p:nvPr/>
        </p:nvSpPr>
        <p:spPr>
          <a:xfrm rot="9827466">
            <a:off x="8166799" y="5988636"/>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DC96EDA6-9152-C2D5-FC07-1990F8B32217}"/>
              </a:ext>
            </a:extLst>
          </p:cNvPr>
          <p:cNvSpPr txBox="1"/>
          <p:nvPr/>
        </p:nvSpPr>
        <p:spPr>
          <a:xfrm>
            <a:off x="8308131"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4</a:t>
            </a:r>
          </a:p>
        </p:txBody>
      </p:sp>
      <p:sp>
        <p:nvSpPr>
          <p:cNvPr id="165" name="Arrow: Chevron 55">
            <a:extLst>
              <a:ext uri="{FF2B5EF4-FFF2-40B4-BE49-F238E27FC236}">
                <a16:creationId xmlns:a16="http://schemas.microsoft.com/office/drawing/2014/main" id="{FF233780-DC03-3F86-B208-F199395916E1}"/>
              </a:ext>
            </a:extLst>
          </p:cNvPr>
          <p:cNvSpPr/>
          <p:nvPr/>
        </p:nvSpPr>
        <p:spPr>
          <a:xfrm rot="19768081">
            <a:off x="6892907" y="1941816"/>
            <a:ext cx="120721" cy="167877"/>
          </a:xfrm>
          <a:prstGeom prst="chevron">
            <a:avLst>
              <a:gd name="adj" fmla="val 50481"/>
            </a:avLst>
          </a:prstGeom>
          <a:solidFill>
            <a:srgbClr val="3F61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6" name="Arrow: Chevron 56">
            <a:extLst>
              <a:ext uri="{FF2B5EF4-FFF2-40B4-BE49-F238E27FC236}">
                <a16:creationId xmlns:a16="http://schemas.microsoft.com/office/drawing/2014/main" id="{F5C93084-BEAE-6158-58EB-82B08088B644}"/>
              </a:ext>
            </a:extLst>
          </p:cNvPr>
          <p:cNvSpPr/>
          <p:nvPr/>
        </p:nvSpPr>
        <p:spPr>
          <a:xfrm rot="2377299">
            <a:off x="8669151" y="2016696"/>
            <a:ext cx="120721" cy="167877"/>
          </a:xfrm>
          <a:prstGeom prst="chevron">
            <a:avLst>
              <a:gd name="adj" fmla="val 50481"/>
            </a:avLst>
          </a:prstGeom>
          <a:solidFill>
            <a:srgbClr val="0078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7" name="Arrow: Chevron 57">
            <a:extLst>
              <a:ext uri="{FF2B5EF4-FFF2-40B4-BE49-F238E27FC236}">
                <a16:creationId xmlns:a16="http://schemas.microsoft.com/office/drawing/2014/main" id="{2913DF73-D3FF-FFCE-EB1D-B5600FCC3007}"/>
              </a:ext>
            </a:extLst>
          </p:cNvPr>
          <p:cNvSpPr/>
          <p:nvPr/>
        </p:nvSpPr>
        <p:spPr>
          <a:xfrm rot="7035961">
            <a:off x="9205086" y="4048852"/>
            <a:ext cx="120721" cy="167877"/>
          </a:xfrm>
          <a:prstGeom prst="chevron">
            <a:avLst>
              <a:gd name="adj" fmla="val 50481"/>
            </a:avLst>
          </a:prstGeom>
          <a:solidFill>
            <a:srgbClr val="1560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2E45F11E-137D-E9D3-BA6D-326C6D7BBE17}"/>
              </a:ext>
            </a:extLst>
          </p:cNvPr>
          <p:cNvSpPr/>
          <p:nvPr/>
        </p:nvSpPr>
        <p:spPr>
          <a:xfrm rot="17397982">
            <a:off x="6364340" y="5383647"/>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F2787673-3EC1-F93D-D92F-F46E1C7D5801}"/>
              </a:ext>
            </a:extLst>
          </p:cNvPr>
          <p:cNvSpPr/>
          <p:nvPr/>
        </p:nvSpPr>
        <p:spPr>
          <a:xfrm rot="21145562">
            <a:off x="5080019" y="3713802"/>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DF3B0363-9F9A-E464-0038-C678053DE7E7}"/>
              </a:ext>
            </a:extLst>
          </p:cNvPr>
          <p:cNvSpPr txBox="1"/>
          <p:nvPr/>
        </p:nvSpPr>
        <p:spPr>
          <a:xfrm>
            <a:off x="5163717" y="2670806"/>
            <a:ext cx="1205696" cy="101566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prstClr val="white"/>
                </a:solidFill>
                <a:effectLst/>
                <a:uLnTx/>
                <a:uFillTx/>
              </a:rPr>
              <a:t>Determine minimal intervention component to retain clinical benefits</a:t>
            </a:r>
          </a:p>
        </p:txBody>
      </p:sp>
      <p:sp>
        <p:nvSpPr>
          <p:cNvPr id="171" name="TextBox 170">
            <a:extLst>
              <a:ext uri="{FF2B5EF4-FFF2-40B4-BE49-F238E27FC236}">
                <a16:creationId xmlns:a16="http://schemas.microsoft.com/office/drawing/2014/main" id="{9A3AA0EF-660B-B522-6167-CD6FFD9642BC}"/>
              </a:ext>
            </a:extLst>
          </p:cNvPr>
          <p:cNvSpPr txBox="1"/>
          <p:nvPr/>
        </p:nvSpPr>
        <p:spPr>
          <a:xfrm>
            <a:off x="6978796" y="5225174"/>
            <a:ext cx="1511885" cy="7386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Identify the individual and system related factors across a range of settings</a:t>
            </a:r>
          </a:p>
        </p:txBody>
      </p:sp>
      <p:sp>
        <p:nvSpPr>
          <p:cNvPr id="172" name="Rectangle 171">
            <a:extLst>
              <a:ext uri="{FF2B5EF4-FFF2-40B4-BE49-F238E27FC236}">
                <a16:creationId xmlns:a16="http://schemas.microsoft.com/office/drawing/2014/main" id="{8798D653-545C-B823-8CB4-4A7FBFB03E26}"/>
              </a:ext>
            </a:extLst>
          </p:cNvPr>
          <p:cNvSpPr/>
          <p:nvPr/>
        </p:nvSpPr>
        <p:spPr>
          <a:xfrm rot="18964002">
            <a:off x="5604424" y="4790235"/>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82281B96-AFBB-A0B2-4E1C-BC4F65DCB937}"/>
              </a:ext>
            </a:extLst>
          </p:cNvPr>
          <p:cNvSpPr txBox="1"/>
          <p:nvPr/>
        </p:nvSpPr>
        <p:spPr>
          <a:xfrm>
            <a:off x="6221400" y="4780911"/>
            <a:ext cx="928366" cy="86177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prstClr val="white"/>
                </a:solidFill>
                <a:effectLst/>
                <a:uLnTx/>
                <a:uFillTx/>
              </a:rPr>
              <a:t>Identify where  strategies work and why</a:t>
            </a:r>
          </a:p>
        </p:txBody>
      </p:sp>
      <p:sp>
        <p:nvSpPr>
          <p:cNvPr id="174" name="TextBox 173">
            <a:extLst>
              <a:ext uri="{FF2B5EF4-FFF2-40B4-BE49-F238E27FC236}">
                <a16:creationId xmlns:a16="http://schemas.microsoft.com/office/drawing/2014/main" id="{6B3E3F37-48D9-FBDD-40B8-FE1332467041}"/>
              </a:ext>
            </a:extLst>
          </p:cNvPr>
          <p:cNvSpPr txBox="1"/>
          <p:nvPr/>
        </p:nvSpPr>
        <p:spPr>
          <a:xfrm>
            <a:off x="5394510" y="3877984"/>
            <a:ext cx="1085549" cy="90024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Determine feasibility </a:t>
            </a:r>
          </a:p>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and operationalise scale-up</a:t>
            </a:r>
          </a:p>
        </p:txBody>
      </p:sp>
      <p:sp>
        <p:nvSpPr>
          <p:cNvPr id="183" name="Arrow: Chevron 61">
            <a:extLst>
              <a:ext uri="{FF2B5EF4-FFF2-40B4-BE49-F238E27FC236}">
                <a16:creationId xmlns:a16="http://schemas.microsoft.com/office/drawing/2014/main" id="{26897F30-6259-6AC9-ACBB-B460D4AA726F}"/>
              </a:ext>
            </a:extLst>
          </p:cNvPr>
          <p:cNvSpPr/>
          <p:nvPr/>
        </p:nvSpPr>
        <p:spPr>
          <a:xfrm rot="13682053">
            <a:off x="6481635" y="4408249"/>
            <a:ext cx="120721" cy="167877"/>
          </a:xfrm>
          <a:prstGeom prst="chevron">
            <a:avLst>
              <a:gd name="adj" fmla="val 50481"/>
            </a:avLst>
          </a:prstGeom>
          <a:solidFill>
            <a:srgbClr val="4C187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57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phic 83">
            <a:extLst>
              <a:ext uri="{FF2B5EF4-FFF2-40B4-BE49-F238E27FC236}">
                <a16:creationId xmlns:a16="http://schemas.microsoft.com/office/drawing/2014/main" id="{5DFE5294-C310-E775-173C-124B362302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8200" y="1206500"/>
            <a:ext cx="5750657" cy="5289550"/>
          </a:xfrm>
          <a:prstGeom prst="rect">
            <a:avLst/>
          </a:prstGeom>
        </p:spPr>
      </p:pic>
      <p:sp>
        <p:nvSpPr>
          <p:cNvPr id="85" name="TextBox 84">
            <a:extLst>
              <a:ext uri="{FF2B5EF4-FFF2-40B4-BE49-F238E27FC236}">
                <a16:creationId xmlns:a16="http://schemas.microsoft.com/office/drawing/2014/main" id="{D3D0B226-4918-D4F0-1253-E3CA6E83D1E7}"/>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Planning – Defining the context</a:t>
            </a:r>
            <a:endParaRPr lang="en-AU" sz="4000" i="1" dirty="0">
              <a:solidFill>
                <a:srgbClr val="007882"/>
              </a:solidFill>
              <a:latin typeface="Barlow" pitchFamily="2" charset="77"/>
              <a:ea typeface="Harding Text Web Regular" pitchFamily="2" charset="0"/>
            </a:endParaRPr>
          </a:p>
        </p:txBody>
      </p:sp>
      <p:cxnSp>
        <p:nvCxnSpPr>
          <p:cNvPr id="86" name="Straight Connector 85">
            <a:extLst>
              <a:ext uri="{FF2B5EF4-FFF2-40B4-BE49-F238E27FC236}">
                <a16:creationId xmlns:a16="http://schemas.microsoft.com/office/drawing/2014/main" id="{3359DF2F-AB59-92CB-9910-C2A9C75E7ACD}"/>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87" name="Right Arrow 86">
            <a:extLst>
              <a:ext uri="{FF2B5EF4-FFF2-40B4-BE49-F238E27FC236}">
                <a16:creationId xmlns:a16="http://schemas.microsoft.com/office/drawing/2014/main" id="{61AE6B6E-7BAA-2985-E1D3-EED442613417}"/>
              </a:ext>
            </a:extLst>
          </p:cNvPr>
          <p:cNvSpPr/>
          <p:nvPr/>
        </p:nvSpPr>
        <p:spPr>
          <a:xfrm>
            <a:off x="1381642" y="1117600"/>
            <a:ext cx="3106557" cy="355600"/>
          </a:xfrm>
          <a:prstGeom prst="rightArrow">
            <a:avLst/>
          </a:prstGeom>
          <a:solidFill>
            <a:srgbClr val="D64E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8" name="Right Arrow 87">
            <a:extLst>
              <a:ext uri="{FF2B5EF4-FFF2-40B4-BE49-F238E27FC236}">
                <a16:creationId xmlns:a16="http://schemas.microsoft.com/office/drawing/2014/main" id="{05FF9039-153E-6980-FD17-DCBB7A720F1F}"/>
              </a:ext>
            </a:extLst>
          </p:cNvPr>
          <p:cNvSpPr/>
          <p:nvPr/>
        </p:nvSpPr>
        <p:spPr>
          <a:xfrm>
            <a:off x="1381642" y="2731353"/>
            <a:ext cx="3279257" cy="355600"/>
          </a:xfrm>
          <a:prstGeom prst="rightArrow">
            <a:avLst/>
          </a:prstGeom>
          <a:solidFill>
            <a:srgbClr val="E78C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9" name="Right Arrow 88">
            <a:extLst>
              <a:ext uri="{FF2B5EF4-FFF2-40B4-BE49-F238E27FC236}">
                <a16:creationId xmlns:a16="http://schemas.microsoft.com/office/drawing/2014/main" id="{A98C7ED9-67FB-CBE2-32D8-F732254A856D}"/>
              </a:ext>
            </a:extLst>
          </p:cNvPr>
          <p:cNvSpPr/>
          <p:nvPr/>
        </p:nvSpPr>
        <p:spPr>
          <a:xfrm>
            <a:off x="1381642" y="4142641"/>
            <a:ext cx="3672957" cy="355600"/>
          </a:xfrm>
          <a:prstGeom prst="rightArrow">
            <a:avLst/>
          </a:prstGeom>
          <a:solidFill>
            <a:srgbClr val="5658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0" name="TextBox 89">
            <a:extLst>
              <a:ext uri="{FF2B5EF4-FFF2-40B4-BE49-F238E27FC236}">
                <a16:creationId xmlns:a16="http://schemas.microsoft.com/office/drawing/2014/main" id="{E13B29B1-8F7C-C266-FF9A-48D79B61CAD5}"/>
              </a:ext>
            </a:extLst>
          </p:cNvPr>
          <p:cNvSpPr txBox="1"/>
          <p:nvPr/>
        </p:nvSpPr>
        <p:spPr>
          <a:xfrm>
            <a:off x="1381642" y="4498241"/>
            <a:ext cx="2923658" cy="830997"/>
          </a:xfrm>
          <a:prstGeom prst="rect">
            <a:avLst/>
          </a:prstGeom>
          <a:noFill/>
        </p:spPr>
        <p:txBody>
          <a:bodyPr wrap="square" rtlCol="0">
            <a:spAutoFit/>
          </a:bodyPr>
          <a:lstStyle/>
          <a:p>
            <a:r>
              <a:rPr lang="en-AU" sz="2400" b="1" i="1" dirty="0">
                <a:solidFill>
                  <a:srgbClr val="3F61C4"/>
                </a:solidFill>
                <a:latin typeface="Barlow" pitchFamily="2" charset="77"/>
                <a:ea typeface="Harding Text Web Bold" pitchFamily="2" charset="0"/>
              </a:rPr>
              <a:t>The Engage program</a:t>
            </a:r>
            <a:endParaRPr lang="en-AU" b="1" i="1" dirty="0">
              <a:solidFill>
                <a:srgbClr val="3F61C4"/>
              </a:solidFill>
              <a:latin typeface="Barlow" pitchFamily="2" charset="77"/>
              <a:ea typeface="Harding Text Web Regular" pitchFamily="2" charset="0"/>
            </a:endParaRPr>
          </a:p>
        </p:txBody>
      </p:sp>
      <p:sp>
        <p:nvSpPr>
          <p:cNvPr id="92" name="TextBox 91">
            <a:extLst>
              <a:ext uri="{FF2B5EF4-FFF2-40B4-BE49-F238E27FC236}">
                <a16:creationId xmlns:a16="http://schemas.microsoft.com/office/drawing/2014/main" id="{C4F21CDB-89C5-1AF2-F5C2-C4F4E14BCF62}"/>
              </a:ext>
            </a:extLst>
          </p:cNvPr>
          <p:cNvSpPr txBox="1"/>
          <p:nvPr/>
        </p:nvSpPr>
        <p:spPr>
          <a:xfrm>
            <a:off x="1381642" y="3064728"/>
            <a:ext cx="2923658" cy="830997"/>
          </a:xfrm>
          <a:prstGeom prst="rect">
            <a:avLst/>
          </a:prstGeom>
          <a:noFill/>
        </p:spPr>
        <p:txBody>
          <a:bodyPr wrap="square" rtlCol="0">
            <a:spAutoFit/>
          </a:bodyPr>
          <a:lstStyle/>
          <a:p>
            <a:r>
              <a:rPr lang="en-AU" sz="2400" i="1" dirty="0">
                <a:solidFill>
                  <a:srgbClr val="404040"/>
                </a:solidFill>
                <a:latin typeface="Barlow" pitchFamily="2" charset="77"/>
                <a:ea typeface="Harding Text Web Bold" pitchFamily="2" charset="0"/>
              </a:rPr>
              <a:t>The Engage trial context</a:t>
            </a:r>
            <a:endParaRPr lang="en-AU" i="1" dirty="0">
              <a:solidFill>
                <a:srgbClr val="007882"/>
              </a:solidFill>
              <a:latin typeface="Barlow" pitchFamily="2" charset="77"/>
              <a:ea typeface="Harding Text Web Regular" pitchFamily="2" charset="0"/>
            </a:endParaRPr>
          </a:p>
        </p:txBody>
      </p:sp>
      <p:sp>
        <p:nvSpPr>
          <p:cNvPr id="93" name="TextBox 92">
            <a:extLst>
              <a:ext uri="{FF2B5EF4-FFF2-40B4-BE49-F238E27FC236}">
                <a16:creationId xmlns:a16="http://schemas.microsoft.com/office/drawing/2014/main" id="{8233B7B8-452E-FB9C-F56D-8A819124A639}"/>
              </a:ext>
            </a:extLst>
          </p:cNvPr>
          <p:cNvSpPr txBox="1"/>
          <p:nvPr/>
        </p:nvSpPr>
        <p:spPr>
          <a:xfrm>
            <a:off x="1381642" y="1407745"/>
            <a:ext cx="2923658" cy="830997"/>
          </a:xfrm>
          <a:prstGeom prst="rect">
            <a:avLst/>
          </a:prstGeom>
          <a:noFill/>
        </p:spPr>
        <p:txBody>
          <a:bodyPr wrap="square" rtlCol="0">
            <a:spAutoFit/>
          </a:bodyPr>
          <a:lstStyle/>
          <a:p>
            <a:r>
              <a:rPr lang="en-AU" sz="2400" b="1" i="1" dirty="0">
                <a:solidFill>
                  <a:srgbClr val="4366C7"/>
                </a:solidFill>
                <a:latin typeface="Barlow" pitchFamily="2" charset="77"/>
                <a:ea typeface="Harding Text Web Bold" pitchFamily="2" charset="0"/>
              </a:rPr>
              <a:t>The existing survivorship context</a:t>
            </a:r>
            <a:endParaRPr lang="en-AU" b="1" i="1" dirty="0">
              <a:solidFill>
                <a:srgbClr val="4366C7"/>
              </a:solidFill>
              <a:latin typeface="Barlow" pitchFamily="2" charset="77"/>
              <a:ea typeface="Harding Text Web Regular" pitchFamily="2" charset="0"/>
            </a:endParaRPr>
          </a:p>
        </p:txBody>
      </p:sp>
      <p:sp>
        <p:nvSpPr>
          <p:cNvPr id="94" name="Left-right Arrow 93">
            <a:extLst>
              <a:ext uri="{FF2B5EF4-FFF2-40B4-BE49-F238E27FC236}">
                <a16:creationId xmlns:a16="http://schemas.microsoft.com/office/drawing/2014/main" id="{1FFB58E5-151B-F97F-0453-EE4218BB6F42}"/>
              </a:ext>
            </a:extLst>
          </p:cNvPr>
          <p:cNvSpPr/>
          <p:nvPr/>
        </p:nvSpPr>
        <p:spPr>
          <a:xfrm rot="5400000">
            <a:off x="-990853" y="2940500"/>
            <a:ext cx="3827408" cy="367339"/>
          </a:xfrm>
          <a:prstGeom prst="leftRightArrow">
            <a:avLst/>
          </a:prstGeom>
          <a:noFill/>
          <a:ln>
            <a:solidFill>
              <a:srgbClr val="4366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a:extLst>
              <a:ext uri="{FF2B5EF4-FFF2-40B4-BE49-F238E27FC236}">
                <a16:creationId xmlns:a16="http://schemas.microsoft.com/office/drawing/2014/main" id="{AF2EE290-6D69-CAD7-331C-4234D2A75005}"/>
              </a:ext>
            </a:extLst>
          </p:cNvPr>
          <p:cNvSpPr txBox="1"/>
          <p:nvPr/>
        </p:nvSpPr>
        <p:spPr>
          <a:xfrm rot="16200000">
            <a:off x="-1656286" y="2914715"/>
            <a:ext cx="4367381" cy="461665"/>
          </a:xfrm>
          <a:prstGeom prst="rect">
            <a:avLst/>
          </a:prstGeom>
          <a:noFill/>
        </p:spPr>
        <p:txBody>
          <a:bodyPr wrap="square" rtlCol="0">
            <a:spAutoFit/>
          </a:bodyPr>
          <a:lstStyle/>
          <a:p>
            <a:pPr algn="ctr"/>
            <a:r>
              <a:rPr lang="en-AU" sz="2400" dirty="0">
                <a:solidFill>
                  <a:srgbClr val="4366C7"/>
                </a:solidFill>
                <a:latin typeface="Barlow" pitchFamily="2" charset="77"/>
                <a:ea typeface="Harding Text Web Bold" pitchFamily="2" charset="0"/>
              </a:rPr>
              <a:t>Levels of implementation</a:t>
            </a:r>
            <a:endParaRPr lang="en-AU" dirty="0">
              <a:solidFill>
                <a:srgbClr val="4366C7"/>
              </a:solidFill>
              <a:latin typeface="Barlow" pitchFamily="2" charset="77"/>
              <a:ea typeface="Harding Text Web Regular" pitchFamily="2" charset="0"/>
            </a:endParaRPr>
          </a:p>
        </p:txBody>
      </p:sp>
    </p:spTree>
    <p:extLst>
      <p:ext uri="{BB962C8B-B14F-4D97-AF65-F5344CB8AC3E}">
        <p14:creationId xmlns:p14="http://schemas.microsoft.com/office/powerpoint/2010/main" val="361648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FFC4-317F-4203-A913-C7EF004C9B3F}"/>
            </a:ext>
          </a:extLst>
        </p:cNvPr>
        <p:cNvGrpSpPr/>
        <p:nvPr/>
      </p:nvGrpSpPr>
      <p:grpSpPr>
        <a:xfrm>
          <a:off x="0" y="0"/>
          <a:ext cx="0" cy="0"/>
          <a:chOff x="0" y="0"/>
          <a:chExt cx="0" cy="0"/>
        </a:xfrm>
      </p:grpSpPr>
      <p:sp>
        <p:nvSpPr>
          <p:cNvPr id="59" name="TextBox 58">
            <a:extLst>
              <a:ext uri="{FF2B5EF4-FFF2-40B4-BE49-F238E27FC236}">
                <a16:creationId xmlns:a16="http://schemas.microsoft.com/office/drawing/2014/main" id="{E3E0B46D-F174-6FA9-8A60-9EF1702CC802}"/>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1a - Planning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D382590D-0FA7-70F5-B840-1416249500F1}"/>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nvGrpSpPr>
          <p:cNvPr id="148" name="Group 147">
            <a:extLst>
              <a:ext uri="{FF2B5EF4-FFF2-40B4-BE49-F238E27FC236}">
                <a16:creationId xmlns:a16="http://schemas.microsoft.com/office/drawing/2014/main" id="{A026AD62-562D-DC2B-E706-108AB2343E16}"/>
              </a:ext>
            </a:extLst>
          </p:cNvPr>
          <p:cNvGrpSpPr/>
          <p:nvPr/>
        </p:nvGrpSpPr>
        <p:grpSpPr>
          <a:xfrm>
            <a:off x="8703914" y="184794"/>
            <a:ext cx="3095203" cy="2742622"/>
            <a:chOff x="4893914" y="2480954"/>
            <a:chExt cx="3095203" cy="2742622"/>
          </a:xfrm>
        </p:grpSpPr>
        <p:sp>
          <p:nvSpPr>
            <p:cNvPr id="129" name="Freeform 128">
              <a:extLst>
                <a:ext uri="{FF2B5EF4-FFF2-40B4-BE49-F238E27FC236}">
                  <a16:creationId xmlns:a16="http://schemas.microsoft.com/office/drawing/2014/main" id="{5087D28D-753D-381A-822A-2F3010C67F0D}"/>
                </a:ext>
              </a:extLst>
            </p:cNvPr>
            <p:cNvSpPr/>
            <p:nvPr/>
          </p:nvSpPr>
          <p:spPr>
            <a:xfrm>
              <a:off x="6717129" y="4416923"/>
              <a:ext cx="1124705" cy="806653"/>
            </a:xfrm>
            <a:custGeom>
              <a:avLst/>
              <a:gdLst>
                <a:gd name="connsiteX0" fmla="*/ 1024202 w 1124705"/>
                <a:gd name="connsiteY0" fmla="*/ -29 h 806653"/>
                <a:gd name="connsiteX1" fmla="*/ 1124006 w 1124705"/>
                <a:gd name="connsiteY1" fmla="*/ 5013 h 806653"/>
                <a:gd name="connsiteX2" fmla="*/ 1105904 w 1124705"/>
                <a:gd name="connsiteY2" fmla="*/ 246135 h 806653"/>
                <a:gd name="connsiteX3" fmla="*/ 1024202 w 1124705"/>
                <a:gd name="connsiteY3" fmla="*/ 242008 h 806653"/>
                <a:gd name="connsiteX4" fmla="*/ 234765 w 1124705"/>
                <a:gd name="connsiteY4" fmla="*/ 765916 h 806653"/>
                <a:gd name="connsiteX5" fmla="*/ 222152 w 1124705"/>
                <a:gd name="connsiteY5" fmla="*/ 806625 h 806653"/>
                <a:gd name="connsiteX6" fmla="*/ -700 w 1124705"/>
                <a:gd name="connsiteY6" fmla="*/ 712757 h 806653"/>
                <a:gd name="connsiteX7" fmla="*/ 12033 w 1124705"/>
                <a:gd name="connsiteY7" fmla="*/ 671712 h 806653"/>
                <a:gd name="connsiteX8" fmla="*/ 1024202 w 1124705"/>
                <a:gd name="connsiteY8" fmla="*/ -29 h 8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05" h="806653">
                  <a:moveTo>
                    <a:pt x="1024202" y="-29"/>
                  </a:moveTo>
                  <a:lnTo>
                    <a:pt x="1124006" y="5013"/>
                  </a:lnTo>
                  <a:lnTo>
                    <a:pt x="1105904" y="246135"/>
                  </a:lnTo>
                  <a:lnTo>
                    <a:pt x="1024202" y="242008"/>
                  </a:lnTo>
                  <a:cubicBezTo>
                    <a:pt x="669317" y="242008"/>
                    <a:pt x="364829" y="458043"/>
                    <a:pt x="234765" y="765916"/>
                  </a:cubicBezTo>
                  <a:lnTo>
                    <a:pt x="222152" y="806625"/>
                  </a:lnTo>
                  <a:lnTo>
                    <a:pt x="-700" y="712757"/>
                  </a:lnTo>
                  <a:lnTo>
                    <a:pt x="12033" y="671712"/>
                  </a:lnTo>
                  <a:cubicBezTo>
                    <a:pt x="178785" y="276962"/>
                    <a:pt x="569191" y="-29"/>
                    <a:pt x="1024202" y="-29"/>
                  </a:cubicBezTo>
                  <a:close/>
                </a:path>
              </a:pathLst>
            </a:custGeom>
            <a:solidFill>
              <a:srgbClr val="D9D9D9"/>
            </a:solidFill>
            <a:ln w="13374" cap="flat">
              <a:noFill/>
              <a:prstDash val="solid"/>
              <a:miter/>
            </a:ln>
          </p:spPr>
          <p:txBody>
            <a:bodyPr rtlCol="0" anchor="ctr"/>
            <a:lstStyle/>
            <a:p>
              <a:endParaRPr lang="en-AU"/>
            </a:p>
          </p:txBody>
        </p:sp>
        <p:sp>
          <p:nvSpPr>
            <p:cNvPr id="130" name="Freeform 129">
              <a:extLst>
                <a:ext uri="{FF2B5EF4-FFF2-40B4-BE49-F238E27FC236}">
                  <a16:creationId xmlns:a16="http://schemas.microsoft.com/office/drawing/2014/main" id="{657A26E5-8F60-B7E6-FBE7-F39495B61DDB}"/>
                </a:ext>
              </a:extLst>
            </p:cNvPr>
            <p:cNvSpPr/>
            <p:nvPr/>
          </p:nvSpPr>
          <p:spPr>
            <a:xfrm>
              <a:off x="4936345" y="2480954"/>
              <a:ext cx="3052772" cy="2446849"/>
            </a:xfrm>
            <a:custGeom>
              <a:avLst/>
              <a:gdLst>
                <a:gd name="connsiteX0" fmla="*/ 2807503 w 3052772"/>
                <a:gd name="connsiteY0" fmla="*/ -29 h 2446849"/>
                <a:gd name="connsiteX1" fmla="*/ 2963369 w 3052772"/>
                <a:gd name="connsiteY1" fmla="*/ 3910 h 2446849"/>
                <a:gd name="connsiteX2" fmla="*/ 3052073 w 3052772"/>
                <a:gd name="connsiteY2" fmla="*/ 10650 h 2446849"/>
                <a:gd name="connsiteX3" fmla="*/ 2945467 w 3052772"/>
                <a:gd name="connsiteY3" fmla="*/ 1427627 h 2446849"/>
                <a:gd name="connsiteX4" fmla="*/ 2807503 w 3052772"/>
                <a:gd name="connsiteY4" fmla="*/ 1420663 h 2446849"/>
                <a:gd name="connsiteX5" fmla="*/ 1326453 w 3052772"/>
                <a:gd name="connsiteY5" fmla="*/ 2401729 h 2446849"/>
                <a:gd name="connsiteX6" fmla="*/ 1309930 w 3052772"/>
                <a:gd name="connsiteY6" fmla="*/ 2446821 h 2446849"/>
                <a:gd name="connsiteX7" fmla="*/ -700 w 3052772"/>
                <a:gd name="connsiteY7" fmla="*/ 1895782 h 2446849"/>
                <a:gd name="connsiteX8" fmla="*/ 16532 w 3052772"/>
                <a:gd name="connsiteY8" fmla="*/ 1848728 h 2446849"/>
                <a:gd name="connsiteX9" fmla="*/ 2807503 w 3052772"/>
                <a:gd name="connsiteY9" fmla="*/ -29 h 24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2772" h="2446849">
                  <a:moveTo>
                    <a:pt x="2807503" y="-29"/>
                  </a:moveTo>
                  <a:cubicBezTo>
                    <a:pt x="2859775" y="-29"/>
                    <a:pt x="2911753" y="1294"/>
                    <a:pt x="2963369" y="3910"/>
                  </a:cubicBezTo>
                  <a:lnTo>
                    <a:pt x="3052073" y="10650"/>
                  </a:lnTo>
                  <a:lnTo>
                    <a:pt x="2945467" y="1427627"/>
                  </a:lnTo>
                  <a:lnTo>
                    <a:pt x="2807503" y="1420663"/>
                  </a:lnTo>
                  <a:cubicBezTo>
                    <a:pt x="2141704" y="1420663"/>
                    <a:pt x="1570460" y="1825200"/>
                    <a:pt x="1326453" y="2401729"/>
                  </a:cubicBezTo>
                  <a:lnTo>
                    <a:pt x="1309930" y="2446821"/>
                  </a:lnTo>
                  <a:lnTo>
                    <a:pt x="-700" y="1895782"/>
                  </a:lnTo>
                  <a:lnTo>
                    <a:pt x="16532" y="1848728"/>
                  </a:lnTo>
                  <a:cubicBezTo>
                    <a:pt x="476363" y="762291"/>
                    <a:pt x="1552853" y="-29"/>
                    <a:pt x="2807503" y="-29"/>
                  </a:cubicBezTo>
                  <a:close/>
                </a:path>
              </a:pathLst>
            </a:custGeom>
            <a:solidFill>
              <a:srgbClr val="D9D9D9"/>
            </a:solidFill>
            <a:ln w="13374" cap="flat">
              <a:noFill/>
              <a:prstDash val="solid"/>
              <a:miter/>
            </a:ln>
          </p:spPr>
          <p:txBody>
            <a:bodyPr rtlCol="0" anchor="ctr"/>
            <a:lstStyle/>
            <a:p>
              <a:endParaRPr lang="en-AU"/>
            </a:p>
          </p:txBody>
        </p:sp>
        <p:sp>
          <p:nvSpPr>
            <p:cNvPr id="146" name="Freeform 145">
              <a:extLst>
                <a:ext uri="{FF2B5EF4-FFF2-40B4-BE49-F238E27FC236}">
                  <a16:creationId xmlns:a16="http://schemas.microsoft.com/office/drawing/2014/main" id="{4972ED30-6811-0E52-94DA-8666F9B5F42C}"/>
                </a:ext>
              </a:extLst>
            </p:cNvPr>
            <p:cNvSpPr/>
            <p:nvPr/>
          </p:nvSpPr>
          <p:spPr>
            <a:xfrm>
              <a:off x="5190042" y="3112519"/>
              <a:ext cx="1610596" cy="1734590"/>
            </a:xfrm>
            <a:custGeom>
              <a:avLst/>
              <a:gdLst>
                <a:gd name="connsiteX0" fmla="*/ 1189488 w 1610596"/>
                <a:gd name="connsiteY0" fmla="*/ 0 h 1734590"/>
                <a:gd name="connsiteX1" fmla="*/ 1610596 w 1610596"/>
                <a:gd name="connsiteY1" fmla="*/ 822214 h 1734590"/>
                <a:gd name="connsiteX2" fmla="*/ 1523425 w 1610596"/>
                <a:gd name="connsiteY2" fmla="*/ 877144 h 1734590"/>
                <a:gd name="connsiteX3" fmla="*/ 859343 w 1610596"/>
                <a:gd name="connsiteY3" fmla="*/ 1691273 h 1734590"/>
                <a:gd name="connsiteX4" fmla="*/ 843636 w 1610596"/>
                <a:gd name="connsiteY4" fmla="*/ 1734590 h 1734590"/>
                <a:gd name="connsiteX5" fmla="*/ 0 w 1610596"/>
                <a:gd name="connsiteY5" fmla="*/ 1376274 h 1734590"/>
                <a:gd name="connsiteX6" fmla="*/ 16161 w 1610596"/>
                <a:gd name="connsiteY6" fmla="*/ 1331680 h 1734590"/>
                <a:gd name="connsiteX7" fmla="*/ 1180386 w 1610596"/>
                <a:gd name="connsiteY7" fmla="*/ 4848 h 17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596" h="1734590">
                  <a:moveTo>
                    <a:pt x="1189488" y="0"/>
                  </a:moveTo>
                  <a:lnTo>
                    <a:pt x="1610596" y="822214"/>
                  </a:lnTo>
                  <a:lnTo>
                    <a:pt x="1523425" y="877144"/>
                  </a:lnTo>
                  <a:cubicBezTo>
                    <a:pt x="1230888" y="1076663"/>
                    <a:pt x="998472" y="1359201"/>
                    <a:pt x="859343" y="1691273"/>
                  </a:cubicBezTo>
                  <a:lnTo>
                    <a:pt x="843636" y="1734590"/>
                  </a:lnTo>
                  <a:lnTo>
                    <a:pt x="0" y="1376274"/>
                  </a:lnTo>
                  <a:lnTo>
                    <a:pt x="16161" y="1331680"/>
                  </a:lnTo>
                  <a:cubicBezTo>
                    <a:pt x="250821" y="771588"/>
                    <a:pt x="662497" y="305484"/>
                    <a:pt x="1180386" y="4848"/>
                  </a:cubicBezTo>
                  <a:close/>
                </a:path>
              </a:pathLst>
            </a:custGeom>
            <a:solidFill>
              <a:srgbClr val="3F61C4"/>
            </a:solidFill>
            <a:ln w="13374" cap="flat">
              <a:noFill/>
              <a:prstDash val="solid"/>
              <a:miter/>
            </a:ln>
          </p:spPr>
          <p:txBody>
            <a:bodyPr rtlCol="0" anchor="ctr"/>
            <a:lstStyle/>
            <a:p>
              <a:endParaRPr lang="en-AU"/>
            </a:p>
          </p:txBody>
        </p:sp>
        <p:sp>
          <p:nvSpPr>
            <p:cNvPr id="132" name="Freeform 131">
              <a:extLst>
                <a:ext uri="{FF2B5EF4-FFF2-40B4-BE49-F238E27FC236}">
                  <a16:creationId xmlns:a16="http://schemas.microsoft.com/office/drawing/2014/main" id="{9B19AFF8-9CDE-BD70-AC5F-2092EBD2F40B}"/>
                </a:ext>
              </a:extLst>
            </p:cNvPr>
            <p:cNvSpPr/>
            <p:nvPr/>
          </p:nvSpPr>
          <p:spPr>
            <a:xfrm>
              <a:off x="6235299" y="2991996"/>
              <a:ext cx="680461" cy="1096565"/>
            </a:xfrm>
            <a:custGeom>
              <a:avLst/>
              <a:gdLst>
                <a:gd name="connsiteX0" fmla="*/ 128347 w 680461"/>
                <a:gd name="connsiteY0" fmla="*/ -29 h 1096565"/>
                <a:gd name="connsiteX1" fmla="*/ 679761 w 680461"/>
                <a:gd name="connsiteY1" fmla="*/ 1026653 h 1096565"/>
                <a:gd name="connsiteX2" fmla="*/ 550714 w 680461"/>
                <a:gd name="connsiteY2" fmla="*/ 1096536 h 1096565"/>
                <a:gd name="connsiteX3" fmla="*/ -700 w 680461"/>
                <a:gd name="connsiteY3" fmla="*/ 69847 h 1096565"/>
              </a:gdLst>
              <a:ahLst/>
              <a:cxnLst>
                <a:cxn ang="0">
                  <a:pos x="connsiteX0" y="connsiteY0"/>
                </a:cxn>
                <a:cxn ang="0">
                  <a:pos x="connsiteX1" y="connsiteY1"/>
                </a:cxn>
                <a:cxn ang="0">
                  <a:pos x="connsiteX2" y="connsiteY2"/>
                </a:cxn>
                <a:cxn ang="0">
                  <a:pos x="connsiteX3" y="connsiteY3"/>
                </a:cxn>
              </a:cxnLst>
              <a:rect l="l" t="t" r="r" b="b"/>
              <a:pathLst>
                <a:path w="680461" h="1096565">
                  <a:moveTo>
                    <a:pt x="128347" y="-29"/>
                  </a:moveTo>
                  <a:lnTo>
                    <a:pt x="679761" y="1026653"/>
                  </a:lnTo>
                  <a:lnTo>
                    <a:pt x="550714" y="1096536"/>
                  </a:lnTo>
                  <a:lnTo>
                    <a:pt x="-700" y="69847"/>
                  </a:lnTo>
                  <a:close/>
                </a:path>
              </a:pathLst>
            </a:custGeom>
            <a:solidFill>
              <a:srgbClr val="D9D9D9"/>
            </a:solidFill>
            <a:ln w="13374" cap="flat">
              <a:noFill/>
              <a:prstDash val="solid"/>
              <a:miter/>
            </a:ln>
          </p:spPr>
          <p:txBody>
            <a:bodyPr rtlCol="0" anchor="ctr"/>
            <a:lstStyle/>
            <a:p>
              <a:endParaRPr lang="en-AU"/>
            </a:p>
          </p:txBody>
        </p:sp>
        <p:sp>
          <p:nvSpPr>
            <p:cNvPr id="133" name="Freeform 132">
              <a:extLst>
                <a:ext uri="{FF2B5EF4-FFF2-40B4-BE49-F238E27FC236}">
                  <a16:creationId xmlns:a16="http://schemas.microsoft.com/office/drawing/2014/main" id="{17F79C61-9D6D-AE99-4BF9-FA4C5525EA59}"/>
                </a:ext>
              </a:extLst>
            </p:cNvPr>
            <p:cNvSpPr/>
            <p:nvPr/>
          </p:nvSpPr>
          <p:spPr>
            <a:xfrm>
              <a:off x="6621797" y="4147796"/>
              <a:ext cx="874126" cy="553915"/>
            </a:xfrm>
            <a:custGeom>
              <a:avLst/>
              <a:gdLst>
                <a:gd name="connsiteX0" fmla="*/ 60034 w 874126"/>
                <a:gd name="connsiteY0" fmla="*/ 440781 h 553915"/>
                <a:gd name="connsiteX1" fmla="*/ 46605 w 874126"/>
                <a:gd name="connsiteY1" fmla="*/ 448309 h 553915"/>
                <a:gd name="connsiteX2" fmla="*/ 32612 w 874126"/>
                <a:gd name="connsiteY2" fmla="*/ 463474 h 553915"/>
                <a:gd name="connsiteX3" fmla="*/ 60905 w 874126"/>
                <a:gd name="connsiteY3" fmla="*/ 489785 h 553915"/>
                <a:gd name="connsiteX4" fmla="*/ 74896 w 874126"/>
                <a:gd name="connsiteY4" fmla="*/ 474620 h 553915"/>
                <a:gd name="connsiteX5" fmla="*/ 81377 w 874126"/>
                <a:gd name="connsiteY5" fmla="*/ 460450 h 553915"/>
                <a:gd name="connsiteX6" fmla="*/ 74682 w 874126"/>
                <a:gd name="connsiteY6" fmla="*/ 446494 h 553915"/>
                <a:gd name="connsiteX7" fmla="*/ 60034 w 874126"/>
                <a:gd name="connsiteY7" fmla="*/ 440781 h 553915"/>
                <a:gd name="connsiteX8" fmla="*/ 72124 w 874126"/>
                <a:gd name="connsiteY8" fmla="*/ 415559 h 553915"/>
                <a:gd name="connsiteX9" fmla="*/ 92985 w 874126"/>
                <a:gd name="connsiteY9" fmla="*/ 426664 h 553915"/>
                <a:gd name="connsiteX10" fmla="*/ 105477 w 874126"/>
                <a:gd name="connsiteY10" fmla="*/ 446575 h 553915"/>
                <a:gd name="connsiteX11" fmla="*/ 104165 w 874126"/>
                <a:gd name="connsiteY11" fmla="*/ 467615 h 553915"/>
                <a:gd name="connsiteX12" fmla="*/ 91994 w 874126"/>
                <a:gd name="connsiteY12" fmla="*/ 487204 h 553915"/>
                <a:gd name="connsiteX13" fmla="*/ 76356 w 874126"/>
                <a:gd name="connsiteY13" fmla="*/ 504157 h 553915"/>
                <a:gd name="connsiteX14" fmla="*/ 109093 w 874126"/>
                <a:gd name="connsiteY14" fmla="*/ 534608 h 553915"/>
                <a:gd name="connsiteX15" fmla="*/ 91298 w 874126"/>
                <a:gd name="connsiteY15" fmla="*/ 553887 h 553915"/>
                <a:gd name="connsiteX16" fmla="*/ -700 w 874126"/>
                <a:gd name="connsiteY16" fmla="*/ 468328 h 553915"/>
                <a:gd name="connsiteX17" fmla="*/ 32733 w 874126"/>
                <a:gd name="connsiteY17" fmla="*/ 432096 h 553915"/>
                <a:gd name="connsiteX18" fmla="*/ 51304 w 874126"/>
                <a:gd name="connsiteY18" fmla="*/ 418436 h 553915"/>
                <a:gd name="connsiteX19" fmla="*/ 72124 w 874126"/>
                <a:gd name="connsiteY19" fmla="*/ 415559 h 553915"/>
                <a:gd name="connsiteX20" fmla="*/ 109133 w 874126"/>
                <a:gd name="connsiteY20" fmla="*/ 355262 h 553915"/>
                <a:gd name="connsiteX21" fmla="*/ 177512 w 874126"/>
                <a:gd name="connsiteY21" fmla="*/ 431786 h 553915"/>
                <a:gd name="connsiteX22" fmla="*/ 216904 w 874126"/>
                <a:gd name="connsiteY22" fmla="*/ 396307 h 553915"/>
                <a:gd name="connsiteX23" fmla="*/ 232261 w 874126"/>
                <a:gd name="connsiteY23" fmla="*/ 413516 h 553915"/>
                <a:gd name="connsiteX24" fmla="*/ 173389 w 874126"/>
                <a:gd name="connsiteY24" fmla="*/ 466540 h 553915"/>
                <a:gd name="connsiteX25" fmla="*/ 89651 w 874126"/>
                <a:gd name="connsiteY25" fmla="*/ 372820 h 553915"/>
                <a:gd name="connsiteX26" fmla="*/ 222045 w 874126"/>
                <a:gd name="connsiteY26" fmla="*/ 294467 h 553915"/>
                <a:gd name="connsiteX27" fmla="*/ 239318 w 874126"/>
                <a:gd name="connsiteY27" fmla="*/ 344560 h 553915"/>
                <a:gd name="connsiteX28" fmla="*/ 265333 w 874126"/>
                <a:gd name="connsiteY28" fmla="*/ 324811 h 553915"/>
                <a:gd name="connsiteX29" fmla="*/ 217412 w 874126"/>
                <a:gd name="connsiteY29" fmla="*/ 265374 h 553915"/>
                <a:gd name="connsiteX30" fmla="*/ 329093 w 874126"/>
                <a:gd name="connsiteY30" fmla="*/ 338443 h 553915"/>
                <a:gd name="connsiteX31" fmla="*/ 307322 w 874126"/>
                <a:gd name="connsiteY31" fmla="*/ 354966 h 553915"/>
                <a:gd name="connsiteX32" fmla="*/ 283556 w 874126"/>
                <a:gd name="connsiteY32" fmla="*/ 338309 h 553915"/>
                <a:gd name="connsiteX33" fmla="*/ 247431 w 874126"/>
                <a:gd name="connsiteY33" fmla="*/ 365721 h 553915"/>
                <a:gd name="connsiteX34" fmla="*/ 256710 w 874126"/>
                <a:gd name="connsiteY34" fmla="*/ 393390 h 553915"/>
                <a:gd name="connsiteX35" fmla="*/ 235166 w 874126"/>
                <a:gd name="connsiteY35" fmla="*/ 409765 h 553915"/>
                <a:gd name="connsiteX36" fmla="*/ 195494 w 874126"/>
                <a:gd name="connsiteY36" fmla="*/ 282018 h 553915"/>
                <a:gd name="connsiteX37" fmla="*/ 367413 w 874126"/>
                <a:gd name="connsiteY37" fmla="*/ 165685 h 553915"/>
                <a:gd name="connsiteX38" fmla="*/ 433517 w 874126"/>
                <a:gd name="connsiteY38" fmla="*/ 272687 h 553915"/>
                <a:gd name="connsiteX39" fmla="*/ 411665 w 874126"/>
                <a:gd name="connsiteY39" fmla="*/ 286293 h 553915"/>
                <a:gd name="connsiteX40" fmla="*/ 317739 w 874126"/>
                <a:gd name="connsiteY40" fmla="*/ 244293 h 553915"/>
                <a:gd name="connsiteX41" fmla="*/ 362566 w 874126"/>
                <a:gd name="connsiteY41" fmla="*/ 316865 h 553915"/>
                <a:gd name="connsiteX42" fmla="*/ 341746 w 874126"/>
                <a:gd name="connsiteY42" fmla="*/ 329839 h 553915"/>
                <a:gd name="connsiteX43" fmla="*/ 275657 w 874126"/>
                <a:gd name="connsiteY43" fmla="*/ 222836 h 553915"/>
                <a:gd name="connsiteX44" fmla="*/ 297427 w 874126"/>
                <a:gd name="connsiteY44" fmla="*/ 209271 h 553915"/>
                <a:gd name="connsiteX45" fmla="*/ 390979 w 874126"/>
                <a:gd name="connsiteY45" fmla="*/ 250854 h 553915"/>
                <a:gd name="connsiteX46" fmla="*/ 346433 w 874126"/>
                <a:gd name="connsiteY46" fmla="*/ 178753 h 553915"/>
                <a:gd name="connsiteX47" fmla="*/ 501508 w 874126"/>
                <a:gd name="connsiteY47" fmla="*/ 97281 h 553915"/>
                <a:gd name="connsiteX48" fmla="*/ 556993 w 874126"/>
                <a:gd name="connsiteY48" fmla="*/ 210199 h 553915"/>
                <a:gd name="connsiteX49" fmla="*/ 533937 w 874126"/>
                <a:gd name="connsiteY49" fmla="*/ 221626 h 553915"/>
                <a:gd name="connsiteX50" fmla="*/ 444496 w 874126"/>
                <a:gd name="connsiteY50" fmla="*/ 170699 h 553915"/>
                <a:gd name="connsiteX51" fmla="*/ 482133 w 874126"/>
                <a:gd name="connsiteY51" fmla="*/ 247291 h 553915"/>
                <a:gd name="connsiteX52" fmla="*/ 460161 w 874126"/>
                <a:gd name="connsiteY52" fmla="*/ 258168 h 553915"/>
                <a:gd name="connsiteX53" fmla="*/ 404676 w 874126"/>
                <a:gd name="connsiteY53" fmla="*/ 145249 h 553915"/>
                <a:gd name="connsiteX54" fmla="*/ 427652 w 874126"/>
                <a:gd name="connsiteY54" fmla="*/ 133876 h 553915"/>
                <a:gd name="connsiteX55" fmla="*/ 516758 w 874126"/>
                <a:gd name="connsiteY55" fmla="*/ 184345 h 553915"/>
                <a:gd name="connsiteX56" fmla="*/ 479375 w 874126"/>
                <a:gd name="connsiteY56" fmla="*/ 108251 h 553915"/>
                <a:gd name="connsiteX57" fmla="*/ 562657 w 874126"/>
                <a:gd name="connsiteY57" fmla="*/ 72704 h 553915"/>
                <a:gd name="connsiteX58" fmla="*/ 610229 w 874126"/>
                <a:gd name="connsiteY58" fmla="*/ 189212 h 553915"/>
                <a:gd name="connsiteX59" fmla="*/ 586008 w 874126"/>
                <a:gd name="connsiteY59" fmla="*/ 199174 h 553915"/>
                <a:gd name="connsiteX60" fmla="*/ 538436 w 874126"/>
                <a:gd name="connsiteY60" fmla="*/ 82680 h 553915"/>
                <a:gd name="connsiteX61" fmla="*/ 703955 w 874126"/>
                <a:gd name="connsiteY61" fmla="*/ 23996 h 553915"/>
                <a:gd name="connsiteX62" fmla="*/ 742998 w 874126"/>
                <a:gd name="connsiteY62" fmla="*/ 143650 h 553915"/>
                <a:gd name="connsiteX63" fmla="*/ 718563 w 874126"/>
                <a:gd name="connsiteY63" fmla="*/ 151689 h 553915"/>
                <a:gd name="connsiteX64" fmla="*/ 637195 w 874126"/>
                <a:gd name="connsiteY64" fmla="*/ 88582 h 553915"/>
                <a:gd name="connsiteX65" fmla="*/ 663680 w 874126"/>
                <a:gd name="connsiteY65" fmla="*/ 169745 h 553915"/>
                <a:gd name="connsiteX66" fmla="*/ 640395 w 874126"/>
                <a:gd name="connsiteY66" fmla="*/ 177408 h 553915"/>
                <a:gd name="connsiteX67" fmla="*/ 601352 w 874126"/>
                <a:gd name="connsiteY67" fmla="*/ 57754 h 553915"/>
                <a:gd name="connsiteX68" fmla="*/ 625694 w 874126"/>
                <a:gd name="connsiteY68" fmla="*/ 49742 h 553915"/>
                <a:gd name="connsiteX69" fmla="*/ 706807 w 874126"/>
                <a:gd name="connsiteY69" fmla="*/ 112352 h 553915"/>
                <a:gd name="connsiteX70" fmla="*/ 680497 w 874126"/>
                <a:gd name="connsiteY70" fmla="*/ 31713 h 553915"/>
                <a:gd name="connsiteX71" fmla="*/ 820724 w 874126"/>
                <a:gd name="connsiteY71" fmla="*/ 106 h 553915"/>
                <a:gd name="connsiteX72" fmla="*/ 838987 w 874126"/>
                <a:gd name="connsiteY72" fmla="*/ 4314 h 553915"/>
                <a:gd name="connsiteX73" fmla="*/ 854184 w 874126"/>
                <a:gd name="connsiteY73" fmla="*/ 14881 h 553915"/>
                <a:gd name="connsiteX74" fmla="*/ 863985 w 874126"/>
                <a:gd name="connsiteY74" fmla="*/ 32533 h 553915"/>
                <a:gd name="connsiteX75" fmla="*/ 837795 w 874126"/>
                <a:gd name="connsiteY75" fmla="*/ 37938 h 553915"/>
                <a:gd name="connsiteX76" fmla="*/ 831408 w 874126"/>
                <a:gd name="connsiteY76" fmla="*/ 28083 h 553915"/>
                <a:gd name="connsiteX77" fmla="*/ 820415 w 874126"/>
                <a:gd name="connsiteY77" fmla="*/ 22719 h 553915"/>
                <a:gd name="connsiteX78" fmla="*/ 805446 w 874126"/>
                <a:gd name="connsiteY78" fmla="*/ 23041 h 553915"/>
                <a:gd name="connsiteX79" fmla="*/ 787210 w 874126"/>
                <a:gd name="connsiteY79" fmla="*/ 32869 h 553915"/>
                <a:gd name="connsiteX80" fmla="*/ 779565 w 874126"/>
                <a:gd name="connsiteY80" fmla="*/ 50387 h 553915"/>
                <a:gd name="connsiteX81" fmla="*/ 780462 w 874126"/>
                <a:gd name="connsiteY81" fmla="*/ 71938 h 553915"/>
                <a:gd name="connsiteX82" fmla="*/ 788147 w 874126"/>
                <a:gd name="connsiteY82" fmla="*/ 92024 h 553915"/>
                <a:gd name="connsiteX83" fmla="*/ 802192 w 874126"/>
                <a:gd name="connsiteY83" fmla="*/ 105078 h 553915"/>
                <a:gd name="connsiteX84" fmla="*/ 823174 w 874126"/>
                <a:gd name="connsiteY84" fmla="*/ 106759 h 553915"/>
                <a:gd name="connsiteX85" fmla="*/ 838076 w 874126"/>
                <a:gd name="connsiteY85" fmla="*/ 100386 h 553915"/>
                <a:gd name="connsiteX86" fmla="*/ 846324 w 874126"/>
                <a:gd name="connsiteY86" fmla="*/ 89563 h 553915"/>
                <a:gd name="connsiteX87" fmla="*/ 847837 w 874126"/>
                <a:gd name="connsiteY87" fmla="*/ 75783 h 553915"/>
                <a:gd name="connsiteX88" fmla="*/ 818729 w 874126"/>
                <a:gd name="connsiteY88" fmla="*/ 81793 h 553915"/>
                <a:gd name="connsiteX89" fmla="*/ 814524 w 874126"/>
                <a:gd name="connsiteY89" fmla="*/ 61277 h 553915"/>
                <a:gd name="connsiteX90" fmla="*/ 869367 w 874126"/>
                <a:gd name="connsiteY90" fmla="*/ 49943 h 553915"/>
                <a:gd name="connsiteX91" fmla="*/ 871938 w 874126"/>
                <a:gd name="connsiteY91" fmla="*/ 62500 h 553915"/>
                <a:gd name="connsiteX92" fmla="*/ 871282 w 874126"/>
                <a:gd name="connsiteY92" fmla="*/ 92051 h 553915"/>
                <a:gd name="connsiteX93" fmla="*/ 856393 w 874126"/>
                <a:gd name="connsiteY93" fmla="*/ 114987 h 553915"/>
                <a:gd name="connsiteX94" fmla="*/ 827538 w 874126"/>
                <a:gd name="connsiteY94" fmla="*/ 128108 h 553915"/>
                <a:gd name="connsiteX95" fmla="*/ 793543 w 874126"/>
                <a:gd name="connsiteY95" fmla="*/ 126965 h 553915"/>
                <a:gd name="connsiteX96" fmla="*/ 768278 w 874126"/>
                <a:gd name="connsiteY96" fmla="*/ 109219 h 553915"/>
                <a:gd name="connsiteX97" fmla="*/ 754178 w 874126"/>
                <a:gd name="connsiteY97" fmla="*/ 77370 h 553915"/>
                <a:gd name="connsiteX98" fmla="*/ 754580 w 874126"/>
                <a:gd name="connsiteY98" fmla="*/ 42374 h 553915"/>
                <a:gd name="connsiteX99" fmla="*/ 770808 w 874126"/>
                <a:gd name="connsiteY99" fmla="*/ 16010 h 553915"/>
                <a:gd name="connsiteX100" fmla="*/ 801604 w 874126"/>
                <a:gd name="connsiteY100" fmla="*/ 1477 h 553915"/>
                <a:gd name="connsiteX101" fmla="*/ 820724 w 874126"/>
                <a:gd name="connsiteY101" fmla="*/ 106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74126" h="553915">
                  <a:moveTo>
                    <a:pt x="60034" y="440781"/>
                  </a:moveTo>
                  <a:cubicBezTo>
                    <a:pt x="55093" y="441453"/>
                    <a:pt x="50608" y="443967"/>
                    <a:pt x="46605" y="448309"/>
                  </a:cubicBezTo>
                  <a:lnTo>
                    <a:pt x="32612" y="463474"/>
                  </a:lnTo>
                  <a:lnTo>
                    <a:pt x="60905" y="489785"/>
                  </a:lnTo>
                  <a:lnTo>
                    <a:pt x="74896" y="474620"/>
                  </a:lnTo>
                  <a:cubicBezTo>
                    <a:pt x="79034" y="470143"/>
                    <a:pt x="81189" y="465410"/>
                    <a:pt x="81377" y="460450"/>
                  </a:cubicBezTo>
                  <a:cubicBezTo>
                    <a:pt x="81564" y="455475"/>
                    <a:pt x="79328" y="450823"/>
                    <a:pt x="74682" y="446494"/>
                  </a:cubicBezTo>
                  <a:cubicBezTo>
                    <a:pt x="69848" y="442004"/>
                    <a:pt x="64961" y="440095"/>
                    <a:pt x="60034" y="440781"/>
                  </a:cubicBezTo>
                  <a:close/>
                  <a:moveTo>
                    <a:pt x="72124" y="415559"/>
                  </a:moveTo>
                  <a:cubicBezTo>
                    <a:pt x="79234" y="416648"/>
                    <a:pt x="86197" y="420359"/>
                    <a:pt x="92985" y="426664"/>
                  </a:cubicBezTo>
                  <a:cubicBezTo>
                    <a:pt x="99680" y="432902"/>
                    <a:pt x="103844" y="439530"/>
                    <a:pt x="105477" y="446575"/>
                  </a:cubicBezTo>
                  <a:cubicBezTo>
                    <a:pt x="107098" y="453620"/>
                    <a:pt x="106669" y="460624"/>
                    <a:pt x="104165" y="467615"/>
                  </a:cubicBezTo>
                  <a:cubicBezTo>
                    <a:pt x="101662" y="474593"/>
                    <a:pt x="97604" y="481127"/>
                    <a:pt x="91994" y="487204"/>
                  </a:cubicBezTo>
                  <a:lnTo>
                    <a:pt x="76356" y="504157"/>
                  </a:lnTo>
                  <a:lnTo>
                    <a:pt x="109093" y="534608"/>
                  </a:lnTo>
                  <a:lnTo>
                    <a:pt x="91298" y="553887"/>
                  </a:lnTo>
                  <a:lnTo>
                    <a:pt x="-700" y="468328"/>
                  </a:lnTo>
                  <a:lnTo>
                    <a:pt x="32733" y="432096"/>
                  </a:lnTo>
                  <a:cubicBezTo>
                    <a:pt x="38344" y="426005"/>
                    <a:pt x="44542" y="421461"/>
                    <a:pt x="51304" y="418436"/>
                  </a:cubicBezTo>
                  <a:cubicBezTo>
                    <a:pt x="58066" y="415425"/>
                    <a:pt x="65001" y="414457"/>
                    <a:pt x="72124" y="415559"/>
                  </a:cubicBezTo>
                  <a:close/>
                  <a:moveTo>
                    <a:pt x="109133" y="355262"/>
                  </a:moveTo>
                  <a:lnTo>
                    <a:pt x="177512" y="431786"/>
                  </a:lnTo>
                  <a:lnTo>
                    <a:pt x="216904" y="396307"/>
                  </a:lnTo>
                  <a:lnTo>
                    <a:pt x="232261" y="413516"/>
                  </a:lnTo>
                  <a:lnTo>
                    <a:pt x="173389" y="466540"/>
                  </a:lnTo>
                  <a:lnTo>
                    <a:pt x="89651" y="372820"/>
                  </a:lnTo>
                  <a:close/>
                  <a:moveTo>
                    <a:pt x="222045" y="294467"/>
                  </a:moveTo>
                  <a:lnTo>
                    <a:pt x="239318" y="344560"/>
                  </a:lnTo>
                  <a:lnTo>
                    <a:pt x="265333" y="324811"/>
                  </a:lnTo>
                  <a:close/>
                  <a:moveTo>
                    <a:pt x="217412" y="265374"/>
                  </a:moveTo>
                  <a:lnTo>
                    <a:pt x="329093" y="338443"/>
                  </a:lnTo>
                  <a:lnTo>
                    <a:pt x="307322" y="354966"/>
                  </a:lnTo>
                  <a:lnTo>
                    <a:pt x="283556" y="338309"/>
                  </a:lnTo>
                  <a:lnTo>
                    <a:pt x="247431" y="365721"/>
                  </a:lnTo>
                  <a:lnTo>
                    <a:pt x="256710" y="393390"/>
                  </a:lnTo>
                  <a:lnTo>
                    <a:pt x="235166" y="409765"/>
                  </a:lnTo>
                  <a:lnTo>
                    <a:pt x="195494" y="282018"/>
                  </a:lnTo>
                  <a:close/>
                  <a:moveTo>
                    <a:pt x="367413" y="165685"/>
                  </a:moveTo>
                  <a:lnTo>
                    <a:pt x="433517" y="272687"/>
                  </a:lnTo>
                  <a:lnTo>
                    <a:pt x="411665" y="286293"/>
                  </a:lnTo>
                  <a:lnTo>
                    <a:pt x="317739" y="244293"/>
                  </a:lnTo>
                  <a:lnTo>
                    <a:pt x="362566" y="316865"/>
                  </a:lnTo>
                  <a:lnTo>
                    <a:pt x="341746" y="329839"/>
                  </a:lnTo>
                  <a:lnTo>
                    <a:pt x="275657" y="222836"/>
                  </a:lnTo>
                  <a:lnTo>
                    <a:pt x="297427" y="209271"/>
                  </a:lnTo>
                  <a:lnTo>
                    <a:pt x="390979" y="250854"/>
                  </a:lnTo>
                  <a:lnTo>
                    <a:pt x="346433" y="178753"/>
                  </a:lnTo>
                  <a:close/>
                  <a:moveTo>
                    <a:pt x="501508" y="97281"/>
                  </a:moveTo>
                  <a:lnTo>
                    <a:pt x="556993" y="210199"/>
                  </a:lnTo>
                  <a:lnTo>
                    <a:pt x="533937" y="221626"/>
                  </a:lnTo>
                  <a:lnTo>
                    <a:pt x="444496" y="170699"/>
                  </a:lnTo>
                  <a:lnTo>
                    <a:pt x="482133" y="247291"/>
                  </a:lnTo>
                  <a:lnTo>
                    <a:pt x="460161" y="258168"/>
                  </a:lnTo>
                  <a:lnTo>
                    <a:pt x="404676" y="145249"/>
                  </a:lnTo>
                  <a:lnTo>
                    <a:pt x="427652" y="133876"/>
                  </a:lnTo>
                  <a:lnTo>
                    <a:pt x="516758" y="184345"/>
                  </a:lnTo>
                  <a:lnTo>
                    <a:pt x="479375" y="108251"/>
                  </a:lnTo>
                  <a:close/>
                  <a:moveTo>
                    <a:pt x="562657" y="72704"/>
                  </a:moveTo>
                  <a:lnTo>
                    <a:pt x="610229" y="189212"/>
                  </a:lnTo>
                  <a:lnTo>
                    <a:pt x="586008" y="199174"/>
                  </a:lnTo>
                  <a:lnTo>
                    <a:pt x="538436" y="82680"/>
                  </a:lnTo>
                  <a:close/>
                  <a:moveTo>
                    <a:pt x="703955" y="23996"/>
                  </a:moveTo>
                  <a:lnTo>
                    <a:pt x="742998" y="143650"/>
                  </a:lnTo>
                  <a:lnTo>
                    <a:pt x="718563" y="151689"/>
                  </a:lnTo>
                  <a:lnTo>
                    <a:pt x="637195" y="88582"/>
                  </a:lnTo>
                  <a:lnTo>
                    <a:pt x="663680" y="169745"/>
                  </a:lnTo>
                  <a:lnTo>
                    <a:pt x="640395" y="177408"/>
                  </a:lnTo>
                  <a:lnTo>
                    <a:pt x="601352" y="57754"/>
                  </a:lnTo>
                  <a:lnTo>
                    <a:pt x="625694" y="49742"/>
                  </a:lnTo>
                  <a:lnTo>
                    <a:pt x="706807" y="112352"/>
                  </a:lnTo>
                  <a:lnTo>
                    <a:pt x="680497" y="31713"/>
                  </a:lnTo>
                  <a:close/>
                  <a:moveTo>
                    <a:pt x="820724" y="106"/>
                  </a:moveTo>
                  <a:cubicBezTo>
                    <a:pt x="827150" y="495"/>
                    <a:pt x="833243" y="1907"/>
                    <a:pt x="838987" y="4314"/>
                  </a:cubicBezTo>
                  <a:cubicBezTo>
                    <a:pt x="844744" y="6720"/>
                    <a:pt x="849818" y="10243"/>
                    <a:pt x="854184" y="14881"/>
                  </a:cubicBezTo>
                  <a:cubicBezTo>
                    <a:pt x="858562" y="19519"/>
                    <a:pt x="861829" y="25394"/>
                    <a:pt x="863985" y="32533"/>
                  </a:cubicBezTo>
                  <a:lnTo>
                    <a:pt x="837795" y="37938"/>
                  </a:lnTo>
                  <a:cubicBezTo>
                    <a:pt x="836483" y="34012"/>
                    <a:pt x="834354" y="30718"/>
                    <a:pt x="831408" y="28083"/>
                  </a:cubicBezTo>
                  <a:cubicBezTo>
                    <a:pt x="828450" y="25448"/>
                    <a:pt x="824794" y="23660"/>
                    <a:pt x="820415" y="22719"/>
                  </a:cubicBezTo>
                  <a:cubicBezTo>
                    <a:pt x="816038" y="21778"/>
                    <a:pt x="811043" y="21885"/>
                    <a:pt x="805446" y="23041"/>
                  </a:cubicBezTo>
                  <a:cubicBezTo>
                    <a:pt x="797412" y="24695"/>
                    <a:pt x="791334" y="27976"/>
                    <a:pt x="787210" y="32869"/>
                  </a:cubicBezTo>
                  <a:cubicBezTo>
                    <a:pt x="783073" y="37763"/>
                    <a:pt x="780529" y="43611"/>
                    <a:pt x="779565" y="50387"/>
                  </a:cubicBezTo>
                  <a:cubicBezTo>
                    <a:pt x="778614" y="57176"/>
                    <a:pt x="778909" y="64356"/>
                    <a:pt x="780462" y="71938"/>
                  </a:cubicBezTo>
                  <a:cubicBezTo>
                    <a:pt x="782001" y="79453"/>
                    <a:pt x="784559" y="86149"/>
                    <a:pt x="788147" y="92024"/>
                  </a:cubicBezTo>
                  <a:cubicBezTo>
                    <a:pt x="791736" y="97912"/>
                    <a:pt x="796409" y="102255"/>
                    <a:pt x="802192" y="105078"/>
                  </a:cubicBezTo>
                  <a:cubicBezTo>
                    <a:pt x="807963" y="107901"/>
                    <a:pt x="814952" y="108453"/>
                    <a:pt x="823174" y="106759"/>
                  </a:cubicBezTo>
                  <a:cubicBezTo>
                    <a:pt x="829253" y="105508"/>
                    <a:pt x="834220" y="103384"/>
                    <a:pt x="838076" y="100386"/>
                  </a:cubicBezTo>
                  <a:cubicBezTo>
                    <a:pt x="841946" y="97388"/>
                    <a:pt x="844690" y="93785"/>
                    <a:pt x="846324" y="89563"/>
                  </a:cubicBezTo>
                  <a:cubicBezTo>
                    <a:pt x="847971" y="85342"/>
                    <a:pt x="848467" y="80744"/>
                    <a:pt x="847837" y="75783"/>
                  </a:cubicBezTo>
                  <a:lnTo>
                    <a:pt x="818729" y="81793"/>
                  </a:lnTo>
                  <a:lnTo>
                    <a:pt x="814524" y="61277"/>
                  </a:lnTo>
                  <a:lnTo>
                    <a:pt x="869367" y="49943"/>
                  </a:lnTo>
                  <a:lnTo>
                    <a:pt x="871938" y="62500"/>
                  </a:lnTo>
                  <a:cubicBezTo>
                    <a:pt x="874120" y="73188"/>
                    <a:pt x="873906" y="83043"/>
                    <a:pt x="871282" y="92051"/>
                  </a:cubicBezTo>
                  <a:cubicBezTo>
                    <a:pt x="868658" y="101058"/>
                    <a:pt x="863690" y="108708"/>
                    <a:pt x="856393" y="114987"/>
                  </a:cubicBezTo>
                  <a:cubicBezTo>
                    <a:pt x="849082" y="121279"/>
                    <a:pt x="839469" y="125648"/>
                    <a:pt x="827538" y="128108"/>
                  </a:cubicBezTo>
                  <a:cubicBezTo>
                    <a:pt x="814952" y="130716"/>
                    <a:pt x="803626" y="130326"/>
                    <a:pt x="793543" y="126965"/>
                  </a:cubicBezTo>
                  <a:cubicBezTo>
                    <a:pt x="783475" y="123604"/>
                    <a:pt x="775052" y="117689"/>
                    <a:pt x="768278" y="109219"/>
                  </a:cubicBezTo>
                  <a:cubicBezTo>
                    <a:pt x="761489" y="100749"/>
                    <a:pt x="756803" y="90128"/>
                    <a:pt x="754178" y="77370"/>
                  </a:cubicBezTo>
                  <a:cubicBezTo>
                    <a:pt x="751554" y="64530"/>
                    <a:pt x="751688" y="52874"/>
                    <a:pt x="754580" y="42374"/>
                  </a:cubicBezTo>
                  <a:cubicBezTo>
                    <a:pt x="757472" y="31874"/>
                    <a:pt x="762881" y="23082"/>
                    <a:pt x="770808" y="16010"/>
                  </a:cubicBezTo>
                  <a:cubicBezTo>
                    <a:pt x="778748" y="8925"/>
                    <a:pt x="789004" y="4085"/>
                    <a:pt x="801604" y="1477"/>
                  </a:cubicBezTo>
                  <a:cubicBezTo>
                    <a:pt x="807937" y="173"/>
                    <a:pt x="814310" y="-284"/>
                    <a:pt x="820724" y="106"/>
                  </a:cubicBezTo>
                  <a:close/>
                </a:path>
              </a:pathLst>
            </a:custGeom>
            <a:solidFill>
              <a:srgbClr val="3F61C4"/>
            </a:solidFill>
            <a:ln w="13374" cap="flat">
              <a:noFill/>
              <a:prstDash val="solid"/>
              <a:miter/>
            </a:ln>
          </p:spPr>
          <p:txBody>
            <a:bodyPr rtlCol="0" anchor="ctr"/>
            <a:lstStyle/>
            <a:p>
              <a:endParaRPr lang="en-AU"/>
            </a:p>
          </p:txBody>
        </p:sp>
        <p:sp>
          <p:nvSpPr>
            <p:cNvPr id="137" name="Freeform 136">
              <a:extLst>
                <a:ext uri="{FF2B5EF4-FFF2-40B4-BE49-F238E27FC236}">
                  <a16:creationId xmlns:a16="http://schemas.microsoft.com/office/drawing/2014/main" id="{40671F1F-3914-C84C-D3AB-F497BFE70B7F}"/>
                </a:ext>
              </a:extLst>
            </p:cNvPr>
            <p:cNvSpPr/>
            <p:nvPr/>
          </p:nvSpPr>
          <p:spPr>
            <a:xfrm>
              <a:off x="7702692" y="2584354"/>
              <a:ext cx="276985" cy="1886372"/>
            </a:xfrm>
            <a:custGeom>
              <a:avLst/>
              <a:gdLst>
                <a:gd name="connsiteX0" fmla="*/ 276286 w 276985"/>
                <a:gd name="connsiteY0" fmla="*/ 10245 h 1886372"/>
                <a:gd name="connsiteX1" fmla="*/ 145552 w 276985"/>
                <a:gd name="connsiteY1" fmla="*/ 1886343 h 1886372"/>
                <a:gd name="connsiteX2" fmla="*/ -700 w 276985"/>
                <a:gd name="connsiteY2" fmla="*/ 1876058 h 1886372"/>
                <a:gd name="connsiteX3" fmla="*/ 130020 w 276985"/>
                <a:gd name="connsiteY3" fmla="*/ -29 h 1886372"/>
              </a:gdLst>
              <a:ahLst/>
              <a:cxnLst>
                <a:cxn ang="0">
                  <a:pos x="connsiteX0" y="connsiteY0"/>
                </a:cxn>
                <a:cxn ang="0">
                  <a:pos x="connsiteX1" y="connsiteY1"/>
                </a:cxn>
                <a:cxn ang="0">
                  <a:pos x="connsiteX2" y="connsiteY2"/>
                </a:cxn>
                <a:cxn ang="0">
                  <a:pos x="connsiteX3" y="connsiteY3"/>
                </a:cxn>
              </a:cxnLst>
              <a:rect l="l" t="t" r="r" b="b"/>
              <a:pathLst>
                <a:path w="276985" h="1886372">
                  <a:moveTo>
                    <a:pt x="276286" y="10245"/>
                  </a:moveTo>
                  <a:lnTo>
                    <a:pt x="145552" y="1886343"/>
                  </a:lnTo>
                  <a:lnTo>
                    <a:pt x="-700" y="1876058"/>
                  </a:lnTo>
                  <a:lnTo>
                    <a:pt x="130020" y="-29"/>
                  </a:lnTo>
                  <a:close/>
                </a:path>
              </a:pathLst>
            </a:custGeom>
            <a:solidFill>
              <a:srgbClr val="D9D9D9"/>
            </a:solidFill>
            <a:ln w="13374" cap="flat">
              <a:noFill/>
              <a:prstDash val="solid"/>
              <a:miter/>
            </a:ln>
          </p:spPr>
          <p:txBody>
            <a:bodyPr rtlCol="0" anchor="ctr"/>
            <a:lstStyle/>
            <a:p>
              <a:endParaRPr lang="en-AU"/>
            </a:p>
          </p:txBody>
        </p:sp>
        <p:sp>
          <p:nvSpPr>
            <p:cNvPr id="141" name="Freeform 140">
              <a:extLst>
                <a:ext uri="{FF2B5EF4-FFF2-40B4-BE49-F238E27FC236}">
                  <a16:creationId xmlns:a16="http://schemas.microsoft.com/office/drawing/2014/main" id="{511566CC-1F01-507C-3223-5D70629DC923}"/>
                </a:ext>
              </a:extLst>
            </p:cNvPr>
            <p:cNvSpPr/>
            <p:nvPr/>
          </p:nvSpPr>
          <p:spPr>
            <a:xfrm>
              <a:off x="4937400" y="4252482"/>
              <a:ext cx="1853903" cy="886163"/>
            </a:xfrm>
            <a:custGeom>
              <a:avLst/>
              <a:gdLst>
                <a:gd name="connsiteX0" fmla="*/ 64720 w 1853903"/>
                <a:gd name="connsiteY0" fmla="*/ -29 h 886163"/>
                <a:gd name="connsiteX1" fmla="*/ 1853204 w 1853903"/>
                <a:gd name="connsiteY1" fmla="*/ 722988 h 886163"/>
                <a:gd name="connsiteX2" fmla="*/ 1787783 w 1853903"/>
                <a:gd name="connsiteY2" fmla="*/ 886134 h 886163"/>
                <a:gd name="connsiteX3" fmla="*/ -700 w 1853903"/>
                <a:gd name="connsiteY3" fmla="*/ 163130 h 886163"/>
              </a:gdLst>
              <a:ahLst/>
              <a:cxnLst>
                <a:cxn ang="0">
                  <a:pos x="connsiteX0" y="connsiteY0"/>
                </a:cxn>
                <a:cxn ang="0">
                  <a:pos x="connsiteX1" y="connsiteY1"/>
                </a:cxn>
                <a:cxn ang="0">
                  <a:pos x="connsiteX2" y="connsiteY2"/>
                </a:cxn>
                <a:cxn ang="0">
                  <a:pos x="connsiteX3" y="connsiteY3"/>
                </a:cxn>
              </a:cxnLst>
              <a:rect l="l" t="t" r="r" b="b"/>
              <a:pathLst>
                <a:path w="1853903" h="886163">
                  <a:moveTo>
                    <a:pt x="64720" y="-29"/>
                  </a:moveTo>
                  <a:lnTo>
                    <a:pt x="1853204" y="722988"/>
                  </a:lnTo>
                  <a:lnTo>
                    <a:pt x="1787783" y="886134"/>
                  </a:lnTo>
                  <a:lnTo>
                    <a:pt x="-700" y="163130"/>
                  </a:lnTo>
                  <a:close/>
                </a:path>
              </a:pathLst>
            </a:custGeom>
            <a:solidFill>
              <a:srgbClr val="D9D9D9"/>
            </a:solidFill>
            <a:ln w="13374" cap="flat">
              <a:noFill/>
              <a:prstDash val="solid"/>
              <a:miter/>
            </a:ln>
          </p:spPr>
          <p:txBody>
            <a:bodyPr rtlCol="0" anchor="ctr"/>
            <a:lstStyle/>
            <a:p>
              <a:endParaRPr lang="en-AU"/>
            </a:p>
          </p:txBody>
        </p:sp>
        <p:sp>
          <p:nvSpPr>
            <p:cNvPr id="142" name="Freeform 141">
              <a:extLst>
                <a:ext uri="{FF2B5EF4-FFF2-40B4-BE49-F238E27FC236}">
                  <a16:creationId xmlns:a16="http://schemas.microsoft.com/office/drawing/2014/main" id="{51F2AB22-DD41-1B33-0085-B1DC44C22F84}"/>
                </a:ext>
              </a:extLst>
            </p:cNvPr>
            <p:cNvSpPr/>
            <p:nvPr/>
          </p:nvSpPr>
          <p:spPr>
            <a:xfrm>
              <a:off x="4893914" y="3686202"/>
              <a:ext cx="568257" cy="629781"/>
            </a:xfrm>
            <a:custGeom>
              <a:avLst/>
              <a:gdLst>
                <a:gd name="connsiteX0" fmla="*/ -700 w 568257"/>
                <a:gd name="connsiteY0" fmla="*/ 406498 h 629781"/>
                <a:gd name="connsiteX1" fmla="*/ 201908 w 568257"/>
                <a:gd name="connsiteY1" fmla="*/ 71924 h 629781"/>
                <a:gd name="connsiteX2" fmla="*/ 495898 w 568257"/>
                <a:gd name="connsiteY2" fmla="*/ -29 h 629781"/>
                <a:gd name="connsiteX3" fmla="*/ 567557 w 568257"/>
                <a:gd name="connsiteY3" fmla="*/ 295179 h 629781"/>
                <a:gd name="connsiteX4" fmla="*/ 364950 w 568257"/>
                <a:gd name="connsiteY4" fmla="*/ 629753 h 629781"/>
                <a:gd name="connsiteX5" fmla="*/ 293291 w 568257"/>
                <a:gd name="connsiteY5" fmla="*/ 334544 h 6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57" h="629781">
                  <a:moveTo>
                    <a:pt x="-700" y="406498"/>
                  </a:moveTo>
                  <a:lnTo>
                    <a:pt x="201908" y="71924"/>
                  </a:lnTo>
                  <a:lnTo>
                    <a:pt x="495898" y="-29"/>
                  </a:lnTo>
                  <a:lnTo>
                    <a:pt x="567557" y="295179"/>
                  </a:lnTo>
                  <a:lnTo>
                    <a:pt x="364950" y="629753"/>
                  </a:lnTo>
                  <a:lnTo>
                    <a:pt x="293291" y="334544"/>
                  </a:lnTo>
                  <a:close/>
                </a:path>
              </a:pathLst>
            </a:custGeom>
            <a:solidFill>
              <a:srgbClr val="404040"/>
            </a:solidFill>
            <a:ln w="30091" cap="flat">
              <a:solidFill>
                <a:srgbClr val="404040"/>
              </a:solidFill>
              <a:prstDash val="solid"/>
              <a:miter/>
            </a:ln>
          </p:spPr>
          <p:txBody>
            <a:bodyPr rtlCol="0" anchor="ctr"/>
            <a:lstStyle/>
            <a:p>
              <a:endParaRPr lang="en-AU"/>
            </a:p>
          </p:txBody>
        </p:sp>
        <p:sp>
          <p:nvSpPr>
            <p:cNvPr id="143" name="TextBox 142">
              <a:extLst>
                <a:ext uri="{FF2B5EF4-FFF2-40B4-BE49-F238E27FC236}">
                  <a16:creationId xmlns:a16="http://schemas.microsoft.com/office/drawing/2014/main" id="{E8A34556-B2BB-4BC0-B2C9-1417A5C5D1BC}"/>
                </a:ext>
              </a:extLst>
            </p:cNvPr>
            <p:cNvSpPr txBox="1"/>
            <p:nvPr/>
          </p:nvSpPr>
          <p:spPr>
            <a:xfrm>
              <a:off x="5104523" y="3760321"/>
              <a:ext cx="293670" cy="338554"/>
            </a:xfrm>
            <a:prstGeom prst="rect">
              <a:avLst/>
            </a:prstGeom>
            <a:noFill/>
          </p:spPr>
          <p:txBody>
            <a:bodyPr wrap="none" rtlCol="0">
              <a:spAutoFit/>
            </a:bodyPr>
            <a:lstStyle/>
            <a:p>
              <a:pPr algn="l"/>
              <a:r>
                <a:rPr lang="en-AU" sz="1600" b="1" spc="0" baseline="0" dirty="0">
                  <a:ln/>
                  <a:solidFill>
                    <a:srgbClr val="FFFFFF"/>
                  </a:solidFill>
                  <a:latin typeface="Aptos"/>
                  <a:sym typeface="Aptos"/>
                  <a:rtl val="0"/>
                </a:rPr>
                <a:t>1</a:t>
              </a:r>
            </a:p>
          </p:txBody>
        </p:sp>
        <p:sp>
          <p:nvSpPr>
            <p:cNvPr id="144" name="Freeform 143">
              <a:extLst>
                <a:ext uri="{FF2B5EF4-FFF2-40B4-BE49-F238E27FC236}">
                  <a16:creationId xmlns:a16="http://schemas.microsoft.com/office/drawing/2014/main" id="{E27A4980-7E88-68A7-3679-DE13CCBBABA8}"/>
                </a:ext>
              </a:extLst>
            </p:cNvPr>
            <p:cNvSpPr/>
            <p:nvPr/>
          </p:nvSpPr>
          <p:spPr>
            <a:xfrm>
              <a:off x="6759118" y="3954119"/>
              <a:ext cx="154580" cy="185221"/>
            </a:xfrm>
            <a:custGeom>
              <a:avLst/>
              <a:gdLst>
                <a:gd name="connsiteX0" fmla="*/ -700 w 154580"/>
                <a:gd name="connsiteY0" fmla="*/ 32130 h 185221"/>
                <a:gd name="connsiteX1" fmla="*/ 53581 w 154580"/>
                <a:gd name="connsiteY1" fmla="*/ -29 h 185221"/>
                <a:gd name="connsiteX2" fmla="*/ 153881 w 154580"/>
                <a:gd name="connsiteY2" fmla="*/ 43745 h 185221"/>
                <a:gd name="connsiteX3" fmla="*/ 143504 w 154580"/>
                <a:gd name="connsiteY3" fmla="*/ 153047 h 185221"/>
                <a:gd name="connsiteX4" fmla="*/ 89210 w 154580"/>
                <a:gd name="connsiteY4" fmla="*/ 185192 h 185221"/>
                <a:gd name="connsiteX5" fmla="*/ 99600 w 154580"/>
                <a:gd name="connsiteY5" fmla="*/ 75891 h 1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0" h="185221">
                  <a:moveTo>
                    <a:pt x="-700" y="32130"/>
                  </a:moveTo>
                  <a:lnTo>
                    <a:pt x="53581" y="-29"/>
                  </a:lnTo>
                  <a:lnTo>
                    <a:pt x="153881" y="43745"/>
                  </a:lnTo>
                  <a:lnTo>
                    <a:pt x="143504" y="153047"/>
                  </a:lnTo>
                  <a:lnTo>
                    <a:pt x="89210" y="185192"/>
                  </a:lnTo>
                  <a:lnTo>
                    <a:pt x="99600" y="75891"/>
                  </a:lnTo>
                  <a:close/>
                </a:path>
              </a:pathLst>
            </a:custGeom>
            <a:solidFill>
              <a:srgbClr val="3F61C4"/>
            </a:solidFill>
            <a:ln w="13374" cap="flat">
              <a:noFill/>
              <a:prstDash val="solid"/>
              <a:miter/>
            </a:ln>
          </p:spPr>
          <p:txBody>
            <a:bodyPr rtlCol="0" anchor="ctr"/>
            <a:lstStyle/>
            <a:p>
              <a:endParaRPr lang="en-AU"/>
            </a:p>
          </p:txBody>
        </p:sp>
        <p:sp>
          <p:nvSpPr>
            <p:cNvPr id="147" name="TextBox 146">
              <a:extLst>
                <a:ext uri="{FF2B5EF4-FFF2-40B4-BE49-F238E27FC236}">
                  <a16:creationId xmlns:a16="http://schemas.microsoft.com/office/drawing/2014/main" id="{E22F8F25-AADC-B1BA-E199-F4E11D2A4945}"/>
                </a:ext>
              </a:extLst>
            </p:cNvPr>
            <p:cNvSpPr txBox="1"/>
            <p:nvPr/>
          </p:nvSpPr>
          <p:spPr>
            <a:xfrm>
              <a:off x="5574742" y="3734539"/>
              <a:ext cx="1209127"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prstClr val="white"/>
                  </a:solidFill>
                  <a:effectLst/>
                  <a:uLnTx/>
                  <a:uFillTx/>
                </a:rPr>
                <a:t>Define programme theory</a:t>
              </a:r>
            </a:p>
          </p:txBody>
        </p:sp>
      </p:grpSp>
      <p:sp>
        <p:nvSpPr>
          <p:cNvPr id="2" name="TextBox 1">
            <a:extLst>
              <a:ext uri="{FF2B5EF4-FFF2-40B4-BE49-F238E27FC236}">
                <a16:creationId xmlns:a16="http://schemas.microsoft.com/office/drawing/2014/main" id="{09E35DFA-EBC9-1764-9B7E-4D62C4140DEE}"/>
              </a:ext>
            </a:extLst>
          </p:cNvPr>
          <p:cNvSpPr txBox="1"/>
          <p:nvPr/>
        </p:nvSpPr>
        <p:spPr>
          <a:xfrm>
            <a:off x="1419865" y="1633438"/>
            <a:ext cx="6705664" cy="1015663"/>
          </a:xfrm>
          <a:prstGeom prst="rect">
            <a:avLst/>
          </a:prstGeom>
          <a:noFill/>
        </p:spPr>
        <p:txBody>
          <a:bodyPr wrap="square" rtlCol="0">
            <a:spAutoFit/>
          </a:bodyPr>
          <a:lstStyle/>
          <a:p>
            <a:pPr>
              <a:spcAft>
                <a:spcPts val="600"/>
              </a:spcAft>
            </a:pPr>
            <a:r>
              <a:rPr lang="en-AU" sz="2000" b="1" u="sng" dirty="0">
                <a:solidFill>
                  <a:srgbClr val="404040"/>
                </a:solidFill>
                <a:latin typeface="Barlow" pitchFamily="2" charset="77"/>
              </a:rPr>
              <a:t>Specify</a:t>
            </a:r>
            <a:r>
              <a:rPr lang="en-AU" sz="2000" dirty="0">
                <a:solidFill>
                  <a:srgbClr val="404040"/>
                </a:solidFill>
                <a:latin typeface="Barlow" pitchFamily="2" charset="77"/>
              </a:rPr>
              <a:t> the key theoretical constructs that are expected to mediate or influence change in clinical and service outcomes following the delivery of Engage</a:t>
            </a:r>
          </a:p>
        </p:txBody>
      </p:sp>
      <p:sp>
        <p:nvSpPr>
          <p:cNvPr id="3" name="TextBox 2">
            <a:extLst>
              <a:ext uri="{FF2B5EF4-FFF2-40B4-BE49-F238E27FC236}">
                <a16:creationId xmlns:a16="http://schemas.microsoft.com/office/drawing/2014/main" id="{AE55D80A-5269-7F13-D4DF-D510360D709B}"/>
              </a:ext>
            </a:extLst>
          </p:cNvPr>
          <p:cNvSpPr txBox="1"/>
          <p:nvPr/>
        </p:nvSpPr>
        <p:spPr>
          <a:xfrm>
            <a:off x="358773" y="1177240"/>
            <a:ext cx="1034787" cy="523220"/>
          </a:xfrm>
          <a:prstGeom prst="rect">
            <a:avLst/>
          </a:prstGeom>
          <a:noFill/>
        </p:spPr>
        <p:txBody>
          <a:bodyPr wrap="square" rtlCol="0">
            <a:spAutoFit/>
          </a:bodyPr>
          <a:lstStyle/>
          <a:p>
            <a:pPr>
              <a:spcAft>
                <a:spcPts val="600"/>
              </a:spcAft>
            </a:pPr>
            <a:r>
              <a:rPr lang="en-AU" sz="2800" dirty="0">
                <a:solidFill>
                  <a:srgbClr val="3F61C4"/>
                </a:solidFill>
              </a:rPr>
              <a:t>AIM</a:t>
            </a:r>
            <a:endParaRPr lang="en-AU" sz="2800" dirty="0">
              <a:solidFill>
                <a:srgbClr val="404040"/>
              </a:solidFill>
            </a:endParaRPr>
          </a:p>
        </p:txBody>
      </p:sp>
      <p:pic>
        <p:nvPicPr>
          <p:cNvPr id="4" name="Graphic 3" descr="Bullseye with solid fill">
            <a:extLst>
              <a:ext uri="{FF2B5EF4-FFF2-40B4-BE49-F238E27FC236}">
                <a16:creationId xmlns:a16="http://schemas.microsoft.com/office/drawing/2014/main" id="{C22619B8-C53F-8B49-F3A0-B84590D15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554" y="1700461"/>
            <a:ext cx="914400" cy="914400"/>
          </a:xfrm>
          <a:prstGeom prst="rect">
            <a:avLst/>
          </a:prstGeom>
        </p:spPr>
      </p:pic>
      <p:sp>
        <p:nvSpPr>
          <p:cNvPr id="6" name="TextBox 5">
            <a:extLst>
              <a:ext uri="{FF2B5EF4-FFF2-40B4-BE49-F238E27FC236}">
                <a16:creationId xmlns:a16="http://schemas.microsoft.com/office/drawing/2014/main" id="{E68C33F0-7684-22FC-F191-2C2CA8E94A6F}"/>
              </a:ext>
            </a:extLst>
          </p:cNvPr>
          <p:cNvSpPr txBox="1"/>
          <p:nvPr/>
        </p:nvSpPr>
        <p:spPr>
          <a:xfrm>
            <a:off x="1393560" y="3694261"/>
            <a:ext cx="6089387" cy="646331"/>
          </a:xfrm>
          <a:prstGeom prst="rect">
            <a:avLst/>
          </a:prstGeom>
          <a:noFill/>
        </p:spPr>
        <p:txBody>
          <a:bodyPr wrap="square" rtlCol="0">
            <a:spAutoFit/>
          </a:bodyPr>
          <a:lstStyle/>
          <a:p>
            <a:r>
              <a:rPr lang="en-AU" sz="2000" dirty="0">
                <a:solidFill>
                  <a:srgbClr val="404040"/>
                </a:solidFill>
                <a:latin typeface="Barlow" pitchFamily="2" charset="77"/>
              </a:rPr>
              <a:t>Review and code trial protocol &amp; intervention manual</a:t>
            </a:r>
          </a:p>
          <a:p>
            <a:r>
              <a:rPr lang="en-AU" sz="1600" i="1" dirty="0">
                <a:solidFill>
                  <a:srgbClr val="404040"/>
                </a:solidFill>
                <a:latin typeface="Barlow" pitchFamily="2" charset="77"/>
              </a:rPr>
              <a:t>Code as resources, activities, outputs and outcomes</a:t>
            </a:r>
            <a:endParaRPr lang="en-AU" sz="1200" i="1" dirty="0">
              <a:solidFill>
                <a:srgbClr val="404040"/>
              </a:solidFill>
              <a:latin typeface="Barlow" pitchFamily="2" charset="77"/>
            </a:endParaRPr>
          </a:p>
        </p:txBody>
      </p:sp>
      <p:sp>
        <p:nvSpPr>
          <p:cNvPr id="8" name="TextBox 7">
            <a:extLst>
              <a:ext uri="{FF2B5EF4-FFF2-40B4-BE49-F238E27FC236}">
                <a16:creationId xmlns:a16="http://schemas.microsoft.com/office/drawing/2014/main" id="{7BEA068E-4BED-53D5-D26B-1CEBA2D2CA39}"/>
              </a:ext>
            </a:extLst>
          </p:cNvPr>
          <p:cNvSpPr txBox="1"/>
          <p:nvPr/>
        </p:nvSpPr>
        <p:spPr>
          <a:xfrm>
            <a:off x="240193" y="3054326"/>
            <a:ext cx="1804507" cy="523220"/>
          </a:xfrm>
          <a:prstGeom prst="rect">
            <a:avLst/>
          </a:prstGeom>
          <a:noFill/>
        </p:spPr>
        <p:txBody>
          <a:bodyPr wrap="square" rtlCol="0">
            <a:spAutoFit/>
          </a:bodyPr>
          <a:lstStyle/>
          <a:p>
            <a:pPr>
              <a:spcAft>
                <a:spcPts val="600"/>
              </a:spcAft>
            </a:pPr>
            <a:r>
              <a:rPr lang="en-AU" sz="2800" dirty="0">
                <a:solidFill>
                  <a:srgbClr val="3F61C4"/>
                </a:solidFill>
              </a:rPr>
              <a:t>METHOD</a:t>
            </a:r>
            <a:endParaRPr lang="en-AU" sz="2800" dirty="0">
              <a:solidFill>
                <a:srgbClr val="404040"/>
              </a:solidFill>
            </a:endParaRPr>
          </a:p>
        </p:txBody>
      </p:sp>
      <p:sp>
        <p:nvSpPr>
          <p:cNvPr id="11" name="TextBox 10">
            <a:extLst>
              <a:ext uri="{FF2B5EF4-FFF2-40B4-BE49-F238E27FC236}">
                <a16:creationId xmlns:a16="http://schemas.microsoft.com/office/drawing/2014/main" id="{BAF7433C-7D7D-FE6A-9DDD-5708613E8AFF}"/>
              </a:ext>
            </a:extLst>
          </p:cNvPr>
          <p:cNvSpPr txBox="1"/>
          <p:nvPr/>
        </p:nvSpPr>
        <p:spPr>
          <a:xfrm>
            <a:off x="1393560" y="4875425"/>
            <a:ext cx="6089387" cy="400110"/>
          </a:xfrm>
          <a:prstGeom prst="rect">
            <a:avLst/>
          </a:prstGeom>
          <a:noFill/>
        </p:spPr>
        <p:txBody>
          <a:bodyPr wrap="square" rtlCol="0">
            <a:spAutoFit/>
          </a:bodyPr>
          <a:lstStyle/>
          <a:p>
            <a:r>
              <a:rPr lang="en-AU" sz="2000" dirty="0">
                <a:solidFill>
                  <a:srgbClr val="404040"/>
                </a:solidFill>
                <a:latin typeface="Barlow" pitchFamily="2" charset="77"/>
              </a:rPr>
              <a:t>Develop initial draft program logic model</a:t>
            </a:r>
          </a:p>
        </p:txBody>
      </p:sp>
      <p:sp>
        <p:nvSpPr>
          <p:cNvPr id="12" name="TextBox 11">
            <a:extLst>
              <a:ext uri="{FF2B5EF4-FFF2-40B4-BE49-F238E27FC236}">
                <a16:creationId xmlns:a16="http://schemas.microsoft.com/office/drawing/2014/main" id="{BB3008EA-2181-5467-F13B-611824CC60E0}"/>
              </a:ext>
            </a:extLst>
          </p:cNvPr>
          <p:cNvSpPr txBox="1"/>
          <p:nvPr/>
        </p:nvSpPr>
        <p:spPr>
          <a:xfrm>
            <a:off x="1393560" y="5680760"/>
            <a:ext cx="6089387" cy="646331"/>
          </a:xfrm>
          <a:prstGeom prst="rect">
            <a:avLst/>
          </a:prstGeom>
          <a:noFill/>
        </p:spPr>
        <p:txBody>
          <a:bodyPr wrap="square" rtlCol="0">
            <a:spAutoFit/>
          </a:bodyPr>
          <a:lstStyle/>
          <a:p>
            <a:r>
              <a:rPr lang="en-AU" sz="2000" dirty="0">
                <a:solidFill>
                  <a:srgbClr val="404040"/>
                </a:solidFill>
                <a:latin typeface="Barlow" pitchFamily="2" charset="77"/>
              </a:rPr>
              <a:t>Co-refine logic model</a:t>
            </a:r>
          </a:p>
          <a:p>
            <a:r>
              <a:rPr lang="en-AU" sz="1600" i="1" dirty="0">
                <a:solidFill>
                  <a:srgbClr val="404040"/>
                </a:solidFill>
                <a:latin typeface="Barlow" pitchFamily="2" charset="77"/>
              </a:rPr>
              <a:t>With trial investigators, including researchers and clinicians</a:t>
            </a:r>
            <a:endParaRPr lang="en-AU" sz="1200" i="1" dirty="0">
              <a:solidFill>
                <a:srgbClr val="404040"/>
              </a:solidFill>
              <a:latin typeface="Barlow" pitchFamily="2" charset="77"/>
            </a:endParaRPr>
          </a:p>
        </p:txBody>
      </p:sp>
      <p:pic>
        <p:nvPicPr>
          <p:cNvPr id="14" name="Graphic 13" descr="List with solid fill">
            <a:extLst>
              <a:ext uri="{FF2B5EF4-FFF2-40B4-BE49-F238E27FC236}">
                <a16:creationId xmlns:a16="http://schemas.microsoft.com/office/drawing/2014/main" id="{E28145BE-B4A0-663C-CB55-71AD22B822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773" y="3560227"/>
            <a:ext cx="914400" cy="914400"/>
          </a:xfrm>
          <a:prstGeom prst="rect">
            <a:avLst/>
          </a:prstGeom>
        </p:spPr>
      </p:pic>
      <p:pic>
        <p:nvPicPr>
          <p:cNvPr id="17" name="Graphic 16" descr="Badge New with solid fill">
            <a:extLst>
              <a:ext uri="{FF2B5EF4-FFF2-40B4-BE49-F238E27FC236}">
                <a16:creationId xmlns:a16="http://schemas.microsoft.com/office/drawing/2014/main" id="{D4AE1B65-81B2-0EF7-8398-CD5C1F2E88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286" y="4609220"/>
            <a:ext cx="839181" cy="839181"/>
          </a:xfrm>
          <a:prstGeom prst="rect">
            <a:avLst/>
          </a:prstGeom>
        </p:spPr>
      </p:pic>
      <p:pic>
        <p:nvPicPr>
          <p:cNvPr id="19" name="Graphic 18" descr="Group brainstorm with solid fill">
            <a:extLst>
              <a:ext uri="{FF2B5EF4-FFF2-40B4-BE49-F238E27FC236}">
                <a16:creationId xmlns:a16="http://schemas.microsoft.com/office/drawing/2014/main" id="{8F848F33-4AD6-6096-4DD4-BCE2BAF323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773" y="5481462"/>
            <a:ext cx="914400" cy="914400"/>
          </a:xfrm>
          <a:prstGeom prst="rect">
            <a:avLst/>
          </a:prstGeom>
        </p:spPr>
      </p:pic>
    </p:spTree>
    <p:extLst>
      <p:ext uri="{BB962C8B-B14F-4D97-AF65-F5344CB8AC3E}">
        <p14:creationId xmlns:p14="http://schemas.microsoft.com/office/powerpoint/2010/main" val="4115367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CB5C8-882F-7FAE-7796-7023F78E4B04}"/>
              </a:ext>
            </a:extLst>
          </p:cNvPr>
          <p:cNvSpPr/>
          <p:nvPr/>
        </p:nvSpPr>
        <p:spPr>
          <a:xfrm>
            <a:off x="472084" y="4663237"/>
            <a:ext cx="1912883" cy="651642"/>
          </a:xfrm>
          <a:prstGeom prst="rect">
            <a:avLst/>
          </a:prstGeom>
          <a:solidFill>
            <a:srgbClr val="2683C7"/>
          </a:solidFill>
          <a:ln>
            <a:solidFill>
              <a:srgbClr val="40404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1. Resources/ Inputs</a:t>
            </a:r>
          </a:p>
        </p:txBody>
      </p:sp>
      <p:sp>
        <p:nvSpPr>
          <p:cNvPr id="29" name="Rectangle 28">
            <a:extLst>
              <a:ext uri="{FF2B5EF4-FFF2-40B4-BE49-F238E27FC236}">
                <a16:creationId xmlns:a16="http://schemas.microsoft.com/office/drawing/2014/main" id="{4A4E88C1-AFDE-98D1-70A2-051CA66AEA25}"/>
              </a:ext>
            </a:extLst>
          </p:cNvPr>
          <p:cNvSpPr/>
          <p:nvPr/>
        </p:nvSpPr>
        <p:spPr>
          <a:xfrm>
            <a:off x="472084" y="2555540"/>
            <a:ext cx="1912883" cy="1494471"/>
          </a:xfrm>
          <a:prstGeom prst="rect">
            <a:avLst/>
          </a:prstGeom>
          <a:solidFill>
            <a:srgbClr val="30A7FF">
              <a:alpha val="2902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Barlow" pitchFamily="2" charset="77"/>
              </a:rPr>
              <a:t>What resources are needed to implement Engage?</a:t>
            </a:r>
          </a:p>
        </p:txBody>
      </p:sp>
      <p:pic>
        <p:nvPicPr>
          <p:cNvPr id="31" name="Graphic 30" descr="Crawl with solid fill">
            <a:extLst>
              <a:ext uri="{FF2B5EF4-FFF2-40B4-BE49-F238E27FC236}">
                <a16:creationId xmlns:a16="http://schemas.microsoft.com/office/drawing/2014/main" id="{3501B8AA-C9F8-95DA-814E-03E88F95B2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99" y="4050011"/>
            <a:ext cx="648451" cy="648451"/>
          </a:xfrm>
          <a:prstGeom prst="rect">
            <a:avLst/>
          </a:prstGeom>
        </p:spPr>
      </p:pic>
      <p:pic>
        <p:nvPicPr>
          <p:cNvPr id="40" name="Picture 39">
            <a:extLst>
              <a:ext uri="{FF2B5EF4-FFF2-40B4-BE49-F238E27FC236}">
                <a16:creationId xmlns:a16="http://schemas.microsoft.com/office/drawing/2014/main" id="{16F994FC-2B4F-F1D8-8482-74FBCAC120B8}"/>
              </a:ext>
            </a:extLst>
          </p:cNvPr>
          <p:cNvPicPr>
            <a:picLocks noChangeAspect="1"/>
          </p:cNvPicPr>
          <p:nvPr/>
        </p:nvPicPr>
        <p:blipFill>
          <a:blip r:embed="rId5"/>
          <a:stretch>
            <a:fillRect/>
          </a:stretch>
        </p:blipFill>
        <p:spPr>
          <a:xfrm>
            <a:off x="2601757" y="552034"/>
            <a:ext cx="4571192" cy="2608764"/>
          </a:xfrm>
          <a:prstGeom prst="rect">
            <a:avLst/>
          </a:prstGeom>
        </p:spPr>
      </p:pic>
      <p:pic>
        <p:nvPicPr>
          <p:cNvPr id="41" name="Picture 40">
            <a:extLst>
              <a:ext uri="{FF2B5EF4-FFF2-40B4-BE49-F238E27FC236}">
                <a16:creationId xmlns:a16="http://schemas.microsoft.com/office/drawing/2014/main" id="{9697F8F3-5D6F-0272-064D-15C5EA429E04}"/>
              </a:ext>
            </a:extLst>
          </p:cNvPr>
          <p:cNvPicPr>
            <a:picLocks noChangeAspect="1"/>
          </p:cNvPicPr>
          <p:nvPr/>
        </p:nvPicPr>
        <p:blipFill>
          <a:blip r:embed="rId6"/>
          <a:stretch>
            <a:fillRect/>
          </a:stretch>
        </p:blipFill>
        <p:spPr>
          <a:xfrm>
            <a:off x="7432797" y="552034"/>
            <a:ext cx="3095468" cy="3822201"/>
          </a:xfrm>
          <a:prstGeom prst="rect">
            <a:avLst/>
          </a:prstGeom>
        </p:spPr>
      </p:pic>
      <p:pic>
        <p:nvPicPr>
          <p:cNvPr id="42" name="Picture 41">
            <a:extLst>
              <a:ext uri="{FF2B5EF4-FFF2-40B4-BE49-F238E27FC236}">
                <a16:creationId xmlns:a16="http://schemas.microsoft.com/office/drawing/2014/main" id="{2B86F417-D937-8ED3-3115-2834B802D871}"/>
              </a:ext>
            </a:extLst>
          </p:cNvPr>
          <p:cNvPicPr>
            <a:picLocks noChangeAspect="1"/>
          </p:cNvPicPr>
          <p:nvPr/>
        </p:nvPicPr>
        <p:blipFill>
          <a:blip r:embed="rId7"/>
          <a:stretch>
            <a:fillRect/>
          </a:stretch>
        </p:blipFill>
        <p:spPr>
          <a:xfrm>
            <a:off x="2544845" y="3419670"/>
            <a:ext cx="4445568" cy="2562510"/>
          </a:xfrm>
          <a:prstGeom prst="rect">
            <a:avLst/>
          </a:prstGeom>
        </p:spPr>
      </p:pic>
      <p:pic>
        <p:nvPicPr>
          <p:cNvPr id="43" name="Picture 42">
            <a:extLst>
              <a:ext uri="{FF2B5EF4-FFF2-40B4-BE49-F238E27FC236}">
                <a16:creationId xmlns:a16="http://schemas.microsoft.com/office/drawing/2014/main" id="{83D20ACE-FF1C-91AF-43BA-12AEA408D587}"/>
              </a:ext>
            </a:extLst>
          </p:cNvPr>
          <p:cNvPicPr>
            <a:picLocks noChangeAspect="1"/>
          </p:cNvPicPr>
          <p:nvPr/>
        </p:nvPicPr>
        <p:blipFill>
          <a:blip r:embed="rId8"/>
          <a:stretch>
            <a:fillRect/>
          </a:stretch>
        </p:blipFill>
        <p:spPr>
          <a:xfrm>
            <a:off x="7681591" y="4545754"/>
            <a:ext cx="2526895" cy="1428366"/>
          </a:xfrm>
          <a:prstGeom prst="rect">
            <a:avLst/>
          </a:prstGeom>
        </p:spPr>
      </p:pic>
      <p:pic>
        <p:nvPicPr>
          <p:cNvPr id="10" name="Picture 9">
            <a:extLst>
              <a:ext uri="{FF2B5EF4-FFF2-40B4-BE49-F238E27FC236}">
                <a16:creationId xmlns:a16="http://schemas.microsoft.com/office/drawing/2014/main" id="{D61B7BB1-AD75-E0F1-4DE9-0A97D22CA9C8}"/>
              </a:ext>
            </a:extLst>
          </p:cNvPr>
          <p:cNvPicPr>
            <a:picLocks noChangeAspect="1"/>
          </p:cNvPicPr>
          <p:nvPr/>
        </p:nvPicPr>
        <p:blipFill rotWithShape="1">
          <a:blip r:embed="rId9"/>
          <a:srcRect l="17615" r="18676"/>
          <a:stretch/>
        </p:blipFill>
        <p:spPr>
          <a:xfrm>
            <a:off x="10264034" y="5875908"/>
            <a:ext cx="693208" cy="792281"/>
          </a:xfrm>
          <a:prstGeom prst="rect">
            <a:avLst/>
          </a:prstGeom>
        </p:spPr>
      </p:pic>
      <p:pic>
        <p:nvPicPr>
          <p:cNvPr id="11" name="Picture 10">
            <a:extLst>
              <a:ext uri="{FF2B5EF4-FFF2-40B4-BE49-F238E27FC236}">
                <a16:creationId xmlns:a16="http://schemas.microsoft.com/office/drawing/2014/main" id="{039BF027-341A-F3F3-D728-B498C82A31A5}"/>
              </a:ext>
            </a:extLst>
          </p:cNvPr>
          <p:cNvPicPr>
            <a:picLocks noChangeAspect="1"/>
          </p:cNvPicPr>
          <p:nvPr/>
        </p:nvPicPr>
        <p:blipFill>
          <a:blip r:embed="rId10"/>
          <a:stretch>
            <a:fillRect/>
          </a:stretch>
        </p:blipFill>
        <p:spPr>
          <a:xfrm>
            <a:off x="11266178" y="5850636"/>
            <a:ext cx="764506" cy="822570"/>
          </a:xfrm>
          <a:prstGeom prst="rect">
            <a:avLst/>
          </a:prstGeom>
        </p:spPr>
      </p:pic>
      <p:cxnSp>
        <p:nvCxnSpPr>
          <p:cNvPr id="12" name="Straight Connector 11">
            <a:extLst>
              <a:ext uri="{FF2B5EF4-FFF2-40B4-BE49-F238E27FC236}">
                <a16:creationId xmlns:a16="http://schemas.microsoft.com/office/drawing/2014/main" id="{537ABB77-99B3-D5D3-7BB9-ECCCBC9D01FB}"/>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1950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9CA7B1-4CC1-315C-F3BF-0CA2722325FD}"/>
              </a:ext>
            </a:extLst>
          </p:cNvPr>
          <p:cNvSpPr/>
          <p:nvPr/>
        </p:nvSpPr>
        <p:spPr>
          <a:xfrm rot="5400000">
            <a:off x="5471811" y="1428134"/>
            <a:ext cx="658071" cy="5844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71C22DC2-D03A-85BD-303C-F3F930A7AC34}"/>
              </a:ext>
            </a:extLst>
          </p:cNvPr>
          <p:cNvSpPr/>
          <p:nvPr/>
        </p:nvSpPr>
        <p:spPr>
          <a:xfrm>
            <a:off x="2327244" y="5261408"/>
            <a:ext cx="1912883" cy="651642"/>
          </a:xfrm>
          <a:prstGeom prst="rect">
            <a:avLst/>
          </a:prstGeom>
          <a:solidFill>
            <a:srgbClr val="28CED7"/>
          </a:solidFill>
          <a:ln>
            <a:solidFill>
              <a:srgbClr val="40404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2. Activities</a:t>
            </a:r>
          </a:p>
        </p:txBody>
      </p:sp>
      <p:pic>
        <p:nvPicPr>
          <p:cNvPr id="3" name="Graphic 2" descr="Walk with solid fill">
            <a:extLst>
              <a:ext uri="{FF2B5EF4-FFF2-40B4-BE49-F238E27FC236}">
                <a16:creationId xmlns:a16="http://schemas.microsoft.com/office/drawing/2014/main" id="{BE1F0976-EA80-E3E5-1205-76ECB55B9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6138" y="4555694"/>
            <a:ext cx="651639" cy="651639"/>
          </a:xfrm>
          <a:prstGeom prst="rect">
            <a:avLst/>
          </a:prstGeom>
        </p:spPr>
      </p:pic>
      <p:sp>
        <p:nvSpPr>
          <p:cNvPr id="6" name="Rectangle 5">
            <a:extLst>
              <a:ext uri="{FF2B5EF4-FFF2-40B4-BE49-F238E27FC236}">
                <a16:creationId xmlns:a16="http://schemas.microsoft.com/office/drawing/2014/main" id="{A69A6B23-5A0D-A78C-7449-B0B5769452B5}"/>
              </a:ext>
            </a:extLst>
          </p:cNvPr>
          <p:cNvSpPr/>
          <p:nvPr/>
        </p:nvSpPr>
        <p:spPr>
          <a:xfrm>
            <a:off x="2327244" y="2642643"/>
            <a:ext cx="1912883" cy="1700206"/>
          </a:xfrm>
          <a:prstGeom prst="rect">
            <a:avLst/>
          </a:prstGeom>
          <a:solidFill>
            <a:srgbClr val="2FF4FF">
              <a:alpha val="4588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Barlow" pitchFamily="2" charset="77"/>
              </a:rPr>
              <a:t>What planned activities will you accomplish by having access to these resources?</a:t>
            </a:r>
          </a:p>
        </p:txBody>
      </p:sp>
      <p:pic>
        <p:nvPicPr>
          <p:cNvPr id="10" name="Picture 9">
            <a:extLst>
              <a:ext uri="{FF2B5EF4-FFF2-40B4-BE49-F238E27FC236}">
                <a16:creationId xmlns:a16="http://schemas.microsoft.com/office/drawing/2014/main" id="{55E7BD31-AD18-EAEF-BB59-0BBE7C23976E}"/>
              </a:ext>
            </a:extLst>
          </p:cNvPr>
          <p:cNvPicPr>
            <a:picLocks noChangeAspect="1"/>
          </p:cNvPicPr>
          <p:nvPr/>
        </p:nvPicPr>
        <p:blipFill>
          <a:blip r:embed="rId5"/>
          <a:stretch>
            <a:fillRect/>
          </a:stretch>
        </p:blipFill>
        <p:spPr>
          <a:xfrm>
            <a:off x="97125" y="266629"/>
            <a:ext cx="6843758" cy="2024303"/>
          </a:xfrm>
          <a:prstGeom prst="rect">
            <a:avLst/>
          </a:prstGeom>
        </p:spPr>
      </p:pic>
      <p:pic>
        <p:nvPicPr>
          <p:cNvPr id="5" name="Graphic 4">
            <a:extLst>
              <a:ext uri="{FF2B5EF4-FFF2-40B4-BE49-F238E27FC236}">
                <a16:creationId xmlns:a16="http://schemas.microsoft.com/office/drawing/2014/main" id="{2FFFA61D-7E25-C2A7-B0FB-9EF0213C67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2082" y="1683502"/>
            <a:ext cx="6599918" cy="3903282"/>
          </a:xfrm>
          <a:prstGeom prst="rect">
            <a:avLst/>
          </a:prstGeom>
        </p:spPr>
      </p:pic>
      <p:sp>
        <p:nvSpPr>
          <p:cNvPr id="13" name="Rectangle 12">
            <a:extLst>
              <a:ext uri="{FF2B5EF4-FFF2-40B4-BE49-F238E27FC236}">
                <a16:creationId xmlns:a16="http://schemas.microsoft.com/office/drawing/2014/main" id="{45C26C0E-9C77-56B2-DF49-D3319F34B7FD}"/>
              </a:ext>
            </a:extLst>
          </p:cNvPr>
          <p:cNvSpPr/>
          <p:nvPr/>
        </p:nvSpPr>
        <p:spPr>
          <a:xfrm>
            <a:off x="218696" y="5279208"/>
            <a:ext cx="1912883" cy="651642"/>
          </a:xfrm>
          <a:prstGeom prst="rect">
            <a:avLst/>
          </a:prstGeom>
          <a:solidFill>
            <a:srgbClr val="2683C7"/>
          </a:solidFill>
          <a:ln>
            <a:solidFill>
              <a:srgbClr val="40404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1. Resources/ Inputs</a:t>
            </a:r>
          </a:p>
        </p:txBody>
      </p:sp>
      <p:sp>
        <p:nvSpPr>
          <p:cNvPr id="14" name="Rectangle 13">
            <a:extLst>
              <a:ext uri="{FF2B5EF4-FFF2-40B4-BE49-F238E27FC236}">
                <a16:creationId xmlns:a16="http://schemas.microsoft.com/office/drawing/2014/main" id="{16902677-0D0A-F302-8836-AF18B5C16920}"/>
              </a:ext>
            </a:extLst>
          </p:cNvPr>
          <p:cNvSpPr/>
          <p:nvPr/>
        </p:nvSpPr>
        <p:spPr>
          <a:xfrm>
            <a:off x="218696" y="3171511"/>
            <a:ext cx="1912883" cy="1494471"/>
          </a:xfrm>
          <a:prstGeom prst="rect">
            <a:avLst/>
          </a:prstGeom>
          <a:solidFill>
            <a:srgbClr val="30A7FF">
              <a:alpha val="2902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AU" dirty="0">
                <a:solidFill>
                  <a:prstClr val="black"/>
                </a:solidFill>
                <a:latin typeface="Barlow" pitchFamily="2" charset="77"/>
              </a:rPr>
              <a:t>What resources are needed to implement Engage?</a:t>
            </a:r>
          </a:p>
        </p:txBody>
      </p:sp>
      <p:pic>
        <p:nvPicPr>
          <p:cNvPr id="15" name="Graphic 14" descr="Crawl with solid fill">
            <a:extLst>
              <a:ext uri="{FF2B5EF4-FFF2-40B4-BE49-F238E27FC236}">
                <a16:creationId xmlns:a16="http://schemas.microsoft.com/office/drawing/2014/main" id="{596EC33E-A806-34FA-4C67-49E9313936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911" y="4665982"/>
            <a:ext cx="648451" cy="648451"/>
          </a:xfrm>
          <a:prstGeom prst="rect">
            <a:avLst/>
          </a:prstGeom>
        </p:spPr>
      </p:pic>
      <p:pic>
        <p:nvPicPr>
          <p:cNvPr id="16" name="Picture 15">
            <a:extLst>
              <a:ext uri="{FF2B5EF4-FFF2-40B4-BE49-F238E27FC236}">
                <a16:creationId xmlns:a16="http://schemas.microsoft.com/office/drawing/2014/main" id="{C94E4022-DDB4-739F-5107-A22197F1DCD7}"/>
              </a:ext>
            </a:extLst>
          </p:cNvPr>
          <p:cNvPicPr>
            <a:picLocks noChangeAspect="1"/>
          </p:cNvPicPr>
          <p:nvPr/>
        </p:nvPicPr>
        <p:blipFill rotWithShape="1">
          <a:blip r:embed="rId10"/>
          <a:srcRect l="17615" r="18676"/>
          <a:stretch/>
        </p:blipFill>
        <p:spPr>
          <a:xfrm>
            <a:off x="10264034" y="5875908"/>
            <a:ext cx="693208" cy="792281"/>
          </a:xfrm>
          <a:prstGeom prst="rect">
            <a:avLst/>
          </a:prstGeom>
        </p:spPr>
      </p:pic>
      <p:pic>
        <p:nvPicPr>
          <p:cNvPr id="17" name="Picture 16">
            <a:extLst>
              <a:ext uri="{FF2B5EF4-FFF2-40B4-BE49-F238E27FC236}">
                <a16:creationId xmlns:a16="http://schemas.microsoft.com/office/drawing/2014/main" id="{674DDDDC-AF03-2B1E-4AE0-8895FC6DDA0F}"/>
              </a:ext>
            </a:extLst>
          </p:cNvPr>
          <p:cNvPicPr>
            <a:picLocks noChangeAspect="1"/>
          </p:cNvPicPr>
          <p:nvPr/>
        </p:nvPicPr>
        <p:blipFill>
          <a:blip r:embed="rId11"/>
          <a:stretch>
            <a:fillRect/>
          </a:stretch>
        </p:blipFill>
        <p:spPr>
          <a:xfrm>
            <a:off x="11266178" y="5850636"/>
            <a:ext cx="764506" cy="822570"/>
          </a:xfrm>
          <a:prstGeom prst="rect">
            <a:avLst/>
          </a:prstGeom>
        </p:spPr>
      </p:pic>
      <p:cxnSp>
        <p:nvCxnSpPr>
          <p:cNvPr id="26" name="Straight Connector 25">
            <a:extLst>
              <a:ext uri="{FF2B5EF4-FFF2-40B4-BE49-F238E27FC236}">
                <a16:creationId xmlns:a16="http://schemas.microsoft.com/office/drawing/2014/main" id="{47CB0ED5-0109-C762-5F8C-CEAE8D9574C3}"/>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90960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7A6FE1-6F06-70C8-9BD4-D7E0B82DA427}"/>
              </a:ext>
            </a:extLst>
          </p:cNvPr>
          <p:cNvPicPr>
            <a:picLocks noChangeAspect="1"/>
          </p:cNvPicPr>
          <p:nvPr/>
        </p:nvPicPr>
        <p:blipFill>
          <a:blip r:embed="rId3"/>
          <a:stretch>
            <a:fillRect/>
          </a:stretch>
        </p:blipFill>
        <p:spPr>
          <a:xfrm>
            <a:off x="2249429" y="1174447"/>
            <a:ext cx="9669511" cy="4336671"/>
          </a:xfrm>
          <a:prstGeom prst="rect">
            <a:avLst/>
          </a:prstGeom>
        </p:spPr>
      </p:pic>
      <p:sp>
        <p:nvSpPr>
          <p:cNvPr id="2" name="Rectangle 1">
            <a:extLst>
              <a:ext uri="{FF2B5EF4-FFF2-40B4-BE49-F238E27FC236}">
                <a16:creationId xmlns:a16="http://schemas.microsoft.com/office/drawing/2014/main" id="{71C22DC2-D03A-85BD-303C-F3F930A7AC34}"/>
              </a:ext>
            </a:extLst>
          </p:cNvPr>
          <p:cNvSpPr/>
          <p:nvPr/>
        </p:nvSpPr>
        <p:spPr>
          <a:xfrm>
            <a:off x="140443" y="1311706"/>
            <a:ext cx="1965496" cy="711201"/>
          </a:xfrm>
          <a:prstGeom prst="rect">
            <a:avLst/>
          </a:prstGeom>
          <a:solidFill>
            <a:srgbClr val="28CED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2. Activities</a:t>
            </a:r>
          </a:p>
        </p:txBody>
      </p:sp>
      <p:pic>
        <p:nvPicPr>
          <p:cNvPr id="3" name="Graphic 2" descr="Walk with solid fill">
            <a:extLst>
              <a:ext uri="{FF2B5EF4-FFF2-40B4-BE49-F238E27FC236}">
                <a16:creationId xmlns:a16="http://schemas.microsoft.com/office/drawing/2014/main" id="{BE1F0976-EA80-E3E5-1205-76ECB55B9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337" y="605993"/>
            <a:ext cx="711198" cy="711198"/>
          </a:xfrm>
          <a:prstGeom prst="rect">
            <a:avLst/>
          </a:prstGeom>
        </p:spPr>
      </p:pic>
      <p:sp>
        <p:nvSpPr>
          <p:cNvPr id="5" name="Rectangle 4">
            <a:extLst>
              <a:ext uri="{FF2B5EF4-FFF2-40B4-BE49-F238E27FC236}">
                <a16:creationId xmlns:a16="http://schemas.microsoft.com/office/drawing/2014/main" id="{A6B532D9-48CD-DE27-AB35-7CA9DCB9EC6E}"/>
              </a:ext>
            </a:extLst>
          </p:cNvPr>
          <p:cNvSpPr/>
          <p:nvPr/>
        </p:nvSpPr>
        <p:spPr>
          <a:xfrm>
            <a:off x="140443" y="5787101"/>
            <a:ext cx="1912883" cy="651642"/>
          </a:xfrm>
          <a:prstGeom prst="rect">
            <a:avLst/>
          </a:prstGeom>
          <a:solidFill>
            <a:srgbClr val="42BB97"/>
          </a:solidFill>
          <a:ln>
            <a:solidFill>
              <a:srgbClr val="40404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3. Outputs</a:t>
            </a:r>
          </a:p>
        </p:txBody>
      </p:sp>
      <p:pic>
        <p:nvPicPr>
          <p:cNvPr id="11" name="Graphic 10" descr="Run with solid fill">
            <a:extLst>
              <a:ext uri="{FF2B5EF4-FFF2-40B4-BE49-F238E27FC236}">
                <a16:creationId xmlns:a16="http://schemas.microsoft.com/office/drawing/2014/main" id="{A3E7C067-C0C3-406E-A895-93BFB1B09F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68" y="5094210"/>
            <a:ext cx="652825" cy="652825"/>
          </a:xfrm>
          <a:prstGeom prst="rect">
            <a:avLst/>
          </a:prstGeom>
        </p:spPr>
      </p:pic>
      <p:sp>
        <p:nvSpPr>
          <p:cNvPr id="12" name="Rectangle 11">
            <a:extLst>
              <a:ext uri="{FF2B5EF4-FFF2-40B4-BE49-F238E27FC236}">
                <a16:creationId xmlns:a16="http://schemas.microsoft.com/office/drawing/2014/main" id="{0AD5CDFE-66F7-DFB3-E260-8F23BEB957AC}"/>
              </a:ext>
            </a:extLst>
          </p:cNvPr>
          <p:cNvSpPr/>
          <p:nvPr/>
        </p:nvSpPr>
        <p:spPr>
          <a:xfrm>
            <a:off x="140443" y="2598949"/>
            <a:ext cx="1912883" cy="2236145"/>
          </a:xfrm>
          <a:prstGeom prst="rect">
            <a:avLst/>
          </a:prstGeom>
          <a:solidFill>
            <a:srgbClr val="5AFFCE">
              <a:alpha val="43529"/>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Barlow" pitchFamily="2" charset="77"/>
              </a:rPr>
              <a:t>What are the direct results of the program activities? (i.e., size or scope of the service)</a:t>
            </a:r>
          </a:p>
        </p:txBody>
      </p:sp>
      <p:pic>
        <p:nvPicPr>
          <p:cNvPr id="6" name="Picture 5">
            <a:extLst>
              <a:ext uri="{FF2B5EF4-FFF2-40B4-BE49-F238E27FC236}">
                <a16:creationId xmlns:a16="http://schemas.microsoft.com/office/drawing/2014/main" id="{B673CEC6-291B-A53E-715C-76F1746F7876}"/>
              </a:ext>
            </a:extLst>
          </p:cNvPr>
          <p:cNvPicPr>
            <a:picLocks noChangeAspect="1"/>
          </p:cNvPicPr>
          <p:nvPr/>
        </p:nvPicPr>
        <p:blipFill rotWithShape="1">
          <a:blip r:embed="rId8"/>
          <a:srcRect l="17615" r="18676"/>
          <a:stretch/>
        </p:blipFill>
        <p:spPr>
          <a:xfrm>
            <a:off x="10264034" y="5875908"/>
            <a:ext cx="693208" cy="792281"/>
          </a:xfrm>
          <a:prstGeom prst="rect">
            <a:avLst/>
          </a:prstGeom>
        </p:spPr>
      </p:pic>
      <p:pic>
        <p:nvPicPr>
          <p:cNvPr id="7" name="Picture 6">
            <a:extLst>
              <a:ext uri="{FF2B5EF4-FFF2-40B4-BE49-F238E27FC236}">
                <a16:creationId xmlns:a16="http://schemas.microsoft.com/office/drawing/2014/main" id="{34E5F923-B522-FC5D-F90B-AC13CFCC9A02}"/>
              </a:ext>
            </a:extLst>
          </p:cNvPr>
          <p:cNvPicPr>
            <a:picLocks noChangeAspect="1"/>
          </p:cNvPicPr>
          <p:nvPr/>
        </p:nvPicPr>
        <p:blipFill>
          <a:blip r:embed="rId9"/>
          <a:stretch>
            <a:fillRect/>
          </a:stretch>
        </p:blipFill>
        <p:spPr>
          <a:xfrm>
            <a:off x="11266178" y="5850636"/>
            <a:ext cx="764506" cy="822570"/>
          </a:xfrm>
          <a:prstGeom prst="rect">
            <a:avLst/>
          </a:prstGeom>
        </p:spPr>
      </p:pic>
      <p:cxnSp>
        <p:nvCxnSpPr>
          <p:cNvPr id="8" name="Straight Connector 7">
            <a:extLst>
              <a:ext uri="{FF2B5EF4-FFF2-40B4-BE49-F238E27FC236}">
                <a16:creationId xmlns:a16="http://schemas.microsoft.com/office/drawing/2014/main" id="{3C0A3D93-1594-0DE0-D5E1-B15DF2BF8A0F}"/>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C811E4F7-B660-4838-AE54-C8D1C10F5AF6}"/>
              </a:ext>
            </a:extLst>
          </p:cNvPr>
          <p:cNvSpPr/>
          <p:nvPr/>
        </p:nvSpPr>
        <p:spPr>
          <a:xfrm>
            <a:off x="9501352" y="4099034"/>
            <a:ext cx="1240220" cy="13032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4" name="TextBox 13">
            <a:extLst>
              <a:ext uri="{FF2B5EF4-FFF2-40B4-BE49-F238E27FC236}">
                <a16:creationId xmlns:a16="http://schemas.microsoft.com/office/drawing/2014/main" id="{0302B373-3764-6250-8D54-B44D5C6CA313}"/>
              </a:ext>
            </a:extLst>
          </p:cNvPr>
          <p:cNvSpPr txBox="1"/>
          <p:nvPr/>
        </p:nvSpPr>
        <p:spPr>
          <a:xfrm>
            <a:off x="9501351" y="4272799"/>
            <a:ext cx="1313793" cy="938719"/>
          </a:xfrm>
          <a:prstGeom prst="rect">
            <a:avLst/>
          </a:prstGeom>
          <a:noFill/>
        </p:spPr>
        <p:txBody>
          <a:bodyPr wrap="square" rtlCol="0">
            <a:spAutoFit/>
          </a:bodyPr>
          <a:lstStyle/>
          <a:p>
            <a:r>
              <a:rPr lang="en-AU" sz="1100" dirty="0">
                <a:latin typeface="Roboto Light" panose="02000000000000000000" pitchFamily="2" charset="0"/>
                <a:ea typeface="Roboto Light" panose="02000000000000000000" pitchFamily="2" charset="0"/>
              </a:rPr>
              <a:t>Survivors are encouraged to self-manage and be active in their care</a:t>
            </a:r>
          </a:p>
        </p:txBody>
      </p:sp>
      <p:sp>
        <p:nvSpPr>
          <p:cNvPr id="4" name="Rectangle 3">
            <a:extLst>
              <a:ext uri="{FF2B5EF4-FFF2-40B4-BE49-F238E27FC236}">
                <a16:creationId xmlns:a16="http://schemas.microsoft.com/office/drawing/2014/main" id="{AFDBD27D-7EE1-2297-C54D-F64E85DE987D}"/>
              </a:ext>
            </a:extLst>
          </p:cNvPr>
          <p:cNvSpPr/>
          <p:nvPr/>
        </p:nvSpPr>
        <p:spPr>
          <a:xfrm>
            <a:off x="9568872" y="1174446"/>
            <a:ext cx="2244437" cy="608169"/>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B2D4204-DAA1-B8C3-7A72-4EC5A9C2E266}"/>
              </a:ext>
            </a:extLst>
          </p:cNvPr>
          <p:cNvSpPr/>
          <p:nvPr/>
        </p:nvSpPr>
        <p:spPr>
          <a:xfrm>
            <a:off x="8248072" y="2475345"/>
            <a:ext cx="3528000" cy="972000"/>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3D6351D-5C70-3408-E7E4-37F9AC58CA48}"/>
              </a:ext>
            </a:extLst>
          </p:cNvPr>
          <p:cNvSpPr/>
          <p:nvPr/>
        </p:nvSpPr>
        <p:spPr>
          <a:xfrm>
            <a:off x="7404698" y="4099033"/>
            <a:ext cx="1065047" cy="13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3" name="Rectangle 22">
            <a:extLst>
              <a:ext uri="{FF2B5EF4-FFF2-40B4-BE49-F238E27FC236}">
                <a16:creationId xmlns:a16="http://schemas.microsoft.com/office/drawing/2014/main" id="{B9C7155B-6546-487C-BAA0-5C53B7B1503A}"/>
              </a:ext>
            </a:extLst>
          </p:cNvPr>
          <p:cNvSpPr/>
          <p:nvPr/>
        </p:nvSpPr>
        <p:spPr>
          <a:xfrm>
            <a:off x="6250153" y="4099033"/>
            <a:ext cx="1065047" cy="13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1383116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B532D9-48CD-DE27-AB35-7CA9DCB9EC6E}"/>
              </a:ext>
            </a:extLst>
          </p:cNvPr>
          <p:cNvSpPr/>
          <p:nvPr/>
        </p:nvSpPr>
        <p:spPr>
          <a:xfrm>
            <a:off x="140443" y="1011901"/>
            <a:ext cx="1912883" cy="651642"/>
          </a:xfrm>
          <a:prstGeom prst="rect">
            <a:avLst/>
          </a:prstGeom>
          <a:solidFill>
            <a:srgbClr val="42BB97"/>
          </a:solidFill>
          <a:ln>
            <a:solidFill>
              <a:srgbClr val="40404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3. Outputs</a:t>
            </a:r>
          </a:p>
        </p:txBody>
      </p:sp>
      <p:pic>
        <p:nvPicPr>
          <p:cNvPr id="11" name="Graphic 10" descr="Run with solid fill">
            <a:extLst>
              <a:ext uri="{FF2B5EF4-FFF2-40B4-BE49-F238E27FC236}">
                <a16:creationId xmlns:a16="http://schemas.microsoft.com/office/drawing/2014/main" id="{A3E7C067-C0C3-406E-A895-93BFB1B09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168" y="319010"/>
            <a:ext cx="652825" cy="652825"/>
          </a:xfrm>
          <a:prstGeom prst="rect">
            <a:avLst/>
          </a:prstGeom>
        </p:spPr>
      </p:pic>
      <p:sp>
        <p:nvSpPr>
          <p:cNvPr id="6" name="Rectangle 5">
            <a:extLst>
              <a:ext uri="{FF2B5EF4-FFF2-40B4-BE49-F238E27FC236}">
                <a16:creationId xmlns:a16="http://schemas.microsoft.com/office/drawing/2014/main" id="{374EAF29-B043-3717-AEC2-FA6B2911868A}"/>
              </a:ext>
            </a:extLst>
          </p:cNvPr>
          <p:cNvSpPr/>
          <p:nvPr/>
        </p:nvSpPr>
        <p:spPr>
          <a:xfrm>
            <a:off x="186207" y="5829039"/>
            <a:ext cx="1821353" cy="651642"/>
          </a:xfrm>
          <a:prstGeom prst="rect">
            <a:avLst/>
          </a:prstGeom>
          <a:solidFill>
            <a:srgbClr val="3D8853"/>
          </a:solidFill>
          <a:ln>
            <a:solidFill>
              <a:srgbClr val="40404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4. Outcomes</a:t>
            </a:r>
          </a:p>
        </p:txBody>
      </p:sp>
      <p:pic>
        <p:nvPicPr>
          <p:cNvPr id="7" name="Graphic 6" descr="Podium with solid fill">
            <a:extLst>
              <a:ext uri="{FF2B5EF4-FFF2-40B4-BE49-F238E27FC236}">
                <a16:creationId xmlns:a16="http://schemas.microsoft.com/office/drawing/2014/main" id="{A9D5245F-276C-0FCF-E4BF-512BEF151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062" y="5121355"/>
            <a:ext cx="651641" cy="651641"/>
          </a:xfrm>
          <a:prstGeom prst="rect">
            <a:avLst/>
          </a:prstGeom>
        </p:spPr>
      </p:pic>
      <p:sp>
        <p:nvSpPr>
          <p:cNvPr id="8" name="Rectangle 7">
            <a:extLst>
              <a:ext uri="{FF2B5EF4-FFF2-40B4-BE49-F238E27FC236}">
                <a16:creationId xmlns:a16="http://schemas.microsoft.com/office/drawing/2014/main" id="{7D3043D9-E3ED-1DB6-1E75-0D3C44B31C51}"/>
              </a:ext>
            </a:extLst>
          </p:cNvPr>
          <p:cNvSpPr/>
          <p:nvPr/>
        </p:nvSpPr>
        <p:spPr>
          <a:xfrm>
            <a:off x="186207" y="1973901"/>
            <a:ext cx="1821353" cy="2910197"/>
          </a:xfrm>
          <a:prstGeom prst="rect">
            <a:avLst/>
          </a:prstGeom>
          <a:solidFill>
            <a:srgbClr val="72FF9C">
              <a:alpha val="52549"/>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AU" dirty="0">
                <a:solidFill>
                  <a:prstClr val="black"/>
                </a:solidFill>
                <a:latin typeface="Barlow" pitchFamily="2" charset="77"/>
              </a:rPr>
              <a:t>What benefits are conferred to participants after activities are accomplished to the extent you intended?</a:t>
            </a:r>
          </a:p>
        </p:txBody>
      </p:sp>
      <p:pic>
        <p:nvPicPr>
          <p:cNvPr id="9" name="Picture 8">
            <a:extLst>
              <a:ext uri="{FF2B5EF4-FFF2-40B4-BE49-F238E27FC236}">
                <a16:creationId xmlns:a16="http://schemas.microsoft.com/office/drawing/2014/main" id="{839D0EAE-1DF6-417E-9893-55D09CA26CDA}"/>
              </a:ext>
            </a:extLst>
          </p:cNvPr>
          <p:cNvPicPr>
            <a:picLocks noChangeAspect="1"/>
          </p:cNvPicPr>
          <p:nvPr/>
        </p:nvPicPr>
        <p:blipFill rotWithShape="1">
          <a:blip r:embed="rId7"/>
          <a:srcRect t="6659"/>
          <a:stretch/>
        </p:blipFill>
        <p:spPr>
          <a:xfrm>
            <a:off x="2273010" y="354736"/>
            <a:ext cx="9757674" cy="5418260"/>
          </a:xfrm>
          <a:prstGeom prst="rect">
            <a:avLst/>
          </a:prstGeom>
        </p:spPr>
      </p:pic>
      <p:pic>
        <p:nvPicPr>
          <p:cNvPr id="2" name="Picture 1">
            <a:extLst>
              <a:ext uri="{FF2B5EF4-FFF2-40B4-BE49-F238E27FC236}">
                <a16:creationId xmlns:a16="http://schemas.microsoft.com/office/drawing/2014/main" id="{A7E2FC5C-8668-26CF-01F7-03FF80E0F3B2}"/>
              </a:ext>
            </a:extLst>
          </p:cNvPr>
          <p:cNvPicPr>
            <a:picLocks noChangeAspect="1"/>
          </p:cNvPicPr>
          <p:nvPr/>
        </p:nvPicPr>
        <p:blipFill rotWithShape="1">
          <a:blip r:embed="rId8"/>
          <a:srcRect l="17615" r="18676"/>
          <a:stretch/>
        </p:blipFill>
        <p:spPr>
          <a:xfrm>
            <a:off x="10264034" y="5875908"/>
            <a:ext cx="693208" cy="792281"/>
          </a:xfrm>
          <a:prstGeom prst="rect">
            <a:avLst/>
          </a:prstGeom>
        </p:spPr>
      </p:pic>
      <p:pic>
        <p:nvPicPr>
          <p:cNvPr id="3" name="Picture 2">
            <a:extLst>
              <a:ext uri="{FF2B5EF4-FFF2-40B4-BE49-F238E27FC236}">
                <a16:creationId xmlns:a16="http://schemas.microsoft.com/office/drawing/2014/main" id="{5A2C1C1C-B64F-1AAE-9546-395CC6CCA19A}"/>
              </a:ext>
            </a:extLst>
          </p:cNvPr>
          <p:cNvPicPr>
            <a:picLocks noChangeAspect="1"/>
          </p:cNvPicPr>
          <p:nvPr/>
        </p:nvPicPr>
        <p:blipFill>
          <a:blip r:embed="rId9"/>
          <a:stretch>
            <a:fillRect/>
          </a:stretch>
        </p:blipFill>
        <p:spPr>
          <a:xfrm>
            <a:off x="11266178" y="5850636"/>
            <a:ext cx="764506" cy="822570"/>
          </a:xfrm>
          <a:prstGeom prst="rect">
            <a:avLst/>
          </a:prstGeom>
        </p:spPr>
      </p:pic>
      <p:cxnSp>
        <p:nvCxnSpPr>
          <p:cNvPr id="10" name="Straight Connector 9">
            <a:extLst>
              <a:ext uri="{FF2B5EF4-FFF2-40B4-BE49-F238E27FC236}">
                <a16:creationId xmlns:a16="http://schemas.microsoft.com/office/drawing/2014/main" id="{77612217-BF67-3A61-D049-11C0999CF0BD}"/>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A21958CE-FE9C-A51F-4F7D-4B519AF4D291}"/>
              </a:ext>
            </a:extLst>
          </p:cNvPr>
          <p:cNvSpPr/>
          <p:nvPr/>
        </p:nvSpPr>
        <p:spPr>
          <a:xfrm>
            <a:off x="9566006" y="373207"/>
            <a:ext cx="1313792" cy="1499237"/>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8" name="TextBox 17">
            <a:extLst>
              <a:ext uri="{FF2B5EF4-FFF2-40B4-BE49-F238E27FC236}">
                <a16:creationId xmlns:a16="http://schemas.microsoft.com/office/drawing/2014/main" id="{9F077D8D-AAF5-3657-42BD-D44DBF8F1793}"/>
              </a:ext>
            </a:extLst>
          </p:cNvPr>
          <p:cNvSpPr txBox="1"/>
          <p:nvPr/>
        </p:nvSpPr>
        <p:spPr>
          <a:xfrm>
            <a:off x="9607137" y="653465"/>
            <a:ext cx="1313793" cy="938719"/>
          </a:xfrm>
          <a:prstGeom prst="rect">
            <a:avLst/>
          </a:prstGeom>
          <a:noFill/>
        </p:spPr>
        <p:txBody>
          <a:bodyPr wrap="square" rtlCol="0">
            <a:spAutoFit/>
          </a:bodyPr>
          <a:lstStyle/>
          <a:p>
            <a:r>
              <a:rPr lang="en-AU" sz="1100" dirty="0">
                <a:latin typeface="Roboto Light" panose="02000000000000000000" pitchFamily="2" charset="0"/>
                <a:ea typeface="Roboto Light" panose="02000000000000000000" pitchFamily="2" charset="0"/>
              </a:rPr>
              <a:t>Survivors are encouraged to self-manage and be active in their care</a:t>
            </a:r>
          </a:p>
        </p:txBody>
      </p:sp>
      <p:sp>
        <p:nvSpPr>
          <p:cNvPr id="19" name="Rectangle 18">
            <a:extLst>
              <a:ext uri="{FF2B5EF4-FFF2-40B4-BE49-F238E27FC236}">
                <a16:creationId xmlns:a16="http://schemas.microsoft.com/office/drawing/2014/main" id="{3BBF29BA-DE52-E239-1C67-0328AA155207}"/>
              </a:ext>
            </a:extLst>
          </p:cNvPr>
          <p:cNvSpPr/>
          <p:nvPr/>
        </p:nvSpPr>
        <p:spPr>
          <a:xfrm>
            <a:off x="9203057" y="2464409"/>
            <a:ext cx="2036187" cy="5003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0" name="Rectangle 19">
            <a:extLst>
              <a:ext uri="{FF2B5EF4-FFF2-40B4-BE49-F238E27FC236}">
                <a16:creationId xmlns:a16="http://schemas.microsoft.com/office/drawing/2014/main" id="{60EE7D56-6BEB-F728-03A4-3C5F9BCA861C}"/>
              </a:ext>
            </a:extLst>
          </p:cNvPr>
          <p:cNvSpPr/>
          <p:nvPr/>
        </p:nvSpPr>
        <p:spPr>
          <a:xfrm>
            <a:off x="8510968" y="3581359"/>
            <a:ext cx="1584377" cy="5003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1" name="Rectangle 20">
            <a:extLst>
              <a:ext uri="{FF2B5EF4-FFF2-40B4-BE49-F238E27FC236}">
                <a16:creationId xmlns:a16="http://schemas.microsoft.com/office/drawing/2014/main" id="{E87F8F73-DF07-6FC6-71FD-9BF2A1150B48}"/>
              </a:ext>
            </a:extLst>
          </p:cNvPr>
          <p:cNvSpPr/>
          <p:nvPr/>
        </p:nvSpPr>
        <p:spPr>
          <a:xfrm>
            <a:off x="3814277" y="4982068"/>
            <a:ext cx="7296286" cy="8309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2" name="Rectangle 21">
            <a:extLst>
              <a:ext uri="{FF2B5EF4-FFF2-40B4-BE49-F238E27FC236}">
                <a16:creationId xmlns:a16="http://schemas.microsoft.com/office/drawing/2014/main" id="{5885CACB-605D-974A-6858-36B8DBEA1774}"/>
              </a:ext>
            </a:extLst>
          </p:cNvPr>
          <p:cNvSpPr/>
          <p:nvPr/>
        </p:nvSpPr>
        <p:spPr>
          <a:xfrm>
            <a:off x="7478585" y="362268"/>
            <a:ext cx="1080000" cy="13012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3" name="Rectangle 22">
            <a:extLst>
              <a:ext uri="{FF2B5EF4-FFF2-40B4-BE49-F238E27FC236}">
                <a16:creationId xmlns:a16="http://schemas.microsoft.com/office/drawing/2014/main" id="{10ED0349-CFCB-C838-3215-1A6A63747BB5}"/>
              </a:ext>
            </a:extLst>
          </p:cNvPr>
          <p:cNvSpPr/>
          <p:nvPr/>
        </p:nvSpPr>
        <p:spPr>
          <a:xfrm>
            <a:off x="6305568" y="362268"/>
            <a:ext cx="1080000" cy="13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24" name="Rectangle 23">
            <a:extLst>
              <a:ext uri="{FF2B5EF4-FFF2-40B4-BE49-F238E27FC236}">
                <a16:creationId xmlns:a16="http://schemas.microsoft.com/office/drawing/2014/main" id="{93192D30-BB63-A82A-0111-626F1C2AB435}"/>
              </a:ext>
            </a:extLst>
          </p:cNvPr>
          <p:cNvSpPr/>
          <p:nvPr/>
        </p:nvSpPr>
        <p:spPr>
          <a:xfrm>
            <a:off x="6114473" y="3581359"/>
            <a:ext cx="1271096" cy="5096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
        <p:nvSpPr>
          <p:cNvPr id="25" name="Rectangle 24">
            <a:extLst>
              <a:ext uri="{FF2B5EF4-FFF2-40B4-BE49-F238E27FC236}">
                <a16:creationId xmlns:a16="http://schemas.microsoft.com/office/drawing/2014/main" id="{0EFCE408-B76F-3E72-7D20-5ED94EB51D3C}"/>
              </a:ext>
            </a:extLst>
          </p:cNvPr>
          <p:cNvSpPr/>
          <p:nvPr/>
        </p:nvSpPr>
        <p:spPr>
          <a:xfrm>
            <a:off x="6114472" y="2464409"/>
            <a:ext cx="1332000" cy="5096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Tree>
    <p:extLst>
      <p:ext uri="{BB962C8B-B14F-4D97-AF65-F5344CB8AC3E}">
        <p14:creationId xmlns:p14="http://schemas.microsoft.com/office/powerpoint/2010/main" val="348906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FB8E7-7071-0237-2781-3F71311CC312}"/>
              </a:ext>
            </a:extLst>
          </p:cNvPr>
          <p:cNvPicPr>
            <a:picLocks noChangeAspect="1"/>
          </p:cNvPicPr>
          <p:nvPr/>
        </p:nvPicPr>
        <p:blipFill>
          <a:blip r:embed="rId2"/>
          <a:stretch>
            <a:fillRect/>
          </a:stretch>
        </p:blipFill>
        <p:spPr>
          <a:xfrm>
            <a:off x="5882640" y="0"/>
            <a:ext cx="6309360" cy="5799045"/>
          </a:xfrm>
          <a:prstGeom prst="rect">
            <a:avLst/>
          </a:prstGeom>
        </p:spPr>
      </p:pic>
      <p:sp>
        <p:nvSpPr>
          <p:cNvPr id="5" name="Subtitle 2">
            <a:extLst>
              <a:ext uri="{FF2B5EF4-FFF2-40B4-BE49-F238E27FC236}">
                <a16:creationId xmlns:a16="http://schemas.microsoft.com/office/drawing/2014/main" id="{9EC1323C-0C7F-179A-68E0-385239C9F4EE}"/>
              </a:ext>
            </a:extLst>
          </p:cNvPr>
          <p:cNvSpPr txBox="1">
            <a:spLocks/>
          </p:cNvSpPr>
          <p:nvPr/>
        </p:nvSpPr>
        <p:spPr>
          <a:xfrm>
            <a:off x="231228" y="3987663"/>
            <a:ext cx="5986692" cy="2308324"/>
          </a:xfrm>
          <a:prstGeom prst="rect">
            <a:avLst/>
          </a:prstGeom>
          <a:noFill/>
        </p:spPr>
        <p:txBody>
          <a:bodyPr vert="horz" lIns="68580" tIns="34290" rIns="68580" bIns="3429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Jay Ford, PhD, FACHE, LFHIMSS</a:t>
            </a:r>
          </a:p>
          <a:p>
            <a:pPr marL="0" marR="0" lvl="0" indent="0" algn="l" defTabSz="685783"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University of Wisconsin-Madison, School of Pharmacy</a:t>
            </a:r>
          </a:p>
          <a:p>
            <a:pPr marL="115888" marR="0" lvl="0" algn="l" defTabSz="685783"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Associate Professor, Social &amp; Administrative Sciences Division</a:t>
            </a:r>
          </a:p>
          <a:p>
            <a:pPr marL="115888" marR="0" lvl="0" algn="l" defTabSz="685783"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Co-Director of the Wisconsin Opioid Overdose Response Center</a:t>
            </a:r>
          </a:p>
          <a:p>
            <a:pPr marL="115888" marR="0" lvl="0" algn="l" defTabSz="685783"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Director of Graduate Studies – Health Services Research in Pharmacy</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Presentation at European Implementation Event, June 4-6, 2025, New Castle upon Tyne, UK</a:t>
            </a:r>
            <a:endParaRPr kumimoji="0" lang="en-US" sz="1600" b="0" i="0" u="none" strike="noStrike" kern="1200" cap="none" spc="0" normalizeH="0" baseline="0" noProof="0" dirty="0">
              <a:ln>
                <a:noFill/>
              </a:ln>
              <a:solidFill>
                <a:prstClr val="black"/>
              </a:solidFill>
              <a:effectLst/>
              <a:highlight>
                <a:srgbClr val="FFFF00"/>
              </a:highlight>
              <a:uLnTx/>
              <a:uFillTx/>
              <a:latin typeface="Calibri Light" panose="020F0302020204030204"/>
              <a:ea typeface="+mn-ea"/>
              <a:cs typeface="+mn-cs"/>
            </a:endParaRPr>
          </a:p>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itle 1">
            <a:extLst>
              <a:ext uri="{FF2B5EF4-FFF2-40B4-BE49-F238E27FC236}">
                <a16:creationId xmlns:a16="http://schemas.microsoft.com/office/drawing/2014/main" id="{5F64BDB2-0BB3-A2A4-3478-7E2BD8C94A2B}"/>
              </a:ext>
            </a:extLst>
          </p:cNvPr>
          <p:cNvSpPr txBox="1">
            <a:spLocks/>
          </p:cNvSpPr>
          <p:nvPr/>
        </p:nvSpPr>
        <p:spPr bwMode="auto">
          <a:xfrm>
            <a:off x="231228" y="428179"/>
            <a:ext cx="561018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defTabSz="609585" rtl="0" eaLnBrk="1" fontAlgn="base" hangingPunct="1">
              <a:lnSpc>
                <a:spcPct val="90000"/>
              </a:lnSpc>
              <a:spcBef>
                <a:spcPct val="0"/>
              </a:spcBef>
              <a:spcAft>
                <a:spcPct val="0"/>
              </a:spcAft>
              <a:defRPr sz="3800" b="1" kern="1200">
                <a:solidFill>
                  <a:srgbClr val="007EA7"/>
                </a:solidFill>
                <a:latin typeface="Candara" panose="020E0502030303020204" pitchFamily="34" charset="0"/>
                <a:ea typeface="MS PGothic" panose="020B0600070205080204" pitchFamily="34" charset="-128"/>
                <a:cs typeface="Candara" panose="020E0502030303020204" pitchFamily="34" charset="0"/>
              </a:defRPr>
            </a:lvl1pPr>
            <a:lvl2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2pPr>
            <a:lvl3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3pPr>
            <a:lvl4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4pPr>
            <a:lvl5pPr algn="l" defTabSz="609585" rtl="0" eaLnBrk="1" fontAlgn="base" hangingPunct="1">
              <a:lnSpc>
                <a:spcPct val="90000"/>
              </a:lnSpc>
              <a:spcBef>
                <a:spcPct val="0"/>
              </a:spcBef>
              <a:spcAft>
                <a:spcPct val="0"/>
              </a:spcAft>
              <a:defRPr sz="4267">
                <a:solidFill>
                  <a:schemeClr val="accent2"/>
                </a:solidFill>
                <a:latin typeface="Helvetica Light" charset="0"/>
                <a:ea typeface="MS PGothic" panose="020B0600070205080204" pitchFamily="34" charset="-128"/>
                <a:cs typeface="Helvetica Light" charset="0"/>
              </a:defRPr>
            </a:lvl5pPr>
            <a:lvl6pPr marL="609585"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6pPr>
            <a:lvl7pPr marL="1219170"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7pPr>
            <a:lvl8pPr marL="1828754"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8pPr>
            <a:lvl9pPr marL="2438339" algn="l" defTabSz="609585" rtl="0" eaLnBrk="1" fontAlgn="base" hangingPunct="1">
              <a:lnSpc>
                <a:spcPct val="90000"/>
              </a:lnSpc>
              <a:spcBef>
                <a:spcPct val="0"/>
              </a:spcBef>
              <a:spcAft>
                <a:spcPct val="0"/>
              </a:spcAft>
              <a:defRPr sz="4267">
                <a:solidFill>
                  <a:schemeClr val="accent1"/>
                </a:solidFill>
                <a:latin typeface="Helvetica Light" charset="0"/>
                <a:ea typeface="ＭＳ Ｐゴシック" charset="0"/>
              </a:defRPr>
            </a:lvl9pPr>
          </a:lstStyle>
          <a:p>
            <a:r>
              <a:rPr lang="en-US" sz="3000" dirty="0"/>
              <a:t>Stagewise Implementation to Target: Clinic participation, fidelity, and costs within two resource implementation strategies in an adaptive implementation trial to improve access to MOUD</a:t>
            </a:r>
          </a:p>
        </p:txBody>
      </p:sp>
    </p:spTree>
    <p:extLst>
      <p:ext uri="{BB962C8B-B14F-4D97-AF65-F5344CB8AC3E}">
        <p14:creationId xmlns:p14="http://schemas.microsoft.com/office/powerpoint/2010/main" val="22363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BF78EE6-C8CE-795A-8631-D8A24909FF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18F9222-AA5D-8B8E-201D-DE23A4B10091}"/>
              </a:ext>
            </a:extLst>
          </p:cNvPr>
          <p:cNvSpPr/>
          <p:nvPr/>
        </p:nvSpPr>
        <p:spPr>
          <a:xfrm>
            <a:off x="140443" y="1011901"/>
            <a:ext cx="1912883" cy="651642"/>
          </a:xfrm>
          <a:prstGeom prst="rect">
            <a:avLst/>
          </a:prstGeom>
          <a:solidFill>
            <a:srgbClr val="42BB97"/>
          </a:solidFill>
          <a:ln>
            <a:solidFill>
              <a:srgbClr val="40404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3. Outputs</a:t>
            </a:r>
          </a:p>
        </p:txBody>
      </p:sp>
      <p:pic>
        <p:nvPicPr>
          <p:cNvPr id="11" name="Graphic 10" descr="Run with solid fill">
            <a:extLst>
              <a:ext uri="{FF2B5EF4-FFF2-40B4-BE49-F238E27FC236}">
                <a16:creationId xmlns:a16="http://schemas.microsoft.com/office/drawing/2014/main" id="{338D3D47-A4AF-248C-BB8F-70E2F264EF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168" y="319010"/>
            <a:ext cx="652825" cy="652825"/>
          </a:xfrm>
          <a:prstGeom prst="rect">
            <a:avLst/>
          </a:prstGeom>
        </p:spPr>
      </p:pic>
      <p:sp>
        <p:nvSpPr>
          <p:cNvPr id="6" name="Rectangle 5">
            <a:extLst>
              <a:ext uri="{FF2B5EF4-FFF2-40B4-BE49-F238E27FC236}">
                <a16:creationId xmlns:a16="http://schemas.microsoft.com/office/drawing/2014/main" id="{67FF58D5-A1D1-FC25-CEB5-224C5CD445F5}"/>
              </a:ext>
            </a:extLst>
          </p:cNvPr>
          <p:cNvSpPr/>
          <p:nvPr/>
        </p:nvSpPr>
        <p:spPr>
          <a:xfrm>
            <a:off x="186207" y="5829039"/>
            <a:ext cx="1821353" cy="651642"/>
          </a:xfrm>
          <a:prstGeom prst="rect">
            <a:avLst/>
          </a:prstGeom>
          <a:solidFill>
            <a:srgbClr val="3D8853"/>
          </a:solidFill>
          <a:ln>
            <a:solidFill>
              <a:srgbClr val="40404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Barlow" pitchFamily="2" charset="77"/>
              </a:rPr>
              <a:t>4. Outcomes</a:t>
            </a:r>
          </a:p>
        </p:txBody>
      </p:sp>
      <p:pic>
        <p:nvPicPr>
          <p:cNvPr id="7" name="Graphic 6" descr="Podium with solid fill">
            <a:extLst>
              <a:ext uri="{FF2B5EF4-FFF2-40B4-BE49-F238E27FC236}">
                <a16:creationId xmlns:a16="http://schemas.microsoft.com/office/drawing/2014/main" id="{556CE821-3EFE-FDEF-C213-DDCCA9ED8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062" y="5121355"/>
            <a:ext cx="651641" cy="651641"/>
          </a:xfrm>
          <a:prstGeom prst="rect">
            <a:avLst/>
          </a:prstGeom>
        </p:spPr>
      </p:pic>
      <p:sp>
        <p:nvSpPr>
          <p:cNvPr id="8" name="Rectangle 7">
            <a:extLst>
              <a:ext uri="{FF2B5EF4-FFF2-40B4-BE49-F238E27FC236}">
                <a16:creationId xmlns:a16="http://schemas.microsoft.com/office/drawing/2014/main" id="{2DD1EDA5-DFC6-D3FC-B2C8-6DE3201B85E9}"/>
              </a:ext>
            </a:extLst>
          </p:cNvPr>
          <p:cNvSpPr/>
          <p:nvPr/>
        </p:nvSpPr>
        <p:spPr>
          <a:xfrm>
            <a:off x="186207" y="1973901"/>
            <a:ext cx="1821353" cy="2910197"/>
          </a:xfrm>
          <a:prstGeom prst="rect">
            <a:avLst/>
          </a:prstGeom>
          <a:solidFill>
            <a:srgbClr val="72FF9C">
              <a:alpha val="52549"/>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Barlow" pitchFamily="2" charset="77"/>
              </a:rPr>
              <a:t>What benefits are conferred to participants after activities are accomplished to the extent you intended?</a:t>
            </a:r>
          </a:p>
        </p:txBody>
      </p:sp>
      <p:pic>
        <p:nvPicPr>
          <p:cNvPr id="9" name="Picture 8">
            <a:extLst>
              <a:ext uri="{FF2B5EF4-FFF2-40B4-BE49-F238E27FC236}">
                <a16:creationId xmlns:a16="http://schemas.microsoft.com/office/drawing/2014/main" id="{8A7AA6BA-55D2-F89B-5212-E181D70DC09D}"/>
              </a:ext>
            </a:extLst>
          </p:cNvPr>
          <p:cNvPicPr>
            <a:picLocks noChangeAspect="1"/>
          </p:cNvPicPr>
          <p:nvPr/>
        </p:nvPicPr>
        <p:blipFill rotWithShape="1">
          <a:blip r:embed="rId7"/>
          <a:srcRect t="6659"/>
          <a:stretch/>
        </p:blipFill>
        <p:spPr>
          <a:xfrm>
            <a:off x="2273010" y="354736"/>
            <a:ext cx="9757674" cy="5418260"/>
          </a:xfrm>
          <a:prstGeom prst="rect">
            <a:avLst/>
          </a:prstGeom>
        </p:spPr>
      </p:pic>
      <p:pic>
        <p:nvPicPr>
          <p:cNvPr id="2" name="Picture 1">
            <a:extLst>
              <a:ext uri="{FF2B5EF4-FFF2-40B4-BE49-F238E27FC236}">
                <a16:creationId xmlns:a16="http://schemas.microsoft.com/office/drawing/2014/main" id="{59B284ED-8CAD-1119-AE61-3976DEAF0DE1}"/>
              </a:ext>
            </a:extLst>
          </p:cNvPr>
          <p:cNvPicPr>
            <a:picLocks noChangeAspect="1"/>
          </p:cNvPicPr>
          <p:nvPr/>
        </p:nvPicPr>
        <p:blipFill rotWithShape="1">
          <a:blip r:embed="rId8"/>
          <a:srcRect l="17615" r="18676"/>
          <a:stretch/>
        </p:blipFill>
        <p:spPr>
          <a:xfrm>
            <a:off x="10264034" y="5875908"/>
            <a:ext cx="693208" cy="792281"/>
          </a:xfrm>
          <a:prstGeom prst="rect">
            <a:avLst/>
          </a:prstGeom>
        </p:spPr>
      </p:pic>
      <p:pic>
        <p:nvPicPr>
          <p:cNvPr id="3" name="Picture 2">
            <a:extLst>
              <a:ext uri="{FF2B5EF4-FFF2-40B4-BE49-F238E27FC236}">
                <a16:creationId xmlns:a16="http://schemas.microsoft.com/office/drawing/2014/main" id="{B64D9DB3-88E6-C5F7-5DDB-3DC4E328931C}"/>
              </a:ext>
            </a:extLst>
          </p:cNvPr>
          <p:cNvPicPr>
            <a:picLocks noChangeAspect="1"/>
          </p:cNvPicPr>
          <p:nvPr/>
        </p:nvPicPr>
        <p:blipFill>
          <a:blip r:embed="rId9"/>
          <a:stretch>
            <a:fillRect/>
          </a:stretch>
        </p:blipFill>
        <p:spPr>
          <a:xfrm>
            <a:off x="11266178" y="5850636"/>
            <a:ext cx="764506" cy="822570"/>
          </a:xfrm>
          <a:prstGeom prst="rect">
            <a:avLst/>
          </a:prstGeom>
        </p:spPr>
      </p:pic>
      <p:cxnSp>
        <p:nvCxnSpPr>
          <p:cNvPr id="10" name="Straight Connector 9">
            <a:extLst>
              <a:ext uri="{FF2B5EF4-FFF2-40B4-BE49-F238E27FC236}">
                <a16:creationId xmlns:a16="http://schemas.microsoft.com/office/drawing/2014/main" id="{90D9C681-25C4-8DF8-CF2A-45E121458659}"/>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EB9C856B-797B-C3A2-108F-6F1872B2D0D8}"/>
              </a:ext>
            </a:extLst>
          </p:cNvPr>
          <p:cNvSpPr txBox="1"/>
          <p:nvPr/>
        </p:nvSpPr>
        <p:spPr>
          <a:xfrm>
            <a:off x="7399280" y="3316587"/>
            <a:ext cx="1008995" cy="1015663"/>
          </a:xfrm>
          <a:prstGeom prst="rect">
            <a:avLst/>
          </a:prstGeom>
          <a:noFill/>
        </p:spPr>
        <p:txBody>
          <a:bodyPr wrap="square" rtlCol="0">
            <a:spAutoFit/>
          </a:bodyPr>
          <a:lstStyle/>
          <a:p>
            <a:r>
              <a:rPr lang="en-AU" sz="1200" dirty="0">
                <a:solidFill>
                  <a:srgbClr val="FF0000"/>
                </a:solidFill>
                <a:latin typeface="Barlow" pitchFamily="2" charset="77"/>
              </a:rPr>
              <a:t>90% increase in self-efficacy at 12 m</a:t>
            </a:r>
          </a:p>
        </p:txBody>
      </p:sp>
      <p:sp>
        <p:nvSpPr>
          <p:cNvPr id="13" name="TextBox 12">
            <a:extLst>
              <a:ext uri="{FF2B5EF4-FFF2-40B4-BE49-F238E27FC236}">
                <a16:creationId xmlns:a16="http://schemas.microsoft.com/office/drawing/2014/main" id="{A0AE97CD-1814-851A-F3D4-199FEF9B860E}"/>
              </a:ext>
            </a:extLst>
          </p:cNvPr>
          <p:cNvSpPr txBox="1"/>
          <p:nvPr/>
        </p:nvSpPr>
        <p:spPr>
          <a:xfrm>
            <a:off x="4887312" y="3331647"/>
            <a:ext cx="1208688" cy="1015663"/>
          </a:xfrm>
          <a:prstGeom prst="rect">
            <a:avLst/>
          </a:prstGeom>
          <a:noFill/>
        </p:spPr>
        <p:txBody>
          <a:bodyPr wrap="square" rtlCol="0">
            <a:spAutoFit/>
          </a:bodyPr>
          <a:lstStyle/>
          <a:p>
            <a:r>
              <a:rPr lang="en-AU" sz="1200" dirty="0">
                <a:solidFill>
                  <a:srgbClr val="FF0000"/>
                </a:solidFill>
                <a:latin typeface="Barlow" pitchFamily="2" charset="77"/>
              </a:rPr>
              <a:t>Improved psychosocial outcomes at 12m</a:t>
            </a:r>
          </a:p>
          <a:p>
            <a:r>
              <a:rPr lang="en-AU" sz="1200" dirty="0">
                <a:solidFill>
                  <a:srgbClr val="FF0000"/>
                </a:solidFill>
                <a:latin typeface="Barlow" pitchFamily="2" charset="77"/>
              </a:rPr>
              <a:t>(p = .011)</a:t>
            </a:r>
          </a:p>
        </p:txBody>
      </p:sp>
      <p:sp>
        <p:nvSpPr>
          <p:cNvPr id="14" name="TextBox 13">
            <a:extLst>
              <a:ext uri="{FF2B5EF4-FFF2-40B4-BE49-F238E27FC236}">
                <a16:creationId xmlns:a16="http://schemas.microsoft.com/office/drawing/2014/main" id="{163A71D3-AFA2-CB26-035C-D0E86DCECBDF}"/>
              </a:ext>
            </a:extLst>
          </p:cNvPr>
          <p:cNvSpPr txBox="1"/>
          <p:nvPr/>
        </p:nvSpPr>
        <p:spPr>
          <a:xfrm>
            <a:off x="7399281" y="2205104"/>
            <a:ext cx="1008995" cy="461665"/>
          </a:xfrm>
          <a:prstGeom prst="rect">
            <a:avLst/>
          </a:prstGeom>
          <a:noFill/>
        </p:spPr>
        <p:txBody>
          <a:bodyPr wrap="square" rtlCol="0">
            <a:spAutoFit/>
          </a:bodyPr>
          <a:lstStyle/>
          <a:p>
            <a:r>
              <a:rPr lang="en-AU" sz="1200" dirty="0">
                <a:solidFill>
                  <a:srgbClr val="FF0000"/>
                </a:solidFill>
                <a:latin typeface="Barlow" pitchFamily="2" charset="77"/>
              </a:rPr>
              <a:t>98% satisfaction</a:t>
            </a:r>
          </a:p>
        </p:txBody>
      </p:sp>
      <p:sp>
        <p:nvSpPr>
          <p:cNvPr id="15" name="TextBox 14">
            <a:extLst>
              <a:ext uri="{FF2B5EF4-FFF2-40B4-BE49-F238E27FC236}">
                <a16:creationId xmlns:a16="http://schemas.microsoft.com/office/drawing/2014/main" id="{D41C00A3-A616-0E9A-C6D1-446FE5ACFB3A}"/>
              </a:ext>
            </a:extLst>
          </p:cNvPr>
          <p:cNvSpPr txBox="1"/>
          <p:nvPr/>
        </p:nvSpPr>
        <p:spPr>
          <a:xfrm>
            <a:off x="3198803" y="2262562"/>
            <a:ext cx="1008995" cy="830997"/>
          </a:xfrm>
          <a:prstGeom prst="rect">
            <a:avLst/>
          </a:prstGeom>
          <a:noFill/>
        </p:spPr>
        <p:txBody>
          <a:bodyPr wrap="square" rtlCol="0">
            <a:spAutoFit/>
          </a:bodyPr>
          <a:lstStyle/>
          <a:p>
            <a:pPr algn="r"/>
            <a:r>
              <a:rPr lang="en-AU" sz="1200" dirty="0">
                <a:solidFill>
                  <a:srgbClr val="FF0000"/>
                </a:solidFill>
                <a:latin typeface="Barlow" pitchFamily="2" charset="77"/>
              </a:rPr>
              <a:t>Fewer unmet needs (p=.028)</a:t>
            </a:r>
          </a:p>
        </p:txBody>
      </p:sp>
      <p:sp>
        <p:nvSpPr>
          <p:cNvPr id="16" name="TextBox 15">
            <a:extLst>
              <a:ext uri="{FF2B5EF4-FFF2-40B4-BE49-F238E27FC236}">
                <a16:creationId xmlns:a16="http://schemas.microsoft.com/office/drawing/2014/main" id="{0952B475-66D8-DDAA-816D-55C6676016D9}"/>
              </a:ext>
            </a:extLst>
          </p:cNvPr>
          <p:cNvSpPr txBox="1"/>
          <p:nvPr/>
        </p:nvSpPr>
        <p:spPr>
          <a:xfrm>
            <a:off x="11202301" y="2343603"/>
            <a:ext cx="1048067" cy="646331"/>
          </a:xfrm>
          <a:prstGeom prst="rect">
            <a:avLst/>
          </a:prstGeom>
          <a:noFill/>
        </p:spPr>
        <p:txBody>
          <a:bodyPr wrap="square" rtlCol="0">
            <a:spAutoFit/>
          </a:bodyPr>
          <a:lstStyle/>
          <a:p>
            <a:r>
              <a:rPr lang="en-AU" sz="1200" dirty="0">
                <a:solidFill>
                  <a:srgbClr val="FF0000"/>
                </a:solidFill>
                <a:latin typeface="Barlow" pitchFamily="2" charset="77"/>
              </a:rPr>
              <a:t>93% participation rate</a:t>
            </a:r>
          </a:p>
        </p:txBody>
      </p:sp>
      <p:sp>
        <p:nvSpPr>
          <p:cNvPr id="17" name="Rectangle 16">
            <a:extLst>
              <a:ext uri="{FF2B5EF4-FFF2-40B4-BE49-F238E27FC236}">
                <a16:creationId xmlns:a16="http://schemas.microsoft.com/office/drawing/2014/main" id="{EC4F868E-9646-EA19-8454-1ADA373EBAAF}"/>
              </a:ext>
            </a:extLst>
          </p:cNvPr>
          <p:cNvSpPr/>
          <p:nvPr/>
        </p:nvSpPr>
        <p:spPr>
          <a:xfrm>
            <a:off x="9566006" y="373207"/>
            <a:ext cx="1313792" cy="1499237"/>
          </a:xfrm>
          <a:prstGeom prst="rect">
            <a:avLst/>
          </a:prstGeom>
          <a:solidFill>
            <a:schemeClr val="bg1"/>
          </a:solidFill>
          <a:ln w="28575">
            <a:solidFill>
              <a:srgbClr val="1585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8" name="TextBox 17">
            <a:extLst>
              <a:ext uri="{FF2B5EF4-FFF2-40B4-BE49-F238E27FC236}">
                <a16:creationId xmlns:a16="http://schemas.microsoft.com/office/drawing/2014/main" id="{4F49D13D-A993-2D88-649C-12001E5AC6A4}"/>
              </a:ext>
            </a:extLst>
          </p:cNvPr>
          <p:cNvSpPr txBox="1"/>
          <p:nvPr/>
        </p:nvSpPr>
        <p:spPr>
          <a:xfrm>
            <a:off x="9607137" y="653465"/>
            <a:ext cx="1313793" cy="938719"/>
          </a:xfrm>
          <a:prstGeom prst="rect">
            <a:avLst/>
          </a:prstGeom>
          <a:noFill/>
        </p:spPr>
        <p:txBody>
          <a:bodyPr wrap="square" rtlCol="0">
            <a:spAutoFit/>
          </a:bodyPr>
          <a:lstStyle/>
          <a:p>
            <a:r>
              <a:rPr lang="en-AU" sz="1100" dirty="0">
                <a:latin typeface="Roboto Light" panose="02000000000000000000" pitchFamily="2" charset="0"/>
                <a:ea typeface="Roboto Light" panose="02000000000000000000" pitchFamily="2" charset="0"/>
              </a:rPr>
              <a:t>Survivors are encouraged to self-manage and be active in their care</a:t>
            </a:r>
          </a:p>
        </p:txBody>
      </p:sp>
      <p:pic>
        <p:nvPicPr>
          <p:cNvPr id="4" name="Picture 3">
            <a:extLst>
              <a:ext uri="{FF2B5EF4-FFF2-40B4-BE49-F238E27FC236}">
                <a16:creationId xmlns:a16="http://schemas.microsoft.com/office/drawing/2014/main" id="{C21FF74C-A977-047F-BC88-69E9C15898CA}"/>
              </a:ext>
            </a:extLst>
          </p:cNvPr>
          <p:cNvPicPr>
            <a:picLocks noChangeAspect="1"/>
          </p:cNvPicPr>
          <p:nvPr/>
        </p:nvPicPr>
        <p:blipFill>
          <a:blip r:embed="rId10"/>
          <a:stretch>
            <a:fillRect/>
          </a:stretch>
        </p:blipFill>
        <p:spPr>
          <a:xfrm>
            <a:off x="9180708" y="5892197"/>
            <a:ext cx="852857" cy="852857"/>
          </a:xfrm>
          <a:prstGeom prst="rect">
            <a:avLst/>
          </a:prstGeom>
        </p:spPr>
      </p:pic>
      <p:sp>
        <p:nvSpPr>
          <p:cNvPr id="24" name="TextBox 23">
            <a:extLst>
              <a:ext uri="{FF2B5EF4-FFF2-40B4-BE49-F238E27FC236}">
                <a16:creationId xmlns:a16="http://schemas.microsoft.com/office/drawing/2014/main" id="{75A9571D-BE26-FEB7-901C-BD340B64A87A}"/>
              </a:ext>
            </a:extLst>
          </p:cNvPr>
          <p:cNvSpPr txBox="1"/>
          <p:nvPr/>
        </p:nvSpPr>
        <p:spPr>
          <a:xfrm>
            <a:off x="8135110" y="5914057"/>
            <a:ext cx="1008995" cy="830997"/>
          </a:xfrm>
          <a:prstGeom prst="rect">
            <a:avLst/>
          </a:prstGeom>
          <a:noFill/>
        </p:spPr>
        <p:txBody>
          <a:bodyPr wrap="square" rtlCol="0">
            <a:spAutoFit/>
          </a:bodyPr>
          <a:lstStyle/>
          <a:p>
            <a:pPr algn="r"/>
            <a:r>
              <a:rPr lang="en-AU" sz="1200" dirty="0">
                <a:solidFill>
                  <a:srgbClr val="C00000"/>
                </a:solidFill>
                <a:latin typeface="Barlow" pitchFamily="2" charset="77"/>
              </a:rPr>
              <a:t>Published trial results for </a:t>
            </a:r>
            <a:r>
              <a:rPr lang="en-AU" sz="1200" b="1" dirty="0">
                <a:solidFill>
                  <a:srgbClr val="C00000"/>
                </a:solidFill>
                <a:latin typeface="Barlow" pitchFamily="2" charset="77"/>
              </a:rPr>
              <a:t>Engage all cancers</a:t>
            </a:r>
          </a:p>
        </p:txBody>
      </p:sp>
    </p:spTree>
    <p:extLst>
      <p:ext uri="{BB962C8B-B14F-4D97-AF65-F5344CB8AC3E}">
        <p14:creationId xmlns:p14="http://schemas.microsoft.com/office/powerpoint/2010/main" val="1514989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D031-68CD-91DA-EF18-E45DCC5E5E1D}"/>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79AA7BE4-B7E1-8D93-289B-0703B3CBF7EB}"/>
              </a:ext>
            </a:extLst>
          </p:cNvPr>
          <p:cNvSpPr/>
          <p:nvPr/>
        </p:nvSpPr>
        <p:spPr>
          <a:xfrm>
            <a:off x="10534295" y="2130922"/>
            <a:ext cx="1124705" cy="806653"/>
          </a:xfrm>
          <a:custGeom>
            <a:avLst/>
            <a:gdLst>
              <a:gd name="connsiteX0" fmla="*/ 1024202 w 1124705"/>
              <a:gd name="connsiteY0" fmla="*/ -29 h 806653"/>
              <a:gd name="connsiteX1" fmla="*/ 1124006 w 1124705"/>
              <a:gd name="connsiteY1" fmla="*/ 5013 h 806653"/>
              <a:gd name="connsiteX2" fmla="*/ 1105904 w 1124705"/>
              <a:gd name="connsiteY2" fmla="*/ 246135 h 806653"/>
              <a:gd name="connsiteX3" fmla="*/ 1024202 w 1124705"/>
              <a:gd name="connsiteY3" fmla="*/ 242008 h 806653"/>
              <a:gd name="connsiteX4" fmla="*/ 234765 w 1124705"/>
              <a:gd name="connsiteY4" fmla="*/ 765916 h 806653"/>
              <a:gd name="connsiteX5" fmla="*/ 222152 w 1124705"/>
              <a:gd name="connsiteY5" fmla="*/ 806625 h 806653"/>
              <a:gd name="connsiteX6" fmla="*/ -700 w 1124705"/>
              <a:gd name="connsiteY6" fmla="*/ 712757 h 806653"/>
              <a:gd name="connsiteX7" fmla="*/ 12033 w 1124705"/>
              <a:gd name="connsiteY7" fmla="*/ 671712 h 806653"/>
              <a:gd name="connsiteX8" fmla="*/ 1024202 w 1124705"/>
              <a:gd name="connsiteY8" fmla="*/ -29 h 8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05" h="806653">
                <a:moveTo>
                  <a:pt x="1024202" y="-29"/>
                </a:moveTo>
                <a:lnTo>
                  <a:pt x="1124006" y="5013"/>
                </a:lnTo>
                <a:lnTo>
                  <a:pt x="1105904" y="246135"/>
                </a:lnTo>
                <a:lnTo>
                  <a:pt x="1024202" y="242008"/>
                </a:lnTo>
                <a:cubicBezTo>
                  <a:pt x="669317" y="242008"/>
                  <a:pt x="364829" y="458043"/>
                  <a:pt x="234765" y="765916"/>
                </a:cubicBezTo>
                <a:lnTo>
                  <a:pt x="222152" y="806625"/>
                </a:lnTo>
                <a:lnTo>
                  <a:pt x="-700" y="712757"/>
                </a:lnTo>
                <a:lnTo>
                  <a:pt x="12033" y="671712"/>
                </a:lnTo>
                <a:cubicBezTo>
                  <a:pt x="178785" y="276962"/>
                  <a:pt x="569191" y="-29"/>
                  <a:pt x="1024202" y="-29"/>
                </a:cubicBezTo>
                <a:close/>
              </a:path>
            </a:pathLst>
          </a:custGeom>
          <a:solidFill>
            <a:srgbClr val="D9D9D9"/>
          </a:solidFill>
          <a:ln w="13374" cap="flat">
            <a:noFill/>
            <a:prstDash val="solid"/>
            <a:miter/>
          </a:ln>
        </p:spPr>
        <p:txBody>
          <a:bodyPr rtlCol="0" anchor="ctr"/>
          <a:lstStyle/>
          <a:p>
            <a:endParaRPr lang="en-AU"/>
          </a:p>
        </p:txBody>
      </p:sp>
      <p:sp>
        <p:nvSpPr>
          <p:cNvPr id="7" name="Freeform 6">
            <a:extLst>
              <a:ext uri="{FF2B5EF4-FFF2-40B4-BE49-F238E27FC236}">
                <a16:creationId xmlns:a16="http://schemas.microsoft.com/office/drawing/2014/main" id="{99B17E0D-13AA-38E5-6751-E8DDF29EDB7F}"/>
              </a:ext>
            </a:extLst>
          </p:cNvPr>
          <p:cNvSpPr/>
          <p:nvPr/>
        </p:nvSpPr>
        <p:spPr>
          <a:xfrm>
            <a:off x="8753511" y="194953"/>
            <a:ext cx="3052772" cy="2446849"/>
          </a:xfrm>
          <a:custGeom>
            <a:avLst/>
            <a:gdLst>
              <a:gd name="connsiteX0" fmla="*/ 2807503 w 3052772"/>
              <a:gd name="connsiteY0" fmla="*/ -29 h 2446849"/>
              <a:gd name="connsiteX1" fmla="*/ 2963369 w 3052772"/>
              <a:gd name="connsiteY1" fmla="*/ 3910 h 2446849"/>
              <a:gd name="connsiteX2" fmla="*/ 3052073 w 3052772"/>
              <a:gd name="connsiteY2" fmla="*/ 10650 h 2446849"/>
              <a:gd name="connsiteX3" fmla="*/ 2945467 w 3052772"/>
              <a:gd name="connsiteY3" fmla="*/ 1427627 h 2446849"/>
              <a:gd name="connsiteX4" fmla="*/ 2807503 w 3052772"/>
              <a:gd name="connsiteY4" fmla="*/ 1420663 h 2446849"/>
              <a:gd name="connsiteX5" fmla="*/ 1326453 w 3052772"/>
              <a:gd name="connsiteY5" fmla="*/ 2401729 h 2446849"/>
              <a:gd name="connsiteX6" fmla="*/ 1309930 w 3052772"/>
              <a:gd name="connsiteY6" fmla="*/ 2446821 h 2446849"/>
              <a:gd name="connsiteX7" fmla="*/ -700 w 3052772"/>
              <a:gd name="connsiteY7" fmla="*/ 1895782 h 2446849"/>
              <a:gd name="connsiteX8" fmla="*/ 16532 w 3052772"/>
              <a:gd name="connsiteY8" fmla="*/ 1848728 h 2446849"/>
              <a:gd name="connsiteX9" fmla="*/ 2807503 w 3052772"/>
              <a:gd name="connsiteY9" fmla="*/ -29 h 24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2772" h="2446849">
                <a:moveTo>
                  <a:pt x="2807503" y="-29"/>
                </a:moveTo>
                <a:cubicBezTo>
                  <a:pt x="2859775" y="-29"/>
                  <a:pt x="2911753" y="1294"/>
                  <a:pt x="2963369" y="3910"/>
                </a:cubicBezTo>
                <a:lnTo>
                  <a:pt x="3052073" y="10650"/>
                </a:lnTo>
                <a:lnTo>
                  <a:pt x="2945467" y="1427627"/>
                </a:lnTo>
                <a:lnTo>
                  <a:pt x="2807503" y="1420663"/>
                </a:lnTo>
                <a:cubicBezTo>
                  <a:pt x="2141704" y="1420663"/>
                  <a:pt x="1570460" y="1825200"/>
                  <a:pt x="1326453" y="2401729"/>
                </a:cubicBezTo>
                <a:lnTo>
                  <a:pt x="1309930" y="2446821"/>
                </a:lnTo>
                <a:lnTo>
                  <a:pt x="-700" y="1895782"/>
                </a:lnTo>
                <a:lnTo>
                  <a:pt x="16532" y="1848728"/>
                </a:lnTo>
                <a:cubicBezTo>
                  <a:pt x="476363" y="762291"/>
                  <a:pt x="1552853" y="-29"/>
                  <a:pt x="2807503" y="-29"/>
                </a:cubicBezTo>
                <a:close/>
              </a:path>
            </a:pathLst>
          </a:custGeom>
          <a:solidFill>
            <a:srgbClr val="D9D9D9"/>
          </a:solidFill>
          <a:ln w="13374" cap="flat">
            <a:noFill/>
            <a:prstDash val="solid"/>
            <a:miter/>
          </a:ln>
        </p:spPr>
        <p:txBody>
          <a:bodyPr rtlCol="0" anchor="ctr"/>
          <a:lstStyle/>
          <a:p>
            <a:endParaRPr lang="en-AU"/>
          </a:p>
        </p:txBody>
      </p:sp>
      <p:sp>
        <p:nvSpPr>
          <p:cNvPr id="31" name="Freeform 30">
            <a:extLst>
              <a:ext uri="{FF2B5EF4-FFF2-40B4-BE49-F238E27FC236}">
                <a16:creationId xmlns:a16="http://schemas.microsoft.com/office/drawing/2014/main" id="{149F6B2A-72C6-4654-547D-490741EDC755}"/>
              </a:ext>
            </a:extLst>
          </p:cNvPr>
          <p:cNvSpPr/>
          <p:nvPr/>
        </p:nvSpPr>
        <p:spPr>
          <a:xfrm>
            <a:off x="10108391" y="806282"/>
            <a:ext cx="562309" cy="888225"/>
          </a:xfrm>
          <a:custGeom>
            <a:avLst/>
            <a:gdLst>
              <a:gd name="connsiteX0" fmla="*/ 126299 w 562309"/>
              <a:gd name="connsiteY0" fmla="*/ 0 h 888225"/>
              <a:gd name="connsiteX1" fmla="*/ 562309 w 562309"/>
              <a:gd name="connsiteY1" fmla="*/ 811811 h 888225"/>
              <a:gd name="connsiteX2" fmla="*/ 534696 w 562309"/>
              <a:gd name="connsiteY2" fmla="*/ 826517 h 888225"/>
              <a:gd name="connsiteX3" fmla="*/ 436770 w 562309"/>
              <a:gd name="connsiteY3" fmla="*/ 888225 h 888225"/>
              <a:gd name="connsiteX4" fmla="*/ 0 w 562309"/>
              <a:gd name="connsiteY4" fmla="*/ 74993 h 888225"/>
              <a:gd name="connsiteX5" fmla="*/ 79202 w 562309"/>
              <a:gd name="connsiteY5" fmla="*/ 25084 h 888225"/>
              <a:gd name="connsiteX6" fmla="*/ 126299 w 562309"/>
              <a:gd name="connsiteY6" fmla="*/ 0 h 88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309" h="888225">
                <a:moveTo>
                  <a:pt x="126299" y="0"/>
                </a:moveTo>
                <a:lnTo>
                  <a:pt x="562309" y="811811"/>
                </a:lnTo>
                <a:lnTo>
                  <a:pt x="534696" y="826517"/>
                </a:lnTo>
                <a:lnTo>
                  <a:pt x="436770" y="888225"/>
                </a:lnTo>
                <a:lnTo>
                  <a:pt x="0" y="74993"/>
                </a:lnTo>
                <a:lnTo>
                  <a:pt x="79202" y="25084"/>
                </a:lnTo>
                <a:lnTo>
                  <a:pt x="126299" y="0"/>
                </a:lnTo>
                <a:close/>
              </a:path>
            </a:pathLst>
          </a:custGeom>
          <a:solidFill>
            <a:srgbClr val="D9D9D9"/>
          </a:solidFill>
          <a:ln w="13374" cap="flat">
            <a:noFill/>
            <a:prstDash val="solid"/>
            <a:miter/>
          </a:ln>
        </p:spPr>
        <p:txBody>
          <a:bodyPr rtlCol="0" anchor="ctr"/>
          <a:lstStyle/>
          <a:p>
            <a:endParaRPr lang="en-AU"/>
          </a:p>
        </p:txBody>
      </p:sp>
      <p:sp>
        <p:nvSpPr>
          <p:cNvPr id="30" name="Freeform 29">
            <a:extLst>
              <a:ext uri="{FF2B5EF4-FFF2-40B4-BE49-F238E27FC236}">
                <a16:creationId xmlns:a16="http://schemas.microsoft.com/office/drawing/2014/main" id="{B8E5F70A-A9C4-8A98-A16A-9BC51B5FBD82}"/>
              </a:ext>
            </a:extLst>
          </p:cNvPr>
          <p:cNvSpPr/>
          <p:nvPr/>
        </p:nvSpPr>
        <p:spPr>
          <a:xfrm>
            <a:off x="10234690" y="463808"/>
            <a:ext cx="1544115" cy="1154285"/>
          </a:xfrm>
          <a:custGeom>
            <a:avLst/>
            <a:gdLst>
              <a:gd name="connsiteX0" fmla="*/ 1320753 w 1544115"/>
              <a:gd name="connsiteY0" fmla="*/ 0 h 1154285"/>
              <a:gd name="connsiteX1" fmla="*/ 1544115 w 1544115"/>
              <a:gd name="connsiteY1" fmla="*/ 11386 h 1154285"/>
              <a:gd name="connsiteX2" fmla="*/ 1475574 w 1544115"/>
              <a:gd name="connsiteY2" fmla="*/ 931726 h 1154285"/>
              <a:gd name="connsiteX3" fmla="*/ 1320753 w 1544115"/>
              <a:gd name="connsiteY3" fmla="*/ 923834 h 1154285"/>
              <a:gd name="connsiteX4" fmla="*/ 526100 w 1544115"/>
              <a:gd name="connsiteY4" fmla="*/ 1106304 h 1154285"/>
              <a:gd name="connsiteX5" fmla="*/ 436010 w 1544115"/>
              <a:gd name="connsiteY5" fmla="*/ 1154285 h 1154285"/>
              <a:gd name="connsiteX6" fmla="*/ 0 w 1544115"/>
              <a:gd name="connsiteY6" fmla="*/ 342474 h 1154285"/>
              <a:gd name="connsiteX7" fmla="*/ 129370 w 1544115"/>
              <a:gd name="connsiteY7" fmla="*/ 273572 h 1154285"/>
              <a:gd name="connsiteX8" fmla="*/ 1320753 w 1544115"/>
              <a:gd name="connsiteY8" fmla="*/ 0 h 115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115" h="1154285">
                <a:moveTo>
                  <a:pt x="1320753" y="0"/>
                </a:moveTo>
                <a:lnTo>
                  <a:pt x="1544115" y="11386"/>
                </a:lnTo>
                <a:lnTo>
                  <a:pt x="1475574" y="931726"/>
                </a:lnTo>
                <a:lnTo>
                  <a:pt x="1320753" y="923834"/>
                </a:lnTo>
                <a:cubicBezTo>
                  <a:pt x="1036042" y="923834"/>
                  <a:pt x="766494" y="989366"/>
                  <a:pt x="526100" y="1106304"/>
                </a:cubicBezTo>
                <a:lnTo>
                  <a:pt x="436010" y="1154285"/>
                </a:lnTo>
                <a:lnTo>
                  <a:pt x="0" y="342474"/>
                </a:lnTo>
                <a:lnTo>
                  <a:pt x="129370" y="273572"/>
                </a:lnTo>
                <a:cubicBezTo>
                  <a:pt x="489781" y="98250"/>
                  <a:pt x="893902" y="0"/>
                  <a:pt x="1320753" y="0"/>
                </a:cubicBezTo>
                <a:close/>
              </a:path>
            </a:pathLst>
          </a:custGeom>
          <a:solidFill>
            <a:srgbClr val="3F61C4"/>
          </a:solidFill>
          <a:ln w="13374" cap="flat">
            <a:noFill/>
            <a:prstDash val="solid"/>
            <a:miter/>
          </a:ln>
        </p:spPr>
        <p:txBody>
          <a:bodyPr rtlCol="0" anchor="ctr"/>
          <a:lstStyle/>
          <a:p>
            <a:endParaRPr lang="en-AU"/>
          </a:p>
        </p:txBody>
      </p:sp>
      <p:sp>
        <p:nvSpPr>
          <p:cNvPr id="29" name="Freeform 28">
            <a:extLst>
              <a:ext uri="{FF2B5EF4-FFF2-40B4-BE49-F238E27FC236}">
                <a16:creationId xmlns:a16="http://schemas.microsoft.com/office/drawing/2014/main" id="{CF83FC78-4847-DCD3-10AD-8A4654A7A833}"/>
              </a:ext>
            </a:extLst>
          </p:cNvPr>
          <p:cNvSpPr/>
          <p:nvPr/>
        </p:nvSpPr>
        <p:spPr>
          <a:xfrm>
            <a:off x="10051765" y="705966"/>
            <a:ext cx="182925" cy="175309"/>
          </a:xfrm>
          <a:custGeom>
            <a:avLst/>
            <a:gdLst>
              <a:gd name="connsiteX0" fmla="*/ 129047 w 182925"/>
              <a:gd name="connsiteY0" fmla="*/ 0 h 175309"/>
              <a:gd name="connsiteX1" fmla="*/ 182925 w 182925"/>
              <a:gd name="connsiteY1" fmla="*/ 100316 h 175309"/>
              <a:gd name="connsiteX2" fmla="*/ 135828 w 182925"/>
              <a:gd name="connsiteY2" fmla="*/ 125400 h 175309"/>
              <a:gd name="connsiteX3" fmla="*/ 56626 w 182925"/>
              <a:gd name="connsiteY3" fmla="*/ 175309 h 175309"/>
              <a:gd name="connsiteX4" fmla="*/ 0 w 182925"/>
              <a:gd name="connsiteY4" fmla="*/ 69876 h 175309"/>
              <a:gd name="connsiteX5" fmla="*/ 129047 w 182925"/>
              <a:gd name="connsiteY5" fmla="*/ 0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25" h="175309">
                <a:moveTo>
                  <a:pt x="129047" y="0"/>
                </a:moveTo>
                <a:lnTo>
                  <a:pt x="182925" y="100316"/>
                </a:lnTo>
                <a:lnTo>
                  <a:pt x="135828" y="125400"/>
                </a:lnTo>
                <a:lnTo>
                  <a:pt x="56626" y="175309"/>
                </a:lnTo>
                <a:lnTo>
                  <a:pt x="0" y="69876"/>
                </a:lnTo>
                <a:lnTo>
                  <a:pt x="129047" y="0"/>
                </a:lnTo>
                <a:close/>
              </a:path>
            </a:pathLst>
          </a:custGeom>
          <a:solidFill>
            <a:srgbClr val="D9D9D9"/>
          </a:solidFill>
          <a:ln w="13374" cap="flat">
            <a:noFill/>
            <a:prstDash val="solid"/>
            <a:miter/>
          </a:ln>
        </p:spPr>
        <p:txBody>
          <a:bodyPr rtlCol="0" anchor="ctr"/>
          <a:lstStyle/>
          <a:p>
            <a:endParaRPr lang="en-AU"/>
          </a:p>
        </p:txBody>
      </p:sp>
      <p:sp>
        <p:nvSpPr>
          <p:cNvPr id="28" name="Freeform 27">
            <a:extLst>
              <a:ext uri="{FF2B5EF4-FFF2-40B4-BE49-F238E27FC236}">
                <a16:creationId xmlns:a16="http://schemas.microsoft.com/office/drawing/2014/main" id="{7EB01B1C-CF81-1E90-7CE0-3C09FA91A46E}"/>
              </a:ext>
            </a:extLst>
          </p:cNvPr>
          <p:cNvSpPr/>
          <p:nvPr/>
        </p:nvSpPr>
        <p:spPr>
          <a:xfrm>
            <a:off x="9007208" y="881275"/>
            <a:ext cx="1537953" cy="1679833"/>
          </a:xfrm>
          <a:custGeom>
            <a:avLst/>
            <a:gdLst>
              <a:gd name="connsiteX0" fmla="*/ 1101183 w 1537953"/>
              <a:gd name="connsiteY0" fmla="*/ 0 h 1679833"/>
              <a:gd name="connsiteX1" fmla="*/ 1537953 w 1537953"/>
              <a:gd name="connsiteY1" fmla="*/ 813232 h 1679833"/>
              <a:gd name="connsiteX2" fmla="*/ 1523425 w 1537953"/>
              <a:gd name="connsiteY2" fmla="*/ 822387 h 1679833"/>
              <a:gd name="connsiteX3" fmla="*/ 859343 w 1537953"/>
              <a:gd name="connsiteY3" fmla="*/ 1636516 h 1679833"/>
              <a:gd name="connsiteX4" fmla="*/ 843636 w 1537953"/>
              <a:gd name="connsiteY4" fmla="*/ 1679833 h 1679833"/>
              <a:gd name="connsiteX5" fmla="*/ 0 w 1537953"/>
              <a:gd name="connsiteY5" fmla="*/ 1321517 h 1679833"/>
              <a:gd name="connsiteX6" fmla="*/ 16161 w 1537953"/>
              <a:gd name="connsiteY6" fmla="*/ 1276923 h 1679833"/>
              <a:gd name="connsiteX7" fmla="*/ 1011787 w 1537953"/>
              <a:gd name="connsiteY7" fmla="*/ 56333 h 1679833"/>
              <a:gd name="connsiteX8" fmla="*/ 1101183 w 1537953"/>
              <a:gd name="connsiteY8" fmla="*/ 0 h 167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953" h="1679833">
                <a:moveTo>
                  <a:pt x="1101183" y="0"/>
                </a:moveTo>
                <a:lnTo>
                  <a:pt x="1537953" y="813232"/>
                </a:lnTo>
                <a:lnTo>
                  <a:pt x="1523425" y="822387"/>
                </a:lnTo>
                <a:cubicBezTo>
                  <a:pt x="1230887" y="1021906"/>
                  <a:pt x="998472" y="1304444"/>
                  <a:pt x="859343" y="1636516"/>
                </a:cubicBezTo>
                <a:lnTo>
                  <a:pt x="843636" y="1679833"/>
                </a:lnTo>
                <a:lnTo>
                  <a:pt x="0" y="1321517"/>
                </a:lnTo>
                <a:lnTo>
                  <a:pt x="16161" y="1276923"/>
                </a:lnTo>
                <a:cubicBezTo>
                  <a:pt x="224747" y="779063"/>
                  <a:pt x="573198" y="355466"/>
                  <a:pt x="1011787" y="56333"/>
                </a:cubicBezTo>
                <a:lnTo>
                  <a:pt x="1101183" y="0"/>
                </a:lnTo>
                <a:close/>
              </a:path>
            </a:pathLst>
          </a:custGeom>
          <a:solidFill>
            <a:schemeClr val="bg1">
              <a:lumMod val="50000"/>
            </a:schemeClr>
          </a:solidFill>
          <a:ln w="13374" cap="flat">
            <a:noFill/>
            <a:prstDash val="solid"/>
            <a:miter/>
          </a:ln>
        </p:spPr>
        <p:txBody>
          <a:bodyPr rtlCol="0" anchor="ctr"/>
          <a:lstStyle/>
          <a:p>
            <a:endParaRPr lang="en-AU"/>
          </a:p>
        </p:txBody>
      </p:sp>
      <p:sp>
        <p:nvSpPr>
          <p:cNvPr id="27" name="Freeform 26">
            <a:extLst>
              <a:ext uri="{FF2B5EF4-FFF2-40B4-BE49-F238E27FC236}">
                <a16:creationId xmlns:a16="http://schemas.microsoft.com/office/drawing/2014/main" id="{44F9917C-49FC-77FC-ACC3-DCCEAD6AD114}"/>
              </a:ext>
            </a:extLst>
          </p:cNvPr>
          <p:cNvSpPr/>
          <p:nvPr/>
        </p:nvSpPr>
        <p:spPr>
          <a:xfrm>
            <a:off x="10545161" y="1618093"/>
            <a:ext cx="187065" cy="184438"/>
          </a:xfrm>
          <a:custGeom>
            <a:avLst/>
            <a:gdLst>
              <a:gd name="connsiteX0" fmla="*/ 125539 w 187065"/>
              <a:gd name="connsiteY0" fmla="*/ 0 h 184438"/>
              <a:gd name="connsiteX1" fmla="*/ 187065 w 187065"/>
              <a:gd name="connsiteY1" fmla="*/ 114555 h 184438"/>
              <a:gd name="connsiteX2" fmla="*/ 58018 w 187065"/>
              <a:gd name="connsiteY2" fmla="*/ 184438 h 184438"/>
              <a:gd name="connsiteX3" fmla="*/ 0 w 187065"/>
              <a:gd name="connsiteY3" fmla="*/ 76414 h 184438"/>
              <a:gd name="connsiteX4" fmla="*/ 97926 w 187065"/>
              <a:gd name="connsiteY4" fmla="*/ 14706 h 184438"/>
              <a:gd name="connsiteX5" fmla="*/ 125539 w 187065"/>
              <a:gd name="connsiteY5" fmla="*/ 0 h 18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065" h="184438">
                <a:moveTo>
                  <a:pt x="125539" y="0"/>
                </a:moveTo>
                <a:lnTo>
                  <a:pt x="187065" y="114555"/>
                </a:lnTo>
                <a:lnTo>
                  <a:pt x="58018" y="184438"/>
                </a:lnTo>
                <a:lnTo>
                  <a:pt x="0" y="76414"/>
                </a:lnTo>
                <a:lnTo>
                  <a:pt x="97926" y="14706"/>
                </a:lnTo>
                <a:lnTo>
                  <a:pt x="125539" y="0"/>
                </a:lnTo>
                <a:close/>
              </a:path>
            </a:pathLst>
          </a:custGeom>
          <a:solidFill>
            <a:srgbClr val="D9D9D9"/>
          </a:solidFill>
          <a:ln w="13374" cap="flat">
            <a:noFill/>
            <a:prstDash val="solid"/>
            <a:miter/>
          </a:ln>
        </p:spPr>
        <p:txBody>
          <a:bodyPr rtlCol="0" anchor="ctr"/>
          <a:lstStyle/>
          <a:p>
            <a:endParaRPr lang="en-AU"/>
          </a:p>
        </p:txBody>
      </p:sp>
      <p:sp>
        <p:nvSpPr>
          <p:cNvPr id="10" name="Freeform 9">
            <a:extLst>
              <a:ext uri="{FF2B5EF4-FFF2-40B4-BE49-F238E27FC236}">
                <a16:creationId xmlns:a16="http://schemas.microsoft.com/office/drawing/2014/main" id="{727C2DAE-AE4D-D59D-7C33-00ACFCA2AC64}"/>
              </a:ext>
            </a:extLst>
          </p:cNvPr>
          <p:cNvSpPr/>
          <p:nvPr/>
        </p:nvSpPr>
        <p:spPr>
          <a:xfrm>
            <a:off x="10438963" y="1861795"/>
            <a:ext cx="874126" cy="553915"/>
          </a:xfrm>
          <a:custGeom>
            <a:avLst/>
            <a:gdLst>
              <a:gd name="connsiteX0" fmla="*/ 60034 w 874126"/>
              <a:gd name="connsiteY0" fmla="*/ 440781 h 553915"/>
              <a:gd name="connsiteX1" fmla="*/ 46605 w 874126"/>
              <a:gd name="connsiteY1" fmla="*/ 448309 h 553915"/>
              <a:gd name="connsiteX2" fmla="*/ 32612 w 874126"/>
              <a:gd name="connsiteY2" fmla="*/ 463474 h 553915"/>
              <a:gd name="connsiteX3" fmla="*/ 60905 w 874126"/>
              <a:gd name="connsiteY3" fmla="*/ 489785 h 553915"/>
              <a:gd name="connsiteX4" fmla="*/ 74896 w 874126"/>
              <a:gd name="connsiteY4" fmla="*/ 474620 h 553915"/>
              <a:gd name="connsiteX5" fmla="*/ 81377 w 874126"/>
              <a:gd name="connsiteY5" fmla="*/ 460450 h 553915"/>
              <a:gd name="connsiteX6" fmla="*/ 74682 w 874126"/>
              <a:gd name="connsiteY6" fmla="*/ 446494 h 553915"/>
              <a:gd name="connsiteX7" fmla="*/ 60034 w 874126"/>
              <a:gd name="connsiteY7" fmla="*/ 440781 h 553915"/>
              <a:gd name="connsiteX8" fmla="*/ 72124 w 874126"/>
              <a:gd name="connsiteY8" fmla="*/ 415559 h 553915"/>
              <a:gd name="connsiteX9" fmla="*/ 92985 w 874126"/>
              <a:gd name="connsiteY9" fmla="*/ 426664 h 553915"/>
              <a:gd name="connsiteX10" fmla="*/ 105477 w 874126"/>
              <a:gd name="connsiteY10" fmla="*/ 446575 h 553915"/>
              <a:gd name="connsiteX11" fmla="*/ 104165 w 874126"/>
              <a:gd name="connsiteY11" fmla="*/ 467615 h 553915"/>
              <a:gd name="connsiteX12" fmla="*/ 91994 w 874126"/>
              <a:gd name="connsiteY12" fmla="*/ 487204 h 553915"/>
              <a:gd name="connsiteX13" fmla="*/ 76356 w 874126"/>
              <a:gd name="connsiteY13" fmla="*/ 504157 h 553915"/>
              <a:gd name="connsiteX14" fmla="*/ 109093 w 874126"/>
              <a:gd name="connsiteY14" fmla="*/ 534608 h 553915"/>
              <a:gd name="connsiteX15" fmla="*/ 91298 w 874126"/>
              <a:gd name="connsiteY15" fmla="*/ 553887 h 553915"/>
              <a:gd name="connsiteX16" fmla="*/ -700 w 874126"/>
              <a:gd name="connsiteY16" fmla="*/ 468328 h 553915"/>
              <a:gd name="connsiteX17" fmla="*/ 32733 w 874126"/>
              <a:gd name="connsiteY17" fmla="*/ 432096 h 553915"/>
              <a:gd name="connsiteX18" fmla="*/ 51304 w 874126"/>
              <a:gd name="connsiteY18" fmla="*/ 418436 h 553915"/>
              <a:gd name="connsiteX19" fmla="*/ 72124 w 874126"/>
              <a:gd name="connsiteY19" fmla="*/ 415559 h 553915"/>
              <a:gd name="connsiteX20" fmla="*/ 109133 w 874126"/>
              <a:gd name="connsiteY20" fmla="*/ 355262 h 553915"/>
              <a:gd name="connsiteX21" fmla="*/ 177512 w 874126"/>
              <a:gd name="connsiteY21" fmla="*/ 431786 h 553915"/>
              <a:gd name="connsiteX22" fmla="*/ 216904 w 874126"/>
              <a:gd name="connsiteY22" fmla="*/ 396307 h 553915"/>
              <a:gd name="connsiteX23" fmla="*/ 232261 w 874126"/>
              <a:gd name="connsiteY23" fmla="*/ 413516 h 553915"/>
              <a:gd name="connsiteX24" fmla="*/ 173389 w 874126"/>
              <a:gd name="connsiteY24" fmla="*/ 466540 h 553915"/>
              <a:gd name="connsiteX25" fmla="*/ 89651 w 874126"/>
              <a:gd name="connsiteY25" fmla="*/ 372820 h 553915"/>
              <a:gd name="connsiteX26" fmla="*/ 222045 w 874126"/>
              <a:gd name="connsiteY26" fmla="*/ 294467 h 553915"/>
              <a:gd name="connsiteX27" fmla="*/ 239318 w 874126"/>
              <a:gd name="connsiteY27" fmla="*/ 344560 h 553915"/>
              <a:gd name="connsiteX28" fmla="*/ 265333 w 874126"/>
              <a:gd name="connsiteY28" fmla="*/ 324811 h 553915"/>
              <a:gd name="connsiteX29" fmla="*/ 217412 w 874126"/>
              <a:gd name="connsiteY29" fmla="*/ 265374 h 553915"/>
              <a:gd name="connsiteX30" fmla="*/ 329093 w 874126"/>
              <a:gd name="connsiteY30" fmla="*/ 338443 h 553915"/>
              <a:gd name="connsiteX31" fmla="*/ 307322 w 874126"/>
              <a:gd name="connsiteY31" fmla="*/ 354966 h 553915"/>
              <a:gd name="connsiteX32" fmla="*/ 283556 w 874126"/>
              <a:gd name="connsiteY32" fmla="*/ 338309 h 553915"/>
              <a:gd name="connsiteX33" fmla="*/ 247431 w 874126"/>
              <a:gd name="connsiteY33" fmla="*/ 365721 h 553915"/>
              <a:gd name="connsiteX34" fmla="*/ 256710 w 874126"/>
              <a:gd name="connsiteY34" fmla="*/ 393390 h 553915"/>
              <a:gd name="connsiteX35" fmla="*/ 235166 w 874126"/>
              <a:gd name="connsiteY35" fmla="*/ 409765 h 553915"/>
              <a:gd name="connsiteX36" fmla="*/ 195494 w 874126"/>
              <a:gd name="connsiteY36" fmla="*/ 282018 h 553915"/>
              <a:gd name="connsiteX37" fmla="*/ 367413 w 874126"/>
              <a:gd name="connsiteY37" fmla="*/ 165685 h 553915"/>
              <a:gd name="connsiteX38" fmla="*/ 433517 w 874126"/>
              <a:gd name="connsiteY38" fmla="*/ 272687 h 553915"/>
              <a:gd name="connsiteX39" fmla="*/ 411665 w 874126"/>
              <a:gd name="connsiteY39" fmla="*/ 286293 h 553915"/>
              <a:gd name="connsiteX40" fmla="*/ 317739 w 874126"/>
              <a:gd name="connsiteY40" fmla="*/ 244293 h 553915"/>
              <a:gd name="connsiteX41" fmla="*/ 362566 w 874126"/>
              <a:gd name="connsiteY41" fmla="*/ 316865 h 553915"/>
              <a:gd name="connsiteX42" fmla="*/ 341746 w 874126"/>
              <a:gd name="connsiteY42" fmla="*/ 329839 h 553915"/>
              <a:gd name="connsiteX43" fmla="*/ 275657 w 874126"/>
              <a:gd name="connsiteY43" fmla="*/ 222836 h 553915"/>
              <a:gd name="connsiteX44" fmla="*/ 297427 w 874126"/>
              <a:gd name="connsiteY44" fmla="*/ 209271 h 553915"/>
              <a:gd name="connsiteX45" fmla="*/ 390979 w 874126"/>
              <a:gd name="connsiteY45" fmla="*/ 250854 h 553915"/>
              <a:gd name="connsiteX46" fmla="*/ 346433 w 874126"/>
              <a:gd name="connsiteY46" fmla="*/ 178753 h 553915"/>
              <a:gd name="connsiteX47" fmla="*/ 501508 w 874126"/>
              <a:gd name="connsiteY47" fmla="*/ 97281 h 553915"/>
              <a:gd name="connsiteX48" fmla="*/ 556993 w 874126"/>
              <a:gd name="connsiteY48" fmla="*/ 210199 h 553915"/>
              <a:gd name="connsiteX49" fmla="*/ 533937 w 874126"/>
              <a:gd name="connsiteY49" fmla="*/ 221626 h 553915"/>
              <a:gd name="connsiteX50" fmla="*/ 444496 w 874126"/>
              <a:gd name="connsiteY50" fmla="*/ 170699 h 553915"/>
              <a:gd name="connsiteX51" fmla="*/ 482133 w 874126"/>
              <a:gd name="connsiteY51" fmla="*/ 247291 h 553915"/>
              <a:gd name="connsiteX52" fmla="*/ 460161 w 874126"/>
              <a:gd name="connsiteY52" fmla="*/ 258168 h 553915"/>
              <a:gd name="connsiteX53" fmla="*/ 404676 w 874126"/>
              <a:gd name="connsiteY53" fmla="*/ 145249 h 553915"/>
              <a:gd name="connsiteX54" fmla="*/ 427652 w 874126"/>
              <a:gd name="connsiteY54" fmla="*/ 133876 h 553915"/>
              <a:gd name="connsiteX55" fmla="*/ 516758 w 874126"/>
              <a:gd name="connsiteY55" fmla="*/ 184345 h 553915"/>
              <a:gd name="connsiteX56" fmla="*/ 479375 w 874126"/>
              <a:gd name="connsiteY56" fmla="*/ 108251 h 553915"/>
              <a:gd name="connsiteX57" fmla="*/ 562657 w 874126"/>
              <a:gd name="connsiteY57" fmla="*/ 72704 h 553915"/>
              <a:gd name="connsiteX58" fmla="*/ 610229 w 874126"/>
              <a:gd name="connsiteY58" fmla="*/ 189212 h 553915"/>
              <a:gd name="connsiteX59" fmla="*/ 586008 w 874126"/>
              <a:gd name="connsiteY59" fmla="*/ 199174 h 553915"/>
              <a:gd name="connsiteX60" fmla="*/ 538436 w 874126"/>
              <a:gd name="connsiteY60" fmla="*/ 82680 h 553915"/>
              <a:gd name="connsiteX61" fmla="*/ 703955 w 874126"/>
              <a:gd name="connsiteY61" fmla="*/ 23996 h 553915"/>
              <a:gd name="connsiteX62" fmla="*/ 742998 w 874126"/>
              <a:gd name="connsiteY62" fmla="*/ 143650 h 553915"/>
              <a:gd name="connsiteX63" fmla="*/ 718563 w 874126"/>
              <a:gd name="connsiteY63" fmla="*/ 151689 h 553915"/>
              <a:gd name="connsiteX64" fmla="*/ 637195 w 874126"/>
              <a:gd name="connsiteY64" fmla="*/ 88582 h 553915"/>
              <a:gd name="connsiteX65" fmla="*/ 663680 w 874126"/>
              <a:gd name="connsiteY65" fmla="*/ 169745 h 553915"/>
              <a:gd name="connsiteX66" fmla="*/ 640395 w 874126"/>
              <a:gd name="connsiteY66" fmla="*/ 177408 h 553915"/>
              <a:gd name="connsiteX67" fmla="*/ 601352 w 874126"/>
              <a:gd name="connsiteY67" fmla="*/ 57754 h 553915"/>
              <a:gd name="connsiteX68" fmla="*/ 625694 w 874126"/>
              <a:gd name="connsiteY68" fmla="*/ 49742 h 553915"/>
              <a:gd name="connsiteX69" fmla="*/ 706807 w 874126"/>
              <a:gd name="connsiteY69" fmla="*/ 112352 h 553915"/>
              <a:gd name="connsiteX70" fmla="*/ 680497 w 874126"/>
              <a:gd name="connsiteY70" fmla="*/ 31713 h 553915"/>
              <a:gd name="connsiteX71" fmla="*/ 820724 w 874126"/>
              <a:gd name="connsiteY71" fmla="*/ 106 h 553915"/>
              <a:gd name="connsiteX72" fmla="*/ 838987 w 874126"/>
              <a:gd name="connsiteY72" fmla="*/ 4314 h 553915"/>
              <a:gd name="connsiteX73" fmla="*/ 854184 w 874126"/>
              <a:gd name="connsiteY73" fmla="*/ 14881 h 553915"/>
              <a:gd name="connsiteX74" fmla="*/ 863985 w 874126"/>
              <a:gd name="connsiteY74" fmla="*/ 32533 h 553915"/>
              <a:gd name="connsiteX75" fmla="*/ 837795 w 874126"/>
              <a:gd name="connsiteY75" fmla="*/ 37938 h 553915"/>
              <a:gd name="connsiteX76" fmla="*/ 831408 w 874126"/>
              <a:gd name="connsiteY76" fmla="*/ 28083 h 553915"/>
              <a:gd name="connsiteX77" fmla="*/ 820415 w 874126"/>
              <a:gd name="connsiteY77" fmla="*/ 22719 h 553915"/>
              <a:gd name="connsiteX78" fmla="*/ 805446 w 874126"/>
              <a:gd name="connsiteY78" fmla="*/ 23041 h 553915"/>
              <a:gd name="connsiteX79" fmla="*/ 787210 w 874126"/>
              <a:gd name="connsiteY79" fmla="*/ 32869 h 553915"/>
              <a:gd name="connsiteX80" fmla="*/ 779565 w 874126"/>
              <a:gd name="connsiteY80" fmla="*/ 50387 h 553915"/>
              <a:gd name="connsiteX81" fmla="*/ 780462 w 874126"/>
              <a:gd name="connsiteY81" fmla="*/ 71938 h 553915"/>
              <a:gd name="connsiteX82" fmla="*/ 788147 w 874126"/>
              <a:gd name="connsiteY82" fmla="*/ 92024 h 553915"/>
              <a:gd name="connsiteX83" fmla="*/ 802192 w 874126"/>
              <a:gd name="connsiteY83" fmla="*/ 105078 h 553915"/>
              <a:gd name="connsiteX84" fmla="*/ 823174 w 874126"/>
              <a:gd name="connsiteY84" fmla="*/ 106759 h 553915"/>
              <a:gd name="connsiteX85" fmla="*/ 838076 w 874126"/>
              <a:gd name="connsiteY85" fmla="*/ 100386 h 553915"/>
              <a:gd name="connsiteX86" fmla="*/ 846324 w 874126"/>
              <a:gd name="connsiteY86" fmla="*/ 89563 h 553915"/>
              <a:gd name="connsiteX87" fmla="*/ 847837 w 874126"/>
              <a:gd name="connsiteY87" fmla="*/ 75783 h 553915"/>
              <a:gd name="connsiteX88" fmla="*/ 818729 w 874126"/>
              <a:gd name="connsiteY88" fmla="*/ 81793 h 553915"/>
              <a:gd name="connsiteX89" fmla="*/ 814524 w 874126"/>
              <a:gd name="connsiteY89" fmla="*/ 61277 h 553915"/>
              <a:gd name="connsiteX90" fmla="*/ 869367 w 874126"/>
              <a:gd name="connsiteY90" fmla="*/ 49943 h 553915"/>
              <a:gd name="connsiteX91" fmla="*/ 871938 w 874126"/>
              <a:gd name="connsiteY91" fmla="*/ 62500 h 553915"/>
              <a:gd name="connsiteX92" fmla="*/ 871282 w 874126"/>
              <a:gd name="connsiteY92" fmla="*/ 92051 h 553915"/>
              <a:gd name="connsiteX93" fmla="*/ 856393 w 874126"/>
              <a:gd name="connsiteY93" fmla="*/ 114987 h 553915"/>
              <a:gd name="connsiteX94" fmla="*/ 827538 w 874126"/>
              <a:gd name="connsiteY94" fmla="*/ 128108 h 553915"/>
              <a:gd name="connsiteX95" fmla="*/ 793543 w 874126"/>
              <a:gd name="connsiteY95" fmla="*/ 126965 h 553915"/>
              <a:gd name="connsiteX96" fmla="*/ 768278 w 874126"/>
              <a:gd name="connsiteY96" fmla="*/ 109219 h 553915"/>
              <a:gd name="connsiteX97" fmla="*/ 754178 w 874126"/>
              <a:gd name="connsiteY97" fmla="*/ 77370 h 553915"/>
              <a:gd name="connsiteX98" fmla="*/ 754580 w 874126"/>
              <a:gd name="connsiteY98" fmla="*/ 42374 h 553915"/>
              <a:gd name="connsiteX99" fmla="*/ 770808 w 874126"/>
              <a:gd name="connsiteY99" fmla="*/ 16010 h 553915"/>
              <a:gd name="connsiteX100" fmla="*/ 801604 w 874126"/>
              <a:gd name="connsiteY100" fmla="*/ 1477 h 553915"/>
              <a:gd name="connsiteX101" fmla="*/ 820724 w 874126"/>
              <a:gd name="connsiteY101" fmla="*/ 106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74126" h="553915">
                <a:moveTo>
                  <a:pt x="60034" y="440781"/>
                </a:moveTo>
                <a:cubicBezTo>
                  <a:pt x="55093" y="441453"/>
                  <a:pt x="50608" y="443967"/>
                  <a:pt x="46605" y="448309"/>
                </a:cubicBezTo>
                <a:lnTo>
                  <a:pt x="32612" y="463474"/>
                </a:lnTo>
                <a:lnTo>
                  <a:pt x="60905" y="489785"/>
                </a:lnTo>
                <a:lnTo>
                  <a:pt x="74896" y="474620"/>
                </a:lnTo>
                <a:cubicBezTo>
                  <a:pt x="79034" y="470143"/>
                  <a:pt x="81189" y="465410"/>
                  <a:pt x="81377" y="460450"/>
                </a:cubicBezTo>
                <a:cubicBezTo>
                  <a:pt x="81564" y="455475"/>
                  <a:pt x="79328" y="450823"/>
                  <a:pt x="74682" y="446494"/>
                </a:cubicBezTo>
                <a:cubicBezTo>
                  <a:pt x="69848" y="442004"/>
                  <a:pt x="64961" y="440095"/>
                  <a:pt x="60034" y="440781"/>
                </a:cubicBezTo>
                <a:close/>
                <a:moveTo>
                  <a:pt x="72124" y="415559"/>
                </a:moveTo>
                <a:cubicBezTo>
                  <a:pt x="79234" y="416648"/>
                  <a:pt x="86197" y="420359"/>
                  <a:pt x="92985" y="426664"/>
                </a:cubicBezTo>
                <a:cubicBezTo>
                  <a:pt x="99680" y="432902"/>
                  <a:pt x="103844" y="439530"/>
                  <a:pt x="105477" y="446575"/>
                </a:cubicBezTo>
                <a:cubicBezTo>
                  <a:pt x="107098" y="453620"/>
                  <a:pt x="106669" y="460624"/>
                  <a:pt x="104165" y="467615"/>
                </a:cubicBezTo>
                <a:cubicBezTo>
                  <a:pt x="101662" y="474593"/>
                  <a:pt x="97604" y="481127"/>
                  <a:pt x="91994" y="487204"/>
                </a:cubicBezTo>
                <a:lnTo>
                  <a:pt x="76356" y="504157"/>
                </a:lnTo>
                <a:lnTo>
                  <a:pt x="109093" y="534608"/>
                </a:lnTo>
                <a:lnTo>
                  <a:pt x="91298" y="553887"/>
                </a:lnTo>
                <a:lnTo>
                  <a:pt x="-700" y="468328"/>
                </a:lnTo>
                <a:lnTo>
                  <a:pt x="32733" y="432096"/>
                </a:lnTo>
                <a:cubicBezTo>
                  <a:pt x="38344" y="426005"/>
                  <a:pt x="44542" y="421461"/>
                  <a:pt x="51304" y="418436"/>
                </a:cubicBezTo>
                <a:cubicBezTo>
                  <a:pt x="58066" y="415425"/>
                  <a:pt x="65001" y="414457"/>
                  <a:pt x="72124" y="415559"/>
                </a:cubicBezTo>
                <a:close/>
                <a:moveTo>
                  <a:pt x="109133" y="355262"/>
                </a:moveTo>
                <a:lnTo>
                  <a:pt x="177512" y="431786"/>
                </a:lnTo>
                <a:lnTo>
                  <a:pt x="216904" y="396307"/>
                </a:lnTo>
                <a:lnTo>
                  <a:pt x="232261" y="413516"/>
                </a:lnTo>
                <a:lnTo>
                  <a:pt x="173389" y="466540"/>
                </a:lnTo>
                <a:lnTo>
                  <a:pt x="89651" y="372820"/>
                </a:lnTo>
                <a:close/>
                <a:moveTo>
                  <a:pt x="222045" y="294467"/>
                </a:moveTo>
                <a:lnTo>
                  <a:pt x="239318" y="344560"/>
                </a:lnTo>
                <a:lnTo>
                  <a:pt x="265333" y="324811"/>
                </a:lnTo>
                <a:close/>
                <a:moveTo>
                  <a:pt x="217412" y="265374"/>
                </a:moveTo>
                <a:lnTo>
                  <a:pt x="329093" y="338443"/>
                </a:lnTo>
                <a:lnTo>
                  <a:pt x="307322" y="354966"/>
                </a:lnTo>
                <a:lnTo>
                  <a:pt x="283556" y="338309"/>
                </a:lnTo>
                <a:lnTo>
                  <a:pt x="247431" y="365721"/>
                </a:lnTo>
                <a:lnTo>
                  <a:pt x="256710" y="393390"/>
                </a:lnTo>
                <a:lnTo>
                  <a:pt x="235166" y="409765"/>
                </a:lnTo>
                <a:lnTo>
                  <a:pt x="195494" y="282018"/>
                </a:lnTo>
                <a:close/>
                <a:moveTo>
                  <a:pt x="367413" y="165685"/>
                </a:moveTo>
                <a:lnTo>
                  <a:pt x="433517" y="272687"/>
                </a:lnTo>
                <a:lnTo>
                  <a:pt x="411665" y="286293"/>
                </a:lnTo>
                <a:lnTo>
                  <a:pt x="317739" y="244293"/>
                </a:lnTo>
                <a:lnTo>
                  <a:pt x="362566" y="316865"/>
                </a:lnTo>
                <a:lnTo>
                  <a:pt x="341746" y="329839"/>
                </a:lnTo>
                <a:lnTo>
                  <a:pt x="275657" y="222836"/>
                </a:lnTo>
                <a:lnTo>
                  <a:pt x="297427" y="209271"/>
                </a:lnTo>
                <a:lnTo>
                  <a:pt x="390979" y="250854"/>
                </a:lnTo>
                <a:lnTo>
                  <a:pt x="346433" y="178753"/>
                </a:lnTo>
                <a:close/>
                <a:moveTo>
                  <a:pt x="501508" y="97281"/>
                </a:moveTo>
                <a:lnTo>
                  <a:pt x="556993" y="210199"/>
                </a:lnTo>
                <a:lnTo>
                  <a:pt x="533937" y="221626"/>
                </a:lnTo>
                <a:lnTo>
                  <a:pt x="444496" y="170699"/>
                </a:lnTo>
                <a:lnTo>
                  <a:pt x="482133" y="247291"/>
                </a:lnTo>
                <a:lnTo>
                  <a:pt x="460161" y="258168"/>
                </a:lnTo>
                <a:lnTo>
                  <a:pt x="404676" y="145249"/>
                </a:lnTo>
                <a:lnTo>
                  <a:pt x="427652" y="133876"/>
                </a:lnTo>
                <a:lnTo>
                  <a:pt x="516758" y="184345"/>
                </a:lnTo>
                <a:lnTo>
                  <a:pt x="479375" y="108251"/>
                </a:lnTo>
                <a:close/>
                <a:moveTo>
                  <a:pt x="562657" y="72704"/>
                </a:moveTo>
                <a:lnTo>
                  <a:pt x="610229" y="189212"/>
                </a:lnTo>
                <a:lnTo>
                  <a:pt x="586008" y="199174"/>
                </a:lnTo>
                <a:lnTo>
                  <a:pt x="538436" y="82680"/>
                </a:lnTo>
                <a:close/>
                <a:moveTo>
                  <a:pt x="703955" y="23996"/>
                </a:moveTo>
                <a:lnTo>
                  <a:pt x="742998" y="143650"/>
                </a:lnTo>
                <a:lnTo>
                  <a:pt x="718563" y="151689"/>
                </a:lnTo>
                <a:lnTo>
                  <a:pt x="637195" y="88582"/>
                </a:lnTo>
                <a:lnTo>
                  <a:pt x="663680" y="169745"/>
                </a:lnTo>
                <a:lnTo>
                  <a:pt x="640395" y="177408"/>
                </a:lnTo>
                <a:lnTo>
                  <a:pt x="601352" y="57754"/>
                </a:lnTo>
                <a:lnTo>
                  <a:pt x="625694" y="49742"/>
                </a:lnTo>
                <a:lnTo>
                  <a:pt x="706807" y="112352"/>
                </a:lnTo>
                <a:lnTo>
                  <a:pt x="680497" y="31713"/>
                </a:lnTo>
                <a:close/>
                <a:moveTo>
                  <a:pt x="820724" y="106"/>
                </a:moveTo>
                <a:cubicBezTo>
                  <a:pt x="827150" y="495"/>
                  <a:pt x="833243" y="1907"/>
                  <a:pt x="838987" y="4314"/>
                </a:cubicBezTo>
                <a:cubicBezTo>
                  <a:pt x="844744" y="6720"/>
                  <a:pt x="849818" y="10243"/>
                  <a:pt x="854184" y="14881"/>
                </a:cubicBezTo>
                <a:cubicBezTo>
                  <a:pt x="858562" y="19519"/>
                  <a:pt x="861829" y="25394"/>
                  <a:pt x="863985" y="32533"/>
                </a:cubicBezTo>
                <a:lnTo>
                  <a:pt x="837795" y="37938"/>
                </a:lnTo>
                <a:cubicBezTo>
                  <a:pt x="836483" y="34012"/>
                  <a:pt x="834354" y="30718"/>
                  <a:pt x="831408" y="28083"/>
                </a:cubicBezTo>
                <a:cubicBezTo>
                  <a:pt x="828450" y="25448"/>
                  <a:pt x="824794" y="23660"/>
                  <a:pt x="820415" y="22719"/>
                </a:cubicBezTo>
                <a:cubicBezTo>
                  <a:pt x="816038" y="21778"/>
                  <a:pt x="811043" y="21885"/>
                  <a:pt x="805446" y="23041"/>
                </a:cubicBezTo>
                <a:cubicBezTo>
                  <a:pt x="797412" y="24695"/>
                  <a:pt x="791334" y="27976"/>
                  <a:pt x="787210" y="32869"/>
                </a:cubicBezTo>
                <a:cubicBezTo>
                  <a:pt x="783073" y="37763"/>
                  <a:pt x="780529" y="43611"/>
                  <a:pt x="779565" y="50387"/>
                </a:cubicBezTo>
                <a:cubicBezTo>
                  <a:pt x="778614" y="57176"/>
                  <a:pt x="778909" y="64356"/>
                  <a:pt x="780462" y="71938"/>
                </a:cubicBezTo>
                <a:cubicBezTo>
                  <a:pt x="782001" y="79453"/>
                  <a:pt x="784559" y="86149"/>
                  <a:pt x="788147" y="92024"/>
                </a:cubicBezTo>
                <a:cubicBezTo>
                  <a:pt x="791736" y="97912"/>
                  <a:pt x="796409" y="102255"/>
                  <a:pt x="802192" y="105078"/>
                </a:cubicBezTo>
                <a:cubicBezTo>
                  <a:pt x="807963" y="107901"/>
                  <a:pt x="814952" y="108453"/>
                  <a:pt x="823174" y="106759"/>
                </a:cubicBezTo>
                <a:cubicBezTo>
                  <a:pt x="829253" y="105508"/>
                  <a:pt x="834220" y="103384"/>
                  <a:pt x="838076" y="100386"/>
                </a:cubicBezTo>
                <a:cubicBezTo>
                  <a:pt x="841946" y="97388"/>
                  <a:pt x="844690" y="93785"/>
                  <a:pt x="846324" y="89563"/>
                </a:cubicBezTo>
                <a:cubicBezTo>
                  <a:pt x="847971" y="85342"/>
                  <a:pt x="848467" y="80744"/>
                  <a:pt x="847837" y="75783"/>
                </a:cubicBezTo>
                <a:lnTo>
                  <a:pt x="818729" y="81793"/>
                </a:lnTo>
                <a:lnTo>
                  <a:pt x="814524" y="61277"/>
                </a:lnTo>
                <a:lnTo>
                  <a:pt x="869367" y="49943"/>
                </a:lnTo>
                <a:lnTo>
                  <a:pt x="871938" y="62500"/>
                </a:lnTo>
                <a:cubicBezTo>
                  <a:pt x="874120" y="73188"/>
                  <a:pt x="873906" y="83043"/>
                  <a:pt x="871282" y="92051"/>
                </a:cubicBezTo>
                <a:cubicBezTo>
                  <a:pt x="868658" y="101058"/>
                  <a:pt x="863690" y="108708"/>
                  <a:pt x="856393" y="114987"/>
                </a:cubicBezTo>
                <a:cubicBezTo>
                  <a:pt x="849082" y="121279"/>
                  <a:pt x="839469" y="125648"/>
                  <a:pt x="827538" y="128108"/>
                </a:cubicBezTo>
                <a:cubicBezTo>
                  <a:pt x="814952" y="130716"/>
                  <a:pt x="803626" y="130326"/>
                  <a:pt x="793543" y="126965"/>
                </a:cubicBezTo>
                <a:cubicBezTo>
                  <a:pt x="783475" y="123604"/>
                  <a:pt x="775052" y="117689"/>
                  <a:pt x="768278" y="109219"/>
                </a:cubicBezTo>
                <a:cubicBezTo>
                  <a:pt x="761489" y="100749"/>
                  <a:pt x="756803" y="90128"/>
                  <a:pt x="754178" y="77370"/>
                </a:cubicBezTo>
                <a:cubicBezTo>
                  <a:pt x="751554" y="64530"/>
                  <a:pt x="751688" y="52874"/>
                  <a:pt x="754580" y="42374"/>
                </a:cubicBezTo>
                <a:cubicBezTo>
                  <a:pt x="757472" y="31874"/>
                  <a:pt x="762881" y="23082"/>
                  <a:pt x="770808" y="16010"/>
                </a:cubicBezTo>
                <a:cubicBezTo>
                  <a:pt x="778748" y="8925"/>
                  <a:pt x="789004" y="4085"/>
                  <a:pt x="801604" y="1477"/>
                </a:cubicBezTo>
                <a:cubicBezTo>
                  <a:pt x="807937" y="173"/>
                  <a:pt x="814310" y="-284"/>
                  <a:pt x="820724" y="106"/>
                </a:cubicBezTo>
                <a:close/>
              </a:path>
            </a:pathLst>
          </a:custGeom>
          <a:solidFill>
            <a:srgbClr val="3F61C4"/>
          </a:solidFill>
          <a:ln w="13374" cap="flat">
            <a:noFill/>
            <a:prstDash val="solid"/>
            <a:miter/>
          </a:ln>
        </p:spPr>
        <p:txBody>
          <a:bodyPr rtlCol="0" anchor="ctr"/>
          <a:lstStyle/>
          <a:p>
            <a:endParaRPr lang="en-AU"/>
          </a:p>
        </p:txBody>
      </p:sp>
      <p:sp>
        <p:nvSpPr>
          <p:cNvPr id="14" name="Freeform 13">
            <a:extLst>
              <a:ext uri="{FF2B5EF4-FFF2-40B4-BE49-F238E27FC236}">
                <a16:creationId xmlns:a16="http://schemas.microsoft.com/office/drawing/2014/main" id="{6EF62A3A-9C86-22E2-B483-539BE81EAA8C}"/>
              </a:ext>
            </a:extLst>
          </p:cNvPr>
          <p:cNvSpPr/>
          <p:nvPr/>
        </p:nvSpPr>
        <p:spPr>
          <a:xfrm>
            <a:off x="11519858" y="298353"/>
            <a:ext cx="276985" cy="1886372"/>
          </a:xfrm>
          <a:custGeom>
            <a:avLst/>
            <a:gdLst>
              <a:gd name="connsiteX0" fmla="*/ 276286 w 276985"/>
              <a:gd name="connsiteY0" fmla="*/ 10245 h 1886372"/>
              <a:gd name="connsiteX1" fmla="*/ 145552 w 276985"/>
              <a:gd name="connsiteY1" fmla="*/ 1886343 h 1886372"/>
              <a:gd name="connsiteX2" fmla="*/ -700 w 276985"/>
              <a:gd name="connsiteY2" fmla="*/ 1876058 h 1886372"/>
              <a:gd name="connsiteX3" fmla="*/ 130020 w 276985"/>
              <a:gd name="connsiteY3" fmla="*/ -29 h 1886372"/>
            </a:gdLst>
            <a:ahLst/>
            <a:cxnLst>
              <a:cxn ang="0">
                <a:pos x="connsiteX0" y="connsiteY0"/>
              </a:cxn>
              <a:cxn ang="0">
                <a:pos x="connsiteX1" y="connsiteY1"/>
              </a:cxn>
              <a:cxn ang="0">
                <a:pos x="connsiteX2" y="connsiteY2"/>
              </a:cxn>
              <a:cxn ang="0">
                <a:pos x="connsiteX3" y="connsiteY3"/>
              </a:cxn>
            </a:cxnLst>
            <a:rect l="l" t="t" r="r" b="b"/>
            <a:pathLst>
              <a:path w="276985" h="1886372">
                <a:moveTo>
                  <a:pt x="276286" y="10245"/>
                </a:moveTo>
                <a:lnTo>
                  <a:pt x="145552" y="1886343"/>
                </a:lnTo>
                <a:lnTo>
                  <a:pt x="-700" y="1876058"/>
                </a:lnTo>
                <a:lnTo>
                  <a:pt x="130020" y="-29"/>
                </a:lnTo>
                <a:close/>
              </a:path>
            </a:pathLst>
          </a:custGeom>
          <a:solidFill>
            <a:srgbClr val="D9D9D9"/>
          </a:solidFill>
          <a:ln w="13374" cap="flat">
            <a:noFill/>
            <a:prstDash val="solid"/>
            <a:miter/>
          </a:ln>
        </p:spPr>
        <p:txBody>
          <a:bodyPr rtlCol="0" anchor="ctr"/>
          <a:lstStyle/>
          <a:p>
            <a:endParaRPr lang="en-AU"/>
          </a:p>
        </p:txBody>
      </p:sp>
      <p:sp>
        <p:nvSpPr>
          <p:cNvPr id="18" name="Freeform 17">
            <a:extLst>
              <a:ext uri="{FF2B5EF4-FFF2-40B4-BE49-F238E27FC236}">
                <a16:creationId xmlns:a16="http://schemas.microsoft.com/office/drawing/2014/main" id="{DFD05D7C-5DA9-5149-A647-667D190BE416}"/>
              </a:ext>
            </a:extLst>
          </p:cNvPr>
          <p:cNvSpPr/>
          <p:nvPr/>
        </p:nvSpPr>
        <p:spPr>
          <a:xfrm>
            <a:off x="8744406" y="1956321"/>
            <a:ext cx="1853903" cy="886163"/>
          </a:xfrm>
          <a:custGeom>
            <a:avLst/>
            <a:gdLst>
              <a:gd name="connsiteX0" fmla="*/ 64720 w 1853903"/>
              <a:gd name="connsiteY0" fmla="*/ -29 h 886163"/>
              <a:gd name="connsiteX1" fmla="*/ 1853204 w 1853903"/>
              <a:gd name="connsiteY1" fmla="*/ 722988 h 886163"/>
              <a:gd name="connsiteX2" fmla="*/ 1787783 w 1853903"/>
              <a:gd name="connsiteY2" fmla="*/ 886134 h 886163"/>
              <a:gd name="connsiteX3" fmla="*/ -700 w 1853903"/>
              <a:gd name="connsiteY3" fmla="*/ 163130 h 886163"/>
            </a:gdLst>
            <a:ahLst/>
            <a:cxnLst>
              <a:cxn ang="0">
                <a:pos x="connsiteX0" y="connsiteY0"/>
              </a:cxn>
              <a:cxn ang="0">
                <a:pos x="connsiteX1" y="connsiteY1"/>
              </a:cxn>
              <a:cxn ang="0">
                <a:pos x="connsiteX2" y="connsiteY2"/>
              </a:cxn>
              <a:cxn ang="0">
                <a:pos x="connsiteX3" y="connsiteY3"/>
              </a:cxn>
            </a:cxnLst>
            <a:rect l="l" t="t" r="r" b="b"/>
            <a:pathLst>
              <a:path w="1853903" h="886163">
                <a:moveTo>
                  <a:pt x="64720" y="-29"/>
                </a:moveTo>
                <a:lnTo>
                  <a:pt x="1853204" y="722988"/>
                </a:lnTo>
                <a:lnTo>
                  <a:pt x="1787783" y="886134"/>
                </a:lnTo>
                <a:lnTo>
                  <a:pt x="-700" y="163130"/>
                </a:lnTo>
                <a:close/>
              </a:path>
            </a:pathLst>
          </a:custGeom>
          <a:solidFill>
            <a:srgbClr val="D9D9D9"/>
          </a:solidFill>
          <a:ln w="13374" cap="flat">
            <a:noFill/>
            <a:prstDash val="solid"/>
            <a:miter/>
          </a:ln>
        </p:spPr>
        <p:txBody>
          <a:bodyPr rtlCol="0" anchor="ctr"/>
          <a:lstStyle/>
          <a:p>
            <a:endParaRPr lang="en-AU"/>
          </a:p>
        </p:txBody>
      </p:sp>
      <p:sp>
        <p:nvSpPr>
          <p:cNvPr id="19" name="Freeform 18">
            <a:extLst>
              <a:ext uri="{FF2B5EF4-FFF2-40B4-BE49-F238E27FC236}">
                <a16:creationId xmlns:a16="http://schemas.microsoft.com/office/drawing/2014/main" id="{5AB01596-9276-F1D4-CE71-3CF9E1439439}"/>
              </a:ext>
            </a:extLst>
          </p:cNvPr>
          <p:cNvSpPr/>
          <p:nvPr/>
        </p:nvSpPr>
        <p:spPr>
          <a:xfrm>
            <a:off x="8711080" y="1400201"/>
            <a:ext cx="568257" cy="629781"/>
          </a:xfrm>
          <a:custGeom>
            <a:avLst/>
            <a:gdLst>
              <a:gd name="connsiteX0" fmla="*/ -700 w 568257"/>
              <a:gd name="connsiteY0" fmla="*/ 406498 h 629781"/>
              <a:gd name="connsiteX1" fmla="*/ 201908 w 568257"/>
              <a:gd name="connsiteY1" fmla="*/ 71924 h 629781"/>
              <a:gd name="connsiteX2" fmla="*/ 495898 w 568257"/>
              <a:gd name="connsiteY2" fmla="*/ -29 h 629781"/>
              <a:gd name="connsiteX3" fmla="*/ 567557 w 568257"/>
              <a:gd name="connsiteY3" fmla="*/ 295179 h 629781"/>
              <a:gd name="connsiteX4" fmla="*/ 364950 w 568257"/>
              <a:gd name="connsiteY4" fmla="*/ 629753 h 629781"/>
              <a:gd name="connsiteX5" fmla="*/ 293291 w 568257"/>
              <a:gd name="connsiteY5" fmla="*/ 334544 h 6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57" h="629781">
                <a:moveTo>
                  <a:pt x="-700" y="406498"/>
                </a:moveTo>
                <a:lnTo>
                  <a:pt x="201908" y="71924"/>
                </a:lnTo>
                <a:lnTo>
                  <a:pt x="495898" y="-29"/>
                </a:lnTo>
                <a:lnTo>
                  <a:pt x="567557" y="295179"/>
                </a:lnTo>
                <a:lnTo>
                  <a:pt x="364950" y="629753"/>
                </a:lnTo>
                <a:lnTo>
                  <a:pt x="293291" y="334544"/>
                </a:lnTo>
                <a:close/>
              </a:path>
            </a:pathLst>
          </a:custGeom>
          <a:solidFill>
            <a:srgbClr val="404040"/>
          </a:solidFill>
          <a:ln w="30091" cap="flat">
            <a:solidFill>
              <a:srgbClr val="404040"/>
            </a:solidFill>
            <a:prstDash val="solid"/>
            <a:miter/>
          </a:ln>
        </p:spPr>
        <p:txBody>
          <a:bodyPr rtlCol="0" anchor="ctr"/>
          <a:lstStyle/>
          <a:p>
            <a:endParaRPr lang="en-AU"/>
          </a:p>
        </p:txBody>
      </p:sp>
      <p:sp>
        <p:nvSpPr>
          <p:cNvPr id="20" name="TextBox 19">
            <a:extLst>
              <a:ext uri="{FF2B5EF4-FFF2-40B4-BE49-F238E27FC236}">
                <a16:creationId xmlns:a16="http://schemas.microsoft.com/office/drawing/2014/main" id="{3E1C2FDC-0D31-AFCB-B8EF-142635751BDC}"/>
              </a:ext>
            </a:extLst>
          </p:cNvPr>
          <p:cNvSpPr txBox="1"/>
          <p:nvPr/>
        </p:nvSpPr>
        <p:spPr>
          <a:xfrm>
            <a:off x="8913541" y="1479875"/>
            <a:ext cx="293670" cy="338554"/>
          </a:xfrm>
          <a:prstGeom prst="rect">
            <a:avLst/>
          </a:prstGeom>
          <a:noFill/>
        </p:spPr>
        <p:txBody>
          <a:bodyPr wrap="none" rtlCol="0">
            <a:spAutoFit/>
          </a:bodyPr>
          <a:lstStyle/>
          <a:p>
            <a:pPr algn="l"/>
            <a:r>
              <a:rPr lang="en-AU" sz="1600" b="1" spc="0" baseline="0" dirty="0">
                <a:ln/>
                <a:solidFill>
                  <a:srgbClr val="FFFFFF"/>
                </a:solidFill>
                <a:latin typeface="Aptos"/>
                <a:sym typeface="Aptos"/>
                <a:rtl val="0"/>
              </a:rPr>
              <a:t>1</a:t>
            </a:r>
          </a:p>
        </p:txBody>
      </p:sp>
      <p:sp>
        <p:nvSpPr>
          <p:cNvPr id="21" name="Freeform 20">
            <a:extLst>
              <a:ext uri="{FF2B5EF4-FFF2-40B4-BE49-F238E27FC236}">
                <a16:creationId xmlns:a16="http://schemas.microsoft.com/office/drawing/2014/main" id="{5495107A-3C26-6E96-758D-814451C3ABDA}"/>
              </a:ext>
            </a:extLst>
          </p:cNvPr>
          <p:cNvSpPr/>
          <p:nvPr/>
        </p:nvSpPr>
        <p:spPr>
          <a:xfrm>
            <a:off x="10576284" y="1668118"/>
            <a:ext cx="154580" cy="185221"/>
          </a:xfrm>
          <a:custGeom>
            <a:avLst/>
            <a:gdLst>
              <a:gd name="connsiteX0" fmla="*/ -700 w 154580"/>
              <a:gd name="connsiteY0" fmla="*/ 32130 h 185221"/>
              <a:gd name="connsiteX1" fmla="*/ 53581 w 154580"/>
              <a:gd name="connsiteY1" fmla="*/ -29 h 185221"/>
              <a:gd name="connsiteX2" fmla="*/ 153881 w 154580"/>
              <a:gd name="connsiteY2" fmla="*/ 43745 h 185221"/>
              <a:gd name="connsiteX3" fmla="*/ 143504 w 154580"/>
              <a:gd name="connsiteY3" fmla="*/ 153047 h 185221"/>
              <a:gd name="connsiteX4" fmla="*/ 89210 w 154580"/>
              <a:gd name="connsiteY4" fmla="*/ 185192 h 185221"/>
              <a:gd name="connsiteX5" fmla="*/ 99600 w 154580"/>
              <a:gd name="connsiteY5" fmla="*/ 75891 h 1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0" h="185221">
                <a:moveTo>
                  <a:pt x="-700" y="32130"/>
                </a:moveTo>
                <a:lnTo>
                  <a:pt x="53581" y="-29"/>
                </a:lnTo>
                <a:lnTo>
                  <a:pt x="153881" y="43745"/>
                </a:lnTo>
                <a:lnTo>
                  <a:pt x="143504" y="153047"/>
                </a:lnTo>
                <a:lnTo>
                  <a:pt x="89210" y="185192"/>
                </a:lnTo>
                <a:lnTo>
                  <a:pt x="99600" y="75891"/>
                </a:lnTo>
                <a:close/>
              </a:path>
            </a:pathLst>
          </a:custGeom>
          <a:solidFill>
            <a:srgbClr val="3F61C4"/>
          </a:solidFill>
          <a:ln w="13374" cap="flat">
            <a:noFill/>
            <a:prstDash val="solid"/>
            <a:miter/>
          </a:ln>
        </p:spPr>
        <p:txBody>
          <a:bodyPr rtlCol="0" anchor="ctr"/>
          <a:lstStyle/>
          <a:p>
            <a:endParaRPr lang="en-AU"/>
          </a:p>
        </p:txBody>
      </p:sp>
      <p:sp>
        <p:nvSpPr>
          <p:cNvPr id="22" name="TextBox 21">
            <a:extLst>
              <a:ext uri="{FF2B5EF4-FFF2-40B4-BE49-F238E27FC236}">
                <a16:creationId xmlns:a16="http://schemas.microsoft.com/office/drawing/2014/main" id="{16CCD0A0-A1C9-93FF-A276-E4D6F5982D25}"/>
              </a:ext>
            </a:extLst>
          </p:cNvPr>
          <p:cNvSpPr txBox="1"/>
          <p:nvPr/>
        </p:nvSpPr>
        <p:spPr>
          <a:xfrm>
            <a:off x="9397851" y="1429818"/>
            <a:ext cx="1209127"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bg1">
                    <a:lumMod val="85000"/>
                  </a:schemeClr>
                </a:solidFill>
                <a:effectLst/>
                <a:uLnTx/>
                <a:uFillTx/>
              </a:rPr>
              <a:t>Define programme theory</a:t>
            </a:r>
          </a:p>
        </p:txBody>
      </p:sp>
      <p:sp>
        <p:nvSpPr>
          <p:cNvPr id="23" name="TextBox 22">
            <a:extLst>
              <a:ext uri="{FF2B5EF4-FFF2-40B4-BE49-F238E27FC236}">
                <a16:creationId xmlns:a16="http://schemas.microsoft.com/office/drawing/2014/main" id="{E52706D0-0F62-4733-0075-350C0BA067F3}"/>
              </a:ext>
            </a:extLst>
          </p:cNvPr>
          <p:cNvSpPr txBox="1"/>
          <p:nvPr/>
        </p:nvSpPr>
        <p:spPr>
          <a:xfrm>
            <a:off x="10369932" y="655216"/>
            <a:ext cx="1512921"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prstClr val="white"/>
                </a:solidFill>
                <a:effectLst/>
                <a:uLnTx/>
                <a:uFillTx/>
              </a:rPr>
              <a:t>Identify factors influencing implementation</a:t>
            </a:r>
          </a:p>
        </p:txBody>
      </p:sp>
      <p:sp>
        <p:nvSpPr>
          <p:cNvPr id="24" name="TextBox 23">
            <a:extLst>
              <a:ext uri="{FF2B5EF4-FFF2-40B4-BE49-F238E27FC236}">
                <a16:creationId xmlns:a16="http://schemas.microsoft.com/office/drawing/2014/main" id="{BD845620-5B3E-5E2E-8AA7-FC4B722A8DBD}"/>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1b - Planning</a:t>
            </a:r>
            <a:endParaRPr lang="en-AU" sz="4000" i="1" dirty="0">
              <a:solidFill>
                <a:srgbClr val="007882"/>
              </a:solidFill>
              <a:latin typeface="Barlow" pitchFamily="2" charset="77"/>
              <a:ea typeface="Harding Text Web Regular" pitchFamily="2" charset="0"/>
            </a:endParaRPr>
          </a:p>
        </p:txBody>
      </p:sp>
      <p:cxnSp>
        <p:nvCxnSpPr>
          <p:cNvPr id="25" name="Straight Connector 24">
            <a:extLst>
              <a:ext uri="{FF2B5EF4-FFF2-40B4-BE49-F238E27FC236}">
                <a16:creationId xmlns:a16="http://schemas.microsoft.com/office/drawing/2014/main" id="{28300516-4CCF-0A44-46C6-996110A8EAF7}"/>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DE60A368-54C7-8C65-1605-66C08CFE50C3}"/>
              </a:ext>
            </a:extLst>
          </p:cNvPr>
          <p:cNvGrpSpPr/>
          <p:nvPr/>
        </p:nvGrpSpPr>
        <p:grpSpPr>
          <a:xfrm>
            <a:off x="7895337" y="2980376"/>
            <a:ext cx="3761693" cy="2543001"/>
            <a:chOff x="12890595" y="6778456"/>
            <a:chExt cx="5033866" cy="3399737"/>
          </a:xfrm>
        </p:grpSpPr>
        <p:sp>
          <p:nvSpPr>
            <p:cNvPr id="3" name="Arrow: Right 96">
              <a:extLst>
                <a:ext uri="{FF2B5EF4-FFF2-40B4-BE49-F238E27FC236}">
                  <a16:creationId xmlns:a16="http://schemas.microsoft.com/office/drawing/2014/main" id="{E5306B78-E9BB-5582-E310-1B78542AF587}"/>
                </a:ext>
              </a:extLst>
            </p:cNvPr>
            <p:cNvSpPr/>
            <p:nvPr/>
          </p:nvSpPr>
          <p:spPr>
            <a:xfrm>
              <a:off x="15378334" y="7818106"/>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711D811F-D30B-6D72-B9E0-340B752FD72B}"/>
                </a:ext>
              </a:extLst>
            </p:cNvPr>
            <p:cNvSpPr/>
            <p:nvPr/>
          </p:nvSpPr>
          <p:spPr>
            <a:xfrm>
              <a:off x="13088745" y="7479960"/>
              <a:ext cx="1031235" cy="2550313"/>
            </a:xfrm>
            <a:prstGeom prst="rect">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2B42425-2711-33CD-F4CE-955CEDAC1D06}"/>
                </a:ext>
              </a:extLst>
            </p:cNvPr>
            <p:cNvSpPr/>
            <p:nvPr/>
          </p:nvSpPr>
          <p:spPr>
            <a:xfrm>
              <a:off x="14368039" y="7479960"/>
              <a:ext cx="1031235" cy="914419"/>
            </a:xfrm>
            <a:prstGeom prst="rect">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DB227AD-66E9-1814-AAAE-A406ADAEC2F0}"/>
                </a:ext>
              </a:extLst>
            </p:cNvPr>
            <p:cNvSpPr/>
            <p:nvPr/>
          </p:nvSpPr>
          <p:spPr>
            <a:xfrm>
              <a:off x="14368039" y="8632913"/>
              <a:ext cx="2273356" cy="1397360"/>
            </a:xfrm>
            <a:prstGeom prst="rect">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9" name="Rectangle 8">
              <a:extLst>
                <a:ext uri="{FF2B5EF4-FFF2-40B4-BE49-F238E27FC236}">
                  <a16:creationId xmlns:a16="http://schemas.microsoft.com/office/drawing/2014/main" id="{C46B606D-81CC-6D96-5C46-A2DD4D9EF274}"/>
                </a:ext>
              </a:extLst>
            </p:cNvPr>
            <p:cNvSpPr/>
            <p:nvPr/>
          </p:nvSpPr>
          <p:spPr>
            <a:xfrm>
              <a:off x="15610160" y="7479960"/>
              <a:ext cx="1031235" cy="91441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63AC502D-1583-8F45-2596-E9C0633F4C11}"/>
                </a:ext>
              </a:extLst>
            </p:cNvPr>
            <p:cNvSpPr/>
            <p:nvPr/>
          </p:nvSpPr>
          <p:spPr>
            <a:xfrm>
              <a:off x="16852281" y="7479961"/>
              <a:ext cx="895498" cy="6779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F4D735C-4FCC-73A8-66A5-B78F52E0558D}"/>
                </a:ext>
              </a:extLst>
            </p:cNvPr>
            <p:cNvSpPr/>
            <p:nvPr/>
          </p:nvSpPr>
          <p:spPr>
            <a:xfrm>
              <a:off x="16852281" y="8400127"/>
              <a:ext cx="895498" cy="62647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279DF141-A101-1C0F-0D97-083880D1A446}"/>
                </a:ext>
              </a:extLst>
            </p:cNvPr>
            <p:cNvSpPr/>
            <p:nvPr/>
          </p:nvSpPr>
          <p:spPr>
            <a:xfrm>
              <a:off x="16852281" y="9292853"/>
              <a:ext cx="895498" cy="73741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995111BB-0A3A-4398-A40D-28476C48FB2D}"/>
                </a:ext>
              </a:extLst>
            </p:cNvPr>
            <p:cNvSpPr/>
            <p:nvPr/>
          </p:nvSpPr>
          <p:spPr>
            <a:xfrm>
              <a:off x="12890595" y="7248594"/>
              <a:ext cx="5033866" cy="2929599"/>
            </a:xfrm>
            <a:prstGeom prst="rect">
              <a:avLst/>
            </a:prstGeom>
            <a:noFill/>
            <a:ln w="381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5D76A1F0-AAA2-DC86-00F7-A5EF33DD2A45}"/>
                </a:ext>
              </a:extLst>
            </p:cNvPr>
            <p:cNvSpPr txBox="1"/>
            <p:nvPr/>
          </p:nvSpPr>
          <p:spPr>
            <a:xfrm>
              <a:off x="14172874" y="6778456"/>
              <a:ext cx="2507224" cy="400110"/>
            </a:xfrm>
            <a:prstGeom prst="rect">
              <a:avLst/>
            </a:prstGeom>
            <a:noFill/>
          </p:spPr>
          <p:txBody>
            <a:bodyPr wrap="square" rtlCol="0">
              <a:spAutoFit/>
            </a:bodyPr>
            <a:lstStyle/>
            <a:p>
              <a:pPr algn="ctr"/>
              <a:r>
                <a:rPr lang="en-AU" sz="2000" b="1" dirty="0"/>
                <a:t>IRLM</a:t>
              </a:r>
            </a:p>
          </p:txBody>
        </p:sp>
        <p:sp>
          <p:nvSpPr>
            <p:cNvPr id="17" name="Arrow: Right 94">
              <a:extLst>
                <a:ext uri="{FF2B5EF4-FFF2-40B4-BE49-F238E27FC236}">
                  <a16:creationId xmlns:a16="http://schemas.microsoft.com/office/drawing/2014/main" id="{FBDB6141-AC9A-E726-C852-98F322FFED33}"/>
                </a:ext>
              </a:extLst>
            </p:cNvPr>
            <p:cNvSpPr/>
            <p:nvPr/>
          </p:nvSpPr>
          <p:spPr>
            <a:xfrm>
              <a:off x="14119980" y="7762875"/>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Arrow: Right 95">
              <a:extLst>
                <a:ext uri="{FF2B5EF4-FFF2-40B4-BE49-F238E27FC236}">
                  <a16:creationId xmlns:a16="http://schemas.microsoft.com/office/drawing/2014/main" id="{E3844D79-CFFB-8BDC-BCC7-2FF31D5151E2}"/>
                </a:ext>
              </a:extLst>
            </p:cNvPr>
            <p:cNvSpPr/>
            <p:nvPr/>
          </p:nvSpPr>
          <p:spPr>
            <a:xfrm>
              <a:off x="14119980" y="9172716"/>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Arrow: Right 97">
              <a:extLst>
                <a:ext uri="{FF2B5EF4-FFF2-40B4-BE49-F238E27FC236}">
                  <a16:creationId xmlns:a16="http://schemas.microsoft.com/office/drawing/2014/main" id="{AA677C80-C0A8-898E-5B7E-8E9E8CEF7FC8}"/>
                </a:ext>
              </a:extLst>
            </p:cNvPr>
            <p:cNvSpPr/>
            <p:nvPr/>
          </p:nvSpPr>
          <p:spPr>
            <a:xfrm>
              <a:off x="16627163" y="7818106"/>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Arrow: Right 98">
              <a:extLst>
                <a:ext uri="{FF2B5EF4-FFF2-40B4-BE49-F238E27FC236}">
                  <a16:creationId xmlns:a16="http://schemas.microsoft.com/office/drawing/2014/main" id="{9F92AFBA-FDEF-302C-6895-94CEB01C9478}"/>
                </a:ext>
              </a:extLst>
            </p:cNvPr>
            <p:cNvSpPr/>
            <p:nvPr/>
          </p:nvSpPr>
          <p:spPr>
            <a:xfrm>
              <a:off x="16627163" y="9588101"/>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4" name="Arrow: Right 99">
              <a:extLst>
                <a:ext uri="{FF2B5EF4-FFF2-40B4-BE49-F238E27FC236}">
                  <a16:creationId xmlns:a16="http://schemas.microsoft.com/office/drawing/2014/main" id="{C118831D-4CBF-B627-031B-2F5E0F1D9977}"/>
                </a:ext>
              </a:extLst>
            </p:cNvPr>
            <p:cNvSpPr/>
            <p:nvPr/>
          </p:nvSpPr>
          <p:spPr>
            <a:xfrm rot="5400000">
              <a:off x="17188024" y="9035588"/>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Arrow: Right 100">
              <a:extLst>
                <a:ext uri="{FF2B5EF4-FFF2-40B4-BE49-F238E27FC236}">
                  <a16:creationId xmlns:a16="http://schemas.microsoft.com/office/drawing/2014/main" id="{7D5FA370-3454-7EC6-CAAB-8E72ACA9314E}"/>
                </a:ext>
              </a:extLst>
            </p:cNvPr>
            <p:cNvSpPr/>
            <p:nvPr/>
          </p:nvSpPr>
          <p:spPr>
            <a:xfrm rot="5400000">
              <a:off x="17188024" y="8158077"/>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6" name="Arrow: Right 101">
              <a:extLst>
                <a:ext uri="{FF2B5EF4-FFF2-40B4-BE49-F238E27FC236}">
                  <a16:creationId xmlns:a16="http://schemas.microsoft.com/office/drawing/2014/main" id="{2FDAD340-346A-179F-1C0B-3251058B4D1A}"/>
                </a:ext>
              </a:extLst>
            </p:cNvPr>
            <p:cNvSpPr/>
            <p:nvPr/>
          </p:nvSpPr>
          <p:spPr>
            <a:xfrm rot="16200000">
              <a:off x="14764389" y="8394583"/>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Arrow: Right 102">
              <a:extLst>
                <a:ext uri="{FF2B5EF4-FFF2-40B4-BE49-F238E27FC236}">
                  <a16:creationId xmlns:a16="http://schemas.microsoft.com/office/drawing/2014/main" id="{52E4A5D0-08FF-9693-2FC8-E1EF1F9E97BB}"/>
                </a:ext>
              </a:extLst>
            </p:cNvPr>
            <p:cNvSpPr/>
            <p:nvPr/>
          </p:nvSpPr>
          <p:spPr>
            <a:xfrm rot="16200000">
              <a:off x="16027507" y="8394584"/>
              <a:ext cx="238534" cy="23812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58" name="TextBox 57">
            <a:extLst>
              <a:ext uri="{FF2B5EF4-FFF2-40B4-BE49-F238E27FC236}">
                <a16:creationId xmlns:a16="http://schemas.microsoft.com/office/drawing/2014/main" id="{BA9D6DDF-D845-3B21-6C58-CED485607C96}"/>
              </a:ext>
            </a:extLst>
          </p:cNvPr>
          <p:cNvSpPr txBox="1"/>
          <p:nvPr/>
        </p:nvSpPr>
        <p:spPr>
          <a:xfrm>
            <a:off x="1383393" y="1614921"/>
            <a:ext cx="7212866" cy="707886"/>
          </a:xfrm>
          <a:prstGeom prst="rect">
            <a:avLst/>
          </a:prstGeom>
          <a:noFill/>
        </p:spPr>
        <p:txBody>
          <a:bodyPr wrap="square" rtlCol="0">
            <a:spAutoFit/>
          </a:bodyPr>
          <a:lstStyle/>
          <a:p>
            <a:pPr>
              <a:spcAft>
                <a:spcPts val="600"/>
              </a:spcAft>
            </a:pPr>
            <a:r>
              <a:rPr lang="en-AU" sz="2000" b="1" u="sng" dirty="0">
                <a:solidFill>
                  <a:srgbClr val="404040"/>
                </a:solidFill>
                <a:latin typeface="Barlow" pitchFamily="2" charset="77"/>
              </a:rPr>
              <a:t>Identify</a:t>
            </a:r>
            <a:r>
              <a:rPr lang="en-AU" sz="2000" dirty="0">
                <a:solidFill>
                  <a:srgbClr val="404040"/>
                </a:solidFill>
                <a:latin typeface="Barlow" pitchFamily="2" charset="77"/>
              </a:rPr>
              <a:t> factors influencing the implementation of existing survivorship models of care at the three trial sites</a:t>
            </a:r>
          </a:p>
        </p:txBody>
      </p:sp>
      <p:sp>
        <p:nvSpPr>
          <p:cNvPr id="59" name="TextBox 58">
            <a:extLst>
              <a:ext uri="{FF2B5EF4-FFF2-40B4-BE49-F238E27FC236}">
                <a16:creationId xmlns:a16="http://schemas.microsoft.com/office/drawing/2014/main" id="{117CB563-0F47-794C-738A-30A0AFA4A6E9}"/>
              </a:ext>
            </a:extLst>
          </p:cNvPr>
          <p:cNvSpPr txBox="1"/>
          <p:nvPr/>
        </p:nvSpPr>
        <p:spPr>
          <a:xfrm>
            <a:off x="315412" y="1008997"/>
            <a:ext cx="1034787" cy="523220"/>
          </a:xfrm>
          <a:prstGeom prst="rect">
            <a:avLst/>
          </a:prstGeom>
          <a:noFill/>
        </p:spPr>
        <p:txBody>
          <a:bodyPr wrap="square" rtlCol="0">
            <a:spAutoFit/>
          </a:bodyPr>
          <a:lstStyle/>
          <a:p>
            <a:pPr>
              <a:spcAft>
                <a:spcPts val="600"/>
              </a:spcAft>
            </a:pPr>
            <a:r>
              <a:rPr lang="en-AU" sz="2800" dirty="0">
                <a:solidFill>
                  <a:srgbClr val="3F61C4"/>
                </a:solidFill>
              </a:rPr>
              <a:t>AIM</a:t>
            </a:r>
            <a:endParaRPr lang="en-AU" sz="2800" dirty="0">
              <a:solidFill>
                <a:srgbClr val="404040"/>
              </a:solidFill>
            </a:endParaRPr>
          </a:p>
        </p:txBody>
      </p:sp>
      <p:pic>
        <p:nvPicPr>
          <p:cNvPr id="60" name="Graphic 59" descr="Bullseye with solid fill">
            <a:extLst>
              <a:ext uri="{FF2B5EF4-FFF2-40B4-BE49-F238E27FC236}">
                <a16:creationId xmlns:a16="http://schemas.microsoft.com/office/drawing/2014/main" id="{B43E59FD-DABD-0D6B-5925-FFA676DA6B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193" y="1532218"/>
            <a:ext cx="914400" cy="914400"/>
          </a:xfrm>
          <a:prstGeom prst="rect">
            <a:avLst/>
          </a:prstGeom>
        </p:spPr>
      </p:pic>
      <p:sp>
        <p:nvSpPr>
          <p:cNvPr id="61" name="TextBox 60">
            <a:extLst>
              <a:ext uri="{FF2B5EF4-FFF2-40B4-BE49-F238E27FC236}">
                <a16:creationId xmlns:a16="http://schemas.microsoft.com/office/drawing/2014/main" id="{BDC73C28-F66E-24B6-D9F7-EE0EBE28177B}"/>
              </a:ext>
            </a:extLst>
          </p:cNvPr>
          <p:cNvSpPr txBox="1"/>
          <p:nvPr/>
        </p:nvSpPr>
        <p:spPr>
          <a:xfrm>
            <a:off x="1385840" y="4533094"/>
            <a:ext cx="6469382" cy="646331"/>
          </a:xfrm>
          <a:prstGeom prst="rect">
            <a:avLst/>
          </a:prstGeom>
          <a:noFill/>
        </p:spPr>
        <p:txBody>
          <a:bodyPr wrap="square" rtlCol="0">
            <a:spAutoFit/>
          </a:bodyPr>
          <a:lstStyle/>
          <a:p>
            <a:r>
              <a:rPr lang="en-AU" sz="2000" dirty="0">
                <a:solidFill>
                  <a:srgbClr val="404040"/>
                </a:solidFill>
                <a:latin typeface="Barlow" pitchFamily="2" charset="77"/>
              </a:rPr>
              <a:t>Hybrid inductive-deductive thematic analysis </a:t>
            </a:r>
          </a:p>
          <a:p>
            <a:r>
              <a:rPr lang="en-AU" sz="1600" i="1" dirty="0">
                <a:solidFill>
                  <a:srgbClr val="404040"/>
                </a:solidFill>
                <a:latin typeface="Barlow" pitchFamily="2" charset="77"/>
              </a:rPr>
              <a:t>CFIR2.0/TDF frameworks</a:t>
            </a:r>
            <a:endParaRPr lang="en-AU" sz="2400" i="1" dirty="0">
              <a:solidFill>
                <a:srgbClr val="404040"/>
              </a:solidFill>
              <a:latin typeface="Barlow" pitchFamily="2" charset="77"/>
            </a:endParaRPr>
          </a:p>
        </p:txBody>
      </p:sp>
      <p:sp>
        <p:nvSpPr>
          <p:cNvPr id="62" name="TextBox 61">
            <a:extLst>
              <a:ext uri="{FF2B5EF4-FFF2-40B4-BE49-F238E27FC236}">
                <a16:creationId xmlns:a16="http://schemas.microsoft.com/office/drawing/2014/main" id="{07DCBC47-BE6C-640F-C716-0C16CD5ECC0A}"/>
              </a:ext>
            </a:extLst>
          </p:cNvPr>
          <p:cNvSpPr txBox="1"/>
          <p:nvPr/>
        </p:nvSpPr>
        <p:spPr>
          <a:xfrm>
            <a:off x="1385840" y="3002956"/>
            <a:ext cx="6089387" cy="646331"/>
          </a:xfrm>
          <a:prstGeom prst="rect">
            <a:avLst/>
          </a:prstGeom>
          <a:noFill/>
        </p:spPr>
        <p:txBody>
          <a:bodyPr wrap="square" rtlCol="0">
            <a:spAutoFit/>
          </a:bodyPr>
          <a:lstStyle/>
          <a:p>
            <a:r>
              <a:rPr lang="en-AU" sz="2000" dirty="0">
                <a:solidFill>
                  <a:srgbClr val="404040"/>
                </a:solidFill>
                <a:latin typeface="Barlow" pitchFamily="2" charset="77"/>
              </a:rPr>
              <a:t>N=16 clinical stakeholder semi-structured interviews </a:t>
            </a:r>
          </a:p>
          <a:p>
            <a:r>
              <a:rPr lang="en-AU" sz="1600" i="1" dirty="0">
                <a:solidFill>
                  <a:srgbClr val="404040"/>
                </a:solidFill>
                <a:latin typeface="Barlow" pitchFamily="2" charset="77"/>
              </a:rPr>
              <a:t>CFIR guided + process mapping</a:t>
            </a:r>
            <a:endParaRPr lang="en-AU" sz="1200" i="1" dirty="0">
              <a:solidFill>
                <a:srgbClr val="404040"/>
              </a:solidFill>
              <a:latin typeface="Barlow" pitchFamily="2" charset="77"/>
            </a:endParaRPr>
          </a:p>
        </p:txBody>
      </p:sp>
      <p:pic>
        <p:nvPicPr>
          <p:cNvPr id="63" name="Graphic 62" descr="Chat with solid fill">
            <a:extLst>
              <a:ext uri="{FF2B5EF4-FFF2-40B4-BE49-F238E27FC236}">
                <a16:creationId xmlns:a16="http://schemas.microsoft.com/office/drawing/2014/main" id="{1A847DC5-684B-5F20-C910-A8DE80B31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193" y="2894477"/>
            <a:ext cx="914400" cy="914400"/>
          </a:xfrm>
          <a:prstGeom prst="rect">
            <a:avLst/>
          </a:prstGeom>
        </p:spPr>
      </p:pic>
      <p:sp>
        <p:nvSpPr>
          <p:cNvPr id="64" name="TextBox 63">
            <a:extLst>
              <a:ext uri="{FF2B5EF4-FFF2-40B4-BE49-F238E27FC236}">
                <a16:creationId xmlns:a16="http://schemas.microsoft.com/office/drawing/2014/main" id="{A54F11E2-32BF-BC5B-7B69-8039FCA464B1}"/>
              </a:ext>
            </a:extLst>
          </p:cNvPr>
          <p:cNvSpPr txBox="1"/>
          <p:nvPr/>
        </p:nvSpPr>
        <p:spPr>
          <a:xfrm>
            <a:off x="232473" y="2488561"/>
            <a:ext cx="1804507" cy="523220"/>
          </a:xfrm>
          <a:prstGeom prst="rect">
            <a:avLst/>
          </a:prstGeom>
          <a:noFill/>
        </p:spPr>
        <p:txBody>
          <a:bodyPr wrap="square" rtlCol="0">
            <a:spAutoFit/>
          </a:bodyPr>
          <a:lstStyle/>
          <a:p>
            <a:pPr>
              <a:spcAft>
                <a:spcPts val="600"/>
              </a:spcAft>
            </a:pPr>
            <a:r>
              <a:rPr lang="en-AU" sz="2800" dirty="0">
                <a:solidFill>
                  <a:srgbClr val="3F61C4"/>
                </a:solidFill>
              </a:rPr>
              <a:t>METHOD</a:t>
            </a:r>
            <a:endParaRPr lang="en-AU" sz="2800" dirty="0">
              <a:solidFill>
                <a:srgbClr val="404040"/>
              </a:solidFill>
            </a:endParaRPr>
          </a:p>
        </p:txBody>
      </p:sp>
      <p:sp>
        <p:nvSpPr>
          <p:cNvPr id="65" name="TextBox 64">
            <a:extLst>
              <a:ext uri="{FF2B5EF4-FFF2-40B4-BE49-F238E27FC236}">
                <a16:creationId xmlns:a16="http://schemas.microsoft.com/office/drawing/2014/main" id="{F3030A7A-A642-ADC3-EA43-073A2B996A69}"/>
              </a:ext>
            </a:extLst>
          </p:cNvPr>
          <p:cNvSpPr txBox="1"/>
          <p:nvPr/>
        </p:nvSpPr>
        <p:spPr>
          <a:xfrm>
            <a:off x="232473" y="4034192"/>
            <a:ext cx="1804507" cy="523220"/>
          </a:xfrm>
          <a:prstGeom prst="rect">
            <a:avLst/>
          </a:prstGeom>
          <a:noFill/>
        </p:spPr>
        <p:txBody>
          <a:bodyPr wrap="square" rtlCol="0">
            <a:spAutoFit/>
          </a:bodyPr>
          <a:lstStyle/>
          <a:p>
            <a:pPr>
              <a:spcAft>
                <a:spcPts val="600"/>
              </a:spcAft>
            </a:pPr>
            <a:r>
              <a:rPr lang="en-AU" sz="2800" dirty="0">
                <a:solidFill>
                  <a:srgbClr val="3F61C4"/>
                </a:solidFill>
              </a:rPr>
              <a:t>ANALYSIS</a:t>
            </a:r>
            <a:endParaRPr lang="en-AU" sz="2800" dirty="0">
              <a:solidFill>
                <a:srgbClr val="404040"/>
              </a:solidFill>
            </a:endParaRPr>
          </a:p>
        </p:txBody>
      </p:sp>
      <p:pic>
        <p:nvPicPr>
          <p:cNvPr id="66" name="Graphic 65" descr="Pie chart with solid fill">
            <a:extLst>
              <a:ext uri="{FF2B5EF4-FFF2-40B4-BE49-F238E27FC236}">
                <a16:creationId xmlns:a16="http://schemas.microsoft.com/office/drawing/2014/main" id="{B448836B-E5CB-BCB6-9F7B-AEFAF5FE59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427" y="4517333"/>
            <a:ext cx="759932" cy="759932"/>
          </a:xfrm>
          <a:prstGeom prst="rect">
            <a:avLst/>
          </a:prstGeom>
        </p:spPr>
      </p:pic>
      <p:sp>
        <p:nvSpPr>
          <p:cNvPr id="68" name="TextBox 67">
            <a:extLst>
              <a:ext uri="{FF2B5EF4-FFF2-40B4-BE49-F238E27FC236}">
                <a16:creationId xmlns:a16="http://schemas.microsoft.com/office/drawing/2014/main" id="{55D9EE40-5CB5-1F51-CC4B-D3FB24B454A9}"/>
              </a:ext>
            </a:extLst>
          </p:cNvPr>
          <p:cNvSpPr txBox="1"/>
          <p:nvPr/>
        </p:nvSpPr>
        <p:spPr>
          <a:xfrm>
            <a:off x="1383393" y="5314585"/>
            <a:ext cx="6346964" cy="646331"/>
          </a:xfrm>
          <a:prstGeom prst="rect">
            <a:avLst/>
          </a:prstGeom>
          <a:noFill/>
        </p:spPr>
        <p:txBody>
          <a:bodyPr wrap="square" rtlCol="0">
            <a:spAutoFit/>
          </a:bodyPr>
          <a:lstStyle/>
          <a:p>
            <a:r>
              <a:rPr lang="en-AU" sz="2000" dirty="0">
                <a:solidFill>
                  <a:srgbClr val="404040"/>
                </a:solidFill>
                <a:latin typeface="Barlow" pitchFamily="2" charset="77"/>
              </a:rPr>
              <a:t>Clinician intuitive strategies recorded </a:t>
            </a:r>
          </a:p>
          <a:p>
            <a:r>
              <a:rPr lang="en-AU" sz="1600" i="1" dirty="0">
                <a:solidFill>
                  <a:srgbClr val="404040"/>
                </a:solidFill>
                <a:latin typeface="Barlow" pitchFamily="2" charset="77"/>
              </a:rPr>
              <a:t>Aligned to ERIC/BCTs</a:t>
            </a:r>
          </a:p>
        </p:txBody>
      </p:sp>
      <p:sp>
        <p:nvSpPr>
          <p:cNvPr id="69" name="TextBox 68">
            <a:extLst>
              <a:ext uri="{FF2B5EF4-FFF2-40B4-BE49-F238E27FC236}">
                <a16:creationId xmlns:a16="http://schemas.microsoft.com/office/drawing/2014/main" id="{0C6E6758-37C0-72EE-0F05-A0C6A8851092}"/>
              </a:ext>
            </a:extLst>
          </p:cNvPr>
          <p:cNvSpPr txBox="1"/>
          <p:nvPr/>
        </p:nvSpPr>
        <p:spPr>
          <a:xfrm>
            <a:off x="1383393" y="6069505"/>
            <a:ext cx="8848850" cy="1015663"/>
          </a:xfrm>
          <a:prstGeom prst="rect">
            <a:avLst/>
          </a:prstGeom>
          <a:noFill/>
        </p:spPr>
        <p:txBody>
          <a:bodyPr wrap="square" rtlCol="0">
            <a:spAutoFit/>
          </a:bodyPr>
          <a:lstStyle/>
          <a:p>
            <a:r>
              <a:rPr lang="en-AU" sz="2000" dirty="0">
                <a:solidFill>
                  <a:srgbClr val="404040"/>
                </a:solidFill>
                <a:latin typeface="Barlow" pitchFamily="2" charset="77"/>
              </a:rPr>
              <a:t>Theory-driven strategies generated </a:t>
            </a:r>
          </a:p>
          <a:p>
            <a:r>
              <a:rPr lang="en-AU" sz="1600" i="1" dirty="0">
                <a:solidFill>
                  <a:srgbClr val="404040"/>
                </a:solidFill>
                <a:latin typeface="Barlow" pitchFamily="2" charset="77"/>
              </a:rPr>
              <a:t>ERIC-CFIR matching tool, and Theory and Techniques Tool (BCTs-TDF) </a:t>
            </a:r>
          </a:p>
          <a:p>
            <a:endParaRPr lang="en-AU" sz="2400" dirty="0">
              <a:solidFill>
                <a:srgbClr val="404040"/>
              </a:solidFill>
              <a:latin typeface="Barlow" pitchFamily="2" charset="77"/>
            </a:endParaRPr>
          </a:p>
        </p:txBody>
      </p:sp>
      <p:pic>
        <p:nvPicPr>
          <p:cNvPr id="71" name="Graphic 70" descr="Magnifying glass with solid fill">
            <a:extLst>
              <a:ext uri="{FF2B5EF4-FFF2-40B4-BE49-F238E27FC236}">
                <a16:creationId xmlns:a16="http://schemas.microsoft.com/office/drawing/2014/main" id="{ED6832D9-D32D-03D8-CFB6-AFB3EC2014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716" y="6023754"/>
            <a:ext cx="667354" cy="667354"/>
          </a:xfrm>
          <a:prstGeom prst="rect">
            <a:avLst/>
          </a:prstGeom>
        </p:spPr>
      </p:pic>
      <p:pic>
        <p:nvPicPr>
          <p:cNvPr id="72" name="Graphic 71" descr="Doctor female with solid fill">
            <a:extLst>
              <a:ext uri="{FF2B5EF4-FFF2-40B4-BE49-F238E27FC236}">
                <a16:creationId xmlns:a16="http://schemas.microsoft.com/office/drawing/2014/main" id="{E5600152-357B-4AEA-ABF3-A6B95EE067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3324" y="5277265"/>
            <a:ext cx="667354" cy="667354"/>
          </a:xfrm>
          <a:prstGeom prst="rect">
            <a:avLst/>
          </a:prstGeom>
        </p:spPr>
      </p:pic>
    </p:spTree>
    <p:extLst>
      <p:ext uri="{BB962C8B-B14F-4D97-AF65-F5344CB8AC3E}">
        <p14:creationId xmlns:p14="http://schemas.microsoft.com/office/powerpoint/2010/main" val="2520112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CBEE-04B3-FA68-580C-557D64929591}"/>
            </a:ext>
          </a:extLst>
        </p:cNvPr>
        <p:cNvGrpSpPr/>
        <p:nvPr/>
      </p:nvGrpSpPr>
      <p:grpSpPr>
        <a:xfrm>
          <a:off x="0" y="0"/>
          <a:ext cx="0" cy="0"/>
          <a:chOff x="0" y="0"/>
          <a:chExt cx="0" cy="0"/>
        </a:xfrm>
      </p:grpSpPr>
      <p:pic>
        <p:nvPicPr>
          <p:cNvPr id="43" name="Graphic 42">
            <a:extLst>
              <a:ext uri="{FF2B5EF4-FFF2-40B4-BE49-F238E27FC236}">
                <a16:creationId xmlns:a16="http://schemas.microsoft.com/office/drawing/2014/main" id="{875E2C5D-91B9-6803-E03A-F3428EEC23DA}"/>
              </a:ext>
            </a:extLst>
          </p:cNvPr>
          <p:cNvPicPr>
            <a:picLocks noChangeAspect="1"/>
          </p:cNvPicPr>
          <p:nvPr/>
        </p:nvPicPr>
        <p:blipFill>
          <a:blip r:embed="rId2">
            <a:extLst>
              <a:ext uri="{96DAC541-7B7A-43D3-8B79-37D633B846F1}">
                <asvg:svgBlip xmlns:asvg="http://schemas.microsoft.com/office/drawing/2016/SVG/main" r:embed="rId3"/>
              </a:ext>
            </a:extLst>
          </a:blip>
          <a:srcRect r="36633"/>
          <a:stretch>
            <a:fillRect/>
          </a:stretch>
        </p:blipFill>
        <p:spPr>
          <a:xfrm>
            <a:off x="5435729" y="4030729"/>
            <a:ext cx="4388207" cy="2694791"/>
          </a:xfrm>
          <a:prstGeom prst="rect">
            <a:avLst/>
          </a:prstGeom>
        </p:spPr>
      </p:pic>
      <p:sp>
        <p:nvSpPr>
          <p:cNvPr id="6" name="Freeform 5">
            <a:extLst>
              <a:ext uri="{FF2B5EF4-FFF2-40B4-BE49-F238E27FC236}">
                <a16:creationId xmlns:a16="http://schemas.microsoft.com/office/drawing/2014/main" id="{A95C032B-CF5B-A32B-1797-7259390ED79A}"/>
              </a:ext>
            </a:extLst>
          </p:cNvPr>
          <p:cNvSpPr/>
          <p:nvPr/>
        </p:nvSpPr>
        <p:spPr>
          <a:xfrm>
            <a:off x="10534295" y="2130922"/>
            <a:ext cx="1124705" cy="806653"/>
          </a:xfrm>
          <a:custGeom>
            <a:avLst/>
            <a:gdLst>
              <a:gd name="connsiteX0" fmla="*/ 1024202 w 1124705"/>
              <a:gd name="connsiteY0" fmla="*/ -29 h 806653"/>
              <a:gd name="connsiteX1" fmla="*/ 1124006 w 1124705"/>
              <a:gd name="connsiteY1" fmla="*/ 5013 h 806653"/>
              <a:gd name="connsiteX2" fmla="*/ 1105904 w 1124705"/>
              <a:gd name="connsiteY2" fmla="*/ 246135 h 806653"/>
              <a:gd name="connsiteX3" fmla="*/ 1024202 w 1124705"/>
              <a:gd name="connsiteY3" fmla="*/ 242008 h 806653"/>
              <a:gd name="connsiteX4" fmla="*/ 234765 w 1124705"/>
              <a:gd name="connsiteY4" fmla="*/ 765916 h 806653"/>
              <a:gd name="connsiteX5" fmla="*/ 222152 w 1124705"/>
              <a:gd name="connsiteY5" fmla="*/ 806625 h 806653"/>
              <a:gd name="connsiteX6" fmla="*/ -700 w 1124705"/>
              <a:gd name="connsiteY6" fmla="*/ 712757 h 806653"/>
              <a:gd name="connsiteX7" fmla="*/ 12033 w 1124705"/>
              <a:gd name="connsiteY7" fmla="*/ 671712 h 806653"/>
              <a:gd name="connsiteX8" fmla="*/ 1024202 w 1124705"/>
              <a:gd name="connsiteY8" fmla="*/ -29 h 8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705" h="806653">
                <a:moveTo>
                  <a:pt x="1024202" y="-29"/>
                </a:moveTo>
                <a:lnTo>
                  <a:pt x="1124006" y="5013"/>
                </a:lnTo>
                <a:lnTo>
                  <a:pt x="1105904" y="246135"/>
                </a:lnTo>
                <a:lnTo>
                  <a:pt x="1024202" y="242008"/>
                </a:lnTo>
                <a:cubicBezTo>
                  <a:pt x="669317" y="242008"/>
                  <a:pt x="364829" y="458043"/>
                  <a:pt x="234765" y="765916"/>
                </a:cubicBezTo>
                <a:lnTo>
                  <a:pt x="222152" y="806625"/>
                </a:lnTo>
                <a:lnTo>
                  <a:pt x="-700" y="712757"/>
                </a:lnTo>
                <a:lnTo>
                  <a:pt x="12033" y="671712"/>
                </a:lnTo>
                <a:cubicBezTo>
                  <a:pt x="178785" y="276962"/>
                  <a:pt x="569191" y="-29"/>
                  <a:pt x="1024202" y="-29"/>
                </a:cubicBezTo>
                <a:close/>
              </a:path>
            </a:pathLst>
          </a:custGeom>
          <a:solidFill>
            <a:srgbClr val="D9D9D9"/>
          </a:solidFill>
          <a:ln w="13374" cap="flat">
            <a:noFill/>
            <a:prstDash val="solid"/>
            <a:miter/>
          </a:ln>
        </p:spPr>
        <p:txBody>
          <a:bodyPr rtlCol="0" anchor="ctr"/>
          <a:lstStyle/>
          <a:p>
            <a:endParaRPr lang="en-AU"/>
          </a:p>
        </p:txBody>
      </p:sp>
      <p:sp>
        <p:nvSpPr>
          <p:cNvPr id="7" name="Freeform 6">
            <a:extLst>
              <a:ext uri="{FF2B5EF4-FFF2-40B4-BE49-F238E27FC236}">
                <a16:creationId xmlns:a16="http://schemas.microsoft.com/office/drawing/2014/main" id="{64D133D0-2188-7216-6646-A089312CF4ED}"/>
              </a:ext>
            </a:extLst>
          </p:cNvPr>
          <p:cNvSpPr/>
          <p:nvPr/>
        </p:nvSpPr>
        <p:spPr>
          <a:xfrm>
            <a:off x="8753511" y="194953"/>
            <a:ext cx="3052772" cy="2446849"/>
          </a:xfrm>
          <a:custGeom>
            <a:avLst/>
            <a:gdLst>
              <a:gd name="connsiteX0" fmla="*/ 2807503 w 3052772"/>
              <a:gd name="connsiteY0" fmla="*/ -29 h 2446849"/>
              <a:gd name="connsiteX1" fmla="*/ 2963369 w 3052772"/>
              <a:gd name="connsiteY1" fmla="*/ 3910 h 2446849"/>
              <a:gd name="connsiteX2" fmla="*/ 3052073 w 3052772"/>
              <a:gd name="connsiteY2" fmla="*/ 10650 h 2446849"/>
              <a:gd name="connsiteX3" fmla="*/ 2945467 w 3052772"/>
              <a:gd name="connsiteY3" fmla="*/ 1427627 h 2446849"/>
              <a:gd name="connsiteX4" fmla="*/ 2807503 w 3052772"/>
              <a:gd name="connsiteY4" fmla="*/ 1420663 h 2446849"/>
              <a:gd name="connsiteX5" fmla="*/ 1326453 w 3052772"/>
              <a:gd name="connsiteY5" fmla="*/ 2401729 h 2446849"/>
              <a:gd name="connsiteX6" fmla="*/ 1309930 w 3052772"/>
              <a:gd name="connsiteY6" fmla="*/ 2446821 h 2446849"/>
              <a:gd name="connsiteX7" fmla="*/ -700 w 3052772"/>
              <a:gd name="connsiteY7" fmla="*/ 1895782 h 2446849"/>
              <a:gd name="connsiteX8" fmla="*/ 16532 w 3052772"/>
              <a:gd name="connsiteY8" fmla="*/ 1848728 h 2446849"/>
              <a:gd name="connsiteX9" fmla="*/ 2807503 w 3052772"/>
              <a:gd name="connsiteY9" fmla="*/ -29 h 24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2772" h="2446849">
                <a:moveTo>
                  <a:pt x="2807503" y="-29"/>
                </a:moveTo>
                <a:cubicBezTo>
                  <a:pt x="2859775" y="-29"/>
                  <a:pt x="2911753" y="1294"/>
                  <a:pt x="2963369" y="3910"/>
                </a:cubicBezTo>
                <a:lnTo>
                  <a:pt x="3052073" y="10650"/>
                </a:lnTo>
                <a:lnTo>
                  <a:pt x="2945467" y="1427627"/>
                </a:lnTo>
                <a:lnTo>
                  <a:pt x="2807503" y="1420663"/>
                </a:lnTo>
                <a:cubicBezTo>
                  <a:pt x="2141704" y="1420663"/>
                  <a:pt x="1570460" y="1825200"/>
                  <a:pt x="1326453" y="2401729"/>
                </a:cubicBezTo>
                <a:lnTo>
                  <a:pt x="1309930" y="2446821"/>
                </a:lnTo>
                <a:lnTo>
                  <a:pt x="-700" y="1895782"/>
                </a:lnTo>
                <a:lnTo>
                  <a:pt x="16532" y="1848728"/>
                </a:lnTo>
                <a:cubicBezTo>
                  <a:pt x="476363" y="762291"/>
                  <a:pt x="1552853" y="-29"/>
                  <a:pt x="2807503" y="-29"/>
                </a:cubicBezTo>
                <a:close/>
              </a:path>
            </a:pathLst>
          </a:custGeom>
          <a:solidFill>
            <a:srgbClr val="D9D9D9"/>
          </a:solidFill>
          <a:ln w="13374" cap="flat">
            <a:noFill/>
            <a:prstDash val="solid"/>
            <a:miter/>
          </a:ln>
        </p:spPr>
        <p:txBody>
          <a:bodyPr rtlCol="0" anchor="ctr"/>
          <a:lstStyle/>
          <a:p>
            <a:endParaRPr lang="en-AU"/>
          </a:p>
        </p:txBody>
      </p:sp>
      <p:sp>
        <p:nvSpPr>
          <p:cNvPr id="31" name="Freeform 30">
            <a:extLst>
              <a:ext uri="{FF2B5EF4-FFF2-40B4-BE49-F238E27FC236}">
                <a16:creationId xmlns:a16="http://schemas.microsoft.com/office/drawing/2014/main" id="{81E201C1-522D-3D17-8C07-6DCB364D4300}"/>
              </a:ext>
            </a:extLst>
          </p:cNvPr>
          <p:cNvSpPr/>
          <p:nvPr/>
        </p:nvSpPr>
        <p:spPr>
          <a:xfrm>
            <a:off x="10108391" y="806282"/>
            <a:ext cx="562309" cy="888225"/>
          </a:xfrm>
          <a:custGeom>
            <a:avLst/>
            <a:gdLst>
              <a:gd name="connsiteX0" fmla="*/ 126299 w 562309"/>
              <a:gd name="connsiteY0" fmla="*/ 0 h 888225"/>
              <a:gd name="connsiteX1" fmla="*/ 562309 w 562309"/>
              <a:gd name="connsiteY1" fmla="*/ 811811 h 888225"/>
              <a:gd name="connsiteX2" fmla="*/ 534696 w 562309"/>
              <a:gd name="connsiteY2" fmla="*/ 826517 h 888225"/>
              <a:gd name="connsiteX3" fmla="*/ 436770 w 562309"/>
              <a:gd name="connsiteY3" fmla="*/ 888225 h 888225"/>
              <a:gd name="connsiteX4" fmla="*/ 0 w 562309"/>
              <a:gd name="connsiteY4" fmla="*/ 74993 h 888225"/>
              <a:gd name="connsiteX5" fmla="*/ 79202 w 562309"/>
              <a:gd name="connsiteY5" fmla="*/ 25084 h 888225"/>
              <a:gd name="connsiteX6" fmla="*/ 126299 w 562309"/>
              <a:gd name="connsiteY6" fmla="*/ 0 h 88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309" h="888225">
                <a:moveTo>
                  <a:pt x="126299" y="0"/>
                </a:moveTo>
                <a:lnTo>
                  <a:pt x="562309" y="811811"/>
                </a:lnTo>
                <a:lnTo>
                  <a:pt x="534696" y="826517"/>
                </a:lnTo>
                <a:lnTo>
                  <a:pt x="436770" y="888225"/>
                </a:lnTo>
                <a:lnTo>
                  <a:pt x="0" y="74993"/>
                </a:lnTo>
                <a:lnTo>
                  <a:pt x="79202" y="25084"/>
                </a:lnTo>
                <a:lnTo>
                  <a:pt x="126299" y="0"/>
                </a:lnTo>
                <a:close/>
              </a:path>
            </a:pathLst>
          </a:custGeom>
          <a:solidFill>
            <a:srgbClr val="D9D9D9"/>
          </a:solidFill>
          <a:ln w="13374" cap="flat">
            <a:noFill/>
            <a:prstDash val="solid"/>
            <a:miter/>
          </a:ln>
        </p:spPr>
        <p:txBody>
          <a:bodyPr rtlCol="0" anchor="ctr"/>
          <a:lstStyle/>
          <a:p>
            <a:endParaRPr lang="en-AU"/>
          </a:p>
        </p:txBody>
      </p:sp>
      <p:sp>
        <p:nvSpPr>
          <p:cNvPr id="30" name="Freeform 29">
            <a:extLst>
              <a:ext uri="{FF2B5EF4-FFF2-40B4-BE49-F238E27FC236}">
                <a16:creationId xmlns:a16="http://schemas.microsoft.com/office/drawing/2014/main" id="{B9632562-F0AB-6E3A-7D2A-AA060952AF93}"/>
              </a:ext>
            </a:extLst>
          </p:cNvPr>
          <p:cNvSpPr/>
          <p:nvPr/>
        </p:nvSpPr>
        <p:spPr>
          <a:xfrm>
            <a:off x="10234690" y="463808"/>
            <a:ext cx="1544115" cy="1154285"/>
          </a:xfrm>
          <a:custGeom>
            <a:avLst/>
            <a:gdLst>
              <a:gd name="connsiteX0" fmla="*/ 1320753 w 1544115"/>
              <a:gd name="connsiteY0" fmla="*/ 0 h 1154285"/>
              <a:gd name="connsiteX1" fmla="*/ 1544115 w 1544115"/>
              <a:gd name="connsiteY1" fmla="*/ 11386 h 1154285"/>
              <a:gd name="connsiteX2" fmla="*/ 1475574 w 1544115"/>
              <a:gd name="connsiteY2" fmla="*/ 931726 h 1154285"/>
              <a:gd name="connsiteX3" fmla="*/ 1320753 w 1544115"/>
              <a:gd name="connsiteY3" fmla="*/ 923834 h 1154285"/>
              <a:gd name="connsiteX4" fmla="*/ 526100 w 1544115"/>
              <a:gd name="connsiteY4" fmla="*/ 1106304 h 1154285"/>
              <a:gd name="connsiteX5" fmla="*/ 436010 w 1544115"/>
              <a:gd name="connsiteY5" fmla="*/ 1154285 h 1154285"/>
              <a:gd name="connsiteX6" fmla="*/ 0 w 1544115"/>
              <a:gd name="connsiteY6" fmla="*/ 342474 h 1154285"/>
              <a:gd name="connsiteX7" fmla="*/ 129370 w 1544115"/>
              <a:gd name="connsiteY7" fmla="*/ 273572 h 1154285"/>
              <a:gd name="connsiteX8" fmla="*/ 1320753 w 1544115"/>
              <a:gd name="connsiteY8" fmla="*/ 0 h 115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115" h="1154285">
                <a:moveTo>
                  <a:pt x="1320753" y="0"/>
                </a:moveTo>
                <a:lnTo>
                  <a:pt x="1544115" y="11386"/>
                </a:lnTo>
                <a:lnTo>
                  <a:pt x="1475574" y="931726"/>
                </a:lnTo>
                <a:lnTo>
                  <a:pt x="1320753" y="923834"/>
                </a:lnTo>
                <a:cubicBezTo>
                  <a:pt x="1036042" y="923834"/>
                  <a:pt x="766494" y="989366"/>
                  <a:pt x="526100" y="1106304"/>
                </a:cubicBezTo>
                <a:lnTo>
                  <a:pt x="436010" y="1154285"/>
                </a:lnTo>
                <a:lnTo>
                  <a:pt x="0" y="342474"/>
                </a:lnTo>
                <a:lnTo>
                  <a:pt x="129370" y="273572"/>
                </a:lnTo>
                <a:cubicBezTo>
                  <a:pt x="489781" y="98250"/>
                  <a:pt x="893902" y="0"/>
                  <a:pt x="1320753" y="0"/>
                </a:cubicBezTo>
                <a:close/>
              </a:path>
            </a:pathLst>
          </a:custGeom>
          <a:solidFill>
            <a:srgbClr val="3F61C4"/>
          </a:solidFill>
          <a:ln w="13374" cap="flat">
            <a:noFill/>
            <a:prstDash val="solid"/>
            <a:miter/>
          </a:ln>
        </p:spPr>
        <p:txBody>
          <a:bodyPr rtlCol="0" anchor="ctr"/>
          <a:lstStyle/>
          <a:p>
            <a:endParaRPr lang="en-AU"/>
          </a:p>
        </p:txBody>
      </p:sp>
      <p:sp>
        <p:nvSpPr>
          <p:cNvPr id="29" name="Freeform 28">
            <a:extLst>
              <a:ext uri="{FF2B5EF4-FFF2-40B4-BE49-F238E27FC236}">
                <a16:creationId xmlns:a16="http://schemas.microsoft.com/office/drawing/2014/main" id="{17081B5A-4FB8-3F07-31C0-3502FD95F45F}"/>
              </a:ext>
            </a:extLst>
          </p:cNvPr>
          <p:cNvSpPr/>
          <p:nvPr/>
        </p:nvSpPr>
        <p:spPr>
          <a:xfrm>
            <a:off x="10051765" y="705966"/>
            <a:ext cx="182925" cy="175309"/>
          </a:xfrm>
          <a:custGeom>
            <a:avLst/>
            <a:gdLst>
              <a:gd name="connsiteX0" fmla="*/ 129047 w 182925"/>
              <a:gd name="connsiteY0" fmla="*/ 0 h 175309"/>
              <a:gd name="connsiteX1" fmla="*/ 182925 w 182925"/>
              <a:gd name="connsiteY1" fmla="*/ 100316 h 175309"/>
              <a:gd name="connsiteX2" fmla="*/ 135828 w 182925"/>
              <a:gd name="connsiteY2" fmla="*/ 125400 h 175309"/>
              <a:gd name="connsiteX3" fmla="*/ 56626 w 182925"/>
              <a:gd name="connsiteY3" fmla="*/ 175309 h 175309"/>
              <a:gd name="connsiteX4" fmla="*/ 0 w 182925"/>
              <a:gd name="connsiteY4" fmla="*/ 69876 h 175309"/>
              <a:gd name="connsiteX5" fmla="*/ 129047 w 182925"/>
              <a:gd name="connsiteY5" fmla="*/ 0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25" h="175309">
                <a:moveTo>
                  <a:pt x="129047" y="0"/>
                </a:moveTo>
                <a:lnTo>
                  <a:pt x="182925" y="100316"/>
                </a:lnTo>
                <a:lnTo>
                  <a:pt x="135828" y="125400"/>
                </a:lnTo>
                <a:lnTo>
                  <a:pt x="56626" y="175309"/>
                </a:lnTo>
                <a:lnTo>
                  <a:pt x="0" y="69876"/>
                </a:lnTo>
                <a:lnTo>
                  <a:pt x="129047" y="0"/>
                </a:lnTo>
                <a:close/>
              </a:path>
            </a:pathLst>
          </a:custGeom>
          <a:solidFill>
            <a:srgbClr val="D9D9D9"/>
          </a:solidFill>
          <a:ln w="13374" cap="flat">
            <a:noFill/>
            <a:prstDash val="solid"/>
            <a:miter/>
          </a:ln>
        </p:spPr>
        <p:txBody>
          <a:bodyPr rtlCol="0" anchor="ctr"/>
          <a:lstStyle/>
          <a:p>
            <a:endParaRPr lang="en-AU"/>
          </a:p>
        </p:txBody>
      </p:sp>
      <p:sp>
        <p:nvSpPr>
          <p:cNvPr id="28" name="Freeform 27">
            <a:extLst>
              <a:ext uri="{FF2B5EF4-FFF2-40B4-BE49-F238E27FC236}">
                <a16:creationId xmlns:a16="http://schemas.microsoft.com/office/drawing/2014/main" id="{E506DE35-02FB-D43E-B99E-8988D89B19EF}"/>
              </a:ext>
            </a:extLst>
          </p:cNvPr>
          <p:cNvSpPr/>
          <p:nvPr/>
        </p:nvSpPr>
        <p:spPr>
          <a:xfrm>
            <a:off x="9007208" y="881275"/>
            <a:ext cx="1537953" cy="1679833"/>
          </a:xfrm>
          <a:custGeom>
            <a:avLst/>
            <a:gdLst>
              <a:gd name="connsiteX0" fmla="*/ 1101183 w 1537953"/>
              <a:gd name="connsiteY0" fmla="*/ 0 h 1679833"/>
              <a:gd name="connsiteX1" fmla="*/ 1537953 w 1537953"/>
              <a:gd name="connsiteY1" fmla="*/ 813232 h 1679833"/>
              <a:gd name="connsiteX2" fmla="*/ 1523425 w 1537953"/>
              <a:gd name="connsiteY2" fmla="*/ 822387 h 1679833"/>
              <a:gd name="connsiteX3" fmla="*/ 859343 w 1537953"/>
              <a:gd name="connsiteY3" fmla="*/ 1636516 h 1679833"/>
              <a:gd name="connsiteX4" fmla="*/ 843636 w 1537953"/>
              <a:gd name="connsiteY4" fmla="*/ 1679833 h 1679833"/>
              <a:gd name="connsiteX5" fmla="*/ 0 w 1537953"/>
              <a:gd name="connsiteY5" fmla="*/ 1321517 h 1679833"/>
              <a:gd name="connsiteX6" fmla="*/ 16161 w 1537953"/>
              <a:gd name="connsiteY6" fmla="*/ 1276923 h 1679833"/>
              <a:gd name="connsiteX7" fmla="*/ 1011787 w 1537953"/>
              <a:gd name="connsiteY7" fmla="*/ 56333 h 1679833"/>
              <a:gd name="connsiteX8" fmla="*/ 1101183 w 1537953"/>
              <a:gd name="connsiteY8" fmla="*/ 0 h 167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953" h="1679833">
                <a:moveTo>
                  <a:pt x="1101183" y="0"/>
                </a:moveTo>
                <a:lnTo>
                  <a:pt x="1537953" y="813232"/>
                </a:lnTo>
                <a:lnTo>
                  <a:pt x="1523425" y="822387"/>
                </a:lnTo>
                <a:cubicBezTo>
                  <a:pt x="1230887" y="1021906"/>
                  <a:pt x="998472" y="1304444"/>
                  <a:pt x="859343" y="1636516"/>
                </a:cubicBezTo>
                <a:lnTo>
                  <a:pt x="843636" y="1679833"/>
                </a:lnTo>
                <a:lnTo>
                  <a:pt x="0" y="1321517"/>
                </a:lnTo>
                <a:lnTo>
                  <a:pt x="16161" y="1276923"/>
                </a:lnTo>
                <a:cubicBezTo>
                  <a:pt x="224747" y="779063"/>
                  <a:pt x="573198" y="355466"/>
                  <a:pt x="1011787" y="56333"/>
                </a:cubicBezTo>
                <a:lnTo>
                  <a:pt x="1101183" y="0"/>
                </a:lnTo>
                <a:close/>
              </a:path>
            </a:pathLst>
          </a:custGeom>
          <a:solidFill>
            <a:schemeClr val="bg1">
              <a:lumMod val="50000"/>
            </a:schemeClr>
          </a:solidFill>
          <a:ln w="13374" cap="flat">
            <a:noFill/>
            <a:prstDash val="solid"/>
            <a:miter/>
          </a:ln>
        </p:spPr>
        <p:txBody>
          <a:bodyPr rtlCol="0" anchor="ctr"/>
          <a:lstStyle/>
          <a:p>
            <a:endParaRPr lang="en-AU"/>
          </a:p>
        </p:txBody>
      </p:sp>
      <p:sp>
        <p:nvSpPr>
          <p:cNvPr id="27" name="Freeform 26">
            <a:extLst>
              <a:ext uri="{FF2B5EF4-FFF2-40B4-BE49-F238E27FC236}">
                <a16:creationId xmlns:a16="http://schemas.microsoft.com/office/drawing/2014/main" id="{1432F2AF-1381-B22A-4F4E-DC61D46FDBA9}"/>
              </a:ext>
            </a:extLst>
          </p:cNvPr>
          <p:cNvSpPr/>
          <p:nvPr/>
        </p:nvSpPr>
        <p:spPr>
          <a:xfrm>
            <a:off x="10545161" y="1618093"/>
            <a:ext cx="187065" cy="184438"/>
          </a:xfrm>
          <a:custGeom>
            <a:avLst/>
            <a:gdLst>
              <a:gd name="connsiteX0" fmla="*/ 125539 w 187065"/>
              <a:gd name="connsiteY0" fmla="*/ 0 h 184438"/>
              <a:gd name="connsiteX1" fmla="*/ 187065 w 187065"/>
              <a:gd name="connsiteY1" fmla="*/ 114555 h 184438"/>
              <a:gd name="connsiteX2" fmla="*/ 58018 w 187065"/>
              <a:gd name="connsiteY2" fmla="*/ 184438 h 184438"/>
              <a:gd name="connsiteX3" fmla="*/ 0 w 187065"/>
              <a:gd name="connsiteY3" fmla="*/ 76414 h 184438"/>
              <a:gd name="connsiteX4" fmla="*/ 97926 w 187065"/>
              <a:gd name="connsiteY4" fmla="*/ 14706 h 184438"/>
              <a:gd name="connsiteX5" fmla="*/ 125539 w 187065"/>
              <a:gd name="connsiteY5" fmla="*/ 0 h 18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065" h="184438">
                <a:moveTo>
                  <a:pt x="125539" y="0"/>
                </a:moveTo>
                <a:lnTo>
                  <a:pt x="187065" y="114555"/>
                </a:lnTo>
                <a:lnTo>
                  <a:pt x="58018" y="184438"/>
                </a:lnTo>
                <a:lnTo>
                  <a:pt x="0" y="76414"/>
                </a:lnTo>
                <a:lnTo>
                  <a:pt x="97926" y="14706"/>
                </a:lnTo>
                <a:lnTo>
                  <a:pt x="125539" y="0"/>
                </a:lnTo>
                <a:close/>
              </a:path>
            </a:pathLst>
          </a:custGeom>
          <a:solidFill>
            <a:srgbClr val="D9D9D9"/>
          </a:solidFill>
          <a:ln w="13374" cap="flat">
            <a:noFill/>
            <a:prstDash val="solid"/>
            <a:miter/>
          </a:ln>
        </p:spPr>
        <p:txBody>
          <a:bodyPr rtlCol="0" anchor="ctr"/>
          <a:lstStyle/>
          <a:p>
            <a:endParaRPr lang="en-AU"/>
          </a:p>
        </p:txBody>
      </p:sp>
      <p:sp>
        <p:nvSpPr>
          <p:cNvPr id="10" name="Freeform 9">
            <a:extLst>
              <a:ext uri="{FF2B5EF4-FFF2-40B4-BE49-F238E27FC236}">
                <a16:creationId xmlns:a16="http://schemas.microsoft.com/office/drawing/2014/main" id="{7FF261A8-18E2-318D-E416-1DB0EFE3DD18}"/>
              </a:ext>
            </a:extLst>
          </p:cNvPr>
          <p:cNvSpPr/>
          <p:nvPr/>
        </p:nvSpPr>
        <p:spPr>
          <a:xfrm>
            <a:off x="10438963" y="1861795"/>
            <a:ext cx="874126" cy="553915"/>
          </a:xfrm>
          <a:custGeom>
            <a:avLst/>
            <a:gdLst>
              <a:gd name="connsiteX0" fmla="*/ 60034 w 874126"/>
              <a:gd name="connsiteY0" fmla="*/ 440781 h 553915"/>
              <a:gd name="connsiteX1" fmla="*/ 46605 w 874126"/>
              <a:gd name="connsiteY1" fmla="*/ 448309 h 553915"/>
              <a:gd name="connsiteX2" fmla="*/ 32612 w 874126"/>
              <a:gd name="connsiteY2" fmla="*/ 463474 h 553915"/>
              <a:gd name="connsiteX3" fmla="*/ 60905 w 874126"/>
              <a:gd name="connsiteY3" fmla="*/ 489785 h 553915"/>
              <a:gd name="connsiteX4" fmla="*/ 74896 w 874126"/>
              <a:gd name="connsiteY4" fmla="*/ 474620 h 553915"/>
              <a:gd name="connsiteX5" fmla="*/ 81377 w 874126"/>
              <a:gd name="connsiteY5" fmla="*/ 460450 h 553915"/>
              <a:gd name="connsiteX6" fmla="*/ 74682 w 874126"/>
              <a:gd name="connsiteY6" fmla="*/ 446494 h 553915"/>
              <a:gd name="connsiteX7" fmla="*/ 60034 w 874126"/>
              <a:gd name="connsiteY7" fmla="*/ 440781 h 553915"/>
              <a:gd name="connsiteX8" fmla="*/ 72124 w 874126"/>
              <a:gd name="connsiteY8" fmla="*/ 415559 h 553915"/>
              <a:gd name="connsiteX9" fmla="*/ 92985 w 874126"/>
              <a:gd name="connsiteY9" fmla="*/ 426664 h 553915"/>
              <a:gd name="connsiteX10" fmla="*/ 105477 w 874126"/>
              <a:gd name="connsiteY10" fmla="*/ 446575 h 553915"/>
              <a:gd name="connsiteX11" fmla="*/ 104165 w 874126"/>
              <a:gd name="connsiteY11" fmla="*/ 467615 h 553915"/>
              <a:gd name="connsiteX12" fmla="*/ 91994 w 874126"/>
              <a:gd name="connsiteY12" fmla="*/ 487204 h 553915"/>
              <a:gd name="connsiteX13" fmla="*/ 76356 w 874126"/>
              <a:gd name="connsiteY13" fmla="*/ 504157 h 553915"/>
              <a:gd name="connsiteX14" fmla="*/ 109093 w 874126"/>
              <a:gd name="connsiteY14" fmla="*/ 534608 h 553915"/>
              <a:gd name="connsiteX15" fmla="*/ 91298 w 874126"/>
              <a:gd name="connsiteY15" fmla="*/ 553887 h 553915"/>
              <a:gd name="connsiteX16" fmla="*/ -700 w 874126"/>
              <a:gd name="connsiteY16" fmla="*/ 468328 h 553915"/>
              <a:gd name="connsiteX17" fmla="*/ 32733 w 874126"/>
              <a:gd name="connsiteY17" fmla="*/ 432096 h 553915"/>
              <a:gd name="connsiteX18" fmla="*/ 51304 w 874126"/>
              <a:gd name="connsiteY18" fmla="*/ 418436 h 553915"/>
              <a:gd name="connsiteX19" fmla="*/ 72124 w 874126"/>
              <a:gd name="connsiteY19" fmla="*/ 415559 h 553915"/>
              <a:gd name="connsiteX20" fmla="*/ 109133 w 874126"/>
              <a:gd name="connsiteY20" fmla="*/ 355262 h 553915"/>
              <a:gd name="connsiteX21" fmla="*/ 177512 w 874126"/>
              <a:gd name="connsiteY21" fmla="*/ 431786 h 553915"/>
              <a:gd name="connsiteX22" fmla="*/ 216904 w 874126"/>
              <a:gd name="connsiteY22" fmla="*/ 396307 h 553915"/>
              <a:gd name="connsiteX23" fmla="*/ 232261 w 874126"/>
              <a:gd name="connsiteY23" fmla="*/ 413516 h 553915"/>
              <a:gd name="connsiteX24" fmla="*/ 173389 w 874126"/>
              <a:gd name="connsiteY24" fmla="*/ 466540 h 553915"/>
              <a:gd name="connsiteX25" fmla="*/ 89651 w 874126"/>
              <a:gd name="connsiteY25" fmla="*/ 372820 h 553915"/>
              <a:gd name="connsiteX26" fmla="*/ 222045 w 874126"/>
              <a:gd name="connsiteY26" fmla="*/ 294467 h 553915"/>
              <a:gd name="connsiteX27" fmla="*/ 239318 w 874126"/>
              <a:gd name="connsiteY27" fmla="*/ 344560 h 553915"/>
              <a:gd name="connsiteX28" fmla="*/ 265333 w 874126"/>
              <a:gd name="connsiteY28" fmla="*/ 324811 h 553915"/>
              <a:gd name="connsiteX29" fmla="*/ 217412 w 874126"/>
              <a:gd name="connsiteY29" fmla="*/ 265374 h 553915"/>
              <a:gd name="connsiteX30" fmla="*/ 329093 w 874126"/>
              <a:gd name="connsiteY30" fmla="*/ 338443 h 553915"/>
              <a:gd name="connsiteX31" fmla="*/ 307322 w 874126"/>
              <a:gd name="connsiteY31" fmla="*/ 354966 h 553915"/>
              <a:gd name="connsiteX32" fmla="*/ 283556 w 874126"/>
              <a:gd name="connsiteY32" fmla="*/ 338309 h 553915"/>
              <a:gd name="connsiteX33" fmla="*/ 247431 w 874126"/>
              <a:gd name="connsiteY33" fmla="*/ 365721 h 553915"/>
              <a:gd name="connsiteX34" fmla="*/ 256710 w 874126"/>
              <a:gd name="connsiteY34" fmla="*/ 393390 h 553915"/>
              <a:gd name="connsiteX35" fmla="*/ 235166 w 874126"/>
              <a:gd name="connsiteY35" fmla="*/ 409765 h 553915"/>
              <a:gd name="connsiteX36" fmla="*/ 195494 w 874126"/>
              <a:gd name="connsiteY36" fmla="*/ 282018 h 553915"/>
              <a:gd name="connsiteX37" fmla="*/ 367413 w 874126"/>
              <a:gd name="connsiteY37" fmla="*/ 165685 h 553915"/>
              <a:gd name="connsiteX38" fmla="*/ 433517 w 874126"/>
              <a:gd name="connsiteY38" fmla="*/ 272687 h 553915"/>
              <a:gd name="connsiteX39" fmla="*/ 411665 w 874126"/>
              <a:gd name="connsiteY39" fmla="*/ 286293 h 553915"/>
              <a:gd name="connsiteX40" fmla="*/ 317739 w 874126"/>
              <a:gd name="connsiteY40" fmla="*/ 244293 h 553915"/>
              <a:gd name="connsiteX41" fmla="*/ 362566 w 874126"/>
              <a:gd name="connsiteY41" fmla="*/ 316865 h 553915"/>
              <a:gd name="connsiteX42" fmla="*/ 341746 w 874126"/>
              <a:gd name="connsiteY42" fmla="*/ 329839 h 553915"/>
              <a:gd name="connsiteX43" fmla="*/ 275657 w 874126"/>
              <a:gd name="connsiteY43" fmla="*/ 222836 h 553915"/>
              <a:gd name="connsiteX44" fmla="*/ 297427 w 874126"/>
              <a:gd name="connsiteY44" fmla="*/ 209271 h 553915"/>
              <a:gd name="connsiteX45" fmla="*/ 390979 w 874126"/>
              <a:gd name="connsiteY45" fmla="*/ 250854 h 553915"/>
              <a:gd name="connsiteX46" fmla="*/ 346433 w 874126"/>
              <a:gd name="connsiteY46" fmla="*/ 178753 h 553915"/>
              <a:gd name="connsiteX47" fmla="*/ 501508 w 874126"/>
              <a:gd name="connsiteY47" fmla="*/ 97281 h 553915"/>
              <a:gd name="connsiteX48" fmla="*/ 556993 w 874126"/>
              <a:gd name="connsiteY48" fmla="*/ 210199 h 553915"/>
              <a:gd name="connsiteX49" fmla="*/ 533937 w 874126"/>
              <a:gd name="connsiteY49" fmla="*/ 221626 h 553915"/>
              <a:gd name="connsiteX50" fmla="*/ 444496 w 874126"/>
              <a:gd name="connsiteY50" fmla="*/ 170699 h 553915"/>
              <a:gd name="connsiteX51" fmla="*/ 482133 w 874126"/>
              <a:gd name="connsiteY51" fmla="*/ 247291 h 553915"/>
              <a:gd name="connsiteX52" fmla="*/ 460161 w 874126"/>
              <a:gd name="connsiteY52" fmla="*/ 258168 h 553915"/>
              <a:gd name="connsiteX53" fmla="*/ 404676 w 874126"/>
              <a:gd name="connsiteY53" fmla="*/ 145249 h 553915"/>
              <a:gd name="connsiteX54" fmla="*/ 427652 w 874126"/>
              <a:gd name="connsiteY54" fmla="*/ 133876 h 553915"/>
              <a:gd name="connsiteX55" fmla="*/ 516758 w 874126"/>
              <a:gd name="connsiteY55" fmla="*/ 184345 h 553915"/>
              <a:gd name="connsiteX56" fmla="*/ 479375 w 874126"/>
              <a:gd name="connsiteY56" fmla="*/ 108251 h 553915"/>
              <a:gd name="connsiteX57" fmla="*/ 562657 w 874126"/>
              <a:gd name="connsiteY57" fmla="*/ 72704 h 553915"/>
              <a:gd name="connsiteX58" fmla="*/ 610229 w 874126"/>
              <a:gd name="connsiteY58" fmla="*/ 189212 h 553915"/>
              <a:gd name="connsiteX59" fmla="*/ 586008 w 874126"/>
              <a:gd name="connsiteY59" fmla="*/ 199174 h 553915"/>
              <a:gd name="connsiteX60" fmla="*/ 538436 w 874126"/>
              <a:gd name="connsiteY60" fmla="*/ 82680 h 553915"/>
              <a:gd name="connsiteX61" fmla="*/ 703955 w 874126"/>
              <a:gd name="connsiteY61" fmla="*/ 23996 h 553915"/>
              <a:gd name="connsiteX62" fmla="*/ 742998 w 874126"/>
              <a:gd name="connsiteY62" fmla="*/ 143650 h 553915"/>
              <a:gd name="connsiteX63" fmla="*/ 718563 w 874126"/>
              <a:gd name="connsiteY63" fmla="*/ 151689 h 553915"/>
              <a:gd name="connsiteX64" fmla="*/ 637195 w 874126"/>
              <a:gd name="connsiteY64" fmla="*/ 88582 h 553915"/>
              <a:gd name="connsiteX65" fmla="*/ 663680 w 874126"/>
              <a:gd name="connsiteY65" fmla="*/ 169745 h 553915"/>
              <a:gd name="connsiteX66" fmla="*/ 640395 w 874126"/>
              <a:gd name="connsiteY66" fmla="*/ 177408 h 553915"/>
              <a:gd name="connsiteX67" fmla="*/ 601352 w 874126"/>
              <a:gd name="connsiteY67" fmla="*/ 57754 h 553915"/>
              <a:gd name="connsiteX68" fmla="*/ 625694 w 874126"/>
              <a:gd name="connsiteY68" fmla="*/ 49742 h 553915"/>
              <a:gd name="connsiteX69" fmla="*/ 706807 w 874126"/>
              <a:gd name="connsiteY69" fmla="*/ 112352 h 553915"/>
              <a:gd name="connsiteX70" fmla="*/ 680497 w 874126"/>
              <a:gd name="connsiteY70" fmla="*/ 31713 h 553915"/>
              <a:gd name="connsiteX71" fmla="*/ 820724 w 874126"/>
              <a:gd name="connsiteY71" fmla="*/ 106 h 553915"/>
              <a:gd name="connsiteX72" fmla="*/ 838987 w 874126"/>
              <a:gd name="connsiteY72" fmla="*/ 4314 h 553915"/>
              <a:gd name="connsiteX73" fmla="*/ 854184 w 874126"/>
              <a:gd name="connsiteY73" fmla="*/ 14881 h 553915"/>
              <a:gd name="connsiteX74" fmla="*/ 863985 w 874126"/>
              <a:gd name="connsiteY74" fmla="*/ 32533 h 553915"/>
              <a:gd name="connsiteX75" fmla="*/ 837795 w 874126"/>
              <a:gd name="connsiteY75" fmla="*/ 37938 h 553915"/>
              <a:gd name="connsiteX76" fmla="*/ 831408 w 874126"/>
              <a:gd name="connsiteY76" fmla="*/ 28083 h 553915"/>
              <a:gd name="connsiteX77" fmla="*/ 820415 w 874126"/>
              <a:gd name="connsiteY77" fmla="*/ 22719 h 553915"/>
              <a:gd name="connsiteX78" fmla="*/ 805446 w 874126"/>
              <a:gd name="connsiteY78" fmla="*/ 23041 h 553915"/>
              <a:gd name="connsiteX79" fmla="*/ 787210 w 874126"/>
              <a:gd name="connsiteY79" fmla="*/ 32869 h 553915"/>
              <a:gd name="connsiteX80" fmla="*/ 779565 w 874126"/>
              <a:gd name="connsiteY80" fmla="*/ 50387 h 553915"/>
              <a:gd name="connsiteX81" fmla="*/ 780462 w 874126"/>
              <a:gd name="connsiteY81" fmla="*/ 71938 h 553915"/>
              <a:gd name="connsiteX82" fmla="*/ 788147 w 874126"/>
              <a:gd name="connsiteY82" fmla="*/ 92024 h 553915"/>
              <a:gd name="connsiteX83" fmla="*/ 802192 w 874126"/>
              <a:gd name="connsiteY83" fmla="*/ 105078 h 553915"/>
              <a:gd name="connsiteX84" fmla="*/ 823174 w 874126"/>
              <a:gd name="connsiteY84" fmla="*/ 106759 h 553915"/>
              <a:gd name="connsiteX85" fmla="*/ 838076 w 874126"/>
              <a:gd name="connsiteY85" fmla="*/ 100386 h 553915"/>
              <a:gd name="connsiteX86" fmla="*/ 846324 w 874126"/>
              <a:gd name="connsiteY86" fmla="*/ 89563 h 553915"/>
              <a:gd name="connsiteX87" fmla="*/ 847837 w 874126"/>
              <a:gd name="connsiteY87" fmla="*/ 75783 h 553915"/>
              <a:gd name="connsiteX88" fmla="*/ 818729 w 874126"/>
              <a:gd name="connsiteY88" fmla="*/ 81793 h 553915"/>
              <a:gd name="connsiteX89" fmla="*/ 814524 w 874126"/>
              <a:gd name="connsiteY89" fmla="*/ 61277 h 553915"/>
              <a:gd name="connsiteX90" fmla="*/ 869367 w 874126"/>
              <a:gd name="connsiteY90" fmla="*/ 49943 h 553915"/>
              <a:gd name="connsiteX91" fmla="*/ 871938 w 874126"/>
              <a:gd name="connsiteY91" fmla="*/ 62500 h 553915"/>
              <a:gd name="connsiteX92" fmla="*/ 871282 w 874126"/>
              <a:gd name="connsiteY92" fmla="*/ 92051 h 553915"/>
              <a:gd name="connsiteX93" fmla="*/ 856393 w 874126"/>
              <a:gd name="connsiteY93" fmla="*/ 114987 h 553915"/>
              <a:gd name="connsiteX94" fmla="*/ 827538 w 874126"/>
              <a:gd name="connsiteY94" fmla="*/ 128108 h 553915"/>
              <a:gd name="connsiteX95" fmla="*/ 793543 w 874126"/>
              <a:gd name="connsiteY95" fmla="*/ 126965 h 553915"/>
              <a:gd name="connsiteX96" fmla="*/ 768278 w 874126"/>
              <a:gd name="connsiteY96" fmla="*/ 109219 h 553915"/>
              <a:gd name="connsiteX97" fmla="*/ 754178 w 874126"/>
              <a:gd name="connsiteY97" fmla="*/ 77370 h 553915"/>
              <a:gd name="connsiteX98" fmla="*/ 754580 w 874126"/>
              <a:gd name="connsiteY98" fmla="*/ 42374 h 553915"/>
              <a:gd name="connsiteX99" fmla="*/ 770808 w 874126"/>
              <a:gd name="connsiteY99" fmla="*/ 16010 h 553915"/>
              <a:gd name="connsiteX100" fmla="*/ 801604 w 874126"/>
              <a:gd name="connsiteY100" fmla="*/ 1477 h 553915"/>
              <a:gd name="connsiteX101" fmla="*/ 820724 w 874126"/>
              <a:gd name="connsiteY101" fmla="*/ 106 h 5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74126" h="553915">
                <a:moveTo>
                  <a:pt x="60034" y="440781"/>
                </a:moveTo>
                <a:cubicBezTo>
                  <a:pt x="55093" y="441453"/>
                  <a:pt x="50608" y="443967"/>
                  <a:pt x="46605" y="448309"/>
                </a:cubicBezTo>
                <a:lnTo>
                  <a:pt x="32612" y="463474"/>
                </a:lnTo>
                <a:lnTo>
                  <a:pt x="60905" y="489785"/>
                </a:lnTo>
                <a:lnTo>
                  <a:pt x="74896" y="474620"/>
                </a:lnTo>
                <a:cubicBezTo>
                  <a:pt x="79034" y="470143"/>
                  <a:pt x="81189" y="465410"/>
                  <a:pt x="81377" y="460450"/>
                </a:cubicBezTo>
                <a:cubicBezTo>
                  <a:pt x="81564" y="455475"/>
                  <a:pt x="79328" y="450823"/>
                  <a:pt x="74682" y="446494"/>
                </a:cubicBezTo>
                <a:cubicBezTo>
                  <a:pt x="69848" y="442004"/>
                  <a:pt x="64961" y="440095"/>
                  <a:pt x="60034" y="440781"/>
                </a:cubicBezTo>
                <a:close/>
                <a:moveTo>
                  <a:pt x="72124" y="415559"/>
                </a:moveTo>
                <a:cubicBezTo>
                  <a:pt x="79234" y="416648"/>
                  <a:pt x="86197" y="420359"/>
                  <a:pt x="92985" y="426664"/>
                </a:cubicBezTo>
                <a:cubicBezTo>
                  <a:pt x="99680" y="432902"/>
                  <a:pt x="103844" y="439530"/>
                  <a:pt x="105477" y="446575"/>
                </a:cubicBezTo>
                <a:cubicBezTo>
                  <a:pt x="107098" y="453620"/>
                  <a:pt x="106669" y="460624"/>
                  <a:pt x="104165" y="467615"/>
                </a:cubicBezTo>
                <a:cubicBezTo>
                  <a:pt x="101662" y="474593"/>
                  <a:pt x="97604" y="481127"/>
                  <a:pt x="91994" y="487204"/>
                </a:cubicBezTo>
                <a:lnTo>
                  <a:pt x="76356" y="504157"/>
                </a:lnTo>
                <a:lnTo>
                  <a:pt x="109093" y="534608"/>
                </a:lnTo>
                <a:lnTo>
                  <a:pt x="91298" y="553887"/>
                </a:lnTo>
                <a:lnTo>
                  <a:pt x="-700" y="468328"/>
                </a:lnTo>
                <a:lnTo>
                  <a:pt x="32733" y="432096"/>
                </a:lnTo>
                <a:cubicBezTo>
                  <a:pt x="38344" y="426005"/>
                  <a:pt x="44542" y="421461"/>
                  <a:pt x="51304" y="418436"/>
                </a:cubicBezTo>
                <a:cubicBezTo>
                  <a:pt x="58066" y="415425"/>
                  <a:pt x="65001" y="414457"/>
                  <a:pt x="72124" y="415559"/>
                </a:cubicBezTo>
                <a:close/>
                <a:moveTo>
                  <a:pt x="109133" y="355262"/>
                </a:moveTo>
                <a:lnTo>
                  <a:pt x="177512" y="431786"/>
                </a:lnTo>
                <a:lnTo>
                  <a:pt x="216904" y="396307"/>
                </a:lnTo>
                <a:lnTo>
                  <a:pt x="232261" y="413516"/>
                </a:lnTo>
                <a:lnTo>
                  <a:pt x="173389" y="466540"/>
                </a:lnTo>
                <a:lnTo>
                  <a:pt x="89651" y="372820"/>
                </a:lnTo>
                <a:close/>
                <a:moveTo>
                  <a:pt x="222045" y="294467"/>
                </a:moveTo>
                <a:lnTo>
                  <a:pt x="239318" y="344560"/>
                </a:lnTo>
                <a:lnTo>
                  <a:pt x="265333" y="324811"/>
                </a:lnTo>
                <a:close/>
                <a:moveTo>
                  <a:pt x="217412" y="265374"/>
                </a:moveTo>
                <a:lnTo>
                  <a:pt x="329093" y="338443"/>
                </a:lnTo>
                <a:lnTo>
                  <a:pt x="307322" y="354966"/>
                </a:lnTo>
                <a:lnTo>
                  <a:pt x="283556" y="338309"/>
                </a:lnTo>
                <a:lnTo>
                  <a:pt x="247431" y="365721"/>
                </a:lnTo>
                <a:lnTo>
                  <a:pt x="256710" y="393390"/>
                </a:lnTo>
                <a:lnTo>
                  <a:pt x="235166" y="409765"/>
                </a:lnTo>
                <a:lnTo>
                  <a:pt x="195494" y="282018"/>
                </a:lnTo>
                <a:close/>
                <a:moveTo>
                  <a:pt x="367413" y="165685"/>
                </a:moveTo>
                <a:lnTo>
                  <a:pt x="433517" y="272687"/>
                </a:lnTo>
                <a:lnTo>
                  <a:pt x="411665" y="286293"/>
                </a:lnTo>
                <a:lnTo>
                  <a:pt x="317739" y="244293"/>
                </a:lnTo>
                <a:lnTo>
                  <a:pt x="362566" y="316865"/>
                </a:lnTo>
                <a:lnTo>
                  <a:pt x="341746" y="329839"/>
                </a:lnTo>
                <a:lnTo>
                  <a:pt x="275657" y="222836"/>
                </a:lnTo>
                <a:lnTo>
                  <a:pt x="297427" y="209271"/>
                </a:lnTo>
                <a:lnTo>
                  <a:pt x="390979" y="250854"/>
                </a:lnTo>
                <a:lnTo>
                  <a:pt x="346433" y="178753"/>
                </a:lnTo>
                <a:close/>
                <a:moveTo>
                  <a:pt x="501508" y="97281"/>
                </a:moveTo>
                <a:lnTo>
                  <a:pt x="556993" y="210199"/>
                </a:lnTo>
                <a:lnTo>
                  <a:pt x="533937" y="221626"/>
                </a:lnTo>
                <a:lnTo>
                  <a:pt x="444496" y="170699"/>
                </a:lnTo>
                <a:lnTo>
                  <a:pt x="482133" y="247291"/>
                </a:lnTo>
                <a:lnTo>
                  <a:pt x="460161" y="258168"/>
                </a:lnTo>
                <a:lnTo>
                  <a:pt x="404676" y="145249"/>
                </a:lnTo>
                <a:lnTo>
                  <a:pt x="427652" y="133876"/>
                </a:lnTo>
                <a:lnTo>
                  <a:pt x="516758" y="184345"/>
                </a:lnTo>
                <a:lnTo>
                  <a:pt x="479375" y="108251"/>
                </a:lnTo>
                <a:close/>
                <a:moveTo>
                  <a:pt x="562657" y="72704"/>
                </a:moveTo>
                <a:lnTo>
                  <a:pt x="610229" y="189212"/>
                </a:lnTo>
                <a:lnTo>
                  <a:pt x="586008" y="199174"/>
                </a:lnTo>
                <a:lnTo>
                  <a:pt x="538436" y="82680"/>
                </a:lnTo>
                <a:close/>
                <a:moveTo>
                  <a:pt x="703955" y="23996"/>
                </a:moveTo>
                <a:lnTo>
                  <a:pt x="742998" y="143650"/>
                </a:lnTo>
                <a:lnTo>
                  <a:pt x="718563" y="151689"/>
                </a:lnTo>
                <a:lnTo>
                  <a:pt x="637195" y="88582"/>
                </a:lnTo>
                <a:lnTo>
                  <a:pt x="663680" y="169745"/>
                </a:lnTo>
                <a:lnTo>
                  <a:pt x="640395" y="177408"/>
                </a:lnTo>
                <a:lnTo>
                  <a:pt x="601352" y="57754"/>
                </a:lnTo>
                <a:lnTo>
                  <a:pt x="625694" y="49742"/>
                </a:lnTo>
                <a:lnTo>
                  <a:pt x="706807" y="112352"/>
                </a:lnTo>
                <a:lnTo>
                  <a:pt x="680497" y="31713"/>
                </a:lnTo>
                <a:close/>
                <a:moveTo>
                  <a:pt x="820724" y="106"/>
                </a:moveTo>
                <a:cubicBezTo>
                  <a:pt x="827150" y="495"/>
                  <a:pt x="833243" y="1907"/>
                  <a:pt x="838987" y="4314"/>
                </a:cubicBezTo>
                <a:cubicBezTo>
                  <a:pt x="844744" y="6720"/>
                  <a:pt x="849818" y="10243"/>
                  <a:pt x="854184" y="14881"/>
                </a:cubicBezTo>
                <a:cubicBezTo>
                  <a:pt x="858562" y="19519"/>
                  <a:pt x="861829" y="25394"/>
                  <a:pt x="863985" y="32533"/>
                </a:cubicBezTo>
                <a:lnTo>
                  <a:pt x="837795" y="37938"/>
                </a:lnTo>
                <a:cubicBezTo>
                  <a:pt x="836483" y="34012"/>
                  <a:pt x="834354" y="30718"/>
                  <a:pt x="831408" y="28083"/>
                </a:cubicBezTo>
                <a:cubicBezTo>
                  <a:pt x="828450" y="25448"/>
                  <a:pt x="824794" y="23660"/>
                  <a:pt x="820415" y="22719"/>
                </a:cubicBezTo>
                <a:cubicBezTo>
                  <a:pt x="816038" y="21778"/>
                  <a:pt x="811043" y="21885"/>
                  <a:pt x="805446" y="23041"/>
                </a:cubicBezTo>
                <a:cubicBezTo>
                  <a:pt x="797412" y="24695"/>
                  <a:pt x="791334" y="27976"/>
                  <a:pt x="787210" y="32869"/>
                </a:cubicBezTo>
                <a:cubicBezTo>
                  <a:pt x="783073" y="37763"/>
                  <a:pt x="780529" y="43611"/>
                  <a:pt x="779565" y="50387"/>
                </a:cubicBezTo>
                <a:cubicBezTo>
                  <a:pt x="778614" y="57176"/>
                  <a:pt x="778909" y="64356"/>
                  <a:pt x="780462" y="71938"/>
                </a:cubicBezTo>
                <a:cubicBezTo>
                  <a:pt x="782001" y="79453"/>
                  <a:pt x="784559" y="86149"/>
                  <a:pt x="788147" y="92024"/>
                </a:cubicBezTo>
                <a:cubicBezTo>
                  <a:pt x="791736" y="97912"/>
                  <a:pt x="796409" y="102255"/>
                  <a:pt x="802192" y="105078"/>
                </a:cubicBezTo>
                <a:cubicBezTo>
                  <a:pt x="807963" y="107901"/>
                  <a:pt x="814952" y="108453"/>
                  <a:pt x="823174" y="106759"/>
                </a:cubicBezTo>
                <a:cubicBezTo>
                  <a:pt x="829253" y="105508"/>
                  <a:pt x="834220" y="103384"/>
                  <a:pt x="838076" y="100386"/>
                </a:cubicBezTo>
                <a:cubicBezTo>
                  <a:pt x="841946" y="97388"/>
                  <a:pt x="844690" y="93785"/>
                  <a:pt x="846324" y="89563"/>
                </a:cubicBezTo>
                <a:cubicBezTo>
                  <a:pt x="847971" y="85342"/>
                  <a:pt x="848467" y="80744"/>
                  <a:pt x="847837" y="75783"/>
                </a:cubicBezTo>
                <a:lnTo>
                  <a:pt x="818729" y="81793"/>
                </a:lnTo>
                <a:lnTo>
                  <a:pt x="814524" y="61277"/>
                </a:lnTo>
                <a:lnTo>
                  <a:pt x="869367" y="49943"/>
                </a:lnTo>
                <a:lnTo>
                  <a:pt x="871938" y="62500"/>
                </a:lnTo>
                <a:cubicBezTo>
                  <a:pt x="874120" y="73188"/>
                  <a:pt x="873906" y="83043"/>
                  <a:pt x="871282" y="92051"/>
                </a:cubicBezTo>
                <a:cubicBezTo>
                  <a:pt x="868658" y="101058"/>
                  <a:pt x="863690" y="108708"/>
                  <a:pt x="856393" y="114987"/>
                </a:cubicBezTo>
                <a:cubicBezTo>
                  <a:pt x="849082" y="121279"/>
                  <a:pt x="839469" y="125648"/>
                  <a:pt x="827538" y="128108"/>
                </a:cubicBezTo>
                <a:cubicBezTo>
                  <a:pt x="814952" y="130716"/>
                  <a:pt x="803626" y="130326"/>
                  <a:pt x="793543" y="126965"/>
                </a:cubicBezTo>
                <a:cubicBezTo>
                  <a:pt x="783475" y="123604"/>
                  <a:pt x="775052" y="117689"/>
                  <a:pt x="768278" y="109219"/>
                </a:cubicBezTo>
                <a:cubicBezTo>
                  <a:pt x="761489" y="100749"/>
                  <a:pt x="756803" y="90128"/>
                  <a:pt x="754178" y="77370"/>
                </a:cubicBezTo>
                <a:cubicBezTo>
                  <a:pt x="751554" y="64530"/>
                  <a:pt x="751688" y="52874"/>
                  <a:pt x="754580" y="42374"/>
                </a:cubicBezTo>
                <a:cubicBezTo>
                  <a:pt x="757472" y="31874"/>
                  <a:pt x="762881" y="23082"/>
                  <a:pt x="770808" y="16010"/>
                </a:cubicBezTo>
                <a:cubicBezTo>
                  <a:pt x="778748" y="8925"/>
                  <a:pt x="789004" y="4085"/>
                  <a:pt x="801604" y="1477"/>
                </a:cubicBezTo>
                <a:cubicBezTo>
                  <a:pt x="807937" y="173"/>
                  <a:pt x="814310" y="-284"/>
                  <a:pt x="820724" y="106"/>
                </a:cubicBezTo>
                <a:close/>
              </a:path>
            </a:pathLst>
          </a:custGeom>
          <a:solidFill>
            <a:srgbClr val="3F61C4"/>
          </a:solidFill>
          <a:ln w="13374" cap="flat">
            <a:noFill/>
            <a:prstDash val="solid"/>
            <a:miter/>
          </a:ln>
        </p:spPr>
        <p:txBody>
          <a:bodyPr rtlCol="0" anchor="ctr"/>
          <a:lstStyle/>
          <a:p>
            <a:endParaRPr lang="en-AU"/>
          </a:p>
        </p:txBody>
      </p:sp>
      <p:sp>
        <p:nvSpPr>
          <p:cNvPr id="14" name="Freeform 13">
            <a:extLst>
              <a:ext uri="{FF2B5EF4-FFF2-40B4-BE49-F238E27FC236}">
                <a16:creationId xmlns:a16="http://schemas.microsoft.com/office/drawing/2014/main" id="{B0BB391F-9605-91DD-5088-61CB48B5AC42}"/>
              </a:ext>
            </a:extLst>
          </p:cNvPr>
          <p:cNvSpPr/>
          <p:nvPr/>
        </p:nvSpPr>
        <p:spPr>
          <a:xfrm>
            <a:off x="11519858" y="298353"/>
            <a:ext cx="276985" cy="1886372"/>
          </a:xfrm>
          <a:custGeom>
            <a:avLst/>
            <a:gdLst>
              <a:gd name="connsiteX0" fmla="*/ 276286 w 276985"/>
              <a:gd name="connsiteY0" fmla="*/ 10245 h 1886372"/>
              <a:gd name="connsiteX1" fmla="*/ 145552 w 276985"/>
              <a:gd name="connsiteY1" fmla="*/ 1886343 h 1886372"/>
              <a:gd name="connsiteX2" fmla="*/ -700 w 276985"/>
              <a:gd name="connsiteY2" fmla="*/ 1876058 h 1886372"/>
              <a:gd name="connsiteX3" fmla="*/ 130020 w 276985"/>
              <a:gd name="connsiteY3" fmla="*/ -29 h 1886372"/>
            </a:gdLst>
            <a:ahLst/>
            <a:cxnLst>
              <a:cxn ang="0">
                <a:pos x="connsiteX0" y="connsiteY0"/>
              </a:cxn>
              <a:cxn ang="0">
                <a:pos x="connsiteX1" y="connsiteY1"/>
              </a:cxn>
              <a:cxn ang="0">
                <a:pos x="connsiteX2" y="connsiteY2"/>
              </a:cxn>
              <a:cxn ang="0">
                <a:pos x="connsiteX3" y="connsiteY3"/>
              </a:cxn>
            </a:cxnLst>
            <a:rect l="l" t="t" r="r" b="b"/>
            <a:pathLst>
              <a:path w="276985" h="1886372">
                <a:moveTo>
                  <a:pt x="276286" y="10245"/>
                </a:moveTo>
                <a:lnTo>
                  <a:pt x="145552" y="1886343"/>
                </a:lnTo>
                <a:lnTo>
                  <a:pt x="-700" y="1876058"/>
                </a:lnTo>
                <a:lnTo>
                  <a:pt x="130020" y="-29"/>
                </a:lnTo>
                <a:close/>
              </a:path>
            </a:pathLst>
          </a:custGeom>
          <a:solidFill>
            <a:srgbClr val="D9D9D9"/>
          </a:solidFill>
          <a:ln w="13374" cap="flat">
            <a:noFill/>
            <a:prstDash val="solid"/>
            <a:miter/>
          </a:ln>
        </p:spPr>
        <p:txBody>
          <a:bodyPr rtlCol="0" anchor="ctr"/>
          <a:lstStyle/>
          <a:p>
            <a:endParaRPr lang="en-AU"/>
          </a:p>
        </p:txBody>
      </p:sp>
      <p:sp>
        <p:nvSpPr>
          <p:cNvPr id="18" name="Freeform 17">
            <a:extLst>
              <a:ext uri="{FF2B5EF4-FFF2-40B4-BE49-F238E27FC236}">
                <a16:creationId xmlns:a16="http://schemas.microsoft.com/office/drawing/2014/main" id="{24286362-1F66-953A-5707-F1C9048DF1FF}"/>
              </a:ext>
            </a:extLst>
          </p:cNvPr>
          <p:cNvSpPr/>
          <p:nvPr/>
        </p:nvSpPr>
        <p:spPr>
          <a:xfrm>
            <a:off x="8744406" y="1956321"/>
            <a:ext cx="1853903" cy="886163"/>
          </a:xfrm>
          <a:custGeom>
            <a:avLst/>
            <a:gdLst>
              <a:gd name="connsiteX0" fmla="*/ 64720 w 1853903"/>
              <a:gd name="connsiteY0" fmla="*/ -29 h 886163"/>
              <a:gd name="connsiteX1" fmla="*/ 1853204 w 1853903"/>
              <a:gd name="connsiteY1" fmla="*/ 722988 h 886163"/>
              <a:gd name="connsiteX2" fmla="*/ 1787783 w 1853903"/>
              <a:gd name="connsiteY2" fmla="*/ 886134 h 886163"/>
              <a:gd name="connsiteX3" fmla="*/ -700 w 1853903"/>
              <a:gd name="connsiteY3" fmla="*/ 163130 h 886163"/>
            </a:gdLst>
            <a:ahLst/>
            <a:cxnLst>
              <a:cxn ang="0">
                <a:pos x="connsiteX0" y="connsiteY0"/>
              </a:cxn>
              <a:cxn ang="0">
                <a:pos x="connsiteX1" y="connsiteY1"/>
              </a:cxn>
              <a:cxn ang="0">
                <a:pos x="connsiteX2" y="connsiteY2"/>
              </a:cxn>
              <a:cxn ang="0">
                <a:pos x="connsiteX3" y="connsiteY3"/>
              </a:cxn>
            </a:cxnLst>
            <a:rect l="l" t="t" r="r" b="b"/>
            <a:pathLst>
              <a:path w="1853903" h="886163">
                <a:moveTo>
                  <a:pt x="64720" y="-29"/>
                </a:moveTo>
                <a:lnTo>
                  <a:pt x="1853204" y="722988"/>
                </a:lnTo>
                <a:lnTo>
                  <a:pt x="1787783" y="886134"/>
                </a:lnTo>
                <a:lnTo>
                  <a:pt x="-700" y="163130"/>
                </a:lnTo>
                <a:close/>
              </a:path>
            </a:pathLst>
          </a:custGeom>
          <a:solidFill>
            <a:srgbClr val="D9D9D9"/>
          </a:solidFill>
          <a:ln w="13374" cap="flat">
            <a:noFill/>
            <a:prstDash val="solid"/>
            <a:miter/>
          </a:ln>
        </p:spPr>
        <p:txBody>
          <a:bodyPr rtlCol="0" anchor="ctr"/>
          <a:lstStyle/>
          <a:p>
            <a:endParaRPr lang="en-AU"/>
          </a:p>
        </p:txBody>
      </p:sp>
      <p:sp>
        <p:nvSpPr>
          <p:cNvPr id="19" name="Freeform 18">
            <a:extLst>
              <a:ext uri="{FF2B5EF4-FFF2-40B4-BE49-F238E27FC236}">
                <a16:creationId xmlns:a16="http://schemas.microsoft.com/office/drawing/2014/main" id="{A0328E41-99A6-CA1B-6E66-350F71FB9A44}"/>
              </a:ext>
            </a:extLst>
          </p:cNvPr>
          <p:cNvSpPr/>
          <p:nvPr/>
        </p:nvSpPr>
        <p:spPr>
          <a:xfrm>
            <a:off x="8711080" y="1400201"/>
            <a:ext cx="568257" cy="629781"/>
          </a:xfrm>
          <a:custGeom>
            <a:avLst/>
            <a:gdLst>
              <a:gd name="connsiteX0" fmla="*/ -700 w 568257"/>
              <a:gd name="connsiteY0" fmla="*/ 406498 h 629781"/>
              <a:gd name="connsiteX1" fmla="*/ 201908 w 568257"/>
              <a:gd name="connsiteY1" fmla="*/ 71924 h 629781"/>
              <a:gd name="connsiteX2" fmla="*/ 495898 w 568257"/>
              <a:gd name="connsiteY2" fmla="*/ -29 h 629781"/>
              <a:gd name="connsiteX3" fmla="*/ 567557 w 568257"/>
              <a:gd name="connsiteY3" fmla="*/ 295179 h 629781"/>
              <a:gd name="connsiteX4" fmla="*/ 364950 w 568257"/>
              <a:gd name="connsiteY4" fmla="*/ 629753 h 629781"/>
              <a:gd name="connsiteX5" fmla="*/ 293291 w 568257"/>
              <a:gd name="connsiteY5" fmla="*/ 334544 h 6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57" h="629781">
                <a:moveTo>
                  <a:pt x="-700" y="406498"/>
                </a:moveTo>
                <a:lnTo>
                  <a:pt x="201908" y="71924"/>
                </a:lnTo>
                <a:lnTo>
                  <a:pt x="495898" y="-29"/>
                </a:lnTo>
                <a:lnTo>
                  <a:pt x="567557" y="295179"/>
                </a:lnTo>
                <a:lnTo>
                  <a:pt x="364950" y="629753"/>
                </a:lnTo>
                <a:lnTo>
                  <a:pt x="293291" y="334544"/>
                </a:lnTo>
                <a:close/>
              </a:path>
            </a:pathLst>
          </a:custGeom>
          <a:solidFill>
            <a:srgbClr val="404040"/>
          </a:solidFill>
          <a:ln w="30091" cap="flat">
            <a:solidFill>
              <a:srgbClr val="404040"/>
            </a:solidFill>
            <a:prstDash val="solid"/>
            <a:miter/>
          </a:ln>
        </p:spPr>
        <p:txBody>
          <a:bodyPr rtlCol="0" anchor="ctr"/>
          <a:lstStyle/>
          <a:p>
            <a:endParaRPr lang="en-AU"/>
          </a:p>
        </p:txBody>
      </p:sp>
      <p:sp>
        <p:nvSpPr>
          <p:cNvPr id="20" name="TextBox 19">
            <a:extLst>
              <a:ext uri="{FF2B5EF4-FFF2-40B4-BE49-F238E27FC236}">
                <a16:creationId xmlns:a16="http://schemas.microsoft.com/office/drawing/2014/main" id="{1F6D9C44-2885-9009-2AFC-0B2330B5D793}"/>
              </a:ext>
            </a:extLst>
          </p:cNvPr>
          <p:cNvSpPr txBox="1"/>
          <p:nvPr/>
        </p:nvSpPr>
        <p:spPr>
          <a:xfrm>
            <a:off x="8913541" y="1479875"/>
            <a:ext cx="293670" cy="338554"/>
          </a:xfrm>
          <a:prstGeom prst="rect">
            <a:avLst/>
          </a:prstGeom>
          <a:noFill/>
        </p:spPr>
        <p:txBody>
          <a:bodyPr wrap="none" rtlCol="0">
            <a:spAutoFit/>
          </a:bodyPr>
          <a:lstStyle/>
          <a:p>
            <a:pPr algn="l"/>
            <a:r>
              <a:rPr lang="en-AU" sz="1600" b="1" spc="0" baseline="0" dirty="0">
                <a:ln/>
                <a:solidFill>
                  <a:srgbClr val="FFFFFF"/>
                </a:solidFill>
                <a:latin typeface="Aptos"/>
                <a:sym typeface="Aptos"/>
                <a:rtl val="0"/>
              </a:rPr>
              <a:t>1</a:t>
            </a:r>
          </a:p>
        </p:txBody>
      </p:sp>
      <p:sp>
        <p:nvSpPr>
          <p:cNvPr id="21" name="Freeform 20">
            <a:extLst>
              <a:ext uri="{FF2B5EF4-FFF2-40B4-BE49-F238E27FC236}">
                <a16:creationId xmlns:a16="http://schemas.microsoft.com/office/drawing/2014/main" id="{6443C036-7791-4274-B3B5-0F73FF04A836}"/>
              </a:ext>
            </a:extLst>
          </p:cNvPr>
          <p:cNvSpPr/>
          <p:nvPr/>
        </p:nvSpPr>
        <p:spPr>
          <a:xfrm>
            <a:off x="10576284" y="1668118"/>
            <a:ext cx="154580" cy="185221"/>
          </a:xfrm>
          <a:custGeom>
            <a:avLst/>
            <a:gdLst>
              <a:gd name="connsiteX0" fmla="*/ -700 w 154580"/>
              <a:gd name="connsiteY0" fmla="*/ 32130 h 185221"/>
              <a:gd name="connsiteX1" fmla="*/ 53581 w 154580"/>
              <a:gd name="connsiteY1" fmla="*/ -29 h 185221"/>
              <a:gd name="connsiteX2" fmla="*/ 153881 w 154580"/>
              <a:gd name="connsiteY2" fmla="*/ 43745 h 185221"/>
              <a:gd name="connsiteX3" fmla="*/ 143504 w 154580"/>
              <a:gd name="connsiteY3" fmla="*/ 153047 h 185221"/>
              <a:gd name="connsiteX4" fmla="*/ 89210 w 154580"/>
              <a:gd name="connsiteY4" fmla="*/ 185192 h 185221"/>
              <a:gd name="connsiteX5" fmla="*/ 99600 w 154580"/>
              <a:gd name="connsiteY5" fmla="*/ 75891 h 18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0" h="185221">
                <a:moveTo>
                  <a:pt x="-700" y="32130"/>
                </a:moveTo>
                <a:lnTo>
                  <a:pt x="53581" y="-29"/>
                </a:lnTo>
                <a:lnTo>
                  <a:pt x="153881" y="43745"/>
                </a:lnTo>
                <a:lnTo>
                  <a:pt x="143504" y="153047"/>
                </a:lnTo>
                <a:lnTo>
                  <a:pt x="89210" y="185192"/>
                </a:lnTo>
                <a:lnTo>
                  <a:pt x="99600" y="75891"/>
                </a:lnTo>
                <a:close/>
              </a:path>
            </a:pathLst>
          </a:custGeom>
          <a:solidFill>
            <a:srgbClr val="3F61C4"/>
          </a:solidFill>
          <a:ln w="13374" cap="flat">
            <a:noFill/>
            <a:prstDash val="solid"/>
            <a:miter/>
          </a:ln>
        </p:spPr>
        <p:txBody>
          <a:bodyPr rtlCol="0" anchor="ctr"/>
          <a:lstStyle/>
          <a:p>
            <a:endParaRPr lang="en-AU"/>
          </a:p>
        </p:txBody>
      </p:sp>
      <p:sp>
        <p:nvSpPr>
          <p:cNvPr id="22" name="TextBox 21">
            <a:extLst>
              <a:ext uri="{FF2B5EF4-FFF2-40B4-BE49-F238E27FC236}">
                <a16:creationId xmlns:a16="http://schemas.microsoft.com/office/drawing/2014/main" id="{1C58D358-E914-8034-3AA9-6B36D89CCB86}"/>
              </a:ext>
            </a:extLst>
          </p:cNvPr>
          <p:cNvSpPr txBox="1"/>
          <p:nvPr/>
        </p:nvSpPr>
        <p:spPr>
          <a:xfrm>
            <a:off x="9397851" y="1429818"/>
            <a:ext cx="1209127"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bg1">
                    <a:lumMod val="85000"/>
                  </a:schemeClr>
                </a:solidFill>
                <a:effectLst/>
                <a:uLnTx/>
                <a:uFillTx/>
              </a:rPr>
              <a:t>Define programme theory</a:t>
            </a:r>
          </a:p>
        </p:txBody>
      </p:sp>
      <p:sp>
        <p:nvSpPr>
          <p:cNvPr id="23" name="TextBox 22">
            <a:extLst>
              <a:ext uri="{FF2B5EF4-FFF2-40B4-BE49-F238E27FC236}">
                <a16:creationId xmlns:a16="http://schemas.microsoft.com/office/drawing/2014/main" id="{2A08B7EE-A4DC-01E3-C76C-D07C07AA4987}"/>
              </a:ext>
            </a:extLst>
          </p:cNvPr>
          <p:cNvSpPr txBox="1"/>
          <p:nvPr/>
        </p:nvSpPr>
        <p:spPr>
          <a:xfrm>
            <a:off x="10369932" y="655216"/>
            <a:ext cx="1512921" cy="64633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prstClr val="white"/>
                </a:solidFill>
                <a:effectLst/>
                <a:uLnTx/>
                <a:uFillTx/>
              </a:rPr>
              <a:t>Identify factors influencing implementation</a:t>
            </a:r>
          </a:p>
        </p:txBody>
      </p:sp>
      <p:sp>
        <p:nvSpPr>
          <p:cNvPr id="24" name="TextBox 23">
            <a:extLst>
              <a:ext uri="{FF2B5EF4-FFF2-40B4-BE49-F238E27FC236}">
                <a16:creationId xmlns:a16="http://schemas.microsoft.com/office/drawing/2014/main" id="{050CA69B-6629-363C-175F-9EE284876F6A}"/>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1b - Planning</a:t>
            </a:r>
            <a:endParaRPr lang="en-AU" sz="4000" i="1" dirty="0">
              <a:solidFill>
                <a:srgbClr val="007882"/>
              </a:solidFill>
              <a:latin typeface="Barlow" pitchFamily="2" charset="77"/>
              <a:ea typeface="Harding Text Web Regular" pitchFamily="2" charset="0"/>
            </a:endParaRPr>
          </a:p>
        </p:txBody>
      </p:sp>
      <p:cxnSp>
        <p:nvCxnSpPr>
          <p:cNvPr id="25" name="Straight Connector 24">
            <a:extLst>
              <a:ext uri="{FF2B5EF4-FFF2-40B4-BE49-F238E27FC236}">
                <a16:creationId xmlns:a16="http://schemas.microsoft.com/office/drawing/2014/main" id="{C45843E0-07B7-6922-8589-C8AC595864A3}"/>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38" name="Graphic 37">
            <a:extLst>
              <a:ext uri="{FF2B5EF4-FFF2-40B4-BE49-F238E27FC236}">
                <a16:creationId xmlns:a16="http://schemas.microsoft.com/office/drawing/2014/main" id="{757FDE5D-C9B7-09C4-D28B-9C8BC6C1E6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453" y="2316023"/>
            <a:ext cx="4251716" cy="2914097"/>
          </a:xfrm>
          <a:prstGeom prst="rect">
            <a:avLst/>
          </a:prstGeom>
        </p:spPr>
      </p:pic>
      <p:sp>
        <p:nvSpPr>
          <p:cNvPr id="41" name="TextBox 40">
            <a:extLst>
              <a:ext uri="{FF2B5EF4-FFF2-40B4-BE49-F238E27FC236}">
                <a16:creationId xmlns:a16="http://schemas.microsoft.com/office/drawing/2014/main" id="{42AD1892-6291-F1ED-7FCD-A137DA7F927F}"/>
              </a:ext>
            </a:extLst>
          </p:cNvPr>
          <p:cNvSpPr txBox="1"/>
          <p:nvPr/>
        </p:nvSpPr>
        <p:spPr>
          <a:xfrm>
            <a:off x="240192" y="1077250"/>
            <a:ext cx="8324303" cy="400110"/>
          </a:xfrm>
          <a:prstGeom prst="rect">
            <a:avLst/>
          </a:prstGeom>
          <a:noFill/>
        </p:spPr>
        <p:txBody>
          <a:bodyPr wrap="square" rtlCol="0">
            <a:spAutoFit/>
          </a:bodyPr>
          <a:lstStyle/>
          <a:p>
            <a:r>
              <a:rPr lang="en-AU" sz="2000" b="1" dirty="0">
                <a:solidFill>
                  <a:srgbClr val="4366C7"/>
                </a:solidFill>
                <a:latin typeface="Barlow" pitchFamily="2" charset="77"/>
              </a:rPr>
              <a:t>Process mapping </a:t>
            </a:r>
            <a:r>
              <a:rPr lang="en-AU" sz="2000" dirty="0">
                <a:latin typeface="Barlow" pitchFamily="2" charset="77"/>
              </a:rPr>
              <a:t>existing survivorship model of care at each site</a:t>
            </a:r>
          </a:p>
        </p:txBody>
      </p:sp>
      <p:pic>
        <p:nvPicPr>
          <p:cNvPr id="42" name="Graphic 41">
            <a:extLst>
              <a:ext uri="{FF2B5EF4-FFF2-40B4-BE49-F238E27FC236}">
                <a16:creationId xmlns:a16="http://schemas.microsoft.com/office/drawing/2014/main" id="{0CB88106-9A21-3409-6650-FA73A1181E2E}"/>
              </a:ext>
            </a:extLst>
          </p:cNvPr>
          <p:cNvPicPr>
            <a:picLocks noChangeAspect="1"/>
          </p:cNvPicPr>
          <p:nvPr/>
        </p:nvPicPr>
        <p:blipFill>
          <a:blip r:embed="rId2">
            <a:extLst>
              <a:ext uri="{96DAC541-7B7A-43D3-8B79-37D633B846F1}">
                <asvg:svgBlip xmlns:asvg="http://schemas.microsoft.com/office/drawing/2016/SVG/main" r:embed="rId3"/>
              </a:ext>
            </a:extLst>
          </a:blip>
          <a:srcRect l="65980" t="2872" r="-30733" b="-2872"/>
          <a:stretch>
            <a:fillRect/>
          </a:stretch>
        </p:blipFill>
        <p:spPr>
          <a:xfrm>
            <a:off x="6322590" y="1560741"/>
            <a:ext cx="4388207" cy="2637094"/>
          </a:xfrm>
          <a:prstGeom prst="rect">
            <a:avLst/>
          </a:prstGeom>
        </p:spPr>
      </p:pic>
    </p:spTree>
    <p:extLst>
      <p:ext uri="{BB962C8B-B14F-4D97-AF65-F5344CB8AC3E}">
        <p14:creationId xmlns:p14="http://schemas.microsoft.com/office/powerpoint/2010/main" val="348520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1E6F-BD86-B223-A183-A0B937C2CD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BEEF1315-CF1B-D7D2-4338-AFA1E336F4AE}"/>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1b - Planning</a:t>
            </a:r>
            <a:endParaRPr lang="en-AU" sz="4000" i="1" dirty="0">
              <a:solidFill>
                <a:srgbClr val="007882"/>
              </a:solidFill>
              <a:latin typeface="Barlow" pitchFamily="2" charset="77"/>
              <a:ea typeface="Harding Text Web Regular" pitchFamily="2" charset="0"/>
            </a:endParaRPr>
          </a:p>
        </p:txBody>
      </p:sp>
      <p:cxnSp>
        <p:nvCxnSpPr>
          <p:cNvPr id="25" name="Straight Connector 24">
            <a:extLst>
              <a:ext uri="{FF2B5EF4-FFF2-40B4-BE49-F238E27FC236}">
                <a16:creationId xmlns:a16="http://schemas.microsoft.com/office/drawing/2014/main" id="{6EFCB041-56D4-FCDD-54A5-8BFEE8064BD8}"/>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56" name="Graphic 55">
            <a:extLst>
              <a:ext uri="{FF2B5EF4-FFF2-40B4-BE49-F238E27FC236}">
                <a16:creationId xmlns:a16="http://schemas.microsoft.com/office/drawing/2014/main" id="{38629BEF-8B3D-B3FE-68DA-95E789F64B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572" y="1662025"/>
            <a:ext cx="7076456" cy="4850155"/>
          </a:xfrm>
          <a:prstGeom prst="rect">
            <a:avLst/>
          </a:prstGeom>
        </p:spPr>
      </p:pic>
      <p:pic>
        <p:nvPicPr>
          <p:cNvPr id="33" name="Picture 32">
            <a:extLst>
              <a:ext uri="{FF2B5EF4-FFF2-40B4-BE49-F238E27FC236}">
                <a16:creationId xmlns:a16="http://schemas.microsoft.com/office/drawing/2014/main" id="{3A801014-F609-740C-B341-466BB71E6DCF}"/>
              </a:ext>
            </a:extLst>
          </p:cNvPr>
          <p:cNvPicPr>
            <a:picLocks noChangeAspect="1"/>
          </p:cNvPicPr>
          <p:nvPr/>
        </p:nvPicPr>
        <p:blipFill>
          <a:blip r:embed="rId4"/>
          <a:stretch>
            <a:fillRect/>
          </a:stretch>
        </p:blipFill>
        <p:spPr>
          <a:xfrm>
            <a:off x="2506687" y="4947212"/>
            <a:ext cx="799573" cy="827827"/>
          </a:xfrm>
          <a:prstGeom prst="rect">
            <a:avLst/>
          </a:prstGeom>
        </p:spPr>
      </p:pic>
      <p:pic>
        <p:nvPicPr>
          <p:cNvPr id="34" name="Picture 33">
            <a:extLst>
              <a:ext uri="{FF2B5EF4-FFF2-40B4-BE49-F238E27FC236}">
                <a16:creationId xmlns:a16="http://schemas.microsoft.com/office/drawing/2014/main" id="{4B3DBE81-35F6-13E9-279C-ECB8FF0A9504}"/>
              </a:ext>
            </a:extLst>
          </p:cNvPr>
          <p:cNvPicPr>
            <a:picLocks noChangeAspect="1"/>
          </p:cNvPicPr>
          <p:nvPr/>
        </p:nvPicPr>
        <p:blipFill>
          <a:blip r:embed="rId5"/>
          <a:stretch>
            <a:fillRect/>
          </a:stretch>
        </p:blipFill>
        <p:spPr>
          <a:xfrm>
            <a:off x="3394258" y="4885879"/>
            <a:ext cx="1023934" cy="1079537"/>
          </a:xfrm>
          <a:prstGeom prst="rect">
            <a:avLst/>
          </a:prstGeom>
        </p:spPr>
      </p:pic>
      <p:pic>
        <p:nvPicPr>
          <p:cNvPr id="35" name="Picture 34">
            <a:extLst>
              <a:ext uri="{FF2B5EF4-FFF2-40B4-BE49-F238E27FC236}">
                <a16:creationId xmlns:a16="http://schemas.microsoft.com/office/drawing/2014/main" id="{A465D3C3-D7AB-5F00-0453-284311BF7E8D}"/>
              </a:ext>
            </a:extLst>
          </p:cNvPr>
          <p:cNvPicPr>
            <a:picLocks noChangeAspect="1"/>
          </p:cNvPicPr>
          <p:nvPr/>
        </p:nvPicPr>
        <p:blipFill>
          <a:blip r:embed="rId6"/>
          <a:stretch>
            <a:fillRect/>
          </a:stretch>
        </p:blipFill>
        <p:spPr>
          <a:xfrm>
            <a:off x="4451954" y="4885879"/>
            <a:ext cx="1023933" cy="950495"/>
          </a:xfrm>
          <a:prstGeom prst="rect">
            <a:avLst/>
          </a:prstGeom>
        </p:spPr>
      </p:pic>
      <p:sp>
        <p:nvSpPr>
          <p:cNvPr id="57" name="TextBox 56">
            <a:extLst>
              <a:ext uri="{FF2B5EF4-FFF2-40B4-BE49-F238E27FC236}">
                <a16:creationId xmlns:a16="http://schemas.microsoft.com/office/drawing/2014/main" id="{DCD83CA1-76C2-3E3F-C3FF-229A6047022F}"/>
              </a:ext>
            </a:extLst>
          </p:cNvPr>
          <p:cNvSpPr txBox="1"/>
          <p:nvPr/>
        </p:nvSpPr>
        <p:spPr>
          <a:xfrm>
            <a:off x="2402546" y="4454770"/>
            <a:ext cx="3099219" cy="400110"/>
          </a:xfrm>
          <a:prstGeom prst="rect">
            <a:avLst/>
          </a:prstGeom>
          <a:noFill/>
        </p:spPr>
        <p:txBody>
          <a:bodyPr wrap="square" rtlCol="0">
            <a:spAutoFit/>
          </a:bodyPr>
          <a:lstStyle/>
          <a:p>
            <a:pPr algn="ctr"/>
            <a:r>
              <a:rPr lang="en-AU" sz="2000" dirty="0">
                <a:latin typeface="Barlow" pitchFamily="2" charset="77"/>
              </a:rPr>
              <a:t>CLINICAL INTERVENTION</a:t>
            </a:r>
          </a:p>
        </p:txBody>
      </p:sp>
      <p:sp>
        <p:nvSpPr>
          <p:cNvPr id="2" name="TextBox 1">
            <a:extLst>
              <a:ext uri="{FF2B5EF4-FFF2-40B4-BE49-F238E27FC236}">
                <a16:creationId xmlns:a16="http://schemas.microsoft.com/office/drawing/2014/main" id="{D3F6A2DC-85C3-1748-C4D7-91ECFB5AAF76}"/>
              </a:ext>
            </a:extLst>
          </p:cNvPr>
          <p:cNvSpPr txBox="1"/>
          <p:nvPr/>
        </p:nvSpPr>
        <p:spPr>
          <a:xfrm rot="3645126">
            <a:off x="-252120" y="4158776"/>
            <a:ext cx="3099219" cy="369332"/>
          </a:xfrm>
          <a:prstGeom prst="rect">
            <a:avLst/>
          </a:prstGeom>
          <a:noFill/>
        </p:spPr>
        <p:txBody>
          <a:bodyPr wrap="square" rtlCol="0">
            <a:spAutoFit/>
          </a:bodyPr>
          <a:lstStyle/>
          <a:p>
            <a:pPr algn="ctr"/>
            <a:r>
              <a:rPr lang="en-AU" dirty="0">
                <a:latin typeface="Barlow" pitchFamily="2" charset="77"/>
              </a:rPr>
              <a:t>DETERMINANTS</a:t>
            </a:r>
          </a:p>
        </p:txBody>
      </p:sp>
      <p:sp>
        <p:nvSpPr>
          <p:cNvPr id="3" name="TextBox 2">
            <a:extLst>
              <a:ext uri="{FF2B5EF4-FFF2-40B4-BE49-F238E27FC236}">
                <a16:creationId xmlns:a16="http://schemas.microsoft.com/office/drawing/2014/main" id="{94A24CDB-0397-2206-7CF1-25934B627B9D}"/>
              </a:ext>
            </a:extLst>
          </p:cNvPr>
          <p:cNvSpPr txBox="1"/>
          <p:nvPr/>
        </p:nvSpPr>
        <p:spPr>
          <a:xfrm rot="3177842">
            <a:off x="2151659" y="3140644"/>
            <a:ext cx="1938057" cy="369332"/>
          </a:xfrm>
          <a:prstGeom prst="rect">
            <a:avLst/>
          </a:prstGeom>
          <a:noFill/>
        </p:spPr>
        <p:txBody>
          <a:bodyPr wrap="square" rtlCol="0">
            <a:spAutoFit/>
          </a:bodyPr>
          <a:lstStyle/>
          <a:p>
            <a:pPr algn="ctr"/>
            <a:r>
              <a:rPr lang="en-AU" dirty="0">
                <a:latin typeface="Barlow" pitchFamily="2" charset="77"/>
              </a:rPr>
              <a:t>STRATEGIES</a:t>
            </a:r>
          </a:p>
        </p:txBody>
      </p:sp>
      <p:sp>
        <p:nvSpPr>
          <p:cNvPr id="4" name="TextBox 3">
            <a:extLst>
              <a:ext uri="{FF2B5EF4-FFF2-40B4-BE49-F238E27FC236}">
                <a16:creationId xmlns:a16="http://schemas.microsoft.com/office/drawing/2014/main" id="{020600EC-5BC6-AD73-EB2E-BF6DB24C5B72}"/>
              </a:ext>
            </a:extLst>
          </p:cNvPr>
          <p:cNvSpPr txBox="1"/>
          <p:nvPr/>
        </p:nvSpPr>
        <p:spPr>
          <a:xfrm rot="3177842">
            <a:off x="3912293" y="3140644"/>
            <a:ext cx="1938057" cy="369332"/>
          </a:xfrm>
          <a:prstGeom prst="rect">
            <a:avLst/>
          </a:prstGeom>
          <a:noFill/>
        </p:spPr>
        <p:txBody>
          <a:bodyPr wrap="square" rtlCol="0">
            <a:spAutoFit/>
          </a:bodyPr>
          <a:lstStyle/>
          <a:p>
            <a:pPr algn="ctr"/>
            <a:r>
              <a:rPr lang="en-AU" dirty="0">
                <a:latin typeface="Barlow" pitchFamily="2" charset="77"/>
              </a:rPr>
              <a:t>MECHANISMS</a:t>
            </a:r>
          </a:p>
        </p:txBody>
      </p:sp>
      <p:sp>
        <p:nvSpPr>
          <p:cNvPr id="5" name="TextBox 4">
            <a:extLst>
              <a:ext uri="{FF2B5EF4-FFF2-40B4-BE49-F238E27FC236}">
                <a16:creationId xmlns:a16="http://schemas.microsoft.com/office/drawing/2014/main" id="{5530F698-836B-B9DC-67DA-6A44DDCC49FE}"/>
              </a:ext>
            </a:extLst>
          </p:cNvPr>
          <p:cNvSpPr txBox="1"/>
          <p:nvPr/>
        </p:nvSpPr>
        <p:spPr>
          <a:xfrm rot="5400000">
            <a:off x="6588665" y="4271995"/>
            <a:ext cx="1938057" cy="369332"/>
          </a:xfrm>
          <a:prstGeom prst="rect">
            <a:avLst/>
          </a:prstGeom>
          <a:noFill/>
        </p:spPr>
        <p:txBody>
          <a:bodyPr wrap="square" rtlCol="0">
            <a:spAutoFit/>
          </a:bodyPr>
          <a:lstStyle/>
          <a:p>
            <a:pPr algn="ctr"/>
            <a:r>
              <a:rPr lang="en-AU" dirty="0">
                <a:latin typeface="Barlow" pitchFamily="2" charset="77"/>
              </a:rPr>
              <a:t>OUTCOMES</a:t>
            </a:r>
          </a:p>
        </p:txBody>
      </p:sp>
      <p:sp>
        <p:nvSpPr>
          <p:cNvPr id="6" name="TextBox 5">
            <a:extLst>
              <a:ext uri="{FF2B5EF4-FFF2-40B4-BE49-F238E27FC236}">
                <a16:creationId xmlns:a16="http://schemas.microsoft.com/office/drawing/2014/main" id="{9DE74AA6-59D4-427A-57D9-39B61354272E}"/>
              </a:ext>
            </a:extLst>
          </p:cNvPr>
          <p:cNvSpPr txBox="1"/>
          <p:nvPr/>
        </p:nvSpPr>
        <p:spPr>
          <a:xfrm>
            <a:off x="240192" y="1077250"/>
            <a:ext cx="11558108" cy="707886"/>
          </a:xfrm>
          <a:prstGeom prst="rect">
            <a:avLst/>
          </a:prstGeom>
          <a:noFill/>
        </p:spPr>
        <p:txBody>
          <a:bodyPr wrap="square" rtlCol="0">
            <a:spAutoFit/>
          </a:bodyPr>
          <a:lstStyle/>
          <a:p>
            <a:pPr>
              <a:spcAft>
                <a:spcPts val="600"/>
              </a:spcAft>
            </a:pPr>
            <a:r>
              <a:rPr lang="en-AU" sz="2000" dirty="0">
                <a:solidFill>
                  <a:srgbClr val="404040"/>
                </a:solidFill>
              </a:rPr>
              <a:t>Deductive-inductive thematic analysis of </a:t>
            </a:r>
            <a:r>
              <a:rPr lang="en-AU" sz="2000" b="1" dirty="0">
                <a:solidFill>
                  <a:srgbClr val="3F61C4"/>
                </a:solidFill>
              </a:rPr>
              <a:t>barriers/facilitators </a:t>
            </a:r>
            <a:r>
              <a:rPr lang="en-AU" sz="2000" dirty="0">
                <a:solidFill>
                  <a:srgbClr val="404040"/>
                </a:solidFill>
              </a:rPr>
              <a:t>to the CFIR2.0/TDF, </a:t>
            </a:r>
            <a:r>
              <a:rPr lang="en-AU" sz="2000" b="1" i="1" dirty="0">
                <a:solidFill>
                  <a:srgbClr val="3F61C4"/>
                </a:solidFill>
              </a:rPr>
              <a:t>intuitive</a:t>
            </a:r>
            <a:r>
              <a:rPr lang="en-AU" sz="2000" i="1" dirty="0">
                <a:solidFill>
                  <a:srgbClr val="404040"/>
                </a:solidFill>
              </a:rPr>
              <a:t> and </a:t>
            </a:r>
            <a:r>
              <a:rPr lang="en-AU" sz="2000" b="1" i="1" dirty="0">
                <a:solidFill>
                  <a:srgbClr val="3F61C4"/>
                </a:solidFill>
              </a:rPr>
              <a:t>theory driven strategies </a:t>
            </a:r>
            <a:r>
              <a:rPr lang="en-AU" sz="2000" dirty="0">
                <a:solidFill>
                  <a:srgbClr val="404040"/>
                </a:solidFill>
              </a:rPr>
              <a:t>aligned/generated to ERIC/BCTs taxonomies</a:t>
            </a:r>
          </a:p>
        </p:txBody>
      </p:sp>
    </p:spTree>
    <p:extLst>
      <p:ext uri="{BB962C8B-B14F-4D97-AF65-F5344CB8AC3E}">
        <p14:creationId xmlns:p14="http://schemas.microsoft.com/office/powerpoint/2010/main" val="69201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AC5F7-7C37-5871-DF73-DBC2432AE601}"/>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80BF6DBA-3E0B-7649-16E0-FC5179DE63BE}"/>
              </a:ext>
            </a:extLst>
          </p:cNvPr>
          <p:cNvSpPr/>
          <p:nvPr/>
        </p:nvSpPr>
        <p:spPr>
          <a:xfrm>
            <a:off x="3666325" y="3451645"/>
            <a:ext cx="3313975" cy="882422"/>
          </a:xfrm>
          <a:prstGeom prst="rect">
            <a:avLst/>
          </a:prstGeom>
          <a:solidFill>
            <a:srgbClr val="AEC2FF">
              <a:alpha val="40000"/>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B353C754-360B-1AEA-24CC-9B32B00E01AC}"/>
              </a:ext>
            </a:extLst>
          </p:cNvPr>
          <p:cNvSpPr/>
          <p:nvPr/>
        </p:nvSpPr>
        <p:spPr>
          <a:xfrm>
            <a:off x="329638" y="3900959"/>
            <a:ext cx="2616200" cy="1529209"/>
          </a:xfrm>
          <a:prstGeom prst="rect">
            <a:avLst/>
          </a:prstGeom>
          <a:solidFill>
            <a:srgbClr val="DAFAFF">
              <a:alpha val="41000"/>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38E8A97D-4A77-2937-D71F-25197B8A9E50}"/>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1b - Planning</a:t>
            </a:r>
            <a:endParaRPr lang="en-AU" sz="4000" i="1" dirty="0">
              <a:solidFill>
                <a:srgbClr val="007882"/>
              </a:solidFill>
              <a:latin typeface="Barlow" pitchFamily="2" charset="77"/>
              <a:ea typeface="Harding Text Web Regular" pitchFamily="2" charset="0"/>
            </a:endParaRPr>
          </a:p>
        </p:txBody>
      </p:sp>
      <p:sp>
        <p:nvSpPr>
          <p:cNvPr id="28" name="Rectangle 27">
            <a:extLst>
              <a:ext uri="{FF2B5EF4-FFF2-40B4-BE49-F238E27FC236}">
                <a16:creationId xmlns:a16="http://schemas.microsoft.com/office/drawing/2014/main" id="{58D05431-2D91-8A0A-C41B-8244CEFA14B7}"/>
              </a:ext>
            </a:extLst>
          </p:cNvPr>
          <p:cNvSpPr/>
          <p:nvPr/>
        </p:nvSpPr>
        <p:spPr>
          <a:xfrm>
            <a:off x="329638" y="1587500"/>
            <a:ext cx="2616200" cy="1905000"/>
          </a:xfrm>
          <a:prstGeom prst="rect">
            <a:avLst/>
          </a:prstGeom>
          <a:solidFill>
            <a:srgbClr val="DAFAFF">
              <a:alpha val="41000"/>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A8CFA0DE-D7EF-561F-9AF8-D303980B0B79}"/>
              </a:ext>
            </a:extLst>
          </p:cNvPr>
          <p:cNvSpPr txBox="1"/>
          <p:nvPr/>
        </p:nvSpPr>
        <p:spPr>
          <a:xfrm>
            <a:off x="23731" y="1074003"/>
            <a:ext cx="3214207"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Shared determinants</a:t>
            </a:r>
            <a:endParaRPr lang="en-AU" sz="1600" i="1" dirty="0">
              <a:solidFill>
                <a:srgbClr val="007882"/>
              </a:solidFill>
              <a:latin typeface="Barlow" pitchFamily="2" charset="77"/>
              <a:ea typeface="Harding Text Web Regular" pitchFamily="2" charset="0"/>
            </a:endParaRPr>
          </a:p>
        </p:txBody>
      </p:sp>
      <p:sp>
        <p:nvSpPr>
          <p:cNvPr id="30" name="TextBox 29">
            <a:extLst>
              <a:ext uri="{FF2B5EF4-FFF2-40B4-BE49-F238E27FC236}">
                <a16:creationId xmlns:a16="http://schemas.microsoft.com/office/drawing/2014/main" id="{CEFCD38A-6F5D-A198-D38B-6F93940E88B2}"/>
              </a:ext>
            </a:extLst>
          </p:cNvPr>
          <p:cNvSpPr txBox="1"/>
          <p:nvPr/>
        </p:nvSpPr>
        <p:spPr>
          <a:xfrm>
            <a:off x="405284" y="1745040"/>
            <a:ext cx="2464907" cy="1569660"/>
          </a:xfrm>
          <a:prstGeom prst="rect">
            <a:avLst/>
          </a:prstGeom>
          <a:noFill/>
        </p:spPr>
        <p:txBody>
          <a:bodyPr wrap="square" rtlCol="0">
            <a:spAutoFit/>
          </a:bodyPr>
          <a:lstStyle/>
          <a:p>
            <a:r>
              <a:rPr lang="en-AU" sz="1600" b="1" dirty="0">
                <a:solidFill>
                  <a:srgbClr val="404040"/>
                </a:solidFill>
                <a:latin typeface="Barlow" pitchFamily="2" charset="77"/>
                <a:ea typeface="Harding Text Web Bold" pitchFamily="2" charset="0"/>
              </a:rPr>
              <a:t>Outer setting, partnerships and connections: </a:t>
            </a:r>
            <a:r>
              <a:rPr lang="en-AU" sz="1600" dirty="0">
                <a:solidFill>
                  <a:srgbClr val="404040"/>
                </a:solidFill>
                <a:latin typeface="Barlow" pitchFamily="2" charset="77"/>
                <a:ea typeface="Harding Text Web Bold" pitchFamily="2" charset="0"/>
              </a:rPr>
              <a:t>Clinic staff communication and engagement with primary care physicians (-)</a:t>
            </a:r>
            <a:endParaRPr lang="en-AU" sz="1200" dirty="0">
              <a:solidFill>
                <a:srgbClr val="007882"/>
              </a:solidFill>
              <a:latin typeface="Barlow" pitchFamily="2" charset="77"/>
              <a:ea typeface="Harding Text Web Regular" pitchFamily="2" charset="0"/>
            </a:endParaRPr>
          </a:p>
        </p:txBody>
      </p:sp>
      <p:sp>
        <p:nvSpPr>
          <p:cNvPr id="31" name="TextBox 30">
            <a:extLst>
              <a:ext uri="{FF2B5EF4-FFF2-40B4-BE49-F238E27FC236}">
                <a16:creationId xmlns:a16="http://schemas.microsoft.com/office/drawing/2014/main" id="{19DAE577-8937-6658-3F1B-053393FE1D7D}"/>
              </a:ext>
            </a:extLst>
          </p:cNvPr>
          <p:cNvSpPr txBox="1"/>
          <p:nvPr/>
        </p:nvSpPr>
        <p:spPr>
          <a:xfrm>
            <a:off x="405284" y="4003843"/>
            <a:ext cx="2464907" cy="1323439"/>
          </a:xfrm>
          <a:prstGeom prst="rect">
            <a:avLst/>
          </a:prstGeom>
          <a:noFill/>
        </p:spPr>
        <p:txBody>
          <a:bodyPr wrap="square" rtlCol="0">
            <a:spAutoFit/>
          </a:bodyPr>
          <a:lstStyle/>
          <a:p>
            <a:r>
              <a:rPr lang="en-AU" sz="1600" b="1" dirty="0">
                <a:solidFill>
                  <a:srgbClr val="404040"/>
                </a:solidFill>
                <a:latin typeface="Barlow" pitchFamily="2" charset="77"/>
                <a:ea typeface="Harding Text Web Bold" pitchFamily="2" charset="0"/>
              </a:rPr>
              <a:t>Inner setting, work infrastructure: </a:t>
            </a:r>
            <a:r>
              <a:rPr lang="en-AU" sz="1600" dirty="0">
                <a:solidFill>
                  <a:srgbClr val="404040"/>
                </a:solidFill>
                <a:latin typeface="Barlow" pitchFamily="2" charset="77"/>
                <a:ea typeface="Harding Text Web Bold" pitchFamily="2" charset="0"/>
              </a:rPr>
              <a:t>Difficulties coordinating specialists with limited time and availability (-)</a:t>
            </a:r>
            <a:endParaRPr lang="en-AU" sz="1200" dirty="0">
              <a:solidFill>
                <a:srgbClr val="007882"/>
              </a:solidFill>
              <a:latin typeface="Barlow" pitchFamily="2" charset="77"/>
              <a:ea typeface="Harding Text Web Regular" pitchFamily="2" charset="0"/>
            </a:endParaRPr>
          </a:p>
        </p:txBody>
      </p:sp>
      <p:sp>
        <p:nvSpPr>
          <p:cNvPr id="33" name="Rectangle 32">
            <a:extLst>
              <a:ext uri="{FF2B5EF4-FFF2-40B4-BE49-F238E27FC236}">
                <a16:creationId xmlns:a16="http://schemas.microsoft.com/office/drawing/2014/main" id="{F999B5F0-1357-2E22-8E11-08D215CF0B29}"/>
              </a:ext>
            </a:extLst>
          </p:cNvPr>
          <p:cNvSpPr/>
          <p:nvPr/>
        </p:nvSpPr>
        <p:spPr>
          <a:xfrm>
            <a:off x="3328678" y="5964592"/>
            <a:ext cx="6755122" cy="540080"/>
          </a:xfrm>
          <a:prstGeom prst="rect">
            <a:avLst/>
          </a:prstGeom>
          <a:solidFill>
            <a:srgbClr val="B7FFD6">
              <a:alpha val="40784"/>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Existing survivorship model of care</a:t>
            </a:r>
          </a:p>
        </p:txBody>
      </p:sp>
      <p:sp>
        <p:nvSpPr>
          <p:cNvPr id="34" name="TextBox 33">
            <a:extLst>
              <a:ext uri="{FF2B5EF4-FFF2-40B4-BE49-F238E27FC236}">
                <a16:creationId xmlns:a16="http://schemas.microsoft.com/office/drawing/2014/main" id="{CCD70FB3-8E2E-DD4E-66D6-3479838A7947}"/>
              </a:ext>
            </a:extLst>
          </p:cNvPr>
          <p:cNvSpPr txBox="1"/>
          <p:nvPr/>
        </p:nvSpPr>
        <p:spPr>
          <a:xfrm>
            <a:off x="404013" y="6008407"/>
            <a:ext cx="3214207"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Clinical intervention</a:t>
            </a:r>
            <a:endParaRPr lang="en-AU" sz="1600" i="1" dirty="0">
              <a:solidFill>
                <a:srgbClr val="007882"/>
              </a:solidFill>
              <a:latin typeface="Barlow" pitchFamily="2" charset="77"/>
              <a:ea typeface="Harding Text Web Regular" pitchFamily="2" charset="0"/>
            </a:endParaRPr>
          </a:p>
        </p:txBody>
      </p:sp>
      <p:sp>
        <p:nvSpPr>
          <p:cNvPr id="38" name="Rectangle 37">
            <a:extLst>
              <a:ext uri="{FF2B5EF4-FFF2-40B4-BE49-F238E27FC236}">
                <a16:creationId xmlns:a16="http://schemas.microsoft.com/office/drawing/2014/main" id="{95460794-C70E-53D6-8002-2C4E2D5C75BD}"/>
              </a:ext>
            </a:extLst>
          </p:cNvPr>
          <p:cNvSpPr/>
          <p:nvPr/>
        </p:nvSpPr>
        <p:spPr>
          <a:xfrm>
            <a:off x="3666325" y="1587500"/>
            <a:ext cx="3313978" cy="1662802"/>
          </a:xfrm>
          <a:prstGeom prst="rect">
            <a:avLst/>
          </a:prstGeom>
          <a:solidFill>
            <a:srgbClr val="AEC2FF">
              <a:alpha val="40784"/>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TextBox 38">
            <a:extLst>
              <a:ext uri="{FF2B5EF4-FFF2-40B4-BE49-F238E27FC236}">
                <a16:creationId xmlns:a16="http://schemas.microsoft.com/office/drawing/2014/main" id="{9EED8EC6-FCC0-8A4D-298E-F29EFD17EA65}"/>
              </a:ext>
            </a:extLst>
          </p:cNvPr>
          <p:cNvSpPr txBox="1"/>
          <p:nvPr/>
        </p:nvSpPr>
        <p:spPr>
          <a:xfrm>
            <a:off x="3666325" y="1119205"/>
            <a:ext cx="3313975"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Implementation strategies</a:t>
            </a:r>
            <a:endParaRPr lang="en-AU" sz="1600" i="1" dirty="0">
              <a:solidFill>
                <a:srgbClr val="007882"/>
              </a:solidFill>
              <a:latin typeface="Barlow" pitchFamily="2" charset="77"/>
              <a:ea typeface="Harding Text Web Regular" pitchFamily="2" charset="0"/>
            </a:endParaRPr>
          </a:p>
        </p:txBody>
      </p:sp>
      <p:sp>
        <p:nvSpPr>
          <p:cNvPr id="40" name="TextBox 39">
            <a:extLst>
              <a:ext uri="{FF2B5EF4-FFF2-40B4-BE49-F238E27FC236}">
                <a16:creationId xmlns:a16="http://schemas.microsoft.com/office/drawing/2014/main" id="{54264C45-994C-FD93-0242-325EDCEB8F62}"/>
              </a:ext>
            </a:extLst>
          </p:cNvPr>
          <p:cNvSpPr txBox="1"/>
          <p:nvPr/>
        </p:nvSpPr>
        <p:spPr>
          <a:xfrm>
            <a:off x="3666325" y="3503069"/>
            <a:ext cx="3276153" cy="830997"/>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Problem solving with physicians to make returning consult summaries more efficient</a:t>
            </a:r>
            <a:r>
              <a:rPr lang="en-AU" sz="1600" i="1" dirty="0">
                <a:solidFill>
                  <a:srgbClr val="404040"/>
                </a:solidFill>
                <a:latin typeface="Barlow" pitchFamily="2" charset="77"/>
                <a:ea typeface="Harding Text Web Bold" pitchFamily="2" charset="0"/>
              </a:rPr>
              <a:t> (ERIC: facilitation)</a:t>
            </a:r>
          </a:p>
        </p:txBody>
      </p:sp>
      <p:sp>
        <p:nvSpPr>
          <p:cNvPr id="43" name="TextBox 42">
            <a:extLst>
              <a:ext uri="{FF2B5EF4-FFF2-40B4-BE49-F238E27FC236}">
                <a16:creationId xmlns:a16="http://schemas.microsoft.com/office/drawing/2014/main" id="{D15F5175-C52C-1519-E2B6-34AC3ED3B35A}"/>
              </a:ext>
            </a:extLst>
          </p:cNvPr>
          <p:cNvSpPr txBox="1"/>
          <p:nvPr/>
        </p:nvSpPr>
        <p:spPr>
          <a:xfrm rot="16200000">
            <a:off x="2927022" y="3723578"/>
            <a:ext cx="1012855" cy="338554"/>
          </a:xfrm>
          <a:prstGeom prst="rect">
            <a:avLst/>
          </a:prstGeom>
          <a:noFill/>
        </p:spPr>
        <p:txBody>
          <a:bodyPr wrap="square" rtlCol="0">
            <a:spAutoFit/>
          </a:bodyPr>
          <a:lstStyle/>
          <a:p>
            <a:pPr algn="ctr"/>
            <a:r>
              <a:rPr lang="en-AU" sz="1600" b="1" dirty="0">
                <a:solidFill>
                  <a:srgbClr val="404040"/>
                </a:solidFill>
                <a:latin typeface="Barlow" pitchFamily="2" charset="77"/>
                <a:ea typeface="Harding Text Web Bold" pitchFamily="2" charset="0"/>
              </a:rPr>
              <a:t>Intuitive</a:t>
            </a:r>
            <a:endParaRPr lang="en-AU" sz="1200" b="1" dirty="0">
              <a:solidFill>
                <a:srgbClr val="007882"/>
              </a:solidFill>
              <a:latin typeface="Barlow" pitchFamily="2" charset="77"/>
              <a:ea typeface="Harding Text Web Regular" pitchFamily="2" charset="0"/>
            </a:endParaRPr>
          </a:p>
        </p:txBody>
      </p:sp>
      <p:sp>
        <p:nvSpPr>
          <p:cNvPr id="44" name="Rectangle 43">
            <a:extLst>
              <a:ext uri="{FF2B5EF4-FFF2-40B4-BE49-F238E27FC236}">
                <a16:creationId xmlns:a16="http://schemas.microsoft.com/office/drawing/2014/main" id="{F1C88452-D04C-07BA-8CAD-2175DA5876B1}"/>
              </a:ext>
            </a:extLst>
          </p:cNvPr>
          <p:cNvSpPr/>
          <p:nvPr/>
        </p:nvSpPr>
        <p:spPr>
          <a:xfrm>
            <a:off x="3666326" y="4487500"/>
            <a:ext cx="3313976" cy="1115709"/>
          </a:xfrm>
          <a:prstGeom prst="rect">
            <a:avLst/>
          </a:prstGeom>
          <a:solidFill>
            <a:srgbClr val="AEC2FF">
              <a:alpha val="40000"/>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TextBox 44">
            <a:extLst>
              <a:ext uri="{FF2B5EF4-FFF2-40B4-BE49-F238E27FC236}">
                <a16:creationId xmlns:a16="http://schemas.microsoft.com/office/drawing/2014/main" id="{EB077D49-812C-B6C8-130D-C26EF1C15800}"/>
              </a:ext>
            </a:extLst>
          </p:cNvPr>
          <p:cNvSpPr txBox="1"/>
          <p:nvPr/>
        </p:nvSpPr>
        <p:spPr>
          <a:xfrm rot="16200000">
            <a:off x="2914977" y="4876076"/>
            <a:ext cx="1012855" cy="338554"/>
          </a:xfrm>
          <a:prstGeom prst="rect">
            <a:avLst/>
          </a:prstGeom>
          <a:noFill/>
        </p:spPr>
        <p:txBody>
          <a:bodyPr wrap="square" rtlCol="0">
            <a:spAutoFit/>
          </a:bodyPr>
          <a:lstStyle/>
          <a:p>
            <a:pPr algn="ctr"/>
            <a:r>
              <a:rPr lang="en-AU" sz="1600" b="1" dirty="0">
                <a:solidFill>
                  <a:srgbClr val="404040"/>
                </a:solidFill>
                <a:latin typeface="Barlow" pitchFamily="2" charset="77"/>
                <a:ea typeface="Harding Text Web Bold" pitchFamily="2" charset="0"/>
              </a:rPr>
              <a:t>Theory</a:t>
            </a:r>
            <a:endParaRPr lang="en-AU" sz="1200" b="1" dirty="0">
              <a:solidFill>
                <a:srgbClr val="007882"/>
              </a:solidFill>
              <a:latin typeface="Barlow" pitchFamily="2" charset="77"/>
              <a:ea typeface="Harding Text Web Regular" pitchFamily="2" charset="0"/>
            </a:endParaRPr>
          </a:p>
        </p:txBody>
      </p:sp>
      <p:sp>
        <p:nvSpPr>
          <p:cNvPr id="46" name="TextBox 45">
            <a:extLst>
              <a:ext uri="{FF2B5EF4-FFF2-40B4-BE49-F238E27FC236}">
                <a16:creationId xmlns:a16="http://schemas.microsoft.com/office/drawing/2014/main" id="{5336DAF7-C467-16C0-EF7C-6EEDEC6C70A2}"/>
              </a:ext>
            </a:extLst>
          </p:cNvPr>
          <p:cNvSpPr txBox="1"/>
          <p:nvPr/>
        </p:nvSpPr>
        <p:spPr>
          <a:xfrm>
            <a:off x="3704149" y="4494387"/>
            <a:ext cx="3098354" cy="1077218"/>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Incentivise clinic participation/engagement </a:t>
            </a:r>
            <a:r>
              <a:rPr lang="en-AU" sz="1600" i="1" dirty="0">
                <a:solidFill>
                  <a:srgbClr val="404040"/>
                </a:solidFill>
                <a:latin typeface="Barlow" pitchFamily="2" charset="77"/>
                <a:ea typeface="Harding Text Web Bold" pitchFamily="2" charset="0"/>
              </a:rPr>
              <a:t>(ERIC: alter incentive/allowance structures) </a:t>
            </a:r>
          </a:p>
        </p:txBody>
      </p:sp>
      <p:sp>
        <p:nvSpPr>
          <p:cNvPr id="47" name="TextBox 46">
            <a:extLst>
              <a:ext uri="{FF2B5EF4-FFF2-40B4-BE49-F238E27FC236}">
                <a16:creationId xmlns:a16="http://schemas.microsoft.com/office/drawing/2014/main" id="{A58D0483-2E63-3EB8-F51F-C1AF5FDFDD78}"/>
              </a:ext>
            </a:extLst>
          </p:cNvPr>
          <p:cNvSpPr txBox="1"/>
          <p:nvPr/>
        </p:nvSpPr>
        <p:spPr>
          <a:xfrm>
            <a:off x="3666325" y="1796086"/>
            <a:ext cx="3276153" cy="1077218"/>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Explore barriers and facilitators to implementing survivorship care from the primary care perspective </a:t>
            </a:r>
            <a:r>
              <a:rPr lang="en-AU" sz="1600" i="1" dirty="0">
                <a:solidFill>
                  <a:srgbClr val="404040"/>
                </a:solidFill>
                <a:latin typeface="Barlow" pitchFamily="2" charset="77"/>
                <a:ea typeface="Harding Text Web Bold" pitchFamily="2" charset="0"/>
              </a:rPr>
              <a:t>(ERIC: visit other sites)</a:t>
            </a:r>
          </a:p>
        </p:txBody>
      </p:sp>
      <p:sp>
        <p:nvSpPr>
          <p:cNvPr id="48" name="TextBox 47">
            <a:extLst>
              <a:ext uri="{FF2B5EF4-FFF2-40B4-BE49-F238E27FC236}">
                <a16:creationId xmlns:a16="http://schemas.microsoft.com/office/drawing/2014/main" id="{1CA7E4E5-44BA-0269-8A10-C8643F9D0247}"/>
              </a:ext>
            </a:extLst>
          </p:cNvPr>
          <p:cNvSpPr txBox="1"/>
          <p:nvPr/>
        </p:nvSpPr>
        <p:spPr>
          <a:xfrm rot="16200000">
            <a:off x="2914979" y="2210303"/>
            <a:ext cx="1012855" cy="338554"/>
          </a:xfrm>
          <a:prstGeom prst="rect">
            <a:avLst/>
          </a:prstGeom>
          <a:noFill/>
        </p:spPr>
        <p:txBody>
          <a:bodyPr wrap="square" rtlCol="0">
            <a:spAutoFit/>
          </a:bodyPr>
          <a:lstStyle/>
          <a:p>
            <a:pPr algn="ctr"/>
            <a:r>
              <a:rPr lang="en-AU" sz="1600" b="1" dirty="0">
                <a:solidFill>
                  <a:srgbClr val="404040"/>
                </a:solidFill>
                <a:latin typeface="Barlow" pitchFamily="2" charset="77"/>
                <a:ea typeface="Harding Text Web Bold" pitchFamily="2" charset="0"/>
              </a:rPr>
              <a:t>Theory</a:t>
            </a:r>
            <a:endParaRPr lang="en-AU" sz="1200" b="1" dirty="0">
              <a:solidFill>
                <a:srgbClr val="007882"/>
              </a:solidFill>
              <a:latin typeface="Barlow" pitchFamily="2" charset="77"/>
              <a:ea typeface="Harding Text Web Regular" pitchFamily="2" charset="0"/>
            </a:endParaRPr>
          </a:p>
        </p:txBody>
      </p:sp>
      <p:sp>
        <p:nvSpPr>
          <p:cNvPr id="49" name="TextBox 48">
            <a:extLst>
              <a:ext uri="{FF2B5EF4-FFF2-40B4-BE49-F238E27FC236}">
                <a16:creationId xmlns:a16="http://schemas.microsoft.com/office/drawing/2014/main" id="{AF9FC23F-319A-261A-66DC-D362541A4D54}"/>
              </a:ext>
            </a:extLst>
          </p:cNvPr>
          <p:cNvSpPr txBox="1"/>
          <p:nvPr/>
        </p:nvSpPr>
        <p:spPr>
          <a:xfrm>
            <a:off x="7363950" y="1119205"/>
            <a:ext cx="2132881"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Mechanisms</a:t>
            </a:r>
            <a:endParaRPr lang="en-AU" sz="1600" i="1" dirty="0">
              <a:solidFill>
                <a:srgbClr val="007882"/>
              </a:solidFill>
              <a:latin typeface="Barlow" pitchFamily="2" charset="77"/>
              <a:ea typeface="Harding Text Web Regular" pitchFamily="2" charset="0"/>
            </a:endParaRPr>
          </a:p>
        </p:txBody>
      </p:sp>
      <p:sp>
        <p:nvSpPr>
          <p:cNvPr id="50" name="Rectangle 49">
            <a:extLst>
              <a:ext uri="{FF2B5EF4-FFF2-40B4-BE49-F238E27FC236}">
                <a16:creationId xmlns:a16="http://schemas.microsoft.com/office/drawing/2014/main" id="{9DBA7331-4F4A-DC32-B0E5-69268C3A47AF}"/>
              </a:ext>
            </a:extLst>
          </p:cNvPr>
          <p:cNvSpPr/>
          <p:nvPr/>
        </p:nvSpPr>
        <p:spPr>
          <a:xfrm>
            <a:off x="7363950" y="1587499"/>
            <a:ext cx="2132881" cy="1662803"/>
          </a:xfrm>
          <a:prstGeom prst="rect">
            <a:avLst/>
          </a:prstGeom>
          <a:solidFill>
            <a:srgbClr val="DFAFFF">
              <a:alpha val="40392"/>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a:extLst>
              <a:ext uri="{FF2B5EF4-FFF2-40B4-BE49-F238E27FC236}">
                <a16:creationId xmlns:a16="http://schemas.microsoft.com/office/drawing/2014/main" id="{1B43327D-7649-088D-FB48-F962123A4180}"/>
              </a:ext>
            </a:extLst>
          </p:cNvPr>
          <p:cNvSpPr txBox="1"/>
          <p:nvPr/>
        </p:nvSpPr>
        <p:spPr>
          <a:xfrm>
            <a:off x="9818926" y="1119205"/>
            <a:ext cx="2132881"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Outcomes</a:t>
            </a:r>
            <a:endParaRPr lang="en-AU" sz="1600" i="1" dirty="0">
              <a:solidFill>
                <a:srgbClr val="007882"/>
              </a:solidFill>
              <a:latin typeface="Barlow" pitchFamily="2" charset="77"/>
              <a:ea typeface="Harding Text Web Regular" pitchFamily="2" charset="0"/>
            </a:endParaRPr>
          </a:p>
        </p:txBody>
      </p:sp>
      <p:sp>
        <p:nvSpPr>
          <p:cNvPr id="52" name="Rectangle 51">
            <a:extLst>
              <a:ext uri="{FF2B5EF4-FFF2-40B4-BE49-F238E27FC236}">
                <a16:creationId xmlns:a16="http://schemas.microsoft.com/office/drawing/2014/main" id="{CE1F4497-B293-1182-1DD9-8ECCB053B208}"/>
              </a:ext>
            </a:extLst>
          </p:cNvPr>
          <p:cNvSpPr/>
          <p:nvPr/>
        </p:nvSpPr>
        <p:spPr>
          <a:xfrm>
            <a:off x="7363949" y="3444396"/>
            <a:ext cx="2151191" cy="2127209"/>
          </a:xfrm>
          <a:prstGeom prst="rect">
            <a:avLst/>
          </a:prstGeom>
          <a:solidFill>
            <a:srgbClr val="DFAFFF">
              <a:alpha val="40392"/>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3" name="Rectangle 52">
            <a:extLst>
              <a:ext uri="{FF2B5EF4-FFF2-40B4-BE49-F238E27FC236}">
                <a16:creationId xmlns:a16="http://schemas.microsoft.com/office/drawing/2014/main" id="{154CC9EE-5ED3-9994-A9DA-7417CF549DCC}"/>
              </a:ext>
            </a:extLst>
          </p:cNvPr>
          <p:cNvSpPr/>
          <p:nvPr/>
        </p:nvSpPr>
        <p:spPr>
          <a:xfrm>
            <a:off x="9818926" y="1587500"/>
            <a:ext cx="2132881" cy="1196293"/>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Rectangle 53">
            <a:extLst>
              <a:ext uri="{FF2B5EF4-FFF2-40B4-BE49-F238E27FC236}">
                <a16:creationId xmlns:a16="http://schemas.microsoft.com/office/drawing/2014/main" id="{FC6B54AB-22B6-E8EE-3F19-4555671F0F1B}"/>
              </a:ext>
            </a:extLst>
          </p:cNvPr>
          <p:cNvSpPr/>
          <p:nvPr/>
        </p:nvSpPr>
        <p:spPr>
          <a:xfrm>
            <a:off x="9818925" y="3003783"/>
            <a:ext cx="2132881" cy="1200328"/>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Up Arrow 54">
            <a:extLst>
              <a:ext uri="{FF2B5EF4-FFF2-40B4-BE49-F238E27FC236}">
                <a16:creationId xmlns:a16="http://schemas.microsoft.com/office/drawing/2014/main" id="{B26E99C6-F2AF-FCCF-0A50-E8072C38502A}"/>
              </a:ext>
            </a:extLst>
          </p:cNvPr>
          <p:cNvSpPr/>
          <p:nvPr/>
        </p:nvSpPr>
        <p:spPr>
          <a:xfrm rot="5400000">
            <a:off x="2956839"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Up Arrow 55">
            <a:extLst>
              <a:ext uri="{FF2B5EF4-FFF2-40B4-BE49-F238E27FC236}">
                <a16:creationId xmlns:a16="http://schemas.microsoft.com/office/drawing/2014/main" id="{549DEC77-A789-6D8C-CFD6-97808F9BE151}"/>
              </a:ext>
            </a:extLst>
          </p:cNvPr>
          <p:cNvSpPr/>
          <p:nvPr/>
        </p:nvSpPr>
        <p:spPr>
          <a:xfrm rot="5400000">
            <a:off x="2956839" y="4412443"/>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Up Arrow 56">
            <a:extLst>
              <a:ext uri="{FF2B5EF4-FFF2-40B4-BE49-F238E27FC236}">
                <a16:creationId xmlns:a16="http://schemas.microsoft.com/office/drawing/2014/main" id="{E80B4634-60B1-ABEB-8D4C-F0DE8B13EB66}"/>
              </a:ext>
            </a:extLst>
          </p:cNvPr>
          <p:cNvSpPr/>
          <p:nvPr/>
        </p:nvSpPr>
        <p:spPr>
          <a:xfrm rot="10800000">
            <a:off x="1670747" y="5518346"/>
            <a:ext cx="229936" cy="540080"/>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Up Arrow 57">
            <a:extLst>
              <a:ext uri="{FF2B5EF4-FFF2-40B4-BE49-F238E27FC236}">
                <a16:creationId xmlns:a16="http://schemas.microsoft.com/office/drawing/2014/main" id="{A4263F45-6647-F9EC-1193-62911CE2D2FD}"/>
              </a:ext>
            </a:extLst>
          </p:cNvPr>
          <p:cNvSpPr/>
          <p:nvPr/>
        </p:nvSpPr>
        <p:spPr>
          <a:xfrm>
            <a:off x="5189433"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7A357225-2A4F-3030-3422-D06F717DD2FE}"/>
              </a:ext>
            </a:extLst>
          </p:cNvPr>
          <p:cNvSpPr/>
          <p:nvPr/>
        </p:nvSpPr>
        <p:spPr>
          <a:xfrm>
            <a:off x="9818925" y="4449606"/>
            <a:ext cx="2132881" cy="1102175"/>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0" name="Up Arrow 59">
            <a:extLst>
              <a:ext uri="{FF2B5EF4-FFF2-40B4-BE49-F238E27FC236}">
                <a16:creationId xmlns:a16="http://schemas.microsoft.com/office/drawing/2014/main" id="{64CF3DFE-5FFE-B844-99F4-02731100034E}"/>
              </a:ext>
            </a:extLst>
          </p:cNvPr>
          <p:cNvSpPr/>
          <p:nvPr/>
        </p:nvSpPr>
        <p:spPr>
          <a:xfrm>
            <a:off x="8407091"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Up Arrow 60">
            <a:extLst>
              <a:ext uri="{FF2B5EF4-FFF2-40B4-BE49-F238E27FC236}">
                <a16:creationId xmlns:a16="http://schemas.microsoft.com/office/drawing/2014/main" id="{E4A608A9-0F58-66EB-D066-947484874021}"/>
              </a:ext>
            </a:extLst>
          </p:cNvPr>
          <p:cNvSpPr/>
          <p:nvPr/>
        </p:nvSpPr>
        <p:spPr>
          <a:xfrm>
            <a:off x="9853864"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Up Arrow 61">
            <a:extLst>
              <a:ext uri="{FF2B5EF4-FFF2-40B4-BE49-F238E27FC236}">
                <a16:creationId xmlns:a16="http://schemas.microsoft.com/office/drawing/2014/main" id="{6464859D-E256-B049-221B-B732798B9DAF}"/>
              </a:ext>
            </a:extLst>
          </p:cNvPr>
          <p:cNvSpPr/>
          <p:nvPr/>
        </p:nvSpPr>
        <p:spPr>
          <a:xfrm rot="5400000">
            <a:off x="7057157" y="4412443"/>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Up Arrow 62">
            <a:extLst>
              <a:ext uri="{FF2B5EF4-FFF2-40B4-BE49-F238E27FC236}">
                <a16:creationId xmlns:a16="http://schemas.microsoft.com/office/drawing/2014/main" id="{8812B89C-6396-EA9A-17E8-3E9089D51EAA}"/>
              </a:ext>
            </a:extLst>
          </p:cNvPr>
          <p:cNvSpPr/>
          <p:nvPr/>
        </p:nvSpPr>
        <p:spPr>
          <a:xfrm rot="5400000">
            <a:off x="7057157"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Up Arrow 63">
            <a:extLst>
              <a:ext uri="{FF2B5EF4-FFF2-40B4-BE49-F238E27FC236}">
                <a16:creationId xmlns:a16="http://schemas.microsoft.com/office/drawing/2014/main" id="{6A3213AD-6889-FAB9-27D0-7147A3C1A9BE}"/>
              </a:ext>
            </a:extLst>
          </p:cNvPr>
          <p:cNvSpPr/>
          <p:nvPr/>
        </p:nvSpPr>
        <p:spPr>
          <a:xfrm rot="5400000">
            <a:off x="9526147"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Up Arrow 64">
            <a:extLst>
              <a:ext uri="{FF2B5EF4-FFF2-40B4-BE49-F238E27FC236}">
                <a16:creationId xmlns:a16="http://schemas.microsoft.com/office/drawing/2014/main" id="{54501DF3-DF70-34E7-E6F6-5FB765E86A7B}"/>
              </a:ext>
            </a:extLst>
          </p:cNvPr>
          <p:cNvSpPr/>
          <p:nvPr/>
        </p:nvSpPr>
        <p:spPr>
          <a:xfrm rot="10800000">
            <a:off x="10821865" y="2811174"/>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Up Arrow 65">
            <a:extLst>
              <a:ext uri="{FF2B5EF4-FFF2-40B4-BE49-F238E27FC236}">
                <a16:creationId xmlns:a16="http://schemas.microsoft.com/office/drawing/2014/main" id="{0F659AA6-6593-BBC4-264F-7426730C5406}"/>
              </a:ext>
            </a:extLst>
          </p:cNvPr>
          <p:cNvSpPr/>
          <p:nvPr/>
        </p:nvSpPr>
        <p:spPr>
          <a:xfrm rot="10800000">
            <a:off x="10821865" y="4183967"/>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CEC108A1-141B-812D-B988-B38488A2B6AB}"/>
              </a:ext>
            </a:extLst>
          </p:cNvPr>
          <p:cNvSpPr txBox="1"/>
          <p:nvPr/>
        </p:nvSpPr>
        <p:spPr>
          <a:xfrm>
            <a:off x="7363948" y="3448092"/>
            <a:ext cx="2151192" cy="2062103"/>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Strategizing with subspecialists and promoting flexible approaches to generating consult summaries ↑ communications with CNC</a:t>
            </a:r>
          </a:p>
        </p:txBody>
      </p:sp>
      <p:sp>
        <p:nvSpPr>
          <p:cNvPr id="68" name="TextBox 67">
            <a:extLst>
              <a:ext uri="{FF2B5EF4-FFF2-40B4-BE49-F238E27FC236}">
                <a16:creationId xmlns:a16="http://schemas.microsoft.com/office/drawing/2014/main" id="{D6C5B814-2483-D1CF-31A0-976434F62BA9}"/>
              </a:ext>
            </a:extLst>
          </p:cNvPr>
          <p:cNvSpPr txBox="1"/>
          <p:nvPr/>
        </p:nvSpPr>
        <p:spPr>
          <a:xfrm>
            <a:off x="7349936" y="1582391"/>
            <a:ext cx="2151192" cy="1569660"/>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Improved understanding of primary context will facilitate ↑ tertiary-primary care coordination</a:t>
            </a:r>
          </a:p>
        </p:txBody>
      </p:sp>
      <p:sp>
        <p:nvSpPr>
          <p:cNvPr id="69" name="TextBox 68">
            <a:extLst>
              <a:ext uri="{FF2B5EF4-FFF2-40B4-BE49-F238E27FC236}">
                <a16:creationId xmlns:a16="http://schemas.microsoft.com/office/drawing/2014/main" id="{902F60B9-4131-220A-06A0-24CACEFB7CCF}"/>
              </a:ext>
            </a:extLst>
          </p:cNvPr>
          <p:cNvSpPr txBox="1"/>
          <p:nvPr/>
        </p:nvSpPr>
        <p:spPr>
          <a:xfrm>
            <a:off x="9880478" y="1569815"/>
            <a:ext cx="2071328" cy="1200329"/>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Implementation</a:t>
            </a:r>
          </a:p>
          <a:p>
            <a:r>
              <a:rPr lang="en-AU" sz="1400" b="1" dirty="0">
                <a:solidFill>
                  <a:srgbClr val="404040"/>
                </a:solidFill>
                <a:latin typeface="Barlow" pitchFamily="2" charset="77"/>
                <a:ea typeface="Harding Text Web Bold" pitchFamily="2" charset="0"/>
              </a:rPr>
              <a:t>↑ Acceptability </a:t>
            </a:r>
            <a:r>
              <a:rPr lang="en-AU" sz="1400" dirty="0">
                <a:solidFill>
                  <a:srgbClr val="404040"/>
                </a:solidFill>
                <a:latin typeface="Barlow" pitchFamily="2" charset="77"/>
                <a:ea typeface="Harding Text Web Bold" pitchFamily="2" charset="0"/>
              </a:rPr>
              <a:t>– clinician satisfaction</a:t>
            </a:r>
          </a:p>
          <a:p>
            <a:r>
              <a:rPr lang="en-AU" sz="1400" b="1" dirty="0">
                <a:solidFill>
                  <a:srgbClr val="404040"/>
                </a:solidFill>
                <a:latin typeface="Barlow" pitchFamily="2" charset="77"/>
                <a:ea typeface="Harding Text Web Bold" pitchFamily="2" charset="0"/>
              </a:rPr>
              <a:t>↑ Fidelity </a:t>
            </a:r>
            <a:r>
              <a:rPr lang="en-AU" sz="1400" dirty="0">
                <a:solidFill>
                  <a:srgbClr val="404040"/>
                </a:solidFill>
                <a:latin typeface="Barlow" pitchFamily="2" charset="77"/>
                <a:ea typeface="Harding Text Web Bold" pitchFamily="2" charset="0"/>
              </a:rPr>
              <a:t>– adherence, completion</a:t>
            </a:r>
            <a:endParaRPr lang="en-AU" sz="1400" i="1" dirty="0">
              <a:solidFill>
                <a:srgbClr val="404040"/>
              </a:solidFill>
              <a:latin typeface="Barlow" pitchFamily="2" charset="77"/>
              <a:ea typeface="Harding Text Web Bold" pitchFamily="2" charset="0"/>
            </a:endParaRPr>
          </a:p>
        </p:txBody>
      </p:sp>
      <p:sp>
        <p:nvSpPr>
          <p:cNvPr id="70" name="TextBox 69">
            <a:extLst>
              <a:ext uri="{FF2B5EF4-FFF2-40B4-BE49-F238E27FC236}">
                <a16:creationId xmlns:a16="http://schemas.microsoft.com/office/drawing/2014/main" id="{A67548A9-5C2F-A407-397E-0755FAABDC8F}"/>
              </a:ext>
            </a:extLst>
          </p:cNvPr>
          <p:cNvSpPr txBox="1"/>
          <p:nvPr/>
        </p:nvSpPr>
        <p:spPr>
          <a:xfrm>
            <a:off x="9880478" y="3001990"/>
            <a:ext cx="2071328" cy="1200329"/>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Service</a:t>
            </a:r>
          </a:p>
          <a:p>
            <a:r>
              <a:rPr lang="en-AU" sz="1400" b="1" dirty="0">
                <a:solidFill>
                  <a:srgbClr val="404040"/>
                </a:solidFill>
                <a:latin typeface="Barlow" pitchFamily="2" charset="77"/>
                <a:ea typeface="Harding Text Web Bold" pitchFamily="2" charset="0"/>
              </a:rPr>
              <a:t>↑ Timeliness </a:t>
            </a:r>
            <a:r>
              <a:rPr lang="en-AU" sz="1400" dirty="0">
                <a:solidFill>
                  <a:srgbClr val="404040"/>
                </a:solidFill>
                <a:latin typeface="Barlow" pitchFamily="2" charset="77"/>
                <a:ea typeface="Harding Text Web Bold" pitchFamily="2" charset="0"/>
              </a:rPr>
              <a:t>– returning summaries</a:t>
            </a:r>
          </a:p>
          <a:p>
            <a:r>
              <a:rPr lang="en-AU" sz="1400" b="1" dirty="0">
                <a:solidFill>
                  <a:srgbClr val="404040"/>
                </a:solidFill>
                <a:latin typeface="Barlow" pitchFamily="2" charset="77"/>
                <a:ea typeface="Harding Text Web Bold" pitchFamily="2" charset="0"/>
              </a:rPr>
              <a:t>↑ Effectiveness </a:t>
            </a:r>
            <a:r>
              <a:rPr lang="en-AU" sz="1400" dirty="0">
                <a:solidFill>
                  <a:srgbClr val="404040"/>
                </a:solidFill>
                <a:latin typeface="Barlow" pitchFamily="2" charset="77"/>
                <a:ea typeface="Harding Text Web Bold" pitchFamily="2" charset="0"/>
              </a:rPr>
              <a:t>of care coordination</a:t>
            </a:r>
            <a:endParaRPr lang="en-AU" sz="1400" i="1" dirty="0">
              <a:solidFill>
                <a:srgbClr val="404040"/>
              </a:solidFill>
              <a:latin typeface="Barlow" pitchFamily="2" charset="77"/>
              <a:ea typeface="Harding Text Web Bold" pitchFamily="2" charset="0"/>
            </a:endParaRPr>
          </a:p>
        </p:txBody>
      </p:sp>
      <p:sp>
        <p:nvSpPr>
          <p:cNvPr id="71" name="TextBox 70">
            <a:extLst>
              <a:ext uri="{FF2B5EF4-FFF2-40B4-BE49-F238E27FC236}">
                <a16:creationId xmlns:a16="http://schemas.microsoft.com/office/drawing/2014/main" id="{D4E03E76-29A8-2702-AD28-B6D2A48BCDBD}"/>
              </a:ext>
            </a:extLst>
          </p:cNvPr>
          <p:cNvSpPr txBox="1"/>
          <p:nvPr/>
        </p:nvSpPr>
        <p:spPr>
          <a:xfrm>
            <a:off x="9880478" y="4479143"/>
            <a:ext cx="2071328" cy="984885"/>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Clinical</a:t>
            </a:r>
          </a:p>
          <a:p>
            <a:r>
              <a:rPr lang="en-US" sz="1400" dirty="0"/>
              <a:t>↓</a:t>
            </a:r>
            <a:r>
              <a:rPr lang="en-AU" sz="1400" dirty="0">
                <a:solidFill>
                  <a:srgbClr val="404040"/>
                </a:solidFill>
                <a:latin typeface="Barlow" pitchFamily="2" charset="77"/>
                <a:ea typeface="Harding Text Web Bold" pitchFamily="2" charset="0"/>
              </a:rPr>
              <a:t> Patient lost to follow-up</a:t>
            </a:r>
          </a:p>
          <a:p>
            <a:r>
              <a:rPr lang="en-AU" sz="1400" dirty="0">
                <a:solidFill>
                  <a:srgbClr val="404040"/>
                </a:solidFill>
                <a:latin typeface="Barlow" pitchFamily="2" charset="77"/>
                <a:ea typeface="Harding Text Web Bold" pitchFamily="2" charset="0"/>
              </a:rPr>
              <a:t>↑  Patient satisfaction</a:t>
            </a:r>
          </a:p>
        </p:txBody>
      </p:sp>
      <p:cxnSp>
        <p:nvCxnSpPr>
          <p:cNvPr id="72" name="Straight Connector 71">
            <a:extLst>
              <a:ext uri="{FF2B5EF4-FFF2-40B4-BE49-F238E27FC236}">
                <a16:creationId xmlns:a16="http://schemas.microsoft.com/office/drawing/2014/main" id="{00750E46-3E24-644A-8088-49183ADBE2ED}"/>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49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AFAB-F819-1099-25DF-36AAA86F5DF7}"/>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B23E01F1-FD71-81D0-2B9D-EAD3CEBAB05B}"/>
              </a:ext>
            </a:extLst>
          </p:cNvPr>
          <p:cNvSpPr/>
          <p:nvPr/>
        </p:nvSpPr>
        <p:spPr>
          <a:xfrm>
            <a:off x="3666325" y="3451645"/>
            <a:ext cx="3313975" cy="882422"/>
          </a:xfrm>
          <a:prstGeom prst="rect">
            <a:avLst/>
          </a:prstGeom>
          <a:solidFill>
            <a:srgbClr val="FCFCFC"/>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AE3E81DA-73AA-8873-987F-96D37C2184DC}"/>
              </a:ext>
            </a:extLst>
          </p:cNvPr>
          <p:cNvSpPr/>
          <p:nvPr/>
        </p:nvSpPr>
        <p:spPr>
          <a:xfrm>
            <a:off x="329638" y="3900959"/>
            <a:ext cx="2616200" cy="1529209"/>
          </a:xfrm>
          <a:prstGeom prst="rect">
            <a:avLst/>
          </a:prstGeom>
          <a:solidFill>
            <a:srgbClr val="FCFCFC"/>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35B79262-B91B-952E-257B-046FA25EE23B}"/>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1b - Planning</a:t>
            </a:r>
            <a:endParaRPr lang="en-AU" sz="4000" i="1" dirty="0">
              <a:solidFill>
                <a:srgbClr val="007882"/>
              </a:solidFill>
              <a:latin typeface="Barlow" pitchFamily="2" charset="77"/>
              <a:ea typeface="Harding Text Web Regular" pitchFamily="2" charset="0"/>
            </a:endParaRPr>
          </a:p>
        </p:txBody>
      </p:sp>
      <p:sp>
        <p:nvSpPr>
          <p:cNvPr id="28" name="Rectangle 27">
            <a:extLst>
              <a:ext uri="{FF2B5EF4-FFF2-40B4-BE49-F238E27FC236}">
                <a16:creationId xmlns:a16="http://schemas.microsoft.com/office/drawing/2014/main" id="{51D5CF0D-A013-50D7-9A24-86883B392F04}"/>
              </a:ext>
            </a:extLst>
          </p:cNvPr>
          <p:cNvSpPr/>
          <p:nvPr/>
        </p:nvSpPr>
        <p:spPr>
          <a:xfrm>
            <a:off x="329638" y="1587500"/>
            <a:ext cx="2616200" cy="1905000"/>
          </a:xfrm>
          <a:prstGeom prst="rect">
            <a:avLst/>
          </a:prstGeom>
          <a:solidFill>
            <a:srgbClr val="DAFAFF">
              <a:alpha val="41000"/>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D8515E5B-1DA5-FE8A-8152-0318D8D989D0}"/>
              </a:ext>
            </a:extLst>
          </p:cNvPr>
          <p:cNvSpPr txBox="1"/>
          <p:nvPr/>
        </p:nvSpPr>
        <p:spPr>
          <a:xfrm>
            <a:off x="23731" y="1074003"/>
            <a:ext cx="3214207"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Shared determinants</a:t>
            </a:r>
            <a:endParaRPr lang="en-AU" sz="1600" i="1" dirty="0">
              <a:solidFill>
                <a:srgbClr val="007882"/>
              </a:solidFill>
              <a:latin typeface="Barlow" pitchFamily="2" charset="77"/>
              <a:ea typeface="Harding Text Web Regular" pitchFamily="2" charset="0"/>
            </a:endParaRPr>
          </a:p>
        </p:txBody>
      </p:sp>
      <p:sp>
        <p:nvSpPr>
          <p:cNvPr id="30" name="TextBox 29">
            <a:extLst>
              <a:ext uri="{FF2B5EF4-FFF2-40B4-BE49-F238E27FC236}">
                <a16:creationId xmlns:a16="http://schemas.microsoft.com/office/drawing/2014/main" id="{54892123-72A9-D372-9270-44D297B744A6}"/>
              </a:ext>
            </a:extLst>
          </p:cNvPr>
          <p:cNvSpPr txBox="1"/>
          <p:nvPr/>
        </p:nvSpPr>
        <p:spPr>
          <a:xfrm>
            <a:off x="405284" y="1745040"/>
            <a:ext cx="2464907" cy="1569660"/>
          </a:xfrm>
          <a:prstGeom prst="rect">
            <a:avLst/>
          </a:prstGeom>
          <a:noFill/>
        </p:spPr>
        <p:txBody>
          <a:bodyPr wrap="square" rtlCol="0">
            <a:spAutoFit/>
          </a:bodyPr>
          <a:lstStyle/>
          <a:p>
            <a:r>
              <a:rPr lang="en-AU" sz="1600" b="1" dirty="0">
                <a:solidFill>
                  <a:srgbClr val="404040"/>
                </a:solidFill>
                <a:latin typeface="Barlow" pitchFamily="2" charset="77"/>
                <a:ea typeface="Harding Text Web Bold" pitchFamily="2" charset="0"/>
              </a:rPr>
              <a:t>Outer setting, partnerships and connections: </a:t>
            </a:r>
            <a:r>
              <a:rPr lang="en-AU" sz="1600" dirty="0">
                <a:solidFill>
                  <a:srgbClr val="404040"/>
                </a:solidFill>
                <a:latin typeface="Barlow" pitchFamily="2" charset="77"/>
                <a:ea typeface="Harding Text Web Bold" pitchFamily="2" charset="0"/>
              </a:rPr>
              <a:t>Clinic staff communication and engagement with primary care physicians (-)</a:t>
            </a:r>
            <a:endParaRPr lang="en-AU" sz="1200" dirty="0">
              <a:solidFill>
                <a:srgbClr val="007882"/>
              </a:solidFill>
              <a:latin typeface="Barlow" pitchFamily="2" charset="77"/>
              <a:ea typeface="Harding Text Web Regular" pitchFamily="2" charset="0"/>
            </a:endParaRPr>
          </a:p>
        </p:txBody>
      </p:sp>
      <p:sp>
        <p:nvSpPr>
          <p:cNvPr id="31" name="TextBox 30">
            <a:extLst>
              <a:ext uri="{FF2B5EF4-FFF2-40B4-BE49-F238E27FC236}">
                <a16:creationId xmlns:a16="http://schemas.microsoft.com/office/drawing/2014/main" id="{6E5B3744-E995-2CE8-6985-2F990E73C0BE}"/>
              </a:ext>
            </a:extLst>
          </p:cNvPr>
          <p:cNvSpPr txBox="1"/>
          <p:nvPr/>
        </p:nvSpPr>
        <p:spPr>
          <a:xfrm>
            <a:off x="405284" y="4003843"/>
            <a:ext cx="2464907" cy="1323439"/>
          </a:xfrm>
          <a:prstGeom prst="rect">
            <a:avLst/>
          </a:prstGeom>
          <a:noFill/>
        </p:spPr>
        <p:txBody>
          <a:bodyPr wrap="square" rtlCol="0">
            <a:spAutoFit/>
          </a:bodyPr>
          <a:lstStyle/>
          <a:p>
            <a:r>
              <a:rPr lang="en-AU" sz="1600" b="1" dirty="0">
                <a:solidFill>
                  <a:schemeClr val="bg1">
                    <a:lumMod val="85000"/>
                  </a:schemeClr>
                </a:solidFill>
                <a:latin typeface="Barlow" pitchFamily="2" charset="77"/>
                <a:ea typeface="Harding Text Web Bold" pitchFamily="2" charset="0"/>
              </a:rPr>
              <a:t>Inner setting, work infrastructure: </a:t>
            </a:r>
            <a:r>
              <a:rPr lang="en-AU" sz="1600" dirty="0">
                <a:solidFill>
                  <a:schemeClr val="bg1">
                    <a:lumMod val="85000"/>
                  </a:schemeClr>
                </a:solidFill>
                <a:latin typeface="Barlow" pitchFamily="2" charset="77"/>
                <a:ea typeface="Harding Text Web Bold" pitchFamily="2" charset="0"/>
              </a:rPr>
              <a:t>Difficulties coordinating specialists with limited time and availability (-)</a:t>
            </a:r>
            <a:endParaRPr lang="en-AU" sz="1200" dirty="0">
              <a:solidFill>
                <a:schemeClr val="bg1">
                  <a:lumMod val="85000"/>
                </a:schemeClr>
              </a:solidFill>
              <a:latin typeface="Barlow" pitchFamily="2" charset="77"/>
              <a:ea typeface="Harding Text Web Regular" pitchFamily="2" charset="0"/>
            </a:endParaRPr>
          </a:p>
        </p:txBody>
      </p:sp>
      <p:sp>
        <p:nvSpPr>
          <p:cNvPr id="33" name="Rectangle 32">
            <a:extLst>
              <a:ext uri="{FF2B5EF4-FFF2-40B4-BE49-F238E27FC236}">
                <a16:creationId xmlns:a16="http://schemas.microsoft.com/office/drawing/2014/main" id="{60429360-7895-A113-16BC-1AC6EC125A05}"/>
              </a:ext>
            </a:extLst>
          </p:cNvPr>
          <p:cNvSpPr/>
          <p:nvPr/>
        </p:nvSpPr>
        <p:spPr>
          <a:xfrm>
            <a:off x="3328678" y="5964592"/>
            <a:ext cx="6755122" cy="540080"/>
          </a:xfrm>
          <a:prstGeom prst="rect">
            <a:avLst/>
          </a:prstGeom>
          <a:solidFill>
            <a:srgbClr val="B7FFD6">
              <a:alpha val="40784"/>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rgbClr val="404040"/>
                </a:solidFill>
              </a:rPr>
              <a:t>Existing survivorship model of care</a:t>
            </a:r>
          </a:p>
        </p:txBody>
      </p:sp>
      <p:sp>
        <p:nvSpPr>
          <p:cNvPr id="34" name="TextBox 33">
            <a:extLst>
              <a:ext uri="{FF2B5EF4-FFF2-40B4-BE49-F238E27FC236}">
                <a16:creationId xmlns:a16="http://schemas.microsoft.com/office/drawing/2014/main" id="{8A51092D-AFD2-6399-46EC-8D7A3694FC7F}"/>
              </a:ext>
            </a:extLst>
          </p:cNvPr>
          <p:cNvSpPr txBox="1"/>
          <p:nvPr/>
        </p:nvSpPr>
        <p:spPr>
          <a:xfrm>
            <a:off x="404013" y="6008407"/>
            <a:ext cx="3214207"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Clinical intervention</a:t>
            </a:r>
            <a:endParaRPr lang="en-AU" sz="1600" i="1" dirty="0">
              <a:solidFill>
                <a:srgbClr val="007882"/>
              </a:solidFill>
              <a:latin typeface="Barlow" pitchFamily="2" charset="77"/>
              <a:ea typeface="Harding Text Web Regular" pitchFamily="2" charset="0"/>
            </a:endParaRPr>
          </a:p>
        </p:txBody>
      </p:sp>
      <p:sp>
        <p:nvSpPr>
          <p:cNvPr id="38" name="Rectangle 37">
            <a:extLst>
              <a:ext uri="{FF2B5EF4-FFF2-40B4-BE49-F238E27FC236}">
                <a16:creationId xmlns:a16="http://schemas.microsoft.com/office/drawing/2014/main" id="{4094C653-FE33-8816-0C78-B5895A1CBF68}"/>
              </a:ext>
            </a:extLst>
          </p:cNvPr>
          <p:cNvSpPr/>
          <p:nvPr/>
        </p:nvSpPr>
        <p:spPr>
          <a:xfrm>
            <a:off x="3666325" y="1587500"/>
            <a:ext cx="3313978" cy="1662802"/>
          </a:xfrm>
          <a:prstGeom prst="rect">
            <a:avLst/>
          </a:prstGeom>
          <a:solidFill>
            <a:srgbClr val="AEC2FF">
              <a:alpha val="40784"/>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TextBox 38">
            <a:extLst>
              <a:ext uri="{FF2B5EF4-FFF2-40B4-BE49-F238E27FC236}">
                <a16:creationId xmlns:a16="http://schemas.microsoft.com/office/drawing/2014/main" id="{725475F6-B303-1B07-7B5A-47B639E1ABED}"/>
              </a:ext>
            </a:extLst>
          </p:cNvPr>
          <p:cNvSpPr txBox="1"/>
          <p:nvPr/>
        </p:nvSpPr>
        <p:spPr>
          <a:xfrm>
            <a:off x="3666325" y="1119205"/>
            <a:ext cx="3313975"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Implementation strategies</a:t>
            </a:r>
            <a:endParaRPr lang="en-AU" sz="1600" i="1" dirty="0">
              <a:solidFill>
                <a:srgbClr val="007882"/>
              </a:solidFill>
              <a:latin typeface="Barlow" pitchFamily="2" charset="77"/>
              <a:ea typeface="Harding Text Web Regular" pitchFamily="2" charset="0"/>
            </a:endParaRPr>
          </a:p>
        </p:txBody>
      </p:sp>
      <p:sp>
        <p:nvSpPr>
          <p:cNvPr id="40" name="TextBox 39">
            <a:extLst>
              <a:ext uri="{FF2B5EF4-FFF2-40B4-BE49-F238E27FC236}">
                <a16:creationId xmlns:a16="http://schemas.microsoft.com/office/drawing/2014/main" id="{75C7AC6E-A8E9-832C-8BFE-B6C3F9760894}"/>
              </a:ext>
            </a:extLst>
          </p:cNvPr>
          <p:cNvSpPr txBox="1"/>
          <p:nvPr/>
        </p:nvSpPr>
        <p:spPr>
          <a:xfrm>
            <a:off x="3666325" y="3503069"/>
            <a:ext cx="3276153" cy="830997"/>
          </a:xfrm>
          <a:prstGeom prst="rect">
            <a:avLst/>
          </a:prstGeom>
          <a:noFill/>
        </p:spPr>
        <p:txBody>
          <a:bodyPr wrap="square" rtlCol="0">
            <a:spAutoFit/>
          </a:bodyPr>
          <a:lstStyle/>
          <a:p>
            <a:r>
              <a:rPr lang="en-AU" sz="1600" dirty="0">
                <a:solidFill>
                  <a:schemeClr val="bg1">
                    <a:lumMod val="85000"/>
                  </a:schemeClr>
                </a:solidFill>
                <a:latin typeface="Barlow" pitchFamily="2" charset="77"/>
                <a:ea typeface="Harding Text Web Bold" pitchFamily="2" charset="0"/>
              </a:rPr>
              <a:t>Problem solving with physicians to make returning consult summaries more efficient</a:t>
            </a:r>
            <a:r>
              <a:rPr lang="en-AU" sz="1600" i="1" dirty="0">
                <a:solidFill>
                  <a:schemeClr val="bg1">
                    <a:lumMod val="85000"/>
                  </a:schemeClr>
                </a:solidFill>
                <a:latin typeface="Barlow" pitchFamily="2" charset="77"/>
                <a:ea typeface="Harding Text Web Bold" pitchFamily="2" charset="0"/>
              </a:rPr>
              <a:t> (ERIC: facilitation)</a:t>
            </a:r>
          </a:p>
        </p:txBody>
      </p:sp>
      <p:sp>
        <p:nvSpPr>
          <p:cNvPr id="43" name="TextBox 42">
            <a:extLst>
              <a:ext uri="{FF2B5EF4-FFF2-40B4-BE49-F238E27FC236}">
                <a16:creationId xmlns:a16="http://schemas.microsoft.com/office/drawing/2014/main" id="{EBE0E0E0-E181-FA09-D711-5761FB95FB08}"/>
              </a:ext>
            </a:extLst>
          </p:cNvPr>
          <p:cNvSpPr txBox="1"/>
          <p:nvPr/>
        </p:nvSpPr>
        <p:spPr>
          <a:xfrm rot="16200000">
            <a:off x="2927022" y="3723578"/>
            <a:ext cx="1012855" cy="338554"/>
          </a:xfrm>
          <a:prstGeom prst="rect">
            <a:avLst/>
          </a:prstGeom>
          <a:noFill/>
        </p:spPr>
        <p:txBody>
          <a:bodyPr wrap="square" rtlCol="0">
            <a:spAutoFit/>
          </a:bodyPr>
          <a:lstStyle/>
          <a:p>
            <a:pPr algn="ctr"/>
            <a:r>
              <a:rPr lang="en-AU" sz="1600" b="1" dirty="0">
                <a:solidFill>
                  <a:schemeClr val="bg1">
                    <a:lumMod val="85000"/>
                  </a:schemeClr>
                </a:solidFill>
                <a:latin typeface="Barlow" pitchFamily="2" charset="77"/>
                <a:ea typeface="Harding Text Web Bold" pitchFamily="2" charset="0"/>
              </a:rPr>
              <a:t>Intuitive</a:t>
            </a:r>
            <a:endParaRPr lang="en-AU" sz="1200" b="1" dirty="0">
              <a:solidFill>
                <a:schemeClr val="bg1">
                  <a:lumMod val="85000"/>
                </a:schemeClr>
              </a:solidFill>
              <a:latin typeface="Barlow" pitchFamily="2" charset="77"/>
              <a:ea typeface="Harding Text Web Regular" pitchFamily="2" charset="0"/>
            </a:endParaRPr>
          </a:p>
        </p:txBody>
      </p:sp>
      <p:sp>
        <p:nvSpPr>
          <p:cNvPr id="44" name="Rectangle 43">
            <a:extLst>
              <a:ext uri="{FF2B5EF4-FFF2-40B4-BE49-F238E27FC236}">
                <a16:creationId xmlns:a16="http://schemas.microsoft.com/office/drawing/2014/main" id="{F4AE6F76-2B60-4D34-01B4-095E5471171A}"/>
              </a:ext>
            </a:extLst>
          </p:cNvPr>
          <p:cNvSpPr/>
          <p:nvPr/>
        </p:nvSpPr>
        <p:spPr>
          <a:xfrm>
            <a:off x="3666326" y="4487500"/>
            <a:ext cx="3313976" cy="1115709"/>
          </a:xfrm>
          <a:prstGeom prst="rect">
            <a:avLst/>
          </a:prstGeom>
          <a:solidFill>
            <a:srgbClr val="FCFCFC"/>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TextBox 44">
            <a:extLst>
              <a:ext uri="{FF2B5EF4-FFF2-40B4-BE49-F238E27FC236}">
                <a16:creationId xmlns:a16="http://schemas.microsoft.com/office/drawing/2014/main" id="{EAD52D3E-1A9C-3F19-C041-D96F4232383F}"/>
              </a:ext>
            </a:extLst>
          </p:cNvPr>
          <p:cNvSpPr txBox="1"/>
          <p:nvPr/>
        </p:nvSpPr>
        <p:spPr>
          <a:xfrm rot="16200000">
            <a:off x="2914977" y="4876076"/>
            <a:ext cx="1012855" cy="338554"/>
          </a:xfrm>
          <a:prstGeom prst="rect">
            <a:avLst/>
          </a:prstGeom>
          <a:noFill/>
        </p:spPr>
        <p:txBody>
          <a:bodyPr wrap="square" rtlCol="0">
            <a:spAutoFit/>
          </a:bodyPr>
          <a:lstStyle/>
          <a:p>
            <a:pPr algn="ctr"/>
            <a:r>
              <a:rPr lang="en-AU" sz="1600" b="1" dirty="0">
                <a:solidFill>
                  <a:schemeClr val="bg1">
                    <a:lumMod val="85000"/>
                  </a:schemeClr>
                </a:solidFill>
                <a:latin typeface="Barlow" pitchFamily="2" charset="77"/>
                <a:ea typeface="Harding Text Web Bold" pitchFamily="2" charset="0"/>
              </a:rPr>
              <a:t>Theory</a:t>
            </a:r>
            <a:endParaRPr lang="en-AU" sz="1200" b="1" dirty="0">
              <a:solidFill>
                <a:schemeClr val="bg1">
                  <a:lumMod val="85000"/>
                </a:schemeClr>
              </a:solidFill>
              <a:latin typeface="Barlow" pitchFamily="2" charset="77"/>
              <a:ea typeface="Harding Text Web Regular" pitchFamily="2" charset="0"/>
            </a:endParaRPr>
          </a:p>
        </p:txBody>
      </p:sp>
      <p:sp>
        <p:nvSpPr>
          <p:cNvPr id="46" name="TextBox 45">
            <a:extLst>
              <a:ext uri="{FF2B5EF4-FFF2-40B4-BE49-F238E27FC236}">
                <a16:creationId xmlns:a16="http://schemas.microsoft.com/office/drawing/2014/main" id="{1D832FA6-0579-EA29-9101-9ABFF1D0EFD2}"/>
              </a:ext>
            </a:extLst>
          </p:cNvPr>
          <p:cNvSpPr txBox="1"/>
          <p:nvPr/>
        </p:nvSpPr>
        <p:spPr>
          <a:xfrm>
            <a:off x="3704149" y="4494387"/>
            <a:ext cx="3098354" cy="1077218"/>
          </a:xfrm>
          <a:prstGeom prst="rect">
            <a:avLst/>
          </a:prstGeom>
          <a:noFill/>
        </p:spPr>
        <p:txBody>
          <a:bodyPr wrap="square" rtlCol="0">
            <a:spAutoFit/>
          </a:bodyPr>
          <a:lstStyle/>
          <a:p>
            <a:r>
              <a:rPr lang="en-AU" sz="1600" dirty="0">
                <a:solidFill>
                  <a:schemeClr val="bg1">
                    <a:lumMod val="85000"/>
                  </a:schemeClr>
                </a:solidFill>
                <a:latin typeface="Barlow" pitchFamily="2" charset="77"/>
                <a:ea typeface="Harding Text Web Bold" pitchFamily="2" charset="0"/>
              </a:rPr>
              <a:t>Incentivise clinic participation/engagement </a:t>
            </a:r>
            <a:r>
              <a:rPr lang="en-AU" sz="1600" i="1" dirty="0">
                <a:solidFill>
                  <a:schemeClr val="bg1">
                    <a:lumMod val="85000"/>
                  </a:schemeClr>
                </a:solidFill>
                <a:latin typeface="Barlow" pitchFamily="2" charset="77"/>
                <a:ea typeface="Harding Text Web Bold" pitchFamily="2" charset="0"/>
              </a:rPr>
              <a:t>(ERIC: alter incentive/allowance structures) </a:t>
            </a:r>
          </a:p>
        </p:txBody>
      </p:sp>
      <p:sp>
        <p:nvSpPr>
          <p:cNvPr id="47" name="TextBox 46">
            <a:extLst>
              <a:ext uri="{FF2B5EF4-FFF2-40B4-BE49-F238E27FC236}">
                <a16:creationId xmlns:a16="http://schemas.microsoft.com/office/drawing/2014/main" id="{041F3C2B-CE28-5CD2-5E70-ADE6C61B5448}"/>
              </a:ext>
            </a:extLst>
          </p:cNvPr>
          <p:cNvSpPr txBox="1"/>
          <p:nvPr/>
        </p:nvSpPr>
        <p:spPr>
          <a:xfrm>
            <a:off x="3666325" y="1796086"/>
            <a:ext cx="3276153" cy="1077218"/>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Explore barriers and facilitators to implementing survivorship care from the primary care perspective </a:t>
            </a:r>
            <a:r>
              <a:rPr lang="en-AU" sz="1600" i="1" dirty="0">
                <a:solidFill>
                  <a:srgbClr val="404040"/>
                </a:solidFill>
                <a:latin typeface="Barlow" pitchFamily="2" charset="77"/>
                <a:ea typeface="Harding Text Web Bold" pitchFamily="2" charset="0"/>
              </a:rPr>
              <a:t>(ERIC: visit other sites)</a:t>
            </a:r>
          </a:p>
        </p:txBody>
      </p:sp>
      <p:sp>
        <p:nvSpPr>
          <p:cNvPr id="48" name="TextBox 47">
            <a:extLst>
              <a:ext uri="{FF2B5EF4-FFF2-40B4-BE49-F238E27FC236}">
                <a16:creationId xmlns:a16="http://schemas.microsoft.com/office/drawing/2014/main" id="{B07AF273-D845-507E-3F8E-FA3D4B77A896}"/>
              </a:ext>
            </a:extLst>
          </p:cNvPr>
          <p:cNvSpPr txBox="1"/>
          <p:nvPr/>
        </p:nvSpPr>
        <p:spPr>
          <a:xfrm rot="16200000">
            <a:off x="2914979" y="2210303"/>
            <a:ext cx="1012855" cy="338554"/>
          </a:xfrm>
          <a:prstGeom prst="rect">
            <a:avLst/>
          </a:prstGeom>
          <a:noFill/>
        </p:spPr>
        <p:txBody>
          <a:bodyPr wrap="square" rtlCol="0">
            <a:spAutoFit/>
          </a:bodyPr>
          <a:lstStyle/>
          <a:p>
            <a:pPr algn="ctr"/>
            <a:r>
              <a:rPr lang="en-AU" sz="1600" b="1" dirty="0">
                <a:solidFill>
                  <a:srgbClr val="404040"/>
                </a:solidFill>
                <a:latin typeface="Barlow" pitchFamily="2" charset="77"/>
                <a:ea typeface="Harding Text Web Bold" pitchFamily="2" charset="0"/>
              </a:rPr>
              <a:t>Theory</a:t>
            </a:r>
            <a:endParaRPr lang="en-AU" sz="1200" b="1" dirty="0">
              <a:solidFill>
                <a:srgbClr val="007882"/>
              </a:solidFill>
              <a:latin typeface="Barlow" pitchFamily="2" charset="77"/>
              <a:ea typeface="Harding Text Web Regular" pitchFamily="2" charset="0"/>
            </a:endParaRPr>
          </a:p>
        </p:txBody>
      </p:sp>
      <p:sp>
        <p:nvSpPr>
          <p:cNvPr id="49" name="TextBox 48">
            <a:extLst>
              <a:ext uri="{FF2B5EF4-FFF2-40B4-BE49-F238E27FC236}">
                <a16:creationId xmlns:a16="http://schemas.microsoft.com/office/drawing/2014/main" id="{C070A011-B115-56A1-E311-7CA990683579}"/>
              </a:ext>
            </a:extLst>
          </p:cNvPr>
          <p:cNvSpPr txBox="1"/>
          <p:nvPr/>
        </p:nvSpPr>
        <p:spPr>
          <a:xfrm>
            <a:off x="7363950" y="1119205"/>
            <a:ext cx="2132881"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Mechanisms</a:t>
            </a:r>
            <a:endParaRPr lang="en-AU" sz="1600" i="1" dirty="0">
              <a:solidFill>
                <a:srgbClr val="007882"/>
              </a:solidFill>
              <a:latin typeface="Barlow" pitchFamily="2" charset="77"/>
              <a:ea typeface="Harding Text Web Regular" pitchFamily="2" charset="0"/>
            </a:endParaRPr>
          </a:p>
        </p:txBody>
      </p:sp>
      <p:sp>
        <p:nvSpPr>
          <p:cNvPr id="50" name="Rectangle 49">
            <a:extLst>
              <a:ext uri="{FF2B5EF4-FFF2-40B4-BE49-F238E27FC236}">
                <a16:creationId xmlns:a16="http://schemas.microsoft.com/office/drawing/2014/main" id="{F1FEE99D-BA6D-622F-2B43-DCB108E7B4AA}"/>
              </a:ext>
            </a:extLst>
          </p:cNvPr>
          <p:cNvSpPr/>
          <p:nvPr/>
        </p:nvSpPr>
        <p:spPr>
          <a:xfrm>
            <a:off x="7363950" y="1587499"/>
            <a:ext cx="2132881" cy="1662803"/>
          </a:xfrm>
          <a:prstGeom prst="rect">
            <a:avLst/>
          </a:prstGeom>
          <a:solidFill>
            <a:srgbClr val="DFAFFF">
              <a:alpha val="40392"/>
            </a:srgb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a:extLst>
              <a:ext uri="{FF2B5EF4-FFF2-40B4-BE49-F238E27FC236}">
                <a16:creationId xmlns:a16="http://schemas.microsoft.com/office/drawing/2014/main" id="{0FE29A87-91F7-E409-D0DA-421F1DA600AD}"/>
              </a:ext>
            </a:extLst>
          </p:cNvPr>
          <p:cNvSpPr txBox="1"/>
          <p:nvPr/>
        </p:nvSpPr>
        <p:spPr>
          <a:xfrm>
            <a:off x="9818926" y="1119205"/>
            <a:ext cx="2132881" cy="400110"/>
          </a:xfrm>
          <a:prstGeom prst="rect">
            <a:avLst/>
          </a:prstGeom>
          <a:noFill/>
        </p:spPr>
        <p:txBody>
          <a:bodyPr wrap="square" rtlCol="0">
            <a:spAutoFit/>
          </a:bodyPr>
          <a:lstStyle/>
          <a:p>
            <a:pPr algn="ctr"/>
            <a:r>
              <a:rPr lang="en-AU" sz="2000" i="1" dirty="0">
                <a:solidFill>
                  <a:srgbClr val="404040"/>
                </a:solidFill>
                <a:latin typeface="Barlow" pitchFamily="2" charset="77"/>
                <a:ea typeface="Harding Text Web Bold" pitchFamily="2" charset="0"/>
              </a:rPr>
              <a:t>Outcomes</a:t>
            </a:r>
            <a:endParaRPr lang="en-AU" sz="1600" i="1" dirty="0">
              <a:solidFill>
                <a:srgbClr val="007882"/>
              </a:solidFill>
              <a:latin typeface="Barlow" pitchFamily="2" charset="77"/>
              <a:ea typeface="Harding Text Web Regular" pitchFamily="2" charset="0"/>
            </a:endParaRPr>
          </a:p>
        </p:txBody>
      </p:sp>
      <p:sp>
        <p:nvSpPr>
          <p:cNvPr id="52" name="Rectangle 51">
            <a:extLst>
              <a:ext uri="{FF2B5EF4-FFF2-40B4-BE49-F238E27FC236}">
                <a16:creationId xmlns:a16="http://schemas.microsoft.com/office/drawing/2014/main" id="{BED5350F-82C5-62B3-C0E7-25B3BDD0CAD1}"/>
              </a:ext>
            </a:extLst>
          </p:cNvPr>
          <p:cNvSpPr/>
          <p:nvPr/>
        </p:nvSpPr>
        <p:spPr>
          <a:xfrm>
            <a:off x="7363949" y="3444396"/>
            <a:ext cx="2151191" cy="2127209"/>
          </a:xfrm>
          <a:prstGeom prst="rect">
            <a:avLst/>
          </a:prstGeom>
          <a:solidFill>
            <a:srgbClr val="FCFCFC"/>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3" name="Rectangle 52">
            <a:extLst>
              <a:ext uri="{FF2B5EF4-FFF2-40B4-BE49-F238E27FC236}">
                <a16:creationId xmlns:a16="http://schemas.microsoft.com/office/drawing/2014/main" id="{9316F5B7-3EF4-78D7-36FD-9DB1218BB01B}"/>
              </a:ext>
            </a:extLst>
          </p:cNvPr>
          <p:cNvSpPr/>
          <p:nvPr/>
        </p:nvSpPr>
        <p:spPr>
          <a:xfrm>
            <a:off x="9818926" y="1587500"/>
            <a:ext cx="2132881" cy="1196293"/>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Rectangle 53">
            <a:extLst>
              <a:ext uri="{FF2B5EF4-FFF2-40B4-BE49-F238E27FC236}">
                <a16:creationId xmlns:a16="http://schemas.microsoft.com/office/drawing/2014/main" id="{D8FEACB8-848C-6D67-C9B1-C20E0862BA66}"/>
              </a:ext>
            </a:extLst>
          </p:cNvPr>
          <p:cNvSpPr/>
          <p:nvPr/>
        </p:nvSpPr>
        <p:spPr>
          <a:xfrm>
            <a:off x="9818925" y="3003783"/>
            <a:ext cx="2132881" cy="1200328"/>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Up Arrow 54">
            <a:extLst>
              <a:ext uri="{FF2B5EF4-FFF2-40B4-BE49-F238E27FC236}">
                <a16:creationId xmlns:a16="http://schemas.microsoft.com/office/drawing/2014/main" id="{658F5FBB-F84A-25B5-7A39-0AB4C429C963}"/>
              </a:ext>
            </a:extLst>
          </p:cNvPr>
          <p:cNvSpPr/>
          <p:nvPr/>
        </p:nvSpPr>
        <p:spPr>
          <a:xfrm rot="5400000">
            <a:off x="2956839"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Up Arrow 55">
            <a:extLst>
              <a:ext uri="{FF2B5EF4-FFF2-40B4-BE49-F238E27FC236}">
                <a16:creationId xmlns:a16="http://schemas.microsoft.com/office/drawing/2014/main" id="{F40BED4B-4ED7-857E-7B00-3A96C522ADAC}"/>
              </a:ext>
            </a:extLst>
          </p:cNvPr>
          <p:cNvSpPr/>
          <p:nvPr/>
        </p:nvSpPr>
        <p:spPr>
          <a:xfrm rot="5400000">
            <a:off x="2956839" y="4412443"/>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Up Arrow 56">
            <a:extLst>
              <a:ext uri="{FF2B5EF4-FFF2-40B4-BE49-F238E27FC236}">
                <a16:creationId xmlns:a16="http://schemas.microsoft.com/office/drawing/2014/main" id="{AAACF889-9F78-2B6F-03E7-D316C8577D38}"/>
              </a:ext>
            </a:extLst>
          </p:cNvPr>
          <p:cNvSpPr/>
          <p:nvPr/>
        </p:nvSpPr>
        <p:spPr>
          <a:xfrm rot="10800000">
            <a:off x="1670747" y="5518346"/>
            <a:ext cx="229936" cy="540080"/>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Up Arrow 57">
            <a:extLst>
              <a:ext uri="{FF2B5EF4-FFF2-40B4-BE49-F238E27FC236}">
                <a16:creationId xmlns:a16="http://schemas.microsoft.com/office/drawing/2014/main" id="{04A8A8DF-E2D0-1E78-254A-B55996E16583}"/>
              </a:ext>
            </a:extLst>
          </p:cNvPr>
          <p:cNvSpPr/>
          <p:nvPr/>
        </p:nvSpPr>
        <p:spPr>
          <a:xfrm>
            <a:off x="5189433"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017AC7D1-AF32-BA41-7519-DD0DD0389736}"/>
              </a:ext>
            </a:extLst>
          </p:cNvPr>
          <p:cNvSpPr/>
          <p:nvPr/>
        </p:nvSpPr>
        <p:spPr>
          <a:xfrm>
            <a:off x="9818925" y="4449606"/>
            <a:ext cx="2132881" cy="1102175"/>
          </a:xfrm>
          <a:prstGeom prst="rect">
            <a:avLst/>
          </a:prstGeom>
          <a:solidFill>
            <a:schemeClr val="bg1">
              <a:lumMod val="85000"/>
              <a:alpha val="40392"/>
            </a:schemeClr>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0" name="Up Arrow 59">
            <a:extLst>
              <a:ext uri="{FF2B5EF4-FFF2-40B4-BE49-F238E27FC236}">
                <a16:creationId xmlns:a16="http://schemas.microsoft.com/office/drawing/2014/main" id="{97ACD957-D2E1-D951-F617-F19E7DE2EAF6}"/>
              </a:ext>
            </a:extLst>
          </p:cNvPr>
          <p:cNvSpPr/>
          <p:nvPr/>
        </p:nvSpPr>
        <p:spPr>
          <a:xfrm>
            <a:off x="8407091"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Up Arrow 60">
            <a:extLst>
              <a:ext uri="{FF2B5EF4-FFF2-40B4-BE49-F238E27FC236}">
                <a16:creationId xmlns:a16="http://schemas.microsoft.com/office/drawing/2014/main" id="{78E9AF9A-9193-3F04-447F-2CFF67A36A54}"/>
              </a:ext>
            </a:extLst>
          </p:cNvPr>
          <p:cNvSpPr/>
          <p:nvPr/>
        </p:nvSpPr>
        <p:spPr>
          <a:xfrm>
            <a:off x="9853864" y="563468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Up Arrow 61">
            <a:extLst>
              <a:ext uri="{FF2B5EF4-FFF2-40B4-BE49-F238E27FC236}">
                <a16:creationId xmlns:a16="http://schemas.microsoft.com/office/drawing/2014/main" id="{41A477ED-84EB-9513-9535-1D3D84486B8C}"/>
              </a:ext>
            </a:extLst>
          </p:cNvPr>
          <p:cNvSpPr/>
          <p:nvPr/>
        </p:nvSpPr>
        <p:spPr>
          <a:xfrm rot="5400000">
            <a:off x="7057157" y="4412443"/>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Up Arrow 62">
            <a:extLst>
              <a:ext uri="{FF2B5EF4-FFF2-40B4-BE49-F238E27FC236}">
                <a16:creationId xmlns:a16="http://schemas.microsoft.com/office/drawing/2014/main" id="{A6815BA4-99D6-CBC0-941B-074997172FD9}"/>
              </a:ext>
            </a:extLst>
          </p:cNvPr>
          <p:cNvSpPr/>
          <p:nvPr/>
        </p:nvSpPr>
        <p:spPr>
          <a:xfrm rot="5400000">
            <a:off x="7057157"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Up Arrow 63">
            <a:extLst>
              <a:ext uri="{FF2B5EF4-FFF2-40B4-BE49-F238E27FC236}">
                <a16:creationId xmlns:a16="http://schemas.microsoft.com/office/drawing/2014/main" id="{6B92B22B-3449-AE09-DFD6-67FD375CBC6E}"/>
              </a:ext>
            </a:extLst>
          </p:cNvPr>
          <p:cNvSpPr/>
          <p:nvPr/>
        </p:nvSpPr>
        <p:spPr>
          <a:xfrm rot="5400000">
            <a:off x="9526147" y="2151391"/>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Up Arrow 64">
            <a:extLst>
              <a:ext uri="{FF2B5EF4-FFF2-40B4-BE49-F238E27FC236}">
                <a16:creationId xmlns:a16="http://schemas.microsoft.com/office/drawing/2014/main" id="{ABB7B75B-71B0-01F0-9947-ADDAA775ABCD}"/>
              </a:ext>
            </a:extLst>
          </p:cNvPr>
          <p:cNvSpPr/>
          <p:nvPr/>
        </p:nvSpPr>
        <p:spPr>
          <a:xfrm rot="10800000">
            <a:off x="10821865" y="2811174"/>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Up Arrow 65">
            <a:extLst>
              <a:ext uri="{FF2B5EF4-FFF2-40B4-BE49-F238E27FC236}">
                <a16:creationId xmlns:a16="http://schemas.microsoft.com/office/drawing/2014/main" id="{579600DE-5343-BBA7-49B2-A084E421B210}"/>
              </a:ext>
            </a:extLst>
          </p:cNvPr>
          <p:cNvSpPr/>
          <p:nvPr/>
        </p:nvSpPr>
        <p:spPr>
          <a:xfrm rot="10800000">
            <a:off x="10821865" y="4183967"/>
            <a:ext cx="229936" cy="251948"/>
          </a:xfrm>
          <a:prstGeom prst="up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5255858A-8071-1600-41C4-7FC671D6381F}"/>
              </a:ext>
            </a:extLst>
          </p:cNvPr>
          <p:cNvSpPr txBox="1"/>
          <p:nvPr/>
        </p:nvSpPr>
        <p:spPr>
          <a:xfrm>
            <a:off x="7363948" y="3448092"/>
            <a:ext cx="2151192" cy="2062103"/>
          </a:xfrm>
          <a:prstGeom prst="rect">
            <a:avLst/>
          </a:prstGeom>
          <a:noFill/>
        </p:spPr>
        <p:txBody>
          <a:bodyPr wrap="square" rtlCol="0">
            <a:spAutoFit/>
          </a:bodyPr>
          <a:lstStyle/>
          <a:p>
            <a:r>
              <a:rPr lang="en-AU" sz="1600" dirty="0">
                <a:solidFill>
                  <a:schemeClr val="bg1">
                    <a:lumMod val="85000"/>
                  </a:schemeClr>
                </a:solidFill>
                <a:latin typeface="Barlow" pitchFamily="2" charset="77"/>
                <a:ea typeface="Harding Text Web Bold" pitchFamily="2" charset="0"/>
              </a:rPr>
              <a:t>Strategizing with subspecialists and promoting flexible approaches to generating consult summaries ↑ communications with CNC</a:t>
            </a:r>
          </a:p>
        </p:txBody>
      </p:sp>
      <p:sp>
        <p:nvSpPr>
          <p:cNvPr id="68" name="TextBox 67">
            <a:extLst>
              <a:ext uri="{FF2B5EF4-FFF2-40B4-BE49-F238E27FC236}">
                <a16:creationId xmlns:a16="http://schemas.microsoft.com/office/drawing/2014/main" id="{211E06CB-79DF-4454-E712-55E3D2D854F9}"/>
              </a:ext>
            </a:extLst>
          </p:cNvPr>
          <p:cNvSpPr txBox="1"/>
          <p:nvPr/>
        </p:nvSpPr>
        <p:spPr>
          <a:xfrm>
            <a:off x="7349936" y="1582391"/>
            <a:ext cx="2151192" cy="1569660"/>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Improved understanding of primary context will facilitate ↑ tertiary-primary care coordination</a:t>
            </a:r>
          </a:p>
        </p:txBody>
      </p:sp>
      <p:sp>
        <p:nvSpPr>
          <p:cNvPr id="69" name="TextBox 68">
            <a:extLst>
              <a:ext uri="{FF2B5EF4-FFF2-40B4-BE49-F238E27FC236}">
                <a16:creationId xmlns:a16="http://schemas.microsoft.com/office/drawing/2014/main" id="{E6330D12-28D2-77AA-044D-52F63E9B2921}"/>
              </a:ext>
            </a:extLst>
          </p:cNvPr>
          <p:cNvSpPr txBox="1"/>
          <p:nvPr/>
        </p:nvSpPr>
        <p:spPr>
          <a:xfrm>
            <a:off x="9880478" y="1569815"/>
            <a:ext cx="2071328" cy="1200329"/>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Implementation</a:t>
            </a:r>
          </a:p>
          <a:p>
            <a:r>
              <a:rPr lang="en-AU" sz="1400" b="1" dirty="0">
                <a:solidFill>
                  <a:srgbClr val="404040"/>
                </a:solidFill>
                <a:latin typeface="Barlow" pitchFamily="2" charset="77"/>
                <a:ea typeface="Harding Text Web Bold" pitchFamily="2" charset="0"/>
              </a:rPr>
              <a:t>↑ Acceptability </a:t>
            </a:r>
            <a:r>
              <a:rPr lang="en-AU" sz="1400" dirty="0">
                <a:solidFill>
                  <a:srgbClr val="404040"/>
                </a:solidFill>
                <a:latin typeface="Barlow" pitchFamily="2" charset="77"/>
                <a:ea typeface="Harding Text Web Bold" pitchFamily="2" charset="0"/>
              </a:rPr>
              <a:t>– clinician satisfaction</a:t>
            </a:r>
          </a:p>
          <a:p>
            <a:r>
              <a:rPr lang="en-AU" sz="1400" b="1" dirty="0">
                <a:solidFill>
                  <a:schemeClr val="bg1">
                    <a:lumMod val="85000"/>
                  </a:schemeClr>
                </a:solidFill>
                <a:latin typeface="Barlow" pitchFamily="2" charset="77"/>
                <a:ea typeface="Harding Text Web Bold" pitchFamily="2" charset="0"/>
              </a:rPr>
              <a:t>↑ Fidelity </a:t>
            </a:r>
            <a:r>
              <a:rPr lang="en-AU" sz="1400" dirty="0">
                <a:solidFill>
                  <a:schemeClr val="bg1">
                    <a:lumMod val="85000"/>
                  </a:schemeClr>
                </a:solidFill>
                <a:latin typeface="Barlow" pitchFamily="2" charset="77"/>
                <a:ea typeface="Harding Text Web Bold" pitchFamily="2" charset="0"/>
              </a:rPr>
              <a:t>– adherence, completion</a:t>
            </a:r>
            <a:endParaRPr lang="en-AU" sz="1400" i="1" dirty="0">
              <a:solidFill>
                <a:schemeClr val="bg1">
                  <a:lumMod val="85000"/>
                </a:schemeClr>
              </a:solidFill>
              <a:latin typeface="Barlow" pitchFamily="2" charset="77"/>
              <a:ea typeface="Harding Text Web Bold" pitchFamily="2" charset="0"/>
            </a:endParaRPr>
          </a:p>
        </p:txBody>
      </p:sp>
      <p:sp>
        <p:nvSpPr>
          <p:cNvPr id="70" name="TextBox 69">
            <a:extLst>
              <a:ext uri="{FF2B5EF4-FFF2-40B4-BE49-F238E27FC236}">
                <a16:creationId xmlns:a16="http://schemas.microsoft.com/office/drawing/2014/main" id="{C2E7283F-5EDA-9988-6CB6-1053DE612B87}"/>
              </a:ext>
            </a:extLst>
          </p:cNvPr>
          <p:cNvSpPr txBox="1"/>
          <p:nvPr/>
        </p:nvSpPr>
        <p:spPr>
          <a:xfrm>
            <a:off x="9880478" y="3001990"/>
            <a:ext cx="2071328" cy="1200329"/>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Service</a:t>
            </a:r>
          </a:p>
          <a:p>
            <a:r>
              <a:rPr lang="en-AU" sz="1400" b="1" dirty="0">
                <a:solidFill>
                  <a:schemeClr val="bg1">
                    <a:lumMod val="85000"/>
                  </a:schemeClr>
                </a:solidFill>
                <a:latin typeface="Barlow" pitchFamily="2" charset="77"/>
                <a:ea typeface="Harding Text Web Bold" pitchFamily="2" charset="0"/>
              </a:rPr>
              <a:t>↑ Timeliness </a:t>
            </a:r>
            <a:r>
              <a:rPr lang="en-AU" sz="1400" dirty="0">
                <a:solidFill>
                  <a:schemeClr val="bg1">
                    <a:lumMod val="85000"/>
                  </a:schemeClr>
                </a:solidFill>
                <a:latin typeface="Barlow" pitchFamily="2" charset="77"/>
                <a:ea typeface="Harding Text Web Bold" pitchFamily="2" charset="0"/>
              </a:rPr>
              <a:t>– returning summaries</a:t>
            </a:r>
          </a:p>
          <a:p>
            <a:r>
              <a:rPr lang="en-AU" sz="1400" b="1" dirty="0">
                <a:solidFill>
                  <a:srgbClr val="404040"/>
                </a:solidFill>
                <a:latin typeface="Barlow" pitchFamily="2" charset="77"/>
                <a:ea typeface="Harding Text Web Bold" pitchFamily="2" charset="0"/>
              </a:rPr>
              <a:t>↑ Effectiveness </a:t>
            </a:r>
            <a:r>
              <a:rPr lang="en-AU" sz="1400" dirty="0">
                <a:solidFill>
                  <a:srgbClr val="404040"/>
                </a:solidFill>
                <a:latin typeface="Barlow" pitchFamily="2" charset="77"/>
                <a:ea typeface="Harding Text Web Bold" pitchFamily="2" charset="0"/>
              </a:rPr>
              <a:t>of care coordination</a:t>
            </a:r>
            <a:endParaRPr lang="en-AU" sz="1400" i="1" dirty="0">
              <a:solidFill>
                <a:srgbClr val="404040"/>
              </a:solidFill>
              <a:latin typeface="Barlow" pitchFamily="2" charset="77"/>
              <a:ea typeface="Harding Text Web Bold" pitchFamily="2" charset="0"/>
            </a:endParaRPr>
          </a:p>
        </p:txBody>
      </p:sp>
      <p:sp>
        <p:nvSpPr>
          <p:cNvPr id="71" name="TextBox 70">
            <a:extLst>
              <a:ext uri="{FF2B5EF4-FFF2-40B4-BE49-F238E27FC236}">
                <a16:creationId xmlns:a16="http://schemas.microsoft.com/office/drawing/2014/main" id="{6023ABB5-9CA0-A83E-E46D-A09826B6B1AA}"/>
              </a:ext>
            </a:extLst>
          </p:cNvPr>
          <p:cNvSpPr txBox="1"/>
          <p:nvPr/>
        </p:nvSpPr>
        <p:spPr>
          <a:xfrm>
            <a:off x="9880478" y="4479143"/>
            <a:ext cx="2071328" cy="984885"/>
          </a:xfrm>
          <a:prstGeom prst="rect">
            <a:avLst/>
          </a:prstGeom>
          <a:noFill/>
        </p:spPr>
        <p:txBody>
          <a:bodyPr wrap="square" rtlCol="0">
            <a:spAutoFit/>
          </a:bodyPr>
          <a:lstStyle/>
          <a:p>
            <a:r>
              <a:rPr lang="en-AU" sz="1600" dirty="0">
                <a:solidFill>
                  <a:srgbClr val="404040"/>
                </a:solidFill>
                <a:latin typeface="Barlow" pitchFamily="2" charset="77"/>
                <a:ea typeface="Harding Text Web Bold" pitchFamily="2" charset="0"/>
              </a:rPr>
              <a:t>Clinical</a:t>
            </a:r>
          </a:p>
          <a:p>
            <a:r>
              <a:rPr lang="en-US" sz="1400" dirty="0"/>
              <a:t>↓</a:t>
            </a:r>
            <a:r>
              <a:rPr lang="en-AU" sz="1400" dirty="0">
                <a:solidFill>
                  <a:srgbClr val="404040"/>
                </a:solidFill>
                <a:latin typeface="Barlow" pitchFamily="2" charset="77"/>
                <a:ea typeface="Harding Text Web Bold" pitchFamily="2" charset="0"/>
              </a:rPr>
              <a:t> Patient lost to follow-up</a:t>
            </a:r>
          </a:p>
          <a:p>
            <a:r>
              <a:rPr lang="en-AU" sz="1400" dirty="0">
                <a:solidFill>
                  <a:srgbClr val="404040"/>
                </a:solidFill>
                <a:latin typeface="Barlow" pitchFamily="2" charset="77"/>
                <a:ea typeface="Harding Text Web Bold" pitchFamily="2" charset="0"/>
              </a:rPr>
              <a:t>↑  Patient satisfaction</a:t>
            </a:r>
          </a:p>
        </p:txBody>
      </p:sp>
      <p:cxnSp>
        <p:nvCxnSpPr>
          <p:cNvPr id="72" name="Straight Connector 71">
            <a:extLst>
              <a:ext uri="{FF2B5EF4-FFF2-40B4-BE49-F238E27FC236}">
                <a16:creationId xmlns:a16="http://schemas.microsoft.com/office/drawing/2014/main" id="{E602E3B7-C419-BA27-3F1C-704F0B74523C}"/>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18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70604D0-85BE-FA67-D3DD-CFAD16102675}"/>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1a &amp; b - Planning</a:t>
            </a:r>
            <a:endParaRPr lang="en-AU" sz="4000" i="1" dirty="0">
              <a:solidFill>
                <a:srgbClr val="007882"/>
              </a:solidFill>
              <a:latin typeface="Barlow" pitchFamily="2" charset="77"/>
              <a:ea typeface="Harding Text Web Regular" pitchFamily="2" charset="0"/>
            </a:endParaRPr>
          </a:p>
        </p:txBody>
      </p:sp>
      <p:cxnSp>
        <p:nvCxnSpPr>
          <p:cNvPr id="25" name="Straight Connector 24">
            <a:extLst>
              <a:ext uri="{FF2B5EF4-FFF2-40B4-BE49-F238E27FC236}">
                <a16:creationId xmlns:a16="http://schemas.microsoft.com/office/drawing/2014/main" id="{70747059-A60F-7569-8C1A-272F3780C5DF}"/>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220" name="TextBox 219">
            <a:extLst>
              <a:ext uri="{FF2B5EF4-FFF2-40B4-BE49-F238E27FC236}">
                <a16:creationId xmlns:a16="http://schemas.microsoft.com/office/drawing/2014/main" id="{7A43A8DA-57E8-497F-0DE1-E31CD4A4F579}"/>
              </a:ext>
            </a:extLst>
          </p:cNvPr>
          <p:cNvSpPr txBox="1"/>
          <p:nvPr/>
        </p:nvSpPr>
        <p:spPr>
          <a:xfrm>
            <a:off x="4153942" y="1138349"/>
            <a:ext cx="3884116" cy="646331"/>
          </a:xfrm>
          <a:prstGeom prst="rect">
            <a:avLst/>
          </a:prstGeom>
          <a:noFill/>
        </p:spPr>
        <p:txBody>
          <a:bodyPr wrap="square" rtlCol="0">
            <a:spAutoFit/>
          </a:bodyPr>
          <a:lstStyle/>
          <a:p>
            <a:pPr algn="ctr"/>
            <a:r>
              <a:rPr lang="en-AU" sz="3600" b="1" dirty="0">
                <a:solidFill>
                  <a:srgbClr val="404040"/>
                </a:solidFill>
                <a:latin typeface="Barlow" pitchFamily="2" charset="77"/>
                <a:ea typeface="Harding Text Web Bold" pitchFamily="2" charset="0"/>
              </a:rPr>
              <a:t>Theory of </a:t>
            </a:r>
            <a:r>
              <a:rPr lang="en-AU" sz="3600" b="1" dirty="0">
                <a:solidFill>
                  <a:srgbClr val="3F61C4"/>
                </a:solidFill>
                <a:latin typeface="Barlow" pitchFamily="2" charset="77"/>
                <a:ea typeface="Harding Text Web Bold" pitchFamily="2" charset="0"/>
              </a:rPr>
              <a:t>change</a:t>
            </a:r>
            <a:endParaRPr lang="en-AU" sz="2800" b="1" dirty="0">
              <a:solidFill>
                <a:srgbClr val="3F61C4"/>
              </a:solidFill>
              <a:latin typeface="Barlow" pitchFamily="2" charset="77"/>
              <a:ea typeface="Harding Text Web Regular" pitchFamily="2" charset="0"/>
            </a:endParaRPr>
          </a:p>
        </p:txBody>
      </p:sp>
      <p:pic>
        <p:nvPicPr>
          <p:cNvPr id="222" name="Graphic 221" descr="Checkbox Ticked with solid fill">
            <a:extLst>
              <a:ext uri="{FF2B5EF4-FFF2-40B4-BE49-F238E27FC236}">
                <a16:creationId xmlns:a16="http://schemas.microsoft.com/office/drawing/2014/main" id="{6A70179F-9A90-7250-1F39-4EF18D8871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2801" y="1148983"/>
            <a:ext cx="677175" cy="677175"/>
          </a:xfrm>
          <a:prstGeom prst="rect">
            <a:avLst/>
          </a:prstGeom>
        </p:spPr>
      </p:pic>
      <p:pic>
        <p:nvPicPr>
          <p:cNvPr id="2" name="Graphic 1">
            <a:extLst>
              <a:ext uri="{FF2B5EF4-FFF2-40B4-BE49-F238E27FC236}">
                <a16:creationId xmlns:a16="http://schemas.microsoft.com/office/drawing/2014/main" id="{9565B229-EBD5-B750-6461-3FEE9B9F1B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9398" y="3409854"/>
            <a:ext cx="2349500" cy="2057400"/>
          </a:xfrm>
          <a:prstGeom prst="rect">
            <a:avLst/>
          </a:prstGeom>
        </p:spPr>
      </p:pic>
      <p:sp>
        <p:nvSpPr>
          <p:cNvPr id="3" name="TextBox 2">
            <a:extLst>
              <a:ext uri="{FF2B5EF4-FFF2-40B4-BE49-F238E27FC236}">
                <a16:creationId xmlns:a16="http://schemas.microsoft.com/office/drawing/2014/main" id="{91BDE93A-AEBD-A990-361F-57A63B2BF94D}"/>
              </a:ext>
            </a:extLst>
          </p:cNvPr>
          <p:cNvSpPr txBox="1"/>
          <p:nvPr/>
        </p:nvSpPr>
        <p:spPr>
          <a:xfrm>
            <a:off x="2321667" y="2395089"/>
            <a:ext cx="7193066" cy="646331"/>
          </a:xfrm>
          <a:prstGeom prst="rect">
            <a:avLst/>
          </a:prstGeom>
          <a:noFill/>
        </p:spPr>
        <p:txBody>
          <a:bodyPr wrap="square" rtlCol="0">
            <a:spAutoFit/>
          </a:bodyPr>
          <a:lstStyle/>
          <a:p>
            <a:pPr algn="ctr"/>
            <a:r>
              <a:rPr lang="en-AU" sz="3600" i="1" dirty="0">
                <a:solidFill>
                  <a:srgbClr val="404040"/>
                </a:solidFill>
                <a:latin typeface="Barlow" pitchFamily="2" charset="77"/>
                <a:ea typeface="Harding Text Web Bold" pitchFamily="2" charset="0"/>
              </a:rPr>
              <a:t>Uncertainties to probe further</a:t>
            </a:r>
            <a:endParaRPr lang="en-AU" sz="2800" i="1" dirty="0">
              <a:solidFill>
                <a:srgbClr val="3F61C4"/>
              </a:solidFill>
              <a:latin typeface="Barlow" pitchFamily="2" charset="77"/>
              <a:ea typeface="Harding Text Web Regular" pitchFamily="2" charset="0"/>
            </a:endParaRPr>
          </a:p>
        </p:txBody>
      </p:sp>
      <p:sp>
        <p:nvSpPr>
          <p:cNvPr id="4" name="Down Arrow 3">
            <a:extLst>
              <a:ext uri="{FF2B5EF4-FFF2-40B4-BE49-F238E27FC236}">
                <a16:creationId xmlns:a16="http://schemas.microsoft.com/office/drawing/2014/main" id="{E7E53718-CFAA-0710-F15E-458A7FD81033}"/>
              </a:ext>
            </a:extLst>
          </p:cNvPr>
          <p:cNvSpPr/>
          <p:nvPr/>
        </p:nvSpPr>
        <p:spPr>
          <a:xfrm>
            <a:off x="5786958" y="1851786"/>
            <a:ext cx="393700" cy="543564"/>
          </a:xfrm>
          <a:prstGeom prst="downArrow">
            <a:avLst/>
          </a:prstGeom>
          <a:solidFill>
            <a:srgbClr val="517EFF"/>
          </a:solidFill>
          <a:ln>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3883F1D-0140-5633-3029-476CD4825344}"/>
              </a:ext>
            </a:extLst>
          </p:cNvPr>
          <p:cNvSpPr txBox="1"/>
          <p:nvPr/>
        </p:nvSpPr>
        <p:spPr>
          <a:xfrm>
            <a:off x="2538045" y="5467254"/>
            <a:ext cx="3132206" cy="1015663"/>
          </a:xfrm>
          <a:prstGeom prst="rect">
            <a:avLst/>
          </a:prstGeom>
          <a:noFill/>
        </p:spPr>
        <p:txBody>
          <a:bodyPr wrap="square" rtlCol="0">
            <a:spAutoFit/>
          </a:bodyPr>
          <a:lstStyle/>
          <a:p>
            <a:pPr algn="ctr"/>
            <a:r>
              <a:rPr lang="en-AU" sz="2000" dirty="0">
                <a:latin typeface="Barlow" pitchFamily="2" charset="77"/>
              </a:rPr>
              <a:t>Impact of nurse consult 2 and 3 on patient adherence</a:t>
            </a:r>
          </a:p>
        </p:txBody>
      </p:sp>
      <p:pic>
        <p:nvPicPr>
          <p:cNvPr id="6" name="Graphic 5">
            <a:extLst>
              <a:ext uri="{FF2B5EF4-FFF2-40B4-BE49-F238E27FC236}">
                <a16:creationId xmlns:a16="http://schemas.microsoft.com/office/drawing/2014/main" id="{DEC96B38-A5EF-A2A4-2028-69682C5F8E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9761" y="3385458"/>
            <a:ext cx="2400300" cy="2057400"/>
          </a:xfrm>
          <a:prstGeom prst="rect">
            <a:avLst/>
          </a:prstGeom>
        </p:spPr>
      </p:pic>
      <p:sp>
        <p:nvSpPr>
          <p:cNvPr id="7" name="TextBox 6">
            <a:extLst>
              <a:ext uri="{FF2B5EF4-FFF2-40B4-BE49-F238E27FC236}">
                <a16:creationId xmlns:a16="http://schemas.microsoft.com/office/drawing/2014/main" id="{370D529B-7080-E243-44FC-55D720167F39}"/>
              </a:ext>
            </a:extLst>
          </p:cNvPr>
          <p:cNvSpPr txBox="1"/>
          <p:nvPr/>
        </p:nvSpPr>
        <p:spPr>
          <a:xfrm>
            <a:off x="5983808" y="5621142"/>
            <a:ext cx="3132206" cy="707886"/>
          </a:xfrm>
          <a:prstGeom prst="rect">
            <a:avLst/>
          </a:prstGeom>
          <a:noFill/>
        </p:spPr>
        <p:txBody>
          <a:bodyPr wrap="square" rtlCol="0">
            <a:spAutoFit/>
          </a:bodyPr>
          <a:lstStyle/>
          <a:p>
            <a:pPr algn="ctr"/>
            <a:r>
              <a:rPr lang="en-AU" sz="2000" dirty="0">
                <a:latin typeface="Barlow" pitchFamily="2" charset="77"/>
              </a:rPr>
              <a:t>Barriers/facilitators in primary care</a:t>
            </a:r>
          </a:p>
        </p:txBody>
      </p:sp>
      <p:sp>
        <p:nvSpPr>
          <p:cNvPr id="8" name="TextBox 7">
            <a:extLst>
              <a:ext uri="{FF2B5EF4-FFF2-40B4-BE49-F238E27FC236}">
                <a16:creationId xmlns:a16="http://schemas.microsoft.com/office/drawing/2014/main" id="{BD433CC5-5DD1-1252-3F44-2CACF366E43C}"/>
              </a:ext>
            </a:extLst>
          </p:cNvPr>
          <p:cNvSpPr txBox="1"/>
          <p:nvPr/>
        </p:nvSpPr>
        <p:spPr>
          <a:xfrm>
            <a:off x="1363295" y="3610351"/>
            <a:ext cx="2349500" cy="1754326"/>
          </a:xfrm>
          <a:prstGeom prst="rect">
            <a:avLst/>
          </a:prstGeom>
          <a:noFill/>
        </p:spPr>
        <p:txBody>
          <a:bodyPr wrap="square" rtlCol="0">
            <a:spAutoFit/>
          </a:bodyPr>
          <a:lstStyle/>
          <a:p>
            <a:r>
              <a:rPr lang="en-AU" sz="3600" i="1" dirty="0">
                <a:solidFill>
                  <a:srgbClr val="517EFF"/>
                </a:solidFill>
                <a:latin typeface="Barlow" pitchFamily="2" charset="77"/>
                <a:ea typeface="Harding Text Web Bold" pitchFamily="2" charset="0"/>
              </a:rPr>
              <a:t>Program logic model</a:t>
            </a:r>
            <a:endParaRPr lang="en-AU" sz="2800" i="1" dirty="0">
              <a:solidFill>
                <a:srgbClr val="517EFF"/>
              </a:solidFill>
              <a:latin typeface="Barlow" pitchFamily="2" charset="77"/>
              <a:ea typeface="Harding Text Web Regular" pitchFamily="2" charset="0"/>
            </a:endParaRPr>
          </a:p>
        </p:txBody>
      </p:sp>
      <p:sp>
        <p:nvSpPr>
          <p:cNvPr id="9" name="TextBox 8">
            <a:extLst>
              <a:ext uri="{FF2B5EF4-FFF2-40B4-BE49-F238E27FC236}">
                <a16:creationId xmlns:a16="http://schemas.microsoft.com/office/drawing/2014/main" id="{07D97713-C5F3-F2F4-6C4A-6CEC4DE9470B}"/>
              </a:ext>
            </a:extLst>
          </p:cNvPr>
          <p:cNvSpPr txBox="1"/>
          <p:nvPr/>
        </p:nvSpPr>
        <p:spPr>
          <a:xfrm>
            <a:off x="8038058" y="4090992"/>
            <a:ext cx="1892539" cy="646331"/>
          </a:xfrm>
          <a:prstGeom prst="rect">
            <a:avLst/>
          </a:prstGeom>
          <a:noFill/>
        </p:spPr>
        <p:txBody>
          <a:bodyPr wrap="square" rtlCol="0">
            <a:spAutoFit/>
          </a:bodyPr>
          <a:lstStyle/>
          <a:p>
            <a:pPr algn="r"/>
            <a:r>
              <a:rPr lang="en-AU" sz="3600" i="1" dirty="0">
                <a:solidFill>
                  <a:srgbClr val="517EFF"/>
                </a:solidFill>
                <a:latin typeface="Barlow" pitchFamily="2" charset="77"/>
                <a:ea typeface="Harding Text Web Bold" pitchFamily="2" charset="0"/>
              </a:rPr>
              <a:t>IRLM</a:t>
            </a:r>
            <a:endParaRPr lang="en-AU" sz="2800" i="1" dirty="0">
              <a:solidFill>
                <a:srgbClr val="517EFF"/>
              </a:solidFill>
              <a:latin typeface="Barlow" pitchFamily="2" charset="77"/>
              <a:ea typeface="Harding Text Web Regular" pitchFamily="2" charset="0"/>
            </a:endParaRPr>
          </a:p>
        </p:txBody>
      </p:sp>
      <p:pic>
        <p:nvPicPr>
          <p:cNvPr id="11" name="Graphic 10" descr="Badge Question Mark with solid fill">
            <a:extLst>
              <a:ext uri="{FF2B5EF4-FFF2-40B4-BE49-F238E27FC236}">
                <a16:creationId xmlns:a16="http://schemas.microsoft.com/office/drawing/2014/main" id="{BE72E161-618B-E4EB-495F-C713BF5E1C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94810" y="1209168"/>
            <a:ext cx="914400" cy="914400"/>
          </a:xfrm>
          <a:prstGeom prst="rect">
            <a:avLst/>
          </a:prstGeom>
        </p:spPr>
      </p:pic>
      <p:pic>
        <p:nvPicPr>
          <p:cNvPr id="12" name="Graphic 11" descr="Badge Question Mark with solid fill">
            <a:extLst>
              <a:ext uri="{FF2B5EF4-FFF2-40B4-BE49-F238E27FC236}">
                <a16:creationId xmlns:a16="http://schemas.microsoft.com/office/drawing/2014/main" id="{83CC8197-CBDB-9860-F45C-1A6682D341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1999" y="2164860"/>
            <a:ext cx="646331" cy="646331"/>
          </a:xfrm>
          <a:prstGeom prst="rect">
            <a:avLst/>
          </a:prstGeom>
        </p:spPr>
      </p:pic>
      <p:pic>
        <p:nvPicPr>
          <p:cNvPr id="13" name="Graphic 12" descr="Badge Question Mark with solid fill">
            <a:extLst>
              <a:ext uri="{FF2B5EF4-FFF2-40B4-BE49-F238E27FC236}">
                <a16:creationId xmlns:a16="http://schemas.microsoft.com/office/drawing/2014/main" id="{2C00989A-16B6-75F0-1685-4DAA5EBE9C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5602" y="1266648"/>
            <a:ext cx="914400" cy="914400"/>
          </a:xfrm>
          <a:prstGeom prst="rect">
            <a:avLst/>
          </a:prstGeom>
        </p:spPr>
      </p:pic>
      <p:pic>
        <p:nvPicPr>
          <p:cNvPr id="14" name="Graphic 13" descr="Badge Question Mark with solid fill">
            <a:extLst>
              <a:ext uri="{FF2B5EF4-FFF2-40B4-BE49-F238E27FC236}">
                <a16:creationId xmlns:a16="http://schemas.microsoft.com/office/drawing/2014/main" id="{0C51E9FC-1B5E-ACE0-D8C8-EA61ED3AF1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6471" y="2234509"/>
            <a:ext cx="646331" cy="646331"/>
          </a:xfrm>
          <a:prstGeom prst="rect">
            <a:avLst/>
          </a:prstGeom>
        </p:spPr>
      </p:pic>
    </p:spTree>
    <p:extLst>
      <p:ext uri="{BB962C8B-B14F-4D97-AF65-F5344CB8AC3E}">
        <p14:creationId xmlns:p14="http://schemas.microsoft.com/office/powerpoint/2010/main" val="3708489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4671-E316-90B5-337B-584BD6DB6C04}"/>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DAF783DC-0C90-E3E8-4170-530199568412}"/>
              </a:ext>
            </a:extLst>
          </p:cNvPr>
          <p:cNvPicPr>
            <a:picLocks noChangeAspect="1"/>
          </p:cNvPicPr>
          <p:nvPr/>
        </p:nvPicPr>
        <p:blipFill>
          <a:blip r:embed="rId2">
            <a:extLst>
              <a:ext uri="{96DAC541-7B7A-43D3-8B79-37D633B846F1}">
                <asvg:svgBlip xmlns:asvg="http://schemas.microsoft.com/office/drawing/2016/SVG/main" r:embed="rId3"/>
              </a:ext>
            </a:extLst>
          </a:blip>
          <a:srcRect r="35666"/>
          <a:stretch>
            <a:fillRect/>
          </a:stretch>
        </p:blipFill>
        <p:spPr>
          <a:xfrm>
            <a:off x="7118651" y="1248219"/>
            <a:ext cx="3746500" cy="7298881"/>
          </a:xfrm>
          <a:prstGeom prst="rect">
            <a:avLst/>
          </a:prstGeom>
        </p:spPr>
      </p:pic>
      <p:sp>
        <p:nvSpPr>
          <p:cNvPr id="16" name="TextBox 15">
            <a:extLst>
              <a:ext uri="{FF2B5EF4-FFF2-40B4-BE49-F238E27FC236}">
                <a16:creationId xmlns:a16="http://schemas.microsoft.com/office/drawing/2014/main" id="{B90241F6-C524-35DA-9DFD-AEDC704CA5C7}"/>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2 - Implementation</a:t>
            </a:r>
            <a:endParaRPr lang="en-AU" sz="4000" i="1" dirty="0">
              <a:solidFill>
                <a:srgbClr val="007882"/>
              </a:solidFill>
              <a:latin typeface="Barlow" pitchFamily="2" charset="77"/>
              <a:ea typeface="Harding Text Web Regular" pitchFamily="2" charset="0"/>
            </a:endParaRPr>
          </a:p>
        </p:txBody>
      </p:sp>
      <p:cxnSp>
        <p:nvCxnSpPr>
          <p:cNvPr id="17" name="Straight Connector 16">
            <a:extLst>
              <a:ext uri="{FF2B5EF4-FFF2-40B4-BE49-F238E27FC236}">
                <a16:creationId xmlns:a16="http://schemas.microsoft.com/office/drawing/2014/main" id="{ABD09A26-E0D9-0434-52E8-E5C032FC0C84}"/>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E6A145C6-1023-D921-3E87-B8277C3F71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2498" y="2000154"/>
            <a:ext cx="2349500" cy="2057400"/>
          </a:xfrm>
          <a:prstGeom prst="rect">
            <a:avLst/>
          </a:prstGeom>
        </p:spPr>
      </p:pic>
      <p:sp>
        <p:nvSpPr>
          <p:cNvPr id="19" name="TextBox 18">
            <a:extLst>
              <a:ext uri="{FF2B5EF4-FFF2-40B4-BE49-F238E27FC236}">
                <a16:creationId xmlns:a16="http://schemas.microsoft.com/office/drawing/2014/main" id="{A91ACDC7-AA06-C1ED-2722-4EAFA17B53CF}"/>
              </a:ext>
            </a:extLst>
          </p:cNvPr>
          <p:cNvSpPr txBox="1"/>
          <p:nvPr/>
        </p:nvSpPr>
        <p:spPr>
          <a:xfrm>
            <a:off x="1941145" y="4057554"/>
            <a:ext cx="3132206" cy="1015663"/>
          </a:xfrm>
          <a:prstGeom prst="rect">
            <a:avLst/>
          </a:prstGeom>
          <a:noFill/>
        </p:spPr>
        <p:txBody>
          <a:bodyPr wrap="square" rtlCol="0">
            <a:spAutoFit/>
          </a:bodyPr>
          <a:lstStyle/>
          <a:p>
            <a:pPr algn="ctr"/>
            <a:r>
              <a:rPr lang="en-AU" sz="2000" dirty="0">
                <a:latin typeface="Barlow" pitchFamily="2" charset="77"/>
              </a:rPr>
              <a:t>Impact of nurse consult 2 and 3 on patient adherence</a:t>
            </a:r>
          </a:p>
        </p:txBody>
      </p:sp>
      <p:sp>
        <p:nvSpPr>
          <p:cNvPr id="20" name="TextBox 19">
            <a:extLst>
              <a:ext uri="{FF2B5EF4-FFF2-40B4-BE49-F238E27FC236}">
                <a16:creationId xmlns:a16="http://schemas.microsoft.com/office/drawing/2014/main" id="{1921C9F5-2A24-9636-016F-B7C76956A282}"/>
              </a:ext>
            </a:extLst>
          </p:cNvPr>
          <p:cNvSpPr txBox="1"/>
          <p:nvPr/>
        </p:nvSpPr>
        <p:spPr>
          <a:xfrm>
            <a:off x="766395" y="2200651"/>
            <a:ext cx="2349500" cy="1754326"/>
          </a:xfrm>
          <a:prstGeom prst="rect">
            <a:avLst/>
          </a:prstGeom>
          <a:noFill/>
        </p:spPr>
        <p:txBody>
          <a:bodyPr wrap="square" rtlCol="0">
            <a:spAutoFit/>
          </a:bodyPr>
          <a:lstStyle/>
          <a:p>
            <a:r>
              <a:rPr lang="en-AU" sz="3600" i="1" dirty="0">
                <a:solidFill>
                  <a:srgbClr val="517EFF"/>
                </a:solidFill>
                <a:latin typeface="Barlow" pitchFamily="2" charset="77"/>
                <a:ea typeface="Harding Text Web Bold" pitchFamily="2" charset="0"/>
              </a:rPr>
              <a:t>Program logic model</a:t>
            </a:r>
            <a:endParaRPr lang="en-AU" sz="2800" i="1" dirty="0">
              <a:solidFill>
                <a:srgbClr val="517EFF"/>
              </a:solidFill>
              <a:latin typeface="Barlow" pitchFamily="2" charset="77"/>
              <a:ea typeface="Harding Text Web Regular" pitchFamily="2" charset="0"/>
            </a:endParaRPr>
          </a:p>
        </p:txBody>
      </p:sp>
      <p:sp>
        <p:nvSpPr>
          <p:cNvPr id="21" name="Right Arrow 20">
            <a:extLst>
              <a:ext uri="{FF2B5EF4-FFF2-40B4-BE49-F238E27FC236}">
                <a16:creationId xmlns:a16="http://schemas.microsoft.com/office/drawing/2014/main" id="{A59F8346-ED74-610B-AFE6-0CB43EBB8456}"/>
              </a:ext>
            </a:extLst>
          </p:cNvPr>
          <p:cNvSpPr/>
          <p:nvPr/>
        </p:nvSpPr>
        <p:spPr>
          <a:xfrm>
            <a:off x="5302250" y="3077814"/>
            <a:ext cx="1587500" cy="567086"/>
          </a:xfrm>
          <a:prstGeom prst="right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29753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47287FE-9CCC-8663-59E5-CDF1D96DF725}"/>
              </a:ext>
            </a:extLst>
          </p:cNvPr>
          <p:cNvPicPr>
            <a:picLocks noChangeAspect="1"/>
          </p:cNvPicPr>
          <p:nvPr/>
        </p:nvPicPr>
        <p:blipFill>
          <a:blip r:embed="rId2">
            <a:extLst>
              <a:ext uri="{96DAC541-7B7A-43D3-8B79-37D633B846F1}">
                <asvg:svgBlip xmlns:asvg="http://schemas.microsoft.com/office/drawing/2016/SVG/main" r:embed="rId3"/>
              </a:ext>
            </a:extLst>
          </a:blip>
          <a:srcRect r="35666"/>
          <a:stretch>
            <a:fillRect/>
          </a:stretch>
        </p:blipFill>
        <p:spPr>
          <a:xfrm>
            <a:off x="8458200" y="-440881"/>
            <a:ext cx="3746500" cy="7298881"/>
          </a:xfrm>
          <a:prstGeom prst="rect">
            <a:avLst/>
          </a:prstGeom>
        </p:spPr>
      </p:pic>
      <p:sp>
        <p:nvSpPr>
          <p:cNvPr id="16" name="TextBox 15">
            <a:extLst>
              <a:ext uri="{FF2B5EF4-FFF2-40B4-BE49-F238E27FC236}">
                <a16:creationId xmlns:a16="http://schemas.microsoft.com/office/drawing/2014/main" id="{1144B0CB-519F-2DC8-AC13-C65058A134CA}"/>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2 - Implementation</a:t>
            </a:r>
            <a:endParaRPr lang="en-AU" sz="4000" i="1" dirty="0">
              <a:solidFill>
                <a:srgbClr val="007882"/>
              </a:solidFill>
              <a:latin typeface="Barlow" pitchFamily="2" charset="77"/>
              <a:ea typeface="Harding Text Web Regular" pitchFamily="2" charset="0"/>
            </a:endParaRPr>
          </a:p>
        </p:txBody>
      </p:sp>
      <p:cxnSp>
        <p:nvCxnSpPr>
          <p:cNvPr id="17" name="Straight Connector 16">
            <a:extLst>
              <a:ext uri="{FF2B5EF4-FFF2-40B4-BE49-F238E27FC236}">
                <a16:creationId xmlns:a16="http://schemas.microsoft.com/office/drawing/2014/main" id="{8D4A1985-81EB-0A8E-357D-101FD2F2612D}"/>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B1879FE-5408-D47B-618F-1C2532EA67B5}"/>
              </a:ext>
            </a:extLst>
          </p:cNvPr>
          <p:cNvSpPr txBox="1"/>
          <p:nvPr/>
        </p:nvSpPr>
        <p:spPr>
          <a:xfrm>
            <a:off x="1374460" y="1438375"/>
            <a:ext cx="7374781" cy="707886"/>
          </a:xfrm>
          <a:prstGeom prst="rect">
            <a:avLst/>
          </a:prstGeom>
          <a:noFill/>
        </p:spPr>
        <p:txBody>
          <a:bodyPr wrap="square" rtlCol="0">
            <a:spAutoFit/>
          </a:bodyPr>
          <a:lstStyle/>
          <a:p>
            <a:pPr>
              <a:spcAft>
                <a:spcPts val="600"/>
              </a:spcAft>
            </a:pPr>
            <a:r>
              <a:rPr lang="en-AU" sz="2000" b="1" u="sng" dirty="0">
                <a:solidFill>
                  <a:srgbClr val="404040"/>
                </a:solidFill>
                <a:latin typeface="Barlow" pitchFamily="2" charset="77"/>
              </a:rPr>
              <a:t>Determine</a:t>
            </a:r>
            <a:r>
              <a:rPr lang="en-AU" sz="2000" dirty="0">
                <a:solidFill>
                  <a:srgbClr val="404040"/>
                </a:solidFill>
                <a:latin typeface="Barlow" pitchFamily="2" charset="77"/>
              </a:rPr>
              <a:t> extent to which level of nurse discussion of health recommendations predict patient adherence</a:t>
            </a:r>
          </a:p>
        </p:txBody>
      </p:sp>
      <p:sp>
        <p:nvSpPr>
          <p:cNvPr id="24" name="TextBox 23">
            <a:extLst>
              <a:ext uri="{FF2B5EF4-FFF2-40B4-BE49-F238E27FC236}">
                <a16:creationId xmlns:a16="http://schemas.microsoft.com/office/drawing/2014/main" id="{AA647513-CF2B-ECA4-31CB-3FD63404D56F}"/>
              </a:ext>
            </a:extLst>
          </p:cNvPr>
          <p:cNvSpPr txBox="1"/>
          <p:nvPr/>
        </p:nvSpPr>
        <p:spPr>
          <a:xfrm>
            <a:off x="315412" y="1081388"/>
            <a:ext cx="1034787" cy="523220"/>
          </a:xfrm>
          <a:prstGeom prst="rect">
            <a:avLst/>
          </a:prstGeom>
          <a:noFill/>
        </p:spPr>
        <p:txBody>
          <a:bodyPr wrap="square" rtlCol="0">
            <a:spAutoFit/>
          </a:bodyPr>
          <a:lstStyle/>
          <a:p>
            <a:pPr>
              <a:spcAft>
                <a:spcPts val="600"/>
              </a:spcAft>
            </a:pPr>
            <a:r>
              <a:rPr lang="en-AU" sz="2800" dirty="0">
                <a:solidFill>
                  <a:srgbClr val="3F61C4"/>
                </a:solidFill>
              </a:rPr>
              <a:t>AIM</a:t>
            </a:r>
            <a:endParaRPr lang="en-AU" sz="2800" dirty="0">
              <a:solidFill>
                <a:srgbClr val="404040"/>
              </a:solidFill>
            </a:endParaRPr>
          </a:p>
        </p:txBody>
      </p:sp>
      <p:pic>
        <p:nvPicPr>
          <p:cNvPr id="25" name="Graphic 24" descr="Bullseye with solid fill">
            <a:extLst>
              <a:ext uri="{FF2B5EF4-FFF2-40B4-BE49-F238E27FC236}">
                <a16:creationId xmlns:a16="http://schemas.microsoft.com/office/drawing/2014/main" id="{A7D3153B-45BE-CC75-F38A-EB31CB28D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673" y="1504890"/>
            <a:ext cx="715440" cy="715440"/>
          </a:xfrm>
          <a:prstGeom prst="rect">
            <a:avLst/>
          </a:prstGeom>
        </p:spPr>
      </p:pic>
      <p:sp>
        <p:nvSpPr>
          <p:cNvPr id="26" name="TextBox 25">
            <a:extLst>
              <a:ext uri="{FF2B5EF4-FFF2-40B4-BE49-F238E27FC236}">
                <a16:creationId xmlns:a16="http://schemas.microsoft.com/office/drawing/2014/main" id="{7511D2CC-4402-43C6-558A-49717E1C136C}"/>
              </a:ext>
            </a:extLst>
          </p:cNvPr>
          <p:cNvSpPr txBox="1"/>
          <p:nvPr/>
        </p:nvSpPr>
        <p:spPr>
          <a:xfrm>
            <a:off x="1385840" y="5686082"/>
            <a:ext cx="11453860" cy="1000274"/>
          </a:xfrm>
          <a:prstGeom prst="rect">
            <a:avLst/>
          </a:prstGeom>
          <a:noFill/>
        </p:spPr>
        <p:txBody>
          <a:bodyPr wrap="square" rtlCol="0">
            <a:spAutoFit/>
          </a:bodyPr>
          <a:lstStyle/>
          <a:p>
            <a:pPr>
              <a:spcAft>
                <a:spcPts val="600"/>
              </a:spcAft>
            </a:pPr>
            <a:r>
              <a:rPr lang="en-AU" sz="2000" dirty="0">
                <a:solidFill>
                  <a:srgbClr val="404040"/>
                </a:solidFill>
                <a:latin typeface="Barlow" pitchFamily="2" charset="77"/>
              </a:rPr>
              <a:t>Transcripts validated for concordance/reliability</a:t>
            </a:r>
          </a:p>
          <a:p>
            <a:r>
              <a:rPr lang="en-AU" sz="2000" dirty="0">
                <a:solidFill>
                  <a:srgbClr val="404040"/>
                </a:solidFill>
                <a:latin typeface="Barlow" pitchFamily="2" charset="77"/>
              </a:rPr>
              <a:t>Generalised linear mixed model </a:t>
            </a:r>
          </a:p>
          <a:p>
            <a:r>
              <a:rPr lang="en-AU" sz="1400" dirty="0">
                <a:solidFill>
                  <a:srgbClr val="404040"/>
                </a:solidFill>
                <a:latin typeface="Barlow" pitchFamily="2" charset="77"/>
              </a:rPr>
              <a:t>with ordinal outcome and random effects performed</a:t>
            </a:r>
          </a:p>
        </p:txBody>
      </p:sp>
      <p:sp>
        <p:nvSpPr>
          <p:cNvPr id="27" name="TextBox 26">
            <a:extLst>
              <a:ext uri="{FF2B5EF4-FFF2-40B4-BE49-F238E27FC236}">
                <a16:creationId xmlns:a16="http://schemas.microsoft.com/office/drawing/2014/main" id="{957E123A-9BD4-BA6B-5720-688B0F2F089F}"/>
              </a:ext>
            </a:extLst>
          </p:cNvPr>
          <p:cNvSpPr txBox="1"/>
          <p:nvPr/>
        </p:nvSpPr>
        <p:spPr>
          <a:xfrm>
            <a:off x="1383393" y="2897969"/>
            <a:ext cx="7932828" cy="400110"/>
          </a:xfrm>
          <a:prstGeom prst="rect">
            <a:avLst/>
          </a:prstGeom>
          <a:noFill/>
        </p:spPr>
        <p:txBody>
          <a:bodyPr wrap="square" rtlCol="0">
            <a:spAutoFit/>
          </a:bodyPr>
          <a:lstStyle/>
          <a:p>
            <a:pPr>
              <a:spcAft>
                <a:spcPts val="600"/>
              </a:spcAft>
            </a:pPr>
            <a:r>
              <a:rPr lang="en-AU" sz="2000" dirty="0">
                <a:solidFill>
                  <a:srgbClr val="404040"/>
                </a:solidFill>
                <a:latin typeface="Barlow" pitchFamily="2" charset="77"/>
              </a:rPr>
              <a:t>Transcribed nurse consultation 2 and 3 (n=65 patient )</a:t>
            </a:r>
            <a:endParaRPr lang="en-AU" sz="1600" dirty="0">
              <a:solidFill>
                <a:srgbClr val="404040"/>
              </a:solidFill>
              <a:latin typeface="Barlow" pitchFamily="2" charset="77"/>
            </a:endParaRPr>
          </a:p>
        </p:txBody>
      </p:sp>
      <p:sp>
        <p:nvSpPr>
          <p:cNvPr id="29" name="TextBox 28">
            <a:extLst>
              <a:ext uri="{FF2B5EF4-FFF2-40B4-BE49-F238E27FC236}">
                <a16:creationId xmlns:a16="http://schemas.microsoft.com/office/drawing/2014/main" id="{C7188998-BD39-7734-A1DC-3C5C64DECCBD}"/>
              </a:ext>
            </a:extLst>
          </p:cNvPr>
          <p:cNvSpPr txBox="1"/>
          <p:nvPr/>
        </p:nvSpPr>
        <p:spPr>
          <a:xfrm>
            <a:off x="232473" y="2291939"/>
            <a:ext cx="1804507" cy="523220"/>
          </a:xfrm>
          <a:prstGeom prst="rect">
            <a:avLst/>
          </a:prstGeom>
          <a:noFill/>
        </p:spPr>
        <p:txBody>
          <a:bodyPr wrap="square" rtlCol="0">
            <a:spAutoFit/>
          </a:bodyPr>
          <a:lstStyle/>
          <a:p>
            <a:pPr>
              <a:spcAft>
                <a:spcPts val="600"/>
              </a:spcAft>
            </a:pPr>
            <a:r>
              <a:rPr lang="en-AU" sz="2800" dirty="0">
                <a:solidFill>
                  <a:srgbClr val="3F61C4"/>
                </a:solidFill>
              </a:rPr>
              <a:t>METHOD</a:t>
            </a:r>
            <a:endParaRPr lang="en-AU" sz="2800" dirty="0">
              <a:solidFill>
                <a:srgbClr val="404040"/>
              </a:solidFill>
            </a:endParaRPr>
          </a:p>
        </p:txBody>
      </p:sp>
      <p:sp>
        <p:nvSpPr>
          <p:cNvPr id="30" name="TextBox 29">
            <a:extLst>
              <a:ext uri="{FF2B5EF4-FFF2-40B4-BE49-F238E27FC236}">
                <a16:creationId xmlns:a16="http://schemas.microsoft.com/office/drawing/2014/main" id="{805BD4B8-158B-C467-8094-BBFE115049B6}"/>
              </a:ext>
            </a:extLst>
          </p:cNvPr>
          <p:cNvSpPr txBox="1"/>
          <p:nvPr/>
        </p:nvSpPr>
        <p:spPr>
          <a:xfrm>
            <a:off x="232472" y="5207509"/>
            <a:ext cx="1804507" cy="523220"/>
          </a:xfrm>
          <a:prstGeom prst="rect">
            <a:avLst/>
          </a:prstGeom>
          <a:noFill/>
        </p:spPr>
        <p:txBody>
          <a:bodyPr wrap="square" rtlCol="0">
            <a:spAutoFit/>
          </a:bodyPr>
          <a:lstStyle/>
          <a:p>
            <a:pPr>
              <a:spcAft>
                <a:spcPts val="600"/>
              </a:spcAft>
            </a:pPr>
            <a:r>
              <a:rPr lang="en-AU" sz="2800" dirty="0">
                <a:solidFill>
                  <a:srgbClr val="3F61C4"/>
                </a:solidFill>
              </a:rPr>
              <a:t>ANALYSIS</a:t>
            </a:r>
            <a:endParaRPr lang="en-AU" sz="2800" dirty="0">
              <a:solidFill>
                <a:srgbClr val="404040"/>
              </a:solidFill>
            </a:endParaRPr>
          </a:p>
        </p:txBody>
      </p:sp>
      <p:pic>
        <p:nvPicPr>
          <p:cNvPr id="31" name="Graphic 30" descr="Pie chart with solid fill">
            <a:extLst>
              <a:ext uri="{FF2B5EF4-FFF2-40B4-BE49-F238E27FC236}">
                <a16:creationId xmlns:a16="http://schemas.microsoft.com/office/drawing/2014/main" id="{2D5B38EA-5029-C6FC-9964-EB7A2466ED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427" y="5707925"/>
            <a:ext cx="759932" cy="759932"/>
          </a:xfrm>
          <a:prstGeom prst="rect">
            <a:avLst/>
          </a:prstGeom>
        </p:spPr>
      </p:pic>
      <p:pic>
        <p:nvPicPr>
          <p:cNvPr id="33" name="Graphic 32" descr="Doctor female with solid fill">
            <a:extLst>
              <a:ext uri="{FF2B5EF4-FFF2-40B4-BE49-F238E27FC236}">
                <a16:creationId xmlns:a16="http://schemas.microsoft.com/office/drawing/2014/main" id="{D5B012BE-526F-2095-2D06-B2F189BCB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193" y="2899095"/>
            <a:ext cx="614426" cy="614426"/>
          </a:xfrm>
          <a:prstGeom prst="rect">
            <a:avLst/>
          </a:prstGeom>
        </p:spPr>
      </p:pic>
      <p:sp>
        <p:nvSpPr>
          <p:cNvPr id="34" name="TextBox 33">
            <a:extLst>
              <a:ext uri="{FF2B5EF4-FFF2-40B4-BE49-F238E27FC236}">
                <a16:creationId xmlns:a16="http://schemas.microsoft.com/office/drawing/2014/main" id="{7442654C-CE41-AA81-D7F0-55952B8AA3C9}"/>
              </a:ext>
            </a:extLst>
          </p:cNvPr>
          <p:cNvSpPr txBox="1"/>
          <p:nvPr/>
        </p:nvSpPr>
        <p:spPr>
          <a:xfrm>
            <a:off x="1383393" y="3597356"/>
            <a:ext cx="7932828" cy="615553"/>
          </a:xfrm>
          <a:prstGeom prst="rect">
            <a:avLst/>
          </a:prstGeom>
          <a:noFill/>
        </p:spPr>
        <p:txBody>
          <a:bodyPr wrap="square" rtlCol="0">
            <a:spAutoFit/>
          </a:bodyPr>
          <a:lstStyle/>
          <a:p>
            <a:r>
              <a:rPr lang="en-AU" sz="2000" dirty="0">
                <a:solidFill>
                  <a:srgbClr val="404040"/>
                </a:solidFill>
                <a:latin typeface="Barlow" pitchFamily="2" charset="77"/>
              </a:rPr>
              <a:t>Nurse post-consult survey indicating extent of discussion </a:t>
            </a:r>
          </a:p>
          <a:p>
            <a:r>
              <a:rPr lang="en-AU" sz="1400" i="1" dirty="0">
                <a:solidFill>
                  <a:srgbClr val="404040"/>
                </a:solidFill>
                <a:latin typeface="Barlow" pitchFamily="2" charset="77"/>
              </a:rPr>
              <a:t>No, yes briefly, yes extensively</a:t>
            </a:r>
            <a:endParaRPr lang="en-AU" sz="1200" i="1" dirty="0">
              <a:solidFill>
                <a:srgbClr val="404040"/>
              </a:solidFill>
              <a:latin typeface="Barlow" pitchFamily="2" charset="77"/>
            </a:endParaRPr>
          </a:p>
        </p:txBody>
      </p:sp>
      <p:pic>
        <p:nvPicPr>
          <p:cNvPr id="36" name="Graphic 35" descr="Clipboard with solid fill">
            <a:extLst>
              <a:ext uri="{FF2B5EF4-FFF2-40B4-BE49-F238E27FC236}">
                <a16:creationId xmlns:a16="http://schemas.microsoft.com/office/drawing/2014/main" id="{A4F55F74-06D2-4EA4-C2BF-709EF2B139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412" y="3530711"/>
            <a:ext cx="837166" cy="837166"/>
          </a:xfrm>
          <a:prstGeom prst="rect">
            <a:avLst/>
          </a:prstGeom>
        </p:spPr>
      </p:pic>
      <p:sp>
        <p:nvSpPr>
          <p:cNvPr id="37" name="TextBox 36">
            <a:extLst>
              <a:ext uri="{FF2B5EF4-FFF2-40B4-BE49-F238E27FC236}">
                <a16:creationId xmlns:a16="http://schemas.microsoft.com/office/drawing/2014/main" id="{3E44F8FE-7C8D-F37A-9526-E55A7E4FF1E9}"/>
              </a:ext>
            </a:extLst>
          </p:cNvPr>
          <p:cNvSpPr txBox="1"/>
          <p:nvPr/>
        </p:nvSpPr>
        <p:spPr>
          <a:xfrm>
            <a:off x="1383393" y="4463183"/>
            <a:ext cx="7932828" cy="615553"/>
          </a:xfrm>
          <a:prstGeom prst="rect">
            <a:avLst/>
          </a:prstGeom>
          <a:noFill/>
        </p:spPr>
        <p:txBody>
          <a:bodyPr wrap="square" rtlCol="0">
            <a:spAutoFit/>
          </a:bodyPr>
          <a:lstStyle/>
          <a:p>
            <a:r>
              <a:rPr lang="en-AU" sz="2000" dirty="0">
                <a:solidFill>
                  <a:srgbClr val="404040"/>
                </a:solidFill>
                <a:latin typeface="Barlow" pitchFamily="2" charset="77"/>
              </a:rPr>
              <a:t>Patient survey reported adherence </a:t>
            </a:r>
          </a:p>
          <a:p>
            <a:r>
              <a:rPr lang="en-AU" sz="1400" i="1" dirty="0">
                <a:solidFill>
                  <a:srgbClr val="404040"/>
                </a:solidFill>
                <a:latin typeface="Barlow" pitchFamily="2" charset="77"/>
              </a:rPr>
              <a:t>1m, 6m, and 12m post-intervention</a:t>
            </a:r>
            <a:endParaRPr lang="en-AU" sz="900" i="1" dirty="0">
              <a:solidFill>
                <a:srgbClr val="404040"/>
              </a:solidFill>
              <a:latin typeface="Barlow" pitchFamily="2" charset="77"/>
            </a:endParaRPr>
          </a:p>
        </p:txBody>
      </p:sp>
      <p:pic>
        <p:nvPicPr>
          <p:cNvPr id="38" name="Graphic 37" descr="Doctor female with solid fill">
            <a:extLst>
              <a:ext uri="{FF2B5EF4-FFF2-40B4-BE49-F238E27FC236}">
                <a16:creationId xmlns:a16="http://schemas.microsoft.com/office/drawing/2014/main" id="{62717B52-E607-FA92-048C-33CC7AAB79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2356" y="3771320"/>
            <a:ext cx="443277" cy="443277"/>
          </a:xfrm>
          <a:prstGeom prst="rect">
            <a:avLst/>
          </a:prstGeom>
        </p:spPr>
      </p:pic>
      <p:pic>
        <p:nvPicPr>
          <p:cNvPr id="39" name="Graphic 38" descr="Clipboard with solid fill">
            <a:extLst>
              <a:ext uri="{FF2B5EF4-FFF2-40B4-BE49-F238E27FC236}">
                <a16:creationId xmlns:a16="http://schemas.microsoft.com/office/drawing/2014/main" id="{7507CBF2-DF6A-1E27-AB34-C2F587D147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412" y="4338575"/>
            <a:ext cx="837166" cy="837166"/>
          </a:xfrm>
          <a:prstGeom prst="rect">
            <a:avLst/>
          </a:prstGeom>
        </p:spPr>
      </p:pic>
      <p:pic>
        <p:nvPicPr>
          <p:cNvPr id="41" name="Graphic 40" descr="Office worker female with solid fill">
            <a:extLst>
              <a:ext uri="{FF2B5EF4-FFF2-40B4-BE49-F238E27FC236}">
                <a16:creationId xmlns:a16="http://schemas.microsoft.com/office/drawing/2014/main" id="{A3DBEA65-A258-7F0E-AA96-3533678270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7393" y="2716298"/>
            <a:ext cx="614426" cy="614426"/>
          </a:xfrm>
          <a:prstGeom prst="rect">
            <a:avLst/>
          </a:prstGeom>
        </p:spPr>
      </p:pic>
      <p:pic>
        <p:nvPicPr>
          <p:cNvPr id="42" name="Graphic 41" descr="Office worker female with solid fill">
            <a:extLst>
              <a:ext uri="{FF2B5EF4-FFF2-40B4-BE49-F238E27FC236}">
                <a16:creationId xmlns:a16="http://schemas.microsoft.com/office/drawing/2014/main" id="{0FDFD32D-C182-D14A-AB8D-B3F558B58E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2356" y="4571060"/>
            <a:ext cx="471403" cy="471403"/>
          </a:xfrm>
          <a:prstGeom prst="rect">
            <a:avLst/>
          </a:prstGeom>
        </p:spPr>
      </p:pic>
      <p:grpSp>
        <p:nvGrpSpPr>
          <p:cNvPr id="51" name="Group 50">
            <a:extLst>
              <a:ext uri="{FF2B5EF4-FFF2-40B4-BE49-F238E27FC236}">
                <a16:creationId xmlns:a16="http://schemas.microsoft.com/office/drawing/2014/main" id="{BB7A3032-4F2C-48C8-DCFC-B8E5F0D1A2BF}"/>
              </a:ext>
            </a:extLst>
          </p:cNvPr>
          <p:cNvGrpSpPr/>
          <p:nvPr/>
        </p:nvGrpSpPr>
        <p:grpSpPr>
          <a:xfrm>
            <a:off x="8867376" y="4383870"/>
            <a:ext cx="2662464" cy="1123386"/>
            <a:chOff x="9542236" y="4267200"/>
            <a:chExt cx="2662464" cy="1123386"/>
          </a:xfrm>
        </p:grpSpPr>
        <p:grpSp>
          <p:nvGrpSpPr>
            <p:cNvPr id="43" name="Group 42">
              <a:extLst>
                <a:ext uri="{FF2B5EF4-FFF2-40B4-BE49-F238E27FC236}">
                  <a16:creationId xmlns:a16="http://schemas.microsoft.com/office/drawing/2014/main" id="{7EED84F3-2069-B19A-3715-1CE301AEA45C}"/>
                </a:ext>
              </a:extLst>
            </p:cNvPr>
            <p:cNvGrpSpPr/>
            <p:nvPr/>
          </p:nvGrpSpPr>
          <p:grpSpPr>
            <a:xfrm>
              <a:off x="9542236" y="4267200"/>
              <a:ext cx="2662464" cy="1123386"/>
              <a:chOff x="769188" y="3289299"/>
              <a:chExt cx="2662464" cy="1123386"/>
            </a:xfrm>
          </p:grpSpPr>
          <p:sp>
            <p:nvSpPr>
              <p:cNvPr id="44" name="Rectangle 43">
                <a:extLst>
                  <a:ext uri="{FF2B5EF4-FFF2-40B4-BE49-F238E27FC236}">
                    <a16:creationId xmlns:a16="http://schemas.microsoft.com/office/drawing/2014/main" id="{9278DF3C-CF0F-7666-92BF-12912FB46B7A}"/>
                  </a:ext>
                </a:extLst>
              </p:cNvPr>
              <p:cNvSpPr/>
              <p:nvPr/>
            </p:nvSpPr>
            <p:spPr>
              <a:xfrm>
                <a:off x="769188" y="3289301"/>
                <a:ext cx="2662464" cy="1123384"/>
              </a:xfrm>
              <a:prstGeom prst="rect">
                <a:avLst/>
              </a:prstGeom>
              <a:ln w="38100">
                <a:solidFill>
                  <a:srgbClr val="4366C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latin typeface="Barlow" pitchFamily="2" charset="77"/>
                </a:endParaRPr>
              </a:p>
            </p:txBody>
          </p:sp>
          <p:sp>
            <p:nvSpPr>
              <p:cNvPr id="45" name="TextBox 44">
                <a:extLst>
                  <a:ext uri="{FF2B5EF4-FFF2-40B4-BE49-F238E27FC236}">
                    <a16:creationId xmlns:a16="http://schemas.microsoft.com/office/drawing/2014/main" id="{7495B956-DE9A-532A-F149-83582347D50C}"/>
                  </a:ext>
                </a:extLst>
              </p:cNvPr>
              <p:cNvSpPr txBox="1"/>
              <p:nvPr/>
            </p:nvSpPr>
            <p:spPr>
              <a:xfrm>
                <a:off x="1178915" y="3289299"/>
                <a:ext cx="2123930" cy="400110"/>
              </a:xfrm>
              <a:prstGeom prst="rect">
                <a:avLst/>
              </a:prstGeom>
              <a:noFill/>
            </p:spPr>
            <p:txBody>
              <a:bodyPr wrap="square" rtlCol="0">
                <a:spAutoFit/>
              </a:bodyPr>
              <a:lstStyle/>
              <a:p>
                <a:r>
                  <a:rPr lang="en-GB" sz="2000" b="1" dirty="0">
                    <a:solidFill>
                      <a:prstClr val="black">
                        <a:lumMod val="75000"/>
                        <a:lumOff val="25000"/>
                      </a:prstClr>
                    </a:solidFill>
                    <a:latin typeface="Barlow" pitchFamily="2" charset="77"/>
                  </a:rPr>
                  <a:t>Steps 6 and 7</a:t>
                </a:r>
                <a:endParaRPr lang="en-AU" sz="2000" b="1" dirty="0">
                  <a:solidFill>
                    <a:prstClr val="black">
                      <a:lumMod val="75000"/>
                      <a:lumOff val="25000"/>
                    </a:prstClr>
                  </a:solidFill>
                  <a:latin typeface="Barlow" pitchFamily="2" charset="77"/>
                </a:endParaRPr>
              </a:p>
            </p:txBody>
          </p:sp>
          <p:sp>
            <p:nvSpPr>
              <p:cNvPr id="46" name="TextBox 45">
                <a:extLst>
                  <a:ext uri="{FF2B5EF4-FFF2-40B4-BE49-F238E27FC236}">
                    <a16:creationId xmlns:a16="http://schemas.microsoft.com/office/drawing/2014/main" id="{C2EF07FA-10D8-39A4-E2E4-B6C5D908E76E}"/>
                  </a:ext>
                </a:extLst>
              </p:cNvPr>
              <p:cNvSpPr txBox="1"/>
              <p:nvPr/>
            </p:nvSpPr>
            <p:spPr>
              <a:xfrm>
                <a:off x="1560420" y="3689409"/>
                <a:ext cx="1742425" cy="646331"/>
              </a:xfrm>
              <a:prstGeom prst="rect">
                <a:avLst/>
              </a:prstGeom>
              <a:noFill/>
            </p:spPr>
            <p:txBody>
              <a:bodyPr wrap="square" rtlCol="0">
                <a:spAutoFit/>
              </a:bodyPr>
              <a:lstStyle/>
              <a:p>
                <a:r>
                  <a:rPr lang="en-AU" dirty="0">
                    <a:solidFill>
                      <a:prstClr val="black">
                        <a:lumMod val="75000"/>
                        <a:lumOff val="25000"/>
                      </a:prstClr>
                    </a:solidFill>
                    <a:latin typeface="Barlow" pitchFamily="2" charset="77"/>
                  </a:rPr>
                  <a:t>Nurse consult 2 and 3</a:t>
                </a:r>
              </a:p>
            </p:txBody>
          </p:sp>
        </p:grpSp>
        <p:pic>
          <p:nvPicPr>
            <p:cNvPr id="49" name="Graphic 48" descr="Doctor male with solid fill">
              <a:extLst>
                <a:ext uri="{FF2B5EF4-FFF2-40B4-BE49-F238E27FC236}">
                  <a16:creationId xmlns:a16="http://schemas.microsoft.com/office/drawing/2014/main" id="{B936A442-29EA-D823-C352-E3FEF6D53B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47036" y="4573451"/>
              <a:ext cx="503205" cy="503205"/>
            </a:xfrm>
            <a:prstGeom prst="rect">
              <a:avLst/>
            </a:prstGeom>
          </p:spPr>
        </p:pic>
        <p:pic>
          <p:nvPicPr>
            <p:cNvPr id="50" name="Graphic 49" descr="Stethoscope with solid fill">
              <a:extLst>
                <a:ext uri="{FF2B5EF4-FFF2-40B4-BE49-F238E27FC236}">
                  <a16:creationId xmlns:a16="http://schemas.microsoft.com/office/drawing/2014/main" id="{D3C68501-020D-D0FE-83DB-A838F1B81C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70466" y="4885778"/>
              <a:ext cx="343447" cy="343447"/>
            </a:xfrm>
            <a:prstGeom prst="rect">
              <a:avLst/>
            </a:prstGeom>
          </p:spPr>
        </p:pic>
      </p:grpSp>
    </p:spTree>
    <p:extLst>
      <p:ext uri="{BB962C8B-B14F-4D97-AF65-F5344CB8AC3E}">
        <p14:creationId xmlns:p14="http://schemas.microsoft.com/office/powerpoint/2010/main" val="2597355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D06350A-7A6F-E84A-52A1-0EE443E787A7}"/>
            </a:ext>
          </a:extLst>
        </p:cNvPr>
        <p:cNvGrpSpPr/>
        <p:nvPr/>
      </p:nvGrpSpPr>
      <p:grpSpPr>
        <a:xfrm>
          <a:off x="0" y="0"/>
          <a:ext cx="0" cy="0"/>
          <a:chOff x="0" y="0"/>
          <a:chExt cx="0" cy="0"/>
        </a:xfrm>
      </p:grpSpPr>
      <p:sp>
        <p:nvSpPr>
          <p:cNvPr id="59" name="TextBox 58">
            <a:extLst>
              <a:ext uri="{FF2B5EF4-FFF2-40B4-BE49-F238E27FC236}">
                <a16:creationId xmlns:a16="http://schemas.microsoft.com/office/drawing/2014/main" id="{961B2578-FFBF-B472-9808-02AF7DA2C66E}"/>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2 - Implementation</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9EEA13E9-DFAD-A4AB-F76E-C56026C8FF36}"/>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8054EE98-21A0-53F5-7D6B-3DB51A693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611" b="7813"/>
          <a:stretch>
            <a:fillRect/>
          </a:stretch>
        </p:blipFill>
        <p:spPr bwMode="auto">
          <a:xfrm>
            <a:off x="4823203" y="1190086"/>
            <a:ext cx="1952852" cy="4231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3441488-73AD-412F-6CC7-DB793CB0A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50" r="46363" b="7813"/>
          <a:stretch>
            <a:fillRect/>
          </a:stretch>
        </p:blipFill>
        <p:spPr bwMode="auto">
          <a:xfrm>
            <a:off x="7162893" y="1190086"/>
            <a:ext cx="1483635" cy="4231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978ACED-EE89-E70E-5D22-552D1CA04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16" r="602" b="7813"/>
          <a:stretch>
            <a:fillRect/>
          </a:stretch>
        </p:blipFill>
        <p:spPr bwMode="auto">
          <a:xfrm>
            <a:off x="9033366" y="1190086"/>
            <a:ext cx="2922852" cy="42315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35C390D-92D9-B0B7-9AAD-8ED9106F8425}"/>
              </a:ext>
            </a:extLst>
          </p:cNvPr>
          <p:cNvSpPr/>
          <p:nvPr/>
        </p:nvSpPr>
        <p:spPr>
          <a:xfrm>
            <a:off x="5011378" y="5472882"/>
            <a:ext cx="638086"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No</a:t>
            </a:r>
          </a:p>
          <a:p>
            <a:pPr algn="ctr"/>
            <a:r>
              <a:rPr lang="en-AU" sz="1000" dirty="0">
                <a:solidFill>
                  <a:srgbClr val="404040"/>
                </a:solidFill>
              </a:rPr>
              <a:t>(100%)</a:t>
            </a:r>
          </a:p>
        </p:txBody>
      </p:sp>
      <p:sp>
        <p:nvSpPr>
          <p:cNvPr id="10" name="Rectangle 9">
            <a:extLst>
              <a:ext uri="{FF2B5EF4-FFF2-40B4-BE49-F238E27FC236}">
                <a16:creationId xmlns:a16="http://schemas.microsoft.com/office/drawing/2014/main" id="{010CDCC8-1BFF-0F1F-3B98-7E2A0C47FBCE}"/>
              </a:ext>
            </a:extLst>
          </p:cNvPr>
          <p:cNvSpPr/>
          <p:nvPr/>
        </p:nvSpPr>
        <p:spPr>
          <a:xfrm>
            <a:off x="5658685" y="5458460"/>
            <a:ext cx="660400" cy="466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briefly</a:t>
            </a:r>
          </a:p>
          <a:p>
            <a:pPr algn="ctr"/>
            <a:r>
              <a:rPr lang="en-AU" sz="1000" dirty="0">
                <a:solidFill>
                  <a:srgbClr val="404040"/>
                </a:solidFill>
              </a:rPr>
              <a:t>(63%)</a:t>
            </a:r>
          </a:p>
        </p:txBody>
      </p:sp>
      <p:sp>
        <p:nvSpPr>
          <p:cNvPr id="11" name="Rectangle 10">
            <a:extLst>
              <a:ext uri="{FF2B5EF4-FFF2-40B4-BE49-F238E27FC236}">
                <a16:creationId xmlns:a16="http://schemas.microsoft.com/office/drawing/2014/main" id="{BBBA8FA4-3AAF-D82B-7643-69AE64B75F76}"/>
              </a:ext>
            </a:extLst>
          </p:cNvPr>
          <p:cNvSpPr/>
          <p:nvPr/>
        </p:nvSpPr>
        <p:spPr>
          <a:xfrm>
            <a:off x="6228795" y="5458460"/>
            <a:ext cx="855012" cy="466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extensively</a:t>
            </a:r>
          </a:p>
          <a:p>
            <a:pPr algn="ctr"/>
            <a:r>
              <a:rPr lang="en-AU" sz="1000" dirty="0">
                <a:solidFill>
                  <a:srgbClr val="404040"/>
                </a:solidFill>
              </a:rPr>
              <a:t>(40%)</a:t>
            </a:r>
          </a:p>
        </p:txBody>
      </p:sp>
      <p:sp>
        <p:nvSpPr>
          <p:cNvPr id="12" name="Rectangle 11">
            <a:extLst>
              <a:ext uri="{FF2B5EF4-FFF2-40B4-BE49-F238E27FC236}">
                <a16:creationId xmlns:a16="http://schemas.microsoft.com/office/drawing/2014/main" id="{36D54BC5-C8DD-8164-0DE3-FFD60E1D1005}"/>
              </a:ext>
            </a:extLst>
          </p:cNvPr>
          <p:cNvSpPr/>
          <p:nvPr/>
        </p:nvSpPr>
        <p:spPr>
          <a:xfrm>
            <a:off x="6923241" y="5472882"/>
            <a:ext cx="638086"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No</a:t>
            </a:r>
          </a:p>
          <a:p>
            <a:pPr algn="ctr"/>
            <a:r>
              <a:rPr lang="en-AU" sz="1000" dirty="0">
                <a:solidFill>
                  <a:srgbClr val="404040"/>
                </a:solidFill>
              </a:rPr>
              <a:t>(100%)</a:t>
            </a:r>
          </a:p>
        </p:txBody>
      </p:sp>
      <p:sp>
        <p:nvSpPr>
          <p:cNvPr id="13" name="Rectangle 12">
            <a:extLst>
              <a:ext uri="{FF2B5EF4-FFF2-40B4-BE49-F238E27FC236}">
                <a16:creationId xmlns:a16="http://schemas.microsoft.com/office/drawing/2014/main" id="{5F6B7101-1270-B082-0565-DE199C8030A5}"/>
              </a:ext>
            </a:extLst>
          </p:cNvPr>
          <p:cNvSpPr/>
          <p:nvPr/>
        </p:nvSpPr>
        <p:spPr>
          <a:xfrm>
            <a:off x="7558605" y="5421629"/>
            <a:ext cx="660400" cy="466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briefly</a:t>
            </a:r>
          </a:p>
          <a:p>
            <a:pPr algn="ctr"/>
            <a:r>
              <a:rPr lang="en-AU" sz="1000" dirty="0">
                <a:solidFill>
                  <a:srgbClr val="404040"/>
                </a:solidFill>
              </a:rPr>
              <a:t>(63%)</a:t>
            </a:r>
          </a:p>
        </p:txBody>
      </p:sp>
      <p:sp>
        <p:nvSpPr>
          <p:cNvPr id="14" name="Rectangle 13">
            <a:extLst>
              <a:ext uri="{FF2B5EF4-FFF2-40B4-BE49-F238E27FC236}">
                <a16:creationId xmlns:a16="http://schemas.microsoft.com/office/drawing/2014/main" id="{0AD3BA6E-A313-A563-927E-E89EBD7E6F56}"/>
              </a:ext>
            </a:extLst>
          </p:cNvPr>
          <p:cNvSpPr/>
          <p:nvPr/>
        </p:nvSpPr>
        <p:spPr>
          <a:xfrm>
            <a:off x="8128715" y="5421628"/>
            <a:ext cx="855012" cy="45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extensively</a:t>
            </a:r>
          </a:p>
          <a:p>
            <a:pPr algn="ctr"/>
            <a:r>
              <a:rPr lang="en-AU" sz="1000" dirty="0">
                <a:solidFill>
                  <a:srgbClr val="404040"/>
                </a:solidFill>
              </a:rPr>
              <a:t>(67%)</a:t>
            </a:r>
          </a:p>
        </p:txBody>
      </p:sp>
      <p:sp>
        <p:nvSpPr>
          <p:cNvPr id="15" name="Rectangle 14">
            <a:extLst>
              <a:ext uri="{FF2B5EF4-FFF2-40B4-BE49-F238E27FC236}">
                <a16:creationId xmlns:a16="http://schemas.microsoft.com/office/drawing/2014/main" id="{587E247C-5468-8982-36AE-D03CDDF964D3}"/>
              </a:ext>
            </a:extLst>
          </p:cNvPr>
          <p:cNvSpPr/>
          <p:nvPr/>
        </p:nvSpPr>
        <p:spPr>
          <a:xfrm>
            <a:off x="8915751" y="5421630"/>
            <a:ext cx="487680"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No</a:t>
            </a:r>
          </a:p>
        </p:txBody>
      </p:sp>
      <p:sp>
        <p:nvSpPr>
          <p:cNvPr id="16" name="Rectangle 15">
            <a:extLst>
              <a:ext uri="{FF2B5EF4-FFF2-40B4-BE49-F238E27FC236}">
                <a16:creationId xmlns:a16="http://schemas.microsoft.com/office/drawing/2014/main" id="{BDE8AEDE-0B05-8C61-C342-90C28B8A1D86}"/>
              </a:ext>
            </a:extLst>
          </p:cNvPr>
          <p:cNvSpPr/>
          <p:nvPr/>
        </p:nvSpPr>
        <p:spPr>
          <a:xfrm>
            <a:off x="9468685" y="5458460"/>
            <a:ext cx="660400"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briefly</a:t>
            </a:r>
          </a:p>
        </p:txBody>
      </p:sp>
      <p:sp>
        <p:nvSpPr>
          <p:cNvPr id="17" name="Rectangle 16">
            <a:extLst>
              <a:ext uri="{FF2B5EF4-FFF2-40B4-BE49-F238E27FC236}">
                <a16:creationId xmlns:a16="http://schemas.microsoft.com/office/drawing/2014/main" id="{BCFDB257-B2FB-2EB4-2E39-3DE1FDCDC720}"/>
              </a:ext>
            </a:extLst>
          </p:cNvPr>
          <p:cNvSpPr/>
          <p:nvPr/>
        </p:nvSpPr>
        <p:spPr>
          <a:xfrm>
            <a:off x="10038795" y="5458460"/>
            <a:ext cx="855012"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Yes, extensively</a:t>
            </a:r>
          </a:p>
        </p:txBody>
      </p:sp>
      <p:sp>
        <p:nvSpPr>
          <p:cNvPr id="24" name="Left Bracket 23">
            <a:extLst>
              <a:ext uri="{FF2B5EF4-FFF2-40B4-BE49-F238E27FC236}">
                <a16:creationId xmlns:a16="http://schemas.microsoft.com/office/drawing/2014/main" id="{2E324A16-933A-101B-0DDD-4956CE0ACAA1}"/>
              </a:ext>
            </a:extLst>
          </p:cNvPr>
          <p:cNvSpPr/>
          <p:nvPr/>
        </p:nvSpPr>
        <p:spPr>
          <a:xfrm rot="16200000">
            <a:off x="5938176" y="5353625"/>
            <a:ext cx="114300" cy="1329810"/>
          </a:xfrm>
          <a:prstGeom prst="leftBracket">
            <a:avLst>
              <a:gd name="adj" fmla="val 0"/>
            </a:avLst>
          </a:prstGeom>
          <a:ln w="19050">
            <a:solidFill>
              <a:srgbClr val="40404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5" name="Rectangle 24">
            <a:extLst>
              <a:ext uri="{FF2B5EF4-FFF2-40B4-BE49-F238E27FC236}">
                <a16:creationId xmlns:a16="http://schemas.microsoft.com/office/drawing/2014/main" id="{166B1BD8-705B-D68C-4A78-0035C03E3603}"/>
              </a:ext>
            </a:extLst>
          </p:cNvPr>
          <p:cNvSpPr/>
          <p:nvPr/>
        </p:nvSpPr>
        <p:spPr>
          <a:xfrm>
            <a:off x="5154172" y="6149792"/>
            <a:ext cx="1682308"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Avg. 62% concordance for NC2</a:t>
            </a:r>
          </a:p>
        </p:txBody>
      </p:sp>
      <p:sp>
        <p:nvSpPr>
          <p:cNvPr id="26" name="Left Bracket 25">
            <a:extLst>
              <a:ext uri="{FF2B5EF4-FFF2-40B4-BE49-F238E27FC236}">
                <a16:creationId xmlns:a16="http://schemas.microsoft.com/office/drawing/2014/main" id="{D19013EF-BDE4-346D-C044-7037AC063971}"/>
              </a:ext>
            </a:extLst>
          </p:cNvPr>
          <p:cNvSpPr/>
          <p:nvPr/>
        </p:nvSpPr>
        <p:spPr>
          <a:xfrm rot="16200000">
            <a:off x="7834166" y="5353625"/>
            <a:ext cx="114300" cy="1329810"/>
          </a:xfrm>
          <a:prstGeom prst="leftBracket">
            <a:avLst>
              <a:gd name="adj" fmla="val 0"/>
            </a:avLst>
          </a:prstGeom>
          <a:ln w="19050">
            <a:solidFill>
              <a:srgbClr val="40404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7" name="Rectangle 26">
            <a:extLst>
              <a:ext uri="{FF2B5EF4-FFF2-40B4-BE49-F238E27FC236}">
                <a16:creationId xmlns:a16="http://schemas.microsoft.com/office/drawing/2014/main" id="{099C2445-17AF-1DF4-9888-DBD9D3F3A79E}"/>
              </a:ext>
            </a:extLst>
          </p:cNvPr>
          <p:cNvSpPr/>
          <p:nvPr/>
        </p:nvSpPr>
        <p:spPr>
          <a:xfrm>
            <a:off x="7047651" y="6149340"/>
            <a:ext cx="1682308"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Avg. 68% concordance for NC3</a:t>
            </a:r>
          </a:p>
        </p:txBody>
      </p:sp>
      <p:cxnSp>
        <p:nvCxnSpPr>
          <p:cNvPr id="31" name="Straight Arrow Connector 30">
            <a:extLst>
              <a:ext uri="{FF2B5EF4-FFF2-40B4-BE49-F238E27FC236}">
                <a16:creationId xmlns:a16="http://schemas.microsoft.com/office/drawing/2014/main" id="{37ED8F48-65C4-14AA-9380-E4C8272DA34C}"/>
              </a:ext>
            </a:extLst>
          </p:cNvPr>
          <p:cNvCxnSpPr>
            <a:stCxn id="27" idx="3"/>
          </p:cNvCxnSpPr>
          <p:nvPr/>
        </p:nvCxnSpPr>
        <p:spPr>
          <a:xfrm>
            <a:off x="8729959" y="6286500"/>
            <a:ext cx="673472" cy="0"/>
          </a:xfrm>
          <a:prstGeom prst="straightConnector1">
            <a:avLst/>
          </a:prstGeom>
          <a:ln w="28575">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E13129F-94C3-92B9-A8AE-0B784C204F7E}"/>
              </a:ext>
            </a:extLst>
          </p:cNvPr>
          <p:cNvSpPr/>
          <p:nvPr/>
        </p:nvSpPr>
        <p:spPr>
          <a:xfrm>
            <a:off x="9159591" y="6149340"/>
            <a:ext cx="1682308"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0"/>
                </a:solidFill>
              </a:rPr>
              <a:t>NC3 time variable predictor for 12m</a:t>
            </a:r>
          </a:p>
        </p:txBody>
      </p:sp>
      <p:sp>
        <p:nvSpPr>
          <p:cNvPr id="34" name="Rectangle 33">
            <a:extLst>
              <a:ext uri="{FF2B5EF4-FFF2-40B4-BE49-F238E27FC236}">
                <a16:creationId xmlns:a16="http://schemas.microsoft.com/office/drawing/2014/main" id="{AE0861BE-2E6C-B724-B3BB-72DA72E11DC4}"/>
              </a:ext>
            </a:extLst>
          </p:cNvPr>
          <p:cNvSpPr/>
          <p:nvPr/>
        </p:nvSpPr>
        <p:spPr>
          <a:xfrm>
            <a:off x="6082087" y="6425387"/>
            <a:ext cx="1682308" cy="2743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dirty="0">
                <a:solidFill>
                  <a:srgbClr val="3F61C4"/>
                </a:solidFill>
              </a:rPr>
              <a:t>Moderate agreement</a:t>
            </a:r>
          </a:p>
        </p:txBody>
      </p:sp>
      <p:sp>
        <p:nvSpPr>
          <p:cNvPr id="3" name="TextBox 2">
            <a:extLst>
              <a:ext uri="{FF2B5EF4-FFF2-40B4-BE49-F238E27FC236}">
                <a16:creationId xmlns:a16="http://schemas.microsoft.com/office/drawing/2014/main" id="{BC2DE5A3-8C63-FC3F-0594-AA52472CA58E}"/>
              </a:ext>
            </a:extLst>
          </p:cNvPr>
          <p:cNvSpPr txBox="1"/>
          <p:nvPr/>
        </p:nvSpPr>
        <p:spPr>
          <a:xfrm>
            <a:off x="296571" y="1163117"/>
            <a:ext cx="4427969" cy="5786199"/>
          </a:xfrm>
          <a:prstGeom prst="rect">
            <a:avLst/>
          </a:prstGeom>
          <a:noFill/>
        </p:spPr>
        <p:txBody>
          <a:bodyPr wrap="square" rtlCol="0">
            <a:spAutoFit/>
          </a:bodyPr>
          <a:lstStyle/>
          <a:p>
            <a:pPr>
              <a:spcAft>
                <a:spcPts val="600"/>
              </a:spcAft>
            </a:pPr>
            <a:r>
              <a:rPr lang="en-AU" sz="2400" i="1" dirty="0">
                <a:latin typeface="Barlow" pitchFamily="2" charset="77"/>
              </a:rPr>
              <a:t>ODDs RATIOS</a:t>
            </a:r>
          </a:p>
          <a:p>
            <a:pPr>
              <a:spcAft>
                <a:spcPts val="600"/>
              </a:spcAft>
            </a:pPr>
            <a:endParaRPr lang="en-AU" b="1" u="sng" dirty="0">
              <a:latin typeface="Barlow" pitchFamily="2" charset="77"/>
            </a:endParaRPr>
          </a:p>
          <a:p>
            <a:pPr>
              <a:spcAft>
                <a:spcPts val="600"/>
              </a:spcAft>
            </a:pPr>
            <a:r>
              <a:rPr lang="en-AU" b="1" u="sng" dirty="0">
                <a:latin typeface="Barlow" pitchFamily="2" charset="77"/>
              </a:rPr>
              <a:t>Month 1</a:t>
            </a:r>
          </a:p>
          <a:p>
            <a:pPr marL="285750" indent="-285750">
              <a:spcAft>
                <a:spcPts val="600"/>
              </a:spcAft>
              <a:buFont typeface="Arial" panose="020B0604020202020204" pitchFamily="34" charset="0"/>
              <a:buChar char="•"/>
            </a:pPr>
            <a:r>
              <a:rPr lang="en-AU" dirty="0">
                <a:solidFill>
                  <a:srgbClr val="404040"/>
                </a:solidFill>
                <a:latin typeface="Barlow" pitchFamily="2" charset="77"/>
              </a:rPr>
              <a:t>Positive response with </a:t>
            </a:r>
            <a:r>
              <a:rPr lang="en-AU" u="sng" dirty="0">
                <a:solidFill>
                  <a:srgbClr val="404040"/>
                </a:solidFill>
                <a:latin typeface="Barlow" pitchFamily="2" charset="77"/>
              </a:rPr>
              <a:t>extensive discussion </a:t>
            </a:r>
            <a:r>
              <a:rPr lang="en-AU" dirty="0">
                <a:solidFill>
                  <a:srgbClr val="404040"/>
                </a:solidFill>
                <a:latin typeface="Barlow" pitchFamily="2" charset="77"/>
              </a:rPr>
              <a:t>are </a:t>
            </a:r>
            <a:r>
              <a:rPr lang="en-AU" b="1" dirty="0">
                <a:solidFill>
                  <a:srgbClr val="4366C7"/>
                </a:solidFill>
                <a:latin typeface="Barlow" pitchFamily="2" charset="77"/>
              </a:rPr>
              <a:t>1.02 times </a:t>
            </a:r>
            <a:r>
              <a:rPr lang="en-AU" dirty="0">
                <a:solidFill>
                  <a:srgbClr val="404040"/>
                </a:solidFill>
                <a:latin typeface="Barlow" pitchFamily="2" charset="77"/>
              </a:rPr>
              <a:t>vs </a:t>
            </a:r>
            <a:r>
              <a:rPr lang="en-AU" u="sng" dirty="0">
                <a:solidFill>
                  <a:srgbClr val="404040"/>
                </a:solidFill>
                <a:latin typeface="Barlow" pitchFamily="2" charset="77"/>
              </a:rPr>
              <a:t>no discussion </a:t>
            </a:r>
            <a:r>
              <a:rPr lang="en-AU" dirty="0">
                <a:solidFill>
                  <a:srgbClr val="404040"/>
                </a:solidFill>
                <a:latin typeface="Barlow" pitchFamily="2" charset="77"/>
              </a:rPr>
              <a:t>and </a:t>
            </a:r>
            <a:r>
              <a:rPr lang="en-AU" b="1" dirty="0">
                <a:solidFill>
                  <a:srgbClr val="4366C7"/>
                </a:solidFill>
                <a:latin typeface="Barlow" pitchFamily="2" charset="77"/>
              </a:rPr>
              <a:t>1.51 times </a:t>
            </a:r>
            <a:r>
              <a:rPr lang="en-AU" dirty="0">
                <a:solidFill>
                  <a:srgbClr val="404040"/>
                </a:solidFill>
                <a:latin typeface="Barlow" pitchFamily="2" charset="77"/>
              </a:rPr>
              <a:t>for </a:t>
            </a:r>
            <a:r>
              <a:rPr lang="en-AU" u="sng" dirty="0">
                <a:solidFill>
                  <a:srgbClr val="404040"/>
                </a:solidFill>
                <a:latin typeface="Barlow" pitchFamily="2" charset="77"/>
              </a:rPr>
              <a:t>brief discussion</a:t>
            </a:r>
            <a:endParaRPr lang="en-AU" dirty="0">
              <a:solidFill>
                <a:srgbClr val="404040"/>
              </a:solidFill>
              <a:latin typeface="Barlow" pitchFamily="2" charset="77"/>
            </a:endParaRPr>
          </a:p>
          <a:p>
            <a:pPr>
              <a:spcAft>
                <a:spcPts val="600"/>
              </a:spcAft>
            </a:pPr>
            <a:r>
              <a:rPr lang="en-AU" b="1" u="sng" dirty="0">
                <a:latin typeface="Barlow" pitchFamily="2" charset="77"/>
              </a:rPr>
              <a:t>Month 6</a:t>
            </a:r>
          </a:p>
          <a:p>
            <a:pPr marL="285750" indent="-285750">
              <a:spcAft>
                <a:spcPts val="600"/>
              </a:spcAft>
              <a:buFont typeface="Arial" panose="020B0604020202020204" pitchFamily="34" charset="0"/>
              <a:buChar char="•"/>
            </a:pPr>
            <a:r>
              <a:rPr lang="en-AU" dirty="0">
                <a:solidFill>
                  <a:srgbClr val="404040"/>
                </a:solidFill>
                <a:latin typeface="Barlow" pitchFamily="2" charset="77"/>
              </a:rPr>
              <a:t>Positive response with </a:t>
            </a:r>
            <a:r>
              <a:rPr lang="en-AU" u="sng" dirty="0">
                <a:solidFill>
                  <a:srgbClr val="404040"/>
                </a:solidFill>
                <a:latin typeface="Barlow" pitchFamily="2" charset="77"/>
              </a:rPr>
              <a:t>extensive discussion </a:t>
            </a:r>
            <a:r>
              <a:rPr lang="en-AU" dirty="0">
                <a:solidFill>
                  <a:srgbClr val="404040"/>
                </a:solidFill>
                <a:latin typeface="Barlow" pitchFamily="2" charset="77"/>
              </a:rPr>
              <a:t>are </a:t>
            </a:r>
            <a:r>
              <a:rPr lang="en-AU" b="1" dirty="0">
                <a:solidFill>
                  <a:srgbClr val="4366C7"/>
                </a:solidFill>
                <a:latin typeface="Barlow" pitchFamily="2" charset="77"/>
              </a:rPr>
              <a:t>0.93 times </a:t>
            </a:r>
            <a:r>
              <a:rPr lang="en-AU" dirty="0">
                <a:solidFill>
                  <a:srgbClr val="404040"/>
                </a:solidFill>
                <a:latin typeface="Barlow" pitchFamily="2" charset="77"/>
              </a:rPr>
              <a:t>vs </a:t>
            </a:r>
            <a:r>
              <a:rPr lang="en-AU" u="sng" dirty="0">
                <a:solidFill>
                  <a:srgbClr val="404040"/>
                </a:solidFill>
                <a:latin typeface="Barlow" pitchFamily="2" charset="77"/>
              </a:rPr>
              <a:t>no discussion </a:t>
            </a:r>
            <a:r>
              <a:rPr lang="en-AU" dirty="0">
                <a:solidFill>
                  <a:srgbClr val="404040"/>
                </a:solidFill>
                <a:latin typeface="Barlow" pitchFamily="2" charset="77"/>
              </a:rPr>
              <a:t>and </a:t>
            </a:r>
            <a:r>
              <a:rPr lang="en-AU" b="1" dirty="0">
                <a:solidFill>
                  <a:srgbClr val="4366C7"/>
                </a:solidFill>
                <a:latin typeface="Barlow" pitchFamily="2" charset="77"/>
              </a:rPr>
              <a:t>1.39 times </a:t>
            </a:r>
            <a:r>
              <a:rPr lang="en-AU" dirty="0">
                <a:solidFill>
                  <a:srgbClr val="404040"/>
                </a:solidFill>
                <a:latin typeface="Barlow" pitchFamily="2" charset="77"/>
              </a:rPr>
              <a:t>for </a:t>
            </a:r>
            <a:r>
              <a:rPr lang="en-AU" u="sng" dirty="0">
                <a:solidFill>
                  <a:srgbClr val="404040"/>
                </a:solidFill>
                <a:latin typeface="Barlow" pitchFamily="2" charset="77"/>
              </a:rPr>
              <a:t>brief discussion</a:t>
            </a:r>
            <a:endParaRPr lang="en-AU" dirty="0">
              <a:solidFill>
                <a:srgbClr val="404040"/>
              </a:solidFill>
              <a:latin typeface="Barlow" pitchFamily="2" charset="77"/>
            </a:endParaRPr>
          </a:p>
          <a:p>
            <a:pPr>
              <a:spcAft>
                <a:spcPts val="600"/>
              </a:spcAft>
            </a:pPr>
            <a:r>
              <a:rPr lang="en-AU" b="1" u="sng" dirty="0">
                <a:latin typeface="Barlow" pitchFamily="2" charset="77"/>
              </a:rPr>
              <a:t>Month 12</a:t>
            </a:r>
          </a:p>
          <a:p>
            <a:pPr marL="285750" indent="-285750">
              <a:spcAft>
                <a:spcPts val="600"/>
              </a:spcAft>
              <a:buFont typeface="Arial" panose="020B0604020202020204" pitchFamily="34" charset="0"/>
              <a:buChar char="•"/>
            </a:pPr>
            <a:r>
              <a:rPr lang="en-AU" dirty="0">
                <a:solidFill>
                  <a:srgbClr val="404040"/>
                </a:solidFill>
                <a:latin typeface="Barlow" pitchFamily="2" charset="77"/>
              </a:rPr>
              <a:t>Positive response with </a:t>
            </a:r>
            <a:r>
              <a:rPr lang="en-AU" u="sng" dirty="0">
                <a:solidFill>
                  <a:srgbClr val="404040"/>
                </a:solidFill>
                <a:latin typeface="Barlow" pitchFamily="2" charset="77"/>
              </a:rPr>
              <a:t>extensive discussion </a:t>
            </a:r>
            <a:r>
              <a:rPr lang="en-AU" dirty="0">
                <a:solidFill>
                  <a:srgbClr val="404040"/>
                </a:solidFill>
                <a:latin typeface="Barlow" pitchFamily="2" charset="77"/>
              </a:rPr>
              <a:t>are </a:t>
            </a:r>
            <a:r>
              <a:rPr lang="en-AU" b="1" dirty="0">
                <a:solidFill>
                  <a:srgbClr val="4366C7"/>
                </a:solidFill>
                <a:latin typeface="Barlow" pitchFamily="2" charset="77"/>
              </a:rPr>
              <a:t>3.92 times </a:t>
            </a:r>
            <a:r>
              <a:rPr lang="en-AU" dirty="0">
                <a:solidFill>
                  <a:srgbClr val="404040"/>
                </a:solidFill>
                <a:latin typeface="Barlow" pitchFamily="2" charset="77"/>
              </a:rPr>
              <a:t>vs </a:t>
            </a:r>
            <a:r>
              <a:rPr lang="en-AU" u="sng" dirty="0">
                <a:solidFill>
                  <a:srgbClr val="404040"/>
                </a:solidFill>
                <a:latin typeface="Barlow" pitchFamily="2" charset="77"/>
              </a:rPr>
              <a:t>no discussion </a:t>
            </a:r>
            <a:r>
              <a:rPr lang="en-AU" dirty="0">
                <a:solidFill>
                  <a:srgbClr val="404040"/>
                </a:solidFill>
                <a:latin typeface="Barlow" pitchFamily="2" charset="77"/>
              </a:rPr>
              <a:t>and </a:t>
            </a:r>
            <a:r>
              <a:rPr lang="en-AU" b="1" dirty="0">
                <a:solidFill>
                  <a:srgbClr val="4366C7"/>
                </a:solidFill>
                <a:latin typeface="Barlow" pitchFamily="2" charset="77"/>
              </a:rPr>
              <a:t>2.45 times </a:t>
            </a:r>
            <a:r>
              <a:rPr lang="en-AU" dirty="0">
                <a:solidFill>
                  <a:srgbClr val="404040"/>
                </a:solidFill>
                <a:latin typeface="Barlow" pitchFamily="2" charset="77"/>
              </a:rPr>
              <a:t>for </a:t>
            </a:r>
            <a:r>
              <a:rPr lang="en-AU" u="sng" dirty="0">
                <a:solidFill>
                  <a:srgbClr val="404040"/>
                </a:solidFill>
                <a:latin typeface="Barlow" pitchFamily="2" charset="77"/>
              </a:rPr>
              <a:t>brief discussion</a:t>
            </a:r>
            <a:endParaRPr lang="en-AU" dirty="0">
              <a:solidFill>
                <a:srgbClr val="404040"/>
              </a:solidFill>
              <a:latin typeface="Barlow" pitchFamily="2" charset="77"/>
            </a:endParaRPr>
          </a:p>
          <a:p>
            <a:pPr>
              <a:spcAft>
                <a:spcPts val="600"/>
              </a:spcAft>
            </a:pPr>
            <a:endParaRPr lang="en-AU" dirty="0">
              <a:solidFill>
                <a:srgbClr val="404040"/>
              </a:solidFill>
              <a:latin typeface="Barlow" pitchFamily="2" charset="77"/>
            </a:endParaRPr>
          </a:p>
        </p:txBody>
      </p:sp>
      <p:sp>
        <p:nvSpPr>
          <p:cNvPr id="5" name="TextBox 4">
            <a:extLst>
              <a:ext uri="{FF2B5EF4-FFF2-40B4-BE49-F238E27FC236}">
                <a16:creationId xmlns:a16="http://schemas.microsoft.com/office/drawing/2014/main" id="{175EF9A8-8C65-C941-5C00-C41EEC3EAC25}"/>
              </a:ext>
            </a:extLst>
          </p:cNvPr>
          <p:cNvSpPr txBox="1"/>
          <p:nvPr/>
        </p:nvSpPr>
        <p:spPr>
          <a:xfrm>
            <a:off x="8870342" y="61586"/>
            <a:ext cx="3248900" cy="1077218"/>
          </a:xfrm>
          <a:prstGeom prst="rect">
            <a:avLst/>
          </a:prstGeom>
          <a:noFill/>
        </p:spPr>
        <p:txBody>
          <a:bodyPr wrap="square">
            <a:spAutoFit/>
          </a:bodyPr>
          <a:lstStyle/>
          <a:p>
            <a:pPr>
              <a:spcAft>
                <a:spcPts val="600"/>
              </a:spcAft>
            </a:pPr>
            <a:r>
              <a:rPr lang="en-AU" sz="1600" i="1" dirty="0">
                <a:latin typeface="Barlow" pitchFamily="2" charset="77"/>
              </a:rPr>
              <a:t>No evidence of statistically significant effect of nurse discussion on adherence response (p&gt;.05).</a:t>
            </a:r>
          </a:p>
        </p:txBody>
      </p:sp>
      <p:pic>
        <p:nvPicPr>
          <p:cNvPr id="18" name="Picture 17">
            <a:extLst>
              <a:ext uri="{FF2B5EF4-FFF2-40B4-BE49-F238E27FC236}">
                <a16:creationId xmlns:a16="http://schemas.microsoft.com/office/drawing/2014/main" id="{82AB0EFD-E5FD-410D-FE9F-C006BF2F51CA}"/>
              </a:ext>
            </a:extLst>
          </p:cNvPr>
          <p:cNvPicPr>
            <a:picLocks noChangeAspect="1"/>
          </p:cNvPicPr>
          <p:nvPr/>
        </p:nvPicPr>
        <p:blipFill>
          <a:blip r:embed="rId4"/>
          <a:stretch>
            <a:fillRect/>
          </a:stretch>
        </p:blipFill>
        <p:spPr>
          <a:xfrm>
            <a:off x="11266178" y="5850636"/>
            <a:ext cx="764506" cy="822570"/>
          </a:xfrm>
          <a:prstGeom prst="rect">
            <a:avLst/>
          </a:prstGeom>
        </p:spPr>
      </p:pic>
    </p:spTree>
    <p:extLst>
      <p:ext uri="{BB962C8B-B14F-4D97-AF65-F5344CB8AC3E}">
        <p14:creationId xmlns:p14="http://schemas.microsoft.com/office/powerpoint/2010/main" val="15316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A466-60CE-7AB7-F0D0-FDBA04C93FEE}"/>
              </a:ext>
            </a:extLst>
          </p:cNvPr>
          <p:cNvSpPr>
            <a:spLocks noGrp="1"/>
          </p:cNvSpPr>
          <p:nvPr>
            <p:ph type="title"/>
          </p:nvPr>
        </p:nvSpPr>
        <p:spPr/>
        <p:txBody>
          <a:bodyPr/>
          <a:lstStyle/>
          <a:p>
            <a:r>
              <a:rPr lang="en-US" dirty="0"/>
              <a:t>Disclosures</a:t>
            </a:r>
          </a:p>
        </p:txBody>
      </p:sp>
      <p:sp>
        <p:nvSpPr>
          <p:cNvPr id="3" name="Subtitle 2">
            <a:extLst>
              <a:ext uri="{FF2B5EF4-FFF2-40B4-BE49-F238E27FC236}">
                <a16:creationId xmlns:a16="http://schemas.microsoft.com/office/drawing/2014/main" id="{876C5CA3-61D5-4856-382F-3113780434F8}"/>
              </a:ext>
            </a:extLst>
          </p:cNvPr>
          <p:cNvSpPr txBox="1">
            <a:spLocks/>
          </p:cNvSpPr>
          <p:nvPr/>
        </p:nvSpPr>
        <p:spPr>
          <a:xfrm>
            <a:off x="406399" y="1112707"/>
            <a:ext cx="11245243" cy="2252383"/>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1CADE4"/>
              </a:buClr>
              <a:buSzPct val="80000"/>
              <a:buFont typeface="Wingdings 3" charset="2"/>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Funded by National Institute on Drug Abuse under Award Numbers </a:t>
            </a:r>
          </a:p>
          <a:p>
            <a:pPr marL="455612" marR="0" lvl="0" indent="-285750"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1R01DA052975-01A1 (Stagewise Implementation-To-Target- Medications for Addiction Treatment [SITT-MAT]; MPI: McGovern and Ford), </a:t>
            </a:r>
          </a:p>
          <a:p>
            <a:pPr marL="455612" marR="0" lvl="0" indent="-285750"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1R01DA9944745 (Facilitating Sustainment Through Implementation Feedback: The SIC Coaching Model; PI: Saldana), and </a:t>
            </a:r>
          </a:p>
          <a:p>
            <a:pPr marL="455612" marR="0" lvl="0" indent="-285750"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P50 DA054072-01A1 (Center for Dissemination </a:t>
            </a:r>
          </a:p>
          <a:p>
            <a:pPr marL="169862" marR="0" lvl="0" algn="l" defTabSz="457200" rtl="0" eaLnBrk="1" fontAlgn="auto" latinLnBrk="0" hangingPunct="1">
              <a:lnSpc>
                <a:spcPct val="100000"/>
              </a:lnSpc>
              <a:spcBef>
                <a:spcPts val="0"/>
              </a:spcBef>
              <a:spcAft>
                <a:spcPts val="600"/>
              </a:spcAft>
              <a:buClr>
                <a:schemeClr val="tx1">
                  <a:lumMod val="65000"/>
                  <a:lumOff val="35000"/>
                </a:schemeClr>
              </a:buClr>
              <a:buSzPct val="80000"/>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	and Implementation at Stanford; CDIAS; PI: McGovern)</a:t>
            </a:r>
          </a:p>
        </p:txBody>
      </p:sp>
      <p:sp>
        <p:nvSpPr>
          <p:cNvPr id="4" name="Subtitle 2">
            <a:extLst>
              <a:ext uri="{FF2B5EF4-FFF2-40B4-BE49-F238E27FC236}">
                <a16:creationId xmlns:a16="http://schemas.microsoft.com/office/drawing/2014/main" id="{26C34DC3-19F5-E976-02F5-3B549EB6E084}"/>
              </a:ext>
            </a:extLst>
          </p:cNvPr>
          <p:cNvSpPr txBox="1">
            <a:spLocks/>
          </p:cNvSpPr>
          <p:nvPr/>
        </p:nvSpPr>
        <p:spPr>
          <a:xfrm>
            <a:off x="418158" y="3492911"/>
            <a:ext cx="6279743" cy="2252383"/>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Bef>
                <a:spcPts val="0"/>
              </a:spcBef>
              <a:spcAft>
                <a:spcPts val="600"/>
              </a:spcAft>
              <a:buClr>
                <a:srgbClr val="1CADE4"/>
              </a:buClr>
            </a:pPr>
            <a:r>
              <a:rPr lang="en-US" b="1" dirty="0">
                <a:solidFill>
                  <a:schemeClr val="tx1">
                    <a:lumMod val="75000"/>
                    <a:lumOff val="25000"/>
                  </a:schemeClr>
                </a:solidFill>
                <a:latin typeface="Candara" panose="020E0502030303020204" pitchFamily="34" charset="0"/>
              </a:rPr>
              <a:t>Co-Authors</a:t>
            </a:r>
          </a:p>
          <a:p>
            <a:pPr marL="342900" marR="0" lvl="0" indent="-288925"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Mark Campbell, MS – Chestnut Health Systems</a:t>
            </a:r>
          </a:p>
          <a:p>
            <a:pPr marL="342900" marR="0" lvl="0" indent="-288925"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Lisa Saldana, PhD – Chestnut Health Systems</a:t>
            </a:r>
          </a:p>
          <a:p>
            <a:pPr marL="342900" marR="0" lvl="0" indent="-288925" algn="l" defTabSz="457200" rtl="0" eaLnBrk="1" fontAlgn="auto" latinLnBrk="0" hangingPunct="1">
              <a:lnSpc>
                <a:spcPct val="100000"/>
              </a:lnSpc>
              <a:spcBef>
                <a:spcPts val="0"/>
              </a:spcBef>
              <a:spcAft>
                <a:spcPts val="600"/>
              </a:spcAft>
              <a:buClr>
                <a:schemeClr val="tx1">
                  <a:lumMod val="65000"/>
                  <a:lumOff val="35000"/>
                </a:schemeClr>
              </a:buClr>
              <a:buSzPct val="80000"/>
              <a:buFont typeface="Arial" panose="020B0604020202020204" pitchFamily="34" charset="0"/>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Michele Gassman, MA – University of Wisconsin – Madison</a:t>
            </a:r>
          </a:p>
        </p:txBody>
      </p:sp>
      <p:sp>
        <p:nvSpPr>
          <p:cNvPr id="5" name="Subtitle 2">
            <a:extLst>
              <a:ext uri="{FF2B5EF4-FFF2-40B4-BE49-F238E27FC236}">
                <a16:creationId xmlns:a16="http://schemas.microsoft.com/office/drawing/2014/main" id="{FEB7B059-2AEE-6F44-8AF7-4D0C26042091}"/>
              </a:ext>
            </a:extLst>
          </p:cNvPr>
          <p:cNvSpPr txBox="1">
            <a:spLocks/>
          </p:cNvSpPr>
          <p:nvPr/>
        </p:nvSpPr>
        <p:spPr>
          <a:xfrm>
            <a:off x="512321" y="5237554"/>
            <a:ext cx="3472551" cy="474902"/>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1CADE4"/>
              </a:buClr>
              <a:buSzPct val="80000"/>
              <a:buFont typeface="Wingdings 3" charset="2"/>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Candara" panose="020E0502030303020204" pitchFamily="34" charset="0"/>
                <a:ea typeface="+mn-ea"/>
                <a:cs typeface="+mn-cs"/>
              </a:rPr>
              <a:t>No conflicts of interest</a:t>
            </a:r>
          </a:p>
        </p:txBody>
      </p:sp>
      <p:pic>
        <p:nvPicPr>
          <p:cNvPr id="8" name="Picture 2">
            <a:extLst>
              <a:ext uri="{FF2B5EF4-FFF2-40B4-BE49-F238E27FC236}">
                <a16:creationId xmlns:a16="http://schemas.microsoft.com/office/drawing/2014/main" id="{1A346440-6706-1E51-6F9B-3B4AAFC5524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959146" y="6017385"/>
            <a:ext cx="1940303" cy="566444"/>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a:extLst>
              <a:ext uri="{FF2B5EF4-FFF2-40B4-BE49-F238E27FC236}">
                <a16:creationId xmlns:a16="http://schemas.microsoft.com/office/drawing/2014/main" id="{8F910851-63A9-E7FF-5411-6FA616573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303" y="6008630"/>
            <a:ext cx="3273690" cy="584460"/>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3">
            <a:extLst>
              <a:ext uri="{FF2B5EF4-FFF2-40B4-BE49-F238E27FC236}">
                <a16:creationId xmlns:a16="http://schemas.microsoft.com/office/drawing/2014/main" id="{8BFE3C04-2B1D-C0C8-1919-CABBAD8395E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70948" y="5979285"/>
            <a:ext cx="1828948" cy="613805"/>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a:extLst>
              <a:ext uri="{FF2B5EF4-FFF2-40B4-BE49-F238E27FC236}">
                <a16:creationId xmlns:a16="http://schemas.microsoft.com/office/drawing/2014/main" id="{AB4E2766-C222-C894-291E-BAABF4632A15}"/>
              </a:ext>
            </a:extLst>
          </p:cNvPr>
          <p:cNvPicPr>
            <a:picLocks noChangeAspect="1"/>
          </p:cNvPicPr>
          <p:nvPr/>
        </p:nvPicPr>
        <p:blipFill>
          <a:blip r:embed="rId5"/>
          <a:srcRect t="13294" b="29446"/>
          <a:stretch/>
        </p:blipFill>
        <p:spPr>
          <a:xfrm>
            <a:off x="181408" y="5700845"/>
            <a:ext cx="1719221" cy="1012337"/>
          </a:xfrm>
          <a:prstGeom prst="rect">
            <a:avLst/>
          </a:prstGeom>
        </p:spPr>
      </p:pic>
      <p:pic>
        <p:nvPicPr>
          <p:cNvPr id="7" name="Picture 6">
            <a:extLst>
              <a:ext uri="{FF2B5EF4-FFF2-40B4-BE49-F238E27FC236}">
                <a16:creationId xmlns:a16="http://schemas.microsoft.com/office/drawing/2014/main" id="{F7220D0C-AA30-81BA-5A40-595D969ACC90}"/>
              </a:ext>
            </a:extLst>
          </p:cNvPr>
          <p:cNvPicPr>
            <a:picLocks noChangeAspect="1"/>
          </p:cNvPicPr>
          <p:nvPr/>
        </p:nvPicPr>
        <p:blipFill>
          <a:blip r:embed="rId6"/>
          <a:stretch>
            <a:fillRect/>
          </a:stretch>
        </p:blipFill>
        <p:spPr>
          <a:xfrm>
            <a:off x="6934651" y="2641126"/>
            <a:ext cx="4297680" cy="2424337"/>
          </a:xfrm>
          <a:prstGeom prst="rect">
            <a:avLst/>
          </a:prstGeom>
        </p:spPr>
      </p:pic>
    </p:spTree>
    <p:extLst>
      <p:ext uri="{BB962C8B-B14F-4D97-AF65-F5344CB8AC3E}">
        <p14:creationId xmlns:p14="http://schemas.microsoft.com/office/powerpoint/2010/main" val="1256543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CF63672-0BE1-C4E8-E98B-303E090803C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D902BF19-BFFB-F405-3240-02D21852256F}"/>
              </a:ext>
            </a:extLst>
          </p:cNvPr>
          <p:cNvSpPr/>
          <p:nvPr/>
        </p:nvSpPr>
        <p:spPr>
          <a:xfrm>
            <a:off x="1498600" y="2665030"/>
            <a:ext cx="9767578" cy="147832"/>
          </a:xfrm>
          <a:prstGeom prst="rect">
            <a:avLst/>
          </a:prstGeom>
          <a:solidFill>
            <a:srgbClr val="3F61C4"/>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1FEAD14B-6923-8732-9C75-F39BED6BE431}"/>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2 - Implementation</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5B512FDA-771D-0B14-56A7-141DFCF7C886}"/>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41E27A0-2823-FF1A-86E0-98D6A19E1644}"/>
              </a:ext>
            </a:extLst>
          </p:cNvPr>
          <p:cNvSpPr txBox="1"/>
          <p:nvPr/>
        </p:nvSpPr>
        <p:spPr>
          <a:xfrm>
            <a:off x="2242104" y="3874091"/>
            <a:ext cx="8226337" cy="2800767"/>
          </a:xfrm>
          <a:prstGeom prst="rect">
            <a:avLst/>
          </a:prstGeom>
          <a:noFill/>
        </p:spPr>
        <p:txBody>
          <a:bodyPr wrap="square">
            <a:spAutoFit/>
          </a:bodyPr>
          <a:lstStyle/>
          <a:p>
            <a:r>
              <a:rPr lang="en-AU" sz="1600" i="1" dirty="0">
                <a:solidFill>
                  <a:srgbClr val="404040"/>
                </a:solidFill>
                <a:latin typeface="Barlow" pitchFamily="2" charset="77"/>
              </a:rPr>
              <a:t>“have you sort of had any further thoughts into an echocardiogram. I know that, you we're needing an MRI under sedation. So this might be a difficult task, but due to the spinal radiation, currently, the recommendations and the survivorship guidelines are for people like [SUBJECT] given the radiotherapy to the spine and the scatter to the heart, to undergo an echocardiogram every five years. Is that something that you think, or I'm not sure, if you've had discussions with your GP?...it'll be through like a cardiologist. I think you can get it done, I think what we typically do, because we do the long term follow up clinic down in Canberra four times a year and you can have it done through the hospital. So I believe, I'm not sure sort of what your GP would suggest given the local services, but, I think maybe that's the best way to go about it for [SUBJECT]”</a:t>
            </a:r>
          </a:p>
          <a:p>
            <a:r>
              <a:rPr lang="en-AU" sz="1600" b="1" dirty="0">
                <a:solidFill>
                  <a:srgbClr val="404040"/>
                </a:solidFill>
                <a:latin typeface="Barlow" pitchFamily="2" charset="77"/>
              </a:rPr>
              <a:t>Survivorship nurse</a:t>
            </a:r>
          </a:p>
        </p:txBody>
      </p:sp>
      <p:sp>
        <p:nvSpPr>
          <p:cNvPr id="3" name="TextBox 2">
            <a:extLst>
              <a:ext uri="{FF2B5EF4-FFF2-40B4-BE49-F238E27FC236}">
                <a16:creationId xmlns:a16="http://schemas.microsoft.com/office/drawing/2014/main" id="{77DB05C0-AEC2-A9F5-4676-3EE0F7CE422F}"/>
              </a:ext>
            </a:extLst>
          </p:cNvPr>
          <p:cNvSpPr txBox="1"/>
          <p:nvPr/>
        </p:nvSpPr>
        <p:spPr>
          <a:xfrm>
            <a:off x="409290" y="3059668"/>
            <a:ext cx="2225225" cy="738664"/>
          </a:xfrm>
          <a:prstGeom prst="rect">
            <a:avLst/>
          </a:prstGeom>
          <a:noFill/>
        </p:spPr>
        <p:txBody>
          <a:bodyPr wrap="square">
            <a:spAutoFit/>
          </a:bodyPr>
          <a:lstStyle/>
          <a:p>
            <a:r>
              <a:rPr lang="en-AU" sz="1400" u="sng" dirty="0">
                <a:solidFill>
                  <a:srgbClr val="404040"/>
                </a:solidFill>
                <a:latin typeface="Barlow" pitchFamily="2" charset="77"/>
              </a:rPr>
              <a:t>MDT Recommendation: </a:t>
            </a:r>
            <a:r>
              <a:rPr lang="en-AU" sz="1400" dirty="0">
                <a:solidFill>
                  <a:srgbClr val="404040"/>
                </a:solidFill>
                <a:latin typeface="Barlow" pitchFamily="2" charset="77"/>
              </a:rPr>
              <a:t>Echocardiogram (due now and then every 5 years)</a:t>
            </a:r>
          </a:p>
        </p:txBody>
      </p:sp>
      <p:sp>
        <p:nvSpPr>
          <p:cNvPr id="4" name="TextBox 3">
            <a:extLst>
              <a:ext uri="{FF2B5EF4-FFF2-40B4-BE49-F238E27FC236}">
                <a16:creationId xmlns:a16="http://schemas.microsoft.com/office/drawing/2014/main" id="{FC6AA2C0-3BEF-CE26-3E5D-CAAAB162370D}"/>
              </a:ext>
            </a:extLst>
          </p:cNvPr>
          <p:cNvSpPr txBox="1"/>
          <p:nvPr/>
        </p:nvSpPr>
        <p:spPr>
          <a:xfrm>
            <a:off x="409290" y="1219924"/>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Engage Step 5</a:t>
            </a:r>
            <a:endParaRPr lang="en-AU" sz="2000" b="1" dirty="0">
              <a:solidFill>
                <a:schemeClr val="tx1">
                  <a:lumMod val="75000"/>
                  <a:lumOff val="25000"/>
                </a:schemeClr>
              </a:solidFill>
              <a:latin typeface="Barlow" panose="00000500000000000000" pitchFamily="2" charset="0"/>
            </a:endParaRPr>
          </a:p>
        </p:txBody>
      </p:sp>
      <p:sp>
        <p:nvSpPr>
          <p:cNvPr id="5" name="TextBox 4">
            <a:extLst>
              <a:ext uri="{FF2B5EF4-FFF2-40B4-BE49-F238E27FC236}">
                <a16:creationId xmlns:a16="http://schemas.microsoft.com/office/drawing/2014/main" id="{BC281357-A097-CEF3-031C-F07E640FF059}"/>
              </a:ext>
            </a:extLst>
          </p:cNvPr>
          <p:cNvSpPr txBox="1"/>
          <p:nvPr/>
        </p:nvSpPr>
        <p:spPr>
          <a:xfrm>
            <a:off x="874652" y="1620034"/>
            <a:ext cx="2440613" cy="923330"/>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Personalised treatment recommendations</a:t>
            </a:r>
          </a:p>
        </p:txBody>
      </p:sp>
      <p:pic>
        <p:nvPicPr>
          <p:cNvPr id="8" name="Graphic 7" descr="Checklist with solid fill">
            <a:extLst>
              <a:ext uri="{FF2B5EF4-FFF2-40B4-BE49-F238E27FC236}">
                <a16:creationId xmlns:a16="http://schemas.microsoft.com/office/drawing/2014/main" id="{90932180-222A-A12E-496A-6D2C99227C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290" y="1775937"/>
            <a:ext cx="549219" cy="549219"/>
          </a:xfrm>
          <a:prstGeom prst="rect">
            <a:avLst/>
          </a:prstGeom>
        </p:spPr>
      </p:pic>
      <p:sp>
        <p:nvSpPr>
          <p:cNvPr id="19" name="Oval 18">
            <a:extLst>
              <a:ext uri="{FF2B5EF4-FFF2-40B4-BE49-F238E27FC236}">
                <a16:creationId xmlns:a16="http://schemas.microsoft.com/office/drawing/2014/main" id="{9F869032-7C3E-E0D9-3665-56EEC77A650F}"/>
              </a:ext>
            </a:extLst>
          </p:cNvPr>
          <p:cNvSpPr/>
          <p:nvPr/>
        </p:nvSpPr>
        <p:spPr>
          <a:xfrm>
            <a:off x="1289586" y="256937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66A43DF2-B6F9-BECD-0248-422229814A5D}"/>
              </a:ext>
            </a:extLst>
          </p:cNvPr>
          <p:cNvSpPr txBox="1"/>
          <p:nvPr/>
        </p:nvSpPr>
        <p:spPr>
          <a:xfrm>
            <a:off x="5285101" y="1218479"/>
            <a:ext cx="212393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Engage Step 7</a:t>
            </a:r>
            <a:endParaRPr lang="en-AU" sz="2000" b="1" dirty="0">
              <a:solidFill>
                <a:schemeClr val="tx1">
                  <a:lumMod val="75000"/>
                  <a:lumOff val="25000"/>
                </a:schemeClr>
              </a:solidFill>
              <a:latin typeface="Barlow" panose="00000500000000000000" pitchFamily="2" charset="0"/>
            </a:endParaRPr>
          </a:p>
        </p:txBody>
      </p:sp>
      <p:sp>
        <p:nvSpPr>
          <p:cNvPr id="23" name="TextBox 22">
            <a:extLst>
              <a:ext uri="{FF2B5EF4-FFF2-40B4-BE49-F238E27FC236}">
                <a16:creationId xmlns:a16="http://schemas.microsoft.com/office/drawing/2014/main" id="{577FB17E-DAD3-3081-6819-66DE0E69AB1C}"/>
              </a:ext>
            </a:extLst>
          </p:cNvPr>
          <p:cNvSpPr txBox="1"/>
          <p:nvPr/>
        </p:nvSpPr>
        <p:spPr>
          <a:xfrm>
            <a:off x="5666606" y="1618589"/>
            <a:ext cx="1742425" cy="646331"/>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Nurse booster session</a:t>
            </a:r>
          </a:p>
        </p:txBody>
      </p:sp>
      <p:pic>
        <p:nvPicPr>
          <p:cNvPr id="29" name="Graphic 28" descr="Stethoscope with solid fill">
            <a:extLst>
              <a:ext uri="{FF2B5EF4-FFF2-40B4-BE49-F238E27FC236}">
                <a16:creationId xmlns:a16="http://schemas.microsoft.com/office/drawing/2014/main" id="{D907427B-2389-17F5-00F6-5A6D4674FD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3336" y="1712572"/>
            <a:ext cx="476289" cy="476289"/>
          </a:xfrm>
          <a:prstGeom prst="rect">
            <a:avLst/>
          </a:prstGeom>
        </p:spPr>
      </p:pic>
      <p:sp>
        <p:nvSpPr>
          <p:cNvPr id="39" name="TextBox 38">
            <a:extLst>
              <a:ext uri="{FF2B5EF4-FFF2-40B4-BE49-F238E27FC236}">
                <a16:creationId xmlns:a16="http://schemas.microsoft.com/office/drawing/2014/main" id="{A7D449A9-3691-A203-1407-2F30AC983825}"/>
              </a:ext>
            </a:extLst>
          </p:cNvPr>
          <p:cNvSpPr txBox="1"/>
          <p:nvPr/>
        </p:nvSpPr>
        <p:spPr>
          <a:xfrm>
            <a:off x="4840711" y="3050636"/>
            <a:ext cx="3029121" cy="369332"/>
          </a:xfrm>
          <a:prstGeom prst="rect">
            <a:avLst/>
          </a:prstGeom>
          <a:noFill/>
        </p:spPr>
        <p:txBody>
          <a:bodyPr wrap="square" rtlCol="0">
            <a:spAutoFit/>
          </a:bodyPr>
          <a:lstStyle/>
          <a:p>
            <a:r>
              <a:rPr lang="en-AU" dirty="0">
                <a:solidFill>
                  <a:schemeClr val="accent5"/>
                </a:solidFill>
                <a:latin typeface="Barlow" panose="00000500000000000000" pitchFamily="2" charset="0"/>
              </a:rPr>
              <a:t>Extensive intervention</a:t>
            </a:r>
          </a:p>
        </p:txBody>
      </p:sp>
      <p:sp>
        <p:nvSpPr>
          <p:cNvPr id="41" name="Oval 40">
            <a:extLst>
              <a:ext uri="{FF2B5EF4-FFF2-40B4-BE49-F238E27FC236}">
                <a16:creationId xmlns:a16="http://schemas.microsoft.com/office/drawing/2014/main" id="{D1DF3DA9-4368-84FE-92AB-9F7124680C40}"/>
              </a:ext>
            </a:extLst>
          </p:cNvPr>
          <p:cNvSpPr/>
          <p:nvPr/>
        </p:nvSpPr>
        <p:spPr>
          <a:xfrm>
            <a:off x="5991935" y="256937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Graphic 43" descr="Female Profile with solid fill">
            <a:extLst>
              <a:ext uri="{FF2B5EF4-FFF2-40B4-BE49-F238E27FC236}">
                <a16:creationId xmlns:a16="http://schemas.microsoft.com/office/drawing/2014/main" id="{6BFC74FD-ACE5-D698-ADFE-2E40A89999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34294" y="1725705"/>
            <a:ext cx="551043" cy="551043"/>
          </a:xfrm>
          <a:prstGeom prst="rect">
            <a:avLst/>
          </a:prstGeom>
        </p:spPr>
      </p:pic>
      <p:pic>
        <p:nvPicPr>
          <p:cNvPr id="46" name="Graphic 45" descr="Speech outline">
            <a:extLst>
              <a:ext uri="{FF2B5EF4-FFF2-40B4-BE49-F238E27FC236}">
                <a16:creationId xmlns:a16="http://schemas.microsoft.com/office/drawing/2014/main" id="{6EB78683-8F40-BF8A-A2DF-A806FE25BD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8279" y="1643107"/>
            <a:ext cx="422909" cy="422909"/>
          </a:xfrm>
          <a:prstGeom prst="rect">
            <a:avLst/>
          </a:prstGeom>
        </p:spPr>
      </p:pic>
      <p:sp>
        <p:nvSpPr>
          <p:cNvPr id="49" name="Oval 48">
            <a:extLst>
              <a:ext uri="{FF2B5EF4-FFF2-40B4-BE49-F238E27FC236}">
                <a16:creationId xmlns:a16="http://schemas.microsoft.com/office/drawing/2014/main" id="{41427ADE-A6D1-7F71-91CA-B334F0023E63}"/>
              </a:ext>
            </a:extLst>
          </p:cNvPr>
          <p:cNvSpPr/>
          <p:nvPr/>
        </p:nvSpPr>
        <p:spPr>
          <a:xfrm>
            <a:off x="11041826" y="2569377"/>
            <a:ext cx="363338" cy="342900"/>
          </a:xfrm>
          <a:prstGeom prst="ellipse">
            <a:avLst/>
          </a:prstGeom>
          <a:solidFill>
            <a:schemeClr val="bg1"/>
          </a:solidFill>
          <a:ln w="57150">
            <a:solidFill>
              <a:srgbClr val="3F6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a:extLst>
              <a:ext uri="{FF2B5EF4-FFF2-40B4-BE49-F238E27FC236}">
                <a16:creationId xmlns:a16="http://schemas.microsoft.com/office/drawing/2014/main" id="{B8566D93-EC88-C758-2CF4-2E5C7EA81473}"/>
              </a:ext>
            </a:extLst>
          </p:cNvPr>
          <p:cNvSpPr txBox="1"/>
          <p:nvPr/>
        </p:nvSpPr>
        <p:spPr>
          <a:xfrm>
            <a:off x="10509816" y="2991617"/>
            <a:ext cx="1576210" cy="954107"/>
          </a:xfrm>
          <a:prstGeom prst="rect">
            <a:avLst/>
          </a:prstGeom>
          <a:noFill/>
        </p:spPr>
        <p:txBody>
          <a:bodyPr wrap="square">
            <a:spAutoFit/>
          </a:bodyPr>
          <a:lstStyle/>
          <a:p>
            <a:pPr algn="ctr"/>
            <a:r>
              <a:rPr lang="en-AU" sz="1400" dirty="0">
                <a:solidFill>
                  <a:srgbClr val="007882"/>
                </a:solidFill>
                <a:latin typeface="Barlow" pitchFamily="2" charset="77"/>
              </a:rPr>
              <a:t>Completed recommendation 6m post-intervention</a:t>
            </a:r>
          </a:p>
        </p:txBody>
      </p:sp>
      <p:sp>
        <p:nvSpPr>
          <p:cNvPr id="51" name="TextBox 50">
            <a:extLst>
              <a:ext uri="{FF2B5EF4-FFF2-40B4-BE49-F238E27FC236}">
                <a16:creationId xmlns:a16="http://schemas.microsoft.com/office/drawing/2014/main" id="{9B302042-8EC0-B5DE-DADC-65D62E07532B}"/>
              </a:ext>
            </a:extLst>
          </p:cNvPr>
          <p:cNvSpPr txBox="1"/>
          <p:nvPr/>
        </p:nvSpPr>
        <p:spPr>
          <a:xfrm>
            <a:off x="10291188" y="1218479"/>
            <a:ext cx="2052320" cy="400110"/>
          </a:xfrm>
          <a:prstGeom prst="rect">
            <a:avLst/>
          </a:prstGeom>
          <a:noFill/>
        </p:spPr>
        <p:txBody>
          <a:bodyPr wrap="square" rtlCol="0">
            <a:spAutoFit/>
          </a:bodyPr>
          <a:lstStyle/>
          <a:p>
            <a:r>
              <a:rPr lang="en-GB" sz="2000" b="1" dirty="0">
                <a:solidFill>
                  <a:schemeClr val="tx1">
                    <a:lumMod val="75000"/>
                    <a:lumOff val="25000"/>
                  </a:schemeClr>
                </a:solidFill>
                <a:latin typeface="Barlow" panose="00000500000000000000" pitchFamily="2" charset="0"/>
              </a:rPr>
              <a:t>Patient survey</a:t>
            </a:r>
            <a:endParaRPr lang="en-AU" sz="2000" b="1" dirty="0">
              <a:solidFill>
                <a:schemeClr val="tx1">
                  <a:lumMod val="75000"/>
                  <a:lumOff val="25000"/>
                </a:schemeClr>
              </a:solidFill>
              <a:latin typeface="Barlow" panose="00000500000000000000" pitchFamily="2" charset="0"/>
            </a:endParaRPr>
          </a:p>
        </p:txBody>
      </p:sp>
      <p:sp>
        <p:nvSpPr>
          <p:cNvPr id="52" name="TextBox 51">
            <a:extLst>
              <a:ext uri="{FF2B5EF4-FFF2-40B4-BE49-F238E27FC236}">
                <a16:creationId xmlns:a16="http://schemas.microsoft.com/office/drawing/2014/main" id="{85184D2E-D544-171A-1A67-FD8BA055A3B5}"/>
              </a:ext>
            </a:extLst>
          </p:cNvPr>
          <p:cNvSpPr txBox="1"/>
          <p:nvPr/>
        </p:nvSpPr>
        <p:spPr>
          <a:xfrm>
            <a:off x="10731355" y="1762416"/>
            <a:ext cx="1742425" cy="369332"/>
          </a:xfrm>
          <a:prstGeom prst="rect">
            <a:avLst/>
          </a:prstGeom>
          <a:noFill/>
        </p:spPr>
        <p:txBody>
          <a:bodyPr wrap="square" rtlCol="0">
            <a:spAutoFit/>
          </a:bodyPr>
          <a:lstStyle/>
          <a:p>
            <a:r>
              <a:rPr lang="en-AU" dirty="0">
                <a:solidFill>
                  <a:schemeClr val="tx1">
                    <a:lumMod val="75000"/>
                    <a:lumOff val="25000"/>
                  </a:schemeClr>
                </a:solidFill>
                <a:latin typeface="Barlow" panose="00000500000000000000" pitchFamily="2" charset="0"/>
              </a:rPr>
              <a:t>6-months</a:t>
            </a:r>
          </a:p>
        </p:txBody>
      </p:sp>
      <p:pic>
        <p:nvPicPr>
          <p:cNvPr id="7" name="Picture 6">
            <a:extLst>
              <a:ext uri="{FF2B5EF4-FFF2-40B4-BE49-F238E27FC236}">
                <a16:creationId xmlns:a16="http://schemas.microsoft.com/office/drawing/2014/main" id="{CABC80F6-9954-ABD0-82AB-A2B01333AEF7}"/>
              </a:ext>
            </a:extLst>
          </p:cNvPr>
          <p:cNvPicPr>
            <a:picLocks noChangeAspect="1"/>
          </p:cNvPicPr>
          <p:nvPr/>
        </p:nvPicPr>
        <p:blipFill>
          <a:blip r:embed="rId10"/>
          <a:stretch>
            <a:fillRect/>
          </a:stretch>
        </p:blipFill>
        <p:spPr>
          <a:xfrm>
            <a:off x="11266178" y="5850636"/>
            <a:ext cx="764506" cy="822570"/>
          </a:xfrm>
          <a:prstGeom prst="rect">
            <a:avLst/>
          </a:prstGeom>
        </p:spPr>
      </p:pic>
    </p:spTree>
    <p:extLst>
      <p:ext uri="{BB962C8B-B14F-4D97-AF65-F5344CB8AC3E}">
        <p14:creationId xmlns:p14="http://schemas.microsoft.com/office/powerpoint/2010/main" val="566048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507B79C-D6AD-DA5F-1462-CE78C527A2EA}"/>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4F8E644D-6987-75A4-2566-47113540B7DB}"/>
              </a:ext>
            </a:extLst>
          </p:cNvPr>
          <p:cNvSpPr txBox="1"/>
          <p:nvPr/>
        </p:nvSpPr>
        <p:spPr>
          <a:xfrm>
            <a:off x="8308131"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4</a:t>
            </a:r>
          </a:p>
        </p:txBody>
      </p:sp>
      <p:sp>
        <p:nvSpPr>
          <p:cNvPr id="59" name="TextBox 58">
            <a:extLst>
              <a:ext uri="{FF2B5EF4-FFF2-40B4-BE49-F238E27FC236}">
                <a16:creationId xmlns:a16="http://schemas.microsoft.com/office/drawing/2014/main" id="{248867E4-3067-7806-5E7D-7D55B3D41404}"/>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3a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1F3C504E-DD0A-E8DF-2408-FFCC1C906477}"/>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6" name="Graphic 5">
            <a:extLst>
              <a:ext uri="{FF2B5EF4-FFF2-40B4-BE49-F238E27FC236}">
                <a16:creationId xmlns:a16="http://schemas.microsoft.com/office/drawing/2014/main" id="{3FB47B78-5AB8-DB72-DC4B-3A23120250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5041" y="1779694"/>
            <a:ext cx="2918441" cy="3865698"/>
          </a:xfrm>
          <a:prstGeom prst="rect">
            <a:avLst/>
          </a:prstGeom>
        </p:spPr>
      </p:pic>
      <p:pic>
        <p:nvPicPr>
          <p:cNvPr id="7" name="Graphic 6">
            <a:extLst>
              <a:ext uri="{FF2B5EF4-FFF2-40B4-BE49-F238E27FC236}">
                <a16:creationId xmlns:a16="http://schemas.microsoft.com/office/drawing/2014/main" id="{F49E8FB2-CF10-6D3C-4C55-35AA3E89BB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2337" y="2128371"/>
            <a:ext cx="2400300" cy="2057400"/>
          </a:xfrm>
          <a:prstGeom prst="rect">
            <a:avLst/>
          </a:prstGeom>
        </p:spPr>
      </p:pic>
      <p:sp>
        <p:nvSpPr>
          <p:cNvPr id="8" name="TextBox 7">
            <a:extLst>
              <a:ext uri="{FF2B5EF4-FFF2-40B4-BE49-F238E27FC236}">
                <a16:creationId xmlns:a16="http://schemas.microsoft.com/office/drawing/2014/main" id="{6EE5C221-A688-AC61-6F8C-DF26DC0AA2F6}"/>
              </a:ext>
            </a:extLst>
          </p:cNvPr>
          <p:cNvSpPr txBox="1"/>
          <p:nvPr/>
        </p:nvSpPr>
        <p:spPr>
          <a:xfrm>
            <a:off x="1476384" y="4364055"/>
            <a:ext cx="3132206" cy="707886"/>
          </a:xfrm>
          <a:prstGeom prst="rect">
            <a:avLst/>
          </a:prstGeom>
          <a:noFill/>
        </p:spPr>
        <p:txBody>
          <a:bodyPr wrap="square" rtlCol="0">
            <a:spAutoFit/>
          </a:bodyPr>
          <a:lstStyle/>
          <a:p>
            <a:pPr algn="ctr"/>
            <a:r>
              <a:rPr lang="en-AU" sz="2000" dirty="0">
                <a:latin typeface="Barlow" pitchFamily="2" charset="77"/>
              </a:rPr>
              <a:t>Barriers/facilitators in primary care</a:t>
            </a:r>
          </a:p>
        </p:txBody>
      </p:sp>
      <p:sp>
        <p:nvSpPr>
          <p:cNvPr id="9" name="Right Arrow 8">
            <a:extLst>
              <a:ext uri="{FF2B5EF4-FFF2-40B4-BE49-F238E27FC236}">
                <a16:creationId xmlns:a16="http://schemas.microsoft.com/office/drawing/2014/main" id="{DBE1EF29-28FD-0F7C-6BA2-876AA5B37CED}"/>
              </a:ext>
            </a:extLst>
          </p:cNvPr>
          <p:cNvSpPr/>
          <p:nvPr/>
        </p:nvSpPr>
        <p:spPr>
          <a:xfrm>
            <a:off x="5141588" y="3157071"/>
            <a:ext cx="1587500" cy="567086"/>
          </a:xfrm>
          <a:prstGeom prst="rightArrow">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B3A15FB-8847-1602-1A74-75F4FEBCE646}"/>
              </a:ext>
            </a:extLst>
          </p:cNvPr>
          <p:cNvSpPr txBox="1"/>
          <p:nvPr/>
        </p:nvSpPr>
        <p:spPr>
          <a:xfrm>
            <a:off x="446592" y="3724157"/>
            <a:ext cx="1892539" cy="646331"/>
          </a:xfrm>
          <a:prstGeom prst="rect">
            <a:avLst/>
          </a:prstGeom>
          <a:noFill/>
        </p:spPr>
        <p:txBody>
          <a:bodyPr wrap="square" rtlCol="0">
            <a:spAutoFit/>
          </a:bodyPr>
          <a:lstStyle/>
          <a:p>
            <a:pPr algn="r"/>
            <a:r>
              <a:rPr lang="en-AU" sz="3600" i="1" dirty="0">
                <a:solidFill>
                  <a:srgbClr val="517EFF"/>
                </a:solidFill>
                <a:latin typeface="Barlow" pitchFamily="2" charset="77"/>
                <a:ea typeface="Harding Text Web Bold" pitchFamily="2" charset="0"/>
              </a:rPr>
              <a:t>IRLM</a:t>
            </a:r>
            <a:endParaRPr lang="en-AU" sz="2800" i="1" dirty="0">
              <a:solidFill>
                <a:srgbClr val="517EFF"/>
              </a:solidFill>
              <a:latin typeface="Barlow" pitchFamily="2" charset="77"/>
              <a:ea typeface="Harding Text Web Regular" pitchFamily="2" charset="0"/>
            </a:endParaRPr>
          </a:p>
        </p:txBody>
      </p:sp>
      <p:pic>
        <p:nvPicPr>
          <p:cNvPr id="11" name="Picture 10">
            <a:extLst>
              <a:ext uri="{FF2B5EF4-FFF2-40B4-BE49-F238E27FC236}">
                <a16:creationId xmlns:a16="http://schemas.microsoft.com/office/drawing/2014/main" id="{343EB80B-FA37-77F9-E374-D6058FCA6ABD}"/>
              </a:ext>
            </a:extLst>
          </p:cNvPr>
          <p:cNvPicPr>
            <a:picLocks noChangeAspect="1"/>
          </p:cNvPicPr>
          <p:nvPr/>
        </p:nvPicPr>
        <p:blipFill rotWithShape="1">
          <a:blip r:embed="rId6"/>
          <a:srcRect l="17615" r="18676"/>
          <a:stretch/>
        </p:blipFill>
        <p:spPr>
          <a:xfrm>
            <a:off x="10264034" y="5875908"/>
            <a:ext cx="693208" cy="792281"/>
          </a:xfrm>
          <a:prstGeom prst="rect">
            <a:avLst/>
          </a:prstGeom>
        </p:spPr>
      </p:pic>
      <p:pic>
        <p:nvPicPr>
          <p:cNvPr id="12" name="Picture 11">
            <a:extLst>
              <a:ext uri="{FF2B5EF4-FFF2-40B4-BE49-F238E27FC236}">
                <a16:creationId xmlns:a16="http://schemas.microsoft.com/office/drawing/2014/main" id="{2B9B1854-BAE9-3CDE-45B8-6E691BC71E2D}"/>
              </a:ext>
            </a:extLst>
          </p:cNvPr>
          <p:cNvPicPr>
            <a:picLocks noChangeAspect="1"/>
          </p:cNvPicPr>
          <p:nvPr/>
        </p:nvPicPr>
        <p:blipFill>
          <a:blip r:embed="rId7"/>
          <a:stretch>
            <a:fillRect/>
          </a:stretch>
        </p:blipFill>
        <p:spPr>
          <a:xfrm>
            <a:off x="11266178" y="5850636"/>
            <a:ext cx="764506" cy="822570"/>
          </a:xfrm>
          <a:prstGeom prst="rect">
            <a:avLst/>
          </a:prstGeom>
        </p:spPr>
      </p:pic>
      <p:cxnSp>
        <p:nvCxnSpPr>
          <p:cNvPr id="13" name="Straight Connector 12">
            <a:extLst>
              <a:ext uri="{FF2B5EF4-FFF2-40B4-BE49-F238E27FC236}">
                <a16:creationId xmlns:a16="http://schemas.microsoft.com/office/drawing/2014/main" id="{A08C6C90-1641-AA5D-C952-5E09FEA7B1CB}"/>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17159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F537-1001-1B1D-6609-240821909690}"/>
            </a:ext>
          </a:extLst>
        </p:cNvPr>
        <p:cNvGrpSpPr/>
        <p:nvPr/>
      </p:nvGrpSpPr>
      <p:grpSpPr>
        <a:xfrm>
          <a:off x="0" y="0"/>
          <a:ext cx="0" cy="0"/>
          <a:chOff x="0" y="0"/>
          <a:chExt cx="0" cy="0"/>
        </a:xfrm>
      </p:grpSpPr>
      <p:sp>
        <p:nvSpPr>
          <p:cNvPr id="59" name="TextBox 58">
            <a:extLst>
              <a:ext uri="{FF2B5EF4-FFF2-40B4-BE49-F238E27FC236}">
                <a16:creationId xmlns:a16="http://schemas.microsoft.com/office/drawing/2014/main" id="{55CD0070-7C6B-DE40-6178-C6805E4D294F}"/>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3a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4862244E-4AB3-FE8D-8A0E-0CDD45B583D9}"/>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D64EA17-F6FF-D8B4-0036-1533EAFEC8A6}"/>
              </a:ext>
            </a:extLst>
          </p:cNvPr>
          <p:cNvPicPr>
            <a:picLocks noChangeAspect="1"/>
          </p:cNvPicPr>
          <p:nvPr/>
        </p:nvPicPr>
        <p:blipFill rotWithShape="1">
          <a:blip r:embed="rId2"/>
          <a:srcRect l="17615" r="18676"/>
          <a:stretch/>
        </p:blipFill>
        <p:spPr>
          <a:xfrm>
            <a:off x="10264034" y="5875908"/>
            <a:ext cx="693208" cy="792281"/>
          </a:xfrm>
          <a:prstGeom prst="rect">
            <a:avLst/>
          </a:prstGeom>
        </p:spPr>
      </p:pic>
      <p:pic>
        <p:nvPicPr>
          <p:cNvPr id="12" name="Picture 11">
            <a:extLst>
              <a:ext uri="{FF2B5EF4-FFF2-40B4-BE49-F238E27FC236}">
                <a16:creationId xmlns:a16="http://schemas.microsoft.com/office/drawing/2014/main" id="{79F52304-B881-5D8E-2939-E6804F343E42}"/>
              </a:ext>
            </a:extLst>
          </p:cNvPr>
          <p:cNvPicPr>
            <a:picLocks noChangeAspect="1"/>
          </p:cNvPicPr>
          <p:nvPr/>
        </p:nvPicPr>
        <p:blipFill>
          <a:blip r:embed="rId3"/>
          <a:stretch>
            <a:fillRect/>
          </a:stretch>
        </p:blipFill>
        <p:spPr>
          <a:xfrm>
            <a:off x="11266178" y="5850636"/>
            <a:ext cx="764506" cy="822570"/>
          </a:xfrm>
          <a:prstGeom prst="rect">
            <a:avLst/>
          </a:prstGeom>
        </p:spPr>
      </p:pic>
      <p:cxnSp>
        <p:nvCxnSpPr>
          <p:cNvPr id="13" name="Straight Connector 12">
            <a:extLst>
              <a:ext uri="{FF2B5EF4-FFF2-40B4-BE49-F238E27FC236}">
                <a16:creationId xmlns:a16="http://schemas.microsoft.com/office/drawing/2014/main" id="{6EFAB1FE-E5E9-C565-0585-461CF918930D}"/>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pic>
        <p:nvPicPr>
          <p:cNvPr id="2" name="Graphic 1">
            <a:extLst>
              <a:ext uri="{FF2B5EF4-FFF2-40B4-BE49-F238E27FC236}">
                <a16:creationId xmlns:a16="http://schemas.microsoft.com/office/drawing/2014/main" id="{B17820CC-0F39-46A4-DE5D-AC651ED811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0666" y="275824"/>
            <a:ext cx="2862062" cy="3922646"/>
          </a:xfrm>
          <a:prstGeom prst="rect">
            <a:avLst/>
          </a:prstGeom>
        </p:spPr>
      </p:pic>
      <p:sp>
        <p:nvSpPr>
          <p:cNvPr id="3" name="TextBox 2">
            <a:extLst>
              <a:ext uri="{FF2B5EF4-FFF2-40B4-BE49-F238E27FC236}">
                <a16:creationId xmlns:a16="http://schemas.microsoft.com/office/drawing/2014/main" id="{E8A62E67-4E62-69B6-7AE4-2845894933C3}"/>
              </a:ext>
            </a:extLst>
          </p:cNvPr>
          <p:cNvSpPr txBox="1"/>
          <p:nvPr/>
        </p:nvSpPr>
        <p:spPr>
          <a:xfrm>
            <a:off x="1383393" y="1931370"/>
            <a:ext cx="7212866" cy="1015663"/>
          </a:xfrm>
          <a:prstGeom prst="rect">
            <a:avLst/>
          </a:prstGeom>
          <a:noFill/>
        </p:spPr>
        <p:txBody>
          <a:bodyPr wrap="square" rtlCol="0">
            <a:spAutoFit/>
          </a:bodyPr>
          <a:lstStyle/>
          <a:p>
            <a:pPr>
              <a:spcAft>
                <a:spcPts val="600"/>
              </a:spcAft>
            </a:pPr>
            <a:r>
              <a:rPr lang="en-AU" sz="2000" b="1" u="sng" dirty="0">
                <a:solidFill>
                  <a:srgbClr val="404040"/>
                </a:solidFill>
                <a:latin typeface="Barlow" pitchFamily="2" charset="77"/>
              </a:rPr>
              <a:t>Investigate</a:t>
            </a:r>
            <a:r>
              <a:rPr lang="en-AU" sz="2000" dirty="0">
                <a:solidFill>
                  <a:srgbClr val="404040"/>
                </a:solidFill>
                <a:latin typeface="Barlow" pitchFamily="2" charset="77"/>
              </a:rPr>
              <a:t> PCPs preferences for Engage care plans, and </a:t>
            </a:r>
            <a:r>
              <a:rPr lang="en-AU" sz="2000" b="1" u="sng" dirty="0">
                <a:solidFill>
                  <a:srgbClr val="404040"/>
                </a:solidFill>
                <a:latin typeface="Barlow" pitchFamily="2" charset="77"/>
              </a:rPr>
              <a:t>identify</a:t>
            </a:r>
            <a:r>
              <a:rPr lang="en-AU" sz="2000" dirty="0">
                <a:solidFill>
                  <a:srgbClr val="404040"/>
                </a:solidFill>
                <a:latin typeface="Barlow" pitchFamily="2" charset="77"/>
              </a:rPr>
              <a:t> barriers and facilitators to implementing survivorship care</a:t>
            </a:r>
          </a:p>
        </p:txBody>
      </p:sp>
      <p:sp>
        <p:nvSpPr>
          <p:cNvPr id="6" name="TextBox 5">
            <a:extLst>
              <a:ext uri="{FF2B5EF4-FFF2-40B4-BE49-F238E27FC236}">
                <a16:creationId xmlns:a16="http://schemas.microsoft.com/office/drawing/2014/main" id="{02ECEF88-06F6-AA1B-8C97-DCE576511833}"/>
              </a:ext>
            </a:extLst>
          </p:cNvPr>
          <p:cNvSpPr txBox="1"/>
          <p:nvPr/>
        </p:nvSpPr>
        <p:spPr>
          <a:xfrm>
            <a:off x="315412" y="1458781"/>
            <a:ext cx="1034787" cy="523220"/>
          </a:xfrm>
          <a:prstGeom prst="rect">
            <a:avLst/>
          </a:prstGeom>
          <a:noFill/>
        </p:spPr>
        <p:txBody>
          <a:bodyPr wrap="square" rtlCol="0">
            <a:spAutoFit/>
          </a:bodyPr>
          <a:lstStyle/>
          <a:p>
            <a:pPr>
              <a:spcAft>
                <a:spcPts val="600"/>
              </a:spcAft>
            </a:pPr>
            <a:r>
              <a:rPr lang="en-AU" sz="2800" dirty="0">
                <a:solidFill>
                  <a:srgbClr val="3F61C4"/>
                </a:solidFill>
              </a:rPr>
              <a:t>AIM</a:t>
            </a:r>
            <a:endParaRPr lang="en-AU" sz="2800" dirty="0">
              <a:solidFill>
                <a:srgbClr val="404040"/>
              </a:solidFill>
            </a:endParaRPr>
          </a:p>
        </p:txBody>
      </p:sp>
      <p:pic>
        <p:nvPicPr>
          <p:cNvPr id="8" name="Graphic 7" descr="Bullseye with solid fill">
            <a:extLst>
              <a:ext uri="{FF2B5EF4-FFF2-40B4-BE49-F238E27FC236}">
                <a16:creationId xmlns:a16="http://schemas.microsoft.com/office/drawing/2014/main" id="{51D11CC9-E8E6-89D1-9C75-32696389C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193" y="1982002"/>
            <a:ext cx="914400" cy="914400"/>
          </a:xfrm>
          <a:prstGeom prst="rect">
            <a:avLst/>
          </a:prstGeom>
        </p:spPr>
      </p:pic>
      <p:sp>
        <p:nvSpPr>
          <p:cNvPr id="9" name="TextBox 8">
            <a:extLst>
              <a:ext uri="{FF2B5EF4-FFF2-40B4-BE49-F238E27FC236}">
                <a16:creationId xmlns:a16="http://schemas.microsoft.com/office/drawing/2014/main" id="{0F27C950-1FE0-CD17-5131-33852264DD45}"/>
              </a:ext>
            </a:extLst>
          </p:cNvPr>
          <p:cNvSpPr txBox="1"/>
          <p:nvPr/>
        </p:nvSpPr>
        <p:spPr>
          <a:xfrm>
            <a:off x="1383393" y="5219239"/>
            <a:ext cx="7745460" cy="646331"/>
          </a:xfrm>
          <a:prstGeom prst="rect">
            <a:avLst/>
          </a:prstGeom>
          <a:noFill/>
        </p:spPr>
        <p:txBody>
          <a:bodyPr wrap="square" rtlCol="0">
            <a:spAutoFit/>
          </a:bodyPr>
          <a:lstStyle/>
          <a:p>
            <a:r>
              <a:rPr lang="en-AU" sz="2000" dirty="0">
                <a:solidFill>
                  <a:srgbClr val="404040"/>
                </a:solidFill>
                <a:latin typeface="Barlow" pitchFamily="2" charset="77"/>
              </a:rPr>
              <a:t>Hybrid inductive-deductive thematic analysis </a:t>
            </a:r>
          </a:p>
          <a:p>
            <a:r>
              <a:rPr lang="en-AU" sz="1600" dirty="0">
                <a:solidFill>
                  <a:srgbClr val="404040"/>
                </a:solidFill>
                <a:latin typeface="Barlow" pitchFamily="2" charset="77"/>
              </a:rPr>
              <a:t>CFIR2.0/TDF frameworks</a:t>
            </a:r>
          </a:p>
        </p:txBody>
      </p:sp>
      <p:sp>
        <p:nvSpPr>
          <p:cNvPr id="10" name="TextBox 9">
            <a:extLst>
              <a:ext uri="{FF2B5EF4-FFF2-40B4-BE49-F238E27FC236}">
                <a16:creationId xmlns:a16="http://schemas.microsoft.com/office/drawing/2014/main" id="{64D50FBE-8236-CF52-3E3E-6F9A3B0236B8}"/>
              </a:ext>
            </a:extLst>
          </p:cNvPr>
          <p:cNvSpPr txBox="1"/>
          <p:nvPr/>
        </p:nvSpPr>
        <p:spPr>
          <a:xfrm>
            <a:off x="1385840" y="3641734"/>
            <a:ext cx="6089387" cy="646331"/>
          </a:xfrm>
          <a:prstGeom prst="rect">
            <a:avLst/>
          </a:prstGeom>
          <a:noFill/>
        </p:spPr>
        <p:txBody>
          <a:bodyPr wrap="square" rtlCol="0">
            <a:spAutoFit/>
          </a:bodyPr>
          <a:lstStyle/>
          <a:p>
            <a:r>
              <a:rPr lang="en-AU" sz="2000" dirty="0">
                <a:solidFill>
                  <a:srgbClr val="404040"/>
                </a:solidFill>
                <a:latin typeface="Barlow" pitchFamily="2" charset="77"/>
              </a:rPr>
              <a:t>N=20 semi-structured PCP interviews</a:t>
            </a:r>
          </a:p>
          <a:p>
            <a:r>
              <a:rPr lang="en-AU" sz="1600" i="1" dirty="0">
                <a:solidFill>
                  <a:srgbClr val="404040"/>
                </a:solidFill>
                <a:latin typeface="Barlow" pitchFamily="2" charset="77"/>
              </a:rPr>
              <a:t>CFIR guided + cognitive interviewing</a:t>
            </a:r>
            <a:endParaRPr lang="en-AU" sz="1200" i="1" dirty="0">
              <a:solidFill>
                <a:srgbClr val="404040"/>
              </a:solidFill>
              <a:latin typeface="Barlow" pitchFamily="2" charset="77"/>
            </a:endParaRPr>
          </a:p>
        </p:txBody>
      </p:sp>
      <p:pic>
        <p:nvPicPr>
          <p:cNvPr id="16" name="Graphic 15" descr="Chat with solid fill">
            <a:extLst>
              <a:ext uri="{FF2B5EF4-FFF2-40B4-BE49-F238E27FC236}">
                <a16:creationId xmlns:a16="http://schemas.microsoft.com/office/drawing/2014/main" id="{F273574D-EC0C-90A1-0692-7450096E23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193" y="3546697"/>
            <a:ext cx="914400" cy="914400"/>
          </a:xfrm>
          <a:prstGeom prst="rect">
            <a:avLst/>
          </a:prstGeom>
        </p:spPr>
      </p:pic>
      <p:sp>
        <p:nvSpPr>
          <p:cNvPr id="17" name="TextBox 16">
            <a:extLst>
              <a:ext uri="{FF2B5EF4-FFF2-40B4-BE49-F238E27FC236}">
                <a16:creationId xmlns:a16="http://schemas.microsoft.com/office/drawing/2014/main" id="{E85A3E04-730C-48B2-F8F3-53F0016B46F5}"/>
              </a:ext>
            </a:extLst>
          </p:cNvPr>
          <p:cNvSpPr txBox="1"/>
          <p:nvPr/>
        </p:nvSpPr>
        <p:spPr>
          <a:xfrm>
            <a:off x="232473" y="3140781"/>
            <a:ext cx="1804507" cy="523220"/>
          </a:xfrm>
          <a:prstGeom prst="rect">
            <a:avLst/>
          </a:prstGeom>
          <a:noFill/>
        </p:spPr>
        <p:txBody>
          <a:bodyPr wrap="square" rtlCol="0">
            <a:spAutoFit/>
          </a:bodyPr>
          <a:lstStyle/>
          <a:p>
            <a:pPr>
              <a:spcAft>
                <a:spcPts val="600"/>
              </a:spcAft>
            </a:pPr>
            <a:r>
              <a:rPr lang="en-AU" sz="2800" dirty="0">
                <a:solidFill>
                  <a:srgbClr val="3F61C4"/>
                </a:solidFill>
              </a:rPr>
              <a:t>METHOD</a:t>
            </a:r>
            <a:endParaRPr lang="en-AU" sz="2800" dirty="0">
              <a:solidFill>
                <a:srgbClr val="404040"/>
              </a:solidFill>
            </a:endParaRPr>
          </a:p>
        </p:txBody>
      </p:sp>
      <p:sp>
        <p:nvSpPr>
          <p:cNvPr id="18" name="TextBox 17">
            <a:extLst>
              <a:ext uri="{FF2B5EF4-FFF2-40B4-BE49-F238E27FC236}">
                <a16:creationId xmlns:a16="http://schemas.microsoft.com/office/drawing/2014/main" id="{6B9EE6CE-8F98-DFB6-664B-22C7CB1F1601}"/>
              </a:ext>
            </a:extLst>
          </p:cNvPr>
          <p:cNvSpPr txBox="1"/>
          <p:nvPr/>
        </p:nvSpPr>
        <p:spPr>
          <a:xfrm>
            <a:off x="232473" y="4742518"/>
            <a:ext cx="1804507" cy="523220"/>
          </a:xfrm>
          <a:prstGeom prst="rect">
            <a:avLst/>
          </a:prstGeom>
          <a:noFill/>
        </p:spPr>
        <p:txBody>
          <a:bodyPr wrap="square" rtlCol="0">
            <a:spAutoFit/>
          </a:bodyPr>
          <a:lstStyle/>
          <a:p>
            <a:pPr>
              <a:spcAft>
                <a:spcPts val="600"/>
              </a:spcAft>
            </a:pPr>
            <a:r>
              <a:rPr lang="en-AU" sz="2800" dirty="0">
                <a:solidFill>
                  <a:srgbClr val="3F61C4"/>
                </a:solidFill>
              </a:rPr>
              <a:t>ANALYSIS</a:t>
            </a:r>
            <a:endParaRPr lang="en-AU" sz="2800" dirty="0">
              <a:solidFill>
                <a:srgbClr val="404040"/>
              </a:solidFill>
            </a:endParaRPr>
          </a:p>
        </p:txBody>
      </p:sp>
      <p:pic>
        <p:nvPicPr>
          <p:cNvPr id="20" name="Graphic 19" descr="Pie chart with solid fill">
            <a:extLst>
              <a:ext uri="{FF2B5EF4-FFF2-40B4-BE49-F238E27FC236}">
                <a16:creationId xmlns:a16="http://schemas.microsoft.com/office/drawing/2014/main" id="{071853D8-8639-A441-0D59-035BD3E6B9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7427" y="5167193"/>
            <a:ext cx="759932" cy="759932"/>
          </a:xfrm>
          <a:prstGeom prst="rect">
            <a:avLst/>
          </a:prstGeom>
        </p:spPr>
      </p:pic>
    </p:spTree>
    <p:extLst>
      <p:ext uri="{BB962C8B-B14F-4D97-AF65-F5344CB8AC3E}">
        <p14:creationId xmlns:p14="http://schemas.microsoft.com/office/powerpoint/2010/main" val="2990041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B055-73C9-1721-967B-3F037A1B0268}"/>
            </a:ext>
          </a:extLst>
        </p:cNvPr>
        <p:cNvGrpSpPr/>
        <p:nvPr/>
      </p:nvGrpSpPr>
      <p:grpSpPr>
        <a:xfrm>
          <a:off x="0" y="0"/>
          <a:ext cx="0" cy="0"/>
          <a:chOff x="0" y="0"/>
          <a:chExt cx="0" cy="0"/>
        </a:xfrm>
      </p:grpSpPr>
      <p:sp>
        <p:nvSpPr>
          <p:cNvPr id="59" name="TextBox 58">
            <a:extLst>
              <a:ext uri="{FF2B5EF4-FFF2-40B4-BE49-F238E27FC236}">
                <a16:creationId xmlns:a16="http://schemas.microsoft.com/office/drawing/2014/main" id="{C958A395-0507-B595-D0D8-EC2DCD8413EA}"/>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3a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849BBA91-04E8-A5ED-F99F-D6A2DAF305F0}"/>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98A751F-038B-AF9D-AE21-3F4B0FAF276C}"/>
              </a:ext>
            </a:extLst>
          </p:cNvPr>
          <p:cNvPicPr>
            <a:picLocks noChangeAspect="1"/>
          </p:cNvPicPr>
          <p:nvPr/>
        </p:nvPicPr>
        <p:blipFill rotWithShape="1">
          <a:blip r:embed="rId2"/>
          <a:srcRect l="17615" r="18676"/>
          <a:stretch/>
        </p:blipFill>
        <p:spPr>
          <a:xfrm>
            <a:off x="10264034" y="5875908"/>
            <a:ext cx="693208" cy="792281"/>
          </a:xfrm>
          <a:prstGeom prst="rect">
            <a:avLst/>
          </a:prstGeom>
        </p:spPr>
      </p:pic>
      <p:pic>
        <p:nvPicPr>
          <p:cNvPr id="12" name="Picture 11">
            <a:extLst>
              <a:ext uri="{FF2B5EF4-FFF2-40B4-BE49-F238E27FC236}">
                <a16:creationId xmlns:a16="http://schemas.microsoft.com/office/drawing/2014/main" id="{B4461C0F-377D-F878-FFF2-05F415020A7E}"/>
              </a:ext>
            </a:extLst>
          </p:cNvPr>
          <p:cNvPicPr>
            <a:picLocks noChangeAspect="1"/>
          </p:cNvPicPr>
          <p:nvPr/>
        </p:nvPicPr>
        <p:blipFill>
          <a:blip r:embed="rId3"/>
          <a:stretch>
            <a:fillRect/>
          </a:stretch>
        </p:blipFill>
        <p:spPr>
          <a:xfrm>
            <a:off x="11266178" y="5850636"/>
            <a:ext cx="764506" cy="822570"/>
          </a:xfrm>
          <a:prstGeom prst="rect">
            <a:avLst/>
          </a:prstGeom>
        </p:spPr>
      </p:pic>
      <p:cxnSp>
        <p:nvCxnSpPr>
          <p:cNvPr id="13" name="Straight Connector 12">
            <a:extLst>
              <a:ext uri="{FF2B5EF4-FFF2-40B4-BE49-F238E27FC236}">
                <a16:creationId xmlns:a16="http://schemas.microsoft.com/office/drawing/2014/main" id="{C4280D34-8263-4FC0-319D-454FE7FE46F0}"/>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grpSp>
        <p:nvGrpSpPr>
          <p:cNvPr id="35" name="Group 34">
            <a:extLst>
              <a:ext uri="{FF2B5EF4-FFF2-40B4-BE49-F238E27FC236}">
                <a16:creationId xmlns:a16="http://schemas.microsoft.com/office/drawing/2014/main" id="{7A238534-D174-F34E-2F0F-01B26230186D}"/>
              </a:ext>
            </a:extLst>
          </p:cNvPr>
          <p:cNvGrpSpPr/>
          <p:nvPr/>
        </p:nvGrpSpPr>
        <p:grpSpPr>
          <a:xfrm>
            <a:off x="454024" y="4378597"/>
            <a:ext cx="3384426" cy="2062040"/>
            <a:chOff x="6396226" y="4818797"/>
            <a:chExt cx="2613393" cy="2062040"/>
          </a:xfrm>
        </p:grpSpPr>
        <p:sp>
          <p:nvSpPr>
            <p:cNvPr id="36" name="TextBox 35">
              <a:extLst>
                <a:ext uri="{FF2B5EF4-FFF2-40B4-BE49-F238E27FC236}">
                  <a16:creationId xmlns:a16="http://schemas.microsoft.com/office/drawing/2014/main" id="{935518BD-9046-00A3-007B-4463BB240185}"/>
                </a:ext>
              </a:extLst>
            </p:cNvPr>
            <p:cNvSpPr txBox="1"/>
            <p:nvPr/>
          </p:nvSpPr>
          <p:spPr>
            <a:xfrm>
              <a:off x="6396226" y="4818797"/>
              <a:ext cx="2311530" cy="307777"/>
            </a:xfrm>
            <a:prstGeom prst="rect">
              <a:avLst/>
            </a:prstGeom>
            <a:noFill/>
            <a:ln>
              <a:noFill/>
            </a:ln>
          </p:spPr>
          <p:txBody>
            <a:bodyPr wrap="none" lIns="0" tIns="0" rIns="0" bIns="0" anchor="t">
              <a:spAutoFit/>
            </a:bodyPr>
            <a:lstStyle/>
            <a:p>
              <a:pPr algn="ctr"/>
              <a:r>
                <a:rPr lang="en-AU" sz="2000" b="1" dirty="0">
                  <a:solidFill>
                    <a:srgbClr val="007882"/>
                  </a:solidFill>
                  <a:latin typeface="Barlow" pitchFamily="2" charset="77"/>
                  <a:ea typeface="Roboto" panose="02000000000000000000" pitchFamily="2" charset="0"/>
                </a:rPr>
                <a:t>Patient level factors</a:t>
              </a:r>
              <a:endParaRPr sz="2000" b="1" dirty="0">
                <a:solidFill>
                  <a:srgbClr val="007882"/>
                </a:solidFill>
                <a:latin typeface="Barlow" pitchFamily="2" charset="77"/>
                <a:ea typeface="Roboto" panose="02000000000000000000" pitchFamily="2" charset="0"/>
              </a:endParaRPr>
            </a:p>
          </p:txBody>
        </p:sp>
        <p:sp>
          <p:nvSpPr>
            <p:cNvPr id="37" name="TextBox 36">
              <a:extLst>
                <a:ext uri="{FF2B5EF4-FFF2-40B4-BE49-F238E27FC236}">
                  <a16:creationId xmlns:a16="http://schemas.microsoft.com/office/drawing/2014/main" id="{8E4A97CF-E587-42C4-45F9-D56A85732FFB}"/>
                </a:ext>
              </a:extLst>
            </p:cNvPr>
            <p:cNvSpPr txBox="1"/>
            <p:nvPr/>
          </p:nvSpPr>
          <p:spPr>
            <a:xfrm>
              <a:off x="6439014" y="5249621"/>
              <a:ext cx="2570605" cy="1631216"/>
            </a:xfrm>
            <a:prstGeom prst="rect">
              <a:avLst/>
            </a:prstGeom>
            <a:noFill/>
            <a:ln>
              <a:noFill/>
            </a:ln>
          </p:spPr>
          <p:txBody>
            <a:bodyPr wrap="square" lIns="0" tIns="0" rIns="0" bIns="0" anchor="t">
              <a:spAutoFit/>
            </a:bodyPr>
            <a:lstStyle/>
            <a:p>
              <a:pPr marL="285750" indent="-285750">
                <a:spcAft>
                  <a:spcPts val="1200"/>
                </a:spcAft>
                <a:buFont typeface="Arial" panose="020B0604020202020204" pitchFamily="34" charset="0"/>
                <a:buChar char="•"/>
              </a:pPr>
              <a:r>
                <a:rPr lang="en-AU" b="0" dirty="0">
                  <a:solidFill>
                    <a:srgbClr val="484848"/>
                  </a:solidFill>
                  <a:latin typeface="Barlow" pitchFamily="2" charset="77"/>
                  <a:ea typeface="Roboto" panose="02000000000000000000" pitchFamily="2" charset="0"/>
                </a:rPr>
                <a:t>Patients’ financial capacity </a:t>
              </a:r>
              <a:r>
                <a:rPr lang="en-AU" sz="1400" i="1" dirty="0">
                  <a:solidFill>
                    <a:srgbClr val="484848"/>
                  </a:solidFill>
                  <a:latin typeface="Roboto" panose="02000000000000000000" pitchFamily="2" charset="0"/>
                  <a:ea typeface="Roboto" panose="02000000000000000000" pitchFamily="2" charset="0"/>
                </a:rPr>
                <a:t>Opportunity – environmental context and resources</a:t>
              </a:r>
            </a:p>
            <a:p>
              <a:pPr marL="285750" indent="-285750">
                <a:buFont typeface="Arial" panose="020B0604020202020204" pitchFamily="34" charset="0"/>
                <a:buChar char="•"/>
              </a:pPr>
              <a:r>
                <a:rPr lang="en-AU" dirty="0">
                  <a:solidFill>
                    <a:srgbClr val="484848"/>
                  </a:solidFill>
                  <a:latin typeface="Barlow" pitchFamily="2" charset="77"/>
                  <a:ea typeface="Roboto" panose="02000000000000000000" pitchFamily="2" charset="0"/>
                </a:rPr>
                <a:t>Supporting patient engagement and adherence     </a:t>
              </a:r>
              <a:r>
                <a:rPr lang="en-AU" sz="1400" i="1" dirty="0">
                  <a:solidFill>
                    <a:srgbClr val="484848"/>
                  </a:solidFill>
                  <a:latin typeface="Roboto" panose="02000000000000000000" pitchFamily="2" charset="0"/>
                  <a:ea typeface="Roboto" panose="02000000000000000000" pitchFamily="2" charset="0"/>
                </a:rPr>
                <a:t>Motivation - emotion</a:t>
              </a:r>
            </a:p>
          </p:txBody>
        </p:sp>
      </p:grpSp>
      <p:grpSp>
        <p:nvGrpSpPr>
          <p:cNvPr id="38" name="Group 37">
            <a:extLst>
              <a:ext uri="{FF2B5EF4-FFF2-40B4-BE49-F238E27FC236}">
                <a16:creationId xmlns:a16="http://schemas.microsoft.com/office/drawing/2014/main" id="{CBE481A8-7633-D8F9-0F15-C8BE9A733A83}"/>
              </a:ext>
            </a:extLst>
          </p:cNvPr>
          <p:cNvGrpSpPr/>
          <p:nvPr/>
        </p:nvGrpSpPr>
        <p:grpSpPr>
          <a:xfrm>
            <a:off x="8125174" y="2659240"/>
            <a:ext cx="3000421" cy="3373123"/>
            <a:chOff x="11447735" y="5257251"/>
            <a:chExt cx="2673280" cy="3373123"/>
          </a:xfrm>
        </p:grpSpPr>
        <p:sp>
          <p:nvSpPr>
            <p:cNvPr id="39" name="TextBox 38">
              <a:extLst>
                <a:ext uri="{FF2B5EF4-FFF2-40B4-BE49-F238E27FC236}">
                  <a16:creationId xmlns:a16="http://schemas.microsoft.com/office/drawing/2014/main" id="{4B8089CD-D1C0-0010-3DF4-22C85548678B}"/>
                </a:ext>
              </a:extLst>
            </p:cNvPr>
            <p:cNvSpPr txBox="1"/>
            <p:nvPr/>
          </p:nvSpPr>
          <p:spPr>
            <a:xfrm>
              <a:off x="11447735" y="5257251"/>
              <a:ext cx="2673280" cy="307777"/>
            </a:xfrm>
            <a:prstGeom prst="rect">
              <a:avLst/>
            </a:prstGeom>
            <a:noFill/>
            <a:ln>
              <a:noFill/>
            </a:ln>
          </p:spPr>
          <p:txBody>
            <a:bodyPr wrap="square" lIns="0" tIns="0" rIns="0" bIns="0" anchor="t">
              <a:spAutoFit/>
            </a:bodyPr>
            <a:lstStyle/>
            <a:p>
              <a:r>
                <a:rPr lang="en-AU" sz="2000" b="1" dirty="0">
                  <a:solidFill>
                    <a:srgbClr val="65A1ED"/>
                  </a:solidFill>
                  <a:latin typeface="Barlow" pitchFamily="2" charset="77"/>
                  <a:ea typeface="Roboto" panose="02000000000000000000" pitchFamily="2" charset="0"/>
                </a:rPr>
                <a:t>Provider level factors</a:t>
              </a:r>
              <a:endParaRPr sz="2000" b="1" dirty="0">
                <a:solidFill>
                  <a:srgbClr val="65A1ED"/>
                </a:solidFill>
                <a:latin typeface="Barlow" pitchFamily="2" charset="77"/>
                <a:ea typeface="Roboto" panose="02000000000000000000" pitchFamily="2" charset="0"/>
              </a:endParaRPr>
            </a:p>
          </p:txBody>
        </p:sp>
        <p:sp>
          <p:nvSpPr>
            <p:cNvPr id="40" name="TextBox 39">
              <a:extLst>
                <a:ext uri="{FF2B5EF4-FFF2-40B4-BE49-F238E27FC236}">
                  <a16:creationId xmlns:a16="http://schemas.microsoft.com/office/drawing/2014/main" id="{11A43534-F9A8-EE20-093F-7988151771E9}"/>
                </a:ext>
              </a:extLst>
            </p:cNvPr>
            <p:cNvSpPr txBox="1"/>
            <p:nvPr/>
          </p:nvSpPr>
          <p:spPr>
            <a:xfrm>
              <a:off x="11579786" y="5644941"/>
              <a:ext cx="2541229" cy="2985433"/>
            </a:xfrm>
            <a:prstGeom prst="rect">
              <a:avLst/>
            </a:prstGeom>
            <a:noFill/>
            <a:ln>
              <a:noFill/>
            </a:ln>
          </p:spPr>
          <p:txBody>
            <a:bodyPr wrap="square" lIns="0" tIns="0" rIns="0" bIns="0" anchor="t">
              <a:spAutoFit/>
            </a:bodyPr>
            <a:lstStyle/>
            <a:p>
              <a:pPr marL="285750" indent="-285750">
                <a:spcAft>
                  <a:spcPts val="1200"/>
                </a:spcAft>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Time constraints </a:t>
              </a:r>
              <a:r>
                <a:rPr lang="en-AU" sz="1400" i="1" dirty="0">
                  <a:solidFill>
                    <a:srgbClr val="484848"/>
                  </a:solidFill>
                  <a:latin typeface="Roboto" panose="02000000000000000000" pitchFamily="2" charset="0"/>
                  <a:ea typeface="Roboto" panose="02000000000000000000" pitchFamily="2" charset="0"/>
                </a:rPr>
                <a:t>O</a:t>
              </a:r>
              <a:r>
                <a:rPr lang="en-AU" sz="1400" b="0" i="1" dirty="0">
                  <a:solidFill>
                    <a:srgbClr val="484848"/>
                  </a:solidFill>
                  <a:latin typeface="Roboto" panose="02000000000000000000" pitchFamily="2" charset="0"/>
                  <a:ea typeface="Roboto" panose="02000000000000000000" pitchFamily="2" charset="0"/>
                </a:rPr>
                <a:t>pportunity – environmental context and resources</a:t>
              </a:r>
            </a:p>
            <a:p>
              <a:pPr marL="285750" indent="-285750">
                <a:spcAft>
                  <a:spcPts val="1200"/>
                </a:spcAft>
                <a:buFont typeface="Arial" panose="020B0604020202020204" pitchFamily="34" charset="0"/>
                <a:buChar char="•"/>
              </a:pPr>
              <a:r>
                <a:rPr lang="en-AU" dirty="0">
                  <a:solidFill>
                    <a:srgbClr val="484848"/>
                  </a:solidFill>
                  <a:latin typeface="Roboto" panose="02000000000000000000" pitchFamily="2" charset="0"/>
                  <a:ea typeface="Roboto" panose="02000000000000000000" pitchFamily="2" charset="0"/>
                </a:rPr>
                <a:t>Support from survivorship nurse </a:t>
              </a:r>
              <a:r>
                <a:rPr lang="en-AU" sz="1400" i="1" dirty="0">
                  <a:solidFill>
                    <a:srgbClr val="484848"/>
                  </a:solidFill>
                  <a:latin typeface="Roboto" panose="02000000000000000000" pitchFamily="2" charset="0"/>
                  <a:ea typeface="Roboto" panose="02000000000000000000" pitchFamily="2" charset="0"/>
                </a:rPr>
                <a:t>  Access to knowledge and information</a:t>
              </a:r>
            </a:p>
            <a:p>
              <a:pPr marL="285750" indent="-285750">
                <a:spcAft>
                  <a:spcPts val="1200"/>
                </a:spcAft>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Practice software constrain</a:t>
              </a:r>
              <a:r>
                <a:rPr lang="en-AU" dirty="0">
                  <a:solidFill>
                    <a:srgbClr val="484848"/>
                  </a:solidFill>
                  <a:latin typeface="Roboto" panose="02000000000000000000" pitchFamily="2" charset="0"/>
                  <a:ea typeface="Roboto" panose="02000000000000000000" pitchFamily="2" charset="0"/>
                </a:rPr>
                <a:t>ts           </a:t>
              </a:r>
              <a:r>
                <a:rPr lang="en-AU" sz="1400" i="1" dirty="0">
                  <a:solidFill>
                    <a:srgbClr val="484848"/>
                  </a:solidFill>
                  <a:latin typeface="Roboto" panose="02000000000000000000" pitchFamily="2" charset="0"/>
                  <a:ea typeface="Roboto" panose="02000000000000000000" pitchFamily="2" charset="0"/>
                </a:rPr>
                <a:t>Information-technology infrastructure</a:t>
              </a:r>
              <a:endParaRPr b="0" i="1" dirty="0">
                <a:solidFill>
                  <a:srgbClr val="484848"/>
                </a:solidFill>
                <a:latin typeface="Roboto" panose="02000000000000000000" pitchFamily="2" charset="0"/>
                <a:ea typeface="Roboto" panose="02000000000000000000" pitchFamily="2" charset="0"/>
              </a:endParaRPr>
            </a:p>
          </p:txBody>
        </p:sp>
      </p:grpSp>
      <p:grpSp>
        <p:nvGrpSpPr>
          <p:cNvPr id="41" name="Group 40">
            <a:extLst>
              <a:ext uri="{FF2B5EF4-FFF2-40B4-BE49-F238E27FC236}">
                <a16:creationId xmlns:a16="http://schemas.microsoft.com/office/drawing/2014/main" id="{4C0DEF1D-1FCB-F603-65BF-A0752927DC82}"/>
              </a:ext>
            </a:extLst>
          </p:cNvPr>
          <p:cNvGrpSpPr/>
          <p:nvPr/>
        </p:nvGrpSpPr>
        <p:grpSpPr>
          <a:xfrm>
            <a:off x="476247" y="1248077"/>
            <a:ext cx="4109428" cy="2949387"/>
            <a:chOff x="6429322" y="1735593"/>
            <a:chExt cx="1663602" cy="2171916"/>
          </a:xfrm>
        </p:grpSpPr>
        <p:sp>
          <p:nvSpPr>
            <p:cNvPr id="42" name="TextBox 41">
              <a:extLst>
                <a:ext uri="{FF2B5EF4-FFF2-40B4-BE49-F238E27FC236}">
                  <a16:creationId xmlns:a16="http://schemas.microsoft.com/office/drawing/2014/main" id="{44CF5FA0-E654-5F5D-CFC3-B6231DDB98AF}"/>
                </a:ext>
              </a:extLst>
            </p:cNvPr>
            <p:cNvSpPr txBox="1"/>
            <p:nvPr/>
          </p:nvSpPr>
          <p:spPr>
            <a:xfrm>
              <a:off x="6429322" y="1735593"/>
              <a:ext cx="1009823" cy="226646"/>
            </a:xfrm>
            <a:prstGeom prst="rect">
              <a:avLst/>
            </a:prstGeom>
            <a:noFill/>
            <a:ln>
              <a:noFill/>
            </a:ln>
          </p:spPr>
          <p:txBody>
            <a:bodyPr wrap="none" lIns="0" tIns="0" rIns="0" bIns="0" anchor="t">
              <a:spAutoFit/>
            </a:bodyPr>
            <a:lstStyle/>
            <a:p>
              <a:r>
                <a:rPr lang="en-AU" sz="2000" b="1" dirty="0">
                  <a:solidFill>
                    <a:srgbClr val="3F61C4"/>
                  </a:solidFill>
                  <a:latin typeface="Barlow" pitchFamily="2" charset="77"/>
                  <a:ea typeface="Roboto" panose="02000000000000000000" pitchFamily="2" charset="0"/>
                </a:rPr>
                <a:t>Systems level factors</a:t>
              </a:r>
              <a:endParaRPr sz="2000" b="1" dirty="0">
                <a:solidFill>
                  <a:srgbClr val="3F61C4"/>
                </a:solidFill>
                <a:latin typeface="Barlow" pitchFamily="2" charset="77"/>
                <a:ea typeface="Roboto" panose="02000000000000000000" pitchFamily="2" charset="0"/>
              </a:endParaRPr>
            </a:p>
          </p:txBody>
        </p:sp>
        <p:sp>
          <p:nvSpPr>
            <p:cNvPr id="43" name="TextBox 42">
              <a:extLst>
                <a:ext uri="{FF2B5EF4-FFF2-40B4-BE49-F238E27FC236}">
                  <a16:creationId xmlns:a16="http://schemas.microsoft.com/office/drawing/2014/main" id="{951947EF-0F14-9DE6-FDB0-3F91A2D82A88}"/>
                </a:ext>
              </a:extLst>
            </p:cNvPr>
            <p:cNvSpPr txBox="1"/>
            <p:nvPr/>
          </p:nvSpPr>
          <p:spPr>
            <a:xfrm>
              <a:off x="6458717" y="1981023"/>
              <a:ext cx="1634207" cy="1926486"/>
            </a:xfrm>
            <a:prstGeom prst="rect">
              <a:avLst/>
            </a:prstGeom>
            <a:noFill/>
            <a:ln>
              <a:noFill/>
            </a:ln>
          </p:spPr>
          <p:txBody>
            <a:bodyPr wrap="square" lIns="0" tIns="0" rIns="0" bIns="0" anchor="t">
              <a:spAutoFit/>
            </a:bodyPr>
            <a:lstStyle/>
            <a:p>
              <a:pPr marL="285750" indent="-285750">
                <a:spcAft>
                  <a:spcPts val="1200"/>
                </a:spcAft>
                <a:buFont typeface="Arial" panose="020B0604020202020204" pitchFamily="34" charset="0"/>
                <a:buChar char="•"/>
              </a:pPr>
              <a:r>
                <a:rPr lang="en-AU" dirty="0">
                  <a:solidFill>
                    <a:srgbClr val="484848"/>
                  </a:solidFill>
                  <a:latin typeface="Roboto" panose="02000000000000000000" pitchFamily="2" charset="0"/>
                  <a:ea typeface="Roboto" panose="02000000000000000000" pitchFamily="2" charset="0"/>
                </a:rPr>
                <a:t>Access to community and specialist resources                                             </a:t>
              </a:r>
              <a:r>
                <a:rPr lang="en-AU" sz="1400" i="1" dirty="0">
                  <a:solidFill>
                    <a:srgbClr val="484848"/>
                  </a:solidFill>
                  <a:latin typeface="Roboto" panose="02000000000000000000" pitchFamily="2" charset="0"/>
                  <a:ea typeface="Roboto" panose="02000000000000000000" pitchFamily="2" charset="0"/>
                </a:rPr>
                <a:t>Local conditions</a:t>
              </a:r>
              <a:endParaRPr lang="en-AU" i="1" dirty="0">
                <a:solidFill>
                  <a:srgbClr val="484848"/>
                </a:solidFill>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Communications with pu</a:t>
              </a:r>
              <a:r>
                <a:rPr lang="en-AU" dirty="0">
                  <a:solidFill>
                    <a:srgbClr val="484848"/>
                  </a:solidFill>
                  <a:latin typeface="Roboto" panose="02000000000000000000" pitchFamily="2" charset="0"/>
                  <a:ea typeface="Roboto" panose="02000000000000000000" pitchFamily="2" charset="0"/>
                </a:rPr>
                <a:t>blic hospitals                                           </a:t>
              </a:r>
              <a:r>
                <a:rPr lang="en-AU" sz="1400" i="1" dirty="0">
                  <a:solidFill>
                    <a:srgbClr val="484848"/>
                  </a:solidFill>
                  <a:latin typeface="Roboto" panose="02000000000000000000" pitchFamily="2" charset="0"/>
                  <a:ea typeface="Roboto" panose="02000000000000000000" pitchFamily="2" charset="0"/>
                </a:rPr>
                <a:t>Partnerships &amp; connections</a:t>
              </a:r>
            </a:p>
            <a:p>
              <a:pPr marL="285750" indent="-285750">
                <a:spcAft>
                  <a:spcPts val="1200"/>
                </a:spcAft>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Eligibility for PCP management plans                                                   </a:t>
              </a:r>
              <a:r>
                <a:rPr lang="en-AU" sz="1400" i="1" dirty="0">
                  <a:solidFill>
                    <a:srgbClr val="484848"/>
                  </a:solidFill>
                  <a:latin typeface="Roboto" panose="02000000000000000000" pitchFamily="2" charset="0"/>
                  <a:ea typeface="Roboto" panose="02000000000000000000" pitchFamily="2" charset="0"/>
                </a:rPr>
                <a:t>P</a:t>
              </a:r>
              <a:r>
                <a:rPr lang="en-AU" sz="1400" b="0" i="1" dirty="0">
                  <a:solidFill>
                    <a:srgbClr val="484848"/>
                  </a:solidFill>
                  <a:latin typeface="Roboto" panose="02000000000000000000" pitchFamily="2" charset="0"/>
                  <a:ea typeface="Roboto" panose="02000000000000000000" pitchFamily="2" charset="0"/>
                </a:rPr>
                <a:t>olicies &amp; laws</a:t>
              </a:r>
              <a:endParaRPr sz="1400" b="0" i="1" dirty="0">
                <a:solidFill>
                  <a:srgbClr val="484848"/>
                </a:solidFill>
                <a:latin typeface="Roboto" panose="02000000000000000000" pitchFamily="2" charset="0"/>
                <a:ea typeface="Roboto" panose="02000000000000000000" pitchFamily="2" charset="0"/>
              </a:endParaRPr>
            </a:p>
          </p:txBody>
        </p:sp>
      </p:grpSp>
      <p:sp>
        <p:nvSpPr>
          <p:cNvPr id="45" name="TextBox 44">
            <a:extLst>
              <a:ext uri="{FF2B5EF4-FFF2-40B4-BE49-F238E27FC236}">
                <a16:creationId xmlns:a16="http://schemas.microsoft.com/office/drawing/2014/main" id="{6520A422-EDBB-DE73-7F1D-ED879527CF59}"/>
              </a:ext>
            </a:extLst>
          </p:cNvPr>
          <p:cNvSpPr txBox="1"/>
          <p:nvPr/>
        </p:nvSpPr>
        <p:spPr>
          <a:xfrm>
            <a:off x="5381935" y="1170776"/>
            <a:ext cx="6115050" cy="923330"/>
          </a:xfrm>
          <a:prstGeom prst="rect">
            <a:avLst/>
          </a:prstGeom>
          <a:noFill/>
        </p:spPr>
        <p:txBody>
          <a:bodyPr wrap="square">
            <a:spAutoFit/>
          </a:bodyPr>
          <a:lstStyle/>
          <a:p>
            <a:r>
              <a:rPr lang="en-GB" sz="1800" i="1" dirty="0">
                <a:effectLst/>
                <a:latin typeface="Barlow" pitchFamily="2" charset="77"/>
                <a:ea typeface="Aptos" panose="020B0004020202020204" pitchFamily="34" charset="0"/>
                <a:cs typeface="Angsana New" panose="02020603050405020304" pitchFamily="18" charset="-34"/>
              </a:rPr>
              <a:t>“I've got patients who will die of bowel cancer before they get the scope because there's a two to three year waiting list, even if they have bowel cancer symptoms”</a:t>
            </a:r>
            <a:endParaRPr lang="en-AU" i="1" dirty="0">
              <a:latin typeface="Barlow" pitchFamily="2" charset="77"/>
            </a:endParaRPr>
          </a:p>
        </p:txBody>
      </p:sp>
      <p:pic>
        <p:nvPicPr>
          <p:cNvPr id="46" name="Graphic 45">
            <a:extLst>
              <a:ext uri="{FF2B5EF4-FFF2-40B4-BE49-F238E27FC236}">
                <a16:creationId xmlns:a16="http://schemas.microsoft.com/office/drawing/2014/main" id="{3312E651-1D86-D36F-C689-57E5B6562B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1960" y="2518047"/>
            <a:ext cx="3733800" cy="3721100"/>
          </a:xfrm>
          <a:prstGeom prst="rect">
            <a:avLst/>
          </a:prstGeom>
        </p:spPr>
      </p:pic>
      <p:pic>
        <p:nvPicPr>
          <p:cNvPr id="48" name="Graphic 47" descr="Open quotation mark with solid fill">
            <a:extLst>
              <a:ext uri="{FF2B5EF4-FFF2-40B4-BE49-F238E27FC236}">
                <a16:creationId xmlns:a16="http://schemas.microsoft.com/office/drawing/2014/main" id="{99799201-7EE4-E1E5-E15C-3B7E10B2E5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3300" y="1275414"/>
            <a:ext cx="673100" cy="673100"/>
          </a:xfrm>
          <a:prstGeom prst="rect">
            <a:avLst/>
          </a:prstGeom>
        </p:spPr>
      </p:pic>
    </p:spTree>
    <p:extLst>
      <p:ext uri="{BB962C8B-B14F-4D97-AF65-F5344CB8AC3E}">
        <p14:creationId xmlns:p14="http://schemas.microsoft.com/office/powerpoint/2010/main" val="3409541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C2AF-6508-25AE-8A3C-C04036044366}"/>
            </a:ext>
          </a:extLst>
        </p:cNvPr>
        <p:cNvGrpSpPr/>
        <p:nvPr/>
      </p:nvGrpSpPr>
      <p:grpSpPr>
        <a:xfrm>
          <a:off x="0" y="0"/>
          <a:ext cx="0" cy="0"/>
          <a:chOff x="0" y="0"/>
          <a:chExt cx="0" cy="0"/>
        </a:xfrm>
      </p:grpSpPr>
      <p:sp>
        <p:nvSpPr>
          <p:cNvPr id="59" name="TextBox 58">
            <a:extLst>
              <a:ext uri="{FF2B5EF4-FFF2-40B4-BE49-F238E27FC236}">
                <a16:creationId xmlns:a16="http://schemas.microsoft.com/office/drawing/2014/main" id="{0732DFC8-FB0E-7957-771B-876BDBF9B85C}"/>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3b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DAF3E535-D00A-CF4D-D9F6-2B725D5C49E0}"/>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9C7AD5A-D2E7-6D6B-DC50-A4993448CA30}"/>
              </a:ext>
            </a:extLst>
          </p:cNvPr>
          <p:cNvPicPr>
            <a:picLocks noChangeAspect="1"/>
          </p:cNvPicPr>
          <p:nvPr/>
        </p:nvPicPr>
        <p:blipFill rotWithShape="1">
          <a:blip r:embed="rId2"/>
          <a:srcRect l="17615" r="18676"/>
          <a:stretch/>
        </p:blipFill>
        <p:spPr>
          <a:xfrm>
            <a:off x="10264034" y="5875908"/>
            <a:ext cx="693208" cy="792281"/>
          </a:xfrm>
          <a:prstGeom prst="rect">
            <a:avLst/>
          </a:prstGeom>
        </p:spPr>
      </p:pic>
      <p:pic>
        <p:nvPicPr>
          <p:cNvPr id="12" name="Picture 11">
            <a:extLst>
              <a:ext uri="{FF2B5EF4-FFF2-40B4-BE49-F238E27FC236}">
                <a16:creationId xmlns:a16="http://schemas.microsoft.com/office/drawing/2014/main" id="{B80C944C-56F8-496F-7A0B-E7625357B946}"/>
              </a:ext>
            </a:extLst>
          </p:cNvPr>
          <p:cNvPicPr>
            <a:picLocks noChangeAspect="1"/>
          </p:cNvPicPr>
          <p:nvPr/>
        </p:nvPicPr>
        <p:blipFill>
          <a:blip r:embed="rId3"/>
          <a:stretch>
            <a:fillRect/>
          </a:stretch>
        </p:blipFill>
        <p:spPr>
          <a:xfrm>
            <a:off x="11266178" y="5850636"/>
            <a:ext cx="764506" cy="822570"/>
          </a:xfrm>
          <a:prstGeom prst="rect">
            <a:avLst/>
          </a:prstGeom>
        </p:spPr>
      </p:pic>
      <p:cxnSp>
        <p:nvCxnSpPr>
          <p:cNvPr id="13" name="Straight Connector 12">
            <a:extLst>
              <a:ext uri="{FF2B5EF4-FFF2-40B4-BE49-F238E27FC236}">
                <a16:creationId xmlns:a16="http://schemas.microsoft.com/office/drawing/2014/main" id="{98540B19-DBE9-A8A5-8CB6-0366953F0A07}"/>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215822BE-7D05-3700-E813-7605906C520B}"/>
              </a:ext>
            </a:extLst>
          </p:cNvPr>
          <p:cNvSpPr txBox="1"/>
          <p:nvPr/>
        </p:nvSpPr>
        <p:spPr>
          <a:xfrm>
            <a:off x="1350198" y="1703459"/>
            <a:ext cx="7501701" cy="707886"/>
          </a:xfrm>
          <a:prstGeom prst="rect">
            <a:avLst/>
          </a:prstGeom>
          <a:noFill/>
        </p:spPr>
        <p:txBody>
          <a:bodyPr wrap="square" rtlCol="0">
            <a:spAutoFit/>
          </a:bodyPr>
          <a:lstStyle/>
          <a:p>
            <a:pPr>
              <a:spcAft>
                <a:spcPts val="600"/>
              </a:spcAft>
            </a:pPr>
            <a:r>
              <a:rPr lang="en-AU" sz="2000" b="1" u="sng" dirty="0">
                <a:solidFill>
                  <a:srgbClr val="404040"/>
                </a:solidFill>
                <a:latin typeface="Barlow" pitchFamily="2" charset="77"/>
              </a:rPr>
              <a:t>Examine</a:t>
            </a:r>
            <a:r>
              <a:rPr lang="en-AU" sz="2000" b="1" dirty="0">
                <a:solidFill>
                  <a:srgbClr val="404040"/>
                </a:solidFill>
                <a:latin typeface="Barlow" pitchFamily="2" charset="77"/>
              </a:rPr>
              <a:t> </a:t>
            </a:r>
            <a:r>
              <a:rPr lang="en-AU" sz="2000" dirty="0">
                <a:solidFill>
                  <a:srgbClr val="404040"/>
                </a:solidFill>
                <a:latin typeface="Barlow" pitchFamily="2" charset="77"/>
              </a:rPr>
              <a:t>contextual factors influencing delivery and implementation of Engage between trial sites</a:t>
            </a:r>
          </a:p>
        </p:txBody>
      </p:sp>
      <p:sp>
        <p:nvSpPr>
          <p:cNvPr id="6" name="TextBox 5">
            <a:extLst>
              <a:ext uri="{FF2B5EF4-FFF2-40B4-BE49-F238E27FC236}">
                <a16:creationId xmlns:a16="http://schemas.microsoft.com/office/drawing/2014/main" id="{AA171E0E-5282-817B-0ECB-F65054A5D6D5}"/>
              </a:ext>
            </a:extLst>
          </p:cNvPr>
          <p:cNvSpPr txBox="1"/>
          <p:nvPr/>
        </p:nvSpPr>
        <p:spPr>
          <a:xfrm>
            <a:off x="315412" y="1128477"/>
            <a:ext cx="1034787" cy="523220"/>
          </a:xfrm>
          <a:prstGeom prst="rect">
            <a:avLst/>
          </a:prstGeom>
          <a:noFill/>
        </p:spPr>
        <p:txBody>
          <a:bodyPr wrap="square" rtlCol="0">
            <a:spAutoFit/>
          </a:bodyPr>
          <a:lstStyle/>
          <a:p>
            <a:pPr>
              <a:spcAft>
                <a:spcPts val="600"/>
              </a:spcAft>
            </a:pPr>
            <a:r>
              <a:rPr lang="en-AU" sz="2800" dirty="0">
                <a:solidFill>
                  <a:srgbClr val="3F61C4"/>
                </a:solidFill>
              </a:rPr>
              <a:t>AIM</a:t>
            </a:r>
            <a:endParaRPr lang="en-AU" sz="2800" dirty="0">
              <a:solidFill>
                <a:srgbClr val="404040"/>
              </a:solidFill>
            </a:endParaRPr>
          </a:p>
        </p:txBody>
      </p:sp>
      <p:pic>
        <p:nvPicPr>
          <p:cNvPr id="8" name="Graphic 7" descr="Bullseye with solid fill">
            <a:extLst>
              <a:ext uri="{FF2B5EF4-FFF2-40B4-BE49-F238E27FC236}">
                <a16:creationId xmlns:a16="http://schemas.microsoft.com/office/drawing/2014/main" id="{30819202-DF9D-8A57-C2B7-12A2841F40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193" y="1651698"/>
            <a:ext cx="914400" cy="914400"/>
          </a:xfrm>
          <a:prstGeom prst="rect">
            <a:avLst/>
          </a:prstGeom>
        </p:spPr>
      </p:pic>
      <p:sp>
        <p:nvSpPr>
          <p:cNvPr id="10" name="TextBox 9">
            <a:extLst>
              <a:ext uri="{FF2B5EF4-FFF2-40B4-BE49-F238E27FC236}">
                <a16:creationId xmlns:a16="http://schemas.microsoft.com/office/drawing/2014/main" id="{A9503B7E-8826-216B-6D75-B35AB4B6D2F8}"/>
              </a:ext>
            </a:extLst>
          </p:cNvPr>
          <p:cNvSpPr txBox="1"/>
          <p:nvPr/>
        </p:nvSpPr>
        <p:spPr>
          <a:xfrm>
            <a:off x="1385840" y="3121607"/>
            <a:ext cx="6089387" cy="646331"/>
          </a:xfrm>
          <a:prstGeom prst="rect">
            <a:avLst/>
          </a:prstGeom>
          <a:noFill/>
        </p:spPr>
        <p:txBody>
          <a:bodyPr wrap="square" rtlCol="0">
            <a:spAutoFit/>
          </a:bodyPr>
          <a:lstStyle/>
          <a:p>
            <a:r>
              <a:rPr lang="en-AU" sz="2000" dirty="0">
                <a:solidFill>
                  <a:srgbClr val="404040"/>
                </a:solidFill>
                <a:latin typeface="Barlow" pitchFamily="2" charset="77"/>
              </a:rPr>
              <a:t>N=31 semi-structured interviews/consults </a:t>
            </a:r>
          </a:p>
          <a:p>
            <a:r>
              <a:rPr lang="en-AU" sz="1600" dirty="0">
                <a:solidFill>
                  <a:srgbClr val="404040"/>
                </a:solidFill>
                <a:latin typeface="Barlow" pitchFamily="2" charset="77"/>
              </a:rPr>
              <a:t>With clinical stakeholders</a:t>
            </a:r>
            <a:endParaRPr lang="en-AU" dirty="0">
              <a:solidFill>
                <a:srgbClr val="404040"/>
              </a:solidFill>
              <a:latin typeface="Barlow" pitchFamily="2" charset="77"/>
            </a:endParaRPr>
          </a:p>
        </p:txBody>
      </p:sp>
      <p:pic>
        <p:nvPicPr>
          <p:cNvPr id="16" name="Graphic 15" descr="Chat with solid fill">
            <a:extLst>
              <a:ext uri="{FF2B5EF4-FFF2-40B4-BE49-F238E27FC236}">
                <a16:creationId xmlns:a16="http://schemas.microsoft.com/office/drawing/2014/main" id="{FDFF67CC-D36A-203E-450A-6F8C5167BE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193" y="3021848"/>
            <a:ext cx="914400" cy="914400"/>
          </a:xfrm>
          <a:prstGeom prst="rect">
            <a:avLst/>
          </a:prstGeom>
        </p:spPr>
      </p:pic>
      <p:sp>
        <p:nvSpPr>
          <p:cNvPr id="17" name="TextBox 16">
            <a:extLst>
              <a:ext uri="{FF2B5EF4-FFF2-40B4-BE49-F238E27FC236}">
                <a16:creationId xmlns:a16="http://schemas.microsoft.com/office/drawing/2014/main" id="{A1F81843-0D3D-1E57-FF43-52C0BAD12378}"/>
              </a:ext>
            </a:extLst>
          </p:cNvPr>
          <p:cNvSpPr txBox="1"/>
          <p:nvPr/>
        </p:nvSpPr>
        <p:spPr>
          <a:xfrm>
            <a:off x="232473" y="2609959"/>
            <a:ext cx="1804507" cy="523220"/>
          </a:xfrm>
          <a:prstGeom prst="rect">
            <a:avLst/>
          </a:prstGeom>
          <a:noFill/>
        </p:spPr>
        <p:txBody>
          <a:bodyPr wrap="square" rtlCol="0">
            <a:spAutoFit/>
          </a:bodyPr>
          <a:lstStyle/>
          <a:p>
            <a:pPr>
              <a:spcAft>
                <a:spcPts val="600"/>
              </a:spcAft>
            </a:pPr>
            <a:r>
              <a:rPr lang="en-AU" sz="2800" dirty="0">
                <a:solidFill>
                  <a:srgbClr val="3F61C4"/>
                </a:solidFill>
              </a:rPr>
              <a:t>METHOD</a:t>
            </a:r>
            <a:endParaRPr lang="en-AU" sz="2800" dirty="0">
              <a:solidFill>
                <a:srgbClr val="404040"/>
              </a:solidFill>
            </a:endParaRPr>
          </a:p>
        </p:txBody>
      </p:sp>
      <p:sp>
        <p:nvSpPr>
          <p:cNvPr id="18" name="TextBox 17">
            <a:extLst>
              <a:ext uri="{FF2B5EF4-FFF2-40B4-BE49-F238E27FC236}">
                <a16:creationId xmlns:a16="http://schemas.microsoft.com/office/drawing/2014/main" id="{E02E246C-7931-A947-7373-99E70E139C66}"/>
              </a:ext>
            </a:extLst>
          </p:cNvPr>
          <p:cNvSpPr txBox="1"/>
          <p:nvPr/>
        </p:nvSpPr>
        <p:spPr>
          <a:xfrm>
            <a:off x="232473" y="5424391"/>
            <a:ext cx="1804507" cy="523220"/>
          </a:xfrm>
          <a:prstGeom prst="rect">
            <a:avLst/>
          </a:prstGeom>
          <a:noFill/>
        </p:spPr>
        <p:txBody>
          <a:bodyPr wrap="square" rtlCol="0">
            <a:spAutoFit/>
          </a:bodyPr>
          <a:lstStyle/>
          <a:p>
            <a:pPr>
              <a:spcAft>
                <a:spcPts val="600"/>
              </a:spcAft>
            </a:pPr>
            <a:r>
              <a:rPr lang="en-AU" sz="2800" dirty="0">
                <a:solidFill>
                  <a:srgbClr val="3F61C4"/>
                </a:solidFill>
              </a:rPr>
              <a:t>ANALYSIS</a:t>
            </a:r>
            <a:endParaRPr lang="en-AU" sz="2800" dirty="0">
              <a:solidFill>
                <a:srgbClr val="404040"/>
              </a:solidFill>
            </a:endParaRPr>
          </a:p>
        </p:txBody>
      </p:sp>
      <p:pic>
        <p:nvPicPr>
          <p:cNvPr id="20" name="Graphic 19" descr="Pie chart with solid fill">
            <a:extLst>
              <a:ext uri="{FF2B5EF4-FFF2-40B4-BE49-F238E27FC236}">
                <a16:creationId xmlns:a16="http://schemas.microsoft.com/office/drawing/2014/main" id="{8480CF2A-E939-A54B-4D28-68035BCB57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427" y="5849066"/>
            <a:ext cx="759932" cy="759932"/>
          </a:xfrm>
          <a:prstGeom prst="rect">
            <a:avLst/>
          </a:prstGeom>
        </p:spPr>
      </p:pic>
      <p:sp>
        <p:nvSpPr>
          <p:cNvPr id="4" name="TextBox 3">
            <a:extLst>
              <a:ext uri="{FF2B5EF4-FFF2-40B4-BE49-F238E27FC236}">
                <a16:creationId xmlns:a16="http://schemas.microsoft.com/office/drawing/2014/main" id="{4EE92EAE-6FB1-F3BF-BE89-D1F2D8568A5B}"/>
              </a:ext>
            </a:extLst>
          </p:cNvPr>
          <p:cNvSpPr txBox="1"/>
          <p:nvPr/>
        </p:nvSpPr>
        <p:spPr>
          <a:xfrm>
            <a:off x="1385840" y="3844729"/>
            <a:ext cx="8062960" cy="646331"/>
          </a:xfrm>
          <a:prstGeom prst="rect">
            <a:avLst/>
          </a:prstGeom>
          <a:noFill/>
        </p:spPr>
        <p:txBody>
          <a:bodyPr wrap="square" rtlCol="0">
            <a:spAutoFit/>
          </a:bodyPr>
          <a:lstStyle/>
          <a:p>
            <a:r>
              <a:rPr lang="en-AU" sz="2000" dirty="0">
                <a:solidFill>
                  <a:srgbClr val="404040"/>
                </a:solidFill>
                <a:latin typeface="Barlow" pitchFamily="2" charset="77"/>
              </a:rPr>
              <a:t>Observational data</a:t>
            </a:r>
          </a:p>
          <a:p>
            <a:r>
              <a:rPr lang="en-AU" sz="1600" dirty="0">
                <a:solidFill>
                  <a:srgbClr val="404040"/>
                </a:solidFill>
                <a:latin typeface="Barlow" pitchFamily="2" charset="77"/>
              </a:rPr>
              <a:t>10 x transcribed implementation meetings, 7 x project log entries</a:t>
            </a:r>
            <a:endParaRPr lang="en-AU" sz="1200" dirty="0">
              <a:solidFill>
                <a:srgbClr val="404040"/>
              </a:solidFill>
              <a:latin typeface="Barlow" pitchFamily="2" charset="77"/>
            </a:endParaRPr>
          </a:p>
        </p:txBody>
      </p:sp>
      <p:sp>
        <p:nvSpPr>
          <p:cNvPr id="5" name="TextBox 4">
            <a:extLst>
              <a:ext uri="{FF2B5EF4-FFF2-40B4-BE49-F238E27FC236}">
                <a16:creationId xmlns:a16="http://schemas.microsoft.com/office/drawing/2014/main" id="{AD91665F-312C-3A1A-532C-64DB4A1930CC}"/>
              </a:ext>
            </a:extLst>
          </p:cNvPr>
          <p:cNvSpPr txBox="1"/>
          <p:nvPr/>
        </p:nvSpPr>
        <p:spPr>
          <a:xfrm>
            <a:off x="1385840" y="4607769"/>
            <a:ext cx="8062960" cy="646331"/>
          </a:xfrm>
          <a:prstGeom prst="rect">
            <a:avLst/>
          </a:prstGeom>
          <a:noFill/>
        </p:spPr>
        <p:txBody>
          <a:bodyPr wrap="square" rtlCol="0">
            <a:spAutoFit/>
          </a:bodyPr>
          <a:lstStyle/>
          <a:p>
            <a:r>
              <a:rPr lang="en-AU" sz="2000" dirty="0">
                <a:solidFill>
                  <a:srgbClr val="404040"/>
                </a:solidFill>
                <a:latin typeface="Barlow" pitchFamily="2" charset="77"/>
              </a:rPr>
              <a:t>Administrative/process variables</a:t>
            </a:r>
          </a:p>
          <a:p>
            <a:r>
              <a:rPr lang="en-AU" sz="1600" dirty="0">
                <a:solidFill>
                  <a:srgbClr val="404040"/>
                </a:solidFill>
                <a:latin typeface="Barlow" pitchFamily="2" charset="77"/>
              </a:rPr>
              <a:t>Recruitment and intervention lead times, MDT composition/attendance</a:t>
            </a:r>
            <a:endParaRPr lang="en-AU" sz="1200" dirty="0">
              <a:solidFill>
                <a:srgbClr val="404040"/>
              </a:solidFill>
              <a:latin typeface="Barlow" pitchFamily="2" charset="77"/>
            </a:endParaRPr>
          </a:p>
        </p:txBody>
      </p:sp>
      <p:sp>
        <p:nvSpPr>
          <p:cNvPr id="7" name="TextBox 6">
            <a:extLst>
              <a:ext uri="{FF2B5EF4-FFF2-40B4-BE49-F238E27FC236}">
                <a16:creationId xmlns:a16="http://schemas.microsoft.com/office/drawing/2014/main" id="{BF6CE7ED-EDF9-2915-6712-D493B6A3B3EA}"/>
              </a:ext>
            </a:extLst>
          </p:cNvPr>
          <p:cNvSpPr txBox="1"/>
          <p:nvPr/>
        </p:nvSpPr>
        <p:spPr>
          <a:xfrm>
            <a:off x="1385840" y="5919178"/>
            <a:ext cx="7745460" cy="646331"/>
          </a:xfrm>
          <a:prstGeom prst="rect">
            <a:avLst/>
          </a:prstGeom>
          <a:noFill/>
        </p:spPr>
        <p:txBody>
          <a:bodyPr wrap="square" rtlCol="0">
            <a:spAutoFit/>
          </a:bodyPr>
          <a:lstStyle/>
          <a:p>
            <a:r>
              <a:rPr lang="en-AU" sz="2000" dirty="0">
                <a:solidFill>
                  <a:srgbClr val="404040"/>
                </a:solidFill>
                <a:latin typeface="Barlow" pitchFamily="2" charset="77"/>
              </a:rPr>
              <a:t>Hybrid inductive-deductive thematic analysis </a:t>
            </a:r>
          </a:p>
          <a:p>
            <a:r>
              <a:rPr lang="en-AU" sz="1600" dirty="0">
                <a:solidFill>
                  <a:srgbClr val="404040"/>
                </a:solidFill>
                <a:latin typeface="Barlow" pitchFamily="2" charset="77"/>
              </a:rPr>
              <a:t>CFIR2.0/TDF frameworks</a:t>
            </a:r>
          </a:p>
        </p:txBody>
      </p:sp>
      <p:pic>
        <p:nvPicPr>
          <p:cNvPr id="15" name="Graphic 14" descr="Magnifying glass with solid fill">
            <a:extLst>
              <a:ext uri="{FF2B5EF4-FFF2-40B4-BE49-F238E27FC236}">
                <a16:creationId xmlns:a16="http://schemas.microsoft.com/office/drawing/2014/main" id="{434F8F1D-0591-AF41-EE13-73DAD9A9F4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543" y="3808527"/>
            <a:ext cx="738664" cy="738664"/>
          </a:xfrm>
          <a:prstGeom prst="rect">
            <a:avLst/>
          </a:prstGeom>
        </p:spPr>
      </p:pic>
      <p:pic>
        <p:nvPicPr>
          <p:cNvPr id="21" name="Graphic 20" descr="Bar chart with solid fill">
            <a:extLst>
              <a:ext uri="{FF2B5EF4-FFF2-40B4-BE49-F238E27FC236}">
                <a16:creationId xmlns:a16="http://schemas.microsoft.com/office/drawing/2014/main" id="{057C7597-C183-EE8E-4089-47E919FA08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3543" y="4623691"/>
            <a:ext cx="647700" cy="647700"/>
          </a:xfrm>
          <a:prstGeom prst="rect">
            <a:avLst/>
          </a:prstGeom>
        </p:spPr>
      </p:pic>
      <p:pic>
        <p:nvPicPr>
          <p:cNvPr id="22" name="Graphic 21">
            <a:extLst>
              <a:ext uri="{FF2B5EF4-FFF2-40B4-BE49-F238E27FC236}">
                <a16:creationId xmlns:a16="http://schemas.microsoft.com/office/drawing/2014/main" id="{65136525-AE23-9D05-09AD-CD08BFDEB237}"/>
              </a:ext>
            </a:extLst>
          </p:cNvPr>
          <p:cNvPicPr>
            <a:picLocks noChangeAspect="1"/>
          </p:cNvPicPr>
          <p:nvPr/>
        </p:nvPicPr>
        <p:blipFill>
          <a:blip r:embed="rId14">
            <a:extLst>
              <a:ext uri="{96DAC541-7B7A-43D3-8B79-37D633B846F1}">
                <asvg:svgBlip xmlns:asvg="http://schemas.microsoft.com/office/drawing/2016/SVG/main" r:embed="rId15"/>
              </a:ext>
            </a:extLst>
          </a:blip>
          <a:srcRect t="18938"/>
          <a:stretch>
            <a:fillRect/>
          </a:stretch>
        </p:blipFill>
        <p:spPr>
          <a:xfrm>
            <a:off x="8237828" y="0"/>
            <a:ext cx="3657600" cy="4185770"/>
          </a:xfrm>
          <a:prstGeom prst="rect">
            <a:avLst/>
          </a:prstGeom>
        </p:spPr>
      </p:pic>
    </p:spTree>
    <p:extLst>
      <p:ext uri="{BB962C8B-B14F-4D97-AF65-F5344CB8AC3E}">
        <p14:creationId xmlns:p14="http://schemas.microsoft.com/office/powerpoint/2010/main" val="569806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962E5-E18D-C23D-D14F-7F56CA785636}"/>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91B06000-82CB-8D1A-6E19-ADB76B90299A}"/>
              </a:ext>
            </a:extLst>
          </p:cNvPr>
          <p:cNvSpPr txBox="1"/>
          <p:nvPr/>
        </p:nvSpPr>
        <p:spPr>
          <a:xfrm>
            <a:off x="8308131"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latin typeface="Barlow" pitchFamily="2" charset="77"/>
              </a:rPr>
              <a:t>4</a:t>
            </a:r>
          </a:p>
        </p:txBody>
      </p:sp>
      <p:sp>
        <p:nvSpPr>
          <p:cNvPr id="59" name="TextBox 58">
            <a:extLst>
              <a:ext uri="{FF2B5EF4-FFF2-40B4-BE49-F238E27FC236}">
                <a16:creationId xmlns:a16="http://schemas.microsoft.com/office/drawing/2014/main" id="{4CC63DEF-E03F-2455-155F-D5B8910BECE5}"/>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3b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C833CCBC-6A51-ECBC-B9BB-9AD0EA7996A8}"/>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C8589AB9-B0A2-66AE-658C-09C75E2995D3}"/>
              </a:ext>
            </a:extLst>
          </p:cNvPr>
          <p:cNvPicPr>
            <a:picLocks noChangeAspect="1"/>
          </p:cNvPicPr>
          <p:nvPr/>
        </p:nvPicPr>
        <p:blipFill>
          <a:blip r:embed="rId2">
            <a:extLst>
              <a:ext uri="{96DAC541-7B7A-43D3-8B79-37D633B846F1}">
                <asvg:svgBlip xmlns:asvg="http://schemas.microsoft.com/office/drawing/2016/SVG/main" r:embed="rId3"/>
              </a:ext>
            </a:extLst>
          </a:blip>
          <a:srcRect t="18938"/>
          <a:stretch>
            <a:fillRect/>
          </a:stretch>
        </p:blipFill>
        <p:spPr>
          <a:xfrm>
            <a:off x="8237828" y="0"/>
            <a:ext cx="3657600" cy="4185770"/>
          </a:xfrm>
          <a:prstGeom prst="rect">
            <a:avLst/>
          </a:prstGeom>
        </p:spPr>
      </p:pic>
      <p:pic>
        <p:nvPicPr>
          <p:cNvPr id="5" name="Picture 4">
            <a:extLst>
              <a:ext uri="{FF2B5EF4-FFF2-40B4-BE49-F238E27FC236}">
                <a16:creationId xmlns:a16="http://schemas.microsoft.com/office/drawing/2014/main" id="{374B74C2-B366-863E-DE7E-299CDCBB259D}"/>
              </a:ext>
            </a:extLst>
          </p:cNvPr>
          <p:cNvPicPr>
            <a:picLocks noChangeAspect="1"/>
          </p:cNvPicPr>
          <p:nvPr/>
        </p:nvPicPr>
        <p:blipFill rotWithShape="1">
          <a:blip r:embed="rId4"/>
          <a:srcRect l="17615" r="18676"/>
          <a:stretch/>
        </p:blipFill>
        <p:spPr>
          <a:xfrm>
            <a:off x="10264034" y="5875908"/>
            <a:ext cx="693208" cy="792281"/>
          </a:xfrm>
          <a:prstGeom prst="rect">
            <a:avLst/>
          </a:prstGeom>
        </p:spPr>
      </p:pic>
      <p:pic>
        <p:nvPicPr>
          <p:cNvPr id="6" name="Picture 5">
            <a:extLst>
              <a:ext uri="{FF2B5EF4-FFF2-40B4-BE49-F238E27FC236}">
                <a16:creationId xmlns:a16="http://schemas.microsoft.com/office/drawing/2014/main" id="{2FE6BFBE-1939-F601-432B-520EF002A475}"/>
              </a:ext>
            </a:extLst>
          </p:cNvPr>
          <p:cNvPicPr>
            <a:picLocks noChangeAspect="1"/>
          </p:cNvPicPr>
          <p:nvPr/>
        </p:nvPicPr>
        <p:blipFill>
          <a:blip r:embed="rId5"/>
          <a:stretch>
            <a:fillRect/>
          </a:stretch>
        </p:blipFill>
        <p:spPr>
          <a:xfrm>
            <a:off x="11266178" y="5850636"/>
            <a:ext cx="764506" cy="822570"/>
          </a:xfrm>
          <a:prstGeom prst="rect">
            <a:avLst/>
          </a:prstGeom>
        </p:spPr>
      </p:pic>
      <p:cxnSp>
        <p:nvCxnSpPr>
          <p:cNvPr id="7" name="Straight Connector 6">
            <a:extLst>
              <a:ext uri="{FF2B5EF4-FFF2-40B4-BE49-F238E27FC236}">
                <a16:creationId xmlns:a16="http://schemas.microsoft.com/office/drawing/2014/main" id="{655B478F-DA0D-49DF-139C-5C58693F8FF2}"/>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graphicFrame>
        <p:nvGraphicFramePr>
          <p:cNvPr id="16" name="Table 4">
            <a:extLst>
              <a:ext uri="{FF2B5EF4-FFF2-40B4-BE49-F238E27FC236}">
                <a16:creationId xmlns:a16="http://schemas.microsoft.com/office/drawing/2014/main" id="{FA2626A6-AFC3-AABC-EAE8-FA28213BB15C}"/>
              </a:ext>
            </a:extLst>
          </p:cNvPr>
          <p:cNvGraphicFramePr>
            <a:graphicFrameLocks noGrp="1"/>
          </p:cNvGraphicFramePr>
          <p:nvPr>
            <p:ph idx="1"/>
          </p:nvPr>
        </p:nvGraphicFramePr>
        <p:xfrm>
          <a:off x="341357" y="1334693"/>
          <a:ext cx="7896468" cy="1833880"/>
        </p:xfrm>
        <a:graphic>
          <a:graphicData uri="http://schemas.openxmlformats.org/drawingml/2006/table">
            <a:tbl>
              <a:tblPr firstRow="1" bandRow="1">
                <a:tableStyleId>{C083E6E3-FA7D-4D7B-A595-EF9225AFEA82}</a:tableStyleId>
              </a:tblPr>
              <a:tblGrid>
                <a:gridCol w="1974117">
                  <a:extLst>
                    <a:ext uri="{9D8B030D-6E8A-4147-A177-3AD203B41FA5}">
                      <a16:colId xmlns:a16="http://schemas.microsoft.com/office/drawing/2014/main" val="1159943001"/>
                    </a:ext>
                  </a:extLst>
                </a:gridCol>
                <a:gridCol w="1974117">
                  <a:extLst>
                    <a:ext uri="{9D8B030D-6E8A-4147-A177-3AD203B41FA5}">
                      <a16:colId xmlns:a16="http://schemas.microsoft.com/office/drawing/2014/main" val="3903059596"/>
                    </a:ext>
                  </a:extLst>
                </a:gridCol>
                <a:gridCol w="1974117">
                  <a:extLst>
                    <a:ext uri="{9D8B030D-6E8A-4147-A177-3AD203B41FA5}">
                      <a16:colId xmlns:a16="http://schemas.microsoft.com/office/drawing/2014/main" val="1911818327"/>
                    </a:ext>
                  </a:extLst>
                </a:gridCol>
                <a:gridCol w="1974117">
                  <a:extLst>
                    <a:ext uri="{9D8B030D-6E8A-4147-A177-3AD203B41FA5}">
                      <a16:colId xmlns:a16="http://schemas.microsoft.com/office/drawing/2014/main" val="3403910938"/>
                    </a:ext>
                  </a:extLst>
                </a:gridCol>
              </a:tblGrid>
              <a:tr h="370840">
                <a:tc>
                  <a:txBody>
                    <a:bodyPr/>
                    <a:lstStyle/>
                    <a:p>
                      <a:r>
                        <a:rPr lang="en-US" dirty="0"/>
                        <a:t>Barrier</a:t>
                      </a:r>
                      <a:endParaRPr lang="en-AU"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Site 1</a:t>
                      </a:r>
                      <a:endParaRPr lang="en-AU"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Site 2</a:t>
                      </a:r>
                      <a:endParaRPr lang="en-AU"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Site 3</a:t>
                      </a:r>
                      <a:endParaRPr lang="en-AU"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828028"/>
                  </a:ext>
                </a:extLst>
              </a:tr>
              <a:tr h="370840">
                <a:tc>
                  <a:txBody>
                    <a:bodyPr/>
                    <a:lstStyle/>
                    <a:p>
                      <a:r>
                        <a:rPr lang="en-US" dirty="0"/>
                        <a:t>Establishing Engage MDT</a:t>
                      </a:r>
                      <a:endParaRPr lang="en-AU" dirty="0"/>
                    </a:p>
                  </a:txBody>
                  <a:tcPr>
                    <a:lnT w="12700" cap="flat" cmpd="sng" algn="ctr">
                      <a:solidFill>
                        <a:schemeClr val="tx1"/>
                      </a:solidFill>
                      <a:prstDash val="solid"/>
                      <a:round/>
                      <a:headEnd type="none" w="med" len="med"/>
                      <a:tailEnd type="none" w="med" len="med"/>
                    </a:lnT>
                    <a:solidFill>
                      <a:srgbClr val="4366C7">
                        <a:alpha val="20000"/>
                      </a:srgbClr>
                    </a:solidFill>
                  </a:tcPr>
                </a:tc>
                <a:tc>
                  <a:txBody>
                    <a:bodyPr/>
                    <a:lstStyle/>
                    <a:p>
                      <a:r>
                        <a:rPr lang="en-US" dirty="0"/>
                        <a:t>Difficult to schedule a new meeting amenable to all specialties</a:t>
                      </a:r>
                      <a:endParaRPr lang="en-AU" dirty="0"/>
                    </a:p>
                  </a:txBody>
                  <a:tcPr>
                    <a:lnT w="12700" cap="flat" cmpd="sng" algn="ctr">
                      <a:solidFill>
                        <a:schemeClr val="tx1"/>
                      </a:solidFill>
                      <a:prstDash val="solid"/>
                      <a:round/>
                      <a:headEnd type="none" w="med" len="med"/>
                      <a:tailEnd type="none" w="med" len="med"/>
                    </a:lnT>
                    <a:solidFill>
                      <a:srgbClr val="4366C7">
                        <a:alpha val="20000"/>
                      </a:srgbClr>
                    </a:solidFill>
                  </a:tcPr>
                </a:tc>
                <a:tc>
                  <a:txBody>
                    <a:bodyPr/>
                    <a:lstStyle/>
                    <a:p>
                      <a:r>
                        <a:rPr lang="en-US" dirty="0"/>
                        <a:t>Reduced study timeline and difficult to re-engage key stakeholders</a:t>
                      </a:r>
                      <a:endParaRPr lang="en-AU" dirty="0"/>
                    </a:p>
                  </a:txBody>
                  <a:tcPr>
                    <a:lnT w="12700" cap="flat" cmpd="sng" algn="ctr">
                      <a:solidFill>
                        <a:schemeClr val="tx1"/>
                      </a:solidFill>
                      <a:prstDash val="solid"/>
                      <a:round/>
                      <a:headEnd type="none" w="med" len="med"/>
                      <a:tailEnd type="none" w="med" len="med"/>
                    </a:lnT>
                    <a:solidFill>
                      <a:srgbClr val="4366C7">
                        <a:alpha val="20000"/>
                      </a:srgbClr>
                    </a:solidFill>
                  </a:tcPr>
                </a:tc>
                <a:tc>
                  <a:txBody>
                    <a:bodyPr/>
                    <a:lstStyle/>
                    <a:p>
                      <a:r>
                        <a:rPr lang="en-US" dirty="0"/>
                        <a:t>No MDT meeting in current survivorship service</a:t>
                      </a:r>
                      <a:endParaRPr lang="en-AU" dirty="0"/>
                    </a:p>
                  </a:txBody>
                  <a:tcPr>
                    <a:lnT w="12700" cap="flat" cmpd="sng" algn="ctr">
                      <a:solidFill>
                        <a:schemeClr val="tx1"/>
                      </a:solidFill>
                      <a:prstDash val="solid"/>
                      <a:round/>
                      <a:headEnd type="none" w="med" len="med"/>
                      <a:tailEnd type="none" w="med" len="med"/>
                    </a:lnT>
                    <a:solidFill>
                      <a:srgbClr val="4366C7">
                        <a:alpha val="20000"/>
                      </a:srgbClr>
                    </a:solidFill>
                  </a:tcPr>
                </a:tc>
                <a:extLst>
                  <a:ext uri="{0D108BD9-81ED-4DB2-BD59-A6C34878D82A}">
                    <a16:rowId xmlns:a16="http://schemas.microsoft.com/office/drawing/2014/main" val="402069929"/>
                  </a:ext>
                </a:extLst>
              </a:tr>
            </a:tbl>
          </a:graphicData>
        </a:graphic>
      </p:graphicFrame>
      <p:sp>
        <p:nvSpPr>
          <p:cNvPr id="17" name="TextBox 16">
            <a:extLst>
              <a:ext uri="{FF2B5EF4-FFF2-40B4-BE49-F238E27FC236}">
                <a16:creationId xmlns:a16="http://schemas.microsoft.com/office/drawing/2014/main" id="{CD2809EC-0343-9C51-72D2-391612EAF221}"/>
              </a:ext>
            </a:extLst>
          </p:cNvPr>
          <p:cNvSpPr txBox="1"/>
          <p:nvPr/>
        </p:nvSpPr>
        <p:spPr>
          <a:xfrm>
            <a:off x="2298700" y="4174134"/>
            <a:ext cx="1831516" cy="2031325"/>
          </a:xfrm>
          <a:prstGeom prst="rect">
            <a:avLst/>
          </a:prstGeom>
          <a:solidFill>
            <a:srgbClr val="5582FF">
              <a:alpha val="9020"/>
            </a:srgbClr>
          </a:solidFill>
        </p:spPr>
        <p:txBody>
          <a:bodyPr wrap="square" rtlCol="0">
            <a:spAutoFit/>
          </a:bodyPr>
          <a:lstStyle/>
          <a:p>
            <a:pPr marL="285750" indent="-285750">
              <a:buFont typeface="Arial" panose="020B0604020202020204" pitchFamily="34" charset="0"/>
              <a:buChar char="•"/>
            </a:pPr>
            <a:r>
              <a:rPr lang="en-US" dirty="0">
                <a:latin typeface="Barlow" pitchFamily="2" charset="77"/>
              </a:rPr>
              <a:t>Develop resource sharing agreements</a:t>
            </a:r>
          </a:p>
          <a:p>
            <a:pPr marL="285750" indent="-285750">
              <a:buFont typeface="Arial" panose="020B0604020202020204" pitchFamily="34" charset="0"/>
              <a:buChar char="•"/>
            </a:pPr>
            <a:r>
              <a:rPr lang="en-US" dirty="0">
                <a:latin typeface="Barlow" pitchFamily="2" charset="77"/>
              </a:rPr>
              <a:t>Change physical structure </a:t>
            </a:r>
          </a:p>
        </p:txBody>
      </p:sp>
      <p:sp>
        <p:nvSpPr>
          <p:cNvPr id="18" name="TextBox 17">
            <a:extLst>
              <a:ext uri="{FF2B5EF4-FFF2-40B4-BE49-F238E27FC236}">
                <a16:creationId xmlns:a16="http://schemas.microsoft.com/office/drawing/2014/main" id="{E7A329EE-60BA-8E4B-F082-274985BD51C9}"/>
              </a:ext>
            </a:extLst>
          </p:cNvPr>
          <p:cNvSpPr txBox="1"/>
          <p:nvPr/>
        </p:nvSpPr>
        <p:spPr>
          <a:xfrm>
            <a:off x="4239011" y="4129408"/>
            <a:ext cx="1831516" cy="923330"/>
          </a:xfrm>
          <a:prstGeom prst="rect">
            <a:avLst/>
          </a:prstGeom>
          <a:solidFill>
            <a:srgbClr val="5582FF">
              <a:alpha val="9020"/>
            </a:srgbClr>
          </a:solidFill>
        </p:spPr>
        <p:txBody>
          <a:bodyPr wrap="square" rtlCol="0">
            <a:spAutoFit/>
          </a:bodyPr>
          <a:lstStyle>
            <a:defPPr>
              <a:defRPr lang="en-US"/>
            </a:defPPr>
            <a:lvl1pPr marL="285750" indent="-285750">
              <a:buFont typeface="Arial" panose="020B0604020202020204" pitchFamily="34" charset="0"/>
              <a:buChar char="•"/>
            </a:lvl1pPr>
          </a:lstStyle>
          <a:p>
            <a:r>
              <a:rPr lang="en-US" dirty="0">
                <a:latin typeface="Barlow" pitchFamily="2" charset="77"/>
              </a:rPr>
              <a:t>Conduct local consensus discussions</a:t>
            </a:r>
          </a:p>
        </p:txBody>
      </p:sp>
      <p:sp>
        <p:nvSpPr>
          <p:cNvPr id="20" name="Arrow: Down 8">
            <a:extLst>
              <a:ext uri="{FF2B5EF4-FFF2-40B4-BE49-F238E27FC236}">
                <a16:creationId xmlns:a16="http://schemas.microsoft.com/office/drawing/2014/main" id="{9A651FEE-D0F4-AC1E-EF49-9A1613051EBF}"/>
              </a:ext>
            </a:extLst>
          </p:cNvPr>
          <p:cNvSpPr/>
          <p:nvPr/>
        </p:nvSpPr>
        <p:spPr>
          <a:xfrm flipH="1">
            <a:off x="4971947" y="3324140"/>
            <a:ext cx="365644" cy="69442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Barlow" pitchFamily="2" charset="77"/>
            </a:endParaRPr>
          </a:p>
        </p:txBody>
      </p:sp>
      <p:sp>
        <p:nvSpPr>
          <p:cNvPr id="22" name="TextBox 21">
            <a:extLst>
              <a:ext uri="{FF2B5EF4-FFF2-40B4-BE49-F238E27FC236}">
                <a16:creationId xmlns:a16="http://schemas.microsoft.com/office/drawing/2014/main" id="{EAA8DAD0-547B-16ED-F9D8-E49E3242D5F4}"/>
              </a:ext>
            </a:extLst>
          </p:cNvPr>
          <p:cNvSpPr txBox="1"/>
          <p:nvPr/>
        </p:nvSpPr>
        <p:spPr>
          <a:xfrm>
            <a:off x="6201620" y="4130172"/>
            <a:ext cx="2036207" cy="1200329"/>
          </a:xfrm>
          <a:prstGeom prst="rect">
            <a:avLst/>
          </a:prstGeom>
          <a:solidFill>
            <a:srgbClr val="5582FF">
              <a:alpha val="9020"/>
            </a:srgbClr>
          </a:solidFill>
        </p:spPr>
        <p:txBody>
          <a:bodyPr wrap="square" rtlCol="0">
            <a:spAutoFit/>
          </a:bodyPr>
          <a:lstStyle>
            <a:defPPr>
              <a:defRPr lang="en-US"/>
            </a:defPPr>
            <a:lvl1pPr marL="285750" indent="-285750">
              <a:buFont typeface="Arial" panose="020B0604020202020204" pitchFamily="34" charset="0"/>
              <a:buChar char="•"/>
            </a:lvl1pPr>
          </a:lstStyle>
          <a:p>
            <a:r>
              <a:rPr lang="en-US" dirty="0">
                <a:latin typeface="Barlow" pitchFamily="2" charset="77"/>
              </a:rPr>
              <a:t>Intervention not implemented at site</a:t>
            </a:r>
          </a:p>
        </p:txBody>
      </p:sp>
      <p:sp>
        <p:nvSpPr>
          <p:cNvPr id="23" name="Arrow: Right 5">
            <a:extLst>
              <a:ext uri="{FF2B5EF4-FFF2-40B4-BE49-F238E27FC236}">
                <a16:creationId xmlns:a16="http://schemas.microsoft.com/office/drawing/2014/main" id="{DA494132-275F-C506-894D-4436A09A8725}"/>
              </a:ext>
            </a:extLst>
          </p:cNvPr>
          <p:cNvSpPr/>
          <p:nvPr/>
        </p:nvSpPr>
        <p:spPr>
          <a:xfrm>
            <a:off x="365585" y="4504175"/>
            <a:ext cx="1831516" cy="1200329"/>
          </a:xfrm>
          <a:prstGeom prst="rightArrow">
            <a:avLst/>
          </a:prstGeom>
          <a:solidFill>
            <a:srgbClr val="146082"/>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chemeClr val="bg1"/>
                </a:solidFill>
                <a:latin typeface="Barlow" pitchFamily="2" charset="77"/>
              </a:rPr>
              <a:t>ERIC Strategies</a:t>
            </a:r>
            <a:endParaRPr lang="en-AU" dirty="0">
              <a:solidFill>
                <a:schemeClr val="bg1"/>
              </a:solidFill>
              <a:latin typeface="Barlow" pitchFamily="2" charset="77"/>
            </a:endParaRPr>
          </a:p>
        </p:txBody>
      </p:sp>
      <p:sp>
        <p:nvSpPr>
          <p:cNvPr id="24" name="TextBox 23">
            <a:extLst>
              <a:ext uri="{FF2B5EF4-FFF2-40B4-BE49-F238E27FC236}">
                <a16:creationId xmlns:a16="http://schemas.microsoft.com/office/drawing/2014/main" id="{DA6F0AD8-760B-CF4C-6D61-B15203D7FE64}"/>
              </a:ext>
            </a:extLst>
          </p:cNvPr>
          <p:cNvSpPr txBox="1"/>
          <p:nvPr/>
        </p:nvSpPr>
        <p:spPr>
          <a:xfrm>
            <a:off x="296572" y="3303846"/>
            <a:ext cx="2002128" cy="1200329"/>
          </a:xfrm>
          <a:prstGeom prst="rect">
            <a:avLst/>
          </a:prstGeom>
          <a:noFill/>
        </p:spPr>
        <p:txBody>
          <a:bodyPr wrap="square" rtlCol="0">
            <a:spAutoFit/>
          </a:bodyPr>
          <a:lstStyle/>
          <a:p>
            <a:r>
              <a:rPr lang="en-US" dirty="0">
                <a:latin typeface="Barlow" pitchFamily="2" charset="77"/>
              </a:rPr>
              <a:t>Inner Setting</a:t>
            </a:r>
          </a:p>
          <a:p>
            <a:r>
              <a:rPr lang="en-US" i="1" dirty="0">
                <a:latin typeface="Barlow" pitchFamily="2" charset="77"/>
              </a:rPr>
              <a:t>- Available resources</a:t>
            </a:r>
          </a:p>
          <a:p>
            <a:r>
              <a:rPr lang="en-US" i="1" dirty="0">
                <a:latin typeface="Barlow" pitchFamily="2" charset="77"/>
              </a:rPr>
              <a:t>- Relative priority</a:t>
            </a:r>
          </a:p>
        </p:txBody>
      </p:sp>
      <p:sp>
        <p:nvSpPr>
          <p:cNvPr id="25" name="Arrow: Down 8">
            <a:extLst>
              <a:ext uri="{FF2B5EF4-FFF2-40B4-BE49-F238E27FC236}">
                <a16:creationId xmlns:a16="http://schemas.microsoft.com/office/drawing/2014/main" id="{3833B6C9-8D2C-6E3A-C5E1-4175C43330D3}"/>
              </a:ext>
            </a:extLst>
          </p:cNvPr>
          <p:cNvSpPr/>
          <p:nvPr/>
        </p:nvSpPr>
        <p:spPr>
          <a:xfrm flipH="1">
            <a:off x="2992105" y="3324140"/>
            <a:ext cx="365644" cy="69442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Barlow" pitchFamily="2" charset="77"/>
            </a:endParaRPr>
          </a:p>
        </p:txBody>
      </p:sp>
      <p:sp>
        <p:nvSpPr>
          <p:cNvPr id="26" name="Arrow: Down 8">
            <a:extLst>
              <a:ext uri="{FF2B5EF4-FFF2-40B4-BE49-F238E27FC236}">
                <a16:creationId xmlns:a16="http://schemas.microsoft.com/office/drawing/2014/main" id="{67D7699C-1E51-50B5-3771-8A4BF113BC58}"/>
              </a:ext>
            </a:extLst>
          </p:cNvPr>
          <p:cNvSpPr/>
          <p:nvPr/>
        </p:nvSpPr>
        <p:spPr>
          <a:xfrm flipH="1">
            <a:off x="7036901" y="3324140"/>
            <a:ext cx="365644" cy="69442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Barlow" pitchFamily="2" charset="77"/>
            </a:endParaRPr>
          </a:p>
        </p:txBody>
      </p:sp>
      <p:grpSp>
        <p:nvGrpSpPr>
          <p:cNvPr id="27" name="Group 26">
            <a:extLst>
              <a:ext uri="{FF2B5EF4-FFF2-40B4-BE49-F238E27FC236}">
                <a16:creationId xmlns:a16="http://schemas.microsoft.com/office/drawing/2014/main" id="{213E03CD-F0C1-18DA-DC97-0216FE2739CC}"/>
              </a:ext>
            </a:extLst>
          </p:cNvPr>
          <p:cNvGrpSpPr/>
          <p:nvPr/>
        </p:nvGrpSpPr>
        <p:grpSpPr>
          <a:xfrm>
            <a:off x="9033366" y="4287212"/>
            <a:ext cx="2662464" cy="1323440"/>
            <a:chOff x="769188" y="3289299"/>
            <a:chExt cx="2662464" cy="1323440"/>
          </a:xfrm>
        </p:grpSpPr>
        <p:sp>
          <p:nvSpPr>
            <p:cNvPr id="28" name="Rectangle 27">
              <a:extLst>
                <a:ext uri="{FF2B5EF4-FFF2-40B4-BE49-F238E27FC236}">
                  <a16:creationId xmlns:a16="http://schemas.microsoft.com/office/drawing/2014/main" id="{D34F9364-DD91-D54F-3969-FB1A4F158A20}"/>
                </a:ext>
              </a:extLst>
            </p:cNvPr>
            <p:cNvSpPr/>
            <p:nvPr/>
          </p:nvSpPr>
          <p:spPr>
            <a:xfrm>
              <a:off x="769188" y="3289300"/>
              <a:ext cx="2662464" cy="1323439"/>
            </a:xfrm>
            <a:prstGeom prst="rect">
              <a:avLst/>
            </a:prstGeom>
            <a:ln w="38100">
              <a:solidFill>
                <a:srgbClr val="4366C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p:txBody>
        </p:sp>
        <p:sp>
          <p:nvSpPr>
            <p:cNvPr id="29" name="TextBox 28">
              <a:extLst>
                <a:ext uri="{FF2B5EF4-FFF2-40B4-BE49-F238E27FC236}">
                  <a16:creationId xmlns:a16="http://schemas.microsoft.com/office/drawing/2014/main" id="{863F8912-43DA-03B5-8E54-F6AADF81229C}"/>
                </a:ext>
              </a:extLst>
            </p:cNvPr>
            <p:cNvSpPr txBox="1"/>
            <p:nvPr/>
          </p:nvSpPr>
          <p:spPr>
            <a:xfrm>
              <a:off x="1178915" y="3289299"/>
              <a:ext cx="2123930" cy="400110"/>
            </a:xfrm>
            <a:prstGeom prst="rect">
              <a:avLst/>
            </a:prstGeom>
            <a:noFill/>
          </p:spPr>
          <p:txBody>
            <a:bodyPr wrap="square" rtlCol="0">
              <a:spAutoFit/>
            </a:bodyPr>
            <a:lstStyle/>
            <a:p>
              <a:r>
                <a:rPr lang="en-GB" sz="2000" b="1">
                  <a:solidFill>
                    <a:prstClr val="black">
                      <a:lumMod val="75000"/>
                      <a:lumOff val="25000"/>
                    </a:prstClr>
                  </a:solidFill>
                  <a:latin typeface="Barlow" panose="00000500000000000000" pitchFamily="2" charset="0"/>
                </a:rPr>
                <a:t>Step 4</a:t>
              </a:r>
              <a:endParaRPr lang="en-AU" sz="2000" b="1">
                <a:solidFill>
                  <a:prstClr val="black">
                    <a:lumMod val="75000"/>
                    <a:lumOff val="25000"/>
                  </a:prstClr>
                </a:solidFill>
                <a:latin typeface="Barlow" panose="00000500000000000000" pitchFamily="2" charset="0"/>
              </a:endParaRPr>
            </a:p>
          </p:txBody>
        </p:sp>
        <p:sp>
          <p:nvSpPr>
            <p:cNvPr id="30" name="TextBox 29">
              <a:extLst>
                <a:ext uri="{FF2B5EF4-FFF2-40B4-BE49-F238E27FC236}">
                  <a16:creationId xmlns:a16="http://schemas.microsoft.com/office/drawing/2014/main" id="{0307B2E4-1690-B5F3-FE91-962C375A8BFA}"/>
                </a:ext>
              </a:extLst>
            </p:cNvPr>
            <p:cNvSpPr txBox="1"/>
            <p:nvPr/>
          </p:nvSpPr>
          <p:spPr>
            <a:xfrm>
              <a:off x="1560420" y="3689409"/>
              <a:ext cx="1742425" cy="923330"/>
            </a:xfrm>
            <a:prstGeom prst="rect">
              <a:avLst/>
            </a:prstGeom>
            <a:noFill/>
          </p:spPr>
          <p:txBody>
            <a:bodyPr wrap="square" rtlCol="0">
              <a:spAutoFit/>
            </a:bodyPr>
            <a:lstStyle/>
            <a:p>
              <a:r>
                <a:rPr lang="en-AU">
                  <a:solidFill>
                    <a:prstClr val="black">
                      <a:lumMod val="75000"/>
                      <a:lumOff val="25000"/>
                    </a:prstClr>
                  </a:solidFill>
                  <a:latin typeface="Barlow" panose="00000500000000000000" pitchFamily="2" charset="0"/>
                </a:rPr>
                <a:t>Multi-disciplinary case review</a:t>
              </a:r>
            </a:p>
          </p:txBody>
        </p:sp>
        <p:pic>
          <p:nvPicPr>
            <p:cNvPr id="31" name="Graphic 30" descr="Customer review with solid fill">
              <a:extLst>
                <a:ext uri="{FF2B5EF4-FFF2-40B4-BE49-F238E27FC236}">
                  <a16:creationId xmlns:a16="http://schemas.microsoft.com/office/drawing/2014/main" id="{A2FAC8AA-8E9F-B7E4-5EAA-000B9920E2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559" y="3883585"/>
              <a:ext cx="606352" cy="606352"/>
            </a:xfrm>
            <a:prstGeom prst="rect">
              <a:avLst/>
            </a:prstGeom>
          </p:spPr>
        </p:pic>
      </p:grpSp>
    </p:spTree>
    <p:extLst>
      <p:ext uri="{BB962C8B-B14F-4D97-AF65-F5344CB8AC3E}">
        <p14:creationId xmlns:p14="http://schemas.microsoft.com/office/powerpoint/2010/main" val="3412611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E3785-6823-47FC-1B02-D7304B4B7B3C}"/>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BBBFDE3A-BA70-4877-E479-80655FBA8CD7}"/>
              </a:ext>
            </a:extLst>
          </p:cNvPr>
          <p:cNvSpPr txBox="1"/>
          <p:nvPr/>
        </p:nvSpPr>
        <p:spPr>
          <a:xfrm>
            <a:off x="8308131"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4</a:t>
            </a:r>
          </a:p>
        </p:txBody>
      </p:sp>
      <p:sp>
        <p:nvSpPr>
          <p:cNvPr id="59" name="TextBox 58">
            <a:extLst>
              <a:ext uri="{FF2B5EF4-FFF2-40B4-BE49-F238E27FC236}">
                <a16:creationId xmlns:a16="http://schemas.microsoft.com/office/drawing/2014/main" id="{AE1F7A70-6333-5198-2CF7-094AE04281D7}"/>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Domain 3b – Practice setting</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C5BBB133-CAAB-437C-D43E-90A208D101E0}"/>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B7F6DE34-3297-5D98-22C1-3B93690BDD7D}"/>
              </a:ext>
            </a:extLst>
          </p:cNvPr>
          <p:cNvPicPr>
            <a:picLocks noChangeAspect="1"/>
          </p:cNvPicPr>
          <p:nvPr/>
        </p:nvPicPr>
        <p:blipFill>
          <a:blip r:embed="rId2">
            <a:extLst>
              <a:ext uri="{96DAC541-7B7A-43D3-8B79-37D633B846F1}">
                <asvg:svgBlip xmlns:asvg="http://schemas.microsoft.com/office/drawing/2016/SVG/main" r:embed="rId3"/>
              </a:ext>
            </a:extLst>
          </a:blip>
          <a:srcRect t="18938"/>
          <a:stretch>
            <a:fillRect/>
          </a:stretch>
        </p:blipFill>
        <p:spPr>
          <a:xfrm>
            <a:off x="8237828" y="0"/>
            <a:ext cx="3657600" cy="4185770"/>
          </a:xfrm>
          <a:prstGeom prst="rect">
            <a:avLst/>
          </a:prstGeom>
        </p:spPr>
      </p:pic>
      <p:pic>
        <p:nvPicPr>
          <p:cNvPr id="5" name="Picture 4">
            <a:extLst>
              <a:ext uri="{FF2B5EF4-FFF2-40B4-BE49-F238E27FC236}">
                <a16:creationId xmlns:a16="http://schemas.microsoft.com/office/drawing/2014/main" id="{1D7F672D-25EE-1091-DAD2-605EE03F6D92}"/>
              </a:ext>
            </a:extLst>
          </p:cNvPr>
          <p:cNvPicPr>
            <a:picLocks noChangeAspect="1"/>
          </p:cNvPicPr>
          <p:nvPr/>
        </p:nvPicPr>
        <p:blipFill rotWithShape="1">
          <a:blip r:embed="rId4"/>
          <a:srcRect l="17615" r="18676"/>
          <a:stretch/>
        </p:blipFill>
        <p:spPr>
          <a:xfrm>
            <a:off x="10264034" y="5875908"/>
            <a:ext cx="693208" cy="792281"/>
          </a:xfrm>
          <a:prstGeom prst="rect">
            <a:avLst/>
          </a:prstGeom>
        </p:spPr>
      </p:pic>
      <p:pic>
        <p:nvPicPr>
          <p:cNvPr id="6" name="Picture 5">
            <a:extLst>
              <a:ext uri="{FF2B5EF4-FFF2-40B4-BE49-F238E27FC236}">
                <a16:creationId xmlns:a16="http://schemas.microsoft.com/office/drawing/2014/main" id="{767BD13A-5FD0-5BE9-D728-4A405FD05F7E}"/>
              </a:ext>
            </a:extLst>
          </p:cNvPr>
          <p:cNvPicPr>
            <a:picLocks noChangeAspect="1"/>
          </p:cNvPicPr>
          <p:nvPr/>
        </p:nvPicPr>
        <p:blipFill>
          <a:blip r:embed="rId5"/>
          <a:stretch>
            <a:fillRect/>
          </a:stretch>
        </p:blipFill>
        <p:spPr>
          <a:xfrm>
            <a:off x="11266178" y="5850636"/>
            <a:ext cx="764506" cy="822570"/>
          </a:xfrm>
          <a:prstGeom prst="rect">
            <a:avLst/>
          </a:prstGeom>
        </p:spPr>
      </p:pic>
      <p:cxnSp>
        <p:nvCxnSpPr>
          <p:cNvPr id="7" name="Straight Connector 6">
            <a:extLst>
              <a:ext uri="{FF2B5EF4-FFF2-40B4-BE49-F238E27FC236}">
                <a16:creationId xmlns:a16="http://schemas.microsoft.com/office/drawing/2014/main" id="{621A80F1-5521-1093-6ED8-5F46FF36EBD4}"/>
              </a:ext>
            </a:extLst>
          </p:cNvPr>
          <p:cNvCxnSpPr/>
          <p:nvPr/>
        </p:nvCxnSpPr>
        <p:spPr>
          <a:xfrm>
            <a:off x="11110563" y="5982180"/>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graphicFrame>
        <p:nvGraphicFramePr>
          <p:cNvPr id="16" name="Table 4">
            <a:extLst>
              <a:ext uri="{FF2B5EF4-FFF2-40B4-BE49-F238E27FC236}">
                <a16:creationId xmlns:a16="http://schemas.microsoft.com/office/drawing/2014/main" id="{CFB3F6C2-39D2-5FA1-FAF1-272469CF7A6F}"/>
              </a:ext>
            </a:extLst>
          </p:cNvPr>
          <p:cNvGraphicFramePr>
            <a:graphicFrameLocks noGrp="1"/>
          </p:cNvGraphicFramePr>
          <p:nvPr>
            <p:ph idx="1"/>
          </p:nvPr>
        </p:nvGraphicFramePr>
        <p:xfrm>
          <a:off x="341357" y="1334693"/>
          <a:ext cx="6592842" cy="1833880"/>
        </p:xfrm>
        <a:graphic>
          <a:graphicData uri="http://schemas.openxmlformats.org/drawingml/2006/table">
            <a:tbl>
              <a:tblPr firstRow="1" bandRow="1">
                <a:tableStyleId>{C083E6E3-FA7D-4D7B-A595-EF9225AFEA82}</a:tableStyleId>
              </a:tblPr>
              <a:tblGrid>
                <a:gridCol w="2197614">
                  <a:extLst>
                    <a:ext uri="{9D8B030D-6E8A-4147-A177-3AD203B41FA5}">
                      <a16:colId xmlns:a16="http://schemas.microsoft.com/office/drawing/2014/main" val="1159943001"/>
                    </a:ext>
                  </a:extLst>
                </a:gridCol>
                <a:gridCol w="2197614">
                  <a:extLst>
                    <a:ext uri="{9D8B030D-6E8A-4147-A177-3AD203B41FA5}">
                      <a16:colId xmlns:a16="http://schemas.microsoft.com/office/drawing/2014/main" val="3903059596"/>
                    </a:ext>
                  </a:extLst>
                </a:gridCol>
                <a:gridCol w="2197614">
                  <a:extLst>
                    <a:ext uri="{9D8B030D-6E8A-4147-A177-3AD203B41FA5}">
                      <a16:colId xmlns:a16="http://schemas.microsoft.com/office/drawing/2014/main" val="1911818327"/>
                    </a:ext>
                  </a:extLst>
                </a:gridCol>
              </a:tblGrid>
              <a:tr h="370840">
                <a:tc>
                  <a:txBody>
                    <a:bodyPr/>
                    <a:lstStyle/>
                    <a:p>
                      <a:r>
                        <a:rPr lang="en-US" dirty="0">
                          <a:latin typeface="Barlow" pitchFamily="2" charset="77"/>
                        </a:rPr>
                        <a:t>Barrier</a:t>
                      </a:r>
                      <a:endParaRPr lang="en-AU" dirty="0">
                        <a:latin typeface="Barlow" pitchFamily="2" charset="77"/>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Barlow" pitchFamily="2" charset="77"/>
                        </a:rPr>
                        <a:t>Site 1</a:t>
                      </a:r>
                      <a:endParaRPr lang="en-AU" dirty="0">
                        <a:latin typeface="Barlow" pitchFamily="2" charset="77"/>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Barlow" pitchFamily="2" charset="77"/>
                        </a:rPr>
                        <a:t>Site 2</a:t>
                      </a:r>
                      <a:endParaRPr lang="en-AU" dirty="0">
                        <a:latin typeface="Barlow" pitchFamily="2" charset="77"/>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828028"/>
                  </a:ext>
                </a:extLst>
              </a:tr>
              <a:tr h="370840">
                <a:tc>
                  <a:txBody>
                    <a:bodyPr/>
                    <a:lstStyle/>
                    <a:p>
                      <a:r>
                        <a:rPr lang="en-US" dirty="0">
                          <a:latin typeface="Barlow" pitchFamily="2" charset="77"/>
                        </a:rPr>
                        <a:t>Establishing Engage MDT</a:t>
                      </a:r>
                      <a:endParaRPr lang="en-AU" dirty="0">
                        <a:latin typeface="Barlow" pitchFamily="2" charset="77"/>
                      </a:endParaRPr>
                    </a:p>
                  </a:txBody>
                  <a:tcPr>
                    <a:lnT w="12700" cap="flat" cmpd="sng" algn="ctr">
                      <a:solidFill>
                        <a:schemeClr val="tx1"/>
                      </a:solidFill>
                      <a:prstDash val="solid"/>
                      <a:round/>
                      <a:headEnd type="none" w="med" len="med"/>
                      <a:tailEnd type="none" w="med" len="med"/>
                    </a:lnT>
                    <a:solidFill>
                      <a:srgbClr val="4366C7">
                        <a:alpha val="20000"/>
                      </a:srgbClr>
                    </a:solidFill>
                  </a:tcPr>
                </a:tc>
                <a:tc>
                  <a:txBody>
                    <a:bodyPr/>
                    <a:lstStyle/>
                    <a:p>
                      <a:r>
                        <a:rPr lang="en-US" dirty="0">
                          <a:latin typeface="Barlow" pitchFamily="2" charset="77"/>
                        </a:rPr>
                        <a:t>Difficult to schedule a new meeting amenable to all specialties</a:t>
                      </a:r>
                      <a:endParaRPr lang="en-AU" dirty="0">
                        <a:latin typeface="Barlow" pitchFamily="2" charset="77"/>
                      </a:endParaRPr>
                    </a:p>
                  </a:txBody>
                  <a:tcPr>
                    <a:lnT w="12700" cap="flat" cmpd="sng" algn="ctr">
                      <a:solidFill>
                        <a:schemeClr val="tx1"/>
                      </a:solidFill>
                      <a:prstDash val="solid"/>
                      <a:round/>
                      <a:headEnd type="none" w="med" len="med"/>
                      <a:tailEnd type="none" w="med" len="med"/>
                    </a:lnT>
                    <a:solidFill>
                      <a:srgbClr val="4366C7">
                        <a:alpha val="20000"/>
                      </a:srgbClr>
                    </a:solidFill>
                  </a:tcPr>
                </a:tc>
                <a:tc>
                  <a:txBody>
                    <a:bodyPr/>
                    <a:lstStyle/>
                    <a:p>
                      <a:r>
                        <a:rPr lang="en-US" dirty="0">
                          <a:latin typeface="Barlow" pitchFamily="2" charset="77"/>
                        </a:rPr>
                        <a:t>Reduced study timeline and difficult to re-engage key stakeholders</a:t>
                      </a:r>
                      <a:endParaRPr lang="en-AU" dirty="0">
                        <a:latin typeface="Barlow" pitchFamily="2" charset="77"/>
                      </a:endParaRPr>
                    </a:p>
                  </a:txBody>
                  <a:tcPr>
                    <a:lnT w="12700" cap="flat" cmpd="sng" algn="ctr">
                      <a:solidFill>
                        <a:schemeClr val="tx1"/>
                      </a:solidFill>
                      <a:prstDash val="solid"/>
                      <a:round/>
                      <a:headEnd type="none" w="med" len="med"/>
                      <a:tailEnd type="none" w="med" len="med"/>
                    </a:lnT>
                    <a:solidFill>
                      <a:srgbClr val="4366C7">
                        <a:alpha val="20000"/>
                      </a:srgbClr>
                    </a:solidFill>
                  </a:tcPr>
                </a:tc>
                <a:extLst>
                  <a:ext uri="{0D108BD9-81ED-4DB2-BD59-A6C34878D82A}">
                    <a16:rowId xmlns:a16="http://schemas.microsoft.com/office/drawing/2014/main" val="402069929"/>
                  </a:ext>
                </a:extLst>
              </a:tr>
            </a:tbl>
          </a:graphicData>
        </a:graphic>
      </p:graphicFrame>
      <p:sp>
        <p:nvSpPr>
          <p:cNvPr id="17" name="TextBox 16">
            <a:extLst>
              <a:ext uri="{FF2B5EF4-FFF2-40B4-BE49-F238E27FC236}">
                <a16:creationId xmlns:a16="http://schemas.microsoft.com/office/drawing/2014/main" id="{B2747B3D-21E9-442C-3DF6-342C73E8B779}"/>
              </a:ext>
            </a:extLst>
          </p:cNvPr>
          <p:cNvSpPr txBox="1"/>
          <p:nvPr/>
        </p:nvSpPr>
        <p:spPr>
          <a:xfrm>
            <a:off x="2592080" y="4185770"/>
            <a:ext cx="2044699" cy="1754326"/>
          </a:xfrm>
          <a:prstGeom prst="rect">
            <a:avLst/>
          </a:prstGeom>
          <a:solidFill>
            <a:srgbClr val="5582FF">
              <a:alpha val="9020"/>
            </a:srgbClr>
          </a:solidFill>
        </p:spPr>
        <p:txBody>
          <a:bodyPr wrap="square" rtlCol="0">
            <a:spAutoFit/>
          </a:bodyPr>
          <a:lstStyle/>
          <a:p>
            <a:r>
              <a:rPr lang="en-US" dirty="0" err="1">
                <a:latin typeface="Barlow" pitchFamily="2" charset="77"/>
              </a:rPr>
              <a:t>Categorise</a:t>
            </a:r>
            <a:r>
              <a:rPr lang="en-US" dirty="0">
                <a:latin typeface="Barlow" pitchFamily="2" charset="77"/>
              </a:rPr>
              <a:t> MDT attendees as ‘core’ vs ‘sub-specialty’, with sub-specialty group providing input remotely</a:t>
            </a:r>
          </a:p>
        </p:txBody>
      </p:sp>
      <p:sp>
        <p:nvSpPr>
          <p:cNvPr id="18" name="TextBox 17">
            <a:extLst>
              <a:ext uri="{FF2B5EF4-FFF2-40B4-BE49-F238E27FC236}">
                <a16:creationId xmlns:a16="http://schemas.microsoft.com/office/drawing/2014/main" id="{1517DCC3-7C74-F227-95CC-02085B00A4BE}"/>
              </a:ext>
            </a:extLst>
          </p:cNvPr>
          <p:cNvSpPr txBox="1"/>
          <p:nvPr/>
        </p:nvSpPr>
        <p:spPr>
          <a:xfrm>
            <a:off x="4800600" y="4129408"/>
            <a:ext cx="2044699" cy="2308324"/>
          </a:xfrm>
          <a:prstGeom prst="rect">
            <a:avLst/>
          </a:prstGeom>
          <a:solidFill>
            <a:srgbClr val="5582FF">
              <a:alpha val="9020"/>
            </a:srgbClr>
          </a:solidFill>
        </p:spPr>
        <p:txBody>
          <a:bodyPr wrap="square" rtlCol="0">
            <a:spAutoFit/>
          </a:bodyPr>
          <a:lstStyle>
            <a:defPPr>
              <a:defRPr lang="en-US"/>
            </a:defPPr>
            <a:lvl1pPr marL="285750" indent="-285750">
              <a:buFont typeface="Arial" panose="020B0604020202020204" pitchFamily="34" charset="0"/>
              <a:buChar char="•"/>
            </a:lvl1pPr>
          </a:lstStyle>
          <a:p>
            <a:pPr marL="0" indent="0">
              <a:buNone/>
            </a:pPr>
            <a:r>
              <a:rPr lang="en-US" dirty="0">
                <a:latin typeface="Barlow" pitchFamily="2" charset="77"/>
              </a:rPr>
              <a:t>Incorporate ‘high-risk’ survivors into existing survivorship clinic MDT and obtain remote input for those deemed ‘low-risk’</a:t>
            </a:r>
          </a:p>
        </p:txBody>
      </p:sp>
      <p:sp>
        <p:nvSpPr>
          <p:cNvPr id="20" name="Arrow: Down 8">
            <a:extLst>
              <a:ext uri="{FF2B5EF4-FFF2-40B4-BE49-F238E27FC236}">
                <a16:creationId xmlns:a16="http://schemas.microsoft.com/office/drawing/2014/main" id="{BA9BC0F4-FC1C-E81C-01A8-4A47356A6FA7}"/>
              </a:ext>
            </a:extLst>
          </p:cNvPr>
          <p:cNvSpPr/>
          <p:nvPr/>
        </p:nvSpPr>
        <p:spPr>
          <a:xfrm flipH="1">
            <a:off x="5730356" y="3324140"/>
            <a:ext cx="365644" cy="69442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Barlow" pitchFamily="2" charset="77"/>
            </a:endParaRPr>
          </a:p>
        </p:txBody>
      </p:sp>
      <p:sp>
        <p:nvSpPr>
          <p:cNvPr id="25" name="Arrow: Down 8">
            <a:extLst>
              <a:ext uri="{FF2B5EF4-FFF2-40B4-BE49-F238E27FC236}">
                <a16:creationId xmlns:a16="http://schemas.microsoft.com/office/drawing/2014/main" id="{872E3B50-6229-68E0-E197-DBAFF6A332BF}"/>
              </a:ext>
            </a:extLst>
          </p:cNvPr>
          <p:cNvSpPr/>
          <p:nvPr/>
        </p:nvSpPr>
        <p:spPr>
          <a:xfrm flipH="1">
            <a:off x="3454956" y="3324140"/>
            <a:ext cx="365644" cy="69442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Barlow" pitchFamily="2" charset="77"/>
            </a:endParaRPr>
          </a:p>
        </p:txBody>
      </p:sp>
      <p:grpSp>
        <p:nvGrpSpPr>
          <p:cNvPr id="3" name="Group 2">
            <a:extLst>
              <a:ext uri="{FF2B5EF4-FFF2-40B4-BE49-F238E27FC236}">
                <a16:creationId xmlns:a16="http://schemas.microsoft.com/office/drawing/2014/main" id="{4D3DB916-F9E2-EF7F-4426-EC537B7F88E1}"/>
              </a:ext>
            </a:extLst>
          </p:cNvPr>
          <p:cNvGrpSpPr/>
          <p:nvPr/>
        </p:nvGrpSpPr>
        <p:grpSpPr>
          <a:xfrm>
            <a:off x="9033366" y="4287212"/>
            <a:ext cx="2662464" cy="1323440"/>
            <a:chOff x="769188" y="3289299"/>
            <a:chExt cx="2662464" cy="1323440"/>
          </a:xfrm>
        </p:grpSpPr>
        <p:sp>
          <p:nvSpPr>
            <p:cNvPr id="4" name="Rectangle 3">
              <a:extLst>
                <a:ext uri="{FF2B5EF4-FFF2-40B4-BE49-F238E27FC236}">
                  <a16:creationId xmlns:a16="http://schemas.microsoft.com/office/drawing/2014/main" id="{285926C8-4B83-FA91-1721-E8A21A923FC0}"/>
                </a:ext>
              </a:extLst>
            </p:cNvPr>
            <p:cNvSpPr/>
            <p:nvPr/>
          </p:nvSpPr>
          <p:spPr>
            <a:xfrm>
              <a:off x="769188" y="3289300"/>
              <a:ext cx="2662464" cy="1323439"/>
            </a:xfrm>
            <a:prstGeom prst="rect">
              <a:avLst/>
            </a:prstGeom>
            <a:ln w="38100">
              <a:solidFill>
                <a:srgbClr val="4366C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p:txBody>
        </p:sp>
        <p:sp>
          <p:nvSpPr>
            <p:cNvPr id="8" name="TextBox 7">
              <a:extLst>
                <a:ext uri="{FF2B5EF4-FFF2-40B4-BE49-F238E27FC236}">
                  <a16:creationId xmlns:a16="http://schemas.microsoft.com/office/drawing/2014/main" id="{969533CF-A024-DF4C-BB59-07401FA3F033}"/>
                </a:ext>
              </a:extLst>
            </p:cNvPr>
            <p:cNvSpPr txBox="1"/>
            <p:nvPr/>
          </p:nvSpPr>
          <p:spPr>
            <a:xfrm>
              <a:off x="1178915" y="3289299"/>
              <a:ext cx="2123930" cy="400110"/>
            </a:xfrm>
            <a:prstGeom prst="rect">
              <a:avLst/>
            </a:prstGeom>
            <a:noFill/>
          </p:spPr>
          <p:txBody>
            <a:bodyPr wrap="square" rtlCol="0">
              <a:spAutoFit/>
            </a:bodyPr>
            <a:lstStyle/>
            <a:p>
              <a:r>
                <a:rPr lang="en-GB" sz="2000" b="1">
                  <a:solidFill>
                    <a:prstClr val="black">
                      <a:lumMod val="75000"/>
                      <a:lumOff val="25000"/>
                    </a:prstClr>
                  </a:solidFill>
                  <a:latin typeface="Barlow" panose="00000500000000000000" pitchFamily="2" charset="0"/>
                </a:rPr>
                <a:t>Step 4</a:t>
              </a:r>
              <a:endParaRPr lang="en-AU" sz="2000" b="1">
                <a:solidFill>
                  <a:prstClr val="black">
                    <a:lumMod val="75000"/>
                    <a:lumOff val="25000"/>
                  </a:prstClr>
                </a:solidFill>
                <a:latin typeface="Barlow" panose="00000500000000000000" pitchFamily="2" charset="0"/>
              </a:endParaRPr>
            </a:p>
          </p:txBody>
        </p:sp>
        <p:sp>
          <p:nvSpPr>
            <p:cNvPr id="9" name="TextBox 8">
              <a:extLst>
                <a:ext uri="{FF2B5EF4-FFF2-40B4-BE49-F238E27FC236}">
                  <a16:creationId xmlns:a16="http://schemas.microsoft.com/office/drawing/2014/main" id="{BD032C38-1FA1-5F31-C225-8B69BB186F67}"/>
                </a:ext>
              </a:extLst>
            </p:cNvPr>
            <p:cNvSpPr txBox="1"/>
            <p:nvPr/>
          </p:nvSpPr>
          <p:spPr>
            <a:xfrm>
              <a:off x="1560420" y="3689409"/>
              <a:ext cx="1742425" cy="923330"/>
            </a:xfrm>
            <a:prstGeom prst="rect">
              <a:avLst/>
            </a:prstGeom>
            <a:noFill/>
          </p:spPr>
          <p:txBody>
            <a:bodyPr wrap="square" rtlCol="0">
              <a:spAutoFit/>
            </a:bodyPr>
            <a:lstStyle/>
            <a:p>
              <a:r>
                <a:rPr lang="en-AU">
                  <a:solidFill>
                    <a:prstClr val="black">
                      <a:lumMod val="75000"/>
                      <a:lumOff val="25000"/>
                    </a:prstClr>
                  </a:solidFill>
                  <a:latin typeface="Barlow" panose="00000500000000000000" pitchFamily="2" charset="0"/>
                </a:rPr>
                <a:t>Multi-disciplinary case review</a:t>
              </a:r>
            </a:p>
          </p:txBody>
        </p:sp>
        <p:pic>
          <p:nvPicPr>
            <p:cNvPr id="10" name="Graphic 9" descr="Customer review with solid fill">
              <a:extLst>
                <a:ext uri="{FF2B5EF4-FFF2-40B4-BE49-F238E27FC236}">
                  <a16:creationId xmlns:a16="http://schemas.microsoft.com/office/drawing/2014/main" id="{4B68CD45-DCBF-683C-68D7-DD81F88B46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559" y="3883585"/>
              <a:ext cx="606352" cy="606352"/>
            </a:xfrm>
            <a:prstGeom prst="rect">
              <a:avLst/>
            </a:prstGeom>
          </p:spPr>
        </p:pic>
      </p:grpSp>
    </p:spTree>
    <p:extLst>
      <p:ext uri="{BB962C8B-B14F-4D97-AF65-F5344CB8AC3E}">
        <p14:creationId xmlns:p14="http://schemas.microsoft.com/office/powerpoint/2010/main" val="514469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86D663-7D62-909C-4A85-D9778052A7FF}"/>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E4980847-16FD-6901-437A-ECDD350FB77D}"/>
              </a:ext>
            </a:extLst>
          </p:cNvPr>
          <p:cNvSpPr txBox="1"/>
          <p:nvPr/>
        </p:nvSpPr>
        <p:spPr>
          <a:xfrm>
            <a:off x="8680628" y="61912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latin typeface="Barlow" pitchFamily="2" charset="77"/>
              </a:rPr>
              <a:t>4</a:t>
            </a:r>
          </a:p>
        </p:txBody>
      </p:sp>
      <p:sp>
        <p:nvSpPr>
          <p:cNvPr id="59" name="TextBox 58">
            <a:extLst>
              <a:ext uri="{FF2B5EF4-FFF2-40B4-BE49-F238E27FC236}">
                <a16:creationId xmlns:a16="http://schemas.microsoft.com/office/drawing/2014/main" id="{AB7B9F11-4522-DFC7-EB57-48B5222B0D4E}"/>
              </a:ext>
            </a:extLst>
          </p:cNvPr>
          <p:cNvSpPr txBox="1"/>
          <p:nvPr/>
        </p:nvSpPr>
        <p:spPr>
          <a:xfrm>
            <a:off x="240193" y="61587"/>
            <a:ext cx="8793173" cy="830997"/>
          </a:xfrm>
          <a:prstGeom prst="rect">
            <a:avLst/>
          </a:prstGeom>
          <a:noFill/>
        </p:spPr>
        <p:txBody>
          <a:bodyPr wrap="square" rtlCol="0">
            <a:spAutoFit/>
          </a:bodyPr>
          <a:lstStyle/>
          <a:p>
            <a:r>
              <a:rPr lang="en-AU" sz="4800" b="1" i="1" dirty="0">
                <a:solidFill>
                  <a:srgbClr val="404040"/>
                </a:solidFill>
                <a:latin typeface="Barlow" pitchFamily="2" charset="77"/>
                <a:ea typeface="Harding Text Web Bold" pitchFamily="2" charset="0"/>
              </a:rPr>
              <a:t>Adaptations to Engage</a:t>
            </a:r>
            <a:endParaRPr lang="en-AU" sz="4000" i="1" dirty="0">
              <a:solidFill>
                <a:srgbClr val="007882"/>
              </a:solidFill>
              <a:latin typeface="Barlow" pitchFamily="2" charset="77"/>
              <a:ea typeface="Harding Text Web Regular" pitchFamily="2" charset="0"/>
            </a:endParaRPr>
          </a:p>
        </p:txBody>
      </p:sp>
      <p:cxnSp>
        <p:nvCxnSpPr>
          <p:cNvPr id="60" name="Straight Connector 59">
            <a:extLst>
              <a:ext uri="{FF2B5EF4-FFF2-40B4-BE49-F238E27FC236}">
                <a16:creationId xmlns:a16="http://schemas.microsoft.com/office/drawing/2014/main" id="{F7FC840F-3AAD-F1EE-59DF-86835439AA3F}"/>
              </a:ext>
            </a:extLst>
          </p:cNvPr>
          <p:cNvCxnSpPr>
            <a:cxnSpLocks/>
          </p:cNvCxnSpPr>
          <p:nvPr/>
        </p:nvCxnSpPr>
        <p:spPr>
          <a:xfrm>
            <a:off x="296572" y="892584"/>
            <a:ext cx="826792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10D4E0DB-DE8E-8254-16AD-4AB9ED28D28C}"/>
              </a:ext>
            </a:extLst>
          </p:cNvPr>
          <p:cNvPicPr>
            <a:picLocks noChangeAspect="1"/>
          </p:cNvPicPr>
          <p:nvPr/>
        </p:nvPicPr>
        <p:blipFill rotWithShape="1">
          <a:blip r:embed="rId2"/>
          <a:srcRect l="17615" r="18676"/>
          <a:stretch/>
        </p:blipFill>
        <p:spPr>
          <a:xfrm>
            <a:off x="10264034" y="150034"/>
            <a:ext cx="693208" cy="792281"/>
          </a:xfrm>
          <a:prstGeom prst="rect">
            <a:avLst/>
          </a:prstGeom>
        </p:spPr>
      </p:pic>
      <p:pic>
        <p:nvPicPr>
          <p:cNvPr id="6" name="Picture 5">
            <a:extLst>
              <a:ext uri="{FF2B5EF4-FFF2-40B4-BE49-F238E27FC236}">
                <a16:creationId xmlns:a16="http://schemas.microsoft.com/office/drawing/2014/main" id="{69A9C60A-AB78-C434-3A5E-0EDC93F91D36}"/>
              </a:ext>
            </a:extLst>
          </p:cNvPr>
          <p:cNvPicPr>
            <a:picLocks noChangeAspect="1"/>
          </p:cNvPicPr>
          <p:nvPr/>
        </p:nvPicPr>
        <p:blipFill>
          <a:blip r:embed="rId3"/>
          <a:stretch>
            <a:fillRect/>
          </a:stretch>
        </p:blipFill>
        <p:spPr>
          <a:xfrm>
            <a:off x="11266178" y="124762"/>
            <a:ext cx="764506" cy="822570"/>
          </a:xfrm>
          <a:prstGeom prst="rect">
            <a:avLst/>
          </a:prstGeom>
        </p:spPr>
      </p:pic>
      <p:cxnSp>
        <p:nvCxnSpPr>
          <p:cNvPr id="7" name="Straight Connector 6">
            <a:extLst>
              <a:ext uri="{FF2B5EF4-FFF2-40B4-BE49-F238E27FC236}">
                <a16:creationId xmlns:a16="http://schemas.microsoft.com/office/drawing/2014/main" id="{7011CF2B-8097-14C2-76F8-B70FAE3FFD35}"/>
              </a:ext>
            </a:extLst>
          </p:cNvPr>
          <p:cNvCxnSpPr/>
          <p:nvPr/>
        </p:nvCxnSpPr>
        <p:spPr>
          <a:xfrm>
            <a:off x="11110563" y="256306"/>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grpSp>
        <p:nvGrpSpPr>
          <p:cNvPr id="2" name="Group 1">
            <a:extLst>
              <a:ext uri="{FF2B5EF4-FFF2-40B4-BE49-F238E27FC236}">
                <a16:creationId xmlns:a16="http://schemas.microsoft.com/office/drawing/2014/main" id="{8D200417-E416-8AC8-C048-5D3575D7B2DA}"/>
              </a:ext>
            </a:extLst>
          </p:cNvPr>
          <p:cNvGrpSpPr/>
          <p:nvPr/>
        </p:nvGrpSpPr>
        <p:grpSpPr>
          <a:xfrm>
            <a:off x="669069" y="2732682"/>
            <a:ext cx="2662464" cy="2590800"/>
            <a:chOff x="769188" y="3289299"/>
            <a:chExt cx="2662464" cy="2590800"/>
          </a:xfrm>
        </p:grpSpPr>
        <p:sp>
          <p:nvSpPr>
            <p:cNvPr id="3" name="Rectangle 2">
              <a:extLst>
                <a:ext uri="{FF2B5EF4-FFF2-40B4-BE49-F238E27FC236}">
                  <a16:creationId xmlns:a16="http://schemas.microsoft.com/office/drawing/2014/main" id="{D014B2AD-D1A0-EDC5-E0D1-C0F203131FD9}"/>
                </a:ext>
              </a:extLst>
            </p:cNvPr>
            <p:cNvSpPr/>
            <p:nvPr/>
          </p:nvSpPr>
          <p:spPr>
            <a:xfrm>
              <a:off x="769188" y="3289300"/>
              <a:ext cx="2662464" cy="2590799"/>
            </a:xfrm>
            <a:prstGeom prst="rect">
              <a:avLst/>
            </a:prstGeom>
            <a:ln w="38100">
              <a:solidFill>
                <a:srgbClr val="4366C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Barlow" pitchFamily="2" charset="77"/>
              </a:endParaRPr>
            </a:p>
          </p:txBody>
        </p:sp>
        <p:sp>
          <p:nvSpPr>
            <p:cNvPr id="4" name="TextBox 3">
              <a:extLst>
                <a:ext uri="{FF2B5EF4-FFF2-40B4-BE49-F238E27FC236}">
                  <a16:creationId xmlns:a16="http://schemas.microsoft.com/office/drawing/2014/main" id="{3BA030EB-882A-FFD6-73EE-D6955E8A3E31}"/>
                </a:ext>
              </a:extLst>
            </p:cNvPr>
            <p:cNvSpPr txBox="1"/>
            <p:nvPr/>
          </p:nvSpPr>
          <p:spPr>
            <a:xfrm>
              <a:off x="1178915" y="3289299"/>
              <a:ext cx="2123930" cy="400110"/>
            </a:xfrm>
            <a:prstGeom prst="rect">
              <a:avLst/>
            </a:prstGeom>
            <a:noFill/>
          </p:spPr>
          <p:txBody>
            <a:bodyPr wrap="square" rtlCol="0">
              <a:spAutoFit/>
            </a:bodyPr>
            <a:lstStyle/>
            <a:p>
              <a:r>
                <a:rPr lang="en-GB" sz="2000" b="1">
                  <a:solidFill>
                    <a:prstClr val="black">
                      <a:lumMod val="75000"/>
                      <a:lumOff val="25000"/>
                    </a:prstClr>
                  </a:solidFill>
                  <a:latin typeface="Barlow" pitchFamily="2" charset="77"/>
                </a:rPr>
                <a:t>Step 4</a:t>
              </a:r>
              <a:endParaRPr lang="en-AU" sz="2000" b="1">
                <a:solidFill>
                  <a:prstClr val="black">
                    <a:lumMod val="75000"/>
                    <a:lumOff val="25000"/>
                  </a:prstClr>
                </a:solidFill>
                <a:latin typeface="Barlow" pitchFamily="2" charset="77"/>
              </a:endParaRPr>
            </a:p>
          </p:txBody>
        </p:sp>
        <p:sp>
          <p:nvSpPr>
            <p:cNvPr id="8" name="TextBox 7">
              <a:extLst>
                <a:ext uri="{FF2B5EF4-FFF2-40B4-BE49-F238E27FC236}">
                  <a16:creationId xmlns:a16="http://schemas.microsoft.com/office/drawing/2014/main" id="{C1A82304-4B80-9225-33FD-4B48CE7CF372}"/>
                </a:ext>
              </a:extLst>
            </p:cNvPr>
            <p:cNvSpPr txBox="1"/>
            <p:nvPr/>
          </p:nvSpPr>
          <p:spPr>
            <a:xfrm>
              <a:off x="1560420" y="3689409"/>
              <a:ext cx="1742425" cy="923330"/>
            </a:xfrm>
            <a:prstGeom prst="rect">
              <a:avLst/>
            </a:prstGeom>
            <a:noFill/>
          </p:spPr>
          <p:txBody>
            <a:bodyPr wrap="square" rtlCol="0">
              <a:spAutoFit/>
            </a:bodyPr>
            <a:lstStyle/>
            <a:p>
              <a:r>
                <a:rPr lang="en-AU">
                  <a:solidFill>
                    <a:prstClr val="black">
                      <a:lumMod val="75000"/>
                      <a:lumOff val="25000"/>
                    </a:prstClr>
                  </a:solidFill>
                  <a:latin typeface="Barlow" pitchFamily="2" charset="77"/>
                </a:rPr>
                <a:t>Multi-disciplinary case review</a:t>
              </a:r>
            </a:p>
          </p:txBody>
        </p:sp>
        <p:pic>
          <p:nvPicPr>
            <p:cNvPr id="9" name="Graphic 8" descr="Customer review with solid fill">
              <a:extLst>
                <a:ext uri="{FF2B5EF4-FFF2-40B4-BE49-F238E27FC236}">
                  <a16:creationId xmlns:a16="http://schemas.microsoft.com/office/drawing/2014/main" id="{A15EB64A-316E-12AD-65E8-265536CCF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559" y="3883585"/>
              <a:ext cx="606352" cy="606352"/>
            </a:xfrm>
            <a:prstGeom prst="rect">
              <a:avLst/>
            </a:prstGeom>
          </p:spPr>
        </p:pic>
        <p:sp>
          <p:nvSpPr>
            <p:cNvPr id="10" name="TextBox 9">
              <a:extLst>
                <a:ext uri="{FF2B5EF4-FFF2-40B4-BE49-F238E27FC236}">
                  <a16:creationId xmlns:a16="http://schemas.microsoft.com/office/drawing/2014/main" id="{F74A37EA-AED9-D0A1-AC6C-E84D0D1780DD}"/>
                </a:ext>
              </a:extLst>
            </p:cNvPr>
            <p:cNvSpPr txBox="1"/>
            <p:nvPr/>
          </p:nvSpPr>
          <p:spPr>
            <a:xfrm>
              <a:off x="1019299" y="4587236"/>
              <a:ext cx="2412353" cy="1200329"/>
            </a:xfrm>
            <a:prstGeom prst="rect">
              <a:avLst/>
            </a:prstGeom>
            <a:noFill/>
          </p:spPr>
          <p:txBody>
            <a:bodyPr wrap="square">
              <a:spAutoFit/>
            </a:bodyPr>
            <a:lstStyle/>
            <a:p>
              <a:r>
                <a:rPr lang="en-GB" sz="1200">
                  <a:solidFill>
                    <a:schemeClr val="tx1">
                      <a:lumMod val="75000"/>
                      <a:lumOff val="25000"/>
                    </a:schemeClr>
                  </a:solidFill>
                  <a:latin typeface="Barlow" pitchFamily="2" charset="77"/>
                </a:rPr>
                <a:t>MDT case review based on information consolidated in Steps 1 – 3. MDT includes core team and additional specialists, depending on survivorship needs and hospital resources. </a:t>
              </a:r>
            </a:p>
          </p:txBody>
        </p:sp>
      </p:grpSp>
      <p:sp>
        <p:nvSpPr>
          <p:cNvPr id="11" name="Left Brace 10">
            <a:extLst>
              <a:ext uri="{FF2B5EF4-FFF2-40B4-BE49-F238E27FC236}">
                <a16:creationId xmlns:a16="http://schemas.microsoft.com/office/drawing/2014/main" id="{8AA08465-DBBC-39AA-8E78-1E1988BE4386}"/>
              </a:ext>
            </a:extLst>
          </p:cNvPr>
          <p:cNvSpPr/>
          <p:nvPr/>
        </p:nvSpPr>
        <p:spPr>
          <a:xfrm>
            <a:off x="3331533" y="1557118"/>
            <a:ext cx="1368948" cy="4941930"/>
          </a:xfrm>
          <a:prstGeom prst="leftBrace">
            <a:avLst>
              <a:gd name="adj1" fmla="val 0"/>
              <a:gd name="adj2" fmla="val 48299"/>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Rectangle 11">
            <a:extLst>
              <a:ext uri="{FF2B5EF4-FFF2-40B4-BE49-F238E27FC236}">
                <a16:creationId xmlns:a16="http://schemas.microsoft.com/office/drawing/2014/main" id="{0643E692-36A2-DBC4-93F1-9DA201EFDF42}"/>
              </a:ext>
            </a:extLst>
          </p:cNvPr>
          <p:cNvSpPr/>
          <p:nvPr/>
        </p:nvSpPr>
        <p:spPr>
          <a:xfrm>
            <a:off x="4700480" y="1352709"/>
            <a:ext cx="6256762" cy="2782235"/>
          </a:xfrm>
          <a:prstGeom prst="rect">
            <a:avLst/>
          </a:prstGeom>
          <a:solidFill>
            <a:srgbClr val="5582FF">
              <a:alpha val="1725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70">
              <a:latin typeface="Barlow" pitchFamily="2" charset="77"/>
            </a:endParaRPr>
          </a:p>
        </p:txBody>
      </p:sp>
      <p:sp>
        <p:nvSpPr>
          <p:cNvPr id="13" name="Rectangle 12">
            <a:extLst>
              <a:ext uri="{FF2B5EF4-FFF2-40B4-BE49-F238E27FC236}">
                <a16:creationId xmlns:a16="http://schemas.microsoft.com/office/drawing/2014/main" id="{D0871F5A-8F50-5F85-BD0D-D505252BB0F5}"/>
              </a:ext>
            </a:extLst>
          </p:cNvPr>
          <p:cNvSpPr/>
          <p:nvPr/>
        </p:nvSpPr>
        <p:spPr>
          <a:xfrm>
            <a:off x="4700479" y="4277737"/>
            <a:ext cx="6256762" cy="22313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70">
              <a:latin typeface="Barlow" pitchFamily="2" charset="77"/>
            </a:endParaRPr>
          </a:p>
        </p:txBody>
      </p:sp>
      <p:sp>
        <p:nvSpPr>
          <p:cNvPr id="14" name="Rectangle: Rounded Corners 17">
            <a:extLst>
              <a:ext uri="{FF2B5EF4-FFF2-40B4-BE49-F238E27FC236}">
                <a16:creationId xmlns:a16="http://schemas.microsoft.com/office/drawing/2014/main" id="{0FD887A7-6228-5944-A2AE-2FF9CD7D93B1}"/>
              </a:ext>
            </a:extLst>
          </p:cNvPr>
          <p:cNvSpPr/>
          <p:nvPr/>
        </p:nvSpPr>
        <p:spPr>
          <a:xfrm>
            <a:off x="4829288" y="1456638"/>
            <a:ext cx="6037517" cy="1454501"/>
          </a:xfrm>
          <a:prstGeom prst="round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b="1" dirty="0">
                <a:solidFill>
                  <a:srgbClr val="5582FF"/>
                </a:solidFill>
                <a:latin typeface="Barlow" pitchFamily="2" charset="77"/>
              </a:rPr>
              <a:t>1. ENGAGE MDT PREPARATION</a:t>
            </a:r>
            <a:endParaRPr lang="en-AU" sz="1000" dirty="0">
              <a:solidFill>
                <a:srgbClr val="5582FF"/>
              </a:solidFill>
              <a:latin typeface="Barlow" pitchFamily="2" charset="77"/>
            </a:endParaRPr>
          </a:p>
          <a:p>
            <a:pPr marL="228600" indent="-228600">
              <a:buAutoNum type="alphaLcParenR"/>
            </a:pPr>
            <a:r>
              <a:rPr lang="en-AU" sz="1000" dirty="0">
                <a:solidFill>
                  <a:schemeClr val="tx1"/>
                </a:solidFill>
                <a:latin typeface="Barlow" pitchFamily="2" charset="77"/>
              </a:rPr>
              <a:t>Engage nurse incorporates patient information from hospital treatment records, Health Assessment Survey &amp; Nurse Consult 1 (NC1) for each case summary</a:t>
            </a:r>
          </a:p>
          <a:p>
            <a:pPr marL="228600" indent="-228600">
              <a:buAutoNum type="alphaLcParenR"/>
            </a:pPr>
            <a:r>
              <a:rPr lang="en-AU" sz="1000" dirty="0">
                <a:solidFill>
                  <a:schemeClr val="tx1"/>
                </a:solidFill>
                <a:latin typeface="Barlow" pitchFamily="2" charset="77"/>
              </a:rPr>
              <a:t>Engage nurse circulates patient case list to core MDT specialists (including copy of NC1 survey, health passport and Passport for Care) for review 1 week prior via password protected </a:t>
            </a:r>
            <a:r>
              <a:rPr lang="en-AU" sz="1000" dirty="0" err="1">
                <a:solidFill>
                  <a:schemeClr val="tx1"/>
                </a:solidFill>
                <a:latin typeface="Barlow" pitchFamily="2" charset="77"/>
              </a:rPr>
              <a:t>Cloudstor</a:t>
            </a:r>
            <a:r>
              <a:rPr lang="en-AU" sz="1000" dirty="0">
                <a:solidFill>
                  <a:schemeClr val="tx1"/>
                </a:solidFill>
                <a:latin typeface="Barlow" pitchFamily="2" charset="77"/>
              </a:rPr>
              <a:t> platform</a:t>
            </a:r>
          </a:p>
          <a:p>
            <a:pPr marL="228600" indent="-228600">
              <a:buAutoNum type="alphaLcParenR"/>
            </a:pPr>
            <a:r>
              <a:rPr lang="en-AU" sz="1000" dirty="0">
                <a:solidFill>
                  <a:schemeClr val="tx1"/>
                </a:solidFill>
                <a:latin typeface="Barlow" pitchFamily="2" charset="77"/>
              </a:rPr>
              <a:t>Engage nurse drafts MDT summary letter for each patient case using available information and MDT letter template</a:t>
            </a:r>
          </a:p>
          <a:p>
            <a:pPr marL="228600" indent="-228600">
              <a:buAutoNum type="alphaLcParenR"/>
            </a:pPr>
            <a:r>
              <a:rPr lang="en-AU" sz="1000" dirty="0">
                <a:solidFill>
                  <a:schemeClr val="tx1"/>
                </a:solidFill>
                <a:latin typeface="Barlow" pitchFamily="2" charset="77"/>
              </a:rPr>
              <a:t>Core MDT specialists review patient case list prior to meeting</a:t>
            </a:r>
          </a:p>
        </p:txBody>
      </p:sp>
      <p:sp>
        <p:nvSpPr>
          <p:cNvPr id="15" name="Rectangle: Rounded Corners 18">
            <a:extLst>
              <a:ext uri="{FF2B5EF4-FFF2-40B4-BE49-F238E27FC236}">
                <a16:creationId xmlns:a16="http://schemas.microsoft.com/office/drawing/2014/main" id="{86CB70BB-EAF4-9140-EB2F-44B7A69D7DD8}"/>
              </a:ext>
            </a:extLst>
          </p:cNvPr>
          <p:cNvSpPr/>
          <p:nvPr/>
        </p:nvSpPr>
        <p:spPr>
          <a:xfrm>
            <a:off x="4829289" y="3005638"/>
            <a:ext cx="6037518" cy="1044000"/>
          </a:xfrm>
          <a:prstGeom prst="round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b="1" dirty="0">
                <a:solidFill>
                  <a:srgbClr val="5582FF"/>
                </a:solidFill>
                <a:latin typeface="Barlow" pitchFamily="2" charset="77"/>
              </a:rPr>
              <a:t>2. ENGAGE MDT MEETING</a:t>
            </a:r>
            <a:endParaRPr lang="en-AU" sz="1000" dirty="0">
              <a:solidFill>
                <a:srgbClr val="5582FF"/>
              </a:solidFill>
              <a:latin typeface="Barlow" pitchFamily="2" charset="77"/>
            </a:endParaRPr>
          </a:p>
          <a:p>
            <a:pPr marL="228600" indent="-228600">
              <a:buAutoNum type="alphaLcParenR"/>
            </a:pPr>
            <a:r>
              <a:rPr lang="en-AU" sz="1000" dirty="0">
                <a:solidFill>
                  <a:schemeClr val="tx1"/>
                </a:solidFill>
                <a:latin typeface="Barlow" pitchFamily="2" charset="77"/>
              </a:rPr>
              <a:t>Core specialists (x2 nurse, paediatric oncologist, social worker, GP) meet monthly for patient case review (hybrid F2F and Zoom). 3–4 cases discussed per 90–120-minute meeting</a:t>
            </a:r>
          </a:p>
          <a:p>
            <a:pPr marL="228600" indent="-228600">
              <a:buAutoNum type="alphaLcParenR"/>
            </a:pPr>
            <a:r>
              <a:rPr lang="en-AU" sz="1000" dirty="0">
                <a:solidFill>
                  <a:schemeClr val="tx1"/>
                </a:solidFill>
                <a:latin typeface="Barlow" pitchFamily="2" charset="77"/>
              </a:rPr>
              <a:t>Engage nurse runs through each patient case and each specialist provides input. Recommendations are determined as a group.</a:t>
            </a:r>
          </a:p>
          <a:p>
            <a:pPr marL="228600" indent="-228600">
              <a:buAutoNum type="alphaLcParenR"/>
            </a:pPr>
            <a:r>
              <a:rPr lang="en-AU" sz="1000" dirty="0">
                <a:solidFill>
                  <a:schemeClr val="tx1"/>
                </a:solidFill>
                <a:latin typeface="Barlow" pitchFamily="2" charset="77"/>
              </a:rPr>
              <a:t>Engage nurse revises MDT summary letter for each patient case in meeting</a:t>
            </a:r>
          </a:p>
        </p:txBody>
      </p:sp>
      <p:sp>
        <p:nvSpPr>
          <p:cNvPr id="16" name="Rectangle: Rounded Corners 19">
            <a:extLst>
              <a:ext uri="{FF2B5EF4-FFF2-40B4-BE49-F238E27FC236}">
                <a16:creationId xmlns:a16="http://schemas.microsoft.com/office/drawing/2014/main" id="{9CBD6C9A-CE23-3327-666D-BAF0D7EEF988}"/>
              </a:ext>
            </a:extLst>
          </p:cNvPr>
          <p:cNvSpPr/>
          <p:nvPr/>
        </p:nvSpPr>
        <p:spPr>
          <a:xfrm>
            <a:off x="4829289" y="4382072"/>
            <a:ext cx="6037518" cy="2024957"/>
          </a:xfrm>
          <a:prstGeom prst="round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00" b="1" dirty="0">
                <a:solidFill>
                  <a:srgbClr val="0070C0"/>
                </a:solidFill>
                <a:latin typeface="Barlow" pitchFamily="2" charset="77"/>
              </a:rPr>
              <a:t>3. MDT LETTER PREPARATION</a:t>
            </a:r>
            <a:endParaRPr lang="en-AU" sz="1000" dirty="0">
              <a:solidFill>
                <a:srgbClr val="0070C0"/>
              </a:solidFill>
              <a:latin typeface="Barlow" pitchFamily="2" charset="77"/>
            </a:endParaRPr>
          </a:p>
          <a:p>
            <a:pPr marL="228600" indent="-228600">
              <a:buAutoNum type="alphaLcParenR"/>
            </a:pPr>
            <a:r>
              <a:rPr lang="en-GB" sz="1000" dirty="0">
                <a:solidFill>
                  <a:schemeClr val="tx1"/>
                </a:solidFill>
                <a:latin typeface="Barlow" pitchFamily="2" charset="77"/>
              </a:rPr>
              <a:t>Engage nurse further refines drafted MDT letter, and sources any additional information as specified in the MDT</a:t>
            </a:r>
          </a:p>
          <a:p>
            <a:pPr marL="228600" indent="-228600">
              <a:buAutoNum type="alphaLcParenR"/>
            </a:pPr>
            <a:r>
              <a:rPr lang="en-GB" sz="1000" dirty="0">
                <a:solidFill>
                  <a:schemeClr val="tx1"/>
                </a:solidFill>
                <a:latin typeface="Barlow" pitchFamily="2" charset="77"/>
              </a:rPr>
              <a:t>Draft letter reviewed by paediatric oncologist (program director), and further consultation with the Engage nurse as required</a:t>
            </a:r>
          </a:p>
          <a:p>
            <a:pPr marL="228600" indent="-228600">
              <a:buAutoNum type="alphaLcParenR"/>
            </a:pPr>
            <a:r>
              <a:rPr lang="en-GB" sz="1000" dirty="0">
                <a:solidFill>
                  <a:schemeClr val="tx1"/>
                </a:solidFill>
                <a:latin typeface="Barlow" pitchFamily="2" charset="77"/>
              </a:rPr>
              <a:t>Paediatric oncologist (program director) sends the letter (including copy of NC1 survey, health passport and Passport for Care) to additional specialists (radiation oncologist, endocrinologist, neurologist) for review</a:t>
            </a:r>
          </a:p>
          <a:p>
            <a:pPr marL="228600" indent="-228600">
              <a:buAutoNum type="alphaLcParenR"/>
            </a:pPr>
            <a:r>
              <a:rPr lang="en-GB" sz="1000" dirty="0">
                <a:solidFill>
                  <a:schemeClr val="tx1"/>
                </a:solidFill>
                <a:latin typeface="Barlow" pitchFamily="2" charset="77"/>
              </a:rPr>
              <a:t>Additional specialists provide contributions via email (~1–2 weeks)</a:t>
            </a:r>
          </a:p>
          <a:p>
            <a:pPr marL="228600" indent="-228600">
              <a:buAutoNum type="alphaLcParenR"/>
            </a:pPr>
            <a:r>
              <a:rPr lang="en-GB" sz="1000" dirty="0">
                <a:solidFill>
                  <a:schemeClr val="tx1"/>
                </a:solidFill>
                <a:latin typeface="Barlow" pitchFamily="2" charset="77"/>
              </a:rPr>
              <a:t>Paediatric oncologist (program director) incorporates additional comments and finalises summary letter</a:t>
            </a:r>
          </a:p>
          <a:p>
            <a:pPr marL="228600" indent="-228600">
              <a:buAutoNum type="alphaLcParenR"/>
            </a:pPr>
            <a:r>
              <a:rPr lang="en-GB" sz="1000" dirty="0">
                <a:solidFill>
                  <a:schemeClr val="tx1"/>
                </a:solidFill>
                <a:latin typeface="Barlow" pitchFamily="2" charset="77"/>
              </a:rPr>
              <a:t>Summary letter sent to Engage nurse to proofread and accept tracked changes. Sends to Kids Cancer Centre secretary.</a:t>
            </a:r>
            <a:endParaRPr lang="en-AU" sz="1000" dirty="0">
              <a:solidFill>
                <a:schemeClr val="tx1"/>
              </a:solidFill>
              <a:latin typeface="Barlow" pitchFamily="2" charset="77"/>
            </a:endParaRPr>
          </a:p>
        </p:txBody>
      </p:sp>
    </p:spTree>
    <p:extLst>
      <p:ext uri="{BB962C8B-B14F-4D97-AF65-F5344CB8AC3E}">
        <p14:creationId xmlns:p14="http://schemas.microsoft.com/office/powerpoint/2010/main" val="3398791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4366C7"/>
        </a:solidFill>
        <a:effectLst/>
      </p:bgPr>
    </p:bg>
    <p:spTree>
      <p:nvGrpSpPr>
        <p:cNvPr id="1" name="">
          <a:extLst>
            <a:ext uri="{FF2B5EF4-FFF2-40B4-BE49-F238E27FC236}">
              <a16:creationId xmlns:a16="http://schemas.microsoft.com/office/drawing/2014/main" id="{2004D0BB-C99B-0578-1264-653A565FD9C8}"/>
            </a:ext>
          </a:extLst>
        </p:cNvPr>
        <p:cNvGrpSpPr/>
        <p:nvPr/>
      </p:nvGrpSpPr>
      <p:grpSpPr>
        <a:xfrm>
          <a:off x="0" y="0"/>
          <a:ext cx="0" cy="0"/>
          <a:chOff x="0" y="0"/>
          <a:chExt cx="0" cy="0"/>
        </a:xfrm>
      </p:grpSpPr>
      <p:sp>
        <p:nvSpPr>
          <p:cNvPr id="52" name="Oval 51">
            <a:extLst>
              <a:ext uri="{FF2B5EF4-FFF2-40B4-BE49-F238E27FC236}">
                <a16:creationId xmlns:a16="http://schemas.microsoft.com/office/drawing/2014/main" id="{2665C59A-F112-7EF1-B0E3-212081992684}"/>
              </a:ext>
            </a:extLst>
          </p:cNvPr>
          <p:cNvSpPr/>
          <p:nvPr/>
        </p:nvSpPr>
        <p:spPr>
          <a:xfrm>
            <a:off x="6096517" y="754702"/>
            <a:ext cx="5401270" cy="54012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CE9F12FA-4F06-9154-5392-7BDF7183A232}"/>
              </a:ext>
            </a:extLst>
          </p:cNvPr>
          <p:cNvSpPr txBox="1"/>
          <p:nvPr/>
        </p:nvSpPr>
        <p:spPr>
          <a:xfrm>
            <a:off x="9290879"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4</a:t>
            </a:r>
          </a:p>
        </p:txBody>
      </p:sp>
      <p:sp>
        <p:nvSpPr>
          <p:cNvPr id="2" name="Flowchart: Connector 1">
            <a:extLst>
              <a:ext uri="{FF2B5EF4-FFF2-40B4-BE49-F238E27FC236}">
                <a16:creationId xmlns:a16="http://schemas.microsoft.com/office/drawing/2014/main" id="{AF6B4F0E-66CB-56D0-7AB8-AA589E6464D1}"/>
              </a:ext>
            </a:extLst>
          </p:cNvPr>
          <p:cNvSpPr/>
          <p:nvPr/>
        </p:nvSpPr>
        <p:spPr>
          <a:xfrm>
            <a:off x="-1072841" y="3221076"/>
            <a:ext cx="4391025" cy="442912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lowchart: Connector 3">
            <a:extLst>
              <a:ext uri="{FF2B5EF4-FFF2-40B4-BE49-F238E27FC236}">
                <a16:creationId xmlns:a16="http://schemas.microsoft.com/office/drawing/2014/main" id="{155F6ADD-1B0C-30AE-05C5-B3258151FAEB}"/>
              </a:ext>
            </a:extLst>
          </p:cNvPr>
          <p:cNvSpPr/>
          <p:nvPr/>
        </p:nvSpPr>
        <p:spPr>
          <a:xfrm>
            <a:off x="1807028" y="2097541"/>
            <a:ext cx="2677885" cy="2662917"/>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Path winding through a grassy field">
            <a:extLst>
              <a:ext uri="{FF2B5EF4-FFF2-40B4-BE49-F238E27FC236}">
                <a16:creationId xmlns:a16="http://schemas.microsoft.com/office/drawing/2014/main" id="{157114D3-16E3-BB74-DD4C-EC900158E7CA}"/>
              </a:ext>
            </a:extLst>
          </p:cNvPr>
          <p:cNvPicPr>
            <a:picLocks noChangeAspect="1"/>
          </p:cNvPicPr>
          <p:nvPr/>
        </p:nvPicPr>
        <p:blipFill rotWithShape="1">
          <a:blip r:embed="rId2"/>
          <a:srcRect l="16501" r="16569"/>
          <a:stretch/>
        </p:blipFill>
        <p:spPr>
          <a:xfrm>
            <a:off x="1963763" y="2248337"/>
            <a:ext cx="2371223" cy="2361323"/>
          </a:xfrm>
          <a:prstGeom prst="ellipse">
            <a:avLst/>
          </a:prstGeom>
        </p:spPr>
      </p:pic>
      <p:sp>
        <p:nvSpPr>
          <p:cNvPr id="8" name="TextBox 7">
            <a:extLst>
              <a:ext uri="{FF2B5EF4-FFF2-40B4-BE49-F238E27FC236}">
                <a16:creationId xmlns:a16="http://schemas.microsoft.com/office/drawing/2014/main" id="{0074079A-B0F8-DD4E-E4EF-51747708BF02}"/>
              </a:ext>
            </a:extLst>
          </p:cNvPr>
          <p:cNvSpPr txBox="1"/>
          <p:nvPr/>
        </p:nvSpPr>
        <p:spPr>
          <a:xfrm>
            <a:off x="233506" y="4139305"/>
            <a:ext cx="2415626" cy="1938992"/>
          </a:xfrm>
          <a:prstGeom prst="rect">
            <a:avLst/>
          </a:prstGeom>
          <a:noFill/>
        </p:spPr>
        <p:txBody>
          <a:bodyPr wrap="square" rtlCol="0">
            <a:spAutoFit/>
          </a:bodyPr>
          <a:lstStyle/>
          <a:p>
            <a:r>
              <a:rPr lang="en-GB" sz="6000" b="1" dirty="0">
                <a:solidFill>
                  <a:schemeClr val="tx1">
                    <a:lumMod val="75000"/>
                    <a:lumOff val="25000"/>
                  </a:schemeClr>
                </a:solidFill>
                <a:latin typeface="Barlow" panose="00000500000000000000" pitchFamily="2" charset="0"/>
              </a:rPr>
              <a:t>Next </a:t>
            </a:r>
          </a:p>
          <a:p>
            <a:r>
              <a:rPr lang="en-GB" sz="6000" b="1" dirty="0">
                <a:solidFill>
                  <a:schemeClr val="tx1">
                    <a:lumMod val="75000"/>
                    <a:lumOff val="25000"/>
                  </a:schemeClr>
                </a:solidFill>
                <a:latin typeface="Barlow" panose="00000500000000000000" pitchFamily="2" charset="0"/>
              </a:rPr>
              <a:t>steps</a:t>
            </a:r>
            <a:endParaRPr lang="en-AU" sz="6000" b="1" dirty="0">
              <a:solidFill>
                <a:schemeClr val="tx1">
                  <a:lumMod val="75000"/>
                  <a:lumOff val="25000"/>
                </a:schemeClr>
              </a:solidFill>
              <a:latin typeface="Barlow" panose="00000500000000000000" pitchFamily="2" charset="0"/>
            </a:endParaRPr>
          </a:p>
        </p:txBody>
      </p:sp>
      <p:sp>
        <p:nvSpPr>
          <p:cNvPr id="9" name="Circle: Hollow 8">
            <a:extLst>
              <a:ext uri="{FF2B5EF4-FFF2-40B4-BE49-F238E27FC236}">
                <a16:creationId xmlns:a16="http://schemas.microsoft.com/office/drawing/2014/main" id="{8BB07E90-E64E-651D-6EA4-FFA23ED17F0F}"/>
              </a:ext>
            </a:extLst>
          </p:cNvPr>
          <p:cNvSpPr/>
          <p:nvPr/>
        </p:nvSpPr>
        <p:spPr>
          <a:xfrm>
            <a:off x="7729448" y="2386011"/>
            <a:ext cx="2085977" cy="2085977"/>
          </a:xfrm>
          <a:prstGeom prst="donut">
            <a:avLst>
              <a:gd name="adj" fmla="val 11003"/>
            </a:avLst>
          </a:prstGeom>
          <a:solidFill>
            <a:sysClr val="window" lastClr="FFFFFF">
              <a:lumMod val="85000"/>
            </a:sysClr>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Circle: Hollow 3">
            <a:extLst>
              <a:ext uri="{FF2B5EF4-FFF2-40B4-BE49-F238E27FC236}">
                <a16:creationId xmlns:a16="http://schemas.microsoft.com/office/drawing/2014/main" id="{7934723C-95CF-A82C-9DEA-A81785243C90}"/>
              </a:ext>
            </a:extLst>
          </p:cNvPr>
          <p:cNvSpPr/>
          <p:nvPr/>
        </p:nvSpPr>
        <p:spPr>
          <a:xfrm>
            <a:off x="5904218" y="560781"/>
            <a:ext cx="5736437" cy="5736437"/>
          </a:xfrm>
          <a:prstGeom prst="donut">
            <a:avLst>
              <a:gd name="adj" fmla="val 23467"/>
            </a:avLst>
          </a:prstGeom>
          <a:solidFill>
            <a:sysClr val="window" lastClr="FFFFFF">
              <a:lumMod val="85000"/>
            </a:sysClr>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Circle: Hollow 4">
            <a:extLst>
              <a:ext uri="{FF2B5EF4-FFF2-40B4-BE49-F238E27FC236}">
                <a16:creationId xmlns:a16="http://schemas.microsoft.com/office/drawing/2014/main" id="{1C0CD2CF-79E5-1DDB-7A8F-9DE16FA430EA}"/>
              </a:ext>
            </a:extLst>
          </p:cNvPr>
          <p:cNvSpPr/>
          <p:nvPr/>
        </p:nvSpPr>
        <p:spPr>
          <a:xfrm>
            <a:off x="6164965" y="821528"/>
            <a:ext cx="5214943" cy="5214943"/>
          </a:xfrm>
          <a:prstGeom prst="donut">
            <a:avLst>
              <a:gd name="adj" fmla="val 16650"/>
            </a:avLst>
          </a:prstGeom>
          <a:solidFill>
            <a:srgbClr val="3F61C4"/>
          </a:solidFill>
          <a:ln w="12700" cap="flat" cmpd="sng" algn="ctr">
            <a:noFill/>
            <a:prstDash val="solid"/>
            <a:miter lim="800000"/>
          </a:ln>
          <a:effectLst/>
        </p:spPr>
        <p:txBody>
          <a:bodyPr rot="0" spcFirstLastPara="0" vert="horz" wrap="square" lIns="91261" tIns="45631" rIns="91261" bIns="45631"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AU"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18BEC52-5C33-623D-2ABE-00D541A9C3F5}"/>
              </a:ext>
            </a:extLst>
          </p:cNvPr>
          <p:cNvSpPr/>
          <p:nvPr/>
        </p:nvSpPr>
        <p:spPr>
          <a:xfrm rot="3699786">
            <a:off x="7116297" y="1493281"/>
            <a:ext cx="1101892"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B2590B7-8E59-93E4-0010-4F6D97BAA368}"/>
              </a:ext>
            </a:extLst>
          </p:cNvPr>
          <p:cNvSpPr txBox="1"/>
          <p:nvPr/>
        </p:nvSpPr>
        <p:spPr>
          <a:xfrm rot="19851926">
            <a:off x="7583913" y="2294133"/>
            <a:ext cx="1524831"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3F61C4"/>
                </a:solidFill>
                <a:cs typeface="Helvetica" panose="020B0604020202020204" pitchFamily="34" charset="0"/>
              </a:rPr>
              <a:t>PLANNING</a:t>
            </a:r>
          </a:p>
        </p:txBody>
      </p:sp>
      <p:sp>
        <p:nvSpPr>
          <p:cNvPr id="14" name="Block Arc 13">
            <a:extLst>
              <a:ext uri="{FF2B5EF4-FFF2-40B4-BE49-F238E27FC236}">
                <a16:creationId xmlns:a16="http://schemas.microsoft.com/office/drawing/2014/main" id="{073F442F-19C5-F0FA-1F6F-CB24E67F2B48}"/>
              </a:ext>
            </a:extLst>
          </p:cNvPr>
          <p:cNvSpPr/>
          <p:nvPr/>
        </p:nvSpPr>
        <p:spPr>
          <a:xfrm>
            <a:off x="6164965" y="821528"/>
            <a:ext cx="5214943" cy="5214943"/>
          </a:xfrm>
          <a:prstGeom prst="blockArc">
            <a:avLst>
              <a:gd name="adj1" fmla="val 16378398"/>
              <a:gd name="adj2" fmla="val 12203121"/>
              <a:gd name="adj3" fmla="val 16801"/>
            </a:avLst>
          </a:prstGeom>
          <a:solidFill>
            <a:srgbClr val="0078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6BC0B5B-25E1-D86C-92EA-C1C909F04527}"/>
              </a:ext>
            </a:extLst>
          </p:cNvPr>
          <p:cNvSpPr txBox="1"/>
          <p:nvPr/>
        </p:nvSpPr>
        <p:spPr>
          <a:xfrm>
            <a:off x="6725333" y="1713427"/>
            <a:ext cx="1209127"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Define programme theory</a:t>
            </a:r>
          </a:p>
        </p:txBody>
      </p:sp>
      <p:sp>
        <p:nvSpPr>
          <p:cNvPr id="16" name="Rectangle 15">
            <a:extLst>
              <a:ext uri="{FF2B5EF4-FFF2-40B4-BE49-F238E27FC236}">
                <a16:creationId xmlns:a16="http://schemas.microsoft.com/office/drawing/2014/main" id="{5EEDB99B-A9CE-D768-3EEF-D856A2E6F24E}"/>
              </a:ext>
            </a:extLst>
          </p:cNvPr>
          <p:cNvSpPr/>
          <p:nvPr/>
        </p:nvSpPr>
        <p:spPr>
          <a:xfrm rot="5640136">
            <a:off x="7979447" y="1481247"/>
            <a:ext cx="1776572"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143BC19-A6F9-B8C0-9D4D-0E3999BE2BC5}"/>
              </a:ext>
            </a:extLst>
          </p:cNvPr>
          <p:cNvSpPr txBox="1"/>
          <p:nvPr/>
        </p:nvSpPr>
        <p:spPr>
          <a:xfrm>
            <a:off x="10087258" y="1792577"/>
            <a:ext cx="1135344"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Evaluate Proctor outcomes</a:t>
            </a:r>
          </a:p>
        </p:txBody>
      </p:sp>
      <p:sp>
        <p:nvSpPr>
          <p:cNvPr id="18" name="TextBox 17">
            <a:extLst>
              <a:ext uri="{FF2B5EF4-FFF2-40B4-BE49-F238E27FC236}">
                <a16:creationId xmlns:a16="http://schemas.microsoft.com/office/drawing/2014/main" id="{C4C41514-2574-CAB8-D487-2C7E7632F1AB}"/>
              </a:ext>
            </a:extLst>
          </p:cNvPr>
          <p:cNvSpPr txBox="1"/>
          <p:nvPr/>
        </p:nvSpPr>
        <p:spPr>
          <a:xfrm>
            <a:off x="7635854" y="1024724"/>
            <a:ext cx="1512921" cy="6001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Identify factors influencing implementation</a:t>
            </a:r>
          </a:p>
        </p:txBody>
      </p:sp>
      <p:sp>
        <p:nvSpPr>
          <p:cNvPr id="19" name="TextBox 18">
            <a:extLst>
              <a:ext uri="{FF2B5EF4-FFF2-40B4-BE49-F238E27FC236}">
                <a16:creationId xmlns:a16="http://schemas.microsoft.com/office/drawing/2014/main" id="{C6DD5FDD-7D55-A5D3-4EC2-AF1DF0297C94}"/>
              </a:ext>
            </a:extLst>
          </p:cNvPr>
          <p:cNvSpPr txBox="1"/>
          <p:nvPr/>
        </p:nvSpPr>
        <p:spPr>
          <a:xfrm rot="2250020">
            <a:off x="8501962" y="2309682"/>
            <a:ext cx="1524831" cy="869541"/>
          </a:xfrm>
          <a:prstGeom prst="rect">
            <a:avLst/>
          </a:prstGeom>
          <a:noFill/>
        </p:spPr>
        <p:txBody>
          <a:bodyPr wrap="square" rtlCol="0">
            <a:prstTxWarp prst="textArchUp">
              <a:avLst>
                <a:gd name="adj" fmla="val 9277817"/>
              </a:avLst>
            </a:prstTxWarp>
            <a:spAutoFit/>
          </a:bodyPr>
          <a:lstStyle/>
          <a:p>
            <a:pPr algn="ctr" defTabSz="457200"/>
            <a:r>
              <a:rPr lang="en-AU" sz="1200" b="1" dirty="0">
                <a:solidFill>
                  <a:srgbClr val="007882"/>
                </a:solidFill>
                <a:cs typeface="Helvetica" panose="020B0604020202020204" pitchFamily="34" charset="0"/>
              </a:rPr>
              <a:t>IMPLEMENTATION</a:t>
            </a:r>
          </a:p>
        </p:txBody>
      </p:sp>
      <p:sp>
        <p:nvSpPr>
          <p:cNvPr id="20" name="Rectangle 19">
            <a:extLst>
              <a:ext uri="{FF2B5EF4-FFF2-40B4-BE49-F238E27FC236}">
                <a16:creationId xmlns:a16="http://schemas.microsoft.com/office/drawing/2014/main" id="{4F986ACC-F823-CEB8-A4EB-1B598AF08B58}"/>
              </a:ext>
            </a:extLst>
          </p:cNvPr>
          <p:cNvSpPr/>
          <p:nvPr/>
        </p:nvSpPr>
        <p:spPr>
          <a:xfrm rot="7759625">
            <a:off x="9445126" y="1573666"/>
            <a:ext cx="1241721"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1AAC5CA-1C10-0B5F-9FFD-954EECC8104F}"/>
              </a:ext>
            </a:extLst>
          </p:cNvPr>
          <p:cNvSpPr txBox="1"/>
          <p:nvPr/>
        </p:nvSpPr>
        <p:spPr>
          <a:xfrm>
            <a:off x="8990858" y="1001295"/>
            <a:ext cx="1216187" cy="76944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Determine whether Engage was delivered as intended</a:t>
            </a:r>
          </a:p>
        </p:txBody>
      </p:sp>
      <p:sp>
        <p:nvSpPr>
          <p:cNvPr id="22" name="Block Arc 21">
            <a:extLst>
              <a:ext uri="{FF2B5EF4-FFF2-40B4-BE49-F238E27FC236}">
                <a16:creationId xmlns:a16="http://schemas.microsoft.com/office/drawing/2014/main" id="{9B4C4D8D-B5D4-9DDF-2FD8-6015F77CCBBE}"/>
              </a:ext>
            </a:extLst>
          </p:cNvPr>
          <p:cNvSpPr/>
          <p:nvPr/>
        </p:nvSpPr>
        <p:spPr>
          <a:xfrm>
            <a:off x="6164965" y="821528"/>
            <a:ext cx="5214943" cy="5214943"/>
          </a:xfrm>
          <a:prstGeom prst="blockArc">
            <a:avLst>
              <a:gd name="adj1" fmla="val 20474835"/>
              <a:gd name="adj2" fmla="val 12203121"/>
              <a:gd name="adj3" fmla="val 16801"/>
            </a:avLst>
          </a:prstGeom>
          <a:solidFill>
            <a:srgbClr val="1560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C354F27-0FB7-1CE5-2B85-B91E1311F44D}"/>
              </a:ext>
            </a:extLst>
          </p:cNvPr>
          <p:cNvSpPr/>
          <p:nvPr/>
        </p:nvSpPr>
        <p:spPr>
          <a:xfrm rot="9671618">
            <a:off x="9626274" y="2745446"/>
            <a:ext cx="1738314"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39AB2B5-6FA9-A27B-29C1-F1229C4B71EF}"/>
              </a:ext>
            </a:extLst>
          </p:cNvPr>
          <p:cNvSpPr/>
          <p:nvPr/>
        </p:nvSpPr>
        <p:spPr>
          <a:xfrm rot="1421235">
            <a:off x="6265627" y="2643771"/>
            <a:ext cx="1828734" cy="15644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EFE8947-8190-3F13-7811-984E44BEB0E7}"/>
              </a:ext>
            </a:extLst>
          </p:cNvPr>
          <p:cNvSpPr/>
          <p:nvPr/>
        </p:nvSpPr>
        <p:spPr>
          <a:xfrm rot="12272948">
            <a:off x="10165420" y="4291712"/>
            <a:ext cx="1241721"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6EFAC5C-9D4E-E64B-5766-727DBDC4740A}"/>
              </a:ext>
            </a:extLst>
          </p:cNvPr>
          <p:cNvSpPr txBox="1"/>
          <p:nvPr/>
        </p:nvSpPr>
        <p:spPr>
          <a:xfrm>
            <a:off x="10500431" y="3084984"/>
            <a:ext cx="920911" cy="93871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Analyse contextual differences between trial sites</a:t>
            </a:r>
          </a:p>
        </p:txBody>
      </p:sp>
      <p:sp>
        <p:nvSpPr>
          <p:cNvPr id="27" name="TextBox 26">
            <a:extLst>
              <a:ext uri="{FF2B5EF4-FFF2-40B4-BE49-F238E27FC236}">
                <a16:creationId xmlns:a16="http://schemas.microsoft.com/office/drawing/2014/main" id="{0F88A261-B9DE-6B3A-75FB-9946FB6149FE}"/>
              </a:ext>
            </a:extLst>
          </p:cNvPr>
          <p:cNvSpPr txBox="1"/>
          <p:nvPr/>
        </p:nvSpPr>
        <p:spPr>
          <a:xfrm>
            <a:off x="9929576" y="4613227"/>
            <a:ext cx="966294" cy="93871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white"/>
                </a:solidFill>
                <a:effectLst/>
                <a:uLnTx/>
                <a:uFillTx/>
              </a:rPr>
              <a:t>Identify contextual factors in primary care</a:t>
            </a:r>
          </a:p>
        </p:txBody>
      </p:sp>
      <p:sp>
        <p:nvSpPr>
          <p:cNvPr id="28" name="TextBox 27">
            <a:extLst>
              <a:ext uri="{FF2B5EF4-FFF2-40B4-BE49-F238E27FC236}">
                <a16:creationId xmlns:a16="http://schemas.microsoft.com/office/drawing/2014/main" id="{5E4DBBAE-083E-A457-8B43-FF96699FA51D}"/>
              </a:ext>
            </a:extLst>
          </p:cNvPr>
          <p:cNvSpPr txBox="1"/>
          <p:nvPr/>
        </p:nvSpPr>
        <p:spPr>
          <a:xfrm rot="6998913">
            <a:off x="8748772" y="3335507"/>
            <a:ext cx="1524831"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156082"/>
                </a:solidFill>
                <a:cs typeface="Helvetica" panose="020B0604020202020204" pitchFamily="34" charset="0"/>
              </a:rPr>
              <a:t>PRACTICE SETTING</a:t>
            </a:r>
          </a:p>
        </p:txBody>
      </p:sp>
      <p:sp>
        <p:nvSpPr>
          <p:cNvPr id="29" name="Arrow: Chevron 45">
            <a:extLst>
              <a:ext uri="{FF2B5EF4-FFF2-40B4-BE49-F238E27FC236}">
                <a16:creationId xmlns:a16="http://schemas.microsoft.com/office/drawing/2014/main" id="{F1CB958B-8712-49B4-0D37-4CC0948A4499}"/>
              </a:ext>
            </a:extLst>
          </p:cNvPr>
          <p:cNvSpPr/>
          <p:nvPr/>
        </p:nvSpPr>
        <p:spPr>
          <a:xfrm rot="18078116">
            <a:off x="6108007" y="1742439"/>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1DBF465-FB81-6B92-8E0A-CE1C32711382}"/>
              </a:ext>
            </a:extLst>
          </p:cNvPr>
          <p:cNvSpPr txBox="1"/>
          <p:nvPr/>
        </p:nvSpPr>
        <p:spPr>
          <a:xfrm>
            <a:off x="6279209" y="1754809"/>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1</a:t>
            </a:r>
          </a:p>
        </p:txBody>
      </p:sp>
      <p:sp>
        <p:nvSpPr>
          <p:cNvPr id="31" name="Arrow: Chevron 47">
            <a:extLst>
              <a:ext uri="{FF2B5EF4-FFF2-40B4-BE49-F238E27FC236}">
                <a16:creationId xmlns:a16="http://schemas.microsoft.com/office/drawing/2014/main" id="{A870911B-55CC-FCF3-2A82-81E40CF930AA}"/>
              </a:ext>
            </a:extLst>
          </p:cNvPr>
          <p:cNvSpPr/>
          <p:nvPr/>
        </p:nvSpPr>
        <p:spPr>
          <a:xfrm rot="446059">
            <a:off x="9015537" y="474762"/>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95D1DA9-EFBC-95F0-C457-35A0F6B91DC9}"/>
              </a:ext>
            </a:extLst>
          </p:cNvPr>
          <p:cNvSpPr txBox="1"/>
          <p:nvPr/>
        </p:nvSpPr>
        <p:spPr>
          <a:xfrm>
            <a:off x="9196457" y="534443"/>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2</a:t>
            </a:r>
          </a:p>
        </p:txBody>
      </p:sp>
      <p:sp>
        <p:nvSpPr>
          <p:cNvPr id="34" name="Arrow: Chevron 49">
            <a:extLst>
              <a:ext uri="{FF2B5EF4-FFF2-40B4-BE49-F238E27FC236}">
                <a16:creationId xmlns:a16="http://schemas.microsoft.com/office/drawing/2014/main" id="{65DD8E2F-3739-FB6D-8675-66B015F9ADE8}"/>
              </a:ext>
            </a:extLst>
          </p:cNvPr>
          <p:cNvSpPr/>
          <p:nvPr/>
        </p:nvSpPr>
        <p:spPr>
          <a:xfrm rot="4728035">
            <a:off x="11237381" y="2681429"/>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0599FE7-EEB3-7193-91F1-418303C6092C}"/>
              </a:ext>
            </a:extLst>
          </p:cNvPr>
          <p:cNvSpPr txBox="1"/>
          <p:nvPr/>
        </p:nvSpPr>
        <p:spPr>
          <a:xfrm>
            <a:off x="11399688" y="2759300"/>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3</a:t>
            </a:r>
          </a:p>
        </p:txBody>
      </p:sp>
      <p:sp>
        <p:nvSpPr>
          <p:cNvPr id="36" name="Block Arc 35">
            <a:extLst>
              <a:ext uri="{FF2B5EF4-FFF2-40B4-BE49-F238E27FC236}">
                <a16:creationId xmlns:a16="http://schemas.microsoft.com/office/drawing/2014/main" id="{86E5609B-D491-892B-CC69-203B3CE67E71}"/>
              </a:ext>
            </a:extLst>
          </p:cNvPr>
          <p:cNvSpPr/>
          <p:nvPr/>
        </p:nvSpPr>
        <p:spPr>
          <a:xfrm>
            <a:off x="6136192" y="847866"/>
            <a:ext cx="5324488" cy="5214943"/>
          </a:xfrm>
          <a:prstGeom prst="blockArc">
            <a:avLst>
              <a:gd name="adj1" fmla="val 4194091"/>
              <a:gd name="adj2" fmla="val 12149354"/>
              <a:gd name="adj3" fmla="val 17406"/>
            </a:avLst>
          </a:prstGeom>
          <a:solidFill>
            <a:srgbClr val="4C187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9DF0C9-CF00-1CA5-3FC7-4AB99234C70E}"/>
              </a:ext>
            </a:extLst>
          </p:cNvPr>
          <p:cNvSpPr/>
          <p:nvPr/>
        </p:nvSpPr>
        <p:spPr>
          <a:xfrm rot="14850896">
            <a:off x="8529246" y="5016036"/>
            <a:ext cx="1738314"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FFED169-E359-30FB-8A6D-CB7B3E22FBD5}"/>
              </a:ext>
            </a:extLst>
          </p:cNvPr>
          <p:cNvSpPr txBox="1"/>
          <p:nvPr/>
        </p:nvSpPr>
        <p:spPr>
          <a:xfrm rot="13726193">
            <a:off x="7298010" y="3488030"/>
            <a:ext cx="1767650" cy="869541"/>
          </a:xfrm>
          <a:prstGeom prst="rect">
            <a:avLst/>
          </a:prstGeom>
          <a:noFill/>
        </p:spPr>
        <p:txBody>
          <a:bodyPr wrap="square" rtlCol="0">
            <a:prstTxWarp prst="textArchUp">
              <a:avLst>
                <a:gd name="adj" fmla="val 9277817"/>
              </a:avLst>
            </a:prstTxWarp>
            <a:spAutoFit/>
          </a:bodyPr>
          <a:lstStyle/>
          <a:p>
            <a:pPr algn="ctr" defTabSz="457200"/>
            <a:r>
              <a:rPr lang="en-AU" sz="1400" b="1" dirty="0">
                <a:solidFill>
                  <a:srgbClr val="4C1879"/>
                </a:solidFill>
                <a:cs typeface="Helvetica" panose="020B0604020202020204" pitchFamily="34" charset="0"/>
              </a:rPr>
              <a:t>ECOLOGICAL SETTING</a:t>
            </a:r>
          </a:p>
        </p:txBody>
      </p:sp>
      <p:sp>
        <p:nvSpPr>
          <p:cNvPr id="39" name="Arrow: Chevron 53">
            <a:extLst>
              <a:ext uri="{FF2B5EF4-FFF2-40B4-BE49-F238E27FC236}">
                <a16:creationId xmlns:a16="http://schemas.microsoft.com/office/drawing/2014/main" id="{AC4616F7-2003-DAD6-CE65-FDD7B5B258E0}"/>
              </a:ext>
            </a:extLst>
          </p:cNvPr>
          <p:cNvSpPr/>
          <p:nvPr/>
        </p:nvSpPr>
        <p:spPr>
          <a:xfrm rot="9827466">
            <a:off x="9149547" y="5988636"/>
            <a:ext cx="572847" cy="405914"/>
          </a:xfrm>
          <a:prstGeom prst="chevron">
            <a:avLst/>
          </a:prstGeom>
          <a:solidFill>
            <a:srgbClr val="404040"/>
          </a:solidFill>
          <a:ln w="28575" cap="flat" cmpd="sng" algn="ctr">
            <a:solidFill>
              <a:srgbClr val="404040"/>
            </a:solidFill>
            <a:prstDash val="solid"/>
            <a:miter lim="800000"/>
          </a:ln>
          <a:effectLst/>
        </p:spPr>
        <p:txBody>
          <a:bodyPr lIns="0" t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00B81F4-0E14-D1EF-8AF3-478F25E24052}"/>
              </a:ext>
            </a:extLst>
          </p:cNvPr>
          <p:cNvSpPr txBox="1"/>
          <p:nvPr/>
        </p:nvSpPr>
        <p:spPr>
          <a:xfrm>
            <a:off x="9290879" y="6051571"/>
            <a:ext cx="256365"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white"/>
                </a:solidFill>
                <a:effectLst/>
                <a:uLnTx/>
                <a:uFillTx/>
              </a:rPr>
              <a:t>4</a:t>
            </a:r>
          </a:p>
        </p:txBody>
      </p:sp>
      <p:sp>
        <p:nvSpPr>
          <p:cNvPr id="41" name="Arrow: Chevron 55">
            <a:extLst>
              <a:ext uri="{FF2B5EF4-FFF2-40B4-BE49-F238E27FC236}">
                <a16:creationId xmlns:a16="http://schemas.microsoft.com/office/drawing/2014/main" id="{42A10563-9DB3-F28A-0BE6-41B884D78FEA}"/>
              </a:ext>
            </a:extLst>
          </p:cNvPr>
          <p:cNvSpPr/>
          <p:nvPr/>
        </p:nvSpPr>
        <p:spPr>
          <a:xfrm rot="19768081">
            <a:off x="7875655" y="1941816"/>
            <a:ext cx="120721" cy="167877"/>
          </a:xfrm>
          <a:prstGeom prst="chevron">
            <a:avLst>
              <a:gd name="adj" fmla="val 50481"/>
            </a:avLst>
          </a:prstGeom>
          <a:solidFill>
            <a:srgbClr val="3F61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Arrow: Chevron 56">
            <a:extLst>
              <a:ext uri="{FF2B5EF4-FFF2-40B4-BE49-F238E27FC236}">
                <a16:creationId xmlns:a16="http://schemas.microsoft.com/office/drawing/2014/main" id="{390C40BC-D848-9103-E493-30021E790E17}"/>
              </a:ext>
            </a:extLst>
          </p:cNvPr>
          <p:cNvSpPr/>
          <p:nvPr/>
        </p:nvSpPr>
        <p:spPr>
          <a:xfrm rot="2377299">
            <a:off x="9651899" y="2016696"/>
            <a:ext cx="120721" cy="167877"/>
          </a:xfrm>
          <a:prstGeom prst="chevron">
            <a:avLst>
              <a:gd name="adj" fmla="val 50481"/>
            </a:avLst>
          </a:prstGeom>
          <a:solidFill>
            <a:srgbClr val="0078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row: Chevron 57">
            <a:extLst>
              <a:ext uri="{FF2B5EF4-FFF2-40B4-BE49-F238E27FC236}">
                <a16:creationId xmlns:a16="http://schemas.microsoft.com/office/drawing/2014/main" id="{6B1CD6FB-6A6E-E3F2-C1E8-8120D0FC8FB9}"/>
              </a:ext>
            </a:extLst>
          </p:cNvPr>
          <p:cNvSpPr/>
          <p:nvPr/>
        </p:nvSpPr>
        <p:spPr>
          <a:xfrm rot="7035961">
            <a:off x="10187834" y="4048852"/>
            <a:ext cx="120721" cy="167877"/>
          </a:xfrm>
          <a:prstGeom prst="chevron">
            <a:avLst>
              <a:gd name="adj" fmla="val 50481"/>
            </a:avLst>
          </a:prstGeom>
          <a:solidFill>
            <a:srgbClr val="156082"/>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5A3E1B4-96FB-B336-B20E-11EB1FFFE85C}"/>
              </a:ext>
            </a:extLst>
          </p:cNvPr>
          <p:cNvSpPr/>
          <p:nvPr/>
        </p:nvSpPr>
        <p:spPr>
          <a:xfrm rot="17397982">
            <a:off x="7347088" y="5383647"/>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F9A362C-48A0-9350-9A95-DDEA5CA84E0D}"/>
              </a:ext>
            </a:extLst>
          </p:cNvPr>
          <p:cNvSpPr/>
          <p:nvPr/>
        </p:nvSpPr>
        <p:spPr>
          <a:xfrm rot="21145562">
            <a:off x="6062767" y="3713802"/>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B9CBF72-584B-930E-7C84-5B3891EFCC3A}"/>
              </a:ext>
            </a:extLst>
          </p:cNvPr>
          <p:cNvSpPr txBox="1"/>
          <p:nvPr/>
        </p:nvSpPr>
        <p:spPr>
          <a:xfrm>
            <a:off x="6146465" y="2670806"/>
            <a:ext cx="1205696" cy="101566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prstClr val="white"/>
                </a:solidFill>
                <a:effectLst/>
                <a:uLnTx/>
                <a:uFillTx/>
              </a:rPr>
              <a:t>Determine minimal intervention component to retain clinical benefits</a:t>
            </a:r>
          </a:p>
        </p:txBody>
      </p:sp>
      <p:sp>
        <p:nvSpPr>
          <p:cNvPr id="47" name="TextBox 46">
            <a:extLst>
              <a:ext uri="{FF2B5EF4-FFF2-40B4-BE49-F238E27FC236}">
                <a16:creationId xmlns:a16="http://schemas.microsoft.com/office/drawing/2014/main" id="{2A6AD2D1-D76C-1458-73D2-B40648C5EF00}"/>
              </a:ext>
            </a:extLst>
          </p:cNvPr>
          <p:cNvSpPr txBox="1"/>
          <p:nvPr/>
        </p:nvSpPr>
        <p:spPr>
          <a:xfrm>
            <a:off x="7961544" y="5225174"/>
            <a:ext cx="1511885" cy="73866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Identify the individual and system related factors across a range of settings</a:t>
            </a:r>
          </a:p>
        </p:txBody>
      </p:sp>
      <p:sp>
        <p:nvSpPr>
          <p:cNvPr id="48" name="Rectangle 47">
            <a:extLst>
              <a:ext uri="{FF2B5EF4-FFF2-40B4-BE49-F238E27FC236}">
                <a16:creationId xmlns:a16="http://schemas.microsoft.com/office/drawing/2014/main" id="{E79F977B-C254-4199-A69A-1795D369C4C8}"/>
              </a:ext>
            </a:extLst>
          </p:cNvPr>
          <p:cNvSpPr/>
          <p:nvPr/>
        </p:nvSpPr>
        <p:spPr>
          <a:xfrm rot="18964002">
            <a:off x="6587172" y="4790235"/>
            <a:ext cx="1126849" cy="13906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5D6061B-23B3-308A-08A4-2531F184EDF2}"/>
              </a:ext>
            </a:extLst>
          </p:cNvPr>
          <p:cNvSpPr txBox="1"/>
          <p:nvPr/>
        </p:nvSpPr>
        <p:spPr>
          <a:xfrm>
            <a:off x="7204148" y="4780911"/>
            <a:ext cx="928366" cy="86177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prstClr val="white"/>
                </a:solidFill>
                <a:effectLst/>
                <a:uLnTx/>
                <a:uFillTx/>
              </a:rPr>
              <a:t>Identify where  strategies work and why</a:t>
            </a:r>
          </a:p>
        </p:txBody>
      </p:sp>
      <p:sp>
        <p:nvSpPr>
          <p:cNvPr id="50" name="TextBox 49">
            <a:extLst>
              <a:ext uri="{FF2B5EF4-FFF2-40B4-BE49-F238E27FC236}">
                <a16:creationId xmlns:a16="http://schemas.microsoft.com/office/drawing/2014/main" id="{29BFD90F-F03C-27DD-A5B9-65EDF30FE50F}"/>
              </a:ext>
            </a:extLst>
          </p:cNvPr>
          <p:cNvSpPr txBox="1"/>
          <p:nvPr/>
        </p:nvSpPr>
        <p:spPr>
          <a:xfrm>
            <a:off x="6377258" y="3877984"/>
            <a:ext cx="1085549" cy="90024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Determine feasibility </a:t>
            </a:r>
          </a:p>
          <a:p>
            <a:pPr marL="0" marR="0" lvl="0" indent="0" defTabSz="457200"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dirty="0">
                <a:ln>
                  <a:noFill/>
                </a:ln>
                <a:solidFill>
                  <a:prstClr val="white"/>
                </a:solidFill>
                <a:effectLst/>
                <a:uLnTx/>
                <a:uFillTx/>
              </a:rPr>
              <a:t>and operationalise scale-up</a:t>
            </a:r>
          </a:p>
        </p:txBody>
      </p:sp>
      <p:sp>
        <p:nvSpPr>
          <p:cNvPr id="51" name="Arrow: Chevron 61">
            <a:extLst>
              <a:ext uri="{FF2B5EF4-FFF2-40B4-BE49-F238E27FC236}">
                <a16:creationId xmlns:a16="http://schemas.microsoft.com/office/drawing/2014/main" id="{D6B834AD-0B97-FAE4-6602-7FFD2D07A4C9}"/>
              </a:ext>
            </a:extLst>
          </p:cNvPr>
          <p:cNvSpPr/>
          <p:nvPr/>
        </p:nvSpPr>
        <p:spPr>
          <a:xfrm rot="13682053">
            <a:off x="7464383" y="4408249"/>
            <a:ext cx="120721" cy="167877"/>
          </a:xfrm>
          <a:prstGeom prst="chevron">
            <a:avLst>
              <a:gd name="adj" fmla="val 50481"/>
            </a:avLst>
          </a:prstGeom>
          <a:solidFill>
            <a:srgbClr val="4C187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6DB097F6-9405-D2E7-2B6F-B9420F5FB208}"/>
              </a:ext>
            </a:extLst>
          </p:cNvPr>
          <p:cNvSpPr txBox="1"/>
          <p:nvPr/>
        </p:nvSpPr>
        <p:spPr>
          <a:xfrm>
            <a:off x="113928" y="105530"/>
            <a:ext cx="5182533" cy="1938992"/>
          </a:xfrm>
          <a:prstGeom prst="rect">
            <a:avLst/>
          </a:prstGeom>
          <a:noFill/>
        </p:spPr>
        <p:txBody>
          <a:bodyPr wrap="square" rtlCol="0">
            <a:spAutoFit/>
          </a:bodyPr>
          <a:lstStyle/>
          <a:p>
            <a:r>
              <a:rPr lang="en-GB" sz="6000" b="1" i="1" dirty="0">
                <a:solidFill>
                  <a:schemeClr val="bg1"/>
                </a:solidFill>
                <a:latin typeface="Barlow" panose="00000500000000000000" pitchFamily="2" charset="0"/>
              </a:rPr>
              <a:t>Domain 4 - Scale-up…</a:t>
            </a:r>
            <a:endParaRPr lang="en-AU" sz="6000" b="1" i="1" dirty="0">
              <a:solidFill>
                <a:schemeClr val="bg1"/>
              </a:solidFill>
              <a:latin typeface="Barlow" panose="00000500000000000000" pitchFamily="2" charset="0"/>
            </a:endParaRPr>
          </a:p>
        </p:txBody>
      </p:sp>
      <p:sp>
        <p:nvSpPr>
          <p:cNvPr id="54" name="TextBox 53">
            <a:extLst>
              <a:ext uri="{FF2B5EF4-FFF2-40B4-BE49-F238E27FC236}">
                <a16:creationId xmlns:a16="http://schemas.microsoft.com/office/drawing/2014/main" id="{E815352F-34B4-F66D-6089-6D20379C732C}"/>
              </a:ext>
            </a:extLst>
          </p:cNvPr>
          <p:cNvSpPr txBox="1"/>
          <p:nvPr/>
        </p:nvSpPr>
        <p:spPr>
          <a:xfrm>
            <a:off x="3692034" y="4999576"/>
            <a:ext cx="1968872" cy="923330"/>
          </a:xfrm>
          <a:prstGeom prst="rect">
            <a:avLst/>
          </a:prstGeom>
          <a:noFill/>
        </p:spPr>
        <p:txBody>
          <a:bodyPr wrap="square" rtlCol="0">
            <a:spAutoFit/>
          </a:bodyPr>
          <a:lstStyle/>
          <a:p>
            <a:r>
              <a:rPr lang="en-AU" b="1" dirty="0">
                <a:solidFill>
                  <a:schemeClr val="bg1"/>
                </a:solidFill>
              </a:rPr>
              <a:t>Improved long-term health outcomes</a:t>
            </a:r>
          </a:p>
        </p:txBody>
      </p:sp>
      <p:sp>
        <p:nvSpPr>
          <p:cNvPr id="55" name="TextBox 54">
            <a:extLst>
              <a:ext uri="{FF2B5EF4-FFF2-40B4-BE49-F238E27FC236}">
                <a16:creationId xmlns:a16="http://schemas.microsoft.com/office/drawing/2014/main" id="{3E9E41E4-755B-E1C5-6B33-9480238E5AE0}"/>
              </a:ext>
            </a:extLst>
          </p:cNvPr>
          <p:cNvSpPr txBox="1"/>
          <p:nvPr/>
        </p:nvSpPr>
        <p:spPr>
          <a:xfrm>
            <a:off x="4358107" y="4165642"/>
            <a:ext cx="1968872" cy="646331"/>
          </a:xfrm>
          <a:prstGeom prst="rect">
            <a:avLst/>
          </a:prstGeom>
          <a:noFill/>
        </p:spPr>
        <p:txBody>
          <a:bodyPr wrap="square" rtlCol="0">
            <a:spAutoFit/>
          </a:bodyPr>
          <a:lstStyle/>
          <a:p>
            <a:r>
              <a:rPr lang="en-AU" b="1" dirty="0">
                <a:solidFill>
                  <a:schemeClr val="bg1"/>
                </a:solidFill>
              </a:rPr>
              <a:t>Cost effectiveness</a:t>
            </a:r>
          </a:p>
        </p:txBody>
      </p:sp>
      <p:sp>
        <p:nvSpPr>
          <p:cNvPr id="56" name="TextBox 55">
            <a:extLst>
              <a:ext uri="{FF2B5EF4-FFF2-40B4-BE49-F238E27FC236}">
                <a16:creationId xmlns:a16="http://schemas.microsoft.com/office/drawing/2014/main" id="{B410038E-FACB-3606-A60B-D3B8CC5DB02C}"/>
              </a:ext>
            </a:extLst>
          </p:cNvPr>
          <p:cNvSpPr txBox="1"/>
          <p:nvPr/>
        </p:nvSpPr>
        <p:spPr>
          <a:xfrm>
            <a:off x="5847092" y="6103297"/>
            <a:ext cx="1968872" cy="646331"/>
          </a:xfrm>
          <a:prstGeom prst="rect">
            <a:avLst/>
          </a:prstGeom>
          <a:noFill/>
        </p:spPr>
        <p:txBody>
          <a:bodyPr wrap="square" rtlCol="0">
            <a:spAutoFit/>
          </a:bodyPr>
          <a:lstStyle/>
          <a:p>
            <a:r>
              <a:rPr lang="en-AU" b="1" dirty="0">
                <a:solidFill>
                  <a:schemeClr val="bg1"/>
                </a:solidFill>
              </a:rPr>
              <a:t>Multi-context strategy toolkit</a:t>
            </a:r>
          </a:p>
        </p:txBody>
      </p:sp>
      <p:sp>
        <p:nvSpPr>
          <p:cNvPr id="57" name="TextBox 56">
            <a:extLst>
              <a:ext uri="{FF2B5EF4-FFF2-40B4-BE49-F238E27FC236}">
                <a16:creationId xmlns:a16="http://schemas.microsoft.com/office/drawing/2014/main" id="{0B68E267-ECAD-963A-D18F-6D6B98E9B242}"/>
              </a:ext>
            </a:extLst>
          </p:cNvPr>
          <p:cNvSpPr txBox="1"/>
          <p:nvPr/>
        </p:nvSpPr>
        <p:spPr>
          <a:xfrm>
            <a:off x="4177593" y="6128935"/>
            <a:ext cx="1968872" cy="369332"/>
          </a:xfrm>
          <a:prstGeom prst="rect">
            <a:avLst/>
          </a:prstGeom>
          <a:noFill/>
        </p:spPr>
        <p:txBody>
          <a:bodyPr wrap="square" rtlCol="0">
            <a:spAutoFit/>
          </a:bodyPr>
          <a:lstStyle/>
          <a:p>
            <a:r>
              <a:rPr lang="en-AU" b="1" dirty="0">
                <a:solidFill>
                  <a:schemeClr val="bg1"/>
                </a:solidFill>
              </a:rPr>
              <a:t>Efficiency</a:t>
            </a:r>
          </a:p>
        </p:txBody>
      </p:sp>
    </p:spTree>
    <p:extLst>
      <p:ext uri="{BB962C8B-B14F-4D97-AF65-F5344CB8AC3E}">
        <p14:creationId xmlns:p14="http://schemas.microsoft.com/office/powerpoint/2010/main" val="3220815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B6208-3FCF-9BA0-63FF-780C50813D05}"/>
              </a:ext>
            </a:extLst>
          </p:cNvPr>
          <p:cNvPicPr>
            <a:picLocks noChangeAspect="1"/>
          </p:cNvPicPr>
          <p:nvPr/>
        </p:nvPicPr>
        <p:blipFill rotWithShape="1">
          <a:blip r:embed="rId2"/>
          <a:srcRect l="17615" r="18676"/>
          <a:stretch/>
        </p:blipFill>
        <p:spPr>
          <a:xfrm>
            <a:off x="10249912" y="5938002"/>
            <a:ext cx="693208" cy="792281"/>
          </a:xfrm>
          <a:prstGeom prst="rect">
            <a:avLst/>
          </a:prstGeom>
        </p:spPr>
      </p:pic>
      <p:pic>
        <p:nvPicPr>
          <p:cNvPr id="5" name="Picture 4">
            <a:extLst>
              <a:ext uri="{FF2B5EF4-FFF2-40B4-BE49-F238E27FC236}">
                <a16:creationId xmlns:a16="http://schemas.microsoft.com/office/drawing/2014/main" id="{BF124D5E-261D-6D8B-B1E9-F87BDE09B63D}"/>
              </a:ext>
            </a:extLst>
          </p:cNvPr>
          <p:cNvPicPr>
            <a:picLocks noChangeAspect="1"/>
          </p:cNvPicPr>
          <p:nvPr/>
        </p:nvPicPr>
        <p:blipFill>
          <a:blip r:embed="rId3"/>
          <a:stretch>
            <a:fillRect/>
          </a:stretch>
        </p:blipFill>
        <p:spPr>
          <a:xfrm>
            <a:off x="11252056" y="5912730"/>
            <a:ext cx="764506" cy="822570"/>
          </a:xfrm>
          <a:prstGeom prst="rect">
            <a:avLst/>
          </a:prstGeom>
        </p:spPr>
      </p:pic>
      <p:cxnSp>
        <p:nvCxnSpPr>
          <p:cNvPr id="56" name="Straight Connector 55">
            <a:extLst>
              <a:ext uri="{FF2B5EF4-FFF2-40B4-BE49-F238E27FC236}">
                <a16:creationId xmlns:a16="http://schemas.microsoft.com/office/drawing/2014/main" id="{D3563993-568C-1C2D-4DBE-D0156813AC88}"/>
              </a:ext>
            </a:extLst>
          </p:cNvPr>
          <p:cNvCxnSpPr/>
          <p:nvPr/>
        </p:nvCxnSpPr>
        <p:spPr>
          <a:xfrm>
            <a:off x="11096441" y="6044274"/>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58" name="Subtitle 2">
            <a:extLst>
              <a:ext uri="{FF2B5EF4-FFF2-40B4-BE49-F238E27FC236}">
                <a16:creationId xmlns:a16="http://schemas.microsoft.com/office/drawing/2014/main" id="{7AB89A5D-2543-AEF3-8466-C7CD78F2FE38}"/>
              </a:ext>
            </a:extLst>
          </p:cNvPr>
          <p:cNvSpPr txBox="1">
            <a:spLocks/>
          </p:cNvSpPr>
          <p:nvPr/>
        </p:nvSpPr>
        <p:spPr>
          <a:xfrm>
            <a:off x="128938" y="4343168"/>
            <a:ext cx="5191207" cy="2354894"/>
          </a:xfrm>
          <a:prstGeom prst="rect">
            <a:avLst/>
          </a:prstGeom>
        </p:spPr>
        <p:txBody>
          <a:bodyPr>
            <a:noAutofit/>
          </a:bodyPr>
          <a:lstStyle>
            <a:lvl1pPr marL="0" indent="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230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7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144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60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GB" sz="2000" b="1"/>
              <a:t>A/Professor Natalie Taylor</a:t>
            </a:r>
          </a:p>
          <a:p>
            <a:pPr marL="984250">
              <a:lnSpc>
                <a:spcPct val="100000"/>
              </a:lnSpc>
              <a:spcBef>
                <a:spcPts val="0"/>
              </a:spcBef>
            </a:pPr>
            <a:r>
              <a:rPr lang="en-US" sz="1600">
                <a:solidFill>
                  <a:srgbClr val="404040"/>
                </a:solidFill>
              </a:rPr>
              <a:t>Director | i2i | Implementation to Impact </a:t>
            </a:r>
          </a:p>
          <a:p>
            <a:pPr marL="984250">
              <a:lnSpc>
                <a:spcPct val="100000"/>
              </a:lnSpc>
              <a:spcBef>
                <a:spcPts val="0"/>
              </a:spcBef>
            </a:pPr>
            <a:r>
              <a:rPr lang="en-US" sz="1600">
                <a:solidFill>
                  <a:srgbClr val="404040"/>
                </a:solidFill>
              </a:rPr>
              <a:t>Director of Research</a:t>
            </a:r>
          </a:p>
          <a:p>
            <a:pPr marL="984250">
              <a:lnSpc>
                <a:spcPct val="100000"/>
              </a:lnSpc>
              <a:spcBef>
                <a:spcPts val="0"/>
              </a:spcBef>
            </a:pPr>
            <a:r>
              <a:rPr lang="en-US" sz="1600">
                <a:solidFill>
                  <a:srgbClr val="404040"/>
                </a:solidFill>
              </a:rPr>
              <a:t>School of Population Health</a:t>
            </a:r>
          </a:p>
          <a:p>
            <a:pPr marL="984250">
              <a:lnSpc>
                <a:spcPct val="100000"/>
              </a:lnSpc>
              <a:spcBef>
                <a:spcPts val="0"/>
              </a:spcBef>
            </a:pPr>
            <a:r>
              <a:rPr lang="en-US" sz="1600">
                <a:solidFill>
                  <a:srgbClr val="404040"/>
                </a:solidFill>
              </a:rPr>
              <a:t>Faculty of Medicine and Health, UNSW</a:t>
            </a:r>
          </a:p>
          <a:p>
            <a:pPr>
              <a:lnSpc>
                <a:spcPct val="100000"/>
              </a:lnSpc>
              <a:spcBef>
                <a:spcPts val="0"/>
              </a:spcBef>
            </a:pPr>
            <a:endParaRPr lang="en-US" sz="1600">
              <a:solidFill>
                <a:srgbClr val="404040"/>
              </a:solidFill>
            </a:endParaRPr>
          </a:p>
          <a:p>
            <a:pPr>
              <a:lnSpc>
                <a:spcPct val="100000"/>
              </a:lnSpc>
              <a:spcBef>
                <a:spcPts val="0"/>
              </a:spcBef>
            </a:pPr>
            <a:r>
              <a:rPr lang="en-US" sz="1600">
                <a:solidFill>
                  <a:srgbClr val="404040"/>
                </a:solidFill>
              </a:rPr>
              <a:t>Director | Implementation Science Platform</a:t>
            </a:r>
          </a:p>
          <a:p>
            <a:pPr>
              <a:lnSpc>
                <a:spcPct val="100000"/>
              </a:lnSpc>
              <a:spcBef>
                <a:spcPts val="0"/>
              </a:spcBef>
            </a:pPr>
            <a:r>
              <a:rPr lang="en-US" sz="1600">
                <a:solidFill>
                  <a:srgbClr val="404040"/>
                </a:solidFill>
              </a:rPr>
              <a:t>Chair | Implementation Science Collaborative</a:t>
            </a:r>
          </a:p>
          <a:p>
            <a:pPr>
              <a:lnSpc>
                <a:spcPct val="100000"/>
              </a:lnSpc>
              <a:spcBef>
                <a:spcPts val="0"/>
              </a:spcBef>
            </a:pPr>
            <a:r>
              <a:rPr lang="en-US" sz="1600">
                <a:solidFill>
                  <a:srgbClr val="404040"/>
                </a:solidFill>
              </a:rPr>
              <a:t>Maridulu Budyari Gumal (SPHERE)</a:t>
            </a:r>
            <a:endParaRPr lang="en-GB" sz="1600" dirty="0">
              <a:solidFill>
                <a:srgbClr val="404040"/>
              </a:solidFill>
            </a:endParaRPr>
          </a:p>
        </p:txBody>
      </p:sp>
      <p:pic>
        <p:nvPicPr>
          <p:cNvPr id="59" name="Picture 2">
            <a:extLst>
              <a:ext uri="{FF2B5EF4-FFF2-40B4-BE49-F238E27FC236}">
                <a16:creationId xmlns:a16="http://schemas.microsoft.com/office/drawing/2014/main" id="{0076AE4C-498C-88B0-BBD9-48A99B0824BA}"/>
              </a:ext>
            </a:extLst>
          </p:cNvPr>
          <p:cNvPicPr>
            <a:picLocks noChangeAspect="1" noChangeArrowheads="1"/>
          </p:cNvPicPr>
          <p:nvPr/>
        </p:nvPicPr>
        <p:blipFill>
          <a:blip r:embed="rId4"/>
          <a:srcRect t="12667" b="12667"/>
          <a:stretch/>
        </p:blipFill>
        <p:spPr bwMode="auto">
          <a:xfrm>
            <a:off x="128938" y="4714410"/>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B5DCAD3-62F0-DA87-A887-ADFE36D37B51}"/>
              </a:ext>
            </a:extLst>
          </p:cNvPr>
          <p:cNvPicPr>
            <a:picLocks noChangeAspect="1"/>
          </p:cNvPicPr>
          <p:nvPr/>
        </p:nvPicPr>
        <p:blipFill>
          <a:blip r:embed="rId5"/>
          <a:stretch>
            <a:fillRect/>
          </a:stretch>
        </p:blipFill>
        <p:spPr>
          <a:xfrm>
            <a:off x="4700862" y="317885"/>
            <a:ext cx="7156019" cy="4025261"/>
          </a:xfrm>
          <a:prstGeom prst="rect">
            <a:avLst/>
          </a:prstGeom>
        </p:spPr>
      </p:pic>
      <p:pic>
        <p:nvPicPr>
          <p:cNvPr id="61" name="Picture 60">
            <a:extLst>
              <a:ext uri="{FF2B5EF4-FFF2-40B4-BE49-F238E27FC236}">
                <a16:creationId xmlns:a16="http://schemas.microsoft.com/office/drawing/2014/main" id="{8AB50259-F911-617A-A694-FF9BE9BFBDCD}"/>
              </a:ext>
            </a:extLst>
          </p:cNvPr>
          <p:cNvPicPr>
            <a:picLocks noChangeAspect="1"/>
          </p:cNvPicPr>
          <p:nvPr/>
        </p:nvPicPr>
        <p:blipFill>
          <a:blip r:embed="rId6"/>
          <a:stretch>
            <a:fillRect/>
          </a:stretch>
        </p:blipFill>
        <p:spPr>
          <a:xfrm>
            <a:off x="2024219" y="280653"/>
            <a:ext cx="2049862" cy="2049862"/>
          </a:xfrm>
          <a:prstGeom prst="rect">
            <a:avLst/>
          </a:prstGeom>
        </p:spPr>
      </p:pic>
      <p:pic>
        <p:nvPicPr>
          <p:cNvPr id="63" name="Graphic 62" descr="Line arrow: Anti-clockwise curve with solid fill">
            <a:extLst>
              <a:ext uri="{FF2B5EF4-FFF2-40B4-BE49-F238E27FC236}">
                <a16:creationId xmlns:a16="http://schemas.microsoft.com/office/drawing/2014/main" id="{A90DC501-DA11-31E2-51DE-4142C1CA37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785122">
            <a:off x="2098265" y="2222501"/>
            <a:ext cx="914400" cy="914400"/>
          </a:xfrm>
          <a:prstGeom prst="rect">
            <a:avLst/>
          </a:prstGeom>
        </p:spPr>
      </p:pic>
      <p:sp>
        <p:nvSpPr>
          <p:cNvPr id="64" name="TextBox 63">
            <a:extLst>
              <a:ext uri="{FF2B5EF4-FFF2-40B4-BE49-F238E27FC236}">
                <a16:creationId xmlns:a16="http://schemas.microsoft.com/office/drawing/2014/main" id="{5B7777E7-EFD8-1064-3501-9D9F38C62E11}"/>
              </a:ext>
            </a:extLst>
          </p:cNvPr>
          <p:cNvSpPr txBox="1"/>
          <p:nvPr/>
        </p:nvSpPr>
        <p:spPr>
          <a:xfrm>
            <a:off x="335119" y="2679701"/>
            <a:ext cx="3576481" cy="1015663"/>
          </a:xfrm>
          <a:prstGeom prst="rect">
            <a:avLst/>
          </a:prstGeom>
          <a:noFill/>
        </p:spPr>
        <p:txBody>
          <a:bodyPr wrap="square" rtlCol="0">
            <a:spAutoFit/>
          </a:bodyPr>
          <a:lstStyle/>
          <a:p>
            <a:r>
              <a:rPr lang="en-AU" sz="2000" dirty="0">
                <a:latin typeface="Barlow" pitchFamily="2" charset="77"/>
              </a:rPr>
              <a:t>Access the </a:t>
            </a:r>
          </a:p>
          <a:p>
            <a:r>
              <a:rPr lang="en-AU" sz="2000" b="1" dirty="0">
                <a:solidFill>
                  <a:srgbClr val="4366C7"/>
                </a:solidFill>
                <a:latin typeface="Barlow" pitchFamily="2" charset="77"/>
              </a:rPr>
              <a:t>process evaluation protocol </a:t>
            </a:r>
          </a:p>
          <a:p>
            <a:r>
              <a:rPr lang="en-AU" sz="2000" dirty="0">
                <a:latin typeface="Barlow" pitchFamily="2" charset="77"/>
              </a:rPr>
              <a:t>here</a:t>
            </a:r>
          </a:p>
        </p:txBody>
      </p:sp>
    </p:spTree>
    <p:extLst>
      <p:ext uri="{BB962C8B-B14F-4D97-AF65-F5344CB8AC3E}">
        <p14:creationId xmlns:p14="http://schemas.microsoft.com/office/powerpoint/2010/main" val="87751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785D-B0B2-E0DD-F3C7-46F0F09DB039}"/>
              </a:ext>
            </a:extLst>
          </p:cNvPr>
          <p:cNvSpPr>
            <a:spLocks noGrp="1"/>
          </p:cNvSpPr>
          <p:nvPr>
            <p:ph type="title"/>
          </p:nvPr>
        </p:nvSpPr>
        <p:spPr>
          <a:xfrm>
            <a:off x="406400" y="141520"/>
            <a:ext cx="11379200" cy="978729"/>
          </a:xfrm>
        </p:spPr>
        <p:txBody>
          <a:bodyPr/>
          <a:lstStyle/>
          <a:p>
            <a:r>
              <a:rPr lang="en-US" sz="3200" b="1" dirty="0"/>
              <a:t>Stagewise-Implementation-To-Target: Medications for Addiction Treatment (SITT-MAT)</a:t>
            </a:r>
            <a:endParaRPr lang="en-US" sz="3200" dirty="0"/>
          </a:p>
        </p:txBody>
      </p:sp>
      <p:sp>
        <p:nvSpPr>
          <p:cNvPr id="4" name="object 69">
            <a:extLst>
              <a:ext uri="{FF2B5EF4-FFF2-40B4-BE49-F238E27FC236}">
                <a16:creationId xmlns:a16="http://schemas.microsoft.com/office/drawing/2014/main" id="{9BAA321C-0331-C70E-4081-4BEE10C6ED33}"/>
              </a:ext>
            </a:extLst>
          </p:cNvPr>
          <p:cNvSpPr txBox="1">
            <a:spLocks noGrp="1"/>
          </p:cNvSpPr>
          <p:nvPr>
            <p:ph type="body" sz="quarter" idx="10"/>
          </p:nvPr>
        </p:nvSpPr>
        <p:spPr>
          <a:xfrm>
            <a:off x="406400" y="1342211"/>
            <a:ext cx="11503660" cy="4178708"/>
          </a:xfrm>
          <a:prstGeom prst="rect">
            <a:avLst/>
          </a:prstGeom>
          <a:ln w="28575">
            <a:noFill/>
          </a:ln>
        </p:spPr>
        <p:txBody>
          <a:bodyPr vert="horz" wrap="square" lIns="0" tIns="13335"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marR="5080" indent="-342900">
              <a:spcAft>
                <a:spcPts val="600"/>
              </a:spcAft>
              <a:buFont typeface="Arial" panose="020B0604020202020204" pitchFamily="34" charset="0"/>
              <a:buChar char="•"/>
              <a:tabLst>
                <a:tab pos="278765" algn="l"/>
              </a:tabLst>
            </a:pPr>
            <a:r>
              <a:rPr sz="2400" dirty="0">
                <a:solidFill>
                  <a:schemeClr val="tx1">
                    <a:lumMod val="75000"/>
                    <a:lumOff val="25000"/>
                  </a:schemeClr>
                </a:solidFill>
                <a:latin typeface="Candara" panose="020E0502030303020204" pitchFamily="34" charset="0"/>
                <a:cs typeface="Arial"/>
              </a:rPr>
              <a:t>An</a:t>
            </a:r>
            <a:r>
              <a:rPr sz="2400" spc="2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adaptive</a:t>
            </a:r>
            <a:r>
              <a:rPr sz="2400" spc="3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trial</a:t>
            </a:r>
            <a:r>
              <a:rPr sz="2400" spc="3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to</a:t>
            </a:r>
            <a:r>
              <a:rPr sz="2400" spc="3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implement</a:t>
            </a:r>
            <a:r>
              <a:rPr sz="2400" spc="25" dirty="0">
                <a:solidFill>
                  <a:schemeClr val="tx1">
                    <a:lumMod val="75000"/>
                    <a:lumOff val="25000"/>
                  </a:schemeClr>
                </a:solidFill>
                <a:latin typeface="Candara" panose="020E0502030303020204" pitchFamily="34" charset="0"/>
                <a:cs typeface="Arial"/>
              </a:rPr>
              <a:t> </a:t>
            </a:r>
            <a:r>
              <a:rPr sz="2400" spc="-10" dirty="0">
                <a:solidFill>
                  <a:schemeClr val="tx1">
                    <a:lumMod val="75000"/>
                    <a:lumOff val="25000"/>
                  </a:schemeClr>
                </a:solidFill>
                <a:latin typeface="Candara" panose="020E0502030303020204" pitchFamily="34" charset="0"/>
                <a:cs typeface="Arial"/>
              </a:rPr>
              <a:t>medications </a:t>
            </a:r>
            <a:r>
              <a:rPr sz="2400" dirty="0">
                <a:solidFill>
                  <a:schemeClr val="tx1">
                    <a:lumMod val="75000"/>
                    <a:lumOff val="25000"/>
                  </a:schemeClr>
                </a:solidFill>
                <a:latin typeface="Candara" panose="020E0502030303020204" pitchFamily="34" charset="0"/>
                <a:cs typeface="Arial"/>
              </a:rPr>
              <a:t>for</a:t>
            </a:r>
            <a:r>
              <a:rPr sz="2400" spc="13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opioid</a:t>
            </a:r>
            <a:r>
              <a:rPr sz="2400" spc="13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use</a:t>
            </a:r>
            <a:r>
              <a:rPr sz="2400" spc="14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disorder</a:t>
            </a:r>
            <a:r>
              <a:rPr sz="2400" spc="13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within</a:t>
            </a:r>
            <a:r>
              <a:rPr sz="2400" spc="130" dirty="0">
                <a:solidFill>
                  <a:schemeClr val="tx1">
                    <a:lumMod val="75000"/>
                    <a:lumOff val="25000"/>
                  </a:schemeClr>
                </a:solidFill>
                <a:latin typeface="Candara" panose="020E0502030303020204" pitchFamily="34" charset="0"/>
                <a:cs typeface="Arial"/>
              </a:rPr>
              <a:t> </a:t>
            </a:r>
            <a:r>
              <a:rPr sz="2400" spc="-10" dirty="0">
                <a:solidFill>
                  <a:schemeClr val="tx1">
                    <a:lumMod val="75000"/>
                    <a:lumOff val="25000"/>
                  </a:schemeClr>
                </a:solidFill>
                <a:latin typeface="Candara" panose="020E0502030303020204" pitchFamily="34" charset="0"/>
                <a:cs typeface="Arial"/>
              </a:rPr>
              <a:t>addiction </a:t>
            </a:r>
            <a:r>
              <a:rPr sz="2400" dirty="0">
                <a:solidFill>
                  <a:schemeClr val="tx1">
                    <a:lumMod val="75000"/>
                    <a:lumOff val="25000"/>
                  </a:schemeClr>
                </a:solidFill>
                <a:latin typeface="Candara" panose="020E0502030303020204" pitchFamily="34" charset="0"/>
                <a:cs typeface="Arial"/>
              </a:rPr>
              <a:t>specialty</a:t>
            </a:r>
            <a:r>
              <a:rPr sz="2400" spc="29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and</a:t>
            </a:r>
            <a:r>
              <a:rPr sz="2400" spc="30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primary</a:t>
            </a:r>
            <a:r>
              <a:rPr lang="en-US" sz="2400"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care</a:t>
            </a:r>
            <a:r>
              <a:rPr sz="2400" spc="305" dirty="0">
                <a:solidFill>
                  <a:schemeClr val="tx1">
                    <a:lumMod val="75000"/>
                    <a:lumOff val="25000"/>
                  </a:schemeClr>
                </a:solidFill>
                <a:latin typeface="Candara" panose="020E0502030303020204" pitchFamily="34" charset="0"/>
                <a:cs typeface="Arial"/>
              </a:rPr>
              <a:t> </a:t>
            </a:r>
            <a:r>
              <a:rPr sz="2400" dirty="0">
                <a:solidFill>
                  <a:schemeClr val="tx1">
                    <a:lumMod val="75000"/>
                    <a:lumOff val="25000"/>
                  </a:schemeClr>
                </a:solidFill>
                <a:latin typeface="Candara" panose="020E0502030303020204" pitchFamily="34" charset="0"/>
                <a:cs typeface="Arial"/>
              </a:rPr>
              <a:t>clinics</a:t>
            </a:r>
            <a:r>
              <a:rPr lang="en-US" sz="2400" spc="295" dirty="0">
                <a:solidFill>
                  <a:schemeClr val="tx1">
                    <a:lumMod val="75000"/>
                    <a:lumOff val="25000"/>
                  </a:schemeClr>
                </a:solidFill>
                <a:latin typeface="Candara" panose="020E0502030303020204" pitchFamily="34" charset="0"/>
                <a:cs typeface="Arial"/>
              </a:rPr>
              <a:t> </a:t>
            </a:r>
            <a:r>
              <a:rPr sz="2400" spc="-25" dirty="0">
                <a:solidFill>
                  <a:schemeClr val="tx1">
                    <a:lumMod val="75000"/>
                    <a:lumOff val="25000"/>
                  </a:schemeClr>
                </a:solidFill>
                <a:latin typeface="Candara" panose="020E0502030303020204" pitchFamily="34" charset="0"/>
                <a:cs typeface="Arial"/>
              </a:rPr>
              <a:t>in</a:t>
            </a:r>
            <a:r>
              <a:rPr lang="en-US" sz="2400" spc="-25" dirty="0">
                <a:solidFill>
                  <a:schemeClr val="tx1">
                    <a:lumMod val="75000"/>
                    <a:lumOff val="25000"/>
                  </a:schemeClr>
                </a:solidFill>
                <a:latin typeface="Candara" panose="020E0502030303020204" pitchFamily="34" charset="0"/>
                <a:cs typeface="Arial"/>
              </a:rPr>
              <a:t> Washington State.</a:t>
            </a:r>
          </a:p>
          <a:p>
            <a:pPr marL="457200" marR="89535" lvl="0" indent="0" fontAlgn="auto">
              <a:lnSpc>
                <a:spcPct val="100000"/>
              </a:lnSpc>
              <a:spcBef>
                <a:spcPts val="0"/>
              </a:spcBef>
              <a:spcAft>
                <a:spcPts val="600"/>
              </a:spcAft>
              <a:buSzTx/>
              <a:buNone/>
              <a:tabLst>
                <a:tab pos="374015" algn="l"/>
              </a:tabLst>
              <a:defRPr/>
            </a:pPr>
            <a:r>
              <a:rPr lang="en-US" b="1" dirty="0">
                <a:solidFill>
                  <a:prstClr val="black">
                    <a:lumMod val="75000"/>
                    <a:lumOff val="25000"/>
                  </a:prstClr>
                </a:solidFill>
                <a:latin typeface="Candara" panose="020E0502030303020204" pitchFamily="34" charset="0"/>
                <a:cs typeface="Arial"/>
              </a:rPr>
              <a:t>Targets:</a:t>
            </a:r>
          </a:p>
          <a:p>
            <a:pPr marL="685800" marR="89535" indent="-228600" fontAlgn="auto">
              <a:lnSpc>
                <a:spcPct val="100000"/>
              </a:lnSpc>
              <a:spcBef>
                <a:spcPts val="0"/>
              </a:spcBef>
              <a:spcAft>
                <a:spcPts val="300"/>
              </a:spcAft>
              <a:buSzTx/>
              <a:tabLst>
                <a:tab pos="685800" algn="l"/>
              </a:tabLst>
              <a:defRPr/>
            </a:pPr>
            <a:r>
              <a:rPr lang="en-US" b="1" dirty="0">
                <a:solidFill>
                  <a:prstClr val="black">
                    <a:lumMod val="75000"/>
                    <a:lumOff val="25000"/>
                  </a:prstClr>
                </a:solidFill>
                <a:latin typeface="Candara" panose="020E0502030303020204" pitchFamily="34" charset="0"/>
                <a:cs typeface="Arial"/>
              </a:rPr>
              <a:t>REACH</a:t>
            </a:r>
            <a:r>
              <a:rPr lang="en-US" dirty="0">
                <a:solidFill>
                  <a:prstClr val="black">
                    <a:lumMod val="75000"/>
                    <a:lumOff val="25000"/>
                  </a:prstClr>
                </a:solidFill>
                <a:latin typeface="Candara" panose="020E0502030303020204" pitchFamily="34" charset="0"/>
                <a:cs typeface="Arial"/>
              </a:rPr>
              <a:t>: Percent of opioid use disorder patients prescribed an MOUD</a:t>
            </a:r>
          </a:p>
          <a:p>
            <a:pPr marL="457200" marR="89535" lvl="0" indent="0" fontAlgn="auto">
              <a:lnSpc>
                <a:spcPct val="100000"/>
              </a:lnSpc>
              <a:spcBef>
                <a:spcPts val="0"/>
              </a:spcBef>
              <a:spcAft>
                <a:spcPts val="600"/>
              </a:spcAft>
              <a:buSzTx/>
              <a:buNone/>
              <a:tabLst>
                <a:tab pos="374015" algn="l"/>
              </a:tabLst>
              <a:defRPr/>
            </a:pPr>
            <a:r>
              <a:rPr lang="en-US" dirty="0">
                <a:solidFill>
                  <a:prstClr val="black">
                    <a:lumMod val="75000"/>
                    <a:lumOff val="25000"/>
                  </a:prstClr>
                </a:solidFill>
                <a:latin typeface="Candara" panose="020E0502030303020204" pitchFamily="34" charset="0"/>
                <a:cs typeface="Arial"/>
              </a:rPr>
              <a:t>	 		</a:t>
            </a:r>
            <a:r>
              <a:rPr lang="en-US" u="sng" dirty="0">
                <a:solidFill>
                  <a:prstClr val="black">
                    <a:lumMod val="75000"/>
                    <a:lumOff val="25000"/>
                  </a:prstClr>
                </a:solidFill>
                <a:latin typeface="Candara" panose="020E0502030303020204" pitchFamily="34" charset="0"/>
                <a:cs typeface="Arial"/>
              </a:rPr>
              <a:t>Goal</a:t>
            </a:r>
            <a:r>
              <a:rPr lang="en-US" dirty="0">
                <a:solidFill>
                  <a:prstClr val="black">
                    <a:lumMod val="75000"/>
                    <a:lumOff val="25000"/>
                  </a:prstClr>
                </a:solidFill>
                <a:latin typeface="Candara" panose="020E0502030303020204" pitchFamily="34" charset="0"/>
                <a:cs typeface="Arial"/>
              </a:rPr>
              <a:t>: 75% of patients prescribed an MOUD</a:t>
            </a:r>
          </a:p>
          <a:p>
            <a:pPr marL="685800" marR="89535" indent="-228600" fontAlgn="auto">
              <a:lnSpc>
                <a:spcPct val="100000"/>
              </a:lnSpc>
              <a:spcBef>
                <a:spcPts val="0"/>
              </a:spcBef>
              <a:spcAft>
                <a:spcPts val="300"/>
              </a:spcAft>
              <a:buSzTx/>
              <a:tabLst>
                <a:tab pos="374015" algn="l"/>
              </a:tabLst>
              <a:defRPr/>
            </a:pPr>
            <a:r>
              <a:rPr lang="en-US" b="1" dirty="0">
                <a:solidFill>
                  <a:prstClr val="black">
                    <a:lumMod val="75000"/>
                    <a:lumOff val="25000"/>
                  </a:prstClr>
                </a:solidFill>
                <a:latin typeface="Candara" panose="020E0502030303020204" pitchFamily="34" charset="0"/>
                <a:cs typeface="Arial"/>
              </a:rPr>
              <a:t>ADOPTION</a:t>
            </a:r>
            <a:r>
              <a:rPr lang="en-US" dirty="0">
                <a:solidFill>
                  <a:prstClr val="black">
                    <a:lumMod val="75000"/>
                    <a:lumOff val="25000"/>
                  </a:prstClr>
                </a:solidFill>
                <a:latin typeface="Candara" panose="020E0502030303020204" pitchFamily="34" charset="0"/>
                <a:cs typeface="Arial"/>
              </a:rPr>
              <a:t>: Number of active MOUD prescribers</a:t>
            </a:r>
          </a:p>
          <a:p>
            <a:pPr marL="457200" marR="89535" lvl="0" indent="0" fontAlgn="auto">
              <a:lnSpc>
                <a:spcPct val="100000"/>
              </a:lnSpc>
              <a:spcBef>
                <a:spcPts val="0"/>
              </a:spcBef>
              <a:spcAft>
                <a:spcPts val="600"/>
              </a:spcAft>
              <a:buSzTx/>
              <a:buNone/>
              <a:tabLst>
                <a:tab pos="374015" algn="l"/>
              </a:tabLst>
              <a:defRPr/>
            </a:pPr>
            <a:r>
              <a:rPr lang="en-US" dirty="0">
                <a:solidFill>
                  <a:prstClr val="black">
                    <a:lumMod val="75000"/>
                    <a:lumOff val="25000"/>
                  </a:prstClr>
                </a:solidFill>
                <a:latin typeface="Candara" panose="020E0502030303020204" pitchFamily="34" charset="0"/>
                <a:cs typeface="Arial"/>
              </a:rPr>
              <a:t>			</a:t>
            </a:r>
            <a:r>
              <a:rPr lang="en-US" u="sng" dirty="0">
                <a:solidFill>
                  <a:prstClr val="black">
                    <a:lumMod val="75000"/>
                    <a:lumOff val="25000"/>
                  </a:prstClr>
                </a:solidFill>
                <a:latin typeface="Candara" panose="020E0502030303020204" pitchFamily="34" charset="0"/>
                <a:cs typeface="Arial"/>
              </a:rPr>
              <a:t>Goal</a:t>
            </a:r>
            <a:r>
              <a:rPr lang="en-US" dirty="0">
                <a:solidFill>
                  <a:prstClr val="black">
                    <a:lumMod val="75000"/>
                    <a:lumOff val="25000"/>
                  </a:prstClr>
                </a:solidFill>
                <a:latin typeface="Candara" panose="020E0502030303020204" pitchFamily="34" charset="0"/>
                <a:cs typeface="Arial"/>
              </a:rPr>
              <a:t>: At least one active prescriber</a:t>
            </a:r>
          </a:p>
          <a:p>
            <a:pPr marL="685800" marR="89535" indent="-228600" fontAlgn="auto">
              <a:lnSpc>
                <a:spcPct val="100000"/>
              </a:lnSpc>
              <a:spcBef>
                <a:spcPts val="0"/>
              </a:spcBef>
              <a:spcAft>
                <a:spcPts val="300"/>
              </a:spcAft>
              <a:buSzTx/>
              <a:tabLst>
                <a:tab pos="374015" algn="l"/>
              </a:tabLst>
              <a:defRPr/>
            </a:pPr>
            <a:r>
              <a:rPr lang="en-US" b="1" dirty="0">
                <a:solidFill>
                  <a:prstClr val="black">
                    <a:lumMod val="75000"/>
                    <a:lumOff val="25000"/>
                  </a:prstClr>
                </a:solidFill>
                <a:latin typeface="Candara" panose="020E0502030303020204" pitchFamily="34" charset="0"/>
                <a:cs typeface="Arial"/>
              </a:rPr>
              <a:t>IMPLEMENTATION</a:t>
            </a:r>
            <a:r>
              <a:rPr lang="en-US" dirty="0">
                <a:solidFill>
                  <a:prstClr val="black">
                    <a:lumMod val="75000"/>
                    <a:lumOff val="25000"/>
                  </a:prstClr>
                </a:solidFill>
                <a:latin typeface="Candara" panose="020E0502030303020204" pitchFamily="34" charset="0"/>
                <a:cs typeface="Arial"/>
              </a:rPr>
              <a:t>: MOUD quality measured with the Integrating Medications for Addiction Treatment (IMAT)</a:t>
            </a:r>
          </a:p>
          <a:p>
            <a:pPr marL="457200" marR="89535" lvl="0" indent="0" fontAlgn="auto">
              <a:lnSpc>
                <a:spcPct val="100000"/>
              </a:lnSpc>
              <a:spcBef>
                <a:spcPts val="0"/>
              </a:spcBef>
              <a:spcAft>
                <a:spcPts val="600"/>
              </a:spcAft>
              <a:buSzTx/>
              <a:buNone/>
              <a:tabLst>
                <a:tab pos="374015" algn="l"/>
              </a:tabLst>
              <a:defRPr/>
            </a:pPr>
            <a:r>
              <a:rPr lang="en-US" dirty="0">
                <a:solidFill>
                  <a:prstClr val="black">
                    <a:lumMod val="75000"/>
                    <a:lumOff val="25000"/>
                  </a:prstClr>
                </a:solidFill>
                <a:latin typeface="Candara" panose="020E0502030303020204" pitchFamily="34" charset="0"/>
                <a:cs typeface="Arial"/>
              </a:rPr>
              <a:t>			</a:t>
            </a:r>
            <a:r>
              <a:rPr lang="en-US" u="sng" dirty="0">
                <a:solidFill>
                  <a:prstClr val="black">
                    <a:lumMod val="75000"/>
                    <a:lumOff val="25000"/>
                  </a:prstClr>
                </a:solidFill>
                <a:latin typeface="Candara" panose="020E0502030303020204" pitchFamily="34" charset="0"/>
                <a:cs typeface="Arial"/>
              </a:rPr>
              <a:t>Goal</a:t>
            </a:r>
            <a:r>
              <a:rPr lang="en-US" dirty="0">
                <a:solidFill>
                  <a:prstClr val="black">
                    <a:lumMod val="75000"/>
                    <a:lumOff val="25000"/>
                  </a:prstClr>
                </a:solidFill>
                <a:latin typeface="Candara" panose="020E0502030303020204" pitchFamily="34" charset="0"/>
                <a:cs typeface="Arial"/>
              </a:rPr>
              <a:t>: Total IMAT Score &gt;= 4</a:t>
            </a:r>
            <a:endParaRPr lang="en-US" dirty="0">
              <a:latin typeface="Candara" panose="020E0502030303020204" pitchFamily="34" charset="0"/>
            </a:endParaRPr>
          </a:p>
          <a:p>
            <a:pPr marL="342900" marR="5080" indent="-342900">
              <a:spcAft>
                <a:spcPts val="600"/>
              </a:spcAft>
              <a:buFont typeface="Arial" panose="020B0604020202020204" pitchFamily="34" charset="0"/>
              <a:buChar char="•"/>
              <a:tabLst>
                <a:tab pos="278765" algn="l"/>
              </a:tabLst>
            </a:pPr>
            <a:r>
              <a:rPr lang="en-US" sz="2400" spc="-10" dirty="0">
                <a:solidFill>
                  <a:schemeClr val="tx1">
                    <a:lumMod val="75000"/>
                    <a:lumOff val="25000"/>
                  </a:schemeClr>
                </a:solidFill>
                <a:latin typeface="Candara" panose="020E0502030303020204" pitchFamily="34" charset="0"/>
                <a:cs typeface="Arial"/>
              </a:rPr>
              <a:t>Builds on prior work,</a:t>
            </a:r>
            <a:r>
              <a:rPr lang="en-US" sz="2400" spc="-10" baseline="30000" dirty="0">
                <a:solidFill>
                  <a:schemeClr val="tx1">
                    <a:lumMod val="75000"/>
                    <a:lumOff val="25000"/>
                  </a:schemeClr>
                </a:solidFill>
                <a:latin typeface="Candara" panose="020E0502030303020204" pitchFamily="34" charset="0"/>
                <a:cs typeface="Arial"/>
              </a:rPr>
              <a:t>1</a:t>
            </a:r>
            <a:r>
              <a:rPr lang="en-US" sz="2400" spc="-10" dirty="0">
                <a:solidFill>
                  <a:schemeClr val="tx1">
                    <a:lumMod val="75000"/>
                    <a:lumOff val="25000"/>
                  </a:schemeClr>
                </a:solidFill>
                <a:latin typeface="Candara" panose="020E0502030303020204" pitchFamily="34" charset="0"/>
                <a:cs typeface="Arial"/>
              </a:rPr>
              <a:t> to adapt the Stages of Implementation Completion</a:t>
            </a:r>
            <a:r>
              <a:rPr lang="en-US" sz="2400" dirty="0"/>
              <a:t>®</a:t>
            </a:r>
            <a:r>
              <a:rPr lang="en-US" sz="2400" spc="-10" dirty="0">
                <a:solidFill>
                  <a:schemeClr val="tx1">
                    <a:lumMod val="75000"/>
                    <a:lumOff val="25000"/>
                  </a:schemeClr>
                </a:solidFill>
                <a:latin typeface="Candara" panose="020E0502030303020204" pitchFamily="34" charset="0"/>
                <a:cs typeface="Arial"/>
              </a:rPr>
              <a:t> (SIC) and Cost of Implementing New Strategies (COINS)</a:t>
            </a:r>
            <a:r>
              <a:rPr lang="en-US" sz="2400" spc="-10" baseline="30000" dirty="0">
                <a:solidFill>
                  <a:schemeClr val="tx1">
                    <a:lumMod val="75000"/>
                    <a:lumOff val="25000"/>
                  </a:schemeClr>
                </a:solidFill>
                <a:latin typeface="Candara" panose="020E0502030303020204" pitchFamily="34" charset="0"/>
                <a:cs typeface="Arial"/>
              </a:rPr>
              <a:t>2,3</a:t>
            </a:r>
            <a:r>
              <a:rPr lang="en-US" sz="2400" spc="-10" dirty="0">
                <a:solidFill>
                  <a:schemeClr val="tx1">
                    <a:lumMod val="75000"/>
                    <a:lumOff val="25000"/>
                  </a:schemeClr>
                </a:solidFill>
                <a:latin typeface="Candara" panose="020E0502030303020204" pitchFamily="34" charset="0"/>
                <a:cs typeface="Arial"/>
              </a:rPr>
              <a:t> </a:t>
            </a:r>
            <a:r>
              <a:rPr lang="en-US" sz="2400" b="1" spc="-10" dirty="0">
                <a:solidFill>
                  <a:schemeClr val="tx1">
                    <a:lumMod val="75000"/>
                    <a:lumOff val="25000"/>
                  </a:schemeClr>
                </a:solidFill>
                <a:latin typeface="Candara" panose="020E0502030303020204" pitchFamily="34" charset="0"/>
                <a:cs typeface="Arial"/>
              </a:rPr>
              <a:t>assess competency and implementation costs continuously across all implementation strategies. </a:t>
            </a:r>
          </a:p>
        </p:txBody>
      </p:sp>
      <p:sp>
        <p:nvSpPr>
          <p:cNvPr id="3" name="TextBox 36">
            <a:extLst>
              <a:ext uri="{FF2B5EF4-FFF2-40B4-BE49-F238E27FC236}">
                <a16:creationId xmlns:a16="http://schemas.microsoft.com/office/drawing/2014/main" id="{8C947810-6BBF-D236-10CC-F9882E73F6DE}"/>
              </a:ext>
            </a:extLst>
          </p:cNvPr>
          <p:cNvSpPr txBox="1"/>
          <p:nvPr/>
        </p:nvSpPr>
        <p:spPr>
          <a:xfrm>
            <a:off x="406400" y="5742881"/>
            <a:ext cx="11028441" cy="91307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07975" indent="-208915">
              <a:lnSpc>
                <a:spcPct val="100000"/>
              </a:lnSpc>
              <a:spcBef>
                <a:spcPts val="185"/>
              </a:spcBef>
              <a:buAutoNum type="arabicPeriod"/>
              <a:tabLst>
                <a:tab pos="307975" algn="l"/>
              </a:tabLst>
            </a:pPr>
            <a:r>
              <a:rPr lang="en-US" sz="1000" dirty="0">
                <a:latin typeface="+mj-lt"/>
                <a:cs typeface="Arial"/>
              </a:rPr>
              <a:t>Ford, J. H., Zehner, M. E., Schaper, H., &amp; Saldana, L. (2023). Adapting the stages of implementation completion to an evidence-based implementation strategy: The development of the NIATx stages of implementation completion. Implementation Research and Practice, 4</a:t>
            </a:r>
          </a:p>
          <a:p>
            <a:pPr marL="307975" indent="-208915">
              <a:lnSpc>
                <a:spcPct val="100000"/>
              </a:lnSpc>
              <a:spcBef>
                <a:spcPts val="185"/>
              </a:spcBef>
              <a:buAutoNum type="arabicPeriod"/>
              <a:tabLst>
                <a:tab pos="307975" algn="l"/>
              </a:tabLst>
            </a:pPr>
            <a:r>
              <a:rPr lang="en-US" sz="1000" dirty="0">
                <a:latin typeface="+mj-lt"/>
                <a:cs typeface="Arial"/>
              </a:rPr>
              <a:t>Saldana L. The stages of implementation completion for evidence-based practice: Protocol for a mixed methods study. Implement Sci. 2014;9(1):43</a:t>
            </a:r>
          </a:p>
          <a:p>
            <a:pPr marL="307975" indent="-208915">
              <a:lnSpc>
                <a:spcPct val="100000"/>
              </a:lnSpc>
              <a:spcBef>
                <a:spcPts val="185"/>
              </a:spcBef>
              <a:buAutoNum type="arabicPeriod"/>
              <a:tabLst>
                <a:tab pos="307975" algn="l"/>
              </a:tabLst>
            </a:pPr>
            <a:r>
              <a:rPr lang="en-US" sz="1000" dirty="0">
                <a:latin typeface="+mj-lt"/>
                <a:cs typeface="Arial"/>
              </a:rPr>
              <a:t>Saldana L, Chamberlain P, Bradford WD, Campbell M, Landsverk J. The cost of implementing new strategies (COINS): A method for mapping implementation resources using the stages of implementation completion. Child Youth Serv Rev. 2014;39:177-182</a:t>
            </a:r>
          </a:p>
        </p:txBody>
      </p:sp>
    </p:spTree>
    <p:extLst>
      <p:ext uri="{BB962C8B-B14F-4D97-AF65-F5344CB8AC3E}">
        <p14:creationId xmlns:p14="http://schemas.microsoft.com/office/powerpoint/2010/main" val="288716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22"/>
        <p:cNvGrpSpPr/>
        <p:nvPr/>
      </p:nvGrpSpPr>
      <p:grpSpPr>
        <a:xfrm>
          <a:off x="0" y="0"/>
          <a:ext cx="0" cy="0"/>
          <a:chOff x="0" y="0"/>
          <a:chExt cx="0" cy="0"/>
        </a:xfrm>
      </p:grpSpPr>
      <p:sp>
        <p:nvSpPr>
          <p:cNvPr id="23" name="Google Shape;23;p4"/>
          <p:cNvSpPr txBox="1"/>
          <p:nvPr/>
        </p:nvSpPr>
        <p:spPr>
          <a:xfrm>
            <a:off x="490152" y="1710043"/>
            <a:ext cx="5210333" cy="311921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667" b="1" kern="0">
                <a:solidFill>
                  <a:srgbClr val="037D6B"/>
                </a:solidFill>
                <a:latin typeface="PT Serif"/>
                <a:cs typeface="Arial"/>
                <a:sym typeface="Arial"/>
              </a:rPr>
              <a:t>Optimizing the Implementation of Digital Health Applications: </a:t>
            </a:r>
          </a:p>
          <a:p>
            <a:pPr defTabSz="1219170">
              <a:buClr>
                <a:srgbClr val="000000"/>
              </a:buClr>
            </a:pPr>
            <a:r>
              <a:rPr lang="en-GB" sz="2667" b="1" kern="0" dirty="0">
                <a:solidFill>
                  <a:srgbClr val="037D6B"/>
                </a:solidFill>
                <a:latin typeface="PT Serif"/>
                <a:cs typeface="Arial"/>
                <a:sym typeface="Arial"/>
              </a:rPr>
              <a:t>Insights from Healthcare Professional Engagement and Strategy Evaluation in Germany</a:t>
            </a:r>
            <a:endParaRPr lang="en-GB" sz="2667" b="1" kern="0" dirty="0">
              <a:solidFill>
                <a:srgbClr val="037D6B"/>
              </a:solidFill>
              <a:latin typeface="PT Serif"/>
              <a:cs typeface="Arial"/>
              <a:sym typeface="PT Serif"/>
            </a:endParaRPr>
          </a:p>
        </p:txBody>
      </p:sp>
      <p:sp>
        <p:nvSpPr>
          <p:cNvPr id="24" name="Google Shape;24;p4"/>
          <p:cNvSpPr txBox="1"/>
          <p:nvPr/>
        </p:nvSpPr>
        <p:spPr>
          <a:xfrm>
            <a:off x="490153" y="4735710"/>
            <a:ext cx="5040847"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133" kern="0" dirty="0">
                <a:solidFill>
                  <a:srgbClr val="363B3B"/>
                </a:solidFill>
                <a:latin typeface="DM Sans"/>
                <a:ea typeface="DM Sans"/>
                <a:cs typeface="DM Sans"/>
                <a:sym typeface="DM Sans"/>
              </a:rPr>
              <a:t>Dipl.-Psych. Anne Etzelmüller, PP</a:t>
            </a:r>
            <a:endParaRPr sz="2133" kern="0" dirty="0">
              <a:solidFill>
                <a:srgbClr val="363B3B"/>
              </a:solidFill>
              <a:latin typeface="DM Sans"/>
              <a:ea typeface="DM Sans"/>
              <a:cs typeface="DM Sans"/>
              <a:sym typeface="DM Sans"/>
            </a:endParaRPr>
          </a:p>
        </p:txBody>
      </p:sp>
      <p:sp>
        <p:nvSpPr>
          <p:cNvPr id="25" name="Google Shape;25;p4"/>
          <p:cNvSpPr txBox="1"/>
          <p:nvPr/>
        </p:nvSpPr>
        <p:spPr>
          <a:xfrm>
            <a:off x="490152" y="5489890"/>
            <a:ext cx="4480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kern="0" dirty="0">
                <a:solidFill>
                  <a:srgbClr val="363B3B"/>
                </a:solidFill>
                <a:latin typeface="DM Sans"/>
                <a:ea typeface="DM Sans"/>
                <a:cs typeface="DM Sans"/>
                <a:sym typeface="DM Sans"/>
              </a:rPr>
              <a:t>June 2025</a:t>
            </a:r>
            <a:endParaRPr sz="1600" kern="0" dirty="0">
              <a:solidFill>
                <a:srgbClr val="363B3B"/>
              </a:solidFill>
              <a:latin typeface="DM Sans"/>
              <a:ea typeface="DM Sans"/>
              <a:cs typeface="DM Sans"/>
              <a:sym typeface="DM Sans"/>
            </a:endParaRPr>
          </a:p>
        </p:txBody>
      </p:sp>
      <p:pic>
        <p:nvPicPr>
          <p:cNvPr id="6" name="Grafik 5">
            <a:extLst>
              <a:ext uri="{FF2B5EF4-FFF2-40B4-BE49-F238E27FC236}">
                <a16:creationId xmlns:a16="http://schemas.microsoft.com/office/drawing/2014/main" id="{D460C1EC-110B-F2BE-81AE-91979ADE38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389" y="261132"/>
            <a:ext cx="2892612" cy="467872"/>
          </a:xfrm>
          <a:prstGeom prst="rect">
            <a:avLst/>
          </a:prstGeom>
        </p:spPr>
      </p:pic>
      <p:pic>
        <p:nvPicPr>
          <p:cNvPr id="8" name="Grafik 7">
            <a:extLst>
              <a:ext uri="{FF2B5EF4-FFF2-40B4-BE49-F238E27FC236}">
                <a16:creationId xmlns:a16="http://schemas.microsoft.com/office/drawing/2014/main" id="{A9110ECD-6753-EF43-5BEC-16F7CB8DFB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0152" y="1121911"/>
            <a:ext cx="8846656" cy="5765071"/>
          </a:xfrm>
          <a:prstGeom prst="rect">
            <a:avLst/>
          </a:prstGeom>
        </p:spPr>
      </p:pic>
      <p:pic>
        <p:nvPicPr>
          <p:cNvPr id="9" name="Picture 2">
            <a:extLst>
              <a:ext uri="{FF2B5EF4-FFF2-40B4-BE49-F238E27FC236}">
                <a16:creationId xmlns:a16="http://schemas.microsoft.com/office/drawing/2014/main" id="{E66C32E5-1C64-21B5-12E3-E54EA3F0C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5857" y="133247"/>
            <a:ext cx="1676456" cy="544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952500" y="990928"/>
            <a:ext cx="10344000" cy="763600"/>
          </a:xfrm>
          <a:prstGeom prst="rect">
            <a:avLst/>
          </a:prstGeom>
        </p:spPr>
        <p:txBody>
          <a:bodyPr spcFirstLastPara="1" wrap="square" lIns="121900" tIns="121900" rIns="121900" bIns="121900" anchor="t" anchorCtr="0">
            <a:normAutofit/>
          </a:bodyPr>
          <a:lstStyle/>
          <a:p>
            <a:r>
              <a:rPr lang="en-GB" dirty="0"/>
              <a:t>Agenda</a:t>
            </a:r>
            <a:endParaRPr dirty="0"/>
          </a:p>
        </p:txBody>
      </p:sp>
      <p:sp>
        <p:nvSpPr>
          <p:cNvPr id="32" name="Google Shape;32;p5"/>
          <p:cNvSpPr/>
          <p:nvPr/>
        </p:nvSpPr>
        <p:spPr>
          <a:xfrm>
            <a:off x="1340267" y="2008428"/>
            <a:ext cx="4017600" cy="6868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239993" defTabSz="1219170">
              <a:buClr>
                <a:srgbClr val="000000"/>
              </a:buClr>
            </a:pPr>
            <a:r>
              <a:rPr lang="en-GB" sz="1600" kern="0" dirty="0">
                <a:solidFill>
                  <a:srgbClr val="363B3B"/>
                </a:solidFill>
                <a:latin typeface="DM Sans"/>
                <a:ea typeface="DM Sans"/>
                <a:cs typeface="DM Sans"/>
                <a:sym typeface="DM Sans"/>
              </a:rPr>
              <a:t>Aim</a:t>
            </a:r>
            <a:endParaRPr sz="1600" kern="0" dirty="0">
              <a:solidFill>
                <a:srgbClr val="363B3B"/>
              </a:solidFill>
              <a:latin typeface="DM Sans"/>
              <a:ea typeface="DM Sans"/>
              <a:cs typeface="DM Sans"/>
              <a:sym typeface="DM Sans"/>
            </a:endParaRPr>
          </a:p>
        </p:txBody>
      </p:sp>
      <p:sp>
        <p:nvSpPr>
          <p:cNvPr id="33" name="Google Shape;33;p5"/>
          <p:cNvSpPr/>
          <p:nvPr/>
        </p:nvSpPr>
        <p:spPr>
          <a:xfrm>
            <a:off x="1340267" y="2989020"/>
            <a:ext cx="4017600" cy="6868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239993" defTabSz="1219170">
              <a:buClr>
                <a:srgbClr val="000000"/>
              </a:buClr>
            </a:pPr>
            <a:r>
              <a:rPr lang="en-GB" sz="1600" kern="0" dirty="0">
                <a:solidFill>
                  <a:srgbClr val="363B3B"/>
                </a:solidFill>
                <a:latin typeface="DM Sans"/>
                <a:ea typeface="DM Sans"/>
                <a:cs typeface="DM Sans"/>
                <a:sym typeface="DM Sans"/>
              </a:rPr>
              <a:t>Context: DiGA in Germany</a:t>
            </a:r>
            <a:endParaRPr sz="1600" kern="0" dirty="0">
              <a:solidFill>
                <a:srgbClr val="363B3B"/>
              </a:solidFill>
              <a:latin typeface="DM Sans"/>
              <a:ea typeface="DM Sans"/>
              <a:cs typeface="DM Sans"/>
              <a:sym typeface="DM Sans"/>
            </a:endParaRPr>
          </a:p>
        </p:txBody>
      </p:sp>
      <p:sp>
        <p:nvSpPr>
          <p:cNvPr id="34" name="Google Shape;34;p5"/>
          <p:cNvSpPr/>
          <p:nvPr/>
        </p:nvSpPr>
        <p:spPr>
          <a:xfrm>
            <a:off x="1340267" y="3969612"/>
            <a:ext cx="4017600" cy="6868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239993" defTabSz="1219170">
              <a:buClr>
                <a:srgbClr val="000000"/>
              </a:buClr>
            </a:pPr>
            <a:r>
              <a:rPr lang="en-GB" sz="1600" kern="0" dirty="0">
                <a:solidFill>
                  <a:srgbClr val="363B3B"/>
                </a:solidFill>
                <a:latin typeface="DM Sans"/>
                <a:ea typeface="DM Sans"/>
                <a:cs typeface="DM Sans"/>
                <a:sym typeface="DM Sans"/>
              </a:rPr>
              <a:t>Study 1: HCP perspective </a:t>
            </a:r>
            <a:endParaRPr sz="1600" kern="0" dirty="0">
              <a:solidFill>
                <a:srgbClr val="363B3B"/>
              </a:solidFill>
              <a:latin typeface="DM Sans"/>
              <a:ea typeface="DM Sans"/>
              <a:cs typeface="DM Sans"/>
              <a:sym typeface="DM Sans"/>
            </a:endParaRPr>
          </a:p>
        </p:txBody>
      </p:sp>
      <p:sp>
        <p:nvSpPr>
          <p:cNvPr id="35" name="Google Shape;35;p5"/>
          <p:cNvSpPr/>
          <p:nvPr/>
        </p:nvSpPr>
        <p:spPr>
          <a:xfrm>
            <a:off x="1340267" y="4950203"/>
            <a:ext cx="4017600" cy="6868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239993" defTabSz="1219170">
              <a:buClr>
                <a:srgbClr val="000000"/>
              </a:buClr>
            </a:pPr>
            <a:r>
              <a:rPr lang="en-GB" sz="1600" kern="0" dirty="0">
                <a:solidFill>
                  <a:srgbClr val="363B3B"/>
                </a:solidFill>
                <a:latin typeface="DM Sans"/>
                <a:ea typeface="DM Sans"/>
                <a:cs typeface="DM Sans"/>
                <a:sym typeface="DM Sans"/>
              </a:rPr>
              <a:t>Study 2: Assessing strategies </a:t>
            </a:r>
            <a:endParaRPr sz="1600" kern="0" dirty="0">
              <a:solidFill>
                <a:srgbClr val="363B3B"/>
              </a:solidFill>
              <a:latin typeface="DM Sans"/>
              <a:ea typeface="DM Sans"/>
              <a:cs typeface="DM Sans"/>
              <a:sym typeface="DM Sans"/>
            </a:endParaRPr>
          </a:p>
        </p:txBody>
      </p:sp>
      <p:sp>
        <p:nvSpPr>
          <p:cNvPr id="36" name="Google Shape;36;p5"/>
          <p:cNvSpPr/>
          <p:nvPr/>
        </p:nvSpPr>
        <p:spPr>
          <a:xfrm>
            <a:off x="1340267" y="5930795"/>
            <a:ext cx="4017600" cy="686800"/>
          </a:xfrm>
          <a:prstGeom prst="roundRect">
            <a:avLst>
              <a:gd name="adj" fmla="val 16667"/>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239993" defTabSz="1219170">
              <a:buClr>
                <a:srgbClr val="000000"/>
              </a:buClr>
            </a:pPr>
            <a:r>
              <a:rPr lang="en-GB" sz="1600" kern="0" dirty="0">
                <a:solidFill>
                  <a:srgbClr val="363B3B"/>
                </a:solidFill>
                <a:latin typeface="DM Sans"/>
                <a:ea typeface="DM Sans"/>
                <a:cs typeface="DM Sans"/>
                <a:sym typeface="DM Sans"/>
              </a:rPr>
              <a:t>Conclusion &amp; Outlook</a:t>
            </a:r>
            <a:endParaRPr sz="1600" kern="0" dirty="0">
              <a:solidFill>
                <a:srgbClr val="363B3B"/>
              </a:solidFill>
              <a:latin typeface="DM Sans"/>
              <a:ea typeface="DM Sans"/>
              <a:cs typeface="DM Sans"/>
              <a:sym typeface="DM Sans"/>
            </a:endParaRPr>
          </a:p>
        </p:txBody>
      </p:sp>
      <p:sp>
        <p:nvSpPr>
          <p:cNvPr id="37" name="Google Shape;37;p5"/>
          <p:cNvSpPr/>
          <p:nvPr/>
        </p:nvSpPr>
        <p:spPr>
          <a:xfrm>
            <a:off x="1046000" y="2075761"/>
            <a:ext cx="604000" cy="592000"/>
          </a:xfrm>
          <a:prstGeom prst="ellipse">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r>
              <a:rPr lang="en-GB" sz="2667" b="1" kern="0">
                <a:solidFill>
                  <a:srgbClr val="FFFFFF"/>
                </a:solidFill>
                <a:latin typeface="PT Serif"/>
                <a:ea typeface="PT Serif"/>
                <a:cs typeface="PT Serif"/>
                <a:sym typeface="PT Serif"/>
              </a:rPr>
              <a:t>1</a:t>
            </a:r>
            <a:endParaRPr sz="2667" b="1" kern="0">
              <a:solidFill>
                <a:srgbClr val="FFFFFF"/>
              </a:solidFill>
              <a:latin typeface="PT Serif"/>
              <a:ea typeface="PT Serif"/>
              <a:cs typeface="PT Serif"/>
              <a:sym typeface="PT Serif"/>
            </a:endParaRPr>
          </a:p>
        </p:txBody>
      </p:sp>
      <p:sp>
        <p:nvSpPr>
          <p:cNvPr id="38" name="Google Shape;38;p5"/>
          <p:cNvSpPr/>
          <p:nvPr/>
        </p:nvSpPr>
        <p:spPr>
          <a:xfrm>
            <a:off x="1046000" y="3036412"/>
            <a:ext cx="604000" cy="592000"/>
          </a:xfrm>
          <a:prstGeom prst="ellipse">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r>
              <a:rPr lang="en-GB" sz="2667" b="1" kern="0">
                <a:solidFill>
                  <a:srgbClr val="FFFFFF"/>
                </a:solidFill>
                <a:latin typeface="PT Serif"/>
                <a:ea typeface="PT Serif"/>
                <a:cs typeface="PT Serif"/>
                <a:sym typeface="PT Serif"/>
              </a:rPr>
              <a:t>2</a:t>
            </a:r>
            <a:endParaRPr sz="2667" b="1" kern="0">
              <a:solidFill>
                <a:srgbClr val="FFFFFF"/>
              </a:solidFill>
              <a:latin typeface="PT Serif"/>
              <a:ea typeface="PT Serif"/>
              <a:cs typeface="PT Serif"/>
              <a:sym typeface="PT Serif"/>
            </a:endParaRPr>
          </a:p>
        </p:txBody>
      </p:sp>
      <p:sp>
        <p:nvSpPr>
          <p:cNvPr id="39" name="Google Shape;39;p5"/>
          <p:cNvSpPr/>
          <p:nvPr/>
        </p:nvSpPr>
        <p:spPr>
          <a:xfrm>
            <a:off x="1046000" y="4035712"/>
            <a:ext cx="604000" cy="592000"/>
          </a:xfrm>
          <a:prstGeom prst="ellipse">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r>
              <a:rPr lang="en-GB" sz="2667" b="1" kern="0">
                <a:solidFill>
                  <a:srgbClr val="FFFFFF"/>
                </a:solidFill>
                <a:latin typeface="PT Serif"/>
                <a:ea typeface="PT Serif"/>
                <a:cs typeface="PT Serif"/>
                <a:sym typeface="PT Serif"/>
              </a:rPr>
              <a:t>3</a:t>
            </a:r>
            <a:endParaRPr sz="2667" b="1" kern="0">
              <a:solidFill>
                <a:srgbClr val="FFFFFF"/>
              </a:solidFill>
              <a:latin typeface="PT Serif"/>
              <a:ea typeface="PT Serif"/>
              <a:cs typeface="PT Serif"/>
              <a:sym typeface="PT Serif"/>
            </a:endParaRPr>
          </a:p>
        </p:txBody>
      </p:sp>
      <p:sp>
        <p:nvSpPr>
          <p:cNvPr id="40" name="Google Shape;40;p5"/>
          <p:cNvSpPr/>
          <p:nvPr/>
        </p:nvSpPr>
        <p:spPr>
          <a:xfrm>
            <a:off x="1046000" y="4987612"/>
            <a:ext cx="604000" cy="592000"/>
          </a:xfrm>
          <a:prstGeom prst="ellipse">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r>
              <a:rPr lang="en-GB" sz="2667" b="1" kern="0">
                <a:solidFill>
                  <a:srgbClr val="FFFFFF"/>
                </a:solidFill>
                <a:latin typeface="PT Serif"/>
                <a:ea typeface="PT Serif"/>
                <a:cs typeface="PT Serif"/>
                <a:sym typeface="PT Serif"/>
              </a:rPr>
              <a:t>4</a:t>
            </a:r>
            <a:endParaRPr sz="2667" b="1" kern="0">
              <a:solidFill>
                <a:srgbClr val="FFFFFF"/>
              </a:solidFill>
              <a:latin typeface="PT Serif"/>
              <a:ea typeface="PT Serif"/>
              <a:cs typeface="PT Serif"/>
              <a:sym typeface="PT Serif"/>
            </a:endParaRPr>
          </a:p>
        </p:txBody>
      </p:sp>
      <p:sp>
        <p:nvSpPr>
          <p:cNvPr id="41" name="Google Shape;41;p5"/>
          <p:cNvSpPr/>
          <p:nvPr/>
        </p:nvSpPr>
        <p:spPr>
          <a:xfrm>
            <a:off x="1046000" y="5995645"/>
            <a:ext cx="604000" cy="592000"/>
          </a:xfrm>
          <a:prstGeom prst="ellipse">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r>
              <a:rPr lang="en-GB" sz="2667" b="1" kern="0">
                <a:solidFill>
                  <a:srgbClr val="FFFFFF"/>
                </a:solidFill>
                <a:latin typeface="PT Serif"/>
                <a:ea typeface="PT Serif"/>
                <a:cs typeface="PT Serif"/>
                <a:sym typeface="PT Serif"/>
              </a:rPr>
              <a:t>5</a:t>
            </a:r>
            <a:endParaRPr sz="2667" b="1" kern="0">
              <a:solidFill>
                <a:srgbClr val="FFFFFF"/>
              </a:solidFill>
              <a:latin typeface="PT Serif"/>
              <a:ea typeface="PT Serif"/>
              <a:cs typeface="PT Serif"/>
              <a:sym typeface="PT Serif"/>
            </a:endParaRPr>
          </a:p>
        </p:txBody>
      </p:sp>
      <p:sp>
        <p:nvSpPr>
          <p:cNvPr id="42" name="Google Shape;42;p5"/>
          <p:cNvSpPr txBox="1">
            <a:spLocks noGrp="1"/>
          </p:cNvSpPr>
          <p:nvPr>
            <p:ph type="sldNum" idx="12"/>
          </p:nvPr>
        </p:nvSpPr>
        <p:spPr>
          <a:xfrm>
            <a:off x="11296611" y="6615184"/>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GB" kern="0">
                <a:solidFill>
                  <a:srgbClr val="595959"/>
                </a:solidFill>
              </a:rPr>
              <a:pPr defTabSz="1219170">
                <a:buClr>
                  <a:srgbClr val="000000"/>
                </a:buClr>
              </a:pPr>
              <a:t>51</a:t>
            </a:fld>
            <a:endParaRPr kern="0">
              <a:solidFill>
                <a:srgbClr val="595959"/>
              </a:solidFill>
            </a:endParaRPr>
          </a:p>
        </p:txBody>
      </p:sp>
      <p:pic>
        <p:nvPicPr>
          <p:cNvPr id="43" name="Google Shape;43;p5"/>
          <p:cNvPicPr preferRelativeResize="0"/>
          <p:nvPr/>
        </p:nvPicPr>
        <p:blipFill>
          <a:blip r:embed="rId3">
            <a:alphaModFix/>
          </a:blip>
          <a:stretch>
            <a:fillRect/>
          </a:stretch>
        </p:blipFill>
        <p:spPr>
          <a:xfrm>
            <a:off x="6591968" y="2188429"/>
            <a:ext cx="4704533" cy="3645167"/>
          </a:xfrm>
          <a:prstGeom prst="rect">
            <a:avLst/>
          </a:prstGeom>
          <a:noFill/>
          <a:ln>
            <a:noFill/>
          </a:ln>
        </p:spPr>
      </p:pic>
      <p:pic>
        <p:nvPicPr>
          <p:cNvPr id="4" name="Grafik 3">
            <a:extLst>
              <a:ext uri="{FF2B5EF4-FFF2-40B4-BE49-F238E27FC236}">
                <a16:creationId xmlns:a16="http://schemas.microsoft.com/office/drawing/2014/main" id="{0526742D-D66F-EF2C-0151-F945AA4730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24" y="183380"/>
            <a:ext cx="624251" cy="624251"/>
          </a:xfrm>
          <a:prstGeom prst="rect">
            <a:avLst/>
          </a:prstGeom>
        </p:spPr>
      </p:pic>
      <p:pic>
        <p:nvPicPr>
          <p:cNvPr id="3074" name="Picture 2">
            <a:extLst>
              <a:ext uri="{FF2B5EF4-FFF2-40B4-BE49-F238E27FC236}">
                <a16:creationId xmlns:a16="http://schemas.microsoft.com/office/drawing/2014/main" id="{CA0995CC-E20D-BB19-2A23-90F394715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7">
          <a:extLst>
            <a:ext uri="{FF2B5EF4-FFF2-40B4-BE49-F238E27FC236}">
              <a16:creationId xmlns:a16="http://schemas.microsoft.com/office/drawing/2014/main" id="{6264C44E-E86E-CED4-650E-ECE0000122F2}"/>
            </a:ext>
          </a:extLst>
        </p:cNvPr>
        <p:cNvGrpSpPr/>
        <p:nvPr/>
      </p:nvGrpSpPr>
      <p:grpSpPr>
        <a:xfrm>
          <a:off x="0" y="0"/>
          <a:ext cx="0" cy="0"/>
          <a:chOff x="0" y="0"/>
          <a:chExt cx="0" cy="0"/>
        </a:xfrm>
      </p:grpSpPr>
      <p:sp>
        <p:nvSpPr>
          <p:cNvPr id="48" name="Google Shape;48;p6">
            <a:extLst>
              <a:ext uri="{FF2B5EF4-FFF2-40B4-BE49-F238E27FC236}">
                <a16:creationId xmlns:a16="http://schemas.microsoft.com/office/drawing/2014/main" id="{11059D12-E501-ECE6-80EF-15E0C77283B4}"/>
              </a:ext>
            </a:extLst>
          </p:cNvPr>
          <p:cNvSpPr/>
          <p:nvPr/>
        </p:nvSpPr>
        <p:spPr>
          <a:xfrm>
            <a:off x="11099767" y="455331"/>
            <a:ext cx="1683200" cy="1683200"/>
          </a:xfrm>
          <a:prstGeom prst="teardrop">
            <a:avLst>
              <a:gd name="adj" fmla="val 100000"/>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9;p6">
            <a:extLst>
              <a:ext uri="{FF2B5EF4-FFF2-40B4-BE49-F238E27FC236}">
                <a16:creationId xmlns:a16="http://schemas.microsoft.com/office/drawing/2014/main" id="{68CF2406-8AF4-7C45-6047-88680CA48A72}"/>
              </a:ext>
            </a:extLst>
          </p:cNvPr>
          <p:cNvSpPr txBox="1">
            <a:spLocks noGrp="1"/>
          </p:cNvSpPr>
          <p:nvPr>
            <p:ph type="title"/>
          </p:nvPr>
        </p:nvSpPr>
        <p:spPr>
          <a:xfrm>
            <a:off x="924000" y="2665300"/>
            <a:ext cx="10344000" cy="763600"/>
          </a:xfrm>
          <a:prstGeom prst="rect">
            <a:avLst/>
          </a:prstGeom>
        </p:spPr>
        <p:txBody>
          <a:bodyPr spcFirstLastPara="1" wrap="square" lIns="121900" tIns="121900" rIns="121900" bIns="121900" anchor="t" anchorCtr="0">
            <a:noAutofit/>
          </a:bodyPr>
          <a:lstStyle/>
          <a:p>
            <a:pPr>
              <a:buSzPts val="990"/>
            </a:pPr>
            <a:r>
              <a:rPr lang="en-GB" sz="5360" dirty="0"/>
              <a:t>Aim &amp; Context</a:t>
            </a:r>
            <a:endParaRPr sz="5360" dirty="0"/>
          </a:p>
        </p:txBody>
      </p:sp>
      <p:sp>
        <p:nvSpPr>
          <p:cNvPr id="50" name="Google Shape;50;p6">
            <a:extLst>
              <a:ext uri="{FF2B5EF4-FFF2-40B4-BE49-F238E27FC236}">
                <a16:creationId xmlns:a16="http://schemas.microsoft.com/office/drawing/2014/main" id="{92D73FE2-ED27-C8AD-AE61-87B2C0035445}"/>
              </a:ext>
            </a:extLst>
          </p:cNvPr>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GB" kern="0">
                <a:solidFill>
                  <a:srgbClr val="595959"/>
                </a:solidFill>
              </a:rPr>
              <a:pPr defTabSz="1219170">
                <a:buClr>
                  <a:srgbClr val="000000"/>
                </a:buClr>
              </a:pPr>
              <a:t>52</a:t>
            </a:fld>
            <a:endParaRPr kern="0">
              <a:solidFill>
                <a:srgbClr val="595959"/>
              </a:solidFill>
            </a:endParaRPr>
          </a:p>
        </p:txBody>
      </p:sp>
      <p:pic>
        <p:nvPicPr>
          <p:cNvPr id="51" name="Google Shape;51;p6">
            <a:extLst>
              <a:ext uri="{FF2B5EF4-FFF2-40B4-BE49-F238E27FC236}">
                <a16:creationId xmlns:a16="http://schemas.microsoft.com/office/drawing/2014/main" id="{B8620E49-7D88-81AD-7B18-AF41FF7709F6}"/>
              </a:ext>
            </a:extLst>
          </p:cNvPr>
          <p:cNvPicPr preferRelativeResize="0"/>
          <p:nvPr/>
        </p:nvPicPr>
        <p:blipFill>
          <a:blip r:embed="rId3">
            <a:alphaModFix/>
          </a:blip>
          <a:stretch>
            <a:fillRect/>
          </a:stretch>
        </p:blipFill>
        <p:spPr>
          <a:xfrm>
            <a:off x="1079668" y="5774600"/>
            <a:ext cx="2911409" cy="2258901"/>
          </a:xfrm>
          <a:prstGeom prst="rect">
            <a:avLst/>
          </a:prstGeom>
          <a:noFill/>
          <a:ln>
            <a:noFill/>
          </a:ln>
        </p:spPr>
      </p:pic>
      <p:pic>
        <p:nvPicPr>
          <p:cNvPr id="2" name="Grafik 1">
            <a:extLst>
              <a:ext uri="{FF2B5EF4-FFF2-40B4-BE49-F238E27FC236}">
                <a16:creationId xmlns:a16="http://schemas.microsoft.com/office/drawing/2014/main" id="{E86703E2-E9A7-0C4E-645F-17CB56E3F3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24" y="207287"/>
            <a:ext cx="624251" cy="624251"/>
          </a:xfrm>
          <a:prstGeom prst="rect">
            <a:avLst/>
          </a:prstGeom>
        </p:spPr>
      </p:pic>
      <p:pic>
        <p:nvPicPr>
          <p:cNvPr id="3" name="Picture 2">
            <a:extLst>
              <a:ext uri="{FF2B5EF4-FFF2-40B4-BE49-F238E27FC236}">
                <a16:creationId xmlns:a16="http://schemas.microsoft.com/office/drawing/2014/main" id="{ECF3B8CB-2566-1806-E2B4-188D13652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31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1F7E3-DF67-4C8E-9118-AB48D2DE81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DE55EF-D629-A0AF-41EC-01BB16AFAAE4}"/>
              </a:ext>
            </a:extLst>
          </p:cNvPr>
          <p:cNvSpPr>
            <a:spLocks noGrp="1"/>
          </p:cNvSpPr>
          <p:nvPr>
            <p:ph type="title"/>
          </p:nvPr>
        </p:nvSpPr>
        <p:spPr>
          <a:xfrm>
            <a:off x="952500" y="764787"/>
            <a:ext cx="10344000" cy="763600"/>
          </a:xfrm>
        </p:spPr>
        <p:txBody>
          <a:bodyPr>
            <a:normAutofit/>
          </a:bodyPr>
          <a:lstStyle/>
          <a:p>
            <a:r>
              <a:rPr lang="en-GB" dirty="0"/>
              <a:t>Context</a:t>
            </a:r>
          </a:p>
        </p:txBody>
      </p:sp>
      <p:sp>
        <p:nvSpPr>
          <p:cNvPr id="3" name="Foliennummernplatzhalter 2">
            <a:extLst>
              <a:ext uri="{FF2B5EF4-FFF2-40B4-BE49-F238E27FC236}">
                <a16:creationId xmlns:a16="http://schemas.microsoft.com/office/drawing/2014/main" id="{DB9221E6-5ACB-18B1-8B36-DF7D95F175B4}"/>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53</a:t>
            </a:fld>
            <a:endParaRPr lang="en-GB" kern="0" dirty="0">
              <a:solidFill>
                <a:srgbClr val="595959"/>
              </a:solidFill>
            </a:endParaRPr>
          </a:p>
        </p:txBody>
      </p:sp>
      <p:sp>
        <p:nvSpPr>
          <p:cNvPr id="4" name="Untertitel 3">
            <a:extLst>
              <a:ext uri="{FF2B5EF4-FFF2-40B4-BE49-F238E27FC236}">
                <a16:creationId xmlns:a16="http://schemas.microsoft.com/office/drawing/2014/main" id="{B729D0C7-0A6C-7A1C-185D-4D30B87F9E80}"/>
              </a:ext>
            </a:extLst>
          </p:cNvPr>
          <p:cNvSpPr>
            <a:spLocks noGrp="1"/>
          </p:cNvSpPr>
          <p:nvPr>
            <p:ph type="subTitle" idx="1"/>
          </p:nvPr>
        </p:nvSpPr>
        <p:spPr/>
        <p:txBody>
          <a:bodyPr/>
          <a:lstStyle/>
          <a:p>
            <a:r>
              <a:rPr lang="en-GB" dirty="0"/>
              <a:t>Digital mental health implementation in Germany </a:t>
            </a:r>
          </a:p>
          <a:p>
            <a:endParaRPr lang="en-GB" dirty="0"/>
          </a:p>
          <a:p>
            <a:endParaRPr lang="en-GB" dirty="0"/>
          </a:p>
        </p:txBody>
      </p:sp>
      <p:sp>
        <p:nvSpPr>
          <p:cNvPr id="6" name="Textfeld 5">
            <a:extLst>
              <a:ext uri="{FF2B5EF4-FFF2-40B4-BE49-F238E27FC236}">
                <a16:creationId xmlns:a16="http://schemas.microsoft.com/office/drawing/2014/main" id="{289DB4DC-0B6E-1A9D-376A-D94557671BFC}"/>
              </a:ext>
            </a:extLst>
          </p:cNvPr>
          <p:cNvSpPr txBox="1"/>
          <p:nvPr/>
        </p:nvSpPr>
        <p:spPr>
          <a:xfrm>
            <a:off x="952501" y="2240361"/>
            <a:ext cx="5143500" cy="1528945"/>
          </a:xfrm>
          <a:prstGeom prst="rect">
            <a:avLst/>
          </a:prstGeom>
          <a:noFill/>
        </p:spPr>
        <p:txBody>
          <a:bodyPr wrap="square">
            <a:spAutoFit/>
          </a:bodyPr>
          <a:lstStyle/>
          <a:p>
            <a:pPr defTabSz="1219170">
              <a:buClr>
                <a:srgbClr val="000000"/>
              </a:buClr>
            </a:pPr>
            <a:r>
              <a:rPr lang="en-GB" sz="1867" b="1" kern="0" dirty="0">
                <a:solidFill>
                  <a:srgbClr val="111418"/>
                </a:solidFill>
                <a:latin typeface="Geist"/>
                <a:cs typeface="Arial"/>
                <a:sym typeface="Arial"/>
              </a:rPr>
              <a:t>What is DiGA?</a:t>
            </a:r>
            <a:endParaRPr lang="en-GB" sz="1867" kern="0" dirty="0">
              <a:solidFill>
                <a:srgbClr val="111418"/>
              </a:solidFill>
              <a:latin typeface="Geist"/>
              <a:cs typeface="Arial"/>
              <a:sym typeface="Arial"/>
            </a:endParaRP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a:t>
            </a:r>
            <a:r>
              <a:rPr lang="en-GB" sz="1867" kern="0" dirty="0" err="1">
                <a:solidFill>
                  <a:srgbClr val="111418"/>
                </a:solidFill>
                <a:latin typeface="Geist"/>
                <a:cs typeface="Arial"/>
                <a:sym typeface="Arial"/>
              </a:rPr>
              <a:t>Digitale</a:t>
            </a:r>
            <a:r>
              <a:rPr lang="en-GB" sz="1867" kern="0" dirty="0">
                <a:solidFill>
                  <a:srgbClr val="111418"/>
                </a:solidFill>
                <a:latin typeface="Geist"/>
                <a:cs typeface="Arial"/>
                <a:sym typeface="Arial"/>
              </a:rPr>
              <a:t> </a:t>
            </a:r>
            <a:r>
              <a:rPr lang="en-GB" sz="1867" kern="0" dirty="0" err="1">
                <a:solidFill>
                  <a:srgbClr val="111418"/>
                </a:solidFill>
                <a:latin typeface="Geist"/>
                <a:cs typeface="Arial"/>
                <a:sym typeface="Arial"/>
              </a:rPr>
              <a:t>Gesundheitsanwendungen</a:t>
            </a:r>
            <a:r>
              <a:rPr lang="en-GB" sz="1867" kern="0" dirty="0">
                <a:solidFill>
                  <a:srgbClr val="111418"/>
                </a:solidFill>
                <a:latin typeface="Geist"/>
                <a:cs typeface="Arial"/>
                <a:sym typeface="Arial"/>
              </a:rPr>
              <a:t>" (Digital Health Applications)</a:t>
            </a: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Medical devices and digital tools officially prescribed by doctors</a:t>
            </a:r>
          </a:p>
        </p:txBody>
      </p:sp>
      <p:sp>
        <p:nvSpPr>
          <p:cNvPr id="7" name="Textfeld 6">
            <a:extLst>
              <a:ext uri="{FF2B5EF4-FFF2-40B4-BE49-F238E27FC236}">
                <a16:creationId xmlns:a16="http://schemas.microsoft.com/office/drawing/2014/main" id="{974E19EA-1910-54A1-CE7B-639187DD5C34}"/>
              </a:ext>
            </a:extLst>
          </p:cNvPr>
          <p:cNvSpPr txBox="1"/>
          <p:nvPr/>
        </p:nvSpPr>
        <p:spPr>
          <a:xfrm>
            <a:off x="6653311" y="2248097"/>
            <a:ext cx="5143500" cy="1241622"/>
          </a:xfrm>
          <a:prstGeom prst="rect">
            <a:avLst/>
          </a:prstGeom>
          <a:noFill/>
        </p:spPr>
        <p:txBody>
          <a:bodyPr wrap="square" rtlCol="0">
            <a:spAutoFit/>
          </a:bodyPr>
          <a:lstStyle/>
          <a:p>
            <a:pPr defTabSz="1219170">
              <a:buClr>
                <a:srgbClr val="000000"/>
              </a:buClr>
            </a:pPr>
            <a:r>
              <a:rPr lang="en-GB" sz="1867" b="1" kern="0" dirty="0">
                <a:solidFill>
                  <a:srgbClr val="111418"/>
                </a:solidFill>
                <a:latin typeface="Geist"/>
                <a:cs typeface="Arial"/>
                <a:sym typeface="Arial"/>
              </a:rPr>
              <a:t>Reimbursement</a:t>
            </a:r>
            <a:endParaRPr lang="en-GB" sz="1867" kern="0" dirty="0">
              <a:solidFill>
                <a:srgbClr val="111418"/>
              </a:solidFill>
              <a:latin typeface="Geist"/>
              <a:cs typeface="Arial"/>
              <a:sym typeface="Arial"/>
            </a:endParaRP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Covered by Statutory Health Insurance (SHI)</a:t>
            </a: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Doctors and psychotherapists can prescribe </a:t>
            </a:r>
            <a:r>
              <a:rPr lang="en-GB" sz="1867" kern="0" dirty="0" err="1">
                <a:solidFill>
                  <a:srgbClr val="111418"/>
                </a:solidFill>
                <a:latin typeface="Geist"/>
                <a:cs typeface="Arial"/>
                <a:sym typeface="Arial"/>
              </a:rPr>
              <a:t>DiGAs</a:t>
            </a:r>
            <a:r>
              <a:rPr lang="en-GB" sz="1867" kern="0" dirty="0">
                <a:solidFill>
                  <a:srgbClr val="111418"/>
                </a:solidFill>
                <a:latin typeface="Geist"/>
                <a:cs typeface="Arial"/>
                <a:sym typeface="Arial"/>
              </a:rPr>
              <a:t> to patients</a:t>
            </a:r>
          </a:p>
        </p:txBody>
      </p:sp>
      <p:sp>
        <p:nvSpPr>
          <p:cNvPr id="10" name="Textfeld 9">
            <a:extLst>
              <a:ext uri="{FF2B5EF4-FFF2-40B4-BE49-F238E27FC236}">
                <a16:creationId xmlns:a16="http://schemas.microsoft.com/office/drawing/2014/main" id="{55B4A7EB-FE3B-9DB9-B307-03FF6F1952A5}"/>
              </a:ext>
            </a:extLst>
          </p:cNvPr>
          <p:cNvSpPr txBox="1"/>
          <p:nvPr/>
        </p:nvSpPr>
        <p:spPr>
          <a:xfrm>
            <a:off x="952501" y="4193101"/>
            <a:ext cx="5143500" cy="1816266"/>
          </a:xfrm>
          <a:prstGeom prst="rect">
            <a:avLst/>
          </a:prstGeom>
          <a:noFill/>
        </p:spPr>
        <p:txBody>
          <a:bodyPr wrap="square">
            <a:spAutoFit/>
          </a:bodyPr>
          <a:lstStyle/>
          <a:p>
            <a:pPr defTabSz="1219170">
              <a:buClr>
                <a:srgbClr val="000000"/>
              </a:buClr>
            </a:pPr>
            <a:r>
              <a:rPr lang="en-GB" sz="1867" b="1" kern="0" dirty="0">
                <a:solidFill>
                  <a:srgbClr val="111418"/>
                </a:solidFill>
                <a:latin typeface="Geist"/>
                <a:cs typeface="Arial"/>
                <a:sym typeface="Arial"/>
              </a:rPr>
              <a:t>Fast Track Process</a:t>
            </a:r>
            <a:endParaRPr lang="en-GB" sz="1867" kern="0" dirty="0">
              <a:solidFill>
                <a:srgbClr val="111418"/>
              </a:solidFill>
              <a:latin typeface="Geist"/>
              <a:cs typeface="Arial"/>
              <a:sym typeface="Arial"/>
            </a:endParaRP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Applications are reviewed and approved by </a:t>
            </a:r>
            <a:r>
              <a:rPr lang="en-GB" sz="1867" kern="0" dirty="0" err="1">
                <a:solidFill>
                  <a:srgbClr val="111418"/>
                </a:solidFill>
                <a:latin typeface="Geist"/>
                <a:cs typeface="Arial"/>
                <a:sym typeface="Arial"/>
              </a:rPr>
              <a:t>BfArM</a:t>
            </a:r>
            <a:r>
              <a:rPr lang="en-GB" sz="1867" kern="0" dirty="0">
                <a:solidFill>
                  <a:srgbClr val="111418"/>
                </a:solidFill>
                <a:latin typeface="Geist"/>
                <a:cs typeface="Arial"/>
                <a:sym typeface="Arial"/>
              </a:rPr>
              <a:t> (Federal Institute for Drugs and Medical Devices)</a:t>
            </a: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Ensures safety, functionality, data security, and positive healthcare effects</a:t>
            </a:r>
          </a:p>
        </p:txBody>
      </p:sp>
      <p:sp>
        <p:nvSpPr>
          <p:cNvPr id="12" name="Textfeld 11">
            <a:extLst>
              <a:ext uri="{FF2B5EF4-FFF2-40B4-BE49-F238E27FC236}">
                <a16:creationId xmlns:a16="http://schemas.microsoft.com/office/drawing/2014/main" id="{1A1905B2-1927-DC1C-336A-5822AD0921FD}"/>
              </a:ext>
            </a:extLst>
          </p:cNvPr>
          <p:cNvSpPr txBox="1"/>
          <p:nvPr/>
        </p:nvSpPr>
        <p:spPr>
          <a:xfrm>
            <a:off x="6653311" y="4200833"/>
            <a:ext cx="5143500" cy="1528945"/>
          </a:xfrm>
          <a:prstGeom prst="rect">
            <a:avLst/>
          </a:prstGeom>
          <a:noFill/>
        </p:spPr>
        <p:txBody>
          <a:bodyPr wrap="square">
            <a:spAutoFit/>
          </a:bodyPr>
          <a:lstStyle/>
          <a:p>
            <a:pPr defTabSz="1219170">
              <a:buClr>
                <a:srgbClr val="000000"/>
              </a:buClr>
            </a:pPr>
            <a:r>
              <a:rPr lang="en-GB" sz="1867" b="1" kern="0" dirty="0">
                <a:solidFill>
                  <a:srgbClr val="111418"/>
                </a:solidFill>
                <a:latin typeface="Geist"/>
                <a:cs typeface="Arial"/>
                <a:sym typeface="Arial"/>
              </a:rPr>
              <a:t>Benefits</a:t>
            </a:r>
            <a:endParaRPr lang="en-GB" sz="1867" kern="0" dirty="0">
              <a:solidFill>
                <a:srgbClr val="111418"/>
              </a:solidFill>
              <a:latin typeface="Geist"/>
              <a:cs typeface="Arial"/>
              <a:sym typeface="Arial"/>
            </a:endParaRP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Promotes digital innovation in healthcare</a:t>
            </a: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Improves patient access to care</a:t>
            </a:r>
          </a:p>
          <a:p>
            <a:pPr marL="380990" indent="-380990" defTabSz="1219170">
              <a:buClr>
                <a:srgbClr val="000000"/>
              </a:buClr>
              <a:buFont typeface="Arial" panose="020B0604020202020204" pitchFamily="34" charset="0"/>
              <a:buChar char="•"/>
            </a:pPr>
            <a:r>
              <a:rPr lang="en-GB" sz="1867" kern="0" dirty="0">
                <a:solidFill>
                  <a:srgbClr val="111418"/>
                </a:solidFill>
                <a:latin typeface="Geist"/>
                <a:cs typeface="Arial"/>
                <a:sym typeface="Arial"/>
              </a:rPr>
              <a:t>Increases efficiency and supports self-management</a:t>
            </a:r>
          </a:p>
        </p:txBody>
      </p:sp>
      <p:pic>
        <p:nvPicPr>
          <p:cNvPr id="16" name="Grafik 15">
            <a:extLst>
              <a:ext uri="{FF2B5EF4-FFF2-40B4-BE49-F238E27FC236}">
                <a16:creationId xmlns:a16="http://schemas.microsoft.com/office/drawing/2014/main" id="{3A417043-DB8A-4917-C828-5F2FF5E703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245" y="2319171"/>
            <a:ext cx="406400" cy="389467"/>
          </a:xfrm>
          <a:prstGeom prst="rect">
            <a:avLst/>
          </a:prstGeom>
        </p:spPr>
      </p:pic>
      <p:pic>
        <p:nvPicPr>
          <p:cNvPr id="18" name="Grafik 17">
            <a:extLst>
              <a:ext uri="{FF2B5EF4-FFF2-40B4-BE49-F238E27FC236}">
                <a16:creationId xmlns:a16="http://schemas.microsoft.com/office/drawing/2014/main" id="{9F4B8B9A-1E0E-8ABB-63AA-B610757FE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3055" y="2334763"/>
            <a:ext cx="406400" cy="423333"/>
          </a:xfrm>
          <a:prstGeom prst="rect">
            <a:avLst/>
          </a:prstGeom>
        </p:spPr>
      </p:pic>
      <p:pic>
        <p:nvPicPr>
          <p:cNvPr id="20" name="Grafik 19">
            <a:extLst>
              <a:ext uri="{FF2B5EF4-FFF2-40B4-BE49-F238E27FC236}">
                <a16:creationId xmlns:a16="http://schemas.microsoft.com/office/drawing/2014/main" id="{D71C691C-872C-00C3-E8CC-C0D759D3B5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445" y="4193100"/>
            <a:ext cx="457200" cy="372533"/>
          </a:xfrm>
          <a:prstGeom prst="rect">
            <a:avLst/>
          </a:prstGeom>
        </p:spPr>
      </p:pic>
      <p:pic>
        <p:nvPicPr>
          <p:cNvPr id="22" name="Grafik 21">
            <a:extLst>
              <a:ext uri="{FF2B5EF4-FFF2-40B4-BE49-F238E27FC236}">
                <a16:creationId xmlns:a16="http://schemas.microsoft.com/office/drawing/2014/main" id="{1EC6BFCC-ED9C-0DA7-07FC-47C8B305EE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6111" y="4193100"/>
            <a:ext cx="457200" cy="406400"/>
          </a:xfrm>
          <a:prstGeom prst="rect">
            <a:avLst/>
          </a:prstGeom>
        </p:spPr>
      </p:pic>
      <p:pic>
        <p:nvPicPr>
          <p:cNvPr id="24" name="Grafik 23">
            <a:extLst>
              <a:ext uri="{FF2B5EF4-FFF2-40B4-BE49-F238E27FC236}">
                <a16:creationId xmlns:a16="http://schemas.microsoft.com/office/drawing/2014/main" id="{A161DDBA-988A-5D58-DF64-391E2593C2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38311" y="-74169"/>
            <a:ext cx="2258500" cy="2258500"/>
          </a:xfrm>
          <a:prstGeom prst="rect">
            <a:avLst/>
          </a:prstGeom>
        </p:spPr>
      </p:pic>
      <p:pic>
        <p:nvPicPr>
          <p:cNvPr id="25" name="Picture 2">
            <a:extLst>
              <a:ext uri="{FF2B5EF4-FFF2-40B4-BE49-F238E27FC236}">
                <a16:creationId xmlns:a16="http://schemas.microsoft.com/office/drawing/2014/main" id="{56984B98-9AFD-C83C-AF2A-641386021B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56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0BD0C-6AAC-77BC-66A7-66D89D9611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14AD84-5CBE-D6B0-FFF9-47F875DF44C7}"/>
              </a:ext>
            </a:extLst>
          </p:cNvPr>
          <p:cNvSpPr>
            <a:spLocks noGrp="1"/>
          </p:cNvSpPr>
          <p:nvPr>
            <p:ph type="title"/>
          </p:nvPr>
        </p:nvSpPr>
        <p:spPr>
          <a:xfrm>
            <a:off x="952500" y="778895"/>
            <a:ext cx="10344000" cy="763600"/>
          </a:xfrm>
        </p:spPr>
        <p:txBody>
          <a:bodyPr>
            <a:normAutofit/>
          </a:bodyPr>
          <a:lstStyle/>
          <a:p>
            <a:r>
              <a:rPr lang="en-GB" dirty="0"/>
              <a:t>Aim</a:t>
            </a:r>
          </a:p>
        </p:txBody>
      </p:sp>
      <p:sp>
        <p:nvSpPr>
          <p:cNvPr id="3" name="Foliennummernplatzhalter 2">
            <a:extLst>
              <a:ext uri="{FF2B5EF4-FFF2-40B4-BE49-F238E27FC236}">
                <a16:creationId xmlns:a16="http://schemas.microsoft.com/office/drawing/2014/main" id="{611B6767-2017-9A6E-C1EC-0019F2F4A83B}"/>
              </a:ext>
            </a:extLst>
          </p:cNvPr>
          <p:cNvSpPr>
            <a:spLocks noGrp="1"/>
          </p:cNvSpPr>
          <p:nvPr>
            <p:ph type="sldNum" idx="12"/>
          </p:nvPr>
        </p:nvSpPr>
        <p:spPr>
          <a:xfrm>
            <a:off x="11296611" y="6270631"/>
            <a:ext cx="731600" cy="524800"/>
          </a:xfrm>
        </p:spPr>
        <p:txBody>
          <a:bodyPr/>
          <a:lstStyle/>
          <a:p>
            <a:pPr defTabSz="1219170">
              <a:buClr>
                <a:srgbClr val="000000"/>
              </a:buClr>
            </a:pPr>
            <a:fld id="{00000000-1234-1234-1234-123412341234}" type="slidenum">
              <a:rPr lang="en-GB" kern="0">
                <a:solidFill>
                  <a:srgbClr val="595959"/>
                </a:solidFill>
              </a:rPr>
              <a:pPr defTabSz="1219170">
                <a:buClr>
                  <a:srgbClr val="000000"/>
                </a:buClr>
              </a:pPr>
              <a:t>54</a:t>
            </a:fld>
            <a:endParaRPr lang="en-GB" kern="0" dirty="0">
              <a:solidFill>
                <a:srgbClr val="595959"/>
              </a:solidFill>
            </a:endParaRPr>
          </a:p>
        </p:txBody>
      </p:sp>
      <p:sp>
        <p:nvSpPr>
          <p:cNvPr id="4" name="Untertitel 3">
            <a:extLst>
              <a:ext uri="{FF2B5EF4-FFF2-40B4-BE49-F238E27FC236}">
                <a16:creationId xmlns:a16="http://schemas.microsoft.com/office/drawing/2014/main" id="{2BFAD414-7245-41F4-508E-0414996E76FB}"/>
              </a:ext>
            </a:extLst>
          </p:cNvPr>
          <p:cNvSpPr>
            <a:spLocks noGrp="1"/>
          </p:cNvSpPr>
          <p:nvPr>
            <p:ph type="subTitle" idx="1"/>
          </p:nvPr>
        </p:nvSpPr>
        <p:spPr>
          <a:xfrm>
            <a:off x="1252105" y="1542495"/>
            <a:ext cx="9687791" cy="2574099"/>
          </a:xfrm>
          <a:solidFill>
            <a:schemeClr val="tx1"/>
          </a:solidFill>
        </p:spPr>
        <p:txBody>
          <a:bodyPr/>
          <a:lstStyle/>
          <a:p>
            <a:pPr>
              <a:lnSpc>
                <a:spcPct val="150000"/>
              </a:lnSpc>
            </a:pPr>
            <a:r>
              <a:rPr lang="en-GB" sz="2133" b="1" dirty="0">
                <a:solidFill>
                  <a:schemeClr val="bg1"/>
                </a:solidFill>
              </a:rPr>
              <a:t>Problem: </a:t>
            </a:r>
          </a:p>
          <a:p>
            <a:pPr marL="457189" indent="-457189">
              <a:lnSpc>
                <a:spcPct val="150000"/>
              </a:lnSpc>
              <a:buFont typeface="Arial" panose="020B0604020202020204" pitchFamily="34" charset="0"/>
              <a:buChar char="•"/>
            </a:pPr>
            <a:r>
              <a:rPr lang="en-GB" sz="2133" dirty="0">
                <a:solidFill>
                  <a:schemeClr val="bg1"/>
                </a:solidFill>
              </a:rPr>
              <a:t>DiGA adoption remains low despite effectiveness</a:t>
            </a:r>
          </a:p>
          <a:p>
            <a:pPr marL="457189" indent="-457189">
              <a:lnSpc>
                <a:spcPct val="150000"/>
              </a:lnSpc>
              <a:buFont typeface="Arial" panose="020B0604020202020204" pitchFamily="34" charset="0"/>
              <a:buChar char="•"/>
            </a:pPr>
            <a:r>
              <a:rPr lang="en-GB" sz="2133" dirty="0">
                <a:solidFill>
                  <a:schemeClr val="bg1"/>
                </a:solidFill>
              </a:rPr>
              <a:t>Only 12% of German physicians prescribed DiGA by 2023</a:t>
            </a:r>
          </a:p>
          <a:p>
            <a:pPr marL="457189" indent="-457189">
              <a:lnSpc>
                <a:spcPct val="150000"/>
              </a:lnSpc>
              <a:buFont typeface="Arial" panose="020B0604020202020204" pitchFamily="34" charset="0"/>
              <a:buChar char="•"/>
            </a:pPr>
            <a:r>
              <a:rPr lang="en-GB" sz="2133" dirty="0">
                <a:solidFill>
                  <a:schemeClr val="bg1"/>
                </a:solidFill>
              </a:rPr>
              <a:t>Barriers remain under-investigated and implementation strategies lack systematic evaluation</a:t>
            </a:r>
          </a:p>
          <a:p>
            <a:endParaRPr lang="en-GB" dirty="0">
              <a:solidFill>
                <a:schemeClr val="tx2"/>
              </a:solidFill>
            </a:endParaRPr>
          </a:p>
        </p:txBody>
      </p:sp>
      <p:sp>
        <p:nvSpPr>
          <p:cNvPr id="11" name="Untertitel 3">
            <a:extLst>
              <a:ext uri="{FF2B5EF4-FFF2-40B4-BE49-F238E27FC236}">
                <a16:creationId xmlns:a16="http://schemas.microsoft.com/office/drawing/2014/main" id="{A75ECC28-66D5-15AC-49D7-EB27660C32FF}"/>
              </a:ext>
            </a:extLst>
          </p:cNvPr>
          <p:cNvSpPr txBox="1">
            <a:spLocks/>
          </p:cNvSpPr>
          <p:nvPr/>
        </p:nvSpPr>
        <p:spPr>
          <a:xfrm>
            <a:off x="1252105" y="4513523"/>
            <a:ext cx="9687791" cy="2152028"/>
          </a:xfrm>
          <a:prstGeom prst="rect">
            <a:avLst/>
          </a:prstGeom>
          <a:solidFill>
            <a:srgbClr val="FFE0D1"/>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63B3B"/>
              </a:buClr>
              <a:buSzPts val="2000"/>
              <a:buFont typeface="DM Sans"/>
              <a:buNone/>
              <a:defRPr sz="2000" b="0" i="0" u="none" strike="noStrike" cap="none">
                <a:solidFill>
                  <a:srgbClr val="363B3B"/>
                </a:solidFill>
                <a:latin typeface="DM Sans"/>
                <a:ea typeface="DM Sans"/>
                <a:cs typeface="DM Sans"/>
                <a:sym typeface="DM Sans"/>
              </a:defRPr>
            </a:lvl1pPr>
            <a:lvl2pPr marR="0" lvl="1"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2pPr>
            <a:lvl3pPr marR="0" lvl="2"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3pPr>
            <a:lvl4pPr marR="0" lvl="3"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4pPr>
            <a:lvl5pPr marR="0" lvl="4"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5pPr>
            <a:lvl6pPr marR="0" lvl="5"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6pPr>
            <a:lvl7pPr marR="0" lvl="6"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7pPr>
            <a:lvl8pPr marR="0" lvl="7"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8pPr>
            <a:lvl9pPr marR="0" lvl="8"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9pPr>
          </a:lstStyle>
          <a:p>
            <a:pPr defTabSz="1219170">
              <a:lnSpc>
                <a:spcPct val="150000"/>
              </a:lnSpc>
            </a:pPr>
            <a:r>
              <a:rPr lang="en-GB" sz="2133" b="1" kern="0" dirty="0"/>
              <a:t>Objective: </a:t>
            </a:r>
          </a:p>
          <a:p>
            <a:pPr defTabSz="1219170">
              <a:lnSpc>
                <a:spcPct val="150000"/>
              </a:lnSpc>
            </a:pPr>
            <a:r>
              <a:rPr lang="en-GB" sz="2133" kern="0" dirty="0"/>
              <a:t>1. Systematically evaluate existing barriers to DiGA implementation</a:t>
            </a:r>
          </a:p>
          <a:p>
            <a:pPr defTabSz="1219170">
              <a:lnSpc>
                <a:spcPct val="150000"/>
              </a:lnSpc>
            </a:pPr>
            <a:r>
              <a:rPr lang="en-GB" sz="2133" kern="0" dirty="0"/>
              <a:t>2. Test feasibility of Multiphase Optimization Strategy (MOST) framework  </a:t>
            </a:r>
          </a:p>
          <a:p>
            <a:pPr defTabSz="1219170">
              <a:lnSpc>
                <a:spcPct val="150000"/>
              </a:lnSpc>
            </a:pPr>
            <a:r>
              <a:rPr lang="en-GB" sz="2133" kern="0" dirty="0"/>
              <a:t>    for evaluating implementation strategies to increase DiGA activations</a:t>
            </a:r>
          </a:p>
        </p:txBody>
      </p:sp>
      <p:pic>
        <p:nvPicPr>
          <p:cNvPr id="13" name="Grafik 12">
            <a:extLst>
              <a:ext uri="{FF2B5EF4-FFF2-40B4-BE49-F238E27FC236}">
                <a16:creationId xmlns:a16="http://schemas.microsoft.com/office/drawing/2014/main" id="{38B85B7F-1949-5210-F29D-E7ADDEE210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0550" y="183381"/>
            <a:ext cx="2346625" cy="2346625"/>
          </a:xfrm>
          <a:prstGeom prst="rect">
            <a:avLst/>
          </a:prstGeom>
        </p:spPr>
      </p:pic>
      <p:pic>
        <p:nvPicPr>
          <p:cNvPr id="14" name="Picture 2">
            <a:extLst>
              <a:ext uri="{FF2B5EF4-FFF2-40B4-BE49-F238E27FC236}">
                <a16:creationId xmlns:a16="http://schemas.microsoft.com/office/drawing/2014/main" id="{4FBEC0F7-00B5-FB9C-1105-1D9B6A91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27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47">
          <a:extLst>
            <a:ext uri="{FF2B5EF4-FFF2-40B4-BE49-F238E27FC236}">
              <a16:creationId xmlns:a16="http://schemas.microsoft.com/office/drawing/2014/main" id="{17F7D654-E2C1-0CC1-5144-26019A287218}"/>
            </a:ext>
          </a:extLst>
        </p:cNvPr>
        <p:cNvGrpSpPr/>
        <p:nvPr/>
      </p:nvGrpSpPr>
      <p:grpSpPr>
        <a:xfrm>
          <a:off x="0" y="0"/>
          <a:ext cx="0" cy="0"/>
          <a:chOff x="0" y="0"/>
          <a:chExt cx="0" cy="0"/>
        </a:xfrm>
      </p:grpSpPr>
      <p:sp>
        <p:nvSpPr>
          <p:cNvPr id="48" name="Google Shape;48;p6">
            <a:extLst>
              <a:ext uri="{FF2B5EF4-FFF2-40B4-BE49-F238E27FC236}">
                <a16:creationId xmlns:a16="http://schemas.microsoft.com/office/drawing/2014/main" id="{C528D0FF-71C1-F77C-1BC8-E3A9E32E13F5}"/>
              </a:ext>
            </a:extLst>
          </p:cNvPr>
          <p:cNvSpPr/>
          <p:nvPr/>
        </p:nvSpPr>
        <p:spPr>
          <a:xfrm>
            <a:off x="11099767" y="455331"/>
            <a:ext cx="1683200" cy="1683200"/>
          </a:xfrm>
          <a:prstGeom prst="teardrop">
            <a:avLst>
              <a:gd name="adj" fmla="val 100000"/>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9;p6">
            <a:extLst>
              <a:ext uri="{FF2B5EF4-FFF2-40B4-BE49-F238E27FC236}">
                <a16:creationId xmlns:a16="http://schemas.microsoft.com/office/drawing/2014/main" id="{119C122B-F977-1691-62A9-90D44FE8B332}"/>
              </a:ext>
            </a:extLst>
          </p:cNvPr>
          <p:cNvSpPr txBox="1">
            <a:spLocks noGrp="1"/>
          </p:cNvSpPr>
          <p:nvPr>
            <p:ph type="title"/>
          </p:nvPr>
        </p:nvSpPr>
        <p:spPr>
          <a:xfrm>
            <a:off x="924000" y="2665300"/>
            <a:ext cx="10344000" cy="763600"/>
          </a:xfrm>
          <a:prstGeom prst="rect">
            <a:avLst/>
          </a:prstGeom>
        </p:spPr>
        <p:txBody>
          <a:bodyPr spcFirstLastPara="1" wrap="square" lIns="121900" tIns="121900" rIns="121900" bIns="121900" anchor="t" anchorCtr="0">
            <a:noAutofit/>
          </a:bodyPr>
          <a:lstStyle/>
          <a:p>
            <a:pPr>
              <a:buSzPts val="990"/>
            </a:pPr>
            <a:r>
              <a:rPr lang="en-GB" sz="5360" dirty="0"/>
              <a:t>Study 1: The HCP perspective </a:t>
            </a:r>
            <a:endParaRPr sz="5360" dirty="0"/>
          </a:p>
        </p:txBody>
      </p:sp>
      <p:sp>
        <p:nvSpPr>
          <p:cNvPr id="50" name="Google Shape;50;p6">
            <a:extLst>
              <a:ext uri="{FF2B5EF4-FFF2-40B4-BE49-F238E27FC236}">
                <a16:creationId xmlns:a16="http://schemas.microsoft.com/office/drawing/2014/main" id="{6DA871FC-A119-A486-78BB-5DD8520FEF0F}"/>
              </a:ext>
            </a:extLst>
          </p:cNvPr>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GB" kern="0">
                <a:solidFill>
                  <a:srgbClr val="595959"/>
                </a:solidFill>
              </a:rPr>
              <a:pPr defTabSz="1219170">
                <a:buClr>
                  <a:srgbClr val="000000"/>
                </a:buClr>
              </a:pPr>
              <a:t>55</a:t>
            </a:fld>
            <a:endParaRPr kern="0">
              <a:solidFill>
                <a:srgbClr val="595959"/>
              </a:solidFill>
            </a:endParaRPr>
          </a:p>
        </p:txBody>
      </p:sp>
      <p:pic>
        <p:nvPicPr>
          <p:cNvPr id="51" name="Google Shape;51;p6">
            <a:extLst>
              <a:ext uri="{FF2B5EF4-FFF2-40B4-BE49-F238E27FC236}">
                <a16:creationId xmlns:a16="http://schemas.microsoft.com/office/drawing/2014/main" id="{75ED1866-58D7-F369-52F5-6EACC3262678}"/>
              </a:ext>
            </a:extLst>
          </p:cNvPr>
          <p:cNvPicPr preferRelativeResize="0"/>
          <p:nvPr/>
        </p:nvPicPr>
        <p:blipFill>
          <a:blip r:embed="rId3">
            <a:alphaModFix/>
          </a:blip>
          <a:stretch>
            <a:fillRect/>
          </a:stretch>
        </p:blipFill>
        <p:spPr>
          <a:xfrm>
            <a:off x="1079668" y="5774600"/>
            <a:ext cx="2911409" cy="2258901"/>
          </a:xfrm>
          <a:prstGeom prst="rect">
            <a:avLst/>
          </a:prstGeom>
          <a:noFill/>
          <a:ln>
            <a:noFill/>
          </a:ln>
        </p:spPr>
      </p:pic>
      <p:pic>
        <p:nvPicPr>
          <p:cNvPr id="2" name="Grafik 1">
            <a:extLst>
              <a:ext uri="{FF2B5EF4-FFF2-40B4-BE49-F238E27FC236}">
                <a16:creationId xmlns:a16="http://schemas.microsoft.com/office/drawing/2014/main" id="{4B53DDFB-CF48-20F7-4A25-5E67383532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24" y="207287"/>
            <a:ext cx="624251" cy="624251"/>
          </a:xfrm>
          <a:prstGeom prst="rect">
            <a:avLst/>
          </a:prstGeom>
        </p:spPr>
      </p:pic>
      <p:pic>
        <p:nvPicPr>
          <p:cNvPr id="3" name="Picture 2">
            <a:extLst>
              <a:ext uri="{FF2B5EF4-FFF2-40B4-BE49-F238E27FC236}">
                <a16:creationId xmlns:a16="http://schemas.microsoft.com/office/drawing/2014/main" id="{A5EFE81E-0151-149B-4A0A-A7E8B67B4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91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9999D-28CC-4088-1752-D07D4CAE97C7}"/>
              </a:ext>
            </a:extLst>
          </p:cNvPr>
          <p:cNvSpPr>
            <a:spLocks noGrp="1"/>
          </p:cNvSpPr>
          <p:nvPr>
            <p:ph type="title"/>
          </p:nvPr>
        </p:nvSpPr>
        <p:spPr>
          <a:xfrm>
            <a:off x="952611" y="1242719"/>
            <a:ext cx="10344000" cy="763600"/>
          </a:xfrm>
        </p:spPr>
        <p:txBody>
          <a:bodyPr>
            <a:normAutofit/>
          </a:bodyPr>
          <a:lstStyle/>
          <a:p>
            <a:r>
              <a:rPr lang="en-GB" dirty="0"/>
              <a:t>Method Study 1</a:t>
            </a:r>
          </a:p>
        </p:txBody>
      </p:sp>
      <p:sp>
        <p:nvSpPr>
          <p:cNvPr id="3" name="Foliennummernplatzhalter 2">
            <a:extLst>
              <a:ext uri="{FF2B5EF4-FFF2-40B4-BE49-F238E27FC236}">
                <a16:creationId xmlns:a16="http://schemas.microsoft.com/office/drawing/2014/main" id="{35A547ED-8EE2-8015-ABB5-46DFA8125E4F}"/>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56</a:t>
            </a:fld>
            <a:endParaRPr lang="en-GB" kern="0" dirty="0">
              <a:solidFill>
                <a:srgbClr val="595959"/>
              </a:solidFill>
            </a:endParaRPr>
          </a:p>
        </p:txBody>
      </p:sp>
      <p:sp>
        <p:nvSpPr>
          <p:cNvPr id="4" name="Untertitel 3">
            <a:extLst>
              <a:ext uri="{FF2B5EF4-FFF2-40B4-BE49-F238E27FC236}">
                <a16:creationId xmlns:a16="http://schemas.microsoft.com/office/drawing/2014/main" id="{DAB5C252-1AD8-A789-A404-580F0266B883}"/>
              </a:ext>
            </a:extLst>
          </p:cNvPr>
          <p:cNvSpPr>
            <a:spLocks noGrp="1"/>
          </p:cNvSpPr>
          <p:nvPr>
            <p:ph type="subTitle" idx="1"/>
          </p:nvPr>
        </p:nvSpPr>
        <p:spPr>
          <a:xfrm>
            <a:off x="952611" y="2006319"/>
            <a:ext cx="10344000" cy="763600"/>
          </a:xfrm>
        </p:spPr>
        <p:txBody>
          <a:bodyPr/>
          <a:lstStyle/>
          <a:p>
            <a:r>
              <a:rPr lang="en-GB" dirty="0"/>
              <a:t>Mixed-Method Design</a:t>
            </a:r>
          </a:p>
        </p:txBody>
      </p:sp>
      <p:sp>
        <p:nvSpPr>
          <p:cNvPr id="5" name="Textplatzhalter 4">
            <a:extLst>
              <a:ext uri="{FF2B5EF4-FFF2-40B4-BE49-F238E27FC236}">
                <a16:creationId xmlns:a16="http://schemas.microsoft.com/office/drawing/2014/main" id="{F074C814-9E63-AF76-FF04-B53F7C23D33D}"/>
              </a:ext>
            </a:extLst>
          </p:cNvPr>
          <p:cNvSpPr>
            <a:spLocks noGrp="1"/>
          </p:cNvSpPr>
          <p:nvPr>
            <p:ph type="body" idx="2"/>
          </p:nvPr>
        </p:nvSpPr>
        <p:spPr>
          <a:xfrm>
            <a:off x="952501" y="2429992"/>
            <a:ext cx="5143500" cy="2391272"/>
          </a:xfrm>
        </p:spPr>
        <p:txBody>
          <a:bodyPr/>
          <a:lstStyle/>
          <a:p>
            <a:pPr marL="169329" indent="0">
              <a:lnSpc>
                <a:spcPct val="150000"/>
              </a:lnSpc>
              <a:buNone/>
            </a:pPr>
            <a:r>
              <a:rPr lang="en-GB" b="1" dirty="0"/>
              <a:t>Qualitative Analysis</a:t>
            </a:r>
          </a:p>
          <a:p>
            <a:pPr>
              <a:lnSpc>
                <a:spcPct val="150000"/>
              </a:lnSpc>
            </a:pPr>
            <a:r>
              <a:rPr lang="en-GB" dirty="0"/>
              <a:t>HCP feedback analysis</a:t>
            </a:r>
          </a:p>
          <a:p>
            <a:pPr>
              <a:lnSpc>
                <a:spcPct val="150000"/>
              </a:lnSpc>
            </a:pPr>
            <a:r>
              <a:rPr lang="en-GB" dirty="0"/>
              <a:t>Sales team interaction reports</a:t>
            </a:r>
          </a:p>
          <a:p>
            <a:pPr>
              <a:lnSpc>
                <a:spcPct val="150000"/>
              </a:lnSpc>
            </a:pPr>
            <a:r>
              <a:rPr lang="en-GB" dirty="0"/>
              <a:t>Open coding approach</a:t>
            </a:r>
            <a:r>
              <a:rPr lang="en-GB" baseline="30000" dirty="0"/>
              <a:t>1</a:t>
            </a:r>
            <a:endParaRPr lang="en-GB" dirty="0"/>
          </a:p>
          <a:p>
            <a:pPr>
              <a:lnSpc>
                <a:spcPct val="150000"/>
              </a:lnSpc>
            </a:pPr>
            <a:r>
              <a:rPr lang="en-GB" dirty="0"/>
              <a:t>Multi-level analysis framework</a:t>
            </a:r>
          </a:p>
          <a:p>
            <a:pPr marL="169329" indent="0">
              <a:lnSpc>
                <a:spcPct val="150000"/>
              </a:lnSpc>
              <a:buNone/>
            </a:pPr>
            <a:endParaRPr lang="en-GB" dirty="0"/>
          </a:p>
        </p:txBody>
      </p:sp>
      <p:sp>
        <p:nvSpPr>
          <p:cNvPr id="6" name="Textplatzhalter 4">
            <a:extLst>
              <a:ext uri="{FF2B5EF4-FFF2-40B4-BE49-F238E27FC236}">
                <a16:creationId xmlns:a16="http://schemas.microsoft.com/office/drawing/2014/main" id="{107E4350-5881-BAF1-72EE-0E6BA738B17C}"/>
              </a:ext>
            </a:extLst>
          </p:cNvPr>
          <p:cNvSpPr txBox="1">
            <a:spLocks/>
          </p:cNvSpPr>
          <p:nvPr/>
        </p:nvSpPr>
        <p:spPr>
          <a:xfrm>
            <a:off x="5959929" y="2429992"/>
            <a:ext cx="5143500" cy="239127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1pPr>
            <a:lvl2pPr marL="914400" marR="0" lvl="1"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2pPr>
            <a:lvl3pPr marL="1371600" marR="0" lvl="2"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3pPr>
            <a:lvl4pPr marL="1828800" marR="0" lvl="3"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4pPr>
            <a:lvl5pPr marL="2286000" marR="0" lvl="4"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5pPr>
            <a:lvl6pPr marL="2743200" marR="0" lvl="5"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6pPr>
            <a:lvl7pPr marL="3200400" marR="0" lvl="6"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7pPr>
            <a:lvl8pPr marL="3657600" marR="0" lvl="7"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8pPr>
            <a:lvl9pPr marL="4114800" marR="0" lvl="8"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9pPr>
          </a:lstStyle>
          <a:p>
            <a:pPr marL="169329" indent="0" defTabSz="1219170">
              <a:lnSpc>
                <a:spcPct val="150000"/>
              </a:lnSpc>
              <a:buNone/>
            </a:pPr>
            <a:r>
              <a:rPr lang="en-GB" sz="2133" b="1" kern="0" dirty="0"/>
              <a:t>Quantitative Data</a:t>
            </a:r>
          </a:p>
          <a:p>
            <a:pPr marL="609585" indent="-440256" defTabSz="1219170">
              <a:lnSpc>
                <a:spcPct val="150000"/>
              </a:lnSpc>
            </a:pPr>
            <a:r>
              <a:rPr lang="en-GB" sz="2133" kern="0" dirty="0"/>
              <a:t>HCP surveys 2022-2024</a:t>
            </a:r>
            <a:r>
              <a:rPr lang="en-GB" sz="2133" kern="0" baseline="30000" dirty="0"/>
              <a:t>1</a:t>
            </a:r>
            <a:endParaRPr lang="en-GB" sz="2133" kern="0" dirty="0"/>
          </a:p>
          <a:p>
            <a:pPr marL="609585" indent="-440256" defTabSz="1219170">
              <a:lnSpc>
                <a:spcPct val="150000"/>
              </a:lnSpc>
            </a:pPr>
            <a:r>
              <a:rPr lang="en-GB" sz="2133" kern="0" dirty="0"/>
              <a:t>Implementation metrics</a:t>
            </a:r>
          </a:p>
          <a:p>
            <a:pPr marL="609585" indent="-440256" defTabSz="1219170">
              <a:lnSpc>
                <a:spcPct val="150000"/>
              </a:lnSpc>
            </a:pPr>
            <a:r>
              <a:rPr lang="en-GB" sz="2133" kern="0" dirty="0"/>
              <a:t>Frequency analysis</a:t>
            </a:r>
          </a:p>
          <a:p>
            <a:pPr marL="609585" indent="-440256" defTabSz="1219170">
              <a:lnSpc>
                <a:spcPct val="150000"/>
              </a:lnSpc>
            </a:pPr>
            <a:r>
              <a:rPr lang="en-GB" sz="2133" kern="0" dirty="0"/>
              <a:t>Cross-validation of findings</a:t>
            </a:r>
          </a:p>
          <a:p>
            <a:pPr marL="609585" indent="-440256" defTabSz="1219170">
              <a:lnSpc>
                <a:spcPct val="150000"/>
              </a:lnSpc>
            </a:pPr>
            <a:endParaRPr lang="en-GB" sz="2133" kern="0" dirty="0"/>
          </a:p>
        </p:txBody>
      </p:sp>
      <p:sp>
        <p:nvSpPr>
          <p:cNvPr id="7" name="Textplatzhalter 4">
            <a:extLst>
              <a:ext uri="{FF2B5EF4-FFF2-40B4-BE49-F238E27FC236}">
                <a16:creationId xmlns:a16="http://schemas.microsoft.com/office/drawing/2014/main" id="{33609FA8-B938-7E9E-F081-43632F5032D9}"/>
              </a:ext>
            </a:extLst>
          </p:cNvPr>
          <p:cNvSpPr txBox="1">
            <a:spLocks/>
          </p:cNvSpPr>
          <p:nvPr/>
        </p:nvSpPr>
        <p:spPr>
          <a:xfrm>
            <a:off x="1012025" y="6217623"/>
            <a:ext cx="6479143" cy="5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1pPr>
            <a:lvl2pPr marL="914400" marR="0" lvl="1"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2pPr>
            <a:lvl3pPr marL="1371600" marR="0" lvl="2"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3pPr>
            <a:lvl4pPr marL="1828800" marR="0" lvl="3"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4pPr>
            <a:lvl5pPr marL="2286000" marR="0" lvl="4"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5pPr>
            <a:lvl6pPr marL="2743200" marR="0" lvl="5"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6pPr>
            <a:lvl7pPr marL="3200400" marR="0" lvl="6"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7pPr>
            <a:lvl8pPr marL="3657600" marR="0" lvl="7"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8pPr>
            <a:lvl9pPr marL="4114800" marR="0" lvl="8"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9pPr>
          </a:lstStyle>
          <a:p>
            <a:pPr marL="169329" indent="0" defTabSz="1219170">
              <a:buNone/>
            </a:pPr>
            <a:r>
              <a:rPr lang="en-GB" kern="0" baseline="30000" dirty="0"/>
              <a:t>1 </a:t>
            </a:r>
            <a:r>
              <a:rPr lang="en-GB" kern="0" dirty="0"/>
              <a:t>Supported by Dust (Claude-3.5) </a:t>
            </a:r>
          </a:p>
        </p:txBody>
      </p:sp>
      <p:pic>
        <p:nvPicPr>
          <p:cNvPr id="13" name="Grafik 12">
            <a:extLst>
              <a:ext uri="{FF2B5EF4-FFF2-40B4-BE49-F238E27FC236}">
                <a16:creationId xmlns:a16="http://schemas.microsoft.com/office/drawing/2014/main" id="{19503933-FA4F-F136-B682-90771A7B13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824" y="183380"/>
            <a:ext cx="624251" cy="624251"/>
          </a:xfrm>
          <a:prstGeom prst="rect">
            <a:avLst/>
          </a:prstGeom>
        </p:spPr>
      </p:pic>
      <p:pic>
        <p:nvPicPr>
          <p:cNvPr id="15" name="Grafik 14">
            <a:extLst>
              <a:ext uri="{FF2B5EF4-FFF2-40B4-BE49-F238E27FC236}">
                <a16:creationId xmlns:a16="http://schemas.microsoft.com/office/drawing/2014/main" id="{C5B21077-881B-9387-E6FF-85C090CBE9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2828" y="4554560"/>
            <a:ext cx="1981200" cy="2260600"/>
          </a:xfrm>
          <a:prstGeom prst="rect">
            <a:avLst/>
          </a:prstGeom>
        </p:spPr>
      </p:pic>
      <p:pic>
        <p:nvPicPr>
          <p:cNvPr id="16" name="Picture 2">
            <a:extLst>
              <a:ext uri="{FF2B5EF4-FFF2-40B4-BE49-F238E27FC236}">
                <a16:creationId xmlns:a16="http://schemas.microsoft.com/office/drawing/2014/main" id="{B105504D-FA89-8EC5-DC00-37654B557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59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CE11A-FEDD-EA97-3703-EC8512B4269D}"/>
              </a:ext>
            </a:extLst>
          </p:cNvPr>
          <p:cNvSpPr>
            <a:spLocks noGrp="1"/>
          </p:cNvSpPr>
          <p:nvPr>
            <p:ph type="title"/>
          </p:nvPr>
        </p:nvSpPr>
        <p:spPr/>
        <p:txBody>
          <a:bodyPr>
            <a:normAutofit/>
          </a:bodyPr>
          <a:lstStyle/>
          <a:p>
            <a:r>
              <a:rPr lang="de-DE" dirty="0" err="1"/>
              <a:t>Results</a:t>
            </a:r>
            <a:r>
              <a:rPr lang="de-DE" dirty="0"/>
              <a:t> Study 1 Part 1 </a:t>
            </a:r>
          </a:p>
        </p:txBody>
      </p:sp>
      <p:sp>
        <p:nvSpPr>
          <p:cNvPr id="3" name="Foliennummernplatzhalter 2">
            <a:extLst>
              <a:ext uri="{FF2B5EF4-FFF2-40B4-BE49-F238E27FC236}">
                <a16:creationId xmlns:a16="http://schemas.microsoft.com/office/drawing/2014/main" id="{8445A127-653B-8B6C-D59F-446ED01A1406}"/>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57</a:t>
            </a:fld>
            <a:endParaRPr lang="en-GB" kern="0">
              <a:solidFill>
                <a:srgbClr val="595959"/>
              </a:solidFill>
            </a:endParaRPr>
          </a:p>
        </p:txBody>
      </p:sp>
      <p:sp>
        <p:nvSpPr>
          <p:cNvPr id="4" name="Untertitel 3">
            <a:extLst>
              <a:ext uri="{FF2B5EF4-FFF2-40B4-BE49-F238E27FC236}">
                <a16:creationId xmlns:a16="http://schemas.microsoft.com/office/drawing/2014/main" id="{C604FA00-B7E6-6C54-8693-7AC98F217EEF}"/>
              </a:ext>
            </a:extLst>
          </p:cNvPr>
          <p:cNvSpPr>
            <a:spLocks noGrp="1"/>
          </p:cNvSpPr>
          <p:nvPr>
            <p:ph type="subTitle" idx="1"/>
          </p:nvPr>
        </p:nvSpPr>
        <p:spPr/>
        <p:txBody>
          <a:bodyPr/>
          <a:lstStyle/>
          <a:p>
            <a:r>
              <a:rPr lang="de-DE" dirty="0"/>
              <a:t>Qualitative </a:t>
            </a:r>
            <a:r>
              <a:rPr lang="de-DE" dirty="0" err="1"/>
              <a:t>feedback</a:t>
            </a:r>
            <a:r>
              <a:rPr lang="de-DE" dirty="0"/>
              <a:t> </a:t>
            </a:r>
            <a:r>
              <a:rPr lang="de-DE" dirty="0" err="1"/>
              <a:t>from</a:t>
            </a:r>
            <a:r>
              <a:rPr lang="de-DE" dirty="0"/>
              <a:t> </a:t>
            </a:r>
            <a:r>
              <a:rPr lang="de-DE" dirty="0" err="1"/>
              <a:t>healthcare</a:t>
            </a:r>
            <a:r>
              <a:rPr lang="de-DE" dirty="0"/>
              <a:t> </a:t>
            </a:r>
            <a:r>
              <a:rPr lang="de-DE" dirty="0" err="1"/>
              <a:t>professionals</a:t>
            </a:r>
            <a:r>
              <a:rPr lang="de-DE" dirty="0"/>
              <a:t> (HCPs)</a:t>
            </a:r>
          </a:p>
          <a:p>
            <a:r>
              <a:rPr lang="de-DE" dirty="0" err="1"/>
              <a:t>Collected</a:t>
            </a:r>
            <a:r>
              <a:rPr lang="de-DE" dirty="0"/>
              <a:t> </a:t>
            </a:r>
            <a:r>
              <a:rPr lang="de-DE" dirty="0" err="1"/>
              <a:t>through</a:t>
            </a:r>
            <a:r>
              <a:rPr lang="de-DE" dirty="0"/>
              <a:t> </a:t>
            </a:r>
            <a:r>
              <a:rPr lang="de-DE" dirty="0" err="1"/>
              <a:t>sales</a:t>
            </a:r>
            <a:r>
              <a:rPr lang="de-DE" dirty="0"/>
              <a:t> </a:t>
            </a:r>
            <a:r>
              <a:rPr lang="de-DE" dirty="0" err="1"/>
              <a:t>team</a:t>
            </a:r>
            <a:r>
              <a:rPr lang="de-DE" dirty="0"/>
              <a:t> </a:t>
            </a:r>
            <a:r>
              <a:rPr lang="de-DE" dirty="0" err="1"/>
              <a:t>interactions</a:t>
            </a:r>
            <a:endParaRPr lang="de-DE" dirty="0"/>
          </a:p>
          <a:p>
            <a:endParaRPr lang="de-DE" dirty="0"/>
          </a:p>
        </p:txBody>
      </p:sp>
      <p:sp>
        <p:nvSpPr>
          <p:cNvPr id="5" name="Textplatzhalter 4">
            <a:extLst>
              <a:ext uri="{FF2B5EF4-FFF2-40B4-BE49-F238E27FC236}">
                <a16:creationId xmlns:a16="http://schemas.microsoft.com/office/drawing/2014/main" id="{00E2EA01-EE10-872E-7E1D-CD1D97A32A52}"/>
              </a:ext>
            </a:extLst>
          </p:cNvPr>
          <p:cNvSpPr>
            <a:spLocks noGrp="1"/>
          </p:cNvSpPr>
          <p:nvPr>
            <p:ph type="body" idx="2"/>
          </p:nvPr>
        </p:nvSpPr>
        <p:spPr>
          <a:xfrm>
            <a:off x="952501" y="2369416"/>
            <a:ext cx="5245100" cy="3526800"/>
          </a:xfrm>
        </p:spPr>
        <p:txBody>
          <a:bodyPr/>
          <a:lstStyle/>
          <a:p>
            <a:pPr marL="169329" indent="0">
              <a:lnSpc>
                <a:spcPct val="150000"/>
              </a:lnSpc>
              <a:buNone/>
            </a:pPr>
            <a:r>
              <a:rPr lang="de-DE" b="1" dirty="0" err="1">
                <a:solidFill>
                  <a:srgbClr val="FF0000"/>
                </a:solidFill>
              </a:rPr>
              <a:t>Barriers</a:t>
            </a:r>
            <a:r>
              <a:rPr lang="de-DE" dirty="0"/>
              <a:t>: </a:t>
            </a:r>
          </a:p>
          <a:p>
            <a:pPr>
              <a:lnSpc>
                <a:spcPct val="150000"/>
              </a:lnSpc>
            </a:pPr>
            <a:r>
              <a:rPr lang="de-DE" dirty="0"/>
              <a:t>PVS </a:t>
            </a:r>
            <a:r>
              <a:rPr lang="de-DE" dirty="0" err="1"/>
              <a:t>system</a:t>
            </a:r>
            <a:r>
              <a:rPr lang="de-DE" dirty="0"/>
              <a:t> </a:t>
            </a:r>
            <a:r>
              <a:rPr lang="de-DE" dirty="0" err="1"/>
              <a:t>difficulties</a:t>
            </a:r>
            <a:r>
              <a:rPr lang="de-DE" dirty="0"/>
              <a:t> (8x) </a:t>
            </a:r>
          </a:p>
          <a:p>
            <a:pPr>
              <a:lnSpc>
                <a:spcPct val="150000"/>
              </a:lnSpc>
            </a:pPr>
            <a:r>
              <a:rPr lang="de-DE" dirty="0" err="1"/>
              <a:t>Skepticism</a:t>
            </a:r>
            <a:r>
              <a:rPr lang="de-DE" dirty="0"/>
              <a:t> </a:t>
            </a:r>
            <a:r>
              <a:rPr lang="de-DE" dirty="0" err="1"/>
              <a:t>about</a:t>
            </a:r>
            <a:r>
              <a:rPr lang="de-DE" dirty="0"/>
              <a:t> digital </a:t>
            </a:r>
            <a:r>
              <a:rPr lang="de-DE" dirty="0" err="1"/>
              <a:t>interventions</a:t>
            </a:r>
            <a:r>
              <a:rPr lang="de-DE" dirty="0"/>
              <a:t> (7x) </a:t>
            </a:r>
          </a:p>
          <a:p>
            <a:pPr>
              <a:lnSpc>
                <a:spcPct val="150000"/>
              </a:lnSpc>
            </a:pPr>
            <a:r>
              <a:rPr lang="de-DE" dirty="0" err="1"/>
              <a:t>Complex</a:t>
            </a:r>
            <a:r>
              <a:rPr lang="de-DE" dirty="0"/>
              <a:t> </a:t>
            </a:r>
            <a:r>
              <a:rPr lang="de-DE" dirty="0" err="1"/>
              <a:t>prescription</a:t>
            </a:r>
            <a:r>
              <a:rPr lang="de-DE" dirty="0"/>
              <a:t> </a:t>
            </a:r>
            <a:r>
              <a:rPr lang="de-DE" dirty="0" err="1"/>
              <a:t>process</a:t>
            </a:r>
            <a:r>
              <a:rPr lang="de-DE" dirty="0"/>
              <a:t> (6x) </a:t>
            </a:r>
          </a:p>
          <a:p>
            <a:pPr>
              <a:lnSpc>
                <a:spcPct val="150000"/>
              </a:lnSpc>
            </a:pPr>
            <a:r>
              <a:rPr lang="de-DE" dirty="0" err="1"/>
              <a:t>Difficulty</a:t>
            </a:r>
            <a:r>
              <a:rPr lang="de-DE" dirty="0"/>
              <a:t> </a:t>
            </a:r>
            <a:r>
              <a:rPr lang="de-DE" dirty="0" err="1"/>
              <a:t>remembering</a:t>
            </a:r>
            <a:r>
              <a:rPr lang="de-DE" dirty="0"/>
              <a:t> </a:t>
            </a:r>
            <a:r>
              <a:rPr lang="de-DE" dirty="0" err="1"/>
              <a:t>DiGAs</a:t>
            </a:r>
            <a:r>
              <a:rPr lang="de-DE" dirty="0"/>
              <a:t> (6x) </a:t>
            </a:r>
          </a:p>
          <a:p>
            <a:pPr>
              <a:lnSpc>
                <a:spcPct val="150000"/>
              </a:lnSpc>
            </a:pPr>
            <a:r>
              <a:rPr lang="de-DE" dirty="0"/>
              <a:t>Time </a:t>
            </a:r>
            <a:r>
              <a:rPr lang="de-DE" dirty="0" err="1"/>
              <a:t>constraints</a:t>
            </a:r>
            <a:r>
              <a:rPr lang="de-DE" dirty="0"/>
              <a:t> (5x)</a:t>
            </a:r>
          </a:p>
          <a:p>
            <a:pPr marL="169329" indent="0">
              <a:lnSpc>
                <a:spcPct val="150000"/>
              </a:lnSpc>
              <a:buNone/>
            </a:pPr>
            <a:endParaRPr lang="de-DE" dirty="0"/>
          </a:p>
        </p:txBody>
      </p:sp>
      <p:sp>
        <p:nvSpPr>
          <p:cNvPr id="6" name="Textplatzhalter 4">
            <a:extLst>
              <a:ext uri="{FF2B5EF4-FFF2-40B4-BE49-F238E27FC236}">
                <a16:creationId xmlns:a16="http://schemas.microsoft.com/office/drawing/2014/main" id="{A8E7BA05-C08F-CB90-3EB3-4FDAE8DF36A3}"/>
              </a:ext>
            </a:extLst>
          </p:cNvPr>
          <p:cNvSpPr txBox="1">
            <a:spLocks/>
          </p:cNvSpPr>
          <p:nvPr/>
        </p:nvSpPr>
        <p:spPr>
          <a:xfrm>
            <a:off x="6417311" y="2369416"/>
            <a:ext cx="5245100" cy="35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1pPr>
            <a:lvl2pPr marL="914400" marR="0" lvl="1"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2pPr>
            <a:lvl3pPr marL="1371600" marR="0" lvl="2"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3pPr>
            <a:lvl4pPr marL="1828800" marR="0" lvl="3"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4pPr>
            <a:lvl5pPr marL="2286000" marR="0" lvl="4"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5pPr>
            <a:lvl6pPr marL="2743200" marR="0" lvl="5"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6pPr>
            <a:lvl7pPr marL="3200400" marR="0" lvl="6"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7pPr>
            <a:lvl8pPr marL="3657600" marR="0" lvl="7"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8pPr>
            <a:lvl9pPr marL="4114800" marR="0" lvl="8"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9pPr>
          </a:lstStyle>
          <a:p>
            <a:pPr marL="169329" indent="0" defTabSz="1219170">
              <a:lnSpc>
                <a:spcPct val="150000"/>
              </a:lnSpc>
              <a:buNone/>
            </a:pPr>
            <a:r>
              <a:rPr lang="de-DE" sz="2133" b="1" kern="0" dirty="0" err="1">
                <a:solidFill>
                  <a:srgbClr val="037D6B"/>
                </a:solidFill>
              </a:rPr>
              <a:t>Facilitators</a:t>
            </a:r>
            <a:r>
              <a:rPr lang="de-DE" sz="2133" kern="0" dirty="0"/>
              <a:t>: </a:t>
            </a:r>
          </a:p>
          <a:p>
            <a:pPr marL="609585" indent="-440256" defTabSz="1219170">
              <a:lnSpc>
                <a:spcPct val="150000"/>
              </a:lnSpc>
            </a:pPr>
            <a:r>
              <a:rPr lang="de-DE" sz="2133" i="1" kern="0" dirty="0"/>
              <a:t>TVB (Therapy Progress Report) </a:t>
            </a:r>
            <a:r>
              <a:rPr lang="de-DE" sz="2133" i="1" kern="0" dirty="0" err="1"/>
              <a:t>system</a:t>
            </a:r>
            <a:r>
              <a:rPr lang="de-DE" sz="2133" i="1" kern="0" dirty="0"/>
              <a:t> (12x)</a:t>
            </a:r>
          </a:p>
          <a:p>
            <a:pPr marL="609585" indent="-440256" defTabSz="1219170">
              <a:lnSpc>
                <a:spcPct val="150000"/>
              </a:lnSpc>
            </a:pPr>
            <a:r>
              <a:rPr lang="de-DE" sz="2133" i="1" kern="0" dirty="0"/>
              <a:t>Positive </a:t>
            </a:r>
            <a:r>
              <a:rPr lang="de-DE" sz="2133" i="1" kern="0" dirty="0" err="1"/>
              <a:t>patient</a:t>
            </a:r>
            <a:r>
              <a:rPr lang="de-DE" sz="2133" i="1" kern="0" dirty="0"/>
              <a:t> </a:t>
            </a:r>
            <a:r>
              <a:rPr lang="de-DE" sz="2133" i="1" kern="0" dirty="0" err="1"/>
              <a:t>feedback</a:t>
            </a:r>
            <a:r>
              <a:rPr lang="de-DE" sz="2133" i="1" kern="0" dirty="0"/>
              <a:t> (10x)</a:t>
            </a:r>
          </a:p>
          <a:p>
            <a:pPr marL="609585" indent="-440256" defTabSz="1219170">
              <a:lnSpc>
                <a:spcPct val="150000"/>
              </a:lnSpc>
            </a:pPr>
            <a:r>
              <a:rPr lang="de-DE" sz="2133" kern="0" dirty="0" err="1"/>
              <a:t>Bridging</a:t>
            </a:r>
            <a:r>
              <a:rPr lang="de-DE" sz="2133" kern="0" dirty="0"/>
              <a:t> </a:t>
            </a:r>
            <a:r>
              <a:rPr lang="de-DE" sz="2133" kern="0" dirty="0" err="1"/>
              <a:t>waiting</a:t>
            </a:r>
            <a:r>
              <a:rPr lang="de-DE" sz="2133" kern="0" dirty="0"/>
              <a:t> </a:t>
            </a:r>
            <a:r>
              <a:rPr lang="de-DE" sz="2133" kern="0" dirty="0" err="1"/>
              <a:t>times</a:t>
            </a:r>
            <a:r>
              <a:rPr lang="de-DE" sz="2133" kern="0" dirty="0"/>
              <a:t> (9x) </a:t>
            </a:r>
          </a:p>
          <a:p>
            <a:pPr marL="609585" indent="-440256" defTabSz="1219170">
              <a:lnSpc>
                <a:spcPct val="150000"/>
              </a:lnSpc>
            </a:pPr>
            <a:r>
              <a:rPr lang="de-DE" sz="2133" kern="0" dirty="0"/>
              <a:t>HelloBetter support (8x)</a:t>
            </a:r>
          </a:p>
          <a:p>
            <a:pPr marL="609585" indent="-440256" defTabSz="1219170">
              <a:lnSpc>
                <a:spcPct val="150000"/>
              </a:lnSpc>
            </a:pPr>
            <a:r>
              <a:rPr lang="de-DE" sz="2133" kern="0" dirty="0"/>
              <a:t>Clear </a:t>
            </a:r>
            <a:r>
              <a:rPr lang="de-DE" sz="2133" kern="0" dirty="0" err="1"/>
              <a:t>materials</a:t>
            </a:r>
            <a:r>
              <a:rPr lang="de-DE" sz="2133" kern="0" dirty="0"/>
              <a:t> (7x)</a:t>
            </a:r>
          </a:p>
          <a:p>
            <a:pPr marL="169329" indent="0" defTabSz="1219170">
              <a:lnSpc>
                <a:spcPct val="150000"/>
              </a:lnSpc>
              <a:buNone/>
            </a:pPr>
            <a:endParaRPr lang="de-DE" sz="2133" kern="0" dirty="0"/>
          </a:p>
        </p:txBody>
      </p:sp>
    </p:spTree>
    <p:extLst>
      <p:ext uri="{BB962C8B-B14F-4D97-AF65-F5344CB8AC3E}">
        <p14:creationId xmlns:p14="http://schemas.microsoft.com/office/powerpoint/2010/main" val="1037320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EBBF25-5C4A-B7D8-688B-3B50FF65F2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A58F5D-89E9-0DE7-4468-8D3F5A0A87DB}"/>
              </a:ext>
            </a:extLst>
          </p:cNvPr>
          <p:cNvSpPr>
            <a:spLocks noGrp="1"/>
          </p:cNvSpPr>
          <p:nvPr>
            <p:ph type="title"/>
          </p:nvPr>
        </p:nvSpPr>
        <p:spPr>
          <a:xfrm>
            <a:off x="968600" y="862599"/>
            <a:ext cx="10344000" cy="763600"/>
          </a:xfrm>
        </p:spPr>
        <p:txBody>
          <a:bodyPr>
            <a:normAutofit/>
          </a:bodyPr>
          <a:lstStyle/>
          <a:p>
            <a:r>
              <a:rPr lang="en-GB" dirty="0"/>
              <a:t>Results Study 1 Part 1 </a:t>
            </a:r>
          </a:p>
        </p:txBody>
      </p:sp>
      <p:sp>
        <p:nvSpPr>
          <p:cNvPr id="3" name="Foliennummernplatzhalter 2">
            <a:extLst>
              <a:ext uri="{FF2B5EF4-FFF2-40B4-BE49-F238E27FC236}">
                <a16:creationId xmlns:a16="http://schemas.microsoft.com/office/drawing/2014/main" id="{325E4E86-F214-C754-732C-C3F4250F9371}"/>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58</a:t>
            </a:fld>
            <a:endParaRPr lang="en-GB" kern="0" dirty="0">
              <a:solidFill>
                <a:srgbClr val="595959"/>
              </a:solidFill>
            </a:endParaRPr>
          </a:p>
        </p:txBody>
      </p:sp>
      <p:sp>
        <p:nvSpPr>
          <p:cNvPr id="4" name="Untertitel 3">
            <a:extLst>
              <a:ext uri="{FF2B5EF4-FFF2-40B4-BE49-F238E27FC236}">
                <a16:creationId xmlns:a16="http://schemas.microsoft.com/office/drawing/2014/main" id="{02AAF675-7563-4574-6F5A-25A7FC9A396A}"/>
              </a:ext>
            </a:extLst>
          </p:cNvPr>
          <p:cNvSpPr>
            <a:spLocks noGrp="1"/>
          </p:cNvSpPr>
          <p:nvPr>
            <p:ph type="subTitle" idx="1"/>
          </p:nvPr>
        </p:nvSpPr>
        <p:spPr>
          <a:xfrm>
            <a:off x="952500" y="1472007"/>
            <a:ext cx="10344000" cy="763600"/>
          </a:xfrm>
        </p:spPr>
        <p:txBody>
          <a:bodyPr/>
          <a:lstStyle/>
          <a:p>
            <a:r>
              <a:rPr lang="en-GB" sz="2133" dirty="0"/>
              <a:t>Qualitative feedback from healthcare professionals (HCPs)</a:t>
            </a:r>
          </a:p>
          <a:p>
            <a:r>
              <a:rPr lang="en-GB" sz="2133" dirty="0"/>
              <a:t>Collected through sales team interactions</a:t>
            </a:r>
          </a:p>
          <a:p>
            <a:endParaRPr lang="en-GB" dirty="0"/>
          </a:p>
          <a:p>
            <a:endParaRPr lang="en-GB" dirty="0"/>
          </a:p>
        </p:txBody>
      </p:sp>
      <p:sp>
        <p:nvSpPr>
          <p:cNvPr id="5" name="Textplatzhalter 4">
            <a:extLst>
              <a:ext uri="{FF2B5EF4-FFF2-40B4-BE49-F238E27FC236}">
                <a16:creationId xmlns:a16="http://schemas.microsoft.com/office/drawing/2014/main" id="{60F38584-179C-4395-3DFD-2B9288AC23E3}"/>
              </a:ext>
            </a:extLst>
          </p:cNvPr>
          <p:cNvSpPr>
            <a:spLocks noGrp="1"/>
          </p:cNvSpPr>
          <p:nvPr>
            <p:ph type="body" idx="2"/>
          </p:nvPr>
        </p:nvSpPr>
        <p:spPr>
          <a:xfrm>
            <a:off x="895501" y="2690823"/>
            <a:ext cx="5245100" cy="3526800"/>
          </a:xfrm>
        </p:spPr>
        <p:txBody>
          <a:bodyPr/>
          <a:lstStyle/>
          <a:p>
            <a:pPr marL="169329" indent="0">
              <a:lnSpc>
                <a:spcPct val="150000"/>
              </a:lnSpc>
              <a:buNone/>
            </a:pPr>
            <a:r>
              <a:rPr lang="en-GB" b="1" dirty="0">
                <a:solidFill>
                  <a:srgbClr val="FF0000"/>
                </a:solidFill>
              </a:rPr>
              <a:t>Barriers</a:t>
            </a:r>
            <a:r>
              <a:rPr lang="en-GB" dirty="0"/>
              <a:t>: </a:t>
            </a:r>
          </a:p>
          <a:p>
            <a:pPr>
              <a:lnSpc>
                <a:spcPct val="150000"/>
              </a:lnSpc>
            </a:pPr>
            <a:r>
              <a:rPr lang="en-GB" dirty="0"/>
              <a:t>PVS (Practice Management System) difficulties (8x) </a:t>
            </a:r>
          </a:p>
          <a:p>
            <a:pPr>
              <a:lnSpc>
                <a:spcPct val="150000"/>
              </a:lnSpc>
            </a:pPr>
            <a:r>
              <a:rPr lang="en-GB" dirty="0"/>
              <a:t>Scepticism about digital interventions (7x) </a:t>
            </a:r>
          </a:p>
          <a:p>
            <a:pPr>
              <a:lnSpc>
                <a:spcPct val="150000"/>
              </a:lnSpc>
            </a:pPr>
            <a:r>
              <a:rPr lang="en-GB" dirty="0"/>
              <a:t>Complex prescription process (6x) </a:t>
            </a:r>
          </a:p>
          <a:p>
            <a:pPr>
              <a:lnSpc>
                <a:spcPct val="150000"/>
              </a:lnSpc>
            </a:pPr>
            <a:r>
              <a:rPr lang="en-GB" dirty="0"/>
              <a:t>Difficulty remembering </a:t>
            </a:r>
            <a:r>
              <a:rPr lang="en-GB" dirty="0" err="1"/>
              <a:t>DiGAs</a:t>
            </a:r>
            <a:r>
              <a:rPr lang="en-GB" dirty="0"/>
              <a:t> (6x) </a:t>
            </a:r>
          </a:p>
          <a:p>
            <a:pPr>
              <a:lnSpc>
                <a:spcPct val="150000"/>
              </a:lnSpc>
            </a:pPr>
            <a:r>
              <a:rPr lang="en-GB" dirty="0"/>
              <a:t>Time constraints (5x)</a:t>
            </a:r>
          </a:p>
          <a:p>
            <a:pPr marL="169329" indent="0">
              <a:lnSpc>
                <a:spcPct val="150000"/>
              </a:lnSpc>
              <a:buNone/>
            </a:pPr>
            <a:endParaRPr lang="en-GB" dirty="0"/>
          </a:p>
        </p:txBody>
      </p:sp>
      <p:sp>
        <p:nvSpPr>
          <p:cNvPr id="6" name="Textplatzhalter 4">
            <a:extLst>
              <a:ext uri="{FF2B5EF4-FFF2-40B4-BE49-F238E27FC236}">
                <a16:creationId xmlns:a16="http://schemas.microsoft.com/office/drawing/2014/main" id="{6A48AC88-8552-EF56-C15B-1F9A957B9087}"/>
              </a:ext>
            </a:extLst>
          </p:cNvPr>
          <p:cNvSpPr txBox="1">
            <a:spLocks/>
          </p:cNvSpPr>
          <p:nvPr/>
        </p:nvSpPr>
        <p:spPr>
          <a:xfrm>
            <a:off x="6417311" y="2690823"/>
            <a:ext cx="5245100" cy="35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1pPr>
            <a:lvl2pPr marL="914400" marR="0" lvl="1"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2pPr>
            <a:lvl3pPr marL="1371600" marR="0" lvl="2"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3pPr>
            <a:lvl4pPr marL="1828800" marR="0" lvl="3"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4pPr>
            <a:lvl5pPr marL="2286000" marR="0" lvl="4"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5pPr>
            <a:lvl6pPr marL="2743200" marR="0" lvl="5"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6pPr>
            <a:lvl7pPr marL="3200400" marR="0" lvl="6"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7pPr>
            <a:lvl8pPr marL="3657600" marR="0" lvl="7"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8pPr>
            <a:lvl9pPr marL="4114800" marR="0" lvl="8"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9pPr>
          </a:lstStyle>
          <a:p>
            <a:pPr marL="169329" indent="0" defTabSz="1219170">
              <a:lnSpc>
                <a:spcPct val="150000"/>
              </a:lnSpc>
              <a:buNone/>
            </a:pPr>
            <a:r>
              <a:rPr lang="en-GB" sz="2133" b="1" kern="0" dirty="0">
                <a:solidFill>
                  <a:srgbClr val="00B050"/>
                </a:solidFill>
              </a:rPr>
              <a:t>Facilitators</a:t>
            </a:r>
            <a:r>
              <a:rPr lang="en-GB" sz="2133" kern="0" dirty="0"/>
              <a:t>: </a:t>
            </a:r>
          </a:p>
          <a:p>
            <a:pPr marL="609585" indent="-440256" defTabSz="1219170">
              <a:lnSpc>
                <a:spcPct val="150000"/>
              </a:lnSpc>
            </a:pPr>
            <a:r>
              <a:rPr lang="en-GB" sz="2133" kern="0" dirty="0"/>
              <a:t>TVB (Therapy Progress Report) system (12x)</a:t>
            </a:r>
          </a:p>
          <a:p>
            <a:pPr marL="609585" indent="-440256" defTabSz="1219170">
              <a:lnSpc>
                <a:spcPct val="150000"/>
              </a:lnSpc>
            </a:pPr>
            <a:r>
              <a:rPr lang="en-GB" sz="2133" kern="0" dirty="0"/>
              <a:t>Positive patient feedback (10x)</a:t>
            </a:r>
          </a:p>
          <a:p>
            <a:pPr marL="609585" indent="-440256" defTabSz="1219170">
              <a:lnSpc>
                <a:spcPct val="150000"/>
              </a:lnSpc>
            </a:pPr>
            <a:r>
              <a:rPr lang="en-GB" sz="2133" kern="0" dirty="0"/>
              <a:t>Bridging waiting times (9x) </a:t>
            </a:r>
          </a:p>
          <a:p>
            <a:pPr marL="609585" indent="-440256" defTabSz="1219170">
              <a:lnSpc>
                <a:spcPct val="150000"/>
              </a:lnSpc>
            </a:pPr>
            <a:r>
              <a:rPr lang="en-GB" sz="2133" kern="0" dirty="0"/>
              <a:t>HelloBetter support (8x)</a:t>
            </a:r>
          </a:p>
          <a:p>
            <a:pPr marL="609585" indent="-440256" defTabSz="1219170">
              <a:lnSpc>
                <a:spcPct val="150000"/>
              </a:lnSpc>
            </a:pPr>
            <a:r>
              <a:rPr lang="en-GB" sz="2133" kern="0" dirty="0"/>
              <a:t>Clear materials (7x)</a:t>
            </a:r>
          </a:p>
          <a:p>
            <a:pPr marL="169329" indent="0" defTabSz="1219170">
              <a:lnSpc>
                <a:spcPct val="150000"/>
              </a:lnSpc>
              <a:buNone/>
            </a:pPr>
            <a:endParaRPr lang="en-GB" sz="2133" kern="0" dirty="0"/>
          </a:p>
        </p:txBody>
      </p:sp>
      <p:sp>
        <p:nvSpPr>
          <p:cNvPr id="7" name="Untertitel 3">
            <a:extLst>
              <a:ext uri="{FF2B5EF4-FFF2-40B4-BE49-F238E27FC236}">
                <a16:creationId xmlns:a16="http://schemas.microsoft.com/office/drawing/2014/main" id="{0C83F438-5D33-7E0B-8CBD-889CE60C83CA}"/>
              </a:ext>
            </a:extLst>
          </p:cNvPr>
          <p:cNvSpPr txBox="1">
            <a:spLocks/>
          </p:cNvSpPr>
          <p:nvPr/>
        </p:nvSpPr>
        <p:spPr>
          <a:xfrm>
            <a:off x="952500" y="2350647"/>
            <a:ext cx="10344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63B3B"/>
              </a:buClr>
              <a:buSzPts val="2000"/>
              <a:buFont typeface="DM Sans"/>
              <a:buNone/>
              <a:defRPr sz="2000" b="0" i="0" u="none" strike="noStrike" cap="none">
                <a:solidFill>
                  <a:srgbClr val="363B3B"/>
                </a:solidFill>
                <a:latin typeface="DM Sans"/>
                <a:ea typeface="DM Sans"/>
                <a:cs typeface="DM Sans"/>
                <a:sym typeface="DM Sans"/>
              </a:defRPr>
            </a:lvl1pPr>
            <a:lvl2pPr marR="0" lvl="1"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2pPr>
            <a:lvl3pPr marR="0" lvl="2"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3pPr>
            <a:lvl4pPr marR="0" lvl="3"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4pPr>
            <a:lvl5pPr marR="0" lvl="4"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5pPr>
            <a:lvl6pPr marR="0" lvl="5"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6pPr>
            <a:lvl7pPr marR="0" lvl="6"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7pPr>
            <a:lvl8pPr marR="0" lvl="7"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8pPr>
            <a:lvl9pPr marR="0" lvl="8"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9pPr>
          </a:lstStyle>
          <a:p>
            <a:pPr defTabSz="1219170"/>
            <a:r>
              <a:rPr lang="en-GB" sz="2400" b="1" i="1" kern="0" dirty="0">
                <a:solidFill>
                  <a:srgbClr val="037D6B"/>
                </a:solidFill>
              </a:rPr>
              <a:t>Provider level findings </a:t>
            </a:r>
          </a:p>
          <a:p>
            <a:pPr defTabSz="1219170"/>
            <a:endParaRPr lang="en-GB" sz="2667" kern="0" dirty="0"/>
          </a:p>
          <a:p>
            <a:pPr defTabSz="1219170"/>
            <a:endParaRPr lang="en-GB" sz="2667" kern="0" dirty="0"/>
          </a:p>
        </p:txBody>
      </p:sp>
      <p:pic>
        <p:nvPicPr>
          <p:cNvPr id="8" name="Grafik 7">
            <a:extLst>
              <a:ext uri="{FF2B5EF4-FFF2-40B4-BE49-F238E27FC236}">
                <a16:creationId xmlns:a16="http://schemas.microsoft.com/office/drawing/2014/main" id="{4B814D50-0DC9-6D61-ECBA-7527ACEDD0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824" y="183380"/>
            <a:ext cx="624251" cy="624251"/>
          </a:xfrm>
          <a:prstGeom prst="rect">
            <a:avLst/>
          </a:prstGeom>
        </p:spPr>
      </p:pic>
      <p:pic>
        <p:nvPicPr>
          <p:cNvPr id="9" name="Picture 2">
            <a:extLst>
              <a:ext uri="{FF2B5EF4-FFF2-40B4-BE49-F238E27FC236}">
                <a16:creationId xmlns:a16="http://schemas.microsoft.com/office/drawing/2014/main" id="{2779D6A1-2A3F-C7B0-6A14-E44FA6A35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712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18A4A2-72FA-1C2A-430A-90CF86BF28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13C299-B2BC-442B-B004-6F2D0635F7C0}"/>
              </a:ext>
            </a:extLst>
          </p:cNvPr>
          <p:cNvSpPr>
            <a:spLocks noGrp="1"/>
          </p:cNvSpPr>
          <p:nvPr>
            <p:ph type="title"/>
          </p:nvPr>
        </p:nvSpPr>
        <p:spPr>
          <a:xfrm>
            <a:off x="952611" y="1017239"/>
            <a:ext cx="10344000" cy="763600"/>
          </a:xfrm>
        </p:spPr>
        <p:txBody>
          <a:bodyPr>
            <a:normAutofit/>
          </a:bodyPr>
          <a:lstStyle/>
          <a:p>
            <a:r>
              <a:rPr lang="en-GB" dirty="0"/>
              <a:t>Results Study 1 Part 1 </a:t>
            </a:r>
          </a:p>
        </p:txBody>
      </p:sp>
      <p:sp>
        <p:nvSpPr>
          <p:cNvPr id="3" name="Foliennummernplatzhalter 2">
            <a:extLst>
              <a:ext uri="{FF2B5EF4-FFF2-40B4-BE49-F238E27FC236}">
                <a16:creationId xmlns:a16="http://schemas.microsoft.com/office/drawing/2014/main" id="{089E0C87-3E3B-7686-263A-91DB710D01C3}"/>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59</a:t>
            </a:fld>
            <a:endParaRPr lang="en-GB" kern="0" dirty="0">
              <a:solidFill>
                <a:srgbClr val="595959"/>
              </a:solidFill>
            </a:endParaRPr>
          </a:p>
        </p:txBody>
      </p:sp>
      <p:sp>
        <p:nvSpPr>
          <p:cNvPr id="4" name="Untertitel 3">
            <a:extLst>
              <a:ext uri="{FF2B5EF4-FFF2-40B4-BE49-F238E27FC236}">
                <a16:creationId xmlns:a16="http://schemas.microsoft.com/office/drawing/2014/main" id="{9AE5DAB0-ACDE-35A0-EBA5-E6BD7F546B23}"/>
              </a:ext>
            </a:extLst>
          </p:cNvPr>
          <p:cNvSpPr>
            <a:spLocks noGrp="1"/>
          </p:cNvSpPr>
          <p:nvPr>
            <p:ph type="subTitle" idx="1"/>
          </p:nvPr>
        </p:nvSpPr>
        <p:spPr>
          <a:xfrm>
            <a:off x="924000" y="1740384"/>
            <a:ext cx="10344000" cy="763600"/>
          </a:xfrm>
        </p:spPr>
        <p:txBody>
          <a:bodyPr/>
          <a:lstStyle/>
          <a:p>
            <a:r>
              <a:rPr lang="en-GB" sz="2133" dirty="0"/>
              <a:t>Qualitative feedback from healthcare professionals (HCPs)</a:t>
            </a:r>
          </a:p>
          <a:p>
            <a:r>
              <a:rPr lang="en-GB" sz="2133" dirty="0"/>
              <a:t>Collected through sales team interactions</a:t>
            </a:r>
          </a:p>
          <a:p>
            <a:endParaRPr lang="en-GB" dirty="0"/>
          </a:p>
          <a:p>
            <a:endParaRPr lang="en-GB" dirty="0"/>
          </a:p>
        </p:txBody>
      </p:sp>
      <p:sp>
        <p:nvSpPr>
          <p:cNvPr id="5" name="Textplatzhalter 4">
            <a:extLst>
              <a:ext uri="{FF2B5EF4-FFF2-40B4-BE49-F238E27FC236}">
                <a16:creationId xmlns:a16="http://schemas.microsoft.com/office/drawing/2014/main" id="{F5DBEB1E-7CD7-CCAD-663B-984AE48471AA}"/>
              </a:ext>
            </a:extLst>
          </p:cNvPr>
          <p:cNvSpPr>
            <a:spLocks noGrp="1"/>
          </p:cNvSpPr>
          <p:nvPr>
            <p:ph type="body" idx="2"/>
          </p:nvPr>
        </p:nvSpPr>
        <p:spPr>
          <a:xfrm>
            <a:off x="924001" y="3095171"/>
            <a:ext cx="5245100" cy="3526800"/>
          </a:xfrm>
        </p:spPr>
        <p:txBody>
          <a:bodyPr/>
          <a:lstStyle/>
          <a:p>
            <a:pPr marL="169329" indent="0">
              <a:lnSpc>
                <a:spcPct val="150000"/>
              </a:lnSpc>
              <a:buNone/>
            </a:pPr>
            <a:r>
              <a:rPr lang="en-GB" b="1" dirty="0">
                <a:solidFill>
                  <a:srgbClr val="FF0000"/>
                </a:solidFill>
              </a:rPr>
              <a:t>Barriers</a:t>
            </a:r>
            <a:r>
              <a:rPr lang="en-GB" dirty="0"/>
              <a:t>: </a:t>
            </a:r>
          </a:p>
          <a:p>
            <a:pPr>
              <a:lnSpc>
                <a:spcPct val="150000"/>
              </a:lnSpc>
            </a:pPr>
            <a:r>
              <a:rPr lang="en-GB" dirty="0"/>
              <a:t>Low digital literacy (9x)</a:t>
            </a:r>
          </a:p>
          <a:p>
            <a:pPr>
              <a:lnSpc>
                <a:spcPct val="150000"/>
              </a:lnSpc>
            </a:pPr>
            <a:r>
              <a:rPr lang="en-GB" dirty="0"/>
              <a:t>Language barriers (8x)</a:t>
            </a:r>
          </a:p>
          <a:p>
            <a:pPr>
              <a:lnSpc>
                <a:spcPct val="150000"/>
              </a:lnSpc>
            </a:pPr>
            <a:r>
              <a:rPr lang="en-GB" dirty="0"/>
              <a:t>Insurance delays (7x)</a:t>
            </a:r>
          </a:p>
          <a:p>
            <a:pPr>
              <a:lnSpc>
                <a:spcPct val="150000"/>
              </a:lnSpc>
            </a:pPr>
            <a:r>
              <a:rPr lang="en-GB" dirty="0"/>
              <a:t>Low adherence (6x) </a:t>
            </a:r>
          </a:p>
          <a:p>
            <a:pPr>
              <a:lnSpc>
                <a:spcPct val="150000"/>
              </a:lnSpc>
            </a:pPr>
            <a:r>
              <a:rPr lang="en-GB" dirty="0"/>
              <a:t>Lack of devices (5x)</a:t>
            </a:r>
          </a:p>
        </p:txBody>
      </p:sp>
      <p:sp>
        <p:nvSpPr>
          <p:cNvPr id="6" name="Textplatzhalter 4">
            <a:extLst>
              <a:ext uri="{FF2B5EF4-FFF2-40B4-BE49-F238E27FC236}">
                <a16:creationId xmlns:a16="http://schemas.microsoft.com/office/drawing/2014/main" id="{825C7B29-ED92-D63B-A825-3DE928E4664B}"/>
              </a:ext>
            </a:extLst>
          </p:cNvPr>
          <p:cNvSpPr txBox="1">
            <a:spLocks/>
          </p:cNvSpPr>
          <p:nvPr/>
        </p:nvSpPr>
        <p:spPr>
          <a:xfrm>
            <a:off x="6417311" y="2974035"/>
            <a:ext cx="5245100" cy="352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1pPr>
            <a:lvl2pPr marL="914400" marR="0" lvl="1"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2pPr>
            <a:lvl3pPr marL="1371600" marR="0" lvl="2"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3pPr>
            <a:lvl4pPr marL="1828800" marR="0" lvl="3"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4pPr>
            <a:lvl5pPr marL="2286000" marR="0" lvl="4"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5pPr>
            <a:lvl6pPr marL="2743200" marR="0" lvl="5"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6pPr>
            <a:lvl7pPr marL="3200400" marR="0" lvl="6"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7pPr>
            <a:lvl8pPr marL="3657600" marR="0" lvl="7"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8pPr>
            <a:lvl9pPr marL="4114800" marR="0" lvl="8" indent="-330200" algn="l" rtl="0">
              <a:lnSpc>
                <a:spcPct val="115000"/>
              </a:lnSpc>
              <a:spcBef>
                <a:spcPts val="0"/>
              </a:spcBef>
              <a:spcAft>
                <a:spcPts val="0"/>
              </a:spcAft>
              <a:buClr>
                <a:srgbClr val="363B3B"/>
              </a:buClr>
              <a:buSzPts val="1600"/>
              <a:buFont typeface="DM Sans"/>
              <a:buChar char="■"/>
              <a:defRPr sz="1600" b="0" i="0" u="none" strike="noStrike" cap="none">
                <a:solidFill>
                  <a:srgbClr val="363B3B"/>
                </a:solidFill>
                <a:latin typeface="DM Sans"/>
                <a:ea typeface="DM Sans"/>
                <a:cs typeface="DM Sans"/>
                <a:sym typeface="DM Sans"/>
              </a:defRPr>
            </a:lvl9pPr>
          </a:lstStyle>
          <a:p>
            <a:pPr marL="169329" indent="0" defTabSz="1219170">
              <a:lnSpc>
                <a:spcPct val="150000"/>
              </a:lnSpc>
              <a:buNone/>
            </a:pPr>
            <a:r>
              <a:rPr lang="en-GB" sz="2133" b="1" kern="0" dirty="0">
                <a:solidFill>
                  <a:srgbClr val="00B050"/>
                </a:solidFill>
              </a:rPr>
              <a:t>Facilitators</a:t>
            </a:r>
            <a:r>
              <a:rPr lang="en-GB" sz="2133" kern="0" dirty="0"/>
              <a:t>: </a:t>
            </a:r>
          </a:p>
          <a:p>
            <a:pPr marL="609585" indent="-440256" defTabSz="1219170">
              <a:lnSpc>
                <a:spcPct val="150000"/>
              </a:lnSpc>
            </a:pPr>
            <a:r>
              <a:rPr lang="en-GB" sz="2133" kern="0" dirty="0"/>
              <a:t>Personal coaching (11x) </a:t>
            </a:r>
          </a:p>
          <a:p>
            <a:pPr marL="609585" indent="-440256" defTabSz="1219170">
              <a:lnSpc>
                <a:spcPct val="150000"/>
              </a:lnSpc>
            </a:pPr>
            <a:r>
              <a:rPr lang="en-GB" sz="2133" kern="0" dirty="0"/>
              <a:t>Hotline availability (8x) </a:t>
            </a:r>
          </a:p>
          <a:p>
            <a:pPr marL="609585" indent="-440256" defTabSz="1219170">
              <a:lnSpc>
                <a:spcPct val="150000"/>
              </a:lnSpc>
            </a:pPr>
            <a:r>
              <a:rPr lang="en-GB" sz="2133" kern="0" dirty="0"/>
              <a:t>Evidence-based content (7x) </a:t>
            </a:r>
          </a:p>
          <a:p>
            <a:pPr marL="609585" indent="-440256" defTabSz="1219170">
              <a:lnSpc>
                <a:spcPct val="150000"/>
              </a:lnSpc>
            </a:pPr>
            <a:r>
              <a:rPr lang="en-GB" sz="2133" kern="0" dirty="0"/>
              <a:t>Flexible usage (5x) </a:t>
            </a:r>
          </a:p>
          <a:p>
            <a:pPr marL="609585" indent="-440256" defTabSz="1219170">
              <a:lnSpc>
                <a:spcPct val="150000"/>
              </a:lnSpc>
            </a:pPr>
            <a:r>
              <a:rPr lang="en-GB" sz="2133" kern="0" dirty="0"/>
              <a:t>Personalization (5x)</a:t>
            </a:r>
          </a:p>
          <a:p>
            <a:pPr marL="169329" indent="0" defTabSz="1219170">
              <a:lnSpc>
                <a:spcPct val="150000"/>
              </a:lnSpc>
              <a:buNone/>
            </a:pPr>
            <a:endParaRPr lang="en-GB" sz="2133" kern="0" dirty="0"/>
          </a:p>
        </p:txBody>
      </p:sp>
      <p:sp>
        <p:nvSpPr>
          <p:cNvPr id="7" name="Untertitel 3">
            <a:extLst>
              <a:ext uri="{FF2B5EF4-FFF2-40B4-BE49-F238E27FC236}">
                <a16:creationId xmlns:a16="http://schemas.microsoft.com/office/drawing/2014/main" id="{8D797DF7-306F-620A-D4A9-F3BEE543EB94}"/>
              </a:ext>
            </a:extLst>
          </p:cNvPr>
          <p:cNvSpPr txBox="1">
            <a:spLocks/>
          </p:cNvSpPr>
          <p:nvPr/>
        </p:nvSpPr>
        <p:spPr>
          <a:xfrm>
            <a:off x="924000" y="2568627"/>
            <a:ext cx="10344000" cy="5891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63B3B"/>
              </a:buClr>
              <a:buSzPts val="2000"/>
              <a:buFont typeface="DM Sans"/>
              <a:buNone/>
              <a:defRPr sz="2000" b="0" i="0" u="none" strike="noStrike" cap="none">
                <a:solidFill>
                  <a:srgbClr val="363B3B"/>
                </a:solidFill>
                <a:latin typeface="DM Sans"/>
                <a:ea typeface="DM Sans"/>
                <a:cs typeface="DM Sans"/>
                <a:sym typeface="DM Sans"/>
              </a:defRPr>
            </a:lvl1pPr>
            <a:lvl2pPr marR="0" lvl="1"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2pPr>
            <a:lvl3pPr marR="0" lvl="2"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3pPr>
            <a:lvl4pPr marR="0" lvl="3"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4pPr>
            <a:lvl5pPr marR="0" lvl="4"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5pPr>
            <a:lvl6pPr marR="0" lvl="5"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6pPr>
            <a:lvl7pPr marR="0" lvl="6"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7pPr>
            <a:lvl8pPr marR="0" lvl="7"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8pPr>
            <a:lvl9pPr marR="0" lvl="8"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9pPr>
          </a:lstStyle>
          <a:p>
            <a:pPr defTabSz="1219170"/>
            <a:r>
              <a:rPr lang="en-GB" sz="2667" b="1" i="1" kern="0" dirty="0">
                <a:solidFill>
                  <a:srgbClr val="037D6B"/>
                </a:solidFill>
              </a:rPr>
              <a:t>Patient level findings </a:t>
            </a:r>
          </a:p>
          <a:p>
            <a:pPr defTabSz="1219170"/>
            <a:endParaRPr lang="en-GB" sz="2667" kern="0" dirty="0"/>
          </a:p>
          <a:p>
            <a:pPr defTabSz="1219170"/>
            <a:endParaRPr lang="en-GB" sz="2667" kern="0" dirty="0"/>
          </a:p>
        </p:txBody>
      </p:sp>
      <p:pic>
        <p:nvPicPr>
          <p:cNvPr id="8" name="Grafik 7">
            <a:extLst>
              <a:ext uri="{FF2B5EF4-FFF2-40B4-BE49-F238E27FC236}">
                <a16:creationId xmlns:a16="http://schemas.microsoft.com/office/drawing/2014/main" id="{5EBFE5EA-6901-6805-0C75-3A64AAFFE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824" y="183380"/>
            <a:ext cx="624251" cy="624251"/>
          </a:xfrm>
          <a:prstGeom prst="rect">
            <a:avLst/>
          </a:prstGeom>
        </p:spPr>
      </p:pic>
      <p:pic>
        <p:nvPicPr>
          <p:cNvPr id="9" name="Picture 2">
            <a:extLst>
              <a:ext uri="{FF2B5EF4-FFF2-40B4-BE49-F238E27FC236}">
                <a16:creationId xmlns:a16="http://schemas.microsoft.com/office/drawing/2014/main" id="{1BB361F8-635D-95CB-8172-79B58C842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87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57b1ad3a05_4_12"/>
          <p:cNvSpPr txBox="1"/>
          <p:nvPr/>
        </p:nvSpPr>
        <p:spPr>
          <a:xfrm>
            <a:off x="406400" y="521281"/>
            <a:ext cx="8534400" cy="587800"/>
          </a:xfrm>
          <a:prstGeom prst="rect">
            <a:avLst/>
          </a:prstGeom>
          <a:noFill/>
          <a:ln>
            <a:noFill/>
          </a:ln>
        </p:spPr>
        <p:txBody>
          <a:bodyPr spcFirstLastPara="1" wrap="square" lIns="60950" tIns="30467" rIns="60950" bIns="3046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4400" b="1">
                <a:solidFill>
                  <a:srgbClr val="007EA7"/>
                </a:solidFill>
                <a:latin typeface="Candara"/>
                <a:ea typeface="Candara"/>
                <a:cs typeface="Candara"/>
                <a:sym typeface="Candara"/>
              </a:rPr>
              <a:t>Current Activities</a:t>
            </a:r>
            <a:endParaRPr sz="622"/>
          </a:p>
        </p:txBody>
      </p:sp>
      <p:grpSp>
        <p:nvGrpSpPr>
          <p:cNvPr id="316" name="Google Shape;316;g357b1ad3a05_4_12"/>
          <p:cNvGrpSpPr/>
          <p:nvPr/>
        </p:nvGrpSpPr>
        <p:grpSpPr>
          <a:xfrm>
            <a:off x="1066800" y="1499189"/>
            <a:ext cx="11125200" cy="4836951"/>
            <a:chOff x="0" y="885"/>
            <a:chExt cx="16687800" cy="7255426"/>
          </a:xfrm>
        </p:grpSpPr>
        <p:cxnSp>
          <p:nvCxnSpPr>
            <p:cNvPr id="317" name="Google Shape;317;g357b1ad3a05_4_12"/>
            <p:cNvCxnSpPr/>
            <p:nvPr/>
          </p:nvCxnSpPr>
          <p:spPr>
            <a:xfrm>
              <a:off x="0" y="885"/>
              <a:ext cx="16687800" cy="0"/>
            </a:xfrm>
            <a:prstGeom prst="straightConnector1">
              <a:avLst/>
            </a:prstGeom>
            <a:solidFill>
              <a:srgbClr val="19ACE4"/>
            </a:solidFill>
            <a:ln w="25400" cap="flat" cmpd="sng">
              <a:solidFill>
                <a:srgbClr val="19ACE4"/>
              </a:solidFill>
              <a:prstDash val="solid"/>
              <a:round/>
              <a:headEnd type="none" w="sm" len="sm"/>
              <a:tailEnd type="none" w="sm" len="sm"/>
            </a:ln>
          </p:spPr>
        </p:cxnSp>
        <p:sp>
          <p:nvSpPr>
            <p:cNvPr id="318" name="Google Shape;318;g357b1ad3a05_4_12"/>
            <p:cNvSpPr/>
            <p:nvPr/>
          </p:nvSpPr>
          <p:spPr>
            <a:xfrm>
              <a:off x="0" y="885"/>
              <a:ext cx="16687800" cy="145110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319" name="Google Shape;319;g357b1ad3a05_4_12"/>
            <p:cNvSpPr txBox="1"/>
            <p:nvPr/>
          </p:nvSpPr>
          <p:spPr>
            <a:xfrm>
              <a:off x="0" y="885"/>
              <a:ext cx="16687800" cy="1451100"/>
            </a:xfrm>
            <a:prstGeom prst="rect">
              <a:avLst/>
            </a:prstGeom>
            <a:noFill/>
            <a:ln>
              <a:noFill/>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3500"/>
                <a:buFont typeface="Candara"/>
                <a:buNone/>
              </a:pPr>
              <a:r>
                <a:rPr lang="en-US" sz="2333">
                  <a:solidFill>
                    <a:schemeClr val="dk1"/>
                  </a:solidFill>
                  <a:latin typeface="Candara"/>
                  <a:ea typeface="Candara"/>
                  <a:cs typeface="Candara"/>
                  <a:sym typeface="Candara"/>
                </a:rPr>
                <a:t>Line 4: External Facilitation for those assigned in Line 3 to Internal Facilitation </a:t>
              </a:r>
              <a:endParaRPr sz="622"/>
            </a:p>
          </p:txBody>
        </p:sp>
        <p:cxnSp>
          <p:nvCxnSpPr>
            <p:cNvPr id="320" name="Google Shape;320;g357b1ad3a05_4_12"/>
            <p:cNvCxnSpPr/>
            <p:nvPr/>
          </p:nvCxnSpPr>
          <p:spPr>
            <a:xfrm>
              <a:off x="0" y="1451967"/>
              <a:ext cx="16687800" cy="0"/>
            </a:xfrm>
            <a:prstGeom prst="straightConnector1">
              <a:avLst/>
            </a:prstGeom>
            <a:solidFill>
              <a:srgbClr val="19ACE4"/>
            </a:solidFill>
            <a:ln w="25400" cap="flat" cmpd="sng">
              <a:solidFill>
                <a:srgbClr val="19ACE4"/>
              </a:solidFill>
              <a:prstDash val="solid"/>
              <a:round/>
              <a:headEnd type="none" w="sm" len="sm"/>
              <a:tailEnd type="none" w="sm" len="sm"/>
            </a:ln>
          </p:spPr>
        </p:cxnSp>
        <p:sp>
          <p:nvSpPr>
            <p:cNvPr id="321" name="Google Shape;321;g357b1ad3a05_4_12"/>
            <p:cNvSpPr/>
            <p:nvPr/>
          </p:nvSpPr>
          <p:spPr>
            <a:xfrm>
              <a:off x="0" y="1451967"/>
              <a:ext cx="16687800" cy="145110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322" name="Google Shape;322;g357b1ad3a05_4_12"/>
            <p:cNvSpPr txBox="1"/>
            <p:nvPr/>
          </p:nvSpPr>
          <p:spPr>
            <a:xfrm>
              <a:off x="0" y="1451967"/>
              <a:ext cx="16687800" cy="1451100"/>
            </a:xfrm>
            <a:prstGeom prst="rect">
              <a:avLst/>
            </a:prstGeom>
            <a:noFill/>
            <a:ln>
              <a:noFill/>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3500"/>
                <a:buFont typeface="Candara"/>
                <a:buNone/>
              </a:pPr>
              <a:r>
                <a:rPr lang="en-US" sz="2333">
                  <a:solidFill>
                    <a:schemeClr val="dk1"/>
                  </a:solidFill>
                  <a:latin typeface="Candara"/>
                  <a:ea typeface="Candara"/>
                  <a:cs typeface="Candara"/>
                  <a:sym typeface="Candara"/>
                </a:rPr>
                <a:t>Continue data collection and sharing of Performance Dashboard</a:t>
              </a:r>
              <a:endParaRPr sz="622"/>
            </a:p>
          </p:txBody>
        </p:sp>
        <p:cxnSp>
          <p:nvCxnSpPr>
            <p:cNvPr id="323" name="Google Shape;323;g357b1ad3a05_4_12"/>
            <p:cNvCxnSpPr/>
            <p:nvPr/>
          </p:nvCxnSpPr>
          <p:spPr>
            <a:xfrm>
              <a:off x="0" y="2903048"/>
              <a:ext cx="16687800" cy="0"/>
            </a:xfrm>
            <a:prstGeom prst="straightConnector1">
              <a:avLst/>
            </a:prstGeom>
            <a:solidFill>
              <a:srgbClr val="19ACE4"/>
            </a:solidFill>
            <a:ln w="25400" cap="flat" cmpd="sng">
              <a:solidFill>
                <a:srgbClr val="19ACE4"/>
              </a:solidFill>
              <a:prstDash val="solid"/>
              <a:round/>
              <a:headEnd type="none" w="sm" len="sm"/>
              <a:tailEnd type="none" w="sm" len="sm"/>
            </a:ln>
          </p:spPr>
        </p:cxnSp>
        <p:sp>
          <p:nvSpPr>
            <p:cNvPr id="324" name="Google Shape;324;g357b1ad3a05_4_12"/>
            <p:cNvSpPr/>
            <p:nvPr/>
          </p:nvSpPr>
          <p:spPr>
            <a:xfrm>
              <a:off x="0" y="2903048"/>
              <a:ext cx="16687800" cy="145110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325" name="Google Shape;325;g357b1ad3a05_4_12"/>
            <p:cNvSpPr txBox="1"/>
            <p:nvPr/>
          </p:nvSpPr>
          <p:spPr>
            <a:xfrm>
              <a:off x="0" y="2903048"/>
              <a:ext cx="16687800" cy="1451100"/>
            </a:xfrm>
            <a:prstGeom prst="rect">
              <a:avLst/>
            </a:prstGeom>
            <a:noFill/>
            <a:ln>
              <a:noFill/>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3500"/>
                <a:buFont typeface="Candara"/>
                <a:buNone/>
              </a:pPr>
              <a:r>
                <a:rPr lang="en-US" sz="2333">
                  <a:solidFill>
                    <a:schemeClr val="dk1"/>
                  </a:solidFill>
                  <a:latin typeface="Candara"/>
                  <a:ea typeface="Candara"/>
                  <a:cs typeface="Candara"/>
                  <a:sym typeface="Candara"/>
                </a:rPr>
                <a:t>Finalize data share agreement with HCA to obtain aggregated, clinic-level MOUD service data from ProviderOne to supplement the SITT-MAT primary outcomes analysis</a:t>
              </a:r>
              <a:endParaRPr sz="622"/>
            </a:p>
          </p:txBody>
        </p:sp>
        <p:cxnSp>
          <p:nvCxnSpPr>
            <p:cNvPr id="326" name="Google Shape;326;g357b1ad3a05_4_12"/>
            <p:cNvCxnSpPr/>
            <p:nvPr/>
          </p:nvCxnSpPr>
          <p:spPr>
            <a:xfrm>
              <a:off x="0" y="4354130"/>
              <a:ext cx="16687800" cy="0"/>
            </a:xfrm>
            <a:prstGeom prst="straightConnector1">
              <a:avLst/>
            </a:prstGeom>
            <a:solidFill>
              <a:srgbClr val="19ACE4"/>
            </a:solidFill>
            <a:ln w="25400" cap="flat" cmpd="sng">
              <a:solidFill>
                <a:srgbClr val="19ACE4"/>
              </a:solidFill>
              <a:prstDash val="solid"/>
              <a:round/>
              <a:headEnd type="none" w="sm" len="sm"/>
              <a:tailEnd type="none" w="sm" len="sm"/>
            </a:ln>
          </p:spPr>
        </p:cxnSp>
        <p:sp>
          <p:nvSpPr>
            <p:cNvPr id="327" name="Google Shape;327;g357b1ad3a05_4_12"/>
            <p:cNvSpPr/>
            <p:nvPr/>
          </p:nvSpPr>
          <p:spPr>
            <a:xfrm>
              <a:off x="0" y="4354130"/>
              <a:ext cx="16687800" cy="145110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328" name="Google Shape;328;g357b1ad3a05_4_12"/>
            <p:cNvSpPr txBox="1"/>
            <p:nvPr/>
          </p:nvSpPr>
          <p:spPr>
            <a:xfrm>
              <a:off x="0" y="4354130"/>
              <a:ext cx="16687800" cy="1451100"/>
            </a:xfrm>
            <a:prstGeom prst="rect">
              <a:avLst/>
            </a:prstGeom>
            <a:noFill/>
            <a:ln>
              <a:noFill/>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3500"/>
                <a:buFont typeface="Candara"/>
                <a:buNone/>
              </a:pPr>
              <a:r>
                <a:rPr lang="en-US" sz="2333">
                  <a:solidFill>
                    <a:schemeClr val="dk1"/>
                  </a:solidFill>
                  <a:latin typeface="Candara"/>
                  <a:ea typeface="Candara"/>
                  <a:cs typeface="Candara"/>
                  <a:sym typeface="Candara"/>
                </a:rPr>
                <a:t>Conduct quantitative, qualitative, and economic analyses to examine outcomes of interest</a:t>
              </a:r>
              <a:endParaRPr sz="622"/>
            </a:p>
          </p:txBody>
        </p:sp>
        <p:cxnSp>
          <p:nvCxnSpPr>
            <p:cNvPr id="329" name="Google Shape;329;g357b1ad3a05_4_12"/>
            <p:cNvCxnSpPr/>
            <p:nvPr/>
          </p:nvCxnSpPr>
          <p:spPr>
            <a:xfrm>
              <a:off x="0" y="5805211"/>
              <a:ext cx="16687800" cy="0"/>
            </a:xfrm>
            <a:prstGeom prst="straightConnector1">
              <a:avLst/>
            </a:prstGeom>
            <a:solidFill>
              <a:srgbClr val="19ACE4"/>
            </a:solidFill>
            <a:ln w="25400" cap="flat" cmpd="sng">
              <a:solidFill>
                <a:srgbClr val="19ACE4"/>
              </a:solidFill>
              <a:prstDash val="solid"/>
              <a:round/>
              <a:headEnd type="none" w="sm" len="sm"/>
              <a:tailEnd type="none" w="sm" len="sm"/>
            </a:ln>
          </p:spPr>
        </p:cxnSp>
        <p:sp>
          <p:nvSpPr>
            <p:cNvPr id="330" name="Google Shape;330;g357b1ad3a05_4_12"/>
            <p:cNvSpPr/>
            <p:nvPr/>
          </p:nvSpPr>
          <p:spPr>
            <a:xfrm>
              <a:off x="0" y="5805211"/>
              <a:ext cx="16687800" cy="145110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22"/>
            </a:p>
          </p:txBody>
        </p:sp>
        <p:sp>
          <p:nvSpPr>
            <p:cNvPr id="331" name="Google Shape;331;g357b1ad3a05_4_12"/>
            <p:cNvSpPr txBox="1"/>
            <p:nvPr/>
          </p:nvSpPr>
          <p:spPr>
            <a:xfrm>
              <a:off x="0" y="5805211"/>
              <a:ext cx="16687800" cy="1451100"/>
            </a:xfrm>
            <a:prstGeom prst="rect">
              <a:avLst/>
            </a:prstGeom>
            <a:noFill/>
            <a:ln>
              <a:noFill/>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chemeClr val="dk1"/>
                </a:buClr>
                <a:buSzPts val="3500"/>
                <a:buFont typeface="Candara"/>
                <a:buNone/>
              </a:pPr>
              <a:r>
                <a:rPr lang="en-US" sz="2333">
                  <a:solidFill>
                    <a:schemeClr val="dk1"/>
                  </a:solidFill>
                  <a:latin typeface="Candara"/>
                  <a:ea typeface="Candara"/>
                  <a:cs typeface="Candara"/>
                  <a:sym typeface="Candara"/>
                </a:rPr>
                <a:t>Disseminate study products and results to communities of interest</a:t>
              </a:r>
              <a:endParaRPr sz="622"/>
            </a:p>
          </p:txBody>
        </p:sp>
      </p:grpSp>
      <p:sp>
        <p:nvSpPr>
          <p:cNvPr id="332" name="Google Shape;332;g357b1ad3a05_4_12"/>
          <p:cNvSpPr/>
          <p:nvPr/>
        </p:nvSpPr>
        <p:spPr>
          <a:xfrm>
            <a:off x="222710" y="1498600"/>
            <a:ext cx="742400" cy="756400"/>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lt1"/>
              </a:solidFill>
              <a:latin typeface="Corbel"/>
              <a:ea typeface="Corbel"/>
              <a:cs typeface="Corbel"/>
              <a:sym typeface="Corbel"/>
            </a:endParaRPr>
          </a:p>
        </p:txBody>
      </p:sp>
      <p:sp>
        <p:nvSpPr>
          <p:cNvPr id="333" name="Google Shape;333;g357b1ad3a05_4_12" descr="Bar chart with solid fill"/>
          <p:cNvSpPr/>
          <p:nvPr/>
        </p:nvSpPr>
        <p:spPr>
          <a:xfrm>
            <a:off x="222710" y="2437007"/>
            <a:ext cx="742400" cy="756400"/>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lt1"/>
              </a:solidFill>
              <a:latin typeface="Corbel"/>
              <a:ea typeface="Corbel"/>
              <a:cs typeface="Corbel"/>
              <a:sym typeface="Corbel"/>
            </a:endParaRPr>
          </a:p>
        </p:txBody>
      </p:sp>
      <p:sp>
        <p:nvSpPr>
          <p:cNvPr id="334" name="Google Shape;334;g357b1ad3a05_4_12" descr="Contract with solid fill"/>
          <p:cNvSpPr/>
          <p:nvPr/>
        </p:nvSpPr>
        <p:spPr>
          <a:xfrm>
            <a:off x="222710" y="3485313"/>
            <a:ext cx="742400" cy="756400"/>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lt1"/>
              </a:solidFill>
              <a:latin typeface="Corbel"/>
              <a:ea typeface="Corbel"/>
              <a:cs typeface="Corbel"/>
              <a:sym typeface="Corbel"/>
            </a:endParaRPr>
          </a:p>
        </p:txBody>
      </p:sp>
      <p:sp>
        <p:nvSpPr>
          <p:cNvPr id="335" name="Google Shape;335;g357b1ad3a05_4_12" descr="Statistics"/>
          <p:cNvSpPr/>
          <p:nvPr/>
        </p:nvSpPr>
        <p:spPr>
          <a:xfrm>
            <a:off x="222710" y="4450513"/>
            <a:ext cx="742400" cy="756400"/>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lt1"/>
              </a:solidFill>
              <a:latin typeface="Corbel"/>
              <a:ea typeface="Corbel"/>
              <a:cs typeface="Corbel"/>
              <a:sym typeface="Corbel"/>
            </a:endParaRPr>
          </a:p>
        </p:txBody>
      </p:sp>
      <p:sp>
        <p:nvSpPr>
          <p:cNvPr id="336" name="Google Shape;336;g357b1ad3a05_4_12" descr="Books"/>
          <p:cNvSpPr/>
          <p:nvPr/>
        </p:nvSpPr>
        <p:spPr>
          <a:xfrm>
            <a:off x="222710" y="5415713"/>
            <a:ext cx="742400" cy="756400"/>
          </a:xfrm>
          <a:prstGeom prst="rect">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lt1"/>
              </a:solidFill>
              <a:latin typeface="Corbel"/>
              <a:ea typeface="Corbel"/>
              <a:cs typeface="Corbel"/>
              <a:sym typeface="Corbel"/>
            </a:endParaRPr>
          </a:p>
        </p:txBody>
      </p:sp>
      <p:pic>
        <p:nvPicPr>
          <p:cNvPr id="337" name="Google Shape;337;g357b1ad3a05_4_12" descr="SITT-MAT Implementation Strategies with number of enrolled clinics"/>
          <p:cNvPicPr preferRelativeResize="0"/>
          <p:nvPr/>
        </p:nvPicPr>
        <p:blipFill>
          <a:blip r:embed="rId8">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41747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B061F-7D53-C40C-6184-97225097D7EE}"/>
              </a:ext>
            </a:extLst>
          </p:cNvPr>
          <p:cNvSpPr>
            <a:spLocks noGrp="1"/>
          </p:cNvSpPr>
          <p:nvPr>
            <p:ph type="title"/>
          </p:nvPr>
        </p:nvSpPr>
        <p:spPr>
          <a:xfrm>
            <a:off x="952500" y="818651"/>
            <a:ext cx="10344000" cy="763600"/>
          </a:xfrm>
        </p:spPr>
        <p:txBody>
          <a:bodyPr>
            <a:normAutofit/>
          </a:bodyPr>
          <a:lstStyle/>
          <a:p>
            <a:r>
              <a:rPr lang="en-GB" dirty="0"/>
              <a:t>Results Study 1 Part 1 </a:t>
            </a:r>
          </a:p>
        </p:txBody>
      </p:sp>
      <p:sp>
        <p:nvSpPr>
          <p:cNvPr id="3" name="Foliennummernplatzhalter 2">
            <a:extLst>
              <a:ext uri="{FF2B5EF4-FFF2-40B4-BE49-F238E27FC236}">
                <a16:creationId xmlns:a16="http://schemas.microsoft.com/office/drawing/2014/main" id="{A38BC9A2-166F-D38E-2F01-B6F1C85E2520}"/>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60</a:t>
            </a:fld>
            <a:endParaRPr lang="en-GB" kern="0" dirty="0">
              <a:solidFill>
                <a:srgbClr val="595959"/>
              </a:solidFill>
            </a:endParaRPr>
          </a:p>
        </p:txBody>
      </p:sp>
      <p:sp>
        <p:nvSpPr>
          <p:cNvPr id="4" name="Untertitel 3">
            <a:extLst>
              <a:ext uri="{FF2B5EF4-FFF2-40B4-BE49-F238E27FC236}">
                <a16:creationId xmlns:a16="http://schemas.microsoft.com/office/drawing/2014/main" id="{63E686AC-EFBC-0256-C80C-C692096AC266}"/>
              </a:ext>
            </a:extLst>
          </p:cNvPr>
          <p:cNvSpPr>
            <a:spLocks noGrp="1"/>
          </p:cNvSpPr>
          <p:nvPr>
            <p:ph type="subTitle" idx="1"/>
          </p:nvPr>
        </p:nvSpPr>
        <p:spPr>
          <a:xfrm>
            <a:off x="952500" y="1661545"/>
            <a:ext cx="10344000" cy="763600"/>
          </a:xfrm>
        </p:spPr>
        <p:txBody>
          <a:bodyPr/>
          <a:lstStyle/>
          <a:p>
            <a:r>
              <a:rPr lang="en-GB" i="1" dirty="0">
                <a:solidFill>
                  <a:schemeClr val="accent1"/>
                </a:solidFill>
              </a:rPr>
              <a:t>Contradictions?</a:t>
            </a:r>
          </a:p>
        </p:txBody>
      </p:sp>
      <p:sp>
        <p:nvSpPr>
          <p:cNvPr id="6" name="Textfeld 5">
            <a:extLst>
              <a:ext uri="{FF2B5EF4-FFF2-40B4-BE49-F238E27FC236}">
                <a16:creationId xmlns:a16="http://schemas.microsoft.com/office/drawing/2014/main" id="{BDB9F72B-52E1-C1EF-EA6F-D07EBB337676}"/>
              </a:ext>
            </a:extLst>
          </p:cNvPr>
          <p:cNvSpPr txBox="1"/>
          <p:nvPr/>
        </p:nvSpPr>
        <p:spPr>
          <a:xfrm>
            <a:off x="952499" y="2510357"/>
            <a:ext cx="4099199" cy="954300"/>
          </a:xfrm>
          <a:prstGeom prst="rect">
            <a:avLst/>
          </a:prstGeom>
          <a:noFill/>
        </p:spPr>
        <p:txBody>
          <a:bodyPr wrap="none" rtlCol="0">
            <a:spAutoFit/>
          </a:bodyPr>
          <a:lstStyle/>
          <a:p>
            <a:pPr defTabSz="1219170">
              <a:buClr>
                <a:srgbClr val="000000"/>
              </a:buClr>
            </a:pPr>
            <a:r>
              <a:rPr lang="en-GB" sz="1867" b="1" kern="0" dirty="0">
                <a:solidFill>
                  <a:srgbClr val="000000"/>
                </a:solidFill>
                <a:latin typeface="Arial"/>
                <a:cs typeface="Arial"/>
                <a:sym typeface="Arial"/>
              </a:rPr>
              <a:t>Age factor: </a:t>
            </a:r>
          </a:p>
          <a:p>
            <a:pPr defTabSz="1219170">
              <a:buClr>
                <a:srgbClr val="000000"/>
              </a:buClr>
            </a:pPr>
            <a:r>
              <a:rPr lang="en-GB" sz="1867" kern="0" dirty="0">
                <a:solidFill>
                  <a:srgbClr val="000000"/>
                </a:solidFill>
                <a:latin typeface="Arial"/>
                <a:cs typeface="Arial"/>
                <a:sym typeface="Arial"/>
              </a:rPr>
              <a:t>Perceived as barrier by many HCPs</a:t>
            </a:r>
          </a:p>
          <a:p>
            <a:pPr defTabSz="1219170">
              <a:buClr>
                <a:srgbClr val="000000"/>
              </a:buClr>
            </a:pPr>
            <a:r>
              <a:rPr lang="en-GB" sz="1867" kern="0" dirty="0">
                <a:solidFill>
                  <a:srgbClr val="000000"/>
                </a:solidFill>
                <a:latin typeface="Arial"/>
                <a:cs typeface="Arial"/>
                <a:sym typeface="Arial"/>
              </a:rPr>
              <a:t>vs. Success stories with 70+ patients</a:t>
            </a:r>
          </a:p>
        </p:txBody>
      </p:sp>
      <p:sp>
        <p:nvSpPr>
          <p:cNvPr id="7" name="Textfeld 6">
            <a:extLst>
              <a:ext uri="{FF2B5EF4-FFF2-40B4-BE49-F238E27FC236}">
                <a16:creationId xmlns:a16="http://schemas.microsoft.com/office/drawing/2014/main" id="{89E12522-546B-CD96-9DE4-E8F48BAF7BBB}"/>
              </a:ext>
            </a:extLst>
          </p:cNvPr>
          <p:cNvSpPr txBox="1"/>
          <p:nvPr/>
        </p:nvSpPr>
        <p:spPr>
          <a:xfrm>
            <a:off x="952499" y="3832643"/>
            <a:ext cx="4470399" cy="954300"/>
          </a:xfrm>
          <a:prstGeom prst="rect">
            <a:avLst/>
          </a:prstGeom>
          <a:noFill/>
        </p:spPr>
        <p:txBody>
          <a:bodyPr wrap="square" rtlCol="0">
            <a:spAutoFit/>
          </a:bodyPr>
          <a:lstStyle/>
          <a:p>
            <a:pPr defTabSz="1219170">
              <a:buClr>
                <a:srgbClr val="000000"/>
              </a:buClr>
            </a:pPr>
            <a:r>
              <a:rPr lang="en-GB" sz="1867" b="1" kern="0" dirty="0">
                <a:solidFill>
                  <a:srgbClr val="000000"/>
                </a:solidFill>
                <a:latin typeface="Arial"/>
                <a:cs typeface="Arial"/>
                <a:sym typeface="Arial"/>
              </a:rPr>
              <a:t>Implementation Effort: </a:t>
            </a:r>
          </a:p>
          <a:p>
            <a:pPr defTabSz="1219170">
              <a:buClr>
                <a:srgbClr val="000000"/>
              </a:buClr>
            </a:pPr>
            <a:r>
              <a:rPr lang="en-GB" sz="1867" kern="0" dirty="0">
                <a:solidFill>
                  <a:srgbClr val="000000"/>
                </a:solidFill>
                <a:latin typeface="Arial"/>
                <a:cs typeface="Arial"/>
                <a:sym typeface="Arial"/>
              </a:rPr>
              <a:t>Additional work vs. Time-saving in long-term practice</a:t>
            </a:r>
          </a:p>
        </p:txBody>
      </p:sp>
      <p:sp>
        <p:nvSpPr>
          <p:cNvPr id="8" name="Textfeld 7">
            <a:extLst>
              <a:ext uri="{FF2B5EF4-FFF2-40B4-BE49-F238E27FC236}">
                <a16:creationId xmlns:a16="http://schemas.microsoft.com/office/drawing/2014/main" id="{E7654688-4ED2-F080-5BE4-0B1D290AE659}"/>
              </a:ext>
            </a:extLst>
          </p:cNvPr>
          <p:cNvSpPr txBox="1"/>
          <p:nvPr/>
        </p:nvSpPr>
        <p:spPr>
          <a:xfrm>
            <a:off x="5960475" y="2533251"/>
            <a:ext cx="4287157" cy="954300"/>
          </a:xfrm>
          <a:prstGeom prst="rect">
            <a:avLst/>
          </a:prstGeom>
          <a:noFill/>
        </p:spPr>
        <p:txBody>
          <a:bodyPr wrap="square" rtlCol="0">
            <a:spAutoFit/>
          </a:bodyPr>
          <a:lstStyle/>
          <a:p>
            <a:pPr defTabSz="1219170">
              <a:buClr>
                <a:srgbClr val="000000"/>
              </a:buClr>
            </a:pPr>
            <a:r>
              <a:rPr lang="en-GB" sz="1867" b="1" kern="0" dirty="0">
                <a:solidFill>
                  <a:srgbClr val="000000"/>
                </a:solidFill>
                <a:latin typeface="Arial"/>
                <a:cs typeface="Arial"/>
                <a:sym typeface="Arial"/>
              </a:rPr>
              <a:t>Professional Role: </a:t>
            </a:r>
          </a:p>
          <a:p>
            <a:pPr defTabSz="1219170">
              <a:buClr>
                <a:srgbClr val="000000"/>
              </a:buClr>
            </a:pPr>
            <a:r>
              <a:rPr lang="en-GB" sz="1867" kern="0" dirty="0">
                <a:solidFill>
                  <a:srgbClr val="000000"/>
                </a:solidFill>
                <a:latin typeface="Arial"/>
                <a:cs typeface="Arial"/>
                <a:sym typeface="Arial"/>
              </a:rPr>
              <a:t>Threat to practice vs. Valuable support tool</a:t>
            </a:r>
          </a:p>
        </p:txBody>
      </p:sp>
      <p:sp>
        <p:nvSpPr>
          <p:cNvPr id="9" name="Textfeld 8">
            <a:extLst>
              <a:ext uri="{FF2B5EF4-FFF2-40B4-BE49-F238E27FC236}">
                <a16:creationId xmlns:a16="http://schemas.microsoft.com/office/drawing/2014/main" id="{ACD3FAE1-9F87-7A2E-6528-5DCD0363E129}"/>
              </a:ext>
            </a:extLst>
          </p:cNvPr>
          <p:cNvSpPr txBox="1"/>
          <p:nvPr/>
        </p:nvSpPr>
        <p:spPr>
          <a:xfrm>
            <a:off x="5960475" y="3855536"/>
            <a:ext cx="4992915" cy="954300"/>
          </a:xfrm>
          <a:prstGeom prst="rect">
            <a:avLst/>
          </a:prstGeom>
          <a:noFill/>
        </p:spPr>
        <p:txBody>
          <a:bodyPr wrap="square" rtlCol="0">
            <a:spAutoFit/>
          </a:bodyPr>
          <a:lstStyle/>
          <a:p>
            <a:pPr defTabSz="1219170">
              <a:buClr>
                <a:srgbClr val="000000"/>
              </a:buClr>
            </a:pPr>
            <a:r>
              <a:rPr lang="en-GB" sz="1867" b="1" kern="0" dirty="0">
                <a:solidFill>
                  <a:srgbClr val="000000"/>
                </a:solidFill>
                <a:latin typeface="Arial"/>
                <a:cs typeface="Arial"/>
                <a:sym typeface="Arial"/>
              </a:rPr>
              <a:t>Prescription Timing: </a:t>
            </a:r>
          </a:p>
          <a:p>
            <a:pPr defTabSz="1219170">
              <a:buClr>
                <a:srgbClr val="000000"/>
              </a:buClr>
            </a:pPr>
            <a:r>
              <a:rPr lang="en-GB" sz="1867" kern="0" dirty="0">
                <a:solidFill>
                  <a:srgbClr val="000000"/>
                </a:solidFill>
                <a:latin typeface="Arial"/>
                <a:cs typeface="Arial"/>
                <a:sym typeface="Arial"/>
              </a:rPr>
              <a:t>Immediate prescription vs. </a:t>
            </a:r>
          </a:p>
          <a:p>
            <a:pPr defTabSz="1219170">
              <a:buClr>
                <a:srgbClr val="000000"/>
              </a:buClr>
            </a:pPr>
            <a:r>
              <a:rPr lang="en-GB" sz="1867" kern="0" dirty="0">
                <a:solidFill>
                  <a:srgbClr val="000000"/>
                </a:solidFill>
                <a:latin typeface="Arial"/>
                <a:cs typeface="Arial"/>
                <a:sym typeface="Arial"/>
              </a:rPr>
              <a:t>Wait for follow-up</a:t>
            </a:r>
          </a:p>
        </p:txBody>
      </p:sp>
      <p:sp>
        <p:nvSpPr>
          <p:cNvPr id="12" name="Rechteck 11">
            <a:extLst>
              <a:ext uri="{FF2B5EF4-FFF2-40B4-BE49-F238E27FC236}">
                <a16:creationId xmlns:a16="http://schemas.microsoft.com/office/drawing/2014/main" id="{95C1A52A-4EC3-AD14-1118-DA37D49FDA2F}"/>
              </a:ext>
            </a:extLst>
          </p:cNvPr>
          <p:cNvSpPr/>
          <p:nvPr/>
        </p:nvSpPr>
        <p:spPr>
          <a:xfrm>
            <a:off x="952501" y="2516277"/>
            <a:ext cx="4470399" cy="1151860"/>
          </a:xfrm>
          <a:prstGeom prst="rect">
            <a:avLst/>
          </a:prstGeom>
          <a:noFill/>
          <a:ln w="12700">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dirty="0">
              <a:solidFill>
                <a:srgbClr val="FFFFFF"/>
              </a:solidFill>
              <a:latin typeface="Arial"/>
              <a:sym typeface="Arial"/>
            </a:endParaRPr>
          </a:p>
        </p:txBody>
      </p:sp>
      <p:sp>
        <p:nvSpPr>
          <p:cNvPr id="14" name="Rechteck 13">
            <a:extLst>
              <a:ext uri="{FF2B5EF4-FFF2-40B4-BE49-F238E27FC236}">
                <a16:creationId xmlns:a16="http://schemas.microsoft.com/office/drawing/2014/main" id="{9058DDD8-D688-229B-48EC-0CD29748F6D7}"/>
              </a:ext>
            </a:extLst>
          </p:cNvPr>
          <p:cNvSpPr/>
          <p:nvPr/>
        </p:nvSpPr>
        <p:spPr>
          <a:xfrm>
            <a:off x="952501" y="3838562"/>
            <a:ext cx="4470399" cy="1151860"/>
          </a:xfrm>
          <a:prstGeom prst="rect">
            <a:avLst/>
          </a:prstGeom>
          <a:noFill/>
          <a:ln w="12700">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dirty="0">
              <a:solidFill>
                <a:srgbClr val="FFFFFF"/>
              </a:solidFill>
              <a:latin typeface="Arial"/>
              <a:sym typeface="Arial"/>
            </a:endParaRPr>
          </a:p>
        </p:txBody>
      </p:sp>
      <p:sp>
        <p:nvSpPr>
          <p:cNvPr id="15" name="Rechteck 14">
            <a:extLst>
              <a:ext uri="{FF2B5EF4-FFF2-40B4-BE49-F238E27FC236}">
                <a16:creationId xmlns:a16="http://schemas.microsoft.com/office/drawing/2014/main" id="{1B395681-9F5D-9AC7-85AA-2FF8331C085D}"/>
              </a:ext>
            </a:extLst>
          </p:cNvPr>
          <p:cNvSpPr/>
          <p:nvPr/>
        </p:nvSpPr>
        <p:spPr>
          <a:xfrm>
            <a:off x="5974442" y="2516277"/>
            <a:ext cx="4470399" cy="1151860"/>
          </a:xfrm>
          <a:prstGeom prst="rect">
            <a:avLst/>
          </a:prstGeom>
          <a:noFill/>
          <a:ln w="12700">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dirty="0">
              <a:solidFill>
                <a:srgbClr val="FFFFFF"/>
              </a:solidFill>
              <a:latin typeface="Arial"/>
              <a:sym typeface="Arial"/>
            </a:endParaRPr>
          </a:p>
        </p:txBody>
      </p:sp>
      <p:sp>
        <p:nvSpPr>
          <p:cNvPr id="16" name="Rechteck 15">
            <a:extLst>
              <a:ext uri="{FF2B5EF4-FFF2-40B4-BE49-F238E27FC236}">
                <a16:creationId xmlns:a16="http://schemas.microsoft.com/office/drawing/2014/main" id="{B14CDF74-2611-3C5C-26D4-80587BD1742F}"/>
              </a:ext>
            </a:extLst>
          </p:cNvPr>
          <p:cNvSpPr/>
          <p:nvPr/>
        </p:nvSpPr>
        <p:spPr>
          <a:xfrm>
            <a:off x="5974442" y="3838562"/>
            <a:ext cx="4470399" cy="1151860"/>
          </a:xfrm>
          <a:prstGeom prst="rect">
            <a:avLst/>
          </a:prstGeom>
          <a:noFill/>
          <a:ln w="12700">
            <a:solidFill>
              <a:schemeClr val="tx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dirty="0">
              <a:solidFill>
                <a:srgbClr val="FFFFFF"/>
              </a:solidFill>
              <a:latin typeface="Arial"/>
              <a:sym typeface="Arial"/>
            </a:endParaRPr>
          </a:p>
        </p:txBody>
      </p:sp>
      <p:pic>
        <p:nvPicPr>
          <p:cNvPr id="5" name="Grafik 4">
            <a:extLst>
              <a:ext uri="{FF2B5EF4-FFF2-40B4-BE49-F238E27FC236}">
                <a16:creationId xmlns:a16="http://schemas.microsoft.com/office/drawing/2014/main" id="{6FA2BE9A-A814-A0E5-E934-A506AEA8B8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824" y="183380"/>
            <a:ext cx="624251" cy="624251"/>
          </a:xfrm>
          <a:prstGeom prst="rect">
            <a:avLst/>
          </a:prstGeom>
        </p:spPr>
      </p:pic>
      <p:pic>
        <p:nvPicPr>
          <p:cNvPr id="11" name="Grafik 10">
            <a:extLst>
              <a:ext uri="{FF2B5EF4-FFF2-40B4-BE49-F238E27FC236}">
                <a16:creationId xmlns:a16="http://schemas.microsoft.com/office/drawing/2014/main" id="{B72BD5DC-FEA2-4D2E-AA09-21D5F9984E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6355" y="2024191"/>
            <a:ext cx="1687844" cy="1068015"/>
          </a:xfrm>
          <a:prstGeom prst="rect">
            <a:avLst/>
          </a:prstGeom>
        </p:spPr>
      </p:pic>
      <p:pic>
        <p:nvPicPr>
          <p:cNvPr id="17" name="Grafik 16">
            <a:extLst>
              <a:ext uri="{FF2B5EF4-FFF2-40B4-BE49-F238E27FC236}">
                <a16:creationId xmlns:a16="http://schemas.microsoft.com/office/drawing/2014/main" id="{9D29DD47-75C9-FC3D-5603-1B65A1901B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330" y="4918260"/>
            <a:ext cx="1224340" cy="1961019"/>
          </a:xfrm>
          <a:prstGeom prst="rect">
            <a:avLst/>
          </a:prstGeom>
        </p:spPr>
      </p:pic>
      <p:pic>
        <p:nvPicPr>
          <p:cNvPr id="18" name="Picture 2">
            <a:extLst>
              <a:ext uri="{FF2B5EF4-FFF2-40B4-BE49-F238E27FC236}">
                <a16:creationId xmlns:a16="http://schemas.microsoft.com/office/drawing/2014/main" id="{E7FF150F-53A3-3959-C62C-2B55663FB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55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E66AC8D3-5DE2-2424-962D-9E95B24824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E480BB-6249-74A5-D3A1-9990A77D9EAF}"/>
              </a:ext>
            </a:extLst>
          </p:cNvPr>
          <p:cNvSpPr>
            <a:spLocks noGrp="1"/>
          </p:cNvSpPr>
          <p:nvPr>
            <p:ph type="title"/>
          </p:nvPr>
        </p:nvSpPr>
        <p:spPr>
          <a:xfrm>
            <a:off x="952500" y="937920"/>
            <a:ext cx="10344000" cy="763600"/>
          </a:xfrm>
        </p:spPr>
        <p:txBody>
          <a:bodyPr>
            <a:normAutofit/>
          </a:bodyPr>
          <a:lstStyle/>
          <a:p>
            <a:r>
              <a:rPr lang="en-GB" dirty="0"/>
              <a:t>Results Study 1 Aggregated results </a:t>
            </a:r>
          </a:p>
        </p:txBody>
      </p:sp>
      <p:sp>
        <p:nvSpPr>
          <p:cNvPr id="3" name="Foliennummernplatzhalter 2">
            <a:extLst>
              <a:ext uri="{FF2B5EF4-FFF2-40B4-BE49-F238E27FC236}">
                <a16:creationId xmlns:a16="http://schemas.microsoft.com/office/drawing/2014/main" id="{02F194B7-1FEE-EC9F-6391-C316CC8C7731}"/>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61</a:t>
            </a:fld>
            <a:endParaRPr lang="en-GB" kern="0">
              <a:solidFill>
                <a:srgbClr val="595959"/>
              </a:solidFill>
            </a:endParaRPr>
          </a:p>
        </p:txBody>
      </p:sp>
      <p:sp>
        <p:nvSpPr>
          <p:cNvPr id="4" name="Untertitel 3">
            <a:extLst>
              <a:ext uri="{FF2B5EF4-FFF2-40B4-BE49-F238E27FC236}">
                <a16:creationId xmlns:a16="http://schemas.microsoft.com/office/drawing/2014/main" id="{4E30099A-3ED3-9DCB-44C3-23EBBA372F29}"/>
              </a:ext>
            </a:extLst>
          </p:cNvPr>
          <p:cNvSpPr>
            <a:spLocks noGrp="1"/>
          </p:cNvSpPr>
          <p:nvPr>
            <p:ph type="subTitle" idx="1"/>
          </p:nvPr>
        </p:nvSpPr>
        <p:spPr>
          <a:xfrm>
            <a:off x="952500" y="1701520"/>
            <a:ext cx="10344000" cy="763600"/>
          </a:xfrm>
        </p:spPr>
        <p:txBody>
          <a:bodyPr/>
          <a:lstStyle/>
          <a:p>
            <a:r>
              <a:rPr lang="en-GB" sz="2400" dirty="0"/>
              <a:t>Sales feedback integrated with HCP interview and questionnaire data </a:t>
            </a:r>
          </a:p>
          <a:p>
            <a:endParaRPr lang="en-GB" dirty="0"/>
          </a:p>
          <a:p>
            <a:endParaRPr lang="en-GB" dirty="0"/>
          </a:p>
        </p:txBody>
      </p:sp>
      <p:sp>
        <p:nvSpPr>
          <p:cNvPr id="5" name="Textplatzhalter 4">
            <a:extLst>
              <a:ext uri="{FF2B5EF4-FFF2-40B4-BE49-F238E27FC236}">
                <a16:creationId xmlns:a16="http://schemas.microsoft.com/office/drawing/2014/main" id="{A2951D7A-8902-15FE-32C9-ABB5B61DED55}"/>
              </a:ext>
            </a:extLst>
          </p:cNvPr>
          <p:cNvSpPr>
            <a:spLocks noGrp="1"/>
          </p:cNvSpPr>
          <p:nvPr>
            <p:ph type="body" idx="2"/>
          </p:nvPr>
        </p:nvSpPr>
        <p:spPr>
          <a:xfrm>
            <a:off x="799076" y="2570115"/>
            <a:ext cx="9948865" cy="3526800"/>
          </a:xfrm>
        </p:spPr>
        <p:txBody>
          <a:bodyPr/>
          <a:lstStyle/>
          <a:p>
            <a:pPr marL="169329" indent="0">
              <a:lnSpc>
                <a:spcPct val="150000"/>
              </a:lnSpc>
              <a:buNone/>
            </a:pPr>
            <a:r>
              <a:rPr lang="en-GB" b="1" dirty="0">
                <a:solidFill>
                  <a:srgbClr val="FF0000"/>
                </a:solidFill>
              </a:rPr>
              <a:t>Barriers</a:t>
            </a:r>
            <a:r>
              <a:rPr lang="en-GB" dirty="0"/>
              <a:t>: </a:t>
            </a:r>
          </a:p>
          <a:p>
            <a:pPr>
              <a:lnSpc>
                <a:spcPct val="100000"/>
              </a:lnSpc>
            </a:pPr>
            <a:r>
              <a:rPr lang="en-GB" dirty="0"/>
              <a:t>Technical knowledge / digital literacy </a:t>
            </a:r>
          </a:p>
          <a:p>
            <a:pPr>
              <a:lnSpc>
                <a:spcPct val="100000"/>
              </a:lnSpc>
            </a:pPr>
            <a:r>
              <a:rPr lang="en-GB" dirty="0"/>
              <a:t>DiGA knowledge </a:t>
            </a:r>
          </a:p>
          <a:p>
            <a:pPr>
              <a:lnSpc>
                <a:spcPct val="100000"/>
              </a:lnSpc>
            </a:pPr>
            <a:r>
              <a:rPr lang="en-GB" i="1" dirty="0">
                <a:solidFill>
                  <a:schemeClr val="bg1">
                    <a:lumMod val="75000"/>
                  </a:schemeClr>
                </a:solidFill>
              </a:rPr>
              <a:t>Complicated prescription process</a:t>
            </a:r>
          </a:p>
          <a:p>
            <a:pPr>
              <a:lnSpc>
                <a:spcPct val="100000"/>
              </a:lnSpc>
            </a:pPr>
            <a:r>
              <a:rPr lang="en-GB" i="1" dirty="0">
                <a:solidFill>
                  <a:schemeClr val="bg1">
                    <a:lumMod val="75000"/>
                  </a:schemeClr>
                </a:solidFill>
              </a:rPr>
              <a:t>Time constraints </a:t>
            </a:r>
          </a:p>
          <a:p>
            <a:pPr>
              <a:lnSpc>
                <a:spcPct val="100000"/>
              </a:lnSpc>
            </a:pPr>
            <a:r>
              <a:rPr lang="en-GB" dirty="0"/>
              <a:t>Insufficient compensation</a:t>
            </a:r>
          </a:p>
          <a:p>
            <a:pPr>
              <a:lnSpc>
                <a:spcPct val="100000"/>
              </a:lnSpc>
            </a:pPr>
            <a:r>
              <a:rPr lang="en-GB" i="1" dirty="0">
                <a:solidFill>
                  <a:schemeClr val="bg1">
                    <a:lumMod val="75000"/>
                  </a:schemeClr>
                </a:solidFill>
              </a:rPr>
              <a:t>Forgetting DiGA </a:t>
            </a:r>
          </a:p>
          <a:p>
            <a:pPr>
              <a:lnSpc>
                <a:spcPct val="100000"/>
              </a:lnSpc>
            </a:pPr>
            <a:r>
              <a:rPr lang="en-GB" dirty="0"/>
              <a:t>Patient scepticism </a:t>
            </a:r>
          </a:p>
          <a:p>
            <a:pPr>
              <a:lnSpc>
                <a:spcPct val="100000"/>
              </a:lnSpc>
            </a:pPr>
            <a:r>
              <a:rPr lang="en-GB" dirty="0"/>
              <a:t>Concerns about patient‘s motivation, compliance and technical literacy </a:t>
            </a:r>
          </a:p>
          <a:p>
            <a:pPr>
              <a:lnSpc>
                <a:spcPct val="100000"/>
              </a:lnSpc>
            </a:pPr>
            <a:r>
              <a:rPr lang="en-GB" dirty="0"/>
              <a:t>Doubting effectiveness / preference for traditional methods </a:t>
            </a:r>
          </a:p>
          <a:p>
            <a:pPr>
              <a:lnSpc>
                <a:spcPct val="100000"/>
              </a:lnSpc>
            </a:pPr>
            <a:r>
              <a:rPr lang="en-GB" dirty="0"/>
              <a:t>Data security concerns </a:t>
            </a:r>
          </a:p>
          <a:p>
            <a:pPr>
              <a:lnSpc>
                <a:spcPct val="100000"/>
              </a:lnSpc>
            </a:pPr>
            <a:r>
              <a:rPr lang="en-GB" dirty="0"/>
              <a:t>Challenges integrating DiGA in existing therapies </a:t>
            </a:r>
          </a:p>
        </p:txBody>
      </p:sp>
      <p:sp>
        <p:nvSpPr>
          <p:cNvPr id="7" name="Untertitel 3">
            <a:extLst>
              <a:ext uri="{FF2B5EF4-FFF2-40B4-BE49-F238E27FC236}">
                <a16:creationId xmlns:a16="http://schemas.microsoft.com/office/drawing/2014/main" id="{E9A7C48A-B762-DA69-2E5D-2C206D3B8F6A}"/>
              </a:ext>
            </a:extLst>
          </p:cNvPr>
          <p:cNvSpPr txBox="1">
            <a:spLocks/>
          </p:cNvSpPr>
          <p:nvPr/>
        </p:nvSpPr>
        <p:spPr>
          <a:xfrm>
            <a:off x="924000" y="2139387"/>
            <a:ext cx="10344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63B3B"/>
              </a:buClr>
              <a:buSzPts val="2000"/>
              <a:buFont typeface="DM Sans"/>
              <a:buNone/>
              <a:defRPr sz="2000" b="0" i="0" u="none" strike="noStrike" cap="none">
                <a:solidFill>
                  <a:srgbClr val="363B3B"/>
                </a:solidFill>
                <a:latin typeface="DM Sans"/>
                <a:ea typeface="DM Sans"/>
                <a:cs typeface="DM Sans"/>
                <a:sym typeface="DM Sans"/>
              </a:defRPr>
            </a:lvl1pPr>
            <a:lvl2pPr marR="0" lvl="1"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2pPr>
            <a:lvl3pPr marR="0" lvl="2"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3pPr>
            <a:lvl4pPr marR="0" lvl="3"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4pPr>
            <a:lvl5pPr marR="0" lvl="4"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5pPr>
            <a:lvl6pPr marR="0" lvl="5"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6pPr>
            <a:lvl7pPr marR="0" lvl="6"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7pPr>
            <a:lvl8pPr marR="0" lvl="7"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8pPr>
            <a:lvl9pPr marR="0" lvl="8" algn="l" rtl="0">
              <a:lnSpc>
                <a:spcPct val="100000"/>
              </a:lnSpc>
              <a:spcBef>
                <a:spcPts val="0"/>
              </a:spcBef>
              <a:spcAft>
                <a:spcPts val="0"/>
              </a:spcAft>
              <a:buClr>
                <a:srgbClr val="363B3B"/>
              </a:buClr>
              <a:buSzPts val="1400"/>
              <a:buFont typeface="Arial"/>
              <a:buNone/>
              <a:defRPr sz="1400" b="0" i="0" u="none" strike="noStrike" cap="none">
                <a:solidFill>
                  <a:srgbClr val="363B3B"/>
                </a:solidFill>
                <a:latin typeface="Arial"/>
                <a:ea typeface="Arial"/>
                <a:cs typeface="Arial"/>
                <a:sym typeface="Arial"/>
              </a:defRPr>
            </a:lvl9pPr>
          </a:lstStyle>
          <a:p>
            <a:pPr defTabSz="1219170"/>
            <a:r>
              <a:rPr lang="en-GB" sz="2400" b="1" i="1" kern="0" dirty="0">
                <a:solidFill>
                  <a:srgbClr val="037D6B"/>
                </a:solidFill>
              </a:rPr>
              <a:t>Provider level findings </a:t>
            </a:r>
          </a:p>
          <a:p>
            <a:pPr defTabSz="1219170"/>
            <a:endParaRPr lang="en-GB" sz="2667" kern="0" dirty="0"/>
          </a:p>
          <a:p>
            <a:pPr defTabSz="1219170"/>
            <a:endParaRPr lang="en-GB" sz="2667" kern="0" dirty="0"/>
          </a:p>
        </p:txBody>
      </p:sp>
      <p:pic>
        <p:nvPicPr>
          <p:cNvPr id="10" name="Grafik 9">
            <a:extLst>
              <a:ext uri="{FF2B5EF4-FFF2-40B4-BE49-F238E27FC236}">
                <a16:creationId xmlns:a16="http://schemas.microsoft.com/office/drawing/2014/main" id="{37280A48-ECA9-B44A-3649-FDCAAF9CA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1261" y="2521187"/>
            <a:ext cx="4121665" cy="2742888"/>
          </a:xfrm>
          <a:prstGeom prst="rect">
            <a:avLst/>
          </a:prstGeom>
        </p:spPr>
      </p:pic>
      <p:pic>
        <p:nvPicPr>
          <p:cNvPr id="11" name="Picture 2">
            <a:extLst>
              <a:ext uri="{FF2B5EF4-FFF2-40B4-BE49-F238E27FC236}">
                <a16:creationId xmlns:a16="http://schemas.microsoft.com/office/drawing/2014/main" id="{540411B4-F15B-8835-68D9-0B5D84C05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707875"/>
      </p:ext>
    </p:extLst>
  </p:cSld>
  <p:clrMapOvr>
    <a:overrideClrMapping bg1="lt1" tx1="dk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F4410-6A20-30CE-5B05-2E4BD6EEEBCD}"/>
              </a:ext>
            </a:extLst>
          </p:cNvPr>
          <p:cNvSpPr>
            <a:spLocks noGrp="1"/>
          </p:cNvSpPr>
          <p:nvPr>
            <p:ph type="title"/>
          </p:nvPr>
        </p:nvSpPr>
        <p:spPr/>
        <p:txBody>
          <a:bodyPr>
            <a:normAutofit/>
          </a:bodyPr>
          <a:lstStyle/>
          <a:p>
            <a:r>
              <a:rPr lang="de-DE" dirty="0" err="1"/>
              <a:t>Results</a:t>
            </a:r>
            <a:r>
              <a:rPr lang="de-DE" dirty="0"/>
              <a:t> </a:t>
            </a:r>
            <a:r>
              <a:rPr lang="de-DE" dirty="0" err="1"/>
              <a:t>user</a:t>
            </a:r>
            <a:r>
              <a:rPr lang="de-DE" dirty="0"/>
              <a:t> </a:t>
            </a:r>
            <a:r>
              <a:rPr lang="de-DE" dirty="0" err="1"/>
              <a:t>research</a:t>
            </a:r>
            <a:r>
              <a:rPr lang="de-DE" dirty="0"/>
              <a:t> HB </a:t>
            </a:r>
            <a:r>
              <a:rPr lang="de-DE" dirty="0" err="1"/>
              <a:t>data</a:t>
            </a:r>
            <a:r>
              <a:rPr lang="de-DE" dirty="0"/>
              <a:t> </a:t>
            </a:r>
          </a:p>
        </p:txBody>
      </p:sp>
      <p:sp>
        <p:nvSpPr>
          <p:cNvPr id="3" name="Foliennummernplatzhalter 2">
            <a:extLst>
              <a:ext uri="{FF2B5EF4-FFF2-40B4-BE49-F238E27FC236}">
                <a16:creationId xmlns:a16="http://schemas.microsoft.com/office/drawing/2014/main" id="{3A7D251F-E4DF-920C-6889-E2064D0568E8}"/>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62</a:t>
            </a:fld>
            <a:endParaRPr lang="en-GB" kern="0">
              <a:solidFill>
                <a:srgbClr val="595959"/>
              </a:solidFill>
            </a:endParaRPr>
          </a:p>
        </p:txBody>
      </p:sp>
      <p:sp>
        <p:nvSpPr>
          <p:cNvPr id="4" name="Untertitel 3">
            <a:extLst>
              <a:ext uri="{FF2B5EF4-FFF2-40B4-BE49-F238E27FC236}">
                <a16:creationId xmlns:a16="http://schemas.microsoft.com/office/drawing/2014/main" id="{4E21A84C-35B8-9042-E104-09AD424F58B4}"/>
              </a:ext>
            </a:extLst>
          </p:cNvPr>
          <p:cNvSpPr>
            <a:spLocks noGrp="1"/>
          </p:cNvSpPr>
          <p:nvPr>
            <p:ph type="subTitle" idx="1"/>
          </p:nvPr>
        </p:nvSpPr>
        <p:spPr/>
        <p:txBody>
          <a:bodyPr/>
          <a:lstStyle/>
          <a:p>
            <a:endParaRPr lang="de-DE" dirty="0"/>
          </a:p>
        </p:txBody>
      </p:sp>
      <p:sp>
        <p:nvSpPr>
          <p:cNvPr id="5" name="Textplatzhalter 4">
            <a:extLst>
              <a:ext uri="{FF2B5EF4-FFF2-40B4-BE49-F238E27FC236}">
                <a16:creationId xmlns:a16="http://schemas.microsoft.com/office/drawing/2014/main" id="{D3E98738-C6B1-E419-1BE9-F4B917EAB6C6}"/>
              </a:ext>
            </a:extLst>
          </p:cNvPr>
          <p:cNvSpPr>
            <a:spLocks noGrp="1"/>
          </p:cNvSpPr>
          <p:nvPr>
            <p:ph type="body" idx="2"/>
          </p:nvPr>
        </p:nvSpPr>
        <p:spPr/>
        <p:txBody>
          <a:bodyPr/>
          <a:lstStyle/>
          <a:p>
            <a:br>
              <a:rPr lang="de-DE" dirty="0"/>
            </a:br>
            <a:r>
              <a:rPr lang="de-DE" dirty="0"/>
              <a:t>SOURCES:</a:t>
            </a:r>
          </a:p>
          <a:p>
            <a:pPr fontAlgn="base"/>
            <a:r>
              <a:rPr lang="de-DE" dirty="0"/>
              <a:t>2022-08 HCP Interviews </a:t>
            </a:r>
            <a:r>
              <a:rPr lang="de-DE" baseline="30000" dirty="0">
                <a:hlinkClick r:id="rId2"/>
              </a:rPr>
              <a:t>3</a:t>
            </a:r>
          </a:p>
          <a:p>
            <a:pPr fontAlgn="base"/>
            <a:r>
              <a:rPr lang="de-DE" dirty="0"/>
              <a:t>2023-06 HCP Dropout &amp; Progress Report Survey </a:t>
            </a:r>
            <a:r>
              <a:rPr lang="de-DE" baseline="30000" dirty="0">
                <a:hlinkClick r:id="rId3"/>
              </a:rPr>
              <a:t>1</a:t>
            </a:r>
          </a:p>
          <a:p>
            <a:pPr fontAlgn="base"/>
            <a:r>
              <a:rPr lang="de-DE" dirty="0"/>
              <a:t>2024-07 HCP TVB &amp; Portfolio Survey </a:t>
            </a:r>
            <a:r>
              <a:rPr lang="de-DE" baseline="30000" dirty="0">
                <a:hlinkClick r:id="rId4"/>
              </a:rPr>
              <a:t>2</a:t>
            </a:r>
          </a:p>
          <a:p>
            <a:r>
              <a:rPr lang="de-DE" dirty="0"/>
              <a:t>Data Analytics </a:t>
            </a:r>
            <a:r>
              <a:rPr lang="de-DE" dirty="0" err="1"/>
              <a:t>team</a:t>
            </a:r>
            <a:r>
              <a:rPr lang="de-DE" dirty="0"/>
              <a:t> </a:t>
            </a:r>
            <a:r>
              <a:rPr lang="de-DE" dirty="0" err="1"/>
              <a:t>for</a:t>
            </a:r>
            <a:r>
              <a:rPr lang="de-DE" dirty="0"/>
              <a:t> </a:t>
            </a:r>
            <a:r>
              <a:rPr lang="de-DE" dirty="0" err="1"/>
              <a:t>usage</a:t>
            </a:r>
            <a:r>
              <a:rPr lang="de-DE" dirty="0"/>
              <a:t> </a:t>
            </a:r>
            <a:r>
              <a:rPr lang="de-DE" dirty="0" err="1"/>
              <a:t>metrics</a:t>
            </a:r>
            <a:endParaRPr lang="de-DE" dirty="0"/>
          </a:p>
          <a:p>
            <a:r>
              <a:rPr lang="de-DE" b="1" dirty="0">
                <a:hlinkClick r:id="rId3"/>
              </a:rPr>
              <a:t>1</a:t>
            </a:r>
          </a:p>
          <a:p>
            <a:pPr latinLnBrk="1"/>
            <a:r>
              <a:rPr lang="de-DE" b="1" dirty="0">
                <a:hlinkClick r:id="rId3"/>
              </a:rPr>
              <a:t>2023-06 HCP Dropout &amp; therapy progress report Survey</a:t>
            </a:r>
            <a:endParaRPr lang="de-DE" dirty="0">
              <a:hlinkClick r:id="rId3"/>
            </a:endParaRPr>
          </a:p>
          <a:p>
            <a:r>
              <a:rPr lang="de-DE" b="1" dirty="0">
                <a:hlinkClick r:id="rId4"/>
              </a:rPr>
              <a:t>2</a:t>
            </a:r>
          </a:p>
          <a:p>
            <a:pPr latinLnBrk="1"/>
            <a:r>
              <a:rPr lang="de-DE" b="1" dirty="0">
                <a:hlinkClick r:id="rId4"/>
              </a:rPr>
              <a:t>2024-07 HCP TVB &amp; Portfolio Survey</a:t>
            </a:r>
            <a:endParaRPr lang="de-DE" dirty="0">
              <a:hlinkClick r:id="rId4"/>
            </a:endParaRPr>
          </a:p>
          <a:p>
            <a:r>
              <a:rPr lang="de-DE" b="1" dirty="0">
                <a:hlinkClick r:id="rId2"/>
              </a:rPr>
              <a:t>3</a:t>
            </a:r>
          </a:p>
          <a:p>
            <a:pPr latinLnBrk="1"/>
            <a:r>
              <a:rPr lang="de-DE" b="1" dirty="0">
                <a:hlinkClick r:id="rId2"/>
              </a:rPr>
              <a:t>2022-08 Interviews: HCP Personas</a:t>
            </a:r>
            <a:br>
              <a:rPr lang="de-DE" dirty="0"/>
            </a:br>
            <a:endParaRPr lang="de-DE" dirty="0"/>
          </a:p>
          <a:p>
            <a:endParaRPr lang="de-DE" dirty="0"/>
          </a:p>
        </p:txBody>
      </p:sp>
      <p:pic>
        <p:nvPicPr>
          <p:cNvPr id="6" name="Grafik 5">
            <a:extLst>
              <a:ext uri="{FF2B5EF4-FFF2-40B4-BE49-F238E27FC236}">
                <a16:creationId xmlns:a16="http://schemas.microsoft.com/office/drawing/2014/main" id="{5B9E4AC7-987C-4224-6252-755B52687F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824" y="183380"/>
            <a:ext cx="624251" cy="624251"/>
          </a:xfrm>
          <a:prstGeom prst="rect">
            <a:avLst/>
          </a:prstGeom>
        </p:spPr>
      </p:pic>
    </p:spTree>
    <p:extLst>
      <p:ext uri="{BB962C8B-B14F-4D97-AF65-F5344CB8AC3E}">
        <p14:creationId xmlns:p14="http://schemas.microsoft.com/office/powerpoint/2010/main" val="4266453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47"/>
        <p:cNvGrpSpPr/>
        <p:nvPr/>
      </p:nvGrpSpPr>
      <p:grpSpPr>
        <a:xfrm>
          <a:off x="0" y="0"/>
          <a:ext cx="0" cy="0"/>
          <a:chOff x="0" y="0"/>
          <a:chExt cx="0" cy="0"/>
        </a:xfrm>
      </p:grpSpPr>
      <p:sp>
        <p:nvSpPr>
          <p:cNvPr id="48" name="Google Shape;48;p6"/>
          <p:cNvSpPr/>
          <p:nvPr/>
        </p:nvSpPr>
        <p:spPr>
          <a:xfrm>
            <a:off x="11099767" y="455331"/>
            <a:ext cx="1683200" cy="1683200"/>
          </a:xfrm>
          <a:prstGeom prst="teardrop">
            <a:avLst>
              <a:gd name="adj" fmla="val 100000"/>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9;p6"/>
          <p:cNvSpPr txBox="1">
            <a:spLocks noGrp="1"/>
          </p:cNvSpPr>
          <p:nvPr>
            <p:ph type="title"/>
          </p:nvPr>
        </p:nvSpPr>
        <p:spPr>
          <a:xfrm>
            <a:off x="924000" y="2665300"/>
            <a:ext cx="10344000" cy="763600"/>
          </a:xfrm>
          <a:prstGeom prst="rect">
            <a:avLst/>
          </a:prstGeom>
        </p:spPr>
        <p:txBody>
          <a:bodyPr spcFirstLastPara="1" wrap="square" lIns="121900" tIns="121900" rIns="121900" bIns="121900" anchor="t" anchorCtr="0">
            <a:noAutofit/>
          </a:bodyPr>
          <a:lstStyle/>
          <a:p>
            <a:pPr>
              <a:buSzPts val="990"/>
            </a:pPr>
            <a:r>
              <a:rPr lang="en-GB" sz="5360" dirty="0"/>
              <a:t>Study 2: Assessing strategies  </a:t>
            </a:r>
            <a:endParaRPr sz="5360" dirty="0"/>
          </a:p>
        </p:txBody>
      </p:sp>
      <p:sp>
        <p:nvSpPr>
          <p:cNvPr id="50" name="Google Shape;50;p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GB" kern="0">
                <a:solidFill>
                  <a:srgbClr val="595959"/>
                </a:solidFill>
              </a:rPr>
              <a:pPr defTabSz="1219170">
                <a:buClr>
                  <a:srgbClr val="000000"/>
                </a:buClr>
              </a:pPr>
              <a:t>63</a:t>
            </a:fld>
            <a:endParaRPr kern="0">
              <a:solidFill>
                <a:srgbClr val="595959"/>
              </a:solidFill>
            </a:endParaRPr>
          </a:p>
        </p:txBody>
      </p:sp>
      <p:pic>
        <p:nvPicPr>
          <p:cNvPr id="51" name="Google Shape;51;p6"/>
          <p:cNvPicPr preferRelativeResize="0"/>
          <p:nvPr/>
        </p:nvPicPr>
        <p:blipFill>
          <a:blip r:embed="rId3">
            <a:alphaModFix/>
          </a:blip>
          <a:stretch>
            <a:fillRect/>
          </a:stretch>
        </p:blipFill>
        <p:spPr>
          <a:xfrm>
            <a:off x="1079668" y="5774600"/>
            <a:ext cx="2911409" cy="2258901"/>
          </a:xfrm>
          <a:prstGeom prst="rect">
            <a:avLst/>
          </a:prstGeom>
          <a:noFill/>
          <a:ln>
            <a:noFill/>
          </a:ln>
        </p:spPr>
      </p:pic>
      <p:pic>
        <p:nvPicPr>
          <p:cNvPr id="2" name="Grafik 1">
            <a:extLst>
              <a:ext uri="{FF2B5EF4-FFF2-40B4-BE49-F238E27FC236}">
                <a16:creationId xmlns:a16="http://schemas.microsoft.com/office/drawing/2014/main" id="{25124819-16C9-F530-0C25-6A958EAB70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24" y="183380"/>
            <a:ext cx="624251" cy="624251"/>
          </a:xfrm>
          <a:prstGeom prst="rect">
            <a:avLst/>
          </a:prstGeom>
        </p:spPr>
      </p:pic>
      <p:pic>
        <p:nvPicPr>
          <p:cNvPr id="3" name="Picture 2">
            <a:extLst>
              <a:ext uri="{FF2B5EF4-FFF2-40B4-BE49-F238E27FC236}">
                <a16:creationId xmlns:a16="http://schemas.microsoft.com/office/drawing/2014/main" id="{536C1C64-FFC1-F577-80A3-2FBC27F05F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189F530-6AE8-4135-881E-FC9D7D31DC41}"/>
              </a:ext>
            </a:extLst>
          </p:cNvPr>
          <p:cNvSpPr txBox="1"/>
          <p:nvPr/>
        </p:nvSpPr>
        <p:spPr>
          <a:xfrm>
            <a:off x="4367244" y="5774601"/>
            <a:ext cx="7175400" cy="995401"/>
          </a:xfrm>
          <a:prstGeom prst="rect">
            <a:avLst/>
          </a:prstGeom>
          <a:noFill/>
        </p:spPr>
        <p:txBody>
          <a:bodyPr wrap="square">
            <a:spAutoFit/>
          </a:bodyPr>
          <a:lstStyle/>
          <a:p>
            <a:pPr defTabSz="1219170">
              <a:buClr>
                <a:srgbClr val="000000"/>
              </a:buClr>
            </a:pPr>
            <a:r>
              <a:rPr lang="de-DE" sz="1467" kern="0" dirty="0">
                <a:solidFill>
                  <a:srgbClr val="222222"/>
                </a:solidFill>
                <a:latin typeface="Arial" panose="020B0604020202020204" pitchFamily="34" charset="0"/>
                <a:cs typeface="Arial"/>
                <a:sym typeface="Arial"/>
              </a:rPr>
              <a:t>Aydin, A., Van </a:t>
            </a:r>
            <a:r>
              <a:rPr lang="de-DE" sz="1467" kern="0" dirty="0" err="1">
                <a:solidFill>
                  <a:srgbClr val="222222"/>
                </a:solidFill>
                <a:latin typeface="Arial" panose="020B0604020202020204" pitchFamily="34" charset="0"/>
                <a:cs typeface="Arial"/>
                <a:sym typeface="Arial"/>
              </a:rPr>
              <a:t>Ballegooijen</a:t>
            </a:r>
            <a:r>
              <a:rPr lang="de-DE" sz="1467" kern="0" dirty="0">
                <a:solidFill>
                  <a:srgbClr val="222222"/>
                </a:solidFill>
                <a:latin typeface="Arial" panose="020B0604020202020204" pitchFamily="34" charset="0"/>
                <a:cs typeface="Arial"/>
                <a:sym typeface="Arial"/>
              </a:rPr>
              <a:t>, W., </a:t>
            </a:r>
            <a:r>
              <a:rPr lang="de-DE" sz="1467" kern="0" dirty="0" err="1">
                <a:solidFill>
                  <a:srgbClr val="222222"/>
                </a:solidFill>
                <a:latin typeface="Arial" panose="020B0604020202020204" pitchFamily="34" charset="0"/>
                <a:cs typeface="Arial"/>
                <a:sym typeface="Arial"/>
              </a:rPr>
              <a:t>Cornelisz</a:t>
            </a:r>
            <a:r>
              <a:rPr lang="de-DE" sz="1467" kern="0" dirty="0">
                <a:solidFill>
                  <a:srgbClr val="222222"/>
                </a:solidFill>
                <a:latin typeface="Arial" panose="020B0604020202020204" pitchFamily="34" charset="0"/>
                <a:cs typeface="Arial"/>
                <a:sym typeface="Arial"/>
              </a:rPr>
              <a:t>, I., &amp; Etzelmueller, A. (2025). </a:t>
            </a:r>
            <a:r>
              <a:rPr lang="de-DE" sz="1467" kern="0" dirty="0" err="1">
                <a:solidFill>
                  <a:srgbClr val="222222"/>
                </a:solidFill>
                <a:latin typeface="Arial" panose="020B0604020202020204" pitchFamily="34" charset="0"/>
                <a:cs typeface="Arial"/>
                <a:sym typeface="Arial"/>
              </a:rPr>
              <a:t>Evaluating</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the</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Feasibility</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of</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Using</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the</a:t>
            </a:r>
            <a:r>
              <a:rPr lang="de-DE" sz="1467" kern="0" dirty="0">
                <a:solidFill>
                  <a:srgbClr val="222222"/>
                </a:solidFill>
                <a:latin typeface="Arial" panose="020B0604020202020204" pitchFamily="34" charset="0"/>
                <a:cs typeface="Arial"/>
                <a:sym typeface="Arial"/>
              </a:rPr>
              <a:t> Multiphase </a:t>
            </a:r>
            <a:r>
              <a:rPr lang="de-DE" sz="1467" kern="0" dirty="0" err="1">
                <a:solidFill>
                  <a:srgbClr val="222222"/>
                </a:solidFill>
                <a:latin typeface="Arial" panose="020B0604020202020204" pitchFamily="34" charset="0"/>
                <a:cs typeface="Arial"/>
                <a:sym typeface="Arial"/>
              </a:rPr>
              <a:t>Optimization</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Strategy</a:t>
            </a:r>
            <a:r>
              <a:rPr lang="de-DE" sz="1467" kern="0" dirty="0">
                <a:solidFill>
                  <a:srgbClr val="222222"/>
                </a:solidFill>
                <a:latin typeface="Arial" panose="020B0604020202020204" pitchFamily="34" charset="0"/>
                <a:cs typeface="Arial"/>
                <a:sym typeface="Arial"/>
              </a:rPr>
              <a:t> Framework </a:t>
            </a:r>
            <a:r>
              <a:rPr lang="de-DE" sz="1467" kern="0" dirty="0" err="1">
                <a:solidFill>
                  <a:srgbClr val="222222"/>
                </a:solidFill>
                <a:latin typeface="Arial" panose="020B0604020202020204" pitchFamily="34" charset="0"/>
                <a:cs typeface="Arial"/>
                <a:sym typeface="Arial"/>
              </a:rPr>
              <a:t>to</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Assess</a:t>
            </a:r>
            <a:r>
              <a:rPr lang="de-DE" sz="1467" kern="0" dirty="0">
                <a:solidFill>
                  <a:srgbClr val="222222"/>
                </a:solidFill>
                <a:latin typeface="Arial" panose="020B0604020202020204" pitchFamily="34" charset="0"/>
                <a:cs typeface="Arial"/>
                <a:sym typeface="Arial"/>
              </a:rPr>
              <a:t> Implementation </a:t>
            </a:r>
            <a:r>
              <a:rPr lang="de-DE" sz="1467" kern="0" dirty="0" err="1">
                <a:solidFill>
                  <a:srgbClr val="222222"/>
                </a:solidFill>
                <a:latin typeface="Arial" panose="020B0604020202020204" pitchFamily="34" charset="0"/>
                <a:cs typeface="Arial"/>
                <a:sym typeface="Arial"/>
              </a:rPr>
              <a:t>Strategies</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for</a:t>
            </a:r>
            <a:r>
              <a:rPr lang="de-DE" sz="1467" kern="0" dirty="0">
                <a:solidFill>
                  <a:srgbClr val="222222"/>
                </a:solidFill>
                <a:latin typeface="Arial" panose="020B0604020202020204" pitchFamily="34" charset="0"/>
                <a:cs typeface="Arial"/>
                <a:sym typeface="Arial"/>
              </a:rPr>
              <a:t> Digital Mental Health </a:t>
            </a:r>
            <a:r>
              <a:rPr lang="de-DE" sz="1467" kern="0" dirty="0" err="1">
                <a:solidFill>
                  <a:srgbClr val="222222"/>
                </a:solidFill>
                <a:latin typeface="Arial" panose="020B0604020202020204" pitchFamily="34" charset="0"/>
                <a:cs typeface="Arial"/>
                <a:sym typeface="Arial"/>
              </a:rPr>
              <a:t>Applications</a:t>
            </a:r>
            <a:r>
              <a:rPr lang="de-DE" sz="1467" kern="0" dirty="0">
                <a:solidFill>
                  <a:srgbClr val="222222"/>
                </a:solidFill>
                <a:latin typeface="Arial" panose="020B0604020202020204" pitchFamily="34" charset="0"/>
                <a:cs typeface="Arial"/>
                <a:sym typeface="Arial"/>
              </a:rPr>
              <a:t> </a:t>
            </a:r>
            <a:r>
              <a:rPr lang="de-DE" sz="1467" kern="0" dirty="0" err="1">
                <a:solidFill>
                  <a:srgbClr val="222222"/>
                </a:solidFill>
                <a:latin typeface="Arial" panose="020B0604020202020204" pitchFamily="34" charset="0"/>
                <a:cs typeface="Arial"/>
                <a:sym typeface="Arial"/>
              </a:rPr>
              <a:t>Activations</a:t>
            </a:r>
            <a:r>
              <a:rPr lang="de-DE" sz="1467" kern="0" dirty="0">
                <a:solidFill>
                  <a:srgbClr val="222222"/>
                </a:solidFill>
                <a:latin typeface="Arial" panose="020B0604020202020204" pitchFamily="34" charset="0"/>
                <a:cs typeface="Arial"/>
                <a:sym typeface="Arial"/>
              </a:rPr>
              <a:t> A Proof </a:t>
            </a:r>
            <a:r>
              <a:rPr lang="de-DE" sz="1467" kern="0" dirty="0" err="1">
                <a:solidFill>
                  <a:srgbClr val="222222"/>
                </a:solidFill>
                <a:latin typeface="Arial" panose="020B0604020202020204" pitchFamily="34" charset="0"/>
                <a:cs typeface="Arial"/>
                <a:sym typeface="Arial"/>
              </a:rPr>
              <a:t>of</a:t>
            </a:r>
            <a:r>
              <a:rPr lang="de-DE" sz="1467" kern="0" dirty="0">
                <a:solidFill>
                  <a:srgbClr val="222222"/>
                </a:solidFill>
                <a:latin typeface="Arial" panose="020B0604020202020204" pitchFamily="34" charset="0"/>
                <a:cs typeface="Arial"/>
                <a:sym typeface="Arial"/>
              </a:rPr>
              <a:t> Concept Study. </a:t>
            </a:r>
            <a:r>
              <a:rPr lang="de-DE" sz="1467" i="1" kern="0" dirty="0">
                <a:solidFill>
                  <a:srgbClr val="222222"/>
                </a:solidFill>
                <a:latin typeface="Arial" panose="020B0604020202020204" pitchFamily="34" charset="0"/>
                <a:cs typeface="Arial"/>
                <a:sym typeface="Arial"/>
              </a:rPr>
              <a:t>Frontiers in Digital Health</a:t>
            </a:r>
            <a:r>
              <a:rPr lang="de-DE" sz="1467" kern="0" dirty="0">
                <a:solidFill>
                  <a:srgbClr val="222222"/>
                </a:solidFill>
                <a:latin typeface="Arial" panose="020B0604020202020204" pitchFamily="34" charset="0"/>
                <a:cs typeface="Arial"/>
                <a:sym typeface="Arial"/>
              </a:rPr>
              <a:t>, </a:t>
            </a:r>
            <a:r>
              <a:rPr lang="de-DE" sz="1467" i="1" kern="0" dirty="0">
                <a:solidFill>
                  <a:srgbClr val="222222"/>
                </a:solidFill>
                <a:latin typeface="Arial" panose="020B0604020202020204" pitchFamily="34" charset="0"/>
                <a:cs typeface="Arial"/>
                <a:sym typeface="Arial"/>
              </a:rPr>
              <a:t>7</a:t>
            </a:r>
            <a:r>
              <a:rPr lang="de-DE" sz="1467" kern="0" dirty="0">
                <a:solidFill>
                  <a:srgbClr val="222222"/>
                </a:solidFill>
                <a:latin typeface="Arial" panose="020B0604020202020204" pitchFamily="34" charset="0"/>
                <a:cs typeface="Arial"/>
                <a:sym typeface="Arial"/>
              </a:rPr>
              <a:t>, 1509415.</a:t>
            </a:r>
            <a:endParaRPr lang="de-DE" sz="1467" kern="0" dirty="0">
              <a:solidFill>
                <a:srgbClr val="000000"/>
              </a:solidFill>
              <a:latin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531A-903D-DFBD-9411-6E56F0B7F0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805B31-D258-3318-0860-7B8E2B77104F}"/>
              </a:ext>
            </a:extLst>
          </p:cNvPr>
          <p:cNvSpPr>
            <a:spLocks noGrp="1"/>
          </p:cNvSpPr>
          <p:nvPr>
            <p:ph type="title"/>
          </p:nvPr>
        </p:nvSpPr>
        <p:spPr>
          <a:xfrm>
            <a:off x="952611" y="778897"/>
            <a:ext cx="10344000" cy="763600"/>
          </a:xfrm>
        </p:spPr>
        <p:txBody>
          <a:bodyPr>
            <a:normAutofit/>
          </a:bodyPr>
          <a:lstStyle/>
          <a:p>
            <a:r>
              <a:rPr lang="de-DE" dirty="0"/>
              <a:t>Method Study 2</a:t>
            </a:r>
          </a:p>
        </p:txBody>
      </p:sp>
      <p:sp>
        <p:nvSpPr>
          <p:cNvPr id="3" name="Foliennummernplatzhalter 2">
            <a:extLst>
              <a:ext uri="{FF2B5EF4-FFF2-40B4-BE49-F238E27FC236}">
                <a16:creationId xmlns:a16="http://schemas.microsoft.com/office/drawing/2014/main" id="{3355E8EF-7CE0-8E67-86D7-90ED2ECEB8FC}"/>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64</a:t>
            </a:fld>
            <a:endParaRPr lang="en-GB" kern="0">
              <a:solidFill>
                <a:srgbClr val="595959"/>
              </a:solidFill>
            </a:endParaRPr>
          </a:p>
        </p:txBody>
      </p:sp>
      <p:pic>
        <p:nvPicPr>
          <p:cNvPr id="17" name="Grafik 16" descr="Ein Bild, das Person, Kleidung, Im Haus, Wand enthält.&#10;&#10;KI-generierte Inhalte können fehlerhaft sein.">
            <a:extLst>
              <a:ext uri="{FF2B5EF4-FFF2-40B4-BE49-F238E27FC236}">
                <a16:creationId xmlns:a16="http://schemas.microsoft.com/office/drawing/2014/main" id="{51BB9008-3A4D-9AEF-5995-4926D9D26ADC}"/>
              </a:ext>
            </a:extLst>
          </p:cNvPr>
          <p:cNvPicPr>
            <a:picLocks noChangeAspect="1"/>
          </p:cNvPicPr>
          <p:nvPr/>
        </p:nvPicPr>
        <p:blipFill>
          <a:blip r:embed="rId3"/>
          <a:stretch>
            <a:fillRect/>
          </a:stretch>
        </p:blipFill>
        <p:spPr>
          <a:xfrm>
            <a:off x="668311" y="1436413"/>
            <a:ext cx="4948003" cy="4948003"/>
          </a:xfrm>
          <a:prstGeom prst="rect">
            <a:avLst/>
          </a:prstGeom>
        </p:spPr>
      </p:pic>
      <p:pic>
        <p:nvPicPr>
          <p:cNvPr id="21" name="Grafik 20" descr="Ein Bild, das Person, Im Haus, Wand, Kleidung enthält.&#10;&#10;KI-generierte Inhalte können fehlerhaft sein.">
            <a:extLst>
              <a:ext uri="{FF2B5EF4-FFF2-40B4-BE49-F238E27FC236}">
                <a16:creationId xmlns:a16="http://schemas.microsoft.com/office/drawing/2014/main" id="{2DBBAEA2-1601-939D-5808-8265953E7714}"/>
              </a:ext>
            </a:extLst>
          </p:cNvPr>
          <p:cNvPicPr>
            <a:picLocks noChangeAspect="1"/>
          </p:cNvPicPr>
          <p:nvPr/>
        </p:nvPicPr>
        <p:blipFill>
          <a:blip r:embed="rId4"/>
          <a:stretch>
            <a:fillRect/>
          </a:stretch>
        </p:blipFill>
        <p:spPr>
          <a:xfrm>
            <a:off x="6096001" y="1436416"/>
            <a:ext cx="4948001" cy="4948001"/>
          </a:xfrm>
          <a:prstGeom prst="rect">
            <a:avLst/>
          </a:prstGeom>
        </p:spPr>
      </p:pic>
      <p:pic>
        <p:nvPicPr>
          <p:cNvPr id="22" name="Picture 2">
            <a:extLst>
              <a:ext uri="{FF2B5EF4-FFF2-40B4-BE49-F238E27FC236}">
                <a16:creationId xmlns:a16="http://schemas.microsoft.com/office/drawing/2014/main" id="{918011CD-D4CD-A31F-6BE1-7A0956ADF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11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6110-81B4-3EC6-4675-22888BC9ED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34CF71-7099-57AE-EB6F-23C01178782A}"/>
              </a:ext>
            </a:extLst>
          </p:cNvPr>
          <p:cNvSpPr>
            <a:spLocks noGrp="1"/>
          </p:cNvSpPr>
          <p:nvPr>
            <p:ph type="title"/>
          </p:nvPr>
        </p:nvSpPr>
        <p:spPr>
          <a:xfrm>
            <a:off x="952611" y="792149"/>
            <a:ext cx="10344000" cy="763600"/>
          </a:xfrm>
        </p:spPr>
        <p:txBody>
          <a:bodyPr>
            <a:normAutofit/>
          </a:bodyPr>
          <a:lstStyle/>
          <a:p>
            <a:r>
              <a:rPr lang="de-DE" dirty="0"/>
              <a:t>Method Study 2</a:t>
            </a:r>
          </a:p>
        </p:txBody>
      </p:sp>
      <p:sp>
        <p:nvSpPr>
          <p:cNvPr id="3" name="Foliennummernplatzhalter 2">
            <a:extLst>
              <a:ext uri="{FF2B5EF4-FFF2-40B4-BE49-F238E27FC236}">
                <a16:creationId xmlns:a16="http://schemas.microsoft.com/office/drawing/2014/main" id="{C8818EC3-1D5C-A6C7-5FF7-775219B2E9DA}"/>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65</a:t>
            </a:fld>
            <a:endParaRPr lang="en-GB" kern="0">
              <a:solidFill>
                <a:srgbClr val="595959"/>
              </a:solidFill>
            </a:endParaRPr>
          </a:p>
        </p:txBody>
      </p:sp>
      <p:pic>
        <p:nvPicPr>
          <p:cNvPr id="2050" name="Picture 2" descr="The multiphase optimization strategy (MOST) | Download Scientific Diagram">
            <a:extLst>
              <a:ext uri="{FF2B5EF4-FFF2-40B4-BE49-F238E27FC236}">
                <a16:creationId xmlns:a16="http://schemas.microsoft.com/office/drawing/2014/main" id="{D6FC0BDA-D0E3-43D9-B71A-448F1E64F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7493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EE2B6FA-A9CB-E53D-F63F-B573D08DE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00" y="323363"/>
            <a:ext cx="955813" cy="49628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E72C907-2270-C028-7CFF-8B54B61988BD}"/>
              </a:ext>
            </a:extLst>
          </p:cNvPr>
          <p:cNvSpPr txBox="1"/>
          <p:nvPr/>
        </p:nvSpPr>
        <p:spPr>
          <a:xfrm>
            <a:off x="163789" y="5231955"/>
            <a:ext cx="4129915" cy="1384995"/>
          </a:xfrm>
          <a:prstGeom prst="rect">
            <a:avLst/>
          </a:prstGeom>
          <a:noFill/>
        </p:spPr>
        <p:txBody>
          <a:bodyPr wrap="square">
            <a:spAutoFit/>
          </a:bodyPr>
          <a:lstStyle/>
          <a:p>
            <a:pPr defTabSz="1219170">
              <a:buClr>
                <a:srgbClr val="000000"/>
              </a:buClr>
            </a:pPr>
            <a:r>
              <a:rPr lang="de-DE" sz="1400" kern="0" dirty="0">
                <a:solidFill>
                  <a:srgbClr val="282828"/>
                </a:solidFill>
                <a:latin typeface="InftyFallback"/>
                <a:cs typeface="Arial"/>
                <a:sym typeface="Arial"/>
              </a:rPr>
              <a:t>Collins LM. </a:t>
            </a:r>
            <a:r>
              <a:rPr lang="de-DE" sz="1400" i="1" kern="0" dirty="0" err="1">
                <a:solidFill>
                  <a:srgbClr val="282828"/>
                </a:solidFill>
                <a:latin typeface="InftyFallback"/>
                <a:cs typeface="Arial"/>
                <a:sym typeface="Arial"/>
              </a:rPr>
              <a:t>Optimization</a:t>
            </a:r>
            <a:r>
              <a:rPr lang="de-DE" sz="1400" i="1" kern="0" dirty="0">
                <a:solidFill>
                  <a:srgbClr val="282828"/>
                </a:solidFill>
                <a:latin typeface="InftyFallback"/>
                <a:cs typeface="Arial"/>
                <a:sym typeface="Arial"/>
              </a:rPr>
              <a:t> </a:t>
            </a:r>
            <a:r>
              <a:rPr lang="de-DE" sz="1400" i="1" kern="0" dirty="0" err="1">
                <a:solidFill>
                  <a:srgbClr val="282828"/>
                </a:solidFill>
                <a:latin typeface="InftyFallback"/>
                <a:cs typeface="Arial"/>
                <a:sym typeface="Arial"/>
              </a:rPr>
              <a:t>of</a:t>
            </a:r>
            <a:r>
              <a:rPr lang="de-DE" sz="1400" i="1" kern="0" dirty="0">
                <a:solidFill>
                  <a:srgbClr val="282828"/>
                </a:solidFill>
                <a:latin typeface="InftyFallback"/>
                <a:cs typeface="Arial"/>
                <a:sym typeface="Arial"/>
              </a:rPr>
              <a:t> Behavioral, </a:t>
            </a:r>
            <a:r>
              <a:rPr lang="de-DE" sz="1400" i="1" kern="0" dirty="0" err="1">
                <a:solidFill>
                  <a:srgbClr val="282828"/>
                </a:solidFill>
                <a:latin typeface="InftyFallback"/>
                <a:cs typeface="Arial"/>
                <a:sym typeface="Arial"/>
              </a:rPr>
              <a:t>Biobehavioral</a:t>
            </a:r>
            <a:r>
              <a:rPr lang="de-DE" sz="1400" i="1" kern="0" dirty="0">
                <a:solidFill>
                  <a:srgbClr val="282828"/>
                </a:solidFill>
                <a:latin typeface="InftyFallback"/>
                <a:cs typeface="Arial"/>
                <a:sym typeface="Arial"/>
              </a:rPr>
              <a:t>, and Biomedical </a:t>
            </a:r>
            <a:r>
              <a:rPr lang="de-DE" sz="1400" i="1" kern="0" dirty="0" err="1">
                <a:solidFill>
                  <a:srgbClr val="282828"/>
                </a:solidFill>
                <a:latin typeface="InftyFallback"/>
                <a:cs typeface="Arial"/>
                <a:sym typeface="Arial"/>
              </a:rPr>
              <a:t>Interventions</a:t>
            </a:r>
            <a:r>
              <a:rPr lang="de-DE" sz="1400" i="1" kern="0" dirty="0">
                <a:solidFill>
                  <a:srgbClr val="282828"/>
                </a:solidFill>
                <a:latin typeface="InftyFallback"/>
                <a:cs typeface="Arial"/>
                <a:sym typeface="Arial"/>
              </a:rPr>
              <a:t>: The Multiphase </a:t>
            </a:r>
            <a:r>
              <a:rPr lang="de-DE" sz="1400" i="1" kern="0" dirty="0" err="1">
                <a:solidFill>
                  <a:srgbClr val="282828"/>
                </a:solidFill>
                <a:latin typeface="InftyFallback"/>
                <a:cs typeface="Arial"/>
                <a:sym typeface="Arial"/>
              </a:rPr>
              <a:t>Optimization</a:t>
            </a:r>
            <a:r>
              <a:rPr lang="de-DE" sz="1400" i="1" kern="0" dirty="0">
                <a:solidFill>
                  <a:srgbClr val="282828"/>
                </a:solidFill>
                <a:latin typeface="InftyFallback"/>
                <a:cs typeface="Arial"/>
                <a:sym typeface="Arial"/>
              </a:rPr>
              <a:t> </a:t>
            </a:r>
            <a:r>
              <a:rPr lang="de-DE" sz="1400" i="1" kern="0" dirty="0" err="1">
                <a:solidFill>
                  <a:srgbClr val="282828"/>
                </a:solidFill>
                <a:latin typeface="InftyFallback"/>
                <a:cs typeface="Arial"/>
                <a:sym typeface="Arial"/>
              </a:rPr>
              <a:t>Strategy</a:t>
            </a:r>
            <a:r>
              <a:rPr lang="de-DE" sz="1400" i="1" kern="0" dirty="0">
                <a:solidFill>
                  <a:srgbClr val="282828"/>
                </a:solidFill>
                <a:latin typeface="InftyFallback"/>
                <a:cs typeface="Arial"/>
                <a:sym typeface="Arial"/>
              </a:rPr>
              <a:t> (MOST)</a:t>
            </a:r>
            <a:r>
              <a:rPr lang="de-DE" sz="1400" kern="0" dirty="0">
                <a:solidFill>
                  <a:srgbClr val="282828"/>
                </a:solidFill>
                <a:latin typeface="InftyFallback"/>
                <a:cs typeface="Arial"/>
                <a:sym typeface="Arial"/>
              </a:rPr>
              <a:t>. Cham: Springer International Publishing (</a:t>
            </a:r>
            <a:r>
              <a:rPr lang="de-DE" sz="1400" kern="0" dirty="0" err="1">
                <a:solidFill>
                  <a:srgbClr val="282828"/>
                </a:solidFill>
                <a:latin typeface="InftyFallback"/>
                <a:cs typeface="Arial"/>
                <a:sym typeface="Arial"/>
              </a:rPr>
              <a:t>Statistics</a:t>
            </a:r>
            <a:r>
              <a:rPr lang="de-DE" sz="1400" kern="0" dirty="0">
                <a:solidFill>
                  <a:srgbClr val="282828"/>
                </a:solidFill>
                <a:latin typeface="InftyFallback"/>
                <a:cs typeface="Arial"/>
                <a:sym typeface="Arial"/>
              </a:rPr>
              <a:t> </a:t>
            </a:r>
            <a:r>
              <a:rPr lang="de-DE" sz="1400" kern="0" dirty="0" err="1">
                <a:solidFill>
                  <a:srgbClr val="282828"/>
                </a:solidFill>
                <a:latin typeface="InftyFallback"/>
                <a:cs typeface="Arial"/>
                <a:sym typeface="Arial"/>
              </a:rPr>
              <a:t>for</a:t>
            </a:r>
            <a:r>
              <a:rPr lang="de-DE" sz="1400" kern="0" dirty="0">
                <a:solidFill>
                  <a:srgbClr val="282828"/>
                </a:solidFill>
                <a:latin typeface="InftyFallback"/>
                <a:cs typeface="Arial"/>
                <a:sym typeface="Arial"/>
              </a:rPr>
              <a:t> </a:t>
            </a:r>
            <a:r>
              <a:rPr lang="de-DE" sz="1400" kern="0" dirty="0" err="1">
                <a:solidFill>
                  <a:srgbClr val="282828"/>
                </a:solidFill>
                <a:latin typeface="InftyFallback"/>
                <a:cs typeface="Arial"/>
                <a:sym typeface="Arial"/>
              </a:rPr>
              <a:t>Social</a:t>
            </a:r>
            <a:r>
              <a:rPr lang="de-DE" sz="1400" kern="0" dirty="0">
                <a:solidFill>
                  <a:srgbClr val="282828"/>
                </a:solidFill>
                <a:latin typeface="InftyFallback"/>
                <a:cs typeface="Arial"/>
                <a:sym typeface="Arial"/>
              </a:rPr>
              <a:t> and Behavioral Sciences) (2018). </a:t>
            </a:r>
            <a:r>
              <a:rPr lang="de-DE" sz="1400" kern="0" dirty="0" err="1">
                <a:solidFill>
                  <a:srgbClr val="282828"/>
                </a:solidFill>
                <a:latin typeface="InftyFallback"/>
                <a:cs typeface="Arial"/>
                <a:sym typeface="Arial"/>
              </a:rPr>
              <a:t>doi</a:t>
            </a:r>
            <a:r>
              <a:rPr lang="de-DE" sz="1400" kern="0" dirty="0">
                <a:solidFill>
                  <a:srgbClr val="282828"/>
                </a:solidFill>
                <a:latin typeface="InftyFallback"/>
                <a:cs typeface="Arial"/>
                <a:sym typeface="Arial"/>
              </a:rPr>
              <a:t>: 10.1007/978-3-319-72206-1</a:t>
            </a:r>
            <a:endParaRPr lang="de-DE" sz="1400" kern="0" dirty="0">
              <a:solidFill>
                <a:srgbClr val="000000"/>
              </a:solidFill>
              <a:latin typeface="Arial"/>
              <a:cs typeface="Arial"/>
              <a:sym typeface="Arial"/>
            </a:endParaRPr>
          </a:p>
        </p:txBody>
      </p:sp>
    </p:spTree>
    <p:extLst>
      <p:ext uri="{BB962C8B-B14F-4D97-AF65-F5344CB8AC3E}">
        <p14:creationId xmlns:p14="http://schemas.microsoft.com/office/powerpoint/2010/main" val="375512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6C8D18-2372-D12D-C46F-D5B2A75A02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FC5AC7-998A-6822-416F-062104CD159E}"/>
              </a:ext>
            </a:extLst>
          </p:cNvPr>
          <p:cNvSpPr>
            <a:spLocks noGrp="1"/>
          </p:cNvSpPr>
          <p:nvPr>
            <p:ph type="title"/>
          </p:nvPr>
        </p:nvSpPr>
        <p:spPr/>
        <p:txBody>
          <a:bodyPr>
            <a:normAutofit/>
          </a:bodyPr>
          <a:lstStyle/>
          <a:p>
            <a:r>
              <a:rPr lang="de-DE" dirty="0"/>
              <a:t>Method Study 2 </a:t>
            </a:r>
          </a:p>
        </p:txBody>
      </p:sp>
      <p:sp>
        <p:nvSpPr>
          <p:cNvPr id="3" name="Foliennummernplatzhalter 2">
            <a:extLst>
              <a:ext uri="{FF2B5EF4-FFF2-40B4-BE49-F238E27FC236}">
                <a16:creationId xmlns:a16="http://schemas.microsoft.com/office/drawing/2014/main" id="{B3B5666E-7E7B-9AB2-20B3-A97FEADC5FA5}"/>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66</a:t>
            </a:fld>
            <a:endParaRPr lang="en-GB" kern="0">
              <a:solidFill>
                <a:srgbClr val="595959"/>
              </a:solidFill>
            </a:endParaRPr>
          </a:p>
        </p:txBody>
      </p:sp>
      <p:sp>
        <p:nvSpPr>
          <p:cNvPr id="4" name="Untertitel 3">
            <a:extLst>
              <a:ext uri="{FF2B5EF4-FFF2-40B4-BE49-F238E27FC236}">
                <a16:creationId xmlns:a16="http://schemas.microsoft.com/office/drawing/2014/main" id="{B80FDAA2-2503-3245-0D38-B2A174CCA5A0}"/>
              </a:ext>
            </a:extLst>
          </p:cNvPr>
          <p:cNvSpPr>
            <a:spLocks noGrp="1"/>
          </p:cNvSpPr>
          <p:nvPr>
            <p:ph type="subTitle" idx="1"/>
          </p:nvPr>
        </p:nvSpPr>
        <p:spPr>
          <a:xfrm>
            <a:off x="952501" y="1356966"/>
            <a:ext cx="7322071" cy="5385457"/>
          </a:xfrm>
        </p:spPr>
        <p:txBody>
          <a:bodyPr/>
          <a:lstStyle/>
          <a:p>
            <a:r>
              <a:rPr lang="de-DE" dirty="0"/>
              <a:t>Study Design: </a:t>
            </a:r>
          </a:p>
          <a:p>
            <a:r>
              <a:rPr lang="de-DE" dirty="0"/>
              <a:t>Proof-</a:t>
            </a:r>
            <a:r>
              <a:rPr lang="de-DE" dirty="0" err="1"/>
              <a:t>of</a:t>
            </a:r>
            <a:r>
              <a:rPr lang="de-DE" dirty="0"/>
              <a:t>-</a:t>
            </a:r>
            <a:r>
              <a:rPr lang="de-DE" dirty="0" err="1"/>
              <a:t>concept</a:t>
            </a:r>
            <a:r>
              <a:rPr lang="de-DE" dirty="0"/>
              <a:t> </a:t>
            </a:r>
            <a:r>
              <a:rPr lang="de-DE" dirty="0" err="1"/>
              <a:t>study</a:t>
            </a:r>
            <a:r>
              <a:rPr lang="de-DE" dirty="0"/>
              <a:t> </a:t>
            </a:r>
          </a:p>
          <a:p>
            <a:r>
              <a:rPr lang="de-DE" dirty="0" err="1"/>
              <a:t>Including</a:t>
            </a:r>
            <a:r>
              <a:rPr lang="de-DE" dirty="0"/>
              <a:t> </a:t>
            </a:r>
            <a:r>
              <a:rPr lang="de-DE" dirty="0" err="1"/>
              <a:t>naturalistic</a:t>
            </a:r>
            <a:r>
              <a:rPr lang="de-DE" dirty="0"/>
              <a:t> </a:t>
            </a:r>
            <a:r>
              <a:rPr lang="de-DE" dirty="0" err="1"/>
              <a:t>data</a:t>
            </a:r>
            <a:r>
              <a:rPr lang="de-DE" dirty="0"/>
              <a:t> </a:t>
            </a:r>
            <a:r>
              <a:rPr lang="de-DE" dirty="0" err="1"/>
              <a:t>of</a:t>
            </a:r>
            <a:r>
              <a:rPr lang="de-DE" dirty="0"/>
              <a:t> N = 24,817 HCPs</a:t>
            </a:r>
          </a:p>
          <a:p>
            <a:r>
              <a:rPr lang="de-DE" dirty="0" err="1"/>
              <a:t>January</a:t>
            </a:r>
            <a:r>
              <a:rPr lang="de-DE" dirty="0"/>
              <a:t> 2022 - June 2024</a:t>
            </a:r>
          </a:p>
          <a:p>
            <a:endParaRPr lang="de-DE" dirty="0"/>
          </a:p>
          <a:p>
            <a:r>
              <a:rPr lang="de-DE" dirty="0"/>
              <a:t>Implementation </a:t>
            </a:r>
            <a:r>
              <a:rPr lang="de-DE" dirty="0" err="1"/>
              <a:t>Strategies</a:t>
            </a:r>
            <a:r>
              <a:rPr lang="de-DE" dirty="0"/>
              <a:t>: </a:t>
            </a:r>
          </a:p>
          <a:p>
            <a:r>
              <a:rPr lang="de-DE" dirty="0"/>
              <a:t>Phone </a:t>
            </a:r>
            <a:r>
              <a:rPr lang="de-DE" dirty="0" err="1"/>
              <a:t>calls</a:t>
            </a:r>
            <a:r>
              <a:rPr lang="de-DE" dirty="0"/>
              <a:t> </a:t>
            </a:r>
          </a:p>
          <a:p>
            <a:r>
              <a:rPr lang="de-DE" dirty="0"/>
              <a:t>Online </a:t>
            </a:r>
            <a:r>
              <a:rPr lang="de-DE" dirty="0" err="1"/>
              <a:t>meetings</a:t>
            </a:r>
            <a:r>
              <a:rPr lang="de-DE" dirty="0"/>
              <a:t> </a:t>
            </a:r>
          </a:p>
          <a:p>
            <a:r>
              <a:rPr lang="de-DE" dirty="0" err="1"/>
              <a:t>Arranged</a:t>
            </a:r>
            <a:r>
              <a:rPr lang="de-DE" dirty="0"/>
              <a:t> on-site </a:t>
            </a:r>
            <a:r>
              <a:rPr lang="de-DE" dirty="0" err="1"/>
              <a:t>visits</a:t>
            </a:r>
            <a:r>
              <a:rPr lang="de-DE" dirty="0"/>
              <a:t> </a:t>
            </a:r>
          </a:p>
          <a:p>
            <a:r>
              <a:rPr lang="de-DE" dirty="0"/>
              <a:t>Walk-in </a:t>
            </a:r>
            <a:r>
              <a:rPr lang="de-DE" dirty="0" err="1"/>
              <a:t>visits</a:t>
            </a:r>
            <a:endParaRPr lang="de-DE" dirty="0"/>
          </a:p>
          <a:p>
            <a:r>
              <a:rPr lang="de-DE" dirty="0">
                <a:sym typeface="Wingdings" pitchFamily="2" charset="2"/>
              </a:rPr>
              <a:t> </a:t>
            </a:r>
            <a:r>
              <a:rPr lang="de-DE" dirty="0"/>
              <a:t>2⁴ </a:t>
            </a:r>
            <a:r>
              <a:rPr lang="de-DE" dirty="0" err="1"/>
              <a:t>retrospective</a:t>
            </a:r>
            <a:r>
              <a:rPr lang="de-DE" dirty="0"/>
              <a:t> </a:t>
            </a:r>
            <a:r>
              <a:rPr lang="de-DE" dirty="0" err="1"/>
              <a:t>factorial</a:t>
            </a:r>
            <a:r>
              <a:rPr lang="de-DE" dirty="0"/>
              <a:t> design</a:t>
            </a:r>
          </a:p>
          <a:p>
            <a:endParaRPr lang="de-DE" dirty="0"/>
          </a:p>
        </p:txBody>
      </p:sp>
    </p:spTree>
    <p:extLst>
      <p:ext uri="{BB962C8B-B14F-4D97-AF65-F5344CB8AC3E}">
        <p14:creationId xmlns:p14="http://schemas.microsoft.com/office/powerpoint/2010/main" val="2462977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757D-8BA4-951B-D809-5D706ABF3B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9623AA-AD69-0879-E8E5-D37C362557FD}"/>
              </a:ext>
            </a:extLst>
          </p:cNvPr>
          <p:cNvSpPr>
            <a:spLocks noGrp="1"/>
          </p:cNvSpPr>
          <p:nvPr>
            <p:ph type="title"/>
          </p:nvPr>
        </p:nvSpPr>
        <p:spPr>
          <a:xfrm>
            <a:off x="952500" y="964423"/>
            <a:ext cx="10344000" cy="763600"/>
          </a:xfrm>
        </p:spPr>
        <p:txBody>
          <a:bodyPr>
            <a:normAutofit/>
          </a:bodyPr>
          <a:lstStyle/>
          <a:p>
            <a:r>
              <a:rPr lang="en-GB" dirty="0"/>
              <a:t>Results Study 2</a:t>
            </a:r>
          </a:p>
        </p:txBody>
      </p:sp>
      <p:sp>
        <p:nvSpPr>
          <p:cNvPr id="3" name="Foliennummernplatzhalter 2">
            <a:extLst>
              <a:ext uri="{FF2B5EF4-FFF2-40B4-BE49-F238E27FC236}">
                <a16:creationId xmlns:a16="http://schemas.microsoft.com/office/drawing/2014/main" id="{03CE8792-1FCE-B123-D625-0774BB19CE7D}"/>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67</a:t>
            </a:fld>
            <a:endParaRPr lang="en-GB" kern="0" dirty="0">
              <a:solidFill>
                <a:srgbClr val="595959"/>
              </a:solidFill>
            </a:endParaRPr>
          </a:p>
        </p:txBody>
      </p:sp>
      <p:sp>
        <p:nvSpPr>
          <p:cNvPr id="5" name="Textfeld 4">
            <a:extLst>
              <a:ext uri="{FF2B5EF4-FFF2-40B4-BE49-F238E27FC236}">
                <a16:creationId xmlns:a16="http://schemas.microsoft.com/office/drawing/2014/main" id="{7C4913B8-D0E3-181C-B396-DAEF098FBFBD}"/>
              </a:ext>
            </a:extLst>
          </p:cNvPr>
          <p:cNvSpPr txBox="1"/>
          <p:nvPr/>
        </p:nvSpPr>
        <p:spPr>
          <a:xfrm>
            <a:off x="952500" y="1810733"/>
            <a:ext cx="10679867" cy="1118127"/>
          </a:xfrm>
          <a:prstGeom prst="rect">
            <a:avLst/>
          </a:prstGeom>
          <a:noFill/>
          <a:ln>
            <a:solidFill>
              <a:schemeClr val="tx2">
                <a:lumMod val="90000"/>
              </a:schemeClr>
            </a:solidFill>
          </a:ln>
        </p:spPr>
        <p:txBody>
          <a:bodyPr wrap="square">
            <a:spAutoFit/>
          </a:bodyPr>
          <a:lstStyle/>
          <a:p>
            <a:pPr defTabSz="1219170">
              <a:buClr>
                <a:srgbClr val="000000"/>
              </a:buClr>
            </a:pPr>
            <a:r>
              <a:rPr lang="en-GB" sz="2400" kern="0" dirty="0">
                <a:solidFill>
                  <a:srgbClr val="037D6B"/>
                </a:solidFill>
                <a:latin typeface="DM Sans" pitchFamily="2" charset="77"/>
                <a:cs typeface="Arial"/>
                <a:sym typeface="Arial"/>
              </a:rPr>
              <a:t>Sample Characteristics:</a:t>
            </a:r>
          </a:p>
          <a:p>
            <a:pPr defTabSz="1219170">
              <a:buClr>
                <a:srgbClr val="000000"/>
              </a:buClr>
            </a:pPr>
            <a:r>
              <a:rPr lang="en-GB" sz="2133" kern="0" dirty="0">
                <a:solidFill>
                  <a:srgbClr val="000000"/>
                </a:solidFill>
                <a:latin typeface="DM Sans" pitchFamily="2" charset="77"/>
                <a:cs typeface="Arial"/>
                <a:sym typeface="Arial"/>
              </a:rPr>
              <a:t>• 57.9% Female HCPs</a:t>
            </a:r>
          </a:p>
          <a:p>
            <a:pPr defTabSz="1219170">
              <a:buClr>
                <a:srgbClr val="000000"/>
              </a:buClr>
            </a:pPr>
            <a:r>
              <a:rPr lang="en-GB" sz="2133" kern="0" dirty="0">
                <a:solidFill>
                  <a:srgbClr val="000000"/>
                </a:solidFill>
                <a:latin typeface="DM Sans" pitchFamily="2" charset="77"/>
                <a:cs typeface="Arial"/>
                <a:sym typeface="Arial"/>
              </a:rPr>
              <a:t>• 84.4% Medical Doctors, 15.6% Psychotherapists</a:t>
            </a:r>
          </a:p>
        </p:txBody>
      </p:sp>
      <p:sp>
        <p:nvSpPr>
          <p:cNvPr id="6" name="Textfeld 5">
            <a:extLst>
              <a:ext uri="{FF2B5EF4-FFF2-40B4-BE49-F238E27FC236}">
                <a16:creationId xmlns:a16="http://schemas.microsoft.com/office/drawing/2014/main" id="{7653E790-8C1C-9D93-ABBF-DE0798A3C430}"/>
              </a:ext>
            </a:extLst>
          </p:cNvPr>
          <p:cNvSpPr txBox="1"/>
          <p:nvPr/>
        </p:nvSpPr>
        <p:spPr>
          <a:xfrm>
            <a:off x="952500" y="5071255"/>
            <a:ext cx="10679867" cy="1446358"/>
          </a:xfrm>
          <a:prstGeom prst="rect">
            <a:avLst/>
          </a:prstGeom>
          <a:noFill/>
          <a:ln>
            <a:solidFill>
              <a:schemeClr val="tx2">
                <a:lumMod val="90000"/>
              </a:schemeClr>
            </a:solidFill>
          </a:ln>
        </p:spPr>
        <p:txBody>
          <a:bodyPr wrap="square">
            <a:spAutoFit/>
          </a:bodyPr>
          <a:lstStyle/>
          <a:p>
            <a:pPr defTabSz="1219170">
              <a:buClr>
                <a:srgbClr val="000000"/>
              </a:buClr>
            </a:pPr>
            <a:r>
              <a:rPr lang="en-GB" sz="2400" kern="0" dirty="0">
                <a:solidFill>
                  <a:srgbClr val="037D6B"/>
                </a:solidFill>
                <a:latin typeface="DM Sans" pitchFamily="2" charset="77"/>
                <a:cs typeface="Arial"/>
                <a:sym typeface="Arial"/>
              </a:rPr>
              <a:t>Strategy Effectiveness (limitations apply!):</a:t>
            </a:r>
          </a:p>
          <a:p>
            <a:pPr defTabSz="1219170">
              <a:buClr>
                <a:srgbClr val="000000"/>
              </a:buClr>
            </a:pPr>
            <a:r>
              <a:rPr lang="en-GB" sz="2133" kern="0" dirty="0">
                <a:solidFill>
                  <a:srgbClr val="000000"/>
                </a:solidFill>
                <a:latin typeface="DM Sans" pitchFamily="2" charset="77"/>
                <a:cs typeface="Arial"/>
                <a:sym typeface="Arial"/>
              </a:rPr>
              <a:t>• Any strategy &gt; no strategy</a:t>
            </a:r>
          </a:p>
          <a:p>
            <a:pPr defTabSz="1219170">
              <a:buClr>
                <a:srgbClr val="000000"/>
              </a:buClr>
            </a:pPr>
            <a:r>
              <a:rPr lang="en-GB" sz="2133" kern="0" dirty="0">
                <a:solidFill>
                  <a:srgbClr val="000000"/>
                </a:solidFill>
                <a:latin typeface="DM Sans" pitchFamily="2" charset="77"/>
                <a:cs typeface="Arial"/>
                <a:sym typeface="Arial"/>
              </a:rPr>
              <a:t>• Combined arranged + walk-in visits most effective</a:t>
            </a:r>
          </a:p>
          <a:p>
            <a:pPr defTabSz="1219170">
              <a:buClr>
                <a:srgbClr val="000000"/>
              </a:buClr>
            </a:pPr>
            <a:r>
              <a:rPr lang="en-GB" sz="2133" kern="0" dirty="0">
                <a:solidFill>
                  <a:srgbClr val="000000"/>
                </a:solidFill>
                <a:latin typeface="DM Sans" pitchFamily="2" charset="77"/>
                <a:cs typeface="Arial"/>
                <a:sym typeface="Arial"/>
              </a:rPr>
              <a:t>• Moderate correlation: more strategies = more activations (r = 0.30)</a:t>
            </a:r>
          </a:p>
        </p:txBody>
      </p:sp>
      <p:sp>
        <p:nvSpPr>
          <p:cNvPr id="7" name="Textfeld 6">
            <a:extLst>
              <a:ext uri="{FF2B5EF4-FFF2-40B4-BE49-F238E27FC236}">
                <a16:creationId xmlns:a16="http://schemas.microsoft.com/office/drawing/2014/main" id="{AE9876DA-54D6-D5E0-1156-C670D3DDA1AC}"/>
              </a:ext>
            </a:extLst>
          </p:cNvPr>
          <p:cNvSpPr txBox="1"/>
          <p:nvPr/>
        </p:nvSpPr>
        <p:spPr>
          <a:xfrm>
            <a:off x="952500" y="3276206"/>
            <a:ext cx="10679867" cy="1446358"/>
          </a:xfrm>
          <a:prstGeom prst="rect">
            <a:avLst/>
          </a:prstGeom>
          <a:noFill/>
          <a:ln>
            <a:solidFill>
              <a:schemeClr val="tx2">
                <a:lumMod val="90000"/>
              </a:schemeClr>
            </a:solidFill>
          </a:ln>
        </p:spPr>
        <p:txBody>
          <a:bodyPr wrap="square">
            <a:spAutoFit/>
          </a:bodyPr>
          <a:lstStyle/>
          <a:p>
            <a:pPr defTabSz="1219170">
              <a:buClr>
                <a:srgbClr val="000000"/>
              </a:buClr>
            </a:pPr>
            <a:r>
              <a:rPr lang="en-GB" sz="2400" kern="0" dirty="0">
                <a:solidFill>
                  <a:srgbClr val="037D6B"/>
                </a:solidFill>
                <a:latin typeface="DM Sans" pitchFamily="2" charset="77"/>
                <a:cs typeface="Arial"/>
                <a:sym typeface="Arial"/>
              </a:rPr>
              <a:t>Feasibility Demonstrated:</a:t>
            </a:r>
          </a:p>
          <a:p>
            <a:pPr defTabSz="1219170">
              <a:buClr>
                <a:srgbClr val="000000"/>
              </a:buClr>
            </a:pPr>
            <a:r>
              <a:rPr lang="en-GB" sz="2133" kern="0" dirty="0">
                <a:solidFill>
                  <a:srgbClr val="000000"/>
                </a:solidFill>
                <a:latin typeface="DM Sans" pitchFamily="2" charset="77"/>
                <a:cs typeface="Arial"/>
                <a:sym typeface="Arial"/>
              </a:rPr>
              <a:t>• MOST framework successfully applied to implementation strategies</a:t>
            </a:r>
          </a:p>
          <a:p>
            <a:pPr defTabSz="1219170">
              <a:buClr>
                <a:srgbClr val="000000"/>
              </a:buClr>
            </a:pPr>
            <a:r>
              <a:rPr lang="en-GB" sz="2133" kern="0" dirty="0">
                <a:solidFill>
                  <a:srgbClr val="000000"/>
                </a:solidFill>
                <a:latin typeface="DM Sans" pitchFamily="2" charset="77"/>
                <a:cs typeface="Arial"/>
                <a:sym typeface="Arial"/>
              </a:rPr>
              <a:t>• Systematic comparison of 16 strategy combinations</a:t>
            </a:r>
          </a:p>
          <a:p>
            <a:pPr defTabSz="1219170">
              <a:buClr>
                <a:srgbClr val="000000"/>
              </a:buClr>
            </a:pPr>
            <a:r>
              <a:rPr lang="en-GB" sz="2133" kern="0" dirty="0">
                <a:solidFill>
                  <a:srgbClr val="000000"/>
                </a:solidFill>
                <a:latin typeface="DM Sans" pitchFamily="2" charset="77"/>
                <a:cs typeface="Arial"/>
                <a:sym typeface="Arial"/>
              </a:rPr>
              <a:t>• Significant differences between groups (χ² = 1,665.2, p &lt; .001)</a:t>
            </a:r>
          </a:p>
        </p:txBody>
      </p:sp>
      <p:pic>
        <p:nvPicPr>
          <p:cNvPr id="9" name="Grafik 8">
            <a:extLst>
              <a:ext uri="{FF2B5EF4-FFF2-40B4-BE49-F238E27FC236}">
                <a16:creationId xmlns:a16="http://schemas.microsoft.com/office/drawing/2014/main" id="{84F77552-B121-0BEF-0E19-611B2327E1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8501" y="87356"/>
            <a:ext cx="3169711" cy="2773497"/>
          </a:xfrm>
          <a:prstGeom prst="rect">
            <a:avLst/>
          </a:prstGeom>
        </p:spPr>
      </p:pic>
      <p:pic>
        <p:nvPicPr>
          <p:cNvPr id="10" name="Picture 2">
            <a:extLst>
              <a:ext uri="{FF2B5EF4-FFF2-40B4-BE49-F238E27FC236}">
                <a16:creationId xmlns:a16="http://schemas.microsoft.com/office/drawing/2014/main" id="{4F521922-36B6-E5D1-D9CF-52C90F2AC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7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9F12D-0D12-171C-B60A-44CB03147ED5}"/>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0B7FE3E6-17CC-BFDB-6D48-78962E9D227A}"/>
              </a:ext>
            </a:extLst>
          </p:cNvPr>
          <p:cNvSpPr/>
          <p:nvPr/>
        </p:nvSpPr>
        <p:spPr>
          <a:xfrm>
            <a:off x="952500" y="3912705"/>
            <a:ext cx="5567569" cy="261101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e-DE" sz="1867" kern="0" dirty="0">
              <a:solidFill>
                <a:srgbClr val="FFFFFF"/>
              </a:solidFill>
              <a:latin typeface="Arial"/>
              <a:sym typeface="Arial"/>
            </a:endParaRPr>
          </a:p>
        </p:txBody>
      </p:sp>
      <p:sp>
        <p:nvSpPr>
          <p:cNvPr id="2" name="Titel 1">
            <a:extLst>
              <a:ext uri="{FF2B5EF4-FFF2-40B4-BE49-F238E27FC236}">
                <a16:creationId xmlns:a16="http://schemas.microsoft.com/office/drawing/2014/main" id="{A7E87E19-6F17-29AB-1FAC-2857CA2BE356}"/>
              </a:ext>
            </a:extLst>
          </p:cNvPr>
          <p:cNvSpPr>
            <a:spLocks noGrp="1"/>
          </p:cNvSpPr>
          <p:nvPr>
            <p:ph type="title"/>
          </p:nvPr>
        </p:nvSpPr>
        <p:spPr>
          <a:xfrm>
            <a:off x="952499" y="738155"/>
            <a:ext cx="10344000" cy="763600"/>
          </a:xfrm>
        </p:spPr>
        <p:txBody>
          <a:bodyPr>
            <a:normAutofit/>
          </a:bodyPr>
          <a:lstStyle/>
          <a:p>
            <a:r>
              <a:rPr lang="en-GB" dirty="0"/>
              <a:t>Limitations &amp; Insights Study 2</a:t>
            </a:r>
          </a:p>
        </p:txBody>
      </p:sp>
      <p:sp>
        <p:nvSpPr>
          <p:cNvPr id="3" name="Foliennummernplatzhalter 2">
            <a:extLst>
              <a:ext uri="{FF2B5EF4-FFF2-40B4-BE49-F238E27FC236}">
                <a16:creationId xmlns:a16="http://schemas.microsoft.com/office/drawing/2014/main" id="{986CACC1-CA94-B5F6-12EB-635B490783E8}"/>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68</a:t>
            </a:fld>
            <a:endParaRPr lang="en-GB" kern="0">
              <a:solidFill>
                <a:srgbClr val="595959"/>
              </a:solidFill>
            </a:endParaRPr>
          </a:p>
        </p:txBody>
      </p:sp>
      <p:sp>
        <p:nvSpPr>
          <p:cNvPr id="5" name="Textfeld 4">
            <a:extLst>
              <a:ext uri="{FF2B5EF4-FFF2-40B4-BE49-F238E27FC236}">
                <a16:creationId xmlns:a16="http://schemas.microsoft.com/office/drawing/2014/main" id="{B32A6064-B5AD-EF91-ABAE-9798A2F84A95}"/>
              </a:ext>
            </a:extLst>
          </p:cNvPr>
          <p:cNvSpPr txBox="1"/>
          <p:nvPr/>
        </p:nvSpPr>
        <p:spPr>
          <a:xfrm>
            <a:off x="952499" y="1226600"/>
            <a:ext cx="5747192" cy="2194190"/>
          </a:xfrm>
          <a:prstGeom prst="rect">
            <a:avLst/>
          </a:prstGeom>
          <a:noFill/>
        </p:spPr>
        <p:txBody>
          <a:bodyPr wrap="square">
            <a:spAutoFit/>
          </a:bodyPr>
          <a:lstStyle/>
          <a:p>
            <a:pPr defTabSz="1219170">
              <a:lnSpc>
                <a:spcPct val="150000"/>
              </a:lnSpc>
              <a:buClr>
                <a:srgbClr val="000000"/>
              </a:buClr>
            </a:pPr>
            <a:r>
              <a:rPr lang="en-GB" sz="1867" b="1" kern="0" dirty="0">
                <a:solidFill>
                  <a:srgbClr val="000000"/>
                </a:solidFill>
                <a:latin typeface="Arial"/>
                <a:cs typeface="Arial"/>
                <a:sym typeface="Arial"/>
              </a:rPr>
              <a:t>Key Limitations: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Non-randomized retrospective design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Underpowered analysis (unequal group sizes) Potential feedback loops between variables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Limited to activation numbers (not prescriptions) </a:t>
            </a:r>
          </a:p>
        </p:txBody>
      </p:sp>
      <p:sp>
        <p:nvSpPr>
          <p:cNvPr id="4" name="Textfeld 3">
            <a:extLst>
              <a:ext uri="{FF2B5EF4-FFF2-40B4-BE49-F238E27FC236}">
                <a16:creationId xmlns:a16="http://schemas.microsoft.com/office/drawing/2014/main" id="{8408CD77-6B17-9157-0290-A97D17F7EE82}"/>
              </a:ext>
            </a:extLst>
          </p:cNvPr>
          <p:cNvSpPr txBox="1"/>
          <p:nvPr/>
        </p:nvSpPr>
        <p:spPr>
          <a:xfrm>
            <a:off x="952501" y="3868547"/>
            <a:ext cx="5567569" cy="2625206"/>
          </a:xfrm>
          <a:prstGeom prst="rect">
            <a:avLst/>
          </a:prstGeom>
          <a:noFill/>
        </p:spPr>
        <p:txBody>
          <a:bodyPr wrap="square">
            <a:spAutoFit/>
          </a:bodyPr>
          <a:lstStyle/>
          <a:p>
            <a:pPr defTabSz="1219170">
              <a:lnSpc>
                <a:spcPct val="150000"/>
              </a:lnSpc>
              <a:buClr>
                <a:srgbClr val="000000"/>
              </a:buClr>
            </a:pPr>
            <a:r>
              <a:rPr lang="en-GB" sz="1867" b="1" kern="0" dirty="0">
                <a:solidFill>
                  <a:srgbClr val="000000"/>
                </a:solidFill>
                <a:latin typeface="Arial"/>
                <a:cs typeface="Arial"/>
                <a:sym typeface="Arial"/>
              </a:rPr>
              <a:t>Future Recommendations: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Conduct full MOST trial with original data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Random assignment to strategy groups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Include evaluation phase (RCT)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Examine both prescriptions and activations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Consider cost-effectiveness analysis</a:t>
            </a:r>
          </a:p>
        </p:txBody>
      </p:sp>
      <p:pic>
        <p:nvPicPr>
          <p:cNvPr id="7" name="Grafik 6">
            <a:extLst>
              <a:ext uri="{FF2B5EF4-FFF2-40B4-BE49-F238E27FC236}">
                <a16:creationId xmlns:a16="http://schemas.microsoft.com/office/drawing/2014/main" id="{6133E1E4-9599-6B22-19F7-E7DE0D2A7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693" y="1221353"/>
            <a:ext cx="5747192" cy="5747192"/>
          </a:xfrm>
          <a:prstGeom prst="rect">
            <a:avLst/>
          </a:prstGeom>
        </p:spPr>
      </p:pic>
      <p:pic>
        <p:nvPicPr>
          <p:cNvPr id="9" name="Picture 2">
            <a:extLst>
              <a:ext uri="{FF2B5EF4-FFF2-40B4-BE49-F238E27FC236}">
                <a16:creationId xmlns:a16="http://schemas.microsoft.com/office/drawing/2014/main" id="{1BD4F39F-9237-EBC9-26C9-28F1131D5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6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4"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47">
          <a:extLst>
            <a:ext uri="{FF2B5EF4-FFF2-40B4-BE49-F238E27FC236}">
              <a16:creationId xmlns:a16="http://schemas.microsoft.com/office/drawing/2014/main" id="{E05C5752-E9B8-2F1A-3818-A1EBC19F1EB1}"/>
            </a:ext>
          </a:extLst>
        </p:cNvPr>
        <p:cNvGrpSpPr/>
        <p:nvPr/>
      </p:nvGrpSpPr>
      <p:grpSpPr>
        <a:xfrm>
          <a:off x="0" y="0"/>
          <a:ext cx="0" cy="0"/>
          <a:chOff x="0" y="0"/>
          <a:chExt cx="0" cy="0"/>
        </a:xfrm>
      </p:grpSpPr>
      <p:sp>
        <p:nvSpPr>
          <p:cNvPr id="48" name="Google Shape;48;p6">
            <a:extLst>
              <a:ext uri="{FF2B5EF4-FFF2-40B4-BE49-F238E27FC236}">
                <a16:creationId xmlns:a16="http://schemas.microsoft.com/office/drawing/2014/main" id="{37F8AF3E-6608-5918-E6DB-11C5550F44AF}"/>
              </a:ext>
            </a:extLst>
          </p:cNvPr>
          <p:cNvSpPr/>
          <p:nvPr/>
        </p:nvSpPr>
        <p:spPr>
          <a:xfrm>
            <a:off x="11099767" y="455331"/>
            <a:ext cx="1683200" cy="1683200"/>
          </a:xfrm>
          <a:prstGeom prst="teardrop">
            <a:avLst>
              <a:gd name="adj" fmla="val 100000"/>
            </a:avLst>
          </a:prstGeom>
          <a:solidFill>
            <a:srgbClr val="037D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9;p6">
            <a:extLst>
              <a:ext uri="{FF2B5EF4-FFF2-40B4-BE49-F238E27FC236}">
                <a16:creationId xmlns:a16="http://schemas.microsoft.com/office/drawing/2014/main" id="{249EC739-0568-E726-3810-D3CEACBC216D}"/>
              </a:ext>
            </a:extLst>
          </p:cNvPr>
          <p:cNvSpPr txBox="1">
            <a:spLocks noGrp="1"/>
          </p:cNvSpPr>
          <p:nvPr>
            <p:ph type="title"/>
          </p:nvPr>
        </p:nvSpPr>
        <p:spPr>
          <a:xfrm>
            <a:off x="924000" y="2665300"/>
            <a:ext cx="10344000" cy="763600"/>
          </a:xfrm>
          <a:prstGeom prst="rect">
            <a:avLst/>
          </a:prstGeom>
        </p:spPr>
        <p:txBody>
          <a:bodyPr spcFirstLastPara="1" wrap="square" lIns="121900" tIns="121900" rIns="121900" bIns="121900" anchor="t" anchorCtr="0">
            <a:noAutofit/>
          </a:bodyPr>
          <a:lstStyle/>
          <a:p>
            <a:pPr>
              <a:buSzPts val="990"/>
            </a:pPr>
            <a:r>
              <a:rPr lang="en-GB" sz="5360" dirty="0"/>
              <a:t>Conclusion &amp; Outlook</a:t>
            </a:r>
            <a:endParaRPr sz="5360" dirty="0"/>
          </a:p>
        </p:txBody>
      </p:sp>
      <p:sp>
        <p:nvSpPr>
          <p:cNvPr id="50" name="Google Shape;50;p6">
            <a:extLst>
              <a:ext uri="{FF2B5EF4-FFF2-40B4-BE49-F238E27FC236}">
                <a16:creationId xmlns:a16="http://schemas.microsoft.com/office/drawing/2014/main" id="{7B1E46A7-44F5-F4B4-CCD7-25776F3A2BCE}"/>
              </a:ext>
            </a:extLst>
          </p:cNvPr>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GB" kern="0">
                <a:solidFill>
                  <a:srgbClr val="595959"/>
                </a:solidFill>
              </a:rPr>
              <a:pPr defTabSz="1219170">
                <a:buClr>
                  <a:srgbClr val="000000"/>
                </a:buClr>
              </a:pPr>
              <a:t>69</a:t>
            </a:fld>
            <a:endParaRPr kern="0">
              <a:solidFill>
                <a:srgbClr val="595959"/>
              </a:solidFill>
            </a:endParaRPr>
          </a:p>
        </p:txBody>
      </p:sp>
      <p:pic>
        <p:nvPicPr>
          <p:cNvPr id="51" name="Google Shape;51;p6">
            <a:extLst>
              <a:ext uri="{FF2B5EF4-FFF2-40B4-BE49-F238E27FC236}">
                <a16:creationId xmlns:a16="http://schemas.microsoft.com/office/drawing/2014/main" id="{6D727DD3-4213-2CA9-28D9-37E8107D03B3}"/>
              </a:ext>
            </a:extLst>
          </p:cNvPr>
          <p:cNvPicPr preferRelativeResize="0"/>
          <p:nvPr/>
        </p:nvPicPr>
        <p:blipFill>
          <a:blip r:embed="rId3">
            <a:alphaModFix/>
          </a:blip>
          <a:stretch>
            <a:fillRect/>
          </a:stretch>
        </p:blipFill>
        <p:spPr>
          <a:xfrm>
            <a:off x="1079668" y="5774600"/>
            <a:ext cx="2911409" cy="2258901"/>
          </a:xfrm>
          <a:prstGeom prst="rect">
            <a:avLst/>
          </a:prstGeom>
          <a:noFill/>
          <a:ln>
            <a:noFill/>
          </a:ln>
        </p:spPr>
      </p:pic>
      <p:pic>
        <p:nvPicPr>
          <p:cNvPr id="2" name="Grafik 1">
            <a:extLst>
              <a:ext uri="{FF2B5EF4-FFF2-40B4-BE49-F238E27FC236}">
                <a16:creationId xmlns:a16="http://schemas.microsoft.com/office/drawing/2014/main" id="{538DD385-9613-AFA0-2E10-6A65E9CED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24" y="183380"/>
            <a:ext cx="624251" cy="624251"/>
          </a:xfrm>
          <a:prstGeom prst="rect">
            <a:avLst/>
          </a:prstGeom>
        </p:spPr>
      </p:pic>
      <p:pic>
        <p:nvPicPr>
          <p:cNvPr id="3" name="Picture 2">
            <a:extLst>
              <a:ext uri="{FF2B5EF4-FFF2-40B4-BE49-F238E27FC236}">
                <a16:creationId xmlns:a16="http://schemas.microsoft.com/office/drawing/2014/main" id="{1C4E21E5-C679-6E41-43E7-0CF85A8C0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39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ooden bridge in the woods that is meant to show the convergence associated with developing the Universal SIC for SITT-MAT">
            <a:extLst>
              <a:ext uri="{FF2B5EF4-FFF2-40B4-BE49-F238E27FC236}">
                <a16:creationId xmlns:a16="http://schemas.microsoft.com/office/drawing/2014/main" id="{7E5DBC6B-3A7D-A2E7-6B25-6B863A115022}"/>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75799" y="79877"/>
            <a:ext cx="9875520" cy="6696646"/>
          </a:xfrm>
        </p:spPr>
      </p:pic>
      <p:sp>
        <p:nvSpPr>
          <p:cNvPr id="3" name="Title 2">
            <a:extLst>
              <a:ext uri="{FF2B5EF4-FFF2-40B4-BE49-F238E27FC236}">
                <a16:creationId xmlns:a16="http://schemas.microsoft.com/office/drawing/2014/main" id="{CAE94CA2-E05E-47DB-74A8-4D3CDC9CF2B9}"/>
              </a:ext>
            </a:extLst>
          </p:cNvPr>
          <p:cNvSpPr>
            <a:spLocks noGrp="1"/>
          </p:cNvSpPr>
          <p:nvPr>
            <p:ph type="title"/>
          </p:nvPr>
        </p:nvSpPr>
        <p:spPr>
          <a:xfrm>
            <a:off x="2698222" y="537865"/>
            <a:ext cx="6187736" cy="1144929"/>
          </a:xfrm>
        </p:spPr>
        <p:txBody>
          <a:bodyPr/>
          <a:lstStyle/>
          <a:p>
            <a:pPr algn="ctr"/>
            <a:r>
              <a:rPr lang="en-US" dirty="0">
                <a:solidFill>
                  <a:schemeClr val="bg1">
                    <a:lumMod val="95000"/>
                  </a:schemeClr>
                </a:solidFill>
              </a:rPr>
              <a:t>Process to Develop the </a:t>
            </a:r>
            <a:br>
              <a:rPr lang="en-US" dirty="0">
                <a:solidFill>
                  <a:schemeClr val="bg1">
                    <a:lumMod val="95000"/>
                  </a:schemeClr>
                </a:solidFill>
              </a:rPr>
            </a:br>
            <a:r>
              <a:rPr lang="en-US" dirty="0">
                <a:solidFill>
                  <a:schemeClr val="bg1">
                    <a:lumMod val="95000"/>
                  </a:schemeClr>
                </a:solidFill>
              </a:rPr>
              <a:t>SITT-MAT SIC</a:t>
            </a:r>
          </a:p>
        </p:txBody>
      </p:sp>
      <p:sp>
        <p:nvSpPr>
          <p:cNvPr id="8" name="TextBox 7">
            <a:extLst>
              <a:ext uri="{FF2B5EF4-FFF2-40B4-BE49-F238E27FC236}">
                <a16:creationId xmlns:a16="http://schemas.microsoft.com/office/drawing/2014/main" id="{CB6022A3-B96B-5221-5E60-8097838670CA}"/>
              </a:ext>
            </a:extLst>
          </p:cNvPr>
          <p:cNvSpPr txBox="1"/>
          <p:nvPr/>
        </p:nvSpPr>
        <p:spPr>
          <a:xfrm>
            <a:off x="4734962" y="3908081"/>
            <a:ext cx="1629624" cy="164352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Corbel" panose="020B0503020204020204"/>
                <a:ea typeface="+mn-ea"/>
                <a:cs typeface="+mn-cs"/>
              </a:rPr>
              <a:t>Identify Universal Components yet Adaptable for each implementation strategy</a:t>
            </a:r>
          </a:p>
        </p:txBody>
      </p:sp>
      <p:sp>
        <p:nvSpPr>
          <p:cNvPr id="9" name="TextBox 8">
            <a:extLst>
              <a:ext uri="{FF2B5EF4-FFF2-40B4-BE49-F238E27FC236}">
                <a16:creationId xmlns:a16="http://schemas.microsoft.com/office/drawing/2014/main" id="{53EC7C17-B750-F4FE-FCD8-0B1720B180E2}"/>
              </a:ext>
            </a:extLst>
          </p:cNvPr>
          <p:cNvSpPr txBox="1"/>
          <p:nvPr/>
        </p:nvSpPr>
        <p:spPr>
          <a:xfrm>
            <a:off x="4191752" y="6320135"/>
            <a:ext cx="3008068" cy="42473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orbel" panose="020B0503020204020204"/>
                <a:ea typeface="+mn-ea"/>
                <a:cs typeface="+mn-cs"/>
              </a:rPr>
              <a:t>SINGLE SITT-MAT SIC</a:t>
            </a:r>
          </a:p>
        </p:txBody>
      </p:sp>
      <p:sp>
        <p:nvSpPr>
          <p:cNvPr id="10" name="Arrow: Down 9">
            <a:extLst>
              <a:ext uri="{FF2B5EF4-FFF2-40B4-BE49-F238E27FC236}">
                <a16:creationId xmlns:a16="http://schemas.microsoft.com/office/drawing/2014/main" id="{E38FC5A2-B785-6695-8DEE-2A9A0506B651}"/>
              </a:ext>
            </a:extLst>
          </p:cNvPr>
          <p:cNvSpPr/>
          <p:nvPr/>
        </p:nvSpPr>
        <p:spPr>
          <a:xfrm>
            <a:off x="5307458" y="5551608"/>
            <a:ext cx="484632" cy="768527"/>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39128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C2FE-C638-DDF1-279E-C769F45F6C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4BA3B4-5971-2B24-0C48-0B05EA524D8C}"/>
              </a:ext>
            </a:extLst>
          </p:cNvPr>
          <p:cNvSpPr>
            <a:spLocks noGrp="1"/>
          </p:cNvSpPr>
          <p:nvPr>
            <p:ph type="title"/>
          </p:nvPr>
        </p:nvSpPr>
        <p:spPr>
          <a:xfrm>
            <a:off x="952500" y="818651"/>
            <a:ext cx="10344000" cy="763600"/>
          </a:xfrm>
        </p:spPr>
        <p:txBody>
          <a:bodyPr>
            <a:normAutofit/>
          </a:bodyPr>
          <a:lstStyle/>
          <a:p>
            <a:r>
              <a:rPr lang="en-GB" dirty="0"/>
              <a:t>Conclusion</a:t>
            </a:r>
          </a:p>
        </p:txBody>
      </p:sp>
      <p:sp>
        <p:nvSpPr>
          <p:cNvPr id="3" name="Foliennummernplatzhalter 2">
            <a:extLst>
              <a:ext uri="{FF2B5EF4-FFF2-40B4-BE49-F238E27FC236}">
                <a16:creationId xmlns:a16="http://schemas.microsoft.com/office/drawing/2014/main" id="{E21322A8-796A-515F-A2A8-8CEDDC96205C}"/>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70</a:t>
            </a:fld>
            <a:endParaRPr lang="en-GB" kern="0" dirty="0">
              <a:solidFill>
                <a:srgbClr val="595959"/>
              </a:solidFill>
            </a:endParaRPr>
          </a:p>
        </p:txBody>
      </p:sp>
      <p:sp>
        <p:nvSpPr>
          <p:cNvPr id="5" name="Textfeld 4">
            <a:extLst>
              <a:ext uri="{FF2B5EF4-FFF2-40B4-BE49-F238E27FC236}">
                <a16:creationId xmlns:a16="http://schemas.microsoft.com/office/drawing/2014/main" id="{C2539316-60F4-9B00-B2FB-3CFFE3BF15E3}"/>
              </a:ext>
            </a:extLst>
          </p:cNvPr>
          <p:cNvSpPr txBox="1"/>
          <p:nvPr/>
        </p:nvSpPr>
        <p:spPr>
          <a:xfrm>
            <a:off x="756067" y="1582251"/>
            <a:ext cx="10679867" cy="5490029"/>
          </a:xfrm>
          <a:prstGeom prst="rect">
            <a:avLst/>
          </a:prstGeom>
          <a:noFill/>
        </p:spPr>
        <p:txBody>
          <a:bodyPr wrap="square">
            <a:spAutoFit/>
          </a:bodyPr>
          <a:lstStyle/>
          <a:p>
            <a:pPr defTabSz="1219170">
              <a:buClr>
                <a:srgbClr val="000000"/>
              </a:buClr>
            </a:pPr>
            <a:r>
              <a:rPr lang="en-GB" sz="1867" b="1" kern="0" dirty="0">
                <a:solidFill>
                  <a:srgbClr val="037D6B"/>
                </a:solidFill>
                <a:latin typeface="Arial"/>
                <a:cs typeface="Arial"/>
                <a:sym typeface="Arial"/>
              </a:rPr>
              <a:t>Primary Findings: </a:t>
            </a:r>
          </a:p>
          <a:p>
            <a:pPr defTabSz="1219170">
              <a:lnSpc>
                <a:spcPct val="150000"/>
              </a:lnSpc>
              <a:buClr>
                <a:srgbClr val="000000"/>
              </a:buClr>
            </a:pPr>
            <a:r>
              <a:rPr lang="en-GB" sz="1867" kern="0" dirty="0">
                <a:solidFill>
                  <a:srgbClr val="000000"/>
                </a:solidFill>
                <a:latin typeface="Arial"/>
                <a:cs typeface="Arial"/>
                <a:sym typeface="Arial"/>
              </a:rPr>
              <a:t>1. There are multiple barriers that currently impede the widespread adoption of DiGA in Germany</a:t>
            </a:r>
          </a:p>
          <a:p>
            <a:pPr defTabSz="1219170">
              <a:lnSpc>
                <a:spcPct val="150000"/>
              </a:lnSpc>
              <a:buClr>
                <a:srgbClr val="000000"/>
              </a:buClr>
            </a:pPr>
            <a:r>
              <a:rPr lang="en-GB" sz="1867" kern="0" dirty="0">
                <a:solidFill>
                  <a:srgbClr val="000000"/>
                </a:solidFill>
                <a:latin typeface="Arial"/>
                <a:cs typeface="Arial"/>
                <a:sym typeface="Arial"/>
              </a:rPr>
              <a:t>2. MOST framework is feasible for evaluating implementation strategies in digital health, providing structured approach for optimization</a:t>
            </a:r>
          </a:p>
          <a:p>
            <a:pPr defTabSz="1219170">
              <a:buClr>
                <a:srgbClr val="000000"/>
              </a:buClr>
            </a:pPr>
            <a:endParaRPr lang="en-GB" sz="1867" kern="0" dirty="0">
              <a:solidFill>
                <a:srgbClr val="000000"/>
              </a:solidFill>
              <a:latin typeface="Arial"/>
              <a:cs typeface="Arial"/>
              <a:sym typeface="Arial"/>
            </a:endParaRPr>
          </a:p>
          <a:p>
            <a:pPr defTabSz="1219170">
              <a:buClr>
                <a:srgbClr val="000000"/>
              </a:buClr>
            </a:pPr>
            <a:endParaRPr lang="en-GB" sz="1867" kern="0" dirty="0">
              <a:solidFill>
                <a:srgbClr val="000000"/>
              </a:solidFill>
              <a:latin typeface="Arial"/>
              <a:cs typeface="Arial"/>
              <a:sym typeface="Arial"/>
            </a:endParaRPr>
          </a:p>
          <a:p>
            <a:pPr defTabSz="1219170">
              <a:buClr>
                <a:srgbClr val="000000"/>
              </a:buClr>
            </a:pPr>
            <a:r>
              <a:rPr lang="en-GB" sz="1867" b="1" kern="0" dirty="0">
                <a:solidFill>
                  <a:srgbClr val="037D6B"/>
                </a:solidFill>
                <a:latin typeface="Arial"/>
                <a:cs typeface="Arial"/>
                <a:sym typeface="Arial"/>
              </a:rPr>
              <a:t>Practical Implications: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DiGA implementation must be planned systematically to overcome identified barriers </a:t>
            </a:r>
          </a:p>
          <a:p>
            <a:pPr marL="380990" indent="-380990" defTabSz="1219170">
              <a:lnSpc>
                <a:spcPct val="150000"/>
              </a:lnSpc>
              <a:buClr>
                <a:srgbClr val="000000"/>
              </a:buClr>
              <a:buFont typeface="Arial" panose="020B0604020202020204" pitchFamily="34" charset="0"/>
              <a:buChar char="•"/>
            </a:pPr>
            <a:r>
              <a:rPr lang="en-GB" sz="1867" kern="0" dirty="0">
                <a:solidFill>
                  <a:srgbClr val="000000"/>
                </a:solidFill>
                <a:latin typeface="Arial"/>
                <a:cs typeface="Arial"/>
                <a:sym typeface="Arial"/>
              </a:rPr>
              <a:t>MOST enables systematic, quantitative evaluation of implementation strategies</a:t>
            </a:r>
          </a:p>
          <a:p>
            <a:pPr defTabSz="1219170">
              <a:buClr>
                <a:srgbClr val="000000"/>
              </a:buClr>
            </a:pPr>
            <a:endParaRPr lang="en-GB" sz="1867" kern="0" dirty="0">
              <a:solidFill>
                <a:srgbClr val="000000"/>
              </a:solidFill>
              <a:latin typeface="Arial"/>
              <a:cs typeface="Arial"/>
              <a:sym typeface="Arial"/>
            </a:endParaRPr>
          </a:p>
          <a:p>
            <a:pPr defTabSz="1219170">
              <a:buClr>
                <a:srgbClr val="000000"/>
              </a:buClr>
            </a:pPr>
            <a:endParaRPr lang="en-GB" sz="1867" kern="0" dirty="0">
              <a:solidFill>
                <a:srgbClr val="000000"/>
              </a:solidFill>
              <a:latin typeface="Arial"/>
              <a:cs typeface="Arial"/>
              <a:sym typeface="Arial"/>
            </a:endParaRPr>
          </a:p>
          <a:p>
            <a:pPr defTabSz="1219170">
              <a:buClr>
                <a:srgbClr val="000000"/>
              </a:buClr>
            </a:pPr>
            <a:r>
              <a:rPr lang="en-GB" sz="1867" b="1" kern="0" dirty="0">
                <a:solidFill>
                  <a:srgbClr val="037D6B"/>
                </a:solidFill>
                <a:latin typeface="Arial"/>
                <a:cs typeface="Arial"/>
                <a:sym typeface="Arial"/>
              </a:rPr>
              <a:t>Impact: </a:t>
            </a:r>
          </a:p>
          <a:p>
            <a:pPr defTabSz="1219170">
              <a:lnSpc>
                <a:spcPct val="150000"/>
              </a:lnSpc>
              <a:buClr>
                <a:srgbClr val="000000"/>
              </a:buClr>
            </a:pPr>
            <a:r>
              <a:rPr lang="en-GB" sz="1867" kern="0" dirty="0">
                <a:solidFill>
                  <a:srgbClr val="000000"/>
                </a:solidFill>
                <a:latin typeface="Arial"/>
                <a:cs typeface="Arial"/>
                <a:sym typeface="Arial"/>
              </a:rPr>
              <a:t>Systematically planning and evaluating implementation may improve DiGA adoption efficiency, reduce implementation costs, and enhance access to digital mental health care</a:t>
            </a:r>
          </a:p>
          <a:p>
            <a:pPr defTabSz="1219170">
              <a:buClr>
                <a:srgbClr val="000000"/>
              </a:buClr>
            </a:pPr>
            <a:endParaRPr lang="en-GB" sz="2400" kern="0" dirty="0">
              <a:solidFill>
                <a:srgbClr val="000000"/>
              </a:solidFill>
              <a:latin typeface="DM Sans" pitchFamily="2" charset="77"/>
              <a:cs typeface="Arial"/>
              <a:sym typeface="Arial"/>
            </a:endParaRPr>
          </a:p>
        </p:txBody>
      </p:sp>
      <p:pic>
        <p:nvPicPr>
          <p:cNvPr id="4" name="Picture 2">
            <a:extLst>
              <a:ext uri="{FF2B5EF4-FFF2-40B4-BE49-F238E27FC236}">
                <a16:creationId xmlns:a16="http://schemas.microsoft.com/office/drawing/2014/main" id="{2B3AD50C-F34C-D734-C0AC-3743433CE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409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B2B2B-1025-4B9E-C4C6-CB5708D809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37FDCF-3FC3-AE9C-09B8-D0A93A71D802}"/>
              </a:ext>
            </a:extLst>
          </p:cNvPr>
          <p:cNvSpPr>
            <a:spLocks noGrp="1"/>
          </p:cNvSpPr>
          <p:nvPr>
            <p:ph type="title"/>
          </p:nvPr>
        </p:nvSpPr>
        <p:spPr>
          <a:xfrm>
            <a:off x="952611" y="884915"/>
            <a:ext cx="10344000" cy="763600"/>
          </a:xfrm>
        </p:spPr>
        <p:txBody>
          <a:bodyPr>
            <a:normAutofit/>
          </a:bodyPr>
          <a:lstStyle/>
          <a:p>
            <a:r>
              <a:rPr lang="en-GB" dirty="0"/>
              <a:t>Before I say Thank You …</a:t>
            </a:r>
          </a:p>
        </p:txBody>
      </p:sp>
      <p:sp>
        <p:nvSpPr>
          <p:cNvPr id="3" name="Foliennummernplatzhalter 2">
            <a:extLst>
              <a:ext uri="{FF2B5EF4-FFF2-40B4-BE49-F238E27FC236}">
                <a16:creationId xmlns:a16="http://schemas.microsoft.com/office/drawing/2014/main" id="{A2C1D1ED-8F3D-73E2-AFF8-C74CBE2CFAF4}"/>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71</a:t>
            </a:fld>
            <a:endParaRPr lang="en-GB" kern="0" dirty="0">
              <a:solidFill>
                <a:srgbClr val="595959"/>
              </a:solidFill>
            </a:endParaRPr>
          </a:p>
        </p:txBody>
      </p:sp>
      <p:pic>
        <p:nvPicPr>
          <p:cNvPr id="6" name="Picture 2">
            <a:extLst>
              <a:ext uri="{FF2B5EF4-FFF2-40B4-BE49-F238E27FC236}">
                <a16:creationId xmlns:a16="http://schemas.microsoft.com/office/drawing/2014/main" id="{78EB9E45-0EE2-AABA-86A7-A36A12B7F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Text, Screenshot, weiß enthält.&#10;&#10;KI-generierte Inhalte können fehlerhaft sein.">
            <a:extLst>
              <a:ext uri="{FF2B5EF4-FFF2-40B4-BE49-F238E27FC236}">
                <a16:creationId xmlns:a16="http://schemas.microsoft.com/office/drawing/2014/main" id="{0D7EBD7C-157D-9FD0-936B-712774955F40}"/>
              </a:ext>
            </a:extLst>
          </p:cNvPr>
          <p:cNvPicPr>
            <a:picLocks noChangeAspect="1"/>
          </p:cNvPicPr>
          <p:nvPr/>
        </p:nvPicPr>
        <p:blipFill>
          <a:blip r:embed="rId3"/>
          <a:stretch>
            <a:fillRect/>
          </a:stretch>
        </p:blipFill>
        <p:spPr>
          <a:xfrm>
            <a:off x="431914" y="1825248"/>
            <a:ext cx="6759532" cy="4762397"/>
          </a:xfrm>
          <a:prstGeom prst="rect">
            <a:avLst/>
          </a:prstGeom>
        </p:spPr>
      </p:pic>
      <p:pic>
        <p:nvPicPr>
          <p:cNvPr id="12" name="Grafik 11" descr="Ein Bild, das Muster, Pixel, Design enthält.&#10;&#10;KI-generierte Inhalte können fehlerhaft sein.">
            <a:extLst>
              <a:ext uri="{FF2B5EF4-FFF2-40B4-BE49-F238E27FC236}">
                <a16:creationId xmlns:a16="http://schemas.microsoft.com/office/drawing/2014/main" id="{CBCD9770-A239-BDBC-2D96-DB43A9F1543A}"/>
              </a:ext>
            </a:extLst>
          </p:cNvPr>
          <p:cNvPicPr>
            <a:picLocks noChangeAspect="1"/>
          </p:cNvPicPr>
          <p:nvPr/>
        </p:nvPicPr>
        <p:blipFill>
          <a:blip r:embed="rId4"/>
          <a:stretch>
            <a:fillRect/>
          </a:stretch>
        </p:blipFill>
        <p:spPr>
          <a:xfrm>
            <a:off x="8113090" y="2237457"/>
            <a:ext cx="2646017" cy="2646017"/>
          </a:xfrm>
          <a:prstGeom prst="rect">
            <a:avLst/>
          </a:prstGeom>
        </p:spPr>
      </p:pic>
      <p:pic>
        <p:nvPicPr>
          <p:cNvPr id="14" name="Grafik 13" descr="Ein Bild, das Schrift, Grafiken, Logo, Grafikdesign enthält.&#10;&#10;KI-generierte Inhalte können fehlerhaft sein.">
            <a:extLst>
              <a:ext uri="{FF2B5EF4-FFF2-40B4-BE49-F238E27FC236}">
                <a16:creationId xmlns:a16="http://schemas.microsoft.com/office/drawing/2014/main" id="{D0424FE6-8F7C-3551-BE55-C4564CDA2969}"/>
              </a:ext>
            </a:extLst>
          </p:cNvPr>
          <p:cNvPicPr>
            <a:picLocks noChangeAspect="1"/>
          </p:cNvPicPr>
          <p:nvPr/>
        </p:nvPicPr>
        <p:blipFill>
          <a:blip r:embed="rId5"/>
          <a:stretch>
            <a:fillRect/>
          </a:stretch>
        </p:blipFill>
        <p:spPr>
          <a:xfrm>
            <a:off x="8258863" y="4630675"/>
            <a:ext cx="1586948" cy="1586948"/>
          </a:xfrm>
          <a:prstGeom prst="rect">
            <a:avLst/>
          </a:prstGeom>
        </p:spPr>
      </p:pic>
    </p:spTree>
    <p:extLst>
      <p:ext uri="{BB962C8B-B14F-4D97-AF65-F5344CB8AC3E}">
        <p14:creationId xmlns:p14="http://schemas.microsoft.com/office/powerpoint/2010/main" val="4179024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F0DE9-5072-EC96-AAD8-87204C4C29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AD2F39-BCED-0419-59A0-6346C068ADA2}"/>
              </a:ext>
            </a:extLst>
          </p:cNvPr>
          <p:cNvSpPr>
            <a:spLocks noGrp="1"/>
          </p:cNvSpPr>
          <p:nvPr>
            <p:ph type="title"/>
          </p:nvPr>
        </p:nvSpPr>
        <p:spPr>
          <a:xfrm>
            <a:off x="952500" y="1043939"/>
            <a:ext cx="5368787" cy="1192484"/>
          </a:xfrm>
        </p:spPr>
        <p:txBody>
          <a:bodyPr>
            <a:normAutofit/>
          </a:bodyPr>
          <a:lstStyle/>
          <a:p>
            <a:r>
              <a:rPr lang="en-GB" dirty="0"/>
              <a:t>Thank you for your attention</a:t>
            </a:r>
          </a:p>
        </p:txBody>
      </p:sp>
      <p:sp>
        <p:nvSpPr>
          <p:cNvPr id="3" name="Foliennummernplatzhalter 2">
            <a:extLst>
              <a:ext uri="{FF2B5EF4-FFF2-40B4-BE49-F238E27FC236}">
                <a16:creationId xmlns:a16="http://schemas.microsoft.com/office/drawing/2014/main" id="{077F1964-EE97-ABAA-FC38-AEDAAAF12658}"/>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595959"/>
                </a:solidFill>
              </a:rPr>
              <a:pPr defTabSz="1219170">
                <a:buClr>
                  <a:srgbClr val="000000"/>
                </a:buClr>
              </a:pPr>
              <a:t>72</a:t>
            </a:fld>
            <a:endParaRPr lang="en-GB" kern="0">
              <a:solidFill>
                <a:srgbClr val="595959"/>
              </a:solidFill>
            </a:endParaRPr>
          </a:p>
        </p:txBody>
      </p:sp>
      <p:sp>
        <p:nvSpPr>
          <p:cNvPr id="9" name="Textfeld 8">
            <a:extLst>
              <a:ext uri="{FF2B5EF4-FFF2-40B4-BE49-F238E27FC236}">
                <a16:creationId xmlns:a16="http://schemas.microsoft.com/office/drawing/2014/main" id="{251A5144-35F5-8269-45A1-6827CBB663F3}"/>
              </a:ext>
            </a:extLst>
          </p:cNvPr>
          <p:cNvSpPr txBox="1"/>
          <p:nvPr/>
        </p:nvSpPr>
        <p:spPr>
          <a:xfrm>
            <a:off x="793641" y="5985791"/>
            <a:ext cx="5686504" cy="584775"/>
          </a:xfrm>
          <a:prstGeom prst="rect">
            <a:avLst/>
          </a:prstGeom>
          <a:noFill/>
        </p:spPr>
        <p:txBody>
          <a:bodyPr wrap="square">
            <a:spAutoFit/>
          </a:bodyPr>
          <a:lstStyle/>
          <a:p>
            <a:pPr defTabSz="1219170">
              <a:buClr>
                <a:srgbClr val="000000"/>
              </a:buClr>
            </a:pPr>
            <a:r>
              <a:rPr lang="en-US" sz="1600" kern="0" dirty="0" err="1">
                <a:solidFill>
                  <a:srgbClr val="037D6B"/>
                </a:solidFill>
                <a:latin typeface="Helvetica Neue"/>
                <a:ea typeface="Helvetica Neue"/>
                <a:cs typeface="Helvetica Neue"/>
                <a:sym typeface="Helvetica Neue"/>
              </a:rPr>
              <a:t>anne.etzelmueller@tum.de</a:t>
            </a:r>
            <a:endParaRPr lang="en-US" sz="1600" kern="0" dirty="0">
              <a:solidFill>
                <a:srgbClr val="367B6C"/>
              </a:solidFill>
              <a:latin typeface="Helvetica Neue"/>
              <a:ea typeface="Helvetica Neue"/>
              <a:cs typeface="Helvetica Neue"/>
              <a:sym typeface="Helvetica Neue"/>
            </a:endParaRPr>
          </a:p>
          <a:p>
            <a:pPr defTabSz="1219170">
              <a:buClr>
                <a:srgbClr val="000000"/>
              </a:buClr>
            </a:pPr>
            <a:r>
              <a:rPr lang="de-DE" sz="1600" kern="0" dirty="0" err="1">
                <a:solidFill>
                  <a:srgbClr val="367B6C"/>
                </a:solidFill>
                <a:latin typeface="Arial"/>
                <a:cs typeface="Arial"/>
                <a:sym typeface="Arial"/>
              </a:rPr>
              <a:t>www.linkedin.com</a:t>
            </a:r>
            <a:r>
              <a:rPr lang="de-DE" sz="1600" kern="0" dirty="0">
                <a:solidFill>
                  <a:srgbClr val="367B6C"/>
                </a:solidFill>
                <a:latin typeface="Arial"/>
                <a:cs typeface="Arial"/>
                <a:sym typeface="Arial"/>
              </a:rPr>
              <a:t>/in/</a:t>
            </a:r>
            <a:r>
              <a:rPr lang="de-DE" sz="1600" b="1" kern="0" dirty="0">
                <a:solidFill>
                  <a:srgbClr val="367B6C"/>
                </a:solidFill>
                <a:latin typeface="Arial"/>
                <a:cs typeface="Arial"/>
                <a:sym typeface="Arial"/>
              </a:rPr>
              <a:t>anne-etzelmueller</a:t>
            </a:r>
            <a:r>
              <a:rPr lang="de-DE" sz="1600" kern="0" dirty="0">
                <a:solidFill>
                  <a:srgbClr val="367B6C"/>
                </a:solidFill>
                <a:latin typeface="Arial"/>
                <a:cs typeface="Arial"/>
                <a:sym typeface="Arial"/>
              </a:rPr>
              <a:t>-78bb5a73/</a:t>
            </a:r>
          </a:p>
        </p:txBody>
      </p:sp>
      <p:pic>
        <p:nvPicPr>
          <p:cNvPr id="10" name="Gruppieren" descr="Gruppieren">
            <a:extLst>
              <a:ext uri="{FF2B5EF4-FFF2-40B4-BE49-F238E27FC236}">
                <a16:creationId xmlns:a16="http://schemas.microsoft.com/office/drawing/2014/main" id="{8F4CC5CA-098C-7B61-2459-4C400A06F6F2}"/>
              </a:ext>
            </a:extLst>
          </p:cNvPr>
          <p:cNvPicPr>
            <a:picLocks noChangeAspect="1"/>
          </p:cNvPicPr>
          <p:nvPr/>
        </p:nvPicPr>
        <p:blipFill>
          <a:blip r:embed="rId3"/>
          <a:stretch>
            <a:fillRect/>
          </a:stretch>
        </p:blipFill>
        <p:spPr>
          <a:xfrm>
            <a:off x="1315039" y="2463128"/>
            <a:ext cx="1627320" cy="263317"/>
          </a:xfrm>
          <a:prstGeom prst="rect">
            <a:avLst/>
          </a:prstGeom>
          <a:ln w="12700">
            <a:miter lim="400000"/>
          </a:ln>
        </p:spPr>
      </p:pic>
      <p:pic>
        <p:nvPicPr>
          <p:cNvPr id="12" name="Picture 2">
            <a:extLst>
              <a:ext uri="{FF2B5EF4-FFF2-40B4-BE49-F238E27FC236}">
                <a16:creationId xmlns:a16="http://schemas.microsoft.com/office/drawing/2014/main" id="{3EAA0577-B9DB-43B1-38AD-CD09DA3B3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525" y="2379218"/>
            <a:ext cx="1676456" cy="54463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Menschliches Gesicht, Lächeln, Hals enthält.&#10;&#10;KI-generierte Inhalte können fehlerhaft sein.">
            <a:extLst>
              <a:ext uri="{FF2B5EF4-FFF2-40B4-BE49-F238E27FC236}">
                <a16:creationId xmlns:a16="http://schemas.microsoft.com/office/drawing/2014/main" id="{BAB42340-45FA-1321-2BD4-1360606673BA}"/>
              </a:ext>
            </a:extLst>
          </p:cNvPr>
          <p:cNvPicPr>
            <a:picLocks noChangeAspect="1"/>
          </p:cNvPicPr>
          <p:nvPr/>
        </p:nvPicPr>
        <p:blipFill>
          <a:blip r:embed="rId5"/>
          <a:stretch>
            <a:fillRect/>
          </a:stretch>
        </p:blipFill>
        <p:spPr>
          <a:xfrm>
            <a:off x="2068425" y="3150559"/>
            <a:ext cx="1854200" cy="2209800"/>
          </a:xfrm>
          <a:prstGeom prst="rect">
            <a:avLst/>
          </a:prstGeom>
        </p:spPr>
      </p:pic>
      <p:pic>
        <p:nvPicPr>
          <p:cNvPr id="16" name="Grafik 15">
            <a:extLst>
              <a:ext uri="{FF2B5EF4-FFF2-40B4-BE49-F238E27FC236}">
                <a16:creationId xmlns:a16="http://schemas.microsoft.com/office/drawing/2014/main" id="{A38A32B0-F5A7-0286-155B-5597ACEEA2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6479" y="0"/>
            <a:ext cx="6858000" cy="6858000"/>
          </a:xfrm>
          <a:prstGeom prst="rect">
            <a:avLst/>
          </a:prstGeom>
        </p:spPr>
      </p:pic>
      <p:sp>
        <p:nvSpPr>
          <p:cNvPr id="17" name="Textfeld 16">
            <a:extLst>
              <a:ext uri="{FF2B5EF4-FFF2-40B4-BE49-F238E27FC236}">
                <a16:creationId xmlns:a16="http://schemas.microsoft.com/office/drawing/2014/main" id="{79D2AAA6-A5C1-1099-58BE-E024B9DB664C}"/>
              </a:ext>
            </a:extLst>
          </p:cNvPr>
          <p:cNvSpPr txBox="1"/>
          <p:nvPr/>
        </p:nvSpPr>
        <p:spPr>
          <a:xfrm>
            <a:off x="1068882" y="5445726"/>
            <a:ext cx="3853287" cy="338554"/>
          </a:xfrm>
          <a:prstGeom prst="rect">
            <a:avLst/>
          </a:prstGeom>
          <a:noFill/>
        </p:spPr>
        <p:txBody>
          <a:bodyPr wrap="square">
            <a:spAutoFit/>
          </a:bodyPr>
          <a:lstStyle/>
          <a:p>
            <a:pPr defTabSz="1219170">
              <a:buClr>
                <a:srgbClr val="000000"/>
              </a:buClr>
            </a:pPr>
            <a:r>
              <a:rPr lang="en-US" sz="1600" kern="0" dirty="0">
                <a:solidFill>
                  <a:srgbClr val="037D6B"/>
                </a:solidFill>
                <a:latin typeface="Helvetica Neue"/>
                <a:ea typeface="Helvetica Neue"/>
                <a:cs typeface="Helvetica Neue"/>
                <a:sym typeface="Helvetica Neue"/>
              </a:rPr>
              <a:t>Dipl.-Psych. Anne Etzelmüller, PP</a:t>
            </a:r>
            <a:endParaRPr lang="en-US" sz="1600" kern="0" dirty="0">
              <a:solidFill>
                <a:srgbClr val="367B6C"/>
              </a:solidFill>
              <a:latin typeface="Helvetica Neue"/>
              <a:ea typeface="Helvetica Neue"/>
              <a:cs typeface="Helvetica Neue"/>
              <a:sym typeface="Helvetica Neue"/>
            </a:endParaRPr>
          </a:p>
        </p:txBody>
      </p:sp>
      <p:pic>
        <p:nvPicPr>
          <p:cNvPr id="18" name="Picture 2">
            <a:extLst>
              <a:ext uri="{FF2B5EF4-FFF2-40B4-BE49-F238E27FC236}">
                <a16:creationId xmlns:a16="http://schemas.microsoft.com/office/drawing/2014/main" id="{79F2EAFB-B7ED-62AD-327A-98428DB4A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000" y="270355"/>
            <a:ext cx="955813" cy="4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801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Rosa Lorente </a:t>
            </a:r>
            <a:r>
              <a:rPr lang="en-US" sz="2000" b="1" u="none" strike="noStrike" dirty="0" err="1">
                <a:solidFill>
                  <a:srgbClr val="403632"/>
                </a:solidFill>
                <a:effectLst/>
                <a:latin typeface="Calibri" panose="020F0502020204030204" pitchFamily="34" charset="0"/>
                <a:cs typeface="Calibri" panose="020F0502020204030204" pitchFamily="34" charset="0"/>
              </a:rPr>
              <a:t>Català</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Jay Ford</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Natalie Taylor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Anne </a:t>
            </a:r>
            <a:r>
              <a:rPr lang="en-US" sz="2000" b="1" u="none" strike="noStrike" dirty="0" err="1">
                <a:solidFill>
                  <a:srgbClr val="403632"/>
                </a:solidFill>
                <a:effectLst/>
                <a:latin typeface="Calibri" panose="020F0502020204030204" pitchFamily="34" charset="0"/>
                <a:cs typeface="Calibri" panose="020F0502020204030204" pitchFamily="34" charset="0"/>
              </a:rPr>
              <a:t>Etzelmüller</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Brian Mittman</a:t>
            </a:r>
          </a:p>
        </p:txBody>
      </p:sp>
    </p:spTree>
    <p:extLst>
      <p:ext uri="{BB962C8B-B14F-4D97-AF65-F5344CB8AC3E}">
        <p14:creationId xmlns:p14="http://schemas.microsoft.com/office/powerpoint/2010/main" val="545801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444110-07E3-80BF-E0AE-69D70417BBBF}"/>
              </a:ext>
            </a:extLst>
          </p:cNvPr>
          <p:cNvSpPr>
            <a:spLocks noGrp="1"/>
          </p:cNvSpPr>
          <p:nvPr>
            <p:ph type="title"/>
          </p:nvPr>
        </p:nvSpPr>
        <p:spPr>
          <a:xfrm>
            <a:off x="406400" y="168675"/>
            <a:ext cx="10184660" cy="718517"/>
          </a:xfrm>
        </p:spPr>
        <p:txBody>
          <a:bodyPr/>
          <a:lstStyle/>
          <a:p>
            <a:r>
              <a:rPr lang="en-US" dirty="0"/>
              <a:t>Defining Variables and Identifying Data Sources</a:t>
            </a:r>
          </a:p>
        </p:txBody>
      </p:sp>
      <p:graphicFrame>
        <p:nvGraphicFramePr>
          <p:cNvPr id="4" name="Table 3">
            <a:extLst>
              <a:ext uri="{FF2B5EF4-FFF2-40B4-BE49-F238E27FC236}">
                <a16:creationId xmlns:a16="http://schemas.microsoft.com/office/drawing/2014/main" id="{9DC2C739-C43A-2D7E-E723-9AE1889673E3}"/>
              </a:ext>
            </a:extLst>
          </p:cNvPr>
          <p:cNvGraphicFramePr>
            <a:graphicFrameLocks noGrp="1"/>
          </p:cNvGraphicFramePr>
          <p:nvPr/>
        </p:nvGraphicFramePr>
        <p:xfrm>
          <a:off x="518160" y="877740"/>
          <a:ext cx="11037346" cy="5166557"/>
        </p:xfrm>
        <a:graphic>
          <a:graphicData uri="http://schemas.openxmlformats.org/drawingml/2006/table">
            <a:tbl>
              <a:tblPr/>
              <a:tblGrid>
                <a:gridCol w="723760">
                  <a:extLst>
                    <a:ext uri="{9D8B030D-6E8A-4147-A177-3AD203B41FA5}">
                      <a16:colId xmlns:a16="http://schemas.microsoft.com/office/drawing/2014/main" val="539816659"/>
                    </a:ext>
                  </a:extLst>
                </a:gridCol>
                <a:gridCol w="995171">
                  <a:extLst>
                    <a:ext uri="{9D8B030D-6E8A-4147-A177-3AD203B41FA5}">
                      <a16:colId xmlns:a16="http://schemas.microsoft.com/office/drawing/2014/main" val="1413871452"/>
                    </a:ext>
                  </a:extLst>
                </a:gridCol>
                <a:gridCol w="1990341">
                  <a:extLst>
                    <a:ext uri="{9D8B030D-6E8A-4147-A177-3AD203B41FA5}">
                      <a16:colId xmlns:a16="http://schemas.microsoft.com/office/drawing/2014/main" val="2876010047"/>
                    </a:ext>
                  </a:extLst>
                </a:gridCol>
                <a:gridCol w="3980682">
                  <a:extLst>
                    <a:ext uri="{9D8B030D-6E8A-4147-A177-3AD203B41FA5}">
                      <a16:colId xmlns:a16="http://schemas.microsoft.com/office/drawing/2014/main" val="4006938287"/>
                    </a:ext>
                  </a:extLst>
                </a:gridCol>
                <a:gridCol w="3347392">
                  <a:extLst>
                    <a:ext uri="{9D8B030D-6E8A-4147-A177-3AD203B41FA5}">
                      <a16:colId xmlns:a16="http://schemas.microsoft.com/office/drawing/2014/main" val="390878880"/>
                    </a:ext>
                  </a:extLst>
                </a:gridCol>
              </a:tblGrid>
              <a:tr h="363423">
                <a:tc>
                  <a:txBody>
                    <a:bodyPr/>
                    <a:lstStyle/>
                    <a:p>
                      <a:pPr algn="ctr" fontAlgn="ctr"/>
                      <a:r>
                        <a:rPr lang="en-US" sz="1200" b="1" i="0" u="none" strike="noStrike" dirty="0">
                          <a:solidFill>
                            <a:srgbClr val="000000"/>
                          </a:solidFill>
                          <a:effectLst/>
                          <a:latin typeface="Calibri" panose="020F0502020204030204" pitchFamily="34" charset="0"/>
                        </a:rPr>
                        <a:t>SIC Variable</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Strategy </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SIC Variable Description</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200" b="1" i="0" u="none" strike="noStrike" dirty="0">
                          <a:solidFill>
                            <a:srgbClr val="000000"/>
                          </a:solidFill>
                          <a:effectLst/>
                          <a:latin typeface="Calibri" panose="020F0502020204030204" pitchFamily="34" charset="0"/>
                        </a:rPr>
                        <a:t>Variable Definition</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8D8D8"/>
                    </a:solidFill>
                  </a:tcPr>
                </a:tc>
                <a:tc>
                  <a:txBody>
                    <a:bodyPr/>
                    <a:lstStyle/>
                    <a:p>
                      <a:pPr algn="ctr" fontAlgn="ctr"/>
                      <a:r>
                        <a:rPr lang="en-US" sz="1200" b="1" i="0" u="none" strike="noStrike" dirty="0">
                          <a:solidFill>
                            <a:srgbClr val="000000"/>
                          </a:solidFill>
                          <a:effectLst/>
                          <a:latin typeface="Calibri" panose="020F0502020204030204" pitchFamily="34" charset="0"/>
                        </a:rPr>
                        <a:t>Assigned (Source)</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104E3F"/>
                      </a:solidFill>
                      <a:prstDash val="solid"/>
                      <a:round/>
                      <a:headEnd type="none" w="med" len="med"/>
                      <a:tailEnd type="none" w="med" len="med"/>
                    </a:lnR>
                    <a:lnT w="12700" cap="flat" cmpd="sng" algn="ctr">
                      <a:solidFill>
                        <a:srgbClr val="104E3F"/>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CCCC"/>
                    </a:solidFill>
                  </a:tcPr>
                </a:tc>
                <a:extLst>
                  <a:ext uri="{0D108BD9-81ED-4DB2-BD59-A6C34878D82A}">
                    <a16:rowId xmlns:a16="http://schemas.microsoft.com/office/drawing/2014/main" val="2349887303"/>
                  </a:ext>
                </a:extLst>
              </a:tr>
              <a:tr h="443712">
                <a:tc>
                  <a:txBody>
                    <a:bodyPr/>
                    <a:lstStyle/>
                    <a:p>
                      <a:pPr algn="ctr" fontAlgn="t"/>
                      <a:r>
                        <a:rPr lang="en-US" sz="1200" b="0" i="0" u="none" strike="noStrike" dirty="0">
                          <a:solidFill>
                            <a:srgbClr val="000000"/>
                          </a:solidFill>
                          <a:effectLst/>
                          <a:latin typeface="Calibri" panose="020F0502020204030204" pitchFamily="34" charset="0"/>
                        </a:rPr>
                        <a:t>4.a</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rowSpan="3">
                  <a:txBody>
                    <a:bodyPr/>
                    <a:lstStyle/>
                    <a:p>
                      <a:pPr algn="ctr" fontAlgn="t"/>
                      <a:r>
                        <a:rPr lang="en-US" sz="1200" b="0" i="0" u="none" strike="noStrike" dirty="0">
                          <a:solidFill>
                            <a:srgbClr val="000000"/>
                          </a:solidFill>
                          <a:effectLst/>
                          <a:latin typeface="Calibri" panose="020F0502020204030204" pitchFamily="34" charset="0"/>
                        </a:rPr>
                        <a:t>Internal Facilitation</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a:txBody>
                    <a:bodyPr/>
                    <a:lstStyle/>
                    <a:p>
                      <a:pPr algn="l" fontAlgn="t"/>
                      <a:r>
                        <a:rPr lang="en-US" sz="1200" b="0" i="0" u="none" strike="noStrike" dirty="0">
                          <a:solidFill>
                            <a:srgbClr val="000000"/>
                          </a:solidFill>
                          <a:effectLst/>
                          <a:latin typeface="Calibri" panose="020F0502020204030204" pitchFamily="34" charset="0"/>
                        </a:rPr>
                        <a:t>Date of implementation</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strategy introductory training</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Date attended internal implementation strategy introduction (NIATx)</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3F3F3F"/>
                          </a:solidFill>
                          <a:effectLst/>
                          <a:latin typeface="Calibri" panose="020F0502020204030204" pitchFamily="34" charset="0"/>
                        </a:rPr>
                        <a:t>Not Applicable</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3047860573"/>
                  </a:ext>
                </a:extLst>
              </a:tr>
              <a:tr h="621196">
                <a:tc>
                  <a:txBody>
                    <a:bodyPr/>
                    <a:lstStyle/>
                    <a:p>
                      <a:pPr algn="ctr" fontAlgn="t"/>
                      <a:r>
                        <a:rPr lang="en-US" sz="1200" b="0" i="0" u="none" strike="noStrike" dirty="0">
                          <a:solidFill>
                            <a:srgbClr val="000000"/>
                          </a:solidFill>
                          <a:effectLst/>
                          <a:latin typeface="Calibri" panose="020F0502020204030204" pitchFamily="34" charset="0"/>
                        </a:rPr>
                        <a:t>5.b</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Change Project form is introduced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Date Change Project form is introduced and reviewed. This might be “Expansion/Existing” if it was introduced in the Virtual Academy arm.</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3F3F3F"/>
                          </a:solidFill>
                          <a:effectLst/>
                          <a:latin typeface="Calibri" panose="020F0502020204030204" pitchFamily="34" charset="0"/>
                        </a:rPr>
                        <a:t>IPC online course - date completed Module 9 (if did not attend Academy). If attended Academy Day 2 then Expansion/Existing</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2803665863"/>
                  </a:ext>
                </a:extLst>
              </a:tr>
              <a:tr h="532454">
                <a:tc>
                  <a:txBody>
                    <a:bodyPr/>
                    <a:lstStyle/>
                    <a:p>
                      <a:pPr algn="ctr" fontAlgn="t"/>
                      <a:r>
                        <a:rPr lang="en-US" sz="1200" b="0" i="0" u="none" strike="noStrike" dirty="0">
                          <a:solidFill>
                            <a:srgbClr val="000000"/>
                          </a:solidFill>
                          <a:effectLst/>
                          <a:latin typeface="Calibri" panose="020F0502020204030204" pitchFamily="34" charset="0"/>
                        </a:rPr>
                        <a:t>6.g</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site completed Quiet</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Coaching Module 1 homework</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Date site completed homework for Quiet Coaching Module 1</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3F3F3F"/>
                          </a:solidFill>
                          <a:effectLst/>
                          <a:latin typeface="Calibri" panose="020F0502020204030204" pitchFamily="34" charset="0"/>
                        </a:rPr>
                        <a:t>Date submitted homework in IPC online course. Otherwise 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CCCC"/>
                    </a:solidFill>
                  </a:tcPr>
                </a:tc>
                <a:extLst>
                  <a:ext uri="{0D108BD9-81ED-4DB2-BD59-A6C34878D82A}">
                    <a16:rowId xmlns:a16="http://schemas.microsoft.com/office/drawing/2014/main" val="3522311258"/>
                  </a:ext>
                </a:extLst>
              </a:tr>
              <a:tr h="532454">
                <a:tc>
                  <a:txBody>
                    <a:bodyPr/>
                    <a:lstStyle/>
                    <a:p>
                      <a:pPr algn="ctr" fontAlgn="t"/>
                      <a:r>
                        <a:rPr lang="en-US" sz="1200" b="0" i="0" u="none" strike="noStrike" dirty="0">
                          <a:solidFill>
                            <a:srgbClr val="000000"/>
                          </a:solidFill>
                          <a:effectLst/>
                          <a:latin typeface="Calibri" panose="020F0502020204030204" pitchFamily="34" charset="0"/>
                        </a:rPr>
                        <a:t>4.a</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rowSpan="3">
                  <a:txBody>
                    <a:bodyPr/>
                    <a:lstStyle/>
                    <a:p>
                      <a:pPr algn="ctr" fontAlgn="t"/>
                      <a:r>
                        <a:rPr lang="en-US" sz="1200" b="0" i="0" u="none" strike="noStrike" dirty="0">
                          <a:solidFill>
                            <a:srgbClr val="000000"/>
                          </a:solidFill>
                          <a:effectLst/>
                          <a:latin typeface="Calibri" panose="020F0502020204030204" pitchFamily="34" charset="0"/>
                        </a:rPr>
                        <a:t>External Facilitation</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a:txBody>
                    <a:bodyPr/>
                    <a:lstStyle/>
                    <a:p>
                      <a:pPr algn="l" fontAlgn="t"/>
                      <a:r>
                        <a:rPr lang="en-US" sz="1200" b="0" i="0" u="none" strike="noStrike" dirty="0">
                          <a:solidFill>
                            <a:srgbClr val="000000"/>
                          </a:solidFill>
                          <a:effectLst/>
                          <a:latin typeface="Calibri" panose="020F0502020204030204" pitchFamily="34" charset="0"/>
                        </a:rPr>
                        <a:t>Date of implementation</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strategy introductory training</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Date of the introductory meeting (e.g., virtual site visit)</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434343"/>
                          </a:solidFill>
                          <a:effectLst/>
                          <a:latin typeface="Calibri" panose="020F0502020204030204" pitchFamily="34" charset="0"/>
                        </a:rPr>
                        <a:t>Coach Qualtrics survey - Date of Virtual Site Visit or On-Site Visit otherwise 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1739281769"/>
                  </a:ext>
                </a:extLst>
              </a:tr>
              <a:tr h="621196">
                <a:tc>
                  <a:txBody>
                    <a:bodyPr/>
                    <a:lstStyle/>
                    <a:p>
                      <a:pPr algn="ctr" fontAlgn="t"/>
                      <a:r>
                        <a:rPr lang="en-US" sz="1200" b="0" i="0" u="none" strike="noStrike" dirty="0">
                          <a:solidFill>
                            <a:srgbClr val="000000"/>
                          </a:solidFill>
                          <a:effectLst/>
                          <a:latin typeface="Calibri" panose="020F0502020204030204" pitchFamily="34" charset="0"/>
                        </a:rPr>
                        <a:t>5.b</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Change Project form is introduced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Date Change Project form is introduced and reviewed. </a:t>
                      </a:r>
                    </a:p>
                    <a:p>
                      <a:pPr algn="ctr" fontAlgn="t"/>
                      <a:r>
                        <a:rPr lang="en-US" sz="1200" b="0" i="0" u="none" strike="noStrike" dirty="0">
                          <a:solidFill>
                            <a:srgbClr val="3F3F3F"/>
                          </a:solidFill>
                          <a:effectLst/>
                          <a:latin typeface="Calibri" panose="020F0502020204030204" pitchFamily="34" charset="0"/>
                        </a:rPr>
                        <a:t>This would be “Expansion/Existing” if it was introduced in the Virtual Academy arm.</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3F3F3F"/>
                          </a:solidFill>
                          <a:effectLst/>
                          <a:latin typeface="Calibri" panose="020F0502020204030204" pitchFamily="34" charset="0"/>
                        </a:rPr>
                        <a:t>If attended Academy then Expansion/ Existing, otherwise need to know if coach talked to site about the change team (date) otherwise 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3688805823"/>
                  </a:ext>
                </a:extLst>
              </a:tr>
              <a:tr h="532454">
                <a:tc>
                  <a:txBody>
                    <a:bodyPr/>
                    <a:lstStyle/>
                    <a:p>
                      <a:pPr algn="ctr" fontAlgn="t"/>
                      <a:r>
                        <a:rPr lang="en-US" sz="1200" b="0" i="0" u="none" strike="noStrike" dirty="0">
                          <a:solidFill>
                            <a:srgbClr val="000000"/>
                          </a:solidFill>
                          <a:effectLst/>
                          <a:latin typeface="Calibri" panose="020F0502020204030204" pitchFamily="34" charset="0"/>
                        </a:rPr>
                        <a:t>6.g</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site completed Quiet</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Coaching Module 1 homework</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3F3F3F"/>
                          </a:solidFill>
                          <a:effectLst/>
                          <a:latin typeface="Calibri" panose="020F0502020204030204" pitchFamily="34" charset="0"/>
                        </a:rPr>
                        <a:t>If completed in Internal Facilitation, this would be “Expansion/Existing”, otherwise, “Not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3F3F3F"/>
                          </a:solidFill>
                          <a:effectLst/>
                          <a:latin typeface="Calibri" panose="020F0502020204030204" pitchFamily="34" charset="0"/>
                        </a:rPr>
                        <a:t>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CCCC"/>
                    </a:solidFill>
                  </a:tcPr>
                </a:tc>
                <a:extLst>
                  <a:ext uri="{0D108BD9-81ED-4DB2-BD59-A6C34878D82A}">
                    <a16:rowId xmlns:a16="http://schemas.microsoft.com/office/drawing/2014/main" val="3150380069"/>
                  </a:ext>
                </a:extLst>
              </a:tr>
              <a:tr h="621196">
                <a:tc>
                  <a:txBody>
                    <a:bodyPr/>
                    <a:lstStyle/>
                    <a:p>
                      <a:pPr algn="ctr" fontAlgn="t"/>
                      <a:r>
                        <a:rPr lang="en-US" sz="1200" b="0" i="0" u="none" strike="noStrike" dirty="0">
                          <a:solidFill>
                            <a:srgbClr val="000000"/>
                          </a:solidFill>
                          <a:effectLst/>
                          <a:latin typeface="Calibri" panose="020F0502020204030204" pitchFamily="34" charset="0"/>
                        </a:rPr>
                        <a:t>4.a</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rowSpan="3">
                  <a:txBody>
                    <a:bodyPr/>
                    <a:lstStyle/>
                    <a:p>
                      <a:pPr algn="ctr" fontAlgn="t"/>
                      <a:r>
                        <a:rPr lang="en-US" sz="1200" b="0" i="0" u="none" strike="noStrike" dirty="0">
                          <a:solidFill>
                            <a:srgbClr val="000000"/>
                          </a:solidFill>
                          <a:effectLst/>
                          <a:latin typeface="Calibri" panose="020F0502020204030204" pitchFamily="34" charset="0"/>
                        </a:rPr>
                        <a:t>Two-day academy</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C"/>
                    </a:solidFill>
                  </a:tcPr>
                </a:tc>
                <a:tc>
                  <a:txBody>
                    <a:bodyPr/>
                    <a:lstStyle/>
                    <a:p>
                      <a:pPr algn="l" fontAlgn="t"/>
                      <a:r>
                        <a:rPr lang="en-US" sz="1200" b="0" i="0" u="none" strike="noStrike" dirty="0">
                          <a:solidFill>
                            <a:srgbClr val="000000"/>
                          </a:solidFill>
                          <a:effectLst/>
                          <a:latin typeface="Calibri" panose="020F0502020204030204" pitchFamily="34" charset="0"/>
                        </a:rPr>
                        <a:t>Date of implementation</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strategy introductory training</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000000"/>
                          </a:solidFill>
                          <a:effectLst/>
                          <a:latin typeface="Calibri" panose="020F0502020204030204" pitchFamily="34" charset="0"/>
                        </a:rPr>
                        <a:t>Date of the pre-academy NIATx introductory call (Engagement, participation, expectation). Add date if they attended the Pre-Academy otherwise 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000000"/>
                          </a:solidFill>
                          <a:effectLst/>
                          <a:latin typeface="Calibri" panose="020F0502020204030204" pitchFamily="34" charset="0"/>
                        </a:rPr>
                        <a:t>Kim (source: attendance tracker)</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285238503"/>
                  </a:ext>
                </a:extLst>
              </a:tr>
              <a:tr h="443712">
                <a:tc>
                  <a:txBody>
                    <a:bodyPr/>
                    <a:lstStyle/>
                    <a:p>
                      <a:pPr algn="ctr" fontAlgn="t"/>
                      <a:r>
                        <a:rPr lang="en-US" sz="1200" b="0" i="0" u="none" strike="noStrike" dirty="0">
                          <a:solidFill>
                            <a:srgbClr val="000000"/>
                          </a:solidFill>
                          <a:effectLst/>
                          <a:latin typeface="Calibri" panose="020F0502020204030204" pitchFamily="34" charset="0"/>
                        </a:rPr>
                        <a:t>5.b</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Change Project form is introduced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000000"/>
                          </a:solidFill>
                          <a:effectLst/>
                          <a:latin typeface="Calibri" panose="020F0502020204030204" pitchFamily="34" charset="0"/>
                        </a:rPr>
                        <a:t>Date Change Project form is introduced and reviewed; Date of Academy Day 2</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D8D8D8"/>
                    </a:solidFill>
                  </a:tcPr>
                </a:tc>
                <a:tc>
                  <a:txBody>
                    <a:bodyPr/>
                    <a:lstStyle/>
                    <a:p>
                      <a:pPr algn="ctr" fontAlgn="t"/>
                      <a:r>
                        <a:rPr lang="en-US" sz="1200" b="0" i="0" u="none" strike="noStrike" dirty="0">
                          <a:solidFill>
                            <a:srgbClr val="000000"/>
                          </a:solidFill>
                          <a:effectLst/>
                          <a:latin typeface="Calibri" panose="020F0502020204030204" pitchFamily="34" charset="0"/>
                        </a:rPr>
                        <a:t>Kim (Source: Attendance Tracker)</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4CCCC"/>
                    </a:solidFill>
                  </a:tcPr>
                </a:tc>
                <a:extLst>
                  <a:ext uri="{0D108BD9-81ED-4DB2-BD59-A6C34878D82A}">
                    <a16:rowId xmlns:a16="http://schemas.microsoft.com/office/drawing/2014/main" val="1707961579"/>
                  </a:ext>
                </a:extLst>
              </a:tr>
              <a:tr h="443712">
                <a:tc>
                  <a:txBody>
                    <a:bodyPr/>
                    <a:lstStyle/>
                    <a:p>
                      <a:pPr algn="ctr" fontAlgn="t"/>
                      <a:r>
                        <a:rPr lang="en-US" sz="1200" b="0" i="0" u="none" strike="noStrike" dirty="0">
                          <a:solidFill>
                            <a:srgbClr val="000000"/>
                          </a:solidFill>
                          <a:effectLst/>
                          <a:latin typeface="Calibri" panose="020F0502020204030204" pitchFamily="34" charset="0"/>
                        </a:rPr>
                        <a:t>6.g</a:t>
                      </a:r>
                    </a:p>
                  </a:txBody>
                  <a:tcPr marL="8711" marR="8711" marT="8711" marB="0" anchor="ctr">
                    <a:lnL w="12700" cap="flat" cmpd="sng" algn="ctr">
                      <a:solidFill>
                        <a:srgbClr val="FFFFFF"/>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C"/>
                    </a:solidFill>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Date site completed Quiet</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Coaching Module 1 homework</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C"/>
                    </a:solidFill>
                  </a:tcPr>
                </a:tc>
                <a:tc>
                  <a:txBody>
                    <a:bodyPr/>
                    <a:lstStyle/>
                    <a:p>
                      <a:pPr algn="ctr" fontAlgn="t"/>
                      <a:r>
                        <a:rPr lang="en-US" sz="1200" b="0" i="0" u="none" strike="noStrike" dirty="0">
                          <a:solidFill>
                            <a:srgbClr val="000000"/>
                          </a:solidFill>
                          <a:effectLst/>
                          <a:latin typeface="Calibri" panose="020F0502020204030204" pitchFamily="34" charset="0"/>
                        </a:rPr>
                        <a:t>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0" marR="0" lvl="0" indent="0" algn="ctr" defTabSz="609585" rtl="0" eaLnBrk="1" fontAlgn="t" latinLnBrk="0" hangingPunct="1">
                        <a:lnSpc>
                          <a:spcPct val="100000"/>
                        </a:lnSpc>
                        <a:spcBef>
                          <a:spcPts val="0"/>
                        </a:spcBef>
                        <a:spcAft>
                          <a:spcPts val="0"/>
                        </a:spcAft>
                        <a:buClrTx/>
                        <a:buSzTx/>
                        <a:buFontTx/>
                        <a:buNone/>
                        <a:tabLst/>
                        <a:defRPr/>
                      </a:pPr>
                      <a:r>
                        <a:rPr lang="en-US" sz="1200" b="0" i="0" u="none" strike="noStrike" dirty="0">
                          <a:solidFill>
                            <a:srgbClr val="3F3F3F"/>
                          </a:solidFill>
                          <a:effectLst/>
                          <a:latin typeface="Calibri" panose="020F0502020204030204" pitchFamily="34" charset="0"/>
                        </a:rPr>
                        <a:t>Not Completed</a:t>
                      </a:r>
                    </a:p>
                  </a:txBody>
                  <a:tcPr marL="8711" marR="8711" marT="8711" marB="0" anchor="ctr">
                    <a:lnL w="12700" cap="flat" cmpd="sng" algn="ctr">
                      <a:solidFill>
                        <a:srgbClr val="C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CCCC"/>
                    </a:solidFill>
                  </a:tcPr>
                </a:tc>
                <a:extLst>
                  <a:ext uri="{0D108BD9-81ED-4DB2-BD59-A6C34878D82A}">
                    <a16:rowId xmlns:a16="http://schemas.microsoft.com/office/drawing/2014/main" val="3029597703"/>
                  </a:ext>
                </a:extLst>
              </a:tr>
            </a:tbl>
          </a:graphicData>
        </a:graphic>
      </p:graphicFrame>
      <p:sp>
        <p:nvSpPr>
          <p:cNvPr id="5" name="TextBox 4">
            <a:extLst>
              <a:ext uri="{FF2B5EF4-FFF2-40B4-BE49-F238E27FC236}">
                <a16:creationId xmlns:a16="http://schemas.microsoft.com/office/drawing/2014/main" id="{8D6F29DF-CF2D-35ED-6369-EFA4E054877E}"/>
              </a:ext>
            </a:extLst>
          </p:cNvPr>
          <p:cNvSpPr txBox="1"/>
          <p:nvPr/>
        </p:nvSpPr>
        <p:spPr>
          <a:xfrm>
            <a:off x="518160" y="6306390"/>
            <a:ext cx="10317480" cy="369332"/>
          </a:xfrm>
          <a:prstGeom prst="rect">
            <a:avLst/>
          </a:prstGeom>
          <a:noFill/>
        </p:spPr>
        <p:txBody>
          <a:bodyPr wrap="square">
            <a:spAutoFit/>
          </a:bodyPr>
          <a:lstStyle/>
          <a:p>
            <a:pPr marR="5080">
              <a:spcAft>
                <a:spcPts val="600"/>
              </a:spcAft>
              <a:tabLst>
                <a:tab pos="278765" algn="l"/>
              </a:tabLst>
            </a:pPr>
            <a:r>
              <a:rPr lang="en-US" sz="1800" spc="-10" dirty="0">
                <a:solidFill>
                  <a:schemeClr val="tx1">
                    <a:lumMod val="75000"/>
                    <a:lumOff val="25000"/>
                  </a:schemeClr>
                </a:solidFill>
                <a:latin typeface="Candara" panose="020E0502030303020204" pitchFamily="34" charset="0"/>
                <a:cs typeface="Arial"/>
              </a:rPr>
              <a:t>SITT-MAT SIC has 1</a:t>
            </a:r>
            <a:r>
              <a:rPr lang="en-US" spc="-10" dirty="0">
                <a:solidFill>
                  <a:schemeClr val="tx1">
                    <a:lumMod val="75000"/>
                    <a:lumOff val="25000"/>
                  </a:schemeClr>
                </a:solidFill>
                <a:latin typeface="Candara" panose="020E0502030303020204" pitchFamily="34" charset="0"/>
                <a:cs typeface="Arial"/>
              </a:rPr>
              <a:t>50 implementation</a:t>
            </a:r>
            <a:r>
              <a:rPr lang="en-US" sz="1800" spc="-10" dirty="0">
                <a:solidFill>
                  <a:schemeClr val="tx1">
                    <a:lumMod val="75000"/>
                    <a:lumOff val="25000"/>
                  </a:schemeClr>
                </a:solidFill>
                <a:latin typeface="Candara" panose="020E0502030303020204" pitchFamily="34" charset="0"/>
                <a:cs typeface="Arial"/>
              </a:rPr>
              <a:t> activities, 84 activities tracked for resource use with COINS tool.</a:t>
            </a:r>
            <a:r>
              <a:rPr lang="en-US" sz="1800" b="1" spc="-10" dirty="0">
                <a:solidFill>
                  <a:schemeClr val="tx1">
                    <a:lumMod val="75000"/>
                    <a:lumOff val="25000"/>
                  </a:schemeClr>
                </a:solidFill>
                <a:latin typeface="Candara" panose="020E0502030303020204" pitchFamily="34" charset="0"/>
                <a:cs typeface="Arial"/>
              </a:rPr>
              <a:t> </a:t>
            </a:r>
            <a:endParaRPr lang="en-US" sz="1800" b="1" dirty="0">
              <a:solidFill>
                <a:schemeClr val="tx1">
                  <a:lumMod val="75000"/>
                  <a:lumOff val="25000"/>
                </a:schemeClr>
              </a:solidFill>
              <a:latin typeface="Candara" panose="020E0502030303020204" pitchFamily="34" charset="0"/>
              <a:cs typeface="Arial"/>
            </a:endParaRPr>
          </a:p>
        </p:txBody>
      </p:sp>
    </p:spTree>
    <p:extLst>
      <p:ext uri="{BB962C8B-B14F-4D97-AF65-F5344CB8AC3E}">
        <p14:creationId xmlns:p14="http://schemas.microsoft.com/office/powerpoint/2010/main" val="228371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B00850-BE22-A022-8F52-773EE6E851AD}"/>
              </a:ext>
            </a:extLst>
          </p:cNvPr>
          <p:cNvSpPr>
            <a:spLocks noGrp="1"/>
          </p:cNvSpPr>
          <p:nvPr>
            <p:ph type="title"/>
          </p:nvPr>
        </p:nvSpPr>
        <p:spPr>
          <a:xfrm>
            <a:off x="491490" y="365097"/>
            <a:ext cx="11430000" cy="590931"/>
          </a:xfrm>
        </p:spPr>
        <p:txBody>
          <a:bodyPr/>
          <a:lstStyle/>
          <a:p>
            <a:r>
              <a:rPr lang="en-US" sz="3600" dirty="0"/>
              <a:t>SIC/COINS Overview, Data Collection &amp; Analysis Process</a:t>
            </a:r>
          </a:p>
        </p:txBody>
      </p:sp>
      <p:sp>
        <p:nvSpPr>
          <p:cNvPr id="6" name="Content Placeholder 5">
            <a:extLst>
              <a:ext uri="{FF2B5EF4-FFF2-40B4-BE49-F238E27FC236}">
                <a16:creationId xmlns:a16="http://schemas.microsoft.com/office/drawing/2014/main" id="{331875BA-F7C2-9B2D-215A-535957E0EA77}"/>
              </a:ext>
            </a:extLst>
          </p:cNvPr>
          <p:cNvSpPr>
            <a:spLocks noGrp="1"/>
          </p:cNvSpPr>
          <p:nvPr>
            <p:ph sz="quarter" idx="13"/>
          </p:nvPr>
        </p:nvSpPr>
        <p:spPr>
          <a:xfrm>
            <a:off x="491490" y="956028"/>
            <a:ext cx="11430000" cy="5410482"/>
          </a:xfrm>
        </p:spPr>
        <p:txBody>
          <a:bodyPr/>
          <a:lstStyle/>
          <a:p>
            <a:pPr marL="0" indent="0" defTabSz="914400" fontAlgn="auto">
              <a:lnSpc>
                <a:spcPct val="100000"/>
              </a:lnSpc>
              <a:spcBef>
                <a:spcPts val="0"/>
              </a:spcBef>
              <a:spcAft>
                <a:spcPts val="0"/>
              </a:spcAft>
              <a:buSzTx/>
              <a:buNone/>
              <a:defRPr/>
            </a:pPr>
            <a:r>
              <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Stages of Implementation Completion (SIC)</a:t>
            </a:r>
            <a:r>
              <a:rPr lang="en-US" sz="2400" dirty="0">
                <a:latin typeface="Candara" panose="020E0502030303020204" pitchFamily="34" charset="0"/>
              </a:rPr>
              <a:t>: </a:t>
            </a:r>
          </a:p>
          <a:p>
            <a:pPr marL="285750" lvl="0" indent="-285750">
              <a:buFont typeface="Arial" panose="020B0604020202020204" pitchFamily="34" charset="0"/>
              <a:buChar char="•"/>
              <a:defRPr/>
            </a:pPr>
            <a:r>
              <a:rPr lang="en-US" sz="1800" dirty="0">
                <a:latin typeface="Candara" panose="020E0502030303020204" pitchFamily="34" charset="0"/>
              </a:rPr>
              <a:t>Tracks implementation progress </a:t>
            </a:r>
            <a:r>
              <a:rPr lang="en-US" sz="1800" dirty="0"/>
              <a:t>across t</a:t>
            </a:r>
            <a:r>
              <a:rPr lang="en-US" sz="1800" dirty="0">
                <a:latin typeface="Candara" panose="020E0502030303020204" pitchFamily="34" charset="0"/>
              </a:rPr>
              <a:t>hree phases: Pre-implementation, Implementation &amp; Sustainment with multiple stages in each phase across 8 defined stages, from Engagement (Stage 1) to Competency (Stage 8).</a:t>
            </a:r>
          </a:p>
          <a:p>
            <a:pPr marL="285750" lvl="0" indent="-285750" defTabSz="914400" fontAlgn="auto">
              <a:lnSpc>
                <a:spcPct val="100000"/>
              </a:lnSpc>
              <a:spcBef>
                <a:spcPts val="0"/>
              </a:spcBef>
              <a:spcAft>
                <a:spcPts val="0"/>
              </a:spcAft>
              <a:buSzTx/>
              <a:buFont typeface="Arial" panose="020B0604020202020204" pitchFamily="34" charset="0"/>
              <a:buChar char="•"/>
              <a:defRPr/>
            </a:pPr>
            <a:r>
              <a:rPr kumimoji="0" lang="en-US" sz="1800" b="0" i="0" u="none" strike="noStrike" kern="1200" cap="none" spc="0" normalizeH="0" baseline="0" noProof="0" dirty="0">
                <a:ln>
                  <a:noFill/>
                </a:ln>
                <a:effectLst/>
                <a:uLnTx/>
                <a:uFillTx/>
                <a:latin typeface="Candara" panose="020E0502030303020204" pitchFamily="34" charset="0"/>
              </a:rPr>
              <a:t>Pre-Implementation &amp; Implementation phase proportion of activities completed, and duration (time) scores were calculated for the EMF and Academy implementation strategy overall and by clinic type </a:t>
            </a:r>
            <a:r>
              <a:rPr lang="en-US" sz="1800" dirty="0">
                <a:solidFill>
                  <a:prstClr val="black">
                    <a:lumMod val="75000"/>
                    <a:lumOff val="25000"/>
                  </a:prstClr>
                </a:solidFill>
                <a:ea typeface="+mn-ea"/>
                <a:cs typeface="Arial"/>
              </a:rPr>
              <a:t>(Primary versus Specialty care).</a:t>
            </a:r>
          </a:p>
          <a:p>
            <a:pPr marL="285750" lvl="0" indent="-285750" defTabSz="914400" fontAlgn="auto">
              <a:lnSpc>
                <a:spcPct val="100000"/>
              </a:lnSpc>
              <a:spcBef>
                <a:spcPts val="0"/>
              </a:spcBef>
              <a:spcAft>
                <a:spcPts val="600"/>
              </a:spcAft>
              <a:buSzTx/>
              <a:buFont typeface="Arial" panose="020B0604020202020204" pitchFamily="34" charset="0"/>
              <a:buChar char="•"/>
              <a:defRPr/>
            </a:pPr>
            <a:r>
              <a:rPr kumimoji="0" lang="en-US" sz="1800" b="0" i="0" u="none" strike="noStrike" kern="1200" cap="none" spc="0" normalizeH="0" baseline="0" noProof="0" dirty="0">
                <a:ln>
                  <a:noFill/>
                </a:ln>
                <a:effectLst/>
                <a:uLnTx/>
                <a:uFillTx/>
                <a:latin typeface="Candara" panose="020E0502030303020204" pitchFamily="34" charset="0"/>
              </a:rPr>
              <a:t>Clinic level competency defined as No, Partial or Full based on achieving target for Reach (75% of patients receiving MOUD), Adoption (at least one active prescriber), and implementation (Total IMAT Score &gt;= 4) within each implementation strategy.</a:t>
            </a:r>
          </a:p>
          <a:p>
            <a:pPr marL="0" indent="0" defTabSz="914400" fontAlgn="auto">
              <a:lnSpc>
                <a:spcPct val="100000"/>
              </a:lnSpc>
              <a:spcBef>
                <a:spcPts val="0"/>
              </a:spcBef>
              <a:spcAft>
                <a:spcPts val="0"/>
              </a:spcAft>
              <a:buSzTx/>
              <a:buNone/>
              <a:defRPr/>
            </a:pPr>
            <a:r>
              <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Cost of Implementing New Strategies (COINS)</a:t>
            </a:r>
            <a:r>
              <a:rPr lang="en-US" sz="2400" dirty="0">
                <a:latin typeface="Candara" panose="020E0502030303020204" pitchFamily="34" charset="0"/>
              </a:rPr>
              <a:t>:</a:t>
            </a:r>
          </a:p>
          <a:p>
            <a:pPr marL="346075"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Tracks the resources and reports </a:t>
            </a:r>
            <a:r>
              <a:rPr kumimoji="0" lang="en-US" sz="18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cost</a:t>
            </a:r>
            <a:r>
              <a:rPr kumimoji="0" lang="en-US" sz="1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 to complete activities (staff time, hourly wages). </a:t>
            </a:r>
          </a:p>
          <a:p>
            <a:pPr marL="346075"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Arial"/>
              </a:rPr>
              <a:t>Provides a validated and standardized approach for economic evaluation of implementation efforts.</a:t>
            </a:r>
          </a:p>
          <a:p>
            <a:pPr marL="342900" indent="-342900">
              <a:buFont typeface="Arial" panose="020B0604020202020204" pitchFamily="34" charset="0"/>
              <a:buChar char="•"/>
            </a:pPr>
            <a:r>
              <a:rPr lang="en-US" sz="1800" dirty="0">
                <a:latin typeface="Candara" panose="020E0502030303020204" pitchFamily="34" charset="0"/>
              </a:rPr>
              <a:t>Role data matched to Bureau of Labor Statistics</a:t>
            </a:r>
            <a:r>
              <a:rPr lang="en-US" sz="1800" baseline="30000" dirty="0">
                <a:latin typeface="Candara" panose="020E0502030303020204" pitchFamily="34" charset="0"/>
              </a:rPr>
              <a:t>1</a:t>
            </a:r>
            <a:r>
              <a:rPr lang="en-US" sz="1800" dirty="0">
                <a:latin typeface="Candara" panose="020E0502030303020204" pitchFamily="34" charset="0"/>
              </a:rPr>
              <a:t> for hourly wage estimates and costs were calculated by multiplying role-specific wages by hours per activity</a:t>
            </a:r>
          </a:p>
          <a:p>
            <a:pPr marL="342900" indent="-342900">
              <a:buFont typeface="Arial" panose="020B0604020202020204" pitchFamily="34" charset="0"/>
              <a:buChar char="•"/>
            </a:pPr>
            <a:r>
              <a:rPr lang="en-US" sz="1800" dirty="0">
                <a:latin typeface="Candara" panose="020E0502030303020204" pitchFamily="34" charset="0"/>
              </a:rPr>
              <a:t>The </a:t>
            </a:r>
            <a:r>
              <a:rPr lang="en-US" sz="1800" dirty="0"/>
              <a:t>total implementation cost was </a:t>
            </a:r>
            <a:r>
              <a:rPr lang="en-US" sz="1800" dirty="0">
                <a:latin typeface="Candara" panose="020E0502030303020204" pitchFamily="34" charset="0"/>
              </a:rPr>
              <a:t>compared in a two-sample mean t-test, where the samples were the different strategies (Academy vs. A&amp;F) and clinic type (Specialty vs. Primary Care).</a:t>
            </a:r>
          </a:p>
          <a:p>
            <a:endParaRPr lang="en-US" sz="2400" dirty="0"/>
          </a:p>
        </p:txBody>
      </p:sp>
      <p:sp>
        <p:nvSpPr>
          <p:cNvPr id="8" name="TextBox 7">
            <a:extLst>
              <a:ext uri="{FF2B5EF4-FFF2-40B4-BE49-F238E27FC236}">
                <a16:creationId xmlns:a16="http://schemas.microsoft.com/office/drawing/2014/main" id="{B45B3803-CD6B-DF12-97AC-93E8F8300410}"/>
              </a:ext>
            </a:extLst>
          </p:cNvPr>
          <p:cNvSpPr txBox="1"/>
          <p:nvPr/>
        </p:nvSpPr>
        <p:spPr>
          <a:xfrm>
            <a:off x="406400" y="6504669"/>
            <a:ext cx="6096000" cy="307777"/>
          </a:xfrm>
          <a:prstGeom prst="rect">
            <a:avLst/>
          </a:prstGeom>
          <a:noFill/>
        </p:spPr>
        <p:txBody>
          <a:bodyPr wrap="square">
            <a:spAutoFit/>
          </a:bodyPr>
          <a:lstStyle/>
          <a:p>
            <a:pPr marL="0" marR="0" indent="0">
              <a:buNone/>
            </a:pPr>
            <a:r>
              <a:rPr lang="en-US" sz="1400" kern="100" baseline="30000" dirty="0">
                <a:effectLst/>
                <a:latin typeface="Candara" panose="020E0502030303020204" pitchFamily="34" charset="0"/>
                <a:ea typeface="Aptos" panose="020B0004020202020204" pitchFamily="34" charset="0"/>
                <a:cs typeface="Times New Roman" panose="02020603050405020304" pitchFamily="18" charset="0"/>
              </a:rPr>
              <a:t>1</a:t>
            </a:r>
            <a:r>
              <a:rPr lang="en-US" sz="1400" kern="100" dirty="0">
                <a:effectLst/>
                <a:latin typeface="Candara" panose="020E0502030303020204" pitchFamily="34" charset="0"/>
                <a:ea typeface="Aptos" panose="020B0004020202020204" pitchFamily="34" charset="0"/>
                <a:cs typeface="Times New Roman" panose="02020603050405020304" pitchFamily="18" charset="0"/>
              </a:rPr>
              <a:t>Wage Data May 2023 (https://www.bls.gov/oes/tables.htm)</a:t>
            </a:r>
          </a:p>
        </p:txBody>
      </p:sp>
    </p:spTree>
    <p:extLst>
      <p:ext uri="{BB962C8B-B14F-4D97-AF65-F5344CB8AC3E}">
        <p14:creationId xmlns:p14="http://schemas.microsoft.com/office/powerpoint/2010/main" val="3400909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extLst>
    <a:ext uri="{05A4C25C-085E-4340-85A3-A5531E510DB2}">
      <thm15:themeFamily xmlns:thm15="http://schemas.microsoft.com/office/thememl/2012/main" name="Theme2" id="{2361F972-6911-482E-8FDA-8F30C4D9AEBA}" vid="{0A3991CE-9451-4E97-893C-E702C538B63A}"/>
    </a:ext>
  </a:extLst>
</a:theme>
</file>

<file path=ppt/theme/theme3.xml><?xml version="1.0" encoding="utf-8"?>
<a:theme xmlns:a="http://schemas.openxmlformats.org/drawingml/2006/main" name="1_Theme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extLst>
    <a:ext uri="{05A4C25C-085E-4340-85A3-A5531E510DB2}">
      <thm15:themeFamily xmlns:thm15="http://schemas.microsoft.com/office/thememl/2012/main" name="Theme2" id="{2361F972-6911-482E-8FDA-8F30C4D9AEBA}" vid="{0A3991CE-9451-4E97-893C-E702C538B6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imple Light">
  <a:themeElements>
    <a:clrScheme name="Simple Light">
      <a:dk1>
        <a:srgbClr val="037D6B"/>
      </a:dk1>
      <a:lt1>
        <a:srgbClr val="FFFFFF"/>
      </a:lt1>
      <a:dk2>
        <a:srgbClr val="595959"/>
      </a:dk2>
      <a:lt2>
        <a:srgbClr val="EEEEEE"/>
      </a:lt2>
      <a:accent1>
        <a:srgbClr val="FF8063"/>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037D6B"/>
    </a:dk1>
    <a:lt1>
      <a:srgbClr val="FFFFFF"/>
    </a:lt1>
    <a:dk2>
      <a:srgbClr val="595959"/>
    </a:dk2>
    <a:lt2>
      <a:srgbClr val="EEEEEE"/>
    </a:lt2>
    <a:accent1>
      <a:srgbClr val="FF8063"/>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280</TotalTime>
  <Words>5565</Words>
  <Application>Microsoft Office PowerPoint</Application>
  <PresentationFormat>Breedbeeld</PresentationFormat>
  <Paragraphs>839</Paragraphs>
  <Slides>73</Slides>
  <Notes>24</Notes>
  <HiddenSlides>3</HiddenSlides>
  <MMClips>0</MMClips>
  <ScaleCrop>false</ScaleCrop>
  <HeadingPairs>
    <vt:vector size="6" baseType="variant">
      <vt:variant>
        <vt:lpstr>Gebruikte lettertypen</vt:lpstr>
      </vt:variant>
      <vt:variant>
        <vt:i4>22</vt:i4>
      </vt:variant>
      <vt:variant>
        <vt:lpstr>Thema</vt:lpstr>
      </vt:variant>
      <vt:variant>
        <vt:i4>5</vt:i4>
      </vt:variant>
      <vt:variant>
        <vt:lpstr>Diatitels</vt:lpstr>
      </vt:variant>
      <vt:variant>
        <vt:i4>73</vt:i4>
      </vt:variant>
    </vt:vector>
  </HeadingPairs>
  <TitlesOfParts>
    <vt:vector size="100" baseType="lpstr">
      <vt:lpstr>Aptos</vt:lpstr>
      <vt:lpstr>Aptos Display</vt:lpstr>
      <vt:lpstr>Arial</vt:lpstr>
      <vt:lpstr>Barlow</vt:lpstr>
      <vt:lpstr>Calibri</vt:lpstr>
      <vt:lpstr>Calibri Light</vt:lpstr>
      <vt:lpstr>Candara</vt:lpstr>
      <vt:lpstr>Corbel</vt:lpstr>
      <vt:lpstr>Courier New</vt:lpstr>
      <vt:lpstr>DM Sans</vt:lpstr>
      <vt:lpstr>Geist</vt:lpstr>
      <vt:lpstr>Helvetica</vt:lpstr>
      <vt:lpstr>Helvetica Light</vt:lpstr>
      <vt:lpstr>Helvetica Neue</vt:lpstr>
      <vt:lpstr>Helvetica Neue Light</vt:lpstr>
      <vt:lpstr>InftyFallback</vt:lpstr>
      <vt:lpstr>Noto Sans Symbols</vt:lpstr>
      <vt:lpstr>PT Serif</vt:lpstr>
      <vt:lpstr>Roboto</vt:lpstr>
      <vt:lpstr>Roboto Light</vt:lpstr>
      <vt:lpstr>Wingdings</vt:lpstr>
      <vt:lpstr>Wingdings 3</vt:lpstr>
      <vt:lpstr>Office Theme</vt:lpstr>
      <vt:lpstr>Theme2</vt:lpstr>
      <vt:lpstr>1_Theme2</vt:lpstr>
      <vt:lpstr>Office Theme</vt:lpstr>
      <vt:lpstr>Simple Light</vt:lpstr>
      <vt:lpstr>PowerPoint-presentatie</vt:lpstr>
      <vt:lpstr>PowerPoint-presentatie</vt:lpstr>
      <vt:lpstr>PowerPoint-presentatie</vt:lpstr>
      <vt:lpstr>Disclosures</vt:lpstr>
      <vt:lpstr>Stagewise-Implementation-To-Target: Medications for Addiction Treatment (SITT-MAT)</vt:lpstr>
      <vt:lpstr>PowerPoint-presentatie</vt:lpstr>
      <vt:lpstr>Process to Develop the  SITT-MAT SIC</vt:lpstr>
      <vt:lpstr>Defining Variables and Identifying Data Sources</vt:lpstr>
      <vt:lpstr>SIC/COINS Overview, Data Collection &amp; Analysis Process</vt:lpstr>
      <vt:lpstr>SITT-MAT SIC Results – EMF Implementation Duration</vt:lpstr>
      <vt:lpstr>SITT-MAT SIC Results – Academy Implementation Duration</vt:lpstr>
      <vt:lpstr>Implementation Cost Findings</vt:lpstr>
      <vt:lpstr>What does the SIC and COINS data tell us?</vt:lpstr>
      <vt:lpstr>Lessons Learned</vt:lpstr>
      <vt:lpstr>Implications for Policy &amp; Practice</vt:lpstr>
      <vt:lpstr>Questions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Agenda</vt:lpstr>
      <vt:lpstr>Aim &amp; Context</vt:lpstr>
      <vt:lpstr>Context</vt:lpstr>
      <vt:lpstr>Aim</vt:lpstr>
      <vt:lpstr>Study 1: The HCP perspective </vt:lpstr>
      <vt:lpstr>Method Study 1</vt:lpstr>
      <vt:lpstr>Results Study 1 Part 1 </vt:lpstr>
      <vt:lpstr>Results Study 1 Part 1 </vt:lpstr>
      <vt:lpstr>Results Study 1 Part 1 </vt:lpstr>
      <vt:lpstr>Results Study 1 Part 1 </vt:lpstr>
      <vt:lpstr>Results Study 1 Aggregated results </vt:lpstr>
      <vt:lpstr>Results user research HB data </vt:lpstr>
      <vt:lpstr>Study 2: Assessing strategies  </vt:lpstr>
      <vt:lpstr>Method Study 2</vt:lpstr>
      <vt:lpstr>Method Study 2</vt:lpstr>
      <vt:lpstr>Method Study 2 </vt:lpstr>
      <vt:lpstr>Results Study 2</vt:lpstr>
      <vt:lpstr>Limitations &amp; Insights Study 2</vt:lpstr>
      <vt:lpstr>Conclusion &amp; Outlook</vt:lpstr>
      <vt:lpstr>Conclusion</vt:lpstr>
      <vt:lpstr>Before I say Thank You …</vt:lpstr>
      <vt:lpstr>Thank you for your attention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Christine Greve</cp:lastModifiedBy>
  <cp:revision>20</cp:revision>
  <dcterms:created xsi:type="dcterms:W3CDTF">2021-05-22T09:20:36Z</dcterms:created>
  <dcterms:modified xsi:type="dcterms:W3CDTF">2025-06-02T17:51:30Z</dcterms:modified>
</cp:coreProperties>
</file>